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Lst>
  <p:notesMasterIdLst>
    <p:notesMasterId r:id="rId11"/>
  </p:notesMasterIdLst>
  <p:sldIdLst>
    <p:sldId id="271" r:id="rId2"/>
    <p:sldId id="270" r:id="rId3"/>
    <p:sldId id="277" r:id="rId4"/>
    <p:sldId id="272" r:id="rId5"/>
    <p:sldId id="273" r:id="rId6"/>
    <p:sldId id="492" r:id="rId7"/>
    <p:sldId id="493" r:id="rId8"/>
    <p:sldId id="494" r:id="rId9"/>
    <p:sldId id="496" r:id="rId10"/>
  </p:sldIdLst>
  <p:sldSz cx="9540875" cy="702151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2">
          <p15:clr>
            <a:srgbClr val="A4A3A4"/>
          </p15:clr>
        </p15:guide>
        <p15:guide id="2" pos="300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F4FF"/>
    <a:srgbClr val="FF0000"/>
    <a:srgbClr val="D0D8E8"/>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86" autoAdjust="0"/>
    <p:restoredTop sz="95796" autoAdjust="0"/>
  </p:normalViewPr>
  <p:slideViewPr>
    <p:cSldViewPr>
      <p:cViewPr varScale="1">
        <p:scale>
          <a:sx n="106" d="100"/>
          <a:sy n="106" d="100"/>
        </p:scale>
        <p:origin x="1998" y="96"/>
      </p:cViewPr>
      <p:guideLst>
        <p:guide orient="horz" pos="2212"/>
        <p:guide pos="300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786" cy="496967"/>
          </a:xfrm>
          <a:prstGeom prst="rect">
            <a:avLst/>
          </a:prstGeom>
        </p:spPr>
        <p:txBody>
          <a:bodyPr vert="horz" lIns="91431" tIns="45715" rIns="91431"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6" cy="496967"/>
          </a:xfrm>
          <a:prstGeom prst="rect">
            <a:avLst/>
          </a:prstGeom>
        </p:spPr>
        <p:txBody>
          <a:bodyPr vert="horz" lIns="91431" tIns="45715" rIns="91431" bIns="45715" rtlCol="0"/>
          <a:lstStyle>
            <a:lvl1pPr algn="r">
              <a:defRPr sz="1200"/>
            </a:lvl1pPr>
          </a:lstStyle>
          <a:p>
            <a:fld id="{87E76AE5-7973-43B6-9DA2-AA4B09038608}" type="datetimeFigureOut">
              <a:rPr kumimoji="1" lang="ja-JP" altLang="en-US" smtClean="0"/>
              <a:t>2025/9/25</a:t>
            </a:fld>
            <a:endParaRPr kumimoji="1" lang="ja-JP" altLang="en-US"/>
          </a:p>
        </p:txBody>
      </p:sp>
      <p:sp>
        <p:nvSpPr>
          <p:cNvPr id="4" name="スライド イメージ プレースホルダー 3"/>
          <p:cNvSpPr>
            <a:spLocks noGrp="1" noRot="1" noChangeAspect="1"/>
          </p:cNvSpPr>
          <p:nvPr>
            <p:ph type="sldImg" idx="2"/>
          </p:nvPr>
        </p:nvSpPr>
        <p:spPr>
          <a:xfrm>
            <a:off x="873125" y="746125"/>
            <a:ext cx="5060950" cy="3725863"/>
          </a:xfrm>
          <a:prstGeom prst="rect">
            <a:avLst/>
          </a:prstGeom>
          <a:noFill/>
          <a:ln w="12700">
            <a:solidFill>
              <a:prstClr val="black"/>
            </a:solidFill>
          </a:ln>
        </p:spPr>
        <p:txBody>
          <a:bodyPr vert="horz" lIns="91431" tIns="45715" rIns="91431" bIns="45715" rtlCol="0" anchor="ctr"/>
          <a:lstStyle/>
          <a:p>
            <a:endParaRPr lang="ja-JP" altLang="en-US"/>
          </a:p>
        </p:txBody>
      </p:sp>
      <p:sp>
        <p:nvSpPr>
          <p:cNvPr id="5" name="ノート プレースホルダー 4"/>
          <p:cNvSpPr>
            <a:spLocks noGrp="1"/>
          </p:cNvSpPr>
          <p:nvPr>
            <p:ph type="body" sz="quarter" idx="3"/>
          </p:nvPr>
        </p:nvSpPr>
        <p:spPr>
          <a:xfrm>
            <a:off x="680721" y="4721186"/>
            <a:ext cx="5445760" cy="4472702"/>
          </a:xfrm>
          <a:prstGeom prst="rect">
            <a:avLst/>
          </a:prstGeom>
        </p:spPr>
        <p:txBody>
          <a:bodyPr vert="horz" lIns="91431" tIns="45715" rIns="91431"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786" cy="496967"/>
          </a:xfrm>
          <a:prstGeom prst="rect">
            <a:avLst/>
          </a:prstGeom>
        </p:spPr>
        <p:txBody>
          <a:bodyPr vert="horz" lIns="91431" tIns="45715" rIns="91431"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6967"/>
          </a:xfrm>
          <a:prstGeom prst="rect">
            <a:avLst/>
          </a:prstGeom>
        </p:spPr>
        <p:txBody>
          <a:bodyPr vert="horz" lIns="91431" tIns="45715" rIns="91431" bIns="45715" rtlCol="0" anchor="b"/>
          <a:lstStyle>
            <a:lvl1pPr algn="r">
              <a:defRPr sz="1200"/>
            </a:lvl1pPr>
          </a:lstStyle>
          <a:p>
            <a:fld id="{ED1E7D97-B428-4B26-A0E1-6579146BC995}" type="slidenum">
              <a:rPr kumimoji="1" lang="ja-JP" altLang="en-US" smtClean="0"/>
              <a:t>‹#›</a:t>
            </a:fld>
            <a:endParaRPr kumimoji="1" lang="ja-JP" altLang="en-US"/>
          </a:p>
        </p:txBody>
      </p:sp>
    </p:spTree>
    <p:extLst>
      <p:ext uri="{BB962C8B-B14F-4D97-AF65-F5344CB8AC3E}">
        <p14:creationId xmlns:p14="http://schemas.microsoft.com/office/powerpoint/2010/main" val="40889880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15566" y="2181222"/>
            <a:ext cx="8109744" cy="1505074"/>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31132" y="3978857"/>
            <a:ext cx="6678613" cy="179438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6864713" y="6579518"/>
            <a:ext cx="1002068" cy="373831"/>
          </a:xfrm>
        </p:spPr>
        <p:txBody>
          <a:bodyPr anchor="b"/>
          <a:lstStyle>
            <a:lvl1pPr algn="r">
              <a:defRPr>
                <a:solidFill>
                  <a:schemeClr val="tx1"/>
                </a:solidFill>
              </a:defRPr>
            </a:lvl1pPr>
          </a:lstStyle>
          <a:p>
            <a:r>
              <a:rPr lang="en-US" altLang="ja-JP"/>
              <a:t>2017/10/12</a:t>
            </a:r>
            <a:endParaRPr lang="ja-JP" altLang="en-US" dirty="0"/>
          </a:p>
        </p:txBody>
      </p:sp>
      <p:sp>
        <p:nvSpPr>
          <p:cNvPr id="5" name="フッター プレースホルダー 4"/>
          <p:cNvSpPr>
            <a:spLocks noGrp="1"/>
          </p:cNvSpPr>
          <p:nvPr>
            <p:ph type="ftr" sz="quarter" idx="11"/>
          </p:nvPr>
        </p:nvSpPr>
        <p:spPr>
          <a:xfrm>
            <a:off x="161925" y="6593309"/>
            <a:ext cx="1726661" cy="373831"/>
          </a:xfrm>
        </p:spPr>
        <p:txBody>
          <a:bodyPr anchor="b"/>
          <a:lstStyle>
            <a:lvl1pPr algn="l">
              <a:defRPr u="sng">
                <a:solidFill>
                  <a:schemeClr val="tx1"/>
                </a:solidFill>
              </a:defRPr>
            </a:lvl1pPr>
          </a:lstStyle>
          <a:p>
            <a:endParaRPr lang="ja-JP" altLang="en-US" dirty="0"/>
          </a:p>
        </p:txBody>
      </p:sp>
      <p:sp>
        <p:nvSpPr>
          <p:cNvPr id="6" name="スライド番号プレースホルダー 5">
            <a:extLst>
              <a:ext uri="{FF2B5EF4-FFF2-40B4-BE49-F238E27FC236}">
                <a16:creationId xmlns:a16="http://schemas.microsoft.com/office/drawing/2014/main" id="{34C604B4-7163-42CF-8EF2-7355AFAF93A6}"/>
              </a:ext>
            </a:extLst>
          </p:cNvPr>
          <p:cNvSpPr>
            <a:spLocks noGrp="1"/>
          </p:cNvSpPr>
          <p:nvPr>
            <p:ph type="sldNum" sz="quarter" idx="12"/>
          </p:nvPr>
        </p:nvSpPr>
        <p:spPr>
          <a:xfrm>
            <a:off x="7314671" y="6647682"/>
            <a:ext cx="2226204" cy="373831"/>
          </a:xfrm>
        </p:spPr>
        <p:txBody>
          <a:bodyPr/>
          <a:lstStyle/>
          <a:p>
            <a:fld id="{DEC76586-D0F3-45AA-98E7-DB7FB999FB55}" type="slidenum">
              <a:rPr kumimoji="1" lang="ja-JP" altLang="en-US" smtClean="0"/>
              <a:t>‹#›</a:t>
            </a:fld>
            <a:endParaRPr kumimoji="1" lang="ja-JP" altLang="en-US" dirty="0"/>
          </a:p>
        </p:txBody>
      </p:sp>
    </p:spTree>
    <p:extLst>
      <p:ext uri="{BB962C8B-B14F-4D97-AF65-F5344CB8AC3E}">
        <p14:creationId xmlns:p14="http://schemas.microsoft.com/office/powerpoint/2010/main" val="264946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a:t>2017/10/12</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DEC76586-D0F3-45AA-98E7-DB7FB999FB55}" type="slidenum">
              <a:rPr kumimoji="1" lang="ja-JP" altLang="en-US" smtClean="0"/>
              <a:t>‹#›</a:t>
            </a:fld>
            <a:endParaRPr kumimoji="1" lang="ja-JP" altLang="en-US"/>
          </a:p>
        </p:txBody>
      </p:sp>
    </p:spTree>
    <p:extLst>
      <p:ext uri="{BB962C8B-B14F-4D97-AF65-F5344CB8AC3E}">
        <p14:creationId xmlns:p14="http://schemas.microsoft.com/office/powerpoint/2010/main" val="72438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917135" y="281188"/>
            <a:ext cx="2146697" cy="5991041"/>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77044" y="281188"/>
            <a:ext cx="6281076" cy="5991041"/>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a:t>2017/10/12</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DEC76586-D0F3-45AA-98E7-DB7FB999FB55}" type="slidenum">
              <a:rPr kumimoji="1" lang="ja-JP" altLang="en-US" smtClean="0"/>
              <a:t>‹#›</a:t>
            </a:fld>
            <a:endParaRPr kumimoji="1" lang="ja-JP" altLang="en-US"/>
          </a:p>
        </p:txBody>
      </p:sp>
    </p:spTree>
    <p:extLst>
      <p:ext uri="{BB962C8B-B14F-4D97-AF65-F5344CB8AC3E}">
        <p14:creationId xmlns:p14="http://schemas.microsoft.com/office/powerpoint/2010/main" val="1490476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3"/>
          <p:cNvSpPr>
            <a:spLocks noGrp="1"/>
          </p:cNvSpPr>
          <p:nvPr>
            <p:ph type="dt" sz="half" idx="10"/>
          </p:nvPr>
        </p:nvSpPr>
        <p:spPr>
          <a:xfrm>
            <a:off x="6864713" y="6579518"/>
            <a:ext cx="1002068" cy="373831"/>
          </a:xfrm>
        </p:spPr>
        <p:txBody>
          <a:bodyPr anchor="b"/>
          <a:lstStyle>
            <a:lvl1pPr algn="r">
              <a:defRPr>
                <a:solidFill>
                  <a:schemeClr val="tx1"/>
                </a:solidFill>
              </a:defRPr>
            </a:lvl1pPr>
          </a:lstStyle>
          <a:p>
            <a:r>
              <a:rPr lang="en-US" altLang="ja-JP"/>
              <a:t>2017/10/12</a:t>
            </a:r>
            <a:endParaRPr lang="ja-JP" altLang="en-US"/>
          </a:p>
        </p:txBody>
      </p:sp>
      <p:sp>
        <p:nvSpPr>
          <p:cNvPr id="8" name="フッター プレースホルダー 4"/>
          <p:cNvSpPr>
            <a:spLocks noGrp="1"/>
          </p:cNvSpPr>
          <p:nvPr>
            <p:ph type="ftr" sz="quarter" idx="11"/>
          </p:nvPr>
        </p:nvSpPr>
        <p:spPr>
          <a:xfrm>
            <a:off x="161925" y="6593309"/>
            <a:ext cx="1726661" cy="373831"/>
          </a:xfrm>
        </p:spPr>
        <p:txBody>
          <a:bodyPr anchor="b"/>
          <a:lstStyle>
            <a:lvl1pPr algn="l">
              <a:defRPr u="sng">
                <a:solidFill>
                  <a:schemeClr val="tx1"/>
                </a:solidFill>
              </a:defRPr>
            </a:lvl1pPr>
          </a:lstStyle>
          <a:p>
            <a:endParaRPr lang="ja-JP" altLang="en-US" dirty="0"/>
          </a:p>
        </p:txBody>
      </p:sp>
      <p:sp>
        <p:nvSpPr>
          <p:cNvPr id="6" name="スライド番号プレースホルダー 5">
            <a:extLst>
              <a:ext uri="{FF2B5EF4-FFF2-40B4-BE49-F238E27FC236}">
                <a16:creationId xmlns:a16="http://schemas.microsoft.com/office/drawing/2014/main" id="{AB442DD8-AFFC-4822-9BDB-C3B606344BFC}"/>
              </a:ext>
            </a:extLst>
          </p:cNvPr>
          <p:cNvSpPr>
            <a:spLocks noGrp="1"/>
          </p:cNvSpPr>
          <p:nvPr>
            <p:ph type="sldNum" sz="quarter" idx="12"/>
          </p:nvPr>
        </p:nvSpPr>
        <p:spPr>
          <a:xfrm>
            <a:off x="7314671" y="6647682"/>
            <a:ext cx="2226204" cy="373831"/>
          </a:xfrm>
        </p:spPr>
        <p:txBody>
          <a:bodyPr/>
          <a:lstStyle/>
          <a:p>
            <a:fld id="{DEC76586-D0F3-45AA-98E7-DB7FB999FB55}" type="slidenum">
              <a:rPr kumimoji="1" lang="ja-JP" altLang="en-US" smtClean="0"/>
              <a:t>‹#›</a:t>
            </a:fld>
            <a:endParaRPr kumimoji="1" lang="ja-JP" altLang="en-US" dirty="0"/>
          </a:p>
        </p:txBody>
      </p:sp>
    </p:spTree>
    <p:extLst>
      <p:ext uri="{BB962C8B-B14F-4D97-AF65-F5344CB8AC3E}">
        <p14:creationId xmlns:p14="http://schemas.microsoft.com/office/powerpoint/2010/main" val="4097794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53663" y="4511974"/>
            <a:ext cx="8109744" cy="1394550"/>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53663" y="2976018"/>
            <a:ext cx="8109744" cy="153595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r>
              <a:rPr kumimoji="1" lang="en-US" altLang="ja-JP"/>
              <a:t>2017/10/12</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DEC76586-D0F3-45AA-98E7-DB7FB999FB55}" type="slidenum">
              <a:rPr kumimoji="1" lang="ja-JP" altLang="en-US" smtClean="0"/>
              <a:t>‹#›</a:t>
            </a:fld>
            <a:endParaRPr kumimoji="1" lang="ja-JP" altLang="en-US" dirty="0"/>
          </a:p>
        </p:txBody>
      </p:sp>
    </p:spTree>
    <p:extLst>
      <p:ext uri="{BB962C8B-B14F-4D97-AF65-F5344CB8AC3E}">
        <p14:creationId xmlns:p14="http://schemas.microsoft.com/office/powerpoint/2010/main" val="954607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77044" y="1638355"/>
            <a:ext cx="4213886" cy="46338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849945" y="1638355"/>
            <a:ext cx="4213886" cy="46338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r>
              <a:rPr kumimoji="1" lang="en-US" altLang="ja-JP"/>
              <a:t>2017/10/12</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DEC76586-D0F3-45AA-98E7-DB7FB999FB55}" type="slidenum">
              <a:rPr kumimoji="1" lang="ja-JP" altLang="en-US" smtClean="0"/>
              <a:t>‹#›</a:t>
            </a:fld>
            <a:endParaRPr kumimoji="1" lang="ja-JP" altLang="en-US"/>
          </a:p>
        </p:txBody>
      </p:sp>
    </p:spTree>
    <p:extLst>
      <p:ext uri="{BB962C8B-B14F-4D97-AF65-F5344CB8AC3E}">
        <p14:creationId xmlns:p14="http://schemas.microsoft.com/office/powerpoint/2010/main" val="1338556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77045" y="1571714"/>
            <a:ext cx="4215543" cy="655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77045" y="2226730"/>
            <a:ext cx="4215543" cy="40454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846634" y="1571714"/>
            <a:ext cx="4217199" cy="655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846634" y="2226730"/>
            <a:ext cx="4217199" cy="40454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r>
              <a:rPr kumimoji="1" lang="en-US" altLang="ja-JP"/>
              <a:t>2017/10/12</a:t>
            </a:r>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DEC76586-D0F3-45AA-98E7-DB7FB999FB55}" type="slidenum">
              <a:rPr kumimoji="1" lang="ja-JP" altLang="en-US" smtClean="0"/>
              <a:t>‹#›</a:t>
            </a:fld>
            <a:endParaRPr kumimoji="1" lang="ja-JP" altLang="en-US"/>
          </a:p>
        </p:txBody>
      </p:sp>
    </p:spTree>
    <p:extLst>
      <p:ext uri="{BB962C8B-B14F-4D97-AF65-F5344CB8AC3E}">
        <p14:creationId xmlns:p14="http://schemas.microsoft.com/office/powerpoint/2010/main" val="2261793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r>
              <a:rPr kumimoji="1" lang="en-US" altLang="ja-JP"/>
              <a:t>2017/10/12</a:t>
            </a:r>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DEC76586-D0F3-45AA-98E7-DB7FB999FB55}" type="slidenum">
              <a:rPr kumimoji="1" lang="ja-JP" altLang="en-US" smtClean="0"/>
              <a:t>‹#›</a:t>
            </a:fld>
            <a:endParaRPr kumimoji="1" lang="ja-JP" altLang="en-US"/>
          </a:p>
        </p:txBody>
      </p:sp>
    </p:spTree>
    <p:extLst>
      <p:ext uri="{BB962C8B-B14F-4D97-AF65-F5344CB8AC3E}">
        <p14:creationId xmlns:p14="http://schemas.microsoft.com/office/powerpoint/2010/main" val="3913687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a:t>2017/10/12</a:t>
            </a:r>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DEC76586-D0F3-45AA-98E7-DB7FB999FB55}" type="slidenum">
              <a:rPr kumimoji="1" lang="ja-JP" altLang="en-US" smtClean="0"/>
              <a:t>‹#›</a:t>
            </a:fld>
            <a:endParaRPr kumimoji="1" lang="ja-JP" altLang="en-US"/>
          </a:p>
        </p:txBody>
      </p:sp>
    </p:spTree>
    <p:extLst>
      <p:ext uri="{BB962C8B-B14F-4D97-AF65-F5344CB8AC3E}">
        <p14:creationId xmlns:p14="http://schemas.microsoft.com/office/powerpoint/2010/main" val="1319258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7044" y="279560"/>
            <a:ext cx="3138882" cy="1189756"/>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730217" y="279562"/>
            <a:ext cx="5333614" cy="59926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77044" y="1469318"/>
            <a:ext cx="3138882" cy="480291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kumimoji="1" lang="en-US" altLang="ja-JP"/>
              <a:t>2017/10/12</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DEC76586-D0F3-45AA-98E7-DB7FB999FB55}" type="slidenum">
              <a:rPr kumimoji="1" lang="ja-JP" altLang="en-US" smtClean="0"/>
              <a:t>‹#›</a:t>
            </a:fld>
            <a:endParaRPr kumimoji="1" lang="ja-JP" altLang="en-US"/>
          </a:p>
        </p:txBody>
      </p:sp>
    </p:spTree>
    <p:extLst>
      <p:ext uri="{BB962C8B-B14F-4D97-AF65-F5344CB8AC3E}">
        <p14:creationId xmlns:p14="http://schemas.microsoft.com/office/powerpoint/2010/main" val="3555191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870079" y="4915059"/>
            <a:ext cx="5724525" cy="580251"/>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870079" y="627385"/>
            <a:ext cx="5724525" cy="42129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870079" y="5495310"/>
            <a:ext cx="5724525" cy="8240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kumimoji="1" lang="en-US" altLang="ja-JP"/>
              <a:t>2017/10/12</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DEC76586-D0F3-45AA-98E7-DB7FB999FB55}" type="slidenum">
              <a:rPr kumimoji="1" lang="ja-JP" altLang="en-US" smtClean="0"/>
              <a:t>‹#›</a:t>
            </a:fld>
            <a:endParaRPr kumimoji="1" lang="ja-JP" altLang="en-US"/>
          </a:p>
        </p:txBody>
      </p:sp>
    </p:spTree>
    <p:extLst>
      <p:ext uri="{BB962C8B-B14F-4D97-AF65-F5344CB8AC3E}">
        <p14:creationId xmlns:p14="http://schemas.microsoft.com/office/powerpoint/2010/main" val="461741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77044" y="281186"/>
            <a:ext cx="8586788" cy="1170252"/>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77044" y="1638355"/>
            <a:ext cx="8586788" cy="4633874"/>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77044" y="6507904"/>
            <a:ext cx="2226204" cy="373831"/>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a:t>2017/10/12</a:t>
            </a:r>
            <a:endParaRPr kumimoji="1" lang="ja-JP" altLang="en-US"/>
          </a:p>
        </p:txBody>
      </p:sp>
      <p:sp>
        <p:nvSpPr>
          <p:cNvPr id="5" name="フッター プレースホルダー 4"/>
          <p:cNvSpPr>
            <a:spLocks noGrp="1"/>
          </p:cNvSpPr>
          <p:nvPr>
            <p:ph type="ftr" sz="quarter" idx="3"/>
          </p:nvPr>
        </p:nvSpPr>
        <p:spPr>
          <a:xfrm>
            <a:off x="3259800" y="6507904"/>
            <a:ext cx="3021277" cy="37383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7314671" y="6647682"/>
            <a:ext cx="2226204" cy="373831"/>
          </a:xfrm>
          <a:prstGeom prst="rect">
            <a:avLst/>
          </a:prstGeom>
        </p:spPr>
        <p:txBody>
          <a:bodyPr vert="horz" lIns="91440" tIns="45720" rIns="91440" bIns="45720" rtlCol="0" anchor="ctr"/>
          <a:lstStyle>
            <a:lvl1pPr algn="r">
              <a:defRPr sz="1400">
                <a:solidFill>
                  <a:schemeClr val="tx1"/>
                </a:solidFill>
                <a:latin typeface="BIZ UDPゴシック" panose="020B0400000000000000" pitchFamily="50" charset="-128"/>
                <a:ea typeface="BIZ UDPゴシック" panose="020B0400000000000000" pitchFamily="50" charset="-128"/>
              </a:defRPr>
            </a:lvl1pPr>
          </a:lstStyle>
          <a:p>
            <a:fld id="{DEC76586-D0F3-45AA-98E7-DB7FB999FB55}" type="slidenum">
              <a:rPr lang="ja-JP" altLang="en-US" smtClean="0"/>
              <a:pPr/>
              <a:t>‹#›</a:t>
            </a:fld>
            <a:endParaRPr lang="ja-JP" altLang="en-US"/>
          </a:p>
        </p:txBody>
      </p:sp>
    </p:spTree>
    <p:extLst>
      <p:ext uri="{BB962C8B-B14F-4D97-AF65-F5344CB8AC3E}">
        <p14:creationId xmlns:p14="http://schemas.microsoft.com/office/powerpoint/2010/main" val="81072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5CC15770-4573-4938-B9EA-A85A87E84A10}"/>
              </a:ext>
            </a:extLst>
          </p:cNvPr>
          <p:cNvSpPr txBox="1"/>
          <p:nvPr/>
        </p:nvSpPr>
        <p:spPr>
          <a:xfrm>
            <a:off x="7218709" y="302622"/>
            <a:ext cx="2066592" cy="646331"/>
          </a:xfrm>
          <a:prstGeom prst="rect">
            <a:avLst/>
          </a:prstGeom>
          <a:noFill/>
          <a:ln w="19050">
            <a:solidFill>
              <a:schemeClr val="tx1"/>
            </a:solidFill>
          </a:ln>
        </p:spPr>
        <p:txBody>
          <a:bodyPr wrap="none" rtlCol="0">
            <a:spAutoFit/>
          </a:bodyPr>
          <a:lstStyle/>
          <a:p>
            <a:pPr algn="ctr"/>
            <a:r>
              <a:rPr kumimoji="1" lang="ja-JP" altLang="en-US" b="1" dirty="0">
                <a:latin typeface="游ゴシック" panose="020B0400000000000000" pitchFamily="50" charset="-128"/>
                <a:ea typeface="游ゴシック" panose="020B0400000000000000" pitchFamily="50" charset="-128"/>
              </a:rPr>
              <a:t>令和７年９月</a:t>
            </a:r>
            <a:r>
              <a:rPr kumimoji="1" lang="en-US" altLang="ja-JP" b="1" dirty="0">
                <a:latin typeface="游ゴシック" panose="020B0400000000000000" pitchFamily="50" charset="-128"/>
                <a:ea typeface="游ゴシック" panose="020B0400000000000000" pitchFamily="50" charset="-128"/>
              </a:rPr>
              <a:t>10</a:t>
            </a:r>
            <a:r>
              <a:rPr kumimoji="1" lang="ja-JP" altLang="en-US" b="1" dirty="0">
                <a:latin typeface="游ゴシック" panose="020B0400000000000000" pitchFamily="50" charset="-128"/>
                <a:ea typeface="游ゴシック" panose="020B0400000000000000" pitchFamily="50" charset="-128"/>
              </a:rPr>
              <a:t>日</a:t>
            </a:r>
            <a:endParaRPr kumimoji="1" lang="en-US" altLang="ja-JP" b="1" dirty="0">
              <a:latin typeface="游ゴシック" panose="020B0400000000000000" pitchFamily="50" charset="-128"/>
              <a:ea typeface="游ゴシック" panose="020B0400000000000000" pitchFamily="50" charset="-128"/>
            </a:endParaRPr>
          </a:p>
          <a:p>
            <a:pPr algn="ctr"/>
            <a:r>
              <a:rPr lang="ja-JP" altLang="en-US" b="1" dirty="0">
                <a:latin typeface="游ゴシック" panose="020B0400000000000000" pitchFamily="50" charset="-128"/>
                <a:ea typeface="游ゴシック" panose="020B0400000000000000" pitchFamily="50" charset="-128"/>
              </a:rPr>
              <a:t>戦略本部会議資料</a:t>
            </a:r>
            <a:endParaRPr kumimoji="1" lang="ja-JP" altLang="en-US" b="1" dirty="0">
              <a:latin typeface="游ゴシック" panose="020B0400000000000000" pitchFamily="50" charset="-128"/>
              <a:ea typeface="游ゴシック" panose="020B0400000000000000" pitchFamily="50" charset="-128"/>
            </a:endParaRPr>
          </a:p>
        </p:txBody>
      </p:sp>
      <p:sp>
        <p:nvSpPr>
          <p:cNvPr id="39" name="テキスト ボックス 38">
            <a:extLst>
              <a:ext uri="{FF2B5EF4-FFF2-40B4-BE49-F238E27FC236}">
                <a16:creationId xmlns:a16="http://schemas.microsoft.com/office/drawing/2014/main" id="{4CBEC2B5-3624-4ADC-807B-47FB10AB1ECC}"/>
              </a:ext>
            </a:extLst>
          </p:cNvPr>
          <p:cNvSpPr txBox="1"/>
          <p:nvPr/>
        </p:nvSpPr>
        <p:spPr>
          <a:xfrm>
            <a:off x="0" y="2064206"/>
            <a:ext cx="9540875" cy="1446550"/>
          </a:xfrm>
          <a:prstGeom prst="rect">
            <a:avLst/>
          </a:prstGeom>
          <a:noFill/>
          <a:ln w="19050">
            <a:noFill/>
          </a:ln>
        </p:spPr>
        <p:txBody>
          <a:bodyPr wrap="square" rtlCol="0">
            <a:spAutoFit/>
          </a:bodyPr>
          <a:lstStyle/>
          <a:p>
            <a:pPr algn="ctr"/>
            <a:r>
              <a:rPr kumimoji="1" lang="ja-JP" altLang="en-US" sz="4400" b="1" dirty="0">
                <a:latin typeface="游ゴシック" panose="020B0400000000000000" pitchFamily="50" charset="-128"/>
                <a:ea typeface="游ゴシック" panose="020B0400000000000000" pitchFamily="50" charset="-128"/>
              </a:rPr>
              <a:t>「大阪府福祉のまちづくり条例」</a:t>
            </a:r>
            <a:endParaRPr kumimoji="1" lang="en-US" altLang="ja-JP" sz="4400" b="1" dirty="0">
              <a:latin typeface="游ゴシック" panose="020B0400000000000000" pitchFamily="50" charset="-128"/>
              <a:ea typeface="游ゴシック" panose="020B0400000000000000" pitchFamily="50" charset="-128"/>
            </a:endParaRPr>
          </a:p>
          <a:p>
            <a:pPr algn="ctr"/>
            <a:r>
              <a:rPr kumimoji="1" lang="ja-JP" altLang="en-US" sz="4400" b="1" dirty="0">
                <a:latin typeface="游ゴシック" panose="020B0400000000000000" pitchFamily="50" charset="-128"/>
                <a:ea typeface="游ゴシック" panose="020B0400000000000000" pitchFamily="50" charset="-128"/>
              </a:rPr>
              <a:t>の改正について</a:t>
            </a:r>
          </a:p>
        </p:txBody>
      </p:sp>
      <p:sp>
        <p:nvSpPr>
          <p:cNvPr id="47" name="テキスト ボックス 46">
            <a:extLst>
              <a:ext uri="{FF2B5EF4-FFF2-40B4-BE49-F238E27FC236}">
                <a16:creationId xmlns:a16="http://schemas.microsoft.com/office/drawing/2014/main" id="{5AE0F5A2-D4E7-40DC-A73C-19D8D2E706E7}"/>
              </a:ext>
            </a:extLst>
          </p:cNvPr>
          <p:cNvSpPr txBox="1"/>
          <p:nvPr/>
        </p:nvSpPr>
        <p:spPr>
          <a:xfrm>
            <a:off x="0" y="5238948"/>
            <a:ext cx="9540875" cy="584775"/>
          </a:xfrm>
          <a:prstGeom prst="rect">
            <a:avLst/>
          </a:prstGeom>
          <a:noFill/>
          <a:ln w="19050">
            <a:noFill/>
          </a:ln>
        </p:spPr>
        <p:txBody>
          <a:bodyPr wrap="square" rtlCol="0">
            <a:spAutoFit/>
          </a:bodyPr>
          <a:lstStyle/>
          <a:p>
            <a:pPr algn="ctr"/>
            <a:r>
              <a:rPr kumimoji="1" lang="ja-JP" altLang="en-US" sz="3200" b="1" dirty="0">
                <a:latin typeface="游ゴシック" panose="020B0400000000000000" pitchFamily="50" charset="-128"/>
                <a:ea typeface="游ゴシック" panose="020B0400000000000000" pitchFamily="50" charset="-128"/>
              </a:rPr>
              <a:t>都市整備部</a:t>
            </a:r>
          </a:p>
        </p:txBody>
      </p:sp>
      <p:cxnSp>
        <p:nvCxnSpPr>
          <p:cNvPr id="10" name="直線コネクタ 9">
            <a:extLst>
              <a:ext uri="{FF2B5EF4-FFF2-40B4-BE49-F238E27FC236}">
                <a16:creationId xmlns:a16="http://schemas.microsoft.com/office/drawing/2014/main" id="{D3E509D1-0B0D-49B7-81EC-A382DAA47721}"/>
              </a:ext>
            </a:extLst>
          </p:cNvPr>
          <p:cNvCxnSpPr>
            <a:cxnSpLocks/>
          </p:cNvCxnSpPr>
          <p:nvPr/>
        </p:nvCxnSpPr>
        <p:spPr>
          <a:xfrm>
            <a:off x="413953" y="3654772"/>
            <a:ext cx="871296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1913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E36419CF-CA04-44C0-89D4-31C6E202D168}"/>
              </a:ext>
            </a:extLst>
          </p:cNvPr>
          <p:cNvSpPr/>
          <p:nvPr/>
        </p:nvSpPr>
        <p:spPr>
          <a:xfrm>
            <a:off x="213489" y="2103106"/>
            <a:ext cx="9124269" cy="343168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DCE721AF-882B-4C3F-A002-108509B9C9FE}"/>
              </a:ext>
            </a:extLst>
          </p:cNvPr>
          <p:cNvSpPr txBox="1"/>
          <p:nvPr/>
        </p:nvSpPr>
        <p:spPr>
          <a:xfrm>
            <a:off x="-3127" y="62685"/>
            <a:ext cx="9540875" cy="461665"/>
          </a:xfrm>
          <a:prstGeom prst="rect">
            <a:avLst/>
          </a:prstGeom>
          <a:noFill/>
        </p:spPr>
        <p:txBody>
          <a:bodyPr wrap="square" rtlCol="0">
            <a:spAutoFit/>
          </a:bodyPr>
          <a:lstStyle/>
          <a:p>
            <a:r>
              <a:rPr kumimoji="1" lang="ja-JP" altLang="en-US" sz="2400" dirty="0">
                <a:latin typeface="HGP創英角ｺﾞｼｯｸUB" panose="020B0900000000000000" pitchFamily="50" charset="-128"/>
                <a:ea typeface="HGP創英角ｺﾞｼｯｸUB" panose="020B0900000000000000" pitchFamily="50" charset="-128"/>
              </a:rPr>
              <a:t>１．大阪府福祉のまちづくり条例の概要</a:t>
            </a:r>
          </a:p>
        </p:txBody>
      </p:sp>
      <p:cxnSp>
        <p:nvCxnSpPr>
          <p:cNvPr id="39" name="直線コネクタ 38">
            <a:extLst>
              <a:ext uri="{FF2B5EF4-FFF2-40B4-BE49-F238E27FC236}">
                <a16:creationId xmlns:a16="http://schemas.microsoft.com/office/drawing/2014/main" id="{C14442F3-724F-4EC6-908D-7EFEC2A6D89F}"/>
              </a:ext>
            </a:extLst>
          </p:cNvPr>
          <p:cNvCxnSpPr>
            <a:cxnSpLocks/>
          </p:cNvCxnSpPr>
          <p:nvPr/>
        </p:nvCxnSpPr>
        <p:spPr>
          <a:xfrm>
            <a:off x="0" y="588045"/>
            <a:ext cx="95408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581D9FC4-9845-4CD0-B10C-DA668E40E86C}"/>
              </a:ext>
            </a:extLst>
          </p:cNvPr>
          <p:cNvSpPr txBox="1"/>
          <p:nvPr/>
        </p:nvSpPr>
        <p:spPr>
          <a:xfrm>
            <a:off x="1345743" y="774452"/>
            <a:ext cx="7889191" cy="712824"/>
          </a:xfrm>
          <a:prstGeom prst="rect">
            <a:avLst/>
          </a:prstGeom>
          <a:noFill/>
          <a:ln>
            <a:noFill/>
          </a:ln>
        </p:spPr>
        <p:txBody>
          <a:bodyPr wrap="square" rtlCol="0">
            <a:spAutoFit/>
          </a:bodyPr>
          <a:lstStyle/>
          <a:p>
            <a:pPr>
              <a:lnSpc>
                <a:spcPct val="120000"/>
              </a:lnSpc>
            </a:pPr>
            <a:r>
              <a:rPr kumimoji="1" lang="ja-JP" altLang="en-US" sz="2000" b="1" dirty="0">
                <a:latin typeface="BIZ UDPゴシック" panose="020B0400000000000000" pitchFamily="50" charset="-128"/>
                <a:ea typeface="BIZ UDPゴシック" panose="020B0400000000000000" pitchFamily="50" charset="-128"/>
              </a:rPr>
              <a:t>「自立支援型福祉社会」の実現</a:t>
            </a:r>
            <a:endParaRPr kumimoji="1" lang="en-US" altLang="ja-JP" sz="2000" b="1" dirty="0">
              <a:latin typeface="BIZ UDPゴシック" panose="020B0400000000000000" pitchFamily="50" charset="-128"/>
              <a:ea typeface="BIZ UDPゴシック" panose="020B0400000000000000" pitchFamily="50" charset="-128"/>
            </a:endParaRPr>
          </a:p>
          <a:p>
            <a:pPr marL="285750" indent="-285750">
              <a:lnSpc>
                <a:spcPct val="120000"/>
              </a:lnSpc>
              <a:buFont typeface="Wingdings" panose="05000000000000000000" pitchFamily="2" charset="2"/>
              <a:buChar char="Ø"/>
            </a:pPr>
            <a:r>
              <a:rPr kumimoji="1" lang="ja-JP" altLang="en-US" sz="1600" dirty="0">
                <a:latin typeface="BIZ UDPゴシック" panose="020B0400000000000000" pitchFamily="50" charset="-128"/>
                <a:ea typeface="BIZ UDPゴシック" panose="020B0400000000000000" pitchFamily="50" charset="-128"/>
              </a:rPr>
              <a:t>都市施設</a:t>
            </a:r>
            <a:r>
              <a:rPr kumimoji="1" lang="en-US" altLang="ja-JP" sz="1600" baseline="300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を安全かつ容易に利用することができるよう整備</a:t>
            </a:r>
            <a:r>
              <a:rPr kumimoji="1" lang="ja-JP" altLang="en-US" sz="1400" dirty="0">
                <a:latin typeface="BIZ UDPゴシック" panose="020B0400000000000000" pitchFamily="50" charset="-128"/>
                <a:ea typeface="BIZ UDPゴシック" panose="020B0400000000000000" pitchFamily="50" charset="-128"/>
              </a:rPr>
              <a:t>　　等</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70177E0D-0355-40BE-AAF8-BD53F0E6560A}"/>
              </a:ext>
            </a:extLst>
          </p:cNvPr>
          <p:cNvSpPr txBox="1"/>
          <p:nvPr/>
        </p:nvSpPr>
        <p:spPr>
          <a:xfrm>
            <a:off x="3762325" y="1432876"/>
            <a:ext cx="5439310" cy="276999"/>
          </a:xfrm>
          <a:prstGeom prst="rect">
            <a:avLst/>
          </a:prstGeom>
          <a:noFill/>
        </p:spPr>
        <p:txBody>
          <a:bodyPr wrap="none" rtlCol="0">
            <a:spAutoFit/>
          </a:bodyPr>
          <a:lstStyle/>
          <a:p>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都市施設・・多数の者が利用する建築物、旅客施設、道路、路外駐車場、公園</a:t>
            </a:r>
          </a:p>
        </p:txBody>
      </p:sp>
      <p:sp>
        <p:nvSpPr>
          <p:cNvPr id="8" name="テキスト ボックス 7">
            <a:extLst>
              <a:ext uri="{FF2B5EF4-FFF2-40B4-BE49-F238E27FC236}">
                <a16:creationId xmlns:a16="http://schemas.microsoft.com/office/drawing/2014/main" id="{374D0A44-8283-49B1-9ADF-7AC4BD492C7E}"/>
              </a:ext>
            </a:extLst>
          </p:cNvPr>
          <p:cNvSpPr txBox="1"/>
          <p:nvPr/>
        </p:nvSpPr>
        <p:spPr>
          <a:xfrm>
            <a:off x="305941" y="810267"/>
            <a:ext cx="807807" cy="400110"/>
          </a:xfrm>
          <a:prstGeom prst="rect">
            <a:avLst/>
          </a:prstGeom>
          <a:noFill/>
          <a:ln w="28575">
            <a:solidFill>
              <a:schemeClr val="tx1"/>
            </a:solidFill>
          </a:ln>
        </p:spPr>
        <p:txBody>
          <a:bodyPr wrap="square" rtlCol="0">
            <a:spAutoFit/>
          </a:bodyPr>
          <a:lstStyle/>
          <a:p>
            <a:pPr algn="dist"/>
            <a:r>
              <a:rPr kumimoji="1" lang="ja-JP" altLang="en-US" sz="2000" b="1" dirty="0">
                <a:latin typeface="BIZ UDPゴシック" panose="020B0400000000000000" pitchFamily="50" charset="-128"/>
                <a:ea typeface="BIZ UDPゴシック" panose="020B0400000000000000" pitchFamily="50" charset="-128"/>
              </a:rPr>
              <a:t>目的</a:t>
            </a:r>
          </a:p>
        </p:txBody>
      </p:sp>
      <p:sp>
        <p:nvSpPr>
          <p:cNvPr id="11" name="テキスト ボックス 10">
            <a:extLst>
              <a:ext uri="{FF2B5EF4-FFF2-40B4-BE49-F238E27FC236}">
                <a16:creationId xmlns:a16="http://schemas.microsoft.com/office/drawing/2014/main" id="{CAE499B7-708C-466C-A032-434FEE56DE7C}"/>
              </a:ext>
            </a:extLst>
          </p:cNvPr>
          <p:cNvSpPr txBox="1"/>
          <p:nvPr/>
        </p:nvSpPr>
        <p:spPr>
          <a:xfrm>
            <a:off x="161925" y="1746371"/>
            <a:ext cx="4176143" cy="338554"/>
          </a:xfrm>
          <a:prstGeom prst="rect">
            <a:avLst/>
          </a:prstGeom>
          <a:noFill/>
        </p:spPr>
        <p:txBody>
          <a:bodyPr wrap="none" rtlCol="0">
            <a:spAutoFit/>
          </a:bodyPr>
          <a:lstStyle/>
          <a:p>
            <a:r>
              <a:rPr kumimoji="1" lang="en-US" altLang="ja-JP" sz="1600" b="1" dirty="0">
                <a:latin typeface="BIZ UDPゴシック" panose="020B0400000000000000" pitchFamily="50" charset="-128"/>
                <a:ea typeface="BIZ UDPゴシック" panose="020B0400000000000000" pitchFamily="50" charset="-128"/>
              </a:rPr>
              <a:t>《</a:t>
            </a:r>
            <a:r>
              <a:rPr kumimoji="1" lang="ja-JP" altLang="en-US" sz="1600" b="1" dirty="0">
                <a:latin typeface="BIZ UDPゴシック" panose="020B0400000000000000" pitchFamily="50" charset="-128"/>
                <a:ea typeface="BIZ UDPゴシック" panose="020B0400000000000000" pitchFamily="50" charset="-128"/>
              </a:rPr>
              <a:t>建築物のバリアフリー化を促進する仕組み</a:t>
            </a:r>
            <a:r>
              <a:rPr kumimoji="1" lang="en-US" altLang="ja-JP" sz="1600" b="1" dirty="0">
                <a:latin typeface="BIZ UDPゴシック" panose="020B0400000000000000" pitchFamily="50" charset="-128"/>
                <a:ea typeface="BIZ UDPゴシック" panose="020B0400000000000000" pitchFamily="50" charset="-128"/>
              </a:rPr>
              <a:t>》</a:t>
            </a:r>
            <a:endParaRPr kumimoji="1" lang="ja-JP" altLang="en-US" sz="1600" b="1"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15262FEC-7E05-410E-8DAC-84F7D44C996B}"/>
              </a:ext>
            </a:extLst>
          </p:cNvPr>
          <p:cNvSpPr txBox="1"/>
          <p:nvPr/>
        </p:nvSpPr>
        <p:spPr>
          <a:xfrm>
            <a:off x="305941" y="2214582"/>
            <a:ext cx="9031818" cy="682046"/>
          </a:xfrm>
          <a:prstGeom prst="rect">
            <a:avLst/>
          </a:prstGeom>
          <a:noFill/>
        </p:spPr>
        <p:txBody>
          <a:bodyPr wrap="square" rtlCol="0">
            <a:spAutoFit/>
          </a:bodyPr>
          <a:lstStyle/>
          <a:p>
            <a:pPr marL="285750" indent="-285750">
              <a:lnSpc>
                <a:spcPct val="130000"/>
              </a:lnSpc>
              <a:buFont typeface="Wingdings" panose="05000000000000000000" pitchFamily="2" charset="2"/>
              <a:buChar char="u"/>
            </a:pPr>
            <a:r>
              <a:rPr lang="ja-JP" altLang="en-US" sz="1600" dirty="0">
                <a:latin typeface="BIZ UDPゴシック" panose="020B0400000000000000" pitchFamily="50" charset="-128"/>
                <a:ea typeface="BIZ UDPゴシック" panose="020B0400000000000000" pitchFamily="50" charset="-128"/>
              </a:rPr>
              <a:t> </a:t>
            </a:r>
            <a:r>
              <a:rPr kumimoji="1" lang="ja-JP" altLang="en-US" sz="1600" b="1" u="heavy" dirty="0">
                <a:solidFill>
                  <a:srgbClr val="FF0000"/>
                </a:solidFill>
                <a:latin typeface="BIZ UDPゴシック" panose="020B0400000000000000" pitchFamily="50" charset="-128"/>
                <a:ea typeface="BIZ UDPゴシック" panose="020B0400000000000000" pitchFamily="50" charset="-128"/>
              </a:rPr>
              <a:t>バリアフリー法の委任条例</a:t>
            </a:r>
            <a:r>
              <a:rPr kumimoji="1" lang="ja-JP" altLang="en-US" sz="1600" dirty="0">
                <a:latin typeface="BIZ UDPゴシック" panose="020B0400000000000000" pitchFamily="50" charset="-128"/>
                <a:ea typeface="BIZ UDPゴシック" panose="020B0400000000000000" pitchFamily="50" charset="-128"/>
              </a:rPr>
              <a:t>として、大阪独自に</a:t>
            </a:r>
            <a:r>
              <a:rPr kumimoji="1" lang="ja-JP" altLang="en-US" sz="1600" b="1" u="heavy" dirty="0">
                <a:solidFill>
                  <a:srgbClr val="FF0000"/>
                </a:solidFill>
                <a:latin typeface="BIZ UDPゴシック" panose="020B0400000000000000" pitchFamily="50" charset="-128"/>
                <a:ea typeface="BIZ UDPゴシック" panose="020B0400000000000000" pitchFamily="50" charset="-128"/>
              </a:rPr>
              <a:t>きめ細かなバリアフリー基準等</a:t>
            </a:r>
            <a:r>
              <a:rPr kumimoji="1" lang="ja-JP" altLang="en-US" sz="1600" dirty="0">
                <a:latin typeface="BIZ UDPゴシック" panose="020B0400000000000000" pitchFamily="50" charset="-128"/>
                <a:ea typeface="BIZ UDPゴシック" panose="020B0400000000000000" pitchFamily="50" charset="-128"/>
              </a:rPr>
              <a:t>を規定</a:t>
            </a:r>
            <a:endParaRPr kumimoji="1" lang="en-US" altLang="ja-JP" sz="1600" dirty="0">
              <a:latin typeface="BIZ UDPゴシック" panose="020B0400000000000000" pitchFamily="50" charset="-128"/>
              <a:ea typeface="BIZ UDPゴシック" panose="020B0400000000000000" pitchFamily="50" charset="-128"/>
            </a:endParaRPr>
          </a:p>
          <a:p>
            <a:pPr marL="285750" indent="-285750">
              <a:lnSpc>
                <a:spcPct val="130000"/>
              </a:lnSpc>
              <a:buFont typeface="Wingdings" panose="05000000000000000000" pitchFamily="2" charset="2"/>
              <a:buChar char="u"/>
            </a:pPr>
            <a:r>
              <a:rPr lang="ja-JP" altLang="en-US" sz="1600" dirty="0">
                <a:latin typeface="BIZ UDPゴシック" panose="020B0400000000000000" pitchFamily="50" charset="-128"/>
                <a:ea typeface="BIZ UDPゴシック" panose="020B0400000000000000" pitchFamily="50" charset="-128"/>
              </a:rPr>
              <a:t> 新築、増築、改築、用途変更の際に</a:t>
            </a:r>
            <a:r>
              <a:rPr lang="ja-JP" altLang="en-US" sz="1600" b="1" u="heavy" dirty="0">
                <a:solidFill>
                  <a:srgbClr val="FF0000"/>
                </a:solidFill>
                <a:latin typeface="BIZ UDPゴシック" panose="020B0400000000000000" pitchFamily="50" charset="-128"/>
                <a:ea typeface="BIZ UDPゴシック" panose="020B0400000000000000" pitchFamily="50" charset="-128"/>
              </a:rPr>
              <a:t>基準への適合を義務付け</a:t>
            </a:r>
            <a:r>
              <a:rPr lang="ja-JP" altLang="en-US" sz="16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基準に適合しないと建築確認がおりない</a:t>
            </a:r>
            <a:endParaRPr lang="en-US" altLang="ja-JP" sz="1600" dirty="0">
              <a:latin typeface="BIZ UDPゴシック" panose="020B0400000000000000" pitchFamily="50" charset="-128"/>
              <a:ea typeface="BIZ UDPゴシック" panose="020B0400000000000000" pitchFamily="50" charset="-128"/>
            </a:endParaRPr>
          </a:p>
        </p:txBody>
      </p:sp>
      <p:graphicFrame>
        <p:nvGraphicFramePr>
          <p:cNvPr id="13" name="表 21">
            <a:extLst>
              <a:ext uri="{FF2B5EF4-FFF2-40B4-BE49-F238E27FC236}">
                <a16:creationId xmlns:a16="http://schemas.microsoft.com/office/drawing/2014/main" id="{9A4123AA-C639-4599-85F6-4A0FF0B91420}"/>
              </a:ext>
            </a:extLst>
          </p:cNvPr>
          <p:cNvGraphicFramePr>
            <a:graphicFrameLocks noGrp="1"/>
          </p:cNvGraphicFramePr>
          <p:nvPr>
            <p:extLst>
              <p:ext uri="{D42A27DB-BD31-4B8C-83A1-F6EECF244321}">
                <p14:modId xmlns:p14="http://schemas.microsoft.com/office/powerpoint/2010/main" val="540385246"/>
              </p:ext>
            </p:extLst>
          </p:nvPr>
        </p:nvGraphicFramePr>
        <p:xfrm>
          <a:off x="518839" y="3080272"/>
          <a:ext cx="8496942" cy="2294377"/>
        </p:xfrm>
        <a:graphic>
          <a:graphicData uri="http://schemas.openxmlformats.org/drawingml/2006/table">
            <a:tbl>
              <a:tblPr firstRow="1" bandRow="1">
                <a:tableStyleId>{5C22544A-7EE6-4342-B048-85BDC9FD1C3A}</a:tableStyleId>
              </a:tblPr>
              <a:tblGrid>
                <a:gridCol w="2019350">
                  <a:extLst>
                    <a:ext uri="{9D8B030D-6E8A-4147-A177-3AD203B41FA5}">
                      <a16:colId xmlns:a16="http://schemas.microsoft.com/office/drawing/2014/main" val="949108468"/>
                    </a:ext>
                  </a:extLst>
                </a:gridCol>
                <a:gridCol w="3238796">
                  <a:extLst>
                    <a:ext uri="{9D8B030D-6E8A-4147-A177-3AD203B41FA5}">
                      <a16:colId xmlns:a16="http://schemas.microsoft.com/office/drawing/2014/main" val="1090248311"/>
                    </a:ext>
                  </a:extLst>
                </a:gridCol>
                <a:gridCol w="3238796">
                  <a:extLst>
                    <a:ext uri="{9D8B030D-6E8A-4147-A177-3AD203B41FA5}">
                      <a16:colId xmlns:a16="http://schemas.microsoft.com/office/drawing/2014/main" val="547946988"/>
                    </a:ext>
                  </a:extLst>
                </a:gridCol>
              </a:tblGrid>
              <a:tr h="610315">
                <a:tc>
                  <a:txBody>
                    <a:bodyPr/>
                    <a:lstStyle/>
                    <a:p>
                      <a:endParaRPr kumimoji="1" lang="ja-JP" altLang="en-US" sz="1600" b="1" dirty="0">
                        <a:solidFill>
                          <a:schemeClr val="bg1"/>
                        </a:solidFill>
                        <a:latin typeface="游ゴシック" panose="020B0400000000000000" pitchFamily="50" charset="-128"/>
                        <a:ea typeface="游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kumimoji="1" lang="ja-JP" altLang="en-US" sz="1800" b="1" dirty="0">
                          <a:solidFill>
                            <a:schemeClr val="bg1"/>
                          </a:solidFill>
                          <a:latin typeface="游ゴシック" panose="020B0400000000000000" pitchFamily="50" charset="-128"/>
                          <a:ea typeface="游ゴシック" panose="020B0400000000000000" pitchFamily="50" charset="-128"/>
                        </a:rPr>
                        <a:t>バリアフリー法</a:t>
                      </a:r>
                      <a:endParaRPr kumimoji="1" lang="en-US" altLang="ja-JP" sz="1800" b="1" dirty="0">
                        <a:solidFill>
                          <a:schemeClr val="bg1"/>
                        </a:solidFill>
                        <a:latin typeface="游ゴシック" panose="020B0400000000000000" pitchFamily="50" charset="-128"/>
                        <a:ea typeface="游ゴシック" panose="020B0400000000000000" pitchFamily="50" charset="-128"/>
                      </a:endParaRPr>
                    </a:p>
                    <a:p>
                      <a:pPr algn="ctr"/>
                      <a:r>
                        <a:rPr kumimoji="1" lang="ja-JP" altLang="en-US" sz="1200" b="1" dirty="0">
                          <a:solidFill>
                            <a:schemeClr val="bg1"/>
                          </a:solidFill>
                          <a:latin typeface="游ゴシック" panose="020B0400000000000000" pitchFamily="50" charset="-128"/>
                          <a:ea typeface="游ゴシック" panose="020B0400000000000000" pitchFamily="50" charset="-128"/>
                        </a:rPr>
                        <a:t>（全国一律の規制）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kumimoji="1" lang="ja-JP" altLang="en-US" sz="1800" b="1" dirty="0">
                          <a:solidFill>
                            <a:schemeClr val="bg1"/>
                          </a:solidFill>
                          <a:latin typeface="游ゴシック" panose="020B0400000000000000" pitchFamily="50" charset="-128"/>
                          <a:ea typeface="游ゴシック" panose="020B0400000000000000" pitchFamily="50" charset="-128"/>
                        </a:rPr>
                        <a:t>府福祉のまちづくり条例</a:t>
                      </a:r>
                      <a:endParaRPr kumimoji="1" lang="en-US" altLang="ja-JP" sz="1800" b="1" dirty="0">
                        <a:solidFill>
                          <a:schemeClr val="bg1"/>
                        </a:solidFill>
                        <a:latin typeface="游ゴシック" panose="020B0400000000000000" pitchFamily="50" charset="-128"/>
                        <a:ea typeface="游ゴシック" panose="020B0400000000000000" pitchFamily="50" charset="-128"/>
                      </a:endParaRPr>
                    </a:p>
                    <a:p>
                      <a:pPr algn="ctr"/>
                      <a:r>
                        <a:rPr kumimoji="1" lang="ja-JP" altLang="en-US" sz="1200" b="1" dirty="0">
                          <a:solidFill>
                            <a:schemeClr val="bg1"/>
                          </a:solidFill>
                          <a:latin typeface="游ゴシック" panose="020B0400000000000000" pitchFamily="50" charset="-128"/>
                          <a:ea typeface="游ゴシック" panose="020B0400000000000000" pitchFamily="50" charset="-128"/>
                        </a:rPr>
                        <a:t>（独自に規制を強化）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4012728281"/>
                  </a:ext>
                </a:extLst>
              </a:tr>
              <a:tr h="561354">
                <a:tc>
                  <a:txBody>
                    <a:bodyPr/>
                    <a:lstStyle/>
                    <a:p>
                      <a:pPr algn="ctr"/>
                      <a:r>
                        <a:rPr kumimoji="1" lang="ja-JP" altLang="en-US" sz="1600" b="1" dirty="0">
                          <a:solidFill>
                            <a:schemeClr val="tx1"/>
                          </a:solidFill>
                          <a:latin typeface="游ゴシック" panose="020B0400000000000000" pitchFamily="50" charset="-128"/>
                          <a:ea typeface="游ゴシック" panose="020B0400000000000000" pitchFamily="50" charset="-128"/>
                        </a:rPr>
                        <a:t>対象用途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kumimoji="1" lang="ja-JP" altLang="en-US" sz="1400" b="1" dirty="0">
                          <a:solidFill>
                            <a:schemeClr val="tx1"/>
                          </a:solidFill>
                          <a:latin typeface="游ゴシック" panose="020B0400000000000000" pitchFamily="50" charset="-128"/>
                          <a:ea typeface="游ゴシック" panose="020B0400000000000000" pitchFamily="50" charset="-128"/>
                        </a:rPr>
                        <a:t>・病院、飲食店、ホテル　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1" dirty="0">
                          <a:solidFill>
                            <a:schemeClr val="tx1"/>
                          </a:solidFill>
                          <a:latin typeface="游ゴシック" panose="020B0400000000000000" pitchFamily="50" charset="-128"/>
                          <a:ea typeface="游ゴシック" panose="020B0400000000000000" pitchFamily="50" charset="-128"/>
                        </a:rPr>
                        <a:t>・対象用途を追加</a:t>
                      </a:r>
                      <a:endParaRPr kumimoji="1" lang="en-US" altLang="ja-JP" sz="1400" b="1" dirty="0">
                        <a:solidFill>
                          <a:schemeClr val="tx1"/>
                        </a:solidFill>
                        <a:latin typeface="游ゴシック" panose="020B0400000000000000" pitchFamily="50" charset="-128"/>
                        <a:ea typeface="游ゴシック" panose="020B0400000000000000" pitchFamily="50" charset="-128"/>
                      </a:endParaRPr>
                    </a:p>
                    <a:p>
                      <a:pPr algn="l"/>
                      <a:r>
                        <a:rPr kumimoji="1" lang="ja-JP" altLang="en-US" sz="1200" b="1" dirty="0">
                          <a:solidFill>
                            <a:schemeClr val="tx1"/>
                          </a:solidFill>
                          <a:latin typeface="游ゴシック" panose="020B0400000000000000" pitchFamily="50" charset="-128"/>
                          <a:ea typeface="游ゴシック" panose="020B0400000000000000" pitchFamily="50" charset="-128"/>
                        </a:rPr>
                        <a:t>（共同住宅　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9488904"/>
                  </a:ext>
                </a:extLst>
              </a:tr>
              <a:tr h="561354">
                <a:tc>
                  <a:txBody>
                    <a:bodyPr/>
                    <a:lstStyle/>
                    <a:p>
                      <a:pPr algn="ctr"/>
                      <a:r>
                        <a:rPr kumimoji="1" lang="ja-JP" altLang="en-US" sz="1600" b="1" dirty="0">
                          <a:solidFill>
                            <a:schemeClr val="tx1"/>
                          </a:solidFill>
                          <a:latin typeface="游ゴシック" panose="020B0400000000000000" pitchFamily="50" charset="-128"/>
                          <a:ea typeface="游ゴシック" panose="020B0400000000000000" pitchFamily="50" charset="-128"/>
                        </a:rPr>
                        <a:t>対象規模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kumimoji="1" lang="ja-JP" altLang="en-US" sz="1400" b="1" dirty="0">
                          <a:solidFill>
                            <a:schemeClr val="tx1"/>
                          </a:solidFill>
                          <a:latin typeface="游ゴシック" panose="020B0400000000000000" pitchFamily="50" charset="-128"/>
                          <a:ea typeface="游ゴシック" panose="020B0400000000000000" pitchFamily="50" charset="-128"/>
                        </a:rPr>
                        <a:t>・床面積の合計</a:t>
                      </a:r>
                      <a:r>
                        <a:rPr kumimoji="1" lang="en-US" altLang="ja-JP" sz="1400" b="1" dirty="0">
                          <a:solidFill>
                            <a:schemeClr val="tx1"/>
                          </a:solidFill>
                          <a:latin typeface="游ゴシック" panose="020B0400000000000000" pitchFamily="50" charset="-128"/>
                          <a:ea typeface="游ゴシック" panose="020B0400000000000000" pitchFamily="50" charset="-128"/>
                        </a:rPr>
                        <a:t>2,000</a:t>
                      </a:r>
                      <a:r>
                        <a:rPr kumimoji="1" lang="ja-JP" altLang="en-US" sz="1400" b="1" dirty="0">
                          <a:solidFill>
                            <a:schemeClr val="tx1"/>
                          </a:solidFill>
                          <a:latin typeface="游ゴシック" panose="020B0400000000000000" pitchFamily="50" charset="-128"/>
                          <a:ea typeface="游ゴシック" panose="020B0400000000000000" pitchFamily="50" charset="-128"/>
                        </a:rPr>
                        <a:t>㎡以上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1" dirty="0">
                          <a:solidFill>
                            <a:schemeClr val="tx1"/>
                          </a:solidFill>
                          <a:latin typeface="游ゴシック" panose="020B0400000000000000" pitchFamily="50" charset="-128"/>
                          <a:ea typeface="游ゴシック" panose="020B0400000000000000" pitchFamily="50" charset="-128"/>
                        </a:rPr>
                        <a:t>・用途ごとに対象規模を引き下げ</a:t>
                      </a:r>
                      <a:endParaRPr kumimoji="1" lang="en-US" altLang="ja-JP" sz="1400" b="1" dirty="0">
                        <a:solidFill>
                          <a:schemeClr val="tx1"/>
                        </a:solidFill>
                        <a:latin typeface="游ゴシック" panose="020B0400000000000000" pitchFamily="50" charset="-128"/>
                        <a:ea typeface="游ゴシック" panose="020B0400000000000000" pitchFamily="50" charset="-128"/>
                      </a:endParaRPr>
                    </a:p>
                    <a:p>
                      <a:pPr algn="l"/>
                      <a:r>
                        <a:rPr kumimoji="1" lang="ja-JP" altLang="en-US" sz="1200" b="1" dirty="0">
                          <a:solidFill>
                            <a:schemeClr val="tx1"/>
                          </a:solidFill>
                          <a:latin typeface="游ゴシック" panose="020B0400000000000000" pitchFamily="50" charset="-128"/>
                          <a:ea typeface="游ゴシック" panose="020B0400000000000000" pitchFamily="50" charset="-128"/>
                        </a:rPr>
                        <a:t>（病院➡</a:t>
                      </a:r>
                      <a:r>
                        <a:rPr kumimoji="1" lang="en-US" altLang="ja-JP" sz="1200" b="1" dirty="0">
                          <a:solidFill>
                            <a:schemeClr val="tx1"/>
                          </a:solidFill>
                          <a:latin typeface="游ゴシック" panose="020B0400000000000000" pitchFamily="50" charset="-128"/>
                          <a:ea typeface="游ゴシック" panose="020B0400000000000000" pitchFamily="50" charset="-128"/>
                        </a:rPr>
                        <a:t>0</a:t>
                      </a:r>
                      <a:r>
                        <a:rPr kumimoji="1" lang="ja-JP" altLang="en-US" sz="1200" b="1" dirty="0">
                          <a:solidFill>
                            <a:schemeClr val="tx1"/>
                          </a:solidFill>
                          <a:latin typeface="游ゴシック" panose="020B0400000000000000" pitchFamily="50" charset="-128"/>
                          <a:ea typeface="游ゴシック" panose="020B0400000000000000" pitchFamily="50" charset="-128"/>
                        </a:rPr>
                        <a:t>㎡～、飲食店➡</a:t>
                      </a:r>
                      <a:r>
                        <a:rPr kumimoji="1" lang="en-US" altLang="ja-JP" sz="1200" b="1" dirty="0">
                          <a:solidFill>
                            <a:schemeClr val="tx1"/>
                          </a:solidFill>
                          <a:latin typeface="游ゴシック" panose="020B0400000000000000" pitchFamily="50" charset="-128"/>
                          <a:ea typeface="游ゴシック" panose="020B0400000000000000" pitchFamily="50" charset="-128"/>
                        </a:rPr>
                        <a:t>200</a:t>
                      </a:r>
                      <a:r>
                        <a:rPr kumimoji="1" lang="ja-JP" altLang="en-US" sz="1200" b="1" dirty="0">
                          <a:solidFill>
                            <a:schemeClr val="tx1"/>
                          </a:solidFill>
                          <a:latin typeface="游ゴシック" panose="020B0400000000000000" pitchFamily="50" charset="-128"/>
                          <a:ea typeface="游ゴシック" panose="020B0400000000000000" pitchFamily="50" charset="-128"/>
                        </a:rPr>
                        <a:t>㎡～　等）</a:t>
                      </a:r>
                      <a:endParaRPr kumimoji="1" lang="en-US" altLang="ja-JP" sz="1200" b="1" dirty="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47156131"/>
                  </a:ext>
                </a:extLst>
              </a:tr>
              <a:tr h="561354">
                <a:tc>
                  <a:txBody>
                    <a:bodyPr/>
                    <a:lstStyle/>
                    <a:p>
                      <a:pPr algn="ctr"/>
                      <a:r>
                        <a:rPr kumimoji="1" lang="ja-JP" altLang="en-US" sz="1600" b="1" dirty="0">
                          <a:solidFill>
                            <a:schemeClr val="tx1"/>
                          </a:solidFill>
                          <a:latin typeface="游ゴシック" panose="020B0400000000000000" pitchFamily="50" charset="-128"/>
                          <a:ea typeface="游ゴシック" panose="020B0400000000000000" pitchFamily="50" charset="-128"/>
                        </a:rPr>
                        <a:t>バリアフリー基準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kumimoji="1" lang="ja-JP" altLang="en-US" sz="1400" b="1" dirty="0">
                          <a:solidFill>
                            <a:schemeClr val="tx1"/>
                          </a:solidFill>
                          <a:latin typeface="游ゴシック" panose="020B0400000000000000" pitchFamily="50" charset="-128"/>
                          <a:ea typeface="游ゴシック" panose="020B0400000000000000" pitchFamily="50" charset="-128"/>
                        </a:rPr>
                        <a:t>・段差を設けない</a:t>
                      </a:r>
                    </a:p>
                    <a:p>
                      <a:pPr algn="l"/>
                      <a:r>
                        <a:rPr kumimoji="1" lang="ja-JP" altLang="en-US" sz="1400" b="1" dirty="0">
                          <a:solidFill>
                            <a:schemeClr val="tx1"/>
                          </a:solidFill>
                          <a:latin typeface="游ゴシック" panose="020B0400000000000000" pitchFamily="50" charset="-128"/>
                          <a:ea typeface="游ゴシック" panose="020B0400000000000000" pitchFamily="50" charset="-128"/>
                        </a:rPr>
                        <a:t>・車椅子使用者用便房の設置　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1" dirty="0">
                          <a:solidFill>
                            <a:schemeClr val="tx1"/>
                          </a:solidFill>
                          <a:latin typeface="游ゴシック" panose="020B0400000000000000" pitchFamily="50" charset="-128"/>
                          <a:ea typeface="游ゴシック" panose="020B0400000000000000" pitchFamily="50" charset="-128"/>
                        </a:rPr>
                        <a:t>・基準を追加</a:t>
                      </a:r>
                      <a:endParaRPr kumimoji="1" lang="en-US" altLang="ja-JP" sz="1400" b="1" dirty="0">
                        <a:solidFill>
                          <a:schemeClr val="tx1"/>
                        </a:solidFill>
                        <a:latin typeface="游ゴシック" panose="020B0400000000000000" pitchFamily="50" charset="-128"/>
                        <a:ea typeface="游ゴシック" panose="020B0400000000000000" pitchFamily="50" charset="-128"/>
                      </a:endParaRPr>
                    </a:p>
                    <a:p>
                      <a:pPr algn="l"/>
                      <a:r>
                        <a:rPr kumimoji="1" lang="ja-JP" altLang="en-US" sz="1200" b="1" dirty="0">
                          <a:solidFill>
                            <a:schemeClr val="tx1"/>
                          </a:solidFill>
                          <a:latin typeface="游ゴシック" panose="020B0400000000000000" pitchFamily="50" charset="-128"/>
                          <a:ea typeface="游ゴシック" panose="020B0400000000000000" pitchFamily="50" charset="-128"/>
                        </a:rPr>
                        <a:t>（授乳室の整備、ホテルの一般客室　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02798375"/>
                  </a:ext>
                </a:extLst>
              </a:tr>
            </a:tbl>
          </a:graphicData>
        </a:graphic>
      </p:graphicFrame>
      <p:sp>
        <p:nvSpPr>
          <p:cNvPr id="30" name="正方形/長方形 29">
            <a:extLst>
              <a:ext uri="{FF2B5EF4-FFF2-40B4-BE49-F238E27FC236}">
                <a16:creationId xmlns:a16="http://schemas.microsoft.com/office/drawing/2014/main" id="{E26A6269-E474-40EA-9F54-E1C56A17A0BB}"/>
              </a:ext>
            </a:extLst>
          </p:cNvPr>
          <p:cNvSpPr/>
          <p:nvPr/>
        </p:nvSpPr>
        <p:spPr>
          <a:xfrm>
            <a:off x="213489" y="6027730"/>
            <a:ext cx="9124269" cy="86740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BD5ECD90-156C-489A-8300-170AE4FE3A87}"/>
              </a:ext>
            </a:extLst>
          </p:cNvPr>
          <p:cNvSpPr txBox="1"/>
          <p:nvPr/>
        </p:nvSpPr>
        <p:spPr>
          <a:xfrm>
            <a:off x="161925" y="5670996"/>
            <a:ext cx="2117887" cy="338554"/>
          </a:xfrm>
          <a:prstGeom prst="rect">
            <a:avLst/>
          </a:prstGeom>
          <a:noFill/>
        </p:spPr>
        <p:txBody>
          <a:bodyPr wrap="none" rtlCol="0">
            <a:spAutoFit/>
          </a:bodyPr>
          <a:lstStyle/>
          <a:p>
            <a:r>
              <a:rPr kumimoji="1" lang="en-US" altLang="ja-JP" sz="1600" b="1" dirty="0">
                <a:latin typeface="BIZ UDPゴシック" panose="020B0400000000000000" pitchFamily="50" charset="-128"/>
                <a:ea typeface="BIZ UDPゴシック" panose="020B0400000000000000" pitchFamily="50" charset="-128"/>
              </a:rPr>
              <a:t>《</a:t>
            </a:r>
            <a:r>
              <a:rPr kumimoji="1" lang="ja-JP" altLang="en-US" sz="1600" b="1" dirty="0">
                <a:latin typeface="BIZ UDPゴシック" panose="020B0400000000000000" pitchFamily="50" charset="-128"/>
                <a:ea typeface="BIZ UDPゴシック" panose="020B0400000000000000" pitchFamily="50" charset="-128"/>
              </a:rPr>
              <a:t>参考</a:t>
            </a:r>
            <a:r>
              <a:rPr kumimoji="1" lang="en-US" altLang="ja-JP" sz="1600" b="1" dirty="0">
                <a:latin typeface="BIZ UDPゴシック" panose="020B0400000000000000" pitchFamily="50" charset="-128"/>
                <a:ea typeface="BIZ UDPゴシック" panose="020B0400000000000000" pitchFamily="50" charset="-128"/>
              </a:rPr>
              <a:t>》</a:t>
            </a:r>
            <a:r>
              <a:rPr kumimoji="1" lang="ja-JP" altLang="en-US" sz="1600" b="1" dirty="0">
                <a:latin typeface="BIZ UDPゴシック" panose="020B0400000000000000" pitchFamily="50" charset="-128"/>
                <a:ea typeface="BIZ UDPゴシック" panose="020B0400000000000000" pitchFamily="50" charset="-128"/>
              </a:rPr>
              <a:t>　令和２年改正</a:t>
            </a:r>
          </a:p>
        </p:txBody>
      </p:sp>
      <p:sp>
        <p:nvSpPr>
          <p:cNvPr id="32" name="テキスト ボックス 31">
            <a:extLst>
              <a:ext uri="{FF2B5EF4-FFF2-40B4-BE49-F238E27FC236}">
                <a16:creationId xmlns:a16="http://schemas.microsoft.com/office/drawing/2014/main" id="{AC19BE41-AB71-44EA-98E2-512CD7D09529}"/>
              </a:ext>
            </a:extLst>
          </p:cNvPr>
          <p:cNvSpPr txBox="1"/>
          <p:nvPr/>
        </p:nvSpPr>
        <p:spPr>
          <a:xfrm>
            <a:off x="305941" y="6064629"/>
            <a:ext cx="8784976" cy="361959"/>
          </a:xfrm>
          <a:prstGeom prst="rect">
            <a:avLst/>
          </a:prstGeom>
          <a:noFill/>
        </p:spPr>
        <p:txBody>
          <a:bodyPr wrap="square" rtlCol="0">
            <a:spAutoFit/>
          </a:bodyPr>
          <a:lstStyle/>
          <a:p>
            <a:pPr marL="285750" indent="-285750">
              <a:lnSpc>
                <a:spcPct val="130000"/>
              </a:lnSpc>
              <a:buFont typeface="Wingdings" panose="05000000000000000000" pitchFamily="2" charset="2"/>
              <a:buChar char="u"/>
            </a:pPr>
            <a:r>
              <a:rPr lang="ja-JP" altLang="en-US" sz="1600" dirty="0">
                <a:latin typeface="BIZ UDPゴシック" panose="020B0400000000000000" pitchFamily="50" charset="-128"/>
                <a:ea typeface="BIZ UDPゴシック" panose="020B0400000000000000" pitchFamily="50" charset="-128"/>
              </a:rPr>
              <a:t> 大阪・関西万博の開催を控え、「ホテル・旅館」に適用されるバリアフリー基準を強化</a:t>
            </a:r>
            <a:r>
              <a:rPr lang="ja-JP" altLang="en-US" sz="1400" dirty="0">
                <a:latin typeface="BIZ UDPゴシック" panose="020B0400000000000000" pitchFamily="50" charset="-128"/>
                <a:ea typeface="BIZ UDPゴシック" panose="020B0400000000000000" pitchFamily="50" charset="-128"/>
              </a:rPr>
              <a:t>　　等</a:t>
            </a:r>
            <a:endParaRPr lang="en-US" altLang="ja-JP" sz="1600"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8C8E0708-65FF-452B-8B41-47C57AD9E1C5}"/>
              </a:ext>
            </a:extLst>
          </p:cNvPr>
          <p:cNvSpPr txBox="1"/>
          <p:nvPr/>
        </p:nvSpPr>
        <p:spPr>
          <a:xfrm>
            <a:off x="4162838" y="6489194"/>
            <a:ext cx="4807726" cy="292388"/>
          </a:xfrm>
          <a:prstGeom prst="rect">
            <a:avLst/>
          </a:prstGeom>
          <a:solidFill>
            <a:schemeClr val="bg1"/>
          </a:solidFill>
          <a:ln>
            <a:solidFill>
              <a:schemeClr val="tx1"/>
            </a:solidFill>
          </a:ln>
        </p:spPr>
        <p:txBody>
          <a:bodyPr wrap="none" rtlCol="0">
            <a:spAutoFit/>
          </a:bodyPr>
          <a:lstStyle/>
          <a:p>
            <a:r>
              <a:rPr kumimoji="1" lang="ja-JP" altLang="en-US" sz="1300" dirty="0">
                <a:latin typeface="BIZ UDPゴシック" panose="020B0400000000000000" pitchFamily="50" charset="-128"/>
                <a:ea typeface="BIZ UDPゴシック" panose="020B0400000000000000" pitchFamily="50" charset="-128"/>
              </a:rPr>
              <a:t>一般客室</a:t>
            </a:r>
            <a:r>
              <a:rPr kumimoji="1" lang="ja-JP" altLang="en-US" sz="1200" dirty="0">
                <a:latin typeface="BIZ UDPゴシック" panose="020B0400000000000000" pitchFamily="50" charset="-128"/>
                <a:ea typeface="BIZ UDPゴシック" panose="020B0400000000000000" pitchFamily="50" charset="-128"/>
              </a:rPr>
              <a:t>（車椅子使用者用客室以外の客室）</a:t>
            </a:r>
            <a:r>
              <a:rPr kumimoji="1" lang="ja-JP" altLang="en-US" sz="1300" dirty="0">
                <a:latin typeface="BIZ UDPゴシック" panose="020B0400000000000000" pitchFamily="50" charset="-128"/>
                <a:ea typeface="BIZ UDPゴシック" panose="020B0400000000000000" pitchFamily="50" charset="-128"/>
              </a:rPr>
              <a:t>に適用する基準の新設</a:t>
            </a:r>
          </a:p>
        </p:txBody>
      </p:sp>
      <p:sp>
        <p:nvSpPr>
          <p:cNvPr id="34" name="テキスト ボックス 33">
            <a:extLst>
              <a:ext uri="{FF2B5EF4-FFF2-40B4-BE49-F238E27FC236}">
                <a16:creationId xmlns:a16="http://schemas.microsoft.com/office/drawing/2014/main" id="{D3343209-81BA-4857-B2A2-383423A87477}"/>
              </a:ext>
            </a:extLst>
          </p:cNvPr>
          <p:cNvSpPr txBox="1"/>
          <p:nvPr/>
        </p:nvSpPr>
        <p:spPr>
          <a:xfrm>
            <a:off x="673018" y="6489194"/>
            <a:ext cx="3332964" cy="292388"/>
          </a:xfrm>
          <a:prstGeom prst="rect">
            <a:avLst/>
          </a:prstGeom>
          <a:solidFill>
            <a:schemeClr val="bg1"/>
          </a:solidFill>
          <a:ln>
            <a:solidFill>
              <a:schemeClr val="tx1"/>
            </a:solidFill>
          </a:ln>
        </p:spPr>
        <p:txBody>
          <a:bodyPr wrap="none" rtlCol="0">
            <a:spAutoFit/>
          </a:bodyPr>
          <a:lstStyle/>
          <a:p>
            <a:r>
              <a:rPr kumimoji="1" lang="ja-JP" altLang="en-US" sz="1300" dirty="0">
                <a:latin typeface="BIZ UDPゴシック" panose="020B0400000000000000" pitchFamily="50" charset="-128"/>
                <a:ea typeface="BIZ UDPゴシック" panose="020B0400000000000000" pitchFamily="50" charset="-128"/>
              </a:rPr>
              <a:t>車椅子使用者用客室に適用する基準の追加</a:t>
            </a:r>
          </a:p>
        </p:txBody>
      </p:sp>
      <p:sp>
        <p:nvSpPr>
          <p:cNvPr id="21" name="テキスト ボックス 20">
            <a:extLst>
              <a:ext uri="{FF2B5EF4-FFF2-40B4-BE49-F238E27FC236}">
                <a16:creationId xmlns:a16="http://schemas.microsoft.com/office/drawing/2014/main" id="{43A41781-0D97-4234-ABD0-02639AF702A8}"/>
              </a:ext>
            </a:extLst>
          </p:cNvPr>
          <p:cNvSpPr txBox="1"/>
          <p:nvPr/>
        </p:nvSpPr>
        <p:spPr>
          <a:xfrm>
            <a:off x="5116624" y="175061"/>
            <a:ext cx="2900153" cy="307777"/>
          </a:xfrm>
          <a:prstGeom prst="rect">
            <a:avLst/>
          </a:prstGeom>
          <a:noFill/>
        </p:spPr>
        <p:txBody>
          <a:bodyPr wrap="none" rtlCol="0">
            <a:spAutoFit/>
          </a:bodyPr>
          <a:lstStyle/>
          <a:p>
            <a:r>
              <a:rPr lang="ja-JP" altLang="en-US" sz="1400" dirty="0">
                <a:latin typeface="BIZ UDPゴシック" panose="020B0400000000000000" pitchFamily="50" charset="-128"/>
                <a:ea typeface="BIZ UDPゴシック" panose="020B0400000000000000" pitchFamily="50" charset="-128"/>
              </a:rPr>
              <a:t>（平成５年４月　全国に先駆け施行）</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7" name="スライド番号プレースホルダー 6">
            <a:extLst>
              <a:ext uri="{FF2B5EF4-FFF2-40B4-BE49-F238E27FC236}">
                <a16:creationId xmlns:a16="http://schemas.microsoft.com/office/drawing/2014/main" id="{597BA009-BA54-4030-87A0-AA6C1A0F1383}"/>
              </a:ext>
            </a:extLst>
          </p:cNvPr>
          <p:cNvSpPr>
            <a:spLocks noGrp="1"/>
          </p:cNvSpPr>
          <p:nvPr>
            <p:ph type="sldNum" sz="quarter" idx="12"/>
          </p:nvPr>
        </p:nvSpPr>
        <p:spPr/>
        <p:txBody>
          <a:bodyPr/>
          <a:lstStyle/>
          <a:p>
            <a:fld id="{DEC76586-D0F3-45AA-98E7-DB7FB999FB55}" type="slidenum">
              <a:rPr kumimoji="1" lang="ja-JP" altLang="en-US" smtClean="0"/>
              <a:t>1</a:t>
            </a:fld>
            <a:endParaRPr kumimoji="1" lang="ja-JP" altLang="en-US" dirty="0"/>
          </a:p>
        </p:txBody>
      </p:sp>
    </p:spTree>
    <p:extLst>
      <p:ext uri="{BB962C8B-B14F-4D97-AF65-F5344CB8AC3E}">
        <p14:creationId xmlns:p14="http://schemas.microsoft.com/office/powerpoint/2010/main" val="1584825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CE721AF-882B-4C3F-A002-108509B9C9FE}"/>
              </a:ext>
            </a:extLst>
          </p:cNvPr>
          <p:cNvSpPr txBox="1"/>
          <p:nvPr/>
        </p:nvSpPr>
        <p:spPr>
          <a:xfrm>
            <a:off x="-3127" y="62685"/>
            <a:ext cx="9540875" cy="461665"/>
          </a:xfrm>
          <a:prstGeom prst="rect">
            <a:avLst/>
          </a:prstGeom>
          <a:noFill/>
        </p:spPr>
        <p:txBody>
          <a:bodyPr wrap="square" rtlCol="0">
            <a:spAutoFit/>
          </a:bodyPr>
          <a:lstStyle/>
          <a:p>
            <a:r>
              <a:rPr lang="ja-JP" altLang="en-US" sz="2400" dirty="0">
                <a:latin typeface="HGP創英角ｺﾞｼｯｸUB" panose="020B0900000000000000" pitchFamily="50" charset="-128"/>
                <a:ea typeface="HGP創英角ｺﾞｼｯｸUB" panose="020B0900000000000000" pitchFamily="50" charset="-128"/>
              </a:rPr>
              <a:t>２</a:t>
            </a:r>
            <a:r>
              <a:rPr kumimoji="1" lang="ja-JP" altLang="en-US" sz="2400" dirty="0">
                <a:latin typeface="HGP創英角ｺﾞｼｯｸUB" panose="020B0900000000000000" pitchFamily="50" charset="-128"/>
                <a:ea typeface="HGP創英角ｺﾞｼｯｸUB" panose="020B0900000000000000" pitchFamily="50" charset="-128"/>
              </a:rPr>
              <a:t>．大阪府福祉のまちづくり審議会等での議論</a:t>
            </a:r>
          </a:p>
        </p:txBody>
      </p:sp>
      <p:cxnSp>
        <p:nvCxnSpPr>
          <p:cNvPr id="39" name="直線コネクタ 38">
            <a:extLst>
              <a:ext uri="{FF2B5EF4-FFF2-40B4-BE49-F238E27FC236}">
                <a16:creationId xmlns:a16="http://schemas.microsoft.com/office/drawing/2014/main" id="{C14442F3-724F-4EC6-908D-7EFEC2A6D89F}"/>
              </a:ext>
            </a:extLst>
          </p:cNvPr>
          <p:cNvCxnSpPr>
            <a:cxnSpLocks/>
          </p:cNvCxnSpPr>
          <p:nvPr/>
        </p:nvCxnSpPr>
        <p:spPr>
          <a:xfrm>
            <a:off x="0" y="588045"/>
            <a:ext cx="95408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3" name="二等辺三角形 22">
            <a:extLst>
              <a:ext uri="{FF2B5EF4-FFF2-40B4-BE49-F238E27FC236}">
                <a16:creationId xmlns:a16="http://schemas.microsoft.com/office/drawing/2014/main" id="{181B9676-DAD8-4B77-8F6A-6268E36AEB86}"/>
              </a:ext>
            </a:extLst>
          </p:cNvPr>
          <p:cNvSpPr/>
          <p:nvPr/>
        </p:nvSpPr>
        <p:spPr>
          <a:xfrm flipV="1">
            <a:off x="2127097" y="2118055"/>
            <a:ext cx="702129" cy="146957"/>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 name="表 3">
            <a:extLst>
              <a:ext uri="{FF2B5EF4-FFF2-40B4-BE49-F238E27FC236}">
                <a16:creationId xmlns:a16="http://schemas.microsoft.com/office/drawing/2014/main" id="{74E08C6C-3009-4819-B64F-856344E38BAF}"/>
              </a:ext>
            </a:extLst>
          </p:cNvPr>
          <p:cNvGraphicFramePr>
            <a:graphicFrameLocks noGrp="1"/>
          </p:cNvGraphicFramePr>
          <p:nvPr>
            <p:extLst>
              <p:ext uri="{D42A27DB-BD31-4B8C-83A1-F6EECF244321}">
                <p14:modId xmlns:p14="http://schemas.microsoft.com/office/powerpoint/2010/main" val="489771653"/>
              </p:ext>
            </p:extLst>
          </p:nvPr>
        </p:nvGraphicFramePr>
        <p:xfrm>
          <a:off x="861069" y="1595565"/>
          <a:ext cx="8517879" cy="457200"/>
        </p:xfrm>
        <a:graphic>
          <a:graphicData uri="http://schemas.openxmlformats.org/drawingml/2006/table">
            <a:tbl>
              <a:tblPr firstRow="1" bandRow="1">
                <a:tableStyleId>{5C22544A-7EE6-4342-B048-85BDC9FD1C3A}</a:tableStyleId>
              </a:tblPr>
              <a:tblGrid>
                <a:gridCol w="3033102">
                  <a:extLst>
                    <a:ext uri="{9D8B030D-6E8A-4147-A177-3AD203B41FA5}">
                      <a16:colId xmlns:a16="http://schemas.microsoft.com/office/drawing/2014/main" val="2110378080"/>
                    </a:ext>
                  </a:extLst>
                </a:gridCol>
                <a:gridCol w="5484777">
                  <a:extLst>
                    <a:ext uri="{9D8B030D-6E8A-4147-A177-3AD203B41FA5}">
                      <a16:colId xmlns:a16="http://schemas.microsoft.com/office/drawing/2014/main" val="1627615991"/>
                    </a:ext>
                  </a:extLst>
                </a:gridCol>
              </a:tblGrid>
              <a:tr h="4468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BIZ UDPゴシック" panose="020B0400000000000000" pitchFamily="50" charset="-128"/>
                          <a:ea typeface="BIZ UDPゴシック" panose="020B0400000000000000" pitchFamily="50" charset="-128"/>
                        </a:rPr>
                        <a:t>福祉のまちづくり勉強会</a:t>
                      </a:r>
                      <a:r>
                        <a:rPr kumimoji="1" lang="ja-JP" altLang="en-US" sz="1000" dirty="0">
                          <a:latin typeface="BIZ UDPゴシック" panose="020B0400000000000000" pitchFamily="50" charset="-128"/>
                          <a:ea typeface="BIZ UDPゴシック" panose="020B0400000000000000" pitchFamily="50" charset="-128"/>
                        </a:rPr>
                        <a:t>＜</a:t>
                      </a:r>
                      <a:r>
                        <a:rPr kumimoji="1" lang="en-US" altLang="ja-JP" sz="1000" dirty="0">
                          <a:latin typeface="BIZ UDPゴシック" panose="020B0400000000000000" pitchFamily="50" charset="-128"/>
                          <a:ea typeface="BIZ UDPゴシック" panose="020B0400000000000000" pitchFamily="50" charset="-128"/>
                        </a:rPr>
                        <a:t>3</a:t>
                      </a:r>
                      <a:r>
                        <a:rPr kumimoji="1" lang="ja-JP" altLang="en-US" sz="1000" dirty="0">
                          <a:latin typeface="BIZ UDPゴシック" panose="020B0400000000000000" pitchFamily="50" charset="-128"/>
                          <a:ea typeface="BIZ UDPゴシック" panose="020B0400000000000000" pitchFamily="50" charset="-128"/>
                        </a:rPr>
                        <a:t>回開催＞</a:t>
                      </a: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高齢・障がい当事者や設計者、関係事業者の参画のもと、基準見直し等に対する</a:t>
                      </a:r>
                      <a:r>
                        <a:rPr kumimoji="1" lang="ja-JP" altLang="en-US" sz="1200" b="1" u="heavy" baseline="0" dirty="0">
                          <a:solidFill>
                            <a:srgbClr val="FF0000"/>
                          </a:solidFill>
                          <a:latin typeface="BIZ UDPゴシック" panose="020B0400000000000000" pitchFamily="50" charset="-128"/>
                          <a:ea typeface="BIZ UDPゴシック" panose="020B0400000000000000" pitchFamily="50" charset="-128"/>
                        </a:rPr>
                        <a:t>当事者ニーズや規制強化に対する事業者側の課題等を抽出、整理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2555364"/>
                  </a:ext>
                </a:extLst>
              </a:tr>
            </a:tbl>
          </a:graphicData>
        </a:graphic>
      </p:graphicFrame>
      <p:graphicFrame>
        <p:nvGraphicFramePr>
          <p:cNvPr id="62" name="表 3">
            <a:extLst>
              <a:ext uri="{FF2B5EF4-FFF2-40B4-BE49-F238E27FC236}">
                <a16:creationId xmlns:a16="http://schemas.microsoft.com/office/drawing/2014/main" id="{188B6E85-F817-4567-B898-B72AD347E366}"/>
              </a:ext>
            </a:extLst>
          </p:cNvPr>
          <p:cNvGraphicFramePr>
            <a:graphicFrameLocks noGrp="1"/>
          </p:cNvGraphicFramePr>
          <p:nvPr>
            <p:extLst>
              <p:ext uri="{D42A27DB-BD31-4B8C-83A1-F6EECF244321}">
                <p14:modId xmlns:p14="http://schemas.microsoft.com/office/powerpoint/2010/main" val="3575222007"/>
              </p:ext>
            </p:extLst>
          </p:nvPr>
        </p:nvGraphicFramePr>
        <p:xfrm>
          <a:off x="650286" y="2329144"/>
          <a:ext cx="8728662" cy="640080"/>
        </p:xfrm>
        <a:graphic>
          <a:graphicData uri="http://schemas.openxmlformats.org/drawingml/2006/table">
            <a:tbl>
              <a:tblPr firstRow="1" bandRow="1">
                <a:tableStyleId>{5C22544A-7EE6-4342-B048-85BDC9FD1C3A}</a:tableStyleId>
              </a:tblPr>
              <a:tblGrid>
                <a:gridCol w="3251754">
                  <a:extLst>
                    <a:ext uri="{9D8B030D-6E8A-4147-A177-3AD203B41FA5}">
                      <a16:colId xmlns:a16="http://schemas.microsoft.com/office/drawing/2014/main" val="2110378080"/>
                    </a:ext>
                  </a:extLst>
                </a:gridCol>
                <a:gridCol w="5476908">
                  <a:extLst>
                    <a:ext uri="{9D8B030D-6E8A-4147-A177-3AD203B41FA5}">
                      <a16:colId xmlns:a16="http://schemas.microsoft.com/office/drawing/2014/main" val="1627615991"/>
                    </a:ext>
                  </a:extLst>
                </a:gridCol>
              </a:tblGrid>
              <a:tr h="5292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福祉のまちづくり審議会</a:t>
                      </a:r>
                      <a:r>
                        <a:rPr kumimoji="1" lang="ja-JP" altLang="en-US" sz="1050" dirty="0">
                          <a:latin typeface="BIZ UDPゴシック" panose="020B0400000000000000" pitchFamily="50" charset="-128"/>
                          <a:ea typeface="BIZ UDPゴシック" panose="020B0400000000000000" pitchFamily="50" charset="-128"/>
                        </a:rPr>
                        <a:t>＜</a:t>
                      </a:r>
                      <a:r>
                        <a:rPr kumimoji="1" lang="en-US" altLang="ja-JP" sz="1050" dirty="0">
                          <a:latin typeface="BIZ UDPゴシック" panose="020B0400000000000000" pitchFamily="50" charset="-128"/>
                          <a:ea typeface="BIZ UDPゴシック" panose="020B0400000000000000" pitchFamily="50" charset="-128"/>
                        </a:rPr>
                        <a:t>R6.3</a:t>
                      </a:r>
                      <a:r>
                        <a:rPr kumimoji="1" lang="ja-JP" altLang="en-US" sz="1050" dirty="0">
                          <a:latin typeface="BIZ UDPゴシック" panose="020B0400000000000000" pitchFamily="50" charset="-128"/>
                          <a:ea typeface="BIZ UDPゴシック" panose="020B0400000000000000" pitchFamily="50" charset="-128"/>
                        </a:rPr>
                        <a:t>＞</a:t>
                      </a:r>
                      <a:endParaRPr kumimoji="1" lang="ja-JP" altLang="en-US" sz="16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BIZ UDPゴシック" panose="020B0400000000000000" pitchFamily="50" charset="-128"/>
                          <a:ea typeface="BIZ UDPゴシック" panose="020B0400000000000000" pitchFamily="50" charset="-128"/>
                        </a:rPr>
                        <a:t>今後の取組の方向性（案）</a:t>
                      </a:r>
                      <a:endParaRPr kumimoji="1" lang="en-US" altLang="ja-JP" sz="1400" b="1" u="sng"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2555364"/>
                  </a:ext>
                </a:extLst>
              </a:tr>
            </a:tbl>
          </a:graphicData>
        </a:graphic>
      </p:graphicFrame>
      <p:sp>
        <p:nvSpPr>
          <p:cNvPr id="20" name="テキスト ボックス 19">
            <a:extLst>
              <a:ext uri="{FF2B5EF4-FFF2-40B4-BE49-F238E27FC236}">
                <a16:creationId xmlns:a16="http://schemas.microsoft.com/office/drawing/2014/main" id="{EA83B387-999B-4747-8BF5-23E834FB0645}"/>
              </a:ext>
            </a:extLst>
          </p:cNvPr>
          <p:cNvSpPr txBox="1"/>
          <p:nvPr/>
        </p:nvSpPr>
        <p:spPr>
          <a:xfrm>
            <a:off x="4080054" y="2648757"/>
            <a:ext cx="1318817" cy="233590"/>
          </a:xfrm>
          <a:prstGeom prst="rect">
            <a:avLst/>
          </a:prstGeom>
          <a:solidFill>
            <a:schemeClr val="bg1"/>
          </a:solidFill>
          <a:ln w="28575">
            <a:solidFill>
              <a:srgbClr val="FF0000"/>
            </a:solidFill>
          </a:ln>
        </p:spPr>
        <p:txBody>
          <a:bodyPr wrap="square" rtlCol="0">
            <a:spAutoFit/>
          </a:bodyPr>
          <a:lstStyle/>
          <a:p>
            <a:pPr>
              <a:lnSpc>
                <a:spcPct val="120000"/>
              </a:lnSpc>
            </a:pPr>
            <a:r>
              <a:rPr kumimoji="1" lang="ja-JP" altLang="en-US" sz="900" dirty="0">
                <a:solidFill>
                  <a:srgbClr val="FF0000"/>
                </a:solidFill>
                <a:latin typeface="BIZ UDPゴシック" panose="020B0400000000000000" pitchFamily="50" charset="-128"/>
                <a:ea typeface="BIZ UDPゴシック" panose="020B0400000000000000" pitchFamily="50" charset="-128"/>
              </a:rPr>
              <a:t>①条例基準等の見直し</a:t>
            </a:r>
          </a:p>
        </p:txBody>
      </p:sp>
      <p:sp>
        <p:nvSpPr>
          <p:cNvPr id="21" name="テキスト ボックス 20">
            <a:extLst>
              <a:ext uri="{FF2B5EF4-FFF2-40B4-BE49-F238E27FC236}">
                <a16:creationId xmlns:a16="http://schemas.microsoft.com/office/drawing/2014/main" id="{8A01A53B-0B12-4D06-B5E8-D231758CE123}"/>
              </a:ext>
            </a:extLst>
          </p:cNvPr>
          <p:cNvSpPr txBox="1"/>
          <p:nvPr/>
        </p:nvSpPr>
        <p:spPr>
          <a:xfrm>
            <a:off x="5483415" y="2648757"/>
            <a:ext cx="2219977" cy="233590"/>
          </a:xfrm>
          <a:prstGeom prst="rect">
            <a:avLst/>
          </a:prstGeom>
          <a:solidFill>
            <a:schemeClr val="bg1"/>
          </a:solidFill>
          <a:ln w="3175">
            <a:solidFill>
              <a:schemeClr val="tx1"/>
            </a:solidFill>
          </a:ln>
        </p:spPr>
        <p:txBody>
          <a:bodyPr wrap="square" rtlCol="0">
            <a:spAutoFit/>
          </a:bodyPr>
          <a:lstStyle/>
          <a:p>
            <a:pPr>
              <a:lnSpc>
                <a:spcPct val="120000"/>
              </a:lnSpc>
            </a:pPr>
            <a:r>
              <a:rPr kumimoji="1" lang="ja-JP" altLang="en-US" sz="900" dirty="0">
                <a:latin typeface="BIZ UDPゴシック" panose="020B0400000000000000" pitchFamily="50" charset="-128"/>
                <a:ea typeface="BIZ UDPゴシック" panose="020B0400000000000000" pitchFamily="50" charset="-128"/>
              </a:rPr>
              <a:t>②条例ガイドラインの見直し、普及啓発</a:t>
            </a:r>
          </a:p>
        </p:txBody>
      </p:sp>
      <p:sp>
        <p:nvSpPr>
          <p:cNvPr id="22" name="テキスト ボックス 21">
            <a:extLst>
              <a:ext uri="{FF2B5EF4-FFF2-40B4-BE49-F238E27FC236}">
                <a16:creationId xmlns:a16="http://schemas.microsoft.com/office/drawing/2014/main" id="{85E2CC75-3122-4BD1-B372-E073DF1C6CEA}"/>
              </a:ext>
            </a:extLst>
          </p:cNvPr>
          <p:cNvSpPr txBox="1"/>
          <p:nvPr/>
        </p:nvSpPr>
        <p:spPr>
          <a:xfrm>
            <a:off x="7784151" y="2648757"/>
            <a:ext cx="1260000" cy="233590"/>
          </a:xfrm>
          <a:prstGeom prst="rect">
            <a:avLst/>
          </a:prstGeom>
          <a:solidFill>
            <a:schemeClr val="bg1"/>
          </a:solidFill>
          <a:ln w="3175">
            <a:solidFill>
              <a:schemeClr val="tx1"/>
            </a:solidFill>
          </a:ln>
        </p:spPr>
        <p:txBody>
          <a:bodyPr wrap="square" rtlCol="0">
            <a:spAutoFit/>
          </a:bodyPr>
          <a:lstStyle/>
          <a:p>
            <a:pPr>
              <a:lnSpc>
                <a:spcPct val="120000"/>
              </a:lnSpc>
            </a:pPr>
            <a:r>
              <a:rPr kumimoji="1" lang="ja-JP" altLang="en-US" sz="900" dirty="0">
                <a:latin typeface="BIZ UDPゴシック" panose="020B0400000000000000" pitchFamily="50" charset="-128"/>
                <a:ea typeface="BIZ UDPゴシック" panose="020B0400000000000000" pitchFamily="50" charset="-128"/>
              </a:rPr>
              <a:t>③ソフト施策の充実</a:t>
            </a:r>
          </a:p>
        </p:txBody>
      </p:sp>
      <p:graphicFrame>
        <p:nvGraphicFramePr>
          <p:cNvPr id="63" name="表 3">
            <a:extLst>
              <a:ext uri="{FF2B5EF4-FFF2-40B4-BE49-F238E27FC236}">
                <a16:creationId xmlns:a16="http://schemas.microsoft.com/office/drawing/2014/main" id="{A1D532A1-8806-460F-88B5-B06C898E05E3}"/>
              </a:ext>
            </a:extLst>
          </p:cNvPr>
          <p:cNvGraphicFramePr>
            <a:graphicFrameLocks noGrp="1"/>
          </p:cNvGraphicFramePr>
          <p:nvPr>
            <p:extLst>
              <p:ext uri="{D42A27DB-BD31-4B8C-83A1-F6EECF244321}">
                <p14:modId xmlns:p14="http://schemas.microsoft.com/office/powerpoint/2010/main" val="2110714750"/>
              </p:ext>
            </p:extLst>
          </p:nvPr>
        </p:nvGraphicFramePr>
        <p:xfrm>
          <a:off x="650286" y="5192390"/>
          <a:ext cx="7133865" cy="398451"/>
        </p:xfrm>
        <a:graphic>
          <a:graphicData uri="http://schemas.openxmlformats.org/drawingml/2006/table">
            <a:tbl>
              <a:tblPr firstRow="1" bandRow="1">
                <a:tableStyleId>{5C22544A-7EE6-4342-B048-85BDC9FD1C3A}</a:tableStyleId>
              </a:tblPr>
              <a:tblGrid>
                <a:gridCol w="3256055">
                  <a:extLst>
                    <a:ext uri="{9D8B030D-6E8A-4147-A177-3AD203B41FA5}">
                      <a16:colId xmlns:a16="http://schemas.microsoft.com/office/drawing/2014/main" val="2110378080"/>
                    </a:ext>
                  </a:extLst>
                </a:gridCol>
                <a:gridCol w="3877810">
                  <a:extLst>
                    <a:ext uri="{9D8B030D-6E8A-4147-A177-3AD203B41FA5}">
                      <a16:colId xmlns:a16="http://schemas.microsoft.com/office/drawing/2014/main" val="1627615991"/>
                    </a:ext>
                  </a:extLst>
                </a:gridCol>
              </a:tblGrid>
              <a:tr h="3984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福祉のまちづくり審議会</a:t>
                      </a:r>
                      <a:r>
                        <a:rPr kumimoji="1" lang="ja-JP" altLang="en-US" sz="1050" dirty="0">
                          <a:latin typeface="BIZ UDPゴシック" panose="020B0400000000000000" pitchFamily="50" charset="-128"/>
                          <a:ea typeface="BIZ UDPゴシック" panose="020B0400000000000000" pitchFamily="50" charset="-128"/>
                        </a:rPr>
                        <a:t>＜</a:t>
                      </a:r>
                      <a:r>
                        <a:rPr kumimoji="1" lang="en-US" altLang="ja-JP" sz="1050" dirty="0">
                          <a:latin typeface="BIZ UDPゴシック" panose="020B0400000000000000" pitchFamily="50" charset="-128"/>
                          <a:ea typeface="BIZ UDPゴシック" panose="020B0400000000000000" pitchFamily="50" charset="-128"/>
                        </a:rPr>
                        <a:t>R6.12</a:t>
                      </a:r>
                      <a:r>
                        <a:rPr kumimoji="1" lang="ja-JP" altLang="en-US" sz="1050" dirty="0">
                          <a:latin typeface="BIZ UDPゴシック" panose="020B0400000000000000" pitchFamily="50" charset="-128"/>
                          <a:ea typeface="BIZ UDPゴシック" panose="020B0400000000000000" pitchFamily="50" charset="-128"/>
                        </a:rPr>
                        <a:t>＞</a:t>
                      </a:r>
                      <a:endParaRPr kumimoji="1" lang="ja-JP" altLang="en-US" sz="16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rgbClr val="FF0000"/>
                          </a:solidFill>
                          <a:latin typeface="BIZ UDPゴシック" panose="020B0400000000000000" pitchFamily="50" charset="-128"/>
                          <a:ea typeface="BIZ UDPゴシック" panose="020B0400000000000000" pitchFamily="50" charset="-128"/>
                        </a:rPr>
                        <a:t>「条例基準（改正素案）」　とりまとめ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2555364"/>
                  </a:ext>
                </a:extLst>
              </a:tr>
            </a:tbl>
          </a:graphicData>
        </a:graphic>
      </p:graphicFrame>
      <p:graphicFrame>
        <p:nvGraphicFramePr>
          <p:cNvPr id="64" name="表 3">
            <a:extLst>
              <a:ext uri="{FF2B5EF4-FFF2-40B4-BE49-F238E27FC236}">
                <a16:creationId xmlns:a16="http://schemas.microsoft.com/office/drawing/2014/main" id="{3751EBAE-C5FF-47FC-8221-F1B422C08BA3}"/>
              </a:ext>
            </a:extLst>
          </p:cNvPr>
          <p:cNvGraphicFramePr>
            <a:graphicFrameLocks noGrp="1"/>
          </p:cNvGraphicFramePr>
          <p:nvPr>
            <p:extLst>
              <p:ext uri="{D42A27DB-BD31-4B8C-83A1-F6EECF244321}">
                <p14:modId xmlns:p14="http://schemas.microsoft.com/office/powerpoint/2010/main" val="245015458"/>
              </p:ext>
            </p:extLst>
          </p:nvPr>
        </p:nvGraphicFramePr>
        <p:xfrm>
          <a:off x="649467" y="3905654"/>
          <a:ext cx="8728662" cy="399600"/>
        </p:xfrm>
        <a:graphic>
          <a:graphicData uri="http://schemas.openxmlformats.org/drawingml/2006/table">
            <a:tbl>
              <a:tblPr firstRow="1" bandRow="1">
                <a:tableStyleId>{5C22544A-7EE6-4342-B048-85BDC9FD1C3A}</a:tableStyleId>
              </a:tblPr>
              <a:tblGrid>
                <a:gridCol w="3251754">
                  <a:extLst>
                    <a:ext uri="{9D8B030D-6E8A-4147-A177-3AD203B41FA5}">
                      <a16:colId xmlns:a16="http://schemas.microsoft.com/office/drawing/2014/main" val="2110378080"/>
                    </a:ext>
                  </a:extLst>
                </a:gridCol>
                <a:gridCol w="5476908">
                  <a:extLst>
                    <a:ext uri="{9D8B030D-6E8A-4147-A177-3AD203B41FA5}">
                      <a16:colId xmlns:a16="http://schemas.microsoft.com/office/drawing/2014/main" val="1627615991"/>
                    </a:ext>
                  </a:extLst>
                </a:gridCol>
              </a:tblGrid>
              <a:tr h="399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福祉のまちづくり審議会</a:t>
                      </a:r>
                      <a:r>
                        <a:rPr kumimoji="1" lang="ja-JP" altLang="en-US" sz="1050" dirty="0">
                          <a:latin typeface="BIZ UDPゴシック" panose="020B0400000000000000" pitchFamily="50" charset="-128"/>
                          <a:ea typeface="BIZ UDPゴシック" panose="020B0400000000000000" pitchFamily="50" charset="-128"/>
                        </a:rPr>
                        <a:t>＜</a:t>
                      </a:r>
                      <a:r>
                        <a:rPr kumimoji="1" lang="en-US" altLang="ja-JP" sz="1050" dirty="0">
                          <a:latin typeface="BIZ UDPゴシック" panose="020B0400000000000000" pitchFamily="50" charset="-128"/>
                          <a:ea typeface="BIZ UDPゴシック" panose="020B0400000000000000" pitchFamily="50" charset="-128"/>
                        </a:rPr>
                        <a:t>R6.</a:t>
                      </a:r>
                      <a:r>
                        <a:rPr kumimoji="1" lang="ja-JP" altLang="en-US" sz="1050" dirty="0">
                          <a:latin typeface="BIZ UDPゴシック" panose="020B0400000000000000" pitchFamily="50" charset="-128"/>
                          <a:ea typeface="BIZ UDPゴシック" panose="020B0400000000000000" pitchFamily="50" charset="-128"/>
                        </a:rPr>
                        <a:t>９＞</a:t>
                      </a:r>
                      <a:endParaRPr kumimoji="1" lang="ja-JP" altLang="en-US" sz="16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BIZ UDPゴシック" panose="020B0400000000000000" pitchFamily="50" charset="-128"/>
                          <a:ea typeface="BIZ UDPゴシック" panose="020B0400000000000000" pitchFamily="50" charset="-128"/>
                        </a:rPr>
                        <a:t>「条例基準等の見直し」に係る対応方針（案）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2555364"/>
                  </a:ext>
                </a:extLst>
              </a:tr>
            </a:tbl>
          </a:graphicData>
        </a:graphic>
      </p:graphicFrame>
      <p:graphicFrame>
        <p:nvGraphicFramePr>
          <p:cNvPr id="65" name="表 3">
            <a:extLst>
              <a:ext uri="{FF2B5EF4-FFF2-40B4-BE49-F238E27FC236}">
                <a16:creationId xmlns:a16="http://schemas.microsoft.com/office/drawing/2014/main" id="{A4046698-53B9-431D-BD31-F89D6EBFC449}"/>
              </a:ext>
            </a:extLst>
          </p:cNvPr>
          <p:cNvGraphicFramePr>
            <a:graphicFrameLocks noGrp="1"/>
          </p:cNvGraphicFramePr>
          <p:nvPr>
            <p:extLst>
              <p:ext uri="{D42A27DB-BD31-4B8C-83A1-F6EECF244321}">
                <p14:modId xmlns:p14="http://schemas.microsoft.com/office/powerpoint/2010/main" val="415576978"/>
              </p:ext>
            </p:extLst>
          </p:nvPr>
        </p:nvGraphicFramePr>
        <p:xfrm>
          <a:off x="843475" y="3272214"/>
          <a:ext cx="8535474" cy="335358"/>
        </p:xfrm>
        <a:graphic>
          <a:graphicData uri="http://schemas.openxmlformats.org/drawingml/2006/table">
            <a:tbl>
              <a:tblPr firstRow="1" bandRow="1">
                <a:tableStyleId>{5C22544A-7EE6-4342-B048-85BDC9FD1C3A}</a:tableStyleId>
              </a:tblPr>
              <a:tblGrid>
                <a:gridCol w="3050676">
                  <a:extLst>
                    <a:ext uri="{9D8B030D-6E8A-4147-A177-3AD203B41FA5}">
                      <a16:colId xmlns:a16="http://schemas.microsoft.com/office/drawing/2014/main" val="2110378080"/>
                    </a:ext>
                  </a:extLst>
                </a:gridCol>
                <a:gridCol w="5484798">
                  <a:extLst>
                    <a:ext uri="{9D8B030D-6E8A-4147-A177-3AD203B41FA5}">
                      <a16:colId xmlns:a16="http://schemas.microsoft.com/office/drawing/2014/main" val="1627615991"/>
                    </a:ext>
                  </a:extLst>
                </a:gridCol>
              </a:tblGrid>
              <a:tr h="3353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調査検討部会</a:t>
                      </a:r>
                      <a:r>
                        <a:rPr kumimoji="1" lang="ja-JP" altLang="en-US" sz="1050" dirty="0">
                          <a:latin typeface="BIZ UDPゴシック" panose="020B0400000000000000" pitchFamily="50" charset="-128"/>
                          <a:ea typeface="BIZ UDPゴシック" panose="020B0400000000000000" pitchFamily="50" charset="-128"/>
                        </a:rPr>
                        <a:t>＜</a:t>
                      </a:r>
                      <a:r>
                        <a:rPr kumimoji="1" lang="en-US" altLang="ja-JP" sz="1050" dirty="0">
                          <a:latin typeface="BIZ UDPゴシック" panose="020B0400000000000000" pitchFamily="50" charset="-128"/>
                          <a:ea typeface="BIZ UDPゴシック" panose="020B0400000000000000" pitchFamily="50" charset="-128"/>
                        </a:rPr>
                        <a:t>R6.6</a:t>
                      </a:r>
                      <a:r>
                        <a:rPr kumimoji="1" lang="ja-JP" altLang="en-US" sz="1050" dirty="0">
                          <a:latin typeface="BIZ UDPゴシック" panose="020B0400000000000000" pitchFamily="50" charset="-128"/>
                          <a:ea typeface="BIZ UDPゴシック" panose="020B0400000000000000" pitchFamily="50" charset="-128"/>
                        </a:rPr>
                        <a:t>～７＞</a:t>
                      </a:r>
                      <a:endParaRPr kumimoji="1" lang="ja-JP" altLang="en-US" sz="16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BIZ UDPゴシック" panose="020B0400000000000000" pitchFamily="50" charset="-128"/>
                          <a:ea typeface="BIZ UDPゴシック" panose="020B0400000000000000" pitchFamily="50" charset="-128"/>
                        </a:rPr>
                        <a:t>「条例基準等の見直し」　具体的な基準案の検討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2555364"/>
                  </a:ext>
                </a:extLst>
              </a:tr>
            </a:tbl>
          </a:graphicData>
        </a:graphic>
      </p:graphicFrame>
      <p:sp>
        <p:nvSpPr>
          <p:cNvPr id="66" name="二等辺三角形 65">
            <a:extLst>
              <a:ext uri="{FF2B5EF4-FFF2-40B4-BE49-F238E27FC236}">
                <a16:creationId xmlns:a16="http://schemas.microsoft.com/office/drawing/2014/main" id="{A211588F-748B-4171-989E-A35D9FAB8398}"/>
              </a:ext>
            </a:extLst>
          </p:cNvPr>
          <p:cNvSpPr/>
          <p:nvPr/>
        </p:nvSpPr>
        <p:spPr>
          <a:xfrm flipV="1">
            <a:off x="2127097" y="3070561"/>
            <a:ext cx="702129" cy="146957"/>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二等辺三角形 66">
            <a:extLst>
              <a:ext uri="{FF2B5EF4-FFF2-40B4-BE49-F238E27FC236}">
                <a16:creationId xmlns:a16="http://schemas.microsoft.com/office/drawing/2014/main" id="{DC6C2D1E-9855-4D4E-ACE0-EDB31AA22E6B}"/>
              </a:ext>
            </a:extLst>
          </p:cNvPr>
          <p:cNvSpPr/>
          <p:nvPr/>
        </p:nvSpPr>
        <p:spPr>
          <a:xfrm flipV="1">
            <a:off x="2127097" y="3696887"/>
            <a:ext cx="702129" cy="146957"/>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二等辺三角形 67">
            <a:extLst>
              <a:ext uri="{FF2B5EF4-FFF2-40B4-BE49-F238E27FC236}">
                <a16:creationId xmlns:a16="http://schemas.microsoft.com/office/drawing/2014/main" id="{28212009-ECB8-4A0A-A754-B10080350266}"/>
              </a:ext>
            </a:extLst>
          </p:cNvPr>
          <p:cNvSpPr/>
          <p:nvPr/>
        </p:nvSpPr>
        <p:spPr>
          <a:xfrm flipV="1">
            <a:off x="2127097" y="4366705"/>
            <a:ext cx="702129" cy="146957"/>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9" name="表 3">
            <a:extLst>
              <a:ext uri="{FF2B5EF4-FFF2-40B4-BE49-F238E27FC236}">
                <a16:creationId xmlns:a16="http://schemas.microsoft.com/office/drawing/2014/main" id="{3D6F86A8-9051-473B-BEB5-6B1BD1B50B8B}"/>
              </a:ext>
            </a:extLst>
          </p:cNvPr>
          <p:cNvGraphicFramePr>
            <a:graphicFrameLocks noGrp="1"/>
          </p:cNvGraphicFramePr>
          <p:nvPr>
            <p:extLst>
              <p:ext uri="{D42A27DB-BD31-4B8C-83A1-F6EECF244321}">
                <p14:modId xmlns:p14="http://schemas.microsoft.com/office/powerpoint/2010/main" val="1993069001"/>
              </p:ext>
            </p:extLst>
          </p:nvPr>
        </p:nvGraphicFramePr>
        <p:xfrm>
          <a:off x="864262" y="4570295"/>
          <a:ext cx="8501871" cy="335358"/>
        </p:xfrm>
        <a:graphic>
          <a:graphicData uri="http://schemas.openxmlformats.org/drawingml/2006/table">
            <a:tbl>
              <a:tblPr firstRow="1" bandRow="1">
                <a:tableStyleId>{5C22544A-7EE6-4342-B048-85BDC9FD1C3A}</a:tableStyleId>
              </a:tblPr>
              <a:tblGrid>
                <a:gridCol w="3038666">
                  <a:extLst>
                    <a:ext uri="{9D8B030D-6E8A-4147-A177-3AD203B41FA5}">
                      <a16:colId xmlns:a16="http://schemas.microsoft.com/office/drawing/2014/main" val="2110378080"/>
                    </a:ext>
                  </a:extLst>
                </a:gridCol>
                <a:gridCol w="5463205">
                  <a:extLst>
                    <a:ext uri="{9D8B030D-6E8A-4147-A177-3AD203B41FA5}">
                      <a16:colId xmlns:a16="http://schemas.microsoft.com/office/drawing/2014/main" val="1627615991"/>
                    </a:ext>
                  </a:extLst>
                </a:gridCol>
              </a:tblGrid>
              <a:tr h="3353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調査検討部会</a:t>
                      </a:r>
                      <a:r>
                        <a:rPr kumimoji="1" lang="ja-JP" altLang="en-US" sz="1050" dirty="0">
                          <a:latin typeface="BIZ UDPゴシック" panose="020B0400000000000000" pitchFamily="50" charset="-128"/>
                          <a:ea typeface="BIZ UDPゴシック" panose="020B0400000000000000" pitchFamily="50" charset="-128"/>
                        </a:rPr>
                        <a:t>＜</a:t>
                      </a:r>
                      <a:r>
                        <a:rPr kumimoji="1" lang="en-US" altLang="ja-JP" sz="1050" dirty="0">
                          <a:latin typeface="BIZ UDPゴシック" panose="020B0400000000000000" pitchFamily="50" charset="-128"/>
                          <a:ea typeface="BIZ UDPゴシック" panose="020B0400000000000000" pitchFamily="50" charset="-128"/>
                        </a:rPr>
                        <a:t>R6.11</a:t>
                      </a:r>
                      <a:r>
                        <a:rPr kumimoji="1" lang="ja-JP" altLang="en-US" sz="1050" dirty="0">
                          <a:latin typeface="BIZ UDPゴシック" panose="020B0400000000000000" pitchFamily="50" charset="-128"/>
                          <a:ea typeface="BIZ UDPゴシック" panose="020B0400000000000000" pitchFamily="50" charset="-128"/>
                        </a:rPr>
                        <a:t>＞</a:t>
                      </a:r>
                      <a:endParaRPr kumimoji="1" lang="ja-JP" altLang="en-US" sz="16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sng" dirty="0">
                          <a:solidFill>
                            <a:srgbClr val="FF0000"/>
                          </a:solidFill>
                          <a:latin typeface="BIZ UDPゴシック" panose="020B0400000000000000" pitchFamily="50" charset="-128"/>
                          <a:ea typeface="BIZ UDPゴシック" panose="020B0400000000000000" pitchFamily="50" charset="-128"/>
                        </a:rPr>
                        <a:t>実態調査結果等</a:t>
                      </a:r>
                      <a:r>
                        <a:rPr kumimoji="1" lang="ja-JP" altLang="en-US" sz="1400" dirty="0">
                          <a:solidFill>
                            <a:schemeClr val="tx1"/>
                          </a:solidFill>
                          <a:latin typeface="BIZ UDPゴシック" panose="020B0400000000000000" pitchFamily="50" charset="-128"/>
                          <a:ea typeface="BIZ UDPゴシック" panose="020B0400000000000000" pitchFamily="50" charset="-128"/>
                        </a:rPr>
                        <a:t>を踏まえた具体的な基準案の検討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2555364"/>
                  </a:ext>
                </a:extLst>
              </a:tr>
            </a:tbl>
          </a:graphicData>
        </a:graphic>
      </p:graphicFrame>
      <p:sp>
        <p:nvSpPr>
          <p:cNvPr id="70" name="二等辺三角形 69">
            <a:extLst>
              <a:ext uri="{FF2B5EF4-FFF2-40B4-BE49-F238E27FC236}">
                <a16:creationId xmlns:a16="http://schemas.microsoft.com/office/drawing/2014/main" id="{92A36C80-27B3-490C-9041-C64498FC18F6}"/>
              </a:ext>
            </a:extLst>
          </p:cNvPr>
          <p:cNvSpPr/>
          <p:nvPr/>
        </p:nvSpPr>
        <p:spPr>
          <a:xfrm flipV="1">
            <a:off x="2127097" y="4977614"/>
            <a:ext cx="702129" cy="146957"/>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71" name="表 3">
            <a:extLst>
              <a:ext uri="{FF2B5EF4-FFF2-40B4-BE49-F238E27FC236}">
                <a16:creationId xmlns:a16="http://schemas.microsoft.com/office/drawing/2014/main" id="{C260C436-CDA2-4891-AF0C-F4B95C7E3152}"/>
              </a:ext>
            </a:extLst>
          </p:cNvPr>
          <p:cNvGraphicFramePr>
            <a:graphicFrameLocks noGrp="1"/>
          </p:cNvGraphicFramePr>
          <p:nvPr>
            <p:extLst>
              <p:ext uri="{D42A27DB-BD31-4B8C-83A1-F6EECF244321}">
                <p14:modId xmlns:p14="http://schemas.microsoft.com/office/powerpoint/2010/main" val="3319582854"/>
              </p:ext>
            </p:extLst>
          </p:nvPr>
        </p:nvGraphicFramePr>
        <p:xfrm>
          <a:off x="864262" y="5883223"/>
          <a:ext cx="6919889" cy="335358"/>
        </p:xfrm>
        <a:graphic>
          <a:graphicData uri="http://schemas.openxmlformats.org/drawingml/2006/table">
            <a:tbl>
              <a:tblPr firstRow="1" bandRow="1">
                <a:tableStyleId>{5C22544A-7EE6-4342-B048-85BDC9FD1C3A}</a:tableStyleId>
              </a:tblPr>
              <a:tblGrid>
                <a:gridCol w="3042079">
                  <a:extLst>
                    <a:ext uri="{9D8B030D-6E8A-4147-A177-3AD203B41FA5}">
                      <a16:colId xmlns:a16="http://schemas.microsoft.com/office/drawing/2014/main" val="2110378080"/>
                    </a:ext>
                  </a:extLst>
                </a:gridCol>
                <a:gridCol w="3877810">
                  <a:extLst>
                    <a:ext uri="{9D8B030D-6E8A-4147-A177-3AD203B41FA5}">
                      <a16:colId xmlns:a16="http://schemas.microsoft.com/office/drawing/2014/main" val="1627615991"/>
                    </a:ext>
                  </a:extLst>
                </a:gridCol>
              </a:tblGrid>
              <a:tr h="3353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調査検討部会</a:t>
                      </a:r>
                      <a:r>
                        <a:rPr kumimoji="1" lang="ja-JP" altLang="en-US" sz="1050" dirty="0">
                          <a:latin typeface="BIZ UDPゴシック" panose="020B0400000000000000" pitchFamily="50" charset="-128"/>
                          <a:ea typeface="BIZ UDPゴシック" panose="020B0400000000000000" pitchFamily="50" charset="-128"/>
                        </a:rPr>
                        <a:t>＜</a:t>
                      </a:r>
                      <a:r>
                        <a:rPr kumimoji="1" lang="en-US" altLang="ja-JP" sz="1050" dirty="0">
                          <a:latin typeface="BIZ UDPゴシック" panose="020B0400000000000000" pitchFamily="50" charset="-128"/>
                          <a:ea typeface="BIZ UDPゴシック" panose="020B0400000000000000" pitchFamily="50" charset="-128"/>
                        </a:rPr>
                        <a:t>R7.7</a:t>
                      </a:r>
                      <a:r>
                        <a:rPr kumimoji="1" lang="ja-JP" altLang="en-US" sz="1050" dirty="0">
                          <a:latin typeface="BIZ UDPゴシック" panose="020B0400000000000000" pitchFamily="50" charset="-128"/>
                          <a:ea typeface="BIZ UDPゴシック" panose="020B0400000000000000" pitchFamily="50" charset="-128"/>
                        </a:rPr>
                        <a:t>＞</a:t>
                      </a:r>
                      <a:endParaRPr kumimoji="1" lang="ja-JP" altLang="en-US" sz="16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BIZ UDPゴシック" panose="020B0400000000000000" pitchFamily="50" charset="-128"/>
                          <a:ea typeface="BIZ UDPゴシック" panose="020B0400000000000000" pitchFamily="50" charset="-128"/>
                        </a:rPr>
                        <a:t>万博会場にて改正基準の妥当性等を検証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2555364"/>
                  </a:ext>
                </a:extLst>
              </a:tr>
            </a:tbl>
          </a:graphicData>
        </a:graphic>
      </p:graphicFrame>
      <p:sp>
        <p:nvSpPr>
          <p:cNvPr id="72" name="二等辺三角形 71">
            <a:extLst>
              <a:ext uri="{FF2B5EF4-FFF2-40B4-BE49-F238E27FC236}">
                <a16:creationId xmlns:a16="http://schemas.microsoft.com/office/drawing/2014/main" id="{5E8E40DE-2EDC-4DA3-8D1C-CDF2473CD257}"/>
              </a:ext>
            </a:extLst>
          </p:cNvPr>
          <p:cNvSpPr/>
          <p:nvPr/>
        </p:nvSpPr>
        <p:spPr>
          <a:xfrm flipV="1">
            <a:off x="2127097" y="5675012"/>
            <a:ext cx="702129" cy="146957"/>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矢印: 五方向 73">
            <a:extLst>
              <a:ext uri="{FF2B5EF4-FFF2-40B4-BE49-F238E27FC236}">
                <a16:creationId xmlns:a16="http://schemas.microsoft.com/office/drawing/2014/main" id="{7F966209-6D55-4BAD-8510-F01DD1FABFEE}"/>
              </a:ext>
            </a:extLst>
          </p:cNvPr>
          <p:cNvSpPr/>
          <p:nvPr/>
        </p:nvSpPr>
        <p:spPr>
          <a:xfrm rot="5400000">
            <a:off x="-348758" y="6037539"/>
            <a:ext cx="1425433" cy="433768"/>
          </a:xfrm>
          <a:prstGeom prst="homePlate">
            <a:avLst/>
          </a:prstGeom>
          <a:solidFill>
            <a:schemeClr val="accent4">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latin typeface="BIZ UDPゴシック" panose="020B0400000000000000" pitchFamily="50" charset="-128"/>
              <a:ea typeface="BIZ UDPゴシック" panose="020B0400000000000000" pitchFamily="50" charset="-128"/>
            </a:endParaRPr>
          </a:p>
        </p:txBody>
      </p:sp>
      <p:sp>
        <p:nvSpPr>
          <p:cNvPr id="73" name="矢印: 五方向 72">
            <a:extLst>
              <a:ext uri="{FF2B5EF4-FFF2-40B4-BE49-F238E27FC236}">
                <a16:creationId xmlns:a16="http://schemas.microsoft.com/office/drawing/2014/main" id="{C8073ABE-0086-49DC-96F8-DF7F0DBCF8FB}"/>
              </a:ext>
            </a:extLst>
          </p:cNvPr>
          <p:cNvSpPr/>
          <p:nvPr/>
        </p:nvSpPr>
        <p:spPr>
          <a:xfrm rot="5400000">
            <a:off x="-1091321" y="4171875"/>
            <a:ext cx="2910562" cy="433768"/>
          </a:xfrm>
          <a:prstGeom prst="homePlate">
            <a:avLst/>
          </a:prstGeom>
          <a:solidFill>
            <a:schemeClr val="accent4">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latin typeface="BIZ UDPゴシック" panose="020B0400000000000000" pitchFamily="50" charset="-128"/>
              <a:ea typeface="BIZ UDPゴシック" panose="020B0400000000000000" pitchFamily="50" charset="-128"/>
            </a:endParaRPr>
          </a:p>
        </p:txBody>
      </p:sp>
      <p:sp>
        <p:nvSpPr>
          <p:cNvPr id="8" name="矢印: 五方向 7">
            <a:extLst>
              <a:ext uri="{FF2B5EF4-FFF2-40B4-BE49-F238E27FC236}">
                <a16:creationId xmlns:a16="http://schemas.microsoft.com/office/drawing/2014/main" id="{93935E4C-97B9-4913-A77F-FAE5799F8624}"/>
              </a:ext>
            </a:extLst>
          </p:cNvPr>
          <p:cNvSpPr/>
          <p:nvPr/>
        </p:nvSpPr>
        <p:spPr>
          <a:xfrm rot="5400000">
            <a:off x="-460341" y="2145273"/>
            <a:ext cx="1648600" cy="433768"/>
          </a:xfrm>
          <a:prstGeom prst="homePlate">
            <a:avLst/>
          </a:prstGeom>
          <a:solidFill>
            <a:schemeClr val="accent4">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8BAAACB7-58C6-440A-8605-52B6507D3B47}"/>
              </a:ext>
            </a:extLst>
          </p:cNvPr>
          <p:cNvSpPr txBox="1"/>
          <p:nvPr/>
        </p:nvSpPr>
        <p:spPr>
          <a:xfrm>
            <a:off x="148195" y="2010224"/>
            <a:ext cx="431528" cy="369332"/>
          </a:xfrm>
          <a:prstGeom prst="rect">
            <a:avLst/>
          </a:prstGeom>
          <a:noFill/>
        </p:spPr>
        <p:txBody>
          <a:bodyPr wrap="none" rtlCol="0">
            <a:spAutoFit/>
          </a:bodyPr>
          <a:lstStyle/>
          <a:p>
            <a:r>
              <a:rPr kumimoji="1" lang="en-US" altLang="ja-JP" b="1" dirty="0">
                <a:solidFill>
                  <a:schemeClr val="bg1"/>
                </a:solidFill>
              </a:rPr>
              <a:t>R5</a:t>
            </a:r>
            <a:endParaRPr kumimoji="1" lang="ja-JP" altLang="en-US" b="1" dirty="0">
              <a:solidFill>
                <a:schemeClr val="bg1"/>
              </a:solidFill>
            </a:endParaRPr>
          </a:p>
        </p:txBody>
      </p:sp>
      <p:sp>
        <p:nvSpPr>
          <p:cNvPr id="75" name="テキスト ボックス 74">
            <a:extLst>
              <a:ext uri="{FF2B5EF4-FFF2-40B4-BE49-F238E27FC236}">
                <a16:creationId xmlns:a16="http://schemas.microsoft.com/office/drawing/2014/main" id="{43EF70A9-4EF4-4D22-81C7-3534F002FE0D}"/>
              </a:ext>
            </a:extLst>
          </p:cNvPr>
          <p:cNvSpPr txBox="1"/>
          <p:nvPr/>
        </p:nvSpPr>
        <p:spPr>
          <a:xfrm>
            <a:off x="148195" y="4234127"/>
            <a:ext cx="431528" cy="369332"/>
          </a:xfrm>
          <a:prstGeom prst="rect">
            <a:avLst/>
          </a:prstGeom>
          <a:noFill/>
        </p:spPr>
        <p:txBody>
          <a:bodyPr wrap="square" rtlCol="0">
            <a:spAutoFit/>
          </a:bodyPr>
          <a:lstStyle/>
          <a:p>
            <a:r>
              <a:rPr kumimoji="1" lang="en-US" altLang="ja-JP" b="1" dirty="0">
                <a:solidFill>
                  <a:schemeClr val="bg1"/>
                </a:solidFill>
              </a:rPr>
              <a:t>R</a:t>
            </a:r>
            <a:r>
              <a:rPr lang="en-US" altLang="ja-JP" b="1" dirty="0">
                <a:solidFill>
                  <a:schemeClr val="bg1"/>
                </a:solidFill>
              </a:rPr>
              <a:t>6</a:t>
            </a:r>
            <a:endParaRPr kumimoji="1" lang="en-US" altLang="ja-JP" b="1" dirty="0">
              <a:solidFill>
                <a:schemeClr val="bg1"/>
              </a:solidFill>
            </a:endParaRPr>
          </a:p>
        </p:txBody>
      </p:sp>
      <p:sp>
        <p:nvSpPr>
          <p:cNvPr id="76" name="テキスト ボックス 75">
            <a:extLst>
              <a:ext uri="{FF2B5EF4-FFF2-40B4-BE49-F238E27FC236}">
                <a16:creationId xmlns:a16="http://schemas.microsoft.com/office/drawing/2014/main" id="{F0354099-7D27-4C06-B744-C844AAF0DCDF}"/>
              </a:ext>
            </a:extLst>
          </p:cNvPr>
          <p:cNvSpPr txBox="1"/>
          <p:nvPr/>
        </p:nvSpPr>
        <p:spPr>
          <a:xfrm>
            <a:off x="148195" y="6328138"/>
            <a:ext cx="431528" cy="369332"/>
          </a:xfrm>
          <a:prstGeom prst="rect">
            <a:avLst/>
          </a:prstGeom>
          <a:noFill/>
        </p:spPr>
        <p:txBody>
          <a:bodyPr wrap="square" rtlCol="0">
            <a:spAutoFit/>
          </a:bodyPr>
          <a:lstStyle/>
          <a:p>
            <a:r>
              <a:rPr kumimoji="1" lang="en-US" altLang="ja-JP" b="1" dirty="0">
                <a:solidFill>
                  <a:schemeClr val="bg1"/>
                </a:solidFill>
              </a:rPr>
              <a:t>R7</a:t>
            </a:r>
          </a:p>
        </p:txBody>
      </p:sp>
      <p:sp>
        <p:nvSpPr>
          <p:cNvPr id="77" name="二等辺三角形 76">
            <a:extLst>
              <a:ext uri="{FF2B5EF4-FFF2-40B4-BE49-F238E27FC236}">
                <a16:creationId xmlns:a16="http://schemas.microsoft.com/office/drawing/2014/main" id="{B316D657-26D5-4FFE-8D7B-A06A79D594AD}"/>
              </a:ext>
            </a:extLst>
          </p:cNvPr>
          <p:cNvSpPr/>
          <p:nvPr/>
        </p:nvSpPr>
        <p:spPr>
          <a:xfrm flipV="1">
            <a:off x="2127097" y="6309346"/>
            <a:ext cx="702129" cy="146957"/>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78" name="表 3">
            <a:extLst>
              <a:ext uri="{FF2B5EF4-FFF2-40B4-BE49-F238E27FC236}">
                <a16:creationId xmlns:a16="http://schemas.microsoft.com/office/drawing/2014/main" id="{80593FD7-F474-4977-BA27-2126AFDE72AB}"/>
              </a:ext>
            </a:extLst>
          </p:cNvPr>
          <p:cNvGraphicFramePr>
            <a:graphicFrameLocks noGrp="1"/>
          </p:cNvGraphicFramePr>
          <p:nvPr>
            <p:extLst>
              <p:ext uri="{D42A27DB-BD31-4B8C-83A1-F6EECF244321}">
                <p14:modId xmlns:p14="http://schemas.microsoft.com/office/powerpoint/2010/main" val="2656398632"/>
              </p:ext>
            </p:extLst>
          </p:nvPr>
        </p:nvGraphicFramePr>
        <p:xfrm>
          <a:off x="843476" y="6532530"/>
          <a:ext cx="3638930" cy="335358"/>
        </p:xfrm>
        <a:graphic>
          <a:graphicData uri="http://schemas.openxmlformats.org/drawingml/2006/table">
            <a:tbl>
              <a:tblPr firstRow="1" bandRow="1">
                <a:tableStyleId>{5C22544A-7EE6-4342-B048-85BDC9FD1C3A}</a:tableStyleId>
              </a:tblPr>
              <a:tblGrid>
                <a:gridCol w="3638930">
                  <a:extLst>
                    <a:ext uri="{9D8B030D-6E8A-4147-A177-3AD203B41FA5}">
                      <a16:colId xmlns:a16="http://schemas.microsoft.com/office/drawing/2014/main" val="1627615991"/>
                    </a:ext>
                  </a:extLst>
                </a:gridCol>
              </a:tblGrid>
              <a:tr h="3353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BIZ UDPゴシック" panose="020B0400000000000000" pitchFamily="50" charset="-128"/>
                          <a:ea typeface="BIZ UDPゴシック" panose="020B0400000000000000" pitchFamily="50" charset="-128"/>
                        </a:rPr>
                        <a:t>パブリックコメント（</a:t>
                      </a:r>
                      <a:r>
                        <a:rPr kumimoji="1" lang="en-US" altLang="ja-JP" sz="1400" dirty="0">
                          <a:solidFill>
                            <a:schemeClr val="tx1"/>
                          </a:solidFill>
                          <a:latin typeface="BIZ UDPゴシック" panose="020B0400000000000000" pitchFamily="50" charset="-128"/>
                          <a:ea typeface="BIZ UDPゴシック" panose="020B0400000000000000" pitchFamily="50" charset="-128"/>
                        </a:rPr>
                        <a:t>R7.7.18</a:t>
                      </a:r>
                      <a:r>
                        <a:rPr kumimoji="1" lang="ja-JP" altLang="en-US" sz="1400" dirty="0">
                          <a:solidFill>
                            <a:schemeClr val="tx1"/>
                          </a:solidFill>
                          <a:latin typeface="BIZ UDPゴシック" panose="020B0400000000000000" pitchFamily="50" charset="-128"/>
                          <a:ea typeface="BIZ UDPゴシック" panose="020B0400000000000000" pitchFamily="50" charset="-128"/>
                        </a:rPr>
                        <a:t>～</a:t>
                      </a:r>
                      <a:r>
                        <a:rPr kumimoji="1" lang="en-US" altLang="ja-JP" sz="1400" dirty="0">
                          <a:solidFill>
                            <a:schemeClr val="tx1"/>
                          </a:solidFill>
                          <a:latin typeface="BIZ UDPゴシック" panose="020B0400000000000000" pitchFamily="50" charset="-128"/>
                          <a:ea typeface="BIZ UDPゴシック" panose="020B0400000000000000" pitchFamily="50" charset="-128"/>
                        </a:rPr>
                        <a:t>R7.8.18</a:t>
                      </a:r>
                      <a:r>
                        <a:rPr kumimoji="1" lang="ja-JP" altLang="en-US" sz="1400" dirty="0">
                          <a:solidFill>
                            <a:schemeClr val="tx1"/>
                          </a:solidFill>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2555364"/>
                  </a:ext>
                </a:extLst>
              </a:tr>
            </a:tbl>
          </a:graphicData>
        </a:graphic>
      </p:graphicFrame>
      <p:sp>
        <p:nvSpPr>
          <p:cNvPr id="79" name="二等辺三角形 78">
            <a:extLst>
              <a:ext uri="{FF2B5EF4-FFF2-40B4-BE49-F238E27FC236}">
                <a16:creationId xmlns:a16="http://schemas.microsoft.com/office/drawing/2014/main" id="{A3E17404-CA41-4B89-A97E-04ED5B721B9E}"/>
              </a:ext>
            </a:extLst>
          </p:cNvPr>
          <p:cNvSpPr/>
          <p:nvPr/>
        </p:nvSpPr>
        <p:spPr>
          <a:xfrm rot="16200000" flipV="1">
            <a:off x="4492317" y="6618063"/>
            <a:ext cx="360000" cy="146957"/>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80" name="表 3">
            <a:extLst>
              <a:ext uri="{FF2B5EF4-FFF2-40B4-BE49-F238E27FC236}">
                <a16:creationId xmlns:a16="http://schemas.microsoft.com/office/drawing/2014/main" id="{A41C56AC-2C51-4A7B-A29D-EB4158CAF713}"/>
              </a:ext>
            </a:extLst>
          </p:cNvPr>
          <p:cNvGraphicFramePr>
            <a:graphicFrameLocks noGrp="1"/>
          </p:cNvGraphicFramePr>
          <p:nvPr>
            <p:extLst>
              <p:ext uri="{D42A27DB-BD31-4B8C-83A1-F6EECF244321}">
                <p14:modId xmlns:p14="http://schemas.microsoft.com/office/powerpoint/2010/main" val="3751799354"/>
              </p:ext>
            </p:extLst>
          </p:nvPr>
        </p:nvGraphicFramePr>
        <p:xfrm>
          <a:off x="4862228" y="6482008"/>
          <a:ext cx="4503905" cy="398451"/>
        </p:xfrm>
        <a:graphic>
          <a:graphicData uri="http://schemas.openxmlformats.org/drawingml/2006/table">
            <a:tbl>
              <a:tblPr firstRow="1" bandRow="1">
                <a:tableStyleId>{5C22544A-7EE6-4342-B048-85BDC9FD1C3A}</a:tableStyleId>
              </a:tblPr>
              <a:tblGrid>
                <a:gridCol w="4503905">
                  <a:extLst>
                    <a:ext uri="{9D8B030D-6E8A-4147-A177-3AD203B41FA5}">
                      <a16:colId xmlns:a16="http://schemas.microsoft.com/office/drawing/2014/main" val="1627615991"/>
                    </a:ext>
                  </a:extLst>
                </a:gridCol>
              </a:tblGrid>
              <a:tr h="398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rgbClr val="FF0000"/>
                          </a:solidFill>
                          <a:latin typeface="BIZ UDPゴシック" panose="020B0400000000000000" pitchFamily="50" charset="-128"/>
                          <a:ea typeface="BIZ UDPゴシック" panose="020B0400000000000000" pitchFamily="50" charset="-128"/>
                        </a:rPr>
                        <a:t>「条例基準（改正案）」　とりまとめ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2555364"/>
                  </a:ext>
                </a:extLst>
              </a:tr>
            </a:tbl>
          </a:graphicData>
        </a:graphic>
      </p:graphicFrame>
      <p:sp>
        <p:nvSpPr>
          <p:cNvPr id="82" name="テキスト ボックス 81">
            <a:extLst>
              <a:ext uri="{FF2B5EF4-FFF2-40B4-BE49-F238E27FC236}">
                <a16:creationId xmlns:a16="http://schemas.microsoft.com/office/drawing/2014/main" id="{E87BC79B-93B3-4F2A-9F48-E975371CBBB1}"/>
              </a:ext>
            </a:extLst>
          </p:cNvPr>
          <p:cNvSpPr txBox="1"/>
          <p:nvPr/>
        </p:nvSpPr>
        <p:spPr>
          <a:xfrm>
            <a:off x="7857096" y="4968201"/>
            <a:ext cx="1746106" cy="243465"/>
          </a:xfrm>
          <a:prstGeom prst="rect">
            <a:avLst/>
          </a:prstGeom>
          <a:noFill/>
        </p:spPr>
        <p:txBody>
          <a:bodyPr wrap="square" rtlCol="0">
            <a:spAutoFit/>
          </a:bodyPr>
          <a:lstStyle/>
          <a:p>
            <a:pPr>
              <a:lnSpc>
                <a:spcPct val="120000"/>
              </a:lnSpc>
            </a:pPr>
            <a:r>
              <a:rPr lang="en-US" altLang="ja-JP" sz="963"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en-US" sz="963"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万博会場での検証の様子</a:t>
            </a:r>
            <a:r>
              <a:rPr lang="en-US" altLang="ja-JP" sz="963"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endParaRPr lang="ja-JP" altLang="en-US" sz="963"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pic>
        <p:nvPicPr>
          <p:cNvPr id="83" name="図 82">
            <a:extLst>
              <a:ext uri="{FF2B5EF4-FFF2-40B4-BE49-F238E27FC236}">
                <a16:creationId xmlns:a16="http://schemas.microsoft.com/office/drawing/2014/main" id="{2E299ED2-774B-493F-81BB-DBCF4EB41E3D}"/>
              </a:ext>
            </a:extLst>
          </p:cNvPr>
          <p:cNvPicPr>
            <a:picLocks noChangeAspect="1"/>
          </p:cNvPicPr>
          <p:nvPr/>
        </p:nvPicPr>
        <p:blipFill>
          <a:blip r:embed="rId2"/>
          <a:stretch>
            <a:fillRect/>
          </a:stretch>
        </p:blipFill>
        <p:spPr>
          <a:xfrm>
            <a:off x="8017482" y="5196162"/>
            <a:ext cx="1273985" cy="1074776"/>
          </a:xfrm>
          <a:prstGeom prst="rect">
            <a:avLst/>
          </a:prstGeom>
          <a:effectLst>
            <a:outerShdw blurRad="12700" dist="50800" dir="5400000" algn="ctr" rotWithShape="0">
              <a:srgbClr val="000000">
                <a:alpha val="43137"/>
              </a:srgbClr>
            </a:outerShdw>
          </a:effectLst>
        </p:spPr>
      </p:pic>
      <p:sp>
        <p:nvSpPr>
          <p:cNvPr id="36" name="テキスト ボックス 35">
            <a:extLst>
              <a:ext uri="{FF2B5EF4-FFF2-40B4-BE49-F238E27FC236}">
                <a16:creationId xmlns:a16="http://schemas.microsoft.com/office/drawing/2014/main" id="{B4FDB242-3BC9-4AE2-A9E1-62C9C83920CC}"/>
              </a:ext>
            </a:extLst>
          </p:cNvPr>
          <p:cNvSpPr txBox="1"/>
          <p:nvPr/>
        </p:nvSpPr>
        <p:spPr>
          <a:xfrm>
            <a:off x="158798" y="756763"/>
            <a:ext cx="9217024" cy="707245"/>
          </a:xfrm>
          <a:prstGeom prst="rect">
            <a:avLst/>
          </a:prstGeom>
          <a:solidFill>
            <a:schemeClr val="accent5">
              <a:lumMod val="20000"/>
              <a:lumOff val="80000"/>
            </a:schemeClr>
          </a:solidFill>
          <a:ln w="19050">
            <a:noFill/>
          </a:ln>
        </p:spPr>
        <p:txBody>
          <a:bodyPr wrap="square" rtlCol="0">
            <a:spAutoFit/>
          </a:bodyPr>
          <a:lstStyle/>
          <a:p>
            <a:pPr marL="269875" indent="-269875">
              <a:lnSpc>
                <a:spcPct val="120000"/>
              </a:lnSpc>
            </a:pPr>
            <a:r>
              <a:rPr lang="ja-JP" altLang="en-US" sz="1800" dirty="0">
                <a:latin typeface="BIZ UDPゴシック" panose="020B0400000000000000" pitchFamily="50" charset="-128"/>
                <a:ea typeface="BIZ UDPゴシック" panose="020B0400000000000000" pitchFamily="50" charset="-128"/>
              </a:rPr>
              <a:t>○ 万博後を見据え、令和５年度以降、</a:t>
            </a:r>
            <a:r>
              <a:rPr lang="ja-JP" altLang="en-US" sz="1800" b="1" u="sng" dirty="0">
                <a:solidFill>
                  <a:srgbClr val="FF0000"/>
                </a:solidFill>
                <a:latin typeface="BIZ UDPゴシック" panose="020B0400000000000000" pitchFamily="50" charset="-128"/>
                <a:ea typeface="BIZ UDPゴシック" panose="020B0400000000000000" pitchFamily="50" charset="-128"/>
              </a:rPr>
              <a:t>高齢・障がい当事者</a:t>
            </a:r>
            <a:r>
              <a:rPr lang="ja-JP" altLang="en-US" sz="1800" dirty="0">
                <a:latin typeface="BIZ UDPゴシック" panose="020B0400000000000000" pitchFamily="50" charset="-128"/>
                <a:ea typeface="BIZ UDPゴシック" panose="020B0400000000000000" pitchFamily="50" charset="-128"/>
              </a:rPr>
              <a:t>、</a:t>
            </a:r>
            <a:r>
              <a:rPr lang="ja-JP" altLang="en-US" sz="1800" b="1" u="sng" dirty="0">
                <a:solidFill>
                  <a:srgbClr val="FF0000"/>
                </a:solidFill>
                <a:latin typeface="BIZ UDPゴシック" panose="020B0400000000000000" pitchFamily="50" charset="-128"/>
                <a:ea typeface="BIZ UDPゴシック" panose="020B0400000000000000" pitchFamily="50" charset="-128"/>
              </a:rPr>
              <a:t>事業者</a:t>
            </a:r>
            <a:r>
              <a:rPr lang="ja-JP" altLang="en-US" sz="1800" dirty="0">
                <a:latin typeface="BIZ UDPゴシック" panose="020B0400000000000000" pitchFamily="50" charset="-128"/>
                <a:ea typeface="BIZ UDPゴシック" panose="020B0400000000000000" pitchFamily="50" charset="-128"/>
              </a:rPr>
              <a:t>、設計者等が参画する　「大阪府福祉のまちづくり審議会」等での議論を経て「条例基準（改正案）」をとりまとめ</a:t>
            </a:r>
            <a:endParaRPr kumimoji="1" lang="ja-JP" altLang="en-US" sz="1800" b="1" u="sng" dirty="0">
              <a:solidFill>
                <a:srgbClr val="FF0000"/>
              </a:solidFill>
              <a:latin typeface="BIZ UDPゴシック" panose="020B0400000000000000" pitchFamily="50" charset="-128"/>
              <a:ea typeface="BIZ UDP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8A13D3E9-F5D2-4940-BC2B-87CE3633D4FC}"/>
              </a:ext>
            </a:extLst>
          </p:cNvPr>
          <p:cNvSpPr>
            <a:spLocks noGrp="1"/>
          </p:cNvSpPr>
          <p:nvPr>
            <p:ph type="sldNum" sz="quarter" idx="12"/>
          </p:nvPr>
        </p:nvSpPr>
        <p:spPr>
          <a:xfrm>
            <a:off x="7314671" y="6647682"/>
            <a:ext cx="2226204" cy="373831"/>
          </a:xfrm>
        </p:spPr>
        <p:txBody>
          <a:bodyPr/>
          <a:lstStyle/>
          <a:p>
            <a:fld id="{DEC76586-D0F3-45AA-98E7-DB7FB999FB55}" type="slidenum">
              <a:rPr kumimoji="1" lang="ja-JP" altLang="en-US" smtClean="0"/>
              <a:t>2</a:t>
            </a:fld>
            <a:endParaRPr kumimoji="1" lang="ja-JP" altLang="en-US" dirty="0"/>
          </a:p>
        </p:txBody>
      </p:sp>
    </p:spTree>
    <p:extLst>
      <p:ext uri="{BB962C8B-B14F-4D97-AF65-F5344CB8AC3E}">
        <p14:creationId xmlns:p14="http://schemas.microsoft.com/office/powerpoint/2010/main" val="3118646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直線コネクタ 38">
            <a:extLst>
              <a:ext uri="{FF2B5EF4-FFF2-40B4-BE49-F238E27FC236}">
                <a16:creationId xmlns:a16="http://schemas.microsoft.com/office/drawing/2014/main" id="{C14442F3-724F-4EC6-908D-7EFEC2A6D89F}"/>
              </a:ext>
            </a:extLst>
          </p:cNvPr>
          <p:cNvCxnSpPr>
            <a:cxnSpLocks/>
          </p:cNvCxnSpPr>
          <p:nvPr/>
        </p:nvCxnSpPr>
        <p:spPr>
          <a:xfrm>
            <a:off x="0" y="588045"/>
            <a:ext cx="95408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7C64A5C5-9F7C-4CB5-8D39-EBCF3FF51788}"/>
              </a:ext>
            </a:extLst>
          </p:cNvPr>
          <p:cNvSpPr txBox="1"/>
          <p:nvPr/>
        </p:nvSpPr>
        <p:spPr>
          <a:xfrm>
            <a:off x="-3127" y="62685"/>
            <a:ext cx="9540875" cy="461665"/>
          </a:xfrm>
          <a:prstGeom prst="rect">
            <a:avLst/>
          </a:prstGeom>
          <a:noFill/>
        </p:spPr>
        <p:txBody>
          <a:bodyPr wrap="square" rtlCol="0">
            <a:spAutoFit/>
          </a:bodyPr>
          <a:lstStyle/>
          <a:p>
            <a:r>
              <a:rPr lang="ja-JP" altLang="en-US" sz="2400" dirty="0">
                <a:latin typeface="HGP創英角ｺﾞｼｯｸUB" panose="020B0900000000000000" pitchFamily="50" charset="-128"/>
                <a:ea typeface="HGP創英角ｺﾞｼｯｸUB" panose="020B0900000000000000" pitchFamily="50" charset="-128"/>
              </a:rPr>
              <a:t>３</a:t>
            </a:r>
            <a:r>
              <a:rPr kumimoji="1" lang="ja-JP" altLang="en-US" sz="2400" dirty="0">
                <a:latin typeface="HGP創英角ｺﾞｼｯｸUB" panose="020B0900000000000000" pitchFamily="50" charset="-128"/>
                <a:ea typeface="HGP創英角ｺﾞｼｯｸUB" panose="020B0900000000000000" pitchFamily="50" charset="-128"/>
              </a:rPr>
              <a:t>．大阪府福祉のまちづくり条例の改正概要</a:t>
            </a:r>
          </a:p>
        </p:txBody>
      </p:sp>
      <p:sp>
        <p:nvSpPr>
          <p:cNvPr id="42" name="テキスト ボックス 41">
            <a:extLst>
              <a:ext uri="{FF2B5EF4-FFF2-40B4-BE49-F238E27FC236}">
                <a16:creationId xmlns:a16="http://schemas.microsoft.com/office/drawing/2014/main" id="{DD5B8C4C-1904-4570-A736-08E6FC6D21E0}"/>
              </a:ext>
            </a:extLst>
          </p:cNvPr>
          <p:cNvSpPr txBox="1"/>
          <p:nvPr/>
        </p:nvSpPr>
        <p:spPr>
          <a:xfrm>
            <a:off x="233933" y="4776868"/>
            <a:ext cx="5516377" cy="608308"/>
          </a:xfrm>
          <a:prstGeom prst="rect">
            <a:avLst/>
          </a:prstGeom>
          <a:noFill/>
        </p:spPr>
        <p:txBody>
          <a:bodyPr wrap="square" rtlCol="0">
            <a:spAutoFit/>
          </a:bodyPr>
          <a:lstStyle/>
          <a:p>
            <a:pPr marL="177800" indent="-177800">
              <a:lnSpc>
                <a:spcPct val="130000"/>
              </a:lnSpc>
              <a:buFont typeface="Wingdings" panose="05000000000000000000" pitchFamily="2" charset="2"/>
              <a:buChar char="l"/>
            </a:pPr>
            <a:r>
              <a:rPr kumimoji="1" lang="ja-JP" altLang="en-US" sz="1400" dirty="0">
                <a:latin typeface="BIZ UDPゴシック" panose="020B0400000000000000" pitchFamily="50" charset="-128"/>
                <a:ea typeface="BIZ UDPゴシック" panose="020B0400000000000000" pitchFamily="50" charset="-128"/>
              </a:rPr>
              <a:t>道等から利用居室までの経路等のバリアフリー化を促進するため、</a:t>
            </a:r>
            <a:r>
              <a:rPr kumimoji="1" lang="ja-JP" altLang="en-US" sz="1400" u="sng" dirty="0">
                <a:latin typeface="BIZ UDPゴシック" panose="020B0400000000000000" pitchFamily="50" charset="-128"/>
                <a:ea typeface="BIZ UDPゴシック" panose="020B0400000000000000" pitchFamily="50" charset="-128"/>
              </a:rPr>
              <a:t>義務化の対象となる施設の拡大</a:t>
            </a:r>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延床面積</a:t>
            </a:r>
            <a:r>
              <a:rPr kumimoji="1" lang="en-US" altLang="ja-JP" sz="1050" dirty="0">
                <a:latin typeface="BIZ UDPゴシック" panose="020B0400000000000000" pitchFamily="50" charset="-128"/>
                <a:ea typeface="BIZ UDPゴシック" panose="020B0400000000000000" pitchFamily="50" charset="-128"/>
              </a:rPr>
              <a:t>200㎡</a:t>
            </a:r>
            <a:r>
              <a:rPr kumimoji="1" lang="ja-JP" altLang="en-US" sz="1050" dirty="0">
                <a:latin typeface="BIZ UDPゴシック" panose="020B0400000000000000" pitchFamily="50" charset="-128"/>
                <a:ea typeface="BIZ UDPゴシック" panose="020B0400000000000000" pitchFamily="50" charset="-128"/>
              </a:rPr>
              <a:t>以上→</a:t>
            </a:r>
            <a:r>
              <a:rPr kumimoji="1" lang="en-US" altLang="ja-JP" sz="1050" dirty="0">
                <a:latin typeface="BIZ UDPゴシック" panose="020B0400000000000000" pitchFamily="50" charset="-128"/>
                <a:ea typeface="BIZ UDPゴシック" panose="020B0400000000000000" pitchFamily="50" charset="-128"/>
              </a:rPr>
              <a:t>100㎡</a:t>
            </a:r>
            <a:r>
              <a:rPr kumimoji="1" lang="ja-JP" altLang="en-US" sz="1050" dirty="0">
                <a:latin typeface="BIZ UDPゴシック" panose="020B0400000000000000" pitchFamily="50" charset="-128"/>
                <a:ea typeface="BIZ UDPゴシック" panose="020B0400000000000000" pitchFamily="50" charset="-128"/>
              </a:rPr>
              <a:t>以上）</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43" name="正方形/長方形 42">
            <a:extLst>
              <a:ext uri="{FF2B5EF4-FFF2-40B4-BE49-F238E27FC236}">
                <a16:creationId xmlns:a16="http://schemas.microsoft.com/office/drawing/2014/main" id="{5930DD77-21D8-4106-814F-AC7A3BCBCA8C}"/>
              </a:ext>
            </a:extLst>
          </p:cNvPr>
          <p:cNvSpPr/>
          <p:nvPr/>
        </p:nvSpPr>
        <p:spPr>
          <a:xfrm>
            <a:off x="335135" y="5508513"/>
            <a:ext cx="9037465" cy="29729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BIZ UDPゴシック" panose="020B0400000000000000" pitchFamily="50" charset="-128"/>
              <a:ea typeface="BIZ UDPゴシック" panose="020B0400000000000000" pitchFamily="50" charset="-128"/>
            </a:endParaRPr>
          </a:p>
        </p:txBody>
      </p:sp>
      <p:sp>
        <p:nvSpPr>
          <p:cNvPr id="44" name="楕円 43">
            <a:extLst>
              <a:ext uri="{FF2B5EF4-FFF2-40B4-BE49-F238E27FC236}">
                <a16:creationId xmlns:a16="http://schemas.microsoft.com/office/drawing/2014/main" id="{274A0E79-E103-4921-8E84-4695D4F6A1CD}"/>
              </a:ext>
            </a:extLst>
          </p:cNvPr>
          <p:cNvSpPr/>
          <p:nvPr/>
        </p:nvSpPr>
        <p:spPr>
          <a:xfrm>
            <a:off x="184638" y="5509617"/>
            <a:ext cx="297297" cy="297297"/>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bg1"/>
                </a:solidFill>
                <a:latin typeface="BIZ UDPゴシック" panose="020B0400000000000000" pitchFamily="50" charset="-128"/>
                <a:ea typeface="BIZ UDPゴシック" panose="020B0400000000000000" pitchFamily="50" charset="-128"/>
              </a:rPr>
              <a:t>３</a:t>
            </a:r>
          </a:p>
        </p:txBody>
      </p:sp>
      <p:sp>
        <p:nvSpPr>
          <p:cNvPr id="45" name="テキスト ボックス 44">
            <a:extLst>
              <a:ext uri="{FF2B5EF4-FFF2-40B4-BE49-F238E27FC236}">
                <a16:creationId xmlns:a16="http://schemas.microsoft.com/office/drawing/2014/main" id="{5ED7A767-11A9-4D3B-A0AD-0FF5566BA779}"/>
              </a:ext>
            </a:extLst>
          </p:cNvPr>
          <p:cNvSpPr txBox="1"/>
          <p:nvPr/>
        </p:nvSpPr>
        <p:spPr>
          <a:xfrm>
            <a:off x="438109" y="5467718"/>
            <a:ext cx="5302523" cy="369332"/>
          </a:xfrm>
          <a:prstGeom prst="rect">
            <a:avLst/>
          </a:prstGeom>
          <a:noFill/>
        </p:spPr>
        <p:txBody>
          <a:bodyPr wrap="square" rtlCol="0">
            <a:spAutoFit/>
          </a:bodyPr>
          <a:lstStyle/>
          <a:p>
            <a:r>
              <a:rPr kumimoji="1" lang="ja-JP" altLang="en-US" b="1" dirty="0">
                <a:latin typeface="BIZ UDPゴシック" panose="020B0400000000000000" pitchFamily="50" charset="-128"/>
                <a:ea typeface="BIZ UDPゴシック" panose="020B0400000000000000" pitchFamily="50" charset="-128"/>
              </a:rPr>
              <a:t>共同住宅（駐車場）のバリアフリー化の促進</a:t>
            </a:r>
          </a:p>
        </p:txBody>
      </p:sp>
      <p:sp>
        <p:nvSpPr>
          <p:cNvPr id="46" name="テキスト ボックス 45">
            <a:extLst>
              <a:ext uri="{FF2B5EF4-FFF2-40B4-BE49-F238E27FC236}">
                <a16:creationId xmlns:a16="http://schemas.microsoft.com/office/drawing/2014/main" id="{D351364F-CF26-4491-8C5C-D412CC852E50}"/>
              </a:ext>
            </a:extLst>
          </p:cNvPr>
          <p:cNvSpPr txBox="1"/>
          <p:nvPr/>
        </p:nvSpPr>
        <p:spPr>
          <a:xfrm>
            <a:off x="233933" y="5882394"/>
            <a:ext cx="7624922" cy="608308"/>
          </a:xfrm>
          <a:prstGeom prst="rect">
            <a:avLst/>
          </a:prstGeom>
          <a:noFill/>
        </p:spPr>
        <p:txBody>
          <a:bodyPr wrap="square" rtlCol="0">
            <a:spAutoFit/>
          </a:bodyPr>
          <a:lstStyle/>
          <a:p>
            <a:pPr marL="171450" indent="-171450">
              <a:lnSpc>
                <a:spcPct val="130000"/>
              </a:lnSpc>
              <a:buFont typeface="Wingdings" panose="05000000000000000000" pitchFamily="2" charset="2"/>
              <a:buChar char="l"/>
            </a:pPr>
            <a:r>
              <a:rPr kumimoji="1" lang="ja-JP" altLang="en-US" sz="1400" dirty="0">
                <a:latin typeface="BIZ UDPゴシック" panose="020B0400000000000000" pitchFamily="50" charset="-128"/>
                <a:ea typeface="BIZ UDPゴシック" panose="020B0400000000000000" pitchFamily="50" charset="-128"/>
              </a:rPr>
              <a:t>駐車台数の多い大規模な共同住宅において</a:t>
            </a:r>
            <a:r>
              <a:rPr kumimoji="1" lang="ja-JP" altLang="en-US" sz="1400" u="sng" dirty="0">
                <a:latin typeface="BIZ UDPゴシック" panose="020B0400000000000000" pitchFamily="50" charset="-128"/>
                <a:ea typeface="BIZ UDPゴシック" panose="020B0400000000000000" pitchFamily="50" charset="-128"/>
              </a:rPr>
              <a:t>幅の広い駐車区画</a:t>
            </a:r>
            <a:r>
              <a:rPr kumimoji="1" lang="ja-JP" altLang="en-US" sz="1200" u="sng" dirty="0">
                <a:latin typeface="BIZ UDPゴシック" panose="020B0400000000000000" pitchFamily="50" charset="-128"/>
                <a:ea typeface="BIZ UDPゴシック" panose="020B0400000000000000" pitchFamily="50" charset="-128"/>
              </a:rPr>
              <a:t>（幅</a:t>
            </a:r>
            <a:r>
              <a:rPr kumimoji="1" lang="en-US" altLang="ja-JP" sz="1200" u="sng" dirty="0">
                <a:latin typeface="BIZ UDPゴシック" panose="020B0400000000000000" pitchFamily="50" charset="-128"/>
                <a:ea typeface="BIZ UDPゴシック" panose="020B0400000000000000" pitchFamily="50" charset="-128"/>
              </a:rPr>
              <a:t>3.5m</a:t>
            </a:r>
            <a:r>
              <a:rPr kumimoji="1" lang="ja-JP" altLang="en-US" sz="1200" u="sng" dirty="0">
                <a:latin typeface="BIZ UDPゴシック" panose="020B0400000000000000" pitchFamily="50" charset="-128"/>
                <a:ea typeface="BIZ UDPゴシック" panose="020B0400000000000000" pitchFamily="50" charset="-128"/>
              </a:rPr>
              <a:t>以上）</a:t>
            </a:r>
            <a:r>
              <a:rPr kumimoji="1" lang="ja-JP" altLang="en-US" sz="1400" u="sng" dirty="0">
                <a:latin typeface="BIZ UDPゴシック" panose="020B0400000000000000" pitchFamily="50" charset="-128"/>
                <a:ea typeface="BIZ UDPゴシック" panose="020B0400000000000000" pitchFamily="50" charset="-128"/>
              </a:rPr>
              <a:t>の整備を義務化</a:t>
            </a:r>
            <a:endParaRPr kumimoji="1" lang="en-US" altLang="ja-JP" sz="1400" u="sng" dirty="0">
              <a:latin typeface="BIZ UDPゴシック" panose="020B0400000000000000" pitchFamily="50" charset="-128"/>
              <a:ea typeface="BIZ UDPゴシック" panose="020B0400000000000000" pitchFamily="50" charset="-128"/>
            </a:endParaRPr>
          </a:p>
          <a:p>
            <a:pPr>
              <a:lnSpc>
                <a:spcPct val="130000"/>
              </a:lnSpc>
            </a:pPr>
            <a:r>
              <a:rPr kumimoji="1" lang="ja-JP" altLang="en-US" sz="1400" dirty="0">
                <a:latin typeface="BIZ UDPゴシック" panose="020B0400000000000000" pitchFamily="50" charset="-128"/>
                <a:ea typeface="BIZ UDPゴシック" panose="020B0400000000000000" pitchFamily="50" charset="-128"/>
              </a:rPr>
              <a:t>  </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総駐車区画</a:t>
            </a:r>
            <a:r>
              <a:rPr kumimoji="1" lang="en-US" altLang="ja-JP" sz="1050" dirty="0">
                <a:latin typeface="BIZ UDPゴシック" panose="020B0400000000000000" pitchFamily="50" charset="-128"/>
                <a:ea typeface="BIZ UDPゴシック" panose="020B0400000000000000" pitchFamily="50" charset="-128"/>
              </a:rPr>
              <a:t>100</a:t>
            </a:r>
            <a:r>
              <a:rPr kumimoji="1" lang="ja-JP" altLang="en-US" sz="1050" dirty="0">
                <a:latin typeface="BIZ UDPゴシック" panose="020B0400000000000000" pitchFamily="50" charset="-128"/>
                <a:ea typeface="BIZ UDPゴシック" panose="020B0400000000000000" pitchFamily="50" charset="-128"/>
              </a:rPr>
              <a:t>区画ごとに１区画以上）</a:t>
            </a:r>
            <a:endParaRPr kumimoji="1" lang="ja-JP" altLang="en-US" sz="1050" u="sng" dirty="0">
              <a:solidFill>
                <a:srgbClr val="FF0000"/>
              </a:solidFill>
              <a:latin typeface="BIZ UDPゴシック" panose="020B0400000000000000" pitchFamily="50" charset="-128"/>
              <a:ea typeface="BIZ UDPゴシック" panose="020B0400000000000000" pitchFamily="50" charset="-128"/>
            </a:endParaRPr>
          </a:p>
        </p:txBody>
      </p:sp>
      <p:sp>
        <p:nvSpPr>
          <p:cNvPr id="47" name="正方形/長方形 46">
            <a:extLst>
              <a:ext uri="{FF2B5EF4-FFF2-40B4-BE49-F238E27FC236}">
                <a16:creationId xmlns:a16="http://schemas.microsoft.com/office/drawing/2014/main" id="{E36B743C-F2B7-4890-B2FF-8708A91AC1A1}"/>
              </a:ext>
            </a:extLst>
          </p:cNvPr>
          <p:cNvSpPr/>
          <p:nvPr/>
        </p:nvSpPr>
        <p:spPr>
          <a:xfrm>
            <a:off x="331382" y="1488025"/>
            <a:ext cx="9044439" cy="29729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BIZ UDPゴシック" panose="020B0400000000000000" pitchFamily="50" charset="-128"/>
              <a:ea typeface="BIZ UDPゴシック" panose="020B0400000000000000" pitchFamily="50" charset="-128"/>
            </a:endParaRPr>
          </a:p>
        </p:txBody>
      </p:sp>
      <p:sp>
        <p:nvSpPr>
          <p:cNvPr id="48" name="楕円 47">
            <a:extLst>
              <a:ext uri="{FF2B5EF4-FFF2-40B4-BE49-F238E27FC236}">
                <a16:creationId xmlns:a16="http://schemas.microsoft.com/office/drawing/2014/main" id="{B667CCF8-30A5-4B71-874E-99B35EE47C28}"/>
              </a:ext>
            </a:extLst>
          </p:cNvPr>
          <p:cNvSpPr/>
          <p:nvPr/>
        </p:nvSpPr>
        <p:spPr>
          <a:xfrm>
            <a:off x="184638" y="1489947"/>
            <a:ext cx="296905" cy="296905"/>
          </a:xfrm>
          <a:prstGeom prst="ellips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bg1"/>
                </a:solidFill>
                <a:latin typeface="BIZ UDPゴシック" panose="020B0400000000000000" pitchFamily="50" charset="-128"/>
                <a:ea typeface="BIZ UDPゴシック" panose="020B0400000000000000" pitchFamily="50" charset="-128"/>
              </a:rPr>
              <a:t>１</a:t>
            </a:r>
          </a:p>
        </p:txBody>
      </p:sp>
      <p:sp>
        <p:nvSpPr>
          <p:cNvPr id="49" name="テキスト ボックス 48">
            <a:extLst>
              <a:ext uri="{FF2B5EF4-FFF2-40B4-BE49-F238E27FC236}">
                <a16:creationId xmlns:a16="http://schemas.microsoft.com/office/drawing/2014/main" id="{99FE30F5-21A3-4070-8C60-CA67E5CC6099}"/>
              </a:ext>
            </a:extLst>
          </p:cNvPr>
          <p:cNvSpPr txBox="1"/>
          <p:nvPr/>
        </p:nvSpPr>
        <p:spPr>
          <a:xfrm>
            <a:off x="434357" y="1450142"/>
            <a:ext cx="3180679" cy="369332"/>
          </a:xfrm>
          <a:prstGeom prst="rect">
            <a:avLst/>
          </a:prstGeom>
          <a:noFill/>
        </p:spPr>
        <p:txBody>
          <a:bodyPr wrap="none" rtlCol="0">
            <a:spAutoFit/>
          </a:bodyPr>
          <a:lstStyle/>
          <a:p>
            <a:r>
              <a:rPr kumimoji="1" lang="ja-JP" altLang="en-US" b="1" dirty="0">
                <a:latin typeface="BIZ UDPゴシック" panose="020B0400000000000000" pitchFamily="50" charset="-128"/>
                <a:ea typeface="BIZ UDPゴシック" panose="020B0400000000000000" pitchFamily="50" charset="-128"/>
              </a:rPr>
              <a:t>トイレのバリアフリー化の促進</a:t>
            </a:r>
          </a:p>
        </p:txBody>
      </p:sp>
      <p:sp>
        <p:nvSpPr>
          <p:cNvPr id="50" name="テキスト ボックス 49">
            <a:extLst>
              <a:ext uri="{FF2B5EF4-FFF2-40B4-BE49-F238E27FC236}">
                <a16:creationId xmlns:a16="http://schemas.microsoft.com/office/drawing/2014/main" id="{45FB7DD8-A86F-4B14-ACAC-AC0FD4E16F60}"/>
              </a:ext>
            </a:extLst>
          </p:cNvPr>
          <p:cNvSpPr txBox="1"/>
          <p:nvPr/>
        </p:nvSpPr>
        <p:spPr>
          <a:xfrm>
            <a:off x="233933" y="1795067"/>
            <a:ext cx="7214613" cy="2576539"/>
          </a:xfrm>
          <a:prstGeom prst="rect">
            <a:avLst/>
          </a:prstGeom>
          <a:noFill/>
        </p:spPr>
        <p:txBody>
          <a:bodyPr wrap="square" rtlCol="0">
            <a:spAutoFit/>
          </a:bodyPr>
          <a:lstStyle/>
          <a:p>
            <a:pPr>
              <a:lnSpc>
                <a:spcPct val="150000"/>
              </a:lnSpc>
            </a:pPr>
            <a:endParaRPr kumimoji="1" lang="en-US" altLang="ja-JP" sz="900" dirty="0">
              <a:latin typeface="BIZ UDPゴシック" panose="020B0400000000000000" pitchFamily="50" charset="-128"/>
              <a:ea typeface="BIZ UDPゴシック" panose="020B0400000000000000" pitchFamily="50" charset="-128"/>
            </a:endParaRPr>
          </a:p>
          <a:p>
            <a:pPr marL="171450" indent="-171450">
              <a:lnSpc>
                <a:spcPct val="150000"/>
              </a:lnSpc>
              <a:buFont typeface="Wingdings" panose="05000000000000000000" pitchFamily="2" charset="2"/>
              <a:buChar char="l"/>
            </a:pPr>
            <a:r>
              <a:rPr kumimoji="1" lang="ja-JP" altLang="en-US" sz="1400" dirty="0">
                <a:latin typeface="BIZ UDPゴシック" panose="020B0400000000000000" pitchFamily="50" charset="-128"/>
                <a:ea typeface="BIZ UDPゴシック" panose="020B0400000000000000" pitchFamily="50" charset="-128"/>
              </a:rPr>
              <a:t> トイレ内へ火災の発生を報知する</a:t>
            </a:r>
            <a:r>
              <a:rPr kumimoji="1" lang="ja-JP" altLang="en-US" sz="1400" u="sng" dirty="0">
                <a:latin typeface="BIZ UDPゴシック" panose="020B0400000000000000" pitchFamily="50" charset="-128"/>
                <a:ea typeface="BIZ UDPゴシック" panose="020B0400000000000000" pitchFamily="50" charset="-128"/>
              </a:rPr>
              <a:t>フラッシュライトの設置を義務化</a:t>
            </a:r>
            <a:endParaRPr kumimoji="1" lang="en-US" altLang="ja-JP" sz="1400" u="sng" dirty="0">
              <a:latin typeface="BIZ UDPゴシック" panose="020B0400000000000000" pitchFamily="50" charset="-128"/>
              <a:ea typeface="BIZ UDPゴシック" panose="020B0400000000000000" pitchFamily="50" charset="-128"/>
            </a:endParaRPr>
          </a:p>
          <a:p>
            <a:pPr>
              <a:lnSpc>
                <a:spcPct val="130000"/>
              </a:lnSpc>
            </a:pPr>
            <a:r>
              <a:rPr kumimoji="1" lang="ja-JP" altLang="en-US" sz="1050" dirty="0">
                <a:latin typeface="BIZ UDPゴシック" panose="020B0400000000000000" pitchFamily="50" charset="-128"/>
                <a:ea typeface="BIZ UDPゴシック" panose="020B0400000000000000" pitchFamily="50" charset="-128"/>
              </a:rPr>
              <a:t>　   </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延床面積</a:t>
            </a:r>
            <a:r>
              <a:rPr kumimoji="1" lang="en-US" altLang="ja-JP" sz="1050" dirty="0">
                <a:latin typeface="BIZ UDPゴシック" panose="020B0400000000000000" pitchFamily="50" charset="-128"/>
                <a:ea typeface="BIZ UDPゴシック" panose="020B0400000000000000" pitchFamily="50" charset="-128"/>
              </a:rPr>
              <a:t>10,000</a:t>
            </a:r>
            <a:r>
              <a:rPr kumimoji="1" lang="ja-JP" altLang="en-US" sz="1050" dirty="0">
                <a:latin typeface="BIZ UDPゴシック" panose="020B0400000000000000" pitchFamily="50" charset="-128"/>
                <a:ea typeface="BIZ UDPゴシック" panose="020B0400000000000000" pitchFamily="50" charset="-128"/>
              </a:rPr>
              <a:t>㎡以上）</a:t>
            </a:r>
            <a:endParaRPr kumimoji="1" lang="en-US" altLang="ja-JP" sz="6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000" dirty="0">
                <a:latin typeface="BIZ UDPゴシック" panose="020B0400000000000000" pitchFamily="50" charset="-128"/>
                <a:ea typeface="BIZ UDPゴシック" panose="020B0400000000000000" pitchFamily="50" charset="-128"/>
              </a:rPr>
              <a:t> </a:t>
            </a:r>
            <a:endParaRPr kumimoji="1" lang="en-US" altLang="ja-JP" sz="1000" dirty="0">
              <a:latin typeface="BIZ UDPゴシック" panose="020B0400000000000000" pitchFamily="50" charset="-128"/>
              <a:ea typeface="BIZ UDPゴシック" panose="020B0400000000000000" pitchFamily="50" charset="-128"/>
            </a:endParaRPr>
          </a:p>
          <a:p>
            <a:pPr marL="171450" indent="-171450">
              <a:lnSpc>
                <a:spcPct val="150000"/>
              </a:lnSpc>
              <a:buFont typeface="Wingdings" panose="05000000000000000000" pitchFamily="2" charset="2"/>
              <a:buChar char="l"/>
            </a:pPr>
            <a:r>
              <a:rPr kumimoji="1" lang="ja-JP" altLang="en-US" sz="1400" dirty="0">
                <a:latin typeface="BIZ UDPゴシック" panose="020B0400000000000000" pitchFamily="50" charset="-128"/>
                <a:ea typeface="BIZ UDPゴシック" panose="020B0400000000000000" pitchFamily="50" charset="-128"/>
              </a:rPr>
              <a:t> </a:t>
            </a:r>
            <a:r>
              <a:rPr kumimoji="1" lang="ja-JP" altLang="en-US" sz="1400" u="sng" dirty="0">
                <a:latin typeface="BIZ UDPゴシック" panose="020B0400000000000000" pitchFamily="50" charset="-128"/>
                <a:ea typeface="BIZ UDPゴシック" panose="020B0400000000000000" pitchFamily="50" charset="-128"/>
              </a:rPr>
              <a:t>大人用介護ベッドの設置を要する施設の拡大</a:t>
            </a:r>
            <a:r>
              <a:rPr kumimoji="1" lang="ja-JP" altLang="en-US" sz="1050" dirty="0">
                <a:latin typeface="BIZ UDPゴシック" panose="020B0400000000000000" pitchFamily="50" charset="-128"/>
                <a:ea typeface="BIZ UDPゴシック" panose="020B0400000000000000" pitchFamily="50" charset="-128"/>
              </a:rPr>
              <a:t>　（延床面積</a:t>
            </a:r>
            <a:r>
              <a:rPr kumimoji="1" lang="en-US" altLang="ja-JP" sz="1050" dirty="0">
                <a:latin typeface="BIZ UDPゴシック" panose="020B0400000000000000" pitchFamily="50" charset="-128"/>
                <a:ea typeface="BIZ UDPゴシック" panose="020B0400000000000000" pitchFamily="50" charset="-128"/>
              </a:rPr>
              <a:t>10,000㎡</a:t>
            </a:r>
            <a:r>
              <a:rPr kumimoji="1" lang="ja-JP" altLang="en-US" sz="1050" dirty="0">
                <a:latin typeface="BIZ UDPゴシック" panose="020B0400000000000000" pitchFamily="50" charset="-128"/>
                <a:ea typeface="BIZ UDPゴシック" panose="020B0400000000000000" pitchFamily="50" charset="-128"/>
              </a:rPr>
              <a:t>以上→</a:t>
            </a:r>
            <a:r>
              <a:rPr kumimoji="1" lang="en-US" altLang="ja-JP" sz="1050" dirty="0">
                <a:latin typeface="BIZ UDPゴシック" panose="020B0400000000000000" pitchFamily="50" charset="-128"/>
                <a:ea typeface="BIZ UDPゴシック" panose="020B0400000000000000" pitchFamily="50" charset="-128"/>
              </a:rPr>
              <a:t>5,000㎡</a:t>
            </a:r>
            <a:r>
              <a:rPr kumimoji="1" lang="ja-JP" altLang="en-US" sz="1050" dirty="0">
                <a:latin typeface="BIZ UDPゴシック" panose="020B0400000000000000" pitchFamily="50" charset="-128"/>
                <a:ea typeface="BIZ UDPゴシック" panose="020B0400000000000000" pitchFamily="50" charset="-128"/>
              </a:rPr>
              <a:t>超）</a:t>
            </a:r>
            <a:endParaRPr kumimoji="1" lang="en-US" altLang="ja-JP" sz="1050" dirty="0">
              <a:latin typeface="BIZ UDPゴシック" panose="020B0400000000000000" pitchFamily="50" charset="-128"/>
              <a:ea typeface="BIZ UDPゴシック" panose="020B0400000000000000" pitchFamily="50" charset="-128"/>
            </a:endParaRPr>
          </a:p>
          <a:p>
            <a:pPr marL="171450" indent="-171450">
              <a:lnSpc>
                <a:spcPct val="150000"/>
              </a:lnSpc>
              <a:buFont typeface="Wingdings" panose="05000000000000000000" pitchFamily="2" charset="2"/>
              <a:buChar char="l"/>
            </a:pPr>
            <a:r>
              <a:rPr kumimoji="1" lang="ja-JP" altLang="en-US" sz="1400" dirty="0">
                <a:latin typeface="BIZ UDPゴシック" panose="020B0400000000000000" pitchFamily="50" charset="-128"/>
                <a:ea typeface="BIZ UDPゴシック" panose="020B0400000000000000" pitchFamily="50" charset="-128"/>
              </a:rPr>
              <a:t> 大規模な建築物において</a:t>
            </a:r>
            <a:r>
              <a:rPr kumimoji="1" lang="ja-JP" altLang="en-US" sz="1400" u="sng" dirty="0">
                <a:latin typeface="BIZ UDPゴシック" panose="020B0400000000000000" pitchFamily="50" charset="-128"/>
                <a:ea typeface="BIZ UDPゴシック" panose="020B0400000000000000" pitchFamily="50" charset="-128"/>
              </a:rPr>
              <a:t>大人用介護ベッド複数設置を義務化</a:t>
            </a:r>
            <a:br>
              <a:rPr kumimoji="1" lang="en-US" altLang="ja-JP" sz="1400" u="sng" dirty="0">
                <a:latin typeface="BIZ UDPゴシック" panose="020B0400000000000000" pitchFamily="50" charset="-128"/>
                <a:ea typeface="BIZ UDPゴシック" panose="020B0400000000000000" pitchFamily="50" charset="-128"/>
              </a:rPr>
            </a:br>
            <a:r>
              <a:rPr kumimoji="1" lang="en-US" altLang="ja-JP" sz="1050" dirty="0">
                <a:latin typeface="BIZ UDPゴシック" panose="020B0400000000000000" pitchFamily="50" charset="-128"/>
                <a:ea typeface="BIZ UDPゴシック" panose="020B0400000000000000" pitchFamily="50" charset="-128"/>
              </a:rPr>
              <a:t>  (</a:t>
            </a:r>
            <a:r>
              <a:rPr kumimoji="1" lang="ja-JP" altLang="en-US" sz="1050" dirty="0">
                <a:latin typeface="BIZ UDPゴシック" panose="020B0400000000000000" pitchFamily="50" charset="-128"/>
                <a:ea typeface="BIZ UDPゴシック" panose="020B0400000000000000" pitchFamily="50" charset="-128"/>
              </a:rPr>
              <a:t>延床面積</a:t>
            </a:r>
            <a:r>
              <a:rPr kumimoji="1" lang="en-US" altLang="ja-JP" sz="1050" dirty="0">
                <a:latin typeface="BIZ UDPゴシック" panose="020B0400000000000000" pitchFamily="50" charset="-128"/>
                <a:ea typeface="BIZ UDPゴシック" panose="020B0400000000000000" pitchFamily="50" charset="-128"/>
              </a:rPr>
              <a:t>10,000</a:t>
            </a:r>
            <a:r>
              <a:rPr kumimoji="1" lang="ja-JP" altLang="en-US" sz="1050" dirty="0">
                <a:latin typeface="BIZ UDPゴシック" panose="020B0400000000000000" pitchFamily="50" charset="-128"/>
                <a:ea typeface="BIZ UDPゴシック" panose="020B0400000000000000" pitchFamily="50" charset="-128"/>
              </a:rPr>
              <a:t>㎡超</a:t>
            </a:r>
            <a:r>
              <a:rPr kumimoji="1" lang="en-US" altLang="ja-JP" sz="1050" dirty="0">
                <a:latin typeface="BIZ UDPゴシック" panose="020B0400000000000000" pitchFamily="50" charset="-128"/>
                <a:ea typeface="BIZ UDPゴシック" panose="020B0400000000000000" pitchFamily="50" charset="-128"/>
              </a:rPr>
              <a:t>40,000</a:t>
            </a:r>
            <a:r>
              <a:rPr kumimoji="1" lang="ja-JP" altLang="en-US" sz="1050" dirty="0">
                <a:latin typeface="BIZ UDPゴシック" panose="020B0400000000000000" pitchFamily="50" charset="-128"/>
                <a:ea typeface="BIZ UDPゴシック" panose="020B0400000000000000" pitchFamily="50" charset="-128"/>
              </a:rPr>
              <a:t>㎡以下は</a:t>
            </a:r>
            <a:r>
              <a:rPr kumimoji="1" lang="en-US" altLang="ja-JP" sz="1050" dirty="0">
                <a:latin typeface="BIZ UDPゴシック" panose="020B0400000000000000" pitchFamily="50" charset="-128"/>
                <a:ea typeface="BIZ UDPゴシック" panose="020B0400000000000000" pitchFamily="50" charset="-128"/>
              </a:rPr>
              <a:t>2</a:t>
            </a:r>
            <a:r>
              <a:rPr kumimoji="1" lang="ja-JP" altLang="en-US" sz="1050" dirty="0">
                <a:latin typeface="BIZ UDPゴシック" panose="020B0400000000000000" pitchFamily="50" charset="-128"/>
                <a:ea typeface="BIZ UDPゴシック" panose="020B0400000000000000" pitchFamily="50" charset="-128"/>
              </a:rPr>
              <a:t>箇所、</a:t>
            </a:r>
            <a:r>
              <a:rPr kumimoji="1" lang="en-US" altLang="ja-JP" sz="1050" dirty="0">
                <a:latin typeface="BIZ UDPゴシック" panose="020B0400000000000000" pitchFamily="50" charset="-128"/>
                <a:ea typeface="BIZ UDPゴシック" panose="020B0400000000000000" pitchFamily="50" charset="-128"/>
              </a:rPr>
              <a:t>40,000</a:t>
            </a:r>
            <a:r>
              <a:rPr kumimoji="1" lang="ja-JP" altLang="en-US" sz="1050" dirty="0">
                <a:latin typeface="BIZ UDPゴシック" panose="020B0400000000000000" pitchFamily="50" charset="-128"/>
                <a:ea typeface="BIZ UDPゴシック" panose="020B0400000000000000" pitchFamily="50" charset="-128"/>
              </a:rPr>
              <a:t>㎡超は</a:t>
            </a:r>
            <a:r>
              <a:rPr kumimoji="1" lang="en-US" altLang="ja-JP" sz="1050" dirty="0">
                <a:latin typeface="BIZ UDPゴシック" panose="020B0400000000000000" pitchFamily="50" charset="-128"/>
                <a:ea typeface="BIZ UDPゴシック" panose="020B0400000000000000" pitchFamily="50" charset="-128"/>
              </a:rPr>
              <a:t>20,000</a:t>
            </a:r>
            <a:r>
              <a:rPr kumimoji="1" lang="ja-JP" altLang="en-US" sz="1050" dirty="0">
                <a:latin typeface="BIZ UDPゴシック" panose="020B0400000000000000" pitchFamily="50" charset="-128"/>
                <a:ea typeface="BIZ UDPゴシック" panose="020B0400000000000000" pitchFamily="50" charset="-128"/>
              </a:rPr>
              <a:t>㎡ごとに１箇所追加</a:t>
            </a:r>
            <a:r>
              <a:rPr kumimoji="1" lang="en-US" altLang="ja-JP" sz="1050" dirty="0">
                <a:latin typeface="BIZ UDPゴシック" panose="020B0400000000000000" pitchFamily="50" charset="-128"/>
                <a:ea typeface="BIZ UDPゴシック" panose="020B0400000000000000" pitchFamily="50" charset="-128"/>
              </a:rPr>
              <a:t>)</a:t>
            </a:r>
          </a:p>
          <a:p>
            <a:pPr marL="171450" indent="-171450">
              <a:lnSpc>
                <a:spcPct val="150000"/>
              </a:lnSpc>
              <a:buFont typeface="Wingdings" panose="05000000000000000000" pitchFamily="2" charset="2"/>
              <a:buChar char="l"/>
            </a:pPr>
            <a:r>
              <a:rPr kumimoji="1" lang="ja-JP" altLang="en-US" sz="1400" dirty="0">
                <a:latin typeface="BIZ UDPゴシック" panose="020B0400000000000000" pitchFamily="50" charset="-128"/>
                <a:ea typeface="BIZ UDPゴシック" panose="020B0400000000000000" pitchFamily="50" charset="-128"/>
              </a:rPr>
              <a:t> 大人用介護ベッドの</a:t>
            </a:r>
            <a:r>
              <a:rPr kumimoji="1" lang="ja-JP" altLang="en-US" sz="1400" u="sng" dirty="0">
                <a:latin typeface="BIZ UDPゴシック" panose="020B0400000000000000" pitchFamily="50" charset="-128"/>
                <a:ea typeface="BIZ UDPゴシック" panose="020B0400000000000000" pitchFamily="50" charset="-128"/>
              </a:rPr>
              <a:t>長さに係る基準を見直し</a:t>
            </a:r>
            <a:r>
              <a:rPr kumimoji="1" lang="ja-JP" altLang="en-US" sz="1050" dirty="0">
                <a:latin typeface="BIZ UDPゴシック" panose="020B0400000000000000" pitchFamily="50" charset="-128"/>
                <a:ea typeface="BIZ UDPゴシック" panose="020B0400000000000000" pitchFamily="50" charset="-128"/>
              </a:rPr>
              <a:t> </a:t>
            </a:r>
            <a:r>
              <a:rPr kumimoji="1" lang="en-US" altLang="ja-JP" sz="1050" dirty="0">
                <a:latin typeface="BIZ UDPゴシック" panose="020B0400000000000000" pitchFamily="50" charset="-128"/>
                <a:ea typeface="BIZ UDPゴシック" panose="020B0400000000000000" pitchFamily="50" charset="-128"/>
              </a:rPr>
              <a:t>(120cm</a:t>
            </a:r>
            <a:r>
              <a:rPr kumimoji="1" lang="ja-JP" altLang="en-US" sz="1050" dirty="0">
                <a:latin typeface="BIZ UDPゴシック" panose="020B0400000000000000" pitchFamily="50" charset="-128"/>
                <a:ea typeface="BIZ UDPゴシック" panose="020B0400000000000000" pitchFamily="50" charset="-128"/>
              </a:rPr>
              <a:t>以上→</a:t>
            </a:r>
            <a:r>
              <a:rPr kumimoji="1" lang="en-US" altLang="ja-JP" sz="1050" dirty="0">
                <a:latin typeface="BIZ UDPゴシック" panose="020B0400000000000000" pitchFamily="50" charset="-128"/>
                <a:ea typeface="BIZ UDPゴシック" panose="020B0400000000000000" pitchFamily="50" charset="-128"/>
              </a:rPr>
              <a:t>150cm</a:t>
            </a:r>
            <a:r>
              <a:rPr kumimoji="1" lang="ja-JP" altLang="en-US" sz="1050" dirty="0">
                <a:latin typeface="BIZ UDPゴシック" panose="020B0400000000000000" pitchFamily="50" charset="-128"/>
                <a:ea typeface="BIZ UDPゴシック" panose="020B0400000000000000" pitchFamily="50" charset="-128"/>
              </a:rPr>
              <a:t>以上）</a:t>
            </a:r>
            <a:endParaRPr kumimoji="1" lang="en-US" altLang="ja-JP" sz="1050" dirty="0">
              <a:latin typeface="BIZ UDPゴシック" panose="020B0400000000000000" pitchFamily="50" charset="-128"/>
              <a:ea typeface="BIZ UDPゴシック" panose="020B0400000000000000" pitchFamily="50" charset="-128"/>
            </a:endParaRPr>
          </a:p>
          <a:p>
            <a:pPr marL="171450" indent="-171450">
              <a:lnSpc>
                <a:spcPct val="150000"/>
              </a:lnSpc>
              <a:buFont typeface="Wingdings" panose="05000000000000000000" pitchFamily="2" charset="2"/>
              <a:buChar char="l"/>
            </a:pPr>
            <a:r>
              <a:rPr kumimoji="1" lang="ja-JP" altLang="en-US" sz="1400" dirty="0">
                <a:latin typeface="BIZ UDPゴシック" panose="020B0400000000000000" pitchFamily="50" charset="-128"/>
                <a:ea typeface="BIZ UDPゴシック" panose="020B0400000000000000" pitchFamily="50" charset="-128"/>
              </a:rPr>
              <a:t> 大人用介護ベッドを設置した場合に</a:t>
            </a:r>
            <a:r>
              <a:rPr kumimoji="1" lang="ja-JP" altLang="en-US" sz="1400" u="sng" dirty="0">
                <a:latin typeface="BIZ UDPゴシック" panose="020B0400000000000000" pitchFamily="50" charset="-128"/>
                <a:ea typeface="BIZ UDPゴシック" panose="020B0400000000000000" pitchFamily="50" charset="-128"/>
              </a:rPr>
              <a:t>案内設備への表示を義務付け</a:t>
            </a:r>
            <a:endParaRPr kumimoji="1" lang="en-US" altLang="ja-JP" sz="1400" u="sng" dirty="0">
              <a:latin typeface="BIZ UDPゴシック" panose="020B0400000000000000" pitchFamily="50" charset="-128"/>
              <a:ea typeface="BIZ UDPゴシック" panose="020B0400000000000000" pitchFamily="50" charset="-128"/>
            </a:endParaRPr>
          </a:p>
        </p:txBody>
      </p:sp>
      <p:sp>
        <p:nvSpPr>
          <p:cNvPr id="56" name="テキスト ボックス 55">
            <a:extLst>
              <a:ext uri="{FF2B5EF4-FFF2-40B4-BE49-F238E27FC236}">
                <a16:creationId xmlns:a16="http://schemas.microsoft.com/office/drawing/2014/main" id="{31957076-E630-41F1-91CE-C929AD9B146A}"/>
              </a:ext>
            </a:extLst>
          </p:cNvPr>
          <p:cNvSpPr txBox="1"/>
          <p:nvPr/>
        </p:nvSpPr>
        <p:spPr>
          <a:xfrm>
            <a:off x="7877315" y="5105761"/>
            <a:ext cx="1397656" cy="433965"/>
          </a:xfrm>
          <a:prstGeom prst="rect">
            <a:avLst/>
          </a:prstGeom>
          <a:noFill/>
        </p:spPr>
        <p:txBody>
          <a:bodyPr wrap="square" rtlCol="0">
            <a:spAutoFit/>
          </a:bodyPr>
          <a:lstStyle/>
          <a:p>
            <a:pPr>
              <a:lnSpc>
                <a:spcPct val="120000"/>
              </a:lnSpc>
            </a:pPr>
            <a:r>
              <a:rPr kumimoji="1" lang="ja-JP" altLang="en-US" sz="1000" dirty="0">
                <a:effectLst>
                  <a:outerShdw blurRad="63500" dist="38100" dir="2700000" algn="tl">
                    <a:srgbClr val="000000">
                      <a:alpha val="84000"/>
                    </a:srgbClr>
                  </a:outerShdw>
                </a:effectLst>
                <a:latin typeface="BIZ UDPゴシック" panose="020B0400000000000000" pitchFamily="50" charset="-128"/>
                <a:ea typeface="BIZ UDPゴシック" panose="020B0400000000000000" pitchFamily="50" charset="-128"/>
              </a:rPr>
              <a:t>段差なく入店できる</a:t>
            </a:r>
            <a:endParaRPr kumimoji="1" lang="en-US" altLang="ja-JP" sz="1000" dirty="0">
              <a:effectLst>
                <a:outerShdw blurRad="63500" dist="38100" dir="2700000" algn="tl">
                  <a:srgbClr val="000000">
                    <a:alpha val="84000"/>
                  </a:srgbClr>
                </a:outerShdw>
              </a:effectLst>
              <a:latin typeface="BIZ UDPゴシック" panose="020B0400000000000000" pitchFamily="50" charset="-128"/>
              <a:ea typeface="BIZ UDPゴシック" panose="020B0400000000000000" pitchFamily="50" charset="-128"/>
            </a:endParaRPr>
          </a:p>
          <a:p>
            <a:pPr>
              <a:lnSpc>
                <a:spcPct val="120000"/>
              </a:lnSpc>
            </a:pPr>
            <a:r>
              <a:rPr kumimoji="1" lang="ja-JP" altLang="en-US" sz="1000" dirty="0">
                <a:effectLst>
                  <a:outerShdw blurRad="63500" dist="38100" dir="2700000" algn="tl">
                    <a:srgbClr val="000000">
                      <a:alpha val="84000"/>
                    </a:srgbClr>
                  </a:outerShdw>
                </a:effectLst>
                <a:latin typeface="BIZ UDPゴシック" panose="020B0400000000000000" pitchFamily="50" charset="-128"/>
                <a:ea typeface="BIZ UDPゴシック" panose="020B0400000000000000" pitchFamily="50" charset="-128"/>
              </a:rPr>
              <a:t>店舗</a:t>
            </a:r>
            <a:endParaRPr kumimoji="1" lang="ja-JP" altLang="en-US" sz="1000" u="sng" dirty="0">
              <a:effectLst>
                <a:outerShdw blurRad="63500" dist="38100" dir="2700000" algn="tl">
                  <a:srgbClr val="000000">
                    <a:alpha val="84000"/>
                  </a:srgbClr>
                </a:outerShdw>
              </a:effectLst>
              <a:latin typeface="BIZ UDPゴシック" panose="020B0400000000000000" pitchFamily="50" charset="-128"/>
              <a:ea typeface="BIZ UDPゴシック" panose="020B0400000000000000" pitchFamily="50" charset="-128"/>
            </a:endParaRPr>
          </a:p>
        </p:txBody>
      </p:sp>
      <p:sp>
        <p:nvSpPr>
          <p:cNvPr id="38" name="正方形/長方形 37">
            <a:extLst>
              <a:ext uri="{FF2B5EF4-FFF2-40B4-BE49-F238E27FC236}">
                <a16:creationId xmlns:a16="http://schemas.microsoft.com/office/drawing/2014/main" id="{F3D5C431-33B0-4B10-9E34-07BD909AC8B8}"/>
              </a:ext>
            </a:extLst>
          </p:cNvPr>
          <p:cNvSpPr/>
          <p:nvPr/>
        </p:nvSpPr>
        <p:spPr>
          <a:xfrm>
            <a:off x="335134" y="4426328"/>
            <a:ext cx="9040687" cy="297297"/>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BIZ UDPゴシック" panose="020B0400000000000000" pitchFamily="50" charset="-128"/>
              <a:ea typeface="BIZ UDPゴシック" panose="020B0400000000000000" pitchFamily="50" charset="-128"/>
            </a:endParaRPr>
          </a:p>
        </p:txBody>
      </p:sp>
      <p:sp>
        <p:nvSpPr>
          <p:cNvPr id="40" name="楕円 39">
            <a:extLst>
              <a:ext uri="{FF2B5EF4-FFF2-40B4-BE49-F238E27FC236}">
                <a16:creationId xmlns:a16="http://schemas.microsoft.com/office/drawing/2014/main" id="{881EACDC-F30A-4167-8392-A0C7002C52EA}"/>
              </a:ext>
            </a:extLst>
          </p:cNvPr>
          <p:cNvSpPr/>
          <p:nvPr/>
        </p:nvSpPr>
        <p:spPr>
          <a:xfrm>
            <a:off x="184638" y="4424571"/>
            <a:ext cx="297297" cy="297297"/>
          </a:xfrm>
          <a:prstGeom prst="ellipse">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bg1"/>
                </a:solidFill>
                <a:latin typeface="BIZ UDPゴシック" panose="020B0400000000000000" pitchFamily="50" charset="-128"/>
                <a:ea typeface="BIZ UDPゴシック" panose="020B0400000000000000" pitchFamily="50" charset="-128"/>
              </a:rPr>
              <a:t>２</a:t>
            </a:r>
          </a:p>
        </p:txBody>
      </p:sp>
      <p:sp>
        <p:nvSpPr>
          <p:cNvPr id="41" name="テキスト ボックス 40">
            <a:extLst>
              <a:ext uri="{FF2B5EF4-FFF2-40B4-BE49-F238E27FC236}">
                <a16:creationId xmlns:a16="http://schemas.microsoft.com/office/drawing/2014/main" id="{F4F321F7-7C6F-41E4-9BCB-5BABA1AF0415}"/>
              </a:ext>
            </a:extLst>
          </p:cNvPr>
          <p:cNvSpPr txBox="1"/>
          <p:nvPr/>
        </p:nvSpPr>
        <p:spPr>
          <a:xfrm>
            <a:off x="438109" y="4372726"/>
            <a:ext cx="5142959" cy="369332"/>
          </a:xfrm>
          <a:prstGeom prst="rect">
            <a:avLst/>
          </a:prstGeom>
          <a:noFill/>
        </p:spPr>
        <p:txBody>
          <a:bodyPr wrap="square" rtlCol="0">
            <a:spAutoFit/>
          </a:bodyPr>
          <a:lstStyle/>
          <a:p>
            <a:r>
              <a:rPr kumimoji="1" lang="ja-JP" altLang="en-US" b="1" dirty="0">
                <a:latin typeface="BIZ UDPゴシック" panose="020B0400000000000000" pitchFamily="50" charset="-128"/>
                <a:ea typeface="BIZ UDPゴシック" panose="020B0400000000000000" pitchFamily="50" charset="-128"/>
              </a:rPr>
              <a:t>小規模店舗のバリアフリー化の促進</a:t>
            </a:r>
            <a:endParaRPr kumimoji="1" lang="ja-JP" altLang="en-US" b="1" dirty="0">
              <a:solidFill>
                <a:srgbClr val="0070C0"/>
              </a:solidFill>
              <a:latin typeface="BIZ UDPゴシック" panose="020B0400000000000000" pitchFamily="50" charset="-128"/>
              <a:ea typeface="BIZ UDPゴシック" panose="020B0400000000000000" pitchFamily="50" charset="-128"/>
            </a:endParaRPr>
          </a:p>
        </p:txBody>
      </p:sp>
      <p:pic>
        <p:nvPicPr>
          <p:cNvPr id="51" name="図 50">
            <a:extLst>
              <a:ext uri="{FF2B5EF4-FFF2-40B4-BE49-F238E27FC236}">
                <a16:creationId xmlns:a16="http://schemas.microsoft.com/office/drawing/2014/main" id="{B4390521-47A0-407E-88BA-840D559D0FE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137612" y="3189803"/>
            <a:ext cx="1268125" cy="924635"/>
          </a:xfrm>
          <a:prstGeom prst="rect">
            <a:avLst/>
          </a:prstGeom>
          <a:ln w="28575">
            <a:noFill/>
          </a:ln>
          <a:effectLst>
            <a:outerShdw blurRad="50800" dist="38100" dir="2700000" algn="tl" rotWithShape="0">
              <a:prstClr val="black">
                <a:alpha val="40000"/>
              </a:prstClr>
            </a:outerShdw>
          </a:effectLst>
        </p:spPr>
      </p:pic>
      <p:sp>
        <p:nvSpPr>
          <p:cNvPr id="52" name="テキスト ボックス 51">
            <a:extLst>
              <a:ext uri="{FF2B5EF4-FFF2-40B4-BE49-F238E27FC236}">
                <a16:creationId xmlns:a16="http://schemas.microsoft.com/office/drawing/2014/main" id="{1A4977E5-1D04-4483-B5E0-8B1ED875932A}"/>
              </a:ext>
            </a:extLst>
          </p:cNvPr>
          <p:cNvSpPr txBox="1"/>
          <p:nvPr/>
        </p:nvSpPr>
        <p:spPr>
          <a:xfrm>
            <a:off x="6960637" y="3595724"/>
            <a:ext cx="1475548" cy="249299"/>
          </a:xfrm>
          <a:prstGeom prst="rect">
            <a:avLst/>
          </a:prstGeom>
          <a:noFill/>
        </p:spPr>
        <p:txBody>
          <a:bodyPr wrap="square" rtlCol="0">
            <a:spAutoFit/>
          </a:bodyPr>
          <a:lstStyle/>
          <a:p>
            <a:pPr>
              <a:lnSpc>
                <a:spcPct val="120000"/>
              </a:lnSpc>
            </a:pPr>
            <a:r>
              <a:rPr kumimoji="1" lang="ja-JP" altLang="en-US" sz="10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大人用介護ベッド</a:t>
            </a:r>
            <a:endParaRPr kumimoji="1" lang="ja-JP" altLang="en-US" sz="1000"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pic>
        <p:nvPicPr>
          <p:cNvPr id="54" name="図 53">
            <a:extLst>
              <a:ext uri="{FF2B5EF4-FFF2-40B4-BE49-F238E27FC236}">
                <a16:creationId xmlns:a16="http://schemas.microsoft.com/office/drawing/2014/main" id="{C354F844-EAB4-4DD3-A8A4-F39607711A43}"/>
              </a:ext>
            </a:extLst>
          </p:cNvPr>
          <p:cNvPicPr>
            <a:picLocks noChangeAspect="1"/>
          </p:cNvPicPr>
          <p:nvPr/>
        </p:nvPicPr>
        <p:blipFill rotWithShape="1">
          <a:blip r:embed="rId3"/>
          <a:srcRect b="17484"/>
          <a:stretch/>
        </p:blipFill>
        <p:spPr>
          <a:xfrm>
            <a:off x="8152939" y="2044148"/>
            <a:ext cx="1236985" cy="981271"/>
          </a:xfrm>
          <a:prstGeom prst="rect">
            <a:avLst/>
          </a:prstGeom>
          <a:effectLst>
            <a:outerShdw blurRad="50800" dist="38100" dir="2700000" algn="tl" rotWithShape="0">
              <a:prstClr val="black">
                <a:alpha val="40000"/>
              </a:prstClr>
            </a:outerShdw>
          </a:effectLst>
        </p:spPr>
      </p:pic>
      <p:sp>
        <p:nvSpPr>
          <p:cNvPr id="55" name="テキスト ボックス 54">
            <a:extLst>
              <a:ext uri="{FF2B5EF4-FFF2-40B4-BE49-F238E27FC236}">
                <a16:creationId xmlns:a16="http://schemas.microsoft.com/office/drawing/2014/main" id="{0E8D145F-7391-409F-91E6-28F9505EC006}"/>
              </a:ext>
            </a:extLst>
          </p:cNvPr>
          <p:cNvSpPr txBox="1"/>
          <p:nvPr/>
        </p:nvSpPr>
        <p:spPr>
          <a:xfrm>
            <a:off x="8438693" y="1800320"/>
            <a:ext cx="1228288" cy="249299"/>
          </a:xfrm>
          <a:prstGeom prst="rect">
            <a:avLst/>
          </a:prstGeom>
          <a:noFill/>
        </p:spPr>
        <p:txBody>
          <a:bodyPr wrap="square" rtlCol="0">
            <a:spAutoFit/>
          </a:bodyPr>
          <a:lstStyle/>
          <a:p>
            <a:pPr>
              <a:lnSpc>
                <a:spcPct val="120000"/>
              </a:lnSpc>
            </a:pPr>
            <a:r>
              <a:rPr kumimoji="1" lang="ja-JP" altLang="en-US" sz="10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フラッシュライト</a:t>
            </a:r>
            <a:endParaRPr kumimoji="1" lang="ja-JP" altLang="en-US" sz="1000"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pic>
        <p:nvPicPr>
          <p:cNvPr id="57" name="図 56">
            <a:extLst>
              <a:ext uri="{FF2B5EF4-FFF2-40B4-BE49-F238E27FC236}">
                <a16:creationId xmlns:a16="http://schemas.microsoft.com/office/drawing/2014/main" id="{FCDAE8EC-A5D9-4C6D-8D9B-D8AB4CFC6BC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16200000">
            <a:off x="6835429" y="1915866"/>
            <a:ext cx="951055" cy="1237835"/>
          </a:xfrm>
          <a:prstGeom prst="rect">
            <a:avLst/>
          </a:prstGeom>
          <a:ln w="19050">
            <a:noFill/>
          </a:ln>
          <a:effectLst>
            <a:outerShdw blurRad="50800" dist="38100" dir="2700000" algn="tl" rotWithShape="0">
              <a:prstClr val="black">
                <a:alpha val="40000"/>
              </a:prstClr>
            </a:outerShdw>
          </a:effectLst>
        </p:spPr>
      </p:pic>
      <p:sp>
        <p:nvSpPr>
          <p:cNvPr id="58" name="テキスト ボックス 80">
            <a:extLst>
              <a:ext uri="{FF2B5EF4-FFF2-40B4-BE49-F238E27FC236}">
                <a16:creationId xmlns:a16="http://schemas.microsoft.com/office/drawing/2014/main" id="{D979CACC-E54D-4278-A874-4E5053739407}"/>
              </a:ext>
            </a:extLst>
          </p:cNvPr>
          <p:cNvSpPr txBox="1"/>
          <p:nvPr/>
        </p:nvSpPr>
        <p:spPr>
          <a:xfrm>
            <a:off x="7305910" y="2056965"/>
            <a:ext cx="716008" cy="250325"/>
          </a:xfrm>
          <a:prstGeom prst="rect">
            <a:avLst/>
          </a:prstGeom>
          <a:noFill/>
          <a:ln>
            <a:noFill/>
          </a:ln>
        </p:spPr>
        <p:txBody>
          <a:bodyPr tIns="33814" bIns="33814" anchor="t" anchorCtr="0"/>
          <a:lstStyle/>
          <a:p>
            <a:pPr marL="114300" indent="-114300" algn="ctr">
              <a:spcAft>
                <a:spcPts val="300"/>
              </a:spcAft>
            </a:pPr>
            <a:r>
              <a:rPr lang="ja-JP" sz="900" dirty="0">
                <a:effectLst/>
                <a:latin typeface="BIZ UDPゴシック" panose="020B0400000000000000" pitchFamily="50" charset="-128"/>
                <a:ea typeface="BIZ UDPゴシック" panose="020B0400000000000000" pitchFamily="50" charset="-128"/>
                <a:cs typeface="Times New Roman" panose="02020603050405020304" pitchFamily="18" charset="0"/>
              </a:rPr>
              <a:t>平常時</a:t>
            </a:r>
          </a:p>
        </p:txBody>
      </p:sp>
      <p:sp>
        <p:nvSpPr>
          <p:cNvPr id="59" name="テキスト ボックス 80">
            <a:extLst>
              <a:ext uri="{FF2B5EF4-FFF2-40B4-BE49-F238E27FC236}">
                <a16:creationId xmlns:a16="http://schemas.microsoft.com/office/drawing/2014/main" id="{553C46A6-2152-4B0C-9BD2-34913304C594}"/>
              </a:ext>
            </a:extLst>
          </p:cNvPr>
          <p:cNvSpPr txBox="1"/>
          <p:nvPr/>
        </p:nvSpPr>
        <p:spPr>
          <a:xfrm>
            <a:off x="8771675" y="2056965"/>
            <a:ext cx="716008" cy="250325"/>
          </a:xfrm>
          <a:prstGeom prst="rect">
            <a:avLst/>
          </a:prstGeom>
          <a:noFill/>
          <a:ln>
            <a:noFill/>
          </a:ln>
        </p:spPr>
        <p:txBody>
          <a:bodyPr tIns="33814" bIns="33814" anchor="t" anchorCtr="0"/>
          <a:lstStyle/>
          <a:p>
            <a:pPr marL="114300" indent="-114300" algn="ctr">
              <a:spcAft>
                <a:spcPts val="300"/>
              </a:spcAft>
            </a:pPr>
            <a:r>
              <a:rPr lang="ja-JP" altLang="en-US" sz="900" dirty="0">
                <a:latin typeface="BIZ UDPゴシック" panose="020B0400000000000000" pitchFamily="50" charset="-128"/>
                <a:ea typeface="BIZ UDPゴシック" panose="020B0400000000000000" pitchFamily="50" charset="-128"/>
                <a:cs typeface="Times New Roman" panose="02020603050405020304" pitchFamily="18" charset="0"/>
              </a:rPr>
              <a:t>緊急時</a:t>
            </a:r>
            <a:endParaRPr lang="ja-JP" sz="9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0" name="二等辺三角形 59">
            <a:extLst>
              <a:ext uri="{FF2B5EF4-FFF2-40B4-BE49-F238E27FC236}">
                <a16:creationId xmlns:a16="http://schemas.microsoft.com/office/drawing/2014/main" id="{96FEAF23-237A-4457-B1F1-3B8C23123748}"/>
              </a:ext>
            </a:extLst>
          </p:cNvPr>
          <p:cNvSpPr/>
          <p:nvPr/>
        </p:nvSpPr>
        <p:spPr>
          <a:xfrm rot="16200000" flipV="1">
            <a:off x="7836888" y="2480730"/>
            <a:ext cx="432432" cy="108108"/>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a:latin typeface="BIZ UDPゴシック" panose="020B0400000000000000" pitchFamily="50" charset="-128"/>
              <a:ea typeface="BIZ UDPゴシック" panose="020B0400000000000000" pitchFamily="50" charset="-128"/>
            </a:endParaRPr>
          </a:p>
        </p:txBody>
      </p:sp>
      <p:grpSp>
        <p:nvGrpSpPr>
          <p:cNvPr id="64" name="グループ化 63">
            <a:extLst>
              <a:ext uri="{FF2B5EF4-FFF2-40B4-BE49-F238E27FC236}">
                <a16:creationId xmlns:a16="http://schemas.microsoft.com/office/drawing/2014/main" id="{68221CBA-8069-4298-B17E-8F4C91FE40CF}"/>
              </a:ext>
            </a:extLst>
          </p:cNvPr>
          <p:cNvGrpSpPr/>
          <p:nvPr/>
        </p:nvGrpSpPr>
        <p:grpSpPr>
          <a:xfrm>
            <a:off x="6461199" y="4647778"/>
            <a:ext cx="1397656" cy="996349"/>
            <a:chOff x="6130442" y="4813465"/>
            <a:chExt cx="1397656" cy="996349"/>
          </a:xfrm>
        </p:grpSpPr>
        <p:pic>
          <p:nvPicPr>
            <p:cNvPr id="53" name="図 52">
              <a:extLst>
                <a:ext uri="{FF2B5EF4-FFF2-40B4-BE49-F238E27FC236}">
                  <a16:creationId xmlns:a16="http://schemas.microsoft.com/office/drawing/2014/main" id="{D4A2F7DC-004F-4482-930E-714C5FABF6C7}"/>
                </a:ext>
              </a:extLst>
            </p:cNvPr>
            <p:cNvPicPr>
              <a:picLocks noChangeAspect="1"/>
            </p:cNvPicPr>
            <p:nvPr/>
          </p:nvPicPr>
          <p:blipFill>
            <a:blip r:embed="rId5"/>
            <a:stretch>
              <a:fillRect/>
            </a:stretch>
          </p:blipFill>
          <p:spPr>
            <a:xfrm>
              <a:off x="6130442" y="4813465"/>
              <a:ext cx="1397656" cy="996349"/>
            </a:xfrm>
            <a:prstGeom prst="rect">
              <a:avLst/>
            </a:prstGeom>
            <a:effectLst>
              <a:outerShdw blurRad="50800" dist="38100" dir="2700000" algn="tl" rotWithShape="0">
                <a:prstClr val="black">
                  <a:alpha val="40000"/>
                </a:prstClr>
              </a:outerShdw>
            </a:effectLst>
          </p:spPr>
        </p:pic>
        <p:pic>
          <p:nvPicPr>
            <p:cNvPr id="61" name="図 60">
              <a:extLst>
                <a:ext uri="{FF2B5EF4-FFF2-40B4-BE49-F238E27FC236}">
                  <a16:creationId xmlns:a16="http://schemas.microsoft.com/office/drawing/2014/main" id="{2DDD8BEB-BB4F-4E9C-A940-DD5C1F8055E0}"/>
                </a:ext>
              </a:extLst>
            </p:cNvPr>
            <p:cNvPicPr>
              <a:picLocks noChangeAspect="1"/>
            </p:cNvPicPr>
            <p:nvPr/>
          </p:nvPicPr>
          <p:blipFill rotWithShape="1">
            <a:blip r:embed="rId6">
              <a:extLst>
                <a:ext uri="{BEBA8EAE-BF5A-486C-A8C5-ECC9F3942E4B}">
                  <a14:imgProps xmlns:a14="http://schemas.microsoft.com/office/drawing/2010/main">
                    <a14:imgLayer r:embed="rId7">
                      <a14:imgEffect>
                        <a14:artisticBlur/>
                      </a14:imgEffect>
                      <a14:imgEffect>
                        <a14:sharpenSoften amount="-100000"/>
                      </a14:imgEffect>
                      <a14:imgEffect>
                        <a14:saturation sat="102000"/>
                      </a14:imgEffect>
                    </a14:imgLayer>
                  </a14:imgProps>
                </a:ext>
              </a:extLst>
            </a:blip>
            <a:srcRect l="16271" t="4894" r="19560" b="76356"/>
            <a:stretch/>
          </p:blipFill>
          <p:spPr>
            <a:xfrm>
              <a:off x="6380834" y="4855794"/>
              <a:ext cx="896872" cy="186809"/>
            </a:xfrm>
            <a:prstGeom prst="rect">
              <a:avLst/>
            </a:prstGeom>
            <a:effectLst>
              <a:outerShdw blurRad="50800" dist="38100" dir="2700000" algn="tl" rotWithShape="0">
                <a:prstClr val="black">
                  <a:alpha val="40000"/>
                </a:prstClr>
              </a:outerShdw>
              <a:softEdge rad="0"/>
            </a:effectLst>
          </p:spPr>
        </p:pic>
      </p:grpSp>
      <p:sp>
        <p:nvSpPr>
          <p:cNvPr id="67" name="テキスト ボックス 66">
            <a:extLst>
              <a:ext uri="{FF2B5EF4-FFF2-40B4-BE49-F238E27FC236}">
                <a16:creationId xmlns:a16="http://schemas.microsoft.com/office/drawing/2014/main" id="{C34AF403-96AD-4A9C-83E3-07715D9D571E}"/>
              </a:ext>
            </a:extLst>
          </p:cNvPr>
          <p:cNvSpPr txBox="1"/>
          <p:nvPr/>
        </p:nvSpPr>
        <p:spPr>
          <a:xfrm>
            <a:off x="203181" y="6510138"/>
            <a:ext cx="9169419" cy="412612"/>
          </a:xfrm>
          <a:prstGeom prst="rect">
            <a:avLst/>
          </a:prstGeom>
          <a:solidFill>
            <a:schemeClr val="accent5">
              <a:lumMod val="20000"/>
              <a:lumOff val="80000"/>
            </a:schemeClr>
          </a:solidFill>
          <a:ln>
            <a:noFill/>
          </a:ln>
        </p:spPr>
        <p:txBody>
          <a:bodyPr wrap="square" anchor="ctr">
            <a:noAutofit/>
          </a:bodyPr>
          <a:lstStyle/>
          <a:p>
            <a:pPr defTabSz="880659">
              <a:defRPr/>
            </a:pPr>
            <a:r>
              <a:rPr lang="ja-JP" altLang="en-US" sz="2000" kern="0" dirty="0">
                <a:solidFill>
                  <a:prstClr val="black"/>
                </a:solidFill>
                <a:latin typeface="BIZ UDPゴシック" panose="020B0400000000000000" pitchFamily="50" charset="-128"/>
                <a:ea typeface="BIZ UDPゴシック" panose="020B0400000000000000" pitchFamily="50" charset="-128"/>
              </a:rPr>
              <a:t>◆ </a:t>
            </a:r>
            <a:r>
              <a:rPr kumimoji="0" lang="ja-JP" altLang="en-US" sz="2000" b="1" u="sng" kern="0" dirty="0">
                <a:solidFill>
                  <a:prstClr val="black"/>
                </a:solidFill>
                <a:latin typeface="BIZ UDPゴシック" panose="020B0400000000000000" pitchFamily="50" charset="-128"/>
                <a:ea typeface="BIZ UDPゴシック" panose="020B0400000000000000" pitchFamily="50" charset="-128"/>
              </a:rPr>
              <a:t>令和８年４月１日　施行（予定）</a:t>
            </a:r>
            <a:r>
              <a:rPr kumimoji="0" lang="ja-JP" altLang="en-US" sz="1600" kern="0" dirty="0">
                <a:solidFill>
                  <a:prstClr val="black"/>
                </a:solidFill>
                <a:latin typeface="BIZ UDPゴシック" panose="020B0400000000000000" pitchFamily="50" charset="-128"/>
                <a:ea typeface="BIZ UDPゴシック" panose="020B0400000000000000" pitchFamily="50" charset="-128"/>
              </a:rPr>
              <a:t>　　</a:t>
            </a:r>
            <a:r>
              <a:rPr kumimoji="0" lang="en-US" altLang="ja-JP" sz="1600" kern="0" dirty="0">
                <a:solidFill>
                  <a:prstClr val="black"/>
                </a:solidFill>
                <a:latin typeface="BIZ UDPゴシック" panose="020B0400000000000000" pitchFamily="50" charset="-128"/>
                <a:ea typeface="BIZ UDPゴシック" panose="020B0400000000000000" pitchFamily="50" charset="-128"/>
              </a:rPr>
              <a:t>※</a:t>
            </a:r>
            <a:r>
              <a:rPr kumimoji="0" lang="ja-JP" altLang="en-US" sz="1600" kern="0" dirty="0">
                <a:solidFill>
                  <a:prstClr val="black"/>
                </a:solidFill>
                <a:latin typeface="BIZ UDPゴシック" panose="020B0400000000000000" pitchFamily="50" charset="-128"/>
                <a:ea typeface="BIZ UDPゴシック" panose="020B0400000000000000" pitchFamily="50" charset="-128"/>
              </a:rPr>
              <a:t>建物設計者等に対する周知期間（約</a:t>
            </a:r>
            <a:r>
              <a:rPr kumimoji="0" lang="en-US" altLang="ja-JP" sz="1600" kern="0" dirty="0">
                <a:solidFill>
                  <a:prstClr val="black"/>
                </a:solidFill>
                <a:latin typeface="BIZ UDPゴシック" panose="020B0400000000000000" pitchFamily="50" charset="-128"/>
                <a:ea typeface="BIZ UDPゴシック" panose="020B0400000000000000" pitchFamily="50" charset="-128"/>
              </a:rPr>
              <a:t>6</a:t>
            </a:r>
            <a:r>
              <a:rPr kumimoji="0" lang="ja-JP" altLang="en-US" sz="1600" kern="0" dirty="0">
                <a:solidFill>
                  <a:prstClr val="black"/>
                </a:solidFill>
                <a:latin typeface="BIZ UDPゴシック" panose="020B0400000000000000" pitchFamily="50" charset="-128"/>
                <a:ea typeface="BIZ UDPゴシック" panose="020B0400000000000000" pitchFamily="50" charset="-128"/>
              </a:rPr>
              <a:t>カ月間）を確保</a:t>
            </a:r>
            <a:endParaRPr kumimoji="0" lang="en-US" altLang="ja-JP" sz="2000" kern="0" dirty="0">
              <a:solidFill>
                <a:prstClr val="black"/>
              </a:solidFill>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E84DBE78-9B4C-4BDA-ADF8-CF916309505D}"/>
              </a:ext>
            </a:extLst>
          </p:cNvPr>
          <p:cNvSpPr txBox="1"/>
          <p:nvPr/>
        </p:nvSpPr>
        <p:spPr>
          <a:xfrm>
            <a:off x="158798" y="712373"/>
            <a:ext cx="9217024" cy="707245"/>
          </a:xfrm>
          <a:prstGeom prst="rect">
            <a:avLst/>
          </a:prstGeom>
          <a:solidFill>
            <a:schemeClr val="accent5">
              <a:lumMod val="20000"/>
              <a:lumOff val="80000"/>
            </a:schemeClr>
          </a:solidFill>
          <a:ln w="19050">
            <a:noFill/>
          </a:ln>
        </p:spPr>
        <p:txBody>
          <a:bodyPr wrap="square" rtlCol="0">
            <a:spAutoFit/>
          </a:bodyPr>
          <a:lstStyle/>
          <a:p>
            <a:pPr marL="285750" indent="-285750">
              <a:lnSpc>
                <a:spcPct val="120000"/>
              </a:lnSpc>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多様化する障がい当事者のニーズ等に対応し、万博を契機としたさらなる福祉のまちづくりの推進を図るため、</a:t>
            </a:r>
            <a:r>
              <a:rPr lang="ja-JP" altLang="en-US" b="1" u="sng" dirty="0">
                <a:solidFill>
                  <a:srgbClr val="FF0000"/>
                </a:solidFill>
                <a:latin typeface="BIZ UDPゴシック" panose="020B0400000000000000" pitchFamily="50" charset="-128"/>
                <a:ea typeface="BIZ UDPゴシック" panose="020B0400000000000000" pitchFamily="50" charset="-128"/>
              </a:rPr>
              <a:t>建築物のバリアフリー基準を見直し・強化</a:t>
            </a:r>
            <a:endParaRPr kumimoji="1" lang="ja-JP" altLang="en-US" b="1" u="sng" dirty="0">
              <a:solidFill>
                <a:srgbClr val="FF0000"/>
              </a:solidFill>
              <a:latin typeface="BIZ UDPゴシック" panose="020B0400000000000000" pitchFamily="50" charset="-128"/>
              <a:ea typeface="BIZ UDPゴシック" panose="020B0400000000000000" pitchFamily="50" charset="-128"/>
            </a:endParaRPr>
          </a:p>
        </p:txBody>
      </p:sp>
      <p:sp>
        <p:nvSpPr>
          <p:cNvPr id="2" name="四角形: 角を丸くする 1">
            <a:extLst>
              <a:ext uri="{FF2B5EF4-FFF2-40B4-BE49-F238E27FC236}">
                <a16:creationId xmlns:a16="http://schemas.microsoft.com/office/drawing/2014/main" id="{AF93D877-AF4A-4792-BDA5-FE692C28A931}"/>
              </a:ext>
            </a:extLst>
          </p:cNvPr>
          <p:cNvSpPr/>
          <p:nvPr/>
        </p:nvSpPr>
        <p:spPr>
          <a:xfrm>
            <a:off x="331382" y="1864512"/>
            <a:ext cx="1296000" cy="21572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latin typeface="游ゴシック" panose="020B0400000000000000" pitchFamily="50" charset="-128"/>
                <a:ea typeface="游ゴシック" panose="020B0400000000000000" pitchFamily="50" charset="-128"/>
              </a:rPr>
              <a:t>フラッシュライト</a:t>
            </a:r>
          </a:p>
        </p:txBody>
      </p:sp>
      <p:sp>
        <p:nvSpPr>
          <p:cNvPr id="33" name="四角形: 角を丸くする 32">
            <a:extLst>
              <a:ext uri="{FF2B5EF4-FFF2-40B4-BE49-F238E27FC236}">
                <a16:creationId xmlns:a16="http://schemas.microsoft.com/office/drawing/2014/main" id="{254D486E-F9E9-4A65-89ED-C584859223D9}"/>
              </a:ext>
            </a:extLst>
          </p:cNvPr>
          <p:cNvSpPr/>
          <p:nvPr/>
        </p:nvSpPr>
        <p:spPr>
          <a:xfrm>
            <a:off x="334125" y="2610767"/>
            <a:ext cx="1296000" cy="21572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latin typeface="游ゴシック" panose="020B0400000000000000" pitchFamily="50" charset="-128"/>
                <a:ea typeface="游ゴシック" panose="020B0400000000000000" pitchFamily="50" charset="-128"/>
              </a:rPr>
              <a:t>大人用介護ベッド</a:t>
            </a:r>
            <a:endParaRPr kumimoji="1" lang="ja-JP" altLang="en-US" sz="1000" b="1" dirty="0">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E63955E5-7458-4600-837B-331E9840C38C}"/>
              </a:ext>
            </a:extLst>
          </p:cNvPr>
          <p:cNvSpPr txBox="1"/>
          <p:nvPr/>
        </p:nvSpPr>
        <p:spPr>
          <a:xfrm>
            <a:off x="7121836" y="1099337"/>
            <a:ext cx="2133918" cy="307777"/>
          </a:xfrm>
          <a:prstGeom prst="rect">
            <a:avLst/>
          </a:prstGeom>
          <a:noFill/>
        </p:spPr>
        <p:txBody>
          <a:bodyPr wrap="none" rtlCol="0">
            <a:spAutoFit/>
          </a:bodyPr>
          <a:lstStyle/>
          <a:p>
            <a:r>
              <a:rPr kumimoji="1" lang="en-US" altLang="ja-JP" sz="1400" dirty="0">
                <a:solidFill>
                  <a:srgbClr val="FF0000"/>
                </a:solidFill>
                <a:latin typeface="HGP創英角ｺﾞｼｯｸUB" panose="020B0900000000000000" pitchFamily="50" charset="-128"/>
                <a:ea typeface="HGP創英角ｺﾞｼｯｸUB" panose="020B0900000000000000" pitchFamily="50" charset="-128"/>
              </a:rPr>
              <a:t>※</a:t>
            </a:r>
            <a:r>
              <a:rPr kumimoji="1" lang="ja-JP" altLang="en-US" sz="1400" dirty="0">
                <a:solidFill>
                  <a:srgbClr val="FF0000"/>
                </a:solidFill>
                <a:latin typeface="HGP創英角ｺﾞｼｯｸUB" panose="020B0900000000000000" pitchFamily="50" charset="-128"/>
                <a:ea typeface="HGP創英角ｺﾞｼｯｸUB" panose="020B0900000000000000" pitchFamily="50" charset="-128"/>
              </a:rPr>
              <a:t>全国トップレベルの水準</a:t>
            </a:r>
          </a:p>
        </p:txBody>
      </p:sp>
      <p:sp>
        <p:nvSpPr>
          <p:cNvPr id="7" name="スライド番号プレースホルダー 6">
            <a:extLst>
              <a:ext uri="{FF2B5EF4-FFF2-40B4-BE49-F238E27FC236}">
                <a16:creationId xmlns:a16="http://schemas.microsoft.com/office/drawing/2014/main" id="{DBA47B46-062C-4A0B-9156-1163759C622D}"/>
              </a:ext>
            </a:extLst>
          </p:cNvPr>
          <p:cNvSpPr>
            <a:spLocks noGrp="1"/>
          </p:cNvSpPr>
          <p:nvPr>
            <p:ph type="sldNum" sz="quarter" idx="12"/>
          </p:nvPr>
        </p:nvSpPr>
        <p:spPr/>
        <p:txBody>
          <a:bodyPr/>
          <a:lstStyle/>
          <a:p>
            <a:fld id="{DEC76586-D0F3-45AA-98E7-DB7FB999FB55}" type="slidenum">
              <a:rPr kumimoji="1" lang="ja-JP" altLang="en-US" smtClean="0"/>
              <a:t>3</a:t>
            </a:fld>
            <a:endParaRPr kumimoji="1" lang="ja-JP" altLang="en-US" dirty="0"/>
          </a:p>
        </p:txBody>
      </p:sp>
    </p:spTree>
    <p:extLst>
      <p:ext uri="{BB962C8B-B14F-4D97-AF65-F5344CB8AC3E}">
        <p14:creationId xmlns:p14="http://schemas.microsoft.com/office/powerpoint/2010/main" val="90027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9F996A31-DAED-4C69-B63A-7D20AE8F7DD5}"/>
              </a:ext>
            </a:extLst>
          </p:cNvPr>
          <p:cNvSpPr>
            <a:spLocks noGrp="1"/>
          </p:cNvSpPr>
          <p:nvPr>
            <p:ph type="sldNum" sz="quarter" idx="12"/>
          </p:nvPr>
        </p:nvSpPr>
        <p:spPr/>
        <p:txBody>
          <a:bodyPr/>
          <a:lstStyle/>
          <a:p>
            <a:fld id="{DEC76586-D0F3-45AA-98E7-DB7FB999FB55}" type="slidenum">
              <a:rPr kumimoji="1" lang="ja-JP" altLang="en-US" smtClean="0"/>
              <a:t>4</a:t>
            </a:fld>
            <a:endParaRPr kumimoji="1" lang="ja-JP" altLang="en-US" dirty="0"/>
          </a:p>
        </p:txBody>
      </p:sp>
      <p:sp>
        <p:nvSpPr>
          <p:cNvPr id="3" name="正方形/長方形 2">
            <a:extLst>
              <a:ext uri="{FF2B5EF4-FFF2-40B4-BE49-F238E27FC236}">
                <a16:creationId xmlns:a16="http://schemas.microsoft.com/office/drawing/2014/main" id="{41E69A27-CA6E-4F15-9AF4-61D45AA69EA3}"/>
              </a:ext>
            </a:extLst>
          </p:cNvPr>
          <p:cNvSpPr/>
          <p:nvPr/>
        </p:nvSpPr>
        <p:spPr>
          <a:xfrm>
            <a:off x="241753" y="5541551"/>
            <a:ext cx="9119852" cy="113755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DCE721AF-882B-4C3F-A002-108509B9C9FE}"/>
              </a:ext>
            </a:extLst>
          </p:cNvPr>
          <p:cNvSpPr txBox="1"/>
          <p:nvPr/>
        </p:nvSpPr>
        <p:spPr>
          <a:xfrm>
            <a:off x="-3127" y="62685"/>
            <a:ext cx="9540875" cy="461665"/>
          </a:xfrm>
          <a:prstGeom prst="rect">
            <a:avLst/>
          </a:prstGeom>
          <a:noFill/>
        </p:spPr>
        <p:txBody>
          <a:bodyPr wrap="square" rtlCol="0">
            <a:spAutoFit/>
          </a:bodyPr>
          <a:lstStyle/>
          <a:p>
            <a:r>
              <a:rPr lang="ja-JP" altLang="en-US" sz="2400" dirty="0">
                <a:latin typeface="HGP創英角ｺﾞｼｯｸUB" panose="020B0900000000000000" pitchFamily="50" charset="-128"/>
                <a:ea typeface="HGP創英角ｺﾞｼｯｸUB" panose="020B0900000000000000" pitchFamily="50" charset="-128"/>
              </a:rPr>
              <a:t>４</a:t>
            </a:r>
            <a:r>
              <a:rPr kumimoji="1" lang="ja-JP" altLang="en-US" sz="2400" dirty="0">
                <a:latin typeface="HGP創英角ｺﾞｼｯｸUB" panose="020B0900000000000000" pitchFamily="50" charset="-128"/>
                <a:ea typeface="HGP創英角ｺﾞｼｯｸUB" panose="020B0900000000000000" pitchFamily="50" charset="-128"/>
              </a:rPr>
              <a:t>．大阪府福祉のまちづくり条例の改正 （トイレ</a:t>
            </a:r>
            <a:r>
              <a:rPr kumimoji="1" lang="en-US" altLang="ja-JP" sz="2400" dirty="0">
                <a:latin typeface="HGP創英角ｺﾞｼｯｸUB" panose="020B0900000000000000" pitchFamily="50" charset="-128"/>
                <a:ea typeface="HGP創英角ｺﾞｼｯｸUB" panose="020B0900000000000000" pitchFamily="50" charset="-128"/>
              </a:rPr>
              <a:t>/</a:t>
            </a:r>
            <a:r>
              <a:rPr kumimoji="1" lang="ja-JP" altLang="en-US" sz="2400" dirty="0">
                <a:latin typeface="HGP創英角ｺﾞｼｯｸUB" panose="020B0900000000000000" pitchFamily="50" charset="-128"/>
                <a:ea typeface="HGP創英角ｺﾞｼｯｸUB" panose="020B0900000000000000" pitchFamily="50" charset="-128"/>
              </a:rPr>
              <a:t>フラッシュライト）</a:t>
            </a:r>
          </a:p>
        </p:txBody>
      </p:sp>
      <p:cxnSp>
        <p:nvCxnSpPr>
          <p:cNvPr id="39" name="直線コネクタ 38">
            <a:extLst>
              <a:ext uri="{FF2B5EF4-FFF2-40B4-BE49-F238E27FC236}">
                <a16:creationId xmlns:a16="http://schemas.microsoft.com/office/drawing/2014/main" id="{C14442F3-724F-4EC6-908D-7EFEC2A6D89F}"/>
              </a:ext>
            </a:extLst>
          </p:cNvPr>
          <p:cNvCxnSpPr>
            <a:cxnSpLocks/>
          </p:cNvCxnSpPr>
          <p:nvPr/>
        </p:nvCxnSpPr>
        <p:spPr>
          <a:xfrm>
            <a:off x="0" y="588045"/>
            <a:ext cx="95408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EF5027CF-C781-4479-A945-BB3FF70B9475}"/>
              </a:ext>
            </a:extLst>
          </p:cNvPr>
          <p:cNvSpPr txBox="1"/>
          <p:nvPr/>
        </p:nvSpPr>
        <p:spPr>
          <a:xfrm>
            <a:off x="365226" y="5689902"/>
            <a:ext cx="8943813" cy="852669"/>
          </a:xfrm>
          <a:prstGeom prst="rect">
            <a:avLst/>
          </a:prstGeom>
          <a:noFill/>
        </p:spPr>
        <p:txBody>
          <a:bodyPr wrap="square" rtlCol="0">
            <a:spAutoFit/>
          </a:bodyPr>
          <a:lstStyle/>
          <a:p>
            <a:pPr marL="171450" indent="-171450">
              <a:lnSpc>
                <a:spcPct val="150000"/>
              </a:lnSpc>
              <a:buFont typeface="Wingdings" panose="05000000000000000000" pitchFamily="2" charset="2"/>
              <a:buChar char="l"/>
            </a:pPr>
            <a:r>
              <a:rPr kumimoji="1" lang="ja-JP" altLang="en-US" dirty="0">
                <a:latin typeface="BIZ UDPゴシック" panose="020B0400000000000000" pitchFamily="50" charset="-128"/>
                <a:ea typeface="BIZ UDPゴシック" panose="020B0400000000000000" pitchFamily="50" charset="-128"/>
              </a:rPr>
              <a:t> 利用者の生命に関わる重要な設備であることを鑑み、</a:t>
            </a:r>
            <a:r>
              <a:rPr kumimoji="1" lang="en-US" altLang="ja-JP" u="heavy" dirty="0">
                <a:latin typeface="BIZ UDPゴシック" panose="020B0400000000000000" pitchFamily="50" charset="-128"/>
                <a:ea typeface="BIZ UDPゴシック" panose="020B0400000000000000" pitchFamily="50" charset="-128"/>
              </a:rPr>
              <a:t>10,000㎡</a:t>
            </a:r>
            <a:r>
              <a:rPr kumimoji="1" lang="ja-JP" altLang="en-US" u="heavy" dirty="0">
                <a:latin typeface="BIZ UDPゴシック" panose="020B0400000000000000" pitchFamily="50" charset="-128"/>
                <a:ea typeface="BIZ UDPゴシック" panose="020B0400000000000000" pitchFamily="50" charset="-128"/>
              </a:rPr>
              <a:t>以上の大規模な建築物</a:t>
            </a:r>
            <a:r>
              <a:rPr kumimoji="1" lang="ja-JP" altLang="en-US" dirty="0">
                <a:latin typeface="BIZ UDPゴシック" panose="020B0400000000000000" pitchFamily="50" charset="-128"/>
                <a:ea typeface="BIZ UDPゴシック" panose="020B0400000000000000" pitchFamily="50" charset="-128"/>
              </a:rPr>
              <a:t>を対象として</a:t>
            </a:r>
            <a:r>
              <a:rPr kumimoji="1" lang="ja-JP" altLang="en-US" u="heavy" dirty="0">
                <a:latin typeface="BIZ UDPゴシック" panose="020B0400000000000000" pitchFamily="50" charset="-128"/>
                <a:ea typeface="BIZ UDPゴシック" panose="020B0400000000000000" pitchFamily="50" charset="-128"/>
              </a:rPr>
              <a:t>フラッシュライトの設置を義務化</a:t>
            </a:r>
            <a:endParaRPr kumimoji="1" lang="en-US" altLang="ja-JP" sz="800" u="heavy"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6B6BBBFE-AD9E-4EA2-B618-E122687786B9}"/>
              </a:ext>
            </a:extLst>
          </p:cNvPr>
          <p:cNvSpPr txBox="1"/>
          <p:nvPr/>
        </p:nvSpPr>
        <p:spPr>
          <a:xfrm>
            <a:off x="163180" y="5187508"/>
            <a:ext cx="1378690" cy="479724"/>
          </a:xfrm>
          <a:prstGeom prst="rect">
            <a:avLst/>
          </a:prstGeom>
          <a:solidFill>
            <a:srgbClr val="BF9000"/>
          </a:solidFill>
          <a:ln/>
        </p:spPr>
        <p:style>
          <a:lnRef idx="3">
            <a:schemeClr val="lt1"/>
          </a:lnRef>
          <a:fillRef idx="1">
            <a:schemeClr val="accent1"/>
          </a:fillRef>
          <a:effectRef idx="1">
            <a:schemeClr val="accent1"/>
          </a:effectRef>
          <a:fontRef idx="minor">
            <a:schemeClr val="lt1"/>
          </a:fontRef>
        </p:style>
        <p:txBody>
          <a:bodyPr vert="horz" wrap="square" lIns="34673" rIns="34673" rtlCol="0" anchor="ctr" anchorCtr="0">
            <a:noAutofit/>
          </a:bodyPr>
          <a:lstStyle>
            <a:defPPr>
              <a:defRPr lang="en-US"/>
            </a:defPPr>
            <a:lvl1pPr algn="ctr">
              <a:defRPr kumimoji="1" sz="130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defRPr>
            </a:lvl1pPr>
          </a:lstStyle>
          <a:p>
            <a:pPr defTabSz="440329">
              <a:defRPr/>
            </a:pPr>
            <a:r>
              <a:rPr lang="ja-JP" altLang="en-US" sz="2000" b="1" dirty="0">
                <a:solidFill>
                  <a:prstClr val="white"/>
                </a:solidFill>
                <a:effectLst/>
              </a:rPr>
              <a:t>改正案</a:t>
            </a:r>
            <a:endParaRPr lang="en-US" altLang="ja-JP" sz="2000" b="1" dirty="0">
              <a:solidFill>
                <a:prstClr val="white"/>
              </a:solidFill>
              <a:effectLst/>
            </a:endParaRPr>
          </a:p>
        </p:txBody>
      </p:sp>
      <p:sp>
        <p:nvSpPr>
          <p:cNvPr id="45" name="テキスト ボックス 44">
            <a:extLst>
              <a:ext uri="{FF2B5EF4-FFF2-40B4-BE49-F238E27FC236}">
                <a16:creationId xmlns:a16="http://schemas.microsoft.com/office/drawing/2014/main" id="{FC833C4D-A084-42CB-8ECB-A4A0757A2128}"/>
              </a:ext>
            </a:extLst>
          </p:cNvPr>
          <p:cNvSpPr txBox="1"/>
          <p:nvPr/>
        </p:nvSpPr>
        <p:spPr>
          <a:xfrm>
            <a:off x="218605" y="3023136"/>
            <a:ext cx="5540621" cy="1322221"/>
          </a:xfrm>
          <a:prstGeom prst="rect">
            <a:avLst/>
          </a:prstGeom>
          <a:noFill/>
        </p:spPr>
        <p:txBody>
          <a:bodyPr wrap="square" rtlCol="0">
            <a:spAutoFit/>
          </a:bodyPr>
          <a:lstStyle/>
          <a:p>
            <a:pPr marL="285750" indent="-285750">
              <a:lnSpc>
                <a:spcPct val="130000"/>
              </a:lnSpc>
              <a:buFont typeface="Wingdings" panose="05000000000000000000" pitchFamily="2" charset="2"/>
              <a:buChar char="u"/>
            </a:pPr>
            <a:r>
              <a:rPr kumimoji="1" lang="ja-JP" altLang="en-US" sz="1600" dirty="0">
                <a:latin typeface="BIZ UDPゴシック" panose="020B0400000000000000" pitchFamily="50" charset="-128"/>
                <a:ea typeface="BIZ UDPゴシック" panose="020B0400000000000000" pitchFamily="50" charset="-128"/>
              </a:rPr>
              <a:t>消防庁や国土交通省のガイドラインへの位置づけ</a:t>
            </a:r>
            <a:endParaRPr kumimoji="1" lang="en-US" altLang="ja-JP" sz="1600" dirty="0">
              <a:latin typeface="BIZ UDPゴシック" panose="020B0400000000000000" pitchFamily="50" charset="-128"/>
              <a:ea typeface="BIZ UDPゴシック" panose="020B0400000000000000" pitchFamily="50" charset="-128"/>
            </a:endParaRPr>
          </a:p>
          <a:p>
            <a:pPr marL="285750" indent="-285750">
              <a:lnSpc>
                <a:spcPct val="130000"/>
              </a:lnSpc>
              <a:buFont typeface="Wingdings" panose="05000000000000000000" pitchFamily="2" charset="2"/>
              <a:buChar char="u"/>
            </a:pPr>
            <a:r>
              <a:rPr kumimoji="1" lang="ja-JP" altLang="en-US" sz="1600" dirty="0">
                <a:latin typeface="BIZ UDPゴシック" panose="020B0400000000000000" pitchFamily="50" charset="-128"/>
                <a:ea typeface="BIZ UDPゴシック" panose="020B0400000000000000" pitchFamily="50" charset="-128"/>
              </a:rPr>
              <a:t>延床面積</a:t>
            </a:r>
            <a:r>
              <a:rPr kumimoji="1" lang="en-US" altLang="ja-JP" sz="1600" dirty="0">
                <a:latin typeface="BIZ UDPゴシック" panose="020B0400000000000000" pitchFamily="50" charset="-128"/>
                <a:ea typeface="BIZ UDPゴシック" panose="020B0400000000000000" pitchFamily="50" charset="-128"/>
              </a:rPr>
              <a:t>10,000㎡</a:t>
            </a:r>
            <a:r>
              <a:rPr kumimoji="1" lang="ja-JP" altLang="en-US" sz="1600" dirty="0">
                <a:latin typeface="BIZ UDPゴシック" panose="020B0400000000000000" pitchFamily="50" charset="-128"/>
                <a:ea typeface="BIZ UDPゴシック" panose="020B0400000000000000" pitchFamily="50" charset="-128"/>
              </a:rPr>
              <a:t>未満と比較し、</a:t>
            </a:r>
            <a:r>
              <a:rPr kumimoji="1" lang="en-US" altLang="ja-JP" sz="1600" dirty="0">
                <a:latin typeface="BIZ UDPゴシック" panose="020B0400000000000000" pitchFamily="50" charset="-128"/>
                <a:ea typeface="BIZ UDPゴシック" panose="020B0400000000000000" pitchFamily="50" charset="-128"/>
              </a:rPr>
              <a:t>10,000㎡</a:t>
            </a:r>
            <a:r>
              <a:rPr kumimoji="1" lang="ja-JP" altLang="en-US" sz="1600" dirty="0">
                <a:latin typeface="BIZ UDPゴシック" panose="020B0400000000000000" pitchFamily="50" charset="-128"/>
                <a:ea typeface="BIZ UDPゴシック" panose="020B0400000000000000" pitchFamily="50" charset="-128"/>
              </a:rPr>
              <a:t>以上の</a:t>
            </a:r>
            <a:br>
              <a:rPr kumimoji="1" lang="en-US" altLang="ja-JP" sz="1600" dirty="0">
                <a:latin typeface="BIZ UDPゴシック" panose="020B0400000000000000" pitchFamily="50" charset="-128"/>
                <a:ea typeface="BIZ UDPゴシック" panose="020B0400000000000000" pitchFamily="50" charset="-128"/>
              </a:rPr>
            </a:br>
            <a:r>
              <a:rPr kumimoji="1" lang="ja-JP" altLang="en-US" sz="1600" dirty="0">
                <a:latin typeface="BIZ UDPゴシック" panose="020B0400000000000000" pitchFamily="50" charset="-128"/>
                <a:ea typeface="BIZ UDPゴシック" panose="020B0400000000000000" pitchFamily="50" charset="-128"/>
              </a:rPr>
              <a:t>大規模建築物において普及が進展 </a:t>
            </a:r>
            <a:endParaRPr kumimoji="1" lang="en-US" altLang="ja-JP" sz="1600" dirty="0">
              <a:latin typeface="BIZ UDPゴシック" panose="020B0400000000000000" pitchFamily="50" charset="-128"/>
              <a:ea typeface="BIZ UDPゴシック" panose="020B0400000000000000" pitchFamily="50" charset="-128"/>
            </a:endParaRPr>
          </a:p>
          <a:p>
            <a:pPr marL="285750" indent="-285750">
              <a:lnSpc>
                <a:spcPct val="130000"/>
              </a:lnSpc>
              <a:buFont typeface="Wingdings" panose="05000000000000000000" pitchFamily="2" charset="2"/>
              <a:buChar char="u"/>
            </a:pPr>
            <a:r>
              <a:rPr kumimoji="1" lang="ja-JP" altLang="en-US" sz="1600" dirty="0">
                <a:latin typeface="BIZ UDPゴシック" panose="020B0400000000000000" pitchFamily="50" charset="-128"/>
                <a:ea typeface="BIZ UDPゴシック" panose="020B0400000000000000" pitchFamily="50" charset="-128"/>
              </a:rPr>
              <a:t>設置に係るコストは工事費全体の</a:t>
            </a:r>
            <a:r>
              <a:rPr kumimoji="1" lang="en-US" altLang="ja-JP" sz="1600" dirty="0">
                <a:latin typeface="BIZ UDPゴシック" panose="020B0400000000000000" pitchFamily="50" charset="-128"/>
                <a:ea typeface="BIZ UDPゴシック" panose="020B0400000000000000" pitchFamily="50" charset="-128"/>
              </a:rPr>
              <a:t>0.03</a:t>
            </a:r>
            <a:r>
              <a:rPr kumimoji="1" lang="ja-JP" altLang="en-US" sz="1600" dirty="0">
                <a:latin typeface="BIZ UDPゴシック" panose="020B0400000000000000" pitchFamily="50" charset="-128"/>
                <a:ea typeface="BIZ UDPゴシック" panose="020B0400000000000000" pitchFamily="50" charset="-128"/>
              </a:rPr>
              <a:t>％～</a:t>
            </a:r>
            <a:r>
              <a:rPr kumimoji="1" lang="en-US" altLang="ja-JP" sz="1600" dirty="0">
                <a:latin typeface="BIZ UDPゴシック" panose="020B0400000000000000" pitchFamily="50" charset="-128"/>
                <a:ea typeface="BIZ UDPゴシック" panose="020B0400000000000000" pitchFamily="50" charset="-128"/>
              </a:rPr>
              <a:t>0.13</a:t>
            </a:r>
            <a:r>
              <a:rPr kumimoji="1" lang="ja-JP" altLang="en-US"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程度</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4" name="二等辺三角形 3">
            <a:extLst>
              <a:ext uri="{FF2B5EF4-FFF2-40B4-BE49-F238E27FC236}">
                <a16:creationId xmlns:a16="http://schemas.microsoft.com/office/drawing/2014/main" id="{23E1F61B-C429-4F0D-A971-AE11B85CB2B0}"/>
              </a:ext>
            </a:extLst>
          </p:cNvPr>
          <p:cNvSpPr/>
          <p:nvPr/>
        </p:nvSpPr>
        <p:spPr>
          <a:xfrm flipV="1">
            <a:off x="4012743" y="2502644"/>
            <a:ext cx="1492845" cy="144016"/>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二等辺三角形 18">
            <a:extLst>
              <a:ext uri="{FF2B5EF4-FFF2-40B4-BE49-F238E27FC236}">
                <a16:creationId xmlns:a16="http://schemas.microsoft.com/office/drawing/2014/main" id="{14631D56-2A1C-4AE6-9CEA-9A668DB523F0}"/>
              </a:ext>
            </a:extLst>
          </p:cNvPr>
          <p:cNvSpPr/>
          <p:nvPr/>
        </p:nvSpPr>
        <p:spPr>
          <a:xfrm flipV="1">
            <a:off x="4012743" y="4843416"/>
            <a:ext cx="1492845" cy="144016"/>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FC98D300-345B-4A0A-95F5-217CECD3AF77}"/>
              </a:ext>
            </a:extLst>
          </p:cNvPr>
          <p:cNvSpPr txBox="1"/>
          <p:nvPr/>
        </p:nvSpPr>
        <p:spPr>
          <a:xfrm>
            <a:off x="240104" y="2153637"/>
            <a:ext cx="1242648" cy="276999"/>
          </a:xfrm>
          <a:prstGeom prst="rect">
            <a:avLst/>
          </a:prstGeom>
          <a:noFill/>
        </p:spPr>
        <p:txBody>
          <a:bodyPr wrap="none" rtlCol="0">
            <a:spAutoFit/>
          </a:bodyPr>
          <a:lstStyle/>
          <a:p>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現行</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基準なし</a:t>
            </a:r>
          </a:p>
        </p:txBody>
      </p:sp>
      <p:sp>
        <p:nvSpPr>
          <p:cNvPr id="26" name="テキスト ボックス 25">
            <a:extLst>
              <a:ext uri="{FF2B5EF4-FFF2-40B4-BE49-F238E27FC236}">
                <a16:creationId xmlns:a16="http://schemas.microsoft.com/office/drawing/2014/main" id="{B0A9E7E9-91C3-4CD5-B8D6-34026FCE9104}"/>
              </a:ext>
            </a:extLst>
          </p:cNvPr>
          <p:cNvSpPr txBox="1"/>
          <p:nvPr/>
        </p:nvSpPr>
        <p:spPr>
          <a:xfrm>
            <a:off x="1367669" y="605987"/>
            <a:ext cx="8275837" cy="266670"/>
          </a:xfrm>
          <a:prstGeom prst="roundRect">
            <a:avLst>
              <a:gd name="adj" fmla="val 4769"/>
            </a:avLst>
          </a:prstGeom>
          <a:noFill/>
          <a:ln w="28575">
            <a:noFill/>
          </a:ln>
        </p:spPr>
        <p:txBody>
          <a:bodyPr wrap="square" rtlCol="0">
            <a:spAutoFit/>
          </a:bodyPr>
          <a:lstStyle/>
          <a:p>
            <a:r>
              <a:rPr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光警報装置（フラッシュライト）とは、自動火災報知設備から発せられた信号を受信して、光により火災の発生を報知するもの</a:t>
            </a:r>
          </a:p>
        </p:txBody>
      </p:sp>
      <p:sp>
        <p:nvSpPr>
          <p:cNvPr id="27" name="テキスト ボックス 26">
            <a:extLst>
              <a:ext uri="{FF2B5EF4-FFF2-40B4-BE49-F238E27FC236}">
                <a16:creationId xmlns:a16="http://schemas.microsoft.com/office/drawing/2014/main" id="{8800BBBA-E479-4802-8FD4-E021F8FD2988}"/>
              </a:ext>
            </a:extLst>
          </p:cNvPr>
          <p:cNvSpPr txBox="1"/>
          <p:nvPr/>
        </p:nvSpPr>
        <p:spPr>
          <a:xfrm>
            <a:off x="158798" y="931661"/>
            <a:ext cx="9217024" cy="1161121"/>
          </a:xfrm>
          <a:prstGeom prst="rect">
            <a:avLst/>
          </a:prstGeom>
          <a:solidFill>
            <a:schemeClr val="accent5">
              <a:lumMod val="20000"/>
              <a:lumOff val="80000"/>
            </a:schemeClr>
          </a:solidFill>
          <a:ln w="19050">
            <a:noFill/>
          </a:ln>
        </p:spPr>
        <p:txBody>
          <a:bodyPr wrap="square" rtlCol="0">
            <a:noAutofit/>
          </a:bodyPr>
          <a:lstStyle/>
          <a:p>
            <a:pPr marL="285750" indent="-285750">
              <a:lnSpc>
                <a:spcPct val="120000"/>
              </a:lnSpc>
              <a:buFont typeface="BIZ UDPゴシック" panose="020B0400000000000000" pitchFamily="50" charset="-128"/>
              <a:buChar char="○"/>
            </a:pPr>
            <a:r>
              <a:rPr kumimoji="1" lang="ja-JP" altLang="en-US" sz="1800" dirty="0">
                <a:latin typeface="BIZ UDPゴシック" panose="020B0400000000000000" pitchFamily="50" charset="-128"/>
                <a:ea typeface="BIZ UDPゴシック" panose="020B0400000000000000" pitchFamily="50" charset="-128"/>
              </a:rPr>
              <a:t>大阪市北区のビル火災（令和３年）等を踏まえ、火災等に対する対策の重要性が高まっている中、</a:t>
            </a:r>
            <a:r>
              <a:rPr kumimoji="1" lang="ja-JP" altLang="en-US" sz="1800" b="1" u="heavy" dirty="0">
                <a:latin typeface="BIZ UDPゴシック" panose="020B0400000000000000" pitchFamily="50" charset="-128"/>
                <a:ea typeface="BIZ UDPゴシック" panose="020B0400000000000000" pitchFamily="50" charset="-128"/>
              </a:rPr>
              <a:t>聴覚障がい者等がトイレ内で火災を認知し、円滑に避難するための設備の必要性が指摘</a:t>
            </a:r>
            <a:r>
              <a:rPr kumimoji="1" lang="ja-JP" altLang="en-US" sz="1600" dirty="0">
                <a:latin typeface="BIZ UDPゴシック" panose="020B0400000000000000" pitchFamily="50" charset="-128"/>
                <a:ea typeface="BIZ UDPゴシック" panose="020B0400000000000000" pitchFamily="50" charset="-128"/>
              </a:rPr>
              <a:t>　</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令和５年度　第</a:t>
            </a:r>
            <a:r>
              <a:rPr kumimoji="1" lang="en-US" altLang="ja-JP" sz="1600" dirty="0">
                <a:latin typeface="BIZ UDPゴシック" panose="020B0400000000000000" pitchFamily="50" charset="-128"/>
                <a:ea typeface="BIZ UDPゴシック" panose="020B0400000000000000" pitchFamily="50" charset="-128"/>
              </a:rPr>
              <a:t>13</a:t>
            </a:r>
            <a:r>
              <a:rPr kumimoji="1" lang="ja-JP" altLang="en-US" sz="1600" dirty="0">
                <a:latin typeface="BIZ UDPゴシック" panose="020B0400000000000000" pitchFamily="50" charset="-128"/>
                <a:ea typeface="BIZ UDPゴシック" panose="020B0400000000000000" pitchFamily="50" charset="-128"/>
              </a:rPr>
              <a:t>回福祉のまちづくり審議会</a:t>
            </a:r>
            <a:r>
              <a:rPr kumimoji="1" lang="en-US" altLang="ja-JP" sz="1600" dirty="0">
                <a:latin typeface="BIZ UDPゴシック" panose="020B0400000000000000" pitchFamily="50" charset="-128"/>
                <a:ea typeface="BIZ UDPゴシック" panose="020B0400000000000000" pitchFamily="50" charset="-128"/>
              </a:rPr>
              <a:t>》</a:t>
            </a:r>
            <a:endParaRPr kumimoji="1" lang="ja-JP" altLang="en-US" sz="1800" dirty="0">
              <a:latin typeface="BIZ UDPゴシック" panose="020B0400000000000000" pitchFamily="50" charset="-128"/>
              <a:ea typeface="BIZ UDPゴシック" panose="020B0400000000000000" pitchFamily="50" charset="-128"/>
            </a:endParaRPr>
          </a:p>
        </p:txBody>
      </p:sp>
      <p:grpSp>
        <p:nvGrpSpPr>
          <p:cNvPr id="22" name="グループ化 21">
            <a:extLst>
              <a:ext uri="{FF2B5EF4-FFF2-40B4-BE49-F238E27FC236}">
                <a16:creationId xmlns:a16="http://schemas.microsoft.com/office/drawing/2014/main" id="{1E9F87B1-236D-4076-B077-813EF9C5128E}"/>
              </a:ext>
            </a:extLst>
          </p:cNvPr>
          <p:cNvGrpSpPr/>
          <p:nvPr/>
        </p:nvGrpSpPr>
        <p:grpSpPr>
          <a:xfrm>
            <a:off x="917064" y="5052341"/>
            <a:ext cx="1249611" cy="375029"/>
            <a:chOff x="-1163891" y="2172642"/>
            <a:chExt cx="1163891" cy="277000"/>
          </a:xfrm>
        </p:grpSpPr>
        <p:sp>
          <p:nvSpPr>
            <p:cNvPr id="28" name="楕円 27">
              <a:extLst>
                <a:ext uri="{FF2B5EF4-FFF2-40B4-BE49-F238E27FC236}">
                  <a16:creationId xmlns:a16="http://schemas.microsoft.com/office/drawing/2014/main" id="{E3BF7695-E6C2-467A-846D-2286B1355A6A}"/>
                </a:ext>
              </a:extLst>
            </p:cNvPr>
            <p:cNvSpPr/>
            <p:nvPr/>
          </p:nvSpPr>
          <p:spPr>
            <a:xfrm flipH="1">
              <a:off x="-916461" y="2172642"/>
              <a:ext cx="669032" cy="277000"/>
            </a:xfrm>
            <a:prstGeom prst="ellipse">
              <a:avLst/>
            </a:prstGeom>
            <a:solidFill>
              <a:srgbClr val="FFFF0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endParaRPr lang="ja-JP" altLang="en-US" sz="1600" b="1" dirty="0">
                <a:solidFill>
                  <a:schemeClr val="bg1"/>
                </a:solidFill>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FF9F9BF3-7E73-4090-A4E0-F3B1A9D094F4}"/>
                </a:ext>
              </a:extLst>
            </p:cNvPr>
            <p:cNvSpPr/>
            <p:nvPr/>
          </p:nvSpPr>
          <p:spPr>
            <a:xfrm>
              <a:off x="-1163891" y="2175460"/>
              <a:ext cx="1163891" cy="250059"/>
            </a:xfrm>
            <a:prstGeom prst="rect">
              <a:avLst/>
            </a:prstGeom>
            <a:solidFill>
              <a:srgbClr val="FF0000">
                <a:alpha val="0"/>
              </a:srgbClr>
            </a:solidFill>
          </p:spPr>
          <p:txBody>
            <a:bodyPr wrap="square">
              <a:spAutoFit/>
            </a:bodyPr>
            <a:lstStyle/>
            <a:p>
              <a:pPr algn="ctr" defTabSz="406468">
                <a:defRPr/>
              </a:pPr>
              <a:r>
                <a:rPr kumimoji="0" lang="ja-JP" altLang="en-US" sz="1600" b="1" dirty="0">
                  <a:solidFill>
                    <a:srgbClr val="FF0000"/>
                  </a:solidFill>
                  <a:latin typeface="BIZ UDPゴシック" panose="020B0400000000000000" pitchFamily="50" charset="-128"/>
                  <a:ea typeface="BIZ UDPゴシック" panose="020B0400000000000000" pitchFamily="50" charset="-128"/>
                </a:rPr>
                <a:t>新規</a:t>
              </a:r>
              <a:endParaRPr kumimoji="0" lang="zh-TW" altLang="en-US" sz="1600" b="1" dirty="0">
                <a:solidFill>
                  <a:srgbClr val="FF0000"/>
                </a:solidFill>
                <a:latin typeface="BIZ UDPゴシック" panose="020B0400000000000000" pitchFamily="50" charset="-128"/>
                <a:ea typeface="BIZ UDPゴシック" panose="020B0400000000000000" pitchFamily="50" charset="-128"/>
              </a:endParaRPr>
            </a:p>
          </p:txBody>
        </p:sp>
      </p:grpSp>
      <p:graphicFrame>
        <p:nvGraphicFramePr>
          <p:cNvPr id="31" name="表 55">
            <a:extLst>
              <a:ext uri="{FF2B5EF4-FFF2-40B4-BE49-F238E27FC236}">
                <a16:creationId xmlns:a16="http://schemas.microsoft.com/office/drawing/2014/main" id="{E7A090B9-CC70-4A56-A4D7-D6064DE60782}"/>
              </a:ext>
            </a:extLst>
          </p:cNvPr>
          <p:cNvGraphicFramePr>
            <a:graphicFrameLocks noGrp="1"/>
          </p:cNvGraphicFramePr>
          <p:nvPr>
            <p:extLst>
              <p:ext uri="{D42A27DB-BD31-4B8C-83A1-F6EECF244321}">
                <p14:modId xmlns:p14="http://schemas.microsoft.com/office/powerpoint/2010/main" val="1422640781"/>
              </p:ext>
            </p:extLst>
          </p:nvPr>
        </p:nvGraphicFramePr>
        <p:xfrm>
          <a:off x="5759227" y="3301139"/>
          <a:ext cx="3588349" cy="1101240"/>
        </p:xfrm>
        <a:graphic>
          <a:graphicData uri="http://schemas.openxmlformats.org/drawingml/2006/table">
            <a:tbl>
              <a:tblPr firstRow="1" bandRow="1">
                <a:tableStyleId>{5C22544A-7EE6-4342-B048-85BDC9FD1C3A}</a:tableStyleId>
              </a:tblPr>
              <a:tblGrid>
                <a:gridCol w="1314008">
                  <a:extLst>
                    <a:ext uri="{9D8B030D-6E8A-4147-A177-3AD203B41FA5}">
                      <a16:colId xmlns:a16="http://schemas.microsoft.com/office/drawing/2014/main" val="2103069456"/>
                    </a:ext>
                  </a:extLst>
                </a:gridCol>
                <a:gridCol w="648000">
                  <a:extLst>
                    <a:ext uri="{9D8B030D-6E8A-4147-A177-3AD203B41FA5}">
                      <a16:colId xmlns:a16="http://schemas.microsoft.com/office/drawing/2014/main" val="1692793385"/>
                    </a:ext>
                  </a:extLst>
                </a:gridCol>
                <a:gridCol w="906341">
                  <a:extLst>
                    <a:ext uri="{9D8B030D-6E8A-4147-A177-3AD203B41FA5}">
                      <a16:colId xmlns:a16="http://schemas.microsoft.com/office/drawing/2014/main" val="1628690679"/>
                    </a:ext>
                  </a:extLst>
                </a:gridCol>
                <a:gridCol w="720000">
                  <a:extLst>
                    <a:ext uri="{9D8B030D-6E8A-4147-A177-3AD203B41FA5}">
                      <a16:colId xmlns:a16="http://schemas.microsoft.com/office/drawing/2014/main" val="2545638843"/>
                    </a:ext>
                  </a:extLst>
                </a:gridCol>
              </a:tblGrid>
              <a:tr h="137609">
                <a:tc rowSpan="2">
                  <a:txBody>
                    <a:bodyPr/>
                    <a:lstStyle/>
                    <a:p>
                      <a:pPr algn="ctr"/>
                      <a:r>
                        <a:rPr kumimoji="1" lang="ja-JP" altLang="en-US" sz="1100" dirty="0">
                          <a:solidFill>
                            <a:schemeClr val="bg1"/>
                          </a:solidFill>
                          <a:latin typeface="+mn-ea"/>
                          <a:ea typeface="+mn-ea"/>
                        </a:rPr>
                        <a:t>延床面積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rowSpan="2">
                  <a:txBody>
                    <a:bodyPr/>
                    <a:lstStyle/>
                    <a:p>
                      <a:pPr algn="ctr"/>
                      <a:r>
                        <a:rPr kumimoji="1" lang="ja-JP" altLang="en-US" sz="1100" dirty="0">
                          <a:solidFill>
                            <a:schemeClr val="bg1"/>
                          </a:solidFill>
                          <a:latin typeface="+mn-ea"/>
                          <a:ea typeface="+mn-ea"/>
                        </a:rPr>
                        <a:t>施設数</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endParaRPr kumimoji="1" lang="ja-JP" altLang="en-US" sz="500" dirty="0">
                        <a:solidFill>
                          <a:schemeClr val="bg1"/>
                        </a:solidFill>
                        <a:latin typeface="+mn-ea"/>
                        <a:ea typeface="+mn-ea"/>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rowSpan="2">
                  <a:txBody>
                    <a:bodyPr/>
                    <a:lstStyle/>
                    <a:p>
                      <a:pPr algn="ctr"/>
                      <a:r>
                        <a:rPr kumimoji="1" lang="ja-JP" altLang="en-US" sz="1100" dirty="0">
                          <a:solidFill>
                            <a:schemeClr val="bg1"/>
                          </a:solidFill>
                          <a:latin typeface="+mn-ea"/>
                          <a:ea typeface="+mn-ea"/>
                        </a:rPr>
                        <a:t>設置率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647435625"/>
                  </a:ext>
                </a:extLst>
              </a:tr>
              <a:tr h="324000">
                <a:tc vMerge="1">
                  <a:txBody>
                    <a:bodyPr/>
                    <a:lstStyle/>
                    <a:p>
                      <a:endParaRPr kumimoji="1" lang="ja-JP" altLang="en-US" sz="1200" dirty="0">
                        <a:latin typeface="游ゴシック" panose="020B0400000000000000" pitchFamily="50" charset="-128"/>
                        <a:ea typeface="游ゴシック" panose="020B0400000000000000" pitchFamily="50" charset="-128"/>
                      </a:endParaRPr>
                    </a:p>
                  </a:txBody>
                  <a:tcPr/>
                </a:tc>
                <a:tc vMerge="1">
                  <a:txBody>
                    <a:bodyPr/>
                    <a:lstStyle/>
                    <a:p>
                      <a:endParaRPr kumimoji="1" lang="ja-JP" altLang="en-US" sz="1200" dirty="0">
                        <a:latin typeface="游ゴシック" panose="020B0400000000000000" pitchFamily="50" charset="-128"/>
                        <a:ea typeface="游ゴシック" panose="020B0400000000000000" pitchFamily="50" charset="-128"/>
                      </a:endParaRPr>
                    </a:p>
                  </a:txBody>
                  <a:tcPr/>
                </a:tc>
                <a:tc>
                  <a:txBody>
                    <a:bodyPr/>
                    <a:lstStyle/>
                    <a:p>
                      <a:pPr algn="ctr"/>
                      <a:r>
                        <a:rPr kumimoji="1" lang="ja-JP" altLang="en-US" sz="1100" dirty="0">
                          <a:solidFill>
                            <a:schemeClr val="bg1"/>
                          </a:solidFill>
                          <a:latin typeface="+mn-ea"/>
                          <a:ea typeface="+mn-ea"/>
                        </a:rPr>
                        <a:t>設置施設数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vMerge="1">
                  <a:txBody>
                    <a:bodyPr/>
                    <a:lstStyle/>
                    <a:p>
                      <a:endParaRPr kumimoji="1" lang="ja-JP" altLang="en-US" sz="1200" dirty="0">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4143868682"/>
                  </a:ext>
                </a:extLst>
              </a:tr>
              <a:tr h="250533">
                <a:tc>
                  <a:txBody>
                    <a:bodyPr/>
                    <a:lstStyle/>
                    <a:p>
                      <a:r>
                        <a:rPr kumimoji="1" lang="en-US" altLang="ja-JP" sz="1100" dirty="0">
                          <a:latin typeface="+mn-ea"/>
                          <a:ea typeface="+mn-ea"/>
                        </a:rPr>
                        <a:t>1,000</a:t>
                      </a:r>
                      <a:r>
                        <a:rPr kumimoji="1" lang="ja-JP" altLang="en-US" sz="1100" dirty="0">
                          <a:latin typeface="+mn-ea"/>
                          <a:ea typeface="+mn-ea"/>
                        </a:rPr>
                        <a:t>㎡～</a:t>
                      </a:r>
                      <a:r>
                        <a:rPr kumimoji="1" lang="en-US" altLang="ja-JP" sz="1100" dirty="0">
                          <a:latin typeface="+mn-ea"/>
                          <a:ea typeface="+mn-ea"/>
                        </a:rPr>
                        <a:t>10,000</a:t>
                      </a:r>
                      <a:r>
                        <a:rPr kumimoji="1" lang="ja-JP" altLang="en-US" sz="1100" dirty="0">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400" dirty="0">
                          <a:latin typeface="+mn-ea"/>
                          <a:ea typeface="+mn-ea"/>
                        </a:rPr>
                        <a:t>195</a:t>
                      </a:r>
                      <a:endParaRPr kumimoji="1" lang="ja-JP" altLang="en-US" sz="14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400" dirty="0">
                          <a:latin typeface="+mn-ea"/>
                          <a:ea typeface="+mn-ea"/>
                        </a:rPr>
                        <a:t>13</a:t>
                      </a:r>
                      <a:endParaRPr kumimoji="1" lang="ja-JP" altLang="en-US" sz="14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400" dirty="0">
                          <a:latin typeface="+mn-ea"/>
                          <a:ea typeface="+mn-ea"/>
                        </a:rPr>
                        <a:t>6.7</a:t>
                      </a:r>
                      <a:r>
                        <a:rPr kumimoji="1" lang="ja-JP" altLang="en-US" sz="1400" dirty="0">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9728494"/>
                  </a:ext>
                </a:extLst>
              </a:tr>
              <a:tr h="250533">
                <a:tc>
                  <a:txBody>
                    <a:bodyPr/>
                    <a:lstStyle/>
                    <a:p>
                      <a:r>
                        <a:rPr kumimoji="1" lang="en-US" altLang="ja-JP" sz="1100" dirty="0">
                          <a:latin typeface="+mn-ea"/>
                          <a:ea typeface="+mn-ea"/>
                        </a:rPr>
                        <a:t>10,000㎡</a:t>
                      </a:r>
                      <a:r>
                        <a:rPr kumimoji="1" lang="ja-JP" altLang="en-US" sz="1100" dirty="0">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400" dirty="0">
                          <a:latin typeface="+mn-ea"/>
                          <a:ea typeface="+mn-ea"/>
                        </a:rPr>
                        <a:t>51</a:t>
                      </a:r>
                      <a:endParaRPr kumimoji="1" lang="ja-JP" altLang="en-US" sz="14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400" dirty="0">
                          <a:latin typeface="+mn-ea"/>
                          <a:ea typeface="+mn-ea"/>
                        </a:rPr>
                        <a:t>11</a:t>
                      </a:r>
                      <a:endParaRPr kumimoji="1" lang="ja-JP" altLang="en-US" sz="14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400" dirty="0">
                          <a:latin typeface="+mn-ea"/>
                          <a:ea typeface="+mn-ea"/>
                        </a:rPr>
                        <a:t>21.6</a:t>
                      </a:r>
                      <a:r>
                        <a:rPr kumimoji="1" lang="ja-JP" altLang="en-US" sz="1400" dirty="0">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6329188"/>
                  </a:ext>
                </a:extLst>
              </a:tr>
            </a:tbl>
          </a:graphicData>
        </a:graphic>
      </p:graphicFrame>
      <p:sp>
        <p:nvSpPr>
          <p:cNvPr id="32" name="テキスト ボックス 31">
            <a:extLst>
              <a:ext uri="{FF2B5EF4-FFF2-40B4-BE49-F238E27FC236}">
                <a16:creationId xmlns:a16="http://schemas.microsoft.com/office/drawing/2014/main" id="{D0242849-4F9C-4569-830E-EADE2EFAC2CA}"/>
              </a:ext>
            </a:extLst>
          </p:cNvPr>
          <p:cNvSpPr txBox="1"/>
          <p:nvPr/>
        </p:nvSpPr>
        <p:spPr>
          <a:xfrm>
            <a:off x="6154712" y="2990586"/>
            <a:ext cx="2808782"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フラッシュライト設置率</a:t>
            </a:r>
            <a:r>
              <a:rPr kumimoji="1" lang="ja-JP" altLang="en-US" sz="1050" dirty="0">
                <a:latin typeface="BIZ UDPゴシック" panose="020B0400000000000000" pitchFamily="50" charset="-128"/>
                <a:ea typeface="BIZ UDPゴシック" panose="020B0400000000000000" pitchFamily="50" charset="-128"/>
              </a:rPr>
              <a:t>　</a:t>
            </a:r>
            <a:r>
              <a:rPr kumimoji="1" lang="en-US" altLang="ja-JP" sz="1050" dirty="0">
                <a:latin typeface="BIZ UDPゴシック" panose="020B0400000000000000" pitchFamily="50" charset="-128"/>
                <a:ea typeface="BIZ UDPゴシック" panose="020B0400000000000000" pitchFamily="50" charset="-128"/>
              </a:rPr>
              <a:t>※R6</a:t>
            </a:r>
            <a:r>
              <a:rPr kumimoji="1" lang="ja-JP" altLang="en-US" sz="1050" dirty="0">
                <a:latin typeface="BIZ UDPゴシック" panose="020B0400000000000000" pitchFamily="50" charset="-128"/>
                <a:ea typeface="BIZ UDPゴシック" panose="020B0400000000000000" pitchFamily="50" charset="-128"/>
              </a:rPr>
              <a:t>大阪府調査</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C0CE0BB8-8988-4194-9310-FDF72ADD2973}"/>
              </a:ext>
            </a:extLst>
          </p:cNvPr>
          <p:cNvSpPr/>
          <p:nvPr/>
        </p:nvSpPr>
        <p:spPr>
          <a:xfrm>
            <a:off x="5758631" y="4100888"/>
            <a:ext cx="3588349" cy="3026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9BAFC19E-9975-4DBA-9CD4-834CFB208288}"/>
              </a:ext>
            </a:extLst>
          </p:cNvPr>
          <p:cNvSpPr txBox="1"/>
          <p:nvPr/>
        </p:nvSpPr>
        <p:spPr>
          <a:xfrm>
            <a:off x="6261986" y="4410899"/>
            <a:ext cx="3305713" cy="246221"/>
          </a:xfrm>
          <a:prstGeom prst="rect">
            <a:avLst/>
          </a:prstGeom>
          <a:noFill/>
        </p:spPr>
        <p:txBody>
          <a:bodyPr wrap="none" rtlCol="0">
            <a:spAutoFit/>
          </a:bodyPr>
          <a:lstStyle/>
          <a:p>
            <a:r>
              <a:rPr kumimoji="1" lang="en-US" altLang="ja-JP" sz="1000" dirty="0"/>
              <a:t>※H26</a:t>
            </a:r>
            <a:r>
              <a:rPr kumimoji="1" lang="ja-JP" altLang="en-US" sz="1000" dirty="0"/>
              <a:t>～</a:t>
            </a:r>
            <a:r>
              <a:rPr kumimoji="1" lang="en-US" altLang="ja-JP" sz="1000" dirty="0"/>
              <a:t>R5</a:t>
            </a:r>
            <a:r>
              <a:rPr kumimoji="1" lang="ja-JP" altLang="en-US" sz="1000" dirty="0"/>
              <a:t>で新築等された施設へのアンケート調査結果</a:t>
            </a:r>
          </a:p>
        </p:txBody>
      </p:sp>
    </p:spTree>
    <p:extLst>
      <p:ext uri="{BB962C8B-B14F-4D97-AF65-F5344CB8AC3E}">
        <p14:creationId xmlns:p14="http://schemas.microsoft.com/office/powerpoint/2010/main" val="2623946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CE721AF-882B-4C3F-A002-108509B9C9FE}"/>
              </a:ext>
            </a:extLst>
          </p:cNvPr>
          <p:cNvSpPr txBox="1"/>
          <p:nvPr/>
        </p:nvSpPr>
        <p:spPr>
          <a:xfrm>
            <a:off x="-3127" y="62685"/>
            <a:ext cx="9540875" cy="461665"/>
          </a:xfrm>
          <a:prstGeom prst="rect">
            <a:avLst/>
          </a:prstGeom>
          <a:noFill/>
        </p:spPr>
        <p:txBody>
          <a:bodyPr wrap="square" rtlCol="0">
            <a:spAutoFit/>
          </a:bodyPr>
          <a:lstStyle/>
          <a:p>
            <a:r>
              <a:rPr lang="ja-JP" altLang="en-US" sz="2400" dirty="0">
                <a:latin typeface="HGP創英角ｺﾞｼｯｸUB" panose="020B0900000000000000" pitchFamily="50" charset="-128"/>
                <a:ea typeface="HGP創英角ｺﾞｼｯｸUB" panose="020B0900000000000000" pitchFamily="50" charset="-128"/>
              </a:rPr>
              <a:t>４</a:t>
            </a:r>
            <a:r>
              <a:rPr kumimoji="1" lang="ja-JP" altLang="en-US" sz="2400" dirty="0">
                <a:latin typeface="HGP創英角ｺﾞｼｯｸUB" panose="020B0900000000000000" pitchFamily="50" charset="-128"/>
                <a:ea typeface="HGP創英角ｺﾞｼｯｸUB" panose="020B0900000000000000" pitchFamily="50" charset="-128"/>
              </a:rPr>
              <a:t>．大阪府福祉のまちづくり条例の改正 （トイレ</a:t>
            </a:r>
            <a:r>
              <a:rPr kumimoji="1" lang="en-US" altLang="ja-JP" sz="2400" dirty="0">
                <a:latin typeface="HGP創英角ｺﾞｼｯｸUB" panose="020B0900000000000000" pitchFamily="50" charset="-128"/>
                <a:ea typeface="HGP創英角ｺﾞｼｯｸUB" panose="020B0900000000000000" pitchFamily="50" charset="-128"/>
              </a:rPr>
              <a:t>/</a:t>
            </a:r>
            <a:r>
              <a:rPr kumimoji="1" lang="ja-JP" altLang="en-US" sz="2400" dirty="0">
                <a:latin typeface="HGP創英角ｺﾞｼｯｸUB" panose="020B0900000000000000" pitchFamily="50" charset="-128"/>
                <a:ea typeface="HGP創英角ｺﾞｼｯｸUB" panose="020B0900000000000000" pitchFamily="50" charset="-128"/>
              </a:rPr>
              <a:t>大人用介護ベッド）</a:t>
            </a:r>
          </a:p>
        </p:txBody>
      </p:sp>
      <p:cxnSp>
        <p:nvCxnSpPr>
          <p:cNvPr id="39" name="直線コネクタ 38">
            <a:extLst>
              <a:ext uri="{FF2B5EF4-FFF2-40B4-BE49-F238E27FC236}">
                <a16:creationId xmlns:a16="http://schemas.microsoft.com/office/drawing/2014/main" id="{C14442F3-724F-4EC6-908D-7EFEC2A6D89F}"/>
              </a:ext>
            </a:extLst>
          </p:cNvPr>
          <p:cNvCxnSpPr>
            <a:cxnSpLocks/>
          </p:cNvCxnSpPr>
          <p:nvPr/>
        </p:nvCxnSpPr>
        <p:spPr>
          <a:xfrm>
            <a:off x="0" y="588045"/>
            <a:ext cx="95408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a16="http://schemas.microsoft.com/office/drawing/2014/main" id="{31DDFE02-BB50-4FF0-920A-AE60CB1879AC}"/>
              </a:ext>
            </a:extLst>
          </p:cNvPr>
          <p:cNvSpPr/>
          <p:nvPr/>
        </p:nvSpPr>
        <p:spPr>
          <a:xfrm>
            <a:off x="241753" y="5076804"/>
            <a:ext cx="9119852" cy="180091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37528D72-270C-434A-8229-A581121B17C5}"/>
              </a:ext>
            </a:extLst>
          </p:cNvPr>
          <p:cNvSpPr txBox="1"/>
          <p:nvPr/>
        </p:nvSpPr>
        <p:spPr>
          <a:xfrm>
            <a:off x="365226" y="5225154"/>
            <a:ext cx="8943813" cy="1593641"/>
          </a:xfrm>
          <a:prstGeom prst="rect">
            <a:avLst/>
          </a:prstGeom>
          <a:noFill/>
        </p:spPr>
        <p:txBody>
          <a:bodyPr wrap="square" rtlCol="0">
            <a:spAutoFit/>
          </a:bodyPr>
          <a:lstStyle/>
          <a:p>
            <a:pPr marL="171450" indent="-171450">
              <a:lnSpc>
                <a:spcPct val="120000"/>
              </a:lnSpc>
              <a:buFont typeface="Wingdings" panose="05000000000000000000" pitchFamily="2" charset="2"/>
              <a:buChar char="l"/>
            </a:pPr>
            <a:r>
              <a:rPr kumimoji="1" lang="ja-JP" altLang="en-US" dirty="0">
                <a:latin typeface="BIZ UDPゴシック" panose="020B0400000000000000" pitchFamily="50" charset="-128"/>
                <a:ea typeface="BIZ UDPゴシック" panose="020B0400000000000000" pitchFamily="50" charset="-128"/>
              </a:rPr>
              <a:t> </a:t>
            </a:r>
            <a:r>
              <a:rPr lang="ja-JP" altLang="en-US" u="heavy" dirty="0">
                <a:latin typeface="BIZ UDPゴシック" panose="020B0400000000000000" pitchFamily="50" charset="-128"/>
                <a:ea typeface="BIZ UDPゴシック" panose="020B0400000000000000" pitchFamily="50" charset="-128"/>
              </a:rPr>
              <a:t>大</a:t>
            </a:r>
            <a:r>
              <a:rPr kumimoji="1" lang="ja-JP" altLang="en-US" u="heavy" dirty="0">
                <a:latin typeface="BIZ UDPゴシック" panose="020B0400000000000000" pitchFamily="50" charset="-128"/>
                <a:ea typeface="BIZ UDPゴシック" panose="020B0400000000000000" pitchFamily="50" charset="-128"/>
              </a:rPr>
              <a:t>人用介護ベッドの設置を要する施設の拡大</a:t>
            </a:r>
            <a:r>
              <a:rPr kumimoji="1" lang="ja-JP" altLang="en-US" sz="1200" dirty="0">
                <a:latin typeface="BIZ UDPゴシック" panose="020B0400000000000000" pitchFamily="50" charset="-128"/>
                <a:ea typeface="BIZ UDPゴシック" panose="020B0400000000000000" pitchFamily="50" charset="-128"/>
              </a:rPr>
              <a:t>　（延床面積</a:t>
            </a:r>
            <a:r>
              <a:rPr kumimoji="1" lang="en-US" altLang="ja-JP" sz="1200" dirty="0">
                <a:latin typeface="BIZ UDPゴシック" panose="020B0400000000000000" pitchFamily="50" charset="-128"/>
                <a:ea typeface="BIZ UDPゴシック" panose="020B0400000000000000" pitchFamily="50" charset="-128"/>
              </a:rPr>
              <a:t>10,000㎡</a:t>
            </a:r>
            <a:r>
              <a:rPr kumimoji="1" lang="ja-JP" altLang="en-US" sz="1200" dirty="0">
                <a:latin typeface="BIZ UDPゴシック" panose="020B0400000000000000" pitchFamily="50" charset="-128"/>
                <a:ea typeface="BIZ UDPゴシック" panose="020B0400000000000000" pitchFamily="50" charset="-128"/>
              </a:rPr>
              <a:t>以上→</a:t>
            </a:r>
            <a:r>
              <a:rPr kumimoji="1" lang="en-US" altLang="ja-JP" sz="1200" dirty="0">
                <a:latin typeface="BIZ UDPゴシック" panose="020B0400000000000000" pitchFamily="50" charset="-128"/>
                <a:ea typeface="BIZ UDPゴシック" panose="020B0400000000000000" pitchFamily="50" charset="-128"/>
              </a:rPr>
              <a:t>5,000㎡</a:t>
            </a:r>
            <a:r>
              <a:rPr kumimoji="1" lang="ja-JP" altLang="en-US" sz="1200" dirty="0">
                <a:latin typeface="BIZ UDPゴシック" panose="020B0400000000000000" pitchFamily="50" charset="-128"/>
                <a:ea typeface="BIZ UDPゴシック" panose="020B0400000000000000" pitchFamily="50" charset="-128"/>
              </a:rPr>
              <a:t>超）</a:t>
            </a:r>
            <a:endParaRPr kumimoji="1" lang="en-US" altLang="ja-JP" sz="1200" dirty="0">
              <a:latin typeface="BIZ UDPゴシック" panose="020B0400000000000000" pitchFamily="50" charset="-128"/>
              <a:ea typeface="BIZ UDPゴシック" panose="020B0400000000000000" pitchFamily="50" charset="-128"/>
            </a:endParaRPr>
          </a:p>
          <a:p>
            <a:pPr marL="171450" indent="-171450">
              <a:lnSpc>
                <a:spcPct val="120000"/>
              </a:lnSpc>
              <a:buFont typeface="Wingdings" panose="05000000000000000000" pitchFamily="2" charset="2"/>
              <a:buChar char="l"/>
            </a:pPr>
            <a:r>
              <a:rPr kumimoji="1" lang="ja-JP" altLang="en-US" dirty="0">
                <a:latin typeface="BIZ UDPゴシック" panose="020B0400000000000000" pitchFamily="50" charset="-128"/>
                <a:ea typeface="BIZ UDPゴシック" panose="020B0400000000000000" pitchFamily="50" charset="-128"/>
              </a:rPr>
              <a:t> 大規模な建築物において</a:t>
            </a:r>
            <a:r>
              <a:rPr kumimoji="1" lang="ja-JP" altLang="en-US" u="heavy" dirty="0">
                <a:latin typeface="BIZ UDPゴシック" panose="020B0400000000000000" pitchFamily="50" charset="-128"/>
                <a:ea typeface="BIZ UDPゴシック" panose="020B0400000000000000" pitchFamily="50" charset="-128"/>
              </a:rPr>
              <a:t>大人用介護ベッド複数設置を義務化</a:t>
            </a:r>
            <a:br>
              <a:rPr kumimoji="1" lang="en-US" altLang="ja-JP" u="sng" dirty="0">
                <a:latin typeface="BIZ UDPゴシック" panose="020B0400000000000000" pitchFamily="50" charset="-128"/>
                <a:ea typeface="BIZ UDPゴシック" panose="020B0400000000000000" pitchFamily="50" charset="-128"/>
              </a:rPr>
            </a:br>
            <a:r>
              <a:rPr kumimoji="1" lang="en-US" altLang="ja-JP" sz="12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延床面積</a:t>
            </a:r>
            <a:r>
              <a:rPr kumimoji="1" lang="en-US" altLang="ja-JP" sz="1200" dirty="0">
                <a:latin typeface="BIZ UDPゴシック" panose="020B0400000000000000" pitchFamily="50" charset="-128"/>
                <a:ea typeface="BIZ UDPゴシック" panose="020B0400000000000000" pitchFamily="50" charset="-128"/>
              </a:rPr>
              <a:t>10,000</a:t>
            </a:r>
            <a:r>
              <a:rPr kumimoji="1" lang="ja-JP" altLang="en-US" sz="1200" dirty="0">
                <a:latin typeface="BIZ UDPゴシック" panose="020B0400000000000000" pitchFamily="50" charset="-128"/>
                <a:ea typeface="BIZ UDPゴシック" panose="020B0400000000000000" pitchFamily="50" charset="-128"/>
              </a:rPr>
              <a:t>㎡超</a:t>
            </a:r>
            <a:r>
              <a:rPr kumimoji="1" lang="en-US" altLang="ja-JP" sz="1200" dirty="0">
                <a:latin typeface="BIZ UDPゴシック" panose="020B0400000000000000" pitchFamily="50" charset="-128"/>
                <a:ea typeface="BIZ UDPゴシック" panose="020B0400000000000000" pitchFamily="50" charset="-128"/>
              </a:rPr>
              <a:t>40,000</a:t>
            </a:r>
            <a:r>
              <a:rPr kumimoji="1" lang="ja-JP" altLang="en-US" sz="1200" dirty="0">
                <a:latin typeface="BIZ UDPゴシック" panose="020B0400000000000000" pitchFamily="50" charset="-128"/>
                <a:ea typeface="BIZ UDPゴシック" panose="020B0400000000000000" pitchFamily="50" charset="-128"/>
              </a:rPr>
              <a:t>㎡以下は</a:t>
            </a:r>
            <a:r>
              <a:rPr kumimoji="1" lang="en-US" altLang="ja-JP" sz="1200" dirty="0">
                <a:latin typeface="BIZ UDPゴシック" panose="020B0400000000000000" pitchFamily="50" charset="-128"/>
                <a:ea typeface="BIZ UDPゴシック" panose="020B0400000000000000" pitchFamily="50" charset="-128"/>
              </a:rPr>
              <a:t>2</a:t>
            </a:r>
            <a:r>
              <a:rPr kumimoji="1" lang="ja-JP" altLang="en-US" sz="1200" dirty="0">
                <a:latin typeface="BIZ UDPゴシック" panose="020B0400000000000000" pitchFamily="50" charset="-128"/>
                <a:ea typeface="BIZ UDPゴシック" panose="020B0400000000000000" pitchFamily="50" charset="-128"/>
              </a:rPr>
              <a:t>箇所、</a:t>
            </a:r>
            <a:r>
              <a:rPr kumimoji="1" lang="en-US" altLang="ja-JP" sz="1200" dirty="0">
                <a:latin typeface="BIZ UDPゴシック" panose="020B0400000000000000" pitchFamily="50" charset="-128"/>
                <a:ea typeface="BIZ UDPゴシック" panose="020B0400000000000000" pitchFamily="50" charset="-128"/>
              </a:rPr>
              <a:t>40,000</a:t>
            </a:r>
            <a:r>
              <a:rPr kumimoji="1" lang="ja-JP" altLang="en-US" sz="1200" dirty="0">
                <a:latin typeface="BIZ UDPゴシック" panose="020B0400000000000000" pitchFamily="50" charset="-128"/>
                <a:ea typeface="BIZ UDPゴシック" panose="020B0400000000000000" pitchFamily="50" charset="-128"/>
              </a:rPr>
              <a:t>㎡超は</a:t>
            </a:r>
            <a:r>
              <a:rPr kumimoji="1" lang="en-US" altLang="ja-JP" sz="1200" dirty="0">
                <a:latin typeface="BIZ UDPゴシック" panose="020B0400000000000000" pitchFamily="50" charset="-128"/>
                <a:ea typeface="BIZ UDPゴシック" panose="020B0400000000000000" pitchFamily="50" charset="-128"/>
              </a:rPr>
              <a:t>20,000</a:t>
            </a:r>
            <a:r>
              <a:rPr kumimoji="1" lang="ja-JP" altLang="en-US" sz="1200" dirty="0">
                <a:latin typeface="BIZ UDPゴシック" panose="020B0400000000000000" pitchFamily="50" charset="-128"/>
                <a:ea typeface="BIZ UDPゴシック" panose="020B0400000000000000" pitchFamily="50" charset="-128"/>
              </a:rPr>
              <a:t>㎡ごとに１箇所追加</a:t>
            </a:r>
            <a:r>
              <a:rPr kumimoji="1" lang="en-US" altLang="ja-JP" sz="1200" dirty="0">
                <a:latin typeface="BIZ UDPゴシック" panose="020B0400000000000000" pitchFamily="50" charset="-128"/>
                <a:ea typeface="BIZ UDPゴシック" panose="020B0400000000000000" pitchFamily="50" charset="-128"/>
              </a:rPr>
              <a:t>)</a:t>
            </a:r>
          </a:p>
          <a:p>
            <a:pPr marL="171450" indent="-171450">
              <a:lnSpc>
                <a:spcPct val="120000"/>
              </a:lnSpc>
              <a:buFont typeface="Wingdings" panose="05000000000000000000" pitchFamily="2" charset="2"/>
              <a:buChar char="l"/>
            </a:pPr>
            <a:r>
              <a:rPr kumimoji="1" lang="ja-JP" altLang="en-US" dirty="0">
                <a:latin typeface="BIZ UDPゴシック" panose="020B0400000000000000" pitchFamily="50" charset="-128"/>
                <a:ea typeface="BIZ UDPゴシック" panose="020B0400000000000000" pitchFamily="50" charset="-128"/>
              </a:rPr>
              <a:t> 大人用介護ベッドの</a:t>
            </a:r>
            <a:r>
              <a:rPr kumimoji="1" lang="ja-JP" altLang="en-US" u="heavy" dirty="0">
                <a:latin typeface="BIZ UDPゴシック" panose="020B0400000000000000" pitchFamily="50" charset="-128"/>
                <a:ea typeface="BIZ UDPゴシック" panose="020B0400000000000000" pitchFamily="50" charset="-128"/>
              </a:rPr>
              <a:t>長さに係る基準を見直し</a:t>
            </a:r>
            <a:r>
              <a:rPr kumimoji="1" lang="ja-JP" altLang="en-US" sz="1200" u="heavy" dirty="0">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(120cm</a:t>
            </a:r>
            <a:r>
              <a:rPr kumimoji="1" lang="ja-JP" altLang="en-US" sz="1200" dirty="0">
                <a:latin typeface="BIZ UDPゴシック" panose="020B0400000000000000" pitchFamily="50" charset="-128"/>
                <a:ea typeface="BIZ UDPゴシック" panose="020B0400000000000000" pitchFamily="50" charset="-128"/>
              </a:rPr>
              <a:t>以上→</a:t>
            </a:r>
            <a:r>
              <a:rPr kumimoji="1" lang="en-US" altLang="ja-JP" sz="1200" dirty="0">
                <a:latin typeface="BIZ UDPゴシック" panose="020B0400000000000000" pitchFamily="50" charset="-128"/>
                <a:ea typeface="BIZ UDPゴシック" panose="020B0400000000000000" pitchFamily="50" charset="-128"/>
              </a:rPr>
              <a:t>150cm</a:t>
            </a:r>
            <a:r>
              <a:rPr kumimoji="1" lang="ja-JP" altLang="en-US" sz="1200" dirty="0">
                <a:latin typeface="BIZ UDPゴシック" panose="020B0400000000000000" pitchFamily="50" charset="-128"/>
                <a:ea typeface="BIZ UDPゴシック" panose="020B0400000000000000" pitchFamily="50" charset="-128"/>
              </a:rPr>
              <a:t>以上）</a:t>
            </a:r>
            <a:endParaRPr kumimoji="1" lang="en-US" altLang="ja-JP" sz="1200" dirty="0">
              <a:latin typeface="BIZ UDPゴシック" panose="020B0400000000000000" pitchFamily="50" charset="-128"/>
              <a:ea typeface="BIZ UDPゴシック" panose="020B0400000000000000" pitchFamily="50" charset="-128"/>
            </a:endParaRPr>
          </a:p>
          <a:p>
            <a:pPr marL="171450" indent="-171450">
              <a:lnSpc>
                <a:spcPct val="120000"/>
              </a:lnSpc>
              <a:buFont typeface="Wingdings" panose="05000000000000000000" pitchFamily="2" charset="2"/>
              <a:buChar char="l"/>
            </a:pPr>
            <a:r>
              <a:rPr kumimoji="1" lang="ja-JP" altLang="en-US" dirty="0">
                <a:latin typeface="BIZ UDPゴシック" panose="020B0400000000000000" pitchFamily="50" charset="-128"/>
                <a:ea typeface="BIZ UDPゴシック" panose="020B0400000000000000" pitchFamily="50" charset="-128"/>
              </a:rPr>
              <a:t> 大人用介護ベッドを設置した場合に</a:t>
            </a:r>
            <a:r>
              <a:rPr kumimoji="1" lang="ja-JP" altLang="en-US" u="heavy" dirty="0">
                <a:latin typeface="BIZ UDPゴシック" panose="020B0400000000000000" pitchFamily="50" charset="-128"/>
                <a:ea typeface="BIZ UDPゴシック" panose="020B0400000000000000" pitchFamily="50" charset="-128"/>
              </a:rPr>
              <a:t>案内設備への表示を義務付け</a:t>
            </a:r>
            <a:endParaRPr kumimoji="1" lang="en-US" altLang="ja-JP" sz="500" u="heavy" dirty="0">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58F6E4B3-41B9-4F5D-B92F-F412A17B2026}"/>
              </a:ext>
            </a:extLst>
          </p:cNvPr>
          <p:cNvSpPr txBox="1"/>
          <p:nvPr/>
        </p:nvSpPr>
        <p:spPr>
          <a:xfrm>
            <a:off x="163180" y="4722760"/>
            <a:ext cx="1378690" cy="479724"/>
          </a:xfrm>
          <a:prstGeom prst="rect">
            <a:avLst/>
          </a:prstGeom>
          <a:solidFill>
            <a:srgbClr val="BF9000"/>
          </a:solidFill>
          <a:ln/>
        </p:spPr>
        <p:style>
          <a:lnRef idx="3">
            <a:schemeClr val="lt1"/>
          </a:lnRef>
          <a:fillRef idx="1">
            <a:schemeClr val="accent1"/>
          </a:fillRef>
          <a:effectRef idx="1">
            <a:schemeClr val="accent1"/>
          </a:effectRef>
          <a:fontRef idx="minor">
            <a:schemeClr val="lt1"/>
          </a:fontRef>
        </p:style>
        <p:txBody>
          <a:bodyPr vert="horz" wrap="square" lIns="34673" rIns="34673" rtlCol="0" anchor="ctr" anchorCtr="0">
            <a:noAutofit/>
          </a:bodyPr>
          <a:lstStyle>
            <a:defPPr>
              <a:defRPr lang="en-US"/>
            </a:defPPr>
            <a:lvl1pPr algn="ctr">
              <a:defRPr kumimoji="1" sz="130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defRPr>
            </a:lvl1pPr>
          </a:lstStyle>
          <a:p>
            <a:pPr defTabSz="440329">
              <a:defRPr/>
            </a:pPr>
            <a:r>
              <a:rPr lang="ja-JP" altLang="en-US" sz="2000" b="1" dirty="0">
                <a:solidFill>
                  <a:prstClr val="white"/>
                </a:solidFill>
                <a:effectLst/>
              </a:rPr>
              <a:t>改正案</a:t>
            </a:r>
            <a:endParaRPr lang="en-US" altLang="ja-JP" sz="2000" b="1" dirty="0">
              <a:solidFill>
                <a:prstClr val="white"/>
              </a:solidFill>
              <a:effectLst/>
            </a:endParaRPr>
          </a:p>
        </p:txBody>
      </p:sp>
      <p:sp>
        <p:nvSpPr>
          <p:cNvPr id="42" name="テキスト ボックス 41">
            <a:extLst>
              <a:ext uri="{FF2B5EF4-FFF2-40B4-BE49-F238E27FC236}">
                <a16:creationId xmlns:a16="http://schemas.microsoft.com/office/drawing/2014/main" id="{DF8B8050-B910-4CE4-B1B0-AB0DCDDED4A9}"/>
              </a:ext>
            </a:extLst>
          </p:cNvPr>
          <p:cNvSpPr txBox="1"/>
          <p:nvPr/>
        </p:nvSpPr>
        <p:spPr>
          <a:xfrm>
            <a:off x="219027" y="2511353"/>
            <a:ext cx="5487514" cy="1882375"/>
          </a:xfrm>
          <a:prstGeom prst="rect">
            <a:avLst/>
          </a:prstGeom>
          <a:noFill/>
        </p:spPr>
        <p:txBody>
          <a:bodyPr wrap="square" rtlCol="0">
            <a:spAutoFit/>
          </a:bodyPr>
          <a:lstStyle/>
          <a:p>
            <a:pPr marL="285750" indent="-285750">
              <a:lnSpc>
                <a:spcPct val="130000"/>
              </a:lnSpc>
              <a:buFont typeface="Wingdings" panose="05000000000000000000" pitchFamily="2" charset="2"/>
              <a:buChar char="u"/>
            </a:pPr>
            <a:r>
              <a:rPr lang="ja-JP" altLang="en-US" sz="1600" dirty="0">
                <a:latin typeface="BIZ UDPゴシック" panose="020B0400000000000000" pitchFamily="50" charset="-128"/>
                <a:ea typeface="BIZ UDPゴシック" panose="020B0400000000000000" pitchFamily="50" charset="-128"/>
              </a:rPr>
              <a:t>延床面積</a:t>
            </a:r>
            <a:r>
              <a:rPr kumimoji="1" lang="en-US" altLang="ja-JP" sz="1600" dirty="0">
                <a:latin typeface="BIZ UDPゴシック" panose="020B0400000000000000" pitchFamily="50" charset="-128"/>
                <a:ea typeface="BIZ UDPゴシック" panose="020B0400000000000000" pitchFamily="50" charset="-128"/>
              </a:rPr>
              <a:t>5,000㎡</a:t>
            </a:r>
            <a:r>
              <a:rPr kumimoji="1" lang="ja-JP" altLang="en-US" sz="1600" dirty="0">
                <a:latin typeface="BIZ UDPゴシック" panose="020B0400000000000000" pitchFamily="50" charset="-128"/>
                <a:ea typeface="BIZ UDPゴシック" panose="020B0400000000000000" pitchFamily="50" charset="-128"/>
              </a:rPr>
              <a:t>以上の建築物での普及が進展</a:t>
            </a:r>
            <a:r>
              <a:rPr kumimoji="1" lang="ja-JP" altLang="en-US" sz="1200" dirty="0">
                <a:latin typeface="BIZ UDPゴシック" panose="020B0400000000000000" pitchFamily="50" charset="-128"/>
                <a:ea typeface="BIZ UDPゴシック" panose="020B0400000000000000" pitchFamily="50" charset="-128"/>
              </a:rPr>
              <a:t> </a:t>
            </a:r>
            <a:endParaRPr kumimoji="1" lang="en-US" altLang="ja-JP" sz="1200" dirty="0">
              <a:latin typeface="BIZ UDPゴシック" panose="020B0400000000000000" pitchFamily="50" charset="-128"/>
              <a:ea typeface="BIZ UDPゴシック" panose="020B0400000000000000" pitchFamily="50" charset="-128"/>
            </a:endParaRPr>
          </a:p>
          <a:p>
            <a:pPr marL="285750" indent="-285750">
              <a:lnSpc>
                <a:spcPct val="130000"/>
              </a:lnSpc>
              <a:buFont typeface="Wingdings" panose="05000000000000000000" pitchFamily="2" charset="2"/>
              <a:buChar char="u"/>
            </a:pPr>
            <a:r>
              <a:rPr lang="en-US" altLang="ja-JP" sz="1600" b="0" baseline="0" dirty="0">
                <a:solidFill>
                  <a:schemeClr val="tx1"/>
                </a:solidFill>
                <a:latin typeface="BIZ UDPゴシック" panose="020B0400000000000000" pitchFamily="50" charset="-128"/>
                <a:ea typeface="BIZ UDPゴシック" panose="020B0400000000000000" pitchFamily="50" charset="-128"/>
              </a:rPr>
              <a:t>10,000㎡</a:t>
            </a:r>
            <a:r>
              <a:rPr lang="ja-JP" altLang="en-US" sz="1600" b="0" baseline="0" dirty="0">
                <a:solidFill>
                  <a:schemeClr val="tx1"/>
                </a:solidFill>
                <a:latin typeface="BIZ UDPゴシック" panose="020B0400000000000000" pitchFamily="50" charset="-128"/>
                <a:ea typeface="BIZ UDPゴシック" panose="020B0400000000000000" pitchFamily="50" charset="-128"/>
              </a:rPr>
              <a:t>以上の建築物では複数設置が普及</a:t>
            </a:r>
            <a:endParaRPr lang="en-US" altLang="ja-JP" sz="1600" b="0" baseline="0" dirty="0">
              <a:solidFill>
                <a:schemeClr val="tx1"/>
              </a:solidFill>
              <a:latin typeface="BIZ UDPゴシック" panose="020B0400000000000000" pitchFamily="50" charset="-128"/>
              <a:ea typeface="BIZ UDPゴシック" panose="020B0400000000000000" pitchFamily="50" charset="-128"/>
            </a:endParaRPr>
          </a:p>
          <a:p>
            <a:pPr marL="285750" indent="-285750">
              <a:lnSpc>
                <a:spcPct val="130000"/>
              </a:lnSpc>
              <a:buFont typeface="Wingdings" panose="05000000000000000000" pitchFamily="2" charset="2"/>
              <a:buChar char="u"/>
            </a:pPr>
            <a:r>
              <a:rPr kumimoji="1" lang="ja-JP" altLang="en-US" sz="1600" spc="-70" dirty="0">
                <a:latin typeface="BIZ UDPゴシック" panose="020B0400000000000000" pitchFamily="50" charset="-128"/>
                <a:ea typeface="BIZ UDPゴシック" panose="020B0400000000000000" pitchFamily="50" charset="-128"/>
              </a:rPr>
              <a:t>建築コストに対するベッドの費用負担割合は</a:t>
            </a:r>
            <a:r>
              <a:rPr kumimoji="1" lang="en-US" altLang="ja-JP" sz="1600" spc="-70" dirty="0">
                <a:latin typeface="BIZ UDPゴシック" panose="020B0400000000000000" pitchFamily="50" charset="-128"/>
                <a:ea typeface="BIZ UDPゴシック" panose="020B0400000000000000" pitchFamily="50" charset="-128"/>
              </a:rPr>
              <a:t>0.02</a:t>
            </a:r>
            <a:r>
              <a:rPr kumimoji="1" lang="ja-JP" altLang="en-US" sz="1600" spc="-70" dirty="0">
                <a:latin typeface="BIZ UDPゴシック" panose="020B0400000000000000" pitchFamily="50" charset="-128"/>
                <a:ea typeface="BIZ UDPゴシック" panose="020B0400000000000000" pitchFamily="50" charset="-128"/>
              </a:rPr>
              <a:t>％～</a:t>
            </a:r>
            <a:r>
              <a:rPr kumimoji="1" lang="en-US" altLang="ja-JP" sz="1600" spc="-70" dirty="0">
                <a:latin typeface="BIZ UDPゴシック" panose="020B0400000000000000" pitchFamily="50" charset="-128"/>
                <a:ea typeface="BIZ UDPゴシック" panose="020B0400000000000000" pitchFamily="50" charset="-128"/>
              </a:rPr>
              <a:t>0.05</a:t>
            </a:r>
            <a:r>
              <a:rPr kumimoji="1" lang="ja-JP" altLang="en-US" sz="1600" spc="-70" dirty="0">
                <a:latin typeface="BIZ UDPゴシック" panose="020B0400000000000000" pitchFamily="50" charset="-128"/>
                <a:ea typeface="BIZ UDPゴシック" panose="020B0400000000000000" pitchFamily="50" charset="-128"/>
              </a:rPr>
              <a:t>％</a:t>
            </a:r>
            <a:r>
              <a:rPr lang="ja-JP" altLang="en-US" sz="1600" spc="-70" dirty="0">
                <a:latin typeface="BIZ UDPゴシック" panose="020B0400000000000000" pitchFamily="50" charset="-128"/>
                <a:ea typeface="BIZ UDPゴシック" panose="020B0400000000000000" pitchFamily="50" charset="-128"/>
              </a:rPr>
              <a:t>程度</a:t>
            </a:r>
            <a:r>
              <a:rPr lang="ja-JP" altLang="en-US" sz="1200" spc="-70" dirty="0">
                <a:latin typeface="BIZ UDPゴシック" panose="020B0400000000000000" pitchFamily="50" charset="-128"/>
                <a:ea typeface="BIZ UDPゴシック" panose="020B0400000000000000" pitchFamily="50" charset="-128"/>
              </a:rPr>
              <a:t>　</a:t>
            </a:r>
            <a:endParaRPr lang="en-US" altLang="ja-JP" sz="1200" spc="-70" dirty="0">
              <a:latin typeface="BIZ UDPゴシック" panose="020B0400000000000000" pitchFamily="50" charset="-128"/>
              <a:ea typeface="BIZ UDPゴシック" panose="020B0400000000000000" pitchFamily="50" charset="-128"/>
            </a:endParaRPr>
          </a:p>
          <a:p>
            <a:pPr>
              <a:lnSpc>
                <a:spcPct val="130000"/>
              </a:lnSpc>
            </a:pPr>
            <a:r>
              <a:rPr lang="ja-JP" altLang="en-US" sz="1200" spc="-7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a:t>
            </a:r>
            <a:r>
              <a:rPr lang="en-US" altLang="ja-JP" sz="1200" dirty="0">
                <a:latin typeface="BIZ UDPゴシック" panose="020B0400000000000000" pitchFamily="50" charset="-128"/>
                <a:ea typeface="BIZ UDPゴシック" panose="020B0400000000000000" pitchFamily="50" charset="-128"/>
              </a:rPr>
              <a:t>5,000㎡</a:t>
            </a:r>
            <a:r>
              <a:rPr lang="ja-JP" altLang="en-US" sz="1200" dirty="0">
                <a:latin typeface="BIZ UDPゴシック" panose="020B0400000000000000" pitchFamily="50" charset="-128"/>
                <a:ea typeface="BIZ UDPゴシック" panose="020B0400000000000000" pitchFamily="50" charset="-128"/>
              </a:rPr>
              <a:t>以上の場合で、</a:t>
            </a:r>
            <a:r>
              <a:rPr lang="en-US" altLang="ja-JP" sz="1200" dirty="0">
                <a:latin typeface="BIZ UDPゴシック" panose="020B0400000000000000" pitchFamily="50" charset="-128"/>
                <a:ea typeface="BIZ UDPゴシック" panose="020B0400000000000000" pitchFamily="50" charset="-128"/>
              </a:rPr>
              <a:t>1</a:t>
            </a:r>
            <a:r>
              <a:rPr lang="ja-JP" altLang="en-US" sz="1200" dirty="0">
                <a:latin typeface="BIZ UDPゴシック" panose="020B0400000000000000" pitchFamily="50" charset="-128"/>
                <a:ea typeface="BIZ UDPゴシック" panose="020B0400000000000000" pitchFamily="50" charset="-128"/>
              </a:rPr>
              <a:t>台の大人用介護ベッドを設置する場合）</a:t>
            </a:r>
            <a:endParaRPr lang="en-US" altLang="ja-JP" sz="1200" dirty="0">
              <a:latin typeface="BIZ UDPゴシック" panose="020B0400000000000000" pitchFamily="50" charset="-128"/>
              <a:ea typeface="BIZ UDPゴシック" panose="020B0400000000000000" pitchFamily="50" charset="-128"/>
            </a:endParaRPr>
          </a:p>
          <a:p>
            <a:pPr marL="285750" indent="-285750">
              <a:lnSpc>
                <a:spcPct val="130000"/>
              </a:lnSpc>
              <a:buFont typeface="Wingdings" panose="05000000000000000000" pitchFamily="2" charset="2"/>
              <a:buChar char="u"/>
            </a:pPr>
            <a:r>
              <a:rPr kumimoji="1" lang="ja-JP" altLang="en-US" sz="1600" dirty="0">
                <a:latin typeface="BIZ UDPゴシック" panose="020B0400000000000000" pitchFamily="50" charset="-128"/>
                <a:ea typeface="BIZ UDPゴシック" panose="020B0400000000000000" pitchFamily="50" charset="-128"/>
              </a:rPr>
              <a:t>ベッドの長さは</a:t>
            </a:r>
            <a:r>
              <a:rPr kumimoji="1" lang="en-US" altLang="ja-JP" sz="1600" dirty="0">
                <a:latin typeface="BIZ UDPゴシック" panose="020B0400000000000000" pitchFamily="50" charset="-128"/>
                <a:ea typeface="BIZ UDPゴシック" panose="020B0400000000000000" pitchFamily="50" charset="-128"/>
              </a:rPr>
              <a:t>150㎝</a:t>
            </a:r>
            <a:r>
              <a:rPr kumimoji="1" lang="ja-JP" altLang="en-US" sz="1600" dirty="0">
                <a:latin typeface="BIZ UDPゴシック" panose="020B0400000000000000" pitchFamily="50" charset="-128"/>
                <a:ea typeface="BIZ UDPゴシック" panose="020B0400000000000000" pitchFamily="50" charset="-128"/>
              </a:rPr>
              <a:t>の既製品が一般化</a:t>
            </a:r>
            <a:endParaRPr kumimoji="1" lang="en-US" altLang="ja-JP" sz="1600" dirty="0">
              <a:latin typeface="BIZ UDPゴシック" panose="020B0400000000000000" pitchFamily="50" charset="-128"/>
              <a:ea typeface="BIZ UDPゴシック" panose="020B0400000000000000" pitchFamily="50" charset="-128"/>
            </a:endParaRPr>
          </a:p>
        </p:txBody>
      </p:sp>
      <p:graphicFrame>
        <p:nvGraphicFramePr>
          <p:cNvPr id="49" name="表 55">
            <a:extLst>
              <a:ext uri="{FF2B5EF4-FFF2-40B4-BE49-F238E27FC236}">
                <a16:creationId xmlns:a16="http://schemas.microsoft.com/office/drawing/2014/main" id="{FB794D47-1C21-46E9-AB74-27010C028239}"/>
              </a:ext>
            </a:extLst>
          </p:cNvPr>
          <p:cNvGraphicFramePr>
            <a:graphicFrameLocks noGrp="1"/>
          </p:cNvGraphicFramePr>
          <p:nvPr>
            <p:extLst>
              <p:ext uri="{D42A27DB-BD31-4B8C-83A1-F6EECF244321}">
                <p14:modId xmlns:p14="http://schemas.microsoft.com/office/powerpoint/2010/main" val="2808598348"/>
              </p:ext>
            </p:extLst>
          </p:nvPr>
        </p:nvGraphicFramePr>
        <p:xfrm>
          <a:off x="5691896" y="2064346"/>
          <a:ext cx="3672000" cy="1036320"/>
        </p:xfrm>
        <a:graphic>
          <a:graphicData uri="http://schemas.openxmlformats.org/drawingml/2006/table">
            <a:tbl>
              <a:tblPr firstRow="1" bandRow="1">
                <a:tableStyleId>{5C22544A-7EE6-4342-B048-85BDC9FD1C3A}</a:tableStyleId>
              </a:tblPr>
              <a:tblGrid>
                <a:gridCol w="1404000">
                  <a:extLst>
                    <a:ext uri="{9D8B030D-6E8A-4147-A177-3AD203B41FA5}">
                      <a16:colId xmlns:a16="http://schemas.microsoft.com/office/drawing/2014/main" val="2103069456"/>
                    </a:ext>
                  </a:extLst>
                </a:gridCol>
                <a:gridCol w="828000">
                  <a:extLst>
                    <a:ext uri="{9D8B030D-6E8A-4147-A177-3AD203B41FA5}">
                      <a16:colId xmlns:a16="http://schemas.microsoft.com/office/drawing/2014/main" val="1692793385"/>
                    </a:ext>
                  </a:extLst>
                </a:gridCol>
                <a:gridCol w="720000">
                  <a:extLst>
                    <a:ext uri="{9D8B030D-6E8A-4147-A177-3AD203B41FA5}">
                      <a16:colId xmlns:a16="http://schemas.microsoft.com/office/drawing/2014/main" val="1628690679"/>
                    </a:ext>
                  </a:extLst>
                </a:gridCol>
                <a:gridCol w="720000">
                  <a:extLst>
                    <a:ext uri="{9D8B030D-6E8A-4147-A177-3AD203B41FA5}">
                      <a16:colId xmlns:a16="http://schemas.microsoft.com/office/drawing/2014/main" val="2545638843"/>
                    </a:ext>
                  </a:extLst>
                </a:gridCol>
              </a:tblGrid>
              <a:tr h="0">
                <a:tc rowSpan="2">
                  <a:txBody>
                    <a:bodyPr/>
                    <a:lstStyle/>
                    <a:p>
                      <a:pPr algn="ctr"/>
                      <a:r>
                        <a:rPr kumimoji="1" lang="ja-JP" altLang="en-US" sz="1100" dirty="0">
                          <a:solidFill>
                            <a:schemeClr val="bg1"/>
                          </a:solidFill>
                          <a:latin typeface="+mn-ea"/>
                          <a:ea typeface="+mn-ea"/>
                        </a:rPr>
                        <a:t>延床面積</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rowSpan="2">
                  <a:txBody>
                    <a:bodyPr/>
                    <a:lstStyle/>
                    <a:p>
                      <a:pPr algn="ctr"/>
                      <a:r>
                        <a:rPr kumimoji="1" lang="ja-JP" altLang="en-US" sz="1100" dirty="0">
                          <a:solidFill>
                            <a:schemeClr val="bg1"/>
                          </a:solidFill>
                          <a:latin typeface="+mn-ea"/>
                          <a:ea typeface="+mn-ea"/>
                        </a:rPr>
                        <a:t>施設数</a:t>
                      </a: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kumimoji="1" lang="ja-JP" altLang="en-US" sz="700" dirty="0">
                        <a:solidFill>
                          <a:schemeClr val="bg1"/>
                        </a:solidFill>
                        <a:latin typeface="+mn-ea"/>
                        <a:ea typeface="+mn-ea"/>
                      </a:endParaRPr>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rowSpan="2">
                  <a:txBody>
                    <a:bodyPr/>
                    <a:lstStyle/>
                    <a:p>
                      <a:pPr algn="ctr"/>
                      <a:r>
                        <a:rPr kumimoji="1" lang="ja-JP" altLang="en-US" sz="1100" dirty="0">
                          <a:solidFill>
                            <a:schemeClr val="bg1"/>
                          </a:solidFill>
                          <a:latin typeface="+mn-ea"/>
                          <a:ea typeface="+mn-ea"/>
                        </a:rPr>
                        <a:t>設置率</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647435625"/>
                  </a:ext>
                </a:extLst>
              </a:tr>
              <a:tr h="0">
                <a:tc vMerge="1">
                  <a:txBody>
                    <a:bodyPr/>
                    <a:lstStyle/>
                    <a:p>
                      <a:endParaRPr kumimoji="1" lang="ja-JP" altLang="en-US" sz="1200" dirty="0">
                        <a:latin typeface="游ゴシック" panose="020B0400000000000000" pitchFamily="50" charset="-128"/>
                        <a:ea typeface="游ゴシック" panose="020B0400000000000000" pitchFamily="50" charset="-128"/>
                      </a:endParaRPr>
                    </a:p>
                  </a:txBody>
                  <a:tcPr/>
                </a:tc>
                <a:tc vMerge="1">
                  <a:txBody>
                    <a:bodyPr/>
                    <a:lstStyle/>
                    <a:p>
                      <a:endParaRPr kumimoji="1" lang="ja-JP" altLang="en-US" sz="1200" dirty="0">
                        <a:latin typeface="游ゴシック" panose="020B0400000000000000" pitchFamily="50" charset="-128"/>
                        <a:ea typeface="游ゴシック" panose="020B0400000000000000" pitchFamily="50" charset="-128"/>
                      </a:endParaRPr>
                    </a:p>
                  </a:txBody>
                  <a:tcPr/>
                </a:tc>
                <a:tc>
                  <a:txBody>
                    <a:bodyPr/>
                    <a:lstStyle/>
                    <a:p>
                      <a:pPr algn="ctr"/>
                      <a:r>
                        <a:rPr kumimoji="1" lang="ja-JP" altLang="en-US" sz="1050" dirty="0">
                          <a:solidFill>
                            <a:schemeClr val="bg1"/>
                          </a:solidFill>
                          <a:latin typeface="+mn-ea"/>
                          <a:ea typeface="+mn-ea"/>
                        </a:rPr>
                        <a:t>設置</a:t>
                      </a:r>
                      <a:endParaRPr kumimoji="1" lang="en-US" altLang="ja-JP" sz="1050" dirty="0">
                        <a:solidFill>
                          <a:schemeClr val="bg1"/>
                        </a:solidFill>
                        <a:latin typeface="+mn-ea"/>
                        <a:ea typeface="+mn-ea"/>
                      </a:endParaRPr>
                    </a:p>
                    <a:p>
                      <a:pPr algn="ctr"/>
                      <a:r>
                        <a:rPr kumimoji="1" lang="ja-JP" altLang="en-US" sz="1050" dirty="0">
                          <a:solidFill>
                            <a:schemeClr val="bg1"/>
                          </a:solidFill>
                          <a:latin typeface="+mn-ea"/>
                          <a:ea typeface="+mn-ea"/>
                        </a:rPr>
                        <a:t>施設数</a:t>
                      </a:r>
                      <a:endParaRPr kumimoji="1" lang="ja-JP" altLang="en-US" sz="1200" dirty="0">
                        <a:solidFill>
                          <a:schemeClr val="bg1"/>
                        </a:solidFill>
                        <a:latin typeface="+mn-ea"/>
                        <a:ea typeface="+mn-ea"/>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vMerge="1">
                  <a:txBody>
                    <a:bodyPr/>
                    <a:lstStyle/>
                    <a:p>
                      <a:endParaRPr kumimoji="1" lang="ja-JP" altLang="en-US" sz="1200" dirty="0">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4143868682"/>
                  </a:ext>
                </a:extLst>
              </a:tr>
              <a:tr h="250533">
                <a:tc>
                  <a:txBody>
                    <a:bodyPr/>
                    <a:lstStyle/>
                    <a:p>
                      <a:r>
                        <a:rPr kumimoji="1" lang="en-US" altLang="ja-JP" sz="1200" dirty="0">
                          <a:latin typeface="+mn-ea"/>
                          <a:ea typeface="+mn-ea"/>
                        </a:rPr>
                        <a:t>1,000</a:t>
                      </a:r>
                      <a:r>
                        <a:rPr kumimoji="1" lang="ja-JP" altLang="en-US" sz="1200" dirty="0">
                          <a:latin typeface="+mn-ea"/>
                          <a:ea typeface="+mn-ea"/>
                        </a:rPr>
                        <a:t>㎡～</a:t>
                      </a:r>
                      <a:r>
                        <a:rPr kumimoji="1" lang="en-US" altLang="ja-JP" sz="1200" dirty="0">
                          <a:latin typeface="+mn-ea"/>
                          <a:ea typeface="+mn-ea"/>
                        </a:rPr>
                        <a:t>5,000</a:t>
                      </a:r>
                      <a:r>
                        <a:rPr kumimoji="1" lang="ja-JP" altLang="en-US" sz="1200" dirty="0">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400" dirty="0">
                          <a:latin typeface="+mn-ea"/>
                          <a:ea typeface="+mn-ea"/>
                        </a:rPr>
                        <a:t>141</a:t>
                      </a:r>
                      <a:endParaRPr kumimoji="1" lang="ja-JP" altLang="en-US" sz="14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400" dirty="0">
                          <a:latin typeface="+mn-ea"/>
                          <a:ea typeface="+mn-ea"/>
                        </a:rPr>
                        <a:t>22</a:t>
                      </a:r>
                      <a:endParaRPr kumimoji="1" lang="ja-JP" altLang="en-US" sz="14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400" dirty="0">
                          <a:latin typeface="+mn-ea"/>
                          <a:ea typeface="+mn-ea"/>
                        </a:rPr>
                        <a:t>15.6</a:t>
                      </a:r>
                      <a:r>
                        <a:rPr kumimoji="1" lang="ja-JP" altLang="en-US" sz="1400" dirty="0">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9728494"/>
                  </a:ext>
                </a:extLst>
              </a:tr>
              <a:tr h="250533">
                <a:tc>
                  <a:txBody>
                    <a:bodyPr/>
                    <a:lstStyle/>
                    <a:p>
                      <a:r>
                        <a:rPr kumimoji="1" lang="en-US" altLang="ja-JP" sz="1200" dirty="0">
                          <a:latin typeface="+mn-ea"/>
                          <a:ea typeface="+mn-ea"/>
                        </a:rPr>
                        <a:t>5,000</a:t>
                      </a:r>
                      <a:r>
                        <a:rPr kumimoji="1" lang="ja-JP" altLang="en-US" sz="1200" dirty="0">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400" dirty="0">
                          <a:latin typeface="+mn-ea"/>
                          <a:ea typeface="+mn-ea"/>
                        </a:rPr>
                        <a:t>54</a:t>
                      </a:r>
                      <a:endParaRPr kumimoji="1" lang="ja-JP" altLang="en-US" sz="14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400" dirty="0">
                          <a:latin typeface="+mn-ea"/>
                          <a:ea typeface="+mn-ea"/>
                        </a:rPr>
                        <a:t>15</a:t>
                      </a:r>
                      <a:endParaRPr kumimoji="1" lang="ja-JP" altLang="en-US" sz="14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400" dirty="0">
                          <a:latin typeface="+mn-ea"/>
                          <a:ea typeface="+mn-ea"/>
                        </a:rPr>
                        <a:t>27.8</a:t>
                      </a:r>
                      <a:r>
                        <a:rPr kumimoji="1" lang="ja-JP" altLang="en-US" sz="1400" dirty="0">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5560404"/>
                  </a:ext>
                </a:extLst>
              </a:tr>
            </a:tbl>
          </a:graphicData>
        </a:graphic>
      </p:graphicFrame>
      <p:sp>
        <p:nvSpPr>
          <p:cNvPr id="50" name="テキスト ボックス 49">
            <a:extLst>
              <a:ext uri="{FF2B5EF4-FFF2-40B4-BE49-F238E27FC236}">
                <a16:creationId xmlns:a16="http://schemas.microsoft.com/office/drawing/2014/main" id="{A9232B21-8A2E-4216-8BC2-47B708583F9F}"/>
              </a:ext>
            </a:extLst>
          </p:cNvPr>
          <p:cNvSpPr txBox="1"/>
          <p:nvPr/>
        </p:nvSpPr>
        <p:spPr>
          <a:xfrm>
            <a:off x="6025053" y="1801433"/>
            <a:ext cx="2927404"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大人用介護ベッド設置率</a:t>
            </a:r>
            <a:r>
              <a:rPr kumimoji="1" lang="ja-JP" altLang="en-US" sz="1050" dirty="0">
                <a:latin typeface="BIZ UDPゴシック" panose="020B0400000000000000" pitchFamily="50" charset="-128"/>
                <a:ea typeface="BIZ UDPゴシック" panose="020B0400000000000000" pitchFamily="50" charset="-128"/>
              </a:rPr>
              <a:t>　</a:t>
            </a:r>
            <a:r>
              <a:rPr kumimoji="1" lang="en-US" altLang="ja-JP" sz="1050" dirty="0">
                <a:latin typeface="BIZ UDPゴシック" panose="020B0400000000000000" pitchFamily="50" charset="-128"/>
                <a:ea typeface="BIZ UDPゴシック" panose="020B0400000000000000" pitchFamily="50" charset="-128"/>
              </a:rPr>
              <a:t>※R6</a:t>
            </a:r>
            <a:r>
              <a:rPr kumimoji="1" lang="ja-JP" altLang="en-US" sz="1050" dirty="0">
                <a:latin typeface="BIZ UDPゴシック" panose="020B0400000000000000" pitchFamily="50" charset="-128"/>
                <a:ea typeface="BIZ UDPゴシック" panose="020B0400000000000000" pitchFamily="50" charset="-128"/>
              </a:rPr>
              <a:t>大阪府調査</a:t>
            </a:r>
            <a:endParaRPr kumimoji="1" lang="ja-JP" altLang="en-US" sz="1200" dirty="0">
              <a:latin typeface="BIZ UDPゴシック" panose="020B0400000000000000" pitchFamily="50" charset="-128"/>
              <a:ea typeface="BIZ UDPゴシック" panose="020B0400000000000000" pitchFamily="50" charset="-128"/>
            </a:endParaRPr>
          </a:p>
        </p:txBody>
      </p:sp>
      <p:graphicFrame>
        <p:nvGraphicFramePr>
          <p:cNvPr id="51" name="表 55">
            <a:extLst>
              <a:ext uri="{FF2B5EF4-FFF2-40B4-BE49-F238E27FC236}">
                <a16:creationId xmlns:a16="http://schemas.microsoft.com/office/drawing/2014/main" id="{7FD0F36D-F7C3-48C6-AEB8-13001A2CCDBE}"/>
              </a:ext>
            </a:extLst>
          </p:cNvPr>
          <p:cNvGraphicFramePr>
            <a:graphicFrameLocks noGrp="1"/>
          </p:cNvGraphicFramePr>
          <p:nvPr>
            <p:extLst>
              <p:ext uri="{D42A27DB-BD31-4B8C-83A1-F6EECF244321}">
                <p14:modId xmlns:p14="http://schemas.microsoft.com/office/powerpoint/2010/main" val="1534643468"/>
              </p:ext>
            </p:extLst>
          </p:nvPr>
        </p:nvGraphicFramePr>
        <p:xfrm>
          <a:off x="5691897" y="3432635"/>
          <a:ext cx="3672000" cy="1356360"/>
        </p:xfrm>
        <a:graphic>
          <a:graphicData uri="http://schemas.openxmlformats.org/drawingml/2006/table">
            <a:tbl>
              <a:tblPr firstRow="1" bandRow="1">
                <a:tableStyleId>{5C22544A-7EE6-4342-B048-85BDC9FD1C3A}</a:tableStyleId>
              </a:tblPr>
              <a:tblGrid>
                <a:gridCol w="1404000">
                  <a:extLst>
                    <a:ext uri="{9D8B030D-6E8A-4147-A177-3AD203B41FA5}">
                      <a16:colId xmlns:a16="http://schemas.microsoft.com/office/drawing/2014/main" val="2103069456"/>
                    </a:ext>
                  </a:extLst>
                </a:gridCol>
                <a:gridCol w="828000">
                  <a:extLst>
                    <a:ext uri="{9D8B030D-6E8A-4147-A177-3AD203B41FA5}">
                      <a16:colId xmlns:a16="http://schemas.microsoft.com/office/drawing/2014/main" val="1692793385"/>
                    </a:ext>
                  </a:extLst>
                </a:gridCol>
                <a:gridCol w="720000">
                  <a:extLst>
                    <a:ext uri="{9D8B030D-6E8A-4147-A177-3AD203B41FA5}">
                      <a16:colId xmlns:a16="http://schemas.microsoft.com/office/drawing/2014/main" val="1628690679"/>
                    </a:ext>
                  </a:extLst>
                </a:gridCol>
                <a:gridCol w="720000">
                  <a:extLst>
                    <a:ext uri="{9D8B030D-6E8A-4147-A177-3AD203B41FA5}">
                      <a16:colId xmlns:a16="http://schemas.microsoft.com/office/drawing/2014/main" val="2545638843"/>
                    </a:ext>
                  </a:extLst>
                </a:gridCol>
              </a:tblGrid>
              <a:tr h="0">
                <a:tc rowSpan="2">
                  <a:txBody>
                    <a:bodyPr/>
                    <a:lstStyle/>
                    <a:p>
                      <a:pPr algn="ctr"/>
                      <a:r>
                        <a:rPr kumimoji="1" lang="ja-JP" altLang="en-US" sz="1100" dirty="0">
                          <a:solidFill>
                            <a:schemeClr val="bg1"/>
                          </a:solidFill>
                          <a:latin typeface="+mn-ea"/>
                          <a:ea typeface="+mn-ea"/>
                        </a:rPr>
                        <a:t>延床面積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rowSpan="2">
                  <a:txBody>
                    <a:bodyPr/>
                    <a:lstStyle/>
                    <a:p>
                      <a:pPr algn="ctr"/>
                      <a:r>
                        <a:rPr kumimoji="1" lang="ja-JP" altLang="en-US" sz="1100" dirty="0">
                          <a:solidFill>
                            <a:schemeClr val="bg1"/>
                          </a:solidFill>
                          <a:latin typeface="+mn-ea"/>
                          <a:ea typeface="+mn-ea"/>
                        </a:rPr>
                        <a:t>ベッド設置</a:t>
                      </a:r>
                      <a:endParaRPr kumimoji="1" lang="en-US" altLang="ja-JP" sz="1100" dirty="0">
                        <a:solidFill>
                          <a:schemeClr val="bg1"/>
                        </a:solidFill>
                        <a:latin typeface="+mn-ea"/>
                        <a:ea typeface="+mn-ea"/>
                      </a:endParaRPr>
                    </a:p>
                    <a:p>
                      <a:pPr algn="ctr"/>
                      <a:r>
                        <a:rPr kumimoji="1" lang="ja-JP" altLang="en-US" sz="1100" dirty="0">
                          <a:solidFill>
                            <a:schemeClr val="bg1"/>
                          </a:solidFill>
                          <a:latin typeface="+mn-ea"/>
                          <a:ea typeface="+mn-ea"/>
                        </a:rPr>
                        <a:t>施設数</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kumimoji="1" lang="ja-JP" altLang="en-US" sz="200" dirty="0">
                        <a:solidFill>
                          <a:schemeClr val="bg1"/>
                        </a:solidFill>
                        <a:latin typeface="+mn-ea"/>
                        <a:ea typeface="+mn-ea"/>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rowSpan="2">
                  <a:txBody>
                    <a:bodyPr/>
                    <a:lstStyle/>
                    <a:p>
                      <a:pPr algn="ctr"/>
                      <a:r>
                        <a:rPr kumimoji="1" lang="ja-JP" altLang="en-US" sz="1100" dirty="0">
                          <a:solidFill>
                            <a:schemeClr val="bg1"/>
                          </a:solidFill>
                          <a:latin typeface="+mn-ea"/>
                          <a:ea typeface="+mn-ea"/>
                        </a:rPr>
                        <a:t>設置率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647435625"/>
                  </a:ext>
                </a:extLst>
              </a:tr>
              <a:tr h="250533">
                <a:tc vMerge="1">
                  <a:txBody>
                    <a:bodyPr/>
                    <a:lstStyle/>
                    <a:p>
                      <a:endParaRPr kumimoji="1" lang="ja-JP" altLang="en-US" sz="1200" dirty="0">
                        <a:latin typeface="游ゴシック" panose="020B0400000000000000" pitchFamily="50" charset="-128"/>
                        <a:ea typeface="游ゴシック" panose="020B0400000000000000" pitchFamily="50" charset="-128"/>
                      </a:endParaRPr>
                    </a:p>
                  </a:txBody>
                  <a:tcPr/>
                </a:tc>
                <a:tc vMerge="1">
                  <a:txBody>
                    <a:bodyPr/>
                    <a:lstStyle/>
                    <a:p>
                      <a:endParaRPr kumimoji="1" lang="ja-JP" altLang="en-US" sz="1200" dirty="0">
                        <a:latin typeface="游ゴシック" panose="020B0400000000000000" pitchFamily="50" charset="-128"/>
                        <a:ea typeface="游ゴシック" panose="020B0400000000000000" pitchFamily="50" charset="-128"/>
                      </a:endParaRPr>
                    </a:p>
                  </a:txBody>
                  <a:tcPr/>
                </a:tc>
                <a:tc>
                  <a:txBody>
                    <a:bodyPr/>
                    <a:lstStyle/>
                    <a:p>
                      <a:pPr algn="ctr"/>
                      <a:r>
                        <a:rPr kumimoji="1" lang="ja-JP" altLang="en-US" sz="1050" dirty="0">
                          <a:solidFill>
                            <a:schemeClr val="bg1"/>
                          </a:solidFill>
                          <a:latin typeface="+mn-ea"/>
                          <a:ea typeface="+mn-ea"/>
                        </a:rPr>
                        <a:t>複数設置</a:t>
                      </a:r>
                      <a:endParaRPr kumimoji="1" lang="en-US" altLang="ja-JP" sz="1050" dirty="0">
                        <a:solidFill>
                          <a:schemeClr val="bg1"/>
                        </a:solidFill>
                        <a:latin typeface="+mn-ea"/>
                        <a:ea typeface="+mn-ea"/>
                      </a:endParaRPr>
                    </a:p>
                    <a:p>
                      <a:pPr algn="ctr"/>
                      <a:r>
                        <a:rPr kumimoji="1" lang="ja-JP" altLang="en-US" sz="1050" dirty="0">
                          <a:solidFill>
                            <a:schemeClr val="bg1"/>
                          </a:solidFill>
                          <a:latin typeface="+mn-ea"/>
                          <a:ea typeface="+mn-ea"/>
                        </a:rPr>
                        <a:t>施設数</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vMerge="1">
                  <a:txBody>
                    <a:bodyPr/>
                    <a:lstStyle/>
                    <a:p>
                      <a:endParaRPr kumimoji="1" lang="ja-JP" altLang="en-US" sz="1200" dirty="0">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4143868682"/>
                  </a:ext>
                </a:extLst>
              </a:tr>
              <a:tr h="250533">
                <a:tc>
                  <a:txBody>
                    <a:bodyPr/>
                    <a:lstStyle/>
                    <a:p>
                      <a:r>
                        <a:rPr kumimoji="1" lang="en-US" altLang="ja-JP" sz="1200" dirty="0">
                          <a:latin typeface="+mn-ea"/>
                          <a:ea typeface="+mn-ea"/>
                        </a:rPr>
                        <a:t>1,000</a:t>
                      </a:r>
                      <a:r>
                        <a:rPr kumimoji="1" lang="ja-JP" altLang="en-US" sz="1200" dirty="0">
                          <a:latin typeface="+mn-ea"/>
                          <a:ea typeface="+mn-ea"/>
                        </a:rPr>
                        <a:t>㎡～</a:t>
                      </a:r>
                      <a:r>
                        <a:rPr kumimoji="1" lang="en-US" altLang="ja-JP" sz="1200" dirty="0">
                          <a:latin typeface="+mn-ea"/>
                          <a:ea typeface="+mn-ea"/>
                        </a:rPr>
                        <a:t>5,000</a:t>
                      </a:r>
                      <a:r>
                        <a:rPr kumimoji="1" lang="ja-JP" altLang="en-US" sz="1200" dirty="0">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400" dirty="0">
                          <a:latin typeface="+mn-ea"/>
                          <a:ea typeface="+mn-ea"/>
                        </a:rPr>
                        <a:t>22</a:t>
                      </a:r>
                      <a:endParaRPr kumimoji="1" lang="ja-JP" altLang="en-US" sz="14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400" dirty="0">
                          <a:latin typeface="+mn-ea"/>
                          <a:ea typeface="+mn-ea"/>
                        </a:rPr>
                        <a:t>3</a:t>
                      </a:r>
                      <a:endParaRPr kumimoji="1" lang="ja-JP" altLang="en-US" sz="14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400" dirty="0">
                          <a:latin typeface="+mn-ea"/>
                          <a:ea typeface="+mn-ea"/>
                        </a:rPr>
                        <a:t>13.6</a:t>
                      </a:r>
                      <a:r>
                        <a:rPr kumimoji="1" lang="ja-JP" altLang="en-US" sz="1400" dirty="0">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9728494"/>
                  </a:ext>
                </a:extLst>
              </a:tr>
              <a:tr h="250533">
                <a:tc>
                  <a:txBody>
                    <a:bodyPr/>
                    <a:lstStyle/>
                    <a:p>
                      <a:r>
                        <a:rPr kumimoji="1" lang="en-US" altLang="ja-JP" sz="1200" dirty="0">
                          <a:latin typeface="+mn-ea"/>
                          <a:ea typeface="+mn-ea"/>
                        </a:rPr>
                        <a:t>5,000</a:t>
                      </a:r>
                      <a:r>
                        <a:rPr kumimoji="1" lang="ja-JP" altLang="en-US" sz="1200" dirty="0">
                          <a:latin typeface="+mn-ea"/>
                          <a:ea typeface="+mn-ea"/>
                        </a:rPr>
                        <a:t>㎡～</a:t>
                      </a:r>
                      <a:r>
                        <a:rPr kumimoji="1" lang="en-US" altLang="ja-JP" sz="1200" dirty="0">
                          <a:latin typeface="+mn-ea"/>
                          <a:ea typeface="+mn-ea"/>
                        </a:rPr>
                        <a:t>10,000</a:t>
                      </a:r>
                      <a:r>
                        <a:rPr kumimoji="1" lang="ja-JP" altLang="en-US" sz="1200" dirty="0">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400" dirty="0">
                          <a:latin typeface="+mn-ea"/>
                          <a:ea typeface="+mn-ea"/>
                        </a:rPr>
                        <a:t>15</a:t>
                      </a:r>
                      <a:endParaRPr kumimoji="1" lang="ja-JP" altLang="en-US" sz="14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400" dirty="0">
                          <a:latin typeface="+mn-ea"/>
                          <a:ea typeface="+mn-ea"/>
                        </a:rPr>
                        <a:t>3</a:t>
                      </a:r>
                      <a:endParaRPr kumimoji="1" lang="ja-JP" altLang="en-US" sz="14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400" dirty="0">
                          <a:latin typeface="+mn-ea"/>
                          <a:ea typeface="+mn-ea"/>
                        </a:rPr>
                        <a:t>20.0</a:t>
                      </a:r>
                      <a:r>
                        <a:rPr kumimoji="1" lang="ja-JP" altLang="en-US" sz="1400" dirty="0">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1384589"/>
                  </a:ext>
                </a:extLst>
              </a:tr>
              <a:tr h="250533">
                <a:tc>
                  <a:txBody>
                    <a:bodyPr/>
                    <a:lstStyle/>
                    <a:p>
                      <a:r>
                        <a:rPr kumimoji="1" lang="en-US" altLang="ja-JP" sz="1200" dirty="0">
                          <a:latin typeface="+mn-ea"/>
                          <a:ea typeface="+mn-ea"/>
                        </a:rPr>
                        <a:t>10,000</a:t>
                      </a:r>
                      <a:r>
                        <a:rPr kumimoji="1" lang="ja-JP" altLang="en-US" sz="1200" dirty="0">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400" dirty="0">
                          <a:latin typeface="+mn-ea"/>
                          <a:ea typeface="+mn-ea"/>
                        </a:rPr>
                        <a:t>33</a:t>
                      </a:r>
                      <a:endParaRPr kumimoji="1" lang="ja-JP" altLang="en-US" sz="14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400" dirty="0">
                          <a:latin typeface="+mn-ea"/>
                          <a:ea typeface="+mn-ea"/>
                        </a:rPr>
                        <a:t>19</a:t>
                      </a:r>
                      <a:endParaRPr kumimoji="1" lang="ja-JP" altLang="en-US" sz="14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400" dirty="0">
                          <a:latin typeface="+mn-ea"/>
                          <a:ea typeface="+mn-ea"/>
                        </a:rPr>
                        <a:t>57.6</a:t>
                      </a:r>
                      <a:r>
                        <a:rPr kumimoji="1" lang="ja-JP" altLang="en-US" sz="1400" dirty="0">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5560404"/>
                  </a:ext>
                </a:extLst>
              </a:tr>
            </a:tbl>
          </a:graphicData>
        </a:graphic>
      </p:graphicFrame>
      <p:sp>
        <p:nvSpPr>
          <p:cNvPr id="52" name="テキスト ボックス 51">
            <a:extLst>
              <a:ext uri="{FF2B5EF4-FFF2-40B4-BE49-F238E27FC236}">
                <a16:creationId xmlns:a16="http://schemas.microsoft.com/office/drawing/2014/main" id="{C7E61F2D-72A1-448F-851F-0E9294024CE4}"/>
              </a:ext>
            </a:extLst>
          </p:cNvPr>
          <p:cNvSpPr txBox="1"/>
          <p:nvPr/>
        </p:nvSpPr>
        <p:spPr>
          <a:xfrm>
            <a:off x="6025053" y="3165937"/>
            <a:ext cx="3235181"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大人用介護ベッド複数設置率</a:t>
            </a:r>
            <a:r>
              <a:rPr kumimoji="1" lang="ja-JP" altLang="en-US" sz="1050" dirty="0">
                <a:latin typeface="BIZ UDPゴシック" panose="020B0400000000000000" pitchFamily="50" charset="-128"/>
                <a:ea typeface="BIZ UDPゴシック" panose="020B0400000000000000" pitchFamily="50" charset="-128"/>
              </a:rPr>
              <a:t>　</a:t>
            </a:r>
            <a:r>
              <a:rPr kumimoji="1" lang="en-US" altLang="ja-JP" sz="1050" dirty="0">
                <a:latin typeface="BIZ UDPゴシック" panose="020B0400000000000000" pitchFamily="50" charset="-128"/>
                <a:ea typeface="BIZ UDPゴシック" panose="020B0400000000000000" pitchFamily="50" charset="-128"/>
              </a:rPr>
              <a:t>※R6</a:t>
            </a:r>
            <a:r>
              <a:rPr kumimoji="1" lang="ja-JP" altLang="en-US" sz="1050" dirty="0">
                <a:latin typeface="BIZ UDPゴシック" panose="020B0400000000000000" pitchFamily="50" charset="-128"/>
                <a:ea typeface="BIZ UDPゴシック" panose="020B0400000000000000" pitchFamily="50" charset="-128"/>
              </a:rPr>
              <a:t>大阪府調査</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54" name="正方形/長方形 53">
            <a:extLst>
              <a:ext uri="{FF2B5EF4-FFF2-40B4-BE49-F238E27FC236}">
                <a16:creationId xmlns:a16="http://schemas.microsoft.com/office/drawing/2014/main" id="{C02D9E63-9003-4A80-9F63-F5477E1AF072}"/>
              </a:ext>
            </a:extLst>
          </p:cNvPr>
          <p:cNvSpPr/>
          <p:nvPr/>
        </p:nvSpPr>
        <p:spPr>
          <a:xfrm>
            <a:off x="5685813" y="2802470"/>
            <a:ext cx="3679557" cy="3076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a:extLst>
              <a:ext uri="{FF2B5EF4-FFF2-40B4-BE49-F238E27FC236}">
                <a16:creationId xmlns:a16="http://schemas.microsoft.com/office/drawing/2014/main" id="{6C479E0A-7A33-4813-AF27-344AC90B8B1A}"/>
              </a:ext>
            </a:extLst>
          </p:cNvPr>
          <p:cNvSpPr/>
          <p:nvPr/>
        </p:nvSpPr>
        <p:spPr>
          <a:xfrm>
            <a:off x="5694651" y="4489579"/>
            <a:ext cx="3679558" cy="3112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二等辺三角形 22">
            <a:extLst>
              <a:ext uri="{FF2B5EF4-FFF2-40B4-BE49-F238E27FC236}">
                <a16:creationId xmlns:a16="http://schemas.microsoft.com/office/drawing/2014/main" id="{59645F91-EF05-4E64-8339-9EA41EA8B754}"/>
              </a:ext>
            </a:extLst>
          </p:cNvPr>
          <p:cNvSpPr/>
          <p:nvPr/>
        </p:nvSpPr>
        <p:spPr>
          <a:xfrm flipV="1">
            <a:off x="4012743" y="2246839"/>
            <a:ext cx="1492845" cy="144016"/>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二等辺三角形 23">
            <a:extLst>
              <a:ext uri="{FF2B5EF4-FFF2-40B4-BE49-F238E27FC236}">
                <a16:creationId xmlns:a16="http://schemas.microsoft.com/office/drawing/2014/main" id="{E6DDEF28-85AE-4AB9-A4E0-910DE0D2E6A5}"/>
              </a:ext>
            </a:extLst>
          </p:cNvPr>
          <p:cNvSpPr/>
          <p:nvPr/>
        </p:nvSpPr>
        <p:spPr>
          <a:xfrm flipV="1">
            <a:off x="4012743" y="4590876"/>
            <a:ext cx="1492845" cy="144016"/>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6B2E4742-86F4-412B-AD42-8B20A86C7252}"/>
              </a:ext>
            </a:extLst>
          </p:cNvPr>
          <p:cNvSpPr txBox="1"/>
          <p:nvPr/>
        </p:nvSpPr>
        <p:spPr>
          <a:xfrm>
            <a:off x="202224" y="1828723"/>
            <a:ext cx="4972836" cy="276999"/>
          </a:xfrm>
          <a:prstGeom prst="rect">
            <a:avLst/>
          </a:prstGeom>
          <a:noFill/>
        </p:spPr>
        <p:txBody>
          <a:bodyPr wrap="none" rtlCol="0">
            <a:spAutoFit/>
          </a:bodyPr>
          <a:lstStyle/>
          <a:p>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現行</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延床面積</a:t>
            </a:r>
            <a:r>
              <a:rPr kumimoji="1" lang="en-US" altLang="ja-JP" sz="1200" dirty="0">
                <a:latin typeface="BIZ UDPゴシック" panose="020B0400000000000000" pitchFamily="50" charset="-128"/>
                <a:ea typeface="BIZ UDPゴシック" panose="020B0400000000000000" pitchFamily="50" charset="-128"/>
              </a:rPr>
              <a:t>10,000</a:t>
            </a:r>
            <a:r>
              <a:rPr kumimoji="1" lang="ja-JP" altLang="en-US" sz="1200" dirty="0">
                <a:latin typeface="BIZ UDPゴシック" panose="020B0400000000000000" pitchFamily="50" charset="-128"/>
                <a:ea typeface="BIZ UDPゴシック" panose="020B0400000000000000" pitchFamily="50" charset="-128"/>
              </a:rPr>
              <a:t>㎡以上を対象に義務付け（平成</a:t>
            </a:r>
            <a:r>
              <a:rPr kumimoji="1" lang="en-US" altLang="ja-JP" sz="1200" dirty="0">
                <a:latin typeface="BIZ UDPゴシック" panose="020B0400000000000000" pitchFamily="50" charset="-128"/>
                <a:ea typeface="BIZ UDPゴシック" panose="020B0400000000000000" pitchFamily="50" charset="-128"/>
              </a:rPr>
              <a:t>15</a:t>
            </a:r>
            <a:r>
              <a:rPr kumimoji="1" lang="ja-JP" altLang="en-US" sz="1200" dirty="0">
                <a:latin typeface="BIZ UDPゴシック" panose="020B0400000000000000" pitchFamily="50" charset="-128"/>
                <a:ea typeface="BIZ UDPゴシック" panose="020B0400000000000000" pitchFamily="50" charset="-128"/>
              </a:rPr>
              <a:t>年４月施行）</a:t>
            </a:r>
          </a:p>
        </p:txBody>
      </p:sp>
      <p:sp>
        <p:nvSpPr>
          <p:cNvPr id="27" name="テキスト ボックス 26">
            <a:extLst>
              <a:ext uri="{FF2B5EF4-FFF2-40B4-BE49-F238E27FC236}">
                <a16:creationId xmlns:a16="http://schemas.microsoft.com/office/drawing/2014/main" id="{BC596354-3D51-4E87-A7CC-87E6E0D2E33C}"/>
              </a:ext>
            </a:extLst>
          </p:cNvPr>
          <p:cNvSpPr txBox="1"/>
          <p:nvPr/>
        </p:nvSpPr>
        <p:spPr>
          <a:xfrm>
            <a:off x="158798" y="756763"/>
            <a:ext cx="9217024" cy="1039644"/>
          </a:xfrm>
          <a:prstGeom prst="rect">
            <a:avLst/>
          </a:prstGeom>
          <a:solidFill>
            <a:schemeClr val="accent5">
              <a:lumMod val="20000"/>
              <a:lumOff val="80000"/>
            </a:schemeClr>
          </a:solidFill>
          <a:ln w="19050">
            <a:noFill/>
          </a:ln>
        </p:spPr>
        <p:txBody>
          <a:bodyPr wrap="square" rtlCol="0">
            <a:spAutoFit/>
          </a:bodyPr>
          <a:lstStyle/>
          <a:p>
            <a:pPr marL="285750" indent="-285750">
              <a:lnSpc>
                <a:spcPct val="120000"/>
              </a:lnSpc>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介護を要する重度障がいのある方がおむつ替え等を行うことのできる</a:t>
            </a:r>
            <a:r>
              <a:rPr lang="ja-JP" altLang="en-US" b="1" u="heavy" dirty="0">
                <a:latin typeface="BIZ UDPゴシック" panose="020B0400000000000000" pitchFamily="50" charset="-128"/>
                <a:ea typeface="BIZ UDPゴシック" panose="020B0400000000000000" pitchFamily="50" charset="-128"/>
              </a:rPr>
              <a:t>「大人用介護ベッド」の設置促進など、着実にトイレを利用できる環境整備に対する高いニーズ</a:t>
            </a:r>
            <a:r>
              <a:rPr lang="ja-JP" altLang="en-US" dirty="0">
                <a:latin typeface="BIZ UDPゴシック" panose="020B0400000000000000" pitchFamily="50" charset="-128"/>
                <a:ea typeface="BIZ UDPゴシック" panose="020B0400000000000000" pitchFamily="50" charset="-128"/>
              </a:rPr>
              <a:t>が存在</a:t>
            </a:r>
          </a:p>
          <a:p>
            <a:pPr marL="269875" indent="-269875">
              <a:lnSpc>
                <a:spcPct val="120000"/>
              </a:lnSpc>
            </a:pPr>
            <a:r>
              <a:rPr kumimoji="1" lang="ja-JP" altLang="en-US" sz="1600" dirty="0">
                <a:latin typeface="BIZ UDPゴシック" panose="020B0400000000000000" pitchFamily="50" charset="-128"/>
                <a:ea typeface="BIZ UDPゴシック" panose="020B0400000000000000" pitchFamily="50" charset="-128"/>
              </a:rPr>
              <a:t>　　</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令和５年度　第</a:t>
            </a:r>
            <a:r>
              <a:rPr kumimoji="1" lang="en-US" altLang="ja-JP" sz="1600" dirty="0">
                <a:latin typeface="BIZ UDPゴシック" panose="020B0400000000000000" pitchFamily="50" charset="-128"/>
                <a:ea typeface="BIZ UDPゴシック" panose="020B0400000000000000" pitchFamily="50" charset="-128"/>
              </a:rPr>
              <a:t>13</a:t>
            </a:r>
            <a:r>
              <a:rPr kumimoji="1" lang="ja-JP" altLang="en-US" sz="1600" dirty="0">
                <a:latin typeface="BIZ UDPゴシック" panose="020B0400000000000000" pitchFamily="50" charset="-128"/>
                <a:ea typeface="BIZ UDPゴシック" panose="020B0400000000000000" pitchFamily="50" charset="-128"/>
              </a:rPr>
              <a:t>回福祉のまちづくり審議会</a:t>
            </a:r>
            <a:r>
              <a:rPr kumimoji="1" lang="en-US" altLang="ja-JP" sz="1600" dirty="0">
                <a:latin typeface="BIZ UDPゴシック" panose="020B0400000000000000" pitchFamily="50" charset="-128"/>
                <a:ea typeface="BIZ UDPゴシック" panose="020B0400000000000000" pitchFamily="50" charset="-128"/>
              </a:rPr>
              <a:t>》</a:t>
            </a:r>
            <a:endParaRPr kumimoji="1" lang="ja-JP" altLang="en-US" sz="1800" dirty="0">
              <a:latin typeface="BIZ UDPゴシック" panose="020B0400000000000000" pitchFamily="50" charset="-128"/>
              <a:ea typeface="BIZ UDPゴシック" panose="020B0400000000000000" pitchFamily="50" charset="-128"/>
            </a:endParaRPr>
          </a:p>
        </p:txBody>
      </p:sp>
      <p:grpSp>
        <p:nvGrpSpPr>
          <p:cNvPr id="29" name="グループ化 28">
            <a:extLst>
              <a:ext uri="{FF2B5EF4-FFF2-40B4-BE49-F238E27FC236}">
                <a16:creationId xmlns:a16="http://schemas.microsoft.com/office/drawing/2014/main" id="{47BCBAA1-6223-4EEC-84EE-DAB1DE1B3B1D}"/>
              </a:ext>
            </a:extLst>
          </p:cNvPr>
          <p:cNvGrpSpPr/>
          <p:nvPr/>
        </p:nvGrpSpPr>
        <p:grpSpPr>
          <a:xfrm>
            <a:off x="1018025" y="4580165"/>
            <a:ext cx="1249611" cy="479725"/>
            <a:chOff x="-1163891" y="2172642"/>
            <a:chExt cx="1163891" cy="354330"/>
          </a:xfrm>
        </p:grpSpPr>
        <p:sp>
          <p:nvSpPr>
            <p:cNvPr id="30" name="楕円 29">
              <a:extLst>
                <a:ext uri="{FF2B5EF4-FFF2-40B4-BE49-F238E27FC236}">
                  <a16:creationId xmlns:a16="http://schemas.microsoft.com/office/drawing/2014/main" id="{1E3995D6-F12C-4851-AF13-B844AFDF2DA5}"/>
                </a:ext>
              </a:extLst>
            </p:cNvPr>
            <p:cNvSpPr/>
            <p:nvPr/>
          </p:nvSpPr>
          <p:spPr>
            <a:xfrm flipH="1">
              <a:off x="-916461" y="2172642"/>
              <a:ext cx="669032" cy="277000"/>
            </a:xfrm>
            <a:prstGeom prst="ellipse">
              <a:avLst/>
            </a:prstGeom>
            <a:solidFill>
              <a:srgbClr val="FFFF0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endParaRPr lang="ja-JP" altLang="en-US" sz="1600" b="1" dirty="0">
                <a:solidFill>
                  <a:schemeClr val="bg1"/>
                </a:solidFill>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C31C30E5-6E5F-4C8E-9C82-267AB46AC48F}"/>
                </a:ext>
              </a:extLst>
            </p:cNvPr>
            <p:cNvSpPr/>
            <p:nvPr/>
          </p:nvSpPr>
          <p:spPr>
            <a:xfrm>
              <a:off x="-1163891" y="2175461"/>
              <a:ext cx="1163891" cy="351511"/>
            </a:xfrm>
            <a:prstGeom prst="rect">
              <a:avLst/>
            </a:prstGeom>
            <a:solidFill>
              <a:srgbClr val="FF0000">
                <a:alpha val="0"/>
              </a:srgbClr>
            </a:solidFill>
          </p:spPr>
          <p:txBody>
            <a:bodyPr wrap="square">
              <a:spAutoFit/>
            </a:bodyPr>
            <a:lstStyle/>
            <a:p>
              <a:pPr algn="ctr" defTabSz="406468">
                <a:defRPr/>
              </a:pPr>
              <a:r>
                <a:rPr kumimoji="0" lang="ja-JP" altLang="en-US" sz="1600" b="1" dirty="0">
                  <a:solidFill>
                    <a:srgbClr val="0070C0"/>
                  </a:solidFill>
                  <a:latin typeface="BIZ UDPゴシック" panose="020B0400000000000000" pitchFamily="50" charset="-128"/>
                  <a:ea typeface="BIZ UDPゴシック" panose="020B0400000000000000" pitchFamily="50" charset="-128"/>
                </a:rPr>
                <a:t>強化</a:t>
              </a:r>
              <a:endParaRPr kumimoji="0" lang="zh-TW" altLang="en-US" sz="1600" b="1" dirty="0">
                <a:solidFill>
                  <a:srgbClr val="0070C0"/>
                </a:solidFill>
                <a:latin typeface="BIZ UDPゴシック" panose="020B0400000000000000" pitchFamily="50" charset="-128"/>
                <a:ea typeface="BIZ UDPゴシック" panose="020B0400000000000000" pitchFamily="50" charset="-128"/>
              </a:endParaRPr>
            </a:p>
          </p:txBody>
        </p:sp>
      </p:grpSp>
      <p:sp>
        <p:nvSpPr>
          <p:cNvPr id="4" name="スライド番号プレースホルダー 3">
            <a:extLst>
              <a:ext uri="{FF2B5EF4-FFF2-40B4-BE49-F238E27FC236}">
                <a16:creationId xmlns:a16="http://schemas.microsoft.com/office/drawing/2014/main" id="{FFEFDE5D-9D98-4AF3-8AEB-041C68FE4859}"/>
              </a:ext>
            </a:extLst>
          </p:cNvPr>
          <p:cNvSpPr>
            <a:spLocks noGrp="1"/>
          </p:cNvSpPr>
          <p:nvPr>
            <p:ph type="sldNum" sz="quarter" idx="12"/>
          </p:nvPr>
        </p:nvSpPr>
        <p:spPr/>
        <p:txBody>
          <a:bodyPr/>
          <a:lstStyle/>
          <a:p>
            <a:fld id="{DEC76586-D0F3-45AA-98E7-DB7FB999FB55}" type="slidenum">
              <a:rPr kumimoji="1" lang="ja-JP" altLang="en-US" smtClean="0"/>
              <a:t>5</a:t>
            </a:fld>
            <a:endParaRPr kumimoji="1" lang="ja-JP" altLang="en-US" dirty="0"/>
          </a:p>
        </p:txBody>
      </p:sp>
      <p:sp>
        <p:nvSpPr>
          <p:cNvPr id="22" name="テキスト ボックス 21">
            <a:extLst>
              <a:ext uri="{FF2B5EF4-FFF2-40B4-BE49-F238E27FC236}">
                <a16:creationId xmlns:a16="http://schemas.microsoft.com/office/drawing/2014/main" id="{4F9087B3-FB0F-4D26-B24B-D2DC49C8840D}"/>
              </a:ext>
            </a:extLst>
          </p:cNvPr>
          <p:cNvSpPr txBox="1"/>
          <p:nvPr/>
        </p:nvSpPr>
        <p:spPr>
          <a:xfrm>
            <a:off x="5805601" y="4788767"/>
            <a:ext cx="3704860" cy="246221"/>
          </a:xfrm>
          <a:prstGeom prst="rect">
            <a:avLst/>
          </a:prstGeom>
          <a:noFill/>
        </p:spPr>
        <p:txBody>
          <a:bodyPr wrap="none" rtlCol="0">
            <a:spAutoFit/>
          </a:bodyPr>
          <a:lstStyle/>
          <a:p>
            <a:r>
              <a:rPr kumimoji="1" lang="en-US" altLang="ja-JP" sz="1000" dirty="0"/>
              <a:t>※</a:t>
            </a:r>
            <a:r>
              <a:rPr kumimoji="1" lang="ja-JP" altLang="en-US" sz="1000" dirty="0"/>
              <a:t>いずれも</a:t>
            </a:r>
            <a:r>
              <a:rPr kumimoji="1" lang="en-US" altLang="ja-JP" sz="1000" dirty="0"/>
              <a:t>H26</a:t>
            </a:r>
            <a:r>
              <a:rPr kumimoji="1" lang="ja-JP" altLang="en-US" sz="1000" dirty="0"/>
              <a:t>～</a:t>
            </a:r>
            <a:r>
              <a:rPr kumimoji="1" lang="en-US" altLang="ja-JP" sz="1000" dirty="0"/>
              <a:t>R5</a:t>
            </a:r>
            <a:r>
              <a:rPr kumimoji="1" lang="ja-JP" altLang="en-US" sz="1000" dirty="0"/>
              <a:t>で新築等された施設へのアンケート調査結果</a:t>
            </a:r>
          </a:p>
        </p:txBody>
      </p:sp>
    </p:spTree>
    <p:extLst>
      <p:ext uri="{BB962C8B-B14F-4D97-AF65-F5344CB8AC3E}">
        <p14:creationId xmlns:p14="http://schemas.microsoft.com/office/powerpoint/2010/main" val="899934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CE721AF-882B-4C3F-A002-108509B9C9FE}"/>
              </a:ext>
            </a:extLst>
          </p:cNvPr>
          <p:cNvSpPr txBox="1"/>
          <p:nvPr/>
        </p:nvSpPr>
        <p:spPr>
          <a:xfrm>
            <a:off x="-3127" y="62685"/>
            <a:ext cx="9540875" cy="461665"/>
          </a:xfrm>
          <a:prstGeom prst="rect">
            <a:avLst/>
          </a:prstGeom>
          <a:noFill/>
        </p:spPr>
        <p:txBody>
          <a:bodyPr wrap="square" rtlCol="0">
            <a:spAutoFit/>
          </a:bodyPr>
          <a:lstStyle/>
          <a:p>
            <a:r>
              <a:rPr lang="ja-JP" altLang="en-US" sz="2400" dirty="0">
                <a:latin typeface="HGP創英角ｺﾞｼｯｸUB" panose="020B0900000000000000" pitchFamily="50" charset="-128"/>
                <a:ea typeface="HGP創英角ｺﾞｼｯｸUB" panose="020B0900000000000000" pitchFamily="50" charset="-128"/>
              </a:rPr>
              <a:t>４</a:t>
            </a:r>
            <a:r>
              <a:rPr kumimoji="1" lang="ja-JP" altLang="en-US" sz="2400" dirty="0">
                <a:latin typeface="HGP創英角ｺﾞｼｯｸUB" panose="020B0900000000000000" pitchFamily="50" charset="-128"/>
                <a:ea typeface="HGP創英角ｺﾞｼｯｸUB" panose="020B0900000000000000" pitchFamily="50" charset="-128"/>
              </a:rPr>
              <a:t>．大阪府福祉のまちづくり条例の改正 （</a:t>
            </a:r>
            <a:r>
              <a:rPr lang="ja-JP" altLang="en-US" sz="2400" dirty="0">
                <a:latin typeface="HGP創英角ｺﾞｼｯｸUB" panose="020B0900000000000000" pitchFamily="50" charset="-128"/>
                <a:ea typeface="HGP創英角ｺﾞｼｯｸUB" panose="020B0900000000000000" pitchFamily="50" charset="-128"/>
              </a:rPr>
              <a:t>小規模店舗</a:t>
            </a:r>
            <a:r>
              <a:rPr kumimoji="1" lang="ja-JP" altLang="en-US" sz="2400" dirty="0">
                <a:latin typeface="HGP創英角ｺﾞｼｯｸUB" panose="020B0900000000000000" pitchFamily="50" charset="-128"/>
                <a:ea typeface="HGP創英角ｺﾞｼｯｸUB" panose="020B0900000000000000" pitchFamily="50" charset="-128"/>
              </a:rPr>
              <a:t>）</a:t>
            </a:r>
          </a:p>
        </p:txBody>
      </p:sp>
      <p:cxnSp>
        <p:nvCxnSpPr>
          <p:cNvPr id="39" name="直線コネクタ 38">
            <a:extLst>
              <a:ext uri="{FF2B5EF4-FFF2-40B4-BE49-F238E27FC236}">
                <a16:creationId xmlns:a16="http://schemas.microsoft.com/office/drawing/2014/main" id="{C14442F3-724F-4EC6-908D-7EFEC2A6D89F}"/>
              </a:ext>
            </a:extLst>
          </p:cNvPr>
          <p:cNvCxnSpPr>
            <a:cxnSpLocks/>
          </p:cNvCxnSpPr>
          <p:nvPr/>
        </p:nvCxnSpPr>
        <p:spPr>
          <a:xfrm>
            <a:off x="0" y="588045"/>
            <a:ext cx="95408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2EC509AE-1F36-41CA-90F8-2DD66EC97722}"/>
              </a:ext>
            </a:extLst>
          </p:cNvPr>
          <p:cNvSpPr txBox="1"/>
          <p:nvPr/>
        </p:nvSpPr>
        <p:spPr>
          <a:xfrm>
            <a:off x="219027" y="2332258"/>
            <a:ext cx="5559522" cy="2744277"/>
          </a:xfrm>
          <a:prstGeom prst="rect">
            <a:avLst/>
          </a:prstGeom>
          <a:noFill/>
        </p:spPr>
        <p:txBody>
          <a:bodyPr wrap="square" rtlCol="0">
            <a:spAutoFit/>
          </a:bodyPr>
          <a:lstStyle/>
          <a:p>
            <a:pPr marL="285750" indent="-285750">
              <a:lnSpc>
                <a:spcPct val="130000"/>
              </a:lnSpc>
              <a:buFont typeface="Wingdings" panose="05000000000000000000" pitchFamily="2" charset="2"/>
              <a:buChar char="u"/>
            </a:pPr>
            <a:r>
              <a:rPr kumimoji="1" lang="ja-JP" altLang="en-US" sz="1600" spc="-30" dirty="0">
                <a:latin typeface="BIZ UDPゴシック" panose="020B0400000000000000" pitchFamily="50" charset="-128"/>
                <a:ea typeface="BIZ UDPゴシック" panose="020B0400000000000000" pitchFamily="50" charset="-128"/>
              </a:rPr>
              <a:t>新築の小規模店舗では、段差無く入店が可能な形態が普及し、既に一般化</a:t>
            </a:r>
            <a:endParaRPr kumimoji="1" lang="en-US" altLang="ja-JP" sz="1600" spc="-30" dirty="0">
              <a:latin typeface="BIZ UDPゴシック" panose="020B0400000000000000" pitchFamily="50" charset="-128"/>
              <a:ea typeface="BIZ UDPゴシック" panose="020B0400000000000000" pitchFamily="50" charset="-128"/>
            </a:endParaRPr>
          </a:p>
          <a:p>
            <a:pPr marL="285750" indent="-285750">
              <a:lnSpc>
                <a:spcPct val="130000"/>
              </a:lnSpc>
              <a:buFont typeface="Wingdings" panose="05000000000000000000" pitchFamily="2" charset="2"/>
              <a:buChar char="u"/>
            </a:pPr>
            <a:r>
              <a:rPr lang="en-US" altLang="ja-JP" sz="1600" b="0" baseline="0" dirty="0">
                <a:solidFill>
                  <a:schemeClr val="tx1"/>
                </a:solidFill>
                <a:latin typeface="BIZ UDPゴシック" panose="020B0400000000000000" pitchFamily="50" charset="-128"/>
                <a:ea typeface="BIZ UDPゴシック" panose="020B0400000000000000" pitchFamily="50" charset="-128"/>
              </a:rPr>
              <a:t>100㎡</a:t>
            </a:r>
            <a:r>
              <a:rPr lang="ja-JP" altLang="en-US" sz="1600" b="0" baseline="0" dirty="0">
                <a:solidFill>
                  <a:schemeClr val="tx1"/>
                </a:solidFill>
                <a:latin typeface="BIZ UDPゴシック" panose="020B0400000000000000" pitchFamily="50" charset="-128"/>
                <a:ea typeface="BIZ UDPゴシック" panose="020B0400000000000000" pitchFamily="50" charset="-128"/>
              </a:rPr>
              <a:t>未満では、敷地形状により段差解消が困難な場合が想定される</a:t>
            </a:r>
            <a:endParaRPr lang="en-US" altLang="ja-JP" sz="1600" b="0" baseline="0" dirty="0">
              <a:solidFill>
                <a:schemeClr val="tx1"/>
              </a:solidFill>
              <a:latin typeface="BIZ UDPゴシック" panose="020B0400000000000000" pitchFamily="50" charset="-128"/>
              <a:ea typeface="BIZ UDPゴシック" panose="020B0400000000000000" pitchFamily="50" charset="-128"/>
            </a:endParaRPr>
          </a:p>
          <a:p>
            <a:pPr marL="285750" indent="-285750">
              <a:lnSpc>
                <a:spcPct val="130000"/>
              </a:lnSpc>
              <a:buFont typeface="Wingdings" panose="05000000000000000000" pitchFamily="2" charset="2"/>
              <a:buChar char="u"/>
            </a:pPr>
            <a:r>
              <a:rPr kumimoji="1" lang="ja-JP" altLang="en-US" sz="1600" dirty="0">
                <a:latin typeface="BIZ UDPゴシック" panose="020B0400000000000000" pitchFamily="50" charset="-128"/>
                <a:ea typeface="BIZ UDPゴシック" panose="020B0400000000000000" pitchFamily="50" charset="-128"/>
              </a:rPr>
              <a:t>段差解消</a:t>
            </a:r>
            <a:r>
              <a:rPr kumimoji="1" lang="ja-JP" altLang="en-US" sz="1400" dirty="0">
                <a:latin typeface="BIZ UDPゴシック" panose="020B0400000000000000" pitchFamily="50" charset="-128"/>
                <a:ea typeface="BIZ UDPゴシック" panose="020B0400000000000000" pitchFamily="50" charset="-128"/>
              </a:rPr>
              <a:t>（建物高さを下げる）</a:t>
            </a:r>
            <a:r>
              <a:rPr kumimoji="1" lang="ja-JP" altLang="en-US" sz="1600" dirty="0">
                <a:latin typeface="BIZ UDPゴシック" panose="020B0400000000000000" pitchFamily="50" charset="-128"/>
                <a:ea typeface="BIZ UDPゴシック" panose="020B0400000000000000" pitchFamily="50" charset="-128"/>
              </a:rPr>
              <a:t>を図る場合のコストは工事費全体</a:t>
            </a:r>
            <a:r>
              <a:rPr kumimoji="1" lang="en-US" altLang="ja-JP" sz="1600" dirty="0">
                <a:latin typeface="BIZ UDPゴシック" panose="020B0400000000000000" pitchFamily="50" charset="-128"/>
                <a:ea typeface="BIZ UDPゴシック" panose="020B0400000000000000" pitchFamily="50" charset="-128"/>
              </a:rPr>
              <a:t>0.9</a:t>
            </a:r>
            <a:r>
              <a:rPr kumimoji="1" lang="ja-JP" altLang="en-US" sz="1600" dirty="0">
                <a:latin typeface="BIZ UDPゴシック" panose="020B0400000000000000" pitchFamily="50" charset="-128"/>
                <a:ea typeface="BIZ UDPゴシック" panose="020B0400000000000000" pitchFamily="50" charset="-128"/>
              </a:rPr>
              <a:t>％～</a:t>
            </a:r>
            <a:r>
              <a:rPr lang="en-US" altLang="ja-JP" sz="1600" dirty="0">
                <a:latin typeface="BIZ UDPゴシック" panose="020B0400000000000000" pitchFamily="50" charset="-128"/>
                <a:ea typeface="BIZ UDPゴシック" panose="020B0400000000000000" pitchFamily="50" charset="-128"/>
              </a:rPr>
              <a:t>1.1</a:t>
            </a:r>
            <a:r>
              <a:rPr lang="ja-JP" altLang="en-US" sz="1600" dirty="0">
                <a:latin typeface="BIZ UDPゴシック" panose="020B0400000000000000" pitchFamily="50" charset="-128"/>
                <a:ea typeface="BIZ UDPゴシック" panose="020B0400000000000000" pitchFamily="50" charset="-128"/>
              </a:rPr>
              <a:t>％程度</a:t>
            </a:r>
            <a:r>
              <a:rPr lang="ja-JP" altLang="en-US" sz="1200" dirty="0">
                <a:latin typeface="BIZ UDPゴシック" panose="020B0400000000000000" pitchFamily="50" charset="-128"/>
                <a:ea typeface="BIZ UDPゴシック" panose="020B0400000000000000" pitchFamily="50" charset="-128"/>
              </a:rPr>
              <a:t>（１００～</a:t>
            </a:r>
            <a:r>
              <a:rPr lang="en-US" altLang="ja-JP" sz="1200" dirty="0">
                <a:latin typeface="BIZ UDPゴシック" panose="020B0400000000000000" pitchFamily="50" charset="-128"/>
                <a:ea typeface="BIZ UDPゴシック" panose="020B0400000000000000" pitchFamily="50" charset="-128"/>
              </a:rPr>
              <a:t>200㎡</a:t>
            </a:r>
            <a:r>
              <a:rPr lang="ja-JP" altLang="en-US" sz="1200" dirty="0">
                <a:latin typeface="BIZ UDPゴシック" panose="020B0400000000000000" pitchFamily="50" charset="-128"/>
                <a:ea typeface="BIZ UDPゴシック" panose="020B0400000000000000" pitchFamily="50" charset="-128"/>
              </a:rPr>
              <a:t>の場合）</a:t>
            </a:r>
            <a:endParaRPr lang="en-US" altLang="ja-JP" sz="12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a:t>
            </a:r>
            <a:endParaRPr lang="en-US" altLang="ja-JP" sz="1400" dirty="0">
              <a:latin typeface="BIZ UDPゴシック" panose="020B0400000000000000" pitchFamily="50" charset="-128"/>
              <a:ea typeface="BIZ UDPゴシック" panose="020B0400000000000000" pitchFamily="50" charset="-128"/>
            </a:endParaRPr>
          </a:p>
          <a:p>
            <a:pPr>
              <a:lnSpc>
                <a:spcPct val="130000"/>
              </a:lnSpc>
            </a:pP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参考</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　兵庫県における取扱い</a:t>
            </a:r>
            <a:endParaRPr kumimoji="1" lang="en-US" altLang="ja-JP" sz="1400" dirty="0">
              <a:latin typeface="BIZ UDPゴシック" panose="020B0400000000000000" pitchFamily="50" charset="-128"/>
              <a:ea typeface="BIZ UDPゴシック" panose="020B0400000000000000" pitchFamily="50" charset="-128"/>
            </a:endParaRPr>
          </a:p>
          <a:p>
            <a:pPr>
              <a:lnSpc>
                <a:spcPct val="130000"/>
              </a:lnSpc>
            </a:pPr>
            <a:r>
              <a:rPr lang="ja-JP" altLang="en-US" sz="1400" dirty="0">
                <a:latin typeface="BIZ UDPゴシック" panose="020B0400000000000000" pitchFamily="50" charset="-128"/>
                <a:ea typeface="BIZ UDPゴシック" panose="020B0400000000000000" pitchFamily="50" charset="-128"/>
              </a:rPr>
              <a:t>　従来より</a:t>
            </a:r>
            <a:r>
              <a:rPr lang="en-US" altLang="ja-JP" sz="1400" dirty="0">
                <a:latin typeface="BIZ UDPゴシック" panose="020B0400000000000000" pitchFamily="50" charset="-128"/>
                <a:ea typeface="BIZ UDPゴシック" panose="020B0400000000000000" pitchFamily="50" charset="-128"/>
              </a:rPr>
              <a:t>100</a:t>
            </a:r>
            <a:r>
              <a:rPr lang="ja-JP" altLang="en-US" sz="1400" dirty="0">
                <a:latin typeface="BIZ UDPゴシック" panose="020B0400000000000000" pitchFamily="50" charset="-128"/>
                <a:ea typeface="BIZ UDPゴシック" panose="020B0400000000000000" pitchFamily="50" charset="-128"/>
              </a:rPr>
              <a:t>㎡以上を対象に義務化済み</a:t>
            </a:r>
            <a:endParaRPr kumimoji="1" lang="en-US" altLang="ja-JP" sz="1400" dirty="0">
              <a:latin typeface="BIZ UDPゴシック" panose="020B0400000000000000" pitchFamily="50" charset="-128"/>
              <a:ea typeface="BIZ UDPゴシック" panose="020B0400000000000000" pitchFamily="50" charset="-128"/>
            </a:endParaRPr>
          </a:p>
        </p:txBody>
      </p:sp>
      <p:graphicFrame>
        <p:nvGraphicFramePr>
          <p:cNvPr id="28" name="表 55">
            <a:extLst>
              <a:ext uri="{FF2B5EF4-FFF2-40B4-BE49-F238E27FC236}">
                <a16:creationId xmlns:a16="http://schemas.microsoft.com/office/drawing/2014/main" id="{27FABEB5-F93C-4020-A12C-23ABA7243393}"/>
              </a:ext>
            </a:extLst>
          </p:cNvPr>
          <p:cNvGraphicFramePr>
            <a:graphicFrameLocks noGrp="1"/>
          </p:cNvGraphicFramePr>
          <p:nvPr>
            <p:extLst>
              <p:ext uri="{D42A27DB-BD31-4B8C-83A1-F6EECF244321}">
                <p14:modId xmlns:p14="http://schemas.microsoft.com/office/powerpoint/2010/main" val="164376418"/>
              </p:ext>
            </p:extLst>
          </p:nvPr>
        </p:nvGraphicFramePr>
        <p:xfrm>
          <a:off x="5995931" y="3150716"/>
          <a:ext cx="3292952" cy="1295400"/>
        </p:xfrm>
        <a:graphic>
          <a:graphicData uri="http://schemas.openxmlformats.org/drawingml/2006/table">
            <a:tbl>
              <a:tblPr firstRow="1" bandRow="1">
                <a:tableStyleId>{5C22544A-7EE6-4342-B048-85BDC9FD1C3A}</a:tableStyleId>
              </a:tblPr>
              <a:tblGrid>
                <a:gridCol w="1238970">
                  <a:extLst>
                    <a:ext uri="{9D8B030D-6E8A-4147-A177-3AD203B41FA5}">
                      <a16:colId xmlns:a16="http://schemas.microsoft.com/office/drawing/2014/main" val="2103069456"/>
                    </a:ext>
                  </a:extLst>
                </a:gridCol>
                <a:gridCol w="782560">
                  <a:extLst>
                    <a:ext uri="{9D8B030D-6E8A-4147-A177-3AD203B41FA5}">
                      <a16:colId xmlns:a16="http://schemas.microsoft.com/office/drawing/2014/main" val="1692793385"/>
                    </a:ext>
                  </a:extLst>
                </a:gridCol>
                <a:gridCol w="658780">
                  <a:extLst>
                    <a:ext uri="{9D8B030D-6E8A-4147-A177-3AD203B41FA5}">
                      <a16:colId xmlns:a16="http://schemas.microsoft.com/office/drawing/2014/main" val="1628690679"/>
                    </a:ext>
                  </a:extLst>
                </a:gridCol>
                <a:gridCol w="612642">
                  <a:extLst>
                    <a:ext uri="{9D8B030D-6E8A-4147-A177-3AD203B41FA5}">
                      <a16:colId xmlns:a16="http://schemas.microsoft.com/office/drawing/2014/main" val="2545638843"/>
                    </a:ext>
                  </a:extLst>
                </a:gridCol>
              </a:tblGrid>
              <a:tr h="250533">
                <a:tc rowSpan="2">
                  <a:txBody>
                    <a:bodyPr/>
                    <a:lstStyle/>
                    <a:p>
                      <a:pPr algn="ctr"/>
                      <a:r>
                        <a:rPr kumimoji="1" lang="ja-JP" altLang="en-US" sz="1100" dirty="0">
                          <a:solidFill>
                            <a:schemeClr val="bg1"/>
                          </a:solidFill>
                          <a:latin typeface="+mn-ea"/>
                          <a:ea typeface="+mn-ea"/>
                        </a:rPr>
                        <a:t>延床面積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rowSpan="2">
                  <a:txBody>
                    <a:bodyPr/>
                    <a:lstStyle/>
                    <a:p>
                      <a:pPr algn="ctr"/>
                      <a:r>
                        <a:rPr kumimoji="1" lang="ja-JP" altLang="en-US" sz="1100" dirty="0">
                          <a:solidFill>
                            <a:schemeClr val="bg1"/>
                          </a:solidFill>
                          <a:latin typeface="+mn-ea"/>
                          <a:ea typeface="+mn-ea"/>
                        </a:rPr>
                        <a:t>施設数</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endParaRPr kumimoji="1" lang="ja-JP" altLang="en-US" sz="1100" dirty="0">
                        <a:solidFill>
                          <a:schemeClr val="bg1"/>
                        </a:solidFill>
                        <a:latin typeface="+mn-ea"/>
                        <a:ea typeface="+mn-ea"/>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rowSpan="2">
                  <a:txBody>
                    <a:bodyPr/>
                    <a:lstStyle/>
                    <a:p>
                      <a:pPr algn="ctr"/>
                      <a:r>
                        <a:rPr kumimoji="1" lang="ja-JP" altLang="en-US" sz="1100" dirty="0">
                          <a:solidFill>
                            <a:schemeClr val="bg1"/>
                          </a:solidFill>
                          <a:latin typeface="+mn-ea"/>
                          <a:ea typeface="+mn-ea"/>
                        </a:rPr>
                        <a:t>解消率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647435625"/>
                  </a:ext>
                </a:extLst>
              </a:tr>
              <a:tr h="250533">
                <a:tc vMerge="1">
                  <a:txBody>
                    <a:bodyPr/>
                    <a:lstStyle/>
                    <a:p>
                      <a:endParaRPr kumimoji="1" lang="ja-JP" altLang="en-US" sz="1200" dirty="0">
                        <a:latin typeface="游ゴシック" panose="020B0400000000000000" pitchFamily="50" charset="-128"/>
                        <a:ea typeface="游ゴシック" panose="020B0400000000000000" pitchFamily="50" charset="-128"/>
                      </a:endParaRPr>
                    </a:p>
                  </a:txBody>
                  <a:tcPr/>
                </a:tc>
                <a:tc vMerge="1">
                  <a:txBody>
                    <a:bodyPr/>
                    <a:lstStyle/>
                    <a:p>
                      <a:endParaRPr kumimoji="1" lang="ja-JP" altLang="en-US" sz="1200" dirty="0">
                        <a:latin typeface="游ゴシック" panose="020B0400000000000000" pitchFamily="50" charset="-128"/>
                        <a:ea typeface="游ゴシック" panose="020B0400000000000000" pitchFamily="50" charset="-128"/>
                      </a:endParaRPr>
                    </a:p>
                  </a:txBody>
                  <a:tcPr/>
                </a:tc>
                <a:tc>
                  <a:txBody>
                    <a:bodyPr/>
                    <a:lstStyle/>
                    <a:p>
                      <a:pPr algn="ctr"/>
                      <a:r>
                        <a:rPr kumimoji="1" lang="ja-JP" altLang="en-US" sz="1100" dirty="0">
                          <a:solidFill>
                            <a:schemeClr val="bg1"/>
                          </a:solidFill>
                          <a:latin typeface="+mn-ea"/>
                          <a:ea typeface="+mn-ea"/>
                        </a:rPr>
                        <a:t>段差</a:t>
                      </a:r>
                      <a:endParaRPr kumimoji="1" lang="en-US" altLang="ja-JP" sz="1100" dirty="0">
                        <a:solidFill>
                          <a:schemeClr val="bg1"/>
                        </a:solidFill>
                        <a:latin typeface="+mn-ea"/>
                        <a:ea typeface="+mn-ea"/>
                      </a:endParaRPr>
                    </a:p>
                    <a:p>
                      <a:pPr algn="ctr"/>
                      <a:r>
                        <a:rPr kumimoji="1" lang="ja-JP" altLang="en-US" sz="1100" dirty="0">
                          <a:solidFill>
                            <a:schemeClr val="bg1"/>
                          </a:solidFill>
                          <a:latin typeface="+mn-ea"/>
                          <a:ea typeface="+mn-ea"/>
                        </a:rPr>
                        <a:t>なし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vMerge="1">
                  <a:txBody>
                    <a:bodyPr/>
                    <a:lstStyle/>
                    <a:p>
                      <a:endParaRPr kumimoji="1" lang="ja-JP" altLang="en-US" sz="1200" dirty="0">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4143868682"/>
                  </a:ext>
                </a:extLst>
              </a:tr>
              <a:tr h="250533">
                <a:tc>
                  <a:txBody>
                    <a:bodyPr/>
                    <a:lstStyle/>
                    <a:p>
                      <a:r>
                        <a:rPr kumimoji="1" lang="ja-JP" altLang="en-US" sz="1400" dirty="0">
                          <a:latin typeface="+mn-ea"/>
                          <a:ea typeface="+mn-ea"/>
                        </a:rPr>
                        <a:t>～</a:t>
                      </a:r>
                      <a:r>
                        <a:rPr kumimoji="1" lang="en-US" altLang="ja-JP" sz="1400" dirty="0">
                          <a:latin typeface="+mn-ea"/>
                          <a:ea typeface="+mn-ea"/>
                        </a:rPr>
                        <a:t>100㎡</a:t>
                      </a:r>
                      <a:endParaRPr kumimoji="1" lang="ja-JP" altLang="en-US" sz="14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400" dirty="0">
                          <a:latin typeface="+mn-ea"/>
                          <a:ea typeface="+mn-ea"/>
                        </a:rPr>
                        <a:t>108</a:t>
                      </a:r>
                      <a:endParaRPr kumimoji="1" lang="ja-JP" altLang="en-US" sz="14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400" dirty="0">
                          <a:latin typeface="+mn-ea"/>
                          <a:ea typeface="+mn-ea"/>
                        </a:rPr>
                        <a:t>78</a:t>
                      </a:r>
                      <a:endParaRPr kumimoji="1" lang="ja-JP" altLang="en-US" sz="14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400" dirty="0">
                          <a:latin typeface="+mn-ea"/>
                          <a:ea typeface="+mn-ea"/>
                        </a:rPr>
                        <a:t>72</a:t>
                      </a:r>
                      <a:r>
                        <a:rPr kumimoji="1" lang="ja-JP" altLang="en-US" sz="1400" dirty="0">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9728494"/>
                  </a:ext>
                </a:extLst>
              </a:tr>
              <a:tr h="250533">
                <a:tc>
                  <a:txBody>
                    <a:bodyPr/>
                    <a:lstStyle/>
                    <a:p>
                      <a:r>
                        <a:rPr kumimoji="1" lang="en-US" altLang="ja-JP" sz="1400" dirty="0">
                          <a:latin typeface="+mn-ea"/>
                          <a:ea typeface="+mn-ea"/>
                        </a:rPr>
                        <a:t>100</a:t>
                      </a:r>
                      <a:r>
                        <a:rPr kumimoji="1" lang="ja-JP" altLang="en-US" sz="1400" dirty="0">
                          <a:latin typeface="+mn-ea"/>
                          <a:ea typeface="+mn-ea"/>
                        </a:rPr>
                        <a:t>～</a:t>
                      </a:r>
                      <a:r>
                        <a:rPr kumimoji="1" lang="en-US" altLang="ja-JP" sz="1400" dirty="0">
                          <a:latin typeface="+mn-ea"/>
                          <a:ea typeface="+mn-ea"/>
                        </a:rPr>
                        <a:t>199</a:t>
                      </a:r>
                      <a:r>
                        <a:rPr kumimoji="1" lang="ja-JP" altLang="en-US" sz="1400" dirty="0">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400" dirty="0">
                          <a:latin typeface="+mn-ea"/>
                          <a:ea typeface="+mn-ea"/>
                        </a:rPr>
                        <a:t>192</a:t>
                      </a:r>
                      <a:endParaRPr kumimoji="1" lang="ja-JP" altLang="en-US" sz="14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400" dirty="0">
                          <a:latin typeface="+mn-ea"/>
                          <a:ea typeface="+mn-ea"/>
                        </a:rPr>
                        <a:t>147</a:t>
                      </a:r>
                      <a:endParaRPr kumimoji="1" lang="ja-JP" altLang="en-US" sz="14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400" dirty="0">
                          <a:latin typeface="+mn-ea"/>
                          <a:ea typeface="+mn-ea"/>
                        </a:rPr>
                        <a:t>77</a:t>
                      </a:r>
                      <a:r>
                        <a:rPr kumimoji="1" lang="ja-JP" altLang="en-US" sz="1400" dirty="0">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5560404"/>
                  </a:ext>
                </a:extLst>
              </a:tr>
            </a:tbl>
          </a:graphicData>
        </a:graphic>
      </p:graphicFrame>
      <p:sp>
        <p:nvSpPr>
          <p:cNvPr id="29" name="テキスト ボックス 28">
            <a:extLst>
              <a:ext uri="{FF2B5EF4-FFF2-40B4-BE49-F238E27FC236}">
                <a16:creationId xmlns:a16="http://schemas.microsoft.com/office/drawing/2014/main" id="{23007E6A-DC62-4290-A978-FF201033D814}"/>
              </a:ext>
            </a:extLst>
          </p:cNvPr>
          <p:cNvSpPr txBox="1"/>
          <p:nvPr/>
        </p:nvSpPr>
        <p:spPr>
          <a:xfrm>
            <a:off x="5941366" y="2862684"/>
            <a:ext cx="3421129"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小規模店舗における段差解消</a:t>
            </a:r>
            <a:r>
              <a:rPr kumimoji="1" lang="ja-JP" altLang="en-US" sz="1200" dirty="0">
                <a:latin typeface="BIZ UDPゴシック" panose="020B0400000000000000" pitchFamily="50" charset="-128"/>
                <a:ea typeface="BIZ UDPゴシック" panose="020B0400000000000000" pitchFamily="50" charset="-128"/>
              </a:rPr>
              <a:t>率</a:t>
            </a:r>
            <a:r>
              <a:rPr kumimoji="1" lang="ja-JP" altLang="en-US" sz="1050" dirty="0">
                <a:latin typeface="BIZ UDPゴシック" panose="020B0400000000000000" pitchFamily="50" charset="-128"/>
                <a:ea typeface="BIZ UDPゴシック" panose="020B0400000000000000" pitchFamily="50" charset="-128"/>
              </a:rPr>
              <a:t>　</a:t>
            </a:r>
            <a:r>
              <a:rPr kumimoji="1" lang="en-US" altLang="ja-JP" sz="1050" dirty="0">
                <a:latin typeface="BIZ UDPゴシック" panose="020B0400000000000000" pitchFamily="50" charset="-128"/>
                <a:ea typeface="BIZ UDPゴシック" panose="020B0400000000000000" pitchFamily="50" charset="-128"/>
              </a:rPr>
              <a:t>※R6</a:t>
            </a:r>
            <a:r>
              <a:rPr kumimoji="1" lang="ja-JP" altLang="en-US" sz="1050" dirty="0">
                <a:latin typeface="BIZ UDPゴシック" panose="020B0400000000000000" pitchFamily="50" charset="-128"/>
                <a:ea typeface="BIZ UDPゴシック" panose="020B0400000000000000" pitchFamily="50" charset="-128"/>
              </a:rPr>
              <a:t>大阪府調査</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2160BCC5-7570-4539-8253-E0CD69EC45FA}"/>
              </a:ext>
            </a:extLst>
          </p:cNvPr>
          <p:cNvSpPr/>
          <p:nvPr/>
        </p:nvSpPr>
        <p:spPr>
          <a:xfrm>
            <a:off x="5995931" y="4144475"/>
            <a:ext cx="3312000" cy="3016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二等辺三角形 16">
            <a:extLst>
              <a:ext uri="{FF2B5EF4-FFF2-40B4-BE49-F238E27FC236}">
                <a16:creationId xmlns:a16="http://schemas.microsoft.com/office/drawing/2014/main" id="{682501D5-151A-4264-AD2E-46803400F3A1}"/>
              </a:ext>
            </a:extLst>
          </p:cNvPr>
          <p:cNvSpPr/>
          <p:nvPr/>
        </p:nvSpPr>
        <p:spPr>
          <a:xfrm flipV="1">
            <a:off x="4012743" y="2070596"/>
            <a:ext cx="1492845" cy="144016"/>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二等辺三角形 18">
            <a:extLst>
              <a:ext uri="{FF2B5EF4-FFF2-40B4-BE49-F238E27FC236}">
                <a16:creationId xmlns:a16="http://schemas.microsoft.com/office/drawing/2014/main" id="{892321B8-FBE6-4688-BDF3-F9EC0DE3CB5D}"/>
              </a:ext>
            </a:extLst>
          </p:cNvPr>
          <p:cNvSpPr/>
          <p:nvPr/>
        </p:nvSpPr>
        <p:spPr>
          <a:xfrm flipV="1">
            <a:off x="4012743" y="5166940"/>
            <a:ext cx="1492845" cy="144016"/>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B22A2406-3C38-404E-9F45-B3D5EF17C73E}"/>
              </a:ext>
            </a:extLst>
          </p:cNvPr>
          <p:cNvSpPr txBox="1"/>
          <p:nvPr/>
        </p:nvSpPr>
        <p:spPr>
          <a:xfrm>
            <a:off x="212623" y="1808036"/>
            <a:ext cx="4708340" cy="276999"/>
          </a:xfrm>
          <a:prstGeom prst="rect">
            <a:avLst/>
          </a:prstGeom>
          <a:noFill/>
        </p:spPr>
        <p:txBody>
          <a:bodyPr wrap="none" rtlCol="0">
            <a:spAutoFit/>
          </a:bodyPr>
          <a:lstStyle/>
          <a:p>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現行</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延床面積</a:t>
            </a:r>
            <a:r>
              <a:rPr kumimoji="1" lang="en-US" altLang="ja-JP" sz="1200" dirty="0">
                <a:latin typeface="BIZ UDPゴシック" panose="020B0400000000000000" pitchFamily="50" charset="-128"/>
                <a:ea typeface="BIZ UDPゴシック" panose="020B0400000000000000" pitchFamily="50" charset="-128"/>
              </a:rPr>
              <a:t>200</a:t>
            </a:r>
            <a:r>
              <a:rPr kumimoji="1" lang="ja-JP" altLang="en-US" sz="1200" dirty="0">
                <a:latin typeface="BIZ UDPゴシック" panose="020B0400000000000000" pitchFamily="50" charset="-128"/>
                <a:ea typeface="BIZ UDPゴシック" panose="020B0400000000000000" pitchFamily="50" charset="-128"/>
              </a:rPr>
              <a:t>㎡以上を対象に義務付け（平成</a:t>
            </a:r>
            <a:r>
              <a:rPr kumimoji="1" lang="en-US" altLang="ja-JP" sz="1200" dirty="0">
                <a:latin typeface="BIZ UDPゴシック" panose="020B0400000000000000" pitchFamily="50" charset="-128"/>
                <a:ea typeface="BIZ UDPゴシック" panose="020B0400000000000000" pitchFamily="50" charset="-128"/>
              </a:rPr>
              <a:t>15</a:t>
            </a:r>
            <a:r>
              <a:rPr kumimoji="1" lang="ja-JP" altLang="en-US" sz="1200" dirty="0">
                <a:latin typeface="BIZ UDPゴシック" panose="020B0400000000000000" pitchFamily="50" charset="-128"/>
                <a:ea typeface="BIZ UDPゴシック" panose="020B0400000000000000" pitchFamily="50" charset="-128"/>
              </a:rPr>
              <a:t>年４月施行）</a:t>
            </a:r>
          </a:p>
        </p:txBody>
      </p:sp>
      <p:sp>
        <p:nvSpPr>
          <p:cNvPr id="4" name="テキスト ボックス 3">
            <a:extLst>
              <a:ext uri="{FF2B5EF4-FFF2-40B4-BE49-F238E27FC236}">
                <a16:creationId xmlns:a16="http://schemas.microsoft.com/office/drawing/2014/main" id="{64B87B64-2262-4850-AB9F-5A3DFDAEC4BB}"/>
              </a:ext>
            </a:extLst>
          </p:cNvPr>
          <p:cNvSpPr txBox="1"/>
          <p:nvPr/>
        </p:nvSpPr>
        <p:spPr>
          <a:xfrm>
            <a:off x="6674362" y="4457046"/>
            <a:ext cx="2704587" cy="246221"/>
          </a:xfrm>
          <a:prstGeom prst="rect">
            <a:avLst/>
          </a:prstGeom>
          <a:noFill/>
        </p:spPr>
        <p:txBody>
          <a:bodyPr wrap="none" rtlCol="0">
            <a:spAutoFit/>
          </a:bodyPr>
          <a:lstStyle/>
          <a:p>
            <a:r>
              <a:rPr kumimoji="1" lang="en-US" altLang="ja-JP" sz="1000" dirty="0"/>
              <a:t>※R2</a:t>
            </a:r>
            <a:r>
              <a:rPr kumimoji="1" lang="ja-JP" altLang="en-US" sz="1000" dirty="0"/>
              <a:t>～</a:t>
            </a:r>
            <a:r>
              <a:rPr kumimoji="1" lang="en-US" altLang="ja-JP" sz="1000" dirty="0"/>
              <a:t>R4</a:t>
            </a:r>
            <a:r>
              <a:rPr kumimoji="1" lang="ja-JP" altLang="en-US" sz="1000" dirty="0"/>
              <a:t>で新築された店舗のうち</a:t>
            </a:r>
            <a:r>
              <a:rPr kumimoji="1" lang="en-US" altLang="ja-JP" sz="1000" dirty="0"/>
              <a:t>300</a:t>
            </a:r>
            <a:r>
              <a:rPr kumimoji="1" lang="ja-JP" altLang="en-US" sz="1000" dirty="0"/>
              <a:t>件を抽出</a:t>
            </a:r>
          </a:p>
        </p:txBody>
      </p:sp>
      <p:sp>
        <p:nvSpPr>
          <p:cNvPr id="25" name="テキスト ボックス 24">
            <a:extLst>
              <a:ext uri="{FF2B5EF4-FFF2-40B4-BE49-F238E27FC236}">
                <a16:creationId xmlns:a16="http://schemas.microsoft.com/office/drawing/2014/main" id="{F0773E38-E291-49BA-8492-4074EC28034B}"/>
              </a:ext>
            </a:extLst>
          </p:cNvPr>
          <p:cNvSpPr txBox="1"/>
          <p:nvPr/>
        </p:nvSpPr>
        <p:spPr>
          <a:xfrm>
            <a:off x="158798" y="756763"/>
            <a:ext cx="9217024" cy="1039644"/>
          </a:xfrm>
          <a:prstGeom prst="rect">
            <a:avLst/>
          </a:prstGeom>
          <a:solidFill>
            <a:schemeClr val="accent5">
              <a:lumMod val="20000"/>
              <a:lumOff val="80000"/>
            </a:schemeClr>
          </a:solidFill>
          <a:ln w="19050">
            <a:noFill/>
          </a:ln>
        </p:spPr>
        <p:txBody>
          <a:bodyPr wrap="square" rtlCol="0">
            <a:spAutoFit/>
          </a:bodyPr>
          <a:lstStyle/>
          <a:p>
            <a:pPr marL="285750" indent="-285750">
              <a:lnSpc>
                <a:spcPct val="120000"/>
              </a:lnSpc>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rPr>
              <a:t>日常的に利用する機会の多い飲食店など</a:t>
            </a:r>
            <a:r>
              <a:rPr lang="ja-JP" altLang="en-US" b="1" u="heavy" dirty="0">
                <a:latin typeface="BIZ UDPゴシック" panose="020B0400000000000000" pitchFamily="50" charset="-128"/>
                <a:ea typeface="BIZ UDPゴシック" panose="020B0400000000000000" pitchFamily="50" charset="-128"/>
              </a:rPr>
              <a:t>小規模な店舗において、出入口の段差解消などのバリアフリー化に対する極めて高いニーズ</a:t>
            </a:r>
            <a:r>
              <a:rPr lang="ja-JP" altLang="en-US" dirty="0">
                <a:latin typeface="BIZ UDPゴシック" panose="020B0400000000000000" pitchFamily="50" charset="-128"/>
                <a:ea typeface="BIZ UDPゴシック" panose="020B0400000000000000" pitchFamily="50" charset="-128"/>
              </a:rPr>
              <a:t>が存在</a:t>
            </a:r>
          </a:p>
          <a:p>
            <a:pPr marL="269875" indent="-269875">
              <a:lnSpc>
                <a:spcPct val="120000"/>
              </a:lnSpc>
            </a:pPr>
            <a:r>
              <a:rPr kumimoji="1" lang="ja-JP" altLang="en-US" sz="1600" dirty="0">
                <a:latin typeface="BIZ UDPゴシック" panose="020B0400000000000000" pitchFamily="50" charset="-128"/>
                <a:ea typeface="BIZ UDPゴシック" panose="020B0400000000000000" pitchFamily="50" charset="-128"/>
              </a:rPr>
              <a:t>　　</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令和５年度　第</a:t>
            </a:r>
            <a:r>
              <a:rPr kumimoji="1" lang="en-US" altLang="ja-JP" sz="1600" dirty="0">
                <a:latin typeface="BIZ UDPゴシック" panose="020B0400000000000000" pitchFamily="50" charset="-128"/>
                <a:ea typeface="BIZ UDPゴシック" panose="020B0400000000000000" pitchFamily="50" charset="-128"/>
              </a:rPr>
              <a:t>13</a:t>
            </a:r>
            <a:r>
              <a:rPr kumimoji="1" lang="ja-JP" altLang="en-US" sz="1600" dirty="0">
                <a:latin typeface="BIZ UDPゴシック" panose="020B0400000000000000" pitchFamily="50" charset="-128"/>
                <a:ea typeface="BIZ UDPゴシック" panose="020B0400000000000000" pitchFamily="50" charset="-128"/>
              </a:rPr>
              <a:t>回福祉のまちづくり審議会</a:t>
            </a:r>
            <a:r>
              <a:rPr kumimoji="1" lang="en-US" altLang="ja-JP" sz="1600" dirty="0">
                <a:latin typeface="BIZ UDPゴシック" panose="020B0400000000000000" pitchFamily="50" charset="-128"/>
                <a:ea typeface="BIZ UDPゴシック" panose="020B0400000000000000" pitchFamily="50" charset="-128"/>
              </a:rPr>
              <a:t>》</a:t>
            </a:r>
            <a:endParaRPr kumimoji="1" lang="ja-JP" altLang="en-US" sz="1800" dirty="0">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94BDC443-2FAD-4B5E-9C29-9E96E7E11D88}"/>
              </a:ext>
            </a:extLst>
          </p:cNvPr>
          <p:cNvSpPr/>
          <p:nvPr/>
        </p:nvSpPr>
        <p:spPr>
          <a:xfrm>
            <a:off x="241753" y="5541551"/>
            <a:ext cx="9119852" cy="113755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21AF4DDE-5DE3-4B27-B2CC-761BF80237BC}"/>
              </a:ext>
            </a:extLst>
          </p:cNvPr>
          <p:cNvSpPr txBox="1"/>
          <p:nvPr/>
        </p:nvSpPr>
        <p:spPr>
          <a:xfrm>
            <a:off x="365226" y="5689902"/>
            <a:ext cx="8943813" cy="852669"/>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kumimoji="1" lang="ja-JP" altLang="en-US" dirty="0">
                <a:latin typeface="BIZ UDPゴシック" panose="020B0400000000000000" pitchFamily="50" charset="-128"/>
                <a:ea typeface="BIZ UDPゴシック" panose="020B0400000000000000" pitchFamily="50" charset="-128"/>
              </a:rPr>
              <a:t>道等から利用居室までの経路等のバリアフリー化を促進するため、</a:t>
            </a:r>
            <a:r>
              <a:rPr kumimoji="1" lang="ja-JP" altLang="en-US" u="sng" dirty="0">
                <a:latin typeface="BIZ UDPゴシック" panose="020B0400000000000000" pitchFamily="50" charset="-128"/>
                <a:ea typeface="BIZ UDPゴシック" panose="020B0400000000000000" pitchFamily="50" charset="-128"/>
              </a:rPr>
              <a:t>義務化の対象となる施設の拡大 </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延床面積</a:t>
            </a:r>
            <a:r>
              <a:rPr kumimoji="1" lang="en-US" altLang="ja-JP" sz="1200" dirty="0">
                <a:latin typeface="BIZ UDPゴシック" panose="020B0400000000000000" pitchFamily="50" charset="-128"/>
                <a:ea typeface="BIZ UDPゴシック" panose="020B0400000000000000" pitchFamily="50" charset="-128"/>
              </a:rPr>
              <a:t>200㎡</a:t>
            </a:r>
            <a:r>
              <a:rPr kumimoji="1" lang="ja-JP" altLang="en-US" sz="1200" dirty="0">
                <a:latin typeface="BIZ UDPゴシック" panose="020B0400000000000000" pitchFamily="50" charset="-128"/>
                <a:ea typeface="BIZ UDPゴシック" panose="020B0400000000000000" pitchFamily="50" charset="-128"/>
              </a:rPr>
              <a:t>以上→</a:t>
            </a:r>
            <a:r>
              <a:rPr kumimoji="1" lang="en-US" altLang="ja-JP" sz="1200" dirty="0">
                <a:latin typeface="BIZ UDPゴシック" panose="020B0400000000000000" pitchFamily="50" charset="-128"/>
                <a:ea typeface="BIZ UDPゴシック" panose="020B0400000000000000" pitchFamily="50" charset="-128"/>
              </a:rPr>
              <a:t>100㎡</a:t>
            </a:r>
            <a:r>
              <a:rPr kumimoji="1" lang="ja-JP" altLang="en-US" sz="1200" dirty="0">
                <a:latin typeface="BIZ UDPゴシック" panose="020B0400000000000000" pitchFamily="50" charset="-128"/>
                <a:ea typeface="BIZ UDPゴシック" panose="020B0400000000000000" pitchFamily="50" charset="-128"/>
              </a:rPr>
              <a:t>以上）</a:t>
            </a:r>
            <a:endParaRPr kumimoji="1" lang="ja-JP" altLang="en-US" dirty="0">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80882AC5-6F1B-42C9-9934-E7A055C43C10}"/>
              </a:ext>
            </a:extLst>
          </p:cNvPr>
          <p:cNvSpPr txBox="1"/>
          <p:nvPr/>
        </p:nvSpPr>
        <p:spPr>
          <a:xfrm>
            <a:off x="163180" y="5187508"/>
            <a:ext cx="1378690" cy="479724"/>
          </a:xfrm>
          <a:prstGeom prst="rect">
            <a:avLst/>
          </a:prstGeom>
          <a:solidFill>
            <a:srgbClr val="BF9000"/>
          </a:solidFill>
          <a:ln/>
        </p:spPr>
        <p:style>
          <a:lnRef idx="3">
            <a:schemeClr val="lt1"/>
          </a:lnRef>
          <a:fillRef idx="1">
            <a:schemeClr val="accent1"/>
          </a:fillRef>
          <a:effectRef idx="1">
            <a:schemeClr val="accent1"/>
          </a:effectRef>
          <a:fontRef idx="minor">
            <a:schemeClr val="lt1"/>
          </a:fontRef>
        </p:style>
        <p:txBody>
          <a:bodyPr vert="horz" wrap="square" lIns="34673" rIns="34673" rtlCol="0" anchor="ctr" anchorCtr="0">
            <a:noAutofit/>
          </a:bodyPr>
          <a:lstStyle>
            <a:defPPr>
              <a:defRPr lang="en-US"/>
            </a:defPPr>
            <a:lvl1pPr algn="ctr">
              <a:defRPr kumimoji="1" sz="130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defRPr>
            </a:lvl1pPr>
          </a:lstStyle>
          <a:p>
            <a:pPr defTabSz="440329">
              <a:defRPr/>
            </a:pPr>
            <a:r>
              <a:rPr lang="ja-JP" altLang="en-US" sz="2000" b="1" dirty="0">
                <a:solidFill>
                  <a:prstClr val="white"/>
                </a:solidFill>
                <a:effectLst/>
              </a:rPr>
              <a:t>改正案</a:t>
            </a:r>
            <a:endParaRPr lang="en-US" altLang="ja-JP" sz="2000" b="1" dirty="0">
              <a:solidFill>
                <a:prstClr val="white"/>
              </a:solidFill>
              <a:effectLst/>
            </a:endParaRPr>
          </a:p>
        </p:txBody>
      </p:sp>
      <p:grpSp>
        <p:nvGrpSpPr>
          <p:cNvPr id="35" name="グループ化 34">
            <a:extLst>
              <a:ext uri="{FF2B5EF4-FFF2-40B4-BE49-F238E27FC236}">
                <a16:creationId xmlns:a16="http://schemas.microsoft.com/office/drawing/2014/main" id="{58E375E9-3698-4F5E-82F2-9F1E34B36659}"/>
              </a:ext>
            </a:extLst>
          </p:cNvPr>
          <p:cNvGrpSpPr/>
          <p:nvPr/>
        </p:nvGrpSpPr>
        <p:grpSpPr>
          <a:xfrm>
            <a:off x="1018025" y="5094932"/>
            <a:ext cx="1249611" cy="479725"/>
            <a:chOff x="-1163891" y="2172642"/>
            <a:chExt cx="1163891" cy="354330"/>
          </a:xfrm>
        </p:grpSpPr>
        <p:sp>
          <p:nvSpPr>
            <p:cNvPr id="36" name="楕円 35">
              <a:extLst>
                <a:ext uri="{FF2B5EF4-FFF2-40B4-BE49-F238E27FC236}">
                  <a16:creationId xmlns:a16="http://schemas.microsoft.com/office/drawing/2014/main" id="{0D725F60-6067-42C0-8FF4-32B41378DAF4}"/>
                </a:ext>
              </a:extLst>
            </p:cNvPr>
            <p:cNvSpPr/>
            <p:nvPr/>
          </p:nvSpPr>
          <p:spPr>
            <a:xfrm flipH="1">
              <a:off x="-916461" y="2172642"/>
              <a:ext cx="669032" cy="277000"/>
            </a:xfrm>
            <a:prstGeom prst="ellipse">
              <a:avLst/>
            </a:prstGeom>
            <a:solidFill>
              <a:srgbClr val="FFFF0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endParaRPr lang="ja-JP" altLang="en-US" sz="1600" b="1" dirty="0">
                <a:solidFill>
                  <a:schemeClr val="bg1"/>
                </a:solidFill>
                <a:latin typeface="BIZ UDPゴシック" panose="020B0400000000000000" pitchFamily="50" charset="-128"/>
                <a:ea typeface="BIZ UDPゴシック" panose="020B0400000000000000" pitchFamily="50" charset="-128"/>
              </a:endParaRPr>
            </a:p>
          </p:txBody>
        </p:sp>
        <p:sp>
          <p:nvSpPr>
            <p:cNvPr id="37" name="正方形/長方形 36">
              <a:extLst>
                <a:ext uri="{FF2B5EF4-FFF2-40B4-BE49-F238E27FC236}">
                  <a16:creationId xmlns:a16="http://schemas.microsoft.com/office/drawing/2014/main" id="{2B9629DA-595F-4B31-BA90-9EC7A7095EEE}"/>
                </a:ext>
              </a:extLst>
            </p:cNvPr>
            <p:cNvSpPr/>
            <p:nvPr/>
          </p:nvSpPr>
          <p:spPr>
            <a:xfrm>
              <a:off x="-1163891" y="2175461"/>
              <a:ext cx="1163891" cy="351511"/>
            </a:xfrm>
            <a:prstGeom prst="rect">
              <a:avLst/>
            </a:prstGeom>
            <a:solidFill>
              <a:srgbClr val="FF0000">
                <a:alpha val="0"/>
              </a:srgbClr>
            </a:solidFill>
          </p:spPr>
          <p:txBody>
            <a:bodyPr wrap="square">
              <a:spAutoFit/>
            </a:bodyPr>
            <a:lstStyle/>
            <a:p>
              <a:pPr algn="ctr" defTabSz="406468">
                <a:defRPr/>
              </a:pPr>
              <a:r>
                <a:rPr kumimoji="0" lang="ja-JP" altLang="en-US" sz="1600" b="1" dirty="0">
                  <a:solidFill>
                    <a:srgbClr val="0070C0"/>
                  </a:solidFill>
                  <a:latin typeface="BIZ UDPゴシック" panose="020B0400000000000000" pitchFamily="50" charset="-128"/>
                  <a:ea typeface="BIZ UDPゴシック" panose="020B0400000000000000" pitchFamily="50" charset="-128"/>
                </a:rPr>
                <a:t>強化</a:t>
              </a:r>
              <a:endParaRPr kumimoji="0" lang="zh-TW" altLang="en-US" sz="1600" b="1" dirty="0">
                <a:solidFill>
                  <a:srgbClr val="0070C0"/>
                </a:solidFill>
                <a:latin typeface="BIZ UDPゴシック" panose="020B0400000000000000" pitchFamily="50" charset="-128"/>
                <a:ea typeface="BIZ UDPゴシック" panose="020B0400000000000000" pitchFamily="50" charset="-128"/>
              </a:endParaRPr>
            </a:p>
          </p:txBody>
        </p:sp>
      </p:grpSp>
      <p:sp>
        <p:nvSpPr>
          <p:cNvPr id="5" name="スライド番号プレースホルダー 4">
            <a:extLst>
              <a:ext uri="{FF2B5EF4-FFF2-40B4-BE49-F238E27FC236}">
                <a16:creationId xmlns:a16="http://schemas.microsoft.com/office/drawing/2014/main" id="{6DE5CA42-D770-4C3B-A38F-6043AFB2DCE4}"/>
              </a:ext>
            </a:extLst>
          </p:cNvPr>
          <p:cNvSpPr>
            <a:spLocks noGrp="1"/>
          </p:cNvSpPr>
          <p:nvPr>
            <p:ph type="sldNum" sz="quarter" idx="12"/>
          </p:nvPr>
        </p:nvSpPr>
        <p:spPr/>
        <p:txBody>
          <a:bodyPr/>
          <a:lstStyle/>
          <a:p>
            <a:fld id="{DEC76586-D0F3-45AA-98E7-DB7FB999FB55}" type="slidenum">
              <a:rPr kumimoji="1" lang="ja-JP" altLang="en-US" smtClean="0"/>
              <a:t>6</a:t>
            </a:fld>
            <a:endParaRPr kumimoji="1" lang="ja-JP" altLang="en-US" dirty="0"/>
          </a:p>
        </p:txBody>
      </p:sp>
    </p:spTree>
    <p:extLst>
      <p:ext uri="{BB962C8B-B14F-4D97-AF65-F5344CB8AC3E}">
        <p14:creationId xmlns:p14="http://schemas.microsoft.com/office/powerpoint/2010/main" val="3646316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CE721AF-882B-4C3F-A002-108509B9C9FE}"/>
              </a:ext>
            </a:extLst>
          </p:cNvPr>
          <p:cNvSpPr txBox="1"/>
          <p:nvPr/>
        </p:nvSpPr>
        <p:spPr>
          <a:xfrm>
            <a:off x="-3127" y="62685"/>
            <a:ext cx="9540875" cy="461665"/>
          </a:xfrm>
          <a:prstGeom prst="rect">
            <a:avLst/>
          </a:prstGeom>
          <a:noFill/>
        </p:spPr>
        <p:txBody>
          <a:bodyPr wrap="square" rtlCol="0">
            <a:spAutoFit/>
          </a:bodyPr>
          <a:lstStyle/>
          <a:p>
            <a:r>
              <a:rPr lang="ja-JP" altLang="en-US" sz="2400" dirty="0">
                <a:latin typeface="HGP創英角ｺﾞｼｯｸUB" panose="020B0900000000000000" pitchFamily="50" charset="-128"/>
                <a:ea typeface="HGP創英角ｺﾞｼｯｸUB" panose="020B0900000000000000" pitchFamily="50" charset="-128"/>
              </a:rPr>
              <a:t>４</a:t>
            </a:r>
            <a:r>
              <a:rPr kumimoji="1" lang="ja-JP" altLang="en-US" sz="2400" dirty="0">
                <a:latin typeface="HGP創英角ｺﾞｼｯｸUB" panose="020B0900000000000000" pitchFamily="50" charset="-128"/>
                <a:ea typeface="HGP創英角ｺﾞｼｯｸUB" panose="020B0900000000000000" pitchFamily="50" charset="-128"/>
              </a:rPr>
              <a:t>．大阪府福祉のまちづくり条例の改正 （</a:t>
            </a:r>
            <a:r>
              <a:rPr lang="ja-JP" altLang="en-US" sz="2400" dirty="0">
                <a:latin typeface="HGP創英角ｺﾞｼｯｸUB" panose="020B0900000000000000" pitchFamily="50" charset="-128"/>
                <a:ea typeface="HGP創英角ｺﾞｼｯｸUB" panose="020B0900000000000000" pitchFamily="50" charset="-128"/>
              </a:rPr>
              <a:t>共同住宅</a:t>
            </a:r>
            <a:r>
              <a:rPr kumimoji="1" lang="ja-JP" altLang="en-US" sz="2400" dirty="0">
                <a:latin typeface="HGP創英角ｺﾞｼｯｸUB" panose="020B0900000000000000" pitchFamily="50" charset="-128"/>
                <a:ea typeface="HGP創英角ｺﾞｼｯｸUB" panose="020B0900000000000000" pitchFamily="50" charset="-128"/>
              </a:rPr>
              <a:t>）</a:t>
            </a:r>
          </a:p>
        </p:txBody>
      </p:sp>
      <p:cxnSp>
        <p:nvCxnSpPr>
          <p:cNvPr id="39" name="直線コネクタ 38">
            <a:extLst>
              <a:ext uri="{FF2B5EF4-FFF2-40B4-BE49-F238E27FC236}">
                <a16:creationId xmlns:a16="http://schemas.microsoft.com/office/drawing/2014/main" id="{C14442F3-724F-4EC6-908D-7EFEC2A6D89F}"/>
              </a:ext>
            </a:extLst>
          </p:cNvPr>
          <p:cNvCxnSpPr>
            <a:cxnSpLocks/>
          </p:cNvCxnSpPr>
          <p:nvPr/>
        </p:nvCxnSpPr>
        <p:spPr>
          <a:xfrm>
            <a:off x="0" y="588045"/>
            <a:ext cx="95408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3CA29094-8FB2-43D2-A21B-DC5ABB90257D}"/>
              </a:ext>
            </a:extLst>
          </p:cNvPr>
          <p:cNvSpPr txBox="1"/>
          <p:nvPr/>
        </p:nvSpPr>
        <p:spPr>
          <a:xfrm>
            <a:off x="219027" y="2836433"/>
            <a:ext cx="5559522" cy="1642309"/>
          </a:xfrm>
          <a:prstGeom prst="rect">
            <a:avLst/>
          </a:prstGeom>
          <a:noFill/>
        </p:spPr>
        <p:txBody>
          <a:bodyPr wrap="square" rtlCol="0">
            <a:spAutoFit/>
          </a:bodyPr>
          <a:lstStyle/>
          <a:p>
            <a:pPr marL="285750" indent="-285750">
              <a:lnSpc>
                <a:spcPct val="130000"/>
              </a:lnSpc>
              <a:buFont typeface="Wingdings" panose="05000000000000000000" pitchFamily="2" charset="2"/>
              <a:buChar char="u"/>
            </a:pPr>
            <a:r>
              <a:rPr kumimoji="1" lang="ja-JP" altLang="en-US" sz="1600" dirty="0">
                <a:latin typeface="BIZ UDPゴシック" panose="020B0400000000000000" pitchFamily="50" charset="-128"/>
                <a:ea typeface="BIZ UDPゴシック" panose="020B0400000000000000" pitchFamily="50" charset="-128"/>
              </a:rPr>
              <a:t>総駐車台数</a:t>
            </a:r>
            <a:r>
              <a:rPr kumimoji="1" lang="en-US" altLang="ja-JP" sz="1600" dirty="0">
                <a:latin typeface="BIZ UDPゴシック" panose="020B0400000000000000" pitchFamily="50" charset="-128"/>
                <a:ea typeface="BIZ UDPゴシック" panose="020B0400000000000000" pitchFamily="50" charset="-128"/>
              </a:rPr>
              <a:t>100</a:t>
            </a:r>
            <a:r>
              <a:rPr kumimoji="1" lang="ja-JP" altLang="en-US" sz="1600" dirty="0">
                <a:latin typeface="BIZ UDPゴシック" panose="020B0400000000000000" pitchFamily="50" charset="-128"/>
                <a:ea typeface="BIZ UDPゴシック" panose="020B0400000000000000" pitchFamily="50" charset="-128"/>
              </a:rPr>
              <a:t>台以上の物件では、</a:t>
            </a:r>
            <a:r>
              <a:rPr lang="ja-JP" altLang="en-US" sz="1600" dirty="0">
                <a:latin typeface="BIZ UDPゴシック" panose="020B0400000000000000" pitchFamily="50" charset="-128"/>
                <a:ea typeface="BIZ UDPゴシック" panose="020B0400000000000000" pitchFamily="50" charset="-128"/>
              </a:rPr>
              <a:t>幅の広い駐車区画の整備が普及</a:t>
            </a:r>
            <a:endParaRPr kumimoji="1" lang="en-US" altLang="ja-JP" sz="1600" dirty="0">
              <a:latin typeface="BIZ UDPゴシック" panose="020B0400000000000000" pitchFamily="50" charset="-128"/>
              <a:ea typeface="BIZ UDPゴシック" panose="020B0400000000000000" pitchFamily="50" charset="-128"/>
            </a:endParaRPr>
          </a:p>
          <a:p>
            <a:pPr marL="285750" indent="-285750">
              <a:lnSpc>
                <a:spcPct val="130000"/>
              </a:lnSpc>
              <a:buFont typeface="Wingdings" panose="05000000000000000000" pitchFamily="2" charset="2"/>
              <a:buChar char="u"/>
            </a:pPr>
            <a:r>
              <a:rPr kumimoji="1" lang="ja-JP" altLang="en-US" sz="1600" spc="-30" dirty="0">
                <a:latin typeface="BIZ UDPゴシック" panose="020B0400000000000000" pitchFamily="50" charset="-128"/>
                <a:ea typeface="BIZ UDPゴシック" panose="020B0400000000000000" pitchFamily="50" charset="-128"/>
              </a:rPr>
              <a:t>敷地に余裕がある場合、十分に設置は可能との事業者意見</a:t>
            </a:r>
            <a:endParaRPr kumimoji="1" lang="en-US" altLang="ja-JP" sz="1600" spc="-30" dirty="0">
              <a:latin typeface="BIZ UDPゴシック" panose="020B0400000000000000" pitchFamily="50" charset="-128"/>
              <a:ea typeface="BIZ UDPゴシック" panose="020B0400000000000000" pitchFamily="50" charset="-128"/>
            </a:endParaRPr>
          </a:p>
          <a:p>
            <a:pPr marL="285750" indent="-285750">
              <a:lnSpc>
                <a:spcPct val="130000"/>
              </a:lnSpc>
              <a:buFont typeface="Wingdings" panose="05000000000000000000" pitchFamily="2" charset="2"/>
              <a:buChar char="u"/>
            </a:pPr>
            <a:r>
              <a:rPr kumimoji="1" lang="ja-JP" altLang="en-US" sz="1600" dirty="0">
                <a:latin typeface="BIZ UDPゴシック" panose="020B0400000000000000" pitchFamily="50" charset="-128"/>
                <a:ea typeface="BIZ UDPゴシック" panose="020B0400000000000000" pitchFamily="50" charset="-128"/>
              </a:rPr>
              <a:t>タワーマンションなど機械式駐車場のみの場合でもフラットパレットの導入等での対応が可能</a:t>
            </a:r>
          </a:p>
        </p:txBody>
      </p:sp>
      <p:graphicFrame>
        <p:nvGraphicFramePr>
          <p:cNvPr id="28" name="表 55">
            <a:extLst>
              <a:ext uri="{FF2B5EF4-FFF2-40B4-BE49-F238E27FC236}">
                <a16:creationId xmlns:a16="http://schemas.microsoft.com/office/drawing/2014/main" id="{FBEBDBC2-3A2A-4B42-8F0E-2DFFB9C16CC2}"/>
              </a:ext>
            </a:extLst>
          </p:cNvPr>
          <p:cNvGraphicFramePr>
            <a:graphicFrameLocks noGrp="1"/>
          </p:cNvGraphicFramePr>
          <p:nvPr>
            <p:extLst>
              <p:ext uri="{D42A27DB-BD31-4B8C-83A1-F6EECF244321}">
                <p14:modId xmlns:p14="http://schemas.microsoft.com/office/powerpoint/2010/main" val="3747927397"/>
              </p:ext>
            </p:extLst>
          </p:nvPr>
        </p:nvGraphicFramePr>
        <p:xfrm>
          <a:off x="5934971" y="3183169"/>
          <a:ext cx="3382617" cy="1286853"/>
        </p:xfrm>
        <a:graphic>
          <a:graphicData uri="http://schemas.openxmlformats.org/drawingml/2006/table">
            <a:tbl>
              <a:tblPr firstRow="1" bandRow="1">
                <a:tableStyleId>{5C22544A-7EE6-4342-B048-85BDC9FD1C3A}</a:tableStyleId>
              </a:tblPr>
              <a:tblGrid>
                <a:gridCol w="909278">
                  <a:extLst>
                    <a:ext uri="{9D8B030D-6E8A-4147-A177-3AD203B41FA5}">
                      <a16:colId xmlns:a16="http://schemas.microsoft.com/office/drawing/2014/main" val="2103069456"/>
                    </a:ext>
                  </a:extLst>
                </a:gridCol>
                <a:gridCol w="684000">
                  <a:extLst>
                    <a:ext uri="{9D8B030D-6E8A-4147-A177-3AD203B41FA5}">
                      <a16:colId xmlns:a16="http://schemas.microsoft.com/office/drawing/2014/main" val="1692793385"/>
                    </a:ext>
                  </a:extLst>
                </a:gridCol>
                <a:gridCol w="981769">
                  <a:extLst>
                    <a:ext uri="{9D8B030D-6E8A-4147-A177-3AD203B41FA5}">
                      <a16:colId xmlns:a16="http://schemas.microsoft.com/office/drawing/2014/main" val="1628690679"/>
                    </a:ext>
                  </a:extLst>
                </a:gridCol>
                <a:gridCol w="807570">
                  <a:extLst>
                    <a:ext uri="{9D8B030D-6E8A-4147-A177-3AD203B41FA5}">
                      <a16:colId xmlns:a16="http://schemas.microsoft.com/office/drawing/2014/main" val="2545638843"/>
                    </a:ext>
                  </a:extLst>
                </a:gridCol>
              </a:tblGrid>
              <a:tr h="250533">
                <a:tc rowSpan="2">
                  <a:txBody>
                    <a:bodyPr/>
                    <a:lstStyle/>
                    <a:p>
                      <a:pPr algn="ctr"/>
                      <a:r>
                        <a:rPr kumimoji="1" lang="ja-JP" altLang="en-US" sz="1100" dirty="0">
                          <a:solidFill>
                            <a:schemeClr val="bg1"/>
                          </a:solidFill>
                          <a:latin typeface="+mn-ea"/>
                          <a:ea typeface="+mn-ea"/>
                        </a:rPr>
                        <a:t>総区画台数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rowSpan="2">
                  <a:txBody>
                    <a:bodyPr/>
                    <a:lstStyle/>
                    <a:p>
                      <a:pPr algn="ctr"/>
                      <a:r>
                        <a:rPr kumimoji="1" lang="ja-JP" altLang="en-US" sz="1100" dirty="0">
                          <a:solidFill>
                            <a:schemeClr val="bg1"/>
                          </a:solidFill>
                          <a:latin typeface="+mn-ea"/>
                          <a:ea typeface="+mn-ea"/>
                        </a:rPr>
                        <a:t>施設数</a:t>
                      </a:r>
                      <a:endParaRPr kumimoji="1" lang="en-US" altLang="ja-JP" sz="1100" dirty="0">
                        <a:solidFill>
                          <a:schemeClr val="bg1"/>
                        </a:solidFill>
                        <a:latin typeface="+mn-ea"/>
                        <a:ea typeface="+mn-ea"/>
                      </a:endParaRPr>
                    </a:p>
                    <a:p>
                      <a:pPr algn="ctr"/>
                      <a:r>
                        <a:rPr kumimoji="1" lang="ja-JP" altLang="en-US" sz="1100" dirty="0">
                          <a:solidFill>
                            <a:schemeClr val="bg1"/>
                          </a:solidFill>
                          <a:latin typeface="+mn-ea"/>
                          <a:ea typeface="+mn-ea"/>
                        </a:rPr>
                        <a:t>（機械式除く）</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kumimoji="1" lang="ja-JP" altLang="en-US" sz="500" dirty="0">
                        <a:solidFill>
                          <a:schemeClr val="bg1"/>
                        </a:solidFill>
                        <a:latin typeface="+mn-ea"/>
                        <a:ea typeface="+mn-ea"/>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rowSpan="2">
                  <a:txBody>
                    <a:bodyPr/>
                    <a:lstStyle/>
                    <a:p>
                      <a:pPr algn="ctr"/>
                      <a:r>
                        <a:rPr kumimoji="1" lang="ja-JP" altLang="en-US" sz="1100" dirty="0">
                          <a:solidFill>
                            <a:schemeClr val="bg1"/>
                          </a:solidFill>
                          <a:latin typeface="+mn-ea"/>
                          <a:ea typeface="+mn-ea"/>
                        </a:rPr>
                        <a:t>設置率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647435625"/>
                  </a:ext>
                </a:extLst>
              </a:tr>
              <a:tr h="250533">
                <a:tc vMerge="1">
                  <a:txBody>
                    <a:bodyPr/>
                    <a:lstStyle/>
                    <a:p>
                      <a:endParaRPr kumimoji="1" lang="ja-JP" altLang="en-US" sz="1200" dirty="0">
                        <a:latin typeface="游ゴシック" panose="020B0400000000000000" pitchFamily="50" charset="-128"/>
                        <a:ea typeface="游ゴシック" panose="020B0400000000000000" pitchFamily="50" charset="-128"/>
                      </a:endParaRPr>
                    </a:p>
                  </a:txBody>
                  <a:tcPr/>
                </a:tc>
                <a:tc vMerge="1">
                  <a:txBody>
                    <a:bodyPr/>
                    <a:lstStyle/>
                    <a:p>
                      <a:endParaRPr kumimoji="1" lang="ja-JP" altLang="en-US" sz="1200" dirty="0">
                        <a:latin typeface="游ゴシック" panose="020B0400000000000000" pitchFamily="50" charset="-128"/>
                        <a:ea typeface="游ゴシック" panose="020B0400000000000000" pitchFamily="50" charset="-128"/>
                      </a:endParaRPr>
                    </a:p>
                  </a:txBody>
                  <a:tcPr/>
                </a:tc>
                <a:tc>
                  <a:txBody>
                    <a:bodyPr/>
                    <a:lstStyle/>
                    <a:p>
                      <a:pPr algn="ctr"/>
                      <a:r>
                        <a:rPr kumimoji="1" lang="ja-JP" altLang="en-US" sz="1100" dirty="0">
                          <a:solidFill>
                            <a:schemeClr val="bg1"/>
                          </a:solidFill>
                          <a:latin typeface="+mn-ea"/>
                          <a:ea typeface="+mn-ea"/>
                        </a:rPr>
                        <a:t>幅広駐車区画</a:t>
                      </a:r>
                      <a:endParaRPr kumimoji="1" lang="en-US" altLang="ja-JP" sz="1100" dirty="0">
                        <a:solidFill>
                          <a:schemeClr val="bg1"/>
                        </a:solidFill>
                        <a:latin typeface="+mn-ea"/>
                        <a:ea typeface="+mn-ea"/>
                      </a:endParaRPr>
                    </a:p>
                    <a:p>
                      <a:pPr algn="ctr"/>
                      <a:r>
                        <a:rPr kumimoji="1" lang="ja-JP" altLang="en-US" sz="1100" dirty="0">
                          <a:solidFill>
                            <a:schemeClr val="bg1"/>
                          </a:solidFill>
                          <a:latin typeface="+mn-ea"/>
                          <a:ea typeface="+mn-ea"/>
                        </a:rPr>
                        <a:t>設置施設数</a:t>
                      </a:r>
                      <a:endParaRPr kumimoji="1" lang="en-US" altLang="ja-JP" sz="1100" dirty="0">
                        <a:solidFill>
                          <a:schemeClr val="bg1"/>
                        </a:solidFill>
                        <a:latin typeface="+mn-ea"/>
                        <a:ea typeface="+mn-ea"/>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vMerge="1">
                  <a:txBody>
                    <a:bodyPr/>
                    <a:lstStyle/>
                    <a:p>
                      <a:endParaRPr kumimoji="1" lang="ja-JP" altLang="en-US" sz="1200" dirty="0">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4143868682"/>
                  </a:ext>
                </a:extLst>
              </a:tr>
              <a:tr h="250533">
                <a:tc>
                  <a:txBody>
                    <a:bodyPr/>
                    <a:lstStyle/>
                    <a:p>
                      <a:r>
                        <a:rPr kumimoji="1" lang="en-US" altLang="ja-JP" sz="1400" dirty="0">
                          <a:latin typeface="+mn-ea"/>
                          <a:ea typeface="+mn-ea"/>
                        </a:rPr>
                        <a:t>99</a:t>
                      </a:r>
                      <a:r>
                        <a:rPr kumimoji="1" lang="ja-JP" altLang="en-US" sz="1400" dirty="0">
                          <a:latin typeface="+mn-ea"/>
                          <a:ea typeface="+mn-ea"/>
                        </a:rPr>
                        <a:t>台以下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400" dirty="0">
                          <a:latin typeface="+mn-ea"/>
                          <a:ea typeface="+mn-ea"/>
                        </a:rPr>
                        <a:t>14</a:t>
                      </a:r>
                      <a:endParaRPr kumimoji="1" lang="ja-JP" altLang="en-US" sz="14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400" dirty="0">
                          <a:latin typeface="+mn-ea"/>
                          <a:ea typeface="+mn-ea"/>
                        </a:rPr>
                        <a:t>1</a:t>
                      </a:r>
                      <a:endParaRPr kumimoji="1" lang="ja-JP" altLang="en-US" sz="14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400" dirty="0">
                          <a:latin typeface="+mn-ea"/>
                          <a:ea typeface="+mn-ea"/>
                        </a:rPr>
                        <a:t>7</a:t>
                      </a:r>
                      <a:r>
                        <a:rPr kumimoji="1" lang="ja-JP" altLang="en-US" sz="1400" dirty="0">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9728494"/>
                  </a:ext>
                </a:extLst>
              </a:tr>
              <a:tr h="250533">
                <a:tc>
                  <a:txBody>
                    <a:bodyPr/>
                    <a:lstStyle/>
                    <a:p>
                      <a:r>
                        <a:rPr kumimoji="1" lang="en-US" altLang="ja-JP" sz="1400" dirty="0">
                          <a:latin typeface="+mn-ea"/>
                          <a:ea typeface="+mn-ea"/>
                        </a:rPr>
                        <a:t>100</a:t>
                      </a:r>
                      <a:r>
                        <a:rPr kumimoji="1" lang="ja-JP" altLang="en-US" sz="1400" dirty="0">
                          <a:latin typeface="+mn-ea"/>
                          <a:ea typeface="+mn-ea"/>
                        </a:rPr>
                        <a:t>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400" dirty="0">
                          <a:latin typeface="+mn-ea"/>
                          <a:ea typeface="+mn-ea"/>
                        </a:rPr>
                        <a:t>6</a:t>
                      </a:r>
                      <a:endParaRPr kumimoji="1" lang="ja-JP" altLang="en-US" sz="14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400" dirty="0">
                          <a:latin typeface="+mn-ea"/>
                          <a:ea typeface="+mn-ea"/>
                        </a:rPr>
                        <a:t>3</a:t>
                      </a:r>
                      <a:endParaRPr kumimoji="1" lang="ja-JP" altLang="en-US" sz="14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400" dirty="0">
                          <a:latin typeface="+mn-ea"/>
                          <a:ea typeface="+mn-ea"/>
                        </a:rPr>
                        <a:t>50</a:t>
                      </a:r>
                      <a:r>
                        <a:rPr kumimoji="1" lang="ja-JP" altLang="en-US" sz="1400" dirty="0">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5560404"/>
                  </a:ext>
                </a:extLst>
              </a:tr>
            </a:tbl>
          </a:graphicData>
        </a:graphic>
      </p:graphicFrame>
      <p:sp>
        <p:nvSpPr>
          <p:cNvPr id="29" name="テキスト ボックス 28">
            <a:extLst>
              <a:ext uri="{FF2B5EF4-FFF2-40B4-BE49-F238E27FC236}">
                <a16:creationId xmlns:a16="http://schemas.microsoft.com/office/drawing/2014/main" id="{02A60668-5254-4093-B7BC-9D46A448FBBD}"/>
              </a:ext>
            </a:extLst>
          </p:cNvPr>
          <p:cNvSpPr txBox="1"/>
          <p:nvPr/>
        </p:nvSpPr>
        <p:spPr>
          <a:xfrm>
            <a:off x="6130368" y="2695001"/>
            <a:ext cx="2980303" cy="461665"/>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共同住宅における</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幅の広い駐車区画設置率</a:t>
            </a:r>
            <a:r>
              <a:rPr kumimoji="1" lang="ja-JP" altLang="en-US" sz="1050" dirty="0">
                <a:latin typeface="BIZ UDPゴシック" panose="020B0400000000000000" pitchFamily="50" charset="-128"/>
                <a:ea typeface="BIZ UDPゴシック" panose="020B0400000000000000" pitchFamily="50" charset="-128"/>
              </a:rPr>
              <a:t>　</a:t>
            </a:r>
            <a:r>
              <a:rPr kumimoji="1" lang="en-US" altLang="ja-JP" sz="1050" dirty="0">
                <a:latin typeface="BIZ UDPゴシック" panose="020B0400000000000000" pitchFamily="50" charset="-128"/>
                <a:ea typeface="BIZ UDPゴシック" panose="020B0400000000000000" pitchFamily="50" charset="-128"/>
              </a:rPr>
              <a:t>※R6</a:t>
            </a:r>
            <a:r>
              <a:rPr kumimoji="1" lang="ja-JP" altLang="en-US" sz="1050" dirty="0">
                <a:latin typeface="BIZ UDPゴシック" panose="020B0400000000000000" pitchFamily="50" charset="-128"/>
                <a:ea typeface="BIZ UDPゴシック" panose="020B0400000000000000" pitchFamily="50" charset="-128"/>
              </a:rPr>
              <a:t>大阪府調査</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D5A632A5-2334-478F-99DC-253D30EF56DE}"/>
              </a:ext>
            </a:extLst>
          </p:cNvPr>
          <p:cNvSpPr/>
          <p:nvPr/>
        </p:nvSpPr>
        <p:spPr>
          <a:xfrm>
            <a:off x="5934971" y="4172970"/>
            <a:ext cx="3382616" cy="306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二等辺三角形 15">
            <a:extLst>
              <a:ext uri="{FF2B5EF4-FFF2-40B4-BE49-F238E27FC236}">
                <a16:creationId xmlns:a16="http://schemas.microsoft.com/office/drawing/2014/main" id="{3384F997-FEB2-49F2-B9F3-8B7572ADD4E5}"/>
              </a:ext>
            </a:extLst>
          </p:cNvPr>
          <p:cNvSpPr/>
          <p:nvPr/>
        </p:nvSpPr>
        <p:spPr>
          <a:xfrm flipV="1">
            <a:off x="4012743" y="2548401"/>
            <a:ext cx="1492845" cy="144016"/>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二等辺三角形 16">
            <a:extLst>
              <a:ext uri="{FF2B5EF4-FFF2-40B4-BE49-F238E27FC236}">
                <a16:creationId xmlns:a16="http://schemas.microsoft.com/office/drawing/2014/main" id="{B105538D-FEE4-4CA5-9D85-A833D9D31CCD}"/>
              </a:ext>
            </a:extLst>
          </p:cNvPr>
          <p:cNvSpPr/>
          <p:nvPr/>
        </p:nvSpPr>
        <p:spPr>
          <a:xfrm flipV="1">
            <a:off x="4012743" y="4636633"/>
            <a:ext cx="1492845" cy="144016"/>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441D7498-6093-4DC2-9F6A-D1B640C0AB6D}"/>
              </a:ext>
            </a:extLst>
          </p:cNvPr>
          <p:cNvSpPr txBox="1"/>
          <p:nvPr/>
        </p:nvSpPr>
        <p:spPr>
          <a:xfrm>
            <a:off x="254610" y="1850668"/>
            <a:ext cx="1242648" cy="276999"/>
          </a:xfrm>
          <a:prstGeom prst="rect">
            <a:avLst/>
          </a:prstGeom>
          <a:noFill/>
        </p:spPr>
        <p:txBody>
          <a:bodyPr wrap="none" rtlCol="0">
            <a:spAutoFit/>
          </a:bodyPr>
          <a:lstStyle/>
          <a:p>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現行</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基準なし</a:t>
            </a:r>
          </a:p>
        </p:txBody>
      </p:sp>
      <p:sp>
        <p:nvSpPr>
          <p:cNvPr id="20" name="テキスト ボックス 19">
            <a:extLst>
              <a:ext uri="{FF2B5EF4-FFF2-40B4-BE49-F238E27FC236}">
                <a16:creationId xmlns:a16="http://schemas.microsoft.com/office/drawing/2014/main" id="{D393D747-4A66-40C0-A191-1391990ACE76}"/>
              </a:ext>
            </a:extLst>
          </p:cNvPr>
          <p:cNvSpPr txBox="1"/>
          <p:nvPr/>
        </p:nvSpPr>
        <p:spPr>
          <a:xfrm>
            <a:off x="6762757" y="4468333"/>
            <a:ext cx="2702984" cy="246221"/>
          </a:xfrm>
          <a:prstGeom prst="rect">
            <a:avLst/>
          </a:prstGeom>
          <a:noFill/>
        </p:spPr>
        <p:txBody>
          <a:bodyPr wrap="none" rtlCol="0">
            <a:spAutoFit/>
          </a:bodyPr>
          <a:lstStyle/>
          <a:p>
            <a:r>
              <a:rPr lang="en-US" altLang="ja-JP" sz="1000" dirty="0"/>
              <a:t>※</a:t>
            </a:r>
            <a:r>
              <a:rPr lang="ja-JP" altLang="en-US" sz="1000" dirty="0"/>
              <a:t>業界団体によるヒアリングによる（</a:t>
            </a:r>
            <a:r>
              <a:rPr lang="en-US" altLang="ja-JP" sz="1000" dirty="0"/>
              <a:t>R3</a:t>
            </a:r>
            <a:r>
              <a:rPr lang="ja-JP" altLang="en-US" sz="1000" dirty="0"/>
              <a:t>～</a:t>
            </a:r>
            <a:r>
              <a:rPr lang="en-US" altLang="ja-JP" sz="1000" dirty="0"/>
              <a:t>R5</a:t>
            </a:r>
            <a:r>
              <a:rPr lang="ja-JP" altLang="en-US" sz="1000" dirty="0"/>
              <a:t>分）</a:t>
            </a:r>
            <a:endParaRPr kumimoji="1" lang="ja-JP" altLang="en-US" sz="1000" dirty="0"/>
          </a:p>
        </p:txBody>
      </p:sp>
      <p:sp>
        <p:nvSpPr>
          <p:cNvPr id="25" name="テキスト ボックス 24">
            <a:extLst>
              <a:ext uri="{FF2B5EF4-FFF2-40B4-BE49-F238E27FC236}">
                <a16:creationId xmlns:a16="http://schemas.microsoft.com/office/drawing/2014/main" id="{A0392AEB-B44B-47C6-80BD-6F2F4F8C2018}"/>
              </a:ext>
            </a:extLst>
          </p:cNvPr>
          <p:cNvSpPr txBox="1"/>
          <p:nvPr/>
        </p:nvSpPr>
        <p:spPr>
          <a:xfrm>
            <a:off x="158798" y="756763"/>
            <a:ext cx="9217024" cy="1039644"/>
          </a:xfrm>
          <a:prstGeom prst="rect">
            <a:avLst/>
          </a:prstGeom>
          <a:solidFill>
            <a:schemeClr val="accent5">
              <a:lumMod val="20000"/>
              <a:lumOff val="80000"/>
            </a:schemeClr>
          </a:solidFill>
          <a:ln w="19050">
            <a:noFill/>
          </a:ln>
        </p:spPr>
        <p:txBody>
          <a:bodyPr wrap="square" rtlCol="0">
            <a:spAutoFit/>
          </a:bodyPr>
          <a:lstStyle/>
          <a:p>
            <a:pPr marL="269875" indent="-269875">
              <a:lnSpc>
                <a:spcPct val="120000"/>
              </a:lnSpc>
            </a:pPr>
            <a:r>
              <a:rPr lang="ja-JP" altLang="en-US">
                <a:latin typeface="BIZ UDPゴシック" panose="020B0400000000000000" pitchFamily="50" charset="-128"/>
                <a:ea typeface="BIZ UDPゴシック" panose="020B0400000000000000" pitchFamily="50" charset="-128"/>
              </a:rPr>
              <a:t>○共同住宅において、車椅子使用者等の利用に必要な幅の広い駐車区画が整備されていない場合、</a:t>
            </a:r>
            <a:r>
              <a:rPr lang="ja-JP" altLang="en-US" b="1" u="heavy">
                <a:latin typeface="BIZ UDPゴシック" panose="020B0400000000000000" pitchFamily="50" charset="-128"/>
                <a:ea typeface="BIZ UDPゴシック" panose="020B0400000000000000" pitchFamily="50" charset="-128"/>
              </a:rPr>
              <a:t>住まいの選択肢から除外せざるを得ない状況</a:t>
            </a:r>
            <a:r>
              <a:rPr lang="ja-JP" altLang="en-US">
                <a:latin typeface="BIZ UDPゴシック" panose="020B0400000000000000" pitchFamily="50" charset="-128"/>
                <a:ea typeface="BIZ UDPゴシック" panose="020B0400000000000000" pitchFamily="50" charset="-128"/>
              </a:rPr>
              <a:t>となっているとの指摘</a:t>
            </a:r>
          </a:p>
          <a:p>
            <a:pPr marL="269875" indent="-269875">
              <a:lnSpc>
                <a:spcPct val="120000"/>
              </a:lnSpc>
            </a:pPr>
            <a:r>
              <a:rPr kumimoji="1" lang="ja-JP" altLang="en-US" sz="1600">
                <a:latin typeface="BIZ UDPゴシック" panose="020B0400000000000000" pitchFamily="50" charset="-128"/>
                <a:ea typeface="BIZ UDPゴシック" panose="020B0400000000000000" pitchFamily="50" charset="-128"/>
              </a:rPr>
              <a:t>　　</a:t>
            </a:r>
            <a:r>
              <a:rPr kumimoji="1" lang="en-US" altLang="ja-JP" sz="1600">
                <a:latin typeface="BIZ UDPゴシック" panose="020B0400000000000000" pitchFamily="50" charset="-128"/>
                <a:ea typeface="BIZ UDPゴシック" panose="020B0400000000000000" pitchFamily="50" charset="-128"/>
              </a:rPr>
              <a:t>《</a:t>
            </a:r>
            <a:r>
              <a:rPr kumimoji="1" lang="ja-JP" altLang="en-US" sz="1600">
                <a:latin typeface="BIZ UDPゴシック" panose="020B0400000000000000" pitchFamily="50" charset="-128"/>
                <a:ea typeface="BIZ UDPゴシック" panose="020B0400000000000000" pitchFamily="50" charset="-128"/>
              </a:rPr>
              <a:t>令和５年度　第</a:t>
            </a:r>
            <a:r>
              <a:rPr kumimoji="1" lang="en-US" altLang="ja-JP" sz="1600">
                <a:latin typeface="BIZ UDPゴシック" panose="020B0400000000000000" pitchFamily="50" charset="-128"/>
                <a:ea typeface="BIZ UDPゴシック" panose="020B0400000000000000" pitchFamily="50" charset="-128"/>
              </a:rPr>
              <a:t>13</a:t>
            </a:r>
            <a:r>
              <a:rPr kumimoji="1" lang="ja-JP" altLang="en-US" sz="1600">
                <a:latin typeface="BIZ UDPゴシック" panose="020B0400000000000000" pitchFamily="50" charset="-128"/>
                <a:ea typeface="BIZ UDPゴシック" panose="020B0400000000000000" pitchFamily="50" charset="-128"/>
              </a:rPr>
              <a:t>回福祉のまちづくり審議会</a:t>
            </a:r>
            <a:r>
              <a:rPr kumimoji="1" lang="en-US" altLang="ja-JP" sz="1600">
                <a:latin typeface="BIZ UDPゴシック" panose="020B0400000000000000" pitchFamily="50" charset="-128"/>
                <a:ea typeface="BIZ UDPゴシック" panose="020B0400000000000000" pitchFamily="50" charset="-128"/>
              </a:rPr>
              <a:t>》</a:t>
            </a:r>
            <a:endParaRPr kumimoji="1" lang="ja-JP" altLang="en-US" sz="1800" dirty="0">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B8F3982C-D1E0-4493-A097-70F43C362A8B}"/>
              </a:ext>
            </a:extLst>
          </p:cNvPr>
          <p:cNvSpPr/>
          <p:nvPr/>
        </p:nvSpPr>
        <p:spPr>
          <a:xfrm>
            <a:off x="241753" y="5541551"/>
            <a:ext cx="9119852" cy="113755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697C1368-CC01-43AE-8502-4E6040AC73DA}"/>
              </a:ext>
            </a:extLst>
          </p:cNvPr>
          <p:cNvSpPr txBox="1"/>
          <p:nvPr/>
        </p:nvSpPr>
        <p:spPr>
          <a:xfrm>
            <a:off x="365226" y="5689902"/>
            <a:ext cx="8943813" cy="852669"/>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kumimoji="1" lang="ja-JP" altLang="en-US" dirty="0">
                <a:latin typeface="BIZ UDPゴシック" panose="020B0400000000000000" pitchFamily="50" charset="-128"/>
                <a:ea typeface="BIZ UDPゴシック" panose="020B0400000000000000" pitchFamily="50" charset="-128"/>
              </a:rPr>
              <a:t>駐車台数の多い大規模な共同住宅において</a:t>
            </a:r>
            <a:r>
              <a:rPr kumimoji="1" lang="ja-JP" altLang="en-US" u="sng" dirty="0">
                <a:latin typeface="BIZ UDPゴシック" panose="020B0400000000000000" pitchFamily="50" charset="-128"/>
                <a:ea typeface="BIZ UDPゴシック" panose="020B0400000000000000" pitchFamily="50" charset="-128"/>
              </a:rPr>
              <a:t>幅の広い駐車区画（幅</a:t>
            </a:r>
            <a:r>
              <a:rPr kumimoji="1" lang="en-US" altLang="ja-JP" u="sng" dirty="0">
                <a:latin typeface="BIZ UDPゴシック" panose="020B0400000000000000" pitchFamily="50" charset="-128"/>
                <a:ea typeface="BIZ UDPゴシック" panose="020B0400000000000000" pitchFamily="50" charset="-128"/>
              </a:rPr>
              <a:t>3.5m</a:t>
            </a:r>
            <a:r>
              <a:rPr kumimoji="1" lang="ja-JP" altLang="en-US" u="sng" dirty="0">
                <a:latin typeface="BIZ UDPゴシック" panose="020B0400000000000000" pitchFamily="50" charset="-128"/>
                <a:ea typeface="BIZ UDPゴシック" panose="020B0400000000000000" pitchFamily="50" charset="-128"/>
              </a:rPr>
              <a:t>以上）の整備を義務化</a:t>
            </a:r>
            <a:r>
              <a:rPr kumimoji="1" lang="ja-JP" altLang="en-US" dirty="0">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総駐車区画</a:t>
            </a:r>
            <a:r>
              <a:rPr kumimoji="1" lang="en-US" altLang="ja-JP" sz="1200" dirty="0">
                <a:latin typeface="BIZ UDPゴシック" panose="020B0400000000000000" pitchFamily="50" charset="-128"/>
                <a:ea typeface="BIZ UDPゴシック" panose="020B0400000000000000" pitchFamily="50" charset="-128"/>
              </a:rPr>
              <a:t>100</a:t>
            </a:r>
            <a:r>
              <a:rPr kumimoji="1" lang="ja-JP" altLang="en-US" sz="1200" dirty="0">
                <a:latin typeface="BIZ UDPゴシック" panose="020B0400000000000000" pitchFamily="50" charset="-128"/>
                <a:ea typeface="BIZ UDPゴシック" panose="020B0400000000000000" pitchFamily="50" charset="-128"/>
              </a:rPr>
              <a:t>区画ごとに１区画以上）</a:t>
            </a:r>
            <a:endParaRPr kumimoji="1" lang="ja-JP" altLang="en-US" dirty="0">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0AB7A3A2-065F-4177-A36B-05E8D9D56602}"/>
              </a:ext>
            </a:extLst>
          </p:cNvPr>
          <p:cNvSpPr txBox="1"/>
          <p:nvPr/>
        </p:nvSpPr>
        <p:spPr>
          <a:xfrm>
            <a:off x="163180" y="5187508"/>
            <a:ext cx="1378690" cy="479724"/>
          </a:xfrm>
          <a:prstGeom prst="rect">
            <a:avLst/>
          </a:prstGeom>
          <a:solidFill>
            <a:srgbClr val="BF9000"/>
          </a:solidFill>
          <a:ln/>
        </p:spPr>
        <p:style>
          <a:lnRef idx="3">
            <a:schemeClr val="lt1"/>
          </a:lnRef>
          <a:fillRef idx="1">
            <a:schemeClr val="accent1"/>
          </a:fillRef>
          <a:effectRef idx="1">
            <a:schemeClr val="accent1"/>
          </a:effectRef>
          <a:fontRef idx="minor">
            <a:schemeClr val="lt1"/>
          </a:fontRef>
        </p:style>
        <p:txBody>
          <a:bodyPr vert="horz" wrap="square" lIns="34673" rIns="34673" rtlCol="0" anchor="ctr" anchorCtr="0">
            <a:noAutofit/>
          </a:bodyPr>
          <a:lstStyle>
            <a:defPPr>
              <a:defRPr lang="en-US"/>
            </a:defPPr>
            <a:lvl1pPr algn="ctr">
              <a:defRPr kumimoji="1" sz="130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defRPr>
            </a:lvl1pPr>
          </a:lstStyle>
          <a:p>
            <a:pPr defTabSz="440329">
              <a:defRPr/>
            </a:pPr>
            <a:r>
              <a:rPr lang="ja-JP" altLang="en-US" sz="2000" b="1" dirty="0">
                <a:solidFill>
                  <a:prstClr val="white"/>
                </a:solidFill>
                <a:effectLst/>
              </a:rPr>
              <a:t>改正案</a:t>
            </a:r>
            <a:endParaRPr lang="en-US" altLang="ja-JP" sz="2000" b="1" dirty="0">
              <a:solidFill>
                <a:prstClr val="white"/>
              </a:solidFill>
              <a:effectLst/>
            </a:endParaRPr>
          </a:p>
        </p:txBody>
      </p:sp>
      <p:grpSp>
        <p:nvGrpSpPr>
          <p:cNvPr id="22" name="グループ化 21">
            <a:extLst>
              <a:ext uri="{FF2B5EF4-FFF2-40B4-BE49-F238E27FC236}">
                <a16:creationId xmlns:a16="http://schemas.microsoft.com/office/drawing/2014/main" id="{8494377E-6930-4590-9B8D-BCACC5FC9F81}"/>
              </a:ext>
            </a:extLst>
          </p:cNvPr>
          <p:cNvGrpSpPr/>
          <p:nvPr/>
        </p:nvGrpSpPr>
        <p:grpSpPr>
          <a:xfrm>
            <a:off x="917064" y="5052341"/>
            <a:ext cx="1249611" cy="375029"/>
            <a:chOff x="-1163891" y="2172642"/>
            <a:chExt cx="1163891" cy="277000"/>
          </a:xfrm>
        </p:grpSpPr>
        <p:sp>
          <p:nvSpPr>
            <p:cNvPr id="23" name="楕円 22">
              <a:extLst>
                <a:ext uri="{FF2B5EF4-FFF2-40B4-BE49-F238E27FC236}">
                  <a16:creationId xmlns:a16="http://schemas.microsoft.com/office/drawing/2014/main" id="{0E81F0DC-266F-4706-88CF-9B2DF3651446}"/>
                </a:ext>
              </a:extLst>
            </p:cNvPr>
            <p:cNvSpPr/>
            <p:nvPr/>
          </p:nvSpPr>
          <p:spPr>
            <a:xfrm flipH="1">
              <a:off x="-916461" y="2172642"/>
              <a:ext cx="669032" cy="277000"/>
            </a:xfrm>
            <a:prstGeom prst="ellipse">
              <a:avLst/>
            </a:prstGeom>
            <a:solidFill>
              <a:srgbClr val="FFFF0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endParaRPr lang="ja-JP" altLang="en-US" sz="1600" b="1" dirty="0">
                <a:solidFill>
                  <a:schemeClr val="bg1"/>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43EF3C56-F189-4E69-B506-DA689B799112}"/>
                </a:ext>
              </a:extLst>
            </p:cNvPr>
            <p:cNvSpPr/>
            <p:nvPr/>
          </p:nvSpPr>
          <p:spPr>
            <a:xfrm>
              <a:off x="-1163891" y="2175460"/>
              <a:ext cx="1163891" cy="250059"/>
            </a:xfrm>
            <a:prstGeom prst="rect">
              <a:avLst/>
            </a:prstGeom>
            <a:solidFill>
              <a:srgbClr val="FF0000">
                <a:alpha val="0"/>
              </a:srgbClr>
            </a:solidFill>
          </p:spPr>
          <p:txBody>
            <a:bodyPr wrap="square">
              <a:spAutoFit/>
            </a:bodyPr>
            <a:lstStyle/>
            <a:p>
              <a:pPr algn="ctr" defTabSz="406468">
                <a:defRPr/>
              </a:pPr>
              <a:r>
                <a:rPr kumimoji="0" lang="ja-JP" altLang="en-US" sz="1600" b="1" dirty="0">
                  <a:solidFill>
                    <a:srgbClr val="FF0000"/>
                  </a:solidFill>
                  <a:latin typeface="BIZ UDPゴシック" panose="020B0400000000000000" pitchFamily="50" charset="-128"/>
                  <a:ea typeface="BIZ UDPゴシック" panose="020B0400000000000000" pitchFamily="50" charset="-128"/>
                </a:rPr>
                <a:t>新規</a:t>
              </a:r>
              <a:endParaRPr kumimoji="0" lang="zh-TW" altLang="en-US" sz="1600" b="1" dirty="0">
                <a:solidFill>
                  <a:srgbClr val="FF0000"/>
                </a:solidFill>
                <a:latin typeface="BIZ UDPゴシック" panose="020B0400000000000000" pitchFamily="50" charset="-128"/>
                <a:ea typeface="BIZ UDPゴシック" panose="020B0400000000000000" pitchFamily="50" charset="-128"/>
              </a:endParaRPr>
            </a:p>
          </p:txBody>
        </p:sp>
      </p:grpSp>
      <p:sp>
        <p:nvSpPr>
          <p:cNvPr id="4" name="スライド番号プレースホルダー 3">
            <a:extLst>
              <a:ext uri="{FF2B5EF4-FFF2-40B4-BE49-F238E27FC236}">
                <a16:creationId xmlns:a16="http://schemas.microsoft.com/office/drawing/2014/main" id="{88FA3704-5AEB-42CD-BA38-88E408FFC693}"/>
              </a:ext>
            </a:extLst>
          </p:cNvPr>
          <p:cNvSpPr>
            <a:spLocks noGrp="1"/>
          </p:cNvSpPr>
          <p:nvPr>
            <p:ph type="sldNum" sz="quarter" idx="12"/>
          </p:nvPr>
        </p:nvSpPr>
        <p:spPr/>
        <p:txBody>
          <a:bodyPr/>
          <a:lstStyle/>
          <a:p>
            <a:fld id="{DEC76586-D0F3-45AA-98E7-DB7FB999FB55}" type="slidenum">
              <a:rPr kumimoji="1" lang="ja-JP" altLang="en-US" smtClean="0"/>
              <a:t>7</a:t>
            </a:fld>
            <a:endParaRPr kumimoji="1" lang="ja-JP" altLang="en-US" dirty="0"/>
          </a:p>
        </p:txBody>
      </p:sp>
    </p:spTree>
    <p:extLst>
      <p:ext uri="{BB962C8B-B14F-4D97-AF65-F5344CB8AC3E}">
        <p14:creationId xmlns:p14="http://schemas.microsoft.com/office/powerpoint/2010/main" val="3981080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CE721AF-882B-4C3F-A002-108509B9C9FE}"/>
              </a:ext>
            </a:extLst>
          </p:cNvPr>
          <p:cNvSpPr txBox="1"/>
          <p:nvPr/>
        </p:nvSpPr>
        <p:spPr>
          <a:xfrm>
            <a:off x="-3127" y="62685"/>
            <a:ext cx="9540875" cy="461665"/>
          </a:xfrm>
          <a:prstGeom prst="rect">
            <a:avLst/>
          </a:prstGeom>
          <a:noFill/>
        </p:spPr>
        <p:txBody>
          <a:bodyPr wrap="square" rtlCol="0">
            <a:spAutoFit/>
          </a:bodyPr>
          <a:lstStyle/>
          <a:p>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参考</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　他府県における基準との比較</a:t>
            </a:r>
            <a:endParaRPr kumimoji="1" lang="ja-JP" altLang="en-US" sz="2400" dirty="0">
              <a:latin typeface="HGP創英角ｺﾞｼｯｸUB" panose="020B0900000000000000" pitchFamily="50" charset="-128"/>
              <a:ea typeface="HGP創英角ｺﾞｼｯｸUB" panose="020B0900000000000000" pitchFamily="50" charset="-128"/>
            </a:endParaRPr>
          </a:p>
        </p:txBody>
      </p:sp>
      <p:cxnSp>
        <p:nvCxnSpPr>
          <p:cNvPr id="39" name="直線コネクタ 38">
            <a:extLst>
              <a:ext uri="{FF2B5EF4-FFF2-40B4-BE49-F238E27FC236}">
                <a16:creationId xmlns:a16="http://schemas.microsoft.com/office/drawing/2014/main" id="{C14442F3-724F-4EC6-908D-7EFEC2A6D89F}"/>
              </a:ext>
            </a:extLst>
          </p:cNvPr>
          <p:cNvCxnSpPr>
            <a:cxnSpLocks/>
          </p:cNvCxnSpPr>
          <p:nvPr/>
        </p:nvCxnSpPr>
        <p:spPr>
          <a:xfrm>
            <a:off x="0" y="588045"/>
            <a:ext cx="95408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16" name="表 2">
            <a:extLst>
              <a:ext uri="{FF2B5EF4-FFF2-40B4-BE49-F238E27FC236}">
                <a16:creationId xmlns:a16="http://schemas.microsoft.com/office/drawing/2014/main" id="{7D295353-5802-455A-B8BD-4B98433BE79D}"/>
              </a:ext>
            </a:extLst>
          </p:cNvPr>
          <p:cNvGraphicFramePr>
            <a:graphicFrameLocks noGrp="1"/>
          </p:cNvGraphicFramePr>
          <p:nvPr>
            <p:extLst>
              <p:ext uri="{D42A27DB-BD31-4B8C-83A1-F6EECF244321}">
                <p14:modId xmlns:p14="http://schemas.microsoft.com/office/powerpoint/2010/main" val="2710726605"/>
              </p:ext>
            </p:extLst>
          </p:nvPr>
        </p:nvGraphicFramePr>
        <p:xfrm>
          <a:off x="233933" y="754181"/>
          <a:ext cx="9073009" cy="6031771"/>
        </p:xfrm>
        <a:graphic>
          <a:graphicData uri="http://schemas.openxmlformats.org/drawingml/2006/table">
            <a:tbl>
              <a:tblPr firstRow="1" bandRow="1">
                <a:tableStyleId>{5C22544A-7EE6-4342-B048-85BDC9FD1C3A}</a:tableStyleId>
              </a:tblPr>
              <a:tblGrid>
                <a:gridCol w="1331377">
                  <a:extLst>
                    <a:ext uri="{9D8B030D-6E8A-4147-A177-3AD203B41FA5}">
                      <a16:colId xmlns:a16="http://schemas.microsoft.com/office/drawing/2014/main" val="219931731"/>
                    </a:ext>
                  </a:extLst>
                </a:gridCol>
                <a:gridCol w="1935408">
                  <a:extLst>
                    <a:ext uri="{9D8B030D-6E8A-4147-A177-3AD203B41FA5}">
                      <a16:colId xmlns:a16="http://schemas.microsoft.com/office/drawing/2014/main" val="1039213402"/>
                    </a:ext>
                  </a:extLst>
                </a:gridCol>
                <a:gridCol w="1935408">
                  <a:extLst>
                    <a:ext uri="{9D8B030D-6E8A-4147-A177-3AD203B41FA5}">
                      <a16:colId xmlns:a16="http://schemas.microsoft.com/office/drawing/2014/main" val="1098781026"/>
                    </a:ext>
                  </a:extLst>
                </a:gridCol>
                <a:gridCol w="1935408">
                  <a:extLst>
                    <a:ext uri="{9D8B030D-6E8A-4147-A177-3AD203B41FA5}">
                      <a16:colId xmlns:a16="http://schemas.microsoft.com/office/drawing/2014/main" val="2316344200"/>
                    </a:ext>
                  </a:extLst>
                </a:gridCol>
                <a:gridCol w="1935408">
                  <a:extLst>
                    <a:ext uri="{9D8B030D-6E8A-4147-A177-3AD203B41FA5}">
                      <a16:colId xmlns:a16="http://schemas.microsoft.com/office/drawing/2014/main" val="2754565207"/>
                    </a:ext>
                  </a:extLst>
                </a:gridCol>
              </a:tblGrid>
              <a:tr h="701061">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bg2">
                        <a:lumMod val="25000"/>
                      </a:schemeClr>
                    </a:solidFill>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フラッシュライト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bg2">
                        <a:lumMod val="25000"/>
                      </a:schemeClr>
                    </a:solidFill>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大人用介護ベッド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bg2">
                        <a:lumMod val="25000"/>
                      </a:schemeClr>
                    </a:solidFill>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小規模店舗</a:t>
                      </a:r>
                      <a:endParaRPr kumimoji="1" lang="en-US" altLang="ja-JP" sz="1600" dirty="0">
                        <a:latin typeface="BIZ UDPゴシック" panose="020B0400000000000000" pitchFamily="50" charset="-128"/>
                        <a:ea typeface="BIZ UDPゴシック" panose="020B0400000000000000" pitchFamily="50" charset="-128"/>
                      </a:endParaRPr>
                    </a:p>
                    <a:p>
                      <a:pPr algn="ctr"/>
                      <a:r>
                        <a:rPr kumimoji="1" lang="ja-JP" altLang="en-US" sz="1600" dirty="0">
                          <a:latin typeface="BIZ UDPゴシック" panose="020B0400000000000000" pitchFamily="50" charset="-128"/>
                          <a:ea typeface="BIZ UDPゴシック" panose="020B0400000000000000" pitchFamily="50" charset="-128"/>
                        </a:rPr>
                        <a:t>義務付け対象規模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bg2">
                        <a:lumMod val="25000"/>
                      </a:schemeClr>
                    </a:solidFill>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共同住宅</a:t>
                      </a:r>
                      <a:endParaRPr kumimoji="1" lang="en-US" altLang="ja-JP" sz="1600" dirty="0">
                        <a:latin typeface="BIZ UDPゴシック" panose="020B0400000000000000" pitchFamily="50" charset="-128"/>
                        <a:ea typeface="BIZ UDPゴシック" panose="020B0400000000000000" pitchFamily="50" charset="-128"/>
                      </a:endParaRPr>
                    </a:p>
                    <a:p>
                      <a:pPr algn="ctr"/>
                      <a:r>
                        <a:rPr kumimoji="1" lang="ja-JP" altLang="en-US" sz="1600" dirty="0">
                          <a:latin typeface="BIZ UDPゴシック" panose="020B0400000000000000" pitchFamily="50" charset="-128"/>
                          <a:ea typeface="BIZ UDPゴシック" panose="020B0400000000000000" pitchFamily="50" charset="-128"/>
                        </a:rPr>
                        <a:t>駐車区画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bg2">
                        <a:lumMod val="25000"/>
                      </a:schemeClr>
                    </a:solidFill>
                  </a:tcPr>
                </a:tc>
                <a:extLst>
                  <a:ext uri="{0D108BD9-81ED-4DB2-BD59-A6C34878D82A}">
                    <a16:rowId xmlns:a16="http://schemas.microsoft.com/office/drawing/2014/main" val="3486893717"/>
                  </a:ext>
                </a:extLst>
              </a:tr>
              <a:tr h="1298710">
                <a:tc>
                  <a:txBody>
                    <a:bodyPr/>
                    <a:lstStyle/>
                    <a:p>
                      <a:pPr algn="ctr"/>
                      <a:r>
                        <a:rPr kumimoji="1" lang="ja-JP" altLang="en-US" sz="1600" dirty="0">
                          <a:latin typeface="BIZ UDPゴシック" panose="020B0400000000000000" pitchFamily="50" charset="-128"/>
                          <a:ea typeface="BIZ UDPゴシック" panose="020B0400000000000000" pitchFamily="50" charset="-128"/>
                        </a:rPr>
                        <a:t>大阪府</a:t>
                      </a:r>
                      <a:endParaRPr kumimoji="1" lang="en-US" altLang="ja-JP" sz="1600" dirty="0">
                        <a:latin typeface="BIZ UDPゴシック" panose="020B0400000000000000" pitchFamily="50" charset="-128"/>
                        <a:ea typeface="BIZ UDPゴシック" panose="020B0400000000000000" pitchFamily="50" charset="-128"/>
                      </a:endParaRPr>
                    </a:p>
                    <a:p>
                      <a:pPr algn="ctr"/>
                      <a:r>
                        <a:rPr kumimoji="1" lang="ja-JP" altLang="en-US" sz="1200" dirty="0">
                          <a:latin typeface="BIZ UDPゴシック" panose="020B0400000000000000" pitchFamily="50" charset="-128"/>
                          <a:ea typeface="BIZ UDPゴシック" panose="020B0400000000000000" pitchFamily="50" charset="-128"/>
                        </a:rPr>
                        <a:t>（改正案）</a:t>
                      </a:r>
                      <a:endParaRPr kumimoji="1" lang="en-US" altLang="ja-JP" sz="1200" dirty="0">
                        <a:latin typeface="BIZ UDPゴシック" panose="020B0400000000000000" pitchFamily="50" charset="-128"/>
                        <a:ea typeface="BIZ UDPゴシック" panose="020B0400000000000000" pitchFamily="50" charset="-128"/>
                      </a:endParaRPr>
                    </a:p>
                  </a:txBody>
                  <a:tcPr anchor="ctr">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D5F4FF"/>
                    </a:solidFill>
                  </a:tcPr>
                </a:tc>
                <a:tc>
                  <a:txBody>
                    <a:bodyPr/>
                    <a:lstStyle/>
                    <a:p>
                      <a:r>
                        <a:rPr kumimoji="1" lang="ja-JP" altLang="en-US" sz="1200" dirty="0">
                          <a:latin typeface="BIZ UDPゴシック" panose="020B0400000000000000" pitchFamily="50" charset="-128"/>
                          <a:ea typeface="BIZ UDPゴシック" panose="020B0400000000000000" pitchFamily="50" charset="-128"/>
                        </a:rPr>
                        <a:t>基準なし</a:t>
                      </a:r>
                      <a:endParaRPr kumimoji="1" lang="en-US" altLang="ja-JP" sz="1200" dirty="0">
                        <a:latin typeface="BIZ UDPゴシック" panose="020B0400000000000000" pitchFamily="50" charset="-128"/>
                        <a:ea typeface="BIZ UDPゴシック" panose="020B0400000000000000" pitchFamily="50" charset="-128"/>
                      </a:endParaRPr>
                    </a:p>
                    <a:p>
                      <a:pPr marL="177800" indent="-177800"/>
                      <a:r>
                        <a:rPr kumimoji="1" lang="ja-JP" altLang="en-US" sz="1200" dirty="0">
                          <a:latin typeface="BIZ UDPゴシック" panose="020B0400000000000000" pitchFamily="50" charset="-128"/>
                          <a:ea typeface="BIZ UDPゴシック" panose="020B0400000000000000" pitchFamily="50" charset="-128"/>
                        </a:rPr>
                        <a:t>　</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a:t>
                      </a:r>
                      <a:r>
                        <a:rPr kumimoji="1" lang="en-US" altLang="ja-JP" sz="1200" b="1" dirty="0">
                          <a:solidFill>
                            <a:srgbClr val="FF0000"/>
                          </a:solidFill>
                          <a:latin typeface="BIZ UDPゴシック" panose="020B0400000000000000" pitchFamily="50" charset="-128"/>
                          <a:ea typeface="BIZ UDPゴシック" panose="020B0400000000000000" pitchFamily="50" charset="-128"/>
                        </a:rPr>
                        <a:t>10,000</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㎡以上で</a:t>
                      </a:r>
                      <a:endParaRPr kumimoji="1" lang="en-US" altLang="ja-JP" sz="1200" b="1" dirty="0">
                        <a:solidFill>
                          <a:srgbClr val="FF0000"/>
                        </a:solidFill>
                        <a:latin typeface="BIZ UDPゴシック" panose="020B0400000000000000" pitchFamily="50" charset="-128"/>
                        <a:ea typeface="BIZ UDPゴシック" panose="020B0400000000000000" pitchFamily="50" charset="-128"/>
                      </a:endParaRPr>
                    </a:p>
                    <a:p>
                      <a:pPr marL="177800" indent="-177800"/>
                      <a:r>
                        <a:rPr kumimoji="1" lang="ja-JP" altLang="en-US" sz="1200" b="1" dirty="0">
                          <a:solidFill>
                            <a:srgbClr val="FF0000"/>
                          </a:solidFill>
                          <a:latin typeface="BIZ UDPゴシック" panose="020B0400000000000000" pitchFamily="50" charset="-128"/>
                          <a:ea typeface="BIZ UDPゴシック" panose="020B0400000000000000" pitchFamily="50" charset="-128"/>
                        </a:rPr>
                        <a:t>　　 便所内へ設置</a:t>
                      </a:r>
                      <a:endParaRPr kumimoji="1" lang="en-US" altLang="ja-JP" sz="1200" b="1" dirty="0">
                        <a:solidFill>
                          <a:srgbClr val="FF0000"/>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bg1"/>
                    </a:solidFill>
                  </a:tcPr>
                </a:tc>
                <a:tc>
                  <a:txBody>
                    <a:bodyPr/>
                    <a:lstStyle/>
                    <a:p>
                      <a:r>
                        <a:rPr kumimoji="1" lang="en-US" altLang="ja-JP" sz="1200" dirty="0">
                          <a:latin typeface="BIZ UDPゴシック" panose="020B0400000000000000" pitchFamily="50" charset="-128"/>
                          <a:ea typeface="BIZ UDPゴシック" panose="020B0400000000000000" pitchFamily="50" charset="-128"/>
                        </a:rPr>
                        <a:t>10,000</a:t>
                      </a:r>
                      <a:r>
                        <a:rPr kumimoji="1" lang="ja-JP" altLang="en-US" sz="1200" dirty="0">
                          <a:latin typeface="BIZ UDPゴシック" panose="020B0400000000000000" pitchFamily="50" charset="-128"/>
                          <a:ea typeface="BIZ UDPゴシック" panose="020B0400000000000000" pitchFamily="50" charset="-128"/>
                        </a:rPr>
                        <a:t>㎡以上に１以上設置</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a:t>
                      </a:r>
                      <a:r>
                        <a:rPr kumimoji="1" lang="en-US" altLang="ja-JP" sz="1200" b="1" dirty="0">
                          <a:solidFill>
                            <a:srgbClr val="FF0000"/>
                          </a:solidFill>
                          <a:latin typeface="BIZ UDPゴシック" panose="020B0400000000000000" pitchFamily="50" charset="-128"/>
                          <a:ea typeface="BIZ UDPゴシック" panose="020B0400000000000000" pitchFamily="50" charset="-128"/>
                        </a:rPr>
                        <a:t>5,000</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㎡超に１以上</a:t>
                      </a:r>
                      <a:endParaRPr kumimoji="1" lang="en-US" altLang="ja-JP" sz="1200"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200" b="1" dirty="0">
                          <a:solidFill>
                            <a:srgbClr val="FF0000"/>
                          </a:solidFill>
                          <a:latin typeface="BIZ UDPゴシック" panose="020B0400000000000000" pitchFamily="50" charset="-128"/>
                          <a:ea typeface="BIZ UDPゴシック" panose="020B0400000000000000" pitchFamily="50" charset="-128"/>
                        </a:rPr>
                        <a:t>　　 設置</a:t>
                      </a:r>
                      <a:endParaRPr kumimoji="1" lang="en-US" altLang="ja-JP" sz="1200"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200" b="1" dirty="0">
                          <a:solidFill>
                            <a:srgbClr val="FF0000"/>
                          </a:solidFill>
                          <a:latin typeface="BIZ UDPゴシック" panose="020B0400000000000000" pitchFamily="50" charset="-128"/>
                          <a:ea typeface="BIZ UDPゴシック" panose="020B0400000000000000" pitchFamily="50" charset="-128"/>
                        </a:rPr>
                        <a:t>　⇒</a:t>
                      </a:r>
                      <a:r>
                        <a:rPr kumimoji="1" lang="en-US" altLang="ja-JP" sz="1200" b="1" dirty="0">
                          <a:solidFill>
                            <a:srgbClr val="FF0000"/>
                          </a:solidFill>
                          <a:latin typeface="BIZ UDPゴシック" panose="020B0400000000000000" pitchFamily="50" charset="-128"/>
                          <a:ea typeface="BIZ UDPゴシック" panose="020B0400000000000000" pitchFamily="50" charset="-128"/>
                        </a:rPr>
                        <a:t>10,000</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㎡超は複数</a:t>
                      </a:r>
                      <a:endParaRPr kumimoji="1" lang="en-US" altLang="ja-JP" sz="1200"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200" b="1" dirty="0">
                          <a:solidFill>
                            <a:srgbClr val="FF0000"/>
                          </a:solidFill>
                          <a:latin typeface="BIZ UDPゴシック" panose="020B0400000000000000" pitchFamily="50" charset="-128"/>
                          <a:ea typeface="BIZ UDPゴシック" panose="020B0400000000000000" pitchFamily="50" charset="-128"/>
                        </a:rPr>
                        <a:t>　　 設置</a:t>
                      </a:r>
                      <a:endParaRPr kumimoji="1" lang="en-US" altLang="ja-JP" sz="1200" b="1" dirty="0">
                        <a:solidFill>
                          <a:srgbClr val="FF0000"/>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bg1"/>
                    </a:solidFill>
                  </a:tcPr>
                </a:tc>
                <a:tc>
                  <a:txBody>
                    <a:bodyPr/>
                    <a:lstStyle/>
                    <a:p>
                      <a:r>
                        <a:rPr kumimoji="1" lang="en-US" altLang="ja-JP" sz="1200" dirty="0">
                          <a:latin typeface="BIZ UDPゴシック" panose="020B0400000000000000" pitchFamily="50" charset="-128"/>
                          <a:ea typeface="BIZ UDPゴシック" panose="020B0400000000000000" pitchFamily="50" charset="-128"/>
                        </a:rPr>
                        <a:t>200</a:t>
                      </a:r>
                      <a:r>
                        <a:rPr kumimoji="1" lang="ja-JP" altLang="en-US" sz="1200" dirty="0">
                          <a:latin typeface="BIZ UDPゴシック" panose="020B0400000000000000" pitchFamily="50" charset="-128"/>
                          <a:ea typeface="BIZ UDPゴシック" panose="020B0400000000000000" pitchFamily="50" charset="-128"/>
                        </a:rPr>
                        <a:t>㎡以上</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a:t>
                      </a:r>
                      <a:r>
                        <a:rPr kumimoji="1" lang="en-US" altLang="ja-JP" sz="1200" b="1" dirty="0">
                          <a:solidFill>
                            <a:srgbClr val="FF0000"/>
                          </a:solidFill>
                          <a:latin typeface="BIZ UDPゴシック" panose="020B0400000000000000" pitchFamily="50" charset="-128"/>
                          <a:ea typeface="BIZ UDPゴシック" panose="020B0400000000000000" pitchFamily="50" charset="-128"/>
                        </a:rPr>
                        <a:t>100</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bg1"/>
                    </a:solidFill>
                  </a:tcPr>
                </a:tc>
                <a:tc>
                  <a:txBody>
                    <a:bodyPr/>
                    <a:lstStyle/>
                    <a:p>
                      <a:r>
                        <a:rPr kumimoji="1" lang="ja-JP" altLang="en-US" sz="1200" dirty="0">
                          <a:latin typeface="BIZ UDPゴシック" panose="020B0400000000000000" pitchFamily="50" charset="-128"/>
                          <a:ea typeface="BIZ UDPゴシック" panose="020B0400000000000000" pitchFamily="50" charset="-128"/>
                        </a:rPr>
                        <a:t>基準なし</a:t>
                      </a:r>
                      <a:endParaRPr kumimoji="1" lang="en-US" altLang="ja-JP" sz="1200" dirty="0">
                        <a:latin typeface="BIZ UDPゴシック" panose="020B0400000000000000" pitchFamily="50" charset="-128"/>
                        <a:ea typeface="BIZ UDPゴシック" panose="020B0400000000000000" pitchFamily="50" charset="-128"/>
                      </a:endParaRPr>
                    </a:p>
                    <a:p>
                      <a:pPr marL="177800" indent="-177800"/>
                      <a:r>
                        <a:rPr kumimoji="1" lang="ja-JP" altLang="en-US" sz="1200" dirty="0">
                          <a:latin typeface="BIZ UDPゴシック" panose="020B0400000000000000" pitchFamily="50" charset="-128"/>
                          <a:ea typeface="BIZ UDPゴシック" panose="020B0400000000000000" pitchFamily="50" charset="-128"/>
                        </a:rPr>
                        <a:t>　</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⇒駐車台数</a:t>
                      </a:r>
                      <a:r>
                        <a:rPr kumimoji="1" lang="en-US" altLang="ja-JP" sz="1200" b="1" dirty="0">
                          <a:solidFill>
                            <a:srgbClr val="FF0000"/>
                          </a:solidFill>
                          <a:latin typeface="BIZ UDPゴシック" panose="020B0400000000000000" pitchFamily="50" charset="-128"/>
                          <a:ea typeface="BIZ UDPゴシック" panose="020B0400000000000000" pitchFamily="50" charset="-128"/>
                        </a:rPr>
                        <a:t>100</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台ごと  </a:t>
                      </a:r>
                      <a:endParaRPr kumimoji="1" lang="en-US" altLang="ja-JP" sz="1200" b="1" dirty="0">
                        <a:solidFill>
                          <a:srgbClr val="FF0000"/>
                        </a:solidFill>
                        <a:latin typeface="BIZ UDPゴシック" panose="020B0400000000000000" pitchFamily="50" charset="-128"/>
                        <a:ea typeface="BIZ UDPゴシック" panose="020B0400000000000000" pitchFamily="50" charset="-128"/>
                      </a:endParaRPr>
                    </a:p>
                    <a:p>
                      <a:pPr marL="177800" indent="-177800"/>
                      <a:r>
                        <a:rPr kumimoji="1" lang="en-US" altLang="ja-JP" sz="1200" b="1" dirty="0">
                          <a:solidFill>
                            <a:srgbClr val="FF0000"/>
                          </a:solidFill>
                          <a:latin typeface="BIZ UDPゴシック" panose="020B0400000000000000" pitchFamily="50" charset="-128"/>
                          <a:ea typeface="BIZ UDPゴシック" panose="020B0400000000000000" pitchFamily="50" charset="-128"/>
                        </a:rPr>
                        <a:t>     </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に１区画設置</a:t>
                      </a:r>
                    </a:p>
                  </a:txBody>
                  <a:tcPr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3270374191"/>
                  </a:ext>
                </a:extLst>
              </a:tr>
              <a:tr h="1008000">
                <a:tc>
                  <a:txBody>
                    <a:bodyPr/>
                    <a:lstStyle/>
                    <a:p>
                      <a:pPr algn="ctr"/>
                      <a:r>
                        <a:rPr kumimoji="1" lang="ja-JP" altLang="en-US" sz="1600" dirty="0">
                          <a:latin typeface="BIZ UDPゴシック" panose="020B0400000000000000" pitchFamily="50" charset="-128"/>
                          <a:ea typeface="BIZ UDPゴシック" panose="020B0400000000000000" pitchFamily="50" charset="-128"/>
                        </a:rPr>
                        <a:t>東京都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4FF"/>
                    </a:solidFill>
                  </a:tcPr>
                </a:tc>
                <a:tc>
                  <a:txBody>
                    <a:bodyPr/>
                    <a:lstStyle/>
                    <a:p>
                      <a:r>
                        <a:rPr kumimoji="1" lang="ja-JP" altLang="en-US" sz="1200" dirty="0">
                          <a:latin typeface="BIZ UDPゴシック" panose="020B0400000000000000" pitchFamily="50" charset="-128"/>
                          <a:ea typeface="BIZ UDPゴシック" panose="020B0400000000000000" pitchFamily="50" charset="-128"/>
                        </a:rPr>
                        <a:t>基準なし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kumimoji="1" lang="ja-JP" altLang="en-US" sz="1200" dirty="0">
                          <a:latin typeface="BIZ UDPゴシック" panose="020B0400000000000000" pitchFamily="50" charset="-128"/>
                          <a:ea typeface="BIZ UDPゴシック" panose="020B0400000000000000" pitchFamily="50" charset="-128"/>
                        </a:rPr>
                        <a:t>基準なし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kumimoji="1" lang="en-US" altLang="ja-JP" sz="1200" dirty="0">
                          <a:latin typeface="BIZ UDPゴシック" panose="020B0400000000000000" pitchFamily="50" charset="-128"/>
                          <a:ea typeface="BIZ UDPゴシック" panose="020B0400000000000000" pitchFamily="50" charset="-128"/>
                        </a:rPr>
                        <a:t>500</a:t>
                      </a:r>
                      <a:r>
                        <a:rPr kumimoji="1" lang="ja-JP" altLang="en-US" sz="1200" dirty="0">
                          <a:latin typeface="BIZ UDPゴシック" panose="020B0400000000000000" pitchFamily="50" charset="-128"/>
                          <a:ea typeface="BIZ UDPゴシック" panose="020B0400000000000000" pitchFamily="50" charset="-128"/>
                        </a:rPr>
                        <a:t>㎡以上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駐車区画総数</a:t>
                      </a:r>
                      <a:endParaRPr kumimoji="1" lang="en-US" altLang="ja-JP" sz="120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BIZ UDPゴシック" panose="020B0400000000000000" pitchFamily="50" charset="-128"/>
                          <a:ea typeface="BIZ UDPゴシック" panose="020B0400000000000000" pitchFamily="50" charset="-128"/>
                        </a:rPr>
                        <a:t>200</a:t>
                      </a:r>
                      <a:r>
                        <a:rPr kumimoji="1" lang="ja-JP" altLang="en-US" sz="1200" dirty="0">
                          <a:latin typeface="BIZ UDPゴシック" panose="020B0400000000000000" pitchFamily="50" charset="-128"/>
                          <a:ea typeface="BIZ UDPゴシック" panose="020B0400000000000000" pitchFamily="50" charset="-128"/>
                        </a:rPr>
                        <a:t>台以下</a:t>
                      </a:r>
                      <a:endParaRPr kumimoji="1" lang="en-US" altLang="ja-JP" sz="120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 ⇒２％以上</a:t>
                      </a:r>
                      <a:endParaRPr kumimoji="1" lang="en-US" altLang="ja-JP" sz="120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BIZ UDPゴシック" panose="020B0400000000000000" pitchFamily="50" charset="-128"/>
                          <a:ea typeface="BIZ UDPゴシック" panose="020B0400000000000000" pitchFamily="50" charset="-128"/>
                        </a:rPr>
                        <a:t>201</a:t>
                      </a:r>
                      <a:r>
                        <a:rPr kumimoji="1" lang="ja-JP" altLang="en-US" sz="1200" dirty="0">
                          <a:latin typeface="BIZ UDPゴシック" panose="020B0400000000000000" pitchFamily="50" charset="-128"/>
                          <a:ea typeface="BIZ UDPゴシック" panose="020B0400000000000000" pitchFamily="50" charset="-128"/>
                        </a:rPr>
                        <a:t>台以上</a:t>
                      </a:r>
                      <a:endParaRPr kumimoji="1" lang="en-US" altLang="ja-JP" sz="120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　⇒１％</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２以上</a:t>
                      </a:r>
                      <a:endParaRPr kumimoji="1" lang="en-US" altLang="ja-JP" sz="12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6851066"/>
                  </a:ext>
                </a:extLst>
              </a:tr>
              <a:tr h="756000">
                <a:tc>
                  <a:txBody>
                    <a:bodyPr/>
                    <a:lstStyle/>
                    <a:p>
                      <a:pPr algn="ctr"/>
                      <a:r>
                        <a:rPr kumimoji="1" lang="ja-JP" altLang="en-US" sz="1600" dirty="0">
                          <a:latin typeface="BIZ UDPゴシック" panose="020B0400000000000000" pitchFamily="50" charset="-128"/>
                          <a:ea typeface="BIZ UDPゴシック" panose="020B0400000000000000" pitchFamily="50" charset="-128"/>
                        </a:rPr>
                        <a:t>神奈川県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4FF"/>
                    </a:solidFill>
                  </a:tcPr>
                </a:tc>
                <a:tc>
                  <a:txBody>
                    <a:bodyPr/>
                    <a:lstStyle/>
                    <a:p>
                      <a:r>
                        <a:rPr kumimoji="1" lang="ja-JP" altLang="en-US" sz="1200" dirty="0">
                          <a:latin typeface="BIZ UDPゴシック" panose="020B0400000000000000" pitchFamily="50" charset="-128"/>
                          <a:ea typeface="BIZ UDPゴシック" panose="020B0400000000000000" pitchFamily="50" charset="-128"/>
                        </a:rPr>
                        <a:t>基準なし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kumimoji="1" lang="ja-JP" altLang="en-US" sz="1200" dirty="0">
                          <a:latin typeface="BIZ UDPゴシック" panose="020B0400000000000000" pitchFamily="50" charset="-128"/>
                          <a:ea typeface="BIZ UDPゴシック" panose="020B0400000000000000" pitchFamily="50" charset="-128"/>
                        </a:rPr>
                        <a:t>基準なし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kumimoji="1" lang="en-US" altLang="ja-JP" sz="1200" dirty="0">
                          <a:solidFill>
                            <a:schemeClr val="tx1"/>
                          </a:solidFill>
                          <a:latin typeface="BIZ UDPゴシック" panose="020B0400000000000000" pitchFamily="50" charset="-128"/>
                          <a:ea typeface="BIZ UDPゴシック" panose="020B0400000000000000" pitchFamily="50" charset="-128"/>
                        </a:rPr>
                        <a:t>500</a:t>
                      </a:r>
                      <a:r>
                        <a:rPr kumimoji="1" lang="ja-JP" altLang="en-US" sz="1200" dirty="0">
                          <a:solidFill>
                            <a:schemeClr val="tx1"/>
                          </a:solidFill>
                          <a:latin typeface="BIZ UDPゴシック" panose="020B0400000000000000" pitchFamily="50" charset="-128"/>
                          <a:ea typeface="BIZ UDPゴシック" panose="020B0400000000000000" pitchFamily="50" charset="-128"/>
                        </a:rPr>
                        <a:t>㎡以上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latin typeface="BIZ UDPゴシック" panose="020B0400000000000000" pitchFamily="50" charset="-128"/>
                          <a:ea typeface="BIZ UDPゴシック" panose="020B0400000000000000" pitchFamily="50" charset="-128"/>
                        </a:rPr>
                        <a:t>基準なし</a:t>
                      </a:r>
                      <a:endParaRPr kumimoji="1" lang="en-US" altLang="ja-JP" sz="12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304956988"/>
                  </a:ext>
                </a:extLst>
              </a:tr>
              <a:tr h="756000">
                <a:tc>
                  <a:txBody>
                    <a:bodyPr/>
                    <a:lstStyle/>
                    <a:p>
                      <a:pPr algn="ctr"/>
                      <a:r>
                        <a:rPr kumimoji="1" lang="ja-JP" altLang="en-US" sz="1600" dirty="0">
                          <a:latin typeface="BIZ UDPゴシック" panose="020B0400000000000000" pitchFamily="50" charset="-128"/>
                          <a:ea typeface="BIZ UDPゴシック" panose="020B0400000000000000" pitchFamily="50" charset="-128"/>
                        </a:rPr>
                        <a:t>兵庫県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4FF"/>
                    </a:solidFill>
                  </a:tcPr>
                </a:tc>
                <a:tc>
                  <a:txBody>
                    <a:bodyPr/>
                    <a:lstStyle/>
                    <a:p>
                      <a:r>
                        <a:rPr kumimoji="1" lang="ja-JP" altLang="en-US" sz="1200" dirty="0">
                          <a:latin typeface="BIZ UDPゴシック" panose="020B0400000000000000" pitchFamily="50" charset="-128"/>
                          <a:ea typeface="BIZ UDPゴシック" panose="020B0400000000000000" pitchFamily="50" charset="-128"/>
                        </a:rPr>
                        <a:t>基準なし</a:t>
                      </a:r>
                      <a:endParaRPr kumimoji="1" lang="en-US" altLang="ja-JP" sz="12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kumimoji="1" lang="ja-JP" altLang="en-US" sz="1200" dirty="0">
                          <a:latin typeface="BIZ UDPゴシック" panose="020B0400000000000000" pitchFamily="50" charset="-128"/>
                          <a:ea typeface="BIZ UDPゴシック" panose="020B0400000000000000" pitchFamily="50" charset="-128"/>
                        </a:rPr>
                        <a:t>基準なし</a:t>
                      </a:r>
                      <a:endParaRPr kumimoji="1" lang="en-US" altLang="ja-JP" sz="12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kumimoji="1" lang="en-US" altLang="ja-JP" sz="1200" dirty="0">
                          <a:solidFill>
                            <a:srgbClr val="FF0000"/>
                          </a:solidFill>
                          <a:latin typeface="BIZ UDPゴシック" panose="020B0400000000000000" pitchFamily="50" charset="-128"/>
                          <a:ea typeface="BIZ UDPゴシック" panose="020B0400000000000000" pitchFamily="50" charset="-128"/>
                        </a:rPr>
                        <a:t>100</a:t>
                      </a:r>
                      <a:r>
                        <a:rPr kumimoji="1" lang="ja-JP" altLang="en-US" sz="1200" dirty="0">
                          <a:solidFill>
                            <a:srgbClr val="FF0000"/>
                          </a:solidFill>
                          <a:latin typeface="BIZ UDPゴシック" panose="020B0400000000000000" pitchFamily="50" charset="-128"/>
                          <a:ea typeface="BIZ UDPゴシック" panose="020B0400000000000000" pitchFamily="50" charset="-128"/>
                        </a:rPr>
                        <a:t>㎡以上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latin typeface="BIZ UDPゴシック" panose="020B0400000000000000" pitchFamily="50" charset="-128"/>
                          <a:ea typeface="BIZ UDPゴシック" panose="020B0400000000000000" pitchFamily="50" charset="-128"/>
                        </a:rPr>
                        <a:t>基準なし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936948329"/>
                  </a:ext>
                </a:extLst>
              </a:tr>
              <a:tr h="756000">
                <a:tc>
                  <a:txBody>
                    <a:bodyPr/>
                    <a:lstStyle/>
                    <a:p>
                      <a:pPr algn="ctr"/>
                      <a:r>
                        <a:rPr kumimoji="1" lang="ja-JP" altLang="en-US" sz="1600" dirty="0">
                          <a:latin typeface="BIZ UDPゴシック" panose="020B0400000000000000" pitchFamily="50" charset="-128"/>
                          <a:ea typeface="BIZ UDPゴシック" panose="020B0400000000000000" pitchFamily="50" charset="-128"/>
                        </a:rPr>
                        <a:t>京都府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4FF"/>
                    </a:solidFill>
                  </a:tcPr>
                </a:tc>
                <a:tc>
                  <a:txBody>
                    <a:bodyPr/>
                    <a:lstStyle/>
                    <a:p>
                      <a:r>
                        <a:rPr kumimoji="1" lang="ja-JP" altLang="en-US" sz="1200" dirty="0">
                          <a:latin typeface="BIZ UDPゴシック" panose="020B0400000000000000" pitchFamily="50" charset="-128"/>
                          <a:ea typeface="BIZ UDPゴシック" panose="020B0400000000000000" pitchFamily="50" charset="-128"/>
                        </a:rPr>
                        <a:t>基準なし</a:t>
                      </a:r>
                      <a:endParaRPr kumimoji="1" lang="en-US" altLang="ja-JP" sz="12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kumimoji="1" lang="ja-JP" altLang="en-US" sz="1200" dirty="0">
                          <a:latin typeface="BIZ UDPゴシック" panose="020B0400000000000000" pitchFamily="50" charset="-128"/>
                          <a:ea typeface="BIZ UDPゴシック" panose="020B0400000000000000" pitchFamily="50" charset="-128"/>
                        </a:rPr>
                        <a:t>基準なし</a:t>
                      </a:r>
                      <a:endParaRPr kumimoji="1" lang="en-US" altLang="ja-JP" sz="12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kumimoji="1" lang="en-US" altLang="ja-JP" sz="1200" dirty="0">
                          <a:latin typeface="BIZ UDPゴシック" panose="020B0400000000000000" pitchFamily="50" charset="-128"/>
                          <a:ea typeface="BIZ UDPゴシック" panose="020B0400000000000000" pitchFamily="50" charset="-128"/>
                        </a:rPr>
                        <a:t>1,000</a:t>
                      </a:r>
                      <a:r>
                        <a:rPr kumimoji="1" lang="ja-JP" altLang="en-US" sz="1200" dirty="0">
                          <a:latin typeface="BIZ UDPゴシック" panose="020B0400000000000000" pitchFamily="50" charset="-128"/>
                          <a:ea typeface="BIZ UDPゴシック" panose="020B0400000000000000" pitchFamily="50" charset="-128"/>
                        </a:rPr>
                        <a:t>㎡以上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基準なし</a:t>
                      </a:r>
                      <a:endParaRPr kumimoji="1" lang="en-US" altLang="ja-JP" sz="12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306466487"/>
                  </a:ext>
                </a:extLst>
              </a:tr>
              <a:tr h="756000">
                <a:tc>
                  <a:txBody>
                    <a:bodyPr/>
                    <a:lstStyle/>
                    <a:p>
                      <a:pPr algn="ctr"/>
                      <a:r>
                        <a:rPr kumimoji="1" lang="ja-JP" altLang="en-US" sz="1600" dirty="0">
                          <a:latin typeface="BIZ UDPゴシック" panose="020B0400000000000000" pitchFamily="50" charset="-128"/>
                          <a:ea typeface="BIZ UDPゴシック" panose="020B0400000000000000" pitchFamily="50" charset="-128"/>
                        </a:rPr>
                        <a:t>愛知県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4FF"/>
                    </a:solidFill>
                  </a:tcPr>
                </a:tc>
                <a:tc gridSpan="4">
                  <a:txBody>
                    <a:bodyPr/>
                    <a:lstStyle/>
                    <a:p>
                      <a:pPr algn="ctr"/>
                      <a:r>
                        <a:rPr kumimoji="1" lang="ja-JP" altLang="en-US" sz="1200" dirty="0">
                          <a:latin typeface="BIZ UDPゴシック" panose="020B0400000000000000" pitchFamily="50" charset="-128"/>
                          <a:ea typeface="BIZ UDPゴシック" panose="020B0400000000000000" pitchFamily="50" charset="-128"/>
                        </a:rPr>
                        <a:t>バリアフリー法委任条例を制定していない</a:t>
                      </a:r>
                      <a:endParaRPr kumimoji="1" lang="en-US" altLang="ja-JP" sz="12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kumimoji="1" lang="en-US" altLang="ja-JP" sz="12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871820062"/>
                  </a:ext>
                </a:extLst>
              </a:tr>
            </a:tbl>
          </a:graphicData>
        </a:graphic>
      </p:graphicFrame>
      <p:sp>
        <p:nvSpPr>
          <p:cNvPr id="4" name="スライド番号プレースホルダー 3">
            <a:extLst>
              <a:ext uri="{FF2B5EF4-FFF2-40B4-BE49-F238E27FC236}">
                <a16:creationId xmlns:a16="http://schemas.microsoft.com/office/drawing/2014/main" id="{D12CD71E-F90C-43D2-9DB0-D1A06409D90C}"/>
              </a:ext>
            </a:extLst>
          </p:cNvPr>
          <p:cNvSpPr>
            <a:spLocks noGrp="1"/>
          </p:cNvSpPr>
          <p:nvPr>
            <p:ph type="sldNum" sz="quarter" idx="12"/>
          </p:nvPr>
        </p:nvSpPr>
        <p:spPr/>
        <p:txBody>
          <a:bodyPr/>
          <a:lstStyle/>
          <a:p>
            <a:fld id="{DEC76586-D0F3-45AA-98E7-DB7FB999FB55}" type="slidenum">
              <a:rPr kumimoji="1" lang="ja-JP" altLang="en-US" smtClean="0"/>
              <a:t>8</a:t>
            </a:fld>
            <a:endParaRPr kumimoji="1" lang="ja-JP" altLang="en-US" dirty="0"/>
          </a:p>
        </p:txBody>
      </p:sp>
    </p:spTree>
    <p:extLst>
      <p:ext uri="{BB962C8B-B14F-4D97-AF65-F5344CB8AC3E}">
        <p14:creationId xmlns:p14="http://schemas.microsoft.com/office/powerpoint/2010/main" val="167440698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2040</Words>
  <Application>Microsoft Office PowerPoint</Application>
  <PresentationFormat>ユーザー設定</PresentationFormat>
  <Paragraphs>273</Paragraphs>
  <Slides>9</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9</vt:i4>
      </vt:variant>
    </vt:vector>
  </HeadingPairs>
  <TitlesOfParts>
    <vt:vector size="16" baseType="lpstr">
      <vt:lpstr>BIZ UDPゴシック</vt:lpstr>
      <vt:lpstr>HGP創英角ｺﾞｼｯｸUB</vt:lpstr>
      <vt:lpstr>游ゴシック</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2025-09-25T06:42:30Z</dcterms:created>
  <dcterms:modified xsi:type="dcterms:W3CDTF">2025-09-25T06:42:37Z</dcterms:modified>
</cp:coreProperties>
</file>