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0"/>
  </p:notesMasterIdLst>
  <p:sldIdLst>
    <p:sldId id="483" r:id="rId2"/>
    <p:sldId id="362" r:id="rId3"/>
    <p:sldId id="460" r:id="rId4"/>
    <p:sldId id="478" r:id="rId5"/>
    <p:sldId id="485" r:id="rId6"/>
    <p:sldId id="474" r:id="rId7"/>
    <p:sldId id="486" r:id="rId8"/>
    <p:sldId id="487" r:id="rId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6691B368-151F-44E8-A1DE-28D647097BF2}">
          <p14:sldIdLst>
            <p14:sldId id="483"/>
            <p14:sldId id="362"/>
            <p14:sldId id="460"/>
            <p14:sldId id="478"/>
            <p14:sldId id="485"/>
            <p14:sldId id="474"/>
            <p14:sldId id="486"/>
            <p14:sldId id="4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78CC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4195" autoAdjust="0"/>
  </p:normalViewPr>
  <p:slideViewPr>
    <p:cSldViewPr snapToGrid="0">
      <p:cViewPr varScale="1">
        <p:scale>
          <a:sx n="113" d="100"/>
          <a:sy n="113" d="100"/>
        </p:scale>
        <p:origin x="1452" y="96"/>
      </p:cViewPr>
      <p:guideLst/>
    </p:cSldViewPr>
  </p:slideViewPr>
  <p:outlineViewPr>
    <p:cViewPr>
      <p:scale>
        <a:sx n="33" d="100"/>
        <a:sy n="33" d="100"/>
      </p:scale>
      <p:origin x="0" y="-4084"/>
    </p:cViewPr>
  </p:outlineViewPr>
  <p:notesTextViewPr>
    <p:cViewPr>
      <p:scale>
        <a:sx n="125" d="100"/>
        <a:sy n="125" d="100"/>
      </p:scale>
      <p:origin x="0" y="0"/>
    </p:cViewPr>
  </p:notesTextViewPr>
  <p:notesViewPr>
    <p:cSldViewPr snapToGrid="0">
      <p:cViewPr varScale="1">
        <p:scale>
          <a:sx n="46" d="100"/>
          <a:sy n="46" d="100"/>
        </p:scale>
        <p:origin x="2816"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966"/>
          </a:xfrm>
          <a:prstGeom prst="rect">
            <a:avLst/>
          </a:prstGeom>
        </p:spPr>
        <p:txBody>
          <a:bodyPr vert="horz" lIns="92211" tIns="46106" rIns="92211" bIns="461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2" y="0"/>
            <a:ext cx="2950374" cy="498966"/>
          </a:xfrm>
          <a:prstGeom prst="rect">
            <a:avLst/>
          </a:prstGeom>
        </p:spPr>
        <p:txBody>
          <a:bodyPr vert="horz" lIns="92211" tIns="46106" rIns="92211" bIns="46106" rtlCol="0"/>
          <a:lstStyle>
            <a:lvl1pPr algn="r">
              <a:defRPr sz="1200"/>
            </a:lvl1pPr>
          </a:lstStyle>
          <a:p>
            <a:fld id="{4D8DC4C2-8DC4-4C9F-A3E4-E75D067FBF49}" type="datetimeFigureOut">
              <a:rPr kumimoji="1" lang="ja-JP" altLang="en-US" smtClean="0"/>
              <a:t>2025/9/26</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11" tIns="46106" rIns="92211" bIns="46106" rtlCol="0" anchor="ctr"/>
          <a:lstStyle/>
          <a:p>
            <a:endParaRPr lang="ja-JP" altLang="en-US"/>
          </a:p>
        </p:txBody>
      </p:sp>
      <p:sp>
        <p:nvSpPr>
          <p:cNvPr id="5" name="ノート プレースホルダー 4"/>
          <p:cNvSpPr>
            <a:spLocks noGrp="1"/>
          </p:cNvSpPr>
          <p:nvPr>
            <p:ph type="body" sz="quarter" idx="3"/>
          </p:nvPr>
        </p:nvSpPr>
        <p:spPr>
          <a:xfrm>
            <a:off x="680240" y="4783356"/>
            <a:ext cx="5446722" cy="3913364"/>
          </a:xfrm>
          <a:prstGeom prst="rect">
            <a:avLst/>
          </a:prstGeom>
        </p:spPr>
        <p:txBody>
          <a:bodyPr vert="horz" lIns="92211" tIns="46106" rIns="92211" bIns="461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373"/>
            <a:ext cx="2950375" cy="498966"/>
          </a:xfrm>
          <a:prstGeom prst="rect">
            <a:avLst/>
          </a:prstGeom>
        </p:spPr>
        <p:txBody>
          <a:bodyPr vert="horz" lIns="92211" tIns="46106" rIns="92211" bIns="461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2" y="9440373"/>
            <a:ext cx="2950374" cy="498966"/>
          </a:xfrm>
          <a:prstGeom prst="rect">
            <a:avLst/>
          </a:prstGeom>
        </p:spPr>
        <p:txBody>
          <a:bodyPr vert="horz" lIns="92211" tIns="46106" rIns="92211" bIns="46106" rtlCol="0" anchor="b"/>
          <a:lstStyle>
            <a:lvl1pPr algn="r">
              <a:defRPr sz="1200"/>
            </a:lvl1pPr>
          </a:lstStyle>
          <a:p>
            <a:fld id="{5268CE20-80C7-499F-9211-CFCDF7638903}" type="slidenum">
              <a:rPr kumimoji="1" lang="ja-JP" altLang="en-US" smtClean="0"/>
              <a:t>‹#›</a:t>
            </a:fld>
            <a:endParaRPr kumimoji="1" lang="ja-JP" altLang="en-US"/>
          </a:p>
        </p:txBody>
      </p:sp>
    </p:spTree>
    <p:extLst>
      <p:ext uri="{BB962C8B-B14F-4D97-AF65-F5344CB8AC3E}">
        <p14:creationId xmlns:p14="http://schemas.microsoft.com/office/powerpoint/2010/main" val="8024723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286">
              <a:defRPr/>
            </a:pPr>
            <a:endParaRPr lang="en-US" altLang="ja-JP"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5268CE20-80C7-499F-9211-CFCDF7638903}" type="slidenum">
              <a:rPr kumimoji="1" lang="ja-JP" altLang="en-US" smtClean="0"/>
              <a:t>1</a:t>
            </a:fld>
            <a:endParaRPr kumimoji="1" lang="ja-JP" altLang="en-US"/>
          </a:p>
        </p:txBody>
      </p:sp>
    </p:spTree>
    <p:extLst>
      <p:ext uri="{BB962C8B-B14F-4D97-AF65-F5344CB8AC3E}">
        <p14:creationId xmlns:p14="http://schemas.microsoft.com/office/powerpoint/2010/main" val="343395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68CE20-80C7-499F-9211-CFCDF7638903}" type="slidenum">
              <a:rPr kumimoji="1" lang="ja-JP" altLang="en-US" smtClean="0"/>
              <a:t>2</a:t>
            </a:fld>
            <a:endParaRPr kumimoji="1" lang="ja-JP" altLang="en-US"/>
          </a:p>
        </p:txBody>
      </p:sp>
    </p:spTree>
    <p:extLst>
      <p:ext uri="{BB962C8B-B14F-4D97-AF65-F5344CB8AC3E}">
        <p14:creationId xmlns:p14="http://schemas.microsoft.com/office/powerpoint/2010/main" val="1922674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68CE20-80C7-499F-9211-CFCDF7638903}" type="slidenum">
              <a:rPr kumimoji="1" lang="ja-JP" altLang="en-US" smtClean="0"/>
              <a:t>3</a:t>
            </a:fld>
            <a:endParaRPr kumimoji="1" lang="ja-JP" altLang="en-US"/>
          </a:p>
        </p:txBody>
      </p:sp>
    </p:spTree>
    <p:extLst>
      <p:ext uri="{BB962C8B-B14F-4D97-AF65-F5344CB8AC3E}">
        <p14:creationId xmlns:p14="http://schemas.microsoft.com/office/powerpoint/2010/main" val="378418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68CE20-80C7-499F-9211-CFCDF7638903}" type="slidenum">
              <a:rPr kumimoji="1" lang="ja-JP" altLang="en-US" smtClean="0"/>
              <a:t>4</a:t>
            </a:fld>
            <a:endParaRPr kumimoji="1" lang="ja-JP" altLang="en-US"/>
          </a:p>
        </p:txBody>
      </p:sp>
    </p:spTree>
    <p:extLst>
      <p:ext uri="{BB962C8B-B14F-4D97-AF65-F5344CB8AC3E}">
        <p14:creationId xmlns:p14="http://schemas.microsoft.com/office/powerpoint/2010/main" val="3412022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68CE20-80C7-499F-9211-CFCDF7638903}" type="slidenum">
              <a:rPr kumimoji="1" lang="ja-JP" altLang="en-US" smtClean="0"/>
              <a:t>5</a:t>
            </a:fld>
            <a:endParaRPr kumimoji="1" lang="ja-JP" altLang="en-US"/>
          </a:p>
        </p:txBody>
      </p:sp>
    </p:spTree>
    <p:extLst>
      <p:ext uri="{BB962C8B-B14F-4D97-AF65-F5344CB8AC3E}">
        <p14:creationId xmlns:p14="http://schemas.microsoft.com/office/powerpoint/2010/main" val="401280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68CE20-80C7-499F-9211-CFCDF7638903}" type="slidenum">
              <a:rPr kumimoji="1" lang="ja-JP" altLang="en-US" smtClean="0"/>
              <a:t>6</a:t>
            </a:fld>
            <a:endParaRPr kumimoji="1" lang="ja-JP" altLang="en-US"/>
          </a:p>
        </p:txBody>
      </p:sp>
    </p:spTree>
    <p:extLst>
      <p:ext uri="{BB962C8B-B14F-4D97-AF65-F5344CB8AC3E}">
        <p14:creationId xmlns:p14="http://schemas.microsoft.com/office/powerpoint/2010/main" val="1882807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5E1C582-2D80-4F68-A82D-42C04F04105E}" type="datetime1">
              <a:rPr kumimoji="1" lang="ja-JP" altLang="en-US" smtClean="0"/>
              <a:t>2025/9/26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278034-DBFF-4091-BA39-1C8DF7F547E5}" type="slidenum">
              <a:rPr kumimoji="1" lang="ja-JP" altLang="en-US" smtClean="0"/>
              <a:t>‹#›</a:t>
            </a:fld>
            <a:endParaRPr kumimoji="1" lang="ja-JP" altLang="en-US"/>
          </a:p>
        </p:txBody>
      </p:sp>
    </p:spTree>
    <p:extLst>
      <p:ext uri="{BB962C8B-B14F-4D97-AF65-F5344CB8AC3E}">
        <p14:creationId xmlns:p14="http://schemas.microsoft.com/office/powerpoint/2010/main" val="188012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EAB161-3C49-4ACA-BA99-77CC4743AA8B}" type="datetime1">
              <a:rPr kumimoji="1" lang="ja-JP" altLang="en-US" smtClean="0"/>
              <a:t>2025/9/26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278034-DBFF-4091-BA39-1C8DF7F547E5}" type="slidenum">
              <a:rPr kumimoji="1" lang="ja-JP" altLang="en-US" smtClean="0"/>
              <a:t>‹#›</a:t>
            </a:fld>
            <a:endParaRPr kumimoji="1" lang="ja-JP" altLang="en-US"/>
          </a:p>
        </p:txBody>
      </p:sp>
    </p:spTree>
    <p:extLst>
      <p:ext uri="{BB962C8B-B14F-4D97-AF65-F5344CB8AC3E}">
        <p14:creationId xmlns:p14="http://schemas.microsoft.com/office/powerpoint/2010/main" val="112949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020842-8A4E-4296-AE06-BA2B1448E1C3}" type="datetime1">
              <a:rPr kumimoji="1" lang="ja-JP" altLang="en-US" smtClean="0"/>
              <a:t>2025/9/26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278034-DBFF-4091-BA39-1C8DF7F547E5}" type="slidenum">
              <a:rPr kumimoji="1" lang="ja-JP" altLang="en-US" smtClean="0"/>
              <a:t>‹#›</a:t>
            </a:fld>
            <a:endParaRPr kumimoji="1" lang="ja-JP" altLang="en-US"/>
          </a:p>
        </p:txBody>
      </p:sp>
    </p:spTree>
    <p:extLst>
      <p:ext uri="{BB962C8B-B14F-4D97-AF65-F5344CB8AC3E}">
        <p14:creationId xmlns:p14="http://schemas.microsoft.com/office/powerpoint/2010/main" val="224033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55117E-D9C1-4653-B096-5F71C189A975}" type="datetime1">
              <a:rPr kumimoji="1" lang="ja-JP" altLang="en-US" smtClean="0"/>
              <a:t>2025/9/26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289076" y="6356352"/>
            <a:ext cx="2228850" cy="365125"/>
          </a:xfrm>
        </p:spPr>
        <p:txBody>
          <a:bodyPr/>
          <a:lstStyle>
            <a:lvl1pPr>
              <a:defRPr sz="2000">
                <a:solidFill>
                  <a:schemeClr val="tx1"/>
                </a:solidFill>
              </a:defRPr>
            </a:lvl1pPr>
          </a:lstStyle>
          <a:p>
            <a:fld id="{A5278034-DBFF-4091-BA39-1C8DF7F547E5}" type="slidenum">
              <a:rPr kumimoji="1" lang="ja-JP" altLang="en-US" smtClean="0"/>
              <a:pPr/>
              <a:t>‹#›</a:t>
            </a:fld>
            <a:endParaRPr kumimoji="1" lang="ja-JP" altLang="en-US"/>
          </a:p>
        </p:txBody>
      </p:sp>
    </p:spTree>
    <p:extLst>
      <p:ext uri="{BB962C8B-B14F-4D97-AF65-F5344CB8AC3E}">
        <p14:creationId xmlns:p14="http://schemas.microsoft.com/office/powerpoint/2010/main" val="378217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C11DA96-B336-4EAE-AA6C-EF2A40391205}" type="datetime1">
              <a:rPr kumimoji="1" lang="ja-JP" altLang="en-US" smtClean="0"/>
              <a:t>2025/9/26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278034-DBFF-4091-BA39-1C8DF7F547E5}" type="slidenum">
              <a:rPr kumimoji="1" lang="ja-JP" altLang="en-US" smtClean="0"/>
              <a:t>‹#›</a:t>
            </a:fld>
            <a:endParaRPr kumimoji="1" lang="ja-JP" altLang="en-US"/>
          </a:p>
        </p:txBody>
      </p:sp>
    </p:spTree>
    <p:extLst>
      <p:ext uri="{BB962C8B-B14F-4D97-AF65-F5344CB8AC3E}">
        <p14:creationId xmlns:p14="http://schemas.microsoft.com/office/powerpoint/2010/main" val="813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409A7223-7EB5-4395-B4E4-7AE5CE9E752D}"/>
              </a:ext>
            </a:extLst>
          </p:cNvPr>
          <p:cNvSpPr>
            <a:spLocks noGrp="1"/>
          </p:cNvSpPr>
          <p:nvPr>
            <p:ph type="dt" sz="half" idx="10"/>
          </p:nvPr>
        </p:nvSpPr>
        <p:spPr/>
        <p:txBody>
          <a:bodyPr/>
          <a:lstStyle/>
          <a:p>
            <a:fld id="{A785916D-8D16-41B3-8BF2-5B8750A6BF2D}" type="datetime1">
              <a:rPr kumimoji="1" lang="ja-JP" altLang="en-US" smtClean="0"/>
              <a:t>2025/9/26</a:t>
            </a:fld>
            <a:endParaRPr kumimoji="1" lang="ja-JP" altLang="en-US"/>
          </a:p>
        </p:txBody>
      </p:sp>
      <p:sp>
        <p:nvSpPr>
          <p:cNvPr id="9" name="フッター プレースホルダー 8">
            <a:extLst>
              <a:ext uri="{FF2B5EF4-FFF2-40B4-BE49-F238E27FC236}">
                <a16:creationId xmlns:a16="http://schemas.microsoft.com/office/drawing/2014/main" id="{E366F354-7123-4E8E-837A-4D1B4C01373B}"/>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C2D0D11F-E047-4F75-8F7B-E36ABE03CBAA}"/>
              </a:ext>
            </a:extLst>
          </p:cNvPr>
          <p:cNvSpPr>
            <a:spLocks noGrp="1"/>
          </p:cNvSpPr>
          <p:nvPr>
            <p:ph type="sldNum" sz="quarter" idx="12"/>
          </p:nvPr>
        </p:nvSpPr>
        <p:spPr/>
        <p:txBody>
          <a:bodyPr/>
          <a:lstStyle/>
          <a:p>
            <a:fld id="{A5278034-DBFF-4091-BA39-1C8DF7F547E5}" type="slidenum">
              <a:rPr kumimoji="1" lang="ja-JP" altLang="en-US" smtClean="0"/>
              <a:t>‹#›</a:t>
            </a:fld>
            <a:endParaRPr kumimoji="1" lang="ja-JP" altLang="en-US"/>
          </a:p>
        </p:txBody>
      </p:sp>
    </p:spTree>
    <p:extLst>
      <p:ext uri="{BB962C8B-B14F-4D97-AF65-F5344CB8AC3E}">
        <p14:creationId xmlns:p14="http://schemas.microsoft.com/office/powerpoint/2010/main" val="3438350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4EB6DF9-07BD-40C5-B877-A904D156B96B}" type="datetime1">
              <a:rPr kumimoji="1" lang="ja-JP" altLang="en-US" smtClean="0"/>
              <a:t>2025/9/26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5278034-DBFF-4091-BA39-1C8DF7F547E5}" type="slidenum">
              <a:rPr kumimoji="1" lang="ja-JP" altLang="en-US" smtClean="0"/>
              <a:t>‹#›</a:t>
            </a:fld>
            <a:endParaRPr kumimoji="1" lang="ja-JP" altLang="en-US"/>
          </a:p>
        </p:txBody>
      </p:sp>
    </p:spTree>
    <p:extLst>
      <p:ext uri="{BB962C8B-B14F-4D97-AF65-F5344CB8AC3E}">
        <p14:creationId xmlns:p14="http://schemas.microsoft.com/office/powerpoint/2010/main" val="354385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021AC6-60B5-4A4E-B201-E9C021637656}" type="datetime1">
              <a:rPr kumimoji="1" lang="ja-JP" altLang="en-US" smtClean="0"/>
              <a:t>2025/9/26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5278034-DBFF-4091-BA39-1C8DF7F547E5}" type="slidenum">
              <a:rPr kumimoji="1" lang="ja-JP" altLang="en-US" smtClean="0"/>
              <a:t>‹#›</a:t>
            </a:fld>
            <a:endParaRPr kumimoji="1" lang="ja-JP" altLang="en-US"/>
          </a:p>
        </p:txBody>
      </p:sp>
    </p:spTree>
    <p:extLst>
      <p:ext uri="{BB962C8B-B14F-4D97-AF65-F5344CB8AC3E}">
        <p14:creationId xmlns:p14="http://schemas.microsoft.com/office/powerpoint/2010/main" val="219515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82F77-6EF3-4D38-83E7-F42F3540C154}" type="datetime1">
              <a:rPr kumimoji="1" lang="ja-JP" altLang="en-US" smtClean="0"/>
              <a:t>2025/9/26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5278034-DBFF-4091-BA39-1C8DF7F547E5}" type="slidenum">
              <a:rPr kumimoji="1" lang="ja-JP" altLang="en-US" smtClean="0"/>
              <a:t>‹#›</a:t>
            </a:fld>
            <a:endParaRPr kumimoji="1" lang="ja-JP" altLang="en-US"/>
          </a:p>
        </p:txBody>
      </p:sp>
    </p:spTree>
    <p:extLst>
      <p:ext uri="{BB962C8B-B14F-4D97-AF65-F5344CB8AC3E}">
        <p14:creationId xmlns:p14="http://schemas.microsoft.com/office/powerpoint/2010/main" val="1785366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53905D-F354-40E0-8660-5F66151A3917}" type="datetime1">
              <a:rPr kumimoji="1" lang="ja-JP" altLang="en-US" smtClean="0"/>
              <a:t>2025/9/26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5278034-DBFF-4091-BA39-1C8DF7F547E5}" type="slidenum">
              <a:rPr kumimoji="1" lang="ja-JP" altLang="en-US" smtClean="0"/>
              <a:t>‹#›</a:t>
            </a:fld>
            <a:endParaRPr kumimoji="1" lang="ja-JP" altLang="en-US"/>
          </a:p>
        </p:txBody>
      </p:sp>
    </p:spTree>
    <p:extLst>
      <p:ext uri="{BB962C8B-B14F-4D97-AF65-F5344CB8AC3E}">
        <p14:creationId xmlns:p14="http://schemas.microsoft.com/office/powerpoint/2010/main" val="244824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3158F77-80C6-446C-A244-73AA8AAA83A9}" type="datetime1">
              <a:rPr kumimoji="1" lang="ja-JP" altLang="en-US" smtClean="0"/>
              <a:t>2025/9/26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5278034-DBFF-4091-BA39-1C8DF7F547E5}" type="slidenum">
              <a:rPr kumimoji="1" lang="ja-JP" altLang="en-US" smtClean="0"/>
              <a:t>‹#›</a:t>
            </a:fld>
            <a:endParaRPr kumimoji="1" lang="ja-JP" altLang="en-US"/>
          </a:p>
        </p:txBody>
      </p:sp>
    </p:spTree>
    <p:extLst>
      <p:ext uri="{BB962C8B-B14F-4D97-AF65-F5344CB8AC3E}">
        <p14:creationId xmlns:p14="http://schemas.microsoft.com/office/powerpoint/2010/main" val="425285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91AEF-44C0-491D-912E-22A78DBE45F8}" type="datetime1">
              <a:rPr kumimoji="1" lang="ja-JP" altLang="en-US" smtClean="0"/>
              <a:t>2025/9/26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78034-DBFF-4091-BA39-1C8DF7F547E5}" type="slidenum">
              <a:rPr kumimoji="1" lang="ja-JP" altLang="en-US" smtClean="0"/>
              <a:t>‹#›</a:t>
            </a:fld>
            <a:endParaRPr kumimoji="1" lang="ja-JP" altLang="en-US"/>
          </a:p>
        </p:txBody>
      </p:sp>
    </p:spTree>
    <p:extLst>
      <p:ext uri="{BB962C8B-B14F-4D97-AF65-F5344CB8AC3E}">
        <p14:creationId xmlns:p14="http://schemas.microsoft.com/office/powerpoint/2010/main" val="1954848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60D1F542-FEEA-471E-BA7F-646493248B12}"/>
              </a:ext>
            </a:extLst>
          </p:cNvPr>
          <p:cNvSpPr txBox="1"/>
          <p:nvPr/>
        </p:nvSpPr>
        <p:spPr>
          <a:xfrm>
            <a:off x="1" y="4576913"/>
            <a:ext cx="9905999" cy="523220"/>
          </a:xfrm>
          <a:prstGeom prst="rect">
            <a:avLst/>
          </a:prstGeom>
          <a:noFill/>
        </p:spPr>
        <p:txBody>
          <a:bodyPr wrap="square" rtlCol="0">
            <a:spAutoFit/>
          </a:bodyPr>
          <a:lstStyle/>
          <a:p>
            <a:pPr algn="ctr"/>
            <a:r>
              <a:rPr kumimoji="1" lang="ja-JP" altLang="en-US" sz="2800" spc="488" dirty="0">
                <a:latin typeface="BIZ UDゴシック" panose="020B0400000000000000" pitchFamily="49" charset="-128"/>
                <a:ea typeface="BIZ UDゴシック" panose="020B0400000000000000" pitchFamily="49" charset="-128"/>
              </a:rPr>
              <a:t>財務部</a:t>
            </a:r>
          </a:p>
        </p:txBody>
      </p:sp>
      <p:sp>
        <p:nvSpPr>
          <p:cNvPr id="9" name="四角形: 角を丸くする 8">
            <a:extLst>
              <a:ext uri="{FF2B5EF4-FFF2-40B4-BE49-F238E27FC236}">
                <a16:creationId xmlns:a16="http://schemas.microsoft.com/office/drawing/2014/main" id="{31069B4A-4FA8-4F68-A855-998580F02E6C}"/>
              </a:ext>
            </a:extLst>
          </p:cNvPr>
          <p:cNvSpPr/>
          <p:nvPr/>
        </p:nvSpPr>
        <p:spPr>
          <a:xfrm>
            <a:off x="877455" y="2510767"/>
            <a:ext cx="8118763" cy="1645839"/>
          </a:xfrm>
          <a:prstGeom prst="roundRect">
            <a:avLst/>
          </a:prstGeom>
          <a:solidFill>
            <a:schemeClr val="bg1"/>
          </a:solid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5" name="テキスト ボックス 4">
            <a:extLst>
              <a:ext uri="{FF2B5EF4-FFF2-40B4-BE49-F238E27FC236}">
                <a16:creationId xmlns:a16="http://schemas.microsoft.com/office/drawing/2014/main" id="{E4E7E0C6-3606-40B9-A0CC-092E2D0E53D2}"/>
              </a:ext>
            </a:extLst>
          </p:cNvPr>
          <p:cNvSpPr txBox="1"/>
          <p:nvPr/>
        </p:nvSpPr>
        <p:spPr>
          <a:xfrm>
            <a:off x="1" y="2795077"/>
            <a:ext cx="9905999" cy="1077218"/>
          </a:xfrm>
          <a:prstGeom prst="rect">
            <a:avLst/>
          </a:prstGeom>
          <a:noFill/>
        </p:spPr>
        <p:txBody>
          <a:bodyPr wrap="square" rtlCol="0">
            <a:spAutoFit/>
          </a:bodyPr>
          <a:lstStyle/>
          <a:p>
            <a:pPr algn="ctr"/>
            <a:r>
              <a:rPr lang="ja-JP" altLang="en-US" sz="3200" b="1" dirty="0">
                <a:latin typeface="BIZ UDPゴシック" panose="020B0400000000000000" pitchFamily="50" charset="-128"/>
                <a:ea typeface="BIZ UDPゴシック" panose="020B0400000000000000" pitchFamily="50" charset="-128"/>
              </a:rPr>
              <a:t>法人事業税・法人府民税法人税割にかかる</a:t>
            </a:r>
            <a:endParaRPr lang="en-US" altLang="ja-JP" sz="3200" b="1" strike="sngStrike" dirty="0">
              <a:latin typeface="BIZ UDPゴシック" panose="020B0400000000000000" pitchFamily="50" charset="-128"/>
              <a:ea typeface="BIZ UDPゴシック" panose="020B0400000000000000" pitchFamily="50" charset="-128"/>
            </a:endParaRPr>
          </a:p>
          <a:p>
            <a:pPr algn="ctr"/>
            <a:r>
              <a:rPr lang="ja-JP" altLang="en-US" sz="3200" b="1" dirty="0">
                <a:latin typeface="BIZ UDPゴシック" panose="020B0400000000000000" pitchFamily="50" charset="-128"/>
                <a:ea typeface="BIZ UDPゴシック" panose="020B0400000000000000" pitchFamily="50" charset="-128"/>
              </a:rPr>
              <a:t>府独自の税率設定の期間</a:t>
            </a:r>
            <a:r>
              <a:rPr lang="ja-JP" altLang="en-US" sz="3200" b="1" i="0" u="none" strike="noStrike" baseline="0" dirty="0">
                <a:latin typeface="BIZ UDPゴシック" panose="020B0400000000000000" pitchFamily="50" charset="-128"/>
                <a:ea typeface="BIZ UDPゴシック" panose="020B0400000000000000" pitchFamily="50" charset="-128"/>
              </a:rPr>
              <a:t>延長</a:t>
            </a:r>
            <a:r>
              <a:rPr lang="ja-JP" altLang="en-US" sz="3200" b="1" dirty="0">
                <a:latin typeface="BIZ UDPゴシック" panose="020B0400000000000000" pitchFamily="50" charset="-128"/>
                <a:ea typeface="BIZ UDPゴシック" panose="020B0400000000000000" pitchFamily="50" charset="-128"/>
              </a:rPr>
              <a:t>について</a:t>
            </a:r>
            <a:endParaRPr lang="ja-JP" altLang="en-US" sz="4400" b="1" strike="sngStrike"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52B6E744-7DC7-40EF-9077-E77FAD6704CA}"/>
              </a:ext>
            </a:extLst>
          </p:cNvPr>
          <p:cNvSpPr/>
          <p:nvPr/>
        </p:nvSpPr>
        <p:spPr>
          <a:xfrm>
            <a:off x="6933736" y="507414"/>
            <a:ext cx="2228328" cy="7117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29491" rtl="0" eaLnBrk="1" fontAlgn="auto" latinLnBrk="0" hangingPunct="1">
              <a:lnSpc>
                <a:spcPct val="100000"/>
              </a:lnSpc>
              <a:spcBef>
                <a:spcPts val="0"/>
              </a:spcBef>
              <a:spcAft>
                <a:spcPts val="0"/>
              </a:spcAft>
              <a:buClrTx/>
              <a:buSzTx/>
              <a:buFontTx/>
              <a:buNone/>
              <a:tabLst/>
              <a:defRPr/>
            </a:pPr>
            <a:r>
              <a:rPr kumimoji="1" lang="ja-JP" altLang="en-US" sz="178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令和７年９月</a:t>
            </a:r>
            <a:r>
              <a:rPr kumimoji="1" lang="en-US" altLang="ja-JP" sz="178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10</a:t>
            </a:r>
            <a:r>
              <a:rPr kumimoji="1" lang="ja-JP" altLang="en-US" sz="178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日</a:t>
            </a:r>
            <a:endParaRPr kumimoji="1" lang="en-US" altLang="ja-JP" sz="178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ctr" defTabSz="929491" rtl="0" eaLnBrk="1" fontAlgn="auto" latinLnBrk="0" hangingPunct="1">
              <a:lnSpc>
                <a:spcPct val="100000"/>
              </a:lnSpc>
              <a:spcBef>
                <a:spcPts val="0"/>
              </a:spcBef>
              <a:spcAft>
                <a:spcPts val="0"/>
              </a:spcAft>
              <a:buClrTx/>
              <a:buSzTx/>
              <a:buFontTx/>
              <a:buNone/>
              <a:tabLst/>
              <a:defRPr/>
            </a:pPr>
            <a:r>
              <a:rPr kumimoji="1" lang="ja-JP" altLang="en-US" sz="1788"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戦略本部会議資料</a:t>
            </a:r>
          </a:p>
        </p:txBody>
      </p:sp>
    </p:spTree>
    <p:extLst>
      <p:ext uri="{BB962C8B-B14F-4D97-AF65-F5344CB8AC3E}">
        <p14:creationId xmlns:p14="http://schemas.microsoft.com/office/powerpoint/2010/main" val="32952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 6">
            <a:extLst>
              <a:ext uri="{FF2B5EF4-FFF2-40B4-BE49-F238E27FC236}">
                <a16:creationId xmlns:a16="http://schemas.microsoft.com/office/drawing/2014/main" id="{3F74D3D1-610E-4929-9FEB-DE384B8AFBF9}"/>
              </a:ext>
            </a:extLst>
          </p:cNvPr>
          <p:cNvGraphicFramePr>
            <a:graphicFrameLocks noGrp="1"/>
          </p:cNvGraphicFramePr>
          <p:nvPr>
            <p:extLst>
              <p:ext uri="{D42A27DB-BD31-4B8C-83A1-F6EECF244321}">
                <p14:modId xmlns:p14="http://schemas.microsoft.com/office/powerpoint/2010/main" val="2115375660"/>
              </p:ext>
            </p:extLst>
          </p:nvPr>
        </p:nvGraphicFramePr>
        <p:xfrm>
          <a:off x="404262" y="948462"/>
          <a:ext cx="9095874" cy="2431718"/>
        </p:xfrm>
        <a:graphic>
          <a:graphicData uri="http://schemas.openxmlformats.org/drawingml/2006/table">
            <a:tbl>
              <a:tblPr firstRow="1" bandRow="1">
                <a:tableStyleId>{5940675A-B579-460E-94D1-54222C63F5DA}</a:tableStyleId>
              </a:tblPr>
              <a:tblGrid>
                <a:gridCol w="539014">
                  <a:extLst>
                    <a:ext uri="{9D8B030D-6E8A-4147-A177-3AD203B41FA5}">
                      <a16:colId xmlns:a16="http://schemas.microsoft.com/office/drawing/2014/main" val="923868261"/>
                    </a:ext>
                  </a:extLst>
                </a:gridCol>
                <a:gridCol w="4370406">
                  <a:extLst>
                    <a:ext uri="{9D8B030D-6E8A-4147-A177-3AD203B41FA5}">
                      <a16:colId xmlns:a16="http://schemas.microsoft.com/office/drawing/2014/main" val="3050214123"/>
                    </a:ext>
                  </a:extLst>
                </a:gridCol>
                <a:gridCol w="4186454">
                  <a:extLst>
                    <a:ext uri="{9D8B030D-6E8A-4147-A177-3AD203B41FA5}">
                      <a16:colId xmlns:a16="http://schemas.microsoft.com/office/drawing/2014/main" val="1301739657"/>
                    </a:ext>
                  </a:extLst>
                </a:gridCol>
              </a:tblGrid>
              <a:tr h="337739">
                <a:tc>
                  <a:txBody>
                    <a:bodyPr/>
                    <a:lstStyle/>
                    <a:p>
                      <a:pPr algn="ctr">
                        <a:lnSpc>
                          <a:spcPts val="1600"/>
                        </a:lnSpc>
                      </a:pPr>
                      <a:endParaRPr kumimoji="1" lang="ja-JP" altLang="en-US" sz="1400" b="1" dirty="0">
                        <a:solidFill>
                          <a:schemeClr val="tx1"/>
                        </a:solidFill>
                        <a:latin typeface="BIZ UDゴシック" panose="020B0400000000000000" pitchFamily="49" charset="-128"/>
                        <a:ea typeface="BIZ UDゴシック" panose="020B0400000000000000" pitchFamily="49" charset="-12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600"/>
                        </a:lnSpc>
                      </a:pPr>
                      <a:r>
                        <a:rPr kumimoji="1" lang="ja-JP" altLang="en-US" sz="1400" b="1" dirty="0">
                          <a:solidFill>
                            <a:schemeClr val="bg1"/>
                          </a:solidFill>
                          <a:latin typeface="BIZ UDゴシック" panose="020B0400000000000000" pitchFamily="49" charset="-128"/>
                          <a:ea typeface="BIZ UDゴシック" panose="020B0400000000000000" pitchFamily="49" charset="-128"/>
                        </a:rPr>
                        <a:t>法人事業税</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600"/>
                        </a:lnSpc>
                      </a:pPr>
                      <a:r>
                        <a:rPr kumimoji="1" lang="ja-JP" altLang="en-US" sz="1400" b="1" dirty="0">
                          <a:solidFill>
                            <a:schemeClr val="bg1"/>
                          </a:solidFill>
                          <a:latin typeface="BIZ UDゴシック" panose="020B0400000000000000" pitchFamily="49" charset="-128"/>
                          <a:ea typeface="BIZ UDゴシック" panose="020B0400000000000000" pitchFamily="49" charset="-128"/>
                        </a:rPr>
                        <a:t>法人府民税（法人税割）</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4179949525"/>
                  </a:ext>
                </a:extLst>
              </a:tr>
              <a:tr h="911893">
                <a:tc>
                  <a:txBody>
                    <a:bodyPr/>
                    <a:lstStyle/>
                    <a:p>
                      <a:pPr algn="ctr">
                        <a:lnSpc>
                          <a:spcPts val="1600"/>
                        </a:lnSpc>
                      </a:pPr>
                      <a:r>
                        <a:rPr kumimoji="1" lang="ja-JP" altLang="en-US" sz="1400" b="1" i="0" dirty="0">
                          <a:latin typeface="BIZ UDゴシック" panose="020B0400000000000000" pitchFamily="49" charset="-128"/>
                          <a:ea typeface="BIZ UDゴシック" panose="020B0400000000000000" pitchFamily="49" charset="-128"/>
                        </a:rPr>
                        <a:t>対象</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ts val="1600"/>
                        </a:lnSpc>
                      </a:pPr>
                      <a:r>
                        <a:rPr kumimoji="1" lang="ja-JP" altLang="en-US" sz="1200" b="0" dirty="0">
                          <a:latin typeface="BIZ UDゴシック" panose="020B0400000000000000" pitchFamily="49" charset="-128"/>
                          <a:ea typeface="BIZ UDゴシック" panose="020B0400000000000000" pitchFamily="49" charset="-128"/>
                        </a:rPr>
                        <a:t>次のいずれかに該当する法人</a:t>
                      </a:r>
                    </a:p>
                    <a:p>
                      <a:pPr>
                        <a:lnSpc>
                          <a:spcPts val="1600"/>
                        </a:lnSpc>
                      </a:pPr>
                      <a:r>
                        <a:rPr kumimoji="1" lang="ja-JP" altLang="en-US" sz="1200" b="0" dirty="0">
                          <a:latin typeface="BIZ UDゴシック" panose="020B0400000000000000" pitchFamily="49" charset="-128"/>
                          <a:ea typeface="BIZ UDゴシック" panose="020B0400000000000000" pitchFamily="49" charset="-128"/>
                        </a:rPr>
                        <a:t> ・資本金の額又は出資金の額が１億円を超える法人</a:t>
                      </a:r>
                    </a:p>
                    <a:p>
                      <a:pPr>
                        <a:lnSpc>
                          <a:spcPts val="1600"/>
                        </a:lnSpc>
                      </a:pPr>
                      <a:r>
                        <a:rPr kumimoji="1" lang="ja-JP" altLang="en-US" sz="1200" b="0" dirty="0">
                          <a:latin typeface="BIZ UDゴシック" panose="020B0400000000000000" pitchFamily="49" charset="-128"/>
                          <a:ea typeface="BIZ UDゴシック" panose="020B0400000000000000" pitchFamily="49" charset="-128"/>
                        </a:rPr>
                        <a:t> ・課税標準となる所得が年</a:t>
                      </a:r>
                      <a:r>
                        <a:rPr kumimoji="1" lang="en-US" altLang="ja-JP" sz="1200" b="0" dirty="0">
                          <a:latin typeface="BIZ UDゴシック" panose="020B0400000000000000" pitchFamily="49" charset="-128"/>
                          <a:ea typeface="BIZ UDゴシック" panose="020B0400000000000000" pitchFamily="49" charset="-128"/>
                        </a:rPr>
                        <a:t>5,000</a:t>
                      </a:r>
                      <a:r>
                        <a:rPr kumimoji="1" lang="ja-JP" altLang="en-US" sz="1200" b="0" dirty="0">
                          <a:latin typeface="BIZ UDゴシック" panose="020B0400000000000000" pitchFamily="49" charset="-128"/>
                          <a:ea typeface="BIZ UDゴシック" panose="020B0400000000000000" pitchFamily="49" charset="-128"/>
                        </a:rPr>
                        <a:t>万円を超える法人</a:t>
                      </a:r>
                    </a:p>
                    <a:p>
                      <a:pPr>
                        <a:lnSpc>
                          <a:spcPts val="1600"/>
                        </a:lnSpc>
                      </a:pPr>
                      <a:r>
                        <a:rPr kumimoji="1" lang="ja-JP" altLang="en-US" sz="1200" b="0" dirty="0">
                          <a:latin typeface="BIZ UDゴシック" panose="020B0400000000000000" pitchFamily="49" charset="-128"/>
                          <a:ea typeface="BIZ UDゴシック" panose="020B0400000000000000" pitchFamily="49" charset="-128"/>
                        </a:rPr>
                        <a:t> ・課税標準となる収入金額が年４億円を超える法人</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0" dirty="0">
                          <a:latin typeface="BIZ UDゴシック" panose="020B0400000000000000" pitchFamily="49" charset="-128"/>
                          <a:ea typeface="BIZ UDゴシック" panose="020B0400000000000000" pitchFamily="49" charset="-128"/>
                        </a:rPr>
                        <a:t> 次のいずれかに該当する法人</a:t>
                      </a: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0" dirty="0">
                          <a:latin typeface="BIZ UDゴシック" panose="020B0400000000000000" pitchFamily="49" charset="-128"/>
                          <a:ea typeface="BIZ UDゴシック" panose="020B0400000000000000" pitchFamily="49" charset="-128"/>
                        </a:rPr>
                        <a:t> ・資本金の額又は出資金の額が１億円を超える法人</a:t>
                      </a: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0" dirty="0">
                          <a:latin typeface="BIZ UDゴシック" panose="020B0400000000000000" pitchFamily="49" charset="-128"/>
                          <a:ea typeface="BIZ UDゴシック" panose="020B0400000000000000" pitchFamily="49" charset="-128"/>
                        </a:rPr>
                        <a:t> ・保険業法に規定する相互会社</a:t>
                      </a: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b="0" dirty="0">
                          <a:latin typeface="BIZ UDゴシック" panose="020B0400000000000000" pitchFamily="49" charset="-128"/>
                          <a:ea typeface="BIZ UDゴシック" panose="020B0400000000000000" pitchFamily="49" charset="-128"/>
                        </a:rPr>
                        <a:t> ・課税標準となる法人税額が年</a:t>
                      </a:r>
                      <a:r>
                        <a:rPr kumimoji="1" lang="en-US" altLang="ja-JP" sz="1200" b="0" dirty="0">
                          <a:latin typeface="BIZ UDゴシック" panose="020B0400000000000000" pitchFamily="49" charset="-128"/>
                          <a:ea typeface="BIZ UDゴシック" panose="020B0400000000000000" pitchFamily="49" charset="-128"/>
                        </a:rPr>
                        <a:t>2,000</a:t>
                      </a:r>
                      <a:r>
                        <a:rPr kumimoji="1" lang="ja-JP" altLang="en-US" sz="1200" b="0" dirty="0">
                          <a:latin typeface="BIZ UDゴシック" panose="020B0400000000000000" pitchFamily="49" charset="-128"/>
                          <a:ea typeface="BIZ UDゴシック" panose="020B0400000000000000" pitchFamily="49" charset="-128"/>
                        </a:rPr>
                        <a:t>万円を超える法人</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755037298"/>
                  </a:ext>
                </a:extLst>
              </a:tr>
              <a:tr h="337739">
                <a:tc>
                  <a:txBody>
                    <a:bodyPr/>
                    <a:lstStyle/>
                    <a:p>
                      <a:pPr algn="ctr">
                        <a:lnSpc>
                          <a:spcPts val="1600"/>
                        </a:lnSpc>
                      </a:pPr>
                      <a:r>
                        <a:rPr kumimoji="1" lang="ja-JP" altLang="en-US" sz="1400" b="1" i="0">
                          <a:latin typeface="BIZ UDゴシック" panose="020B0400000000000000" pitchFamily="49" charset="-128"/>
                          <a:ea typeface="BIZ UDゴシック" panose="020B0400000000000000" pitchFamily="49" charset="-128"/>
                        </a:rPr>
                        <a:t>税率</a:t>
                      </a:r>
                      <a:endParaRPr kumimoji="1" lang="ja-JP" altLang="en-US" sz="1400" b="1" i="0" dirty="0">
                        <a:latin typeface="BIZ UDゴシック" panose="020B0400000000000000" pitchFamily="49" charset="-128"/>
                        <a:ea typeface="BIZ UDゴシック" panose="020B0400000000000000" pitchFamily="49"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ts val="1600"/>
                        </a:lnSpc>
                      </a:pPr>
                      <a:r>
                        <a:rPr kumimoji="1" lang="ja-JP" altLang="en-US" sz="1200" dirty="0">
                          <a:latin typeface="BIZ UDPゴシック" panose="020B0400000000000000" pitchFamily="50" charset="-128"/>
                          <a:ea typeface="BIZ UDPゴシック" panose="020B0400000000000000" pitchFamily="50" charset="-128"/>
                        </a:rPr>
                        <a:t>特別法人事業税創設前の標準税率の５％相当を上乗せ</a:t>
                      </a:r>
                      <a:endParaRPr kumimoji="1" lang="en-US" altLang="ja-JP" sz="1200" dirty="0">
                        <a:latin typeface="BIZ UDPゴシック" panose="020B0400000000000000" pitchFamily="50" charset="-128"/>
                        <a:ea typeface="BIZ UDPゴシック" panose="020B0400000000000000" pitchFamily="50" charset="-12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nSpc>
                          <a:spcPts val="1600"/>
                        </a:lnSpc>
                      </a:pPr>
                      <a:r>
                        <a:rPr kumimoji="1" lang="ja-JP" altLang="en-US" sz="1200" b="0" dirty="0">
                          <a:latin typeface="BIZ UDゴシック" panose="020B0400000000000000" pitchFamily="49" charset="-128"/>
                          <a:ea typeface="BIZ UDゴシック" panose="020B0400000000000000" pitchFamily="49" charset="-128"/>
                        </a:rPr>
                        <a:t>標準税率に１％を上乗せ</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721857711"/>
                  </a:ext>
                </a:extLst>
              </a:tr>
              <a:tr h="337739">
                <a:tc>
                  <a:txBody>
                    <a:bodyPr/>
                    <a:lstStyle/>
                    <a:p>
                      <a:pPr algn="ctr">
                        <a:lnSpc>
                          <a:spcPts val="1600"/>
                        </a:lnSpc>
                      </a:pPr>
                      <a:r>
                        <a:rPr kumimoji="1" lang="ja-JP" altLang="en-US" sz="1400" b="1" i="0" dirty="0">
                          <a:latin typeface="BIZ UDゴシック" panose="020B0400000000000000" pitchFamily="49" charset="-128"/>
                          <a:ea typeface="BIZ UDゴシック" panose="020B0400000000000000" pitchFamily="49" charset="-128"/>
                        </a:rPr>
                        <a:t>期間</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l">
                        <a:lnSpc>
                          <a:spcPts val="1600"/>
                        </a:lnSpc>
                      </a:pPr>
                      <a:r>
                        <a:rPr kumimoji="1" lang="ja-JP" altLang="en-US" sz="1200" b="0" dirty="0">
                          <a:latin typeface="BIZ UDゴシック" panose="020B0400000000000000" pitchFamily="49" charset="-128"/>
                          <a:ea typeface="BIZ UDゴシック" panose="020B0400000000000000" pitchFamily="49" charset="-128"/>
                        </a:rPr>
                        <a:t>令和８年</a:t>
                      </a:r>
                      <a:r>
                        <a:rPr kumimoji="1" lang="en-US" altLang="ja-JP" sz="1200" b="0" dirty="0">
                          <a:latin typeface="BIZ UDゴシック" panose="020B0400000000000000" pitchFamily="49" charset="-128"/>
                          <a:ea typeface="BIZ UDゴシック" panose="020B0400000000000000" pitchFamily="49" charset="-128"/>
                        </a:rPr>
                        <a:t>10</a:t>
                      </a:r>
                      <a:r>
                        <a:rPr kumimoji="1" lang="ja-JP" altLang="en-US" sz="1200" b="0" dirty="0">
                          <a:latin typeface="BIZ UDゴシック" panose="020B0400000000000000" pitchFamily="49" charset="-128"/>
                          <a:ea typeface="BIZ UDゴシック" panose="020B0400000000000000" pitchFamily="49" charset="-128"/>
                        </a:rPr>
                        <a:t>月</a:t>
                      </a:r>
                      <a:r>
                        <a:rPr kumimoji="1" lang="en-US" altLang="ja-JP" sz="1200" b="0" dirty="0">
                          <a:latin typeface="BIZ UDゴシック" panose="020B0400000000000000" pitchFamily="49" charset="-128"/>
                          <a:ea typeface="BIZ UDゴシック" panose="020B0400000000000000" pitchFamily="49" charset="-128"/>
                        </a:rPr>
                        <a:t>31</a:t>
                      </a:r>
                      <a:r>
                        <a:rPr kumimoji="1" lang="ja-JP" altLang="en-US" sz="1200" b="0" dirty="0">
                          <a:latin typeface="BIZ UDゴシック" panose="020B0400000000000000" pitchFamily="49" charset="-128"/>
                          <a:ea typeface="BIZ UDゴシック" panose="020B0400000000000000" pitchFamily="49" charset="-128"/>
                        </a:rPr>
                        <a:t>日までに終了する</a:t>
                      </a:r>
                      <a:r>
                        <a:rPr kumimoji="1" lang="ja-JP" altLang="en-US" sz="1200" b="0" dirty="0">
                          <a:latin typeface="BIZ UDPゴシック" panose="020B0400000000000000" pitchFamily="50" charset="-128"/>
                          <a:ea typeface="BIZ UDPゴシック" panose="020B0400000000000000" pitchFamily="50" charset="-128"/>
                        </a:rPr>
                        <a:t>事業年度分（３年間）　</a:t>
                      </a:r>
                      <a:r>
                        <a:rPr kumimoji="1" lang="en-US" altLang="ja-JP" sz="1200" b="0" dirty="0">
                          <a:latin typeface="BIZ UDPゴシック" panose="020B0400000000000000" pitchFamily="50" charset="-128"/>
                          <a:ea typeface="BIZ UDPゴシック" panose="020B0400000000000000" pitchFamily="50" charset="-128"/>
                        </a:rPr>
                        <a:t>※</a:t>
                      </a:r>
                      <a:r>
                        <a:rPr kumimoji="1" lang="ja-JP" altLang="en-US" sz="1200" b="0" dirty="0">
                          <a:latin typeface="BIZ UDPゴシック" panose="020B0400000000000000" pitchFamily="50" charset="-128"/>
                          <a:ea typeface="BIZ UDPゴシック" panose="020B0400000000000000" pitchFamily="50" charset="-128"/>
                        </a:rPr>
                        <a:t>昭和</a:t>
                      </a:r>
                      <a:r>
                        <a:rPr kumimoji="1" lang="en-US" altLang="ja-JP" sz="1200" b="0" dirty="0">
                          <a:latin typeface="BIZ UDPゴシック" panose="020B0400000000000000" pitchFamily="50" charset="-128"/>
                          <a:ea typeface="BIZ UDPゴシック" panose="020B0400000000000000" pitchFamily="50" charset="-128"/>
                        </a:rPr>
                        <a:t>50</a:t>
                      </a:r>
                      <a:r>
                        <a:rPr kumimoji="1" lang="ja-JP" altLang="en-US" sz="1200" b="0" dirty="0">
                          <a:latin typeface="BIZ UDPゴシック" panose="020B0400000000000000" pitchFamily="50" charset="-128"/>
                          <a:ea typeface="BIZ UDPゴシック" panose="020B0400000000000000" pitchFamily="50" charset="-128"/>
                        </a:rPr>
                        <a:t>年・</a:t>
                      </a:r>
                      <a:r>
                        <a:rPr kumimoji="1" lang="en-US" altLang="ja-JP" sz="1200" b="0" dirty="0">
                          <a:latin typeface="BIZ UDPゴシック" panose="020B0400000000000000" pitchFamily="50" charset="-128"/>
                          <a:ea typeface="BIZ UDPゴシック" panose="020B0400000000000000" pitchFamily="50" charset="-128"/>
                        </a:rPr>
                        <a:t>51</a:t>
                      </a:r>
                      <a:r>
                        <a:rPr kumimoji="1" lang="ja-JP" altLang="en-US" sz="1200" b="0" dirty="0">
                          <a:latin typeface="BIZ UDPゴシック" panose="020B0400000000000000" pitchFamily="50" charset="-128"/>
                          <a:ea typeface="BIZ UDPゴシック" panose="020B0400000000000000" pitchFamily="50" charset="-128"/>
                        </a:rPr>
                        <a:t>年創設</a:t>
                      </a:r>
                      <a:endParaRPr kumimoji="1" lang="en-US" altLang="ja-JP" sz="1200" b="0" dirty="0">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hMerge="1">
                  <a:txBody>
                    <a:bodyPr/>
                    <a:lstStyle/>
                    <a:p>
                      <a:endParaRPr kumimoji="1" lang="ja-JP" altLang="en-US" sz="1400" dirty="0">
                        <a:latin typeface="BIZ UDゴシック" panose="020B0400000000000000" pitchFamily="49" charset="-128"/>
                        <a:ea typeface="BIZ UDゴシック" panose="020B0400000000000000" pitchFamily="49" charset="-12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37394"/>
                  </a:ext>
                </a:extLst>
              </a:tr>
              <a:tr h="506608">
                <a:tc>
                  <a:txBody>
                    <a:bodyPr/>
                    <a:lstStyle/>
                    <a:p>
                      <a:pPr algn="ctr">
                        <a:lnSpc>
                          <a:spcPts val="1600"/>
                        </a:lnSpc>
                      </a:pPr>
                      <a:r>
                        <a:rPr kumimoji="1" lang="ja-JP" altLang="en-US" sz="1400" b="1" i="0" dirty="0">
                          <a:latin typeface="BIZ UDゴシック" panose="020B0400000000000000" pitchFamily="49" charset="-128"/>
                          <a:ea typeface="BIZ UDゴシック" panose="020B0400000000000000" pitchFamily="49" charset="-128"/>
                        </a:rPr>
                        <a:t>使途</a:t>
                      </a:r>
                      <a:endParaRPr kumimoji="1" lang="en-US" altLang="ja-JP" sz="1400" b="1" i="0" dirty="0">
                        <a:latin typeface="BIZ UDゴシック" panose="020B0400000000000000" pitchFamily="49" charset="-128"/>
                        <a:ea typeface="BIZ UDゴシック" panose="020B0400000000000000" pitchFamily="49"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道路網・鉄軌道などの都市基盤整備の推進や治水・防災対策の充実といった大都市圏特有の緊急かつ膨大な財政需要に</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係る予算に活用</a:t>
                      </a:r>
                      <a:endParaRPr kumimoji="1" lang="en-US" altLang="ja-JP" sz="1200" dirty="0">
                        <a:latin typeface="BIZ UDゴシック" panose="020B0400000000000000" pitchFamily="49" charset="-128"/>
                        <a:ea typeface="BIZ UDゴシック" panose="020B0400000000000000" pitchFamily="49"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hMerge="1">
                  <a:txBody>
                    <a:bodyPr/>
                    <a:lstStyle/>
                    <a:p>
                      <a:endParaRPr kumimoji="1" lang="ja-JP" altLang="en-US" sz="1400" dirty="0">
                        <a:latin typeface="BIZ UDゴシック" panose="020B0400000000000000" pitchFamily="49" charset="-128"/>
                        <a:ea typeface="BIZ UDゴシック" panose="020B0400000000000000" pitchFamily="49" charset="-12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31658034"/>
                  </a:ext>
                </a:extLst>
              </a:tr>
            </a:tbl>
          </a:graphicData>
        </a:graphic>
      </p:graphicFrame>
      <p:sp>
        <p:nvSpPr>
          <p:cNvPr id="13" name="正方形/長方形 12">
            <a:extLst>
              <a:ext uri="{FF2B5EF4-FFF2-40B4-BE49-F238E27FC236}">
                <a16:creationId xmlns:a16="http://schemas.microsoft.com/office/drawing/2014/main" id="{D244706B-F0CF-4058-94AC-7CD38270DE2D}"/>
              </a:ext>
            </a:extLst>
          </p:cNvPr>
          <p:cNvSpPr/>
          <p:nvPr/>
        </p:nvSpPr>
        <p:spPr>
          <a:xfrm>
            <a:off x="945319" y="5681906"/>
            <a:ext cx="7812000" cy="108000"/>
          </a:xfrm>
          <a:prstGeom prst="rect">
            <a:avLst/>
          </a:prstGeom>
          <a:solidFill>
            <a:schemeClr val="accent6">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06EBFEC-6F57-48D6-811A-25EFAA477631}"/>
              </a:ext>
            </a:extLst>
          </p:cNvPr>
          <p:cNvSpPr txBox="1"/>
          <p:nvPr/>
        </p:nvSpPr>
        <p:spPr>
          <a:xfrm>
            <a:off x="927776" y="5454461"/>
            <a:ext cx="8048846" cy="338554"/>
          </a:xfrm>
          <a:prstGeom prst="rect">
            <a:avLst/>
          </a:prstGeom>
          <a:noFill/>
        </p:spPr>
        <p:txBody>
          <a:bodyPr wrap="square" rtlCol="0">
            <a:spAutoFit/>
          </a:bodyPr>
          <a:lstStyle/>
          <a:p>
            <a:r>
              <a:rPr lang="ja-JP" altLang="en-US" sz="1600" b="1" dirty="0">
                <a:effectLst/>
                <a:latin typeface="BIZ UDPゴシック" panose="020B0400000000000000" pitchFamily="50" charset="-128"/>
                <a:ea typeface="BIZ UDPゴシック" panose="020B0400000000000000" pitchFamily="50" charset="-128"/>
                <a:cs typeface="Times New Roman" panose="02020603050405020304" pitchFamily="18" charset="0"/>
              </a:rPr>
              <a:t>府独自の税率設定</a:t>
            </a:r>
            <a:r>
              <a:rPr lang="ja-JP" altLang="ja-JP" sz="1600" b="1" dirty="0">
                <a:effectLst/>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en-US" sz="1600" b="1" dirty="0">
                <a:effectLst/>
                <a:latin typeface="BIZ UDPゴシック" panose="020B0400000000000000" pitchFamily="50" charset="-128"/>
                <a:ea typeface="BIZ UDPゴシック" panose="020B0400000000000000" pitchFamily="50" charset="-128"/>
                <a:cs typeface="Times New Roman" panose="02020603050405020304" pitchFamily="18" charset="0"/>
              </a:rPr>
              <a:t>行う</a:t>
            </a:r>
            <a:r>
              <a:rPr lang="ja-JP" altLang="en-US" sz="1600" b="1" dirty="0">
                <a:latin typeface="BIZ UDPゴシック" panose="020B0400000000000000" pitchFamily="50" charset="-128"/>
                <a:ea typeface="BIZ UDPゴシック" panose="020B0400000000000000" pitchFamily="50" charset="-128"/>
                <a:cs typeface="Times New Roman" panose="02020603050405020304" pitchFamily="18" charset="0"/>
              </a:rPr>
              <a:t>べきか否か</a:t>
            </a:r>
            <a:r>
              <a:rPr lang="ja-JP" altLang="ja-JP" sz="14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という原点に立ち返って</a:t>
            </a:r>
            <a:r>
              <a:rPr lang="ja-JP" altLang="en-US" sz="14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1" u="sng" dirty="0">
                <a:latin typeface="BIZ UDPゴシック" panose="020B0400000000000000" pitchFamily="50" charset="-128"/>
                <a:ea typeface="BIZ UDPゴシック" panose="020B0400000000000000" pitchFamily="50" charset="-128"/>
                <a:cs typeface="Times New Roman" panose="02020603050405020304" pitchFamily="18" charset="0"/>
              </a:rPr>
              <a:t>課税の意義や必要性</a:t>
            </a:r>
            <a:r>
              <a:rPr lang="ja-JP" altLang="en-US" sz="16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en-US" sz="1600" b="1"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検証</a:t>
            </a:r>
            <a:endParaRPr kumimoji="1" lang="en-US" altLang="ja-JP" sz="1400" b="1" u="sng" dirty="0">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5E225055-8CB8-4D6A-8156-D466706B0C8E}"/>
              </a:ext>
            </a:extLst>
          </p:cNvPr>
          <p:cNvSpPr/>
          <p:nvPr/>
        </p:nvSpPr>
        <p:spPr>
          <a:xfrm>
            <a:off x="229544" y="841278"/>
            <a:ext cx="9483726" cy="5891796"/>
          </a:xfrm>
          <a:prstGeom prst="roundRect">
            <a:avLst>
              <a:gd name="adj" fmla="val 4432"/>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a:extLst>
              <a:ext uri="{FF2B5EF4-FFF2-40B4-BE49-F238E27FC236}">
                <a16:creationId xmlns:a16="http://schemas.microsoft.com/office/drawing/2014/main" id="{BC2B284D-590E-46F0-B137-5D3C4B9AB35E}"/>
              </a:ext>
            </a:extLst>
          </p:cNvPr>
          <p:cNvSpPr txBox="1"/>
          <p:nvPr/>
        </p:nvSpPr>
        <p:spPr>
          <a:xfrm>
            <a:off x="1213238" y="5919948"/>
            <a:ext cx="1881363" cy="307777"/>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400" dirty="0">
                <a:latin typeface="BIZ UDPゴシック" panose="020B0400000000000000" pitchFamily="50" charset="-128"/>
                <a:ea typeface="BIZ UDPゴシック" panose="020B0400000000000000" pitchFamily="50" charset="-128"/>
              </a:rPr>
              <a:t>税の性質の整理</a:t>
            </a:r>
            <a:endParaRPr kumimoji="1" lang="en-US" altLang="ja-JP" sz="1200" spc="-81"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65EDC872-D50A-422E-975D-51D352F21735}"/>
              </a:ext>
            </a:extLst>
          </p:cNvPr>
          <p:cNvSpPr txBox="1"/>
          <p:nvPr/>
        </p:nvSpPr>
        <p:spPr>
          <a:xfrm>
            <a:off x="3186963" y="5925531"/>
            <a:ext cx="3536576" cy="307777"/>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400" dirty="0">
                <a:latin typeface="BIZ UDPゴシック" panose="020B0400000000000000" pitchFamily="50" charset="-128"/>
                <a:ea typeface="BIZ UDPゴシック" panose="020B0400000000000000" pitchFamily="50" charset="-128"/>
              </a:rPr>
              <a:t>活用状況を整理し、効果検証を実施</a:t>
            </a:r>
            <a:endParaRPr kumimoji="1" lang="en-US" altLang="ja-JP" sz="1400" spc="-81"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F26F9CBE-5FD1-47FA-9052-1DA4D61A6C53}"/>
              </a:ext>
            </a:extLst>
          </p:cNvPr>
          <p:cNvSpPr txBox="1"/>
          <p:nvPr/>
        </p:nvSpPr>
        <p:spPr>
          <a:xfrm>
            <a:off x="6490766" y="5926583"/>
            <a:ext cx="2186163" cy="307777"/>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400" dirty="0">
                <a:latin typeface="BIZ UDPゴシック" panose="020B0400000000000000" pitchFamily="50" charset="-128"/>
                <a:ea typeface="BIZ UDPゴシック" panose="020B0400000000000000" pitchFamily="50" charset="-128"/>
              </a:rPr>
              <a:t>税収・財政状況の確認</a:t>
            </a:r>
            <a:endParaRPr kumimoji="1" lang="en-US" altLang="ja-JP" sz="1400" spc="-81"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6AE9538B-96A8-41B0-8BD4-48CD48342516}"/>
              </a:ext>
            </a:extLst>
          </p:cNvPr>
          <p:cNvSpPr txBox="1"/>
          <p:nvPr/>
        </p:nvSpPr>
        <p:spPr>
          <a:xfrm>
            <a:off x="1257628" y="6147827"/>
            <a:ext cx="7457491" cy="307777"/>
          </a:xfrm>
          <a:prstGeom prst="rect">
            <a:avLst/>
          </a:prstGeom>
          <a:noFill/>
        </p:spPr>
        <p:txBody>
          <a:bodyPr wrap="square" rtlCol="0">
            <a:spAutoFit/>
          </a:bodyPr>
          <a:lstStyle/>
          <a:p>
            <a:pPr marL="197825" indent="-197825">
              <a:buFont typeface="Wingdings" panose="05000000000000000000" pitchFamily="2" charset="2"/>
              <a:buChar char="ü"/>
            </a:pPr>
            <a:r>
              <a:rPr lang="ja-JP" altLang="en-US" sz="1400" dirty="0">
                <a:latin typeface="BIZ UDPゴシック" panose="020B0400000000000000" pitchFamily="50" charset="-128"/>
                <a:ea typeface="BIZ UDPゴシック" panose="020B0400000000000000" pitchFamily="50" charset="-128"/>
              </a:rPr>
              <a:t>他府県調査、企業立地の文献調査、企業や有識者ヒアリング、経済団体との意見交換を実施</a:t>
            </a:r>
            <a:endParaRPr lang="en-US" altLang="ja-JP" sz="1400" dirty="0">
              <a:latin typeface="BIZ UDPゴシック" panose="020B0400000000000000" pitchFamily="50" charset="-128"/>
              <a:ea typeface="BIZ UDPゴシック" panose="020B0400000000000000" pitchFamily="50" charset="-128"/>
            </a:endParaRPr>
          </a:p>
        </p:txBody>
      </p:sp>
      <p:sp>
        <p:nvSpPr>
          <p:cNvPr id="22" name="Rectangle 2">
            <a:extLst>
              <a:ext uri="{FF2B5EF4-FFF2-40B4-BE49-F238E27FC236}">
                <a16:creationId xmlns:a16="http://schemas.microsoft.com/office/drawing/2014/main" id="{63C691A9-30B7-4ABA-992D-9C1AB092D56F}"/>
              </a:ext>
            </a:extLst>
          </p:cNvPr>
          <p:cNvSpPr txBox="1">
            <a:spLocks noChangeArrowheads="1"/>
          </p:cNvSpPr>
          <p:nvPr/>
        </p:nvSpPr>
        <p:spPr>
          <a:xfrm>
            <a:off x="213453" y="347273"/>
            <a:ext cx="9483726" cy="414270"/>
          </a:xfrm>
          <a:prstGeom prst="rect">
            <a:avLst/>
          </a:prstGeom>
          <a:solidFill>
            <a:srgbClr val="000099"/>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b="1" dirty="0">
                <a:solidFill>
                  <a:schemeClr val="bg1"/>
                </a:solidFill>
                <a:latin typeface="BIZ UDPゴシック" panose="020B0400000000000000" pitchFamily="50" charset="-128"/>
                <a:ea typeface="BIZ UDPゴシック" panose="020B0400000000000000" pitchFamily="50" charset="-128"/>
              </a:rPr>
              <a:t>現行制度の概要</a:t>
            </a:r>
          </a:p>
        </p:txBody>
      </p:sp>
      <p:sp>
        <p:nvSpPr>
          <p:cNvPr id="28" name="スライド番号プレースホルダー 1">
            <a:extLst>
              <a:ext uri="{FF2B5EF4-FFF2-40B4-BE49-F238E27FC236}">
                <a16:creationId xmlns:a16="http://schemas.microsoft.com/office/drawing/2014/main" id="{27736515-ADFB-4DF4-89AC-50B8F9982BAC}"/>
              </a:ext>
            </a:extLst>
          </p:cNvPr>
          <p:cNvSpPr>
            <a:spLocks noGrp="1"/>
          </p:cNvSpPr>
          <p:nvPr>
            <p:ph type="sldNum" sz="quarter" idx="12"/>
          </p:nvPr>
        </p:nvSpPr>
        <p:spPr>
          <a:xfrm>
            <a:off x="7677150" y="6492875"/>
            <a:ext cx="2228850" cy="365125"/>
          </a:xfrm>
        </p:spPr>
        <p:txBody>
          <a:bodyPr/>
          <a:lstStyle/>
          <a:p>
            <a:fld id="{A5278034-DBFF-4091-BA39-1C8DF7F547E5}" type="slidenum">
              <a:rPr kumimoji="1" lang="ja-JP" altLang="en-US" sz="1600" smtClean="0">
                <a:latin typeface="BIZ UDPゴシック" panose="020B0400000000000000" pitchFamily="50" charset="-128"/>
                <a:ea typeface="BIZ UDPゴシック" panose="020B0400000000000000" pitchFamily="50" charset="-128"/>
              </a:rPr>
              <a:pPr/>
              <a:t>1</a:t>
            </a:fld>
            <a:endParaRPr kumimoji="1" lang="ja-JP" altLang="en-US" sz="16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71F5F17E-238A-40D9-B602-ADB21E94827E}"/>
              </a:ext>
            </a:extLst>
          </p:cNvPr>
          <p:cNvSpPr txBox="1"/>
          <p:nvPr/>
        </p:nvSpPr>
        <p:spPr>
          <a:xfrm>
            <a:off x="584078" y="3776719"/>
            <a:ext cx="8937324" cy="523220"/>
          </a:xfrm>
          <a:prstGeom prst="rect">
            <a:avLst/>
          </a:prstGeom>
          <a:noFill/>
        </p:spPr>
        <p:txBody>
          <a:bodyPr wrap="square" rtlCol="0">
            <a:spAutoFit/>
          </a:bodyPr>
          <a:lstStyle/>
          <a:p>
            <a:r>
              <a:rPr lang="ja-JP" altLang="en-US" sz="1400" dirty="0">
                <a:latin typeface="BIZ UDゴシック" panose="020B0400000000000000" pitchFamily="49" charset="-128"/>
                <a:ea typeface="BIZ UDゴシック" panose="020B0400000000000000" pitchFamily="49" charset="-128"/>
              </a:rPr>
              <a:t>　歳入のうち府税収入は５割を占め、法人二税（法人事業税・法人府民税）は府税収入の３分の１を構成</a:t>
            </a:r>
            <a:r>
              <a:rPr kumimoji="1" lang="ja-JP" altLang="en-US" sz="1400" dirty="0">
                <a:latin typeface="BIZ UDゴシック" panose="020B0400000000000000" pitchFamily="49" charset="-128"/>
                <a:ea typeface="BIZ UDゴシック" panose="020B0400000000000000" pitchFamily="49" charset="-128"/>
              </a:rPr>
              <a:t>。</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FB6A2EFF-4AA1-4511-8978-FC28ABEF6360}"/>
              </a:ext>
            </a:extLst>
          </p:cNvPr>
          <p:cNvSpPr txBox="1"/>
          <p:nvPr/>
        </p:nvSpPr>
        <p:spPr>
          <a:xfrm>
            <a:off x="659951" y="3484704"/>
            <a:ext cx="4624138" cy="338554"/>
          </a:xfrm>
          <a:prstGeom prst="rect">
            <a:avLst/>
          </a:prstGeom>
          <a:noFill/>
        </p:spPr>
        <p:txBody>
          <a:bodyPr wrap="square" rtlCol="0">
            <a:spAutoFit/>
          </a:bodyPr>
          <a:lstStyle/>
          <a:p>
            <a:r>
              <a:rPr kumimoji="1"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税収状況（令和７年度当初予算）</a:t>
            </a:r>
            <a:r>
              <a:rPr kumimoji="1" lang="en-US" altLang="ja-JP" sz="1600" dirty="0">
                <a:latin typeface="BIZ UDPゴシック" panose="020B0400000000000000" pitchFamily="50" charset="-128"/>
                <a:ea typeface="BIZ UDPゴシック" panose="020B0400000000000000" pitchFamily="50" charset="-128"/>
              </a:rPr>
              <a:t>】</a:t>
            </a:r>
          </a:p>
        </p:txBody>
      </p:sp>
      <p:graphicFrame>
        <p:nvGraphicFramePr>
          <p:cNvPr id="15" name="表 6">
            <a:extLst>
              <a:ext uri="{FF2B5EF4-FFF2-40B4-BE49-F238E27FC236}">
                <a16:creationId xmlns:a16="http://schemas.microsoft.com/office/drawing/2014/main" id="{2C74827D-1598-41F3-8C13-A75C0147898F}"/>
              </a:ext>
            </a:extLst>
          </p:cNvPr>
          <p:cNvGraphicFramePr>
            <a:graphicFrameLocks noGrp="1"/>
          </p:cNvGraphicFramePr>
          <p:nvPr>
            <p:extLst>
              <p:ext uri="{D42A27DB-BD31-4B8C-83A1-F6EECF244321}">
                <p14:modId xmlns:p14="http://schemas.microsoft.com/office/powerpoint/2010/main" val="3172447743"/>
              </p:ext>
            </p:extLst>
          </p:nvPr>
        </p:nvGraphicFramePr>
        <p:xfrm>
          <a:off x="757931" y="4124885"/>
          <a:ext cx="8388535" cy="1147134"/>
        </p:xfrm>
        <a:graphic>
          <a:graphicData uri="http://schemas.openxmlformats.org/drawingml/2006/table">
            <a:tbl>
              <a:tblPr firstRow="1" bandRow="1">
                <a:tableStyleId>{5940675A-B579-460E-94D1-54222C63F5DA}</a:tableStyleId>
              </a:tblPr>
              <a:tblGrid>
                <a:gridCol w="1521019">
                  <a:extLst>
                    <a:ext uri="{9D8B030D-6E8A-4147-A177-3AD203B41FA5}">
                      <a16:colId xmlns:a16="http://schemas.microsoft.com/office/drawing/2014/main" val="923868261"/>
                    </a:ext>
                  </a:extLst>
                </a:gridCol>
                <a:gridCol w="1144586">
                  <a:extLst>
                    <a:ext uri="{9D8B030D-6E8A-4147-A177-3AD203B41FA5}">
                      <a16:colId xmlns:a16="http://schemas.microsoft.com/office/drawing/2014/main" val="3993912619"/>
                    </a:ext>
                  </a:extLst>
                </a:gridCol>
                <a:gridCol w="1144586">
                  <a:extLst>
                    <a:ext uri="{9D8B030D-6E8A-4147-A177-3AD203B41FA5}">
                      <a16:colId xmlns:a16="http://schemas.microsoft.com/office/drawing/2014/main" val="2044564934"/>
                    </a:ext>
                  </a:extLst>
                </a:gridCol>
                <a:gridCol w="1144586">
                  <a:extLst>
                    <a:ext uri="{9D8B030D-6E8A-4147-A177-3AD203B41FA5}">
                      <a16:colId xmlns:a16="http://schemas.microsoft.com/office/drawing/2014/main" val="1735051415"/>
                    </a:ext>
                  </a:extLst>
                </a:gridCol>
                <a:gridCol w="1144586">
                  <a:extLst>
                    <a:ext uri="{9D8B030D-6E8A-4147-A177-3AD203B41FA5}">
                      <a16:colId xmlns:a16="http://schemas.microsoft.com/office/drawing/2014/main" val="3910736554"/>
                    </a:ext>
                  </a:extLst>
                </a:gridCol>
                <a:gridCol w="1144586">
                  <a:extLst>
                    <a:ext uri="{9D8B030D-6E8A-4147-A177-3AD203B41FA5}">
                      <a16:colId xmlns:a16="http://schemas.microsoft.com/office/drawing/2014/main" val="1326930249"/>
                    </a:ext>
                  </a:extLst>
                </a:gridCol>
                <a:gridCol w="1144586">
                  <a:extLst>
                    <a:ext uri="{9D8B030D-6E8A-4147-A177-3AD203B41FA5}">
                      <a16:colId xmlns:a16="http://schemas.microsoft.com/office/drawing/2014/main" val="4109592147"/>
                    </a:ext>
                  </a:extLst>
                </a:gridCol>
              </a:tblGrid>
              <a:tr h="455226">
                <a:tc>
                  <a:txBody>
                    <a:bodyPr/>
                    <a:lstStyle/>
                    <a:p>
                      <a:pPr algn="ctr"/>
                      <a:endParaRPr kumimoji="1" lang="ja-JP" altLang="en-US" sz="1100" b="1" i="0" dirty="0">
                        <a:solidFill>
                          <a:schemeClr val="tx1"/>
                        </a:solidFill>
                        <a:latin typeface="BIZ UDゴシック" panose="020B0400000000000000" pitchFamily="49" charset="-128"/>
                        <a:ea typeface="BIZ UDゴシック" panose="020B0400000000000000"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歳入</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府税収入</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法人二税計</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法人事業税</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ゴシック" panose="020B0400000000000000" pitchFamily="49" charset="-128"/>
                          <a:ea typeface="BIZ UDゴシック" panose="020B0400000000000000" pitchFamily="49" charset="-128"/>
                        </a:rPr>
                        <a:t>法人府民税</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法人税割</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（参考）</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ゴシック" panose="020B0400000000000000" pitchFamily="49" charset="-128"/>
                          <a:ea typeface="BIZ UDゴシック" panose="020B0400000000000000" pitchFamily="49" charset="-128"/>
                        </a:rPr>
                        <a:t>法人府民税</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均等割</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037394"/>
                  </a:ext>
                </a:extLst>
              </a:tr>
              <a:tr h="276387">
                <a:tc>
                  <a:txBody>
                    <a:bodyPr/>
                    <a:lstStyle/>
                    <a:p>
                      <a:pPr algn="ctr"/>
                      <a:r>
                        <a:rPr kumimoji="1" lang="ja-JP" altLang="en-US" sz="1100" b="1" i="0" dirty="0">
                          <a:solidFill>
                            <a:schemeClr val="tx1"/>
                          </a:solidFill>
                          <a:latin typeface="BIZ UDゴシック" panose="020B0400000000000000" pitchFamily="49" charset="-128"/>
                          <a:ea typeface="BIZ UDゴシック" panose="020B0400000000000000" pitchFamily="49" charset="-128"/>
                        </a:rPr>
                        <a:t>収入額</a:t>
                      </a:r>
                      <a:endParaRPr kumimoji="1" lang="en-US" altLang="ja-JP" sz="1100" b="1" i="0" dirty="0">
                        <a:solidFill>
                          <a:schemeClr val="tx1"/>
                        </a:solidFill>
                        <a:latin typeface="BIZ UDゴシック" panose="020B0400000000000000" pitchFamily="49" charset="-128"/>
                        <a:ea typeface="BIZ UDゴシック" panose="020B0400000000000000"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３兆</a:t>
                      </a:r>
                      <a:r>
                        <a:rPr kumimoji="1" lang="en-US" altLang="ja-JP" sz="1100" b="0" dirty="0">
                          <a:solidFill>
                            <a:schemeClr val="tx1"/>
                          </a:solidFill>
                          <a:latin typeface="BIZ UDゴシック" panose="020B0400000000000000" pitchFamily="49" charset="-128"/>
                          <a:ea typeface="BIZ UDゴシック" panose="020B0400000000000000" pitchFamily="49" charset="-128"/>
                        </a:rPr>
                        <a:t>2,714</a:t>
                      </a:r>
                      <a:r>
                        <a:rPr kumimoji="1" lang="ja-JP" altLang="en-US" sz="1100" b="0" dirty="0">
                          <a:solidFill>
                            <a:schemeClr val="tx1"/>
                          </a:solidFill>
                          <a:latin typeface="BIZ UDゴシック" panose="020B0400000000000000" pitchFamily="49" charset="-128"/>
                          <a:ea typeface="BIZ UDゴシック" panose="020B0400000000000000" pitchFamily="49" charset="-128"/>
                        </a:rPr>
                        <a:t>億円</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ゴシック" panose="020B0400000000000000" pitchFamily="49" charset="-128"/>
                          <a:ea typeface="BIZ UDゴシック" panose="020B0400000000000000" pitchFamily="49" charset="-128"/>
                        </a:rPr>
                        <a:t>１兆</a:t>
                      </a:r>
                      <a:r>
                        <a:rPr kumimoji="1" lang="en-US" altLang="ja-JP" sz="1100" b="0" dirty="0">
                          <a:solidFill>
                            <a:schemeClr val="tx1"/>
                          </a:solidFill>
                          <a:latin typeface="BIZ UDゴシック" panose="020B0400000000000000" pitchFamily="49" charset="-128"/>
                          <a:ea typeface="BIZ UDゴシック" panose="020B0400000000000000" pitchFamily="49" charset="-128"/>
                        </a:rPr>
                        <a:t>6,283</a:t>
                      </a:r>
                      <a:r>
                        <a:rPr kumimoji="1" lang="ja-JP" altLang="en-US" sz="1100" b="0" dirty="0">
                          <a:solidFill>
                            <a:schemeClr val="tx1"/>
                          </a:solidFill>
                          <a:latin typeface="BIZ UDゴシック" panose="020B0400000000000000" pitchFamily="49" charset="-128"/>
                          <a:ea typeface="BIZ UDゴシック" panose="020B0400000000000000" pitchFamily="49" charset="-128"/>
                        </a:rPr>
                        <a:t>億円</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0000"/>
                        </a:lnSpc>
                      </a:pPr>
                      <a:r>
                        <a:rPr kumimoji="1" lang="en-US" altLang="ja-JP" sz="1100" b="0" dirty="0">
                          <a:solidFill>
                            <a:schemeClr val="tx1"/>
                          </a:solidFill>
                          <a:latin typeface="BIZ UDゴシック" panose="020B0400000000000000" pitchFamily="49" charset="-128"/>
                          <a:ea typeface="BIZ UDゴシック" panose="020B0400000000000000" pitchFamily="49" charset="-128"/>
                        </a:rPr>
                        <a:t>5,649</a:t>
                      </a:r>
                      <a:r>
                        <a:rPr kumimoji="1" lang="ja-JP" altLang="en-US" sz="1100" b="0" dirty="0">
                          <a:solidFill>
                            <a:schemeClr val="tx1"/>
                          </a:solidFill>
                          <a:latin typeface="BIZ UDゴシック" panose="020B0400000000000000" pitchFamily="49" charset="-128"/>
                          <a:ea typeface="BIZ UDゴシック" panose="020B0400000000000000" pitchFamily="49" charset="-128"/>
                        </a:rPr>
                        <a:t>億円</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0000"/>
                        </a:lnSpc>
                      </a:pPr>
                      <a:r>
                        <a:rPr kumimoji="1" lang="en-US" altLang="ja-JP" sz="1100" b="0" dirty="0">
                          <a:solidFill>
                            <a:schemeClr val="tx1"/>
                          </a:solidFill>
                          <a:latin typeface="BIZ UDゴシック" panose="020B0400000000000000" pitchFamily="49" charset="-128"/>
                          <a:ea typeface="BIZ UDゴシック" panose="020B0400000000000000" pitchFamily="49" charset="-128"/>
                        </a:rPr>
                        <a:t>5,091</a:t>
                      </a:r>
                      <a:r>
                        <a:rPr kumimoji="1" lang="ja-JP" altLang="en-US" sz="1100" b="0" dirty="0">
                          <a:solidFill>
                            <a:schemeClr val="tx1"/>
                          </a:solidFill>
                          <a:latin typeface="BIZ UDゴシック" panose="020B0400000000000000" pitchFamily="49" charset="-128"/>
                          <a:ea typeface="BIZ UDゴシック" panose="020B0400000000000000" pitchFamily="49" charset="-128"/>
                        </a:rPr>
                        <a:t>億円</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0000"/>
                        </a:lnSpc>
                      </a:pPr>
                      <a:r>
                        <a:rPr kumimoji="1" lang="en-US" altLang="ja-JP" sz="1100" b="0" dirty="0">
                          <a:solidFill>
                            <a:schemeClr val="tx1"/>
                          </a:solidFill>
                          <a:latin typeface="BIZ UDゴシック" panose="020B0400000000000000" pitchFamily="49" charset="-128"/>
                          <a:ea typeface="BIZ UDゴシック" panose="020B0400000000000000" pitchFamily="49" charset="-128"/>
                        </a:rPr>
                        <a:t>384</a:t>
                      </a:r>
                      <a:r>
                        <a:rPr kumimoji="1" lang="ja-JP" altLang="en-US" sz="1100" b="0" dirty="0">
                          <a:solidFill>
                            <a:schemeClr val="tx1"/>
                          </a:solidFill>
                          <a:latin typeface="BIZ UDゴシック" panose="020B0400000000000000" pitchFamily="49" charset="-128"/>
                          <a:ea typeface="BIZ UDゴシック" panose="020B0400000000000000" pitchFamily="49" charset="-128"/>
                        </a:rPr>
                        <a:t>億円</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00000"/>
                        </a:lnSpc>
                      </a:pPr>
                      <a:r>
                        <a:rPr kumimoji="1" lang="en-US" altLang="ja-JP" sz="1100" b="0" dirty="0">
                          <a:solidFill>
                            <a:schemeClr val="tx1"/>
                          </a:solidFill>
                          <a:latin typeface="BIZ UDゴシック" panose="020B0400000000000000" pitchFamily="49" charset="-128"/>
                          <a:ea typeface="BIZ UDゴシック" panose="020B0400000000000000" pitchFamily="49" charset="-128"/>
                        </a:rPr>
                        <a:t>173</a:t>
                      </a:r>
                      <a:r>
                        <a:rPr kumimoji="1" lang="ja-JP" altLang="en-US" sz="1100" b="0" dirty="0">
                          <a:solidFill>
                            <a:schemeClr val="tx1"/>
                          </a:solidFill>
                          <a:latin typeface="BIZ UDゴシック" panose="020B0400000000000000" pitchFamily="49" charset="-128"/>
                          <a:ea typeface="BIZ UDゴシック" panose="020B0400000000000000" pitchFamily="49" charset="-128"/>
                        </a:rPr>
                        <a:t>億円</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7038884"/>
                  </a:ext>
                </a:extLst>
              </a:tr>
              <a:tr h="276387">
                <a:tc>
                  <a:txBody>
                    <a:bodyPr/>
                    <a:lstStyle/>
                    <a:p>
                      <a:pPr algn="ctr"/>
                      <a:r>
                        <a:rPr kumimoji="1" lang="ja-JP" altLang="en-US" sz="1100" b="1" i="0" dirty="0">
                          <a:solidFill>
                            <a:schemeClr val="tx1"/>
                          </a:solidFill>
                          <a:latin typeface="BIZ UDゴシック" panose="020B0400000000000000" pitchFamily="49" charset="-128"/>
                          <a:ea typeface="BIZ UDゴシック" panose="020B0400000000000000" pitchFamily="49" charset="-128"/>
                        </a:rPr>
                        <a:t>うち増収額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b="0" dirty="0">
                          <a:solidFill>
                            <a:schemeClr val="tx1"/>
                          </a:solidFill>
                          <a:latin typeface="BIZ UDゴシック" panose="020B0400000000000000" pitchFamily="49" charset="-128"/>
                          <a:ea typeface="BIZ UDゴシック" panose="020B0400000000000000" pitchFamily="49" charset="-128"/>
                        </a:rPr>
                        <a:t>ー</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100" b="0" dirty="0">
                          <a:solidFill>
                            <a:schemeClr val="tx1"/>
                          </a:solidFill>
                          <a:latin typeface="BIZ UDゴシック" panose="020B0400000000000000" pitchFamily="49" charset="-128"/>
                          <a:ea typeface="BIZ UDゴシック" panose="020B0400000000000000" pitchFamily="49" charset="-128"/>
                        </a:rPr>
                        <a:t>ー</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100" b="0" dirty="0">
                          <a:solidFill>
                            <a:schemeClr val="tx1"/>
                          </a:solidFill>
                          <a:latin typeface="BIZ UDゴシック" panose="020B0400000000000000" pitchFamily="49" charset="-128"/>
                          <a:ea typeface="BIZ UDゴシック" panose="020B0400000000000000" pitchFamily="49" charset="-128"/>
                        </a:rPr>
                        <a:t>558</a:t>
                      </a:r>
                      <a:r>
                        <a:rPr kumimoji="1" lang="ja-JP" altLang="en-US" sz="1100" b="0" dirty="0">
                          <a:solidFill>
                            <a:schemeClr val="tx1"/>
                          </a:solidFill>
                          <a:latin typeface="BIZ UDゴシック" panose="020B0400000000000000" pitchFamily="49" charset="-128"/>
                          <a:ea typeface="BIZ UDゴシック" panose="020B0400000000000000" pitchFamily="49" charset="-128"/>
                        </a:rPr>
                        <a:t>億円</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100" b="0" dirty="0">
                          <a:solidFill>
                            <a:schemeClr val="tx1"/>
                          </a:solidFill>
                          <a:latin typeface="BIZ UDゴシック" panose="020B0400000000000000" pitchFamily="49" charset="-128"/>
                          <a:ea typeface="BIZ UDゴシック" panose="020B0400000000000000" pitchFamily="49" charset="-128"/>
                        </a:rPr>
                        <a:t>320</a:t>
                      </a:r>
                      <a:r>
                        <a:rPr kumimoji="1" lang="ja-JP" altLang="en-US" sz="1100" b="0" dirty="0">
                          <a:solidFill>
                            <a:schemeClr val="tx1"/>
                          </a:solidFill>
                          <a:latin typeface="BIZ UDゴシック" panose="020B0400000000000000" pitchFamily="49" charset="-128"/>
                          <a:ea typeface="BIZ UDゴシック" panose="020B0400000000000000" pitchFamily="49" charset="-128"/>
                        </a:rPr>
                        <a:t>億円</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1100" b="0" dirty="0">
                          <a:solidFill>
                            <a:schemeClr val="tx1"/>
                          </a:solidFill>
                          <a:latin typeface="BIZ UDゴシック" panose="020B0400000000000000" pitchFamily="49" charset="-128"/>
                          <a:ea typeface="BIZ UDゴシック" panose="020B0400000000000000" pitchFamily="49" charset="-128"/>
                        </a:rPr>
                        <a:t>182</a:t>
                      </a:r>
                      <a:r>
                        <a:rPr kumimoji="1" lang="ja-JP" altLang="en-US" sz="1100" b="0" dirty="0">
                          <a:solidFill>
                            <a:schemeClr val="tx1"/>
                          </a:solidFill>
                          <a:latin typeface="BIZ UDゴシック" panose="020B0400000000000000" pitchFamily="49" charset="-128"/>
                          <a:ea typeface="BIZ UDゴシック" panose="020B0400000000000000" pitchFamily="49" charset="-128"/>
                        </a:rPr>
                        <a:t>億円</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1100" b="0" dirty="0">
                          <a:solidFill>
                            <a:schemeClr val="tx1"/>
                          </a:solidFill>
                          <a:latin typeface="BIZ UDゴシック" panose="020B0400000000000000" pitchFamily="49" charset="-128"/>
                          <a:ea typeface="BIZ UDゴシック" panose="020B0400000000000000" pitchFamily="49" charset="-128"/>
                        </a:rPr>
                        <a:t>55</a:t>
                      </a:r>
                      <a:r>
                        <a:rPr kumimoji="1" lang="ja-JP" altLang="en-US" sz="1100" b="0" dirty="0">
                          <a:solidFill>
                            <a:schemeClr val="tx1"/>
                          </a:solidFill>
                          <a:latin typeface="BIZ UDゴシック" panose="020B0400000000000000" pitchFamily="49" charset="-128"/>
                          <a:ea typeface="BIZ UDゴシック" panose="020B0400000000000000" pitchFamily="49" charset="-128"/>
                        </a:rPr>
                        <a:t>億円</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1115983"/>
                  </a:ext>
                </a:extLst>
              </a:tr>
            </a:tbl>
          </a:graphicData>
        </a:graphic>
      </p:graphicFrame>
    </p:spTree>
    <p:extLst>
      <p:ext uri="{BB962C8B-B14F-4D97-AF65-F5344CB8AC3E}">
        <p14:creationId xmlns:p14="http://schemas.microsoft.com/office/powerpoint/2010/main" val="361926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表 5">
            <a:extLst>
              <a:ext uri="{FF2B5EF4-FFF2-40B4-BE49-F238E27FC236}">
                <a16:creationId xmlns:a16="http://schemas.microsoft.com/office/drawing/2014/main" id="{AAA5162A-19C8-40A2-9283-1079F3F6F35B}"/>
              </a:ext>
            </a:extLst>
          </p:cNvPr>
          <p:cNvGraphicFramePr>
            <a:graphicFrameLocks noGrp="1"/>
          </p:cNvGraphicFramePr>
          <p:nvPr>
            <p:extLst>
              <p:ext uri="{D42A27DB-BD31-4B8C-83A1-F6EECF244321}">
                <p14:modId xmlns:p14="http://schemas.microsoft.com/office/powerpoint/2010/main" val="591873344"/>
              </p:ext>
            </p:extLst>
          </p:nvPr>
        </p:nvGraphicFramePr>
        <p:xfrm>
          <a:off x="723013" y="3801735"/>
          <a:ext cx="8802520" cy="1645920"/>
        </p:xfrm>
        <a:graphic>
          <a:graphicData uri="http://schemas.openxmlformats.org/drawingml/2006/table">
            <a:tbl>
              <a:tblPr firstRow="1" bandRow="1">
                <a:tableStyleId>{5940675A-B579-460E-94D1-54222C63F5DA}</a:tableStyleId>
              </a:tblPr>
              <a:tblGrid>
                <a:gridCol w="2023326">
                  <a:extLst>
                    <a:ext uri="{9D8B030D-6E8A-4147-A177-3AD203B41FA5}">
                      <a16:colId xmlns:a16="http://schemas.microsoft.com/office/drawing/2014/main" val="2771213019"/>
                    </a:ext>
                  </a:extLst>
                </a:gridCol>
                <a:gridCol w="5146787">
                  <a:extLst>
                    <a:ext uri="{9D8B030D-6E8A-4147-A177-3AD203B41FA5}">
                      <a16:colId xmlns:a16="http://schemas.microsoft.com/office/drawing/2014/main" val="2402195688"/>
                    </a:ext>
                  </a:extLst>
                </a:gridCol>
                <a:gridCol w="1632407">
                  <a:extLst>
                    <a:ext uri="{9D8B030D-6E8A-4147-A177-3AD203B41FA5}">
                      <a16:colId xmlns:a16="http://schemas.microsoft.com/office/drawing/2014/main" val="2648740916"/>
                    </a:ext>
                  </a:extLst>
                </a:gridCol>
              </a:tblGrid>
              <a:tr h="360000">
                <a:tc>
                  <a:txBody>
                    <a:bodyPr/>
                    <a:lstStyle/>
                    <a:p>
                      <a:pPr algn="ctr"/>
                      <a:r>
                        <a:rPr kumimoji="1" lang="ja-JP" altLang="en-US" sz="1200" dirty="0">
                          <a:latin typeface="BIZ UDPゴシック" panose="020B0400000000000000" pitchFamily="50" charset="-128"/>
                          <a:ea typeface="BIZ UDPゴシック" panose="020B0400000000000000" pitchFamily="50" charset="-128"/>
                        </a:rPr>
                        <a:t>効果名</a:t>
                      </a:r>
                    </a:p>
                  </a:txBody>
                  <a:tcPr anchor="ctr">
                    <a:solidFill>
                      <a:schemeClr val="accent5">
                        <a:lumMod val="60000"/>
                        <a:lumOff val="40000"/>
                      </a:schemeClr>
                    </a:solidFill>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全体効果</a:t>
                      </a:r>
                    </a:p>
                  </a:txBody>
                  <a:tcPr anchor="ctr">
                    <a:solidFill>
                      <a:schemeClr val="accent5">
                        <a:lumMod val="60000"/>
                        <a:lumOff val="40000"/>
                      </a:schemeClr>
                    </a:solidFill>
                  </a:tcPr>
                </a:tc>
                <a:tc>
                  <a:txBody>
                    <a:bodyPr/>
                    <a:lstStyle/>
                    <a:p>
                      <a:pPr algn="ctr"/>
                      <a:r>
                        <a:rPr kumimoji="1" lang="en-US" altLang="ja-JP" sz="900" dirty="0">
                          <a:latin typeface="BIZ UDPゴシック" panose="020B0400000000000000" pitchFamily="50" charset="-128"/>
                          <a:ea typeface="BIZ UDPゴシック" panose="020B0400000000000000" pitchFamily="50" charset="-128"/>
                        </a:rPr>
                        <a:t>R7</a:t>
                      </a:r>
                      <a:r>
                        <a:rPr kumimoji="1" lang="ja-JP" altLang="en-US" sz="900" dirty="0">
                          <a:latin typeface="BIZ UDPゴシック" panose="020B0400000000000000" pitchFamily="50" charset="-128"/>
                          <a:ea typeface="BIZ UDPゴシック" panose="020B0400000000000000" pitchFamily="50" charset="-128"/>
                        </a:rPr>
                        <a:t>当予</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（府負担額）</a:t>
                      </a:r>
                    </a:p>
                  </a:txBody>
                  <a:tcPr anchor="ctr">
                    <a:solidFill>
                      <a:schemeClr val="accent5">
                        <a:lumMod val="60000"/>
                        <a:lumOff val="40000"/>
                      </a:schemeClr>
                    </a:solidFill>
                  </a:tcPr>
                </a:tc>
                <a:extLst>
                  <a:ext uri="{0D108BD9-81ED-4DB2-BD59-A6C34878D82A}">
                    <a16:rowId xmlns:a16="http://schemas.microsoft.com/office/drawing/2014/main" val="1697075830"/>
                  </a:ext>
                </a:extLst>
              </a:tr>
              <a:tr h="420000">
                <a:tc>
                  <a:txBody>
                    <a:bodyPr/>
                    <a:lstStyle/>
                    <a:p>
                      <a:pPr algn="l"/>
                      <a:r>
                        <a:rPr kumimoji="1" lang="ja-JP" altLang="en-US" sz="1100" b="1" u="sng" dirty="0">
                          <a:latin typeface="BIZ UDゴシック" panose="020B0400000000000000" pitchFamily="49" charset="-128"/>
                          <a:ea typeface="BIZ UDゴシック" panose="020B0400000000000000" pitchFamily="49" charset="-128"/>
                        </a:rPr>
                        <a:t>道路ネットワークの</a:t>
                      </a:r>
                      <a:r>
                        <a:rPr lang="ja-JP" altLang="en-US" sz="1100" b="1" u="sng" dirty="0">
                          <a:latin typeface="BIZ UDゴシック" panose="020B0400000000000000" pitchFamily="49" charset="-128"/>
                          <a:ea typeface="BIZ UDゴシック" panose="020B0400000000000000" pitchFamily="49" charset="-128"/>
                        </a:rPr>
                        <a:t>機能</a:t>
                      </a:r>
                      <a:r>
                        <a:rPr kumimoji="1" lang="ja-JP" altLang="en-US" sz="1100" b="1" u="sng" dirty="0">
                          <a:latin typeface="BIZ UDゴシック" panose="020B0400000000000000" pitchFamily="49" charset="-128"/>
                          <a:ea typeface="BIZ UDゴシック" panose="020B0400000000000000" pitchFamily="49" charset="-128"/>
                        </a:rPr>
                        <a:t>強化</a:t>
                      </a:r>
                      <a:endParaRPr kumimoji="1" lang="ja-JP" altLang="en-US" sz="1100" u="sng"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171450" indent="-171450">
                        <a:buFont typeface="Arial" panose="020B0604020202020204" pitchFamily="34" charset="0"/>
                        <a:buChar char="•"/>
                      </a:pPr>
                      <a:r>
                        <a:rPr kumimoji="1" lang="ja-JP" altLang="en-US" sz="1100" b="0" dirty="0">
                          <a:solidFill>
                            <a:schemeClr val="tx1"/>
                          </a:solidFill>
                          <a:latin typeface="BIZ UDゴシック" panose="020B0400000000000000" pitchFamily="49" charset="-128"/>
                          <a:ea typeface="BIZ UDゴシック" panose="020B0400000000000000" pitchFamily="49" charset="-128"/>
                        </a:rPr>
                        <a:t>骨格道路約</a:t>
                      </a:r>
                      <a:r>
                        <a:rPr kumimoji="1" lang="en-US" altLang="ja-JP" sz="1100" b="0" dirty="0">
                          <a:solidFill>
                            <a:schemeClr val="tx1"/>
                          </a:solidFill>
                          <a:latin typeface="BIZ UDゴシック" panose="020B0400000000000000" pitchFamily="49" charset="-128"/>
                          <a:ea typeface="BIZ UDゴシック" panose="020B0400000000000000" pitchFamily="49" charset="-128"/>
                        </a:rPr>
                        <a:t>400km</a:t>
                      </a:r>
                      <a:r>
                        <a:rPr kumimoji="1" lang="ja-JP" altLang="en-US" sz="1100" b="0" dirty="0">
                          <a:solidFill>
                            <a:schemeClr val="tx1"/>
                          </a:solidFill>
                          <a:latin typeface="BIZ UDゴシック" panose="020B0400000000000000" pitchFamily="49" charset="-128"/>
                          <a:ea typeface="BIZ UDゴシック" panose="020B0400000000000000" pitchFamily="49" charset="-128"/>
                        </a:rPr>
                        <a:t>のうち、</a:t>
                      </a:r>
                      <a:r>
                        <a:rPr kumimoji="1" lang="en-US" altLang="ja-JP" sz="1100" b="0" dirty="0">
                          <a:solidFill>
                            <a:schemeClr val="tx1"/>
                          </a:solidFill>
                          <a:latin typeface="BIZ UDゴシック" panose="020B0400000000000000" pitchFamily="49" charset="-128"/>
                          <a:ea typeface="BIZ UDゴシック" panose="020B0400000000000000" pitchFamily="49" charset="-128"/>
                        </a:rPr>
                        <a:t>R7</a:t>
                      </a:r>
                      <a:r>
                        <a:rPr kumimoji="1" lang="ja-JP" altLang="en-US" sz="1100" b="0" dirty="0">
                          <a:solidFill>
                            <a:schemeClr val="tx1"/>
                          </a:solidFill>
                          <a:latin typeface="BIZ UDゴシック" panose="020B0400000000000000" pitchFamily="49" charset="-128"/>
                          <a:ea typeface="BIZ UDゴシック" panose="020B0400000000000000" pitchFamily="49" charset="-128"/>
                        </a:rPr>
                        <a:t>までに約</a:t>
                      </a:r>
                      <a:r>
                        <a:rPr kumimoji="1" lang="en-US" altLang="ja-JP" sz="1100" b="0" dirty="0">
                          <a:solidFill>
                            <a:schemeClr val="tx1"/>
                          </a:solidFill>
                          <a:latin typeface="BIZ UDゴシック" panose="020B0400000000000000" pitchFamily="49" charset="-128"/>
                          <a:ea typeface="BIZ UDゴシック" panose="020B0400000000000000" pitchFamily="49" charset="-128"/>
                        </a:rPr>
                        <a:t>330km</a:t>
                      </a:r>
                      <a:r>
                        <a:rPr kumimoji="1" lang="ja-JP" altLang="en-US" sz="1100" b="0" dirty="0">
                          <a:solidFill>
                            <a:schemeClr val="tx1"/>
                          </a:solidFill>
                          <a:latin typeface="BIZ UDゴシック" panose="020B0400000000000000" pitchFamily="49" charset="-128"/>
                          <a:ea typeface="BIZ UDゴシック" panose="020B0400000000000000" pitchFamily="49" charset="-128"/>
                        </a:rPr>
                        <a:t>の整備が完了</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b="0" dirty="0">
                          <a:solidFill>
                            <a:schemeClr val="tx1"/>
                          </a:solidFill>
                          <a:latin typeface="BIZ UDゴシック" panose="020B0400000000000000" pitchFamily="49" charset="-128"/>
                          <a:ea typeface="BIZ UDゴシック" panose="020B0400000000000000" pitchFamily="49" charset="-128"/>
                        </a:rPr>
                        <a:t>経済団体の意向も踏まえたミッシングリンクの解消、交通機能の強化等</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anchor="ctr">
                    <a:solidFill>
                      <a:schemeClr val="bg1"/>
                    </a:solidFill>
                  </a:tcPr>
                </a:tc>
                <a:tc rowSpan="2">
                  <a:txBody>
                    <a:bodyPr/>
                    <a:lstStyle/>
                    <a:p>
                      <a:r>
                        <a:rPr kumimoji="1" lang="ja-JP" altLang="en-US" sz="1100" dirty="0">
                          <a:latin typeface="BIZ UDゴシック" panose="020B0400000000000000" pitchFamily="49" charset="-128"/>
                          <a:ea typeface="BIZ UDゴシック" panose="020B0400000000000000" pitchFamily="49" charset="-128"/>
                        </a:rPr>
                        <a:t>道路事業</a:t>
                      </a:r>
                      <a:r>
                        <a:rPr kumimoji="1" lang="en-US" altLang="ja-JP" sz="1100" dirty="0">
                          <a:latin typeface="BIZ UDゴシック" panose="020B0400000000000000" pitchFamily="49" charset="-128"/>
                          <a:ea typeface="BIZ UDゴシック" panose="020B0400000000000000" pitchFamily="49" charset="-128"/>
                        </a:rPr>
                        <a:t>321</a:t>
                      </a:r>
                      <a:r>
                        <a:rPr kumimoji="1" lang="ja-JP" altLang="en-US" sz="1100" dirty="0">
                          <a:latin typeface="BIZ UDゴシック" panose="020B0400000000000000" pitchFamily="49" charset="-128"/>
                          <a:ea typeface="BIZ UDゴシック" panose="020B0400000000000000" pitchFamily="49" charset="-128"/>
                        </a:rPr>
                        <a:t>億</a:t>
                      </a:r>
                      <a:r>
                        <a:rPr kumimoji="1" lang="ja-JP" altLang="en-US" sz="1100" dirty="0">
                          <a:solidFill>
                            <a:schemeClr val="tx1"/>
                          </a:solidFill>
                          <a:latin typeface="BIZ UDゴシック" panose="020B0400000000000000" pitchFamily="49" charset="-128"/>
                          <a:ea typeface="BIZ UDゴシック" panose="020B0400000000000000" pitchFamily="49" charset="-128"/>
                        </a:rPr>
                        <a:t>円</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anchor="ctr">
                    <a:solidFill>
                      <a:schemeClr val="bg1"/>
                    </a:solidFill>
                  </a:tcPr>
                </a:tc>
                <a:extLst>
                  <a:ext uri="{0D108BD9-81ED-4DB2-BD59-A6C34878D82A}">
                    <a16:rowId xmlns:a16="http://schemas.microsoft.com/office/drawing/2014/main" val="3747717090"/>
                  </a:ext>
                </a:extLst>
              </a:tr>
              <a:tr h="255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a:latin typeface="BIZ UDゴシック" panose="020B0400000000000000" pitchFamily="49" charset="-128"/>
                          <a:ea typeface="BIZ UDゴシック" panose="020B0400000000000000" pitchFamily="49" charset="-128"/>
                        </a:rPr>
                        <a:t>慢性的な交通渋滞の解消</a:t>
                      </a:r>
                      <a:endParaRPr lang="ja-JP" altLang="en-US" sz="1100" u="sng" dirty="0"/>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100" b="0" dirty="0">
                          <a:solidFill>
                            <a:schemeClr val="tx1"/>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R7.3</a:t>
                      </a:r>
                      <a:r>
                        <a:rPr lang="ja-JP" altLang="ja-JP" sz="1100" b="0" dirty="0">
                          <a:solidFill>
                            <a:schemeClr val="tx1"/>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時点で</a:t>
                      </a:r>
                      <a:r>
                        <a:rPr lang="en-US" altLang="ja-JP" sz="1100" b="0" dirty="0">
                          <a:solidFill>
                            <a:schemeClr val="tx1"/>
                          </a:solidFill>
                          <a:latin typeface="BIZ UDゴシック" panose="020B0400000000000000" pitchFamily="49" charset="-128"/>
                          <a:ea typeface="BIZ UDゴシック" panose="020B0400000000000000" pitchFamily="49" charset="-128"/>
                          <a:cs typeface="ＭＳ Ｐゴシック" panose="020B0600070205080204" pitchFamily="50" charset="-128"/>
                        </a:rPr>
                        <a:t>121</a:t>
                      </a:r>
                      <a:r>
                        <a:rPr lang="ja-JP" altLang="ja-JP" sz="1100" b="0" dirty="0">
                          <a:solidFill>
                            <a:schemeClr val="tx1"/>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箇所（うち、府管理道路</a:t>
                      </a:r>
                      <a:r>
                        <a:rPr lang="en-US" altLang="ja-JP" sz="1100" b="0" dirty="0">
                          <a:solidFill>
                            <a:schemeClr val="tx1"/>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64</a:t>
                      </a:r>
                      <a:r>
                        <a:rPr lang="ja-JP" altLang="ja-JP" sz="1100" b="0" dirty="0">
                          <a:solidFill>
                            <a:schemeClr val="tx1"/>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箇所）が解除</a:t>
                      </a:r>
                      <a:r>
                        <a:rPr lang="ja-JP" altLang="en-US" sz="1100" b="0" dirty="0">
                          <a:solidFill>
                            <a:schemeClr val="tx1"/>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・対策</a:t>
                      </a:r>
                      <a:r>
                        <a:rPr lang="ja-JP" altLang="ja-JP" sz="1100" b="0" dirty="0">
                          <a:solidFill>
                            <a:schemeClr val="tx1"/>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済み</a:t>
                      </a:r>
                      <a:endParaRPr lang="en-US" altLang="ja-JP" sz="1100" b="0" dirty="0">
                        <a:solidFill>
                          <a:schemeClr val="tx1"/>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anchor="ctr">
                    <a:solidFill>
                      <a:schemeClr val="bg1"/>
                    </a:solidFill>
                  </a:tcPr>
                </a:tc>
                <a:tc vMerge="1">
                  <a:txBody>
                    <a:bodyPr/>
                    <a:lstStyle/>
                    <a:p>
                      <a:r>
                        <a:rPr kumimoji="1" lang="ja-JP" altLang="en-US" sz="1100" dirty="0">
                          <a:solidFill>
                            <a:srgbClr val="FF0000"/>
                          </a:solidFill>
                          <a:latin typeface="BIZ UDゴシック" panose="020B0400000000000000" pitchFamily="49" charset="-128"/>
                          <a:ea typeface="BIZ UDゴシック" panose="020B0400000000000000" pitchFamily="49" charset="-128"/>
                        </a:rPr>
                        <a:t>〇〇事業</a:t>
                      </a:r>
                      <a:endParaRPr kumimoji="1" lang="en-US" altLang="ja-JP" sz="1100" dirty="0">
                        <a:solidFill>
                          <a:srgbClr val="FF0000"/>
                        </a:solidFill>
                        <a:latin typeface="BIZ UDゴシック" panose="020B0400000000000000" pitchFamily="49" charset="-128"/>
                        <a:ea typeface="BIZ UDゴシック" panose="020B0400000000000000" pitchFamily="49" charset="-128"/>
                      </a:endParaRPr>
                    </a:p>
                    <a:p>
                      <a:r>
                        <a:rPr kumimoji="1" lang="ja-JP" altLang="en-US" sz="1100" dirty="0">
                          <a:solidFill>
                            <a:srgbClr val="FF0000"/>
                          </a:solidFill>
                          <a:latin typeface="BIZ UDゴシック" panose="020B0400000000000000" pitchFamily="49" charset="-128"/>
                          <a:ea typeface="BIZ UDゴシック" panose="020B0400000000000000" pitchFamily="49" charset="-128"/>
                        </a:rPr>
                        <a:t>〇〇億円</a:t>
                      </a:r>
                      <a:endParaRPr kumimoji="1" lang="en-US" altLang="ja-JP" sz="1100" dirty="0">
                        <a:solidFill>
                          <a:srgbClr val="FF0000"/>
                        </a:solidFill>
                        <a:latin typeface="BIZ UDゴシック" panose="020B0400000000000000" pitchFamily="49" charset="-128"/>
                        <a:ea typeface="BIZ UDゴシック" panose="020B0400000000000000" pitchFamily="49" charset="-128"/>
                      </a:endParaRPr>
                    </a:p>
                  </a:txBody>
                  <a:tcPr anchor="ctr">
                    <a:solidFill>
                      <a:schemeClr val="bg1"/>
                    </a:solidFill>
                  </a:tcPr>
                </a:tc>
                <a:extLst>
                  <a:ext uri="{0D108BD9-81ED-4DB2-BD59-A6C34878D82A}">
                    <a16:rowId xmlns:a16="http://schemas.microsoft.com/office/drawing/2014/main" val="2077799749"/>
                  </a:ext>
                </a:extLst>
              </a:tr>
              <a:tr h="585000">
                <a:tc>
                  <a:txBody>
                    <a:bodyPr/>
                    <a:lstStyle/>
                    <a:p>
                      <a:pPr algn="l"/>
                      <a:r>
                        <a:rPr kumimoji="1" lang="ja-JP" altLang="en-US" sz="1100" b="1" u="sng" dirty="0">
                          <a:latin typeface="BIZ UDゴシック" panose="020B0400000000000000" pitchFamily="49" charset="-128"/>
                          <a:ea typeface="BIZ UDゴシック" panose="020B0400000000000000" pitchFamily="49" charset="-128"/>
                        </a:rPr>
                        <a:t>鉄道ネットワークの充実</a:t>
                      </a:r>
                      <a:endParaRPr kumimoji="1" lang="ja-JP" altLang="en-US" sz="1100" u="sng"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171450" indent="-171450">
                        <a:buFont typeface="Arial" panose="020B0604020202020204" pitchFamily="34" charset="0"/>
                        <a:buChar char="•"/>
                      </a:pPr>
                      <a:r>
                        <a:rPr kumimoji="1" lang="ja-JP" altLang="en-US" sz="1100" b="0" dirty="0">
                          <a:solidFill>
                            <a:schemeClr val="tx1"/>
                          </a:solidFill>
                          <a:latin typeface="BIZ UDゴシック" panose="020B0400000000000000" pitchFamily="49" charset="-128"/>
                          <a:ea typeface="BIZ UDゴシック" panose="020B0400000000000000" pitchFamily="49" charset="-128"/>
                        </a:rPr>
                        <a:t>阪神なんば線（阪神尼崎～大阪難波駅の移動時間が</a:t>
                      </a:r>
                      <a:r>
                        <a:rPr kumimoji="1" lang="en-US" altLang="ja-JP" sz="1100" b="0" dirty="0">
                          <a:solidFill>
                            <a:schemeClr val="tx1"/>
                          </a:solidFill>
                          <a:latin typeface="BIZ UDゴシック" panose="020B0400000000000000" pitchFamily="49" charset="-128"/>
                          <a:ea typeface="BIZ UDゴシック" panose="020B0400000000000000" pitchFamily="49" charset="-128"/>
                        </a:rPr>
                        <a:t>12</a:t>
                      </a:r>
                      <a:r>
                        <a:rPr kumimoji="1" lang="ja-JP" altLang="en-US" sz="1100" b="0" dirty="0">
                          <a:solidFill>
                            <a:schemeClr val="tx1"/>
                          </a:solidFill>
                          <a:latin typeface="BIZ UDゴシック" panose="020B0400000000000000" pitchFamily="49" charset="-128"/>
                          <a:ea typeface="BIZ UDゴシック" panose="020B0400000000000000" pitchFamily="49" charset="-128"/>
                        </a:rPr>
                        <a:t>分短縮）</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b="0" dirty="0">
                          <a:solidFill>
                            <a:schemeClr val="tx1"/>
                          </a:solidFill>
                          <a:latin typeface="BIZ UDゴシック" panose="020B0400000000000000" pitchFamily="49" charset="-128"/>
                          <a:ea typeface="BIZ UDゴシック" panose="020B0400000000000000" pitchFamily="49" charset="-128"/>
                        </a:rPr>
                        <a:t>おおさか東線</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放出～新大阪駅の移動時間が</a:t>
                      </a:r>
                      <a:r>
                        <a:rPr kumimoji="1" lang="en-US" altLang="ja-JP" sz="1100" b="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11</a:t>
                      </a:r>
                      <a:r>
                        <a:rPr kumimoji="1" lang="ja-JP" altLang="en-US" sz="1100" b="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分短縮）</a:t>
                      </a:r>
                      <a:endParaRPr kumimoji="1" lang="en-US" altLang="ja-JP" sz="1100" b="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171450" indent="-171450">
                        <a:buFont typeface="Arial" panose="020B0604020202020204" pitchFamily="34" charset="0"/>
                        <a:buChar char="•"/>
                      </a:pPr>
                      <a:r>
                        <a:rPr kumimoji="1" lang="ja-JP" altLang="en-US" sz="1100" b="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北大阪急行延伸（箕面萱野～梅田駅の移動時間が</a:t>
                      </a:r>
                      <a:r>
                        <a:rPr kumimoji="1" lang="en-US" altLang="ja-JP" sz="1100" b="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12</a:t>
                      </a:r>
                      <a:r>
                        <a:rPr kumimoji="1" lang="ja-JP" altLang="en-US" sz="1100" b="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分短縮）</a:t>
                      </a:r>
                      <a:endParaRPr kumimoji="1" lang="en-US" altLang="ja-JP" sz="1100" b="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txBody>
                  <a:tcPr anchor="ctr">
                    <a:solidFill>
                      <a:schemeClr val="bg1"/>
                    </a:solidFill>
                  </a:tcPr>
                </a:tc>
                <a:tc>
                  <a:txBody>
                    <a:bodyPr/>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交通対策事業等</a:t>
                      </a:r>
                      <a:r>
                        <a:rPr kumimoji="1" lang="en-US" altLang="ja-JP" sz="1100" dirty="0">
                          <a:solidFill>
                            <a:schemeClr val="tx1"/>
                          </a:solidFill>
                          <a:latin typeface="BIZ UDゴシック" panose="020B0400000000000000" pitchFamily="49" charset="-128"/>
                          <a:ea typeface="BIZ UDゴシック" panose="020B0400000000000000" pitchFamily="49" charset="-128"/>
                        </a:rPr>
                        <a:t>163</a:t>
                      </a:r>
                      <a:r>
                        <a:rPr kumimoji="1" lang="ja-JP" altLang="en-US" sz="1100" dirty="0">
                          <a:solidFill>
                            <a:schemeClr val="tx1"/>
                          </a:solidFill>
                          <a:latin typeface="BIZ UDゴシック" panose="020B0400000000000000" pitchFamily="49" charset="-128"/>
                          <a:ea typeface="BIZ UDゴシック" panose="020B0400000000000000" pitchFamily="49" charset="-128"/>
                        </a:rPr>
                        <a:t>億円</a:t>
                      </a:r>
                    </a:p>
                  </a:txBody>
                  <a:tcPr marL="72000" marR="72000" anchor="ctr">
                    <a:solidFill>
                      <a:schemeClr val="bg1"/>
                    </a:solidFill>
                  </a:tcPr>
                </a:tc>
                <a:extLst>
                  <a:ext uri="{0D108BD9-81ED-4DB2-BD59-A6C34878D82A}">
                    <a16:rowId xmlns:a16="http://schemas.microsoft.com/office/drawing/2014/main" val="2873870767"/>
                  </a:ext>
                </a:extLst>
              </a:tr>
            </a:tbl>
          </a:graphicData>
        </a:graphic>
      </p:graphicFrame>
      <p:sp>
        <p:nvSpPr>
          <p:cNvPr id="8" name="四角形: 角を丸くする 7">
            <a:extLst>
              <a:ext uri="{FF2B5EF4-FFF2-40B4-BE49-F238E27FC236}">
                <a16:creationId xmlns:a16="http://schemas.microsoft.com/office/drawing/2014/main" id="{5E225055-8CB8-4D6A-8156-D466706B0C8E}"/>
              </a:ext>
            </a:extLst>
          </p:cNvPr>
          <p:cNvSpPr/>
          <p:nvPr/>
        </p:nvSpPr>
        <p:spPr>
          <a:xfrm>
            <a:off x="211137" y="845084"/>
            <a:ext cx="9483726" cy="5881770"/>
          </a:xfrm>
          <a:prstGeom prst="roundRect">
            <a:avLst>
              <a:gd name="adj" fmla="val 4432"/>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1" name="テキスト ボックス 30">
            <a:extLst>
              <a:ext uri="{FF2B5EF4-FFF2-40B4-BE49-F238E27FC236}">
                <a16:creationId xmlns:a16="http://schemas.microsoft.com/office/drawing/2014/main" id="{C501D67A-CF72-4E13-A93E-C119D7E76889}"/>
              </a:ext>
            </a:extLst>
          </p:cNvPr>
          <p:cNvSpPr txBox="1"/>
          <p:nvPr/>
        </p:nvSpPr>
        <p:spPr>
          <a:xfrm>
            <a:off x="402348" y="901782"/>
            <a:ext cx="9292515" cy="523220"/>
          </a:xfrm>
          <a:prstGeom prst="rect">
            <a:avLst/>
          </a:prstGeom>
          <a:noFill/>
        </p:spPr>
        <p:txBody>
          <a:bodyPr wrap="square" rtlCol="0">
            <a:spAutoFit/>
          </a:bodyPr>
          <a:lstStyle/>
          <a:p>
            <a:r>
              <a:rPr lang="ja-JP" altLang="en-US" sz="1400" spc="-100" dirty="0">
                <a:latin typeface="BIZ UDPゴシック" panose="020B0400000000000000" pitchFamily="50" charset="-128"/>
                <a:ea typeface="BIZ UDPゴシック" panose="020B0400000000000000" pitchFamily="50" charset="-128"/>
              </a:rPr>
              <a:t>                          道路網・鉄軌道などの</a:t>
            </a:r>
            <a:r>
              <a:rPr lang="ja-JP" altLang="en-US" sz="1400" b="1" spc="-100" dirty="0">
                <a:latin typeface="BIZ UDPゴシック" panose="020B0400000000000000" pitchFamily="50" charset="-128"/>
                <a:ea typeface="BIZ UDPゴシック" panose="020B0400000000000000" pitchFamily="50" charset="-128"/>
              </a:rPr>
              <a:t>都市基盤整備の推進</a:t>
            </a:r>
            <a:r>
              <a:rPr lang="ja-JP" altLang="en-US" sz="1400" spc="-100" dirty="0">
                <a:latin typeface="BIZ UDPゴシック" panose="020B0400000000000000" pitchFamily="50" charset="-128"/>
                <a:ea typeface="BIZ UDPゴシック" panose="020B0400000000000000" pitchFamily="50" charset="-128"/>
              </a:rPr>
              <a:t>や</a:t>
            </a:r>
            <a:r>
              <a:rPr lang="ja-JP" altLang="en-US" sz="1400" b="1" spc="-100" dirty="0">
                <a:latin typeface="BIZ UDPゴシック" panose="020B0400000000000000" pitchFamily="50" charset="-128"/>
                <a:ea typeface="BIZ UDPゴシック" panose="020B0400000000000000" pitchFamily="50" charset="-128"/>
              </a:rPr>
              <a:t>治水・防災対策の充実</a:t>
            </a:r>
            <a:r>
              <a:rPr lang="ja-JP" altLang="en-US" sz="1400" spc="-100" dirty="0">
                <a:latin typeface="BIZ UDPゴシック" panose="020B0400000000000000" pitchFamily="50" charset="-128"/>
                <a:ea typeface="BIZ UDPゴシック" panose="020B0400000000000000" pitchFamily="50" charset="-128"/>
              </a:rPr>
              <a:t>といった</a:t>
            </a:r>
            <a:r>
              <a:rPr lang="ja-JP" altLang="en-US" sz="1400" b="1" spc="-100" dirty="0">
                <a:latin typeface="BIZ UDPゴシック" panose="020B0400000000000000" pitchFamily="50" charset="-128"/>
                <a:ea typeface="BIZ UDPゴシック" panose="020B0400000000000000" pitchFamily="50" charset="-128"/>
              </a:rPr>
              <a:t>大都市圏特有の緊急かつ膨大な</a:t>
            </a:r>
            <a:br>
              <a:rPr lang="en-US" altLang="ja-JP" sz="1400" b="1" spc="-100" dirty="0">
                <a:latin typeface="BIZ UDPゴシック" panose="020B0400000000000000" pitchFamily="50" charset="-128"/>
                <a:ea typeface="BIZ UDPゴシック" panose="020B0400000000000000" pitchFamily="50" charset="-128"/>
              </a:rPr>
            </a:br>
            <a:r>
              <a:rPr lang="en-US" altLang="ja-JP" sz="1400" b="1" spc="-100" dirty="0">
                <a:latin typeface="BIZ UDPゴシック" panose="020B0400000000000000" pitchFamily="50" charset="-128"/>
                <a:ea typeface="BIZ UDPゴシック" panose="020B0400000000000000" pitchFamily="50" charset="-128"/>
              </a:rPr>
              <a:t>                          </a:t>
            </a:r>
            <a:r>
              <a:rPr lang="ja-JP" altLang="en-US" sz="1400" b="1" spc="-100" dirty="0">
                <a:latin typeface="BIZ UDPゴシック" panose="020B0400000000000000" pitchFamily="50" charset="-128"/>
                <a:ea typeface="BIZ UDPゴシック" panose="020B0400000000000000" pitchFamily="50" charset="-128"/>
              </a:rPr>
              <a:t>財政需要に対処</a:t>
            </a:r>
            <a:r>
              <a:rPr lang="ja-JP" altLang="en-US" sz="1400" spc="-100" dirty="0">
                <a:latin typeface="BIZ UDPゴシック" panose="020B0400000000000000" pitchFamily="50" charset="-128"/>
                <a:ea typeface="BIZ UDPゴシック" panose="020B0400000000000000" pitchFamily="50" charset="-128"/>
              </a:rPr>
              <a:t>するため</a:t>
            </a:r>
            <a:endParaRPr kumimoji="1" lang="ja-JP" altLang="en-US" sz="1400" b="1" dirty="0">
              <a:latin typeface="BIZ UDPゴシック" panose="020B0400000000000000" pitchFamily="50" charset="-128"/>
              <a:ea typeface="BIZ UDPゴシック" panose="020B0400000000000000" pitchFamily="50" charset="-128"/>
            </a:endParaRPr>
          </a:p>
        </p:txBody>
      </p:sp>
      <p:graphicFrame>
        <p:nvGraphicFramePr>
          <p:cNvPr id="35" name="表 5">
            <a:extLst>
              <a:ext uri="{FF2B5EF4-FFF2-40B4-BE49-F238E27FC236}">
                <a16:creationId xmlns:a16="http://schemas.microsoft.com/office/drawing/2014/main" id="{AA0E75A9-F3F9-4EF0-ACB0-673FDC7784D7}"/>
              </a:ext>
            </a:extLst>
          </p:cNvPr>
          <p:cNvGraphicFramePr>
            <a:graphicFrameLocks noGrp="1"/>
          </p:cNvGraphicFramePr>
          <p:nvPr>
            <p:extLst>
              <p:ext uri="{D42A27DB-BD31-4B8C-83A1-F6EECF244321}">
                <p14:modId xmlns:p14="http://schemas.microsoft.com/office/powerpoint/2010/main" val="3198912103"/>
              </p:ext>
            </p:extLst>
          </p:nvPr>
        </p:nvGraphicFramePr>
        <p:xfrm>
          <a:off x="498059" y="1426120"/>
          <a:ext cx="8946334" cy="1371600"/>
        </p:xfrm>
        <a:graphic>
          <a:graphicData uri="http://schemas.openxmlformats.org/drawingml/2006/table">
            <a:tbl>
              <a:tblPr firstRow="1" bandRow="1">
                <a:tableStyleId>{5940675A-B579-460E-94D1-54222C63F5DA}</a:tableStyleId>
              </a:tblPr>
              <a:tblGrid>
                <a:gridCol w="1754919">
                  <a:extLst>
                    <a:ext uri="{9D8B030D-6E8A-4147-A177-3AD203B41FA5}">
                      <a16:colId xmlns:a16="http://schemas.microsoft.com/office/drawing/2014/main" val="2771213019"/>
                    </a:ext>
                  </a:extLst>
                </a:gridCol>
                <a:gridCol w="3222670">
                  <a:extLst>
                    <a:ext uri="{9D8B030D-6E8A-4147-A177-3AD203B41FA5}">
                      <a16:colId xmlns:a16="http://schemas.microsoft.com/office/drawing/2014/main" val="456845031"/>
                    </a:ext>
                  </a:extLst>
                </a:gridCol>
                <a:gridCol w="1322915">
                  <a:extLst>
                    <a:ext uri="{9D8B030D-6E8A-4147-A177-3AD203B41FA5}">
                      <a16:colId xmlns:a16="http://schemas.microsoft.com/office/drawing/2014/main" val="2402195688"/>
                    </a:ext>
                  </a:extLst>
                </a:gridCol>
                <a:gridCol w="1322915">
                  <a:extLst>
                    <a:ext uri="{9D8B030D-6E8A-4147-A177-3AD203B41FA5}">
                      <a16:colId xmlns:a16="http://schemas.microsoft.com/office/drawing/2014/main" val="1535732068"/>
                    </a:ext>
                  </a:extLst>
                </a:gridCol>
                <a:gridCol w="1322915">
                  <a:extLst>
                    <a:ext uri="{9D8B030D-6E8A-4147-A177-3AD203B41FA5}">
                      <a16:colId xmlns:a16="http://schemas.microsoft.com/office/drawing/2014/main" val="4110158374"/>
                    </a:ext>
                  </a:extLst>
                </a:gridCol>
              </a:tblGrid>
              <a:tr h="0">
                <a:tc rowSpan="2">
                  <a:txBody>
                    <a:bodyPr/>
                    <a:lstStyle/>
                    <a:p>
                      <a:pPr algn="ctr"/>
                      <a:r>
                        <a:rPr kumimoji="1" lang="ja-JP" altLang="en-US" sz="1200" dirty="0">
                          <a:latin typeface="BIZ UDPゴシック" panose="020B0400000000000000" pitchFamily="50" charset="-128"/>
                          <a:ea typeface="BIZ UDPゴシック" panose="020B0400000000000000" pitchFamily="50" charset="-128"/>
                        </a:rPr>
                        <a:t>区分</a:t>
                      </a:r>
                    </a:p>
                  </a:txBody>
                  <a:tcPr anchor="ctr">
                    <a:solidFill>
                      <a:schemeClr val="accent5">
                        <a:lumMod val="60000"/>
                        <a:lumOff val="40000"/>
                      </a:schemeClr>
                    </a:solidFill>
                  </a:tcPr>
                </a:tc>
                <a:tc rowSpan="2">
                  <a:txBody>
                    <a:bodyPr/>
                    <a:lstStyle/>
                    <a:p>
                      <a:pPr algn="ctr"/>
                      <a:r>
                        <a:rPr kumimoji="1" lang="ja-JP" altLang="en-US" sz="1200" dirty="0">
                          <a:latin typeface="BIZ UDPゴシック" panose="020B0400000000000000" pitchFamily="50" charset="-128"/>
                          <a:ea typeface="BIZ UDPゴシック" panose="020B0400000000000000" pitchFamily="50" charset="-128"/>
                        </a:rPr>
                        <a:t>主な事業</a:t>
                      </a:r>
                    </a:p>
                  </a:txBody>
                  <a:tcPr anchor="ctr">
                    <a:solidFill>
                      <a:schemeClr val="accent5">
                        <a:lumMod val="60000"/>
                        <a:lumOff val="40000"/>
                      </a:schemeClr>
                    </a:solidFill>
                  </a:tcPr>
                </a:tc>
                <a:tc gridSpan="3">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府負担額</a:t>
                      </a:r>
                    </a:p>
                  </a:txBody>
                  <a:tcPr anchor="ctr">
                    <a:solidFill>
                      <a:schemeClr val="accent5">
                        <a:lumMod val="60000"/>
                        <a:lumOff val="40000"/>
                      </a:schemeClr>
                    </a:solidFill>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nchor="ctr">
                    <a:solidFill>
                      <a:schemeClr val="accent5">
                        <a:lumMod val="60000"/>
                        <a:lumOff val="40000"/>
                      </a:schemeClr>
                    </a:solidFill>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nchor="ctr">
                    <a:solidFill>
                      <a:schemeClr val="accent5">
                        <a:lumMod val="60000"/>
                        <a:lumOff val="40000"/>
                      </a:schemeClr>
                    </a:solidFill>
                  </a:tcPr>
                </a:tc>
                <a:extLst>
                  <a:ext uri="{0D108BD9-81ED-4DB2-BD59-A6C34878D82A}">
                    <a16:rowId xmlns:a16="http://schemas.microsoft.com/office/drawing/2014/main" val="2807100873"/>
                  </a:ext>
                </a:extLst>
              </a:tr>
              <a:tr h="0">
                <a:tc vMerge="1">
                  <a:txBody>
                    <a:bodyPr/>
                    <a:lstStyle/>
                    <a:p>
                      <a:pPr algn="ctr"/>
                      <a:r>
                        <a:rPr kumimoji="1" lang="ja-JP" altLang="en-US" sz="1200" dirty="0">
                          <a:latin typeface="BIZ UDPゴシック" panose="020B0400000000000000" pitchFamily="50" charset="-128"/>
                          <a:ea typeface="BIZ UDPゴシック" panose="020B0400000000000000" pitchFamily="50" charset="-128"/>
                        </a:rPr>
                        <a:t>区分</a:t>
                      </a:r>
                    </a:p>
                  </a:txBody>
                  <a:tcPr anchor="ctr">
                    <a:solidFill>
                      <a:schemeClr val="accent5">
                        <a:lumMod val="60000"/>
                        <a:lumOff val="40000"/>
                      </a:schemeClr>
                    </a:solidFill>
                  </a:tcPr>
                </a:tc>
                <a:tc vMerge="1">
                  <a:txBody>
                    <a:bodyPr/>
                    <a:lstStyle/>
                    <a:p>
                      <a:pPr algn="ctr"/>
                      <a:r>
                        <a:rPr kumimoji="1" lang="ja-JP" altLang="en-US" sz="1200" dirty="0">
                          <a:latin typeface="BIZ UDPゴシック" panose="020B0400000000000000" pitchFamily="50" charset="-128"/>
                          <a:ea typeface="BIZ UDPゴシック" panose="020B0400000000000000" pitchFamily="50" charset="-128"/>
                        </a:rPr>
                        <a:t>主な事業</a:t>
                      </a:r>
                    </a:p>
                  </a:txBody>
                  <a:tcPr anchor="ctr">
                    <a:solidFill>
                      <a:schemeClr val="accent5">
                        <a:lumMod val="60000"/>
                        <a:lumOff val="40000"/>
                      </a:schemeClr>
                    </a:solidFill>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R5</a:t>
                      </a:r>
                      <a:r>
                        <a:rPr kumimoji="1" lang="ja-JP" altLang="en-US" sz="1200" dirty="0">
                          <a:latin typeface="BIZ UDPゴシック" panose="020B0400000000000000" pitchFamily="50" charset="-128"/>
                          <a:ea typeface="BIZ UDPゴシック" panose="020B0400000000000000" pitchFamily="50" charset="-128"/>
                        </a:rPr>
                        <a:t>当予</a:t>
                      </a:r>
                    </a:p>
                  </a:txBody>
                  <a:tcPr anchor="ctr">
                    <a:solidFill>
                      <a:schemeClr val="accent5">
                        <a:lumMod val="40000"/>
                        <a:lumOff val="60000"/>
                      </a:schemeClr>
                    </a:solidFill>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R6</a:t>
                      </a:r>
                      <a:r>
                        <a:rPr kumimoji="1" lang="ja-JP" altLang="en-US" sz="1200" dirty="0">
                          <a:latin typeface="BIZ UDPゴシック" panose="020B0400000000000000" pitchFamily="50" charset="-128"/>
                          <a:ea typeface="BIZ UDPゴシック" panose="020B0400000000000000" pitchFamily="50" charset="-128"/>
                        </a:rPr>
                        <a:t>当予</a:t>
                      </a:r>
                    </a:p>
                  </a:txBody>
                  <a:tcPr anchor="ctr">
                    <a:solidFill>
                      <a:schemeClr val="accent5">
                        <a:lumMod val="40000"/>
                        <a:lumOff val="60000"/>
                      </a:schemeClr>
                    </a:solidFill>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R7</a:t>
                      </a:r>
                      <a:r>
                        <a:rPr kumimoji="1" lang="ja-JP" altLang="en-US" sz="1200" dirty="0">
                          <a:latin typeface="BIZ UDPゴシック" panose="020B0400000000000000" pitchFamily="50" charset="-128"/>
                          <a:ea typeface="BIZ UDPゴシック" panose="020B0400000000000000" pitchFamily="50" charset="-128"/>
                        </a:rPr>
                        <a:t>当予</a:t>
                      </a:r>
                    </a:p>
                  </a:txBody>
                  <a:tcPr anchor="ctr">
                    <a:solidFill>
                      <a:schemeClr val="accent5">
                        <a:lumMod val="40000"/>
                        <a:lumOff val="60000"/>
                      </a:schemeClr>
                    </a:solidFill>
                  </a:tcPr>
                </a:tc>
                <a:extLst>
                  <a:ext uri="{0D108BD9-81ED-4DB2-BD59-A6C34878D82A}">
                    <a16:rowId xmlns:a16="http://schemas.microsoft.com/office/drawing/2014/main" val="1697075830"/>
                  </a:ext>
                </a:extLst>
              </a:tr>
              <a:tr h="260666">
                <a:tc>
                  <a:txBody>
                    <a:bodyPr/>
                    <a:lstStyle/>
                    <a:p>
                      <a:pPr algn="l"/>
                      <a:r>
                        <a:rPr kumimoji="1" lang="ja-JP" altLang="en-US" sz="1200" dirty="0">
                          <a:latin typeface="BIZ UDPゴシック" panose="020B0400000000000000" pitchFamily="50" charset="-128"/>
                          <a:ea typeface="BIZ UDPゴシック" panose="020B0400000000000000" pitchFamily="50" charset="-128"/>
                        </a:rPr>
                        <a:t>都市基盤・都市再生</a:t>
                      </a:r>
                    </a:p>
                  </a:txBody>
                  <a:tcPr anchor="ctr">
                    <a:solidFill>
                      <a:schemeClr val="accent5">
                        <a:lumMod val="20000"/>
                        <a:lumOff val="80000"/>
                      </a:schemeClr>
                    </a:solid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道路網・公共交通等の整備等</a:t>
                      </a:r>
                    </a:p>
                  </a:txBody>
                  <a:tcPr anchor="ctr">
                    <a:solidFill>
                      <a:schemeClr val="accent5">
                        <a:lumMod val="20000"/>
                        <a:lumOff val="80000"/>
                      </a:schemeClr>
                    </a:solidFill>
                  </a:tcPr>
                </a:tc>
                <a:tc>
                  <a:txBody>
                    <a:bodyPr/>
                    <a:lstStyle/>
                    <a:p>
                      <a:pPr algn="r"/>
                      <a:r>
                        <a:rPr kumimoji="1" lang="ja-JP" altLang="en-US" sz="1200" dirty="0">
                          <a:latin typeface="BIZ UDゴシック" panose="020B0400000000000000" pitchFamily="49" charset="-128"/>
                          <a:ea typeface="BIZ UDゴシック" panose="020B0400000000000000" pitchFamily="49" charset="-128"/>
                        </a:rPr>
                        <a:t>約</a:t>
                      </a:r>
                      <a:r>
                        <a:rPr kumimoji="1" lang="en-US" altLang="ja-JP" sz="1200" dirty="0">
                          <a:latin typeface="BIZ UDゴシック" panose="020B0400000000000000" pitchFamily="49" charset="-128"/>
                          <a:ea typeface="BIZ UDゴシック" panose="020B0400000000000000" pitchFamily="49" charset="-128"/>
                        </a:rPr>
                        <a:t>570</a:t>
                      </a:r>
                      <a:r>
                        <a:rPr kumimoji="1" lang="ja-JP" altLang="en-US" sz="1200" dirty="0">
                          <a:latin typeface="BIZ UDゴシック" panose="020B0400000000000000" pitchFamily="49" charset="-128"/>
                          <a:ea typeface="BIZ UDゴシック" panose="020B0400000000000000" pitchFamily="49" charset="-128"/>
                        </a:rPr>
                        <a:t>億円</a:t>
                      </a:r>
                    </a:p>
                  </a:txBody>
                  <a:tcPr anchor="ctr">
                    <a:solidFill>
                      <a:schemeClr val="accent5">
                        <a:lumMod val="20000"/>
                        <a:lumOff val="80000"/>
                      </a:schemeClr>
                    </a:solidFill>
                  </a:tcPr>
                </a:tc>
                <a:tc>
                  <a:txBody>
                    <a:bodyPr/>
                    <a:lstStyle/>
                    <a:p>
                      <a:pPr algn="r"/>
                      <a:r>
                        <a:rPr kumimoji="1" lang="ja-JP" altLang="en-US" sz="1200" dirty="0">
                          <a:latin typeface="BIZ UDゴシック" panose="020B0400000000000000" pitchFamily="49" charset="-128"/>
                          <a:ea typeface="BIZ UDゴシック" panose="020B0400000000000000" pitchFamily="49" charset="-128"/>
                        </a:rPr>
                        <a:t>約</a:t>
                      </a:r>
                      <a:r>
                        <a:rPr kumimoji="1" lang="en-US" altLang="ja-JP" sz="1200" dirty="0">
                          <a:latin typeface="BIZ UDゴシック" panose="020B0400000000000000" pitchFamily="49" charset="-128"/>
                          <a:ea typeface="BIZ UDゴシック" panose="020B0400000000000000" pitchFamily="49" charset="-128"/>
                        </a:rPr>
                        <a:t>580</a:t>
                      </a:r>
                      <a:r>
                        <a:rPr kumimoji="1" lang="ja-JP" altLang="en-US" sz="1200" dirty="0">
                          <a:latin typeface="BIZ UDゴシック" panose="020B0400000000000000" pitchFamily="49" charset="-128"/>
                          <a:ea typeface="BIZ UDゴシック" panose="020B0400000000000000" pitchFamily="49" charset="-128"/>
                        </a:rPr>
                        <a:t>億円</a:t>
                      </a:r>
                    </a:p>
                  </a:txBody>
                  <a:tcPr anchor="ctr">
                    <a:solidFill>
                      <a:schemeClr val="accent5">
                        <a:lumMod val="20000"/>
                        <a:lumOff val="80000"/>
                      </a:schemeClr>
                    </a:solidFill>
                  </a:tcPr>
                </a:tc>
                <a:tc>
                  <a:txBody>
                    <a:bodyPr/>
                    <a:lstStyle/>
                    <a:p>
                      <a:pPr algn="r"/>
                      <a:r>
                        <a:rPr kumimoji="1" lang="ja-JP" altLang="en-US" sz="1200" dirty="0">
                          <a:latin typeface="BIZ UDゴシック" panose="020B0400000000000000" pitchFamily="49" charset="-128"/>
                          <a:ea typeface="BIZ UDゴシック" panose="020B0400000000000000" pitchFamily="49" charset="-128"/>
                        </a:rPr>
                        <a:t>約</a:t>
                      </a:r>
                      <a:r>
                        <a:rPr kumimoji="1" lang="en-US" altLang="ja-JP" sz="1200" dirty="0">
                          <a:latin typeface="BIZ UDゴシック" panose="020B0400000000000000" pitchFamily="49" charset="-128"/>
                          <a:ea typeface="BIZ UDゴシック" panose="020B0400000000000000" pitchFamily="49" charset="-128"/>
                        </a:rPr>
                        <a:t>646</a:t>
                      </a:r>
                      <a:r>
                        <a:rPr kumimoji="1" lang="ja-JP" altLang="en-US" sz="1200" dirty="0">
                          <a:latin typeface="BIZ UDゴシック" panose="020B0400000000000000" pitchFamily="49" charset="-128"/>
                          <a:ea typeface="BIZ UDゴシック" panose="020B0400000000000000" pitchFamily="49" charset="-128"/>
                        </a:rPr>
                        <a:t>億円</a:t>
                      </a:r>
                    </a:p>
                  </a:txBody>
                  <a:tcPr anchor="ctr">
                    <a:solidFill>
                      <a:schemeClr val="accent5">
                        <a:lumMod val="20000"/>
                        <a:lumOff val="80000"/>
                      </a:schemeClr>
                    </a:solidFill>
                  </a:tcPr>
                </a:tc>
                <a:extLst>
                  <a:ext uri="{0D108BD9-81ED-4DB2-BD59-A6C34878D82A}">
                    <a16:rowId xmlns:a16="http://schemas.microsoft.com/office/drawing/2014/main" val="3747717090"/>
                  </a:ext>
                </a:extLst>
              </a:tr>
              <a:tr h="260666">
                <a:tc>
                  <a:txBody>
                    <a:bodyPr/>
                    <a:lstStyle/>
                    <a:p>
                      <a:pPr algn="l"/>
                      <a:r>
                        <a:rPr kumimoji="1" lang="ja-JP" altLang="en-US" sz="1200" dirty="0">
                          <a:latin typeface="BIZ UDPゴシック" panose="020B0400000000000000" pitchFamily="50" charset="-128"/>
                          <a:ea typeface="BIZ UDPゴシック" panose="020B0400000000000000" pitchFamily="50" charset="-128"/>
                        </a:rPr>
                        <a:t>安心・安全</a:t>
                      </a:r>
                    </a:p>
                  </a:txBody>
                  <a:tcPr anchor="ctr">
                    <a:solidFill>
                      <a:schemeClr val="accent5">
                        <a:lumMod val="20000"/>
                        <a:lumOff val="80000"/>
                      </a:schemeClr>
                    </a:solidFill>
                  </a:tcPr>
                </a:tc>
                <a:tc>
                  <a:txBody>
                    <a:bodyPr/>
                    <a:lstStyle/>
                    <a:p>
                      <a:pPr algn="l"/>
                      <a:r>
                        <a:rPr kumimoji="1" lang="ja-JP" altLang="en-US" sz="1200" dirty="0">
                          <a:latin typeface="BIZ UDゴシック" panose="020B0400000000000000" pitchFamily="49" charset="-128"/>
                          <a:ea typeface="BIZ UDゴシック" panose="020B0400000000000000" pitchFamily="49" charset="-128"/>
                        </a:rPr>
                        <a:t>防災対策の充実、治水対策の充実等</a:t>
                      </a:r>
                      <a:endParaRPr kumimoji="1" lang="en-US" altLang="ja-JP" sz="1200" dirty="0">
                        <a:latin typeface="BIZ UDゴシック" panose="020B0400000000000000" pitchFamily="49" charset="-128"/>
                        <a:ea typeface="BIZ UDゴシック" panose="020B0400000000000000" pitchFamily="49" charset="-128"/>
                      </a:endParaRPr>
                    </a:p>
                  </a:txBody>
                  <a:tcPr anchor="ctr">
                    <a:solidFill>
                      <a:schemeClr val="accent5">
                        <a:lumMod val="20000"/>
                        <a:lumOff val="80000"/>
                      </a:schemeClr>
                    </a:solidFill>
                  </a:tcPr>
                </a:tc>
                <a:tc>
                  <a:txBody>
                    <a:bodyPr/>
                    <a:lstStyle/>
                    <a:p>
                      <a:pPr algn="r"/>
                      <a:r>
                        <a:rPr kumimoji="1" lang="ja-JP" altLang="en-US" sz="1200" dirty="0">
                          <a:latin typeface="BIZ UDゴシック" panose="020B0400000000000000" pitchFamily="49" charset="-128"/>
                          <a:ea typeface="BIZ UDゴシック" panose="020B0400000000000000" pitchFamily="49" charset="-128"/>
                        </a:rPr>
                        <a:t>約</a:t>
                      </a:r>
                      <a:r>
                        <a:rPr kumimoji="1" lang="en-US" altLang="ja-JP" sz="1200" dirty="0">
                          <a:latin typeface="BIZ UDゴシック" panose="020B0400000000000000" pitchFamily="49" charset="-128"/>
                          <a:ea typeface="BIZ UDゴシック" panose="020B0400000000000000" pitchFamily="49" charset="-128"/>
                        </a:rPr>
                        <a:t>484</a:t>
                      </a:r>
                      <a:r>
                        <a:rPr kumimoji="1" lang="ja-JP" altLang="en-US" sz="1200" dirty="0">
                          <a:latin typeface="BIZ UDゴシック" panose="020B0400000000000000" pitchFamily="49" charset="-128"/>
                          <a:ea typeface="BIZ UDゴシック" panose="020B0400000000000000" pitchFamily="49" charset="-128"/>
                        </a:rPr>
                        <a:t>億円</a:t>
                      </a:r>
                      <a:endParaRPr kumimoji="1" lang="en-US" altLang="ja-JP" sz="1200" dirty="0">
                        <a:latin typeface="BIZ UDゴシック" panose="020B0400000000000000" pitchFamily="49" charset="-128"/>
                        <a:ea typeface="BIZ UDゴシック" panose="020B0400000000000000" pitchFamily="49" charset="-128"/>
                      </a:endParaRPr>
                    </a:p>
                  </a:txBody>
                  <a:tcPr anchor="ctr">
                    <a:solidFill>
                      <a:schemeClr val="accent5">
                        <a:lumMod val="20000"/>
                        <a:lumOff val="80000"/>
                      </a:schemeClr>
                    </a:solidFill>
                  </a:tcPr>
                </a:tc>
                <a:tc>
                  <a:txBody>
                    <a:bodyPr/>
                    <a:lstStyle/>
                    <a:p>
                      <a:pPr algn="r"/>
                      <a:r>
                        <a:rPr kumimoji="1" lang="ja-JP" altLang="en-US" sz="1200" dirty="0">
                          <a:latin typeface="BIZ UDゴシック" panose="020B0400000000000000" pitchFamily="49" charset="-128"/>
                          <a:ea typeface="BIZ UDゴシック" panose="020B0400000000000000" pitchFamily="49" charset="-128"/>
                        </a:rPr>
                        <a:t>約</a:t>
                      </a:r>
                      <a:r>
                        <a:rPr kumimoji="1" lang="en-US" altLang="ja-JP" sz="1200" dirty="0">
                          <a:latin typeface="BIZ UDゴシック" panose="020B0400000000000000" pitchFamily="49" charset="-128"/>
                          <a:ea typeface="BIZ UDゴシック" panose="020B0400000000000000" pitchFamily="49" charset="-128"/>
                        </a:rPr>
                        <a:t>526</a:t>
                      </a:r>
                      <a:r>
                        <a:rPr kumimoji="1" lang="ja-JP" altLang="en-US" sz="1200" dirty="0">
                          <a:latin typeface="BIZ UDゴシック" panose="020B0400000000000000" pitchFamily="49" charset="-128"/>
                          <a:ea typeface="BIZ UDゴシック" panose="020B0400000000000000" pitchFamily="49" charset="-128"/>
                        </a:rPr>
                        <a:t>億円</a:t>
                      </a:r>
                    </a:p>
                  </a:txBody>
                  <a:tcPr anchor="ctr">
                    <a:solidFill>
                      <a:schemeClr val="accent5">
                        <a:lumMod val="20000"/>
                        <a:lumOff val="80000"/>
                      </a:schemeClr>
                    </a:solidFill>
                  </a:tcPr>
                </a:tc>
                <a:tc>
                  <a:txBody>
                    <a:bodyPr/>
                    <a:lstStyle/>
                    <a:p>
                      <a:pPr algn="r"/>
                      <a:r>
                        <a:rPr kumimoji="1" lang="ja-JP" altLang="en-US" sz="1200" dirty="0">
                          <a:latin typeface="BIZ UDゴシック" panose="020B0400000000000000" pitchFamily="49" charset="-128"/>
                          <a:ea typeface="BIZ UDゴシック" panose="020B0400000000000000" pitchFamily="49" charset="-128"/>
                        </a:rPr>
                        <a:t>約</a:t>
                      </a:r>
                      <a:r>
                        <a:rPr kumimoji="1" lang="en-US" altLang="ja-JP" sz="1200" dirty="0">
                          <a:latin typeface="BIZ UDゴシック" panose="020B0400000000000000" pitchFamily="49" charset="-128"/>
                          <a:ea typeface="BIZ UDゴシック" panose="020B0400000000000000" pitchFamily="49" charset="-128"/>
                        </a:rPr>
                        <a:t>582</a:t>
                      </a:r>
                      <a:r>
                        <a:rPr kumimoji="1" lang="ja-JP" altLang="en-US" sz="1200" dirty="0">
                          <a:latin typeface="BIZ UDゴシック" panose="020B0400000000000000" pitchFamily="49" charset="-128"/>
                          <a:ea typeface="BIZ UDゴシック" panose="020B0400000000000000" pitchFamily="49" charset="-128"/>
                        </a:rPr>
                        <a:t>億円</a:t>
                      </a:r>
                    </a:p>
                  </a:txBody>
                  <a:tcPr anchor="ctr">
                    <a:solidFill>
                      <a:schemeClr val="accent5">
                        <a:lumMod val="20000"/>
                        <a:lumOff val="80000"/>
                      </a:schemeClr>
                    </a:solidFill>
                  </a:tcPr>
                </a:tc>
                <a:extLst>
                  <a:ext uri="{0D108BD9-81ED-4DB2-BD59-A6C34878D82A}">
                    <a16:rowId xmlns:a16="http://schemas.microsoft.com/office/drawing/2014/main" val="2077799749"/>
                  </a:ext>
                </a:extLst>
              </a:tr>
              <a:tr h="260666">
                <a:tc gridSpan="2">
                  <a:txBody>
                    <a:bodyPr/>
                    <a:lstStyle/>
                    <a:p>
                      <a:pPr algn="ctr"/>
                      <a:r>
                        <a:rPr kumimoji="1" lang="ja-JP" altLang="en-US" sz="1200" dirty="0">
                          <a:latin typeface="BIZ UDPゴシック" panose="020B0400000000000000" pitchFamily="50" charset="-128"/>
                          <a:ea typeface="BIZ UDPゴシック" panose="020B0400000000000000" pitchFamily="50" charset="-128"/>
                        </a:rPr>
                        <a:t>合計</a:t>
                      </a:r>
                    </a:p>
                  </a:txBody>
                  <a:tcPr anchor="ctr">
                    <a:solidFill>
                      <a:schemeClr val="accent5">
                        <a:lumMod val="40000"/>
                        <a:lumOff val="60000"/>
                      </a:schemeClr>
                    </a:solidFill>
                  </a:tcPr>
                </a:tc>
                <a:tc hMerge="1">
                  <a:txBody>
                    <a:bodyPr/>
                    <a:lstStyle/>
                    <a:p>
                      <a:pPr algn="ctr"/>
                      <a:endParaRPr kumimoji="1" lang="ja-JP" altLang="en-US" sz="1200" dirty="0">
                        <a:latin typeface="BIZ UDゴシック" panose="020B0400000000000000" pitchFamily="49" charset="-128"/>
                        <a:ea typeface="BIZ UDゴシック" panose="020B0400000000000000" pitchFamily="49" charset="-128"/>
                      </a:endParaRPr>
                    </a:p>
                  </a:txBody>
                  <a:tcPr anchor="ctr">
                    <a:solidFill>
                      <a:schemeClr val="accent5">
                        <a:lumMod val="40000"/>
                        <a:lumOff val="60000"/>
                      </a:schemeClr>
                    </a:solidFill>
                  </a:tcPr>
                </a:tc>
                <a:tc>
                  <a:txBody>
                    <a:bodyPr/>
                    <a:lstStyle/>
                    <a:p>
                      <a:pPr algn="r"/>
                      <a:r>
                        <a:rPr kumimoji="1" lang="ja-JP" altLang="en-US" sz="1200" dirty="0">
                          <a:latin typeface="BIZ UDゴシック" panose="020B0400000000000000" pitchFamily="49" charset="-128"/>
                          <a:ea typeface="BIZ UDゴシック" panose="020B0400000000000000" pitchFamily="49" charset="-128"/>
                        </a:rPr>
                        <a:t>約</a:t>
                      </a:r>
                      <a:r>
                        <a:rPr kumimoji="1" lang="en-US" altLang="ja-JP" sz="1200" dirty="0">
                          <a:latin typeface="BIZ UDゴシック" panose="020B0400000000000000" pitchFamily="49" charset="-128"/>
                          <a:ea typeface="BIZ UDゴシック" panose="020B0400000000000000" pitchFamily="49" charset="-128"/>
                        </a:rPr>
                        <a:t>1,054</a:t>
                      </a:r>
                      <a:r>
                        <a:rPr kumimoji="1" lang="ja-JP" altLang="en-US" sz="1200" dirty="0">
                          <a:latin typeface="BIZ UDゴシック" panose="020B0400000000000000" pitchFamily="49" charset="-128"/>
                          <a:ea typeface="BIZ UDゴシック" panose="020B0400000000000000" pitchFamily="49" charset="-128"/>
                        </a:rPr>
                        <a:t>億円</a:t>
                      </a:r>
                    </a:p>
                  </a:txBody>
                  <a:tcPr anchor="ctr">
                    <a:solidFill>
                      <a:schemeClr val="accent5">
                        <a:lumMod val="40000"/>
                        <a:lumOff val="60000"/>
                      </a:schemeClr>
                    </a:solidFill>
                  </a:tcPr>
                </a:tc>
                <a:tc>
                  <a:txBody>
                    <a:bodyPr/>
                    <a:lstStyle/>
                    <a:p>
                      <a:pPr algn="r"/>
                      <a:r>
                        <a:rPr kumimoji="1" lang="ja-JP" altLang="en-US" sz="1200" dirty="0">
                          <a:latin typeface="BIZ UDゴシック" panose="020B0400000000000000" pitchFamily="49" charset="-128"/>
                          <a:ea typeface="BIZ UDゴシック" panose="020B0400000000000000" pitchFamily="49" charset="-128"/>
                        </a:rPr>
                        <a:t>約</a:t>
                      </a:r>
                      <a:r>
                        <a:rPr kumimoji="1" lang="en-US" altLang="ja-JP" sz="1200" dirty="0">
                          <a:latin typeface="BIZ UDゴシック" panose="020B0400000000000000" pitchFamily="49" charset="-128"/>
                          <a:ea typeface="BIZ UDゴシック" panose="020B0400000000000000" pitchFamily="49" charset="-128"/>
                        </a:rPr>
                        <a:t>1,105</a:t>
                      </a:r>
                      <a:r>
                        <a:rPr kumimoji="1" lang="ja-JP" altLang="en-US" sz="1200" dirty="0">
                          <a:latin typeface="BIZ UDゴシック" panose="020B0400000000000000" pitchFamily="49" charset="-128"/>
                          <a:ea typeface="BIZ UDゴシック" panose="020B0400000000000000" pitchFamily="49" charset="-128"/>
                        </a:rPr>
                        <a:t>億円</a:t>
                      </a:r>
                    </a:p>
                  </a:txBody>
                  <a:tcPr anchor="ctr">
                    <a:solidFill>
                      <a:schemeClr val="accent5">
                        <a:lumMod val="40000"/>
                        <a:lumOff val="60000"/>
                      </a:schemeClr>
                    </a:solidFill>
                  </a:tcPr>
                </a:tc>
                <a:tc>
                  <a:txBody>
                    <a:bodyPr/>
                    <a:lstStyle/>
                    <a:p>
                      <a:pPr algn="r"/>
                      <a:r>
                        <a:rPr kumimoji="1" lang="ja-JP" altLang="en-US" sz="1200" dirty="0">
                          <a:latin typeface="BIZ UDゴシック" panose="020B0400000000000000" pitchFamily="49" charset="-128"/>
                          <a:ea typeface="BIZ UDゴシック" panose="020B0400000000000000" pitchFamily="49" charset="-128"/>
                        </a:rPr>
                        <a:t>約</a:t>
                      </a:r>
                      <a:r>
                        <a:rPr kumimoji="1" lang="en-US" altLang="ja-JP" sz="1200" dirty="0">
                          <a:latin typeface="BIZ UDゴシック" panose="020B0400000000000000" pitchFamily="49" charset="-128"/>
                          <a:ea typeface="BIZ UDゴシック" panose="020B0400000000000000" pitchFamily="49" charset="-128"/>
                        </a:rPr>
                        <a:t>1,228</a:t>
                      </a:r>
                      <a:r>
                        <a:rPr kumimoji="1" lang="ja-JP" altLang="en-US" sz="1200" dirty="0">
                          <a:latin typeface="BIZ UDゴシック" panose="020B0400000000000000" pitchFamily="49" charset="-128"/>
                          <a:ea typeface="BIZ UDゴシック" panose="020B0400000000000000" pitchFamily="49" charset="-128"/>
                        </a:rPr>
                        <a:t>億円</a:t>
                      </a:r>
                    </a:p>
                  </a:txBody>
                  <a:tcPr anchor="ctr">
                    <a:solidFill>
                      <a:schemeClr val="accent5">
                        <a:lumMod val="40000"/>
                        <a:lumOff val="60000"/>
                      </a:schemeClr>
                    </a:solidFill>
                  </a:tcPr>
                </a:tc>
                <a:extLst>
                  <a:ext uri="{0D108BD9-81ED-4DB2-BD59-A6C34878D82A}">
                    <a16:rowId xmlns:a16="http://schemas.microsoft.com/office/drawing/2014/main" val="3976768352"/>
                  </a:ext>
                </a:extLst>
              </a:tr>
            </a:tbl>
          </a:graphicData>
        </a:graphic>
      </p:graphicFrame>
      <p:sp>
        <p:nvSpPr>
          <p:cNvPr id="36" name="二等辺三角形 35">
            <a:extLst>
              <a:ext uri="{FF2B5EF4-FFF2-40B4-BE49-F238E27FC236}">
                <a16:creationId xmlns:a16="http://schemas.microsoft.com/office/drawing/2014/main" id="{9B9E30A6-26EB-4DDD-8FF5-DF027D41F103}"/>
              </a:ext>
            </a:extLst>
          </p:cNvPr>
          <p:cNvSpPr/>
          <p:nvPr/>
        </p:nvSpPr>
        <p:spPr>
          <a:xfrm rot="10800000">
            <a:off x="4367352" y="2819418"/>
            <a:ext cx="1399142" cy="180000"/>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07ECCF79-A785-435D-8E42-7CF3EF118B66}"/>
              </a:ext>
            </a:extLst>
          </p:cNvPr>
          <p:cNvSpPr/>
          <p:nvPr/>
        </p:nvSpPr>
        <p:spPr>
          <a:xfrm>
            <a:off x="391733" y="2886126"/>
            <a:ext cx="9030535" cy="660174"/>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ja-JP" altLang="en-US" sz="1300" spc="-40" dirty="0">
                <a:solidFill>
                  <a:schemeClr val="tx1"/>
                </a:solidFill>
                <a:latin typeface="BIZ UDPゴシック" panose="020B0400000000000000" pitchFamily="50" charset="-128"/>
                <a:ea typeface="BIZ UDPゴシック" panose="020B0400000000000000" pitchFamily="50" charset="-128"/>
              </a:rPr>
              <a:t>課税趣旨に基づく</a:t>
            </a:r>
            <a:r>
              <a:rPr lang="ja-JP" altLang="en-US" sz="1300" b="1" spc="-40" dirty="0">
                <a:solidFill>
                  <a:schemeClr val="tx1"/>
                </a:solidFill>
                <a:latin typeface="BIZ UDPゴシック" panose="020B0400000000000000" pitchFamily="50" charset="-128"/>
                <a:ea typeface="BIZ UDPゴシック" panose="020B0400000000000000" pitchFamily="50" charset="-128"/>
              </a:rPr>
              <a:t>財政需要は、毎年</a:t>
            </a:r>
            <a:r>
              <a:rPr lang="en-US" altLang="ja-JP" sz="1300" b="1" spc="-40" dirty="0">
                <a:solidFill>
                  <a:schemeClr val="tx1"/>
                </a:solidFill>
                <a:latin typeface="BIZ UDPゴシック" panose="020B0400000000000000" pitchFamily="50" charset="-128"/>
                <a:ea typeface="BIZ UDPゴシック" panose="020B0400000000000000" pitchFamily="50" charset="-128"/>
              </a:rPr>
              <a:t>1,000</a:t>
            </a:r>
            <a:r>
              <a:rPr lang="ja-JP" altLang="en-US" sz="1300" b="1" spc="-40" dirty="0">
                <a:solidFill>
                  <a:schemeClr val="tx1"/>
                </a:solidFill>
                <a:latin typeface="BIZ UDPゴシック" panose="020B0400000000000000" pitchFamily="50" charset="-128"/>
                <a:ea typeface="BIZ UDPゴシック" panose="020B0400000000000000" pitchFamily="50" charset="-128"/>
              </a:rPr>
              <a:t>億円以上の規模で、約半分を府独自の税率設定による増収分で賄っている状況</a:t>
            </a:r>
            <a:endParaRPr lang="en-US" altLang="ja-JP" sz="1300" b="1" spc="-40"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u"/>
            </a:pPr>
            <a:r>
              <a:rPr lang="ja-JP" altLang="en-US" sz="13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大部分を占める道路網・公共交通等を中心に、効果検証を実施</a:t>
            </a:r>
            <a:endParaRPr lang="en-US" altLang="ja-JP" sz="13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4" name="四角形: 角を丸くする 13">
            <a:extLst>
              <a:ext uri="{FF2B5EF4-FFF2-40B4-BE49-F238E27FC236}">
                <a16:creationId xmlns:a16="http://schemas.microsoft.com/office/drawing/2014/main" id="{4E3FB2DF-2263-46B7-9F50-A3B6A972F195}"/>
              </a:ext>
            </a:extLst>
          </p:cNvPr>
          <p:cNvSpPr/>
          <p:nvPr/>
        </p:nvSpPr>
        <p:spPr>
          <a:xfrm>
            <a:off x="319211" y="3791447"/>
            <a:ext cx="336442" cy="16560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b="1" i="0" u="none" strike="noStrike" baseline="0" dirty="0">
                <a:solidFill>
                  <a:schemeClr val="bg1"/>
                </a:solidFill>
                <a:latin typeface="BIZ UDゴシック" panose="020B0400000000000000" pitchFamily="49" charset="-128"/>
                <a:ea typeface="BIZ UDゴシック" panose="020B0400000000000000" pitchFamily="49" charset="-128"/>
              </a:rPr>
              <a:t>都市基盤・都市再生</a:t>
            </a:r>
            <a:endParaRPr lang="en-US" altLang="ja-JP" sz="1100" i="0" u="none" strike="noStrike" baseline="0"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2A7C4B37-608C-4F8A-AA47-4F0813A148E4}"/>
              </a:ext>
            </a:extLst>
          </p:cNvPr>
          <p:cNvSpPr txBox="1"/>
          <p:nvPr/>
        </p:nvSpPr>
        <p:spPr>
          <a:xfrm>
            <a:off x="446960" y="3440036"/>
            <a:ext cx="1150633"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効果検証</a:t>
            </a:r>
          </a:p>
        </p:txBody>
      </p:sp>
      <p:sp>
        <p:nvSpPr>
          <p:cNvPr id="4" name="四角形: 角を丸くする 3">
            <a:extLst>
              <a:ext uri="{FF2B5EF4-FFF2-40B4-BE49-F238E27FC236}">
                <a16:creationId xmlns:a16="http://schemas.microsoft.com/office/drawing/2014/main" id="{3C9AE0A5-F02C-4CF7-BA48-1306E2055BAF}"/>
              </a:ext>
            </a:extLst>
          </p:cNvPr>
          <p:cNvSpPr/>
          <p:nvPr/>
        </p:nvSpPr>
        <p:spPr>
          <a:xfrm>
            <a:off x="331659" y="3471858"/>
            <a:ext cx="1150633" cy="2679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2">
            <a:extLst>
              <a:ext uri="{FF2B5EF4-FFF2-40B4-BE49-F238E27FC236}">
                <a16:creationId xmlns:a16="http://schemas.microsoft.com/office/drawing/2014/main" id="{9A6D0BE5-8A17-4D57-BCE8-F492990F525C}"/>
              </a:ext>
            </a:extLst>
          </p:cNvPr>
          <p:cNvSpPr txBox="1">
            <a:spLocks noChangeArrowheads="1"/>
          </p:cNvSpPr>
          <p:nvPr/>
        </p:nvSpPr>
        <p:spPr>
          <a:xfrm>
            <a:off x="213453" y="347273"/>
            <a:ext cx="9483726" cy="414270"/>
          </a:xfrm>
          <a:prstGeom prst="rect">
            <a:avLst/>
          </a:prstGeom>
          <a:solidFill>
            <a:srgbClr val="000099"/>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b="1" dirty="0">
                <a:solidFill>
                  <a:schemeClr val="bg1"/>
                </a:solidFill>
                <a:latin typeface="BIZ UDPゴシック" panose="020B0400000000000000" pitchFamily="50" charset="-128"/>
                <a:ea typeface="BIZ UDPゴシック" panose="020B0400000000000000" pitchFamily="50" charset="-128"/>
              </a:rPr>
              <a:t>財政需要と効果検証</a:t>
            </a:r>
          </a:p>
        </p:txBody>
      </p:sp>
      <p:sp>
        <p:nvSpPr>
          <p:cNvPr id="20" name="スライド番号プレースホルダー 1">
            <a:extLst>
              <a:ext uri="{FF2B5EF4-FFF2-40B4-BE49-F238E27FC236}">
                <a16:creationId xmlns:a16="http://schemas.microsoft.com/office/drawing/2014/main" id="{DE632971-09A0-4789-AA6B-F644244B8C64}"/>
              </a:ext>
            </a:extLst>
          </p:cNvPr>
          <p:cNvSpPr>
            <a:spLocks noGrp="1"/>
          </p:cNvSpPr>
          <p:nvPr>
            <p:ph type="sldNum" sz="quarter" idx="12"/>
          </p:nvPr>
        </p:nvSpPr>
        <p:spPr>
          <a:xfrm>
            <a:off x="7677150" y="6492875"/>
            <a:ext cx="2228850" cy="365125"/>
          </a:xfrm>
        </p:spPr>
        <p:txBody>
          <a:bodyPr/>
          <a:lstStyle/>
          <a:p>
            <a:fld id="{A5278034-DBFF-4091-BA39-1C8DF7F547E5}" type="slidenum">
              <a:rPr kumimoji="1" lang="ja-JP" altLang="en-US" sz="1600" smtClean="0">
                <a:latin typeface="BIZ UDPゴシック" panose="020B0400000000000000" pitchFamily="50" charset="-128"/>
                <a:ea typeface="BIZ UDPゴシック" panose="020B0400000000000000" pitchFamily="50" charset="-128"/>
              </a:rPr>
              <a:pPr/>
              <a:t>2</a:t>
            </a:fld>
            <a:endParaRPr kumimoji="1" lang="ja-JP" altLang="en-US" sz="16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EF2ECEA7-4D72-4A29-BD4E-DBC808975F88}"/>
              </a:ext>
            </a:extLst>
          </p:cNvPr>
          <p:cNvSpPr txBox="1"/>
          <p:nvPr/>
        </p:nvSpPr>
        <p:spPr>
          <a:xfrm>
            <a:off x="437334" y="965488"/>
            <a:ext cx="1150633"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課税趣旨</a:t>
            </a:r>
          </a:p>
        </p:txBody>
      </p:sp>
      <p:sp>
        <p:nvSpPr>
          <p:cNvPr id="22" name="四角形: 角を丸くする 21">
            <a:extLst>
              <a:ext uri="{FF2B5EF4-FFF2-40B4-BE49-F238E27FC236}">
                <a16:creationId xmlns:a16="http://schemas.microsoft.com/office/drawing/2014/main" id="{929C53D3-1BCE-484F-8641-C83549207808}"/>
              </a:ext>
            </a:extLst>
          </p:cNvPr>
          <p:cNvSpPr/>
          <p:nvPr/>
        </p:nvSpPr>
        <p:spPr>
          <a:xfrm>
            <a:off x="322033" y="986677"/>
            <a:ext cx="1150633" cy="2679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表 5">
            <a:extLst>
              <a:ext uri="{FF2B5EF4-FFF2-40B4-BE49-F238E27FC236}">
                <a16:creationId xmlns:a16="http://schemas.microsoft.com/office/drawing/2014/main" id="{C716D644-F33A-4970-8E9C-C1067C9E5FD8}"/>
              </a:ext>
            </a:extLst>
          </p:cNvPr>
          <p:cNvGraphicFramePr>
            <a:graphicFrameLocks noGrp="1"/>
          </p:cNvGraphicFramePr>
          <p:nvPr>
            <p:extLst>
              <p:ext uri="{D42A27DB-BD31-4B8C-83A1-F6EECF244321}">
                <p14:modId xmlns:p14="http://schemas.microsoft.com/office/powerpoint/2010/main" val="1570716650"/>
              </p:ext>
            </p:extLst>
          </p:nvPr>
        </p:nvGraphicFramePr>
        <p:xfrm>
          <a:off x="723013" y="5521996"/>
          <a:ext cx="8802519" cy="504000"/>
        </p:xfrm>
        <a:graphic>
          <a:graphicData uri="http://schemas.openxmlformats.org/drawingml/2006/table">
            <a:tbl>
              <a:tblPr firstRow="1" bandRow="1">
                <a:tableStyleId>{5940675A-B579-460E-94D1-54222C63F5DA}</a:tableStyleId>
              </a:tblPr>
              <a:tblGrid>
                <a:gridCol w="2029571">
                  <a:extLst>
                    <a:ext uri="{9D8B030D-6E8A-4147-A177-3AD203B41FA5}">
                      <a16:colId xmlns:a16="http://schemas.microsoft.com/office/drawing/2014/main" val="2771213019"/>
                    </a:ext>
                  </a:extLst>
                </a:gridCol>
                <a:gridCol w="5151300">
                  <a:extLst>
                    <a:ext uri="{9D8B030D-6E8A-4147-A177-3AD203B41FA5}">
                      <a16:colId xmlns:a16="http://schemas.microsoft.com/office/drawing/2014/main" val="1535732068"/>
                    </a:ext>
                  </a:extLst>
                </a:gridCol>
                <a:gridCol w="1621648">
                  <a:extLst>
                    <a:ext uri="{9D8B030D-6E8A-4147-A177-3AD203B41FA5}">
                      <a16:colId xmlns:a16="http://schemas.microsoft.com/office/drawing/2014/main" val="2648740916"/>
                    </a:ext>
                  </a:extLst>
                </a:gridCol>
              </a:tblGrid>
              <a:tr h="504000">
                <a:tc>
                  <a:txBody>
                    <a:bodyPr/>
                    <a:lstStyle/>
                    <a:p>
                      <a:pPr algn="l"/>
                      <a:r>
                        <a:rPr kumimoji="1" lang="ja-JP" altLang="en-US" sz="1100" b="1" u="sng" dirty="0">
                          <a:latin typeface="BIZ UDゴシック" panose="020B0400000000000000" pitchFamily="49" charset="-128"/>
                          <a:ea typeface="BIZ UDゴシック" panose="020B0400000000000000" pitchFamily="49" charset="-128"/>
                        </a:rPr>
                        <a:t>治水対策の充実</a:t>
                      </a:r>
                      <a:endParaRPr kumimoji="1" lang="ja-JP" altLang="en-US" sz="1100" b="1" u="sng"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indent="0">
                        <a:buFont typeface="Arial" panose="020B0604020202020204" pitchFamily="34" charset="0"/>
                        <a:buNone/>
                      </a:pPr>
                      <a:r>
                        <a:rPr kumimoji="1" lang="ja-JP" altLang="en-US" sz="1100" dirty="0">
                          <a:latin typeface="BIZ UDゴシック" panose="020B0400000000000000" pitchFamily="49" charset="-128"/>
                          <a:ea typeface="BIZ UDゴシック" panose="020B0400000000000000" pitchFamily="49" charset="-128"/>
                        </a:rPr>
                        <a:t>過去６年において</a:t>
                      </a:r>
                      <a:r>
                        <a:rPr lang="ja-JP" altLang="en-US" sz="1100" dirty="0">
                          <a:latin typeface="BIZ UDゴシック" panose="020B0400000000000000" pitchFamily="49" charset="-128"/>
                          <a:ea typeface="BIZ UDゴシック" panose="020B0400000000000000" pitchFamily="49" charset="-128"/>
                        </a:rPr>
                        <a:t>時間雨量</a:t>
                      </a:r>
                      <a:r>
                        <a:rPr lang="en-US" altLang="ja-JP" sz="1100" dirty="0">
                          <a:latin typeface="BIZ UDゴシック" panose="020B0400000000000000" pitchFamily="49" charset="-128"/>
                          <a:ea typeface="BIZ UDゴシック" panose="020B0400000000000000" pitchFamily="49" charset="-128"/>
                        </a:rPr>
                        <a:t>50mm</a:t>
                      </a:r>
                      <a:r>
                        <a:rPr lang="ja-JP" altLang="en-US" sz="1100" dirty="0">
                          <a:latin typeface="BIZ UDゴシック" panose="020B0400000000000000" pitchFamily="49" charset="-128"/>
                          <a:ea typeface="BIZ UDゴシック" panose="020B0400000000000000" pitchFamily="49" charset="-128"/>
                        </a:rPr>
                        <a:t>程度で床下浸水を発生していない、かつ少なくとも</a:t>
                      </a:r>
                      <a:r>
                        <a:rPr lang="en-US" altLang="ja-JP" sz="1100" dirty="0">
                          <a:latin typeface="BIZ UDゴシック" panose="020B0400000000000000" pitchFamily="49" charset="-128"/>
                          <a:ea typeface="BIZ UDゴシック" panose="020B0400000000000000" pitchFamily="49" charset="-128"/>
                        </a:rPr>
                        <a:t>65mm</a:t>
                      </a:r>
                      <a:r>
                        <a:rPr lang="ja-JP" altLang="en-US" sz="1100" dirty="0">
                          <a:latin typeface="BIZ UDゴシック" panose="020B0400000000000000" pitchFamily="49" charset="-128"/>
                          <a:ea typeface="BIZ UDゴシック" panose="020B0400000000000000" pitchFamily="49" charset="-128"/>
                        </a:rPr>
                        <a:t>程度で床上浸水を発生していない。</a:t>
                      </a:r>
                      <a:endParaRPr lang="en-US" altLang="ja-JP" sz="1100" dirty="0">
                        <a:latin typeface="BIZ UDゴシック" panose="020B0400000000000000" pitchFamily="49" charset="-128"/>
                        <a:ea typeface="BIZ UDゴシック" panose="020B0400000000000000" pitchFamily="49" charset="-128"/>
                      </a:endParaRPr>
                    </a:p>
                  </a:txBody>
                  <a:tcPr anchor="ctr">
                    <a:solidFill>
                      <a:schemeClr val="bg1"/>
                    </a:solidFill>
                  </a:tcPr>
                </a:tc>
                <a:tc>
                  <a:txBody>
                    <a:bodyPr/>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河川砂防事業</a:t>
                      </a:r>
                      <a:r>
                        <a:rPr kumimoji="1" lang="en-US" altLang="ja-JP" sz="1100" dirty="0">
                          <a:solidFill>
                            <a:schemeClr val="tx1"/>
                          </a:solidFill>
                          <a:latin typeface="BIZ UDゴシック" panose="020B0400000000000000" pitchFamily="49" charset="-128"/>
                          <a:ea typeface="BIZ UDゴシック" panose="020B0400000000000000" pitchFamily="49" charset="-128"/>
                        </a:rPr>
                        <a:t>274</a:t>
                      </a:r>
                      <a:r>
                        <a:rPr kumimoji="1" lang="ja-JP" altLang="en-US" sz="1100" dirty="0">
                          <a:solidFill>
                            <a:schemeClr val="tx1"/>
                          </a:solidFill>
                          <a:latin typeface="BIZ UDゴシック" panose="020B0400000000000000" pitchFamily="49" charset="-128"/>
                          <a:ea typeface="BIZ UDゴシック" panose="020B0400000000000000" pitchFamily="49" charset="-128"/>
                        </a:rPr>
                        <a:t>億円</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anchor="ctr">
                    <a:solidFill>
                      <a:schemeClr val="bg1"/>
                    </a:solidFill>
                  </a:tcPr>
                </a:tc>
                <a:extLst>
                  <a:ext uri="{0D108BD9-81ED-4DB2-BD59-A6C34878D82A}">
                    <a16:rowId xmlns:a16="http://schemas.microsoft.com/office/drawing/2014/main" val="3747717090"/>
                  </a:ext>
                </a:extLst>
              </a:tr>
            </a:tbl>
          </a:graphicData>
        </a:graphic>
      </p:graphicFrame>
      <p:sp>
        <p:nvSpPr>
          <p:cNvPr id="19" name="四角形: 角を丸くする 18">
            <a:extLst>
              <a:ext uri="{FF2B5EF4-FFF2-40B4-BE49-F238E27FC236}">
                <a16:creationId xmlns:a16="http://schemas.microsoft.com/office/drawing/2014/main" id="{C2E37AE1-7CC0-4DAB-8C71-B4FE9863450E}"/>
              </a:ext>
            </a:extLst>
          </p:cNvPr>
          <p:cNvSpPr/>
          <p:nvPr/>
        </p:nvSpPr>
        <p:spPr>
          <a:xfrm>
            <a:off x="328098" y="5489884"/>
            <a:ext cx="327555" cy="540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i="0" u="none" strike="noStrike" baseline="0" dirty="0">
                <a:solidFill>
                  <a:schemeClr val="bg1"/>
                </a:solidFill>
                <a:latin typeface="BIZ UDPゴシック" panose="020B0400000000000000" pitchFamily="50" charset="-128"/>
                <a:ea typeface="BIZ UDPゴシック" panose="020B0400000000000000" pitchFamily="50" charset="-128"/>
              </a:rPr>
              <a:t>安心・安全</a:t>
            </a:r>
            <a:endParaRPr lang="en-US" altLang="ja-JP" sz="1100" i="0" u="none" strike="noStrike" baseline="0" dirty="0">
              <a:solidFill>
                <a:schemeClr val="bg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7E2C256A-9122-4444-88BD-A1F25EF94303}"/>
              </a:ext>
            </a:extLst>
          </p:cNvPr>
          <p:cNvSpPr txBox="1"/>
          <p:nvPr/>
        </p:nvSpPr>
        <p:spPr>
          <a:xfrm>
            <a:off x="402529" y="5884856"/>
            <a:ext cx="9196639" cy="692497"/>
          </a:xfrm>
          <a:prstGeom prst="rect">
            <a:avLst/>
          </a:prstGeom>
          <a:noFill/>
        </p:spPr>
        <p:txBody>
          <a:bodyPr wrap="square">
            <a:spAutoFit/>
          </a:bodyPr>
          <a:lstStyle/>
          <a:p>
            <a:endParaRPr kumimoji="1" lang="en-US" altLang="ja-JP" sz="1300" dirty="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u"/>
            </a:pPr>
            <a:r>
              <a:rPr kumimoji="1" lang="ja-JP" altLang="en-US" sz="1300" spc="-50" dirty="0">
                <a:latin typeface="BIZ UDゴシック" panose="020B0400000000000000" pitchFamily="49" charset="-128"/>
                <a:ea typeface="BIZ UDゴシック" panose="020B0400000000000000" pitchFamily="49" charset="-128"/>
              </a:rPr>
              <a:t>道路・交通ネットワークの整備により渋滞解消・交通アクセスの強化につながっており、治水対策においても、</a:t>
            </a:r>
            <a:r>
              <a:rPr lang="ja-JP" altLang="en-US" sz="1300" b="0" i="0" dirty="0">
                <a:solidFill>
                  <a:srgbClr val="222222"/>
                </a:solidFill>
                <a:effectLst/>
                <a:latin typeface="BIZ UDゴシック" panose="020B0400000000000000" pitchFamily="49" charset="-128"/>
                <a:ea typeface="BIZ UDゴシック" panose="020B0400000000000000" pitchFamily="49" charset="-128"/>
              </a:rPr>
              <a:t>これまでの集中豪雨による水害・土砂災害、台風による高潮災害による経済被害等を最小限にとどめることが出来ている。</a:t>
            </a:r>
            <a:endParaRPr lang="en-US" altLang="ja-JP" sz="1300" b="0" i="0" dirty="0">
              <a:solidFill>
                <a:srgbClr val="222222"/>
              </a:solidFill>
              <a:effectLs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989368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5E225055-8CB8-4D6A-8156-D466706B0C8E}"/>
              </a:ext>
            </a:extLst>
          </p:cNvPr>
          <p:cNvSpPr/>
          <p:nvPr/>
        </p:nvSpPr>
        <p:spPr>
          <a:xfrm>
            <a:off x="211137" y="845084"/>
            <a:ext cx="9483726" cy="5881770"/>
          </a:xfrm>
          <a:prstGeom prst="roundRect">
            <a:avLst>
              <a:gd name="adj" fmla="val 4432"/>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graphicFrame>
        <p:nvGraphicFramePr>
          <p:cNvPr id="18" name="表 6">
            <a:extLst>
              <a:ext uri="{FF2B5EF4-FFF2-40B4-BE49-F238E27FC236}">
                <a16:creationId xmlns:a16="http://schemas.microsoft.com/office/drawing/2014/main" id="{67B3628C-26FC-417B-AC17-F993B83FE4F1}"/>
              </a:ext>
            </a:extLst>
          </p:cNvPr>
          <p:cNvGraphicFramePr>
            <a:graphicFrameLocks noGrp="1"/>
          </p:cNvGraphicFramePr>
          <p:nvPr/>
        </p:nvGraphicFramePr>
        <p:xfrm>
          <a:off x="363001" y="3403516"/>
          <a:ext cx="9179990" cy="3110126"/>
        </p:xfrm>
        <a:graphic>
          <a:graphicData uri="http://schemas.openxmlformats.org/drawingml/2006/table">
            <a:tbl>
              <a:tblPr firstRow="1" bandRow="1">
                <a:tableStyleId>{5940675A-B579-460E-94D1-54222C63F5DA}</a:tableStyleId>
              </a:tblPr>
              <a:tblGrid>
                <a:gridCol w="902273">
                  <a:extLst>
                    <a:ext uri="{9D8B030D-6E8A-4147-A177-3AD203B41FA5}">
                      <a16:colId xmlns:a16="http://schemas.microsoft.com/office/drawing/2014/main" val="923868261"/>
                    </a:ext>
                  </a:extLst>
                </a:gridCol>
                <a:gridCol w="969836">
                  <a:extLst>
                    <a:ext uri="{9D8B030D-6E8A-4147-A177-3AD203B41FA5}">
                      <a16:colId xmlns:a16="http://schemas.microsoft.com/office/drawing/2014/main" val="3050214123"/>
                    </a:ext>
                  </a:extLst>
                </a:gridCol>
                <a:gridCol w="1043983">
                  <a:extLst>
                    <a:ext uri="{9D8B030D-6E8A-4147-A177-3AD203B41FA5}">
                      <a16:colId xmlns:a16="http://schemas.microsoft.com/office/drawing/2014/main" val="3572339841"/>
                    </a:ext>
                  </a:extLst>
                </a:gridCol>
                <a:gridCol w="1043983">
                  <a:extLst>
                    <a:ext uri="{9D8B030D-6E8A-4147-A177-3AD203B41FA5}">
                      <a16:colId xmlns:a16="http://schemas.microsoft.com/office/drawing/2014/main" val="3828664755"/>
                    </a:ext>
                  </a:extLst>
                </a:gridCol>
                <a:gridCol w="1043983">
                  <a:extLst>
                    <a:ext uri="{9D8B030D-6E8A-4147-A177-3AD203B41FA5}">
                      <a16:colId xmlns:a16="http://schemas.microsoft.com/office/drawing/2014/main" val="770116521"/>
                    </a:ext>
                  </a:extLst>
                </a:gridCol>
                <a:gridCol w="1043983">
                  <a:extLst>
                    <a:ext uri="{9D8B030D-6E8A-4147-A177-3AD203B41FA5}">
                      <a16:colId xmlns:a16="http://schemas.microsoft.com/office/drawing/2014/main" val="936686273"/>
                    </a:ext>
                  </a:extLst>
                </a:gridCol>
                <a:gridCol w="1043983">
                  <a:extLst>
                    <a:ext uri="{9D8B030D-6E8A-4147-A177-3AD203B41FA5}">
                      <a16:colId xmlns:a16="http://schemas.microsoft.com/office/drawing/2014/main" val="1555423814"/>
                    </a:ext>
                  </a:extLst>
                </a:gridCol>
                <a:gridCol w="1043983">
                  <a:extLst>
                    <a:ext uri="{9D8B030D-6E8A-4147-A177-3AD203B41FA5}">
                      <a16:colId xmlns:a16="http://schemas.microsoft.com/office/drawing/2014/main" val="1301739657"/>
                    </a:ext>
                  </a:extLst>
                </a:gridCol>
                <a:gridCol w="1043983">
                  <a:extLst>
                    <a:ext uri="{9D8B030D-6E8A-4147-A177-3AD203B41FA5}">
                      <a16:colId xmlns:a16="http://schemas.microsoft.com/office/drawing/2014/main" val="1290864787"/>
                    </a:ext>
                  </a:extLst>
                </a:gridCol>
              </a:tblGrid>
              <a:tr h="249260">
                <a:tc>
                  <a:txBody>
                    <a:bodyPr/>
                    <a:lstStyle/>
                    <a:p>
                      <a:pPr algn="ctr"/>
                      <a:endParaRPr kumimoji="1" lang="ja-JP" altLang="en-US" sz="1200" b="1" dirty="0">
                        <a:solidFill>
                          <a:schemeClr val="tx1"/>
                        </a:solidFill>
                        <a:latin typeface="BIZ UDゴシック" panose="020B0400000000000000" pitchFamily="49" charset="-128"/>
                        <a:ea typeface="BIZ UDゴシック" panose="020B0400000000000000" pitchFamily="49"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70C0"/>
                    </a:solidFill>
                  </a:tcPr>
                </a:tc>
                <a:tc>
                  <a:txBody>
                    <a:bodyP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大阪府</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宮城県</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東京都</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神奈川県</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静岡県</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愛知県</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京都府</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兵庫県</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179949525"/>
                  </a:ext>
                </a:extLst>
              </a:tr>
              <a:tr h="470824">
                <a:tc>
                  <a:txBody>
                    <a:bodyPr/>
                    <a:lstStyle/>
                    <a:p>
                      <a:pPr algn="ctr"/>
                      <a:r>
                        <a:rPr kumimoji="1" lang="ja-JP" altLang="en-US" sz="1200" b="1" i="0" dirty="0">
                          <a:latin typeface="BIZ UDゴシック" panose="020B0400000000000000" pitchFamily="49" charset="-128"/>
                          <a:ea typeface="BIZ UDゴシック" panose="020B0400000000000000" pitchFamily="49" charset="-128"/>
                        </a:rPr>
                        <a:t>要　件</a:t>
                      </a:r>
                      <a:endParaRPr kumimoji="1" lang="en-US" altLang="ja-JP" sz="1200" b="1" i="0" dirty="0">
                        <a:latin typeface="BIZ UDゴシック" panose="020B0400000000000000" pitchFamily="49" charset="-128"/>
                        <a:ea typeface="BIZ UDゴシック" panose="020B0400000000000000" pitchFamily="49" charset="-128"/>
                      </a:endParaRPr>
                    </a:p>
                    <a:p>
                      <a:pPr algn="ctr"/>
                      <a:r>
                        <a:rPr kumimoji="1" lang="en-US" altLang="ja-JP" sz="800" b="1" i="0" dirty="0">
                          <a:latin typeface="BIZ UDゴシック" panose="020B0400000000000000" pitchFamily="49" charset="-128"/>
                          <a:ea typeface="BIZ UDゴシック" panose="020B0400000000000000" pitchFamily="49" charset="-128"/>
                        </a:rPr>
                        <a:t>(</a:t>
                      </a:r>
                      <a:r>
                        <a:rPr kumimoji="1" lang="ja-JP" altLang="en-US" sz="800" b="1" i="0" dirty="0">
                          <a:latin typeface="BIZ UDゴシック" panose="020B0400000000000000" pitchFamily="49" charset="-128"/>
                          <a:ea typeface="BIZ UDゴシック" panose="020B0400000000000000" pitchFamily="49" charset="-128"/>
                        </a:rPr>
                        <a:t>所得課税の場合</a:t>
                      </a:r>
                      <a:r>
                        <a:rPr kumimoji="1" lang="en-US" altLang="ja-JP" sz="800" b="1" i="0" dirty="0">
                          <a:latin typeface="BIZ UDゴシック" panose="020B0400000000000000" pitchFamily="49" charset="-128"/>
                          <a:ea typeface="BIZ UDゴシック" panose="020B0400000000000000" pitchFamily="49" charset="-128"/>
                        </a:rPr>
                        <a:t>)</a:t>
                      </a:r>
                      <a:endParaRPr kumimoji="1" lang="ja-JP" altLang="en-US" sz="800" b="1" i="0" dirty="0">
                        <a:latin typeface="BIZ UDゴシック" panose="020B0400000000000000" pitchFamily="49" charset="-128"/>
                        <a:ea typeface="BIZ UDゴシック" panose="020B0400000000000000"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ts val="1200"/>
                        </a:lnSpc>
                      </a:pPr>
                      <a:r>
                        <a:rPr kumimoji="1" lang="ja-JP" altLang="en-US" sz="900" b="0" dirty="0">
                          <a:latin typeface="BIZ UDゴシック" panose="020B0400000000000000" pitchFamily="49" charset="-128"/>
                          <a:ea typeface="BIZ UDゴシック" panose="020B0400000000000000" pitchFamily="49" charset="-128"/>
                        </a:rPr>
                        <a:t>資本金１億超</a:t>
                      </a:r>
                    </a:p>
                    <a:p>
                      <a:pPr algn="ctr">
                        <a:lnSpc>
                          <a:spcPts val="1200"/>
                        </a:lnSpc>
                      </a:pPr>
                      <a:r>
                        <a:rPr kumimoji="1" lang="ja-JP" altLang="en-US" sz="900" b="0" dirty="0">
                          <a:latin typeface="BIZ UDゴシック" panose="020B0400000000000000" pitchFamily="49" charset="-128"/>
                          <a:ea typeface="BIZ UDゴシック" panose="020B0400000000000000" pitchFamily="49" charset="-128"/>
                        </a:rPr>
                        <a:t>又は</a:t>
                      </a:r>
                    </a:p>
                    <a:p>
                      <a:pPr algn="ctr">
                        <a:lnSpc>
                          <a:spcPts val="1200"/>
                        </a:lnSpc>
                      </a:pPr>
                      <a:r>
                        <a:rPr kumimoji="1" lang="ja-JP" altLang="en-US" sz="900" b="0" dirty="0">
                          <a:latin typeface="BIZ UDゴシック" panose="020B0400000000000000" pitchFamily="49" charset="-128"/>
                          <a:ea typeface="BIZ UDゴシック" panose="020B0400000000000000" pitchFamily="49" charset="-128"/>
                        </a:rPr>
                        <a:t>年所得</a:t>
                      </a:r>
                      <a:r>
                        <a:rPr kumimoji="1" lang="en-US" altLang="ja-JP" sz="900" b="0" dirty="0">
                          <a:latin typeface="BIZ UDゴシック" panose="020B0400000000000000" pitchFamily="49" charset="-128"/>
                          <a:ea typeface="BIZ UDゴシック" panose="020B0400000000000000" pitchFamily="49" charset="-128"/>
                        </a:rPr>
                        <a:t>5,000</a:t>
                      </a:r>
                      <a:r>
                        <a:rPr kumimoji="1" lang="ja-JP" altLang="en-US" sz="900" b="0" dirty="0">
                          <a:latin typeface="BIZ UDゴシック" panose="020B0400000000000000" pitchFamily="49" charset="-128"/>
                          <a:ea typeface="BIZ UDゴシック" panose="020B0400000000000000" pitchFamily="49" charset="-128"/>
                        </a:rPr>
                        <a:t>万超</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資本金１億超</a:t>
                      </a: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又は</a:t>
                      </a: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年所得</a:t>
                      </a:r>
                      <a:r>
                        <a:rPr kumimoji="1" lang="en-US" altLang="ja-JP" sz="900" b="0" dirty="0">
                          <a:latin typeface="BIZ UDゴシック" panose="020B0400000000000000" pitchFamily="49" charset="-128"/>
                          <a:ea typeface="BIZ UDゴシック" panose="020B0400000000000000" pitchFamily="49" charset="-128"/>
                        </a:rPr>
                        <a:t>4,000</a:t>
                      </a:r>
                      <a:r>
                        <a:rPr kumimoji="1" lang="ja-JP" altLang="en-US" sz="900" b="0" dirty="0">
                          <a:latin typeface="BIZ UDゴシック" panose="020B0400000000000000" pitchFamily="49" charset="-128"/>
                          <a:ea typeface="BIZ UDゴシック" panose="020B0400000000000000" pitchFamily="49" charset="-128"/>
                        </a:rPr>
                        <a:t>万超</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ts val="1200"/>
                        </a:lnSpc>
                      </a:pP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資本金１億超</a:t>
                      </a:r>
                    </a:p>
                    <a:p>
                      <a:pPr algn="ctr">
                        <a:lnSpc>
                          <a:spcPts val="1200"/>
                        </a:lnSpc>
                      </a:pPr>
                      <a:r>
                        <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又は</a:t>
                      </a:r>
                      <a:endPar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ts val="1200"/>
                        </a:lnSpc>
                      </a:pP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年所得</a:t>
                      </a:r>
                      <a:r>
                        <a:rPr lang="en-US" alt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2,500</a:t>
                      </a:r>
                      <a:r>
                        <a:rPr lang="ja-JP" altLang="en-US"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万超</a:t>
                      </a:r>
                      <a:endParaRPr lang="ja-JP" sz="9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資本金２億超</a:t>
                      </a: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又は</a:t>
                      </a: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年所得</a:t>
                      </a:r>
                      <a:r>
                        <a:rPr kumimoji="1" lang="en-US" altLang="ja-JP" sz="900" b="0" dirty="0">
                          <a:latin typeface="BIZ UDゴシック" panose="020B0400000000000000" pitchFamily="49" charset="-128"/>
                          <a:ea typeface="BIZ UDゴシック" panose="020B0400000000000000" pitchFamily="49" charset="-128"/>
                        </a:rPr>
                        <a:t>1</a:t>
                      </a:r>
                      <a:r>
                        <a:rPr kumimoji="1" lang="ja-JP" altLang="en-US" sz="900" b="0" dirty="0">
                          <a:latin typeface="BIZ UDゴシック" panose="020B0400000000000000" pitchFamily="49" charset="-128"/>
                          <a:ea typeface="BIZ UDゴシック" panose="020B0400000000000000" pitchFamily="49" charset="-128"/>
                        </a:rPr>
                        <a:t>億</a:t>
                      </a:r>
                      <a:r>
                        <a:rPr kumimoji="1" lang="en-US" altLang="ja-JP" sz="900" b="0" dirty="0">
                          <a:latin typeface="BIZ UDゴシック" panose="020B0400000000000000" pitchFamily="49" charset="-128"/>
                          <a:ea typeface="BIZ UDゴシック" panose="020B0400000000000000" pitchFamily="49" charset="-128"/>
                        </a:rPr>
                        <a:t>5</a:t>
                      </a:r>
                      <a:r>
                        <a:rPr kumimoji="1" lang="ja-JP" altLang="en-US" sz="900" b="0" dirty="0">
                          <a:latin typeface="BIZ UDゴシック" panose="020B0400000000000000" pitchFamily="49" charset="-128"/>
                          <a:ea typeface="BIZ UDゴシック" panose="020B0400000000000000" pitchFamily="49" charset="-128"/>
                        </a:rPr>
                        <a:t>千万超</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資本金１億超</a:t>
                      </a: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又は</a:t>
                      </a: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年所得</a:t>
                      </a:r>
                      <a:r>
                        <a:rPr kumimoji="1" lang="en-US" altLang="ja-JP" sz="900" b="0" dirty="0">
                          <a:latin typeface="BIZ UDゴシック" panose="020B0400000000000000" pitchFamily="49" charset="-128"/>
                          <a:ea typeface="BIZ UDゴシック" panose="020B0400000000000000" pitchFamily="49" charset="-128"/>
                        </a:rPr>
                        <a:t>3,000</a:t>
                      </a:r>
                      <a:r>
                        <a:rPr kumimoji="1" lang="ja-JP" altLang="en-US" sz="900" b="0" dirty="0">
                          <a:latin typeface="BIZ UDゴシック" panose="020B0400000000000000" pitchFamily="49" charset="-128"/>
                          <a:ea typeface="BIZ UDゴシック" panose="020B0400000000000000" pitchFamily="49" charset="-128"/>
                        </a:rPr>
                        <a:t>万超</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資本金１億超</a:t>
                      </a: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又は</a:t>
                      </a: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年所得</a:t>
                      </a:r>
                      <a:r>
                        <a:rPr kumimoji="1" lang="en-US" altLang="ja-JP" sz="900" b="0" dirty="0">
                          <a:latin typeface="BIZ UDゴシック" panose="020B0400000000000000" pitchFamily="49" charset="-128"/>
                          <a:ea typeface="BIZ UDゴシック" panose="020B0400000000000000" pitchFamily="49" charset="-128"/>
                        </a:rPr>
                        <a:t>5,000</a:t>
                      </a:r>
                      <a:r>
                        <a:rPr kumimoji="1" lang="ja-JP" altLang="en-US" sz="900" b="0" dirty="0">
                          <a:latin typeface="BIZ UDゴシック" panose="020B0400000000000000" pitchFamily="49" charset="-128"/>
                          <a:ea typeface="BIZ UDゴシック" panose="020B0400000000000000" pitchFamily="49" charset="-128"/>
                        </a:rPr>
                        <a:t>万超</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資本金３億超</a:t>
                      </a: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又は</a:t>
                      </a: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年所得</a:t>
                      </a:r>
                      <a:r>
                        <a:rPr kumimoji="1" lang="en-US" altLang="ja-JP" sz="900" b="0" dirty="0">
                          <a:latin typeface="BIZ UDゴシック" panose="020B0400000000000000" pitchFamily="49" charset="-128"/>
                          <a:ea typeface="BIZ UDゴシック" panose="020B0400000000000000" pitchFamily="49" charset="-128"/>
                        </a:rPr>
                        <a:t>4,000</a:t>
                      </a:r>
                      <a:r>
                        <a:rPr kumimoji="1" lang="ja-JP" altLang="en-US" sz="900" b="0" dirty="0">
                          <a:latin typeface="BIZ UDゴシック" panose="020B0400000000000000" pitchFamily="49" charset="-128"/>
                          <a:ea typeface="BIZ UDゴシック" panose="020B0400000000000000" pitchFamily="49" charset="-128"/>
                        </a:rPr>
                        <a:t>万超</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ts val="1200"/>
                        </a:lnSpc>
                      </a:pPr>
                      <a:r>
                        <a:rPr kumimoji="1" lang="ja-JP" altLang="en-US" sz="900" b="0" dirty="0">
                          <a:latin typeface="BIZ UDゴシック" panose="020B0400000000000000" pitchFamily="49" charset="-128"/>
                          <a:ea typeface="BIZ UDゴシック" panose="020B0400000000000000" pitchFamily="49" charset="-128"/>
                        </a:rPr>
                        <a:t>資本金１億超</a:t>
                      </a:r>
                    </a:p>
                    <a:p>
                      <a:pPr algn="ctr">
                        <a:lnSpc>
                          <a:spcPts val="1200"/>
                        </a:lnSpc>
                      </a:pPr>
                      <a:r>
                        <a:rPr kumimoji="1" lang="ja-JP" altLang="en-US" sz="900" b="0" dirty="0">
                          <a:latin typeface="BIZ UDゴシック" panose="020B0400000000000000" pitchFamily="49" charset="-128"/>
                          <a:ea typeface="BIZ UDゴシック" panose="020B0400000000000000" pitchFamily="49" charset="-128"/>
                        </a:rPr>
                        <a:t>又は</a:t>
                      </a:r>
                    </a:p>
                    <a:p>
                      <a:pPr algn="ctr">
                        <a:lnSpc>
                          <a:spcPts val="1200"/>
                        </a:lnSpc>
                      </a:pPr>
                      <a:r>
                        <a:rPr kumimoji="1" lang="ja-JP" altLang="en-US" sz="900" b="0" dirty="0">
                          <a:latin typeface="BIZ UDゴシック" panose="020B0400000000000000" pitchFamily="49" charset="-128"/>
                          <a:ea typeface="BIZ UDゴシック" panose="020B0400000000000000" pitchFamily="49" charset="-128"/>
                        </a:rPr>
                        <a:t>年所得</a:t>
                      </a:r>
                      <a:r>
                        <a:rPr kumimoji="1" lang="en-US" altLang="ja-JP" sz="900" b="0" dirty="0">
                          <a:latin typeface="BIZ UDゴシック" panose="020B0400000000000000" pitchFamily="49" charset="-128"/>
                          <a:ea typeface="BIZ UDゴシック" panose="020B0400000000000000" pitchFamily="49" charset="-128"/>
                        </a:rPr>
                        <a:t>7,000</a:t>
                      </a:r>
                      <a:r>
                        <a:rPr kumimoji="1" lang="ja-JP" altLang="en-US" sz="900" b="0" dirty="0">
                          <a:latin typeface="BIZ UDゴシック" panose="020B0400000000000000" pitchFamily="49" charset="-128"/>
                          <a:ea typeface="BIZ UDゴシック" panose="020B0400000000000000" pitchFamily="49" charset="-128"/>
                        </a:rPr>
                        <a:t>万超</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5037298"/>
                  </a:ext>
                </a:extLst>
              </a:tr>
              <a:tr h="563942">
                <a:tc>
                  <a:txBody>
                    <a:bodyPr/>
                    <a:lstStyle/>
                    <a:p>
                      <a:pPr algn="ctr"/>
                      <a:r>
                        <a:rPr kumimoji="1" lang="ja-JP" altLang="en-US" sz="1200" b="1" i="0" dirty="0">
                          <a:latin typeface="BIZ UDゴシック" panose="020B0400000000000000" pitchFamily="49" charset="-128"/>
                          <a:ea typeface="BIZ UDゴシック" panose="020B0400000000000000" pitchFamily="49" charset="-128"/>
                        </a:rPr>
                        <a:t>税　率</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5">
                  <a:txBody>
                    <a:bodyPr/>
                    <a:lstStyle/>
                    <a:p>
                      <a:pPr algn="ctr">
                        <a:lnSpc>
                          <a:spcPct val="100000"/>
                        </a:lnSpc>
                      </a:pPr>
                      <a:r>
                        <a:rPr kumimoji="1" lang="ja-JP" altLang="en-US" sz="1100" b="0" dirty="0">
                          <a:latin typeface="BIZ UDゴシック" panose="020B0400000000000000" pitchFamily="49" charset="-128"/>
                          <a:ea typeface="BIZ UDゴシック" panose="020B0400000000000000" pitchFamily="49" charset="-128"/>
                        </a:rPr>
                        <a:t>特別法人事業税導入前（令和元年）の標準税率（本則）の５％増</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dirty="0">
                        <a:latin typeface="BIZ UDゴシック" panose="020B0400000000000000" pitchFamily="49" charset="-128"/>
                        <a:ea typeface="BIZ UDゴシック" panose="020B0400000000000000"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lnSpc>
                          <a:spcPct val="100000"/>
                        </a:lnSpc>
                      </a:pP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0170" marR="9017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dirty="0">
                        <a:latin typeface="BIZ UDゴシック" panose="020B0400000000000000" pitchFamily="49" charset="-128"/>
                        <a:ea typeface="BIZ UDゴシック" panose="020B0400000000000000"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dirty="0">
                        <a:latin typeface="BIZ UDゴシック" panose="020B0400000000000000" pitchFamily="49" charset="-128"/>
                        <a:ea typeface="BIZ UDゴシック" panose="020B0400000000000000"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BIZ UDゴシック" panose="020B0400000000000000" pitchFamily="49" charset="-128"/>
                          <a:ea typeface="BIZ UDゴシック" panose="020B0400000000000000" pitchFamily="49" charset="-128"/>
                        </a:rPr>
                        <a:t>地方法人特別税導入前（平成</a:t>
                      </a:r>
                      <a:r>
                        <a:rPr kumimoji="1" lang="en-US" altLang="ja-JP" sz="900" b="0" dirty="0">
                          <a:latin typeface="BIZ UDゴシック" panose="020B0400000000000000" pitchFamily="49" charset="-128"/>
                          <a:ea typeface="BIZ UDゴシック" panose="020B0400000000000000" pitchFamily="49" charset="-128"/>
                        </a:rPr>
                        <a:t>20</a:t>
                      </a:r>
                      <a:r>
                        <a:rPr kumimoji="1" lang="ja-JP" altLang="en-US" sz="900" b="0" dirty="0">
                          <a:latin typeface="BIZ UDゴシック" panose="020B0400000000000000" pitchFamily="49" charset="-128"/>
                          <a:ea typeface="BIZ UDゴシック" panose="020B0400000000000000" pitchFamily="49" charset="-128"/>
                        </a:rPr>
                        <a:t>年）の標準税率（本則）の３％増</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latin typeface="BIZ UDゴシック" panose="020B0400000000000000" pitchFamily="49" charset="-128"/>
                          <a:ea typeface="BIZ UDゴシック" panose="020B0400000000000000" pitchFamily="49" charset="-128"/>
                        </a:rPr>
                        <a:t>特別法人事業税導入前</a:t>
                      </a:r>
                      <a:r>
                        <a:rPr kumimoji="1" lang="en-US" altLang="ja-JP" sz="1100" b="0" dirty="0">
                          <a:latin typeface="BIZ UDゴシック" panose="020B0400000000000000" pitchFamily="49" charset="-128"/>
                          <a:ea typeface="BIZ UDゴシック" panose="020B0400000000000000" pitchFamily="49" charset="-128"/>
                        </a:rPr>
                        <a:t>(</a:t>
                      </a:r>
                      <a:r>
                        <a:rPr kumimoji="1" lang="ja-JP" altLang="en-US" sz="1100" b="0" dirty="0">
                          <a:latin typeface="BIZ UDゴシック" panose="020B0400000000000000" pitchFamily="49" charset="-128"/>
                          <a:ea typeface="BIZ UDゴシック" panose="020B0400000000000000" pitchFamily="49" charset="-128"/>
                        </a:rPr>
                        <a:t>令和元年</a:t>
                      </a:r>
                      <a:r>
                        <a:rPr kumimoji="1" lang="en-US" altLang="ja-JP" sz="1100" b="0" dirty="0">
                          <a:latin typeface="BIZ UDゴシック" panose="020B0400000000000000" pitchFamily="49" charset="-128"/>
                          <a:ea typeface="BIZ UDゴシック" panose="020B0400000000000000" pitchFamily="49" charset="-128"/>
                        </a:rPr>
                        <a:t>)</a:t>
                      </a:r>
                      <a:r>
                        <a:rPr kumimoji="1" lang="ja-JP" altLang="en-US" sz="1100" b="0" dirty="0">
                          <a:latin typeface="BIZ UDゴシック" panose="020B0400000000000000" pitchFamily="49" charset="-128"/>
                          <a:ea typeface="BIZ UDゴシック" panose="020B0400000000000000" pitchFamily="49" charset="-128"/>
                        </a:rPr>
                        <a:t>の標準税率（本則）の</a:t>
                      </a:r>
                      <a:endParaRPr kumimoji="1" lang="en-US" altLang="ja-JP" sz="1100" b="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latin typeface="BIZ UDゴシック" panose="020B0400000000000000" pitchFamily="49" charset="-128"/>
                          <a:ea typeface="BIZ UDゴシック" panose="020B0400000000000000" pitchFamily="49" charset="-128"/>
                        </a:rPr>
                        <a:t>５％増</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endParaRPr kumimoji="1" lang="ja-JP" altLang="en-US" sz="1000" b="0" dirty="0">
                        <a:latin typeface="BIZ UDゴシック" panose="020B0400000000000000" pitchFamily="49" charset="-128"/>
                        <a:ea typeface="BIZ UDゴシック" panose="020B0400000000000000" pitchFamily="49"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3570098"/>
                  </a:ext>
                </a:extLst>
              </a:tr>
              <a:tr h="342378">
                <a:tc>
                  <a:txBody>
                    <a:bodyPr/>
                    <a:lstStyle/>
                    <a:p>
                      <a:pPr algn="ctr"/>
                      <a:r>
                        <a:rPr kumimoji="1" lang="zh-TW" altLang="en-US" sz="1200" b="1" i="0" dirty="0">
                          <a:latin typeface="BIZ UDゴシック" panose="020B0400000000000000" pitchFamily="49" charset="-128"/>
                          <a:ea typeface="BIZ UDゴシック" panose="020B0400000000000000" pitchFamily="49" charset="-128"/>
                        </a:rPr>
                        <a:t>税</a:t>
                      </a:r>
                      <a:r>
                        <a:rPr kumimoji="1" lang="ja-JP" altLang="en-US" sz="1200" b="1" i="0" dirty="0">
                          <a:latin typeface="BIZ UDゴシック" panose="020B0400000000000000" pitchFamily="49" charset="-128"/>
                          <a:ea typeface="BIZ UDゴシック" panose="020B0400000000000000" pitchFamily="49" charset="-128"/>
                        </a:rPr>
                        <a:t>　</a:t>
                      </a:r>
                      <a:r>
                        <a:rPr kumimoji="1" lang="zh-TW" altLang="en-US" sz="1200" b="1" i="0" dirty="0">
                          <a:latin typeface="BIZ UDゴシック" panose="020B0400000000000000" pitchFamily="49" charset="-128"/>
                          <a:ea typeface="BIZ UDゴシック" panose="020B0400000000000000" pitchFamily="49" charset="-128"/>
                        </a:rPr>
                        <a:t>収</a:t>
                      </a:r>
                    </a:p>
                    <a:p>
                      <a:pPr algn="ctr"/>
                      <a:r>
                        <a:rPr kumimoji="1" lang="zh-TW" altLang="en-US" sz="800" b="1" i="0" dirty="0">
                          <a:latin typeface="BIZ UDゴシック" panose="020B0400000000000000" pitchFamily="49" charset="-128"/>
                          <a:ea typeface="BIZ UDゴシック" panose="020B0400000000000000" pitchFamily="49" charset="-128"/>
                        </a:rPr>
                        <a:t>（</a:t>
                      </a:r>
                      <a:r>
                        <a:rPr kumimoji="1" lang="ja-JP" altLang="en-US" sz="800" b="1" i="0" dirty="0">
                          <a:latin typeface="BIZ UDゴシック" panose="020B0400000000000000" pitchFamily="49" charset="-128"/>
                          <a:ea typeface="BIZ UDゴシック" panose="020B0400000000000000" pitchFamily="49" charset="-128"/>
                        </a:rPr>
                        <a:t>Ｒ５年度</a:t>
                      </a:r>
                      <a:r>
                        <a:rPr kumimoji="1" lang="zh-TW" altLang="en-US" sz="800" b="1" i="0" dirty="0">
                          <a:latin typeface="BIZ UDゴシック" panose="020B0400000000000000" pitchFamily="49" charset="-128"/>
                          <a:ea typeface="BIZ UDゴシック" panose="020B0400000000000000" pitchFamily="49" charset="-128"/>
                        </a:rPr>
                        <a:t>決算）</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100" kern="100" dirty="0">
                          <a:effectLst/>
                          <a:latin typeface="BIZ UDゴシック" panose="020B0400000000000000" pitchFamily="49" charset="-128"/>
                          <a:ea typeface="游明朝" panose="02020400000000000000" pitchFamily="18" charset="-128"/>
                          <a:cs typeface="ＭＳ 明朝" panose="02020609040205080304" pitchFamily="17" charset="-128"/>
                        </a:rPr>
                        <a:t>4,597</a:t>
                      </a:r>
                      <a:r>
                        <a:rPr lang="ja-JP" sz="1100" kern="100" dirty="0">
                          <a:effectLst/>
                          <a:latin typeface="游明朝" panose="02020400000000000000" pitchFamily="18" charset="-128"/>
                          <a:ea typeface="BIZ UDゴシック" panose="020B0400000000000000" pitchFamily="49" charset="-128"/>
                          <a:cs typeface="ＭＳ 明朝" panose="02020609040205080304" pitchFamily="17" charset="-128"/>
                        </a:rPr>
                        <a:t>億円</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100" kern="100" dirty="0">
                          <a:effectLst/>
                          <a:latin typeface="BIZ UDゴシック" panose="020B0400000000000000" pitchFamily="49" charset="-128"/>
                          <a:ea typeface="游明朝" panose="02020400000000000000" pitchFamily="18" charset="-128"/>
                          <a:cs typeface="Times New Roman" panose="02020603050405020304" pitchFamily="18" charset="0"/>
                        </a:rPr>
                        <a:t>850</a:t>
                      </a:r>
                      <a:r>
                        <a:rPr lang="ja-JP" sz="1100" kern="100" dirty="0">
                          <a:effectLst/>
                          <a:latin typeface="游明朝" panose="02020400000000000000" pitchFamily="18" charset="-128"/>
                          <a:ea typeface="BIZ UDゴシック" panose="020B0400000000000000" pitchFamily="49" charset="-128"/>
                          <a:cs typeface="Times New Roman" panose="02020603050405020304" pitchFamily="18" charset="0"/>
                        </a:rPr>
                        <a:t>億円</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100" kern="100" dirty="0">
                          <a:effectLst/>
                          <a:latin typeface="BIZ UDゴシック" panose="020B0400000000000000" pitchFamily="49" charset="-128"/>
                          <a:ea typeface="游明朝" panose="02020400000000000000" pitchFamily="18" charset="-128"/>
                          <a:cs typeface="Times New Roman" panose="02020603050405020304" pitchFamily="18" charset="0"/>
                        </a:rPr>
                        <a:t>15,317</a:t>
                      </a:r>
                      <a:r>
                        <a:rPr lang="ja-JP" sz="1100" kern="100" dirty="0">
                          <a:effectLst/>
                          <a:latin typeface="游明朝" panose="02020400000000000000" pitchFamily="18" charset="-128"/>
                          <a:ea typeface="BIZ UDゴシック" panose="020B0400000000000000" pitchFamily="49" charset="-128"/>
                          <a:cs typeface="Times New Roman" panose="02020603050405020304" pitchFamily="18" charset="0"/>
                        </a:rPr>
                        <a:t>億円</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100" kern="100" dirty="0">
                          <a:effectLst/>
                          <a:latin typeface="BIZ UDゴシック" panose="020B0400000000000000" pitchFamily="49" charset="-128"/>
                          <a:ea typeface="游明朝" panose="02020400000000000000" pitchFamily="18" charset="-128"/>
                          <a:cs typeface="Times New Roman" panose="02020603050405020304" pitchFamily="18" charset="0"/>
                        </a:rPr>
                        <a:t>3,229</a:t>
                      </a:r>
                      <a:r>
                        <a:rPr lang="ja-JP" sz="1100" kern="100" dirty="0">
                          <a:effectLst/>
                          <a:latin typeface="游明朝" panose="02020400000000000000" pitchFamily="18" charset="-128"/>
                          <a:ea typeface="BIZ UDゴシック" panose="020B0400000000000000" pitchFamily="49" charset="-128"/>
                          <a:cs typeface="Times New Roman" panose="02020603050405020304" pitchFamily="18" charset="0"/>
                        </a:rPr>
                        <a:t>億円</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100" kern="100" dirty="0">
                          <a:effectLst/>
                          <a:latin typeface="BIZ UDゴシック" panose="020B0400000000000000" pitchFamily="49" charset="-128"/>
                          <a:ea typeface="游明朝" panose="02020400000000000000" pitchFamily="18" charset="-128"/>
                          <a:cs typeface="Times New Roman" panose="02020603050405020304" pitchFamily="18" charset="0"/>
                        </a:rPr>
                        <a:t>1,402</a:t>
                      </a:r>
                      <a:r>
                        <a:rPr lang="ja-JP" sz="1100" kern="100" dirty="0">
                          <a:effectLst/>
                          <a:latin typeface="游明朝" panose="02020400000000000000" pitchFamily="18" charset="-128"/>
                          <a:ea typeface="BIZ UDゴシック" panose="020B0400000000000000" pitchFamily="49" charset="-128"/>
                          <a:cs typeface="Times New Roman" panose="02020603050405020304" pitchFamily="18" charset="0"/>
                        </a:rPr>
                        <a:t>億円</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100" kern="100" dirty="0">
                          <a:effectLst/>
                          <a:latin typeface="BIZ UDゴシック" panose="020B0400000000000000" pitchFamily="49" charset="-128"/>
                          <a:ea typeface="游明朝" panose="02020400000000000000" pitchFamily="18" charset="-128"/>
                          <a:cs typeface="Times New Roman" panose="02020603050405020304" pitchFamily="18" charset="0"/>
                        </a:rPr>
                        <a:t>3,945</a:t>
                      </a:r>
                      <a:r>
                        <a:rPr lang="ja-JP" sz="1100" kern="100" dirty="0">
                          <a:effectLst/>
                          <a:latin typeface="游明朝" panose="02020400000000000000" pitchFamily="18" charset="-128"/>
                          <a:ea typeface="BIZ UDゴシック" panose="020B0400000000000000" pitchFamily="49" charset="-128"/>
                          <a:cs typeface="Times New Roman" panose="02020603050405020304" pitchFamily="18" charset="0"/>
                        </a:rPr>
                        <a:t>億円</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100" kern="100" dirty="0">
                          <a:effectLst/>
                          <a:latin typeface="BIZ UDゴシック" panose="020B0400000000000000" pitchFamily="49" charset="-128"/>
                          <a:ea typeface="游明朝" panose="02020400000000000000" pitchFamily="18" charset="-128"/>
                          <a:cs typeface="Times New Roman" panose="02020603050405020304" pitchFamily="18" charset="0"/>
                        </a:rPr>
                        <a:t>1,011</a:t>
                      </a:r>
                      <a:r>
                        <a:rPr lang="ja-JP" sz="1100" kern="100" dirty="0">
                          <a:effectLst/>
                          <a:latin typeface="游明朝" panose="02020400000000000000" pitchFamily="18" charset="-128"/>
                          <a:ea typeface="BIZ UDゴシック" panose="020B0400000000000000" pitchFamily="49" charset="-128"/>
                          <a:cs typeface="Times New Roman" panose="02020603050405020304" pitchFamily="18" charset="0"/>
                        </a:rPr>
                        <a:t>億円</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100" kern="100" dirty="0">
                          <a:effectLst/>
                          <a:latin typeface="BIZ UDゴシック" panose="020B0400000000000000" pitchFamily="49" charset="-128"/>
                          <a:ea typeface="游明朝" panose="02020400000000000000" pitchFamily="18" charset="-128"/>
                          <a:cs typeface="Times New Roman" panose="02020603050405020304" pitchFamily="18" charset="0"/>
                        </a:rPr>
                        <a:t>1,785</a:t>
                      </a:r>
                      <a:r>
                        <a:rPr lang="ja-JP" sz="1100" kern="100" dirty="0">
                          <a:effectLst/>
                          <a:latin typeface="游明朝" panose="02020400000000000000" pitchFamily="18" charset="-128"/>
                          <a:ea typeface="BIZ UDゴシック" panose="020B0400000000000000" pitchFamily="49" charset="-128"/>
                          <a:cs typeface="Times New Roman" panose="02020603050405020304" pitchFamily="18" charset="0"/>
                        </a:rPr>
                        <a:t>億円</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8757476"/>
                  </a:ext>
                </a:extLst>
              </a:tr>
              <a:tr h="231596">
                <a:tc>
                  <a:txBody>
                    <a:bodyPr/>
                    <a:lstStyle/>
                    <a:p>
                      <a:pPr algn="ctr"/>
                      <a:r>
                        <a:rPr kumimoji="1" lang="ja-JP" altLang="en-US" sz="900" b="1" i="0" dirty="0">
                          <a:latin typeface="BIZ UDゴシック" panose="020B0400000000000000" pitchFamily="49" charset="-128"/>
                          <a:ea typeface="BIZ UDゴシック" panose="020B0400000000000000" pitchFamily="49" charset="-128"/>
                        </a:rPr>
                        <a:t>うち</a:t>
                      </a:r>
                      <a:r>
                        <a:rPr kumimoji="1" lang="ja-JP" altLang="en-US" sz="1200" b="1" i="0" dirty="0">
                          <a:latin typeface="BIZ UDゴシック" panose="020B0400000000000000" pitchFamily="49" charset="-128"/>
                          <a:ea typeface="BIZ UDゴシック" panose="020B0400000000000000" pitchFamily="49" charset="-128"/>
                        </a:rPr>
                        <a:t>増収額</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100" kern="100" dirty="0">
                          <a:effectLst/>
                          <a:latin typeface="BIZ UDゴシック" panose="020B0400000000000000" pitchFamily="49" charset="-128"/>
                          <a:ea typeface="游明朝" panose="02020400000000000000" pitchFamily="18" charset="-128"/>
                          <a:cs typeface="ＭＳ 明朝" panose="02020609040205080304" pitchFamily="17" charset="-128"/>
                        </a:rPr>
                        <a:t>286</a:t>
                      </a:r>
                      <a:r>
                        <a:rPr lang="ja-JP" sz="1100" kern="100" dirty="0">
                          <a:effectLst/>
                          <a:latin typeface="游明朝" panose="02020400000000000000" pitchFamily="18" charset="-128"/>
                          <a:ea typeface="BIZ UDゴシック" panose="020B0400000000000000" pitchFamily="49" charset="-128"/>
                          <a:cs typeface="ＭＳ 明朝" panose="02020609040205080304" pitchFamily="17" charset="-128"/>
                        </a:rPr>
                        <a:t>億円</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100" kern="100" dirty="0">
                          <a:effectLst/>
                          <a:latin typeface="BIZ UDゴシック" panose="020B0400000000000000" pitchFamily="49" charset="-128"/>
                          <a:ea typeface="游明朝" panose="02020400000000000000" pitchFamily="18" charset="-128"/>
                          <a:cs typeface="ＭＳ 明朝" panose="02020609040205080304" pitchFamily="17" charset="-128"/>
                        </a:rPr>
                        <a:t>54</a:t>
                      </a:r>
                      <a:r>
                        <a:rPr lang="ja-JP" sz="1100" kern="100" dirty="0">
                          <a:effectLst/>
                          <a:latin typeface="游明朝" panose="02020400000000000000" pitchFamily="18" charset="-128"/>
                          <a:ea typeface="BIZ UDゴシック" panose="020B0400000000000000" pitchFamily="49" charset="-128"/>
                          <a:cs typeface="ＭＳ 明朝" panose="02020609040205080304" pitchFamily="17" charset="-128"/>
                        </a:rPr>
                        <a:t>億円</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100" kern="100" dirty="0">
                          <a:effectLst/>
                          <a:latin typeface="BIZ UDゴシック" panose="020B0400000000000000" pitchFamily="49" charset="-128"/>
                          <a:ea typeface="游明朝" panose="02020400000000000000" pitchFamily="18" charset="-128"/>
                          <a:cs typeface="Times New Roman" panose="02020603050405020304" pitchFamily="18" charset="0"/>
                        </a:rPr>
                        <a:t>1,013</a:t>
                      </a:r>
                      <a:r>
                        <a:rPr lang="ja-JP" sz="1100" kern="100" dirty="0">
                          <a:effectLst/>
                          <a:latin typeface="游明朝" panose="02020400000000000000" pitchFamily="18" charset="-128"/>
                          <a:ea typeface="BIZ UDゴシック" panose="020B0400000000000000" pitchFamily="49" charset="-128"/>
                          <a:cs typeface="Times New Roman" panose="02020603050405020304" pitchFamily="18" charset="0"/>
                        </a:rPr>
                        <a:t>億円</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100" kern="100" dirty="0">
                          <a:effectLst/>
                          <a:latin typeface="BIZ UDゴシック" panose="020B0400000000000000" pitchFamily="49" charset="-128"/>
                          <a:ea typeface="游明朝" panose="02020400000000000000" pitchFamily="18" charset="-128"/>
                          <a:cs typeface="Times New Roman" panose="02020603050405020304" pitchFamily="18" charset="0"/>
                        </a:rPr>
                        <a:t>180</a:t>
                      </a:r>
                      <a:r>
                        <a:rPr lang="ja-JP" sz="1100" kern="100" dirty="0">
                          <a:effectLst/>
                          <a:latin typeface="游明朝" panose="02020400000000000000" pitchFamily="18" charset="-128"/>
                          <a:ea typeface="BIZ UDゴシック" panose="020B0400000000000000" pitchFamily="49" charset="-128"/>
                          <a:cs typeface="Times New Roman" panose="02020603050405020304" pitchFamily="18" charset="0"/>
                        </a:rPr>
                        <a:t>億円</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100" kern="100" dirty="0">
                          <a:effectLst/>
                          <a:latin typeface="BIZ UDゴシック" panose="020B0400000000000000" pitchFamily="49" charset="-128"/>
                          <a:ea typeface="游明朝" panose="02020400000000000000" pitchFamily="18" charset="-128"/>
                          <a:cs typeface="ＭＳ 明朝" panose="02020609040205080304" pitchFamily="17" charset="-128"/>
                        </a:rPr>
                        <a:t>91</a:t>
                      </a:r>
                      <a:r>
                        <a:rPr lang="ja-JP" sz="1100" kern="100" dirty="0">
                          <a:effectLst/>
                          <a:latin typeface="游明朝" panose="02020400000000000000" pitchFamily="18" charset="-128"/>
                          <a:ea typeface="BIZ UDゴシック" panose="020B0400000000000000" pitchFamily="49" charset="-128"/>
                          <a:cs typeface="ＭＳ 明朝" panose="02020609040205080304" pitchFamily="17" charset="-128"/>
                        </a:rPr>
                        <a:t>億円</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100" kern="100" dirty="0">
                          <a:effectLst/>
                          <a:latin typeface="BIZ UDゴシック" panose="020B0400000000000000" pitchFamily="49" charset="-128"/>
                          <a:ea typeface="游明朝" panose="02020400000000000000" pitchFamily="18" charset="-128"/>
                          <a:cs typeface="Times New Roman" panose="02020603050405020304" pitchFamily="18" charset="0"/>
                        </a:rPr>
                        <a:t>185</a:t>
                      </a:r>
                      <a:r>
                        <a:rPr lang="ja-JP" sz="1100" kern="100" dirty="0">
                          <a:effectLst/>
                          <a:latin typeface="游明朝" panose="02020400000000000000" pitchFamily="18" charset="-128"/>
                          <a:ea typeface="BIZ UDゴシック" panose="020B0400000000000000" pitchFamily="49" charset="-128"/>
                          <a:cs typeface="Times New Roman" panose="02020603050405020304" pitchFamily="18" charset="0"/>
                        </a:rPr>
                        <a:t>億円</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100" kern="100" dirty="0">
                          <a:effectLst/>
                          <a:latin typeface="BIZ UDゴシック" panose="020B0400000000000000" pitchFamily="49" charset="-128"/>
                          <a:ea typeface="游明朝" panose="02020400000000000000" pitchFamily="18" charset="-128"/>
                          <a:cs typeface="Times New Roman" panose="02020603050405020304" pitchFamily="18" charset="0"/>
                        </a:rPr>
                        <a:t>67</a:t>
                      </a:r>
                      <a:r>
                        <a:rPr lang="ja-JP" sz="1100" kern="100" dirty="0">
                          <a:effectLst/>
                          <a:latin typeface="游明朝" panose="02020400000000000000" pitchFamily="18" charset="-128"/>
                          <a:ea typeface="BIZ UDゴシック" panose="020B0400000000000000" pitchFamily="49" charset="-128"/>
                          <a:cs typeface="Times New Roman" panose="02020603050405020304" pitchFamily="18" charset="0"/>
                        </a:rPr>
                        <a:t>億円</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100" kern="100" dirty="0">
                          <a:effectLst/>
                          <a:latin typeface="BIZ UDゴシック" panose="020B0400000000000000" pitchFamily="49" charset="-128"/>
                          <a:ea typeface="游明朝" panose="02020400000000000000" pitchFamily="18" charset="-128"/>
                          <a:cs typeface="Times New Roman" panose="02020603050405020304" pitchFamily="18" charset="0"/>
                        </a:rPr>
                        <a:t>105</a:t>
                      </a:r>
                      <a:r>
                        <a:rPr lang="ja-JP" sz="1100" kern="100" dirty="0">
                          <a:effectLst/>
                          <a:latin typeface="游明朝" panose="02020400000000000000" pitchFamily="18" charset="-128"/>
                          <a:ea typeface="BIZ UDゴシック" panose="020B0400000000000000" pitchFamily="49" charset="-128"/>
                          <a:cs typeface="Times New Roman" panose="02020603050405020304" pitchFamily="18" charset="0"/>
                        </a:rPr>
                        <a:t>億円</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7394"/>
                  </a:ext>
                </a:extLst>
              </a:tr>
              <a:tr h="425246">
                <a:tc>
                  <a:txBody>
                    <a:bodyPr/>
                    <a:lstStyle/>
                    <a:p>
                      <a:pPr algn="ctr"/>
                      <a:r>
                        <a:rPr kumimoji="1" lang="ja-JP" altLang="en-US" sz="1200" b="1" i="0" dirty="0">
                          <a:latin typeface="BIZ UDゴシック" panose="020B0400000000000000" pitchFamily="49" charset="-128"/>
                          <a:ea typeface="BIZ UDゴシック" panose="020B0400000000000000" pitchFamily="49" charset="-128"/>
                        </a:rPr>
                        <a:t>創　設</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昭和</a:t>
                      </a:r>
                      <a:r>
                        <a:rPr lang="en-US"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50</a:t>
                      </a: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平成</a:t>
                      </a:r>
                      <a:r>
                        <a:rPr lang="en-US"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a:t>
                      </a: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endParaRPr lang="ja-JP"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昭和</a:t>
                      </a:r>
                      <a:r>
                        <a:rPr lang="en-US"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49</a:t>
                      </a: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昭和</a:t>
                      </a:r>
                      <a:r>
                        <a:rPr lang="en-US"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53</a:t>
                      </a: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昭和</a:t>
                      </a:r>
                      <a:r>
                        <a:rPr lang="en-US"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54</a:t>
                      </a: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昭和</a:t>
                      </a:r>
                      <a:r>
                        <a:rPr lang="en-US"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52</a:t>
                      </a: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昭和</a:t>
                      </a:r>
                      <a:r>
                        <a:rPr lang="en-US"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56</a:t>
                      </a: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昭和</a:t>
                      </a:r>
                      <a:r>
                        <a:rPr lang="en-US" alt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51</a:t>
                      </a:r>
                      <a:r>
                        <a:rPr lang="ja-JP" altLang="en-US"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195" marR="3619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8413080"/>
                  </a:ext>
                </a:extLst>
              </a:tr>
              <a:tr h="425246">
                <a:tc>
                  <a:txBody>
                    <a:bodyPr/>
                    <a:lstStyle/>
                    <a:p>
                      <a:pPr algn="ctr"/>
                      <a:r>
                        <a:rPr kumimoji="1" lang="ja-JP" altLang="en-US" sz="1200" b="1" i="0" dirty="0">
                          <a:solidFill>
                            <a:schemeClr val="tx1"/>
                          </a:solidFill>
                          <a:latin typeface="BIZ UDゴシック" panose="020B0400000000000000" pitchFamily="49" charset="-128"/>
                          <a:ea typeface="BIZ UDゴシック" panose="020B0400000000000000" pitchFamily="49" charset="-128"/>
                        </a:rPr>
                        <a:t>目　的</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大都市圏特有の財政需要に対応するため</a:t>
                      </a:r>
                      <a:endParaRPr 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県内経済の活性化を図るため</a:t>
                      </a:r>
                      <a:endParaRPr lang="ja-JP"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大都市特有の財政需要に対応するため</a:t>
                      </a:r>
                      <a:endParaRPr 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大都市圏特有の財政需要に対応するため</a:t>
                      </a:r>
                      <a:endPar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地震対策事業の推進に係る財政需要に対応するため</a:t>
                      </a:r>
                      <a:endParaRPr 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防災事業を推進するため</a:t>
                      </a:r>
                      <a:endParaRPr 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産業の振興と社会基盤の整備に係る財政需要に対応するため</a:t>
                      </a:r>
                      <a:endParaRPr 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将来を見据えた革新的な施策を重点的に推進するため</a:t>
                      </a:r>
                      <a:endParaRPr 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36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3303639"/>
                  </a:ext>
                </a:extLst>
              </a:tr>
            </a:tbl>
          </a:graphicData>
        </a:graphic>
      </p:graphicFrame>
      <p:graphicFrame>
        <p:nvGraphicFramePr>
          <p:cNvPr id="19" name="表 18">
            <a:extLst>
              <a:ext uri="{FF2B5EF4-FFF2-40B4-BE49-F238E27FC236}">
                <a16:creationId xmlns:a16="http://schemas.microsoft.com/office/drawing/2014/main" id="{4CF27851-83AC-4C23-9EA4-90DAA66505C3}"/>
              </a:ext>
            </a:extLst>
          </p:cNvPr>
          <p:cNvGraphicFramePr>
            <a:graphicFrameLocks noGrp="1"/>
          </p:cNvGraphicFramePr>
          <p:nvPr>
            <p:extLst>
              <p:ext uri="{D42A27DB-BD31-4B8C-83A1-F6EECF244321}">
                <p14:modId xmlns:p14="http://schemas.microsoft.com/office/powerpoint/2010/main" val="3222830964"/>
              </p:ext>
            </p:extLst>
          </p:nvPr>
        </p:nvGraphicFramePr>
        <p:xfrm>
          <a:off x="371426" y="1277800"/>
          <a:ext cx="9171569" cy="1296836"/>
        </p:xfrm>
        <a:graphic>
          <a:graphicData uri="http://schemas.openxmlformats.org/drawingml/2006/table">
            <a:tbl>
              <a:tblPr>
                <a:tableStyleId>{5C22544A-7EE6-4342-B048-85BDC9FD1C3A}</a:tableStyleId>
              </a:tblPr>
              <a:tblGrid>
                <a:gridCol w="804801">
                  <a:extLst>
                    <a:ext uri="{9D8B030D-6E8A-4147-A177-3AD203B41FA5}">
                      <a16:colId xmlns:a16="http://schemas.microsoft.com/office/drawing/2014/main" val="2623075420"/>
                    </a:ext>
                  </a:extLst>
                </a:gridCol>
                <a:gridCol w="1252435">
                  <a:extLst>
                    <a:ext uri="{9D8B030D-6E8A-4147-A177-3AD203B41FA5}">
                      <a16:colId xmlns:a16="http://schemas.microsoft.com/office/drawing/2014/main" val="1297027308"/>
                    </a:ext>
                  </a:extLst>
                </a:gridCol>
                <a:gridCol w="975454">
                  <a:extLst>
                    <a:ext uri="{9D8B030D-6E8A-4147-A177-3AD203B41FA5}">
                      <a16:colId xmlns:a16="http://schemas.microsoft.com/office/drawing/2014/main" val="1111754158"/>
                    </a:ext>
                  </a:extLst>
                </a:gridCol>
                <a:gridCol w="975454">
                  <a:extLst>
                    <a:ext uri="{9D8B030D-6E8A-4147-A177-3AD203B41FA5}">
                      <a16:colId xmlns:a16="http://schemas.microsoft.com/office/drawing/2014/main" val="3677258117"/>
                    </a:ext>
                  </a:extLst>
                </a:gridCol>
                <a:gridCol w="975454">
                  <a:extLst>
                    <a:ext uri="{9D8B030D-6E8A-4147-A177-3AD203B41FA5}">
                      <a16:colId xmlns:a16="http://schemas.microsoft.com/office/drawing/2014/main" val="248685209"/>
                    </a:ext>
                  </a:extLst>
                </a:gridCol>
                <a:gridCol w="975454">
                  <a:extLst>
                    <a:ext uri="{9D8B030D-6E8A-4147-A177-3AD203B41FA5}">
                      <a16:colId xmlns:a16="http://schemas.microsoft.com/office/drawing/2014/main" val="2264484929"/>
                    </a:ext>
                  </a:extLst>
                </a:gridCol>
                <a:gridCol w="975454">
                  <a:extLst>
                    <a:ext uri="{9D8B030D-6E8A-4147-A177-3AD203B41FA5}">
                      <a16:colId xmlns:a16="http://schemas.microsoft.com/office/drawing/2014/main" val="1140542846"/>
                    </a:ext>
                  </a:extLst>
                </a:gridCol>
                <a:gridCol w="2237063">
                  <a:extLst>
                    <a:ext uri="{9D8B030D-6E8A-4147-A177-3AD203B41FA5}">
                      <a16:colId xmlns:a16="http://schemas.microsoft.com/office/drawing/2014/main" val="694049752"/>
                    </a:ext>
                  </a:extLst>
                </a:gridCol>
              </a:tblGrid>
              <a:tr h="225591">
                <a:tc>
                  <a:txBody>
                    <a:bodyPr/>
                    <a:lstStyle/>
                    <a:p>
                      <a:pPr algn="l" fontAlgn="ctr"/>
                      <a:r>
                        <a:rPr lang="ja-JP" altLang="en-US" sz="1050" b="1" u="none" strike="noStrike" dirty="0">
                          <a:solidFill>
                            <a:schemeClr val="bg1"/>
                          </a:solidFill>
                          <a:effectLst/>
                          <a:latin typeface="BIZ UDPゴシック" panose="020B0400000000000000" pitchFamily="50" charset="-128"/>
                          <a:ea typeface="BIZ UDPゴシック" panose="020B0400000000000000" pitchFamily="50" charset="-128"/>
                        </a:rPr>
                        <a:t>　</a:t>
                      </a:r>
                      <a:endParaRPr lang="ja-JP" altLang="en-US" sz="105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70C0"/>
                    </a:solidFill>
                  </a:tcPr>
                </a:tc>
                <a:tc>
                  <a:txBody>
                    <a:bodyPr/>
                    <a:lstStyle/>
                    <a:p>
                      <a:pPr algn="ctr" fontAlgn="ctr"/>
                      <a:r>
                        <a:rPr lang="ja-JP" altLang="en-US" sz="1050" b="1" i="0" u="none" strike="noStrike" dirty="0">
                          <a:solidFill>
                            <a:schemeClr val="bg1"/>
                          </a:solidFill>
                          <a:effectLst/>
                          <a:latin typeface="BIZ UDPゴシック" panose="020B0400000000000000" pitchFamily="50" charset="-128"/>
                          <a:ea typeface="BIZ UDPゴシック" panose="020B0400000000000000" pitchFamily="50" charset="-128"/>
                        </a:rPr>
                        <a:t>税率</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70C0"/>
                    </a:solidFill>
                  </a:tcPr>
                </a:tc>
                <a:tc gridSpan="5">
                  <a:txBody>
                    <a:bodyPr/>
                    <a:lstStyle/>
                    <a:p>
                      <a:pPr algn="ctr" fontAlgn="ctr"/>
                      <a:r>
                        <a:rPr lang="ja-JP" altLang="en-US" sz="1050" b="1" u="none" strike="noStrike" dirty="0">
                          <a:solidFill>
                            <a:schemeClr val="bg1"/>
                          </a:solidFill>
                          <a:effectLst/>
                          <a:latin typeface="BIZ UDPゴシック" panose="020B0400000000000000" pitchFamily="50" charset="-128"/>
                          <a:ea typeface="BIZ UDPゴシック" panose="020B0400000000000000" pitchFamily="50" charset="-128"/>
                        </a:rPr>
                        <a:t>対象法人</a:t>
                      </a:r>
                      <a:endParaRPr lang="ja-JP" altLang="en-US" sz="105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70C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1" i="0" u="none" strike="noStrike" dirty="0">
                          <a:solidFill>
                            <a:schemeClr val="bg1"/>
                          </a:solidFill>
                          <a:effectLst/>
                          <a:latin typeface="BIZ UDPゴシック" panose="020B0400000000000000" pitchFamily="50" charset="-128"/>
                          <a:ea typeface="BIZ UDPゴシック" panose="020B0400000000000000" pitchFamily="50" charset="-128"/>
                        </a:rPr>
                        <a:t>創設</a:t>
                      </a:r>
                    </a:p>
                  </a:txBody>
                  <a:tcPr marL="9525" marR="9525" marT="9525"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258220855"/>
                  </a:ext>
                </a:extLst>
              </a:tr>
              <a:tr h="182344">
                <a:tc rowSpan="3">
                  <a:txBody>
                    <a:bodyPr/>
                    <a:lstStyle/>
                    <a:p>
                      <a:pPr algn="ctr" fontAlgn="ctr"/>
                      <a:r>
                        <a:rPr lang="ja-JP" altLang="en-US" sz="1050" u="none" strike="noStrike" dirty="0">
                          <a:solidFill>
                            <a:schemeClr val="tx1"/>
                          </a:solidFill>
                          <a:effectLst/>
                          <a:latin typeface="BIZ UDPゴシック" panose="020B0400000000000000" pitchFamily="50" charset="-128"/>
                          <a:ea typeface="BIZ UDPゴシック" panose="020B0400000000000000" pitchFamily="50" charset="-128"/>
                        </a:rPr>
                        <a:t>他府県の</a:t>
                      </a:r>
                      <a:br>
                        <a:rPr lang="ja-JP" altLang="en-US" sz="1050" u="none" strike="noStrike" dirty="0">
                          <a:solidFill>
                            <a:schemeClr val="tx1"/>
                          </a:solidFill>
                          <a:effectLst/>
                          <a:latin typeface="BIZ UDPゴシック" panose="020B0400000000000000" pitchFamily="50" charset="-128"/>
                          <a:ea typeface="BIZ UDPゴシック" panose="020B0400000000000000" pitchFamily="50" charset="-128"/>
                        </a:rPr>
                      </a:br>
                      <a:r>
                        <a:rPr lang="ja-JP" altLang="en-US" sz="1050" u="none" strike="noStrike" dirty="0">
                          <a:solidFill>
                            <a:schemeClr val="tx1"/>
                          </a:solidFill>
                          <a:effectLst/>
                          <a:latin typeface="BIZ UDPゴシック" panose="020B0400000000000000" pitchFamily="50" charset="-128"/>
                          <a:ea typeface="BIZ UDPゴシック" panose="020B0400000000000000" pitchFamily="50" charset="-128"/>
                        </a:rPr>
                        <a:t>適用状況</a:t>
                      </a:r>
                      <a:endPar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東京都・大阪府：２％</a:t>
                      </a:r>
                    </a:p>
                    <a:p>
                      <a:pPr algn="l" fontAlgn="ct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その他：</a:t>
                      </a:r>
                      <a:r>
                        <a:rPr lang="en-US" altLang="ja-JP" sz="1050" b="0" i="0" u="none" strike="noStrike" dirty="0">
                          <a:solidFill>
                            <a:schemeClr val="tx1"/>
                          </a:solidFill>
                          <a:effectLst/>
                          <a:latin typeface="BIZ UDPゴシック" panose="020B0400000000000000" pitchFamily="50" charset="-128"/>
                          <a:ea typeface="BIZ UDPゴシック" panose="020B0400000000000000" pitchFamily="50" charset="-128"/>
                        </a:rPr>
                        <a:t>1.8</a:t>
                      </a:r>
                      <a:r>
                        <a:rPr lang="ja-JP" altLang="en-US" sz="1050" b="0" i="0" u="none" strike="noStrike" dirty="0">
                          <a:solidFill>
                            <a:schemeClr val="tx1"/>
                          </a:solidFill>
                          <a:effectLst/>
                          <a:latin typeface="BIZ UDPゴシック" panose="020B0400000000000000" pitchFamily="50" charset="-128"/>
                          <a:ea typeface="BIZ UDPゴシック" panose="020B0400000000000000" pitchFamily="50" charset="-128"/>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ja-JP" altLang="en-US" sz="1050" u="none" strike="noStrike" dirty="0">
                          <a:effectLst/>
                          <a:latin typeface="BIZ UDPゴシック" panose="020B0400000000000000" pitchFamily="50" charset="-128"/>
                          <a:ea typeface="BIZ UDPゴシック" panose="020B0400000000000000" pitchFamily="50" charset="-128"/>
                        </a:rPr>
                        <a:t>資本金</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1050" u="none" strike="noStrike" dirty="0">
                          <a:effectLst/>
                          <a:latin typeface="BIZ UDPゴシック" panose="020B0400000000000000" pitchFamily="50" charset="-128"/>
                          <a:ea typeface="BIZ UDPゴシック" panose="020B0400000000000000" pitchFamily="50" charset="-128"/>
                        </a:rPr>
                        <a:t>法人税額</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3">
                  <a:txBody>
                    <a:bodyPr/>
                    <a:lstStyle/>
                    <a:p>
                      <a:pPr>
                        <a:lnSpc>
                          <a:spcPts val="1500"/>
                        </a:lnSpc>
                      </a:pPr>
                      <a:r>
                        <a:rPr kumimoji="1" lang="ja-JP" altLang="en-US" sz="1050" b="0" dirty="0">
                          <a:latin typeface="BIZ UDゴシック" panose="020B0400000000000000" pitchFamily="49" charset="-128"/>
                          <a:ea typeface="BIZ UDゴシック" panose="020B0400000000000000" pitchFamily="49" charset="-128"/>
                        </a:rPr>
                        <a:t>沖縄県：平成７年</a:t>
                      </a:r>
                      <a:endParaRPr kumimoji="1" lang="en-US" altLang="ja-JP" sz="1050" b="0" dirty="0">
                        <a:latin typeface="BIZ UDゴシック" panose="020B0400000000000000" pitchFamily="49" charset="-128"/>
                        <a:ea typeface="BIZ UDゴシック" panose="020B0400000000000000" pitchFamily="49" charset="-128"/>
                      </a:endParaRPr>
                    </a:p>
                    <a:p>
                      <a:pPr>
                        <a:lnSpc>
                          <a:spcPts val="1500"/>
                        </a:lnSpc>
                      </a:pPr>
                      <a:r>
                        <a:rPr kumimoji="1" lang="ja-JP" altLang="en-US" sz="1050" b="0" dirty="0">
                          <a:latin typeface="BIZ UDゴシック" panose="020B0400000000000000" pitchFamily="49" charset="-128"/>
                          <a:ea typeface="BIZ UDゴシック" panose="020B0400000000000000" pitchFamily="49" charset="-128"/>
                        </a:rPr>
                        <a:t>長崎県：昭和</a:t>
                      </a:r>
                      <a:r>
                        <a:rPr kumimoji="1" lang="en-US" altLang="ja-JP" sz="1050" b="0" dirty="0">
                          <a:latin typeface="BIZ UDゴシック" panose="020B0400000000000000" pitchFamily="49" charset="-128"/>
                          <a:ea typeface="BIZ UDゴシック" panose="020B0400000000000000" pitchFamily="49" charset="-128"/>
                        </a:rPr>
                        <a:t>60</a:t>
                      </a:r>
                      <a:r>
                        <a:rPr kumimoji="1" lang="ja-JP" altLang="en-US" sz="1050" b="0" dirty="0">
                          <a:latin typeface="BIZ UDゴシック" panose="020B0400000000000000" pitchFamily="49" charset="-128"/>
                          <a:ea typeface="BIZ UDゴシック" panose="020B0400000000000000" pitchFamily="49" charset="-128"/>
                        </a:rPr>
                        <a:t>年</a:t>
                      </a:r>
                      <a:endParaRPr kumimoji="1" lang="en-US" altLang="ja-JP" sz="1050" b="0" dirty="0">
                        <a:latin typeface="BIZ UDゴシック" panose="020B0400000000000000" pitchFamily="49" charset="-128"/>
                        <a:ea typeface="BIZ UDゴシック" panose="020B0400000000000000" pitchFamily="49" charset="-128"/>
                      </a:endParaRPr>
                    </a:p>
                    <a:p>
                      <a:pPr>
                        <a:lnSpc>
                          <a:spcPts val="1500"/>
                        </a:lnSpc>
                      </a:pPr>
                      <a:r>
                        <a:rPr kumimoji="1" lang="ja-JP" altLang="en-US" sz="1050" b="0" dirty="0">
                          <a:latin typeface="BIZ UDゴシック" panose="020B0400000000000000" pitchFamily="49" charset="-128"/>
                          <a:ea typeface="BIZ UDゴシック" panose="020B0400000000000000" pitchFamily="49" charset="-128"/>
                        </a:rPr>
                        <a:t>福島県：昭和</a:t>
                      </a:r>
                      <a:r>
                        <a:rPr kumimoji="1" lang="en-US" altLang="ja-JP" sz="1050" b="0" dirty="0">
                          <a:latin typeface="BIZ UDゴシック" panose="020B0400000000000000" pitchFamily="49" charset="-128"/>
                          <a:ea typeface="BIZ UDゴシック" panose="020B0400000000000000" pitchFamily="49" charset="-128"/>
                        </a:rPr>
                        <a:t>57</a:t>
                      </a:r>
                      <a:r>
                        <a:rPr kumimoji="1" lang="ja-JP" altLang="en-US" sz="1050" b="0" dirty="0">
                          <a:latin typeface="BIZ UDゴシック" panose="020B0400000000000000" pitchFamily="49" charset="-128"/>
                          <a:ea typeface="BIZ UDゴシック" panose="020B0400000000000000" pitchFamily="49" charset="-128"/>
                        </a:rPr>
                        <a:t>年</a:t>
                      </a:r>
                      <a:endParaRPr kumimoji="1" lang="en-US" altLang="ja-JP" sz="1050" b="0" dirty="0">
                        <a:latin typeface="BIZ UDゴシック" panose="020B0400000000000000" pitchFamily="49" charset="-128"/>
                        <a:ea typeface="BIZ UDゴシック" panose="020B0400000000000000" pitchFamily="49" charset="-128"/>
                      </a:endParaRPr>
                    </a:p>
                    <a:p>
                      <a:pPr>
                        <a:lnSpc>
                          <a:spcPts val="1500"/>
                        </a:lnSpc>
                      </a:pPr>
                      <a:r>
                        <a:rPr kumimoji="1" lang="ja-JP" altLang="en-US" sz="1050" b="0" dirty="0">
                          <a:latin typeface="BIZ UDゴシック" panose="020B0400000000000000" pitchFamily="49" charset="-128"/>
                          <a:ea typeface="BIZ UDゴシック" panose="020B0400000000000000" pitchFamily="49" charset="-128"/>
                        </a:rPr>
                        <a:t>その他：昭和</a:t>
                      </a:r>
                      <a:r>
                        <a:rPr kumimoji="1" lang="en-US" altLang="ja-JP" sz="1050" b="0" dirty="0">
                          <a:latin typeface="BIZ UDゴシック" panose="020B0400000000000000" pitchFamily="49" charset="-128"/>
                          <a:ea typeface="BIZ UDゴシック" panose="020B0400000000000000" pitchFamily="49" charset="-128"/>
                        </a:rPr>
                        <a:t>49</a:t>
                      </a:r>
                      <a:r>
                        <a:rPr kumimoji="1" lang="ja-JP" altLang="en-US" sz="1050" b="0" dirty="0">
                          <a:latin typeface="BIZ UDゴシック" panose="020B0400000000000000" pitchFamily="49" charset="-128"/>
                          <a:ea typeface="BIZ UDゴシック" panose="020B0400000000000000" pitchFamily="49" charset="-128"/>
                        </a:rPr>
                        <a:t>年～昭和</a:t>
                      </a:r>
                      <a:r>
                        <a:rPr kumimoji="1" lang="en-US" altLang="ja-JP" sz="1050" b="0" dirty="0">
                          <a:latin typeface="BIZ UDゴシック" panose="020B0400000000000000" pitchFamily="49" charset="-128"/>
                          <a:ea typeface="BIZ UDゴシック" panose="020B0400000000000000" pitchFamily="49" charset="-128"/>
                        </a:rPr>
                        <a:t>52</a:t>
                      </a:r>
                      <a:r>
                        <a:rPr kumimoji="1" lang="ja-JP" altLang="en-US" sz="1050" b="0" dirty="0">
                          <a:latin typeface="BIZ UDゴシック" panose="020B0400000000000000" pitchFamily="49" charset="-128"/>
                          <a:ea typeface="BIZ UDゴシック" panose="020B0400000000000000" pitchFamily="49" charset="-128"/>
                        </a:rPr>
                        <a:t>年</a:t>
                      </a:r>
                      <a:endParaRPr kumimoji="1" lang="en-US" altLang="ja-JP" sz="1050" b="0" dirty="0">
                        <a:latin typeface="BIZ UDゴシック" panose="020B0400000000000000" pitchFamily="49" charset="-128"/>
                        <a:ea typeface="BIZ UDゴシック" panose="020B0400000000000000" pitchFamily="49" charset="-128"/>
                      </a:endParaRPr>
                    </a:p>
                    <a:p>
                      <a:pPr>
                        <a:lnSpc>
                          <a:spcPts val="1500"/>
                        </a:lnSpc>
                      </a:pPr>
                      <a:r>
                        <a:rPr kumimoji="1" lang="ja-JP" altLang="en-US" sz="1050" b="0" dirty="0">
                          <a:latin typeface="BIZ UDゴシック" panose="020B0400000000000000" pitchFamily="49" charset="-128"/>
                          <a:ea typeface="BIZ UDゴシック" panose="020B0400000000000000" pitchFamily="49" charset="-128"/>
                        </a:rPr>
                        <a:t>＜初導入は昭和</a:t>
                      </a:r>
                      <a:r>
                        <a:rPr kumimoji="1" lang="en-US" altLang="ja-JP" sz="1050" b="0" dirty="0">
                          <a:latin typeface="BIZ UDゴシック" panose="020B0400000000000000" pitchFamily="49" charset="-128"/>
                          <a:ea typeface="BIZ UDゴシック" panose="020B0400000000000000" pitchFamily="49" charset="-128"/>
                        </a:rPr>
                        <a:t>49</a:t>
                      </a:r>
                      <a:r>
                        <a:rPr kumimoji="1" lang="ja-JP" altLang="en-US" sz="1050" b="0" dirty="0">
                          <a:latin typeface="BIZ UDゴシック" panose="020B0400000000000000" pitchFamily="49" charset="-128"/>
                          <a:ea typeface="BIZ UDゴシック" panose="020B0400000000000000" pitchFamily="49" charset="-128"/>
                        </a:rPr>
                        <a:t>年兵庫県＞</a:t>
                      </a:r>
                    </a:p>
                  </a:txBody>
                  <a:tcPr marL="36000" marR="36000" marT="36000" marB="3600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9787768"/>
                  </a:ext>
                </a:extLst>
              </a:tr>
              <a:tr h="182344">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1</a:t>
                      </a:r>
                      <a:r>
                        <a:rPr lang="ja-JP" altLang="en-US" sz="1050" u="none" strike="noStrike" dirty="0">
                          <a:effectLst/>
                          <a:latin typeface="BIZ UDPゴシック" panose="020B0400000000000000" pitchFamily="50" charset="-128"/>
                          <a:ea typeface="BIZ UDPゴシック" panose="020B0400000000000000" pitchFamily="50" charset="-128"/>
                        </a:rPr>
                        <a:t>億円超</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50" u="none" strike="noStrike" dirty="0">
                          <a:effectLst/>
                          <a:latin typeface="BIZ UDPゴシック" panose="020B0400000000000000" pitchFamily="50" charset="-128"/>
                          <a:ea typeface="BIZ UDPゴシック" panose="020B0400000000000000" pitchFamily="50" charset="-128"/>
                        </a:rPr>
                        <a:t>その他</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50" u="none" strike="noStrike" dirty="0">
                          <a:effectLst/>
                          <a:latin typeface="BIZ UDPゴシック" panose="020B0400000000000000" pitchFamily="50" charset="-128"/>
                          <a:ea typeface="BIZ UDPゴシック" panose="020B0400000000000000" pitchFamily="50" charset="-128"/>
                        </a:rPr>
                        <a:t>１千万円超</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50" u="none" strike="noStrike" dirty="0">
                          <a:effectLst/>
                          <a:latin typeface="BIZ UDPゴシック" panose="020B0400000000000000" pitchFamily="50" charset="-128"/>
                          <a:ea typeface="BIZ UDPゴシック" panose="020B0400000000000000" pitchFamily="50" charset="-128"/>
                        </a:rPr>
                        <a:t>２千万円超</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50" u="none" strike="noStrike" dirty="0">
                          <a:effectLst/>
                          <a:latin typeface="BIZ UDPゴシック" panose="020B0400000000000000" pitchFamily="50" charset="-128"/>
                          <a:ea typeface="BIZ UDPゴシック" panose="020B0400000000000000" pitchFamily="50" charset="-128"/>
                        </a:rPr>
                        <a:t>その他</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algn="ctr" fontAlgn="ct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9428651"/>
                  </a:ext>
                </a:extLst>
              </a:tr>
              <a:tr h="706557">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43</a:t>
                      </a:r>
                      <a:r>
                        <a:rPr lang="ja-JP" altLang="en-US" sz="1050" u="none" strike="noStrike" dirty="0">
                          <a:effectLst/>
                          <a:latin typeface="BIZ UDPゴシック" panose="020B0400000000000000" pitchFamily="50" charset="-128"/>
                          <a:ea typeface="BIZ UDPゴシック" panose="020B0400000000000000" pitchFamily="50" charset="-128"/>
                        </a:rPr>
                        <a:t>団体</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3</a:t>
                      </a:r>
                      <a:r>
                        <a:rPr lang="ja-JP" altLang="en-US" sz="1050" u="none" strike="noStrike" dirty="0">
                          <a:effectLst/>
                          <a:latin typeface="BIZ UDPゴシック" panose="020B0400000000000000" pitchFamily="50" charset="-128"/>
                          <a:ea typeface="BIZ UDPゴシック" panose="020B0400000000000000" pitchFamily="50" charset="-128"/>
                        </a:rPr>
                        <a:t>団体</a:t>
                      </a:r>
                      <a:r>
                        <a:rPr lang="ja-JP" altLang="en-US" sz="1000" u="none" strike="noStrike" dirty="0">
                          <a:effectLst/>
                          <a:latin typeface="BIZ UDPゴシック" panose="020B0400000000000000" pitchFamily="50" charset="-128"/>
                          <a:ea typeface="BIZ UDPゴシック" panose="020B0400000000000000" pitchFamily="50" charset="-128"/>
                        </a:rPr>
                        <a:t>（</a:t>
                      </a:r>
                      <a:r>
                        <a:rPr lang="en-US" altLang="ja-JP" sz="1000" u="none" strike="noStrike" dirty="0">
                          <a:effectLst/>
                          <a:latin typeface="BIZ UDPゴシック" panose="020B0400000000000000" pitchFamily="50" charset="-128"/>
                          <a:ea typeface="BIZ UDPゴシック" panose="020B0400000000000000" pitchFamily="50" charset="-128"/>
                        </a:rPr>
                        <a:t>※</a:t>
                      </a:r>
                      <a:r>
                        <a:rPr lang="ja-JP" altLang="en-US" sz="1000" u="none" strike="noStrike" dirty="0">
                          <a:effectLst/>
                          <a:latin typeface="BIZ UDPゴシック" panose="020B0400000000000000" pitchFamily="50" charset="-128"/>
                          <a:ea typeface="BIZ UDPゴシック" panose="020B0400000000000000" pitchFamily="50" charset="-128"/>
                        </a:rPr>
                        <a:t>１）</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38</a:t>
                      </a:r>
                      <a:r>
                        <a:rPr lang="ja-JP" altLang="en-US" sz="1050" u="none" strike="noStrike" dirty="0">
                          <a:effectLst/>
                          <a:latin typeface="BIZ UDPゴシック" panose="020B0400000000000000" pitchFamily="50" charset="-128"/>
                          <a:ea typeface="BIZ UDPゴシック" panose="020B0400000000000000" pitchFamily="50" charset="-128"/>
                        </a:rPr>
                        <a:t>団体</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3</a:t>
                      </a:r>
                      <a:r>
                        <a:rPr lang="ja-JP" altLang="en-US" sz="1050" u="none" strike="noStrike" dirty="0">
                          <a:effectLst/>
                          <a:latin typeface="BIZ UDPゴシック" panose="020B0400000000000000" pitchFamily="50" charset="-128"/>
                          <a:ea typeface="BIZ UDPゴシック" panose="020B0400000000000000" pitchFamily="50" charset="-128"/>
                        </a:rPr>
                        <a:t>団体（大阪府他）</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5</a:t>
                      </a:r>
                      <a:r>
                        <a:rPr lang="ja-JP" altLang="en-US" sz="1050" u="none" strike="noStrike" dirty="0">
                          <a:effectLst/>
                          <a:latin typeface="BIZ UDPゴシック" panose="020B0400000000000000" pitchFamily="50" charset="-128"/>
                          <a:ea typeface="BIZ UDPゴシック" panose="020B0400000000000000" pitchFamily="50" charset="-128"/>
                        </a:rPr>
                        <a:t>団体</a:t>
                      </a:r>
                      <a:r>
                        <a:rPr lang="ja-JP" altLang="en-US" sz="1000" u="none" strike="noStrike" dirty="0">
                          <a:effectLst/>
                          <a:latin typeface="BIZ UDPゴシック" panose="020B0400000000000000" pitchFamily="50" charset="-128"/>
                          <a:ea typeface="BIZ UDPゴシック" panose="020B0400000000000000" pitchFamily="50" charset="-128"/>
                        </a:rPr>
                        <a:t>（</a:t>
                      </a:r>
                      <a:r>
                        <a:rPr lang="en-US" altLang="ja-JP" sz="1000" u="none" strike="noStrike" dirty="0">
                          <a:effectLst/>
                          <a:latin typeface="BIZ UDPゴシック" panose="020B0400000000000000" pitchFamily="50" charset="-128"/>
                          <a:ea typeface="BIZ UDPゴシック" panose="020B0400000000000000" pitchFamily="50" charset="-128"/>
                        </a:rPr>
                        <a:t>※</a:t>
                      </a:r>
                      <a:r>
                        <a:rPr lang="ja-JP" altLang="en-US" sz="1000" u="none" strike="noStrike" dirty="0">
                          <a:effectLst/>
                          <a:latin typeface="BIZ UDPゴシック" panose="020B0400000000000000" pitchFamily="50" charset="-128"/>
                          <a:ea typeface="BIZ UDPゴシック" panose="020B0400000000000000" pitchFamily="50" charset="-128"/>
                        </a:rPr>
                        <a:t>２）</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algn="ctr" fontAlgn="ct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1971928"/>
                  </a:ext>
                </a:extLst>
              </a:tr>
            </a:tbl>
          </a:graphicData>
        </a:graphic>
      </p:graphicFrame>
      <p:sp>
        <p:nvSpPr>
          <p:cNvPr id="20" name="テキスト ボックス 19">
            <a:extLst>
              <a:ext uri="{FF2B5EF4-FFF2-40B4-BE49-F238E27FC236}">
                <a16:creationId xmlns:a16="http://schemas.microsoft.com/office/drawing/2014/main" id="{6DD8580A-EFBF-401E-8BCC-03F0DCD0D544}"/>
              </a:ext>
            </a:extLst>
          </p:cNvPr>
          <p:cNvSpPr txBox="1"/>
          <p:nvPr/>
        </p:nvSpPr>
        <p:spPr>
          <a:xfrm>
            <a:off x="305851" y="2579136"/>
            <a:ext cx="8993894" cy="369332"/>
          </a:xfrm>
          <a:prstGeom prst="rect">
            <a:avLst/>
          </a:prstGeom>
          <a:noFill/>
        </p:spPr>
        <p:txBody>
          <a:bodyPr wrap="square" rtlCol="0">
            <a:spAutoFit/>
          </a:bodyPr>
          <a:lstStyle/>
          <a:p>
            <a:r>
              <a:rPr kumimoji="1" lang="zh-TW" altLang="en-US" sz="900" dirty="0">
                <a:latin typeface="BIZ UDPゴシック" panose="020B0400000000000000" pitchFamily="50" charset="-128"/>
                <a:ea typeface="BIZ UDPゴシック" panose="020B0400000000000000" pitchFamily="50" charset="-128"/>
              </a:rPr>
              <a:t>（</a:t>
            </a:r>
            <a:r>
              <a:rPr kumimoji="1" lang="en-US" altLang="zh-TW" sz="900" dirty="0">
                <a:latin typeface="BIZ UDPゴシック" panose="020B0400000000000000" pitchFamily="50" charset="-128"/>
                <a:ea typeface="BIZ UDPゴシック" panose="020B0400000000000000" pitchFamily="50" charset="-128"/>
              </a:rPr>
              <a:t>※</a:t>
            </a:r>
            <a:r>
              <a:rPr kumimoji="1" lang="zh-TW" altLang="en-US" sz="900" dirty="0">
                <a:latin typeface="BIZ UDPゴシック" panose="020B0400000000000000" pitchFamily="50" charset="-128"/>
                <a:ea typeface="BIZ UDPゴシック" panose="020B0400000000000000" pitchFamily="50" charset="-128"/>
              </a:rPr>
              <a:t>１）神奈川県：２億円超、京都府：３億円超、広島県：２千万円超</a:t>
            </a:r>
            <a:endParaRPr kumimoji="1" lang="en-US" altLang="zh-TW"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２）神奈川県：４千万円超、山梨県：税額要件なし、愛知県：</a:t>
            </a:r>
            <a:r>
              <a:rPr kumimoji="1" lang="en-US" altLang="ja-JP" sz="900" dirty="0">
                <a:latin typeface="BIZ UDPゴシック" panose="020B0400000000000000" pitchFamily="50" charset="-128"/>
                <a:ea typeface="BIZ UDPゴシック" panose="020B0400000000000000" pitchFamily="50" charset="-128"/>
              </a:rPr>
              <a:t>1,500</a:t>
            </a:r>
            <a:r>
              <a:rPr kumimoji="1" lang="ja-JP" altLang="en-US" sz="900" dirty="0">
                <a:latin typeface="BIZ UDPゴシック" panose="020B0400000000000000" pitchFamily="50" charset="-128"/>
                <a:ea typeface="BIZ UDPゴシック" panose="020B0400000000000000" pitchFamily="50" charset="-128"/>
              </a:rPr>
              <a:t>万円超、京都府：</a:t>
            </a:r>
            <a:r>
              <a:rPr kumimoji="1" lang="en-US" altLang="ja-JP" sz="900" dirty="0">
                <a:latin typeface="BIZ UDPゴシック" panose="020B0400000000000000" pitchFamily="50" charset="-128"/>
                <a:ea typeface="BIZ UDPゴシック" panose="020B0400000000000000" pitchFamily="50" charset="-128"/>
              </a:rPr>
              <a:t>1,600</a:t>
            </a:r>
            <a:r>
              <a:rPr kumimoji="1" lang="ja-JP" altLang="en-US" sz="900" dirty="0">
                <a:latin typeface="BIZ UDPゴシック" panose="020B0400000000000000" pitchFamily="50" charset="-128"/>
                <a:ea typeface="BIZ UDPゴシック" panose="020B0400000000000000" pitchFamily="50" charset="-128"/>
              </a:rPr>
              <a:t>万円超、岡山県：</a:t>
            </a:r>
            <a:r>
              <a:rPr kumimoji="1" lang="en-US" altLang="ja-JP" sz="900" dirty="0">
                <a:latin typeface="BIZ UDPゴシック" panose="020B0400000000000000" pitchFamily="50" charset="-128"/>
                <a:ea typeface="BIZ UDPゴシック" panose="020B0400000000000000" pitchFamily="50" charset="-128"/>
              </a:rPr>
              <a:t>1,500</a:t>
            </a:r>
            <a:r>
              <a:rPr kumimoji="1" lang="ja-JP" altLang="en-US" sz="900" dirty="0">
                <a:latin typeface="BIZ UDPゴシック" panose="020B0400000000000000" pitchFamily="50" charset="-128"/>
                <a:ea typeface="BIZ UDPゴシック" panose="020B0400000000000000" pitchFamily="50" charset="-128"/>
              </a:rPr>
              <a:t>万円超</a:t>
            </a:r>
          </a:p>
        </p:txBody>
      </p:sp>
      <p:sp>
        <p:nvSpPr>
          <p:cNvPr id="22" name="テキスト ボックス 21">
            <a:extLst>
              <a:ext uri="{FF2B5EF4-FFF2-40B4-BE49-F238E27FC236}">
                <a16:creationId xmlns:a16="http://schemas.microsoft.com/office/drawing/2014/main" id="{02CA6D65-2CFF-42A7-A30D-EDDDD9095283}"/>
              </a:ext>
            </a:extLst>
          </p:cNvPr>
          <p:cNvSpPr txBox="1"/>
          <p:nvPr/>
        </p:nvSpPr>
        <p:spPr>
          <a:xfrm>
            <a:off x="363001" y="1011397"/>
            <a:ext cx="3572350" cy="338554"/>
          </a:xfrm>
          <a:prstGeom prst="rect">
            <a:avLst/>
          </a:prstGeom>
          <a:noFill/>
        </p:spPr>
        <p:txBody>
          <a:bodyPr wrap="square" rtlCol="0">
            <a:spAutoFit/>
          </a:bodyPr>
          <a:lstStyle/>
          <a:p>
            <a:r>
              <a:rPr lang="ja-JP" altLang="en-US" sz="1600" b="1" dirty="0">
                <a:latin typeface="UD デジタル 教科書体 NK-R" panose="02020400000000000000" pitchFamily="18" charset="-128"/>
                <a:ea typeface="UD デジタル 教科書体 NK-R" panose="02020400000000000000" pitchFamily="18" charset="-128"/>
              </a:rPr>
              <a:t>◆</a:t>
            </a:r>
            <a:r>
              <a:rPr kumimoji="1" lang="ja-JP" altLang="en-US" sz="1600" b="1" dirty="0">
                <a:latin typeface="UD デジタル 教科書体 NK-R" panose="02020400000000000000" pitchFamily="18" charset="-128"/>
                <a:ea typeface="UD デジタル 教科書体 NK-R" panose="02020400000000000000" pitchFamily="18" charset="-128"/>
              </a:rPr>
              <a:t>法人府民税法人税割の状況</a:t>
            </a:r>
            <a:endParaRPr kumimoji="1" lang="en-US" altLang="ja-JP" sz="1600" b="1" dirty="0">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a:extLst>
              <a:ext uri="{FF2B5EF4-FFF2-40B4-BE49-F238E27FC236}">
                <a16:creationId xmlns:a16="http://schemas.microsoft.com/office/drawing/2014/main" id="{4825C3BE-E25B-4B50-9CC7-F2CC8B68D773}"/>
              </a:ext>
            </a:extLst>
          </p:cNvPr>
          <p:cNvSpPr txBox="1"/>
          <p:nvPr/>
        </p:nvSpPr>
        <p:spPr>
          <a:xfrm>
            <a:off x="363001" y="3133917"/>
            <a:ext cx="4293220" cy="338554"/>
          </a:xfrm>
          <a:prstGeom prst="rect">
            <a:avLst/>
          </a:prstGeom>
          <a:noFill/>
        </p:spPr>
        <p:txBody>
          <a:bodyPr wrap="square" rtlCol="0">
            <a:spAutoFit/>
          </a:bodyPr>
          <a:lstStyle/>
          <a:p>
            <a:r>
              <a:rPr lang="ja-JP" altLang="en-US" sz="1600" b="1" dirty="0">
                <a:latin typeface="UD デジタル 教科書体 NK-R" panose="02020400000000000000" pitchFamily="18" charset="-128"/>
                <a:ea typeface="UD デジタル 教科書体 NK-R" panose="02020400000000000000" pitchFamily="18" charset="-128"/>
              </a:rPr>
              <a:t>◆</a:t>
            </a:r>
            <a:r>
              <a:rPr kumimoji="1" lang="ja-JP" altLang="en-US" sz="1600" b="1" dirty="0">
                <a:latin typeface="UD デジタル 教科書体 NK-R" panose="02020400000000000000" pitchFamily="18" charset="-128"/>
                <a:ea typeface="UD デジタル 教科書体 NK-R" panose="02020400000000000000" pitchFamily="18" charset="-128"/>
              </a:rPr>
              <a:t>法人事業税の状況</a:t>
            </a:r>
            <a:endParaRPr kumimoji="1" lang="en-US" altLang="ja-JP" sz="1600" b="1" dirty="0">
              <a:latin typeface="UD デジタル 教科書体 NK-R" panose="02020400000000000000" pitchFamily="18" charset="-128"/>
              <a:ea typeface="UD デジタル 教科書体 NK-R" panose="02020400000000000000" pitchFamily="18" charset="-128"/>
            </a:endParaRPr>
          </a:p>
        </p:txBody>
      </p:sp>
      <p:sp>
        <p:nvSpPr>
          <p:cNvPr id="13" name="Rectangle 2">
            <a:extLst>
              <a:ext uri="{FF2B5EF4-FFF2-40B4-BE49-F238E27FC236}">
                <a16:creationId xmlns:a16="http://schemas.microsoft.com/office/drawing/2014/main" id="{09805A9E-5DC7-4D23-AD31-3718E71F3535}"/>
              </a:ext>
            </a:extLst>
          </p:cNvPr>
          <p:cNvSpPr txBox="1">
            <a:spLocks noChangeArrowheads="1"/>
          </p:cNvSpPr>
          <p:nvPr/>
        </p:nvSpPr>
        <p:spPr>
          <a:xfrm>
            <a:off x="213453" y="347273"/>
            <a:ext cx="9483726" cy="414270"/>
          </a:xfrm>
          <a:prstGeom prst="rect">
            <a:avLst/>
          </a:prstGeom>
          <a:solidFill>
            <a:srgbClr val="000099"/>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b="1" dirty="0">
                <a:solidFill>
                  <a:schemeClr val="bg1"/>
                </a:solidFill>
                <a:latin typeface="BIZ UDPゴシック" panose="020B0400000000000000" pitchFamily="50" charset="-128"/>
                <a:ea typeface="BIZ UDPゴシック" panose="020B0400000000000000" pitchFamily="50" charset="-128"/>
              </a:rPr>
              <a:t>他府県の状況</a:t>
            </a:r>
            <a:endParaRPr lang="ja-JP" altLang="en-US" sz="2800" b="1" strike="sngStrike" dirty="0">
              <a:solidFill>
                <a:schemeClr val="bg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699BCF23-B6D0-452C-A1D6-77827247EA4A}"/>
              </a:ext>
            </a:extLst>
          </p:cNvPr>
          <p:cNvSpPr txBox="1"/>
          <p:nvPr/>
        </p:nvSpPr>
        <p:spPr>
          <a:xfrm>
            <a:off x="3124619" y="1030889"/>
            <a:ext cx="630000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静岡県以外の</a:t>
            </a:r>
            <a:r>
              <a:rPr kumimoji="1" lang="en-US" altLang="ja-JP" sz="1000" dirty="0">
                <a:latin typeface="BIZ UDPゴシック" panose="020B0400000000000000" pitchFamily="50" charset="-128"/>
                <a:ea typeface="BIZ UDPゴシック" panose="020B0400000000000000" pitchFamily="50" charset="-128"/>
              </a:rPr>
              <a:t>46</a:t>
            </a:r>
            <a:r>
              <a:rPr kumimoji="1" lang="ja-JP" altLang="en-US" sz="1000" dirty="0">
                <a:latin typeface="BIZ UDPゴシック" panose="020B0400000000000000" pitchFamily="50" charset="-128"/>
                <a:ea typeface="BIZ UDPゴシック" panose="020B0400000000000000" pitchFamily="50" charset="-128"/>
              </a:rPr>
              <a:t>都道府県で実施</a:t>
            </a:r>
          </a:p>
        </p:txBody>
      </p:sp>
      <p:sp>
        <p:nvSpPr>
          <p:cNvPr id="14" name="スライド番号プレースホルダー 1">
            <a:extLst>
              <a:ext uri="{FF2B5EF4-FFF2-40B4-BE49-F238E27FC236}">
                <a16:creationId xmlns:a16="http://schemas.microsoft.com/office/drawing/2014/main" id="{8BC409F2-2F0C-4994-9F3E-E6AB65404707}"/>
              </a:ext>
            </a:extLst>
          </p:cNvPr>
          <p:cNvSpPr>
            <a:spLocks noGrp="1"/>
          </p:cNvSpPr>
          <p:nvPr>
            <p:ph type="sldNum" sz="quarter" idx="12"/>
          </p:nvPr>
        </p:nvSpPr>
        <p:spPr>
          <a:xfrm>
            <a:off x="7677150" y="6492875"/>
            <a:ext cx="2228850" cy="365125"/>
          </a:xfrm>
        </p:spPr>
        <p:txBody>
          <a:bodyPr/>
          <a:lstStyle/>
          <a:p>
            <a:r>
              <a:rPr kumimoji="1" lang="ja-JP" altLang="en-US" sz="1600" dirty="0">
                <a:latin typeface="BIZ UDPゴシック" panose="020B0400000000000000" pitchFamily="50" charset="-128"/>
                <a:ea typeface="BIZ UDPゴシック" panose="020B0400000000000000" pitchFamily="50" charset="-128"/>
              </a:rPr>
              <a:t>３</a:t>
            </a:r>
          </a:p>
        </p:txBody>
      </p:sp>
    </p:spTree>
    <p:extLst>
      <p:ext uri="{BB962C8B-B14F-4D97-AF65-F5344CB8AC3E}">
        <p14:creationId xmlns:p14="http://schemas.microsoft.com/office/powerpoint/2010/main" val="40412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602BD5-9D28-4908-9696-8BC0158C3FA0}"/>
              </a:ext>
            </a:extLst>
          </p:cNvPr>
          <p:cNvPicPr>
            <a:picLocks noChangeAspect="1"/>
          </p:cNvPicPr>
          <p:nvPr/>
        </p:nvPicPr>
        <p:blipFill>
          <a:blip r:embed="rId3"/>
          <a:stretch>
            <a:fillRect/>
          </a:stretch>
        </p:blipFill>
        <p:spPr>
          <a:xfrm>
            <a:off x="1283080" y="2296772"/>
            <a:ext cx="7718205" cy="3651821"/>
          </a:xfrm>
          <a:prstGeom prst="rect">
            <a:avLst/>
          </a:prstGeom>
        </p:spPr>
      </p:pic>
      <p:sp>
        <p:nvSpPr>
          <p:cNvPr id="8" name="四角形: 角を丸くする 7">
            <a:extLst>
              <a:ext uri="{FF2B5EF4-FFF2-40B4-BE49-F238E27FC236}">
                <a16:creationId xmlns:a16="http://schemas.microsoft.com/office/drawing/2014/main" id="{5E225055-8CB8-4D6A-8156-D466706B0C8E}"/>
              </a:ext>
            </a:extLst>
          </p:cNvPr>
          <p:cNvSpPr/>
          <p:nvPr/>
        </p:nvSpPr>
        <p:spPr>
          <a:xfrm>
            <a:off x="185547" y="840509"/>
            <a:ext cx="9483726" cy="5829119"/>
          </a:xfrm>
          <a:prstGeom prst="roundRect">
            <a:avLst>
              <a:gd name="adj" fmla="val 4432"/>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83" name="テキスト ボックス 82">
            <a:extLst>
              <a:ext uri="{FF2B5EF4-FFF2-40B4-BE49-F238E27FC236}">
                <a16:creationId xmlns:a16="http://schemas.microsoft.com/office/drawing/2014/main" id="{878F49CC-73F5-4DA0-B82C-E60617D5D913}"/>
              </a:ext>
            </a:extLst>
          </p:cNvPr>
          <p:cNvSpPr txBox="1"/>
          <p:nvPr/>
        </p:nvSpPr>
        <p:spPr>
          <a:xfrm>
            <a:off x="829001" y="1255504"/>
            <a:ext cx="8534879" cy="954107"/>
          </a:xfrm>
          <a:prstGeom prst="rect">
            <a:avLst/>
          </a:prstGeom>
          <a:noFill/>
          <a:ln>
            <a:noFill/>
            <a:prstDash val="dash"/>
          </a:ln>
        </p:spPr>
        <p:txBody>
          <a:bodyPr wrap="square" rtlCol="0">
            <a:spAutoFit/>
          </a:bodyPr>
          <a:lstStyle/>
          <a:p>
            <a:r>
              <a:rPr kumimoji="1" lang="ja-JP" altLang="en-US" sz="1400" spc="-30" dirty="0">
                <a:latin typeface="BIZ UDPゴシック" panose="020B0400000000000000" pitchFamily="50" charset="-128"/>
                <a:ea typeface="BIZ UDPゴシック" panose="020B0400000000000000" pitchFamily="50" charset="-128"/>
              </a:rPr>
              <a:t>府独自の税率設定がなかったものとして増収分を差し引くと、</a:t>
            </a:r>
            <a:r>
              <a:rPr kumimoji="1" lang="en-US" altLang="ja-JP" sz="1400" spc="-30" dirty="0">
                <a:latin typeface="BIZ UDPゴシック" panose="020B0400000000000000" pitchFamily="50" charset="-128"/>
                <a:ea typeface="BIZ UDPゴシック" panose="020B0400000000000000" pitchFamily="50" charset="-128"/>
              </a:rPr>
              <a:t>H23</a:t>
            </a:r>
            <a:r>
              <a:rPr kumimoji="1" lang="ja-JP" altLang="en-US" sz="1400" spc="-30" dirty="0">
                <a:latin typeface="BIZ UDPゴシック" panose="020B0400000000000000" pitchFamily="50" charset="-128"/>
                <a:ea typeface="BIZ UDPゴシック" panose="020B0400000000000000" pitchFamily="50" charset="-128"/>
              </a:rPr>
              <a:t>以降の決算収支の赤字を回避するため、数年間にわたり財政調整基金を取り崩すこととなり、平成</a:t>
            </a:r>
            <a:r>
              <a:rPr kumimoji="1" lang="en-US" altLang="ja-JP" sz="1400" spc="-30" dirty="0">
                <a:latin typeface="BIZ UDPゴシック" panose="020B0400000000000000" pitchFamily="50" charset="-128"/>
                <a:ea typeface="BIZ UDPゴシック" panose="020B0400000000000000" pitchFamily="50" charset="-128"/>
              </a:rPr>
              <a:t>29</a:t>
            </a:r>
            <a:r>
              <a:rPr kumimoji="1" lang="ja-JP" altLang="en-US" sz="1400" spc="-30" dirty="0">
                <a:latin typeface="BIZ UDPゴシック" panose="020B0400000000000000" pitchFamily="50" charset="-128"/>
                <a:ea typeface="BIZ UDPゴシック" panose="020B0400000000000000" pitchFamily="50" charset="-128"/>
              </a:rPr>
              <a:t>年には枯渇。また、決算剰余金からの減債基金復元のための積立てが出来ないため、復元完了もできなかった。</a:t>
            </a:r>
            <a:endParaRPr kumimoji="1" lang="en-US" altLang="ja-JP" sz="1400" spc="-3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今後も当分の間、同様の状況が続く懸念がある。</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98" name="テキスト ボックス 97">
            <a:extLst>
              <a:ext uri="{FF2B5EF4-FFF2-40B4-BE49-F238E27FC236}">
                <a16:creationId xmlns:a16="http://schemas.microsoft.com/office/drawing/2014/main" id="{3CAB9618-5F32-40BE-A61B-E839BD3970F0}"/>
              </a:ext>
            </a:extLst>
          </p:cNvPr>
          <p:cNvSpPr txBox="1"/>
          <p:nvPr/>
        </p:nvSpPr>
        <p:spPr>
          <a:xfrm>
            <a:off x="546223" y="921420"/>
            <a:ext cx="8969012" cy="338554"/>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1600" dirty="0">
                <a:latin typeface="BIZ UDゴシック" panose="020B0400000000000000" pitchFamily="49" charset="-128"/>
                <a:ea typeface="BIZ UDゴシック" panose="020B0400000000000000" pitchFamily="49" charset="-128"/>
              </a:rPr>
              <a:t>府独自の税率設定がなかった場合の決算収支はどうなるか</a:t>
            </a:r>
            <a:endParaRPr kumimoji="1" lang="en-US" altLang="ja-JP" sz="1600" strike="sngStrike" dirty="0">
              <a:solidFill>
                <a:srgbClr val="FF0000"/>
              </a:solidFill>
              <a:latin typeface="BIZ UDゴシック" panose="020B0400000000000000" pitchFamily="49" charset="-128"/>
              <a:ea typeface="BIZ UDゴシック" panose="020B0400000000000000" pitchFamily="49" charset="-128"/>
            </a:endParaRPr>
          </a:p>
        </p:txBody>
      </p:sp>
      <p:sp>
        <p:nvSpPr>
          <p:cNvPr id="97" name="スライド番号プレースホルダー 1">
            <a:extLst>
              <a:ext uri="{FF2B5EF4-FFF2-40B4-BE49-F238E27FC236}">
                <a16:creationId xmlns:a16="http://schemas.microsoft.com/office/drawing/2014/main" id="{B60E199B-6527-4A93-A51B-E4334F83FC44}"/>
              </a:ext>
            </a:extLst>
          </p:cNvPr>
          <p:cNvSpPr>
            <a:spLocks noGrp="1"/>
          </p:cNvSpPr>
          <p:nvPr>
            <p:ph type="sldNum" sz="quarter" idx="12"/>
          </p:nvPr>
        </p:nvSpPr>
        <p:spPr>
          <a:xfrm>
            <a:off x="7677150" y="6492875"/>
            <a:ext cx="2228850" cy="365125"/>
          </a:xfrm>
        </p:spPr>
        <p:txBody>
          <a:bodyPr/>
          <a:lstStyle/>
          <a:p>
            <a:fld id="{A5278034-DBFF-4091-BA39-1C8DF7F547E5}" type="slidenum">
              <a:rPr kumimoji="1" lang="ja-JP" altLang="en-US" smtClean="0"/>
              <a:pPr/>
              <a:t>4</a:t>
            </a:fld>
            <a:endParaRPr kumimoji="1" lang="ja-JP" altLang="en-US" dirty="0"/>
          </a:p>
        </p:txBody>
      </p:sp>
      <p:sp>
        <p:nvSpPr>
          <p:cNvPr id="99" name="Rectangle 2">
            <a:extLst>
              <a:ext uri="{FF2B5EF4-FFF2-40B4-BE49-F238E27FC236}">
                <a16:creationId xmlns:a16="http://schemas.microsoft.com/office/drawing/2014/main" id="{FF49B2D4-9E0D-4426-A453-00334FB3C54E}"/>
              </a:ext>
            </a:extLst>
          </p:cNvPr>
          <p:cNvSpPr txBox="1">
            <a:spLocks noChangeArrowheads="1"/>
          </p:cNvSpPr>
          <p:nvPr/>
        </p:nvSpPr>
        <p:spPr>
          <a:xfrm>
            <a:off x="213453" y="347273"/>
            <a:ext cx="9483726" cy="414270"/>
          </a:xfrm>
          <a:prstGeom prst="rect">
            <a:avLst/>
          </a:prstGeom>
          <a:solidFill>
            <a:srgbClr val="000099"/>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b="1" dirty="0">
                <a:solidFill>
                  <a:schemeClr val="bg1"/>
                </a:solidFill>
                <a:latin typeface="BIZ UDPゴシック" panose="020B0400000000000000" pitchFamily="50" charset="-128"/>
                <a:ea typeface="BIZ UDPゴシック" panose="020B0400000000000000" pitchFamily="50" charset="-128"/>
              </a:rPr>
              <a:t>財政状況 </a:t>
            </a:r>
          </a:p>
        </p:txBody>
      </p:sp>
      <p:grpSp>
        <p:nvGrpSpPr>
          <p:cNvPr id="17" name="グループ化 16">
            <a:extLst>
              <a:ext uri="{FF2B5EF4-FFF2-40B4-BE49-F238E27FC236}">
                <a16:creationId xmlns:a16="http://schemas.microsoft.com/office/drawing/2014/main" id="{367EA1BC-4E4A-4565-84B5-7D9D00A05949}"/>
              </a:ext>
            </a:extLst>
          </p:cNvPr>
          <p:cNvGrpSpPr/>
          <p:nvPr/>
        </p:nvGrpSpPr>
        <p:grpSpPr>
          <a:xfrm>
            <a:off x="1860792" y="3541965"/>
            <a:ext cx="6140516" cy="1726859"/>
            <a:chOff x="1860792" y="4007640"/>
            <a:chExt cx="6140516" cy="1726859"/>
          </a:xfrm>
        </p:grpSpPr>
        <p:grpSp>
          <p:nvGrpSpPr>
            <p:cNvPr id="14" name="グループ化 13">
              <a:extLst>
                <a:ext uri="{FF2B5EF4-FFF2-40B4-BE49-F238E27FC236}">
                  <a16:creationId xmlns:a16="http://schemas.microsoft.com/office/drawing/2014/main" id="{A240E3A8-B731-46CF-97CC-B8775101B144}"/>
                </a:ext>
              </a:extLst>
            </p:cNvPr>
            <p:cNvGrpSpPr/>
            <p:nvPr/>
          </p:nvGrpSpPr>
          <p:grpSpPr>
            <a:xfrm>
              <a:off x="2737530" y="4351152"/>
              <a:ext cx="5263778" cy="1383347"/>
              <a:chOff x="2755431" y="4287965"/>
              <a:chExt cx="5019563" cy="1383347"/>
            </a:xfrm>
          </p:grpSpPr>
          <p:sp>
            <p:nvSpPr>
              <p:cNvPr id="13" name="正方形/長方形 12">
                <a:extLst>
                  <a:ext uri="{FF2B5EF4-FFF2-40B4-BE49-F238E27FC236}">
                    <a16:creationId xmlns:a16="http://schemas.microsoft.com/office/drawing/2014/main" id="{B41CCCAE-D235-4654-9AD1-A5BE23C6F9A9}"/>
                  </a:ext>
                </a:extLst>
              </p:cNvPr>
              <p:cNvSpPr/>
              <p:nvPr/>
            </p:nvSpPr>
            <p:spPr>
              <a:xfrm>
                <a:off x="2836863" y="4361868"/>
                <a:ext cx="144000" cy="396000"/>
              </a:xfrm>
              <a:prstGeom prst="rect">
                <a:avLst/>
              </a:prstGeom>
              <a:solidFill>
                <a:schemeClr val="accent4">
                  <a:alpha val="50000"/>
                </a:schemeClr>
              </a:solidFill>
              <a:ln w="952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E90C137-9EA4-4F69-86EC-87A6A7B840D7}"/>
                  </a:ext>
                </a:extLst>
              </p:cNvPr>
              <p:cNvSpPr txBox="1"/>
              <p:nvPr/>
            </p:nvSpPr>
            <p:spPr>
              <a:xfrm>
                <a:off x="2755431" y="4605499"/>
                <a:ext cx="365659" cy="200055"/>
              </a:xfrm>
              <a:prstGeom prst="rect">
                <a:avLst/>
              </a:prstGeom>
              <a:noFill/>
            </p:spPr>
            <p:txBody>
              <a:bodyPr wrap="square" rtlCol="0">
                <a:spAutoFit/>
              </a:bodyPr>
              <a:lstStyle/>
              <a:p>
                <a:r>
                  <a:rPr kumimoji="1" lang="en-US" altLang="ja-JP" sz="700" dirty="0"/>
                  <a:t>130</a:t>
                </a:r>
                <a:endParaRPr kumimoji="1" lang="ja-JP" altLang="en-US" sz="700" dirty="0"/>
              </a:p>
            </p:txBody>
          </p:sp>
          <p:sp>
            <p:nvSpPr>
              <p:cNvPr id="66" name="正方形/長方形 65">
                <a:extLst>
                  <a:ext uri="{FF2B5EF4-FFF2-40B4-BE49-F238E27FC236}">
                    <a16:creationId xmlns:a16="http://schemas.microsoft.com/office/drawing/2014/main" id="{894A2FBF-6F1D-4C70-8435-F7FE4E03557B}"/>
                  </a:ext>
                </a:extLst>
              </p:cNvPr>
              <p:cNvSpPr/>
              <p:nvPr/>
            </p:nvSpPr>
            <p:spPr>
              <a:xfrm>
                <a:off x="3257874" y="4364887"/>
                <a:ext cx="144000" cy="360000"/>
              </a:xfrm>
              <a:prstGeom prst="rect">
                <a:avLst/>
              </a:prstGeom>
              <a:solidFill>
                <a:schemeClr val="accent4">
                  <a:alpha val="50000"/>
                </a:schemeClr>
              </a:solidFill>
              <a:ln w="952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C0CD4EA0-FEE7-4D23-9580-9D561EDFC519}"/>
                  </a:ext>
                </a:extLst>
              </p:cNvPr>
              <p:cNvSpPr txBox="1"/>
              <p:nvPr/>
            </p:nvSpPr>
            <p:spPr>
              <a:xfrm>
                <a:off x="3181528" y="4578038"/>
                <a:ext cx="365659" cy="200055"/>
              </a:xfrm>
              <a:prstGeom prst="rect">
                <a:avLst/>
              </a:prstGeom>
              <a:noFill/>
            </p:spPr>
            <p:txBody>
              <a:bodyPr wrap="square" rtlCol="0">
                <a:spAutoFit/>
              </a:bodyPr>
              <a:lstStyle/>
              <a:p>
                <a:r>
                  <a:rPr kumimoji="1" lang="en-US" altLang="ja-JP" sz="700" dirty="0"/>
                  <a:t>123</a:t>
                </a:r>
              </a:p>
            </p:txBody>
          </p:sp>
          <p:sp>
            <p:nvSpPr>
              <p:cNvPr id="70" name="正方形/長方形 69">
                <a:extLst>
                  <a:ext uri="{FF2B5EF4-FFF2-40B4-BE49-F238E27FC236}">
                    <a16:creationId xmlns:a16="http://schemas.microsoft.com/office/drawing/2014/main" id="{E18EE8FA-2922-4DC9-9102-BBFF83EC7FD9}"/>
                  </a:ext>
                </a:extLst>
              </p:cNvPr>
              <p:cNvSpPr/>
              <p:nvPr/>
            </p:nvSpPr>
            <p:spPr>
              <a:xfrm>
                <a:off x="3682012" y="4359703"/>
                <a:ext cx="144000" cy="144000"/>
              </a:xfrm>
              <a:prstGeom prst="rect">
                <a:avLst/>
              </a:prstGeom>
              <a:solidFill>
                <a:schemeClr val="accent4">
                  <a:alpha val="50000"/>
                </a:schemeClr>
              </a:solidFill>
              <a:ln w="952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03D71DF4-F875-45DA-8CAB-249C7F2B9C7F}"/>
                  </a:ext>
                </a:extLst>
              </p:cNvPr>
              <p:cNvSpPr txBox="1"/>
              <p:nvPr/>
            </p:nvSpPr>
            <p:spPr>
              <a:xfrm>
                <a:off x="3621841" y="4465311"/>
                <a:ext cx="365659" cy="200055"/>
              </a:xfrm>
              <a:prstGeom prst="rect">
                <a:avLst/>
              </a:prstGeom>
              <a:noFill/>
            </p:spPr>
            <p:txBody>
              <a:bodyPr wrap="square" rtlCol="0">
                <a:spAutoFit/>
              </a:bodyPr>
              <a:lstStyle/>
              <a:p>
                <a:r>
                  <a:rPr kumimoji="1" lang="en-US" altLang="ja-JP" sz="700" dirty="0"/>
                  <a:t>49</a:t>
                </a:r>
              </a:p>
            </p:txBody>
          </p:sp>
          <p:sp>
            <p:nvSpPr>
              <p:cNvPr id="72" name="正方形/長方形 71">
                <a:extLst>
                  <a:ext uri="{FF2B5EF4-FFF2-40B4-BE49-F238E27FC236}">
                    <a16:creationId xmlns:a16="http://schemas.microsoft.com/office/drawing/2014/main" id="{E18258E6-11D7-40F9-946B-096A85A0FE9A}"/>
                  </a:ext>
                </a:extLst>
              </p:cNvPr>
              <p:cNvSpPr/>
              <p:nvPr/>
            </p:nvSpPr>
            <p:spPr>
              <a:xfrm>
                <a:off x="4101780" y="4355942"/>
                <a:ext cx="144000" cy="756000"/>
              </a:xfrm>
              <a:prstGeom prst="rect">
                <a:avLst/>
              </a:prstGeom>
              <a:solidFill>
                <a:schemeClr val="accent4">
                  <a:alpha val="50000"/>
                </a:schemeClr>
              </a:solidFill>
              <a:ln w="952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1612E364-3BB3-4AC2-B5E7-E56A67154617}"/>
                  </a:ext>
                </a:extLst>
              </p:cNvPr>
              <p:cNvSpPr txBox="1"/>
              <p:nvPr/>
            </p:nvSpPr>
            <p:spPr>
              <a:xfrm>
                <a:off x="4025704" y="4946262"/>
                <a:ext cx="365659" cy="200055"/>
              </a:xfrm>
              <a:prstGeom prst="rect">
                <a:avLst/>
              </a:prstGeom>
              <a:noFill/>
            </p:spPr>
            <p:txBody>
              <a:bodyPr wrap="square" rtlCol="0">
                <a:spAutoFit/>
              </a:bodyPr>
              <a:lstStyle/>
              <a:p>
                <a:r>
                  <a:rPr kumimoji="1" lang="en-US" altLang="ja-JP" sz="700" dirty="0"/>
                  <a:t>259</a:t>
                </a:r>
                <a:endParaRPr kumimoji="1" lang="ja-JP" altLang="en-US" sz="700" dirty="0"/>
              </a:p>
            </p:txBody>
          </p:sp>
          <p:sp>
            <p:nvSpPr>
              <p:cNvPr id="74" name="正方形/長方形 73">
                <a:extLst>
                  <a:ext uri="{FF2B5EF4-FFF2-40B4-BE49-F238E27FC236}">
                    <a16:creationId xmlns:a16="http://schemas.microsoft.com/office/drawing/2014/main" id="{032F414F-43B8-427D-AA63-68AF0D9616F8}"/>
                  </a:ext>
                </a:extLst>
              </p:cNvPr>
              <p:cNvSpPr/>
              <p:nvPr/>
            </p:nvSpPr>
            <p:spPr>
              <a:xfrm>
                <a:off x="4525471" y="4358058"/>
                <a:ext cx="144000" cy="792000"/>
              </a:xfrm>
              <a:prstGeom prst="rect">
                <a:avLst/>
              </a:prstGeom>
              <a:solidFill>
                <a:schemeClr val="accent4">
                  <a:alpha val="50000"/>
                </a:schemeClr>
              </a:solidFill>
              <a:ln w="952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5EFD237D-04AC-48D2-A340-1D5765CFD86C}"/>
                  </a:ext>
                </a:extLst>
              </p:cNvPr>
              <p:cNvSpPr txBox="1"/>
              <p:nvPr/>
            </p:nvSpPr>
            <p:spPr>
              <a:xfrm>
                <a:off x="4449397" y="4983727"/>
                <a:ext cx="365659" cy="200055"/>
              </a:xfrm>
              <a:prstGeom prst="rect">
                <a:avLst/>
              </a:prstGeom>
              <a:noFill/>
            </p:spPr>
            <p:txBody>
              <a:bodyPr wrap="square" rtlCol="0">
                <a:spAutoFit/>
              </a:bodyPr>
              <a:lstStyle/>
              <a:p>
                <a:r>
                  <a:rPr kumimoji="1" lang="en-US" altLang="ja-JP" sz="700" dirty="0"/>
                  <a:t>263</a:t>
                </a:r>
                <a:endParaRPr kumimoji="1" lang="ja-JP" altLang="en-US" sz="700" dirty="0"/>
              </a:p>
            </p:txBody>
          </p:sp>
          <p:sp>
            <p:nvSpPr>
              <p:cNvPr id="76" name="正方形/長方形 75">
                <a:extLst>
                  <a:ext uri="{FF2B5EF4-FFF2-40B4-BE49-F238E27FC236}">
                    <a16:creationId xmlns:a16="http://schemas.microsoft.com/office/drawing/2014/main" id="{BD52B004-BD60-456B-8524-4313919E943F}"/>
                  </a:ext>
                </a:extLst>
              </p:cNvPr>
              <p:cNvSpPr/>
              <p:nvPr/>
            </p:nvSpPr>
            <p:spPr>
              <a:xfrm>
                <a:off x="4941832" y="4358746"/>
                <a:ext cx="144000" cy="972000"/>
              </a:xfrm>
              <a:prstGeom prst="rect">
                <a:avLst/>
              </a:prstGeom>
              <a:solidFill>
                <a:schemeClr val="accent4">
                  <a:alpha val="50000"/>
                </a:schemeClr>
              </a:solidFill>
              <a:ln w="952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a:extLst>
                  <a:ext uri="{FF2B5EF4-FFF2-40B4-BE49-F238E27FC236}">
                    <a16:creationId xmlns:a16="http://schemas.microsoft.com/office/drawing/2014/main" id="{FD9E4840-823E-4056-B1A5-27690CB5DC66}"/>
                  </a:ext>
                </a:extLst>
              </p:cNvPr>
              <p:cNvSpPr txBox="1"/>
              <p:nvPr/>
            </p:nvSpPr>
            <p:spPr>
              <a:xfrm>
                <a:off x="4864781" y="5151419"/>
                <a:ext cx="365659" cy="200055"/>
              </a:xfrm>
              <a:prstGeom prst="rect">
                <a:avLst/>
              </a:prstGeom>
              <a:noFill/>
            </p:spPr>
            <p:txBody>
              <a:bodyPr wrap="square" rtlCol="0">
                <a:spAutoFit/>
              </a:bodyPr>
              <a:lstStyle/>
              <a:p>
                <a:r>
                  <a:rPr kumimoji="1" lang="en-US" altLang="ja-JP" sz="700" dirty="0"/>
                  <a:t>309</a:t>
                </a:r>
                <a:endParaRPr kumimoji="1" lang="ja-JP" altLang="en-US" sz="700" dirty="0"/>
              </a:p>
            </p:txBody>
          </p:sp>
          <p:sp>
            <p:nvSpPr>
              <p:cNvPr id="81" name="正方形/長方形 80">
                <a:extLst>
                  <a:ext uri="{FF2B5EF4-FFF2-40B4-BE49-F238E27FC236}">
                    <a16:creationId xmlns:a16="http://schemas.microsoft.com/office/drawing/2014/main" id="{EB2F6F1C-2EA9-4D57-BDBD-E3D5245FA392}"/>
                  </a:ext>
                </a:extLst>
              </p:cNvPr>
              <p:cNvSpPr/>
              <p:nvPr/>
            </p:nvSpPr>
            <p:spPr>
              <a:xfrm>
                <a:off x="5353710" y="5499285"/>
                <a:ext cx="157788" cy="144000"/>
              </a:xfrm>
              <a:prstGeom prst="rect">
                <a:avLst/>
              </a:prstGeom>
              <a:solidFill>
                <a:schemeClr val="accent4">
                  <a:alpha val="50000"/>
                </a:schemeClr>
              </a:solidFill>
              <a:ln w="952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a:extLst>
                  <a:ext uri="{FF2B5EF4-FFF2-40B4-BE49-F238E27FC236}">
                    <a16:creationId xmlns:a16="http://schemas.microsoft.com/office/drawing/2014/main" id="{0E03E349-5A9F-41BD-BD13-11B5238BA4EE}"/>
                  </a:ext>
                </a:extLst>
              </p:cNvPr>
              <p:cNvSpPr txBox="1"/>
              <p:nvPr/>
            </p:nvSpPr>
            <p:spPr>
              <a:xfrm>
                <a:off x="5300085" y="5471257"/>
                <a:ext cx="365659" cy="200055"/>
              </a:xfrm>
              <a:prstGeom prst="rect">
                <a:avLst/>
              </a:prstGeom>
              <a:noFill/>
            </p:spPr>
            <p:txBody>
              <a:bodyPr wrap="square" rtlCol="0">
                <a:spAutoFit/>
              </a:bodyPr>
              <a:lstStyle/>
              <a:p>
                <a:r>
                  <a:rPr kumimoji="1" lang="en-US" altLang="ja-JP" sz="700" dirty="0"/>
                  <a:t>39</a:t>
                </a:r>
                <a:endParaRPr kumimoji="1" lang="ja-JP" altLang="en-US" sz="700" dirty="0"/>
              </a:p>
            </p:txBody>
          </p:sp>
          <p:sp>
            <p:nvSpPr>
              <p:cNvPr id="94" name="正方形/長方形 93">
                <a:extLst>
                  <a:ext uri="{FF2B5EF4-FFF2-40B4-BE49-F238E27FC236}">
                    <a16:creationId xmlns:a16="http://schemas.microsoft.com/office/drawing/2014/main" id="{E8802A9A-F222-4885-9951-299BD0F891BF}"/>
                  </a:ext>
                </a:extLst>
              </p:cNvPr>
              <p:cNvSpPr/>
              <p:nvPr/>
            </p:nvSpPr>
            <p:spPr>
              <a:xfrm>
                <a:off x="6194319" y="4600684"/>
                <a:ext cx="161401" cy="144000"/>
              </a:xfrm>
              <a:prstGeom prst="rect">
                <a:avLst/>
              </a:prstGeom>
              <a:solidFill>
                <a:schemeClr val="accent4">
                  <a:alpha val="50000"/>
                </a:schemeClr>
              </a:solidFill>
              <a:ln w="952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2906E16E-894B-48B8-A40E-77B397254B70}"/>
                  </a:ext>
                </a:extLst>
              </p:cNvPr>
              <p:cNvSpPr txBox="1"/>
              <p:nvPr/>
            </p:nvSpPr>
            <p:spPr>
              <a:xfrm>
                <a:off x="6150507" y="4570280"/>
                <a:ext cx="365659" cy="200055"/>
              </a:xfrm>
              <a:prstGeom prst="rect">
                <a:avLst/>
              </a:prstGeom>
              <a:noFill/>
            </p:spPr>
            <p:txBody>
              <a:bodyPr wrap="square" rtlCol="0">
                <a:spAutoFit/>
              </a:bodyPr>
              <a:lstStyle/>
              <a:p>
                <a:r>
                  <a:rPr kumimoji="1" lang="en-US" altLang="ja-JP" sz="700" dirty="0"/>
                  <a:t>48</a:t>
                </a:r>
                <a:endParaRPr kumimoji="1" lang="ja-JP" altLang="en-US" sz="700" dirty="0"/>
              </a:p>
            </p:txBody>
          </p:sp>
          <p:sp>
            <p:nvSpPr>
              <p:cNvPr id="101" name="正方形/長方形 100">
                <a:extLst>
                  <a:ext uri="{FF2B5EF4-FFF2-40B4-BE49-F238E27FC236}">
                    <a16:creationId xmlns:a16="http://schemas.microsoft.com/office/drawing/2014/main" id="{AA775F2B-CFF3-4A83-8F38-1F579606C34E}"/>
                  </a:ext>
                </a:extLst>
              </p:cNvPr>
              <p:cNvSpPr/>
              <p:nvPr/>
            </p:nvSpPr>
            <p:spPr>
              <a:xfrm>
                <a:off x="7456791" y="5194510"/>
                <a:ext cx="163495" cy="144000"/>
              </a:xfrm>
              <a:prstGeom prst="rect">
                <a:avLst/>
              </a:prstGeom>
              <a:solidFill>
                <a:schemeClr val="accent4">
                  <a:alpha val="50000"/>
                </a:schemeClr>
              </a:solidFill>
              <a:ln w="952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a:extLst>
                  <a:ext uri="{FF2B5EF4-FFF2-40B4-BE49-F238E27FC236}">
                    <a16:creationId xmlns:a16="http://schemas.microsoft.com/office/drawing/2014/main" id="{D7E1FE74-C6EF-4276-9907-701578CFE563}"/>
                  </a:ext>
                </a:extLst>
              </p:cNvPr>
              <p:cNvSpPr txBox="1"/>
              <p:nvPr/>
            </p:nvSpPr>
            <p:spPr>
              <a:xfrm>
                <a:off x="7409335" y="5166482"/>
                <a:ext cx="365659" cy="200055"/>
              </a:xfrm>
              <a:prstGeom prst="rect">
                <a:avLst/>
              </a:prstGeom>
              <a:noFill/>
            </p:spPr>
            <p:txBody>
              <a:bodyPr wrap="square" rtlCol="0">
                <a:spAutoFit/>
              </a:bodyPr>
              <a:lstStyle/>
              <a:p>
                <a:r>
                  <a:rPr kumimoji="1" lang="en-US" altLang="ja-JP" sz="700" dirty="0"/>
                  <a:t>33</a:t>
                </a:r>
                <a:endParaRPr kumimoji="1" lang="ja-JP" altLang="en-US" sz="700" dirty="0"/>
              </a:p>
            </p:txBody>
          </p:sp>
          <p:sp>
            <p:nvSpPr>
              <p:cNvPr id="115" name="正方形/長方形 114">
                <a:extLst>
                  <a:ext uri="{FF2B5EF4-FFF2-40B4-BE49-F238E27FC236}">
                    <a16:creationId xmlns:a16="http://schemas.microsoft.com/office/drawing/2014/main" id="{CDCAAE9D-22E7-4B38-B0EC-497300ADF50A}"/>
                  </a:ext>
                </a:extLst>
              </p:cNvPr>
              <p:cNvSpPr/>
              <p:nvPr/>
            </p:nvSpPr>
            <p:spPr>
              <a:xfrm>
                <a:off x="7044794" y="4360273"/>
                <a:ext cx="144000" cy="396000"/>
              </a:xfrm>
              <a:prstGeom prst="rect">
                <a:avLst/>
              </a:prstGeom>
              <a:solidFill>
                <a:schemeClr val="accent4">
                  <a:alpha val="50000"/>
                </a:schemeClr>
              </a:solidFill>
              <a:ln w="952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23D22286-8045-489F-823B-C02EB196C469}"/>
                  </a:ext>
                </a:extLst>
              </p:cNvPr>
              <p:cNvSpPr txBox="1"/>
              <p:nvPr/>
            </p:nvSpPr>
            <p:spPr>
              <a:xfrm>
                <a:off x="6977496" y="4594379"/>
                <a:ext cx="365659" cy="200055"/>
              </a:xfrm>
              <a:prstGeom prst="rect">
                <a:avLst/>
              </a:prstGeom>
              <a:noFill/>
            </p:spPr>
            <p:txBody>
              <a:bodyPr wrap="square" rtlCol="0">
                <a:spAutoFit/>
              </a:bodyPr>
              <a:lstStyle/>
              <a:p>
                <a:r>
                  <a:rPr kumimoji="1" lang="en-US" altLang="ja-JP" sz="700" dirty="0"/>
                  <a:t>133</a:t>
                </a:r>
                <a:endParaRPr kumimoji="1" lang="ja-JP" altLang="en-US" sz="700" dirty="0"/>
              </a:p>
            </p:txBody>
          </p:sp>
          <p:grpSp>
            <p:nvGrpSpPr>
              <p:cNvPr id="7" name="グループ化 6">
                <a:extLst>
                  <a:ext uri="{FF2B5EF4-FFF2-40B4-BE49-F238E27FC236}">
                    <a16:creationId xmlns:a16="http://schemas.microsoft.com/office/drawing/2014/main" id="{D55F42E7-C82F-484F-8E75-F01F1545983F}"/>
                  </a:ext>
                </a:extLst>
              </p:cNvPr>
              <p:cNvGrpSpPr/>
              <p:nvPr/>
            </p:nvGrpSpPr>
            <p:grpSpPr>
              <a:xfrm>
                <a:off x="2860484" y="4287965"/>
                <a:ext cx="4306923" cy="118196"/>
                <a:chOff x="2860484" y="4465766"/>
                <a:chExt cx="4306923" cy="118196"/>
              </a:xfrm>
            </p:grpSpPr>
            <p:sp>
              <p:nvSpPr>
                <p:cNvPr id="5" name="楕円 4">
                  <a:extLst>
                    <a:ext uri="{FF2B5EF4-FFF2-40B4-BE49-F238E27FC236}">
                      <a16:creationId xmlns:a16="http://schemas.microsoft.com/office/drawing/2014/main" id="{B578BB19-F037-43C0-A7B9-2058816222F4}"/>
                    </a:ext>
                  </a:extLst>
                </p:cNvPr>
                <p:cNvSpPr/>
                <p:nvPr/>
              </p:nvSpPr>
              <p:spPr>
                <a:xfrm>
                  <a:off x="2860484" y="4470846"/>
                  <a:ext cx="103517" cy="102956"/>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28B2EBA5-D491-4981-BD2A-61F35701D461}"/>
                    </a:ext>
                  </a:extLst>
                </p:cNvPr>
                <p:cNvSpPr/>
                <p:nvPr/>
              </p:nvSpPr>
              <p:spPr>
                <a:xfrm>
                  <a:off x="3287121" y="4465766"/>
                  <a:ext cx="103517" cy="102956"/>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155AC650-ECD8-419C-B3F8-6633E109556C}"/>
                    </a:ext>
                  </a:extLst>
                </p:cNvPr>
                <p:cNvSpPr/>
                <p:nvPr/>
              </p:nvSpPr>
              <p:spPr>
                <a:xfrm>
                  <a:off x="3706725" y="4465766"/>
                  <a:ext cx="103517" cy="102956"/>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C428D19A-47FC-46AA-9F4A-37DDFF8D802C}"/>
                    </a:ext>
                  </a:extLst>
                </p:cNvPr>
                <p:cNvSpPr/>
                <p:nvPr/>
              </p:nvSpPr>
              <p:spPr>
                <a:xfrm>
                  <a:off x="4126398" y="4465766"/>
                  <a:ext cx="103517" cy="102956"/>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99726720-C653-4FD8-9A91-95938DC2839D}"/>
                    </a:ext>
                  </a:extLst>
                </p:cNvPr>
                <p:cNvSpPr/>
                <p:nvPr/>
              </p:nvSpPr>
              <p:spPr>
                <a:xfrm>
                  <a:off x="4545009" y="4465766"/>
                  <a:ext cx="103517" cy="102956"/>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9046F5C-6151-42E9-892C-80A4C54FC7F8}"/>
                    </a:ext>
                  </a:extLst>
                </p:cNvPr>
                <p:cNvSpPr/>
                <p:nvPr/>
              </p:nvSpPr>
              <p:spPr>
                <a:xfrm>
                  <a:off x="4962647" y="4481006"/>
                  <a:ext cx="103517" cy="102956"/>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F21E29CC-EC22-404C-8C97-43CDA46AA353}"/>
                    </a:ext>
                  </a:extLst>
                </p:cNvPr>
                <p:cNvSpPr/>
                <p:nvPr/>
              </p:nvSpPr>
              <p:spPr>
                <a:xfrm>
                  <a:off x="7063890" y="4465766"/>
                  <a:ext cx="103517" cy="102956"/>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5" name="正方形/長方形 14">
              <a:extLst>
                <a:ext uri="{FF2B5EF4-FFF2-40B4-BE49-F238E27FC236}">
                  <a16:creationId xmlns:a16="http://schemas.microsoft.com/office/drawing/2014/main" id="{4BC5EAE0-36AD-4FE8-BD37-9DAB715CFDCB}"/>
                </a:ext>
              </a:extLst>
            </p:cNvPr>
            <p:cNvSpPr/>
            <p:nvPr/>
          </p:nvSpPr>
          <p:spPr>
            <a:xfrm>
              <a:off x="1961632" y="4007640"/>
              <a:ext cx="173209" cy="396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id="{22475EC1-647C-4AAC-8B4B-31E3243D45FF}"/>
                </a:ext>
              </a:extLst>
            </p:cNvPr>
            <p:cNvSpPr txBox="1"/>
            <p:nvPr/>
          </p:nvSpPr>
          <p:spPr>
            <a:xfrm>
              <a:off x="1860792" y="4174600"/>
              <a:ext cx="509026" cy="253916"/>
            </a:xfrm>
            <a:prstGeom prst="rect">
              <a:avLst/>
            </a:prstGeom>
            <a:noFill/>
          </p:spPr>
          <p:txBody>
            <a:bodyPr wrap="square" rtlCol="0">
              <a:spAutoFit/>
            </a:bodyPr>
            <a:lstStyle/>
            <a:p>
              <a:r>
                <a:rPr kumimoji="1" lang="en-US" altLang="ja-JP" sz="1050" dirty="0"/>
                <a:t>105</a:t>
              </a:r>
              <a:endParaRPr kumimoji="1" lang="ja-JP" altLang="en-US" sz="1050" dirty="0"/>
            </a:p>
          </p:txBody>
        </p:sp>
        <p:sp>
          <p:nvSpPr>
            <p:cNvPr id="118" name="正方形/長方形 117">
              <a:extLst>
                <a:ext uri="{FF2B5EF4-FFF2-40B4-BE49-F238E27FC236}">
                  <a16:creationId xmlns:a16="http://schemas.microsoft.com/office/drawing/2014/main" id="{4083FE98-9F3E-4425-8320-ECDFAEBF40F9}"/>
                </a:ext>
              </a:extLst>
            </p:cNvPr>
            <p:cNvSpPr/>
            <p:nvPr/>
          </p:nvSpPr>
          <p:spPr>
            <a:xfrm>
              <a:off x="2411295" y="4255290"/>
              <a:ext cx="173209" cy="1440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テキスト ボックス 118">
              <a:extLst>
                <a:ext uri="{FF2B5EF4-FFF2-40B4-BE49-F238E27FC236}">
                  <a16:creationId xmlns:a16="http://schemas.microsoft.com/office/drawing/2014/main" id="{043D12B1-9C53-49AE-A8BB-395417FC1547}"/>
                </a:ext>
              </a:extLst>
            </p:cNvPr>
            <p:cNvSpPr txBox="1"/>
            <p:nvPr/>
          </p:nvSpPr>
          <p:spPr>
            <a:xfrm>
              <a:off x="2339769" y="4202250"/>
              <a:ext cx="509026" cy="253916"/>
            </a:xfrm>
            <a:prstGeom prst="rect">
              <a:avLst/>
            </a:prstGeom>
            <a:noFill/>
          </p:spPr>
          <p:txBody>
            <a:bodyPr wrap="square" rtlCol="0">
              <a:spAutoFit/>
            </a:bodyPr>
            <a:lstStyle/>
            <a:p>
              <a:r>
                <a:rPr kumimoji="1" lang="en-US" altLang="ja-JP" sz="1050" dirty="0"/>
                <a:t>34</a:t>
              </a:r>
              <a:endParaRPr kumimoji="1" lang="ja-JP" altLang="en-US" sz="1050" dirty="0"/>
            </a:p>
          </p:txBody>
        </p:sp>
        <p:sp>
          <p:nvSpPr>
            <p:cNvPr id="16" name="吹き出し: 角を丸めた四角形 15">
              <a:extLst>
                <a:ext uri="{FF2B5EF4-FFF2-40B4-BE49-F238E27FC236}">
                  <a16:creationId xmlns:a16="http://schemas.microsoft.com/office/drawing/2014/main" id="{AD42A269-C93C-4DA4-A277-CC9B31C59F18}"/>
                </a:ext>
              </a:extLst>
            </p:cNvPr>
            <p:cNvSpPr/>
            <p:nvPr/>
          </p:nvSpPr>
          <p:spPr>
            <a:xfrm>
              <a:off x="3013514" y="5115240"/>
              <a:ext cx="1095469" cy="406679"/>
            </a:xfrm>
            <a:prstGeom prst="wedgeRoundRectCallout">
              <a:avLst>
                <a:gd name="adj1" fmla="val 53853"/>
                <a:gd name="adj2" fmla="val -89544"/>
                <a:gd name="adj3" fmla="val 16667"/>
              </a:avLst>
            </a:prstGeom>
            <a:solidFill>
              <a:schemeClr val="accent4">
                <a:alpha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財政調整基金</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取崩し額</a:t>
              </a:r>
            </a:p>
          </p:txBody>
        </p:sp>
      </p:grpSp>
      <p:sp>
        <p:nvSpPr>
          <p:cNvPr id="18" name="テキスト ボックス 17">
            <a:extLst>
              <a:ext uri="{FF2B5EF4-FFF2-40B4-BE49-F238E27FC236}">
                <a16:creationId xmlns:a16="http://schemas.microsoft.com/office/drawing/2014/main" id="{4620D178-63EA-4CFA-BB0F-42F75121EC35}"/>
              </a:ext>
            </a:extLst>
          </p:cNvPr>
          <p:cNvSpPr txBox="1"/>
          <p:nvPr/>
        </p:nvSpPr>
        <p:spPr>
          <a:xfrm>
            <a:off x="732397" y="5706566"/>
            <a:ext cx="3014659"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府独自の税率設定がない場合の残高</a:t>
            </a:r>
          </a:p>
        </p:txBody>
      </p:sp>
      <p:pic>
        <p:nvPicPr>
          <p:cNvPr id="125" name="図 124">
            <a:extLst>
              <a:ext uri="{FF2B5EF4-FFF2-40B4-BE49-F238E27FC236}">
                <a16:creationId xmlns:a16="http://schemas.microsoft.com/office/drawing/2014/main" id="{8B90D824-6B62-461B-ADDC-7922F9A7C5B0}"/>
              </a:ext>
            </a:extLst>
          </p:cNvPr>
          <p:cNvPicPr>
            <a:picLocks noChangeAspect="1" noChangeArrowheads="1"/>
            <a:extLst>
              <a:ext uri="{84589F7E-364E-4C9E-8A38-B11213B215E9}">
                <a14:cameraTool xmlns:a14="http://schemas.microsoft.com/office/drawing/2010/main" cellRange="$A$5:$Q$7"/>
              </a:ext>
            </a:extLst>
          </p:cNvPicPr>
          <p:nvPr/>
        </p:nvPicPr>
        <p:blipFill>
          <a:blip r:embed="rId4"/>
          <a:srcRect/>
          <a:stretch>
            <a:fillRect/>
          </a:stretch>
        </p:blipFill>
        <p:spPr bwMode="auto">
          <a:xfrm>
            <a:off x="794295" y="5932954"/>
            <a:ext cx="8205772" cy="629681"/>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sp>
        <p:nvSpPr>
          <p:cNvPr id="122" name="吹き出し: 角を丸めた四角形 121">
            <a:extLst>
              <a:ext uri="{FF2B5EF4-FFF2-40B4-BE49-F238E27FC236}">
                <a16:creationId xmlns:a16="http://schemas.microsoft.com/office/drawing/2014/main" id="{1845C98F-CEF4-447D-85DB-FBBF35F7BA2D}"/>
              </a:ext>
            </a:extLst>
          </p:cNvPr>
          <p:cNvSpPr/>
          <p:nvPr/>
        </p:nvSpPr>
        <p:spPr>
          <a:xfrm>
            <a:off x="5588185" y="5653843"/>
            <a:ext cx="1374696" cy="249303"/>
          </a:xfrm>
          <a:prstGeom prst="wedgeRoundRectCallout">
            <a:avLst>
              <a:gd name="adj1" fmla="val -36695"/>
              <a:gd name="adj2" fmla="val 8834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spc="-100" dirty="0">
                <a:solidFill>
                  <a:schemeClr val="tx1"/>
                </a:solidFill>
                <a:latin typeface="BIZ UDPゴシック" panose="020B0400000000000000" pitchFamily="50" charset="-128"/>
                <a:ea typeface="BIZ UDPゴシック" panose="020B0400000000000000" pitchFamily="50" charset="-128"/>
              </a:rPr>
              <a:t>財政調整基金枯渇</a:t>
            </a:r>
            <a:endParaRPr lang="en-US" altLang="ja-JP" sz="1050" spc="-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408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5E225055-8CB8-4D6A-8156-D466706B0C8E}"/>
              </a:ext>
            </a:extLst>
          </p:cNvPr>
          <p:cNvSpPr/>
          <p:nvPr/>
        </p:nvSpPr>
        <p:spPr>
          <a:xfrm>
            <a:off x="211137" y="845084"/>
            <a:ext cx="9483726" cy="5881770"/>
          </a:xfrm>
          <a:prstGeom prst="roundRect">
            <a:avLst>
              <a:gd name="adj" fmla="val 4432"/>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4" name="Rectangle 2">
            <a:extLst>
              <a:ext uri="{FF2B5EF4-FFF2-40B4-BE49-F238E27FC236}">
                <a16:creationId xmlns:a16="http://schemas.microsoft.com/office/drawing/2014/main" id="{5C19390C-20D1-40A7-98B5-003BB6277475}"/>
              </a:ext>
            </a:extLst>
          </p:cNvPr>
          <p:cNvSpPr txBox="1">
            <a:spLocks noChangeArrowheads="1"/>
          </p:cNvSpPr>
          <p:nvPr/>
        </p:nvSpPr>
        <p:spPr>
          <a:xfrm>
            <a:off x="213453" y="347273"/>
            <a:ext cx="9483726" cy="414270"/>
          </a:xfrm>
          <a:prstGeom prst="rect">
            <a:avLst/>
          </a:prstGeom>
          <a:solidFill>
            <a:srgbClr val="000099"/>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b="1" dirty="0">
                <a:solidFill>
                  <a:schemeClr val="bg1"/>
                </a:solidFill>
                <a:latin typeface="BIZ UDPゴシック" panose="020B0400000000000000" pitchFamily="50" charset="-128"/>
                <a:ea typeface="BIZ UDPゴシック" panose="020B0400000000000000" pitchFamily="50" charset="-128"/>
              </a:rPr>
              <a:t>有識者等へのヒアリング</a:t>
            </a:r>
          </a:p>
        </p:txBody>
      </p:sp>
      <p:grpSp>
        <p:nvGrpSpPr>
          <p:cNvPr id="6" name="グループ化 5">
            <a:extLst>
              <a:ext uri="{FF2B5EF4-FFF2-40B4-BE49-F238E27FC236}">
                <a16:creationId xmlns:a16="http://schemas.microsoft.com/office/drawing/2014/main" id="{D57BBA9F-2CC4-4165-A7E4-8A1104CB00FC}"/>
              </a:ext>
            </a:extLst>
          </p:cNvPr>
          <p:cNvGrpSpPr/>
          <p:nvPr/>
        </p:nvGrpSpPr>
        <p:grpSpPr>
          <a:xfrm>
            <a:off x="774523" y="5745631"/>
            <a:ext cx="9353659" cy="1212759"/>
            <a:chOff x="379892" y="5745631"/>
            <a:chExt cx="9353659" cy="1212759"/>
          </a:xfrm>
        </p:grpSpPr>
        <p:sp>
          <p:nvSpPr>
            <p:cNvPr id="22" name="テキスト ボックス 21">
              <a:extLst>
                <a:ext uri="{FF2B5EF4-FFF2-40B4-BE49-F238E27FC236}">
                  <a16:creationId xmlns:a16="http://schemas.microsoft.com/office/drawing/2014/main" id="{7E9F109F-F8C8-4C29-ABD9-27C6A4F98934}"/>
                </a:ext>
              </a:extLst>
            </p:cNvPr>
            <p:cNvSpPr txBox="1"/>
            <p:nvPr/>
          </p:nvSpPr>
          <p:spPr>
            <a:xfrm>
              <a:off x="379892" y="5819800"/>
              <a:ext cx="3572350" cy="323165"/>
            </a:xfrm>
            <a:prstGeom prst="rect">
              <a:avLst/>
            </a:prstGeom>
            <a:noFill/>
          </p:spPr>
          <p:txBody>
            <a:bodyPr wrap="square" rtlCol="0">
              <a:spAutoFit/>
            </a:bodyPr>
            <a:lstStyle/>
            <a:p>
              <a:r>
                <a:rPr kumimoji="1" lang="ja-JP" altLang="en-US" sz="1500" dirty="0">
                  <a:latin typeface="BIZ UDPゴシック" panose="020B0400000000000000" pitchFamily="50" charset="-128"/>
                  <a:ea typeface="BIZ UDPゴシック" panose="020B0400000000000000" pitchFamily="50" charset="-128"/>
                </a:rPr>
                <a:t>◆経済団体との意見交換</a:t>
              </a:r>
              <a:endParaRPr kumimoji="1" lang="en-US" altLang="ja-JP" sz="1500" dirty="0">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676DF3F4-2BB6-4CEA-8075-E5141D9A4340}"/>
                </a:ext>
              </a:extLst>
            </p:cNvPr>
            <p:cNvSpPr/>
            <p:nvPr/>
          </p:nvSpPr>
          <p:spPr>
            <a:xfrm>
              <a:off x="554200" y="5745631"/>
              <a:ext cx="9179351" cy="121275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285750" indent="-285750">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実施目的：　主要経済団体</a:t>
              </a:r>
              <a:r>
                <a:rPr kumimoji="1" lang="en-US" altLang="ja-JP" sz="1400" dirty="0">
                  <a:solidFill>
                    <a:schemeClr val="tx1"/>
                  </a:solidFill>
                  <a:latin typeface="BIZ UDPゴシック" panose="020B0400000000000000" pitchFamily="50" charset="-128"/>
                  <a:ea typeface="BIZ UDPゴシック" panose="020B0400000000000000" pitchFamily="50" charset="-128"/>
                </a:rPr>
                <a:t>5</a:t>
              </a:r>
              <a:r>
                <a:rPr kumimoji="1" lang="ja-JP" altLang="en-US" sz="1400" dirty="0">
                  <a:solidFill>
                    <a:schemeClr val="tx1"/>
                  </a:solidFill>
                  <a:latin typeface="BIZ UDPゴシック" panose="020B0400000000000000" pitchFamily="50" charset="-128"/>
                  <a:ea typeface="BIZ UDPゴシック" panose="020B0400000000000000" pitchFamily="50" charset="-128"/>
                </a:rPr>
                <a:t>団体に対し、これまでの活用事例等の説明及び意見交換を実施</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実施期間：　令和７年８月１８日～８月２０日</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EF53DD0D-446E-45F1-B556-BABD5700E022}"/>
                </a:ext>
              </a:extLst>
            </p:cNvPr>
            <p:cNvSpPr/>
            <p:nvPr/>
          </p:nvSpPr>
          <p:spPr>
            <a:xfrm>
              <a:off x="2769709" y="5836328"/>
              <a:ext cx="6963801" cy="4672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B4923F8A-F641-46CD-A0BA-A15AF6ED1B02}"/>
              </a:ext>
            </a:extLst>
          </p:cNvPr>
          <p:cNvGrpSpPr/>
          <p:nvPr/>
        </p:nvGrpSpPr>
        <p:grpSpPr>
          <a:xfrm>
            <a:off x="800778" y="3105644"/>
            <a:ext cx="9383669" cy="1312888"/>
            <a:chOff x="395496" y="2099636"/>
            <a:chExt cx="9383669" cy="1312888"/>
          </a:xfrm>
        </p:grpSpPr>
        <p:sp>
          <p:nvSpPr>
            <p:cNvPr id="13" name="テキスト ボックス 12">
              <a:extLst>
                <a:ext uri="{FF2B5EF4-FFF2-40B4-BE49-F238E27FC236}">
                  <a16:creationId xmlns:a16="http://schemas.microsoft.com/office/drawing/2014/main" id="{34733976-95B2-48DC-AC96-5FB468E29732}"/>
                </a:ext>
              </a:extLst>
            </p:cNvPr>
            <p:cNvSpPr txBox="1"/>
            <p:nvPr/>
          </p:nvSpPr>
          <p:spPr>
            <a:xfrm>
              <a:off x="395496" y="2099636"/>
              <a:ext cx="3572350" cy="323165"/>
            </a:xfrm>
            <a:prstGeom prst="rect">
              <a:avLst/>
            </a:prstGeom>
            <a:noFill/>
          </p:spPr>
          <p:txBody>
            <a:bodyPr wrap="square" rtlCol="0">
              <a:spAutoFit/>
            </a:bodyPr>
            <a:lstStyle/>
            <a:p>
              <a:r>
                <a:rPr kumimoji="1" lang="ja-JP" altLang="en-US" sz="1500" dirty="0">
                  <a:latin typeface="BIZ UDPゴシック" panose="020B0400000000000000" pitchFamily="50" charset="-128"/>
                  <a:ea typeface="BIZ UDPゴシック" panose="020B0400000000000000" pitchFamily="50" charset="-128"/>
                </a:rPr>
                <a:t>◆有識者ヒアリング</a:t>
              </a:r>
              <a:endParaRPr kumimoji="1" lang="en-US" altLang="ja-JP" sz="1500" dirty="0">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DB8B2B6C-1DA3-4650-B538-F2359281BB98}"/>
                </a:ext>
              </a:extLst>
            </p:cNvPr>
            <p:cNvSpPr/>
            <p:nvPr/>
          </p:nvSpPr>
          <p:spPr>
            <a:xfrm>
              <a:off x="611684" y="2278866"/>
              <a:ext cx="9167481" cy="49860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285750" indent="-285750">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実施目的：　</a:t>
              </a:r>
              <a:r>
                <a:rPr kumimoji="1" lang="ja-JP" altLang="en-US" sz="1400" u="none" dirty="0">
                  <a:solidFill>
                    <a:schemeClr val="tx1"/>
                  </a:solidFill>
                  <a:latin typeface="BIZ UDPゴシック" panose="020B0400000000000000" pitchFamily="50" charset="-128"/>
                  <a:ea typeface="BIZ UDPゴシック" panose="020B0400000000000000" pitchFamily="50" charset="-128"/>
                </a:rPr>
                <a:t>府独自の税率設定に対する評価や</a:t>
              </a:r>
              <a:r>
                <a:rPr kumimoji="1" lang="ja-JP" altLang="en-US" sz="1400" dirty="0">
                  <a:solidFill>
                    <a:schemeClr val="tx1"/>
                  </a:solidFill>
                  <a:latin typeface="BIZ UDPゴシック" panose="020B0400000000000000" pitchFamily="50" charset="-128"/>
                  <a:ea typeface="BIZ UDPゴシック" panose="020B0400000000000000" pitchFamily="50" charset="-128"/>
                </a:rPr>
                <a:t>税制が企業の意思決定に与える影響について確認</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4A65BD72-E224-41A6-BDEB-E6C8B023D0ED}"/>
                </a:ext>
              </a:extLst>
            </p:cNvPr>
            <p:cNvSpPr/>
            <p:nvPr/>
          </p:nvSpPr>
          <p:spPr>
            <a:xfrm>
              <a:off x="616652" y="2715219"/>
              <a:ext cx="9035999" cy="69730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285750" indent="-285750">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実施期間：　令和７年７月</a:t>
              </a:r>
              <a:r>
                <a:rPr kumimoji="1" lang="en-US" altLang="ja-JP" sz="1400" dirty="0">
                  <a:solidFill>
                    <a:schemeClr val="tx1"/>
                  </a:solidFill>
                  <a:latin typeface="BIZ UDPゴシック" panose="020B0400000000000000" pitchFamily="50" charset="-128"/>
                  <a:ea typeface="BIZ UDPゴシック" panose="020B0400000000000000" pitchFamily="50" charset="-128"/>
                </a:rPr>
                <a:t>15</a:t>
              </a:r>
              <a:r>
                <a:rPr kumimoji="1" lang="ja-JP" altLang="en-US" sz="1400" dirty="0">
                  <a:solidFill>
                    <a:schemeClr val="tx1"/>
                  </a:solidFill>
                  <a:latin typeface="BIZ UDPゴシック" panose="020B0400000000000000" pitchFamily="50" charset="-128"/>
                  <a:ea typeface="BIZ UDPゴシック" panose="020B0400000000000000" pitchFamily="50" charset="-128"/>
                </a:rPr>
                <a:t>日～８月５日</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2C4A7377-D872-4788-8F29-08BEC79D543F}"/>
                </a:ext>
              </a:extLst>
            </p:cNvPr>
            <p:cNvSpPr/>
            <p:nvPr/>
          </p:nvSpPr>
          <p:spPr>
            <a:xfrm>
              <a:off x="610528" y="2450339"/>
              <a:ext cx="9035999" cy="69730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285750" indent="-285750">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対 象 者 ：　財政学・租税学・企業立地を専門とする有識者　全９名</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grpSp>
      <p:sp>
        <p:nvSpPr>
          <p:cNvPr id="34" name="スライド番号プレースホルダー 1">
            <a:extLst>
              <a:ext uri="{FF2B5EF4-FFF2-40B4-BE49-F238E27FC236}">
                <a16:creationId xmlns:a16="http://schemas.microsoft.com/office/drawing/2014/main" id="{C57AF48E-9BC8-41D8-97C9-50FEDFE3A18A}"/>
              </a:ext>
            </a:extLst>
          </p:cNvPr>
          <p:cNvSpPr>
            <a:spLocks noGrp="1"/>
          </p:cNvSpPr>
          <p:nvPr>
            <p:ph type="sldNum" sz="quarter" idx="12"/>
          </p:nvPr>
        </p:nvSpPr>
        <p:spPr>
          <a:xfrm>
            <a:off x="7677150" y="6492875"/>
            <a:ext cx="2228850" cy="365125"/>
          </a:xfrm>
        </p:spPr>
        <p:txBody>
          <a:bodyPr/>
          <a:lstStyle/>
          <a:p>
            <a:fld id="{A5278034-DBFF-4091-BA39-1C8DF7F547E5}" type="slidenum">
              <a:rPr kumimoji="1" lang="ja-JP" altLang="en-US" sz="1600" smtClean="0">
                <a:latin typeface="BIZ UDPゴシック" panose="020B0400000000000000" pitchFamily="50" charset="-128"/>
                <a:ea typeface="BIZ UDPゴシック" panose="020B0400000000000000" pitchFamily="50" charset="-128"/>
              </a:rPr>
              <a:pPr/>
              <a:t>5</a:t>
            </a:fld>
            <a:endParaRPr kumimoji="1" lang="ja-JP" altLang="en-US" sz="1600" dirty="0">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81BE7F9B-EC52-47D9-925D-C013A1C546D3}"/>
              </a:ext>
            </a:extLst>
          </p:cNvPr>
          <p:cNvGrpSpPr/>
          <p:nvPr/>
        </p:nvGrpSpPr>
        <p:grpSpPr>
          <a:xfrm>
            <a:off x="800778" y="4300274"/>
            <a:ext cx="9373018" cy="1608001"/>
            <a:chOff x="406147" y="4173270"/>
            <a:chExt cx="9373018" cy="1608001"/>
          </a:xfrm>
        </p:grpSpPr>
        <p:sp>
          <p:nvSpPr>
            <p:cNvPr id="25" name="テキスト ボックス 10">
              <a:extLst>
                <a:ext uri="{FF2B5EF4-FFF2-40B4-BE49-F238E27FC236}">
                  <a16:creationId xmlns:a16="http://schemas.microsoft.com/office/drawing/2014/main" id="{017F9597-3CD1-442E-81D6-74875FACECCB}"/>
                </a:ext>
              </a:extLst>
            </p:cNvPr>
            <p:cNvSpPr txBox="1"/>
            <p:nvPr/>
          </p:nvSpPr>
          <p:spPr>
            <a:xfrm>
              <a:off x="406147" y="4173270"/>
              <a:ext cx="3594750" cy="3231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500" dirty="0">
                  <a:latin typeface="BIZ UDPゴシック" panose="020B0400000000000000" pitchFamily="50" charset="-128"/>
                  <a:ea typeface="BIZ UDPゴシック" panose="020B0400000000000000" pitchFamily="50" charset="-128"/>
                </a:rPr>
                <a:t>◆企業ヒアリング</a:t>
              </a:r>
              <a:endParaRPr kumimoji="1" lang="en-US" altLang="ja-JP" sz="1500" dirty="0">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4ED58B26-4E31-407C-9E5D-E37ABE3B457B}"/>
                </a:ext>
              </a:extLst>
            </p:cNvPr>
            <p:cNvSpPr/>
            <p:nvPr/>
          </p:nvSpPr>
          <p:spPr>
            <a:xfrm>
              <a:off x="554200" y="4384425"/>
              <a:ext cx="9224965" cy="4064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285750" indent="-285750">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実施目的：　</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CBB7AAF5-474B-4579-8DB0-D6C1DB268AC7}"/>
                </a:ext>
              </a:extLst>
            </p:cNvPr>
            <p:cNvSpPr/>
            <p:nvPr/>
          </p:nvSpPr>
          <p:spPr>
            <a:xfrm>
              <a:off x="547758" y="4870570"/>
              <a:ext cx="9092659" cy="5683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285750" indent="-285750">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対象企業：　</a:t>
              </a:r>
              <a:r>
                <a:rPr lang="ja-JP" altLang="ja-JP" sz="1400" b="0" i="0" u="none" strike="noStrike" dirty="0">
                  <a:solidFill>
                    <a:srgbClr val="000000"/>
                  </a:solidFill>
                  <a:effectLst/>
                  <a:ea typeface="BIZ UDPゴシック" panose="020B0400000000000000" pitchFamily="50" charset="-128"/>
                </a:rPr>
                <a:t>企業規模や業種のバランスを考慮の上、 </a:t>
              </a:r>
              <a:r>
                <a:rPr kumimoji="1" lang="en-US" altLang="ja-JP" sz="1400" dirty="0">
                  <a:solidFill>
                    <a:schemeClr val="tx1"/>
                  </a:solidFill>
                  <a:latin typeface="BIZ UDPゴシック" panose="020B0400000000000000" pitchFamily="50" charset="-128"/>
                  <a:ea typeface="BIZ UDPゴシック" panose="020B0400000000000000" pitchFamily="50" charset="-128"/>
                </a:rPr>
                <a:t>14</a:t>
              </a:r>
              <a:r>
                <a:rPr kumimoji="1" lang="ja-JP" altLang="en-US" sz="1400" dirty="0">
                  <a:solidFill>
                    <a:schemeClr val="tx1"/>
                  </a:solidFill>
                  <a:latin typeface="BIZ UDPゴシック" panose="020B0400000000000000" pitchFamily="50" charset="-128"/>
                  <a:ea typeface="BIZ UDPゴシック" panose="020B0400000000000000" pitchFamily="50" charset="-128"/>
                </a:rPr>
                <a:t>社に依頼し、合計８社から回答</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製造業５社、卸売・小売業２社、金融業１社</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1B03CBE4-924F-4ACC-AC0E-F5F10CDB4438}"/>
                </a:ext>
              </a:extLst>
            </p:cNvPr>
            <p:cNvSpPr/>
            <p:nvPr/>
          </p:nvSpPr>
          <p:spPr>
            <a:xfrm>
              <a:off x="553882" y="5212904"/>
              <a:ext cx="9092659" cy="5683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285750" indent="-285750">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rPr>
                <a:t>実施期間：　令和７年７月</a:t>
              </a:r>
              <a:r>
                <a:rPr kumimoji="1" lang="en-US" altLang="ja-JP" sz="1400" dirty="0">
                  <a:solidFill>
                    <a:schemeClr val="tx1"/>
                  </a:solidFill>
                  <a:latin typeface="BIZ UDPゴシック" panose="020B0400000000000000" pitchFamily="50" charset="-128"/>
                  <a:ea typeface="BIZ UDPゴシック" panose="020B0400000000000000" pitchFamily="50" charset="-128"/>
                </a:rPr>
                <a:t>28</a:t>
              </a:r>
              <a:r>
                <a:rPr kumimoji="1" lang="ja-JP" altLang="en-US" sz="1400" dirty="0">
                  <a:solidFill>
                    <a:schemeClr val="tx1"/>
                  </a:solidFill>
                  <a:latin typeface="BIZ UDPゴシック" panose="020B0400000000000000" pitchFamily="50" charset="-128"/>
                  <a:ea typeface="BIZ UDPゴシック" panose="020B0400000000000000" pitchFamily="50" charset="-128"/>
                </a:rPr>
                <a:t>日～８月</a:t>
              </a:r>
              <a:r>
                <a:rPr kumimoji="1" lang="en-US" altLang="ja-JP" sz="1400" dirty="0">
                  <a:solidFill>
                    <a:schemeClr val="tx1"/>
                  </a:solidFill>
                  <a:latin typeface="BIZ UDPゴシック" panose="020B0400000000000000" pitchFamily="50" charset="-128"/>
                  <a:ea typeface="BIZ UDPゴシック" panose="020B0400000000000000" pitchFamily="50" charset="-128"/>
                </a:rPr>
                <a:t>20</a:t>
              </a:r>
              <a:r>
                <a:rPr kumimoji="1" lang="ja-JP" altLang="en-US" sz="1400" dirty="0">
                  <a:solidFill>
                    <a:schemeClr val="tx1"/>
                  </a:solidFill>
                  <a:latin typeface="BIZ UDPゴシック" panose="020B0400000000000000" pitchFamily="50" charset="-128"/>
                  <a:ea typeface="BIZ UDPゴシック" panose="020B0400000000000000" pitchFamily="50" charset="-128"/>
                </a:rPr>
                <a:t>日</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BD1D47FB-5B31-4DF1-84E6-D06B5A009154}"/>
                </a:ext>
              </a:extLst>
            </p:cNvPr>
            <p:cNvSpPr txBox="1"/>
            <p:nvPr/>
          </p:nvSpPr>
          <p:spPr>
            <a:xfrm>
              <a:off x="1764325" y="4435700"/>
              <a:ext cx="6629299" cy="523220"/>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企業アンケートや文献等の</a:t>
              </a:r>
              <a:r>
                <a:rPr kumimoji="1" lang="en-US" altLang="ja-JP" sz="1400" dirty="0">
                  <a:latin typeface="BIZ UDPゴシック" panose="020B0400000000000000" pitchFamily="50" charset="-128"/>
                  <a:ea typeface="BIZ UDPゴシック" panose="020B0400000000000000" pitchFamily="50" charset="-128"/>
                </a:rPr>
                <a:t>2</a:t>
              </a:r>
              <a:r>
                <a:rPr kumimoji="1" lang="ja-JP" altLang="en-US" sz="1400" dirty="0">
                  <a:latin typeface="BIZ UDPゴシック" panose="020B0400000000000000" pitchFamily="50" charset="-128"/>
                  <a:ea typeface="BIZ UDPゴシック" panose="020B0400000000000000" pitchFamily="50" charset="-128"/>
                </a:rPr>
                <a:t>次データを分析補完するため企業活動や企業立地への影響及び使途への評価について確認</a:t>
              </a:r>
              <a:endParaRPr lang="ja-JP" altLang="en-US" sz="1400" dirty="0"/>
            </a:p>
          </p:txBody>
        </p:sp>
      </p:grpSp>
      <p:grpSp>
        <p:nvGrpSpPr>
          <p:cNvPr id="3" name="グループ化 2">
            <a:extLst>
              <a:ext uri="{FF2B5EF4-FFF2-40B4-BE49-F238E27FC236}">
                <a16:creationId xmlns:a16="http://schemas.microsoft.com/office/drawing/2014/main" id="{485FFC5A-0420-404A-8BCF-E98C2FDC5E2C}"/>
              </a:ext>
            </a:extLst>
          </p:cNvPr>
          <p:cNvGrpSpPr/>
          <p:nvPr/>
        </p:nvGrpSpPr>
        <p:grpSpPr>
          <a:xfrm>
            <a:off x="554200" y="908165"/>
            <a:ext cx="8949568" cy="2395970"/>
            <a:chOff x="-1100894" y="1015787"/>
            <a:chExt cx="8949568" cy="1974510"/>
          </a:xfrm>
        </p:grpSpPr>
        <p:sp>
          <p:nvSpPr>
            <p:cNvPr id="35" name="四角形: 角を丸くする 34">
              <a:extLst>
                <a:ext uri="{FF2B5EF4-FFF2-40B4-BE49-F238E27FC236}">
                  <a16:creationId xmlns:a16="http://schemas.microsoft.com/office/drawing/2014/main" id="{8363C821-6164-4174-BCF3-6CF36979334E}"/>
                </a:ext>
              </a:extLst>
            </p:cNvPr>
            <p:cNvSpPr/>
            <p:nvPr/>
          </p:nvSpPr>
          <p:spPr>
            <a:xfrm>
              <a:off x="-1100894" y="1015787"/>
              <a:ext cx="8844000" cy="1727848"/>
            </a:xfrm>
            <a:prstGeom prst="roundRect">
              <a:avLst>
                <a:gd name="adj" fmla="val 625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09FD4979-305A-43CA-8C7F-B136F2F33B68}"/>
                </a:ext>
              </a:extLst>
            </p:cNvPr>
            <p:cNvSpPr txBox="1"/>
            <p:nvPr/>
          </p:nvSpPr>
          <p:spPr>
            <a:xfrm>
              <a:off x="-1002641" y="1108948"/>
              <a:ext cx="8851315" cy="1881349"/>
            </a:xfrm>
            <a:prstGeom prst="rect">
              <a:avLst/>
            </a:prstGeom>
            <a:noFill/>
          </p:spPr>
          <p:txBody>
            <a:bodyPr wrap="square">
              <a:spAutoFit/>
            </a:bodyPr>
            <a:lstStyle/>
            <a:p>
              <a:pPr algn="l"/>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ヒアリング総括</a:t>
              </a:r>
              <a:r>
                <a:rPr kumimoji="1" lang="en-US" altLang="ja-JP" sz="1600" dirty="0">
                  <a:latin typeface="BIZ UDゴシック" panose="020B0400000000000000" pitchFamily="49" charset="-128"/>
                  <a:ea typeface="BIZ UDゴシック" panose="020B0400000000000000" pitchFamily="49" charset="-128"/>
                </a:rPr>
                <a:t>】</a:t>
              </a:r>
            </a:p>
            <a:p>
              <a:pPr algn="l">
                <a:lnSpc>
                  <a:spcPts val="1000"/>
                </a:lnSpc>
              </a:pPr>
              <a:endParaRPr kumimoji="1" lang="en-US" altLang="ja-JP" sz="1600" dirty="0">
                <a:latin typeface="BIZ UDゴシック" panose="020B0400000000000000" pitchFamily="49" charset="-128"/>
                <a:ea typeface="BIZ UDゴシック" panose="020B0400000000000000" pitchFamily="49" charset="-128"/>
              </a:endParaRPr>
            </a:p>
            <a:p>
              <a:pPr marL="285750" indent="-285750" algn="l">
                <a:lnSpc>
                  <a:spcPct val="150000"/>
                </a:lnSpc>
                <a:buFont typeface="Wingdings" panose="05000000000000000000" pitchFamily="2" charset="2"/>
                <a:buChar char="ü"/>
              </a:pPr>
              <a:r>
                <a:rPr kumimoji="1" lang="ja-JP" altLang="en-US" sz="1600" dirty="0">
                  <a:latin typeface="BIZ UDゴシック" panose="020B0400000000000000" pitchFamily="49" charset="-128"/>
                  <a:ea typeface="BIZ UDゴシック" panose="020B0400000000000000" pitchFamily="49" charset="-128"/>
                </a:rPr>
                <a:t>　重要なのは産業集積。そのためには、都市基盤整備が必要（有識者）</a:t>
              </a:r>
              <a:endParaRPr kumimoji="1" lang="en-US" altLang="ja-JP" sz="1600" dirty="0">
                <a:latin typeface="BIZ UDゴシック" panose="020B0400000000000000" pitchFamily="49" charset="-128"/>
                <a:ea typeface="BIZ UDゴシック" panose="020B0400000000000000" pitchFamily="49" charset="-128"/>
              </a:endParaRPr>
            </a:p>
            <a:p>
              <a:pPr marL="285750" indent="-285750" algn="l">
                <a:lnSpc>
                  <a:spcPct val="150000"/>
                </a:lnSpc>
                <a:buFont typeface="Wingdings" panose="05000000000000000000" pitchFamily="2" charset="2"/>
                <a:buChar char="ü"/>
              </a:pPr>
              <a:r>
                <a:rPr kumimoji="1" lang="ja-JP" altLang="en-US" sz="1600" dirty="0">
                  <a:latin typeface="BIZ UDゴシック" panose="020B0400000000000000" pitchFamily="49" charset="-128"/>
                  <a:ea typeface="BIZ UDゴシック" panose="020B0400000000000000" pitchFamily="49" charset="-128"/>
                </a:rPr>
                <a:t>　現状の税率水準であれば、投資等に大きな影響を与えることはない（企業）</a:t>
              </a:r>
              <a:endParaRPr kumimoji="1" lang="en-US" altLang="ja-JP" sz="1600" dirty="0">
                <a:latin typeface="BIZ UDゴシック" panose="020B0400000000000000" pitchFamily="49" charset="-128"/>
                <a:ea typeface="BIZ UDゴシック" panose="020B0400000000000000" pitchFamily="49" charset="-128"/>
              </a:endParaRPr>
            </a:p>
            <a:p>
              <a:pPr marL="285750" indent="-285750" algn="l">
                <a:lnSpc>
                  <a:spcPct val="150000"/>
                </a:lnSpc>
                <a:buFont typeface="Wingdings" panose="05000000000000000000" pitchFamily="2" charset="2"/>
                <a:buChar char="ü"/>
              </a:pPr>
              <a:r>
                <a:rPr kumimoji="1" lang="ja-JP" altLang="en-US" sz="1600" dirty="0">
                  <a:latin typeface="BIZ UDゴシック" panose="020B0400000000000000" pitchFamily="49" charset="-128"/>
                  <a:ea typeface="BIZ UDゴシック" panose="020B0400000000000000" pitchFamily="49" charset="-128"/>
                </a:rPr>
                <a:t>　独自税率を設定せずに必要な政策が実施できれば良いが、都市基盤整備は今後ますます</a:t>
              </a:r>
              <a:endParaRPr kumimoji="1" lang="en-US" altLang="ja-JP" sz="1600" dirty="0">
                <a:latin typeface="BIZ UDゴシック" panose="020B0400000000000000" pitchFamily="49" charset="-128"/>
                <a:ea typeface="BIZ UDゴシック" panose="020B0400000000000000" pitchFamily="49" charset="-128"/>
              </a:endParaRPr>
            </a:p>
            <a:p>
              <a:pPr algn="l">
                <a:lnSpc>
                  <a:spcPct val="150000"/>
                </a:lnSpc>
              </a:pPr>
              <a:r>
                <a:rPr kumimoji="1" lang="ja-JP" altLang="en-US" sz="1600" dirty="0">
                  <a:latin typeface="BIZ UDゴシック" panose="020B0400000000000000" pitchFamily="49" charset="-128"/>
                  <a:ea typeface="BIZ UDゴシック" panose="020B0400000000000000" pitchFamily="49" charset="-128"/>
                </a:rPr>
                <a:t>　　 重要である。この制度の継続については理解（経済団体）</a:t>
              </a:r>
              <a:endParaRPr kumimoji="1" lang="en-US" altLang="ja-JP" sz="1600" dirty="0">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3657702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2">
            <a:extLst>
              <a:ext uri="{FF2B5EF4-FFF2-40B4-BE49-F238E27FC236}">
                <a16:creationId xmlns:a16="http://schemas.microsoft.com/office/drawing/2014/main" id="{28D45074-35D8-4664-86DE-0DD7C470914E}"/>
              </a:ext>
            </a:extLst>
          </p:cNvPr>
          <p:cNvSpPr txBox="1">
            <a:spLocks noChangeArrowheads="1"/>
          </p:cNvSpPr>
          <p:nvPr/>
        </p:nvSpPr>
        <p:spPr>
          <a:xfrm>
            <a:off x="213453" y="347273"/>
            <a:ext cx="9483726" cy="414270"/>
          </a:xfrm>
          <a:prstGeom prst="rect">
            <a:avLst/>
          </a:prstGeom>
          <a:solidFill>
            <a:srgbClr val="000099"/>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b="1" dirty="0">
                <a:solidFill>
                  <a:schemeClr val="bg1"/>
                </a:solidFill>
                <a:latin typeface="BIZ UDPゴシック" panose="020B0400000000000000" pitchFamily="50" charset="-128"/>
                <a:ea typeface="BIZ UDPゴシック" panose="020B0400000000000000" pitchFamily="50" charset="-128"/>
              </a:rPr>
              <a:t>大阪がめざす方向性と財政状況・行政需要</a:t>
            </a:r>
          </a:p>
        </p:txBody>
      </p:sp>
      <p:sp>
        <p:nvSpPr>
          <p:cNvPr id="61" name="テキスト ボックス 60">
            <a:extLst>
              <a:ext uri="{FF2B5EF4-FFF2-40B4-BE49-F238E27FC236}">
                <a16:creationId xmlns:a16="http://schemas.microsoft.com/office/drawing/2014/main" id="{1E1CA35D-DA0E-4BB9-B81C-7ACF8DDF2362}"/>
              </a:ext>
            </a:extLst>
          </p:cNvPr>
          <p:cNvSpPr txBox="1"/>
          <p:nvPr/>
        </p:nvSpPr>
        <p:spPr>
          <a:xfrm>
            <a:off x="332337" y="2804469"/>
            <a:ext cx="9245737" cy="11048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ja-JP" altLang="en-US" sz="1550" dirty="0">
                <a:latin typeface="BIZ UDPゴシック" panose="020B0400000000000000" pitchFamily="50" charset="-128"/>
                <a:ea typeface="BIZ UDPゴシック" panose="020B0400000000000000" pitchFamily="50" charset="-128"/>
              </a:rPr>
              <a:t>Ｒ７当初予算において、府税収入が１兆</a:t>
            </a:r>
            <a:r>
              <a:rPr kumimoji="1" lang="en-US" altLang="ja-JP" sz="1550" dirty="0">
                <a:latin typeface="BIZ UDPゴシック" panose="020B0400000000000000" pitchFamily="50" charset="-128"/>
                <a:ea typeface="BIZ UDPゴシック" panose="020B0400000000000000" pitchFamily="50" charset="-128"/>
              </a:rPr>
              <a:t>6,283</a:t>
            </a:r>
            <a:r>
              <a:rPr kumimoji="1" lang="ja-JP" altLang="en-US" sz="1550" dirty="0">
                <a:latin typeface="BIZ UDPゴシック" panose="020B0400000000000000" pitchFamily="50" charset="-128"/>
                <a:ea typeface="BIZ UDPゴシック" panose="020B0400000000000000" pitchFamily="50" charset="-128"/>
              </a:rPr>
              <a:t>億円（＋</a:t>
            </a:r>
            <a:r>
              <a:rPr kumimoji="1" lang="en-US" altLang="ja-JP" sz="1550" dirty="0">
                <a:latin typeface="BIZ UDPゴシック" panose="020B0400000000000000" pitchFamily="50" charset="-128"/>
                <a:ea typeface="BIZ UDPゴシック" panose="020B0400000000000000" pitchFamily="50" charset="-128"/>
              </a:rPr>
              <a:t>1,674</a:t>
            </a:r>
            <a:r>
              <a:rPr kumimoji="1" lang="ja-JP" altLang="en-US" sz="1550" dirty="0">
                <a:latin typeface="BIZ UDPゴシック" panose="020B0400000000000000" pitchFamily="50" charset="-128"/>
                <a:ea typeface="BIZ UDPゴシック" panose="020B0400000000000000" pitchFamily="50" charset="-128"/>
              </a:rPr>
              <a:t>億円）と過去最高で堅調である一方、</a:t>
            </a:r>
            <a:endParaRPr kumimoji="1" lang="en-US" altLang="ja-JP" sz="155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550" b="1" spc="-50" dirty="0">
                <a:latin typeface="BIZ UDPゴシック" panose="020B0400000000000000" pitchFamily="50" charset="-128"/>
                <a:ea typeface="BIZ UDPゴシック" panose="020B0400000000000000" pitchFamily="50" charset="-128"/>
              </a:rPr>
              <a:t>　　</a:t>
            </a:r>
            <a:r>
              <a:rPr kumimoji="1" lang="ja-JP" altLang="en-US" sz="1550" b="1" u="sng" spc="-50" dirty="0">
                <a:latin typeface="BIZ UDPゴシック" panose="020B0400000000000000" pitchFamily="50" charset="-128"/>
                <a:ea typeface="BIZ UDPゴシック" panose="020B0400000000000000" pitchFamily="50" charset="-128"/>
              </a:rPr>
              <a:t>義務的支出</a:t>
            </a:r>
            <a:r>
              <a:rPr kumimoji="1" lang="ja-JP" altLang="en-US" sz="1550" spc="-50" dirty="0">
                <a:latin typeface="BIZ UDPゴシック" panose="020B0400000000000000" pitchFamily="50" charset="-128"/>
                <a:ea typeface="BIZ UDPゴシック" panose="020B0400000000000000" pitchFamily="50" charset="-128"/>
              </a:rPr>
              <a:t>（税関連歳出</a:t>
            </a:r>
            <a:r>
              <a:rPr kumimoji="1" lang="en-US" altLang="ja-JP" sz="1550" spc="-50" dirty="0">
                <a:latin typeface="BIZ UDPゴシック" panose="020B0400000000000000" pitchFamily="50" charset="-128"/>
                <a:ea typeface="BIZ UDPゴシック" panose="020B0400000000000000" pitchFamily="50" charset="-128"/>
              </a:rPr>
              <a:t>538</a:t>
            </a:r>
            <a:r>
              <a:rPr kumimoji="1" lang="ja-JP" altLang="en-US" sz="1550" spc="-50" dirty="0">
                <a:latin typeface="BIZ UDPゴシック" panose="020B0400000000000000" pitchFamily="50" charset="-128"/>
                <a:ea typeface="BIZ UDPゴシック" panose="020B0400000000000000" pitchFamily="50" charset="-128"/>
              </a:rPr>
              <a:t>億円、人件費</a:t>
            </a:r>
            <a:r>
              <a:rPr kumimoji="1" lang="en-US" altLang="ja-JP" sz="1550" spc="-50" dirty="0">
                <a:latin typeface="BIZ UDPゴシック" panose="020B0400000000000000" pitchFamily="50" charset="-128"/>
                <a:ea typeface="BIZ UDPゴシック" panose="020B0400000000000000" pitchFamily="50" charset="-128"/>
              </a:rPr>
              <a:t>141</a:t>
            </a:r>
            <a:r>
              <a:rPr kumimoji="1" lang="ja-JP" altLang="en-US" sz="1550" spc="-50" dirty="0">
                <a:latin typeface="BIZ UDPゴシック" panose="020B0400000000000000" pitchFamily="50" charset="-128"/>
                <a:ea typeface="BIZ UDPゴシック" panose="020B0400000000000000" pitchFamily="50" charset="-128"/>
              </a:rPr>
              <a:t>億円、社会保障関係経費</a:t>
            </a:r>
            <a:r>
              <a:rPr kumimoji="1" lang="en-US" altLang="ja-JP" sz="1550" spc="-50" dirty="0">
                <a:latin typeface="BIZ UDPゴシック" panose="020B0400000000000000" pitchFamily="50" charset="-128"/>
                <a:ea typeface="BIZ UDPゴシック" panose="020B0400000000000000" pitchFamily="50" charset="-128"/>
              </a:rPr>
              <a:t>466</a:t>
            </a:r>
            <a:r>
              <a:rPr kumimoji="1" lang="ja-JP" altLang="en-US" sz="1550" spc="-50" dirty="0">
                <a:latin typeface="BIZ UDPゴシック" panose="020B0400000000000000" pitchFamily="50" charset="-128"/>
                <a:ea typeface="BIZ UDPゴシック" panose="020B0400000000000000" pitchFamily="50" charset="-128"/>
              </a:rPr>
              <a:t>億円）</a:t>
            </a:r>
            <a:r>
              <a:rPr kumimoji="1" lang="ja-JP" altLang="en-US" sz="1550" b="1" u="sng" spc="-50" dirty="0">
                <a:latin typeface="BIZ UDPゴシック" panose="020B0400000000000000" pitchFamily="50" charset="-128"/>
                <a:ea typeface="BIZ UDPゴシック" panose="020B0400000000000000" pitchFamily="50" charset="-128"/>
              </a:rPr>
              <a:t>が増加</a:t>
            </a:r>
            <a:r>
              <a:rPr kumimoji="1" lang="ja-JP" altLang="en-US" sz="1550" spc="-50" dirty="0">
                <a:latin typeface="BIZ UDPゴシック" panose="020B0400000000000000" pitchFamily="50" charset="-128"/>
                <a:ea typeface="BIZ UDPゴシック" panose="020B0400000000000000" pitchFamily="50" charset="-128"/>
              </a:rPr>
              <a:t>（＋</a:t>
            </a:r>
            <a:r>
              <a:rPr kumimoji="1" lang="en-US" altLang="ja-JP" sz="1550" spc="-50" dirty="0">
                <a:latin typeface="BIZ UDPゴシック" panose="020B0400000000000000" pitchFamily="50" charset="-128"/>
                <a:ea typeface="BIZ UDPゴシック" panose="020B0400000000000000" pitchFamily="50" charset="-128"/>
              </a:rPr>
              <a:t>1,145</a:t>
            </a:r>
            <a:r>
              <a:rPr kumimoji="1" lang="ja-JP" altLang="en-US" sz="1550" spc="-50" dirty="0">
                <a:latin typeface="BIZ UDPゴシック" panose="020B0400000000000000" pitchFamily="50" charset="-128"/>
                <a:ea typeface="BIZ UDPゴシック" panose="020B0400000000000000" pitchFamily="50" charset="-128"/>
              </a:rPr>
              <a:t>億円）、</a:t>
            </a:r>
            <a:endParaRPr kumimoji="1" lang="en-US" altLang="ja-JP" sz="1550" spc="-5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550" spc="-50" dirty="0">
                <a:latin typeface="BIZ UDPゴシック" panose="020B0400000000000000" pitchFamily="50" charset="-128"/>
                <a:ea typeface="BIZ UDPゴシック" panose="020B0400000000000000" pitchFamily="50" charset="-128"/>
              </a:rPr>
              <a:t>　　</a:t>
            </a:r>
            <a:r>
              <a:rPr kumimoji="1" lang="ja-JP" altLang="en-US" sz="1550" b="1" u="sng" dirty="0">
                <a:latin typeface="BIZ UDPゴシック" panose="020B0400000000000000" pitchFamily="50" charset="-128"/>
                <a:ea typeface="BIZ UDPゴシック" panose="020B0400000000000000" pitchFamily="50" charset="-128"/>
              </a:rPr>
              <a:t>普通交付税が減少</a:t>
            </a:r>
            <a:r>
              <a:rPr lang="ja-JP" altLang="en-US" sz="1550" dirty="0">
                <a:latin typeface="BIZ UDPゴシック" panose="020B0400000000000000" pitchFamily="50" charset="-128"/>
                <a:ea typeface="BIZ UDPゴシック" panose="020B0400000000000000" pitchFamily="50" charset="-128"/>
              </a:rPr>
              <a:t>（▲</a:t>
            </a:r>
            <a:r>
              <a:rPr lang="en-US" altLang="ja-JP" sz="1550" dirty="0">
                <a:latin typeface="BIZ UDPゴシック" panose="020B0400000000000000" pitchFamily="50" charset="-128"/>
                <a:ea typeface="BIZ UDPゴシック" panose="020B0400000000000000" pitchFamily="50" charset="-128"/>
              </a:rPr>
              <a:t>330</a:t>
            </a:r>
            <a:r>
              <a:rPr lang="ja-JP" altLang="en-US" sz="1550" dirty="0">
                <a:latin typeface="BIZ UDPゴシック" panose="020B0400000000000000" pitchFamily="50" charset="-128"/>
                <a:ea typeface="BIZ UDPゴシック" panose="020B0400000000000000" pitchFamily="50" charset="-128"/>
              </a:rPr>
              <a:t>億円）</a:t>
            </a:r>
            <a:r>
              <a:rPr kumimoji="1" lang="ja-JP" altLang="en-US" sz="1550" dirty="0">
                <a:latin typeface="BIZ UDPゴシック" panose="020B0400000000000000" pitchFamily="50" charset="-128"/>
                <a:ea typeface="BIZ UDPゴシック" panose="020B0400000000000000" pitchFamily="50" charset="-128"/>
              </a:rPr>
              <a:t>しており、</a:t>
            </a:r>
            <a:r>
              <a:rPr kumimoji="1" lang="ja-JP" altLang="en-US" sz="1550" b="1" u="sng" dirty="0">
                <a:latin typeface="BIZ UDPゴシック" panose="020B0400000000000000" pitchFamily="50" charset="-128"/>
                <a:ea typeface="BIZ UDPゴシック" panose="020B0400000000000000" pitchFamily="50" charset="-128"/>
              </a:rPr>
              <a:t>財政調整基金を取り崩して予算編成せざるを得ない状況</a:t>
            </a:r>
            <a:endParaRPr kumimoji="1" lang="en-US" altLang="ja-JP" sz="1550" dirty="0">
              <a:latin typeface="BIZ UDPゴシック" panose="020B0400000000000000" pitchFamily="50" charset="-128"/>
              <a:ea typeface="BIZ UDPゴシック" panose="020B0400000000000000" pitchFamily="50" charset="-128"/>
            </a:endParaRPr>
          </a:p>
        </p:txBody>
      </p:sp>
      <p:sp>
        <p:nvSpPr>
          <p:cNvPr id="65" name="スライド番号プレースホルダー 1">
            <a:extLst>
              <a:ext uri="{FF2B5EF4-FFF2-40B4-BE49-F238E27FC236}">
                <a16:creationId xmlns:a16="http://schemas.microsoft.com/office/drawing/2014/main" id="{9D842F26-2FB9-40CB-935C-BC2E9ADA55A6}"/>
              </a:ext>
            </a:extLst>
          </p:cNvPr>
          <p:cNvSpPr>
            <a:spLocks noGrp="1"/>
          </p:cNvSpPr>
          <p:nvPr>
            <p:ph type="sldNum" sz="quarter" idx="12"/>
          </p:nvPr>
        </p:nvSpPr>
        <p:spPr>
          <a:xfrm>
            <a:off x="7677150" y="6492875"/>
            <a:ext cx="2228850" cy="365125"/>
          </a:xfrm>
        </p:spPr>
        <p:txBody>
          <a:bodyPr/>
          <a:lstStyle/>
          <a:p>
            <a:fld id="{A5278034-DBFF-4091-BA39-1C8DF7F547E5}" type="slidenum">
              <a:rPr kumimoji="1" lang="ja-JP" altLang="en-US" smtClean="0"/>
              <a:pPr/>
              <a:t>6</a:t>
            </a:fld>
            <a:endParaRPr kumimoji="1" lang="ja-JP" altLang="en-US" dirty="0"/>
          </a:p>
        </p:txBody>
      </p:sp>
      <p:sp>
        <p:nvSpPr>
          <p:cNvPr id="57" name="四角形: 角を丸くする 56">
            <a:extLst>
              <a:ext uri="{FF2B5EF4-FFF2-40B4-BE49-F238E27FC236}">
                <a16:creationId xmlns:a16="http://schemas.microsoft.com/office/drawing/2014/main" id="{6A03520D-A002-4EF7-9558-70D6183AAB99}"/>
              </a:ext>
            </a:extLst>
          </p:cNvPr>
          <p:cNvSpPr/>
          <p:nvPr/>
        </p:nvSpPr>
        <p:spPr>
          <a:xfrm>
            <a:off x="330132" y="4123659"/>
            <a:ext cx="1150633" cy="2679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C8C4975E-9B1B-46A0-A902-FEFBABD86C14}"/>
              </a:ext>
            </a:extLst>
          </p:cNvPr>
          <p:cNvSpPr txBox="1"/>
          <p:nvPr/>
        </p:nvSpPr>
        <p:spPr>
          <a:xfrm>
            <a:off x="330131" y="4102878"/>
            <a:ext cx="1150633"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行政需要</a:t>
            </a:r>
          </a:p>
        </p:txBody>
      </p:sp>
      <p:sp>
        <p:nvSpPr>
          <p:cNvPr id="66" name="四角形: 角を丸くする 65">
            <a:extLst>
              <a:ext uri="{FF2B5EF4-FFF2-40B4-BE49-F238E27FC236}">
                <a16:creationId xmlns:a16="http://schemas.microsoft.com/office/drawing/2014/main" id="{0F37ED5B-0C32-4EF0-9078-3E105DC52F07}"/>
              </a:ext>
            </a:extLst>
          </p:cNvPr>
          <p:cNvSpPr/>
          <p:nvPr/>
        </p:nvSpPr>
        <p:spPr>
          <a:xfrm>
            <a:off x="330132" y="2580520"/>
            <a:ext cx="1150633" cy="2679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C6F2D513-54B1-409F-A87E-DDDCA27679AF}"/>
              </a:ext>
            </a:extLst>
          </p:cNvPr>
          <p:cNvSpPr txBox="1"/>
          <p:nvPr/>
        </p:nvSpPr>
        <p:spPr>
          <a:xfrm>
            <a:off x="330131" y="2565711"/>
            <a:ext cx="1150633"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財政状況</a:t>
            </a:r>
          </a:p>
        </p:txBody>
      </p:sp>
      <p:sp>
        <p:nvSpPr>
          <p:cNvPr id="69" name="四角形: 角を丸くする 68">
            <a:extLst>
              <a:ext uri="{FF2B5EF4-FFF2-40B4-BE49-F238E27FC236}">
                <a16:creationId xmlns:a16="http://schemas.microsoft.com/office/drawing/2014/main" id="{0012AE9F-CD23-4FD2-9353-8ACFA9DB886D}"/>
              </a:ext>
            </a:extLst>
          </p:cNvPr>
          <p:cNvSpPr/>
          <p:nvPr/>
        </p:nvSpPr>
        <p:spPr>
          <a:xfrm>
            <a:off x="211137" y="845084"/>
            <a:ext cx="9483726" cy="5881770"/>
          </a:xfrm>
          <a:prstGeom prst="roundRect">
            <a:avLst>
              <a:gd name="adj" fmla="val 4432"/>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FD7CC46A-5C47-46BF-8857-A8481FDFEE40}"/>
              </a:ext>
            </a:extLst>
          </p:cNvPr>
          <p:cNvSpPr txBox="1"/>
          <p:nvPr/>
        </p:nvSpPr>
        <p:spPr>
          <a:xfrm>
            <a:off x="330131" y="4365125"/>
            <a:ext cx="9194556" cy="379719"/>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kumimoji="1" lang="ja-JP" altLang="en-US" sz="1500" dirty="0">
                <a:latin typeface="BIZ UDPゴシック" panose="020B0400000000000000" pitchFamily="50" charset="-128"/>
                <a:ea typeface="BIZ UDPゴシック" panose="020B0400000000000000" pitchFamily="50" charset="-128"/>
              </a:rPr>
              <a:t>今後、必要となる</a:t>
            </a:r>
            <a:r>
              <a:rPr kumimoji="1" lang="ja-JP" altLang="en-US" sz="1500" b="1" u="sng" dirty="0">
                <a:latin typeface="BIZ UDPゴシック" panose="020B0400000000000000" pitchFamily="50" charset="-128"/>
                <a:ea typeface="BIZ UDPゴシック" panose="020B0400000000000000" pitchFamily="50" charset="-128"/>
              </a:rPr>
              <a:t>大規模インフラ整備の需要額</a:t>
            </a:r>
            <a:r>
              <a:rPr kumimoji="1" lang="ja-JP" altLang="en-US" sz="1500" dirty="0">
                <a:latin typeface="BIZ UDPゴシック" panose="020B0400000000000000" pitchFamily="50" charset="-128"/>
                <a:ea typeface="BIZ UDPゴシック" panose="020B0400000000000000" pitchFamily="50" charset="-128"/>
              </a:rPr>
              <a:t>は、少なくとも令和</a:t>
            </a:r>
            <a:r>
              <a:rPr kumimoji="1" lang="en-US" altLang="ja-JP" sz="1500" dirty="0">
                <a:latin typeface="BIZ UDPゴシック" panose="020B0400000000000000" pitchFamily="50" charset="-128"/>
                <a:ea typeface="BIZ UDPゴシック" panose="020B0400000000000000" pitchFamily="50" charset="-128"/>
              </a:rPr>
              <a:t>11</a:t>
            </a:r>
            <a:r>
              <a:rPr kumimoji="1" lang="ja-JP" altLang="en-US" sz="1500" dirty="0">
                <a:latin typeface="BIZ UDPゴシック" panose="020B0400000000000000" pitchFamily="50" charset="-128"/>
                <a:ea typeface="BIZ UDPゴシック" panose="020B0400000000000000" pitchFamily="50" charset="-128"/>
              </a:rPr>
              <a:t>年までは</a:t>
            </a:r>
            <a:r>
              <a:rPr kumimoji="1" lang="en-US" altLang="ja-JP" sz="1500" b="1" u="sng" dirty="0">
                <a:latin typeface="BIZ UDPゴシック" panose="020B0400000000000000" pitchFamily="50" charset="-128"/>
                <a:ea typeface="BIZ UDPゴシック" panose="020B0400000000000000" pitchFamily="50" charset="-128"/>
              </a:rPr>
              <a:t>1,000</a:t>
            </a:r>
            <a:r>
              <a:rPr kumimoji="1" lang="ja-JP" altLang="en-US" sz="1500" b="1" u="sng" dirty="0">
                <a:latin typeface="BIZ UDPゴシック" panose="020B0400000000000000" pitchFamily="50" charset="-128"/>
                <a:ea typeface="BIZ UDPゴシック" panose="020B0400000000000000" pitchFamily="50" charset="-128"/>
              </a:rPr>
              <a:t>億円を超える</a:t>
            </a:r>
            <a:r>
              <a:rPr kumimoji="1" lang="ja-JP" altLang="en-US" sz="1500" dirty="0">
                <a:latin typeface="BIZ UDPゴシック" panose="020B0400000000000000" pitchFamily="50" charset="-128"/>
                <a:ea typeface="BIZ UDPゴシック" panose="020B0400000000000000" pitchFamily="50" charset="-128"/>
              </a:rPr>
              <a:t>見込み</a:t>
            </a:r>
            <a:endParaRPr kumimoji="1" lang="en-US" altLang="ja-JP" sz="1500" dirty="0">
              <a:latin typeface="BIZ UDPゴシック" panose="020B0400000000000000" pitchFamily="50" charset="-128"/>
              <a:ea typeface="BIZ UDPゴシック" panose="020B0400000000000000" pitchFamily="50" charset="-128"/>
            </a:endParaRPr>
          </a:p>
        </p:txBody>
      </p:sp>
      <p:sp>
        <p:nvSpPr>
          <p:cNvPr id="71" name="テキスト ボックス 70">
            <a:extLst>
              <a:ext uri="{FF2B5EF4-FFF2-40B4-BE49-F238E27FC236}">
                <a16:creationId xmlns:a16="http://schemas.microsoft.com/office/drawing/2014/main" id="{F57FF398-BD84-4411-BB82-89BCADD76C30}"/>
              </a:ext>
            </a:extLst>
          </p:cNvPr>
          <p:cNvSpPr txBox="1"/>
          <p:nvPr/>
        </p:nvSpPr>
        <p:spPr>
          <a:xfrm>
            <a:off x="1082008" y="4782519"/>
            <a:ext cx="6771703" cy="289438"/>
          </a:xfrm>
          <a:prstGeom prst="rect">
            <a:avLst/>
          </a:prstGeom>
          <a:noFill/>
        </p:spPr>
        <p:txBody>
          <a:bodyPr wrap="square">
            <a:spAutoFit/>
          </a:bodyPr>
          <a:lstStyle/>
          <a:p>
            <a:pPr>
              <a:lnSpc>
                <a:spcPts val="1800"/>
              </a:lnSpc>
            </a:pPr>
            <a:r>
              <a:rPr kumimoji="1" lang="en-US" altLang="ja-JP" sz="1300" dirty="0">
                <a:latin typeface="BIZ UDゴシック" panose="020B0400000000000000" pitchFamily="49" charset="-128"/>
                <a:ea typeface="BIZ UDゴシック" panose="020B0400000000000000" pitchFamily="49" charset="-128"/>
              </a:rPr>
              <a:t>〔</a:t>
            </a:r>
            <a:r>
              <a:rPr kumimoji="1" lang="ja-JP" altLang="en-US" sz="1300" dirty="0">
                <a:latin typeface="BIZ UDゴシック" panose="020B0400000000000000" pitchFamily="49" charset="-128"/>
                <a:ea typeface="BIZ UDゴシック" panose="020B0400000000000000" pitchFamily="49" charset="-128"/>
              </a:rPr>
              <a:t>次頁 ＜参考＞今後の行政需要（例） 参照</a:t>
            </a:r>
            <a:r>
              <a:rPr kumimoji="1" lang="en-US" altLang="ja-JP" sz="1300" dirty="0">
                <a:latin typeface="BIZ UDゴシック" panose="020B0400000000000000" pitchFamily="49" charset="-128"/>
                <a:ea typeface="BIZ UDゴシック" panose="020B0400000000000000" pitchFamily="49" charset="-128"/>
              </a:rPr>
              <a:t>〕</a:t>
            </a:r>
          </a:p>
        </p:txBody>
      </p:sp>
      <p:grpSp>
        <p:nvGrpSpPr>
          <p:cNvPr id="16" name="グループ化 15">
            <a:extLst>
              <a:ext uri="{FF2B5EF4-FFF2-40B4-BE49-F238E27FC236}">
                <a16:creationId xmlns:a16="http://schemas.microsoft.com/office/drawing/2014/main" id="{5806711F-CC50-4E0F-96DE-6C788632265D}"/>
              </a:ext>
            </a:extLst>
          </p:cNvPr>
          <p:cNvGrpSpPr/>
          <p:nvPr/>
        </p:nvGrpSpPr>
        <p:grpSpPr>
          <a:xfrm>
            <a:off x="485416" y="841019"/>
            <a:ext cx="8927793" cy="1590002"/>
            <a:chOff x="-1112587" y="979299"/>
            <a:chExt cx="8855693" cy="1764336"/>
          </a:xfrm>
        </p:grpSpPr>
        <p:sp>
          <p:nvSpPr>
            <p:cNvPr id="17" name="四角形: 角を丸くする 16">
              <a:extLst>
                <a:ext uri="{FF2B5EF4-FFF2-40B4-BE49-F238E27FC236}">
                  <a16:creationId xmlns:a16="http://schemas.microsoft.com/office/drawing/2014/main" id="{697F1BC0-ECE8-4B01-A4EF-880E92701126}"/>
                </a:ext>
              </a:extLst>
            </p:cNvPr>
            <p:cNvSpPr/>
            <p:nvPr/>
          </p:nvSpPr>
          <p:spPr>
            <a:xfrm>
              <a:off x="-1100894" y="1015787"/>
              <a:ext cx="8844000" cy="1727848"/>
            </a:xfrm>
            <a:prstGeom prst="roundRect">
              <a:avLst>
                <a:gd name="adj" fmla="val 625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38896ADC-B2E8-4DED-9FBC-3DE3869E411F}"/>
                </a:ext>
              </a:extLst>
            </p:cNvPr>
            <p:cNvSpPr txBox="1"/>
            <p:nvPr/>
          </p:nvSpPr>
          <p:spPr>
            <a:xfrm>
              <a:off x="-1112587" y="979299"/>
              <a:ext cx="8851315" cy="1499298"/>
            </a:xfrm>
            <a:prstGeom prst="rect">
              <a:avLst/>
            </a:prstGeom>
            <a:noFill/>
          </p:spPr>
          <p:txBody>
            <a:bodyPr wrap="square">
              <a:spAutoFit/>
            </a:bodyPr>
            <a:lstStyle/>
            <a:p>
              <a:pPr marL="285750" indent="-285750">
                <a:lnSpc>
                  <a:spcPts val="2300"/>
                </a:lnSpc>
                <a:buFont typeface="Wingdings" panose="05000000000000000000" pitchFamily="2" charset="2"/>
                <a:buChar char="ü"/>
              </a:pPr>
              <a:r>
                <a:rPr kumimoji="1" lang="ja-JP" altLang="en-US" sz="1500" i="0" kern="1200" dirty="0">
                  <a:latin typeface="BIZ UDPゴシック" panose="020B0400000000000000" pitchFamily="50" charset="-128"/>
                  <a:ea typeface="BIZ UDPゴシック" panose="020B0400000000000000" pitchFamily="50" charset="-128"/>
                </a:rPr>
                <a:t>万博をインパクトに持続的な成長・発展を遂げ、名実ともに東西二極の一極たる</a:t>
              </a:r>
              <a:r>
                <a:rPr kumimoji="1" lang="ja-JP" altLang="en-US" sz="1500" b="1" i="0" u="sng" kern="1200" dirty="0">
                  <a:latin typeface="BIZ UDPゴシック" panose="020B0400000000000000" pitchFamily="50" charset="-128"/>
                  <a:ea typeface="BIZ UDPゴシック" panose="020B0400000000000000" pitchFamily="50" charset="-128"/>
                </a:rPr>
                <a:t>「副首都・大阪」を</a:t>
              </a:r>
              <a:endParaRPr kumimoji="1" lang="en-US" altLang="ja-JP" sz="1500" b="1" i="0" u="sng" kern="12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500" b="1" dirty="0">
                  <a:latin typeface="BIZ UDPゴシック" panose="020B0400000000000000" pitchFamily="50" charset="-128"/>
                  <a:ea typeface="BIZ UDPゴシック" panose="020B0400000000000000" pitchFamily="50" charset="-128"/>
                </a:rPr>
                <a:t>　　 </a:t>
              </a:r>
              <a:r>
                <a:rPr kumimoji="1" lang="ja-JP" altLang="en-US" sz="1500" b="1" i="0" u="sng" kern="1200" dirty="0">
                  <a:latin typeface="BIZ UDPゴシック" panose="020B0400000000000000" pitchFamily="50" charset="-128"/>
                  <a:ea typeface="BIZ UDPゴシック" panose="020B0400000000000000" pitchFamily="50" charset="-128"/>
                </a:rPr>
                <a:t>実現</a:t>
              </a:r>
              <a:r>
                <a:rPr kumimoji="1" lang="ja-JP" altLang="en-US" sz="1500" i="0" kern="1200" dirty="0">
                  <a:latin typeface="BIZ UDPゴシック" panose="020B0400000000000000" pitchFamily="50" charset="-128"/>
                  <a:ea typeface="BIZ UDPゴシック" panose="020B0400000000000000" pitchFamily="50" charset="-128"/>
                </a:rPr>
                <a:t>するためには、</a:t>
              </a:r>
              <a:r>
                <a:rPr kumimoji="1" lang="ja-JP" altLang="en-US" sz="1500" dirty="0">
                  <a:latin typeface="BIZ UDPゴシック" panose="020B0400000000000000" pitchFamily="50" charset="-128"/>
                  <a:ea typeface="BIZ UDPゴシック" panose="020B0400000000000000" pitchFamily="50" charset="-128"/>
                </a:rPr>
                <a:t>都市間競争に打ち勝つ</a:t>
              </a:r>
              <a:r>
                <a:rPr kumimoji="1" lang="ja-JP" altLang="en-US" sz="1500" b="1" u="sng" dirty="0">
                  <a:latin typeface="BIZ UDPゴシック" panose="020B0400000000000000" pitchFamily="50" charset="-128"/>
                  <a:ea typeface="BIZ UDPゴシック" panose="020B0400000000000000" pitchFamily="50" charset="-128"/>
                </a:rPr>
                <a:t>高次の都市機能を備えることが重要</a:t>
              </a:r>
              <a:r>
                <a:rPr kumimoji="1" lang="ja-JP" altLang="en-US" sz="1500" dirty="0">
                  <a:latin typeface="BIZ UDPゴシック" panose="020B0400000000000000" pitchFamily="50" charset="-128"/>
                  <a:ea typeface="BIZ UDPゴシック" panose="020B0400000000000000" pitchFamily="50" charset="-128"/>
                </a:rPr>
                <a:t>であり、</a:t>
              </a:r>
              <a:endParaRPr kumimoji="1" lang="en-US" altLang="ja-JP" sz="15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500" dirty="0">
                  <a:latin typeface="BIZ UDPゴシック" panose="020B0400000000000000" pitchFamily="50" charset="-128"/>
                  <a:ea typeface="BIZ UDPゴシック" panose="020B0400000000000000" pitchFamily="50" charset="-128"/>
                </a:rPr>
                <a:t>　　とりわけ、</a:t>
              </a:r>
              <a:r>
                <a:rPr kumimoji="1" lang="ja-JP" altLang="en-US" sz="1500" b="1" u="sng" dirty="0">
                  <a:latin typeface="BIZ UDPゴシック" panose="020B0400000000000000" pitchFamily="50" charset="-128"/>
                  <a:ea typeface="BIZ UDPゴシック" panose="020B0400000000000000" pitchFamily="50" charset="-128"/>
                </a:rPr>
                <a:t>基盤となるインフラを充実</a:t>
              </a:r>
              <a:r>
                <a:rPr kumimoji="1" lang="ja-JP" altLang="en-US" sz="1500" dirty="0">
                  <a:latin typeface="BIZ UDPゴシック" panose="020B0400000000000000" pitchFamily="50" charset="-128"/>
                  <a:ea typeface="BIZ UDPゴシック" panose="020B0400000000000000" pitchFamily="50" charset="-128"/>
                </a:rPr>
                <a:t>させることが不可欠</a:t>
              </a:r>
              <a:endParaRPr kumimoji="1" lang="en-US" altLang="ja-JP" sz="1500" dirty="0">
                <a:latin typeface="BIZ UDPゴシック" panose="020B0400000000000000" pitchFamily="50" charset="-128"/>
                <a:ea typeface="BIZ UDPゴシック" panose="020B0400000000000000" pitchFamily="50" charset="-128"/>
              </a:endParaRPr>
            </a:p>
            <a:p>
              <a:pPr marL="285750" indent="-285750">
                <a:lnSpc>
                  <a:spcPts val="2300"/>
                </a:lnSpc>
                <a:buFont typeface="Wingdings" panose="05000000000000000000" pitchFamily="2" charset="2"/>
                <a:buChar char="ü"/>
              </a:pPr>
              <a:r>
                <a:rPr kumimoji="1" lang="ja-JP" altLang="en-US" sz="1500" dirty="0">
                  <a:latin typeface="BIZ UDPゴシック" panose="020B0400000000000000" pitchFamily="50" charset="-128"/>
                  <a:ea typeface="BIZ UDPゴシック" panose="020B0400000000000000" pitchFamily="50" charset="-128"/>
                </a:rPr>
                <a:t>インフラ投資により</a:t>
              </a:r>
              <a:r>
                <a:rPr kumimoji="1" lang="ja-JP" altLang="en-US" sz="1500" b="1" u="sng" dirty="0">
                  <a:latin typeface="BIZ UDPゴシック" panose="020B0400000000000000" pitchFamily="50" charset="-128"/>
                  <a:ea typeface="BIZ UDPゴシック" panose="020B0400000000000000" pitchFamily="50" charset="-128"/>
                </a:rPr>
                <a:t>集積性やアクセス性を高め</a:t>
              </a:r>
              <a:r>
                <a:rPr kumimoji="1" lang="ja-JP" altLang="en-US" sz="1500" dirty="0">
                  <a:latin typeface="BIZ UDPゴシック" panose="020B0400000000000000" pitchFamily="50" charset="-128"/>
                  <a:ea typeface="BIZ UDPゴシック" panose="020B0400000000000000" pitchFamily="50" charset="-128"/>
                </a:rPr>
                <a:t>、それによって</a:t>
              </a:r>
              <a:r>
                <a:rPr kumimoji="1" lang="ja-JP" altLang="en-US" sz="1500" b="1" u="sng" dirty="0">
                  <a:latin typeface="BIZ UDPゴシック" panose="020B0400000000000000" pitchFamily="50" charset="-128"/>
                  <a:ea typeface="BIZ UDPゴシック" panose="020B0400000000000000" pitchFamily="50" charset="-128"/>
                </a:rPr>
                <a:t>さらに多くの企業を呼び込む</a:t>
              </a:r>
              <a:r>
                <a:rPr kumimoji="1" lang="ja-JP" altLang="en-US" sz="1500" dirty="0">
                  <a:latin typeface="BIZ UDPゴシック" panose="020B0400000000000000" pitchFamily="50" charset="-128"/>
                  <a:ea typeface="BIZ UDPゴシック" panose="020B0400000000000000" pitchFamily="50" charset="-128"/>
                </a:rPr>
                <a:t>、</a:t>
              </a:r>
              <a:endParaRPr kumimoji="1" lang="en-US" altLang="ja-JP" sz="15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500" dirty="0">
                  <a:latin typeface="BIZ UDPゴシック" panose="020B0400000000000000" pitchFamily="50" charset="-128"/>
                  <a:ea typeface="BIZ UDPゴシック" panose="020B0400000000000000" pitchFamily="50" charset="-128"/>
                </a:rPr>
                <a:t>　　その</a:t>
              </a:r>
              <a:r>
                <a:rPr kumimoji="1" lang="ja-JP" altLang="en-US" sz="1500" b="1" u="sng" dirty="0">
                  <a:latin typeface="BIZ UDPゴシック" panose="020B0400000000000000" pitchFamily="50" charset="-128"/>
                  <a:ea typeface="BIZ UDPゴシック" panose="020B0400000000000000" pitchFamily="50" charset="-128"/>
                </a:rPr>
                <a:t>好循環を実現</a:t>
              </a:r>
              <a:r>
                <a:rPr kumimoji="1" lang="ja-JP" altLang="en-US" sz="1500" dirty="0">
                  <a:latin typeface="BIZ UDPゴシック" panose="020B0400000000000000" pitchFamily="50" charset="-128"/>
                  <a:ea typeface="BIZ UDPゴシック" panose="020B0400000000000000" pitchFamily="50" charset="-128"/>
                </a:rPr>
                <a:t>するための財源を確保する必要</a:t>
              </a:r>
              <a:endParaRPr kumimoji="1" lang="en-US" altLang="ja-JP" sz="1500" dirty="0">
                <a:latin typeface="BIZ UDPゴシック" panose="020B0400000000000000" pitchFamily="50" charset="-128"/>
                <a:ea typeface="BIZ UDPゴシック" panose="020B0400000000000000" pitchFamily="50" charset="-128"/>
              </a:endParaRPr>
            </a:p>
          </p:txBody>
        </p:sp>
      </p:grpSp>
      <p:sp>
        <p:nvSpPr>
          <p:cNvPr id="19" name="テキスト ボックス 18">
            <a:extLst>
              <a:ext uri="{FF2B5EF4-FFF2-40B4-BE49-F238E27FC236}">
                <a16:creationId xmlns:a16="http://schemas.microsoft.com/office/drawing/2014/main" id="{D7C526C4-7B5B-4536-890D-ACF13A42BE15}"/>
              </a:ext>
            </a:extLst>
          </p:cNvPr>
          <p:cNvSpPr txBox="1"/>
          <p:nvPr/>
        </p:nvSpPr>
        <p:spPr>
          <a:xfrm>
            <a:off x="420120" y="5319286"/>
            <a:ext cx="8966141" cy="933012"/>
          </a:xfrm>
          <a:prstGeom prst="rect">
            <a:avLst/>
          </a:prstGeom>
          <a:solidFill>
            <a:srgbClr val="CCECFF"/>
          </a:solidFill>
          <a:ln>
            <a:solidFill>
              <a:schemeClr val="tx1"/>
            </a:solidFill>
          </a:ln>
        </p:spPr>
        <p:txBody>
          <a:bodyPr wrap="square">
            <a:spAutoFit/>
          </a:bodyPr>
          <a:lstStyle/>
          <a:p>
            <a:pPr marL="285750" indent="-285750">
              <a:lnSpc>
                <a:spcPts val="2300"/>
              </a:lnSpc>
              <a:buFont typeface="Wingdings" panose="05000000000000000000" pitchFamily="2" charset="2"/>
              <a:buChar char="Ø"/>
            </a:pPr>
            <a:r>
              <a:rPr lang="ja-JP" altLang="en-US" sz="1600" spc="-30" dirty="0">
                <a:latin typeface="BIZ UDPゴシック" panose="020B0400000000000000" pitchFamily="50" charset="-128"/>
                <a:ea typeface="BIZ UDPゴシック" panose="020B0400000000000000" pitchFamily="50" charset="-128"/>
              </a:rPr>
              <a:t>今後も、</a:t>
            </a:r>
            <a:r>
              <a:rPr lang="ja-JP" altLang="en-US" sz="1600" b="1" u="sng" spc="-30" dirty="0">
                <a:latin typeface="BIZ UDPゴシック" panose="020B0400000000000000" pitchFamily="50" charset="-128"/>
                <a:ea typeface="BIZ UDPゴシック" panose="020B0400000000000000" pitchFamily="50" charset="-128"/>
              </a:rPr>
              <a:t>財政規律を堅持しつつ、「副首都・大阪」の実現に向け、都市間競争に打ち勝つ高度な</a:t>
            </a:r>
            <a:endParaRPr lang="en-US" altLang="ja-JP" sz="1600" b="1" u="sng" spc="-30" dirty="0">
              <a:latin typeface="BIZ UDPゴシック" panose="020B0400000000000000" pitchFamily="50" charset="-128"/>
              <a:ea typeface="BIZ UDPゴシック" panose="020B0400000000000000" pitchFamily="50" charset="-128"/>
            </a:endParaRPr>
          </a:p>
          <a:p>
            <a:pPr>
              <a:lnSpc>
                <a:spcPts val="2300"/>
              </a:lnSpc>
            </a:pPr>
            <a:r>
              <a:rPr lang="ja-JP" altLang="en-US" sz="1600" b="1" spc="-3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u="sng" spc="-30" dirty="0">
                <a:latin typeface="BIZ UDPゴシック" panose="020B0400000000000000" pitchFamily="50" charset="-128"/>
                <a:ea typeface="BIZ UDPゴシック" panose="020B0400000000000000" pitchFamily="50" charset="-128"/>
                <a:cs typeface="Times New Roman" panose="02020603050405020304" pitchFamily="18" charset="0"/>
              </a:rPr>
              <a:t>都市基盤の強化等に投資していけるよう、府税条例における</a:t>
            </a:r>
            <a:r>
              <a:rPr lang="ja-JP" altLang="en-US" sz="1600" b="1" u="sng" spc="-30" dirty="0">
                <a:latin typeface="BIZ UDPゴシック" panose="020B0400000000000000" pitchFamily="50" charset="-128"/>
                <a:ea typeface="BIZ UDPゴシック" panose="020B0400000000000000" pitchFamily="50" charset="-128"/>
              </a:rPr>
              <a:t>府独自の税率設定について、 </a:t>
            </a:r>
            <a:endParaRPr lang="en-US" altLang="ja-JP" sz="1600" b="1" u="sng" spc="-30" dirty="0">
              <a:latin typeface="BIZ UDPゴシック" panose="020B0400000000000000" pitchFamily="50" charset="-128"/>
              <a:ea typeface="BIZ UDPゴシック" panose="020B0400000000000000" pitchFamily="50" charset="-128"/>
            </a:endParaRPr>
          </a:p>
          <a:p>
            <a:pPr>
              <a:lnSpc>
                <a:spcPts val="2300"/>
              </a:lnSpc>
            </a:pPr>
            <a:r>
              <a:rPr lang="ja-JP" altLang="en-US" sz="1600" b="1" spc="-30" dirty="0">
                <a:latin typeface="BIZ UDPゴシック" panose="020B0400000000000000" pitchFamily="50" charset="-128"/>
                <a:ea typeface="BIZ UDPゴシック" panose="020B0400000000000000" pitchFamily="50" charset="-128"/>
              </a:rPr>
              <a:t>　　 </a:t>
            </a:r>
            <a:r>
              <a:rPr lang="ja-JP" altLang="en-US" sz="1600" b="1" u="sng" spc="-30" dirty="0">
                <a:latin typeface="BIZ UDPゴシック" panose="020B0400000000000000" pitchFamily="50" charset="-128"/>
                <a:ea typeface="BIZ UDPゴシック" panose="020B0400000000000000" pitchFamily="50" charset="-128"/>
              </a:rPr>
              <a:t>３年間、適用期間を延長する改正を行う</a:t>
            </a:r>
            <a:r>
              <a:rPr lang="en-US" altLang="ja-JP" sz="1600" b="1" u="sng" spc="-30" dirty="0">
                <a:latin typeface="BIZ UDPゴシック" panose="020B0400000000000000" pitchFamily="50" charset="-128"/>
                <a:ea typeface="BIZ UDPゴシック" panose="020B0400000000000000" pitchFamily="50" charset="-128"/>
              </a:rPr>
              <a:t>(</a:t>
            </a:r>
            <a:r>
              <a:rPr lang="ja-JP" altLang="en-US" sz="1600" b="1" u="sng" spc="-30" dirty="0">
                <a:latin typeface="BIZ UDPゴシック" panose="020B0400000000000000" pitchFamily="50" charset="-128"/>
                <a:ea typeface="BIZ UDPゴシック" panose="020B0400000000000000" pitchFamily="50" charset="-128"/>
              </a:rPr>
              <a:t>令和８年</a:t>
            </a:r>
            <a:r>
              <a:rPr lang="en-US" altLang="ja-JP" sz="1600" b="1" u="sng" spc="-30" dirty="0">
                <a:latin typeface="BIZ UDPゴシック" panose="020B0400000000000000" pitchFamily="50" charset="-128"/>
                <a:ea typeface="BIZ UDPゴシック" panose="020B0400000000000000" pitchFamily="50" charset="-128"/>
              </a:rPr>
              <a:t>11</a:t>
            </a:r>
            <a:r>
              <a:rPr lang="ja-JP" altLang="en-US" sz="1600" b="1" u="sng" spc="-30" dirty="0">
                <a:latin typeface="BIZ UDPゴシック" panose="020B0400000000000000" pitchFamily="50" charset="-128"/>
                <a:ea typeface="BIZ UDPゴシック" panose="020B0400000000000000" pitchFamily="50" charset="-128"/>
              </a:rPr>
              <a:t>月１日～令和１１年</a:t>
            </a:r>
            <a:r>
              <a:rPr lang="en-US" altLang="ja-JP" sz="1600" b="1" u="sng" spc="-30" dirty="0">
                <a:latin typeface="BIZ UDPゴシック" panose="020B0400000000000000" pitchFamily="50" charset="-128"/>
                <a:ea typeface="BIZ UDPゴシック" panose="020B0400000000000000" pitchFamily="50" charset="-128"/>
              </a:rPr>
              <a:t>10</a:t>
            </a:r>
            <a:r>
              <a:rPr lang="ja-JP" altLang="en-US" sz="1600" b="1" u="sng" spc="-30" dirty="0">
                <a:latin typeface="BIZ UDPゴシック" panose="020B0400000000000000" pitchFamily="50" charset="-128"/>
                <a:ea typeface="BIZ UDPゴシック" panose="020B0400000000000000" pitchFamily="50" charset="-128"/>
              </a:rPr>
              <a:t>月</a:t>
            </a:r>
            <a:r>
              <a:rPr lang="en-US" altLang="ja-JP" sz="1600" b="1" u="sng" spc="-30" dirty="0">
                <a:latin typeface="BIZ UDPゴシック" panose="020B0400000000000000" pitchFamily="50" charset="-128"/>
                <a:ea typeface="BIZ UDPゴシック" panose="020B0400000000000000" pitchFamily="50" charset="-128"/>
              </a:rPr>
              <a:t>31</a:t>
            </a:r>
            <a:r>
              <a:rPr lang="ja-JP" altLang="en-US" sz="1600" b="1" u="sng" spc="-30" dirty="0">
                <a:latin typeface="BIZ UDPゴシック" panose="020B0400000000000000" pitchFamily="50" charset="-128"/>
                <a:ea typeface="BIZ UDPゴシック" panose="020B0400000000000000" pitchFamily="50" charset="-128"/>
              </a:rPr>
              <a:t>日</a:t>
            </a:r>
            <a:r>
              <a:rPr lang="en-US" altLang="ja-JP" sz="1600" b="1" u="sng" spc="-30" dirty="0">
                <a:latin typeface="BIZ UDPゴシック" panose="020B0400000000000000" pitchFamily="50" charset="-128"/>
                <a:ea typeface="BIZ UDPゴシック" panose="020B0400000000000000" pitchFamily="50" charset="-128"/>
              </a:rPr>
              <a:t>)</a:t>
            </a:r>
            <a:r>
              <a:rPr lang="ja-JP" altLang="en-US" sz="1600" b="1" u="sng" spc="-30" dirty="0">
                <a:latin typeface="BIZ UDPゴシック" panose="020B0400000000000000" pitchFamily="50" charset="-128"/>
                <a:ea typeface="BIZ UDPゴシック" panose="020B0400000000000000" pitchFamily="50" charset="-128"/>
              </a:rPr>
              <a:t>。</a:t>
            </a:r>
            <a:endParaRPr lang="en-US" altLang="ja-JP" sz="1600" b="1" u="sng" spc="-3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26565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22B9A17-AF19-4185-AE5A-CF10CE223F9C}"/>
              </a:ext>
            </a:extLst>
          </p:cNvPr>
          <p:cNvSpPr>
            <a:spLocks noGrp="1"/>
          </p:cNvSpPr>
          <p:nvPr>
            <p:ph type="sldNum" sz="quarter" idx="12"/>
          </p:nvPr>
        </p:nvSpPr>
        <p:spPr/>
        <p:txBody>
          <a:bodyPr/>
          <a:lstStyle/>
          <a:p>
            <a:fld id="{A5278034-DBFF-4091-BA39-1C8DF7F547E5}" type="slidenum">
              <a:rPr kumimoji="1" lang="ja-JP" altLang="en-US" smtClean="0"/>
              <a:pPr/>
              <a:t>7</a:t>
            </a:fld>
            <a:endParaRPr kumimoji="1" lang="ja-JP" altLang="en-US"/>
          </a:p>
        </p:txBody>
      </p:sp>
      <p:sp>
        <p:nvSpPr>
          <p:cNvPr id="11" name="正方形/長方形 10">
            <a:extLst>
              <a:ext uri="{FF2B5EF4-FFF2-40B4-BE49-F238E27FC236}">
                <a16:creationId xmlns:a16="http://schemas.microsoft.com/office/drawing/2014/main" id="{0847A67E-EE91-4463-B25D-9A18A92E8CC5}"/>
              </a:ext>
            </a:extLst>
          </p:cNvPr>
          <p:cNvSpPr/>
          <p:nvPr/>
        </p:nvSpPr>
        <p:spPr>
          <a:xfrm>
            <a:off x="404164" y="1176773"/>
            <a:ext cx="1685965" cy="45719"/>
          </a:xfrm>
          <a:prstGeom prst="rect">
            <a:avLst/>
          </a:prstGeom>
          <a:solidFill>
            <a:srgbClr val="FFFF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B463A10C-F5D3-45D7-9E75-F0107A037BFC}"/>
              </a:ext>
            </a:extLst>
          </p:cNvPr>
          <p:cNvSpPr txBox="1"/>
          <p:nvPr/>
        </p:nvSpPr>
        <p:spPr>
          <a:xfrm>
            <a:off x="389195" y="958424"/>
            <a:ext cx="1722153" cy="291298"/>
          </a:xfrm>
          <a:prstGeom prst="rect">
            <a:avLst/>
          </a:prstGeom>
          <a:noFill/>
        </p:spPr>
        <p:txBody>
          <a:bodyPr wrap="square">
            <a:spAutoFit/>
          </a:bodyPr>
          <a:lstStyle/>
          <a:p>
            <a:pPr>
              <a:lnSpc>
                <a:spcPts val="1800"/>
              </a:lnSpc>
            </a:pPr>
            <a:r>
              <a:rPr kumimoji="1" lang="ja-JP" altLang="en-US" sz="1400" dirty="0">
                <a:latin typeface="BIZ UDPゴシック" panose="020B0400000000000000" pitchFamily="50" charset="-128"/>
                <a:ea typeface="BIZ UDPゴシック" panose="020B0400000000000000" pitchFamily="50" charset="-128"/>
              </a:rPr>
              <a:t>なにわ筋線の整備</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BF9B9215-741E-40BC-A944-69737A2F5A0A}"/>
              </a:ext>
            </a:extLst>
          </p:cNvPr>
          <p:cNvSpPr txBox="1"/>
          <p:nvPr/>
        </p:nvSpPr>
        <p:spPr>
          <a:xfrm>
            <a:off x="3413853" y="952161"/>
            <a:ext cx="2176695" cy="291298"/>
          </a:xfrm>
          <a:prstGeom prst="rect">
            <a:avLst/>
          </a:prstGeom>
          <a:noFill/>
        </p:spPr>
        <p:txBody>
          <a:bodyPr wrap="square">
            <a:spAutoFit/>
          </a:bodyPr>
          <a:lstStyle/>
          <a:p>
            <a:pPr>
              <a:lnSpc>
                <a:spcPts val="1800"/>
              </a:lnSpc>
            </a:pPr>
            <a:r>
              <a:rPr kumimoji="1" lang="ja-JP" altLang="en-US" sz="1400" dirty="0">
                <a:latin typeface="BIZ UDPゴシック" panose="020B0400000000000000" pitchFamily="50" charset="-128"/>
                <a:ea typeface="BIZ UDPゴシック" panose="020B0400000000000000" pitchFamily="50" charset="-128"/>
              </a:rPr>
              <a:t>淀川左岸線延伸部の整備</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1406BA74-346C-45C1-90A5-1A290C72A39B}"/>
              </a:ext>
            </a:extLst>
          </p:cNvPr>
          <p:cNvSpPr/>
          <p:nvPr/>
        </p:nvSpPr>
        <p:spPr>
          <a:xfrm>
            <a:off x="3483595" y="1174249"/>
            <a:ext cx="2053915" cy="45719"/>
          </a:xfrm>
          <a:prstGeom prst="rect">
            <a:avLst/>
          </a:prstGeom>
          <a:solidFill>
            <a:srgbClr val="FFFF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BIZ UDPゴシック" panose="020B0400000000000000" pitchFamily="50" charset="-128"/>
              <a:ea typeface="BIZ UDPゴシック" panose="020B0400000000000000" pitchFamily="50" charset="-128"/>
            </a:endParaRPr>
          </a:p>
        </p:txBody>
      </p:sp>
      <p:sp>
        <p:nvSpPr>
          <p:cNvPr id="15" name="Rectangle 2">
            <a:extLst>
              <a:ext uri="{FF2B5EF4-FFF2-40B4-BE49-F238E27FC236}">
                <a16:creationId xmlns:a16="http://schemas.microsoft.com/office/drawing/2014/main" id="{97CBD0AF-0537-4F12-AD46-2492EF74E38F}"/>
              </a:ext>
            </a:extLst>
          </p:cNvPr>
          <p:cNvSpPr txBox="1">
            <a:spLocks noChangeArrowheads="1"/>
          </p:cNvSpPr>
          <p:nvPr/>
        </p:nvSpPr>
        <p:spPr>
          <a:xfrm>
            <a:off x="213453" y="347273"/>
            <a:ext cx="9483726" cy="414270"/>
          </a:xfrm>
          <a:prstGeom prst="rect">
            <a:avLst/>
          </a:prstGeom>
          <a:solidFill>
            <a:srgbClr val="000099"/>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b="1" dirty="0">
                <a:solidFill>
                  <a:schemeClr val="bg1"/>
                </a:solidFill>
                <a:latin typeface="BIZ UDPゴシック" panose="020B0400000000000000" pitchFamily="50" charset="-128"/>
                <a:ea typeface="BIZ UDPゴシック" panose="020B0400000000000000" pitchFamily="50" charset="-128"/>
              </a:rPr>
              <a:t>＜参考＞今後の行政需要（例）</a:t>
            </a:r>
          </a:p>
        </p:txBody>
      </p:sp>
      <p:sp>
        <p:nvSpPr>
          <p:cNvPr id="16" name="四角形: 角を丸くする 15">
            <a:extLst>
              <a:ext uri="{FF2B5EF4-FFF2-40B4-BE49-F238E27FC236}">
                <a16:creationId xmlns:a16="http://schemas.microsoft.com/office/drawing/2014/main" id="{50D29D8B-1AFA-4E82-9BC8-A559E0C32E46}"/>
              </a:ext>
            </a:extLst>
          </p:cNvPr>
          <p:cNvSpPr/>
          <p:nvPr/>
        </p:nvSpPr>
        <p:spPr>
          <a:xfrm>
            <a:off x="211137" y="845084"/>
            <a:ext cx="9483726" cy="5881770"/>
          </a:xfrm>
          <a:prstGeom prst="roundRect">
            <a:avLst>
              <a:gd name="adj" fmla="val 4432"/>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1706AB77-292A-4E6F-BDF6-0DD630DF95EC}"/>
              </a:ext>
            </a:extLst>
          </p:cNvPr>
          <p:cNvPicPr>
            <a:picLocks noChangeAspect="1"/>
          </p:cNvPicPr>
          <p:nvPr/>
        </p:nvPicPr>
        <p:blipFill rotWithShape="1">
          <a:blip r:embed="rId2"/>
          <a:srcRect l="-436" r="6419" b="2441"/>
          <a:stretch/>
        </p:blipFill>
        <p:spPr>
          <a:xfrm>
            <a:off x="3461511" y="1379445"/>
            <a:ext cx="2744268" cy="2094725"/>
          </a:xfrm>
          <a:prstGeom prst="rect">
            <a:avLst/>
          </a:prstGeom>
        </p:spPr>
      </p:pic>
      <p:sp>
        <p:nvSpPr>
          <p:cNvPr id="50" name="テキスト ボックス 49">
            <a:extLst>
              <a:ext uri="{FF2B5EF4-FFF2-40B4-BE49-F238E27FC236}">
                <a16:creationId xmlns:a16="http://schemas.microsoft.com/office/drawing/2014/main" id="{2CA41F72-70E4-457A-9A14-3945EBCD997F}"/>
              </a:ext>
            </a:extLst>
          </p:cNvPr>
          <p:cNvSpPr txBox="1"/>
          <p:nvPr/>
        </p:nvSpPr>
        <p:spPr>
          <a:xfrm>
            <a:off x="6395518" y="946121"/>
            <a:ext cx="1980659" cy="291298"/>
          </a:xfrm>
          <a:prstGeom prst="rect">
            <a:avLst/>
          </a:prstGeom>
          <a:noFill/>
        </p:spPr>
        <p:txBody>
          <a:bodyPr wrap="square">
            <a:spAutoFit/>
          </a:bodyPr>
          <a:lstStyle/>
          <a:p>
            <a:pPr>
              <a:lnSpc>
                <a:spcPts val="1800"/>
              </a:lnSpc>
            </a:pPr>
            <a:r>
              <a:rPr kumimoji="1" lang="ja-JP" altLang="en-US" sz="1400" dirty="0">
                <a:latin typeface="BIZ UDPゴシック" panose="020B0400000000000000" pitchFamily="50" charset="-128"/>
                <a:ea typeface="BIZ UDPゴシック" panose="020B0400000000000000" pitchFamily="50" charset="-128"/>
              </a:rPr>
              <a:t>泉州山手線の整備</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1699D169-46D3-4CD1-9643-4139BE7C39D9}"/>
              </a:ext>
            </a:extLst>
          </p:cNvPr>
          <p:cNvSpPr/>
          <p:nvPr/>
        </p:nvSpPr>
        <p:spPr>
          <a:xfrm>
            <a:off x="6465260" y="1168209"/>
            <a:ext cx="1872000" cy="45719"/>
          </a:xfrm>
          <a:prstGeom prst="rect">
            <a:avLst/>
          </a:prstGeom>
          <a:solidFill>
            <a:srgbClr val="FFFF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BIZ UDPゴシック" panose="020B0400000000000000" pitchFamily="50" charset="-128"/>
              <a:ea typeface="BIZ UDPゴシック" panose="020B0400000000000000" pitchFamily="50" charset="-128"/>
            </a:endParaRPr>
          </a:p>
        </p:txBody>
      </p:sp>
      <p:grpSp>
        <p:nvGrpSpPr>
          <p:cNvPr id="30" name="グループ化 29">
            <a:extLst>
              <a:ext uri="{FF2B5EF4-FFF2-40B4-BE49-F238E27FC236}">
                <a16:creationId xmlns:a16="http://schemas.microsoft.com/office/drawing/2014/main" id="{C519882E-A056-4017-BDCC-9741039DC1FD}"/>
              </a:ext>
            </a:extLst>
          </p:cNvPr>
          <p:cNvGrpSpPr/>
          <p:nvPr/>
        </p:nvGrpSpPr>
        <p:grpSpPr>
          <a:xfrm>
            <a:off x="472045" y="1326757"/>
            <a:ext cx="2719913" cy="2313277"/>
            <a:chOff x="512074" y="3989911"/>
            <a:chExt cx="2417821" cy="2226787"/>
          </a:xfrm>
        </p:grpSpPr>
        <p:pic>
          <p:nvPicPr>
            <p:cNvPr id="71" name="図 70">
              <a:extLst>
                <a:ext uri="{FF2B5EF4-FFF2-40B4-BE49-F238E27FC236}">
                  <a16:creationId xmlns:a16="http://schemas.microsoft.com/office/drawing/2014/main" id="{AF748330-FC59-4C34-AAF5-295346AAB3AE}"/>
                </a:ext>
              </a:extLst>
            </p:cNvPr>
            <p:cNvPicPr>
              <a:picLocks noChangeAspect="1"/>
            </p:cNvPicPr>
            <p:nvPr/>
          </p:nvPicPr>
          <p:blipFill>
            <a:blip r:embed="rId3"/>
            <a:stretch>
              <a:fillRect/>
            </a:stretch>
          </p:blipFill>
          <p:spPr>
            <a:xfrm>
              <a:off x="664154" y="4000319"/>
              <a:ext cx="2265741" cy="2066589"/>
            </a:xfrm>
            <a:prstGeom prst="rect">
              <a:avLst/>
            </a:prstGeom>
          </p:spPr>
        </p:pic>
        <p:sp>
          <p:nvSpPr>
            <p:cNvPr id="38" name="正方形/長方形 37">
              <a:extLst>
                <a:ext uri="{FF2B5EF4-FFF2-40B4-BE49-F238E27FC236}">
                  <a16:creationId xmlns:a16="http://schemas.microsoft.com/office/drawing/2014/main" id="{716DA003-5B8A-4766-949F-43A9DF65B120}"/>
                </a:ext>
              </a:extLst>
            </p:cNvPr>
            <p:cNvSpPr/>
            <p:nvPr/>
          </p:nvSpPr>
          <p:spPr>
            <a:xfrm>
              <a:off x="1987229" y="5498828"/>
              <a:ext cx="276979" cy="10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難波</a:t>
              </a:r>
            </a:p>
          </p:txBody>
        </p:sp>
        <p:sp>
          <p:nvSpPr>
            <p:cNvPr id="43" name="正方形/長方形 42">
              <a:extLst>
                <a:ext uri="{FF2B5EF4-FFF2-40B4-BE49-F238E27FC236}">
                  <a16:creationId xmlns:a16="http://schemas.microsoft.com/office/drawing/2014/main" id="{2E612E22-FF67-4208-B6CD-D9C3FF9B7ED0}"/>
                </a:ext>
              </a:extLst>
            </p:cNvPr>
            <p:cNvSpPr/>
            <p:nvPr/>
          </p:nvSpPr>
          <p:spPr>
            <a:xfrm>
              <a:off x="666359" y="5045350"/>
              <a:ext cx="388688" cy="10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西九条</a:t>
              </a:r>
            </a:p>
          </p:txBody>
        </p:sp>
        <p:sp>
          <p:nvSpPr>
            <p:cNvPr id="44" name="正方形/長方形 43">
              <a:extLst>
                <a:ext uri="{FF2B5EF4-FFF2-40B4-BE49-F238E27FC236}">
                  <a16:creationId xmlns:a16="http://schemas.microsoft.com/office/drawing/2014/main" id="{73D7034F-D06B-4EBA-8A16-EC8842E5E06E}"/>
                </a:ext>
              </a:extLst>
            </p:cNvPr>
            <p:cNvSpPr/>
            <p:nvPr/>
          </p:nvSpPr>
          <p:spPr>
            <a:xfrm>
              <a:off x="1758507" y="4465986"/>
              <a:ext cx="276979" cy="10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大阪</a:t>
              </a:r>
            </a:p>
          </p:txBody>
        </p:sp>
        <p:sp>
          <p:nvSpPr>
            <p:cNvPr id="72" name="正方形/長方形 71">
              <a:extLst>
                <a:ext uri="{FF2B5EF4-FFF2-40B4-BE49-F238E27FC236}">
                  <a16:creationId xmlns:a16="http://schemas.microsoft.com/office/drawing/2014/main" id="{A2B17B1E-FF52-4EC3-A3E3-D66CF519DA71}"/>
                </a:ext>
              </a:extLst>
            </p:cNvPr>
            <p:cNvSpPr/>
            <p:nvPr/>
          </p:nvSpPr>
          <p:spPr>
            <a:xfrm>
              <a:off x="2610835" y="4571824"/>
              <a:ext cx="276979" cy="10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京橋</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74" name="正方形/長方形 73">
              <a:extLst>
                <a:ext uri="{FF2B5EF4-FFF2-40B4-BE49-F238E27FC236}">
                  <a16:creationId xmlns:a16="http://schemas.microsoft.com/office/drawing/2014/main" id="{729DC6C4-3D1C-4288-AB7D-092CBC2A08F7}"/>
                </a:ext>
              </a:extLst>
            </p:cNvPr>
            <p:cNvSpPr/>
            <p:nvPr/>
          </p:nvSpPr>
          <p:spPr>
            <a:xfrm>
              <a:off x="1262735" y="5419974"/>
              <a:ext cx="365980" cy="10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800" b="1" dirty="0">
                  <a:solidFill>
                    <a:schemeClr val="tx1"/>
                  </a:solidFill>
                  <a:latin typeface="BIZ UDPゴシック" panose="020B0400000000000000" pitchFamily="50" charset="-128"/>
                  <a:ea typeface="BIZ UDPゴシック" panose="020B0400000000000000" pitchFamily="50" charset="-128"/>
                </a:rPr>
                <a:t>JR</a:t>
              </a:r>
              <a:r>
                <a:rPr kumimoji="1" lang="ja-JP" altLang="en-US" sz="800" b="1" dirty="0">
                  <a:solidFill>
                    <a:schemeClr val="tx1"/>
                  </a:solidFill>
                  <a:latin typeface="BIZ UDPゴシック" panose="020B0400000000000000" pitchFamily="50" charset="-128"/>
                  <a:ea typeface="BIZ UDPゴシック" panose="020B0400000000000000" pitchFamily="50" charset="-128"/>
                </a:rPr>
                <a:t>難波</a:t>
              </a:r>
            </a:p>
          </p:txBody>
        </p:sp>
        <p:grpSp>
          <p:nvGrpSpPr>
            <p:cNvPr id="18" name="グループ化 17">
              <a:extLst>
                <a:ext uri="{FF2B5EF4-FFF2-40B4-BE49-F238E27FC236}">
                  <a16:creationId xmlns:a16="http://schemas.microsoft.com/office/drawing/2014/main" id="{0DD12B0A-353B-46AF-BAC2-A1A9611CF3D9}"/>
                </a:ext>
              </a:extLst>
            </p:cNvPr>
            <p:cNvGrpSpPr/>
            <p:nvPr/>
          </p:nvGrpSpPr>
          <p:grpSpPr>
            <a:xfrm>
              <a:off x="608845" y="3989911"/>
              <a:ext cx="1171784" cy="366910"/>
              <a:chOff x="-1644879" y="2307666"/>
              <a:chExt cx="1312413" cy="434410"/>
            </a:xfrm>
          </p:grpSpPr>
          <p:sp>
            <p:nvSpPr>
              <p:cNvPr id="17" name="四角形: 角を丸くする 16">
                <a:extLst>
                  <a:ext uri="{FF2B5EF4-FFF2-40B4-BE49-F238E27FC236}">
                    <a16:creationId xmlns:a16="http://schemas.microsoft.com/office/drawing/2014/main" id="{E5724D5F-A927-4C58-B082-6AD0EFBA09F2}"/>
                  </a:ext>
                </a:extLst>
              </p:cNvPr>
              <p:cNvSpPr/>
              <p:nvPr/>
            </p:nvSpPr>
            <p:spPr>
              <a:xfrm>
                <a:off x="-1644879" y="2307666"/>
                <a:ext cx="1312413" cy="43441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7" name="正方形/長方形 46">
                <a:extLst>
                  <a:ext uri="{FF2B5EF4-FFF2-40B4-BE49-F238E27FC236}">
                    <a16:creationId xmlns:a16="http://schemas.microsoft.com/office/drawing/2014/main" id="{969293A2-57E9-44A4-B1F2-7F57B36744E3}"/>
                  </a:ext>
                </a:extLst>
              </p:cNvPr>
              <p:cNvSpPr/>
              <p:nvPr/>
            </p:nvSpPr>
            <p:spPr>
              <a:xfrm>
                <a:off x="-1551682" y="2372220"/>
                <a:ext cx="1124927" cy="308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大阪</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（うめきたエリア）</a:t>
                </a:r>
              </a:p>
            </p:txBody>
          </p:sp>
        </p:grpSp>
        <p:cxnSp>
          <p:nvCxnSpPr>
            <p:cNvPr id="75" name="直線矢印コネクタ 74">
              <a:extLst>
                <a:ext uri="{FF2B5EF4-FFF2-40B4-BE49-F238E27FC236}">
                  <a16:creationId xmlns:a16="http://schemas.microsoft.com/office/drawing/2014/main" id="{CF14E0B7-9F95-4659-B231-DF31CD5713E2}"/>
                </a:ext>
              </a:extLst>
            </p:cNvPr>
            <p:cNvCxnSpPr>
              <a:cxnSpLocks/>
            </p:cNvCxnSpPr>
            <p:nvPr/>
          </p:nvCxnSpPr>
          <p:spPr>
            <a:xfrm flipV="1">
              <a:off x="1385425" y="4422096"/>
              <a:ext cx="230285" cy="102596"/>
            </a:xfrm>
            <a:prstGeom prst="straightConnector1">
              <a:avLst/>
            </a:prstGeom>
            <a:ln w="19050">
              <a:solidFill>
                <a:srgbClr val="002060"/>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7F353C2C-1AE6-4711-990F-0F3A7F4870F1}"/>
                </a:ext>
              </a:extLst>
            </p:cNvPr>
            <p:cNvSpPr/>
            <p:nvPr/>
          </p:nvSpPr>
          <p:spPr>
            <a:xfrm>
              <a:off x="512074" y="4429999"/>
              <a:ext cx="876112" cy="238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00" dirty="0">
                  <a:solidFill>
                    <a:schemeClr val="tx1"/>
                  </a:solidFill>
                  <a:latin typeface="BIZ UDPゴシック" panose="020B0400000000000000" pitchFamily="50" charset="-128"/>
                  <a:ea typeface="BIZ UDPゴシック" panose="020B0400000000000000" pitchFamily="50" charset="-128"/>
                </a:rPr>
                <a:t>JR</a:t>
              </a:r>
              <a:r>
                <a:rPr kumimoji="1" lang="ja-JP" altLang="en-US" sz="1000" dirty="0">
                  <a:solidFill>
                    <a:schemeClr val="tx1"/>
                  </a:solidFill>
                  <a:latin typeface="BIZ UDPゴシック" panose="020B0400000000000000" pitchFamily="50" charset="-128"/>
                  <a:ea typeface="BIZ UDPゴシック" panose="020B0400000000000000" pitchFamily="50" charset="-128"/>
                </a:rPr>
                <a:t>大阪駅付近</a:t>
              </a:r>
            </a:p>
          </p:txBody>
        </p:sp>
        <p:grpSp>
          <p:nvGrpSpPr>
            <p:cNvPr id="76" name="グループ化 75">
              <a:extLst>
                <a:ext uri="{FF2B5EF4-FFF2-40B4-BE49-F238E27FC236}">
                  <a16:creationId xmlns:a16="http://schemas.microsoft.com/office/drawing/2014/main" id="{5D4F6926-DEF8-4B4E-816E-A955525C9108}"/>
                </a:ext>
              </a:extLst>
            </p:cNvPr>
            <p:cNvGrpSpPr/>
            <p:nvPr/>
          </p:nvGrpSpPr>
          <p:grpSpPr>
            <a:xfrm>
              <a:off x="1055047" y="5907960"/>
              <a:ext cx="758478" cy="308738"/>
              <a:chOff x="-1644879" y="2307666"/>
              <a:chExt cx="1312413" cy="434410"/>
            </a:xfrm>
          </p:grpSpPr>
          <p:sp>
            <p:nvSpPr>
              <p:cNvPr id="77" name="四角形: 角を丸くする 76">
                <a:extLst>
                  <a:ext uri="{FF2B5EF4-FFF2-40B4-BE49-F238E27FC236}">
                    <a16:creationId xmlns:a16="http://schemas.microsoft.com/office/drawing/2014/main" id="{1BAED2A9-A5DD-402F-B4E2-915A01036498}"/>
                  </a:ext>
                </a:extLst>
              </p:cNvPr>
              <p:cNvSpPr/>
              <p:nvPr/>
            </p:nvSpPr>
            <p:spPr>
              <a:xfrm>
                <a:off x="-1644879" y="2307666"/>
                <a:ext cx="1312413" cy="43441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8" name="正方形/長方形 77">
                <a:extLst>
                  <a:ext uri="{FF2B5EF4-FFF2-40B4-BE49-F238E27FC236}">
                    <a16:creationId xmlns:a16="http://schemas.microsoft.com/office/drawing/2014/main" id="{EAE7002E-21F2-4DE7-8BC9-B953B9C669F6}"/>
                  </a:ext>
                </a:extLst>
              </p:cNvPr>
              <p:cNvSpPr/>
              <p:nvPr/>
            </p:nvSpPr>
            <p:spPr>
              <a:xfrm>
                <a:off x="-1551682" y="2372220"/>
                <a:ext cx="1124927" cy="308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新今宮</a:t>
                </a:r>
              </a:p>
            </p:txBody>
          </p:sp>
        </p:grpSp>
      </p:grpSp>
      <p:sp>
        <p:nvSpPr>
          <p:cNvPr id="85" name="テキスト ボックス 84">
            <a:extLst>
              <a:ext uri="{FF2B5EF4-FFF2-40B4-BE49-F238E27FC236}">
                <a16:creationId xmlns:a16="http://schemas.microsoft.com/office/drawing/2014/main" id="{A68D57F4-6CF0-4705-9B6F-8E7DB2D78F55}"/>
              </a:ext>
            </a:extLst>
          </p:cNvPr>
          <p:cNvSpPr txBox="1"/>
          <p:nvPr/>
        </p:nvSpPr>
        <p:spPr>
          <a:xfrm>
            <a:off x="381448" y="3749013"/>
            <a:ext cx="1630193" cy="291298"/>
          </a:xfrm>
          <a:prstGeom prst="rect">
            <a:avLst/>
          </a:prstGeom>
          <a:noFill/>
        </p:spPr>
        <p:txBody>
          <a:bodyPr wrap="square">
            <a:spAutoFit/>
          </a:bodyPr>
          <a:lstStyle/>
          <a:p>
            <a:pPr>
              <a:lnSpc>
                <a:spcPts val="1800"/>
              </a:lnSpc>
            </a:pPr>
            <a:r>
              <a:rPr kumimoji="1" lang="ja-JP" altLang="en-US" sz="1400" dirty="0">
                <a:latin typeface="BIZ UDPゴシック" panose="020B0400000000000000" pitchFamily="50" charset="-128"/>
                <a:ea typeface="BIZ UDPゴシック" panose="020B0400000000000000" pitchFamily="50" charset="-128"/>
              </a:rPr>
              <a:t>三大水門の更新</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86" name="正方形/長方形 85">
            <a:extLst>
              <a:ext uri="{FF2B5EF4-FFF2-40B4-BE49-F238E27FC236}">
                <a16:creationId xmlns:a16="http://schemas.microsoft.com/office/drawing/2014/main" id="{F1EAF9D3-0A59-4AEE-BCA6-25E46136E9A1}"/>
              </a:ext>
            </a:extLst>
          </p:cNvPr>
          <p:cNvSpPr/>
          <p:nvPr/>
        </p:nvSpPr>
        <p:spPr>
          <a:xfrm>
            <a:off x="451190" y="3971102"/>
            <a:ext cx="1368000" cy="45719"/>
          </a:xfrm>
          <a:prstGeom prst="rect">
            <a:avLst/>
          </a:prstGeom>
          <a:solidFill>
            <a:srgbClr val="FFFF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BIZ UDPゴシック" panose="020B0400000000000000" pitchFamily="50" charset="-128"/>
              <a:ea typeface="BIZ UDPゴシック" panose="020B0400000000000000" pitchFamily="50" charset="-128"/>
            </a:endParaRPr>
          </a:p>
        </p:txBody>
      </p:sp>
      <p:pic>
        <p:nvPicPr>
          <p:cNvPr id="27" name="図 26">
            <a:extLst>
              <a:ext uri="{FF2B5EF4-FFF2-40B4-BE49-F238E27FC236}">
                <a16:creationId xmlns:a16="http://schemas.microsoft.com/office/drawing/2014/main" id="{42280779-6127-4EA6-8481-3A9AEA534580}"/>
              </a:ext>
            </a:extLst>
          </p:cNvPr>
          <p:cNvPicPr>
            <a:picLocks noChangeAspect="1"/>
          </p:cNvPicPr>
          <p:nvPr/>
        </p:nvPicPr>
        <p:blipFill rotWithShape="1">
          <a:blip r:embed="rId4"/>
          <a:srcRect b="4830"/>
          <a:stretch/>
        </p:blipFill>
        <p:spPr>
          <a:xfrm>
            <a:off x="527110" y="4207209"/>
            <a:ext cx="2732021" cy="2000580"/>
          </a:xfrm>
          <a:prstGeom prst="rect">
            <a:avLst/>
          </a:prstGeom>
        </p:spPr>
      </p:pic>
      <p:pic>
        <p:nvPicPr>
          <p:cNvPr id="2" name="図 1">
            <a:extLst>
              <a:ext uri="{FF2B5EF4-FFF2-40B4-BE49-F238E27FC236}">
                <a16:creationId xmlns:a16="http://schemas.microsoft.com/office/drawing/2014/main" id="{155F56DA-5850-4114-BCCD-62FA583A57DC}"/>
              </a:ext>
            </a:extLst>
          </p:cNvPr>
          <p:cNvPicPr>
            <a:picLocks noChangeAspect="1"/>
          </p:cNvPicPr>
          <p:nvPr/>
        </p:nvPicPr>
        <p:blipFill rotWithShape="1">
          <a:blip r:embed="rId5"/>
          <a:srcRect l="10237" t="15851" r="14437"/>
          <a:stretch/>
        </p:blipFill>
        <p:spPr>
          <a:xfrm>
            <a:off x="6489125" y="1369920"/>
            <a:ext cx="2944830" cy="2104375"/>
          </a:xfrm>
          <a:prstGeom prst="rect">
            <a:avLst/>
          </a:prstGeom>
          <a:effectLst>
            <a:softEdge rad="38100"/>
          </a:effectLst>
        </p:spPr>
      </p:pic>
      <p:sp>
        <p:nvSpPr>
          <p:cNvPr id="34" name="テキスト ボックス 33">
            <a:extLst>
              <a:ext uri="{FF2B5EF4-FFF2-40B4-BE49-F238E27FC236}">
                <a16:creationId xmlns:a16="http://schemas.microsoft.com/office/drawing/2014/main" id="{B9761D09-A5D0-4724-838A-4352BDB6E9A8}"/>
              </a:ext>
            </a:extLst>
          </p:cNvPr>
          <p:cNvSpPr txBox="1"/>
          <p:nvPr/>
        </p:nvSpPr>
        <p:spPr>
          <a:xfrm>
            <a:off x="3461511" y="3773633"/>
            <a:ext cx="2373740" cy="291298"/>
          </a:xfrm>
          <a:prstGeom prst="rect">
            <a:avLst/>
          </a:prstGeom>
          <a:noFill/>
        </p:spPr>
        <p:txBody>
          <a:bodyPr wrap="square">
            <a:spAutoFit/>
          </a:bodyPr>
          <a:lstStyle/>
          <a:p>
            <a:pPr>
              <a:lnSpc>
                <a:spcPts val="1800"/>
              </a:lnSpc>
            </a:pPr>
            <a:r>
              <a:rPr kumimoji="1" lang="ja-JP" altLang="en-US" sz="1400" dirty="0">
                <a:latin typeface="BIZ UDPゴシック" panose="020B0400000000000000" pitchFamily="50" charset="-128"/>
                <a:ea typeface="BIZ UDPゴシック" panose="020B0400000000000000" pitchFamily="50" charset="-128"/>
              </a:rPr>
              <a:t>寝屋川北部地下河川の整備</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39DB1D67-13D8-47AF-9120-32C1788EEFB8}"/>
              </a:ext>
            </a:extLst>
          </p:cNvPr>
          <p:cNvSpPr/>
          <p:nvPr/>
        </p:nvSpPr>
        <p:spPr>
          <a:xfrm>
            <a:off x="3531251" y="3995721"/>
            <a:ext cx="2232000" cy="52051"/>
          </a:xfrm>
          <a:prstGeom prst="rect">
            <a:avLst/>
          </a:prstGeom>
          <a:solidFill>
            <a:srgbClr val="FFFF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BIZ UDPゴシック" panose="020B0400000000000000" pitchFamily="50" charset="-128"/>
              <a:ea typeface="BIZ UDPゴシック" panose="020B0400000000000000" pitchFamily="50" charset="-128"/>
            </a:endParaRPr>
          </a:p>
        </p:txBody>
      </p:sp>
      <p:pic>
        <p:nvPicPr>
          <p:cNvPr id="60" name="図 59">
            <a:extLst>
              <a:ext uri="{FF2B5EF4-FFF2-40B4-BE49-F238E27FC236}">
                <a16:creationId xmlns:a16="http://schemas.microsoft.com/office/drawing/2014/main" id="{540965E3-E961-476F-9ABE-8685333338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8939" y="4302280"/>
            <a:ext cx="2989458" cy="1810438"/>
          </a:xfrm>
          <a:prstGeom prst="rect">
            <a:avLst/>
          </a:prstGeom>
        </p:spPr>
      </p:pic>
      <p:pic>
        <p:nvPicPr>
          <p:cNvPr id="54" name="図 53">
            <a:extLst>
              <a:ext uri="{FF2B5EF4-FFF2-40B4-BE49-F238E27FC236}">
                <a16:creationId xmlns:a16="http://schemas.microsoft.com/office/drawing/2014/main" id="{DFB22331-4F03-412C-9CBE-D3A2CC34BD5A}"/>
              </a:ext>
            </a:extLst>
          </p:cNvPr>
          <p:cNvPicPr>
            <a:picLocks noChangeAspect="1"/>
          </p:cNvPicPr>
          <p:nvPr/>
        </p:nvPicPr>
        <p:blipFill>
          <a:blip r:embed="rId7"/>
          <a:stretch>
            <a:fillRect/>
          </a:stretch>
        </p:blipFill>
        <p:spPr>
          <a:xfrm>
            <a:off x="6722409" y="3907232"/>
            <a:ext cx="2363216" cy="2712853"/>
          </a:xfrm>
          <a:prstGeom prst="rect">
            <a:avLst/>
          </a:prstGeom>
        </p:spPr>
      </p:pic>
      <p:cxnSp>
        <p:nvCxnSpPr>
          <p:cNvPr id="55" name="直線コネクタ 54">
            <a:extLst>
              <a:ext uri="{FF2B5EF4-FFF2-40B4-BE49-F238E27FC236}">
                <a16:creationId xmlns:a16="http://schemas.microsoft.com/office/drawing/2014/main" id="{0C5A648B-7806-475F-BD37-4C2DC9D5FCE9}"/>
              </a:ext>
            </a:extLst>
          </p:cNvPr>
          <p:cNvCxnSpPr>
            <a:cxnSpLocks noChangeAspect="1"/>
          </p:cNvCxnSpPr>
          <p:nvPr/>
        </p:nvCxnSpPr>
        <p:spPr>
          <a:xfrm>
            <a:off x="7307583" y="3320951"/>
            <a:ext cx="343708" cy="1"/>
          </a:xfrm>
          <a:prstGeom prst="line">
            <a:avLst/>
          </a:prstGeom>
          <a:ln w="19050"/>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E51DD5EC-085C-4FB1-9455-F524710E5A67}"/>
              </a:ext>
            </a:extLst>
          </p:cNvPr>
          <p:cNvCxnSpPr>
            <a:cxnSpLocks noChangeAspect="1"/>
          </p:cNvCxnSpPr>
          <p:nvPr/>
        </p:nvCxnSpPr>
        <p:spPr>
          <a:xfrm>
            <a:off x="7163567" y="6402986"/>
            <a:ext cx="343708" cy="1"/>
          </a:xfrm>
          <a:prstGeom prst="line">
            <a:avLst/>
          </a:prstGeom>
          <a:ln w="19050"/>
        </p:spPr>
        <p:style>
          <a:lnRef idx="1">
            <a:schemeClr val="dk1"/>
          </a:lnRef>
          <a:fillRef idx="0">
            <a:schemeClr val="dk1"/>
          </a:fillRef>
          <a:effectRef idx="0">
            <a:schemeClr val="dk1"/>
          </a:effectRef>
          <a:fontRef idx="minor">
            <a:schemeClr val="tx1"/>
          </a:fontRef>
        </p:style>
      </p:cxnSp>
      <p:sp>
        <p:nvSpPr>
          <p:cNvPr id="22" name="正方形/長方形 21">
            <a:extLst>
              <a:ext uri="{FF2B5EF4-FFF2-40B4-BE49-F238E27FC236}">
                <a16:creationId xmlns:a16="http://schemas.microsoft.com/office/drawing/2014/main" id="{6378A44A-27F5-46D8-AA26-AD59723BEC6D}"/>
              </a:ext>
            </a:extLst>
          </p:cNvPr>
          <p:cNvSpPr/>
          <p:nvPr/>
        </p:nvSpPr>
        <p:spPr>
          <a:xfrm>
            <a:off x="6646871" y="3640034"/>
            <a:ext cx="2578409" cy="45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745AFC8D-8868-4555-B988-84D37DC53B39}"/>
              </a:ext>
            </a:extLst>
          </p:cNvPr>
          <p:cNvSpPr txBox="1"/>
          <p:nvPr/>
        </p:nvSpPr>
        <p:spPr>
          <a:xfrm>
            <a:off x="6502896" y="3779928"/>
            <a:ext cx="2373740" cy="291298"/>
          </a:xfrm>
          <a:prstGeom prst="rect">
            <a:avLst/>
          </a:prstGeom>
          <a:noFill/>
        </p:spPr>
        <p:txBody>
          <a:bodyPr wrap="square">
            <a:spAutoFit/>
          </a:bodyPr>
          <a:lstStyle/>
          <a:p>
            <a:pPr>
              <a:lnSpc>
                <a:spcPts val="1800"/>
              </a:lnSpc>
            </a:pPr>
            <a:r>
              <a:rPr kumimoji="1" lang="ja-JP" altLang="en-US" sz="1400" dirty="0">
                <a:latin typeface="BIZ UDPゴシック" panose="020B0400000000000000" pitchFamily="50" charset="-128"/>
                <a:ea typeface="BIZ UDPゴシック" panose="020B0400000000000000" pitchFamily="50" charset="-128"/>
              </a:rPr>
              <a:t>八尾富田林線の整備</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3B01E7A8-75C6-45E2-B116-9D41D8B16D89}"/>
              </a:ext>
            </a:extLst>
          </p:cNvPr>
          <p:cNvSpPr/>
          <p:nvPr/>
        </p:nvSpPr>
        <p:spPr>
          <a:xfrm>
            <a:off x="6575142" y="3995538"/>
            <a:ext cx="2052000" cy="52051"/>
          </a:xfrm>
          <a:prstGeom prst="rect">
            <a:avLst/>
          </a:prstGeom>
          <a:solidFill>
            <a:srgbClr val="FFFF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269363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2043</Words>
  <Application>Microsoft Office PowerPoint</Application>
  <PresentationFormat>A4 210 x 297 mm</PresentationFormat>
  <Paragraphs>294</Paragraphs>
  <Slides>8</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BIZ UDPゴシック</vt:lpstr>
      <vt:lpstr>BIZ UDゴシック</vt:lpstr>
      <vt:lpstr>UD デジタル 教科書体 NK-R</vt:lpstr>
      <vt:lpstr>游ゴシック</vt:lpstr>
      <vt:lpstr>游明朝</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2025-09-25T06:41:49Z</dcterms:created>
  <dcterms:modified xsi:type="dcterms:W3CDTF">2025-09-26T06:47:52Z</dcterms:modified>
</cp:coreProperties>
</file>