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83" r:id="rId2"/>
    <p:sldId id="288" r:id="rId3"/>
    <p:sldId id="289" r:id="rId4"/>
    <p:sldId id="291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　徳嗣" initials="堀　徳嗣" lastIdx="1" clrIdx="0">
    <p:extLst>
      <p:ext uri="{19B8F6BF-5375-455C-9EA6-DF929625EA0E}">
        <p15:presenceInfo xmlns:p15="http://schemas.microsoft.com/office/powerpoint/2012/main" userId="S-1-5-21-161959346-1900351369-444732941-184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E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710" autoAdjust="0"/>
  </p:normalViewPr>
  <p:slideViewPr>
    <p:cSldViewPr snapToGrid="0" showGuides="1">
      <p:cViewPr varScale="1">
        <p:scale>
          <a:sx n="72" d="100"/>
          <a:sy n="72" d="100"/>
        </p:scale>
        <p:origin x="348" y="60"/>
      </p:cViewPr>
      <p:guideLst>
        <p:guide orient="horz" pos="218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ABE4-A8CC-41B8-8A2F-B98DA81C8103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66471-8756-48D0-B3A7-DCF111629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06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66471-8756-48D0-B3A7-DCF1116298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67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66471-8756-48D0-B3A7-DCF11162984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12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66471-8756-48D0-B3A7-DCF1116298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88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66471-8756-48D0-B3A7-DCF11162984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59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8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7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9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0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77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7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AE6F-65D5-4E3E-976D-80E3AAA65B9D}" type="datetimeFigureOut">
              <a:rPr kumimoji="1" lang="ja-JP" altLang="en-US" smtClean="0"/>
              <a:t>2021/11/24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7A8A7-2222-4BC9-A411-4785CCDC9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/>
          <a:srcRect l="16966" r="17429"/>
          <a:stretch/>
        </p:blipFill>
        <p:spPr>
          <a:xfrm>
            <a:off x="8092440" y="4196042"/>
            <a:ext cx="3870960" cy="2364741"/>
          </a:xfrm>
          <a:prstGeom prst="rect">
            <a:avLst/>
          </a:prstGeom>
          <a:effectLst/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-2604"/>
            <a:ext cx="12192000" cy="59188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万博記念公園駅前周辺地区活性化事業者の公募について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25002" y="883488"/>
            <a:ext cx="11359167" cy="419100"/>
            <a:chOff x="425002" y="5041808"/>
            <a:chExt cx="11359167" cy="419100"/>
          </a:xfrm>
        </p:grpSpPr>
        <p:sp>
          <p:nvSpPr>
            <p:cNvPr id="3" name="角丸四角形 2"/>
            <p:cNvSpPr/>
            <p:nvPr/>
          </p:nvSpPr>
          <p:spPr>
            <a:xfrm>
              <a:off x="425002" y="5041808"/>
              <a:ext cx="1645098" cy="4191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基本コンセプト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209442" y="5067208"/>
              <a:ext cx="95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大規模アリーナを中核とした大阪・関西を代表する新たなスポーツ・文化の拠点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25002" y="1378788"/>
            <a:ext cx="11359167" cy="419100"/>
            <a:chOff x="425002" y="5041808"/>
            <a:chExt cx="11359167" cy="419100"/>
          </a:xfrm>
        </p:grpSpPr>
        <p:sp>
          <p:nvSpPr>
            <p:cNvPr id="9" name="角丸四角形 8"/>
            <p:cNvSpPr/>
            <p:nvPr/>
          </p:nvSpPr>
          <p:spPr>
            <a:xfrm>
              <a:off x="425002" y="5041808"/>
              <a:ext cx="1645098" cy="4191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土地貸付方法</a:t>
              </a:r>
              <a:endPara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209442" y="5067208"/>
              <a:ext cx="95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一般定期借地権（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50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年）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一部売払いも可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25002" y="1886788"/>
            <a:ext cx="11741240" cy="419100"/>
            <a:chOff x="425002" y="5041808"/>
            <a:chExt cx="11741240" cy="419100"/>
          </a:xfrm>
        </p:grpSpPr>
        <p:sp>
          <p:nvSpPr>
            <p:cNvPr id="12" name="角丸四角形 11"/>
            <p:cNvSpPr/>
            <p:nvPr/>
          </p:nvSpPr>
          <p:spPr>
            <a:xfrm>
              <a:off x="425002" y="5041808"/>
              <a:ext cx="1645098" cy="4191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　　　　　緯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09442" y="5067208"/>
              <a:ext cx="995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令和</a:t>
              </a:r>
              <a:r>
                <a:rPr lang="zh-TW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元年</a:t>
              </a:r>
              <a:r>
                <a:rPr lang="en-US" altLang="zh-TW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zh-TW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 </a:t>
              </a:r>
              <a:r>
                <a:rPr lang="zh-TW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公募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開始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令和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月～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月 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選定委員会による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審査を踏まえ、事業予定者決定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150DEA61-7091-4A68-BEE5-A6C78716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40" y="3217008"/>
            <a:ext cx="9662427" cy="724478"/>
          </a:xfr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三菱商事都市開発株式会社、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Anschutz(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アンシュッツ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Entertainment Group, Inc.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AEG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関電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不動産開発株式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会社で構成される共同企業体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6">
            <a:extLst>
              <a:ext uri="{FF2B5EF4-FFF2-40B4-BE49-F238E27FC236}">
                <a16:creationId xmlns:a16="http://schemas.microsoft.com/office/drawing/2014/main" id="{EEBA77B3-6074-432A-A6B9-B15F9B4FD4E9}"/>
              </a:ext>
            </a:extLst>
          </p:cNvPr>
          <p:cNvSpPr/>
          <p:nvPr/>
        </p:nvSpPr>
        <p:spPr>
          <a:xfrm>
            <a:off x="425001" y="2676499"/>
            <a:ext cx="4355343" cy="4953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事業予定者（優先交渉権者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）について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CB0D73-967B-455F-A7FD-715722D70F96}"/>
              </a:ext>
            </a:extLst>
          </p:cNvPr>
          <p:cNvSpPr txBox="1"/>
          <p:nvPr/>
        </p:nvSpPr>
        <p:spPr>
          <a:xfrm>
            <a:off x="370430" y="5245369"/>
            <a:ext cx="4409914" cy="132205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世界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有数のアリーナ、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エンターテインメント・ディストリクト開発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、スポーツ、音楽興行の総合企業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ローリング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・ストーンズ、テイラー・スウィフト、セリーヌ・ディオン等の世界ツアーを手がけ、欧米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でプロ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スポーツチーム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（ロサンゼルス・レイカーズ等）</a:t>
            </a:r>
            <a:r>
              <a:rPr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を所有。５大陸で数多く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のアリーナ、大型劇場を所有・運営。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4534EB48-9781-429F-91B2-F1D1FB33A733}"/>
              </a:ext>
            </a:extLst>
          </p:cNvPr>
          <p:cNvSpPr/>
          <p:nvPr/>
        </p:nvSpPr>
        <p:spPr>
          <a:xfrm rot="10800000">
            <a:off x="680227" y="2420854"/>
            <a:ext cx="1126273" cy="1467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3521"/>
              </p:ext>
            </p:extLst>
          </p:nvPr>
        </p:nvGraphicFramePr>
        <p:xfrm>
          <a:off x="1631572" y="4119650"/>
          <a:ext cx="1887629" cy="106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Acrobat Document" r:id="rId5" imgW="7315200" imgH="4114800" progId="AcroExch.Document.DC">
                  <p:embed/>
                </p:oleObj>
              </mc:Choice>
              <mc:Fallback>
                <p:oleObj name="Acrobat Document" r:id="rId5" imgW="7315200" imgH="4114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1572" y="4119650"/>
                        <a:ext cx="1887629" cy="1061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7"/>
          <a:srcRect l="18110" t="14845" r="22962" b="6923"/>
          <a:stretch/>
        </p:blipFill>
        <p:spPr>
          <a:xfrm>
            <a:off x="4829865" y="4208009"/>
            <a:ext cx="3150601" cy="235277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0233664" y="122970"/>
            <a:ext cx="155050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提供資料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4503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05" y="5141949"/>
            <a:ext cx="2223871" cy="16988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 bwMode="auto">
          <a:xfrm>
            <a:off x="1088571" y="4975962"/>
            <a:ext cx="2257405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商業</a:t>
            </a:r>
            <a:r>
              <a:rPr lang="ja-JP" altLang="en-US" sz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・カジュアルホテル棟</a:t>
            </a:r>
            <a:endParaRPr lang="ja-JP" altLang="en-US" sz="1200" dirty="0"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1"/>
          <a:stretch/>
        </p:blipFill>
        <p:spPr>
          <a:xfrm>
            <a:off x="3752387" y="5141949"/>
            <a:ext cx="2198376" cy="16985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 bwMode="auto">
          <a:xfrm>
            <a:off x="3717679" y="4975962"/>
            <a:ext cx="2229191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1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ホテル棟、オフィス棟</a:t>
            </a:r>
            <a:endParaRPr lang="ja-JP" altLang="en-US" sz="1200" dirty="0"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174" y="5141949"/>
            <a:ext cx="2272855" cy="16882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 bwMode="auto">
          <a:xfrm>
            <a:off x="6318573" y="4975962"/>
            <a:ext cx="2309509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オフィス棟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439" y="5141949"/>
            <a:ext cx="2197618" cy="168218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 bwMode="auto">
          <a:xfrm>
            <a:off x="8999786" y="4975962"/>
            <a:ext cx="2234271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1200" dirty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共同住宅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39E9432-5A29-41F0-B6FB-0237774350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22256" r="452" b="15229"/>
          <a:stretch/>
        </p:blipFill>
        <p:spPr>
          <a:xfrm>
            <a:off x="1088571" y="1104545"/>
            <a:ext cx="10145486" cy="3743224"/>
          </a:xfrm>
          <a:prstGeom prst="rect">
            <a:avLst/>
          </a:prstGeom>
        </p:spPr>
      </p:pic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590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万博記念公園駅前周辺地区活性化事業予定者の提案内容について①</a:t>
            </a:r>
            <a:endParaRPr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auto">
          <a:xfrm>
            <a:off x="602853" y="728528"/>
            <a:ext cx="3013913" cy="344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イメージパース（全体）</a:t>
            </a:r>
            <a:endParaRPr lang="ja-JP" altLang="en-US" sz="2000" dirty="0"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56777" y="702770"/>
            <a:ext cx="835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アリーナを中心に、アリーナと相乗効果を発揮する、商業・カジュアルホテル棟、ホテル棟、オフィス棟、共同住宅を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整備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-1200" y="732"/>
            <a:ext cx="12193200" cy="590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万博記念公園駅前周辺地区活性化事業予定者の提案内容について②</a:t>
            </a:r>
            <a:endParaRPr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5002" y="5104263"/>
            <a:ext cx="5784273" cy="992557"/>
            <a:chOff x="7689921" y="4989893"/>
            <a:chExt cx="4932355" cy="99255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5F2AB0D-C556-4185-8CD8-F83DC6311C4F}"/>
                </a:ext>
              </a:extLst>
            </p:cNvPr>
            <p:cNvSpPr txBox="1"/>
            <p:nvPr/>
          </p:nvSpPr>
          <p:spPr>
            <a:xfrm>
              <a:off x="7689921" y="5035624"/>
              <a:ext cx="4932355" cy="9468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・世界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フィギュアスケート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選手権</a:t>
              </a:r>
              <a:endPara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</a:t>
              </a:r>
              <a:r>
                <a:rPr kumimoji="1" lang="ja-JP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プロテニス</a:t>
              </a:r>
              <a:r>
                <a:rPr kumimoji="1" lang="en-US" altLang="ja-JP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WTA</a:t>
              </a:r>
              <a:r>
                <a:rPr kumimoji="1" lang="ja-JP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ツアー</a:t>
              </a:r>
              <a:endParaRPr kumimoji="1" lang="en-US" altLang="ja-JP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NBA</a:t>
              </a:r>
              <a:r>
                <a:rPr kumimoji="1" lang="en-US" altLang="ja-JP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(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北米プロバスケットボールリーグ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)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公式戦 　など</a:t>
              </a:r>
              <a:endPara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1106567-4901-4F25-9EE9-172B3BADAFA1}"/>
                </a:ext>
              </a:extLst>
            </p:cNvPr>
            <p:cNvSpPr txBox="1"/>
            <p:nvPr/>
          </p:nvSpPr>
          <p:spPr>
            <a:xfrm>
              <a:off x="7723521" y="4989893"/>
              <a:ext cx="454896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招聘交渉可能な国際</a:t>
              </a:r>
              <a:r>
                <a:rPr kumimoji="1" lang="ja-JP" altLang="en-US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スポーツ大会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470553" y="5094719"/>
            <a:ext cx="5721447" cy="1473508"/>
            <a:chOff x="7735734" y="5628155"/>
            <a:chExt cx="4557766" cy="147350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7B63FB1-5EFC-48C4-AD74-6D4637BA93B2}"/>
                </a:ext>
              </a:extLst>
            </p:cNvPr>
            <p:cNvSpPr txBox="1"/>
            <p:nvPr/>
          </p:nvSpPr>
          <p:spPr>
            <a:xfrm>
              <a:off x="7883480" y="5673887"/>
              <a:ext cx="4410020" cy="14277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高速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通信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環境の整備（５Ｇ等の活用）</a:t>
              </a:r>
              <a:endParaRPr kumimoji="1" lang="en-US" altLang="ja-JP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タッチレス、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キャッシュレス決済</a:t>
              </a:r>
              <a:endParaRPr kumimoji="1" lang="en-US" altLang="ja-JP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en-US" altLang="ja-JP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（チケット、飲食、物販な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ど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）</a:t>
              </a:r>
              <a:endParaRPr kumimoji="1" lang="en-US" altLang="ja-JP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・密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を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避け、時間差を設けた入退場</a:t>
              </a:r>
              <a:endPara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82FC681-61D7-4E31-900E-4B3B56750ED9}"/>
                </a:ext>
              </a:extLst>
            </p:cNvPr>
            <p:cNvSpPr txBox="1"/>
            <p:nvPr/>
          </p:nvSpPr>
          <p:spPr>
            <a:xfrm>
              <a:off x="7735734" y="5628155"/>
              <a:ext cx="424964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快適なイベント観覧の実現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131369" y="1339740"/>
            <a:ext cx="396588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■最大収容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人数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</a:t>
            </a:r>
            <a:r>
              <a:rPr kumimoji="1" lang="en-US" altLang="ja-JP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18,000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</a:t>
            </a:r>
            <a:r>
              <a:rPr kumimoji="1"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（固定観客席</a:t>
            </a:r>
            <a:r>
              <a:rPr kumimoji="1" lang="en-US" altLang="ja-JP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13,400</a:t>
            </a:r>
            <a:r>
              <a:rPr kumimoji="1"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席）</a:t>
            </a:r>
            <a:endParaRPr kumimoji="1" lang="en-US" altLang="ja-JP" sz="16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■延床面積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69,550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㎡</a:t>
            </a:r>
            <a:endParaRPr kumimoji="1" lang="zh-TW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想定年間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イベント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　 </a:t>
            </a:r>
            <a:r>
              <a:rPr kumimoji="1" lang="en-US" altLang="ja-JP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165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想定来館者数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  約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180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万人／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■開業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目標</a:t>
            </a:r>
            <a:endParaRPr kumimoji="1" lang="en-US" altLang="ja-JP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</a:t>
            </a:r>
            <a:r>
              <a:rPr kumimoji="1" lang="en-US" altLang="zh-TW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2027</a:t>
            </a:r>
            <a:r>
              <a:rPr kumimoji="1" lang="zh-TW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年秋</a:t>
            </a:r>
            <a:r>
              <a:rPr kumimoji="1" lang="zh-TW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頃</a:t>
            </a:r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変動する可能性あり</a:t>
            </a:r>
            <a:r>
              <a:rPr kumimoji="1"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kumimoji="1" lang="en-US" altLang="zh-TW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71" y="1298260"/>
            <a:ext cx="7590469" cy="337072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 bwMode="auto">
          <a:xfrm>
            <a:off x="450272" y="940192"/>
            <a:ext cx="5282869" cy="344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0" rIns="36000" bIns="36000" rtlCol="0" anchor="t" anchorCtr="0">
            <a:spAutoFit/>
          </a:bodyPr>
          <a:lstStyle/>
          <a:p>
            <a:pPr>
              <a:tabLst>
                <a:tab pos="1019175" algn="l"/>
                <a:tab pos="1450975" algn="r"/>
              </a:tabLst>
            </a:pPr>
            <a:r>
              <a:rPr lang="ja-JP" altLang="en-US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アリーナ棟（西日本最大級のスペック）</a:t>
            </a:r>
            <a:endParaRPr lang="ja-JP" altLang="en-US" sz="2000" dirty="0">
              <a:solidFill>
                <a:srgbClr val="002060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3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60" y="716958"/>
            <a:ext cx="8735350" cy="5827368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590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万博記念公園駅前周辺地区活性化事業予定者の提案内容</a:t>
            </a:r>
            <a:r>
              <a:rPr lang="ja-JP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</a:t>
            </a:r>
            <a:r>
              <a:rPr lang="ja-JP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lang="ja-JP" altLang="en-US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9" name="グループ化 98"/>
          <p:cNvGrpSpPr/>
          <p:nvPr/>
        </p:nvGrpSpPr>
        <p:grpSpPr>
          <a:xfrm>
            <a:off x="7858908" y="4903876"/>
            <a:ext cx="4141358" cy="1354865"/>
            <a:chOff x="7735733" y="5628155"/>
            <a:chExt cx="4295208" cy="1354865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07B63FB1-5EFC-48C4-AD74-6D4637BA93B2}"/>
                </a:ext>
              </a:extLst>
            </p:cNvPr>
            <p:cNvSpPr txBox="1"/>
            <p:nvPr/>
          </p:nvSpPr>
          <p:spPr>
            <a:xfrm>
              <a:off x="7735733" y="5669167"/>
              <a:ext cx="4295208" cy="13138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kumimoji="1"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2022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環境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アセスメント開始</a:t>
              </a:r>
            </a:p>
            <a:p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2023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工事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着工</a:t>
              </a:r>
            </a:p>
            <a:p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2027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　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第</a:t>
              </a:r>
              <a:r>
                <a:rPr kumimoji="1" lang="en-US" altLang="ja-JP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Ⅰ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期（アリーナ等）開業</a:t>
              </a:r>
            </a:p>
            <a:p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以降、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2032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年以降</a:t>
              </a:r>
              <a:r>
                <a:rPr kumimoji="1" lang="ja-JP" altLang="en-US" sz="1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順次開業（～</a:t>
              </a:r>
              <a:r>
                <a:rPr kumimoji="1" lang="en-US" altLang="ja-JP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2037</a:t>
              </a:r>
              <a:r>
                <a:rPr kumimoji="1" lang="ja-JP" altLang="en-US" sz="1600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年）</a:t>
              </a:r>
              <a:endPara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C82FC681-61D7-4E31-900E-4B3B56750ED9}"/>
                </a:ext>
              </a:extLst>
            </p:cNvPr>
            <p:cNvSpPr txBox="1"/>
            <p:nvPr/>
          </p:nvSpPr>
          <p:spPr>
            <a:xfrm>
              <a:off x="7735734" y="5628155"/>
              <a:ext cx="406514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事業全体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のスケジュール</a:t>
              </a:r>
              <a:endParaRPr kumimoji="1"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9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3904</TotalTime>
  <Words>444</Words>
  <Application>Microsoft Office PowerPoint</Application>
  <PresentationFormat>ワイド画面</PresentationFormat>
  <Paragraphs>54</Paragraphs>
  <Slides>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BIZ UDゴシック</vt:lpstr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Acrobat Document</vt:lpstr>
      <vt:lpstr>万博記念公園駅前周辺地区活性化事業者の公募について</vt:lpstr>
      <vt:lpstr>万博記念公園駅前周辺地区活性化事業予定者の提案内容について①</vt:lpstr>
      <vt:lpstr>万博記念公園駅前周辺地区活性化事業予定者の提案内容について②</vt:lpstr>
      <vt:lpstr>万博記念公園駅前周辺地区活性化事業予定者の提案内容について③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田所　和音</cp:lastModifiedBy>
  <cp:revision>385</cp:revision>
  <cp:lastPrinted>2021-05-18T06:05:06Z</cp:lastPrinted>
  <dcterms:created xsi:type="dcterms:W3CDTF">2019-05-17T05:11:38Z</dcterms:created>
  <dcterms:modified xsi:type="dcterms:W3CDTF">2021-11-24T05:16:42Z</dcterms:modified>
</cp:coreProperties>
</file>