
<file path=[Content_Types].xml><?xml version="1.0" encoding="utf-8"?>
<Types xmlns="http://schemas.openxmlformats.org/package/2006/content-types">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
  </p:notesMasterIdLst>
  <p:sldIdLst>
    <p:sldId id="452" r:id="rId2"/>
    <p:sldId id="971" r:id="rId3"/>
    <p:sldId id="985" r:id="rId4"/>
    <p:sldId id="287" r:id="rId5"/>
    <p:sldId id="987" r:id="rId6"/>
    <p:sldId id="984" r:id="rId7"/>
    <p:sldId id="983" r:id="rId8"/>
    <p:sldId id="972" r:id="rId9"/>
    <p:sldId id="982" r:id="rId10"/>
    <p:sldId id="279" r:id="rId11"/>
    <p:sldId id="288" r:id="rId12"/>
    <p:sldId id="932" r:id="rId13"/>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3" autoAdjust="0"/>
    <p:restoredTop sz="94660"/>
  </p:normalViewPr>
  <p:slideViewPr>
    <p:cSldViewPr snapToGrid="0">
      <p:cViewPr varScale="1">
        <p:scale>
          <a:sx n="76" d="100"/>
          <a:sy n="76" d="100"/>
        </p:scale>
        <p:origin x="10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745D8FF3-3840-4210-8D3C-143AF41A4F82}" type="datetimeFigureOut">
              <a:rPr kumimoji="1" lang="ja-JP" altLang="en-US" smtClean="0"/>
              <a:t>2025/8/8</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7B5AF316-089A-4F36-A17B-E72F4446B1E2}" type="slidenum">
              <a:rPr kumimoji="1" lang="ja-JP" altLang="en-US" smtClean="0"/>
              <a:t>‹#›</a:t>
            </a:fld>
            <a:endParaRPr kumimoji="1" lang="ja-JP" altLang="en-US"/>
          </a:p>
        </p:txBody>
      </p:sp>
    </p:spTree>
    <p:extLst>
      <p:ext uri="{BB962C8B-B14F-4D97-AF65-F5344CB8AC3E}">
        <p14:creationId xmlns:p14="http://schemas.microsoft.com/office/powerpoint/2010/main" val="88487394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13627DA4-DFA7-4909-95FD-49C06CC02DCF}"/>
              </a:ext>
            </a:extLst>
          </p:cNvPr>
          <p:cNvSpPr>
            <a:spLocks noGrp="1" noRot="1" noChangeAspect="1" noTextEdit="1"/>
          </p:cNvSpPr>
          <p:nvPr>
            <p:ph type="sldImg"/>
          </p:nvPr>
        </p:nvSpPr>
        <p:spPr bwMode="auto">
          <a:xfrm>
            <a:off x="-220663" y="811213"/>
            <a:ext cx="7204076" cy="40528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Rectangle 3">
            <a:extLst>
              <a:ext uri="{FF2B5EF4-FFF2-40B4-BE49-F238E27FC236}">
                <a16:creationId xmlns:a16="http://schemas.microsoft.com/office/drawing/2014/main" id="{3F37C277-636B-4EDA-B588-62326B3807F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2" tIns="45696" rIns="91392" bIns="45696"/>
          <a:lstStyle/>
          <a:p>
            <a:pPr eaLnBrk="1" hangingPunct="1"/>
            <a:endParaRPr lang="ja-JP"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スライド イメージ プレースホルダー 1">
            <a:extLst>
              <a:ext uri="{FF2B5EF4-FFF2-40B4-BE49-F238E27FC236}">
                <a16:creationId xmlns:a16="http://schemas.microsoft.com/office/drawing/2014/main" id="{09B13E18-E0FF-409F-A1A7-F88B15CEB1FE}"/>
              </a:ext>
            </a:extLst>
          </p:cNvPr>
          <p:cNvSpPr>
            <a:spLocks noGrp="1" noRot="1" noChangeAspect="1" noChangeArrowheads="1" noTextEdit="1"/>
          </p:cNvSpPr>
          <p:nvPr>
            <p:ph type="sldImg"/>
          </p:nvPr>
        </p:nvSpPr>
        <p:spPr>
          <a:ln/>
        </p:spPr>
      </p:sp>
      <p:sp>
        <p:nvSpPr>
          <p:cNvPr id="10243" name="ノート プレースホルダー 2">
            <a:extLst>
              <a:ext uri="{FF2B5EF4-FFF2-40B4-BE49-F238E27FC236}">
                <a16:creationId xmlns:a16="http://schemas.microsoft.com/office/drawing/2014/main" id="{119E70C0-D990-4CDB-88B7-3327C76103F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dirty="0"/>
          </a:p>
        </p:txBody>
      </p:sp>
      <p:sp>
        <p:nvSpPr>
          <p:cNvPr id="10244" name="スライド番号プレースホルダー 3">
            <a:extLst>
              <a:ext uri="{FF2B5EF4-FFF2-40B4-BE49-F238E27FC236}">
                <a16:creationId xmlns:a16="http://schemas.microsoft.com/office/drawing/2014/main" id="{FA766BFF-F71E-44B0-A2BA-95866F57D3B6}"/>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42950" indent="-285750">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43000" indent="-228600">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600200" indent="-228600">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57400" indent="-228600">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146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718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290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8862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pPr>
              <a:spcBef>
                <a:spcPct val="0"/>
              </a:spcBef>
            </a:pPr>
            <a:fld id="{C744C27C-E734-4244-B608-719F816FAF00}" type="slidenum">
              <a:rPr lang="en-US" altLang="ja-JP">
                <a:ea typeface="ＭＳ Ｐゴシック" panose="020B0600070205080204" pitchFamily="50" charset="-128"/>
              </a:rPr>
              <a:pPr>
                <a:spcBef>
                  <a:spcPct val="0"/>
                </a:spcBef>
              </a:pPr>
              <a:t>4</a:t>
            </a:fld>
            <a:endParaRPr lang="en-US" altLang="ja-JP">
              <a:ea typeface="ＭＳ Ｐゴシック" panose="020B0600070205080204" pitchFamily="50" charset="-128"/>
            </a:endParaRPr>
          </a:p>
        </p:txBody>
      </p:sp>
    </p:spTree>
    <p:extLst>
      <p:ext uri="{BB962C8B-B14F-4D97-AF65-F5344CB8AC3E}">
        <p14:creationId xmlns:p14="http://schemas.microsoft.com/office/powerpoint/2010/main" val="2880059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C537E2-BE35-44A9-92AB-3387C03DCF9A}"/>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C4F44ACF-D97F-4CC5-BACA-394529B9FD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E945D558-0DB1-4359-8324-BE62149790D1}"/>
              </a:ext>
            </a:extLst>
          </p:cNvPr>
          <p:cNvSpPr>
            <a:spLocks noGrp="1"/>
          </p:cNvSpPr>
          <p:nvPr>
            <p:ph type="dt" sz="half" idx="10"/>
          </p:nvPr>
        </p:nvSpPr>
        <p:spPr/>
        <p:txBody>
          <a:bodyPr/>
          <a:lstStyle/>
          <a:p>
            <a:fld id="{F6968D05-70C4-445E-B3D2-9D567B91873C}" type="datetime1">
              <a:rPr kumimoji="1" lang="ja-JP" altLang="en-US" smtClean="0"/>
              <a:t>2025/8/8</a:t>
            </a:fld>
            <a:endParaRPr kumimoji="1" lang="ja-JP" altLang="en-US"/>
          </a:p>
        </p:txBody>
      </p:sp>
      <p:sp>
        <p:nvSpPr>
          <p:cNvPr id="5" name="フッター プレースホルダー 4">
            <a:extLst>
              <a:ext uri="{FF2B5EF4-FFF2-40B4-BE49-F238E27FC236}">
                <a16:creationId xmlns:a16="http://schemas.microsoft.com/office/drawing/2014/main" id="{B76A91FD-9282-4FD5-B9D2-E9860F4D35D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233C48A-8184-4255-BF2D-C9FF89442E99}"/>
              </a:ext>
            </a:extLst>
          </p:cNvPr>
          <p:cNvSpPr>
            <a:spLocks noGrp="1"/>
          </p:cNvSpPr>
          <p:nvPr>
            <p:ph type="sldNum" sz="quarter" idx="12"/>
          </p:nvPr>
        </p:nvSpPr>
        <p:spPr/>
        <p:txBody>
          <a:bodyPr/>
          <a:lstStyle/>
          <a:p>
            <a:fld id="{1268E50D-B1EA-4F32-A6B8-292A72B352B7}" type="slidenum">
              <a:rPr kumimoji="1" lang="ja-JP" altLang="en-US" smtClean="0"/>
              <a:t>‹#›</a:t>
            </a:fld>
            <a:endParaRPr kumimoji="1" lang="ja-JP" altLang="en-US"/>
          </a:p>
        </p:txBody>
      </p:sp>
    </p:spTree>
    <p:extLst>
      <p:ext uri="{BB962C8B-B14F-4D97-AF65-F5344CB8AC3E}">
        <p14:creationId xmlns:p14="http://schemas.microsoft.com/office/powerpoint/2010/main" val="22572564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E707082-66F8-4D28-B344-F425493F6C01}"/>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7096AFA0-142C-4E64-87EA-65CCA019D2EE}"/>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B25B077-CC87-48A5-B18C-5D0DCA71EE8E}"/>
              </a:ext>
            </a:extLst>
          </p:cNvPr>
          <p:cNvSpPr>
            <a:spLocks noGrp="1"/>
          </p:cNvSpPr>
          <p:nvPr>
            <p:ph type="dt" sz="half" idx="10"/>
          </p:nvPr>
        </p:nvSpPr>
        <p:spPr/>
        <p:txBody>
          <a:bodyPr/>
          <a:lstStyle/>
          <a:p>
            <a:fld id="{064DC46D-8803-4637-A479-2A7B7F3F7DCD}" type="datetime1">
              <a:rPr kumimoji="1" lang="ja-JP" altLang="en-US" smtClean="0"/>
              <a:t>2025/8/8</a:t>
            </a:fld>
            <a:endParaRPr kumimoji="1" lang="ja-JP" altLang="en-US"/>
          </a:p>
        </p:txBody>
      </p:sp>
      <p:sp>
        <p:nvSpPr>
          <p:cNvPr id="5" name="フッター プレースホルダー 4">
            <a:extLst>
              <a:ext uri="{FF2B5EF4-FFF2-40B4-BE49-F238E27FC236}">
                <a16:creationId xmlns:a16="http://schemas.microsoft.com/office/drawing/2014/main" id="{A47A0496-9785-430B-A2AE-C78CA373B90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055596A-3285-402C-8D15-8E11AD4DA44C}"/>
              </a:ext>
            </a:extLst>
          </p:cNvPr>
          <p:cNvSpPr>
            <a:spLocks noGrp="1"/>
          </p:cNvSpPr>
          <p:nvPr>
            <p:ph type="sldNum" sz="quarter" idx="12"/>
          </p:nvPr>
        </p:nvSpPr>
        <p:spPr/>
        <p:txBody>
          <a:bodyPr/>
          <a:lstStyle/>
          <a:p>
            <a:fld id="{1268E50D-B1EA-4F32-A6B8-292A72B352B7}" type="slidenum">
              <a:rPr kumimoji="1" lang="ja-JP" altLang="en-US" smtClean="0"/>
              <a:t>‹#›</a:t>
            </a:fld>
            <a:endParaRPr kumimoji="1" lang="ja-JP" altLang="en-US"/>
          </a:p>
        </p:txBody>
      </p:sp>
    </p:spTree>
    <p:extLst>
      <p:ext uri="{BB962C8B-B14F-4D97-AF65-F5344CB8AC3E}">
        <p14:creationId xmlns:p14="http://schemas.microsoft.com/office/powerpoint/2010/main" val="1730448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54B5F7FA-359F-4939-AD16-F054AB822581}"/>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A6C4961D-CFF8-4CBB-91B5-F0F6D4C8B6B0}"/>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510F424-85C3-4CE6-A718-D0DA6116CE33}"/>
              </a:ext>
            </a:extLst>
          </p:cNvPr>
          <p:cNvSpPr>
            <a:spLocks noGrp="1"/>
          </p:cNvSpPr>
          <p:nvPr>
            <p:ph type="dt" sz="half" idx="10"/>
          </p:nvPr>
        </p:nvSpPr>
        <p:spPr/>
        <p:txBody>
          <a:bodyPr/>
          <a:lstStyle/>
          <a:p>
            <a:fld id="{3AD56979-92FB-421A-9411-6C043A09F36B}" type="datetime1">
              <a:rPr kumimoji="1" lang="ja-JP" altLang="en-US" smtClean="0"/>
              <a:t>2025/8/8</a:t>
            </a:fld>
            <a:endParaRPr kumimoji="1" lang="ja-JP" altLang="en-US"/>
          </a:p>
        </p:txBody>
      </p:sp>
      <p:sp>
        <p:nvSpPr>
          <p:cNvPr id="5" name="フッター プレースホルダー 4">
            <a:extLst>
              <a:ext uri="{FF2B5EF4-FFF2-40B4-BE49-F238E27FC236}">
                <a16:creationId xmlns:a16="http://schemas.microsoft.com/office/drawing/2014/main" id="{3B06472F-12B9-4AA1-A65C-0F6EC5FD905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27FF8A9-48E4-4ACA-88AA-0CDCAECEE706}"/>
              </a:ext>
            </a:extLst>
          </p:cNvPr>
          <p:cNvSpPr>
            <a:spLocks noGrp="1"/>
          </p:cNvSpPr>
          <p:nvPr>
            <p:ph type="sldNum" sz="quarter" idx="12"/>
          </p:nvPr>
        </p:nvSpPr>
        <p:spPr/>
        <p:txBody>
          <a:bodyPr/>
          <a:lstStyle/>
          <a:p>
            <a:fld id="{1268E50D-B1EA-4F32-A6B8-292A72B352B7}" type="slidenum">
              <a:rPr kumimoji="1" lang="ja-JP" altLang="en-US" smtClean="0"/>
              <a:t>‹#›</a:t>
            </a:fld>
            <a:endParaRPr kumimoji="1" lang="ja-JP" altLang="en-US"/>
          </a:p>
        </p:txBody>
      </p:sp>
    </p:spTree>
    <p:extLst>
      <p:ext uri="{BB962C8B-B14F-4D97-AF65-F5344CB8AC3E}">
        <p14:creationId xmlns:p14="http://schemas.microsoft.com/office/powerpoint/2010/main" val="7716985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タイトルとコンテンツ">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ja-JP" altLang="en-US"/>
              <a:t>マスター タイトルの書式設定</a:t>
            </a:r>
            <a:endParaRPr lang="en-US"/>
          </a:p>
        </p:txBody>
      </p:sp>
      <p:sp>
        <p:nvSpPr>
          <p:cNvPr id="10" name="Content Placeholder 9"/>
          <p:cNvSpPr>
            <a:spLocks noGrp="1"/>
          </p:cNvSpPr>
          <p:nvPr>
            <p:ph sz="quarter" idx="13"/>
          </p:nvPr>
        </p:nvSpPr>
        <p:spPr>
          <a:xfrm>
            <a:off x="1524000" y="731520"/>
            <a:ext cx="8534400" cy="347472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a:extLst>
              <a:ext uri="{FF2B5EF4-FFF2-40B4-BE49-F238E27FC236}">
                <a16:creationId xmlns:a16="http://schemas.microsoft.com/office/drawing/2014/main" id="{2E1E470E-631C-4E9F-9A37-DDA59D0460A5}"/>
              </a:ext>
            </a:extLst>
          </p:cNvPr>
          <p:cNvSpPr>
            <a:spLocks noGrp="1"/>
          </p:cNvSpPr>
          <p:nvPr>
            <p:ph type="dt" sz="half" idx="14"/>
          </p:nvPr>
        </p:nvSpPr>
        <p:spPr/>
        <p:txBody>
          <a:bodyPr/>
          <a:lstStyle>
            <a:lvl1pPr>
              <a:defRPr/>
            </a:lvl1pPr>
          </a:lstStyle>
          <a:p>
            <a:pPr>
              <a:defRPr/>
            </a:pPr>
            <a:fld id="{2FD1BA79-DDDA-44DC-9AC0-577DCEE87255}" type="datetime1">
              <a:rPr lang="ja-JP" altLang="en-US" smtClean="0"/>
              <a:t>2025/8/8</a:t>
            </a:fld>
            <a:endParaRPr lang="en-US" altLang="ja-JP"/>
          </a:p>
        </p:txBody>
      </p:sp>
      <p:sp>
        <p:nvSpPr>
          <p:cNvPr id="5" name="Footer Placeholder 4">
            <a:extLst>
              <a:ext uri="{FF2B5EF4-FFF2-40B4-BE49-F238E27FC236}">
                <a16:creationId xmlns:a16="http://schemas.microsoft.com/office/drawing/2014/main" id="{C7ABCBAB-F2EA-45AB-908A-CDF791E29822}"/>
              </a:ext>
            </a:extLst>
          </p:cNvPr>
          <p:cNvSpPr>
            <a:spLocks noGrp="1"/>
          </p:cNvSpPr>
          <p:nvPr>
            <p:ph type="ftr" sz="quarter" idx="15"/>
          </p:nvPr>
        </p:nvSpPr>
        <p:spPr/>
        <p:txBody>
          <a:bodyPr/>
          <a:lstStyle>
            <a:lvl1pPr>
              <a:defRPr/>
            </a:lvl1pPr>
          </a:lstStyle>
          <a:p>
            <a:pPr>
              <a:defRPr/>
            </a:pPr>
            <a:endParaRPr lang="en-US" altLang="ja-JP"/>
          </a:p>
        </p:txBody>
      </p:sp>
      <p:sp>
        <p:nvSpPr>
          <p:cNvPr id="6" name="Slide Number Placeholder 5">
            <a:extLst>
              <a:ext uri="{FF2B5EF4-FFF2-40B4-BE49-F238E27FC236}">
                <a16:creationId xmlns:a16="http://schemas.microsoft.com/office/drawing/2014/main" id="{885FD2D2-39F5-480C-8716-420A138D831B}"/>
              </a:ext>
            </a:extLst>
          </p:cNvPr>
          <p:cNvSpPr>
            <a:spLocks noGrp="1"/>
          </p:cNvSpPr>
          <p:nvPr>
            <p:ph type="sldNum" sz="quarter" idx="16"/>
          </p:nvPr>
        </p:nvSpPr>
        <p:spPr/>
        <p:txBody>
          <a:bodyPr/>
          <a:lstStyle>
            <a:lvl1pPr>
              <a:defRPr/>
            </a:lvl1pPr>
          </a:lstStyle>
          <a:p>
            <a:pPr>
              <a:defRPr/>
            </a:pPr>
            <a:fld id="{6A7DE672-D86C-4979-80C9-45C2135937D1}" type="slidenum">
              <a:rPr lang="en-US" altLang="ja-JP"/>
              <a:pPr>
                <a:defRPr/>
              </a:pPr>
              <a:t>‹#›</a:t>
            </a:fld>
            <a:endParaRPr lang="en-US" altLang="ja-JP"/>
          </a:p>
        </p:txBody>
      </p:sp>
    </p:spTree>
    <p:extLst>
      <p:ext uri="{BB962C8B-B14F-4D97-AF65-F5344CB8AC3E}">
        <p14:creationId xmlns:p14="http://schemas.microsoft.com/office/powerpoint/2010/main" val="3067722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318C2B2-B125-4C15-82ED-615A7B34F8CE}"/>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ABFDC1E-94FD-4FD7-A3D3-4511EB0C11B0}"/>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119F6A2-476C-4916-9058-AD80269C11B2}"/>
              </a:ext>
            </a:extLst>
          </p:cNvPr>
          <p:cNvSpPr>
            <a:spLocks noGrp="1"/>
          </p:cNvSpPr>
          <p:nvPr>
            <p:ph type="dt" sz="half" idx="10"/>
          </p:nvPr>
        </p:nvSpPr>
        <p:spPr/>
        <p:txBody>
          <a:bodyPr/>
          <a:lstStyle/>
          <a:p>
            <a:fld id="{CDFE001F-DB49-43D2-97EF-F4095551C0AA}" type="datetime1">
              <a:rPr kumimoji="1" lang="ja-JP" altLang="en-US" smtClean="0"/>
              <a:t>2025/8/8</a:t>
            </a:fld>
            <a:endParaRPr kumimoji="1" lang="ja-JP" altLang="en-US"/>
          </a:p>
        </p:txBody>
      </p:sp>
      <p:sp>
        <p:nvSpPr>
          <p:cNvPr id="5" name="フッター プレースホルダー 4">
            <a:extLst>
              <a:ext uri="{FF2B5EF4-FFF2-40B4-BE49-F238E27FC236}">
                <a16:creationId xmlns:a16="http://schemas.microsoft.com/office/drawing/2014/main" id="{38A9F90A-9F53-4537-BEBC-6D4128DAF94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4D7A998-2A97-4628-BEF2-C76C9A7BB707}"/>
              </a:ext>
            </a:extLst>
          </p:cNvPr>
          <p:cNvSpPr>
            <a:spLocks noGrp="1"/>
          </p:cNvSpPr>
          <p:nvPr>
            <p:ph type="sldNum" sz="quarter" idx="12"/>
          </p:nvPr>
        </p:nvSpPr>
        <p:spPr/>
        <p:txBody>
          <a:bodyPr/>
          <a:lstStyle/>
          <a:p>
            <a:fld id="{1268E50D-B1EA-4F32-A6B8-292A72B352B7}" type="slidenum">
              <a:rPr kumimoji="1" lang="ja-JP" altLang="en-US" smtClean="0"/>
              <a:t>‹#›</a:t>
            </a:fld>
            <a:endParaRPr kumimoji="1" lang="ja-JP" altLang="en-US"/>
          </a:p>
        </p:txBody>
      </p:sp>
    </p:spTree>
    <p:extLst>
      <p:ext uri="{BB962C8B-B14F-4D97-AF65-F5344CB8AC3E}">
        <p14:creationId xmlns:p14="http://schemas.microsoft.com/office/powerpoint/2010/main" val="3920473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CF29DD9-38BB-40C1-AB96-05C4082100A2}"/>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C903843-47C7-4A10-8D0E-52FFDCE084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37157391-7F63-447D-9B7D-CB095742D169}"/>
              </a:ext>
            </a:extLst>
          </p:cNvPr>
          <p:cNvSpPr>
            <a:spLocks noGrp="1"/>
          </p:cNvSpPr>
          <p:nvPr>
            <p:ph type="dt" sz="half" idx="10"/>
          </p:nvPr>
        </p:nvSpPr>
        <p:spPr/>
        <p:txBody>
          <a:bodyPr/>
          <a:lstStyle/>
          <a:p>
            <a:fld id="{9207B729-EE75-4349-BF4F-F9FD7014487E}" type="datetime1">
              <a:rPr kumimoji="1" lang="ja-JP" altLang="en-US" smtClean="0"/>
              <a:t>2025/8/8</a:t>
            </a:fld>
            <a:endParaRPr kumimoji="1" lang="ja-JP" altLang="en-US"/>
          </a:p>
        </p:txBody>
      </p:sp>
      <p:sp>
        <p:nvSpPr>
          <p:cNvPr id="5" name="フッター プレースホルダー 4">
            <a:extLst>
              <a:ext uri="{FF2B5EF4-FFF2-40B4-BE49-F238E27FC236}">
                <a16:creationId xmlns:a16="http://schemas.microsoft.com/office/drawing/2014/main" id="{CE8C00F0-7FD6-4A8B-9F01-E29A97C8549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08C6974-01AB-49B7-B85E-597D9711F892}"/>
              </a:ext>
            </a:extLst>
          </p:cNvPr>
          <p:cNvSpPr>
            <a:spLocks noGrp="1"/>
          </p:cNvSpPr>
          <p:nvPr>
            <p:ph type="sldNum" sz="quarter" idx="12"/>
          </p:nvPr>
        </p:nvSpPr>
        <p:spPr/>
        <p:txBody>
          <a:bodyPr/>
          <a:lstStyle/>
          <a:p>
            <a:fld id="{1268E50D-B1EA-4F32-A6B8-292A72B352B7}" type="slidenum">
              <a:rPr kumimoji="1" lang="ja-JP" altLang="en-US" smtClean="0"/>
              <a:t>‹#›</a:t>
            </a:fld>
            <a:endParaRPr kumimoji="1" lang="ja-JP" altLang="en-US"/>
          </a:p>
        </p:txBody>
      </p:sp>
    </p:spTree>
    <p:extLst>
      <p:ext uri="{BB962C8B-B14F-4D97-AF65-F5344CB8AC3E}">
        <p14:creationId xmlns:p14="http://schemas.microsoft.com/office/powerpoint/2010/main" val="1678734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609980B-F3BD-45BB-B48B-6E680CC63F9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6AF2463-6C9E-472A-85EE-39C73B376BC4}"/>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80C737B4-5E7C-4C1B-8D88-4EF0B1A601CA}"/>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25FAC6EE-1562-4FDC-9E99-773902AAC0B0}"/>
              </a:ext>
            </a:extLst>
          </p:cNvPr>
          <p:cNvSpPr>
            <a:spLocks noGrp="1"/>
          </p:cNvSpPr>
          <p:nvPr>
            <p:ph type="dt" sz="half" idx="10"/>
          </p:nvPr>
        </p:nvSpPr>
        <p:spPr/>
        <p:txBody>
          <a:bodyPr/>
          <a:lstStyle/>
          <a:p>
            <a:fld id="{AF398DD6-1D2F-449E-ACFC-9E0724899F10}" type="datetime1">
              <a:rPr kumimoji="1" lang="ja-JP" altLang="en-US" smtClean="0"/>
              <a:t>2025/8/8</a:t>
            </a:fld>
            <a:endParaRPr kumimoji="1" lang="ja-JP" altLang="en-US"/>
          </a:p>
        </p:txBody>
      </p:sp>
      <p:sp>
        <p:nvSpPr>
          <p:cNvPr id="6" name="フッター プレースホルダー 5">
            <a:extLst>
              <a:ext uri="{FF2B5EF4-FFF2-40B4-BE49-F238E27FC236}">
                <a16:creationId xmlns:a16="http://schemas.microsoft.com/office/drawing/2014/main" id="{9339BE8E-01FB-4AC5-BBE5-B2E774F1657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00715E0-71B6-4520-941D-A8DBE9764C0F}"/>
              </a:ext>
            </a:extLst>
          </p:cNvPr>
          <p:cNvSpPr>
            <a:spLocks noGrp="1"/>
          </p:cNvSpPr>
          <p:nvPr>
            <p:ph type="sldNum" sz="quarter" idx="12"/>
          </p:nvPr>
        </p:nvSpPr>
        <p:spPr/>
        <p:txBody>
          <a:bodyPr/>
          <a:lstStyle/>
          <a:p>
            <a:fld id="{1268E50D-B1EA-4F32-A6B8-292A72B352B7}" type="slidenum">
              <a:rPr kumimoji="1" lang="ja-JP" altLang="en-US" smtClean="0"/>
              <a:t>‹#›</a:t>
            </a:fld>
            <a:endParaRPr kumimoji="1" lang="ja-JP" altLang="en-US"/>
          </a:p>
        </p:txBody>
      </p:sp>
    </p:spTree>
    <p:extLst>
      <p:ext uri="{BB962C8B-B14F-4D97-AF65-F5344CB8AC3E}">
        <p14:creationId xmlns:p14="http://schemas.microsoft.com/office/powerpoint/2010/main" val="3781811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12660C5-514F-4532-8CB3-2A0B6A29F405}"/>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4144B2F-3843-431E-ABA3-E3FB6F7B0D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A7E46381-1E66-4D61-93B9-A7F358B03B41}"/>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4989E864-D193-4BD7-981F-C3C09609ED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13EE2D9F-DA3A-4714-8BCB-FFDBDF5FBBE0}"/>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FE00BE96-58B9-4E34-8844-D804ABC6D90E}"/>
              </a:ext>
            </a:extLst>
          </p:cNvPr>
          <p:cNvSpPr>
            <a:spLocks noGrp="1"/>
          </p:cNvSpPr>
          <p:nvPr>
            <p:ph type="dt" sz="half" idx="10"/>
          </p:nvPr>
        </p:nvSpPr>
        <p:spPr/>
        <p:txBody>
          <a:bodyPr/>
          <a:lstStyle/>
          <a:p>
            <a:fld id="{D84FA6D6-D1C0-4837-9BFB-883DDA20A046}" type="datetime1">
              <a:rPr kumimoji="1" lang="ja-JP" altLang="en-US" smtClean="0"/>
              <a:t>2025/8/8</a:t>
            </a:fld>
            <a:endParaRPr kumimoji="1" lang="ja-JP" altLang="en-US"/>
          </a:p>
        </p:txBody>
      </p:sp>
      <p:sp>
        <p:nvSpPr>
          <p:cNvPr id="8" name="フッター プレースホルダー 7">
            <a:extLst>
              <a:ext uri="{FF2B5EF4-FFF2-40B4-BE49-F238E27FC236}">
                <a16:creationId xmlns:a16="http://schemas.microsoft.com/office/drawing/2014/main" id="{0B40674B-FB1D-4AA2-8F9F-CD44D97E9198}"/>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A8A4A3C6-C976-4D5B-A190-98CA7F60E424}"/>
              </a:ext>
            </a:extLst>
          </p:cNvPr>
          <p:cNvSpPr>
            <a:spLocks noGrp="1"/>
          </p:cNvSpPr>
          <p:nvPr>
            <p:ph type="sldNum" sz="quarter" idx="12"/>
          </p:nvPr>
        </p:nvSpPr>
        <p:spPr/>
        <p:txBody>
          <a:bodyPr/>
          <a:lstStyle/>
          <a:p>
            <a:fld id="{1268E50D-B1EA-4F32-A6B8-292A72B352B7}" type="slidenum">
              <a:rPr kumimoji="1" lang="ja-JP" altLang="en-US" smtClean="0"/>
              <a:t>‹#›</a:t>
            </a:fld>
            <a:endParaRPr kumimoji="1" lang="ja-JP" altLang="en-US"/>
          </a:p>
        </p:txBody>
      </p:sp>
    </p:spTree>
    <p:extLst>
      <p:ext uri="{BB962C8B-B14F-4D97-AF65-F5344CB8AC3E}">
        <p14:creationId xmlns:p14="http://schemas.microsoft.com/office/powerpoint/2010/main" val="4186491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9C9521C-15FC-4AD8-8029-A2DD2853E971}"/>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43DFFD7D-B6FB-475A-9082-26FA6F7D3193}"/>
              </a:ext>
            </a:extLst>
          </p:cNvPr>
          <p:cNvSpPr>
            <a:spLocks noGrp="1"/>
          </p:cNvSpPr>
          <p:nvPr>
            <p:ph type="dt" sz="half" idx="10"/>
          </p:nvPr>
        </p:nvSpPr>
        <p:spPr/>
        <p:txBody>
          <a:bodyPr/>
          <a:lstStyle/>
          <a:p>
            <a:fld id="{DB3B7F47-9A65-44DD-8E86-9452E2417750}" type="datetime1">
              <a:rPr kumimoji="1" lang="ja-JP" altLang="en-US" smtClean="0"/>
              <a:t>2025/8/8</a:t>
            </a:fld>
            <a:endParaRPr kumimoji="1" lang="ja-JP" altLang="en-US"/>
          </a:p>
        </p:txBody>
      </p:sp>
      <p:sp>
        <p:nvSpPr>
          <p:cNvPr id="4" name="フッター プレースホルダー 3">
            <a:extLst>
              <a:ext uri="{FF2B5EF4-FFF2-40B4-BE49-F238E27FC236}">
                <a16:creationId xmlns:a16="http://schemas.microsoft.com/office/drawing/2014/main" id="{E26C3D00-74E4-4C46-8833-9FCE5F35DF34}"/>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35B64208-8D42-44EE-9C54-069468944DF1}"/>
              </a:ext>
            </a:extLst>
          </p:cNvPr>
          <p:cNvSpPr>
            <a:spLocks noGrp="1"/>
          </p:cNvSpPr>
          <p:nvPr>
            <p:ph type="sldNum" sz="quarter" idx="12"/>
          </p:nvPr>
        </p:nvSpPr>
        <p:spPr/>
        <p:txBody>
          <a:bodyPr/>
          <a:lstStyle/>
          <a:p>
            <a:fld id="{1268E50D-B1EA-4F32-A6B8-292A72B352B7}" type="slidenum">
              <a:rPr kumimoji="1" lang="ja-JP" altLang="en-US" smtClean="0"/>
              <a:t>‹#›</a:t>
            </a:fld>
            <a:endParaRPr kumimoji="1" lang="ja-JP" altLang="en-US"/>
          </a:p>
        </p:txBody>
      </p:sp>
    </p:spTree>
    <p:extLst>
      <p:ext uri="{BB962C8B-B14F-4D97-AF65-F5344CB8AC3E}">
        <p14:creationId xmlns:p14="http://schemas.microsoft.com/office/powerpoint/2010/main" val="23889573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D313B31D-73C8-4A47-95EE-A5F6D78F07F7}"/>
              </a:ext>
            </a:extLst>
          </p:cNvPr>
          <p:cNvSpPr>
            <a:spLocks noGrp="1"/>
          </p:cNvSpPr>
          <p:nvPr>
            <p:ph type="dt" sz="half" idx="10"/>
          </p:nvPr>
        </p:nvSpPr>
        <p:spPr/>
        <p:txBody>
          <a:bodyPr/>
          <a:lstStyle/>
          <a:p>
            <a:fld id="{73835225-D8BB-450B-B6CE-C33E4F21059D}" type="datetime1">
              <a:rPr kumimoji="1" lang="ja-JP" altLang="en-US" smtClean="0"/>
              <a:t>2025/8/8</a:t>
            </a:fld>
            <a:endParaRPr kumimoji="1" lang="ja-JP" altLang="en-US"/>
          </a:p>
        </p:txBody>
      </p:sp>
      <p:sp>
        <p:nvSpPr>
          <p:cNvPr id="3" name="フッター プレースホルダー 2">
            <a:extLst>
              <a:ext uri="{FF2B5EF4-FFF2-40B4-BE49-F238E27FC236}">
                <a16:creationId xmlns:a16="http://schemas.microsoft.com/office/drawing/2014/main" id="{0694FC34-73C1-4C76-8372-7241E0F9B92E}"/>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4B63162-DF9E-4149-A837-06F139545D6A}"/>
              </a:ext>
            </a:extLst>
          </p:cNvPr>
          <p:cNvSpPr>
            <a:spLocks noGrp="1"/>
          </p:cNvSpPr>
          <p:nvPr>
            <p:ph type="sldNum" sz="quarter" idx="12"/>
          </p:nvPr>
        </p:nvSpPr>
        <p:spPr/>
        <p:txBody>
          <a:bodyPr/>
          <a:lstStyle/>
          <a:p>
            <a:fld id="{1268E50D-B1EA-4F32-A6B8-292A72B352B7}" type="slidenum">
              <a:rPr kumimoji="1" lang="ja-JP" altLang="en-US" smtClean="0"/>
              <a:t>‹#›</a:t>
            </a:fld>
            <a:endParaRPr kumimoji="1" lang="ja-JP" altLang="en-US"/>
          </a:p>
        </p:txBody>
      </p:sp>
    </p:spTree>
    <p:extLst>
      <p:ext uri="{BB962C8B-B14F-4D97-AF65-F5344CB8AC3E}">
        <p14:creationId xmlns:p14="http://schemas.microsoft.com/office/powerpoint/2010/main" val="17894711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236A239-EE31-47A5-9F99-2BF1D07A182A}"/>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D2F77D3-5B8B-495E-B991-8F8B1B0511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D14244EF-B773-4F63-B5FA-E0223C8772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A1C69FE-D4BE-444D-A0B7-D8193AEA5E57}"/>
              </a:ext>
            </a:extLst>
          </p:cNvPr>
          <p:cNvSpPr>
            <a:spLocks noGrp="1"/>
          </p:cNvSpPr>
          <p:nvPr>
            <p:ph type="dt" sz="half" idx="10"/>
          </p:nvPr>
        </p:nvSpPr>
        <p:spPr/>
        <p:txBody>
          <a:bodyPr/>
          <a:lstStyle/>
          <a:p>
            <a:fld id="{5A1EB71A-0B1D-4EFD-B240-5CB1C66D5799}" type="datetime1">
              <a:rPr kumimoji="1" lang="ja-JP" altLang="en-US" smtClean="0"/>
              <a:t>2025/8/8</a:t>
            </a:fld>
            <a:endParaRPr kumimoji="1" lang="ja-JP" altLang="en-US"/>
          </a:p>
        </p:txBody>
      </p:sp>
      <p:sp>
        <p:nvSpPr>
          <p:cNvPr id="6" name="フッター プレースホルダー 5">
            <a:extLst>
              <a:ext uri="{FF2B5EF4-FFF2-40B4-BE49-F238E27FC236}">
                <a16:creationId xmlns:a16="http://schemas.microsoft.com/office/drawing/2014/main" id="{F6651B88-9657-4FBB-8E52-9A71A0596D3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11DECB2-DF66-4DD8-AEF4-D0B3D21D944B}"/>
              </a:ext>
            </a:extLst>
          </p:cNvPr>
          <p:cNvSpPr>
            <a:spLocks noGrp="1"/>
          </p:cNvSpPr>
          <p:nvPr>
            <p:ph type="sldNum" sz="quarter" idx="12"/>
          </p:nvPr>
        </p:nvSpPr>
        <p:spPr/>
        <p:txBody>
          <a:bodyPr/>
          <a:lstStyle/>
          <a:p>
            <a:fld id="{1268E50D-B1EA-4F32-A6B8-292A72B352B7}" type="slidenum">
              <a:rPr kumimoji="1" lang="ja-JP" altLang="en-US" smtClean="0"/>
              <a:t>‹#›</a:t>
            </a:fld>
            <a:endParaRPr kumimoji="1" lang="ja-JP" altLang="en-US"/>
          </a:p>
        </p:txBody>
      </p:sp>
    </p:spTree>
    <p:extLst>
      <p:ext uri="{BB962C8B-B14F-4D97-AF65-F5344CB8AC3E}">
        <p14:creationId xmlns:p14="http://schemas.microsoft.com/office/powerpoint/2010/main" val="222979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3AEEF10-6971-4B50-8243-CB0D51820748}"/>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939B028D-9E01-4A9C-A19B-2ADDE5C5D5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1E399AEA-8E7B-4557-8ECA-3AFAB8D3A6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DE934FF-827B-4F0E-B40D-1AE22C63AC6D}"/>
              </a:ext>
            </a:extLst>
          </p:cNvPr>
          <p:cNvSpPr>
            <a:spLocks noGrp="1"/>
          </p:cNvSpPr>
          <p:nvPr>
            <p:ph type="dt" sz="half" idx="10"/>
          </p:nvPr>
        </p:nvSpPr>
        <p:spPr/>
        <p:txBody>
          <a:bodyPr/>
          <a:lstStyle/>
          <a:p>
            <a:fld id="{63E4EB9F-C926-4AA3-BF71-BC7C9064ECD1}" type="datetime1">
              <a:rPr kumimoji="1" lang="ja-JP" altLang="en-US" smtClean="0"/>
              <a:t>2025/8/8</a:t>
            </a:fld>
            <a:endParaRPr kumimoji="1" lang="ja-JP" altLang="en-US"/>
          </a:p>
        </p:txBody>
      </p:sp>
      <p:sp>
        <p:nvSpPr>
          <p:cNvPr id="6" name="フッター プレースホルダー 5">
            <a:extLst>
              <a:ext uri="{FF2B5EF4-FFF2-40B4-BE49-F238E27FC236}">
                <a16:creationId xmlns:a16="http://schemas.microsoft.com/office/drawing/2014/main" id="{D3259660-BE0F-492B-969B-E5C576273D9E}"/>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01E79EC5-BE37-4928-AE2B-E05214FEF0F4}"/>
              </a:ext>
            </a:extLst>
          </p:cNvPr>
          <p:cNvSpPr>
            <a:spLocks noGrp="1"/>
          </p:cNvSpPr>
          <p:nvPr>
            <p:ph type="sldNum" sz="quarter" idx="12"/>
          </p:nvPr>
        </p:nvSpPr>
        <p:spPr/>
        <p:txBody>
          <a:bodyPr/>
          <a:lstStyle/>
          <a:p>
            <a:fld id="{1268E50D-B1EA-4F32-A6B8-292A72B352B7}" type="slidenum">
              <a:rPr kumimoji="1" lang="ja-JP" altLang="en-US" smtClean="0"/>
              <a:t>‹#›</a:t>
            </a:fld>
            <a:endParaRPr kumimoji="1" lang="ja-JP" altLang="en-US"/>
          </a:p>
        </p:txBody>
      </p:sp>
    </p:spTree>
    <p:extLst>
      <p:ext uri="{BB962C8B-B14F-4D97-AF65-F5344CB8AC3E}">
        <p14:creationId xmlns:p14="http://schemas.microsoft.com/office/powerpoint/2010/main" val="3524200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A7E60096-9152-47C4-A620-BB2620A53A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6A8CE40-6991-483C-A482-B2BE660280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CDE3D85-1FE6-48D4-B80A-83CB81C423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E3CE53-6209-478B-9972-0E7F19EBEB6A}" type="datetime1">
              <a:rPr kumimoji="1" lang="ja-JP" altLang="en-US" smtClean="0"/>
              <a:t>2025/8/8</a:t>
            </a:fld>
            <a:endParaRPr kumimoji="1" lang="ja-JP" altLang="en-US"/>
          </a:p>
        </p:txBody>
      </p:sp>
      <p:sp>
        <p:nvSpPr>
          <p:cNvPr id="5" name="フッター プレースホルダー 4">
            <a:extLst>
              <a:ext uri="{FF2B5EF4-FFF2-40B4-BE49-F238E27FC236}">
                <a16:creationId xmlns:a16="http://schemas.microsoft.com/office/drawing/2014/main" id="{53F651FF-B15A-4F07-AC5B-577DD57A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6DC5205C-7D86-44B8-A5CA-D727DFB7FB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68E50D-B1EA-4F32-A6B8-292A72B352B7}" type="slidenum">
              <a:rPr kumimoji="1" lang="ja-JP" altLang="en-US" smtClean="0"/>
              <a:t>‹#›</a:t>
            </a:fld>
            <a:endParaRPr kumimoji="1" lang="ja-JP" altLang="en-US"/>
          </a:p>
        </p:txBody>
      </p:sp>
    </p:spTree>
    <p:extLst>
      <p:ext uri="{BB962C8B-B14F-4D97-AF65-F5344CB8AC3E}">
        <p14:creationId xmlns:p14="http://schemas.microsoft.com/office/powerpoint/2010/main" val="10605630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12.xml"/><Relationship Id="rId4" Type="http://schemas.openxmlformats.org/officeDocument/2006/relationships/image" Target="../media/image7.emf"/></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4.emf"/><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タイトル 1">
            <a:extLst>
              <a:ext uri="{FF2B5EF4-FFF2-40B4-BE49-F238E27FC236}">
                <a16:creationId xmlns:a16="http://schemas.microsoft.com/office/drawing/2014/main" id="{4FCC45B1-0B74-43A8-AB48-B0D300CA73B7}"/>
              </a:ext>
            </a:extLst>
          </p:cNvPr>
          <p:cNvSpPr>
            <a:spLocks noGrp="1"/>
          </p:cNvSpPr>
          <p:nvPr>
            <p:ph type="title" idx="4294967295"/>
          </p:nvPr>
        </p:nvSpPr>
        <p:spPr>
          <a:xfrm>
            <a:off x="412694" y="962952"/>
            <a:ext cx="10932339" cy="5560129"/>
          </a:xfrm>
        </p:spPr>
        <p:txBody>
          <a:bodyPr>
            <a:normAutofit/>
          </a:bodyPr>
          <a:lstStyle/>
          <a:p>
            <a:pPr algn="ctr"/>
            <a:r>
              <a:rPr lang="ja-JP" altLang="en-US" dirty="0">
                <a:solidFill>
                  <a:srgbClr val="002060"/>
                </a:solidFill>
                <a:latin typeface="HGP創英角ｺﾞｼｯｸUB" panose="020B0900000000000000" pitchFamily="50" charset="-128"/>
                <a:ea typeface="HGP創英角ｺﾞｼｯｸUB" panose="020B0900000000000000" pitchFamily="50" charset="-128"/>
              </a:rPr>
              <a:t>大阪府石油コンビナート等防災計画</a:t>
            </a:r>
            <a:br>
              <a:rPr lang="en-US" altLang="ja-JP" dirty="0">
                <a:solidFill>
                  <a:srgbClr val="002060"/>
                </a:solidFill>
                <a:latin typeface="HGP創英角ｺﾞｼｯｸUB" panose="020B0900000000000000" pitchFamily="50" charset="-128"/>
                <a:ea typeface="HGP創英角ｺﾞｼｯｸUB" panose="020B0900000000000000" pitchFamily="50" charset="-128"/>
              </a:rPr>
            </a:br>
            <a:r>
              <a:rPr lang="ja-JP" altLang="en-US" dirty="0">
                <a:solidFill>
                  <a:srgbClr val="002060"/>
                </a:solidFill>
                <a:latin typeface="HGP創英角ｺﾞｼｯｸUB" panose="020B0900000000000000" pitchFamily="50" charset="-128"/>
                <a:ea typeface="HGP創英角ｺﾞｼｯｸUB" panose="020B0900000000000000" pitchFamily="50" charset="-128"/>
              </a:rPr>
              <a:t>の修正について（案）</a:t>
            </a:r>
            <a:br>
              <a:rPr lang="en-US" altLang="ja-JP" sz="4118" dirty="0">
                <a:latin typeface="HGP創英角ｺﾞｼｯｸUB" panose="020B0900000000000000" pitchFamily="50" charset="-128"/>
                <a:ea typeface="HGP創英角ｺﾞｼｯｸUB" panose="020B0900000000000000" pitchFamily="50" charset="-128"/>
              </a:rPr>
            </a:br>
            <a:br>
              <a:rPr lang="ja-JP" altLang="en-US" dirty="0">
                <a:latin typeface="HGP創英角ｺﾞｼｯｸUB" panose="020B0900000000000000" pitchFamily="50" charset="-128"/>
                <a:ea typeface="HGP創英角ｺﾞｼｯｸUB" panose="020B0900000000000000" pitchFamily="50" charset="-128"/>
              </a:rPr>
            </a:br>
            <a:br>
              <a:rPr lang="en-US" altLang="ja-JP" sz="3295" dirty="0">
                <a:latin typeface="HGP創英角ｺﾞｼｯｸUB" panose="020B0900000000000000" pitchFamily="50" charset="-128"/>
                <a:ea typeface="HGP創英角ｺﾞｼｯｸUB" panose="020B0900000000000000" pitchFamily="50" charset="-128"/>
              </a:rPr>
            </a:br>
            <a:br>
              <a:rPr lang="en-US" altLang="ja-JP" sz="3295" dirty="0">
                <a:latin typeface="HGP創英角ｺﾞｼｯｸUB" panose="020B0900000000000000" pitchFamily="50" charset="-128"/>
                <a:ea typeface="HGP創英角ｺﾞｼｯｸUB" panose="020B0900000000000000" pitchFamily="50" charset="-128"/>
              </a:rPr>
            </a:br>
            <a:r>
              <a:rPr lang="ja-JP" altLang="en-US" sz="3200" dirty="0">
                <a:solidFill>
                  <a:srgbClr val="002060"/>
                </a:solidFill>
                <a:latin typeface="HGP創英角ｺﾞｼｯｸUB" panose="020B0900000000000000" pitchFamily="50" charset="-128"/>
                <a:ea typeface="HGP創英角ｺﾞｼｯｸUB" panose="020B0900000000000000" pitchFamily="50" charset="-128"/>
              </a:rPr>
              <a:t>大阪府石油コンビナート等防災本部</a:t>
            </a:r>
          </a:p>
        </p:txBody>
      </p:sp>
      <p:sp>
        <p:nvSpPr>
          <p:cNvPr id="2" name="正方形/長方形 1">
            <a:extLst>
              <a:ext uri="{FF2B5EF4-FFF2-40B4-BE49-F238E27FC236}">
                <a16:creationId xmlns:a16="http://schemas.microsoft.com/office/drawing/2014/main" id="{F4C93CD8-303D-4327-A64A-C3C92B157B99}"/>
              </a:ext>
            </a:extLst>
          </p:cNvPr>
          <p:cNvSpPr/>
          <p:nvPr/>
        </p:nvSpPr>
        <p:spPr>
          <a:xfrm>
            <a:off x="10084900" y="480678"/>
            <a:ext cx="1260133" cy="593293"/>
          </a:xfrm>
          <a:prstGeom prst="rect">
            <a:avLst/>
          </a:prstGeom>
          <a:ln w="15875"/>
        </p:spPr>
        <p:style>
          <a:lnRef idx="2">
            <a:schemeClr val="dk1"/>
          </a:lnRef>
          <a:fillRef idx="1">
            <a:schemeClr val="lt1"/>
          </a:fillRef>
          <a:effectRef idx="0">
            <a:schemeClr val="dk1"/>
          </a:effectRef>
          <a:fontRef idx="minor">
            <a:schemeClr val="dk1"/>
          </a:fontRef>
        </p:style>
        <p:txBody>
          <a:bodyPr anchor="ctr"/>
          <a:lstStyle/>
          <a:p>
            <a:pPr algn="ctr" eaLnBrk="1" hangingPunct="1">
              <a:defRPr/>
            </a:pPr>
            <a:r>
              <a:rPr lang="ja-JP" altLang="en-US" sz="1853" dirty="0">
                <a:solidFill>
                  <a:srgbClr val="002060"/>
                </a:solidFill>
                <a:effectLst>
                  <a:outerShdw blurRad="38100" dist="38100" dir="2700000" algn="tl">
                    <a:srgbClr val="000000">
                      <a:alpha val="43137"/>
                    </a:srgbClr>
                  </a:outerShdw>
                </a:effectLst>
                <a:latin typeface="ＭＳ ゴシック" pitchFamily="49" charset="-128"/>
                <a:ea typeface="ＭＳ ゴシック" pitchFamily="49" charset="-128"/>
              </a:rPr>
              <a:t>資料２</a:t>
            </a:r>
          </a:p>
        </p:txBody>
      </p:sp>
      <p:sp>
        <p:nvSpPr>
          <p:cNvPr id="3" name="スライド番号プレースホルダー 2">
            <a:extLst>
              <a:ext uri="{FF2B5EF4-FFF2-40B4-BE49-F238E27FC236}">
                <a16:creationId xmlns:a16="http://schemas.microsoft.com/office/drawing/2014/main" id="{CB5CF654-07FD-49C3-8E0E-8B4A94469834}"/>
              </a:ext>
            </a:extLst>
          </p:cNvPr>
          <p:cNvSpPr>
            <a:spLocks noGrp="1"/>
          </p:cNvSpPr>
          <p:nvPr>
            <p:ph type="sldNum" sz="quarter" idx="12"/>
          </p:nvPr>
        </p:nvSpPr>
        <p:spPr/>
        <p:txBody>
          <a:bodyPr/>
          <a:lstStyle/>
          <a:p>
            <a:fld id="{1268E50D-B1EA-4F32-A6B8-292A72B352B7}" type="slidenum">
              <a:rPr kumimoji="1" lang="ja-JP" altLang="en-US" smtClean="0"/>
              <a:t>1</a:t>
            </a:fld>
            <a:endParaRPr kumimoji="1" lang="ja-JP"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4301F8D1-744D-432B-BC4D-221B56FDD035}"/>
              </a:ext>
            </a:extLst>
          </p:cNvPr>
          <p:cNvPicPr>
            <a:picLocks noChangeAspect="1"/>
          </p:cNvPicPr>
          <p:nvPr/>
        </p:nvPicPr>
        <p:blipFill>
          <a:blip r:embed="rId2"/>
          <a:stretch>
            <a:fillRect/>
          </a:stretch>
        </p:blipFill>
        <p:spPr>
          <a:xfrm>
            <a:off x="700206" y="934134"/>
            <a:ext cx="4718652" cy="5413250"/>
          </a:xfrm>
          <a:prstGeom prst="rect">
            <a:avLst/>
          </a:prstGeom>
        </p:spPr>
      </p:pic>
      <p:sp>
        <p:nvSpPr>
          <p:cNvPr id="6" name="正方形/長方形 5">
            <a:extLst>
              <a:ext uri="{FF2B5EF4-FFF2-40B4-BE49-F238E27FC236}">
                <a16:creationId xmlns:a16="http://schemas.microsoft.com/office/drawing/2014/main" id="{64EB87CE-EB4A-4840-B988-D84196DEDE64}"/>
              </a:ext>
            </a:extLst>
          </p:cNvPr>
          <p:cNvSpPr/>
          <p:nvPr/>
        </p:nvSpPr>
        <p:spPr bwMode="gray">
          <a:xfrm>
            <a:off x="95755" y="61642"/>
            <a:ext cx="12000489" cy="564715"/>
          </a:xfrm>
          <a:prstGeom prst="rect">
            <a:avLst/>
          </a:prstGeom>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b="1" dirty="0">
                <a:latin typeface="ＭＳ ゴシック" panose="020B0609070205080204" pitchFamily="49" charset="-128"/>
                <a:ea typeface="ＭＳ ゴシック" panose="020B0609070205080204" pitchFamily="49" charset="-128"/>
              </a:rPr>
              <a:t>　３　石油コンビナートの防災アセスメント指針について（結果の整理）　</a:t>
            </a:r>
          </a:p>
        </p:txBody>
      </p:sp>
      <p:pic>
        <p:nvPicPr>
          <p:cNvPr id="3" name="図 2">
            <a:extLst>
              <a:ext uri="{FF2B5EF4-FFF2-40B4-BE49-F238E27FC236}">
                <a16:creationId xmlns:a16="http://schemas.microsoft.com/office/drawing/2014/main" id="{8D235D1C-D547-4180-9B55-2097F822443B}"/>
              </a:ext>
            </a:extLst>
          </p:cNvPr>
          <p:cNvPicPr>
            <a:picLocks noChangeAspect="1"/>
          </p:cNvPicPr>
          <p:nvPr/>
        </p:nvPicPr>
        <p:blipFill>
          <a:blip r:embed="rId3"/>
          <a:stretch>
            <a:fillRect/>
          </a:stretch>
        </p:blipFill>
        <p:spPr>
          <a:xfrm>
            <a:off x="6135146" y="920376"/>
            <a:ext cx="4858391" cy="3914708"/>
          </a:xfrm>
          <a:prstGeom prst="rect">
            <a:avLst/>
          </a:prstGeom>
        </p:spPr>
      </p:pic>
      <p:pic>
        <p:nvPicPr>
          <p:cNvPr id="7" name="図 6">
            <a:extLst>
              <a:ext uri="{FF2B5EF4-FFF2-40B4-BE49-F238E27FC236}">
                <a16:creationId xmlns:a16="http://schemas.microsoft.com/office/drawing/2014/main" id="{46D2A513-A372-4037-9D87-E24BD3E93980}"/>
              </a:ext>
            </a:extLst>
          </p:cNvPr>
          <p:cNvPicPr>
            <a:picLocks noChangeAspect="1"/>
          </p:cNvPicPr>
          <p:nvPr/>
        </p:nvPicPr>
        <p:blipFill>
          <a:blip r:embed="rId4"/>
          <a:stretch>
            <a:fillRect/>
          </a:stretch>
        </p:blipFill>
        <p:spPr>
          <a:xfrm>
            <a:off x="6135145" y="5145881"/>
            <a:ext cx="4858391" cy="1167519"/>
          </a:xfrm>
          <a:prstGeom prst="rect">
            <a:avLst/>
          </a:prstGeom>
        </p:spPr>
      </p:pic>
      <p:sp>
        <p:nvSpPr>
          <p:cNvPr id="8" name="テキスト ボックス 7">
            <a:extLst>
              <a:ext uri="{FF2B5EF4-FFF2-40B4-BE49-F238E27FC236}">
                <a16:creationId xmlns:a16="http://schemas.microsoft.com/office/drawing/2014/main" id="{0F14E9B3-3AFB-4398-870C-47AB7A594D95}"/>
              </a:ext>
            </a:extLst>
          </p:cNvPr>
          <p:cNvSpPr txBox="1"/>
          <p:nvPr/>
        </p:nvSpPr>
        <p:spPr>
          <a:xfrm>
            <a:off x="4317754" y="718705"/>
            <a:ext cx="1082348" cy="307777"/>
          </a:xfrm>
          <a:prstGeom prst="rect">
            <a:avLst/>
          </a:prstGeom>
          <a:noFill/>
        </p:spPr>
        <p:txBody>
          <a:bodyPr wrap="none" rtlCol="0">
            <a:spAutoFit/>
          </a:bodyPr>
          <a:lstStyle/>
          <a:p>
            <a:r>
              <a:rPr kumimoji="1" lang="ja-JP" altLang="en-US" sz="1400" dirty="0"/>
              <a:t>堺泉北地区</a:t>
            </a:r>
          </a:p>
        </p:txBody>
      </p:sp>
      <p:sp>
        <p:nvSpPr>
          <p:cNvPr id="12" name="テキスト ボックス 11">
            <a:extLst>
              <a:ext uri="{FF2B5EF4-FFF2-40B4-BE49-F238E27FC236}">
                <a16:creationId xmlns:a16="http://schemas.microsoft.com/office/drawing/2014/main" id="{DC00064F-9F53-4C66-91E3-A397D5B1E5B6}"/>
              </a:ext>
            </a:extLst>
          </p:cNvPr>
          <p:cNvSpPr txBox="1"/>
          <p:nvPr/>
        </p:nvSpPr>
        <p:spPr>
          <a:xfrm>
            <a:off x="10061127" y="659982"/>
            <a:ext cx="902811" cy="307777"/>
          </a:xfrm>
          <a:prstGeom prst="rect">
            <a:avLst/>
          </a:prstGeom>
          <a:noFill/>
        </p:spPr>
        <p:txBody>
          <a:bodyPr wrap="none" rtlCol="0">
            <a:spAutoFit/>
          </a:bodyPr>
          <a:lstStyle/>
          <a:p>
            <a:r>
              <a:rPr lang="ja-JP" altLang="en-US" sz="1400" dirty="0"/>
              <a:t>北港</a:t>
            </a:r>
            <a:r>
              <a:rPr kumimoji="1" lang="ja-JP" altLang="en-US" sz="1400" dirty="0"/>
              <a:t>地区</a:t>
            </a:r>
          </a:p>
        </p:txBody>
      </p:sp>
      <p:sp>
        <p:nvSpPr>
          <p:cNvPr id="13" name="テキスト ボックス 12">
            <a:extLst>
              <a:ext uri="{FF2B5EF4-FFF2-40B4-BE49-F238E27FC236}">
                <a16:creationId xmlns:a16="http://schemas.microsoft.com/office/drawing/2014/main" id="{56ABF095-21CE-4165-8C4F-05F4CD2C4C9E}"/>
              </a:ext>
            </a:extLst>
          </p:cNvPr>
          <p:cNvSpPr txBox="1"/>
          <p:nvPr/>
        </p:nvSpPr>
        <p:spPr>
          <a:xfrm>
            <a:off x="9372579" y="4874685"/>
            <a:ext cx="1620957" cy="307777"/>
          </a:xfrm>
          <a:prstGeom prst="rect">
            <a:avLst/>
          </a:prstGeom>
          <a:noFill/>
        </p:spPr>
        <p:txBody>
          <a:bodyPr wrap="none" rtlCol="0">
            <a:spAutoFit/>
          </a:bodyPr>
          <a:lstStyle/>
          <a:p>
            <a:r>
              <a:rPr kumimoji="1" lang="ja-JP" altLang="en-US" sz="1400" dirty="0"/>
              <a:t>関西国際空港地区</a:t>
            </a:r>
          </a:p>
        </p:txBody>
      </p:sp>
      <p:sp>
        <p:nvSpPr>
          <p:cNvPr id="10" name="テキスト ボックス 9">
            <a:extLst>
              <a:ext uri="{FF2B5EF4-FFF2-40B4-BE49-F238E27FC236}">
                <a16:creationId xmlns:a16="http://schemas.microsoft.com/office/drawing/2014/main" id="{3A8DAB04-1874-4B7B-A626-BF5F49023082}"/>
              </a:ext>
            </a:extLst>
          </p:cNvPr>
          <p:cNvSpPr txBox="1"/>
          <p:nvPr/>
        </p:nvSpPr>
        <p:spPr>
          <a:xfrm>
            <a:off x="3002844" y="6399930"/>
            <a:ext cx="6186309" cy="369332"/>
          </a:xfrm>
          <a:prstGeom prst="rect">
            <a:avLst/>
          </a:prstGeom>
          <a:noFill/>
        </p:spPr>
        <p:txBody>
          <a:bodyPr wrap="none" rtlCol="0">
            <a:spAutoFit/>
          </a:bodyPr>
          <a:lstStyle/>
          <a:p>
            <a:r>
              <a:rPr kumimoji="1" lang="ja-JP" altLang="en-US" b="1" u="sng" dirty="0">
                <a:solidFill>
                  <a:srgbClr val="FF0000"/>
                </a:solidFill>
              </a:rPr>
              <a:t>各地区で計画に取り上げる項目が変更となる可能性がある</a:t>
            </a:r>
          </a:p>
        </p:txBody>
      </p:sp>
      <p:sp>
        <p:nvSpPr>
          <p:cNvPr id="2" name="スライド番号プレースホルダー 1">
            <a:extLst>
              <a:ext uri="{FF2B5EF4-FFF2-40B4-BE49-F238E27FC236}">
                <a16:creationId xmlns:a16="http://schemas.microsoft.com/office/drawing/2014/main" id="{B22E2E67-8879-4A19-8A7D-B50D9476FDA7}"/>
              </a:ext>
            </a:extLst>
          </p:cNvPr>
          <p:cNvSpPr>
            <a:spLocks noGrp="1"/>
          </p:cNvSpPr>
          <p:nvPr>
            <p:ph type="sldNum" sz="quarter" idx="16"/>
          </p:nvPr>
        </p:nvSpPr>
        <p:spPr>
          <a:xfrm>
            <a:off x="9298279" y="6399930"/>
            <a:ext cx="2743200" cy="365125"/>
          </a:xfrm>
        </p:spPr>
        <p:txBody>
          <a:bodyPr/>
          <a:lstStyle/>
          <a:p>
            <a:pPr>
              <a:defRPr/>
            </a:pPr>
            <a:fld id="{6A7DE672-D86C-4979-80C9-45C2135937D1}" type="slidenum">
              <a:rPr lang="en-US" altLang="ja-JP" smtClean="0"/>
              <a:pPr>
                <a:defRPr/>
              </a:pPr>
              <a:t>10</a:t>
            </a:fld>
            <a:endParaRPr lang="en-US" altLang="ja-JP"/>
          </a:p>
        </p:txBody>
      </p:sp>
    </p:spTree>
    <p:extLst>
      <p:ext uri="{BB962C8B-B14F-4D97-AF65-F5344CB8AC3E}">
        <p14:creationId xmlns:p14="http://schemas.microsoft.com/office/powerpoint/2010/main" val="4280918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DD19392D-5E34-4096-BE4D-A8AFEE8D6FBF}"/>
              </a:ext>
            </a:extLst>
          </p:cNvPr>
          <p:cNvPicPr>
            <a:picLocks noChangeAspect="1"/>
          </p:cNvPicPr>
          <p:nvPr/>
        </p:nvPicPr>
        <p:blipFill>
          <a:blip r:embed="rId2"/>
          <a:stretch>
            <a:fillRect/>
          </a:stretch>
        </p:blipFill>
        <p:spPr>
          <a:xfrm rot="5400000">
            <a:off x="1994551" y="-579990"/>
            <a:ext cx="5609542" cy="8788666"/>
          </a:xfrm>
          <a:prstGeom prst="rect">
            <a:avLst/>
          </a:prstGeom>
        </p:spPr>
      </p:pic>
      <p:sp>
        <p:nvSpPr>
          <p:cNvPr id="7" name="テキスト ボックス 6">
            <a:extLst>
              <a:ext uri="{FF2B5EF4-FFF2-40B4-BE49-F238E27FC236}">
                <a16:creationId xmlns:a16="http://schemas.microsoft.com/office/drawing/2014/main" id="{402D5850-86A0-43F2-BC57-932F68F12204}"/>
              </a:ext>
            </a:extLst>
          </p:cNvPr>
          <p:cNvSpPr txBox="1"/>
          <p:nvPr/>
        </p:nvSpPr>
        <p:spPr>
          <a:xfrm>
            <a:off x="-81892" y="626357"/>
            <a:ext cx="8882742" cy="646331"/>
          </a:xfrm>
          <a:prstGeom prst="rect">
            <a:avLst/>
          </a:prstGeom>
          <a:noFill/>
        </p:spPr>
        <p:txBody>
          <a:bodyPr wrap="square">
            <a:spAutoFit/>
          </a:bodyPr>
          <a:lstStyle/>
          <a:p>
            <a:pPr algn="ctr"/>
            <a:r>
              <a:rPr lang="ja-JP" altLang="en-US" dirty="0">
                <a:solidFill>
                  <a:srgbClr val="002060"/>
                </a:solidFill>
              </a:rPr>
              <a:t>石コン計画第３章（７）連鎖と複合の考え方に基づいた被害想定シナリオ案の作成</a:t>
            </a:r>
            <a:endParaRPr lang="en-US" altLang="ja-JP" dirty="0">
              <a:solidFill>
                <a:srgbClr val="002060"/>
              </a:solidFill>
            </a:endParaRPr>
          </a:p>
          <a:p>
            <a:pPr algn="ctr"/>
            <a:endParaRPr lang="en-US" altLang="ja-JP" dirty="0"/>
          </a:p>
        </p:txBody>
      </p:sp>
      <p:sp>
        <p:nvSpPr>
          <p:cNvPr id="8" name="正方形/長方形 7">
            <a:extLst>
              <a:ext uri="{FF2B5EF4-FFF2-40B4-BE49-F238E27FC236}">
                <a16:creationId xmlns:a16="http://schemas.microsoft.com/office/drawing/2014/main" id="{27B298DC-540D-46C8-8819-10082F350772}"/>
              </a:ext>
            </a:extLst>
          </p:cNvPr>
          <p:cNvSpPr/>
          <p:nvPr/>
        </p:nvSpPr>
        <p:spPr bwMode="gray">
          <a:xfrm>
            <a:off x="95755" y="61642"/>
            <a:ext cx="12000489" cy="564715"/>
          </a:xfrm>
          <a:prstGeom prst="rect">
            <a:avLst/>
          </a:prstGeom>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b="1" dirty="0">
                <a:latin typeface="ＭＳ ゴシック" panose="020B0609070205080204" pitchFamily="49" charset="-128"/>
                <a:ea typeface="ＭＳ ゴシック" panose="020B0609070205080204" pitchFamily="49" charset="-128"/>
              </a:rPr>
              <a:t>　３　石油コンビナートの防災アセスメント指針について　</a:t>
            </a:r>
          </a:p>
        </p:txBody>
      </p:sp>
      <p:sp>
        <p:nvSpPr>
          <p:cNvPr id="4" name="テキスト ボックス 3">
            <a:extLst>
              <a:ext uri="{FF2B5EF4-FFF2-40B4-BE49-F238E27FC236}">
                <a16:creationId xmlns:a16="http://schemas.microsoft.com/office/drawing/2014/main" id="{BB9B2BF3-4565-4F47-9300-5EC150B02F33}"/>
              </a:ext>
            </a:extLst>
          </p:cNvPr>
          <p:cNvSpPr txBox="1"/>
          <p:nvPr/>
        </p:nvSpPr>
        <p:spPr>
          <a:xfrm>
            <a:off x="9287732" y="1290687"/>
            <a:ext cx="2685733" cy="1384995"/>
          </a:xfrm>
          <a:prstGeom prst="rect">
            <a:avLst/>
          </a:prstGeom>
          <a:noFill/>
        </p:spPr>
        <p:txBody>
          <a:bodyPr wrap="square" rtlCol="0">
            <a:spAutoFit/>
          </a:bodyPr>
          <a:lstStyle/>
          <a:p>
            <a:r>
              <a:rPr kumimoji="1" lang="ja-JP" altLang="en-US" sz="1400" dirty="0"/>
              <a:t>大阪府石油コンビナート等防災</a:t>
            </a:r>
            <a:endParaRPr kumimoji="1" lang="en-US" altLang="ja-JP" sz="1400" dirty="0"/>
          </a:p>
          <a:p>
            <a:r>
              <a:rPr kumimoji="1" lang="ja-JP" altLang="en-US" sz="1400" dirty="0"/>
              <a:t>計画では、前頁の単独災害まとめ</a:t>
            </a:r>
            <a:r>
              <a:rPr lang="ja-JP" altLang="en-US" sz="1400" dirty="0"/>
              <a:t>だけではなく、さらにその次に</a:t>
            </a:r>
            <a:r>
              <a:rPr kumimoji="1" lang="ja-JP" altLang="en-US" sz="1400" dirty="0"/>
              <a:t>何が起こるかという連鎖的なシナリオ</a:t>
            </a:r>
            <a:r>
              <a:rPr lang="ja-JP" altLang="en-US" sz="1400" dirty="0"/>
              <a:t>について、災害事象ごと時系列に整理している</a:t>
            </a:r>
            <a:endParaRPr kumimoji="1" lang="en-US" altLang="ja-JP" sz="1400" dirty="0"/>
          </a:p>
        </p:txBody>
      </p:sp>
      <p:sp>
        <p:nvSpPr>
          <p:cNvPr id="9" name="テキスト ボックス 8">
            <a:extLst>
              <a:ext uri="{FF2B5EF4-FFF2-40B4-BE49-F238E27FC236}">
                <a16:creationId xmlns:a16="http://schemas.microsoft.com/office/drawing/2014/main" id="{6CA25814-5E58-453D-99D3-4C86E1739ACD}"/>
              </a:ext>
            </a:extLst>
          </p:cNvPr>
          <p:cNvSpPr txBox="1"/>
          <p:nvPr/>
        </p:nvSpPr>
        <p:spPr>
          <a:xfrm>
            <a:off x="9394167" y="3290809"/>
            <a:ext cx="2579298" cy="954107"/>
          </a:xfrm>
          <a:prstGeom prst="rect">
            <a:avLst/>
          </a:prstGeom>
          <a:noFill/>
        </p:spPr>
        <p:txBody>
          <a:bodyPr wrap="square" rtlCol="0">
            <a:spAutoFit/>
          </a:bodyPr>
          <a:lstStyle/>
          <a:p>
            <a:r>
              <a:rPr lang="ja-JP" altLang="en-US" sz="1400" dirty="0"/>
              <a:t>今回の調査業務で改めて単独災害をまとめたうえで連鎖と複合の考え方に基づいた被害想定シナリオ案を作成する</a:t>
            </a:r>
            <a:endParaRPr kumimoji="1" lang="ja-JP" altLang="en-US" sz="1400" dirty="0"/>
          </a:p>
        </p:txBody>
      </p:sp>
      <p:sp>
        <p:nvSpPr>
          <p:cNvPr id="10" name="テキスト ボックス 9">
            <a:extLst>
              <a:ext uri="{FF2B5EF4-FFF2-40B4-BE49-F238E27FC236}">
                <a16:creationId xmlns:a16="http://schemas.microsoft.com/office/drawing/2014/main" id="{29CA7117-B91C-43F7-95D9-98506BB0468A}"/>
              </a:ext>
            </a:extLst>
          </p:cNvPr>
          <p:cNvSpPr txBox="1"/>
          <p:nvPr/>
        </p:nvSpPr>
        <p:spPr>
          <a:xfrm>
            <a:off x="9394167" y="5033318"/>
            <a:ext cx="2475780" cy="1169551"/>
          </a:xfrm>
          <a:prstGeom prst="rect">
            <a:avLst/>
          </a:prstGeom>
          <a:noFill/>
        </p:spPr>
        <p:txBody>
          <a:bodyPr wrap="square" rtlCol="0">
            <a:spAutoFit/>
          </a:bodyPr>
          <a:lstStyle/>
          <a:p>
            <a:r>
              <a:rPr lang="ja-JP" altLang="en-US" sz="1400" dirty="0"/>
              <a:t>今回の作成にあたっては、</a:t>
            </a:r>
            <a:r>
              <a:rPr lang="ja-JP" altLang="en-US" sz="1400" b="1" dirty="0">
                <a:solidFill>
                  <a:srgbClr val="FF0000"/>
                </a:solidFill>
              </a:rPr>
              <a:t>南海トラフ巨大地震の半割れ（後発地震の発生による影響）をシナリオに加えて作成</a:t>
            </a:r>
            <a:r>
              <a:rPr lang="ja-JP" altLang="en-US" sz="1400" dirty="0"/>
              <a:t>する</a:t>
            </a:r>
            <a:endParaRPr kumimoji="1" lang="ja-JP" altLang="en-US" sz="1400" dirty="0"/>
          </a:p>
        </p:txBody>
      </p:sp>
      <p:sp>
        <p:nvSpPr>
          <p:cNvPr id="2" name="スライド番号プレースホルダー 1">
            <a:extLst>
              <a:ext uri="{FF2B5EF4-FFF2-40B4-BE49-F238E27FC236}">
                <a16:creationId xmlns:a16="http://schemas.microsoft.com/office/drawing/2014/main" id="{B001CCB4-6442-41E1-A3E0-E51AFE3D0B13}"/>
              </a:ext>
            </a:extLst>
          </p:cNvPr>
          <p:cNvSpPr>
            <a:spLocks noGrp="1"/>
          </p:cNvSpPr>
          <p:nvPr>
            <p:ph type="sldNum" sz="quarter" idx="16"/>
          </p:nvPr>
        </p:nvSpPr>
        <p:spPr>
          <a:xfrm>
            <a:off x="9287732" y="6364739"/>
            <a:ext cx="2743200" cy="365125"/>
          </a:xfrm>
        </p:spPr>
        <p:txBody>
          <a:bodyPr/>
          <a:lstStyle/>
          <a:p>
            <a:pPr>
              <a:defRPr/>
            </a:pPr>
            <a:fld id="{6A7DE672-D86C-4979-80C9-45C2135937D1}" type="slidenum">
              <a:rPr lang="en-US" altLang="ja-JP" smtClean="0"/>
              <a:pPr>
                <a:defRPr/>
              </a:pPr>
              <a:t>11</a:t>
            </a:fld>
            <a:endParaRPr lang="en-US" altLang="ja-JP" dirty="0"/>
          </a:p>
        </p:txBody>
      </p:sp>
    </p:spTree>
    <p:extLst>
      <p:ext uri="{BB962C8B-B14F-4D97-AF65-F5344CB8AC3E}">
        <p14:creationId xmlns:p14="http://schemas.microsoft.com/office/powerpoint/2010/main" val="934994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524000" y="1"/>
            <a:ext cx="9144000" cy="425003"/>
          </a:xfrm>
          <a:prstGeom prst="rect">
            <a:avLst/>
          </a:prstGeom>
          <a:gradFill>
            <a:gsLst>
              <a:gs pos="0">
                <a:schemeClr val="accent1">
                  <a:lumMod val="5000"/>
                  <a:lumOff val="95000"/>
                </a:schemeClr>
              </a:gs>
              <a:gs pos="75000">
                <a:srgbClr val="00B050"/>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dirty="0">
                <a:latin typeface="Meiryo UI" panose="020B0604030504040204" pitchFamily="50" charset="-128"/>
                <a:ea typeface="Meiryo UI" panose="020B0604030504040204" pitchFamily="50" charset="-128"/>
              </a:rPr>
              <a:t>4</a:t>
            </a:r>
            <a:r>
              <a:rPr lang="ja-JP" altLang="en-US" dirty="0">
                <a:latin typeface="Meiryo UI" panose="020B0604030504040204" pitchFamily="50" charset="-128"/>
                <a:ea typeface="Meiryo UI" panose="020B0604030504040204" pitchFamily="50" charset="-128"/>
              </a:rPr>
              <a:t>．定量評価を行う被害想定項目について</a:t>
            </a:r>
          </a:p>
        </p:txBody>
      </p:sp>
      <p:sp>
        <p:nvSpPr>
          <p:cNvPr id="57" name="正方形/長方形 56">
            <a:extLst>
              <a:ext uri="{FF2B5EF4-FFF2-40B4-BE49-F238E27FC236}">
                <a16:creationId xmlns:a16="http://schemas.microsoft.com/office/drawing/2014/main" id="{E222E2F3-2565-477D-8E84-0ED3604EBB96}"/>
              </a:ext>
            </a:extLst>
          </p:cNvPr>
          <p:cNvSpPr/>
          <p:nvPr/>
        </p:nvSpPr>
        <p:spPr>
          <a:xfrm>
            <a:off x="1643195" y="775160"/>
            <a:ext cx="5049705" cy="42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dirty="0">
                <a:solidFill>
                  <a:schemeClr val="tx1"/>
                </a:solidFill>
                <a:latin typeface="Meiryo UI" panose="020B0604030504040204" pitchFamily="50" charset="-128"/>
                <a:ea typeface="Meiryo UI" panose="020B0604030504040204" pitchFamily="50" charset="-128"/>
              </a:rPr>
              <a:t>2. </a:t>
            </a:r>
            <a:r>
              <a:rPr lang="ja-JP" altLang="en-US" dirty="0">
                <a:solidFill>
                  <a:schemeClr val="tx1"/>
                </a:solidFill>
                <a:latin typeface="Meiryo UI" panose="020B0604030504040204" pitchFamily="50" charset="-128"/>
                <a:ea typeface="Meiryo UI" panose="020B0604030504040204" pitchFamily="50" charset="-128"/>
              </a:rPr>
              <a:t>定量評価項目の被害想定算定手法（案）</a:t>
            </a:r>
            <a:endParaRPr lang="en-US" altLang="ja-JP" dirty="0">
              <a:solidFill>
                <a:schemeClr val="tx1"/>
              </a:solidFill>
              <a:latin typeface="Meiryo UI" panose="020B0604030504040204" pitchFamily="50" charset="-128"/>
              <a:ea typeface="Meiryo UI" panose="020B0604030504040204" pitchFamily="50" charset="-128"/>
            </a:endParaRPr>
          </a:p>
        </p:txBody>
      </p:sp>
      <p:sp>
        <p:nvSpPr>
          <p:cNvPr id="7" name="四角形: 角を丸くする 4">
            <a:extLst>
              <a:ext uri="{FF2B5EF4-FFF2-40B4-BE49-F238E27FC236}">
                <a16:creationId xmlns:a16="http://schemas.microsoft.com/office/drawing/2014/main" id="{19BBFD6E-6DD9-4E36-ABFA-FD53C743F566}"/>
              </a:ext>
            </a:extLst>
          </p:cNvPr>
          <p:cNvSpPr/>
          <p:nvPr/>
        </p:nvSpPr>
        <p:spPr>
          <a:xfrm>
            <a:off x="2074995" y="1347118"/>
            <a:ext cx="8311709" cy="4428843"/>
          </a:xfrm>
          <a:prstGeom prst="roundRect">
            <a:avLst>
              <a:gd name="adj" fmla="val 4497"/>
            </a:avLst>
          </a:prstGeom>
          <a:solidFill>
            <a:schemeClr val="accent6">
              <a:lumMod val="40000"/>
              <a:lumOff val="60000"/>
            </a:schemeClr>
          </a:solidFill>
          <a:ln w="6350">
            <a:headEnd type="triangle"/>
          </a:ln>
        </p:spPr>
        <p:style>
          <a:lnRef idx="1">
            <a:schemeClr val="dk1"/>
          </a:lnRef>
          <a:fillRef idx="0">
            <a:schemeClr val="dk1"/>
          </a:fillRef>
          <a:effectRef idx="0">
            <a:schemeClr val="dk1"/>
          </a:effectRef>
          <a:fontRef idx="minor">
            <a:schemeClr val="tx1"/>
          </a:fontRef>
        </p:style>
        <p:txBody>
          <a:bodyPr rtlCol="0" anchor="t"/>
          <a:lstStyle/>
          <a:p>
            <a:pPr marL="342900" indent="-342900">
              <a:buFont typeface="+mj-ea"/>
              <a:buAutoNum type="circleNumDbPlain"/>
            </a:pPr>
            <a:r>
              <a:rPr lang="ja-JP" altLang="en-US" dirty="0">
                <a:latin typeface="Meiryo UI" panose="020B0604030504040204" pitchFamily="50" charset="-128"/>
                <a:ea typeface="Meiryo UI" panose="020B0604030504040204" pitchFamily="50" charset="-128"/>
              </a:rPr>
              <a:t>被害想定の</a:t>
            </a:r>
            <a:r>
              <a:rPr lang="ja-JP" altLang="en-US" b="1" dirty="0">
                <a:solidFill>
                  <a:srgbClr val="FF3300"/>
                </a:solidFill>
                <a:latin typeface="Meiryo UI" panose="020B0604030504040204" pitchFamily="50" charset="-128"/>
                <a:ea typeface="Meiryo UI" panose="020B0604030504040204" pitchFamily="50" charset="-128"/>
              </a:rPr>
              <a:t>算定式</a:t>
            </a:r>
            <a:r>
              <a:rPr lang="ja-JP" altLang="en-US" dirty="0">
                <a:latin typeface="Meiryo UI" panose="020B0604030504040204" pitchFamily="50" charset="-128"/>
                <a:ea typeface="Meiryo UI" panose="020B0604030504040204" pitchFamily="50" charset="-128"/>
              </a:rPr>
              <a:t>は、直下型地震・海溝型地震ともに、現在、内閣府が検討している、南海トラフ巨大地震の被害想定算定手法を用いることを基本とする。</a:t>
            </a:r>
            <a:endParaRPr lang="en-US" altLang="ja-JP" dirty="0">
              <a:latin typeface="Meiryo UI" panose="020B0604030504040204" pitchFamily="50" charset="-128"/>
              <a:ea typeface="Meiryo UI" panose="020B0604030504040204" pitchFamily="50" charset="-128"/>
            </a:endParaRPr>
          </a:p>
          <a:p>
            <a:pPr marL="342900" indent="-342900">
              <a:buFont typeface="+mj-ea"/>
              <a:buAutoNum type="circleNumDbPlain"/>
            </a:pPr>
            <a:endParaRPr lang="en-US" altLang="ja-JP" dirty="0">
              <a:latin typeface="Meiryo UI" panose="020B0604030504040204" pitchFamily="50" charset="-128"/>
              <a:ea typeface="Meiryo UI" panose="020B0604030504040204" pitchFamily="50" charset="-128"/>
            </a:endParaRPr>
          </a:p>
          <a:p>
            <a:pPr marL="342900" indent="-342900">
              <a:buFont typeface="+mj-ea"/>
              <a:buAutoNum type="circleNumDbPlain"/>
            </a:pPr>
            <a:r>
              <a:rPr lang="ja-JP" altLang="en-US" dirty="0">
                <a:latin typeface="Meiryo UI" panose="020B0604030504040204" pitchFamily="50" charset="-128"/>
                <a:ea typeface="Meiryo UI" panose="020B0604030504040204" pitchFamily="50" charset="-128"/>
              </a:rPr>
              <a:t>被害想定の前提となる</a:t>
            </a:r>
            <a:r>
              <a:rPr lang="ja-JP" altLang="en-US" b="1" dirty="0">
                <a:solidFill>
                  <a:srgbClr val="FF3300"/>
                </a:solidFill>
                <a:latin typeface="Meiryo UI" panose="020B0604030504040204" pitchFamily="50" charset="-128"/>
                <a:ea typeface="Meiryo UI" panose="020B0604030504040204" pitchFamily="50" charset="-128"/>
              </a:rPr>
              <a:t>ハザード（地震動予測・津波浸水想定等）は、全て大阪府が独自で計算したもの</a:t>
            </a:r>
            <a:r>
              <a:rPr lang="ja-JP" altLang="en-US" dirty="0">
                <a:latin typeface="Meiryo UI" panose="020B0604030504040204" pitchFamily="50" charset="-128"/>
                <a:ea typeface="Meiryo UI" panose="020B0604030504040204" pitchFamily="50" charset="-128"/>
              </a:rPr>
              <a:t>を使用する。</a:t>
            </a:r>
            <a:endParaRPr lang="en-US" altLang="ja-JP" dirty="0">
              <a:latin typeface="Meiryo UI" panose="020B0604030504040204" pitchFamily="50" charset="-128"/>
              <a:ea typeface="Meiryo UI" panose="020B0604030504040204" pitchFamily="50" charset="-128"/>
            </a:endParaRPr>
          </a:p>
          <a:p>
            <a:pPr marL="342900" indent="-342900">
              <a:buFont typeface="+mj-ea"/>
              <a:buAutoNum type="circleNumDbPlain"/>
            </a:pPr>
            <a:endParaRPr lang="en-US" altLang="ja-JP" dirty="0">
              <a:latin typeface="Meiryo UI" panose="020B0604030504040204" pitchFamily="50" charset="-128"/>
              <a:ea typeface="Meiryo UI" panose="020B0604030504040204" pitchFamily="50" charset="-128"/>
            </a:endParaRPr>
          </a:p>
          <a:p>
            <a:pPr marL="342900" indent="-342900">
              <a:buFont typeface="+mj-ea"/>
              <a:buAutoNum type="circleNumDbPlain"/>
            </a:pPr>
            <a:r>
              <a:rPr lang="ja-JP" altLang="en-US" dirty="0">
                <a:latin typeface="Meiryo UI" panose="020B0604030504040204" pitchFamily="50" charset="-128"/>
                <a:ea typeface="Meiryo UI" panose="020B0604030504040204" pitchFamily="50" charset="-128"/>
              </a:rPr>
              <a:t>算定式で使用する</a:t>
            </a:r>
            <a:r>
              <a:rPr lang="ja-JP" altLang="en-US" b="1" dirty="0">
                <a:solidFill>
                  <a:srgbClr val="FF3300"/>
                </a:solidFill>
                <a:latin typeface="Meiryo UI" panose="020B0604030504040204" pitchFamily="50" charset="-128"/>
                <a:ea typeface="Meiryo UI" panose="020B0604030504040204" pitchFamily="50" charset="-128"/>
              </a:rPr>
              <a:t>パラメータ（人口・建物データ等）は、大阪府が収集したデータ</a:t>
            </a:r>
            <a:r>
              <a:rPr lang="ja-JP" altLang="en-US" dirty="0">
                <a:latin typeface="Meiryo UI" panose="020B0604030504040204" pitchFamily="50" charset="-128"/>
                <a:ea typeface="Meiryo UI" panose="020B0604030504040204" pitchFamily="50" charset="-128"/>
              </a:rPr>
              <a:t>を使用する。</a:t>
            </a:r>
            <a:endParaRPr lang="en-US" altLang="ja-JP" dirty="0">
              <a:latin typeface="Meiryo UI" panose="020B0604030504040204" pitchFamily="50" charset="-128"/>
              <a:ea typeface="Meiryo UI" panose="020B0604030504040204" pitchFamily="50" charset="-128"/>
            </a:endParaRPr>
          </a:p>
          <a:p>
            <a:pPr marL="342900" indent="-342900">
              <a:buFont typeface="+mj-ea"/>
              <a:buAutoNum type="circleNumDbPlain"/>
            </a:pPr>
            <a:endParaRPr lang="en-US" altLang="ja-JP" dirty="0">
              <a:latin typeface="Meiryo UI" panose="020B0604030504040204" pitchFamily="50" charset="-128"/>
              <a:ea typeface="Meiryo UI" panose="020B0604030504040204" pitchFamily="50" charset="-128"/>
            </a:endParaRPr>
          </a:p>
          <a:p>
            <a:pPr marL="342900" indent="-342900">
              <a:buFont typeface="+mj-ea"/>
              <a:buAutoNum type="circleNumDbPlain"/>
            </a:pPr>
            <a:r>
              <a:rPr lang="ja-JP" altLang="en-US" dirty="0">
                <a:latin typeface="Meiryo UI" panose="020B0604030504040204" pitchFamily="50" charset="-128"/>
                <a:ea typeface="Meiryo UI" panose="020B0604030504040204" pitchFamily="50" charset="-128"/>
              </a:rPr>
              <a:t>算定式で使用するパラメータのうち、</a:t>
            </a:r>
            <a:r>
              <a:rPr lang="ja-JP" altLang="en-US" b="1" dirty="0">
                <a:solidFill>
                  <a:srgbClr val="FF3300"/>
                </a:solidFill>
                <a:latin typeface="Meiryo UI" panose="020B0604030504040204" pitchFamily="50" charset="-128"/>
                <a:ea typeface="Meiryo UI" panose="020B0604030504040204" pitchFamily="50" charset="-128"/>
              </a:rPr>
              <a:t>自助や共助の取組が進捗することで変化する項目については、③で用いたデータに加え、対策が進んだ場合の数値を設定</a:t>
            </a:r>
            <a:r>
              <a:rPr lang="ja-JP" altLang="en-US" dirty="0">
                <a:latin typeface="Meiryo UI" panose="020B0604030504040204" pitchFamily="50" charset="-128"/>
                <a:ea typeface="Meiryo UI" panose="020B0604030504040204" pitchFamily="50" charset="-128"/>
              </a:rPr>
              <a:t>して算定する。</a:t>
            </a:r>
            <a:endParaRPr lang="en-US" altLang="ja-JP" dirty="0">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83C49F24-45CF-4E65-B47A-E19D919FAF2F}"/>
              </a:ext>
            </a:extLst>
          </p:cNvPr>
          <p:cNvSpPr/>
          <p:nvPr/>
        </p:nvSpPr>
        <p:spPr>
          <a:xfrm>
            <a:off x="2811594" y="4755693"/>
            <a:ext cx="7406826" cy="7551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dirty="0">
                <a:solidFill>
                  <a:schemeClr val="tx1"/>
                </a:solidFill>
                <a:latin typeface="Meiryo UI" panose="020B0604030504040204" pitchFamily="50" charset="-128"/>
                <a:ea typeface="Meiryo UI" panose="020B0604030504040204" pitchFamily="50" charset="-128"/>
              </a:rPr>
              <a:t>⇒　自助・共助による対策が進捗した場合の効果を数値化することで</a:t>
            </a:r>
            <a:endParaRPr lang="en-US" altLang="ja-JP" dirty="0">
              <a:solidFill>
                <a:schemeClr val="tx1"/>
              </a:solidFill>
              <a:latin typeface="Meiryo UI" panose="020B0604030504040204" pitchFamily="50" charset="-128"/>
              <a:ea typeface="Meiryo UI" panose="020B0604030504040204" pitchFamily="50" charset="-128"/>
            </a:endParaRPr>
          </a:p>
          <a:p>
            <a:r>
              <a:rPr lang="ja-JP" altLang="en-US" dirty="0">
                <a:solidFill>
                  <a:schemeClr val="tx1"/>
                </a:solidFill>
                <a:latin typeface="Meiryo UI" panose="020B0604030504040204" pitchFamily="50" charset="-128"/>
                <a:ea typeface="Meiryo UI" panose="020B0604030504040204" pitchFamily="50" charset="-128"/>
              </a:rPr>
              <a:t>　　 災害シナリオ等において利用する</a:t>
            </a:r>
            <a:endParaRPr lang="en-US" altLang="ja-JP" dirty="0">
              <a:solidFill>
                <a:schemeClr val="tx1"/>
              </a:solidFill>
              <a:latin typeface="Meiryo UI" panose="020B0604030504040204" pitchFamily="50" charset="-128"/>
              <a:ea typeface="Meiryo UI" panose="020B0604030504040204" pitchFamily="50" charset="-128"/>
            </a:endParaRPr>
          </a:p>
        </p:txBody>
      </p:sp>
      <p:graphicFrame>
        <p:nvGraphicFramePr>
          <p:cNvPr id="8" name="Group 16">
            <a:extLst>
              <a:ext uri="{FF2B5EF4-FFF2-40B4-BE49-F238E27FC236}">
                <a16:creationId xmlns:a16="http://schemas.microsoft.com/office/drawing/2014/main" id="{D7E21CF6-E894-45D1-B6B0-249EB78B2225}"/>
              </a:ext>
            </a:extLst>
          </p:cNvPr>
          <p:cNvGraphicFramePr>
            <a:graphicFrameLocks noGrp="1"/>
          </p:cNvGraphicFramePr>
          <p:nvPr>
            <p:extLst>
              <p:ext uri="{D42A27DB-BD31-4B8C-83A1-F6EECF244321}">
                <p14:modId xmlns:p14="http://schemas.microsoft.com/office/powerpoint/2010/main" val="3588338713"/>
              </p:ext>
            </p:extLst>
          </p:nvPr>
        </p:nvGraphicFramePr>
        <p:xfrm>
          <a:off x="7467382" y="5922916"/>
          <a:ext cx="2928340" cy="797169"/>
        </p:xfrm>
        <a:graphic>
          <a:graphicData uri="http://schemas.openxmlformats.org/drawingml/2006/table">
            <a:tbl>
              <a:tblPr/>
              <a:tblGrid>
                <a:gridCol w="2226170">
                  <a:extLst>
                    <a:ext uri="{9D8B030D-6E8A-4147-A177-3AD203B41FA5}">
                      <a16:colId xmlns:a16="http://schemas.microsoft.com/office/drawing/2014/main" val="20000"/>
                    </a:ext>
                  </a:extLst>
                </a:gridCol>
                <a:gridCol w="702170">
                  <a:extLst>
                    <a:ext uri="{9D8B030D-6E8A-4147-A177-3AD203B41FA5}">
                      <a16:colId xmlns:a16="http://schemas.microsoft.com/office/drawing/2014/main" val="20001"/>
                    </a:ext>
                  </a:extLst>
                </a:gridCol>
              </a:tblGrid>
              <a:tr h="79716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ＭＳ ゴシック" pitchFamily="49" charset="-128"/>
                          <a:ea typeface="ＭＳ ゴシック" pitchFamily="49" charset="-128"/>
                        </a:rPr>
                        <a:t>令和７年３月</a:t>
                      </a:r>
                      <a:r>
                        <a:rPr kumimoji="1" lang="en-US" altLang="ja-JP" sz="1200" b="0" i="0" u="none" strike="noStrike" cap="none" normalizeH="0" baseline="0" dirty="0">
                          <a:ln>
                            <a:noFill/>
                          </a:ln>
                          <a:solidFill>
                            <a:schemeClr val="tx1"/>
                          </a:solidFill>
                          <a:effectLst/>
                          <a:latin typeface="ＭＳ ゴシック" pitchFamily="49" charset="-128"/>
                          <a:ea typeface="ＭＳ ゴシック" pitchFamily="49" charset="-128"/>
                        </a:rPr>
                        <a:t>17</a:t>
                      </a:r>
                      <a:r>
                        <a:rPr kumimoji="1" lang="ja-JP" altLang="en-US" sz="1200" b="0" i="0" u="none" strike="noStrike" cap="none" normalizeH="0" baseline="0" dirty="0">
                          <a:ln>
                            <a:noFill/>
                          </a:ln>
                          <a:solidFill>
                            <a:schemeClr val="tx1"/>
                          </a:solidFill>
                          <a:effectLst/>
                          <a:latin typeface="ＭＳ ゴシック" pitchFamily="49" charset="-128"/>
                          <a:ea typeface="ＭＳ ゴシック" pitchFamily="49" charset="-128"/>
                        </a:rPr>
                        <a:t>日（月）</a:t>
                      </a: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ＭＳ ゴシック" pitchFamily="49" charset="-128"/>
                          <a:ea typeface="ＭＳ ゴシック" pitchFamily="49" charset="-128"/>
                        </a:rPr>
                        <a:t>第４回</a:t>
                      </a:r>
                      <a:endParaRPr kumimoji="1" lang="en-US" altLang="ja-JP" sz="1200" b="0" i="0" u="none" strike="noStrike" cap="none" normalizeH="0" baseline="0" dirty="0">
                        <a:ln>
                          <a:noFill/>
                        </a:ln>
                        <a:solidFill>
                          <a:schemeClr val="tx1"/>
                        </a:solidFill>
                        <a:effectLst/>
                        <a:latin typeface="ＭＳ ゴシック" pitchFamily="49" charset="-128"/>
                        <a:ea typeface="ＭＳ ゴシック" pitchFamily="49"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zh-TW" altLang="en-US" sz="1200" b="0" i="0" u="none" strike="noStrike" cap="none" normalizeH="0" baseline="0" dirty="0">
                          <a:ln>
                            <a:noFill/>
                          </a:ln>
                          <a:solidFill>
                            <a:schemeClr val="tx1"/>
                          </a:solidFill>
                          <a:effectLst/>
                          <a:latin typeface="ＭＳ ゴシック" pitchFamily="49" charset="-128"/>
                          <a:ea typeface="ＭＳ ゴシック" pitchFamily="49" charset="-128"/>
                        </a:rPr>
                        <a:t>地震津波災害対策等検討部会</a:t>
                      </a:r>
                      <a:endParaRPr kumimoji="1" lang="en-US" altLang="ja-JP" sz="1100" b="0" i="0" u="none" strike="noStrike" cap="none" normalizeH="0" baseline="0" dirty="0">
                        <a:ln>
                          <a:noFill/>
                        </a:ln>
                        <a:solidFill>
                          <a:schemeClr val="tx1"/>
                        </a:solidFill>
                        <a:effectLst/>
                        <a:latin typeface="ＭＳ ゴシック" pitchFamily="49" charset="-128"/>
                        <a:ea typeface="ＭＳ ゴシック" pitchFamily="49" charset="-128"/>
                      </a:endParaRPr>
                    </a:p>
                  </a:txBody>
                  <a:tcPr marL="84385" marR="84385" marT="43169" marB="4316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ＭＳ ゴシック" pitchFamily="49" charset="-128"/>
                          <a:ea typeface="ＭＳ ゴシック" pitchFamily="49" charset="-128"/>
                        </a:rPr>
                        <a:t>資料２</a:t>
                      </a:r>
                      <a:endParaRPr kumimoji="1" lang="en-US" altLang="ja-JP" sz="1200" b="0" i="0" u="none" strike="noStrike" cap="none" normalizeH="0" baseline="0" dirty="0">
                        <a:ln>
                          <a:noFill/>
                        </a:ln>
                        <a:solidFill>
                          <a:schemeClr val="tx1"/>
                        </a:solidFill>
                        <a:effectLst/>
                        <a:latin typeface="ＭＳ ゴシック" pitchFamily="49" charset="-128"/>
                        <a:ea typeface="ＭＳ ゴシック" pitchFamily="49" charset="-128"/>
                      </a:endParaRPr>
                    </a:p>
                  </a:txBody>
                  <a:tcPr marL="84385" marR="84385" marT="43169" marB="43169"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2" name="テキスト ボックス 1">
            <a:extLst>
              <a:ext uri="{FF2B5EF4-FFF2-40B4-BE49-F238E27FC236}">
                <a16:creationId xmlns:a16="http://schemas.microsoft.com/office/drawing/2014/main" id="{956BEB9C-2FFA-4033-8023-3B40291B0612}"/>
              </a:ext>
            </a:extLst>
          </p:cNvPr>
          <p:cNvSpPr txBox="1"/>
          <p:nvPr/>
        </p:nvSpPr>
        <p:spPr>
          <a:xfrm>
            <a:off x="9382232" y="59890"/>
            <a:ext cx="2723823" cy="369332"/>
          </a:xfrm>
          <a:prstGeom prst="rect">
            <a:avLst/>
          </a:prstGeom>
          <a:solidFill>
            <a:srgbClr val="FFFF00"/>
          </a:solidFill>
        </p:spPr>
        <p:txBody>
          <a:bodyPr wrap="none" rtlCol="0">
            <a:spAutoFit/>
          </a:bodyPr>
          <a:lstStyle/>
          <a:p>
            <a:r>
              <a:rPr kumimoji="1" lang="ja-JP" altLang="en-US" dirty="0">
                <a:solidFill>
                  <a:srgbClr val="FF0000"/>
                </a:solidFill>
              </a:rPr>
              <a:t>大阪府における検討状況</a:t>
            </a:r>
          </a:p>
        </p:txBody>
      </p:sp>
      <p:sp>
        <p:nvSpPr>
          <p:cNvPr id="5" name="正方形/長方形 4">
            <a:extLst>
              <a:ext uri="{FF2B5EF4-FFF2-40B4-BE49-F238E27FC236}">
                <a16:creationId xmlns:a16="http://schemas.microsoft.com/office/drawing/2014/main" id="{90B2396B-C5B9-43B2-955C-D8D8B24461DD}"/>
              </a:ext>
            </a:extLst>
          </p:cNvPr>
          <p:cNvSpPr/>
          <p:nvPr/>
        </p:nvSpPr>
        <p:spPr>
          <a:xfrm>
            <a:off x="1524000" y="2095837"/>
            <a:ext cx="9545903" cy="93867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665052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14556D5-9EB1-4AF9-B986-BF02B99F9E33}"/>
              </a:ext>
            </a:extLst>
          </p:cNvPr>
          <p:cNvSpPr>
            <a:spLocks noGrp="1"/>
          </p:cNvSpPr>
          <p:nvPr>
            <p:ph type="sldNum" sz="quarter" idx="12"/>
          </p:nvPr>
        </p:nvSpPr>
        <p:spPr/>
        <p:txBody>
          <a:bodyPr/>
          <a:lstStyle/>
          <a:p>
            <a:fld id="{1268E50D-B1EA-4F32-A6B8-292A72B352B7}" type="slidenum">
              <a:rPr kumimoji="1" lang="ja-JP" altLang="en-US" smtClean="0"/>
              <a:t>2</a:t>
            </a:fld>
            <a:endParaRPr kumimoji="1" lang="ja-JP" altLang="en-US"/>
          </a:p>
        </p:txBody>
      </p:sp>
      <p:sp>
        <p:nvSpPr>
          <p:cNvPr id="16" name="テキスト ボックス 15">
            <a:extLst>
              <a:ext uri="{FF2B5EF4-FFF2-40B4-BE49-F238E27FC236}">
                <a16:creationId xmlns:a16="http://schemas.microsoft.com/office/drawing/2014/main" id="{52ED7791-2F96-4C58-84A6-15567C0E3E9D}"/>
              </a:ext>
            </a:extLst>
          </p:cNvPr>
          <p:cNvSpPr txBox="1"/>
          <p:nvPr/>
        </p:nvSpPr>
        <p:spPr>
          <a:xfrm>
            <a:off x="391183" y="4371283"/>
            <a:ext cx="5493812" cy="2308324"/>
          </a:xfrm>
          <a:prstGeom prst="rect">
            <a:avLst/>
          </a:prstGeom>
          <a:noFill/>
          <a:ln>
            <a:solidFill>
              <a:srgbClr val="002060"/>
            </a:solidFill>
          </a:ln>
        </p:spPr>
        <p:txBody>
          <a:bodyPr wrap="none" rtlCol="0">
            <a:spAutoFit/>
          </a:bodyPr>
          <a:lstStyle/>
          <a:p>
            <a:r>
              <a:rPr kumimoji="1" lang="ja-JP" altLang="en-US" b="1" dirty="0"/>
              <a:t>🔥石油コンビナートに関すること</a:t>
            </a:r>
            <a:endParaRPr kumimoji="1" lang="en-US" altLang="ja-JP" b="1" dirty="0"/>
          </a:p>
          <a:p>
            <a:r>
              <a:rPr kumimoji="1" lang="ja-JP" altLang="en-US" dirty="0"/>
              <a:t>・被害拡大を抑止する対策が実施されており、</a:t>
            </a:r>
            <a:endParaRPr kumimoji="1" lang="en-US" altLang="ja-JP" dirty="0"/>
          </a:p>
          <a:p>
            <a:r>
              <a:rPr lang="ja-JP" altLang="en-US" dirty="0"/>
              <a:t>　</a:t>
            </a:r>
            <a:r>
              <a:rPr kumimoji="1" lang="ja-JP" altLang="en-US" dirty="0"/>
              <a:t>基本的には人命に影響を与えるような被害拡大は</a:t>
            </a:r>
            <a:endParaRPr kumimoji="1" lang="en-US" altLang="ja-JP" dirty="0"/>
          </a:p>
          <a:p>
            <a:r>
              <a:rPr lang="ja-JP" altLang="en-US" dirty="0"/>
              <a:t>　生じないと考えれられる</a:t>
            </a:r>
            <a:endParaRPr lang="en-US" altLang="ja-JP" dirty="0"/>
          </a:p>
          <a:p>
            <a:r>
              <a:rPr kumimoji="1" lang="ja-JP" altLang="en-US" dirty="0"/>
              <a:t>・周辺に市街地がある場合には影響が及ぶ可能性</a:t>
            </a:r>
            <a:endParaRPr kumimoji="1" lang="en-US" altLang="ja-JP" dirty="0"/>
          </a:p>
          <a:p>
            <a:r>
              <a:rPr lang="ja-JP" altLang="en-US" dirty="0"/>
              <a:t>・前回想定から流出する施設や破損等の想定は減少</a:t>
            </a:r>
            <a:endParaRPr lang="en-US" altLang="ja-JP" dirty="0"/>
          </a:p>
          <a:p>
            <a:r>
              <a:rPr lang="ja-JP" altLang="en-US" dirty="0"/>
              <a:t>・先発地震による被害復旧ができていないまま</a:t>
            </a:r>
            <a:endParaRPr lang="en-US" altLang="ja-JP" dirty="0"/>
          </a:p>
          <a:p>
            <a:r>
              <a:rPr kumimoji="1" lang="ja-JP" altLang="en-US" dirty="0"/>
              <a:t>　後発地震を受けることで被害が拡大する</a:t>
            </a:r>
          </a:p>
        </p:txBody>
      </p:sp>
      <p:sp>
        <p:nvSpPr>
          <p:cNvPr id="17" name="テキスト ボックス 16">
            <a:extLst>
              <a:ext uri="{FF2B5EF4-FFF2-40B4-BE49-F238E27FC236}">
                <a16:creationId xmlns:a16="http://schemas.microsoft.com/office/drawing/2014/main" id="{D08DDA05-0B56-4C06-BCF8-0F8703736941}"/>
              </a:ext>
            </a:extLst>
          </p:cNvPr>
          <p:cNvSpPr txBox="1"/>
          <p:nvPr/>
        </p:nvSpPr>
        <p:spPr>
          <a:xfrm>
            <a:off x="6197704" y="4359957"/>
            <a:ext cx="5534510" cy="2308324"/>
          </a:xfrm>
          <a:prstGeom prst="rect">
            <a:avLst/>
          </a:prstGeom>
          <a:noFill/>
          <a:ln>
            <a:solidFill>
              <a:srgbClr val="002060"/>
            </a:solidFill>
          </a:ln>
        </p:spPr>
        <p:txBody>
          <a:bodyPr wrap="square" rtlCol="0">
            <a:spAutoFit/>
          </a:bodyPr>
          <a:lstStyle/>
          <a:p>
            <a:r>
              <a:rPr lang="ja-JP" altLang="en-US" b="1" dirty="0"/>
              <a:t>✈空港（関西国際空港）</a:t>
            </a:r>
            <a:r>
              <a:rPr kumimoji="1" lang="ja-JP" altLang="en-US" b="1" dirty="0"/>
              <a:t>に関すること</a:t>
            </a:r>
            <a:endParaRPr kumimoji="1" lang="en-US" altLang="ja-JP" b="1" dirty="0"/>
          </a:p>
          <a:p>
            <a:r>
              <a:rPr kumimoji="1" lang="ja-JP" altLang="en-US" dirty="0"/>
              <a:t>・ターミナルビルは倒壊等の恐れは少ない</a:t>
            </a:r>
            <a:endParaRPr kumimoji="1" lang="en-US" altLang="ja-JP" dirty="0"/>
          </a:p>
          <a:p>
            <a:r>
              <a:rPr lang="ja-JP" altLang="en-US" dirty="0"/>
              <a:t>・管制塔等は機能継続が可能</a:t>
            </a:r>
            <a:endParaRPr lang="en-US" altLang="ja-JP" dirty="0"/>
          </a:p>
          <a:p>
            <a:r>
              <a:rPr lang="ja-JP" altLang="en-US" dirty="0"/>
              <a:t>・必要に応じて更なる耐震性の向上を図る</a:t>
            </a:r>
            <a:endParaRPr lang="en-US" altLang="ja-JP" dirty="0"/>
          </a:p>
          <a:p>
            <a:r>
              <a:rPr kumimoji="1" lang="ja-JP" altLang="en-US" dirty="0"/>
              <a:t>・滑走路では一部で液状化可能性＝中～高</a:t>
            </a:r>
            <a:endParaRPr kumimoji="1" lang="en-US" altLang="ja-JP" dirty="0"/>
          </a:p>
          <a:p>
            <a:r>
              <a:rPr kumimoji="1" lang="ja-JP" altLang="en-US" dirty="0"/>
              <a:t>・先発地震により欠航等で大量の帰宅困難者が発生</a:t>
            </a:r>
            <a:endParaRPr kumimoji="1" lang="en-US" altLang="ja-JP" dirty="0"/>
          </a:p>
          <a:p>
            <a:r>
              <a:rPr lang="ja-JP" altLang="en-US" dirty="0"/>
              <a:t>・先発地震による被害復旧ができていないまま</a:t>
            </a:r>
            <a:endParaRPr lang="en-US" altLang="ja-JP" dirty="0"/>
          </a:p>
          <a:p>
            <a:r>
              <a:rPr kumimoji="1" lang="ja-JP" altLang="en-US" dirty="0"/>
              <a:t>　後発地震を受けることで被害が拡大する</a:t>
            </a:r>
          </a:p>
        </p:txBody>
      </p:sp>
      <p:sp>
        <p:nvSpPr>
          <p:cNvPr id="4" name="テキスト ボックス 3">
            <a:extLst>
              <a:ext uri="{FF2B5EF4-FFF2-40B4-BE49-F238E27FC236}">
                <a16:creationId xmlns:a16="http://schemas.microsoft.com/office/drawing/2014/main" id="{E29B5CE1-538E-4398-9A9D-1A99DCA360C0}"/>
              </a:ext>
            </a:extLst>
          </p:cNvPr>
          <p:cNvSpPr txBox="1"/>
          <p:nvPr/>
        </p:nvSpPr>
        <p:spPr>
          <a:xfrm>
            <a:off x="327869" y="3990625"/>
            <a:ext cx="3877985" cy="369332"/>
          </a:xfrm>
          <a:prstGeom prst="rect">
            <a:avLst/>
          </a:prstGeom>
          <a:noFill/>
        </p:spPr>
        <p:txBody>
          <a:bodyPr wrap="none" rtlCol="0">
            <a:spAutoFit/>
          </a:bodyPr>
          <a:lstStyle/>
          <a:p>
            <a:r>
              <a:rPr kumimoji="1" lang="en-US" altLang="ja-JP" dirty="0"/>
              <a:t>【</a:t>
            </a:r>
            <a:r>
              <a:rPr kumimoji="1" lang="ja-JP" altLang="en-US" dirty="0"/>
              <a:t>報告書の記載事項（主なもの）</a:t>
            </a:r>
            <a:r>
              <a:rPr kumimoji="1" lang="en-US" altLang="ja-JP" dirty="0"/>
              <a:t>】</a:t>
            </a:r>
            <a:endParaRPr kumimoji="1" lang="ja-JP" altLang="en-US" dirty="0"/>
          </a:p>
        </p:txBody>
      </p:sp>
      <p:graphicFrame>
        <p:nvGraphicFramePr>
          <p:cNvPr id="18" name="表 18">
            <a:extLst>
              <a:ext uri="{FF2B5EF4-FFF2-40B4-BE49-F238E27FC236}">
                <a16:creationId xmlns:a16="http://schemas.microsoft.com/office/drawing/2014/main" id="{2E1B41DE-FBE2-47CE-BA80-EEC88ADA8E5F}"/>
              </a:ext>
            </a:extLst>
          </p:cNvPr>
          <p:cNvGraphicFramePr>
            <a:graphicFrameLocks noGrp="1"/>
          </p:cNvGraphicFramePr>
          <p:nvPr>
            <p:extLst>
              <p:ext uri="{D42A27DB-BD31-4B8C-83A1-F6EECF244321}">
                <p14:modId xmlns:p14="http://schemas.microsoft.com/office/powerpoint/2010/main" val="4159016557"/>
              </p:ext>
            </p:extLst>
          </p:nvPr>
        </p:nvGraphicFramePr>
        <p:xfrm>
          <a:off x="227562" y="678181"/>
          <a:ext cx="11504652" cy="3218018"/>
        </p:xfrm>
        <a:graphic>
          <a:graphicData uri="http://schemas.openxmlformats.org/drawingml/2006/table">
            <a:tbl>
              <a:tblPr firstRow="1" bandRow="1">
                <a:tableStyleId>{5C22544A-7EE6-4342-B048-85BDC9FD1C3A}</a:tableStyleId>
              </a:tblPr>
              <a:tblGrid>
                <a:gridCol w="2029077">
                  <a:extLst>
                    <a:ext uri="{9D8B030D-6E8A-4147-A177-3AD203B41FA5}">
                      <a16:colId xmlns:a16="http://schemas.microsoft.com/office/drawing/2014/main" val="3270184841"/>
                    </a:ext>
                  </a:extLst>
                </a:gridCol>
                <a:gridCol w="5167618">
                  <a:extLst>
                    <a:ext uri="{9D8B030D-6E8A-4147-A177-3AD203B41FA5}">
                      <a16:colId xmlns:a16="http://schemas.microsoft.com/office/drawing/2014/main" val="2648549907"/>
                    </a:ext>
                  </a:extLst>
                </a:gridCol>
                <a:gridCol w="4307957">
                  <a:extLst>
                    <a:ext uri="{9D8B030D-6E8A-4147-A177-3AD203B41FA5}">
                      <a16:colId xmlns:a16="http://schemas.microsoft.com/office/drawing/2014/main" val="3152630463"/>
                    </a:ext>
                  </a:extLst>
                </a:gridCol>
              </a:tblGrid>
              <a:tr h="354370">
                <a:tc gridSpan="3">
                  <a:txBody>
                    <a:bodyPr/>
                    <a:lstStyle/>
                    <a:p>
                      <a:r>
                        <a:rPr kumimoji="1" lang="ja-JP" altLang="en-US" sz="1800" dirty="0"/>
                        <a:t>南海トラフ巨大地震の被害想定に係る報告書（</a:t>
                      </a:r>
                      <a:r>
                        <a:rPr kumimoji="1" lang="en-US" altLang="ja-JP" sz="1800" dirty="0"/>
                        <a:t>R7.3.31</a:t>
                      </a:r>
                      <a:r>
                        <a:rPr kumimoji="1" lang="ja-JP" altLang="en-US" sz="1800" dirty="0"/>
                        <a:t>）</a:t>
                      </a:r>
                      <a:endParaRPr kumimoji="1" lang="ja-JP" altLang="en-US" dirty="0"/>
                    </a:p>
                  </a:txBody>
                  <a:tcPr/>
                </a:tc>
                <a:tc hMerge="1">
                  <a:txBody>
                    <a:bodyPr/>
                    <a:lstStyle/>
                    <a:p>
                      <a:endParaRPr kumimoji="1" lang="ja-JP" altLang="en-US" dirty="0"/>
                    </a:p>
                  </a:txBody>
                  <a:tcPr/>
                </a:tc>
                <a:tc hMerge="1">
                  <a:txBody>
                    <a:bodyPr/>
                    <a:lstStyle/>
                    <a:p>
                      <a:endParaRPr kumimoji="1" lang="ja-JP" altLang="en-US" dirty="0"/>
                    </a:p>
                  </a:txBody>
                  <a:tcPr/>
                </a:tc>
                <a:extLst>
                  <a:ext uri="{0D108BD9-81ED-4DB2-BD59-A6C34878D82A}">
                    <a16:rowId xmlns:a16="http://schemas.microsoft.com/office/drawing/2014/main" val="3127014125"/>
                  </a:ext>
                </a:extLst>
              </a:tr>
              <a:tr h="32483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600" b="1" dirty="0"/>
                        <a:t>変更点</a:t>
                      </a:r>
                      <a:endParaRPr lang="en-US" altLang="ja-JP" sz="1600" b="1"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dirty="0"/>
                        <a:t>変更の詳細</a:t>
                      </a:r>
                      <a:endParaRPr kumimoji="1" lang="en-US" altLang="ja-JP" sz="1600" b="1" dirty="0"/>
                    </a:p>
                  </a:txBody>
                  <a:tcPr/>
                </a:tc>
                <a:tc>
                  <a:txBody>
                    <a:bodyPr/>
                    <a:lstStyle/>
                    <a:p>
                      <a:pPr algn="ctr"/>
                      <a:r>
                        <a:rPr kumimoji="1" lang="ja-JP" altLang="en-US" sz="1600" b="1" dirty="0"/>
                        <a:t>結果</a:t>
                      </a:r>
                    </a:p>
                  </a:txBody>
                  <a:tcPr/>
                </a:tc>
                <a:extLst>
                  <a:ext uri="{0D108BD9-81ED-4DB2-BD59-A6C34878D82A}">
                    <a16:rowId xmlns:a16="http://schemas.microsoft.com/office/drawing/2014/main" val="1141856144"/>
                  </a:ext>
                </a:extLst>
              </a:tr>
              <a:tr h="7161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dirty="0"/>
                        <a:t>①</a:t>
                      </a:r>
                      <a:r>
                        <a:rPr lang="ja-JP" altLang="en-US" sz="1600" dirty="0">
                          <a:solidFill>
                            <a:schemeClr val="tx1"/>
                          </a:solidFill>
                        </a:rPr>
                        <a:t>使用モデルの変更</a:t>
                      </a:r>
                      <a:endParaRPr lang="en-US" altLang="ja-JP" sz="1600" dirty="0">
                        <a:solidFill>
                          <a:schemeClr val="tx1"/>
                        </a:solidFill>
                      </a:endParaRPr>
                    </a:p>
                  </a:txBody>
                  <a:tcPr/>
                </a:tc>
                <a:tc>
                  <a:txBody>
                    <a:bodyPr/>
                    <a:lstStyle/>
                    <a:p>
                      <a:r>
                        <a:rPr kumimoji="1" lang="ja-JP" altLang="en-US" sz="1600" dirty="0"/>
                        <a:t>・</a:t>
                      </a:r>
                      <a:r>
                        <a:rPr lang="ja-JP" altLang="en-US" sz="1600" dirty="0"/>
                        <a:t>等高線モデル⇒レーザー測量モデルへの変更</a:t>
                      </a:r>
                      <a:endParaRPr lang="en-US" altLang="ja-JP" sz="16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t>　＝地形データの高精度化、地盤データを更新</a:t>
                      </a:r>
                      <a:endParaRPr lang="en-US" altLang="ja-JP"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050" dirty="0"/>
                        <a:t>※</a:t>
                      </a:r>
                      <a:r>
                        <a:rPr kumimoji="1" lang="ja-JP" altLang="en-US" sz="1050" dirty="0"/>
                        <a:t>強震断層モデル及び津波断層モデルに変更なし</a:t>
                      </a:r>
                      <a:endParaRPr kumimoji="1" lang="en-US" altLang="ja-JP" sz="105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u="sng" dirty="0"/>
                        <a:t>津波浸水範囲＋震度分布が変化</a:t>
                      </a:r>
                      <a:endParaRPr kumimoji="1" lang="en-US" altLang="ja-JP" sz="1600" b="1" u="sng" dirty="0"/>
                    </a:p>
                    <a:p>
                      <a:endParaRPr kumimoji="1" lang="ja-JP" altLang="en-US" dirty="0"/>
                    </a:p>
                  </a:txBody>
                  <a:tcPr/>
                </a:tc>
                <a:extLst>
                  <a:ext uri="{0D108BD9-81ED-4DB2-BD59-A6C34878D82A}">
                    <a16:rowId xmlns:a16="http://schemas.microsoft.com/office/drawing/2014/main" val="3679584548"/>
                  </a:ext>
                </a:extLst>
              </a:tr>
              <a:tr h="8889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t>②防災対策や社会状況等の変化</a:t>
                      </a:r>
                      <a:endParaRPr kumimoji="1" lang="en-US" altLang="ja-JP" sz="1600" dirty="0"/>
                    </a:p>
                    <a:p>
                      <a:endParaRPr kumimoji="1" lang="ja-JP" altLang="en-US" dirty="0"/>
                    </a:p>
                  </a:txBody>
                  <a:tcPr/>
                </a:tc>
                <a:tc>
                  <a:txBody>
                    <a:bodyPr/>
                    <a:lstStyle/>
                    <a:p>
                      <a:r>
                        <a:rPr lang="ja-JP" altLang="en-US" sz="1600" dirty="0"/>
                        <a:t>・建物の耐震化率や海岸堤防の整備率の向上</a:t>
                      </a:r>
                      <a:endParaRPr lang="en-US" altLang="ja-JP" sz="1600" dirty="0"/>
                    </a:p>
                    <a:p>
                      <a:r>
                        <a:rPr lang="ja-JP" altLang="en-US" sz="1600" dirty="0"/>
                        <a:t>・防災意識の向上、人口動態やライフスタイルの変化</a:t>
                      </a:r>
                      <a:endParaRPr kumimoji="1" lang="ja-JP" altLang="en-US" sz="1600" dirty="0"/>
                    </a:p>
                    <a:p>
                      <a:endParaRPr kumimoji="1" lang="ja-JP" altLang="en-US" sz="1600" dirty="0"/>
                    </a:p>
                  </a:txBody>
                  <a:tcPr/>
                </a:tc>
                <a:tc>
                  <a:txBody>
                    <a:bodyPr/>
                    <a:lstStyle/>
                    <a:p>
                      <a:r>
                        <a:rPr lang="ja-JP" altLang="en-US" sz="1600" b="1" u="sng" dirty="0"/>
                        <a:t>これまでの対策の効果は一定程度あるものの、強い揺れや津波が広域で発生することにより、</a:t>
                      </a:r>
                      <a:r>
                        <a:rPr kumimoji="1" lang="ja-JP" altLang="en-US" sz="1600" b="1" u="sng" dirty="0"/>
                        <a:t>甚大な被害が発生</a:t>
                      </a:r>
                      <a:endParaRPr kumimoji="1" lang="en-US" altLang="ja-JP" sz="1600" b="1" u="sng" dirty="0"/>
                    </a:p>
                  </a:txBody>
                  <a:tcPr/>
                </a:tc>
                <a:extLst>
                  <a:ext uri="{0D108BD9-81ED-4DB2-BD59-A6C34878D82A}">
                    <a16:rowId xmlns:a16="http://schemas.microsoft.com/office/drawing/2014/main" val="579454691"/>
                  </a:ext>
                </a:extLst>
              </a:tr>
              <a:tr h="8889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0" dirty="0">
                          <a:solidFill>
                            <a:schemeClr val="tx1"/>
                          </a:solidFill>
                        </a:rPr>
                        <a:t>③時間差をおいて発生する地震の影響</a:t>
                      </a:r>
                      <a:r>
                        <a:rPr kumimoji="1" lang="ja-JP" altLang="en-US" sz="1600" b="0" dirty="0">
                          <a:solidFill>
                            <a:schemeClr val="tx1"/>
                          </a:solidFill>
                        </a:rPr>
                        <a:t>　</a:t>
                      </a:r>
                      <a:endParaRPr kumimoji="1" lang="en-US" altLang="ja-JP" sz="16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dirty="0">
                          <a:solidFill>
                            <a:schemeClr val="tx1"/>
                          </a:solidFill>
                        </a:rPr>
                        <a:t>　☝新たな視点</a:t>
                      </a:r>
                      <a:endParaRPr kumimoji="1" lang="en-US" altLang="ja-JP" sz="1600" b="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t>・半割れによる後発地震への注意等を踏まえた想定</a:t>
                      </a:r>
                    </a:p>
                    <a:p>
                      <a:endParaRPr kumimoji="1" lang="ja-JP" altLang="en-US" sz="1600" dirty="0"/>
                    </a:p>
                  </a:txBody>
                  <a:tcPr/>
                </a:tc>
                <a:tc>
                  <a:txBody>
                    <a:bodyPr/>
                    <a:lstStyle/>
                    <a:p>
                      <a:r>
                        <a:rPr lang="ja-JP" altLang="en-US" sz="1600" b="1" u="sng" dirty="0"/>
                        <a:t>南海トラフ地震臨時情報や、後発地震発生までの時間を最大限活用して</a:t>
                      </a:r>
                      <a:r>
                        <a:rPr kumimoji="1" lang="ja-JP" altLang="en-US" sz="1600" b="1" u="sng" dirty="0"/>
                        <a:t>適切な対策・対応をとることが必要</a:t>
                      </a:r>
                      <a:endParaRPr kumimoji="1" lang="en-US" altLang="ja-JP" sz="1600" b="1" u="sng" dirty="0"/>
                    </a:p>
                  </a:txBody>
                  <a:tcPr/>
                </a:tc>
                <a:extLst>
                  <a:ext uri="{0D108BD9-81ED-4DB2-BD59-A6C34878D82A}">
                    <a16:rowId xmlns:a16="http://schemas.microsoft.com/office/drawing/2014/main" val="1824532174"/>
                  </a:ext>
                </a:extLst>
              </a:tr>
            </a:tbl>
          </a:graphicData>
        </a:graphic>
      </p:graphicFrame>
      <p:sp>
        <p:nvSpPr>
          <p:cNvPr id="8" name="正方形/長方形 7">
            <a:extLst>
              <a:ext uri="{FF2B5EF4-FFF2-40B4-BE49-F238E27FC236}">
                <a16:creationId xmlns:a16="http://schemas.microsoft.com/office/drawing/2014/main" id="{466543DA-93D0-408F-A847-7C7975D09CA3}"/>
              </a:ext>
            </a:extLst>
          </p:cNvPr>
          <p:cNvSpPr/>
          <p:nvPr/>
        </p:nvSpPr>
        <p:spPr bwMode="gray">
          <a:xfrm>
            <a:off x="95755" y="61642"/>
            <a:ext cx="12000489" cy="582178"/>
          </a:xfrm>
          <a:prstGeom prst="rect">
            <a:avLst/>
          </a:prstGeom>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b="1" dirty="0">
                <a:latin typeface="ＭＳ ゴシック" panose="020B0609070205080204" pitchFamily="49" charset="-128"/>
                <a:ea typeface="ＭＳ ゴシック" panose="020B0609070205080204" pitchFamily="49" charset="-128"/>
              </a:rPr>
              <a:t>　１　国の報告概要　</a:t>
            </a:r>
          </a:p>
        </p:txBody>
      </p:sp>
    </p:spTree>
    <p:extLst>
      <p:ext uri="{BB962C8B-B14F-4D97-AF65-F5344CB8AC3E}">
        <p14:creationId xmlns:p14="http://schemas.microsoft.com/office/powerpoint/2010/main" val="1780747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AACB1A7B-7BBF-4DE8-BB6A-99D44791D108}"/>
              </a:ext>
            </a:extLst>
          </p:cNvPr>
          <p:cNvSpPr>
            <a:spLocks noGrp="1"/>
          </p:cNvSpPr>
          <p:nvPr>
            <p:ph type="sldNum" sz="quarter" idx="12"/>
          </p:nvPr>
        </p:nvSpPr>
        <p:spPr>
          <a:xfrm>
            <a:off x="9353044" y="6425079"/>
            <a:ext cx="2743200" cy="365125"/>
          </a:xfrm>
        </p:spPr>
        <p:txBody>
          <a:bodyPr/>
          <a:lstStyle/>
          <a:p>
            <a:fld id="{1268E50D-B1EA-4F32-A6B8-292A72B352B7}" type="slidenum">
              <a:rPr kumimoji="1" lang="ja-JP" altLang="en-US" smtClean="0"/>
              <a:t>3</a:t>
            </a:fld>
            <a:endParaRPr kumimoji="1" lang="ja-JP" altLang="en-US"/>
          </a:p>
        </p:txBody>
      </p:sp>
      <p:sp>
        <p:nvSpPr>
          <p:cNvPr id="3" name="正方形/長方形 2">
            <a:extLst>
              <a:ext uri="{FF2B5EF4-FFF2-40B4-BE49-F238E27FC236}">
                <a16:creationId xmlns:a16="http://schemas.microsoft.com/office/drawing/2014/main" id="{8310C7B0-1A6F-46C9-8D94-91D55696270B}"/>
              </a:ext>
            </a:extLst>
          </p:cNvPr>
          <p:cNvSpPr/>
          <p:nvPr/>
        </p:nvSpPr>
        <p:spPr bwMode="gray">
          <a:xfrm>
            <a:off x="95755" y="61642"/>
            <a:ext cx="12000489" cy="564715"/>
          </a:xfrm>
          <a:prstGeom prst="rect">
            <a:avLst/>
          </a:prstGeom>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b="1" dirty="0">
                <a:latin typeface="ＭＳ ゴシック" panose="020B0609070205080204" pitchFamily="49" charset="-128"/>
                <a:ea typeface="ＭＳ ゴシック" panose="020B0609070205080204" pitchFamily="49" charset="-128"/>
              </a:rPr>
              <a:t>　２　府の検討概要　</a:t>
            </a:r>
          </a:p>
        </p:txBody>
      </p:sp>
      <p:sp>
        <p:nvSpPr>
          <p:cNvPr id="4" name="テキスト ボックス 3">
            <a:extLst>
              <a:ext uri="{FF2B5EF4-FFF2-40B4-BE49-F238E27FC236}">
                <a16:creationId xmlns:a16="http://schemas.microsoft.com/office/drawing/2014/main" id="{BCF0A4BA-E631-4326-8BC3-62B2FBF35880}"/>
              </a:ext>
            </a:extLst>
          </p:cNvPr>
          <p:cNvSpPr txBox="1"/>
          <p:nvPr/>
        </p:nvSpPr>
        <p:spPr>
          <a:xfrm>
            <a:off x="279684" y="4580883"/>
            <a:ext cx="11740318" cy="523220"/>
          </a:xfrm>
          <a:prstGeom prst="rect">
            <a:avLst/>
          </a:prstGeom>
          <a:noFill/>
        </p:spPr>
        <p:txBody>
          <a:bodyPr wrap="square" rtlCol="0">
            <a:spAutoFit/>
          </a:bodyPr>
          <a:lstStyle/>
          <a:p>
            <a:r>
              <a:rPr kumimoji="1" lang="ja-JP" altLang="en-US" sz="1400" b="1" u="sng" dirty="0"/>
              <a:t>石油コンビナート等災害防止法（石災法）第</a:t>
            </a:r>
            <a:r>
              <a:rPr kumimoji="1" lang="en-US" altLang="ja-JP" sz="1400" b="1" u="sng" dirty="0"/>
              <a:t>31</a:t>
            </a:r>
            <a:r>
              <a:rPr kumimoji="1" lang="ja-JP" altLang="en-US" sz="1400" b="1" u="sng" dirty="0"/>
              <a:t>条</a:t>
            </a:r>
            <a:endParaRPr kumimoji="1" lang="en-US" altLang="ja-JP" sz="1400" b="1" u="sng" dirty="0"/>
          </a:p>
          <a:p>
            <a:r>
              <a:rPr lang="ja-JP" altLang="en-US" sz="1400" dirty="0"/>
              <a:t>防災本部は、石油コンビナート等防災計画を作成し、及び毎年これに検討を加え、必要があると</a:t>
            </a:r>
            <a:r>
              <a:rPr kumimoji="1" lang="ja-JP" altLang="en-US" sz="1400" dirty="0"/>
              <a:t>認めるときは、これを修正しなければならない</a:t>
            </a:r>
          </a:p>
        </p:txBody>
      </p:sp>
      <p:sp>
        <p:nvSpPr>
          <p:cNvPr id="14" name="テキスト ボックス 13">
            <a:extLst>
              <a:ext uri="{FF2B5EF4-FFF2-40B4-BE49-F238E27FC236}">
                <a16:creationId xmlns:a16="http://schemas.microsoft.com/office/drawing/2014/main" id="{71BAFE6B-BF26-41FB-A043-35BE2A7AB582}"/>
              </a:ext>
            </a:extLst>
          </p:cNvPr>
          <p:cNvSpPr txBox="1"/>
          <p:nvPr/>
        </p:nvSpPr>
        <p:spPr>
          <a:xfrm>
            <a:off x="279684" y="5177307"/>
            <a:ext cx="11740318" cy="954107"/>
          </a:xfrm>
          <a:prstGeom prst="rect">
            <a:avLst/>
          </a:prstGeom>
          <a:noFill/>
        </p:spPr>
        <p:txBody>
          <a:bodyPr wrap="square" rtlCol="0">
            <a:spAutoFit/>
          </a:bodyPr>
          <a:lstStyle/>
          <a:p>
            <a:r>
              <a:rPr lang="en-US" altLang="ja-JP" sz="1400" dirty="0"/>
              <a:t>【</a:t>
            </a:r>
            <a:r>
              <a:rPr lang="ja-JP" altLang="en-US" sz="1400" dirty="0"/>
              <a:t>災害の想定について</a:t>
            </a:r>
            <a:r>
              <a:rPr lang="en-US" altLang="ja-JP" sz="1400" dirty="0"/>
              <a:t>】</a:t>
            </a:r>
          </a:p>
          <a:p>
            <a:r>
              <a:rPr lang="ja-JP" altLang="en-US" sz="1400" dirty="0"/>
              <a:t>　石災法第</a:t>
            </a:r>
            <a:r>
              <a:rPr lang="en-US" altLang="ja-JP" sz="1400" dirty="0"/>
              <a:t>31</a:t>
            </a:r>
            <a:r>
              <a:rPr lang="ja-JP" altLang="en-US" sz="1400" dirty="0"/>
              <a:t>条第２項により石油コンビナート等防災計画に「災害の想定に関すること」を掲げるよう定められており、それに基づき消防庁が</a:t>
            </a:r>
            <a:endParaRPr lang="en-US" altLang="ja-JP" sz="1400" dirty="0"/>
          </a:p>
          <a:p>
            <a:r>
              <a:rPr lang="ja-JP" altLang="en-US" sz="1400" dirty="0"/>
              <a:t>　指針を作成（</a:t>
            </a:r>
            <a:r>
              <a:rPr kumimoji="1" lang="ja-JP" altLang="en-US" sz="1400" dirty="0"/>
              <a:t>石油コンビナートの防災アセスメント指針（以下、「指針」）</a:t>
            </a:r>
            <a:endParaRPr kumimoji="1" lang="en-US" altLang="ja-JP" sz="1400" dirty="0"/>
          </a:p>
          <a:p>
            <a:r>
              <a:rPr lang="ja-JP" altLang="en-US" sz="1400" dirty="0"/>
              <a:t>　⇒</a:t>
            </a:r>
            <a:r>
              <a:rPr lang="ja-JP" altLang="en-US" sz="1400" b="1" dirty="0"/>
              <a:t>石油コンビナート等防災計画策定（修正）時に指針を参考に災害想定を作成することとされている</a:t>
            </a:r>
            <a:endParaRPr lang="en-US" altLang="ja-JP" sz="1400" b="1" dirty="0"/>
          </a:p>
        </p:txBody>
      </p:sp>
      <p:sp>
        <p:nvSpPr>
          <p:cNvPr id="25" name="テキスト ボックス 24">
            <a:extLst>
              <a:ext uri="{FF2B5EF4-FFF2-40B4-BE49-F238E27FC236}">
                <a16:creationId xmlns:a16="http://schemas.microsoft.com/office/drawing/2014/main" id="{CB1B8FF8-3F9A-49E9-B345-301F4C8A8A51}"/>
              </a:ext>
            </a:extLst>
          </p:cNvPr>
          <p:cNvSpPr txBox="1"/>
          <p:nvPr/>
        </p:nvSpPr>
        <p:spPr>
          <a:xfrm>
            <a:off x="775763" y="3598555"/>
            <a:ext cx="10748159" cy="369332"/>
          </a:xfrm>
          <a:prstGeom prst="rect">
            <a:avLst/>
          </a:prstGeom>
          <a:noFill/>
          <a:ln>
            <a:noFill/>
          </a:ln>
        </p:spPr>
        <p:txBody>
          <a:bodyPr wrap="square" rtlCol="0" anchor="t">
            <a:spAutoFit/>
          </a:bodyPr>
          <a:lstStyle/>
          <a:p>
            <a:pPr algn="ctr"/>
            <a:r>
              <a:rPr kumimoji="1" lang="ja-JP" altLang="en-US" b="1" dirty="0">
                <a:solidFill>
                  <a:srgbClr val="FF0000"/>
                </a:solidFill>
              </a:rPr>
              <a:t>主に石油コンビナート区域における</a:t>
            </a:r>
            <a:r>
              <a:rPr lang="ja-JP" altLang="en-US" b="1" dirty="0">
                <a:solidFill>
                  <a:srgbClr val="FF0000"/>
                </a:solidFill>
              </a:rPr>
              <a:t>災害想定及び災害予防対策について本検討部会で検討を行っていく　　　　　  　　　　　  </a:t>
            </a:r>
            <a:endParaRPr lang="en-US" altLang="ja-JP" b="1" dirty="0">
              <a:solidFill>
                <a:srgbClr val="FF0000"/>
              </a:solidFill>
            </a:endParaRPr>
          </a:p>
        </p:txBody>
      </p:sp>
      <p:sp>
        <p:nvSpPr>
          <p:cNvPr id="13" name="テキスト ボックス 12">
            <a:extLst>
              <a:ext uri="{FF2B5EF4-FFF2-40B4-BE49-F238E27FC236}">
                <a16:creationId xmlns:a16="http://schemas.microsoft.com/office/drawing/2014/main" id="{833ACA69-2D4E-4EE7-965D-C741DC599557}"/>
              </a:ext>
            </a:extLst>
          </p:cNvPr>
          <p:cNvSpPr txBox="1"/>
          <p:nvPr/>
        </p:nvSpPr>
        <p:spPr>
          <a:xfrm>
            <a:off x="345609" y="1977349"/>
            <a:ext cx="11773251" cy="584775"/>
          </a:xfrm>
          <a:prstGeom prst="rect">
            <a:avLst/>
          </a:prstGeom>
          <a:noFill/>
        </p:spPr>
        <p:txBody>
          <a:bodyPr wrap="square" rtlCol="0">
            <a:spAutoFit/>
          </a:bodyPr>
          <a:lstStyle/>
          <a:p>
            <a:r>
              <a:rPr kumimoji="1" lang="ja-JP" altLang="en-US" sz="1600" dirty="0"/>
              <a:t>・国の南海トラフ巨大地震対策検討ワーキンググループが南海トラフ巨大地震の被害想定に係る報告書を公表（</a:t>
            </a:r>
            <a:r>
              <a:rPr kumimoji="1" lang="en-US" altLang="ja-JP" sz="1600" dirty="0"/>
              <a:t>R7.3.31</a:t>
            </a:r>
            <a:r>
              <a:rPr kumimoji="1" lang="ja-JP" altLang="en-US" sz="1600" dirty="0"/>
              <a:t>）</a:t>
            </a:r>
            <a:endParaRPr kumimoji="1" lang="en-US" altLang="ja-JP" sz="1600" dirty="0"/>
          </a:p>
          <a:p>
            <a:r>
              <a:rPr kumimoji="1" lang="ja-JP" altLang="en-US" sz="1600" dirty="0"/>
              <a:t>　⇒府</a:t>
            </a:r>
            <a:r>
              <a:rPr lang="ja-JP" altLang="en-US" sz="1600" dirty="0"/>
              <a:t>に影響を及ぼす</a:t>
            </a:r>
            <a:r>
              <a:rPr kumimoji="1" lang="ja-JP" altLang="en-US" sz="1600" dirty="0"/>
              <a:t>地震・津波の被害想定</a:t>
            </a:r>
            <a:r>
              <a:rPr lang="ja-JP" altLang="en-US" sz="1600" dirty="0"/>
              <a:t>見直しに着手（南海トラフ巨大地震に加え直下型地震についても被害想定見直し）</a:t>
            </a:r>
            <a:endParaRPr kumimoji="1" lang="ja-JP" altLang="en-US" sz="1600" dirty="0"/>
          </a:p>
        </p:txBody>
      </p:sp>
      <p:sp>
        <p:nvSpPr>
          <p:cNvPr id="17" name="テキスト ボックス 16">
            <a:extLst>
              <a:ext uri="{FF2B5EF4-FFF2-40B4-BE49-F238E27FC236}">
                <a16:creationId xmlns:a16="http://schemas.microsoft.com/office/drawing/2014/main" id="{CE9C897F-6118-4168-A77D-12FB66506B3F}"/>
              </a:ext>
            </a:extLst>
          </p:cNvPr>
          <p:cNvSpPr txBox="1"/>
          <p:nvPr/>
        </p:nvSpPr>
        <p:spPr>
          <a:xfrm>
            <a:off x="3268717" y="3087029"/>
            <a:ext cx="4801314" cy="400110"/>
          </a:xfrm>
          <a:prstGeom prst="rect">
            <a:avLst/>
          </a:prstGeom>
          <a:noFill/>
          <a:ln w="19050">
            <a:solidFill>
              <a:srgbClr val="002060"/>
            </a:solidFill>
            <a:prstDash val="solid"/>
          </a:ln>
        </p:spPr>
        <p:txBody>
          <a:bodyPr wrap="none" rtlCol="0">
            <a:spAutoFit/>
          </a:bodyPr>
          <a:lstStyle/>
          <a:p>
            <a:r>
              <a:rPr kumimoji="1" lang="ja-JP" altLang="en-US" sz="2000" dirty="0"/>
              <a:t>大阪府石油コンビナート等防災計画修正</a:t>
            </a:r>
          </a:p>
        </p:txBody>
      </p:sp>
      <p:sp>
        <p:nvSpPr>
          <p:cNvPr id="10" name="テキスト ボックス 9">
            <a:extLst>
              <a:ext uri="{FF2B5EF4-FFF2-40B4-BE49-F238E27FC236}">
                <a16:creationId xmlns:a16="http://schemas.microsoft.com/office/drawing/2014/main" id="{AF8BB574-5538-4E96-889F-6ECCE76D2424}"/>
              </a:ext>
            </a:extLst>
          </p:cNvPr>
          <p:cNvSpPr txBox="1"/>
          <p:nvPr/>
        </p:nvSpPr>
        <p:spPr>
          <a:xfrm>
            <a:off x="2029113" y="817449"/>
            <a:ext cx="7492392" cy="615553"/>
          </a:xfrm>
          <a:prstGeom prst="rect">
            <a:avLst/>
          </a:prstGeom>
          <a:noFill/>
          <a:ln>
            <a:solidFill>
              <a:srgbClr val="002060"/>
            </a:solidFill>
          </a:ln>
        </p:spPr>
        <p:txBody>
          <a:bodyPr wrap="square" rtlCol="0">
            <a:spAutoFit/>
          </a:bodyPr>
          <a:lstStyle/>
          <a:p>
            <a:pPr algn="ctr"/>
            <a:r>
              <a:rPr lang="ja-JP" altLang="en-US" dirty="0"/>
              <a:t>大阪府石油コンビナート等防災計画</a:t>
            </a:r>
            <a:endParaRPr lang="en-US" altLang="ja-JP" dirty="0"/>
          </a:p>
          <a:p>
            <a:pPr algn="ctr"/>
            <a:r>
              <a:rPr lang="ja-JP" altLang="en-US" sz="1600" dirty="0"/>
              <a:t>（大阪府に影響を及ぼす地震・津波の被害想定を基に策定）</a:t>
            </a:r>
            <a:endParaRPr lang="en-US" altLang="ja-JP" sz="1600" dirty="0"/>
          </a:p>
        </p:txBody>
      </p:sp>
      <p:sp>
        <p:nvSpPr>
          <p:cNvPr id="20" name="矢印: 下 19">
            <a:extLst>
              <a:ext uri="{FF2B5EF4-FFF2-40B4-BE49-F238E27FC236}">
                <a16:creationId xmlns:a16="http://schemas.microsoft.com/office/drawing/2014/main" id="{96538E75-4926-4496-AEA7-0EBE274B3B80}"/>
              </a:ext>
            </a:extLst>
          </p:cNvPr>
          <p:cNvSpPr/>
          <p:nvPr/>
        </p:nvSpPr>
        <p:spPr>
          <a:xfrm>
            <a:off x="5079349" y="1629761"/>
            <a:ext cx="1180051" cy="247172"/>
          </a:xfrm>
          <a:prstGeom prst="downArrow">
            <a:avLst/>
          </a:prstGeom>
          <a:ln>
            <a:solidFill>
              <a:srgbClr val="00206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464D0991-D1FD-4A6B-AE55-0B68C41056CD}"/>
              </a:ext>
            </a:extLst>
          </p:cNvPr>
          <p:cNvSpPr/>
          <p:nvPr/>
        </p:nvSpPr>
        <p:spPr>
          <a:xfrm>
            <a:off x="225840" y="4215881"/>
            <a:ext cx="11740318" cy="2057594"/>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dirty="0">
              <a:solidFill>
                <a:srgbClr val="002060"/>
              </a:solidFill>
            </a:endParaRPr>
          </a:p>
        </p:txBody>
      </p:sp>
      <p:sp>
        <p:nvSpPr>
          <p:cNvPr id="26" name="テキスト ボックス 25">
            <a:extLst>
              <a:ext uri="{FF2B5EF4-FFF2-40B4-BE49-F238E27FC236}">
                <a16:creationId xmlns:a16="http://schemas.microsoft.com/office/drawing/2014/main" id="{E7013FE7-93F9-4CE4-B09D-54FED6BF107B}"/>
              </a:ext>
            </a:extLst>
          </p:cNvPr>
          <p:cNvSpPr txBox="1"/>
          <p:nvPr/>
        </p:nvSpPr>
        <p:spPr>
          <a:xfrm>
            <a:off x="187872" y="4299385"/>
            <a:ext cx="902811" cy="307777"/>
          </a:xfrm>
          <a:prstGeom prst="rect">
            <a:avLst/>
          </a:prstGeom>
          <a:noFill/>
        </p:spPr>
        <p:txBody>
          <a:bodyPr wrap="none" rtlCol="0">
            <a:spAutoFit/>
          </a:bodyPr>
          <a:lstStyle/>
          <a:p>
            <a:r>
              <a:rPr kumimoji="1" lang="ja-JP" altLang="en-US" sz="1400" dirty="0"/>
              <a:t>（参考）</a:t>
            </a:r>
          </a:p>
        </p:txBody>
      </p:sp>
      <p:sp>
        <p:nvSpPr>
          <p:cNvPr id="19" name="矢印: 下 18">
            <a:extLst>
              <a:ext uri="{FF2B5EF4-FFF2-40B4-BE49-F238E27FC236}">
                <a16:creationId xmlns:a16="http://schemas.microsoft.com/office/drawing/2014/main" id="{362CD555-AD6B-4EEE-BBA3-2D2DC295386E}"/>
              </a:ext>
            </a:extLst>
          </p:cNvPr>
          <p:cNvSpPr/>
          <p:nvPr/>
        </p:nvSpPr>
        <p:spPr>
          <a:xfrm>
            <a:off x="5079350" y="2662541"/>
            <a:ext cx="1180051" cy="247172"/>
          </a:xfrm>
          <a:prstGeom prst="downArrow">
            <a:avLst/>
          </a:prstGeom>
          <a:ln>
            <a:solidFill>
              <a:srgbClr val="00206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kumimoji="1" lang="ja-JP" altLang="en-US"/>
          </a:p>
        </p:txBody>
      </p:sp>
    </p:spTree>
    <p:extLst>
      <p:ext uri="{BB962C8B-B14F-4D97-AF65-F5344CB8AC3E}">
        <p14:creationId xmlns:p14="http://schemas.microsoft.com/office/powerpoint/2010/main" val="873727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3">
            <a:extLst>
              <a:ext uri="{FF2B5EF4-FFF2-40B4-BE49-F238E27FC236}">
                <a16:creationId xmlns:a16="http://schemas.microsoft.com/office/drawing/2014/main" id="{575CE9D2-492B-4A68-8234-1F6E3CD28C7E}"/>
              </a:ext>
            </a:extLst>
          </p:cNvPr>
          <p:cNvSpPr txBox="1">
            <a:spLocks noChangeArrowheads="1"/>
          </p:cNvSpPr>
          <p:nvPr/>
        </p:nvSpPr>
        <p:spPr bwMode="auto">
          <a:xfrm>
            <a:off x="473856" y="750048"/>
            <a:ext cx="5791041" cy="4493538"/>
          </a:xfrm>
          <a:prstGeom prst="rect">
            <a:avLst/>
          </a:prstGeom>
          <a:noFill/>
          <a:ln>
            <a:solidFill>
              <a:srgbClr val="002060"/>
            </a:solidFill>
          </a:ln>
          <a:effectLst/>
        </p:spPr>
        <p:txBody>
          <a:bodyPr wrap="square">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spcBef>
                <a:spcPct val="50000"/>
              </a:spcBef>
              <a:defRPr/>
            </a:pPr>
            <a:r>
              <a:rPr lang="ja-JP" altLang="en-US" sz="2800" dirty="0">
                <a:solidFill>
                  <a:srgbClr val="002060"/>
                </a:solidFill>
              </a:rPr>
              <a:t>第３章　災害想定</a:t>
            </a:r>
            <a:endParaRPr lang="en-US" altLang="ja-JP" sz="2800" dirty="0">
              <a:solidFill>
                <a:srgbClr val="002060"/>
              </a:solidFill>
            </a:endParaRPr>
          </a:p>
          <a:p>
            <a:pPr eaLnBrk="1" hangingPunct="1">
              <a:spcBef>
                <a:spcPct val="50000"/>
              </a:spcBef>
              <a:defRPr/>
            </a:pPr>
            <a:r>
              <a:rPr lang="ja-JP" altLang="en-US" dirty="0">
                <a:solidFill>
                  <a:srgbClr val="002060"/>
                </a:solidFill>
              </a:rPr>
              <a:t>　（１）短周期地震動（強震動）による災害想定</a:t>
            </a:r>
            <a:endParaRPr lang="en-US" altLang="ja-JP" dirty="0">
              <a:solidFill>
                <a:srgbClr val="002060"/>
              </a:solidFill>
            </a:endParaRPr>
          </a:p>
          <a:p>
            <a:pPr eaLnBrk="1" hangingPunct="1">
              <a:spcBef>
                <a:spcPct val="50000"/>
              </a:spcBef>
              <a:defRPr/>
            </a:pPr>
            <a:r>
              <a:rPr lang="ja-JP" altLang="en-US" dirty="0">
                <a:solidFill>
                  <a:srgbClr val="002060"/>
                </a:solidFill>
              </a:rPr>
              <a:t>　（２）長周期地震動による災害想定</a:t>
            </a:r>
            <a:endParaRPr lang="en-US" altLang="ja-JP" dirty="0">
              <a:solidFill>
                <a:srgbClr val="002060"/>
              </a:solidFill>
            </a:endParaRPr>
          </a:p>
          <a:p>
            <a:pPr eaLnBrk="1" hangingPunct="1">
              <a:spcBef>
                <a:spcPct val="50000"/>
              </a:spcBef>
              <a:defRPr/>
            </a:pPr>
            <a:r>
              <a:rPr lang="ja-JP" altLang="en-US" dirty="0">
                <a:solidFill>
                  <a:srgbClr val="002060"/>
                </a:solidFill>
              </a:rPr>
              <a:t>　（３）津波による災害想定</a:t>
            </a:r>
            <a:endParaRPr lang="en-US" altLang="ja-JP" dirty="0">
              <a:solidFill>
                <a:srgbClr val="002060"/>
              </a:solidFill>
            </a:endParaRPr>
          </a:p>
          <a:p>
            <a:pPr eaLnBrk="1" hangingPunct="1">
              <a:spcBef>
                <a:spcPct val="50000"/>
              </a:spcBef>
              <a:defRPr/>
            </a:pPr>
            <a:r>
              <a:rPr lang="ja-JP" altLang="en-US" dirty="0">
                <a:solidFill>
                  <a:srgbClr val="002060"/>
                </a:solidFill>
              </a:rPr>
              <a:t>　（４）高圧ガスタンク（可燃性）の災害想定</a:t>
            </a:r>
            <a:endParaRPr lang="en-US" altLang="ja-JP" dirty="0">
              <a:solidFill>
                <a:srgbClr val="002060"/>
              </a:solidFill>
            </a:endParaRPr>
          </a:p>
          <a:p>
            <a:pPr eaLnBrk="1" hangingPunct="1">
              <a:spcBef>
                <a:spcPct val="50000"/>
              </a:spcBef>
              <a:defRPr/>
            </a:pPr>
            <a:r>
              <a:rPr lang="ja-JP" altLang="en-US" dirty="0">
                <a:solidFill>
                  <a:srgbClr val="002060"/>
                </a:solidFill>
              </a:rPr>
              <a:t>　（５）側方流動による災害想定</a:t>
            </a:r>
            <a:endParaRPr lang="en-US" altLang="ja-JP" dirty="0">
              <a:solidFill>
                <a:srgbClr val="002060"/>
              </a:solidFill>
            </a:endParaRPr>
          </a:p>
          <a:p>
            <a:pPr eaLnBrk="1" hangingPunct="1">
              <a:spcBef>
                <a:spcPct val="50000"/>
              </a:spcBef>
              <a:defRPr/>
            </a:pPr>
            <a:r>
              <a:rPr lang="ja-JP" altLang="en-US" dirty="0">
                <a:solidFill>
                  <a:srgbClr val="002060"/>
                </a:solidFill>
              </a:rPr>
              <a:t>　（６）各地区の想定災害のまとめ</a:t>
            </a:r>
            <a:endParaRPr lang="en-US" altLang="ja-JP" dirty="0">
              <a:solidFill>
                <a:srgbClr val="002060"/>
              </a:solidFill>
            </a:endParaRPr>
          </a:p>
          <a:p>
            <a:pPr eaLnBrk="1" hangingPunct="1">
              <a:spcBef>
                <a:spcPct val="50000"/>
              </a:spcBef>
              <a:defRPr/>
            </a:pPr>
            <a:r>
              <a:rPr lang="ja-JP" altLang="en-US" dirty="0">
                <a:solidFill>
                  <a:srgbClr val="002060"/>
                </a:solidFill>
              </a:rPr>
              <a:t>　（７）連鎖と複合の考え方に基づいた被害想定シナリオ案</a:t>
            </a:r>
            <a:endParaRPr lang="en-US" altLang="ja-JP" dirty="0">
              <a:solidFill>
                <a:srgbClr val="002060"/>
              </a:solidFill>
            </a:endParaRPr>
          </a:p>
          <a:p>
            <a:pPr eaLnBrk="1" hangingPunct="1">
              <a:spcBef>
                <a:spcPct val="50000"/>
              </a:spcBef>
              <a:defRPr/>
            </a:pPr>
            <a:r>
              <a:rPr lang="ja-JP" altLang="en-US" sz="2800" dirty="0">
                <a:solidFill>
                  <a:srgbClr val="002060"/>
                </a:solidFill>
              </a:rPr>
              <a:t>第４章　災害予防対策 </a:t>
            </a:r>
            <a:endParaRPr lang="en-US" altLang="ja-JP" sz="2800" dirty="0">
              <a:solidFill>
                <a:srgbClr val="002060"/>
              </a:solidFill>
            </a:endParaRPr>
          </a:p>
          <a:p>
            <a:pPr eaLnBrk="1" hangingPunct="1">
              <a:spcBef>
                <a:spcPct val="50000"/>
              </a:spcBef>
              <a:defRPr/>
            </a:pPr>
            <a:endParaRPr lang="en-US" altLang="ja-JP" dirty="0">
              <a:solidFill>
                <a:srgbClr val="002060"/>
              </a:solidFill>
            </a:endParaRPr>
          </a:p>
        </p:txBody>
      </p:sp>
      <p:sp>
        <p:nvSpPr>
          <p:cNvPr id="6" name="正方形/長方形 5">
            <a:extLst>
              <a:ext uri="{FF2B5EF4-FFF2-40B4-BE49-F238E27FC236}">
                <a16:creationId xmlns:a16="http://schemas.microsoft.com/office/drawing/2014/main" id="{46BD591A-E219-418B-B63E-B97E16C515D3}"/>
              </a:ext>
            </a:extLst>
          </p:cNvPr>
          <p:cNvSpPr/>
          <p:nvPr/>
        </p:nvSpPr>
        <p:spPr bwMode="gray">
          <a:xfrm>
            <a:off x="95755" y="61642"/>
            <a:ext cx="12000489" cy="564715"/>
          </a:xfrm>
          <a:prstGeom prst="rect">
            <a:avLst/>
          </a:prstGeom>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b="1" dirty="0">
                <a:latin typeface="ＭＳ ゴシック" panose="020B0609070205080204" pitchFamily="49" charset="-128"/>
                <a:ea typeface="ＭＳ ゴシック" panose="020B0609070205080204" pitchFamily="49" charset="-128"/>
              </a:rPr>
              <a:t>　３　大阪府石油コンビナート等防災計画の修正について　　修正の概要　</a:t>
            </a:r>
          </a:p>
        </p:txBody>
      </p:sp>
      <p:sp>
        <p:nvSpPr>
          <p:cNvPr id="4" name="テキスト ボックス 3">
            <a:extLst>
              <a:ext uri="{FF2B5EF4-FFF2-40B4-BE49-F238E27FC236}">
                <a16:creationId xmlns:a16="http://schemas.microsoft.com/office/drawing/2014/main" id="{8909E845-9EF6-446E-96BD-EBFE8D3888A0}"/>
              </a:ext>
            </a:extLst>
          </p:cNvPr>
          <p:cNvSpPr txBox="1"/>
          <p:nvPr/>
        </p:nvSpPr>
        <p:spPr>
          <a:xfrm>
            <a:off x="6615462" y="2211908"/>
            <a:ext cx="5262979" cy="1200329"/>
          </a:xfrm>
          <a:prstGeom prst="rect">
            <a:avLst/>
          </a:prstGeom>
          <a:noFill/>
        </p:spPr>
        <p:txBody>
          <a:bodyPr wrap="none" rtlCol="0">
            <a:spAutoFit/>
          </a:bodyPr>
          <a:lstStyle/>
          <a:p>
            <a:r>
              <a:rPr kumimoji="1" lang="ja-JP" altLang="en-US" b="1" dirty="0"/>
              <a:t>✔指針</a:t>
            </a:r>
            <a:r>
              <a:rPr kumimoji="1" lang="ja-JP" altLang="en-US" dirty="0"/>
              <a:t>に基づいて災害想定を見直し</a:t>
            </a:r>
            <a:endParaRPr kumimoji="1" lang="en-US" altLang="ja-JP" dirty="0"/>
          </a:p>
          <a:p>
            <a:r>
              <a:rPr lang="ja-JP" altLang="en-US" dirty="0"/>
              <a:t>✔</a:t>
            </a:r>
            <a:r>
              <a:rPr lang="ja-JP" altLang="en-US" b="1" dirty="0"/>
              <a:t>半割れ（後発地震）の影響も想定</a:t>
            </a:r>
            <a:endParaRPr kumimoji="1" lang="en-US" altLang="ja-JP" b="1" dirty="0"/>
          </a:p>
          <a:p>
            <a:r>
              <a:rPr lang="ja-JP" altLang="en-US" dirty="0"/>
              <a:t>✔計画に取り上げる項目</a:t>
            </a:r>
            <a:r>
              <a:rPr lang="en-US" altLang="ja-JP" dirty="0"/>
              <a:t>(1)~(7)</a:t>
            </a:r>
            <a:r>
              <a:rPr lang="ja-JP" altLang="en-US" dirty="0"/>
              <a:t>の見直し</a:t>
            </a:r>
            <a:r>
              <a:rPr lang="en-US" altLang="ja-JP" baseline="30000" dirty="0"/>
              <a:t>※</a:t>
            </a:r>
          </a:p>
          <a:p>
            <a:r>
              <a:rPr lang="ja-JP" altLang="en-US" dirty="0"/>
              <a:t>　　</a:t>
            </a:r>
            <a:r>
              <a:rPr lang="en-US" altLang="ja-JP" sz="1200" dirty="0"/>
              <a:t>※</a:t>
            </a:r>
            <a:r>
              <a:rPr lang="ja-JP" altLang="en-US" sz="1200" dirty="0"/>
              <a:t>調査結果の災害危険度や影響度等で計画に取り上げる項目を決定</a:t>
            </a:r>
            <a:endParaRPr lang="en-US" altLang="ja-JP" sz="1200" dirty="0"/>
          </a:p>
        </p:txBody>
      </p:sp>
      <p:sp>
        <p:nvSpPr>
          <p:cNvPr id="5" name="矢印: 右 4">
            <a:extLst>
              <a:ext uri="{FF2B5EF4-FFF2-40B4-BE49-F238E27FC236}">
                <a16:creationId xmlns:a16="http://schemas.microsoft.com/office/drawing/2014/main" id="{D35448A8-3A4B-4241-A160-5B1E22DF6D9D}"/>
              </a:ext>
            </a:extLst>
          </p:cNvPr>
          <p:cNvSpPr/>
          <p:nvPr/>
        </p:nvSpPr>
        <p:spPr>
          <a:xfrm>
            <a:off x="5978108" y="2292509"/>
            <a:ext cx="657372" cy="662231"/>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24E059C1-6914-47A2-909E-4CB7BE09D6AB}"/>
              </a:ext>
            </a:extLst>
          </p:cNvPr>
          <p:cNvSpPr/>
          <p:nvPr/>
        </p:nvSpPr>
        <p:spPr>
          <a:xfrm>
            <a:off x="6333689" y="750048"/>
            <a:ext cx="5697986" cy="4493538"/>
          </a:xfrm>
          <a:prstGeom prst="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89013649-4447-4836-88B8-94649AE49D90}"/>
              </a:ext>
            </a:extLst>
          </p:cNvPr>
          <p:cNvSpPr txBox="1"/>
          <p:nvPr/>
        </p:nvSpPr>
        <p:spPr>
          <a:xfrm>
            <a:off x="10612665" y="3426559"/>
            <a:ext cx="1338828" cy="369332"/>
          </a:xfrm>
          <a:prstGeom prst="rect">
            <a:avLst/>
          </a:prstGeom>
          <a:solidFill>
            <a:srgbClr val="002060"/>
          </a:solidFill>
        </p:spPr>
        <p:txBody>
          <a:bodyPr wrap="none" rtlCol="0">
            <a:spAutoFit/>
          </a:bodyPr>
          <a:lstStyle/>
          <a:p>
            <a:r>
              <a:rPr kumimoji="1" lang="ja-JP" altLang="en-US" dirty="0">
                <a:solidFill>
                  <a:schemeClr val="bg1"/>
                </a:solidFill>
              </a:rPr>
              <a:t>部会で</a:t>
            </a:r>
            <a:r>
              <a:rPr lang="ja-JP" altLang="en-US" dirty="0">
                <a:solidFill>
                  <a:schemeClr val="bg1"/>
                </a:solidFill>
              </a:rPr>
              <a:t>検討</a:t>
            </a:r>
            <a:endParaRPr kumimoji="1" lang="ja-JP" altLang="en-US" dirty="0">
              <a:solidFill>
                <a:schemeClr val="bg1"/>
              </a:solidFill>
            </a:endParaRPr>
          </a:p>
        </p:txBody>
      </p:sp>
      <p:sp>
        <p:nvSpPr>
          <p:cNvPr id="19" name="テキスト ボックス 18">
            <a:extLst>
              <a:ext uri="{FF2B5EF4-FFF2-40B4-BE49-F238E27FC236}">
                <a16:creationId xmlns:a16="http://schemas.microsoft.com/office/drawing/2014/main" id="{CB69F820-ECF8-4343-A0DF-3D6015DAD0CC}"/>
              </a:ext>
            </a:extLst>
          </p:cNvPr>
          <p:cNvSpPr txBox="1"/>
          <p:nvPr/>
        </p:nvSpPr>
        <p:spPr>
          <a:xfrm>
            <a:off x="10612665" y="4784617"/>
            <a:ext cx="1338828" cy="369332"/>
          </a:xfrm>
          <a:prstGeom prst="rect">
            <a:avLst/>
          </a:prstGeom>
          <a:solidFill>
            <a:srgbClr val="002060"/>
          </a:solidFill>
        </p:spPr>
        <p:txBody>
          <a:bodyPr wrap="none" rtlCol="0">
            <a:spAutoFit/>
          </a:bodyPr>
          <a:lstStyle/>
          <a:p>
            <a:r>
              <a:rPr kumimoji="1" lang="ja-JP" altLang="en-US" dirty="0">
                <a:solidFill>
                  <a:schemeClr val="bg1"/>
                </a:solidFill>
              </a:rPr>
              <a:t>部会で</a:t>
            </a:r>
            <a:r>
              <a:rPr lang="ja-JP" altLang="en-US" dirty="0">
                <a:solidFill>
                  <a:schemeClr val="bg1"/>
                </a:solidFill>
              </a:rPr>
              <a:t>検討</a:t>
            </a:r>
            <a:endParaRPr kumimoji="1" lang="ja-JP" altLang="en-US" dirty="0">
              <a:solidFill>
                <a:schemeClr val="bg1"/>
              </a:solidFill>
            </a:endParaRPr>
          </a:p>
        </p:txBody>
      </p:sp>
      <p:sp>
        <p:nvSpPr>
          <p:cNvPr id="20" name="テキスト ボックス 19">
            <a:extLst>
              <a:ext uri="{FF2B5EF4-FFF2-40B4-BE49-F238E27FC236}">
                <a16:creationId xmlns:a16="http://schemas.microsoft.com/office/drawing/2014/main" id="{520DA214-3DD7-4374-A781-CB75BFD2F1C1}"/>
              </a:ext>
            </a:extLst>
          </p:cNvPr>
          <p:cNvSpPr txBox="1"/>
          <p:nvPr/>
        </p:nvSpPr>
        <p:spPr>
          <a:xfrm>
            <a:off x="6615462" y="4397074"/>
            <a:ext cx="4881465" cy="369332"/>
          </a:xfrm>
          <a:prstGeom prst="rect">
            <a:avLst/>
          </a:prstGeom>
          <a:noFill/>
        </p:spPr>
        <p:txBody>
          <a:bodyPr wrap="none" rtlCol="0">
            <a:spAutoFit/>
          </a:bodyPr>
          <a:lstStyle/>
          <a:p>
            <a:r>
              <a:rPr lang="ja-JP" altLang="en-US" b="1" dirty="0"/>
              <a:t>✔災害想定に対する災害予防対策対策の作成</a:t>
            </a:r>
            <a:endParaRPr kumimoji="1" lang="ja-JP" altLang="en-US" b="1" dirty="0"/>
          </a:p>
        </p:txBody>
      </p:sp>
      <p:sp>
        <p:nvSpPr>
          <p:cNvPr id="10" name="テキスト ボックス 9">
            <a:extLst>
              <a:ext uri="{FF2B5EF4-FFF2-40B4-BE49-F238E27FC236}">
                <a16:creationId xmlns:a16="http://schemas.microsoft.com/office/drawing/2014/main" id="{167E4827-6BA5-4AE3-B1EB-E8A48A657ACD}"/>
              </a:ext>
            </a:extLst>
          </p:cNvPr>
          <p:cNvSpPr txBox="1"/>
          <p:nvPr/>
        </p:nvSpPr>
        <p:spPr>
          <a:xfrm>
            <a:off x="6499788" y="780184"/>
            <a:ext cx="1980029" cy="523220"/>
          </a:xfrm>
          <a:prstGeom prst="rect">
            <a:avLst/>
          </a:prstGeom>
          <a:noFill/>
        </p:spPr>
        <p:txBody>
          <a:bodyPr wrap="none" rtlCol="0">
            <a:spAutoFit/>
          </a:bodyPr>
          <a:lstStyle/>
          <a:p>
            <a:r>
              <a:rPr lang="ja-JP" altLang="en-US" sz="2800" b="1" dirty="0">
                <a:solidFill>
                  <a:srgbClr val="002060"/>
                </a:solidFill>
              </a:rPr>
              <a:t>修正の</a:t>
            </a:r>
            <a:r>
              <a:rPr kumimoji="1" lang="ja-JP" altLang="en-US" sz="2800" b="1" dirty="0">
                <a:solidFill>
                  <a:srgbClr val="002060"/>
                </a:solidFill>
              </a:rPr>
              <a:t>概要</a:t>
            </a:r>
          </a:p>
        </p:txBody>
      </p:sp>
      <p:sp>
        <p:nvSpPr>
          <p:cNvPr id="3" name="テキスト ボックス 2">
            <a:extLst>
              <a:ext uri="{FF2B5EF4-FFF2-40B4-BE49-F238E27FC236}">
                <a16:creationId xmlns:a16="http://schemas.microsoft.com/office/drawing/2014/main" id="{C68031BA-FE78-4935-8FDE-A49615FEEBBF}"/>
              </a:ext>
            </a:extLst>
          </p:cNvPr>
          <p:cNvSpPr txBox="1"/>
          <p:nvPr/>
        </p:nvSpPr>
        <p:spPr>
          <a:xfrm>
            <a:off x="473855" y="5411988"/>
            <a:ext cx="11111419" cy="884473"/>
          </a:xfrm>
          <a:prstGeom prst="rect">
            <a:avLst/>
          </a:prstGeom>
          <a:noFill/>
        </p:spPr>
        <p:txBody>
          <a:bodyPr wrap="square" rtlCol="0">
            <a:spAutoFit/>
          </a:bodyPr>
          <a:lstStyle/>
          <a:p>
            <a:pPr>
              <a:lnSpc>
                <a:spcPct val="150000"/>
              </a:lnSpc>
            </a:pPr>
            <a:r>
              <a:rPr kumimoji="1" lang="ja-JP" altLang="en-US" dirty="0"/>
              <a:t>■計画（１～７章）の</a:t>
            </a:r>
            <a:r>
              <a:rPr kumimoji="1" lang="en-US" altLang="ja-JP" dirty="0"/>
              <a:t>【</a:t>
            </a:r>
            <a:r>
              <a:rPr kumimoji="1" lang="ja-JP" altLang="en-US" dirty="0"/>
              <a:t>修正原案</a:t>
            </a:r>
            <a:r>
              <a:rPr kumimoji="1" lang="en-US" altLang="ja-JP" dirty="0"/>
              <a:t>】</a:t>
            </a:r>
            <a:r>
              <a:rPr kumimoji="1" lang="ja-JP" altLang="en-US" dirty="0"/>
              <a:t>について、　　　　　　し、幹事会を経て</a:t>
            </a:r>
            <a:r>
              <a:rPr kumimoji="1" lang="en-US" altLang="ja-JP" dirty="0"/>
              <a:t>【</a:t>
            </a:r>
            <a:r>
              <a:rPr kumimoji="1" lang="ja-JP" altLang="en-US" dirty="0"/>
              <a:t>修正案</a:t>
            </a:r>
            <a:r>
              <a:rPr kumimoji="1" lang="en-US" altLang="ja-JP" dirty="0"/>
              <a:t>】</a:t>
            </a:r>
            <a:r>
              <a:rPr kumimoji="1" lang="ja-JP" altLang="en-US" dirty="0"/>
              <a:t>として整理</a:t>
            </a:r>
            <a:endParaRPr kumimoji="1" lang="en-US" altLang="ja-JP" dirty="0"/>
          </a:p>
          <a:p>
            <a:pPr>
              <a:lnSpc>
                <a:spcPct val="150000"/>
              </a:lnSpc>
            </a:pPr>
            <a:r>
              <a:rPr lang="ja-JP" altLang="en-US" dirty="0"/>
              <a:t>　修正案の</a:t>
            </a:r>
            <a:r>
              <a:rPr kumimoji="1" lang="ja-JP" altLang="en-US" dirty="0"/>
              <a:t>パブコメを実施、防災本部会議の</a:t>
            </a:r>
            <a:r>
              <a:rPr lang="ja-JP" altLang="en-US" dirty="0"/>
              <a:t>承認</a:t>
            </a:r>
            <a:r>
              <a:rPr kumimoji="1" lang="ja-JP" altLang="en-US" dirty="0"/>
              <a:t>をもって、</a:t>
            </a:r>
            <a:r>
              <a:rPr lang="ja-JP" altLang="en-US" sz="1800" dirty="0">
                <a:solidFill>
                  <a:schemeClr val="bg2">
                    <a:lumMod val="10000"/>
                  </a:schemeClr>
                </a:solidFill>
              </a:rPr>
              <a:t>大阪府石油コンビナート等防災計画を修正</a:t>
            </a:r>
            <a:endParaRPr lang="en-US" altLang="ja-JP" sz="1800" dirty="0">
              <a:solidFill>
                <a:schemeClr val="bg2">
                  <a:lumMod val="10000"/>
                </a:schemeClr>
              </a:solidFill>
            </a:endParaRPr>
          </a:p>
        </p:txBody>
      </p:sp>
      <p:sp>
        <p:nvSpPr>
          <p:cNvPr id="21" name="テキスト ボックス 20">
            <a:extLst>
              <a:ext uri="{FF2B5EF4-FFF2-40B4-BE49-F238E27FC236}">
                <a16:creationId xmlns:a16="http://schemas.microsoft.com/office/drawing/2014/main" id="{385B0EBD-14B1-48BF-BFF2-9AD3A4349EA9}"/>
              </a:ext>
            </a:extLst>
          </p:cNvPr>
          <p:cNvSpPr txBox="1"/>
          <p:nvPr/>
        </p:nvSpPr>
        <p:spPr>
          <a:xfrm>
            <a:off x="5308694" y="5472773"/>
            <a:ext cx="1338828" cy="369332"/>
          </a:xfrm>
          <a:prstGeom prst="rect">
            <a:avLst/>
          </a:prstGeom>
          <a:solidFill>
            <a:srgbClr val="002060"/>
          </a:solidFill>
        </p:spPr>
        <p:txBody>
          <a:bodyPr wrap="none" rtlCol="0">
            <a:spAutoFit/>
          </a:bodyPr>
          <a:lstStyle/>
          <a:p>
            <a:r>
              <a:rPr kumimoji="1" lang="ja-JP" altLang="en-US" dirty="0">
                <a:solidFill>
                  <a:schemeClr val="bg1"/>
                </a:solidFill>
              </a:rPr>
              <a:t>部会で検討</a:t>
            </a:r>
          </a:p>
        </p:txBody>
      </p:sp>
      <p:sp>
        <p:nvSpPr>
          <p:cNvPr id="11" name="スライド番号プレースホルダー 10">
            <a:extLst>
              <a:ext uri="{FF2B5EF4-FFF2-40B4-BE49-F238E27FC236}">
                <a16:creationId xmlns:a16="http://schemas.microsoft.com/office/drawing/2014/main" id="{006F3A42-1563-474F-A7A2-F6F31237A758}"/>
              </a:ext>
            </a:extLst>
          </p:cNvPr>
          <p:cNvSpPr>
            <a:spLocks noGrp="1"/>
          </p:cNvSpPr>
          <p:nvPr>
            <p:ph type="sldNum" sz="quarter" idx="16"/>
          </p:nvPr>
        </p:nvSpPr>
        <p:spPr>
          <a:xfrm>
            <a:off x="9328482" y="6388005"/>
            <a:ext cx="2743200" cy="365125"/>
          </a:xfrm>
        </p:spPr>
        <p:txBody>
          <a:bodyPr/>
          <a:lstStyle/>
          <a:p>
            <a:pPr>
              <a:defRPr/>
            </a:pPr>
            <a:fld id="{6A7DE672-D86C-4979-80C9-45C2135937D1}" type="slidenum">
              <a:rPr lang="en-US" altLang="ja-JP" smtClean="0"/>
              <a:pPr>
                <a:defRPr/>
              </a:pPr>
              <a:t>4</a:t>
            </a:fld>
            <a:endParaRPr lang="en-US" altLang="ja-JP" dirty="0"/>
          </a:p>
        </p:txBody>
      </p:sp>
      <p:sp>
        <p:nvSpPr>
          <p:cNvPr id="22" name="矢印: 右 21">
            <a:extLst>
              <a:ext uri="{FF2B5EF4-FFF2-40B4-BE49-F238E27FC236}">
                <a16:creationId xmlns:a16="http://schemas.microsoft.com/office/drawing/2014/main" id="{FAD9E5E9-5432-40DC-8578-FE33DC2338E7}"/>
              </a:ext>
            </a:extLst>
          </p:cNvPr>
          <p:cNvSpPr/>
          <p:nvPr/>
        </p:nvSpPr>
        <p:spPr>
          <a:xfrm>
            <a:off x="5978362" y="4565376"/>
            <a:ext cx="637100" cy="662231"/>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矢印: 下 16">
            <a:extLst>
              <a:ext uri="{FF2B5EF4-FFF2-40B4-BE49-F238E27FC236}">
                <a16:creationId xmlns:a16="http://schemas.microsoft.com/office/drawing/2014/main" id="{9394E837-C1D5-4806-BA4B-F977E988144F}"/>
              </a:ext>
            </a:extLst>
          </p:cNvPr>
          <p:cNvSpPr/>
          <p:nvPr/>
        </p:nvSpPr>
        <p:spPr>
          <a:xfrm>
            <a:off x="8154627" y="3456143"/>
            <a:ext cx="637101" cy="9227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1279981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2" name="表 61"/>
          <p:cNvGraphicFramePr>
            <a:graphicFrameLocks noGrp="1"/>
          </p:cNvGraphicFramePr>
          <p:nvPr/>
        </p:nvGraphicFramePr>
        <p:xfrm>
          <a:off x="946768" y="747405"/>
          <a:ext cx="10195966" cy="3760230"/>
        </p:xfrm>
        <a:graphic>
          <a:graphicData uri="http://schemas.openxmlformats.org/drawingml/2006/table">
            <a:tbl>
              <a:tblPr firstRow="1" bandRow="1">
                <a:tableStyleId>{5940675A-B579-460E-94D1-54222C63F5DA}</a:tableStyleId>
              </a:tblPr>
              <a:tblGrid>
                <a:gridCol w="242462">
                  <a:extLst>
                    <a:ext uri="{9D8B030D-6E8A-4147-A177-3AD203B41FA5}">
                      <a16:colId xmlns:a16="http://schemas.microsoft.com/office/drawing/2014/main" val="293837133"/>
                    </a:ext>
                  </a:extLst>
                </a:gridCol>
                <a:gridCol w="249750">
                  <a:extLst>
                    <a:ext uri="{9D8B030D-6E8A-4147-A177-3AD203B41FA5}">
                      <a16:colId xmlns:a16="http://schemas.microsoft.com/office/drawing/2014/main" val="1173752671"/>
                    </a:ext>
                  </a:extLst>
                </a:gridCol>
                <a:gridCol w="270561">
                  <a:extLst>
                    <a:ext uri="{9D8B030D-6E8A-4147-A177-3AD203B41FA5}">
                      <a16:colId xmlns:a16="http://schemas.microsoft.com/office/drawing/2014/main" val="1929688273"/>
                    </a:ext>
                  </a:extLst>
                </a:gridCol>
                <a:gridCol w="251712">
                  <a:extLst>
                    <a:ext uri="{9D8B030D-6E8A-4147-A177-3AD203B41FA5}">
                      <a16:colId xmlns:a16="http://schemas.microsoft.com/office/drawing/2014/main" val="626443985"/>
                    </a:ext>
                  </a:extLst>
                </a:gridCol>
                <a:gridCol w="249594">
                  <a:extLst>
                    <a:ext uri="{9D8B030D-6E8A-4147-A177-3AD203B41FA5}">
                      <a16:colId xmlns:a16="http://schemas.microsoft.com/office/drawing/2014/main" val="3427227687"/>
                    </a:ext>
                  </a:extLst>
                </a:gridCol>
                <a:gridCol w="238396">
                  <a:extLst>
                    <a:ext uri="{9D8B030D-6E8A-4147-A177-3AD203B41FA5}">
                      <a16:colId xmlns:a16="http://schemas.microsoft.com/office/drawing/2014/main" val="3859675068"/>
                    </a:ext>
                  </a:extLst>
                </a:gridCol>
                <a:gridCol w="320350">
                  <a:extLst>
                    <a:ext uri="{9D8B030D-6E8A-4147-A177-3AD203B41FA5}">
                      <a16:colId xmlns:a16="http://schemas.microsoft.com/office/drawing/2014/main" val="1546936818"/>
                    </a:ext>
                  </a:extLst>
                </a:gridCol>
                <a:gridCol w="284000">
                  <a:extLst>
                    <a:ext uri="{9D8B030D-6E8A-4147-A177-3AD203B41FA5}">
                      <a16:colId xmlns:a16="http://schemas.microsoft.com/office/drawing/2014/main" val="3002880839"/>
                    </a:ext>
                  </a:extLst>
                </a:gridCol>
                <a:gridCol w="251669">
                  <a:extLst>
                    <a:ext uri="{9D8B030D-6E8A-4147-A177-3AD203B41FA5}">
                      <a16:colId xmlns:a16="http://schemas.microsoft.com/office/drawing/2014/main" val="1062226398"/>
                    </a:ext>
                  </a:extLst>
                </a:gridCol>
                <a:gridCol w="285226">
                  <a:extLst>
                    <a:ext uri="{9D8B030D-6E8A-4147-A177-3AD203B41FA5}">
                      <a16:colId xmlns:a16="http://schemas.microsoft.com/office/drawing/2014/main" val="101149811"/>
                    </a:ext>
                  </a:extLst>
                </a:gridCol>
                <a:gridCol w="276837">
                  <a:extLst>
                    <a:ext uri="{9D8B030D-6E8A-4147-A177-3AD203B41FA5}">
                      <a16:colId xmlns:a16="http://schemas.microsoft.com/office/drawing/2014/main" val="3334922739"/>
                    </a:ext>
                  </a:extLst>
                </a:gridCol>
                <a:gridCol w="229747">
                  <a:extLst>
                    <a:ext uri="{9D8B030D-6E8A-4147-A177-3AD203B41FA5}">
                      <a16:colId xmlns:a16="http://schemas.microsoft.com/office/drawing/2014/main" val="2398171201"/>
                    </a:ext>
                  </a:extLst>
                </a:gridCol>
                <a:gridCol w="263624">
                  <a:extLst>
                    <a:ext uri="{9D8B030D-6E8A-4147-A177-3AD203B41FA5}">
                      <a16:colId xmlns:a16="http://schemas.microsoft.com/office/drawing/2014/main" val="1006713694"/>
                    </a:ext>
                  </a:extLst>
                </a:gridCol>
                <a:gridCol w="277499">
                  <a:extLst>
                    <a:ext uri="{9D8B030D-6E8A-4147-A177-3AD203B41FA5}">
                      <a16:colId xmlns:a16="http://schemas.microsoft.com/office/drawing/2014/main" val="4248738280"/>
                    </a:ext>
                  </a:extLst>
                </a:gridCol>
                <a:gridCol w="297947">
                  <a:extLst>
                    <a:ext uri="{9D8B030D-6E8A-4147-A177-3AD203B41FA5}">
                      <a16:colId xmlns:a16="http://schemas.microsoft.com/office/drawing/2014/main" val="2358115433"/>
                    </a:ext>
                  </a:extLst>
                </a:gridCol>
                <a:gridCol w="291313">
                  <a:extLst>
                    <a:ext uri="{9D8B030D-6E8A-4147-A177-3AD203B41FA5}">
                      <a16:colId xmlns:a16="http://schemas.microsoft.com/office/drawing/2014/main" val="359914270"/>
                    </a:ext>
                  </a:extLst>
                </a:gridCol>
                <a:gridCol w="291313">
                  <a:extLst>
                    <a:ext uri="{9D8B030D-6E8A-4147-A177-3AD203B41FA5}">
                      <a16:colId xmlns:a16="http://schemas.microsoft.com/office/drawing/2014/main" val="313061408"/>
                    </a:ext>
                  </a:extLst>
                </a:gridCol>
                <a:gridCol w="275129">
                  <a:extLst>
                    <a:ext uri="{9D8B030D-6E8A-4147-A177-3AD203B41FA5}">
                      <a16:colId xmlns:a16="http://schemas.microsoft.com/office/drawing/2014/main" val="3403562771"/>
                    </a:ext>
                  </a:extLst>
                </a:gridCol>
                <a:gridCol w="304899">
                  <a:extLst>
                    <a:ext uri="{9D8B030D-6E8A-4147-A177-3AD203B41FA5}">
                      <a16:colId xmlns:a16="http://schemas.microsoft.com/office/drawing/2014/main" val="3343448371"/>
                    </a:ext>
                  </a:extLst>
                </a:gridCol>
                <a:gridCol w="268448">
                  <a:extLst>
                    <a:ext uri="{9D8B030D-6E8A-4147-A177-3AD203B41FA5}">
                      <a16:colId xmlns:a16="http://schemas.microsoft.com/office/drawing/2014/main" val="2081034226"/>
                    </a:ext>
                  </a:extLst>
                </a:gridCol>
                <a:gridCol w="478618">
                  <a:extLst>
                    <a:ext uri="{9D8B030D-6E8A-4147-A177-3AD203B41FA5}">
                      <a16:colId xmlns:a16="http://schemas.microsoft.com/office/drawing/2014/main" val="3223784631"/>
                    </a:ext>
                  </a:extLst>
                </a:gridCol>
                <a:gridCol w="299405">
                  <a:extLst>
                    <a:ext uri="{9D8B030D-6E8A-4147-A177-3AD203B41FA5}">
                      <a16:colId xmlns:a16="http://schemas.microsoft.com/office/drawing/2014/main" val="156458000"/>
                    </a:ext>
                  </a:extLst>
                </a:gridCol>
                <a:gridCol w="295668">
                  <a:extLst>
                    <a:ext uri="{9D8B030D-6E8A-4147-A177-3AD203B41FA5}">
                      <a16:colId xmlns:a16="http://schemas.microsoft.com/office/drawing/2014/main" val="3019153950"/>
                    </a:ext>
                  </a:extLst>
                </a:gridCol>
                <a:gridCol w="291373">
                  <a:extLst>
                    <a:ext uri="{9D8B030D-6E8A-4147-A177-3AD203B41FA5}">
                      <a16:colId xmlns:a16="http://schemas.microsoft.com/office/drawing/2014/main" val="1438731714"/>
                    </a:ext>
                  </a:extLst>
                </a:gridCol>
                <a:gridCol w="291373">
                  <a:extLst>
                    <a:ext uri="{9D8B030D-6E8A-4147-A177-3AD203B41FA5}">
                      <a16:colId xmlns:a16="http://schemas.microsoft.com/office/drawing/2014/main" val="1296128929"/>
                    </a:ext>
                  </a:extLst>
                </a:gridCol>
                <a:gridCol w="291373">
                  <a:extLst>
                    <a:ext uri="{9D8B030D-6E8A-4147-A177-3AD203B41FA5}">
                      <a16:colId xmlns:a16="http://schemas.microsoft.com/office/drawing/2014/main" val="42414944"/>
                    </a:ext>
                  </a:extLst>
                </a:gridCol>
                <a:gridCol w="260475">
                  <a:extLst>
                    <a:ext uri="{9D8B030D-6E8A-4147-A177-3AD203B41FA5}">
                      <a16:colId xmlns:a16="http://schemas.microsoft.com/office/drawing/2014/main" val="1062761481"/>
                    </a:ext>
                  </a:extLst>
                </a:gridCol>
                <a:gridCol w="259195">
                  <a:extLst>
                    <a:ext uri="{9D8B030D-6E8A-4147-A177-3AD203B41FA5}">
                      <a16:colId xmlns:a16="http://schemas.microsoft.com/office/drawing/2014/main" val="566086697"/>
                    </a:ext>
                  </a:extLst>
                </a:gridCol>
                <a:gridCol w="297594">
                  <a:extLst>
                    <a:ext uri="{9D8B030D-6E8A-4147-A177-3AD203B41FA5}">
                      <a16:colId xmlns:a16="http://schemas.microsoft.com/office/drawing/2014/main" val="1094061121"/>
                    </a:ext>
                  </a:extLst>
                </a:gridCol>
                <a:gridCol w="268795">
                  <a:extLst>
                    <a:ext uri="{9D8B030D-6E8A-4147-A177-3AD203B41FA5}">
                      <a16:colId xmlns:a16="http://schemas.microsoft.com/office/drawing/2014/main" val="490353156"/>
                    </a:ext>
                  </a:extLst>
                </a:gridCol>
                <a:gridCol w="326394">
                  <a:extLst>
                    <a:ext uri="{9D8B030D-6E8A-4147-A177-3AD203B41FA5}">
                      <a16:colId xmlns:a16="http://schemas.microsoft.com/office/drawing/2014/main" val="1163011465"/>
                    </a:ext>
                  </a:extLst>
                </a:gridCol>
                <a:gridCol w="326394">
                  <a:extLst>
                    <a:ext uri="{9D8B030D-6E8A-4147-A177-3AD203B41FA5}">
                      <a16:colId xmlns:a16="http://schemas.microsoft.com/office/drawing/2014/main" val="3264432259"/>
                    </a:ext>
                  </a:extLst>
                </a:gridCol>
                <a:gridCol w="297594">
                  <a:extLst>
                    <a:ext uri="{9D8B030D-6E8A-4147-A177-3AD203B41FA5}">
                      <a16:colId xmlns:a16="http://schemas.microsoft.com/office/drawing/2014/main" val="3093675871"/>
                    </a:ext>
                  </a:extLst>
                </a:gridCol>
                <a:gridCol w="278395">
                  <a:extLst>
                    <a:ext uri="{9D8B030D-6E8A-4147-A177-3AD203B41FA5}">
                      <a16:colId xmlns:a16="http://schemas.microsoft.com/office/drawing/2014/main" val="3254128686"/>
                    </a:ext>
                  </a:extLst>
                </a:gridCol>
                <a:gridCol w="259196">
                  <a:extLst>
                    <a:ext uri="{9D8B030D-6E8A-4147-A177-3AD203B41FA5}">
                      <a16:colId xmlns:a16="http://schemas.microsoft.com/office/drawing/2014/main" val="3072613501"/>
                    </a:ext>
                  </a:extLst>
                </a:gridCol>
                <a:gridCol w="253648">
                  <a:extLst>
                    <a:ext uri="{9D8B030D-6E8A-4147-A177-3AD203B41FA5}">
                      <a16:colId xmlns:a16="http://schemas.microsoft.com/office/drawing/2014/main" val="964324055"/>
                    </a:ext>
                  </a:extLst>
                </a:gridCol>
              </a:tblGrid>
              <a:tr h="564703">
                <a:tc gridSpan="12">
                  <a:txBody>
                    <a:bodyPr/>
                    <a:lstStyle/>
                    <a:p>
                      <a:pPr algn="ctr"/>
                      <a:r>
                        <a:rPr kumimoji="1" lang="en-US" altLang="ja-JP" sz="1200" b="0" dirty="0">
                          <a:latin typeface="UD デジタル 教科書体 NP-B" panose="02020700000000000000" pitchFamily="18" charset="-128"/>
                          <a:ea typeface="UD デジタル 教科書体 NP-B" panose="02020700000000000000" pitchFamily="18" charset="-128"/>
                        </a:rPr>
                        <a:t>R</a:t>
                      </a:r>
                      <a:r>
                        <a:rPr kumimoji="1" lang="ja-JP" altLang="en-US" sz="1200" b="0" dirty="0">
                          <a:latin typeface="UD デジタル 教科書体 NP-B" panose="02020700000000000000" pitchFamily="18" charset="-128"/>
                          <a:ea typeface="UD デジタル 教科書体 NP-B" panose="02020700000000000000" pitchFamily="18" charset="-128"/>
                        </a:rPr>
                        <a:t>７年度</a:t>
                      </a:r>
                    </a:p>
                  </a:txBody>
                  <a:tcPr marL="74295" marR="74295" marT="37148" marB="37148" anchor="ctr">
                    <a:noFill/>
                  </a:tcPr>
                </a:tc>
                <a:tc hMerge="1">
                  <a:txBody>
                    <a:bodyPr/>
                    <a:lstStyle/>
                    <a:p>
                      <a:pPr algn="ctr"/>
                      <a:endParaRPr kumimoji="1" lang="ja-JP" altLang="en-US" sz="1200" dirty="0">
                        <a:latin typeface="UD デジタル 教科書体 NP-B" panose="02020700000000000000" pitchFamily="18" charset="-128"/>
                        <a:ea typeface="UD デジタル 教科書体 NP-B" panose="02020700000000000000" pitchFamily="18" charset="-128"/>
                      </a:endParaRPr>
                    </a:p>
                  </a:txBody>
                  <a:tcPr marL="74295" marR="74295" marT="37148" marB="37148"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solidFill>
                      <a:schemeClr val="bg1">
                        <a:lumMod val="85000"/>
                      </a:schemeClr>
                    </a:solidFill>
                  </a:tcPr>
                </a:tc>
                <a:tc hMerge="1">
                  <a:txBody>
                    <a:bodyPr/>
                    <a:lstStyle/>
                    <a:p>
                      <a:pPr algn="ctr"/>
                      <a:endParaRPr kumimoji="1" lang="ja-JP" altLang="en-US" sz="1200" dirty="0">
                        <a:latin typeface="UD デジタル 教科書体 NP-B" panose="02020700000000000000" pitchFamily="18" charset="-128"/>
                        <a:ea typeface="UD デジタル 教科書体 NP-B" panose="02020700000000000000" pitchFamily="18" charset="-128"/>
                      </a:endParaRPr>
                    </a:p>
                  </a:txBody>
                  <a:tcPr marL="74295" marR="74295" marT="37148" marB="37148"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solidFill>
                      <a:schemeClr val="bg1">
                        <a:lumMod val="85000"/>
                      </a:schemeClr>
                    </a:solidFill>
                  </a:tcPr>
                </a:tc>
                <a:tc hMerge="1">
                  <a:txBody>
                    <a:bodyPr/>
                    <a:lstStyle/>
                    <a:p>
                      <a:pPr algn="ctr"/>
                      <a:endParaRPr kumimoji="1" lang="ja-JP" altLang="en-US" sz="1200" dirty="0">
                        <a:latin typeface="UD デジタル 教科書体 NP-B" panose="02020700000000000000" pitchFamily="18" charset="-128"/>
                        <a:ea typeface="UD デジタル 教科書体 NP-B" panose="02020700000000000000" pitchFamily="18" charset="-128"/>
                      </a:endParaRPr>
                    </a:p>
                  </a:txBody>
                  <a:tcPr marL="74295" marR="74295" marT="37148" marB="37148"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solidFill>
                      <a:schemeClr val="bg1">
                        <a:lumMod val="85000"/>
                      </a:schemeClr>
                    </a:solidFill>
                  </a:tcPr>
                </a:tc>
                <a:tc hMerge="1">
                  <a:txBody>
                    <a:bodyPr/>
                    <a:lstStyle/>
                    <a:p>
                      <a:pPr algn="ctr"/>
                      <a:endParaRPr kumimoji="1" lang="ja-JP" altLang="en-US" sz="1200" dirty="0">
                        <a:latin typeface="UD デジタル 教科書体 NP-B" panose="02020700000000000000" pitchFamily="18" charset="-128"/>
                        <a:ea typeface="UD デジタル 教科書体 NP-B" panose="02020700000000000000" pitchFamily="18" charset="-128"/>
                      </a:endParaRPr>
                    </a:p>
                  </a:txBody>
                  <a:tcPr marL="74295" marR="74295" marT="37148" marB="37148"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solidFill>
                      <a:schemeClr val="bg1">
                        <a:lumMod val="85000"/>
                      </a:schemeClr>
                    </a:solidFill>
                  </a:tcPr>
                </a:tc>
                <a:tc hMerge="1">
                  <a:txBody>
                    <a:bodyPr/>
                    <a:lstStyle/>
                    <a:p>
                      <a:pPr algn="ctr"/>
                      <a:endParaRPr kumimoji="1" lang="ja-JP" altLang="en-US" sz="1200" dirty="0">
                        <a:latin typeface="UD デジタル 教科書体 NP-B" panose="02020700000000000000" pitchFamily="18" charset="-128"/>
                        <a:ea typeface="UD デジタル 教科書体 NP-B" panose="02020700000000000000" pitchFamily="18" charset="-128"/>
                      </a:endParaRPr>
                    </a:p>
                  </a:txBody>
                  <a:tcPr marL="74295" marR="74295" marT="37148" marB="37148"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solidFill>
                      <a:schemeClr val="bg1">
                        <a:lumMod val="85000"/>
                      </a:schemeClr>
                    </a:solidFill>
                  </a:tcPr>
                </a:tc>
                <a:tc hMerge="1">
                  <a:txBody>
                    <a:bodyPr/>
                    <a:lstStyle/>
                    <a:p>
                      <a:pPr algn="ctr"/>
                      <a:endParaRPr kumimoji="1" lang="ja-JP" altLang="en-US" sz="1200" dirty="0">
                        <a:latin typeface="UD デジタル 教科書体 NP-B" panose="02020700000000000000" pitchFamily="18" charset="-128"/>
                        <a:ea typeface="UD デジタル 教科書体 NP-B" panose="02020700000000000000" pitchFamily="18" charset="-128"/>
                      </a:endParaRPr>
                    </a:p>
                  </a:txBody>
                  <a:tcPr marL="74295" marR="74295" marT="37148" marB="37148"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solidFill>
                      <a:schemeClr val="bg1">
                        <a:lumMod val="85000"/>
                      </a:schemeClr>
                    </a:solidFill>
                  </a:tcPr>
                </a:tc>
                <a:tc hMerge="1">
                  <a:txBody>
                    <a:bodyPr/>
                    <a:lstStyle/>
                    <a:p>
                      <a:pPr algn="ctr"/>
                      <a:endParaRPr kumimoji="1" lang="ja-JP" altLang="en-US" sz="1200" dirty="0">
                        <a:latin typeface="UD デジタル 教科書体 NP-B" panose="02020700000000000000" pitchFamily="18" charset="-128"/>
                        <a:ea typeface="UD デジタル 教科書体 NP-B" panose="02020700000000000000" pitchFamily="18" charset="-128"/>
                      </a:endParaRPr>
                    </a:p>
                  </a:txBody>
                  <a:tcPr marL="74295" marR="74295" marT="37148" marB="37148"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solidFill>
                      <a:schemeClr val="bg1">
                        <a:lumMod val="85000"/>
                      </a:schemeClr>
                    </a:solidFill>
                  </a:tcPr>
                </a:tc>
                <a:tc hMerge="1">
                  <a:txBody>
                    <a:bodyPr/>
                    <a:lstStyle/>
                    <a:p>
                      <a:pPr algn="ctr"/>
                      <a:endParaRPr kumimoji="1" lang="ja-JP" altLang="en-US" sz="1200" dirty="0">
                        <a:latin typeface="UD デジタル 教科書体 NP-B" panose="02020700000000000000" pitchFamily="18" charset="-128"/>
                        <a:ea typeface="UD デジタル 教科書体 NP-B" panose="02020700000000000000" pitchFamily="18" charset="-128"/>
                      </a:endParaRPr>
                    </a:p>
                  </a:txBody>
                  <a:tcPr marL="74295" marR="74295" marT="37148" marB="37148"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solidFill>
                      <a:schemeClr val="bg1">
                        <a:lumMod val="85000"/>
                      </a:schemeClr>
                    </a:solidFill>
                  </a:tcPr>
                </a:tc>
                <a:tc hMerge="1">
                  <a:txBody>
                    <a:bodyPr/>
                    <a:lstStyle/>
                    <a:p>
                      <a:pPr algn="ctr"/>
                      <a:endParaRPr kumimoji="1" lang="ja-JP" altLang="en-US" sz="1200" dirty="0">
                        <a:latin typeface="UD デジタル 教科書体 NP-B" panose="02020700000000000000" pitchFamily="18" charset="-128"/>
                        <a:ea typeface="UD デジタル 教科書体 NP-B" panose="02020700000000000000" pitchFamily="18" charset="-128"/>
                      </a:endParaRPr>
                    </a:p>
                  </a:txBody>
                  <a:tcPr marL="74295" marR="74295" marT="37148" marB="37148"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solidFill>
                      <a:schemeClr val="bg1">
                        <a:lumMod val="85000"/>
                      </a:schemeClr>
                    </a:solidFill>
                  </a:tcPr>
                </a:tc>
                <a:tc hMerge="1">
                  <a:txBody>
                    <a:bodyPr/>
                    <a:lstStyle/>
                    <a:p>
                      <a:pPr algn="ctr"/>
                      <a:endParaRPr kumimoji="1" lang="ja-JP" altLang="en-US" sz="1200" dirty="0">
                        <a:latin typeface="UD デジタル 教科書体 NP-B" panose="02020700000000000000" pitchFamily="18" charset="-128"/>
                        <a:ea typeface="UD デジタル 教科書体 NP-B" panose="02020700000000000000" pitchFamily="18" charset="-128"/>
                      </a:endParaRPr>
                    </a:p>
                  </a:txBody>
                  <a:tcPr marL="74295" marR="74295" marT="37148" marB="37148"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solidFill>
                      <a:schemeClr val="bg1">
                        <a:lumMod val="85000"/>
                      </a:schemeClr>
                    </a:solidFill>
                  </a:tcPr>
                </a:tc>
                <a:tc hMerge="1">
                  <a:txBody>
                    <a:bodyPr/>
                    <a:lstStyle/>
                    <a:p>
                      <a:pPr algn="ctr"/>
                      <a:endParaRPr kumimoji="1" lang="ja-JP" altLang="en-US" sz="1200" dirty="0">
                        <a:latin typeface="UD デジタル 教科書体 NP-B" panose="02020700000000000000" pitchFamily="18" charset="-128"/>
                        <a:ea typeface="UD デジタル 教科書体 NP-B" panose="02020700000000000000" pitchFamily="18" charset="-128"/>
                      </a:endParaRPr>
                    </a:p>
                  </a:txBody>
                  <a:tcPr marL="74295" marR="74295" marT="37148" marB="37148" anchor="ctr">
                    <a:lnL w="12700" cap="flat" cmpd="sng" algn="ctr">
                      <a:solidFill>
                        <a:schemeClr val="tx1"/>
                      </a:solidFill>
                      <a:prstDash val="sysDot"/>
                      <a:round/>
                      <a:headEnd type="none" w="med" len="med"/>
                      <a:tailEnd type="none" w="med" len="med"/>
                    </a:lnL>
                    <a:solidFill>
                      <a:schemeClr val="bg1">
                        <a:lumMod val="85000"/>
                      </a:schemeClr>
                    </a:solidFill>
                  </a:tcPr>
                </a:tc>
                <a:tc gridSpan="12">
                  <a:txBody>
                    <a:bodyPr/>
                    <a:lstStyle/>
                    <a:p>
                      <a:pPr algn="ctr"/>
                      <a:r>
                        <a:rPr kumimoji="1" lang="en-US" altLang="ja-JP" sz="1200" b="0" dirty="0">
                          <a:latin typeface="UD デジタル 教科書体 NP-B" panose="02020700000000000000" pitchFamily="18" charset="-128"/>
                          <a:ea typeface="UD デジタル 教科書体 NP-B" panose="02020700000000000000" pitchFamily="18" charset="-128"/>
                        </a:rPr>
                        <a:t>R</a:t>
                      </a:r>
                      <a:r>
                        <a:rPr kumimoji="1" lang="ja-JP" altLang="en-US" sz="1200" b="0" dirty="0">
                          <a:latin typeface="UD デジタル 教科書体 NP-B" panose="02020700000000000000" pitchFamily="18" charset="-128"/>
                          <a:ea typeface="UD デジタル 教科書体 NP-B" panose="02020700000000000000" pitchFamily="18" charset="-128"/>
                        </a:rPr>
                        <a:t>８年度</a:t>
                      </a:r>
                    </a:p>
                  </a:txBody>
                  <a:tcPr marL="74295" marR="74295" marT="37148" marB="37148" anchor="ctr">
                    <a:noFill/>
                  </a:tcPr>
                </a:tc>
                <a:tc hMerge="1">
                  <a:txBody>
                    <a:bodyPr/>
                    <a:lstStyle/>
                    <a:p>
                      <a:pPr algn="ctr"/>
                      <a:endParaRPr kumimoji="1" lang="ja-JP" altLang="en-US" sz="1200" dirty="0">
                        <a:latin typeface="UD デジタル 教科書体 NP-B" panose="02020700000000000000" pitchFamily="18" charset="-128"/>
                        <a:ea typeface="UD デジタル 教科書体 NP-B" panose="02020700000000000000" pitchFamily="18" charset="-128"/>
                      </a:endParaRPr>
                    </a:p>
                  </a:txBody>
                  <a:tcPr marL="74295" marR="74295" marT="37148" marB="37148" anchor="ctr">
                    <a:solidFill>
                      <a:schemeClr val="bg1">
                        <a:lumMod val="85000"/>
                      </a:schemeClr>
                    </a:solidFill>
                  </a:tcPr>
                </a:tc>
                <a:tc hMerge="1">
                  <a:txBody>
                    <a:bodyPr/>
                    <a:lstStyle/>
                    <a:p>
                      <a:pPr algn="ctr"/>
                      <a:endParaRPr kumimoji="1" lang="ja-JP" altLang="en-US" sz="1200" dirty="0">
                        <a:latin typeface="UD デジタル 教科書体 NP-B" panose="02020700000000000000" pitchFamily="18" charset="-128"/>
                        <a:ea typeface="UD デジタル 教科書体 NP-B" panose="02020700000000000000" pitchFamily="18" charset="-128"/>
                      </a:endParaRPr>
                    </a:p>
                  </a:txBody>
                  <a:tcPr marL="74295" marR="74295" marT="37148" marB="37148" anchor="ctr">
                    <a:solidFill>
                      <a:schemeClr val="bg1">
                        <a:lumMod val="85000"/>
                      </a:schemeClr>
                    </a:solidFill>
                  </a:tcPr>
                </a:tc>
                <a:tc hMerge="1">
                  <a:txBody>
                    <a:bodyPr/>
                    <a:lstStyle/>
                    <a:p>
                      <a:pPr algn="ctr"/>
                      <a:endParaRPr kumimoji="1" lang="ja-JP" altLang="en-US" sz="1200" dirty="0">
                        <a:latin typeface="UD デジタル 教科書体 NP-B" panose="02020700000000000000" pitchFamily="18" charset="-128"/>
                        <a:ea typeface="UD デジタル 教科書体 NP-B" panose="02020700000000000000" pitchFamily="18" charset="-128"/>
                      </a:endParaRPr>
                    </a:p>
                  </a:txBody>
                  <a:tcPr marL="74295" marR="74295" marT="37148" marB="37148" anchor="ctr">
                    <a:solidFill>
                      <a:schemeClr val="bg1">
                        <a:lumMod val="85000"/>
                      </a:schemeClr>
                    </a:solidFill>
                  </a:tcPr>
                </a:tc>
                <a:tc hMerge="1">
                  <a:txBody>
                    <a:bodyPr/>
                    <a:lstStyle/>
                    <a:p>
                      <a:pPr algn="ctr"/>
                      <a:endParaRPr kumimoji="1" lang="ja-JP" altLang="en-US" sz="1200" dirty="0">
                        <a:latin typeface="UD デジタル 教科書体 NP-B" panose="02020700000000000000" pitchFamily="18" charset="-128"/>
                        <a:ea typeface="UD デジタル 教科書体 NP-B" panose="02020700000000000000" pitchFamily="18" charset="-128"/>
                      </a:endParaRPr>
                    </a:p>
                  </a:txBody>
                  <a:tcPr marL="74295" marR="74295" marT="37148" marB="37148" anchor="ctr">
                    <a:solidFill>
                      <a:schemeClr val="bg1">
                        <a:lumMod val="85000"/>
                      </a:schemeClr>
                    </a:solidFill>
                  </a:tcPr>
                </a:tc>
                <a:tc hMerge="1">
                  <a:txBody>
                    <a:bodyPr/>
                    <a:lstStyle/>
                    <a:p>
                      <a:pPr algn="ctr"/>
                      <a:endParaRPr kumimoji="1" lang="ja-JP" altLang="en-US" sz="1200" dirty="0">
                        <a:latin typeface="UD デジタル 教科書体 NP-B" panose="02020700000000000000" pitchFamily="18" charset="-128"/>
                        <a:ea typeface="UD デジタル 教科書体 NP-B" panose="02020700000000000000" pitchFamily="18" charset="-128"/>
                      </a:endParaRPr>
                    </a:p>
                  </a:txBody>
                  <a:tcPr marL="74295" marR="74295" marT="37148" marB="37148" anchor="ctr">
                    <a:solidFill>
                      <a:schemeClr val="bg1">
                        <a:lumMod val="85000"/>
                      </a:schemeClr>
                    </a:solidFill>
                  </a:tcPr>
                </a:tc>
                <a:tc hMerge="1">
                  <a:txBody>
                    <a:bodyPr/>
                    <a:lstStyle/>
                    <a:p>
                      <a:pPr algn="ctr"/>
                      <a:endParaRPr kumimoji="1" lang="ja-JP" altLang="en-US" sz="1200" dirty="0">
                        <a:latin typeface="UD デジタル 教科書体 NP-B" panose="02020700000000000000" pitchFamily="18" charset="-128"/>
                        <a:ea typeface="UD デジタル 教科書体 NP-B" panose="02020700000000000000" pitchFamily="18" charset="-128"/>
                      </a:endParaRPr>
                    </a:p>
                  </a:txBody>
                  <a:tcPr marL="74295" marR="74295" marT="37148" marB="37148" anchor="ctr">
                    <a:solidFill>
                      <a:schemeClr val="bg1">
                        <a:lumMod val="85000"/>
                      </a:schemeClr>
                    </a:solidFill>
                  </a:tcPr>
                </a:tc>
                <a:tc hMerge="1">
                  <a:txBody>
                    <a:bodyPr/>
                    <a:lstStyle/>
                    <a:p>
                      <a:pPr algn="ctr"/>
                      <a:endParaRPr kumimoji="1" lang="ja-JP" altLang="en-US" sz="1200" dirty="0">
                        <a:latin typeface="UD デジタル 教科書体 NP-B" panose="02020700000000000000" pitchFamily="18" charset="-128"/>
                        <a:ea typeface="UD デジタル 教科書体 NP-B" panose="02020700000000000000" pitchFamily="18" charset="-128"/>
                      </a:endParaRPr>
                    </a:p>
                  </a:txBody>
                  <a:tcPr marL="74295" marR="74295" marT="37148" marB="37148" anchor="ctr">
                    <a:solidFill>
                      <a:schemeClr val="bg1">
                        <a:lumMod val="85000"/>
                      </a:schemeClr>
                    </a:solidFill>
                  </a:tcPr>
                </a:tc>
                <a:tc hMerge="1">
                  <a:txBody>
                    <a:bodyPr/>
                    <a:lstStyle/>
                    <a:p>
                      <a:pPr algn="ctr"/>
                      <a:endParaRPr kumimoji="1" lang="ja-JP" altLang="en-US" sz="1200" dirty="0">
                        <a:latin typeface="UD デジタル 教科書体 NP-B" panose="02020700000000000000" pitchFamily="18" charset="-128"/>
                        <a:ea typeface="UD デジタル 教科書体 NP-B" panose="02020700000000000000" pitchFamily="18" charset="-128"/>
                      </a:endParaRPr>
                    </a:p>
                  </a:txBody>
                  <a:tcPr marL="74295" marR="74295" marT="37148" marB="37148" anchor="ctr">
                    <a:solidFill>
                      <a:schemeClr val="bg1">
                        <a:lumMod val="85000"/>
                      </a:schemeClr>
                    </a:solidFill>
                  </a:tcPr>
                </a:tc>
                <a:tc hMerge="1">
                  <a:txBody>
                    <a:bodyPr/>
                    <a:lstStyle/>
                    <a:p>
                      <a:pPr algn="ctr"/>
                      <a:endParaRPr kumimoji="1" lang="ja-JP" altLang="en-US" sz="1200" dirty="0">
                        <a:latin typeface="UD デジタル 教科書体 NP-B" panose="02020700000000000000" pitchFamily="18" charset="-128"/>
                        <a:ea typeface="UD デジタル 教科書体 NP-B" panose="02020700000000000000" pitchFamily="18" charset="-128"/>
                      </a:endParaRPr>
                    </a:p>
                  </a:txBody>
                  <a:tcPr marL="74295" marR="74295" marT="37148" marB="37148" anchor="ctr">
                    <a:solidFill>
                      <a:schemeClr val="bg1">
                        <a:lumMod val="85000"/>
                      </a:schemeClr>
                    </a:solidFill>
                  </a:tcPr>
                </a:tc>
                <a:tc hMerge="1">
                  <a:txBody>
                    <a:bodyPr/>
                    <a:lstStyle/>
                    <a:p>
                      <a:pPr algn="ctr"/>
                      <a:endParaRPr kumimoji="1" lang="ja-JP" altLang="en-US" sz="1200" dirty="0">
                        <a:latin typeface="UD デジタル 教科書体 NP-B" panose="02020700000000000000" pitchFamily="18" charset="-128"/>
                        <a:ea typeface="UD デジタル 教科書体 NP-B" panose="02020700000000000000" pitchFamily="18" charset="-128"/>
                      </a:endParaRPr>
                    </a:p>
                  </a:txBody>
                  <a:tcPr marL="74295" marR="74295" marT="37148" marB="37148" anchor="ctr">
                    <a:solidFill>
                      <a:schemeClr val="bg1">
                        <a:lumMod val="85000"/>
                      </a:schemeClr>
                    </a:solidFill>
                  </a:tcPr>
                </a:tc>
                <a:tc hMerge="1">
                  <a:txBody>
                    <a:bodyPr/>
                    <a:lstStyle/>
                    <a:p>
                      <a:pPr algn="ctr"/>
                      <a:endParaRPr kumimoji="1" lang="ja-JP" altLang="en-US" sz="1200" dirty="0">
                        <a:latin typeface="UD デジタル 教科書体 NP-B" panose="02020700000000000000" pitchFamily="18" charset="-128"/>
                        <a:ea typeface="UD デジタル 教科書体 NP-B" panose="02020700000000000000" pitchFamily="18" charset="-128"/>
                      </a:endParaRPr>
                    </a:p>
                  </a:txBody>
                  <a:tcPr marL="74295" marR="74295" marT="37148" marB="37148" anchor="ctr">
                    <a:solidFill>
                      <a:schemeClr val="bg1">
                        <a:lumMod val="85000"/>
                      </a:schemeClr>
                    </a:solidFill>
                  </a:tcPr>
                </a:tc>
                <a:tc gridSpan="1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dirty="0">
                          <a:latin typeface="UD デジタル 教科書体 NP-B" panose="02020700000000000000" pitchFamily="18" charset="-128"/>
                          <a:ea typeface="UD デジタル 教科書体 NP-B" panose="02020700000000000000" pitchFamily="18" charset="-128"/>
                        </a:rPr>
                        <a:t>R</a:t>
                      </a:r>
                      <a:r>
                        <a:rPr kumimoji="1" lang="ja-JP" altLang="en-US" sz="1050" b="0" dirty="0">
                          <a:latin typeface="UD デジタル 教科書体 NP-B" panose="02020700000000000000" pitchFamily="18" charset="-128"/>
                          <a:ea typeface="UD デジタル 教科書体 NP-B" panose="02020700000000000000" pitchFamily="18" charset="-128"/>
                        </a:rPr>
                        <a:t>９年度</a:t>
                      </a:r>
                    </a:p>
                  </a:txBody>
                  <a:tcPr marL="74295" marR="74295" marT="37148" marB="37148" anchor="ctr">
                    <a:noFill/>
                  </a:tcPr>
                </a:tc>
                <a:tc hMerge="1">
                  <a:txBody>
                    <a:bodyPr/>
                    <a:lstStyle/>
                    <a:p>
                      <a:pPr marL="0" algn="dist" defTabSz="914400" rtl="0" eaLnBrk="1" latinLnBrk="0" hangingPunct="1"/>
                      <a:endParaRPr kumimoji="1" lang="ja-JP" altLang="en-US" sz="1050" b="0" kern="1200" dirty="0">
                        <a:solidFill>
                          <a:schemeClr val="tx1"/>
                        </a:solidFill>
                        <a:latin typeface="UD デジタル 教科書体 NP-B" panose="02020700000000000000" pitchFamily="18" charset="-128"/>
                        <a:ea typeface="UD デジタル 教科書体 NP-B" panose="02020700000000000000" pitchFamily="18" charset="-128"/>
                        <a:cs typeface="+mn-cs"/>
                      </a:endParaRPr>
                    </a:p>
                  </a:txBody>
                  <a:tcPr marL="74295" marR="74295" marT="37148" marB="37148" anchor="ctr">
                    <a:noFill/>
                  </a:tcPr>
                </a:tc>
                <a:tc hMerge="1">
                  <a:txBody>
                    <a:bodyPr/>
                    <a:lstStyle/>
                    <a:p>
                      <a:pPr marL="0" algn="dist" defTabSz="914400" rtl="0" eaLnBrk="1" latinLnBrk="0" hangingPunct="1"/>
                      <a:endParaRPr kumimoji="1" lang="ja-JP" altLang="en-US" sz="1050" b="0" kern="1200" dirty="0">
                        <a:solidFill>
                          <a:schemeClr val="tx1"/>
                        </a:solidFill>
                        <a:latin typeface="UD デジタル 教科書体 NP-B" panose="02020700000000000000" pitchFamily="18" charset="-128"/>
                        <a:ea typeface="UD デジタル 教科書体 NP-B" panose="02020700000000000000" pitchFamily="18" charset="-128"/>
                        <a:cs typeface="+mn-cs"/>
                      </a:endParaRPr>
                    </a:p>
                  </a:txBody>
                  <a:tcPr marL="74295" marR="74295" marT="37148" marB="37148" anchor="ctr">
                    <a:noFill/>
                  </a:tcPr>
                </a:tc>
                <a:tc hMerge="1">
                  <a:txBody>
                    <a:bodyPr/>
                    <a:lstStyle/>
                    <a:p>
                      <a:pPr marL="0" algn="dist" defTabSz="914400" rtl="0" eaLnBrk="1" latinLnBrk="0" hangingPunct="1"/>
                      <a:endParaRPr kumimoji="1" lang="ja-JP" altLang="en-US" sz="1050" b="0" kern="1200" dirty="0">
                        <a:solidFill>
                          <a:schemeClr val="tx1"/>
                        </a:solidFill>
                        <a:latin typeface="UD デジタル 教科書体 NP-B" panose="02020700000000000000" pitchFamily="18" charset="-128"/>
                        <a:ea typeface="UD デジタル 教科書体 NP-B" panose="02020700000000000000" pitchFamily="18" charset="-128"/>
                        <a:cs typeface="+mn-cs"/>
                      </a:endParaRPr>
                    </a:p>
                  </a:txBody>
                  <a:tcPr marL="74295" marR="74295" marT="37148" marB="37148" anchor="ctr">
                    <a:noFill/>
                  </a:tcPr>
                </a:tc>
                <a:tc hMerge="1">
                  <a:txBody>
                    <a:bodyPr/>
                    <a:lstStyle/>
                    <a:p>
                      <a:pPr marL="0" algn="dist" defTabSz="914400" rtl="0" eaLnBrk="1" latinLnBrk="0" hangingPunct="1"/>
                      <a:endParaRPr kumimoji="1" lang="ja-JP" altLang="en-US" sz="1050" b="0" kern="1200" dirty="0">
                        <a:solidFill>
                          <a:schemeClr val="tx1"/>
                        </a:solidFill>
                        <a:latin typeface="UD デジタル 教科書体 NP-B" panose="02020700000000000000" pitchFamily="18" charset="-128"/>
                        <a:ea typeface="UD デジタル 教科書体 NP-B" panose="02020700000000000000" pitchFamily="18" charset="-128"/>
                        <a:cs typeface="+mn-cs"/>
                      </a:endParaRPr>
                    </a:p>
                  </a:txBody>
                  <a:tcPr marL="74295" marR="74295" marT="37148" marB="37148" anchor="ctr">
                    <a:noFill/>
                  </a:tcPr>
                </a:tc>
                <a:tc hMerge="1">
                  <a:txBody>
                    <a:bodyPr/>
                    <a:lstStyle/>
                    <a:p>
                      <a:pPr marL="0" algn="dist" defTabSz="914400" rtl="0" eaLnBrk="1" latinLnBrk="0" hangingPunct="1"/>
                      <a:endParaRPr kumimoji="1" lang="ja-JP" altLang="en-US" sz="1050" b="0" kern="1200" dirty="0">
                        <a:solidFill>
                          <a:schemeClr val="tx1"/>
                        </a:solidFill>
                        <a:latin typeface="UD デジタル 教科書体 NP-B" panose="02020700000000000000" pitchFamily="18" charset="-128"/>
                        <a:ea typeface="UD デジタル 教科書体 NP-B" panose="02020700000000000000" pitchFamily="18" charset="-128"/>
                        <a:cs typeface="+mn-cs"/>
                      </a:endParaRPr>
                    </a:p>
                  </a:txBody>
                  <a:tcPr marL="74295" marR="74295" marT="37148" marB="37148" anchor="ctr">
                    <a:noFill/>
                  </a:tcPr>
                </a:tc>
                <a:tc hMerge="1">
                  <a:txBody>
                    <a:bodyPr/>
                    <a:lstStyle/>
                    <a:p>
                      <a:pPr marL="0" algn="dist" defTabSz="914400" rtl="0" eaLnBrk="1" latinLnBrk="0" hangingPunct="1"/>
                      <a:endParaRPr kumimoji="1" lang="ja-JP" altLang="en-US" sz="1050" b="0" kern="1200" dirty="0">
                        <a:solidFill>
                          <a:schemeClr val="tx1"/>
                        </a:solidFill>
                        <a:latin typeface="UD デジタル 教科書体 NP-B" panose="02020700000000000000" pitchFamily="18" charset="-128"/>
                        <a:ea typeface="UD デジタル 教科書体 NP-B" panose="02020700000000000000" pitchFamily="18" charset="-128"/>
                        <a:cs typeface="+mn-cs"/>
                      </a:endParaRPr>
                    </a:p>
                  </a:txBody>
                  <a:tcPr marL="74295" marR="74295" marT="37148" marB="37148" anchor="ctr">
                    <a:noFill/>
                  </a:tcPr>
                </a:tc>
                <a:tc hMerge="1">
                  <a:txBody>
                    <a:bodyPr/>
                    <a:lstStyle/>
                    <a:p>
                      <a:pPr marL="0" algn="dist" defTabSz="914400" rtl="0" eaLnBrk="1" latinLnBrk="0" hangingPunct="1"/>
                      <a:endParaRPr kumimoji="1" lang="ja-JP" altLang="en-US" sz="1050" b="0" kern="1200" dirty="0">
                        <a:solidFill>
                          <a:schemeClr val="tx1"/>
                        </a:solidFill>
                        <a:latin typeface="UD デジタル 教科書体 NP-B" panose="02020700000000000000" pitchFamily="18" charset="-128"/>
                        <a:ea typeface="UD デジタル 教科書体 NP-B" panose="02020700000000000000" pitchFamily="18" charset="-128"/>
                        <a:cs typeface="+mn-cs"/>
                      </a:endParaRPr>
                    </a:p>
                  </a:txBody>
                  <a:tcPr marL="74295" marR="74295" marT="37148" marB="37148" anchor="ctr">
                    <a:noFill/>
                  </a:tcPr>
                </a:tc>
                <a:tc hMerge="1">
                  <a:txBody>
                    <a:bodyPr/>
                    <a:lstStyle/>
                    <a:p>
                      <a:pPr marL="0" algn="dist" defTabSz="914400" rtl="0" eaLnBrk="1" latinLnBrk="0" hangingPunct="1"/>
                      <a:endParaRPr kumimoji="1" lang="ja-JP" altLang="en-US" sz="1050" b="0" kern="1200" dirty="0">
                        <a:solidFill>
                          <a:schemeClr val="tx1"/>
                        </a:solidFill>
                        <a:latin typeface="UD デジタル 教科書体 NP-B" panose="02020700000000000000" pitchFamily="18" charset="-128"/>
                        <a:ea typeface="UD デジタル 教科書体 NP-B" panose="02020700000000000000" pitchFamily="18" charset="-128"/>
                        <a:cs typeface="+mn-cs"/>
                      </a:endParaRPr>
                    </a:p>
                  </a:txBody>
                  <a:tcPr marL="74295" marR="74295" marT="37148" marB="37148" anchor="ctr">
                    <a:noFill/>
                  </a:tcPr>
                </a:tc>
                <a:tc hMerge="1">
                  <a:txBody>
                    <a:bodyPr/>
                    <a:lstStyle/>
                    <a:p>
                      <a:pPr marL="0" algn="dist" defTabSz="914400" rtl="0" eaLnBrk="1" latinLnBrk="0" hangingPunct="1"/>
                      <a:endParaRPr kumimoji="1" lang="ja-JP" altLang="en-US" sz="1050" b="0" kern="1200" dirty="0">
                        <a:solidFill>
                          <a:schemeClr val="tx1"/>
                        </a:solidFill>
                        <a:latin typeface="UD デジタル 教科書体 NP-B" panose="02020700000000000000" pitchFamily="18" charset="-128"/>
                        <a:ea typeface="UD デジタル 教科書体 NP-B" panose="02020700000000000000" pitchFamily="18" charset="-128"/>
                        <a:cs typeface="+mn-cs"/>
                      </a:endParaRPr>
                    </a:p>
                  </a:txBody>
                  <a:tcPr marL="74295" marR="74295" marT="37148" marB="37148" anchor="ctr">
                    <a:noFill/>
                  </a:tcPr>
                </a:tc>
                <a:tc hMerge="1">
                  <a:txBody>
                    <a:bodyPr/>
                    <a:lstStyle/>
                    <a:p>
                      <a:pPr marL="0" algn="dist" defTabSz="914400" rtl="0" eaLnBrk="1" latinLnBrk="0" hangingPunct="1"/>
                      <a:endParaRPr kumimoji="1" lang="ja-JP" altLang="en-US" sz="1050" b="0" kern="1200" dirty="0">
                        <a:solidFill>
                          <a:schemeClr val="tx1"/>
                        </a:solidFill>
                        <a:latin typeface="UD デジタル 教科書体 NP-B" panose="02020700000000000000" pitchFamily="18" charset="-128"/>
                        <a:ea typeface="UD デジタル 教科書体 NP-B" panose="02020700000000000000" pitchFamily="18" charset="-128"/>
                        <a:cs typeface="+mn-cs"/>
                      </a:endParaRPr>
                    </a:p>
                  </a:txBody>
                  <a:tcPr marL="74295" marR="74295" marT="37148" marB="37148" anchor="ctr">
                    <a:noFill/>
                  </a:tcPr>
                </a:tc>
                <a:tc hMerge="1">
                  <a:txBody>
                    <a:bodyPr/>
                    <a:lstStyle/>
                    <a:p>
                      <a:pPr marL="0" algn="dist" defTabSz="914400" rtl="0" eaLnBrk="1" latinLnBrk="0" hangingPunct="1"/>
                      <a:endParaRPr kumimoji="1" lang="ja-JP" altLang="en-US" sz="1050" b="0" kern="1200" dirty="0">
                        <a:solidFill>
                          <a:schemeClr val="tx1"/>
                        </a:solidFill>
                        <a:latin typeface="UD デジタル 教科書体 NP-B" panose="02020700000000000000" pitchFamily="18" charset="-128"/>
                        <a:ea typeface="UD デジタル 教科書体 NP-B" panose="02020700000000000000" pitchFamily="18" charset="-128"/>
                        <a:cs typeface="+mn-cs"/>
                      </a:endParaRPr>
                    </a:p>
                  </a:txBody>
                  <a:tcPr marL="74295" marR="74295" marT="37148" marB="37148" anchor="ctr">
                    <a:noFill/>
                  </a:tcPr>
                </a:tc>
                <a:extLst>
                  <a:ext uri="{0D108BD9-81ED-4DB2-BD59-A6C34878D82A}">
                    <a16:rowId xmlns:a16="http://schemas.microsoft.com/office/drawing/2014/main" val="4283655691"/>
                  </a:ext>
                </a:extLst>
              </a:tr>
              <a:tr h="524991">
                <a:tc gridSpan="3">
                  <a:txBody>
                    <a:bodyPr/>
                    <a:lstStyle/>
                    <a:p>
                      <a:pPr algn="ctr"/>
                      <a:r>
                        <a:rPr kumimoji="1" lang="ja-JP" altLang="en-US" sz="600" dirty="0">
                          <a:latin typeface="UD デジタル 教科書体 NP-B" panose="02020700000000000000" pitchFamily="18" charset="-128"/>
                          <a:ea typeface="UD デジタル 教科書体 NP-B" panose="02020700000000000000" pitchFamily="18" charset="-128"/>
                        </a:rPr>
                        <a:t>第１四半期</a:t>
                      </a:r>
                    </a:p>
                  </a:txBody>
                  <a:tcPr marL="74295" marR="74295" marT="37148" marB="37148" anchor="ctr">
                    <a:lnR w="12700" cap="flat" cmpd="sng" algn="ctr">
                      <a:solidFill>
                        <a:schemeClr val="tx1"/>
                      </a:solidFill>
                      <a:prstDash val="solid"/>
                      <a:round/>
                      <a:headEnd type="none" w="med" len="med"/>
                      <a:tailEnd type="none" w="med" len="med"/>
                    </a:lnR>
                    <a:solidFill>
                      <a:schemeClr val="bg1">
                        <a:lumMod val="85000"/>
                      </a:schemeClr>
                    </a:solidFill>
                  </a:tcPr>
                </a:tc>
                <a:tc hMerge="1">
                  <a:txBody>
                    <a:bodyPr/>
                    <a:lstStyle/>
                    <a:p>
                      <a:pPr algn="ctr"/>
                      <a:r>
                        <a:rPr kumimoji="1" lang="ja-JP" altLang="en-US" sz="600" dirty="0">
                          <a:latin typeface="UD デジタル 教科書体 NP-B" panose="02020700000000000000" pitchFamily="18" charset="-128"/>
                          <a:ea typeface="UD デジタル 教科書体 NP-B" panose="02020700000000000000" pitchFamily="18" charset="-128"/>
                        </a:rPr>
                        <a:t>５月</a:t>
                      </a:r>
                    </a:p>
                  </a:txBody>
                  <a:tcPr marL="74295" marR="74295" marT="37148" marB="37148"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solidFill>
                      <a:schemeClr val="bg1">
                        <a:lumMod val="85000"/>
                      </a:schemeClr>
                    </a:solidFill>
                  </a:tcPr>
                </a:tc>
                <a:tc hMerge="1">
                  <a:txBody>
                    <a:bodyPr/>
                    <a:lstStyle/>
                    <a:p>
                      <a:pPr algn="ctr"/>
                      <a:r>
                        <a:rPr kumimoji="1" lang="ja-JP" altLang="en-US" sz="600" dirty="0">
                          <a:latin typeface="UD デジタル 教科書体 NP-B" panose="02020700000000000000" pitchFamily="18" charset="-128"/>
                          <a:ea typeface="UD デジタル 教科書体 NP-B" panose="02020700000000000000" pitchFamily="18" charset="-128"/>
                        </a:rPr>
                        <a:t>６月</a:t>
                      </a:r>
                    </a:p>
                  </a:txBody>
                  <a:tcPr marL="74295" marR="74295" marT="37148" marB="37148" anchor="ct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85000"/>
                      </a:schemeClr>
                    </a:solidFill>
                  </a:tcPr>
                </a:tc>
                <a:tc gridSpan="3">
                  <a:txBody>
                    <a:bodyPr/>
                    <a:lstStyle/>
                    <a:p>
                      <a:pPr algn="ctr"/>
                      <a:r>
                        <a:rPr kumimoji="1" lang="ja-JP" altLang="en-US" sz="600" dirty="0">
                          <a:latin typeface="UD デジタル 教科書体 NP-B" panose="02020700000000000000" pitchFamily="18" charset="-128"/>
                          <a:ea typeface="UD デジタル 教科書体 NP-B" panose="02020700000000000000" pitchFamily="18" charset="-128"/>
                        </a:rPr>
                        <a:t>第２四半期</a:t>
                      </a: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85000"/>
                      </a:schemeClr>
                    </a:solidFill>
                  </a:tcPr>
                </a:tc>
                <a:tc hMerge="1">
                  <a:txBody>
                    <a:bodyPr/>
                    <a:lstStyle/>
                    <a:p>
                      <a:pPr algn="ctr"/>
                      <a:r>
                        <a:rPr kumimoji="1" lang="ja-JP" altLang="en-US" sz="600" dirty="0">
                          <a:latin typeface="UD デジタル 教科書体 NP-B" panose="02020700000000000000" pitchFamily="18" charset="-128"/>
                          <a:ea typeface="UD デジタル 教科書体 NP-B" panose="02020700000000000000" pitchFamily="18" charset="-128"/>
                        </a:rPr>
                        <a:t>８月</a:t>
                      </a:r>
                    </a:p>
                  </a:txBody>
                  <a:tcPr marL="74295" marR="74295" marT="37148" marB="37148"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solidFill>
                      <a:schemeClr val="bg1">
                        <a:lumMod val="85000"/>
                      </a:schemeClr>
                    </a:solidFill>
                  </a:tcPr>
                </a:tc>
                <a:tc hMerge="1">
                  <a:txBody>
                    <a:bodyPr/>
                    <a:lstStyle/>
                    <a:p>
                      <a:pPr algn="ctr"/>
                      <a:r>
                        <a:rPr kumimoji="1" lang="ja-JP" altLang="en-US" sz="600" dirty="0">
                          <a:latin typeface="UD デジタル 教科書体 NP-B" panose="02020700000000000000" pitchFamily="18" charset="-128"/>
                          <a:ea typeface="UD デジタル 教科書体 NP-B" panose="02020700000000000000" pitchFamily="18" charset="-128"/>
                        </a:rPr>
                        <a:t>９月</a:t>
                      </a:r>
                    </a:p>
                  </a:txBody>
                  <a:tcPr marL="74295" marR="74295" marT="37148" marB="37148" anchor="ct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85000"/>
                      </a:schemeClr>
                    </a:solidFill>
                  </a:tcPr>
                </a:tc>
                <a:tc gridSpan="3">
                  <a:txBody>
                    <a:bodyPr/>
                    <a:lstStyle/>
                    <a:p>
                      <a:pPr algn="ctr"/>
                      <a:r>
                        <a:rPr kumimoji="1" lang="ja-JP" altLang="en-US" sz="600" dirty="0">
                          <a:latin typeface="UD デジタル 教科書体 NP-B" panose="02020700000000000000" pitchFamily="18" charset="-128"/>
                          <a:ea typeface="UD デジタル 教科書体 NP-B" panose="02020700000000000000" pitchFamily="18" charset="-128"/>
                        </a:rPr>
                        <a:t>第３四半期</a:t>
                      </a: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85000"/>
                      </a:schemeClr>
                    </a:solidFill>
                  </a:tcPr>
                </a:tc>
                <a:tc hMerge="1">
                  <a:txBody>
                    <a:bodyPr/>
                    <a:lstStyle/>
                    <a:p>
                      <a:pPr algn="ctr"/>
                      <a:r>
                        <a:rPr kumimoji="1" lang="en-US" altLang="ja-JP" sz="600" dirty="0">
                          <a:latin typeface="UD デジタル 教科書体 NP-B" panose="02020700000000000000" pitchFamily="18" charset="-128"/>
                          <a:ea typeface="UD デジタル 教科書体 NP-B" panose="02020700000000000000" pitchFamily="18" charset="-128"/>
                        </a:rPr>
                        <a:t>11</a:t>
                      </a:r>
                      <a:r>
                        <a:rPr kumimoji="1" lang="ja-JP" altLang="en-US" sz="600" dirty="0">
                          <a:latin typeface="UD デジタル 教科書体 NP-B" panose="02020700000000000000" pitchFamily="18" charset="-128"/>
                          <a:ea typeface="UD デジタル 教科書体 NP-B" panose="02020700000000000000" pitchFamily="18" charset="-128"/>
                        </a:rPr>
                        <a:t>月</a:t>
                      </a:r>
                    </a:p>
                  </a:txBody>
                  <a:tcPr marL="74295" marR="74295" marT="37148" marB="37148"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solidFill>
                      <a:schemeClr val="bg1">
                        <a:lumMod val="85000"/>
                      </a:schemeClr>
                    </a:solidFill>
                  </a:tcPr>
                </a:tc>
                <a:tc hMerge="1">
                  <a:txBody>
                    <a:bodyPr/>
                    <a:lstStyle/>
                    <a:p>
                      <a:pPr algn="ctr"/>
                      <a:r>
                        <a:rPr kumimoji="1" lang="en-US" altLang="ja-JP" sz="600" dirty="0">
                          <a:latin typeface="UD デジタル 教科書体 NP-B" panose="02020700000000000000" pitchFamily="18" charset="-128"/>
                          <a:ea typeface="UD デジタル 教科書体 NP-B" panose="02020700000000000000" pitchFamily="18" charset="-128"/>
                        </a:rPr>
                        <a:t>12</a:t>
                      </a:r>
                    </a:p>
                    <a:p>
                      <a:pPr algn="ctr"/>
                      <a:r>
                        <a:rPr kumimoji="1" lang="ja-JP" altLang="en-US" sz="600" dirty="0">
                          <a:latin typeface="UD デジタル 教科書体 NP-B" panose="02020700000000000000" pitchFamily="18" charset="-128"/>
                          <a:ea typeface="UD デジタル 教科書体 NP-B" panose="02020700000000000000" pitchFamily="18" charset="-128"/>
                        </a:rPr>
                        <a:t>月</a:t>
                      </a:r>
                    </a:p>
                  </a:txBody>
                  <a:tcPr marL="74295" marR="74295" marT="37148" marB="37148" anchor="ct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85000"/>
                      </a:schemeClr>
                    </a:solidFill>
                  </a:tcPr>
                </a:tc>
                <a:tc gridSpan="3">
                  <a:txBody>
                    <a:bodyPr/>
                    <a:lstStyle/>
                    <a:p>
                      <a:pPr algn="ctr"/>
                      <a:r>
                        <a:rPr kumimoji="1" lang="ja-JP" altLang="en-US" sz="600" dirty="0">
                          <a:latin typeface="UD デジタル 教科書体 NP-B" panose="02020700000000000000" pitchFamily="18" charset="-128"/>
                          <a:ea typeface="UD デジタル 教科書体 NP-B" panose="02020700000000000000" pitchFamily="18" charset="-128"/>
                        </a:rPr>
                        <a:t>第４四半期</a:t>
                      </a:r>
                    </a:p>
                  </a:txBody>
                  <a:tcPr marL="74295" marR="74295" marT="37148" marB="37148" anchor="ctr">
                    <a:lnL w="12700" cap="flat" cmpd="sng" algn="ctr">
                      <a:solidFill>
                        <a:schemeClr val="tx1"/>
                      </a:solidFill>
                      <a:prstDash val="solid"/>
                      <a:round/>
                      <a:headEnd type="none" w="med" len="med"/>
                      <a:tailEnd type="none" w="med" len="med"/>
                    </a:lnL>
                    <a:solidFill>
                      <a:schemeClr val="bg1">
                        <a:lumMod val="85000"/>
                      </a:schemeClr>
                    </a:solidFill>
                  </a:tcPr>
                </a:tc>
                <a:tc hMerge="1">
                  <a:txBody>
                    <a:bodyPr/>
                    <a:lstStyle/>
                    <a:p>
                      <a:pPr algn="ctr"/>
                      <a:r>
                        <a:rPr kumimoji="1" lang="ja-JP" altLang="en-US" sz="600" dirty="0">
                          <a:latin typeface="UD デジタル 教科書体 NP-B" panose="02020700000000000000" pitchFamily="18" charset="-128"/>
                          <a:ea typeface="UD デジタル 教科書体 NP-B" panose="02020700000000000000" pitchFamily="18" charset="-128"/>
                        </a:rPr>
                        <a:t>２月</a:t>
                      </a:r>
                    </a:p>
                  </a:txBody>
                  <a:tcPr marL="74295" marR="74295" marT="37148" marB="37148"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solidFill>
                      <a:schemeClr val="bg1">
                        <a:lumMod val="85000"/>
                      </a:schemeClr>
                    </a:solidFill>
                  </a:tcPr>
                </a:tc>
                <a:tc hMerge="1">
                  <a:txBody>
                    <a:bodyPr/>
                    <a:lstStyle/>
                    <a:p>
                      <a:pPr algn="ctr"/>
                      <a:r>
                        <a:rPr kumimoji="1" lang="ja-JP" altLang="en-US" sz="600" dirty="0">
                          <a:latin typeface="UD デジタル 教科書体 NP-B" panose="02020700000000000000" pitchFamily="18" charset="-128"/>
                          <a:ea typeface="UD デジタル 教科書体 NP-B" panose="02020700000000000000" pitchFamily="18" charset="-128"/>
                        </a:rPr>
                        <a:t>３月</a:t>
                      </a:r>
                    </a:p>
                  </a:txBody>
                  <a:tcPr marL="74295" marR="74295" marT="37148" marB="37148" anchor="ctr">
                    <a:lnL w="12700" cap="flat" cmpd="sng" algn="ctr">
                      <a:solidFill>
                        <a:schemeClr val="tx1"/>
                      </a:solidFill>
                      <a:prstDash val="sysDot"/>
                      <a:round/>
                      <a:headEnd type="none" w="med" len="med"/>
                      <a:tailEnd type="none" w="med" len="med"/>
                    </a:lnL>
                    <a:solidFill>
                      <a:schemeClr val="bg1">
                        <a:lumMod val="85000"/>
                      </a:schemeClr>
                    </a:solidFill>
                  </a:tcPr>
                </a:tc>
                <a:tc gridSpan="3">
                  <a:txBody>
                    <a:bodyPr/>
                    <a:lstStyle/>
                    <a:p>
                      <a:pPr algn="ctr"/>
                      <a:r>
                        <a:rPr kumimoji="1" lang="ja-JP" altLang="en-US" sz="600" dirty="0">
                          <a:latin typeface="UD デジタル 教科書体 NP-B" panose="02020700000000000000" pitchFamily="18" charset="-128"/>
                          <a:ea typeface="UD デジタル 教科書体 NP-B" panose="02020700000000000000" pitchFamily="18" charset="-128"/>
                        </a:rPr>
                        <a:t>第１四半期</a:t>
                      </a:r>
                    </a:p>
                  </a:txBody>
                  <a:tcPr marL="74295" marR="74295" marT="37148" marB="37148" anchor="ctr">
                    <a:solidFill>
                      <a:schemeClr val="bg1">
                        <a:lumMod val="85000"/>
                      </a:schemeClr>
                    </a:solidFill>
                  </a:tcPr>
                </a:tc>
                <a:tc hMerge="1">
                  <a:txBody>
                    <a:bodyPr/>
                    <a:lstStyle/>
                    <a:p>
                      <a:pPr algn="ctr"/>
                      <a:r>
                        <a:rPr kumimoji="1" lang="ja-JP" altLang="en-US" sz="600" dirty="0">
                          <a:latin typeface="UD デジタル 教科書体 NP-B" panose="02020700000000000000" pitchFamily="18" charset="-128"/>
                          <a:ea typeface="UD デジタル 教科書体 NP-B" panose="02020700000000000000" pitchFamily="18" charset="-128"/>
                        </a:rPr>
                        <a:t>５月</a:t>
                      </a:r>
                    </a:p>
                  </a:txBody>
                  <a:tcPr marL="74295" marR="74295" marT="37148" marB="37148"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solidFill>
                      <a:schemeClr val="bg1">
                        <a:lumMod val="85000"/>
                      </a:schemeClr>
                    </a:solidFill>
                  </a:tcPr>
                </a:tc>
                <a:tc hMerge="1">
                  <a:txBody>
                    <a:bodyPr/>
                    <a:lstStyle/>
                    <a:p>
                      <a:pPr algn="ctr"/>
                      <a:r>
                        <a:rPr kumimoji="1" lang="ja-JP" altLang="en-US" sz="600" dirty="0">
                          <a:latin typeface="UD デジタル 教科書体 NP-B" panose="02020700000000000000" pitchFamily="18" charset="-128"/>
                          <a:ea typeface="UD デジタル 教科書体 NP-B" panose="02020700000000000000" pitchFamily="18" charset="-128"/>
                        </a:rPr>
                        <a:t>６月</a:t>
                      </a:r>
                    </a:p>
                  </a:txBody>
                  <a:tcPr marL="74295" marR="74295" marT="37148" marB="37148" anchor="ctr">
                    <a:lnL w="12700" cap="flat" cmpd="sng" algn="ctr">
                      <a:solidFill>
                        <a:schemeClr val="tx1"/>
                      </a:solidFill>
                      <a:prstDash val="sysDot"/>
                      <a:round/>
                      <a:headEnd type="none" w="med" len="med"/>
                      <a:tailEnd type="none" w="med" len="med"/>
                    </a:lnL>
                    <a:solidFill>
                      <a:schemeClr val="bg1">
                        <a:lumMod val="85000"/>
                      </a:schemeClr>
                    </a:solidFill>
                  </a:tcPr>
                </a:tc>
                <a:tc gridSpan="3">
                  <a:txBody>
                    <a:bodyPr/>
                    <a:lstStyle/>
                    <a:p>
                      <a:pPr algn="ctr"/>
                      <a:r>
                        <a:rPr kumimoji="1" lang="ja-JP" altLang="en-US" sz="600" dirty="0">
                          <a:latin typeface="UD デジタル 教科書体 NP-B" panose="02020700000000000000" pitchFamily="18" charset="-128"/>
                          <a:ea typeface="UD デジタル 教科書体 NP-B" panose="02020700000000000000" pitchFamily="18" charset="-128"/>
                        </a:rPr>
                        <a:t>第２四半期</a:t>
                      </a:r>
                    </a:p>
                  </a:txBody>
                  <a:tcPr marL="74295" marR="74295" marT="37148" marB="37148" anchor="ctr">
                    <a:solidFill>
                      <a:schemeClr val="bg1">
                        <a:lumMod val="85000"/>
                      </a:schemeClr>
                    </a:solidFill>
                  </a:tcPr>
                </a:tc>
                <a:tc hMerge="1">
                  <a:txBody>
                    <a:bodyPr/>
                    <a:lstStyle/>
                    <a:p>
                      <a:pPr algn="ctr"/>
                      <a:r>
                        <a:rPr kumimoji="1" lang="ja-JP" altLang="en-US" sz="600" dirty="0">
                          <a:latin typeface="UD デジタル 教科書体 NP-B" panose="02020700000000000000" pitchFamily="18" charset="-128"/>
                          <a:ea typeface="UD デジタル 教科書体 NP-B" panose="02020700000000000000" pitchFamily="18" charset="-128"/>
                        </a:rPr>
                        <a:t>８月</a:t>
                      </a:r>
                    </a:p>
                  </a:txBody>
                  <a:tcPr marL="74295" marR="74295" marT="37148" marB="37148"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solidFill>
                      <a:schemeClr val="bg1">
                        <a:lumMod val="85000"/>
                      </a:schemeClr>
                    </a:solidFill>
                  </a:tcPr>
                </a:tc>
                <a:tc hMerge="1">
                  <a:txBody>
                    <a:bodyPr/>
                    <a:lstStyle/>
                    <a:p>
                      <a:pPr algn="ctr"/>
                      <a:r>
                        <a:rPr kumimoji="1" lang="ja-JP" altLang="en-US" sz="600" dirty="0">
                          <a:latin typeface="UD デジタル 教科書体 NP-B" panose="02020700000000000000" pitchFamily="18" charset="-128"/>
                          <a:ea typeface="UD デジタル 教科書体 NP-B" panose="02020700000000000000" pitchFamily="18" charset="-128"/>
                        </a:rPr>
                        <a:t>９月</a:t>
                      </a:r>
                    </a:p>
                  </a:txBody>
                  <a:tcPr marL="74295" marR="74295" marT="37148" marB="37148" anchor="ctr">
                    <a:lnL w="12700" cap="flat" cmpd="sng" algn="ctr">
                      <a:solidFill>
                        <a:schemeClr val="tx1"/>
                      </a:solidFill>
                      <a:prstDash val="sysDot"/>
                      <a:round/>
                      <a:headEnd type="none" w="med" len="med"/>
                      <a:tailEnd type="none" w="med" len="med"/>
                    </a:lnL>
                    <a:solidFill>
                      <a:schemeClr val="bg1">
                        <a:lumMod val="85000"/>
                      </a:schemeClr>
                    </a:solidFill>
                  </a:tcPr>
                </a:tc>
                <a:tc gridSpan="3">
                  <a:txBody>
                    <a:bodyPr/>
                    <a:lstStyle/>
                    <a:p>
                      <a:pPr algn="ctr"/>
                      <a:r>
                        <a:rPr kumimoji="1" lang="ja-JP" altLang="en-US" sz="600" dirty="0">
                          <a:latin typeface="UD デジタル 教科書体 NP-B" panose="02020700000000000000" pitchFamily="18" charset="-128"/>
                          <a:ea typeface="UD デジタル 教科書体 NP-B" panose="02020700000000000000" pitchFamily="18" charset="-128"/>
                        </a:rPr>
                        <a:t>第３四半期</a:t>
                      </a:r>
                    </a:p>
                  </a:txBody>
                  <a:tcPr marL="74295" marR="74295" marT="37148" marB="37148" anchor="ctr">
                    <a:solidFill>
                      <a:schemeClr val="bg1">
                        <a:lumMod val="85000"/>
                      </a:schemeClr>
                    </a:solidFill>
                  </a:tcPr>
                </a:tc>
                <a:tc hMerge="1">
                  <a:txBody>
                    <a:bodyPr/>
                    <a:lstStyle/>
                    <a:p>
                      <a:pPr algn="ctr"/>
                      <a:r>
                        <a:rPr kumimoji="1" lang="en-US" altLang="ja-JP" sz="600" dirty="0">
                          <a:latin typeface="UD デジタル 教科書体 NP-B" panose="02020700000000000000" pitchFamily="18" charset="-128"/>
                          <a:ea typeface="UD デジタル 教科書体 NP-B" panose="02020700000000000000" pitchFamily="18" charset="-128"/>
                        </a:rPr>
                        <a:t>11</a:t>
                      </a:r>
                      <a:r>
                        <a:rPr kumimoji="1" lang="ja-JP" altLang="en-US" sz="600" dirty="0">
                          <a:latin typeface="UD デジタル 教科書体 NP-B" panose="02020700000000000000" pitchFamily="18" charset="-128"/>
                          <a:ea typeface="UD デジタル 教科書体 NP-B" panose="02020700000000000000" pitchFamily="18" charset="-128"/>
                        </a:rPr>
                        <a:t>月</a:t>
                      </a:r>
                    </a:p>
                  </a:txBody>
                  <a:tcPr marL="74295" marR="74295" marT="37148" marB="37148"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solidFill>
                      <a:schemeClr val="bg1">
                        <a:lumMod val="85000"/>
                      </a:schemeClr>
                    </a:solidFill>
                  </a:tcPr>
                </a:tc>
                <a:tc hMerge="1">
                  <a:txBody>
                    <a:bodyPr/>
                    <a:lstStyle/>
                    <a:p>
                      <a:pPr algn="ctr"/>
                      <a:r>
                        <a:rPr kumimoji="1" lang="en-US" altLang="ja-JP" sz="600" dirty="0">
                          <a:latin typeface="UD デジタル 教科書体 NP-B" panose="02020700000000000000" pitchFamily="18" charset="-128"/>
                          <a:ea typeface="UD デジタル 教科書体 NP-B" panose="02020700000000000000" pitchFamily="18" charset="-128"/>
                        </a:rPr>
                        <a:t>12</a:t>
                      </a:r>
                      <a:r>
                        <a:rPr kumimoji="1" lang="ja-JP" altLang="en-US" sz="600" dirty="0">
                          <a:latin typeface="UD デジタル 教科書体 NP-B" panose="02020700000000000000" pitchFamily="18" charset="-128"/>
                          <a:ea typeface="UD デジタル 教科書体 NP-B" panose="02020700000000000000" pitchFamily="18" charset="-128"/>
                        </a:rPr>
                        <a:t>月</a:t>
                      </a:r>
                    </a:p>
                  </a:txBody>
                  <a:tcPr marL="74295" marR="74295" marT="37148" marB="37148" anchor="ctr">
                    <a:lnL w="12700" cap="flat" cmpd="sng" algn="ctr">
                      <a:solidFill>
                        <a:schemeClr val="tx1"/>
                      </a:solidFill>
                      <a:prstDash val="sysDot"/>
                      <a:round/>
                      <a:headEnd type="none" w="med" len="med"/>
                      <a:tailEnd type="none" w="med" len="med"/>
                    </a:lnL>
                    <a:solidFill>
                      <a:schemeClr val="bg1">
                        <a:lumMod val="85000"/>
                      </a:schemeClr>
                    </a:solidFill>
                  </a:tcPr>
                </a:tc>
                <a:tc gridSpan="3">
                  <a:txBody>
                    <a:bodyPr/>
                    <a:lstStyle/>
                    <a:p>
                      <a:pPr algn="ctr"/>
                      <a:r>
                        <a:rPr kumimoji="1" lang="ja-JP" altLang="en-US" sz="600" dirty="0">
                          <a:latin typeface="UD デジタル 教科書体 NP-B" panose="02020700000000000000" pitchFamily="18" charset="-128"/>
                          <a:ea typeface="UD デジタル 教科書体 NP-B" panose="02020700000000000000" pitchFamily="18" charset="-128"/>
                        </a:rPr>
                        <a:t>第４四半期</a:t>
                      </a:r>
                    </a:p>
                  </a:txBody>
                  <a:tcPr marL="74295" marR="74295" marT="37148" marB="37148" anchor="ctr">
                    <a:solidFill>
                      <a:schemeClr val="bg1">
                        <a:lumMod val="85000"/>
                      </a:schemeClr>
                    </a:solidFill>
                  </a:tcPr>
                </a:tc>
                <a:tc hMerge="1">
                  <a:txBody>
                    <a:bodyPr/>
                    <a:lstStyle/>
                    <a:p>
                      <a:pPr algn="ctr"/>
                      <a:r>
                        <a:rPr kumimoji="1" lang="ja-JP" altLang="en-US" sz="600" dirty="0">
                          <a:latin typeface="UD デジタル 教科書体 NP-B" panose="02020700000000000000" pitchFamily="18" charset="-128"/>
                          <a:ea typeface="UD デジタル 教科書体 NP-B" panose="02020700000000000000" pitchFamily="18" charset="-128"/>
                        </a:rPr>
                        <a:t>２月</a:t>
                      </a:r>
                    </a:p>
                  </a:txBody>
                  <a:tcPr marL="74295" marR="74295" marT="37148" marB="37148"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solidFill>
                      <a:schemeClr val="bg1">
                        <a:lumMod val="85000"/>
                      </a:schemeClr>
                    </a:solidFill>
                  </a:tcPr>
                </a:tc>
                <a:tc hMerge="1">
                  <a:txBody>
                    <a:bodyPr/>
                    <a:lstStyle/>
                    <a:p>
                      <a:pPr algn="ctr"/>
                      <a:r>
                        <a:rPr kumimoji="1" lang="ja-JP" altLang="en-US" sz="600" dirty="0">
                          <a:latin typeface="UD デジタル 教科書体 NP-B" panose="02020700000000000000" pitchFamily="18" charset="-128"/>
                          <a:ea typeface="UD デジタル 教科書体 NP-B" panose="02020700000000000000" pitchFamily="18" charset="-128"/>
                        </a:rPr>
                        <a:t>３月</a:t>
                      </a:r>
                    </a:p>
                  </a:txBody>
                  <a:tcPr marL="74295" marR="74295" marT="37148" marB="37148" anchor="ctr">
                    <a:lnL w="12700" cap="flat" cmpd="sng" algn="ctr">
                      <a:solidFill>
                        <a:schemeClr val="tx1"/>
                      </a:solidFill>
                      <a:prstDash val="sysDot"/>
                      <a:round/>
                      <a:headEnd type="none" w="med" len="med"/>
                      <a:tailEnd type="none" w="med" len="med"/>
                    </a:lnL>
                    <a:solidFill>
                      <a:schemeClr val="bg1">
                        <a:lumMod val="85000"/>
                      </a:schemeClr>
                    </a:solidFill>
                  </a:tcPr>
                </a:tc>
                <a:tc gridSpan="6">
                  <a:txBody>
                    <a:bodyPr/>
                    <a:lstStyle/>
                    <a:p>
                      <a:pPr algn="ctr"/>
                      <a:r>
                        <a:rPr kumimoji="1" lang="ja-JP" altLang="en-US" sz="600" dirty="0">
                          <a:latin typeface="UD デジタル 教科書体 NP-B" panose="02020700000000000000" pitchFamily="18" charset="-128"/>
                          <a:ea typeface="UD デジタル 教科書体 NP-B" panose="02020700000000000000" pitchFamily="18" charset="-128"/>
                        </a:rPr>
                        <a:t>上半期</a:t>
                      </a:r>
                    </a:p>
                  </a:txBody>
                  <a:tcPr marL="74295" marR="74295" marT="37148" marB="37148" anchor="ctr">
                    <a:solidFill>
                      <a:schemeClr val="bg1">
                        <a:lumMod val="85000"/>
                      </a:schemeClr>
                    </a:solidFill>
                  </a:tcPr>
                </a:tc>
                <a:tc hMerge="1">
                  <a:txBody>
                    <a:bodyPr/>
                    <a:lstStyle/>
                    <a:p>
                      <a:pPr algn="ctr"/>
                      <a:endParaRPr kumimoji="1" lang="ja-JP" altLang="en-US" sz="600" dirty="0">
                        <a:latin typeface="UD デジタル 教科書体 NP-B" panose="02020700000000000000" pitchFamily="18" charset="-128"/>
                        <a:ea typeface="UD デジタル 教科書体 NP-B" panose="02020700000000000000" pitchFamily="18" charset="-128"/>
                      </a:endParaRPr>
                    </a:p>
                  </a:txBody>
                  <a:tcPr marL="74295" marR="74295" marT="37148" marB="37148" anchor="ctr">
                    <a:solidFill>
                      <a:schemeClr val="bg1">
                        <a:lumMod val="85000"/>
                      </a:schemeClr>
                    </a:solidFill>
                  </a:tcPr>
                </a:tc>
                <a:tc hMerge="1">
                  <a:txBody>
                    <a:bodyPr/>
                    <a:lstStyle/>
                    <a:p>
                      <a:pPr algn="ctr"/>
                      <a:endParaRPr kumimoji="1" lang="ja-JP" altLang="en-US" sz="600" dirty="0">
                        <a:latin typeface="UD デジタル 教科書体 NP-B" panose="02020700000000000000" pitchFamily="18" charset="-128"/>
                        <a:ea typeface="UD デジタル 教科書体 NP-B" panose="02020700000000000000" pitchFamily="18" charset="-128"/>
                      </a:endParaRPr>
                    </a:p>
                  </a:txBody>
                  <a:tcPr marL="74295" marR="74295" marT="37148" marB="37148" anchor="ctr">
                    <a:solidFill>
                      <a:schemeClr val="bg1">
                        <a:lumMod val="85000"/>
                      </a:schemeClr>
                    </a:solidFill>
                  </a:tcPr>
                </a:tc>
                <a:tc hMerge="1">
                  <a:txBody>
                    <a:bodyPr/>
                    <a:lstStyle/>
                    <a:p>
                      <a:pPr algn="ctr"/>
                      <a:endParaRPr kumimoji="1" lang="ja-JP" altLang="en-US" sz="600" dirty="0">
                        <a:latin typeface="UD デジタル 教科書体 NP-B" panose="02020700000000000000" pitchFamily="18" charset="-128"/>
                        <a:ea typeface="UD デジタル 教科書体 NP-B" panose="02020700000000000000" pitchFamily="18" charset="-128"/>
                      </a:endParaRPr>
                    </a:p>
                  </a:txBody>
                  <a:tcPr marL="74295" marR="74295" marT="37148" marB="37148" anchor="ctr">
                    <a:solidFill>
                      <a:schemeClr val="bg1">
                        <a:lumMod val="85000"/>
                      </a:schemeClr>
                    </a:solidFill>
                  </a:tcPr>
                </a:tc>
                <a:tc hMerge="1">
                  <a:txBody>
                    <a:bodyPr/>
                    <a:lstStyle/>
                    <a:p>
                      <a:pPr algn="ctr"/>
                      <a:endParaRPr kumimoji="1" lang="ja-JP" altLang="en-US" sz="600" dirty="0">
                        <a:latin typeface="UD デジタル 教科書体 NP-B" panose="02020700000000000000" pitchFamily="18" charset="-128"/>
                        <a:ea typeface="UD デジタル 教科書体 NP-B" panose="02020700000000000000" pitchFamily="18" charset="-128"/>
                      </a:endParaRPr>
                    </a:p>
                  </a:txBody>
                  <a:tcPr marL="74295" marR="74295" marT="37148" marB="37148" anchor="ctr">
                    <a:solidFill>
                      <a:schemeClr val="bg1">
                        <a:lumMod val="85000"/>
                      </a:schemeClr>
                    </a:solidFill>
                  </a:tcPr>
                </a:tc>
                <a:tc hMerge="1">
                  <a:txBody>
                    <a:bodyPr/>
                    <a:lstStyle/>
                    <a:p>
                      <a:pPr algn="ctr"/>
                      <a:endParaRPr kumimoji="1" lang="ja-JP" altLang="en-US" sz="600" dirty="0">
                        <a:latin typeface="UD デジタル 教科書体 NP-B" panose="02020700000000000000" pitchFamily="18" charset="-128"/>
                        <a:ea typeface="UD デジタル 教科書体 NP-B" panose="02020700000000000000" pitchFamily="18" charset="-128"/>
                      </a:endParaRPr>
                    </a:p>
                  </a:txBody>
                  <a:tcPr marL="74295" marR="74295" marT="37148" marB="37148" anchor="ctr">
                    <a:solidFill>
                      <a:schemeClr val="bg1">
                        <a:lumMod val="85000"/>
                      </a:schemeClr>
                    </a:solidFill>
                  </a:tcPr>
                </a:tc>
                <a:tc gridSpan="6">
                  <a:txBody>
                    <a:bodyPr/>
                    <a:lstStyle/>
                    <a:p>
                      <a:pPr algn="ctr"/>
                      <a:r>
                        <a:rPr kumimoji="1" lang="ja-JP" altLang="en-US" sz="600" dirty="0">
                          <a:latin typeface="UD デジタル 教科書体 NP-B" panose="02020700000000000000" pitchFamily="18" charset="-128"/>
                          <a:ea typeface="UD デジタル 教科書体 NP-B" panose="02020700000000000000" pitchFamily="18" charset="-128"/>
                        </a:rPr>
                        <a:t>下半期</a:t>
                      </a:r>
                    </a:p>
                  </a:txBody>
                  <a:tcPr marL="74295" marR="74295" marT="37148" marB="37148" anchor="ctr">
                    <a:solidFill>
                      <a:schemeClr val="bg1">
                        <a:lumMod val="85000"/>
                      </a:schemeClr>
                    </a:solidFill>
                  </a:tcPr>
                </a:tc>
                <a:tc hMerge="1">
                  <a:txBody>
                    <a:bodyPr/>
                    <a:lstStyle/>
                    <a:p>
                      <a:pPr algn="ctr"/>
                      <a:endParaRPr kumimoji="1" lang="ja-JP" altLang="en-US" sz="600" dirty="0">
                        <a:latin typeface="UD デジタル 教科書体 NP-B" panose="02020700000000000000" pitchFamily="18" charset="-128"/>
                        <a:ea typeface="UD デジタル 教科書体 NP-B" panose="02020700000000000000" pitchFamily="18" charset="-128"/>
                      </a:endParaRPr>
                    </a:p>
                  </a:txBody>
                  <a:tcPr marL="74295" marR="74295" marT="37148" marB="37148" anchor="ctr">
                    <a:solidFill>
                      <a:schemeClr val="bg1">
                        <a:lumMod val="85000"/>
                      </a:schemeClr>
                    </a:solidFill>
                  </a:tcPr>
                </a:tc>
                <a:tc hMerge="1">
                  <a:txBody>
                    <a:bodyPr/>
                    <a:lstStyle/>
                    <a:p>
                      <a:pPr algn="ctr"/>
                      <a:endParaRPr kumimoji="1" lang="ja-JP" altLang="en-US" sz="600" dirty="0">
                        <a:latin typeface="UD デジタル 教科書体 NP-B" panose="02020700000000000000" pitchFamily="18" charset="-128"/>
                        <a:ea typeface="UD デジタル 教科書体 NP-B" panose="02020700000000000000" pitchFamily="18" charset="-128"/>
                      </a:endParaRPr>
                    </a:p>
                  </a:txBody>
                  <a:tcPr marL="74295" marR="74295" marT="37148" marB="37148" anchor="ctr">
                    <a:solidFill>
                      <a:schemeClr val="bg1">
                        <a:lumMod val="85000"/>
                      </a:schemeClr>
                    </a:solidFill>
                  </a:tcPr>
                </a:tc>
                <a:tc hMerge="1">
                  <a:txBody>
                    <a:bodyPr/>
                    <a:lstStyle/>
                    <a:p>
                      <a:pPr algn="ctr"/>
                      <a:endParaRPr kumimoji="1" lang="ja-JP" altLang="en-US" sz="600" dirty="0">
                        <a:latin typeface="UD デジタル 教科書体 NP-B" panose="02020700000000000000" pitchFamily="18" charset="-128"/>
                        <a:ea typeface="UD デジタル 教科書体 NP-B" panose="02020700000000000000" pitchFamily="18" charset="-128"/>
                      </a:endParaRPr>
                    </a:p>
                  </a:txBody>
                  <a:tcPr marL="74295" marR="74295" marT="37148" marB="37148" anchor="ctr">
                    <a:solidFill>
                      <a:schemeClr val="bg1">
                        <a:lumMod val="85000"/>
                      </a:schemeClr>
                    </a:solidFill>
                  </a:tcPr>
                </a:tc>
                <a:tc hMerge="1">
                  <a:txBody>
                    <a:bodyPr/>
                    <a:lstStyle/>
                    <a:p>
                      <a:pPr algn="ctr"/>
                      <a:endParaRPr kumimoji="1" lang="ja-JP" altLang="en-US" sz="600" dirty="0">
                        <a:latin typeface="UD デジタル 教科書体 NP-B" panose="02020700000000000000" pitchFamily="18" charset="-128"/>
                        <a:ea typeface="UD デジタル 教科書体 NP-B" panose="02020700000000000000" pitchFamily="18" charset="-128"/>
                      </a:endParaRPr>
                    </a:p>
                  </a:txBody>
                  <a:tcPr marL="74295" marR="74295" marT="37148" marB="37148" anchor="ctr">
                    <a:solidFill>
                      <a:schemeClr val="bg1">
                        <a:lumMod val="85000"/>
                      </a:schemeClr>
                    </a:solidFill>
                  </a:tcPr>
                </a:tc>
                <a:tc hMerge="1">
                  <a:txBody>
                    <a:bodyPr/>
                    <a:lstStyle/>
                    <a:p>
                      <a:pPr algn="ctr"/>
                      <a:endParaRPr kumimoji="1" lang="ja-JP" altLang="en-US" sz="600" dirty="0">
                        <a:latin typeface="UD デジタル 教科書体 NP-B" panose="02020700000000000000" pitchFamily="18" charset="-128"/>
                        <a:ea typeface="UD デジタル 教科書体 NP-B" panose="02020700000000000000" pitchFamily="18" charset="-128"/>
                      </a:endParaRPr>
                    </a:p>
                  </a:txBody>
                  <a:tcPr marL="74295" marR="74295" marT="37148" marB="37148" anchor="ctr">
                    <a:solidFill>
                      <a:schemeClr val="bg1">
                        <a:lumMod val="85000"/>
                      </a:schemeClr>
                    </a:solidFill>
                  </a:tcPr>
                </a:tc>
                <a:extLst>
                  <a:ext uri="{0D108BD9-81ED-4DB2-BD59-A6C34878D82A}">
                    <a16:rowId xmlns:a16="http://schemas.microsoft.com/office/drawing/2014/main" val="3618920471"/>
                  </a:ext>
                </a:extLst>
              </a:tr>
              <a:tr h="2670536">
                <a:tc>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nchor="ctr">
                    <a:lnR w="12700" cap="flat" cmpd="sng" algn="ctr">
                      <a:solidFill>
                        <a:schemeClr val="bg1">
                          <a:lumMod val="75000"/>
                        </a:schemeClr>
                      </a:solidFill>
                      <a:prstDash val="dot"/>
                      <a:round/>
                      <a:headEnd type="none" w="med" len="med"/>
                      <a:tailEnd type="none" w="med" len="med"/>
                    </a:lnR>
                  </a:tcPr>
                </a:tc>
                <a:tc>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nchor="ctr">
                    <a:lnL w="12700" cap="flat" cmpd="sng" algn="ctr">
                      <a:solidFill>
                        <a:schemeClr val="bg1">
                          <a:lumMod val="75000"/>
                        </a:schemeClr>
                      </a:solidFill>
                      <a:prstDash val="dot"/>
                      <a:round/>
                      <a:headEnd type="none" w="med" len="med"/>
                      <a:tailEnd type="none" w="med" len="med"/>
                    </a:lnL>
                    <a:lnR w="12700" cap="flat" cmpd="sng" algn="ctr">
                      <a:solidFill>
                        <a:schemeClr val="bg1">
                          <a:lumMod val="75000"/>
                        </a:schemeClr>
                      </a:solidFill>
                      <a:prstDash val="dot"/>
                      <a:round/>
                      <a:headEnd type="none" w="med" len="med"/>
                      <a:tailEnd type="none" w="med" len="med"/>
                    </a:lnR>
                  </a:tcPr>
                </a:tc>
                <a:tc>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nchor="ctr">
                    <a:lnL w="12700" cap="flat" cmpd="sng" algn="ctr">
                      <a:solidFill>
                        <a:schemeClr val="bg1">
                          <a:lumMod val="75000"/>
                        </a:schemeClr>
                      </a:solidFill>
                      <a:prstDash val="dot"/>
                      <a:round/>
                      <a:headEnd type="none" w="med" len="med"/>
                      <a:tailEnd type="none" w="med" len="med"/>
                    </a:lnL>
                    <a:lnR w="12700" cap="flat" cmpd="sng" algn="ctr">
                      <a:solidFill>
                        <a:schemeClr val="tx1"/>
                      </a:solidFill>
                      <a:prstDash val="dot"/>
                      <a:round/>
                      <a:headEnd type="none" w="med" len="med"/>
                      <a:tailEnd type="none" w="med" len="med"/>
                    </a:lnR>
                  </a:tcPr>
                </a:tc>
                <a:tc>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lnL w="12700" cap="flat" cmpd="sng" algn="ctr">
                      <a:solidFill>
                        <a:schemeClr val="tx1"/>
                      </a:solidFill>
                      <a:prstDash val="dot"/>
                      <a:round/>
                      <a:headEnd type="none" w="med" len="med"/>
                      <a:tailEnd type="none" w="med" len="med"/>
                    </a:lnL>
                    <a:lnR w="12700" cap="flat" cmpd="sng" algn="ctr">
                      <a:solidFill>
                        <a:schemeClr val="bg1">
                          <a:lumMod val="75000"/>
                        </a:schemeClr>
                      </a:solidFill>
                      <a:prstDash val="dot"/>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R7</a:t>
                      </a:r>
                      <a:r>
                        <a:rPr kumimoji="1" lang="ja-JP" altLang="en-US" sz="900" dirty="0">
                          <a:latin typeface="BIZ UDPゴシック" panose="020B0400000000000000" pitchFamily="50" charset="-128"/>
                          <a:ea typeface="BIZ UDPゴシック" panose="020B0400000000000000" pitchFamily="50" charset="-128"/>
                        </a:rPr>
                        <a:t>第１回部会</a:t>
                      </a:r>
                      <a:endParaRPr kumimoji="1" lang="en-US" altLang="ja-JP" sz="900" dirty="0">
                        <a:latin typeface="BIZ UDPゴシック" panose="020B0400000000000000" pitchFamily="50" charset="-128"/>
                        <a:ea typeface="BIZ UDPゴシック" panose="020B0400000000000000" pitchFamily="50" charset="-128"/>
                      </a:endParaRPr>
                    </a:p>
                    <a:p>
                      <a:pPr algn="ct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lnL w="12700" cap="flat" cmpd="sng" algn="ctr">
                      <a:solidFill>
                        <a:schemeClr val="bg1">
                          <a:lumMod val="75000"/>
                        </a:schemeClr>
                      </a:solidFill>
                      <a:prstDash val="dot"/>
                      <a:round/>
                      <a:headEnd type="none" w="med" len="med"/>
                      <a:tailEnd type="none" w="med" len="med"/>
                    </a:lnL>
                    <a:lnR w="12700" cap="flat" cmpd="sng" algn="ctr">
                      <a:solidFill>
                        <a:schemeClr val="bg1">
                          <a:lumMod val="75000"/>
                        </a:schemeClr>
                      </a:solidFill>
                      <a:prstDash val="dot"/>
                      <a:round/>
                      <a:headEnd type="none" w="med" len="med"/>
                      <a:tailEnd type="none" w="med" len="med"/>
                    </a:lnR>
                  </a:tcPr>
                </a:tc>
                <a:tc>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lnL w="12700" cap="flat" cmpd="sng" algn="ctr">
                      <a:solidFill>
                        <a:schemeClr val="bg1">
                          <a:lumMod val="75000"/>
                        </a:schemeClr>
                      </a:solidFill>
                      <a:prstDash val="dot"/>
                      <a:round/>
                      <a:headEnd type="none" w="med" len="med"/>
                      <a:tailEnd type="none" w="med" len="med"/>
                    </a:lnL>
                    <a:lnR w="12700" cap="flat" cmpd="sng" algn="ctr">
                      <a:solidFill>
                        <a:schemeClr val="tx1"/>
                      </a:solidFill>
                      <a:prstDash val="dot"/>
                      <a:round/>
                      <a:headEnd type="none" w="med" len="med"/>
                      <a:tailEnd type="none" w="med" len="med"/>
                    </a:lnR>
                  </a:tcPr>
                </a:tc>
                <a:tc>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lnL w="12700" cap="flat" cmpd="sng" algn="ctr">
                      <a:solidFill>
                        <a:schemeClr val="tx1"/>
                      </a:solidFill>
                      <a:prstDash val="dot"/>
                      <a:round/>
                      <a:headEnd type="none" w="med" len="med"/>
                      <a:tailEnd type="none" w="med" len="med"/>
                    </a:lnL>
                    <a:lnR w="12700" cap="flat" cmpd="sng" algn="ctr">
                      <a:solidFill>
                        <a:schemeClr val="bg1">
                          <a:lumMod val="75000"/>
                        </a:schemeClr>
                      </a:solidFill>
                      <a:prstDash val="dot"/>
                      <a:round/>
                      <a:headEnd type="none" w="med" len="med"/>
                      <a:tailEnd type="none" w="med" len="med"/>
                    </a:lnR>
                  </a:tcPr>
                </a:tc>
                <a:tc>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lnL w="12700" cap="flat" cmpd="sng" algn="ctr">
                      <a:solidFill>
                        <a:schemeClr val="bg1">
                          <a:lumMod val="75000"/>
                        </a:schemeClr>
                      </a:solidFill>
                      <a:prstDash val="dot"/>
                      <a:round/>
                      <a:headEnd type="none" w="med" len="med"/>
                      <a:tailEnd type="none" w="med" len="med"/>
                    </a:lnL>
                    <a:lnR w="12700" cap="flat" cmpd="sng" algn="ctr">
                      <a:solidFill>
                        <a:schemeClr val="bg1">
                          <a:lumMod val="75000"/>
                        </a:schemeClr>
                      </a:solidFill>
                      <a:prstDash val="dot"/>
                      <a:round/>
                      <a:headEnd type="none" w="med" len="med"/>
                      <a:tailEnd type="none" w="med" len="med"/>
                    </a:lnR>
                  </a:tcPr>
                </a:tc>
                <a:tc>
                  <a:txBody>
                    <a:bodyPr/>
                    <a:lstStyle/>
                    <a:p>
                      <a:pPr algn="ctr"/>
                      <a:endParaRPr kumimoji="1" lang="en-US" altLang="ja-JP" sz="900" dirty="0">
                        <a:latin typeface="BIZ UDPゴシック" panose="020B0400000000000000" pitchFamily="50" charset="-128"/>
                        <a:ea typeface="BIZ UDPゴシック" panose="020B0400000000000000" pitchFamily="50" charset="-128"/>
                      </a:endParaRPr>
                    </a:p>
                    <a:p>
                      <a:pPr algn="ct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lnL w="12700" cap="flat" cmpd="sng" algn="ctr">
                      <a:solidFill>
                        <a:schemeClr val="bg1">
                          <a:lumMod val="75000"/>
                        </a:schemeClr>
                      </a:solidFill>
                      <a:prstDash val="dot"/>
                      <a:round/>
                      <a:headEnd type="none" w="med" len="med"/>
                      <a:tailEnd type="none" w="med" len="med"/>
                    </a:lnL>
                    <a:lnR w="12700" cap="flat" cmpd="sng" algn="ctr">
                      <a:solidFill>
                        <a:schemeClr val="tx1"/>
                      </a:solidFill>
                      <a:prstDash val="dot"/>
                      <a:round/>
                      <a:headEnd type="none" w="med" len="med"/>
                      <a:tailEnd type="none" w="med" len="med"/>
                    </a:lnR>
                  </a:tcPr>
                </a:tc>
                <a:tc>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lnL w="12700" cap="flat" cmpd="sng" algn="ctr">
                      <a:solidFill>
                        <a:schemeClr val="tx1"/>
                      </a:solidFill>
                      <a:prstDash val="dot"/>
                      <a:round/>
                      <a:headEnd type="none" w="med" len="med"/>
                      <a:tailEnd type="none" w="med" len="med"/>
                    </a:lnL>
                    <a:lnR w="12700" cap="flat" cmpd="sng" algn="ctr">
                      <a:solidFill>
                        <a:schemeClr val="bg1">
                          <a:lumMod val="75000"/>
                        </a:schemeClr>
                      </a:solidFill>
                      <a:prstDash val="dot"/>
                      <a:round/>
                      <a:headEnd type="none" w="med" len="med"/>
                      <a:tailEnd type="none" w="med" len="med"/>
                    </a:lnR>
                  </a:tcPr>
                </a:tc>
                <a:tc>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lnL w="12700" cap="flat" cmpd="sng" algn="ctr">
                      <a:solidFill>
                        <a:schemeClr val="bg1">
                          <a:lumMod val="75000"/>
                        </a:schemeClr>
                      </a:solidFill>
                      <a:prstDash val="dot"/>
                      <a:round/>
                      <a:headEnd type="none" w="med" len="med"/>
                      <a:tailEnd type="none" w="med" len="med"/>
                    </a:lnL>
                    <a:lnR w="12700" cap="flat" cmpd="sng" algn="ctr">
                      <a:solidFill>
                        <a:schemeClr val="bg1">
                          <a:lumMod val="75000"/>
                        </a:schemeClr>
                      </a:solidFill>
                      <a:prstDash val="dot"/>
                      <a:round/>
                      <a:headEnd type="none" w="med" len="med"/>
                      <a:tailEnd type="none" w="med" len="med"/>
                    </a:lnR>
                  </a:tcPr>
                </a:tc>
                <a:tc>
                  <a:txBody>
                    <a:bodyPr/>
                    <a:lstStyle/>
                    <a:p>
                      <a:pPr algn="ctr"/>
                      <a:endParaRPr kumimoji="1" lang="ja-JP" altLang="en-US" sz="900" dirty="0">
                        <a:solidFill>
                          <a:schemeClr val="bg1">
                            <a:lumMod val="75000"/>
                          </a:schemeClr>
                        </a:solidFill>
                        <a:latin typeface="BIZ UDPゴシック" panose="020B0400000000000000" pitchFamily="50" charset="-128"/>
                        <a:ea typeface="BIZ UDPゴシック" panose="020B0400000000000000" pitchFamily="50" charset="-128"/>
                      </a:endParaRPr>
                    </a:p>
                  </a:txBody>
                  <a:tcPr marL="74295" marR="74295" marT="37148" marB="29250">
                    <a:lnL w="12700" cap="flat" cmpd="sng" algn="ctr">
                      <a:solidFill>
                        <a:schemeClr val="bg1">
                          <a:lumMod val="75000"/>
                        </a:schemeClr>
                      </a:solidFill>
                      <a:prstDash val="dot"/>
                      <a:round/>
                      <a:headEnd type="none" w="med" len="med"/>
                      <a:tailEnd type="none" w="med" len="med"/>
                    </a:lnL>
                  </a:tcPr>
                </a:tc>
                <a:tc>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lnR w="12700" cap="flat" cmpd="sng" algn="ctr">
                      <a:solidFill>
                        <a:schemeClr val="bg1">
                          <a:lumMod val="75000"/>
                        </a:schemeClr>
                      </a:solidFill>
                      <a:prstDash val="dot"/>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R8</a:t>
                      </a:r>
                      <a:r>
                        <a:rPr kumimoji="1" lang="ja-JP" altLang="en-US" sz="900" dirty="0">
                          <a:latin typeface="BIZ UDPゴシック" panose="020B0400000000000000" pitchFamily="50" charset="-128"/>
                          <a:ea typeface="BIZ UDPゴシック" panose="020B0400000000000000" pitchFamily="50" charset="-128"/>
                        </a:rPr>
                        <a:t>第１回部会</a:t>
                      </a:r>
                    </a:p>
                    <a:p>
                      <a:pPr algn="ct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lnL w="12700" cap="flat" cmpd="sng" algn="ctr">
                      <a:solidFill>
                        <a:schemeClr val="bg1">
                          <a:lumMod val="75000"/>
                        </a:schemeClr>
                      </a:solidFill>
                      <a:prstDash val="dot"/>
                      <a:round/>
                      <a:headEnd type="none" w="med" len="med"/>
                      <a:tailEnd type="none" w="med" len="med"/>
                    </a:lnL>
                    <a:lnR w="12700" cap="flat" cmpd="sng" algn="ctr">
                      <a:solidFill>
                        <a:schemeClr val="bg1">
                          <a:lumMod val="75000"/>
                        </a:schemeClr>
                      </a:solidFill>
                      <a:prstDash val="dot"/>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lnL w="12700" cap="flat" cmpd="sng" algn="ctr">
                      <a:solidFill>
                        <a:schemeClr val="bg1">
                          <a:lumMod val="75000"/>
                        </a:schemeClr>
                      </a:solidFill>
                      <a:prstDash val="dot"/>
                      <a:round/>
                      <a:headEnd type="none" w="med" len="med"/>
                      <a:tailEnd type="none" w="med" len="med"/>
                    </a:lnL>
                    <a:lnR w="12700" cap="flat" cmpd="sng" algn="ctr">
                      <a:solidFill>
                        <a:schemeClr val="tx1"/>
                      </a:solidFill>
                      <a:prstDash val="dot"/>
                      <a:round/>
                      <a:headEnd type="none" w="med" len="med"/>
                      <a:tailEnd type="none" w="med" len="med"/>
                    </a:lnR>
                  </a:tcPr>
                </a:tc>
                <a:tc>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lnL w="12700" cap="flat" cmpd="sng" algn="ctr">
                      <a:solidFill>
                        <a:schemeClr val="tx1"/>
                      </a:solidFill>
                      <a:prstDash val="dot"/>
                      <a:round/>
                      <a:headEnd type="none" w="med" len="med"/>
                      <a:tailEnd type="none" w="med" len="med"/>
                    </a:lnL>
                    <a:lnR w="12700" cap="flat" cmpd="sng" algn="ctr">
                      <a:solidFill>
                        <a:schemeClr val="bg1">
                          <a:lumMod val="75000"/>
                        </a:schemeClr>
                      </a:solidFill>
                      <a:prstDash val="dot"/>
                      <a:round/>
                      <a:headEnd type="none" w="med" len="med"/>
                      <a:tailEnd type="none" w="med" len="med"/>
                    </a:lnR>
                  </a:tcPr>
                </a:tc>
                <a:tc>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lnL w="12700" cap="flat" cmpd="sng" algn="ctr">
                      <a:solidFill>
                        <a:schemeClr val="bg1">
                          <a:lumMod val="75000"/>
                        </a:schemeClr>
                      </a:solidFill>
                      <a:prstDash val="dot"/>
                      <a:round/>
                      <a:headEnd type="none" w="med" len="med"/>
                      <a:tailEnd type="none" w="med" len="med"/>
                    </a:lnL>
                    <a:lnR w="12700" cap="flat" cmpd="sng" algn="ctr">
                      <a:solidFill>
                        <a:schemeClr val="bg1">
                          <a:lumMod val="75000"/>
                        </a:schemeClr>
                      </a:solidFill>
                      <a:prstDash val="dot"/>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lnL w="12700" cap="flat" cmpd="sng" algn="ctr">
                      <a:solidFill>
                        <a:schemeClr val="bg1">
                          <a:lumMod val="75000"/>
                        </a:schemeClr>
                      </a:solidFill>
                      <a:prstDash val="dot"/>
                      <a:round/>
                      <a:headEnd type="none" w="med" len="med"/>
                      <a:tailEnd type="none" w="med" len="med"/>
                    </a:lnL>
                    <a:lnR w="12700" cap="flat" cmpd="sng" algn="ctr">
                      <a:solidFill>
                        <a:schemeClr val="tx1"/>
                      </a:solidFill>
                      <a:prstDash val="dot"/>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R8</a:t>
                      </a:r>
                      <a:r>
                        <a:rPr kumimoji="1" lang="ja-JP" altLang="en-US" sz="900" dirty="0">
                          <a:latin typeface="BIZ UDPゴシック" panose="020B0400000000000000" pitchFamily="50" charset="-128"/>
                          <a:ea typeface="BIZ UDPゴシック" panose="020B0400000000000000" pitchFamily="50" charset="-128"/>
                        </a:rPr>
                        <a:t>第２回部会</a:t>
                      </a:r>
                    </a:p>
                    <a:p>
                      <a:pPr algn="ct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lnL w="12700" cap="flat" cmpd="sng" algn="ctr">
                      <a:solidFill>
                        <a:schemeClr val="tx1"/>
                      </a:solidFill>
                      <a:prstDash val="dot"/>
                      <a:round/>
                      <a:headEnd type="none" w="med" len="med"/>
                      <a:tailEnd type="none" w="med" len="med"/>
                    </a:lnL>
                    <a:lnR w="12700" cap="flat" cmpd="sng" algn="ctr">
                      <a:solidFill>
                        <a:schemeClr val="bg1">
                          <a:lumMod val="75000"/>
                        </a:schemeClr>
                      </a:solidFill>
                      <a:prstDash val="dot"/>
                      <a:round/>
                      <a:headEnd type="none" w="med" len="med"/>
                      <a:tailEnd type="none" w="med" len="med"/>
                    </a:lnR>
                  </a:tcPr>
                </a:tc>
                <a:tc>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lnL w="12700" cap="flat" cmpd="sng" algn="ctr">
                      <a:solidFill>
                        <a:schemeClr val="bg1">
                          <a:lumMod val="75000"/>
                        </a:schemeClr>
                      </a:solidFill>
                      <a:prstDash val="dot"/>
                      <a:round/>
                      <a:headEnd type="none" w="med" len="med"/>
                      <a:tailEnd type="none" w="med" len="med"/>
                    </a:lnL>
                    <a:lnR w="12700" cap="flat" cmpd="sng" algn="ctr">
                      <a:solidFill>
                        <a:schemeClr val="bg1">
                          <a:lumMod val="75000"/>
                        </a:schemeClr>
                      </a:solidFill>
                      <a:prstDash val="dot"/>
                      <a:round/>
                      <a:headEnd type="none" w="med" len="med"/>
                      <a:tailEnd type="none" w="med" len="med"/>
                    </a:lnR>
                  </a:tcPr>
                </a:tc>
                <a:tc>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lnL w="12700" cap="flat" cmpd="sng" algn="ctr">
                      <a:solidFill>
                        <a:schemeClr val="bg1">
                          <a:lumMod val="75000"/>
                        </a:schemeClr>
                      </a:solidFill>
                      <a:prstDash val="dot"/>
                      <a:round/>
                      <a:headEnd type="none" w="med" len="med"/>
                      <a:tailEnd type="none" w="med" len="med"/>
                    </a:lnL>
                    <a:lnR w="12700" cap="flat" cmpd="sng" algn="ctr">
                      <a:solidFill>
                        <a:schemeClr val="tx1"/>
                      </a:solidFill>
                      <a:prstDash val="dot"/>
                      <a:round/>
                      <a:headEnd type="none" w="med" len="med"/>
                      <a:tailEnd type="none" w="med" len="med"/>
                    </a:lnR>
                  </a:tcPr>
                </a:tc>
                <a:tc>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lnL w="12700" cap="flat" cmpd="sng" algn="ctr">
                      <a:solidFill>
                        <a:schemeClr val="tx1"/>
                      </a:solidFill>
                      <a:prstDash val="dot"/>
                      <a:round/>
                      <a:headEnd type="none" w="med" len="med"/>
                      <a:tailEnd type="none" w="med" len="med"/>
                    </a:lnL>
                    <a:lnR w="12700" cap="flat" cmpd="sng" algn="ctr">
                      <a:solidFill>
                        <a:schemeClr val="bg1">
                          <a:lumMod val="75000"/>
                        </a:schemeClr>
                      </a:solidFill>
                      <a:prstDash val="dot"/>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R8</a:t>
                      </a:r>
                      <a:r>
                        <a:rPr kumimoji="1" lang="ja-JP" altLang="en-US" sz="900" dirty="0">
                          <a:latin typeface="BIZ UDPゴシック" panose="020B0400000000000000" pitchFamily="50" charset="-128"/>
                          <a:ea typeface="BIZ UDPゴシック" panose="020B0400000000000000" pitchFamily="50" charset="-128"/>
                        </a:rPr>
                        <a:t>第３回部会</a:t>
                      </a:r>
                    </a:p>
                    <a:p>
                      <a:pPr algn="ct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lnL w="12700" cap="flat" cmpd="sng" algn="ctr">
                      <a:solidFill>
                        <a:schemeClr val="bg1">
                          <a:lumMod val="75000"/>
                        </a:schemeClr>
                      </a:solidFill>
                      <a:prstDash val="dot"/>
                      <a:round/>
                      <a:headEnd type="none" w="med" len="med"/>
                      <a:tailEnd type="none" w="med" len="med"/>
                    </a:lnL>
                    <a:lnR w="12700" cap="flat" cmpd="sng" algn="ctr">
                      <a:solidFill>
                        <a:schemeClr val="bg1">
                          <a:lumMod val="75000"/>
                        </a:schemeClr>
                      </a:solidFill>
                      <a:prstDash val="dot"/>
                      <a:round/>
                      <a:headEnd type="none" w="med" len="med"/>
                      <a:tailEnd type="none" w="med" len="med"/>
                    </a:lnR>
                  </a:tcPr>
                </a:tc>
                <a:tc>
                  <a:txBody>
                    <a:bodyPr/>
                    <a:lstStyle/>
                    <a:p>
                      <a:pPr algn="ctr"/>
                      <a:endParaRPr kumimoji="1" lang="en-US" altLang="ja-JP" sz="900" dirty="0">
                        <a:latin typeface="BIZ UDPゴシック" panose="020B0400000000000000" pitchFamily="50" charset="-128"/>
                        <a:ea typeface="BIZ UDPゴシック" panose="020B0400000000000000" pitchFamily="50" charset="-128"/>
                      </a:endParaRPr>
                    </a:p>
                    <a:p>
                      <a:pPr algn="ct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lnL w="12700" cap="flat" cmpd="sng" algn="ctr">
                      <a:solidFill>
                        <a:schemeClr val="bg1">
                          <a:lumMod val="75000"/>
                        </a:schemeClr>
                      </a:solidFill>
                      <a:prstDash val="dot"/>
                      <a:round/>
                      <a:headEnd type="none" w="med" len="med"/>
                      <a:tailEnd type="none" w="med" len="med"/>
                    </a:lnL>
                  </a:tcPr>
                </a:tc>
                <a:tc>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nchor="ctr">
                    <a:lnR w="12700" cap="flat" cmpd="sng" algn="ctr">
                      <a:solidFill>
                        <a:schemeClr val="bg1">
                          <a:lumMod val="75000"/>
                        </a:schemeClr>
                      </a:solidFill>
                      <a:prstDash val="dot"/>
                      <a:round/>
                      <a:headEnd type="none" w="med" len="med"/>
                      <a:tailEnd type="none" w="med" len="med"/>
                    </a:lnR>
                    <a:solidFill>
                      <a:schemeClr val="bg1"/>
                    </a:solidFill>
                  </a:tcPr>
                </a:tc>
                <a:tc>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lnL w="12700" cap="flat" cmpd="sng" algn="ctr">
                      <a:solidFill>
                        <a:schemeClr val="bg1">
                          <a:lumMod val="75000"/>
                        </a:schemeClr>
                      </a:solidFill>
                      <a:prstDash val="dot"/>
                      <a:round/>
                      <a:headEnd type="none" w="med" len="med"/>
                      <a:tailEnd type="none" w="med" len="med"/>
                    </a:lnL>
                    <a:lnR w="12700" cap="flat" cmpd="sng" algn="ctr">
                      <a:solidFill>
                        <a:schemeClr val="bg1">
                          <a:lumMod val="75000"/>
                        </a:schemeClr>
                      </a:solidFill>
                      <a:prstDash val="dot"/>
                      <a:round/>
                      <a:headEnd type="none" w="med" len="med"/>
                      <a:tailEnd type="none" w="med" len="med"/>
                    </a:ln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R9</a:t>
                      </a:r>
                      <a:r>
                        <a:rPr kumimoji="1" lang="ja-JP" altLang="en-US" sz="900" dirty="0">
                          <a:latin typeface="BIZ UDPゴシック" panose="020B0400000000000000" pitchFamily="50" charset="-128"/>
                          <a:ea typeface="BIZ UDPゴシック" panose="020B0400000000000000" pitchFamily="50" charset="-128"/>
                        </a:rPr>
                        <a:t>第１回部会</a:t>
                      </a:r>
                    </a:p>
                    <a:p>
                      <a:pPr algn="ct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lnL w="12700" cap="flat" cmpd="sng" algn="ctr">
                      <a:solidFill>
                        <a:schemeClr val="bg1">
                          <a:lumMod val="75000"/>
                        </a:schemeClr>
                      </a:solidFill>
                      <a:prstDash val="dot"/>
                      <a:round/>
                      <a:headEnd type="none" w="med" len="med"/>
                      <a:tailEnd type="none" w="med" len="med"/>
                    </a:lnL>
                    <a:lnR w="12700" cap="flat" cmpd="sng" algn="ctr">
                      <a:solidFill>
                        <a:schemeClr val="tx1"/>
                      </a:solidFill>
                      <a:prstDash val="dot"/>
                      <a:round/>
                      <a:headEnd type="none" w="med" len="med"/>
                      <a:tailEnd type="none" w="med" len="med"/>
                    </a:lnR>
                    <a:solidFill>
                      <a:schemeClr val="bg1"/>
                    </a:solidFill>
                  </a:tcPr>
                </a:tc>
                <a:tc>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nchor="ctr">
                    <a:lnL w="12700" cap="flat" cmpd="sng" algn="ctr">
                      <a:solidFill>
                        <a:schemeClr val="tx1"/>
                      </a:solidFill>
                      <a:prstDash val="dot"/>
                      <a:round/>
                      <a:headEnd type="none" w="med" len="med"/>
                      <a:tailEnd type="none" w="med" len="med"/>
                    </a:lnL>
                    <a:lnR w="12700" cap="flat" cmpd="sng" algn="ctr">
                      <a:solidFill>
                        <a:schemeClr val="bg1">
                          <a:lumMod val="75000"/>
                        </a:schemeClr>
                      </a:solidFill>
                      <a:prstDash val="dot"/>
                      <a:round/>
                      <a:headEnd type="none" w="med" len="med"/>
                      <a:tailEnd type="none" w="med" len="med"/>
                    </a:lnR>
                    <a:solidFill>
                      <a:schemeClr val="bg1"/>
                    </a:solidFill>
                  </a:tcPr>
                </a:tc>
                <a:tc>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nchor="ctr">
                    <a:lnL w="12700" cap="flat" cmpd="sng" algn="ctr">
                      <a:solidFill>
                        <a:schemeClr val="bg1">
                          <a:lumMod val="75000"/>
                        </a:schemeClr>
                      </a:solidFill>
                      <a:prstDash val="dot"/>
                      <a:round/>
                      <a:headEnd type="none" w="med" len="med"/>
                      <a:tailEnd type="none" w="med" len="med"/>
                    </a:lnL>
                    <a:lnR w="12700" cap="flat" cmpd="sng" algn="ctr">
                      <a:solidFill>
                        <a:schemeClr val="bg1">
                          <a:lumMod val="75000"/>
                        </a:schemeClr>
                      </a:solidFill>
                      <a:prstDash val="dot"/>
                      <a:round/>
                      <a:headEnd type="none" w="med" len="med"/>
                      <a:tailEnd type="none" w="med" len="med"/>
                    </a:lnR>
                    <a:solidFill>
                      <a:schemeClr val="bg1"/>
                    </a:solidFill>
                  </a:tcPr>
                </a:tc>
                <a:tc>
                  <a:txBody>
                    <a:bodyPr/>
                    <a:lstStyle/>
                    <a:p>
                      <a:pPr algn="ctr"/>
                      <a:endParaRPr kumimoji="1" lang="en-US" altLang="ja-JP" sz="900" dirty="0">
                        <a:latin typeface="BIZ UDPゴシック" panose="020B0400000000000000" pitchFamily="50" charset="-128"/>
                        <a:ea typeface="BIZ UDPゴシック" panose="020B0400000000000000" pitchFamily="50" charset="-128"/>
                      </a:endParaRPr>
                    </a:p>
                  </a:txBody>
                  <a:tcPr marL="74295" marR="74295" marT="37148" marB="29250">
                    <a:lnL w="12700" cap="flat" cmpd="sng" algn="ctr">
                      <a:solidFill>
                        <a:schemeClr val="bg1">
                          <a:lumMod val="75000"/>
                        </a:schemeClr>
                      </a:solidFill>
                      <a:prstDash val="dot"/>
                      <a:round/>
                      <a:headEnd type="none" w="med" len="med"/>
                      <a:tailEnd type="none" w="med" len="med"/>
                    </a:lnL>
                    <a:lnR w="12700" cap="flat" cmpd="sng" algn="ctr">
                      <a:solidFill>
                        <a:schemeClr val="tx1"/>
                      </a:solidFill>
                      <a:prstDash val="dot"/>
                      <a:round/>
                      <a:headEnd type="none" w="med" len="med"/>
                      <a:tailEnd type="none" w="med" len="med"/>
                    </a:lnR>
                    <a:solidFill>
                      <a:schemeClr val="bg1"/>
                    </a:solidFill>
                  </a:tcPr>
                </a:tc>
                <a:tc>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nchor="ctr">
                    <a:lnL w="12700" cap="flat" cmpd="sng" algn="ctr">
                      <a:solidFill>
                        <a:schemeClr val="tx1"/>
                      </a:solidFill>
                      <a:prstDash val="dot"/>
                      <a:round/>
                      <a:headEnd type="none" w="med" len="med"/>
                      <a:tailEnd type="none" w="med" len="med"/>
                    </a:lnL>
                    <a:lnR w="12700" cap="flat" cmpd="sng" algn="ctr">
                      <a:solidFill>
                        <a:schemeClr val="bg1">
                          <a:lumMod val="75000"/>
                        </a:schemeClr>
                      </a:solidFill>
                      <a:prstDash val="dot"/>
                      <a:round/>
                      <a:headEnd type="none" w="med" len="med"/>
                      <a:tailEnd type="none" w="med" len="med"/>
                    </a:lnR>
                    <a:solidFill>
                      <a:schemeClr val="bg1"/>
                    </a:solidFill>
                  </a:tcPr>
                </a:tc>
                <a:tc>
                  <a:txBody>
                    <a:bodyPr/>
                    <a:lstStyle/>
                    <a:p>
                      <a:pPr algn="ctr"/>
                      <a:r>
                        <a:rPr kumimoji="1" lang="ja-JP" altLang="en-US" sz="900" dirty="0">
                          <a:latin typeface="BIZ UDPゴシック" panose="020B0400000000000000" pitchFamily="50" charset="-128"/>
                          <a:ea typeface="BIZ UDPゴシック" panose="020B0400000000000000" pitchFamily="50" charset="-128"/>
                        </a:rPr>
                        <a:t>◆</a:t>
                      </a:r>
                      <a:endParaRPr kumimoji="1" lang="en-US" altLang="ja-JP" sz="900" dirty="0">
                        <a:latin typeface="BIZ UDPゴシック" panose="020B0400000000000000" pitchFamily="50" charset="-128"/>
                        <a:ea typeface="BIZ UDPゴシック" panose="020B0400000000000000" pitchFamily="50" charset="-128"/>
                      </a:endParaRPr>
                    </a:p>
                    <a:p>
                      <a:pPr algn="ctr"/>
                      <a:r>
                        <a:rPr kumimoji="1" lang="ja-JP" altLang="en-US" sz="900" dirty="0">
                          <a:latin typeface="BIZ UDPゴシック" panose="020B0400000000000000" pitchFamily="50" charset="-128"/>
                          <a:ea typeface="BIZ UDPゴシック" panose="020B0400000000000000" pitchFamily="50" charset="-128"/>
                        </a:rPr>
                        <a:t>石コン防災本部会議</a:t>
                      </a:r>
                      <a:endParaRPr kumimoji="1" lang="en-US" altLang="ja-JP" sz="900" dirty="0">
                        <a:latin typeface="BIZ UDPゴシック" panose="020B0400000000000000" pitchFamily="50" charset="-128"/>
                        <a:ea typeface="BIZ UDPゴシック" panose="020B0400000000000000" pitchFamily="50" charset="-128"/>
                      </a:endParaRPr>
                    </a:p>
                    <a:p>
                      <a:pPr algn="ct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lnL w="12700" cap="flat" cmpd="sng" algn="ctr">
                      <a:solidFill>
                        <a:schemeClr val="bg1">
                          <a:lumMod val="75000"/>
                        </a:schemeClr>
                      </a:solidFill>
                      <a:prstDash val="dot"/>
                      <a:round/>
                      <a:headEnd type="none" w="med" len="med"/>
                      <a:tailEnd type="none" w="med" len="med"/>
                    </a:lnL>
                    <a:lnR w="12700" cap="flat" cmpd="sng" algn="ctr">
                      <a:solidFill>
                        <a:schemeClr val="bg1">
                          <a:lumMod val="75000"/>
                        </a:schemeClr>
                      </a:solidFill>
                      <a:prstDash val="dot"/>
                      <a:round/>
                      <a:headEnd type="none" w="med" len="med"/>
                      <a:tailEnd type="none" w="med" len="med"/>
                    </a:lnR>
                    <a:solidFill>
                      <a:schemeClr val="bg1"/>
                    </a:solidFill>
                  </a:tcPr>
                </a:tc>
                <a:tc>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nchor="ctr">
                    <a:lnL w="12700" cap="flat" cmpd="sng" algn="ctr">
                      <a:solidFill>
                        <a:schemeClr val="bg1">
                          <a:lumMod val="75000"/>
                        </a:schemeClr>
                      </a:solidFill>
                      <a:prstDash val="dot"/>
                      <a:round/>
                      <a:headEnd type="none" w="med" len="med"/>
                      <a:tailEnd type="none" w="med" len="med"/>
                    </a:lnL>
                    <a:lnR w="12700" cap="flat" cmpd="sng" algn="ctr">
                      <a:solidFill>
                        <a:schemeClr val="tx1"/>
                      </a:solidFill>
                      <a:prstDash val="dot"/>
                      <a:round/>
                      <a:headEnd type="none" w="med" len="med"/>
                      <a:tailEnd type="none" w="med" len="med"/>
                    </a:lnR>
                    <a:solidFill>
                      <a:schemeClr val="bg1"/>
                    </a:solidFill>
                  </a:tcPr>
                </a:tc>
                <a:tc>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nchor="ctr">
                    <a:lnL w="12700" cap="flat" cmpd="sng" algn="ctr">
                      <a:solidFill>
                        <a:schemeClr val="tx1"/>
                      </a:solidFill>
                      <a:prstDash val="dot"/>
                      <a:round/>
                      <a:headEnd type="none" w="med" len="med"/>
                      <a:tailEnd type="none" w="med" len="med"/>
                    </a:lnL>
                    <a:lnR w="12700" cap="flat" cmpd="sng" algn="ctr">
                      <a:solidFill>
                        <a:schemeClr val="bg1">
                          <a:lumMod val="75000"/>
                        </a:schemeClr>
                      </a:solidFill>
                      <a:prstDash val="dot"/>
                      <a:round/>
                      <a:headEnd type="none" w="med" len="med"/>
                      <a:tailEnd type="none" w="med" len="med"/>
                    </a:lnR>
                    <a:solidFill>
                      <a:schemeClr val="bg1"/>
                    </a:solidFill>
                  </a:tcPr>
                </a:tc>
                <a:tc>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nchor="ctr">
                    <a:lnL w="12700" cap="flat" cmpd="sng" algn="ctr">
                      <a:solidFill>
                        <a:schemeClr val="bg1">
                          <a:lumMod val="75000"/>
                        </a:schemeClr>
                      </a:solidFill>
                      <a:prstDash val="dot"/>
                      <a:round/>
                      <a:headEnd type="none" w="med" len="med"/>
                      <a:tailEnd type="none" w="med" len="med"/>
                    </a:lnL>
                    <a:lnR w="12700" cap="flat" cmpd="sng" algn="ctr">
                      <a:solidFill>
                        <a:schemeClr val="bg1">
                          <a:lumMod val="75000"/>
                        </a:schemeClr>
                      </a:solidFill>
                      <a:prstDash val="dot"/>
                      <a:round/>
                      <a:headEnd type="none" w="med" len="med"/>
                      <a:tailEnd type="none" w="med" len="med"/>
                    </a:lnR>
                    <a:solidFill>
                      <a:schemeClr val="bg1"/>
                    </a:solidFill>
                  </a:tcPr>
                </a:tc>
                <a:tc>
                  <a:txBody>
                    <a:bodyPr/>
                    <a:lstStyle/>
                    <a:p>
                      <a:pPr algn="ctr"/>
                      <a:endParaRPr kumimoji="1" lang="ja-JP" altLang="en-US" sz="900" dirty="0">
                        <a:latin typeface="BIZ UDPゴシック" panose="020B0400000000000000" pitchFamily="50" charset="-128"/>
                        <a:ea typeface="BIZ UDPゴシック" panose="020B0400000000000000" pitchFamily="50" charset="-128"/>
                      </a:endParaRPr>
                    </a:p>
                  </a:txBody>
                  <a:tcPr marL="74295" marR="74295" marT="37148" marB="29250" anchor="ctr">
                    <a:lnL w="12700" cap="flat" cmpd="sng" algn="ctr">
                      <a:solidFill>
                        <a:schemeClr val="bg1">
                          <a:lumMod val="75000"/>
                        </a:schemeClr>
                      </a:solidFill>
                      <a:prstDash val="dot"/>
                      <a:round/>
                      <a:headEnd type="none" w="med" len="med"/>
                      <a:tailEnd type="none" w="med" len="med"/>
                    </a:lnL>
                    <a:solidFill>
                      <a:schemeClr val="bg1"/>
                    </a:solidFill>
                  </a:tcPr>
                </a:tc>
                <a:extLst>
                  <a:ext uri="{0D108BD9-81ED-4DB2-BD59-A6C34878D82A}">
                    <a16:rowId xmlns:a16="http://schemas.microsoft.com/office/drawing/2014/main" val="768177999"/>
                  </a:ext>
                </a:extLst>
              </a:tr>
            </a:tbl>
          </a:graphicData>
        </a:graphic>
      </p:graphicFrame>
      <p:sp>
        <p:nvSpPr>
          <p:cNvPr id="28" name="テキスト ボックス 27">
            <a:extLst>
              <a:ext uri="{FF2B5EF4-FFF2-40B4-BE49-F238E27FC236}">
                <a16:creationId xmlns:a16="http://schemas.microsoft.com/office/drawing/2014/main" id="{AA517ED0-6B7B-42E0-9446-009A7550167B}"/>
              </a:ext>
            </a:extLst>
          </p:cNvPr>
          <p:cNvSpPr txBox="1"/>
          <p:nvPr/>
        </p:nvSpPr>
        <p:spPr>
          <a:xfrm>
            <a:off x="834314" y="4568972"/>
            <a:ext cx="10523369" cy="1815882"/>
          </a:xfrm>
          <a:prstGeom prst="rect">
            <a:avLst/>
          </a:prstGeom>
          <a:noFill/>
        </p:spPr>
        <p:txBody>
          <a:bodyPr wrap="square" rtlCol="0">
            <a:spAutoFit/>
          </a:bodyPr>
          <a:lstStyle/>
          <a:p>
            <a:r>
              <a:rPr lang="ja-JP" altLang="en-US"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■石油コンビナート等災害防止計画の修正について</a:t>
            </a:r>
            <a:endParaRPr lang="en-US" altLang="ja-JP"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r>
              <a:rPr lang="ja-JP" altLang="en-US" sz="1400" kern="100" dirty="0">
                <a:effectLst/>
                <a:ea typeface="游明朝" panose="02020400000000000000" pitchFamily="18" charset="-128"/>
                <a:cs typeface="Times New Roman" panose="02020603050405020304" pitchFamily="18" charset="0"/>
              </a:rPr>
              <a:t>・石災</a:t>
            </a:r>
            <a:r>
              <a:rPr lang="ja-JP" altLang="en-US" sz="1400" kern="100" dirty="0">
                <a:ea typeface="游明朝" panose="02020400000000000000" pitchFamily="18" charset="-128"/>
                <a:cs typeface="Times New Roman" panose="02020603050405020304" pitchFamily="18" charset="0"/>
              </a:rPr>
              <a:t>法第</a:t>
            </a:r>
            <a:r>
              <a:rPr lang="en-US" altLang="ja-JP" sz="1400" kern="100" dirty="0">
                <a:ea typeface="游明朝" panose="02020400000000000000" pitchFamily="18" charset="-128"/>
                <a:cs typeface="Times New Roman" panose="02020603050405020304" pitchFamily="18" charset="0"/>
              </a:rPr>
              <a:t>31</a:t>
            </a:r>
            <a:r>
              <a:rPr lang="ja-JP" altLang="en-US" sz="1400" kern="100" dirty="0">
                <a:ea typeface="游明朝" panose="02020400000000000000" pitchFamily="18" charset="-128"/>
                <a:cs typeface="Times New Roman" panose="02020603050405020304" pitchFamily="18" charset="0"/>
              </a:rPr>
              <a:t>条に基づき、「防災本部は、石油コンビナート等防災計画を作成し、及び毎年これに検討を加え、必要があると認め</a:t>
            </a:r>
            <a:endParaRPr lang="en-US" altLang="ja-JP" sz="1400" kern="100" dirty="0">
              <a:ea typeface="游明朝" panose="02020400000000000000" pitchFamily="18" charset="-128"/>
              <a:cs typeface="Times New Roman" panose="02020603050405020304" pitchFamily="18" charset="0"/>
            </a:endParaRPr>
          </a:p>
          <a:p>
            <a:r>
              <a:rPr lang="ja-JP" altLang="en-US" sz="1400" kern="100" dirty="0">
                <a:ea typeface="游明朝" panose="02020400000000000000" pitchFamily="18" charset="-128"/>
                <a:cs typeface="Times New Roman" panose="02020603050405020304" pitchFamily="18" charset="0"/>
              </a:rPr>
              <a:t>　るときは、これを修正しなければならない」とされており、随時「本部員の構成変更」や「特定事業所の廃止」などの軽微な修　</a:t>
            </a:r>
            <a:endParaRPr lang="en-US" altLang="ja-JP" sz="1400" kern="100" dirty="0">
              <a:ea typeface="游明朝" panose="02020400000000000000" pitchFamily="18" charset="-128"/>
              <a:cs typeface="Times New Roman" panose="02020603050405020304" pitchFamily="18" charset="0"/>
            </a:endParaRPr>
          </a:p>
          <a:p>
            <a:r>
              <a:rPr lang="ja-JP" altLang="en-US" sz="1400" kern="100" dirty="0">
                <a:ea typeface="游明朝" panose="02020400000000000000" pitchFamily="18" charset="-128"/>
                <a:cs typeface="Times New Roman" panose="02020603050405020304" pitchFamily="18" charset="0"/>
              </a:rPr>
              <a:t>　正を行っている。</a:t>
            </a:r>
            <a:endParaRPr lang="en-US" altLang="ja-JP" sz="1400" kern="100" dirty="0">
              <a:ea typeface="游明朝" panose="02020400000000000000" pitchFamily="18" charset="-128"/>
              <a:cs typeface="Times New Roman" panose="02020603050405020304" pitchFamily="18" charset="0"/>
            </a:endParaRPr>
          </a:p>
          <a:p>
            <a:r>
              <a:rPr lang="ja-JP" altLang="en-US" sz="1400" kern="100" dirty="0">
                <a:ea typeface="游明朝" panose="02020400000000000000" pitchFamily="18" charset="-128"/>
                <a:cs typeface="Times New Roman" panose="02020603050405020304" pitchFamily="18" charset="0"/>
              </a:rPr>
              <a:t>・これから、コンビナート区域の地震・津波の被害想定（南トラ地震・直下型地震）の整理や調査業務を行っていく。</a:t>
            </a:r>
            <a:endParaRPr lang="en-US" altLang="ja-JP" sz="1400" kern="100" dirty="0">
              <a:ea typeface="游明朝" panose="02020400000000000000" pitchFamily="18" charset="-128"/>
              <a:cs typeface="Times New Roman" panose="02020603050405020304" pitchFamily="18" charset="0"/>
            </a:endParaRPr>
          </a:p>
          <a:p>
            <a:r>
              <a:rPr lang="ja-JP" altLang="en-US" sz="1400" kern="100" dirty="0">
                <a:ea typeface="游明朝" panose="02020400000000000000" pitchFamily="18" charset="-128"/>
                <a:cs typeface="Times New Roman" panose="02020603050405020304" pitchFamily="18" charset="0"/>
              </a:rPr>
              <a:t>　</a:t>
            </a:r>
            <a:r>
              <a:rPr lang="en-US" altLang="ja-JP" sz="1400" kern="100" dirty="0">
                <a:effectLst/>
                <a:ea typeface="游明朝" panose="02020400000000000000" pitchFamily="18" charset="-128"/>
                <a:cs typeface="Times New Roman" panose="02020603050405020304" pitchFamily="18" charset="0"/>
              </a:rPr>
              <a:t>R7</a:t>
            </a:r>
            <a:r>
              <a:rPr lang="ja-JP" altLang="en-US" sz="1400" kern="100" dirty="0">
                <a:effectLst/>
                <a:ea typeface="游明朝" panose="02020400000000000000" pitchFamily="18" charset="-128"/>
                <a:cs typeface="Times New Roman" panose="02020603050405020304" pitchFamily="18" charset="0"/>
              </a:rPr>
              <a:t>　　大阪府に影響を及ぼす地震・津波の被害想定について整理</a:t>
            </a:r>
            <a:endParaRPr lang="ja-JP" altLang="ja-JP" sz="1400" kern="100" dirty="0">
              <a:effectLst/>
              <a:ea typeface="游明朝" panose="02020400000000000000" pitchFamily="18" charset="-128"/>
              <a:cs typeface="Times New Roman" panose="02020603050405020304" pitchFamily="18" charset="0"/>
            </a:endParaRPr>
          </a:p>
          <a:p>
            <a:r>
              <a:rPr lang="ja-JP" altLang="ja-JP" sz="1400" kern="100" dirty="0">
                <a:effectLst/>
                <a:ea typeface="游明朝" panose="02020400000000000000" pitchFamily="18" charset="-128"/>
                <a:cs typeface="Times New Roman" panose="02020603050405020304" pitchFamily="18" charset="0"/>
              </a:rPr>
              <a:t>　</a:t>
            </a:r>
            <a:r>
              <a:rPr lang="en-US" altLang="ja-JP" sz="1400" kern="100" dirty="0">
                <a:solidFill>
                  <a:schemeClr val="bg1">
                    <a:lumMod val="50000"/>
                  </a:schemeClr>
                </a:solidFill>
                <a:effectLst/>
                <a:ea typeface="游明朝" panose="02020400000000000000" pitchFamily="18" charset="-128"/>
                <a:cs typeface="Times New Roman" panose="02020603050405020304" pitchFamily="18" charset="0"/>
              </a:rPr>
              <a:t>R8</a:t>
            </a:r>
            <a:r>
              <a:rPr lang="ja-JP" altLang="en-US" sz="1400" kern="100" dirty="0">
                <a:solidFill>
                  <a:schemeClr val="bg1">
                    <a:lumMod val="50000"/>
                  </a:schemeClr>
                </a:solidFill>
                <a:effectLst/>
                <a:ea typeface="游明朝" panose="02020400000000000000" pitchFamily="18" charset="-128"/>
                <a:cs typeface="Times New Roman" panose="02020603050405020304" pitchFamily="18" charset="0"/>
              </a:rPr>
              <a:t>　</a:t>
            </a:r>
            <a:r>
              <a:rPr lang="ja-JP" altLang="ja-JP" sz="1400" kern="100" dirty="0">
                <a:solidFill>
                  <a:schemeClr val="bg1">
                    <a:lumMod val="50000"/>
                  </a:schemeClr>
                </a:solidFill>
                <a:effectLst/>
                <a:ea typeface="游明朝" panose="02020400000000000000" pitchFamily="18" charset="-128"/>
                <a:cs typeface="Times New Roman" panose="02020603050405020304" pitchFamily="18" charset="0"/>
              </a:rPr>
              <a:t>　</a:t>
            </a:r>
            <a:r>
              <a:rPr lang="ja-JP" altLang="en-US" sz="1400" kern="100" dirty="0">
                <a:solidFill>
                  <a:schemeClr val="bg1">
                    <a:lumMod val="50000"/>
                  </a:schemeClr>
                </a:solidFill>
                <a:effectLst/>
                <a:ea typeface="游明朝" panose="02020400000000000000" pitchFamily="18" charset="-128"/>
                <a:cs typeface="Times New Roman" panose="02020603050405020304" pitchFamily="18" charset="0"/>
              </a:rPr>
              <a:t>調査業務</a:t>
            </a:r>
            <a:r>
              <a:rPr lang="ja-JP" altLang="ja-JP" sz="1400" kern="100" dirty="0">
                <a:solidFill>
                  <a:schemeClr val="bg1">
                    <a:lumMod val="50000"/>
                  </a:schemeClr>
                </a:solidFill>
                <a:effectLst/>
                <a:ea typeface="游明朝" panose="02020400000000000000" pitchFamily="18" charset="-128"/>
                <a:cs typeface="Times New Roman" panose="02020603050405020304" pitchFamily="18" charset="0"/>
              </a:rPr>
              <a:t>実施、</a:t>
            </a:r>
            <a:r>
              <a:rPr lang="ja-JP" altLang="en-US" sz="1400" kern="100" dirty="0">
                <a:solidFill>
                  <a:schemeClr val="bg1">
                    <a:lumMod val="50000"/>
                  </a:schemeClr>
                </a:solidFill>
                <a:effectLst/>
                <a:ea typeface="游明朝" panose="02020400000000000000" pitchFamily="18" charset="-128"/>
                <a:cs typeface="Times New Roman" panose="02020603050405020304" pitchFamily="18" charset="0"/>
              </a:rPr>
              <a:t>災害想定・災害予防対策について検討</a:t>
            </a:r>
            <a:endParaRPr lang="en-US" altLang="ja-JP" sz="1400" kern="100" dirty="0">
              <a:solidFill>
                <a:schemeClr val="bg1">
                  <a:lumMod val="50000"/>
                </a:schemeClr>
              </a:solidFill>
              <a:effectLst/>
              <a:ea typeface="游明朝" panose="02020400000000000000" pitchFamily="18" charset="-128"/>
              <a:cs typeface="Times New Roman" panose="02020603050405020304" pitchFamily="18" charset="0"/>
            </a:endParaRPr>
          </a:p>
          <a:p>
            <a:r>
              <a:rPr lang="ja-JP" altLang="en-US" sz="1400" kern="100" dirty="0">
                <a:solidFill>
                  <a:schemeClr val="bg1">
                    <a:lumMod val="50000"/>
                  </a:schemeClr>
                </a:solidFill>
                <a:ea typeface="游明朝" panose="02020400000000000000" pitchFamily="18" charset="-128"/>
                <a:cs typeface="Times New Roman" panose="02020603050405020304" pitchFamily="18" charset="0"/>
              </a:rPr>
              <a:t>　</a:t>
            </a:r>
            <a:r>
              <a:rPr lang="en-US" altLang="ja-JP" sz="1400" kern="100" dirty="0">
                <a:solidFill>
                  <a:schemeClr val="bg1">
                    <a:lumMod val="50000"/>
                  </a:schemeClr>
                </a:solidFill>
                <a:ea typeface="游明朝" panose="02020400000000000000" pitchFamily="18" charset="-128"/>
                <a:cs typeface="Times New Roman" panose="02020603050405020304" pitchFamily="18" charset="0"/>
              </a:rPr>
              <a:t>R9</a:t>
            </a:r>
            <a:r>
              <a:rPr lang="ja-JP" altLang="en-US" sz="1400" kern="100" dirty="0">
                <a:solidFill>
                  <a:schemeClr val="bg1">
                    <a:lumMod val="50000"/>
                  </a:schemeClr>
                </a:solidFill>
                <a:ea typeface="游明朝" panose="02020400000000000000" pitchFamily="18" charset="-128"/>
                <a:cs typeface="Times New Roman" panose="02020603050405020304" pitchFamily="18" charset="0"/>
              </a:rPr>
              <a:t>　　</a:t>
            </a:r>
            <a:r>
              <a:rPr lang="ja-JP" altLang="ja-JP" sz="1400" kern="100" dirty="0">
                <a:solidFill>
                  <a:schemeClr val="bg1">
                    <a:lumMod val="50000"/>
                  </a:schemeClr>
                </a:solidFill>
                <a:effectLst/>
                <a:ea typeface="游明朝" panose="02020400000000000000" pitchFamily="18" charset="-128"/>
                <a:cs typeface="Times New Roman" panose="02020603050405020304" pitchFamily="18" charset="0"/>
              </a:rPr>
              <a:t>計画修正</a:t>
            </a:r>
            <a:r>
              <a:rPr lang="ja-JP" altLang="en-US" sz="1400" kern="100" dirty="0">
                <a:solidFill>
                  <a:schemeClr val="bg1">
                    <a:lumMod val="50000"/>
                  </a:schemeClr>
                </a:solidFill>
                <a:ea typeface="游明朝" panose="02020400000000000000" pitchFamily="18" charset="-128"/>
                <a:cs typeface="Times New Roman" panose="02020603050405020304" pitchFamily="18" charset="0"/>
              </a:rPr>
              <a:t>案の作成、パブコメ、防災本部会議を経て修正</a:t>
            </a:r>
            <a:endParaRPr lang="ja-JP" altLang="ja-JP" sz="1400" kern="100" dirty="0">
              <a:solidFill>
                <a:schemeClr val="bg1">
                  <a:lumMod val="50000"/>
                </a:schemeClr>
              </a:solidFill>
              <a:effectLst/>
              <a:ea typeface="游明朝" panose="02020400000000000000" pitchFamily="18" charset="-128"/>
              <a:cs typeface="Times New Roman" panose="02020603050405020304" pitchFamily="18" charset="0"/>
            </a:endParaRPr>
          </a:p>
        </p:txBody>
      </p:sp>
      <p:sp>
        <p:nvSpPr>
          <p:cNvPr id="29" name="正方形/長方形 28">
            <a:extLst>
              <a:ext uri="{FF2B5EF4-FFF2-40B4-BE49-F238E27FC236}">
                <a16:creationId xmlns:a16="http://schemas.microsoft.com/office/drawing/2014/main" id="{5622FDA4-6C7E-4D10-8416-2DC81BF7433D}"/>
              </a:ext>
            </a:extLst>
          </p:cNvPr>
          <p:cNvSpPr/>
          <p:nvPr/>
        </p:nvSpPr>
        <p:spPr bwMode="gray">
          <a:xfrm>
            <a:off x="95755" y="61642"/>
            <a:ext cx="12000489" cy="564715"/>
          </a:xfrm>
          <a:prstGeom prst="rect">
            <a:avLst/>
          </a:prstGeom>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b="1" dirty="0">
                <a:latin typeface="ＭＳ ゴシック" panose="020B0609070205080204" pitchFamily="49" charset="-128"/>
                <a:ea typeface="ＭＳ ゴシック" panose="020B0609070205080204" pitchFamily="49" charset="-128"/>
              </a:rPr>
              <a:t>　３　大阪府石油コンビナート等防災計画の修正について　　スケジュール（案）　</a:t>
            </a:r>
          </a:p>
        </p:txBody>
      </p:sp>
      <p:grpSp>
        <p:nvGrpSpPr>
          <p:cNvPr id="3" name="グループ化 2">
            <a:extLst>
              <a:ext uri="{FF2B5EF4-FFF2-40B4-BE49-F238E27FC236}">
                <a16:creationId xmlns:a16="http://schemas.microsoft.com/office/drawing/2014/main" id="{38ABD66C-2045-4DD0-BDCC-D2228AD62916}"/>
              </a:ext>
            </a:extLst>
          </p:cNvPr>
          <p:cNvGrpSpPr/>
          <p:nvPr/>
        </p:nvGrpSpPr>
        <p:grpSpPr>
          <a:xfrm>
            <a:off x="1395875" y="3042163"/>
            <a:ext cx="9071942" cy="1399483"/>
            <a:chOff x="1395875" y="3740431"/>
            <a:chExt cx="9071942" cy="1399483"/>
          </a:xfrm>
        </p:grpSpPr>
        <p:cxnSp>
          <p:nvCxnSpPr>
            <p:cNvPr id="81" name="直線矢印コネクタ 80"/>
            <p:cNvCxnSpPr>
              <a:cxnSpLocks/>
            </p:cNvCxnSpPr>
            <p:nvPr/>
          </p:nvCxnSpPr>
          <p:spPr>
            <a:xfrm>
              <a:off x="4467318" y="4799682"/>
              <a:ext cx="5825974"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88" name="テキスト ボックス 87"/>
            <p:cNvSpPr txBox="1"/>
            <p:nvPr/>
          </p:nvSpPr>
          <p:spPr>
            <a:xfrm>
              <a:off x="5398456" y="4860039"/>
              <a:ext cx="1210588" cy="246221"/>
            </a:xfrm>
            <a:prstGeom prst="rect">
              <a:avLst/>
            </a:prstGeom>
            <a:noFill/>
          </p:spPr>
          <p:txBody>
            <a:bodyPr wrap="none" rtlCol="0">
              <a:spAutoFit/>
            </a:bodyPr>
            <a:lstStyle/>
            <a:p>
              <a:r>
                <a:rPr lang="ja-JP" altLang="en-US" sz="1000" dirty="0"/>
                <a:t>調査業務（委託）</a:t>
              </a:r>
              <a:endParaRPr lang="en-US" altLang="ja-JP" sz="1000" dirty="0"/>
            </a:p>
          </p:txBody>
        </p:sp>
        <p:sp>
          <p:nvSpPr>
            <p:cNvPr id="93" name="星 5 92"/>
            <p:cNvSpPr/>
            <p:nvPr/>
          </p:nvSpPr>
          <p:spPr>
            <a:xfrm>
              <a:off x="9782066" y="4241943"/>
              <a:ext cx="144577" cy="12057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83" name="テキスト ボックス 82">
              <a:extLst>
                <a:ext uri="{FF2B5EF4-FFF2-40B4-BE49-F238E27FC236}">
                  <a16:creationId xmlns:a16="http://schemas.microsoft.com/office/drawing/2014/main" id="{565C97AC-F2DC-4E53-AC08-93BC2F27D59E}"/>
                </a:ext>
              </a:extLst>
            </p:cNvPr>
            <p:cNvSpPr txBox="1"/>
            <p:nvPr/>
          </p:nvSpPr>
          <p:spPr>
            <a:xfrm>
              <a:off x="9385469" y="4407575"/>
              <a:ext cx="1082348" cy="246221"/>
            </a:xfrm>
            <a:prstGeom prst="rect">
              <a:avLst/>
            </a:prstGeom>
            <a:noFill/>
          </p:spPr>
          <p:txBody>
            <a:bodyPr wrap="none" rtlCol="0">
              <a:spAutoFit/>
            </a:bodyPr>
            <a:lstStyle/>
            <a:p>
              <a:r>
                <a:rPr lang="ja-JP" altLang="en-US" sz="1000" dirty="0"/>
                <a:t>石コン計画修正</a:t>
              </a:r>
              <a:endParaRPr lang="en-US" altLang="ja-JP" sz="1000" dirty="0"/>
            </a:p>
          </p:txBody>
        </p:sp>
        <p:sp>
          <p:nvSpPr>
            <p:cNvPr id="84" name="テキスト ボックス 83">
              <a:extLst>
                <a:ext uri="{FF2B5EF4-FFF2-40B4-BE49-F238E27FC236}">
                  <a16:creationId xmlns:a16="http://schemas.microsoft.com/office/drawing/2014/main" id="{15C87934-7422-489B-9B8D-EB3718B51440}"/>
                </a:ext>
              </a:extLst>
            </p:cNvPr>
            <p:cNvSpPr txBox="1"/>
            <p:nvPr/>
          </p:nvSpPr>
          <p:spPr>
            <a:xfrm>
              <a:off x="3916404" y="4893693"/>
              <a:ext cx="697627" cy="246221"/>
            </a:xfrm>
            <a:prstGeom prst="rect">
              <a:avLst/>
            </a:prstGeom>
            <a:noFill/>
          </p:spPr>
          <p:txBody>
            <a:bodyPr wrap="none" rtlCol="0">
              <a:spAutoFit/>
            </a:bodyPr>
            <a:lstStyle/>
            <a:p>
              <a:r>
                <a:rPr lang="ja-JP" altLang="en-US" sz="1000" dirty="0"/>
                <a:t>契約事務</a:t>
              </a:r>
            </a:p>
          </p:txBody>
        </p:sp>
        <p:cxnSp>
          <p:nvCxnSpPr>
            <p:cNvPr id="85" name="直線矢印コネクタ 84">
              <a:extLst>
                <a:ext uri="{FF2B5EF4-FFF2-40B4-BE49-F238E27FC236}">
                  <a16:creationId xmlns:a16="http://schemas.microsoft.com/office/drawing/2014/main" id="{22A79B71-916A-4E77-92EF-05BF1AFF26F5}"/>
                </a:ext>
              </a:extLst>
            </p:cNvPr>
            <p:cNvCxnSpPr>
              <a:cxnSpLocks/>
            </p:cNvCxnSpPr>
            <p:nvPr/>
          </p:nvCxnSpPr>
          <p:spPr>
            <a:xfrm>
              <a:off x="4114635" y="4792898"/>
              <a:ext cx="348464"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92" name="テキスト ボックス 91">
              <a:extLst>
                <a:ext uri="{FF2B5EF4-FFF2-40B4-BE49-F238E27FC236}">
                  <a16:creationId xmlns:a16="http://schemas.microsoft.com/office/drawing/2014/main" id="{9D198C7E-012C-479A-9A60-9AB8EC5EB2C2}"/>
                </a:ext>
              </a:extLst>
            </p:cNvPr>
            <p:cNvSpPr txBox="1"/>
            <p:nvPr/>
          </p:nvSpPr>
          <p:spPr>
            <a:xfrm>
              <a:off x="2706757" y="4149264"/>
              <a:ext cx="1467068" cy="553998"/>
            </a:xfrm>
            <a:prstGeom prst="rect">
              <a:avLst/>
            </a:prstGeom>
            <a:noFill/>
          </p:spPr>
          <p:txBody>
            <a:bodyPr wrap="none" rtlCol="0">
              <a:spAutoFit/>
            </a:bodyPr>
            <a:lstStyle/>
            <a:p>
              <a:r>
                <a:rPr lang="ja-JP" altLang="en-US" sz="1000" dirty="0"/>
                <a:t>大阪府に影響を及ぼす</a:t>
              </a:r>
              <a:endParaRPr lang="en-US" altLang="ja-JP" sz="1000" dirty="0"/>
            </a:p>
            <a:p>
              <a:r>
                <a:rPr lang="ja-JP" altLang="en-US" sz="1000" dirty="0"/>
                <a:t>地震・津波の被害想定</a:t>
              </a:r>
              <a:endParaRPr lang="en-US" altLang="ja-JP" sz="1000" dirty="0"/>
            </a:p>
            <a:p>
              <a:r>
                <a:rPr lang="ja-JP" altLang="en-US" sz="1000" dirty="0"/>
                <a:t>について整理</a:t>
              </a:r>
              <a:endParaRPr lang="en-US" altLang="ja-JP" sz="1000" dirty="0"/>
            </a:p>
          </p:txBody>
        </p:sp>
        <p:sp>
          <p:nvSpPr>
            <p:cNvPr id="95" name="テキスト ボックス 94">
              <a:extLst>
                <a:ext uri="{FF2B5EF4-FFF2-40B4-BE49-F238E27FC236}">
                  <a16:creationId xmlns:a16="http://schemas.microsoft.com/office/drawing/2014/main" id="{B2817D4D-2096-4FFF-9909-85AC7D557668}"/>
                </a:ext>
              </a:extLst>
            </p:cNvPr>
            <p:cNvSpPr txBox="1"/>
            <p:nvPr/>
          </p:nvSpPr>
          <p:spPr>
            <a:xfrm>
              <a:off x="1395875" y="3747216"/>
              <a:ext cx="1595309" cy="707886"/>
            </a:xfrm>
            <a:prstGeom prst="rect">
              <a:avLst/>
            </a:prstGeom>
            <a:noFill/>
          </p:spPr>
          <p:txBody>
            <a:bodyPr wrap="none" rtlCol="0">
              <a:spAutoFit/>
            </a:bodyPr>
            <a:lstStyle/>
            <a:p>
              <a:r>
                <a:rPr lang="ja-JP" altLang="en-US" sz="1000" dirty="0"/>
                <a:t>・ガイドライン取組状況</a:t>
              </a:r>
              <a:endParaRPr lang="en-US" altLang="ja-JP" sz="1000" dirty="0"/>
            </a:p>
            <a:p>
              <a:r>
                <a:rPr lang="ja-JP" altLang="en-US" sz="1000" dirty="0"/>
                <a:t>・国の見直し概要</a:t>
              </a:r>
              <a:endParaRPr lang="en-US" altLang="ja-JP" sz="1000" dirty="0"/>
            </a:p>
            <a:p>
              <a:r>
                <a:rPr lang="ja-JP" altLang="en-US" sz="1000" dirty="0"/>
                <a:t>・府の進め方</a:t>
              </a:r>
              <a:endParaRPr lang="en-US" altLang="ja-JP" sz="1000" dirty="0"/>
            </a:p>
            <a:p>
              <a:r>
                <a:rPr lang="ja-JP" altLang="en-US" sz="1000" dirty="0"/>
                <a:t>・調査業務の内容</a:t>
              </a:r>
              <a:endParaRPr lang="en-US" altLang="ja-JP" sz="1000" dirty="0"/>
            </a:p>
          </p:txBody>
        </p:sp>
        <p:sp>
          <p:nvSpPr>
            <p:cNvPr id="99" name="テキスト ボックス 98">
              <a:extLst>
                <a:ext uri="{FF2B5EF4-FFF2-40B4-BE49-F238E27FC236}">
                  <a16:creationId xmlns:a16="http://schemas.microsoft.com/office/drawing/2014/main" id="{B62F34DC-A79B-46F2-BFEF-ADAB399CC3B1}"/>
                </a:ext>
              </a:extLst>
            </p:cNvPr>
            <p:cNvSpPr txBox="1"/>
            <p:nvPr/>
          </p:nvSpPr>
          <p:spPr>
            <a:xfrm>
              <a:off x="5816438" y="3740431"/>
              <a:ext cx="825867" cy="246221"/>
            </a:xfrm>
            <a:prstGeom prst="rect">
              <a:avLst/>
            </a:prstGeom>
            <a:noFill/>
          </p:spPr>
          <p:txBody>
            <a:bodyPr wrap="none" rtlCol="0">
              <a:spAutoFit/>
            </a:bodyPr>
            <a:lstStyle/>
            <a:p>
              <a:r>
                <a:rPr lang="ja-JP" altLang="en-US" sz="1000" dirty="0"/>
                <a:t>・災害想定</a:t>
              </a:r>
              <a:endParaRPr lang="en-US" altLang="ja-JP" sz="1000" dirty="0"/>
            </a:p>
          </p:txBody>
        </p:sp>
        <p:sp>
          <p:nvSpPr>
            <p:cNvPr id="33" name="テキスト ボックス 32">
              <a:extLst>
                <a:ext uri="{FF2B5EF4-FFF2-40B4-BE49-F238E27FC236}">
                  <a16:creationId xmlns:a16="http://schemas.microsoft.com/office/drawing/2014/main" id="{D629E7E1-5723-4B5D-A018-D9C9930A2E59}"/>
                </a:ext>
              </a:extLst>
            </p:cNvPr>
            <p:cNvSpPr txBox="1"/>
            <p:nvPr/>
          </p:nvSpPr>
          <p:spPr>
            <a:xfrm>
              <a:off x="8114853" y="3758113"/>
              <a:ext cx="1082348" cy="246221"/>
            </a:xfrm>
            <a:prstGeom prst="rect">
              <a:avLst/>
            </a:prstGeom>
            <a:noFill/>
          </p:spPr>
          <p:txBody>
            <a:bodyPr wrap="none" rtlCol="0">
              <a:spAutoFit/>
            </a:bodyPr>
            <a:lstStyle/>
            <a:p>
              <a:r>
                <a:rPr lang="ja-JP" altLang="en-US" sz="1000" dirty="0"/>
                <a:t>・計画修正原案</a:t>
              </a:r>
              <a:endParaRPr lang="en-US" altLang="ja-JP" sz="1000" dirty="0"/>
            </a:p>
          </p:txBody>
        </p:sp>
        <p:sp>
          <p:nvSpPr>
            <p:cNvPr id="35" name="テキスト ボックス 34">
              <a:extLst>
                <a:ext uri="{FF2B5EF4-FFF2-40B4-BE49-F238E27FC236}">
                  <a16:creationId xmlns:a16="http://schemas.microsoft.com/office/drawing/2014/main" id="{A7D8B081-9D2E-482E-9428-C4FF1860BA18}"/>
                </a:ext>
              </a:extLst>
            </p:cNvPr>
            <p:cNvSpPr txBox="1"/>
            <p:nvPr/>
          </p:nvSpPr>
          <p:spPr>
            <a:xfrm>
              <a:off x="9036655" y="4151378"/>
              <a:ext cx="697627" cy="246221"/>
            </a:xfrm>
            <a:prstGeom prst="rect">
              <a:avLst/>
            </a:prstGeom>
            <a:noFill/>
          </p:spPr>
          <p:txBody>
            <a:bodyPr wrap="none" rtlCol="0">
              <a:spAutoFit/>
            </a:bodyPr>
            <a:lstStyle/>
            <a:p>
              <a:r>
                <a:rPr lang="ja-JP" altLang="en-US" sz="1000" dirty="0"/>
                <a:t>パブコメ</a:t>
              </a:r>
            </a:p>
          </p:txBody>
        </p:sp>
        <p:sp>
          <p:nvSpPr>
            <p:cNvPr id="36" name="テキスト ボックス 35">
              <a:extLst>
                <a:ext uri="{FF2B5EF4-FFF2-40B4-BE49-F238E27FC236}">
                  <a16:creationId xmlns:a16="http://schemas.microsoft.com/office/drawing/2014/main" id="{C9772BF9-284B-4189-A1B2-5AEAF8ADD52C}"/>
                </a:ext>
              </a:extLst>
            </p:cNvPr>
            <p:cNvSpPr txBox="1"/>
            <p:nvPr/>
          </p:nvSpPr>
          <p:spPr>
            <a:xfrm>
              <a:off x="4358353" y="3740432"/>
              <a:ext cx="1595309" cy="553998"/>
            </a:xfrm>
            <a:prstGeom prst="rect">
              <a:avLst/>
            </a:prstGeom>
            <a:noFill/>
          </p:spPr>
          <p:txBody>
            <a:bodyPr wrap="none" rtlCol="0">
              <a:spAutoFit/>
            </a:bodyPr>
            <a:lstStyle/>
            <a:p>
              <a:r>
                <a:rPr lang="ja-JP" altLang="en-US" sz="1000" dirty="0"/>
                <a:t>・ガイドライン取組</a:t>
              </a:r>
              <a:endParaRPr lang="en-US" altLang="ja-JP" sz="1000" dirty="0"/>
            </a:p>
            <a:p>
              <a:r>
                <a:rPr lang="ja-JP" altLang="en-US" sz="1000" dirty="0"/>
                <a:t>・大阪府に影響を及ぼす</a:t>
              </a:r>
              <a:endParaRPr lang="en-US" altLang="ja-JP" sz="1000" dirty="0"/>
            </a:p>
            <a:p>
              <a:r>
                <a:rPr lang="ja-JP" altLang="en-US" sz="1000" dirty="0"/>
                <a:t>地震・津波について</a:t>
              </a:r>
              <a:endParaRPr lang="en-US" altLang="ja-JP" sz="1000" dirty="0"/>
            </a:p>
          </p:txBody>
        </p:sp>
        <p:cxnSp>
          <p:nvCxnSpPr>
            <p:cNvPr id="7" name="直線矢印コネクタ 6">
              <a:extLst>
                <a:ext uri="{FF2B5EF4-FFF2-40B4-BE49-F238E27FC236}">
                  <a16:creationId xmlns:a16="http://schemas.microsoft.com/office/drawing/2014/main" id="{A40BCAC8-298E-4D18-B689-8325919224B7}"/>
                </a:ext>
              </a:extLst>
            </p:cNvPr>
            <p:cNvCxnSpPr>
              <a:cxnSpLocks/>
            </p:cNvCxnSpPr>
            <p:nvPr/>
          </p:nvCxnSpPr>
          <p:spPr>
            <a:xfrm flipV="1">
              <a:off x="9229655" y="4067154"/>
              <a:ext cx="311625" cy="4983"/>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sp>
          <p:nvSpPr>
            <p:cNvPr id="23" name="テキスト ボックス 22">
              <a:extLst>
                <a:ext uri="{FF2B5EF4-FFF2-40B4-BE49-F238E27FC236}">
                  <a16:creationId xmlns:a16="http://schemas.microsoft.com/office/drawing/2014/main" id="{D7C68E59-ECDD-43C6-93A9-6A7C059340E6}"/>
                </a:ext>
              </a:extLst>
            </p:cNvPr>
            <p:cNvSpPr txBox="1"/>
            <p:nvPr/>
          </p:nvSpPr>
          <p:spPr>
            <a:xfrm>
              <a:off x="7064349" y="3740432"/>
              <a:ext cx="1082348" cy="246221"/>
            </a:xfrm>
            <a:prstGeom prst="rect">
              <a:avLst/>
            </a:prstGeom>
            <a:noFill/>
          </p:spPr>
          <p:txBody>
            <a:bodyPr wrap="none" rtlCol="0">
              <a:spAutoFit/>
            </a:bodyPr>
            <a:lstStyle/>
            <a:p>
              <a:r>
                <a:rPr lang="ja-JP" altLang="en-US" sz="1000" dirty="0"/>
                <a:t>・災害予防対策</a:t>
              </a:r>
              <a:endParaRPr lang="en-US" altLang="ja-JP" sz="1000" dirty="0"/>
            </a:p>
          </p:txBody>
        </p:sp>
      </p:grpSp>
      <p:sp>
        <p:nvSpPr>
          <p:cNvPr id="2" name="スライド番号プレースホルダー 1">
            <a:extLst>
              <a:ext uri="{FF2B5EF4-FFF2-40B4-BE49-F238E27FC236}">
                <a16:creationId xmlns:a16="http://schemas.microsoft.com/office/drawing/2014/main" id="{F5D506BB-D5E5-499B-AA33-6EC11FF0DE4D}"/>
              </a:ext>
            </a:extLst>
          </p:cNvPr>
          <p:cNvSpPr>
            <a:spLocks noGrp="1"/>
          </p:cNvSpPr>
          <p:nvPr>
            <p:ph type="sldNum" sz="quarter" idx="12"/>
          </p:nvPr>
        </p:nvSpPr>
        <p:spPr>
          <a:xfrm>
            <a:off x="9284596" y="6350911"/>
            <a:ext cx="2743200" cy="365125"/>
          </a:xfrm>
        </p:spPr>
        <p:txBody>
          <a:bodyPr/>
          <a:lstStyle/>
          <a:p>
            <a:fld id="{1268E50D-B1EA-4F32-A6B8-292A72B352B7}" type="slidenum">
              <a:rPr kumimoji="1" lang="ja-JP" altLang="en-US" smtClean="0"/>
              <a:t>5</a:t>
            </a:fld>
            <a:endParaRPr kumimoji="1" lang="ja-JP" altLang="en-US" dirty="0"/>
          </a:p>
        </p:txBody>
      </p:sp>
    </p:spTree>
    <p:extLst>
      <p:ext uri="{BB962C8B-B14F-4D97-AF65-F5344CB8AC3E}">
        <p14:creationId xmlns:p14="http://schemas.microsoft.com/office/powerpoint/2010/main" val="2607885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6EE9E1D3-9035-4604-B651-FE1D07732DDD}"/>
              </a:ext>
            </a:extLst>
          </p:cNvPr>
          <p:cNvSpPr>
            <a:spLocks noGrp="1"/>
          </p:cNvSpPr>
          <p:nvPr>
            <p:ph type="sldNum" sz="quarter" idx="12"/>
          </p:nvPr>
        </p:nvSpPr>
        <p:spPr>
          <a:xfrm>
            <a:off x="9353044" y="6402569"/>
            <a:ext cx="2743200" cy="365125"/>
          </a:xfrm>
        </p:spPr>
        <p:txBody>
          <a:bodyPr/>
          <a:lstStyle/>
          <a:p>
            <a:fld id="{1268E50D-B1EA-4F32-A6B8-292A72B352B7}" type="slidenum">
              <a:rPr kumimoji="1" lang="ja-JP" altLang="en-US" smtClean="0"/>
              <a:t>6</a:t>
            </a:fld>
            <a:endParaRPr kumimoji="1" lang="ja-JP" altLang="en-US"/>
          </a:p>
        </p:txBody>
      </p:sp>
      <p:sp>
        <p:nvSpPr>
          <p:cNvPr id="4" name="テキスト ボックス 3">
            <a:extLst>
              <a:ext uri="{FF2B5EF4-FFF2-40B4-BE49-F238E27FC236}">
                <a16:creationId xmlns:a16="http://schemas.microsoft.com/office/drawing/2014/main" id="{FDB33C3F-5560-448D-AAF2-3BAE5E82FF44}"/>
              </a:ext>
            </a:extLst>
          </p:cNvPr>
          <p:cNvSpPr txBox="1"/>
          <p:nvPr/>
        </p:nvSpPr>
        <p:spPr>
          <a:xfrm>
            <a:off x="469339" y="754665"/>
            <a:ext cx="11384304" cy="1477328"/>
          </a:xfrm>
          <a:prstGeom prst="rect">
            <a:avLst/>
          </a:prstGeom>
          <a:noFill/>
          <a:ln>
            <a:solidFill>
              <a:srgbClr val="002060"/>
            </a:solidFill>
          </a:ln>
        </p:spPr>
        <p:txBody>
          <a:bodyPr wrap="square" rtlCol="0">
            <a:spAutoFit/>
          </a:bodyPr>
          <a:lstStyle/>
          <a:p>
            <a:r>
              <a:rPr kumimoji="1" lang="ja-JP" altLang="en-US" dirty="0"/>
              <a:t>令和７年度</a:t>
            </a:r>
            <a:endParaRPr kumimoji="1" lang="en-US" altLang="ja-JP" dirty="0"/>
          </a:p>
          <a:p>
            <a:r>
              <a:rPr lang="ja-JP" altLang="en-US" dirty="0"/>
              <a:t>　第１四半期　</a:t>
            </a:r>
            <a:endParaRPr kumimoji="1" lang="en-US" altLang="ja-JP" dirty="0"/>
          </a:p>
          <a:p>
            <a:r>
              <a:rPr lang="ja-JP" altLang="en-US" dirty="0"/>
              <a:t>　第２四半期　</a:t>
            </a:r>
            <a:r>
              <a:rPr lang="en-US" altLang="ja-JP" b="1" dirty="0">
                <a:solidFill>
                  <a:srgbClr val="FF0000"/>
                </a:solidFill>
              </a:rPr>
              <a:t>R</a:t>
            </a:r>
            <a:r>
              <a:rPr lang="ja-JP" altLang="en-US" b="1" dirty="0">
                <a:solidFill>
                  <a:srgbClr val="FF0000"/>
                </a:solidFill>
              </a:rPr>
              <a:t>７第１回検討部会（</a:t>
            </a:r>
            <a:r>
              <a:rPr lang="ja-JP" altLang="en-US" sz="1800" b="1" dirty="0">
                <a:solidFill>
                  <a:srgbClr val="FF0000"/>
                </a:solidFill>
              </a:rPr>
              <a:t>ガイドライン取組状況の報告、計画修正の進め方について審議）</a:t>
            </a:r>
            <a:endParaRPr lang="en-US" altLang="ja-JP" sz="1800" b="1" dirty="0">
              <a:solidFill>
                <a:srgbClr val="FF0000"/>
              </a:solidFill>
            </a:endParaRPr>
          </a:p>
          <a:p>
            <a:r>
              <a:rPr lang="ja-JP" altLang="en-US" dirty="0"/>
              <a:t>　第３四半期　地域防災計画との整合性について</a:t>
            </a:r>
            <a:r>
              <a:rPr lang="ja-JP" altLang="en-US" sz="1800" dirty="0"/>
              <a:t>事務局にて整理</a:t>
            </a:r>
            <a:endParaRPr lang="en-US" altLang="ja-JP" sz="1800" dirty="0"/>
          </a:p>
          <a:p>
            <a:r>
              <a:rPr lang="ja-JP" altLang="en-US" dirty="0"/>
              <a:t>　第４四半期　府石油コンビナート区域における影響等を事務局にて整理</a:t>
            </a:r>
            <a:endParaRPr lang="en-US" altLang="ja-JP" dirty="0"/>
          </a:p>
        </p:txBody>
      </p:sp>
      <p:sp>
        <p:nvSpPr>
          <p:cNvPr id="5" name="正方形/長方形 4">
            <a:extLst>
              <a:ext uri="{FF2B5EF4-FFF2-40B4-BE49-F238E27FC236}">
                <a16:creationId xmlns:a16="http://schemas.microsoft.com/office/drawing/2014/main" id="{4E8DF578-F3FB-45D5-A97E-9883C738D2E8}"/>
              </a:ext>
            </a:extLst>
          </p:cNvPr>
          <p:cNvSpPr/>
          <p:nvPr/>
        </p:nvSpPr>
        <p:spPr bwMode="gray">
          <a:xfrm>
            <a:off x="95755" y="61642"/>
            <a:ext cx="12000489" cy="564715"/>
          </a:xfrm>
          <a:prstGeom prst="rect">
            <a:avLst/>
          </a:prstGeom>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b="1" dirty="0">
                <a:latin typeface="ＭＳ ゴシック" panose="020B0609070205080204" pitchFamily="49" charset="-128"/>
                <a:ea typeface="ＭＳ ゴシック" panose="020B0609070205080204" pitchFamily="49" charset="-128"/>
              </a:rPr>
              <a:t>　３　大阪府石油コンビナート等防災計画の修正について　　スケジュール（案）詳細　</a:t>
            </a:r>
          </a:p>
        </p:txBody>
      </p:sp>
      <p:sp>
        <p:nvSpPr>
          <p:cNvPr id="6" name="テキスト ボックス 5">
            <a:extLst>
              <a:ext uri="{FF2B5EF4-FFF2-40B4-BE49-F238E27FC236}">
                <a16:creationId xmlns:a16="http://schemas.microsoft.com/office/drawing/2014/main" id="{90A6B9C7-7A5E-4A55-975A-96F611D9FC07}"/>
              </a:ext>
            </a:extLst>
          </p:cNvPr>
          <p:cNvSpPr txBox="1"/>
          <p:nvPr/>
        </p:nvSpPr>
        <p:spPr>
          <a:xfrm>
            <a:off x="469338" y="2360301"/>
            <a:ext cx="11384305" cy="2308324"/>
          </a:xfrm>
          <a:prstGeom prst="rect">
            <a:avLst/>
          </a:prstGeom>
          <a:noFill/>
          <a:ln>
            <a:solidFill>
              <a:srgbClr val="002060"/>
            </a:solidFill>
          </a:ln>
        </p:spPr>
        <p:txBody>
          <a:bodyPr wrap="square" rtlCol="0">
            <a:spAutoFit/>
          </a:bodyPr>
          <a:lstStyle/>
          <a:p>
            <a:r>
              <a:rPr kumimoji="1" lang="ja-JP" altLang="en-US" dirty="0"/>
              <a:t>令和８年度</a:t>
            </a:r>
            <a:endParaRPr kumimoji="1" lang="en-US" altLang="ja-JP" dirty="0"/>
          </a:p>
          <a:p>
            <a:r>
              <a:rPr lang="ja-JP" altLang="en-US" dirty="0"/>
              <a:t>　第１四半期　</a:t>
            </a:r>
            <a:r>
              <a:rPr lang="ja-JP" altLang="en-US" b="1" dirty="0"/>
              <a:t>Ｒ８第１回検討部会（ガイドライン取組状況の報告、大阪府に影響を及ぼす地震・津波の　　</a:t>
            </a:r>
            <a:endParaRPr lang="en-US" altLang="ja-JP" b="1" dirty="0"/>
          </a:p>
          <a:p>
            <a:r>
              <a:rPr lang="ja-JP" altLang="en-US" b="1" dirty="0"/>
              <a:t>　　　　　　　被害想定について報告）</a:t>
            </a:r>
            <a:endParaRPr lang="en-US" altLang="ja-JP" b="1" dirty="0"/>
          </a:p>
          <a:p>
            <a:r>
              <a:rPr lang="ja-JP" altLang="en-US" dirty="0"/>
              <a:t>　第２四半期　災害想定（案）を事務局にて整理</a:t>
            </a:r>
            <a:endParaRPr lang="en-US" altLang="ja-JP" dirty="0"/>
          </a:p>
          <a:p>
            <a:r>
              <a:rPr lang="ja-JP" altLang="en-US" sz="1800" dirty="0"/>
              <a:t>　第３四半期　</a:t>
            </a:r>
            <a:r>
              <a:rPr lang="ja-JP" altLang="en-US" b="1" dirty="0"/>
              <a:t>Ｒ８</a:t>
            </a:r>
            <a:r>
              <a:rPr lang="ja-JP" altLang="en-US" sz="1800" b="1" dirty="0"/>
              <a:t>第２回検討部会（災害想定（案）の審議、災害予防対策の方向性について</a:t>
            </a:r>
            <a:r>
              <a:rPr lang="ja-JP" altLang="en-US" b="1" dirty="0"/>
              <a:t>審議</a:t>
            </a:r>
            <a:r>
              <a:rPr lang="ja-JP" altLang="en-US" sz="1800" b="1" dirty="0"/>
              <a:t>）</a:t>
            </a:r>
            <a:endParaRPr lang="en-US" altLang="ja-JP" sz="1800" b="1" dirty="0"/>
          </a:p>
          <a:p>
            <a:r>
              <a:rPr lang="ja-JP" altLang="en-US" dirty="0"/>
              <a:t>　　　　　　　関係行政機関及び特定事業者と災害予防対策の内容を検討</a:t>
            </a:r>
            <a:endParaRPr lang="en-US" altLang="ja-JP" dirty="0"/>
          </a:p>
          <a:p>
            <a:r>
              <a:rPr lang="ja-JP" altLang="en-US" dirty="0"/>
              <a:t>　第４四半期　災害予防対策（案）を事務局にて整理</a:t>
            </a:r>
            <a:endParaRPr lang="en-US" altLang="ja-JP" dirty="0"/>
          </a:p>
          <a:p>
            <a:r>
              <a:rPr lang="ja-JP" altLang="en-US" dirty="0"/>
              <a:t>　　　　　　　</a:t>
            </a:r>
            <a:r>
              <a:rPr lang="ja-JP" altLang="en-US" b="1" dirty="0"/>
              <a:t>Ｒ８第３回検討部会（災害予防対策（案）について審議）</a:t>
            </a:r>
            <a:endParaRPr lang="en-US" altLang="ja-JP" b="1" dirty="0"/>
          </a:p>
        </p:txBody>
      </p:sp>
      <p:sp>
        <p:nvSpPr>
          <p:cNvPr id="7" name="テキスト ボックス 6">
            <a:extLst>
              <a:ext uri="{FF2B5EF4-FFF2-40B4-BE49-F238E27FC236}">
                <a16:creationId xmlns:a16="http://schemas.microsoft.com/office/drawing/2014/main" id="{591D3D7D-85F0-4F13-914E-026771D9D917}"/>
              </a:ext>
            </a:extLst>
          </p:cNvPr>
          <p:cNvSpPr txBox="1"/>
          <p:nvPr/>
        </p:nvSpPr>
        <p:spPr>
          <a:xfrm>
            <a:off x="469339" y="4796933"/>
            <a:ext cx="11384304" cy="1754326"/>
          </a:xfrm>
          <a:prstGeom prst="rect">
            <a:avLst/>
          </a:prstGeom>
          <a:noFill/>
          <a:ln>
            <a:solidFill>
              <a:srgbClr val="002060"/>
            </a:solidFill>
          </a:ln>
        </p:spPr>
        <p:txBody>
          <a:bodyPr wrap="square" rtlCol="0">
            <a:spAutoFit/>
          </a:bodyPr>
          <a:lstStyle/>
          <a:p>
            <a:r>
              <a:rPr kumimoji="1" lang="ja-JP" altLang="en-US" dirty="0"/>
              <a:t>令和９年度</a:t>
            </a:r>
            <a:endParaRPr kumimoji="1" lang="en-US" altLang="ja-JP" dirty="0"/>
          </a:p>
          <a:p>
            <a:r>
              <a:rPr lang="ja-JP" altLang="en-US" dirty="0"/>
              <a:t>　第１四半期　防災計画修正原案を事務局にて整理</a:t>
            </a:r>
            <a:endParaRPr lang="en-US" altLang="ja-JP" dirty="0"/>
          </a:p>
          <a:p>
            <a:r>
              <a:rPr lang="ja-JP" altLang="en-US" dirty="0"/>
              <a:t>　　　　　　　</a:t>
            </a:r>
            <a:r>
              <a:rPr lang="ja-JP" altLang="en-US" b="1" dirty="0"/>
              <a:t>Ｒ９第１回検討部会（ガイドライン取組状況の報告、計画修正原案の審議）</a:t>
            </a:r>
            <a:endParaRPr lang="en-US" altLang="ja-JP" b="1" dirty="0"/>
          </a:p>
          <a:p>
            <a:r>
              <a:rPr lang="ja-JP" altLang="en-US" dirty="0"/>
              <a:t>　第２四半期　幹事会で計画修正案作成</a:t>
            </a:r>
            <a:endParaRPr lang="en-US" altLang="ja-JP" dirty="0"/>
          </a:p>
          <a:p>
            <a:r>
              <a:rPr lang="ja-JP" altLang="en-US" dirty="0"/>
              <a:t>　　　　　　　パブコメ実施</a:t>
            </a:r>
            <a:endParaRPr lang="en-US" altLang="ja-JP" dirty="0"/>
          </a:p>
          <a:p>
            <a:r>
              <a:rPr lang="ja-JP" altLang="en-US" sz="1800" dirty="0"/>
              <a:t>　第３四半期　</a:t>
            </a:r>
            <a:r>
              <a:rPr lang="ja-JP" altLang="en-US" dirty="0"/>
              <a:t>防災本部会議にて計画修正</a:t>
            </a:r>
            <a:endParaRPr lang="en-US" altLang="ja-JP" dirty="0"/>
          </a:p>
        </p:txBody>
      </p:sp>
    </p:spTree>
    <p:extLst>
      <p:ext uri="{BB962C8B-B14F-4D97-AF65-F5344CB8AC3E}">
        <p14:creationId xmlns:p14="http://schemas.microsoft.com/office/powerpoint/2010/main" val="1515676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6B655192-1B92-44CD-92C8-BA8E5531C7EA}"/>
              </a:ext>
            </a:extLst>
          </p:cNvPr>
          <p:cNvSpPr>
            <a:spLocks noGrp="1"/>
          </p:cNvSpPr>
          <p:nvPr>
            <p:ph type="sldNum" sz="quarter" idx="12"/>
          </p:nvPr>
        </p:nvSpPr>
        <p:spPr>
          <a:xfrm>
            <a:off x="9256552" y="6373128"/>
            <a:ext cx="2743200" cy="365125"/>
          </a:xfrm>
        </p:spPr>
        <p:txBody>
          <a:bodyPr/>
          <a:lstStyle/>
          <a:p>
            <a:fld id="{1268E50D-B1EA-4F32-A6B8-292A72B352B7}" type="slidenum">
              <a:rPr kumimoji="1" lang="ja-JP" altLang="en-US" smtClean="0"/>
              <a:t>7</a:t>
            </a:fld>
            <a:endParaRPr kumimoji="1" lang="ja-JP" altLang="en-US"/>
          </a:p>
        </p:txBody>
      </p:sp>
      <p:sp>
        <p:nvSpPr>
          <p:cNvPr id="3" name="テキスト ボックス 2">
            <a:extLst>
              <a:ext uri="{FF2B5EF4-FFF2-40B4-BE49-F238E27FC236}">
                <a16:creationId xmlns:a16="http://schemas.microsoft.com/office/drawing/2014/main" id="{0BAE0915-0904-468C-AE3B-7715E39A35FB}"/>
              </a:ext>
            </a:extLst>
          </p:cNvPr>
          <p:cNvSpPr txBox="1"/>
          <p:nvPr/>
        </p:nvSpPr>
        <p:spPr>
          <a:xfrm>
            <a:off x="5157281" y="2875002"/>
            <a:ext cx="1877437" cy="1107996"/>
          </a:xfrm>
          <a:prstGeom prst="rect">
            <a:avLst/>
          </a:prstGeom>
          <a:noFill/>
        </p:spPr>
        <p:txBody>
          <a:bodyPr wrap="none" rtlCol="0">
            <a:spAutoFit/>
          </a:bodyPr>
          <a:lstStyle/>
          <a:p>
            <a:r>
              <a:rPr kumimoji="1" lang="ja-JP" altLang="en-US" sz="6600" dirty="0"/>
              <a:t>参考</a:t>
            </a:r>
          </a:p>
        </p:txBody>
      </p:sp>
    </p:spTree>
    <p:extLst>
      <p:ext uri="{BB962C8B-B14F-4D97-AF65-F5344CB8AC3E}">
        <p14:creationId xmlns:p14="http://schemas.microsoft.com/office/powerpoint/2010/main" val="3660692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2">
            <a:extLst>
              <a:ext uri="{FF2B5EF4-FFF2-40B4-BE49-F238E27FC236}">
                <a16:creationId xmlns:a16="http://schemas.microsoft.com/office/drawing/2014/main" id="{51C32302-1F84-4558-9BF7-B09166F834C4}"/>
              </a:ext>
            </a:extLst>
          </p:cNvPr>
          <p:cNvGraphicFramePr>
            <a:graphicFrameLocks noGrp="1"/>
          </p:cNvGraphicFramePr>
          <p:nvPr>
            <p:extLst>
              <p:ext uri="{D42A27DB-BD31-4B8C-83A1-F6EECF244321}">
                <p14:modId xmlns:p14="http://schemas.microsoft.com/office/powerpoint/2010/main" val="2217295756"/>
              </p:ext>
            </p:extLst>
          </p:nvPr>
        </p:nvGraphicFramePr>
        <p:xfrm>
          <a:off x="987579" y="1866253"/>
          <a:ext cx="10530868" cy="3606800"/>
        </p:xfrm>
        <a:graphic>
          <a:graphicData uri="http://schemas.openxmlformats.org/drawingml/2006/table">
            <a:tbl>
              <a:tblPr firstRow="1" bandRow="1">
                <a:tableStyleId>{5C22544A-7EE6-4342-B048-85BDC9FD1C3A}</a:tableStyleId>
              </a:tblPr>
              <a:tblGrid>
                <a:gridCol w="1730817">
                  <a:extLst>
                    <a:ext uri="{9D8B030D-6E8A-4147-A177-3AD203B41FA5}">
                      <a16:colId xmlns:a16="http://schemas.microsoft.com/office/drawing/2014/main" val="1795026818"/>
                    </a:ext>
                  </a:extLst>
                </a:gridCol>
                <a:gridCol w="2197915">
                  <a:extLst>
                    <a:ext uri="{9D8B030D-6E8A-4147-A177-3AD203B41FA5}">
                      <a16:colId xmlns:a16="http://schemas.microsoft.com/office/drawing/2014/main" val="197702984"/>
                    </a:ext>
                  </a:extLst>
                </a:gridCol>
                <a:gridCol w="3137120">
                  <a:extLst>
                    <a:ext uri="{9D8B030D-6E8A-4147-A177-3AD203B41FA5}">
                      <a16:colId xmlns:a16="http://schemas.microsoft.com/office/drawing/2014/main" val="2415576338"/>
                    </a:ext>
                  </a:extLst>
                </a:gridCol>
                <a:gridCol w="3465016">
                  <a:extLst>
                    <a:ext uri="{9D8B030D-6E8A-4147-A177-3AD203B41FA5}">
                      <a16:colId xmlns:a16="http://schemas.microsoft.com/office/drawing/2014/main" val="2747511520"/>
                    </a:ext>
                  </a:extLst>
                </a:gridCol>
              </a:tblGrid>
              <a:tr h="370840">
                <a:tc>
                  <a:txBody>
                    <a:bodyPr/>
                    <a:lstStyle/>
                    <a:p>
                      <a:r>
                        <a:rPr kumimoji="1" lang="ja-JP" altLang="en-US" dirty="0"/>
                        <a:t>地区</a:t>
                      </a:r>
                      <a:endParaRPr kumimoji="1" lang="en-US" altLang="ja-JP" dirty="0"/>
                    </a:p>
                  </a:txBody>
                  <a:tcPr/>
                </a:tc>
                <a:tc>
                  <a:txBody>
                    <a:bodyPr/>
                    <a:lstStyle/>
                    <a:p>
                      <a:r>
                        <a:rPr kumimoji="1" lang="ja-JP" altLang="en-US" dirty="0"/>
                        <a:t>市町村</a:t>
                      </a:r>
                    </a:p>
                  </a:txBody>
                  <a:tcPr/>
                </a:tc>
                <a:tc>
                  <a:txBody>
                    <a:bodyPr/>
                    <a:lstStyle/>
                    <a:p>
                      <a:r>
                        <a:rPr kumimoji="1" lang="ja-JP" altLang="en-US" dirty="0"/>
                        <a:t>最大震度</a:t>
                      </a:r>
                    </a:p>
                  </a:txBody>
                  <a:tcPr/>
                </a:tc>
                <a:tc>
                  <a:txBody>
                    <a:bodyPr/>
                    <a:lstStyle/>
                    <a:p>
                      <a:r>
                        <a:rPr kumimoji="1" lang="ja-JP" altLang="en-US" dirty="0"/>
                        <a:t>最大津波高</a:t>
                      </a:r>
                      <a:endParaRPr kumimoji="1" lang="en-US" altLang="ja-JP" dirty="0"/>
                    </a:p>
                    <a:p>
                      <a:r>
                        <a:rPr kumimoji="1" lang="en-US" altLang="ja-JP" dirty="0"/>
                        <a:t>【</a:t>
                      </a:r>
                      <a:r>
                        <a:rPr kumimoji="1" lang="ja-JP" altLang="en-US" dirty="0"/>
                        <a:t>ｍ</a:t>
                      </a:r>
                      <a:r>
                        <a:rPr kumimoji="1" lang="en-US" altLang="ja-JP" dirty="0"/>
                        <a:t>】</a:t>
                      </a:r>
                      <a:endParaRPr kumimoji="1" lang="ja-JP" altLang="en-US" dirty="0"/>
                    </a:p>
                  </a:txBody>
                  <a:tcPr/>
                </a:tc>
                <a:extLst>
                  <a:ext uri="{0D108BD9-81ED-4DB2-BD59-A6C34878D82A}">
                    <a16:rowId xmlns:a16="http://schemas.microsoft.com/office/drawing/2014/main" val="1855171972"/>
                  </a:ext>
                </a:extLst>
              </a:tr>
              <a:tr h="370840">
                <a:tc>
                  <a:txBody>
                    <a:bodyPr/>
                    <a:lstStyle/>
                    <a:p>
                      <a:r>
                        <a:rPr kumimoji="1" lang="ja-JP" altLang="en-US" dirty="0"/>
                        <a:t>大阪北港</a:t>
                      </a:r>
                    </a:p>
                  </a:txBody>
                  <a:tcPr/>
                </a:tc>
                <a:tc>
                  <a:txBody>
                    <a:bodyPr/>
                    <a:lstStyle/>
                    <a:p>
                      <a:r>
                        <a:rPr kumimoji="1" lang="ja-JP" altLang="en-US" dirty="0"/>
                        <a:t>大阪市此花区</a:t>
                      </a:r>
                    </a:p>
                  </a:txBody>
                  <a:tcPr/>
                </a:tc>
                <a:tc>
                  <a:txBody>
                    <a:bodyPr/>
                    <a:lstStyle/>
                    <a:p>
                      <a:r>
                        <a:rPr kumimoji="1" lang="ja-JP" altLang="en-US" dirty="0"/>
                        <a:t>６強（６弱）</a:t>
                      </a:r>
                    </a:p>
                  </a:txBody>
                  <a:tcPr/>
                </a:tc>
                <a:tc>
                  <a:txBody>
                    <a:bodyPr/>
                    <a:lstStyle/>
                    <a:p>
                      <a:r>
                        <a:rPr kumimoji="1" lang="ja-JP" altLang="en-US" dirty="0"/>
                        <a:t>４（４）</a:t>
                      </a:r>
                    </a:p>
                  </a:txBody>
                  <a:tcPr/>
                </a:tc>
                <a:extLst>
                  <a:ext uri="{0D108BD9-81ED-4DB2-BD59-A6C34878D82A}">
                    <a16:rowId xmlns:a16="http://schemas.microsoft.com/office/drawing/2014/main" val="1915730783"/>
                  </a:ext>
                </a:extLst>
              </a:tr>
              <a:tr h="370840">
                <a:tc rowSpan="4">
                  <a:txBody>
                    <a:bodyPr/>
                    <a:lstStyle/>
                    <a:p>
                      <a:r>
                        <a:rPr kumimoji="1" lang="ja-JP" altLang="en-US" dirty="0"/>
                        <a:t>堺泉北臨海</a:t>
                      </a:r>
                    </a:p>
                  </a:txBody>
                  <a:tcPr/>
                </a:tc>
                <a:tc>
                  <a:txBody>
                    <a:bodyPr/>
                    <a:lstStyle/>
                    <a:p>
                      <a:r>
                        <a:rPr kumimoji="1" lang="ja-JP" altLang="en-US" dirty="0"/>
                        <a:t>堺市堺区</a:t>
                      </a:r>
                    </a:p>
                  </a:txBody>
                  <a:tcPr/>
                </a:tc>
                <a:tc>
                  <a:txBody>
                    <a:bodyPr/>
                    <a:lstStyle/>
                    <a:p>
                      <a:r>
                        <a:rPr kumimoji="1" lang="ja-JP" altLang="en-US" dirty="0"/>
                        <a:t>６弱（６弱）</a:t>
                      </a:r>
                    </a:p>
                  </a:txBody>
                  <a:tcPr/>
                </a:tc>
                <a:tc>
                  <a:txBody>
                    <a:bodyPr/>
                    <a:lstStyle/>
                    <a:p>
                      <a:r>
                        <a:rPr kumimoji="1" lang="ja-JP" altLang="en-US" dirty="0"/>
                        <a:t>５（５）</a:t>
                      </a:r>
                    </a:p>
                  </a:txBody>
                  <a:tcPr/>
                </a:tc>
                <a:extLst>
                  <a:ext uri="{0D108BD9-81ED-4DB2-BD59-A6C34878D82A}">
                    <a16:rowId xmlns:a16="http://schemas.microsoft.com/office/drawing/2014/main" val="3693228285"/>
                  </a:ext>
                </a:extLst>
              </a:tr>
              <a:tr h="370840">
                <a:tc vMerge="1">
                  <a:txBody>
                    <a:bodyPr/>
                    <a:lstStyle/>
                    <a:p>
                      <a:endParaRPr kumimoji="1" lang="ja-JP" altLang="en-US" dirty="0"/>
                    </a:p>
                  </a:txBody>
                  <a:tcPr/>
                </a:tc>
                <a:tc>
                  <a:txBody>
                    <a:bodyPr/>
                    <a:lstStyle/>
                    <a:p>
                      <a:r>
                        <a:rPr kumimoji="1" lang="ja-JP" altLang="en-US" dirty="0"/>
                        <a:t>堺市西区</a:t>
                      </a:r>
                    </a:p>
                  </a:txBody>
                  <a:tcPr/>
                </a:tc>
                <a:tc>
                  <a:txBody>
                    <a:bodyPr/>
                    <a:lstStyle/>
                    <a:p>
                      <a:r>
                        <a:rPr kumimoji="1" lang="ja-JP" altLang="en-US" dirty="0"/>
                        <a:t>６弱（６弱）</a:t>
                      </a:r>
                    </a:p>
                  </a:txBody>
                  <a:tcPr/>
                </a:tc>
                <a:tc>
                  <a:txBody>
                    <a:bodyPr/>
                    <a:lstStyle/>
                    <a:p>
                      <a:r>
                        <a:rPr kumimoji="1" lang="ja-JP" altLang="en-US" dirty="0"/>
                        <a:t>５（５）</a:t>
                      </a:r>
                    </a:p>
                  </a:txBody>
                  <a:tcPr/>
                </a:tc>
                <a:extLst>
                  <a:ext uri="{0D108BD9-81ED-4DB2-BD59-A6C34878D82A}">
                    <a16:rowId xmlns:a16="http://schemas.microsoft.com/office/drawing/2014/main" val="238901758"/>
                  </a:ext>
                </a:extLst>
              </a:tr>
              <a:tr h="370840">
                <a:tc vMerge="1">
                  <a:txBody>
                    <a:bodyPr/>
                    <a:lstStyle/>
                    <a:p>
                      <a:endParaRPr kumimoji="1" lang="ja-JP" altLang="en-US" dirty="0"/>
                    </a:p>
                  </a:txBody>
                  <a:tcPr/>
                </a:tc>
                <a:tc>
                  <a:txBody>
                    <a:bodyPr/>
                    <a:lstStyle/>
                    <a:p>
                      <a:r>
                        <a:rPr kumimoji="1" lang="ja-JP" altLang="en-US" dirty="0"/>
                        <a:t>高石市</a:t>
                      </a:r>
                    </a:p>
                  </a:txBody>
                  <a:tcPr/>
                </a:tc>
                <a:tc>
                  <a:txBody>
                    <a:bodyPr/>
                    <a:lstStyle/>
                    <a:p>
                      <a:r>
                        <a:rPr kumimoji="1" lang="ja-JP" altLang="en-US" dirty="0"/>
                        <a:t>６弱（６弱）</a:t>
                      </a:r>
                    </a:p>
                  </a:txBody>
                  <a:tcPr/>
                </a:tc>
                <a:tc>
                  <a:txBody>
                    <a:bodyPr/>
                    <a:lstStyle/>
                    <a:p>
                      <a:r>
                        <a:rPr kumimoji="1" lang="ja-JP" altLang="en-US" dirty="0"/>
                        <a:t>５（５）</a:t>
                      </a:r>
                    </a:p>
                  </a:txBody>
                  <a:tcPr/>
                </a:tc>
                <a:extLst>
                  <a:ext uri="{0D108BD9-81ED-4DB2-BD59-A6C34878D82A}">
                    <a16:rowId xmlns:a16="http://schemas.microsoft.com/office/drawing/2014/main" val="4109087102"/>
                  </a:ext>
                </a:extLst>
              </a:tr>
              <a:tr h="370840">
                <a:tc vMerge="1">
                  <a:txBody>
                    <a:bodyPr/>
                    <a:lstStyle/>
                    <a:p>
                      <a:endParaRPr kumimoji="1" lang="ja-JP" altLang="en-US" dirty="0"/>
                    </a:p>
                  </a:txBody>
                  <a:tcPr/>
                </a:tc>
                <a:tc>
                  <a:txBody>
                    <a:bodyPr/>
                    <a:lstStyle/>
                    <a:p>
                      <a:r>
                        <a:rPr kumimoji="1" lang="ja-JP" altLang="en-US" dirty="0"/>
                        <a:t>泉大津市</a:t>
                      </a:r>
                    </a:p>
                  </a:txBody>
                  <a:tcPr/>
                </a:tc>
                <a:tc>
                  <a:txBody>
                    <a:bodyPr/>
                    <a:lstStyle/>
                    <a:p>
                      <a:r>
                        <a:rPr kumimoji="1" lang="ja-JP" altLang="en-US" dirty="0"/>
                        <a:t>６弱（６弱）</a:t>
                      </a:r>
                    </a:p>
                  </a:txBody>
                  <a:tcPr/>
                </a:tc>
                <a:tc>
                  <a:txBody>
                    <a:bodyPr/>
                    <a:lstStyle/>
                    <a:p>
                      <a:r>
                        <a:rPr kumimoji="1" lang="ja-JP" altLang="en-US" dirty="0"/>
                        <a:t>５（５）</a:t>
                      </a:r>
                    </a:p>
                  </a:txBody>
                  <a:tcPr/>
                </a:tc>
                <a:extLst>
                  <a:ext uri="{0D108BD9-81ED-4DB2-BD59-A6C34878D82A}">
                    <a16:rowId xmlns:a16="http://schemas.microsoft.com/office/drawing/2014/main" val="1511281672"/>
                  </a:ext>
                </a:extLst>
              </a:tr>
              <a:tr h="370840">
                <a:tc rowSpan="3">
                  <a:txBody>
                    <a:bodyPr/>
                    <a:lstStyle/>
                    <a:p>
                      <a:r>
                        <a:rPr kumimoji="1" lang="ja-JP" altLang="en-US" dirty="0"/>
                        <a:t>関西空港</a:t>
                      </a:r>
                    </a:p>
                  </a:txBody>
                  <a:tcPr/>
                </a:tc>
                <a:tc>
                  <a:txBody>
                    <a:bodyPr/>
                    <a:lstStyle/>
                    <a:p>
                      <a:r>
                        <a:rPr kumimoji="1" lang="ja-JP" altLang="en-US" dirty="0"/>
                        <a:t>泉佐野市</a:t>
                      </a:r>
                    </a:p>
                  </a:txBody>
                  <a:tcPr/>
                </a:tc>
                <a:tc>
                  <a:txBody>
                    <a:bodyPr/>
                    <a:lstStyle/>
                    <a:p>
                      <a:r>
                        <a:rPr kumimoji="1" lang="ja-JP" altLang="en-US" dirty="0"/>
                        <a:t>６強（６強）</a:t>
                      </a:r>
                    </a:p>
                  </a:txBody>
                  <a:tcPr/>
                </a:tc>
                <a:tc>
                  <a:txBody>
                    <a:bodyPr/>
                    <a:lstStyle/>
                    <a:p>
                      <a:r>
                        <a:rPr kumimoji="1" lang="ja-JP" altLang="en-US" dirty="0"/>
                        <a:t>４（４）</a:t>
                      </a:r>
                    </a:p>
                  </a:txBody>
                  <a:tcPr/>
                </a:tc>
                <a:extLst>
                  <a:ext uri="{0D108BD9-81ED-4DB2-BD59-A6C34878D82A}">
                    <a16:rowId xmlns:a16="http://schemas.microsoft.com/office/drawing/2014/main" val="140131139"/>
                  </a:ext>
                </a:extLst>
              </a:tr>
              <a:tr h="370840">
                <a:tc vMerge="1">
                  <a:txBody>
                    <a:bodyPr/>
                    <a:lstStyle/>
                    <a:p>
                      <a:endParaRPr kumimoji="1" lang="ja-JP" altLang="en-US" dirty="0"/>
                    </a:p>
                  </a:txBody>
                  <a:tcPr/>
                </a:tc>
                <a:tc>
                  <a:txBody>
                    <a:bodyPr/>
                    <a:lstStyle/>
                    <a:p>
                      <a:r>
                        <a:rPr kumimoji="1" lang="ja-JP" altLang="en-US" dirty="0"/>
                        <a:t>泉南市</a:t>
                      </a:r>
                    </a:p>
                  </a:txBody>
                  <a:tcPr/>
                </a:tc>
                <a:tc>
                  <a:txBody>
                    <a:bodyPr/>
                    <a:lstStyle/>
                    <a:p>
                      <a:r>
                        <a:rPr kumimoji="1" lang="ja-JP" altLang="en-US" dirty="0"/>
                        <a:t>６強（６強）</a:t>
                      </a:r>
                    </a:p>
                  </a:txBody>
                  <a:tcPr/>
                </a:tc>
                <a:tc>
                  <a:txBody>
                    <a:bodyPr/>
                    <a:lstStyle/>
                    <a:p>
                      <a:r>
                        <a:rPr kumimoji="1" lang="ja-JP" altLang="en-US" dirty="0"/>
                        <a:t>４（４）</a:t>
                      </a:r>
                    </a:p>
                  </a:txBody>
                  <a:tcPr/>
                </a:tc>
                <a:extLst>
                  <a:ext uri="{0D108BD9-81ED-4DB2-BD59-A6C34878D82A}">
                    <a16:rowId xmlns:a16="http://schemas.microsoft.com/office/drawing/2014/main" val="2664408360"/>
                  </a:ext>
                </a:extLst>
              </a:tr>
              <a:tr h="370840">
                <a:tc vMerge="1">
                  <a:txBody>
                    <a:bodyPr/>
                    <a:lstStyle/>
                    <a:p>
                      <a:endParaRPr kumimoji="1" lang="ja-JP" altLang="en-US" dirty="0"/>
                    </a:p>
                  </a:txBody>
                  <a:tcPr/>
                </a:tc>
                <a:tc>
                  <a:txBody>
                    <a:bodyPr/>
                    <a:lstStyle/>
                    <a:p>
                      <a:r>
                        <a:rPr kumimoji="1" lang="ja-JP" altLang="en-US" dirty="0"/>
                        <a:t>田尻町</a:t>
                      </a:r>
                    </a:p>
                  </a:txBody>
                  <a:tcPr/>
                </a:tc>
                <a:tc>
                  <a:txBody>
                    <a:bodyPr/>
                    <a:lstStyle/>
                    <a:p>
                      <a:r>
                        <a:rPr kumimoji="1" lang="ja-JP" altLang="en-US" dirty="0"/>
                        <a:t>６強（６強）</a:t>
                      </a:r>
                    </a:p>
                  </a:txBody>
                  <a:tcPr/>
                </a:tc>
                <a:tc>
                  <a:txBody>
                    <a:bodyPr/>
                    <a:lstStyle/>
                    <a:p>
                      <a:r>
                        <a:rPr kumimoji="1" lang="ja-JP" altLang="en-US" dirty="0"/>
                        <a:t>４（４）</a:t>
                      </a:r>
                    </a:p>
                  </a:txBody>
                  <a:tcPr/>
                </a:tc>
                <a:extLst>
                  <a:ext uri="{0D108BD9-81ED-4DB2-BD59-A6C34878D82A}">
                    <a16:rowId xmlns:a16="http://schemas.microsoft.com/office/drawing/2014/main" val="2527865094"/>
                  </a:ext>
                </a:extLst>
              </a:tr>
            </a:tbl>
          </a:graphicData>
        </a:graphic>
      </p:graphicFrame>
      <p:sp>
        <p:nvSpPr>
          <p:cNvPr id="16" name="テキスト ボックス 15">
            <a:extLst>
              <a:ext uri="{FF2B5EF4-FFF2-40B4-BE49-F238E27FC236}">
                <a16:creationId xmlns:a16="http://schemas.microsoft.com/office/drawing/2014/main" id="{D16A156C-CBB4-4FC1-A16F-CBC0E58F8454}"/>
              </a:ext>
            </a:extLst>
          </p:cNvPr>
          <p:cNvSpPr txBox="1"/>
          <p:nvPr/>
        </p:nvSpPr>
        <p:spPr>
          <a:xfrm>
            <a:off x="8504872" y="5721068"/>
            <a:ext cx="2954655" cy="646331"/>
          </a:xfrm>
          <a:prstGeom prst="rect">
            <a:avLst/>
          </a:prstGeom>
          <a:noFill/>
        </p:spPr>
        <p:txBody>
          <a:bodyPr wrap="none" rtlCol="0">
            <a:spAutoFit/>
          </a:bodyPr>
          <a:lstStyle/>
          <a:p>
            <a:r>
              <a:rPr kumimoji="1" lang="ja-JP" altLang="en-US" sz="1200" dirty="0"/>
              <a:t>○</a:t>
            </a:r>
            <a:r>
              <a:rPr kumimoji="1" lang="en-US" altLang="ja-JP" sz="1200" dirty="0"/>
              <a:t>H24</a:t>
            </a:r>
            <a:r>
              <a:rPr kumimoji="1" lang="ja-JP" altLang="en-US" sz="1200" dirty="0"/>
              <a:t>から推計値が変化した理由</a:t>
            </a:r>
            <a:endParaRPr kumimoji="1" lang="en-US" altLang="ja-JP" sz="1200" dirty="0"/>
          </a:p>
          <a:p>
            <a:r>
              <a:rPr lang="ja-JP" altLang="en-US" sz="1200" dirty="0"/>
              <a:t>・地形データ、堤防データ等を更新した</a:t>
            </a:r>
            <a:endParaRPr lang="en-US" altLang="ja-JP" sz="1200" dirty="0"/>
          </a:p>
          <a:p>
            <a:r>
              <a:rPr kumimoji="1" lang="ja-JP" altLang="en-US" sz="1200" dirty="0"/>
              <a:t>・津波到達時間の算定方法を精査した</a:t>
            </a:r>
          </a:p>
        </p:txBody>
      </p:sp>
      <p:sp>
        <p:nvSpPr>
          <p:cNvPr id="14" name="テキスト ボックス 13">
            <a:extLst>
              <a:ext uri="{FF2B5EF4-FFF2-40B4-BE49-F238E27FC236}">
                <a16:creationId xmlns:a16="http://schemas.microsoft.com/office/drawing/2014/main" id="{9EF43C37-5CC6-42C1-8BC5-417EF80E30CB}"/>
              </a:ext>
            </a:extLst>
          </p:cNvPr>
          <p:cNvSpPr txBox="1"/>
          <p:nvPr/>
        </p:nvSpPr>
        <p:spPr>
          <a:xfrm>
            <a:off x="295975" y="753685"/>
            <a:ext cx="9417963" cy="923330"/>
          </a:xfrm>
          <a:prstGeom prst="rect">
            <a:avLst/>
          </a:prstGeom>
          <a:noFill/>
        </p:spPr>
        <p:txBody>
          <a:bodyPr wrap="none" rtlCol="0">
            <a:spAutoFit/>
          </a:bodyPr>
          <a:lstStyle/>
          <a:p>
            <a:r>
              <a:rPr kumimoji="1" lang="ja-JP" altLang="en-US" dirty="0"/>
              <a:t>大阪府内石油コンビナート等特別防災区域の立地市町における予測</a:t>
            </a:r>
            <a:r>
              <a:rPr lang="ja-JP" altLang="en-US" dirty="0"/>
              <a:t>データ</a:t>
            </a:r>
            <a:endParaRPr kumimoji="1" lang="en-US" altLang="ja-JP" dirty="0"/>
          </a:p>
          <a:p>
            <a:r>
              <a:rPr lang="ja-JP" altLang="en-US" dirty="0">
                <a:solidFill>
                  <a:srgbClr val="333333"/>
                </a:solidFill>
                <a:latin typeface="Arial" panose="020B0604020202020204" pitchFamily="34" charset="0"/>
              </a:rPr>
              <a:t>　</a:t>
            </a:r>
            <a:r>
              <a:rPr lang="en-US" altLang="ja-JP" dirty="0">
                <a:solidFill>
                  <a:srgbClr val="333333"/>
                </a:solidFill>
                <a:latin typeface="Arial" panose="020B0604020202020204" pitchFamily="34" charset="0"/>
              </a:rPr>
              <a:t>※</a:t>
            </a:r>
            <a:r>
              <a:rPr lang="ja-JP" altLang="en-US" i="0" dirty="0">
                <a:solidFill>
                  <a:srgbClr val="333333"/>
                </a:solidFill>
                <a:effectLst/>
                <a:latin typeface="Arial" panose="020B0604020202020204" pitchFamily="34" charset="0"/>
              </a:rPr>
              <a:t>南海トラフ巨大地震モデル・被害想定手法検討会　市町村別一覧表から府が作成</a:t>
            </a:r>
            <a:r>
              <a:rPr lang="ja-JP" altLang="en-US" dirty="0"/>
              <a:t>）</a:t>
            </a:r>
            <a:endParaRPr lang="en-US" altLang="ja-JP" dirty="0"/>
          </a:p>
          <a:p>
            <a:r>
              <a:rPr kumimoji="1" lang="ja-JP" altLang="en-US" dirty="0"/>
              <a:t>　　（　）内の数値は前回の被害想定時の値、　　　　は前回から変更となった値　</a:t>
            </a:r>
          </a:p>
        </p:txBody>
      </p:sp>
      <p:sp>
        <p:nvSpPr>
          <p:cNvPr id="3" name="スライド番号プレースホルダー 2">
            <a:extLst>
              <a:ext uri="{FF2B5EF4-FFF2-40B4-BE49-F238E27FC236}">
                <a16:creationId xmlns:a16="http://schemas.microsoft.com/office/drawing/2014/main" id="{6F479FEF-6C2A-4385-AB60-F5B6D659CAD8}"/>
              </a:ext>
            </a:extLst>
          </p:cNvPr>
          <p:cNvSpPr>
            <a:spLocks noGrp="1"/>
          </p:cNvSpPr>
          <p:nvPr>
            <p:ph type="sldNum" sz="quarter" idx="12"/>
          </p:nvPr>
        </p:nvSpPr>
        <p:spPr/>
        <p:txBody>
          <a:bodyPr/>
          <a:lstStyle/>
          <a:p>
            <a:fld id="{1268E50D-B1EA-4F32-A6B8-292A72B352B7}" type="slidenum">
              <a:rPr kumimoji="1" lang="ja-JP" altLang="en-US" smtClean="0"/>
              <a:t>8</a:t>
            </a:fld>
            <a:endParaRPr kumimoji="1" lang="ja-JP" altLang="en-US"/>
          </a:p>
        </p:txBody>
      </p:sp>
      <p:sp>
        <p:nvSpPr>
          <p:cNvPr id="12" name="正方形/長方形 11">
            <a:extLst>
              <a:ext uri="{FF2B5EF4-FFF2-40B4-BE49-F238E27FC236}">
                <a16:creationId xmlns:a16="http://schemas.microsoft.com/office/drawing/2014/main" id="{74CA7727-E2D8-44F6-AFE0-57B56D2BD597}"/>
              </a:ext>
            </a:extLst>
          </p:cNvPr>
          <p:cNvSpPr/>
          <p:nvPr/>
        </p:nvSpPr>
        <p:spPr>
          <a:xfrm>
            <a:off x="4947847" y="2468703"/>
            <a:ext cx="1456566" cy="377627"/>
          </a:xfrm>
          <a:prstGeom prst="rect">
            <a:avLst/>
          </a:prstGeom>
          <a:noFill/>
          <a:ln w="28575">
            <a:solidFill>
              <a:srgbClr val="FF0000"/>
            </a:solidFill>
            <a:prstDash val="sysDash"/>
          </a:ln>
        </p:spPr>
        <p:style>
          <a:lnRef idx="2">
            <a:schemeClr val="accent4"/>
          </a:lnRef>
          <a:fillRef idx="1">
            <a:schemeClr val="lt1"/>
          </a:fillRef>
          <a:effectRef idx="0">
            <a:schemeClr val="accent4"/>
          </a:effectRef>
          <a:fontRef idx="minor">
            <a:schemeClr val="dk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812BC179-2BC7-43FF-8402-2B890EDD6D3E}"/>
              </a:ext>
            </a:extLst>
          </p:cNvPr>
          <p:cNvSpPr/>
          <p:nvPr/>
        </p:nvSpPr>
        <p:spPr>
          <a:xfrm>
            <a:off x="5284582" y="1380073"/>
            <a:ext cx="783096" cy="223841"/>
          </a:xfrm>
          <a:prstGeom prst="rect">
            <a:avLst/>
          </a:prstGeom>
          <a:noFill/>
          <a:ln w="28575">
            <a:solidFill>
              <a:srgbClr val="FF0000"/>
            </a:solidFill>
            <a:prstDash val="sysDash"/>
          </a:ln>
        </p:spPr>
        <p:style>
          <a:lnRef idx="2">
            <a:schemeClr val="accent4"/>
          </a:lnRef>
          <a:fillRef idx="1">
            <a:schemeClr val="lt1"/>
          </a:fillRef>
          <a:effectRef idx="0">
            <a:schemeClr val="accent4"/>
          </a:effectRef>
          <a:fontRef idx="minor">
            <a:schemeClr val="dk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534F4C4C-660F-48F8-9D12-CB050C6638CC}"/>
              </a:ext>
            </a:extLst>
          </p:cNvPr>
          <p:cNvSpPr txBox="1"/>
          <p:nvPr/>
        </p:nvSpPr>
        <p:spPr>
          <a:xfrm>
            <a:off x="1078766" y="5688816"/>
            <a:ext cx="6955750" cy="830997"/>
          </a:xfrm>
          <a:prstGeom prst="rect">
            <a:avLst/>
          </a:prstGeom>
          <a:noFill/>
        </p:spPr>
        <p:txBody>
          <a:bodyPr wrap="none" rtlCol="0">
            <a:spAutoFit/>
          </a:bodyPr>
          <a:lstStyle/>
          <a:p>
            <a:r>
              <a:rPr kumimoji="1" lang="ja-JP" altLang="en-US" sz="2400" b="1" dirty="0">
                <a:solidFill>
                  <a:srgbClr val="FF0000"/>
                </a:solidFill>
              </a:rPr>
              <a:t>国の見直しを踏まえて、府における</a:t>
            </a:r>
            <a:r>
              <a:rPr lang="ja-JP" altLang="en-US" sz="2400" b="1" dirty="0">
                <a:solidFill>
                  <a:srgbClr val="FF0000"/>
                </a:solidFill>
              </a:rPr>
              <a:t>影響を検討中</a:t>
            </a:r>
            <a:endParaRPr lang="en-US" altLang="ja-JP" sz="2400" b="1" dirty="0">
              <a:solidFill>
                <a:srgbClr val="FF0000"/>
              </a:solidFill>
            </a:endParaRPr>
          </a:p>
          <a:p>
            <a:r>
              <a:rPr kumimoji="1" lang="ja-JP" altLang="en-US" sz="2400" b="1" dirty="0">
                <a:solidFill>
                  <a:srgbClr val="FF0000"/>
                </a:solidFill>
              </a:rPr>
              <a:t>⇒令和７年</a:t>
            </a:r>
            <a:r>
              <a:rPr lang="ja-JP" altLang="en-US" sz="2400" b="1" dirty="0">
                <a:solidFill>
                  <a:srgbClr val="FF0000"/>
                </a:solidFill>
              </a:rPr>
              <a:t>度中</a:t>
            </a:r>
            <a:r>
              <a:rPr kumimoji="1" lang="ja-JP" altLang="en-US" sz="2400" b="1" dirty="0">
                <a:solidFill>
                  <a:srgbClr val="FF0000"/>
                </a:solidFill>
              </a:rPr>
              <a:t>に整理</a:t>
            </a:r>
          </a:p>
        </p:txBody>
      </p:sp>
      <p:sp>
        <p:nvSpPr>
          <p:cNvPr id="18" name="正方形/長方形 17">
            <a:extLst>
              <a:ext uri="{FF2B5EF4-FFF2-40B4-BE49-F238E27FC236}">
                <a16:creationId xmlns:a16="http://schemas.microsoft.com/office/drawing/2014/main" id="{894AE42A-8899-4F16-BC3A-53C8709E5D0D}"/>
              </a:ext>
            </a:extLst>
          </p:cNvPr>
          <p:cNvSpPr/>
          <p:nvPr/>
        </p:nvSpPr>
        <p:spPr bwMode="gray">
          <a:xfrm>
            <a:off x="95755" y="61642"/>
            <a:ext cx="12000489" cy="534656"/>
          </a:xfrm>
          <a:prstGeom prst="rect">
            <a:avLst/>
          </a:prstGeom>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b="1" dirty="0">
                <a:latin typeface="ＭＳ ゴシック" panose="020B0609070205080204" pitchFamily="49" charset="-128"/>
                <a:ea typeface="ＭＳ ゴシック" panose="020B0609070205080204" pitchFamily="49" charset="-128"/>
              </a:rPr>
              <a:t>　１　国の報告概要　</a:t>
            </a:r>
          </a:p>
        </p:txBody>
      </p:sp>
    </p:spTree>
    <p:extLst>
      <p:ext uri="{BB962C8B-B14F-4D97-AF65-F5344CB8AC3E}">
        <p14:creationId xmlns:p14="http://schemas.microsoft.com/office/powerpoint/2010/main" val="30457629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AACB1A7B-7BBF-4DE8-BB6A-99D44791D108}"/>
              </a:ext>
            </a:extLst>
          </p:cNvPr>
          <p:cNvSpPr>
            <a:spLocks noGrp="1"/>
          </p:cNvSpPr>
          <p:nvPr>
            <p:ph type="sldNum" sz="quarter" idx="12"/>
          </p:nvPr>
        </p:nvSpPr>
        <p:spPr>
          <a:xfrm>
            <a:off x="9301975" y="6403424"/>
            <a:ext cx="2743200" cy="365125"/>
          </a:xfrm>
        </p:spPr>
        <p:txBody>
          <a:bodyPr/>
          <a:lstStyle/>
          <a:p>
            <a:fld id="{1268E50D-B1EA-4F32-A6B8-292A72B352B7}" type="slidenum">
              <a:rPr kumimoji="1" lang="ja-JP" altLang="en-US" smtClean="0"/>
              <a:t>9</a:t>
            </a:fld>
            <a:endParaRPr kumimoji="1" lang="ja-JP" altLang="en-US" dirty="0"/>
          </a:p>
        </p:txBody>
      </p:sp>
      <p:sp>
        <p:nvSpPr>
          <p:cNvPr id="3" name="正方形/長方形 2">
            <a:extLst>
              <a:ext uri="{FF2B5EF4-FFF2-40B4-BE49-F238E27FC236}">
                <a16:creationId xmlns:a16="http://schemas.microsoft.com/office/drawing/2014/main" id="{8310C7B0-1A6F-46C9-8D94-91D55696270B}"/>
              </a:ext>
            </a:extLst>
          </p:cNvPr>
          <p:cNvSpPr/>
          <p:nvPr/>
        </p:nvSpPr>
        <p:spPr bwMode="gray">
          <a:xfrm>
            <a:off x="95755" y="61642"/>
            <a:ext cx="12000489" cy="564715"/>
          </a:xfrm>
          <a:prstGeom prst="rect">
            <a:avLst/>
          </a:prstGeom>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b="1" dirty="0">
                <a:latin typeface="ＭＳ ゴシック" panose="020B0609070205080204" pitchFamily="49" charset="-128"/>
                <a:ea typeface="ＭＳ ゴシック" panose="020B0609070205080204" pitchFamily="49" charset="-128"/>
              </a:rPr>
              <a:t>　３　石油コンビナートの防災アセスメント指針について（フロー）　</a:t>
            </a:r>
          </a:p>
        </p:txBody>
      </p:sp>
      <p:sp>
        <p:nvSpPr>
          <p:cNvPr id="4" name="テキスト ボックス 3">
            <a:extLst>
              <a:ext uri="{FF2B5EF4-FFF2-40B4-BE49-F238E27FC236}">
                <a16:creationId xmlns:a16="http://schemas.microsoft.com/office/drawing/2014/main" id="{39DA4DBE-F589-497B-ABC0-F94AFA90DAF4}"/>
              </a:ext>
            </a:extLst>
          </p:cNvPr>
          <p:cNvSpPr txBox="1"/>
          <p:nvPr/>
        </p:nvSpPr>
        <p:spPr>
          <a:xfrm>
            <a:off x="80956" y="831166"/>
            <a:ext cx="5750292" cy="954107"/>
          </a:xfrm>
          <a:prstGeom prst="rect">
            <a:avLst/>
          </a:prstGeom>
          <a:noFill/>
        </p:spPr>
        <p:txBody>
          <a:bodyPr wrap="none" rtlCol="0">
            <a:spAutoFit/>
          </a:bodyPr>
          <a:lstStyle/>
          <a:p>
            <a:r>
              <a:rPr kumimoji="1" lang="ja-JP" altLang="en-US" sz="1400" b="1" dirty="0"/>
              <a:t>（１）想定地震動・津波浸水深等の設定</a:t>
            </a:r>
            <a:endParaRPr kumimoji="1" lang="en-US" altLang="ja-JP" sz="1400" b="1" dirty="0"/>
          </a:p>
          <a:p>
            <a:r>
              <a:rPr lang="ja-JP" altLang="en-US" sz="1400" dirty="0"/>
              <a:t>　　地域防災計画の被害想定見直しに伴い地震動等のデータ更新</a:t>
            </a:r>
            <a:endParaRPr lang="en-US" altLang="ja-JP" sz="1400" dirty="0"/>
          </a:p>
          <a:p>
            <a:r>
              <a:rPr lang="ja-JP" altLang="en-US" sz="1400" dirty="0">
                <a:solidFill>
                  <a:srgbClr val="FF0000"/>
                </a:solidFill>
              </a:rPr>
              <a:t>　　</a:t>
            </a:r>
            <a:r>
              <a:rPr lang="ja-JP" altLang="en-US" sz="1400" dirty="0"/>
              <a:t>⇒石コン区域に最大の影響を及ぼす想定地震を設定</a:t>
            </a:r>
            <a:endParaRPr lang="en-US" altLang="ja-JP" sz="1400" dirty="0"/>
          </a:p>
          <a:p>
            <a:r>
              <a:rPr kumimoji="1" lang="ja-JP" altLang="en-US" sz="1400" dirty="0">
                <a:solidFill>
                  <a:srgbClr val="FF0000"/>
                </a:solidFill>
              </a:rPr>
              <a:t>　　⇒現行の想定から変更となるため、（２）～（６）を再度実施</a:t>
            </a:r>
            <a:endParaRPr kumimoji="1" lang="en-US" altLang="ja-JP" sz="1400" dirty="0">
              <a:solidFill>
                <a:srgbClr val="FF0000"/>
              </a:solidFill>
            </a:endParaRPr>
          </a:p>
        </p:txBody>
      </p:sp>
      <p:pic>
        <p:nvPicPr>
          <p:cNvPr id="8" name="図 7">
            <a:extLst>
              <a:ext uri="{FF2B5EF4-FFF2-40B4-BE49-F238E27FC236}">
                <a16:creationId xmlns:a16="http://schemas.microsoft.com/office/drawing/2014/main" id="{399CB59C-6541-49E0-8F31-E64AA48037CD}"/>
              </a:ext>
            </a:extLst>
          </p:cNvPr>
          <p:cNvPicPr>
            <a:picLocks noChangeAspect="1"/>
          </p:cNvPicPr>
          <p:nvPr/>
        </p:nvPicPr>
        <p:blipFill>
          <a:blip r:embed="rId2"/>
          <a:stretch>
            <a:fillRect/>
          </a:stretch>
        </p:blipFill>
        <p:spPr>
          <a:xfrm>
            <a:off x="291448" y="2422950"/>
            <a:ext cx="3109152" cy="4119912"/>
          </a:xfrm>
          <a:prstGeom prst="rect">
            <a:avLst/>
          </a:prstGeom>
        </p:spPr>
      </p:pic>
      <p:pic>
        <p:nvPicPr>
          <p:cNvPr id="10" name="図 9">
            <a:extLst>
              <a:ext uri="{FF2B5EF4-FFF2-40B4-BE49-F238E27FC236}">
                <a16:creationId xmlns:a16="http://schemas.microsoft.com/office/drawing/2014/main" id="{1D40F092-3FF8-4367-BA9F-E29EFA0929A5}"/>
              </a:ext>
            </a:extLst>
          </p:cNvPr>
          <p:cNvPicPr>
            <a:picLocks noChangeAspect="1"/>
          </p:cNvPicPr>
          <p:nvPr/>
        </p:nvPicPr>
        <p:blipFill>
          <a:blip r:embed="rId3"/>
          <a:stretch>
            <a:fillRect/>
          </a:stretch>
        </p:blipFill>
        <p:spPr>
          <a:xfrm>
            <a:off x="3653473" y="2283512"/>
            <a:ext cx="3023483" cy="4119912"/>
          </a:xfrm>
          <a:prstGeom prst="rect">
            <a:avLst/>
          </a:prstGeom>
        </p:spPr>
      </p:pic>
      <p:pic>
        <p:nvPicPr>
          <p:cNvPr id="15" name="図 14">
            <a:extLst>
              <a:ext uri="{FF2B5EF4-FFF2-40B4-BE49-F238E27FC236}">
                <a16:creationId xmlns:a16="http://schemas.microsoft.com/office/drawing/2014/main" id="{9B405361-1CD4-4653-998D-3AB591CBA1C0}"/>
              </a:ext>
            </a:extLst>
          </p:cNvPr>
          <p:cNvPicPr>
            <a:picLocks noChangeAspect="1"/>
          </p:cNvPicPr>
          <p:nvPr/>
        </p:nvPicPr>
        <p:blipFill>
          <a:blip r:embed="rId4"/>
          <a:stretch>
            <a:fillRect/>
          </a:stretch>
        </p:blipFill>
        <p:spPr>
          <a:xfrm>
            <a:off x="7360124" y="848796"/>
            <a:ext cx="3328238" cy="2548958"/>
          </a:xfrm>
          <a:prstGeom prst="rect">
            <a:avLst/>
          </a:prstGeom>
        </p:spPr>
      </p:pic>
      <p:sp>
        <p:nvSpPr>
          <p:cNvPr id="22" name="テキスト ボックス 21">
            <a:extLst>
              <a:ext uri="{FF2B5EF4-FFF2-40B4-BE49-F238E27FC236}">
                <a16:creationId xmlns:a16="http://schemas.microsoft.com/office/drawing/2014/main" id="{6D6674A5-DECF-4EBC-9324-DD476C0D76AF}"/>
              </a:ext>
            </a:extLst>
          </p:cNvPr>
          <p:cNvSpPr txBox="1"/>
          <p:nvPr/>
        </p:nvSpPr>
        <p:spPr>
          <a:xfrm>
            <a:off x="3452503" y="2038881"/>
            <a:ext cx="1723549" cy="276999"/>
          </a:xfrm>
          <a:prstGeom prst="rect">
            <a:avLst/>
          </a:prstGeom>
          <a:noFill/>
        </p:spPr>
        <p:txBody>
          <a:bodyPr wrap="none" rtlCol="0">
            <a:spAutoFit/>
          </a:bodyPr>
          <a:lstStyle/>
          <a:p>
            <a:r>
              <a:rPr lang="ja-JP" altLang="en-US" sz="1200" b="1" dirty="0"/>
              <a:t>（３）初期事象の設定</a:t>
            </a:r>
            <a:endParaRPr kumimoji="1" lang="ja-JP" altLang="en-US" sz="1200" b="1" dirty="0"/>
          </a:p>
        </p:txBody>
      </p:sp>
      <p:sp>
        <p:nvSpPr>
          <p:cNvPr id="23" name="テキスト ボックス 22">
            <a:extLst>
              <a:ext uri="{FF2B5EF4-FFF2-40B4-BE49-F238E27FC236}">
                <a16:creationId xmlns:a16="http://schemas.microsoft.com/office/drawing/2014/main" id="{0A2F837A-F85E-4E19-BC34-795E601FF389}"/>
              </a:ext>
            </a:extLst>
          </p:cNvPr>
          <p:cNvSpPr txBox="1"/>
          <p:nvPr/>
        </p:nvSpPr>
        <p:spPr>
          <a:xfrm>
            <a:off x="6806682" y="662332"/>
            <a:ext cx="4493538" cy="276999"/>
          </a:xfrm>
          <a:prstGeom prst="rect">
            <a:avLst/>
          </a:prstGeom>
          <a:noFill/>
        </p:spPr>
        <p:txBody>
          <a:bodyPr wrap="none" rtlCol="0">
            <a:spAutoFit/>
          </a:bodyPr>
          <a:lstStyle/>
          <a:p>
            <a:r>
              <a:rPr kumimoji="1" lang="ja-JP" altLang="en-US" sz="1200" b="1" dirty="0"/>
              <a:t>（４）イベントツリーによる解析（単独災害、大規模災害）</a:t>
            </a:r>
          </a:p>
        </p:txBody>
      </p:sp>
      <p:sp>
        <p:nvSpPr>
          <p:cNvPr id="24" name="テキスト ボックス 23">
            <a:extLst>
              <a:ext uri="{FF2B5EF4-FFF2-40B4-BE49-F238E27FC236}">
                <a16:creationId xmlns:a16="http://schemas.microsoft.com/office/drawing/2014/main" id="{9D49443A-17D0-4FD8-880D-6D3198320F7B}"/>
              </a:ext>
            </a:extLst>
          </p:cNvPr>
          <p:cNvSpPr txBox="1"/>
          <p:nvPr/>
        </p:nvSpPr>
        <p:spPr>
          <a:xfrm>
            <a:off x="95755" y="2029075"/>
            <a:ext cx="1723549" cy="276999"/>
          </a:xfrm>
          <a:prstGeom prst="rect">
            <a:avLst/>
          </a:prstGeom>
          <a:noFill/>
        </p:spPr>
        <p:txBody>
          <a:bodyPr wrap="none" rtlCol="0">
            <a:spAutoFit/>
          </a:bodyPr>
          <a:lstStyle/>
          <a:p>
            <a:r>
              <a:rPr lang="ja-JP" altLang="en-US" sz="1200" b="1" dirty="0"/>
              <a:t>（２）対象施設の設定</a:t>
            </a:r>
            <a:endParaRPr kumimoji="1" lang="ja-JP" altLang="en-US" sz="1200" b="1" dirty="0"/>
          </a:p>
        </p:txBody>
      </p:sp>
      <p:pic>
        <p:nvPicPr>
          <p:cNvPr id="17" name="図 16">
            <a:extLst>
              <a:ext uri="{FF2B5EF4-FFF2-40B4-BE49-F238E27FC236}">
                <a16:creationId xmlns:a16="http://schemas.microsoft.com/office/drawing/2014/main" id="{A18681EA-DD43-4205-AFBC-566CA6309B94}"/>
              </a:ext>
            </a:extLst>
          </p:cNvPr>
          <p:cNvPicPr>
            <a:picLocks noChangeAspect="1"/>
          </p:cNvPicPr>
          <p:nvPr/>
        </p:nvPicPr>
        <p:blipFill>
          <a:blip r:embed="rId5"/>
          <a:stretch>
            <a:fillRect/>
          </a:stretch>
        </p:blipFill>
        <p:spPr>
          <a:xfrm>
            <a:off x="7260218" y="4103468"/>
            <a:ext cx="4465903" cy="1696184"/>
          </a:xfrm>
          <a:prstGeom prst="rect">
            <a:avLst/>
          </a:prstGeom>
        </p:spPr>
      </p:pic>
      <p:sp>
        <p:nvSpPr>
          <p:cNvPr id="25" name="テキスト ボックス 24">
            <a:extLst>
              <a:ext uri="{FF2B5EF4-FFF2-40B4-BE49-F238E27FC236}">
                <a16:creationId xmlns:a16="http://schemas.microsoft.com/office/drawing/2014/main" id="{A2B5105B-D6A5-4E1E-ABCC-25BBEFB191CD}"/>
              </a:ext>
            </a:extLst>
          </p:cNvPr>
          <p:cNvSpPr txBox="1"/>
          <p:nvPr/>
        </p:nvSpPr>
        <p:spPr>
          <a:xfrm>
            <a:off x="6806682" y="3826469"/>
            <a:ext cx="2800767" cy="276999"/>
          </a:xfrm>
          <a:prstGeom prst="rect">
            <a:avLst/>
          </a:prstGeom>
          <a:solidFill>
            <a:schemeClr val="bg1"/>
          </a:solidFill>
        </p:spPr>
        <p:txBody>
          <a:bodyPr wrap="none" rtlCol="0">
            <a:spAutoFit/>
          </a:bodyPr>
          <a:lstStyle/>
          <a:p>
            <a:r>
              <a:rPr kumimoji="1" lang="ja-JP" altLang="en-US" sz="1200" b="1" dirty="0"/>
              <a:t>（６）リスクマトリックスによる整理</a:t>
            </a:r>
          </a:p>
        </p:txBody>
      </p:sp>
      <p:sp>
        <p:nvSpPr>
          <p:cNvPr id="26" name="テキスト ボックス 25">
            <a:extLst>
              <a:ext uri="{FF2B5EF4-FFF2-40B4-BE49-F238E27FC236}">
                <a16:creationId xmlns:a16="http://schemas.microsoft.com/office/drawing/2014/main" id="{CCDC205F-0F56-4425-B63A-1667B593881E}"/>
              </a:ext>
            </a:extLst>
          </p:cNvPr>
          <p:cNvSpPr txBox="1"/>
          <p:nvPr/>
        </p:nvSpPr>
        <p:spPr>
          <a:xfrm>
            <a:off x="7126920" y="5972515"/>
            <a:ext cx="4570482" cy="646331"/>
          </a:xfrm>
          <a:prstGeom prst="rect">
            <a:avLst/>
          </a:prstGeom>
          <a:ln>
            <a:solidFill>
              <a:srgbClr val="002060"/>
            </a:solidFill>
          </a:ln>
        </p:spPr>
        <p:style>
          <a:lnRef idx="2">
            <a:schemeClr val="accent1"/>
          </a:lnRef>
          <a:fillRef idx="1">
            <a:schemeClr val="lt1"/>
          </a:fillRef>
          <a:effectRef idx="0">
            <a:schemeClr val="accent1"/>
          </a:effectRef>
          <a:fontRef idx="minor">
            <a:schemeClr val="dk1"/>
          </a:fontRef>
        </p:style>
        <p:txBody>
          <a:bodyPr wrap="none" rtlCol="0">
            <a:spAutoFit/>
          </a:bodyPr>
          <a:lstStyle/>
          <a:p>
            <a:r>
              <a:rPr kumimoji="1" lang="ja-JP" altLang="en-US" dirty="0">
                <a:solidFill>
                  <a:srgbClr val="0070C0"/>
                </a:solidFill>
              </a:rPr>
              <a:t>災害想定を作成⇒災害予防対策を見直し</a:t>
            </a:r>
            <a:endParaRPr kumimoji="1" lang="en-US" altLang="ja-JP" dirty="0">
              <a:solidFill>
                <a:srgbClr val="0070C0"/>
              </a:solidFill>
            </a:endParaRPr>
          </a:p>
          <a:p>
            <a:r>
              <a:rPr kumimoji="1" lang="en-US" altLang="ja-JP" dirty="0">
                <a:solidFill>
                  <a:srgbClr val="0070C0"/>
                </a:solidFill>
              </a:rPr>
              <a:t>※</a:t>
            </a:r>
            <a:r>
              <a:rPr kumimoji="1" lang="ja-JP" altLang="en-US" dirty="0">
                <a:solidFill>
                  <a:srgbClr val="0070C0"/>
                </a:solidFill>
              </a:rPr>
              <a:t>内容について部会で検討しながら進める</a:t>
            </a:r>
          </a:p>
        </p:txBody>
      </p:sp>
      <p:sp>
        <p:nvSpPr>
          <p:cNvPr id="28" name="テキスト ボックス 27">
            <a:extLst>
              <a:ext uri="{FF2B5EF4-FFF2-40B4-BE49-F238E27FC236}">
                <a16:creationId xmlns:a16="http://schemas.microsoft.com/office/drawing/2014/main" id="{ED1F8FE7-3746-4C35-82F3-6D7705C4B0A9}"/>
              </a:ext>
            </a:extLst>
          </p:cNvPr>
          <p:cNvSpPr txBox="1"/>
          <p:nvPr/>
        </p:nvSpPr>
        <p:spPr>
          <a:xfrm>
            <a:off x="6806682" y="3150446"/>
            <a:ext cx="4801314" cy="461665"/>
          </a:xfrm>
          <a:prstGeom prst="rect">
            <a:avLst/>
          </a:prstGeom>
          <a:solidFill>
            <a:schemeClr val="bg1"/>
          </a:solidFill>
        </p:spPr>
        <p:txBody>
          <a:bodyPr wrap="none" rtlCol="0">
            <a:spAutoFit/>
          </a:bodyPr>
          <a:lstStyle/>
          <a:p>
            <a:r>
              <a:rPr kumimoji="1" lang="ja-JP" altLang="en-US" sz="1200" b="1" dirty="0"/>
              <a:t>（５）津波による災害の評価</a:t>
            </a:r>
            <a:endParaRPr kumimoji="1" lang="en-US" altLang="ja-JP" sz="1200" b="1" dirty="0"/>
          </a:p>
          <a:p>
            <a:r>
              <a:rPr lang="ja-JP" altLang="en-US" sz="1200" b="1" dirty="0"/>
              <a:t>　　　消防庁「危険物タンクの津波被害シミュレーションツール」</a:t>
            </a:r>
            <a:endParaRPr kumimoji="1" lang="ja-JP" altLang="en-US" sz="1200" b="1" dirty="0"/>
          </a:p>
        </p:txBody>
      </p:sp>
      <p:cxnSp>
        <p:nvCxnSpPr>
          <p:cNvPr id="30" name="直線矢印コネクタ 29">
            <a:extLst>
              <a:ext uri="{FF2B5EF4-FFF2-40B4-BE49-F238E27FC236}">
                <a16:creationId xmlns:a16="http://schemas.microsoft.com/office/drawing/2014/main" id="{963EA9C2-89A8-4692-8AAB-9807B7A10720}"/>
              </a:ext>
            </a:extLst>
          </p:cNvPr>
          <p:cNvCxnSpPr>
            <a:stCxn id="24" idx="3"/>
            <a:endCxn id="22" idx="1"/>
          </p:cNvCxnSpPr>
          <p:nvPr/>
        </p:nvCxnSpPr>
        <p:spPr>
          <a:xfrm>
            <a:off x="1819304" y="2167575"/>
            <a:ext cx="1633199" cy="9806"/>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直線矢印コネクタ 31">
            <a:extLst>
              <a:ext uri="{FF2B5EF4-FFF2-40B4-BE49-F238E27FC236}">
                <a16:creationId xmlns:a16="http://schemas.microsoft.com/office/drawing/2014/main" id="{90189103-F349-4A57-9E46-1A1E2A7CCBB2}"/>
              </a:ext>
            </a:extLst>
          </p:cNvPr>
          <p:cNvCxnSpPr>
            <a:cxnSpLocks/>
          </p:cNvCxnSpPr>
          <p:nvPr/>
        </p:nvCxnSpPr>
        <p:spPr>
          <a:xfrm>
            <a:off x="7126920" y="939316"/>
            <a:ext cx="0" cy="2202419"/>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直線矢印コネクタ 33">
            <a:extLst>
              <a:ext uri="{FF2B5EF4-FFF2-40B4-BE49-F238E27FC236}">
                <a16:creationId xmlns:a16="http://schemas.microsoft.com/office/drawing/2014/main" id="{691546FE-384F-451C-8AAF-EF0813544621}"/>
              </a:ext>
            </a:extLst>
          </p:cNvPr>
          <p:cNvCxnSpPr/>
          <p:nvPr/>
        </p:nvCxnSpPr>
        <p:spPr>
          <a:xfrm>
            <a:off x="7126920" y="3397754"/>
            <a:ext cx="0" cy="428715"/>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直線コネクタ 36">
            <a:extLst>
              <a:ext uri="{FF2B5EF4-FFF2-40B4-BE49-F238E27FC236}">
                <a16:creationId xmlns:a16="http://schemas.microsoft.com/office/drawing/2014/main" id="{E29473EB-DCD9-48B8-9A0E-06DB590A323D}"/>
              </a:ext>
            </a:extLst>
          </p:cNvPr>
          <p:cNvCxnSpPr>
            <a:cxnSpLocks/>
          </p:cNvCxnSpPr>
          <p:nvPr/>
        </p:nvCxnSpPr>
        <p:spPr>
          <a:xfrm>
            <a:off x="5192236" y="2177381"/>
            <a:ext cx="1388752"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0" name="直線コネクタ 39">
            <a:extLst>
              <a:ext uri="{FF2B5EF4-FFF2-40B4-BE49-F238E27FC236}">
                <a16:creationId xmlns:a16="http://schemas.microsoft.com/office/drawing/2014/main" id="{7E7779C2-0B80-4304-B2DC-ECF8119E11D0}"/>
              </a:ext>
            </a:extLst>
          </p:cNvPr>
          <p:cNvCxnSpPr>
            <a:cxnSpLocks/>
          </p:cNvCxnSpPr>
          <p:nvPr/>
        </p:nvCxnSpPr>
        <p:spPr>
          <a:xfrm flipV="1">
            <a:off x="6588266" y="777708"/>
            <a:ext cx="5192" cy="139967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2" name="直線矢印コネクタ 41">
            <a:extLst>
              <a:ext uri="{FF2B5EF4-FFF2-40B4-BE49-F238E27FC236}">
                <a16:creationId xmlns:a16="http://schemas.microsoft.com/office/drawing/2014/main" id="{344F839B-A8E8-467D-8EE3-9E37ABB611F1}"/>
              </a:ext>
            </a:extLst>
          </p:cNvPr>
          <p:cNvCxnSpPr>
            <a:cxnSpLocks/>
          </p:cNvCxnSpPr>
          <p:nvPr/>
        </p:nvCxnSpPr>
        <p:spPr>
          <a:xfrm flipV="1">
            <a:off x="6593458" y="768464"/>
            <a:ext cx="398061" cy="1"/>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直線矢印コネクタ 50">
            <a:extLst>
              <a:ext uri="{FF2B5EF4-FFF2-40B4-BE49-F238E27FC236}">
                <a16:creationId xmlns:a16="http://schemas.microsoft.com/office/drawing/2014/main" id="{7FA77905-A89C-4EC5-854E-36EFFADDBB1F}"/>
              </a:ext>
            </a:extLst>
          </p:cNvPr>
          <p:cNvCxnSpPr>
            <a:cxnSpLocks/>
          </p:cNvCxnSpPr>
          <p:nvPr/>
        </p:nvCxnSpPr>
        <p:spPr>
          <a:xfrm>
            <a:off x="7126920" y="4103468"/>
            <a:ext cx="0" cy="1827994"/>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直線矢印コネクタ 53">
            <a:extLst>
              <a:ext uri="{FF2B5EF4-FFF2-40B4-BE49-F238E27FC236}">
                <a16:creationId xmlns:a16="http://schemas.microsoft.com/office/drawing/2014/main" id="{F8195CC9-BFE4-4CE5-BFCA-D31729CECEA3}"/>
              </a:ext>
            </a:extLst>
          </p:cNvPr>
          <p:cNvCxnSpPr>
            <a:cxnSpLocks/>
          </p:cNvCxnSpPr>
          <p:nvPr/>
        </p:nvCxnSpPr>
        <p:spPr>
          <a:xfrm>
            <a:off x="425366" y="1140903"/>
            <a:ext cx="0" cy="765356"/>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1202357"/>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3873</TotalTime>
  <Words>2188</Words>
  <Application>Microsoft Office PowerPoint</Application>
  <PresentationFormat>ワイド画面</PresentationFormat>
  <Paragraphs>232</Paragraphs>
  <Slides>12</Slides>
  <Notes>2</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12</vt:i4>
      </vt:variant>
    </vt:vector>
  </HeadingPairs>
  <TitlesOfParts>
    <vt:vector size="21" baseType="lpstr">
      <vt:lpstr>BIZ UDPゴシック</vt:lpstr>
      <vt:lpstr>HGP創英角ｺﾞｼｯｸUB</vt:lpstr>
      <vt:lpstr>Meiryo UI</vt:lpstr>
      <vt:lpstr>ＭＳ ゴシック</vt:lpstr>
      <vt:lpstr>UD デジタル 教科書体 NP-B</vt:lpstr>
      <vt:lpstr>游ゴシック</vt:lpstr>
      <vt:lpstr>游ゴシック Light</vt:lpstr>
      <vt:lpstr>Arial</vt:lpstr>
      <vt:lpstr>Office テーマ</vt:lpstr>
      <vt:lpstr>大阪府石油コンビナート等防災計画 の修正について（案）    大阪府石油コンビナート等防災本部</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川添　恵祐</dc:creator>
  <cp:lastModifiedBy>川添　恵祐</cp:lastModifiedBy>
  <cp:revision>273</cp:revision>
  <cp:lastPrinted>2025-07-28T00:18:25Z</cp:lastPrinted>
  <dcterms:created xsi:type="dcterms:W3CDTF">2025-04-24T00:03:08Z</dcterms:created>
  <dcterms:modified xsi:type="dcterms:W3CDTF">2025-08-08T00:56:46Z</dcterms:modified>
</cp:coreProperties>
</file>