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59" r:id="rId2"/>
    <p:sldId id="1053" r:id="rId3"/>
    <p:sldId id="865" r:id="rId4"/>
  </p:sldIdLst>
  <p:sldSz cx="15119350"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158" autoAdjust="0"/>
    <p:restoredTop sz="94434" autoAdjust="0"/>
  </p:normalViewPr>
  <p:slideViewPr>
    <p:cSldViewPr snapToGrid="0">
      <p:cViewPr varScale="1">
        <p:scale>
          <a:sx n="64" d="100"/>
          <a:sy n="64" d="100"/>
        </p:scale>
        <p:origin x="1200"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50375" cy="498966"/>
          </a:xfrm>
          <a:prstGeom prst="rect">
            <a:avLst/>
          </a:prstGeom>
        </p:spPr>
        <p:txBody>
          <a:bodyPr vert="horz" lIns="92229" tIns="46115" rIns="92229" bIns="461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29" tIns="46115" rIns="92229" bIns="46115" rtlCol="0"/>
          <a:lstStyle>
            <a:lvl1pPr algn="r">
              <a:defRPr sz="1200"/>
            </a:lvl1pPr>
          </a:lstStyle>
          <a:p>
            <a:fld id="{BD49A504-037D-4C40-BC26-1DB0C505D92D}" type="datetimeFigureOut">
              <a:rPr kumimoji="1" lang="ja-JP" altLang="en-US" smtClean="0"/>
              <a:t>2025/7/29</a:t>
            </a:fld>
            <a:endParaRPr kumimoji="1" lang="ja-JP" altLang="en-US"/>
          </a:p>
        </p:txBody>
      </p:sp>
      <p:sp>
        <p:nvSpPr>
          <p:cNvPr id="4" name="スライド イメージ プレースホルダー 3"/>
          <p:cNvSpPr>
            <a:spLocks noGrp="1" noRot="1" noChangeAspect="1"/>
          </p:cNvSpPr>
          <p:nvPr>
            <p:ph type="sldImg" idx="2"/>
          </p:nvPr>
        </p:nvSpPr>
        <p:spPr>
          <a:xfrm>
            <a:off x="1033463" y="1243013"/>
            <a:ext cx="4740275" cy="3352800"/>
          </a:xfrm>
          <a:prstGeom prst="rect">
            <a:avLst/>
          </a:prstGeom>
          <a:noFill/>
          <a:ln w="12700">
            <a:solidFill>
              <a:prstClr val="black"/>
            </a:solidFill>
          </a:ln>
        </p:spPr>
        <p:txBody>
          <a:bodyPr vert="horz" lIns="92229" tIns="46115" rIns="92229" bIns="46115" rtlCol="0" anchor="ctr"/>
          <a:lstStyle/>
          <a:p>
            <a:endParaRPr lang="ja-JP" altLang="en-US"/>
          </a:p>
        </p:txBody>
      </p:sp>
      <p:sp>
        <p:nvSpPr>
          <p:cNvPr id="5" name="ノート プレースホルダー 4"/>
          <p:cNvSpPr>
            <a:spLocks noGrp="1"/>
          </p:cNvSpPr>
          <p:nvPr>
            <p:ph type="body" sz="quarter" idx="3"/>
          </p:nvPr>
        </p:nvSpPr>
        <p:spPr>
          <a:xfrm>
            <a:off x="680240" y="4783357"/>
            <a:ext cx="5446723" cy="3913364"/>
          </a:xfrm>
          <a:prstGeom prst="rect">
            <a:avLst/>
          </a:prstGeom>
        </p:spPr>
        <p:txBody>
          <a:bodyPr vert="horz" lIns="92229" tIns="46115" rIns="92229" bIns="461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372"/>
            <a:ext cx="2950375" cy="498966"/>
          </a:xfrm>
          <a:prstGeom prst="rect">
            <a:avLst/>
          </a:prstGeom>
        </p:spPr>
        <p:txBody>
          <a:bodyPr vert="horz" lIns="92229" tIns="46115" rIns="92229" bIns="461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29" tIns="46115" rIns="92229" bIns="46115" rtlCol="0" anchor="b"/>
          <a:lstStyle>
            <a:lvl1pPr algn="r">
              <a:defRPr sz="1200"/>
            </a:lvl1pPr>
          </a:lstStyle>
          <a:p>
            <a:fld id="{8F115A75-82EB-4D82-A230-481A69CA98F1}" type="slidenum">
              <a:rPr kumimoji="1" lang="ja-JP" altLang="en-US" smtClean="0"/>
              <a:t>‹#›</a:t>
            </a:fld>
            <a:endParaRPr kumimoji="1" lang="ja-JP" altLang="en-US"/>
          </a:p>
        </p:txBody>
      </p:sp>
    </p:spTree>
    <p:extLst>
      <p:ext uri="{BB962C8B-B14F-4D97-AF65-F5344CB8AC3E}">
        <p14:creationId xmlns:p14="http://schemas.microsoft.com/office/powerpoint/2010/main" val="11357977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D5A3D21-A6E8-4878-AFDB-B4BDCD63E21A}"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3102692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C8D541-F0D3-48AC-B019-45A30B2E4B23}"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3774772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2B8C828-A6B9-4BAC-89DB-F8296D0F9F1E}"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1995197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61D46F-10F3-48A8-BB62-4618487992AD}"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2094911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8C9AF66-E5E9-48B9-B3DF-DDB97782CBD9}" type="datetime1">
              <a:rPr kumimoji="1" lang="ja-JP" altLang="en-US" smtClean="0"/>
              <a:t>2025/7/29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3450597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FFE2A83-2EFC-4258-917A-C962C868AFF2}" type="datetime1">
              <a:rPr kumimoji="1" lang="ja-JP" altLang="en-US" smtClean="0"/>
              <a:t>2025/7/29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3479814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1041426" y="3905482"/>
            <a:ext cx="63961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654172" y="3905482"/>
            <a:ext cx="64276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659870E-C42E-4C13-998D-E0B3BDA8F78F}" type="datetime1">
              <a:rPr kumimoji="1" lang="ja-JP" altLang="en-US" smtClean="0"/>
              <a:t>2025/7/29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169165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070C38-0F58-4F95-8EF2-54C3000EB0F8}" type="datetime1">
              <a:rPr kumimoji="1" lang="ja-JP" altLang="en-US" smtClean="0"/>
              <a:t>2025/7/29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3151808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D6DFAD-7ACC-4480-91AE-A36BDA598FAE}" type="datetime1">
              <a:rPr kumimoji="1" lang="ja-JP" altLang="en-US" smtClean="0"/>
              <a:t>2025/7/29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1921833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BA1E37E-478A-4C7E-8124-8732B506B913}" type="datetime1">
              <a:rPr kumimoji="1" lang="ja-JP" altLang="en-US" smtClean="0"/>
              <a:t>2025/7/29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2493003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図を追加</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5F0571-668E-458D-9B66-6AE1F85566E3}" type="datetime1">
              <a:rPr kumimoji="1" lang="ja-JP" altLang="en-US" smtClean="0"/>
              <a:t>2025/7/29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582040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A225B225-876E-4A64-86D6-B52CBA8F23C9}" type="datetime1">
              <a:rPr kumimoji="1" lang="ja-JP" altLang="en-US" smtClean="0"/>
              <a:t>2025/7/29</a:t>
            </a:fld>
            <a:endParaRPr kumimoji="1" lang="ja-JP" alt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4436AA88-D951-4251-B096-13CB4D789FD9}" type="slidenum">
              <a:rPr kumimoji="1" lang="ja-JP" altLang="en-US" smtClean="0"/>
              <a:t>‹#›</a:t>
            </a:fld>
            <a:endParaRPr kumimoji="1" lang="ja-JP" altLang="en-US"/>
          </a:p>
        </p:txBody>
      </p:sp>
    </p:spTree>
    <p:extLst>
      <p:ext uri="{BB962C8B-B14F-4D97-AF65-F5344CB8AC3E}">
        <p14:creationId xmlns:p14="http://schemas.microsoft.com/office/powerpoint/2010/main" val="57030683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正方形/長方形 46"/>
          <p:cNvSpPr/>
          <p:nvPr/>
        </p:nvSpPr>
        <p:spPr>
          <a:xfrm>
            <a:off x="4901477" y="1830986"/>
            <a:ext cx="10036535" cy="883873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32" name="正方形/長方形 31"/>
          <p:cNvSpPr/>
          <p:nvPr/>
        </p:nvSpPr>
        <p:spPr>
          <a:xfrm>
            <a:off x="5640453" y="2260866"/>
            <a:ext cx="9235476" cy="283855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34" name="正方形/長方形 33"/>
          <p:cNvSpPr/>
          <p:nvPr/>
        </p:nvSpPr>
        <p:spPr>
          <a:xfrm>
            <a:off x="5638940" y="5141665"/>
            <a:ext cx="9224814" cy="173484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36" name="正方形/長方形 35"/>
          <p:cNvSpPr/>
          <p:nvPr/>
        </p:nvSpPr>
        <p:spPr>
          <a:xfrm>
            <a:off x="5668105" y="7031172"/>
            <a:ext cx="9210255" cy="12926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38" name="正方形/長方形 37"/>
          <p:cNvSpPr/>
          <p:nvPr/>
        </p:nvSpPr>
        <p:spPr>
          <a:xfrm>
            <a:off x="5649254" y="8476198"/>
            <a:ext cx="9211463" cy="21407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46" name="正方形/長方形 45"/>
          <p:cNvSpPr/>
          <p:nvPr/>
        </p:nvSpPr>
        <p:spPr>
          <a:xfrm>
            <a:off x="43021" y="1830986"/>
            <a:ext cx="4762038" cy="88608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40" name="正方形/長方形 39"/>
          <p:cNvSpPr/>
          <p:nvPr/>
        </p:nvSpPr>
        <p:spPr>
          <a:xfrm>
            <a:off x="126606" y="2277026"/>
            <a:ext cx="4613226" cy="83711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dirty="0"/>
          </a:p>
        </p:txBody>
      </p:sp>
      <p:sp>
        <p:nvSpPr>
          <p:cNvPr id="3" name="正方形/長方形 2"/>
          <p:cNvSpPr/>
          <p:nvPr/>
        </p:nvSpPr>
        <p:spPr>
          <a:xfrm>
            <a:off x="220904" y="6757428"/>
            <a:ext cx="4443826" cy="901613"/>
          </a:xfrm>
          <a:prstGeom prst="rect">
            <a:avLst/>
          </a:prstGeom>
          <a:noFill/>
          <a:ln w="190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4" name="テキスト ボックス 3">
            <a:extLst>
              <a:ext uri="{FF2B5EF4-FFF2-40B4-BE49-F238E27FC236}">
                <a16:creationId xmlns:a16="http://schemas.microsoft.com/office/drawing/2014/main" id="{7384406B-133F-438E-9917-EAB629BBC8F9}"/>
              </a:ext>
            </a:extLst>
          </p:cNvPr>
          <p:cNvSpPr txBox="1"/>
          <p:nvPr/>
        </p:nvSpPr>
        <p:spPr>
          <a:xfrm>
            <a:off x="43021" y="108228"/>
            <a:ext cx="14851925" cy="461665"/>
          </a:xfrm>
          <a:prstGeom prst="rect">
            <a:avLst/>
          </a:prstGeom>
          <a:solidFill>
            <a:schemeClr val="accent1">
              <a:lumMod val="75000"/>
            </a:schemeClr>
          </a:solidFill>
        </p:spPr>
        <p:txBody>
          <a:bodyPr wrap="square" rtlCol="0" anchor="ctr">
            <a:spAutoFit/>
          </a:bodyPr>
          <a:lstStyle/>
          <a:p>
            <a:r>
              <a:rPr kumimoji="1" lang="ja-JP" altLang="en-US" sz="2400" b="1" dirty="0">
                <a:solidFill>
                  <a:schemeClr val="bg1"/>
                </a:solidFill>
                <a:latin typeface="Meiryo UI" panose="020B0604030504040204" pitchFamily="50" charset="-128"/>
                <a:ea typeface="Meiryo UI" panose="020B0604030504040204" pitchFamily="50" charset="-128"/>
              </a:rPr>
              <a:t>今後の住宅・建築物の耐震改修促進施策のあり方について</a:t>
            </a:r>
            <a:r>
              <a:rPr kumimoji="1" lang="ja-JP" altLang="en-US" sz="1400" b="1" dirty="0">
                <a:solidFill>
                  <a:schemeClr val="bg1"/>
                </a:solidFill>
                <a:latin typeface="Meiryo UI" panose="020B0604030504040204" pitchFamily="50" charset="-128"/>
                <a:ea typeface="Meiryo UI" panose="020B0604030504040204" pitchFamily="50" charset="-128"/>
              </a:rPr>
              <a:t>（新 住宅建築物耐震</a:t>
            </a:r>
            <a:r>
              <a:rPr kumimoji="1" lang="en-US" altLang="ja-JP" sz="1400" b="1" dirty="0">
                <a:solidFill>
                  <a:schemeClr val="bg1"/>
                </a:solidFill>
                <a:latin typeface="Meiryo UI" panose="020B0604030504040204" pitchFamily="50" charset="-128"/>
                <a:ea typeface="Meiryo UI" panose="020B0604030504040204" pitchFamily="50" charset="-128"/>
              </a:rPr>
              <a:t>10</a:t>
            </a:r>
            <a:r>
              <a:rPr kumimoji="1" lang="ja-JP" altLang="en-US" sz="1400" b="1" dirty="0">
                <a:solidFill>
                  <a:schemeClr val="bg1"/>
                </a:solidFill>
                <a:latin typeface="Meiryo UI" panose="020B0604030504040204" pitchFamily="50" charset="-128"/>
                <a:ea typeface="Meiryo UI" panose="020B0604030504040204" pitchFamily="50" charset="-128"/>
              </a:rPr>
              <a:t>ヵ年戦略･大阪 （大阪府耐震改修促進計画）骨子案　概要版）</a:t>
            </a:r>
            <a:endParaRPr kumimoji="1" lang="ja-JP" altLang="en-US" b="1" dirty="0">
              <a:solidFill>
                <a:schemeClr val="bg1"/>
              </a:solidFill>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1CD69E8D-7D52-457D-A282-D9C802B68B51}"/>
              </a:ext>
            </a:extLst>
          </p:cNvPr>
          <p:cNvSpPr txBox="1">
            <a:spLocks/>
          </p:cNvSpPr>
          <p:nvPr/>
        </p:nvSpPr>
        <p:spPr>
          <a:xfrm>
            <a:off x="14199488" y="163377"/>
            <a:ext cx="876841" cy="368754"/>
          </a:xfrm>
          <a:prstGeom prst="rect">
            <a:avLst/>
          </a:prstGeom>
          <a:solidFill>
            <a:schemeClr val="bg1"/>
          </a:solidFill>
          <a:ln w="19050">
            <a:solidFill>
              <a:schemeClr val="tx1"/>
            </a:solidFill>
          </a:ln>
        </p:spPr>
        <p:txBody>
          <a:bodyPr vert="horz" lIns="0" tIns="0" rIns="0" bIns="0" rtlCol="0" anchor="ctr">
            <a:noAutofit/>
          </a:bodyPr>
          <a:lstStyle>
            <a:lvl1pPr algn="ctr" defTabSz="914389" rtl="0" eaLnBrk="1" latinLnBrk="0" hangingPunct="1">
              <a:spcBef>
                <a:spcPct val="0"/>
              </a:spcBef>
              <a:buNone/>
              <a:defRPr kumimoji="1" sz="4400" kern="1200">
                <a:solidFill>
                  <a:schemeClr val="tx1"/>
                </a:solidFill>
                <a:latin typeface="+mj-lt"/>
                <a:ea typeface="+mj-ea"/>
                <a:cs typeface="+mj-cs"/>
              </a:defRPr>
            </a:lvl1pPr>
          </a:lstStyle>
          <a:p>
            <a:r>
              <a:rPr lang="ja-JP" altLang="en-US" sz="2000" dirty="0">
                <a:latin typeface="Meiryo UI" panose="020B0604030504040204" pitchFamily="50" charset="-128"/>
                <a:ea typeface="Meiryo UI" panose="020B0604030504040204" pitchFamily="50" charset="-128"/>
              </a:rPr>
              <a:t>資料</a:t>
            </a:r>
            <a:r>
              <a:rPr lang="en-US" altLang="ja-JP" sz="2000" dirty="0">
                <a:latin typeface="Meiryo UI" panose="020B0604030504040204" pitchFamily="50" charset="-128"/>
                <a:ea typeface="Meiryo UI" panose="020B0604030504040204" pitchFamily="50" charset="-128"/>
              </a:rPr>
              <a:t>5</a:t>
            </a:r>
          </a:p>
        </p:txBody>
      </p:sp>
      <p:sp>
        <p:nvSpPr>
          <p:cNvPr id="6" name="テキスト ボックス 5">
            <a:extLst>
              <a:ext uri="{FF2B5EF4-FFF2-40B4-BE49-F238E27FC236}">
                <a16:creationId xmlns:a16="http://schemas.microsoft.com/office/drawing/2014/main" id="{A0299994-AD0E-4173-9F73-56CB8B7FF190}"/>
              </a:ext>
            </a:extLst>
          </p:cNvPr>
          <p:cNvSpPr txBox="1"/>
          <p:nvPr/>
        </p:nvSpPr>
        <p:spPr>
          <a:xfrm>
            <a:off x="6185123" y="745530"/>
            <a:ext cx="8452785" cy="888320"/>
          </a:xfrm>
          <a:prstGeom prst="rect">
            <a:avLst/>
          </a:prstGeom>
          <a:noFill/>
        </p:spPr>
        <p:txBody>
          <a:bodyPr wrap="square" rtlCol="0">
            <a:spAutoFit/>
          </a:bodyPr>
          <a:lstStyle/>
          <a:p>
            <a:pPr>
              <a:lnSpc>
                <a:spcPts val="2100"/>
              </a:lnSpc>
            </a:pPr>
            <a:r>
              <a:rPr lang="ja-JP" altLang="en-US" b="1" dirty="0">
                <a:latin typeface="Meiryo UI" panose="020B0604030504040204" pitchFamily="50" charset="-128"/>
                <a:ea typeface="Meiryo UI" panose="020B0604030504040204" pitchFamily="50" charset="-128"/>
              </a:rPr>
              <a:t>次期計画の基本方針</a:t>
            </a:r>
            <a:endParaRPr lang="en-US" altLang="ja-JP" b="1" dirty="0">
              <a:latin typeface="Meiryo UI" panose="020B0604030504040204" pitchFamily="50" charset="-128"/>
              <a:ea typeface="Meiryo UI" panose="020B0604030504040204" pitchFamily="50" charset="-128"/>
            </a:endParaRPr>
          </a:p>
          <a:p>
            <a:pPr>
              <a:lnSpc>
                <a:spcPts val="2100"/>
              </a:lnSpc>
            </a:pPr>
            <a:endParaRPr lang="en-US" altLang="ja-JP" b="1" dirty="0">
              <a:latin typeface="Meiryo UI" panose="020B0604030504040204" pitchFamily="50" charset="-128"/>
              <a:ea typeface="Meiryo UI" panose="020B0604030504040204" pitchFamily="50" charset="-128"/>
            </a:endParaRPr>
          </a:p>
          <a:p>
            <a:pPr marL="265113" indent="-265113">
              <a:lnSpc>
                <a:spcPts val="2227"/>
              </a:lnSpc>
            </a:pPr>
            <a:r>
              <a:rPr lang="ja-JP" altLang="en-US" b="1" dirty="0">
                <a:solidFill>
                  <a:prstClr val="black"/>
                </a:solidFill>
                <a:latin typeface="Meiryo UI" panose="020B0604030504040204" pitchFamily="50" charset="-128"/>
                <a:ea typeface="Meiryo UI" panose="020B0604030504040204" pitchFamily="50" charset="-128"/>
              </a:rPr>
              <a:t>○耐震化の</a:t>
            </a:r>
            <a:r>
              <a:rPr lang="ja-JP" altLang="en-US" b="1" dirty="0">
                <a:latin typeface="Meiryo UI" panose="020B0604030504040204" pitchFamily="50" charset="-128"/>
                <a:ea typeface="Meiryo UI" panose="020B0604030504040204" pitchFamily="50" charset="-128"/>
              </a:rPr>
              <a:t>状況を把握し、地域特性、</a:t>
            </a:r>
            <a:r>
              <a:rPr lang="ja-JP" altLang="en-US" b="1" dirty="0">
                <a:solidFill>
                  <a:prstClr val="black"/>
                </a:solidFill>
                <a:latin typeface="Meiryo UI" panose="020B0604030504040204" pitchFamily="50" charset="-128"/>
                <a:ea typeface="Meiryo UI" panose="020B0604030504040204" pitchFamily="50" charset="-128"/>
              </a:rPr>
              <a:t>建物特性、世帯特性に着目した取組みを実施</a:t>
            </a:r>
            <a:endParaRPr lang="en-US" altLang="ja-JP" b="1" dirty="0">
              <a:solidFill>
                <a:prstClr val="black"/>
              </a:solidFill>
              <a:latin typeface="Meiryo UI" panose="020B0604030504040204" pitchFamily="50" charset="-128"/>
              <a:ea typeface="Meiryo UI" panose="020B0604030504040204" pitchFamily="50" charset="-128"/>
            </a:endParaRPr>
          </a:p>
        </p:txBody>
      </p:sp>
      <p:sp>
        <p:nvSpPr>
          <p:cNvPr id="9" name="正方形/長方形 8"/>
          <p:cNvSpPr/>
          <p:nvPr/>
        </p:nvSpPr>
        <p:spPr>
          <a:xfrm>
            <a:off x="43022" y="663658"/>
            <a:ext cx="14883032" cy="1093181"/>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10" name="テキスト ボックス 9">
            <a:extLst>
              <a:ext uri="{FF2B5EF4-FFF2-40B4-BE49-F238E27FC236}">
                <a16:creationId xmlns:a16="http://schemas.microsoft.com/office/drawing/2014/main" id="{A0299994-AD0E-4173-9F73-56CB8B7FF190}"/>
              </a:ext>
            </a:extLst>
          </p:cNvPr>
          <p:cNvSpPr txBox="1"/>
          <p:nvPr/>
        </p:nvSpPr>
        <p:spPr>
          <a:xfrm>
            <a:off x="186754" y="2409347"/>
            <a:ext cx="3303965" cy="339580"/>
          </a:xfrm>
          <a:prstGeom prst="rect">
            <a:avLst/>
          </a:prstGeom>
          <a:noFill/>
        </p:spPr>
        <p:txBody>
          <a:bodyPr wrap="square" rtlCol="0">
            <a:spAutoFit/>
          </a:bodyPr>
          <a:lstStyle/>
          <a:p>
            <a:pPr defTabSz="509138">
              <a:lnSpc>
                <a:spcPts val="2227"/>
              </a:lnSpc>
            </a:pPr>
            <a:r>
              <a:rPr lang="ja-JP" altLang="en-US" sz="1400" b="1" dirty="0">
                <a:solidFill>
                  <a:prstClr val="black"/>
                </a:solidFill>
                <a:latin typeface="Meiryo UI" panose="020B0604030504040204" pitchFamily="50" charset="-128"/>
                <a:ea typeface="Meiryo UI" panose="020B0604030504040204" pitchFamily="50" charset="-128"/>
              </a:rPr>
              <a:t>１．住宅</a:t>
            </a:r>
            <a:r>
              <a:rPr lang="ja-JP" altLang="en-US" sz="900" dirty="0">
                <a:solidFill>
                  <a:prstClr val="black"/>
                </a:solidFill>
                <a:latin typeface="Meiryo UI" panose="020B0604030504040204" pitchFamily="50" charset="-128"/>
                <a:ea typeface="Meiryo UI" panose="020B0604030504040204" pitchFamily="50" charset="-128"/>
              </a:rPr>
              <a:t>（木造住宅･分譲マンションを含む全て）</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A0299994-AD0E-4173-9F73-56CB8B7FF190}"/>
              </a:ext>
            </a:extLst>
          </p:cNvPr>
          <p:cNvSpPr txBox="1"/>
          <p:nvPr/>
        </p:nvSpPr>
        <p:spPr>
          <a:xfrm>
            <a:off x="215420" y="5523254"/>
            <a:ext cx="3367187" cy="339580"/>
          </a:xfrm>
          <a:prstGeom prst="rect">
            <a:avLst/>
          </a:prstGeom>
          <a:noFill/>
        </p:spPr>
        <p:txBody>
          <a:bodyPr wrap="square" rtlCol="0">
            <a:spAutoFit/>
          </a:bodyPr>
          <a:lstStyle/>
          <a:p>
            <a:pPr defTabSz="509138">
              <a:lnSpc>
                <a:spcPts val="2227"/>
              </a:lnSpc>
            </a:pPr>
            <a:r>
              <a:rPr lang="ja-JP" altLang="en-US" sz="1400" b="1" dirty="0">
                <a:solidFill>
                  <a:prstClr val="black"/>
                </a:solidFill>
                <a:latin typeface="Meiryo UI" panose="020B0604030504040204" pitchFamily="50" charset="-128"/>
                <a:ea typeface="Meiryo UI" panose="020B0604030504040204" pitchFamily="50" charset="-128"/>
              </a:rPr>
              <a:t>２．大規模建築物</a:t>
            </a:r>
            <a:endParaRPr lang="en-US" altLang="ja-JP" sz="1400" b="1" dirty="0">
              <a:solidFill>
                <a:prstClr val="black"/>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A0299994-AD0E-4173-9F73-56CB8B7FF190}"/>
              </a:ext>
            </a:extLst>
          </p:cNvPr>
          <p:cNvSpPr txBox="1"/>
          <p:nvPr/>
        </p:nvSpPr>
        <p:spPr>
          <a:xfrm>
            <a:off x="175848" y="7795171"/>
            <a:ext cx="3367187" cy="339580"/>
          </a:xfrm>
          <a:prstGeom prst="rect">
            <a:avLst/>
          </a:prstGeom>
          <a:noFill/>
        </p:spPr>
        <p:txBody>
          <a:bodyPr wrap="square" rtlCol="0">
            <a:spAutoFit/>
          </a:bodyPr>
          <a:lstStyle/>
          <a:p>
            <a:pPr defTabSz="509138">
              <a:lnSpc>
                <a:spcPts val="2227"/>
              </a:lnSpc>
            </a:pPr>
            <a:r>
              <a:rPr lang="ja-JP" altLang="en-US" sz="1400" b="1" dirty="0">
                <a:solidFill>
                  <a:prstClr val="black"/>
                </a:solidFill>
                <a:latin typeface="Meiryo UI" panose="020B0604030504040204" pitchFamily="50" charset="-128"/>
                <a:ea typeface="Meiryo UI" panose="020B0604030504040204" pitchFamily="50" charset="-128"/>
              </a:rPr>
              <a:t>３．広域緊急交通路沿道建築物</a:t>
            </a:r>
            <a:endParaRPr lang="en-US" altLang="ja-JP" sz="1400" b="1" dirty="0">
              <a:solidFill>
                <a:prstClr val="black"/>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A0299994-AD0E-4173-9F73-56CB8B7FF190}"/>
              </a:ext>
            </a:extLst>
          </p:cNvPr>
          <p:cNvSpPr txBox="1"/>
          <p:nvPr/>
        </p:nvSpPr>
        <p:spPr>
          <a:xfrm>
            <a:off x="12089036" y="2349023"/>
            <a:ext cx="2903709" cy="2503249"/>
          </a:xfrm>
          <a:prstGeom prst="rect">
            <a:avLst/>
          </a:prstGeom>
          <a:noFill/>
        </p:spPr>
        <p:txBody>
          <a:bodyPr wrap="square" rtlCol="0">
            <a:spAutoFit/>
          </a:bodyPr>
          <a:lstStyle/>
          <a:p>
            <a:pPr marL="266700" indent="-266700" defTabSz="509138"/>
            <a:r>
              <a:rPr lang="en-US" altLang="ja-JP" sz="1300" b="1" dirty="0">
                <a:solidFill>
                  <a:prstClr val="black"/>
                </a:solidFill>
                <a:latin typeface="Meiryo UI" panose="020B0604030504040204" pitchFamily="50" charset="-128"/>
                <a:ea typeface="Meiryo UI" panose="020B0604030504040204" pitchFamily="50" charset="-128"/>
              </a:rPr>
              <a:t>【</a:t>
            </a:r>
            <a:r>
              <a:rPr lang="ja-JP" altLang="en-US" sz="1300" b="1" dirty="0">
                <a:solidFill>
                  <a:prstClr val="black"/>
                </a:solidFill>
                <a:latin typeface="Meiryo UI" panose="020B0604030504040204" pitchFamily="50" charset="-128"/>
                <a:ea typeface="Meiryo UI" panose="020B0604030504040204" pitchFamily="50" charset="-128"/>
              </a:rPr>
              <a:t>継続・強化して実施する内容</a:t>
            </a:r>
            <a:r>
              <a:rPr lang="en-US" altLang="ja-JP" sz="1300" b="1" dirty="0">
                <a:solidFill>
                  <a:prstClr val="black"/>
                </a:solidFill>
                <a:latin typeface="Meiryo UI" panose="020B0604030504040204" pitchFamily="50" charset="-128"/>
                <a:ea typeface="Meiryo UI" panose="020B0604030504040204" pitchFamily="50" charset="-128"/>
              </a:rPr>
              <a:t>】</a:t>
            </a:r>
          </a:p>
          <a:p>
            <a:pPr marL="266700" indent="-266700" defTabSz="509138"/>
            <a:endParaRPr lang="en-US" altLang="ja-JP" sz="1300" b="1"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○耐震イベント等の実施</a:t>
            </a:r>
            <a:endParaRPr lang="en-US" altLang="ja-JP" sz="1300" dirty="0">
              <a:solidFill>
                <a:prstClr val="black"/>
              </a:solidFill>
              <a:latin typeface="Meiryo UI" panose="020B0604030504040204" pitchFamily="50" charset="-128"/>
              <a:ea typeface="Meiryo UI" panose="020B0604030504040204" pitchFamily="50" charset="-128"/>
            </a:endParaRPr>
          </a:p>
          <a:p>
            <a:pPr marL="177800" indent="-177800" defTabSz="509138"/>
            <a:r>
              <a:rPr lang="ja-JP" altLang="en-US" sz="1300" dirty="0">
                <a:latin typeface="Meiryo UI" panose="020B0604030504040204" pitchFamily="50" charset="-128"/>
                <a:ea typeface="Meiryo UI" panose="020B0604030504040204" pitchFamily="50" charset="-128"/>
              </a:rPr>
              <a:t>○個別訪問、ダイレクトメール等</a:t>
            </a:r>
            <a:endParaRPr lang="en-US" altLang="ja-JP" sz="1300" dirty="0">
              <a:latin typeface="Meiryo UI" panose="020B0604030504040204" pitchFamily="50" charset="-128"/>
              <a:ea typeface="Meiryo UI" panose="020B0604030504040204" pitchFamily="50" charset="-128"/>
            </a:endParaRPr>
          </a:p>
          <a:p>
            <a:pPr marL="177800" indent="-177800" defTabSz="509138"/>
            <a:r>
              <a:rPr lang="ja-JP" altLang="en-US" sz="1300" dirty="0">
                <a:latin typeface="Meiryo UI" panose="020B0604030504040204" pitchFamily="50" charset="-128"/>
                <a:ea typeface="Meiryo UI" panose="020B0604030504040204" pitchFamily="50" charset="-128"/>
              </a:rPr>
              <a:t>　（約</a:t>
            </a:r>
            <a:r>
              <a:rPr lang="en-US" altLang="ja-JP" sz="1300" dirty="0">
                <a:latin typeface="Meiryo UI" panose="020B0604030504040204" pitchFamily="50" charset="-128"/>
                <a:ea typeface="Meiryo UI" panose="020B0604030504040204" pitchFamily="50" charset="-128"/>
              </a:rPr>
              <a:t>26</a:t>
            </a:r>
            <a:r>
              <a:rPr lang="ja-JP" altLang="en-US" sz="1300" dirty="0">
                <a:latin typeface="Meiryo UI" panose="020B0604030504040204" pitchFamily="50" charset="-128"/>
                <a:ea typeface="Meiryo UI" panose="020B0604030504040204" pitchFamily="50" charset="-128"/>
              </a:rPr>
              <a:t>万戸）</a:t>
            </a:r>
            <a:endParaRPr lang="en-US" altLang="ja-JP" sz="1300" dirty="0">
              <a:latin typeface="Meiryo UI" panose="020B0604030504040204" pitchFamily="50" charset="-128"/>
              <a:ea typeface="Meiryo UI" panose="020B0604030504040204" pitchFamily="50" charset="-128"/>
            </a:endParaRPr>
          </a:p>
          <a:p>
            <a:pPr marL="177800" indent="-177800" defTabSz="509138"/>
            <a:r>
              <a:rPr lang="ja-JP" altLang="en-US" sz="1300" dirty="0">
                <a:solidFill>
                  <a:prstClr val="black"/>
                </a:solidFill>
                <a:latin typeface="Meiryo UI" panose="020B0604030504040204" pitchFamily="50" charset="-128"/>
                <a:ea typeface="Meiryo UI" panose="020B0604030504040204" pitchFamily="50" charset="-128"/>
              </a:rPr>
              <a:t>○生命重視型改修の推進</a:t>
            </a:r>
          </a:p>
          <a:p>
            <a:pPr marL="177800" indent="-177800" defTabSz="509138">
              <a:lnSpc>
                <a:spcPts val="1560"/>
              </a:lnSpc>
            </a:pPr>
            <a:r>
              <a:rPr lang="ja-JP" altLang="en-US" sz="1300" dirty="0">
                <a:solidFill>
                  <a:prstClr val="black"/>
                </a:solidFill>
                <a:latin typeface="Meiryo UI" panose="020B0604030504040204" pitchFamily="50" charset="-128"/>
                <a:ea typeface="Meiryo UI" panose="020B0604030504040204" pitchFamily="50" charset="-128"/>
              </a:rPr>
              <a:t>○</a:t>
            </a:r>
            <a:r>
              <a:rPr lang="en-US" altLang="ja-JP" sz="1300" dirty="0">
                <a:solidFill>
                  <a:prstClr val="black"/>
                </a:solidFill>
                <a:latin typeface="Meiryo UI" panose="020B0604030504040204" pitchFamily="50" charset="-128"/>
                <a:ea typeface="Meiryo UI" panose="020B0604030504040204" pitchFamily="50" charset="-128"/>
              </a:rPr>
              <a:t>S56</a:t>
            </a:r>
            <a:r>
              <a:rPr lang="ja-JP" altLang="en-US" sz="1300" dirty="0">
                <a:solidFill>
                  <a:prstClr val="black"/>
                </a:solidFill>
                <a:latin typeface="Meiryo UI" panose="020B0604030504040204" pitchFamily="50" charset="-128"/>
                <a:ea typeface="Meiryo UI" panose="020B0604030504040204" pitchFamily="50" charset="-128"/>
              </a:rPr>
              <a:t>年～</a:t>
            </a:r>
            <a:r>
              <a:rPr lang="en-US" altLang="ja-JP" sz="1300" dirty="0">
                <a:solidFill>
                  <a:prstClr val="black"/>
                </a:solidFill>
                <a:latin typeface="Meiryo UI" panose="020B0604030504040204" pitchFamily="50" charset="-128"/>
                <a:ea typeface="Meiryo UI" panose="020B0604030504040204" pitchFamily="50" charset="-128"/>
              </a:rPr>
              <a:t>H12</a:t>
            </a:r>
            <a:r>
              <a:rPr lang="ja-JP" altLang="en-US" sz="1300" dirty="0">
                <a:solidFill>
                  <a:prstClr val="black"/>
                </a:solidFill>
                <a:latin typeface="Meiryo UI" panose="020B0604030504040204" pitchFamily="50" charset="-128"/>
                <a:ea typeface="Meiryo UI" panose="020B0604030504040204" pitchFamily="50" charset="-128"/>
              </a:rPr>
              <a:t>以前の木造住宅への</a:t>
            </a:r>
            <a:endParaRPr lang="en-US" altLang="ja-JP" sz="1300" dirty="0">
              <a:solidFill>
                <a:prstClr val="black"/>
              </a:solidFill>
              <a:latin typeface="Meiryo UI" panose="020B0604030504040204" pitchFamily="50" charset="-128"/>
              <a:ea typeface="Meiryo UI" panose="020B0604030504040204" pitchFamily="50" charset="-128"/>
            </a:endParaRPr>
          </a:p>
          <a:p>
            <a:pPr marL="177800" indent="-177800" defTabSz="509138">
              <a:lnSpc>
                <a:spcPts val="1560"/>
              </a:lnSpc>
            </a:pPr>
            <a:r>
              <a:rPr lang="en-US" altLang="ja-JP" sz="1300" dirty="0">
                <a:solidFill>
                  <a:prstClr val="black"/>
                </a:solidFill>
                <a:latin typeface="Meiryo UI" panose="020B0604030504040204" pitchFamily="50" charset="-128"/>
                <a:ea typeface="Meiryo UI" panose="020B0604030504040204" pitchFamily="50" charset="-128"/>
              </a:rPr>
              <a:t>   </a:t>
            </a:r>
            <a:r>
              <a:rPr lang="ja-JP" altLang="en-US" sz="1300" dirty="0">
                <a:solidFill>
                  <a:prstClr val="black"/>
                </a:solidFill>
                <a:latin typeface="Meiryo UI" panose="020B0604030504040204" pitchFamily="50" charset="-128"/>
                <a:ea typeface="Meiryo UI" panose="020B0604030504040204" pitchFamily="50" charset="-128"/>
              </a:rPr>
              <a:t>耐震化等の普及啓発</a:t>
            </a:r>
            <a:endParaRPr lang="en-US" altLang="ja-JP" sz="1300" dirty="0">
              <a:solidFill>
                <a:prstClr val="black"/>
              </a:solidFill>
              <a:latin typeface="Meiryo UI" panose="020B0604030504040204" pitchFamily="50" charset="-128"/>
              <a:ea typeface="Meiryo UI" panose="020B0604030504040204" pitchFamily="50" charset="-128"/>
            </a:endParaRPr>
          </a:p>
          <a:p>
            <a:pPr marL="92075" indent="-92075" defTabSz="509138"/>
            <a:r>
              <a:rPr lang="ja-JP" altLang="en-US" sz="1300" dirty="0">
                <a:solidFill>
                  <a:prstClr val="black"/>
                </a:solidFill>
                <a:latin typeface="Meiryo UI" panose="020B0604030504040204" pitchFamily="50" charset="-128"/>
                <a:ea typeface="Meiryo UI" panose="020B0604030504040204" pitchFamily="50" charset="-128"/>
              </a:rPr>
              <a:t>○リフォームの機会を捉えた耐震化周知</a:t>
            </a:r>
          </a:p>
          <a:p>
            <a:pPr marL="92075" indent="-92075" defTabSz="509138"/>
            <a:r>
              <a:rPr lang="ja-JP" altLang="en-US" sz="1300" dirty="0">
                <a:solidFill>
                  <a:prstClr val="black"/>
                </a:solidFill>
                <a:latin typeface="Meiryo UI" panose="020B0604030504040204" pitchFamily="50" charset="-128"/>
                <a:ea typeface="Meiryo UI" panose="020B0604030504040204" pitchFamily="50" charset="-128"/>
              </a:rPr>
              <a:t>○住宅売買時等を捉えた耐震化周知</a:t>
            </a:r>
          </a:p>
          <a:p>
            <a:pPr marL="92075" indent="-92075" defTabSz="509138"/>
            <a:r>
              <a:rPr lang="ja-JP" altLang="en-US" sz="1300" dirty="0">
                <a:solidFill>
                  <a:prstClr val="black"/>
                </a:solidFill>
                <a:latin typeface="Meiryo UI" panose="020B0604030504040204" pitchFamily="50" charset="-128"/>
                <a:ea typeface="Meiryo UI" panose="020B0604030504040204" pitchFamily="50" charset="-128"/>
              </a:rPr>
              <a:t>○高齢者向けリバースモーゲージ融資や</a:t>
            </a:r>
            <a:endParaRPr lang="en-US" altLang="ja-JP" sz="1300" dirty="0">
              <a:solidFill>
                <a:prstClr val="black"/>
              </a:solidFill>
              <a:latin typeface="Meiryo UI" panose="020B0604030504040204" pitchFamily="50" charset="-128"/>
              <a:ea typeface="Meiryo UI" panose="020B0604030504040204" pitchFamily="50" charset="-128"/>
            </a:endParaRPr>
          </a:p>
          <a:p>
            <a:pPr marL="92075" indent="-92075" defTabSz="509138"/>
            <a:r>
              <a:rPr lang="ja-JP" altLang="en-US" sz="1300" dirty="0">
                <a:solidFill>
                  <a:prstClr val="black"/>
                </a:solidFill>
                <a:latin typeface="Meiryo UI" panose="020B0604030504040204" pitchFamily="50" charset="-128"/>
                <a:ea typeface="Meiryo UI" panose="020B0604030504040204" pitchFamily="50" charset="-128"/>
              </a:rPr>
              <a:t>　 税制等必要な情報の一括周知</a:t>
            </a:r>
          </a:p>
        </p:txBody>
      </p:sp>
      <p:sp>
        <p:nvSpPr>
          <p:cNvPr id="39" name="テキスト ボックス 38">
            <a:extLst>
              <a:ext uri="{FF2B5EF4-FFF2-40B4-BE49-F238E27FC236}">
                <a16:creationId xmlns:a16="http://schemas.microsoft.com/office/drawing/2014/main" id="{A0299994-AD0E-4173-9F73-56CB8B7FF190}"/>
              </a:ext>
            </a:extLst>
          </p:cNvPr>
          <p:cNvSpPr txBox="1"/>
          <p:nvPr/>
        </p:nvSpPr>
        <p:spPr>
          <a:xfrm>
            <a:off x="-51510" y="1879619"/>
            <a:ext cx="4232196" cy="344646"/>
          </a:xfrm>
          <a:prstGeom prst="rect">
            <a:avLst/>
          </a:prstGeom>
          <a:noFill/>
          <a:ln w="6350">
            <a:noFill/>
          </a:ln>
        </p:spPr>
        <p:txBody>
          <a:bodyPr wrap="square" rtlCol="0">
            <a:spAutoFit/>
          </a:bodyPr>
          <a:lstStyle>
            <a:defPPr>
              <a:defRPr lang="en-US"/>
            </a:defPPr>
            <a:lvl1pPr algn="ctr" defTabSz="509138">
              <a:lnSpc>
                <a:spcPts val="2227"/>
              </a:lnSpc>
              <a:defRPr sz="1600" b="1">
                <a:solidFill>
                  <a:schemeClr val="bg1"/>
                </a:solidFill>
                <a:latin typeface="Meiryo UI" panose="020B0604030504040204" pitchFamily="50" charset="-128"/>
                <a:ea typeface="Meiryo UI" panose="020B0604030504040204" pitchFamily="50" charset="-128"/>
              </a:defRPr>
            </a:lvl1pPr>
          </a:lstStyle>
          <a:p>
            <a:r>
              <a:rPr lang="ja-JP" altLang="en-US" dirty="0"/>
              <a:t>耐震化率（府民みんなでめざそう値）の目標</a:t>
            </a:r>
            <a:endParaRPr lang="en-US" altLang="ja-JP" sz="1400" dirty="0"/>
          </a:p>
        </p:txBody>
      </p:sp>
      <p:sp>
        <p:nvSpPr>
          <p:cNvPr id="48" name="正方形/長方形 47"/>
          <p:cNvSpPr/>
          <p:nvPr/>
        </p:nvSpPr>
        <p:spPr>
          <a:xfrm>
            <a:off x="215420" y="4272997"/>
            <a:ext cx="4454292" cy="1131814"/>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49" name="テキスト ボックス 48">
            <a:extLst>
              <a:ext uri="{FF2B5EF4-FFF2-40B4-BE49-F238E27FC236}">
                <a16:creationId xmlns:a16="http://schemas.microsoft.com/office/drawing/2014/main" id="{A0299994-AD0E-4173-9F73-56CB8B7FF190}"/>
              </a:ext>
            </a:extLst>
          </p:cNvPr>
          <p:cNvSpPr txBox="1"/>
          <p:nvPr/>
        </p:nvSpPr>
        <p:spPr>
          <a:xfrm>
            <a:off x="354922" y="4272997"/>
            <a:ext cx="4575615" cy="1025922"/>
          </a:xfrm>
          <a:prstGeom prst="rect">
            <a:avLst/>
          </a:prstGeom>
          <a:noFill/>
          <a:ln>
            <a:noFill/>
          </a:ln>
        </p:spPr>
        <p:txBody>
          <a:bodyPr wrap="square" rtlCol="0">
            <a:spAutoFit/>
          </a:bodyPr>
          <a:lstStyle/>
          <a:p>
            <a:pPr defTabSz="509138">
              <a:lnSpc>
                <a:spcPts val="2227"/>
              </a:lnSpc>
            </a:pPr>
            <a:r>
              <a:rPr lang="ja-JP" altLang="en-US" sz="1400" b="1" dirty="0">
                <a:solidFill>
                  <a:prstClr val="black"/>
                </a:solidFill>
                <a:latin typeface="Meiryo UI" panose="020B0604030504040204" pitchFamily="50" charset="-128"/>
                <a:ea typeface="Meiryo UI" panose="020B0604030504040204" pitchFamily="50" charset="-128"/>
              </a:rPr>
              <a:t>次期計画の耐震化の目標</a:t>
            </a:r>
            <a:endParaRPr lang="en-US" altLang="ja-JP" sz="1400" b="1" dirty="0">
              <a:solidFill>
                <a:prstClr val="black"/>
              </a:solidFill>
              <a:latin typeface="Meiryo UI" panose="020B0604030504040204" pitchFamily="50" charset="-128"/>
              <a:ea typeface="Meiryo UI" panose="020B0604030504040204" pitchFamily="50" charset="-128"/>
            </a:endParaRPr>
          </a:p>
          <a:p>
            <a:pPr defTabSz="509138">
              <a:lnSpc>
                <a:spcPts val="2227"/>
              </a:lnSpc>
            </a:pPr>
            <a:r>
              <a:rPr lang="ja-JP" altLang="en-US" sz="1400" b="1" dirty="0">
                <a:solidFill>
                  <a:prstClr val="black"/>
                </a:solidFill>
                <a:latin typeface="Meiryo UI" panose="020B0604030504040204" pitchFamily="50" charset="-128"/>
                <a:ea typeface="Meiryo UI" panose="020B0604030504040204" pitchFamily="50" charset="-128"/>
              </a:rPr>
              <a:t>大阪府　</a:t>
            </a:r>
            <a:r>
              <a:rPr lang="en-US" altLang="ja-JP" sz="1400" b="1" dirty="0">
                <a:solidFill>
                  <a:prstClr val="black"/>
                </a:solidFill>
                <a:latin typeface="Meiryo UI" panose="020B0604030504040204" pitchFamily="50" charset="-128"/>
                <a:ea typeface="Meiryo UI" panose="020B0604030504040204" pitchFamily="50" charset="-128"/>
              </a:rPr>
              <a:t>R17</a:t>
            </a:r>
            <a:r>
              <a:rPr lang="ja-JP" altLang="en-US" sz="1400" b="1" dirty="0">
                <a:solidFill>
                  <a:prstClr val="black"/>
                </a:solidFill>
                <a:latin typeface="Meiryo UI" panose="020B0604030504040204" pitchFamily="50" charset="-128"/>
                <a:ea typeface="Meiryo UI" panose="020B0604030504040204" pitchFamily="50" charset="-128"/>
              </a:rPr>
              <a:t>　おおむね解消　</a:t>
            </a:r>
            <a:endParaRPr lang="en-US" altLang="ja-JP" sz="1400" b="1" dirty="0">
              <a:solidFill>
                <a:prstClr val="black"/>
              </a:solidFill>
              <a:latin typeface="Meiryo UI" panose="020B0604030504040204" pitchFamily="50" charset="-128"/>
              <a:ea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rPr>
              <a:t>　耐促法基本</a:t>
            </a:r>
            <a:r>
              <a:rPr lang="ja-JP" altLang="en-US" sz="1200" dirty="0">
                <a:latin typeface="Meiryo UI" panose="020B0604030504040204" pitchFamily="50" charset="-128"/>
                <a:ea typeface="Meiryo UI" panose="020B0604030504040204" pitchFamily="50" charset="-128"/>
              </a:rPr>
              <a:t>方針　</a:t>
            </a:r>
            <a:r>
              <a:rPr lang="en-US" altLang="ja-JP" sz="1200" dirty="0">
                <a:latin typeface="Meiryo UI" panose="020B0604030504040204" pitchFamily="50" charset="-128"/>
                <a:ea typeface="Meiryo UI" panose="020B0604030504040204" pitchFamily="50" charset="-128"/>
              </a:rPr>
              <a:t>R17</a:t>
            </a:r>
            <a:r>
              <a:rPr lang="ja-JP" altLang="en-US" sz="1200" dirty="0">
                <a:latin typeface="Meiryo UI" panose="020B0604030504040204" pitchFamily="50" charset="-128"/>
                <a:ea typeface="Meiryo UI" panose="020B0604030504040204" pitchFamily="50" charset="-128"/>
              </a:rPr>
              <a:t>　おおむね解消 </a:t>
            </a:r>
            <a:r>
              <a:rPr lang="en-US" altLang="ja-JP" sz="12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R7.7.17</a:t>
            </a:r>
            <a:r>
              <a:rPr lang="ja-JP" altLang="en-US" sz="1100" dirty="0">
                <a:latin typeface="Meiryo UI" panose="020B0604030504040204" pitchFamily="50" charset="-128"/>
                <a:ea typeface="Meiryo UI" panose="020B0604030504040204" pitchFamily="50" charset="-128"/>
              </a:rPr>
              <a:t>付 改正</a:t>
            </a:r>
            <a:r>
              <a:rPr lang="en-US" altLang="ja-JP" sz="1200" dirty="0">
                <a:latin typeface="Meiryo UI" panose="020B0604030504040204" pitchFamily="50" charset="-128"/>
                <a:ea typeface="Meiryo UI" panose="020B0604030504040204" pitchFamily="50" charset="-128"/>
              </a:rPr>
              <a:t>)</a:t>
            </a:r>
          </a:p>
          <a:p>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国土強靭化中期計画　</a:t>
            </a:r>
            <a:r>
              <a:rPr lang="en-US" altLang="ja-JP" sz="1200" dirty="0">
                <a:latin typeface="Meiryo UI" panose="020B0604030504040204" pitchFamily="50" charset="-128"/>
                <a:ea typeface="Meiryo UI" panose="020B0604030504040204" pitchFamily="50" charset="-128"/>
              </a:rPr>
              <a:t>R12</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95</a:t>
            </a: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R17</a:t>
            </a:r>
            <a:r>
              <a:rPr lang="ja-JP" altLang="en-US" sz="1200" dirty="0">
                <a:latin typeface="Meiryo UI" panose="020B0604030504040204" pitchFamily="50" charset="-128"/>
                <a:ea typeface="Meiryo UI" panose="020B0604030504040204" pitchFamily="50" charset="-128"/>
              </a:rPr>
              <a:t>　おおむね解消</a:t>
            </a:r>
            <a:endParaRPr lang="en-US" altLang="ja-JP" sz="1200" dirty="0">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A0299994-AD0E-4173-9F73-56CB8B7FF190}"/>
              </a:ext>
            </a:extLst>
          </p:cNvPr>
          <p:cNvSpPr txBox="1"/>
          <p:nvPr/>
        </p:nvSpPr>
        <p:spPr>
          <a:xfrm>
            <a:off x="4805059" y="1884118"/>
            <a:ext cx="8702852" cy="344646"/>
          </a:xfrm>
          <a:prstGeom prst="rect">
            <a:avLst/>
          </a:prstGeom>
          <a:noFill/>
          <a:ln w="6350">
            <a:noFill/>
          </a:ln>
        </p:spPr>
        <p:txBody>
          <a:bodyPr wrap="square" rtlCol="0">
            <a:spAutoFit/>
          </a:bodyPr>
          <a:lstStyle>
            <a:defPPr>
              <a:defRPr lang="en-US"/>
            </a:defPPr>
            <a:lvl1pPr algn="ctr" defTabSz="509138">
              <a:lnSpc>
                <a:spcPts val="2227"/>
              </a:lnSpc>
              <a:defRPr sz="1600" b="1">
                <a:solidFill>
                  <a:schemeClr val="bg1"/>
                </a:solidFill>
                <a:latin typeface="Meiryo UI" panose="020B0604030504040204" pitchFamily="50" charset="-128"/>
                <a:ea typeface="Meiryo UI" panose="020B0604030504040204" pitchFamily="50" charset="-128"/>
              </a:defRPr>
            </a:lvl1pPr>
          </a:lstStyle>
          <a:p>
            <a:pPr algn="l"/>
            <a:r>
              <a:rPr lang="ja-JP" altLang="en-US" dirty="0">
                <a:solidFill>
                  <a:schemeClr val="tx1"/>
                </a:solidFill>
              </a:rPr>
              <a:t>　</a:t>
            </a:r>
            <a:r>
              <a:rPr lang="ja-JP" altLang="en-US" dirty="0"/>
              <a:t>着実に危険な住宅･建築物を減らすための各事業の具体的な取組み</a:t>
            </a:r>
            <a:endParaRPr lang="en-US" altLang="ja-JP" dirty="0"/>
          </a:p>
        </p:txBody>
      </p:sp>
      <p:sp>
        <p:nvSpPr>
          <p:cNvPr id="52" name="テキスト ボックス 51">
            <a:extLst>
              <a:ext uri="{FF2B5EF4-FFF2-40B4-BE49-F238E27FC236}">
                <a16:creationId xmlns:a16="http://schemas.microsoft.com/office/drawing/2014/main" id="{A0299994-AD0E-4173-9F73-56CB8B7FF190}"/>
              </a:ext>
            </a:extLst>
          </p:cNvPr>
          <p:cNvSpPr txBox="1"/>
          <p:nvPr/>
        </p:nvSpPr>
        <p:spPr>
          <a:xfrm>
            <a:off x="188082" y="5794336"/>
            <a:ext cx="4146975" cy="898708"/>
          </a:xfrm>
          <a:prstGeom prst="rect">
            <a:avLst/>
          </a:prstGeom>
          <a:noFill/>
          <a:ln>
            <a:noFill/>
          </a:ln>
        </p:spPr>
        <p:txBody>
          <a:bodyPr wrap="square" rtlCol="0">
            <a:spAutoFit/>
          </a:bodyPr>
          <a:lstStyle/>
          <a:p>
            <a:pPr defTabSz="1425586">
              <a:lnSpc>
                <a:spcPts val="2227"/>
              </a:lnSpc>
              <a:defRPr/>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現計画の目標</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R</a:t>
            </a:r>
            <a:r>
              <a:rPr kumimoji="1" lang="ja-JP" altLang="en-US" sz="1200" dirty="0">
                <a:latin typeface="Meiryo UI" panose="020B0604030504040204" pitchFamily="50" charset="-128"/>
                <a:ea typeface="Meiryo UI" panose="020B0604030504040204" pitchFamily="50" charset="-128"/>
              </a:rPr>
              <a:t>７おおむね解消</a:t>
            </a:r>
          </a:p>
          <a:p>
            <a:pPr>
              <a:lnSpc>
                <a:spcPts val="2227"/>
              </a:lnSpc>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現状</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進捗率　</a:t>
            </a:r>
            <a:r>
              <a:rPr kumimoji="1" lang="en-US" altLang="ja-JP" sz="1200" dirty="0">
                <a:latin typeface="Meiryo UI" panose="020B0604030504040204" pitchFamily="50" charset="-128"/>
                <a:ea typeface="Meiryo UI" panose="020B0604030504040204" pitchFamily="50" charset="-128"/>
              </a:rPr>
              <a:t>93.0%</a:t>
            </a:r>
            <a:r>
              <a:rPr kumimoji="1" lang="ja-JP" altLang="en-US" sz="1200" dirty="0">
                <a:latin typeface="Meiryo UI" panose="020B0604030504040204" pitchFamily="50" charset="-128"/>
                <a:ea typeface="Meiryo UI" panose="020B0604030504040204" pitchFamily="50" charset="-128"/>
              </a:rPr>
              <a:t>　耐震性不足</a:t>
            </a:r>
            <a:r>
              <a:rPr kumimoji="1" lang="ja-JP" altLang="en-US" sz="900" dirty="0">
                <a:latin typeface="Meiryo UI" panose="020B0604030504040204" pitchFamily="50" charset="-128"/>
                <a:ea typeface="Meiryo UI" panose="020B0604030504040204" pitchFamily="50" charset="-128"/>
              </a:rPr>
              <a:t>（未報告含む）</a:t>
            </a:r>
            <a:r>
              <a:rPr kumimoji="1" lang="en-US" altLang="ja-JP" sz="1200" dirty="0">
                <a:latin typeface="Meiryo UI" panose="020B0604030504040204" pitchFamily="50" charset="-128"/>
                <a:ea typeface="Meiryo UI" panose="020B0604030504040204" pitchFamily="50" charset="-128"/>
              </a:rPr>
              <a:t>59</a:t>
            </a:r>
            <a:r>
              <a:rPr kumimoji="1" lang="ja-JP" altLang="en-US" sz="1200" dirty="0">
                <a:latin typeface="Meiryo UI" panose="020B0604030504040204" pitchFamily="50" charset="-128"/>
                <a:ea typeface="Meiryo UI" panose="020B0604030504040204" pitchFamily="50" charset="-128"/>
              </a:rPr>
              <a:t>棟　</a:t>
            </a:r>
            <a:endParaRPr kumimoji="1" lang="en-US" altLang="ja-JP" sz="1200" dirty="0">
              <a:latin typeface="Meiryo UI" panose="020B0604030504040204" pitchFamily="50" charset="-128"/>
              <a:ea typeface="Meiryo UI" panose="020B0604030504040204" pitchFamily="50" charset="-128"/>
            </a:endParaRPr>
          </a:p>
          <a:p>
            <a:pPr>
              <a:lnSpc>
                <a:spcPts val="2227"/>
              </a:lnSpc>
            </a:pP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課題</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　病院の耐震化率が低い</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61.5</a:t>
            </a:r>
            <a:r>
              <a:rPr kumimoji="1" lang="ja-JP" altLang="en-US" sz="90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24</a:t>
            </a:r>
            <a:r>
              <a:rPr kumimoji="1" lang="ja-JP" altLang="en-US" sz="900" dirty="0">
                <a:latin typeface="Meiryo UI" panose="020B0604030504040204" pitchFamily="50" charset="-128"/>
                <a:ea typeface="Meiryo UI" panose="020B0604030504040204" pitchFamily="50" charset="-128"/>
              </a:rPr>
              <a:t>棟</a:t>
            </a:r>
            <a:r>
              <a:rPr kumimoji="1" lang="en-US" altLang="ja-JP" sz="900" dirty="0">
                <a:latin typeface="Meiryo UI" panose="020B0604030504040204" pitchFamily="50" charset="-128"/>
                <a:ea typeface="Meiryo UI" panose="020B0604030504040204" pitchFamily="50" charset="-128"/>
              </a:rPr>
              <a:t>/39</a:t>
            </a:r>
            <a:r>
              <a:rPr kumimoji="1" lang="ja-JP" altLang="en-US" sz="900" dirty="0">
                <a:latin typeface="Meiryo UI" panose="020B0604030504040204" pitchFamily="50" charset="-128"/>
                <a:ea typeface="Meiryo UI" panose="020B0604030504040204" pitchFamily="50" charset="-128"/>
              </a:rPr>
              <a:t>棟）</a:t>
            </a:r>
            <a:endParaRPr kumimoji="1" lang="ja-JP" altLang="en-US" sz="1100" dirty="0">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A0299994-AD0E-4173-9F73-56CB8B7FF190}"/>
              </a:ext>
            </a:extLst>
          </p:cNvPr>
          <p:cNvSpPr txBox="1"/>
          <p:nvPr/>
        </p:nvSpPr>
        <p:spPr>
          <a:xfrm>
            <a:off x="257973" y="8082992"/>
            <a:ext cx="4427516" cy="961289"/>
          </a:xfrm>
          <a:prstGeom prst="rect">
            <a:avLst/>
          </a:prstGeom>
          <a:noFill/>
          <a:ln>
            <a:noFill/>
          </a:ln>
        </p:spPr>
        <p:txBody>
          <a:bodyPr wrap="square" rtlCol="0">
            <a:spAutoFit/>
          </a:bodyPr>
          <a:lstStyle/>
          <a:p>
            <a:pPr defTabSz="1425586">
              <a:lnSpc>
                <a:spcPts val="2227"/>
              </a:lnSpc>
              <a:defRPr/>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現計画の目標</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R</a:t>
            </a:r>
            <a:r>
              <a:rPr kumimoji="1" lang="ja-JP" altLang="en-US" sz="1200" dirty="0">
                <a:latin typeface="Meiryo UI" panose="020B0604030504040204" pitchFamily="50" charset="-128"/>
                <a:ea typeface="Meiryo UI" panose="020B0604030504040204" pitchFamily="50" charset="-128"/>
              </a:rPr>
              <a:t>７おおむね解消</a:t>
            </a:r>
          </a:p>
          <a:p>
            <a:pPr>
              <a:lnSpc>
                <a:spcPts val="2227"/>
              </a:lnSpc>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現状</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進捗率　</a:t>
            </a:r>
            <a:r>
              <a:rPr kumimoji="1" lang="en-US" altLang="ja-JP" sz="1200" dirty="0">
                <a:latin typeface="Meiryo UI" panose="020B0604030504040204" pitchFamily="50" charset="-128"/>
                <a:ea typeface="Meiryo UI" panose="020B0604030504040204" pitchFamily="50" charset="-128"/>
              </a:rPr>
              <a:t>43.3%</a:t>
            </a:r>
            <a:r>
              <a:rPr kumimoji="1" lang="ja-JP" altLang="en-US" sz="1200" dirty="0">
                <a:latin typeface="Meiryo UI" panose="020B0604030504040204" pitchFamily="50" charset="-128"/>
                <a:ea typeface="Meiryo UI" panose="020B0604030504040204" pitchFamily="50" charset="-128"/>
              </a:rPr>
              <a:t>　耐震性不足</a:t>
            </a:r>
            <a:r>
              <a:rPr kumimoji="1" lang="ja-JP" altLang="en-US" sz="900" dirty="0">
                <a:latin typeface="Meiryo UI" panose="020B0604030504040204" pitchFamily="50" charset="-128"/>
                <a:ea typeface="Meiryo UI" panose="020B0604030504040204" pitchFamily="50" charset="-128"/>
              </a:rPr>
              <a:t>（未報告含む）</a:t>
            </a:r>
            <a:r>
              <a:rPr kumimoji="1" lang="en-US" altLang="ja-JP" sz="1200" dirty="0">
                <a:latin typeface="Meiryo UI" panose="020B0604030504040204" pitchFamily="50" charset="-128"/>
                <a:ea typeface="Meiryo UI" panose="020B0604030504040204" pitchFamily="50" charset="-128"/>
              </a:rPr>
              <a:t>183</a:t>
            </a:r>
            <a:r>
              <a:rPr kumimoji="1" lang="ja-JP" altLang="en-US" sz="1200" dirty="0">
                <a:latin typeface="Meiryo UI" panose="020B0604030504040204" pitchFamily="50" charset="-128"/>
                <a:ea typeface="Meiryo UI" panose="020B0604030504040204" pitchFamily="50" charset="-128"/>
              </a:rPr>
              <a:t>棟　</a:t>
            </a:r>
            <a:endParaRPr kumimoji="1" lang="en-US" altLang="ja-JP" sz="1200" dirty="0">
              <a:latin typeface="Meiryo UI" panose="020B0604030504040204" pitchFamily="50" charset="-128"/>
              <a:ea typeface="Meiryo UI" panose="020B0604030504040204" pitchFamily="50" charset="-128"/>
            </a:endParaRPr>
          </a:p>
          <a:p>
            <a:pPr defTabSz="1425586">
              <a:lnSpc>
                <a:spcPct val="90000"/>
              </a:lnSpc>
              <a:defRPr/>
            </a:pP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課題</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　分譲マンションなど複数の合意形成を図ることが困難な建築物が</a:t>
            </a:r>
            <a:endParaRPr kumimoji="1" lang="en-US" altLang="ja-JP" sz="1100" dirty="0">
              <a:latin typeface="Meiryo UI" panose="020B0604030504040204" pitchFamily="50" charset="-128"/>
              <a:ea typeface="Meiryo UI" panose="020B0604030504040204" pitchFamily="50" charset="-128"/>
            </a:endParaRPr>
          </a:p>
          <a:p>
            <a:pPr defTabSz="1425586">
              <a:lnSpc>
                <a:spcPct val="90000"/>
              </a:lnSpc>
              <a:defRPr/>
            </a:pPr>
            <a:r>
              <a:rPr kumimoji="1" lang="ja-JP" altLang="en-US" sz="1100" dirty="0">
                <a:latin typeface="Meiryo UI" panose="020B0604030504040204" pitchFamily="50" charset="-128"/>
                <a:ea typeface="Meiryo UI" panose="020B0604030504040204" pitchFamily="50" charset="-128"/>
              </a:rPr>
              <a:t>　　　　　　多く残っており、耐震化の進捗に時間を要する</a:t>
            </a:r>
          </a:p>
        </p:txBody>
      </p:sp>
      <p:cxnSp>
        <p:nvCxnSpPr>
          <p:cNvPr id="80" name="直線コネクタ 79"/>
          <p:cNvCxnSpPr>
            <a:cxnSpLocks/>
          </p:cNvCxnSpPr>
          <p:nvPr/>
        </p:nvCxnSpPr>
        <p:spPr>
          <a:xfrm>
            <a:off x="12116789" y="2325070"/>
            <a:ext cx="0" cy="8210884"/>
          </a:xfrm>
          <a:prstGeom prst="line">
            <a:avLst/>
          </a:prstGeom>
          <a:noFill/>
          <a:ln w="28575" cap="flat" cmpd="sng" algn="ctr">
            <a:solidFill>
              <a:srgbClr val="BBE0E3">
                <a:shade val="50000"/>
              </a:srgbClr>
            </a:solidFill>
            <a:prstDash val="sysDot"/>
          </a:ln>
          <a:effectLst/>
        </p:spPr>
      </p:cxnSp>
      <p:sp>
        <p:nvSpPr>
          <p:cNvPr id="125" name="正方形/長方形 124"/>
          <p:cNvSpPr/>
          <p:nvPr/>
        </p:nvSpPr>
        <p:spPr>
          <a:xfrm>
            <a:off x="5001148" y="7025849"/>
            <a:ext cx="536399" cy="129798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55" name="テキスト ボックス 54"/>
          <p:cNvSpPr txBox="1"/>
          <p:nvPr/>
        </p:nvSpPr>
        <p:spPr>
          <a:xfrm>
            <a:off x="5001148" y="7025850"/>
            <a:ext cx="526781" cy="1297986"/>
          </a:xfrm>
          <a:prstGeom prst="rect">
            <a:avLst/>
          </a:prstGeom>
          <a:noFill/>
          <a:ln>
            <a:noFill/>
          </a:ln>
        </p:spPr>
        <p:txBody>
          <a:bodyPr vert="eaVert" wrap="square" lIns="0" tIns="0" rIns="0" bIns="0" rtlCol="0" anchor="ctr">
            <a:noAutofit/>
          </a:bodyPr>
          <a:lstStyle/>
          <a:p>
            <a:pPr algn="ctr"/>
            <a:r>
              <a:rPr kumimoji="1" lang="ja-JP" altLang="en-US" sz="1100" b="1" dirty="0">
                <a:latin typeface="Meiryo UI" panose="020B0604030504040204" pitchFamily="50" charset="-128"/>
                <a:ea typeface="Meiryo UI" panose="020B0604030504040204" pitchFamily="50" charset="-128"/>
              </a:rPr>
              <a:t>大規模建築物</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800" b="1" dirty="0">
                <a:latin typeface="Meiryo UI" panose="020B0604030504040204" pitchFamily="50" charset="-128"/>
                <a:ea typeface="Meiryo UI" panose="020B0604030504040204" pitchFamily="50" charset="-128"/>
              </a:rPr>
              <a:t>多数の者が利用する建築物</a:t>
            </a:r>
          </a:p>
        </p:txBody>
      </p:sp>
      <p:sp>
        <p:nvSpPr>
          <p:cNvPr id="126" name="正方形/長方形 125"/>
          <p:cNvSpPr/>
          <p:nvPr/>
        </p:nvSpPr>
        <p:spPr>
          <a:xfrm>
            <a:off x="5002707" y="8487369"/>
            <a:ext cx="536400" cy="21407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57" name="テキスト ボックス 56"/>
          <p:cNvSpPr txBox="1"/>
          <p:nvPr/>
        </p:nvSpPr>
        <p:spPr>
          <a:xfrm>
            <a:off x="5004709" y="8487368"/>
            <a:ext cx="523220" cy="2140748"/>
          </a:xfrm>
          <a:prstGeom prst="rect">
            <a:avLst/>
          </a:prstGeom>
          <a:noFill/>
          <a:ln>
            <a:noFill/>
          </a:ln>
        </p:spPr>
        <p:txBody>
          <a:bodyPr vert="eaVert" wrap="square" rtlCol="0" anchor="ctr">
            <a:spAutoFit/>
          </a:bodyPr>
          <a:lstStyle/>
          <a:p>
            <a:pPr algn="ctr"/>
            <a:r>
              <a:rPr kumimoji="1" lang="ja-JP" altLang="en-US" sz="1100" b="1" dirty="0">
                <a:latin typeface="Meiryo UI" panose="020B0604030504040204" pitchFamily="50" charset="-128"/>
                <a:ea typeface="Meiryo UI" panose="020B0604030504040204" pitchFamily="50" charset="-128"/>
              </a:rPr>
              <a:t>     　　 沿道建築物</a:t>
            </a:r>
          </a:p>
          <a:p>
            <a:pPr algn="ctr"/>
            <a:r>
              <a:rPr kumimoji="1" lang="ja-JP" altLang="en-US" sz="1100" b="1" dirty="0">
                <a:latin typeface="Meiryo UI" panose="020B0604030504040204" pitchFamily="50" charset="-128"/>
                <a:ea typeface="Meiryo UI" panose="020B0604030504040204" pitchFamily="50" charset="-128"/>
              </a:rPr>
              <a:t>広域緊急交通路</a:t>
            </a:r>
            <a:endParaRPr kumimoji="1" lang="en-US" altLang="ja-JP" sz="1100" b="1" dirty="0">
              <a:latin typeface="Meiryo UI" panose="020B0604030504040204" pitchFamily="50" charset="-128"/>
              <a:ea typeface="Meiryo UI" panose="020B0604030504040204" pitchFamily="50" charset="-128"/>
            </a:endParaRPr>
          </a:p>
        </p:txBody>
      </p:sp>
      <p:sp>
        <p:nvSpPr>
          <p:cNvPr id="129" name="正方形/長方形 128"/>
          <p:cNvSpPr/>
          <p:nvPr/>
        </p:nvSpPr>
        <p:spPr>
          <a:xfrm>
            <a:off x="5006974" y="2277024"/>
            <a:ext cx="524243" cy="4599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
        <p:nvSpPr>
          <p:cNvPr id="130" name="テキスト ボックス 129"/>
          <p:cNvSpPr txBox="1"/>
          <p:nvPr/>
        </p:nvSpPr>
        <p:spPr>
          <a:xfrm>
            <a:off x="5006935" y="2277024"/>
            <a:ext cx="532805" cy="4613908"/>
          </a:xfrm>
          <a:prstGeom prst="rect">
            <a:avLst/>
          </a:prstGeom>
          <a:noFill/>
          <a:ln>
            <a:noFill/>
          </a:ln>
        </p:spPr>
        <p:txBody>
          <a:bodyPr vert="eaVert" wrap="square" rtlCol="0" anchor="ctr">
            <a:noAutofit/>
          </a:bodyPr>
          <a:lstStyle/>
          <a:p>
            <a:pPr algn="ctr"/>
            <a:r>
              <a:rPr kumimoji="1" lang="ja-JP" altLang="en-US" sz="1200" b="1" dirty="0">
                <a:latin typeface="Meiryo UI" panose="020B0604030504040204" pitchFamily="50" charset="-128"/>
                <a:ea typeface="Meiryo UI" panose="020B0604030504040204" pitchFamily="50" charset="-128"/>
              </a:rPr>
              <a:t>住宅</a:t>
            </a:r>
            <a:endParaRPr kumimoji="1" lang="en-US" altLang="ja-JP" sz="1200" b="1" dirty="0">
              <a:latin typeface="Meiryo UI" panose="020B0604030504040204" pitchFamily="50" charset="-128"/>
              <a:ea typeface="Meiryo UI" panose="020B0604030504040204" pitchFamily="50" charset="-128"/>
            </a:endParaRPr>
          </a:p>
        </p:txBody>
      </p:sp>
      <p:grpSp>
        <p:nvGrpSpPr>
          <p:cNvPr id="92" name="グループ化 91">
            <a:extLst>
              <a:ext uri="{FF2B5EF4-FFF2-40B4-BE49-F238E27FC236}">
                <a16:creationId xmlns:a16="http://schemas.microsoft.com/office/drawing/2014/main" id="{F5C16195-1EE7-4AF9-BC38-F2D210CF3FDF}"/>
              </a:ext>
            </a:extLst>
          </p:cNvPr>
          <p:cNvGrpSpPr/>
          <p:nvPr/>
        </p:nvGrpSpPr>
        <p:grpSpPr>
          <a:xfrm>
            <a:off x="3213474" y="2417755"/>
            <a:ext cx="1508832" cy="1506139"/>
            <a:chOff x="3016937" y="3986706"/>
            <a:chExt cx="1751280" cy="1748155"/>
          </a:xfrm>
        </p:grpSpPr>
        <p:pic>
          <p:nvPicPr>
            <p:cNvPr id="97" name="図 96">
              <a:extLst>
                <a:ext uri="{FF2B5EF4-FFF2-40B4-BE49-F238E27FC236}">
                  <a16:creationId xmlns:a16="http://schemas.microsoft.com/office/drawing/2014/main" id="{BBC75A53-8B6D-42DC-A38E-212DC0CE904E}"/>
                </a:ext>
              </a:extLst>
            </p:cNvPr>
            <p:cNvPicPr/>
            <p:nvPr/>
          </p:nvPicPr>
          <p:blipFill>
            <a:blip r:embed="rId2"/>
            <a:stretch>
              <a:fillRect/>
            </a:stretch>
          </p:blipFill>
          <p:spPr>
            <a:xfrm>
              <a:off x="3068322" y="3986706"/>
              <a:ext cx="1699895" cy="1748155"/>
            </a:xfrm>
            <a:prstGeom prst="rect">
              <a:avLst/>
            </a:prstGeom>
          </p:spPr>
        </p:pic>
        <p:sp>
          <p:nvSpPr>
            <p:cNvPr id="98" name="テキスト ボックス 21">
              <a:extLst>
                <a:ext uri="{FF2B5EF4-FFF2-40B4-BE49-F238E27FC236}">
                  <a16:creationId xmlns:a16="http://schemas.microsoft.com/office/drawing/2014/main" id="{89A5E5AF-493B-4A22-9750-B8E4B9A58C0B}"/>
                </a:ext>
              </a:extLst>
            </p:cNvPr>
            <p:cNvSpPr txBox="1"/>
            <p:nvPr/>
          </p:nvSpPr>
          <p:spPr>
            <a:xfrm>
              <a:off x="3263488" y="4063475"/>
              <a:ext cx="955675" cy="44334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ts val="1200"/>
                </a:lnSpc>
              </a:pPr>
              <a:r>
                <a:rPr lang="ja-JP" sz="800" kern="12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耐震性不足</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1200"/>
                </a:lnSpc>
              </a:pPr>
              <a:r>
                <a:rPr lang="ja-JP" altLang="en-US" sz="600" kern="12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約</a:t>
              </a:r>
              <a:r>
                <a:rPr lang="en-US" altLang="ja-JP" sz="8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40</a:t>
              </a:r>
              <a:r>
                <a:rPr lang="ja-JP" altLang="en-US" sz="600" kern="12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万戸</a:t>
              </a:r>
              <a:endParaRPr lang="ja-JP" sz="6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99" name="テキスト ボックス 22">
              <a:extLst>
                <a:ext uri="{FF2B5EF4-FFF2-40B4-BE49-F238E27FC236}">
                  <a16:creationId xmlns:a16="http://schemas.microsoft.com/office/drawing/2014/main" id="{ED9DFF8B-49DA-46EF-9DF7-6EE9B0DF52AB}"/>
                </a:ext>
              </a:extLst>
            </p:cNvPr>
            <p:cNvSpPr txBox="1"/>
            <p:nvPr/>
          </p:nvSpPr>
          <p:spPr>
            <a:xfrm>
              <a:off x="3016937" y="4459075"/>
              <a:ext cx="610870" cy="336171"/>
            </a:xfrm>
            <a:prstGeom prst="rect">
              <a:avLst/>
            </a:prstGeom>
            <a:noFill/>
          </p:spPr>
          <p:txBody>
            <a:bodyPr wrap="square" lIns="0" tIns="0" rIns="0" bIns="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ts val="1200"/>
                </a:lnSpc>
              </a:pPr>
              <a:r>
                <a:rPr lang="ja-JP" sz="800" kern="12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耐震性あり</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1200"/>
                </a:lnSpc>
              </a:pPr>
              <a:r>
                <a:rPr lang="ja-JP" altLang="en-US" sz="600" kern="12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約</a:t>
              </a:r>
              <a:r>
                <a:rPr lang="en-US" altLang="ja-JP" sz="8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56</a:t>
              </a:r>
              <a:r>
                <a:rPr lang="ja-JP" altLang="en-US" sz="600" kern="12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万戸</a:t>
              </a:r>
              <a:endParaRPr lang="ja-JP" sz="6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0" name="テキスト ボックス 41">
              <a:extLst>
                <a:ext uri="{FF2B5EF4-FFF2-40B4-BE49-F238E27FC236}">
                  <a16:creationId xmlns:a16="http://schemas.microsoft.com/office/drawing/2014/main" id="{23B253B9-E688-4B2E-86CC-BFB624075E7B}"/>
                </a:ext>
              </a:extLst>
            </p:cNvPr>
            <p:cNvSpPr txBox="1"/>
            <p:nvPr/>
          </p:nvSpPr>
          <p:spPr>
            <a:xfrm>
              <a:off x="3615057" y="4577256"/>
              <a:ext cx="306070" cy="332740"/>
            </a:xfrm>
            <a:prstGeom prst="rect">
              <a:avLst/>
            </a:prstGeom>
            <a:noFill/>
          </p:spPr>
          <p:txBody>
            <a:bodyPr wrap="square" lIns="0" tIns="0" rIns="0" bIns="0"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ts val="1000"/>
                </a:lnSpc>
              </a:pPr>
              <a:r>
                <a:rPr lang="en-US" sz="800" kern="1200" dirty="0">
                  <a:solidFill>
                    <a:srgbClr val="000000"/>
                  </a:solidFill>
                  <a:effectLst/>
                  <a:latin typeface="Meiryo UI" panose="020B0604030504040204" pitchFamily="50" charset="-128"/>
                  <a:ea typeface="游明朝" panose="02020400000000000000" pitchFamily="18" charset="-128"/>
                  <a:cs typeface="Times New Roman" panose="02020603050405020304" pitchFamily="18" charset="0"/>
                </a:rPr>
                <a:t>S55</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1000"/>
                </a:lnSpc>
              </a:pPr>
              <a:r>
                <a:rPr lang="ja-JP" sz="800" kern="12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以前</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01" name="テキスト ボックス 20">
              <a:extLst>
                <a:ext uri="{FF2B5EF4-FFF2-40B4-BE49-F238E27FC236}">
                  <a16:creationId xmlns:a16="http://schemas.microsoft.com/office/drawing/2014/main" id="{5DAEA77F-FFC2-4594-8303-14C6D453D648}"/>
                </a:ext>
              </a:extLst>
            </p:cNvPr>
            <p:cNvSpPr txBox="1"/>
            <p:nvPr/>
          </p:nvSpPr>
          <p:spPr>
            <a:xfrm>
              <a:off x="3849372" y="4861736"/>
              <a:ext cx="290195" cy="290996"/>
            </a:xfrm>
            <a:prstGeom prst="rect">
              <a:avLst/>
            </a:prstGeom>
            <a:noFill/>
          </p:spPr>
          <p:txBody>
            <a:bodyPr wrap="square" lIns="0" tIns="0" rIns="0" bIns="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ts val="1000"/>
                </a:lnSpc>
              </a:pPr>
              <a:r>
                <a:rPr lang="en-US" sz="800" kern="1200" dirty="0">
                  <a:solidFill>
                    <a:srgbClr val="000000"/>
                  </a:solidFill>
                  <a:effectLst/>
                  <a:latin typeface="Meiryo UI" panose="020B0604030504040204" pitchFamily="50" charset="-128"/>
                  <a:ea typeface="游明朝" panose="02020400000000000000" pitchFamily="18" charset="-128"/>
                  <a:cs typeface="Times New Roman" panose="02020603050405020304" pitchFamily="18" charset="0"/>
                </a:rPr>
                <a:t>S56</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1000"/>
                </a:lnSpc>
              </a:pPr>
              <a:r>
                <a:rPr lang="ja-JP" sz="800" kern="12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以降</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02" name="テキスト ボックス 23">
              <a:extLst>
                <a:ext uri="{FF2B5EF4-FFF2-40B4-BE49-F238E27FC236}">
                  <a16:creationId xmlns:a16="http://schemas.microsoft.com/office/drawing/2014/main" id="{6280D2DC-FAAC-4F3F-BDEA-292BAA3CF258}"/>
                </a:ext>
              </a:extLst>
            </p:cNvPr>
            <p:cNvSpPr txBox="1"/>
            <p:nvPr/>
          </p:nvSpPr>
          <p:spPr>
            <a:xfrm>
              <a:off x="3569336" y="5129596"/>
              <a:ext cx="762000" cy="443340"/>
            </a:xfrm>
            <a:prstGeom prst="rect">
              <a:avLst/>
            </a:prstGeom>
            <a:noFill/>
          </p:spPr>
          <p:txBody>
            <a:bodyPr wrap="square" rtlCol="0" anchor="b">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ts val="1200"/>
                </a:lnSpc>
              </a:pPr>
              <a:r>
                <a:rPr lang="ja-JP" sz="800" kern="12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耐震性あり</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1200"/>
                </a:lnSpc>
              </a:pPr>
              <a:r>
                <a:rPr lang="ja-JP" altLang="en-US" sz="600" kern="12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約</a:t>
              </a:r>
              <a:r>
                <a:rPr lang="en-US" altLang="ja-JP" sz="800" kern="12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324</a:t>
              </a:r>
              <a:r>
                <a:rPr lang="ja-JP" altLang="en-US" sz="600" kern="12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万戸</a:t>
              </a:r>
              <a:endParaRPr lang="ja-JP" sz="6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grpSp>
      <p:sp>
        <p:nvSpPr>
          <p:cNvPr id="24" name="テキスト ボックス 23">
            <a:extLst>
              <a:ext uri="{FF2B5EF4-FFF2-40B4-BE49-F238E27FC236}">
                <a16:creationId xmlns:a16="http://schemas.microsoft.com/office/drawing/2014/main" id="{A0299994-AD0E-4173-9F73-56CB8B7FF190}"/>
              </a:ext>
            </a:extLst>
          </p:cNvPr>
          <p:cNvSpPr txBox="1"/>
          <p:nvPr/>
        </p:nvSpPr>
        <p:spPr>
          <a:xfrm>
            <a:off x="170246" y="2719207"/>
            <a:ext cx="4513915" cy="1521598"/>
          </a:xfrm>
          <a:prstGeom prst="rect">
            <a:avLst/>
          </a:prstGeom>
          <a:noFill/>
          <a:ln>
            <a:noFill/>
          </a:ln>
        </p:spPr>
        <p:txBody>
          <a:bodyPr wrap="square" spcCol="36000" rtlCol="0">
            <a:normAutofit fontScale="85000" lnSpcReduction="10000"/>
          </a:bodyPr>
          <a:lstStyle/>
          <a:p>
            <a:pPr defTabSz="509138">
              <a:lnSpc>
                <a:spcPts val="2227"/>
              </a:lnSpc>
            </a:pPr>
            <a:r>
              <a:rPr lang="en-US" altLang="ja-JP" sz="1300" dirty="0">
                <a:solidFill>
                  <a:prstClr val="black"/>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現計画の目標</a:t>
            </a:r>
            <a:r>
              <a:rPr lang="en-US" altLang="ja-JP" sz="1300" dirty="0">
                <a:solidFill>
                  <a:prstClr val="black"/>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a:t>
            </a:r>
            <a:r>
              <a:rPr lang="en-US" altLang="ja-JP" sz="1300" dirty="0">
                <a:solidFill>
                  <a:prstClr val="black"/>
                </a:solidFill>
                <a:latin typeface="Meiryo UI" panose="020B0604030504040204" pitchFamily="50" charset="-128"/>
                <a:ea typeface="Meiryo UI" panose="020B0604030504040204" pitchFamily="50" charset="-128"/>
              </a:rPr>
              <a:t>R7</a:t>
            </a:r>
            <a:r>
              <a:rPr lang="ja-JP" altLang="en-US" sz="1300" dirty="0">
                <a:solidFill>
                  <a:prstClr val="black"/>
                </a:solidFill>
                <a:latin typeface="Meiryo UI" panose="020B0604030504040204" pitchFamily="50" charset="-128"/>
                <a:ea typeface="Meiryo UI" panose="020B0604030504040204" pitchFamily="50" charset="-128"/>
              </a:rPr>
              <a:t>：</a:t>
            </a:r>
            <a:r>
              <a:rPr lang="en-US" altLang="ja-JP" sz="1300" dirty="0">
                <a:solidFill>
                  <a:prstClr val="black"/>
                </a:solidFill>
                <a:latin typeface="Meiryo UI" panose="020B0604030504040204" pitchFamily="50" charset="-128"/>
                <a:ea typeface="Meiryo UI" panose="020B0604030504040204" pitchFamily="50" charset="-128"/>
              </a:rPr>
              <a:t>95%</a:t>
            </a:r>
          </a:p>
          <a:p>
            <a:pPr>
              <a:lnSpc>
                <a:spcPts val="2227"/>
              </a:lnSpc>
            </a:pPr>
            <a:r>
              <a:rPr lang="en-US" altLang="ja-JP" sz="1300" dirty="0">
                <a:solidFill>
                  <a:prstClr val="black"/>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現状</a:t>
            </a:r>
            <a:r>
              <a:rPr lang="en-US" altLang="ja-JP" sz="1300" dirty="0">
                <a:solidFill>
                  <a:prstClr val="black"/>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a:t>
            </a:r>
            <a:r>
              <a:rPr lang="en-US" altLang="ja-JP" sz="1300" dirty="0">
                <a:solidFill>
                  <a:prstClr val="black"/>
                </a:solidFill>
                <a:latin typeface="Meiryo UI" panose="020B0604030504040204" pitchFamily="50" charset="-128"/>
                <a:ea typeface="Meiryo UI" panose="020B0604030504040204" pitchFamily="50" charset="-128"/>
              </a:rPr>
              <a:t>H27</a:t>
            </a:r>
            <a:r>
              <a:rPr lang="ja-JP" altLang="en-US" sz="1300" dirty="0">
                <a:solidFill>
                  <a:prstClr val="black"/>
                </a:solidFill>
                <a:latin typeface="Meiryo UI" panose="020B0604030504040204" pitchFamily="50" charset="-128"/>
                <a:ea typeface="Meiryo UI" panose="020B0604030504040204" pitchFamily="50" charset="-128"/>
              </a:rPr>
              <a:t>：</a:t>
            </a:r>
            <a:r>
              <a:rPr lang="en-US" altLang="ja-JP" sz="1300" dirty="0">
                <a:solidFill>
                  <a:prstClr val="black"/>
                </a:solidFill>
                <a:latin typeface="Meiryo UI" panose="020B0604030504040204" pitchFamily="50" charset="-128"/>
                <a:ea typeface="Meiryo UI" panose="020B0604030504040204" pitchFamily="50" charset="-128"/>
              </a:rPr>
              <a:t>83.5</a:t>
            </a:r>
            <a:r>
              <a:rPr lang="ja-JP" altLang="en-US" sz="1300" dirty="0">
                <a:solidFill>
                  <a:prstClr val="black"/>
                </a:solidFill>
                <a:latin typeface="Meiryo UI" panose="020B0604030504040204" pitchFamily="50" charset="-128"/>
                <a:ea typeface="Meiryo UI" panose="020B0604030504040204" pitchFamily="50" charset="-128"/>
              </a:rPr>
              <a:t>％　⇒　</a:t>
            </a:r>
            <a:r>
              <a:rPr lang="en-US" altLang="ja-JP" sz="1300" dirty="0">
                <a:solidFill>
                  <a:prstClr val="black"/>
                </a:solidFill>
                <a:latin typeface="Meiryo UI" panose="020B0604030504040204" pitchFamily="50" charset="-128"/>
                <a:ea typeface="Meiryo UI" panose="020B0604030504040204" pitchFamily="50" charset="-128"/>
              </a:rPr>
              <a:t>R5</a:t>
            </a:r>
            <a:r>
              <a:rPr lang="ja-JP" altLang="en-US" sz="1300" dirty="0">
                <a:solidFill>
                  <a:prstClr val="black"/>
                </a:solidFill>
                <a:latin typeface="Meiryo UI" panose="020B0604030504040204" pitchFamily="50" charset="-128"/>
                <a:ea typeface="Meiryo UI" panose="020B0604030504040204" pitchFamily="50" charset="-128"/>
              </a:rPr>
              <a:t>：</a:t>
            </a:r>
            <a:r>
              <a:rPr lang="en-US" altLang="ja-JP" sz="1300" dirty="0">
                <a:solidFill>
                  <a:prstClr val="black"/>
                </a:solidFill>
                <a:latin typeface="Meiryo UI" panose="020B0604030504040204" pitchFamily="50" charset="-128"/>
                <a:ea typeface="Meiryo UI" panose="020B0604030504040204" pitchFamily="50" charset="-128"/>
              </a:rPr>
              <a:t>90.5%</a:t>
            </a:r>
          </a:p>
          <a:p>
            <a:pPr defTabSz="509138">
              <a:lnSpc>
                <a:spcPts val="2227"/>
              </a:lnSpc>
            </a:pPr>
            <a:r>
              <a:rPr lang="ja-JP" altLang="en-US" sz="1100" dirty="0">
                <a:solidFill>
                  <a:prstClr val="black"/>
                </a:solidFill>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木造戸建住宅　</a:t>
            </a:r>
            <a:r>
              <a:rPr kumimoji="1" lang="en-US" altLang="ja-JP" sz="1100" dirty="0">
                <a:latin typeface="Meiryo UI" panose="020B0604030504040204" pitchFamily="50" charset="-128"/>
                <a:ea typeface="Meiryo UI" panose="020B0604030504040204" pitchFamily="50" charset="-128"/>
              </a:rPr>
              <a:t>H27</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71.4</a:t>
            </a:r>
            <a:r>
              <a:rPr kumimoji="1" lang="ja-JP" altLang="en-US" sz="1100" dirty="0">
                <a:latin typeface="Meiryo UI" panose="020B0604030504040204" pitchFamily="50" charset="-128"/>
                <a:ea typeface="Meiryo UI" panose="020B0604030504040204" pitchFamily="50" charset="-128"/>
              </a:rPr>
              <a:t>％　→　</a:t>
            </a:r>
            <a:r>
              <a:rPr kumimoji="1" lang="en-US" altLang="ja-JP" sz="1100" dirty="0">
                <a:latin typeface="Meiryo UI" panose="020B0604030504040204" pitchFamily="50" charset="-128"/>
                <a:ea typeface="Meiryo UI" panose="020B0604030504040204" pitchFamily="50" charset="-128"/>
              </a:rPr>
              <a:t>R5</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81.3</a:t>
            </a:r>
            <a:r>
              <a:rPr kumimoji="1" lang="ja-JP" altLang="en-US" sz="1100" dirty="0">
                <a:latin typeface="Meiryo UI" panose="020B0604030504040204" pitchFamily="50" charset="-128"/>
                <a:ea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endParaRPr>
          </a:p>
          <a:p>
            <a:pPr defTabSz="1425586">
              <a:defRPr/>
            </a:pPr>
            <a:r>
              <a:rPr kumimoji="1" lang="ja-JP" altLang="en-US" sz="1100" dirty="0">
                <a:latin typeface="Meiryo UI" panose="020B0604030504040204" pitchFamily="50" charset="-128"/>
                <a:ea typeface="Meiryo UI" panose="020B0604030504040204" pitchFamily="50" charset="-128"/>
              </a:rPr>
              <a:t>　共同住宅等　　</a:t>
            </a:r>
            <a:r>
              <a:rPr kumimoji="1" lang="en-US" altLang="ja-JP" sz="1100" dirty="0">
                <a:latin typeface="Meiryo UI" panose="020B0604030504040204" pitchFamily="50" charset="-128"/>
                <a:ea typeface="Meiryo UI" panose="020B0604030504040204" pitchFamily="50" charset="-128"/>
              </a:rPr>
              <a:t> H27</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91.2</a:t>
            </a:r>
            <a:r>
              <a:rPr kumimoji="1" lang="ja-JP" altLang="en-US" sz="1100" dirty="0">
                <a:latin typeface="Meiryo UI" panose="020B0604030504040204" pitchFamily="50" charset="-128"/>
                <a:ea typeface="Meiryo UI" panose="020B0604030504040204" pitchFamily="50" charset="-128"/>
              </a:rPr>
              <a:t>％　→　</a:t>
            </a:r>
            <a:r>
              <a:rPr kumimoji="1" lang="en-US" altLang="ja-JP" sz="1100" dirty="0">
                <a:latin typeface="Meiryo UI" panose="020B0604030504040204" pitchFamily="50" charset="-128"/>
                <a:ea typeface="Meiryo UI" panose="020B0604030504040204" pitchFamily="50" charset="-128"/>
              </a:rPr>
              <a:t>R5</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95.1</a:t>
            </a:r>
            <a:r>
              <a:rPr kumimoji="1" lang="ja-JP" altLang="en-US" sz="1100" dirty="0">
                <a:latin typeface="Meiryo UI" panose="020B0604030504040204" pitchFamily="50" charset="-128"/>
                <a:ea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endParaRPr>
          </a:p>
          <a:p>
            <a:pPr defTabSz="1425586">
              <a:defRPr/>
            </a:pPr>
            <a:endParaRPr kumimoji="1" lang="en-US" altLang="ja-JP" sz="1100" dirty="0">
              <a:latin typeface="Meiryo UI" panose="020B0604030504040204" pitchFamily="50" charset="-128"/>
              <a:ea typeface="Meiryo UI" panose="020B0604030504040204" pitchFamily="50" charset="-128"/>
            </a:endParaRPr>
          </a:p>
          <a:p>
            <a:pPr defTabSz="1425586">
              <a:defRPr/>
            </a:pP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課題</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　所有者の高齢化や資金不足等により、耐震化意欲が低下</a:t>
            </a:r>
            <a:endParaRPr kumimoji="1" lang="en-US" altLang="ja-JP" sz="1300" dirty="0">
              <a:latin typeface="Meiryo UI" panose="020B0604030504040204" pitchFamily="50" charset="-128"/>
              <a:ea typeface="Meiryo UI" panose="020B0604030504040204" pitchFamily="50" charset="-128"/>
            </a:endParaRPr>
          </a:p>
          <a:p>
            <a:pPr defTabSz="1425586">
              <a:defRPr/>
            </a:pPr>
            <a:r>
              <a:rPr kumimoji="1" lang="ja-JP" altLang="en-US" sz="1300" dirty="0">
                <a:latin typeface="Meiryo UI" panose="020B0604030504040204" pitchFamily="50" charset="-128"/>
                <a:ea typeface="Meiryo UI" panose="020B0604030504040204" pitchFamily="50" charset="-128"/>
              </a:rPr>
              <a:t>　　　　　 耐震性が不足する木造住宅が、府内に約</a:t>
            </a:r>
            <a:r>
              <a:rPr kumimoji="1" lang="en-US" altLang="ja-JP" sz="1300" dirty="0">
                <a:latin typeface="Meiryo UI" panose="020B0604030504040204" pitchFamily="50" charset="-128"/>
                <a:ea typeface="Meiryo UI" panose="020B0604030504040204" pitchFamily="50" charset="-128"/>
              </a:rPr>
              <a:t>26</a:t>
            </a:r>
            <a:r>
              <a:rPr kumimoji="1" lang="ja-JP" altLang="en-US" sz="1300" dirty="0">
                <a:latin typeface="Meiryo UI" panose="020B0604030504040204" pitchFamily="50" charset="-128"/>
                <a:ea typeface="Meiryo UI" panose="020B0604030504040204" pitchFamily="50" charset="-128"/>
              </a:rPr>
              <a:t>万戸存在（</a:t>
            </a:r>
            <a:r>
              <a:rPr kumimoji="1" lang="en-US" altLang="ja-JP" sz="1300" dirty="0">
                <a:latin typeface="Meiryo UI" panose="020B0604030504040204" pitchFamily="50" charset="-128"/>
                <a:ea typeface="Meiryo UI" panose="020B0604030504040204" pitchFamily="50" charset="-128"/>
              </a:rPr>
              <a:t>R5</a:t>
            </a:r>
            <a:r>
              <a:rPr kumimoji="1" lang="ja-JP" altLang="en-US" sz="1300" dirty="0">
                <a:latin typeface="Meiryo UI" panose="020B0604030504040204" pitchFamily="50" charset="-128"/>
                <a:ea typeface="Meiryo UI" panose="020B0604030504040204" pitchFamily="50" charset="-128"/>
              </a:rPr>
              <a:t>）</a:t>
            </a:r>
            <a:endParaRPr kumimoji="1" lang="en-US" altLang="ja-JP" sz="13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9CC6CCC4-F72C-44B0-948D-073F59F5F268}"/>
              </a:ext>
            </a:extLst>
          </p:cNvPr>
          <p:cNvSpPr txBox="1"/>
          <p:nvPr/>
        </p:nvSpPr>
        <p:spPr>
          <a:xfrm>
            <a:off x="220774" y="710706"/>
            <a:ext cx="5603397" cy="982357"/>
          </a:xfrm>
          <a:prstGeom prst="rect">
            <a:avLst/>
          </a:prstGeom>
          <a:noFill/>
          <a:ln>
            <a:solidFill>
              <a:srgbClr val="0070C0"/>
            </a:solidFill>
            <a:prstDash val="dash"/>
          </a:ln>
        </p:spPr>
        <p:txBody>
          <a:bodyPr wrap="square" rtlCol="0">
            <a:noAutofit/>
          </a:bodyPr>
          <a:lstStyle/>
          <a:p>
            <a:r>
              <a:rPr kumimoji="1" lang="ja-JP" altLang="en-US" sz="1600" dirty="0">
                <a:latin typeface="ＭＳ Ｐゴシック" panose="020B0600070205080204" pitchFamily="50" charset="-128"/>
                <a:ea typeface="ＭＳ Ｐゴシック" panose="020B0600070205080204" pitchFamily="50" charset="-128"/>
              </a:rPr>
              <a:t>「住宅建築物耐震</a:t>
            </a:r>
            <a:r>
              <a:rPr kumimoji="1" lang="en-US" altLang="ja-JP" sz="1600" dirty="0">
                <a:latin typeface="ＭＳ Ｐゴシック" panose="020B0600070205080204" pitchFamily="50" charset="-128"/>
                <a:ea typeface="ＭＳ Ｐゴシック" panose="020B0600070205080204" pitchFamily="50" charset="-128"/>
              </a:rPr>
              <a:t>10</a:t>
            </a:r>
            <a:r>
              <a:rPr kumimoji="1" lang="ja-JP" altLang="en-US" sz="1600" dirty="0">
                <a:latin typeface="ＭＳ Ｐゴシック" panose="020B0600070205080204" pitchFamily="50" charset="-128"/>
                <a:ea typeface="ＭＳ Ｐゴシック" panose="020B0600070205080204" pitchFamily="50" charset="-128"/>
              </a:rPr>
              <a:t>ヵ年戦略・大阪」</a:t>
            </a:r>
            <a:r>
              <a:rPr kumimoji="1" lang="ja-JP" altLang="en-US" sz="1050" dirty="0">
                <a:latin typeface="ＭＳ Ｐゴシック" panose="020B0600070205080204" pitchFamily="50" charset="-128"/>
                <a:ea typeface="ＭＳ Ｐゴシック" panose="020B0600070205080204" pitchFamily="50" charset="-128"/>
              </a:rPr>
              <a:t>（耐震改修促進法に基づく法定計画）</a:t>
            </a:r>
            <a:endParaRPr kumimoji="1" lang="en-US" altLang="ja-JP" sz="1600" dirty="0">
              <a:latin typeface="ＭＳ Ｐゴシック" panose="020B0600070205080204" pitchFamily="50" charset="-128"/>
              <a:ea typeface="ＭＳ Ｐゴシック" panose="020B0600070205080204" pitchFamily="50" charset="-128"/>
            </a:endParaRPr>
          </a:p>
          <a:p>
            <a:r>
              <a:rPr kumimoji="1" lang="ja-JP" altLang="en-US" sz="1400" dirty="0">
                <a:latin typeface="ＭＳ Ｐゴシック" panose="020B0600070205080204" pitchFamily="50" charset="-128"/>
                <a:ea typeface="ＭＳ Ｐゴシック" panose="020B0600070205080204" pitchFamily="50" charset="-128"/>
              </a:rPr>
              <a:t> ・府内の建築物耐震化の促進を図るための計画を示すもの</a:t>
            </a:r>
            <a:endParaRPr kumimoji="1" lang="en-US" altLang="ja-JP" sz="1400" dirty="0">
              <a:latin typeface="ＭＳ Ｐゴシック" panose="020B0600070205080204" pitchFamily="50" charset="-128"/>
              <a:ea typeface="ＭＳ Ｐゴシック" panose="020B0600070205080204" pitchFamily="50" charset="-128"/>
            </a:endParaRPr>
          </a:p>
          <a:p>
            <a:r>
              <a:rPr kumimoji="1" lang="ja-JP" altLang="en-US" sz="1400" dirty="0">
                <a:latin typeface="ＭＳ Ｐゴシック" panose="020B0600070205080204" pitchFamily="50" charset="-128"/>
                <a:ea typeface="ＭＳ Ｐゴシック" panose="020B0600070205080204" pitchFamily="50" charset="-128"/>
              </a:rPr>
              <a:t> ・</a:t>
            </a:r>
            <a:r>
              <a:rPr kumimoji="1" lang="en-US" altLang="ja-JP" sz="1400" dirty="0">
                <a:latin typeface="ＭＳ Ｐゴシック" panose="020B0600070205080204" pitchFamily="50" charset="-128"/>
                <a:ea typeface="ＭＳ Ｐゴシック" panose="020B0600070205080204" pitchFamily="50" charset="-128"/>
              </a:rPr>
              <a:t>H18</a:t>
            </a:r>
            <a:r>
              <a:rPr kumimoji="1" lang="ja-JP" altLang="en-US" sz="1400" dirty="0">
                <a:latin typeface="ＭＳ Ｐゴシック" panose="020B0600070205080204" pitchFamily="50" charset="-128"/>
                <a:ea typeface="ＭＳ Ｐゴシック" panose="020B0600070205080204" pitchFamily="50" charset="-128"/>
              </a:rPr>
              <a:t>より策定、次期計画は</a:t>
            </a:r>
            <a:r>
              <a:rPr kumimoji="1" lang="en-US" altLang="ja-JP" sz="1400" dirty="0">
                <a:latin typeface="ＭＳ Ｐゴシック" panose="020B0600070205080204" pitchFamily="50" charset="-128"/>
                <a:ea typeface="ＭＳ Ｐゴシック" panose="020B0600070205080204" pitchFamily="50" charset="-128"/>
              </a:rPr>
              <a:t>R8</a:t>
            </a:r>
            <a:r>
              <a:rPr kumimoji="1" lang="ja-JP" altLang="en-US" sz="1400" dirty="0">
                <a:latin typeface="ＭＳ Ｐゴシック" panose="020B0600070205080204" pitchFamily="50" charset="-128"/>
                <a:ea typeface="ＭＳ Ｐゴシック" panose="020B0600070205080204" pitchFamily="50" charset="-128"/>
              </a:rPr>
              <a:t>年度から</a:t>
            </a:r>
            <a:r>
              <a:rPr kumimoji="1" lang="en-US" altLang="ja-JP" sz="1400" dirty="0">
                <a:latin typeface="ＭＳ Ｐゴシック" panose="020B0600070205080204" pitchFamily="50" charset="-128"/>
                <a:ea typeface="ＭＳ Ｐゴシック" panose="020B0600070205080204" pitchFamily="50" charset="-128"/>
              </a:rPr>
              <a:t>R17</a:t>
            </a:r>
            <a:r>
              <a:rPr kumimoji="1" lang="ja-JP" altLang="en-US" sz="1400" dirty="0">
                <a:latin typeface="ＭＳ Ｐゴシック" panose="020B0600070205080204" pitchFamily="50" charset="-128"/>
                <a:ea typeface="ＭＳ Ｐゴシック" panose="020B0600070205080204" pitchFamily="50" charset="-128"/>
              </a:rPr>
              <a:t>年度を予定</a:t>
            </a:r>
            <a:endParaRPr kumimoji="1" lang="en-US" altLang="ja-JP" sz="1400" dirty="0">
              <a:latin typeface="ＭＳ Ｐゴシック" panose="020B0600070205080204" pitchFamily="50" charset="-128"/>
              <a:ea typeface="ＭＳ Ｐゴシック" panose="020B0600070205080204" pitchFamily="50" charset="-128"/>
            </a:endParaRPr>
          </a:p>
          <a:p>
            <a:r>
              <a:rPr kumimoji="1" lang="ja-JP" altLang="en-US" sz="1400" dirty="0">
                <a:latin typeface="ＭＳ Ｐゴシック" panose="020B0600070205080204" pitchFamily="50" charset="-128"/>
                <a:ea typeface="ＭＳ Ｐゴシック" panose="020B0600070205080204" pitchFamily="50" charset="-128"/>
              </a:rPr>
              <a:t> ・耐震化率による目標と、各事業の具体的な取組みを設定</a:t>
            </a:r>
          </a:p>
        </p:txBody>
      </p:sp>
      <p:sp>
        <p:nvSpPr>
          <p:cNvPr id="109" name="テキスト ボックス 108">
            <a:extLst>
              <a:ext uri="{FF2B5EF4-FFF2-40B4-BE49-F238E27FC236}">
                <a16:creationId xmlns:a16="http://schemas.microsoft.com/office/drawing/2014/main" id="{26DE7B84-E23F-4546-A4FA-8AB56E08F833}"/>
              </a:ext>
            </a:extLst>
          </p:cNvPr>
          <p:cNvSpPr txBox="1"/>
          <p:nvPr/>
        </p:nvSpPr>
        <p:spPr>
          <a:xfrm>
            <a:off x="5700237" y="2340801"/>
            <a:ext cx="6340155" cy="2693045"/>
          </a:xfrm>
          <a:prstGeom prst="rect">
            <a:avLst/>
          </a:prstGeom>
          <a:noFill/>
        </p:spPr>
        <p:txBody>
          <a:bodyPr wrap="square" rtlCol="0">
            <a:spAutoFit/>
          </a:bodyPr>
          <a:lstStyle/>
          <a:p>
            <a:pPr marL="266700" indent="-266700" defTabSz="509138"/>
            <a:r>
              <a:rPr lang="ja-JP" altLang="en-US" sz="1300" b="1" dirty="0">
                <a:solidFill>
                  <a:prstClr val="black"/>
                </a:solidFill>
                <a:latin typeface="Meiryo UI" panose="020B0604030504040204" pitchFamily="50" charset="-128"/>
                <a:ea typeface="Meiryo UI" panose="020B0604030504040204" pitchFamily="50" charset="-128"/>
              </a:rPr>
              <a:t>木造住宅</a:t>
            </a:r>
            <a:endParaRPr lang="en-US" altLang="ja-JP" sz="1300" b="1" dirty="0">
              <a:solidFill>
                <a:prstClr val="black"/>
              </a:solidFill>
              <a:latin typeface="Meiryo UI" panose="020B0604030504040204" pitchFamily="50" charset="-128"/>
              <a:ea typeface="Meiryo UI" panose="020B0604030504040204" pitchFamily="50" charset="-128"/>
            </a:endParaRPr>
          </a:p>
          <a:p>
            <a:pPr marL="266700" indent="-266700" defTabSz="509138"/>
            <a:r>
              <a:rPr lang="en-US" altLang="ja-JP" sz="1300" b="1" dirty="0">
                <a:solidFill>
                  <a:prstClr val="black"/>
                </a:solidFill>
                <a:latin typeface="Meiryo UI" panose="020B0604030504040204" pitchFamily="50" charset="-128"/>
                <a:ea typeface="Meiryo UI" panose="020B0604030504040204" pitchFamily="50" charset="-128"/>
              </a:rPr>
              <a:t>【</a:t>
            </a:r>
            <a:r>
              <a:rPr lang="ja-JP" altLang="en-US" sz="1300" b="1" dirty="0">
                <a:latin typeface="Meiryo UI" panose="020B0604030504040204" pitchFamily="50" charset="-128"/>
                <a:ea typeface="Meiryo UI" panose="020B0604030504040204" pitchFamily="50" charset="-128"/>
              </a:rPr>
              <a:t>新たな取組み</a:t>
            </a:r>
            <a:r>
              <a:rPr lang="en-US" altLang="ja-JP" sz="1300" b="1" dirty="0">
                <a:latin typeface="Meiryo UI" panose="020B0604030504040204" pitchFamily="50" charset="-128"/>
                <a:ea typeface="Meiryo UI" panose="020B0604030504040204" pitchFamily="50" charset="-128"/>
              </a:rPr>
              <a:t>】</a:t>
            </a:r>
          </a:p>
          <a:p>
            <a:pPr marL="266700" indent="-266700" defTabSz="509138"/>
            <a:endParaRPr lang="en-US" altLang="ja-JP" sz="1300" b="1" dirty="0">
              <a:latin typeface="Meiryo UI" panose="020B0604030504040204" pitchFamily="50" charset="-128"/>
              <a:ea typeface="Meiryo UI" panose="020B0604030504040204" pitchFamily="50" charset="-128"/>
            </a:endParaRPr>
          </a:p>
          <a:p>
            <a:pPr marL="266700" indent="-266700" defTabSz="509138"/>
            <a:r>
              <a:rPr lang="ja-JP" altLang="en-US" sz="1300" dirty="0">
                <a:latin typeface="Meiryo UI" panose="020B0604030504040204" pitchFamily="50" charset="-128"/>
                <a:ea typeface="Meiryo UI" panose="020B0604030504040204" pitchFamily="50" charset="-128"/>
              </a:rPr>
              <a:t>○建築物の高経年化と所有者の高齢化がより一層進む中、耐震改修だけではなく、</a:t>
            </a:r>
            <a:r>
              <a:rPr lang="ja-JP" altLang="en-US" sz="1300" b="1" u="sng" dirty="0">
                <a:latin typeface="Meiryo UI" panose="020B0604030504040204" pitchFamily="50" charset="-128"/>
                <a:ea typeface="Meiryo UI" panose="020B0604030504040204" pitchFamily="50" charset="-128"/>
              </a:rPr>
              <a:t>除却支援</a:t>
            </a:r>
            <a:endParaRPr lang="en-US" altLang="ja-JP" sz="1300" b="1" u="sng" dirty="0">
              <a:latin typeface="Meiryo UI" panose="020B0604030504040204" pitchFamily="50" charset="-128"/>
              <a:ea typeface="Meiryo UI" panose="020B0604030504040204" pitchFamily="50" charset="-128"/>
            </a:endParaRPr>
          </a:p>
          <a:p>
            <a:pPr marL="266700" indent="-266700" defTabSz="509138"/>
            <a:r>
              <a:rPr lang="ja-JP" altLang="en-US" sz="1300" b="1" dirty="0">
                <a:latin typeface="Meiryo UI" panose="020B0604030504040204" pitchFamily="50" charset="-128"/>
                <a:ea typeface="Meiryo UI" panose="020B0604030504040204" pitchFamily="50" charset="-128"/>
              </a:rPr>
              <a:t>　 </a:t>
            </a:r>
            <a:r>
              <a:rPr lang="ja-JP" altLang="en-US" sz="1300" b="1" u="sng" dirty="0">
                <a:latin typeface="Meiryo UI" panose="020B0604030504040204" pitchFamily="50" charset="-128"/>
                <a:ea typeface="Meiryo UI" panose="020B0604030504040204" pitchFamily="50" charset="-128"/>
              </a:rPr>
              <a:t>による後押し</a:t>
            </a:r>
            <a:r>
              <a:rPr lang="ja-JP" altLang="en-US" sz="1300" dirty="0">
                <a:latin typeface="Meiryo UI" panose="020B0604030504040204" pitchFamily="50" charset="-128"/>
                <a:ea typeface="Meiryo UI" panose="020B0604030504040204" pitchFamily="50" charset="-128"/>
              </a:rPr>
              <a:t>で、建替え･住替えを促進</a:t>
            </a:r>
            <a:endParaRPr lang="en-US" altLang="ja-JP" sz="1300" dirty="0">
              <a:latin typeface="Meiryo UI" panose="020B0604030504040204" pitchFamily="50" charset="-128"/>
              <a:ea typeface="Meiryo UI" panose="020B0604030504040204" pitchFamily="50" charset="-128"/>
            </a:endParaRPr>
          </a:p>
          <a:p>
            <a:pPr marL="266700" indent="-266700" defTabSz="509138"/>
            <a:endParaRPr lang="en-US" altLang="ja-JP" sz="1300" dirty="0">
              <a:latin typeface="Meiryo UI" panose="020B0604030504040204" pitchFamily="50" charset="-128"/>
              <a:ea typeface="Meiryo UI" panose="020B0604030504040204" pitchFamily="50" charset="-128"/>
            </a:endParaRPr>
          </a:p>
          <a:p>
            <a:pPr marL="266700" indent="-266700" defTabSz="509138"/>
            <a:r>
              <a:rPr lang="ja-JP" altLang="en-US" sz="1300" dirty="0">
                <a:latin typeface="Meiryo UI" panose="020B0604030504040204" pitchFamily="50" charset="-128"/>
                <a:ea typeface="Meiryo UI" panose="020B0604030504040204" pitchFamily="50" charset="-128"/>
              </a:rPr>
              <a:t>○所有者へジャストフィットする耐震対策を働きかけ</a:t>
            </a:r>
            <a:endParaRPr lang="en-US" altLang="ja-JP" sz="1300" dirty="0">
              <a:latin typeface="Meiryo UI" panose="020B0604030504040204" pitchFamily="50" charset="-128"/>
              <a:ea typeface="Meiryo UI" panose="020B0604030504040204" pitchFamily="50" charset="-128"/>
            </a:endParaRPr>
          </a:p>
          <a:p>
            <a:pPr marL="266700" indent="-266700" defTabSz="509138"/>
            <a:endParaRPr lang="en-US" altLang="ja-JP" sz="1300" dirty="0">
              <a:latin typeface="Meiryo UI" panose="020B0604030504040204" pitchFamily="50" charset="-128"/>
              <a:ea typeface="Meiryo UI" panose="020B0604030504040204" pitchFamily="50" charset="-128"/>
            </a:endParaRPr>
          </a:p>
          <a:p>
            <a:pPr marL="266700" indent="-266700" defTabSz="509138"/>
            <a:r>
              <a:rPr lang="ja-JP" altLang="en-US" sz="1300" dirty="0">
                <a:latin typeface="Meiryo UI" panose="020B0604030504040204" pitchFamily="50" charset="-128"/>
                <a:ea typeface="Meiryo UI" panose="020B0604030504040204" pitchFamily="50" charset="-128"/>
              </a:rPr>
              <a:t>　 ⇒耐震化率だけではなく、</a:t>
            </a:r>
            <a:r>
              <a:rPr lang="ja-JP" altLang="en-US" sz="1300" b="1" u="sng" dirty="0">
                <a:latin typeface="Meiryo UI" panose="020B0604030504040204" pitchFamily="50" charset="-128"/>
                <a:ea typeface="Meiryo UI" panose="020B0604030504040204" pitchFamily="50" charset="-128"/>
              </a:rPr>
              <a:t>耐震性が不足する住宅の実数と位置を新たに把握</a:t>
            </a:r>
            <a:r>
              <a:rPr lang="ja-JP" altLang="en-US" sz="1300" dirty="0">
                <a:latin typeface="Meiryo UI" panose="020B0604030504040204" pitchFamily="50" charset="-128"/>
                <a:ea typeface="Meiryo UI" panose="020B0604030504040204" pitchFamily="50" charset="-128"/>
              </a:rPr>
              <a:t>し、地域特性や建物特性に応じた耐震化メニューを提案</a:t>
            </a:r>
            <a:endParaRPr lang="en-US" altLang="ja-JP" sz="1300" dirty="0">
              <a:latin typeface="Meiryo UI" panose="020B0604030504040204" pitchFamily="50" charset="-128"/>
              <a:ea typeface="Meiryo UI" panose="020B0604030504040204" pitchFamily="50" charset="-128"/>
            </a:endParaRPr>
          </a:p>
          <a:p>
            <a:pPr marL="266700" indent="-266700" defTabSz="509138"/>
            <a:endParaRPr lang="en-US" altLang="ja-JP" sz="1300" dirty="0">
              <a:latin typeface="Meiryo UI" panose="020B0604030504040204" pitchFamily="50" charset="-128"/>
              <a:ea typeface="Meiryo UI" panose="020B0604030504040204" pitchFamily="50" charset="-128"/>
            </a:endParaRPr>
          </a:p>
          <a:p>
            <a:pPr marL="266700" indent="-266700" defTabSz="509138"/>
            <a:r>
              <a:rPr lang="ja-JP" altLang="en-US" sz="1300" dirty="0">
                <a:latin typeface="Meiryo UI" panose="020B0604030504040204" pitchFamily="50" charset="-128"/>
                <a:ea typeface="Meiryo UI" panose="020B0604030504040204" pitchFamily="50" charset="-128"/>
              </a:rPr>
              <a:t> 　⇒ダイレクトメールへの返信を求め、</a:t>
            </a:r>
            <a:r>
              <a:rPr lang="ja-JP" altLang="en-US" sz="1300" b="1" u="sng" dirty="0">
                <a:latin typeface="Meiryo UI" panose="020B0604030504040204" pitchFamily="50" charset="-128"/>
                <a:ea typeface="Meiryo UI" panose="020B0604030504040204" pitchFamily="50" charset="-128"/>
              </a:rPr>
              <a:t>所有者の意向把握や世帯特性を詳細に把握</a:t>
            </a:r>
            <a:r>
              <a:rPr lang="ja-JP" altLang="en-US" sz="1300" dirty="0">
                <a:latin typeface="Meiryo UI" panose="020B0604030504040204" pitchFamily="50" charset="-128"/>
                <a:ea typeface="Meiryo UI" panose="020B0604030504040204" pitchFamily="50" charset="-128"/>
              </a:rPr>
              <a:t>し、ニーズに応じた住替え等の支援策を実施</a:t>
            </a:r>
            <a:r>
              <a:rPr lang="ja-JP" altLang="en-US" sz="1050" dirty="0">
                <a:latin typeface="Meiryo UI" panose="020B0604030504040204" pitchFamily="50" charset="-128"/>
                <a:ea typeface="Meiryo UI" panose="020B0604030504040204" pitchFamily="50" charset="-128"/>
              </a:rPr>
              <a:t>（福祉連携による相談支援等による後押し）</a:t>
            </a:r>
            <a:endParaRPr lang="en-US" altLang="ja-JP" sz="1100" dirty="0">
              <a:latin typeface="Meiryo UI" panose="020B0604030504040204" pitchFamily="50" charset="-128"/>
              <a:ea typeface="Meiryo UI" panose="020B0604030504040204" pitchFamily="50" charset="-128"/>
            </a:endParaRPr>
          </a:p>
        </p:txBody>
      </p:sp>
      <p:sp>
        <p:nvSpPr>
          <p:cNvPr id="114" name="テキスト ボックス 113">
            <a:extLst>
              <a:ext uri="{FF2B5EF4-FFF2-40B4-BE49-F238E27FC236}">
                <a16:creationId xmlns:a16="http://schemas.microsoft.com/office/drawing/2014/main" id="{4F83F2EA-5D58-44D7-AF60-0F79EF740FF6}"/>
              </a:ext>
            </a:extLst>
          </p:cNvPr>
          <p:cNvSpPr txBox="1"/>
          <p:nvPr/>
        </p:nvSpPr>
        <p:spPr>
          <a:xfrm>
            <a:off x="12058519" y="5446960"/>
            <a:ext cx="2790023" cy="1292662"/>
          </a:xfrm>
          <a:prstGeom prst="rect">
            <a:avLst/>
          </a:prstGeom>
          <a:noFill/>
        </p:spPr>
        <p:txBody>
          <a:bodyPr wrap="square" rtlCol="0">
            <a:spAutoFit/>
          </a:bodyPr>
          <a:lstStyle/>
          <a:p>
            <a:pPr marL="266700" indent="-266700" defTabSz="509138"/>
            <a:r>
              <a:rPr lang="en-US" altLang="ja-JP" sz="1300" b="1" dirty="0">
                <a:solidFill>
                  <a:prstClr val="black"/>
                </a:solidFill>
                <a:latin typeface="Meiryo UI" panose="020B0604030504040204" pitchFamily="50" charset="-128"/>
                <a:ea typeface="Meiryo UI" panose="020B0604030504040204" pitchFamily="50" charset="-128"/>
              </a:rPr>
              <a:t>【</a:t>
            </a:r>
            <a:r>
              <a:rPr lang="ja-JP" altLang="en-US" sz="1300" b="1" dirty="0">
                <a:solidFill>
                  <a:prstClr val="black"/>
                </a:solidFill>
                <a:latin typeface="Meiryo UI" panose="020B0604030504040204" pitchFamily="50" charset="-128"/>
                <a:ea typeface="Meiryo UI" panose="020B0604030504040204" pitchFamily="50" charset="-128"/>
              </a:rPr>
              <a:t>継続・強化して実施する内容</a:t>
            </a:r>
            <a:r>
              <a:rPr lang="en-US" altLang="ja-JP" sz="1300" b="1" dirty="0">
                <a:solidFill>
                  <a:prstClr val="black"/>
                </a:solidFill>
                <a:latin typeface="Meiryo UI" panose="020B0604030504040204" pitchFamily="50" charset="-128"/>
                <a:ea typeface="Meiryo UI" panose="020B0604030504040204" pitchFamily="50" charset="-128"/>
              </a:rPr>
              <a:t>】</a:t>
            </a:r>
          </a:p>
          <a:p>
            <a:pPr marL="266700" indent="-266700" defTabSz="509138"/>
            <a:endParaRPr lang="en-US" altLang="ja-JP" sz="1300" b="1"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○耐震化フォーラムの実施</a:t>
            </a:r>
            <a:endParaRPr lang="en-US" altLang="ja-JP" sz="1300" dirty="0">
              <a:solidFill>
                <a:prstClr val="black"/>
              </a:solidFill>
              <a:latin typeface="Meiryo UI" panose="020B0604030504040204" pitchFamily="50" charset="-128"/>
              <a:ea typeface="Meiryo UI" panose="020B0604030504040204" pitchFamily="50" charset="-128"/>
            </a:endParaRPr>
          </a:p>
          <a:p>
            <a:pPr marL="177800" indent="-177800" defTabSz="509138"/>
            <a:r>
              <a:rPr lang="ja-JP" altLang="en-US" sz="1300" dirty="0">
                <a:solidFill>
                  <a:prstClr val="black"/>
                </a:solidFill>
                <a:latin typeface="Meiryo UI" panose="020B0604030504040204" pitchFamily="50" charset="-128"/>
                <a:ea typeface="Meiryo UI" panose="020B0604030504040204" pitchFamily="50" charset="-128"/>
              </a:rPr>
              <a:t>○ダイレクトメール等</a:t>
            </a:r>
            <a:r>
              <a:rPr lang="ja-JP" altLang="en-US" sz="1300" dirty="0">
                <a:latin typeface="Meiryo UI" panose="020B0604030504040204" pitchFamily="50" charset="-128"/>
                <a:ea typeface="Meiryo UI" panose="020B0604030504040204" pitchFamily="50" charset="-128"/>
              </a:rPr>
              <a:t>（約</a:t>
            </a:r>
            <a:r>
              <a:rPr lang="en-US" altLang="ja-JP" sz="1300" dirty="0">
                <a:latin typeface="Meiryo UI" panose="020B0604030504040204" pitchFamily="50" charset="-128"/>
                <a:ea typeface="Meiryo UI" panose="020B0604030504040204" pitchFamily="50" charset="-128"/>
              </a:rPr>
              <a:t>15</a:t>
            </a:r>
            <a:r>
              <a:rPr lang="ja-JP" altLang="en-US" sz="1300" dirty="0">
                <a:latin typeface="Meiryo UI" panose="020B0604030504040204" pitchFamily="50" charset="-128"/>
                <a:ea typeface="Meiryo UI" panose="020B0604030504040204" pitchFamily="50" charset="-128"/>
              </a:rPr>
              <a:t>万戸）　</a:t>
            </a:r>
            <a:endParaRPr lang="en-US" altLang="ja-JP" sz="1300" dirty="0">
              <a:latin typeface="Meiryo UI" panose="020B0604030504040204" pitchFamily="50" charset="-128"/>
              <a:ea typeface="Meiryo UI" panose="020B0604030504040204" pitchFamily="50" charset="-128"/>
            </a:endParaRPr>
          </a:p>
          <a:p>
            <a:pPr marL="177800" indent="-177800" defTabSz="509138"/>
            <a:r>
              <a:rPr lang="ja-JP" altLang="en-US" sz="1300" dirty="0">
                <a:latin typeface="Meiryo UI" panose="020B0604030504040204" pitchFamily="50" charset="-128"/>
                <a:ea typeface="Meiryo UI" panose="020B0604030504040204" pitchFamily="50" charset="-128"/>
              </a:rPr>
              <a:t>○分譲マンション耐震化</a:t>
            </a:r>
            <a:r>
              <a:rPr lang="ja-JP" altLang="en-US" sz="1300" dirty="0">
                <a:solidFill>
                  <a:prstClr val="black"/>
                </a:solidFill>
                <a:latin typeface="Meiryo UI" panose="020B0604030504040204" pitchFamily="50" charset="-128"/>
                <a:ea typeface="Meiryo UI" panose="020B0604030504040204" pitchFamily="50" charset="-128"/>
              </a:rPr>
              <a:t>サポート事業者との連携による情報発信</a:t>
            </a:r>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115" name="テキスト ボックス 114">
            <a:extLst>
              <a:ext uri="{FF2B5EF4-FFF2-40B4-BE49-F238E27FC236}">
                <a16:creationId xmlns:a16="http://schemas.microsoft.com/office/drawing/2014/main" id="{E8E590CD-7750-4E2C-AA61-8C453425ADDE}"/>
              </a:ext>
            </a:extLst>
          </p:cNvPr>
          <p:cNvSpPr txBox="1"/>
          <p:nvPr/>
        </p:nvSpPr>
        <p:spPr>
          <a:xfrm>
            <a:off x="5710388" y="5198161"/>
            <a:ext cx="6340155" cy="1692771"/>
          </a:xfrm>
          <a:prstGeom prst="rect">
            <a:avLst/>
          </a:prstGeom>
          <a:noFill/>
        </p:spPr>
        <p:txBody>
          <a:bodyPr wrap="square" rtlCol="0">
            <a:spAutoFit/>
          </a:bodyPr>
          <a:lstStyle/>
          <a:p>
            <a:pPr marL="266700" indent="-266700" defTabSz="509138"/>
            <a:r>
              <a:rPr lang="ja-JP" altLang="en-US" sz="1300" b="1" dirty="0">
                <a:solidFill>
                  <a:prstClr val="black"/>
                </a:solidFill>
                <a:latin typeface="Meiryo UI" panose="020B0604030504040204" pitchFamily="50" charset="-128"/>
                <a:ea typeface="Meiryo UI" panose="020B0604030504040204" pitchFamily="50" charset="-128"/>
              </a:rPr>
              <a:t>分譲マンション</a:t>
            </a:r>
            <a:endParaRPr lang="en-US" altLang="ja-JP" sz="1300" b="1" dirty="0">
              <a:solidFill>
                <a:prstClr val="black"/>
              </a:solidFill>
              <a:latin typeface="Meiryo UI" panose="020B0604030504040204" pitchFamily="50" charset="-128"/>
              <a:ea typeface="Meiryo UI" panose="020B0604030504040204" pitchFamily="50" charset="-128"/>
            </a:endParaRPr>
          </a:p>
          <a:p>
            <a:pPr marL="266700" indent="-266700" defTabSz="509138"/>
            <a:r>
              <a:rPr lang="en-US" altLang="ja-JP" sz="1300" b="1" dirty="0">
                <a:solidFill>
                  <a:prstClr val="black"/>
                </a:solidFill>
                <a:latin typeface="Meiryo UI" panose="020B0604030504040204" pitchFamily="50" charset="-128"/>
                <a:ea typeface="Meiryo UI" panose="020B0604030504040204" pitchFamily="50" charset="-128"/>
              </a:rPr>
              <a:t>【</a:t>
            </a:r>
            <a:r>
              <a:rPr lang="ja-JP" altLang="en-US" sz="1300" b="1" dirty="0">
                <a:solidFill>
                  <a:prstClr val="black"/>
                </a:solidFill>
                <a:latin typeface="Meiryo UI" panose="020B0604030504040204" pitchFamily="50" charset="-128"/>
                <a:ea typeface="Meiryo UI" panose="020B0604030504040204" pitchFamily="50" charset="-128"/>
              </a:rPr>
              <a:t>新たな取組み</a:t>
            </a:r>
            <a:r>
              <a:rPr lang="en-US" altLang="ja-JP" sz="1300" b="1" dirty="0">
                <a:solidFill>
                  <a:prstClr val="black"/>
                </a:solidFill>
                <a:latin typeface="Meiryo UI" panose="020B0604030504040204" pitchFamily="50" charset="-128"/>
                <a:ea typeface="Meiryo UI" panose="020B0604030504040204" pitchFamily="50" charset="-128"/>
              </a:rPr>
              <a:t>】</a:t>
            </a:r>
          </a:p>
          <a:p>
            <a:pPr marL="266700" indent="-266700" defTabSz="509138"/>
            <a:endParaRPr lang="en-US" altLang="ja-JP" sz="1300" b="1"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latin typeface="Meiryo UI" panose="020B0604030504040204" pitchFamily="50" charset="-128"/>
                <a:ea typeface="Meiryo UI" panose="020B0604030504040204" pitchFamily="50" charset="-128"/>
              </a:rPr>
              <a:t>○初動期の支援策として耐震診断実施の合意形成を促進させるため、マンション管理組合</a:t>
            </a:r>
            <a:endParaRPr lang="en-US" altLang="ja-JP" sz="1300" dirty="0">
              <a:latin typeface="Meiryo UI" panose="020B0604030504040204" pitchFamily="50" charset="-128"/>
              <a:ea typeface="Meiryo UI" panose="020B0604030504040204" pitchFamily="50" charset="-128"/>
            </a:endParaRPr>
          </a:p>
          <a:p>
            <a:pPr marL="266700" indent="-266700" defTabSz="509138"/>
            <a:r>
              <a:rPr lang="ja-JP" altLang="en-US" sz="1300" dirty="0">
                <a:latin typeface="Meiryo UI" panose="020B0604030504040204" pitchFamily="50" charset="-128"/>
                <a:ea typeface="Meiryo UI" panose="020B0604030504040204" pitchFamily="50" charset="-128"/>
              </a:rPr>
              <a:t>　　等からの</a:t>
            </a:r>
            <a:r>
              <a:rPr lang="ja-JP" altLang="en-US" sz="1300" b="1" u="sng" dirty="0">
                <a:latin typeface="Meiryo UI" panose="020B0604030504040204" pitchFamily="50" charset="-128"/>
                <a:ea typeface="Meiryo UI" panose="020B0604030504040204" pitchFamily="50" charset="-128"/>
              </a:rPr>
              <a:t>事前相談等をサポート</a:t>
            </a:r>
            <a:r>
              <a:rPr lang="ja-JP" altLang="en-US" sz="1300" dirty="0">
                <a:latin typeface="Meiryo UI" panose="020B0604030504040204" pitchFamily="50" charset="-128"/>
                <a:ea typeface="Meiryo UI" panose="020B0604030504040204" pitchFamily="50" charset="-128"/>
              </a:rPr>
              <a:t>できる仕組づくりを検討</a:t>
            </a:r>
            <a:endParaRPr lang="en-US" altLang="ja-JP" sz="1300" dirty="0">
              <a:latin typeface="Meiryo UI" panose="020B0604030504040204" pitchFamily="50" charset="-128"/>
              <a:ea typeface="Meiryo UI" panose="020B0604030504040204" pitchFamily="50" charset="-128"/>
            </a:endParaRPr>
          </a:p>
          <a:p>
            <a:pPr marL="266700" indent="-266700" defTabSz="509138"/>
            <a:endParaRPr lang="en-US" altLang="ja-JP" sz="1300"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○適正管理から耐震化までのトータル的な支援策等の情報をわかりやすく周知</a:t>
            </a:r>
            <a:endParaRPr lang="en-US" altLang="ja-JP" sz="1300"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（維持保全、耐震改修、建替え、除却）</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116" name="テキスト ボックス 115">
            <a:extLst>
              <a:ext uri="{FF2B5EF4-FFF2-40B4-BE49-F238E27FC236}">
                <a16:creationId xmlns:a16="http://schemas.microsoft.com/office/drawing/2014/main" id="{B1A22173-A470-4C02-9438-DB50D1964A69}"/>
              </a:ext>
            </a:extLst>
          </p:cNvPr>
          <p:cNvSpPr txBox="1"/>
          <p:nvPr/>
        </p:nvSpPr>
        <p:spPr>
          <a:xfrm>
            <a:off x="12065957" y="7067027"/>
            <a:ext cx="2868553" cy="1492716"/>
          </a:xfrm>
          <a:prstGeom prst="rect">
            <a:avLst/>
          </a:prstGeom>
          <a:noFill/>
        </p:spPr>
        <p:txBody>
          <a:bodyPr wrap="square" rtlCol="0">
            <a:spAutoFit/>
          </a:bodyPr>
          <a:lstStyle/>
          <a:p>
            <a:pPr marL="266700" indent="-266700" defTabSz="509138"/>
            <a:r>
              <a:rPr lang="en-US" altLang="ja-JP" sz="1300" b="1" dirty="0">
                <a:solidFill>
                  <a:prstClr val="black"/>
                </a:solidFill>
                <a:latin typeface="Meiryo UI" panose="020B0604030504040204" pitchFamily="50" charset="-128"/>
                <a:ea typeface="Meiryo UI" panose="020B0604030504040204" pitchFamily="50" charset="-128"/>
              </a:rPr>
              <a:t>【</a:t>
            </a:r>
            <a:r>
              <a:rPr lang="ja-JP" altLang="en-US" sz="1300" b="1" dirty="0">
                <a:solidFill>
                  <a:prstClr val="black"/>
                </a:solidFill>
                <a:latin typeface="Meiryo UI" panose="020B0604030504040204" pitchFamily="50" charset="-128"/>
                <a:ea typeface="Meiryo UI" panose="020B0604030504040204" pitchFamily="50" charset="-128"/>
              </a:rPr>
              <a:t>継続・強化して実施する内容</a:t>
            </a:r>
            <a:r>
              <a:rPr lang="en-US" altLang="ja-JP" sz="1300" b="1" dirty="0">
                <a:solidFill>
                  <a:prstClr val="black"/>
                </a:solidFill>
                <a:latin typeface="Meiryo UI" panose="020B0604030504040204" pitchFamily="50" charset="-128"/>
                <a:ea typeface="Meiryo UI" panose="020B0604030504040204" pitchFamily="50" charset="-128"/>
              </a:rPr>
              <a:t>】</a:t>
            </a: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○ダイレクトメール等</a:t>
            </a:r>
            <a:r>
              <a:rPr lang="ja-JP" altLang="en-US" sz="1300" dirty="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59</a:t>
            </a:r>
            <a:r>
              <a:rPr lang="ja-JP" altLang="en-US" sz="1300" dirty="0">
                <a:latin typeface="Meiryo UI" panose="020B0604030504040204" pitchFamily="50" charset="-128"/>
                <a:ea typeface="Meiryo UI" panose="020B0604030504040204" pitchFamily="50" charset="-128"/>
              </a:rPr>
              <a:t>棟）</a:t>
            </a:r>
            <a:endParaRPr lang="en-US" altLang="ja-JP" sz="1300" dirty="0">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○改修工法等の</a:t>
            </a:r>
            <a:r>
              <a:rPr lang="en-US" altLang="ja-JP" sz="1300" dirty="0">
                <a:solidFill>
                  <a:prstClr val="black"/>
                </a:solidFill>
                <a:latin typeface="Meiryo UI" panose="020B0604030504040204" pitchFamily="50" charset="-128"/>
                <a:ea typeface="Meiryo UI" panose="020B0604030504040204" pitchFamily="50" charset="-128"/>
              </a:rPr>
              <a:t>WEB</a:t>
            </a:r>
            <a:r>
              <a:rPr lang="ja-JP" altLang="en-US" sz="1300" dirty="0">
                <a:solidFill>
                  <a:prstClr val="black"/>
                </a:solidFill>
                <a:latin typeface="Meiryo UI" panose="020B0604030504040204" pitchFamily="50" charset="-128"/>
                <a:ea typeface="Meiryo UI" panose="020B0604030504040204" pitchFamily="50" charset="-128"/>
              </a:rPr>
              <a:t>説明会</a:t>
            </a:r>
            <a:endParaRPr lang="en-US" altLang="ja-JP" sz="1300"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○融資･税制等必要な情報の一括周知</a:t>
            </a:r>
          </a:p>
          <a:p>
            <a:pPr marL="182563" indent="-182563" defTabSz="509138"/>
            <a:r>
              <a:rPr lang="ja-JP" altLang="en-US" sz="1300" dirty="0">
                <a:solidFill>
                  <a:prstClr val="black"/>
                </a:solidFill>
                <a:latin typeface="Meiryo UI" panose="020B0604030504040204" pitchFamily="50" charset="-128"/>
                <a:ea typeface="Meiryo UI" panose="020B0604030504040204" pitchFamily="50" charset="-128"/>
              </a:rPr>
              <a:t>○専門家派遣制度の積極的な活用の働きかけ</a:t>
            </a:r>
            <a:endParaRPr lang="en-US" altLang="ja-JP" sz="1100" dirty="0">
              <a:solidFill>
                <a:prstClr val="black"/>
              </a:solidFill>
              <a:latin typeface="Meiryo UI" panose="020B0604030504040204" pitchFamily="50" charset="-128"/>
              <a:ea typeface="Meiryo UI" panose="020B0604030504040204" pitchFamily="50" charset="-128"/>
            </a:endParaRPr>
          </a:p>
          <a:p>
            <a:pPr marL="266700" indent="-266700" defTabSz="509138"/>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117" name="テキスト ボックス 116">
            <a:extLst>
              <a:ext uri="{FF2B5EF4-FFF2-40B4-BE49-F238E27FC236}">
                <a16:creationId xmlns:a16="http://schemas.microsoft.com/office/drawing/2014/main" id="{257703F4-DA5A-45BC-91C9-112D31A7BCAA}"/>
              </a:ext>
            </a:extLst>
          </p:cNvPr>
          <p:cNvSpPr txBox="1"/>
          <p:nvPr/>
        </p:nvSpPr>
        <p:spPr>
          <a:xfrm>
            <a:off x="5734421" y="7108539"/>
            <a:ext cx="6297226" cy="1092607"/>
          </a:xfrm>
          <a:prstGeom prst="rect">
            <a:avLst/>
          </a:prstGeom>
          <a:noFill/>
        </p:spPr>
        <p:txBody>
          <a:bodyPr wrap="square" rtlCol="0">
            <a:spAutoFit/>
          </a:bodyPr>
          <a:lstStyle/>
          <a:p>
            <a:pPr marL="266700" indent="-266700" defTabSz="509138"/>
            <a:r>
              <a:rPr lang="en-US" altLang="ja-JP" sz="1300" b="1" dirty="0">
                <a:solidFill>
                  <a:prstClr val="black"/>
                </a:solidFill>
                <a:latin typeface="Meiryo UI" panose="020B0604030504040204" pitchFamily="50" charset="-128"/>
                <a:ea typeface="Meiryo UI" panose="020B0604030504040204" pitchFamily="50" charset="-128"/>
              </a:rPr>
              <a:t>【</a:t>
            </a:r>
            <a:r>
              <a:rPr lang="ja-JP" altLang="en-US" sz="1300" b="1" dirty="0">
                <a:solidFill>
                  <a:prstClr val="black"/>
                </a:solidFill>
                <a:latin typeface="Meiryo UI" panose="020B0604030504040204" pitchFamily="50" charset="-128"/>
                <a:ea typeface="Meiryo UI" panose="020B0604030504040204" pitchFamily="50" charset="-128"/>
              </a:rPr>
              <a:t>新たな取組み</a:t>
            </a:r>
            <a:r>
              <a:rPr lang="en-US" altLang="ja-JP" sz="1300" b="1" dirty="0">
                <a:solidFill>
                  <a:prstClr val="black"/>
                </a:solidFill>
                <a:latin typeface="Meiryo UI" panose="020B0604030504040204" pitchFamily="50" charset="-128"/>
                <a:ea typeface="Meiryo UI" panose="020B0604030504040204" pitchFamily="50" charset="-128"/>
              </a:rPr>
              <a:t>】</a:t>
            </a:r>
          </a:p>
          <a:p>
            <a:pPr marL="266700" indent="-266700" defTabSz="509138"/>
            <a:endParaRPr lang="en-US" altLang="ja-JP" sz="1300" b="1"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○病院部局と連携した取組の実施</a:t>
            </a:r>
            <a:endParaRPr lang="en-US" altLang="ja-JP" sz="1300" dirty="0">
              <a:latin typeface="Meiryo UI" panose="020B0604030504040204" pitchFamily="50" charset="-128"/>
              <a:ea typeface="Meiryo UI" panose="020B0604030504040204" pitchFamily="50" charset="-128"/>
            </a:endParaRPr>
          </a:p>
          <a:p>
            <a:pPr marL="266700" indent="-266700" defTabSz="509138"/>
            <a:r>
              <a:rPr lang="ja-JP" altLang="en-US" sz="1300" dirty="0">
                <a:latin typeface="Meiryo UI" panose="020B0604030504040204" pitchFamily="50" charset="-128"/>
                <a:ea typeface="Meiryo UI" panose="020B0604030504040204" pitchFamily="50" charset="-128"/>
              </a:rPr>
              <a:t>　⇒</a:t>
            </a:r>
            <a:r>
              <a:rPr lang="ja-JP" altLang="en-US" sz="1300" b="1" u="sng" dirty="0">
                <a:latin typeface="Meiryo UI" panose="020B0604030504040204" pitchFamily="50" charset="-128"/>
                <a:ea typeface="Meiryo UI" panose="020B0604030504040204" pitchFamily="50" charset="-128"/>
              </a:rPr>
              <a:t>病院部局と連携し個別訪問を実施</a:t>
            </a:r>
            <a:r>
              <a:rPr lang="ja-JP" altLang="en-US" sz="1300" dirty="0">
                <a:latin typeface="Meiryo UI" panose="020B0604030504040204" pitchFamily="50" charset="-128"/>
                <a:ea typeface="Meiryo UI" panose="020B0604030504040204" pitchFamily="50" charset="-128"/>
              </a:rPr>
              <a:t>。耐震改修に係る補助制度、耐震改修工法の提示等の働きかけを行う</a:t>
            </a:r>
          </a:p>
        </p:txBody>
      </p:sp>
      <p:sp>
        <p:nvSpPr>
          <p:cNvPr id="118" name="テキスト ボックス 117">
            <a:extLst>
              <a:ext uri="{FF2B5EF4-FFF2-40B4-BE49-F238E27FC236}">
                <a16:creationId xmlns:a16="http://schemas.microsoft.com/office/drawing/2014/main" id="{0C7792FF-6D18-4EFD-A64A-B614A0CFDA55}"/>
              </a:ext>
            </a:extLst>
          </p:cNvPr>
          <p:cNvSpPr txBox="1"/>
          <p:nvPr/>
        </p:nvSpPr>
        <p:spPr>
          <a:xfrm>
            <a:off x="12058405" y="8613228"/>
            <a:ext cx="2906973" cy="1892826"/>
          </a:xfrm>
          <a:prstGeom prst="rect">
            <a:avLst/>
          </a:prstGeom>
          <a:noFill/>
        </p:spPr>
        <p:txBody>
          <a:bodyPr wrap="square" rtlCol="0">
            <a:spAutoFit/>
          </a:bodyPr>
          <a:lstStyle/>
          <a:p>
            <a:pPr marL="266700" indent="-266700" defTabSz="509138"/>
            <a:r>
              <a:rPr lang="en-US" altLang="ja-JP" sz="1300" b="1" dirty="0">
                <a:solidFill>
                  <a:prstClr val="black"/>
                </a:solidFill>
                <a:latin typeface="Meiryo UI" panose="020B0604030504040204" pitchFamily="50" charset="-128"/>
                <a:ea typeface="Meiryo UI" panose="020B0604030504040204" pitchFamily="50" charset="-128"/>
              </a:rPr>
              <a:t>【</a:t>
            </a:r>
            <a:r>
              <a:rPr lang="ja-JP" altLang="en-US" sz="1300" b="1" dirty="0">
                <a:solidFill>
                  <a:prstClr val="black"/>
                </a:solidFill>
                <a:latin typeface="Meiryo UI" panose="020B0604030504040204" pitchFamily="50" charset="-128"/>
                <a:ea typeface="Meiryo UI" panose="020B0604030504040204" pitchFamily="50" charset="-128"/>
              </a:rPr>
              <a:t>継続・強化して実施する内容</a:t>
            </a:r>
            <a:r>
              <a:rPr lang="en-US" altLang="ja-JP" sz="1300" b="1" dirty="0">
                <a:solidFill>
                  <a:prstClr val="black"/>
                </a:solidFill>
                <a:latin typeface="Meiryo UI" panose="020B0604030504040204" pitchFamily="50" charset="-128"/>
                <a:ea typeface="Meiryo UI" panose="020B0604030504040204" pitchFamily="50" charset="-128"/>
              </a:rPr>
              <a:t>】</a:t>
            </a:r>
          </a:p>
          <a:p>
            <a:pPr marL="266700" indent="-266700" defTabSz="509138"/>
            <a:endParaRPr lang="en-US" altLang="ja-JP" sz="1300" b="1"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○耐震プロデューサー派遣によるきめ細</a:t>
            </a:r>
            <a:endParaRPr lang="en-US" altLang="ja-JP" sz="1300"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　 かな支援</a:t>
            </a:r>
            <a:endParaRPr lang="en-US" altLang="ja-JP" sz="1300"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○ダイレクトメール</a:t>
            </a:r>
            <a:r>
              <a:rPr lang="ja-JP" altLang="en-US" sz="1300" dirty="0">
                <a:latin typeface="Meiryo UI" panose="020B0604030504040204" pitchFamily="50" charset="-128"/>
                <a:ea typeface="Meiryo UI" panose="020B0604030504040204" pitchFamily="50" charset="-128"/>
              </a:rPr>
              <a:t>等（</a:t>
            </a:r>
            <a:r>
              <a:rPr lang="en-US" altLang="ja-JP" sz="1300" dirty="0">
                <a:latin typeface="Meiryo UI" panose="020B0604030504040204" pitchFamily="50" charset="-128"/>
                <a:ea typeface="Meiryo UI" panose="020B0604030504040204" pitchFamily="50" charset="-128"/>
              </a:rPr>
              <a:t>183</a:t>
            </a:r>
            <a:r>
              <a:rPr lang="ja-JP" altLang="en-US" sz="1300" dirty="0">
                <a:latin typeface="Meiryo UI" panose="020B0604030504040204" pitchFamily="50" charset="-128"/>
                <a:ea typeface="Meiryo UI" panose="020B0604030504040204" pitchFamily="50" charset="-128"/>
              </a:rPr>
              <a:t>棟）</a:t>
            </a:r>
            <a:endParaRPr lang="en-US" altLang="ja-JP" sz="1300" dirty="0">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○改修工法等の</a:t>
            </a:r>
            <a:r>
              <a:rPr lang="en-US" altLang="ja-JP" sz="1300" dirty="0">
                <a:solidFill>
                  <a:prstClr val="black"/>
                </a:solidFill>
                <a:latin typeface="Meiryo UI" panose="020B0604030504040204" pitchFamily="50" charset="-128"/>
                <a:ea typeface="Meiryo UI" panose="020B0604030504040204" pitchFamily="50" charset="-128"/>
              </a:rPr>
              <a:t>WEB</a:t>
            </a:r>
            <a:r>
              <a:rPr lang="ja-JP" altLang="en-US" sz="1300" dirty="0">
                <a:solidFill>
                  <a:prstClr val="black"/>
                </a:solidFill>
                <a:latin typeface="Meiryo UI" panose="020B0604030504040204" pitchFamily="50" charset="-128"/>
                <a:ea typeface="Meiryo UI" panose="020B0604030504040204" pitchFamily="50" charset="-128"/>
              </a:rPr>
              <a:t>説明会</a:t>
            </a:r>
            <a:endParaRPr lang="en-US" altLang="ja-JP" sz="1300"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○融資･税制等必要な情報の一括周知</a:t>
            </a:r>
            <a:endParaRPr lang="en-US" altLang="ja-JP" sz="1300"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○路線毎の耐震化進捗図によるわかりや</a:t>
            </a:r>
            <a:endParaRPr lang="en-US" altLang="ja-JP" sz="1300" dirty="0">
              <a:solidFill>
                <a:prstClr val="black"/>
              </a:solidFill>
              <a:latin typeface="Meiryo UI" panose="020B0604030504040204" pitchFamily="50" charset="-128"/>
              <a:ea typeface="Meiryo UI" panose="020B0604030504040204" pitchFamily="50" charset="-128"/>
            </a:endParaRPr>
          </a:p>
          <a:p>
            <a:pPr marL="266700" indent="-266700" defTabSz="509138"/>
            <a:r>
              <a:rPr lang="ja-JP" altLang="en-US" sz="1300" dirty="0">
                <a:solidFill>
                  <a:prstClr val="black"/>
                </a:solidFill>
                <a:latin typeface="Meiryo UI" panose="020B0604030504040204" pitchFamily="50" charset="-128"/>
                <a:ea typeface="Meiryo UI" panose="020B0604030504040204" pitchFamily="50" charset="-128"/>
              </a:rPr>
              <a:t>　 すい公表</a:t>
            </a:r>
          </a:p>
        </p:txBody>
      </p:sp>
      <p:sp>
        <p:nvSpPr>
          <p:cNvPr id="120" name="テキスト ボックス 119">
            <a:extLst>
              <a:ext uri="{FF2B5EF4-FFF2-40B4-BE49-F238E27FC236}">
                <a16:creationId xmlns:a16="http://schemas.microsoft.com/office/drawing/2014/main" id="{6C92D42F-4BB6-41D7-AA18-DC93D0FC2C06}"/>
              </a:ext>
            </a:extLst>
          </p:cNvPr>
          <p:cNvSpPr txBox="1"/>
          <p:nvPr/>
        </p:nvSpPr>
        <p:spPr>
          <a:xfrm>
            <a:off x="5723047" y="8550455"/>
            <a:ext cx="6281218" cy="1492716"/>
          </a:xfrm>
          <a:prstGeom prst="rect">
            <a:avLst/>
          </a:prstGeom>
          <a:noFill/>
        </p:spPr>
        <p:txBody>
          <a:bodyPr wrap="square" rtlCol="0">
            <a:spAutoFit/>
          </a:bodyPr>
          <a:lstStyle/>
          <a:p>
            <a:pPr marL="266700" indent="-266700" defTabSz="509138"/>
            <a:r>
              <a:rPr lang="en-US" altLang="ja-JP" sz="1300" b="1" dirty="0">
                <a:solidFill>
                  <a:prstClr val="black"/>
                </a:solidFill>
                <a:latin typeface="Meiryo UI" panose="020B0604030504040204" pitchFamily="50" charset="-128"/>
                <a:ea typeface="Meiryo UI" panose="020B0604030504040204" pitchFamily="50" charset="-128"/>
              </a:rPr>
              <a:t>【</a:t>
            </a:r>
            <a:r>
              <a:rPr lang="ja-JP" altLang="en-US" sz="1300" b="1" dirty="0">
                <a:solidFill>
                  <a:prstClr val="black"/>
                </a:solidFill>
                <a:latin typeface="Meiryo UI" panose="020B0604030504040204" pitchFamily="50" charset="-128"/>
                <a:ea typeface="Meiryo UI" panose="020B0604030504040204" pitchFamily="50" charset="-128"/>
              </a:rPr>
              <a:t>新たな取組み</a:t>
            </a:r>
            <a:r>
              <a:rPr lang="en-US" altLang="ja-JP" sz="1300" b="1" dirty="0">
                <a:solidFill>
                  <a:prstClr val="black"/>
                </a:solidFill>
                <a:latin typeface="Meiryo UI" panose="020B0604030504040204" pitchFamily="50" charset="-128"/>
                <a:ea typeface="Meiryo UI" panose="020B0604030504040204" pitchFamily="50" charset="-128"/>
              </a:rPr>
              <a:t>】</a:t>
            </a:r>
          </a:p>
          <a:p>
            <a:pPr marL="266700" indent="-266700" defTabSz="509138"/>
            <a:endParaRPr lang="en-US" altLang="ja-JP" sz="1300" b="1" dirty="0">
              <a:latin typeface="Meiryo UI" panose="020B0604030504040204" pitchFamily="50" charset="-128"/>
              <a:ea typeface="Meiryo UI" panose="020B0604030504040204" pitchFamily="50" charset="-128"/>
            </a:endParaRPr>
          </a:p>
          <a:p>
            <a:pPr marL="266700" indent="-266700" defTabSz="509138"/>
            <a:r>
              <a:rPr lang="ja-JP" altLang="en-US" sz="1300" dirty="0">
                <a:latin typeface="Meiryo UI" panose="020B0604030504040204" pitchFamily="50" charset="-128"/>
                <a:ea typeface="Meiryo UI" panose="020B0604030504040204" pitchFamily="50" charset="-128"/>
              </a:rPr>
              <a:t>〇発災時に緊急車両が実質的に一車線以上通行可能な状態とするため、</a:t>
            </a:r>
            <a:r>
              <a:rPr lang="ja-JP" altLang="en-US" sz="1300" b="1" u="sng" dirty="0">
                <a:latin typeface="Meiryo UI" panose="020B0604030504040204" pitchFamily="50" charset="-128"/>
                <a:ea typeface="Meiryo UI" panose="020B0604030504040204" pitchFamily="50" charset="-128"/>
              </a:rPr>
              <a:t>現況調査により把握した道路閉塞建築物に対し、重点的に働きかけ</a:t>
            </a:r>
            <a:r>
              <a:rPr lang="ja-JP" altLang="en-US" sz="1300" dirty="0">
                <a:latin typeface="Meiryo UI" panose="020B0604030504040204" pitchFamily="50" charset="-128"/>
                <a:ea typeface="Meiryo UI" panose="020B0604030504040204" pitchFamily="50" charset="-128"/>
              </a:rPr>
              <a:t>を実施</a:t>
            </a:r>
          </a:p>
          <a:p>
            <a:pPr marL="266700" indent="-266700" defTabSz="509138"/>
            <a:r>
              <a:rPr lang="ja-JP" altLang="en-US" sz="1300" dirty="0">
                <a:latin typeface="Meiryo UI" panose="020B0604030504040204" pitchFamily="50" charset="-128"/>
                <a:ea typeface="Meiryo UI" panose="020B0604030504040204" pitchFamily="50" charset="-128"/>
              </a:rPr>
              <a:t>　⇒耐震改修案、概算工事費、概略行程表等を提示するなど、プッシュ型で働きかけを行う</a:t>
            </a:r>
          </a:p>
          <a:p>
            <a:pPr marL="266700" indent="-266700" defTabSz="509138"/>
            <a:endParaRPr lang="en-US" altLang="ja-JP" sz="1300" dirty="0">
              <a:solidFill>
                <a:srgbClr val="FF0000"/>
              </a:solidFill>
              <a:latin typeface="Meiryo UI" panose="020B0604030504040204" pitchFamily="50" charset="-128"/>
              <a:ea typeface="Meiryo UI" panose="020B0604030504040204" pitchFamily="50" charset="-128"/>
            </a:endParaRPr>
          </a:p>
          <a:p>
            <a:pPr marL="266700" indent="-266700" defTabSz="509138"/>
            <a:r>
              <a:rPr lang="ja-JP" altLang="en-US" sz="1300" dirty="0">
                <a:latin typeface="Meiryo UI" panose="020B0604030504040204" pitchFamily="50" charset="-128"/>
                <a:ea typeface="Meiryo UI" panose="020B0604030504040204" pitchFamily="50" charset="-128"/>
              </a:rPr>
              <a:t>○道路閉塞リスクを軽減するため</a:t>
            </a:r>
            <a:r>
              <a:rPr lang="ja-JP" altLang="en-US" sz="1300" b="1" u="sng" dirty="0">
                <a:latin typeface="Meiryo UI" panose="020B0604030504040204" pitchFamily="50" charset="-128"/>
                <a:ea typeface="Meiryo UI" panose="020B0604030504040204" pitchFamily="50" charset="-128"/>
              </a:rPr>
              <a:t>段階的改修制度を検討</a:t>
            </a:r>
            <a:endParaRPr lang="en-US" altLang="ja-JP" sz="1300" b="1" u="sng" dirty="0">
              <a:latin typeface="Meiryo UI" panose="020B0604030504040204" pitchFamily="50" charset="-128"/>
              <a:ea typeface="Meiryo UI" panose="020B0604030504040204" pitchFamily="50" charset="-128"/>
            </a:endParaRPr>
          </a:p>
        </p:txBody>
      </p:sp>
      <p:sp>
        <p:nvSpPr>
          <p:cNvPr id="121" name="テキスト ボックス 23">
            <a:extLst>
              <a:ext uri="{FF2B5EF4-FFF2-40B4-BE49-F238E27FC236}">
                <a16:creationId xmlns:a16="http://schemas.microsoft.com/office/drawing/2014/main" id="{8F90B33F-E26B-4B03-989D-EB816A24E9DA}"/>
              </a:ext>
            </a:extLst>
          </p:cNvPr>
          <p:cNvSpPr txBox="1"/>
          <p:nvPr/>
        </p:nvSpPr>
        <p:spPr>
          <a:xfrm>
            <a:off x="2539288" y="2289459"/>
            <a:ext cx="1230630" cy="535852"/>
          </a:xfrm>
          <a:prstGeom prst="rect">
            <a:avLst/>
          </a:prstGeom>
          <a:noFill/>
        </p:spPr>
        <p:txBody>
          <a:bodyPr wrap="square" rtlCol="0" anchor="b">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ts val="1200"/>
              </a:lnSpc>
            </a:pPr>
            <a:r>
              <a:rPr lang="ja-JP" altLang="en-US" sz="800" kern="1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住宅総数</a:t>
            </a:r>
            <a:endParaRPr lang="en-US" altLang="ja-JP" sz="800" kern="1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endParaRPr>
          </a:p>
          <a:p>
            <a:pPr algn="ctr">
              <a:lnSpc>
                <a:spcPts val="1200"/>
              </a:lnSpc>
            </a:pPr>
            <a:r>
              <a:rPr lang="ja-JP" altLang="en-US" sz="700" kern="100" dirty="0">
                <a:solidFill>
                  <a:srgbClr val="000000"/>
                </a:solidFill>
                <a:effectLst/>
                <a:latin typeface="游明朝" panose="02020400000000000000" pitchFamily="18" charset="-128"/>
                <a:ea typeface="Meiryo UI" panose="020B0604030504040204" pitchFamily="50" charset="-128"/>
                <a:cs typeface="Times New Roman" panose="02020603050405020304" pitchFamily="18" charset="0"/>
              </a:rPr>
              <a:t>（空き家除く）</a:t>
            </a: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ctr">
              <a:lnSpc>
                <a:spcPts val="1200"/>
              </a:lnSpc>
            </a:pPr>
            <a:r>
              <a:rPr lang="ja-JP" altLang="en-US" sz="600" kern="12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約</a:t>
            </a:r>
            <a:r>
              <a:rPr lang="en-US" altLang="ja-JP" sz="8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420</a:t>
            </a:r>
            <a:r>
              <a:rPr lang="ja-JP" altLang="en-US" sz="600" kern="12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万戸</a:t>
            </a:r>
            <a:endParaRPr lang="ja-JP" sz="6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69" name="テキスト ボックス 68">
            <a:extLst>
              <a:ext uri="{FF2B5EF4-FFF2-40B4-BE49-F238E27FC236}">
                <a16:creationId xmlns:a16="http://schemas.microsoft.com/office/drawing/2014/main" id="{AED75229-BE59-440A-B648-595325831C3D}"/>
              </a:ext>
            </a:extLst>
          </p:cNvPr>
          <p:cNvSpPr txBox="1"/>
          <p:nvPr/>
        </p:nvSpPr>
        <p:spPr>
          <a:xfrm>
            <a:off x="383881" y="6760765"/>
            <a:ext cx="4454292" cy="1025922"/>
          </a:xfrm>
          <a:prstGeom prst="rect">
            <a:avLst/>
          </a:prstGeom>
          <a:noFill/>
          <a:ln>
            <a:noFill/>
          </a:ln>
        </p:spPr>
        <p:txBody>
          <a:bodyPr wrap="square" rtlCol="0">
            <a:spAutoFit/>
          </a:bodyPr>
          <a:lstStyle/>
          <a:p>
            <a:pPr defTabSz="509138">
              <a:lnSpc>
                <a:spcPts val="2227"/>
              </a:lnSpc>
            </a:pPr>
            <a:r>
              <a:rPr lang="ja-JP" altLang="en-US" sz="1400" b="1" dirty="0">
                <a:solidFill>
                  <a:prstClr val="black"/>
                </a:solidFill>
                <a:latin typeface="Meiryo UI" panose="020B0604030504040204" pitchFamily="50" charset="-128"/>
                <a:ea typeface="Meiryo UI" panose="020B0604030504040204" pitchFamily="50" charset="-128"/>
              </a:rPr>
              <a:t>次期計画の耐震化の目標</a:t>
            </a:r>
            <a:endParaRPr lang="en-US" altLang="ja-JP" sz="1400" b="1" dirty="0">
              <a:solidFill>
                <a:prstClr val="black"/>
              </a:solidFill>
              <a:latin typeface="Meiryo UI" panose="020B0604030504040204" pitchFamily="50" charset="-128"/>
              <a:ea typeface="Meiryo UI" panose="020B0604030504040204" pitchFamily="50" charset="-128"/>
            </a:endParaRPr>
          </a:p>
          <a:p>
            <a:pPr defTabSz="509138">
              <a:lnSpc>
                <a:spcPts val="2227"/>
              </a:lnSpc>
            </a:pPr>
            <a:r>
              <a:rPr lang="ja-JP" altLang="en-US" sz="1400" b="1" dirty="0">
                <a:solidFill>
                  <a:prstClr val="black"/>
                </a:solidFill>
                <a:latin typeface="Meiryo UI" panose="020B0604030504040204" pitchFamily="50" charset="-128"/>
                <a:ea typeface="Meiryo UI" panose="020B0604030504040204" pitchFamily="50" charset="-128"/>
              </a:rPr>
              <a:t>大阪府　</a:t>
            </a:r>
            <a:r>
              <a:rPr lang="en-US" altLang="ja-JP" sz="1400" b="1" dirty="0">
                <a:solidFill>
                  <a:prstClr val="black"/>
                </a:solidFill>
                <a:latin typeface="Meiryo UI" panose="020B0604030504040204" pitchFamily="50" charset="-128"/>
                <a:ea typeface="Meiryo UI" panose="020B0604030504040204" pitchFamily="50" charset="-128"/>
              </a:rPr>
              <a:t>R12</a:t>
            </a:r>
            <a:r>
              <a:rPr lang="ja-JP" altLang="en-US" sz="1400" b="1" dirty="0">
                <a:solidFill>
                  <a:prstClr val="black"/>
                </a:solidFill>
                <a:latin typeface="Meiryo UI" panose="020B0604030504040204" pitchFamily="50" charset="-128"/>
                <a:ea typeface="Meiryo UI" panose="020B0604030504040204" pitchFamily="50" charset="-128"/>
              </a:rPr>
              <a:t>　おおむね解消　</a:t>
            </a:r>
            <a:endParaRPr lang="en-US" altLang="ja-JP" sz="1400" b="1" dirty="0">
              <a:solidFill>
                <a:prstClr val="black"/>
              </a:solidFill>
              <a:latin typeface="Meiryo UI" panose="020B0604030504040204" pitchFamily="50" charset="-128"/>
              <a:ea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rPr>
              <a:t>　耐促法基本</a:t>
            </a:r>
            <a:r>
              <a:rPr lang="ja-JP" altLang="en-US" sz="1200" dirty="0">
                <a:latin typeface="Meiryo UI" panose="020B0604030504040204" pitchFamily="50" charset="-128"/>
                <a:ea typeface="Meiryo UI" panose="020B0604030504040204" pitchFamily="50" charset="-128"/>
              </a:rPr>
              <a:t>方針　</a:t>
            </a:r>
            <a:r>
              <a:rPr lang="en-US" altLang="ja-JP" sz="1200" dirty="0">
                <a:latin typeface="Meiryo UI" panose="020B0604030504040204" pitchFamily="50" charset="-128"/>
                <a:ea typeface="Meiryo UI" panose="020B0604030504040204" pitchFamily="50" charset="-128"/>
              </a:rPr>
              <a:t>R12</a:t>
            </a:r>
            <a:r>
              <a:rPr lang="ja-JP" altLang="en-US" sz="1200" dirty="0">
                <a:latin typeface="Meiryo UI" panose="020B0604030504040204" pitchFamily="50" charset="-128"/>
                <a:ea typeface="Meiryo UI" panose="020B0604030504040204" pitchFamily="50" charset="-128"/>
              </a:rPr>
              <a:t>　おおむね解消</a:t>
            </a:r>
            <a:r>
              <a:rPr lang="en-US" altLang="ja-JP" sz="12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R7.7.17</a:t>
            </a:r>
            <a:r>
              <a:rPr lang="ja-JP" altLang="en-US" sz="1100" dirty="0">
                <a:latin typeface="Meiryo UI" panose="020B0604030504040204" pitchFamily="50" charset="-128"/>
                <a:ea typeface="Meiryo UI" panose="020B0604030504040204" pitchFamily="50" charset="-128"/>
              </a:rPr>
              <a:t>付 改正</a:t>
            </a:r>
            <a:r>
              <a:rPr lang="en-US" altLang="ja-JP" sz="1200" dirty="0">
                <a:latin typeface="Meiryo UI" panose="020B0604030504040204" pitchFamily="50" charset="-128"/>
                <a:ea typeface="Meiryo UI" panose="020B0604030504040204" pitchFamily="50" charset="-128"/>
              </a:rPr>
              <a:t>)</a:t>
            </a:r>
          </a:p>
          <a:p>
            <a:endParaRPr lang="en-US" altLang="ja-JP" sz="1200" dirty="0">
              <a:latin typeface="Meiryo UI" panose="020B0604030504040204" pitchFamily="50" charset="-128"/>
              <a:ea typeface="Meiryo UI" panose="020B0604030504040204" pitchFamily="50" charset="-128"/>
            </a:endParaRPr>
          </a:p>
        </p:txBody>
      </p:sp>
      <p:sp>
        <p:nvSpPr>
          <p:cNvPr id="70" name="テキスト ボックス 69">
            <a:extLst>
              <a:ext uri="{FF2B5EF4-FFF2-40B4-BE49-F238E27FC236}">
                <a16:creationId xmlns:a16="http://schemas.microsoft.com/office/drawing/2014/main" id="{5E3EC999-87F4-493F-B996-24EC64443378}"/>
              </a:ext>
            </a:extLst>
          </p:cNvPr>
          <p:cNvSpPr txBox="1"/>
          <p:nvPr/>
        </p:nvSpPr>
        <p:spPr>
          <a:xfrm>
            <a:off x="403517" y="9026403"/>
            <a:ext cx="4320481" cy="1590179"/>
          </a:xfrm>
          <a:prstGeom prst="rect">
            <a:avLst/>
          </a:prstGeom>
          <a:noFill/>
          <a:ln>
            <a:noFill/>
          </a:ln>
        </p:spPr>
        <p:txBody>
          <a:bodyPr wrap="square" rtlCol="0">
            <a:spAutoFit/>
          </a:bodyPr>
          <a:lstStyle/>
          <a:p>
            <a:pPr defTabSz="509138">
              <a:lnSpc>
                <a:spcPts val="2227"/>
              </a:lnSpc>
            </a:pPr>
            <a:r>
              <a:rPr lang="ja-JP" altLang="en-US" sz="1400" b="1" dirty="0">
                <a:solidFill>
                  <a:prstClr val="black"/>
                </a:solidFill>
                <a:latin typeface="Meiryo UI" panose="020B0604030504040204" pitchFamily="50" charset="-128"/>
                <a:ea typeface="Meiryo UI" panose="020B0604030504040204" pitchFamily="50" charset="-128"/>
              </a:rPr>
              <a:t>次期計画の耐震化の目標</a:t>
            </a:r>
            <a:endParaRPr lang="en-US" altLang="ja-JP" sz="1400" b="1" dirty="0">
              <a:solidFill>
                <a:prstClr val="black"/>
              </a:solidFill>
              <a:latin typeface="Meiryo UI" panose="020B0604030504040204" pitchFamily="50" charset="-128"/>
              <a:ea typeface="Meiryo UI" panose="020B0604030504040204" pitchFamily="50" charset="-128"/>
            </a:endParaRPr>
          </a:p>
          <a:p>
            <a:pPr defTabSz="509138">
              <a:lnSpc>
                <a:spcPts val="2227"/>
              </a:lnSpc>
            </a:pPr>
            <a:r>
              <a:rPr lang="ja-JP" altLang="en-US" sz="1400" b="1" dirty="0">
                <a:solidFill>
                  <a:prstClr val="black"/>
                </a:solidFill>
                <a:latin typeface="Meiryo UI" panose="020B0604030504040204" pitchFamily="50" charset="-128"/>
                <a:ea typeface="Meiryo UI" panose="020B0604030504040204" pitchFamily="50" charset="-128"/>
              </a:rPr>
              <a:t>大阪府　</a:t>
            </a:r>
            <a:r>
              <a:rPr lang="en-US" altLang="ja-JP" sz="1400" b="1" dirty="0">
                <a:latin typeface="Meiryo UI" panose="020B0604030504040204" pitchFamily="50" charset="-128"/>
                <a:ea typeface="Meiryo UI" panose="020B0604030504040204" pitchFamily="50" charset="-128"/>
              </a:rPr>
              <a:t>R17</a:t>
            </a:r>
            <a:r>
              <a:rPr lang="ja-JP" altLang="en-US" sz="1400" b="1" dirty="0">
                <a:latin typeface="Meiryo UI" panose="020B0604030504040204" pitchFamily="50" charset="-128"/>
                <a:ea typeface="Meiryo UI" panose="020B0604030504040204" pitchFamily="50" charset="-128"/>
              </a:rPr>
              <a:t>　道路閉塞建築物</a:t>
            </a:r>
            <a:r>
              <a:rPr lang="ja-JP" altLang="en-US" sz="105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を解消</a:t>
            </a:r>
            <a:endParaRPr lang="en-US" altLang="ja-JP" sz="1400" b="1" dirty="0">
              <a:latin typeface="Meiryo UI" panose="020B0604030504040204" pitchFamily="50" charset="-128"/>
              <a:ea typeface="Meiryo UI" panose="020B0604030504040204" pitchFamily="50" charset="-128"/>
            </a:endParaRPr>
          </a:p>
          <a:p>
            <a:pPr defTabSz="509138">
              <a:lnSpc>
                <a:spcPts val="2227"/>
              </a:lnSpc>
            </a:pPr>
            <a:r>
              <a:rPr lang="ja-JP" altLang="en-US" sz="1100" dirty="0">
                <a:latin typeface="Meiryo UI" panose="020B0604030504040204" pitchFamily="50" charset="-128"/>
                <a:ea typeface="Meiryo UI" panose="020B0604030504040204" pitchFamily="50" charset="-128"/>
              </a:rPr>
              <a:t>＊倒壊により緊急車両等の通行が確保されないおそれがある建築物</a:t>
            </a:r>
            <a:endParaRPr lang="en-US" altLang="ja-JP" sz="1100" dirty="0">
              <a:latin typeface="Meiryo UI" panose="020B0604030504040204" pitchFamily="50" charset="-128"/>
              <a:ea typeface="Meiryo UI" panose="020B0604030504040204" pitchFamily="50" charset="-128"/>
            </a:endParaRPr>
          </a:p>
          <a:p>
            <a:pPr defTabSz="509138">
              <a:lnSpc>
                <a:spcPts val="2227"/>
              </a:lnSpc>
            </a:pPr>
            <a:r>
              <a:rPr lang="ja-JP" altLang="en-US" sz="1400" b="1" dirty="0">
                <a:solidFill>
                  <a:srgbClr val="FF0000"/>
                </a:solidFill>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（耐震化の進捗率：約</a:t>
            </a:r>
            <a:r>
              <a:rPr lang="en-US" altLang="ja-JP" sz="1200" dirty="0">
                <a:latin typeface="Meiryo UI" panose="020B0604030504040204" pitchFamily="50" charset="-128"/>
                <a:ea typeface="Meiryo UI" panose="020B0604030504040204" pitchFamily="50" charset="-128"/>
              </a:rPr>
              <a:t>70</a:t>
            </a:r>
            <a:r>
              <a:rPr lang="ja-JP" altLang="en-US" sz="12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rPr>
              <a:t>　耐促法基本</a:t>
            </a:r>
            <a:r>
              <a:rPr lang="ja-JP" altLang="en-US" sz="1200" dirty="0">
                <a:latin typeface="Meiryo UI" panose="020B0604030504040204" pitchFamily="50" charset="-128"/>
                <a:ea typeface="Meiryo UI" panose="020B0604030504040204" pitchFamily="50" charset="-128"/>
              </a:rPr>
              <a:t>方針　早期におおむね解消</a:t>
            </a:r>
            <a:r>
              <a:rPr lang="en-US" altLang="ja-JP" sz="12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R7.7.17</a:t>
            </a:r>
            <a:r>
              <a:rPr lang="ja-JP" altLang="en-US" sz="1100" dirty="0">
                <a:latin typeface="Meiryo UI" panose="020B0604030504040204" pitchFamily="50" charset="-128"/>
                <a:ea typeface="Meiryo UI" panose="020B0604030504040204" pitchFamily="50" charset="-128"/>
              </a:rPr>
              <a:t>付 改正</a:t>
            </a:r>
            <a:r>
              <a:rPr lang="en-US" altLang="ja-JP" sz="1200" dirty="0">
                <a:latin typeface="Meiryo UI" panose="020B0604030504040204" pitchFamily="50" charset="-128"/>
                <a:ea typeface="Meiryo UI" panose="020B0604030504040204" pitchFamily="50" charset="-128"/>
              </a:rPr>
              <a:t>)</a:t>
            </a:r>
          </a:p>
          <a:p>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国土強靭化中期計画　</a:t>
            </a:r>
            <a:r>
              <a:rPr lang="en-US" altLang="ja-JP" sz="1200" dirty="0">
                <a:latin typeface="Meiryo UI" panose="020B0604030504040204" pitchFamily="50" charset="-128"/>
                <a:ea typeface="Meiryo UI" panose="020B0604030504040204" pitchFamily="50" charset="-128"/>
              </a:rPr>
              <a:t>R12</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60</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p:txBody>
      </p:sp>
      <p:sp>
        <p:nvSpPr>
          <p:cNvPr id="73" name="正方形/長方形 72">
            <a:extLst>
              <a:ext uri="{FF2B5EF4-FFF2-40B4-BE49-F238E27FC236}">
                <a16:creationId xmlns:a16="http://schemas.microsoft.com/office/drawing/2014/main" id="{07E74954-7079-435C-BBFC-840E9B7B6C07}"/>
              </a:ext>
            </a:extLst>
          </p:cNvPr>
          <p:cNvSpPr/>
          <p:nvPr/>
        </p:nvSpPr>
        <p:spPr>
          <a:xfrm>
            <a:off x="231133" y="9044281"/>
            <a:ext cx="4420711" cy="1529303"/>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310"/>
          </a:p>
        </p:txBody>
      </p:sp>
    </p:spTree>
    <p:extLst>
      <p:ext uri="{BB962C8B-B14F-4D97-AF65-F5344CB8AC3E}">
        <p14:creationId xmlns:p14="http://schemas.microsoft.com/office/powerpoint/2010/main" val="2902183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
            <a:extLst>
              <a:ext uri="{FF2B5EF4-FFF2-40B4-BE49-F238E27FC236}">
                <a16:creationId xmlns:a16="http://schemas.microsoft.com/office/drawing/2014/main" id="{0FBA30D4-3822-4738-8F89-D83004BCE4E2}"/>
              </a:ext>
            </a:extLst>
          </p:cNvPr>
          <p:cNvSpPr txBox="1">
            <a:spLocks/>
          </p:cNvSpPr>
          <p:nvPr/>
        </p:nvSpPr>
        <p:spPr bwMode="auto">
          <a:xfrm>
            <a:off x="0" y="298828"/>
            <a:ext cx="15532769" cy="574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2539" tIns="71269" rIns="142539" bIns="71269" numCol="1" anchor="ctr" anchorCtr="0" compatLnSpc="1">
            <a:prstTxWarp prst="textNoShape">
              <a:avLst/>
            </a:prstTxWarp>
            <a:spAutoFit/>
          </a:bodyPr>
          <a:lstStyle>
            <a:lvl1pPr algn="l" rtl="0" eaLnBrk="0" fontAlgn="base" hangingPunct="0">
              <a:spcBef>
                <a:spcPct val="0"/>
              </a:spcBef>
              <a:spcAft>
                <a:spcPct val="0"/>
              </a:spcAft>
              <a:defRPr kumimoji="1" sz="2400">
                <a:solidFill>
                  <a:srgbClr val="1F497D"/>
                </a:solidFill>
                <a:latin typeface="+mj-lt"/>
                <a:ea typeface="+mj-ea"/>
                <a:cs typeface="+mj-cs"/>
              </a:defRPr>
            </a:lvl1pPr>
            <a:lvl2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5pPr>
            <a:lvl6pPr marL="457139"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78"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417"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555"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2800" b="1" u="sng" kern="0" dirty="0">
                <a:latin typeface="游ゴシック" panose="020B0400000000000000" pitchFamily="50" charset="-128"/>
                <a:ea typeface="游ゴシック" panose="020B0400000000000000" pitchFamily="50" charset="-128"/>
              </a:rPr>
              <a:t>参考）住宅建築物耐震</a:t>
            </a:r>
            <a:r>
              <a:rPr lang="en-US" altLang="ja-JP" sz="2800" b="1" u="sng" kern="0" dirty="0">
                <a:latin typeface="游ゴシック" panose="020B0400000000000000" pitchFamily="50" charset="-128"/>
                <a:ea typeface="游ゴシック" panose="020B0400000000000000" pitchFamily="50" charset="-128"/>
              </a:rPr>
              <a:t>10</a:t>
            </a:r>
            <a:r>
              <a:rPr lang="ja-JP" altLang="en-US" sz="2800" b="1" u="sng" kern="0" dirty="0">
                <a:latin typeface="游ゴシック" panose="020B0400000000000000" pitchFamily="50" charset="-128"/>
                <a:ea typeface="游ゴシック" panose="020B0400000000000000" pitchFamily="50" charset="-128"/>
              </a:rPr>
              <a:t>ヵ年戦略･大阪</a:t>
            </a:r>
            <a:r>
              <a:rPr lang="en-US" altLang="ja-JP" sz="2000" b="1" u="sng" kern="0" dirty="0">
                <a:latin typeface="游ゴシック" panose="020B0400000000000000" pitchFamily="50" charset="-128"/>
                <a:ea typeface="游ゴシック" panose="020B0400000000000000" pitchFamily="50" charset="-128"/>
              </a:rPr>
              <a:t>(H28</a:t>
            </a:r>
            <a:r>
              <a:rPr lang="ja-JP" altLang="en-US" sz="2000" b="1" u="sng" kern="0" dirty="0">
                <a:latin typeface="游ゴシック" panose="020B0400000000000000" pitchFamily="50" charset="-128"/>
                <a:ea typeface="游ゴシック" panose="020B0400000000000000" pitchFamily="50" charset="-128"/>
              </a:rPr>
              <a:t>～</a:t>
            </a:r>
            <a:r>
              <a:rPr lang="en-US" altLang="ja-JP" sz="2000" b="1" u="sng" kern="0" dirty="0">
                <a:latin typeface="游ゴシック" panose="020B0400000000000000" pitchFamily="50" charset="-128"/>
                <a:ea typeface="游ゴシック" panose="020B0400000000000000" pitchFamily="50" charset="-128"/>
              </a:rPr>
              <a:t>R7)</a:t>
            </a:r>
            <a:r>
              <a:rPr lang="ja-JP" altLang="en-US" sz="2800" b="1" u="sng" kern="0" dirty="0">
                <a:latin typeface="游ゴシック" panose="020B0400000000000000" pitchFamily="50" charset="-128"/>
                <a:ea typeface="游ゴシック" panose="020B0400000000000000" pitchFamily="50" charset="-128"/>
              </a:rPr>
              <a:t>の目標と取組み評価</a:t>
            </a:r>
            <a:r>
              <a:rPr lang="en-US" altLang="ja-JP" sz="1800" b="1" u="sng" kern="0" dirty="0">
                <a:latin typeface="游ゴシック" panose="020B0400000000000000" pitchFamily="50" charset="-128"/>
                <a:ea typeface="游ゴシック" panose="020B0400000000000000" pitchFamily="50" charset="-128"/>
              </a:rPr>
              <a:t>【R6.</a:t>
            </a:r>
            <a:r>
              <a:rPr lang="ja-JP" altLang="en-US" sz="1800" b="1" u="sng" kern="0" dirty="0">
                <a:latin typeface="游ゴシック" panose="020B0400000000000000" pitchFamily="50" charset="-128"/>
                <a:ea typeface="游ゴシック" panose="020B0400000000000000" pitchFamily="50" charset="-128"/>
              </a:rPr>
              <a:t>住生活審議会報告資料抜粋</a:t>
            </a:r>
            <a:r>
              <a:rPr lang="en-US" altLang="ja-JP" sz="1800" b="1" u="sng" kern="0" dirty="0">
                <a:latin typeface="游ゴシック" panose="020B0400000000000000" pitchFamily="50" charset="-128"/>
                <a:ea typeface="游ゴシック" panose="020B0400000000000000" pitchFamily="50" charset="-128"/>
              </a:rPr>
              <a:t>】</a:t>
            </a:r>
            <a:endParaRPr lang="ja-JP" altLang="en-US" sz="2800" b="1" u="sng" kern="0" dirty="0">
              <a:latin typeface="游ゴシック" panose="020B0400000000000000" pitchFamily="50" charset="-128"/>
              <a:ea typeface="游ゴシック" panose="020B0400000000000000" pitchFamily="50" charset="-128"/>
            </a:endParaRPr>
          </a:p>
        </p:txBody>
      </p:sp>
      <p:grpSp>
        <p:nvGrpSpPr>
          <p:cNvPr id="4" name="グループ化 3">
            <a:extLst>
              <a:ext uri="{FF2B5EF4-FFF2-40B4-BE49-F238E27FC236}">
                <a16:creationId xmlns:a16="http://schemas.microsoft.com/office/drawing/2014/main" id="{4BAA2051-9A81-4E1D-85D6-7CCC94F697DB}"/>
              </a:ext>
            </a:extLst>
          </p:cNvPr>
          <p:cNvGrpSpPr/>
          <p:nvPr/>
        </p:nvGrpSpPr>
        <p:grpSpPr>
          <a:xfrm>
            <a:off x="628103" y="3991018"/>
            <a:ext cx="5949250" cy="6600574"/>
            <a:chOff x="146155" y="2550283"/>
            <a:chExt cx="3816000" cy="4233776"/>
          </a:xfrm>
          <a:solidFill>
            <a:schemeClr val="accent1">
              <a:lumMod val="20000"/>
              <a:lumOff val="80000"/>
            </a:schemeClr>
          </a:solidFill>
        </p:grpSpPr>
        <p:sp>
          <p:nvSpPr>
            <p:cNvPr id="14" name="角丸四角形 21">
              <a:extLst>
                <a:ext uri="{FF2B5EF4-FFF2-40B4-BE49-F238E27FC236}">
                  <a16:creationId xmlns:a16="http://schemas.microsoft.com/office/drawing/2014/main" id="{30CD6F2B-5B31-43B3-B6C4-85A533F70237}"/>
                </a:ext>
              </a:extLst>
            </p:cNvPr>
            <p:cNvSpPr/>
            <p:nvPr/>
          </p:nvSpPr>
          <p:spPr>
            <a:xfrm>
              <a:off x="146155" y="2550283"/>
              <a:ext cx="3813798" cy="1159223"/>
            </a:xfrm>
            <a:prstGeom prst="rect">
              <a:avLst/>
            </a:prstGeom>
            <a:grpFill/>
            <a:ln w="19050">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ot="0" spcFirstLastPara="0" vert="horz" wrap="square" lIns="140313" tIns="72963" rIns="140313" bIns="72963" numCol="1" spcCol="0" rtlCol="0" fromWordArt="0" anchor="t" anchorCtr="0" forceAA="0" compatLnSpc="1">
              <a:prstTxWarp prst="textNoShape">
                <a:avLst/>
              </a:prstTxWarp>
              <a:noAutofit/>
            </a:bodyPr>
            <a:lstStyle/>
            <a:p>
              <a:pPr indent="-897984"/>
              <a:r>
                <a:rPr lang="ja-JP" altLang="en-US" sz="1871" b="1" kern="100" dirty="0">
                  <a:latin typeface="游ゴシック" panose="020B0400000000000000" pitchFamily="50" charset="-128"/>
                  <a:ea typeface="游ゴシック" panose="020B0400000000000000" pitchFamily="50" charset="-128"/>
                  <a:cs typeface="Times New Roman" panose="02020603050405020304" pitchFamily="18" charset="0"/>
                </a:rPr>
                <a:t>１．木造住宅</a:t>
              </a:r>
              <a:endParaRPr lang="en-US" altLang="ja-JP" sz="1871" b="1"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indent="-897984"/>
              <a:endParaRPr lang="ja-JP" altLang="en-US" sz="1871" b="1"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indent="-897984"/>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・約</a:t>
              </a:r>
              <a:r>
                <a:rPr lang="en-US" sz="1871" kern="100" dirty="0">
                  <a:latin typeface="游ゴシック" panose="020B0400000000000000" pitchFamily="50" charset="-128"/>
                  <a:ea typeface="游ゴシック" panose="020B0400000000000000" pitchFamily="50" charset="-128"/>
                  <a:cs typeface="Times New Roman" panose="02020603050405020304" pitchFamily="18" charset="0"/>
                </a:rPr>
                <a:t>39</a:t>
              </a:r>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万戸に確実な普及啓発</a:t>
              </a:r>
              <a:endParaRPr lang="en-US" altLang="ja-JP" sz="1871"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・関係団体との連携による効果的な働きかけ</a:t>
              </a:r>
            </a:p>
          </p:txBody>
        </p:sp>
        <p:sp>
          <p:nvSpPr>
            <p:cNvPr id="15" name="角丸四角形 28704">
              <a:extLst>
                <a:ext uri="{FF2B5EF4-FFF2-40B4-BE49-F238E27FC236}">
                  <a16:creationId xmlns:a16="http://schemas.microsoft.com/office/drawing/2014/main" id="{B953287B-473B-433D-82A6-63741B31DA49}"/>
                </a:ext>
              </a:extLst>
            </p:cNvPr>
            <p:cNvSpPr/>
            <p:nvPr/>
          </p:nvSpPr>
          <p:spPr>
            <a:xfrm>
              <a:off x="146155" y="3752992"/>
              <a:ext cx="3813798" cy="959218"/>
            </a:xfrm>
            <a:prstGeom prst="rect">
              <a:avLst/>
            </a:prstGeom>
            <a:grpFill/>
            <a:ln w="19050">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ot="0" spcFirstLastPara="0" vert="horz" wrap="square" lIns="140313" tIns="72963" rIns="140313" bIns="72963" numCol="1" spcCol="0" rtlCol="0" fromWordArt="0" anchor="t" anchorCtr="0" forceAA="0" compatLnSpc="1">
              <a:prstTxWarp prst="textNoShape">
                <a:avLst/>
              </a:prstTxWarp>
              <a:noAutofit/>
            </a:bodyPr>
            <a:lstStyle/>
            <a:p>
              <a:r>
                <a:rPr lang="ja-JP" altLang="en-US" sz="1871" b="1" kern="100" dirty="0">
                  <a:latin typeface="游ゴシック" panose="020B0400000000000000" pitchFamily="50" charset="-128"/>
                  <a:ea typeface="游ゴシック" panose="020B0400000000000000" pitchFamily="50" charset="-128"/>
                  <a:cs typeface="Times New Roman" panose="02020603050405020304" pitchFamily="18" charset="0"/>
                </a:rPr>
                <a:t>２．分譲マンション</a:t>
              </a:r>
              <a:endParaRPr lang="en-US" altLang="ja-JP" sz="1871" b="1"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・約</a:t>
              </a:r>
              <a:r>
                <a:rPr lang="en-US" sz="1871" kern="100" dirty="0">
                  <a:latin typeface="游ゴシック" panose="020B0400000000000000" pitchFamily="50" charset="-128"/>
                  <a:ea typeface="游ゴシック" panose="020B0400000000000000" pitchFamily="50" charset="-128"/>
                  <a:cs typeface="Times New Roman" panose="02020603050405020304" pitchFamily="18" charset="0"/>
                </a:rPr>
                <a:t>15</a:t>
              </a:r>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万戸に確実な普及啓発</a:t>
              </a:r>
              <a:endParaRPr lang="en-US" altLang="ja-JP" sz="1871"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（管理組合　</a:t>
              </a:r>
              <a:r>
                <a:rPr lang="ja-JP" altLang="en-US" sz="1871"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約１</a:t>
              </a:r>
              <a:r>
                <a:rPr lang="en-US" altLang="ja-JP" sz="1871"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871"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５</a:t>
              </a:r>
              <a:r>
                <a:rPr lang="en-US" altLang="ja-JP" sz="1871"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00</a:t>
              </a:r>
              <a:r>
                <a:rPr lang="ja-JP" altLang="en-US" sz="1871" kern="100" dirty="0">
                  <a:solidFill>
                    <a:schemeClr val="tx1"/>
                  </a:solidFill>
                  <a:latin typeface="游ゴシック" panose="020B0400000000000000" pitchFamily="50" charset="-128"/>
                  <a:ea typeface="游ゴシック" panose="020B0400000000000000" pitchFamily="50" charset="-128"/>
                  <a:cs typeface="Times New Roman" panose="02020603050405020304" pitchFamily="18" charset="0"/>
                </a:rPr>
                <a:t>組合</a:t>
              </a:r>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a:t>
              </a:r>
              <a:endParaRPr lang="en-US" altLang="ja-JP" sz="1871"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・課題解決に向けた多角的･総合的な働きかけ</a:t>
              </a:r>
            </a:p>
          </p:txBody>
        </p:sp>
        <p:sp>
          <p:nvSpPr>
            <p:cNvPr id="16" name="角丸四角形 22">
              <a:extLst>
                <a:ext uri="{FF2B5EF4-FFF2-40B4-BE49-F238E27FC236}">
                  <a16:creationId xmlns:a16="http://schemas.microsoft.com/office/drawing/2014/main" id="{811BCB27-C7F9-4549-8DC2-3CC503ECB319}"/>
                </a:ext>
              </a:extLst>
            </p:cNvPr>
            <p:cNvSpPr/>
            <p:nvPr/>
          </p:nvSpPr>
          <p:spPr>
            <a:xfrm>
              <a:off x="146155" y="4762736"/>
              <a:ext cx="3813798" cy="1004538"/>
            </a:xfrm>
            <a:prstGeom prst="rect">
              <a:avLst/>
            </a:prstGeom>
            <a:grpFill/>
            <a:ln w="19050">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ot="0" spcFirstLastPara="0" vert="horz" wrap="square" lIns="140313" tIns="72963" rIns="140313" bIns="72963" numCol="1" spcCol="0" rtlCol="0" fromWordArt="0" anchor="t" anchorCtr="0" forceAA="0" compatLnSpc="1">
              <a:prstTxWarp prst="textNoShape">
                <a:avLst/>
              </a:prstTxWarp>
              <a:noAutofit/>
            </a:bodyPr>
            <a:lstStyle/>
            <a:p>
              <a:r>
                <a:rPr lang="ja-JP" altLang="en-US" sz="1871" b="1" kern="100" dirty="0">
                  <a:latin typeface="游ゴシック" panose="020B0400000000000000" pitchFamily="50" charset="-128"/>
                  <a:ea typeface="游ゴシック" panose="020B0400000000000000" pitchFamily="50" charset="-128"/>
                  <a:cs typeface="Times New Roman" panose="02020603050405020304" pitchFamily="18" charset="0"/>
                </a:rPr>
                <a:t>３．多数の者が利用する建築物</a:t>
              </a:r>
              <a:endParaRPr lang="en-US" altLang="ja-JP" sz="1871" b="1"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a:lnSpc>
                  <a:spcPct val="150000"/>
                </a:lnSpc>
              </a:pPr>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871" kern="0" dirty="0">
                  <a:latin typeface="游ゴシック" panose="020B0400000000000000" pitchFamily="50" charset="-128"/>
                  <a:ea typeface="游ゴシック" panose="020B0400000000000000" pitchFamily="50" charset="-128"/>
                  <a:cs typeface="Times New Roman" panose="02020603050405020304" pitchFamily="18" charset="0"/>
                </a:rPr>
                <a:t>約５千棟に確実な普及啓発</a:t>
              </a:r>
              <a:endParaRPr lang="en-US" altLang="ja-JP" sz="1871" kern="0" dirty="0">
                <a:latin typeface="游ゴシック" panose="020B0400000000000000" pitchFamily="50" charset="-128"/>
                <a:ea typeface="游ゴシック" panose="020B0400000000000000" pitchFamily="50" charset="-128"/>
                <a:cs typeface="Times New Roman" panose="02020603050405020304" pitchFamily="18" charset="0"/>
              </a:endParaRPr>
            </a:p>
            <a:p>
              <a:pPr marR="3960">
                <a:lnSpc>
                  <a:spcPct val="150000"/>
                </a:lnSpc>
                <a:tabLst>
                  <a:tab pos="8280067" algn="l"/>
                </a:tabLst>
              </a:pPr>
              <a:r>
                <a:rPr lang="ja-JP" altLang="en-US" sz="1871" kern="100" dirty="0">
                  <a:solidFill>
                    <a:srgbClr val="0D0D0D"/>
                  </a:solidFill>
                  <a:latin typeface="游ゴシック" panose="020B0400000000000000" pitchFamily="50" charset="-128"/>
                  <a:ea typeface="游ゴシック" panose="020B0400000000000000" pitchFamily="50" charset="-128"/>
                  <a:cs typeface="Times New Roman" panose="02020603050405020304" pitchFamily="18" charset="0"/>
                </a:rPr>
                <a:t>・改修</a:t>
              </a:r>
              <a:r>
                <a:rPr lang="ja-JP" altLang="ja-JP" sz="1871" kern="100" dirty="0">
                  <a:solidFill>
                    <a:srgbClr val="0D0D0D"/>
                  </a:solidFill>
                  <a:latin typeface="游ゴシック" panose="020B0400000000000000" pitchFamily="50" charset="-128"/>
                  <a:ea typeface="游ゴシック" panose="020B0400000000000000" pitchFamily="50" charset="-128"/>
                  <a:cs typeface="Times New Roman" panose="02020603050405020304" pitchFamily="18" charset="0"/>
                </a:rPr>
                <a:t>工法提示</a:t>
              </a:r>
              <a:r>
                <a:rPr lang="ja-JP" altLang="en-US" sz="1871" kern="100" dirty="0">
                  <a:solidFill>
                    <a:srgbClr val="0D0D0D"/>
                  </a:solidFill>
                  <a:latin typeface="游ゴシック" panose="020B0400000000000000" pitchFamily="50" charset="-128"/>
                  <a:ea typeface="游ゴシック" panose="020B0400000000000000" pitchFamily="50" charset="-128"/>
                  <a:cs typeface="Times New Roman" panose="02020603050405020304" pitchFamily="18" charset="0"/>
                </a:rPr>
                <a:t>等の</a:t>
              </a:r>
              <a:r>
                <a:rPr lang="ja-JP" altLang="ja-JP" sz="1871" kern="100" dirty="0">
                  <a:solidFill>
                    <a:srgbClr val="0D0D0D"/>
                  </a:solidFill>
                  <a:latin typeface="游ゴシック" panose="020B0400000000000000" pitchFamily="50" charset="-128"/>
                  <a:ea typeface="游ゴシック" panose="020B0400000000000000" pitchFamily="50" charset="-128"/>
                  <a:cs typeface="Times New Roman" panose="02020603050405020304" pitchFamily="18" charset="0"/>
                </a:rPr>
                <a:t>効果的な働きかけ</a:t>
              </a:r>
              <a:endParaRPr lang="en-US" altLang="ja-JP" sz="1871"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marR="3960">
                <a:lnSpc>
                  <a:spcPct val="150000"/>
                </a:lnSpc>
                <a:tabLst>
                  <a:tab pos="8280067" algn="l"/>
                </a:tabLst>
              </a:pPr>
              <a:r>
                <a:rPr lang="ja-JP" altLang="ja-JP" sz="1871" kern="100" dirty="0">
                  <a:solidFill>
                    <a:srgbClr val="0D0D0D"/>
                  </a:solidFill>
                  <a:latin typeface="游ゴシック" panose="020B0400000000000000" pitchFamily="50" charset="-128"/>
                  <a:ea typeface="游ゴシック" panose="020B0400000000000000" pitchFamily="50" charset="-128"/>
                  <a:cs typeface="Times New Roman" panose="02020603050405020304" pitchFamily="18" charset="0"/>
                </a:rPr>
                <a:t>・病院</a:t>
              </a:r>
              <a:r>
                <a:rPr lang="ja-JP" altLang="en-US" sz="1871" kern="100" dirty="0">
                  <a:solidFill>
                    <a:srgbClr val="0D0D0D"/>
                  </a:solidFill>
                  <a:latin typeface="游ゴシック" panose="020B0400000000000000" pitchFamily="50" charset="-128"/>
                  <a:ea typeface="游ゴシック" panose="020B0400000000000000" pitchFamily="50" charset="-128"/>
                  <a:cs typeface="Times New Roman" panose="02020603050405020304" pitchFamily="18" charset="0"/>
                </a:rPr>
                <a:t>への重点的な働きかけ</a:t>
              </a:r>
              <a:endParaRPr lang="ja-JP" altLang="ja-JP" sz="1871"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8" name="角丸四角形 26">
              <a:extLst>
                <a:ext uri="{FF2B5EF4-FFF2-40B4-BE49-F238E27FC236}">
                  <a16:creationId xmlns:a16="http://schemas.microsoft.com/office/drawing/2014/main" id="{921B5185-F906-4D17-9EAB-997DA29B525B}"/>
                </a:ext>
              </a:extLst>
            </p:cNvPr>
            <p:cNvSpPr/>
            <p:nvPr/>
          </p:nvSpPr>
          <p:spPr>
            <a:xfrm>
              <a:off x="146155" y="5817800"/>
              <a:ext cx="3816000" cy="966259"/>
            </a:xfrm>
            <a:prstGeom prst="rect">
              <a:avLst/>
            </a:prstGeom>
            <a:grpFill/>
            <a:ln w="19050">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ot="0" spcFirstLastPara="0" vert="horz" wrap="square" lIns="140313" tIns="72963" rIns="140313" bIns="72963" numCol="1" spcCol="0" rtlCol="0" fromWordArt="0" anchor="t" anchorCtr="0" forceAA="0" compatLnSpc="1">
              <a:prstTxWarp prst="textNoShape">
                <a:avLst/>
              </a:prstTxWarp>
              <a:noAutofit/>
            </a:bodyPr>
            <a:lstStyle/>
            <a:p>
              <a:r>
                <a:rPr lang="ja-JP" altLang="en-US" sz="1871" b="1" kern="100" dirty="0">
                  <a:latin typeface="游ゴシック" panose="020B0400000000000000" pitchFamily="50" charset="-128"/>
                  <a:ea typeface="游ゴシック" panose="020B0400000000000000" pitchFamily="50" charset="-128"/>
                  <a:cs typeface="Times New Roman" panose="02020603050405020304" pitchFamily="18" charset="0"/>
                </a:rPr>
                <a:t>４．広域緊急交通路沿道建築物</a:t>
              </a:r>
              <a:endParaRPr lang="en-US" altLang="ja-JP" sz="1871" b="1"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・改修工法提示等の効果的な働きかけ</a:t>
              </a:r>
              <a:endParaRPr lang="en-US" altLang="ja-JP" sz="1871"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・耐震性の特に低い建物や優先すべき路線にある建</a:t>
              </a:r>
              <a:endParaRPr lang="en-US" altLang="ja-JP" sz="1871"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871" kern="100" dirty="0">
                  <a:latin typeface="游ゴシック" panose="020B0400000000000000" pitchFamily="50" charset="-128"/>
                  <a:ea typeface="游ゴシック" panose="020B0400000000000000" pitchFamily="50" charset="-128"/>
                  <a:cs typeface="Times New Roman" panose="02020603050405020304" pitchFamily="18" charset="0"/>
                </a:rPr>
                <a:t>　物などへの優先的な耐震化の促進</a:t>
              </a:r>
              <a:endParaRPr lang="en-US" altLang="ja-JP" sz="1871"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grpSp>
      <p:sp>
        <p:nvSpPr>
          <p:cNvPr id="19" name="テキスト ボックス 78">
            <a:extLst>
              <a:ext uri="{FF2B5EF4-FFF2-40B4-BE49-F238E27FC236}">
                <a16:creationId xmlns:a16="http://schemas.microsoft.com/office/drawing/2014/main" id="{45C16A0D-62D5-49C4-9E2C-62A06DD6D2BC}"/>
              </a:ext>
            </a:extLst>
          </p:cNvPr>
          <p:cNvSpPr txBox="1"/>
          <p:nvPr/>
        </p:nvSpPr>
        <p:spPr>
          <a:xfrm>
            <a:off x="628103" y="3459661"/>
            <a:ext cx="13947465" cy="447966"/>
          </a:xfrm>
          <a:prstGeom prst="rect">
            <a:avLst/>
          </a:prstGeom>
          <a:solidFill>
            <a:schemeClr val="accent1"/>
          </a:solidFill>
          <a:ln>
            <a:noFill/>
          </a:ln>
        </p:spPr>
        <p:txBody>
          <a:bodyPr wrap="none" lIns="0" tIns="0" rIns="0" bIns="0" rtlCol="0" anchor="ctr" anchorCtr="0">
            <a:noAutofit/>
          </a:bodyPr>
          <a:lstStyle/>
          <a:p>
            <a:pPr marL="318011" indent="-318011"/>
            <a:r>
              <a:rPr lang="ja-JP"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目標２　具体的目標</a:t>
            </a:r>
            <a:endParaRPr lang="zh-CN"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0" name="テキスト ボックス 78">
            <a:extLst>
              <a:ext uri="{FF2B5EF4-FFF2-40B4-BE49-F238E27FC236}">
                <a16:creationId xmlns:a16="http://schemas.microsoft.com/office/drawing/2014/main" id="{AD425056-DC45-4B9A-9AC0-CE42F2B9B5A8}"/>
              </a:ext>
            </a:extLst>
          </p:cNvPr>
          <p:cNvSpPr txBox="1"/>
          <p:nvPr/>
        </p:nvSpPr>
        <p:spPr>
          <a:xfrm>
            <a:off x="8174133" y="3529375"/>
            <a:ext cx="745717" cy="335926"/>
          </a:xfrm>
          <a:prstGeom prst="rect">
            <a:avLst/>
          </a:prstGeom>
          <a:noFill/>
          <a:ln>
            <a:noFill/>
          </a:ln>
        </p:spPr>
        <p:txBody>
          <a:bodyPr wrap="none" tIns="0" bIns="0" rtlCol="0">
            <a:spAutoFit/>
          </a:bodyPr>
          <a:lstStyle/>
          <a:p>
            <a:pPr marL="318011" indent="-318011"/>
            <a:r>
              <a:rPr lang="ja-JP"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取組</a:t>
            </a:r>
            <a:endParaRPr lang="zh-CN"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1" name="テキスト ボックス 78">
            <a:extLst>
              <a:ext uri="{FF2B5EF4-FFF2-40B4-BE49-F238E27FC236}">
                <a16:creationId xmlns:a16="http://schemas.microsoft.com/office/drawing/2014/main" id="{AFF2E2D2-6EC6-4D4D-A8AA-0F49ECD44885}"/>
              </a:ext>
            </a:extLst>
          </p:cNvPr>
          <p:cNvSpPr txBox="1"/>
          <p:nvPr/>
        </p:nvSpPr>
        <p:spPr>
          <a:xfrm>
            <a:off x="12215402" y="3519848"/>
            <a:ext cx="745717" cy="335926"/>
          </a:xfrm>
          <a:prstGeom prst="rect">
            <a:avLst/>
          </a:prstGeom>
          <a:noFill/>
          <a:ln>
            <a:noFill/>
          </a:ln>
        </p:spPr>
        <p:txBody>
          <a:bodyPr wrap="none" tIns="0" bIns="0" rtlCol="0">
            <a:spAutoFit/>
          </a:bodyPr>
          <a:lstStyle/>
          <a:p>
            <a:pPr marL="318011" indent="-318011"/>
            <a:r>
              <a:rPr lang="ja-JP"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評価</a:t>
            </a:r>
            <a:endParaRPr lang="zh-CN"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grpSp>
        <p:nvGrpSpPr>
          <p:cNvPr id="7" name="グループ化 6">
            <a:extLst>
              <a:ext uri="{FF2B5EF4-FFF2-40B4-BE49-F238E27FC236}">
                <a16:creationId xmlns:a16="http://schemas.microsoft.com/office/drawing/2014/main" id="{35C00DEA-11AF-4E35-9733-8C7E739FBF21}"/>
              </a:ext>
            </a:extLst>
          </p:cNvPr>
          <p:cNvGrpSpPr/>
          <p:nvPr/>
        </p:nvGrpSpPr>
        <p:grpSpPr>
          <a:xfrm>
            <a:off x="6703834" y="3991018"/>
            <a:ext cx="3872625" cy="6603925"/>
            <a:chOff x="4139999" y="2377060"/>
            <a:chExt cx="2484000" cy="4235925"/>
          </a:xfrm>
        </p:grpSpPr>
        <p:sp>
          <p:nvSpPr>
            <p:cNvPr id="2" name="テキスト ボックス 1">
              <a:extLst>
                <a:ext uri="{FF2B5EF4-FFF2-40B4-BE49-F238E27FC236}">
                  <a16:creationId xmlns:a16="http://schemas.microsoft.com/office/drawing/2014/main" id="{243243E9-3941-4CE0-999C-22493C251D62}"/>
                </a:ext>
              </a:extLst>
            </p:cNvPr>
            <p:cNvSpPr txBox="1"/>
            <p:nvPr/>
          </p:nvSpPr>
          <p:spPr>
            <a:xfrm>
              <a:off x="4139999" y="2377060"/>
              <a:ext cx="2484000" cy="1159223"/>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871" dirty="0">
                  <a:latin typeface="游ゴシック" panose="020B0400000000000000" pitchFamily="50" charset="-128"/>
                  <a:ea typeface="游ゴシック" panose="020B0400000000000000" pitchFamily="50" charset="-128"/>
                </a:rPr>
                <a:t>・</a:t>
              </a:r>
              <a:r>
                <a:rPr kumimoji="1" lang="ja-JP" altLang="en-US" sz="1871" dirty="0">
                  <a:latin typeface="游ゴシック" panose="020B0400000000000000" pitchFamily="50" charset="-128"/>
                  <a:ea typeface="游ゴシック" panose="020B0400000000000000" pitchFamily="50" charset="-128"/>
                </a:rPr>
                <a:t>個別訪問　約１３万戸　</a:t>
              </a:r>
              <a:endParaRPr kumimoji="1"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a:t>
              </a:r>
              <a:r>
                <a:rPr lang="en-US" altLang="ja-JP" sz="1871" dirty="0">
                  <a:latin typeface="游ゴシック" panose="020B0400000000000000" pitchFamily="50" charset="-128"/>
                  <a:ea typeface="游ゴシック" panose="020B0400000000000000" pitchFamily="50" charset="-128"/>
                </a:rPr>
                <a:t>DM</a:t>
              </a:r>
              <a:r>
                <a:rPr lang="ja-JP" altLang="en-US" sz="1871" dirty="0">
                  <a:latin typeface="游ゴシック" panose="020B0400000000000000" pitchFamily="50" charset="-128"/>
                  <a:ea typeface="游ゴシック" panose="020B0400000000000000" pitchFamily="50" charset="-128"/>
                </a:rPr>
                <a:t>　　約４３３万戸</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a:t>
              </a:r>
              <a:r>
                <a:rPr kumimoji="1" lang="ja-JP" altLang="en-US" sz="1871" dirty="0">
                  <a:latin typeface="游ゴシック" panose="020B0400000000000000" pitchFamily="50" charset="-128"/>
                  <a:ea typeface="游ゴシック" panose="020B0400000000000000" pitchFamily="50" charset="-128"/>
                </a:rPr>
                <a:t>リフォーム事業</a:t>
              </a:r>
              <a:r>
                <a:rPr lang="ja-JP" altLang="en-US" sz="1871" dirty="0">
                  <a:latin typeface="游ゴシック" panose="020B0400000000000000" pitchFamily="50" charset="-128"/>
                  <a:ea typeface="游ゴシック" panose="020B0400000000000000" pitchFamily="50" charset="-128"/>
                </a:rPr>
                <a:t>者や不動産事業</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者と連携しチラシ等により周知</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啓発</a:t>
              </a:r>
              <a:endParaRPr lang="en-US" altLang="ja-JP" sz="1871" dirty="0">
                <a:latin typeface="游ゴシック" panose="020B0400000000000000" pitchFamily="50" charset="-128"/>
                <a:ea typeface="游ゴシック" panose="020B0400000000000000" pitchFamily="50" charset="-128"/>
              </a:endParaRPr>
            </a:p>
          </p:txBody>
        </p:sp>
        <p:sp>
          <p:nvSpPr>
            <p:cNvPr id="24" name="テキスト ボックス 23">
              <a:extLst>
                <a:ext uri="{FF2B5EF4-FFF2-40B4-BE49-F238E27FC236}">
                  <a16:creationId xmlns:a16="http://schemas.microsoft.com/office/drawing/2014/main" id="{4D9C0B4E-D28E-4DE8-9851-869DBA730CC4}"/>
                </a:ext>
              </a:extLst>
            </p:cNvPr>
            <p:cNvSpPr txBox="1"/>
            <p:nvPr/>
          </p:nvSpPr>
          <p:spPr>
            <a:xfrm>
              <a:off x="4139999" y="4589514"/>
              <a:ext cx="2484000" cy="1013726"/>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871" dirty="0">
                  <a:latin typeface="游ゴシック" panose="020B0400000000000000" pitchFamily="50" charset="-128"/>
                  <a:ea typeface="游ゴシック" panose="020B0400000000000000" pitchFamily="50" charset="-128"/>
                </a:rPr>
                <a:t>・対象全ての所有者へ</a:t>
              </a:r>
              <a:r>
                <a:rPr lang="en-US" altLang="ja-JP" sz="1871" dirty="0">
                  <a:latin typeface="游ゴシック" panose="020B0400000000000000" pitchFamily="50" charset="-128"/>
                  <a:ea typeface="游ゴシック" panose="020B0400000000000000" pitchFamily="50" charset="-128"/>
                </a:rPr>
                <a:t>DM</a:t>
              </a:r>
            </a:p>
            <a:p>
              <a:r>
                <a:rPr lang="ja-JP" altLang="en-US" sz="1871" dirty="0">
                  <a:latin typeface="游ゴシック" panose="020B0400000000000000" pitchFamily="50" charset="-128"/>
                  <a:ea typeface="游ゴシック" panose="020B0400000000000000" pitchFamily="50" charset="-128"/>
                </a:rPr>
                <a:t>・改修工法などの</a:t>
              </a:r>
              <a:r>
                <a:rPr lang="en-US" altLang="ja-JP" sz="1871" dirty="0">
                  <a:latin typeface="游ゴシック" panose="020B0400000000000000" pitchFamily="50" charset="-128"/>
                  <a:ea typeface="游ゴシック" panose="020B0400000000000000" pitchFamily="50" charset="-128"/>
                </a:rPr>
                <a:t>WEB</a:t>
              </a:r>
              <a:r>
                <a:rPr lang="ja-JP" altLang="en-US" sz="1871" dirty="0">
                  <a:latin typeface="游ゴシック" panose="020B0400000000000000" pitchFamily="50" charset="-128"/>
                  <a:ea typeface="游ゴシック" panose="020B0400000000000000" pitchFamily="50" charset="-128"/>
                </a:rPr>
                <a:t>説明会</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視聴回数　約</a:t>
              </a:r>
              <a:r>
                <a:rPr lang="en-US" altLang="ja-JP" sz="1871" dirty="0">
                  <a:latin typeface="游ゴシック" panose="020B0400000000000000" pitchFamily="50" charset="-128"/>
                  <a:ea typeface="游ゴシック" panose="020B0400000000000000" pitchFamily="50" charset="-128"/>
                </a:rPr>
                <a:t>840</a:t>
              </a:r>
              <a:r>
                <a:rPr lang="ja-JP" altLang="en-US" sz="1871" dirty="0">
                  <a:latin typeface="游ゴシック" panose="020B0400000000000000" pitchFamily="50" charset="-128"/>
                  <a:ea typeface="游ゴシック" panose="020B0400000000000000" pitchFamily="50" charset="-128"/>
                </a:rPr>
                <a:t>回</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・毎年、病院向け説明会にて、</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耐震化の重要性を働きかけ</a:t>
              </a:r>
              <a:endParaRPr lang="en-US" altLang="ja-JP" sz="1871" dirty="0">
                <a:latin typeface="游ゴシック" panose="020B0400000000000000" pitchFamily="50" charset="-128"/>
                <a:ea typeface="游ゴシック" panose="020B0400000000000000" pitchFamily="50" charset="-128"/>
              </a:endParaRPr>
            </a:p>
          </p:txBody>
        </p:sp>
        <p:sp>
          <p:nvSpPr>
            <p:cNvPr id="27" name="テキスト ボックス 26">
              <a:extLst>
                <a:ext uri="{FF2B5EF4-FFF2-40B4-BE49-F238E27FC236}">
                  <a16:creationId xmlns:a16="http://schemas.microsoft.com/office/drawing/2014/main" id="{9F988127-035D-43D7-88F5-34793F67D7B5}"/>
                </a:ext>
              </a:extLst>
            </p:cNvPr>
            <p:cNvSpPr txBox="1"/>
            <p:nvPr/>
          </p:nvSpPr>
          <p:spPr>
            <a:xfrm>
              <a:off x="4139999" y="5646726"/>
              <a:ext cx="2484000" cy="966259"/>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871" dirty="0">
                  <a:latin typeface="游ゴシック" panose="020B0400000000000000" pitchFamily="50" charset="-128"/>
                  <a:ea typeface="游ゴシック" panose="020B0400000000000000" pitchFamily="50" charset="-128"/>
                </a:rPr>
                <a:t>・対象全ての所有者へ</a:t>
              </a:r>
              <a:r>
                <a:rPr lang="en-US" altLang="ja-JP" sz="1871" dirty="0">
                  <a:latin typeface="游ゴシック" panose="020B0400000000000000" pitchFamily="50" charset="-128"/>
                  <a:ea typeface="游ゴシック" panose="020B0400000000000000" pitchFamily="50" charset="-128"/>
                </a:rPr>
                <a:t>DM</a:t>
              </a:r>
            </a:p>
            <a:p>
              <a:r>
                <a:rPr lang="ja-JP" altLang="en-US" sz="1871" dirty="0">
                  <a:latin typeface="游ゴシック" panose="020B0400000000000000" pitchFamily="50" charset="-128"/>
                  <a:ea typeface="游ゴシック" panose="020B0400000000000000" pitchFamily="50" charset="-128"/>
                </a:rPr>
                <a:t>・対象の所有者へ改修工法を提示</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専門家派遣実績　</a:t>
              </a:r>
              <a:r>
                <a:rPr lang="en-US" altLang="ja-JP" sz="1871" dirty="0">
                  <a:latin typeface="游ゴシック" panose="020B0400000000000000" pitchFamily="50" charset="-128"/>
                  <a:ea typeface="游ゴシック" panose="020B0400000000000000" pitchFamily="50" charset="-128"/>
                </a:rPr>
                <a:t>20</a:t>
              </a:r>
              <a:r>
                <a:rPr lang="ja-JP" altLang="en-US" sz="1871" dirty="0">
                  <a:latin typeface="游ゴシック" panose="020B0400000000000000" pitchFamily="50" charset="-128"/>
                  <a:ea typeface="游ゴシック" panose="020B0400000000000000" pitchFamily="50" charset="-128"/>
                </a:rPr>
                <a:t>棟</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・優先すべき路線にある建物等の</a:t>
              </a:r>
            </a:p>
            <a:p>
              <a:r>
                <a:rPr lang="ja-JP" altLang="en-US" sz="1871" dirty="0">
                  <a:latin typeface="游ゴシック" panose="020B0400000000000000" pitchFamily="50" charset="-128"/>
                  <a:ea typeface="游ゴシック" panose="020B0400000000000000" pitchFamily="50" charset="-128"/>
                </a:rPr>
                <a:t>　耐震化の状況　</a:t>
              </a:r>
              <a:r>
                <a:rPr lang="en-US" altLang="ja-JP" sz="1871" dirty="0">
                  <a:latin typeface="游ゴシック" panose="020B0400000000000000" pitchFamily="50" charset="-128"/>
                  <a:ea typeface="游ゴシック" panose="020B0400000000000000" pitchFamily="50" charset="-128"/>
                </a:rPr>
                <a:t>35</a:t>
              </a:r>
              <a:r>
                <a:rPr lang="ja-JP" altLang="en-US" sz="1871" dirty="0">
                  <a:latin typeface="游ゴシック" panose="020B0400000000000000" pitchFamily="50" charset="-128"/>
                  <a:ea typeface="游ゴシック" panose="020B0400000000000000" pitchFamily="50" charset="-128"/>
                </a:rPr>
                <a:t>棟→</a:t>
              </a:r>
              <a:r>
                <a:rPr lang="en-US" altLang="ja-JP" sz="1871" dirty="0">
                  <a:latin typeface="游ゴシック" panose="020B0400000000000000" pitchFamily="50" charset="-128"/>
                  <a:ea typeface="游ゴシック" panose="020B0400000000000000" pitchFamily="50" charset="-128"/>
                </a:rPr>
                <a:t>30</a:t>
              </a:r>
              <a:r>
                <a:rPr lang="ja-JP" altLang="en-US" sz="1871" dirty="0">
                  <a:latin typeface="游ゴシック" panose="020B0400000000000000" pitchFamily="50" charset="-128"/>
                  <a:ea typeface="游ゴシック" panose="020B0400000000000000" pitchFamily="50" charset="-128"/>
                </a:rPr>
                <a:t>棟</a:t>
              </a:r>
            </a:p>
            <a:p>
              <a:r>
                <a:rPr lang="ja-JP" altLang="en-US" sz="1871" dirty="0">
                  <a:latin typeface="游ゴシック" panose="020B0400000000000000" pitchFamily="50" charset="-128"/>
                  <a:ea typeface="游ゴシック" panose="020B0400000000000000" pitchFamily="50" charset="-128"/>
                </a:rPr>
                <a:t>　</a:t>
              </a:r>
              <a:endParaRPr lang="en-US" altLang="ja-JP" sz="1871" dirty="0">
                <a:latin typeface="游ゴシック" panose="020B0400000000000000" pitchFamily="50" charset="-128"/>
                <a:ea typeface="游ゴシック" panose="020B0400000000000000" pitchFamily="50" charset="-128"/>
              </a:endParaRPr>
            </a:p>
          </p:txBody>
        </p:sp>
        <p:sp>
          <p:nvSpPr>
            <p:cNvPr id="30" name="テキスト ボックス 29">
              <a:extLst>
                <a:ext uri="{FF2B5EF4-FFF2-40B4-BE49-F238E27FC236}">
                  <a16:creationId xmlns:a16="http://schemas.microsoft.com/office/drawing/2014/main" id="{0E36869A-E8E0-4B1A-94FB-A632A926229A}"/>
                </a:ext>
              </a:extLst>
            </p:cNvPr>
            <p:cNvSpPr txBox="1"/>
            <p:nvPr/>
          </p:nvSpPr>
          <p:spPr>
            <a:xfrm>
              <a:off x="4139999" y="3579769"/>
              <a:ext cx="2484000" cy="966259"/>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871" dirty="0">
                  <a:latin typeface="游ゴシック" panose="020B0400000000000000" pitchFamily="50" charset="-128"/>
                  <a:ea typeface="游ゴシック" panose="020B0400000000000000" pitchFamily="50" charset="-128"/>
                </a:rPr>
                <a:t>・管理組合へ</a:t>
              </a:r>
              <a:r>
                <a:rPr lang="en-US" altLang="ja-JP" sz="1871" dirty="0">
                  <a:latin typeface="游ゴシック" panose="020B0400000000000000" pitchFamily="50" charset="-128"/>
                  <a:ea typeface="游ゴシック" panose="020B0400000000000000" pitchFamily="50" charset="-128"/>
                </a:rPr>
                <a:t>DM</a:t>
              </a:r>
              <a:r>
                <a:rPr lang="ja-JP" altLang="en-US" sz="1871" dirty="0">
                  <a:latin typeface="游ゴシック" panose="020B0400000000000000" pitchFamily="50" charset="-128"/>
                  <a:ea typeface="游ゴシック" panose="020B0400000000000000" pitchFamily="50" charset="-128"/>
                </a:rPr>
                <a:t>　約</a:t>
              </a:r>
              <a:r>
                <a:rPr lang="en-US" altLang="ja-JP" sz="1871" dirty="0">
                  <a:latin typeface="游ゴシック" panose="020B0400000000000000" pitchFamily="50" charset="-128"/>
                  <a:ea typeface="游ゴシック" panose="020B0400000000000000" pitchFamily="50" charset="-128"/>
                </a:rPr>
                <a:t>1,500</a:t>
              </a:r>
              <a:r>
                <a:rPr lang="ja-JP" altLang="en-US" sz="1871" dirty="0">
                  <a:latin typeface="游ゴシック" panose="020B0400000000000000" pitchFamily="50" charset="-128"/>
                  <a:ea typeface="游ゴシック" panose="020B0400000000000000" pitchFamily="50" charset="-128"/>
                </a:rPr>
                <a:t>件</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・耐震化フォーラムの開催</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・耐震化サポート事業者の情報</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提供　</a:t>
              </a:r>
              <a:endParaRPr lang="en-US" altLang="ja-JP" sz="1871" dirty="0">
                <a:latin typeface="游ゴシック" panose="020B0400000000000000" pitchFamily="50" charset="-128"/>
                <a:ea typeface="游ゴシック" panose="020B0400000000000000" pitchFamily="50" charset="-128"/>
              </a:endParaRPr>
            </a:p>
          </p:txBody>
        </p:sp>
      </p:grpSp>
      <p:grpSp>
        <p:nvGrpSpPr>
          <p:cNvPr id="8" name="グループ化 7">
            <a:extLst>
              <a:ext uri="{FF2B5EF4-FFF2-40B4-BE49-F238E27FC236}">
                <a16:creationId xmlns:a16="http://schemas.microsoft.com/office/drawing/2014/main" id="{F2607284-76F3-43F5-A2BF-A6D6502EE23F}"/>
              </a:ext>
            </a:extLst>
          </p:cNvPr>
          <p:cNvGrpSpPr/>
          <p:nvPr/>
        </p:nvGrpSpPr>
        <p:grpSpPr>
          <a:xfrm>
            <a:off x="10664211" y="3991018"/>
            <a:ext cx="3872625" cy="6600574"/>
            <a:chOff x="6657841" y="2419149"/>
            <a:chExt cx="2484000" cy="4233776"/>
          </a:xfrm>
        </p:grpSpPr>
        <p:sp>
          <p:nvSpPr>
            <p:cNvPr id="17" name="テキスト ボックス 16">
              <a:extLst>
                <a:ext uri="{FF2B5EF4-FFF2-40B4-BE49-F238E27FC236}">
                  <a16:creationId xmlns:a16="http://schemas.microsoft.com/office/drawing/2014/main" id="{17708BF9-D64B-4402-A048-D7274C1D55F4}"/>
                </a:ext>
              </a:extLst>
            </p:cNvPr>
            <p:cNvSpPr txBox="1"/>
            <p:nvPr/>
          </p:nvSpPr>
          <p:spPr>
            <a:xfrm>
              <a:off x="6657841" y="2419149"/>
              <a:ext cx="2484000" cy="1159223"/>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871" dirty="0">
                  <a:latin typeface="游ゴシック" panose="020B0400000000000000" pitchFamily="50" charset="-128"/>
                  <a:ea typeface="游ゴシック" panose="020B0400000000000000" pitchFamily="50" charset="-128"/>
                </a:rPr>
                <a:t>・個別訪問や</a:t>
              </a:r>
              <a:r>
                <a:rPr lang="en-US" altLang="ja-JP" sz="1871" dirty="0">
                  <a:latin typeface="游ゴシック" panose="020B0400000000000000" pitchFamily="50" charset="-128"/>
                  <a:ea typeface="游ゴシック" panose="020B0400000000000000" pitchFamily="50" charset="-128"/>
                </a:rPr>
                <a:t>DM</a:t>
              </a:r>
              <a:r>
                <a:rPr lang="ja-JP" altLang="en-US" sz="1871" dirty="0">
                  <a:latin typeface="游ゴシック" panose="020B0400000000000000" pitchFamily="50" charset="-128"/>
                  <a:ea typeface="游ゴシック" panose="020B0400000000000000" pitchFamily="50" charset="-128"/>
                </a:rPr>
                <a:t>により耐震診断</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や耐震改修につながっており一</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定の効果がある</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・リフォームや売買等の機会を捉</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えた周知啓発の他、更なる効果</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的な働きかけが必要</a:t>
              </a:r>
              <a:endParaRPr lang="en-US" altLang="ja-JP" sz="1871" dirty="0">
                <a:latin typeface="游ゴシック" panose="020B0400000000000000" pitchFamily="50" charset="-128"/>
                <a:ea typeface="游ゴシック" panose="020B0400000000000000" pitchFamily="50" charset="-128"/>
              </a:endParaRPr>
            </a:p>
            <a:p>
              <a:endParaRPr lang="en-US" altLang="ja-JP" sz="1871" dirty="0">
                <a:latin typeface="游ゴシック" panose="020B0400000000000000" pitchFamily="50" charset="-128"/>
                <a:ea typeface="游ゴシック" panose="020B0400000000000000" pitchFamily="50" charset="-128"/>
              </a:endParaRPr>
            </a:p>
          </p:txBody>
        </p:sp>
        <p:sp>
          <p:nvSpPr>
            <p:cNvPr id="25" name="テキスト ボックス 24">
              <a:extLst>
                <a:ext uri="{FF2B5EF4-FFF2-40B4-BE49-F238E27FC236}">
                  <a16:creationId xmlns:a16="http://schemas.microsoft.com/office/drawing/2014/main" id="{9D0EDC22-7CB0-4B5E-80BE-8287430DC07D}"/>
                </a:ext>
              </a:extLst>
            </p:cNvPr>
            <p:cNvSpPr txBox="1"/>
            <p:nvPr/>
          </p:nvSpPr>
          <p:spPr>
            <a:xfrm>
              <a:off x="6657841" y="4631603"/>
              <a:ext cx="2484000" cy="1004538"/>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871" dirty="0">
                  <a:latin typeface="游ゴシック" panose="020B0400000000000000" pitchFamily="50" charset="-128"/>
                  <a:ea typeface="游ゴシック" panose="020B0400000000000000" pitchFamily="50" charset="-128"/>
                </a:rPr>
                <a:t>・</a:t>
              </a:r>
              <a:r>
                <a:rPr lang="en-US" altLang="ja-JP" sz="1871" dirty="0">
                  <a:latin typeface="游ゴシック" panose="020B0400000000000000" pitchFamily="50" charset="-128"/>
                  <a:ea typeface="游ゴシック" panose="020B0400000000000000" pitchFamily="50" charset="-128"/>
                </a:rPr>
                <a:t>DM</a:t>
              </a:r>
              <a:r>
                <a:rPr lang="ja-JP" altLang="en-US" sz="1871" dirty="0">
                  <a:latin typeface="游ゴシック" panose="020B0400000000000000" pitchFamily="50" charset="-128"/>
                  <a:ea typeface="游ゴシック" panose="020B0400000000000000" pitchFamily="50" charset="-128"/>
                </a:rPr>
                <a:t>が</a:t>
              </a:r>
              <a:r>
                <a:rPr lang="en-US" altLang="ja-JP" sz="1871" dirty="0">
                  <a:latin typeface="游ゴシック" panose="020B0400000000000000" pitchFamily="50" charset="-128"/>
                  <a:ea typeface="游ゴシック" panose="020B0400000000000000" pitchFamily="50" charset="-128"/>
                </a:rPr>
                <a:t>WEB</a:t>
              </a:r>
              <a:r>
                <a:rPr lang="ja-JP" altLang="en-US" sz="1871" dirty="0">
                  <a:latin typeface="游ゴシック" panose="020B0400000000000000" pitchFamily="50" charset="-128"/>
                  <a:ea typeface="游ゴシック" panose="020B0400000000000000" pitchFamily="50" charset="-128"/>
                </a:rPr>
                <a:t>説明会の視聴につな</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がっており一定効果がある</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・病院に対して重点的に耐震化を</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働きかけ、関係部署と連携した</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フォローアップができている</a:t>
              </a:r>
              <a:endParaRPr lang="en-US" altLang="ja-JP" sz="1559" dirty="0">
                <a:latin typeface="游ゴシック" panose="020B0400000000000000" pitchFamily="50" charset="-128"/>
                <a:ea typeface="游ゴシック" panose="020B0400000000000000" pitchFamily="50" charset="-128"/>
              </a:endParaRPr>
            </a:p>
          </p:txBody>
        </p:sp>
        <p:sp>
          <p:nvSpPr>
            <p:cNvPr id="28" name="テキスト ボックス 27">
              <a:extLst>
                <a:ext uri="{FF2B5EF4-FFF2-40B4-BE49-F238E27FC236}">
                  <a16:creationId xmlns:a16="http://schemas.microsoft.com/office/drawing/2014/main" id="{1CD0A0D3-8EEA-4E97-AA54-75DC1AF84642}"/>
                </a:ext>
              </a:extLst>
            </p:cNvPr>
            <p:cNvSpPr txBox="1"/>
            <p:nvPr/>
          </p:nvSpPr>
          <p:spPr>
            <a:xfrm>
              <a:off x="6657841" y="5686666"/>
              <a:ext cx="2484000" cy="966259"/>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871" dirty="0">
                  <a:latin typeface="游ゴシック" panose="020B0400000000000000" pitchFamily="50" charset="-128"/>
                  <a:ea typeface="游ゴシック" panose="020B0400000000000000" pitchFamily="50" charset="-128"/>
                </a:rPr>
                <a:t>・専門家派遣は耐震改修等につな</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がっており一定効果がある</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・優先すべき路線にある建物の耐</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震化は一定図られてはいるが、</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引き続き働きかけが必要</a:t>
              </a:r>
              <a:endParaRPr lang="en-US" altLang="ja-JP" sz="1871" dirty="0">
                <a:latin typeface="游ゴシック" panose="020B0400000000000000" pitchFamily="50" charset="-128"/>
                <a:ea typeface="游ゴシック" panose="020B0400000000000000" pitchFamily="50" charset="-128"/>
              </a:endParaRPr>
            </a:p>
          </p:txBody>
        </p:sp>
        <p:sp>
          <p:nvSpPr>
            <p:cNvPr id="31" name="テキスト ボックス 30">
              <a:extLst>
                <a:ext uri="{FF2B5EF4-FFF2-40B4-BE49-F238E27FC236}">
                  <a16:creationId xmlns:a16="http://schemas.microsoft.com/office/drawing/2014/main" id="{29B175DF-1F82-47D5-A106-EBD4FF2DAC32}"/>
                </a:ext>
              </a:extLst>
            </p:cNvPr>
            <p:cNvSpPr txBox="1"/>
            <p:nvPr/>
          </p:nvSpPr>
          <p:spPr>
            <a:xfrm>
              <a:off x="6657841" y="3621858"/>
              <a:ext cx="2484000" cy="966259"/>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871" dirty="0">
                  <a:latin typeface="游ゴシック" panose="020B0400000000000000" pitchFamily="50" charset="-128"/>
                  <a:ea typeface="游ゴシック" panose="020B0400000000000000" pitchFamily="50" charset="-128"/>
                </a:rPr>
                <a:t>・</a:t>
              </a:r>
              <a:r>
                <a:rPr lang="en-US" altLang="ja-JP" sz="1871" dirty="0">
                  <a:latin typeface="游ゴシック" panose="020B0400000000000000" pitchFamily="50" charset="-128"/>
                  <a:ea typeface="游ゴシック" panose="020B0400000000000000" pitchFamily="50" charset="-128"/>
                </a:rPr>
                <a:t>DM</a:t>
              </a:r>
              <a:r>
                <a:rPr lang="ja-JP" altLang="en-US" sz="1871" dirty="0">
                  <a:latin typeface="游ゴシック" panose="020B0400000000000000" pitchFamily="50" charset="-128"/>
                  <a:ea typeface="游ゴシック" panose="020B0400000000000000" pitchFamily="50" charset="-128"/>
                </a:rPr>
                <a:t>が初動時の進め方の相談に　</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つながっており一定効果がある</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・複数回開催することにより参加</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機会が増加し管理組合の課題把　　</a:t>
              </a:r>
              <a:endParaRPr lang="en-US" altLang="ja-JP" sz="1871" dirty="0">
                <a:latin typeface="游ゴシック" panose="020B0400000000000000" pitchFamily="50" charset="-128"/>
                <a:ea typeface="游ゴシック" panose="020B0400000000000000" pitchFamily="50" charset="-128"/>
              </a:endParaRPr>
            </a:p>
            <a:p>
              <a:r>
                <a:rPr lang="ja-JP" altLang="en-US" sz="1871" dirty="0">
                  <a:latin typeface="游ゴシック" panose="020B0400000000000000" pitchFamily="50" charset="-128"/>
                  <a:ea typeface="游ゴシック" panose="020B0400000000000000" pitchFamily="50" charset="-128"/>
                </a:rPr>
                <a:t>　握や知識向上につながっている</a:t>
              </a:r>
            </a:p>
          </p:txBody>
        </p:sp>
      </p:grpSp>
      <p:sp>
        <p:nvSpPr>
          <p:cNvPr id="23" name="テキスト ボックス 78">
            <a:extLst>
              <a:ext uri="{FF2B5EF4-FFF2-40B4-BE49-F238E27FC236}">
                <a16:creationId xmlns:a16="http://schemas.microsoft.com/office/drawing/2014/main" id="{2C0B448F-ADC6-431C-8357-B0DCBA732BE5}"/>
              </a:ext>
            </a:extLst>
          </p:cNvPr>
          <p:cNvSpPr txBox="1"/>
          <p:nvPr/>
        </p:nvSpPr>
        <p:spPr>
          <a:xfrm>
            <a:off x="628103" y="1037902"/>
            <a:ext cx="13947465" cy="394612"/>
          </a:xfrm>
          <a:prstGeom prst="rect">
            <a:avLst/>
          </a:prstGeom>
          <a:solidFill>
            <a:schemeClr val="accent1"/>
          </a:solidFill>
          <a:ln>
            <a:noFill/>
          </a:ln>
        </p:spPr>
        <p:txBody>
          <a:bodyPr wrap="none" lIns="0" tIns="0" rIns="0" bIns="0" rtlCol="0" anchor="ctr" anchorCtr="0">
            <a:noAutofit/>
          </a:bodyPr>
          <a:lstStyle/>
          <a:p>
            <a:pPr marL="318011" indent="-318011"/>
            <a:r>
              <a:rPr lang="ja-JP"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目標１　耐震化率（府民みんなでめざそう値）</a:t>
            </a:r>
            <a:endParaRPr lang="zh-CN"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6" name="テキスト ボックス 78">
            <a:extLst>
              <a:ext uri="{FF2B5EF4-FFF2-40B4-BE49-F238E27FC236}">
                <a16:creationId xmlns:a16="http://schemas.microsoft.com/office/drawing/2014/main" id="{979B0154-EB1D-49A3-A529-51D9536D671A}"/>
              </a:ext>
            </a:extLst>
          </p:cNvPr>
          <p:cNvSpPr txBox="1"/>
          <p:nvPr/>
        </p:nvSpPr>
        <p:spPr>
          <a:xfrm>
            <a:off x="8174134" y="1087517"/>
            <a:ext cx="745717" cy="335926"/>
          </a:xfrm>
          <a:prstGeom prst="rect">
            <a:avLst/>
          </a:prstGeom>
          <a:noFill/>
          <a:ln>
            <a:noFill/>
          </a:ln>
        </p:spPr>
        <p:txBody>
          <a:bodyPr wrap="none" tIns="0" bIns="0" rtlCol="0">
            <a:spAutoFit/>
          </a:bodyPr>
          <a:lstStyle/>
          <a:p>
            <a:pPr marL="318011" indent="-318011"/>
            <a:r>
              <a:rPr lang="ja-JP"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現状</a:t>
            </a:r>
            <a:endParaRPr lang="zh-CN"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9" name="テキスト ボックス 78">
            <a:extLst>
              <a:ext uri="{FF2B5EF4-FFF2-40B4-BE49-F238E27FC236}">
                <a16:creationId xmlns:a16="http://schemas.microsoft.com/office/drawing/2014/main" id="{07EAF484-7197-412B-AEB9-17930E4B317C}"/>
              </a:ext>
            </a:extLst>
          </p:cNvPr>
          <p:cNvSpPr txBox="1"/>
          <p:nvPr/>
        </p:nvSpPr>
        <p:spPr>
          <a:xfrm>
            <a:off x="12215403" y="1079444"/>
            <a:ext cx="745717" cy="335926"/>
          </a:xfrm>
          <a:prstGeom prst="rect">
            <a:avLst/>
          </a:prstGeom>
          <a:noFill/>
          <a:ln>
            <a:noFill/>
          </a:ln>
        </p:spPr>
        <p:txBody>
          <a:bodyPr wrap="none" tIns="0" bIns="0" rtlCol="0">
            <a:spAutoFit/>
          </a:bodyPr>
          <a:lstStyle/>
          <a:p>
            <a:pPr marL="318011" indent="-318011"/>
            <a:r>
              <a:rPr lang="ja-JP"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rPr>
              <a:t>評価</a:t>
            </a:r>
            <a:endParaRPr lang="zh-CN" altLang="en-US" sz="2183" dirty="0">
              <a:solidFill>
                <a:srgbClr val="000000"/>
              </a:solidFill>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32" name="角丸四角形 28704">
            <a:extLst>
              <a:ext uri="{FF2B5EF4-FFF2-40B4-BE49-F238E27FC236}">
                <a16:creationId xmlns:a16="http://schemas.microsoft.com/office/drawing/2014/main" id="{1B96FF60-C1D8-4D76-A08D-E4D8B01FAC13}"/>
              </a:ext>
            </a:extLst>
          </p:cNvPr>
          <p:cNvSpPr/>
          <p:nvPr/>
        </p:nvSpPr>
        <p:spPr>
          <a:xfrm>
            <a:off x="628104" y="1507474"/>
            <a:ext cx="5945816" cy="1850327"/>
          </a:xfrm>
          <a:prstGeom prst="rect">
            <a:avLst/>
          </a:prstGeom>
          <a:solidFill>
            <a:schemeClr val="accent1">
              <a:lumMod val="20000"/>
              <a:lumOff val="80000"/>
              <a:alpha val="60000"/>
            </a:schemeClr>
          </a:solidFill>
          <a:ln w="19050">
            <a:solidFill>
              <a:schemeClr val="accent1">
                <a:lumMod val="50000"/>
              </a:schemeClr>
            </a:solidFill>
          </a:ln>
        </p:spPr>
        <p:style>
          <a:lnRef idx="2">
            <a:schemeClr val="accent1"/>
          </a:lnRef>
          <a:fillRef idx="1">
            <a:schemeClr val="lt1"/>
          </a:fillRef>
          <a:effectRef idx="0">
            <a:schemeClr val="accent1"/>
          </a:effectRef>
          <a:fontRef idx="minor">
            <a:schemeClr val="dk1"/>
          </a:fontRef>
        </p:style>
        <p:txBody>
          <a:bodyPr rot="0" spcFirstLastPara="0" vert="horz" wrap="square" lIns="140313" tIns="72963" rIns="140313" bIns="72963" numCol="1" spcCol="0" rtlCol="0" fromWordArt="0" anchor="t" anchorCtr="0" forceAA="0" compatLnSpc="1">
            <a:prstTxWarp prst="textNoShape">
              <a:avLst/>
            </a:prstTxWarp>
            <a:noAutofit/>
          </a:bodyPr>
          <a:lstStyle/>
          <a:p>
            <a:r>
              <a:rPr lang="ja-JP" altLang="en-US" sz="1715" kern="100" dirty="0">
                <a:latin typeface="游ゴシック" panose="020B0400000000000000" pitchFamily="50" charset="-128"/>
                <a:ea typeface="游ゴシック" panose="020B0400000000000000" pitchFamily="50" charset="-128"/>
                <a:cs typeface="Times New Roman" panose="02020603050405020304" pitchFamily="18" charset="0"/>
              </a:rPr>
              <a:t>・住宅の耐震化率：令和７年９５</a:t>
            </a:r>
            <a:r>
              <a:rPr lang="en-US" altLang="ja-JP" sz="1715" kern="100" dirty="0">
                <a:latin typeface="游ゴシック" panose="020B0400000000000000" pitchFamily="50" charset="-128"/>
                <a:ea typeface="游ゴシック" panose="020B0400000000000000" pitchFamily="50" charset="-128"/>
                <a:cs typeface="Times New Roman" panose="02020603050405020304" pitchFamily="18" charset="0"/>
              </a:rPr>
              <a:t>%</a:t>
            </a:r>
          </a:p>
          <a:p>
            <a:endParaRPr lang="en-US" altLang="ja-JP" sz="1715"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715" kern="100" dirty="0">
                <a:latin typeface="游ゴシック" panose="020B0400000000000000" pitchFamily="50" charset="-128"/>
                <a:ea typeface="游ゴシック" panose="020B0400000000000000" pitchFamily="50" charset="-128"/>
                <a:cs typeface="Times New Roman" panose="02020603050405020304" pitchFamily="18" charset="0"/>
              </a:rPr>
              <a:t>・大規模建築物：令和７年おおむね解消 </a:t>
            </a:r>
            <a:endParaRPr lang="en-US" altLang="ja-JP" sz="1715" kern="100" dirty="0">
              <a:latin typeface="游ゴシック" panose="020B0400000000000000" pitchFamily="50" charset="-128"/>
              <a:ea typeface="游ゴシック" panose="020B0400000000000000" pitchFamily="50" charset="-128"/>
              <a:cs typeface="Times New Roman" panose="02020603050405020304" pitchFamily="18" charset="0"/>
            </a:endParaRPr>
          </a:p>
          <a:p>
            <a:endParaRPr lang="ja-JP" altLang="en-US" sz="1715" kern="100" dirty="0">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715" kern="100" dirty="0">
                <a:latin typeface="游ゴシック" panose="020B0400000000000000" pitchFamily="50" charset="-128"/>
                <a:ea typeface="游ゴシック" panose="020B0400000000000000" pitchFamily="50" charset="-128"/>
                <a:cs typeface="Times New Roman" panose="02020603050405020304" pitchFamily="18" charset="0"/>
              </a:rPr>
              <a:t>・広域緊急交通路沿道建築物：令和７年おおむね解消</a:t>
            </a:r>
          </a:p>
        </p:txBody>
      </p:sp>
      <p:sp>
        <p:nvSpPr>
          <p:cNvPr id="33" name="テキスト ボックス 32">
            <a:extLst>
              <a:ext uri="{FF2B5EF4-FFF2-40B4-BE49-F238E27FC236}">
                <a16:creationId xmlns:a16="http://schemas.microsoft.com/office/drawing/2014/main" id="{2B7CEB73-E2DF-4342-83EB-085C8BFB4B89}"/>
              </a:ext>
            </a:extLst>
          </p:cNvPr>
          <p:cNvSpPr txBox="1"/>
          <p:nvPr/>
        </p:nvSpPr>
        <p:spPr>
          <a:xfrm>
            <a:off x="6703834" y="1490497"/>
            <a:ext cx="3830463" cy="1867305"/>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715" dirty="0">
                <a:latin typeface="游ゴシック" panose="020B0400000000000000" pitchFamily="50" charset="-128"/>
                <a:ea typeface="游ゴシック" panose="020B0400000000000000" pitchFamily="50" charset="-128"/>
              </a:rPr>
              <a:t>・住宅　　　　　</a:t>
            </a:r>
            <a:r>
              <a:rPr lang="en-US" altLang="ja-JP" sz="1715" dirty="0">
                <a:latin typeface="游ゴシック" panose="020B0400000000000000" pitchFamily="50" charset="-128"/>
                <a:ea typeface="游ゴシック" panose="020B0400000000000000" pitchFamily="50" charset="-128"/>
              </a:rPr>
              <a:t>R5</a:t>
            </a:r>
            <a:r>
              <a:rPr lang="ja-JP" altLang="en-US" sz="1715" dirty="0">
                <a:latin typeface="游ゴシック" panose="020B0400000000000000" pitchFamily="50" charset="-128"/>
                <a:ea typeface="游ゴシック" panose="020B0400000000000000" pitchFamily="50" charset="-128"/>
              </a:rPr>
              <a:t>耐震化率 </a:t>
            </a:r>
            <a:r>
              <a:rPr lang="en-US" altLang="ja-JP" sz="1715" dirty="0">
                <a:latin typeface="游ゴシック" panose="020B0400000000000000" pitchFamily="50" charset="-128"/>
                <a:ea typeface="游ゴシック" panose="020B0400000000000000" pitchFamily="50" charset="-128"/>
              </a:rPr>
              <a:t>90.5</a:t>
            </a:r>
            <a:r>
              <a:rPr lang="ja-JP" altLang="en-US" sz="1715" dirty="0">
                <a:latin typeface="游ゴシック" panose="020B0400000000000000" pitchFamily="50" charset="-128"/>
                <a:ea typeface="游ゴシック" panose="020B0400000000000000" pitchFamily="50" charset="-128"/>
              </a:rPr>
              <a:t>％</a:t>
            </a:r>
            <a:endParaRPr lang="en-US" altLang="ja-JP" sz="1715" dirty="0">
              <a:latin typeface="游ゴシック" panose="020B0400000000000000" pitchFamily="50" charset="-128"/>
              <a:ea typeface="游ゴシック" panose="020B0400000000000000" pitchFamily="50" charset="-128"/>
            </a:endParaRPr>
          </a:p>
          <a:p>
            <a:endParaRPr lang="en-US" altLang="ja-JP" sz="1715" dirty="0">
              <a:latin typeface="游ゴシック" panose="020B0400000000000000" pitchFamily="50" charset="-128"/>
              <a:ea typeface="游ゴシック" panose="020B0400000000000000" pitchFamily="50" charset="-128"/>
            </a:endParaRPr>
          </a:p>
          <a:p>
            <a:r>
              <a:rPr lang="ja-JP" altLang="en-US" sz="1715" dirty="0">
                <a:latin typeface="游ゴシック" panose="020B0400000000000000" pitchFamily="50" charset="-128"/>
                <a:ea typeface="游ゴシック" panose="020B0400000000000000" pitchFamily="50" charset="-128"/>
              </a:rPr>
              <a:t>・大規模建築物　</a:t>
            </a:r>
            <a:r>
              <a:rPr lang="en-US" altLang="ja-JP" sz="1715" dirty="0">
                <a:latin typeface="游ゴシック" panose="020B0400000000000000" pitchFamily="50" charset="-128"/>
                <a:ea typeface="游ゴシック" panose="020B0400000000000000" pitchFamily="50" charset="-128"/>
              </a:rPr>
              <a:t>R6</a:t>
            </a:r>
            <a:r>
              <a:rPr lang="ja-JP" altLang="en-US" sz="1715" dirty="0">
                <a:latin typeface="游ゴシック" panose="020B0400000000000000" pitchFamily="50" charset="-128"/>
                <a:ea typeface="游ゴシック" panose="020B0400000000000000" pitchFamily="50" charset="-128"/>
              </a:rPr>
              <a:t>進捗率　 </a:t>
            </a:r>
            <a:r>
              <a:rPr lang="en-US" altLang="ja-JP" sz="1715" dirty="0">
                <a:latin typeface="游ゴシック" panose="020B0400000000000000" pitchFamily="50" charset="-128"/>
                <a:ea typeface="游ゴシック" panose="020B0400000000000000" pitchFamily="50" charset="-128"/>
              </a:rPr>
              <a:t>92.5</a:t>
            </a:r>
            <a:r>
              <a:rPr lang="ja-JP" altLang="en-US" sz="1715" dirty="0">
                <a:latin typeface="游ゴシック" panose="020B0400000000000000" pitchFamily="50" charset="-128"/>
                <a:ea typeface="游ゴシック" panose="020B0400000000000000" pitchFamily="50" charset="-128"/>
              </a:rPr>
              <a:t>％</a:t>
            </a:r>
            <a:endParaRPr lang="en-US" altLang="ja-JP" sz="1715" dirty="0">
              <a:latin typeface="游ゴシック" panose="020B0400000000000000" pitchFamily="50" charset="-128"/>
              <a:ea typeface="游ゴシック" panose="020B0400000000000000" pitchFamily="50" charset="-128"/>
            </a:endParaRPr>
          </a:p>
          <a:p>
            <a:endParaRPr lang="en-US" altLang="ja-JP" sz="1715" dirty="0">
              <a:latin typeface="游ゴシック" panose="020B0400000000000000" pitchFamily="50" charset="-128"/>
              <a:ea typeface="游ゴシック" panose="020B0400000000000000" pitchFamily="50" charset="-128"/>
            </a:endParaRPr>
          </a:p>
          <a:p>
            <a:r>
              <a:rPr lang="ja-JP" altLang="en-US" sz="1715" dirty="0">
                <a:latin typeface="游ゴシック" panose="020B0400000000000000" pitchFamily="50" charset="-128"/>
                <a:ea typeface="游ゴシック" panose="020B0400000000000000" pitchFamily="50" charset="-128"/>
              </a:rPr>
              <a:t>・広域緊急交通路沿道建築物</a:t>
            </a:r>
            <a:endParaRPr lang="en-US" altLang="ja-JP" sz="1715" dirty="0">
              <a:latin typeface="游ゴシック" panose="020B0400000000000000" pitchFamily="50" charset="-128"/>
              <a:ea typeface="游ゴシック" panose="020B0400000000000000" pitchFamily="50" charset="-128"/>
            </a:endParaRPr>
          </a:p>
          <a:p>
            <a:r>
              <a:rPr lang="en-US" altLang="ja-JP" sz="1715" dirty="0">
                <a:latin typeface="游ゴシック" panose="020B0400000000000000" pitchFamily="50" charset="-128"/>
                <a:ea typeface="游ゴシック" panose="020B0400000000000000" pitchFamily="50" charset="-128"/>
              </a:rPr>
              <a:t>                            R6</a:t>
            </a:r>
            <a:r>
              <a:rPr lang="ja-JP" altLang="en-US" sz="1715" dirty="0">
                <a:latin typeface="游ゴシック" panose="020B0400000000000000" pitchFamily="50" charset="-128"/>
                <a:ea typeface="游ゴシック" panose="020B0400000000000000" pitchFamily="50" charset="-128"/>
              </a:rPr>
              <a:t>進捗率　 </a:t>
            </a:r>
            <a:r>
              <a:rPr lang="en-US" altLang="ja-JP" sz="1715" dirty="0">
                <a:latin typeface="游ゴシック" panose="020B0400000000000000" pitchFamily="50" charset="-128"/>
                <a:ea typeface="游ゴシック" panose="020B0400000000000000" pitchFamily="50" charset="-128"/>
              </a:rPr>
              <a:t>33.5</a:t>
            </a:r>
            <a:r>
              <a:rPr lang="ja-JP" altLang="en-US" sz="1715" dirty="0">
                <a:latin typeface="游ゴシック" panose="020B0400000000000000" pitchFamily="50" charset="-128"/>
                <a:ea typeface="游ゴシック" panose="020B0400000000000000" pitchFamily="50" charset="-128"/>
              </a:rPr>
              <a:t>％</a:t>
            </a:r>
            <a:endParaRPr lang="en-US" altLang="ja-JP" sz="1715" dirty="0">
              <a:latin typeface="游ゴシック" panose="020B0400000000000000" pitchFamily="50" charset="-128"/>
              <a:ea typeface="游ゴシック" panose="020B0400000000000000" pitchFamily="50" charset="-128"/>
            </a:endParaRPr>
          </a:p>
        </p:txBody>
      </p:sp>
      <p:sp>
        <p:nvSpPr>
          <p:cNvPr id="34" name="テキスト ボックス 33">
            <a:extLst>
              <a:ext uri="{FF2B5EF4-FFF2-40B4-BE49-F238E27FC236}">
                <a16:creationId xmlns:a16="http://schemas.microsoft.com/office/drawing/2014/main" id="{BD35A49B-35C6-477A-A634-6C9B163B55A2}"/>
              </a:ext>
            </a:extLst>
          </p:cNvPr>
          <p:cNvSpPr txBox="1"/>
          <p:nvPr/>
        </p:nvSpPr>
        <p:spPr>
          <a:xfrm>
            <a:off x="10664211" y="1490497"/>
            <a:ext cx="3872625" cy="1867305"/>
          </a:xfrm>
          <a:prstGeom prst="rect">
            <a:avLst/>
          </a:prstGeom>
          <a:noFill/>
          <a:ln w="6350" cap="flat" cmpd="sng" algn="ctr">
            <a:solidFill>
              <a:schemeClr val="accent2"/>
            </a:solidFill>
            <a:prstDash val="solid"/>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lang="ja-JP" altLang="en-US" sz="1715" dirty="0">
                <a:latin typeface="游ゴシック" panose="020B0400000000000000" pitchFamily="50" charset="-128"/>
                <a:ea typeface="游ゴシック" panose="020B0400000000000000" pitchFamily="50" charset="-128"/>
              </a:rPr>
              <a:t>・住宅の耐震化率が鈍化傾向であり、　</a:t>
            </a:r>
            <a:endParaRPr lang="en-US" altLang="ja-JP" sz="1715" dirty="0">
              <a:latin typeface="游ゴシック" panose="020B0400000000000000" pitchFamily="50" charset="-128"/>
              <a:ea typeface="游ゴシック" panose="020B0400000000000000" pitchFamily="50" charset="-128"/>
            </a:endParaRPr>
          </a:p>
          <a:p>
            <a:r>
              <a:rPr lang="ja-JP" altLang="en-US" sz="1715" dirty="0">
                <a:latin typeface="游ゴシック" panose="020B0400000000000000" pitchFamily="50" charset="-128"/>
                <a:ea typeface="游ゴシック" panose="020B0400000000000000" pitchFamily="50" charset="-128"/>
              </a:rPr>
              <a:t>　目標に届かない状況</a:t>
            </a:r>
          </a:p>
          <a:p>
            <a:r>
              <a:rPr lang="ja-JP" altLang="en-US" sz="1715" dirty="0">
                <a:latin typeface="游ゴシック" panose="020B0400000000000000" pitchFamily="50" charset="-128"/>
                <a:ea typeface="游ゴシック" panose="020B0400000000000000" pitchFamily="50" charset="-128"/>
              </a:rPr>
              <a:t>・大規模建築物は着実に進捗してい</a:t>
            </a:r>
            <a:endParaRPr lang="en-US" altLang="ja-JP" sz="1715" dirty="0">
              <a:latin typeface="游ゴシック" panose="020B0400000000000000" pitchFamily="50" charset="-128"/>
              <a:ea typeface="游ゴシック" panose="020B0400000000000000" pitchFamily="50" charset="-128"/>
            </a:endParaRPr>
          </a:p>
          <a:p>
            <a:r>
              <a:rPr lang="ja-JP" altLang="en-US" sz="1715" dirty="0">
                <a:latin typeface="游ゴシック" panose="020B0400000000000000" pitchFamily="50" charset="-128"/>
                <a:ea typeface="游ゴシック" panose="020B0400000000000000" pitchFamily="50" charset="-128"/>
              </a:rPr>
              <a:t>　るが目標には未達</a:t>
            </a:r>
          </a:p>
          <a:p>
            <a:r>
              <a:rPr lang="ja-JP" altLang="en-US" sz="1715" dirty="0">
                <a:latin typeface="游ゴシック" panose="020B0400000000000000" pitchFamily="50" charset="-128"/>
                <a:ea typeface="游ゴシック" panose="020B0400000000000000" pitchFamily="50" charset="-128"/>
              </a:rPr>
              <a:t>・沿道建築物は毎年度改修</a:t>
            </a:r>
            <a:r>
              <a:rPr lang="en-US" altLang="ja-JP" sz="1715" dirty="0">
                <a:latin typeface="游ゴシック" panose="020B0400000000000000" pitchFamily="50" charset="-128"/>
                <a:ea typeface="游ゴシック" panose="020B0400000000000000" pitchFamily="50" charset="-128"/>
              </a:rPr>
              <a:t>､</a:t>
            </a:r>
            <a:r>
              <a:rPr lang="ja-JP" altLang="en-US" sz="1715" dirty="0">
                <a:latin typeface="游ゴシック" panose="020B0400000000000000" pitchFamily="50" charset="-128"/>
                <a:ea typeface="游ゴシック" panose="020B0400000000000000" pitchFamily="50" charset="-128"/>
              </a:rPr>
              <a:t>除却を</a:t>
            </a:r>
            <a:endParaRPr lang="en-US" altLang="ja-JP" sz="1715" dirty="0">
              <a:latin typeface="游ゴシック" panose="020B0400000000000000" pitchFamily="50" charset="-128"/>
              <a:ea typeface="游ゴシック" panose="020B0400000000000000" pitchFamily="50" charset="-128"/>
            </a:endParaRPr>
          </a:p>
          <a:p>
            <a:r>
              <a:rPr lang="ja-JP" altLang="en-US" sz="1715" dirty="0">
                <a:latin typeface="游ゴシック" panose="020B0400000000000000" pitchFamily="50" charset="-128"/>
                <a:ea typeface="游ゴシック" panose="020B0400000000000000" pitchFamily="50" charset="-128"/>
              </a:rPr>
              <a:t>　行われているが目標には届かない　　</a:t>
            </a:r>
            <a:endParaRPr lang="en-US" altLang="ja-JP" sz="1715" dirty="0">
              <a:latin typeface="游ゴシック" panose="020B0400000000000000" pitchFamily="50" charset="-128"/>
              <a:ea typeface="游ゴシック" panose="020B0400000000000000" pitchFamily="50" charset="-128"/>
            </a:endParaRPr>
          </a:p>
          <a:p>
            <a:r>
              <a:rPr lang="ja-JP" altLang="en-US" sz="1715" dirty="0">
                <a:latin typeface="游ゴシック" panose="020B0400000000000000" pitchFamily="50" charset="-128"/>
                <a:ea typeface="游ゴシック" panose="020B0400000000000000" pitchFamily="50" charset="-128"/>
              </a:rPr>
              <a:t>　状況</a:t>
            </a:r>
            <a:endParaRPr lang="en-US" altLang="ja-JP" sz="1871" dirty="0">
              <a:latin typeface="游ゴシック" panose="020B0400000000000000" pitchFamily="50" charset="-128"/>
              <a:ea typeface="游ゴシック" panose="020B0400000000000000" pitchFamily="50" charset="-128"/>
            </a:endParaRPr>
          </a:p>
        </p:txBody>
      </p:sp>
      <p:sp>
        <p:nvSpPr>
          <p:cNvPr id="5" name="スライド番号プレースホルダー 4">
            <a:extLst>
              <a:ext uri="{FF2B5EF4-FFF2-40B4-BE49-F238E27FC236}">
                <a16:creationId xmlns:a16="http://schemas.microsoft.com/office/drawing/2014/main" id="{06BD395D-D73F-402E-9A03-F47AB725953A}"/>
              </a:ext>
            </a:extLst>
          </p:cNvPr>
          <p:cNvSpPr>
            <a:spLocks noGrp="1"/>
          </p:cNvSpPr>
          <p:nvPr>
            <p:ph type="sldNum" sz="quarter" idx="12"/>
          </p:nvPr>
        </p:nvSpPr>
        <p:spPr>
          <a:xfrm>
            <a:off x="11687462" y="9909729"/>
            <a:ext cx="3401854" cy="569240"/>
          </a:xfrm>
        </p:spPr>
        <p:txBody>
          <a:bodyPr/>
          <a:lstStyle/>
          <a:p>
            <a:r>
              <a:rPr kumimoji="1" lang="en-US" altLang="ja-JP" dirty="0"/>
              <a:t>1</a:t>
            </a:r>
            <a:endParaRPr kumimoji="1" lang="ja-JP" altLang="en-US" dirty="0"/>
          </a:p>
        </p:txBody>
      </p:sp>
    </p:spTree>
    <p:extLst>
      <p:ext uri="{BB962C8B-B14F-4D97-AF65-F5344CB8AC3E}">
        <p14:creationId xmlns:p14="http://schemas.microsoft.com/office/powerpoint/2010/main" val="736192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B99721CC-81E4-43CC-850A-C1710C38AD2A}"/>
              </a:ext>
            </a:extLst>
          </p:cNvPr>
          <p:cNvSpPr txBox="1">
            <a:spLocks noGrp="1"/>
          </p:cNvSpPr>
          <p:nvPr>
            <p:ph type="title"/>
          </p:nvPr>
        </p:nvSpPr>
        <p:spPr bwMode="auto">
          <a:xfrm>
            <a:off x="-132347" y="263396"/>
            <a:ext cx="15119350" cy="739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142539" tIns="71269" rIns="142539" bIns="71269" numCol="1" rtlCol="0" anchor="ctr" anchorCtr="0" compatLnSpc="1">
            <a:prstTxWarp prst="textNoShape">
              <a:avLst/>
            </a:prstTxWarp>
            <a:noAutofit/>
          </a:bodyPr>
          <a:lstStyle>
            <a:lvl1pPr algn="l" rtl="0" eaLnBrk="0" fontAlgn="base" hangingPunct="0">
              <a:spcBef>
                <a:spcPct val="0"/>
              </a:spcBef>
              <a:spcAft>
                <a:spcPct val="0"/>
              </a:spcAft>
              <a:defRPr kumimoji="1" sz="2400">
                <a:solidFill>
                  <a:srgbClr val="1F497D"/>
                </a:solidFill>
                <a:latin typeface="+mj-lt"/>
                <a:ea typeface="+mj-ea"/>
                <a:cs typeface="+mj-cs"/>
              </a:defRPr>
            </a:lvl1pPr>
            <a:lvl2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400">
                <a:solidFill>
                  <a:srgbClr val="1F497D"/>
                </a:solidFill>
                <a:latin typeface="HGP創英角ｺﾞｼｯｸUB" pitchFamily="50" charset="-128"/>
                <a:ea typeface="HGP創英角ｺﾞｼｯｸUB" pitchFamily="50" charset="-128"/>
              </a:defRPr>
            </a:lvl5pPr>
            <a:lvl6pPr marL="457139"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78"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417"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555"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2600" b="1" u="sng" dirty="0">
                <a:latin typeface="游ゴシック" panose="020B0400000000000000" pitchFamily="50" charset="-128"/>
                <a:ea typeface="游ゴシック" panose="020B0400000000000000" pitchFamily="50" charset="-128"/>
              </a:rPr>
              <a:t>参考</a:t>
            </a:r>
            <a:r>
              <a:rPr lang="en-US" altLang="ja-JP" sz="2600" b="1" u="sng" dirty="0">
                <a:latin typeface="游ゴシック" panose="020B0400000000000000" pitchFamily="50" charset="-128"/>
                <a:ea typeface="游ゴシック" panose="020B0400000000000000" pitchFamily="50" charset="-128"/>
              </a:rPr>
              <a:t>)</a:t>
            </a:r>
            <a:r>
              <a:rPr lang="ja-JP" altLang="en-US" sz="2600" b="1" u="sng" dirty="0">
                <a:latin typeface="游ゴシック" panose="020B0400000000000000" pitchFamily="50" charset="-128"/>
                <a:ea typeface="游ゴシック" panose="020B0400000000000000" pitchFamily="50" charset="-128"/>
              </a:rPr>
              <a:t>現計画の取組みと近年の地震被害を踏まえ、</a:t>
            </a:r>
            <a:r>
              <a:rPr lang="ja-JP" altLang="en-US" sz="2600" b="1" u="sng" kern="0" dirty="0">
                <a:latin typeface="游ゴシック" panose="020B0400000000000000" pitchFamily="50" charset="-128"/>
                <a:ea typeface="游ゴシック" panose="020B0400000000000000" pitchFamily="50" charset="-128"/>
              </a:rPr>
              <a:t>今後新たに取り組むべき事項</a:t>
            </a:r>
            <a:r>
              <a:rPr lang="en-US" altLang="ja-JP" sz="1800" b="1" u="sng" kern="0" dirty="0">
                <a:latin typeface="游ゴシック" panose="020B0400000000000000" pitchFamily="50" charset="-128"/>
                <a:ea typeface="游ゴシック" panose="020B0400000000000000" pitchFamily="50" charset="-128"/>
              </a:rPr>
              <a:t>【R6.</a:t>
            </a:r>
            <a:r>
              <a:rPr lang="ja-JP" altLang="en-US" sz="1800" b="1" u="sng" kern="0" dirty="0">
                <a:latin typeface="游ゴシック" panose="020B0400000000000000" pitchFamily="50" charset="-128"/>
                <a:ea typeface="游ゴシック" panose="020B0400000000000000" pitchFamily="50" charset="-128"/>
              </a:rPr>
              <a:t>住生活審議会報告資料抜粋</a:t>
            </a:r>
            <a:r>
              <a:rPr lang="en-US" altLang="ja-JP" sz="1800" b="1" u="sng" kern="0" dirty="0">
                <a:latin typeface="游ゴシック" panose="020B0400000000000000" pitchFamily="50" charset="-128"/>
                <a:ea typeface="游ゴシック" panose="020B0400000000000000" pitchFamily="50" charset="-128"/>
              </a:rPr>
              <a:t>】</a:t>
            </a:r>
            <a:endParaRPr lang="ja-JP" altLang="en-US" sz="2600" b="1" u="sng" kern="0" dirty="0">
              <a:highlight>
                <a:srgbClr val="FFFF00"/>
              </a:highlight>
              <a:latin typeface="游ゴシック" panose="020B0400000000000000" pitchFamily="50" charset="-128"/>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AA7D60C4-9D4C-4C34-9268-C5DBC7363320}"/>
              </a:ext>
            </a:extLst>
          </p:cNvPr>
          <p:cNvSpPr txBox="1"/>
          <p:nvPr/>
        </p:nvSpPr>
        <p:spPr>
          <a:xfrm>
            <a:off x="3247136" y="1007125"/>
            <a:ext cx="11440414" cy="2393103"/>
          </a:xfrm>
          <a:prstGeom prst="rect">
            <a:avLst/>
          </a:prstGeom>
          <a:noFill/>
          <a:ln w="15875" cap="flat" cmpd="sng" algn="ctr">
            <a:noFill/>
            <a:prstDash val="dash"/>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r>
              <a:rPr kumimoji="1" lang="ja-JP" altLang="en-US" sz="2494" dirty="0">
                <a:latin typeface="游ゴシック" panose="020B0400000000000000" pitchFamily="50" charset="-128"/>
                <a:ea typeface="游ゴシック" panose="020B0400000000000000" pitchFamily="50" charset="-128"/>
              </a:rPr>
              <a:t>・所有者の</a:t>
            </a:r>
            <a:r>
              <a:rPr lang="ja-JP" altLang="en-US" sz="2494" dirty="0">
                <a:latin typeface="游ゴシック" panose="020B0400000000000000" pitchFamily="50" charset="-128"/>
                <a:ea typeface="游ゴシック" panose="020B0400000000000000" pitchFamily="50" charset="-128"/>
              </a:rPr>
              <a:t>高齢化と建築物の高経年化がより一層進み、耐震化意欲が低下して</a:t>
            </a:r>
            <a:endParaRPr lang="en-US" altLang="ja-JP" sz="2494" dirty="0">
              <a:latin typeface="游ゴシック" panose="020B0400000000000000" pitchFamily="50" charset="-128"/>
              <a:ea typeface="游ゴシック" panose="020B0400000000000000" pitchFamily="50" charset="-128"/>
            </a:endParaRPr>
          </a:p>
          <a:p>
            <a:r>
              <a:rPr lang="ja-JP" altLang="en-US" sz="2494" dirty="0">
                <a:latin typeface="游ゴシック" panose="020B0400000000000000" pitchFamily="50" charset="-128"/>
                <a:ea typeface="游ゴシック" panose="020B0400000000000000" pitchFamily="50" charset="-128"/>
              </a:rPr>
              <a:t>　いる中、耐震改修の必要性を伝えるとともに、緊急的暫定的な対策として、　</a:t>
            </a:r>
            <a:endParaRPr lang="en-US" altLang="ja-JP" sz="2494" dirty="0">
              <a:latin typeface="游ゴシック" panose="020B0400000000000000" pitchFamily="50" charset="-128"/>
              <a:ea typeface="游ゴシック" panose="020B0400000000000000" pitchFamily="50" charset="-128"/>
            </a:endParaRPr>
          </a:p>
          <a:p>
            <a:r>
              <a:rPr lang="ja-JP" altLang="en-US" sz="2494" dirty="0">
                <a:latin typeface="游ゴシック" panose="020B0400000000000000" pitchFamily="50" charset="-128"/>
                <a:ea typeface="游ゴシック" panose="020B0400000000000000" pitchFamily="50" charset="-128"/>
              </a:rPr>
              <a:t>　シェルター等による安全確保を、より確実に所有者に伝えることが必要</a:t>
            </a:r>
            <a:endParaRPr lang="en-US" altLang="ja-JP" sz="2494" dirty="0">
              <a:latin typeface="游ゴシック" panose="020B0400000000000000" pitchFamily="50" charset="-128"/>
              <a:ea typeface="游ゴシック" panose="020B0400000000000000" pitchFamily="50" charset="-128"/>
            </a:endParaRPr>
          </a:p>
          <a:p>
            <a:endParaRPr lang="en-US" altLang="ja-JP" sz="2494" dirty="0">
              <a:latin typeface="游ゴシック" panose="020B0400000000000000" pitchFamily="50" charset="-128"/>
              <a:ea typeface="游ゴシック" panose="020B0400000000000000" pitchFamily="50" charset="-128"/>
            </a:endParaRPr>
          </a:p>
          <a:p>
            <a:r>
              <a:rPr lang="ja-JP" altLang="en-US" sz="2494" dirty="0">
                <a:latin typeface="游ゴシック" panose="020B0400000000000000" pitchFamily="50" charset="-128"/>
                <a:ea typeface="游ゴシック" panose="020B0400000000000000" pitchFamily="50" charset="-128"/>
              </a:rPr>
              <a:t>・旧耐震木造住宅の所在等を把握し、地域特性、建物特性、所有者特性に応じ</a:t>
            </a:r>
            <a:endParaRPr lang="en-US" altLang="ja-JP" sz="2494" dirty="0">
              <a:latin typeface="游ゴシック" panose="020B0400000000000000" pitchFamily="50" charset="-128"/>
              <a:ea typeface="游ゴシック" panose="020B0400000000000000" pitchFamily="50" charset="-128"/>
            </a:endParaRPr>
          </a:p>
          <a:p>
            <a:r>
              <a:rPr lang="ja-JP" altLang="en-US" sz="2494" dirty="0">
                <a:latin typeface="游ゴシック" panose="020B0400000000000000" pitchFamily="50" charset="-128"/>
                <a:ea typeface="游ゴシック" panose="020B0400000000000000" pitchFamily="50" charset="-128"/>
              </a:rPr>
              <a:t>　た働きかけの検討が必要</a:t>
            </a:r>
            <a:endParaRPr lang="en-US" altLang="ja-JP" sz="2494" dirty="0">
              <a:latin typeface="游ゴシック" panose="020B0400000000000000" pitchFamily="50" charset="-128"/>
              <a:ea typeface="游ゴシック" panose="020B0400000000000000" pitchFamily="50" charset="-128"/>
            </a:endParaRPr>
          </a:p>
          <a:p>
            <a:r>
              <a:rPr lang="ja-JP" altLang="en-US" sz="2494" dirty="0">
                <a:latin typeface="游ゴシック" panose="020B0400000000000000" pitchFamily="50" charset="-128"/>
                <a:ea typeface="游ゴシック" panose="020B0400000000000000" pitchFamily="50" charset="-128"/>
              </a:rPr>
              <a:t>　</a:t>
            </a:r>
            <a:r>
              <a:rPr lang="ja-JP" altLang="en-US" sz="2183" dirty="0">
                <a:latin typeface="游ゴシック" panose="020B0400000000000000" pitchFamily="50" charset="-128"/>
                <a:ea typeface="游ゴシック" panose="020B0400000000000000" pitchFamily="50" charset="-128"/>
              </a:rPr>
              <a:t>（耐震改修、住替え、除却、建替え、段階的改修、シェルター、家具固定等安全対策）</a:t>
            </a:r>
            <a:endParaRPr lang="en-US" altLang="ja-JP" sz="2494" dirty="0">
              <a:latin typeface="游ゴシック" panose="020B0400000000000000" pitchFamily="50" charset="-128"/>
              <a:ea typeface="游ゴシック" panose="020B0400000000000000" pitchFamily="50" charset="-128"/>
            </a:endParaRPr>
          </a:p>
        </p:txBody>
      </p:sp>
      <p:sp>
        <p:nvSpPr>
          <p:cNvPr id="8" name="テキスト ボックス 7">
            <a:extLst>
              <a:ext uri="{FF2B5EF4-FFF2-40B4-BE49-F238E27FC236}">
                <a16:creationId xmlns:a16="http://schemas.microsoft.com/office/drawing/2014/main" id="{BF1AFF69-32BB-4860-A634-B7E1BBAAF0D1}"/>
              </a:ext>
            </a:extLst>
          </p:cNvPr>
          <p:cNvSpPr txBox="1"/>
          <p:nvPr/>
        </p:nvSpPr>
        <p:spPr>
          <a:xfrm>
            <a:off x="3247136" y="6099946"/>
            <a:ext cx="11225000" cy="1050220"/>
          </a:xfrm>
          <a:prstGeom prst="rect">
            <a:avLst/>
          </a:prstGeom>
          <a:noFill/>
          <a:ln w="15875" cap="flat" cmpd="sng" algn="ctr">
            <a:noFill/>
            <a:prstDash val="dash"/>
          </a:ln>
          <a:effectLst/>
        </p:spPr>
        <p:style>
          <a:lnRef idx="2">
            <a:schemeClr val="accent2"/>
          </a:lnRef>
          <a:fillRef idx="1">
            <a:schemeClr val="lt1"/>
          </a:fillRef>
          <a:effectRef idx="0">
            <a:schemeClr val="accent2"/>
          </a:effectRef>
          <a:fontRef idx="minor">
            <a:schemeClr val="dk1"/>
          </a:fontRef>
        </p:style>
        <p:txBody>
          <a:bodyPr wrap="square" rtlCol="0">
            <a:noAutofit/>
          </a:bodyPr>
          <a:lstStyle/>
          <a:p>
            <a:pPr>
              <a:lnSpc>
                <a:spcPts val="3742"/>
              </a:lnSpc>
            </a:pPr>
            <a:r>
              <a:rPr lang="ja-JP" altLang="en-US" sz="2494" dirty="0">
                <a:latin typeface="游ゴシック" panose="020B0400000000000000" pitchFamily="50" charset="-128"/>
                <a:ea typeface="游ゴシック" panose="020B0400000000000000" pitchFamily="50" charset="-128"/>
              </a:rPr>
              <a:t>・耐震化の必要性や耐震改修事例に加えて建物用途の特性や所有者の状況に</a:t>
            </a:r>
            <a:endParaRPr lang="en-US" altLang="ja-JP" sz="2494" dirty="0">
              <a:latin typeface="游ゴシック" panose="020B0400000000000000" pitchFamily="50" charset="-128"/>
              <a:ea typeface="游ゴシック" panose="020B0400000000000000" pitchFamily="50" charset="-128"/>
            </a:endParaRPr>
          </a:p>
          <a:p>
            <a:pPr>
              <a:lnSpc>
                <a:spcPts val="3742"/>
              </a:lnSpc>
            </a:pPr>
            <a:r>
              <a:rPr lang="ja-JP" altLang="en-US" sz="2494" dirty="0">
                <a:latin typeface="游ゴシック" panose="020B0400000000000000" pitchFamily="50" charset="-128"/>
                <a:ea typeface="游ゴシック" panose="020B0400000000000000" pitchFamily="50" charset="-128"/>
              </a:rPr>
              <a:t>　応じた様々な手法の情報提供が必要</a:t>
            </a:r>
            <a:endParaRPr lang="en-US" altLang="ja-JP" sz="2494" dirty="0">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610CBE6C-F26C-4E5D-B783-68D8C22A2019}"/>
              </a:ext>
            </a:extLst>
          </p:cNvPr>
          <p:cNvSpPr txBox="1"/>
          <p:nvPr/>
        </p:nvSpPr>
        <p:spPr>
          <a:xfrm>
            <a:off x="3247136" y="7895403"/>
            <a:ext cx="11225000" cy="2525625"/>
          </a:xfrm>
          <a:prstGeom prst="rect">
            <a:avLst/>
          </a:prstGeom>
          <a:noFill/>
          <a:ln w="15875" cap="flat" cmpd="sng" algn="ctr">
            <a:noFill/>
            <a:prstDash val="dash"/>
          </a:ln>
          <a:effectLst/>
        </p:spPr>
        <p:style>
          <a:lnRef idx="2">
            <a:schemeClr val="accent2"/>
          </a:lnRef>
          <a:fillRef idx="1">
            <a:schemeClr val="lt1"/>
          </a:fillRef>
          <a:effectRef idx="0">
            <a:schemeClr val="accent2"/>
          </a:effectRef>
          <a:fontRef idx="minor">
            <a:schemeClr val="dk1"/>
          </a:fontRef>
        </p:style>
        <p:txBody>
          <a:bodyPr wrap="square" rtlCol="0" anchor="ctr">
            <a:noAutofit/>
          </a:bodyPr>
          <a:lstStyle/>
          <a:p>
            <a:pPr>
              <a:lnSpc>
                <a:spcPts val="3742"/>
              </a:lnSpc>
            </a:pPr>
            <a:r>
              <a:rPr lang="ja-JP" altLang="en-US" sz="2494" dirty="0">
                <a:latin typeface="游ゴシック" panose="020B0400000000000000" pitchFamily="50" charset="-128"/>
                <a:ea typeface="游ゴシック" panose="020B0400000000000000" pitchFamily="50" charset="-128"/>
              </a:rPr>
              <a:t>・道路を閉塞する恐れがある建築物と区間を具体的に把握し、優先して働き</a:t>
            </a:r>
            <a:endParaRPr lang="en-US" altLang="ja-JP" sz="2494" dirty="0">
              <a:latin typeface="游ゴシック" panose="020B0400000000000000" pitchFamily="50" charset="-128"/>
              <a:ea typeface="游ゴシック" panose="020B0400000000000000" pitchFamily="50" charset="-128"/>
            </a:endParaRPr>
          </a:p>
          <a:p>
            <a:pPr>
              <a:lnSpc>
                <a:spcPts val="3742"/>
              </a:lnSpc>
            </a:pPr>
            <a:r>
              <a:rPr lang="ja-JP" altLang="en-US" sz="2494" dirty="0">
                <a:latin typeface="游ゴシック" panose="020B0400000000000000" pitchFamily="50" charset="-128"/>
                <a:ea typeface="游ゴシック" panose="020B0400000000000000" pitchFamily="50" charset="-128"/>
              </a:rPr>
              <a:t>　かけることが必要</a:t>
            </a:r>
            <a:endParaRPr lang="en-US" altLang="ja-JP" sz="2494" dirty="0">
              <a:latin typeface="游ゴシック" panose="020B0400000000000000" pitchFamily="50" charset="-128"/>
              <a:ea typeface="游ゴシック" panose="020B0400000000000000" pitchFamily="50" charset="-128"/>
            </a:endParaRPr>
          </a:p>
          <a:p>
            <a:r>
              <a:rPr lang="ja-JP" altLang="en-US" sz="2494" dirty="0">
                <a:latin typeface="游ゴシック" panose="020B0400000000000000" pitchFamily="50" charset="-128"/>
                <a:ea typeface="游ゴシック" panose="020B0400000000000000" pitchFamily="50" charset="-128"/>
              </a:rPr>
              <a:t>・専門家派遣においてマンション管理士など用途に応じた専門家の種類拡充</a:t>
            </a:r>
            <a:endParaRPr lang="en-US" altLang="ja-JP" sz="2494" dirty="0">
              <a:latin typeface="游ゴシック" panose="020B0400000000000000" pitchFamily="50" charset="-128"/>
              <a:ea typeface="游ゴシック" panose="020B0400000000000000" pitchFamily="50" charset="-128"/>
            </a:endParaRPr>
          </a:p>
          <a:p>
            <a:r>
              <a:rPr lang="ja-JP" altLang="en-US" sz="2494" dirty="0">
                <a:latin typeface="游ゴシック" panose="020B0400000000000000" pitchFamily="50" charset="-128"/>
                <a:ea typeface="游ゴシック" panose="020B0400000000000000" pitchFamily="50" charset="-128"/>
              </a:rPr>
              <a:t>　の検討</a:t>
            </a:r>
            <a:endParaRPr lang="en-US" altLang="ja-JP" sz="2494" dirty="0">
              <a:latin typeface="游ゴシック" panose="020B0400000000000000" pitchFamily="50" charset="-128"/>
              <a:ea typeface="游ゴシック" panose="020B0400000000000000" pitchFamily="50" charset="-128"/>
            </a:endParaRPr>
          </a:p>
          <a:p>
            <a:pPr>
              <a:lnSpc>
                <a:spcPts val="3742"/>
              </a:lnSpc>
            </a:pPr>
            <a:r>
              <a:rPr lang="ja-JP" altLang="en-US" sz="2494" dirty="0">
                <a:latin typeface="游ゴシック" panose="020B0400000000000000" pitchFamily="50" charset="-128"/>
                <a:ea typeface="游ゴシック" panose="020B0400000000000000" pitchFamily="50" charset="-128"/>
              </a:rPr>
              <a:t>・段階的な耐震改修の支援メニューの検討</a:t>
            </a:r>
            <a:endParaRPr lang="en-US" altLang="ja-JP" sz="2494" dirty="0">
              <a:latin typeface="游ゴシック" panose="020B0400000000000000" pitchFamily="50" charset="-128"/>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7996570F-A23B-403E-83B7-AFB8078F2B58}"/>
              </a:ext>
            </a:extLst>
          </p:cNvPr>
          <p:cNvSpPr txBox="1"/>
          <p:nvPr/>
        </p:nvSpPr>
        <p:spPr>
          <a:xfrm>
            <a:off x="3247136" y="4119958"/>
            <a:ext cx="11225000" cy="1234750"/>
          </a:xfrm>
          <a:prstGeom prst="rect">
            <a:avLst/>
          </a:prstGeom>
          <a:noFill/>
          <a:ln w="15875" cap="flat" cmpd="sng" algn="ctr">
            <a:noFill/>
            <a:prstDash val="dash"/>
          </a:ln>
          <a:effectLst/>
        </p:spPr>
        <p:style>
          <a:lnRef idx="2">
            <a:schemeClr val="accent2"/>
          </a:lnRef>
          <a:fillRef idx="1">
            <a:schemeClr val="lt1"/>
          </a:fillRef>
          <a:effectRef idx="0">
            <a:schemeClr val="accent2"/>
          </a:effectRef>
          <a:fontRef idx="minor">
            <a:schemeClr val="dk1"/>
          </a:fontRef>
        </p:style>
        <p:txBody>
          <a:bodyPr wrap="square" rtlCol="0" anchor="ctr">
            <a:noAutofit/>
          </a:bodyPr>
          <a:lstStyle/>
          <a:p>
            <a:r>
              <a:rPr lang="ja-JP" altLang="en-US" sz="2494" dirty="0">
                <a:latin typeface="游ゴシック" panose="020B0400000000000000" pitchFamily="50" charset="-128"/>
                <a:ea typeface="游ゴシック" panose="020B0400000000000000" pitchFamily="50" charset="-128"/>
              </a:rPr>
              <a:t>・耐震診断の前段階となる初動時の更なる支援の検討が必要</a:t>
            </a:r>
            <a:endParaRPr lang="en-US" altLang="ja-JP" sz="2494" dirty="0">
              <a:latin typeface="游ゴシック" panose="020B0400000000000000" pitchFamily="50" charset="-128"/>
              <a:ea typeface="游ゴシック" panose="020B0400000000000000" pitchFamily="50" charset="-128"/>
            </a:endParaRPr>
          </a:p>
          <a:p>
            <a:r>
              <a:rPr lang="ja-JP" altLang="en-US" sz="2494" dirty="0">
                <a:latin typeface="游ゴシック" panose="020B0400000000000000" pitchFamily="50" charset="-128"/>
                <a:ea typeface="游ゴシック" panose="020B0400000000000000" pitchFamily="50" charset="-128"/>
              </a:rPr>
              <a:t>・適正管理から耐震化までのトータル的な啓発が必要</a:t>
            </a:r>
            <a:endParaRPr lang="en-US" altLang="ja-JP" sz="2494" dirty="0">
              <a:latin typeface="游ゴシック" panose="020B0400000000000000" pitchFamily="50" charset="-128"/>
              <a:ea typeface="游ゴシック" panose="020B0400000000000000" pitchFamily="50" charset="-128"/>
            </a:endParaRPr>
          </a:p>
          <a:p>
            <a:r>
              <a:rPr lang="ja-JP" altLang="en-US" sz="2494" dirty="0">
                <a:latin typeface="游ゴシック" panose="020B0400000000000000" pitchFamily="50" charset="-128"/>
                <a:ea typeface="游ゴシック" panose="020B0400000000000000" pitchFamily="50" charset="-128"/>
              </a:rPr>
              <a:t>　</a:t>
            </a:r>
            <a:r>
              <a:rPr lang="ja-JP" altLang="en-US" sz="2183" dirty="0">
                <a:latin typeface="游ゴシック" panose="020B0400000000000000" pitchFamily="50" charset="-128"/>
                <a:ea typeface="游ゴシック" panose="020B0400000000000000" pitchFamily="50" charset="-128"/>
              </a:rPr>
              <a:t>（耐震改修、建替え、除却）</a:t>
            </a:r>
            <a:endParaRPr lang="en-US" altLang="ja-JP" sz="2494" dirty="0">
              <a:latin typeface="游ゴシック" panose="020B0400000000000000" pitchFamily="50" charset="-128"/>
              <a:ea typeface="游ゴシック" panose="020B0400000000000000" pitchFamily="50" charset="-128"/>
            </a:endParaRPr>
          </a:p>
        </p:txBody>
      </p:sp>
      <p:sp>
        <p:nvSpPr>
          <p:cNvPr id="12" name="テキスト ボックス 11">
            <a:extLst>
              <a:ext uri="{FF2B5EF4-FFF2-40B4-BE49-F238E27FC236}">
                <a16:creationId xmlns:a16="http://schemas.microsoft.com/office/drawing/2014/main" id="{1A99A43A-0E60-4BD7-AE77-8410938BB30F}"/>
              </a:ext>
            </a:extLst>
          </p:cNvPr>
          <p:cNvSpPr txBox="1"/>
          <p:nvPr/>
        </p:nvSpPr>
        <p:spPr>
          <a:xfrm>
            <a:off x="721511" y="1007124"/>
            <a:ext cx="2525625" cy="2655931"/>
          </a:xfrm>
          <a:prstGeom prst="rect">
            <a:avLst/>
          </a:prstGeom>
          <a:solidFill>
            <a:schemeClr val="accent1">
              <a:lumMod val="40000"/>
              <a:lumOff val="60000"/>
            </a:schemeClr>
          </a:solidFill>
          <a:ln w="15875" cap="flat" cmpd="sng" algn="ctr">
            <a:noFill/>
            <a:prstDash val="solid"/>
          </a:ln>
          <a:effectLst/>
        </p:spPr>
        <p:style>
          <a:lnRef idx="2">
            <a:schemeClr val="accent2"/>
          </a:lnRef>
          <a:fillRef idx="1">
            <a:schemeClr val="lt1"/>
          </a:fillRef>
          <a:effectRef idx="0">
            <a:schemeClr val="accent2"/>
          </a:effectRef>
          <a:fontRef idx="minor">
            <a:schemeClr val="dk1"/>
          </a:fontRef>
        </p:style>
        <p:txBody>
          <a:bodyPr wrap="square" rtlCol="0" anchor="ctr">
            <a:noAutofit/>
          </a:bodyPr>
          <a:lstStyle/>
          <a:p>
            <a:pPr indent="-897984" algn="ctr"/>
            <a:r>
              <a:rPr lang="ja-JP" altLang="ja-JP" sz="2494" b="1" kern="100" dirty="0">
                <a:latin typeface="游ゴシック" panose="020B0400000000000000" pitchFamily="50" charset="-128"/>
                <a:ea typeface="游ゴシック" panose="020B0400000000000000" pitchFamily="50" charset="-128"/>
                <a:cs typeface="Times New Roman" panose="02020603050405020304" pitchFamily="18" charset="0"/>
              </a:rPr>
              <a:t>木造住宅</a:t>
            </a:r>
            <a:endParaRPr lang="en-US" altLang="ja-JP" sz="2494" b="1"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452B9AAE-855D-4C4D-94D4-3A9035E05804}"/>
              </a:ext>
            </a:extLst>
          </p:cNvPr>
          <p:cNvSpPr txBox="1"/>
          <p:nvPr/>
        </p:nvSpPr>
        <p:spPr>
          <a:xfrm>
            <a:off x="721511" y="4119958"/>
            <a:ext cx="2525625" cy="1234750"/>
          </a:xfrm>
          <a:prstGeom prst="rect">
            <a:avLst/>
          </a:prstGeom>
          <a:solidFill>
            <a:schemeClr val="accent1">
              <a:lumMod val="40000"/>
              <a:lumOff val="60000"/>
            </a:schemeClr>
          </a:solidFill>
          <a:ln w="15875" cap="flat" cmpd="sng" algn="ctr">
            <a:noFill/>
            <a:prstDash val="solid"/>
          </a:ln>
          <a:effectLst/>
        </p:spPr>
        <p:style>
          <a:lnRef idx="2">
            <a:schemeClr val="accent2"/>
          </a:lnRef>
          <a:fillRef idx="1">
            <a:schemeClr val="lt1"/>
          </a:fillRef>
          <a:effectRef idx="0">
            <a:schemeClr val="accent2"/>
          </a:effectRef>
          <a:fontRef idx="minor">
            <a:schemeClr val="dk1"/>
          </a:fontRef>
        </p:style>
        <p:txBody>
          <a:bodyPr wrap="square" rtlCol="0" anchor="ctr">
            <a:noAutofit/>
          </a:bodyPr>
          <a:lstStyle/>
          <a:p>
            <a:pPr algn="ctr"/>
            <a:r>
              <a:rPr lang="ja-JP" altLang="ja-JP" sz="2494" b="1" kern="100" dirty="0">
                <a:latin typeface="游ゴシック" panose="020B0400000000000000" pitchFamily="50" charset="-128"/>
                <a:ea typeface="游ゴシック" panose="020B0400000000000000" pitchFamily="50" charset="-128"/>
                <a:cs typeface="Times New Roman" panose="02020603050405020304" pitchFamily="18" charset="0"/>
              </a:rPr>
              <a:t>分譲マンション</a:t>
            </a:r>
            <a:endParaRPr lang="en-US" altLang="ja-JP" sz="2494" b="1"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F1621C66-9E7B-4B47-B7EE-D63F7D8EC4C4}"/>
              </a:ext>
            </a:extLst>
          </p:cNvPr>
          <p:cNvSpPr txBox="1"/>
          <p:nvPr/>
        </p:nvSpPr>
        <p:spPr>
          <a:xfrm>
            <a:off x="721511" y="6099946"/>
            <a:ext cx="2525625" cy="1050220"/>
          </a:xfrm>
          <a:prstGeom prst="rect">
            <a:avLst/>
          </a:prstGeom>
          <a:solidFill>
            <a:schemeClr val="accent1">
              <a:lumMod val="40000"/>
              <a:lumOff val="60000"/>
            </a:schemeClr>
          </a:solidFill>
          <a:ln w="15875" cap="flat" cmpd="sng" algn="ctr">
            <a:noFill/>
            <a:prstDash val="solid"/>
          </a:ln>
          <a:effectLst/>
        </p:spPr>
        <p:style>
          <a:lnRef idx="2">
            <a:schemeClr val="accent2"/>
          </a:lnRef>
          <a:fillRef idx="1">
            <a:schemeClr val="lt1"/>
          </a:fillRef>
          <a:effectRef idx="0">
            <a:schemeClr val="accent2"/>
          </a:effectRef>
          <a:fontRef idx="minor">
            <a:schemeClr val="dk1"/>
          </a:fontRef>
        </p:style>
        <p:txBody>
          <a:bodyPr wrap="square" rtlCol="0" anchor="ctr">
            <a:noAutofit/>
          </a:bodyPr>
          <a:lstStyle/>
          <a:p>
            <a:pPr algn="ctr"/>
            <a:r>
              <a:rPr lang="ja-JP" altLang="ja-JP" sz="2494" b="1" kern="100" dirty="0">
                <a:latin typeface="游ゴシック" panose="020B0400000000000000" pitchFamily="50" charset="-128"/>
                <a:ea typeface="游ゴシック" panose="020B0400000000000000" pitchFamily="50" charset="-128"/>
                <a:cs typeface="Times New Roman" panose="02020603050405020304" pitchFamily="18" charset="0"/>
              </a:rPr>
              <a:t>多数の者が利用する建築物</a:t>
            </a:r>
            <a:endParaRPr lang="en-US" altLang="ja-JP" sz="2494" b="1"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9E144054-6043-4813-A70E-CDF97D83DF7D}"/>
              </a:ext>
            </a:extLst>
          </p:cNvPr>
          <p:cNvSpPr txBox="1"/>
          <p:nvPr/>
        </p:nvSpPr>
        <p:spPr>
          <a:xfrm>
            <a:off x="721511" y="7895403"/>
            <a:ext cx="2525625" cy="2525625"/>
          </a:xfrm>
          <a:prstGeom prst="rect">
            <a:avLst/>
          </a:prstGeom>
          <a:solidFill>
            <a:schemeClr val="accent1">
              <a:lumMod val="40000"/>
              <a:lumOff val="60000"/>
            </a:schemeClr>
          </a:solidFill>
          <a:ln w="15875" cap="flat" cmpd="sng" algn="ctr">
            <a:noFill/>
            <a:prstDash val="solid"/>
          </a:ln>
          <a:effectLst/>
        </p:spPr>
        <p:style>
          <a:lnRef idx="2">
            <a:schemeClr val="accent2"/>
          </a:lnRef>
          <a:fillRef idx="1">
            <a:schemeClr val="lt1"/>
          </a:fillRef>
          <a:effectRef idx="0">
            <a:schemeClr val="accent2"/>
          </a:effectRef>
          <a:fontRef idx="minor">
            <a:schemeClr val="dk1"/>
          </a:fontRef>
        </p:style>
        <p:txBody>
          <a:bodyPr wrap="square" rtlCol="0" anchor="ctr">
            <a:noAutofit/>
          </a:bodyPr>
          <a:lstStyle/>
          <a:p>
            <a:pPr algn="ctr"/>
            <a:r>
              <a:rPr lang="ja-JP" altLang="ja-JP" sz="2494" b="1" kern="100" dirty="0">
                <a:latin typeface="游ゴシック" panose="020B0400000000000000" pitchFamily="50" charset="-128"/>
                <a:ea typeface="游ゴシック" panose="020B0400000000000000" pitchFamily="50" charset="-128"/>
                <a:cs typeface="Times New Roman" panose="02020603050405020304" pitchFamily="18" charset="0"/>
              </a:rPr>
              <a:t>広域緊急交通路沿道建築物</a:t>
            </a:r>
            <a:endParaRPr lang="en-US" altLang="ja-JP" sz="2494" b="1" kern="100" dirty="0">
              <a:latin typeface="游ゴシック" panose="020B0400000000000000" pitchFamily="50" charset="-128"/>
              <a:ea typeface="游ゴシック" panose="020B0400000000000000" pitchFamily="50" charset="-128"/>
              <a:cs typeface="Times New Roman" panose="02020603050405020304" pitchFamily="18" charset="0"/>
            </a:endParaRPr>
          </a:p>
        </p:txBody>
      </p:sp>
      <p:cxnSp>
        <p:nvCxnSpPr>
          <p:cNvPr id="3" name="直線コネクタ 2">
            <a:extLst>
              <a:ext uri="{FF2B5EF4-FFF2-40B4-BE49-F238E27FC236}">
                <a16:creationId xmlns:a16="http://schemas.microsoft.com/office/drawing/2014/main" id="{037739AE-BAAB-4E2E-98F6-5802190A24E8}"/>
              </a:ext>
            </a:extLst>
          </p:cNvPr>
          <p:cNvCxnSpPr>
            <a:cxnSpLocks/>
          </p:cNvCxnSpPr>
          <p:nvPr/>
        </p:nvCxnSpPr>
        <p:spPr>
          <a:xfrm>
            <a:off x="721511" y="3891507"/>
            <a:ext cx="137506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087741C6-D4E9-4211-B9B0-462582CA25DE}"/>
              </a:ext>
            </a:extLst>
          </p:cNvPr>
          <p:cNvCxnSpPr>
            <a:cxnSpLocks/>
          </p:cNvCxnSpPr>
          <p:nvPr/>
        </p:nvCxnSpPr>
        <p:spPr>
          <a:xfrm>
            <a:off x="721511" y="5727327"/>
            <a:ext cx="137506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BA4FEC21-E2D0-4FE0-A1CC-55411456B371}"/>
              </a:ext>
            </a:extLst>
          </p:cNvPr>
          <p:cNvCxnSpPr>
            <a:cxnSpLocks/>
          </p:cNvCxnSpPr>
          <p:nvPr/>
        </p:nvCxnSpPr>
        <p:spPr>
          <a:xfrm>
            <a:off x="721511" y="7522785"/>
            <a:ext cx="13750625"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スライド番号プレースホルダー 1">
            <a:extLst>
              <a:ext uri="{FF2B5EF4-FFF2-40B4-BE49-F238E27FC236}">
                <a16:creationId xmlns:a16="http://schemas.microsoft.com/office/drawing/2014/main" id="{AE32C6E2-22E3-4813-8F58-245B630FF73D}"/>
              </a:ext>
            </a:extLst>
          </p:cNvPr>
          <p:cNvSpPr>
            <a:spLocks noGrp="1"/>
          </p:cNvSpPr>
          <p:nvPr>
            <p:ph type="sldNum" sz="quarter" idx="12"/>
          </p:nvPr>
        </p:nvSpPr>
        <p:spPr>
          <a:xfrm>
            <a:off x="11687462" y="9909729"/>
            <a:ext cx="3401854" cy="569240"/>
          </a:xfrm>
        </p:spPr>
        <p:txBody>
          <a:bodyPr/>
          <a:lstStyle/>
          <a:p>
            <a:r>
              <a:rPr kumimoji="1" lang="en-US" altLang="ja-JP" dirty="0"/>
              <a:t>2</a:t>
            </a:r>
          </a:p>
        </p:txBody>
      </p:sp>
    </p:spTree>
    <p:extLst>
      <p:ext uri="{BB962C8B-B14F-4D97-AF65-F5344CB8AC3E}">
        <p14:creationId xmlns:p14="http://schemas.microsoft.com/office/powerpoint/2010/main" val="1680877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ln>
          <a:noFill/>
        </a:ln>
      </a:spPr>
      <a:bodyPr wrap="square" rtlCol="0">
        <a:spAutoFit/>
      </a:bodyPr>
      <a:lstStyle>
        <a:defPPr algn="l" defTabSz="509138">
          <a:lnSpc>
            <a:spcPts val="2227"/>
          </a:lnSpc>
          <a:defRPr sz="1200" dirty="0">
            <a:solidFill>
              <a:prstClr val="black"/>
            </a:solidFill>
            <a:latin typeface="Meiryo UI" panose="020B0604030504040204" pitchFamily="50" charset="-128"/>
            <a:ea typeface="Meiryo UI"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4435</TotalTime>
  <Words>1948</Words>
  <PresentationFormat>ユーザー設定</PresentationFormat>
  <Paragraphs>225</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Meiryo UI</vt:lpstr>
      <vt:lpstr>ＭＳ Ｐゴシック</vt:lpstr>
      <vt:lpstr>游ゴシック</vt:lpstr>
      <vt:lpstr>游明朝</vt:lpstr>
      <vt:lpstr>Arial</vt:lpstr>
      <vt:lpstr>Calibri</vt:lpstr>
      <vt:lpstr>Calibri Light</vt:lpstr>
      <vt:lpstr>Office テーマ</vt:lpstr>
      <vt:lpstr>PowerPoint プレゼンテーション</vt:lpstr>
      <vt:lpstr>PowerPoint プレゼンテーション</vt:lpstr>
      <vt:lpstr>参考)現計画の取組みと近年の地震被害を踏まえ、今後新たに取り組むべき事項【R6.住生活審議会報告資料抜粋】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2025-07-29T05:32:23Z</cp:lastPrinted>
  <dcterms:created xsi:type="dcterms:W3CDTF">2020-07-30T11:08:09Z</dcterms:created>
  <dcterms:modified xsi:type="dcterms:W3CDTF">2025-07-29T05:47:18Z</dcterms:modified>
</cp:coreProperties>
</file>