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23"/>
  </p:notesMasterIdLst>
  <p:handoutMasterIdLst>
    <p:handoutMasterId r:id="rId24"/>
  </p:handoutMasterIdLst>
  <p:sldIdLst>
    <p:sldId id="298" r:id="rId2"/>
    <p:sldId id="671" r:id="rId3"/>
    <p:sldId id="654" r:id="rId4"/>
    <p:sldId id="656" r:id="rId5"/>
    <p:sldId id="315" r:id="rId6"/>
    <p:sldId id="317" r:id="rId7"/>
    <p:sldId id="664" r:id="rId8"/>
    <p:sldId id="276" r:id="rId9"/>
    <p:sldId id="311" r:id="rId10"/>
    <p:sldId id="665" r:id="rId11"/>
    <p:sldId id="659" r:id="rId12"/>
    <p:sldId id="673" r:id="rId13"/>
    <p:sldId id="660" r:id="rId14"/>
    <p:sldId id="662" r:id="rId15"/>
    <p:sldId id="674" r:id="rId16"/>
    <p:sldId id="663" r:id="rId17"/>
    <p:sldId id="669" r:id="rId18"/>
    <p:sldId id="670" r:id="rId19"/>
    <p:sldId id="667" r:id="rId20"/>
    <p:sldId id="675" r:id="rId21"/>
    <p:sldId id="668" r:id="rId22"/>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290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B2B0"/>
    <a:srgbClr val="FFE8CB"/>
    <a:srgbClr val="FFC000"/>
    <a:srgbClr val="92D050"/>
    <a:srgbClr val="FFF4E7"/>
    <a:srgbClr val="CCFFCC"/>
    <a:srgbClr val="99FF66"/>
    <a:srgbClr val="C7E3E2"/>
    <a:srgbClr val="DFF1CB"/>
    <a:srgbClr val="F9D5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97" autoAdjust="0"/>
    <p:restoredTop sz="95622" autoAdjust="0"/>
  </p:normalViewPr>
  <p:slideViewPr>
    <p:cSldViewPr snapToGrid="0" showGuides="1">
      <p:cViewPr varScale="1">
        <p:scale>
          <a:sx n="97" d="100"/>
          <a:sy n="97" d="100"/>
        </p:scale>
        <p:origin x="1445" y="82"/>
      </p:cViewPr>
      <p:guideLst>
        <p:guide orient="horz" pos="2137"/>
        <p:guide pos="2903"/>
      </p:guideLst>
    </p:cSldViewPr>
  </p:slideViewPr>
  <p:notesTextViewPr>
    <p:cViewPr>
      <p:scale>
        <a:sx n="125" d="100"/>
        <a:sy n="125" d="100"/>
      </p:scale>
      <p:origin x="0" y="0"/>
    </p:cViewPr>
  </p:notesTextViewPr>
  <p:notesViewPr>
    <p:cSldViewPr snapToGrid="0">
      <p:cViewPr varScale="1">
        <p:scale>
          <a:sx n="45" d="100"/>
          <a:sy n="45" d="100"/>
        </p:scale>
        <p:origin x="1912"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6400" cy="496967"/>
          </a:xfrm>
          <a:prstGeom prst="rect">
            <a:avLst/>
          </a:prstGeom>
        </p:spPr>
        <p:txBody>
          <a:bodyPr vert="horz" lIns="91413" tIns="45706" rIns="91413" bIns="457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688" y="1"/>
            <a:ext cx="2946400" cy="496967"/>
          </a:xfrm>
          <a:prstGeom prst="rect">
            <a:avLst/>
          </a:prstGeom>
        </p:spPr>
        <p:txBody>
          <a:bodyPr vert="horz" lIns="91413" tIns="45706" rIns="91413" bIns="45706" rtlCol="0"/>
          <a:lstStyle>
            <a:lvl1pPr algn="r">
              <a:defRPr sz="1200"/>
            </a:lvl1pPr>
          </a:lstStyle>
          <a:p>
            <a:fld id="{A8A737BC-8365-402D-8091-BAB3169B71E3}" type="datetimeFigureOut">
              <a:rPr kumimoji="1" lang="ja-JP" altLang="en-US" smtClean="0"/>
              <a:t>2026/3/27</a:t>
            </a:fld>
            <a:endParaRPr kumimoji="1" lang="ja-JP" altLang="en-US"/>
          </a:p>
        </p:txBody>
      </p:sp>
      <p:sp>
        <p:nvSpPr>
          <p:cNvPr id="4" name="フッター プレースホルダー 3"/>
          <p:cNvSpPr>
            <a:spLocks noGrp="1"/>
          </p:cNvSpPr>
          <p:nvPr>
            <p:ph type="ftr" sz="quarter" idx="2"/>
          </p:nvPr>
        </p:nvSpPr>
        <p:spPr>
          <a:xfrm>
            <a:off x="3" y="9431259"/>
            <a:ext cx="2946400" cy="496967"/>
          </a:xfrm>
          <a:prstGeom prst="rect">
            <a:avLst/>
          </a:prstGeom>
        </p:spPr>
        <p:txBody>
          <a:bodyPr vert="horz" lIns="91413" tIns="45706" rIns="91413" bIns="457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88" y="9431259"/>
            <a:ext cx="2946400" cy="496967"/>
          </a:xfrm>
          <a:prstGeom prst="rect">
            <a:avLst/>
          </a:prstGeom>
        </p:spPr>
        <p:txBody>
          <a:bodyPr vert="horz" lIns="91413" tIns="45706" rIns="91413" bIns="45706" rtlCol="0" anchor="b"/>
          <a:lstStyle>
            <a:lvl1pPr algn="r">
              <a:defRPr sz="1200"/>
            </a:lvl1pPr>
          </a:lstStyle>
          <a:p>
            <a:fld id="{DDCC7DAF-F034-4852-9DAA-EDD751FEFE21}" type="slidenum">
              <a:rPr kumimoji="1" lang="ja-JP" altLang="en-US" smtClean="0"/>
              <a:t>‹#›</a:t>
            </a:fld>
            <a:endParaRPr kumimoji="1" lang="ja-JP" altLang="en-US"/>
          </a:p>
        </p:txBody>
      </p:sp>
    </p:spTree>
    <p:extLst>
      <p:ext uri="{BB962C8B-B14F-4D97-AF65-F5344CB8AC3E}">
        <p14:creationId xmlns:p14="http://schemas.microsoft.com/office/powerpoint/2010/main" val="3340570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6400" cy="496967"/>
          </a:xfrm>
          <a:prstGeom prst="rect">
            <a:avLst/>
          </a:prstGeom>
        </p:spPr>
        <p:txBody>
          <a:bodyPr vert="horz" lIns="91422" tIns="45710" rIns="91422"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1"/>
            <a:ext cx="2946400" cy="496967"/>
          </a:xfrm>
          <a:prstGeom prst="rect">
            <a:avLst/>
          </a:prstGeom>
        </p:spPr>
        <p:txBody>
          <a:bodyPr vert="horz" lIns="91422" tIns="45710" rIns="91422" bIns="45710" rtlCol="0"/>
          <a:lstStyle>
            <a:lvl1pPr algn="r">
              <a:defRPr sz="1200"/>
            </a:lvl1pPr>
          </a:lstStyle>
          <a:p>
            <a:fld id="{80CA11F5-401C-4B52-8AB1-3054E9F11983}"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22" tIns="45710" rIns="91422" bIns="45710" rtlCol="0" anchor="ctr"/>
          <a:lstStyle/>
          <a:p>
            <a:endParaRPr lang="ja-JP" altLang="en-US"/>
          </a:p>
        </p:txBody>
      </p:sp>
      <p:sp>
        <p:nvSpPr>
          <p:cNvPr id="5" name="ノート プレースホルダー 4"/>
          <p:cNvSpPr>
            <a:spLocks noGrp="1"/>
          </p:cNvSpPr>
          <p:nvPr>
            <p:ph type="body" sz="quarter" idx="3"/>
          </p:nvPr>
        </p:nvSpPr>
        <p:spPr>
          <a:xfrm>
            <a:off x="679453" y="4777553"/>
            <a:ext cx="5438775" cy="3909050"/>
          </a:xfrm>
          <a:prstGeom prst="rect">
            <a:avLst/>
          </a:prstGeom>
        </p:spPr>
        <p:txBody>
          <a:bodyPr vert="horz" lIns="91422" tIns="45710" rIns="91422"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31259"/>
            <a:ext cx="2946400" cy="496967"/>
          </a:xfrm>
          <a:prstGeom prst="rect">
            <a:avLst/>
          </a:prstGeom>
        </p:spPr>
        <p:txBody>
          <a:bodyPr vert="horz" lIns="91422" tIns="45710" rIns="91422"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31259"/>
            <a:ext cx="2946400" cy="496967"/>
          </a:xfrm>
          <a:prstGeom prst="rect">
            <a:avLst/>
          </a:prstGeom>
        </p:spPr>
        <p:txBody>
          <a:bodyPr vert="horz" lIns="91422" tIns="45710" rIns="91422" bIns="45710" rtlCol="0" anchor="b"/>
          <a:lstStyle>
            <a:lvl1pPr algn="r">
              <a:defRPr sz="1200"/>
            </a:lvl1pPr>
          </a:lstStyle>
          <a:p>
            <a:fld id="{3B07E8F6-02E2-4A7E-BD7B-760988551CE3}" type="slidenum">
              <a:rPr kumimoji="1" lang="ja-JP" altLang="en-US" smtClean="0"/>
              <a:t>‹#›</a:t>
            </a:fld>
            <a:endParaRPr kumimoji="1" lang="ja-JP" altLang="en-US"/>
          </a:p>
        </p:txBody>
      </p:sp>
    </p:spTree>
    <p:extLst>
      <p:ext uri="{BB962C8B-B14F-4D97-AF65-F5344CB8AC3E}">
        <p14:creationId xmlns:p14="http://schemas.microsoft.com/office/powerpoint/2010/main" val="1938850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0</a:t>
            </a:fld>
            <a:endParaRPr kumimoji="1" lang="ja-JP" altLang="en-US"/>
          </a:p>
        </p:txBody>
      </p:sp>
    </p:spTree>
    <p:extLst>
      <p:ext uri="{BB962C8B-B14F-4D97-AF65-F5344CB8AC3E}">
        <p14:creationId xmlns:p14="http://schemas.microsoft.com/office/powerpoint/2010/main" val="2345848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9</a:t>
            </a:fld>
            <a:endParaRPr kumimoji="1" lang="ja-JP" altLang="en-US"/>
          </a:p>
        </p:txBody>
      </p:sp>
    </p:spTree>
    <p:extLst>
      <p:ext uri="{BB962C8B-B14F-4D97-AF65-F5344CB8AC3E}">
        <p14:creationId xmlns:p14="http://schemas.microsoft.com/office/powerpoint/2010/main" val="31891303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10</a:t>
            </a:fld>
            <a:endParaRPr kumimoji="1" lang="ja-JP" altLang="en-US"/>
          </a:p>
        </p:txBody>
      </p:sp>
    </p:spTree>
    <p:extLst>
      <p:ext uri="{BB962C8B-B14F-4D97-AF65-F5344CB8AC3E}">
        <p14:creationId xmlns:p14="http://schemas.microsoft.com/office/powerpoint/2010/main" val="23706877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11</a:t>
            </a:fld>
            <a:endParaRPr kumimoji="1" lang="ja-JP" altLang="en-US"/>
          </a:p>
        </p:txBody>
      </p:sp>
    </p:spTree>
    <p:extLst>
      <p:ext uri="{BB962C8B-B14F-4D97-AF65-F5344CB8AC3E}">
        <p14:creationId xmlns:p14="http://schemas.microsoft.com/office/powerpoint/2010/main" val="3840079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12</a:t>
            </a:fld>
            <a:endParaRPr kumimoji="1" lang="ja-JP" altLang="en-US"/>
          </a:p>
        </p:txBody>
      </p:sp>
    </p:spTree>
    <p:extLst>
      <p:ext uri="{BB962C8B-B14F-4D97-AF65-F5344CB8AC3E}">
        <p14:creationId xmlns:p14="http://schemas.microsoft.com/office/powerpoint/2010/main" val="486048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13</a:t>
            </a:fld>
            <a:endParaRPr kumimoji="1" lang="ja-JP" altLang="en-US"/>
          </a:p>
        </p:txBody>
      </p:sp>
    </p:spTree>
    <p:extLst>
      <p:ext uri="{BB962C8B-B14F-4D97-AF65-F5344CB8AC3E}">
        <p14:creationId xmlns:p14="http://schemas.microsoft.com/office/powerpoint/2010/main" val="18846510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14</a:t>
            </a:fld>
            <a:endParaRPr kumimoji="1" lang="ja-JP" altLang="en-US"/>
          </a:p>
        </p:txBody>
      </p:sp>
    </p:spTree>
    <p:extLst>
      <p:ext uri="{BB962C8B-B14F-4D97-AF65-F5344CB8AC3E}">
        <p14:creationId xmlns:p14="http://schemas.microsoft.com/office/powerpoint/2010/main" val="2125476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15</a:t>
            </a:fld>
            <a:endParaRPr kumimoji="1" lang="ja-JP" altLang="en-US"/>
          </a:p>
        </p:txBody>
      </p:sp>
    </p:spTree>
    <p:extLst>
      <p:ext uri="{BB962C8B-B14F-4D97-AF65-F5344CB8AC3E}">
        <p14:creationId xmlns:p14="http://schemas.microsoft.com/office/powerpoint/2010/main" val="4279253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16</a:t>
            </a:fld>
            <a:endParaRPr kumimoji="1" lang="ja-JP" altLang="en-US"/>
          </a:p>
        </p:txBody>
      </p:sp>
    </p:spTree>
    <p:extLst>
      <p:ext uri="{BB962C8B-B14F-4D97-AF65-F5344CB8AC3E}">
        <p14:creationId xmlns:p14="http://schemas.microsoft.com/office/powerpoint/2010/main" val="4170716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17</a:t>
            </a:fld>
            <a:endParaRPr kumimoji="1" lang="ja-JP" altLang="en-US"/>
          </a:p>
        </p:txBody>
      </p:sp>
    </p:spTree>
    <p:extLst>
      <p:ext uri="{BB962C8B-B14F-4D97-AF65-F5344CB8AC3E}">
        <p14:creationId xmlns:p14="http://schemas.microsoft.com/office/powerpoint/2010/main" val="19793605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18</a:t>
            </a:fld>
            <a:endParaRPr kumimoji="1" lang="ja-JP" altLang="en-US"/>
          </a:p>
        </p:txBody>
      </p:sp>
    </p:spTree>
    <p:extLst>
      <p:ext uri="{BB962C8B-B14F-4D97-AF65-F5344CB8AC3E}">
        <p14:creationId xmlns:p14="http://schemas.microsoft.com/office/powerpoint/2010/main" val="73178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a:t>
            </a:fld>
            <a:endParaRPr kumimoji="1" lang="ja-JP" altLang="en-US"/>
          </a:p>
        </p:txBody>
      </p:sp>
    </p:spTree>
    <p:extLst>
      <p:ext uri="{BB962C8B-B14F-4D97-AF65-F5344CB8AC3E}">
        <p14:creationId xmlns:p14="http://schemas.microsoft.com/office/powerpoint/2010/main" val="2091655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19</a:t>
            </a:fld>
            <a:endParaRPr kumimoji="1" lang="ja-JP" altLang="en-US"/>
          </a:p>
        </p:txBody>
      </p:sp>
    </p:spTree>
    <p:extLst>
      <p:ext uri="{BB962C8B-B14F-4D97-AF65-F5344CB8AC3E}">
        <p14:creationId xmlns:p14="http://schemas.microsoft.com/office/powerpoint/2010/main" val="15552284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20</a:t>
            </a:fld>
            <a:endParaRPr kumimoji="1" lang="ja-JP" altLang="en-US"/>
          </a:p>
        </p:txBody>
      </p:sp>
    </p:spTree>
    <p:extLst>
      <p:ext uri="{BB962C8B-B14F-4D97-AF65-F5344CB8AC3E}">
        <p14:creationId xmlns:p14="http://schemas.microsoft.com/office/powerpoint/2010/main" val="3069256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2</a:t>
            </a:fld>
            <a:endParaRPr kumimoji="1" lang="ja-JP" altLang="en-US"/>
          </a:p>
        </p:txBody>
      </p:sp>
    </p:spTree>
    <p:extLst>
      <p:ext uri="{BB962C8B-B14F-4D97-AF65-F5344CB8AC3E}">
        <p14:creationId xmlns:p14="http://schemas.microsoft.com/office/powerpoint/2010/main" val="984447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B07E8F6-02E2-4A7E-BD7B-760988551CE3}" type="slidenum">
              <a:rPr kumimoji="1" lang="ja-JP" altLang="en-US" smtClean="0"/>
              <a:t>3</a:t>
            </a:fld>
            <a:endParaRPr kumimoji="1" lang="ja-JP" altLang="en-US"/>
          </a:p>
        </p:txBody>
      </p:sp>
    </p:spTree>
    <p:extLst>
      <p:ext uri="{BB962C8B-B14F-4D97-AF65-F5344CB8AC3E}">
        <p14:creationId xmlns:p14="http://schemas.microsoft.com/office/powerpoint/2010/main" val="3534616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07E8F6-02E2-4A7E-BD7B-760988551CE3}" type="slidenum">
              <a:rPr kumimoji="1" lang="ja-JP" altLang="en-US" smtClean="0"/>
              <a:t>4</a:t>
            </a:fld>
            <a:endParaRPr kumimoji="1" lang="ja-JP" altLang="en-US"/>
          </a:p>
        </p:txBody>
      </p:sp>
    </p:spTree>
    <p:extLst>
      <p:ext uri="{BB962C8B-B14F-4D97-AF65-F5344CB8AC3E}">
        <p14:creationId xmlns:p14="http://schemas.microsoft.com/office/powerpoint/2010/main" val="3499279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07E8F6-02E2-4A7E-BD7B-760988551CE3}" type="slidenum">
              <a:rPr kumimoji="1" lang="ja-JP" altLang="en-US" smtClean="0"/>
              <a:t>5</a:t>
            </a:fld>
            <a:endParaRPr kumimoji="1" lang="ja-JP" altLang="en-US"/>
          </a:p>
        </p:txBody>
      </p:sp>
    </p:spTree>
    <p:extLst>
      <p:ext uri="{BB962C8B-B14F-4D97-AF65-F5344CB8AC3E}">
        <p14:creationId xmlns:p14="http://schemas.microsoft.com/office/powerpoint/2010/main" val="1174598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6</a:t>
            </a:fld>
            <a:endParaRPr kumimoji="1" lang="ja-JP" altLang="en-US"/>
          </a:p>
        </p:txBody>
      </p:sp>
    </p:spTree>
    <p:extLst>
      <p:ext uri="{BB962C8B-B14F-4D97-AF65-F5344CB8AC3E}">
        <p14:creationId xmlns:p14="http://schemas.microsoft.com/office/powerpoint/2010/main" val="272365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7</a:t>
            </a:fld>
            <a:endParaRPr kumimoji="1" lang="ja-JP" altLang="en-US"/>
          </a:p>
        </p:txBody>
      </p:sp>
    </p:spTree>
    <p:extLst>
      <p:ext uri="{BB962C8B-B14F-4D97-AF65-F5344CB8AC3E}">
        <p14:creationId xmlns:p14="http://schemas.microsoft.com/office/powerpoint/2010/main" val="3052641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3B07E8F6-02E2-4A7E-BD7B-760988551CE3}" type="slidenum">
              <a:rPr kumimoji="1" lang="ja-JP" altLang="en-US" smtClean="0"/>
              <a:t>8</a:t>
            </a:fld>
            <a:endParaRPr kumimoji="1" lang="ja-JP" altLang="en-US"/>
          </a:p>
        </p:txBody>
      </p:sp>
    </p:spTree>
    <p:extLst>
      <p:ext uri="{BB962C8B-B14F-4D97-AF65-F5344CB8AC3E}">
        <p14:creationId xmlns:p14="http://schemas.microsoft.com/office/powerpoint/2010/main" val="826240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28D019C3-5E61-4240-A341-9E476C046583}"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2443389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C0519F3-651B-40F5-A429-C23E5E9FF983}"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124850212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F140B01-6479-4360-A13B-DFDC565C74F7}"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3220307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AF4B3AA-3987-4329-B385-854543250D21}"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3745466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CD270C-6E8A-4A21-920A-40CD957FBC4E}"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1668308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3A117730-B5C6-44FF-8FBA-4F26E7F2CCBB}"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255808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177116FD-37A6-456E-8961-2FEC84ECE277}" type="datetime1">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1010031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E89F7787-57A7-4A42-81E8-6D456AE162EB}" type="datetime1">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3588815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C5E0F6-E2CF-4A12-8033-1643336C71CF}" type="datetime1">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568733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C0519F3-651B-40F5-A429-C23E5E9FF983}"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309026063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D58586A-3120-485A-B1F1-CD61E2DDDBD9}"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3082278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0519F3-651B-40F5-A429-C23E5E9FF983}" type="datetime1">
              <a:rPr kumimoji="1" lang="ja-JP" altLang="en-US" smtClean="0"/>
              <a:t>2026/3/27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64B88-D773-4096-BD61-B1D7DD5E186A}" type="slidenum">
              <a:rPr kumimoji="1" lang="ja-JP" altLang="en-US" smtClean="0"/>
              <a:t>‹#›</a:t>
            </a:fld>
            <a:endParaRPr kumimoji="1" lang="ja-JP" altLang="en-US"/>
          </a:p>
        </p:txBody>
      </p:sp>
    </p:spTree>
    <p:extLst>
      <p:ext uri="{BB962C8B-B14F-4D97-AF65-F5344CB8AC3E}">
        <p14:creationId xmlns:p14="http://schemas.microsoft.com/office/powerpoint/2010/main" val="13352078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F38CFB-3F5A-4067-818E-169282B4D9B5}"/>
              </a:ext>
            </a:extLst>
          </p:cNvPr>
          <p:cNvSpPr>
            <a:spLocks noGrp="1"/>
          </p:cNvSpPr>
          <p:nvPr>
            <p:ph type="title"/>
          </p:nvPr>
        </p:nvSpPr>
        <p:spPr>
          <a:xfrm>
            <a:off x="382227" y="1649926"/>
            <a:ext cx="8434316" cy="2520544"/>
          </a:xfrm>
        </p:spPr>
        <p:txBody>
          <a:bodyPr>
            <a:noAutofit/>
          </a:bodyPr>
          <a:lstStyle/>
          <a:p>
            <a:pPr algn="ctr"/>
            <a:r>
              <a:rPr lang="ja-JP" altLang="en-US" sz="4000" b="1" dirty="0">
                <a:latin typeface="Meiryo UI" panose="020B0604030504040204" pitchFamily="50" charset="-128"/>
                <a:ea typeface="Meiryo UI" panose="020B0604030504040204" pitchFamily="50" charset="-128"/>
              </a:rPr>
              <a:t>日本万国博覧会記念公園の</a:t>
            </a:r>
            <a:br>
              <a:rPr lang="en-US" altLang="ja-JP" sz="4000" b="1" dirty="0">
                <a:latin typeface="Meiryo UI" panose="020B0604030504040204" pitchFamily="50" charset="-128"/>
                <a:ea typeface="Meiryo UI" panose="020B0604030504040204" pitchFamily="50" charset="-128"/>
              </a:rPr>
            </a:br>
            <a:r>
              <a:rPr lang="ja-JP" altLang="en-US" sz="4000" b="1" dirty="0">
                <a:latin typeface="Meiryo UI" panose="020B0604030504040204" pitchFamily="50" charset="-128"/>
                <a:ea typeface="Meiryo UI" panose="020B0604030504040204" pitchFamily="50" charset="-128"/>
              </a:rPr>
              <a:t>活性化に向けた</a:t>
            </a:r>
            <a:br>
              <a:rPr lang="en-US" altLang="ja-JP" sz="4000" b="1" dirty="0">
                <a:latin typeface="Meiryo UI" panose="020B0604030504040204" pitchFamily="50" charset="-128"/>
                <a:ea typeface="Meiryo UI" panose="020B0604030504040204" pitchFamily="50" charset="-128"/>
              </a:rPr>
            </a:br>
            <a:br>
              <a:rPr lang="en-US" altLang="ja-JP" sz="4000" b="1" dirty="0">
                <a:latin typeface="Meiryo UI" panose="020B0604030504040204" pitchFamily="50" charset="-128"/>
                <a:ea typeface="Meiryo UI" panose="020B0604030504040204" pitchFamily="50" charset="-128"/>
              </a:rPr>
            </a:br>
            <a:r>
              <a:rPr lang="ja-JP" altLang="en-US" sz="4000" b="1" dirty="0">
                <a:latin typeface="Meiryo UI" panose="020B0604030504040204" pitchFamily="50" charset="-128"/>
                <a:ea typeface="Meiryo UI" panose="020B0604030504040204" pitchFamily="50" charset="-128"/>
              </a:rPr>
              <a:t>中期アクションプラン</a:t>
            </a:r>
            <a:endParaRPr lang="ja-JP" altLang="en-US" sz="2800" u="sng"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D2561A61-E011-4EFF-9F7D-EF26FDE3C53A}"/>
              </a:ext>
            </a:extLst>
          </p:cNvPr>
          <p:cNvSpPr txBox="1"/>
          <p:nvPr/>
        </p:nvSpPr>
        <p:spPr>
          <a:xfrm>
            <a:off x="5038988" y="4795460"/>
            <a:ext cx="3358490" cy="1050971"/>
          </a:xfrm>
          <a:prstGeom prst="rect">
            <a:avLst/>
          </a:prstGeom>
          <a:noFill/>
        </p:spPr>
        <p:txBody>
          <a:bodyPr wrap="square" rtlCol="0">
            <a:noAutofit/>
          </a:bodyPr>
          <a:lstStyle/>
          <a:p>
            <a:pPr algn="ctr"/>
            <a:r>
              <a:rPr lang="en-US" altLang="ja-JP" sz="3000" dirty="0">
                <a:latin typeface="Meiryo UI" panose="020B0604030504040204" pitchFamily="50" charset="-128"/>
                <a:ea typeface="Meiryo UI" panose="020B0604030504040204" pitchFamily="50" charset="-128"/>
              </a:rPr>
              <a:t>2026</a:t>
            </a:r>
            <a:r>
              <a:rPr lang="ja-JP" altLang="en-US" sz="3000" dirty="0">
                <a:latin typeface="Meiryo UI" panose="020B0604030504040204" pitchFamily="50" charset="-128"/>
                <a:ea typeface="Meiryo UI" panose="020B0604030504040204" pitchFamily="50" charset="-128"/>
              </a:rPr>
              <a:t>年</a:t>
            </a:r>
            <a:r>
              <a:rPr lang="en-US" altLang="ja-JP" sz="3000" dirty="0">
                <a:latin typeface="Meiryo UI" panose="020B0604030504040204" pitchFamily="50" charset="-128"/>
                <a:ea typeface="Meiryo UI" panose="020B0604030504040204" pitchFamily="50" charset="-128"/>
              </a:rPr>
              <a:t>3</a:t>
            </a:r>
            <a:r>
              <a:rPr lang="ja-JP" altLang="en-US" sz="3000" dirty="0">
                <a:latin typeface="Meiryo UI" panose="020B0604030504040204" pitchFamily="50" charset="-128"/>
                <a:ea typeface="Meiryo UI" panose="020B0604030504040204" pitchFamily="50" charset="-128"/>
              </a:rPr>
              <a:t>月</a:t>
            </a:r>
            <a:endParaRPr lang="en-US" altLang="ja-JP" sz="3000" dirty="0">
              <a:latin typeface="Meiryo UI" panose="020B0604030504040204" pitchFamily="50" charset="-128"/>
              <a:ea typeface="Meiryo UI" panose="020B0604030504040204" pitchFamily="50" charset="-128"/>
            </a:endParaRPr>
          </a:p>
          <a:p>
            <a:pPr algn="ctr"/>
            <a:r>
              <a:rPr lang="zh-TW" altLang="en-US" sz="3000" dirty="0">
                <a:latin typeface="Meiryo UI" panose="020B0604030504040204" pitchFamily="50" charset="-128"/>
                <a:ea typeface="Meiryo UI" panose="020B0604030504040204" pitchFamily="50" charset="-128"/>
              </a:rPr>
              <a:t>大</a:t>
            </a:r>
            <a:r>
              <a:rPr lang="ja-JP" altLang="en-US" sz="3000" dirty="0">
                <a:latin typeface="Meiryo UI" panose="020B0604030504040204" pitchFamily="50" charset="-128"/>
                <a:ea typeface="Meiryo UI" panose="020B0604030504040204" pitchFamily="50" charset="-128"/>
              </a:rPr>
              <a:t>　</a:t>
            </a:r>
            <a:r>
              <a:rPr lang="zh-TW" altLang="en-US" sz="3000" dirty="0">
                <a:latin typeface="Meiryo UI" panose="020B0604030504040204" pitchFamily="50" charset="-128"/>
                <a:ea typeface="Meiryo UI" panose="020B0604030504040204" pitchFamily="50" charset="-128"/>
              </a:rPr>
              <a:t>阪</a:t>
            </a:r>
            <a:r>
              <a:rPr lang="ja-JP" altLang="en-US" sz="3000" dirty="0">
                <a:latin typeface="Meiryo UI" panose="020B0604030504040204" pitchFamily="50" charset="-128"/>
                <a:ea typeface="Meiryo UI" panose="020B0604030504040204" pitchFamily="50" charset="-128"/>
              </a:rPr>
              <a:t>　</a:t>
            </a:r>
            <a:r>
              <a:rPr lang="zh-TW" altLang="en-US" sz="3000" dirty="0">
                <a:latin typeface="Meiryo UI" panose="020B0604030504040204" pitchFamily="50" charset="-128"/>
                <a:ea typeface="Meiryo UI" panose="020B0604030504040204" pitchFamily="50" charset="-128"/>
              </a:rPr>
              <a:t>府</a:t>
            </a:r>
            <a:endParaRPr lang="ja-JP" altLang="en-US" sz="3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83021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11" name="表 1111">
            <a:extLst>
              <a:ext uri="{FF2B5EF4-FFF2-40B4-BE49-F238E27FC236}">
                <a16:creationId xmlns:a16="http://schemas.microsoft.com/office/drawing/2014/main" id="{94403445-8295-75A8-0EB1-8C80C384B746}"/>
              </a:ext>
            </a:extLst>
          </p:cNvPr>
          <p:cNvGraphicFramePr>
            <a:graphicFrameLocks noGrp="1"/>
          </p:cNvGraphicFramePr>
          <p:nvPr/>
        </p:nvGraphicFramePr>
        <p:xfrm>
          <a:off x="104776" y="1581707"/>
          <a:ext cx="8914577" cy="4868253"/>
        </p:xfrm>
        <a:graphic>
          <a:graphicData uri="http://schemas.openxmlformats.org/drawingml/2006/table">
            <a:tbl>
              <a:tblPr firstRow="1" bandRow="1">
                <a:tableStyleId>{00A15C55-8517-42AA-B614-E9B94910E393}</a:tableStyleId>
              </a:tblPr>
              <a:tblGrid>
                <a:gridCol w="1234701">
                  <a:extLst>
                    <a:ext uri="{9D8B030D-6E8A-4147-A177-3AD203B41FA5}">
                      <a16:colId xmlns:a16="http://schemas.microsoft.com/office/drawing/2014/main" val="1759604796"/>
                    </a:ext>
                  </a:extLst>
                </a:gridCol>
                <a:gridCol w="1197000">
                  <a:extLst>
                    <a:ext uri="{9D8B030D-6E8A-4147-A177-3AD203B41FA5}">
                      <a16:colId xmlns:a16="http://schemas.microsoft.com/office/drawing/2014/main" val="1914690566"/>
                    </a:ext>
                  </a:extLst>
                </a:gridCol>
                <a:gridCol w="2099023">
                  <a:extLst>
                    <a:ext uri="{9D8B030D-6E8A-4147-A177-3AD203B41FA5}">
                      <a16:colId xmlns:a16="http://schemas.microsoft.com/office/drawing/2014/main" val="1235346649"/>
                    </a:ext>
                  </a:extLst>
                </a:gridCol>
                <a:gridCol w="2946400">
                  <a:extLst>
                    <a:ext uri="{9D8B030D-6E8A-4147-A177-3AD203B41FA5}">
                      <a16:colId xmlns:a16="http://schemas.microsoft.com/office/drawing/2014/main" val="2461378477"/>
                    </a:ext>
                  </a:extLst>
                </a:gridCol>
                <a:gridCol w="1437453">
                  <a:extLst>
                    <a:ext uri="{9D8B030D-6E8A-4147-A177-3AD203B41FA5}">
                      <a16:colId xmlns:a16="http://schemas.microsoft.com/office/drawing/2014/main" val="2234405983"/>
                    </a:ext>
                  </a:extLst>
                </a:gridCol>
              </a:tblGrid>
              <a:tr h="461594">
                <a:tc>
                  <a:txBody>
                    <a:bodyPr/>
                    <a:lstStyle/>
                    <a:p>
                      <a:endParaRPr kumimoji="1" lang="ja-JP" altLang="en-US" dirty="0"/>
                    </a:p>
                  </a:txBody>
                  <a:tcPr>
                    <a:solidFill>
                      <a:schemeClr val="accent2">
                        <a:lumMod val="60000"/>
                        <a:lumOff val="40000"/>
                      </a:schemeClr>
                    </a:solidFill>
                  </a:tcPr>
                </a:tc>
                <a:tc>
                  <a:txBody>
                    <a:bodyPr/>
                    <a:lstStyle/>
                    <a:p>
                      <a:endParaRPr kumimoji="1" lang="ja-JP" altLang="en-US" dirty="0"/>
                    </a:p>
                  </a:txBody>
                  <a:tcPr>
                    <a:solidFill>
                      <a:schemeClr val="accent2">
                        <a:lumMod val="60000"/>
                        <a:lumOff val="40000"/>
                      </a:schemeClr>
                    </a:solidFill>
                  </a:tcPr>
                </a:tc>
                <a:tc>
                  <a:txBody>
                    <a:bodyPr/>
                    <a:lstStyle/>
                    <a:p>
                      <a:endParaRPr kumimoji="1" lang="ja-JP" altLang="en-US" dirty="0"/>
                    </a:p>
                  </a:txBody>
                  <a:tcPr>
                    <a:solidFill>
                      <a:schemeClr val="accent2">
                        <a:lumMod val="60000"/>
                        <a:lumOff val="40000"/>
                      </a:schemeClr>
                    </a:solidFill>
                  </a:tcPr>
                </a:tc>
                <a:tc>
                  <a:txBody>
                    <a:bodyPr/>
                    <a:lstStyle/>
                    <a:p>
                      <a:endParaRPr kumimoji="1" lang="ja-JP" altLang="en-US" dirty="0"/>
                    </a:p>
                  </a:txBody>
                  <a:tcPr>
                    <a:solidFill>
                      <a:schemeClr val="accent2">
                        <a:lumMod val="60000"/>
                        <a:lumOff val="40000"/>
                      </a:schemeClr>
                    </a:solidFill>
                  </a:tcPr>
                </a:tc>
                <a:tc>
                  <a:txBody>
                    <a:bodyPr/>
                    <a:lstStyle/>
                    <a:p>
                      <a:endParaRPr kumimoji="1" lang="ja-JP" altLang="en-US" dirty="0"/>
                    </a:p>
                  </a:txBody>
                  <a:tcPr>
                    <a:solidFill>
                      <a:schemeClr val="accent2">
                        <a:lumMod val="60000"/>
                        <a:lumOff val="40000"/>
                      </a:schemeClr>
                    </a:solidFill>
                  </a:tcPr>
                </a:tc>
                <a:extLst>
                  <a:ext uri="{0D108BD9-81ED-4DB2-BD59-A6C34878D82A}">
                    <a16:rowId xmlns:a16="http://schemas.microsoft.com/office/drawing/2014/main" val="716011044"/>
                  </a:ext>
                </a:extLst>
              </a:tr>
              <a:tr h="4406659">
                <a:tc>
                  <a:txBody>
                    <a:bodyPr/>
                    <a:lstStyle/>
                    <a:p>
                      <a:endParaRPr kumimoji="1" lang="ja-JP" altLang="en-US" dirty="0"/>
                    </a:p>
                  </a:txBody>
                  <a:tcPr>
                    <a:solidFill>
                      <a:schemeClr val="accent2">
                        <a:lumMod val="20000"/>
                        <a:lumOff val="80000"/>
                      </a:schemeClr>
                    </a:solidFill>
                  </a:tcPr>
                </a:tc>
                <a:tc>
                  <a:txBody>
                    <a:bodyPr/>
                    <a:lstStyle/>
                    <a:p>
                      <a:endParaRPr kumimoji="1" lang="ja-JP" altLang="en-US" dirty="0"/>
                    </a:p>
                  </a:txBody>
                  <a:tcPr>
                    <a:solidFill>
                      <a:schemeClr val="accent2">
                        <a:lumMod val="20000"/>
                        <a:lumOff val="80000"/>
                      </a:schemeClr>
                    </a:solidFill>
                  </a:tcPr>
                </a:tc>
                <a:tc>
                  <a:txBody>
                    <a:bodyPr/>
                    <a:lstStyle/>
                    <a:p>
                      <a:endParaRPr kumimoji="1" lang="ja-JP" altLang="en-US" dirty="0"/>
                    </a:p>
                  </a:txBody>
                  <a:tcPr>
                    <a:solidFill>
                      <a:schemeClr val="accent2">
                        <a:lumMod val="20000"/>
                        <a:lumOff val="80000"/>
                      </a:schemeClr>
                    </a:solidFill>
                  </a:tcPr>
                </a:tc>
                <a:tc>
                  <a:txBody>
                    <a:bodyPr/>
                    <a:lstStyle/>
                    <a:p>
                      <a:endParaRPr kumimoji="1" lang="ja-JP" altLang="en-US" dirty="0"/>
                    </a:p>
                  </a:txBody>
                  <a:tcPr>
                    <a:solidFill>
                      <a:schemeClr val="accent2">
                        <a:lumMod val="20000"/>
                        <a:lumOff val="80000"/>
                      </a:schemeClr>
                    </a:solidFill>
                  </a:tcPr>
                </a:tc>
                <a:tc>
                  <a:txBody>
                    <a:bodyPr/>
                    <a:lstStyle/>
                    <a:p>
                      <a:endParaRPr kumimoji="1" lang="ja-JP" altLang="en-US" dirty="0"/>
                    </a:p>
                  </a:txBody>
                  <a:tcPr>
                    <a:solidFill>
                      <a:schemeClr val="accent2">
                        <a:lumMod val="20000"/>
                        <a:lumOff val="80000"/>
                      </a:schemeClr>
                    </a:solidFill>
                  </a:tcPr>
                </a:tc>
                <a:extLst>
                  <a:ext uri="{0D108BD9-81ED-4DB2-BD59-A6C34878D82A}">
                    <a16:rowId xmlns:a16="http://schemas.microsoft.com/office/drawing/2014/main" val="3658639153"/>
                  </a:ext>
                </a:extLst>
              </a:tr>
            </a:tbl>
          </a:graphicData>
        </a:graphic>
      </p:graphicFrame>
      <p:sp>
        <p:nvSpPr>
          <p:cNvPr id="5" name="タイトル 1">
            <a:extLst>
              <a:ext uri="{FF2B5EF4-FFF2-40B4-BE49-F238E27FC236}">
                <a16:creationId xmlns:a16="http://schemas.microsoft.com/office/drawing/2014/main" id="{CD4B5605-0DBA-2074-0A5A-A155D5831EB4}"/>
              </a:ext>
            </a:extLst>
          </p:cNvPr>
          <p:cNvSpPr txBox="1">
            <a:spLocks/>
          </p:cNvSpPr>
          <p:nvPr/>
        </p:nvSpPr>
        <p:spPr>
          <a:xfrm>
            <a:off x="91253" y="77352"/>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４</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 数値目標（</a:t>
            </a:r>
            <a:r>
              <a:rPr lang="en-US" altLang="ja-JP" sz="2000" cap="all" dirty="0">
                <a:latin typeface="Meiryo UI" panose="020B0604030504040204" pitchFamily="50" charset="-128"/>
                <a:ea typeface="Meiryo UI" panose="020B0604030504040204" pitchFamily="50" charset="-128"/>
              </a:rPr>
              <a:t>KPI</a:t>
            </a:r>
            <a:r>
              <a:rPr lang="ja-JP" altLang="en-US" sz="2000" cap="all" dirty="0">
                <a:latin typeface="Meiryo UI" panose="020B0604030504040204" pitchFamily="50" charset="-128"/>
                <a:ea typeface="Meiryo UI" panose="020B0604030504040204" pitchFamily="50" charset="-128"/>
              </a:rPr>
              <a:t>等）</a:t>
            </a:r>
            <a:endParaRPr lang="en-US" altLang="ja-JP" sz="1600" cap="all"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50C23358-2CF4-C3AC-A8CC-B118B4356C0A}"/>
              </a:ext>
            </a:extLst>
          </p:cNvPr>
          <p:cNvSpPr txBox="1"/>
          <p:nvPr/>
        </p:nvSpPr>
        <p:spPr>
          <a:xfrm>
            <a:off x="0" y="756594"/>
            <a:ext cx="8782447" cy="803466"/>
          </a:xfrm>
          <a:prstGeom prst="rect">
            <a:avLst/>
          </a:prstGeom>
          <a:noFill/>
        </p:spPr>
        <p:txBody>
          <a:bodyPr wrap="square" rtlCol="0">
            <a:noAutofit/>
          </a:bodyPr>
          <a:lstStyle/>
          <a:p>
            <a:r>
              <a:rPr lang="ja-JP" altLang="en-US" sz="1400" dirty="0">
                <a:latin typeface="Meiryo UI" panose="020B0604030504040204" pitchFamily="50" charset="-128"/>
                <a:ea typeface="Meiryo UI" panose="020B0604030504040204" pitchFamily="50" charset="-128"/>
              </a:rPr>
              <a:t>　中期アクションプランにおける数値目標は</a:t>
            </a:r>
            <a:r>
              <a:rPr lang="en-US" altLang="ja-JP" sz="1400" dirty="0">
                <a:latin typeface="Meiryo UI" panose="020B0604030504040204" pitchFamily="50" charset="-128"/>
                <a:ea typeface="Meiryo UI" panose="020B0604030504040204" pitchFamily="50" charset="-128"/>
              </a:rPr>
              <a:t>300</a:t>
            </a:r>
            <a:r>
              <a:rPr lang="ja-JP" altLang="en-US" sz="1400" dirty="0">
                <a:latin typeface="Meiryo UI" panose="020B0604030504040204" pitchFamily="50" charset="-128"/>
                <a:ea typeface="Meiryo UI" panose="020B0604030504040204" pitchFamily="50" charset="-128"/>
              </a:rPr>
              <a:t>万人とする。</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達成に向け、進捗状況を管理・確認するため、</a:t>
            </a:r>
            <a:r>
              <a:rPr lang="en-US" altLang="ja-JP" sz="1400" dirty="0">
                <a:latin typeface="Meiryo UI" panose="020B0604030504040204" pitchFamily="50" charset="-128"/>
                <a:ea typeface="Meiryo UI" panose="020B0604030504040204" pitchFamily="50" charset="-128"/>
              </a:rPr>
              <a:t>KPI</a:t>
            </a:r>
            <a:r>
              <a:rPr lang="ja-JP" altLang="en-US" sz="1050" dirty="0">
                <a:latin typeface="Meiryo UI" panose="020B0604030504040204" pitchFamily="50" charset="-128"/>
                <a:ea typeface="Meiryo UI" panose="020B0604030504040204" pitchFamily="50" charset="-128"/>
              </a:rPr>
              <a:t>（重要業績成果指標）</a:t>
            </a:r>
            <a:r>
              <a:rPr lang="ja-JP" altLang="en-US" sz="1400" dirty="0">
                <a:latin typeface="Meiryo UI" panose="020B0604030504040204" pitchFamily="50" charset="-128"/>
                <a:ea typeface="Meiryo UI" panose="020B0604030504040204" pitchFamily="50" charset="-128"/>
              </a:rPr>
              <a:t>として初来園者数とリピーター数を設定する。</a:t>
            </a:r>
            <a:endParaRPr lang="en-US" altLang="ja-JP" sz="1400" dirty="0">
              <a:latin typeface="Meiryo UI" panose="020B0604030504040204" pitchFamily="50" charset="-128"/>
              <a:ea typeface="Meiryo UI" panose="020B0604030504040204" pitchFamily="50" charset="-128"/>
            </a:endParaRPr>
          </a:p>
        </p:txBody>
      </p:sp>
      <p:sp>
        <p:nvSpPr>
          <p:cNvPr id="1059" name="テキスト ボックス 1058">
            <a:extLst>
              <a:ext uri="{FF2B5EF4-FFF2-40B4-BE49-F238E27FC236}">
                <a16:creationId xmlns:a16="http://schemas.microsoft.com/office/drawing/2014/main" id="{69650985-A1F7-7A84-149A-626E767E602F}"/>
              </a:ext>
            </a:extLst>
          </p:cNvPr>
          <p:cNvSpPr txBox="1"/>
          <p:nvPr/>
        </p:nvSpPr>
        <p:spPr>
          <a:xfrm>
            <a:off x="93772" y="1645171"/>
            <a:ext cx="1262965" cy="307777"/>
          </a:xfrm>
          <a:prstGeom prst="rect">
            <a:avLst/>
          </a:prstGeom>
          <a:noFill/>
        </p:spPr>
        <p:txBody>
          <a:bodyPr wrap="square" rtlCol="0">
            <a:spAutoFit/>
          </a:bodyPr>
          <a:lstStyle/>
          <a:p>
            <a:pPr algn="ctr"/>
            <a:r>
              <a:rPr lang="ja-JP" altLang="en-US" sz="1400" b="1" dirty="0">
                <a:latin typeface="Meiryo UI" panose="020B0604030504040204" pitchFamily="50" charset="-128"/>
                <a:ea typeface="Meiryo UI" panose="020B0604030504040204" pitchFamily="50" charset="-128"/>
              </a:rPr>
              <a:t>数値目標</a:t>
            </a:r>
            <a:endParaRPr lang="en-US" altLang="ja-JP" sz="1400" dirty="0">
              <a:latin typeface="Meiryo UI" panose="020B0604030504040204" pitchFamily="50" charset="-128"/>
              <a:ea typeface="Meiryo UI" panose="020B0604030504040204" pitchFamily="50" charset="-128"/>
            </a:endParaRPr>
          </a:p>
        </p:txBody>
      </p:sp>
      <p:sp>
        <p:nvSpPr>
          <p:cNvPr id="1072" name="テキスト ボックス 1071">
            <a:extLst>
              <a:ext uri="{FF2B5EF4-FFF2-40B4-BE49-F238E27FC236}">
                <a16:creationId xmlns:a16="http://schemas.microsoft.com/office/drawing/2014/main" id="{45CCDEBD-0C0A-5459-5689-635841AE7E59}"/>
              </a:ext>
            </a:extLst>
          </p:cNvPr>
          <p:cNvSpPr txBox="1"/>
          <p:nvPr/>
        </p:nvSpPr>
        <p:spPr>
          <a:xfrm>
            <a:off x="2853979" y="1647533"/>
            <a:ext cx="1747972" cy="307777"/>
          </a:xfrm>
          <a:prstGeom prst="rect">
            <a:avLst/>
          </a:prstGeom>
          <a:noFill/>
        </p:spPr>
        <p:txBody>
          <a:bodyPr wrap="square" rtlCol="0">
            <a:spAutoFit/>
          </a:bodyPr>
          <a:lstStyle/>
          <a:p>
            <a:r>
              <a:rPr lang="en-US" altLang="ja-JP" sz="1400" b="1" dirty="0">
                <a:latin typeface="Meiryo UI" panose="020B0604030504040204" pitchFamily="50" charset="-128"/>
                <a:ea typeface="Meiryo UI" panose="020B0604030504040204" pitchFamily="50" charset="-128"/>
              </a:rPr>
              <a:t>KPI</a:t>
            </a:r>
            <a:r>
              <a:rPr lang="en-US" altLang="ja-JP" sz="1400" b="1" dirty="0">
                <a:solidFill>
                  <a:srgbClr val="FF0000"/>
                </a:solidFill>
                <a:latin typeface="Meiryo UI" panose="020B0604030504040204" pitchFamily="50" charset="-128"/>
                <a:ea typeface="Meiryo UI" panose="020B0604030504040204" pitchFamily="50" charset="-128"/>
              </a:rPr>
              <a:t> </a:t>
            </a:r>
            <a:r>
              <a:rPr lang="ja-JP" altLang="en-US" sz="800" b="1" dirty="0">
                <a:latin typeface="Meiryo UI" panose="020B0604030504040204" pitchFamily="50" charset="-128"/>
                <a:ea typeface="Meiryo UI" panose="020B0604030504040204" pitchFamily="50" charset="-128"/>
              </a:rPr>
              <a:t>（</a:t>
            </a:r>
            <a:r>
              <a:rPr lang="ja-JP" altLang="ja-JP" sz="800" dirty="0">
                <a:latin typeface="Meiryo UI" panose="020B0604030504040204" pitchFamily="50" charset="-128"/>
                <a:ea typeface="Meiryo UI" panose="020B0604030504040204" pitchFamily="50" charset="-128"/>
                <a:cs typeface="Times New Roman" panose="02020603050405020304" pitchFamily="18" charset="0"/>
              </a:rPr>
              <a:t>重要業績成果指標</a:t>
            </a:r>
            <a:r>
              <a:rPr lang="ja-JP" altLang="en-US" sz="800" b="1" dirty="0">
                <a:latin typeface="Meiryo UI" panose="020B0604030504040204" pitchFamily="50" charset="-128"/>
                <a:ea typeface="Meiryo UI" panose="020B0604030504040204" pitchFamily="50" charset="-128"/>
              </a:rPr>
              <a:t>）</a:t>
            </a:r>
            <a:endParaRPr lang="en-US" altLang="ja-JP" sz="1050" b="1" dirty="0">
              <a:latin typeface="Meiryo UI" panose="020B0604030504040204" pitchFamily="50" charset="-128"/>
              <a:ea typeface="Meiryo UI" panose="020B0604030504040204" pitchFamily="50" charset="-128"/>
            </a:endParaRPr>
          </a:p>
        </p:txBody>
      </p:sp>
      <p:sp>
        <p:nvSpPr>
          <p:cNvPr id="1075" name="テキスト ボックス 1074">
            <a:extLst>
              <a:ext uri="{FF2B5EF4-FFF2-40B4-BE49-F238E27FC236}">
                <a16:creationId xmlns:a16="http://schemas.microsoft.com/office/drawing/2014/main" id="{08A1895D-E0E1-B7A1-E290-1ECA655533A9}"/>
              </a:ext>
            </a:extLst>
          </p:cNvPr>
          <p:cNvSpPr txBox="1"/>
          <p:nvPr/>
        </p:nvSpPr>
        <p:spPr>
          <a:xfrm>
            <a:off x="7878721" y="1647254"/>
            <a:ext cx="1171917" cy="307777"/>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rPr>
              <a:t>参考指標 </a:t>
            </a:r>
            <a:endParaRPr lang="en-US" altLang="ja-JP" sz="1100" dirty="0">
              <a:solidFill>
                <a:srgbClr val="FF0000"/>
              </a:solidFill>
              <a:latin typeface="Meiryo UI" panose="020B0604030504040204" pitchFamily="50" charset="-128"/>
              <a:ea typeface="Meiryo UI" panose="020B0604030504040204" pitchFamily="50" charset="-128"/>
            </a:endParaRPr>
          </a:p>
        </p:txBody>
      </p:sp>
      <p:sp>
        <p:nvSpPr>
          <p:cNvPr id="1097" name="テキスト ボックス 1096">
            <a:extLst>
              <a:ext uri="{FF2B5EF4-FFF2-40B4-BE49-F238E27FC236}">
                <a16:creationId xmlns:a16="http://schemas.microsoft.com/office/drawing/2014/main" id="{A6961D88-2A8C-636D-5045-988F17D152DE}"/>
              </a:ext>
            </a:extLst>
          </p:cNvPr>
          <p:cNvSpPr txBox="1"/>
          <p:nvPr/>
        </p:nvSpPr>
        <p:spPr>
          <a:xfrm>
            <a:off x="1311031" y="1639395"/>
            <a:ext cx="1270329" cy="307777"/>
          </a:xfrm>
          <a:prstGeom prst="rect">
            <a:avLst/>
          </a:prstGeom>
          <a:noFill/>
        </p:spPr>
        <p:txBody>
          <a:bodyPr wrap="square" rtlCol="0">
            <a:spAutoFit/>
          </a:bodyPr>
          <a:lstStyle/>
          <a:p>
            <a:r>
              <a:rPr lang="ja-JP" altLang="en-US" sz="1400" b="1" dirty="0">
                <a:latin typeface="Meiryo UI" panose="020B0604030504040204" pitchFamily="50" charset="-128"/>
                <a:ea typeface="Meiryo UI" panose="020B0604030504040204" pitchFamily="50" charset="-128"/>
              </a:rPr>
              <a:t>重要成功要因</a:t>
            </a:r>
            <a:endParaRPr lang="en-US" altLang="ja-JP" sz="800" b="1" dirty="0">
              <a:latin typeface="Meiryo UI" panose="020B0604030504040204" pitchFamily="50" charset="-128"/>
              <a:ea typeface="Meiryo UI" panose="020B0604030504040204" pitchFamily="50" charset="-128"/>
            </a:endParaRPr>
          </a:p>
        </p:txBody>
      </p:sp>
      <p:sp>
        <p:nvSpPr>
          <p:cNvPr id="1113" name="テキスト ボックス 1112">
            <a:extLst>
              <a:ext uri="{FF2B5EF4-FFF2-40B4-BE49-F238E27FC236}">
                <a16:creationId xmlns:a16="http://schemas.microsoft.com/office/drawing/2014/main" id="{AEBD4E15-9399-9AAC-1187-22766AD432CF}"/>
              </a:ext>
            </a:extLst>
          </p:cNvPr>
          <p:cNvSpPr txBox="1"/>
          <p:nvPr/>
        </p:nvSpPr>
        <p:spPr>
          <a:xfrm>
            <a:off x="2512288" y="2044981"/>
            <a:ext cx="2314486"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・検証、見直し、再設定する</a:t>
            </a:r>
            <a:endParaRPr lang="en-US" altLang="ja-JP" sz="1050" dirty="0">
              <a:latin typeface="Meiryo UI" panose="020B0604030504040204" pitchFamily="50" charset="-128"/>
              <a:ea typeface="Meiryo UI" panose="020B0604030504040204" pitchFamily="50" charset="-128"/>
            </a:endParaRPr>
          </a:p>
        </p:txBody>
      </p:sp>
      <p:sp>
        <p:nvSpPr>
          <p:cNvPr id="1114" name="テキスト ボックス 1113">
            <a:extLst>
              <a:ext uri="{FF2B5EF4-FFF2-40B4-BE49-F238E27FC236}">
                <a16:creationId xmlns:a16="http://schemas.microsoft.com/office/drawing/2014/main" id="{7E7E2413-A450-2703-944B-5EFAC227BB7B}"/>
              </a:ext>
            </a:extLst>
          </p:cNvPr>
          <p:cNvSpPr txBox="1"/>
          <p:nvPr/>
        </p:nvSpPr>
        <p:spPr>
          <a:xfrm>
            <a:off x="5272826" y="1651943"/>
            <a:ext cx="1720638" cy="307777"/>
          </a:xfrm>
          <a:prstGeom prst="rect">
            <a:avLst/>
          </a:prstGeom>
          <a:noFill/>
        </p:spPr>
        <p:txBody>
          <a:bodyPr wrap="square" rtlCol="0">
            <a:spAutoFit/>
          </a:bodyPr>
          <a:lstStyle/>
          <a:p>
            <a:pPr algn="ctr"/>
            <a:r>
              <a:rPr lang="ja-JP" altLang="en-US" sz="1400" b="1" dirty="0">
                <a:latin typeface="Meiryo UI" panose="020B0604030504040204" pitchFamily="50" charset="-128"/>
                <a:ea typeface="Meiryo UI" panose="020B0604030504040204" pitchFamily="50" charset="-128"/>
              </a:rPr>
              <a:t>取組 </a:t>
            </a:r>
            <a:endParaRPr lang="ja-JP" altLang="en-US" sz="700" dirty="0">
              <a:solidFill>
                <a:srgbClr val="FF0000"/>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EF39FD28-619A-FD5A-DBB3-03800FAD2FE9}"/>
              </a:ext>
            </a:extLst>
          </p:cNvPr>
          <p:cNvSpPr txBox="1"/>
          <p:nvPr/>
        </p:nvSpPr>
        <p:spPr>
          <a:xfrm>
            <a:off x="7548952" y="2030278"/>
            <a:ext cx="1559963" cy="577081"/>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・着目すべき事項として、下記をモニタリングし検証を始める</a:t>
            </a:r>
            <a:endParaRPr lang="en-US" altLang="ja-JP" sz="1050" dirty="0">
              <a:latin typeface="Meiryo UI" panose="020B0604030504040204" pitchFamily="50" charset="-128"/>
              <a:ea typeface="Meiryo UI" panose="020B0604030504040204" pitchFamily="50" charset="-128"/>
            </a:endParaRPr>
          </a:p>
        </p:txBody>
      </p:sp>
      <p:sp>
        <p:nvSpPr>
          <p:cNvPr id="1120" name="スライド番号プレースホルダー 3">
            <a:extLst>
              <a:ext uri="{FF2B5EF4-FFF2-40B4-BE49-F238E27FC236}">
                <a16:creationId xmlns:a16="http://schemas.microsoft.com/office/drawing/2014/main" id="{5C1CED2A-CFA9-93B1-CFF1-3A6E53CD3689}"/>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9</a:t>
            </a:fld>
            <a:endParaRPr kumimoji="1" lang="ja-JP" altLang="en-US" dirty="0"/>
          </a:p>
        </p:txBody>
      </p:sp>
      <p:sp>
        <p:nvSpPr>
          <p:cNvPr id="63" name="フリーフォーム: 図形 41">
            <a:extLst>
              <a:ext uri="{FF2B5EF4-FFF2-40B4-BE49-F238E27FC236}">
                <a16:creationId xmlns:a16="http://schemas.microsoft.com/office/drawing/2014/main" id="{5B347D7D-B8F9-41C4-8DC4-6A95DDEF38C6}"/>
              </a:ext>
            </a:extLst>
          </p:cNvPr>
          <p:cNvSpPr/>
          <p:nvPr/>
        </p:nvSpPr>
        <p:spPr>
          <a:xfrm>
            <a:off x="271578" y="2697952"/>
            <a:ext cx="958080" cy="2828054"/>
          </a:xfrm>
          <a:custGeom>
            <a:avLst/>
            <a:gdLst>
              <a:gd name="connsiteX0" fmla="*/ 0 w 2064380"/>
              <a:gd name="connsiteY0" fmla="*/ 103219 h 1032190"/>
              <a:gd name="connsiteX1" fmla="*/ 103219 w 2064380"/>
              <a:gd name="connsiteY1" fmla="*/ 0 h 1032190"/>
              <a:gd name="connsiteX2" fmla="*/ 1961161 w 2064380"/>
              <a:gd name="connsiteY2" fmla="*/ 0 h 1032190"/>
              <a:gd name="connsiteX3" fmla="*/ 2064380 w 2064380"/>
              <a:gd name="connsiteY3" fmla="*/ 103219 h 1032190"/>
              <a:gd name="connsiteX4" fmla="*/ 2064380 w 2064380"/>
              <a:gd name="connsiteY4" fmla="*/ 928971 h 1032190"/>
              <a:gd name="connsiteX5" fmla="*/ 1961161 w 2064380"/>
              <a:gd name="connsiteY5" fmla="*/ 1032190 h 1032190"/>
              <a:gd name="connsiteX6" fmla="*/ 103219 w 2064380"/>
              <a:gd name="connsiteY6" fmla="*/ 1032190 h 1032190"/>
              <a:gd name="connsiteX7" fmla="*/ 0 w 2064380"/>
              <a:gd name="connsiteY7" fmla="*/ 928971 h 1032190"/>
              <a:gd name="connsiteX8" fmla="*/ 0 w 2064380"/>
              <a:gd name="connsiteY8" fmla="*/ 103219 h 1032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64380" h="1032190">
                <a:moveTo>
                  <a:pt x="0" y="103219"/>
                </a:moveTo>
                <a:cubicBezTo>
                  <a:pt x="0" y="46213"/>
                  <a:pt x="46213" y="0"/>
                  <a:pt x="103219" y="0"/>
                </a:cubicBezTo>
                <a:lnTo>
                  <a:pt x="1961161" y="0"/>
                </a:lnTo>
                <a:cubicBezTo>
                  <a:pt x="2018167" y="0"/>
                  <a:pt x="2064380" y="46213"/>
                  <a:pt x="2064380" y="103219"/>
                </a:cubicBezTo>
                <a:lnTo>
                  <a:pt x="2064380" y="928971"/>
                </a:lnTo>
                <a:cubicBezTo>
                  <a:pt x="2064380" y="985977"/>
                  <a:pt x="2018167" y="1032190"/>
                  <a:pt x="1961161" y="1032190"/>
                </a:cubicBezTo>
                <a:lnTo>
                  <a:pt x="103219" y="1032190"/>
                </a:lnTo>
                <a:cubicBezTo>
                  <a:pt x="46213" y="1032190"/>
                  <a:pt x="0" y="985977"/>
                  <a:pt x="0" y="928971"/>
                </a:cubicBezTo>
                <a:lnTo>
                  <a:pt x="0" y="103219"/>
                </a:lnTo>
                <a:close/>
              </a:path>
            </a:pathLst>
          </a:custGeom>
          <a:solidFill>
            <a:schemeClr val="bg1"/>
          </a:solidFill>
          <a:scene3d>
            <a:camera prst="orthographicFront"/>
            <a:lightRig rig="flat" dir="t"/>
          </a:scene3d>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31247" tIns="31247" rIns="31247" bIns="31247" numCol="1" spcCol="1270" anchor="ctr" anchorCtr="0">
            <a:noAutofit/>
          </a:bodyPr>
          <a:lstStyle/>
          <a:p>
            <a:pPr algn="ctr"/>
            <a:endParaRPr lang="en-US" altLang="ja-JP" sz="1050" dirty="0">
              <a:solidFill>
                <a:schemeClr val="tx1"/>
              </a:solidFill>
            </a:endParaRPr>
          </a:p>
          <a:p>
            <a:pPr algn="ctr" defTabSz="600075">
              <a:lnSpc>
                <a:spcPct val="90000"/>
              </a:lnSpc>
              <a:spcBef>
                <a:spcPct val="0"/>
              </a:spcBef>
              <a:spcAft>
                <a:spcPct val="35000"/>
              </a:spcAft>
            </a:pPr>
            <a:r>
              <a:rPr lang="ja-JP" altLang="en-US" sz="1050" b="1" dirty="0">
                <a:solidFill>
                  <a:schemeClr val="tx1"/>
                </a:solidFill>
                <a:latin typeface="Meiryo UI" panose="020B0604030504040204" pitchFamily="50" charset="-128"/>
                <a:ea typeface="Meiryo UI" panose="020B0604030504040204" pitchFamily="50" charset="-128"/>
              </a:rPr>
              <a:t>自然文化園</a:t>
            </a:r>
            <a:endParaRPr lang="en-US" altLang="ja-JP" sz="105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lang="ja-JP" altLang="en-US" sz="1050" b="1" dirty="0">
                <a:solidFill>
                  <a:schemeClr val="tx1"/>
                </a:solidFill>
                <a:latin typeface="Meiryo UI" panose="020B0604030504040204" pitchFamily="50" charset="-128"/>
                <a:ea typeface="Meiryo UI" panose="020B0604030504040204" pitchFamily="50" charset="-128"/>
              </a:rPr>
              <a:t>来園者数</a:t>
            </a:r>
            <a:endParaRPr lang="en-US" altLang="ja-JP" sz="105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endParaRPr lang="en-US" altLang="ja-JP" sz="105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lang="en-US" altLang="ja-JP" sz="1050" b="1" dirty="0">
                <a:solidFill>
                  <a:schemeClr val="tx1"/>
                </a:solidFill>
                <a:latin typeface="Meiryo UI" panose="020B0604030504040204" pitchFamily="50" charset="-128"/>
                <a:ea typeface="Meiryo UI" panose="020B0604030504040204" pitchFamily="50" charset="-128"/>
              </a:rPr>
              <a:t>250</a:t>
            </a:r>
            <a:r>
              <a:rPr lang="ja-JP" altLang="en-US" sz="1050" b="1" dirty="0">
                <a:solidFill>
                  <a:schemeClr val="tx1"/>
                </a:solidFill>
                <a:latin typeface="Meiryo UI" panose="020B0604030504040204" pitchFamily="50" charset="-128"/>
                <a:ea typeface="Meiryo UI" panose="020B0604030504040204" pitchFamily="50" charset="-128"/>
              </a:rPr>
              <a:t>万人</a:t>
            </a:r>
            <a:endParaRPr lang="en-US" altLang="ja-JP" sz="105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lang="en-US" altLang="ja-JP" sz="1050" b="1" dirty="0">
                <a:solidFill>
                  <a:schemeClr val="tx1"/>
                </a:solidFill>
                <a:latin typeface="Meiryo UI" panose="020B0604030504040204" pitchFamily="50" charset="-128"/>
                <a:ea typeface="Meiryo UI" panose="020B0604030504040204" pitchFamily="50" charset="-128"/>
              </a:rPr>
              <a:t>(2024</a:t>
            </a:r>
            <a:r>
              <a:rPr lang="ja-JP" altLang="en-US" sz="1050" b="1" dirty="0">
                <a:solidFill>
                  <a:schemeClr val="tx1"/>
                </a:solidFill>
                <a:latin typeface="Meiryo UI" panose="020B0604030504040204" pitchFamily="50" charset="-128"/>
                <a:ea typeface="Meiryo UI" panose="020B0604030504040204" pitchFamily="50" charset="-128"/>
              </a:rPr>
              <a:t>年度</a:t>
            </a:r>
            <a:r>
              <a:rPr lang="en-US" altLang="ja-JP" sz="1050" b="1" dirty="0">
                <a:solidFill>
                  <a:schemeClr val="tx1"/>
                </a:solidFill>
                <a:latin typeface="Meiryo UI" panose="020B0604030504040204" pitchFamily="50" charset="-128"/>
                <a:ea typeface="Meiryo UI" panose="020B0604030504040204" pitchFamily="50" charset="-128"/>
              </a:rPr>
              <a:t>)</a:t>
            </a:r>
          </a:p>
          <a:p>
            <a:pPr algn="ctr" defTabSz="600075">
              <a:lnSpc>
                <a:spcPct val="90000"/>
              </a:lnSpc>
              <a:spcBef>
                <a:spcPct val="0"/>
              </a:spcBef>
              <a:spcAft>
                <a:spcPct val="35000"/>
              </a:spcAft>
            </a:pPr>
            <a:r>
              <a:rPr lang="ja-JP" altLang="en-US" sz="1050" b="1" dirty="0">
                <a:solidFill>
                  <a:schemeClr val="tx1"/>
                </a:solidFill>
                <a:latin typeface="Meiryo UI" panose="020B0604030504040204" pitchFamily="50" charset="-128"/>
                <a:ea typeface="Meiryo UI" panose="020B0604030504040204" pitchFamily="50" charset="-128"/>
              </a:rPr>
              <a:t>↓</a:t>
            </a:r>
            <a:endParaRPr lang="en-US" altLang="ja-JP" sz="105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lang="en-US" altLang="ja-JP" sz="1050" b="1" dirty="0">
                <a:solidFill>
                  <a:schemeClr val="tx1"/>
                </a:solidFill>
                <a:latin typeface="Meiryo UI" panose="020B0604030504040204" pitchFamily="50" charset="-128"/>
                <a:ea typeface="Meiryo UI" panose="020B0604030504040204" pitchFamily="50" charset="-128"/>
              </a:rPr>
              <a:t>300</a:t>
            </a:r>
            <a:r>
              <a:rPr lang="ja-JP" altLang="en-US" sz="1050" b="1" dirty="0">
                <a:solidFill>
                  <a:schemeClr val="tx1"/>
                </a:solidFill>
                <a:latin typeface="Meiryo UI" panose="020B0604030504040204" pitchFamily="50" charset="-128"/>
                <a:ea typeface="Meiryo UI" panose="020B0604030504040204" pitchFamily="50" charset="-128"/>
              </a:rPr>
              <a:t>万人</a:t>
            </a:r>
            <a:endParaRPr lang="en-US" altLang="ja-JP" sz="105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lang="en-US" altLang="ja-JP" sz="1050" b="1" dirty="0">
                <a:solidFill>
                  <a:schemeClr val="tx1"/>
                </a:solidFill>
                <a:latin typeface="Meiryo UI" panose="020B0604030504040204" pitchFamily="50" charset="-128"/>
                <a:ea typeface="Meiryo UI" panose="020B0604030504040204" pitchFamily="50" charset="-128"/>
              </a:rPr>
              <a:t>(</a:t>
            </a:r>
            <a:r>
              <a:rPr lang="ja-JP" altLang="en-US" sz="1050" b="1" dirty="0">
                <a:solidFill>
                  <a:schemeClr val="tx1"/>
                </a:solidFill>
                <a:latin typeface="Meiryo UI" panose="020B0604030504040204" pitchFamily="50" charset="-128"/>
                <a:ea typeface="Meiryo UI" panose="020B0604030504040204" pitchFamily="50" charset="-128"/>
              </a:rPr>
              <a:t>中期アクションプラン</a:t>
            </a:r>
            <a:r>
              <a:rPr lang="en-US" altLang="ja-JP" sz="1050" b="1" dirty="0">
                <a:solidFill>
                  <a:schemeClr val="tx1"/>
                </a:solidFill>
                <a:latin typeface="Meiryo UI" panose="020B0604030504040204" pitchFamily="50" charset="-128"/>
                <a:ea typeface="Meiryo UI" panose="020B0604030504040204" pitchFamily="50" charset="-128"/>
              </a:rPr>
              <a:t>)</a:t>
            </a:r>
          </a:p>
          <a:p>
            <a:pPr algn="ctr" defTabSz="600075">
              <a:lnSpc>
                <a:spcPct val="90000"/>
              </a:lnSpc>
              <a:spcBef>
                <a:spcPct val="0"/>
              </a:spcBef>
              <a:spcAft>
                <a:spcPct val="35000"/>
              </a:spcAft>
            </a:pPr>
            <a:endParaRPr lang="en-US" altLang="ja-JP" sz="1050" b="1" dirty="0">
              <a:solidFill>
                <a:schemeClr val="tx1"/>
              </a:solidFill>
              <a:latin typeface="Meiryo UI" panose="020B0604030504040204" pitchFamily="50" charset="-128"/>
              <a:ea typeface="Meiryo UI" panose="020B0604030504040204" pitchFamily="50" charset="-128"/>
            </a:endParaRPr>
          </a:p>
        </p:txBody>
      </p:sp>
      <p:sp>
        <p:nvSpPr>
          <p:cNvPr id="64" name="正方形/長方形 63"/>
          <p:cNvSpPr/>
          <p:nvPr/>
        </p:nvSpPr>
        <p:spPr>
          <a:xfrm>
            <a:off x="305275" y="4407013"/>
            <a:ext cx="890686" cy="592878"/>
          </a:xfrm>
          <a:prstGeom prst="rect">
            <a:avLst/>
          </a:prstGeom>
          <a:noFill/>
          <a:ln w="2857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 name="直線コネクタ 76"/>
          <p:cNvCxnSpPr/>
          <p:nvPr/>
        </p:nvCxnSpPr>
        <p:spPr>
          <a:xfrm>
            <a:off x="2988580" y="2922604"/>
            <a:ext cx="363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フリーフォーム: 図形 50">
            <a:extLst>
              <a:ext uri="{FF2B5EF4-FFF2-40B4-BE49-F238E27FC236}">
                <a16:creationId xmlns:a16="http://schemas.microsoft.com/office/drawing/2014/main" id="{86263A12-E772-4A17-9C99-C81E990E5D62}"/>
              </a:ext>
            </a:extLst>
          </p:cNvPr>
          <p:cNvSpPr/>
          <p:nvPr/>
        </p:nvSpPr>
        <p:spPr>
          <a:xfrm>
            <a:off x="2835570" y="2549619"/>
            <a:ext cx="1488020" cy="1800000"/>
          </a:xfrm>
          <a:custGeom>
            <a:avLst/>
            <a:gdLst>
              <a:gd name="connsiteX0" fmla="*/ 0 w 2064380"/>
              <a:gd name="connsiteY0" fmla="*/ 103219 h 1032190"/>
              <a:gd name="connsiteX1" fmla="*/ 103219 w 2064380"/>
              <a:gd name="connsiteY1" fmla="*/ 0 h 1032190"/>
              <a:gd name="connsiteX2" fmla="*/ 1961161 w 2064380"/>
              <a:gd name="connsiteY2" fmla="*/ 0 h 1032190"/>
              <a:gd name="connsiteX3" fmla="*/ 2064380 w 2064380"/>
              <a:gd name="connsiteY3" fmla="*/ 103219 h 1032190"/>
              <a:gd name="connsiteX4" fmla="*/ 2064380 w 2064380"/>
              <a:gd name="connsiteY4" fmla="*/ 928971 h 1032190"/>
              <a:gd name="connsiteX5" fmla="*/ 1961161 w 2064380"/>
              <a:gd name="connsiteY5" fmla="*/ 1032190 h 1032190"/>
              <a:gd name="connsiteX6" fmla="*/ 103219 w 2064380"/>
              <a:gd name="connsiteY6" fmla="*/ 1032190 h 1032190"/>
              <a:gd name="connsiteX7" fmla="*/ 0 w 2064380"/>
              <a:gd name="connsiteY7" fmla="*/ 928971 h 1032190"/>
              <a:gd name="connsiteX8" fmla="*/ 0 w 2064380"/>
              <a:gd name="connsiteY8" fmla="*/ 103219 h 1032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64380" h="1032190">
                <a:moveTo>
                  <a:pt x="0" y="103219"/>
                </a:moveTo>
                <a:cubicBezTo>
                  <a:pt x="0" y="46213"/>
                  <a:pt x="46213" y="0"/>
                  <a:pt x="103219" y="0"/>
                </a:cubicBezTo>
                <a:lnTo>
                  <a:pt x="1961161" y="0"/>
                </a:lnTo>
                <a:cubicBezTo>
                  <a:pt x="2018167" y="0"/>
                  <a:pt x="2064380" y="46213"/>
                  <a:pt x="2064380" y="103219"/>
                </a:cubicBezTo>
                <a:lnTo>
                  <a:pt x="2064380" y="928971"/>
                </a:lnTo>
                <a:cubicBezTo>
                  <a:pt x="2064380" y="985977"/>
                  <a:pt x="2018167" y="1032190"/>
                  <a:pt x="1961161" y="1032190"/>
                </a:cubicBezTo>
                <a:lnTo>
                  <a:pt x="103219" y="1032190"/>
                </a:lnTo>
                <a:cubicBezTo>
                  <a:pt x="46213" y="1032190"/>
                  <a:pt x="0" y="985977"/>
                  <a:pt x="0" y="928971"/>
                </a:cubicBezTo>
                <a:lnTo>
                  <a:pt x="0" y="103219"/>
                </a:lnTo>
                <a:close/>
              </a:path>
            </a:pathLst>
          </a:custGeom>
          <a:solidFill>
            <a:schemeClr val="bg1"/>
          </a:solidFill>
          <a:scene3d>
            <a:camera prst="orthographicFront"/>
            <a:lightRig rig="flat" dir="t"/>
          </a:scene3d>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31247" tIns="31247" rIns="31247" bIns="31247" numCol="1" spcCol="1270" anchor="ctr" anchorCtr="0">
            <a:noAutofit/>
          </a:bodyPr>
          <a:lstStyle/>
          <a:p>
            <a:pPr algn="ctr" defTabSz="600075">
              <a:lnSpc>
                <a:spcPct val="90000"/>
              </a:lnSpc>
              <a:spcBef>
                <a:spcPct val="0"/>
              </a:spcBef>
              <a:spcAft>
                <a:spcPct val="35000"/>
              </a:spcAft>
            </a:pPr>
            <a:r>
              <a:rPr lang="ja-JP" altLang="en-US" sz="1000" b="1" dirty="0">
                <a:solidFill>
                  <a:schemeClr val="tx1"/>
                </a:solidFill>
                <a:latin typeface="Meiryo UI" panose="020B0604030504040204" pitchFamily="50" charset="-128"/>
                <a:ea typeface="Meiryo UI" panose="020B0604030504040204" pitchFamily="50" charset="-128"/>
              </a:rPr>
              <a:t>初来園者数</a:t>
            </a:r>
            <a:endParaRPr lang="en-US" altLang="ja-JP" sz="1000"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kumimoji="1" lang="en-US" altLang="ja-JP" sz="1000" b="1" dirty="0">
                <a:solidFill>
                  <a:schemeClr val="tx1"/>
                </a:solidFill>
                <a:latin typeface="Meiryo UI" panose="020B0604030504040204" pitchFamily="50" charset="-128"/>
                <a:ea typeface="Meiryo UI" panose="020B0604030504040204" pitchFamily="50" charset="-128"/>
              </a:rPr>
              <a:t>34</a:t>
            </a:r>
            <a:r>
              <a:rPr kumimoji="1" lang="ja-JP" altLang="en-US" sz="1000" b="1" dirty="0">
                <a:solidFill>
                  <a:schemeClr val="tx1"/>
                </a:solidFill>
                <a:latin typeface="Meiryo UI" panose="020B0604030504040204" pitchFamily="50" charset="-128"/>
                <a:ea typeface="Meiryo UI" panose="020B0604030504040204" pitchFamily="50" charset="-128"/>
              </a:rPr>
              <a:t>万人</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2024</a:t>
            </a:r>
            <a:r>
              <a:rPr kumimoji="1" lang="ja-JP" altLang="en-US" sz="1000" b="1" dirty="0">
                <a:solidFill>
                  <a:schemeClr val="tx1"/>
                </a:solidFill>
                <a:latin typeface="Meiryo UI" panose="020B0604030504040204" pitchFamily="50" charset="-128"/>
                <a:ea typeface="Meiryo UI" panose="020B0604030504040204" pitchFamily="50" charset="-128"/>
              </a:rPr>
              <a:t>年度）</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kumimoji="1" lang="ja-JP" altLang="en-US" sz="1000" b="1" dirty="0">
                <a:solidFill>
                  <a:schemeClr val="tx1"/>
                </a:solidFill>
                <a:latin typeface="Meiryo UI" panose="020B0604030504040204" pitchFamily="50" charset="-128"/>
                <a:ea typeface="Meiryo UI" panose="020B0604030504040204" pitchFamily="50" charset="-128"/>
              </a:rPr>
              <a:t>↓</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kumimoji="1" lang="en-US" altLang="ja-JP" sz="1000" b="1" dirty="0">
                <a:solidFill>
                  <a:schemeClr val="tx1"/>
                </a:solidFill>
                <a:latin typeface="Meiryo UI" panose="020B0604030504040204" pitchFamily="50" charset="-128"/>
                <a:ea typeface="Meiryo UI" panose="020B0604030504040204" pitchFamily="50" charset="-128"/>
              </a:rPr>
              <a:t> 55</a:t>
            </a:r>
            <a:r>
              <a:rPr kumimoji="1" lang="ja-JP" altLang="en-US" sz="1000" b="1" dirty="0">
                <a:solidFill>
                  <a:schemeClr val="tx1"/>
                </a:solidFill>
                <a:latin typeface="Meiryo UI" panose="020B0604030504040204" pitchFamily="50" charset="-128"/>
                <a:ea typeface="Meiryo UI" panose="020B0604030504040204" pitchFamily="50" charset="-128"/>
              </a:rPr>
              <a:t>万人以上</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kumimoji="1" lang="en-US" altLang="ja-JP" sz="1000" b="1" dirty="0">
                <a:solidFill>
                  <a:schemeClr val="tx1"/>
                </a:solidFill>
                <a:latin typeface="Meiryo UI" panose="020B0604030504040204" pitchFamily="50" charset="-128"/>
                <a:ea typeface="Meiryo UI" panose="020B0604030504040204" pitchFamily="50" charset="-128"/>
              </a:rPr>
              <a:t>(</a:t>
            </a:r>
            <a:r>
              <a:rPr kumimoji="1" lang="ja-JP" altLang="en-US" sz="1000" b="1" dirty="0">
                <a:solidFill>
                  <a:schemeClr val="tx1"/>
                </a:solidFill>
                <a:latin typeface="Meiryo UI" panose="020B0604030504040204" pitchFamily="50" charset="-128"/>
                <a:ea typeface="Meiryo UI" panose="020B0604030504040204" pitchFamily="50" charset="-128"/>
              </a:rPr>
              <a:t>中期アクションプラン</a:t>
            </a:r>
            <a:r>
              <a:rPr kumimoji="1" lang="en-US" altLang="ja-JP" sz="1000" b="1" dirty="0">
                <a:solidFill>
                  <a:schemeClr val="tx1"/>
                </a:solidFill>
                <a:latin typeface="Meiryo UI" panose="020B0604030504040204" pitchFamily="50" charset="-128"/>
                <a:ea typeface="Meiryo UI" panose="020B0604030504040204" pitchFamily="50" charset="-128"/>
              </a:rPr>
              <a:t>)</a:t>
            </a:r>
          </a:p>
        </p:txBody>
      </p:sp>
      <p:cxnSp>
        <p:nvCxnSpPr>
          <p:cNvPr id="79" name="直線コネクタ 78"/>
          <p:cNvCxnSpPr/>
          <p:nvPr/>
        </p:nvCxnSpPr>
        <p:spPr>
          <a:xfrm>
            <a:off x="4277145" y="4470878"/>
            <a:ext cx="19520" cy="84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フリーフォーム: 図形 53">
            <a:extLst>
              <a:ext uri="{FF2B5EF4-FFF2-40B4-BE49-F238E27FC236}">
                <a16:creationId xmlns:a16="http://schemas.microsoft.com/office/drawing/2014/main" id="{7636B256-BA92-416E-9DC3-8118222A9CD4}"/>
              </a:ext>
            </a:extLst>
          </p:cNvPr>
          <p:cNvSpPr/>
          <p:nvPr/>
        </p:nvSpPr>
        <p:spPr>
          <a:xfrm>
            <a:off x="2830494" y="4470878"/>
            <a:ext cx="1510785" cy="1800000"/>
          </a:xfrm>
          <a:custGeom>
            <a:avLst/>
            <a:gdLst>
              <a:gd name="connsiteX0" fmla="*/ 0 w 2064380"/>
              <a:gd name="connsiteY0" fmla="*/ 102993 h 1029929"/>
              <a:gd name="connsiteX1" fmla="*/ 102993 w 2064380"/>
              <a:gd name="connsiteY1" fmla="*/ 0 h 1029929"/>
              <a:gd name="connsiteX2" fmla="*/ 1961387 w 2064380"/>
              <a:gd name="connsiteY2" fmla="*/ 0 h 1029929"/>
              <a:gd name="connsiteX3" fmla="*/ 2064380 w 2064380"/>
              <a:gd name="connsiteY3" fmla="*/ 102993 h 1029929"/>
              <a:gd name="connsiteX4" fmla="*/ 2064380 w 2064380"/>
              <a:gd name="connsiteY4" fmla="*/ 926936 h 1029929"/>
              <a:gd name="connsiteX5" fmla="*/ 1961387 w 2064380"/>
              <a:gd name="connsiteY5" fmla="*/ 1029929 h 1029929"/>
              <a:gd name="connsiteX6" fmla="*/ 102993 w 2064380"/>
              <a:gd name="connsiteY6" fmla="*/ 1029929 h 1029929"/>
              <a:gd name="connsiteX7" fmla="*/ 0 w 2064380"/>
              <a:gd name="connsiteY7" fmla="*/ 926936 h 1029929"/>
              <a:gd name="connsiteX8" fmla="*/ 0 w 2064380"/>
              <a:gd name="connsiteY8" fmla="*/ 102993 h 1029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64380" h="1029929">
                <a:moveTo>
                  <a:pt x="0" y="102993"/>
                </a:moveTo>
                <a:cubicBezTo>
                  <a:pt x="0" y="46112"/>
                  <a:pt x="46112" y="0"/>
                  <a:pt x="102993" y="0"/>
                </a:cubicBezTo>
                <a:lnTo>
                  <a:pt x="1961387" y="0"/>
                </a:lnTo>
                <a:cubicBezTo>
                  <a:pt x="2018268" y="0"/>
                  <a:pt x="2064380" y="46112"/>
                  <a:pt x="2064380" y="102993"/>
                </a:cubicBezTo>
                <a:lnTo>
                  <a:pt x="2064380" y="926936"/>
                </a:lnTo>
                <a:cubicBezTo>
                  <a:pt x="2064380" y="983817"/>
                  <a:pt x="2018268" y="1029929"/>
                  <a:pt x="1961387" y="1029929"/>
                </a:cubicBezTo>
                <a:lnTo>
                  <a:pt x="102993" y="1029929"/>
                </a:lnTo>
                <a:cubicBezTo>
                  <a:pt x="46112" y="1029929"/>
                  <a:pt x="0" y="983817"/>
                  <a:pt x="0" y="926936"/>
                </a:cubicBezTo>
                <a:lnTo>
                  <a:pt x="0" y="102993"/>
                </a:lnTo>
                <a:close/>
              </a:path>
            </a:pathLst>
          </a:custGeom>
          <a:solidFill>
            <a:schemeClr val="bg1"/>
          </a:solidFill>
          <a:scene3d>
            <a:camera prst="orthographicFront"/>
            <a:lightRig rig="flat" dir="t"/>
          </a:scene3d>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31197" tIns="31197" rIns="31197" bIns="31197" numCol="1" spcCol="1270" anchor="ctr" anchorCtr="0">
            <a:noAutofit/>
          </a:bodyPr>
          <a:lstStyle/>
          <a:p>
            <a:pPr algn="ctr" defTabSz="600075">
              <a:lnSpc>
                <a:spcPct val="90000"/>
              </a:lnSpc>
              <a:spcBef>
                <a:spcPct val="0"/>
              </a:spcBef>
              <a:spcAft>
                <a:spcPct val="35000"/>
              </a:spcAft>
            </a:pPr>
            <a:r>
              <a:rPr lang="ja-JP" altLang="en-US" sz="1000" b="1" dirty="0">
                <a:solidFill>
                  <a:schemeClr val="tx1"/>
                </a:solidFill>
                <a:latin typeface="Meiryo UI" panose="020B0604030504040204" pitchFamily="50" charset="-128"/>
                <a:ea typeface="Meiryo UI" panose="020B0604030504040204" pitchFamily="50" charset="-128"/>
              </a:rPr>
              <a:t>リピーター数</a:t>
            </a:r>
            <a:endParaRPr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en-US" altLang="ja-JP" sz="1000" b="1" dirty="0">
                <a:solidFill>
                  <a:schemeClr val="tx1"/>
                </a:solidFill>
                <a:latin typeface="Meiryo UI" panose="020B0604030504040204" pitchFamily="50" charset="-128"/>
                <a:ea typeface="Meiryo UI" panose="020B0604030504040204" pitchFamily="50" charset="-128"/>
              </a:rPr>
              <a:t>216</a:t>
            </a:r>
            <a:r>
              <a:rPr kumimoji="1" lang="ja-JP" altLang="en-US" sz="1000" b="1" dirty="0">
                <a:solidFill>
                  <a:schemeClr val="tx1"/>
                </a:solidFill>
                <a:latin typeface="Meiryo UI" panose="020B0604030504040204" pitchFamily="50" charset="-128"/>
                <a:ea typeface="Meiryo UI" panose="020B0604030504040204" pitchFamily="50" charset="-128"/>
              </a:rPr>
              <a:t>万人</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2024</a:t>
            </a:r>
            <a:r>
              <a:rPr kumimoji="1" lang="ja-JP" altLang="en-US" sz="1000" b="1" dirty="0">
                <a:solidFill>
                  <a:schemeClr val="tx1"/>
                </a:solidFill>
                <a:latin typeface="Meiryo UI" panose="020B0604030504040204" pitchFamily="50" charset="-128"/>
                <a:ea typeface="Meiryo UI" panose="020B0604030504040204" pitchFamily="50" charset="-128"/>
              </a:rPr>
              <a:t>年度）</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kumimoji="1" lang="ja-JP" altLang="en-US" sz="1000" b="1" dirty="0">
                <a:solidFill>
                  <a:schemeClr val="tx1"/>
                </a:solidFill>
                <a:latin typeface="Meiryo UI" panose="020B0604030504040204" pitchFamily="50" charset="-128"/>
                <a:ea typeface="Meiryo UI" panose="020B0604030504040204" pitchFamily="50" charset="-128"/>
              </a:rPr>
              <a:t>↓</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a:r>
              <a:rPr kumimoji="1" lang="en-US" altLang="ja-JP" sz="1000" b="1" dirty="0">
                <a:solidFill>
                  <a:schemeClr val="tx1"/>
                </a:solidFill>
                <a:latin typeface="Meiryo UI" panose="020B0604030504040204" pitchFamily="50" charset="-128"/>
                <a:ea typeface="Meiryo UI" panose="020B0604030504040204" pitchFamily="50" charset="-128"/>
              </a:rPr>
              <a:t>  245</a:t>
            </a:r>
            <a:r>
              <a:rPr kumimoji="1" lang="ja-JP" altLang="en-US" sz="1000" b="1" dirty="0">
                <a:solidFill>
                  <a:schemeClr val="tx1"/>
                </a:solidFill>
                <a:latin typeface="Meiryo UI" panose="020B0604030504040204" pitchFamily="50" charset="-128"/>
                <a:ea typeface="Meiryo UI" panose="020B0604030504040204" pitchFamily="50" charset="-128"/>
              </a:rPr>
              <a:t>万人以上</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ctr"/>
            <a:r>
              <a:rPr kumimoji="1" lang="en-US" altLang="ja-JP" sz="1000" b="1" dirty="0">
                <a:solidFill>
                  <a:schemeClr val="tx1"/>
                </a:solidFill>
                <a:latin typeface="Meiryo UI" panose="020B0604030504040204" pitchFamily="50" charset="-128"/>
                <a:ea typeface="Meiryo UI" panose="020B0604030504040204" pitchFamily="50" charset="-128"/>
              </a:rPr>
              <a:t>(</a:t>
            </a:r>
            <a:r>
              <a:rPr kumimoji="1" lang="ja-JP" altLang="en-US" sz="1000" b="1" dirty="0">
                <a:solidFill>
                  <a:schemeClr val="tx1"/>
                </a:solidFill>
                <a:latin typeface="Meiryo UI" panose="020B0604030504040204" pitchFamily="50" charset="-128"/>
                <a:ea typeface="Meiryo UI" panose="020B0604030504040204" pitchFamily="50" charset="-128"/>
              </a:rPr>
              <a:t>中期アクションプラン</a:t>
            </a:r>
            <a:r>
              <a:rPr kumimoji="1" lang="en-US" altLang="ja-JP" sz="1000" b="1" dirty="0">
                <a:solidFill>
                  <a:schemeClr val="tx1"/>
                </a:solidFill>
                <a:latin typeface="Meiryo UI" panose="020B0604030504040204" pitchFamily="50" charset="-128"/>
                <a:ea typeface="Meiryo UI" panose="020B0604030504040204" pitchFamily="50" charset="-128"/>
              </a:rPr>
              <a:t>)</a:t>
            </a:r>
          </a:p>
        </p:txBody>
      </p:sp>
      <p:cxnSp>
        <p:nvCxnSpPr>
          <p:cNvPr id="82" name="直線コネクタ 81"/>
          <p:cNvCxnSpPr/>
          <p:nvPr/>
        </p:nvCxnSpPr>
        <p:spPr>
          <a:xfrm flipV="1">
            <a:off x="2998795" y="4842391"/>
            <a:ext cx="24245" cy="140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正方形/長方形 82"/>
          <p:cNvSpPr/>
          <p:nvPr/>
        </p:nvSpPr>
        <p:spPr>
          <a:xfrm>
            <a:off x="2952844" y="3645262"/>
            <a:ext cx="1253472" cy="360000"/>
          </a:xfrm>
          <a:prstGeom prst="rect">
            <a:avLst/>
          </a:prstGeom>
          <a:noFill/>
          <a:ln w="2857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p:cNvSpPr/>
          <p:nvPr/>
        </p:nvSpPr>
        <p:spPr>
          <a:xfrm>
            <a:off x="2958102" y="5537387"/>
            <a:ext cx="1248214" cy="360000"/>
          </a:xfrm>
          <a:prstGeom prst="rect">
            <a:avLst/>
          </a:prstGeom>
          <a:noFill/>
          <a:ln w="28575">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1" name="直線コネクタ 160">
            <a:extLst>
              <a:ext uri="{FF2B5EF4-FFF2-40B4-BE49-F238E27FC236}">
                <a16:creationId xmlns:a16="http://schemas.microsoft.com/office/drawing/2014/main" id="{EDFE9416-1F4A-868B-A68D-D2C939E3D72D}"/>
              </a:ext>
            </a:extLst>
          </p:cNvPr>
          <p:cNvCxnSpPr>
            <a:cxnSpLocks/>
          </p:cNvCxnSpPr>
          <p:nvPr/>
        </p:nvCxnSpPr>
        <p:spPr>
          <a:xfrm flipH="1" flipV="1">
            <a:off x="7579979" y="1651943"/>
            <a:ext cx="10229" cy="4728439"/>
          </a:xfrm>
          <a:prstGeom prst="line">
            <a:avLst/>
          </a:prstGeom>
          <a:ln w="28575">
            <a:solidFill>
              <a:schemeClr val="accent2"/>
            </a:solidFill>
            <a:prstDash val="sysDot"/>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cxnSpLocks/>
            <a:stCxn id="64" idx="3"/>
            <a:endCxn id="84" idx="1"/>
          </p:cNvCxnSpPr>
          <p:nvPr/>
        </p:nvCxnSpPr>
        <p:spPr>
          <a:xfrm>
            <a:off x="1195961" y="4703452"/>
            <a:ext cx="1762141" cy="1013935"/>
          </a:xfrm>
          <a:prstGeom prst="straightConnector1">
            <a:avLst/>
          </a:prstGeom>
          <a:ln w="28575">
            <a:solidFill>
              <a:srgbClr val="FF0000"/>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a:cxnSpLocks/>
            <a:stCxn id="64" idx="3"/>
            <a:endCxn id="83" idx="1"/>
          </p:cNvCxnSpPr>
          <p:nvPr/>
        </p:nvCxnSpPr>
        <p:spPr>
          <a:xfrm flipV="1">
            <a:off x="1195961" y="3825262"/>
            <a:ext cx="1756883" cy="878190"/>
          </a:xfrm>
          <a:prstGeom prst="straightConnector1">
            <a:avLst/>
          </a:prstGeom>
          <a:ln w="28575">
            <a:solidFill>
              <a:srgbClr val="FF0000"/>
            </a:solidFill>
            <a:prstDash val="solid"/>
            <a:tailEnd type="none"/>
          </a:ln>
        </p:spPr>
        <p:style>
          <a:lnRef idx="1">
            <a:schemeClr val="accent1"/>
          </a:lnRef>
          <a:fillRef idx="0">
            <a:schemeClr val="accent1"/>
          </a:fillRef>
          <a:effectRef idx="0">
            <a:schemeClr val="accent1"/>
          </a:effectRef>
          <a:fontRef idx="minor">
            <a:schemeClr val="tx1"/>
          </a:fontRef>
        </p:style>
      </p:cxnSp>
      <p:sp>
        <p:nvSpPr>
          <p:cNvPr id="65" name="フリーフォーム: 図形 53">
            <a:extLst>
              <a:ext uri="{FF2B5EF4-FFF2-40B4-BE49-F238E27FC236}">
                <a16:creationId xmlns:a16="http://schemas.microsoft.com/office/drawing/2014/main" id="{7636B256-BA92-416E-9DC3-8118222A9CD4}"/>
              </a:ext>
            </a:extLst>
          </p:cNvPr>
          <p:cNvSpPr/>
          <p:nvPr/>
        </p:nvSpPr>
        <p:spPr>
          <a:xfrm>
            <a:off x="7753056" y="4754777"/>
            <a:ext cx="1167226" cy="530868"/>
          </a:xfrm>
          <a:custGeom>
            <a:avLst/>
            <a:gdLst>
              <a:gd name="connsiteX0" fmla="*/ 0 w 2064380"/>
              <a:gd name="connsiteY0" fmla="*/ 102993 h 1029929"/>
              <a:gd name="connsiteX1" fmla="*/ 102993 w 2064380"/>
              <a:gd name="connsiteY1" fmla="*/ 0 h 1029929"/>
              <a:gd name="connsiteX2" fmla="*/ 1961387 w 2064380"/>
              <a:gd name="connsiteY2" fmla="*/ 0 h 1029929"/>
              <a:gd name="connsiteX3" fmla="*/ 2064380 w 2064380"/>
              <a:gd name="connsiteY3" fmla="*/ 102993 h 1029929"/>
              <a:gd name="connsiteX4" fmla="*/ 2064380 w 2064380"/>
              <a:gd name="connsiteY4" fmla="*/ 926936 h 1029929"/>
              <a:gd name="connsiteX5" fmla="*/ 1961387 w 2064380"/>
              <a:gd name="connsiteY5" fmla="*/ 1029929 h 1029929"/>
              <a:gd name="connsiteX6" fmla="*/ 102993 w 2064380"/>
              <a:gd name="connsiteY6" fmla="*/ 1029929 h 1029929"/>
              <a:gd name="connsiteX7" fmla="*/ 0 w 2064380"/>
              <a:gd name="connsiteY7" fmla="*/ 926936 h 1029929"/>
              <a:gd name="connsiteX8" fmla="*/ 0 w 2064380"/>
              <a:gd name="connsiteY8" fmla="*/ 102993 h 1029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64380" h="1029929">
                <a:moveTo>
                  <a:pt x="0" y="102993"/>
                </a:moveTo>
                <a:cubicBezTo>
                  <a:pt x="0" y="46112"/>
                  <a:pt x="46112" y="0"/>
                  <a:pt x="102993" y="0"/>
                </a:cubicBezTo>
                <a:lnTo>
                  <a:pt x="1961387" y="0"/>
                </a:lnTo>
                <a:cubicBezTo>
                  <a:pt x="2018268" y="0"/>
                  <a:pt x="2064380" y="46112"/>
                  <a:pt x="2064380" y="102993"/>
                </a:cubicBezTo>
                <a:lnTo>
                  <a:pt x="2064380" y="926936"/>
                </a:lnTo>
                <a:cubicBezTo>
                  <a:pt x="2064380" y="983817"/>
                  <a:pt x="2018268" y="1029929"/>
                  <a:pt x="1961387" y="1029929"/>
                </a:cubicBezTo>
                <a:lnTo>
                  <a:pt x="102993" y="1029929"/>
                </a:lnTo>
                <a:cubicBezTo>
                  <a:pt x="46112" y="1029929"/>
                  <a:pt x="0" y="983817"/>
                  <a:pt x="0" y="926936"/>
                </a:cubicBezTo>
                <a:lnTo>
                  <a:pt x="0" y="102993"/>
                </a:lnTo>
                <a:close/>
              </a:path>
            </a:pathLst>
          </a:custGeom>
          <a:solidFill>
            <a:schemeClr val="bg1"/>
          </a:solidFill>
          <a:ln w="3175">
            <a:noFill/>
          </a:ln>
          <a:scene3d>
            <a:camera prst="orthographicFront"/>
            <a:lightRig rig="flat" dir="t"/>
          </a:scene3d>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31197" tIns="31197" rIns="31197" bIns="31197" numCol="1" spcCol="1270" anchor="ctr" anchorCtr="0">
            <a:noAutofit/>
          </a:bodyPr>
          <a:lstStyle/>
          <a:p>
            <a:pPr algn="ctr" defTabSz="600075">
              <a:lnSpc>
                <a:spcPct val="90000"/>
              </a:lnSpc>
              <a:spcBef>
                <a:spcPct val="0"/>
              </a:spcBef>
              <a:spcAft>
                <a:spcPct val="35000"/>
              </a:spcAft>
            </a:pPr>
            <a:r>
              <a:rPr lang="ja-JP" altLang="en-US" sz="900" b="1" dirty="0">
                <a:solidFill>
                  <a:schemeClr val="tx1"/>
                </a:solidFill>
                <a:latin typeface="Meiryo UI" panose="020B0604030504040204" pitchFamily="50" charset="-128"/>
                <a:ea typeface="Meiryo UI" panose="020B0604030504040204" pitchFamily="50" charset="-128"/>
              </a:rPr>
              <a:t>インバウンド</a:t>
            </a:r>
            <a:endParaRPr lang="en-US" altLang="ja-JP" sz="900"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ts val="300"/>
              </a:spcBef>
              <a:spcAft>
                <a:spcPct val="35000"/>
              </a:spcAft>
            </a:pPr>
            <a:r>
              <a:rPr lang="ja-JP" altLang="en-US" sz="900" dirty="0">
                <a:solidFill>
                  <a:schemeClr val="tx1"/>
                </a:solidFill>
                <a:latin typeface="Meiryo UI" panose="020B0604030504040204" pitchFamily="50" charset="-128"/>
                <a:ea typeface="Meiryo UI" panose="020B0604030504040204" pitchFamily="50" charset="-128"/>
              </a:rPr>
              <a:t>・海外からの来園者数</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85" name="フリーフォーム: 図形 50">
            <a:extLst>
              <a:ext uri="{FF2B5EF4-FFF2-40B4-BE49-F238E27FC236}">
                <a16:creationId xmlns:a16="http://schemas.microsoft.com/office/drawing/2014/main" id="{86263A12-E772-4A17-9C99-C81E990E5D62}"/>
              </a:ext>
            </a:extLst>
          </p:cNvPr>
          <p:cNvSpPr/>
          <p:nvPr/>
        </p:nvSpPr>
        <p:spPr>
          <a:xfrm>
            <a:off x="7753056" y="3617530"/>
            <a:ext cx="1147762" cy="988898"/>
          </a:xfrm>
          <a:custGeom>
            <a:avLst/>
            <a:gdLst>
              <a:gd name="connsiteX0" fmla="*/ 0 w 2064380"/>
              <a:gd name="connsiteY0" fmla="*/ 103219 h 1032190"/>
              <a:gd name="connsiteX1" fmla="*/ 103219 w 2064380"/>
              <a:gd name="connsiteY1" fmla="*/ 0 h 1032190"/>
              <a:gd name="connsiteX2" fmla="*/ 1961161 w 2064380"/>
              <a:gd name="connsiteY2" fmla="*/ 0 h 1032190"/>
              <a:gd name="connsiteX3" fmla="*/ 2064380 w 2064380"/>
              <a:gd name="connsiteY3" fmla="*/ 103219 h 1032190"/>
              <a:gd name="connsiteX4" fmla="*/ 2064380 w 2064380"/>
              <a:gd name="connsiteY4" fmla="*/ 928971 h 1032190"/>
              <a:gd name="connsiteX5" fmla="*/ 1961161 w 2064380"/>
              <a:gd name="connsiteY5" fmla="*/ 1032190 h 1032190"/>
              <a:gd name="connsiteX6" fmla="*/ 103219 w 2064380"/>
              <a:gd name="connsiteY6" fmla="*/ 1032190 h 1032190"/>
              <a:gd name="connsiteX7" fmla="*/ 0 w 2064380"/>
              <a:gd name="connsiteY7" fmla="*/ 928971 h 1032190"/>
              <a:gd name="connsiteX8" fmla="*/ 0 w 2064380"/>
              <a:gd name="connsiteY8" fmla="*/ 103219 h 1032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64380" h="1032190">
                <a:moveTo>
                  <a:pt x="0" y="103219"/>
                </a:moveTo>
                <a:cubicBezTo>
                  <a:pt x="0" y="46213"/>
                  <a:pt x="46213" y="0"/>
                  <a:pt x="103219" y="0"/>
                </a:cubicBezTo>
                <a:lnTo>
                  <a:pt x="1961161" y="0"/>
                </a:lnTo>
                <a:cubicBezTo>
                  <a:pt x="2018167" y="0"/>
                  <a:pt x="2064380" y="46213"/>
                  <a:pt x="2064380" y="103219"/>
                </a:cubicBezTo>
                <a:lnTo>
                  <a:pt x="2064380" y="928971"/>
                </a:lnTo>
                <a:cubicBezTo>
                  <a:pt x="2064380" y="985977"/>
                  <a:pt x="2018167" y="1032190"/>
                  <a:pt x="1961161" y="1032190"/>
                </a:cubicBezTo>
                <a:lnTo>
                  <a:pt x="103219" y="1032190"/>
                </a:lnTo>
                <a:cubicBezTo>
                  <a:pt x="46213" y="1032190"/>
                  <a:pt x="0" y="985977"/>
                  <a:pt x="0" y="928971"/>
                </a:cubicBezTo>
                <a:lnTo>
                  <a:pt x="0" y="103219"/>
                </a:lnTo>
                <a:close/>
              </a:path>
            </a:pathLst>
          </a:custGeom>
          <a:solidFill>
            <a:schemeClr val="bg1"/>
          </a:solidFill>
          <a:scene3d>
            <a:camera prst="orthographicFront"/>
            <a:lightRig rig="flat" dir="t"/>
          </a:scene3d>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31247" tIns="31247" rIns="0" bIns="31247" numCol="1" spcCol="1270" anchor="ctr" anchorCtr="0">
            <a:noAutofit/>
          </a:bodyPr>
          <a:lstStyle/>
          <a:p>
            <a:pPr algn="ctr" defTabSz="600075">
              <a:lnSpc>
                <a:spcPct val="90000"/>
              </a:lnSpc>
              <a:spcBef>
                <a:spcPct val="0"/>
              </a:spcBef>
              <a:spcAft>
                <a:spcPct val="35000"/>
              </a:spcAft>
            </a:pPr>
            <a:r>
              <a:rPr lang="ja-JP" altLang="en-US" sz="900" b="1" dirty="0">
                <a:solidFill>
                  <a:schemeClr val="tx1"/>
                </a:solidFill>
                <a:latin typeface="Meiryo UI" panose="020B0604030504040204" pitchFamily="50" charset="-128"/>
                <a:ea typeface="Meiryo UI" panose="020B0604030504040204" pitchFamily="50" charset="-128"/>
              </a:rPr>
              <a:t>自然文化園以外の</a:t>
            </a:r>
            <a:endParaRPr lang="en-US" altLang="ja-JP" sz="90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lang="ja-JP" altLang="en-US" sz="900" b="1" dirty="0">
                <a:solidFill>
                  <a:schemeClr val="tx1"/>
                </a:solidFill>
                <a:latin typeface="Meiryo UI" panose="020B0604030504040204" pitchFamily="50" charset="-128"/>
                <a:ea typeface="Meiryo UI" panose="020B0604030504040204" pitchFamily="50" charset="-128"/>
              </a:rPr>
              <a:t>公園施設利用状況</a:t>
            </a:r>
            <a:endParaRPr lang="en-US" altLang="ja-JP" sz="900" b="1" dirty="0">
              <a:solidFill>
                <a:schemeClr val="tx1"/>
              </a:solidFill>
              <a:latin typeface="Meiryo UI" panose="020B0604030504040204" pitchFamily="50" charset="-128"/>
              <a:ea typeface="Meiryo UI" panose="020B0604030504040204" pitchFamily="50" charset="-128"/>
            </a:endParaRPr>
          </a:p>
          <a:p>
            <a:pPr defTabSz="600075">
              <a:lnSpc>
                <a:spcPct val="90000"/>
              </a:lnSpc>
              <a:spcBef>
                <a:spcPts val="300"/>
              </a:spcBef>
              <a:spcAft>
                <a:spcPct val="35000"/>
              </a:spcAft>
            </a:pPr>
            <a:r>
              <a:rPr lang="ja-JP" altLang="en-US" sz="900" dirty="0">
                <a:solidFill>
                  <a:schemeClr val="tx1"/>
                </a:solidFill>
                <a:latin typeface="Meiryo UI" panose="020B0604030504040204" pitchFamily="50" charset="-128"/>
                <a:ea typeface="Meiryo UI" panose="020B0604030504040204" pitchFamily="50" charset="-128"/>
              </a:rPr>
              <a:t>・</a:t>
            </a:r>
            <a:r>
              <a:rPr lang="ja-JP" altLang="en-US" sz="900" spc="-50" dirty="0">
                <a:solidFill>
                  <a:schemeClr val="tx1"/>
                </a:solidFill>
                <a:latin typeface="Meiryo UI" panose="020B0604030504040204" pitchFamily="50" charset="-128"/>
                <a:ea typeface="Meiryo UI" panose="020B0604030504040204" pitchFamily="50" charset="-128"/>
              </a:rPr>
              <a:t>スポーツ施設利用</a:t>
            </a:r>
            <a:r>
              <a:rPr kumimoji="1" lang="ja-JP" altLang="en-US" sz="900" spc="-50" dirty="0">
                <a:solidFill>
                  <a:schemeClr val="tx1"/>
                </a:solidFill>
                <a:latin typeface="Meiryo UI" panose="020B0604030504040204" pitchFamily="50" charset="-128"/>
                <a:ea typeface="Meiryo UI" panose="020B0604030504040204" pitchFamily="50" charset="-128"/>
              </a:rPr>
              <a:t>者数</a:t>
            </a:r>
            <a:endParaRPr kumimoji="1" lang="en-US" altLang="ja-JP" sz="900" spc="-50" dirty="0">
              <a:solidFill>
                <a:schemeClr val="tx1"/>
              </a:solidFill>
              <a:latin typeface="Meiryo UI" panose="020B0604030504040204" pitchFamily="50" charset="-128"/>
              <a:ea typeface="Meiryo UI" panose="020B0604030504040204" pitchFamily="50" charset="-128"/>
            </a:endParaRPr>
          </a:p>
        </p:txBody>
      </p:sp>
      <p:sp>
        <p:nvSpPr>
          <p:cNvPr id="86" name="フリーフォーム: 図形 53">
            <a:extLst>
              <a:ext uri="{FF2B5EF4-FFF2-40B4-BE49-F238E27FC236}">
                <a16:creationId xmlns:a16="http://schemas.microsoft.com/office/drawing/2014/main" id="{7636B256-BA92-416E-9DC3-8118222A9CD4}"/>
              </a:ext>
            </a:extLst>
          </p:cNvPr>
          <p:cNvSpPr/>
          <p:nvPr/>
        </p:nvSpPr>
        <p:spPr>
          <a:xfrm>
            <a:off x="7740964" y="2692624"/>
            <a:ext cx="1193441" cy="819649"/>
          </a:xfrm>
          <a:custGeom>
            <a:avLst/>
            <a:gdLst>
              <a:gd name="connsiteX0" fmla="*/ 0 w 2064380"/>
              <a:gd name="connsiteY0" fmla="*/ 102993 h 1029929"/>
              <a:gd name="connsiteX1" fmla="*/ 102993 w 2064380"/>
              <a:gd name="connsiteY1" fmla="*/ 0 h 1029929"/>
              <a:gd name="connsiteX2" fmla="*/ 1961387 w 2064380"/>
              <a:gd name="connsiteY2" fmla="*/ 0 h 1029929"/>
              <a:gd name="connsiteX3" fmla="*/ 2064380 w 2064380"/>
              <a:gd name="connsiteY3" fmla="*/ 102993 h 1029929"/>
              <a:gd name="connsiteX4" fmla="*/ 2064380 w 2064380"/>
              <a:gd name="connsiteY4" fmla="*/ 926936 h 1029929"/>
              <a:gd name="connsiteX5" fmla="*/ 1961387 w 2064380"/>
              <a:gd name="connsiteY5" fmla="*/ 1029929 h 1029929"/>
              <a:gd name="connsiteX6" fmla="*/ 102993 w 2064380"/>
              <a:gd name="connsiteY6" fmla="*/ 1029929 h 1029929"/>
              <a:gd name="connsiteX7" fmla="*/ 0 w 2064380"/>
              <a:gd name="connsiteY7" fmla="*/ 926936 h 1029929"/>
              <a:gd name="connsiteX8" fmla="*/ 0 w 2064380"/>
              <a:gd name="connsiteY8" fmla="*/ 102993 h 1029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64380" h="1029929">
                <a:moveTo>
                  <a:pt x="0" y="102993"/>
                </a:moveTo>
                <a:cubicBezTo>
                  <a:pt x="0" y="46112"/>
                  <a:pt x="46112" y="0"/>
                  <a:pt x="102993" y="0"/>
                </a:cubicBezTo>
                <a:lnTo>
                  <a:pt x="1961387" y="0"/>
                </a:lnTo>
                <a:cubicBezTo>
                  <a:pt x="2018268" y="0"/>
                  <a:pt x="2064380" y="46112"/>
                  <a:pt x="2064380" y="102993"/>
                </a:cubicBezTo>
                <a:lnTo>
                  <a:pt x="2064380" y="926936"/>
                </a:lnTo>
                <a:cubicBezTo>
                  <a:pt x="2064380" y="983817"/>
                  <a:pt x="2018268" y="1029929"/>
                  <a:pt x="1961387" y="1029929"/>
                </a:cubicBezTo>
                <a:lnTo>
                  <a:pt x="102993" y="1029929"/>
                </a:lnTo>
                <a:cubicBezTo>
                  <a:pt x="46112" y="1029929"/>
                  <a:pt x="0" y="983817"/>
                  <a:pt x="0" y="926936"/>
                </a:cubicBezTo>
                <a:lnTo>
                  <a:pt x="0" y="102993"/>
                </a:lnTo>
                <a:close/>
              </a:path>
            </a:pathLst>
          </a:custGeom>
          <a:solidFill>
            <a:schemeClr val="bg1"/>
          </a:solidFill>
          <a:scene3d>
            <a:camera prst="orthographicFront"/>
            <a:lightRig rig="flat" dir="t"/>
          </a:scene3d>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31197" tIns="31197" rIns="31197" bIns="31197" numCol="1" spcCol="1270" anchor="ctr" anchorCtr="0">
            <a:noAutofit/>
          </a:bodyPr>
          <a:lstStyle/>
          <a:p>
            <a:pPr algn="ctr" defTabSz="600075">
              <a:lnSpc>
                <a:spcPct val="90000"/>
              </a:lnSpc>
              <a:spcBef>
                <a:spcPct val="0"/>
              </a:spcBef>
              <a:spcAft>
                <a:spcPct val="35000"/>
              </a:spcAft>
            </a:pPr>
            <a:r>
              <a:rPr lang="en-US" altLang="ja-JP" sz="1000" b="1" dirty="0">
                <a:solidFill>
                  <a:schemeClr val="tx1"/>
                </a:solidFill>
                <a:latin typeface="Meiryo UI" panose="020B0604030504040204" pitchFamily="50" charset="-128"/>
                <a:ea typeface="Meiryo UI" panose="020B0604030504040204" pitchFamily="50" charset="-128"/>
              </a:rPr>
              <a:t>SNS</a:t>
            </a:r>
            <a:r>
              <a:rPr lang="ja-JP" altLang="en-US" sz="1000" b="1" dirty="0">
                <a:solidFill>
                  <a:schemeClr val="tx1"/>
                </a:solidFill>
                <a:latin typeface="Meiryo UI" panose="020B0604030504040204" pitchFamily="50" charset="-128"/>
                <a:ea typeface="Meiryo UI" panose="020B0604030504040204" pitchFamily="50" charset="-128"/>
              </a:rPr>
              <a:t>等の活性状況</a:t>
            </a:r>
            <a:endParaRPr lang="en-US" altLang="ja-JP" sz="1000" b="1"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ts val="300"/>
              </a:spcBef>
              <a:spcAft>
                <a:spcPct val="35000"/>
              </a:spcAft>
            </a:pPr>
            <a:r>
              <a:rPr lang="ja-JP" altLang="en-US" sz="800" dirty="0">
                <a:solidFill>
                  <a:schemeClr val="tx1"/>
                </a:solidFill>
                <a:latin typeface="Meiryo UI" panose="020B0604030504040204" pitchFamily="50" charset="-128"/>
                <a:ea typeface="Meiryo UI" panose="020B0604030504040204" pitchFamily="50" charset="-128"/>
              </a:rPr>
              <a:t>・インスタグラム フォロワー数</a:t>
            </a:r>
            <a:endParaRPr lang="en-US" altLang="ja-JP" sz="800"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ct val="0"/>
              </a:spcBef>
              <a:spcAft>
                <a:spcPct val="35000"/>
              </a:spcAft>
            </a:pPr>
            <a:r>
              <a:rPr lang="ja-JP" altLang="en-US" sz="800" dirty="0">
                <a:solidFill>
                  <a:schemeClr val="tx1"/>
                </a:solidFill>
                <a:latin typeface="Meiryo UI" panose="020B0604030504040204" pitchFamily="50" charset="-128"/>
                <a:ea typeface="Meiryo UI" panose="020B0604030504040204" pitchFamily="50" charset="-128"/>
              </a:rPr>
              <a:t>・フェイスブック ファン数</a:t>
            </a:r>
            <a:endParaRPr lang="en-US" altLang="ja-JP" sz="800" dirty="0">
              <a:solidFill>
                <a:schemeClr val="tx1"/>
              </a:solidFill>
              <a:latin typeface="Meiryo UI" panose="020B0604030504040204" pitchFamily="50" charset="-128"/>
              <a:ea typeface="Meiryo UI" panose="020B0604030504040204" pitchFamily="50" charset="-128"/>
            </a:endParaRPr>
          </a:p>
        </p:txBody>
      </p:sp>
      <p:sp>
        <p:nvSpPr>
          <p:cNvPr id="87" name="フリーフォーム: 図形 53">
            <a:extLst>
              <a:ext uri="{FF2B5EF4-FFF2-40B4-BE49-F238E27FC236}">
                <a16:creationId xmlns:a16="http://schemas.microsoft.com/office/drawing/2014/main" id="{7636B256-BA92-416E-9DC3-8118222A9CD4}"/>
              </a:ext>
            </a:extLst>
          </p:cNvPr>
          <p:cNvSpPr/>
          <p:nvPr/>
        </p:nvSpPr>
        <p:spPr>
          <a:xfrm>
            <a:off x="7756546" y="5444043"/>
            <a:ext cx="1160246" cy="833784"/>
          </a:xfrm>
          <a:custGeom>
            <a:avLst/>
            <a:gdLst>
              <a:gd name="connsiteX0" fmla="*/ 0 w 2064380"/>
              <a:gd name="connsiteY0" fmla="*/ 102993 h 1029929"/>
              <a:gd name="connsiteX1" fmla="*/ 102993 w 2064380"/>
              <a:gd name="connsiteY1" fmla="*/ 0 h 1029929"/>
              <a:gd name="connsiteX2" fmla="*/ 1961387 w 2064380"/>
              <a:gd name="connsiteY2" fmla="*/ 0 h 1029929"/>
              <a:gd name="connsiteX3" fmla="*/ 2064380 w 2064380"/>
              <a:gd name="connsiteY3" fmla="*/ 102993 h 1029929"/>
              <a:gd name="connsiteX4" fmla="*/ 2064380 w 2064380"/>
              <a:gd name="connsiteY4" fmla="*/ 926936 h 1029929"/>
              <a:gd name="connsiteX5" fmla="*/ 1961387 w 2064380"/>
              <a:gd name="connsiteY5" fmla="*/ 1029929 h 1029929"/>
              <a:gd name="connsiteX6" fmla="*/ 102993 w 2064380"/>
              <a:gd name="connsiteY6" fmla="*/ 1029929 h 1029929"/>
              <a:gd name="connsiteX7" fmla="*/ 0 w 2064380"/>
              <a:gd name="connsiteY7" fmla="*/ 926936 h 1029929"/>
              <a:gd name="connsiteX8" fmla="*/ 0 w 2064380"/>
              <a:gd name="connsiteY8" fmla="*/ 102993 h 1029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64380" h="1029929">
                <a:moveTo>
                  <a:pt x="0" y="102993"/>
                </a:moveTo>
                <a:cubicBezTo>
                  <a:pt x="0" y="46112"/>
                  <a:pt x="46112" y="0"/>
                  <a:pt x="102993" y="0"/>
                </a:cubicBezTo>
                <a:lnTo>
                  <a:pt x="1961387" y="0"/>
                </a:lnTo>
                <a:cubicBezTo>
                  <a:pt x="2018268" y="0"/>
                  <a:pt x="2064380" y="46112"/>
                  <a:pt x="2064380" y="102993"/>
                </a:cubicBezTo>
                <a:lnTo>
                  <a:pt x="2064380" y="926936"/>
                </a:lnTo>
                <a:cubicBezTo>
                  <a:pt x="2064380" y="983817"/>
                  <a:pt x="2018268" y="1029929"/>
                  <a:pt x="1961387" y="1029929"/>
                </a:cubicBezTo>
                <a:lnTo>
                  <a:pt x="102993" y="1029929"/>
                </a:lnTo>
                <a:cubicBezTo>
                  <a:pt x="46112" y="1029929"/>
                  <a:pt x="0" y="983817"/>
                  <a:pt x="0" y="926936"/>
                </a:cubicBezTo>
                <a:lnTo>
                  <a:pt x="0" y="102993"/>
                </a:lnTo>
                <a:close/>
              </a:path>
            </a:pathLst>
          </a:custGeom>
          <a:solidFill>
            <a:schemeClr val="bg1"/>
          </a:solidFill>
          <a:scene3d>
            <a:camera prst="orthographicFront"/>
            <a:lightRig rig="flat" dir="t"/>
          </a:scene3d>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31197" tIns="31197" rIns="31197" bIns="31197" numCol="1" spcCol="1270" anchor="ctr" anchorCtr="0">
            <a:noAutofit/>
          </a:bodyPr>
          <a:lstStyle/>
          <a:p>
            <a:pPr algn="ctr" defTabSz="600075">
              <a:lnSpc>
                <a:spcPct val="90000"/>
              </a:lnSpc>
              <a:spcBef>
                <a:spcPct val="0"/>
              </a:spcBef>
              <a:spcAft>
                <a:spcPct val="35000"/>
              </a:spcAft>
            </a:pPr>
            <a:r>
              <a:rPr lang="ja-JP" altLang="en-US" sz="900" b="1" dirty="0">
                <a:solidFill>
                  <a:schemeClr val="tx1"/>
                </a:solidFill>
                <a:latin typeface="Meiryo UI" panose="020B0604030504040204" pitchFamily="50" charset="-128"/>
                <a:ea typeface="Meiryo UI" panose="020B0604030504040204" pitchFamily="50" charset="-128"/>
              </a:rPr>
              <a:t>公園の質</a:t>
            </a:r>
            <a:endParaRPr lang="en-US" altLang="ja-JP" sz="900" dirty="0">
              <a:solidFill>
                <a:schemeClr val="tx1"/>
              </a:solidFill>
              <a:latin typeface="Meiryo UI" panose="020B0604030504040204" pitchFamily="50" charset="-128"/>
              <a:ea typeface="Meiryo UI" panose="020B0604030504040204" pitchFamily="50" charset="-128"/>
            </a:endParaRPr>
          </a:p>
          <a:p>
            <a:pPr algn="ctr" defTabSz="600075">
              <a:lnSpc>
                <a:spcPct val="90000"/>
              </a:lnSpc>
              <a:spcBef>
                <a:spcPts val="300"/>
              </a:spcBef>
              <a:spcAft>
                <a:spcPct val="35000"/>
              </a:spcAft>
            </a:pPr>
            <a:r>
              <a:rPr lang="ja-JP" altLang="en-US" sz="900" dirty="0">
                <a:solidFill>
                  <a:schemeClr val="tx1"/>
                </a:solidFill>
                <a:latin typeface="Meiryo UI" panose="020B0604030504040204" pitchFamily="50" charset="-128"/>
                <a:ea typeface="Meiryo UI" panose="020B0604030504040204" pitchFamily="50" charset="-128"/>
              </a:rPr>
              <a:t>・来園者満足度</a:t>
            </a:r>
            <a:endParaRPr kumimoji="1" lang="en-US" altLang="ja-JP" sz="900" dirty="0">
              <a:solidFill>
                <a:schemeClr val="tx1"/>
              </a:solidFill>
              <a:latin typeface="+mj-lt"/>
            </a:endParaRPr>
          </a:p>
          <a:p>
            <a:pPr algn="ctr" defTabSz="600075">
              <a:lnSpc>
                <a:spcPct val="90000"/>
              </a:lnSpc>
              <a:spcBef>
                <a:spcPct val="0"/>
              </a:spcBef>
              <a:spcAft>
                <a:spcPct val="35000"/>
              </a:spcAft>
            </a:pPr>
            <a:r>
              <a:rPr lang="ja-JP" altLang="en-US" sz="900" dirty="0">
                <a:solidFill>
                  <a:schemeClr val="tx1"/>
                </a:solidFill>
                <a:latin typeface="Meiryo UI" panose="020B0604030504040204" pitchFamily="50" charset="-128"/>
                <a:ea typeface="Meiryo UI" panose="020B0604030504040204" pitchFamily="50" charset="-128"/>
              </a:rPr>
              <a:t>・来園回数の動向</a:t>
            </a:r>
            <a:endParaRPr kumimoji="1" lang="en-US" altLang="ja-JP" sz="900" dirty="0">
              <a:solidFill>
                <a:schemeClr val="tx1"/>
              </a:solidFill>
            </a:endParaRPr>
          </a:p>
        </p:txBody>
      </p:sp>
      <p:sp>
        <p:nvSpPr>
          <p:cNvPr id="2" name="テキスト ボックス 1"/>
          <p:cNvSpPr txBox="1"/>
          <p:nvPr/>
        </p:nvSpPr>
        <p:spPr>
          <a:xfrm>
            <a:off x="1431021" y="5537387"/>
            <a:ext cx="981685" cy="253916"/>
          </a:xfrm>
          <a:prstGeom prst="rect">
            <a:avLst/>
          </a:prstGeom>
          <a:solidFill>
            <a:schemeClr val="bg1"/>
          </a:solidFill>
          <a:ln>
            <a:solidFill>
              <a:schemeClr val="tx1"/>
            </a:solidFill>
            <a:prstDash val="dash"/>
          </a:ln>
        </p:spPr>
        <p:txBody>
          <a:bodyPr wrap="square" rIns="72000" rtlCol="0" anchor="ctr" anchorCtr="0">
            <a:spAutoFit/>
          </a:bodyPr>
          <a:lstStyle/>
          <a:p>
            <a:r>
              <a:rPr kumimoji="1" lang="ja-JP" altLang="en-US" sz="1050" b="1" dirty="0"/>
              <a:t>リピート促進</a:t>
            </a:r>
          </a:p>
        </p:txBody>
      </p:sp>
      <p:sp>
        <p:nvSpPr>
          <p:cNvPr id="45" name="テキスト ボックス 44"/>
          <p:cNvSpPr txBox="1"/>
          <p:nvPr/>
        </p:nvSpPr>
        <p:spPr>
          <a:xfrm>
            <a:off x="1453585" y="3797398"/>
            <a:ext cx="973113" cy="253916"/>
          </a:xfrm>
          <a:prstGeom prst="rect">
            <a:avLst/>
          </a:prstGeom>
          <a:solidFill>
            <a:schemeClr val="bg1"/>
          </a:solidFill>
          <a:ln>
            <a:solidFill>
              <a:schemeClr val="tx1"/>
            </a:solidFill>
            <a:prstDash val="dash"/>
          </a:ln>
        </p:spPr>
        <p:txBody>
          <a:bodyPr wrap="square" rIns="72000" rtlCol="0" anchor="ctr" anchorCtr="0">
            <a:spAutoFit/>
          </a:bodyPr>
          <a:lstStyle/>
          <a:p>
            <a:r>
              <a:rPr kumimoji="1" lang="ja-JP" altLang="en-US" sz="1050" b="1" dirty="0"/>
              <a:t>初来園者獲得</a:t>
            </a:r>
          </a:p>
        </p:txBody>
      </p:sp>
      <p:sp>
        <p:nvSpPr>
          <p:cNvPr id="55" name="テキスト ボックス 54">
            <a:extLst>
              <a:ext uri="{FF2B5EF4-FFF2-40B4-BE49-F238E27FC236}">
                <a16:creationId xmlns:a16="http://schemas.microsoft.com/office/drawing/2014/main" id="{F9277CF9-9706-CEF1-AF85-347ABA6462EF}"/>
              </a:ext>
            </a:extLst>
          </p:cNvPr>
          <p:cNvSpPr txBox="1"/>
          <p:nvPr/>
        </p:nvSpPr>
        <p:spPr>
          <a:xfrm>
            <a:off x="1299213" y="2064855"/>
            <a:ext cx="1193411"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・数値化しない</a:t>
            </a:r>
          </a:p>
        </p:txBody>
      </p:sp>
      <p:sp>
        <p:nvSpPr>
          <p:cNvPr id="67" name="フリーフォーム: 図形 53">
            <a:extLst>
              <a:ext uri="{FF2B5EF4-FFF2-40B4-BE49-F238E27FC236}">
                <a16:creationId xmlns:a16="http://schemas.microsoft.com/office/drawing/2014/main" id="{7636B256-BA92-416E-9DC3-8118222A9CD4}"/>
              </a:ext>
            </a:extLst>
          </p:cNvPr>
          <p:cNvSpPr/>
          <p:nvPr/>
        </p:nvSpPr>
        <p:spPr>
          <a:xfrm>
            <a:off x="4744216" y="2477672"/>
            <a:ext cx="2793009" cy="1858288"/>
          </a:xfrm>
          <a:custGeom>
            <a:avLst/>
            <a:gdLst>
              <a:gd name="connsiteX0" fmla="*/ 0 w 2064380"/>
              <a:gd name="connsiteY0" fmla="*/ 102993 h 1029929"/>
              <a:gd name="connsiteX1" fmla="*/ 102993 w 2064380"/>
              <a:gd name="connsiteY1" fmla="*/ 0 h 1029929"/>
              <a:gd name="connsiteX2" fmla="*/ 1961387 w 2064380"/>
              <a:gd name="connsiteY2" fmla="*/ 0 h 1029929"/>
              <a:gd name="connsiteX3" fmla="*/ 2064380 w 2064380"/>
              <a:gd name="connsiteY3" fmla="*/ 102993 h 1029929"/>
              <a:gd name="connsiteX4" fmla="*/ 2064380 w 2064380"/>
              <a:gd name="connsiteY4" fmla="*/ 926936 h 1029929"/>
              <a:gd name="connsiteX5" fmla="*/ 1961387 w 2064380"/>
              <a:gd name="connsiteY5" fmla="*/ 1029929 h 1029929"/>
              <a:gd name="connsiteX6" fmla="*/ 102993 w 2064380"/>
              <a:gd name="connsiteY6" fmla="*/ 1029929 h 1029929"/>
              <a:gd name="connsiteX7" fmla="*/ 0 w 2064380"/>
              <a:gd name="connsiteY7" fmla="*/ 926936 h 1029929"/>
              <a:gd name="connsiteX8" fmla="*/ 0 w 2064380"/>
              <a:gd name="connsiteY8" fmla="*/ 102993 h 1029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64380" h="1029929">
                <a:moveTo>
                  <a:pt x="0" y="102993"/>
                </a:moveTo>
                <a:cubicBezTo>
                  <a:pt x="0" y="46112"/>
                  <a:pt x="46112" y="0"/>
                  <a:pt x="102993" y="0"/>
                </a:cubicBezTo>
                <a:lnTo>
                  <a:pt x="1961387" y="0"/>
                </a:lnTo>
                <a:cubicBezTo>
                  <a:pt x="2018268" y="0"/>
                  <a:pt x="2064380" y="46112"/>
                  <a:pt x="2064380" y="102993"/>
                </a:cubicBezTo>
                <a:lnTo>
                  <a:pt x="2064380" y="926936"/>
                </a:lnTo>
                <a:cubicBezTo>
                  <a:pt x="2064380" y="983817"/>
                  <a:pt x="2018268" y="1029929"/>
                  <a:pt x="1961387" y="1029929"/>
                </a:cubicBezTo>
                <a:lnTo>
                  <a:pt x="102993" y="1029929"/>
                </a:lnTo>
                <a:cubicBezTo>
                  <a:pt x="46112" y="1029929"/>
                  <a:pt x="0" y="983817"/>
                  <a:pt x="0" y="926936"/>
                </a:cubicBezTo>
                <a:lnTo>
                  <a:pt x="0" y="102993"/>
                </a:lnTo>
                <a:close/>
              </a:path>
            </a:pathLst>
          </a:custGeom>
          <a:scene3d>
            <a:camera prst="orthographicFront"/>
            <a:lightRig rig="flat" dir="t"/>
          </a:scene3d>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31197" tIns="31197" rIns="31197" bIns="31197" numCol="1" spcCol="1270" anchor="ctr" anchorCtr="0">
            <a:noAutofit/>
          </a:bodyPr>
          <a:lstStyle/>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a:t>
            </a:r>
            <a:r>
              <a:rPr lang="en-US" altLang="ja-JP" sz="900" dirty="0">
                <a:solidFill>
                  <a:schemeClr val="tx1"/>
                </a:solidFill>
                <a:latin typeface="Meiryo UI" panose="020B0604030504040204" pitchFamily="50" charset="-128"/>
                <a:ea typeface="Meiryo UI" panose="020B0604030504040204" pitchFamily="50" charset="-128"/>
              </a:rPr>
              <a:t>EXPO’70</a:t>
            </a:r>
            <a:r>
              <a:rPr lang="ja-JP" altLang="en-US" sz="900" dirty="0">
                <a:solidFill>
                  <a:schemeClr val="tx1"/>
                </a:solidFill>
                <a:latin typeface="Meiryo UI" panose="020B0604030504040204" pitchFamily="50" charset="-128"/>
                <a:ea typeface="Meiryo UI" panose="020B0604030504040204" pitchFamily="50" charset="-128"/>
              </a:rPr>
              <a:t>パビリオン別館の展示リニューアル</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a:t>
            </a:r>
            <a:r>
              <a:rPr lang="en-US" altLang="ja-JP" sz="900" dirty="0">
                <a:solidFill>
                  <a:schemeClr val="tx1"/>
                </a:solidFill>
                <a:latin typeface="Meiryo UI" panose="020B0604030504040204" pitchFamily="50" charset="-128"/>
                <a:ea typeface="Meiryo UI" panose="020B0604030504040204" pitchFamily="50" charset="-128"/>
              </a:rPr>
              <a:t>2025</a:t>
            </a:r>
            <a:r>
              <a:rPr lang="ja-JP" altLang="en-US" sz="900" dirty="0">
                <a:solidFill>
                  <a:schemeClr val="tx1"/>
                </a:solidFill>
                <a:latin typeface="Meiryo UI" panose="020B0604030504040204" pitchFamily="50" charset="-128"/>
                <a:ea typeface="Meiryo UI" panose="020B0604030504040204" pitchFamily="50" charset="-128"/>
              </a:rPr>
              <a:t>年万博のレガシーの魅力発信</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〇イベント等による大阪万博・公園の魅力発信</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　（アート＆サイエンスフェスティバル等の開催）　　　　　　　　</a:t>
            </a:r>
            <a:r>
              <a:rPr lang="en-US" altLang="ja-JP" sz="900" dirty="0">
                <a:solidFill>
                  <a:schemeClr val="tx1"/>
                </a:solidFill>
                <a:latin typeface="Meiryo UI" panose="020B0604030504040204" pitchFamily="50" charset="-128"/>
                <a:ea typeface="Meiryo UI" panose="020B0604030504040204" pitchFamily="50" charset="-128"/>
              </a:rPr>
              <a:t>               </a:t>
            </a: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〇太陽の塔・日本庭園・</a:t>
            </a:r>
            <a:r>
              <a:rPr lang="en-US" altLang="ja-JP" sz="900" dirty="0">
                <a:solidFill>
                  <a:schemeClr val="tx1"/>
                </a:solidFill>
                <a:latin typeface="Meiryo UI" panose="020B0604030504040204" pitchFamily="50" charset="-128"/>
                <a:ea typeface="Meiryo UI" panose="020B0604030504040204" pitchFamily="50" charset="-128"/>
              </a:rPr>
              <a:t>EXPO‘70</a:t>
            </a:r>
            <a:r>
              <a:rPr lang="ja-JP" altLang="en-US" sz="900" dirty="0">
                <a:solidFill>
                  <a:schemeClr val="tx1"/>
                </a:solidFill>
                <a:latin typeface="Meiryo UI" panose="020B0604030504040204" pitchFamily="50" charset="-128"/>
                <a:ea typeface="Meiryo UI" panose="020B0604030504040204" pitchFamily="50" charset="-128"/>
              </a:rPr>
              <a:t>パビリオン等</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　　レガシー施設の魅力向上</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〇万博記念公園駅前周辺地区活性化事業の推進</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69" name="フリーフォーム: 図形 53">
            <a:extLst>
              <a:ext uri="{FF2B5EF4-FFF2-40B4-BE49-F238E27FC236}">
                <a16:creationId xmlns:a16="http://schemas.microsoft.com/office/drawing/2014/main" id="{7636B256-BA92-416E-9DC3-8118222A9CD4}"/>
              </a:ext>
            </a:extLst>
          </p:cNvPr>
          <p:cNvSpPr/>
          <p:nvPr/>
        </p:nvSpPr>
        <p:spPr>
          <a:xfrm>
            <a:off x="4736641" y="4442786"/>
            <a:ext cx="2793009" cy="1799999"/>
          </a:xfrm>
          <a:custGeom>
            <a:avLst/>
            <a:gdLst>
              <a:gd name="connsiteX0" fmla="*/ 0 w 2064380"/>
              <a:gd name="connsiteY0" fmla="*/ 102993 h 1029929"/>
              <a:gd name="connsiteX1" fmla="*/ 102993 w 2064380"/>
              <a:gd name="connsiteY1" fmla="*/ 0 h 1029929"/>
              <a:gd name="connsiteX2" fmla="*/ 1961387 w 2064380"/>
              <a:gd name="connsiteY2" fmla="*/ 0 h 1029929"/>
              <a:gd name="connsiteX3" fmla="*/ 2064380 w 2064380"/>
              <a:gd name="connsiteY3" fmla="*/ 102993 h 1029929"/>
              <a:gd name="connsiteX4" fmla="*/ 2064380 w 2064380"/>
              <a:gd name="connsiteY4" fmla="*/ 926936 h 1029929"/>
              <a:gd name="connsiteX5" fmla="*/ 1961387 w 2064380"/>
              <a:gd name="connsiteY5" fmla="*/ 1029929 h 1029929"/>
              <a:gd name="connsiteX6" fmla="*/ 102993 w 2064380"/>
              <a:gd name="connsiteY6" fmla="*/ 1029929 h 1029929"/>
              <a:gd name="connsiteX7" fmla="*/ 0 w 2064380"/>
              <a:gd name="connsiteY7" fmla="*/ 926936 h 1029929"/>
              <a:gd name="connsiteX8" fmla="*/ 0 w 2064380"/>
              <a:gd name="connsiteY8" fmla="*/ 102993 h 1029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64380" h="1029929">
                <a:moveTo>
                  <a:pt x="0" y="102993"/>
                </a:moveTo>
                <a:cubicBezTo>
                  <a:pt x="0" y="46112"/>
                  <a:pt x="46112" y="0"/>
                  <a:pt x="102993" y="0"/>
                </a:cubicBezTo>
                <a:lnTo>
                  <a:pt x="1961387" y="0"/>
                </a:lnTo>
                <a:cubicBezTo>
                  <a:pt x="2018268" y="0"/>
                  <a:pt x="2064380" y="46112"/>
                  <a:pt x="2064380" y="102993"/>
                </a:cubicBezTo>
                <a:lnTo>
                  <a:pt x="2064380" y="926936"/>
                </a:lnTo>
                <a:cubicBezTo>
                  <a:pt x="2064380" y="983817"/>
                  <a:pt x="2018268" y="1029929"/>
                  <a:pt x="1961387" y="1029929"/>
                </a:cubicBezTo>
                <a:lnTo>
                  <a:pt x="102993" y="1029929"/>
                </a:lnTo>
                <a:cubicBezTo>
                  <a:pt x="46112" y="1029929"/>
                  <a:pt x="0" y="983817"/>
                  <a:pt x="0" y="926936"/>
                </a:cubicBezTo>
                <a:lnTo>
                  <a:pt x="0" y="102993"/>
                </a:lnTo>
                <a:close/>
              </a:path>
            </a:pathLst>
          </a:custGeom>
          <a:scene3d>
            <a:camera prst="orthographicFront"/>
            <a:lightRig rig="flat" dir="t"/>
          </a:scene3d>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31197" tIns="31197" rIns="31197" bIns="31197" numCol="1" spcCol="1270" anchor="ctr" anchorCtr="0">
            <a:noAutofit/>
          </a:bodyPr>
          <a:lstStyle/>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〇安全安心のための施設維持等</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〇万博の森づくりの推進、利用促進</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〇持続可能な財政運営のための各種検討</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〇公園関係団体との連携 </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〇教育・学習プログラムの検討</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〇来園者が快適に過ごせる環境づくり</a:t>
            </a:r>
            <a:endParaRPr lang="en-US" altLang="ja-JP" sz="900" dirty="0">
              <a:solidFill>
                <a:schemeClr val="tx1"/>
              </a:solidFill>
              <a:latin typeface="Meiryo UI" panose="020B0604030504040204" pitchFamily="50" charset="-128"/>
              <a:ea typeface="Meiryo UI" panose="020B0604030504040204" pitchFamily="50" charset="-128"/>
            </a:endParaRPr>
          </a:p>
          <a:p>
            <a:pPr>
              <a:lnSpc>
                <a:spcPts val="1500"/>
              </a:lnSpc>
            </a:pPr>
            <a:r>
              <a:rPr lang="ja-JP" altLang="en-US" sz="900" dirty="0">
                <a:solidFill>
                  <a:schemeClr val="tx1"/>
                </a:solidFill>
                <a:latin typeface="Meiryo UI" panose="020B0604030504040204" pitchFamily="50" charset="-128"/>
                <a:ea typeface="Meiryo UI" panose="020B0604030504040204" pitchFamily="50" charset="-128"/>
              </a:rPr>
              <a:t>〇公園を楽しむコンテンツの充実　　　　　　　　　　　　　　　　　　　　　　</a:t>
            </a:r>
            <a:endParaRPr lang="en-US" altLang="ja-JP" sz="900" strike="sngStrike" dirty="0">
              <a:solidFill>
                <a:srgbClr val="FF0000"/>
              </a:solidFill>
              <a:latin typeface="Meiryo UI" panose="020B0604030504040204" pitchFamily="50" charset="-128"/>
              <a:ea typeface="Meiryo UI" panose="020B0604030504040204" pitchFamily="50" charset="-128"/>
            </a:endParaRPr>
          </a:p>
        </p:txBody>
      </p:sp>
      <p:cxnSp>
        <p:nvCxnSpPr>
          <p:cNvPr id="4" name="直線コネクタ 3"/>
          <p:cNvCxnSpPr/>
          <p:nvPr/>
        </p:nvCxnSpPr>
        <p:spPr>
          <a:xfrm>
            <a:off x="4323590" y="3558538"/>
            <a:ext cx="42062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4341279" y="5385051"/>
            <a:ext cx="382362"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31B1F7ED-9D8D-4653-A463-66A99391362C}"/>
              </a:ext>
            </a:extLst>
          </p:cNvPr>
          <p:cNvSpPr txBox="1"/>
          <p:nvPr/>
        </p:nvSpPr>
        <p:spPr>
          <a:xfrm>
            <a:off x="4707607" y="2038182"/>
            <a:ext cx="2314486"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・検証、見直し、再設定する</a:t>
            </a:r>
            <a:endParaRPr lang="en-US" altLang="ja-JP" sz="1050" dirty="0">
              <a:latin typeface="Meiryo UI" panose="020B0604030504040204" pitchFamily="50" charset="-128"/>
              <a:ea typeface="Meiryo UI" panose="020B0604030504040204" pitchFamily="50" charset="-128"/>
            </a:endParaRPr>
          </a:p>
        </p:txBody>
      </p:sp>
      <p:cxnSp>
        <p:nvCxnSpPr>
          <p:cNvPr id="38" name="直線コネクタ 37">
            <a:extLst>
              <a:ext uri="{FF2B5EF4-FFF2-40B4-BE49-F238E27FC236}">
                <a16:creationId xmlns:a16="http://schemas.microsoft.com/office/drawing/2014/main" id="{D0DCC050-1319-44EF-B741-9FD27B20BD72}"/>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6872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614EF761-6828-6E0F-5368-A0212F777DD7}"/>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0" name="表 6">
            <a:extLst>
              <a:ext uri="{FF2B5EF4-FFF2-40B4-BE49-F238E27FC236}">
                <a16:creationId xmlns:a16="http://schemas.microsoft.com/office/drawing/2014/main" id="{D8206BAB-FE6E-1C54-2CDE-FD37B24B5224}"/>
              </a:ext>
            </a:extLst>
          </p:cNvPr>
          <p:cNvGraphicFramePr>
            <a:graphicFrameLocks noGrp="1"/>
          </p:cNvGraphicFramePr>
          <p:nvPr>
            <p:extLst>
              <p:ext uri="{D42A27DB-BD31-4B8C-83A1-F6EECF244321}">
                <p14:modId xmlns:p14="http://schemas.microsoft.com/office/powerpoint/2010/main" val="2200736572"/>
              </p:ext>
            </p:extLst>
          </p:nvPr>
        </p:nvGraphicFramePr>
        <p:xfrm>
          <a:off x="377785" y="956162"/>
          <a:ext cx="8471064" cy="1036320"/>
        </p:xfrm>
        <a:graphic>
          <a:graphicData uri="http://schemas.openxmlformats.org/drawingml/2006/table">
            <a:tbl>
              <a:tblPr firstRow="1" bandRow="1">
                <a:tableStyleId>{72833802-FEF1-4C79-8D5D-14CF1EAF98D9}</a:tableStyleId>
              </a:tblPr>
              <a:tblGrid>
                <a:gridCol w="8471064">
                  <a:extLst>
                    <a:ext uri="{9D8B030D-6E8A-4147-A177-3AD203B41FA5}">
                      <a16:colId xmlns:a16="http://schemas.microsoft.com/office/drawing/2014/main" val="1469446873"/>
                    </a:ext>
                  </a:extLst>
                </a:gridCol>
              </a:tblGrid>
              <a:tr h="195971">
                <a:tc>
                  <a:txBody>
                    <a:bodyPr/>
                    <a:lstStyle/>
                    <a:p>
                      <a:r>
                        <a:rPr kumimoji="1" lang="ja-JP" altLang="en-US" sz="1400" b="1" kern="1200" dirty="0">
                          <a:solidFill>
                            <a:schemeClr val="bg1"/>
                          </a:solidFill>
                          <a:latin typeface="Meiryo UI 本文"/>
                          <a:ea typeface="Meiryo UI" panose="020B0604030504040204" pitchFamily="50" charset="-128"/>
                          <a:cs typeface="Times New Roman" panose="02020603050405020304" pitchFamily="18" charset="0"/>
                        </a:rPr>
                        <a:t>〇</a:t>
                      </a:r>
                      <a:r>
                        <a:rPr kumimoji="1" lang="ja-JP" altLang="en-US" sz="1400" b="1" kern="1200" dirty="0">
                          <a:solidFill>
                            <a:schemeClr val="bg1"/>
                          </a:solidFill>
                          <a:latin typeface="+mn-lt"/>
                          <a:ea typeface="Meiryo UI" panose="020B0604030504040204" pitchFamily="50" charset="-128"/>
                          <a:cs typeface="Times New Roman" panose="02020603050405020304" pitchFamily="18" charset="0"/>
                        </a:rPr>
                        <a:t>安全安心のための施設維持、魅力向上</a:t>
                      </a:r>
                      <a:endParaRPr kumimoji="1" lang="ja-JP" altLang="en-US" sz="1400" b="1" strike="sngStrike" kern="1200" dirty="0">
                        <a:solidFill>
                          <a:srgbClr val="FF0000"/>
                        </a:solidFill>
                        <a:latin typeface="+mn-lt"/>
                        <a:ea typeface="Meiryo UI" panose="020B0604030504040204" pitchFamily="50" charset="-128"/>
                        <a:cs typeface="Times New Roman" panose="02020603050405020304" pitchFamily="18" charset="0"/>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694280256"/>
                  </a:ext>
                </a:extLst>
              </a:tr>
              <a:tr h="224977">
                <a:tc>
                  <a:txBody>
                    <a:bodyPr/>
                    <a:lstStyle/>
                    <a:p>
                      <a:pPr marL="87313" indent="0" algn="l" defTabSz="914400" rtl="0" eaLnBrk="1" latinLnBrk="0" hangingPunct="1">
                        <a:buFont typeface="Arial" panose="020B0604020202020204" pitchFamily="34" charset="0"/>
                        <a:buNone/>
                        <a:tabLst>
                          <a:tab pos="176213" algn="l"/>
                        </a:tabLst>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2025</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年度の施設健全度調査結果に基づき、</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2026</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年度に長寿命化計画（施設改修計画）を定める</a:t>
                      </a:r>
                    </a:p>
                    <a:p>
                      <a:pPr marL="87313" indent="0" algn="l" defTabSz="914400" rtl="0" eaLnBrk="1" latinLnBrk="0" hangingPunct="1">
                        <a:buFont typeface="Arial" panose="020B0604020202020204" pitchFamily="34" charset="0"/>
                        <a:buNone/>
                        <a:tabLst>
                          <a:tab pos="176213" algn="l"/>
                        </a:tabLst>
                      </a:pP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・本</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計画に基づき、</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2026</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年度から</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2030</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年度の施設整備・保全・改修の項目を実施する</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87313" indent="0" algn="l" defTabSz="914400" rtl="0" eaLnBrk="1" latinLnBrk="0" hangingPunct="1">
                        <a:buFont typeface="Arial" panose="020B0604020202020204" pitchFamily="34" charset="0"/>
                        <a:buNone/>
                        <a:tabLst>
                          <a:tab pos="176213" algn="l"/>
                        </a:tabLst>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・持続可能な公園運営に向けた手法を検討する</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75104979"/>
                  </a:ext>
                </a:extLst>
              </a:tr>
            </a:tbl>
          </a:graphicData>
        </a:graphic>
      </p:graphicFrame>
      <p:graphicFrame>
        <p:nvGraphicFramePr>
          <p:cNvPr id="30" name="表 5">
            <a:extLst>
              <a:ext uri="{FF2B5EF4-FFF2-40B4-BE49-F238E27FC236}">
                <a16:creationId xmlns:a16="http://schemas.microsoft.com/office/drawing/2014/main" id="{F027F2B9-343A-1975-0E9D-236A79078AAA}"/>
              </a:ext>
            </a:extLst>
          </p:cNvPr>
          <p:cNvGraphicFramePr>
            <a:graphicFrameLocks noGrp="1"/>
          </p:cNvGraphicFramePr>
          <p:nvPr>
            <p:extLst>
              <p:ext uri="{D42A27DB-BD31-4B8C-83A1-F6EECF244321}">
                <p14:modId xmlns:p14="http://schemas.microsoft.com/office/powerpoint/2010/main" val="3882420532"/>
              </p:ext>
            </p:extLst>
          </p:nvPr>
        </p:nvGraphicFramePr>
        <p:xfrm>
          <a:off x="378525" y="4754470"/>
          <a:ext cx="8470324" cy="56388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78130">
                <a:tc>
                  <a:txBody>
                    <a:bodyPr/>
                    <a:lstStyle/>
                    <a:p>
                      <a:pPr marL="0" algn="l" defTabSz="457200" rtl="0" eaLnBrk="1" latinLnBrk="0" hangingPunct="1"/>
                      <a:r>
                        <a:rPr kumimoji="1" lang="ja-JP" altLang="en-US" sz="1400" b="1" kern="1200" dirty="0">
                          <a:solidFill>
                            <a:schemeClr val="bg1"/>
                          </a:solidFill>
                          <a:latin typeface="Meiryo UI 本文"/>
                          <a:ea typeface="Meiryo UI" panose="020B0604030504040204" pitchFamily="50" charset="-128"/>
                          <a:cs typeface="Times New Roman" panose="02020603050405020304" pitchFamily="18" charset="0"/>
                        </a:rPr>
                        <a:t>〇万博記念公園</a:t>
                      </a:r>
                      <a:r>
                        <a:rPr kumimoji="1" lang="ja-JP" altLang="en-US" sz="1400" b="1" kern="1200" dirty="0">
                          <a:solidFill>
                            <a:schemeClr val="bg1"/>
                          </a:solidFill>
                          <a:latin typeface="+mn-lt"/>
                          <a:ea typeface="Meiryo UI" panose="020B0604030504040204" pitchFamily="50" charset="-128"/>
                          <a:cs typeface="Times New Roman" panose="02020603050405020304" pitchFamily="18" charset="0"/>
                        </a:rPr>
                        <a:t>駅前周辺地区活性化事業の推進</a:t>
                      </a:r>
                    </a:p>
                  </a:txBody>
                  <a:tcPr marL="68580" marR="68580" marT="34290" marB="3429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461588974"/>
                  </a:ext>
                </a:extLst>
              </a:tr>
              <a:tr h="0">
                <a:tc>
                  <a:txBody>
                    <a:bodyPr/>
                    <a:lstStyle/>
                    <a:p>
                      <a:r>
                        <a:rPr kumimoji="1" lang="ja-JP" altLang="en-US" sz="1400" kern="1200" dirty="0">
                          <a:solidFill>
                            <a:schemeClr val="tx1">
                              <a:lumMod val="75000"/>
                              <a:lumOff val="25000"/>
                            </a:schemeClr>
                          </a:solidFill>
                          <a:latin typeface="Meiryo UI" panose="020B0604030504040204" pitchFamily="50" charset="-128"/>
                          <a:ea typeface="Meiryo UI" panose="020B0604030504040204" pitchFamily="50" charset="-128"/>
                          <a:cs typeface="+mn-cs"/>
                        </a:rPr>
                        <a:t>　</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2030</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年度のアリーナ等開業に向け、関係機関や地元等との調整を行いつつ、各種工事を進める</a:t>
                      </a:r>
                    </a:p>
                  </a:txBody>
                  <a:tcPr marL="68580" marR="68580" marT="34290" marB="3429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graphicFrame>
        <p:nvGraphicFramePr>
          <p:cNvPr id="36" name="表 6">
            <a:extLst>
              <a:ext uri="{FF2B5EF4-FFF2-40B4-BE49-F238E27FC236}">
                <a16:creationId xmlns:a16="http://schemas.microsoft.com/office/drawing/2014/main" id="{6A867763-3FEC-A98D-DED3-03E11A51D838}"/>
              </a:ext>
            </a:extLst>
          </p:cNvPr>
          <p:cNvGraphicFramePr>
            <a:graphicFrameLocks noGrp="1"/>
          </p:cNvGraphicFramePr>
          <p:nvPr>
            <p:extLst>
              <p:ext uri="{D42A27DB-BD31-4B8C-83A1-F6EECF244321}">
                <p14:modId xmlns:p14="http://schemas.microsoft.com/office/powerpoint/2010/main" val="1689077014"/>
              </p:ext>
            </p:extLst>
          </p:nvPr>
        </p:nvGraphicFramePr>
        <p:xfrm>
          <a:off x="368600" y="2141234"/>
          <a:ext cx="8470324" cy="822960"/>
        </p:xfrm>
        <a:graphic>
          <a:graphicData uri="http://schemas.openxmlformats.org/drawingml/2006/table">
            <a:tbl>
              <a:tblPr firstRow="1" bandRow="1">
                <a:tableStyleId>{72833802-FEF1-4C79-8D5D-14CF1EAF98D9}</a:tableStyleId>
              </a:tblPr>
              <a:tblGrid>
                <a:gridCol w="8470324">
                  <a:extLst>
                    <a:ext uri="{9D8B030D-6E8A-4147-A177-3AD203B41FA5}">
                      <a16:colId xmlns:a16="http://schemas.microsoft.com/office/drawing/2014/main" val="1469446873"/>
                    </a:ext>
                  </a:extLst>
                </a:gridCol>
              </a:tblGrid>
              <a:tr h="301957">
                <a:tc>
                  <a:txBody>
                    <a:bodyPr/>
                    <a:lstStyle/>
                    <a:p>
                      <a:r>
                        <a:rPr kumimoji="1" lang="ja-JP" altLang="en-US" sz="1400" b="1" kern="1200" dirty="0">
                          <a:solidFill>
                            <a:schemeClr val="bg1"/>
                          </a:solidFill>
                          <a:latin typeface="Meiryo UI 本文"/>
                          <a:ea typeface="Meiryo UI" panose="020B0604030504040204" pitchFamily="50" charset="-128"/>
                          <a:cs typeface="Times New Roman" panose="02020603050405020304" pitchFamily="18" charset="0"/>
                        </a:rPr>
                        <a:t>〇</a:t>
                      </a:r>
                      <a:r>
                        <a:rPr kumimoji="1" lang="ja-JP" altLang="en-US" sz="1400" b="1" kern="1200" dirty="0">
                          <a:solidFill>
                            <a:schemeClr val="bg1"/>
                          </a:solidFill>
                          <a:latin typeface="+mn-lt"/>
                          <a:ea typeface="Meiryo UI" panose="020B0604030504040204" pitchFamily="50" charset="-128"/>
                          <a:cs typeface="Times New Roman" panose="02020603050405020304" pitchFamily="18" charset="0"/>
                        </a:rPr>
                        <a:t>持続可能な財務運営のための各種検討　</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694280256"/>
                  </a:ext>
                </a:extLst>
              </a:tr>
              <a:tr h="267532">
                <a:tc>
                  <a:txBody>
                    <a:bodyPr/>
                    <a:lstStyle/>
                    <a:p>
                      <a:pPr marL="87313" indent="0" algn="l" defTabSz="914400" rtl="0" eaLnBrk="1" latinLnBrk="0" hangingPunct="1">
                        <a:buFont typeface="Arial" panose="020B0604020202020204" pitchFamily="34" charset="0"/>
                        <a:buNone/>
                        <a:tabLst>
                          <a:tab pos="176213" algn="l"/>
                        </a:tabLst>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・国庫補助や地方債の活用等を検討する</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87313" indent="0" algn="l" defTabSz="914400" rtl="0" eaLnBrk="1" latinLnBrk="0" hangingPunct="1">
                        <a:buFont typeface="Arial" panose="020B0604020202020204" pitchFamily="34" charset="0"/>
                        <a:buNone/>
                        <a:tabLst>
                          <a:tab pos="176213" algn="l"/>
                        </a:tabLst>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・公園用地貸付や未利用地の活用について検討する　</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75104979"/>
                  </a:ext>
                </a:extLst>
              </a:tr>
            </a:tbl>
          </a:graphicData>
        </a:graphic>
      </p:graphicFrame>
      <p:sp>
        <p:nvSpPr>
          <p:cNvPr id="2" name="四角形: 角を丸くする 7">
            <a:extLst>
              <a:ext uri="{FF2B5EF4-FFF2-40B4-BE49-F238E27FC236}">
                <a16:creationId xmlns:a16="http://schemas.microsoft.com/office/drawing/2014/main" id="{6A1989BF-5D02-9ED6-BA17-814B78429C74}"/>
              </a:ext>
            </a:extLst>
          </p:cNvPr>
          <p:cNvSpPr/>
          <p:nvPr/>
        </p:nvSpPr>
        <p:spPr>
          <a:xfrm>
            <a:off x="4717189" y="4791891"/>
            <a:ext cx="4048286" cy="194886"/>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ビジョン／目標３　基本方針３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J,K</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5</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3" name="四角形: 角を丸くする 7">
            <a:extLst>
              <a:ext uri="{FF2B5EF4-FFF2-40B4-BE49-F238E27FC236}">
                <a16:creationId xmlns:a16="http://schemas.microsoft.com/office/drawing/2014/main" id="{77AAB6C9-52F8-487F-8107-AE1548EC9DCD}"/>
              </a:ext>
            </a:extLst>
          </p:cNvPr>
          <p:cNvSpPr/>
          <p:nvPr/>
        </p:nvSpPr>
        <p:spPr>
          <a:xfrm>
            <a:off x="4851400" y="2177384"/>
            <a:ext cx="3924000" cy="20880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ビジョン／目標１　基本方針１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D</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5" name="四角形: 角を丸くする 7">
            <a:extLst>
              <a:ext uri="{FF2B5EF4-FFF2-40B4-BE49-F238E27FC236}">
                <a16:creationId xmlns:a16="http://schemas.microsoft.com/office/drawing/2014/main" id="{9BC1012E-1869-E8A0-CD1F-DD812D62CEEF}"/>
              </a:ext>
            </a:extLst>
          </p:cNvPr>
          <p:cNvSpPr/>
          <p:nvPr/>
        </p:nvSpPr>
        <p:spPr>
          <a:xfrm>
            <a:off x="4851400" y="996278"/>
            <a:ext cx="3924000" cy="20880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ビジョン／目標１　基本方針１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 A</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10" name="スライド番号プレースホルダー 3">
            <a:extLst>
              <a:ext uri="{FF2B5EF4-FFF2-40B4-BE49-F238E27FC236}">
                <a16:creationId xmlns:a16="http://schemas.microsoft.com/office/drawing/2014/main" id="{D9415386-3FB6-615A-D758-5CAC2F4C8BA4}"/>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10</a:t>
            </a:fld>
            <a:endParaRPr kumimoji="1" lang="ja-JP" altLang="en-US"/>
          </a:p>
        </p:txBody>
      </p:sp>
      <p:sp>
        <p:nvSpPr>
          <p:cNvPr id="11" name="タイトル 1">
            <a:extLst>
              <a:ext uri="{FF2B5EF4-FFF2-40B4-BE49-F238E27FC236}">
                <a16:creationId xmlns:a16="http://schemas.microsoft.com/office/drawing/2014/main" id="{270D12BA-8168-6C21-F94B-1963DFE45C09}"/>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５</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基本的な取組</a:t>
            </a:r>
          </a:p>
        </p:txBody>
      </p:sp>
      <p:graphicFrame>
        <p:nvGraphicFramePr>
          <p:cNvPr id="13" name="表 5">
            <a:extLst>
              <a:ext uri="{FF2B5EF4-FFF2-40B4-BE49-F238E27FC236}">
                <a16:creationId xmlns:a16="http://schemas.microsoft.com/office/drawing/2014/main" id="{EB5733DE-3CE6-4BC1-A1B1-AECC865AFD12}"/>
              </a:ext>
            </a:extLst>
          </p:cNvPr>
          <p:cNvGraphicFramePr>
            <a:graphicFrameLocks noGrp="1"/>
          </p:cNvGraphicFramePr>
          <p:nvPr>
            <p:extLst>
              <p:ext uri="{D42A27DB-BD31-4B8C-83A1-F6EECF244321}">
                <p14:modId xmlns:p14="http://schemas.microsoft.com/office/powerpoint/2010/main" val="34526472"/>
              </p:ext>
            </p:extLst>
          </p:nvPr>
        </p:nvGraphicFramePr>
        <p:xfrm>
          <a:off x="368600" y="3116114"/>
          <a:ext cx="8470324" cy="77724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31317">
                <a:tc>
                  <a:txBody>
                    <a:bodyPr/>
                    <a:lstStyle/>
                    <a:p>
                      <a:pPr marL="0" algn="l" defTabSz="457200" rtl="0" eaLnBrk="1" latinLnBrk="0" hangingPunct="1">
                        <a:lnSpc>
                          <a:spcPct val="100000"/>
                        </a:lnSpc>
                      </a:pPr>
                      <a:r>
                        <a:rPr kumimoji="1" lang="ja-JP" altLang="en-US" sz="1400" b="1" kern="1200" dirty="0">
                          <a:solidFill>
                            <a:schemeClr val="bg1"/>
                          </a:solidFill>
                          <a:latin typeface="Meiryo UI 本文"/>
                          <a:ea typeface="Meiryo UI" panose="020B0604030504040204" pitchFamily="50" charset="-128"/>
                          <a:cs typeface="Times New Roman" panose="02020603050405020304" pitchFamily="18" charset="0"/>
                        </a:rPr>
                        <a:t>〇万博の</a:t>
                      </a:r>
                      <a:r>
                        <a:rPr kumimoji="1" lang="ja-JP" altLang="en-US" sz="1400" b="1" kern="1200" dirty="0">
                          <a:solidFill>
                            <a:schemeClr val="bg1"/>
                          </a:solidFill>
                          <a:latin typeface="+mn-lt"/>
                          <a:ea typeface="Meiryo UI" panose="020B0604030504040204" pitchFamily="50" charset="-128"/>
                          <a:cs typeface="Times New Roman" panose="02020603050405020304" pitchFamily="18" charset="0"/>
                        </a:rPr>
                        <a:t>森づくりの推進、利用促進</a:t>
                      </a:r>
                    </a:p>
                  </a:txBody>
                  <a:tcPr marL="68580" marR="68580" marT="34290" marB="3429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461588974"/>
                  </a:ext>
                </a:extLst>
              </a:tr>
              <a:tr h="459163">
                <a:tc>
                  <a:txBody>
                    <a:bodyPr/>
                    <a:lstStyle/>
                    <a:p>
                      <a:pPr defTabSz="914400">
                        <a:lnSpc>
                          <a:spcPct val="100000"/>
                        </a:lnSpc>
                        <a:tabLst>
                          <a:tab pos="176213" algn="l"/>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dirty="0">
                          <a:solidFill>
                            <a:schemeClr val="tx1"/>
                          </a:solidFill>
                          <a:latin typeface="Meiryo UI" panose="020B0604030504040204" pitchFamily="50" charset="-128"/>
                          <a:ea typeface="Meiryo UI" panose="020B0604030504040204" pitchFamily="50" charset="-128"/>
                        </a:rPr>
                        <a:t>生物多様性が豊かで人と自然がふれあえる森を目指し、施業手法を検討し、モデルエリアでの施業を試行実施する</a:t>
                      </a:r>
                      <a:endParaRPr kumimoji="1" lang="en-US" altLang="ja-JP" sz="1400" dirty="0">
                        <a:solidFill>
                          <a:schemeClr val="tx1"/>
                        </a:solidFill>
                        <a:latin typeface="Meiryo UI" panose="020B0604030504040204" pitchFamily="50" charset="-128"/>
                        <a:ea typeface="Meiryo UI" panose="020B0604030504040204" pitchFamily="50" charset="-128"/>
                      </a:endParaRPr>
                    </a:p>
                    <a:p>
                      <a:pPr defTabSz="914400">
                        <a:lnSpc>
                          <a:spcPct val="100000"/>
                        </a:lnSpc>
                        <a:tabLst>
                          <a:tab pos="176213" algn="l"/>
                        </a:tabLst>
                        <a:defRPr/>
                      </a:pPr>
                      <a:r>
                        <a:rPr kumimoji="1" lang="en-US" altLang="ja-JP" sz="1400"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 ・安全対策を実施し、森の利用を促進する</a:t>
                      </a:r>
                      <a:endParaRPr kumimoji="1" lang="ja-JP" altLang="en-US" sz="1400" kern="1200" dirty="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sp>
        <p:nvSpPr>
          <p:cNvPr id="4" name="四角形: 角を丸くする 7">
            <a:extLst>
              <a:ext uri="{FF2B5EF4-FFF2-40B4-BE49-F238E27FC236}">
                <a16:creationId xmlns:a16="http://schemas.microsoft.com/office/drawing/2014/main" id="{AD22EF12-0BED-9400-0297-2D29D6ED67DF}"/>
              </a:ext>
            </a:extLst>
          </p:cNvPr>
          <p:cNvSpPr/>
          <p:nvPr/>
        </p:nvSpPr>
        <p:spPr>
          <a:xfrm>
            <a:off x="4851400" y="3154298"/>
            <a:ext cx="3924000" cy="20880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ビジョン／目標２　基本方針２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G</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4</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graphicFrame>
        <p:nvGraphicFramePr>
          <p:cNvPr id="14" name="表 5">
            <a:extLst>
              <a:ext uri="{FF2B5EF4-FFF2-40B4-BE49-F238E27FC236}">
                <a16:creationId xmlns:a16="http://schemas.microsoft.com/office/drawing/2014/main" id="{3DB84E8D-3F31-42AF-B3F0-84E041344640}"/>
              </a:ext>
            </a:extLst>
          </p:cNvPr>
          <p:cNvGraphicFramePr>
            <a:graphicFrameLocks noGrp="1"/>
          </p:cNvGraphicFramePr>
          <p:nvPr>
            <p:extLst>
              <p:ext uri="{D42A27DB-BD31-4B8C-83A1-F6EECF244321}">
                <p14:modId xmlns:p14="http://schemas.microsoft.com/office/powerpoint/2010/main" val="2669394743"/>
              </p:ext>
            </p:extLst>
          </p:nvPr>
        </p:nvGraphicFramePr>
        <p:xfrm>
          <a:off x="368600" y="4042006"/>
          <a:ext cx="8470324" cy="56388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159659">
                <a:tc>
                  <a:txBody>
                    <a:bodyPr/>
                    <a:lstStyle/>
                    <a:p>
                      <a:pPr marL="0" algn="l" defTabSz="457200" rtl="0" eaLnBrk="1" latinLnBrk="0" hangingPunct="1"/>
                      <a:r>
                        <a:rPr kumimoji="1" lang="ja-JP" altLang="en-US" sz="1400" b="1" kern="1200" dirty="0">
                          <a:solidFill>
                            <a:schemeClr val="bg1"/>
                          </a:solidFill>
                          <a:latin typeface="Meiryo UI 本文"/>
                          <a:ea typeface="Meiryo UI" panose="020B0604030504040204" pitchFamily="50" charset="-128"/>
                          <a:cs typeface="Times New Roman" panose="02020603050405020304" pitchFamily="18" charset="0"/>
                        </a:rPr>
                        <a:t>〇</a:t>
                      </a:r>
                      <a:r>
                        <a:rPr kumimoji="1" lang="ja-JP" altLang="en-US" sz="1400" b="1" kern="1200" dirty="0">
                          <a:solidFill>
                            <a:schemeClr val="bg1"/>
                          </a:solidFill>
                          <a:latin typeface="+mn-lt"/>
                          <a:ea typeface="Meiryo UI" panose="020B0604030504040204" pitchFamily="50" charset="-128"/>
                          <a:cs typeface="Times New Roman" panose="02020603050405020304" pitchFamily="18" charset="0"/>
                        </a:rPr>
                        <a:t>公園関係団体等との連携</a:t>
                      </a:r>
                    </a:p>
                  </a:txBody>
                  <a:tcPr marL="68580" marR="68580" marT="34290" marB="3429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461588974"/>
                  </a:ext>
                </a:extLst>
              </a:tr>
              <a:tr h="114787">
                <a:tc>
                  <a:txBody>
                    <a:bodyPr/>
                    <a:lstStyle/>
                    <a:p>
                      <a:pPr marL="0" algn="l" defTabSz="914400" rtl="0" eaLnBrk="1" latinLnBrk="0" hangingPunct="1"/>
                      <a:r>
                        <a:rPr kumimoji="1" lang="ja-JP" altLang="en-US" sz="1400" kern="1200" dirty="0">
                          <a:solidFill>
                            <a:schemeClr val="tx1"/>
                          </a:solidFill>
                          <a:latin typeface="Meiryo UI" panose="020B0604030504040204" pitchFamily="50" charset="-128"/>
                          <a:ea typeface="Meiryo UI" panose="020B0604030504040204" pitchFamily="50" charset="-128"/>
                          <a:cs typeface="+mn-cs"/>
                        </a:rPr>
                        <a:t>　・国立民族学博物館等の公園関係団体と連携し、効果的なイベント等の取組を継続する</a:t>
                      </a:r>
                      <a:endParaRPr kumimoji="1" lang="ja-JP" altLang="en-US" sz="1400" strike="sngStrike" kern="1200" dirty="0">
                        <a:solidFill>
                          <a:srgbClr val="FF0000"/>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sp>
        <p:nvSpPr>
          <p:cNvPr id="15" name="四角形: 角を丸くする 14">
            <a:extLst>
              <a:ext uri="{FF2B5EF4-FFF2-40B4-BE49-F238E27FC236}">
                <a16:creationId xmlns:a16="http://schemas.microsoft.com/office/drawing/2014/main" id="{94857B8C-D4C1-4CFE-BFC5-B2BE632F8E4B}"/>
              </a:ext>
            </a:extLst>
          </p:cNvPr>
          <p:cNvSpPr/>
          <p:nvPr/>
        </p:nvSpPr>
        <p:spPr>
          <a:xfrm>
            <a:off x="4851400" y="4079362"/>
            <a:ext cx="3924000" cy="20880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ビジョン／目標２　基本方針２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H</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4</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62644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7721D194-FC9A-10C1-0F57-2D91A8A0CC56}"/>
              </a:ext>
            </a:extLst>
          </p:cNvPr>
          <p:cNvSpPr txBox="1"/>
          <p:nvPr/>
        </p:nvSpPr>
        <p:spPr>
          <a:xfrm>
            <a:off x="256436" y="899840"/>
            <a:ext cx="8400923" cy="593878"/>
          </a:xfrm>
          <a:prstGeom prst="rect">
            <a:avLst/>
          </a:prstGeom>
          <a:noFill/>
        </p:spPr>
        <p:txBody>
          <a:bodyPr wrap="square" rtlCol="0">
            <a:noAutofit/>
          </a:bodyPr>
          <a:lstStyle/>
          <a:p>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2025</a:t>
            </a:r>
            <a:r>
              <a:rPr lang="ja-JP" altLang="en-US" sz="1400" dirty="0">
                <a:latin typeface="Meiryo UI" panose="020B0604030504040204" pitchFamily="50" charset="-128"/>
                <a:ea typeface="Meiryo UI" panose="020B0604030504040204" pitchFamily="50" charset="-128"/>
              </a:rPr>
              <a:t>年度に開催された大阪・関西万博により、注目度が上がった大阪万博や万博記念公園の魅力を発信し、</a:t>
            </a:r>
            <a:r>
              <a:rPr lang="zh-TW" altLang="en-US" sz="1400" dirty="0">
                <a:latin typeface="Meiryo UI" panose="020B0604030504040204" pitchFamily="50" charset="-128"/>
                <a:ea typeface="Meiryo UI" panose="020B0604030504040204" pitchFamily="50" charset="-128"/>
              </a:rPr>
              <a:t>万博記念公園</a:t>
            </a:r>
            <a:r>
              <a:rPr lang="ja-JP" altLang="en-US" sz="1400" dirty="0">
                <a:latin typeface="Meiryo UI" panose="020B0604030504040204" pitchFamily="50" charset="-128"/>
                <a:ea typeface="Meiryo UI" panose="020B0604030504040204" pitchFamily="50" charset="-128"/>
              </a:rPr>
              <a:t>へ来園者を誘致するため、３つの重点項目を定める。</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p:txBody>
      </p:sp>
      <p:graphicFrame>
        <p:nvGraphicFramePr>
          <p:cNvPr id="19" name="表 5">
            <a:extLst>
              <a:ext uri="{FF2B5EF4-FFF2-40B4-BE49-F238E27FC236}">
                <a16:creationId xmlns:a16="http://schemas.microsoft.com/office/drawing/2014/main" id="{84BD7CC6-0F40-38D5-1BF1-D391D68935B5}"/>
              </a:ext>
            </a:extLst>
          </p:cNvPr>
          <p:cNvGraphicFramePr>
            <a:graphicFrameLocks noGrp="1"/>
          </p:cNvGraphicFramePr>
          <p:nvPr>
            <p:extLst>
              <p:ext uri="{D42A27DB-BD31-4B8C-83A1-F6EECF244321}">
                <p14:modId xmlns:p14="http://schemas.microsoft.com/office/powerpoint/2010/main" val="1558280002"/>
              </p:ext>
            </p:extLst>
          </p:nvPr>
        </p:nvGraphicFramePr>
        <p:xfrm>
          <a:off x="256436" y="4531444"/>
          <a:ext cx="8470324" cy="1203057"/>
        </p:xfrm>
        <a:graphic>
          <a:graphicData uri="http://schemas.openxmlformats.org/drawingml/2006/table">
            <a:tbl>
              <a:tblPr firstRow="1" bandRow="1">
                <a:tableStyleId>{912C8C85-51F0-491E-9774-3900AFEF0FD7}</a:tableStyleId>
              </a:tblPr>
              <a:tblGrid>
                <a:gridCol w="1250521">
                  <a:extLst>
                    <a:ext uri="{9D8B030D-6E8A-4147-A177-3AD203B41FA5}">
                      <a16:colId xmlns:a16="http://schemas.microsoft.com/office/drawing/2014/main" val="4263540375"/>
                    </a:ext>
                  </a:extLst>
                </a:gridCol>
                <a:gridCol w="7219803">
                  <a:extLst>
                    <a:ext uri="{9D8B030D-6E8A-4147-A177-3AD203B41FA5}">
                      <a16:colId xmlns:a16="http://schemas.microsoft.com/office/drawing/2014/main" val="4116290218"/>
                    </a:ext>
                  </a:extLst>
                </a:gridCol>
              </a:tblGrid>
              <a:tr h="432678">
                <a:tc>
                  <a:txBody>
                    <a:bodyPr/>
                    <a:lstStyle/>
                    <a:p>
                      <a:pPr marL="0" algn="ctr" defTabSz="457200" rtl="0" eaLnBrk="1" latinLnBrk="0" hangingPunct="1"/>
                      <a:r>
                        <a:rPr lang="ja-JP" altLang="en-US" sz="1600" kern="1200" dirty="0">
                          <a:solidFill>
                            <a:schemeClr val="tx1"/>
                          </a:solidFill>
                          <a:latin typeface="+mn-lt"/>
                          <a:ea typeface="Meiryo UI" panose="020B0604030504040204" pitchFamily="50" charset="-128"/>
                          <a:cs typeface="Times New Roman" panose="02020603050405020304" pitchFamily="18" charset="0"/>
                        </a:rPr>
                        <a:t>重点項目３</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algn="l" defTabSz="457200" rtl="0" eaLnBrk="1" latinLnBrk="0" hangingPunct="1"/>
                      <a:r>
                        <a:rPr lang="ja-JP" altLang="en-US" sz="1600" kern="1200" dirty="0">
                          <a:solidFill>
                            <a:schemeClr val="tx1"/>
                          </a:solidFill>
                          <a:latin typeface="+mn-lt"/>
                          <a:ea typeface="Meiryo UI" panose="020B0604030504040204" pitchFamily="50" charset="-128"/>
                          <a:cs typeface="Times New Roman" panose="02020603050405020304" pitchFamily="18" charset="0"/>
                        </a:rPr>
                        <a:t>「世界に誇る文化・スポーツの拠点づくり」</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461588974"/>
                  </a:ext>
                </a:extLst>
              </a:tr>
              <a:tr h="770379">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600" kern="1200" dirty="0">
                          <a:solidFill>
                            <a:schemeClr val="tx1"/>
                          </a:solidFill>
                          <a:latin typeface="+mn-lt"/>
                          <a:ea typeface="Meiryo UI" panose="020B0604030504040204" pitchFamily="50" charset="-128"/>
                          <a:cs typeface="Times New Roman" panose="02020603050405020304" pitchFamily="18" charset="0"/>
                        </a:rPr>
                        <a:t>1970</a:t>
                      </a:r>
                      <a:r>
                        <a:rPr lang="ja-JP" altLang="en-US" sz="1600" kern="1200" dirty="0">
                          <a:solidFill>
                            <a:schemeClr val="tx1"/>
                          </a:solidFill>
                          <a:latin typeface="+mn-lt"/>
                          <a:ea typeface="Meiryo UI" panose="020B0604030504040204" pitchFamily="50" charset="-128"/>
                          <a:cs typeface="Times New Roman" panose="02020603050405020304" pitchFamily="18" charset="0"/>
                        </a:rPr>
                        <a:t>年大阪万博のレガシー施設の魅力向上等により、世界に誇る文化・スポーツの拠点を形成する</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l" defTabSz="457200" rtl="0" eaLnBrk="1" latinLnBrk="0" hangingPunct="1"/>
                      <a:r>
                        <a:rPr kumimoji="1" lang="ja-JP" altLang="en-US" sz="1600" kern="1200">
                          <a:solidFill>
                            <a:schemeClr val="tx1">
                              <a:lumMod val="75000"/>
                              <a:lumOff val="25000"/>
                            </a:schemeClr>
                          </a:solidFill>
                          <a:latin typeface="+mn-lt"/>
                          <a:ea typeface="Meiryo UI" panose="020B0604030504040204" pitchFamily="50" charset="-128"/>
                          <a:cs typeface="Times New Roman" panose="02020603050405020304" pitchFamily="18" charset="0"/>
                        </a:rPr>
                        <a:t>文化・スポーツの拠点として、国内外から観光客を含む多くの人々を呼込み、新しいライフスタイルを体験できる公園</a:t>
                      </a:r>
                    </a:p>
                  </a:txBody>
                  <a:tcPr marL="68580" marR="68580" marT="34290" marB="34290">
                    <a:lnL>
                      <a:noFill/>
                    </a:lnL>
                    <a:lnR w="12700" cap="flat" cmpd="sng" algn="ctr">
                      <a:solidFill>
                        <a:srgbClr val="66B2B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66B2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981385"/>
                  </a:ext>
                </a:extLst>
              </a:tr>
            </a:tbl>
          </a:graphicData>
        </a:graphic>
      </p:graphicFrame>
      <p:graphicFrame>
        <p:nvGraphicFramePr>
          <p:cNvPr id="21" name="表 5">
            <a:extLst>
              <a:ext uri="{FF2B5EF4-FFF2-40B4-BE49-F238E27FC236}">
                <a16:creationId xmlns:a16="http://schemas.microsoft.com/office/drawing/2014/main" id="{A9DC8C06-B1CC-BE80-1986-AF311D620903}"/>
              </a:ext>
            </a:extLst>
          </p:cNvPr>
          <p:cNvGraphicFramePr>
            <a:graphicFrameLocks noGrp="1"/>
          </p:cNvGraphicFramePr>
          <p:nvPr>
            <p:extLst>
              <p:ext uri="{D42A27DB-BD31-4B8C-83A1-F6EECF244321}">
                <p14:modId xmlns:p14="http://schemas.microsoft.com/office/powerpoint/2010/main" val="1268807139"/>
              </p:ext>
            </p:extLst>
          </p:nvPr>
        </p:nvGraphicFramePr>
        <p:xfrm>
          <a:off x="256436" y="3121160"/>
          <a:ext cx="8470324" cy="1203057"/>
        </p:xfrm>
        <a:graphic>
          <a:graphicData uri="http://schemas.openxmlformats.org/drawingml/2006/table">
            <a:tbl>
              <a:tblPr firstRow="1" bandRow="1">
                <a:tableStyleId>{912C8C85-51F0-491E-9774-3900AFEF0FD7}</a:tableStyleId>
              </a:tblPr>
              <a:tblGrid>
                <a:gridCol w="1250521">
                  <a:extLst>
                    <a:ext uri="{9D8B030D-6E8A-4147-A177-3AD203B41FA5}">
                      <a16:colId xmlns:a16="http://schemas.microsoft.com/office/drawing/2014/main" val="4263540375"/>
                    </a:ext>
                  </a:extLst>
                </a:gridCol>
                <a:gridCol w="7219803">
                  <a:extLst>
                    <a:ext uri="{9D8B030D-6E8A-4147-A177-3AD203B41FA5}">
                      <a16:colId xmlns:a16="http://schemas.microsoft.com/office/drawing/2014/main" val="4116290218"/>
                    </a:ext>
                  </a:extLst>
                </a:gridCol>
              </a:tblGrid>
              <a:tr h="432678">
                <a:tc>
                  <a:txBody>
                    <a:bodyPr/>
                    <a:lstStyle/>
                    <a:p>
                      <a:pPr marL="0" algn="ctr" defTabSz="457200" rtl="0" eaLnBrk="1" latinLnBrk="0" hangingPunct="1"/>
                      <a:r>
                        <a:rPr lang="ja-JP" altLang="en-US" sz="1600"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重点項目２</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algn="l" defTabSz="457200" rtl="0" eaLnBrk="1" latinLnBrk="0" hangingPunct="1"/>
                      <a:r>
                        <a:rPr lang="ja-JP" altLang="en-US" sz="1600"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「未来を創造する力を育む場づくり」</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461588974"/>
                  </a:ext>
                </a:extLst>
              </a:tr>
              <a:tr h="770379">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600"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万博記念公園の豊富なリソースを最大限に活用し、未来へ向かう交流交歓の場を多世代にわたって形成する</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l" defTabSz="457200" rtl="0" eaLnBrk="1" latinLnBrk="0" hangingPunct="1"/>
                      <a:r>
                        <a:rPr kumimoji="1" lang="ja-JP" altLang="en-US" sz="1600" kern="1200">
                          <a:solidFill>
                            <a:schemeClr val="tx1">
                              <a:lumMod val="75000"/>
                              <a:lumOff val="25000"/>
                            </a:schemeClr>
                          </a:solidFill>
                          <a:latin typeface="+mn-lt"/>
                          <a:ea typeface="Meiryo UI" panose="020B0604030504040204" pitchFamily="50" charset="-128"/>
                          <a:cs typeface="Times New Roman" panose="02020603050405020304" pitchFamily="18" charset="0"/>
                        </a:rPr>
                        <a:t>文化・スポーツの拠点として、国内外から観光客を含む多くの人々を呼込み、新しいライフスタイルを体験できる公園</a:t>
                      </a:r>
                    </a:p>
                  </a:txBody>
                  <a:tcPr marL="68580" marR="68580" marT="34290" marB="34290">
                    <a:lnL>
                      <a:noFill/>
                    </a:lnL>
                    <a:lnR w="12700" cap="flat" cmpd="sng" algn="ctr">
                      <a:solidFill>
                        <a:srgbClr val="66B2B0"/>
                      </a:solidFill>
                      <a:prstDash val="solid"/>
                      <a:round/>
                      <a:headEnd type="none" w="med" len="med"/>
                      <a:tailEnd type="none" w="med" len="med"/>
                    </a:lnR>
                    <a:lnT w="6350" cap="flat" cmpd="sng" algn="ctr">
                      <a:noFill/>
                      <a:prstDash val="solid"/>
                      <a:miter lim="800000"/>
                    </a:lnT>
                    <a:lnB w="12700" cap="flat" cmpd="sng" algn="ctr">
                      <a:solidFill>
                        <a:srgbClr val="66B2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981385"/>
                  </a:ext>
                </a:extLst>
              </a:tr>
            </a:tbl>
          </a:graphicData>
        </a:graphic>
      </p:graphicFrame>
      <p:graphicFrame>
        <p:nvGraphicFramePr>
          <p:cNvPr id="22" name="表 5">
            <a:extLst>
              <a:ext uri="{FF2B5EF4-FFF2-40B4-BE49-F238E27FC236}">
                <a16:creationId xmlns:a16="http://schemas.microsoft.com/office/drawing/2014/main" id="{408CC5AC-282E-9295-A009-6B72E69777DC}"/>
              </a:ext>
            </a:extLst>
          </p:cNvPr>
          <p:cNvGraphicFramePr>
            <a:graphicFrameLocks noGrp="1"/>
          </p:cNvGraphicFramePr>
          <p:nvPr>
            <p:extLst>
              <p:ext uri="{D42A27DB-BD31-4B8C-83A1-F6EECF244321}">
                <p14:modId xmlns:p14="http://schemas.microsoft.com/office/powerpoint/2010/main" val="567204603"/>
              </p:ext>
            </p:extLst>
          </p:nvPr>
        </p:nvGraphicFramePr>
        <p:xfrm>
          <a:off x="256436" y="1626296"/>
          <a:ext cx="8470324" cy="1294635"/>
        </p:xfrm>
        <a:graphic>
          <a:graphicData uri="http://schemas.openxmlformats.org/drawingml/2006/table">
            <a:tbl>
              <a:tblPr firstRow="1" bandRow="1">
                <a:tableStyleId>{912C8C85-51F0-491E-9774-3900AFEF0FD7}</a:tableStyleId>
              </a:tblPr>
              <a:tblGrid>
                <a:gridCol w="1250521">
                  <a:extLst>
                    <a:ext uri="{9D8B030D-6E8A-4147-A177-3AD203B41FA5}">
                      <a16:colId xmlns:a16="http://schemas.microsoft.com/office/drawing/2014/main" val="4263540375"/>
                    </a:ext>
                  </a:extLst>
                </a:gridCol>
                <a:gridCol w="7219803">
                  <a:extLst>
                    <a:ext uri="{9D8B030D-6E8A-4147-A177-3AD203B41FA5}">
                      <a16:colId xmlns:a16="http://schemas.microsoft.com/office/drawing/2014/main" val="4116290218"/>
                    </a:ext>
                  </a:extLst>
                </a:gridCol>
              </a:tblGrid>
              <a:tr h="454388">
                <a:tc>
                  <a:txBody>
                    <a:bodyPr/>
                    <a:lstStyle/>
                    <a:p>
                      <a:pPr marL="0" algn="ctr" defTabSz="457200" rtl="0" eaLnBrk="1" latinLnBrk="0" hangingPunct="1"/>
                      <a:r>
                        <a:rPr lang="ja-JP" altLang="en-US" sz="1600"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重点項目１</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marL="0" algn="l" defTabSz="457200" rtl="0" eaLnBrk="1" latinLnBrk="0" hangingPunct="1"/>
                      <a:r>
                        <a:rPr lang="ja-JP" altLang="en-US" sz="1600"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「多様な人々が安心して利用できる公園づくり」</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461588974"/>
                  </a:ext>
                </a:extLst>
              </a:tr>
              <a:tr h="840247">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600"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DX</a:t>
                      </a:r>
                      <a:r>
                        <a:rPr lang="ja-JP" altLang="en-US" sz="1600"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や先端技術を活用し、多様なニーズへの対応策を構築するとともに、公園の日常利用を促進する</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algn="l" defTabSz="457200" rtl="0" eaLnBrk="1" latinLnBrk="0" hangingPunct="1"/>
                      <a:r>
                        <a:rPr kumimoji="1" lang="ja-JP" altLang="en-US" sz="1600" kern="1200">
                          <a:solidFill>
                            <a:schemeClr val="tx1">
                              <a:lumMod val="75000"/>
                              <a:lumOff val="25000"/>
                            </a:schemeClr>
                          </a:solidFill>
                          <a:latin typeface="+mn-lt"/>
                          <a:ea typeface="Meiryo UI" panose="020B0604030504040204" pitchFamily="50" charset="-128"/>
                          <a:cs typeface="Times New Roman" panose="02020603050405020304" pitchFamily="18" charset="0"/>
                        </a:rPr>
                        <a:t>文化・スポーツの拠点として、国内外から観光客を含む多くの人々を呼込み、新しいライフスタイルを体験できる公園</a:t>
                      </a:r>
                    </a:p>
                  </a:txBody>
                  <a:tcPr marL="68580" marR="68580" marT="34290" marB="34290">
                    <a:lnL>
                      <a:noFill/>
                    </a:lnL>
                    <a:lnR w="12700" cap="flat" cmpd="sng" algn="ctr">
                      <a:solidFill>
                        <a:srgbClr val="66B2B0"/>
                      </a:solidFill>
                      <a:prstDash val="solid"/>
                      <a:round/>
                      <a:headEnd type="none" w="med" len="med"/>
                      <a:tailEnd type="none" w="med" len="med"/>
                    </a:lnR>
                    <a:lnT w="6350" cap="flat" cmpd="sng" algn="ctr">
                      <a:noFill/>
                      <a:prstDash val="solid"/>
                      <a:miter lim="800000"/>
                    </a:lnT>
                    <a:lnB w="12700" cap="flat" cmpd="sng" algn="ctr">
                      <a:solidFill>
                        <a:srgbClr val="66B2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981385"/>
                  </a:ext>
                </a:extLst>
              </a:tr>
            </a:tbl>
          </a:graphicData>
        </a:graphic>
      </p:graphicFrame>
      <p:sp>
        <p:nvSpPr>
          <p:cNvPr id="2" name="スライド番号プレースホルダー 3">
            <a:extLst>
              <a:ext uri="{FF2B5EF4-FFF2-40B4-BE49-F238E27FC236}">
                <a16:creationId xmlns:a16="http://schemas.microsoft.com/office/drawing/2014/main" id="{32B2D38D-5EA2-1658-F453-0C77E6610153}"/>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11</a:t>
            </a:fld>
            <a:endParaRPr kumimoji="1" lang="ja-JP" altLang="en-US"/>
          </a:p>
        </p:txBody>
      </p:sp>
      <p:sp>
        <p:nvSpPr>
          <p:cNvPr id="9" name="タイトル 1">
            <a:extLst>
              <a:ext uri="{FF2B5EF4-FFF2-40B4-BE49-F238E27FC236}">
                <a16:creationId xmlns:a16="http://schemas.microsoft.com/office/drawing/2014/main" id="{0DEC0E57-33EC-4E9F-B872-1B3B03014A3C}"/>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６</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重点項目</a:t>
            </a:r>
          </a:p>
        </p:txBody>
      </p:sp>
    </p:spTree>
    <p:extLst>
      <p:ext uri="{BB962C8B-B14F-4D97-AF65-F5344CB8AC3E}">
        <p14:creationId xmlns:p14="http://schemas.microsoft.com/office/powerpoint/2010/main" val="2985133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 name="表 5">
            <a:extLst>
              <a:ext uri="{FF2B5EF4-FFF2-40B4-BE49-F238E27FC236}">
                <a16:creationId xmlns:a16="http://schemas.microsoft.com/office/drawing/2014/main" id="{5DED8917-BA19-FE1F-B393-18AB6ECD0956}"/>
              </a:ext>
            </a:extLst>
          </p:cNvPr>
          <p:cNvGraphicFramePr>
            <a:graphicFrameLocks noGrp="1"/>
          </p:cNvGraphicFramePr>
          <p:nvPr>
            <p:extLst>
              <p:ext uri="{D42A27DB-BD31-4B8C-83A1-F6EECF244321}">
                <p14:modId xmlns:p14="http://schemas.microsoft.com/office/powerpoint/2010/main" val="1153088502"/>
              </p:ext>
            </p:extLst>
          </p:nvPr>
        </p:nvGraphicFramePr>
        <p:xfrm>
          <a:off x="377784" y="1447010"/>
          <a:ext cx="8470324" cy="77724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04056">
                <a:tc>
                  <a:txBody>
                    <a:bodyPr/>
                    <a:lstStyle/>
                    <a:p>
                      <a:pPr marL="0" marR="0" lvl="0" indent="0" algn="l" defTabSz="83439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〇</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園内のバリアフリー化、ユニバーサルデザインの導入</a:t>
                      </a:r>
                      <a:r>
                        <a:rPr kumimoji="1" lang="ja-JP" altLang="en-US" sz="1400" b="1"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455472">
                <a:tc>
                  <a:txBody>
                    <a:bodyPr/>
                    <a:lstStyle/>
                    <a:p>
                      <a:pPr marL="228600" marR="0" lvl="0" indent="-22860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　・無料区域トイレのユニバーサルデザイン化・美装化を長寿命化計画（施設改修計画）に基づく保全・改修工事に合わせ実施する</a:t>
                      </a:r>
                      <a:endParaRPr kumimoji="1" lang="en-US" altLang="ja-JP" sz="1400" b="0" i="0" u="none"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graphicFrame>
        <p:nvGraphicFramePr>
          <p:cNvPr id="2" name="表 5">
            <a:extLst>
              <a:ext uri="{FF2B5EF4-FFF2-40B4-BE49-F238E27FC236}">
                <a16:creationId xmlns:a16="http://schemas.microsoft.com/office/drawing/2014/main" id="{D65B6236-3803-62FA-1574-8D4F85F5BEB4}"/>
              </a:ext>
            </a:extLst>
          </p:cNvPr>
          <p:cNvGraphicFramePr>
            <a:graphicFrameLocks noGrp="1"/>
          </p:cNvGraphicFramePr>
          <p:nvPr>
            <p:extLst>
              <p:ext uri="{D42A27DB-BD31-4B8C-83A1-F6EECF244321}">
                <p14:modId xmlns:p14="http://schemas.microsoft.com/office/powerpoint/2010/main" val="797124298"/>
              </p:ext>
            </p:extLst>
          </p:nvPr>
        </p:nvGraphicFramePr>
        <p:xfrm>
          <a:off x="372601" y="3351067"/>
          <a:ext cx="8470324" cy="1440243"/>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30486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eiryo UI 本文"/>
                          <a:ea typeface="Meiryo UI" panose="020B0604030504040204" pitchFamily="50" charset="-128"/>
                          <a:cs typeface="Times New Roman" panose="02020603050405020304" pitchFamily="18" charset="0"/>
                        </a:rPr>
                        <a:t>〇</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公園施設の計画的な整備・保全・改修</a:t>
                      </a:r>
                      <a:endPar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766276">
                <a:tc>
                  <a:txBody>
                    <a:bodyPr/>
                    <a:lstStyle/>
                    <a:p>
                      <a:pPr marL="228600" indent="-228600" algn="l" defTabSz="914400" rtl="0" eaLnBrk="1" latinLnBrk="0" hangingPunct="1"/>
                      <a:r>
                        <a:rPr kumimoji="1" lang="ja-JP" altLang="en-US" sz="140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2026</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年度に策定する長寿命化計画（施設改修計画）に基づき民芸館、</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EXPO’70</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パビリオンなどのレガシー施設の大規模更新を実施する</a:t>
                      </a:r>
                    </a:p>
                    <a:p>
                      <a:pPr marL="228600" indent="-228600" algn="l" defTabSz="914400" rtl="0" eaLnBrk="1" latinLnBrk="0" hangingPunct="1"/>
                      <a:r>
                        <a:rPr kumimoji="1" lang="ja-JP" altLang="en-US" sz="140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2024</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年度及び</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2025</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年度に実施した園内</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18</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橋梁の定期点検（５年毎に実施）の結果を長寿命化計画（施設改修計画）にも位置づけ、優先度を定めながら、計画的に補修工事を実施する</a:t>
                      </a:r>
                    </a:p>
                    <a:p>
                      <a:pPr marL="228600" indent="-228600" algn="l" defTabSz="914400" rtl="0" eaLnBrk="1" latinLnBrk="0" hangingPunct="1"/>
                      <a:r>
                        <a:rPr kumimoji="1" lang="ja-JP" altLang="en-US" sz="1400" kern="1200" dirty="0">
                          <a:solidFill>
                            <a:schemeClr val="tx1"/>
                          </a:solidFill>
                          <a:latin typeface="Meiryo UI" panose="020B0604030504040204" pitchFamily="50" charset="-128"/>
                          <a:ea typeface="Meiryo UI" panose="020B0604030504040204" pitchFamily="50" charset="-128"/>
                          <a:cs typeface="+mn-cs"/>
                        </a:rPr>
                        <a:t>　・本計画に基づき、電力設備、井戸設備、券売機ネットワーク設備等を計画的に改修する</a:t>
                      </a: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sp>
        <p:nvSpPr>
          <p:cNvPr id="9" name="四角形: 角を丸くする 8">
            <a:extLst>
              <a:ext uri="{FF2B5EF4-FFF2-40B4-BE49-F238E27FC236}">
                <a16:creationId xmlns:a16="http://schemas.microsoft.com/office/drawing/2014/main" id="{5179C74A-AF31-A77E-23D7-010D4E764EF2}"/>
              </a:ext>
            </a:extLst>
          </p:cNvPr>
          <p:cNvSpPr/>
          <p:nvPr/>
        </p:nvSpPr>
        <p:spPr>
          <a:xfrm>
            <a:off x="377783" y="914025"/>
            <a:ext cx="5356267" cy="360000"/>
          </a:xfrm>
          <a:prstGeom prst="roundRect">
            <a:avLst>
              <a:gd name="adj" fmla="val 50000"/>
            </a:avLst>
          </a:prstGeom>
          <a:solidFill>
            <a:srgbClr val="FFC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重点１</a:t>
            </a:r>
            <a:r>
              <a:rPr kumimoji="1" lang="en-US" altLang="ja-JP" sz="1600" b="1" dirty="0">
                <a:solidFill>
                  <a:schemeClr val="tx1"/>
                </a:solidFill>
                <a:latin typeface="Meiryo UI" panose="020B0604030504040204" pitchFamily="50" charset="-128"/>
                <a:ea typeface="Meiryo UI" panose="020B0604030504040204" pitchFamily="50" charset="-128"/>
              </a:rPr>
              <a:t> </a:t>
            </a:r>
            <a:r>
              <a:rPr kumimoji="1" lang="ja-JP" altLang="en-US" sz="1600" b="1" dirty="0">
                <a:solidFill>
                  <a:schemeClr val="tx1"/>
                </a:solidFill>
                <a:latin typeface="Meiryo UI" panose="020B0604030504040204" pitchFamily="50" charset="-128"/>
                <a:ea typeface="Meiryo UI" panose="020B0604030504040204" pitchFamily="50" charset="-128"/>
              </a:rPr>
              <a:t>「多様な人々が安心して利用できる公園づくり」</a:t>
            </a:r>
          </a:p>
        </p:txBody>
      </p:sp>
      <p:sp>
        <p:nvSpPr>
          <p:cNvPr id="3" name="四角形: 角を丸くする 7">
            <a:extLst>
              <a:ext uri="{FF2B5EF4-FFF2-40B4-BE49-F238E27FC236}">
                <a16:creationId xmlns:a16="http://schemas.microsoft.com/office/drawing/2014/main" id="{3CF009D9-5D29-99DC-C106-E8176C0796B3}"/>
              </a:ext>
            </a:extLst>
          </p:cNvPr>
          <p:cNvSpPr/>
          <p:nvPr/>
        </p:nvSpPr>
        <p:spPr>
          <a:xfrm>
            <a:off x="4825492" y="1486293"/>
            <a:ext cx="3945907" cy="20880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ビジョン／目標１　基本方針１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A</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13" name="四角形: 角を丸くする 7">
            <a:extLst>
              <a:ext uri="{FF2B5EF4-FFF2-40B4-BE49-F238E27FC236}">
                <a16:creationId xmlns:a16="http://schemas.microsoft.com/office/drawing/2014/main" id="{C65D8B39-F90C-2926-4B0C-1249DFB3DD30}"/>
              </a:ext>
            </a:extLst>
          </p:cNvPr>
          <p:cNvSpPr/>
          <p:nvPr/>
        </p:nvSpPr>
        <p:spPr>
          <a:xfrm>
            <a:off x="4820307" y="3394836"/>
            <a:ext cx="3945907" cy="20880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ビジョン／目標１　基本方針１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A</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6" name="スライド番号プレースホルダー 3">
            <a:extLst>
              <a:ext uri="{FF2B5EF4-FFF2-40B4-BE49-F238E27FC236}">
                <a16:creationId xmlns:a16="http://schemas.microsoft.com/office/drawing/2014/main" id="{84D78327-115F-2E5E-956D-E5845A4B9A0D}"/>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12</a:t>
            </a:fld>
            <a:endParaRPr kumimoji="1" lang="ja-JP" altLang="en-US"/>
          </a:p>
        </p:txBody>
      </p:sp>
      <p:sp>
        <p:nvSpPr>
          <p:cNvPr id="8" name="タイトル 1">
            <a:extLst>
              <a:ext uri="{FF2B5EF4-FFF2-40B4-BE49-F238E27FC236}">
                <a16:creationId xmlns:a16="http://schemas.microsoft.com/office/drawing/2014/main" id="{ACB86E84-67EE-DB96-B368-ACE7C7E45108}"/>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６</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重点項目</a:t>
            </a:r>
          </a:p>
        </p:txBody>
      </p:sp>
      <p:graphicFrame>
        <p:nvGraphicFramePr>
          <p:cNvPr id="15" name="表 5">
            <a:extLst>
              <a:ext uri="{FF2B5EF4-FFF2-40B4-BE49-F238E27FC236}">
                <a16:creationId xmlns:a16="http://schemas.microsoft.com/office/drawing/2014/main" id="{42C3F6B3-3F05-4AF7-8AB6-A690B992DAB3}"/>
              </a:ext>
            </a:extLst>
          </p:cNvPr>
          <p:cNvGraphicFramePr>
            <a:graphicFrameLocks noGrp="1"/>
          </p:cNvGraphicFramePr>
          <p:nvPr>
            <p:extLst>
              <p:ext uri="{D42A27DB-BD31-4B8C-83A1-F6EECF244321}">
                <p14:modId xmlns:p14="http://schemas.microsoft.com/office/powerpoint/2010/main" val="1896512584"/>
              </p:ext>
            </p:extLst>
          </p:nvPr>
        </p:nvGraphicFramePr>
        <p:xfrm>
          <a:off x="372601" y="2397538"/>
          <a:ext cx="8470324" cy="77724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45369">
                <a:tc>
                  <a:txBody>
                    <a:bodyPr/>
                    <a:lstStyle/>
                    <a:p>
                      <a:pPr marL="0" marR="0" lvl="0" indent="0" algn="l" defTabSz="83439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〇</a:t>
                      </a:r>
                      <a:r>
                        <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DX</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や先端技術による変革</a:t>
                      </a:r>
                      <a:r>
                        <a:rPr kumimoji="1" lang="ja-JP" altLang="en-US" sz="1400" b="1"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491940">
                <a:tc>
                  <a:txBody>
                    <a:bodyPr/>
                    <a:lstStyle/>
                    <a:p>
                      <a:pPr marL="228600" marR="0" lvl="0" indent="-22860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　・デジタルマップや案内タブレット等をスマート化し、障がい者歩行支援アプリの導入を継続的に実施する</a:t>
                      </a:r>
                      <a:endParaRPr kumimoji="1" lang="en-US" altLang="ja-JP" sz="1400" kern="1200" dirty="0">
                        <a:solidFill>
                          <a:schemeClr val="tx1"/>
                        </a:solidFill>
                        <a:highlight>
                          <a:srgbClr val="FFFF00"/>
                        </a:highlight>
                        <a:latin typeface="Meiryo UI" panose="020B0604030504040204" pitchFamily="50" charset="-128"/>
                        <a:ea typeface="Meiryo UI" panose="020B0604030504040204" pitchFamily="50" charset="-128"/>
                        <a:cs typeface="+mn-cs"/>
                      </a:endParaRPr>
                    </a:p>
                    <a:p>
                      <a:pPr marL="228600" marR="0" lvl="0" indent="-228600" algn="l" defTabSz="914400" rtl="0" eaLnBrk="1" fontAlgn="auto" latinLnBrk="0" hangingPunct="1">
                        <a:lnSpc>
                          <a:spcPct val="100000"/>
                        </a:lnSpc>
                        <a:spcBef>
                          <a:spcPts val="0"/>
                        </a:spcBef>
                        <a:spcAft>
                          <a:spcPts val="0"/>
                        </a:spcAft>
                        <a:buClrTx/>
                        <a:buSzTx/>
                        <a:buFontTx/>
                        <a:buNone/>
                        <a:tabLst/>
                        <a:defRPr/>
                      </a:pPr>
                      <a:r>
                        <a:rPr kumimoji="1" lang="ja-JP" altLang="en-US" sz="1400" strike="noStrike" kern="1200" baseline="0" dirty="0">
                          <a:solidFill>
                            <a:schemeClr val="tx1"/>
                          </a:solidFill>
                          <a:latin typeface="Meiryo UI" panose="020B0604030504040204" pitchFamily="50" charset="-128"/>
                          <a:ea typeface="Meiryo UI" panose="020B0604030504040204" pitchFamily="50" charset="-128"/>
                          <a:cs typeface="+mn-cs"/>
                        </a:rPr>
                        <a:t>　・駐車場や入園券のキャッシュレス化を実施するとともに、パークタクシーを継続的に園内で運行させる</a:t>
                      </a:r>
                      <a:endParaRPr kumimoji="1" lang="en-US" altLang="ja-JP" sz="1400" strike="noStrike" kern="1200" baseline="0" dirty="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sp>
        <p:nvSpPr>
          <p:cNvPr id="16" name="四角形: 角を丸くする 7">
            <a:extLst>
              <a:ext uri="{FF2B5EF4-FFF2-40B4-BE49-F238E27FC236}">
                <a16:creationId xmlns:a16="http://schemas.microsoft.com/office/drawing/2014/main" id="{796ED992-939D-4024-AA4E-142522772DF1}"/>
              </a:ext>
            </a:extLst>
          </p:cNvPr>
          <p:cNvSpPr/>
          <p:nvPr/>
        </p:nvSpPr>
        <p:spPr>
          <a:xfrm>
            <a:off x="4820307" y="2431154"/>
            <a:ext cx="3945907" cy="20880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ビジョン／目標１　基本方針１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A</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graphicFrame>
        <p:nvGraphicFramePr>
          <p:cNvPr id="14" name="表 5">
            <a:extLst>
              <a:ext uri="{FF2B5EF4-FFF2-40B4-BE49-F238E27FC236}">
                <a16:creationId xmlns:a16="http://schemas.microsoft.com/office/drawing/2014/main" id="{1A8CCD56-B9F0-4042-969C-D0AAE3126316}"/>
              </a:ext>
            </a:extLst>
          </p:cNvPr>
          <p:cNvGraphicFramePr>
            <a:graphicFrameLocks noGrp="1"/>
          </p:cNvGraphicFramePr>
          <p:nvPr>
            <p:extLst>
              <p:ext uri="{D42A27DB-BD31-4B8C-83A1-F6EECF244321}">
                <p14:modId xmlns:p14="http://schemas.microsoft.com/office/powerpoint/2010/main" val="2460472371"/>
              </p:ext>
            </p:extLst>
          </p:nvPr>
        </p:nvGraphicFramePr>
        <p:xfrm>
          <a:off x="372601" y="4967599"/>
          <a:ext cx="8470324" cy="77724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3687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eiryo UI 本文"/>
                          <a:ea typeface="Meiryo UI" panose="020B0604030504040204" pitchFamily="50" charset="-128"/>
                          <a:cs typeface="Times New Roman" panose="02020603050405020304" pitchFamily="18" charset="0"/>
                        </a:rPr>
                        <a:t>〇</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持続可能な財務運営体制づくり</a:t>
                      </a: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368027">
                <a:tc>
                  <a:txBody>
                    <a:bodyPr/>
                    <a:lstStyle/>
                    <a:p>
                      <a:pPr marL="228600" indent="-228600" algn="l" defTabSz="914400" rtl="0" eaLnBrk="1" latinLnBrk="0" hangingPunct="1"/>
                      <a:r>
                        <a:rPr kumimoji="1" lang="ja-JP" altLang="en-US" sz="1400" kern="1200" dirty="0">
                          <a:solidFill>
                            <a:schemeClr val="tx1"/>
                          </a:solidFill>
                          <a:latin typeface="Meiryo UI" panose="020B0604030504040204" pitchFamily="50" charset="-128"/>
                          <a:ea typeface="Meiryo UI" panose="020B0604030504040204" pitchFamily="50" charset="-128"/>
                          <a:cs typeface="+mn-cs"/>
                        </a:rPr>
                        <a:t>　・国庫補助や地方債の活用等を検討する</a:t>
                      </a:r>
                      <a:endParaRPr kumimoji="1" lang="en-US" altLang="ja-JP" sz="1400" strike="sngStrike" kern="1200" dirty="0">
                        <a:solidFill>
                          <a:schemeClr val="tx1"/>
                        </a:solidFill>
                        <a:highlight>
                          <a:srgbClr val="FFFF00"/>
                        </a:highlight>
                        <a:latin typeface="Meiryo UI" panose="020B0604030504040204" pitchFamily="50" charset="-128"/>
                        <a:ea typeface="Meiryo UI" panose="020B0604030504040204" pitchFamily="50" charset="-128"/>
                        <a:cs typeface="+mn-cs"/>
                      </a:endParaRPr>
                    </a:p>
                    <a:p>
                      <a:pPr marL="228600" indent="-228600" algn="l" defTabSz="914400" rtl="0" eaLnBrk="1" latinLnBrk="0" hangingPunct="1"/>
                      <a:r>
                        <a:rPr kumimoji="1" lang="ja-JP" altLang="en-US" sz="1400" kern="1200" dirty="0">
                          <a:solidFill>
                            <a:schemeClr val="tx1"/>
                          </a:solidFill>
                          <a:latin typeface="Meiryo UI" panose="020B0604030504040204" pitchFamily="50" charset="-128"/>
                          <a:ea typeface="Meiryo UI" panose="020B0604030504040204" pitchFamily="50" charset="-128"/>
                          <a:cs typeface="+mn-cs"/>
                        </a:rPr>
                        <a:t>　・公園用地貸付や未利用地の活用について検討する　</a:t>
                      </a: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sp>
        <p:nvSpPr>
          <p:cNvPr id="17" name="四角形: 角を丸くする 7">
            <a:extLst>
              <a:ext uri="{FF2B5EF4-FFF2-40B4-BE49-F238E27FC236}">
                <a16:creationId xmlns:a16="http://schemas.microsoft.com/office/drawing/2014/main" id="{D3D43DBD-42BD-4FDA-9919-F1E6D7258822}"/>
              </a:ext>
            </a:extLst>
          </p:cNvPr>
          <p:cNvSpPr/>
          <p:nvPr/>
        </p:nvSpPr>
        <p:spPr>
          <a:xfrm>
            <a:off x="4820307" y="4990659"/>
            <a:ext cx="3945907" cy="20880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ビジョン／目標１　基本方針１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D</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294041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 name="表 5">
            <a:extLst>
              <a:ext uri="{FF2B5EF4-FFF2-40B4-BE49-F238E27FC236}">
                <a16:creationId xmlns:a16="http://schemas.microsoft.com/office/drawing/2014/main" id="{D65B6236-3803-62FA-1574-8D4F85F5BEB4}"/>
              </a:ext>
            </a:extLst>
          </p:cNvPr>
          <p:cNvGraphicFramePr>
            <a:graphicFrameLocks noGrp="1"/>
          </p:cNvGraphicFramePr>
          <p:nvPr>
            <p:extLst>
              <p:ext uri="{D42A27DB-BD31-4B8C-83A1-F6EECF244321}">
                <p14:modId xmlns:p14="http://schemas.microsoft.com/office/powerpoint/2010/main" val="3528472932"/>
              </p:ext>
            </p:extLst>
          </p:nvPr>
        </p:nvGraphicFramePr>
        <p:xfrm>
          <a:off x="392688" y="2104669"/>
          <a:ext cx="8470324" cy="238760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359547">
                <a:tc>
                  <a:txBody>
                    <a:bodyPr/>
                    <a:lstStyle/>
                    <a:p>
                      <a:pPr indent="-720000" algn="l">
                        <a:lnSpc>
                          <a:spcPts val="1300"/>
                        </a:lnSpc>
                        <a:tabLst>
                          <a:tab pos="176213" algn="l"/>
                        </a:tabLst>
                      </a:pPr>
                      <a:r>
                        <a:rPr kumimoji="1" lang="ja-JP" altLang="en-US" sz="1400" b="1" kern="0" baseline="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〇</a:t>
                      </a:r>
                      <a:r>
                        <a:rPr kumimoji="1" lang="ja-JP" altLang="en-US" sz="1400" b="1" kern="0" baseline="0" dirty="0">
                          <a:solidFill>
                            <a:schemeClr val="tx1"/>
                          </a:solidFill>
                          <a:latin typeface="Meiryo UI" panose="020B0604030504040204" pitchFamily="50" charset="-128"/>
                          <a:ea typeface="Meiryo UI" panose="020B0604030504040204" pitchFamily="50" charset="-128"/>
                        </a:rPr>
                        <a:t>太陽の塔・日本庭園・</a:t>
                      </a:r>
                      <a:r>
                        <a:rPr kumimoji="1" lang="en-US" altLang="ja-JP" sz="1400" b="1" kern="0" baseline="0" dirty="0">
                          <a:solidFill>
                            <a:schemeClr val="tx1"/>
                          </a:solidFill>
                          <a:latin typeface="Meiryo UI" panose="020B0604030504040204" pitchFamily="50" charset="-128"/>
                          <a:ea typeface="Meiryo UI" panose="020B0604030504040204" pitchFamily="50" charset="-128"/>
                        </a:rPr>
                        <a:t>EXPO’70</a:t>
                      </a:r>
                      <a:r>
                        <a:rPr kumimoji="1" lang="ja-JP" altLang="en-US" sz="1400" b="1" kern="0" baseline="0" dirty="0">
                          <a:solidFill>
                            <a:schemeClr val="tx1"/>
                          </a:solidFill>
                          <a:latin typeface="Meiryo UI" panose="020B0604030504040204" pitchFamily="50" charset="-128"/>
                          <a:ea typeface="Meiryo UI" panose="020B0604030504040204" pitchFamily="50" charset="-128"/>
                        </a:rPr>
                        <a:t>パビリオン等</a:t>
                      </a:r>
                      <a:endParaRPr kumimoji="1" lang="en-US" altLang="ja-JP" sz="1400" b="1" kern="0" baseline="0" dirty="0">
                        <a:solidFill>
                          <a:schemeClr val="tx1"/>
                        </a:solidFill>
                        <a:latin typeface="Meiryo UI" panose="020B0604030504040204" pitchFamily="50" charset="-128"/>
                        <a:ea typeface="Meiryo UI" panose="020B0604030504040204" pitchFamily="50" charset="-128"/>
                      </a:endParaRPr>
                    </a:p>
                    <a:p>
                      <a:pPr indent="-720000" algn="l">
                        <a:lnSpc>
                          <a:spcPts val="1300"/>
                        </a:lnSpc>
                        <a:tabLst>
                          <a:tab pos="176213" algn="l"/>
                        </a:tabLst>
                      </a:pPr>
                      <a:r>
                        <a:rPr kumimoji="1" lang="ja-JP" altLang="en-US" sz="1400" b="1" kern="0" baseline="0" dirty="0">
                          <a:solidFill>
                            <a:schemeClr val="tx1"/>
                          </a:solidFill>
                          <a:latin typeface="Meiryo UI" panose="020B0604030504040204" pitchFamily="50" charset="-128"/>
                          <a:ea typeface="Meiryo UI" panose="020B0604030504040204" pitchFamily="50" charset="-128"/>
                        </a:rPr>
                        <a:t>　 レガシー施設の魅力向上</a:t>
                      </a:r>
                      <a:endParaRPr kumimoji="1" lang="en-US" altLang="ja-JP" sz="1400" b="1" kern="0" baseline="0" dirty="0">
                        <a:solidFill>
                          <a:schemeClr val="tx1"/>
                        </a:solidFill>
                        <a:latin typeface="Meiryo UI" panose="020B0604030504040204" pitchFamily="50" charset="-128"/>
                        <a:ea typeface="Meiryo UI" panose="020B0604030504040204" pitchFamily="50" charset="-128"/>
                      </a:endParaRPr>
                    </a:p>
                  </a:txBody>
                  <a:tcPr marL="68580" marR="68580" marT="34290" marB="34290" anchor="b">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1408416">
                <a:tc>
                  <a:txBody>
                    <a:bodyPr/>
                    <a:lstStyle/>
                    <a:p>
                      <a:r>
                        <a:rPr kumimoji="1" lang="ja-JP" altLang="en-US" sz="1400" kern="1200" dirty="0">
                          <a:solidFill>
                            <a:schemeClr val="tx1"/>
                          </a:solidFill>
                          <a:latin typeface="Meiryo UI" panose="020B0604030504040204" pitchFamily="50" charset="-128"/>
                          <a:ea typeface="Meiryo UI" panose="020B0604030504040204" pitchFamily="50" charset="-128"/>
                          <a:cs typeface="+mn-cs"/>
                        </a:rPr>
                        <a:t>　・太陽の塔の世界遺産登録をめざし、重要文化財指定を広報する取組を推進（ポスター作成等）</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kern="1200" dirty="0">
                          <a:solidFill>
                            <a:schemeClr val="tx1"/>
                          </a:solidFill>
                          <a:latin typeface="Meiryo UI" panose="020B0604030504040204" pitchFamily="50" charset="-128"/>
                          <a:ea typeface="Meiryo UI" panose="020B0604030504040204" pitchFamily="50" charset="-128"/>
                          <a:cs typeface="+mn-cs"/>
                        </a:rPr>
                        <a:t>  ・登録記念物に登録された日本庭園の魅力を発信するため、正門の一部改修を行いインフォメーションセンターの整備</a:t>
                      </a:r>
                    </a:p>
                    <a:p>
                      <a:r>
                        <a:rPr kumimoji="1" lang="ja-JP" altLang="en-US" sz="1400" kern="1200" dirty="0">
                          <a:solidFill>
                            <a:schemeClr val="tx1"/>
                          </a:solidFill>
                          <a:latin typeface="Meiryo UI" panose="020B0604030504040204" pitchFamily="50" charset="-128"/>
                          <a:ea typeface="Meiryo UI" panose="020B0604030504040204" pitchFamily="50" charset="-128"/>
                          <a:cs typeface="+mn-cs"/>
                        </a:rPr>
                        <a:t>　　を行う</a:t>
                      </a:r>
                    </a:p>
                    <a:p>
                      <a:r>
                        <a:rPr kumimoji="1" lang="ja-JP" altLang="en-US" sz="140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EXPO‘70</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パビリオンなどの</a:t>
                      </a: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登録有形文化財への登録に向け、施設整備を行う</a:t>
                      </a:r>
                      <a:endParaRPr kumimoji="1" lang="en-US" altLang="ja-JP" sz="1400" b="0"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　・大阪万博魅力発信イベントとして、アート＆サイエンスフェスティバル等を開催し、</a:t>
                      </a:r>
                      <a:r>
                        <a:rPr kumimoji="1" lang="en-US" altLang="ja-JP" sz="1400" b="0" kern="1200" dirty="0">
                          <a:solidFill>
                            <a:schemeClr val="tx1"/>
                          </a:solidFill>
                          <a:latin typeface="Meiryo UI" panose="020B0604030504040204" pitchFamily="50" charset="-128"/>
                          <a:ea typeface="Meiryo UI" panose="020B0604030504040204" pitchFamily="50" charset="-128"/>
                          <a:cs typeface="+mn-cs"/>
                        </a:rPr>
                        <a:t>2025</a:t>
                      </a: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年大阪・関西万博にて</a:t>
                      </a:r>
                      <a:endParaRPr kumimoji="1" lang="en-US" altLang="ja-JP" sz="1400" b="0" kern="1200" dirty="0">
                        <a:solidFill>
                          <a:schemeClr val="tx1"/>
                        </a:solidFill>
                        <a:latin typeface="Meiryo UI" panose="020B0604030504040204" pitchFamily="50" charset="-128"/>
                        <a:ea typeface="Meiryo UI" panose="020B0604030504040204" pitchFamily="50" charset="-128"/>
                        <a:cs typeface="+mn-cs"/>
                      </a:endParaRPr>
                    </a:p>
                    <a:p>
                      <a:r>
                        <a:rPr kumimoji="1" lang="en-US" altLang="ja-JP" sz="1400" b="0"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上映した映像コンテンツを活用したイベントを実施する（大阪万博のパビリオン紹介）</a:t>
                      </a:r>
                      <a:endParaRPr kumimoji="1" lang="en-US" altLang="ja-JP" sz="1400" b="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400" b="0" kern="1200" dirty="0">
                          <a:solidFill>
                            <a:schemeClr val="tx1"/>
                          </a:solidFill>
                          <a:latin typeface="Meiryo UI" panose="020B0604030504040204" pitchFamily="50" charset="-128"/>
                          <a:ea typeface="Meiryo UI" panose="020B0604030504040204" pitchFamily="50" charset="-128"/>
                          <a:cs typeface="+mn-cs"/>
                        </a:rPr>
                        <a:t>EXPO’70</a:t>
                      </a: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パビリオンの展示リニューアルに向けた施設整備を行う</a:t>
                      </a:r>
                      <a:endParaRPr kumimoji="1" lang="en-US" altLang="ja-JP" sz="1400" b="0" kern="1200" dirty="0">
                        <a:solidFill>
                          <a:schemeClr val="tx1"/>
                        </a:solidFill>
                        <a:latin typeface="Meiryo UI" panose="020B0604030504040204" pitchFamily="50" charset="-128"/>
                        <a:ea typeface="Meiryo UI" panose="020B0604030504040204" pitchFamily="50" charset="-128"/>
                        <a:cs typeface="+mn-cs"/>
                      </a:endParaRPr>
                    </a:p>
                    <a:p>
                      <a:r>
                        <a:rPr kumimoji="1" lang="ja-JP" altLang="en-US" sz="1400" kern="1200" dirty="0">
                          <a:solidFill>
                            <a:schemeClr val="tx1"/>
                          </a:solidFill>
                          <a:latin typeface="Meiryo UI" panose="020B0604030504040204" pitchFamily="50" charset="-128"/>
                          <a:ea typeface="Meiryo UI" panose="020B0604030504040204" pitchFamily="50" charset="-128"/>
                          <a:cs typeface="+mn-cs"/>
                        </a:rPr>
                        <a:t>  ・国立民族学博物館との連携プログラムを実施する（イベント等の実施を検討する）</a:t>
                      </a:r>
                      <a:endParaRPr kumimoji="1" lang="en-US" altLang="ja-JP" sz="1400" kern="1200" dirty="0">
                        <a:solidFill>
                          <a:schemeClr val="tx1"/>
                        </a:solidFill>
                        <a:highlight>
                          <a:srgbClr val="FFFF00"/>
                        </a:highlight>
                        <a:latin typeface="Meiryo UI" panose="020B0604030504040204" pitchFamily="50" charset="-128"/>
                        <a:ea typeface="Meiryo UI" panose="020B0604030504040204" pitchFamily="50" charset="-128"/>
                        <a:cs typeface="+mn-cs"/>
                      </a:endParaRPr>
                    </a:p>
                    <a:p>
                      <a:r>
                        <a:rPr kumimoji="1" lang="ja-JP" altLang="en-US" sz="1400" kern="1200" dirty="0">
                          <a:solidFill>
                            <a:schemeClr val="tx1"/>
                          </a:solidFill>
                          <a:latin typeface="Meiryo UI" panose="020B0604030504040204" pitchFamily="50" charset="-128"/>
                          <a:ea typeface="Meiryo UI" panose="020B0604030504040204" pitchFamily="50" charset="-128"/>
                          <a:cs typeface="+mn-cs"/>
                        </a:rPr>
                        <a:t>　・継続的に教育庁主催の研修会の場にて、平和の鐘について紹介を行い、平和に関する校外学習の機会提供を行う</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graphicFrame>
        <p:nvGraphicFramePr>
          <p:cNvPr id="7" name="表 5">
            <a:extLst>
              <a:ext uri="{FF2B5EF4-FFF2-40B4-BE49-F238E27FC236}">
                <a16:creationId xmlns:a16="http://schemas.microsoft.com/office/drawing/2014/main" id="{849DE588-BEA6-53FE-0136-1DFAF3DE3E77}"/>
              </a:ext>
            </a:extLst>
          </p:cNvPr>
          <p:cNvGraphicFramePr>
            <a:graphicFrameLocks noGrp="1"/>
          </p:cNvGraphicFramePr>
          <p:nvPr>
            <p:extLst>
              <p:ext uri="{D42A27DB-BD31-4B8C-83A1-F6EECF244321}">
                <p14:modId xmlns:p14="http://schemas.microsoft.com/office/powerpoint/2010/main" val="1181288670"/>
              </p:ext>
            </p:extLst>
          </p:nvPr>
        </p:nvGraphicFramePr>
        <p:xfrm>
          <a:off x="392688" y="1241519"/>
          <a:ext cx="8470324" cy="68072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60408">
                <a:tc>
                  <a:txBody>
                    <a:bodyPr/>
                    <a:lstStyle/>
                    <a:p>
                      <a:pPr marL="0" algn="l" defTabSz="457200" rtl="0" eaLnBrk="1" latinLnBrk="0" hangingPunct="1"/>
                      <a:r>
                        <a:rPr kumimoji="1" lang="ja-JP" altLang="en-US" sz="1400" b="1" kern="1200" dirty="0">
                          <a:solidFill>
                            <a:schemeClr val="tx1"/>
                          </a:solidFill>
                          <a:latin typeface="Meiryo UI 本文"/>
                          <a:ea typeface="Meiryo UI" panose="020B0604030504040204" pitchFamily="50" charset="-128"/>
                          <a:cs typeface="Times New Roman" panose="02020603050405020304" pitchFamily="18" charset="0"/>
                        </a:rPr>
                        <a:t>〇</a:t>
                      </a:r>
                      <a:r>
                        <a:rPr kumimoji="1" lang="ja-JP" altLang="en-US" sz="1400" b="1" dirty="0">
                          <a:solidFill>
                            <a:schemeClr val="tx1"/>
                          </a:solidFill>
                          <a:latin typeface="Meiryo UI" panose="020B0604030504040204" pitchFamily="50" charset="-128"/>
                          <a:ea typeface="Meiryo UI" panose="020B0604030504040204" pitchFamily="50" charset="-128"/>
                        </a:rPr>
                        <a:t>大阪万博資料のアーカイブ化と公開　</a:t>
                      </a:r>
                      <a:endParaRPr kumimoji="1" lang="ja-JP" altLang="en-US" sz="1400" b="1" kern="1200" dirty="0">
                        <a:solidFill>
                          <a:schemeClr val="tx1"/>
                        </a:solidFill>
                        <a:latin typeface="+mn-lt"/>
                        <a:ea typeface="Meiryo UI" panose="020B0604030504040204" pitchFamily="50" charset="-128"/>
                        <a:cs typeface="Times New Roman" panose="02020603050405020304" pitchFamily="18" charset="0"/>
                      </a:endParaRP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368325">
                <a:tc>
                  <a:txBody>
                    <a:bodyPr/>
                    <a:lstStyle/>
                    <a:p>
                      <a:pPr>
                        <a:lnSpc>
                          <a:spcPts val="1300"/>
                        </a:lnSpc>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　・</a:t>
                      </a:r>
                      <a:r>
                        <a:rPr kumimoji="1" lang="ja-JP" altLang="en-US" sz="1400" dirty="0">
                          <a:solidFill>
                            <a:schemeClr val="tx1"/>
                          </a:solidFill>
                          <a:latin typeface="Meiryo UI" panose="020B0604030504040204" pitchFamily="50" charset="-128"/>
                          <a:ea typeface="Meiryo UI" panose="020B0604030504040204" pitchFamily="50" charset="-128"/>
                        </a:rPr>
                        <a:t>大阪万博資料のデジタルアーカイブ化について、資料閲覧システム（プラットフォーム）を構築し、運用に向けた調整を</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　  行う</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sp>
        <p:nvSpPr>
          <p:cNvPr id="9" name="四角形: 角を丸くする 8">
            <a:extLst>
              <a:ext uri="{FF2B5EF4-FFF2-40B4-BE49-F238E27FC236}">
                <a16:creationId xmlns:a16="http://schemas.microsoft.com/office/drawing/2014/main" id="{5179C74A-AF31-A77E-23D7-010D4E764EF2}"/>
              </a:ext>
            </a:extLst>
          </p:cNvPr>
          <p:cNvSpPr/>
          <p:nvPr/>
        </p:nvSpPr>
        <p:spPr>
          <a:xfrm>
            <a:off x="377784" y="822864"/>
            <a:ext cx="4105316" cy="360000"/>
          </a:xfrm>
          <a:prstGeom prst="roundRect">
            <a:avLst>
              <a:gd name="adj" fmla="val 50000"/>
            </a:avLst>
          </a:prstGeom>
          <a:solidFill>
            <a:srgbClr val="FFC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重点２　「未来を創造する力を育む場づくり」</a:t>
            </a:r>
            <a:endParaRPr kumimoji="1" lang="ja-JP" altLang="en-US" sz="1600" dirty="0">
              <a:solidFill>
                <a:schemeClr val="tx1"/>
              </a:solidFill>
            </a:endParaRPr>
          </a:p>
        </p:txBody>
      </p:sp>
      <p:sp>
        <p:nvSpPr>
          <p:cNvPr id="3" name="四角形: 角を丸くする 7">
            <a:extLst>
              <a:ext uri="{FF2B5EF4-FFF2-40B4-BE49-F238E27FC236}">
                <a16:creationId xmlns:a16="http://schemas.microsoft.com/office/drawing/2014/main" id="{2FC7EB15-6B75-E9F4-12CC-2B9839E20A12}"/>
              </a:ext>
            </a:extLst>
          </p:cNvPr>
          <p:cNvSpPr/>
          <p:nvPr/>
        </p:nvSpPr>
        <p:spPr>
          <a:xfrm>
            <a:off x="4757014" y="2196109"/>
            <a:ext cx="4048964" cy="219072"/>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ビジョン／目標２　基本方針２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E</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H</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4</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15" name="四角形: 角を丸くする 7">
            <a:extLst>
              <a:ext uri="{FF2B5EF4-FFF2-40B4-BE49-F238E27FC236}">
                <a16:creationId xmlns:a16="http://schemas.microsoft.com/office/drawing/2014/main" id="{63B46F78-AB33-0820-B80D-4616AD352FB3}"/>
              </a:ext>
            </a:extLst>
          </p:cNvPr>
          <p:cNvSpPr/>
          <p:nvPr/>
        </p:nvSpPr>
        <p:spPr>
          <a:xfrm>
            <a:off x="4940692" y="1273471"/>
            <a:ext cx="3865286" cy="19145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ビジョン／目標２　基本方針２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E</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4</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6" name="スライド番号プレースホルダー 3">
            <a:extLst>
              <a:ext uri="{FF2B5EF4-FFF2-40B4-BE49-F238E27FC236}">
                <a16:creationId xmlns:a16="http://schemas.microsoft.com/office/drawing/2014/main" id="{00F0AD36-2F8F-FB9A-D5EC-B72E5BEF6EDF}"/>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13</a:t>
            </a:fld>
            <a:endParaRPr kumimoji="1" lang="ja-JP" altLang="en-US"/>
          </a:p>
        </p:txBody>
      </p:sp>
      <p:sp>
        <p:nvSpPr>
          <p:cNvPr id="14" name="タイトル 1">
            <a:extLst>
              <a:ext uri="{FF2B5EF4-FFF2-40B4-BE49-F238E27FC236}">
                <a16:creationId xmlns:a16="http://schemas.microsoft.com/office/drawing/2014/main" id="{8D972140-C7B0-4DA9-9C88-099778230C88}"/>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６</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重点項目</a:t>
            </a:r>
          </a:p>
        </p:txBody>
      </p:sp>
    </p:spTree>
    <p:extLst>
      <p:ext uri="{BB962C8B-B14F-4D97-AF65-F5344CB8AC3E}">
        <p14:creationId xmlns:p14="http://schemas.microsoft.com/office/powerpoint/2010/main" val="1330303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 name="表 5">
            <a:extLst>
              <a:ext uri="{FF2B5EF4-FFF2-40B4-BE49-F238E27FC236}">
                <a16:creationId xmlns:a16="http://schemas.microsoft.com/office/drawing/2014/main" id="{5DED8917-BA19-FE1F-B393-18AB6ECD0956}"/>
              </a:ext>
            </a:extLst>
          </p:cNvPr>
          <p:cNvGraphicFramePr>
            <a:graphicFrameLocks noGrp="1"/>
          </p:cNvGraphicFramePr>
          <p:nvPr>
            <p:extLst>
              <p:ext uri="{D42A27DB-BD31-4B8C-83A1-F6EECF244321}">
                <p14:modId xmlns:p14="http://schemas.microsoft.com/office/powerpoint/2010/main" val="1543088672"/>
              </p:ext>
            </p:extLst>
          </p:nvPr>
        </p:nvGraphicFramePr>
        <p:xfrm>
          <a:off x="392688" y="3112251"/>
          <a:ext cx="8470324" cy="99060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80616">
                <a:tc>
                  <a:txBody>
                    <a:bodyPr/>
                    <a:lstStyle/>
                    <a:p>
                      <a:pPr marL="0" marR="0" lvl="0" indent="0" algn="l" defTabSz="83439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〇</a:t>
                      </a:r>
                      <a:r>
                        <a:rPr kumimoji="1" lang="ja-JP" altLang="en-US" sz="1400" b="1" dirty="0">
                          <a:solidFill>
                            <a:schemeClr val="tx1"/>
                          </a:solidFill>
                          <a:latin typeface="Meiryo UI" panose="020B0604030504040204" pitchFamily="50" charset="-128"/>
                          <a:ea typeface="Meiryo UI" panose="020B0604030504040204" pitchFamily="50" charset="-128"/>
                        </a:rPr>
                        <a:t>万博の森づくりに関する計画の検討や景観整備</a:t>
                      </a:r>
                      <a:endParaRPr kumimoji="1" lang="en-US" altLang="ja-JP" sz="1400" b="1"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129770">
                <a:tc>
                  <a:txBody>
                    <a:bodyPr/>
                    <a:lstStyle/>
                    <a:p>
                      <a:pPr marL="228600" indent="-228600"/>
                      <a:r>
                        <a:rPr kumimoji="1" lang="ja-JP" altLang="en-US" sz="1400" kern="1200" dirty="0">
                          <a:solidFill>
                            <a:schemeClr val="tx1"/>
                          </a:solidFill>
                          <a:latin typeface="Meiryo UI" panose="020B0604030504040204" pitchFamily="50" charset="-128"/>
                          <a:ea typeface="Meiryo UI" panose="020B0604030504040204" pitchFamily="50" charset="-128"/>
                          <a:cs typeface="+mn-cs"/>
                        </a:rPr>
                        <a:t>  ・生物多様性が豊かで人と自然がふれあえる森づくりをめざし、種の多様性や林層構造の複層化を行うための事業</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228600" indent="-228600"/>
                      <a:r>
                        <a:rPr kumimoji="1" lang="ja-JP" altLang="en-US" sz="1400" kern="1200" dirty="0">
                          <a:solidFill>
                            <a:schemeClr val="tx1"/>
                          </a:solidFill>
                          <a:latin typeface="Meiryo UI" panose="020B0604030504040204" pitchFamily="50" charset="-128"/>
                          <a:ea typeface="Meiryo UI" panose="020B0604030504040204" pitchFamily="50" charset="-128"/>
                          <a:cs typeface="+mn-cs"/>
                        </a:rPr>
                        <a:t>　　手法を検討するモデルエリアを複数設定、施業を試行し、万博の森づくりアクションプランを策定する</a:t>
                      </a:r>
                    </a:p>
                    <a:p>
                      <a:pPr marL="228600" indent="-228600"/>
                      <a:r>
                        <a:rPr kumimoji="1" lang="ja-JP" altLang="en-US" sz="1400" kern="1200" dirty="0">
                          <a:solidFill>
                            <a:schemeClr val="tx1"/>
                          </a:solidFill>
                          <a:latin typeface="Meiryo UI" panose="020B0604030504040204" pitchFamily="50" charset="-128"/>
                          <a:ea typeface="Meiryo UI" panose="020B0604030504040204" pitchFamily="50" charset="-128"/>
                          <a:cs typeface="+mn-cs"/>
                        </a:rPr>
                        <a:t>　・チューリップの花園やケヤキの丘の改修工事を行い、見どころの魅力向上を図る</a:t>
                      </a: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sp>
        <p:nvSpPr>
          <p:cNvPr id="11" name="四角形: 角を丸くする 7">
            <a:extLst>
              <a:ext uri="{FF2B5EF4-FFF2-40B4-BE49-F238E27FC236}">
                <a16:creationId xmlns:a16="http://schemas.microsoft.com/office/drawing/2014/main" id="{5FB93352-3C46-0E78-9349-AB17FFB4537C}"/>
              </a:ext>
            </a:extLst>
          </p:cNvPr>
          <p:cNvSpPr/>
          <p:nvPr/>
        </p:nvSpPr>
        <p:spPr>
          <a:xfrm>
            <a:off x="4886026" y="3163157"/>
            <a:ext cx="3865286" cy="169235"/>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2</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　基本方針２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G</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4</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9" name="四角形: 角を丸くする 8">
            <a:extLst>
              <a:ext uri="{FF2B5EF4-FFF2-40B4-BE49-F238E27FC236}">
                <a16:creationId xmlns:a16="http://schemas.microsoft.com/office/drawing/2014/main" id="{5179C74A-AF31-A77E-23D7-010D4E764EF2}"/>
              </a:ext>
            </a:extLst>
          </p:cNvPr>
          <p:cNvSpPr/>
          <p:nvPr/>
        </p:nvSpPr>
        <p:spPr>
          <a:xfrm>
            <a:off x="377784" y="822864"/>
            <a:ext cx="4105316" cy="360000"/>
          </a:xfrm>
          <a:prstGeom prst="roundRect">
            <a:avLst>
              <a:gd name="adj" fmla="val 50000"/>
            </a:avLst>
          </a:prstGeom>
          <a:solidFill>
            <a:srgbClr val="FFC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重点２　「未来を創造する力を育む場づくり」</a:t>
            </a:r>
            <a:endParaRPr kumimoji="1" lang="ja-JP" altLang="en-US" sz="1600" dirty="0">
              <a:solidFill>
                <a:schemeClr val="tx1"/>
              </a:solidFill>
            </a:endParaRPr>
          </a:p>
        </p:txBody>
      </p:sp>
      <p:graphicFrame>
        <p:nvGraphicFramePr>
          <p:cNvPr id="16" name="表 5">
            <a:extLst>
              <a:ext uri="{FF2B5EF4-FFF2-40B4-BE49-F238E27FC236}">
                <a16:creationId xmlns:a16="http://schemas.microsoft.com/office/drawing/2014/main" id="{5F4580E3-D379-567C-E542-CEE3461E6CAA}"/>
              </a:ext>
            </a:extLst>
          </p:cNvPr>
          <p:cNvGraphicFramePr>
            <a:graphicFrameLocks noGrp="1"/>
          </p:cNvGraphicFramePr>
          <p:nvPr>
            <p:extLst>
              <p:ext uri="{D42A27DB-BD31-4B8C-83A1-F6EECF244321}">
                <p14:modId xmlns:p14="http://schemas.microsoft.com/office/powerpoint/2010/main" val="1922602619"/>
              </p:ext>
            </p:extLst>
          </p:nvPr>
        </p:nvGraphicFramePr>
        <p:xfrm>
          <a:off x="392688" y="1264424"/>
          <a:ext cx="8470324" cy="1641888"/>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93148">
                <a:tc>
                  <a:txBody>
                    <a:bodyPr/>
                    <a:lstStyle/>
                    <a:p>
                      <a:pPr marL="0" algn="l" defTabSz="457200" rtl="0" eaLnBrk="1" latinLnBrk="0" hangingPunct="1"/>
                      <a:r>
                        <a:rPr kumimoji="1" lang="ja-JP" altLang="en-US" sz="1400" b="1" kern="1200" dirty="0">
                          <a:solidFill>
                            <a:schemeClr val="tx1"/>
                          </a:solidFill>
                          <a:latin typeface="Meiryo UI 本文"/>
                          <a:ea typeface="Meiryo UI" panose="020B0604030504040204" pitchFamily="50" charset="-128"/>
                          <a:cs typeface="Times New Roman" panose="02020603050405020304" pitchFamily="18" charset="0"/>
                        </a:rPr>
                        <a:t>〇</a:t>
                      </a:r>
                      <a:r>
                        <a:rPr kumimoji="1" lang="en-US" altLang="ja-JP" sz="1400" b="1" dirty="0">
                          <a:solidFill>
                            <a:schemeClr val="tx1"/>
                          </a:solidFill>
                          <a:latin typeface="Meiryo UI" panose="020B0604030504040204" pitchFamily="50" charset="-128"/>
                          <a:ea typeface="Meiryo UI" panose="020B0604030504040204" pitchFamily="50" charset="-128"/>
                        </a:rPr>
                        <a:t>STEAM</a:t>
                      </a:r>
                      <a:r>
                        <a:rPr kumimoji="1" lang="ja-JP" altLang="en-US" sz="1400" b="1" dirty="0">
                          <a:solidFill>
                            <a:schemeClr val="tx1"/>
                          </a:solidFill>
                          <a:latin typeface="Meiryo UI" panose="020B0604030504040204" pitchFamily="50" charset="-128"/>
                          <a:ea typeface="Meiryo UI" panose="020B0604030504040204" pitchFamily="50" charset="-128"/>
                        </a:rPr>
                        <a:t>教育・</a:t>
                      </a:r>
                      <a:r>
                        <a:rPr kumimoji="1" lang="en-US" altLang="ja-JP" sz="1400" b="1" dirty="0">
                          <a:solidFill>
                            <a:schemeClr val="tx1"/>
                          </a:solidFill>
                          <a:latin typeface="Meiryo UI" panose="020B0604030504040204" pitchFamily="50" charset="-128"/>
                          <a:ea typeface="Meiryo UI" panose="020B0604030504040204" pitchFamily="50" charset="-128"/>
                        </a:rPr>
                        <a:t>ESD</a:t>
                      </a:r>
                      <a:r>
                        <a:rPr kumimoji="1" lang="ja-JP" altLang="en-US" sz="1400" b="1" dirty="0">
                          <a:solidFill>
                            <a:schemeClr val="tx1"/>
                          </a:solidFill>
                          <a:latin typeface="Meiryo UI" panose="020B0604030504040204" pitchFamily="50" charset="-128"/>
                          <a:ea typeface="Meiryo UI" panose="020B0604030504040204" pitchFamily="50" charset="-128"/>
                        </a:rPr>
                        <a:t>等の学習プログラム試行展開　</a:t>
                      </a:r>
                      <a:endParaRPr kumimoji="1" lang="ja-JP" altLang="en-US" sz="1400" b="1" kern="1200" dirty="0">
                        <a:solidFill>
                          <a:schemeClr val="tx1"/>
                        </a:solidFill>
                        <a:latin typeface="+mn-lt"/>
                        <a:ea typeface="Meiryo UI" panose="020B0604030504040204" pitchFamily="50" charset="-128"/>
                        <a:cs typeface="Times New Roman" panose="02020603050405020304" pitchFamily="18" charset="0"/>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683349">
                <a:tc>
                  <a:txBody>
                    <a:bodyPr/>
                    <a:lstStyle/>
                    <a:p>
                      <a:pPr marL="682625" marR="0" lvl="0" indent="-1365250" algn="l" defTabSz="914400" rtl="0" eaLnBrk="1" fontAlgn="auto" latinLnBrk="0" hangingPunct="1">
                        <a:lnSpc>
                          <a:spcPct val="100000"/>
                        </a:lnSpc>
                        <a:spcBef>
                          <a:spcPts val="0"/>
                        </a:spcBef>
                        <a:spcAft>
                          <a:spcPts val="0"/>
                        </a:spcAft>
                        <a:buClrTx/>
                        <a:buSzTx/>
                        <a:buFontTx/>
                        <a:buNone/>
                        <a:tabLst>
                          <a:tab pos="358775" algn="l"/>
                        </a:tabLst>
                        <a:defRPr/>
                      </a:pP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　・公園資源を活かした</a:t>
                      </a:r>
                      <a:r>
                        <a:rPr kumimoji="1" lang="en-US" altLang="ja-JP" sz="1400" strike="noStrike" kern="1200" dirty="0">
                          <a:solidFill>
                            <a:schemeClr val="tx1"/>
                          </a:solidFill>
                          <a:latin typeface="Meiryo UI" panose="020B0604030504040204" pitchFamily="50" charset="-128"/>
                          <a:ea typeface="Meiryo UI" panose="020B0604030504040204" pitchFamily="50" charset="-128"/>
                          <a:cs typeface="+mn-cs"/>
                        </a:rPr>
                        <a:t>STEAM</a:t>
                      </a: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教育体験学習等を実施する</a:t>
                      </a:r>
                      <a:endParaRPr kumimoji="1" lang="en-US" altLang="ja-JP" sz="1400" strike="noStrike" kern="1200" dirty="0">
                        <a:solidFill>
                          <a:schemeClr val="tx1"/>
                        </a:solidFill>
                        <a:latin typeface="Meiryo UI" panose="020B0604030504040204" pitchFamily="50" charset="-128"/>
                        <a:ea typeface="Meiryo UI" panose="020B0604030504040204" pitchFamily="50" charset="-128"/>
                        <a:cs typeface="+mn-cs"/>
                      </a:endParaRPr>
                    </a:p>
                    <a:p>
                      <a:pPr marL="682625" marR="0" lvl="0" indent="-1365250" algn="l" defTabSz="914400" rtl="0" eaLnBrk="1" fontAlgn="auto" latinLnBrk="0" hangingPunct="1">
                        <a:lnSpc>
                          <a:spcPct val="100000"/>
                        </a:lnSpc>
                        <a:spcBef>
                          <a:spcPts val="0"/>
                        </a:spcBef>
                        <a:spcAft>
                          <a:spcPts val="0"/>
                        </a:spcAft>
                        <a:buClrTx/>
                        <a:buSzTx/>
                        <a:buFontTx/>
                        <a:buNone/>
                        <a:tabLst>
                          <a:tab pos="358775" algn="l"/>
                        </a:tabLst>
                        <a:defRPr/>
                      </a:pPr>
                      <a:r>
                        <a:rPr kumimoji="1" lang="ja-JP" altLang="en-US" sz="1400" strike="noStrike" kern="1200" dirty="0">
                          <a:solidFill>
                            <a:srgbClr val="FF0000"/>
                          </a:solidFill>
                          <a:latin typeface="Meiryo UI" panose="020B0604030504040204" pitchFamily="50" charset="-128"/>
                          <a:ea typeface="Meiryo UI" panose="020B0604030504040204" pitchFamily="50" charset="-128"/>
                          <a:cs typeface="+mn-cs"/>
                        </a:rPr>
                        <a:t>　</a:t>
                      </a: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　「ザリガニハンター」</a:t>
                      </a:r>
                      <a:r>
                        <a:rPr kumimoji="1" lang="en-US" altLang="ja-JP" sz="1400" strike="noStrik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楽しく体験しながら学ぶことで主体的な学習姿勢を育成することを目的に、多様な生き物の生息</a:t>
                      </a:r>
                      <a:endParaRPr kumimoji="1" lang="en-US" altLang="ja-JP" sz="1400" strike="noStrike" kern="1200" dirty="0">
                        <a:solidFill>
                          <a:schemeClr val="tx1"/>
                        </a:solidFill>
                        <a:latin typeface="Meiryo UI" panose="020B0604030504040204" pitchFamily="50" charset="-128"/>
                        <a:ea typeface="Meiryo UI" panose="020B0604030504040204" pitchFamily="50" charset="-128"/>
                        <a:cs typeface="+mn-cs"/>
                      </a:endParaRPr>
                    </a:p>
                    <a:p>
                      <a:pPr marL="682625" marR="0" lvl="0" indent="-1365250" algn="l" defTabSz="914400" rtl="0" eaLnBrk="1" fontAlgn="auto" latinLnBrk="0" hangingPunct="1">
                        <a:lnSpc>
                          <a:spcPct val="100000"/>
                        </a:lnSpc>
                        <a:spcBef>
                          <a:spcPts val="0"/>
                        </a:spcBef>
                        <a:spcAft>
                          <a:spcPts val="0"/>
                        </a:spcAft>
                        <a:buClrTx/>
                        <a:buSzTx/>
                        <a:buFontTx/>
                        <a:buNone/>
                        <a:tabLst>
                          <a:tab pos="358775" algn="l"/>
                        </a:tabLst>
                        <a:defRPr/>
                      </a:pP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　　　　　　　　　　　　　　空間を脅かす特定外来生物の駆除を行う</a:t>
                      </a:r>
                      <a:endParaRPr kumimoji="1" lang="en-US" altLang="ja-JP" sz="1400" strike="noStrike" kern="1200" dirty="0">
                        <a:solidFill>
                          <a:schemeClr val="tx1"/>
                        </a:solidFill>
                        <a:latin typeface="Meiryo UI" panose="020B0604030504040204" pitchFamily="50" charset="-128"/>
                        <a:ea typeface="Meiryo UI" panose="020B0604030504040204" pitchFamily="50" charset="-128"/>
                        <a:cs typeface="+mn-cs"/>
                      </a:endParaRPr>
                    </a:p>
                    <a:p>
                      <a:pPr marL="682625" marR="0" lvl="0" indent="-1365250" algn="l" defTabSz="914400" rtl="0" eaLnBrk="1" fontAlgn="auto" latinLnBrk="0" hangingPunct="1">
                        <a:lnSpc>
                          <a:spcPct val="100000"/>
                        </a:lnSpc>
                        <a:spcBef>
                          <a:spcPts val="0"/>
                        </a:spcBef>
                        <a:spcAft>
                          <a:spcPts val="0"/>
                        </a:spcAft>
                        <a:buClrTx/>
                        <a:buSzTx/>
                        <a:buFontTx/>
                        <a:buNone/>
                        <a:tabLst>
                          <a:tab pos="358775" algn="l"/>
                        </a:tabLst>
                        <a:defRPr/>
                      </a:pP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　　「バイオネスト整備」</a:t>
                      </a:r>
                      <a:r>
                        <a:rPr kumimoji="1" lang="en-US" altLang="ja-JP" sz="1400" strike="noStrik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園内から排出される落葉、剪定枝等を堆肥化し資源循環を行う　　　　　　　　　　　等</a:t>
                      </a:r>
                      <a:endParaRPr kumimoji="1" lang="en-US" altLang="ja-JP" sz="1400" strike="noStrike" kern="1200" dirty="0">
                        <a:solidFill>
                          <a:schemeClr val="tx1"/>
                        </a:solidFill>
                        <a:latin typeface="Meiryo UI" panose="020B0604030504040204" pitchFamily="50" charset="-128"/>
                        <a:ea typeface="Meiryo UI" panose="020B0604030504040204" pitchFamily="50" charset="-128"/>
                        <a:cs typeface="+mn-cs"/>
                      </a:endParaRPr>
                    </a:p>
                    <a:p>
                      <a:pPr marL="682625" marR="0" lvl="0" indent="-1365250" algn="l" defTabSz="914400" rtl="0" eaLnBrk="1" fontAlgn="auto" latinLnBrk="0" hangingPunct="1">
                        <a:lnSpc>
                          <a:spcPct val="100000"/>
                        </a:lnSpc>
                        <a:spcBef>
                          <a:spcPts val="0"/>
                        </a:spcBef>
                        <a:spcAft>
                          <a:spcPts val="0"/>
                        </a:spcAft>
                        <a:buClrTx/>
                        <a:buSzTx/>
                        <a:buFontTx/>
                        <a:buNone/>
                        <a:tabLst>
                          <a:tab pos="358775" algn="l"/>
                        </a:tabLst>
                        <a:defRPr/>
                      </a:pP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　・自然観察学習館での体験学習（工作イベント、自然観察等）を通して、地球温暖化や生物多様性等の課題を</a:t>
                      </a:r>
                      <a:endParaRPr kumimoji="1" lang="en-US" altLang="ja-JP" sz="1400" strike="noStrike" kern="1200" dirty="0">
                        <a:solidFill>
                          <a:schemeClr val="tx1"/>
                        </a:solidFill>
                        <a:latin typeface="Meiryo UI" panose="020B0604030504040204" pitchFamily="50" charset="-128"/>
                        <a:ea typeface="Meiryo UI" panose="020B0604030504040204" pitchFamily="50" charset="-128"/>
                        <a:cs typeface="+mn-cs"/>
                      </a:endParaRPr>
                    </a:p>
                    <a:p>
                      <a:pPr marL="682625" marR="0" lvl="0" indent="-1365250" algn="l" defTabSz="914400" rtl="0" eaLnBrk="1" fontAlgn="auto" latinLnBrk="0" hangingPunct="1">
                        <a:lnSpc>
                          <a:spcPct val="100000"/>
                        </a:lnSpc>
                        <a:spcBef>
                          <a:spcPts val="0"/>
                        </a:spcBef>
                        <a:spcAft>
                          <a:spcPts val="0"/>
                        </a:spcAft>
                        <a:buClrTx/>
                        <a:buSzTx/>
                        <a:buFontTx/>
                        <a:buNone/>
                        <a:tabLst>
                          <a:tab pos="358775" algn="l"/>
                        </a:tabLst>
                        <a:defRPr/>
                      </a:pP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　  自分事として捉え、その解決に向けて自ら行動を起こす力を身に付けるための教育（</a:t>
                      </a:r>
                      <a:r>
                        <a:rPr kumimoji="1" lang="en-US" altLang="ja-JP" sz="1400" strike="noStrike" kern="1200" dirty="0">
                          <a:solidFill>
                            <a:schemeClr val="tx1"/>
                          </a:solidFill>
                          <a:latin typeface="Meiryo UI" panose="020B0604030504040204" pitchFamily="50" charset="-128"/>
                          <a:ea typeface="Meiryo UI" panose="020B0604030504040204" pitchFamily="50" charset="-128"/>
                          <a:cs typeface="+mn-cs"/>
                        </a:rPr>
                        <a:t>ESD</a:t>
                      </a: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）を実践する</a:t>
                      </a:r>
                    </a:p>
                  </a:txBody>
                  <a:tcPr marL="68580" marR="68580" marT="34290" marB="34290"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tcPr>
                </a:tc>
                <a:extLst>
                  <a:ext uri="{0D108BD9-81ED-4DB2-BD59-A6C34878D82A}">
                    <a16:rowId xmlns:a16="http://schemas.microsoft.com/office/drawing/2014/main" val="647981385"/>
                  </a:ext>
                </a:extLst>
              </a:tr>
            </a:tbl>
          </a:graphicData>
        </a:graphic>
      </p:graphicFrame>
      <p:sp>
        <p:nvSpPr>
          <p:cNvPr id="17" name="四角形: 角を丸くする 7">
            <a:extLst>
              <a:ext uri="{FF2B5EF4-FFF2-40B4-BE49-F238E27FC236}">
                <a16:creationId xmlns:a16="http://schemas.microsoft.com/office/drawing/2014/main" id="{BE7BAC83-ABD1-1BD9-FC62-C256EB3948B5}"/>
              </a:ext>
            </a:extLst>
          </p:cNvPr>
          <p:cNvSpPr/>
          <p:nvPr/>
        </p:nvSpPr>
        <p:spPr>
          <a:xfrm>
            <a:off x="4886026" y="1312384"/>
            <a:ext cx="3865286" cy="191450"/>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ビジョン／目標２　基本方針２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F</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4</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6" name="スライド番号プレースホルダー 3">
            <a:extLst>
              <a:ext uri="{FF2B5EF4-FFF2-40B4-BE49-F238E27FC236}">
                <a16:creationId xmlns:a16="http://schemas.microsoft.com/office/drawing/2014/main" id="{00F0AD36-2F8F-FB9A-D5EC-B72E5BEF6EDF}"/>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14</a:t>
            </a:fld>
            <a:endParaRPr kumimoji="1" lang="ja-JP" altLang="en-US"/>
          </a:p>
        </p:txBody>
      </p:sp>
      <p:sp>
        <p:nvSpPr>
          <p:cNvPr id="14" name="タイトル 1">
            <a:extLst>
              <a:ext uri="{FF2B5EF4-FFF2-40B4-BE49-F238E27FC236}">
                <a16:creationId xmlns:a16="http://schemas.microsoft.com/office/drawing/2014/main" id="{8D972140-C7B0-4DA9-9C88-099778230C88}"/>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６</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重点項目</a:t>
            </a:r>
          </a:p>
        </p:txBody>
      </p:sp>
    </p:spTree>
    <p:extLst>
      <p:ext uri="{BB962C8B-B14F-4D97-AF65-F5344CB8AC3E}">
        <p14:creationId xmlns:p14="http://schemas.microsoft.com/office/powerpoint/2010/main" val="159754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EFF624A-8093-AC64-8175-177D55BBBF45}"/>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６</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重点項目</a:t>
            </a:r>
          </a:p>
        </p:txBody>
      </p:sp>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2" name="表 5">
            <a:extLst>
              <a:ext uri="{FF2B5EF4-FFF2-40B4-BE49-F238E27FC236}">
                <a16:creationId xmlns:a16="http://schemas.microsoft.com/office/drawing/2014/main" id="{5DED8917-BA19-FE1F-B393-18AB6ECD0956}"/>
              </a:ext>
            </a:extLst>
          </p:cNvPr>
          <p:cNvGraphicFramePr>
            <a:graphicFrameLocks noGrp="1"/>
          </p:cNvGraphicFramePr>
          <p:nvPr>
            <p:extLst>
              <p:ext uri="{D42A27DB-BD31-4B8C-83A1-F6EECF244321}">
                <p14:modId xmlns:p14="http://schemas.microsoft.com/office/powerpoint/2010/main" val="1063764143"/>
              </p:ext>
            </p:extLst>
          </p:nvPr>
        </p:nvGraphicFramePr>
        <p:xfrm>
          <a:off x="377784" y="1358709"/>
          <a:ext cx="8470324" cy="99060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15368">
                <a:tc>
                  <a:txBody>
                    <a:bodyPr/>
                    <a:lstStyle/>
                    <a:p>
                      <a:pPr marL="0" algn="l" defTabSz="8343900" rtl="0" eaLnBrk="1" latinLnBrk="0" hangingPunct="1">
                        <a:tabLst/>
                      </a:pPr>
                      <a:r>
                        <a:rPr kumimoji="1" lang="ja-JP" altLang="en-US" sz="1400" b="1" kern="1200" dirty="0">
                          <a:solidFill>
                            <a:schemeClr val="tx1"/>
                          </a:solidFill>
                          <a:latin typeface="Meiryo UI 本文"/>
                          <a:ea typeface="Meiryo UI" panose="020B0604030504040204" pitchFamily="50" charset="-128"/>
                          <a:cs typeface="Times New Roman" panose="02020603050405020304" pitchFamily="18" charset="0"/>
                        </a:rPr>
                        <a:t>〇イベントを通じた魅力発信</a:t>
                      </a: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385414">
                <a:tc>
                  <a:txBody>
                    <a:bodyPr/>
                    <a:lstStyle/>
                    <a:p>
                      <a:pPr marL="87313"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tab pos="176213" algn="l"/>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大阪・関西万博のレガシーを活用し、</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魅力を発信する（日本庭園休憩所におけるヨルダンパビリオンの砂の展示等）</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87313" indent="0" algn="l" defTabSz="914400" rtl="0" eaLnBrk="1" latinLnBrk="0" hangingPunct="1">
                        <a:buFont typeface="Arial" panose="020B0604020202020204" pitchFamily="34" charset="0"/>
                        <a:buNone/>
                        <a:tabLst>
                          <a:tab pos="176213" algn="l"/>
                        </a:tabLst>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・大阪万博魅力発信イベントとして、アート＆サイエンスフェスティバル等を開催し、</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2025</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年大阪・関西万博にて</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p>
                      <a:pPr marL="87313" indent="0" algn="l" defTabSz="914400" rtl="0" eaLnBrk="1" latinLnBrk="0" hangingPunct="1">
                        <a:buFont typeface="Arial" panose="020B0604020202020204" pitchFamily="34" charset="0"/>
                        <a:buNone/>
                        <a:tabLst>
                          <a:tab pos="176213" algn="l"/>
                        </a:tabLst>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 上映した映像コンテンツを活用したイベントを実施する（大阪万博のパビリオン紹介）（再掲）</a:t>
                      </a:r>
                      <a:endParaRPr kumimoji="1" lang="ja-JP" altLang="en-US" sz="1400" strike="sngStrike" kern="1200" dirty="0">
                        <a:solidFill>
                          <a:schemeClr val="tx1"/>
                        </a:solidFill>
                        <a:highlight>
                          <a:srgbClr val="FFFF00"/>
                        </a:highlight>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647981385"/>
                  </a:ext>
                </a:extLst>
              </a:tr>
            </a:tbl>
          </a:graphicData>
        </a:graphic>
      </p:graphicFrame>
      <p:sp>
        <p:nvSpPr>
          <p:cNvPr id="11" name="四角形: 角を丸くする 7">
            <a:extLst>
              <a:ext uri="{FF2B5EF4-FFF2-40B4-BE49-F238E27FC236}">
                <a16:creationId xmlns:a16="http://schemas.microsoft.com/office/drawing/2014/main" id="{5FB93352-3C46-0E78-9349-AB17FFB4537C}"/>
              </a:ext>
            </a:extLst>
          </p:cNvPr>
          <p:cNvSpPr/>
          <p:nvPr/>
        </p:nvSpPr>
        <p:spPr>
          <a:xfrm>
            <a:off x="4612946" y="1390474"/>
            <a:ext cx="4171700" cy="215137"/>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ビジョン／目標３　基本方針３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C</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I</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5</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9" name="四角形: 角を丸くする 8">
            <a:extLst>
              <a:ext uri="{FF2B5EF4-FFF2-40B4-BE49-F238E27FC236}">
                <a16:creationId xmlns:a16="http://schemas.microsoft.com/office/drawing/2014/main" id="{5179C74A-AF31-A77E-23D7-010D4E764EF2}"/>
              </a:ext>
            </a:extLst>
          </p:cNvPr>
          <p:cNvSpPr/>
          <p:nvPr/>
        </p:nvSpPr>
        <p:spPr>
          <a:xfrm>
            <a:off x="377784" y="914027"/>
            <a:ext cx="4532544" cy="360000"/>
          </a:xfrm>
          <a:prstGeom prst="roundRect">
            <a:avLst>
              <a:gd name="adj" fmla="val 50000"/>
            </a:avLst>
          </a:prstGeom>
          <a:solidFill>
            <a:srgbClr val="FFC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kumimoji="1" lang="ja-JP" altLang="en-US" sz="1600" b="1" dirty="0">
                <a:solidFill>
                  <a:schemeClr val="tx1"/>
                </a:solidFill>
                <a:latin typeface="Meiryo UI" panose="020B0604030504040204" pitchFamily="50" charset="-128"/>
                <a:ea typeface="Meiryo UI" panose="020B0604030504040204" pitchFamily="50" charset="-128"/>
              </a:rPr>
              <a:t>重点３　「世界に誇る文化・スポーツの拠点づくり」</a:t>
            </a:r>
            <a:endParaRPr kumimoji="1" lang="ja-JP" altLang="en-US" sz="1600" dirty="0">
              <a:solidFill>
                <a:schemeClr val="tx1"/>
              </a:solidFill>
            </a:endParaRPr>
          </a:p>
        </p:txBody>
      </p:sp>
      <p:graphicFrame>
        <p:nvGraphicFramePr>
          <p:cNvPr id="8" name="表 7">
            <a:extLst>
              <a:ext uri="{FF2B5EF4-FFF2-40B4-BE49-F238E27FC236}">
                <a16:creationId xmlns:a16="http://schemas.microsoft.com/office/drawing/2014/main" id="{81DDF988-0E5D-7FA1-2CD6-60AF1EBFC565}"/>
              </a:ext>
            </a:extLst>
          </p:cNvPr>
          <p:cNvGraphicFramePr>
            <a:graphicFrameLocks noGrp="1"/>
          </p:cNvGraphicFramePr>
          <p:nvPr>
            <p:extLst>
              <p:ext uri="{D42A27DB-BD31-4B8C-83A1-F6EECF244321}">
                <p14:modId xmlns:p14="http://schemas.microsoft.com/office/powerpoint/2010/main" val="173784719"/>
              </p:ext>
            </p:extLst>
          </p:nvPr>
        </p:nvGraphicFramePr>
        <p:xfrm>
          <a:off x="377784" y="4284852"/>
          <a:ext cx="8470324" cy="617323"/>
        </p:xfrm>
        <a:graphic>
          <a:graphicData uri="http://schemas.openxmlformats.org/drawingml/2006/table">
            <a:tbl>
              <a:tblPr firstRow="1" bandRow="1">
                <a:tableStyleId>{72833802-FEF1-4C79-8D5D-14CF1EAF98D9}</a:tableStyleId>
              </a:tblPr>
              <a:tblGrid>
                <a:gridCol w="8470324">
                  <a:extLst>
                    <a:ext uri="{9D8B030D-6E8A-4147-A177-3AD203B41FA5}">
                      <a16:colId xmlns:a16="http://schemas.microsoft.com/office/drawing/2014/main" val="1469446873"/>
                    </a:ext>
                  </a:extLst>
                </a:gridCol>
              </a:tblGrid>
              <a:tr h="279112">
                <a:tc>
                  <a:txBody>
                    <a:bodyPr/>
                    <a:lstStyle/>
                    <a:p>
                      <a:pPr marL="0" algn="l" defTabSz="8343900" rtl="0" eaLnBrk="1" latinLnBrk="0" hangingPunct="1">
                        <a:tabLst/>
                      </a:pPr>
                      <a:r>
                        <a:rPr kumimoji="1" lang="ja-JP" altLang="en-US" sz="1400" b="1" kern="1200" dirty="0">
                          <a:solidFill>
                            <a:schemeClr val="tx1"/>
                          </a:solidFill>
                          <a:latin typeface="Meiryo UI 本文"/>
                          <a:ea typeface="Meiryo UI" panose="020B0604030504040204" pitchFamily="50" charset="-128"/>
                          <a:cs typeface="Times New Roman" panose="02020603050405020304" pitchFamily="18" charset="0"/>
                        </a:rPr>
                        <a:t>〇万博記念公園駅前周辺地区の活性化</a:t>
                      </a:r>
                    </a:p>
                  </a:txBody>
                  <a:tcPr anchor="ct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694280256"/>
                  </a:ext>
                </a:extLst>
              </a:tr>
              <a:tr h="312523">
                <a:tc>
                  <a:txBody>
                    <a:bodyPr/>
                    <a:lstStyle/>
                    <a:p>
                      <a:pPr marL="87313"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tab pos="176213" algn="l"/>
                        </a:tabLst>
                        <a:defRPr/>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・アリーナ等の建設及び交通環境整備に関する工事に着手し、事業の推進を図る</a:t>
                      </a:r>
                      <a:endParaRPr kumimoji="1" lang="en-US" altLang="ja-JP" sz="1400" kern="1200" dirty="0">
                        <a:solidFill>
                          <a:schemeClr val="tx1"/>
                        </a:solidFill>
                        <a:latin typeface="Meiryo UI" panose="020B0604030504040204" pitchFamily="50" charset="-128"/>
                        <a:ea typeface="Meiryo UI" panose="020B0604030504040204" pitchFamily="50" charset="-128"/>
                        <a:cs typeface="+mn-cs"/>
                      </a:endParaRPr>
                    </a:p>
                  </a:txBody>
                  <a:tcPr>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75104979"/>
                  </a:ext>
                </a:extLst>
              </a:tr>
            </a:tbl>
          </a:graphicData>
        </a:graphic>
      </p:graphicFrame>
      <p:sp>
        <p:nvSpPr>
          <p:cNvPr id="2" name="スライド番号プレースホルダー 3">
            <a:extLst>
              <a:ext uri="{FF2B5EF4-FFF2-40B4-BE49-F238E27FC236}">
                <a16:creationId xmlns:a16="http://schemas.microsoft.com/office/drawing/2014/main" id="{57D35F6B-4E04-74D9-91FD-F72710657965}"/>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15</a:t>
            </a:fld>
            <a:endParaRPr kumimoji="1" lang="ja-JP" altLang="en-US"/>
          </a:p>
        </p:txBody>
      </p:sp>
      <p:graphicFrame>
        <p:nvGraphicFramePr>
          <p:cNvPr id="10" name="表 5">
            <a:extLst>
              <a:ext uri="{FF2B5EF4-FFF2-40B4-BE49-F238E27FC236}">
                <a16:creationId xmlns:a16="http://schemas.microsoft.com/office/drawing/2014/main" id="{2EB19A25-7512-455F-8380-36D8D6F9CE5D}"/>
              </a:ext>
            </a:extLst>
          </p:cNvPr>
          <p:cNvGraphicFramePr>
            <a:graphicFrameLocks noGrp="1"/>
          </p:cNvGraphicFramePr>
          <p:nvPr>
            <p:extLst>
              <p:ext uri="{D42A27DB-BD31-4B8C-83A1-F6EECF244321}">
                <p14:modId xmlns:p14="http://schemas.microsoft.com/office/powerpoint/2010/main" val="1503053570"/>
              </p:ext>
            </p:extLst>
          </p:nvPr>
        </p:nvGraphicFramePr>
        <p:xfrm>
          <a:off x="377784" y="2538511"/>
          <a:ext cx="8470324" cy="585869"/>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15368">
                <a:tc>
                  <a:txBody>
                    <a:bodyPr/>
                    <a:lstStyle/>
                    <a:p>
                      <a:pPr marL="0" marR="0" lvl="0" indent="0" algn="l" defTabSz="83439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eiryo UI 本文"/>
                          <a:ea typeface="Meiryo UI" panose="020B0604030504040204" pitchFamily="50" charset="-128"/>
                          <a:cs typeface="Times New Roman" panose="02020603050405020304" pitchFamily="18" charset="0"/>
                        </a:rPr>
                        <a:t>〇</a:t>
                      </a:r>
                      <a:r>
                        <a:rPr kumimoji="1" lang="ja-JP" altLang="en-US" sz="1400" b="1" dirty="0">
                          <a:solidFill>
                            <a:schemeClr val="tx1"/>
                          </a:solidFill>
                          <a:latin typeface="Meiryo UI" panose="020B0604030504040204" pitchFamily="50" charset="-128"/>
                          <a:ea typeface="Meiryo UI" panose="020B0604030504040204" pitchFamily="50" charset="-128"/>
                        </a:rPr>
                        <a:t>万博記念公園の新たな魅力の価値創出</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303929">
                <a:tc>
                  <a:txBody>
                    <a:bodyPr/>
                    <a:lstStyle/>
                    <a:p>
                      <a:pPr marL="87313" indent="0" algn="l" defTabSz="914400" rtl="0" eaLnBrk="1" latinLnBrk="0" hangingPunct="1">
                        <a:buFont typeface="Arial" panose="020B0604020202020204" pitchFamily="34" charset="0"/>
                        <a:buNone/>
                        <a:tabLst>
                          <a:tab pos="176213" algn="l"/>
                        </a:tabLst>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400" kern="1200" dirty="0">
                          <a:solidFill>
                            <a:schemeClr val="tx1"/>
                          </a:solidFill>
                          <a:latin typeface="Meiryo UI" panose="020B0604030504040204" pitchFamily="50" charset="-128"/>
                          <a:ea typeface="Meiryo UI" panose="020B0604030504040204" pitchFamily="50" charset="-128"/>
                          <a:cs typeface="+mn-cs"/>
                        </a:rPr>
                        <a:t>EXPO’70</a:t>
                      </a: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パビリオン</a:t>
                      </a:r>
                      <a:r>
                        <a:rPr kumimoji="1" lang="ja-JP" altLang="en-US" sz="1400" strike="noStrike" kern="1200" baseline="0" dirty="0">
                          <a:solidFill>
                            <a:schemeClr val="tx1"/>
                          </a:solidFill>
                          <a:latin typeface="Meiryo UI" panose="020B0604030504040204" pitchFamily="50" charset="-128"/>
                          <a:ea typeface="Meiryo UI" panose="020B0604030504040204" pitchFamily="50" charset="-128"/>
                          <a:cs typeface="+mn-cs"/>
                        </a:rPr>
                        <a:t>の展示リニューアルに向けた施設整備を行う（再掲）</a:t>
                      </a:r>
                      <a:endParaRPr kumimoji="1" lang="ja-JP" altLang="en-US" sz="1400" strike="sngStrike" kern="1200" dirty="0">
                        <a:solidFill>
                          <a:schemeClr val="tx1"/>
                        </a:solidFill>
                        <a:highlight>
                          <a:srgbClr val="FFFF00"/>
                        </a:highlight>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647981385"/>
                  </a:ext>
                </a:extLst>
              </a:tr>
            </a:tbl>
          </a:graphicData>
        </a:graphic>
      </p:graphicFrame>
      <p:sp>
        <p:nvSpPr>
          <p:cNvPr id="14" name="四角形: 角を丸くする 7">
            <a:extLst>
              <a:ext uri="{FF2B5EF4-FFF2-40B4-BE49-F238E27FC236}">
                <a16:creationId xmlns:a16="http://schemas.microsoft.com/office/drawing/2014/main" id="{200F2EDD-FE30-4BA4-B653-62AC2B7321F2}"/>
              </a:ext>
            </a:extLst>
          </p:cNvPr>
          <p:cNvSpPr/>
          <p:nvPr/>
        </p:nvSpPr>
        <p:spPr>
          <a:xfrm>
            <a:off x="4641850" y="2586266"/>
            <a:ext cx="4171700" cy="183226"/>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ビジョン／目標３　基本方針３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B</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I</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5</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graphicFrame>
        <p:nvGraphicFramePr>
          <p:cNvPr id="15" name="表 5">
            <a:extLst>
              <a:ext uri="{FF2B5EF4-FFF2-40B4-BE49-F238E27FC236}">
                <a16:creationId xmlns:a16="http://schemas.microsoft.com/office/drawing/2014/main" id="{8AC23204-134A-408D-9A61-2828338E6F1E}"/>
              </a:ext>
            </a:extLst>
          </p:cNvPr>
          <p:cNvGraphicFramePr>
            <a:graphicFrameLocks noGrp="1"/>
          </p:cNvGraphicFramePr>
          <p:nvPr>
            <p:extLst>
              <p:ext uri="{D42A27DB-BD31-4B8C-83A1-F6EECF244321}">
                <p14:modId xmlns:p14="http://schemas.microsoft.com/office/powerpoint/2010/main" val="2470667359"/>
              </p:ext>
            </p:extLst>
          </p:nvPr>
        </p:nvGraphicFramePr>
        <p:xfrm>
          <a:off x="377784" y="3313582"/>
          <a:ext cx="8470324" cy="777240"/>
        </p:xfrm>
        <a:graphic>
          <a:graphicData uri="http://schemas.openxmlformats.org/drawingml/2006/table">
            <a:tbl>
              <a:tblPr firstRow="1" bandRow="1">
                <a:tableStyleId>{912C8C85-51F0-491E-9774-3900AFEF0FD7}</a:tableStyleId>
              </a:tblPr>
              <a:tblGrid>
                <a:gridCol w="8470324">
                  <a:extLst>
                    <a:ext uri="{9D8B030D-6E8A-4147-A177-3AD203B41FA5}">
                      <a16:colId xmlns:a16="http://schemas.microsoft.com/office/drawing/2014/main" val="4263540375"/>
                    </a:ext>
                  </a:extLst>
                </a:gridCol>
              </a:tblGrid>
              <a:tr h="215368">
                <a:tc>
                  <a:txBody>
                    <a:bodyPr/>
                    <a:lstStyle/>
                    <a:p>
                      <a:pPr marL="0" marR="0" lvl="0" indent="0" algn="l" defTabSz="83439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eiryo UI 本文"/>
                          <a:ea typeface="Meiryo UI" panose="020B0604030504040204" pitchFamily="50" charset="-128"/>
                          <a:cs typeface="Times New Roman" panose="02020603050405020304" pitchFamily="18" charset="0"/>
                        </a:rPr>
                        <a:t>〇スポーツイベント誘致等によるスポーツ振興　</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solidFill>
                      <a:srgbClr val="FFE8CB"/>
                    </a:solidFill>
                  </a:tcPr>
                </a:tc>
                <a:extLst>
                  <a:ext uri="{0D108BD9-81ED-4DB2-BD59-A6C34878D82A}">
                    <a16:rowId xmlns:a16="http://schemas.microsoft.com/office/drawing/2014/main" val="461588974"/>
                  </a:ext>
                </a:extLst>
              </a:tr>
              <a:tr h="385414">
                <a:tc>
                  <a:txBody>
                    <a:bodyPr/>
                    <a:lstStyle/>
                    <a:p>
                      <a:pPr marL="87313" indent="0" algn="l" defTabSz="914400" rtl="0" eaLnBrk="1" latinLnBrk="0" hangingPunct="1">
                        <a:buFont typeface="Arial" panose="020B0604020202020204" pitchFamily="34" charset="0"/>
                        <a:buNone/>
                        <a:tabLst>
                          <a:tab pos="176213" algn="l"/>
                        </a:tabLst>
                      </a:pPr>
                      <a:r>
                        <a:rPr kumimoji="1" lang="ja-JP" altLang="en-US" sz="1400" kern="1200" dirty="0">
                          <a:solidFill>
                            <a:schemeClr val="tx1"/>
                          </a:solidFill>
                          <a:latin typeface="Meiryo UI" panose="020B0604030504040204" pitchFamily="50" charset="-128"/>
                          <a:ea typeface="Meiryo UI" panose="020B0604030504040204" pitchFamily="50" charset="-128"/>
                          <a:cs typeface="+mn-cs"/>
                        </a:rPr>
                        <a:t>・スポーツイベントやスポーツ施設を使用したイベント等の誘致及び開催する（例：スパルタンレース、トライアスロン等）</a:t>
                      </a:r>
                    </a:p>
                    <a:p>
                      <a:pPr marL="87313" indent="0" algn="l" defTabSz="914400" rtl="0" eaLnBrk="1" latinLnBrk="0" hangingPunct="1">
                        <a:buFont typeface="Arial" panose="020B0604020202020204" pitchFamily="34" charset="0"/>
                        <a:buNone/>
                        <a:tabLst>
                          <a:tab pos="176213" algn="l"/>
                        </a:tabLst>
                      </a:pPr>
                      <a:r>
                        <a:rPr kumimoji="1" lang="ja-JP" altLang="en-US" sz="1400" strike="noStrike"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400" strike="noStrike" kern="1200" baseline="0" dirty="0">
                          <a:solidFill>
                            <a:schemeClr val="tx1"/>
                          </a:solidFill>
                          <a:latin typeface="Meiryo UI" panose="020B0604030504040204" pitchFamily="50" charset="-128"/>
                          <a:ea typeface="Meiryo UI" panose="020B0604030504040204" pitchFamily="50" charset="-128"/>
                          <a:cs typeface="+mn-cs"/>
                        </a:rPr>
                        <a:t>地域住民を対象としたスポーツスクールや障がい者スポーツ大会を開催する　　　　　　　　　　　　　　　　　　　　　　　　　　　　　　　　　　　　　　　　　　　　　　　　　　　　　　　　　　　</a:t>
                      </a:r>
                    </a:p>
                  </a:txBody>
                  <a:tcPr marL="68580" marR="68580" marT="34290" marB="34290">
                    <a:lnL w="12700" cap="flat" cmpd="sng" algn="ctr">
                      <a:solidFill>
                        <a:srgbClr val="FFC000"/>
                      </a:solidFill>
                      <a:prstDash val="solid"/>
                      <a:round/>
                      <a:headEnd type="none" w="med" len="med"/>
                      <a:tailEnd type="none" w="med" len="med"/>
                    </a:lnL>
                    <a:lnR w="12700" cap="flat" cmpd="sng" algn="ctr">
                      <a:solidFill>
                        <a:srgbClr val="FFC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FFC000"/>
                      </a:solidFill>
                      <a:prstDash val="solid"/>
                      <a:round/>
                      <a:headEnd type="none" w="med" len="med"/>
                      <a:tailEnd type="none" w="med" len="med"/>
                    </a:lnB>
                    <a:noFill/>
                  </a:tcPr>
                </a:tc>
                <a:extLst>
                  <a:ext uri="{0D108BD9-81ED-4DB2-BD59-A6C34878D82A}">
                    <a16:rowId xmlns:a16="http://schemas.microsoft.com/office/drawing/2014/main" val="647981385"/>
                  </a:ext>
                </a:extLst>
              </a:tr>
            </a:tbl>
          </a:graphicData>
        </a:graphic>
      </p:graphicFrame>
      <p:sp>
        <p:nvSpPr>
          <p:cNvPr id="16" name="四角形: 角を丸くする 7">
            <a:extLst>
              <a:ext uri="{FF2B5EF4-FFF2-40B4-BE49-F238E27FC236}">
                <a16:creationId xmlns:a16="http://schemas.microsoft.com/office/drawing/2014/main" id="{9498B42B-8585-4ACC-8617-F68E1940D474}"/>
              </a:ext>
            </a:extLst>
          </p:cNvPr>
          <p:cNvSpPr/>
          <p:nvPr/>
        </p:nvSpPr>
        <p:spPr>
          <a:xfrm>
            <a:off x="4572000" y="3355454"/>
            <a:ext cx="4194216" cy="203219"/>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ビジョン／目標３　基本方針３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C</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J</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5</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
        <p:nvSpPr>
          <p:cNvPr id="13" name="四角形: 角を丸くする 9">
            <a:extLst>
              <a:ext uri="{FF2B5EF4-FFF2-40B4-BE49-F238E27FC236}">
                <a16:creationId xmlns:a16="http://schemas.microsoft.com/office/drawing/2014/main" id="{FD437B77-CED5-9126-AC28-2D35AEAA1D9B}"/>
              </a:ext>
            </a:extLst>
          </p:cNvPr>
          <p:cNvSpPr/>
          <p:nvPr/>
        </p:nvSpPr>
        <p:spPr>
          <a:xfrm>
            <a:off x="4572000" y="4327247"/>
            <a:ext cx="4171700" cy="238626"/>
          </a:xfrm>
          <a:prstGeom prst="roundRect">
            <a:avLst>
              <a:gd name="adj" fmla="val 50000"/>
            </a:avLst>
          </a:prstGeom>
          <a:solidFill>
            <a:schemeClr val="bg1"/>
          </a:soli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algn="ct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ビジョン／目標３　基本方針３　取組の方向性：</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J</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K</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3</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a:t>
            </a:r>
            <a:r>
              <a:rPr kumimoji="1" lang="en-US" altLang="ja-JP" sz="1050" dirty="0">
                <a:solidFill>
                  <a:schemeClr val="bg2">
                    <a:lumMod val="25000"/>
                  </a:schemeClr>
                </a:solidFill>
                <a:latin typeface="Meiryo UI" panose="020B0604030504040204" pitchFamily="50" charset="-128"/>
                <a:ea typeface="Meiryo UI" panose="020B0604030504040204" pitchFamily="50" charset="-128"/>
              </a:rPr>
              <a:t>5</a:t>
            </a:r>
            <a:r>
              <a:rPr kumimoji="1" lang="ja-JP" altLang="en-US" sz="1050" dirty="0">
                <a:solidFill>
                  <a:schemeClr val="bg2">
                    <a:lumMod val="25000"/>
                  </a:schemeClr>
                </a:solidFill>
                <a:latin typeface="Meiryo UI" panose="020B0604030504040204" pitchFamily="50" charset="-128"/>
                <a:ea typeface="Meiryo UI" panose="020B0604030504040204" pitchFamily="50" charset="-128"/>
              </a:rPr>
              <a:t>頁参照）</a:t>
            </a:r>
            <a:endParaRPr kumimoji="1" lang="en-US" altLang="ja-JP" sz="1050" dirty="0">
              <a:solidFill>
                <a:schemeClr val="bg2">
                  <a:lumMod val="2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15217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5">
            <a:extLst>
              <a:ext uri="{FF2B5EF4-FFF2-40B4-BE49-F238E27FC236}">
                <a16:creationId xmlns:a16="http://schemas.microsoft.com/office/drawing/2014/main" id="{DDB6FC58-5CCF-4534-9418-1A5E72F3BD4B}"/>
              </a:ext>
            </a:extLst>
          </p:cNvPr>
          <p:cNvGraphicFramePr>
            <a:graphicFrameLocks noGrp="1"/>
          </p:cNvGraphicFramePr>
          <p:nvPr>
            <p:extLst>
              <p:ext uri="{D42A27DB-BD31-4B8C-83A1-F6EECF244321}">
                <p14:modId xmlns:p14="http://schemas.microsoft.com/office/powerpoint/2010/main" val="3425337396"/>
              </p:ext>
            </p:extLst>
          </p:nvPr>
        </p:nvGraphicFramePr>
        <p:xfrm>
          <a:off x="135938" y="772377"/>
          <a:ext cx="8872123" cy="6056686"/>
        </p:xfrm>
        <a:graphic>
          <a:graphicData uri="http://schemas.openxmlformats.org/drawingml/2006/table">
            <a:tbl>
              <a:tblPr firstRow="1" bandRow="1">
                <a:tableStyleId>{00A15C55-8517-42AA-B614-E9B94910E393}</a:tableStyleId>
              </a:tblPr>
              <a:tblGrid>
                <a:gridCol w="1931416">
                  <a:extLst>
                    <a:ext uri="{9D8B030D-6E8A-4147-A177-3AD203B41FA5}">
                      <a16:colId xmlns:a16="http://schemas.microsoft.com/office/drawing/2014/main" val="1633140947"/>
                    </a:ext>
                  </a:extLst>
                </a:gridCol>
                <a:gridCol w="758952">
                  <a:extLst>
                    <a:ext uri="{9D8B030D-6E8A-4147-A177-3AD203B41FA5}">
                      <a16:colId xmlns:a16="http://schemas.microsoft.com/office/drawing/2014/main" val="489306261"/>
                    </a:ext>
                  </a:extLst>
                </a:gridCol>
                <a:gridCol w="713232">
                  <a:extLst>
                    <a:ext uri="{9D8B030D-6E8A-4147-A177-3AD203B41FA5}">
                      <a16:colId xmlns:a16="http://schemas.microsoft.com/office/drawing/2014/main" val="1018953430"/>
                    </a:ext>
                  </a:extLst>
                </a:gridCol>
                <a:gridCol w="740664">
                  <a:extLst>
                    <a:ext uri="{9D8B030D-6E8A-4147-A177-3AD203B41FA5}">
                      <a16:colId xmlns:a16="http://schemas.microsoft.com/office/drawing/2014/main" val="3616841602"/>
                    </a:ext>
                  </a:extLst>
                </a:gridCol>
                <a:gridCol w="731520">
                  <a:extLst>
                    <a:ext uri="{9D8B030D-6E8A-4147-A177-3AD203B41FA5}">
                      <a16:colId xmlns:a16="http://schemas.microsoft.com/office/drawing/2014/main" val="4217150544"/>
                    </a:ext>
                  </a:extLst>
                </a:gridCol>
                <a:gridCol w="786656">
                  <a:extLst>
                    <a:ext uri="{9D8B030D-6E8A-4147-A177-3AD203B41FA5}">
                      <a16:colId xmlns:a16="http://schemas.microsoft.com/office/drawing/2014/main" val="3674169498"/>
                    </a:ext>
                  </a:extLst>
                </a:gridCol>
                <a:gridCol w="3209683">
                  <a:extLst>
                    <a:ext uri="{9D8B030D-6E8A-4147-A177-3AD203B41FA5}">
                      <a16:colId xmlns:a16="http://schemas.microsoft.com/office/drawing/2014/main" val="2165801147"/>
                    </a:ext>
                  </a:extLst>
                </a:gridCol>
              </a:tblGrid>
              <a:tr h="463606">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2026</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R8</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2027</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R9</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2028</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R10</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72000"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2029</a:t>
                      </a:r>
                    </a:p>
                    <a:p>
                      <a:pPr algn="ctr"/>
                      <a:r>
                        <a:rPr kumimoji="1" lang="en-US" altLang="ja-JP" sz="1000" dirty="0">
                          <a:solidFill>
                            <a:schemeClr val="tx1"/>
                          </a:solidFill>
                          <a:latin typeface="Meiryo UI" panose="020B0604030504040204" pitchFamily="50" charset="-128"/>
                          <a:ea typeface="Meiryo UI" panose="020B0604030504040204" pitchFamily="50" charset="-128"/>
                        </a:rPr>
                        <a:t>(R11)</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2030</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R12</a:t>
                      </a:r>
                      <a:r>
                        <a:rPr kumimoji="1" lang="ja-JP" altLang="en-US" sz="1000"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備　考（主なもの）</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42090323"/>
                  </a:ext>
                </a:extLst>
              </a:tr>
              <a:tr h="0">
                <a:tc gridSpan="7">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基本的な取組</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68190236"/>
                  </a:ext>
                </a:extLst>
              </a:tr>
              <a:tr h="122781">
                <a:tc>
                  <a:txBody>
                    <a:bodyPr/>
                    <a:lstStyle/>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スポーツ施設改修</a:t>
                      </a:r>
                      <a:endParaRPr kumimoji="1" lang="ja-JP" altLang="en-US" sz="1200" dirty="0">
                        <a:solidFill>
                          <a:schemeClr val="tx1"/>
                        </a:solidFill>
                        <a:highlight>
                          <a:srgbClr val="FFFF00"/>
                        </a:highlight>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R="72000" anchor="ctr"/>
                </a:tc>
                <a:tc>
                  <a:txBody>
                    <a:bodyPr/>
                    <a:lstStyle/>
                    <a:p>
                      <a:endParaRPr kumimoji="1" lang="ja-JP" altLang="en-US" dirty="0">
                        <a:solidFill>
                          <a:schemeClr val="tx1"/>
                        </a:solidFill>
                      </a:endParaRPr>
                    </a:p>
                  </a:txBody>
                  <a:tcPr marR="72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陸上競技場のトラック改修</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R7</a:t>
                      </a:r>
                      <a:r>
                        <a:rPr kumimoji="1" lang="ja-JP" altLang="en-US" sz="1100" dirty="0">
                          <a:solidFill>
                            <a:schemeClr val="tx1"/>
                          </a:solidFill>
                          <a:latin typeface="Meiryo UI" panose="020B0604030504040204" pitchFamily="50" charset="-128"/>
                          <a:ea typeface="Meiryo UI" panose="020B0604030504040204" pitchFamily="50" charset="-128"/>
                        </a:rPr>
                        <a:t>年度の施設健全度調査結果に基づき、各スポーツ施設の改修優先度（長寿命化計画）を定める</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陸上競技場において</a:t>
                      </a:r>
                      <a:r>
                        <a:rPr kumimoji="1" lang="en-US" altLang="ja-JP" sz="1100" dirty="0">
                          <a:solidFill>
                            <a:schemeClr val="tx1"/>
                          </a:solidFill>
                          <a:latin typeface="Meiryo UI" panose="020B0604030504040204" pitchFamily="50" charset="-128"/>
                          <a:ea typeface="Meiryo UI" panose="020B0604030504040204" pitchFamily="50" charset="-128"/>
                        </a:rPr>
                        <a:t>2</a:t>
                      </a:r>
                      <a:r>
                        <a:rPr kumimoji="1" lang="ja-JP" altLang="en-US" sz="1100" dirty="0">
                          <a:solidFill>
                            <a:schemeClr val="tx1"/>
                          </a:solidFill>
                          <a:latin typeface="Meiryo UI" panose="020B0604030504040204" pitchFamily="50" charset="-128"/>
                          <a:ea typeface="Meiryo UI" panose="020B0604030504040204" pitchFamily="50" charset="-128"/>
                        </a:rPr>
                        <a:t>種公認を継続し、より質の高い競技環境の提供を行う</a:t>
                      </a: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 </a:t>
                      </a:r>
                      <a:r>
                        <a:rPr kumimoji="1" lang="ja-JP" altLang="en-US" sz="1100" dirty="0">
                          <a:solidFill>
                            <a:schemeClr val="tx1"/>
                          </a:solidFill>
                          <a:latin typeface="Meiryo UI" panose="020B0604030504040204" pitchFamily="50" charset="-128"/>
                          <a:ea typeface="Meiryo UI" panose="020B0604030504040204" pitchFamily="50" charset="-128"/>
                        </a:rPr>
                        <a:t>：②</a:t>
                      </a:r>
                    </a:p>
                    <a:p>
                      <a:r>
                        <a:rPr kumimoji="1" lang="ja-JP" altLang="en-US" sz="1100" dirty="0">
                          <a:solidFill>
                            <a:schemeClr val="tx1"/>
                          </a:solidFill>
                          <a:latin typeface="Meiryo UI" panose="020B0604030504040204" pitchFamily="50" charset="-128"/>
                          <a:ea typeface="Meiryo UI" panose="020B0604030504040204" pitchFamily="50" charset="-128"/>
                        </a:rPr>
                        <a:t>長寿命化計画（施設改修計画）に基づく各施設の改修工事を順次実施</a:t>
                      </a:r>
                      <a:endParaRPr kumimoji="1" lang="ja-JP" altLang="en-US" dirty="0">
                        <a:solidFill>
                          <a:schemeClr val="tx1"/>
                        </a:solidFill>
                      </a:endParaRPr>
                    </a:p>
                  </a:txBody>
                  <a:tcPr marR="72000" anchor="ctr"/>
                </a:tc>
                <a:extLst>
                  <a:ext uri="{0D108BD9-81ED-4DB2-BD59-A6C34878D82A}">
                    <a16:rowId xmlns:a16="http://schemas.microsoft.com/office/drawing/2014/main" val="3353756102"/>
                  </a:ext>
                </a:extLst>
              </a:tr>
              <a:tr h="226285">
                <a:tc>
                  <a:txBody>
                    <a:bodyPr/>
                    <a:lstStyle/>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橋梁耐震及び補修工事</a:t>
                      </a:r>
                      <a:endParaRPr kumimoji="1" lang="ja-JP" altLang="en-US" sz="1200" dirty="0">
                        <a:solidFill>
                          <a:schemeClr val="tx1"/>
                        </a:solidFill>
                        <a:highlight>
                          <a:srgbClr val="FFFF00"/>
                        </a:highlight>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solidFill>
                          <a:schemeClr val="tx1"/>
                        </a:solidFill>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無名橋耐震化（園内大階段部）</a:t>
                      </a: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：②</a:t>
                      </a:r>
                    </a:p>
                    <a:p>
                      <a:r>
                        <a:rPr kumimoji="1" lang="en-US" altLang="ja-JP" sz="1100" dirty="0">
                          <a:solidFill>
                            <a:schemeClr val="tx1"/>
                          </a:solidFill>
                          <a:latin typeface="Meiryo UI" panose="020B0604030504040204" pitchFamily="50" charset="-128"/>
                          <a:ea typeface="Meiryo UI" panose="020B0604030504040204" pitchFamily="50" charset="-128"/>
                        </a:rPr>
                        <a:t>R6</a:t>
                      </a:r>
                      <a:r>
                        <a:rPr kumimoji="1" lang="ja-JP" altLang="en-US" sz="1100" dirty="0">
                          <a:solidFill>
                            <a:schemeClr val="tx1"/>
                          </a:solidFill>
                          <a:latin typeface="Meiryo UI" panose="020B0604030504040204" pitchFamily="50" charset="-128"/>
                          <a:ea typeface="Meiryo UI" panose="020B0604030504040204" pitchFamily="50" charset="-128"/>
                        </a:rPr>
                        <a:t>年度と</a:t>
                      </a:r>
                      <a:r>
                        <a:rPr kumimoji="1" lang="en-US" altLang="ja-JP" sz="1100" dirty="0">
                          <a:solidFill>
                            <a:schemeClr val="tx1"/>
                          </a:solidFill>
                          <a:latin typeface="Meiryo UI" panose="020B0604030504040204" pitchFamily="50" charset="-128"/>
                          <a:ea typeface="Meiryo UI" panose="020B0604030504040204" pitchFamily="50" charset="-128"/>
                        </a:rPr>
                        <a:t>R7</a:t>
                      </a:r>
                      <a:r>
                        <a:rPr kumimoji="1" lang="ja-JP" altLang="en-US" sz="1100" dirty="0">
                          <a:solidFill>
                            <a:schemeClr val="tx1"/>
                          </a:solidFill>
                          <a:latin typeface="Meiryo UI" panose="020B0604030504040204" pitchFamily="50" charset="-128"/>
                          <a:ea typeface="Meiryo UI" panose="020B0604030504040204" pitchFamily="50" charset="-128"/>
                        </a:rPr>
                        <a:t>年度実施の定期点検結果に基づき、補修の優先度（長寿命化計画）を定め順次実施</a:t>
                      </a:r>
                    </a:p>
                  </a:txBody>
                  <a:tcPr anchor="ctr"/>
                </a:tc>
                <a:extLst>
                  <a:ext uri="{0D108BD9-81ED-4DB2-BD59-A6C34878D82A}">
                    <a16:rowId xmlns:a16="http://schemas.microsoft.com/office/drawing/2014/main" val="2652445628"/>
                  </a:ext>
                </a:extLst>
              </a:tr>
              <a:tr h="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持続可能な財務運営</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公園用地貸付を継続し、未利用地の活用を検討　</a:t>
                      </a:r>
                    </a:p>
                  </a:txBody>
                  <a:tcPr anchor="ctr"/>
                </a:tc>
                <a:extLst>
                  <a:ext uri="{0D108BD9-81ED-4DB2-BD59-A6C34878D82A}">
                    <a16:rowId xmlns:a16="http://schemas.microsoft.com/office/drawing/2014/main" val="634339647"/>
                  </a:ext>
                </a:extLst>
              </a:tr>
              <a:tr h="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万博の森づくり</a:t>
                      </a:r>
                      <a:endParaRPr kumimoji="1" lang="ja-JP" altLang="en-US" sz="1200" dirty="0">
                        <a:solidFill>
                          <a:schemeClr val="tx1"/>
                        </a:solidFill>
                        <a:highlight>
                          <a:srgbClr val="FFFF00"/>
                        </a:highlight>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モデルエリア試行実施</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チューリップの花園改修工事</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自然共生サイト認定検討</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モデルエリア試行実施</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けやきの丘改修工事</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R10</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12</a:t>
                      </a:r>
                      <a:r>
                        <a:rPr kumimoji="1" lang="ja-JP" altLang="en-US" sz="1100" dirty="0">
                          <a:solidFill>
                            <a:schemeClr val="tx1"/>
                          </a:solidFill>
                          <a:latin typeface="Meiryo UI" panose="020B0604030504040204" pitchFamily="50" charset="-128"/>
                          <a:ea typeface="Meiryo UI" panose="020B0604030504040204" pitchFamily="50" charset="-128"/>
                        </a:rPr>
                        <a:t>：②</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モデルエリア試行実施</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森づくりアクションプラン策定</a:t>
                      </a:r>
                      <a:endParaRPr kumimoji="1" lang="ja-JP" altLang="en-US" dirty="0"/>
                    </a:p>
                  </a:txBody>
                  <a:tcPr anchor="ctr"/>
                </a:tc>
                <a:extLst>
                  <a:ext uri="{0D108BD9-81ED-4DB2-BD59-A6C34878D82A}">
                    <a16:rowId xmlns:a16="http://schemas.microsoft.com/office/drawing/2014/main" val="2850394908"/>
                  </a:ext>
                </a:extLst>
              </a:tr>
              <a:tr h="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万博記念公園</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駅前周辺地区活性化事業</a:t>
                      </a:r>
                      <a:endParaRPr kumimoji="1" lang="ja-JP" altLang="en-US" sz="1200" dirty="0">
                        <a:solidFill>
                          <a:schemeClr val="tx1"/>
                        </a:solidFill>
                        <a:highlight>
                          <a:srgbClr val="FFFF00"/>
                        </a:highlight>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　 ：アリーナ等の建設及び交通環境整備に関する</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工事に着手</a:t>
                      </a:r>
                    </a:p>
                    <a:p>
                      <a:r>
                        <a:rPr kumimoji="1" lang="ja-JP" altLang="en-US" sz="1100" dirty="0">
                          <a:solidFill>
                            <a:schemeClr val="tx1"/>
                          </a:solidFill>
                          <a:latin typeface="Meiryo UI" panose="020B0604030504040204" pitchFamily="50" charset="-128"/>
                          <a:ea typeface="Meiryo UI" panose="020B0604030504040204" pitchFamily="50" charset="-128"/>
                        </a:rPr>
                        <a:t>Ｒ</a:t>
                      </a:r>
                      <a:r>
                        <a:rPr kumimoji="1" lang="en-US" altLang="ja-JP" sz="1100" dirty="0">
                          <a:solidFill>
                            <a:schemeClr val="tx1"/>
                          </a:solidFill>
                          <a:latin typeface="Meiryo UI" panose="020B0604030504040204" pitchFamily="50" charset="-128"/>
                          <a:ea typeface="Meiryo UI" panose="020B0604030504040204" pitchFamily="50" charset="-128"/>
                        </a:rPr>
                        <a:t>12</a:t>
                      </a:r>
                      <a:r>
                        <a:rPr kumimoji="1" lang="ja-JP" altLang="en-US" sz="1100" dirty="0">
                          <a:solidFill>
                            <a:schemeClr val="tx1"/>
                          </a:solidFill>
                          <a:latin typeface="Meiryo UI" panose="020B0604030504040204" pitchFamily="50" charset="-128"/>
                          <a:ea typeface="Meiryo UI" panose="020B0604030504040204" pitchFamily="50" charset="-128"/>
                        </a:rPr>
                        <a:t>：アリーナ（第１期）開業</a:t>
                      </a:r>
                      <a:endParaRPr kumimoji="1" lang="ja-JP" altLang="en-US" dirty="0">
                        <a:solidFill>
                          <a:schemeClr val="tx1"/>
                        </a:solidFill>
                      </a:endParaRPr>
                    </a:p>
                  </a:txBody>
                  <a:tcPr anchor="ctr"/>
                </a:tc>
                <a:extLst>
                  <a:ext uri="{0D108BD9-81ED-4DB2-BD59-A6C34878D82A}">
                    <a16:rowId xmlns:a16="http://schemas.microsoft.com/office/drawing/2014/main" val="3671114100"/>
                  </a:ext>
                </a:extLst>
              </a:tr>
            </a:tbl>
          </a:graphicData>
        </a:graphic>
      </p:graphicFrame>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3">
            <a:extLst>
              <a:ext uri="{FF2B5EF4-FFF2-40B4-BE49-F238E27FC236}">
                <a16:creationId xmlns:a16="http://schemas.microsoft.com/office/drawing/2014/main" id="{57D35F6B-4E04-74D9-91FD-F72710657965}"/>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16</a:t>
            </a:fld>
            <a:endParaRPr kumimoji="1" lang="ja-JP" altLang="en-US"/>
          </a:p>
        </p:txBody>
      </p:sp>
      <p:cxnSp>
        <p:nvCxnSpPr>
          <p:cNvPr id="23" name="直線矢印コネクタ 22">
            <a:extLst>
              <a:ext uri="{FF2B5EF4-FFF2-40B4-BE49-F238E27FC236}">
                <a16:creationId xmlns:a16="http://schemas.microsoft.com/office/drawing/2014/main" id="{9627F349-997F-4F81-ABCF-659C3BC6AF9E}"/>
              </a:ext>
            </a:extLst>
          </p:cNvPr>
          <p:cNvCxnSpPr>
            <a:cxnSpLocks/>
          </p:cNvCxnSpPr>
          <p:nvPr/>
        </p:nvCxnSpPr>
        <p:spPr>
          <a:xfrm>
            <a:off x="2088840" y="2401576"/>
            <a:ext cx="796898" cy="0"/>
          </a:xfrm>
          <a:prstGeom prst="straightConnector1">
            <a:avLst/>
          </a:prstGeom>
          <a:ln w="38100">
            <a:tailEnd type="arrow"/>
          </a:ln>
        </p:spPr>
        <p:style>
          <a:lnRef idx="3">
            <a:schemeClr val="dk1"/>
          </a:lnRef>
          <a:fillRef idx="0">
            <a:schemeClr val="dk1"/>
          </a:fillRef>
          <a:effectRef idx="2">
            <a:schemeClr val="dk1"/>
          </a:effectRef>
          <a:fontRef idx="minor">
            <a:schemeClr val="tx1"/>
          </a:fontRef>
        </p:style>
      </p:cxnSp>
      <p:cxnSp>
        <p:nvCxnSpPr>
          <p:cNvPr id="57" name="直線矢印コネクタ 56">
            <a:extLst>
              <a:ext uri="{FF2B5EF4-FFF2-40B4-BE49-F238E27FC236}">
                <a16:creationId xmlns:a16="http://schemas.microsoft.com/office/drawing/2014/main" id="{5E2BFD9B-A835-4E95-9BC3-0A9046F1D66A}"/>
              </a:ext>
            </a:extLst>
          </p:cNvPr>
          <p:cNvCxnSpPr>
            <a:cxnSpLocks/>
          </p:cNvCxnSpPr>
          <p:nvPr/>
        </p:nvCxnSpPr>
        <p:spPr>
          <a:xfrm>
            <a:off x="2832427" y="2401576"/>
            <a:ext cx="2924500" cy="0"/>
          </a:xfrm>
          <a:prstGeom prst="straightConnector1">
            <a:avLst/>
          </a:prstGeom>
          <a:ln w="38100">
            <a:prstDash val="sysDash"/>
            <a:tailEnd type="arrow"/>
          </a:ln>
        </p:spPr>
        <p:style>
          <a:lnRef idx="3">
            <a:schemeClr val="dk1"/>
          </a:lnRef>
          <a:fillRef idx="0">
            <a:schemeClr val="dk1"/>
          </a:fillRef>
          <a:effectRef idx="2">
            <a:schemeClr val="dk1"/>
          </a:effectRef>
          <a:fontRef idx="minor">
            <a:schemeClr val="tx1"/>
          </a:fontRef>
        </p:style>
      </p:cxnSp>
      <p:cxnSp>
        <p:nvCxnSpPr>
          <p:cNvPr id="59" name="直線矢印コネクタ 58">
            <a:extLst>
              <a:ext uri="{FF2B5EF4-FFF2-40B4-BE49-F238E27FC236}">
                <a16:creationId xmlns:a16="http://schemas.microsoft.com/office/drawing/2014/main" id="{B9852EEB-4F85-4FA6-A5F0-71EBBBFC4CCC}"/>
              </a:ext>
            </a:extLst>
          </p:cNvPr>
          <p:cNvCxnSpPr>
            <a:cxnSpLocks/>
          </p:cNvCxnSpPr>
          <p:nvPr/>
        </p:nvCxnSpPr>
        <p:spPr>
          <a:xfrm>
            <a:off x="2885738" y="3609592"/>
            <a:ext cx="2928322" cy="0"/>
          </a:xfrm>
          <a:prstGeom prst="straightConnector1">
            <a:avLst/>
          </a:prstGeom>
          <a:ln w="38100">
            <a:prstDash val="sysDash"/>
            <a:tailEnd type="arrow"/>
          </a:ln>
        </p:spPr>
        <p:style>
          <a:lnRef idx="3">
            <a:schemeClr val="dk1"/>
          </a:lnRef>
          <a:fillRef idx="0">
            <a:schemeClr val="dk1"/>
          </a:fillRef>
          <a:effectRef idx="2">
            <a:schemeClr val="dk1"/>
          </a:effectRef>
          <a:fontRef idx="minor">
            <a:schemeClr val="tx1"/>
          </a:fontRef>
        </p:style>
      </p:cxnSp>
      <p:sp>
        <p:nvSpPr>
          <p:cNvPr id="17" name="タイトル 1">
            <a:extLst>
              <a:ext uri="{FF2B5EF4-FFF2-40B4-BE49-F238E27FC236}">
                <a16:creationId xmlns:a16="http://schemas.microsoft.com/office/drawing/2014/main" id="{D70B0801-6559-4231-8C25-8F3597313EC2}"/>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７</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主な取組スケジュール</a:t>
            </a:r>
          </a:p>
        </p:txBody>
      </p:sp>
      <p:cxnSp>
        <p:nvCxnSpPr>
          <p:cNvPr id="13" name="直線矢印コネクタ 12">
            <a:extLst>
              <a:ext uri="{FF2B5EF4-FFF2-40B4-BE49-F238E27FC236}">
                <a16:creationId xmlns:a16="http://schemas.microsoft.com/office/drawing/2014/main" id="{FA8DB0C4-D1BB-405D-8014-B88D322BCEF3}"/>
              </a:ext>
            </a:extLst>
          </p:cNvPr>
          <p:cNvCxnSpPr>
            <a:cxnSpLocks/>
          </p:cNvCxnSpPr>
          <p:nvPr/>
        </p:nvCxnSpPr>
        <p:spPr>
          <a:xfrm>
            <a:off x="2110942" y="5335552"/>
            <a:ext cx="1436985"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14" name="直線矢印コネクタ 13">
            <a:extLst>
              <a:ext uri="{FF2B5EF4-FFF2-40B4-BE49-F238E27FC236}">
                <a16:creationId xmlns:a16="http://schemas.microsoft.com/office/drawing/2014/main" id="{57AE2FE9-5662-4806-8657-63C823441E58}"/>
              </a:ext>
            </a:extLst>
          </p:cNvPr>
          <p:cNvCxnSpPr>
            <a:cxnSpLocks/>
          </p:cNvCxnSpPr>
          <p:nvPr/>
        </p:nvCxnSpPr>
        <p:spPr>
          <a:xfrm>
            <a:off x="3584493" y="5344696"/>
            <a:ext cx="2263140"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cxnSp>
        <p:nvCxnSpPr>
          <p:cNvPr id="12" name="直線矢印コネクタ 11">
            <a:extLst>
              <a:ext uri="{FF2B5EF4-FFF2-40B4-BE49-F238E27FC236}">
                <a16:creationId xmlns:a16="http://schemas.microsoft.com/office/drawing/2014/main" id="{4A5B8B2F-4DE7-44E9-9E90-EA252354C10B}"/>
              </a:ext>
            </a:extLst>
          </p:cNvPr>
          <p:cNvCxnSpPr>
            <a:cxnSpLocks/>
          </p:cNvCxnSpPr>
          <p:nvPr/>
        </p:nvCxnSpPr>
        <p:spPr>
          <a:xfrm>
            <a:off x="2113935" y="6558921"/>
            <a:ext cx="3700125"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sp>
        <p:nvSpPr>
          <p:cNvPr id="18" name="テキスト ボックス 17">
            <a:extLst>
              <a:ext uri="{FF2B5EF4-FFF2-40B4-BE49-F238E27FC236}">
                <a16:creationId xmlns:a16="http://schemas.microsoft.com/office/drawing/2014/main" id="{21DD8C29-1A34-4753-AF9C-908A77BC4713}"/>
              </a:ext>
            </a:extLst>
          </p:cNvPr>
          <p:cNvSpPr txBox="1"/>
          <p:nvPr/>
        </p:nvSpPr>
        <p:spPr>
          <a:xfrm>
            <a:off x="2278533" y="2401576"/>
            <a:ext cx="364202"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19" name="テキスト ボックス 18">
            <a:extLst>
              <a:ext uri="{FF2B5EF4-FFF2-40B4-BE49-F238E27FC236}">
                <a16:creationId xmlns:a16="http://schemas.microsoft.com/office/drawing/2014/main" id="{8221B2A1-CF1D-471B-AD8D-20F1BF747F75}"/>
              </a:ext>
            </a:extLst>
          </p:cNvPr>
          <p:cNvSpPr txBox="1"/>
          <p:nvPr/>
        </p:nvSpPr>
        <p:spPr>
          <a:xfrm>
            <a:off x="4119017" y="2425866"/>
            <a:ext cx="325730"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
        <p:nvSpPr>
          <p:cNvPr id="21" name="テキスト ボックス 20">
            <a:extLst>
              <a:ext uri="{FF2B5EF4-FFF2-40B4-BE49-F238E27FC236}">
                <a16:creationId xmlns:a16="http://schemas.microsoft.com/office/drawing/2014/main" id="{48CA56F0-E7B8-4462-B9F5-C09AECC3D3D6}"/>
              </a:ext>
            </a:extLst>
          </p:cNvPr>
          <p:cNvSpPr txBox="1"/>
          <p:nvPr/>
        </p:nvSpPr>
        <p:spPr>
          <a:xfrm>
            <a:off x="2647334" y="5362150"/>
            <a:ext cx="364202"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2" name="テキスト ボックス 21">
            <a:extLst>
              <a:ext uri="{FF2B5EF4-FFF2-40B4-BE49-F238E27FC236}">
                <a16:creationId xmlns:a16="http://schemas.microsoft.com/office/drawing/2014/main" id="{6FEA6163-B473-4609-BE52-367ECCBF2FD4}"/>
              </a:ext>
            </a:extLst>
          </p:cNvPr>
          <p:cNvSpPr txBox="1"/>
          <p:nvPr/>
        </p:nvSpPr>
        <p:spPr>
          <a:xfrm>
            <a:off x="4409134" y="5362150"/>
            <a:ext cx="325730"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cxnSp>
        <p:nvCxnSpPr>
          <p:cNvPr id="24" name="直線矢印コネクタ 23">
            <a:extLst>
              <a:ext uri="{FF2B5EF4-FFF2-40B4-BE49-F238E27FC236}">
                <a16:creationId xmlns:a16="http://schemas.microsoft.com/office/drawing/2014/main" id="{9225CE09-F15E-4E13-A421-831A35ACC76E}"/>
              </a:ext>
            </a:extLst>
          </p:cNvPr>
          <p:cNvCxnSpPr>
            <a:cxnSpLocks/>
          </p:cNvCxnSpPr>
          <p:nvPr/>
        </p:nvCxnSpPr>
        <p:spPr>
          <a:xfrm>
            <a:off x="2113935" y="4263895"/>
            <a:ext cx="3700125"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20" name="直線矢印コネクタ 19">
            <a:extLst>
              <a:ext uri="{FF2B5EF4-FFF2-40B4-BE49-F238E27FC236}">
                <a16:creationId xmlns:a16="http://schemas.microsoft.com/office/drawing/2014/main" id="{FFF2E7A7-5C2D-455C-A595-DDE8FBA27545}"/>
              </a:ext>
            </a:extLst>
          </p:cNvPr>
          <p:cNvCxnSpPr>
            <a:cxnSpLocks/>
          </p:cNvCxnSpPr>
          <p:nvPr/>
        </p:nvCxnSpPr>
        <p:spPr>
          <a:xfrm>
            <a:off x="2088840" y="3609592"/>
            <a:ext cx="743587" cy="0"/>
          </a:xfrm>
          <a:prstGeom prst="straightConnector1">
            <a:avLst/>
          </a:prstGeom>
          <a:ln w="38100">
            <a:tailEnd type="arrow"/>
          </a:ln>
        </p:spPr>
        <p:style>
          <a:lnRef idx="3">
            <a:schemeClr val="dk1"/>
          </a:lnRef>
          <a:fillRef idx="0">
            <a:schemeClr val="dk1"/>
          </a:fillRef>
          <a:effectRef idx="2">
            <a:schemeClr val="dk1"/>
          </a:effectRef>
          <a:fontRef idx="minor">
            <a:schemeClr val="tx1"/>
          </a:fontRef>
        </p:style>
      </p:cxnSp>
      <p:sp>
        <p:nvSpPr>
          <p:cNvPr id="25" name="テキスト ボックス 24">
            <a:extLst>
              <a:ext uri="{FF2B5EF4-FFF2-40B4-BE49-F238E27FC236}">
                <a16:creationId xmlns:a16="http://schemas.microsoft.com/office/drawing/2014/main" id="{3CA187F7-A6AB-4F94-9CEC-60E6D8FAC9E4}"/>
              </a:ext>
            </a:extLst>
          </p:cNvPr>
          <p:cNvSpPr txBox="1"/>
          <p:nvPr/>
        </p:nvSpPr>
        <p:spPr>
          <a:xfrm>
            <a:off x="2278532" y="3634300"/>
            <a:ext cx="364202"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6" name="テキスト ボックス 25">
            <a:extLst>
              <a:ext uri="{FF2B5EF4-FFF2-40B4-BE49-F238E27FC236}">
                <a16:creationId xmlns:a16="http://schemas.microsoft.com/office/drawing/2014/main" id="{844C657B-4BC1-4F3C-9354-2FEE4F15A597}"/>
              </a:ext>
            </a:extLst>
          </p:cNvPr>
          <p:cNvSpPr txBox="1"/>
          <p:nvPr/>
        </p:nvSpPr>
        <p:spPr>
          <a:xfrm>
            <a:off x="4119017" y="3641776"/>
            <a:ext cx="325730"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Tree>
    <p:extLst>
      <p:ext uri="{BB962C8B-B14F-4D97-AF65-F5344CB8AC3E}">
        <p14:creationId xmlns:p14="http://schemas.microsoft.com/office/powerpoint/2010/main" val="480015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EFF624A-8093-AC64-8175-177D55BBBF45}"/>
              </a:ext>
            </a:extLst>
          </p:cNvPr>
          <p:cNvSpPr txBox="1">
            <a:spLocks/>
          </p:cNvSpPr>
          <p:nvPr/>
        </p:nvSpPr>
        <p:spPr>
          <a:xfrm>
            <a:off x="41383" y="77794"/>
            <a:ext cx="8828297"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７</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主な取組スケジュール</a:t>
            </a:r>
          </a:p>
        </p:txBody>
      </p:sp>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3">
            <a:extLst>
              <a:ext uri="{FF2B5EF4-FFF2-40B4-BE49-F238E27FC236}">
                <a16:creationId xmlns:a16="http://schemas.microsoft.com/office/drawing/2014/main" id="{57D35F6B-4E04-74D9-91FD-F72710657965}"/>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17</a:t>
            </a:fld>
            <a:endParaRPr kumimoji="1" lang="ja-JP" altLang="en-US" dirty="0"/>
          </a:p>
        </p:txBody>
      </p:sp>
      <p:graphicFrame>
        <p:nvGraphicFramePr>
          <p:cNvPr id="6" name="表 5">
            <a:extLst>
              <a:ext uri="{FF2B5EF4-FFF2-40B4-BE49-F238E27FC236}">
                <a16:creationId xmlns:a16="http://schemas.microsoft.com/office/drawing/2014/main" id="{8504BD9A-0688-4198-8A0E-5483C0234A2C}"/>
              </a:ext>
            </a:extLst>
          </p:cNvPr>
          <p:cNvGraphicFramePr>
            <a:graphicFrameLocks noGrp="1"/>
          </p:cNvGraphicFramePr>
          <p:nvPr>
            <p:extLst>
              <p:ext uri="{D42A27DB-BD31-4B8C-83A1-F6EECF244321}">
                <p14:modId xmlns:p14="http://schemas.microsoft.com/office/powerpoint/2010/main" val="1241762476"/>
              </p:ext>
            </p:extLst>
          </p:nvPr>
        </p:nvGraphicFramePr>
        <p:xfrm>
          <a:off x="135937" y="792624"/>
          <a:ext cx="8872123" cy="5370886"/>
        </p:xfrm>
        <a:graphic>
          <a:graphicData uri="http://schemas.openxmlformats.org/drawingml/2006/table">
            <a:tbl>
              <a:tblPr firstRow="1" bandRow="1">
                <a:tableStyleId>{00A15C55-8517-42AA-B614-E9B94910E393}</a:tableStyleId>
              </a:tblPr>
              <a:tblGrid>
                <a:gridCol w="1931416">
                  <a:extLst>
                    <a:ext uri="{9D8B030D-6E8A-4147-A177-3AD203B41FA5}">
                      <a16:colId xmlns:a16="http://schemas.microsoft.com/office/drawing/2014/main" val="1723429126"/>
                    </a:ext>
                  </a:extLst>
                </a:gridCol>
                <a:gridCol w="758952">
                  <a:extLst>
                    <a:ext uri="{9D8B030D-6E8A-4147-A177-3AD203B41FA5}">
                      <a16:colId xmlns:a16="http://schemas.microsoft.com/office/drawing/2014/main" val="2446956169"/>
                    </a:ext>
                  </a:extLst>
                </a:gridCol>
                <a:gridCol w="713232">
                  <a:extLst>
                    <a:ext uri="{9D8B030D-6E8A-4147-A177-3AD203B41FA5}">
                      <a16:colId xmlns:a16="http://schemas.microsoft.com/office/drawing/2014/main" val="1417907196"/>
                    </a:ext>
                  </a:extLst>
                </a:gridCol>
                <a:gridCol w="740664">
                  <a:extLst>
                    <a:ext uri="{9D8B030D-6E8A-4147-A177-3AD203B41FA5}">
                      <a16:colId xmlns:a16="http://schemas.microsoft.com/office/drawing/2014/main" val="318385508"/>
                    </a:ext>
                  </a:extLst>
                </a:gridCol>
                <a:gridCol w="731520">
                  <a:extLst>
                    <a:ext uri="{9D8B030D-6E8A-4147-A177-3AD203B41FA5}">
                      <a16:colId xmlns:a16="http://schemas.microsoft.com/office/drawing/2014/main" val="1212252449"/>
                    </a:ext>
                  </a:extLst>
                </a:gridCol>
                <a:gridCol w="787098">
                  <a:extLst>
                    <a:ext uri="{9D8B030D-6E8A-4147-A177-3AD203B41FA5}">
                      <a16:colId xmlns:a16="http://schemas.microsoft.com/office/drawing/2014/main" val="3754419921"/>
                    </a:ext>
                  </a:extLst>
                </a:gridCol>
                <a:gridCol w="3209241">
                  <a:extLst>
                    <a:ext uri="{9D8B030D-6E8A-4147-A177-3AD203B41FA5}">
                      <a16:colId xmlns:a16="http://schemas.microsoft.com/office/drawing/2014/main" val="4194215852"/>
                    </a:ext>
                  </a:extLst>
                </a:gridCol>
              </a:tblGrid>
              <a:tr h="463606">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2026</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R8</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2027</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R9</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2028</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R10</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72000"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2029</a:t>
                      </a:r>
                    </a:p>
                    <a:p>
                      <a:pPr algn="ctr"/>
                      <a:r>
                        <a:rPr kumimoji="1" lang="en-US" altLang="ja-JP" sz="1000" dirty="0">
                          <a:solidFill>
                            <a:schemeClr val="tx1"/>
                          </a:solidFill>
                          <a:latin typeface="Meiryo UI" panose="020B0604030504040204" pitchFamily="50" charset="-128"/>
                          <a:ea typeface="Meiryo UI" panose="020B0604030504040204" pitchFamily="50" charset="-128"/>
                        </a:rPr>
                        <a:t>(R11)</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2030</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R12</a:t>
                      </a:r>
                      <a:r>
                        <a:rPr kumimoji="1" lang="ja-JP" altLang="en-US" sz="1000"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備　考（主なもの）</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34935338"/>
                  </a:ext>
                </a:extLst>
              </a:tr>
              <a:tr h="0">
                <a:tc gridSpan="7">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重点１「多様な人々が安心して利用できる公園づくり」</a:t>
                      </a:r>
                      <a:endParaRPr kumimoji="1" lang="en-US" altLang="ja-JP" sz="1200" b="1" dirty="0">
                        <a:solidFill>
                          <a:schemeClr val="tx1"/>
                        </a:solidFill>
                        <a:latin typeface="Meiryo UI" panose="020B0604030504040204" pitchFamily="50" charset="-128"/>
                        <a:ea typeface="Meiryo UI" panose="020B0604030504040204" pitchFamily="50" charset="-128"/>
                      </a:endParaRP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87333828"/>
                  </a:ext>
                </a:extLst>
              </a:tr>
              <a:tr h="122781">
                <a:tc>
                  <a:txBody>
                    <a:bodyPr/>
                    <a:lstStyle/>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園内トイレ美装化改修</a:t>
                      </a:r>
                      <a:endParaRPr kumimoji="1" lang="en-US" altLang="ja-JP" sz="1200" strike="noStrike" baseline="0" dirty="0">
                        <a:solidFill>
                          <a:schemeClr val="tx1"/>
                        </a:solidFill>
                        <a:latin typeface="Meiryo UI" panose="020B0604030504040204" pitchFamily="50" charset="-128"/>
                        <a:ea typeface="Meiryo UI" panose="020B0604030504040204" pitchFamily="50" charset="-128"/>
                      </a:endParaRPr>
                    </a:p>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（再掲）</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R="72000" anchor="ctr"/>
                </a:tc>
                <a:tc>
                  <a:txBody>
                    <a:bodyPr/>
                    <a:lstStyle/>
                    <a:p>
                      <a:endParaRPr kumimoji="1" lang="ja-JP" altLang="en-US" dirty="0"/>
                    </a:p>
                  </a:txBody>
                  <a:tcPr marR="72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R7</a:t>
                      </a:r>
                      <a:r>
                        <a:rPr kumimoji="1" lang="ja-JP" altLang="en-US" sz="1100" dirty="0">
                          <a:solidFill>
                            <a:schemeClr val="tx1"/>
                          </a:solidFill>
                          <a:latin typeface="Meiryo UI" panose="020B0604030504040204" pitchFamily="50" charset="-128"/>
                          <a:ea typeface="Meiryo UI" panose="020B0604030504040204" pitchFamily="50" charset="-128"/>
                        </a:rPr>
                        <a:t>年度の施設健全度調査結果に基づき、改修優先度（長寿命化計画）を定める</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 </a:t>
                      </a:r>
                      <a:r>
                        <a:rPr kumimoji="1" lang="ja-JP" altLang="en-US" sz="1100" dirty="0">
                          <a:solidFill>
                            <a:schemeClr val="tx1"/>
                          </a:solidFill>
                          <a:latin typeface="Meiryo UI" panose="020B0604030504040204" pitchFamily="50" charset="-128"/>
                          <a:ea typeface="Meiryo UI" panose="020B0604030504040204" pitchFamily="50" charset="-128"/>
                        </a:rPr>
                        <a:t>：②</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長寿命化計画（施設改修計画）に基づく各便所の改修工事に合わせ美装化工事を順次実施</a:t>
                      </a:r>
                      <a:endParaRPr kumimoji="1" lang="ja-JP" altLang="en-US" dirty="0"/>
                    </a:p>
                  </a:txBody>
                  <a:tcPr marR="72000" anchor="ctr"/>
                </a:tc>
                <a:extLst>
                  <a:ext uri="{0D108BD9-81ED-4DB2-BD59-A6C34878D82A}">
                    <a16:rowId xmlns:a16="http://schemas.microsoft.com/office/drawing/2014/main" val="3487514999"/>
                  </a:ext>
                </a:extLst>
              </a:tr>
              <a:tr h="122781">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案内タブレットの設置</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障がい者歩行支援アプリの導入</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指定管理者により、実施</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R10</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：②</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指定管理者変更時に事業継続検討</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75518003"/>
                  </a:ext>
                </a:extLst>
              </a:tr>
              <a:tr h="122781">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陸上競技場の大規模改修</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（再掲）</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：陸上競技場のトラック改修</a:t>
                      </a:r>
                      <a:endParaRPr kumimoji="1" lang="ja-JP" altLang="en-US" dirty="0"/>
                    </a:p>
                  </a:txBody>
                  <a:tcPr anchor="ctr"/>
                </a:tc>
                <a:extLst>
                  <a:ext uri="{0D108BD9-81ED-4DB2-BD59-A6C34878D82A}">
                    <a16:rowId xmlns:a16="http://schemas.microsoft.com/office/drawing/2014/main" val="1210468084"/>
                  </a:ext>
                </a:extLst>
              </a:tr>
              <a:tr h="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橋梁補修</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（再掲）</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solidFill>
                          <a:schemeClr val="tx1"/>
                        </a:solidFill>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：①</a:t>
                      </a:r>
                    </a:p>
                    <a:p>
                      <a:r>
                        <a:rPr kumimoji="1" lang="ja-JP" altLang="en-US" sz="1100" dirty="0">
                          <a:solidFill>
                            <a:schemeClr val="tx1"/>
                          </a:solidFill>
                          <a:latin typeface="Meiryo UI" panose="020B0604030504040204" pitchFamily="50" charset="-128"/>
                          <a:ea typeface="Meiryo UI" panose="020B0604030504040204" pitchFamily="50" charset="-128"/>
                        </a:rPr>
                        <a:t>無名橋耐震化（園内大階段部）</a:t>
                      </a: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：②</a:t>
                      </a:r>
                    </a:p>
                    <a:p>
                      <a:r>
                        <a:rPr kumimoji="1" lang="en-US" altLang="ja-JP" sz="1100" dirty="0">
                          <a:solidFill>
                            <a:schemeClr val="tx1"/>
                          </a:solidFill>
                          <a:latin typeface="Meiryo UI" panose="020B0604030504040204" pitchFamily="50" charset="-128"/>
                          <a:ea typeface="Meiryo UI" panose="020B0604030504040204" pitchFamily="50" charset="-128"/>
                        </a:rPr>
                        <a:t>R6</a:t>
                      </a:r>
                      <a:r>
                        <a:rPr kumimoji="1" lang="ja-JP" altLang="en-US" sz="1100" dirty="0">
                          <a:solidFill>
                            <a:schemeClr val="tx1"/>
                          </a:solidFill>
                          <a:latin typeface="Meiryo UI" panose="020B0604030504040204" pitchFamily="50" charset="-128"/>
                          <a:ea typeface="Meiryo UI" panose="020B0604030504040204" pitchFamily="50" charset="-128"/>
                        </a:rPr>
                        <a:t>年度と</a:t>
                      </a:r>
                      <a:r>
                        <a:rPr kumimoji="1" lang="en-US" altLang="ja-JP" sz="1100" dirty="0">
                          <a:solidFill>
                            <a:schemeClr val="tx1"/>
                          </a:solidFill>
                          <a:latin typeface="Meiryo UI" panose="020B0604030504040204" pitchFamily="50" charset="-128"/>
                          <a:ea typeface="Meiryo UI" panose="020B0604030504040204" pitchFamily="50" charset="-128"/>
                        </a:rPr>
                        <a:t>R7</a:t>
                      </a:r>
                      <a:r>
                        <a:rPr kumimoji="1" lang="ja-JP" altLang="en-US" sz="1100" dirty="0">
                          <a:solidFill>
                            <a:schemeClr val="tx1"/>
                          </a:solidFill>
                          <a:latin typeface="Meiryo UI" panose="020B0604030504040204" pitchFamily="50" charset="-128"/>
                          <a:ea typeface="Meiryo UI" panose="020B0604030504040204" pitchFamily="50" charset="-128"/>
                        </a:rPr>
                        <a:t>年度実施の定期点検結果に基づき、補修の優先度（長寿命化計画）を定め順次実施</a:t>
                      </a:r>
                    </a:p>
                  </a:txBody>
                  <a:tcPr anchor="ctr"/>
                </a:tc>
                <a:extLst>
                  <a:ext uri="{0D108BD9-81ED-4DB2-BD59-A6C34878D82A}">
                    <a16:rowId xmlns:a16="http://schemas.microsoft.com/office/drawing/2014/main" val="1889882151"/>
                  </a:ext>
                </a:extLst>
              </a:tr>
              <a:tr h="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井戸設備の改修</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日本庭園ポンプ設備改修</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：②</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日常的な維持管理、点検結果により機能が果たせなくなった段階で順次更新工事を実施</a:t>
                      </a:r>
                      <a:endParaRPr kumimoji="1" lang="ja-JP" altLang="en-US" dirty="0"/>
                    </a:p>
                  </a:txBody>
                  <a:tcPr anchor="ctr"/>
                </a:tc>
                <a:extLst>
                  <a:ext uri="{0D108BD9-81ED-4DB2-BD59-A6C34878D82A}">
                    <a16:rowId xmlns:a16="http://schemas.microsoft.com/office/drawing/2014/main" val="1692145701"/>
                  </a:ext>
                </a:extLst>
              </a:tr>
              <a:tr h="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持続可能な財務運営</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（再掲）</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公園用地貸付を継続し、未利用地の活用を検討</a:t>
                      </a:r>
                    </a:p>
                  </a:txBody>
                  <a:tcPr anchor="ctr"/>
                </a:tc>
                <a:extLst>
                  <a:ext uri="{0D108BD9-81ED-4DB2-BD59-A6C34878D82A}">
                    <a16:rowId xmlns:a16="http://schemas.microsoft.com/office/drawing/2014/main" val="3281216793"/>
                  </a:ext>
                </a:extLst>
              </a:tr>
            </a:tbl>
          </a:graphicData>
        </a:graphic>
      </p:graphicFrame>
      <p:cxnSp>
        <p:nvCxnSpPr>
          <p:cNvPr id="8" name="直線矢印コネクタ 7">
            <a:extLst>
              <a:ext uri="{FF2B5EF4-FFF2-40B4-BE49-F238E27FC236}">
                <a16:creationId xmlns:a16="http://schemas.microsoft.com/office/drawing/2014/main" id="{E9CB362A-1272-432A-B589-F0BB9C536F13}"/>
              </a:ext>
            </a:extLst>
          </p:cNvPr>
          <p:cNvCxnSpPr>
            <a:cxnSpLocks/>
          </p:cNvCxnSpPr>
          <p:nvPr/>
        </p:nvCxnSpPr>
        <p:spPr>
          <a:xfrm>
            <a:off x="3535680" y="2954528"/>
            <a:ext cx="2240280" cy="0"/>
          </a:xfrm>
          <a:prstGeom prst="straightConnector1">
            <a:avLst/>
          </a:prstGeom>
          <a:ln w="38100">
            <a:prstDash val="sysDash"/>
            <a:tailEnd type="arrow"/>
          </a:ln>
        </p:spPr>
        <p:style>
          <a:lnRef idx="3">
            <a:schemeClr val="dk1"/>
          </a:lnRef>
          <a:fillRef idx="0">
            <a:schemeClr val="dk1"/>
          </a:fillRef>
          <a:effectRef idx="2">
            <a:schemeClr val="dk1"/>
          </a:effectRef>
          <a:fontRef idx="minor">
            <a:schemeClr val="tx1"/>
          </a:fontRef>
        </p:style>
      </p:cxnSp>
      <p:cxnSp>
        <p:nvCxnSpPr>
          <p:cNvPr id="10" name="直線矢印コネクタ 9">
            <a:extLst>
              <a:ext uri="{FF2B5EF4-FFF2-40B4-BE49-F238E27FC236}">
                <a16:creationId xmlns:a16="http://schemas.microsoft.com/office/drawing/2014/main" id="{ADF46653-DEB1-4906-9F92-164EEFA3474D}"/>
              </a:ext>
            </a:extLst>
          </p:cNvPr>
          <p:cNvCxnSpPr>
            <a:cxnSpLocks/>
          </p:cNvCxnSpPr>
          <p:nvPr/>
        </p:nvCxnSpPr>
        <p:spPr>
          <a:xfrm>
            <a:off x="2824068" y="4286278"/>
            <a:ext cx="2951892" cy="0"/>
          </a:xfrm>
          <a:prstGeom prst="straightConnector1">
            <a:avLst/>
          </a:prstGeom>
          <a:ln w="38100">
            <a:prstDash val="sysDash"/>
            <a:tailEnd type="arrow"/>
          </a:ln>
        </p:spPr>
        <p:style>
          <a:lnRef idx="3">
            <a:schemeClr val="dk1"/>
          </a:lnRef>
          <a:fillRef idx="0">
            <a:schemeClr val="dk1"/>
          </a:fillRef>
          <a:effectRef idx="2">
            <a:schemeClr val="dk1"/>
          </a:effectRef>
          <a:fontRef idx="minor">
            <a:schemeClr val="tx1"/>
          </a:fontRef>
        </p:style>
      </p:cxnSp>
      <p:cxnSp>
        <p:nvCxnSpPr>
          <p:cNvPr id="17" name="直線矢印コネクタ 16">
            <a:extLst>
              <a:ext uri="{FF2B5EF4-FFF2-40B4-BE49-F238E27FC236}">
                <a16:creationId xmlns:a16="http://schemas.microsoft.com/office/drawing/2014/main" id="{DF525C5B-D716-4DD1-A410-B93693F4F281}"/>
              </a:ext>
            </a:extLst>
          </p:cNvPr>
          <p:cNvCxnSpPr>
            <a:cxnSpLocks/>
          </p:cNvCxnSpPr>
          <p:nvPr/>
        </p:nvCxnSpPr>
        <p:spPr>
          <a:xfrm>
            <a:off x="2071212" y="3604267"/>
            <a:ext cx="752856" cy="0"/>
          </a:xfrm>
          <a:prstGeom prst="straightConnector1">
            <a:avLst/>
          </a:prstGeom>
          <a:ln w="38100">
            <a:tailEnd type="arrow"/>
          </a:ln>
        </p:spPr>
        <p:style>
          <a:lnRef idx="3">
            <a:schemeClr val="dk1"/>
          </a:lnRef>
          <a:fillRef idx="0">
            <a:schemeClr val="dk1"/>
          </a:fillRef>
          <a:effectRef idx="2">
            <a:schemeClr val="dk1"/>
          </a:effectRef>
          <a:fontRef idx="minor">
            <a:schemeClr val="tx1"/>
          </a:fontRef>
        </p:style>
      </p:cxnSp>
      <p:cxnSp>
        <p:nvCxnSpPr>
          <p:cNvPr id="18" name="直線矢印コネクタ 17">
            <a:extLst>
              <a:ext uri="{FF2B5EF4-FFF2-40B4-BE49-F238E27FC236}">
                <a16:creationId xmlns:a16="http://schemas.microsoft.com/office/drawing/2014/main" id="{9AE0E570-EF19-4442-B8E3-1A0F8B6F9DDF}"/>
              </a:ext>
            </a:extLst>
          </p:cNvPr>
          <p:cNvCxnSpPr>
            <a:cxnSpLocks/>
          </p:cNvCxnSpPr>
          <p:nvPr/>
        </p:nvCxnSpPr>
        <p:spPr>
          <a:xfrm>
            <a:off x="2824068" y="2109780"/>
            <a:ext cx="2951892" cy="0"/>
          </a:xfrm>
          <a:prstGeom prst="straightConnector1">
            <a:avLst/>
          </a:prstGeom>
          <a:ln w="38100">
            <a:prstDash val="sysDash"/>
            <a:tailEnd type="arrow"/>
          </a:ln>
        </p:spPr>
        <p:style>
          <a:lnRef idx="3">
            <a:schemeClr val="dk1"/>
          </a:lnRef>
          <a:fillRef idx="0">
            <a:schemeClr val="dk1"/>
          </a:fillRef>
          <a:effectRef idx="2">
            <a:schemeClr val="dk1"/>
          </a:effectRef>
          <a:fontRef idx="minor">
            <a:schemeClr val="tx1"/>
          </a:fontRef>
        </p:style>
      </p:cxnSp>
      <p:cxnSp>
        <p:nvCxnSpPr>
          <p:cNvPr id="11" name="直線矢印コネクタ 10">
            <a:extLst>
              <a:ext uri="{FF2B5EF4-FFF2-40B4-BE49-F238E27FC236}">
                <a16:creationId xmlns:a16="http://schemas.microsoft.com/office/drawing/2014/main" id="{FC227B18-99EF-466A-81B6-195D54B426F1}"/>
              </a:ext>
            </a:extLst>
          </p:cNvPr>
          <p:cNvCxnSpPr>
            <a:cxnSpLocks/>
          </p:cNvCxnSpPr>
          <p:nvPr/>
        </p:nvCxnSpPr>
        <p:spPr>
          <a:xfrm>
            <a:off x="2071212" y="5274716"/>
            <a:ext cx="752856" cy="0"/>
          </a:xfrm>
          <a:prstGeom prst="straightConnector1">
            <a:avLst/>
          </a:prstGeom>
          <a:ln w="38100">
            <a:tailEnd type="arrow"/>
          </a:ln>
        </p:spPr>
        <p:style>
          <a:lnRef idx="3">
            <a:schemeClr val="dk1"/>
          </a:lnRef>
          <a:fillRef idx="0">
            <a:schemeClr val="dk1"/>
          </a:fillRef>
          <a:effectRef idx="2">
            <a:schemeClr val="dk1"/>
          </a:effectRef>
          <a:fontRef idx="minor">
            <a:schemeClr val="tx1"/>
          </a:fontRef>
        </p:style>
      </p:cxnSp>
      <p:cxnSp>
        <p:nvCxnSpPr>
          <p:cNvPr id="15" name="直線矢印コネクタ 14">
            <a:extLst>
              <a:ext uri="{FF2B5EF4-FFF2-40B4-BE49-F238E27FC236}">
                <a16:creationId xmlns:a16="http://schemas.microsoft.com/office/drawing/2014/main" id="{E0127098-F4FB-4B83-AE7E-32C3B649A6CC}"/>
              </a:ext>
            </a:extLst>
          </p:cNvPr>
          <p:cNvCxnSpPr>
            <a:cxnSpLocks/>
          </p:cNvCxnSpPr>
          <p:nvPr/>
        </p:nvCxnSpPr>
        <p:spPr>
          <a:xfrm>
            <a:off x="2824068" y="5278602"/>
            <a:ext cx="2951892" cy="0"/>
          </a:xfrm>
          <a:prstGeom prst="straightConnector1">
            <a:avLst/>
          </a:prstGeom>
          <a:ln w="38100">
            <a:prstDash val="sysDash"/>
            <a:tailEnd type="arrow"/>
          </a:ln>
        </p:spPr>
        <p:style>
          <a:lnRef idx="3">
            <a:schemeClr val="dk1"/>
          </a:lnRef>
          <a:fillRef idx="0">
            <a:schemeClr val="dk1"/>
          </a:fillRef>
          <a:effectRef idx="2">
            <a:schemeClr val="dk1"/>
          </a:effectRef>
          <a:fontRef idx="minor">
            <a:schemeClr val="tx1"/>
          </a:fontRef>
        </p:style>
      </p:cxnSp>
      <p:cxnSp>
        <p:nvCxnSpPr>
          <p:cNvPr id="14" name="直線矢印コネクタ 13">
            <a:extLst>
              <a:ext uri="{FF2B5EF4-FFF2-40B4-BE49-F238E27FC236}">
                <a16:creationId xmlns:a16="http://schemas.microsoft.com/office/drawing/2014/main" id="{E8BFD552-CD57-4201-8FDF-C42AE81E8372}"/>
              </a:ext>
            </a:extLst>
          </p:cNvPr>
          <p:cNvCxnSpPr>
            <a:cxnSpLocks/>
          </p:cNvCxnSpPr>
          <p:nvPr/>
        </p:nvCxnSpPr>
        <p:spPr>
          <a:xfrm>
            <a:off x="2071212" y="2103910"/>
            <a:ext cx="752856" cy="0"/>
          </a:xfrm>
          <a:prstGeom prst="straightConnector1">
            <a:avLst/>
          </a:prstGeom>
          <a:ln w="38100">
            <a:tailEnd type="arrow"/>
          </a:ln>
        </p:spPr>
        <p:style>
          <a:lnRef idx="3">
            <a:schemeClr val="dk1"/>
          </a:lnRef>
          <a:fillRef idx="0">
            <a:schemeClr val="dk1"/>
          </a:fillRef>
          <a:effectRef idx="2">
            <a:schemeClr val="dk1"/>
          </a:effectRef>
          <a:fontRef idx="minor">
            <a:schemeClr val="tx1"/>
          </a:fontRef>
        </p:style>
      </p:cxnSp>
      <p:sp>
        <p:nvSpPr>
          <p:cNvPr id="19" name="テキスト ボックス 18">
            <a:extLst>
              <a:ext uri="{FF2B5EF4-FFF2-40B4-BE49-F238E27FC236}">
                <a16:creationId xmlns:a16="http://schemas.microsoft.com/office/drawing/2014/main" id="{D0D67A2B-AF27-4570-8D0D-644B9CE4A406}"/>
              </a:ext>
            </a:extLst>
          </p:cNvPr>
          <p:cNvSpPr txBox="1"/>
          <p:nvPr/>
        </p:nvSpPr>
        <p:spPr>
          <a:xfrm>
            <a:off x="2229979" y="2151986"/>
            <a:ext cx="364202"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0" name="テキスト ボックス 19">
            <a:extLst>
              <a:ext uri="{FF2B5EF4-FFF2-40B4-BE49-F238E27FC236}">
                <a16:creationId xmlns:a16="http://schemas.microsoft.com/office/drawing/2014/main" id="{6348204A-F8D5-4C49-AD0F-4C3705EBAC94}"/>
              </a:ext>
            </a:extLst>
          </p:cNvPr>
          <p:cNvSpPr txBox="1"/>
          <p:nvPr/>
        </p:nvSpPr>
        <p:spPr>
          <a:xfrm>
            <a:off x="4117913" y="2167843"/>
            <a:ext cx="364202"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②</a:t>
            </a:r>
          </a:p>
        </p:txBody>
      </p:sp>
      <p:cxnSp>
        <p:nvCxnSpPr>
          <p:cNvPr id="21" name="直線矢印コネクタ 20">
            <a:extLst>
              <a:ext uri="{FF2B5EF4-FFF2-40B4-BE49-F238E27FC236}">
                <a16:creationId xmlns:a16="http://schemas.microsoft.com/office/drawing/2014/main" id="{EA2587A2-CDE5-4895-99E7-F6741E3BC82F}"/>
              </a:ext>
            </a:extLst>
          </p:cNvPr>
          <p:cNvCxnSpPr>
            <a:cxnSpLocks/>
          </p:cNvCxnSpPr>
          <p:nvPr/>
        </p:nvCxnSpPr>
        <p:spPr>
          <a:xfrm>
            <a:off x="2071212" y="2954528"/>
            <a:ext cx="1464468" cy="0"/>
          </a:xfrm>
          <a:prstGeom prst="straightConnector1">
            <a:avLst/>
          </a:prstGeom>
          <a:ln w="38100">
            <a:tailEnd type="arrow"/>
          </a:ln>
        </p:spPr>
        <p:style>
          <a:lnRef idx="3">
            <a:schemeClr val="dk1"/>
          </a:lnRef>
          <a:fillRef idx="0">
            <a:schemeClr val="dk1"/>
          </a:fillRef>
          <a:effectRef idx="2">
            <a:schemeClr val="dk1"/>
          </a:effectRef>
          <a:fontRef idx="minor">
            <a:schemeClr val="tx1"/>
          </a:fontRef>
        </p:style>
      </p:cxnSp>
      <p:sp>
        <p:nvSpPr>
          <p:cNvPr id="22" name="テキスト ボックス 21">
            <a:extLst>
              <a:ext uri="{FF2B5EF4-FFF2-40B4-BE49-F238E27FC236}">
                <a16:creationId xmlns:a16="http://schemas.microsoft.com/office/drawing/2014/main" id="{2F5C9CCA-63C2-4FDF-9FCA-0F9A00C8C2FB}"/>
              </a:ext>
            </a:extLst>
          </p:cNvPr>
          <p:cNvSpPr txBox="1"/>
          <p:nvPr/>
        </p:nvSpPr>
        <p:spPr>
          <a:xfrm>
            <a:off x="2621344" y="3023906"/>
            <a:ext cx="386015"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3" name="テキスト ボックス 22">
            <a:extLst>
              <a:ext uri="{FF2B5EF4-FFF2-40B4-BE49-F238E27FC236}">
                <a16:creationId xmlns:a16="http://schemas.microsoft.com/office/drawing/2014/main" id="{7E08CE51-35D2-40BC-97CB-3142019FAD87}"/>
              </a:ext>
            </a:extLst>
          </p:cNvPr>
          <p:cNvSpPr txBox="1"/>
          <p:nvPr/>
        </p:nvSpPr>
        <p:spPr>
          <a:xfrm>
            <a:off x="4389898" y="3034786"/>
            <a:ext cx="364202" cy="307777"/>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
        <p:nvSpPr>
          <p:cNvPr id="29" name="テキスト ボックス 28">
            <a:extLst>
              <a:ext uri="{FF2B5EF4-FFF2-40B4-BE49-F238E27FC236}">
                <a16:creationId xmlns:a16="http://schemas.microsoft.com/office/drawing/2014/main" id="{606DEA3D-F742-4DF9-88EC-C55DB1F6F408}"/>
              </a:ext>
            </a:extLst>
          </p:cNvPr>
          <p:cNvSpPr txBox="1"/>
          <p:nvPr/>
        </p:nvSpPr>
        <p:spPr>
          <a:xfrm>
            <a:off x="2229979" y="5307406"/>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30" name="テキスト ボックス 29">
            <a:extLst>
              <a:ext uri="{FF2B5EF4-FFF2-40B4-BE49-F238E27FC236}">
                <a16:creationId xmlns:a16="http://schemas.microsoft.com/office/drawing/2014/main" id="{9F567073-5B2D-4C36-B6EC-6A94948AF73A}"/>
              </a:ext>
            </a:extLst>
          </p:cNvPr>
          <p:cNvSpPr txBox="1"/>
          <p:nvPr/>
        </p:nvSpPr>
        <p:spPr>
          <a:xfrm>
            <a:off x="4073669" y="5307406"/>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cxnSp>
        <p:nvCxnSpPr>
          <p:cNvPr id="24" name="直線矢印コネクタ 23">
            <a:extLst>
              <a:ext uri="{FF2B5EF4-FFF2-40B4-BE49-F238E27FC236}">
                <a16:creationId xmlns:a16="http://schemas.microsoft.com/office/drawing/2014/main" id="{15B10724-63C7-446B-91CA-1D76CF939A8A}"/>
              </a:ext>
            </a:extLst>
          </p:cNvPr>
          <p:cNvCxnSpPr>
            <a:cxnSpLocks/>
          </p:cNvCxnSpPr>
          <p:nvPr/>
        </p:nvCxnSpPr>
        <p:spPr>
          <a:xfrm>
            <a:off x="2071212" y="5946391"/>
            <a:ext cx="3700125"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25" name="直線矢印コネクタ 24">
            <a:extLst>
              <a:ext uri="{FF2B5EF4-FFF2-40B4-BE49-F238E27FC236}">
                <a16:creationId xmlns:a16="http://schemas.microsoft.com/office/drawing/2014/main" id="{BA4DCFD2-9AAE-4838-9217-1A74D2D3B495}"/>
              </a:ext>
            </a:extLst>
          </p:cNvPr>
          <p:cNvCxnSpPr>
            <a:cxnSpLocks/>
          </p:cNvCxnSpPr>
          <p:nvPr/>
        </p:nvCxnSpPr>
        <p:spPr>
          <a:xfrm>
            <a:off x="2080481" y="4286278"/>
            <a:ext cx="743587" cy="0"/>
          </a:xfrm>
          <a:prstGeom prst="straightConnector1">
            <a:avLst/>
          </a:prstGeom>
          <a:ln w="38100">
            <a:tailEnd type="arrow"/>
          </a:ln>
        </p:spPr>
        <p:style>
          <a:lnRef idx="3">
            <a:schemeClr val="dk1"/>
          </a:lnRef>
          <a:fillRef idx="0">
            <a:schemeClr val="dk1"/>
          </a:fillRef>
          <a:effectRef idx="2">
            <a:schemeClr val="dk1"/>
          </a:effectRef>
          <a:fontRef idx="minor">
            <a:schemeClr val="tx1"/>
          </a:fontRef>
        </p:style>
      </p:cxnSp>
      <p:sp>
        <p:nvSpPr>
          <p:cNvPr id="26" name="テキスト ボックス 25">
            <a:extLst>
              <a:ext uri="{FF2B5EF4-FFF2-40B4-BE49-F238E27FC236}">
                <a16:creationId xmlns:a16="http://schemas.microsoft.com/office/drawing/2014/main" id="{084EACA3-4D84-4274-B24B-F7E56834F126}"/>
              </a:ext>
            </a:extLst>
          </p:cNvPr>
          <p:cNvSpPr txBox="1"/>
          <p:nvPr/>
        </p:nvSpPr>
        <p:spPr>
          <a:xfrm>
            <a:off x="2229979" y="4309241"/>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7" name="テキスト ボックス 26">
            <a:extLst>
              <a:ext uri="{FF2B5EF4-FFF2-40B4-BE49-F238E27FC236}">
                <a16:creationId xmlns:a16="http://schemas.microsoft.com/office/drawing/2014/main" id="{DB3ADA78-67C7-4C8F-806F-6E00A0B690EA}"/>
              </a:ext>
            </a:extLst>
          </p:cNvPr>
          <p:cNvSpPr txBox="1"/>
          <p:nvPr/>
        </p:nvSpPr>
        <p:spPr>
          <a:xfrm>
            <a:off x="4074596" y="4316889"/>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Tree>
    <p:extLst>
      <p:ext uri="{BB962C8B-B14F-4D97-AF65-F5344CB8AC3E}">
        <p14:creationId xmlns:p14="http://schemas.microsoft.com/office/powerpoint/2010/main" val="1119906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F156F16-6E43-4FAC-B472-C44E4FB86966}"/>
              </a:ext>
            </a:extLst>
          </p:cNvPr>
          <p:cNvGraphicFramePr>
            <a:graphicFrameLocks noGrp="1"/>
          </p:cNvGraphicFramePr>
          <p:nvPr>
            <p:extLst>
              <p:ext uri="{D42A27DB-BD31-4B8C-83A1-F6EECF244321}">
                <p14:modId xmlns:p14="http://schemas.microsoft.com/office/powerpoint/2010/main" val="822093142"/>
              </p:ext>
            </p:extLst>
          </p:nvPr>
        </p:nvGraphicFramePr>
        <p:xfrm>
          <a:off x="135938" y="673431"/>
          <a:ext cx="8872123" cy="5386126"/>
        </p:xfrm>
        <a:graphic>
          <a:graphicData uri="http://schemas.openxmlformats.org/drawingml/2006/table">
            <a:tbl>
              <a:tblPr firstRow="1" bandRow="1">
                <a:tableStyleId>{00A15C55-8517-42AA-B614-E9B94910E393}</a:tableStyleId>
              </a:tblPr>
              <a:tblGrid>
                <a:gridCol w="1931416">
                  <a:extLst>
                    <a:ext uri="{9D8B030D-6E8A-4147-A177-3AD203B41FA5}">
                      <a16:colId xmlns:a16="http://schemas.microsoft.com/office/drawing/2014/main" val="1723429126"/>
                    </a:ext>
                  </a:extLst>
                </a:gridCol>
                <a:gridCol w="758952">
                  <a:extLst>
                    <a:ext uri="{9D8B030D-6E8A-4147-A177-3AD203B41FA5}">
                      <a16:colId xmlns:a16="http://schemas.microsoft.com/office/drawing/2014/main" val="2446956169"/>
                    </a:ext>
                  </a:extLst>
                </a:gridCol>
                <a:gridCol w="713232">
                  <a:extLst>
                    <a:ext uri="{9D8B030D-6E8A-4147-A177-3AD203B41FA5}">
                      <a16:colId xmlns:a16="http://schemas.microsoft.com/office/drawing/2014/main" val="1417907196"/>
                    </a:ext>
                  </a:extLst>
                </a:gridCol>
                <a:gridCol w="740664">
                  <a:extLst>
                    <a:ext uri="{9D8B030D-6E8A-4147-A177-3AD203B41FA5}">
                      <a16:colId xmlns:a16="http://schemas.microsoft.com/office/drawing/2014/main" val="318385508"/>
                    </a:ext>
                  </a:extLst>
                </a:gridCol>
                <a:gridCol w="731520">
                  <a:extLst>
                    <a:ext uri="{9D8B030D-6E8A-4147-A177-3AD203B41FA5}">
                      <a16:colId xmlns:a16="http://schemas.microsoft.com/office/drawing/2014/main" val="1212252449"/>
                    </a:ext>
                  </a:extLst>
                </a:gridCol>
                <a:gridCol w="764238">
                  <a:extLst>
                    <a:ext uri="{9D8B030D-6E8A-4147-A177-3AD203B41FA5}">
                      <a16:colId xmlns:a16="http://schemas.microsoft.com/office/drawing/2014/main" val="3754419921"/>
                    </a:ext>
                  </a:extLst>
                </a:gridCol>
                <a:gridCol w="3232101">
                  <a:extLst>
                    <a:ext uri="{9D8B030D-6E8A-4147-A177-3AD203B41FA5}">
                      <a16:colId xmlns:a16="http://schemas.microsoft.com/office/drawing/2014/main" val="1834000944"/>
                    </a:ext>
                  </a:extLst>
                </a:gridCol>
              </a:tblGrid>
              <a:tr h="463606">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2026</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R8</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2027</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R9</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2028</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R10</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72000"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2029</a:t>
                      </a:r>
                    </a:p>
                    <a:p>
                      <a:pPr algn="ctr"/>
                      <a:r>
                        <a:rPr kumimoji="1" lang="en-US" altLang="ja-JP" sz="1000" dirty="0">
                          <a:solidFill>
                            <a:schemeClr val="tx1"/>
                          </a:solidFill>
                          <a:latin typeface="Meiryo UI" panose="020B0604030504040204" pitchFamily="50" charset="-128"/>
                          <a:ea typeface="Meiryo UI" panose="020B0604030504040204" pitchFamily="50" charset="-128"/>
                        </a:rPr>
                        <a:t>(R11)</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2030</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R12</a:t>
                      </a:r>
                      <a:r>
                        <a:rPr kumimoji="1" lang="ja-JP" altLang="en-US" sz="1000"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備　考（主なもの）</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34935338"/>
                  </a:ext>
                </a:extLst>
              </a:tr>
              <a:tr h="0">
                <a:tc gridSpan="7">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重点２「未来を創造する力を育む場づくり」</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87333828"/>
                  </a:ext>
                </a:extLst>
              </a:tr>
              <a:tr h="0">
                <a:tc>
                  <a:txBody>
                    <a:bodyPr/>
                    <a:lstStyle/>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大阪万博資料の</a:t>
                      </a:r>
                      <a:endParaRPr kumimoji="1" lang="en-US" altLang="ja-JP" sz="1200" strike="noStrike" baseline="0" dirty="0">
                        <a:solidFill>
                          <a:schemeClr val="tx1"/>
                        </a:solidFill>
                        <a:latin typeface="Meiryo UI" panose="020B0604030504040204" pitchFamily="50" charset="-128"/>
                        <a:ea typeface="Meiryo UI" panose="020B0604030504040204" pitchFamily="50" charset="-128"/>
                      </a:endParaRPr>
                    </a:p>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アーカイブ化と公開</a:t>
                      </a:r>
                      <a:endParaRPr kumimoji="1" lang="ja-JP" altLang="en-US" sz="1200" dirty="0">
                        <a:solidFill>
                          <a:schemeClr val="tx1"/>
                        </a:solidFill>
                        <a:highlight>
                          <a:srgbClr val="FFFF00"/>
                        </a:highlight>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R="72000" anchor="ctr"/>
                </a:tc>
                <a:tc>
                  <a:txBody>
                    <a:bodyPr/>
                    <a:lstStyle/>
                    <a:p>
                      <a:endParaRPr kumimoji="1" lang="ja-JP" altLang="en-US" dirty="0"/>
                    </a:p>
                  </a:txBody>
                  <a:tcPr marR="72000" anchor="ctr"/>
                </a:tc>
                <a:tc>
                  <a:txBody>
                    <a:bodyPr/>
                    <a:lstStyle/>
                    <a:p>
                      <a:r>
                        <a:rPr kumimoji="1" lang="en-US" altLang="ja-JP" sz="1100" b="0" dirty="0">
                          <a:solidFill>
                            <a:schemeClr val="tx1"/>
                          </a:solidFill>
                          <a:latin typeface="Meiryo UI" panose="020B0604030504040204" pitchFamily="50" charset="-128"/>
                          <a:ea typeface="Meiryo UI" panose="020B0604030504040204" pitchFamily="50" charset="-128"/>
                        </a:rPr>
                        <a:t>R8</a:t>
                      </a:r>
                      <a:r>
                        <a:rPr kumimoji="1" lang="ja-JP" altLang="en-US" sz="1100" b="0" dirty="0">
                          <a:solidFill>
                            <a:schemeClr val="tx1"/>
                          </a:solidFill>
                          <a:latin typeface="Meiryo UI" panose="020B0604030504040204" pitchFamily="50" charset="-128"/>
                          <a:ea typeface="Meiryo UI" panose="020B0604030504040204" pitchFamily="50" charset="-128"/>
                        </a:rPr>
                        <a:t>：①</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ja-JP" altLang="en-US" sz="1100" b="0" dirty="0">
                          <a:solidFill>
                            <a:schemeClr val="tx1"/>
                          </a:solidFill>
                          <a:latin typeface="Meiryo UI" panose="020B0604030504040204" pitchFamily="50" charset="-128"/>
                          <a:ea typeface="Meiryo UI" panose="020B0604030504040204" pitchFamily="50" charset="-128"/>
                        </a:rPr>
                        <a:t>資料閲覧システム（プラットフォーム）の構築</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ja-JP" altLang="en-US" sz="1100" b="0" dirty="0">
                          <a:solidFill>
                            <a:schemeClr val="tx1"/>
                          </a:solidFill>
                          <a:latin typeface="Meiryo UI" panose="020B0604030504040204" pitchFamily="50" charset="-128"/>
                          <a:ea typeface="Meiryo UI" panose="020B0604030504040204" pitchFamily="50" charset="-128"/>
                        </a:rPr>
                        <a:t>公開用画像及び映像作成</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en-US" altLang="ja-JP" sz="1100" b="0" dirty="0">
                          <a:solidFill>
                            <a:schemeClr val="tx1"/>
                          </a:solidFill>
                          <a:latin typeface="Meiryo UI" panose="020B0604030504040204" pitchFamily="50" charset="-128"/>
                          <a:ea typeface="Meiryo UI" panose="020B0604030504040204" pitchFamily="50" charset="-128"/>
                        </a:rPr>
                        <a:t>R9</a:t>
                      </a:r>
                      <a:r>
                        <a:rPr kumimoji="1" lang="ja-JP" altLang="en-US" sz="1100" b="0" dirty="0">
                          <a:solidFill>
                            <a:schemeClr val="tx1"/>
                          </a:solidFill>
                          <a:latin typeface="Meiryo UI" panose="020B0604030504040204" pitchFamily="50" charset="-128"/>
                          <a:ea typeface="Meiryo UI" panose="020B0604030504040204" pitchFamily="50" charset="-128"/>
                        </a:rPr>
                        <a:t>～</a:t>
                      </a:r>
                      <a:r>
                        <a:rPr kumimoji="1" lang="en-US" altLang="ja-JP" sz="1100" b="0" dirty="0">
                          <a:solidFill>
                            <a:schemeClr val="tx1"/>
                          </a:solidFill>
                          <a:latin typeface="Meiryo UI" panose="020B0604030504040204" pitchFamily="50" charset="-128"/>
                          <a:ea typeface="Meiryo UI" panose="020B0604030504040204" pitchFamily="50" charset="-128"/>
                        </a:rPr>
                        <a:t>R10</a:t>
                      </a:r>
                      <a:r>
                        <a:rPr kumimoji="1" lang="ja-JP" altLang="en-US" sz="1100" b="0" dirty="0">
                          <a:solidFill>
                            <a:schemeClr val="tx1"/>
                          </a:solidFill>
                          <a:latin typeface="Meiryo UI" panose="020B0604030504040204" pitchFamily="50" charset="-128"/>
                          <a:ea typeface="Meiryo UI" panose="020B0604030504040204" pitchFamily="50" charset="-128"/>
                        </a:rPr>
                        <a:t>：②</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ja-JP" altLang="en-US" sz="1100" b="0" dirty="0">
                          <a:solidFill>
                            <a:schemeClr val="tx1"/>
                          </a:solidFill>
                          <a:latin typeface="Meiryo UI" panose="020B0604030504040204" pitchFamily="50" charset="-128"/>
                          <a:ea typeface="Meiryo UI" panose="020B0604030504040204" pitchFamily="50" charset="-128"/>
                        </a:rPr>
                        <a:t>公開用画像及び映像作成、プラットフォーム運用開始</a:t>
                      </a:r>
                      <a:endParaRPr kumimoji="1" lang="ja-JP" altLang="en-US" b="0" dirty="0">
                        <a:solidFill>
                          <a:schemeClr val="tx1"/>
                        </a:solidFill>
                      </a:endParaRPr>
                    </a:p>
                  </a:txBody>
                  <a:tcPr marR="72000" anchor="ctr"/>
                </a:tc>
                <a:extLst>
                  <a:ext uri="{0D108BD9-81ED-4DB2-BD59-A6C34878D82A}">
                    <a16:rowId xmlns:a16="http://schemas.microsoft.com/office/drawing/2014/main" val="3487514999"/>
                  </a:ext>
                </a:extLst>
              </a:tr>
              <a:tr h="122781">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太陽の塔　世界遺産登録</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solidFill>
                          <a:schemeClr val="tx1"/>
                        </a:solidFill>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太陽の塔の重要文化財指定に関するポスター作成等</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：②</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世界遺産登録に向けたその他取組</a:t>
                      </a:r>
                      <a:endParaRPr kumimoji="1" lang="ja-JP" altLang="en-US" dirty="0">
                        <a:solidFill>
                          <a:schemeClr val="tx1"/>
                        </a:solidFill>
                      </a:endParaRPr>
                    </a:p>
                  </a:txBody>
                  <a:tcPr anchor="ctr"/>
                </a:tc>
                <a:extLst>
                  <a:ext uri="{0D108BD9-81ED-4DB2-BD59-A6C34878D82A}">
                    <a16:rowId xmlns:a16="http://schemas.microsoft.com/office/drawing/2014/main" val="3076940316"/>
                  </a:ext>
                </a:extLst>
              </a:tr>
              <a:tr h="175829">
                <a:tc>
                  <a:txBody>
                    <a:bodyPr/>
                    <a:lstStyle/>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日本庭園の施設整備</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はす池欄干塗装塗替工事</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インフォメーションセンター整備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：②</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潅水設備、八つ橋等老朽化施設の改修工事</a:t>
                      </a:r>
                    </a:p>
                  </a:txBody>
                  <a:tcPr anchor="ctr"/>
                </a:tc>
                <a:extLst>
                  <a:ext uri="{0D108BD9-81ED-4DB2-BD59-A6C34878D82A}">
                    <a16:rowId xmlns:a16="http://schemas.microsoft.com/office/drawing/2014/main" val="1210468084"/>
                  </a:ext>
                </a:extLst>
              </a:tr>
              <a:tr h="0">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EXPO’70</a:t>
                      </a:r>
                      <a:r>
                        <a:rPr kumimoji="1" lang="ja-JP" altLang="en-US" sz="1200" b="0" dirty="0">
                          <a:solidFill>
                            <a:schemeClr val="tx1"/>
                          </a:solidFill>
                          <a:latin typeface="Meiryo UI" panose="020B0604030504040204" pitchFamily="50" charset="-128"/>
                          <a:ea typeface="Meiryo UI" panose="020B0604030504040204" pitchFamily="50" charset="-128"/>
                        </a:rPr>
                        <a:t>パビリオン別館の施設整備</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solidFill>
                          <a:schemeClr val="tx1"/>
                        </a:solidFill>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　：①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外観工事開始、展示構想の検討</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①</a:t>
                      </a:r>
                      <a:endParaRPr kumimoji="1" lang="en-US" altLang="ja-JP" sz="1100" b="1"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内装設計開始、案内サインの設置</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R10</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R11</a:t>
                      </a:r>
                      <a:r>
                        <a:rPr kumimoji="1" lang="ja-JP" altLang="en-US" sz="1100" dirty="0">
                          <a:solidFill>
                            <a:schemeClr val="tx1"/>
                          </a:solidFill>
                          <a:latin typeface="Meiryo UI" panose="020B0604030504040204" pitchFamily="50" charset="-128"/>
                          <a:ea typeface="Meiryo UI" panose="020B0604030504040204" pitchFamily="50" charset="-128"/>
                        </a:rPr>
                        <a:t>：②</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内装の改修工事</a:t>
                      </a:r>
                      <a:endParaRPr kumimoji="1" lang="ja-JP" altLang="en-US" dirty="0">
                        <a:solidFill>
                          <a:schemeClr val="tx1"/>
                        </a:solidFill>
                      </a:endParaRPr>
                    </a:p>
                  </a:txBody>
                  <a:tcPr anchor="ctr"/>
                </a:tc>
                <a:extLst>
                  <a:ext uri="{0D108BD9-81ED-4DB2-BD59-A6C34878D82A}">
                    <a16:rowId xmlns:a16="http://schemas.microsoft.com/office/drawing/2014/main" val="1889882151"/>
                  </a:ext>
                </a:extLst>
              </a:tr>
              <a:tr h="0">
                <a:tc>
                  <a:txBody>
                    <a:bodyPr/>
                    <a:lstStyle/>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アート＆サイエンスフェスティバルによる魅力発信</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 </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アート＆サイエンスフェスティバル（２回目）実施</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今後のイベントの実施可否を検討</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 ：②</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来園者増に向けたイベント企画の検討</a:t>
                      </a:r>
                      <a:endParaRPr kumimoji="1" lang="ja-JP" altLang="en-US" dirty="0">
                        <a:solidFill>
                          <a:schemeClr val="tx1"/>
                        </a:solidFill>
                      </a:endParaRPr>
                    </a:p>
                  </a:txBody>
                  <a:tcPr marR="72000" anchor="ctr"/>
                </a:tc>
                <a:extLst>
                  <a:ext uri="{0D108BD9-81ED-4DB2-BD59-A6C34878D82A}">
                    <a16:rowId xmlns:a16="http://schemas.microsoft.com/office/drawing/2014/main" val="437791268"/>
                  </a:ext>
                </a:extLst>
              </a:tr>
            </a:tbl>
          </a:graphicData>
        </a:graphic>
      </p:graphicFrame>
      <p:sp>
        <p:nvSpPr>
          <p:cNvPr id="4" name="タイトル 1">
            <a:extLst>
              <a:ext uri="{FF2B5EF4-FFF2-40B4-BE49-F238E27FC236}">
                <a16:creationId xmlns:a16="http://schemas.microsoft.com/office/drawing/2014/main" id="{DEFF624A-8093-AC64-8175-177D55BBBF45}"/>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７</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主な取組スケジュール</a:t>
            </a:r>
          </a:p>
        </p:txBody>
      </p:sp>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7623" y="624417"/>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3">
            <a:extLst>
              <a:ext uri="{FF2B5EF4-FFF2-40B4-BE49-F238E27FC236}">
                <a16:creationId xmlns:a16="http://schemas.microsoft.com/office/drawing/2014/main" id="{57D35F6B-4E04-74D9-91FD-F72710657965}"/>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solidFill>
                  <a:schemeClr val="tx1">
                    <a:lumMod val="50000"/>
                    <a:lumOff val="50000"/>
                  </a:schemeClr>
                </a:solidFill>
              </a:rPr>
              <a:pPr/>
              <a:t>18</a:t>
            </a:fld>
            <a:endParaRPr kumimoji="1" lang="ja-JP" altLang="en-US" dirty="0">
              <a:solidFill>
                <a:schemeClr val="tx1">
                  <a:lumMod val="50000"/>
                  <a:lumOff val="50000"/>
                </a:schemeClr>
              </a:solidFill>
            </a:endParaRPr>
          </a:p>
        </p:txBody>
      </p:sp>
      <p:cxnSp>
        <p:nvCxnSpPr>
          <p:cNvPr id="32" name="直線矢印コネクタ 31">
            <a:extLst>
              <a:ext uri="{FF2B5EF4-FFF2-40B4-BE49-F238E27FC236}">
                <a16:creationId xmlns:a16="http://schemas.microsoft.com/office/drawing/2014/main" id="{80586DFF-D156-4C27-8359-9140049DF76F}"/>
              </a:ext>
            </a:extLst>
          </p:cNvPr>
          <p:cNvCxnSpPr>
            <a:cxnSpLocks/>
          </p:cNvCxnSpPr>
          <p:nvPr/>
        </p:nvCxnSpPr>
        <p:spPr>
          <a:xfrm>
            <a:off x="2087071" y="2729064"/>
            <a:ext cx="747567"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23" name="直線矢印コネクタ 22">
            <a:extLst>
              <a:ext uri="{FF2B5EF4-FFF2-40B4-BE49-F238E27FC236}">
                <a16:creationId xmlns:a16="http://schemas.microsoft.com/office/drawing/2014/main" id="{33D9D5DF-573D-487F-835F-9CDFF1BD15DB}"/>
              </a:ext>
            </a:extLst>
          </p:cNvPr>
          <p:cNvCxnSpPr>
            <a:cxnSpLocks/>
          </p:cNvCxnSpPr>
          <p:nvPr/>
        </p:nvCxnSpPr>
        <p:spPr>
          <a:xfrm>
            <a:off x="2077146" y="4555108"/>
            <a:ext cx="1432517"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25" name="直線矢印コネクタ 24">
            <a:extLst>
              <a:ext uri="{FF2B5EF4-FFF2-40B4-BE49-F238E27FC236}">
                <a16:creationId xmlns:a16="http://schemas.microsoft.com/office/drawing/2014/main" id="{E9A93109-114E-4954-A632-F1AEB42B5DC5}"/>
              </a:ext>
            </a:extLst>
          </p:cNvPr>
          <p:cNvCxnSpPr>
            <a:cxnSpLocks/>
          </p:cNvCxnSpPr>
          <p:nvPr/>
        </p:nvCxnSpPr>
        <p:spPr>
          <a:xfrm>
            <a:off x="3509663" y="4555108"/>
            <a:ext cx="2265744"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cxnSp>
        <p:nvCxnSpPr>
          <p:cNvPr id="14" name="直線矢印コネクタ 13">
            <a:extLst>
              <a:ext uri="{FF2B5EF4-FFF2-40B4-BE49-F238E27FC236}">
                <a16:creationId xmlns:a16="http://schemas.microsoft.com/office/drawing/2014/main" id="{42FC7CA3-BC6A-4DEE-B86F-85B23422DDEB}"/>
              </a:ext>
            </a:extLst>
          </p:cNvPr>
          <p:cNvCxnSpPr>
            <a:cxnSpLocks/>
          </p:cNvCxnSpPr>
          <p:nvPr/>
        </p:nvCxnSpPr>
        <p:spPr>
          <a:xfrm>
            <a:off x="2834638" y="2724072"/>
            <a:ext cx="2950694"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sp>
        <p:nvSpPr>
          <p:cNvPr id="24" name="テキスト ボックス 23">
            <a:extLst>
              <a:ext uri="{FF2B5EF4-FFF2-40B4-BE49-F238E27FC236}">
                <a16:creationId xmlns:a16="http://schemas.microsoft.com/office/drawing/2014/main" id="{B32E2652-592E-432A-A36A-9833802B45EF}"/>
              </a:ext>
            </a:extLst>
          </p:cNvPr>
          <p:cNvSpPr txBox="1"/>
          <p:nvPr/>
        </p:nvSpPr>
        <p:spPr>
          <a:xfrm>
            <a:off x="2652537" y="4569706"/>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6" name="テキスト ボックス 25">
            <a:extLst>
              <a:ext uri="{FF2B5EF4-FFF2-40B4-BE49-F238E27FC236}">
                <a16:creationId xmlns:a16="http://schemas.microsoft.com/office/drawing/2014/main" id="{0762E61B-05DD-413D-AD41-B0599A2759B7}"/>
              </a:ext>
            </a:extLst>
          </p:cNvPr>
          <p:cNvSpPr txBox="1"/>
          <p:nvPr/>
        </p:nvSpPr>
        <p:spPr>
          <a:xfrm>
            <a:off x="4382276" y="4571194"/>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cxnSp>
        <p:nvCxnSpPr>
          <p:cNvPr id="29" name="直線矢印コネクタ 28">
            <a:extLst>
              <a:ext uri="{FF2B5EF4-FFF2-40B4-BE49-F238E27FC236}">
                <a16:creationId xmlns:a16="http://schemas.microsoft.com/office/drawing/2014/main" id="{7F4583D7-EC7B-4888-8AE1-E8B9813D2242}"/>
              </a:ext>
            </a:extLst>
          </p:cNvPr>
          <p:cNvCxnSpPr>
            <a:cxnSpLocks/>
          </p:cNvCxnSpPr>
          <p:nvPr/>
        </p:nvCxnSpPr>
        <p:spPr>
          <a:xfrm>
            <a:off x="2087073" y="1858308"/>
            <a:ext cx="747567"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30" name="直線矢印コネクタ 29">
            <a:extLst>
              <a:ext uri="{FF2B5EF4-FFF2-40B4-BE49-F238E27FC236}">
                <a16:creationId xmlns:a16="http://schemas.microsoft.com/office/drawing/2014/main" id="{7FE2C9B2-CFE7-4CF6-A51E-88B644CA87D6}"/>
              </a:ext>
            </a:extLst>
          </p:cNvPr>
          <p:cNvCxnSpPr>
            <a:cxnSpLocks/>
          </p:cNvCxnSpPr>
          <p:nvPr/>
        </p:nvCxnSpPr>
        <p:spPr>
          <a:xfrm>
            <a:off x="2834639" y="1858308"/>
            <a:ext cx="2950694"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sp>
        <p:nvSpPr>
          <p:cNvPr id="31" name="テキスト ボックス 30">
            <a:extLst>
              <a:ext uri="{FF2B5EF4-FFF2-40B4-BE49-F238E27FC236}">
                <a16:creationId xmlns:a16="http://schemas.microsoft.com/office/drawing/2014/main" id="{447AA31A-3AEC-4985-A81D-39491F4FD064}"/>
              </a:ext>
            </a:extLst>
          </p:cNvPr>
          <p:cNvSpPr txBox="1"/>
          <p:nvPr/>
        </p:nvSpPr>
        <p:spPr>
          <a:xfrm>
            <a:off x="2234477" y="1859069"/>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33" name="テキスト ボックス 32">
            <a:extLst>
              <a:ext uri="{FF2B5EF4-FFF2-40B4-BE49-F238E27FC236}">
                <a16:creationId xmlns:a16="http://schemas.microsoft.com/office/drawing/2014/main" id="{C0122AB2-5138-4ECE-897B-9F36DACA99FE}"/>
              </a:ext>
            </a:extLst>
          </p:cNvPr>
          <p:cNvSpPr txBox="1"/>
          <p:nvPr/>
        </p:nvSpPr>
        <p:spPr>
          <a:xfrm>
            <a:off x="4127885" y="1864444"/>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cxnSp>
        <p:nvCxnSpPr>
          <p:cNvPr id="35" name="直線矢印コネクタ 34">
            <a:extLst>
              <a:ext uri="{FF2B5EF4-FFF2-40B4-BE49-F238E27FC236}">
                <a16:creationId xmlns:a16="http://schemas.microsoft.com/office/drawing/2014/main" id="{7279CF4B-8869-46F7-A43E-6373EFAFBB96}"/>
              </a:ext>
            </a:extLst>
          </p:cNvPr>
          <p:cNvCxnSpPr>
            <a:cxnSpLocks/>
          </p:cNvCxnSpPr>
          <p:nvPr/>
        </p:nvCxnSpPr>
        <p:spPr>
          <a:xfrm>
            <a:off x="2077146" y="3579830"/>
            <a:ext cx="747567"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36" name="直線矢印コネクタ 35">
            <a:extLst>
              <a:ext uri="{FF2B5EF4-FFF2-40B4-BE49-F238E27FC236}">
                <a16:creationId xmlns:a16="http://schemas.microsoft.com/office/drawing/2014/main" id="{75257C57-E4B0-458A-852A-B563A4BB3ED5}"/>
              </a:ext>
            </a:extLst>
          </p:cNvPr>
          <p:cNvCxnSpPr>
            <a:cxnSpLocks/>
          </p:cNvCxnSpPr>
          <p:nvPr/>
        </p:nvCxnSpPr>
        <p:spPr>
          <a:xfrm>
            <a:off x="2834638" y="3579830"/>
            <a:ext cx="2950694"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sp>
        <p:nvSpPr>
          <p:cNvPr id="40" name="テキスト ボックス 39">
            <a:extLst>
              <a:ext uri="{FF2B5EF4-FFF2-40B4-BE49-F238E27FC236}">
                <a16:creationId xmlns:a16="http://schemas.microsoft.com/office/drawing/2014/main" id="{74BA0772-7191-46F5-9D86-7BC67ABBEC36}"/>
              </a:ext>
            </a:extLst>
          </p:cNvPr>
          <p:cNvSpPr txBox="1"/>
          <p:nvPr/>
        </p:nvSpPr>
        <p:spPr>
          <a:xfrm>
            <a:off x="2234477" y="3579830"/>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41" name="テキスト ボックス 40">
            <a:extLst>
              <a:ext uri="{FF2B5EF4-FFF2-40B4-BE49-F238E27FC236}">
                <a16:creationId xmlns:a16="http://schemas.microsoft.com/office/drawing/2014/main" id="{A5265918-7C1B-4D3A-9870-F6566FC5C8BA}"/>
              </a:ext>
            </a:extLst>
          </p:cNvPr>
          <p:cNvSpPr txBox="1"/>
          <p:nvPr/>
        </p:nvSpPr>
        <p:spPr>
          <a:xfrm>
            <a:off x="4116586" y="3582721"/>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cxnSp>
        <p:nvCxnSpPr>
          <p:cNvPr id="39" name="直線矢印コネクタ 38">
            <a:extLst>
              <a:ext uri="{FF2B5EF4-FFF2-40B4-BE49-F238E27FC236}">
                <a16:creationId xmlns:a16="http://schemas.microsoft.com/office/drawing/2014/main" id="{BD10ED35-CB61-489F-A07A-BC4D2FE65E07}"/>
              </a:ext>
            </a:extLst>
          </p:cNvPr>
          <p:cNvCxnSpPr>
            <a:cxnSpLocks/>
          </p:cNvCxnSpPr>
          <p:nvPr/>
        </p:nvCxnSpPr>
        <p:spPr>
          <a:xfrm>
            <a:off x="2087071" y="5570768"/>
            <a:ext cx="747567"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43" name="直線矢印コネクタ 42">
            <a:extLst>
              <a:ext uri="{FF2B5EF4-FFF2-40B4-BE49-F238E27FC236}">
                <a16:creationId xmlns:a16="http://schemas.microsoft.com/office/drawing/2014/main" id="{F787EE86-024A-4A88-B528-50C202F5F363}"/>
              </a:ext>
            </a:extLst>
          </p:cNvPr>
          <p:cNvCxnSpPr>
            <a:cxnSpLocks/>
          </p:cNvCxnSpPr>
          <p:nvPr/>
        </p:nvCxnSpPr>
        <p:spPr>
          <a:xfrm>
            <a:off x="2834638" y="5570768"/>
            <a:ext cx="2950694"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sp>
        <p:nvSpPr>
          <p:cNvPr id="44" name="テキスト ボックス 43">
            <a:extLst>
              <a:ext uri="{FF2B5EF4-FFF2-40B4-BE49-F238E27FC236}">
                <a16:creationId xmlns:a16="http://schemas.microsoft.com/office/drawing/2014/main" id="{267F18B2-5E33-4148-A843-DD2E1B667A1D}"/>
              </a:ext>
            </a:extLst>
          </p:cNvPr>
          <p:cNvSpPr txBox="1"/>
          <p:nvPr/>
        </p:nvSpPr>
        <p:spPr>
          <a:xfrm>
            <a:off x="2234477" y="5572840"/>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45" name="テキスト ボックス 44">
            <a:extLst>
              <a:ext uri="{FF2B5EF4-FFF2-40B4-BE49-F238E27FC236}">
                <a16:creationId xmlns:a16="http://schemas.microsoft.com/office/drawing/2014/main" id="{06D76A12-871D-4890-A48C-E88BD5045CA6}"/>
              </a:ext>
            </a:extLst>
          </p:cNvPr>
          <p:cNvSpPr txBox="1"/>
          <p:nvPr/>
        </p:nvSpPr>
        <p:spPr>
          <a:xfrm>
            <a:off x="4127884" y="5572840"/>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
        <p:nvSpPr>
          <p:cNvPr id="27" name="テキスト ボックス 26">
            <a:extLst>
              <a:ext uri="{FF2B5EF4-FFF2-40B4-BE49-F238E27FC236}">
                <a16:creationId xmlns:a16="http://schemas.microsoft.com/office/drawing/2014/main" id="{BA867F56-624E-4E9D-B067-118D320A224F}"/>
              </a:ext>
            </a:extLst>
          </p:cNvPr>
          <p:cNvSpPr txBox="1"/>
          <p:nvPr/>
        </p:nvSpPr>
        <p:spPr>
          <a:xfrm>
            <a:off x="2235595" y="2751100"/>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8" name="テキスト ボックス 27">
            <a:extLst>
              <a:ext uri="{FF2B5EF4-FFF2-40B4-BE49-F238E27FC236}">
                <a16:creationId xmlns:a16="http://schemas.microsoft.com/office/drawing/2014/main" id="{B748823C-2D41-4FC3-8A9E-CE1C293100A5}"/>
              </a:ext>
            </a:extLst>
          </p:cNvPr>
          <p:cNvSpPr txBox="1"/>
          <p:nvPr/>
        </p:nvSpPr>
        <p:spPr>
          <a:xfrm>
            <a:off x="4127884" y="2753677"/>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Tree>
    <p:extLst>
      <p:ext uri="{BB962C8B-B14F-4D97-AF65-F5344CB8AC3E}">
        <p14:creationId xmlns:p14="http://schemas.microsoft.com/office/powerpoint/2010/main" val="3083502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
            <a:extLst>
              <a:ext uri="{FF2B5EF4-FFF2-40B4-BE49-F238E27FC236}">
                <a16:creationId xmlns:a16="http://schemas.microsoft.com/office/drawing/2014/main" id="{BE964E1D-4665-F9AE-5770-44DE8AA722BB}"/>
              </a:ext>
            </a:extLst>
          </p:cNvPr>
          <p:cNvSpPr txBox="1">
            <a:spLocks/>
          </p:cNvSpPr>
          <p:nvPr/>
        </p:nvSpPr>
        <p:spPr>
          <a:xfrm>
            <a:off x="1030636" y="889268"/>
            <a:ext cx="6919563"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b="1">
                <a:solidFill>
                  <a:schemeClr val="tx1">
                    <a:lumMod val="85000"/>
                    <a:lumOff val="15000"/>
                  </a:schemeClr>
                </a:solidFill>
                <a:latin typeface="Meiryo UI" panose="020B0604030504040204" pitchFamily="50" charset="-128"/>
                <a:ea typeface="Meiryo UI" panose="020B0604030504040204" pitchFamily="50" charset="-128"/>
              </a:rPr>
              <a:t>目次</a:t>
            </a:r>
          </a:p>
        </p:txBody>
      </p:sp>
      <p:sp>
        <p:nvSpPr>
          <p:cNvPr id="3" name="タイトル 1">
            <a:extLst>
              <a:ext uri="{FF2B5EF4-FFF2-40B4-BE49-F238E27FC236}">
                <a16:creationId xmlns:a16="http://schemas.microsoft.com/office/drawing/2014/main" id="{33A0479B-FACB-7106-262F-F1432AD30780}"/>
              </a:ext>
            </a:extLst>
          </p:cNvPr>
          <p:cNvSpPr txBox="1">
            <a:spLocks/>
          </p:cNvSpPr>
          <p:nvPr/>
        </p:nvSpPr>
        <p:spPr>
          <a:xfrm>
            <a:off x="1981925" y="3052871"/>
            <a:ext cx="7162075" cy="3265633"/>
          </a:xfrm>
          <a:prstGeom prst="rect">
            <a:avLst/>
          </a:prstGeom>
          <a:noFill/>
        </p:spPr>
        <p:txBody>
          <a:bodyPr vert="horz" wrap="none" lIns="91440" tIns="45720" rIns="91440" bIns="45720" rtlCol="0" anchor="t">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400" cap="all" dirty="0">
                <a:latin typeface="Meiryo UI" panose="020B0604030504040204" pitchFamily="50" charset="-128"/>
                <a:ea typeface="Meiryo UI" panose="020B0604030504040204" pitchFamily="50" charset="-128"/>
              </a:rPr>
              <a:t>アクションプランについて（ビジョン</a:t>
            </a:r>
            <a:r>
              <a:rPr lang="en-US" altLang="ja-JP" sz="2400" cap="all" dirty="0">
                <a:latin typeface="Meiryo UI" panose="020B0604030504040204" pitchFamily="50" charset="-128"/>
                <a:ea typeface="Meiryo UI" panose="020B0604030504040204" pitchFamily="50" charset="-128"/>
              </a:rPr>
              <a:t>2040</a:t>
            </a:r>
            <a:r>
              <a:rPr lang="ja-JP" altLang="en-US" sz="2400" cap="all" dirty="0">
                <a:latin typeface="Meiryo UI" panose="020B0604030504040204" pitchFamily="50" charset="-128"/>
                <a:ea typeface="Meiryo UI" panose="020B0604030504040204" pitchFamily="50" charset="-128"/>
              </a:rPr>
              <a:t>より）</a:t>
            </a:r>
            <a:endParaRPr lang="en-US" altLang="ja-JP" sz="2400" cap="all" dirty="0">
              <a:latin typeface="Meiryo UI" panose="020B0604030504040204" pitchFamily="50" charset="-128"/>
              <a:ea typeface="Meiryo UI" panose="020B0604030504040204" pitchFamily="50" charset="-128"/>
            </a:endParaRPr>
          </a:p>
          <a:p>
            <a:pPr algn="l"/>
            <a:endParaRPr lang="en-US" altLang="ja-JP" sz="1600" dirty="0">
              <a:latin typeface="Meiryo UI" panose="020B0604030504040204" pitchFamily="50" charset="-128"/>
              <a:ea typeface="Meiryo UI" panose="020B0604030504040204" pitchFamily="50" charset="-128"/>
            </a:endParaRPr>
          </a:p>
          <a:p>
            <a:pPr algn="l"/>
            <a:r>
              <a:rPr lang="ja-JP" altLang="en-US" sz="2400" dirty="0">
                <a:latin typeface="Meiryo UI" panose="020B0604030504040204" pitchFamily="50" charset="-128"/>
                <a:ea typeface="Meiryo UI" panose="020B0604030504040204" pitchFamily="50" charset="-128"/>
              </a:rPr>
              <a:t>アクションプランの計画期間</a:t>
            </a:r>
            <a:endParaRPr lang="en-US" altLang="ja-JP" sz="2400" cap="all" dirty="0">
              <a:latin typeface="Meiryo UI" panose="020B0604030504040204" pitchFamily="50" charset="-128"/>
              <a:ea typeface="Meiryo UI" panose="020B0604030504040204" pitchFamily="50" charset="-128"/>
            </a:endParaRPr>
          </a:p>
          <a:p>
            <a:pPr algn="l"/>
            <a:endParaRPr lang="en-US" altLang="ja-JP" sz="1600" cap="all" dirty="0">
              <a:latin typeface="Meiryo UI" panose="020B0604030504040204" pitchFamily="50" charset="-128"/>
              <a:ea typeface="Meiryo UI" panose="020B0604030504040204" pitchFamily="50" charset="-128"/>
            </a:endParaRPr>
          </a:p>
          <a:p>
            <a:pPr algn="l"/>
            <a:r>
              <a:rPr lang="ja-JP" altLang="en-US" sz="2400" cap="all" dirty="0">
                <a:latin typeface="Meiryo UI" panose="020B0604030504040204" pitchFamily="50" charset="-128"/>
                <a:ea typeface="Meiryo UI" panose="020B0604030504040204" pitchFamily="50" charset="-128"/>
              </a:rPr>
              <a:t>数値目標（</a:t>
            </a:r>
            <a:r>
              <a:rPr lang="en-US" altLang="ja-JP" sz="2400" cap="all" dirty="0">
                <a:latin typeface="Meiryo UI" panose="020B0604030504040204" pitchFamily="50" charset="-128"/>
                <a:ea typeface="Meiryo UI" panose="020B0604030504040204" pitchFamily="50" charset="-128"/>
              </a:rPr>
              <a:t>KPI</a:t>
            </a:r>
            <a:r>
              <a:rPr lang="ja-JP" altLang="en-US" sz="2400" cap="all" dirty="0">
                <a:latin typeface="Meiryo UI" panose="020B0604030504040204" pitchFamily="50" charset="-128"/>
                <a:ea typeface="Meiryo UI" panose="020B0604030504040204" pitchFamily="50" charset="-128"/>
              </a:rPr>
              <a:t>等）</a:t>
            </a:r>
            <a:endParaRPr lang="en-US" altLang="ja-JP" sz="2400" cap="all" dirty="0">
              <a:latin typeface="Meiryo UI" panose="020B0604030504040204" pitchFamily="50" charset="-128"/>
              <a:ea typeface="Meiryo UI" panose="020B0604030504040204" pitchFamily="50" charset="-128"/>
            </a:endParaRPr>
          </a:p>
          <a:p>
            <a:pPr algn="l"/>
            <a:endParaRPr lang="en-US" altLang="ja-JP" sz="1600" cap="all" dirty="0">
              <a:latin typeface="Meiryo UI" panose="020B0604030504040204" pitchFamily="50" charset="-128"/>
              <a:ea typeface="Meiryo UI" panose="020B0604030504040204" pitchFamily="50" charset="-128"/>
            </a:endParaRPr>
          </a:p>
          <a:p>
            <a:pPr algn="l"/>
            <a:r>
              <a:rPr lang="ja-JP" altLang="en-US" sz="2400" cap="all" dirty="0">
                <a:latin typeface="Meiryo UI" panose="020B0604030504040204" pitchFamily="50" charset="-128"/>
                <a:ea typeface="Meiryo UI" panose="020B0604030504040204" pitchFamily="50" charset="-128"/>
              </a:rPr>
              <a:t>基本的な取組</a:t>
            </a:r>
            <a:endParaRPr lang="en-US" altLang="ja-JP" sz="2400" cap="all" dirty="0">
              <a:latin typeface="Meiryo UI" panose="020B0604030504040204" pitchFamily="50" charset="-128"/>
              <a:ea typeface="Meiryo UI" panose="020B0604030504040204" pitchFamily="50" charset="-128"/>
            </a:endParaRPr>
          </a:p>
          <a:p>
            <a:pPr algn="l"/>
            <a:endParaRPr lang="en-US" altLang="ja-JP" sz="1600" cap="all" dirty="0">
              <a:latin typeface="Meiryo UI" panose="020B0604030504040204" pitchFamily="50" charset="-128"/>
              <a:ea typeface="Meiryo UI" panose="020B0604030504040204" pitchFamily="50" charset="-128"/>
            </a:endParaRPr>
          </a:p>
          <a:p>
            <a:pPr algn="l"/>
            <a:r>
              <a:rPr lang="ja-JP" altLang="en-US" sz="2400" cap="all" dirty="0">
                <a:latin typeface="Meiryo UI" panose="020B0604030504040204" pitchFamily="50" charset="-128"/>
                <a:ea typeface="Meiryo UI" panose="020B0604030504040204" pitchFamily="50" charset="-128"/>
              </a:rPr>
              <a:t>重点項目</a:t>
            </a:r>
            <a:endParaRPr lang="en-US" altLang="ja-JP" sz="2400" cap="all" dirty="0">
              <a:latin typeface="Meiryo UI" panose="020B0604030504040204" pitchFamily="50" charset="-128"/>
              <a:ea typeface="Meiryo UI" panose="020B0604030504040204" pitchFamily="50" charset="-128"/>
            </a:endParaRPr>
          </a:p>
          <a:p>
            <a:pPr algn="l"/>
            <a:endParaRPr lang="en-US" altLang="ja-JP" sz="1600" cap="all" dirty="0">
              <a:latin typeface="Meiryo UI" panose="020B0604030504040204" pitchFamily="50" charset="-128"/>
              <a:ea typeface="Meiryo UI" panose="020B0604030504040204" pitchFamily="50" charset="-128"/>
            </a:endParaRPr>
          </a:p>
          <a:p>
            <a:pPr algn="l"/>
            <a:r>
              <a:rPr lang="ja-JP" altLang="en-US" sz="2400" cap="all" dirty="0">
                <a:latin typeface="Meiryo UI" panose="020B0604030504040204" pitchFamily="50" charset="-128"/>
                <a:ea typeface="Meiryo UI" panose="020B0604030504040204" pitchFamily="50" charset="-128"/>
              </a:rPr>
              <a:t>主な取組スケジュール</a:t>
            </a:r>
            <a:endParaRPr lang="en-US" altLang="ja-JP" sz="2400" cap="all"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9FECC736-411B-7621-C654-30B4BCE92BB5}"/>
              </a:ext>
            </a:extLst>
          </p:cNvPr>
          <p:cNvSpPr/>
          <p:nvPr/>
        </p:nvSpPr>
        <p:spPr>
          <a:xfrm>
            <a:off x="1007065" y="2434089"/>
            <a:ext cx="974860" cy="401522"/>
          </a:xfrm>
          <a:prstGeom prst="rect">
            <a:avLst/>
          </a:prstGeom>
          <a:solidFill>
            <a:srgbClr val="66B2B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2400" b="1" dirty="0">
                <a:solidFill>
                  <a:schemeClr val="bg1"/>
                </a:solidFill>
                <a:latin typeface="Meiryo UI" panose="020B0604030504040204" pitchFamily="50" charset="-128"/>
                <a:ea typeface="Meiryo UI" panose="020B0604030504040204" pitchFamily="50" charset="-128"/>
                <a:cs typeface="+mj-cs"/>
              </a:rPr>
              <a:t>1</a:t>
            </a:r>
            <a:endParaRPr kumimoji="1" lang="ja-JP" altLang="en-US" sz="2400" b="1" dirty="0">
              <a:solidFill>
                <a:schemeClr val="bg1"/>
              </a:solidFill>
              <a:latin typeface="Meiryo UI" panose="020B0604030504040204" pitchFamily="50" charset="-128"/>
              <a:ea typeface="Meiryo UI" panose="020B0604030504040204" pitchFamily="50" charset="-128"/>
              <a:cs typeface="+mj-cs"/>
            </a:endParaRPr>
          </a:p>
        </p:txBody>
      </p:sp>
      <p:cxnSp>
        <p:nvCxnSpPr>
          <p:cNvPr id="13" name="直線コネクタ 12">
            <a:extLst>
              <a:ext uri="{FF2B5EF4-FFF2-40B4-BE49-F238E27FC236}">
                <a16:creationId xmlns:a16="http://schemas.microsoft.com/office/drawing/2014/main" id="{6294A61F-4AA7-BADF-EE6E-3075472CD659}"/>
              </a:ext>
            </a:extLst>
          </p:cNvPr>
          <p:cNvCxnSpPr/>
          <p:nvPr/>
        </p:nvCxnSpPr>
        <p:spPr>
          <a:xfrm>
            <a:off x="1030637" y="1680456"/>
            <a:ext cx="6919563" cy="0"/>
          </a:xfrm>
          <a:prstGeom prst="line">
            <a:avLst/>
          </a:prstGeom>
          <a:ln w="57150">
            <a:solidFill>
              <a:srgbClr val="66B2B0"/>
            </a:solidFill>
          </a:ln>
        </p:spPr>
        <p:style>
          <a:lnRef idx="1">
            <a:schemeClr val="accent1"/>
          </a:lnRef>
          <a:fillRef idx="0">
            <a:schemeClr val="accent1"/>
          </a:fillRef>
          <a:effectRef idx="0">
            <a:schemeClr val="accent1"/>
          </a:effectRef>
          <a:fontRef idx="minor">
            <a:schemeClr val="tx1"/>
          </a:fontRef>
        </p:style>
      </p:cxnSp>
      <p:sp>
        <p:nvSpPr>
          <p:cNvPr id="4" name="タイトル 1">
            <a:extLst>
              <a:ext uri="{FF2B5EF4-FFF2-40B4-BE49-F238E27FC236}">
                <a16:creationId xmlns:a16="http://schemas.microsoft.com/office/drawing/2014/main" id="{302DA23D-2183-08FC-0833-66D90BB410FF}"/>
              </a:ext>
            </a:extLst>
          </p:cNvPr>
          <p:cNvSpPr txBox="1">
            <a:spLocks/>
          </p:cNvSpPr>
          <p:nvPr/>
        </p:nvSpPr>
        <p:spPr>
          <a:xfrm>
            <a:off x="1981925" y="2216829"/>
            <a:ext cx="6762830" cy="78305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200" cap="all" dirty="0">
                <a:latin typeface="Meiryo UI" panose="020B0604030504040204" pitchFamily="50" charset="-128"/>
                <a:ea typeface="Meiryo UI" panose="020B0604030504040204" pitchFamily="50" charset="-128"/>
              </a:rPr>
              <a:t>「日本万国博覧会記念公園の活性化に向けた将来ビジョン</a:t>
            </a:r>
            <a:r>
              <a:rPr lang="en-US" altLang="ja-JP" sz="2200" cap="all" dirty="0">
                <a:latin typeface="Meiryo UI" panose="020B0604030504040204" pitchFamily="50" charset="-128"/>
                <a:ea typeface="Meiryo UI" panose="020B0604030504040204" pitchFamily="50" charset="-128"/>
              </a:rPr>
              <a:t>2040</a:t>
            </a:r>
            <a:r>
              <a:rPr lang="ja-JP" altLang="en-US" sz="2200" cap="all" dirty="0">
                <a:latin typeface="Meiryo UI" panose="020B0604030504040204" pitchFamily="50" charset="-128"/>
                <a:ea typeface="Meiryo UI" panose="020B0604030504040204" pitchFamily="50" charset="-128"/>
              </a:rPr>
              <a:t>」における目標・基本方針、取組の方向性</a:t>
            </a:r>
            <a:endParaRPr lang="en-US" altLang="ja-JP" sz="2200" cap="all" dirty="0">
              <a:latin typeface="Meiryo UI" panose="020B0604030504040204" pitchFamily="50" charset="-128"/>
              <a:ea typeface="Meiryo UI" panose="020B0604030504040204" pitchFamily="50" charset="-128"/>
            </a:endParaRPr>
          </a:p>
        </p:txBody>
      </p:sp>
      <p:sp>
        <p:nvSpPr>
          <p:cNvPr id="6" name="スライド番号プレースホルダー 3">
            <a:extLst>
              <a:ext uri="{FF2B5EF4-FFF2-40B4-BE49-F238E27FC236}">
                <a16:creationId xmlns:a16="http://schemas.microsoft.com/office/drawing/2014/main" id="{BFEDC90F-7749-F366-736C-228684DD9094}"/>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1</a:t>
            </a:fld>
            <a:endParaRPr kumimoji="1" lang="ja-JP" altLang="en-US"/>
          </a:p>
        </p:txBody>
      </p:sp>
      <p:grpSp>
        <p:nvGrpSpPr>
          <p:cNvPr id="2" name="グループ化 1">
            <a:extLst>
              <a:ext uri="{FF2B5EF4-FFF2-40B4-BE49-F238E27FC236}">
                <a16:creationId xmlns:a16="http://schemas.microsoft.com/office/drawing/2014/main" id="{F1533804-DAB9-4603-B219-A206BDA9F725}"/>
              </a:ext>
            </a:extLst>
          </p:cNvPr>
          <p:cNvGrpSpPr/>
          <p:nvPr/>
        </p:nvGrpSpPr>
        <p:grpSpPr>
          <a:xfrm>
            <a:off x="1007065" y="3052871"/>
            <a:ext cx="974860" cy="2598906"/>
            <a:chOff x="1007065" y="3238978"/>
            <a:chExt cx="974860" cy="2598906"/>
          </a:xfrm>
        </p:grpSpPr>
        <p:sp>
          <p:nvSpPr>
            <p:cNvPr id="8" name="正方形/長方形 7">
              <a:extLst>
                <a:ext uri="{FF2B5EF4-FFF2-40B4-BE49-F238E27FC236}">
                  <a16:creationId xmlns:a16="http://schemas.microsoft.com/office/drawing/2014/main" id="{9EC73A8A-2695-5DF3-88F6-6E9472D68A79}"/>
                </a:ext>
              </a:extLst>
            </p:cNvPr>
            <p:cNvSpPr/>
            <p:nvPr/>
          </p:nvSpPr>
          <p:spPr>
            <a:xfrm>
              <a:off x="1007065" y="4329374"/>
              <a:ext cx="974860" cy="401522"/>
            </a:xfrm>
            <a:prstGeom prst="rect">
              <a:avLst/>
            </a:prstGeom>
            <a:solidFill>
              <a:srgbClr val="66B2B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2400" b="1" dirty="0">
                  <a:solidFill>
                    <a:schemeClr val="bg1"/>
                  </a:solidFill>
                  <a:latin typeface="Meiryo UI" panose="020B0604030504040204" pitchFamily="50" charset="-128"/>
                  <a:ea typeface="Meiryo UI" panose="020B0604030504040204" pitchFamily="50" charset="-128"/>
                  <a:cs typeface="+mj-cs"/>
                </a:rPr>
                <a:t>4</a:t>
              </a:r>
              <a:endParaRPr kumimoji="1" lang="ja-JP" altLang="en-US" sz="2400" b="1" dirty="0">
                <a:solidFill>
                  <a:schemeClr val="bg1"/>
                </a:solidFill>
                <a:latin typeface="Meiryo UI" panose="020B0604030504040204" pitchFamily="50" charset="-128"/>
                <a:ea typeface="Meiryo UI" panose="020B0604030504040204" pitchFamily="50" charset="-128"/>
                <a:cs typeface="+mj-cs"/>
              </a:endParaRPr>
            </a:p>
          </p:txBody>
        </p:sp>
        <p:sp>
          <p:nvSpPr>
            <p:cNvPr id="9" name="正方形/長方形 8">
              <a:extLst>
                <a:ext uri="{FF2B5EF4-FFF2-40B4-BE49-F238E27FC236}">
                  <a16:creationId xmlns:a16="http://schemas.microsoft.com/office/drawing/2014/main" id="{6917653F-581F-ED56-2012-4403FEDD4D6D}"/>
                </a:ext>
              </a:extLst>
            </p:cNvPr>
            <p:cNvSpPr/>
            <p:nvPr/>
          </p:nvSpPr>
          <p:spPr>
            <a:xfrm>
              <a:off x="1007065" y="4882868"/>
              <a:ext cx="974860" cy="401522"/>
            </a:xfrm>
            <a:prstGeom prst="rect">
              <a:avLst/>
            </a:prstGeom>
            <a:solidFill>
              <a:srgbClr val="66B2B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2400" b="1" dirty="0">
                  <a:solidFill>
                    <a:schemeClr val="bg1"/>
                  </a:solidFill>
                  <a:latin typeface="Meiryo UI" panose="020B0604030504040204" pitchFamily="50" charset="-128"/>
                  <a:ea typeface="Meiryo UI" panose="020B0604030504040204" pitchFamily="50" charset="-128"/>
                  <a:cs typeface="+mj-cs"/>
                </a:rPr>
                <a:t>5</a:t>
              </a:r>
            </a:p>
          </p:txBody>
        </p:sp>
        <p:sp>
          <p:nvSpPr>
            <p:cNvPr id="12" name="正方形/長方形 11">
              <a:extLst>
                <a:ext uri="{FF2B5EF4-FFF2-40B4-BE49-F238E27FC236}">
                  <a16:creationId xmlns:a16="http://schemas.microsoft.com/office/drawing/2014/main" id="{D573FA75-06EA-03F1-C018-F6E85D63A93E}"/>
                </a:ext>
              </a:extLst>
            </p:cNvPr>
            <p:cNvSpPr/>
            <p:nvPr/>
          </p:nvSpPr>
          <p:spPr>
            <a:xfrm>
              <a:off x="1007065" y="3238978"/>
              <a:ext cx="974860" cy="401522"/>
            </a:xfrm>
            <a:prstGeom prst="rect">
              <a:avLst/>
            </a:prstGeom>
            <a:solidFill>
              <a:srgbClr val="66B2B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2400" b="1" dirty="0">
                  <a:solidFill>
                    <a:schemeClr val="bg1"/>
                  </a:solidFill>
                  <a:latin typeface="Meiryo UI" panose="020B0604030504040204" pitchFamily="50" charset="-128"/>
                  <a:ea typeface="Meiryo UI" panose="020B0604030504040204" pitchFamily="50" charset="-128"/>
                  <a:cs typeface="+mj-cs"/>
                </a:rPr>
                <a:t>2</a:t>
              </a:r>
              <a:endParaRPr kumimoji="1" lang="ja-JP" altLang="en-US" sz="2400" b="1" dirty="0">
                <a:solidFill>
                  <a:schemeClr val="bg1"/>
                </a:solidFill>
                <a:latin typeface="Meiryo UI" panose="020B0604030504040204" pitchFamily="50" charset="-128"/>
                <a:ea typeface="Meiryo UI" panose="020B0604030504040204" pitchFamily="50" charset="-128"/>
                <a:cs typeface="+mj-cs"/>
              </a:endParaRPr>
            </a:p>
          </p:txBody>
        </p:sp>
        <p:sp>
          <p:nvSpPr>
            <p:cNvPr id="14" name="正方形/長方形 13">
              <a:extLst>
                <a:ext uri="{FF2B5EF4-FFF2-40B4-BE49-F238E27FC236}">
                  <a16:creationId xmlns:a16="http://schemas.microsoft.com/office/drawing/2014/main" id="{4E2277DF-5CA3-7260-6CE5-6E6D64F67078}"/>
                </a:ext>
              </a:extLst>
            </p:cNvPr>
            <p:cNvSpPr/>
            <p:nvPr/>
          </p:nvSpPr>
          <p:spPr>
            <a:xfrm>
              <a:off x="1007065" y="3784176"/>
              <a:ext cx="974860" cy="401522"/>
            </a:xfrm>
            <a:prstGeom prst="rect">
              <a:avLst/>
            </a:prstGeom>
            <a:solidFill>
              <a:srgbClr val="66B2B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2400" b="1" dirty="0">
                  <a:solidFill>
                    <a:schemeClr val="bg1"/>
                  </a:solidFill>
                  <a:latin typeface="Meiryo UI" panose="020B0604030504040204" pitchFamily="50" charset="-128"/>
                  <a:ea typeface="Meiryo UI" panose="020B0604030504040204" pitchFamily="50" charset="-128"/>
                  <a:cs typeface="+mj-cs"/>
                </a:rPr>
                <a:t>3</a:t>
              </a:r>
              <a:endParaRPr kumimoji="1" lang="ja-JP" altLang="en-US" sz="2400" b="1" dirty="0">
                <a:solidFill>
                  <a:schemeClr val="bg1"/>
                </a:solidFill>
                <a:latin typeface="Meiryo UI" panose="020B0604030504040204" pitchFamily="50" charset="-128"/>
                <a:ea typeface="Meiryo UI" panose="020B0604030504040204" pitchFamily="50" charset="-128"/>
                <a:cs typeface="+mj-cs"/>
              </a:endParaRPr>
            </a:p>
          </p:txBody>
        </p:sp>
        <p:sp>
          <p:nvSpPr>
            <p:cNvPr id="16" name="正方形/長方形 15">
              <a:extLst>
                <a:ext uri="{FF2B5EF4-FFF2-40B4-BE49-F238E27FC236}">
                  <a16:creationId xmlns:a16="http://schemas.microsoft.com/office/drawing/2014/main" id="{6917653F-581F-ED56-2012-4403FEDD4D6D}"/>
                </a:ext>
              </a:extLst>
            </p:cNvPr>
            <p:cNvSpPr/>
            <p:nvPr/>
          </p:nvSpPr>
          <p:spPr>
            <a:xfrm>
              <a:off x="1007065" y="5436362"/>
              <a:ext cx="974860" cy="401522"/>
            </a:xfrm>
            <a:prstGeom prst="rect">
              <a:avLst/>
            </a:prstGeom>
            <a:solidFill>
              <a:srgbClr val="66B2B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2400" b="1" dirty="0">
                  <a:solidFill>
                    <a:schemeClr val="bg1"/>
                  </a:solidFill>
                  <a:latin typeface="Meiryo UI" panose="020B0604030504040204" pitchFamily="50" charset="-128"/>
                  <a:ea typeface="Meiryo UI" panose="020B0604030504040204" pitchFamily="50" charset="-128"/>
                  <a:cs typeface="+mj-cs"/>
                </a:rPr>
                <a:t>6</a:t>
              </a:r>
            </a:p>
          </p:txBody>
        </p:sp>
      </p:grpSp>
      <p:sp>
        <p:nvSpPr>
          <p:cNvPr id="15" name="正方形/長方形 14">
            <a:extLst>
              <a:ext uri="{FF2B5EF4-FFF2-40B4-BE49-F238E27FC236}">
                <a16:creationId xmlns:a16="http://schemas.microsoft.com/office/drawing/2014/main" id="{02FAC59E-2D39-4D8E-AFD9-33B6C9DF3A00}"/>
              </a:ext>
            </a:extLst>
          </p:cNvPr>
          <p:cNvSpPr/>
          <p:nvPr/>
        </p:nvSpPr>
        <p:spPr>
          <a:xfrm>
            <a:off x="1007065" y="5803749"/>
            <a:ext cx="974860" cy="401522"/>
          </a:xfrm>
          <a:prstGeom prst="rect">
            <a:avLst/>
          </a:prstGeom>
          <a:solidFill>
            <a:srgbClr val="66B2B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b="1" dirty="0">
                <a:solidFill>
                  <a:schemeClr val="bg1"/>
                </a:solidFill>
                <a:latin typeface="Meiryo UI" panose="020B0604030504040204" pitchFamily="50" charset="-128"/>
                <a:ea typeface="Meiryo UI" panose="020B0604030504040204" pitchFamily="50" charset="-128"/>
                <a:cs typeface="+mj-cs"/>
              </a:rPr>
              <a:t>７</a:t>
            </a:r>
          </a:p>
        </p:txBody>
      </p:sp>
    </p:spTree>
    <p:extLst>
      <p:ext uri="{BB962C8B-B14F-4D97-AF65-F5344CB8AC3E}">
        <p14:creationId xmlns:p14="http://schemas.microsoft.com/office/powerpoint/2010/main" val="9220158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F156F16-6E43-4FAC-B472-C44E4FB86966}"/>
              </a:ext>
            </a:extLst>
          </p:cNvPr>
          <p:cNvGraphicFramePr>
            <a:graphicFrameLocks noGrp="1"/>
          </p:cNvGraphicFramePr>
          <p:nvPr>
            <p:extLst>
              <p:ext uri="{D42A27DB-BD31-4B8C-83A1-F6EECF244321}">
                <p14:modId xmlns:p14="http://schemas.microsoft.com/office/powerpoint/2010/main" val="4034465084"/>
              </p:ext>
            </p:extLst>
          </p:nvPr>
        </p:nvGraphicFramePr>
        <p:xfrm>
          <a:off x="135938" y="673431"/>
          <a:ext cx="8872123" cy="4197406"/>
        </p:xfrm>
        <a:graphic>
          <a:graphicData uri="http://schemas.openxmlformats.org/drawingml/2006/table">
            <a:tbl>
              <a:tblPr firstRow="1" bandRow="1">
                <a:tableStyleId>{00A15C55-8517-42AA-B614-E9B94910E393}</a:tableStyleId>
              </a:tblPr>
              <a:tblGrid>
                <a:gridCol w="1931416">
                  <a:extLst>
                    <a:ext uri="{9D8B030D-6E8A-4147-A177-3AD203B41FA5}">
                      <a16:colId xmlns:a16="http://schemas.microsoft.com/office/drawing/2014/main" val="1723429126"/>
                    </a:ext>
                  </a:extLst>
                </a:gridCol>
                <a:gridCol w="758952">
                  <a:extLst>
                    <a:ext uri="{9D8B030D-6E8A-4147-A177-3AD203B41FA5}">
                      <a16:colId xmlns:a16="http://schemas.microsoft.com/office/drawing/2014/main" val="2446956169"/>
                    </a:ext>
                  </a:extLst>
                </a:gridCol>
                <a:gridCol w="713232">
                  <a:extLst>
                    <a:ext uri="{9D8B030D-6E8A-4147-A177-3AD203B41FA5}">
                      <a16:colId xmlns:a16="http://schemas.microsoft.com/office/drawing/2014/main" val="1417907196"/>
                    </a:ext>
                  </a:extLst>
                </a:gridCol>
                <a:gridCol w="740664">
                  <a:extLst>
                    <a:ext uri="{9D8B030D-6E8A-4147-A177-3AD203B41FA5}">
                      <a16:colId xmlns:a16="http://schemas.microsoft.com/office/drawing/2014/main" val="318385508"/>
                    </a:ext>
                  </a:extLst>
                </a:gridCol>
                <a:gridCol w="731520">
                  <a:extLst>
                    <a:ext uri="{9D8B030D-6E8A-4147-A177-3AD203B41FA5}">
                      <a16:colId xmlns:a16="http://schemas.microsoft.com/office/drawing/2014/main" val="1212252449"/>
                    </a:ext>
                  </a:extLst>
                </a:gridCol>
                <a:gridCol w="764238">
                  <a:extLst>
                    <a:ext uri="{9D8B030D-6E8A-4147-A177-3AD203B41FA5}">
                      <a16:colId xmlns:a16="http://schemas.microsoft.com/office/drawing/2014/main" val="3754419921"/>
                    </a:ext>
                  </a:extLst>
                </a:gridCol>
                <a:gridCol w="3232101">
                  <a:extLst>
                    <a:ext uri="{9D8B030D-6E8A-4147-A177-3AD203B41FA5}">
                      <a16:colId xmlns:a16="http://schemas.microsoft.com/office/drawing/2014/main" val="1834000944"/>
                    </a:ext>
                  </a:extLst>
                </a:gridCol>
              </a:tblGrid>
              <a:tr h="463606">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2026</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R8</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2027</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R9</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2028</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R10</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72000"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2029</a:t>
                      </a:r>
                    </a:p>
                    <a:p>
                      <a:pPr algn="ctr"/>
                      <a:r>
                        <a:rPr kumimoji="1" lang="en-US" altLang="ja-JP" sz="1000" dirty="0">
                          <a:solidFill>
                            <a:schemeClr val="tx1"/>
                          </a:solidFill>
                          <a:latin typeface="Meiryo UI" panose="020B0604030504040204" pitchFamily="50" charset="-128"/>
                          <a:ea typeface="Meiryo UI" panose="020B0604030504040204" pitchFamily="50" charset="-128"/>
                        </a:rPr>
                        <a:t>(R11)</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2030</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R12</a:t>
                      </a:r>
                      <a:r>
                        <a:rPr kumimoji="1" lang="ja-JP" altLang="en-US" sz="1000"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備　考（主なもの）</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34935338"/>
                  </a:ext>
                </a:extLst>
              </a:tr>
              <a:tr h="0">
                <a:tc gridSpan="7">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重点２「未来を創造する力を育む場づくり」</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87333828"/>
                  </a:ext>
                </a:extLst>
              </a:tr>
              <a:tr h="0">
                <a:tc>
                  <a:txBody>
                    <a:bodyPr/>
                    <a:lstStyle/>
                    <a:p>
                      <a:r>
                        <a:rPr kumimoji="1" lang="en-US" altLang="ja-JP" sz="1200" dirty="0">
                          <a:solidFill>
                            <a:schemeClr val="tx1"/>
                          </a:solidFill>
                          <a:latin typeface="Meiryo UI" panose="020B0604030504040204" pitchFamily="50" charset="-128"/>
                          <a:ea typeface="Meiryo UI" panose="020B0604030504040204" pitchFamily="50" charset="-128"/>
                        </a:rPr>
                        <a:t>EXPO’70</a:t>
                      </a:r>
                      <a:r>
                        <a:rPr kumimoji="1" lang="ja-JP" altLang="en-US" sz="1200" dirty="0">
                          <a:solidFill>
                            <a:schemeClr val="tx1"/>
                          </a:solidFill>
                          <a:latin typeface="Meiryo UI" panose="020B0604030504040204" pitchFamily="50" charset="-128"/>
                          <a:ea typeface="Meiryo UI" panose="020B0604030504040204" pitchFamily="50" charset="-128"/>
                        </a:rPr>
                        <a:t>パビリオンの</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魅力向上</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（展示のリニューアル）</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a:solidFill>
                            <a:schemeClr val="tx1"/>
                          </a:solidFill>
                          <a:latin typeface="Meiryo UI" panose="020B0604030504040204" pitchFamily="50" charset="-128"/>
                          <a:ea typeface="Meiryo UI" panose="020B0604030504040204" pitchFamily="50" charset="-128"/>
                        </a:rPr>
                        <a:t>大阪万博開催から</a:t>
                      </a:r>
                      <a:r>
                        <a:rPr kumimoji="1" lang="en-US" altLang="ja-JP" sz="1100" b="0" strike="noStrike" dirty="0">
                          <a:solidFill>
                            <a:schemeClr val="tx1"/>
                          </a:solidFill>
                          <a:latin typeface="Meiryo UI" panose="020B0604030504040204" pitchFamily="50" charset="-128"/>
                          <a:ea typeface="Meiryo UI" panose="020B0604030504040204" pitchFamily="50" charset="-128"/>
                        </a:rPr>
                        <a:t>60</a:t>
                      </a:r>
                      <a:r>
                        <a:rPr kumimoji="1" lang="ja-JP" altLang="en-US" sz="1100" b="0" strike="noStrike" dirty="0">
                          <a:solidFill>
                            <a:schemeClr val="tx1"/>
                          </a:solidFill>
                          <a:latin typeface="Meiryo UI" panose="020B0604030504040204" pitchFamily="50" charset="-128"/>
                          <a:ea typeface="Meiryo UI" panose="020B0604030504040204" pitchFamily="50" charset="-128"/>
                        </a:rPr>
                        <a:t>周年を記念し、展示をリニューアルする</a:t>
                      </a:r>
                      <a:endParaRPr kumimoji="1" lang="en-US" altLang="ja-JP" sz="1100" b="0"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strike="noStrike" dirty="0">
                          <a:solidFill>
                            <a:schemeClr val="tx1"/>
                          </a:solidFill>
                          <a:latin typeface="Meiryo UI" panose="020B0604030504040204" pitchFamily="50" charset="-128"/>
                          <a:ea typeface="Meiryo UI" panose="020B0604030504040204" pitchFamily="50" charset="-128"/>
                        </a:rPr>
                        <a:t>R8</a:t>
                      </a:r>
                      <a:r>
                        <a:rPr kumimoji="1" lang="ja-JP" altLang="en-US" sz="1100" b="0" strike="noStrike" dirty="0">
                          <a:solidFill>
                            <a:schemeClr val="tx1"/>
                          </a:solidFill>
                          <a:latin typeface="Meiryo UI" panose="020B0604030504040204" pitchFamily="50" charset="-128"/>
                          <a:ea typeface="Meiryo UI" panose="020B0604030504040204" pitchFamily="50" charset="-128"/>
                        </a:rPr>
                        <a:t>：①</a:t>
                      </a:r>
                      <a:endParaRPr kumimoji="1" lang="en-US" altLang="ja-JP" sz="1100" b="0"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a:solidFill>
                            <a:schemeClr val="tx1"/>
                          </a:solidFill>
                          <a:latin typeface="Meiryo UI" panose="020B0604030504040204" pitchFamily="50" charset="-128"/>
                          <a:ea typeface="Meiryo UI" panose="020B0604030504040204" pitchFamily="50" charset="-128"/>
                        </a:rPr>
                        <a:t>展示リニューアル基本構想の作成</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strike="noStrike" dirty="0">
                          <a:solidFill>
                            <a:schemeClr val="tx1"/>
                          </a:solidFill>
                          <a:latin typeface="Meiryo UI" panose="020B0604030504040204" pitchFamily="50" charset="-128"/>
                          <a:ea typeface="Meiryo UI" panose="020B0604030504040204" pitchFamily="50" charset="-128"/>
                        </a:rPr>
                        <a:t>R9</a:t>
                      </a:r>
                      <a:r>
                        <a:rPr kumimoji="1" lang="ja-JP" altLang="en-US" sz="1100" b="0" strike="noStrike" dirty="0">
                          <a:solidFill>
                            <a:schemeClr val="tx1"/>
                          </a:solidFill>
                          <a:latin typeface="Meiryo UI" panose="020B0604030504040204" pitchFamily="50" charset="-128"/>
                          <a:ea typeface="Meiryo UI" panose="020B0604030504040204" pitchFamily="50" charset="-128"/>
                        </a:rPr>
                        <a:t>～</a:t>
                      </a:r>
                      <a:r>
                        <a:rPr kumimoji="1" lang="en-US" altLang="ja-JP" sz="1100" b="0" strike="noStrike" dirty="0">
                          <a:solidFill>
                            <a:schemeClr val="tx1"/>
                          </a:solidFill>
                          <a:latin typeface="Meiryo UI" panose="020B0604030504040204" pitchFamily="50" charset="-128"/>
                          <a:ea typeface="Meiryo UI" panose="020B0604030504040204" pitchFamily="50" charset="-128"/>
                        </a:rPr>
                        <a:t>R11</a:t>
                      </a:r>
                      <a:r>
                        <a:rPr kumimoji="1" lang="ja-JP" altLang="en-US" sz="1100" b="0" strike="noStrike" dirty="0">
                          <a:solidFill>
                            <a:schemeClr val="tx1"/>
                          </a:solidFill>
                          <a:latin typeface="Meiryo UI" panose="020B0604030504040204" pitchFamily="50" charset="-128"/>
                          <a:ea typeface="Meiryo UI" panose="020B0604030504040204" pitchFamily="50" charset="-128"/>
                        </a:rPr>
                        <a:t>：②</a:t>
                      </a:r>
                      <a:endParaRPr kumimoji="1" lang="en-US" altLang="ja-JP" sz="1100" b="0"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a:solidFill>
                            <a:schemeClr val="tx1"/>
                          </a:solidFill>
                          <a:latin typeface="Meiryo UI" panose="020B0604030504040204" pitchFamily="50" charset="-128"/>
                          <a:ea typeface="Meiryo UI" panose="020B0604030504040204" pitchFamily="50" charset="-128"/>
                        </a:rPr>
                        <a:t>展示リニューアル工事実施</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strike="noStrike" dirty="0">
                          <a:solidFill>
                            <a:schemeClr val="tx1"/>
                          </a:solidFill>
                          <a:latin typeface="Meiryo UI" panose="020B0604030504040204" pitchFamily="50" charset="-128"/>
                          <a:ea typeface="Meiryo UI" panose="020B0604030504040204" pitchFamily="50" charset="-128"/>
                        </a:rPr>
                        <a:t>R12</a:t>
                      </a:r>
                      <a:r>
                        <a:rPr kumimoji="1" lang="ja-JP" altLang="en-US" sz="1100" b="0" strike="noStrike" dirty="0">
                          <a:solidFill>
                            <a:schemeClr val="tx1"/>
                          </a:solidFill>
                          <a:latin typeface="Meiryo UI" panose="020B0604030504040204" pitchFamily="50" charset="-128"/>
                          <a:ea typeface="Meiryo UI" panose="020B0604030504040204" pitchFamily="50" charset="-128"/>
                        </a:rPr>
                        <a:t>：②</a:t>
                      </a:r>
                      <a:endParaRPr kumimoji="1" lang="en-US" altLang="ja-JP" sz="1100" b="0"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供用開始</a:t>
                      </a:r>
                    </a:p>
                  </a:txBody>
                  <a:tcPr anchor="ctr"/>
                </a:tc>
                <a:extLst>
                  <a:ext uri="{0D108BD9-81ED-4DB2-BD59-A6C34878D82A}">
                    <a16:rowId xmlns:a16="http://schemas.microsoft.com/office/drawing/2014/main" val="274990491"/>
                  </a:ext>
                </a:extLst>
              </a:tr>
              <a:tr h="0">
                <a:tc>
                  <a:txBody>
                    <a:bodyPr/>
                    <a:lstStyle/>
                    <a:p>
                      <a:r>
                        <a:rPr kumimoji="1" lang="en-US" altLang="ja-JP" sz="1200" dirty="0">
                          <a:solidFill>
                            <a:schemeClr val="tx1"/>
                          </a:solidFill>
                          <a:latin typeface="Meiryo UI" panose="020B0604030504040204" pitchFamily="50" charset="-128"/>
                          <a:ea typeface="Meiryo UI" panose="020B0604030504040204" pitchFamily="50" charset="-128"/>
                        </a:rPr>
                        <a:t>STEAM</a:t>
                      </a:r>
                      <a:r>
                        <a:rPr kumimoji="1" lang="ja-JP" altLang="en-US" sz="1200" dirty="0">
                          <a:solidFill>
                            <a:schemeClr val="tx1"/>
                          </a:solidFill>
                          <a:latin typeface="Meiryo UI" panose="020B0604030504040204" pitchFamily="50" charset="-128"/>
                          <a:ea typeface="Meiryo UI" panose="020B0604030504040204" pitchFamily="50" charset="-128"/>
                        </a:rPr>
                        <a:t>教育の</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学習プログラム展開</a:t>
                      </a:r>
                      <a:endParaRPr kumimoji="1" lang="ja-JP" altLang="en-US" sz="1200" dirty="0">
                        <a:solidFill>
                          <a:schemeClr val="tx1"/>
                        </a:solidFill>
                        <a:highlight>
                          <a:srgbClr val="FFFF00"/>
                        </a:highlight>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民間企業との連携検討</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自然観察学習館での工作イベント、自然観察</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latin typeface="Meiryo UI" panose="020B0604030504040204" pitchFamily="50" charset="-128"/>
                          <a:ea typeface="Meiryo UI" panose="020B0604030504040204" pitchFamily="50" charset="-128"/>
                        </a:rPr>
                        <a:t>R10</a:t>
                      </a:r>
                      <a:r>
                        <a:rPr kumimoji="1" lang="ja-JP" altLang="en-US" sz="1100" b="0" dirty="0">
                          <a:solidFill>
                            <a:schemeClr val="tx1"/>
                          </a:solidFill>
                          <a:latin typeface="Meiryo UI" panose="020B0604030504040204" pitchFamily="50" charset="-128"/>
                          <a:ea typeface="Meiryo UI" panose="020B0604030504040204" pitchFamily="50" charset="-128"/>
                        </a:rPr>
                        <a:t>～</a:t>
                      </a:r>
                      <a:r>
                        <a:rPr kumimoji="1" lang="en-US" altLang="ja-JP" sz="1100" b="0" dirty="0">
                          <a:solidFill>
                            <a:schemeClr val="tx1"/>
                          </a:solidFill>
                          <a:latin typeface="Meiryo UI" panose="020B0604030504040204" pitchFamily="50" charset="-128"/>
                          <a:ea typeface="Meiryo UI" panose="020B0604030504040204" pitchFamily="50" charset="-128"/>
                        </a:rPr>
                        <a:t>R12</a:t>
                      </a:r>
                      <a:r>
                        <a:rPr kumimoji="1" lang="ja-JP" altLang="en-US" sz="1100" b="0" dirty="0">
                          <a:solidFill>
                            <a:schemeClr val="tx1"/>
                          </a:solidFill>
                          <a:latin typeface="Meiryo UI" panose="020B0604030504040204" pitchFamily="50" charset="-128"/>
                          <a:ea typeface="Meiryo UI" panose="020B0604030504040204" pitchFamily="50" charset="-128"/>
                        </a:rPr>
                        <a:t>：②</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自然観察学習館での工作イベント、自然観察　</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（指定管理者変更時に事業継続検討）</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81216793"/>
                  </a:ext>
                </a:extLst>
              </a:tr>
              <a:tr h="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万博の森づくりに関する</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アクションプランの作成</a:t>
                      </a:r>
                      <a:endParaRPr kumimoji="1" lang="ja-JP" altLang="en-US" sz="1200" dirty="0">
                        <a:solidFill>
                          <a:schemeClr val="tx1"/>
                        </a:solidFill>
                        <a:highlight>
                          <a:srgbClr val="FFFF00"/>
                        </a:highlight>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solidFill>
                          <a:schemeClr val="tx1"/>
                        </a:solidFill>
                      </a:endParaRPr>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モデルエリア試行実施</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R10</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12</a:t>
                      </a:r>
                      <a:r>
                        <a:rPr kumimoji="1" lang="ja-JP" altLang="en-US" sz="1100" dirty="0">
                          <a:solidFill>
                            <a:schemeClr val="tx1"/>
                          </a:solidFill>
                          <a:latin typeface="Meiryo UI" panose="020B0604030504040204" pitchFamily="50" charset="-128"/>
                          <a:ea typeface="Meiryo UI" panose="020B0604030504040204" pitchFamily="50" charset="-128"/>
                        </a:rPr>
                        <a:t>：②</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モデルエリア試行実施</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森づくりアクションプランを策定する</a:t>
                      </a:r>
                      <a:endParaRPr kumimoji="1" lang="ja-JP" altLang="en-US" dirty="0">
                        <a:solidFill>
                          <a:schemeClr val="tx1"/>
                        </a:solidFill>
                      </a:endParaRPr>
                    </a:p>
                  </a:txBody>
                  <a:tcPr anchor="ctr"/>
                </a:tc>
                <a:extLst>
                  <a:ext uri="{0D108BD9-81ED-4DB2-BD59-A6C34878D82A}">
                    <a16:rowId xmlns:a16="http://schemas.microsoft.com/office/drawing/2014/main" val="749275842"/>
                  </a:ext>
                </a:extLst>
              </a:tr>
            </a:tbl>
          </a:graphicData>
        </a:graphic>
      </p:graphicFrame>
      <p:sp>
        <p:nvSpPr>
          <p:cNvPr id="4" name="タイトル 1">
            <a:extLst>
              <a:ext uri="{FF2B5EF4-FFF2-40B4-BE49-F238E27FC236}">
                <a16:creationId xmlns:a16="http://schemas.microsoft.com/office/drawing/2014/main" id="{DEFF624A-8093-AC64-8175-177D55BBBF45}"/>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７</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主な取組スケジュール</a:t>
            </a:r>
          </a:p>
        </p:txBody>
      </p:sp>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7623" y="624417"/>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3">
            <a:extLst>
              <a:ext uri="{FF2B5EF4-FFF2-40B4-BE49-F238E27FC236}">
                <a16:creationId xmlns:a16="http://schemas.microsoft.com/office/drawing/2014/main" id="{57D35F6B-4E04-74D9-91FD-F72710657965}"/>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solidFill>
                  <a:schemeClr val="tx1">
                    <a:lumMod val="50000"/>
                    <a:lumOff val="50000"/>
                  </a:schemeClr>
                </a:solidFill>
              </a:rPr>
              <a:pPr/>
              <a:t>19</a:t>
            </a:fld>
            <a:endParaRPr kumimoji="1" lang="ja-JP" altLang="en-US" dirty="0">
              <a:solidFill>
                <a:schemeClr val="tx1">
                  <a:lumMod val="50000"/>
                  <a:lumOff val="50000"/>
                </a:schemeClr>
              </a:solidFill>
            </a:endParaRPr>
          </a:p>
        </p:txBody>
      </p:sp>
      <p:cxnSp>
        <p:nvCxnSpPr>
          <p:cNvPr id="20" name="直線矢印コネクタ 19">
            <a:extLst>
              <a:ext uri="{FF2B5EF4-FFF2-40B4-BE49-F238E27FC236}">
                <a16:creationId xmlns:a16="http://schemas.microsoft.com/office/drawing/2014/main" id="{F653DB83-2374-484D-9504-EC85AC22C443}"/>
              </a:ext>
            </a:extLst>
          </p:cNvPr>
          <p:cNvCxnSpPr>
            <a:cxnSpLocks/>
          </p:cNvCxnSpPr>
          <p:nvPr/>
        </p:nvCxnSpPr>
        <p:spPr>
          <a:xfrm>
            <a:off x="2087071" y="4385882"/>
            <a:ext cx="1432518"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22" name="直線矢印コネクタ 21">
            <a:extLst>
              <a:ext uri="{FF2B5EF4-FFF2-40B4-BE49-F238E27FC236}">
                <a16:creationId xmlns:a16="http://schemas.microsoft.com/office/drawing/2014/main" id="{3DE473CD-ECED-461D-9D9B-80D380063B61}"/>
              </a:ext>
            </a:extLst>
          </p:cNvPr>
          <p:cNvCxnSpPr>
            <a:cxnSpLocks/>
          </p:cNvCxnSpPr>
          <p:nvPr/>
        </p:nvCxnSpPr>
        <p:spPr>
          <a:xfrm>
            <a:off x="3519589" y="4385882"/>
            <a:ext cx="2247140"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sp>
        <p:nvSpPr>
          <p:cNvPr id="27" name="テキスト ボックス 26">
            <a:extLst>
              <a:ext uri="{FF2B5EF4-FFF2-40B4-BE49-F238E27FC236}">
                <a16:creationId xmlns:a16="http://schemas.microsoft.com/office/drawing/2014/main" id="{39185C35-7849-4522-A5FA-52CC104C7472}"/>
              </a:ext>
            </a:extLst>
          </p:cNvPr>
          <p:cNvSpPr txBox="1"/>
          <p:nvPr/>
        </p:nvSpPr>
        <p:spPr>
          <a:xfrm>
            <a:off x="2621229" y="4414453"/>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8" name="テキスト ボックス 27">
            <a:extLst>
              <a:ext uri="{FF2B5EF4-FFF2-40B4-BE49-F238E27FC236}">
                <a16:creationId xmlns:a16="http://schemas.microsoft.com/office/drawing/2014/main" id="{ABFC6679-26CF-450F-9B62-0CD53CB63B5F}"/>
              </a:ext>
            </a:extLst>
          </p:cNvPr>
          <p:cNvSpPr txBox="1"/>
          <p:nvPr/>
        </p:nvSpPr>
        <p:spPr>
          <a:xfrm>
            <a:off x="4382276" y="4414453"/>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cxnSp>
        <p:nvCxnSpPr>
          <p:cNvPr id="37" name="直線矢印コネクタ 36">
            <a:extLst>
              <a:ext uri="{FF2B5EF4-FFF2-40B4-BE49-F238E27FC236}">
                <a16:creationId xmlns:a16="http://schemas.microsoft.com/office/drawing/2014/main" id="{D69BE67C-FD5B-4934-8B05-690A06906E1F}"/>
              </a:ext>
            </a:extLst>
          </p:cNvPr>
          <p:cNvCxnSpPr>
            <a:cxnSpLocks/>
          </p:cNvCxnSpPr>
          <p:nvPr/>
        </p:nvCxnSpPr>
        <p:spPr>
          <a:xfrm>
            <a:off x="2087071" y="3319866"/>
            <a:ext cx="1464468"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38" name="直線矢印コネクタ 37">
            <a:extLst>
              <a:ext uri="{FF2B5EF4-FFF2-40B4-BE49-F238E27FC236}">
                <a16:creationId xmlns:a16="http://schemas.microsoft.com/office/drawing/2014/main" id="{66A7C1D4-15A6-4213-93B1-4B6335BFCBCB}"/>
              </a:ext>
            </a:extLst>
          </p:cNvPr>
          <p:cNvCxnSpPr>
            <a:cxnSpLocks/>
          </p:cNvCxnSpPr>
          <p:nvPr/>
        </p:nvCxnSpPr>
        <p:spPr>
          <a:xfrm>
            <a:off x="3551539" y="3316663"/>
            <a:ext cx="2240280"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sp>
        <p:nvSpPr>
          <p:cNvPr id="34" name="テキスト ボックス 33">
            <a:extLst>
              <a:ext uri="{FF2B5EF4-FFF2-40B4-BE49-F238E27FC236}">
                <a16:creationId xmlns:a16="http://schemas.microsoft.com/office/drawing/2014/main" id="{B60FA54B-D04D-41D4-B86A-485D5E855BB5}"/>
              </a:ext>
            </a:extLst>
          </p:cNvPr>
          <p:cNvSpPr txBox="1"/>
          <p:nvPr/>
        </p:nvSpPr>
        <p:spPr>
          <a:xfrm>
            <a:off x="2621229" y="3348437"/>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42" name="テキスト ボックス 41">
            <a:extLst>
              <a:ext uri="{FF2B5EF4-FFF2-40B4-BE49-F238E27FC236}">
                <a16:creationId xmlns:a16="http://schemas.microsoft.com/office/drawing/2014/main" id="{958D8316-705B-4853-B576-C251BA4E1B82}"/>
              </a:ext>
            </a:extLst>
          </p:cNvPr>
          <p:cNvSpPr txBox="1"/>
          <p:nvPr/>
        </p:nvSpPr>
        <p:spPr>
          <a:xfrm>
            <a:off x="4382276" y="3358161"/>
            <a:ext cx="405669"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cxnSp>
        <p:nvCxnSpPr>
          <p:cNvPr id="39" name="直線矢印コネクタ 38">
            <a:extLst>
              <a:ext uri="{FF2B5EF4-FFF2-40B4-BE49-F238E27FC236}">
                <a16:creationId xmlns:a16="http://schemas.microsoft.com/office/drawing/2014/main" id="{ADF624E6-688D-47B0-B91A-1795780E1A91}"/>
              </a:ext>
            </a:extLst>
          </p:cNvPr>
          <p:cNvCxnSpPr>
            <a:cxnSpLocks/>
          </p:cNvCxnSpPr>
          <p:nvPr/>
        </p:nvCxnSpPr>
        <p:spPr>
          <a:xfrm>
            <a:off x="2087071" y="2073398"/>
            <a:ext cx="745748"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43" name="直線矢印コネクタ 42">
            <a:extLst>
              <a:ext uri="{FF2B5EF4-FFF2-40B4-BE49-F238E27FC236}">
                <a16:creationId xmlns:a16="http://schemas.microsoft.com/office/drawing/2014/main" id="{B851C556-09C2-41CF-B810-C36CAF56081A}"/>
              </a:ext>
            </a:extLst>
          </p:cNvPr>
          <p:cNvCxnSpPr>
            <a:cxnSpLocks/>
          </p:cNvCxnSpPr>
          <p:nvPr/>
        </p:nvCxnSpPr>
        <p:spPr>
          <a:xfrm>
            <a:off x="2875189" y="2073398"/>
            <a:ext cx="2891540"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sp>
        <p:nvSpPr>
          <p:cNvPr id="44" name="テキスト ボックス 43">
            <a:extLst>
              <a:ext uri="{FF2B5EF4-FFF2-40B4-BE49-F238E27FC236}">
                <a16:creationId xmlns:a16="http://schemas.microsoft.com/office/drawing/2014/main" id="{6383D845-EA60-4E7F-9A92-2188B0AFA09F}"/>
              </a:ext>
            </a:extLst>
          </p:cNvPr>
          <p:cNvSpPr txBox="1"/>
          <p:nvPr/>
        </p:nvSpPr>
        <p:spPr>
          <a:xfrm>
            <a:off x="2257027" y="2118524"/>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45" name="テキスト ボックス 44">
            <a:extLst>
              <a:ext uri="{FF2B5EF4-FFF2-40B4-BE49-F238E27FC236}">
                <a16:creationId xmlns:a16="http://schemas.microsoft.com/office/drawing/2014/main" id="{B2C15254-FCC3-4C02-BD4C-BF32056814DC}"/>
              </a:ext>
            </a:extLst>
          </p:cNvPr>
          <p:cNvSpPr txBox="1"/>
          <p:nvPr/>
        </p:nvSpPr>
        <p:spPr>
          <a:xfrm>
            <a:off x="4099764" y="2118524"/>
            <a:ext cx="405669"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Tree>
    <p:extLst>
      <p:ext uri="{BB962C8B-B14F-4D97-AF65-F5344CB8AC3E}">
        <p14:creationId xmlns:p14="http://schemas.microsoft.com/office/powerpoint/2010/main" val="36567885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EFF624A-8093-AC64-8175-177D55BBBF45}"/>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７</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主な取組スケジュール</a:t>
            </a:r>
          </a:p>
        </p:txBody>
      </p:sp>
      <p:cxnSp>
        <p:nvCxnSpPr>
          <p:cNvPr id="5" name="直線コネクタ 4">
            <a:extLst>
              <a:ext uri="{FF2B5EF4-FFF2-40B4-BE49-F238E27FC236}">
                <a16:creationId xmlns:a16="http://schemas.microsoft.com/office/drawing/2014/main" id="{AF532876-EC87-775D-1942-E8E74FE3078D}"/>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スライド番号プレースホルダー 3">
            <a:extLst>
              <a:ext uri="{FF2B5EF4-FFF2-40B4-BE49-F238E27FC236}">
                <a16:creationId xmlns:a16="http://schemas.microsoft.com/office/drawing/2014/main" id="{57D35F6B-4E04-74D9-91FD-F72710657965}"/>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20</a:t>
            </a:fld>
            <a:endParaRPr kumimoji="1" lang="ja-JP" altLang="en-US"/>
          </a:p>
        </p:txBody>
      </p:sp>
      <p:graphicFrame>
        <p:nvGraphicFramePr>
          <p:cNvPr id="6" name="表 5">
            <a:extLst>
              <a:ext uri="{FF2B5EF4-FFF2-40B4-BE49-F238E27FC236}">
                <a16:creationId xmlns:a16="http://schemas.microsoft.com/office/drawing/2014/main" id="{9364AE7F-0804-4434-B4EE-64DA84D72AF6}"/>
              </a:ext>
            </a:extLst>
          </p:cNvPr>
          <p:cNvGraphicFramePr>
            <a:graphicFrameLocks noGrp="1"/>
          </p:cNvGraphicFramePr>
          <p:nvPr>
            <p:extLst>
              <p:ext uri="{D42A27DB-BD31-4B8C-83A1-F6EECF244321}">
                <p14:modId xmlns:p14="http://schemas.microsoft.com/office/powerpoint/2010/main" val="672523087"/>
              </p:ext>
            </p:extLst>
          </p:nvPr>
        </p:nvGraphicFramePr>
        <p:xfrm>
          <a:off x="165149" y="877419"/>
          <a:ext cx="8804334" cy="4502206"/>
        </p:xfrm>
        <a:graphic>
          <a:graphicData uri="http://schemas.openxmlformats.org/drawingml/2006/table">
            <a:tbl>
              <a:tblPr firstRow="1" bandRow="1">
                <a:tableStyleId>{00A15C55-8517-42AA-B614-E9B94910E393}</a:tableStyleId>
              </a:tblPr>
              <a:tblGrid>
                <a:gridCol w="1863627">
                  <a:extLst>
                    <a:ext uri="{9D8B030D-6E8A-4147-A177-3AD203B41FA5}">
                      <a16:colId xmlns:a16="http://schemas.microsoft.com/office/drawing/2014/main" val="1723429126"/>
                    </a:ext>
                  </a:extLst>
                </a:gridCol>
                <a:gridCol w="758952">
                  <a:extLst>
                    <a:ext uri="{9D8B030D-6E8A-4147-A177-3AD203B41FA5}">
                      <a16:colId xmlns:a16="http://schemas.microsoft.com/office/drawing/2014/main" val="2446956169"/>
                    </a:ext>
                  </a:extLst>
                </a:gridCol>
                <a:gridCol w="713232">
                  <a:extLst>
                    <a:ext uri="{9D8B030D-6E8A-4147-A177-3AD203B41FA5}">
                      <a16:colId xmlns:a16="http://schemas.microsoft.com/office/drawing/2014/main" val="1417907196"/>
                    </a:ext>
                  </a:extLst>
                </a:gridCol>
                <a:gridCol w="740664">
                  <a:extLst>
                    <a:ext uri="{9D8B030D-6E8A-4147-A177-3AD203B41FA5}">
                      <a16:colId xmlns:a16="http://schemas.microsoft.com/office/drawing/2014/main" val="318385508"/>
                    </a:ext>
                  </a:extLst>
                </a:gridCol>
                <a:gridCol w="731520">
                  <a:extLst>
                    <a:ext uri="{9D8B030D-6E8A-4147-A177-3AD203B41FA5}">
                      <a16:colId xmlns:a16="http://schemas.microsoft.com/office/drawing/2014/main" val="1212252449"/>
                    </a:ext>
                  </a:extLst>
                </a:gridCol>
                <a:gridCol w="746985">
                  <a:extLst>
                    <a:ext uri="{9D8B030D-6E8A-4147-A177-3AD203B41FA5}">
                      <a16:colId xmlns:a16="http://schemas.microsoft.com/office/drawing/2014/main" val="3754419921"/>
                    </a:ext>
                  </a:extLst>
                </a:gridCol>
                <a:gridCol w="3249354">
                  <a:extLst>
                    <a:ext uri="{9D8B030D-6E8A-4147-A177-3AD203B41FA5}">
                      <a16:colId xmlns:a16="http://schemas.microsoft.com/office/drawing/2014/main" val="1396365679"/>
                    </a:ext>
                  </a:extLst>
                </a:gridCol>
              </a:tblGrid>
              <a:tr h="463606">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2026</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R8</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2027</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R9</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2028</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R10</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72000"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2029</a:t>
                      </a:r>
                    </a:p>
                    <a:p>
                      <a:pPr algn="ctr"/>
                      <a:r>
                        <a:rPr kumimoji="1" lang="en-US" altLang="ja-JP" sz="1000" dirty="0">
                          <a:solidFill>
                            <a:schemeClr val="tx1"/>
                          </a:solidFill>
                          <a:latin typeface="Meiryo UI" panose="020B0604030504040204" pitchFamily="50" charset="-128"/>
                          <a:ea typeface="Meiryo UI" panose="020B0604030504040204" pitchFamily="50" charset="-128"/>
                        </a:rPr>
                        <a:t>(R11)</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2030</a:t>
                      </a:r>
                    </a:p>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R12</a:t>
                      </a:r>
                      <a:r>
                        <a:rPr kumimoji="1" lang="ja-JP" altLang="en-US" sz="1000"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備　考（主なもの）</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34935338"/>
                  </a:ext>
                </a:extLst>
              </a:tr>
              <a:tr h="0">
                <a:tc gridSpan="7">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重点３「世界に誇る文化・スポーツの拠点づくり」</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87333828"/>
                  </a:ext>
                </a:extLst>
              </a:tr>
              <a:tr h="122781">
                <a:tc>
                  <a:txBody>
                    <a:bodyPr/>
                    <a:lstStyle/>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アート＆サイエンスフェスティバルによる魅力発信</a:t>
                      </a:r>
                      <a:endParaRPr kumimoji="1" lang="en-US" altLang="ja-JP" sz="1200" strike="noStrike" baseline="0" dirty="0">
                        <a:solidFill>
                          <a:schemeClr val="tx1"/>
                        </a:solidFill>
                        <a:latin typeface="Meiryo UI" panose="020B0604030504040204" pitchFamily="50" charset="-128"/>
                        <a:ea typeface="Meiryo UI" panose="020B0604030504040204" pitchFamily="50" charset="-128"/>
                      </a:endParaRPr>
                    </a:p>
                    <a:p>
                      <a:r>
                        <a:rPr kumimoji="1" lang="ja-JP" altLang="en-US" sz="1200" strike="noStrike" baseline="0" dirty="0">
                          <a:solidFill>
                            <a:schemeClr val="tx1"/>
                          </a:solidFill>
                          <a:latin typeface="Meiryo UI" panose="020B0604030504040204" pitchFamily="50" charset="-128"/>
                          <a:ea typeface="Meiryo UI" panose="020B0604030504040204" pitchFamily="50" charset="-128"/>
                        </a:rPr>
                        <a:t>（再掲）</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R="72000" anchor="ctr"/>
                </a:tc>
                <a:tc>
                  <a:txBody>
                    <a:bodyPr/>
                    <a:lstStyle/>
                    <a:p>
                      <a:endParaRPr kumimoji="1" lang="ja-JP" altLang="en-US" dirty="0"/>
                    </a:p>
                  </a:txBody>
                  <a:tcPr marR="72000"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 </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アート＆サイエンスフェスティバル（２回目）実施</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今後のイベントの実施可否を検討</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 ：②</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来園者増に向けたイベント企画の検討</a:t>
                      </a:r>
                      <a:endParaRPr kumimoji="1" lang="en-US" altLang="ja-JP" sz="1100" dirty="0">
                        <a:solidFill>
                          <a:schemeClr val="tx1"/>
                        </a:solidFill>
                        <a:highlight>
                          <a:srgbClr val="00FF00"/>
                        </a:highlight>
                        <a:latin typeface="Meiryo UI" panose="020B0604030504040204" pitchFamily="50" charset="-128"/>
                        <a:ea typeface="Meiryo UI" panose="020B0604030504040204" pitchFamily="50" charset="-128"/>
                      </a:endParaRPr>
                    </a:p>
                  </a:txBody>
                  <a:tcPr marR="72000" anchor="ctr"/>
                </a:tc>
                <a:extLst>
                  <a:ext uri="{0D108BD9-81ED-4DB2-BD59-A6C34878D82A}">
                    <a16:rowId xmlns:a16="http://schemas.microsoft.com/office/drawing/2014/main" val="3487514999"/>
                  </a:ext>
                </a:extLst>
              </a:tr>
              <a:tr h="122781">
                <a:tc>
                  <a:txBody>
                    <a:bodyPr/>
                    <a:lstStyle/>
                    <a:p>
                      <a:r>
                        <a:rPr kumimoji="1" lang="en-US" altLang="ja-JP" sz="1200" dirty="0">
                          <a:solidFill>
                            <a:schemeClr val="tx1"/>
                          </a:solidFill>
                          <a:latin typeface="Meiryo UI" panose="020B0604030504040204" pitchFamily="50" charset="-128"/>
                          <a:ea typeface="Meiryo UI" panose="020B0604030504040204" pitchFamily="50" charset="-128"/>
                        </a:rPr>
                        <a:t>EXPO’70</a:t>
                      </a:r>
                      <a:r>
                        <a:rPr kumimoji="1" lang="ja-JP" altLang="en-US" sz="1200" dirty="0">
                          <a:solidFill>
                            <a:schemeClr val="tx1"/>
                          </a:solidFill>
                          <a:latin typeface="Meiryo UI" panose="020B0604030504040204" pitchFamily="50" charset="-128"/>
                          <a:ea typeface="Meiryo UI" panose="020B0604030504040204" pitchFamily="50" charset="-128"/>
                        </a:rPr>
                        <a:t>パビリオンの</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魅力向上</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（展示のリニューアル）</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b="0" dirty="0">
                          <a:solidFill>
                            <a:schemeClr val="tx1"/>
                          </a:solidFill>
                          <a:latin typeface="Meiryo UI" panose="020B0604030504040204" pitchFamily="50" charset="-128"/>
                          <a:ea typeface="Meiryo UI" panose="020B0604030504040204" pitchFamily="50" charset="-128"/>
                        </a:rPr>
                        <a:t>（再掲）</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a:solidFill>
                            <a:schemeClr val="tx1"/>
                          </a:solidFill>
                          <a:latin typeface="Meiryo UI" panose="020B0604030504040204" pitchFamily="50" charset="-128"/>
                          <a:ea typeface="Meiryo UI" panose="020B0604030504040204" pitchFamily="50" charset="-128"/>
                        </a:rPr>
                        <a:t>大阪万博開催から</a:t>
                      </a:r>
                      <a:r>
                        <a:rPr kumimoji="1" lang="en-US" altLang="ja-JP" sz="1100" b="0" strike="noStrike" dirty="0">
                          <a:solidFill>
                            <a:schemeClr val="tx1"/>
                          </a:solidFill>
                          <a:latin typeface="Meiryo UI" panose="020B0604030504040204" pitchFamily="50" charset="-128"/>
                          <a:ea typeface="Meiryo UI" panose="020B0604030504040204" pitchFamily="50" charset="-128"/>
                        </a:rPr>
                        <a:t>60</a:t>
                      </a:r>
                      <a:r>
                        <a:rPr kumimoji="1" lang="ja-JP" altLang="en-US" sz="1100" b="0" strike="noStrike" dirty="0">
                          <a:solidFill>
                            <a:schemeClr val="tx1"/>
                          </a:solidFill>
                          <a:latin typeface="Meiryo UI" panose="020B0604030504040204" pitchFamily="50" charset="-128"/>
                          <a:ea typeface="Meiryo UI" panose="020B0604030504040204" pitchFamily="50" charset="-128"/>
                        </a:rPr>
                        <a:t>周年を記念し、展示をリニューアルする</a:t>
                      </a:r>
                      <a:endParaRPr kumimoji="1" lang="en-US" altLang="ja-JP" sz="1100" b="0"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strike="noStrike" dirty="0">
                          <a:solidFill>
                            <a:schemeClr val="tx1"/>
                          </a:solidFill>
                          <a:latin typeface="Meiryo UI" panose="020B0604030504040204" pitchFamily="50" charset="-128"/>
                          <a:ea typeface="Meiryo UI" panose="020B0604030504040204" pitchFamily="50" charset="-128"/>
                        </a:rPr>
                        <a:t>R8</a:t>
                      </a:r>
                      <a:r>
                        <a:rPr kumimoji="1" lang="ja-JP" altLang="en-US" sz="1100" b="0" strike="noStrike" dirty="0">
                          <a:solidFill>
                            <a:schemeClr val="tx1"/>
                          </a:solidFill>
                          <a:latin typeface="Meiryo UI" panose="020B0604030504040204" pitchFamily="50" charset="-128"/>
                          <a:ea typeface="Meiryo UI" panose="020B0604030504040204" pitchFamily="50" charset="-128"/>
                        </a:rPr>
                        <a:t>：①</a:t>
                      </a:r>
                      <a:endParaRPr kumimoji="1" lang="en-US" altLang="ja-JP" sz="1100" b="0"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a:solidFill>
                            <a:schemeClr val="tx1"/>
                          </a:solidFill>
                          <a:latin typeface="Meiryo UI" panose="020B0604030504040204" pitchFamily="50" charset="-128"/>
                          <a:ea typeface="Meiryo UI" panose="020B0604030504040204" pitchFamily="50" charset="-128"/>
                        </a:rPr>
                        <a:t>展示リニューアル基本構想の作成</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strike="noStrike" dirty="0">
                          <a:solidFill>
                            <a:schemeClr val="tx1"/>
                          </a:solidFill>
                          <a:latin typeface="Meiryo UI" panose="020B0604030504040204" pitchFamily="50" charset="-128"/>
                          <a:ea typeface="Meiryo UI" panose="020B0604030504040204" pitchFamily="50" charset="-128"/>
                        </a:rPr>
                        <a:t>R9</a:t>
                      </a:r>
                      <a:r>
                        <a:rPr kumimoji="1" lang="ja-JP" altLang="en-US" sz="1100" b="0" strike="noStrike" dirty="0">
                          <a:solidFill>
                            <a:schemeClr val="tx1"/>
                          </a:solidFill>
                          <a:latin typeface="Meiryo UI" panose="020B0604030504040204" pitchFamily="50" charset="-128"/>
                          <a:ea typeface="Meiryo UI" panose="020B0604030504040204" pitchFamily="50" charset="-128"/>
                        </a:rPr>
                        <a:t>～</a:t>
                      </a:r>
                      <a:r>
                        <a:rPr kumimoji="1" lang="en-US" altLang="ja-JP" sz="1100" b="0" strike="noStrike" dirty="0">
                          <a:solidFill>
                            <a:schemeClr val="tx1"/>
                          </a:solidFill>
                          <a:latin typeface="Meiryo UI" panose="020B0604030504040204" pitchFamily="50" charset="-128"/>
                          <a:ea typeface="Meiryo UI" panose="020B0604030504040204" pitchFamily="50" charset="-128"/>
                        </a:rPr>
                        <a:t>R11</a:t>
                      </a:r>
                      <a:r>
                        <a:rPr kumimoji="1" lang="ja-JP" altLang="en-US" sz="1100" b="0" strike="noStrike" dirty="0">
                          <a:solidFill>
                            <a:schemeClr val="tx1"/>
                          </a:solidFill>
                          <a:latin typeface="Meiryo UI" panose="020B0604030504040204" pitchFamily="50" charset="-128"/>
                          <a:ea typeface="Meiryo UI" panose="020B0604030504040204" pitchFamily="50" charset="-128"/>
                        </a:rPr>
                        <a:t>：②</a:t>
                      </a:r>
                      <a:endParaRPr kumimoji="1" lang="en-US" altLang="ja-JP" sz="1100" b="0"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a:solidFill>
                            <a:schemeClr val="tx1"/>
                          </a:solidFill>
                          <a:latin typeface="Meiryo UI" panose="020B0604030504040204" pitchFamily="50" charset="-128"/>
                          <a:ea typeface="Meiryo UI" panose="020B0604030504040204" pitchFamily="50" charset="-128"/>
                        </a:rPr>
                        <a:t>展示リニューアル工事実施</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strike="noStrike" dirty="0">
                          <a:solidFill>
                            <a:schemeClr val="tx1"/>
                          </a:solidFill>
                          <a:latin typeface="Meiryo UI" panose="020B0604030504040204" pitchFamily="50" charset="-128"/>
                          <a:ea typeface="Meiryo UI" panose="020B0604030504040204" pitchFamily="50" charset="-128"/>
                        </a:rPr>
                        <a:t>R12</a:t>
                      </a:r>
                      <a:r>
                        <a:rPr kumimoji="1" lang="ja-JP" altLang="en-US" sz="1100" b="0" strike="noStrike" dirty="0">
                          <a:solidFill>
                            <a:schemeClr val="tx1"/>
                          </a:solidFill>
                          <a:latin typeface="Meiryo UI" panose="020B0604030504040204" pitchFamily="50" charset="-128"/>
                          <a:ea typeface="Meiryo UI" panose="020B0604030504040204" pitchFamily="50" charset="-128"/>
                        </a:rPr>
                        <a:t>：②</a:t>
                      </a:r>
                      <a:endParaRPr kumimoji="1" lang="en-US" altLang="ja-JP" sz="1100" b="0"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供用開始</a:t>
                      </a:r>
                      <a:endParaRPr kumimoji="1" lang="ja-JP" altLang="en-US" sz="1100" dirty="0">
                        <a:solidFill>
                          <a:schemeClr val="tx1"/>
                        </a:solidFill>
                        <a:highlight>
                          <a:srgbClr val="00FF00"/>
                        </a:highligh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210468084"/>
                  </a:ext>
                </a:extLst>
              </a:tr>
              <a:tr h="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スポーツイベント誘致等に</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よるスポーツ振興</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R9</a:t>
                      </a:r>
                      <a:r>
                        <a:rPr kumimoji="1" lang="ja-JP" altLang="en-US" sz="1100" dirty="0">
                          <a:solidFill>
                            <a:schemeClr val="tx1"/>
                          </a:solidFill>
                          <a:latin typeface="Meiryo UI" panose="020B0604030504040204" pitchFamily="50" charset="-128"/>
                          <a:ea typeface="Meiryo UI" panose="020B0604030504040204" pitchFamily="50" charset="-128"/>
                        </a:rPr>
                        <a:t>：①</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園内を活用したスポーツイベントの誘致及び開催</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dirty="0">
                          <a:solidFill>
                            <a:schemeClr val="tx1"/>
                          </a:solidFill>
                          <a:latin typeface="Meiryo UI" panose="020B0604030504040204" pitchFamily="50" charset="-128"/>
                          <a:ea typeface="Meiryo UI" panose="020B0604030504040204" pitchFamily="50" charset="-128"/>
                        </a:rPr>
                        <a:t>R10</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R12</a:t>
                      </a:r>
                      <a:r>
                        <a:rPr kumimoji="1" lang="ja-JP" altLang="en-US" sz="1100" dirty="0">
                          <a:solidFill>
                            <a:schemeClr val="tx1"/>
                          </a:solidFill>
                          <a:latin typeface="Meiryo UI" panose="020B0604030504040204" pitchFamily="50" charset="-128"/>
                          <a:ea typeface="Meiryo UI" panose="020B0604030504040204" pitchFamily="50" charset="-128"/>
                        </a:rPr>
                        <a:t>：②</a:t>
                      </a:r>
                    </a:p>
                    <a:p>
                      <a:r>
                        <a:rPr kumimoji="1" lang="ja-JP" altLang="en-US" sz="1100" dirty="0">
                          <a:solidFill>
                            <a:schemeClr val="tx1"/>
                          </a:solidFill>
                          <a:latin typeface="Meiryo UI" panose="020B0604030504040204" pitchFamily="50" charset="-128"/>
                          <a:ea typeface="Meiryo UI" panose="020B0604030504040204" pitchFamily="50" charset="-128"/>
                        </a:rPr>
                        <a:t>指定管理者変更時に事業継続検討</a:t>
                      </a:r>
                    </a:p>
                  </a:txBody>
                  <a:tcPr anchor="ctr"/>
                </a:tc>
                <a:extLst>
                  <a:ext uri="{0D108BD9-81ED-4DB2-BD59-A6C34878D82A}">
                    <a16:rowId xmlns:a16="http://schemas.microsoft.com/office/drawing/2014/main" val="1889882151"/>
                  </a:ext>
                </a:extLst>
              </a:tr>
              <a:tr h="0">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万博記念公園駅前周辺</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地区活性化事業の推進</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（再掲）</a:t>
                      </a:r>
                    </a:p>
                  </a:txBody>
                  <a:tcPr anchor="ct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dirty="0"/>
                    </a:p>
                  </a:txBody>
                  <a:tcPr anchor="ctr"/>
                </a:tc>
                <a:tc>
                  <a:txBody>
                    <a:bodyPr/>
                    <a:lstStyle/>
                    <a:p>
                      <a:r>
                        <a:rPr kumimoji="1" lang="en-US" altLang="ja-JP" sz="1100" dirty="0">
                          <a:solidFill>
                            <a:schemeClr val="tx1"/>
                          </a:solidFill>
                          <a:latin typeface="Meiryo UI" panose="020B0604030504040204" pitchFamily="50" charset="-128"/>
                          <a:ea typeface="Meiryo UI" panose="020B0604030504040204" pitchFamily="50" charset="-128"/>
                        </a:rPr>
                        <a:t>R8</a:t>
                      </a:r>
                      <a:r>
                        <a:rPr kumimoji="1" lang="ja-JP" altLang="en-US" sz="1100" dirty="0">
                          <a:solidFill>
                            <a:schemeClr val="tx1"/>
                          </a:solidFill>
                          <a:latin typeface="Meiryo UI" panose="020B0604030504040204" pitchFamily="50" charset="-128"/>
                          <a:ea typeface="Meiryo UI" panose="020B0604030504040204" pitchFamily="50" charset="-128"/>
                        </a:rPr>
                        <a:t>　 ：アリーナ等の建設及び交通環境整備に関する</a:t>
                      </a:r>
                    </a:p>
                    <a:p>
                      <a:r>
                        <a:rPr kumimoji="1" lang="ja-JP" altLang="en-US" sz="1100" dirty="0">
                          <a:solidFill>
                            <a:schemeClr val="tx1"/>
                          </a:solidFill>
                          <a:latin typeface="Meiryo UI" panose="020B0604030504040204" pitchFamily="50" charset="-128"/>
                          <a:ea typeface="Meiryo UI" panose="020B0604030504040204" pitchFamily="50" charset="-128"/>
                        </a:rPr>
                        <a:t>　　　　　工事に着手</a:t>
                      </a:r>
                    </a:p>
                    <a:p>
                      <a:r>
                        <a:rPr kumimoji="1" lang="ja-JP" altLang="en-US" sz="1100" dirty="0">
                          <a:solidFill>
                            <a:schemeClr val="tx1"/>
                          </a:solidFill>
                          <a:latin typeface="Meiryo UI" panose="020B0604030504040204" pitchFamily="50" charset="-128"/>
                          <a:ea typeface="Meiryo UI" panose="020B0604030504040204" pitchFamily="50" charset="-128"/>
                        </a:rPr>
                        <a:t>Ｒ</a:t>
                      </a:r>
                      <a:r>
                        <a:rPr kumimoji="1" lang="en-US" altLang="ja-JP" sz="1100" dirty="0">
                          <a:solidFill>
                            <a:schemeClr val="tx1"/>
                          </a:solidFill>
                          <a:latin typeface="Meiryo UI" panose="020B0604030504040204" pitchFamily="50" charset="-128"/>
                          <a:ea typeface="Meiryo UI" panose="020B0604030504040204" pitchFamily="50" charset="-128"/>
                        </a:rPr>
                        <a:t>12</a:t>
                      </a:r>
                      <a:r>
                        <a:rPr kumimoji="1" lang="ja-JP" altLang="en-US" sz="1100" dirty="0">
                          <a:solidFill>
                            <a:schemeClr val="tx1"/>
                          </a:solidFill>
                          <a:latin typeface="Meiryo UI" panose="020B0604030504040204" pitchFamily="50" charset="-128"/>
                          <a:ea typeface="Meiryo UI" panose="020B0604030504040204" pitchFamily="50" charset="-128"/>
                        </a:rPr>
                        <a:t>：アリーナ（第１期）開業</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81216793"/>
                  </a:ext>
                </a:extLst>
              </a:tr>
            </a:tbl>
          </a:graphicData>
        </a:graphic>
      </p:graphicFrame>
      <p:cxnSp>
        <p:nvCxnSpPr>
          <p:cNvPr id="27" name="直線矢印コネクタ 26">
            <a:extLst>
              <a:ext uri="{FF2B5EF4-FFF2-40B4-BE49-F238E27FC236}">
                <a16:creationId xmlns:a16="http://schemas.microsoft.com/office/drawing/2014/main" id="{AFF877D8-4673-477D-8B2D-EAA99F145648}"/>
              </a:ext>
            </a:extLst>
          </p:cNvPr>
          <p:cNvCxnSpPr>
            <a:cxnSpLocks/>
          </p:cNvCxnSpPr>
          <p:nvPr/>
        </p:nvCxnSpPr>
        <p:spPr>
          <a:xfrm>
            <a:off x="2057388" y="3262118"/>
            <a:ext cx="745748"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10" name="直線矢印コネクタ 9">
            <a:extLst>
              <a:ext uri="{FF2B5EF4-FFF2-40B4-BE49-F238E27FC236}">
                <a16:creationId xmlns:a16="http://schemas.microsoft.com/office/drawing/2014/main" id="{80266470-A575-49B1-83B6-4A648780E5B9}"/>
              </a:ext>
            </a:extLst>
          </p:cNvPr>
          <p:cNvCxnSpPr>
            <a:cxnSpLocks/>
          </p:cNvCxnSpPr>
          <p:nvPr/>
        </p:nvCxnSpPr>
        <p:spPr>
          <a:xfrm>
            <a:off x="2031992" y="5070856"/>
            <a:ext cx="3637288"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13" name="直線矢印コネクタ 12">
            <a:extLst>
              <a:ext uri="{FF2B5EF4-FFF2-40B4-BE49-F238E27FC236}">
                <a16:creationId xmlns:a16="http://schemas.microsoft.com/office/drawing/2014/main" id="{45DBE9C5-2BB6-41AC-8C05-A4041C1102B8}"/>
              </a:ext>
            </a:extLst>
          </p:cNvPr>
          <p:cNvCxnSpPr>
            <a:cxnSpLocks/>
          </p:cNvCxnSpPr>
          <p:nvPr/>
        </p:nvCxnSpPr>
        <p:spPr>
          <a:xfrm>
            <a:off x="2031992" y="2066458"/>
            <a:ext cx="771144"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14" name="直線矢印コネクタ 13">
            <a:extLst>
              <a:ext uri="{FF2B5EF4-FFF2-40B4-BE49-F238E27FC236}">
                <a16:creationId xmlns:a16="http://schemas.microsoft.com/office/drawing/2014/main" id="{F486E307-B57D-47F2-B5B3-BAE943DDA023}"/>
              </a:ext>
            </a:extLst>
          </p:cNvPr>
          <p:cNvCxnSpPr>
            <a:cxnSpLocks/>
          </p:cNvCxnSpPr>
          <p:nvPr/>
        </p:nvCxnSpPr>
        <p:spPr>
          <a:xfrm>
            <a:off x="2803136" y="2066458"/>
            <a:ext cx="2891540"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cxnSp>
        <p:nvCxnSpPr>
          <p:cNvPr id="15" name="直線矢印コネクタ 14">
            <a:extLst>
              <a:ext uri="{FF2B5EF4-FFF2-40B4-BE49-F238E27FC236}">
                <a16:creationId xmlns:a16="http://schemas.microsoft.com/office/drawing/2014/main" id="{7C8A5B4B-547C-49AB-A581-41B7E5BE5098}"/>
              </a:ext>
            </a:extLst>
          </p:cNvPr>
          <p:cNvCxnSpPr>
            <a:cxnSpLocks/>
          </p:cNvCxnSpPr>
          <p:nvPr/>
        </p:nvCxnSpPr>
        <p:spPr>
          <a:xfrm>
            <a:off x="2803136" y="3262118"/>
            <a:ext cx="2891540"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cxnSp>
        <p:nvCxnSpPr>
          <p:cNvPr id="17" name="直線矢印コネクタ 16">
            <a:extLst>
              <a:ext uri="{FF2B5EF4-FFF2-40B4-BE49-F238E27FC236}">
                <a16:creationId xmlns:a16="http://schemas.microsoft.com/office/drawing/2014/main" id="{C19D052D-0503-4831-BCA1-61A7CD79AB35}"/>
              </a:ext>
            </a:extLst>
          </p:cNvPr>
          <p:cNvCxnSpPr>
            <a:cxnSpLocks/>
          </p:cNvCxnSpPr>
          <p:nvPr/>
        </p:nvCxnSpPr>
        <p:spPr>
          <a:xfrm>
            <a:off x="2031992" y="4324096"/>
            <a:ext cx="1464468" cy="0"/>
          </a:xfrm>
          <a:prstGeom prst="straightConnector1">
            <a:avLst/>
          </a:prstGeom>
          <a:ln w="38100">
            <a:solidFill>
              <a:schemeClr val="tx1"/>
            </a:solidFill>
            <a:tailEnd type="arrow"/>
          </a:ln>
        </p:spPr>
        <p:style>
          <a:lnRef idx="3">
            <a:schemeClr val="dk1"/>
          </a:lnRef>
          <a:fillRef idx="0">
            <a:schemeClr val="dk1"/>
          </a:fillRef>
          <a:effectRef idx="2">
            <a:schemeClr val="dk1"/>
          </a:effectRef>
          <a:fontRef idx="minor">
            <a:schemeClr val="tx1"/>
          </a:fontRef>
        </p:style>
      </p:cxnSp>
      <p:cxnSp>
        <p:nvCxnSpPr>
          <p:cNvPr id="19" name="直線矢印コネクタ 18">
            <a:extLst>
              <a:ext uri="{FF2B5EF4-FFF2-40B4-BE49-F238E27FC236}">
                <a16:creationId xmlns:a16="http://schemas.microsoft.com/office/drawing/2014/main" id="{F8E360DF-F4F8-4CB5-B014-A87B3BDE117C}"/>
              </a:ext>
            </a:extLst>
          </p:cNvPr>
          <p:cNvCxnSpPr>
            <a:cxnSpLocks/>
          </p:cNvCxnSpPr>
          <p:nvPr/>
        </p:nvCxnSpPr>
        <p:spPr>
          <a:xfrm>
            <a:off x="3496460" y="4327652"/>
            <a:ext cx="2172820" cy="0"/>
          </a:xfrm>
          <a:prstGeom prst="straightConnector1">
            <a:avLst/>
          </a:prstGeom>
          <a:ln w="38100">
            <a:solidFill>
              <a:schemeClr val="tx1"/>
            </a:solidFill>
            <a:prstDash val="sysDash"/>
            <a:tailEnd type="arrow"/>
          </a:ln>
        </p:spPr>
        <p:style>
          <a:lnRef idx="3">
            <a:schemeClr val="dk1"/>
          </a:lnRef>
          <a:fillRef idx="0">
            <a:schemeClr val="dk1"/>
          </a:fillRef>
          <a:effectRef idx="2">
            <a:schemeClr val="dk1"/>
          </a:effectRef>
          <a:fontRef idx="minor">
            <a:schemeClr val="tx1"/>
          </a:fontRef>
        </p:style>
      </p:cxnSp>
      <p:sp>
        <p:nvSpPr>
          <p:cNvPr id="20" name="テキスト ボックス 19">
            <a:extLst>
              <a:ext uri="{FF2B5EF4-FFF2-40B4-BE49-F238E27FC236}">
                <a16:creationId xmlns:a16="http://schemas.microsoft.com/office/drawing/2014/main" id="{6E7E8AD2-B34F-40A6-BBD4-2D495F02DE8E}"/>
              </a:ext>
            </a:extLst>
          </p:cNvPr>
          <p:cNvSpPr txBox="1"/>
          <p:nvPr/>
        </p:nvSpPr>
        <p:spPr>
          <a:xfrm>
            <a:off x="2235463" y="2066458"/>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1" name="テキスト ボックス 20">
            <a:extLst>
              <a:ext uri="{FF2B5EF4-FFF2-40B4-BE49-F238E27FC236}">
                <a16:creationId xmlns:a16="http://schemas.microsoft.com/office/drawing/2014/main" id="{2EF32221-7B57-4078-980F-A03B5AA3FC48}"/>
              </a:ext>
            </a:extLst>
          </p:cNvPr>
          <p:cNvSpPr txBox="1"/>
          <p:nvPr/>
        </p:nvSpPr>
        <p:spPr>
          <a:xfrm>
            <a:off x="2235463" y="3298778"/>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2" name="テキスト ボックス 21">
            <a:extLst>
              <a:ext uri="{FF2B5EF4-FFF2-40B4-BE49-F238E27FC236}">
                <a16:creationId xmlns:a16="http://schemas.microsoft.com/office/drawing/2014/main" id="{4274A196-FA31-4654-B10D-EBC24E77E46A}"/>
              </a:ext>
            </a:extLst>
          </p:cNvPr>
          <p:cNvSpPr txBox="1"/>
          <p:nvPr/>
        </p:nvSpPr>
        <p:spPr>
          <a:xfrm>
            <a:off x="2599665" y="4367335"/>
            <a:ext cx="364202"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①</a:t>
            </a:r>
          </a:p>
        </p:txBody>
      </p:sp>
      <p:sp>
        <p:nvSpPr>
          <p:cNvPr id="23" name="テキスト ボックス 22">
            <a:extLst>
              <a:ext uri="{FF2B5EF4-FFF2-40B4-BE49-F238E27FC236}">
                <a16:creationId xmlns:a16="http://schemas.microsoft.com/office/drawing/2014/main" id="{628236DA-2E5B-41B7-87DC-E20D480F6A40}"/>
              </a:ext>
            </a:extLst>
          </p:cNvPr>
          <p:cNvSpPr txBox="1"/>
          <p:nvPr/>
        </p:nvSpPr>
        <p:spPr>
          <a:xfrm>
            <a:off x="4257140" y="4374300"/>
            <a:ext cx="325730"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
        <p:nvSpPr>
          <p:cNvPr id="24" name="テキスト ボックス 23">
            <a:extLst>
              <a:ext uri="{FF2B5EF4-FFF2-40B4-BE49-F238E27FC236}">
                <a16:creationId xmlns:a16="http://schemas.microsoft.com/office/drawing/2014/main" id="{A796A22A-D2DA-4723-9904-B1E9FDA998D8}"/>
              </a:ext>
            </a:extLst>
          </p:cNvPr>
          <p:cNvSpPr txBox="1"/>
          <p:nvPr/>
        </p:nvSpPr>
        <p:spPr>
          <a:xfrm>
            <a:off x="4016729" y="2095747"/>
            <a:ext cx="325730"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
        <p:nvSpPr>
          <p:cNvPr id="25" name="テキスト ボックス 24">
            <a:extLst>
              <a:ext uri="{FF2B5EF4-FFF2-40B4-BE49-F238E27FC236}">
                <a16:creationId xmlns:a16="http://schemas.microsoft.com/office/drawing/2014/main" id="{7166B0E0-F2A3-4927-9AC7-009DA92B425F}"/>
              </a:ext>
            </a:extLst>
          </p:cNvPr>
          <p:cNvSpPr txBox="1"/>
          <p:nvPr/>
        </p:nvSpPr>
        <p:spPr>
          <a:xfrm>
            <a:off x="4016729" y="3308767"/>
            <a:ext cx="325730"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②</a:t>
            </a:r>
          </a:p>
        </p:txBody>
      </p:sp>
    </p:spTree>
    <p:extLst>
      <p:ext uri="{BB962C8B-B14F-4D97-AF65-F5344CB8AC3E}">
        <p14:creationId xmlns:p14="http://schemas.microsoft.com/office/powerpoint/2010/main" val="269351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テキスト ボックス 47"/>
          <p:cNvSpPr txBox="1"/>
          <p:nvPr/>
        </p:nvSpPr>
        <p:spPr>
          <a:xfrm>
            <a:off x="4750380" y="1667335"/>
            <a:ext cx="4020928" cy="546945"/>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基本理念</a:t>
            </a:r>
            <a:r>
              <a:rPr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92"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92"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緑に包まれた文化公園</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6" name="テキスト ボックス 85"/>
          <p:cNvSpPr txBox="1"/>
          <p:nvPr/>
        </p:nvSpPr>
        <p:spPr>
          <a:xfrm>
            <a:off x="480643" y="2276180"/>
            <a:ext cx="8252502" cy="546945"/>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めざすべき公園像</a:t>
            </a:r>
            <a:r>
              <a:rPr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緑と文化･スポーツを通じて人類の創造力の源泉である生命力と感性が磨かれる公園</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テキスト ボックス 100">
            <a:extLst>
              <a:ext uri="{FF2B5EF4-FFF2-40B4-BE49-F238E27FC236}">
                <a16:creationId xmlns:a16="http://schemas.microsoft.com/office/drawing/2014/main" id="{2C35A552-B003-D1CE-3647-F637240FC331}"/>
              </a:ext>
            </a:extLst>
          </p:cNvPr>
          <p:cNvSpPr txBox="1"/>
          <p:nvPr/>
        </p:nvSpPr>
        <p:spPr>
          <a:xfrm>
            <a:off x="445307" y="2902999"/>
            <a:ext cx="8252502" cy="802720"/>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存在意義</a:t>
            </a:r>
            <a:r>
              <a:rPr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大阪万博の精神と文化遺産を継承するとともにその再生を図り、多様な人々や自然とつながる</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持続可能な未来に向かう交流の場を生み出す</a:t>
            </a:r>
          </a:p>
        </p:txBody>
      </p:sp>
      <p:sp>
        <p:nvSpPr>
          <p:cNvPr id="18" name="テキスト ボックス 17">
            <a:extLst>
              <a:ext uri="{FF2B5EF4-FFF2-40B4-BE49-F238E27FC236}">
                <a16:creationId xmlns:a16="http://schemas.microsoft.com/office/drawing/2014/main" id="{0DDCE304-8553-FDDC-C079-B64B6A17FF61}"/>
              </a:ext>
            </a:extLst>
          </p:cNvPr>
          <p:cNvSpPr txBox="1"/>
          <p:nvPr/>
        </p:nvSpPr>
        <p:spPr>
          <a:xfrm>
            <a:off x="483470" y="1663061"/>
            <a:ext cx="4067802" cy="537391"/>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92">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92">
                <a:solidFill>
                  <a:schemeClr val="tx1"/>
                </a:solidFill>
                <a:latin typeface="Meiryo UI" panose="020B0604030504040204" pitchFamily="50" charset="-128"/>
                <a:ea typeface="Meiryo UI" panose="020B0604030504040204" pitchFamily="50" charset="-128"/>
                <a:cs typeface="Meiryo UI" panose="020B0604030504040204" pitchFamily="50" charset="-128"/>
              </a:rPr>
              <a:t>基本テーマ</a:t>
            </a:r>
            <a:r>
              <a:rPr lang="en-US" altLang="ja-JP" sz="1292">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lang="ja-JP" altLang="en-US" sz="1600" b="1">
                <a:solidFill>
                  <a:schemeClr val="tx1"/>
                </a:solidFill>
                <a:latin typeface="Meiryo UI" panose="020B0604030504040204" pitchFamily="50" charset="-128"/>
                <a:ea typeface="Meiryo UI" panose="020B0604030504040204" pitchFamily="50" charset="-128"/>
                <a:cs typeface="Meiryo UI" panose="020B0604030504040204" pitchFamily="50" charset="-128"/>
              </a:rPr>
              <a:t>　人類の進歩と調和　　　　　　</a:t>
            </a:r>
            <a:endParaRPr lang="en-US" altLang="ja-JP" sz="16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9" name="グループ化 8"/>
          <p:cNvGrpSpPr/>
          <p:nvPr/>
        </p:nvGrpSpPr>
        <p:grpSpPr>
          <a:xfrm>
            <a:off x="441382" y="3775834"/>
            <a:ext cx="8263556" cy="2533579"/>
            <a:chOff x="152854" y="2671972"/>
            <a:chExt cx="8952186" cy="2100861"/>
          </a:xfrm>
        </p:grpSpPr>
        <p:grpSp>
          <p:nvGrpSpPr>
            <p:cNvPr id="10" name="グループ化 9"/>
            <p:cNvGrpSpPr/>
            <p:nvPr/>
          </p:nvGrpSpPr>
          <p:grpSpPr>
            <a:xfrm>
              <a:off x="152855" y="3732658"/>
              <a:ext cx="8952185" cy="1040175"/>
              <a:chOff x="152855" y="3691013"/>
              <a:chExt cx="8952185" cy="1040175"/>
            </a:xfrm>
          </p:grpSpPr>
          <p:sp>
            <p:nvSpPr>
              <p:cNvPr id="15" name="角丸四角形 84"/>
              <p:cNvSpPr/>
              <p:nvPr/>
            </p:nvSpPr>
            <p:spPr>
              <a:xfrm>
                <a:off x="152855" y="3691013"/>
                <a:ext cx="2745830" cy="1040175"/>
              </a:xfrm>
              <a:prstGeom prst="rect">
                <a:avLst/>
              </a:prstGeom>
              <a:noFill/>
              <a:ln w="28575">
                <a:solidFill>
                  <a:srgbClr val="66B2B0"/>
                </a:solidFill>
              </a:ln>
            </p:spPr>
            <p:style>
              <a:lnRef idx="2">
                <a:schemeClr val="accent1">
                  <a:shade val="50000"/>
                </a:schemeClr>
              </a:lnRef>
              <a:fillRef idx="1">
                <a:schemeClr val="accent1"/>
              </a:fillRef>
              <a:effectRef idx="0">
                <a:schemeClr val="accent1"/>
              </a:effectRef>
              <a:fontRef idx="minor">
                <a:schemeClr val="lt1"/>
              </a:fontRef>
            </p:style>
            <p:txBody>
              <a:bodyPr tIns="66462" rtlCol="0" anchor="t"/>
              <a:lstStyle/>
              <a:p>
                <a:pPr algn="ctr"/>
                <a:r>
                  <a:rPr kumimoji="1" lang="ja-JP" altLang="en-US"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基本方針１</a:t>
                </a:r>
                <a:endParaRPr kumimoji="1"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spcBef>
                    <a:spcPts val="554"/>
                  </a:spcBef>
                </a:pPr>
                <a:r>
                  <a:rPr kumimoji="1" lang="ja-JP" altLang="en-US" sz="923" b="1" dirty="0">
                    <a:solidFill>
                      <a:schemeClr val="tx1"/>
                    </a:solidFill>
                    <a:latin typeface="Meiryo UI" panose="020B0604030504040204" pitchFamily="50" charset="-128"/>
                    <a:ea typeface="Meiryo UI" panose="020B0604030504040204" pitchFamily="50" charset="-128"/>
                  </a:rPr>
                  <a:t>　</a:t>
                </a:r>
                <a:r>
                  <a:rPr lang="ja-JP" altLang="en-US" sz="1477" b="1" dirty="0">
                    <a:solidFill>
                      <a:schemeClr val="tx1"/>
                    </a:solidFill>
                    <a:latin typeface="Meiryo UI" panose="020B0604030504040204" pitchFamily="50" charset="-128"/>
                    <a:ea typeface="Meiryo UI" panose="020B0604030504040204" pitchFamily="50" charset="-128"/>
                  </a:rPr>
                  <a:t>将来にわたり、すべての人が安心して快適に利用できる、　多様性と調和に満ちた公園</a:t>
                </a:r>
              </a:p>
            </p:txBody>
          </p:sp>
          <p:sp>
            <p:nvSpPr>
              <p:cNvPr id="16" name="角丸四角形 87"/>
              <p:cNvSpPr/>
              <p:nvPr/>
            </p:nvSpPr>
            <p:spPr>
              <a:xfrm>
                <a:off x="3189666" y="3691013"/>
                <a:ext cx="2745830" cy="1040175"/>
              </a:xfrm>
              <a:prstGeom prst="rect">
                <a:avLst/>
              </a:prstGeom>
              <a:noFill/>
              <a:ln w="28575">
                <a:solidFill>
                  <a:srgbClr val="66B2B0"/>
                </a:solidFill>
              </a:ln>
            </p:spPr>
            <p:style>
              <a:lnRef idx="2">
                <a:schemeClr val="accent1">
                  <a:shade val="50000"/>
                </a:schemeClr>
              </a:lnRef>
              <a:fillRef idx="1">
                <a:schemeClr val="accent1"/>
              </a:fillRef>
              <a:effectRef idx="0">
                <a:schemeClr val="accent1"/>
              </a:effectRef>
              <a:fontRef idx="minor">
                <a:schemeClr val="lt1"/>
              </a:fontRef>
            </p:style>
            <p:txBody>
              <a:bodyPr tIns="66462" rtlCol="0" anchor="t"/>
              <a:lstStyle/>
              <a:p>
                <a:pPr algn="ctr"/>
                <a:r>
                  <a:rPr kumimoji="1" lang="ja-JP" altLang="en-US"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基本方針２</a:t>
                </a:r>
                <a:endParaRPr kumimoji="1"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spcBef>
                    <a:spcPts val="554"/>
                  </a:spcBef>
                </a:pPr>
                <a:r>
                  <a:rPr lang="ja-JP" altLang="en-US" sz="1477" b="1" dirty="0">
                    <a:solidFill>
                      <a:schemeClr val="tx1"/>
                    </a:solidFill>
                    <a:latin typeface="Meiryo UI" panose="020B0604030504040204" pitchFamily="50" charset="-128"/>
                    <a:ea typeface="Meiryo UI" panose="020B0604030504040204" pitchFamily="50" charset="-128"/>
                  </a:rPr>
                  <a:t>　レガシーの活用と、万博の森づくりの文化活動等を通じ、　未来を創造する力を育む公園</a:t>
                </a:r>
              </a:p>
            </p:txBody>
          </p:sp>
          <p:sp>
            <p:nvSpPr>
              <p:cNvPr id="17" name="角丸四角形 88"/>
              <p:cNvSpPr/>
              <p:nvPr/>
            </p:nvSpPr>
            <p:spPr>
              <a:xfrm>
                <a:off x="6356588" y="3691013"/>
                <a:ext cx="2748452" cy="1040175"/>
              </a:xfrm>
              <a:prstGeom prst="rect">
                <a:avLst/>
              </a:prstGeom>
              <a:noFill/>
              <a:ln w="28575">
                <a:solidFill>
                  <a:srgbClr val="66B2B0"/>
                </a:solidFill>
              </a:ln>
            </p:spPr>
            <p:style>
              <a:lnRef idx="2">
                <a:schemeClr val="accent1">
                  <a:shade val="50000"/>
                </a:schemeClr>
              </a:lnRef>
              <a:fillRef idx="1">
                <a:schemeClr val="accent1"/>
              </a:fillRef>
              <a:effectRef idx="0">
                <a:schemeClr val="accent1"/>
              </a:effectRef>
              <a:fontRef idx="minor">
                <a:schemeClr val="lt1"/>
              </a:fontRef>
            </p:style>
            <p:txBody>
              <a:bodyPr tIns="66462" rtlCol="0" anchor="t"/>
              <a:lstStyle/>
              <a:p>
                <a:pPr algn="ctr"/>
                <a:r>
                  <a:rPr kumimoji="1" lang="ja-JP" altLang="en-US"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基本方針３</a:t>
                </a:r>
                <a:endParaRPr kumimoji="1"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923"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77" b="1" dirty="0">
                    <a:solidFill>
                      <a:schemeClr val="tx1"/>
                    </a:solidFill>
                    <a:latin typeface="Meiryo UI" panose="020B0604030504040204" pitchFamily="50" charset="-128"/>
                    <a:ea typeface="Meiryo UI" panose="020B0604030504040204" pitchFamily="50" charset="-128"/>
                  </a:rPr>
                  <a:t>文化・スポーツの拠点として、国内外から観光客を含む多くの人々を呼び込み、 新しいライフスタイルを体験できる公園</a:t>
                </a:r>
              </a:p>
            </p:txBody>
          </p:sp>
        </p:grpSp>
        <p:grpSp>
          <p:nvGrpSpPr>
            <p:cNvPr id="11" name="グループ化 10"/>
            <p:cNvGrpSpPr/>
            <p:nvPr/>
          </p:nvGrpSpPr>
          <p:grpSpPr>
            <a:xfrm>
              <a:off x="152854" y="2671972"/>
              <a:ext cx="8949563" cy="857580"/>
              <a:chOff x="152854" y="2494919"/>
              <a:chExt cx="8949563" cy="857580"/>
            </a:xfrm>
          </p:grpSpPr>
          <p:sp>
            <p:nvSpPr>
              <p:cNvPr id="12" name="角丸四角形 80"/>
              <p:cNvSpPr/>
              <p:nvPr/>
            </p:nvSpPr>
            <p:spPr>
              <a:xfrm>
                <a:off x="152854" y="2494920"/>
                <a:ext cx="2745830" cy="857579"/>
              </a:xfrm>
              <a:prstGeom prst="rect">
                <a:avLst/>
              </a:prstGeom>
              <a:noFill/>
              <a:ln w="28575">
                <a:solidFill>
                  <a:srgbClr val="66B2B0"/>
                </a:solidFill>
              </a:ln>
            </p:spPr>
            <p:style>
              <a:lnRef idx="2">
                <a:schemeClr val="accent1">
                  <a:shade val="50000"/>
                </a:schemeClr>
              </a:lnRef>
              <a:fillRef idx="1">
                <a:schemeClr val="accent1"/>
              </a:fillRef>
              <a:effectRef idx="0">
                <a:schemeClr val="accent1"/>
              </a:effectRef>
              <a:fontRef idx="minor">
                <a:schemeClr val="lt1"/>
              </a:fontRef>
            </p:style>
            <p:txBody>
              <a:bodyPr tIns="66462" rtlCol="0" anchor="t"/>
              <a:lstStyle/>
              <a:p>
                <a:pPr algn="ctr"/>
                <a:r>
                  <a:rPr kumimoji="1" lang="ja-JP" altLang="en-US" sz="1292">
                    <a:solidFill>
                      <a:schemeClr val="tx1"/>
                    </a:solidFill>
                    <a:latin typeface="Meiryo UI" panose="020B0604030504040204" pitchFamily="50" charset="-128"/>
                    <a:ea typeface="Meiryo UI" panose="020B0604030504040204" pitchFamily="50" charset="-128"/>
                    <a:cs typeface="Meiryo UI" panose="020B0604030504040204" pitchFamily="50" charset="-128"/>
                  </a:rPr>
                  <a:t>目標１</a:t>
                </a:r>
                <a:r>
                  <a:rPr kumimoji="1" lang="ja-JP" altLang="en-US" sz="1292" b="1">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292"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spcBef>
                    <a:spcPts val="554"/>
                  </a:spcBef>
                </a:pPr>
                <a:r>
                  <a:rPr kumimoji="1" lang="ja-JP" altLang="en-US" sz="1477" b="1">
                    <a:solidFill>
                      <a:schemeClr val="tx1"/>
                    </a:solidFill>
                    <a:latin typeface="Meiryo UI" panose="020B0604030504040204" pitchFamily="50" charset="-128"/>
                    <a:ea typeface="Meiryo UI" panose="020B0604030504040204" pitchFamily="50" charset="-128"/>
                    <a:cs typeface="Meiryo UI" panose="020B0604030504040204" pitchFamily="50" charset="-128"/>
                  </a:rPr>
                  <a:t>多様な人々が交流交歓を通じ、喜びや希望を感じられる場の実現</a:t>
                </a:r>
              </a:p>
            </p:txBody>
          </p:sp>
          <p:sp>
            <p:nvSpPr>
              <p:cNvPr id="13" name="角丸四角形 79"/>
              <p:cNvSpPr/>
              <p:nvPr/>
            </p:nvSpPr>
            <p:spPr>
              <a:xfrm>
                <a:off x="3190922" y="2494919"/>
                <a:ext cx="2745830" cy="857580"/>
              </a:xfrm>
              <a:prstGeom prst="rect">
                <a:avLst/>
              </a:prstGeom>
              <a:noFill/>
              <a:ln w="28575">
                <a:solidFill>
                  <a:srgbClr val="66B2B0"/>
                </a:solidFill>
              </a:ln>
            </p:spPr>
            <p:style>
              <a:lnRef idx="2">
                <a:schemeClr val="accent1">
                  <a:shade val="50000"/>
                </a:schemeClr>
              </a:lnRef>
              <a:fillRef idx="1">
                <a:schemeClr val="accent1"/>
              </a:fillRef>
              <a:effectRef idx="0">
                <a:schemeClr val="accent1"/>
              </a:effectRef>
              <a:fontRef idx="minor">
                <a:schemeClr val="lt1"/>
              </a:fontRef>
            </p:style>
            <p:txBody>
              <a:bodyPr tIns="66462" rtlCol="0" anchor="t"/>
              <a:lstStyle/>
              <a:p>
                <a:pPr algn="ctr"/>
                <a:r>
                  <a:rPr kumimoji="1" lang="ja-JP" altLang="en-US" sz="1292">
                    <a:solidFill>
                      <a:schemeClr val="tx1"/>
                    </a:solidFill>
                    <a:latin typeface="Meiryo UI" panose="020B0604030504040204" pitchFamily="50" charset="-128"/>
                    <a:ea typeface="Meiryo UI" panose="020B0604030504040204" pitchFamily="50" charset="-128"/>
                    <a:cs typeface="Meiryo UI" panose="020B0604030504040204" pitchFamily="50" charset="-128"/>
                  </a:rPr>
                  <a:t>目標２</a:t>
                </a:r>
                <a:endParaRPr kumimoji="1" lang="en-US" altLang="ja-JP" sz="1292">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831"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77" b="1">
                    <a:solidFill>
                      <a:schemeClr val="tx1"/>
                    </a:solidFill>
                    <a:latin typeface="Meiryo UI" panose="020B0604030504040204" pitchFamily="50" charset="-128"/>
                    <a:ea typeface="Meiryo UI" panose="020B0604030504040204" pitchFamily="50" charset="-128"/>
                    <a:cs typeface="Meiryo UI" panose="020B0604030504040204" pitchFamily="50" charset="-128"/>
                  </a:rPr>
                  <a:t>豊かな未来を考え、</a:t>
                </a:r>
                <a:endParaRPr kumimoji="1" lang="en-US" altLang="ja-JP" sz="1477"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77" b="1">
                    <a:solidFill>
                      <a:schemeClr val="tx1"/>
                    </a:solidFill>
                    <a:latin typeface="Meiryo UI" panose="020B0604030504040204" pitchFamily="50" charset="-128"/>
                    <a:ea typeface="Meiryo UI" panose="020B0604030504040204" pitchFamily="50" charset="-128"/>
                    <a:cs typeface="Meiryo UI" panose="020B0604030504040204" pitchFamily="50" charset="-128"/>
                  </a:rPr>
                  <a:t>行動を促す場の実現　</a:t>
                </a:r>
              </a:p>
            </p:txBody>
          </p:sp>
          <p:sp>
            <p:nvSpPr>
              <p:cNvPr id="14" name="角丸四角形 78"/>
              <p:cNvSpPr/>
              <p:nvPr/>
            </p:nvSpPr>
            <p:spPr>
              <a:xfrm>
                <a:off x="6356587" y="2494919"/>
                <a:ext cx="2745830" cy="857580"/>
              </a:xfrm>
              <a:prstGeom prst="rect">
                <a:avLst/>
              </a:prstGeom>
              <a:noFill/>
              <a:ln w="28575">
                <a:solidFill>
                  <a:srgbClr val="66B2B0"/>
                </a:solidFill>
              </a:ln>
            </p:spPr>
            <p:style>
              <a:lnRef idx="2">
                <a:schemeClr val="accent1">
                  <a:shade val="50000"/>
                </a:schemeClr>
              </a:lnRef>
              <a:fillRef idx="1">
                <a:schemeClr val="accent1"/>
              </a:fillRef>
              <a:effectRef idx="0">
                <a:schemeClr val="accent1"/>
              </a:effectRef>
              <a:fontRef idx="minor">
                <a:schemeClr val="lt1"/>
              </a:fontRef>
            </p:style>
            <p:txBody>
              <a:bodyPr tIns="66462" rtlCol="0" anchor="t"/>
              <a:lstStyle/>
              <a:p>
                <a:pPr algn="ctr"/>
                <a:r>
                  <a:rPr kumimoji="1" lang="ja-JP" altLang="en-US"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目標３</a:t>
                </a:r>
                <a:endParaRPr kumimoji="1" lang="en-US" altLang="ja-JP" sz="1292"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sz="831"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77" b="1" dirty="0">
                    <a:solidFill>
                      <a:schemeClr val="tx1"/>
                    </a:solidFill>
                    <a:latin typeface="Meiryo UI" panose="020B0604030504040204" pitchFamily="50" charset="-128"/>
                    <a:ea typeface="Meiryo UI" panose="020B0604030504040204" pitchFamily="50" charset="-128"/>
                  </a:rPr>
                  <a:t>世界に誇る文化・</a:t>
                </a:r>
                <a:endParaRPr kumimoji="1" lang="en-US" altLang="ja-JP" sz="1477" b="1" dirty="0">
                  <a:solidFill>
                    <a:schemeClr val="tx1"/>
                  </a:solidFill>
                  <a:latin typeface="Meiryo UI" panose="020B0604030504040204" pitchFamily="50" charset="-128"/>
                  <a:ea typeface="Meiryo UI" panose="020B0604030504040204" pitchFamily="50" charset="-128"/>
                </a:endParaRPr>
              </a:p>
              <a:p>
                <a:pPr algn="ctr"/>
                <a:r>
                  <a:rPr kumimoji="1" lang="ja-JP" altLang="en-US" sz="1477" b="1" dirty="0">
                    <a:solidFill>
                      <a:schemeClr val="tx1"/>
                    </a:solidFill>
                    <a:latin typeface="Meiryo UI" panose="020B0604030504040204" pitchFamily="50" charset="-128"/>
                    <a:ea typeface="Meiryo UI" panose="020B0604030504040204" pitchFamily="50" charset="-128"/>
                  </a:rPr>
                  <a:t>スポーツ拠点の形成</a:t>
                </a:r>
                <a:r>
                  <a:rPr kumimoji="1" lang="ja-JP" altLang="en-US" sz="1477"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p>
            </p:txBody>
          </p:sp>
        </p:grpSp>
      </p:grpSp>
      <p:sp>
        <p:nvSpPr>
          <p:cNvPr id="19" name="二等辺三角形 18">
            <a:extLst>
              <a:ext uri="{FF2B5EF4-FFF2-40B4-BE49-F238E27FC236}">
                <a16:creationId xmlns:a16="http://schemas.microsoft.com/office/drawing/2014/main" id="{D98D4F55-47EA-93C8-F6EA-2E8130E029E9}"/>
              </a:ext>
            </a:extLst>
          </p:cNvPr>
          <p:cNvSpPr/>
          <p:nvPr/>
        </p:nvSpPr>
        <p:spPr>
          <a:xfrm rot="10800000">
            <a:off x="1407628" y="4830823"/>
            <a:ext cx="492370" cy="149854"/>
          </a:xfrm>
          <a:prstGeom prst="triangle">
            <a:avLst/>
          </a:prstGeom>
          <a:solidFill>
            <a:schemeClr val="tx1">
              <a:lumMod val="75000"/>
              <a:lumOff val="25000"/>
            </a:schemeClr>
          </a:solidFill>
        </p:spPr>
        <p:style>
          <a:lnRef idx="3">
            <a:schemeClr val="lt1"/>
          </a:lnRef>
          <a:fillRef idx="1">
            <a:schemeClr val="dk1"/>
          </a:fillRef>
          <a:effectRef idx="1">
            <a:schemeClr val="dk1"/>
          </a:effectRef>
          <a:fontRef idx="minor">
            <a:schemeClr val="lt1"/>
          </a:fontRef>
        </p:style>
        <p:txBody>
          <a:bodyPr rtlCol="0" anchor="ctr"/>
          <a:lstStyle/>
          <a:p>
            <a:pPr algn="ctr"/>
            <a:endParaRPr kumimoji="1" lang="ja-JP" altLang="en-US" sz="1477"/>
          </a:p>
        </p:txBody>
      </p:sp>
      <p:sp>
        <p:nvSpPr>
          <p:cNvPr id="20" name="二等辺三角形 19">
            <a:extLst>
              <a:ext uri="{FF2B5EF4-FFF2-40B4-BE49-F238E27FC236}">
                <a16:creationId xmlns:a16="http://schemas.microsoft.com/office/drawing/2014/main" id="{7B5B8376-F6F7-501F-38D8-C079AE97CF9C}"/>
              </a:ext>
            </a:extLst>
          </p:cNvPr>
          <p:cNvSpPr/>
          <p:nvPr/>
        </p:nvSpPr>
        <p:spPr>
          <a:xfrm rot="10800000">
            <a:off x="4265714" y="4840680"/>
            <a:ext cx="492370" cy="149854"/>
          </a:xfrm>
          <a:prstGeom prst="triangle">
            <a:avLst/>
          </a:prstGeom>
          <a:solidFill>
            <a:schemeClr val="tx1">
              <a:lumMod val="75000"/>
              <a:lumOff val="25000"/>
            </a:schemeClr>
          </a:solidFill>
        </p:spPr>
        <p:style>
          <a:lnRef idx="3">
            <a:schemeClr val="lt1"/>
          </a:lnRef>
          <a:fillRef idx="1">
            <a:schemeClr val="dk1"/>
          </a:fillRef>
          <a:effectRef idx="1">
            <a:schemeClr val="dk1"/>
          </a:effectRef>
          <a:fontRef idx="minor">
            <a:schemeClr val="lt1"/>
          </a:fontRef>
        </p:style>
        <p:txBody>
          <a:bodyPr rtlCol="0" anchor="ctr"/>
          <a:lstStyle/>
          <a:p>
            <a:pPr algn="ctr"/>
            <a:endParaRPr kumimoji="1" lang="ja-JP" altLang="en-US" sz="1477"/>
          </a:p>
        </p:txBody>
      </p:sp>
      <p:sp>
        <p:nvSpPr>
          <p:cNvPr id="21" name="二等辺三角形 20">
            <a:extLst>
              <a:ext uri="{FF2B5EF4-FFF2-40B4-BE49-F238E27FC236}">
                <a16:creationId xmlns:a16="http://schemas.microsoft.com/office/drawing/2014/main" id="{F528E82D-14ED-161F-C043-6B31A312F13E}"/>
              </a:ext>
            </a:extLst>
          </p:cNvPr>
          <p:cNvSpPr/>
          <p:nvPr/>
        </p:nvSpPr>
        <p:spPr>
          <a:xfrm rot="10800000">
            <a:off x="7166344" y="4840639"/>
            <a:ext cx="492370" cy="149854"/>
          </a:xfrm>
          <a:prstGeom prst="triangle">
            <a:avLst/>
          </a:prstGeom>
          <a:solidFill>
            <a:schemeClr val="tx1">
              <a:lumMod val="75000"/>
              <a:lumOff val="25000"/>
            </a:schemeClr>
          </a:solidFill>
        </p:spPr>
        <p:style>
          <a:lnRef idx="3">
            <a:schemeClr val="lt1"/>
          </a:lnRef>
          <a:fillRef idx="1">
            <a:schemeClr val="dk1"/>
          </a:fillRef>
          <a:effectRef idx="1">
            <a:schemeClr val="dk1"/>
          </a:effectRef>
          <a:fontRef idx="minor">
            <a:schemeClr val="lt1"/>
          </a:fontRef>
        </p:style>
        <p:txBody>
          <a:bodyPr rtlCol="0" anchor="ctr"/>
          <a:lstStyle/>
          <a:p>
            <a:pPr algn="ctr"/>
            <a:endParaRPr kumimoji="1" lang="ja-JP" altLang="en-US" sz="1477"/>
          </a:p>
        </p:txBody>
      </p:sp>
      <p:cxnSp>
        <p:nvCxnSpPr>
          <p:cNvPr id="3" name="直線コネクタ 2">
            <a:extLst>
              <a:ext uri="{FF2B5EF4-FFF2-40B4-BE49-F238E27FC236}">
                <a16:creationId xmlns:a16="http://schemas.microsoft.com/office/drawing/2014/main" id="{083FC581-5B2C-F430-8E75-FF7EC5C9984A}"/>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960AF9CD-3C77-6025-4348-833A45F72E96}"/>
              </a:ext>
            </a:extLst>
          </p:cNvPr>
          <p:cNvSpPr txBox="1"/>
          <p:nvPr/>
        </p:nvSpPr>
        <p:spPr>
          <a:xfrm>
            <a:off x="187035" y="862288"/>
            <a:ext cx="8782447" cy="492987"/>
          </a:xfrm>
          <a:prstGeom prst="rect">
            <a:avLst/>
          </a:prstGeom>
          <a:noFill/>
        </p:spPr>
        <p:txBody>
          <a:bodyPr wrap="square" rtlCol="0">
            <a:noAutofit/>
          </a:bodyPr>
          <a:lstStyle/>
          <a:p>
            <a:r>
              <a:rPr lang="ja-JP" altLang="en-US" sz="1400" dirty="0">
                <a:latin typeface="Meiryo UI" panose="020B0604030504040204" pitchFamily="50" charset="-128"/>
                <a:ea typeface="Meiryo UI" panose="020B0604030504040204" pitchFamily="50" charset="-128"/>
              </a:rPr>
              <a:t>　「日本万国博覧会記念公園の活性化に向けた将来ビジョン</a:t>
            </a:r>
            <a:r>
              <a:rPr lang="en-US" altLang="ja-JP" sz="1400" dirty="0">
                <a:latin typeface="Meiryo UI" panose="020B0604030504040204" pitchFamily="50" charset="-128"/>
                <a:ea typeface="Meiryo UI" panose="020B0604030504040204" pitchFamily="50" charset="-128"/>
              </a:rPr>
              <a:t>2040</a:t>
            </a:r>
            <a:r>
              <a:rPr lang="ja-JP" altLang="en-US" sz="1400" dirty="0">
                <a:latin typeface="Meiryo UI" panose="020B0604030504040204" pitchFamily="50" charset="-128"/>
                <a:ea typeface="Meiryo UI" panose="020B0604030504040204" pitchFamily="50" charset="-128"/>
              </a:rPr>
              <a:t>」（以下、「ビジョン</a:t>
            </a:r>
            <a:r>
              <a:rPr lang="en-US" altLang="ja-JP" sz="1400" dirty="0">
                <a:latin typeface="Meiryo UI" panose="020B0604030504040204" pitchFamily="50" charset="-128"/>
                <a:ea typeface="Meiryo UI" panose="020B0604030504040204" pitchFamily="50" charset="-128"/>
              </a:rPr>
              <a:t>2040</a:t>
            </a:r>
            <a:r>
              <a:rPr lang="ja-JP" altLang="en-US" sz="1400" dirty="0">
                <a:latin typeface="Meiryo UI" panose="020B0604030504040204" pitchFamily="50" charset="-128"/>
                <a:ea typeface="Meiryo UI" panose="020B0604030504040204" pitchFamily="50" charset="-128"/>
              </a:rPr>
              <a:t>」）では、基本テーマ、基本理念、めざすべき公園像、存在意義と３つの目標、基本方針や、</a:t>
            </a:r>
            <a:r>
              <a:rPr lang="en-US" altLang="ja-JP" sz="1400" dirty="0">
                <a:latin typeface="Meiryo UI" panose="020B0604030504040204" pitchFamily="50" charset="-128"/>
                <a:ea typeface="Meiryo UI" panose="020B0604030504040204" pitchFamily="50" charset="-128"/>
              </a:rPr>
              <a:t>2030</a:t>
            </a:r>
            <a:r>
              <a:rPr lang="ja-JP" altLang="en-US" sz="1400" dirty="0">
                <a:latin typeface="Meiryo UI" panose="020B0604030504040204" pitchFamily="50" charset="-128"/>
                <a:ea typeface="Meiryo UI" panose="020B0604030504040204" pitchFamily="50" charset="-128"/>
              </a:rPr>
              <a:t>年にめざす公園像を掲げている。</a:t>
            </a:r>
          </a:p>
          <a:p>
            <a:endParaRPr lang="ja-JP" altLang="en-US" sz="1400" dirty="0">
              <a:latin typeface="Meiryo UI" panose="020B0604030504040204" pitchFamily="50" charset="-128"/>
              <a:ea typeface="Meiryo UI" panose="020B0604030504040204" pitchFamily="50" charset="-128"/>
            </a:endParaRPr>
          </a:p>
        </p:txBody>
      </p:sp>
      <p:sp>
        <p:nvSpPr>
          <p:cNvPr id="8" name="スライド番号プレースホルダー 3">
            <a:extLst>
              <a:ext uri="{FF2B5EF4-FFF2-40B4-BE49-F238E27FC236}">
                <a16:creationId xmlns:a16="http://schemas.microsoft.com/office/drawing/2014/main" id="{AD1DA763-1E63-4912-EE1F-1D7CE346A727}"/>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2</a:t>
            </a:fld>
            <a:endParaRPr kumimoji="1" lang="ja-JP" altLang="en-US"/>
          </a:p>
        </p:txBody>
      </p:sp>
      <p:sp>
        <p:nvSpPr>
          <p:cNvPr id="23" name="タイトル 1">
            <a:extLst>
              <a:ext uri="{FF2B5EF4-FFF2-40B4-BE49-F238E27FC236}">
                <a16:creationId xmlns:a16="http://schemas.microsoft.com/office/drawing/2014/main" id="{90098942-D55C-4EEA-9C6F-779CED8A16BD}"/>
              </a:ext>
            </a:extLst>
          </p:cNvPr>
          <p:cNvSpPr txBox="1">
            <a:spLocks/>
          </p:cNvSpPr>
          <p:nvPr/>
        </p:nvSpPr>
        <p:spPr>
          <a:xfrm>
            <a:off x="41383" y="152348"/>
            <a:ext cx="8928100" cy="568893"/>
          </a:xfrm>
          <a:prstGeom prst="rect">
            <a:avLst/>
          </a:prstGeom>
          <a:noFill/>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en-US" altLang="ja-JP" sz="2000" cap="all" dirty="0">
                <a:latin typeface="Meiryo UI" panose="020B0604030504040204" pitchFamily="50" charset="-128"/>
                <a:ea typeface="Meiryo UI" panose="020B0604030504040204" pitchFamily="50" charset="-128"/>
              </a:rPr>
              <a:t>1.</a:t>
            </a:r>
            <a:r>
              <a:rPr lang="ja-JP" altLang="en-US" sz="2000" cap="all" dirty="0">
                <a:latin typeface="Meiryo UI" panose="020B0604030504040204" pitchFamily="50" charset="-128"/>
                <a:ea typeface="Meiryo UI" panose="020B0604030504040204" pitchFamily="50" charset="-128"/>
              </a:rPr>
              <a:t>「日本万国博覧会記念公園の活性化に向けた将来ビジョン</a:t>
            </a:r>
            <a:r>
              <a:rPr lang="en-US" altLang="ja-JP" sz="2000" cap="all" dirty="0">
                <a:latin typeface="Meiryo UI" panose="020B0604030504040204" pitchFamily="50" charset="-128"/>
                <a:ea typeface="Meiryo UI" panose="020B0604030504040204" pitchFamily="50" charset="-128"/>
              </a:rPr>
              <a:t>2040</a:t>
            </a:r>
            <a:r>
              <a:rPr lang="ja-JP" altLang="en-US" sz="2000" cap="all" dirty="0">
                <a:latin typeface="Meiryo UI" panose="020B0604030504040204" pitchFamily="50" charset="-128"/>
                <a:ea typeface="Meiryo UI" panose="020B0604030504040204" pitchFamily="50" charset="-128"/>
              </a:rPr>
              <a:t>」における</a:t>
            </a:r>
            <a:endParaRPr lang="en-US" altLang="ja-JP" sz="2000" cap="all" dirty="0">
              <a:latin typeface="Meiryo UI" panose="020B0604030504040204" pitchFamily="50" charset="-128"/>
              <a:ea typeface="Meiryo UI" panose="020B0604030504040204" pitchFamily="50" charset="-128"/>
            </a:endParaRPr>
          </a:p>
          <a:p>
            <a:pPr algn="l"/>
            <a:r>
              <a:rPr lang="en-US" altLang="ja-JP" sz="2000" cap="all" dirty="0">
                <a:latin typeface="Meiryo UI" panose="020B0604030504040204" pitchFamily="50" charset="-128"/>
                <a:ea typeface="Meiryo UI" panose="020B0604030504040204" pitchFamily="50" charset="-128"/>
              </a:rPr>
              <a:t>      </a:t>
            </a:r>
            <a:r>
              <a:rPr lang="ja-JP" altLang="en-US" sz="2000" cap="all" dirty="0">
                <a:latin typeface="Meiryo UI" panose="020B0604030504040204" pitchFamily="50" charset="-128"/>
                <a:ea typeface="Meiryo UI" panose="020B0604030504040204" pitchFamily="50" charset="-128"/>
              </a:rPr>
              <a:t>目標・基本方針、取組の方向性</a:t>
            </a:r>
          </a:p>
        </p:txBody>
      </p:sp>
    </p:spTree>
    <p:extLst>
      <p:ext uri="{BB962C8B-B14F-4D97-AF65-F5344CB8AC3E}">
        <p14:creationId xmlns:p14="http://schemas.microsoft.com/office/powerpoint/2010/main" val="2255474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2876BB28-B974-7192-780D-C567B13044F6}"/>
              </a:ext>
            </a:extLst>
          </p:cNvPr>
          <p:cNvSpPr/>
          <p:nvPr/>
        </p:nvSpPr>
        <p:spPr>
          <a:xfrm>
            <a:off x="364067" y="2467162"/>
            <a:ext cx="8328036" cy="330710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37FBDCFF-31FA-7C66-BD97-FAA3C257183A}"/>
              </a:ext>
            </a:extLst>
          </p:cNvPr>
          <p:cNvSpPr/>
          <p:nvPr/>
        </p:nvSpPr>
        <p:spPr>
          <a:xfrm>
            <a:off x="270271" y="2367860"/>
            <a:ext cx="2717692" cy="340962"/>
          </a:xfrm>
          <a:prstGeom prst="roundRect">
            <a:avLst>
              <a:gd name="adj" fmla="val 50000"/>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取組の方向性</a:t>
            </a:r>
            <a:endParaRPr kumimoji="1" lang="ja-JP" altLang="en-US" sz="1400" dirty="0"/>
          </a:p>
        </p:txBody>
      </p:sp>
      <p:graphicFrame>
        <p:nvGraphicFramePr>
          <p:cNvPr id="10" name="表 5">
            <a:extLst>
              <a:ext uri="{FF2B5EF4-FFF2-40B4-BE49-F238E27FC236}">
                <a16:creationId xmlns:a16="http://schemas.microsoft.com/office/drawing/2014/main" id="{CE7BC438-06F0-4FE4-A272-7BCE131F8A16}"/>
              </a:ext>
            </a:extLst>
          </p:cNvPr>
          <p:cNvGraphicFramePr>
            <a:graphicFrameLocks noGrp="1"/>
          </p:cNvGraphicFramePr>
          <p:nvPr>
            <p:extLst>
              <p:ext uri="{D42A27DB-BD31-4B8C-83A1-F6EECF244321}">
                <p14:modId xmlns:p14="http://schemas.microsoft.com/office/powerpoint/2010/main" val="477888579"/>
              </p:ext>
            </p:extLst>
          </p:nvPr>
        </p:nvGraphicFramePr>
        <p:xfrm>
          <a:off x="270271" y="1303442"/>
          <a:ext cx="8470324" cy="660315"/>
        </p:xfrm>
        <a:graphic>
          <a:graphicData uri="http://schemas.openxmlformats.org/drawingml/2006/table">
            <a:tbl>
              <a:tblPr firstRow="1" bandRow="1">
                <a:tableStyleId>{9DCAF9ED-07DC-4A11-8D7F-57B35C25682E}</a:tableStyleId>
              </a:tblPr>
              <a:tblGrid>
                <a:gridCol w="1229345">
                  <a:extLst>
                    <a:ext uri="{9D8B030D-6E8A-4147-A177-3AD203B41FA5}">
                      <a16:colId xmlns:a16="http://schemas.microsoft.com/office/drawing/2014/main" val="4263540375"/>
                    </a:ext>
                  </a:extLst>
                </a:gridCol>
                <a:gridCol w="7240979">
                  <a:extLst>
                    <a:ext uri="{9D8B030D-6E8A-4147-A177-3AD203B41FA5}">
                      <a16:colId xmlns:a16="http://schemas.microsoft.com/office/drawing/2014/main" val="4116290218"/>
                    </a:ext>
                  </a:extLst>
                </a:gridCol>
              </a:tblGrid>
              <a:tr h="130926">
                <a:tc>
                  <a:txBody>
                    <a:bodyPr/>
                    <a:lstStyle/>
                    <a:p>
                      <a:pPr marL="0" algn="ctr" defTabSz="457200" rtl="0" eaLnBrk="1" latinLnBrk="0" hangingPunct="1"/>
                      <a:r>
                        <a:rPr lang="ja-JP" altLang="en-US" sz="1600" kern="1200" dirty="0">
                          <a:solidFill>
                            <a:schemeClr val="bg1"/>
                          </a:solidFill>
                          <a:latin typeface="+mn-lt"/>
                          <a:ea typeface="Meiryo UI" panose="020B0604030504040204" pitchFamily="50" charset="-128"/>
                          <a:cs typeface="Times New Roman" panose="02020603050405020304" pitchFamily="18" charset="0"/>
                        </a:rPr>
                        <a:t>目標１</a:t>
                      </a:r>
                    </a:p>
                  </a:txBody>
                  <a:tcPr marL="68580" marR="68580" marT="34290" marB="34290" anchor="ctr"/>
                </a:tc>
                <a:tc>
                  <a:txBody>
                    <a:bodyPr/>
                    <a:lstStyle/>
                    <a:p>
                      <a:pPr marL="0" algn="l" defTabSz="457200" rtl="0" eaLnBrk="1" latinLnBrk="0" hangingPunct="1"/>
                      <a:r>
                        <a:rPr lang="ja-JP" altLang="en-US" sz="1600" kern="1200" dirty="0">
                          <a:solidFill>
                            <a:schemeClr val="bg1"/>
                          </a:solidFill>
                          <a:latin typeface="+mn-lt"/>
                          <a:ea typeface="Meiryo UI" panose="020B0604030504040204" pitchFamily="50" charset="-128"/>
                          <a:cs typeface="Times New Roman" panose="02020603050405020304" pitchFamily="18" charset="0"/>
                        </a:rPr>
                        <a:t>多様な人々が交流交歓を通じ、喜びや希望を感じられる場の実現</a:t>
                      </a:r>
                    </a:p>
                  </a:txBody>
                  <a:tcPr marL="68580" marR="68580" marT="34290" marB="34290" anchor="ctr"/>
                </a:tc>
                <a:extLst>
                  <a:ext uri="{0D108BD9-81ED-4DB2-BD59-A6C34878D82A}">
                    <a16:rowId xmlns:a16="http://schemas.microsoft.com/office/drawing/2014/main" val="461588974"/>
                  </a:ext>
                </a:extLst>
              </a:tr>
              <a:tr h="347895">
                <a:tc>
                  <a:txBody>
                    <a:bodyPr/>
                    <a:lstStyle/>
                    <a:p>
                      <a:pPr marL="0" algn="ctr" defTabSz="457200" rtl="0" eaLnBrk="1" latinLnBrk="0" hangingPunct="1"/>
                      <a:r>
                        <a:rPr lang="ja-JP" altLang="en-US" sz="1600"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基本方針１</a:t>
                      </a:r>
                    </a:p>
                  </a:txBody>
                  <a:tcPr marL="68580" marR="68580" marT="34290" marB="34290" anchor="ctr">
                    <a:noFill/>
                  </a:tcPr>
                </a:tc>
                <a:tc>
                  <a:txBody>
                    <a:bodyPr/>
                    <a:lstStyle/>
                    <a:p>
                      <a:pPr marL="0" algn="l" defTabSz="457200" rtl="0" eaLnBrk="1" latinLnBrk="0" hangingPunct="1"/>
                      <a:r>
                        <a:rPr lang="ja-JP" altLang="en-US" sz="1600"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将来にわたり、すべての人が安心して快適に利用できる、多様性と調和に満ちた公園</a:t>
                      </a:r>
                      <a:endParaRPr lang="en-US" altLang="ja-JP" sz="16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txBody>
                  <a:tcPr marL="68580" marR="68580" marT="34290" marB="34290" anchor="ctr">
                    <a:noFill/>
                  </a:tcPr>
                </a:tc>
                <a:extLst>
                  <a:ext uri="{0D108BD9-81ED-4DB2-BD59-A6C34878D82A}">
                    <a16:rowId xmlns:a16="http://schemas.microsoft.com/office/drawing/2014/main" val="647981385"/>
                  </a:ext>
                </a:extLst>
              </a:tr>
            </a:tbl>
          </a:graphicData>
        </a:graphic>
      </p:graphicFrame>
      <p:sp>
        <p:nvSpPr>
          <p:cNvPr id="11" name="テキスト ボックス 10">
            <a:extLst>
              <a:ext uri="{FF2B5EF4-FFF2-40B4-BE49-F238E27FC236}">
                <a16:creationId xmlns:a16="http://schemas.microsoft.com/office/drawing/2014/main" id="{EBFBCC5C-B50C-4A9F-A03E-944478EAE49F}"/>
              </a:ext>
            </a:extLst>
          </p:cNvPr>
          <p:cNvSpPr txBox="1"/>
          <p:nvPr/>
        </p:nvSpPr>
        <p:spPr>
          <a:xfrm>
            <a:off x="441607" y="2728725"/>
            <a:ext cx="8250495" cy="1091579"/>
          </a:xfrm>
          <a:prstGeom prst="rect">
            <a:avLst/>
          </a:prstGeom>
          <a:noFill/>
          <a:ln>
            <a:noFill/>
          </a:ln>
        </p:spPr>
        <p:txBody>
          <a:bodyPr wrap="square" rtlCol="0">
            <a:noAutofit/>
          </a:bodyPr>
          <a:lstStyle/>
          <a:p>
            <a:pPr marL="177800" indent="-177800"/>
            <a:r>
              <a:rPr lang="en-US" altLang="ja-JP" sz="1400" dirty="0">
                <a:latin typeface="Meiryo UI" panose="020B0604030504040204" pitchFamily="50" charset="-128"/>
                <a:ea typeface="Meiryo UI" panose="020B0604030504040204" pitchFamily="50" charset="-128"/>
              </a:rPr>
              <a:t>A.</a:t>
            </a:r>
            <a:r>
              <a:rPr lang="ja-JP" altLang="en-US" sz="1400" dirty="0">
                <a:latin typeface="Meiryo UI" panose="020B0604030504040204" pitchFamily="50" charset="-128"/>
                <a:ea typeface="Meiryo UI" panose="020B0604030504040204" pitchFamily="50" charset="-128"/>
              </a:rPr>
              <a:t>誰もが安全安心、快適に公園を利用できるよう、バリアフリー化、ユニバーサルデザインの導入等に取り組むとともに、　</a:t>
            </a:r>
            <a:r>
              <a:rPr lang="en-US" altLang="ja-JP" sz="1400" dirty="0">
                <a:latin typeface="Meiryo UI" panose="020B0604030504040204" pitchFamily="50" charset="-128"/>
                <a:ea typeface="Meiryo UI" panose="020B0604030504040204" pitchFamily="50" charset="-128"/>
              </a:rPr>
              <a:t>DX</a:t>
            </a:r>
            <a:r>
              <a:rPr lang="ja-JP" altLang="en-US" sz="1400" dirty="0">
                <a:latin typeface="Meiryo UI" panose="020B0604030504040204" pitchFamily="50" charset="-128"/>
                <a:ea typeface="Meiryo UI" panose="020B0604030504040204" pitchFamily="50" charset="-128"/>
              </a:rPr>
              <a:t>等を推進し、ハンディキャップの解消やより快適な公園利用等、利用者の多様なニーズに対応できるよう環境整備を進める。施設改修計画に基づき、来園者が安心して快適に利用できるよう公園施設の計画的な整備・保全・改修を進めるとともに、民芸館、</a:t>
            </a:r>
            <a:r>
              <a:rPr lang="en-US" altLang="ja-JP" sz="1400" dirty="0">
                <a:latin typeface="Meiryo UI" panose="020B0604030504040204" pitchFamily="50" charset="-128"/>
                <a:ea typeface="Meiryo UI" panose="020B0604030504040204" pitchFamily="50" charset="-128"/>
              </a:rPr>
              <a:t>EXPO’70</a:t>
            </a:r>
            <a:r>
              <a:rPr lang="ja-JP" altLang="en-US" sz="1400" dirty="0">
                <a:latin typeface="Meiryo UI" panose="020B0604030504040204" pitchFamily="50" charset="-128"/>
                <a:ea typeface="Meiryo UI" panose="020B0604030504040204" pitchFamily="50" charset="-128"/>
              </a:rPr>
              <a:t>パビリオン、太陽の塔等レガシー施設等の大規模更新を行う。 （ゾーン：全域） </a:t>
            </a:r>
            <a:endParaRPr lang="en-US" altLang="ja-JP" sz="1400" dirty="0">
              <a:latin typeface="Meiryo UI" panose="020B0604030504040204" pitchFamily="50" charset="-128"/>
              <a:ea typeface="Meiryo UI" panose="020B0604030504040204" pitchFamily="50" charset="-128"/>
            </a:endParaRPr>
          </a:p>
          <a:p>
            <a:endParaRPr lang="ja-JP" altLang="en-US" sz="1400" dirty="0">
              <a:latin typeface="Meiryo UI" panose="020B0604030504040204" pitchFamily="50" charset="-128"/>
              <a:ea typeface="Meiryo UI" panose="020B0604030504040204" pitchFamily="50" charset="-128"/>
            </a:endParaRPr>
          </a:p>
          <a:p>
            <a:r>
              <a:rPr lang="en-US" altLang="ja-JP" sz="1400" dirty="0">
                <a:latin typeface="Meiryo UI" panose="020B0604030504040204" pitchFamily="50" charset="-128"/>
                <a:ea typeface="Meiryo UI" panose="020B0604030504040204" pitchFamily="50" charset="-128"/>
              </a:rPr>
              <a:t>B.</a:t>
            </a:r>
            <a:r>
              <a:rPr lang="ja-JP" altLang="en-US" sz="1400" dirty="0">
                <a:latin typeface="Meiryo UI" panose="020B0604030504040204" pitchFamily="50" charset="-128"/>
                <a:ea typeface="Meiryo UI" panose="020B0604030504040204" pitchFamily="50" charset="-128"/>
              </a:rPr>
              <a:t>様々な立場の人が交流交歓し、喜びや希望を感じることができる公園をめざす。 （ゾーン：全域）</a:t>
            </a:r>
            <a:endParaRPr lang="en-US" altLang="ja-JP" sz="1400" dirty="0">
              <a:latin typeface="Meiryo UI" panose="020B0604030504040204" pitchFamily="50" charset="-128"/>
              <a:ea typeface="Meiryo UI" panose="020B0604030504040204" pitchFamily="50" charset="-128"/>
            </a:endParaRPr>
          </a:p>
          <a:p>
            <a:endParaRPr lang="ja-JP" altLang="en-US" sz="1400" dirty="0">
              <a:latin typeface="Meiryo UI" panose="020B0604030504040204" pitchFamily="50" charset="-128"/>
              <a:ea typeface="Meiryo UI" panose="020B0604030504040204" pitchFamily="50" charset="-128"/>
            </a:endParaRPr>
          </a:p>
          <a:p>
            <a:pPr marL="177800" indent="-177800"/>
            <a:r>
              <a:rPr lang="en-US" altLang="ja-JP" sz="1400" dirty="0">
                <a:latin typeface="Meiryo UI" panose="020B0604030504040204" pitchFamily="50" charset="-128"/>
                <a:ea typeface="Meiryo UI" panose="020B0604030504040204" pitchFamily="50" charset="-128"/>
              </a:rPr>
              <a:t>C.</a:t>
            </a:r>
            <a:r>
              <a:rPr lang="ja-JP" altLang="en-US" sz="1400" dirty="0">
                <a:latin typeface="Meiryo UI" panose="020B0604030504040204" pitchFamily="50" charset="-128"/>
                <a:ea typeface="Meiryo UI" panose="020B0604030504040204" pitchFamily="50" charset="-128"/>
              </a:rPr>
              <a:t>日々の生活によりそう普段使いの公園をめざすとともに、イベントなど各種催しや新しい取組等による非日常を楽しむための場所づくり等、両面から取り組む。（ゾーン：アクティブゾーン）</a:t>
            </a:r>
            <a:endParaRPr lang="en-US" altLang="ja-JP" sz="1400" dirty="0">
              <a:latin typeface="Meiryo UI" panose="020B0604030504040204" pitchFamily="50" charset="-128"/>
              <a:ea typeface="Meiryo UI" panose="020B0604030504040204" pitchFamily="50" charset="-128"/>
            </a:endParaRPr>
          </a:p>
          <a:p>
            <a:endParaRPr lang="ja-JP" altLang="en-US" sz="1400" dirty="0">
              <a:latin typeface="Meiryo UI" panose="020B0604030504040204" pitchFamily="50" charset="-128"/>
              <a:ea typeface="Meiryo UI" panose="020B0604030504040204" pitchFamily="50" charset="-128"/>
            </a:endParaRPr>
          </a:p>
          <a:p>
            <a:pPr marL="177800" indent="-177800"/>
            <a:r>
              <a:rPr lang="en-US" altLang="ja-JP" sz="1400" dirty="0">
                <a:latin typeface="Meiryo UI" panose="020B0604030504040204" pitchFamily="50" charset="-128"/>
                <a:ea typeface="Meiryo UI" panose="020B0604030504040204" pitchFamily="50" charset="-128"/>
              </a:rPr>
              <a:t>D.</a:t>
            </a:r>
            <a:r>
              <a:rPr lang="ja-JP" altLang="en-US" sz="1400" dirty="0">
                <a:latin typeface="Meiryo UI" panose="020B0604030504040204" pitchFamily="50" charset="-128"/>
                <a:ea typeface="Meiryo UI" panose="020B0604030504040204" pitchFamily="50" charset="-128"/>
              </a:rPr>
              <a:t>指定管理者制度による民間ノウハウの活用や、</a:t>
            </a:r>
            <a:r>
              <a:rPr lang="en-US" altLang="ja-JP" sz="1400" dirty="0">
                <a:latin typeface="Meiryo UI" panose="020B0604030504040204" pitchFamily="50" charset="-128"/>
                <a:ea typeface="Meiryo UI" panose="020B0604030504040204" pitchFamily="50" charset="-128"/>
              </a:rPr>
              <a:t>DX</a:t>
            </a:r>
            <a:r>
              <a:rPr lang="ja-JP" altLang="en-US" sz="1400" dirty="0">
                <a:latin typeface="Meiryo UI" panose="020B0604030504040204" pitchFamily="50" charset="-128"/>
                <a:ea typeface="Meiryo UI" panose="020B0604030504040204" pitchFamily="50" charset="-128"/>
              </a:rPr>
              <a:t>等の推進により、効果的・効率的な公園運営を行うことで、持続可能な財務運営体制づくりに取り組む。（ゾーン：全域）　</a:t>
            </a:r>
          </a:p>
          <a:p>
            <a:endParaRPr lang="en-US" altLang="ja-JP" sz="1200" dirty="0">
              <a:latin typeface="Meiryo UI" panose="020B0604030504040204" pitchFamily="50" charset="-128"/>
              <a:ea typeface="Meiryo UI" panose="020B0604030504040204" pitchFamily="50" charset="-128"/>
            </a:endParaRPr>
          </a:p>
        </p:txBody>
      </p:sp>
      <p:sp>
        <p:nvSpPr>
          <p:cNvPr id="5" name="スライド番号プレースホルダー 3">
            <a:extLst>
              <a:ext uri="{FF2B5EF4-FFF2-40B4-BE49-F238E27FC236}">
                <a16:creationId xmlns:a16="http://schemas.microsoft.com/office/drawing/2014/main" id="{9AEEDA7A-B345-7FCC-3C44-C37BFFFEE1FE}"/>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3</a:t>
            </a:fld>
            <a:endParaRPr kumimoji="1" lang="ja-JP" altLang="en-US"/>
          </a:p>
        </p:txBody>
      </p:sp>
      <p:cxnSp>
        <p:nvCxnSpPr>
          <p:cNvPr id="9" name="直線コネクタ 8">
            <a:extLst>
              <a:ext uri="{FF2B5EF4-FFF2-40B4-BE49-F238E27FC236}">
                <a16:creationId xmlns:a16="http://schemas.microsoft.com/office/drawing/2014/main" id="{95018A3F-9041-447E-8242-2278A90A8DC1}"/>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タイトル 1">
            <a:extLst>
              <a:ext uri="{FF2B5EF4-FFF2-40B4-BE49-F238E27FC236}">
                <a16:creationId xmlns:a16="http://schemas.microsoft.com/office/drawing/2014/main" id="{95E00C46-3186-4C04-9BDC-BEE3A7538224}"/>
              </a:ext>
            </a:extLst>
          </p:cNvPr>
          <p:cNvSpPr txBox="1">
            <a:spLocks/>
          </p:cNvSpPr>
          <p:nvPr/>
        </p:nvSpPr>
        <p:spPr>
          <a:xfrm>
            <a:off x="41383" y="152348"/>
            <a:ext cx="8928100" cy="568893"/>
          </a:xfrm>
          <a:prstGeom prst="rect">
            <a:avLst/>
          </a:prstGeom>
          <a:noFill/>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en-US" altLang="ja-JP" sz="2000" cap="all" dirty="0">
                <a:latin typeface="Meiryo UI" panose="020B0604030504040204" pitchFamily="50" charset="-128"/>
                <a:ea typeface="Meiryo UI" panose="020B0604030504040204" pitchFamily="50" charset="-128"/>
              </a:rPr>
              <a:t>1.</a:t>
            </a:r>
            <a:r>
              <a:rPr lang="ja-JP" altLang="en-US" sz="2000" cap="all" dirty="0">
                <a:latin typeface="Meiryo UI" panose="020B0604030504040204" pitchFamily="50" charset="-128"/>
                <a:ea typeface="Meiryo UI" panose="020B0604030504040204" pitchFamily="50" charset="-128"/>
              </a:rPr>
              <a:t>「日本万国博覧会記念公園の活性化に向けた将来ビジョン</a:t>
            </a:r>
            <a:r>
              <a:rPr lang="en-US" altLang="ja-JP" sz="2000" cap="all" dirty="0">
                <a:latin typeface="Meiryo UI" panose="020B0604030504040204" pitchFamily="50" charset="-128"/>
                <a:ea typeface="Meiryo UI" panose="020B0604030504040204" pitchFamily="50" charset="-128"/>
              </a:rPr>
              <a:t>2040</a:t>
            </a:r>
            <a:r>
              <a:rPr lang="ja-JP" altLang="en-US" sz="2000" cap="all" dirty="0">
                <a:latin typeface="Meiryo UI" panose="020B0604030504040204" pitchFamily="50" charset="-128"/>
                <a:ea typeface="Meiryo UI" panose="020B0604030504040204" pitchFamily="50" charset="-128"/>
              </a:rPr>
              <a:t>」における</a:t>
            </a:r>
            <a:endParaRPr lang="en-US" altLang="ja-JP" sz="2000" cap="all" dirty="0">
              <a:latin typeface="Meiryo UI" panose="020B0604030504040204" pitchFamily="50" charset="-128"/>
              <a:ea typeface="Meiryo UI" panose="020B0604030504040204" pitchFamily="50" charset="-128"/>
            </a:endParaRPr>
          </a:p>
          <a:p>
            <a:pPr algn="l"/>
            <a:r>
              <a:rPr lang="ja-JP" altLang="en-US" sz="2000" cap="all" dirty="0">
                <a:latin typeface="Meiryo UI" panose="020B0604030504040204" pitchFamily="50" charset="-128"/>
                <a:ea typeface="Meiryo UI" panose="020B0604030504040204" pitchFamily="50" charset="-128"/>
              </a:rPr>
              <a:t>      目標・基本方針、取組の方向性</a:t>
            </a:r>
          </a:p>
        </p:txBody>
      </p:sp>
    </p:spTree>
    <p:extLst>
      <p:ext uri="{BB962C8B-B14F-4D97-AF65-F5344CB8AC3E}">
        <p14:creationId xmlns:p14="http://schemas.microsoft.com/office/powerpoint/2010/main" val="343713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C6267EBB-A300-429C-9E9B-39920E53EAEC}"/>
              </a:ext>
            </a:extLst>
          </p:cNvPr>
          <p:cNvSpPr/>
          <p:nvPr/>
        </p:nvSpPr>
        <p:spPr>
          <a:xfrm>
            <a:off x="375854" y="2429749"/>
            <a:ext cx="8277079" cy="3351067"/>
          </a:xfrm>
          <a:prstGeom prst="rect">
            <a:avLst/>
          </a:prstGeom>
          <a:solidFill>
            <a:srgbClr val="92D05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500"/>
              </a:lnSpc>
            </a:pPr>
            <a:endParaRPr lang="en-US" altLang="ja-JP" sz="1400" dirty="0">
              <a:solidFill>
                <a:schemeClr val="tx1"/>
              </a:solidFill>
              <a:latin typeface="Meiryo UI" panose="020B0604030504040204" pitchFamily="50" charset="-128"/>
              <a:ea typeface="Meiryo UI" panose="020B0604030504040204" pitchFamily="50" charset="-128"/>
            </a:endParaRPr>
          </a:p>
          <a:p>
            <a:pPr marL="177800" indent="-177800">
              <a:lnSpc>
                <a:spcPts val="1500"/>
              </a:lnSpc>
            </a:pPr>
            <a:r>
              <a:rPr lang="en-US" altLang="ja-JP" sz="1400" dirty="0">
                <a:solidFill>
                  <a:schemeClr val="tx1"/>
                </a:solidFill>
                <a:latin typeface="Meiryo UI" panose="020B0604030504040204" pitchFamily="50" charset="-128"/>
                <a:ea typeface="Meiryo UI" panose="020B0604030504040204" pitchFamily="50" charset="-128"/>
              </a:rPr>
              <a:t>E.</a:t>
            </a:r>
            <a:r>
              <a:rPr lang="ja-JP" altLang="en-US" sz="1400" dirty="0">
                <a:solidFill>
                  <a:schemeClr val="tx1"/>
                </a:solidFill>
                <a:latin typeface="Meiryo UI" panose="020B0604030504040204" pitchFamily="50" charset="-128"/>
                <a:ea typeface="Meiryo UI" panose="020B0604030504040204" pitchFamily="50" charset="-128"/>
              </a:rPr>
              <a:t>約</a:t>
            </a:r>
            <a:r>
              <a:rPr lang="en-US" altLang="ja-JP" sz="1400" dirty="0">
                <a:solidFill>
                  <a:schemeClr val="tx1"/>
                </a:solidFill>
                <a:latin typeface="Meiryo UI" panose="020B0604030504040204" pitchFamily="50" charset="-128"/>
                <a:ea typeface="Meiryo UI" panose="020B0604030504040204" pitchFamily="50" charset="-128"/>
              </a:rPr>
              <a:t>19</a:t>
            </a:r>
            <a:r>
              <a:rPr lang="ja-JP" altLang="en-US" sz="1400" dirty="0">
                <a:solidFill>
                  <a:schemeClr val="tx1"/>
                </a:solidFill>
                <a:latin typeface="Meiryo UI" panose="020B0604030504040204" pitchFamily="50" charset="-128"/>
                <a:ea typeface="Meiryo UI" panose="020B0604030504040204" pitchFamily="50" charset="-128"/>
              </a:rPr>
              <a:t>万点に及ぶレガシーの保存・活用・魅力向上を図るため、レガシーの電子化とともに、「（仮称）アーカイブセンター」の設置を行い、豊かな未来をめざすための発信を積極的に進める。太陽の塔は世界遺産登録をめざし、日本庭園は将来的に名勝指定もめざす。（ゾーン：レガシーゾーン）</a:t>
            </a: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1500"/>
              </a:lnSpc>
            </a:pPr>
            <a:endParaRPr lang="ja-JP" altLang="en-US" sz="1400" dirty="0">
              <a:solidFill>
                <a:schemeClr val="tx1"/>
              </a:solidFill>
              <a:latin typeface="Meiryo UI" panose="020B0604030504040204" pitchFamily="50" charset="-128"/>
              <a:ea typeface="Meiryo UI" panose="020B0604030504040204" pitchFamily="50" charset="-128"/>
            </a:endParaRPr>
          </a:p>
          <a:p>
            <a:pPr marL="177800" indent="-177800" defTabSz="179388">
              <a:lnSpc>
                <a:spcPts val="1500"/>
              </a:lnSpc>
            </a:pPr>
            <a:r>
              <a:rPr lang="en-US" altLang="ja-JP" sz="1400" dirty="0">
                <a:solidFill>
                  <a:schemeClr val="tx1"/>
                </a:solidFill>
                <a:latin typeface="Meiryo UI" panose="020B0604030504040204" pitchFamily="50" charset="-128"/>
                <a:ea typeface="Meiryo UI" panose="020B0604030504040204" pitchFamily="50" charset="-128"/>
              </a:rPr>
              <a:t>F.</a:t>
            </a:r>
            <a:r>
              <a:rPr lang="ja-JP" altLang="en-US" sz="1400" dirty="0">
                <a:solidFill>
                  <a:schemeClr val="tx1"/>
                </a:solidFill>
                <a:latin typeface="Meiryo UI" panose="020B0604030504040204" pitchFamily="50" charset="-128"/>
                <a:ea typeface="Meiryo UI" panose="020B0604030504040204" pitchFamily="50" charset="-128"/>
              </a:rPr>
              <a:t>公園の豊富なリソースを活かし、未来を考える場としての利活用を推進するため、未来の主役である子どもたちをはじめ、多世代が参画する体制づくりや環境整備を行い、 </a:t>
            </a:r>
            <a:r>
              <a:rPr lang="en-US" altLang="ja-JP" sz="1400" dirty="0">
                <a:solidFill>
                  <a:schemeClr val="tx1"/>
                </a:solidFill>
                <a:latin typeface="Meiryo UI" panose="020B0604030504040204" pitchFamily="50" charset="-128"/>
                <a:ea typeface="Meiryo UI" panose="020B0604030504040204" pitchFamily="50" charset="-128"/>
              </a:rPr>
              <a:t>STEAM</a:t>
            </a:r>
            <a:r>
              <a:rPr lang="ja-JP" altLang="en-US" sz="1400" dirty="0">
                <a:solidFill>
                  <a:schemeClr val="tx1"/>
                </a:solidFill>
                <a:latin typeface="Meiryo UI" panose="020B0604030504040204" pitchFamily="50" charset="-128"/>
                <a:ea typeface="Meiryo UI" panose="020B0604030504040204" pitchFamily="50" charset="-128"/>
              </a:rPr>
              <a:t>教育等が展開される場をめざす。（ゾーン：ネイチャーゾーン）</a:t>
            </a:r>
          </a:p>
          <a:p>
            <a:pPr>
              <a:lnSpc>
                <a:spcPts val="1500"/>
              </a:lnSpc>
            </a:pPr>
            <a:endParaRPr lang="en-US" altLang="ja-JP" sz="1400" dirty="0">
              <a:solidFill>
                <a:schemeClr val="tx1"/>
              </a:solidFill>
              <a:latin typeface="Meiryo UI" panose="020B0604030504040204" pitchFamily="50" charset="-128"/>
              <a:ea typeface="Meiryo UI" panose="020B0604030504040204" pitchFamily="50" charset="-128"/>
            </a:endParaRPr>
          </a:p>
          <a:p>
            <a:pPr marL="177800" indent="-177800">
              <a:lnSpc>
                <a:spcPts val="1500"/>
              </a:lnSpc>
            </a:pPr>
            <a:r>
              <a:rPr lang="en-US" altLang="ja-JP" sz="1400" dirty="0">
                <a:solidFill>
                  <a:schemeClr val="tx1"/>
                </a:solidFill>
                <a:latin typeface="Meiryo UI" panose="020B0604030504040204" pitchFamily="50" charset="-128"/>
                <a:ea typeface="Meiryo UI" panose="020B0604030504040204" pitchFamily="50" charset="-128"/>
              </a:rPr>
              <a:t>G.</a:t>
            </a:r>
            <a:r>
              <a:rPr lang="ja-JP" altLang="en-US" sz="1400" dirty="0">
                <a:solidFill>
                  <a:schemeClr val="tx1"/>
                </a:solidFill>
                <a:latin typeface="Meiryo UI" panose="020B0604030504040204" pitchFamily="50" charset="-128"/>
                <a:ea typeface="Meiryo UI" panose="020B0604030504040204" pitchFamily="50" charset="-128"/>
              </a:rPr>
              <a:t>万博の森づくりを継続し、豊かな生物多様性を持ち、人と自然がふれあえる健全な森をめざす。ボランティア等の様々な主体が森づくりに関わる仕組みをつくる。研究の場として、さらにレクリエーションや健康増進の場としての活用を広げる。（ゾーン：ネイチャーゾーン）</a:t>
            </a:r>
          </a:p>
          <a:p>
            <a:pPr>
              <a:lnSpc>
                <a:spcPts val="1500"/>
              </a:lnSpc>
            </a:pP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1500"/>
              </a:lnSpc>
            </a:pPr>
            <a:r>
              <a:rPr lang="en-US" altLang="ja-JP" sz="1400" dirty="0">
                <a:solidFill>
                  <a:schemeClr val="tx1"/>
                </a:solidFill>
                <a:latin typeface="Meiryo UI" panose="020B0604030504040204" pitchFamily="50" charset="-128"/>
                <a:ea typeface="Meiryo UI" panose="020B0604030504040204" pitchFamily="50" charset="-128"/>
              </a:rPr>
              <a:t>H.</a:t>
            </a:r>
            <a:r>
              <a:rPr lang="ja-JP" altLang="en-US" sz="1400" dirty="0">
                <a:solidFill>
                  <a:schemeClr val="tx1"/>
                </a:solidFill>
                <a:latin typeface="Meiryo UI" panose="020B0604030504040204" pitchFamily="50" charset="-128"/>
                <a:ea typeface="Meiryo UI" panose="020B0604030504040204" pitchFamily="50" charset="-128"/>
              </a:rPr>
              <a:t>国立民族学博物館等と連携し、学術的な交流の場として発展をめざす。（ゾーン：アカデミックゾーン）　</a:t>
            </a:r>
          </a:p>
        </p:txBody>
      </p:sp>
      <p:graphicFrame>
        <p:nvGraphicFramePr>
          <p:cNvPr id="10" name="表 5">
            <a:extLst>
              <a:ext uri="{FF2B5EF4-FFF2-40B4-BE49-F238E27FC236}">
                <a16:creationId xmlns:a16="http://schemas.microsoft.com/office/drawing/2014/main" id="{CE7BC438-06F0-4FE4-A272-7BCE131F8A16}"/>
              </a:ext>
            </a:extLst>
          </p:cNvPr>
          <p:cNvGraphicFramePr>
            <a:graphicFrameLocks noGrp="1"/>
          </p:cNvGraphicFramePr>
          <p:nvPr>
            <p:extLst>
              <p:ext uri="{D42A27DB-BD31-4B8C-83A1-F6EECF244321}">
                <p14:modId xmlns:p14="http://schemas.microsoft.com/office/powerpoint/2010/main" val="3847864770"/>
              </p:ext>
            </p:extLst>
          </p:nvPr>
        </p:nvGraphicFramePr>
        <p:xfrm>
          <a:off x="270271" y="1301107"/>
          <a:ext cx="8470324" cy="660315"/>
        </p:xfrm>
        <a:graphic>
          <a:graphicData uri="http://schemas.openxmlformats.org/drawingml/2006/table">
            <a:tbl>
              <a:tblPr firstRow="1" bandRow="1">
                <a:tableStyleId>{912C8C85-51F0-491E-9774-3900AFEF0FD7}</a:tableStyleId>
              </a:tblPr>
              <a:tblGrid>
                <a:gridCol w="1250521">
                  <a:extLst>
                    <a:ext uri="{9D8B030D-6E8A-4147-A177-3AD203B41FA5}">
                      <a16:colId xmlns:a16="http://schemas.microsoft.com/office/drawing/2014/main" val="4263540375"/>
                    </a:ext>
                  </a:extLst>
                </a:gridCol>
                <a:gridCol w="7219803">
                  <a:extLst>
                    <a:ext uri="{9D8B030D-6E8A-4147-A177-3AD203B41FA5}">
                      <a16:colId xmlns:a16="http://schemas.microsoft.com/office/drawing/2014/main" val="4116290218"/>
                    </a:ext>
                  </a:extLst>
                </a:gridCol>
              </a:tblGrid>
              <a:tr h="278130">
                <a:tc>
                  <a:txBody>
                    <a:bodyPr/>
                    <a:lstStyle/>
                    <a:p>
                      <a:pPr marL="0" algn="ctr" defTabSz="457200" rtl="0" eaLnBrk="1" latinLnBrk="0" hangingPunct="1"/>
                      <a:r>
                        <a:rPr kumimoji="1" lang="ja-JP" altLang="en-US" sz="1600" b="1" kern="1200" dirty="0">
                          <a:solidFill>
                            <a:schemeClr val="bg1"/>
                          </a:solidFill>
                          <a:latin typeface="+mn-lt"/>
                          <a:ea typeface="Meiryo UI" panose="020B0604030504040204" pitchFamily="50" charset="-128"/>
                          <a:cs typeface="Times New Roman" panose="02020603050405020304" pitchFamily="18" charset="0"/>
                        </a:rPr>
                        <a:t>目標２</a:t>
                      </a:r>
                      <a:endParaRPr kumimoji="1" lang="en-US" altLang="ja-JP" sz="1600" b="1" kern="1200" dirty="0">
                        <a:solidFill>
                          <a:schemeClr val="bg1"/>
                        </a:solidFill>
                        <a:latin typeface="+mn-lt"/>
                        <a:ea typeface="Meiryo UI" panose="020B0604030504040204" pitchFamily="50" charset="-128"/>
                        <a:cs typeface="Times New Roman" panose="02020603050405020304" pitchFamily="18" charset="0"/>
                      </a:endParaRPr>
                    </a:p>
                  </a:txBody>
                  <a:tcPr marL="68580" marR="68580" marT="34290" marB="34290">
                    <a:solidFill>
                      <a:srgbClr val="92D050"/>
                    </a:solidFill>
                  </a:tcPr>
                </a:tc>
                <a:tc>
                  <a:txBody>
                    <a:bodyPr/>
                    <a:lstStyle/>
                    <a:p>
                      <a:pPr marL="0" algn="l" defTabSz="457200" rtl="0" eaLnBrk="1" latinLnBrk="0" hangingPunct="1"/>
                      <a:r>
                        <a:rPr kumimoji="1" lang="ja-JP" altLang="en-US" sz="1600" b="1" kern="1200" dirty="0">
                          <a:solidFill>
                            <a:schemeClr val="bg1"/>
                          </a:solidFill>
                          <a:latin typeface="+mn-lt"/>
                          <a:ea typeface="Meiryo UI" panose="020B0604030504040204" pitchFamily="50" charset="-128"/>
                          <a:cs typeface="Times New Roman" panose="02020603050405020304" pitchFamily="18" charset="0"/>
                        </a:rPr>
                        <a:t>豊かな未来を考え、行動を促す場の実現</a:t>
                      </a:r>
                    </a:p>
                  </a:txBody>
                  <a:tcPr marL="68580" marR="68580" marT="34290" marB="34290">
                    <a:solidFill>
                      <a:srgbClr val="92D050"/>
                    </a:solidFill>
                  </a:tcPr>
                </a:tc>
                <a:extLst>
                  <a:ext uri="{0D108BD9-81ED-4DB2-BD59-A6C34878D82A}">
                    <a16:rowId xmlns:a16="http://schemas.microsoft.com/office/drawing/2014/main" val="461588974"/>
                  </a:ext>
                </a:extLst>
              </a:tr>
              <a:tr h="347895">
                <a:tc>
                  <a:txBody>
                    <a:bodyPr/>
                    <a:lstStyle/>
                    <a:p>
                      <a:pPr marL="0" algn="ctr" defTabSz="457200" rtl="0" eaLnBrk="1" latinLnBrk="0" hangingPunct="1"/>
                      <a:r>
                        <a:rPr kumimoji="1" lang="ja-JP" altLang="en-US" sz="1600"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基本方針２</a:t>
                      </a:r>
                      <a:endParaRPr kumimoji="1" lang="en-US" altLang="ja-JP" sz="1600" kern="1200" dirty="0">
                        <a:solidFill>
                          <a:schemeClr val="tx1">
                            <a:lumMod val="75000"/>
                            <a:lumOff val="25000"/>
                          </a:schemeClr>
                        </a:solidFill>
                        <a:latin typeface="+mn-lt"/>
                        <a:ea typeface="Meiryo UI" panose="020B0604030504040204" pitchFamily="50" charset="-128"/>
                        <a:cs typeface="Times New Roman" panose="02020603050405020304" pitchFamily="18" charset="0"/>
                      </a:endParaRPr>
                    </a:p>
                  </a:txBody>
                  <a:tcPr marL="68580" marR="68580" marT="34290" marB="34290" anchor="ctr"/>
                </a:tc>
                <a:tc>
                  <a:txBody>
                    <a:bodyPr/>
                    <a:lstStyle/>
                    <a:p>
                      <a:pPr marL="0" algn="l" defTabSz="457200" rtl="0" eaLnBrk="1" latinLnBrk="0" hangingPunct="1"/>
                      <a:r>
                        <a:rPr kumimoji="1" lang="ja-JP" altLang="en-US" sz="1600"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レガシーの活用と 、 万博の森づくりの文化活動等を通じ、未来を創造する力を育む公園</a:t>
                      </a:r>
                    </a:p>
                  </a:txBody>
                  <a:tcPr marL="68580" marR="68580" marT="34290" marB="34290" anchor="ctr"/>
                </a:tc>
                <a:extLst>
                  <a:ext uri="{0D108BD9-81ED-4DB2-BD59-A6C34878D82A}">
                    <a16:rowId xmlns:a16="http://schemas.microsoft.com/office/drawing/2014/main" val="647981385"/>
                  </a:ext>
                </a:extLst>
              </a:tr>
            </a:tbl>
          </a:graphicData>
        </a:graphic>
      </p:graphicFrame>
      <p:sp>
        <p:nvSpPr>
          <p:cNvPr id="7" name="四角形: 角を丸くする 6">
            <a:extLst>
              <a:ext uri="{FF2B5EF4-FFF2-40B4-BE49-F238E27FC236}">
                <a16:creationId xmlns:a16="http://schemas.microsoft.com/office/drawing/2014/main" id="{67320214-31B6-CB76-AAE2-7C41E444FBAD}"/>
              </a:ext>
            </a:extLst>
          </p:cNvPr>
          <p:cNvSpPr/>
          <p:nvPr/>
        </p:nvSpPr>
        <p:spPr>
          <a:xfrm>
            <a:off x="270271" y="2365576"/>
            <a:ext cx="2518475" cy="340962"/>
          </a:xfrm>
          <a:prstGeom prst="roundRect">
            <a:avLst>
              <a:gd name="adj" fmla="val 50000"/>
            </a:avLst>
          </a:prstGeom>
          <a:solidFill>
            <a:srgbClr val="92D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取組の方向性</a:t>
            </a:r>
            <a:endParaRPr kumimoji="1" lang="ja-JP" altLang="en-US" sz="1600" dirty="0">
              <a:solidFill>
                <a:schemeClr val="bg1"/>
              </a:solidFill>
            </a:endParaRPr>
          </a:p>
        </p:txBody>
      </p:sp>
      <p:sp>
        <p:nvSpPr>
          <p:cNvPr id="4" name="スライド番号プレースホルダー 3">
            <a:extLst>
              <a:ext uri="{FF2B5EF4-FFF2-40B4-BE49-F238E27FC236}">
                <a16:creationId xmlns:a16="http://schemas.microsoft.com/office/drawing/2014/main" id="{AEBAD751-A216-A0C8-767F-EF4EE2F151F6}"/>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4</a:t>
            </a:fld>
            <a:endParaRPr kumimoji="1" lang="ja-JP" altLang="en-US"/>
          </a:p>
        </p:txBody>
      </p:sp>
      <p:cxnSp>
        <p:nvCxnSpPr>
          <p:cNvPr id="8" name="直線コネクタ 7">
            <a:extLst>
              <a:ext uri="{FF2B5EF4-FFF2-40B4-BE49-F238E27FC236}">
                <a16:creationId xmlns:a16="http://schemas.microsoft.com/office/drawing/2014/main" id="{BD3E5F26-21B8-43D2-B43F-C49644BFBB6B}"/>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タイトル 1">
            <a:extLst>
              <a:ext uri="{FF2B5EF4-FFF2-40B4-BE49-F238E27FC236}">
                <a16:creationId xmlns:a16="http://schemas.microsoft.com/office/drawing/2014/main" id="{64C10362-73A0-4D3A-936A-B44871D395C4}"/>
              </a:ext>
            </a:extLst>
          </p:cNvPr>
          <p:cNvSpPr txBox="1">
            <a:spLocks/>
          </p:cNvSpPr>
          <p:nvPr/>
        </p:nvSpPr>
        <p:spPr>
          <a:xfrm>
            <a:off x="41383" y="152348"/>
            <a:ext cx="8928100" cy="568893"/>
          </a:xfrm>
          <a:prstGeom prst="rect">
            <a:avLst/>
          </a:prstGeom>
          <a:noFill/>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en-US" altLang="ja-JP" sz="2000" cap="all" dirty="0">
                <a:latin typeface="Meiryo UI" panose="020B0604030504040204" pitchFamily="50" charset="-128"/>
                <a:ea typeface="Meiryo UI" panose="020B0604030504040204" pitchFamily="50" charset="-128"/>
              </a:rPr>
              <a:t>1.</a:t>
            </a:r>
            <a:r>
              <a:rPr lang="ja-JP" altLang="en-US" sz="2000" cap="all" dirty="0">
                <a:latin typeface="Meiryo UI" panose="020B0604030504040204" pitchFamily="50" charset="-128"/>
                <a:ea typeface="Meiryo UI" panose="020B0604030504040204" pitchFamily="50" charset="-128"/>
              </a:rPr>
              <a:t>「日本万国博覧会記念公園の活性化に向けた将来ビジョン</a:t>
            </a:r>
            <a:r>
              <a:rPr lang="en-US" altLang="ja-JP" sz="2000" cap="all" dirty="0">
                <a:latin typeface="Meiryo UI" panose="020B0604030504040204" pitchFamily="50" charset="-128"/>
                <a:ea typeface="Meiryo UI" panose="020B0604030504040204" pitchFamily="50" charset="-128"/>
              </a:rPr>
              <a:t>2040</a:t>
            </a:r>
            <a:r>
              <a:rPr lang="ja-JP" altLang="en-US" sz="2000" cap="all" dirty="0">
                <a:latin typeface="Meiryo UI" panose="020B0604030504040204" pitchFamily="50" charset="-128"/>
                <a:ea typeface="Meiryo UI" panose="020B0604030504040204" pitchFamily="50" charset="-128"/>
              </a:rPr>
              <a:t>」における</a:t>
            </a:r>
            <a:endParaRPr lang="en-US" altLang="ja-JP" sz="2000" cap="all" dirty="0">
              <a:latin typeface="Meiryo UI" panose="020B0604030504040204" pitchFamily="50" charset="-128"/>
              <a:ea typeface="Meiryo UI" panose="020B0604030504040204" pitchFamily="50" charset="-128"/>
            </a:endParaRPr>
          </a:p>
          <a:p>
            <a:pPr algn="l"/>
            <a:r>
              <a:rPr lang="ja-JP" altLang="en-US" sz="2000" cap="all" dirty="0">
                <a:latin typeface="Meiryo UI" panose="020B0604030504040204" pitchFamily="50" charset="-128"/>
                <a:ea typeface="Meiryo UI" panose="020B0604030504040204" pitchFamily="50" charset="-128"/>
              </a:rPr>
              <a:t>      目標・基本方針、取組の方向性</a:t>
            </a:r>
          </a:p>
        </p:txBody>
      </p:sp>
    </p:spTree>
    <p:extLst>
      <p:ext uri="{BB962C8B-B14F-4D97-AF65-F5344CB8AC3E}">
        <p14:creationId xmlns:p14="http://schemas.microsoft.com/office/powerpoint/2010/main" val="2167344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5">
            <a:extLst>
              <a:ext uri="{FF2B5EF4-FFF2-40B4-BE49-F238E27FC236}">
                <a16:creationId xmlns:a16="http://schemas.microsoft.com/office/drawing/2014/main" id="{CE7BC438-06F0-4FE4-A272-7BCE131F8A16}"/>
              </a:ext>
            </a:extLst>
          </p:cNvPr>
          <p:cNvGraphicFramePr>
            <a:graphicFrameLocks noGrp="1"/>
          </p:cNvGraphicFramePr>
          <p:nvPr>
            <p:extLst>
              <p:ext uri="{D42A27DB-BD31-4B8C-83A1-F6EECF244321}">
                <p14:modId xmlns:p14="http://schemas.microsoft.com/office/powerpoint/2010/main" val="4182245659"/>
              </p:ext>
            </p:extLst>
          </p:nvPr>
        </p:nvGraphicFramePr>
        <p:xfrm>
          <a:off x="270271" y="1269359"/>
          <a:ext cx="8470324" cy="868680"/>
        </p:xfrm>
        <a:graphic>
          <a:graphicData uri="http://schemas.openxmlformats.org/drawingml/2006/table">
            <a:tbl>
              <a:tblPr firstRow="1" bandRow="1">
                <a:tableStyleId>{912C8C85-51F0-491E-9774-3900AFEF0FD7}</a:tableStyleId>
              </a:tblPr>
              <a:tblGrid>
                <a:gridCol w="1250521">
                  <a:extLst>
                    <a:ext uri="{9D8B030D-6E8A-4147-A177-3AD203B41FA5}">
                      <a16:colId xmlns:a16="http://schemas.microsoft.com/office/drawing/2014/main" val="4263540375"/>
                    </a:ext>
                  </a:extLst>
                </a:gridCol>
                <a:gridCol w="7219803">
                  <a:extLst>
                    <a:ext uri="{9D8B030D-6E8A-4147-A177-3AD203B41FA5}">
                      <a16:colId xmlns:a16="http://schemas.microsoft.com/office/drawing/2014/main" val="4116290218"/>
                    </a:ext>
                  </a:extLst>
                </a:gridCol>
              </a:tblGrid>
              <a:tr h="278130">
                <a:tc>
                  <a:txBody>
                    <a:bodyPr/>
                    <a:lstStyle/>
                    <a:p>
                      <a:pPr marL="0" algn="ctr" defTabSz="457200" rtl="0" eaLnBrk="1" latinLnBrk="0" hangingPunct="1"/>
                      <a:r>
                        <a:rPr kumimoji="1" lang="ja-JP" altLang="en-US" sz="1600" b="1" kern="1200" dirty="0">
                          <a:solidFill>
                            <a:schemeClr val="bg1"/>
                          </a:solidFill>
                          <a:latin typeface="+mn-lt"/>
                          <a:ea typeface="Meiryo UI" panose="020B0604030504040204" pitchFamily="50" charset="-128"/>
                          <a:cs typeface="Times New Roman" panose="02020603050405020304" pitchFamily="18" charset="0"/>
                        </a:rPr>
                        <a:t>目標３</a:t>
                      </a:r>
                    </a:p>
                  </a:txBody>
                  <a:tcPr marL="68580" marR="68580" marT="34290" marB="34290">
                    <a:lnL w="12700" cap="flat" cmpd="sng" algn="ctr">
                      <a:solidFill>
                        <a:srgbClr val="66B2B0"/>
                      </a:solidFill>
                      <a:prstDash val="solid"/>
                      <a:round/>
                      <a:headEnd type="none" w="med" len="med"/>
                      <a:tailEnd type="none" w="med" len="med"/>
                    </a:lnL>
                    <a:lnR>
                      <a:noFill/>
                    </a:lnR>
                    <a:lnT w="12700" cap="flat" cmpd="sng" algn="ctr">
                      <a:solidFill>
                        <a:srgbClr val="66B2B0"/>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rgbClr val="66B2B0"/>
                    </a:solidFill>
                  </a:tcPr>
                </a:tc>
                <a:tc>
                  <a:txBody>
                    <a:bodyPr/>
                    <a:lstStyle/>
                    <a:p>
                      <a:pPr marL="0" algn="l" defTabSz="457200" rtl="0" eaLnBrk="1" latinLnBrk="0" hangingPunct="1"/>
                      <a:r>
                        <a:rPr kumimoji="1" lang="ja-JP" altLang="en-US" sz="1600" b="1" kern="1200" dirty="0">
                          <a:solidFill>
                            <a:schemeClr val="bg1"/>
                          </a:solidFill>
                          <a:latin typeface="+mn-lt"/>
                          <a:ea typeface="Meiryo UI" panose="020B0604030504040204" pitchFamily="50" charset="-128"/>
                          <a:cs typeface="Times New Roman" panose="02020603050405020304" pitchFamily="18" charset="0"/>
                        </a:rPr>
                        <a:t>世界に誇る文化・スポーツ拠点の形成</a:t>
                      </a:r>
                    </a:p>
                  </a:txBody>
                  <a:tcPr marL="68580" marR="68580" marT="34290" marB="34290">
                    <a:lnL>
                      <a:noFill/>
                    </a:lnL>
                    <a:lnR w="12700" cap="flat" cmpd="sng" algn="ctr">
                      <a:solidFill>
                        <a:srgbClr val="66B2B0"/>
                      </a:solidFill>
                      <a:prstDash val="solid"/>
                      <a:round/>
                      <a:headEnd type="none" w="med" len="med"/>
                      <a:tailEnd type="none" w="med" len="med"/>
                    </a:lnR>
                    <a:lnT w="12700" cap="flat" cmpd="sng" algn="ctr">
                      <a:solidFill>
                        <a:srgbClr val="66B2B0"/>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rgbClr val="66B2B0"/>
                    </a:solidFill>
                  </a:tcPr>
                </a:tc>
                <a:extLst>
                  <a:ext uri="{0D108BD9-81ED-4DB2-BD59-A6C34878D82A}">
                    <a16:rowId xmlns:a16="http://schemas.microsoft.com/office/drawing/2014/main" val="461588974"/>
                  </a:ext>
                </a:extLst>
              </a:tr>
              <a:tr h="347895">
                <a:tc>
                  <a:txBody>
                    <a:bodyPr/>
                    <a:lstStyle/>
                    <a:p>
                      <a:pPr marL="0" algn="ctr" defTabSz="457200" rtl="0" eaLnBrk="1" latinLnBrk="0" hangingPunct="1"/>
                      <a:r>
                        <a:rPr kumimoji="1" lang="ja-JP" altLang="en-US" sz="1600"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基本</a:t>
                      </a:r>
                      <a:r>
                        <a:rPr kumimoji="1" lang="ja-JP" altLang="en-US" sz="1600" kern="1200" dirty="0">
                          <a:solidFill>
                            <a:schemeClr val="tx1">
                              <a:lumMod val="75000"/>
                              <a:lumOff val="25000"/>
                            </a:schemeClr>
                          </a:solidFill>
                          <a:latin typeface="Meiryo UI" panose="020B0604030504040204" pitchFamily="50" charset="-128"/>
                          <a:ea typeface="Meiryo UI" panose="020B0604030504040204" pitchFamily="50" charset="-128"/>
                          <a:cs typeface="Times New Roman" panose="02020603050405020304" pitchFamily="18" charset="0"/>
                        </a:rPr>
                        <a:t>方針</a:t>
                      </a:r>
                      <a:r>
                        <a:rPr kumimoji="1" lang="en-US" altLang="ja-JP" sz="1600" kern="12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3</a:t>
                      </a:r>
                    </a:p>
                  </a:txBody>
                  <a:tcPr marL="68580" marR="68580" marT="34290" marB="34290" anchor="ctr">
                    <a:lnL w="12700" cap="flat" cmpd="sng" algn="ctr">
                      <a:solidFill>
                        <a:srgbClr val="66B2B0"/>
                      </a:solidFill>
                      <a:prstDash val="solid"/>
                      <a:round/>
                      <a:headEnd type="none" w="med" len="med"/>
                      <a:tailEnd type="none" w="med" len="med"/>
                    </a:lnL>
                    <a:lnR>
                      <a:noFill/>
                    </a:lnR>
                    <a:lnT w="6350" cap="flat" cmpd="sng" algn="ctr">
                      <a:noFill/>
                      <a:prstDash val="solid"/>
                      <a:miter lim="800000"/>
                    </a:lnT>
                    <a:lnB w="12700" cap="flat" cmpd="sng" algn="ctr">
                      <a:solidFill>
                        <a:srgbClr val="66B2B0"/>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latinLnBrk="0" hangingPunct="1"/>
                      <a:r>
                        <a:rPr kumimoji="1" lang="ja-JP" altLang="en-US" sz="1600" kern="1200" dirty="0">
                          <a:solidFill>
                            <a:schemeClr val="tx1">
                              <a:lumMod val="75000"/>
                              <a:lumOff val="25000"/>
                            </a:schemeClr>
                          </a:solidFill>
                          <a:latin typeface="+mn-lt"/>
                          <a:ea typeface="Meiryo UI" panose="020B0604030504040204" pitchFamily="50" charset="-128"/>
                          <a:cs typeface="Times New Roman" panose="02020603050405020304" pitchFamily="18" charset="0"/>
                        </a:rPr>
                        <a:t>文化・スポーツの拠点として、国内外から観光客を含む多くの人々を呼込み、新しいライフスタイルを体験できる公園</a:t>
                      </a:r>
                    </a:p>
                  </a:txBody>
                  <a:tcPr marL="68580" marR="68580" marT="34290" marB="34290" anchor="ctr">
                    <a:lnL>
                      <a:noFill/>
                    </a:lnL>
                    <a:lnR w="12700" cap="flat" cmpd="sng" algn="ctr">
                      <a:solidFill>
                        <a:srgbClr val="66B2B0"/>
                      </a:solidFill>
                      <a:prstDash val="solid"/>
                      <a:round/>
                      <a:headEnd type="none" w="med" len="med"/>
                      <a:tailEnd type="none" w="med" len="med"/>
                    </a:lnR>
                    <a:lnT w="6350" cap="flat" cmpd="sng" algn="ctr">
                      <a:noFill/>
                      <a:prstDash val="solid"/>
                      <a:miter lim="800000"/>
                    </a:lnT>
                    <a:lnB w="12700" cap="flat" cmpd="sng" algn="ctr">
                      <a:solidFill>
                        <a:srgbClr val="66B2B0"/>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7981385"/>
                  </a:ext>
                </a:extLst>
              </a:tr>
            </a:tbl>
          </a:graphicData>
        </a:graphic>
      </p:graphicFrame>
      <p:sp>
        <p:nvSpPr>
          <p:cNvPr id="2" name="正方形/長方形 1">
            <a:extLst>
              <a:ext uri="{FF2B5EF4-FFF2-40B4-BE49-F238E27FC236}">
                <a16:creationId xmlns:a16="http://schemas.microsoft.com/office/drawing/2014/main" id="{82B13AC2-40A4-3C8E-1910-6362B933A0F6}"/>
              </a:ext>
            </a:extLst>
          </p:cNvPr>
          <p:cNvSpPr/>
          <p:nvPr/>
        </p:nvSpPr>
        <p:spPr>
          <a:xfrm>
            <a:off x="387457" y="2594429"/>
            <a:ext cx="8273943" cy="2574472"/>
          </a:xfrm>
          <a:prstGeom prst="rect">
            <a:avLst/>
          </a:prstGeom>
          <a:solidFill>
            <a:srgbClr val="E3F1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34938" indent="-134938">
              <a:lnSpc>
                <a:spcPts val="1500"/>
              </a:lnSpc>
            </a:pPr>
            <a:r>
              <a:rPr lang="en-US" altLang="ja-JP" sz="1400" dirty="0">
                <a:solidFill>
                  <a:schemeClr val="tx1"/>
                </a:solidFill>
                <a:latin typeface="Meiryo UI" panose="020B0604030504040204" pitchFamily="50" charset="-128"/>
                <a:ea typeface="Meiryo UI" panose="020B0604030504040204" pitchFamily="50" charset="-128"/>
              </a:rPr>
              <a:t>I.</a:t>
            </a:r>
            <a:r>
              <a:rPr lang="ja-JP" altLang="en-US" sz="1400" dirty="0">
                <a:solidFill>
                  <a:schemeClr val="tx1"/>
                </a:solidFill>
                <a:latin typeface="Meiryo UI" panose="020B0604030504040204" pitchFamily="50" charset="-128"/>
                <a:ea typeface="Meiryo UI" panose="020B0604030504040204" pitchFamily="50" charset="-128"/>
              </a:rPr>
              <a:t>インターメディア的なアートの実験都市であった大阪万博を記念し、大阪万博や万博の森などをテーマとするアート＆サイエンスフェスティバルの実施や、</a:t>
            </a:r>
            <a:r>
              <a:rPr lang="en-US" altLang="ja-JP" sz="1400" dirty="0">
                <a:solidFill>
                  <a:schemeClr val="tx1"/>
                </a:solidFill>
                <a:latin typeface="Meiryo UI" panose="020B0604030504040204" pitchFamily="50" charset="-128"/>
                <a:ea typeface="Meiryo UI" panose="020B0604030504040204" pitchFamily="50" charset="-128"/>
              </a:rPr>
              <a:t>EXPO’70</a:t>
            </a:r>
            <a:r>
              <a:rPr lang="ja-JP" altLang="en-US" sz="1400" dirty="0">
                <a:solidFill>
                  <a:schemeClr val="tx1"/>
                </a:solidFill>
                <a:latin typeface="Meiryo UI" panose="020B0604030504040204" pitchFamily="50" charset="-128"/>
                <a:ea typeface="Meiryo UI" panose="020B0604030504040204" pitchFamily="50" charset="-128"/>
              </a:rPr>
              <a:t>パビリオン別館等新たな施設整備により都市魅力の創出を図るとともに、万博記念公園や大阪万博レガシーの効果的な</a:t>
            </a:r>
            <a:r>
              <a:rPr lang="en-US" altLang="ja-JP" sz="1400" dirty="0">
                <a:solidFill>
                  <a:schemeClr val="tx1"/>
                </a:solidFill>
                <a:latin typeface="Meiryo UI" panose="020B0604030504040204" pitchFamily="50" charset="-128"/>
                <a:ea typeface="Meiryo UI" panose="020B0604030504040204" pitchFamily="50" charset="-128"/>
              </a:rPr>
              <a:t>PR</a:t>
            </a:r>
            <a:r>
              <a:rPr lang="ja-JP" altLang="en-US" sz="1400" dirty="0">
                <a:solidFill>
                  <a:schemeClr val="tx1"/>
                </a:solidFill>
                <a:latin typeface="Meiryo UI" panose="020B0604030504040204" pitchFamily="50" charset="-128"/>
                <a:ea typeface="Meiryo UI" panose="020B0604030504040204" pitchFamily="50" charset="-128"/>
              </a:rPr>
              <a:t>を行う。（ゾーン：全域）</a:t>
            </a:r>
            <a:endParaRPr lang="en-US" altLang="ja-JP" sz="1400" dirty="0">
              <a:solidFill>
                <a:schemeClr val="tx1"/>
              </a:solidFill>
              <a:latin typeface="Meiryo UI" panose="020B0604030504040204" pitchFamily="50" charset="-128"/>
              <a:ea typeface="Meiryo UI" panose="020B0604030504040204" pitchFamily="50" charset="-128"/>
            </a:endParaRPr>
          </a:p>
          <a:p>
            <a:pPr marL="285750" indent="-285750">
              <a:lnSpc>
                <a:spcPts val="1500"/>
              </a:lnSpc>
              <a:buFont typeface="Wingdings" panose="05000000000000000000" pitchFamily="2" charset="2"/>
              <a:buChar char="u"/>
            </a:pPr>
            <a:endParaRPr lang="ja-JP" altLang="en-US" sz="1400" dirty="0">
              <a:solidFill>
                <a:schemeClr val="tx1"/>
              </a:solidFill>
              <a:latin typeface="Meiryo UI" panose="020B0604030504040204" pitchFamily="50" charset="-128"/>
              <a:ea typeface="Meiryo UI" panose="020B0604030504040204" pitchFamily="50" charset="-128"/>
            </a:endParaRPr>
          </a:p>
          <a:p>
            <a:pPr marL="134938" indent="-134938">
              <a:lnSpc>
                <a:spcPts val="1500"/>
              </a:lnSpc>
            </a:pPr>
            <a:r>
              <a:rPr lang="en-US" altLang="ja-JP" sz="1400" dirty="0">
                <a:solidFill>
                  <a:schemeClr val="tx1"/>
                </a:solidFill>
                <a:latin typeface="Meiryo UI" panose="020B0604030504040204" pitchFamily="50" charset="-128"/>
                <a:ea typeface="Meiryo UI" panose="020B0604030504040204" pitchFamily="50" charset="-128"/>
              </a:rPr>
              <a:t>J.</a:t>
            </a:r>
            <a:r>
              <a:rPr lang="ja-JP" altLang="en-US" sz="1400" dirty="0">
                <a:solidFill>
                  <a:schemeClr val="tx1"/>
                </a:solidFill>
                <a:latin typeface="Meiryo UI" panose="020B0604030504040204" pitchFamily="50" charset="-128"/>
                <a:ea typeface="Meiryo UI" panose="020B0604030504040204" pitchFamily="50" charset="-128"/>
              </a:rPr>
              <a:t>国内外の人々が訪れたくなる公園を目指して、民間活力を導入し、公園内外のさまざまな団体・施設と協力・連携しながら、世界に誇る文化・スポーツ拠点として、新しい魅力創出等、さらなる活性化を図る。（ゾーン：スポーツ・レクリエーションゾーン）</a:t>
            </a:r>
            <a:endParaRPr lang="en-US" altLang="ja-JP" sz="1400" dirty="0">
              <a:solidFill>
                <a:schemeClr val="tx1"/>
              </a:solidFill>
              <a:latin typeface="Meiryo UI" panose="020B0604030504040204" pitchFamily="50" charset="-128"/>
              <a:ea typeface="Meiryo UI" panose="020B0604030504040204" pitchFamily="50" charset="-128"/>
            </a:endParaRPr>
          </a:p>
          <a:p>
            <a:pPr>
              <a:lnSpc>
                <a:spcPts val="1500"/>
              </a:lnSpc>
            </a:pPr>
            <a:endParaRPr lang="en-US" altLang="ja-JP" sz="1400" dirty="0">
              <a:solidFill>
                <a:schemeClr val="tx1"/>
              </a:solidFill>
              <a:latin typeface="Meiryo UI" panose="020B0604030504040204" pitchFamily="50" charset="-128"/>
              <a:ea typeface="Meiryo UI" panose="020B0604030504040204" pitchFamily="50" charset="-128"/>
            </a:endParaRPr>
          </a:p>
          <a:p>
            <a:pPr marL="177800" indent="-177800">
              <a:lnSpc>
                <a:spcPts val="1500"/>
              </a:lnSpc>
            </a:pPr>
            <a:r>
              <a:rPr lang="en-US" altLang="ja-JP" sz="1400" dirty="0">
                <a:solidFill>
                  <a:schemeClr val="tx1"/>
                </a:solidFill>
                <a:latin typeface="Meiryo UI" panose="020B0604030504040204" pitchFamily="50" charset="-128"/>
                <a:ea typeface="Meiryo UI" panose="020B0604030504040204" pitchFamily="50" charset="-128"/>
              </a:rPr>
              <a:t>K.</a:t>
            </a:r>
            <a:r>
              <a:rPr lang="ja-JP" altLang="en-US" sz="1400" dirty="0">
                <a:solidFill>
                  <a:schemeClr val="tx1"/>
                </a:solidFill>
                <a:latin typeface="Meiryo UI" panose="020B0604030504040204" pitchFamily="50" charset="-128"/>
                <a:ea typeface="Meiryo UI" panose="020B0604030504040204" pitchFamily="50" charset="-128"/>
              </a:rPr>
              <a:t>万博記念公園駅前周辺地区活性化事業の推進・連携等を通して、これまでにない新しい交流交歓のあり方を探る先進的エリアとして、新しいライフスタイルを体験できる拠点づくりに取り組む。（ゾーン：スポーツ・レクリエーションゾーン）　</a:t>
            </a:r>
          </a:p>
        </p:txBody>
      </p:sp>
      <p:sp>
        <p:nvSpPr>
          <p:cNvPr id="7" name="四角形: 角を丸くする 6">
            <a:extLst>
              <a:ext uri="{FF2B5EF4-FFF2-40B4-BE49-F238E27FC236}">
                <a16:creationId xmlns:a16="http://schemas.microsoft.com/office/drawing/2014/main" id="{2FA356CA-C1D0-4A6F-14FA-BD7BA1BB6D9E}"/>
              </a:ext>
            </a:extLst>
          </p:cNvPr>
          <p:cNvSpPr/>
          <p:nvPr/>
        </p:nvSpPr>
        <p:spPr>
          <a:xfrm>
            <a:off x="270271" y="2355613"/>
            <a:ext cx="2518475" cy="340962"/>
          </a:xfrm>
          <a:prstGeom prst="roundRect">
            <a:avLst>
              <a:gd name="adj" fmla="val 50000"/>
            </a:avLst>
          </a:prstGeom>
          <a:solidFill>
            <a:srgbClr val="66B2B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取組の方向性</a:t>
            </a:r>
            <a:endParaRPr kumimoji="1" lang="ja-JP" altLang="en-US" sz="1600" dirty="0"/>
          </a:p>
        </p:txBody>
      </p:sp>
      <p:sp>
        <p:nvSpPr>
          <p:cNvPr id="4" name="スライド番号プレースホルダー 3">
            <a:extLst>
              <a:ext uri="{FF2B5EF4-FFF2-40B4-BE49-F238E27FC236}">
                <a16:creationId xmlns:a16="http://schemas.microsoft.com/office/drawing/2014/main" id="{55370B45-4A9D-00CB-BB4E-A2E1362DD044}"/>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5</a:t>
            </a:fld>
            <a:endParaRPr kumimoji="1" lang="ja-JP" altLang="en-US"/>
          </a:p>
        </p:txBody>
      </p:sp>
      <p:sp>
        <p:nvSpPr>
          <p:cNvPr id="6" name="タイトル 1">
            <a:extLst>
              <a:ext uri="{FF2B5EF4-FFF2-40B4-BE49-F238E27FC236}">
                <a16:creationId xmlns:a16="http://schemas.microsoft.com/office/drawing/2014/main" id="{ED9793D4-F786-4075-8EFD-25F0C0F97FF7}"/>
              </a:ext>
            </a:extLst>
          </p:cNvPr>
          <p:cNvSpPr txBox="1">
            <a:spLocks/>
          </p:cNvSpPr>
          <p:nvPr/>
        </p:nvSpPr>
        <p:spPr>
          <a:xfrm>
            <a:off x="41383" y="152348"/>
            <a:ext cx="8928100" cy="568893"/>
          </a:xfrm>
          <a:prstGeom prst="rect">
            <a:avLst/>
          </a:prstGeom>
          <a:noFill/>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en-US" altLang="ja-JP" sz="2000" cap="all" dirty="0">
                <a:latin typeface="Meiryo UI" panose="020B0604030504040204" pitchFamily="50" charset="-128"/>
                <a:ea typeface="Meiryo UI" panose="020B0604030504040204" pitchFamily="50" charset="-128"/>
              </a:rPr>
              <a:t>1.</a:t>
            </a:r>
            <a:r>
              <a:rPr lang="ja-JP" altLang="en-US" sz="2000" cap="all" dirty="0">
                <a:latin typeface="Meiryo UI" panose="020B0604030504040204" pitchFamily="50" charset="-128"/>
                <a:ea typeface="Meiryo UI" panose="020B0604030504040204" pitchFamily="50" charset="-128"/>
              </a:rPr>
              <a:t>「日本万国博覧会記念公園の活性化に向けた将来ビジョン</a:t>
            </a:r>
            <a:r>
              <a:rPr lang="en-US" altLang="ja-JP" sz="2000" cap="all" dirty="0">
                <a:latin typeface="Meiryo UI" panose="020B0604030504040204" pitchFamily="50" charset="-128"/>
                <a:ea typeface="Meiryo UI" panose="020B0604030504040204" pitchFamily="50" charset="-128"/>
              </a:rPr>
              <a:t>2040</a:t>
            </a:r>
            <a:r>
              <a:rPr lang="ja-JP" altLang="en-US" sz="2000" cap="all" dirty="0">
                <a:latin typeface="Meiryo UI" panose="020B0604030504040204" pitchFamily="50" charset="-128"/>
                <a:ea typeface="Meiryo UI" panose="020B0604030504040204" pitchFamily="50" charset="-128"/>
              </a:rPr>
              <a:t>」における</a:t>
            </a:r>
            <a:endParaRPr lang="en-US" altLang="ja-JP" sz="2000" cap="all" dirty="0">
              <a:latin typeface="Meiryo UI" panose="020B0604030504040204" pitchFamily="50" charset="-128"/>
              <a:ea typeface="Meiryo UI" panose="020B0604030504040204" pitchFamily="50" charset="-128"/>
            </a:endParaRPr>
          </a:p>
          <a:p>
            <a:pPr algn="l"/>
            <a:r>
              <a:rPr lang="ja-JP" altLang="en-US" sz="2000" cap="all" dirty="0">
                <a:latin typeface="Meiryo UI" panose="020B0604030504040204" pitchFamily="50" charset="-128"/>
                <a:ea typeface="Meiryo UI" panose="020B0604030504040204" pitchFamily="50" charset="-128"/>
              </a:rPr>
              <a:t>      目標・基本方針、取組の方向性</a:t>
            </a:r>
          </a:p>
        </p:txBody>
      </p:sp>
      <p:cxnSp>
        <p:nvCxnSpPr>
          <p:cNvPr id="8" name="直線コネクタ 7">
            <a:extLst>
              <a:ext uri="{FF2B5EF4-FFF2-40B4-BE49-F238E27FC236}">
                <a16:creationId xmlns:a16="http://schemas.microsoft.com/office/drawing/2014/main" id="{471C89A7-16CB-4923-AFBC-95C4DBB8A018}"/>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4864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BA63FBB6-4101-4832-59AE-22123AE04D74}"/>
              </a:ext>
            </a:extLst>
          </p:cNvPr>
          <p:cNvGraphicFramePr>
            <a:graphicFrameLocks noGrp="1"/>
          </p:cNvGraphicFramePr>
          <p:nvPr>
            <p:extLst>
              <p:ext uri="{D42A27DB-BD31-4B8C-83A1-F6EECF244321}">
                <p14:modId xmlns:p14="http://schemas.microsoft.com/office/powerpoint/2010/main" val="1591611848"/>
              </p:ext>
            </p:extLst>
          </p:nvPr>
        </p:nvGraphicFramePr>
        <p:xfrm>
          <a:off x="489248" y="4044587"/>
          <a:ext cx="8291896" cy="2408112"/>
        </p:xfrm>
        <a:graphic>
          <a:graphicData uri="http://schemas.openxmlformats.org/drawingml/2006/table">
            <a:tbl>
              <a:tblPr firstRow="1" bandRow="1">
                <a:tableStyleId>{5940675A-B579-460E-94D1-54222C63F5DA}</a:tableStyleId>
              </a:tblPr>
              <a:tblGrid>
                <a:gridCol w="1754174">
                  <a:extLst>
                    <a:ext uri="{9D8B030D-6E8A-4147-A177-3AD203B41FA5}">
                      <a16:colId xmlns:a16="http://schemas.microsoft.com/office/drawing/2014/main" val="1979210893"/>
                    </a:ext>
                  </a:extLst>
                </a:gridCol>
                <a:gridCol w="6537722">
                  <a:extLst>
                    <a:ext uri="{9D8B030D-6E8A-4147-A177-3AD203B41FA5}">
                      <a16:colId xmlns:a16="http://schemas.microsoft.com/office/drawing/2014/main" val="657752416"/>
                    </a:ext>
                  </a:extLst>
                </a:gridCol>
              </a:tblGrid>
              <a:tr h="586167">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ja-JP" altLang="en-US" sz="1400" dirty="0">
                          <a:effectLst/>
                          <a:ea typeface="Meiryo UI" panose="020B0604030504040204" pitchFamily="50" charset="-128"/>
                          <a:cs typeface="Times New Roman" panose="02020603050405020304" pitchFamily="18" charset="0"/>
                        </a:rPr>
                        <a:t>短期</a:t>
                      </a:r>
                      <a:endParaRPr lang="en-US" altLang="ja-JP" sz="1400" dirty="0">
                        <a:effectLst/>
                        <a:ea typeface="Meiryo UI" panose="020B0604030504040204" pitchFamily="50" charset="-128"/>
                        <a:cs typeface="Times New Roman" panose="02020603050405020304" pitchFamily="18" charset="0"/>
                      </a:endParaRPr>
                    </a:p>
                    <a:p>
                      <a:pPr marL="0" marR="0" lvl="0" indent="0" algn="ctr" defTabSz="742950" rtl="0" eaLnBrk="1" fontAlgn="auto" latinLnBrk="0" hangingPunct="1">
                        <a:lnSpc>
                          <a:spcPct val="100000"/>
                        </a:lnSpc>
                        <a:spcBef>
                          <a:spcPts val="0"/>
                        </a:spcBef>
                        <a:spcAft>
                          <a:spcPts val="0"/>
                        </a:spcAft>
                        <a:buClrTx/>
                        <a:buSzTx/>
                        <a:buFontTx/>
                        <a:buNone/>
                        <a:tabLst/>
                        <a:defRPr/>
                      </a:pPr>
                      <a:r>
                        <a:rPr lang="ja-JP" altLang="en-US" sz="1400" dirty="0">
                          <a:effectLst/>
                          <a:ea typeface="Meiryo UI" panose="020B0604030504040204" pitchFamily="50" charset="-128"/>
                          <a:cs typeface="Times New Roman" panose="02020603050405020304" pitchFamily="18" charset="0"/>
                        </a:rPr>
                        <a:t>（</a:t>
                      </a:r>
                      <a:r>
                        <a:rPr lang="en-US" altLang="ja-JP" sz="1400" dirty="0">
                          <a:ea typeface="Meiryo UI" panose="020B0604030504040204" pitchFamily="50" charset="-128"/>
                          <a:cs typeface="Times New Roman" panose="02020603050405020304" pitchFamily="18" charset="0"/>
                        </a:rPr>
                        <a:t>2025</a:t>
                      </a:r>
                      <a:r>
                        <a:rPr lang="ja-JP" altLang="en-US" sz="1400" dirty="0">
                          <a:ea typeface="Meiryo UI" panose="020B0604030504040204" pitchFamily="50" charset="-128"/>
                          <a:cs typeface="Times New Roman" panose="02020603050405020304" pitchFamily="18" charset="0"/>
                        </a:rPr>
                        <a:t>年度まで）</a:t>
                      </a:r>
                      <a:endParaRPr kumimoji="1" lang="ja-JP" altLang="en-US" sz="1400" dirty="0"/>
                    </a:p>
                  </a:txBody>
                  <a:tcPr anchor="ctr">
                    <a:solidFill>
                      <a:schemeClr val="bg1"/>
                    </a:solidFill>
                  </a:tcPr>
                </a:tc>
                <a:tc>
                  <a:txBody>
                    <a:bodyPr/>
                    <a:lstStyle/>
                    <a:p>
                      <a:pPr>
                        <a:lnSpc>
                          <a:spcPct val="150000"/>
                        </a:lnSpc>
                      </a:pPr>
                      <a:r>
                        <a:rPr lang="ja-JP" altLang="en-US" sz="1400" dirty="0">
                          <a:effectLst/>
                          <a:ea typeface="Meiryo UI" panose="020B0604030504040204" pitchFamily="50" charset="-128"/>
                          <a:cs typeface="Times New Roman" panose="02020603050405020304" pitchFamily="18" charset="0"/>
                        </a:rPr>
                        <a:t>３つの目標実現に向けた取組に着手し、大阪・関西万博のインパクトも活かしながら、「世界第一級の文化・観光拠点の</a:t>
                      </a:r>
                      <a:r>
                        <a:rPr lang="en-US" altLang="ja-JP" sz="1400" dirty="0">
                          <a:effectLst/>
                          <a:ea typeface="Meiryo UI" panose="020B0604030504040204" pitchFamily="50" charset="-128"/>
                          <a:cs typeface="Times New Roman" panose="02020603050405020304" pitchFamily="18" charset="0"/>
                        </a:rPr>
                        <a:t>『</a:t>
                      </a:r>
                      <a:r>
                        <a:rPr lang="ja-JP" altLang="en-US" sz="1400" dirty="0">
                          <a:effectLst/>
                          <a:ea typeface="Meiryo UI" panose="020B0604030504040204" pitchFamily="50" charset="-128"/>
                          <a:cs typeface="Times New Roman" panose="02020603050405020304" pitchFamily="18" charset="0"/>
                        </a:rPr>
                        <a:t>進化・発信</a:t>
                      </a:r>
                      <a:r>
                        <a:rPr lang="en-US" altLang="ja-JP" sz="1400" dirty="0">
                          <a:effectLst/>
                          <a:ea typeface="Meiryo UI" panose="020B0604030504040204" pitchFamily="50" charset="-128"/>
                          <a:cs typeface="Times New Roman" panose="02020603050405020304" pitchFamily="18" charset="0"/>
                        </a:rPr>
                        <a:t>』</a:t>
                      </a:r>
                      <a:r>
                        <a:rPr lang="ja-JP" altLang="en-US" sz="1400" dirty="0">
                          <a:effectLst/>
                          <a:ea typeface="Meiryo UI" panose="020B0604030504040204" pitchFamily="50" charset="-128"/>
                          <a:cs typeface="Times New Roman" panose="02020603050405020304" pitchFamily="18" charset="0"/>
                        </a:rPr>
                        <a:t>」を行います。</a:t>
                      </a:r>
                      <a:endParaRPr kumimoji="1" lang="ja-JP" altLang="en-US" sz="1400" dirty="0"/>
                    </a:p>
                  </a:txBody>
                  <a:tcPr>
                    <a:solidFill>
                      <a:schemeClr val="bg1"/>
                    </a:solidFill>
                  </a:tcPr>
                </a:tc>
                <a:extLst>
                  <a:ext uri="{0D108BD9-81ED-4DB2-BD59-A6C34878D82A}">
                    <a16:rowId xmlns:a16="http://schemas.microsoft.com/office/drawing/2014/main" val="1143748819"/>
                  </a:ext>
                </a:extLst>
              </a:tr>
              <a:tr h="565012">
                <a:tc>
                  <a:txBody>
                    <a:bodyPr/>
                    <a:lstStyle/>
                    <a:p>
                      <a:pPr algn="ctr"/>
                      <a:r>
                        <a:rPr lang="ja-JP" altLang="en-US" sz="1400" dirty="0">
                          <a:ea typeface="Meiryo UI" panose="020B0604030504040204" pitchFamily="50" charset="-128"/>
                          <a:cs typeface="Times New Roman" panose="02020603050405020304" pitchFamily="18" charset="0"/>
                        </a:rPr>
                        <a:t>中期</a:t>
                      </a:r>
                      <a:endParaRPr lang="en-US" altLang="ja-JP" sz="1400" dirty="0">
                        <a:ea typeface="Meiryo UI" panose="020B0604030504040204" pitchFamily="50" charset="-128"/>
                        <a:cs typeface="Times New Roman" panose="02020603050405020304" pitchFamily="18" charset="0"/>
                      </a:endParaRPr>
                    </a:p>
                    <a:p>
                      <a:pPr algn="ctr"/>
                      <a:r>
                        <a:rPr lang="ja-JP" altLang="en-US" sz="1400" dirty="0">
                          <a:ea typeface="Meiryo UI" panose="020B0604030504040204" pitchFamily="50" charset="-128"/>
                          <a:cs typeface="Times New Roman" panose="02020603050405020304" pitchFamily="18" charset="0"/>
                        </a:rPr>
                        <a:t>（</a:t>
                      </a:r>
                      <a:r>
                        <a:rPr lang="en-US" altLang="ja-JP" sz="1400" dirty="0">
                          <a:ea typeface="Meiryo UI" panose="020B0604030504040204" pitchFamily="50" charset="-128"/>
                          <a:cs typeface="Times New Roman" panose="02020603050405020304" pitchFamily="18" charset="0"/>
                        </a:rPr>
                        <a:t>2030</a:t>
                      </a:r>
                      <a:r>
                        <a:rPr lang="ja-JP" altLang="en-US" sz="1400" dirty="0">
                          <a:ea typeface="Meiryo UI" panose="020B0604030504040204" pitchFamily="50" charset="-128"/>
                          <a:cs typeface="Times New Roman" panose="02020603050405020304" pitchFamily="18" charset="0"/>
                        </a:rPr>
                        <a:t>年度まで）</a:t>
                      </a:r>
                      <a:endParaRPr kumimoji="1" lang="ja-JP" altLang="en-US" sz="1400" dirty="0"/>
                    </a:p>
                  </a:txBody>
                  <a:tcPr anchor="ctr">
                    <a:solidFill>
                      <a:schemeClr val="bg1"/>
                    </a:solidFill>
                  </a:tcPr>
                </a:tc>
                <a:tc>
                  <a:txBody>
                    <a:bodyPr/>
                    <a:lstStyle/>
                    <a:p>
                      <a:pPr>
                        <a:lnSpc>
                          <a:spcPct val="150000"/>
                        </a:lnSpc>
                      </a:pPr>
                      <a:r>
                        <a:rPr lang="ja-JP" altLang="en-US" sz="1400" dirty="0">
                          <a:ea typeface="Meiryo UI" panose="020B0604030504040204" pitchFamily="50" charset="-128"/>
                          <a:cs typeface="Times New Roman" panose="02020603050405020304" pitchFamily="18" charset="0"/>
                        </a:rPr>
                        <a:t>世界最先端のアリーナを中核とする文化・スポーツ拠点の形成等を通じ、さらなる観光の促進を図るとともに、</a:t>
                      </a:r>
                      <a:r>
                        <a:rPr lang="en-US" altLang="ja-JP" sz="1400" dirty="0">
                          <a:ea typeface="Meiryo UI" panose="020B0604030504040204" pitchFamily="50" charset="-128"/>
                          <a:cs typeface="Times New Roman" panose="02020603050405020304" pitchFamily="18" charset="0"/>
                        </a:rPr>
                        <a:t>2030</a:t>
                      </a:r>
                      <a:r>
                        <a:rPr lang="ja-JP" altLang="en-US" sz="1400" dirty="0">
                          <a:ea typeface="Meiryo UI" panose="020B0604030504040204" pitchFamily="50" charset="-128"/>
                          <a:cs typeface="Times New Roman" panose="02020603050405020304" pitchFamily="18" charset="0"/>
                        </a:rPr>
                        <a:t>年を目標年度とする</a:t>
                      </a:r>
                      <a:r>
                        <a:rPr lang="en-US" altLang="ja-JP" sz="1400" dirty="0">
                          <a:ea typeface="Meiryo UI" panose="020B0604030504040204" pitchFamily="50" charset="-128"/>
                          <a:cs typeface="Times New Roman" panose="02020603050405020304" pitchFamily="18" charset="0"/>
                        </a:rPr>
                        <a:t>SDGs</a:t>
                      </a:r>
                      <a:r>
                        <a:rPr lang="ja-JP" altLang="en-US" sz="1400" dirty="0">
                          <a:ea typeface="Meiryo UI" panose="020B0604030504040204" pitchFamily="50" charset="-128"/>
                          <a:cs typeface="Times New Roman" panose="02020603050405020304" pitchFamily="18" charset="0"/>
                        </a:rPr>
                        <a:t>達成に貢献します</a:t>
                      </a:r>
                      <a:r>
                        <a:rPr lang="en-US" altLang="ja-JP" sz="1400" dirty="0">
                          <a:ea typeface="Meiryo UI" panose="020B0604030504040204" pitchFamily="50" charset="-128"/>
                          <a:cs typeface="Times New Roman" panose="02020603050405020304" pitchFamily="18" charset="0"/>
                        </a:rPr>
                        <a:t>。</a:t>
                      </a:r>
                    </a:p>
                  </a:txBody>
                  <a:tcPr>
                    <a:solidFill>
                      <a:schemeClr val="bg1"/>
                    </a:solidFill>
                  </a:tcPr>
                </a:tc>
                <a:extLst>
                  <a:ext uri="{0D108BD9-81ED-4DB2-BD59-A6C34878D82A}">
                    <a16:rowId xmlns:a16="http://schemas.microsoft.com/office/drawing/2014/main" val="1096148640"/>
                  </a:ext>
                </a:extLst>
              </a:tr>
              <a:tr h="500315">
                <a:tc>
                  <a:txBody>
                    <a:bodyPr/>
                    <a:lstStyle/>
                    <a:p>
                      <a:pPr algn="ctr"/>
                      <a:r>
                        <a:rPr lang="en-US" altLang="ja-JP" sz="1400" dirty="0" err="1">
                          <a:ea typeface="Meiryo UI" panose="020B0604030504040204" pitchFamily="50" charset="-128"/>
                          <a:cs typeface="Times New Roman" panose="02020603050405020304" pitchFamily="18" charset="0"/>
                        </a:rPr>
                        <a:t>長期</a:t>
                      </a:r>
                      <a:endParaRPr lang="en-US" altLang="ja-JP" sz="1400" dirty="0">
                        <a:ea typeface="Meiryo UI" panose="020B0604030504040204" pitchFamily="50" charset="-128"/>
                        <a:cs typeface="Times New Roman" panose="02020603050405020304" pitchFamily="18" charset="0"/>
                      </a:endParaRPr>
                    </a:p>
                    <a:p>
                      <a:pPr algn="ctr"/>
                      <a:r>
                        <a:rPr lang="en-US" altLang="ja-JP" sz="1400" dirty="0">
                          <a:ea typeface="Meiryo UI" panose="020B0604030504040204" pitchFamily="50" charset="-128"/>
                          <a:cs typeface="Times New Roman" panose="02020603050405020304" pitchFamily="18" charset="0"/>
                        </a:rPr>
                        <a:t>（</a:t>
                      </a:r>
                      <a:r>
                        <a:rPr lang="en-US" altLang="ja-JP" sz="1400" dirty="0">
                          <a:effectLst/>
                          <a:ea typeface="Meiryo UI" panose="020B0604030504040204" pitchFamily="50" charset="-128"/>
                          <a:cs typeface="Times New Roman" panose="02020603050405020304" pitchFamily="18" charset="0"/>
                        </a:rPr>
                        <a:t>2040</a:t>
                      </a:r>
                      <a:r>
                        <a:rPr lang="ja-JP" altLang="en-US" sz="1400" dirty="0">
                          <a:ea typeface="Meiryo UI" panose="020B0604030504040204" pitchFamily="50" charset="-128"/>
                          <a:cs typeface="Times New Roman" panose="02020603050405020304" pitchFamily="18" charset="0"/>
                        </a:rPr>
                        <a:t>年度まで）</a:t>
                      </a:r>
                      <a:endParaRPr kumimoji="1" lang="ja-JP" altLang="en-US" sz="1400" dirty="0"/>
                    </a:p>
                  </a:txBody>
                  <a:tcPr anchor="ctr">
                    <a:solidFill>
                      <a:schemeClr val="bg1"/>
                    </a:solidFill>
                  </a:tcPr>
                </a:tc>
                <a:tc>
                  <a:txBody>
                    <a:bodyPr/>
                    <a:lstStyle/>
                    <a:p>
                      <a:pPr>
                        <a:lnSpc>
                          <a:spcPct val="150000"/>
                        </a:lnSpc>
                      </a:pPr>
                      <a:r>
                        <a:rPr lang="ja-JP" altLang="en-US" sz="1400" dirty="0">
                          <a:effectLst/>
                          <a:ea typeface="Meiryo UI" panose="020B0604030504040204" pitchFamily="50" charset="-128"/>
                          <a:cs typeface="Times New Roman" panose="02020603050405020304" pitchFamily="18" charset="0"/>
                        </a:rPr>
                        <a:t>万博記念公園駅前周辺地区活性化事業との相乗効果等により、国内外からより多くの人々を呼び込むことで、「生命力と感性が磨かれる公園」として世界における存在感を確立し、さらなる都市の魅力の創出を図ります。</a:t>
                      </a:r>
                    </a:p>
                  </a:txBody>
                  <a:tcPr>
                    <a:solidFill>
                      <a:schemeClr val="bg1"/>
                    </a:solidFill>
                  </a:tcPr>
                </a:tc>
                <a:extLst>
                  <a:ext uri="{0D108BD9-81ED-4DB2-BD59-A6C34878D82A}">
                    <a16:rowId xmlns:a16="http://schemas.microsoft.com/office/drawing/2014/main" val="2505002051"/>
                  </a:ext>
                </a:extLst>
              </a:tr>
            </a:tbl>
          </a:graphicData>
        </a:graphic>
      </p:graphicFrame>
      <p:sp>
        <p:nvSpPr>
          <p:cNvPr id="8" name="テキスト ボックス 7">
            <a:extLst>
              <a:ext uri="{FF2B5EF4-FFF2-40B4-BE49-F238E27FC236}">
                <a16:creationId xmlns:a16="http://schemas.microsoft.com/office/drawing/2014/main" id="{36286661-FDF8-2511-6591-130BC2FD141D}"/>
              </a:ext>
            </a:extLst>
          </p:cNvPr>
          <p:cNvSpPr txBox="1"/>
          <p:nvPr/>
        </p:nvSpPr>
        <p:spPr>
          <a:xfrm>
            <a:off x="477086" y="701229"/>
            <a:ext cx="8304058" cy="3323987"/>
          </a:xfrm>
          <a:prstGeom prst="rect">
            <a:avLst/>
          </a:prstGeom>
          <a:noFill/>
          <a:ln>
            <a:noFill/>
          </a:ln>
        </p:spPr>
        <p:txBody>
          <a:bodyPr wrap="square" rtlCol="0">
            <a:spAutoFit/>
          </a:bodyPr>
          <a:lstStyle/>
          <a:p>
            <a:pPr>
              <a:lnSpc>
                <a:spcPct val="150000"/>
              </a:lnSpc>
            </a:pPr>
            <a:r>
              <a:rPr kumimoji="1" lang="ja-JP" altLang="en-US" sz="1400" cap="all" dirty="0">
                <a:latin typeface="Meiryo UI" panose="020B0604030504040204" pitchFamily="50" charset="-128"/>
                <a:ea typeface="Meiryo UI" panose="020B0604030504040204" pitchFamily="50" charset="-128"/>
                <a:cs typeface="+mj-cs"/>
              </a:rPr>
              <a:t>　大阪万博</a:t>
            </a:r>
            <a:r>
              <a:rPr kumimoji="1" lang="en-US" altLang="ja-JP" sz="1400" cap="all" dirty="0">
                <a:latin typeface="Meiryo UI" panose="020B0604030504040204" pitchFamily="50" charset="-128"/>
                <a:ea typeface="Meiryo UI" panose="020B0604030504040204" pitchFamily="50" charset="-128"/>
                <a:cs typeface="+mj-cs"/>
              </a:rPr>
              <a:t>50</a:t>
            </a:r>
            <a:r>
              <a:rPr kumimoji="1" lang="ja-JP" altLang="en-US" sz="1400" cap="all" dirty="0">
                <a:latin typeface="Meiryo UI" panose="020B0604030504040204" pitchFamily="50" charset="-128"/>
                <a:ea typeface="Meiryo UI" panose="020B0604030504040204" pitchFamily="50" charset="-128"/>
                <a:cs typeface="+mj-cs"/>
              </a:rPr>
              <a:t>周年を経て策定される新たな将来ビジョンは、次の夢を語るものとして大阪万博</a:t>
            </a:r>
            <a:r>
              <a:rPr kumimoji="1" lang="en-US" altLang="ja-JP" sz="1400" cap="all" dirty="0">
                <a:latin typeface="Meiryo UI" panose="020B0604030504040204" pitchFamily="50" charset="-128"/>
                <a:ea typeface="Meiryo UI" panose="020B0604030504040204" pitchFamily="50" charset="-128"/>
                <a:cs typeface="+mj-cs"/>
              </a:rPr>
              <a:t>100</a:t>
            </a:r>
            <a:r>
              <a:rPr kumimoji="1" lang="ja-JP" altLang="en-US" sz="1400" cap="all" dirty="0">
                <a:latin typeface="Meiryo UI" panose="020B0604030504040204" pitchFamily="50" charset="-128"/>
                <a:ea typeface="Meiryo UI" panose="020B0604030504040204" pitchFamily="50" charset="-128"/>
                <a:cs typeface="+mj-cs"/>
              </a:rPr>
              <a:t>周年への方向性となります。また、万博記念公園駅前周辺地区活性化事業の事業期間も</a:t>
            </a:r>
            <a:r>
              <a:rPr kumimoji="1" lang="en-US" altLang="ja-JP" sz="1400" cap="all" dirty="0">
                <a:latin typeface="Meiryo UI" panose="020B0604030504040204" pitchFamily="50" charset="-128"/>
                <a:ea typeface="Meiryo UI" panose="020B0604030504040204" pitchFamily="50" charset="-128"/>
                <a:cs typeface="+mj-cs"/>
              </a:rPr>
              <a:t>50</a:t>
            </a:r>
            <a:r>
              <a:rPr kumimoji="1" lang="ja-JP" altLang="en-US" sz="1400" cap="all" dirty="0">
                <a:latin typeface="Meiryo UI" panose="020B0604030504040204" pitchFamily="50" charset="-128"/>
                <a:ea typeface="Meiryo UI" panose="020B0604030504040204" pitchFamily="50" charset="-128"/>
                <a:cs typeface="+mj-cs"/>
              </a:rPr>
              <a:t>年であることから、万博記念公園全体として相乗効果を</a:t>
            </a:r>
            <a:r>
              <a:rPr lang="ja-JP" altLang="en-US" sz="1400" dirty="0">
                <a:latin typeface="Meiryo UI" panose="020B0604030504040204" pitchFamily="50" charset="-128"/>
                <a:ea typeface="Meiryo UI" panose="020B0604030504040204" pitchFamily="50" charset="-128"/>
              </a:rPr>
              <a:t>生み出して</a:t>
            </a:r>
            <a:r>
              <a:rPr kumimoji="1" lang="ja-JP" altLang="en-US" sz="1400" cap="all" dirty="0">
                <a:latin typeface="Meiryo UI" panose="020B0604030504040204" pitchFamily="50" charset="-128"/>
                <a:ea typeface="Meiryo UI" panose="020B0604030504040204" pitchFamily="50" charset="-128"/>
                <a:cs typeface="+mj-cs"/>
              </a:rPr>
              <a:t>いくためにも、</a:t>
            </a:r>
            <a:r>
              <a:rPr kumimoji="1" lang="en-US" altLang="ja-JP" sz="1400" cap="all" dirty="0">
                <a:latin typeface="Meiryo UI" panose="020B0604030504040204" pitchFamily="50" charset="-128"/>
                <a:ea typeface="Meiryo UI" panose="020B0604030504040204" pitchFamily="50" charset="-128"/>
                <a:cs typeface="+mj-cs"/>
              </a:rPr>
              <a:t>50</a:t>
            </a:r>
            <a:r>
              <a:rPr kumimoji="1" lang="ja-JP" altLang="en-US" sz="1400" cap="all" dirty="0">
                <a:latin typeface="Meiryo UI" panose="020B0604030504040204" pitchFamily="50" charset="-128"/>
                <a:ea typeface="Meiryo UI" panose="020B0604030504040204" pitchFamily="50" charset="-128"/>
                <a:cs typeface="+mj-cs"/>
              </a:rPr>
              <a:t>年先の未来を視野に入れることが重要です。</a:t>
            </a:r>
            <a:endParaRPr kumimoji="1" lang="en-US" altLang="ja-JP" sz="1400" cap="all" dirty="0">
              <a:latin typeface="Meiryo UI" panose="020B0604030504040204" pitchFamily="50" charset="-128"/>
              <a:ea typeface="Meiryo UI" panose="020B0604030504040204" pitchFamily="50" charset="-128"/>
              <a:cs typeface="+mj-cs"/>
            </a:endParaRPr>
          </a:p>
          <a:p>
            <a:pPr>
              <a:lnSpc>
                <a:spcPct val="150000"/>
              </a:lnSpc>
            </a:pPr>
            <a:r>
              <a:rPr kumimoji="1" lang="ja-JP" altLang="en-US" sz="1400" cap="all" dirty="0">
                <a:latin typeface="Meiryo UI" panose="020B0604030504040204" pitchFamily="50" charset="-128"/>
                <a:ea typeface="Meiryo UI" panose="020B0604030504040204" pitchFamily="50" charset="-128"/>
                <a:cs typeface="+mj-cs"/>
              </a:rPr>
              <a:t>　そのうえで、事業の具体的な展開を図る観点から、見通しが可能な計画期間を設定することとし、</a:t>
            </a:r>
            <a:r>
              <a:rPr kumimoji="1" lang="en-US" altLang="ja-JP" sz="1400" dirty="0">
                <a:latin typeface="Meiryo UI" panose="020B0604030504040204" pitchFamily="50" charset="-128"/>
                <a:ea typeface="Meiryo UI" panose="020B0604030504040204" pitchFamily="50" charset="-128"/>
              </a:rPr>
              <a:t> SDGs</a:t>
            </a:r>
            <a:r>
              <a:rPr kumimoji="1" lang="ja-JP" altLang="en-US" sz="1400" cap="all" dirty="0">
                <a:latin typeface="Meiryo UI" panose="020B0604030504040204" pitchFamily="50" charset="-128"/>
                <a:ea typeface="Meiryo UI" panose="020B0604030504040204" pitchFamily="50" charset="-128"/>
                <a:cs typeface="+mj-cs"/>
              </a:rPr>
              <a:t>達成期限である</a:t>
            </a:r>
            <a:r>
              <a:rPr kumimoji="1" lang="en-US" altLang="ja-JP" sz="1400" cap="all" dirty="0">
                <a:latin typeface="Meiryo UI" panose="020B0604030504040204" pitchFamily="50" charset="-128"/>
                <a:ea typeface="Meiryo UI" panose="020B0604030504040204" pitchFamily="50" charset="-128"/>
                <a:cs typeface="+mj-cs"/>
              </a:rPr>
              <a:t>2030</a:t>
            </a:r>
            <a:r>
              <a:rPr kumimoji="1" lang="ja-JP" altLang="en-US" sz="1400" cap="all" dirty="0">
                <a:latin typeface="Meiryo UI" panose="020B0604030504040204" pitchFamily="50" charset="-128"/>
                <a:ea typeface="Meiryo UI" panose="020B0604030504040204" pitchFamily="50" charset="-128"/>
                <a:cs typeface="+mj-cs"/>
              </a:rPr>
              <a:t>年を結節点として、それまでの約</a:t>
            </a:r>
            <a:r>
              <a:rPr kumimoji="1" lang="en-US" altLang="ja-JP" sz="1400" cap="all" dirty="0">
                <a:latin typeface="Meiryo UI" panose="020B0604030504040204" pitchFamily="50" charset="-128"/>
                <a:ea typeface="Meiryo UI" panose="020B0604030504040204" pitchFamily="50" charset="-128"/>
                <a:cs typeface="+mj-cs"/>
              </a:rPr>
              <a:t>10</a:t>
            </a:r>
            <a:r>
              <a:rPr kumimoji="1" lang="ja-JP" altLang="en-US" sz="1400" cap="all" dirty="0">
                <a:latin typeface="Meiryo UI" panose="020B0604030504040204" pitchFamily="50" charset="-128"/>
                <a:ea typeface="Meiryo UI" panose="020B0604030504040204" pitchFamily="50" charset="-128"/>
                <a:cs typeface="+mj-cs"/>
              </a:rPr>
              <a:t>年間と、その</a:t>
            </a:r>
            <a:r>
              <a:rPr kumimoji="1" lang="en-US" altLang="ja-JP" sz="1400" cap="all" dirty="0">
                <a:latin typeface="Meiryo UI" panose="020B0604030504040204" pitchFamily="50" charset="-128"/>
                <a:ea typeface="Meiryo UI" panose="020B0604030504040204" pitchFamily="50" charset="-128"/>
                <a:cs typeface="+mj-cs"/>
              </a:rPr>
              <a:t>10</a:t>
            </a:r>
            <a:r>
              <a:rPr kumimoji="1" lang="ja-JP" altLang="en-US" sz="1400" cap="all" dirty="0">
                <a:latin typeface="Meiryo UI" panose="020B0604030504040204" pitchFamily="50" charset="-128"/>
                <a:ea typeface="Meiryo UI" panose="020B0604030504040204" pitchFamily="50" charset="-128"/>
                <a:cs typeface="+mj-cs"/>
              </a:rPr>
              <a:t>年後の「</a:t>
            </a:r>
            <a:r>
              <a:rPr kumimoji="1" lang="en-US" altLang="ja-JP" sz="1400" cap="all" dirty="0">
                <a:latin typeface="Meiryo UI" panose="020B0604030504040204" pitchFamily="50" charset="-128"/>
                <a:ea typeface="Meiryo UI" panose="020B0604030504040204" pitchFamily="50" charset="-128"/>
                <a:cs typeface="+mj-cs"/>
              </a:rPr>
              <a:t>2040</a:t>
            </a:r>
            <a:r>
              <a:rPr kumimoji="1" lang="ja-JP" altLang="en-US" sz="1400" cap="all" dirty="0">
                <a:latin typeface="Meiryo UI" panose="020B0604030504040204" pitchFamily="50" charset="-128"/>
                <a:ea typeface="Meiryo UI" panose="020B0604030504040204" pitchFamily="50" charset="-128"/>
                <a:cs typeface="+mj-cs"/>
              </a:rPr>
              <a:t>年」までを計画期間として設定します。</a:t>
            </a:r>
          </a:p>
          <a:p>
            <a:pPr>
              <a:lnSpc>
                <a:spcPct val="150000"/>
              </a:lnSpc>
            </a:pPr>
            <a:r>
              <a:rPr kumimoji="1" lang="ja-JP" altLang="en-US" sz="1400" cap="all" dirty="0">
                <a:latin typeface="Meiryo UI" panose="020B0604030504040204" pitchFamily="50" charset="-128"/>
                <a:ea typeface="Meiryo UI" panose="020B0604030504040204" pitchFamily="50" charset="-128"/>
                <a:cs typeface="+mj-cs"/>
              </a:rPr>
              <a:t>　</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具体的な</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取組</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に</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つ</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いては、</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公園を取り巻く環境の変化に柔軟に対応しながら取組を進めていくため</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、５年程度で更新するアクションプランを策定し、</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さらに</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必要に応じて適宜見直</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しを行うこととします。</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a:p>
            <a:pPr>
              <a:lnSpc>
                <a:spcPct val="150000"/>
              </a:lnSpc>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　その際、</a:t>
            </a:r>
            <a:r>
              <a:rPr lang="en-US" altLang="ja-JP" sz="1400" dirty="0">
                <a:latin typeface="Meiryo UI" panose="020B0604030504040204" pitchFamily="50" charset="-128"/>
                <a:ea typeface="Meiryo UI" panose="020B0604030504040204" pitchFamily="50" charset="-128"/>
                <a:cs typeface="Times New Roman" panose="02020603050405020304" pitchFamily="18" charset="0"/>
              </a:rPr>
              <a:t>2040</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年までの計画期間を下記３つに区分し、段階的に万博</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記念</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公園の活性化を図っていきます。</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a:p>
            <a:pPr>
              <a:lnSpc>
                <a:spcPct val="150000"/>
              </a:lnSpc>
            </a:pPr>
            <a:r>
              <a:rPr kumimoji="1" lang="ja-JP" altLang="en-US" sz="1400" cap="all" dirty="0">
                <a:latin typeface="Meiryo UI" panose="020B0604030504040204" pitchFamily="50" charset="-128"/>
                <a:ea typeface="Meiryo UI" panose="020B0604030504040204" pitchFamily="50" charset="-128"/>
              </a:rPr>
              <a:t>　また、将来ビジョンの達成状況の確認・評価については、旧ビジョンにおいて</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自然文化園の来園者数という単一</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の</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指標</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を</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設定</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し</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て</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きましたが</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、具体的な施策を踏まえ、来園者数に加え複数の</a:t>
            </a:r>
            <a:r>
              <a:rPr lang="en-US" altLang="ja-JP" sz="1400" dirty="0">
                <a:latin typeface="Meiryo UI" panose="020B0604030504040204" pitchFamily="50" charset="-128"/>
                <a:ea typeface="Meiryo UI" panose="020B0604030504040204" pitchFamily="50" charset="-128"/>
                <a:cs typeface="Times New Roman" panose="02020603050405020304" pitchFamily="18" charset="0"/>
              </a:rPr>
              <a:t>KPI</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を</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アクションプランで</a:t>
            </a:r>
            <a:r>
              <a:rPr lang="ja-JP" altLang="ja-JP" sz="1400" dirty="0">
                <a:latin typeface="Meiryo UI" panose="020B0604030504040204" pitchFamily="50" charset="-128"/>
                <a:ea typeface="Meiryo UI" panose="020B0604030504040204" pitchFamily="50" charset="-128"/>
                <a:cs typeface="Times New Roman" panose="02020603050405020304" pitchFamily="18" charset="0"/>
              </a:rPr>
              <a:t>設定</a:t>
            </a: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します。</a:t>
            </a:r>
            <a:endParaRPr lang="en-US" altLang="ja-JP" sz="1400" dirty="0">
              <a:latin typeface="Meiryo UI" panose="020B0604030504040204" pitchFamily="50" charset="-128"/>
              <a:ea typeface="Meiryo UI" panose="020B0604030504040204" pitchFamily="50" charset="-128"/>
              <a:cs typeface="Times New Roman" panose="02020603050405020304" pitchFamily="18" charset="0"/>
            </a:endParaRPr>
          </a:p>
        </p:txBody>
      </p:sp>
      <p:cxnSp>
        <p:nvCxnSpPr>
          <p:cNvPr id="12" name="直線コネクタ 11">
            <a:extLst>
              <a:ext uri="{FF2B5EF4-FFF2-40B4-BE49-F238E27FC236}">
                <a16:creationId xmlns:a16="http://schemas.microsoft.com/office/drawing/2014/main" id="{0C00D8FA-5FC1-A7C0-299C-830231F9BA63}"/>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9FD7FD3A-1EFE-AF50-E6B4-5F5130F71CFC}"/>
              </a:ext>
            </a:extLst>
          </p:cNvPr>
          <p:cNvSpPr/>
          <p:nvPr/>
        </p:nvSpPr>
        <p:spPr>
          <a:xfrm>
            <a:off x="489248" y="4714613"/>
            <a:ext cx="8291896" cy="71909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スライド番号プレースホルダー 3">
            <a:extLst>
              <a:ext uri="{FF2B5EF4-FFF2-40B4-BE49-F238E27FC236}">
                <a16:creationId xmlns:a16="http://schemas.microsoft.com/office/drawing/2014/main" id="{96F168F0-FE50-FAB7-97D1-3A2D1F6C6576}"/>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6</a:t>
            </a:fld>
            <a:endParaRPr kumimoji="1" lang="ja-JP" altLang="en-US"/>
          </a:p>
        </p:txBody>
      </p:sp>
      <p:sp>
        <p:nvSpPr>
          <p:cNvPr id="9" name="タイトル 1">
            <a:extLst>
              <a:ext uri="{FF2B5EF4-FFF2-40B4-BE49-F238E27FC236}">
                <a16:creationId xmlns:a16="http://schemas.microsoft.com/office/drawing/2014/main" id="{7373C4A4-7A99-44AA-9D59-E9AD67B32E68}"/>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２</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 アクションプランについて</a:t>
            </a:r>
            <a:r>
              <a:rPr lang="ja-JP" altLang="en-US" sz="1600" cap="all" dirty="0">
                <a:latin typeface="Meiryo UI" panose="020B0604030504040204" pitchFamily="50" charset="-128"/>
                <a:ea typeface="Meiryo UI" panose="020B0604030504040204" pitchFamily="50" charset="-128"/>
              </a:rPr>
              <a:t>（ビジョン</a:t>
            </a:r>
            <a:r>
              <a:rPr lang="en-US" altLang="ja-JP" sz="1600" cap="all" dirty="0">
                <a:latin typeface="Meiryo UI" panose="020B0604030504040204" pitchFamily="50" charset="-128"/>
                <a:ea typeface="Meiryo UI" panose="020B0604030504040204" pitchFamily="50" charset="-128"/>
              </a:rPr>
              <a:t>2040</a:t>
            </a:r>
            <a:r>
              <a:rPr lang="ja-JP" altLang="en-US" sz="1600" cap="all" dirty="0">
                <a:latin typeface="Meiryo UI" panose="020B0604030504040204" pitchFamily="50" charset="-128"/>
                <a:ea typeface="Meiryo UI" panose="020B0604030504040204" pitchFamily="50" charset="-128"/>
              </a:rPr>
              <a:t>より抜粋）</a:t>
            </a:r>
            <a:endParaRPr lang="en-US" altLang="ja-JP" sz="1600" cap="all"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3712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620375654"/>
              </p:ext>
            </p:extLst>
          </p:nvPr>
        </p:nvGraphicFramePr>
        <p:xfrm>
          <a:off x="385764" y="4427931"/>
          <a:ext cx="8195148" cy="2140332"/>
        </p:xfrm>
        <a:graphic>
          <a:graphicData uri="http://schemas.openxmlformats.org/drawingml/2006/table">
            <a:tbl>
              <a:tblPr firstRow="1" bandRow="1">
                <a:tableStyleId>{46F890A9-2807-4EBB-B81D-B2AA78EC7F39}</a:tableStyleId>
              </a:tblPr>
              <a:tblGrid>
                <a:gridCol w="1050195">
                  <a:extLst>
                    <a:ext uri="{9D8B030D-6E8A-4147-A177-3AD203B41FA5}">
                      <a16:colId xmlns:a16="http://schemas.microsoft.com/office/drawing/2014/main" val="1138605220"/>
                    </a:ext>
                  </a:extLst>
                </a:gridCol>
                <a:gridCol w="1292617">
                  <a:extLst>
                    <a:ext uri="{9D8B030D-6E8A-4147-A177-3AD203B41FA5}">
                      <a16:colId xmlns:a16="http://schemas.microsoft.com/office/drawing/2014/main" val="3524915773"/>
                    </a:ext>
                  </a:extLst>
                </a:gridCol>
                <a:gridCol w="2007989">
                  <a:extLst>
                    <a:ext uri="{9D8B030D-6E8A-4147-A177-3AD203B41FA5}">
                      <a16:colId xmlns:a16="http://schemas.microsoft.com/office/drawing/2014/main" val="1654900885"/>
                    </a:ext>
                  </a:extLst>
                </a:gridCol>
                <a:gridCol w="3844347">
                  <a:extLst>
                    <a:ext uri="{9D8B030D-6E8A-4147-A177-3AD203B41FA5}">
                      <a16:colId xmlns:a16="http://schemas.microsoft.com/office/drawing/2014/main" val="132299603"/>
                    </a:ext>
                  </a:extLst>
                </a:gridCol>
              </a:tblGrid>
              <a:tr h="713444">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425289974"/>
                  </a:ext>
                </a:extLst>
              </a:tr>
              <a:tr h="713444">
                <a:tc rowSpan="2">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856563362"/>
                  </a:ext>
                </a:extLst>
              </a:tr>
              <a:tr h="713444">
                <a:tc vMerge="1">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653962211"/>
                  </a:ext>
                </a:extLst>
              </a:tr>
            </a:tbl>
          </a:graphicData>
        </a:graphic>
      </p:graphicFrame>
      <p:graphicFrame>
        <p:nvGraphicFramePr>
          <p:cNvPr id="6" name="表 16">
            <a:extLst>
              <a:ext uri="{FF2B5EF4-FFF2-40B4-BE49-F238E27FC236}">
                <a16:creationId xmlns:a16="http://schemas.microsoft.com/office/drawing/2014/main" id="{89DA3200-69D8-6208-B782-0F6FC2D9E4EE}"/>
              </a:ext>
            </a:extLst>
          </p:cNvPr>
          <p:cNvGraphicFramePr>
            <a:graphicFrameLocks noGrp="1"/>
          </p:cNvGraphicFramePr>
          <p:nvPr>
            <p:extLst>
              <p:ext uri="{D42A27DB-BD31-4B8C-83A1-F6EECF244321}">
                <p14:modId xmlns:p14="http://schemas.microsoft.com/office/powerpoint/2010/main" val="899376677"/>
              </p:ext>
            </p:extLst>
          </p:nvPr>
        </p:nvGraphicFramePr>
        <p:xfrm>
          <a:off x="378008" y="2407103"/>
          <a:ext cx="8204018" cy="2659806"/>
        </p:xfrm>
        <a:graphic>
          <a:graphicData uri="http://schemas.openxmlformats.org/drawingml/2006/table">
            <a:tbl>
              <a:tblPr firstRow="1" bandRow="1">
                <a:tableStyleId>{93296810-A885-4BE3-A3E7-6D5BEEA58F35}</a:tableStyleId>
              </a:tblPr>
              <a:tblGrid>
                <a:gridCol w="1088842">
                  <a:extLst>
                    <a:ext uri="{9D8B030D-6E8A-4147-A177-3AD203B41FA5}">
                      <a16:colId xmlns:a16="http://schemas.microsoft.com/office/drawing/2014/main" val="337215803"/>
                    </a:ext>
                  </a:extLst>
                </a:gridCol>
                <a:gridCol w="1295400">
                  <a:extLst>
                    <a:ext uri="{9D8B030D-6E8A-4147-A177-3AD203B41FA5}">
                      <a16:colId xmlns:a16="http://schemas.microsoft.com/office/drawing/2014/main" val="786334866"/>
                    </a:ext>
                  </a:extLst>
                </a:gridCol>
                <a:gridCol w="1962150">
                  <a:extLst>
                    <a:ext uri="{9D8B030D-6E8A-4147-A177-3AD203B41FA5}">
                      <a16:colId xmlns:a16="http://schemas.microsoft.com/office/drawing/2014/main" val="1123390800"/>
                    </a:ext>
                  </a:extLst>
                </a:gridCol>
                <a:gridCol w="3857626">
                  <a:extLst>
                    <a:ext uri="{9D8B030D-6E8A-4147-A177-3AD203B41FA5}">
                      <a16:colId xmlns:a16="http://schemas.microsoft.com/office/drawing/2014/main" val="391123602"/>
                    </a:ext>
                  </a:extLst>
                </a:gridCol>
              </a:tblGrid>
              <a:tr h="687649">
                <a:tc>
                  <a:txBody>
                    <a:bodyPr/>
                    <a:lstStyle/>
                    <a:p>
                      <a:endParaRPr kumimoji="1" lang="ja-JP" altLang="en-US" dirty="0"/>
                    </a:p>
                  </a:txBody>
                  <a:tcPr>
                    <a:solidFill>
                      <a:srgbClr val="66B2B0"/>
                    </a:solidFill>
                  </a:tcPr>
                </a:tc>
                <a:tc>
                  <a:txBody>
                    <a:bodyPr/>
                    <a:lstStyle/>
                    <a:p>
                      <a:pPr algn="ctr"/>
                      <a:r>
                        <a:rPr kumimoji="1" lang="ja-JP" altLang="en-US" sz="1300" dirty="0">
                          <a:latin typeface="Meiryo UI 本文"/>
                        </a:rPr>
                        <a:t>短期</a:t>
                      </a:r>
                      <a:endParaRPr kumimoji="1" lang="en-US" altLang="ja-JP" sz="1300" dirty="0">
                        <a:latin typeface="Meiryo UI 本文"/>
                      </a:endParaRPr>
                    </a:p>
                    <a:p>
                      <a:pPr algn="ctr"/>
                      <a:r>
                        <a:rPr kumimoji="1" lang="ja-JP" altLang="en-US" sz="1300" dirty="0">
                          <a:latin typeface="Meiryo UI 本文"/>
                        </a:rPr>
                        <a:t>（</a:t>
                      </a:r>
                      <a:r>
                        <a:rPr kumimoji="1" lang="en-US" altLang="ja-JP" sz="1300" dirty="0">
                          <a:latin typeface="Meiryo UI 本文"/>
                        </a:rPr>
                        <a:t>-2025</a:t>
                      </a:r>
                      <a:r>
                        <a:rPr kumimoji="1" lang="ja-JP" altLang="en-US" sz="1300" dirty="0">
                          <a:latin typeface="Meiryo UI 本文"/>
                        </a:rPr>
                        <a:t>年度）</a:t>
                      </a:r>
                    </a:p>
                  </a:txBody>
                  <a:tcPr anchor="ctr">
                    <a:solidFill>
                      <a:srgbClr val="66B2B0"/>
                    </a:solidFill>
                  </a:tcPr>
                </a:tc>
                <a:tc>
                  <a:txBody>
                    <a:bodyPr/>
                    <a:lstStyle/>
                    <a:p>
                      <a:pPr algn="ctr"/>
                      <a:r>
                        <a:rPr kumimoji="1" lang="ja-JP" altLang="en-US" sz="1300" dirty="0">
                          <a:latin typeface="Meiryo UI 本文"/>
                        </a:rPr>
                        <a:t>中期</a:t>
                      </a:r>
                      <a:endParaRPr kumimoji="1" lang="en-US" altLang="ja-JP" sz="1300" dirty="0">
                        <a:latin typeface="Meiryo UI 本文"/>
                      </a:endParaRPr>
                    </a:p>
                    <a:p>
                      <a:pPr algn="ctr"/>
                      <a:r>
                        <a:rPr kumimoji="1" lang="ja-JP" altLang="en-US" sz="1300" dirty="0">
                          <a:latin typeface="Meiryo UI 本文"/>
                        </a:rPr>
                        <a:t>（</a:t>
                      </a:r>
                      <a:r>
                        <a:rPr kumimoji="1" lang="en-US" altLang="ja-JP" sz="1300" dirty="0">
                          <a:latin typeface="Meiryo UI 本文"/>
                        </a:rPr>
                        <a:t>2026</a:t>
                      </a:r>
                      <a:r>
                        <a:rPr kumimoji="1" lang="ja-JP" altLang="en-US" sz="1300" dirty="0">
                          <a:latin typeface="Meiryo UI 本文"/>
                        </a:rPr>
                        <a:t>年度</a:t>
                      </a:r>
                      <a:r>
                        <a:rPr kumimoji="1" lang="en-US" altLang="ja-JP" sz="1300" dirty="0">
                          <a:latin typeface="Meiryo UI 本文"/>
                        </a:rPr>
                        <a:t>-2030</a:t>
                      </a:r>
                      <a:r>
                        <a:rPr kumimoji="1" lang="ja-JP" altLang="en-US" sz="1300" dirty="0">
                          <a:latin typeface="Meiryo UI 本文"/>
                        </a:rPr>
                        <a:t>年度）</a:t>
                      </a:r>
                    </a:p>
                  </a:txBody>
                  <a:tcPr anchor="ctr">
                    <a:solidFill>
                      <a:srgbClr val="66B2B0"/>
                    </a:solidFill>
                  </a:tcPr>
                </a:tc>
                <a:tc>
                  <a:txBody>
                    <a:bodyPr/>
                    <a:lstStyle/>
                    <a:p>
                      <a:pPr algn="ctr"/>
                      <a:r>
                        <a:rPr kumimoji="1" lang="ja-JP" altLang="en-US" sz="1300" dirty="0">
                          <a:latin typeface="Meiryo UI 本文"/>
                        </a:rPr>
                        <a:t>長期</a:t>
                      </a:r>
                      <a:endParaRPr kumimoji="1" lang="en-US" altLang="ja-JP" sz="1300" dirty="0">
                        <a:latin typeface="Meiryo UI 本文"/>
                      </a:endParaRPr>
                    </a:p>
                    <a:p>
                      <a:pPr algn="ctr"/>
                      <a:r>
                        <a:rPr kumimoji="1" lang="ja-JP" altLang="en-US" sz="1300" dirty="0">
                          <a:latin typeface="Meiryo UI 本文"/>
                        </a:rPr>
                        <a:t>（</a:t>
                      </a:r>
                      <a:r>
                        <a:rPr kumimoji="1" lang="en-US" altLang="ja-JP" sz="1300" dirty="0">
                          <a:latin typeface="Meiryo UI 本文"/>
                        </a:rPr>
                        <a:t>2031</a:t>
                      </a:r>
                      <a:r>
                        <a:rPr kumimoji="1" lang="ja-JP" altLang="en-US" sz="1300" dirty="0">
                          <a:latin typeface="Meiryo UI 本文"/>
                        </a:rPr>
                        <a:t>年度</a:t>
                      </a:r>
                      <a:r>
                        <a:rPr kumimoji="1" lang="en-US" altLang="ja-JP" sz="1300" dirty="0">
                          <a:latin typeface="Meiryo UI 本文"/>
                        </a:rPr>
                        <a:t>-2040</a:t>
                      </a:r>
                      <a:r>
                        <a:rPr kumimoji="1" lang="ja-JP" altLang="en-US" sz="1300" dirty="0">
                          <a:latin typeface="Meiryo UI 本文"/>
                        </a:rPr>
                        <a:t>年度）</a:t>
                      </a:r>
                    </a:p>
                  </a:txBody>
                  <a:tcPr anchor="ctr">
                    <a:solidFill>
                      <a:srgbClr val="66B2B0"/>
                    </a:solidFill>
                  </a:tcPr>
                </a:tc>
                <a:extLst>
                  <a:ext uri="{0D108BD9-81ED-4DB2-BD59-A6C34878D82A}">
                    <a16:rowId xmlns:a16="http://schemas.microsoft.com/office/drawing/2014/main" val="3362845447"/>
                  </a:ext>
                </a:extLst>
              </a:tr>
              <a:tr h="610473">
                <a:tc>
                  <a:txBody>
                    <a:bodyPr/>
                    <a:lstStyle/>
                    <a:p>
                      <a:endParaRPr kumimoji="1" lang="ja-JP" altLang="en-US" dirty="0"/>
                    </a:p>
                  </a:txBody>
                  <a:tcPr>
                    <a:solidFill>
                      <a:srgbClr val="C7E3E2"/>
                    </a:solidFill>
                  </a:tcPr>
                </a:tc>
                <a:tc>
                  <a:txBody>
                    <a:bodyPr/>
                    <a:lstStyle/>
                    <a:p>
                      <a:endParaRPr kumimoji="1" lang="ja-JP" altLang="en-US" dirty="0"/>
                    </a:p>
                  </a:txBody>
                  <a:tcPr>
                    <a:solidFill>
                      <a:srgbClr val="C7E3E2"/>
                    </a:solidFill>
                  </a:tcPr>
                </a:tc>
                <a:tc>
                  <a:txBody>
                    <a:bodyPr/>
                    <a:lstStyle/>
                    <a:p>
                      <a:endParaRPr kumimoji="1" lang="ja-JP" altLang="en-US" dirty="0"/>
                    </a:p>
                  </a:txBody>
                  <a:tcPr>
                    <a:solidFill>
                      <a:srgbClr val="C7E3E2"/>
                    </a:solidFill>
                  </a:tcPr>
                </a:tc>
                <a:tc>
                  <a:txBody>
                    <a:bodyPr/>
                    <a:lstStyle/>
                    <a:p>
                      <a:endParaRPr kumimoji="1" lang="ja-JP" altLang="en-US" dirty="0"/>
                    </a:p>
                  </a:txBody>
                  <a:tcPr>
                    <a:solidFill>
                      <a:srgbClr val="C7E3E2"/>
                    </a:solidFill>
                  </a:tcPr>
                </a:tc>
                <a:extLst>
                  <a:ext uri="{0D108BD9-81ED-4DB2-BD59-A6C34878D82A}">
                    <a16:rowId xmlns:a16="http://schemas.microsoft.com/office/drawing/2014/main" val="848465873"/>
                  </a:ext>
                </a:extLst>
              </a:tr>
              <a:tr h="1361684">
                <a:tc>
                  <a:txBody>
                    <a:bodyPr/>
                    <a:lstStyle/>
                    <a:p>
                      <a:endParaRPr kumimoji="1" lang="ja-JP" altLang="en-US" dirty="0"/>
                    </a:p>
                  </a:txBody>
                  <a:tcPr>
                    <a:solidFill>
                      <a:srgbClr val="C7E3E2"/>
                    </a:solidFill>
                  </a:tcPr>
                </a:tc>
                <a:tc>
                  <a:txBody>
                    <a:bodyPr/>
                    <a:lstStyle/>
                    <a:p>
                      <a:endParaRPr kumimoji="1" lang="ja-JP" altLang="en-US" dirty="0"/>
                    </a:p>
                  </a:txBody>
                  <a:tcPr>
                    <a:solidFill>
                      <a:srgbClr val="C7E3E2"/>
                    </a:solidFill>
                  </a:tcPr>
                </a:tc>
                <a:tc>
                  <a:txBody>
                    <a:bodyPr/>
                    <a:lstStyle/>
                    <a:p>
                      <a:endParaRPr kumimoji="1" lang="ja-JP" altLang="en-US" dirty="0"/>
                    </a:p>
                  </a:txBody>
                  <a:tcPr>
                    <a:solidFill>
                      <a:srgbClr val="C7E3E2"/>
                    </a:solidFill>
                  </a:tcPr>
                </a:tc>
                <a:tc>
                  <a:txBody>
                    <a:bodyPr/>
                    <a:lstStyle/>
                    <a:p>
                      <a:endParaRPr kumimoji="1" lang="ja-JP" altLang="en-US" dirty="0"/>
                    </a:p>
                  </a:txBody>
                  <a:tcPr>
                    <a:solidFill>
                      <a:srgbClr val="C7E3E2"/>
                    </a:solidFill>
                  </a:tcPr>
                </a:tc>
                <a:extLst>
                  <a:ext uri="{0D108BD9-81ED-4DB2-BD59-A6C34878D82A}">
                    <a16:rowId xmlns:a16="http://schemas.microsoft.com/office/drawing/2014/main" val="2192175005"/>
                  </a:ext>
                </a:extLst>
              </a:tr>
            </a:tbl>
          </a:graphicData>
        </a:graphic>
      </p:graphicFrame>
      <p:sp>
        <p:nvSpPr>
          <p:cNvPr id="4" name="テキスト ボックス 3">
            <a:extLst>
              <a:ext uri="{FF2B5EF4-FFF2-40B4-BE49-F238E27FC236}">
                <a16:creationId xmlns:a16="http://schemas.microsoft.com/office/drawing/2014/main" id="{0CC82FB1-401E-4E12-8859-4ADB3F7EB75F}"/>
              </a:ext>
            </a:extLst>
          </p:cNvPr>
          <p:cNvSpPr txBox="1"/>
          <p:nvPr/>
        </p:nvSpPr>
        <p:spPr>
          <a:xfrm>
            <a:off x="187035" y="864365"/>
            <a:ext cx="8782447" cy="1204749"/>
          </a:xfrm>
          <a:prstGeom prst="rect">
            <a:avLst/>
          </a:prstGeom>
          <a:noFill/>
        </p:spPr>
        <p:txBody>
          <a:bodyPr wrap="square" rtlCol="0">
            <a:noAutofit/>
          </a:bodyPr>
          <a:lstStyle/>
          <a:p>
            <a:r>
              <a:rPr lang="ja-JP" altLang="en-US" sz="1400" dirty="0">
                <a:latin typeface="Meiryo UI" panose="020B0604030504040204" pitchFamily="50" charset="-128"/>
                <a:ea typeface="Meiryo UI" panose="020B0604030504040204" pitchFamily="50" charset="-128"/>
              </a:rPr>
              <a:t>　　アクションプランは、ビジョン</a:t>
            </a:r>
            <a:r>
              <a:rPr lang="en-US" altLang="ja-JP" sz="1400" dirty="0">
                <a:latin typeface="Meiryo UI" panose="020B0604030504040204" pitchFamily="50" charset="-128"/>
                <a:ea typeface="Meiryo UI" panose="020B0604030504040204" pitchFamily="50" charset="-128"/>
              </a:rPr>
              <a:t>2040</a:t>
            </a:r>
            <a:r>
              <a:rPr lang="ja-JP" altLang="en-US" sz="1400" dirty="0">
                <a:latin typeface="Meiryo UI" panose="020B0604030504040204" pitchFamily="50" charset="-128"/>
                <a:ea typeface="Meiryo UI" panose="020B0604030504040204" pitchFamily="50" charset="-128"/>
              </a:rPr>
              <a:t>の実現に向け、具体的な取組施策等を示すもの。公園を取り巻く環境の変化に柔軟に対応しながら取組を進めていく。</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中期のアクションプランは世界最先端のアリーナを中心に、さらなる観光の促進を図るとともに、</a:t>
            </a:r>
            <a:r>
              <a:rPr lang="en-US" altLang="ja-JP" sz="1400" dirty="0">
                <a:latin typeface="Meiryo UI" panose="020B0604030504040204" pitchFamily="50" charset="-128"/>
                <a:ea typeface="Meiryo UI" panose="020B0604030504040204" pitchFamily="50" charset="-128"/>
              </a:rPr>
              <a:t>2030</a:t>
            </a:r>
            <a:r>
              <a:rPr lang="ja-JP" altLang="en-US" sz="1400" dirty="0">
                <a:latin typeface="Meiryo UI" panose="020B0604030504040204" pitchFamily="50" charset="-128"/>
                <a:ea typeface="Meiryo UI" panose="020B0604030504040204" pitchFamily="50" charset="-128"/>
              </a:rPr>
              <a:t>年を目標年度とする</a:t>
            </a:r>
            <a:r>
              <a:rPr lang="en-US" altLang="ja-JP" sz="1400" dirty="0">
                <a:latin typeface="Meiryo UI" panose="020B0604030504040204" pitchFamily="50" charset="-128"/>
                <a:ea typeface="Meiryo UI" panose="020B0604030504040204" pitchFamily="50" charset="-128"/>
              </a:rPr>
              <a:t>SDGs</a:t>
            </a:r>
            <a:r>
              <a:rPr lang="ja-JP" altLang="en-US" sz="1400" dirty="0">
                <a:latin typeface="Meiryo UI" panose="020B0604030504040204" pitchFamily="50" charset="-128"/>
                <a:ea typeface="Meiryo UI" panose="020B0604030504040204" pitchFamily="50" charset="-128"/>
              </a:rPr>
              <a:t>達成に貢献するため、</a:t>
            </a:r>
            <a:r>
              <a:rPr lang="en-US" altLang="ja-JP" sz="1400" dirty="0">
                <a:latin typeface="Meiryo UI" panose="020B0604030504040204" pitchFamily="50" charset="-128"/>
                <a:ea typeface="Meiryo UI" panose="020B0604030504040204" pitchFamily="50" charset="-128"/>
              </a:rPr>
              <a:t>2030</a:t>
            </a:r>
            <a:r>
              <a:rPr lang="ja-JP" altLang="en-US" sz="1400" dirty="0">
                <a:latin typeface="Meiryo UI" panose="020B0604030504040204" pitchFamily="50" charset="-128"/>
                <a:ea typeface="Meiryo UI" panose="020B0604030504040204" pitchFamily="50" charset="-128"/>
              </a:rPr>
              <a:t>年度までを期間とする（以下、</a:t>
            </a:r>
            <a:r>
              <a:rPr lang="en-US" altLang="ja-JP" sz="1400" dirty="0">
                <a:latin typeface="Meiryo UI" panose="020B0604030504040204" pitchFamily="50" charset="-128"/>
                <a:ea typeface="Meiryo UI" panose="020B0604030504040204" pitchFamily="50" charset="-128"/>
              </a:rPr>
              <a:t>2026</a:t>
            </a:r>
            <a:r>
              <a:rPr lang="ja-JP" altLang="en-US" sz="1400" dirty="0">
                <a:latin typeface="Meiryo UI" panose="020B0604030504040204" pitchFamily="50" charset="-128"/>
                <a:ea typeface="Meiryo UI" panose="020B0604030504040204" pitchFamily="50" charset="-128"/>
              </a:rPr>
              <a:t>年度～</a:t>
            </a:r>
            <a:r>
              <a:rPr lang="en-US" altLang="ja-JP" sz="1400" dirty="0">
                <a:latin typeface="Meiryo UI" panose="020B0604030504040204" pitchFamily="50" charset="-128"/>
                <a:ea typeface="Meiryo UI" panose="020B0604030504040204" pitchFamily="50" charset="-128"/>
              </a:rPr>
              <a:t>2030</a:t>
            </a:r>
            <a:r>
              <a:rPr lang="ja-JP" altLang="en-US" sz="1400" dirty="0">
                <a:latin typeface="Meiryo UI" panose="020B0604030504040204" pitchFamily="50" charset="-128"/>
                <a:ea typeface="Meiryo UI" panose="020B0604030504040204" pitchFamily="50" charset="-128"/>
              </a:rPr>
              <a:t>年度のアクションプランを「中期アクションプラン」とする）。以降</a:t>
            </a:r>
            <a:r>
              <a:rPr lang="en-US" altLang="ja-JP" sz="1400" dirty="0">
                <a:latin typeface="Meiryo UI" panose="020B0604030504040204" pitchFamily="50" charset="-128"/>
                <a:ea typeface="Meiryo UI" panose="020B0604030504040204" pitchFamily="50" charset="-128"/>
              </a:rPr>
              <a:t>10</a:t>
            </a:r>
            <a:r>
              <a:rPr lang="ja-JP" altLang="en-US" sz="1400" dirty="0">
                <a:latin typeface="Meiryo UI" panose="020B0604030504040204" pitchFamily="50" charset="-128"/>
                <a:ea typeface="Meiryo UI" panose="020B0604030504040204" pitchFamily="50" charset="-128"/>
              </a:rPr>
              <a:t>年程度の期間で定め、必要に応じて、期間中に適宜見直しを行う。</a:t>
            </a:r>
          </a:p>
        </p:txBody>
      </p:sp>
      <p:sp>
        <p:nvSpPr>
          <p:cNvPr id="14" name="テキスト ボックス 13">
            <a:extLst>
              <a:ext uri="{FF2B5EF4-FFF2-40B4-BE49-F238E27FC236}">
                <a16:creationId xmlns:a16="http://schemas.microsoft.com/office/drawing/2014/main" id="{320D22A9-7D46-430D-A7D3-45EE79065317}"/>
              </a:ext>
            </a:extLst>
          </p:cNvPr>
          <p:cNvSpPr txBox="1"/>
          <p:nvPr/>
        </p:nvSpPr>
        <p:spPr>
          <a:xfrm>
            <a:off x="2264758" y="5975923"/>
            <a:ext cx="3216732" cy="249532"/>
          </a:xfrm>
          <a:prstGeom prst="rect">
            <a:avLst/>
          </a:prstGeom>
          <a:noFill/>
          <a:ln>
            <a:noFill/>
          </a:ln>
        </p:spPr>
        <p:txBody>
          <a:bodyPr wrap="square" rtlCol="0">
            <a:noAutofit/>
          </a:bodyPr>
          <a:lstStyle/>
          <a:p>
            <a:r>
              <a:rPr lang="ja-JP" altLang="en-US" sz="1050" dirty="0">
                <a:latin typeface="Meiryo UI" panose="020B0604030504040204" pitchFamily="50" charset="-128"/>
                <a:ea typeface="Meiryo UI" panose="020B0604030504040204" pitchFamily="50" charset="-128"/>
              </a:rPr>
              <a:t>◆大阪・関西万博開催（</a:t>
            </a:r>
            <a:r>
              <a:rPr lang="en-US" altLang="ja-JP" sz="1050" dirty="0">
                <a:latin typeface="Meiryo UI" panose="020B0604030504040204" pitchFamily="50" charset="-128"/>
                <a:ea typeface="Meiryo UI" panose="020B0604030504040204" pitchFamily="50" charset="-128"/>
              </a:rPr>
              <a:t>2025</a:t>
            </a:r>
            <a:r>
              <a:rPr lang="ja-JP" altLang="en-US" sz="1050" dirty="0">
                <a:latin typeface="Meiryo UI" panose="020B0604030504040204" pitchFamily="50" charset="-128"/>
                <a:ea typeface="Meiryo UI" panose="020B0604030504040204" pitchFamily="50" charset="-128"/>
              </a:rPr>
              <a:t>年４～</a:t>
            </a:r>
            <a:r>
              <a:rPr lang="en-US" altLang="ja-JP" sz="1050" dirty="0">
                <a:latin typeface="Meiryo UI" panose="020B0604030504040204" pitchFamily="50" charset="-128"/>
                <a:ea typeface="Meiryo UI" panose="020B0604030504040204" pitchFamily="50" charset="-128"/>
              </a:rPr>
              <a:t>10</a:t>
            </a:r>
            <a:r>
              <a:rPr lang="ja-JP" altLang="en-US" sz="1050" dirty="0">
                <a:latin typeface="Meiryo UI" panose="020B0604030504040204" pitchFamily="50" charset="-128"/>
                <a:ea typeface="Meiryo UI" panose="020B0604030504040204" pitchFamily="50" charset="-128"/>
              </a:rPr>
              <a:t>月）</a:t>
            </a:r>
            <a:endParaRPr lang="ja-JP" altLang="ja-JP" dirty="0">
              <a:latin typeface="Arial" panose="020B0604020202020204" pitchFamily="34" charset="0"/>
            </a:endParaRPr>
          </a:p>
          <a:p>
            <a:pPr algn="l"/>
            <a:endParaRPr lang="ja-JP" altLang="en-US" sz="105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9D8FE7A7-78FC-48DA-9C87-867FF627DAB7}"/>
              </a:ext>
            </a:extLst>
          </p:cNvPr>
          <p:cNvSpPr txBox="1"/>
          <p:nvPr/>
        </p:nvSpPr>
        <p:spPr>
          <a:xfrm>
            <a:off x="4301692" y="5146894"/>
            <a:ext cx="2647216" cy="438871"/>
          </a:xfrm>
          <a:prstGeom prst="rect">
            <a:avLst/>
          </a:prstGeom>
          <a:noFill/>
          <a:ln>
            <a:noFill/>
          </a:ln>
        </p:spPr>
        <p:txBody>
          <a:bodyPr wrap="square" rtlCol="0">
            <a:noAutofit/>
          </a:bodyPr>
          <a:lstStyle/>
          <a:p>
            <a:pPr algn="l"/>
            <a:r>
              <a:rPr lang="ja-JP" altLang="en-US" sz="1050" dirty="0">
                <a:latin typeface="Meiryo UI" panose="020B0604030504040204" pitchFamily="50" charset="-128"/>
                <a:ea typeface="Meiryo UI" panose="020B0604030504040204" pitchFamily="50" charset="-128"/>
              </a:rPr>
              <a:t>◆万博記念公園駅前周辺地区活性化事業</a:t>
            </a:r>
            <a:endParaRPr lang="en-US" altLang="ja-JP" sz="1050" dirty="0">
              <a:latin typeface="Meiryo UI" panose="020B0604030504040204" pitchFamily="50" charset="-128"/>
              <a:ea typeface="Meiryo UI" panose="020B0604030504040204" pitchFamily="50" charset="-128"/>
            </a:endParaRPr>
          </a:p>
          <a:p>
            <a:pPr algn="l"/>
            <a:r>
              <a:rPr lang="ja-JP" altLang="en-US" sz="1050" dirty="0">
                <a:latin typeface="Meiryo UI" panose="020B0604030504040204" pitchFamily="50" charset="-128"/>
                <a:ea typeface="Meiryo UI" panose="020B0604030504040204" pitchFamily="50" charset="-128"/>
              </a:rPr>
              <a:t>　 アリーナ開業（</a:t>
            </a:r>
            <a:r>
              <a:rPr lang="en-US" altLang="ja-JP" sz="1050" dirty="0">
                <a:latin typeface="Meiryo UI" panose="020B0604030504040204" pitchFamily="50" charset="-128"/>
                <a:ea typeface="Meiryo UI" panose="020B0604030504040204" pitchFamily="50" charset="-128"/>
              </a:rPr>
              <a:t>2030</a:t>
            </a:r>
            <a:r>
              <a:rPr lang="ja-JP" altLang="en-US" sz="1050" dirty="0">
                <a:latin typeface="Meiryo UI" panose="020B0604030504040204" pitchFamily="50" charset="-128"/>
                <a:ea typeface="Meiryo UI" panose="020B0604030504040204" pitchFamily="50" charset="-128"/>
              </a:rPr>
              <a:t>年）</a:t>
            </a:r>
          </a:p>
        </p:txBody>
      </p:sp>
      <p:sp>
        <p:nvSpPr>
          <p:cNvPr id="16" name="テキスト ボックス 15">
            <a:extLst>
              <a:ext uri="{FF2B5EF4-FFF2-40B4-BE49-F238E27FC236}">
                <a16:creationId xmlns:a16="http://schemas.microsoft.com/office/drawing/2014/main" id="{B2D43FF3-544D-4261-AB63-44CB94698BDF}"/>
              </a:ext>
            </a:extLst>
          </p:cNvPr>
          <p:cNvSpPr txBox="1"/>
          <p:nvPr/>
        </p:nvSpPr>
        <p:spPr>
          <a:xfrm>
            <a:off x="3590302" y="5627694"/>
            <a:ext cx="2820469" cy="280278"/>
          </a:xfrm>
          <a:prstGeom prst="rect">
            <a:avLst/>
          </a:prstGeom>
          <a:noFill/>
          <a:ln>
            <a:noFill/>
          </a:ln>
        </p:spPr>
        <p:txBody>
          <a:bodyPr wrap="square" rtlCol="0">
            <a:noAutofit/>
          </a:bodyPr>
          <a:lstStyle/>
          <a:p>
            <a:pPr algn="l"/>
            <a:r>
              <a:rPr lang="ja-JP" altLang="en-US" sz="1050" dirty="0">
                <a:latin typeface="Meiryo UI" panose="020B0604030504040204" pitchFamily="50" charset="-128"/>
                <a:ea typeface="Meiryo UI" panose="020B0604030504040204" pitchFamily="50" charset="-128"/>
              </a:rPr>
              <a:t>◆</a:t>
            </a:r>
            <a:r>
              <a:rPr lang="zh-TW" altLang="en-US" sz="1050" dirty="0">
                <a:latin typeface="Meiryo UI" panose="020B0604030504040204" pitchFamily="50" charset="-128"/>
                <a:ea typeface="Meiryo UI" panose="020B0604030504040204" pitchFamily="50" charset="-128"/>
              </a:rPr>
              <a:t>指定管理第２期開始（</a:t>
            </a:r>
            <a:r>
              <a:rPr lang="en-US" altLang="zh-TW" sz="1050" dirty="0">
                <a:latin typeface="Meiryo UI" panose="020B0604030504040204" pitchFamily="50" charset="-128"/>
                <a:ea typeface="Meiryo UI" panose="020B0604030504040204" pitchFamily="50" charset="-128"/>
              </a:rPr>
              <a:t>2028</a:t>
            </a:r>
            <a:r>
              <a:rPr lang="zh-TW" altLang="en-US" sz="1050" dirty="0">
                <a:latin typeface="Meiryo UI" panose="020B0604030504040204" pitchFamily="50" charset="-128"/>
                <a:ea typeface="Meiryo UI" panose="020B0604030504040204" pitchFamily="50" charset="-128"/>
              </a:rPr>
              <a:t>年</a:t>
            </a:r>
            <a:r>
              <a:rPr lang="en-US" altLang="zh-TW" sz="1050" dirty="0">
                <a:latin typeface="Meiryo UI" panose="020B0604030504040204" pitchFamily="50" charset="-128"/>
                <a:ea typeface="Meiryo UI" panose="020B0604030504040204" pitchFamily="50" charset="-128"/>
              </a:rPr>
              <a:t>10</a:t>
            </a:r>
            <a:r>
              <a:rPr lang="zh-TW" altLang="en-US" sz="1050" dirty="0">
                <a:latin typeface="Meiryo UI" panose="020B0604030504040204" pitchFamily="50" charset="-128"/>
                <a:ea typeface="Meiryo UI" panose="020B0604030504040204" pitchFamily="50" charset="-128"/>
              </a:rPr>
              <a:t>月予定）</a:t>
            </a:r>
            <a:endParaRPr lang="ja-JP" altLang="en-US" sz="105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2219A041-C3B5-486E-AF39-4525C1ECFBFC}"/>
              </a:ext>
            </a:extLst>
          </p:cNvPr>
          <p:cNvSpPr txBox="1"/>
          <p:nvPr/>
        </p:nvSpPr>
        <p:spPr>
          <a:xfrm>
            <a:off x="6816778" y="5138502"/>
            <a:ext cx="1586558" cy="587926"/>
          </a:xfrm>
          <a:prstGeom prst="rect">
            <a:avLst/>
          </a:prstGeom>
          <a:noFill/>
          <a:ln>
            <a:noFill/>
          </a:ln>
        </p:spPr>
        <p:txBody>
          <a:bodyPr wrap="square" rtlCol="0">
            <a:noAutofit/>
          </a:bodyPr>
          <a:lstStyle/>
          <a:p>
            <a:pPr algn="l"/>
            <a:r>
              <a:rPr lang="ja-JP" altLang="en-US" sz="1050" dirty="0">
                <a:latin typeface="Meiryo UI" panose="020B0604030504040204" pitchFamily="50" charset="-128"/>
                <a:ea typeface="Meiryo UI" panose="020B0604030504040204" pitchFamily="50" charset="-128"/>
              </a:rPr>
              <a:t>◆万博記念公園駅前　</a:t>
            </a:r>
            <a:endParaRPr lang="en-US" altLang="ja-JP" sz="1050" dirty="0">
              <a:latin typeface="Meiryo UI" panose="020B0604030504040204" pitchFamily="50" charset="-128"/>
              <a:ea typeface="Meiryo UI" panose="020B0604030504040204" pitchFamily="50" charset="-128"/>
            </a:endParaRPr>
          </a:p>
          <a:p>
            <a:pPr algn="l"/>
            <a:r>
              <a:rPr lang="ja-JP" altLang="en-US" sz="1050" dirty="0">
                <a:latin typeface="Meiryo UI" panose="020B0604030504040204" pitchFamily="50" charset="-128"/>
                <a:ea typeface="Meiryo UI" panose="020B0604030504040204" pitchFamily="50" charset="-128"/>
              </a:rPr>
              <a:t>　 周辺地区活性化事業</a:t>
            </a:r>
            <a:endParaRPr lang="en-US" altLang="ja-JP" sz="1050" dirty="0">
              <a:latin typeface="Meiryo UI" panose="020B0604030504040204" pitchFamily="50" charset="-128"/>
              <a:ea typeface="Meiryo UI" panose="020B0604030504040204" pitchFamily="50" charset="-128"/>
            </a:endParaRPr>
          </a:p>
          <a:p>
            <a:pPr algn="l"/>
            <a:r>
              <a:rPr lang="ja-JP" altLang="en-US" sz="1050" dirty="0">
                <a:latin typeface="Meiryo UI" panose="020B0604030504040204" pitchFamily="50" charset="-128"/>
                <a:ea typeface="Meiryo UI" panose="020B0604030504040204" pitchFamily="50" charset="-128"/>
              </a:rPr>
              <a:t>　 全施設開業</a:t>
            </a:r>
            <a:endParaRPr lang="en-US" altLang="ja-JP" sz="1050" dirty="0">
              <a:latin typeface="Meiryo UI" panose="020B0604030504040204" pitchFamily="50" charset="-128"/>
              <a:ea typeface="Meiryo UI" panose="020B0604030504040204" pitchFamily="50" charset="-128"/>
            </a:endParaRPr>
          </a:p>
          <a:p>
            <a:pPr algn="l"/>
            <a:r>
              <a:rPr lang="ja-JP" altLang="en-US" sz="1050" dirty="0">
                <a:latin typeface="Meiryo UI" panose="020B0604030504040204" pitchFamily="50" charset="-128"/>
                <a:ea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rPr>
              <a:t>2038</a:t>
            </a:r>
            <a:r>
              <a:rPr lang="ja-JP" altLang="en-US" sz="1050" dirty="0">
                <a:latin typeface="Meiryo UI" panose="020B0604030504040204" pitchFamily="50" charset="-128"/>
                <a:ea typeface="Meiryo UI" panose="020B0604030504040204" pitchFamily="50" charset="-128"/>
              </a:rPr>
              <a:t>年）</a:t>
            </a:r>
          </a:p>
        </p:txBody>
      </p:sp>
      <p:sp>
        <p:nvSpPr>
          <p:cNvPr id="28" name="テキスト ボックス 27">
            <a:extLst>
              <a:ext uri="{FF2B5EF4-FFF2-40B4-BE49-F238E27FC236}">
                <a16:creationId xmlns:a16="http://schemas.microsoft.com/office/drawing/2014/main" id="{EC158C4B-D133-405C-BBDA-155DBEE226D0}"/>
              </a:ext>
            </a:extLst>
          </p:cNvPr>
          <p:cNvSpPr txBox="1"/>
          <p:nvPr/>
        </p:nvSpPr>
        <p:spPr>
          <a:xfrm>
            <a:off x="2195090" y="2077726"/>
            <a:ext cx="4753818" cy="300082"/>
          </a:xfrm>
          <a:prstGeom prst="rect">
            <a:avLst/>
          </a:prstGeom>
          <a:noFill/>
          <a:ln w="19050">
            <a:noFill/>
          </a:ln>
        </p:spPr>
        <p:txBody>
          <a:bodyPr vert="horz" wrap="square" rtlCol="0" anchor="ctr" anchorCtr="0">
            <a:spAutoFit/>
          </a:bodyPr>
          <a:lstStyle/>
          <a:p>
            <a:pPr algn="ctr"/>
            <a:r>
              <a:rPr lang="ja-JP" altLang="en-US" sz="1350" dirty="0">
                <a:latin typeface="Meiryo UI" panose="020B0604030504040204" pitchFamily="50" charset="-128"/>
                <a:ea typeface="Meiryo UI" panose="020B0604030504040204" pitchFamily="50" charset="-128"/>
              </a:rPr>
              <a:t>アクションプランスケジュール（予定）</a:t>
            </a:r>
          </a:p>
        </p:txBody>
      </p:sp>
      <p:sp>
        <p:nvSpPr>
          <p:cNvPr id="18" name="タイトル 1">
            <a:extLst>
              <a:ext uri="{FF2B5EF4-FFF2-40B4-BE49-F238E27FC236}">
                <a16:creationId xmlns:a16="http://schemas.microsoft.com/office/drawing/2014/main" id="{BE964E1D-4665-F9AE-5770-44DE8AA722BB}"/>
              </a:ext>
            </a:extLst>
          </p:cNvPr>
          <p:cNvSpPr txBox="1">
            <a:spLocks/>
          </p:cNvSpPr>
          <p:nvPr/>
        </p:nvSpPr>
        <p:spPr>
          <a:xfrm>
            <a:off x="41383" y="77794"/>
            <a:ext cx="8928100" cy="568893"/>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2000" dirty="0"/>
              <a:t>　</a:t>
            </a:r>
            <a:r>
              <a:rPr lang="ja-JP" altLang="en-US" sz="2000" cap="all" dirty="0">
                <a:latin typeface="Meiryo UI" panose="020B0604030504040204" pitchFamily="50" charset="-128"/>
                <a:ea typeface="Meiryo UI" panose="020B0604030504040204" pitchFamily="50" charset="-128"/>
              </a:rPr>
              <a:t>３</a:t>
            </a:r>
            <a:r>
              <a:rPr lang="en-US" altLang="ja-JP" sz="2000" cap="all" dirty="0">
                <a:latin typeface="Meiryo UI" panose="020B0604030504040204" pitchFamily="50" charset="-128"/>
                <a:ea typeface="Meiryo UI" panose="020B0604030504040204" pitchFamily="50" charset="-128"/>
              </a:rPr>
              <a:t>.</a:t>
            </a:r>
            <a:r>
              <a:rPr lang="ja-JP" altLang="en-US" sz="2000" cap="all" dirty="0">
                <a:latin typeface="Meiryo UI" panose="020B0604030504040204" pitchFamily="50" charset="-128"/>
                <a:ea typeface="Meiryo UI" panose="020B0604030504040204" pitchFamily="50" charset="-128"/>
              </a:rPr>
              <a:t> アクションプランの計画期間</a:t>
            </a:r>
          </a:p>
        </p:txBody>
      </p:sp>
      <p:cxnSp>
        <p:nvCxnSpPr>
          <p:cNvPr id="20" name="直線コネクタ 19">
            <a:extLst>
              <a:ext uri="{FF2B5EF4-FFF2-40B4-BE49-F238E27FC236}">
                <a16:creationId xmlns:a16="http://schemas.microsoft.com/office/drawing/2014/main" id="{67456DF9-C328-AC84-8F27-47BA4D79F8F6}"/>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3">
            <a:extLst>
              <a:ext uri="{FF2B5EF4-FFF2-40B4-BE49-F238E27FC236}">
                <a16:creationId xmlns:a16="http://schemas.microsoft.com/office/drawing/2014/main" id="{8B23E7F2-4386-6F2C-0E84-9524D9D268EB}"/>
              </a:ext>
            </a:extLst>
          </p:cNvPr>
          <p:cNvSpPr txBox="1">
            <a:spLocks/>
          </p:cNvSpPr>
          <p:nvPr/>
        </p:nvSpPr>
        <p:spPr>
          <a:xfrm>
            <a:off x="8582025" y="6561138"/>
            <a:ext cx="561975"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8C64B88-D773-4096-BD61-B1D7DD5E186A}" type="slidenum">
              <a:rPr kumimoji="1" lang="ja-JP" altLang="en-US" smtClean="0"/>
              <a:pPr/>
              <a:t>7</a:t>
            </a:fld>
            <a:endParaRPr kumimoji="1" lang="ja-JP" altLang="en-US"/>
          </a:p>
        </p:txBody>
      </p:sp>
      <p:sp>
        <p:nvSpPr>
          <p:cNvPr id="7" name="矢印: 右 6">
            <a:extLst>
              <a:ext uri="{FF2B5EF4-FFF2-40B4-BE49-F238E27FC236}">
                <a16:creationId xmlns:a16="http://schemas.microsoft.com/office/drawing/2014/main" id="{BEE700D8-D16C-4A1B-98DE-CC7CDB849513}"/>
              </a:ext>
            </a:extLst>
          </p:cNvPr>
          <p:cNvSpPr/>
          <p:nvPr/>
        </p:nvSpPr>
        <p:spPr>
          <a:xfrm>
            <a:off x="1484494" y="3140838"/>
            <a:ext cx="7096416" cy="381218"/>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0" name="矢印: 右 9">
            <a:extLst>
              <a:ext uri="{FF2B5EF4-FFF2-40B4-BE49-F238E27FC236}">
                <a16:creationId xmlns:a16="http://schemas.microsoft.com/office/drawing/2014/main" id="{22CDF31C-9C11-479B-AAB9-DFAA5D9BA552}"/>
              </a:ext>
            </a:extLst>
          </p:cNvPr>
          <p:cNvSpPr/>
          <p:nvPr/>
        </p:nvSpPr>
        <p:spPr>
          <a:xfrm>
            <a:off x="1498856" y="3742202"/>
            <a:ext cx="1240770" cy="468000"/>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 name="矢印: 右 10">
            <a:extLst>
              <a:ext uri="{FF2B5EF4-FFF2-40B4-BE49-F238E27FC236}">
                <a16:creationId xmlns:a16="http://schemas.microsoft.com/office/drawing/2014/main" id="{0A8E973B-07B9-4CBB-8C06-C67CBA469224}"/>
              </a:ext>
            </a:extLst>
          </p:cNvPr>
          <p:cNvSpPr/>
          <p:nvPr/>
        </p:nvSpPr>
        <p:spPr>
          <a:xfrm>
            <a:off x="2781084" y="3942740"/>
            <a:ext cx="1920918" cy="468000"/>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3" name="矢印: 右 12">
            <a:extLst>
              <a:ext uri="{FF2B5EF4-FFF2-40B4-BE49-F238E27FC236}">
                <a16:creationId xmlns:a16="http://schemas.microsoft.com/office/drawing/2014/main" id="{1A6EB1ED-CDD9-42AF-B6FB-B182F0155AAD}"/>
              </a:ext>
            </a:extLst>
          </p:cNvPr>
          <p:cNvSpPr/>
          <p:nvPr/>
        </p:nvSpPr>
        <p:spPr>
          <a:xfrm>
            <a:off x="4756623" y="4290838"/>
            <a:ext cx="3804471" cy="468000"/>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2" name="テキスト ボックス 21">
            <a:extLst>
              <a:ext uri="{FF2B5EF4-FFF2-40B4-BE49-F238E27FC236}">
                <a16:creationId xmlns:a16="http://schemas.microsoft.com/office/drawing/2014/main" id="{2842D997-C6C0-4DB3-BE74-CA095555C047}"/>
              </a:ext>
            </a:extLst>
          </p:cNvPr>
          <p:cNvSpPr txBox="1"/>
          <p:nvPr/>
        </p:nvSpPr>
        <p:spPr>
          <a:xfrm>
            <a:off x="324218" y="3148835"/>
            <a:ext cx="1196288" cy="516858"/>
          </a:xfrm>
          <a:prstGeom prst="rect">
            <a:avLst/>
          </a:prstGeom>
          <a:noFill/>
        </p:spPr>
        <p:txBody>
          <a:bodyPr wrap="square" rtlCol="0">
            <a:noAutofit/>
          </a:bodyPr>
          <a:lstStyle/>
          <a:p>
            <a:pPr algn="ctr"/>
            <a:r>
              <a:rPr lang="ja-JP" altLang="en-US" sz="1400" dirty="0">
                <a:latin typeface="Meiryo UI" panose="020B0604030504040204" pitchFamily="50" charset="-128"/>
                <a:ea typeface="Meiryo UI" panose="020B0604030504040204" pitchFamily="50" charset="-128"/>
              </a:rPr>
              <a:t>ビジョン</a:t>
            </a:r>
            <a:endParaRPr lang="en-US" altLang="ja-JP" sz="1400" dirty="0">
              <a:latin typeface="Meiryo UI" panose="020B0604030504040204" pitchFamily="50" charset="-128"/>
              <a:ea typeface="Meiryo UI" panose="020B0604030504040204" pitchFamily="50" charset="-128"/>
            </a:endParaRPr>
          </a:p>
          <a:p>
            <a:pPr algn="ctr"/>
            <a:r>
              <a:rPr lang="en-US" altLang="ja-JP" sz="1400" dirty="0">
                <a:latin typeface="Meiryo UI" panose="020B0604030504040204" pitchFamily="50" charset="-128"/>
                <a:ea typeface="Meiryo UI" panose="020B0604030504040204" pitchFamily="50" charset="-128"/>
              </a:rPr>
              <a:t>2040</a:t>
            </a:r>
          </a:p>
          <a:p>
            <a:pPr algn="ctr"/>
            <a:endParaRPr lang="en-US" altLang="ja-JP" sz="14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8F5F6685-08AE-4DB9-A287-5EBFD8C48DCC}"/>
              </a:ext>
            </a:extLst>
          </p:cNvPr>
          <p:cNvSpPr txBox="1"/>
          <p:nvPr/>
        </p:nvSpPr>
        <p:spPr>
          <a:xfrm>
            <a:off x="1292065" y="4057945"/>
            <a:ext cx="1548678" cy="369986"/>
          </a:xfrm>
          <a:prstGeom prst="rect">
            <a:avLst/>
          </a:prstGeom>
          <a:noFill/>
        </p:spPr>
        <p:txBody>
          <a:bodyPr wrap="square" rtlCol="0">
            <a:noAutofit/>
          </a:bodyPr>
          <a:lstStyle/>
          <a:p>
            <a:pPr algn="ctr"/>
            <a:r>
              <a:rPr lang="ja-JP" altLang="en-US" sz="1200" dirty="0">
                <a:latin typeface="Meiryo UI" panose="020B0604030504040204" pitchFamily="50" charset="-128"/>
                <a:ea typeface="Meiryo UI" panose="020B0604030504040204" pitchFamily="50" charset="-128"/>
              </a:rPr>
              <a:t>アクションプラン</a:t>
            </a:r>
            <a:endParaRPr lang="en-US" altLang="ja-JP" sz="1200" dirty="0">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2025)</a:t>
            </a:r>
          </a:p>
          <a:p>
            <a:pPr algn="r"/>
            <a:endParaRPr lang="ja-JP" altLang="en-US" sz="1050" dirty="0">
              <a:latin typeface="ＭＳ Ｐゴシック" panose="020B0600070205080204" pitchFamily="50" charset="-128"/>
              <a:ea typeface="ＭＳ Ｐゴシック" panose="020B0600070205080204" pitchFamily="50" charset="-128"/>
            </a:endParaRPr>
          </a:p>
        </p:txBody>
      </p:sp>
      <p:sp>
        <p:nvSpPr>
          <p:cNvPr id="24" name="テキスト ボックス 23">
            <a:extLst>
              <a:ext uri="{FF2B5EF4-FFF2-40B4-BE49-F238E27FC236}">
                <a16:creationId xmlns:a16="http://schemas.microsoft.com/office/drawing/2014/main" id="{AF3769BD-293E-4CB9-9859-F85CFC7E8AF8}"/>
              </a:ext>
            </a:extLst>
          </p:cNvPr>
          <p:cNvSpPr txBox="1"/>
          <p:nvPr/>
        </p:nvSpPr>
        <p:spPr>
          <a:xfrm>
            <a:off x="2970875" y="4242938"/>
            <a:ext cx="1405970" cy="369986"/>
          </a:xfrm>
          <a:prstGeom prst="rect">
            <a:avLst/>
          </a:prstGeom>
          <a:noFill/>
        </p:spPr>
        <p:txBody>
          <a:bodyPr wrap="square" rtlCol="0">
            <a:noAutofit/>
          </a:bodyPr>
          <a:lstStyle/>
          <a:p>
            <a:pPr algn="ctr"/>
            <a:r>
              <a:rPr lang="ja-JP" altLang="en-US" sz="1200" dirty="0">
                <a:latin typeface="Meiryo UI" panose="020B0604030504040204" pitchFamily="50" charset="-128"/>
                <a:ea typeface="Meiryo UI" panose="020B0604030504040204" pitchFamily="50" charset="-128"/>
              </a:rPr>
              <a:t>アクションプラン</a:t>
            </a:r>
            <a:endParaRPr lang="en-US" altLang="ja-JP" sz="1200" dirty="0">
              <a:latin typeface="Meiryo UI" panose="020B0604030504040204" pitchFamily="50" charset="-128"/>
              <a:ea typeface="Meiryo UI" panose="020B0604030504040204" pitchFamily="50" charset="-128"/>
            </a:endParaRPr>
          </a:p>
          <a:p>
            <a:pPr algn="ctr"/>
            <a:r>
              <a:rPr lang="en-US" altLang="ja-JP" sz="1200" dirty="0">
                <a:latin typeface="Meiryo UI" panose="020B0604030504040204" pitchFamily="50" charset="-128"/>
                <a:ea typeface="Meiryo UI" panose="020B0604030504040204" pitchFamily="50" charset="-128"/>
              </a:rPr>
              <a:t>(2026</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2030)</a:t>
            </a:r>
          </a:p>
          <a:p>
            <a:pPr algn="r"/>
            <a:endParaRPr lang="ja-JP" altLang="en-US" sz="1050" dirty="0">
              <a:latin typeface="ＭＳ Ｐゴシック" panose="020B0600070205080204" pitchFamily="50" charset="-128"/>
              <a:ea typeface="ＭＳ Ｐゴシック" panose="020B0600070205080204" pitchFamily="50" charset="-128"/>
            </a:endParaRPr>
          </a:p>
        </p:txBody>
      </p:sp>
      <p:sp>
        <p:nvSpPr>
          <p:cNvPr id="27" name="テキスト ボックス 26">
            <a:extLst>
              <a:ext uri="{FF2B5EF4-FFF2-40B4-BE49-F238E27FC236}">
                <a16:creationId xmlns:a16="http://schemas.microsoft.com/office/drawing/2014/main" id="{19E5ABD5-C378-466D-896F-85EF421F0B10}"/>
              </a:ext>
            </a:extLst>
          </p:cNvPr>
          <p:cNvSpPr txBox="1"/>
          <p:nvPr/>
        </p:nvSpPr>
        <p:spPr>
          <a:xfrm>
            <a:off x="5615413" y="4607607"/>
            <a:ext cx="2032267" cy="660387"/>
          </a:xfrm>
          <a:prstGeom prst="rect">
            <a:avLst/>
          </a:prstGeom>
          <a:noFill/>
        </p:spPr>
        <p:txBody>
          <a:bodyPr wrap="square" rtlCol="0">
            <a:noAutofit/>
          </a:bodyPr>
          <a:lstStyle/>
          <a:p>
            <a:pPr algn="ctr"/>
            <a:r>
              <a:rPr lang="ja-JP" altLang="en-US" sz="1200" dirty="0">
                <a:latin typeface="Meiryo UI" panose="020B0604030504040204" pitchFamily="50" charset="-128"/>
                <a:ea typeface="Meiryo UI" panose="020B0604030504040204" pitchFamily="50" charset="-128"/>
              </a:rPr>
              <a:t>アクションプラン</a:t>
            </a:r>
            <a:endParaRPr lang="en-US" altLang="ja-JP" sz="1200" dirty="0">
              <a:latin typeface="Meiryo UI" panose="020B0604030504040204" pitchFamily="50" charset="-128"/>
              <a:ea typeface="Meiryo UI" panose="020B0604030504040204" pitchFamily="50" charset="-128"/>
            </a:endParaRPr>
          </a:p>
          <a:p>
            <a:pPr algn="ct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2031</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2040</a:t>
            </a:r>
            <a:r>
              <a:rPr lang="ja-JP" altLang="en-US" sz="1200" dirty="0">
                <a:latin typeface="Meiryo UI" panose="020B0604030504040204" pitchFamily="50" charset="-128"/>
                <a:ea typeface="Meiryo UI" panose="020B0604030504040204" pitchFamily="50" charset="-128"/>
              </a:rPr>
              <a:t>）</a:t>
            </a:r>
            <a:endParaRPr lang="ja-JP" altLang="en-US" sz="1200" dirty="0">
              <a:latin typeface="ＭＳ Ｐゴシック" panose="020B0600070205080204" pitchFamily="50" charset="-128"/>
              <a:ea typeface="ＭＳ Ｐゴシック" panose="020B0600070205080204" pitchFamily="50" charset="-128"/>
            </a:endParaRPr>
          </a:p>
        </p:txBody>
      </p:sp>
      <p:sp>
        <p:nvSpPr>
          <p:cNvPr id="26" name="テキスト ボックス 25">
            <a:extLst>
              <a:ext uri="{FF2B5EF4-FFF2-40B4-BE49-F238E27FC236}">
                <a16:creationId xmlns:a16="http://schemas.microsoft.com/office/drawing/2014/main" id="{6C1984B4-44F5-BE12-249B-B89D530D3B4E}"/>
              </a:ext>
            </a:extLst>
          </p:cNvPr>
          <p:cNvSpPr txBox="1"/>
          <p:nvPr/>
        </p:nvSpPr>
        <p:spPr>
          <a:xfrm>
            <a:off x="207184" y="4257355"/>
            <a:ext cx="1397188" cy="346274"/>
          </a:xfrm>
          <a:prstGeom prst="rect">
            <a:avLst/>
          </a:prstGeom>
          <a:noFill/>
        </p:spPr>
        <p:txBody>
          <a:bodyPr wrap="square" rtlCol="0">
            <a:noAutofit/>
          </a:bodyPr>
          <a:lstStyle/>
          <a:p>
            <a:pPr algn="ctr"/>
            <a:r>
              <a:rPr lang="ja-JP" altLang="en-US" sz="1400" dirty="0">
                <a:latin typeface="Meiryo UI" panose="020B0604030504040204" pitchFamily="50" charset="-128"/>
                <a:ea typeface="Meiryo UI" panose="020B0604030504040204" pitchFamily="50" charset="-128"/>
              </a:rPr>
              <a:t>アクションプラン</a:t>
            </a:r>
          </a:p>
        </p:txBody>
      </p:sp>
      <p:sp>
        <p:nvSpPr>
          <p:cNvPr id="29" name="テキスト ボックス 28">
            <a:extLst>
              <a:ext uri="{FF2B5EF4-FFF2-40B4-BE49-F238E27FC236}">
                <a16:creationId xmlns:a16="http://schemas.microsoft.com/office/drawing/2014/main" id="{AF3769BD-293E-4CB9-9859-F85CFC7E8AF8}"/>
              </a:ext>
            </a:extLst>
          </p:cNvPr>
          <p:cNvSpPr txBox="1"/>
          <p:nvPr/>
        </p:nvSpPr>
        <p:spPr>
          <a:xfrm>
            <a:off x="3082181" y="3388068"/>
            <a:ext cx="3173981" cy="369986"/>
          </a:xfrm>
          <a:prstGeom prst="rect">
            <a:avLst/>
          </a:prstGeom>
          <a:noFill/>
        </p:spPr>
        <p:txBody>
          <a:bodyPr wrap="square" rtlCol="0">
            <a:noAutofit/>
          </a:bodyPr>
          <a:lstStyle/>
          <a:p>
            <a:pPr algn="ctr"/>
            <a:r>
              <a:rPr lang="ja-JP" altLang="en-US" sz="1200" dirty="0">
                <a:latin typeface="Meiryo UI" panose="020B0604030504040204" pitchFamily="50" charset="-128"/>
                <a:ea typeface="Meiryo UI" panose="020B0604030504040204" pitchFamily="50" charset="-128"/>
              </a:rPr>
              <a:t>ビジョン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2040)</a:t>
            </a:r>
          </a:p>
          <a:p>
            <a:pPr algn="r"/>
            <a:endParaRPr lang="ja-JP" altLang="en-US" sz="1050" dirty="0">
              <a:latin typeface="ＭＳ Ｐゴシック" panose="020B0600070205080204" pitchFamily="50" charset="-128"/>
              <a:ea typeface="ＭＳ Ｐゴシック" panose="020B0600070205080204" pitchFamily="50" charset="-128"/>
            </a:endParaRPr>
          </a:p>
        </p:txBody>
      </p:sp>
      <p:sp>
        <p:nvSpPr>
          <p:cNvPr id="30" name="テキスト ボックス 29">
            <a:extLst>
              <a:ext uri="{FF2B5EF4-FFF2-40B4-BE49-F238E27FC236}">
                <a16:creationId xmlns:a16="http://schemas.microsoft.com/office/drawing/2014/main" id="{AEE496CB-FB02-1A6B-FF34-36CA25B66E30}"/>
              </a:ext>
            </a:extLst>
          </p:cNvPr>
          <p:cNvSpPr txBox="1"/>
          <p:nvPr/>
        </p:nvSpPr>
        <p:spPr>
          <a:xfrm>
            <a:off x="331143" y="5623007"/>
            <a:ext cx="1182438" cy="304597"/>
          </a:xfrm>
          <a:prstGeom prst="rect">
            <a:avLst/>
          </a:prstGeom>
          <a:noFill/>
        </p:spPr>
        <p:txBody>
          <a:bodyPr wrap="square" rtlCol="0">
            <a:noAutofit/>
          </a:bodyPr>
          <a:lstStyle/>
          <a:p>
            <a:pPr algn="ctr"/>
            <a:r>
              <a:rPr lang="ja-JP" altLang="en-US" sz="1200" dirty="0">
                <a:latin typeface="Meiryo UI" panose="020B0604030504040204" pitchFamily="50" charset="-128"/>
                <a:ea typeface="Meiryo UI" panose="020B0604030504040204" pitchFamily="50" charset="-128"/>
              </a:rPr>
              <a:t>公園を取り巻く主な社会状況等の変化</a:t>
            </a:r>
            <a:endParaRPr lang="en-US" altLang="ja-JP" sz="1200" dirty="0">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320D22A9-7D46-430D-A7D3-45EE79065317}"/>
              </a:ext>
            </a:extLst>
          </p:cNvPr>
          <p:cNvSpPr txBox="1"/>
          <p:nvPr/>
        </p:nvSpPr>
        <p:spPr>
          <a:xfrm>
            <a:off x="4453567" y="6225743"/>
            <a:ext cx="1718754" cy="250558"/>
          </a:xfrm>
          <a:prstGeom prst="rect">
            <a:avLst/>
          </a:prstGeom>
          <a:noFill/>
          <a:ln>
            <a:noFill/>
          </a:ln>
        </p:spPr>
        <p:txBody>
          <a:bodyPr wrap="square" rtlCol="0">
            <a:noAutofit/>
          </a:bodyPr>
          <a:lstStyle/>
          <a:p>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IR</a:t>
            </a:r>
            <a:r>
              <a:rPr lang="ja-JP" altLang="en-US" sz="1050" dirty="0">
                <a:latin typeface="Meiryo UI" panose="020B0604030504040204" pitchFamily="50" charset="-128"/>
                <a:ea typeface="Meiryo UI" panose="020B0604030504040204" pitchFamily="50" charset="-128"/>
              </a:rPr>
              <a:t>開業（</a:t>
            </a:r>
            <a:r>
              <a:rPr lang="en-US" altLang="ja-JP" sz="1050" dirty="0">
                <a:latin typeface="Meiryo UI" panose="020B0604030504040204" pitchFamily="50" charset="-128"/>
                <a:ea typeface="Meiryo UI" panose="020B0604030504040204" pitchFamily="50" charset="-128"/>
              </a:rPr>
              <a:t>2030</a:t>
            </a:r>
            <a:r>
              <a:rPr lang="ja-JP" altLang="en-US" sz="1050" dirty="0">
                <a:latin typeface="Meiryo UI" panose="020B0604030504040204" pitchFamily="50" charset="-128"/>
                <a:ea typeface="Meiryo UI" panose="020B0604030504040204" pitchFamily="50" charset="-128"/>
              </a:rPr>
              <a:t>年秋）</a:t>
            </a:r>
            <a:endParaRPr lang="ja-JP" altLang="ja-JP" dirty="0">
              <a:latin typeface="Arial" panose="020B0604020202020204" pitchFamily="34" charset="0"/>
            </a:endParaRPr>
          </a:p>
          <a:p>
            <a:pPr algn="l"/>
            <a:endParaRPr lang="ja-JP" altLang="en-US"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48205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4294967295"/>
          </p:nvPr>
        </p:nvSpPr>
        <p:spPr>
          <a:xfrm>
            <a:off x="8582025" y="6561138"/>
            <a:ext cx="561975" cy="365125"/>
          </a:xfrm>
        </p:spPr>
        <p:txBody>
          <a:bodyPr/>
          <a:lstStyle/>
          <a:p>
            <a:fld id="{18C64B88-D773-4096-BD61-B1D7DD5E186A}" type="slidenum">
              <a:rPr kumimoji="1" lang="ja-JP" altLang="en-US" smtClean="0"/>
              <a:t>8</a:t>
            </a:fld>
            <a:endParaRPr kumimoji="1" lang="ja-JP" altLang="en-US" dirty="0"/>
          </a:p>
        </p:txBody>
      </p:sp>
      <p:pic>
        <p:nvPicPr>
          <p:cNvPr id="5" name="図 4">
            <a:extLst>
              <a:ext uri="{FF2B5EF4-FFF2-40B4-BE49-F238E27FC236}">
                <a16:creationId xmlns:a16="http://schemas.microsoft.com/office/drawing/2014/main" id="{026976B0-5BF1-464E-AF80-551E587EA0E1}"/>
              </a:ext>
            </a:extLst>
          </p:cNvPr>
          <p:cNvPicPr>
            <a:picLocks noChangeAspect="1"/>
          </p:cNvPicPr>
          <p:nvPr/>
        </p:nvPicPr>
        <p:blipFill rotWithShape="1">
          <a:blip r:embed="rId3"/>
          <a:srcRect t="3700"/>
          <a:stretch/>
        </p:blipFill>
        <p:spPr>
          <a:xfrm>
            <a:off x="688996" y="1156137"/>
            <a:ext cx="7972122" cy="5081936"/>
          </a:xfrm>
          <a:prstGeom prst="rect">
            <a:avLst/>
          </a:prstGeom>
        </p:spPr>
      </p:pic>
      <p:sp>
        <p:nvSpPr>
          <p:cNvPr id="2" name="正方形/長方形 1"/>
          <p:cNvSpPr/>
          <p:nvPr/>
        </p:nvSpPr>
        <p:spPr>
          <a:xfrm>
            <a:off x="4216401" y="1011552"/>
            <a:ext cx="2316480" cy="5226521"/>
          </a:xfrm>
          <a:prstGeom prst="rect">
            <a:avLst/>
          </a:prstGeom>
          <a:noFill/>
          <a:ln w="539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0B026E94-C235-4820-9D2F-CDB125FA8EBB}"/>
              </a:ext>
            </a:extLst>
          </p:cNvPr>
          <p:cNvSpPr txBox="1"/>
          <p:nvPr/>
        </p:nvSpPr>
        <p:spPr>
          <a:xfrm>
            <a:off x="3802453" y="730821"/>
            <a:ext cx="3036499" cy="345947"/>
          </a:xfrm>
          <a:prstGeom prst="rect">
            <a:avLst/>
          </a:prstGeom>
          <a:noFill/>
        </p:spPr>
        <p:txBody>
          <a:bodyPr wrap="square" rtlCol="0" anchor="ctr" anchorCtr="0">
            <a:noAutofit/>
          </a:bodyPr>
          <a:lstStyle/>
          <a:p>
            <a:pPr algn="ctr"/>
            <a:r>
              <a:rPr lang="ja-JP" altLang="en-US" sz="1200" b="1" dirty="0">
                <a:solidFill>
                  <a:srgbClr val="FF0000"/>
                </a:solidFill>
                <a:latin typeface="ＭＳ Ｐゴシック" panose="020B0600070205080204" pitchFamily="50" charset="-128"/>
                <a:ea typeface="ＭＳ Ｐゴシック" panose="020B0600070205080204" pitchFamily="50" charset="-128"/>
              </a:rPr>
              <a:t>本アクションプラン期間</a:t>
            </a:r>
            <a:endParaRPr lang="ja-JP" altLang="en-US" b="1" dirty="0">
              <a:solidFill>
                <a:srgbClr val="FF0000"/>
              </a:solidFill>
              <a:latin typeface="ＭＳ Ｐゴシック" panose="020B0600070205080204" pitchFamily="50" charset="-128"/>
              <a:ea typeface="ＭＳ Ｐゴシック" panose="020B0600070205080204" pitchFamily="50" charset="-128"/>
            </a:endParaRPr>
          </a:p>
        </p:txBody>
      </p:sp>
      <p:sp>
        <p:nvSpPr>
          <p:cNvPr id="3" name="曲折矢印 2"/>
          <p:cNvSpPr/>
          <p:nvPr/>
        </p:nvSpPr>
        <p:spPr>
          <a:xfrm rot="16200000" flipH="1" flipV="1">
            <a:off x="6068803" y="5845236"/>
            <a:ext cx="541691" cy="605156"/>
          </a:xfrm>
          <a:prstGeom prst="bentArrow">
            <a:avLst>
              <a:gd name="adj1" fmla="val 7191"/>
              <a:gd name="adj2" fmla="val 14726"/>
              <a:gd name="adj3" fmla="val 25000"/>
              <a:gd name="adj4" fmla="val 450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テキスト ボックス 8"/>
          <p:cNvSpPr txBox="1"/>
          <p:nvPr/>
        </p:nvSpPr>
        <p:spPr>
          <a:xfrm>
            <a:off x="4819652" y="6447946"/>
            <a:ext cx="4038600" cy="338554"/>
          </a:xfrm>
          <a:prstGeom prst="rect">
            <a:avLst/>
          </a:prstGeom>
          <a:solidFill>
            <a:srgbClr val="FFFF00"/>
          </a:solidFill>
          <a:ln w="15875">
            <a:noFill/>
          </a:ln>
        </p:spPr>
        <p:txBody>
          <a:bodyPr wrap="square" rtlCol="0">
            <a:spAutoFit/>
          </a:bodyPr>
          <a:lstStyle/>
          <a:p>
            <a:pPr algn="ctr"/>
            <a:r>
              <a:rPr lang="ja-JP" altLang="en-US" sz="800" b="1" dirty="0">
                <a:solidFill>
                  <a:srgbClr val="FF0000"/>
                </a:solidFill>
              </a:rPr>
              <a:t>世界最先端のアリーナを中核とする文化・スポ</a:t>
            </a:r>
            <a:r>
              <a:rPr lang="en-US" altLang="ja-JP" sz="800" b="1" dirty="0">
                <a:solidFill>
                  <a:srgbClr val="FF0000"/>
                </a:solidFill>
              </a:rPr>
              <a:t>―</a:t>
            </a:r>
            <a:r>
              <a:rPr lang="ja-JP" altLang="en-US" sz="800" b="1" dirty="0">
                <a:solidFill>
                  <a:srgbClr val="FF0000"/>
                </a:solidFill>
              </a:rPr>
              <a:t>ツ拠点の形成等を通じ、</a:t>
            </a:r>
            <a:endParaRPr lang="en-US" altLang="ja-JP" sz="800" b="1" dirty="0">
              <a:solidFill>
                <a:srgbClr val="FF0000"/>
              </a:solidFill>
            </a:endParaRPr>
          </a:p>
          <a:p>
            <a:pPr algn="ctr"/>
            <a:r>
              <a:rPr lang="ja-JP" altLang="en-US" sz="800" b="1" dirty="0">
                <a:solidFill>
                  <a:srgbClr val="FF0000"/>
                </a:solidFill>
              </a:rPr>
              <a:t>さらなる観光の促進を図るとともに、</a:t>
            </a:r>
            <a:r>
              <a:rPr lang="en-US" altLang="ja-JP" sz="800" b="1" dirty="0">
                <a:solidFill>
                  <a:srgbClr val="FF0000"/>
                </a:solidFill>
              </a:rPr>
              <a:t>2030</a:t>
            </a:r>
            <a:r>
              <a:rPr lang="ja-JP" altLang="en-US" sz="800" b="1" dirty="0">
                <a:solidFill>
                  <a:srgbClr val="FF0000"/>
                </a:solidFill>
              </a:rPr>
              <a:t>年を目標年度とする</a:t>
            </a:r>
            <a:r>
              <a:rPr lang="en-US" altLang="ja-JP" sz="800" b="1" dirty="0">
                <a:solidFill>
                  <a:srgbClr val="FF0000"/>
                </a:solidFill>
              </a:rPr>
              <a:t>SDGs</a:t>
            </a:r>
            <a:r>
              <a:rPr lang="ja-JP" altLang="en-US" sz="800" b="1" dirty="0">
                <a:solidFill>
                  <a:srgbClr val="FF0000"/>
                </a:solidFill>
              </a:rPr>
              <a:t>達成に貢献。</a:t>
            </a:r>
          </a:p>
        </p:txBody>
      </p:sp>
      <p:sp>
        <p:nvSpPr>
          <p:cNvPr id="10" name="テキスト ボックス 9"/>
          <p:cNvSpPr txBox="1"/>
          <p:nvPr/>
        </p:nvSpPr>
        <p:spPr>
          <a:xfrm>
            <a:off x="4810125" y="6255536"/>
            <a:ext cx="1352551" cy="230832"/>
          </a:xfrm>
          <a:prstGeom prst="rect">
            <a:avLst/>
          </a:prstGeom>
          <a:noFill/>
        </p:spPr>
        <p:txBody>
          <a:bodyPr wrap="square" rtlCol="0">
            <a:spAutoFit/>
          </a:bodyPr>
          <a:lstStyle/>
          <a:p>
            <a:r>
              <a:rPr kumimoji="1" lang="en-US" altLang="ja-JP" sz="900" b="1" dirty="0">
                <a:solidFill>
                  <a:srgbClr val="FF0000"/>
                </a:solidFill>
              </a:rPr>
              <a:t>2030</a:t>
            </a:r>
            <a:r>
              <a:rPr kumimoji="1" lang="ja-JP" altLang="en-US" sz="900" b="1" dirty="0">
                <a:solidFill>
                  <a:srgbClr val="FF0000"/>
                </a:solidFill>
              </a:rPr>
              <a:t>にめざす公園像</a:t>
            </a:r>
          </a:p>
        </p:txBody>
      </p:sp>
      <p:cxnSp>
        <p:nvCxnSpPr>
          <p:cNvPr id="12" name="直線コネクタ 11">
            <a:extLst>
              <a:ext uri="{FF2B5EF4-FFF2-40B4-BE49-F238E27FC236}">
                <a16:creationId xmlns:a16="http://schemas.microsoft.com/office/drawing/2014/main" id="{CAB90051-B858-900A-211B-D63DBD3F245B}"/>
              </a:ext>
            </a:extLst>
          </p:cNvPr>
          <p:cNvCxnSpPr>
            <a:cxnSpLocks/>
          </p:cNvCxnSpPr>
          <p:nvPr/>
        </p:nvCxnSpPr>
        <p:spPr>
          <a:xfrm>
            <a:off x="0" y="705323"/>
            <a:ext cx="9144000" cy="269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タイトル 1">
            <a:extLst>
              <a:ext uri="{FF2B5EF4-FFF2-40B4-BE49-F238E27FC236}">
                <a16:creationId xmlns:a16="http://schemas.microsoft.com/office/drawing/2014/main" id="{68C0A18B-978C-D70E-7034-C174F9597F5E}"/>
              </a:ext>
            </a:extLst>
          </p:cNvPr>
          <p:cNvSpPr txBox="1">
            <a:spLocks/>
          </p:cNvSpPr>
          <p:nvPr/>
        </p:nvSpPr>
        <p:spPr>
          <a:xfrm>
            <a:off x="324015" y="59202"/>
            <a:ext cx="9144000" cy="568893"/>
          </a:xfrm>
          <a:prstGeom prst="rect">
            <a:avLst/>
          </a:prstGeom>
          <a:noFill/>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cap="all" dirty="0">
                <a:latin typeface="Meiryo UI" panose="020B0604030504040204" pitchFamily="50" charset="-128"/>
                <a:ea typeface="Meiryo UI" panose="020B0604030504040204" pitchFamily="50" charset="-128"/>
              </a:rPr>
              <a:t>参考：日本万国博覧会記念公園の活性化に向けた将来ビジョン</a:t>
            </a:r>
            <a:r>
              <a:rPr lang="en-US" altLang="ja-JP" sz="1800" cap="all" dirty="0">
                <a:latin typeface="Meiryo UI" panose="020B0604030504040204" pitchFamily="50" charset="-128"/>
                <a:ea typeface="Meiryo UI" panose="020B0604030504040204" pitchFamily="50" charset="-128"/>
              </a:rPr>
              <a:t>2040</a:t>
            </a:r>
            <a:r>
              <a:rPr lang="ja-JP" altLang="en-US" sz="1800" cap="all" dirty="0">
                <a:latin typeface="Meiryo UI" panose="020B0604030504040204" pitchFamily="50" charset="-128"/>
                <a:ea typeface="Meiryo UI" panose="020B0604030504040204" pitchFamily="50" charset="-128"/>
              </a:rPr>
              <a:t>におけるロードマップ</a:t>
            </a:r>
          </a:p>
        </p:txBody>
      </p:sp>
    </p:spTree>
    <p:extLst>
      <p:ext uri="{BB962C8B-B14F-4D97-AF65-F5344CB8AC3E}">
        <p14:creationId xmlns:p14="http://schemas.microsoft.com/office/powerpoint/2010/main" val="21836392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5207</Words>
  <Application>Microsoft Office PowerPoint</Application>
  <PresentationFormat>画面に合わせる (4:3)</PresentationFormat>
  <Paragraphs>591</Paragraphs>
  <Slides>21</Slides>
  <Notes>21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21</vt:i4>
      </vt:variant>
    </vt:vector>
  </HeadingPairs>
  <TitlesOfParts>
    <vt:vector size="30" baseType="lpstr">
      <vt:lpstr>Meiryo UI</vt:lpstr>
      <vt:lpstr>Meiryo UI 本文</vt:lpstr>
      <vt:lpstr>ＭＳ Ｐゴシック</vt:lpstr>
      <vt:lpstr>游ゴシック</vt:lpstr>
      <vt:lpstr>Arial</vt:lpstr>
      <vt:lpstr>Calibri</vt:lpstr>
      <vt:lpstr>Calibri Light</vt:lpstr>
      <vt:lpstr>Wingdings</vt:lpstr>
      <vt:lpstr>Office テーマ</vt:lpstr>
      <vt:lpstr>日本万国博覧会記念公園の 活性化に向けた  中期アクションプラン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2026-03-23T00:52:59Z</dcterms:created>
  <dcterms:modified xsi:type="dcterms:W3CDTF">2026-03-27T03:56:55Z</dcterms:modified>
</cp:coreProperties>
</file>