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147483636" r:id="rId2"/>
    <p:sldId id="2147483635" r:id="rId3"/>
    <p:sldId id="2147483637" r:id="rId4"/>
    <p:sldId id="2147483612" r:id="rId5"/>
    <p:sldId id="256" r:id="rId6"/>
    <p:sldId id="2147483644" r:id="rId7"/>
    <p:sldId id="2147483638" r:id="rId8"/>
    <p:sldId id="2147483639" r:id="rId9"/>
    <p:sldId id="2147483640" r:id="rId10"/>
    <p:sldId id="2147483643" r:id="rId11"/>
    <p:sldId id="2147483645" r:id="rId12"/>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FFF2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725" autoAdjust="0"/>
  </p:normalViewPr>
  <p:slideViewPr>
    <p:cSldViewPr snapToGrid="0">
      <p:cViewPr varScale="1">
        <p:scale>
          <a:sx n="97" d="100"/>
          <a:sy n="97" d="100"/>
        </p:scale>
        <p:origin x="115" y="82"/>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077BC7-6050-4590-B4DC-F3C1E6A51EC7}"/>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6DEC49AA-2615-4C1D-9357-BCBC151B99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F846BDD-851C-4370-9C3E-2D8C03E8356C}"/>
              </a:ext>
            </a:extLst>
          </p:cNvPr>
          <p:cNvSpPr>
            <a:spLocks noGrp="1"/>
          </p:cNvSpPr>
          <p:nvPr>
            <p:ph type="dt" sz="half" idx="10"/>
          </p:nvPr>
        </p:nvSpPr>
        <p:spPr/>
        <p:txBody>
          <a:bodyPr/>
          <a:lstStyle/>
          <a:p>
            <a:fld id="{98C82A04-56E4-4A69-8947-90421D29830A}" type="datetimeFigureOut">
              <a:rPr kumimoji="1" lang="ja-JP" altLang="en-US" smtClean="0"/>
              <a:t>2026/3/2</a:t>
            </a:fld>
            <a:endParaRPr kumimoji="1" lang="ja-JP" altLang="en-US"/>
          </a:p>
        </p:txBody>
      </p:sp>
      <p:sp>
        <p:nvSpPr>
          <p:cNvPr id="5" name="フッター プレースホルダー 4">
            <a:extLst>
              <a:ext uri="{FF2B5EF4-FFF2-40B4-BE49-F238E27FC236}">
                <a16:creationId xmlns:a16="http://schemas.microsoft.com/office/drawing/2014/main" id="{D99B8589-265F-4B9E-AA97-D489BD18DCA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D2F2FAE-90BA-452B-8602-4B51E276B42E}"/>
              </a:ext>
            </a:extLst>
          </p:cNvPr>
          <p:cNvSpPr>
            <a:spLocks noGrp="1"/>
          </p:cNvSpPr>
          <p:nvPr>
            <p:ph type="sldNum" sz="quarter" idx="12"/>
          </p:nvPr>
        </p:nvSpPr>
        <p:spPr/>
        <p:txBody>
          <a:bodyPr/>
          <a:lstStyle/>
          <a:p>
            <a:fld id="{DA21801C-84AE-4C90-B2B2-29AB6F0CBEBC}" type="slidenum">
              <a:rPr kumimoji="1" lang="ja-JP" altLang="en-US" smtClean="0"/>
              <a:t>‹#›</a:t>
            </a:fld>
            <a:endParaRPr kumimoji="1" lang="ja-JP" altLang="en-US"/>
          </a:p>
        </p:txBody>
      </p:sp>
    </p:spTree>
    <p:extLst>
      <p:ext uri="{BB962C8B-B14F-4D97-AF65-F5344CB8AC3E}">
        <p14:creationId xmlns:p14="http://schemas.microsoft.com/office/powerpoint/2010/main" val="1633880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2B5534-7007-4F30-B3C1-3AF8E7B7C2E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CCDD01F-9525-45B7-834E-57B112518E9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C983C7D-CA0E-458E-BC23-3955383879A2}"/>
              </a:ext>
            </a:extLst>
          </p:cNvPr>
          <p:cNvSpPr>
            <a:spLocks noGrp="1"/>
          </p:cNvSpPr>
          <p:nvPr>
            <p:ph type="dt" sz="half" idx="10"/>
          </p:nvPr>
        </p:nvSpPr>
        <p:spPr/>
        <p:txBody>
          <a:bodyPr/>
          <a:lstStyle/>
          <a:p>
            <a:fld id="{98C82A04-56E4-4A69-8947-90421D29830A}" type="datetimeFigureOut">
              <a:rPr kumimoji="1" lang="ja-JP" altLang="en-US" smtClean="0"/>
              <a:t>2026/3/2</a:t>
            </a:fld>
            <a:endParaRPr kumimoji="1" lang="ja-JP" altLang="en-US"/>
          </a:p>
        </p:txBody>
      </p:sp>
      <p:sp>
        <p:nvSpPr>
          <p:cNvPr id="5" name="フッター プレースホルダー 4">
            <a:extLst>
              <a:ext uri="{FF2B5EF4-FFF2-40B4-BE49-F238E27FC236}">
                <a16:creationId xmlns:a16="http://schemas.microsoft.com/office/drawing/2014/main" id="{5003F2EF-A5F4-4A35-8E33-17E9CA91C6A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5BB1484-AC02-4D24-BA51-C8A4107FCC7B}"/>
              </a:ext>
            </a:extLst>
          </p:cNvPr>
          <p:cNvSpPr>
            <a:spLocks noGrp="1"/>
          </p:cNvSpPr>
          <p:nvPr>
            <p:ph type="sldNum" sz="quarter" idx="12"/>
          </p:nvPr>
        </p:nvSpPr>
        <p:spPr/>
        <p:txBody>
          <a:bodyPr/>
          <a:lstStyle/>
          <a:p>
            <a:fld id="{DA21801C-84AE-4C90-B2B2-29AB6F0CBEBC}" type="slidenum">
              <a:rPr kumimoji="1" lang="ja-JP" altLang="en-US" smtClean="0"/>
              <a:t>‹#›</a:t>
            </a:fld>
            <a:endParaRPr kumimoji="1" lang="ja-JP" altLang="en-US"/>
          </a:p>
        </p:txBody>
      </p:sp>
    </p:spTree>
    <p:extLst>
      <p:ext uri="{BB962C8B-B14F-4D97-AF65-F5344CB8AC3E}">
        <p14:creationId xmlns:p14="http://schemas.microsoft.com/office/powerpoint/2010/main" val="2475827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373228E-2279-42D1-BCEE-A9282E20CBF9}"/>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B250DE7-75E3-4A36-A869-97C730ECB19A}"/>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6EB896F-C066-4711-B725-6ED61D68A614}"/>
              </a:ext>
            </a:extLst>
          </p:cNvPr>
          <p:cNvSpPr>
            <a:spLocks noGrp="1"/>
          </p:cNvSpPr>
          <p:nvPr>
            <p:ph type="dt" sz="half" idx="10"/>
          </p:nvPr>
        </p:nvSpPr>
        <p:spPr/>
        <p:txBody>
          <a:bodyPr/>
          <a:lstStyle/>
          <a:p>
            <a:fld id="{98C82A04-56E4-4A69-8947-90421D29830A}" type="datetimeFigureOut">
              <a:rPr kumimoji="1" lang="ja-JP" altLang="en-US" smtClean="0"/>
              <a:t>2026/3/2</a:t>
            </a:fld>
            <a:endParaRPr kumimoji="1" lang="ja-JP" altLang="en-US"/>
          </a:p>
        </p:txBody>
      </p:sp>
      <p:sp>
        <p:nvSpPr>
          <p:cNvPr id="5" name="フッター プレースホルダー 4">
            <a:extLst>
              <a:ext uri="{FF2B5EF4-FFF2-40B4-BE49-F238E27FC236}">
                <a16:creationId xmlns:a16="http://schemas.microsoft.com/office/drawing/2014/main" id="{8B5E39C1-FE77-4A8A-9751-D90DC11CB60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2866BCF-B0CA-4A22-A340-6E182F944168}"/>
              </a:ext>
            </a:extLst>
          </p:cNvPr>
          <p:cNvSpPr>
            <a:spLocks noGrp="1"/>
          </p:cNvSpPr>
          <p:nvPr>
            <p:ph type="sldNum" sz="quarter" idx="12"/>
          </p:nvPr>
        </p:nvSpPr>
        <p:spPr/>
        <p:txBody>
          <a:bodyPr/>
          <a:lstStyle/>
          <a:p>
            <a:fld id="{DA21801C-84AE-4C90-B2B2-29AB6F0CBEBC}" type="slidenum">
              <a:rPr kumimoji="1" lang="ja-JP" altLang="en-US" smtClean="0"/>
              <a:t>‹#›</a:t>
            </a:fld>
            <a:endParaRPr kumimoji="1" lang="ja-JP" altLang="en-US"/>
          </a:p>
        </p:txBody>
      </p:sp>
    </p:spTree>
    <p:extLst>
      <p:ext uri="{BB962C8B-B14F-4D97-AF65-F5344CB8AC3E}">
        <p14:creationId xmlns:p14="http://schemas.microsoft.com/office/powerpoint/2010/main" val="2425655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20CDF967-EA9F-496D-AC97-D37AFE936A06}" type="datetime1">
              <a:rPr kumimoji="1" lang="ja-JP" altLang="en-US" smtClean="0"/>
              <a:t>2026/3/2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11207261" y="115210"/>
            <a:ext cx="840490" cy="360000"/>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289994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通常スライド">
    <p:spTree>
      <p:nvGrpSpPr>
        <p:cNvPr id="1" name=""/>
        <p:cNvGrpSpPr/>
        <p:nvPr/>
      </p:nvGrpSpPr>
      <p:grpSpPr>
        <a:xfrm>
          <a:off x="0" y="0"/>
          <a:ext cx="0" cy="0"/>
          <a:chOff x="0" y="0"/>
          <a:chExt cx="0" cy="0"/>
        </a:xfrm>
      </p:grpSpPr>
      <p:sp>
        <p:nvSpPr>
          <p:cNvPr id="3" name="Slide Number Placeholder 17">
            <a:extLst>
              <a:ext uri="{FF2B5EF4-FFF2-40B4-BE49-F238E27FC236}">
                <a16:creationId xmlns:a16="http://schemas.microsoft.com/office/drawing/2014/main" id="{7B829D89-E8A3-244A-A095-93F49984F069}"/>
              </a:ext>
            </a:extLst>
          </p:cNvPr>
          <p:cNvSpPr>
            <a:spLocks noGrp="1"/>
          </p:cNvSpPr>
          <p:nvPr>
            <p:ph type="sldNum" sz="quarter" idx="4"/>
          </p:nvPr>
        </p:nvSpPr>
        <p:spPr>
          <a:xfrm>
            <a:off x="11592968" y="6499616"/>
            <a:ext cx="648000" cy="360000"/>
          </a:xfrm>
          <a:prstGeom prst="rect">
            <a:avLst/>
          </a:prstGeom>
        </p:spPr>
        <p:txBody>
          <a:bodyPr vert="horz" lIns="91440" tIns="45720" rIns="91440" bIns="45720" rtlCol="0" anchor="ctr"/>
          <a:lstStyle>
            <a:lvl1pPr algn="r">
              <a:defRPr sz="1800" b="1" i="0">
                <a:solidFill>
                  <a:schemeClr val="bg1"/>
                </a:solidFill>
                <a:latin typeface="Meiryo" panose="020B0604030504040204" pitchFamily="34" charset="-128"/>
                <a:ea typeface="Meiryo" panose="020B0604030504040204" pitchFamily="34" charset="-128"/>
              </a:defRPr>
            </a:lvl1pPr>
          </a:lstStyle>
          <a:p>
            <a:pPr algn="ctr"/>
            <a:fld id="{D3552043-056E-7B43-A5E1-82A9083C228E}" type="slidenum">
              <a:rPr lang="en-JP" smtClean="0"/>
              <a:pPr algn="ctr"/>
              <a:t>‹#›</a:t>
            </a:fld>
            <a:endParaRPr lang="en-JP" dirty="0"/>
          </a:p>
        </p:txBody>
      </p:sp>
      <p:sp>
        <p:nvSpPr>
          <p:cNvPr id="4" name="Title Placeholder 16">
            <a:extLst>
              <a:ext uri="{FF2B5EF4-FFF2-40B4-BE49-F238E27FC236}">
                <a16:creationId xmlns:a16="http://schemas.microsoft.com/office/drawing/2014/main" id="{A2D83164-7D52-DFB7-170D-3D398FD2B54D}"/>
              </a:ext>
            </a:extLst>
          </p:cNvPr>
          <p:cNvSpPr>
            <a:spLocks noGrp="1"/>
          </p:cNvSpPr>
          <p:nvPr>
            <p:ph type="title" hasCustomPrompt="1"/>
          </p:nvPr>
        </p:nvSpPr>
        <p:spPr>
          <a:xfrm>
            <a:off x="252000" y="250986"/>
            <a:ext cx="10080000" cy="430886"/>
          </a:xfrm>
          <a:prstGeom prst="rect">
            <a:avLst/>
          </a:prstGeom>
        </p:spPr>
        <p:txBody>
          <a:bodyPr vert="horz" lIns="91440" tIns="45720" rIns="91440" bIns="45720" rtlCol="0" anchor="ctr">
            <a:normAutofit/>
          </a:bodyPr>
          <a:lstStyle>
            <a:lvl1pPr>
              <a:defRPr>
                <a:latin typeface="游ゴシック" panose="020B0400000000000000" pitchFamily="50" charset="-128"/>
                <a:ea typeface="游ゴシック" panose="020B0400000000000000" pitchFamily="50" charset="-128"/>
              </a:defRPr>
            </a:lvl1pPr>
          </a:lstStyle>
          <a:p>
            <a:r>
              <a:rPr lang="en-US" dirty="0" err="1"/>
              <a:t>タイトル</a:t>
            </a:r>
            <a:endParaRPr lang="en-JP" dirty="0"/>
          </a:p>
        </p:txBody>
      </p:sp>
    </p:spTree>
    <p:extLst>
      <p:ext uri="{BB962C8B-B14F-4D97-AF65-F5344CB8AC3E}">
        <p14:creationId xmlns:p14="http://schemas.microsoft.com/office/powerpoint/2010/main" val="2265242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BA5329-CDB5-48BA-AE93-5B7B729D55E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2AA578F-9668-4956-835E-2CDCC5CB353F}"/>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FF1E981-E99A-49A4-AFA9-B5C0BC2BA32C}"/>
              </a:ext>
            </a:extLst>
          </p:cNvPr>
          <p:cNvSpPr>
            <a:spLocks noGrp="1"/>
          </p:cNvSpPr>
          <p:nvPr>
            <p:ph type="dt" sz="half" idx="10"/>
          </p:nvPr>
        </p:nvSpPr>
        <p:spPr/>
        <p:txBody>
          <a:bodyPr/>
          <a:lstStyle/>
          <a:p>
            <a:fld id="{98C82A04-56E4-4A69-8947-90421D29830A}" type="datetimeFigureOut">
              <a:rPr kumimoji="1" lang="ja-JP" altLang="en-US" smtClean="0"/>
              <a:t>2026/3/2</a:t>
            </a:fld>
            <a:endParaRPr kumimoji="1" lang="ja-JP" altLang="en-US"/>
          </a:p>
        </p:txBody>
      </p:sp>
      <p:sp>
        <p:nvSpPr>
          <p:cNvPr id="5" name="フッター プレースホルダー 4">
            <a:extLst>
              <a:ext uri="{FF2B5EF4-FFF2-40B4-BE49-F238E27FC236}">
                <a16:creationId xmlns:a16="http://schemas.microsoft.com/office/drawing/2014/main" id="{52A9CBE1-E6AB-4DF5-B389-5D4A75B241A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288CAED-DDF4-4FA1-9400-BEF86031EA62}"/>
              </a:ext>
            </a:extLst>
          </p:cNvPr>
          <p:cNvSpPr>
            <a:spLocks noGrp="1"/>
          </p:cNvSpPr>
          <p:nvPr>
            <p:ph type="sldNum" sz="quarter" idx="12"/>
          </p:nvPr>
        </p:nvSpPr>
        <p:spPr/>
        <p:txBody>
          <a:bodyPr/>
          <a:lstStyle/>
          <a:p>
            <a:fld id="{DA21801C-84AE-4C90-B2B2-29AB6F0CBEBC}" type="slidenum">
              <a:rPr kumimoji="1" lang="ja-JP" altLang="en-US" smtClean="0"/>
              <a:t>‹#›</a:t>
            </a:fld>
            <a:endParaRPr kumimoji="1" lang="ja-JP" altLang="en-US"/>
          </a:p>
        </p:txBody>
      </p:sp>
    </p:spTree>
    <p:extLst>
      <p:ext uri="{BB962C8B-B14F-4D97-AF65-F5344CB8AC3E}">
        <p14:creationId xmlns:p14="http://schemas.microsoft.com/office/powerpoint/2010/main" val="500293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65DE96-7E8B-445E-BC69-DAD1E7530929}"/>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59AA7E8-BF07-48B2-ABA5-62EABC7BF4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4B685994-82E0-4D7B-9044-ABCEFFE529A9}"/>
              </a:ext>
            </a:extLst>
          </p:cNvPr>
          <p:cNvSpPr>
            <a:spLocks noGrp="1"/>
          </p:cNvSpPr>
          <p:nvPr>
            <p:ph type="dt" sz="half" idx="10"/>
          </p:nvPr>
        </p:nvSpPr>
        <p:spPr/>
        <p:txBody>
          <a:bodyPr/>
          <a:lstStyle/>
          <a:p>
            <a:fld id="{98C82A04-56E4-4A69-8947-90421D29830A}" type="datetimeFigureOut">
              <a:rPr kumimoji="1" lang="ja-JP" altLang="en-US" smtClean="0"/>
              <a:t>2026/3/2</a:t>
            </a:fld>
            <a:endParaRPr kumimoji="1" lang="ja-JP" altLang="en-US"/>
          </a:p>
        </p:txBody>
      </p:sp>
      <p:sp>
        <p:nvSpPr>
          <p:cNvPr id="5" name="フッター プレースホルダー 4">
            <a:extLst>
              <a:ext uri="{FF2B5EF4-FFF2-40B4-BE49-F238E27FC236}">
                <a16:creationId xmlns:a16="http://schemas.microsoft.com/office/drawing/2014/main" id="{A4A29005-FEA6-4888-B930-5606186A076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6FC759F-42EE-4F00-A6A6-2744516E3E62}"/>
              </a:ext>
            </a:extLst>
          </p:cNvPr>
          <p:cNvSpPr>
            <a:spLocks noGrp="1"/>
          </p:cNvSpPr>
          <p:nvPr>
            <p:ph type="sldNum" sz="quarter" idx="12"/>
          </p:nvPr>
        </p:nvSpPr>
        <p:spPr/>
        <p:txBody>
          <a:bodyPr/>
          <a:lstStyle/>
          <a:p>
            <a:fld id="{DA21801C-84AE-4C90-B2B2-29AB6F0CBEBC}" type="slidenum">
              <a:rPr kumimoji="1" lang="ja-JP" altLang="en-US" smtClean="0"/>
              <a:t>‹#›</a:t>
            </a:fld>
            <a:endParaRPr kumimoji="1" lang="ja-JP" altLang="en-US"/>
          </a:p>
        </p:txBody>
      </p:sp>
    </p:spTree>
    <p:extLst>
      <p:ext uri="{BB962C8B-B14F-4D97-AF65-F5344CB8AC3E}">
        <p14:creationId xmlns:p14="http://schemas.microsoft.com/office/powerpoint/2010/main" val="1317493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3C22FA-ACBE-4E56-9A6A-18BB0CAE4B7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8BA9E2C-B10F-41D3-9AC8-4FA2E36A7B09}"/>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A25D66BA-965F-47D8-B110-FFDE01390EDE}"/>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B1F70613-0CD0-4395-89B9-D340504F15B8}"/>
              </a:ext>
            </a:extLst>
          </p:cNvPr>
          <p:cNvSpPr>
            <a:spLocks noGrp="1"/>
          </p:cNvSpPr>
          <p:nvPr>
            <p:ph type="dt" sz="half" idx="10"/>
          </p:nvPr>
        </p:nvSpPr>
        <p:spPr/>
        <p:txBody>
          <a:bodyPr/>
          <a:lstStyle/>
          <a:p>
            <a:fld id="{98C82A04-56E4-4A69-8947-90421D29830A}" type="datetimeFigureOut">
              <a:rPr kumimoji="1" lang="ja-JP" altLang="en-US" smtClean="0"/>
              <a:t>2026/3/2</a:t>
            </a:fld>
            <a:endParaRPr kumimoji="1" lang="ja-JP" altLang="en-US"/>
          </a:p>
        </p:txBody>
      </p:sp>
      <p:sp>
        <p:nvSpPr>
          <p:cNvPr id="6" name="フッター プレースホルダー 5">
            <a:extLst>
              <a:ext uri="{FF2B5EF4-FFF2-40B4-BE49-F238E27FC236}">
                <a16:creationId xmlns:a16="http://schemas.microsoft.com/office/drawing/2014/main" id="{12CFAF01-766E-4A97-87EB-DE95C886E51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97474BC-2201-4F8B-AF90-127724F1F946}"/>
              </a:ext>
            </a:extLst>
          </p:cNvPr>
          <p:cNvSpPr>
            <a:spLocks noGrp="1"/>
          </p:cNvSpPr>
          <p:nvPr>
            <p:ph type="sldNum" sz="quarter" idx="12"/>
          </p:nvPr>
        </p:nvSpPr>
        <p:spPr/>
        <p:txBody>
          <a:bodyPr/>
          <a:lstStyle/>
          <a:p>
            <a:fld id="{DA21801C-84AE-4C90-B2B2-29AB6F0CBEBC}" type="slidenum">
              <a:rPr kumimoji="1" lang="ja-JP" altLang="en-US" smtClean="0"/>
              <a:t>‹#›</a:t>
            </a:fld>
            <a:endParaRPr kumimoji="1" lang="ja-JP" altLang="en-US"/>
          </a:p>
        </p:txBody>
      </p:sp>
    </p:spTree>
    <p:extLst>
      <p:ext uri="{BB962C8B-B14F-4D97-AF65-F5344CB8AC3E}">
        <p14:creationId xmlns:p14="http://schemas.microsoft.com/office/powerpoint/2010/main" val="481497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776515C-84F4-4104-AA69-1B9949E920B7}"/>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BC4C1FA-41E8-4A58-8D56-5F33033B78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55D0B58-EE86-4E59-A001-31FD6C5734B3}"/>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ABC8F440-1688-4C06-B972-AF4E2918F5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D84008C-F031-4C54-852B-B8E31C6CF8AA}"/>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6E1A06ED-6F52-4AA1-84F2-EB928442125F}"/>
              </a:ext>
            </a:extLst>
          </p:cNvPr>
          <p:cNvSpPr>
            <a:spLocks noGrp="1"/>
          </p:cNvSpPr>
          <p:nvPr>
            <p:ph type="dt" sz="half" idx="10"/>
          </p:nvPr>
        </p:nvSpPr>
        <p:spPr/>
        <p:txBody>
          <a:bodyPr/>
          <a:lstStyle/>
          <a:p>
            <a:fld id="{98C82A04-56E4-4A69-8947-90421D29830A}" type="datetimeFigureOut">
              <a:rPr kumimoji="1" lang="ja-JP" altLang="en-US" smtClean="0"/>
              <a:t>2026/3/2</a:t>
            </a:fld>
            <a:endParaRPr kumimoji="1" lang="ja-JP" altLang="en-US"/>
          </a:p>
        </p:txBody>
      </p:sp>
      <p:sp>
        <p:nvSpPr>
          <p:cNvPr id="8" name="フッター プレースホルダー 7">
            <a:extLst>
              <a:ext uri="{FF2B5EF4-FFF2-40B4-BE49-F238E27FC236}">
                <a16:creationId xmlns:a16="http://schemas.microsoft.com/office/drawing/2014/main" id="{4F592B1B-8F44-43BA-9324-116D4A08A83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2A289172-DBFB-42B1-A256-D8113F9BED7D}"/>
              </a:ext>
            </a:extLst>
          </p:cNvPr>
          <p:cNvSpPr>
            <a:spLocks noGrp="1"/>
          </p:cNvSpPr>
          <p:nvPr>
            <p:ph type="sldNum" sz="quarter" idx="12"/>
          </p:nvPr>
        </p:nvSpPr>
        <p:spPr/>
        <p:txBody>
          <a:bodyPr/>
          <a:lstStyle/>
          <a:p>
            <a:fld id="{DA21801C-84AE-4C90-B2B2-29AB6F0CBEBC}" type="slidenum">
              <a:rPr kumimoji="1" lang="ja-JP" altLang="en-US" smtClean="0"/>
              <a:t>‹#›</a:t>
            </a:fld>
            <a:endParaRPr kumimoji="1" lang="ja-JP" altLang="en-US"/>
          </a:p>
        </p:txBody>
      </p:sp>
    </p:spTree>
    <p:extLst>
      <p:ext uri="{BB962C8B-B14F-4D97-AF65-F5344CB8AC3E}">
        <p14:creationId xmlns:p14="http://schemas.microsoft.com/office/powerpoint/2010/main" val="3874294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8ECEF9-111B-4BDE-917B-24EED8399E4D}"/>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0CA2B39-568F-4F56-964D-F62BE2BDF8B6}"/>
              </a:ext>
            </a:extLst>
          </p:cNvPr>
          <p:cNvSpPr>
            <a:spLocks noGrp="1"/>
          </p:cNvSpPr>
          <p:nvPr>
            <p:ph type="dt" sz="half" idx="10"/>
          </p:nvPr>
        </p:nvSpPr>
        <p:spPr/>
        <p:txBody>
          <a:bodyPr/>
          <a:lstStyle/>
          <a:p>
            <a:fld id="{98C82A04-56E4-4A69-8947-90421D29830A}" type="datetimeFigureOut">
              <a:rPr kumimoji="1" lang="ja-JP" altLang="en-US" smtClean="0"/>
              <a:t>2026/3/2</a:t>
            </a:fld>
            <a:endParaRPr kumimoji="1" lang="ja-JP" altLang="en-US"/>
          </a:p>
        </p:txBody>
      </p:sp>
      <p:sp>
        <p:nvSpPr>
          <p:cNvPr id="4" name="フッター プレースホルダー 3">
            <a:extLst>
              <a:ext uri="{FF2B5EF4-FFF2-40B4-BE49-F238E27FC236}">
                <a16:creationId xmlns:a16="http://schemas.microsoft.com/office/drawing/2014/main" id="{99ABB6C9-C329-4203-BE46-09EE9796EEEB}"/>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F21D5E9-0492-4A72-963E-B58342A05702}"/>
              </a:ext>
            </a:extLst>
          </p:cNvPr>
          <p:cNvSpPr>
            <a:spLocks noGrp="1"/>
          </p:cNvSpPr>
          <p:nvPr>
            <p:ph type="sldNum" sz="quarter" idx="12"/>
          </p:nvPr>
        </p:nvSpPr>
        <p:spPr/>
        <p:txBody>
          <a:bodyPr/>
          <a:lstStyle/>
          <a:p>
            <a:fld id="{DA21801C-84AE-4C90-B2B2-29AB6F0CBEBC}" type="slidenum">
              <a:rPr kumimoji="1" lang="ja-JP" altLang="en-US" smtClean="0"/>
              <a:t>‹#›</a:t>
            </a:fld>
            <a:endParaRPr kumimoji="1" lang="ja-JP" altLang="en-US"/>
          </a:p>
        </p:txBody>
      </p:sp>
    </p:spTree>
    <p:extLst>
      <p:ext uri="{BB962C8B-B14F-4D97-AF65-F5344CB8AC3E}">
        <p14:creationId xmlns:p14="http://schemas.microsoft.com/office/powerpoint/2010/main" val="1605600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90F525D-37E8-4E4E-A8C5-1A915F36A205}"/>
              </a:ext>
            </a:extLst>
          </p:cNvPr>
          <p:cNvSpPr>
            <a:spLocks noGrp="1"/>
          </p:cNvSpPr>
          <p:nvPr>
            <p:ph type="dt" sz="half" idx="10"/>
          </p:nvPr>
        </p:nvSpPr>
        <p:spPr/>
        <p:txBody>
          <a:bodyPr/>
          <a:lstStyle/>
          <a:p>
            <a:fld id="{98C82A04-56E4-4A69-8947-90421D29830A}" type="datetimeFigureOut">
              <a:rPr kumimoji="1" lang="ja-JP" altLang="en-US" smtClean="0"/>
              <a:t>2026/3/2</a:t>
            </a:fld>
            <a:endParaRPr kumimoji="1" lang="ja-JP" altLang="en-US"/>
          </a:p>
        </p:txBody>
      </p:sp>
      <p:sp>
        <p:nvSpPr>
          <p:cNvPr id="3" name="フッター プレースホルダー 2">
            <a:extLst>
              <a:ext uri="{FF2B5EF4-FFF2-40B4-BE49-F238E27FC236}">
                <a16:creationId xmlns:a16="http://schemas.microsoft.com/office/drawing/2014/main" id="{DE4E72DC-57A8-42AA-A8F6-F9597D2BD1D7}"/>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BCBDBE7-03AF-4170-9262-789B83288926}"/>
              </a:ext>
            </a:extLst>
          </p:cNvPr>
          <p:cNvSpPr>
            <a:spLocks noGrp="1"/>
          </p:cNvSpPr>
          <p:nvPr>
            <p:ph type="sldNum" sz="quarter" idx="12"/>
          </p:nvPr>
        </p:nvSpPr>
        <p:spPr/>
        <p:txBody>
          <a:bodyPr/>
          <a:lstStyle/>
          <a:p>
            <a:fld id="{DA21801C-84AE-4C90-B2B2-29AB6F0CBEBC}" type="slidenum">
              <a:rPr kumimoji="1" lang="ja-JP" altLang="en-US" smtClean="0"/>
              <a:t>‹#›</a:t>
            </a:fld>
            <a:endParaRPr kumimoji="1" lang="ja-JP" altLang="en-US"/>
          </a:p>
        </p:txBody>
      </p:sp>
    </p:spTree>
    <p:extLst>
      <p:ext uri="{BB962C8B-B14F-4D97-AF65-F5344CB8AC3E}">
        <p14:creationId xmlns:p14="http://schemas.microsoft.com/office/powerpoint/2010/main" val="114274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E9976D-9349-4CC3-9154-32E5F703253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82D6A9C-A41F-4EA3-8925-90F4449006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3E1F91C-9223-4B78-9B6E-C463C42B6C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3CC6F50-5EA8-4F98-B69A-5DBBD55B6D76}"/>
              </a:ext>
            </a:extLst>
          </p:cNvPr>
          <p:cNvSpPr>
            <a:spLocks noGrp="1"/>
          </p:cNvSpPr>
          <p:nvPr>
            <p:ph type="dt" sz="half" idx="10"/>
          </p:nvPr>
        </p:nvSpPr>
        <p:spPr/>
        <p:txBody>
          <a:bodyPr/>
          <a:lstStyle/>
          <a:p>
            <a:fld id="{98C82A04-56E4-4A69-8947-90421D29830A}" type="datetimeFigureOut">
              <a:rPr kumimoji="1" lang="ja-JP" altLang="en-US" smtClean="0"/>
              <a:t>2026/3/2</a:t>
            </a:fld>
            <a:endParaRPr kumimoji="1" lang="ja-JP" altLang="en-US"/>
          </a:p>
        </p:txBody>
      </p:sp>
      <p:sp>
        <p:nvSpPr>
          <p:cNvPr id="6" name="フッター プレースホルダー 5">
            <a:extLst>
              <a:ext uri="{FF2B5EF4-FFF2-40B4-BE49-F238E27FC236}">
                <a16:creationId xmlns:a16="http://schemas.microsoft.com/office/drawing/2014/main" id="{45593CB0-4164-47AE-B853-1F9ABBB853F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037A8D5-53D1-4A49-8BEC-3DD3F16C64CC}"/>
              </a:ext>
            </a:extLst>
          </p:cNvPr>
          <p:cNvSpPr>
            <a:spLocks noGrp="1"/>
          </p:cNvSpPr>
          <p:nvPr>
            <p:ph type="sldNum" sz="quarter" idx="12"/>
          </p:nvPr>
        </p:nvSpPr>
        <p:spPr/>
        <p:txBody>
          <a:bodyPr/>
          <a:lstStyle/>
          <a:p>
            <a:fld id="{DA21801C-84AE-4C90-B2B2-29AB6F0CBEBC}" type="slidenum">
              <a:rPr kumimoji="1" lang="ja-JP" altLang="en-US" smtClean="0"/>
              <a:t>‹#›</a:t>
            </a:fld>
            <a:endParaRPr kumimoji="1" lang="ja-JP" altLang="en-US"/>
          </a:p>
        </p:txBody>
      </p:sp>
    </p:spTree>
    <p:extLst>
      <p:ext uri="{BB962C8B-B14F-4D97-AF65-F5344CB8AC3E}">
        <p14:creationId xmlns:p14="http://schemas.microsoft.com/office/powerpoint/2010/main" val="3868959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215970-B427-40A9-8B82-5FF8DDA7962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27BFAA80-121C-4247-A22E-A41A4AD42F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F1CECDB2-5E9F-4C27-B507-EF0ACB5326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AB725AF-DA42-4EB6-9811-B6A5BF5DA6F5}"/>
              </a:ext>
            </a:extLst>
          </p:cNvPr>
          <p:cNvSpPr>
            <a:spLocks noGrp="1"/>
          </p:cNvSpPr>
          <p:nvPr>
            <p:ph type="dt" sz="half" idx="10"/>
          </p:nvPr>
        </p:nvSpPr>
        <p:spPr/>
        <p:txBody>
          <a:bodyPr/>
          <a:lstStyle/>
          <a:p>
            <a:fld id="{98C82A04-56E4-4A69-8947-90421D29830A}" type="datetimeFigureOut">
              <a:rPr kumimoji="1" lang="ja-JP" altLang="en-US" smtClean="0"/>
              <a:t>2026/3/2</a:t>
            </a:fld>
            <a:endParaRPr kumimoji="1" lang="ja-JP" altLang="en-US"/>
          </a:p>
        </p:txBody>
      </p:sp>
      <p:sp>
        <p:nvSpPr>
          <p:cNvPr id="6" name="フッター プレースホルダー 5">
            <a:extLst>
              <a:ext uri="{FF2B5EF4-FFF2-40B4-BE49-F238E27FC236}">
                <a16:creationId xmlns:a16="http://schemas.microsoft.com/office/drawing/2014/main" id="{50C7563E-A5F4-48D9-8B07-A816579462A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C415EF3-4941-4926-BD81-C8F2160D5801}"/>
              </a:ext>
            </a:extLst>
          </p:cNvPr>
          <p:cNvSpPr>
            <a:spLocks noGrp="1"/>
          </p:cNvSpPr>
          <p:nvPr>
            <p:ph type="sldNum" sz="quarter" idx="12"/>
          </p:nvPr>
        </p:nvSpPr>
        <p:spPr/>
        <p:txBody>
          <a:bodyPr/>
          <a:lstStyle/>
          <a:p>
            <a:fld id="{DA21801C-84AE-4C90-B2B2-29AB6F0CBEBC}" type="slidenum">
              <a:rPr kumimoji="1" lang="ja-JP" altLang="en-US" smtClean="0"/>
              <a:t>‹#›</a:t>
            </a:fld>
            <a:endParaRPr kumimoji="1" lang="ja-JP" altLang="en-US"/>
          </a:p>
        </p:txBody>
      </p:sp>
    </p:spTree>
    <p:extLst>
      <p:ext uri="{BB962C8B-B14F-4D97-AF65-F5344CB8AC3E}">
        <p14:creationId xmlns:p14="http://schemas.microsoft.com/office/powerpoint/2010/main" val="480756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2C53918-0109-415E-8A6F-947F56F986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CCFB62F-B009-42C4-84C0-2926D44D11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3F765E6-B017-4F23-8E90-1B30A4193D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C82A04-56E4-4A69-8947-90421D29830A}" type="datetimeFigureOut">
              <a:rPr kumimoji="1" lang="ja-JP" altLang="en-US" smtClean="0"/>
              <a:t>2026/3/2</a:t>
            </a:fld>
            <a:endParaRPr kumimoji="1" lang="ja-JP" altLang="en-US"/>
          </a:p>
        </p:txBody>
      </p:sp>
      <p:sp>
        <p:nvSpPr>
          <p:cNvPr id="5" name="フッター プレースホルダー 4">
            <a:extLst>
              <a:ext uri="{FF2B5EF4-FFF2-40B4-BE49-F238E27FC236}">
                <a16:creationId xmlns:a16="http://schemas.microsoft.com/office/drawing/2014/main" id="{1337B810-682E-410A-9CF0-553D4F2B18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AB784075-4147-4300-A15F-444897EC49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21801C-84AE-4C90-B2B2-29AB6F0CBEBC}" type="slidenum">
              <a:rPr kumimoji="1" lang="ja-JP" altLang="en-US" smtClean="0"/>
              <a:t>‹#›</a:t>
            </a:fld>
            <a:endParaRPr kumimoji="1" lang="ja-JP" altLang="en-US"/>
          </a:p>
        </p:txBody>
      </p:sp>
    </p:spTree>
    <p:extLst>
      <p:ext uri="{BB962C8B-B14F-4D97-AF65-F5344CB8AC3E}">
        <p14:creationId xmlns:p14="http://schemas.microsoft.com/office/powerpoint/2010/main" val="2854416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27.sv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jpeg"/></Relationships>
</file>

<file path=ppt/slides/_rels/slide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27.sv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27.sv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27.sv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27.sv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コンテンツ プレースホルダー 5">
            <a:extLst>
              <a:ext uri="{FF2B5EF4-FFF2-40B4-BE49-F238E27FC236}">
                <a16:creationId xmlns:a16="http://schemas.microsoft.com/office/drawing/2014/main" id="{E72BA708-30D6-4F6A-AD96-E48D0E5BB675}"/>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7" name="テキスト ボックス 16">
            <a:extLst>
              <a:ext uri="{FF2B5EF4-FFF2-40B4-BE49-F238E27FC236}">
                <a16:creationId xmlns:a16="http://schemas.microsoft.com/office/drawing/2014/main" id="{4A8DE90C-A5B8-4C4A-AAC0-0951E2AF0C81}"/>
              </a:ext>
            </a:extLst>
          </p:cNvPr>
          <p:cNvSpPr txBox="1"/>
          <p:nvPr/>
        </p:nvSpPr>
        <p:spPr>
          <a:xfrm>
            <a:off x="0" y="5534561"/>
            <a:ext cx="12192000" cy="1323439"/>
          </a:xfrm>
          <a:prstGeom prst="rect">
            <a:avLst/>
          </a:prstGeom>
          <a:solidFill>
            <a:srgbClr val="FFFFFF">
              <a:alpha val="74902"/>
            </a:srgbClr>
          </a:solidFill>
        </p:spPr>
        <p:txBody>
          <a:bodyPr wrap="square" rtlCol="0">
            <a:spAutoFit/>
          </a:bodyPr>
          <a:lstStyle/>
          <a:p>
            <a:pPr algn="ctr"/>
            <a:endParaRPr kumimoji="1" lang="en-US" altLang="ja-JP" sz="8000" b="1"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EAC051F4-9A46-44B9-8154-88B63B8A647C}"/>
              </a:ext>
            </a:extLst>
          </p:cNvPr>
          <p:cNvSpPr txBox="1"/>
          <p:nvPr/>
        </p:nvSpPr>
        <p:spPr>
          <a:xfrm>
            <a:off x="0" y="1385463"/>
            <a:ext cx="12192000" cy="2246769"/>
          </a:xfrm>
          <a:prstGeom prst="rect">
            <a:avLst/>
          </a:prstGeom>
          <a:solidFill>
            <a:srgbClr val="FFFFFF">
              <a:alpha val="74902"/>
            </a:srgbClr>
          </a:solidFill>
        </p:spPr>
        <p:txBody>
          <a:bodyPr wrap="square" rtlCol="0">
            <a:spAutoFit/>
          </a:bodyPr>
          <a:lstStyle/>
          <a:p>
            <a:pPr algn="ctr"/>
            <a:r>
              <a:rPr kumimoji="1" lang="ja-JP" altLang="en-US" sz="6000" b="1">
                <a:latin typeface="BIZ UDPゴシック" panose="020B0400000000000000" pitchFamily="50" charset="-128"/>
                <a:ea typeface="BIZ UDPゴシック" panose="020B0400000000000000" pitchFamily="50" charset="-128"/>
              </a:rPr>
              <a:t>「</a:t>
            </a:r>
            <a:r>
              <a:rPr kumimoji="1" lang="en-US" altLang="ja-JP" sz="6000" b="1">
                <a:latin typeface="BIZ UDPゴシック" panose="020B0400000000000000" pitchFamily="50" charset="-128"/>
                <a:ea typeface="BIZ UDPゴシック" panose="020B0400000000000000" pitchFamily="50" charset="-128"/>
              </a:rPr>
              <a:t>SDGs</a:t>
            </a:r>
            <a:r>
              <a:rPr kumimoji="1" lang="ja-JP" altLang="en-US" sz="6000" b="1" dirty="0">
                <a:latin typeface="BIZ UDPゴシック" panose="020B0400000000000000" pitchFamily="50" charset="-128"/>
                <a:ea typeface="BIZ UDPゴシック" panose="020B0400000000000000" pitchFamily="50" charset="-128"/>
              </a:rPr>
              <a:t>とビジネス</a:t>
            </a:r>
            <a:r>
              <a:rPr kumimoji="1" lang="ja-JP" altLang="en-US" sz="6000" b="1">
                <a:latin typeface="BIZ UDPゴシック" panose="020B0400000000000000" pitchFamily="50" charset="-128"/>
                <a:ea typeface="BIZ UDPゴシック" panose="020B0400000000000000" pitchFamily="50" charset="-128"/>
              </a:rPr>
              <a:t>の価値」シリーズ</a:t>
            </a:r>
            <a:endParaRPr kumimoji="1" lang="en-US" altLang="ja-JP" sz="6000" b="1" dirty="0">
              <a:latin typeface="BIZ UDPゴシック" panose="020B0400000000000000" pitchFamily="50" charset="-128"/>
              <a:ea typeface="BIZ UDPゴシック" panose="020B0400000000000000" pitchFamily="50" charset="-128"/>
            </a:endParaRPr>
          </a:p>
          <a:p>
            <a:pPr algn="ctr"/>
            <a:r>
              <a:rPr kumimoji="1" lang="ja-JP" altLang="en-US" sz="8000" b="1" dirty="0">
                <a:latin typeface="BIZ UDPゴシック" panose="020B0400000000000000" pitchFamily="50" charset="-128"/>
                <a:ea typeface="BIZ UDPゴシック" panose="020B0400000000000000" pitchFamily="50" charset="-128"/>
              </a:rPr>
              <a:t>イベント開催レポート</a:t>
            </a:r>
            <a:endParaRPr kumimoji="1" lang="en-US" altLang="ja-JP" sz="8000" b="1"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C3B380F5-B6B6-420C-B13F-A6445E256F35}"/>
              </a:ext>
            </a:extLst>
          </p:cNvPr>
          <p:cNvSpPr txBox="1"/>
          <p:nvPr/>
        </p:nvSpPr>
        <p:spPr>
          <a:xfrm>
            <a:off x="3227671" y="3846247"/>
            <a:ext cx="5736657" cy="1384995"/>
          </a:xfrm>
          <a:prstGeom prst="rect">
            <a:avLst/>
          </a:prstGeom>
          <a:solidFill>
            <a:srgbClr val="FFFFFF">
              <a:alpha val="74902"/>
            </a:srgbClr>
          </a:solidFill>
        </p:spPr>
        <p:txBody>
          <a:bodyPr wrap="square" rtlCol="0">
            <a:spAutoFit/>
          </a:bodyPr>
          <a:lstStyle/>
          <a:p>
            <a:pPr algn="just"/>
            <a:r>
              <a:rPr lang="ja-JP" altLang="en-US" sz="2800" b="1" dirty="0">
                <a:latin typeface="BIZ UDPゴシック" panose="020B0400000000000000" pitchFamily="50" charset="-128"/>
                <a:ea typeface="BIZ UDPゴシック" panose="020B0400000000000000" pitchFamily="50" charset="-128"/>
              </a:rPr>
              <a:t>第１弾　令和７年５月２９日開催</a:t>
            </a:r>
            <a:endParaRPr lang="en-US" altLang="ja-JP" sz="2800" b="1" dirty="0">
              <a:latin typeface="BIZ UDPゴシック" panose="020B0400000000000000" pitchFamily="50" charset="-128"/>
              <a:ea typeface="BIZ UDPゴシック" panose="020B0400000000000000" pitchFamily="50" charset="-128"/>
            </a:endParaRPr>
          </a:p>
          <a:p>
            <a:pPr algn="just"/>
            <a:r>
              <a:rPr kumimoji="1" lang="ja-JP" altLang="en-US" sz="2800" b="1" dirty="0">
                <a:latin typeface="BIZ UDPゴシック" panose="020B0400000000000000" pitchFamily="50" charset="-128"/>
                <a:ea typeface="BIZ UDPゴシック" panose="020B0400000000000000" pitchFamily="50" charset="-128"/>
              </a:rPr>
              <a:t>第２弾　令和</a:t>
            </a:r>
            <a:r>
              <a:rPr lang="ja-JP" altLang="en-US" sz="2800" b="1" dirty="0">
                <a:latin typeface="BIZ UDPゴシック" panose="020B0400000000000000" pitchFamily="50" charset="-128"/>
                <a:ea typeface="BIZ UDPゴシック" panose="020B0400000000000000" pitchFamily="50" charset="-128"/>
              </a:rPr>
              <a:t>７年６月１７日開催</a:t>
            </a:r>
            <a:endParaRPr kumimoji="1" lang="en-US" altLang="ja-JP" sz="2800" b="1" dirty="0">
              <a:latin typeface="BIZ UDPゴシック" panose="020B0400000000000000" pitchFamily="50" charset="-128"/>
              <a:ea typeface="BIZ UDPゴシック" panose="020B0400000000000000" pitchFamily="50" charset="-128"/>
            </a:endParaRPr>
          </a:p>
          <a:p>
            <a:pPr algn="just"/>
            <a:r>
              <a:rPr lang="ja-JP" altLang="en-US" sz="2800" b="1" dirty="0">
                <a:latin typeface="BIZ UDPゴシック" panose="020B0400000000000000" pitchFamily="50" charset="-128"/>
                <a:ea typeface="BIZ UDPゴシック" panose="020B0400000000000000" pitchFamily="50" charset="-128"/>
              </a:rPr>
              <a:t>第３弾　令和８年１月１６日開催</a:t>
            </a:r>
            <a:endParaRPr lang="en-US" altLang="ja-JP" sz="2800" b="1" dirty="0">
              <a:latin typeface="BIZ UDPゴシック" panose="020B0400000000000000" pitchFamily="50" charset="-128"/>
              <a:ea typeface="BIZ UDPゴシック" panose="020B0400000000000000" pitchFamily="50" charset="-128"/>
            </a:endParaRPr>
          </a:p>
        </p:txBody>
      </p:sp>
      <p:pic>
        <p:nvPicPr>
          <p:cNvPr id="8" name="図 7">
            <a:extLst>
              <a:ext uri="{FF2B5EF4-FFF2-40B4-BE49-F238E27FC236}">
                <a16:creationId xmlns:a16="http://schemas.microsoft.com/office/drawing/2014/main" id="{A93C91A5-8D1B-4558-A1A6-ADBA6A2469B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40915" y="5682763"/>
            <a:ext cx="2730418" cy="1056663"/>
          </a:xfrm>
          <a:prstGeom prst="rect">
            <a:avLst/>
          </a:prstGeom>
        </p:spPr>
      </p:pic>
      <p:pic>
        <p:nvPicPr>
          <p:cNvPr id="15" name="図 14">
            <a:extLst>
              <a:ext uri="{FF2B5EF4-FFF2-40B4-BE49-F238E27FC236}">
                <a16:creationId xmlns:a16="http://schemas.microsoft.com/office/drawing/2014/main" id="{FF1B1E2E-1BA8-435D-9324-D600E538AA0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38377" y="5830874"/>
            <a:ext cx="5162118" cy="760439"/>
          </a:xfrm>
          <a:prstGeom prst="rect">
            <a:avLst/>
          </a:prstGeom>
        </p:spPr>
      </p:pic>
      <p:pic>
        <p:nvPicPr>
          <p:cNvPr id="18" name="図 17">
            <a:extLst>
              <a:ext uri="{FF2B5EF4-FFF2-40B4-BE49-F238E27FC236}">
                <a16:creationId xmlns:a16="http://schemas.microsoft.com/office/drawing/2014/main" id="{13F580C5-7DB9-49C0-AD0A-8A9147C9B70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252" y="67375"/>
            <a:ext cx="1260910" cy="1244264"/>
          </a:xfrm>
          <a:prstGeom prst="rect">
            <a:avLst/>
          </a:prstGeom>
        </p:spPr>
      </p:pic>
    </p:spTree>
    <p:extLst>
      <p:ext uri="{BB962C8B-B14F-4D97-AF65-F5344CB8AC3E}">
        <p14:creationId xmlns:p14="http://schemas.microsoft.com/office/powerpoint/2010/main" val="2236075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コンテンツ プレースホルダー 5">
            <a:extLst>
              <a:ext uri="{FF2B5EF4-FFF2-40B4-BE49-F238E27FC236}">
                <a16:creationId xmlns:a16="http://schemas.microsoft.com/office/drawing/2014/main" id="{87F98021-F726-4383-B58A-8C627CB71332}"/>
              </a:ext>
            </a:extLst>
          </p:cNvPr>
          <p:cNvPicPr>
            <a:picLocks noGrp="1" noChangeAspect="1"/>
          </p:cNvPicPr>
          <p:nvPr>
            <p:ph idx="1"/>
          </p:nvPr>
        </p:nvPicPr>
        <p:blipFill rotWithShape="1">
          <a:blip r:embed="rId2">
            <a:extLst>
              <a:ext uri="{28A0092B-C50C-407E-A947-70E740481C1C}">
                <a14:useLocalDpi xmlns:a14="http://schemas.microsoft.com/office/drawing/2010/main"/>
              </a:ext>
            </a:extLst>
          </a:blip>
          <a:srcRect/>
          <a:stretch/>
        </p:blipFill>
        <p:spPr>
          <a:xfrm>
            <a:off x="0" y="0"/>
            <a:ext cx="12192000" cy="6858000"/>
          </a:xfrm>
        </p:spPr>
      </p:pic>
      <p:sp>
        <p:nvSpPr>
          <p:cNvPr id="15" name="正方形/長方形 14">
            <a:extLst>
              <a:ext uri="{FF2B5EF4-FFF2-40B4-BE49-F238E27FC236}">
                <a16:creationId xmlns:a16="http://schemas.microsoft.com/office/drawing/2014/main" id="{2D06DBAD-F6D5-49D2-90D0-09FB9343321C}"/>
              </a:ext>
            </a:extLst>
          </p:cNvPr>
          <p:cNvSpPr/>
          <p:nvPr/>
        </p:nvSpPr>
        <p:spPr>
          <a:xfrm>
            <a:off x="170388" y="700942"/>
            <a:ext cx="11863192" cy="2901311"/>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FE57DA80-65F2-417D-87F2-DAF8B24BB5BE}"/>
              </a:ext>
            </a:extLst>
          </p:cNvPr>
          <p:cNvSpPr/>
          <p:nvPr/>
        </p:nvSpPr>
        <p:spPr>
          <a:xfrm>
            <a:off x="170388" y="3724567"/>
            <a:ext cx="11851224" cy="3041991"/>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1B6919ED-6406-415A-9536-207571EA9AA6}"/>
              </a:ext>
            </a:extLst>
          </p:cNvPr>
          <p:cNvSpPr txBox="1"/>
          <p:nvPr/>
        </p:nvSpPr>
        <p:spPr>
          <a:xfrm>
            <a:off x="2340253" y="3729514"/>
            <a:ext cx="9670695" cy="2954655"/>
          </a:xfrm>
          <a:prstGeom prst="rect">
            <a:avLst/>
          </a:prstGeom>
          <a:noFill/>
        </p:spPr>
        <p:txBody>
          <a:bodyPr wrap="square">
            <a:spAutoFit/>
          </a:bodyPr>
          <a:lstStyle/>
          <a:p>
            <a:pPr algn="just"/>
            <a:r>
              <a:rPr lang="ja-JP" altLang="ja-JP" sz="2800" b="1" kern="1800" dirty="0">
                <a:effectLst/>
                <a:latin typeface="Segoe UI" panose="020B0502040204020203" pitchFamily="34" charset="0"/>
                <a:ea typeface="ＭＳ Ｐゴシック" panose="020B0600070205080204" pitchFamily="50" charset="-128"/>
                <a:cs typeface="Segoe UI" panose="020B0502040204020203" pitchFamily="34" charset="0"/>
              </a:rPr>
              <a:t>世界中どこでも農業を実現する</a:t>
            </a:r>
            <a:endParaRPr lang="en-US" altLang="ja-JP" sz="2800" b="1" kern="1800" dirty="0">
              <a:effectLst/>
              <a:latin typeface="Segoe UI" panose="020B0502040204020203" pitchFamily="34" charset="0"/>
              <a:ea typeface="ＭＳ Ｐゴシック" panose="020B0600070205080204" pitchFamily="50" charset="-128"/>
              <a:cs typeface="Segoe UI" panose="020B0502040204020203" pitchFamily="34" charset="0"/>
            </a:endParaRPr>
          </a:p>
          <a:p>
            <a:pPr algn="just"/>
            <a:r>
              <a:rPr lang="ja-JP" altLang="ja-JP" sz="3200" b="1" kern="1800" dirty="0">
                <a:effectLst/>
                <a:latin typeface="Segoe UI" panose="020B0502040204020203" pitchFamily="34" charset="0"/>
                <a:ea typeface="ＭＳ Ｐゴシック" panose="020B0600070205080204" pitchFamily="50" charset="-128"/>
                <a:cs typeface="Segoe UI" panose="020B0502040204020203" pitchFamily="34" charset="0"/>
              </a:rPr>
              <a:t>スパイスキューブ株式会社</a:t>
            </a:r>
            <a:r>
              <a:rPr lang="ja-JP" altLang="en-US" sz="3200" b="1" kern="1800" dirty="0">
                <a:effectLst/>
                <a:latin typeface="Segoe UI" panose="020B0502040204020203" pitchFamily="34" charset="0"/>
                <a:ea typeface="ＭＳ Ｐゴシック" panose="020B0600070205080204" pitchFamily="50" charset="-128"/>
                <a:cs typeface="Segoe UI" panose="020B0502040204020203" pitchFamily="34" charset="0"/>
              </a:rPr>
              <a:t>　樋口裕香氏</a:t>
            </a:r>
            <a:endParaRPr lang="ja-JP" altLang="ja-JP" sz="3200" b="1"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sz="1800" kern="1800" dirty="0">
                <a:effectLst/>
                <a:latin typeface="Segoe UI" panose="020B0502040204020203" pitchFamily="34" charset="0"/>
                <a:ea typeface="ＭＳ Ｐゴシック" panose="020B0600070205080204" pitchFamily="50" charset="-128"/>
                <a:cs typeface="Segoe UI" panose="020B0502040204020203" pitchFamily="34" charset="0"/>
              </a:rPr>
              <a:t>　</a:t>
            </a:r>
            <a:r>
              <a:rPr lang="ja-JP" altLang="en-US"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スパイスキューブは、</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小型で安価な植物工場の設計、農業人材育成、収穫物の販売・買取支援までを一体化させた事業化支援を展開し、幅広い人々が農業に参入できる環境づくりを進めてい</a:t>
            </a:r>
            <a:r>
              <a:rPr lang="ja-JP" altLang="en-US"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る。「農福連携」</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にも力を入れており、就労継続支援施設で植物工場を運営することで、ハンディキャップを持つ方々の働く場を創出してい</a:t>
            </a:r>
            <a:r>
              <a:rPr lang="ja-JP" altLang="en-US"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る</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。また、大気中の</a:t>
            </a:r>
            <a:r>
              <a:rPr lang="en-US" altLang="ja-JP" sz="1800" kern="18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CO₂</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を抽出し植物に吸収させる「</a:t>
            </a:r>
            <a:r>
              <a:rPr lang="en-US" altLang="ja-JP" sz="1800" kern="18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DAC</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農業」に</a:t>
            </a:r>
            <a:r>
              <a:rPr lang="ja-JP" altLang="en-US"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も</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取り組</a:t>
            </a:r>
            <a:r>
              <a:rPr lang="ja-JP" altLang="en-US"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んでおり</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、日本酒醸造で排出される</a:t>
            </a:r>
            <a:r>
              <a:rPr lang="en-US" altLang="ja-JP" sz="1800" kern="18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CO₂</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を活用しバジルを育て</a:t>
            </a:r>
            <a:r>
              <a:rPr lang="ja-JP" altLang="en-US"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、そのバジルを使った日本酒を造る</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など、循環型の実証も進めてい</a:t>
            </a:r>
            <a:r>
              <a:rPr lang="ja-JP" altLang="en-US"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る</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。さらに全国に</a:t>
            </a:r>
            <a:r>
              <a:rPr lang="en-US" altLang="ja-JP" sz="1800" kern="18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900</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万戸ある空き家を活用した</a:t>
            </a:r>
            <a:r>
              <a:rPr lang="en-US" altLang="ja-JP" sz="1800" kern="18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家の中の貸し農園</a:t>
            </a:r>
            <a:r>
              <a:rPr lang="en-US" altLang="ja-JP" sz="1800" kern="18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構想も進行中</a:t>
            </a:r>
            <a:r>
              <a:rPr lang="ja-JP" altLang="en-US" kern="1800" dirty="0">
                <a:latin typeface="ＭＳ Ｐゴシック" panose="020B0600070205080204" pitchFamily="50" charset="-128"/>
                <a:ea typeface="ＭＳ Ｐゴシック" panose="020B0600070205080204" pitchFamily="50" charset="-128"/>
                <a:cs typeface="Segoe UI" panose="020B0502040204020203" pitchFamily="34" charset="0"/>
              </a:rPr>
              <a:t>。</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食と環境と地域を結びつけ、未来世代に美味しい野菜を届け</a:t>
            </a:r>
            <a:r>
              <a:rPr lang="ja-JP" altLang="en-US"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ていきたい。</a:t>
            </a:r>
            <a:endParaRPr lang="ja-JP" altLang="ja-JP"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pic>
        <p:nvPicPr>
          <p:cNvPr id="4" name="図 3">
            <a:extLst>
              <a:ext uri="{FF2B5EF4-FFF2-40B4-BE49-F238E27FC236}">
                <a16:creationId xmlns:a16="http://schemas.microsoft.com/office/drawing/2014/main" id="{537BE1E7-FC50-4B60-A865-97F08349A56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9982" y="3808017"/>
            <a:ext cx="2112061" cy="2827044"/>
          </a:xfrm>
          <a:prstGeom prst="rect">
            <a:avLst/>
          </a:prstGeom>
        </p:spPr>
      </p:pic>
      <p:sp>
        <p:nvSpPr>
          <p:cNvPr id="8" name="四角形: 角を丸くする 7">
            <a:extLst>
              <a:ext uri="{FF2B5EF4-FFF2-40B4-BE49-F238E27FC236}">
                <a16:creationId xmlns:a16="http://schemas.microsoft.com/office/drawing/2014/main" id="{D0B8A89F-9778-4433-92A0-3211DB8E1B60}"/>
              </a:ext>
            </a:extLst>
          </p:cNvPr>
          <p:cNvSpPr/>
          <p:nvPr/>
        </p:nvSpPr>
        <p:spPr>
          <a:xfrm>
            <a:off x="-1" y="25273"/>
            <a:ext cx="4080933" cy="477143"/>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BIZ UDPゴシック" panose="020B0400000000000000" pitchFamily="50" charset="-128"/>
                <a:ea typeface="BIZ UDPゴシック" panose="020B0400000000000000" pitchFamily="50" charset="-128"/>
              </a:rPr>
              <a:t>　　　</a:t>
            </a:r>
            <a:r>
              <a:rPr kumimoji="1" lang="en-US" altLang="ja-JP" b="1" dirty="0">
                <a:latin typeface="BIZ UDPゴシック" panose="020B0400000000000000" pitchFamily="50" charset="-128"/>
                <a:ea typeface="BIZ UDPゴシック" panose="020B0400000000000000" pitchFamily="50" charset="-128"/>
              </a:rPr>
              <a:t>QUINTBRIDGE</a:t>
            </a:r>
            <a:r>
              <a:rPr kumimoji="1" lang="ja-JP" altLang="en-US" b="1" dirty="0">
                <a:latin typeface="BIZ UDPゴシック" panose="020B0400000000000000" pitchFamily="50" charset="-128"/>
                <a:ea typeface="BIZ UDPゴシック" panose="020B0400000000000000" pitchFamily="50" charset="-128"/>
              </a:rPr>
              <a:t>会員ピッチ</a:t>
            </a:r>
          </a:p>
        </p:txBody>
      </p:sp>
      <p:pic>
        <p:nvPicPr>
          <p:cNvPr id="9" name="グラフィックス 8" descr="カチンコ 単色塗りつぶし">
            <a:extLst>
              <a:ext uri="{FF2B5EF4-FFF2-40B4-BE49-F238E27FC236}">
                <a16:creationId xmlns:a16="http://schemas.microsoft.com/office/drawing/2014/main" id="{24EA523E-C4D5-4E25-B684-156CF64CC280}"/>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5778" y="8338"/>
            <a:ext cx="477144" cy="477144"/>
          </a:xfrm>
          <a:prstGeom prst="rect">
            <a:avLst/>
          </a:prstGeom>
        </p:spPr>
      </p:pic>
      <p:sp>
        <p:nvSpPr>
          <p:cNvPr id="10" name="テキスト ボックス 9">
            <a:extLst>
              <a:ext uri="{FF2B5EF4-FFF2-40B4-BE49-F238E27FC236}">
                <a16:creationId xmlns:a16="http://schemas.microsoft.com/office/drawing/2014/main" id="{A352CCBC-5A7D-49B2-964C-B4FBDCD0373F}"/>
              </a:ext>
            </a:extLst>
          </p:cNvPr>
          <p:cNvSpPr txBox="1"/>
          <p:nvPr/>
        </p:nvSpPr>
        <p:spPr>
          <a:xfrm>
            <a:off x="158420" y="699746"/>
            <a:ext cx="9578703" cy="2908489"/>
          </a:xfrm>
          <a:prstGeom prst="rect">
            <a:avLst/>
          </a:prstGeom>
          <a:noFill/>
        </p:spPr>
        <p:txBody>
          <a:bodyPr wrap="square">
            <a:spAutoFit/>
          </a:bodyPr>
          <a:lstStyle/>
          <a:p>
            <a:pPr algn="just"/>
            <a:r>
              <a:rPr lang="ja-JP" altLang="en-US" sz="2500" b="1" kern="1800" dirty="0">
                <a:effectLst/>
                <a:latin typeface="Segoe UI" panose="020B0502040204020203" pitchFamily="34" charset="0"/>
                <a:ea typeface="ＭＳ Ｐゴシック" panose="020B0600070205080204" pitchFamily="50" charset="-128"/>
                <a:cs typeface="Segoe UI" panose="020B0502040204020203" pitchFamily="34" charset="0"/>
              </a:rPr>
              <a:t>「誰一人取り残さない社会」を実現するインクルーシブデザイン</a:t>
            </a:r>
            <a:endParaRPr lang="en-US" altLang="ja-JP" sz="2500" b="1" kern="1800" dirty="0">
              <a:effectLst/>
              <a:latin typeface="Segoe UI" panose="020B0502040204020203" pitchFamily="34" charset="0"/>
              <a:ea typeface="ＭＳ Ｐゴシック" panose="020B0600070205080204" pitchFamily="50" charset="-128"/>
              <a:cs typeface="Segoe UI" panose="020B0502040204020203" pitchFamily="34" charset="0"/>
            </a:endParaRPr>
          </a:p>
          <a:p>
            <a:pPr algn="just"/>
            <a:r>
              <a:rPr lang="ja-JP" altLang="ja-JP" sz="3200" b="1" kern="1800" dirty="0">
                <a:effectLst/>
                <a:latin typeface="Segoe UI" panose="020B0502040204020203" pitchFamily="34" charset="0"/>
                <a:ea typeface="ＭＳ Ｐゴシック" panose="020B0600070205080204" pitchFamily="50" charset="-128"/>
                <a:cs typeface="Segoe UI" panose="020B0502040204020203" pitchFamily="34" charset="0"/>
              </a:rPr>
              <a:t>合同会社</a:t>
            </a:r>
            <a:r>
              <a:rPr lang="en-US" altLang="ja-JP" sz="3200" b="1" kern="1800" dirty="0">
                <a:effectLst/>
                <a:latin typeface="Segoe UI" panose="020B0502040204020203" pitchFamily="34" charset="0"/>
                <a:ea typeface="ＭＳ Ｐゴシック" panose="020B0600070205080204" pitchFamily="50" charset="-128"/>
                <a:cs typeface="Times New Roman" panose="02020603050405020304" pitchFamily="18" charset="0"/>
              </a:rPr>
              <a:t>Ledesone</a:t>
            </a:r>
            <a:r>
              <a:rPr lang="ja-JP" altLang="en-US" sz="3200" b="1" kern="1800" dirty="0">
                <a:effectLst/>
                <a:latin typeface="Segoe UI" panose="020B0502040204020203" pitchFamily="34" charset="0"/>
                <a:ea typeface="ＭＳ Ｐゴシック" panose="020B0600070205080204" pitchFamily="50" charset="-128"/>
                <a:cs typeface="Times New Roman" panose="02020603050405020304" pitchFamily="18" charset="0"/>
              </a:rPr>
              <a:t>　代表　常岡天祐氏</a:t>
            </a:r>
            <a:endParaRPr lang="ja-JP" altLang="ja-JP" sz="3200" b="1"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sz="1800" kern="1800" dirty="0">
                <a:effectLst/>
                <a:latin typeface="Segoe UI" panose="020B0502040204020203" pitchFamily="34" charset="0"/>
                <a:ea typeface="ＭＳ Ｐゴシック" panose="020B0600070205080204" pitchFamily="50" charset="-128"/>
                <a:cs typeface="Segoe UI" panose="020B0502040204020203" pitchFamily="34" charset="0"/>
              </a:rPr>
              <a:t>　</a:t>
            </a:r>
            <a:r>
              <a:rPr lang="en-US"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Ledesone</a:t>
            </a:r>
            <a:r>
              <a:rPr lang="ja-JP" altLang="en-US"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は、</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見えづらい特性を持つ人の困りごとを起点とした共創型ビジネスを展開。当事者コミュニティやイベント運営で蓄積した知見を活かし、企業・自治体向けにユーザーリサーチ、サービス改善、研修、ワークショップ、プロモーション支援などを提供。</a:t>
            </a:r>
            <a:r>
              <a:rPr lang="ja-JP" altLang="en-US"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大人の</a:t>
            </a:r>
            <a:r>
              <a:rPr lang="en-US"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LD</a:t>
            </a:r>
            <a:r>
              <a:rPr lang="ja-JP" altLang="en-US" sz="1800" kern="1800">
                <a:effectLst/>
                <a:latin typeface="ＭＳ Ｐゴシック" panose="020B0600070205080204" pitchFamily="50" charset="-128"/>
                <a:ea typeface="ＭＳ Ｐゴシック" panose="020B0600070205080204" pitchFamily="50" charset="-128"/>
                <a:cs typeface="Segoe UI" panose="020B0502040204020203" pitchFamily="34" charset="0"/>
              </a:rPr>
              <a:t>（学習障がい）</a:t>
            </a:r>
            <a:r>
              <a:rPr lang="ja-JP" altLang="en-US"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をテーマにしたコミュニティ運営</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や、メーカーとのユーザビリティ調査、自治体の全庁型研修など、多様な場で“当事者を巻き込む価値共創”を実践してい</a:t>
            </a:r>
            <a:r>
              <a:rPr lang="ja-JP" altLang="en-US"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る。</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特に堺市では福祉部門だけでなく、全ての職員を対象に研修を実施するなど、行政全体の理解促進に寄与してい</a:t>
            </a:r>
            <a:r>
              <a:rPr lang="ja-JP" altLang="en-US"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る</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。障がい名</a:t>
            </a:r>
            <a:r>
              <a:rPr lang="ja-JP" altLang="en-US"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から</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ではなく“困りごと”から社会をデザインするアプローチ</a:t>
            </a:r>
            <a:r>
              <a:rPr lang="ja-JP" altLang="en-US"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で</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、多様な人が過ごしやすい環境づくりを推進してい</a:t>
            </a:r>
            <a:r>
              <a:rPr lang="ja-JP" altLang="en-US"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きたい</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a:t>
            </a:r>
            <a:endParaRPr lang="ja-JP" altLang="ja-JP"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pic>
        <p:nvPicPr>
          <p:cNvPr id="11" name="図 10">
            <a:extLst>
              <a:ext uri="{FF2B5EF4-FFF2-40B4-BE49-F238E27FC236}">
                <a16:creationId xmlns:a16="http://schemas.microsoft.com/office/drawing/2014/main" id="{F18FAB09-CF65-48B5-B8D8-04B21DDD39E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5400000">
            <a:off x="9475866" y="1022976"/>
            <a:ext cx="2781739" cy="2259226"/>
          </a:xfrm>
          <a:prstGeom prst="rect">
            <a:avLst/>
          </a:prstGeom>
        </p:spPr>
      </p:pic>
      <p:sp>
        <p:nvSpPr>
          <p:cNvPr id="12" name="テキスト ボックス 11">
            <a:extLst>
              <a:ext uri="{FF2B5EF4-FFF2-40B4-BE49-F238E27FC236}">
                <a16:creationId xmlns:a16="http://schemas.microsoft.com/office/drawing/2014/main" id="{59CC0253-CAB1-41D4-B616-F70AFBD5F034}"/>
              </a:ext>
            </a:extLst>
          </p:cNvPr>
          <p:cNvSpPr txBox="1"/>
          <p:nvPr/>
        </p:nvSpPr>
        <p:spPr>
          <a:xfrm>
            <a:off x="4080932" y="94566"/>
            <a:ext cx="8111068" cy="338554"/>
          </a:xfrm>
          <a:prstGeom prst="rect">
            <a:avLst/>
          </a:prstGeom>
          <a:solidFill>
            <a:srgbClr val="FFFFFF">
              <a:alpha val="74902"/>
            </a:srgbClr>
          </a:solidFill>
        </p:spPr>
        <p:txBody>
          <a:bodyPr wrap="square">
            <a:spAutoFit/>
          </a:bodyPr>
          <a:lstStyle/>
          <a:p>
            <a:pPr algn="ctr"/>
            <a:r>
              <a:rPr lang="en-US" altLang="ja-JP" sz="1600" b="1" kern="100" dirty="0">
                <a:solidFill>
                  <a:schemeClr val="bg2">
                    <a:lumMod val="25000"/>
                  </a:schemeClr>
                </a:solidFill>
                <a:latin typeface="BIZ UDPゴシック" panose="020B0400000000000000" pitchFamily="50" charset="-128"/>
                <a:ea typeface="BIZ UDPゴシック" panose="020B0400000000000000" pitchFamily="50" charset="-128"/>
                <a:cs typeface="Times New Roman" panose="02020603050405020304" pitchFamily="18" charset="0"/>
              </a:rPr>
              <a:t>QUINTBRIDGE</a:t>
            </a:r>
            <a:r>
              <a:rPr lang="ja-JP" altLang="en-US" sz="1600" b="1" kern="100" dirty="0">
                <a:solidFill>
                  <a:schemeClr val="bg2">
                    <a:lumMod val="25000"/>
                  </a:schemeClr>
                </a:solidFill>
                <a:latin typeface="BIZ UDPゴシック" panose="020B0400000000000000" pitchFamily="50" charset="-128"/>
                <a:ea typeface="BIZ UDPゴシック" panose="020B0400000000000000" pitchFamily="50" charset="-128"/>
                <a:cs typeface="Times New Roman" panose="02020603050405020304" pitchFamily="18" charset="0"/>
              </a:rPr>
              <a:t>会員</a:t>
            </a:r>
            <a:r>
              <a:rPr lang="ja-JP" altLang="en-US" sz="1600" b="1" kern="100" dirty="0">
                <a:latin typeface="BIZ UDPゴシック" panose="020B0400000000000000" pitchFamily="50" charset="-128"/>
                <a:ea typeface="BIZ UDPゴシック" panose="020B0400000000000000" pitchFamily="50" charset="-128"/>
                <a:cs typeface="Times New Roman" panose="02020603050405020304" pitchFamily="18" charset="0"/>
              </a:rPr>
              <a:t>企業の</a:t>
            </a:r>
            <a:r>
              <a:rPr lang="en-US" altLang="ja-JP" sz="1600" b="1" kern="100" dirty="0">
                <a:solidFill>
                  <a:schemeClr val="bg2">
                    <a:lumMod val="25000"/>
                  </a:schemeClr>
                </a:solidFill>
                <a:latin typeface="BIZ UDPゴシック" panose="020B0400000000000000" pitchFamily="50" charset="-128"/>
                <a:ea typeface="BIZ UDPゴシック" panose="020B0400000000000000" pitchFamily="50" charset="-128"/>
                <a:cs typeface="Times New Roman" panose="02020603050405020304" pitchFamily="18" charset="0"/>
              </a:rPr>
              <a:t>2</a:t>
            </a:r>
            <a:r>
              <a:rPr lang="ja-JP" altLang="en-US" sz="1600" b="1" kern="100" dirty="0">
                <a:solidFill>
                  <a:schemeClr val="bg2">
                    <a:lumMod val="25000"/>
                  </a:schemeClr>
                </a:solidFill>
                <a:latin typeface="BIZ UDPゴシック" panose="020B0400000000000000" pitchFamily="50" charset="-128"/>
                <a:ea typeface="BIZ UDPゴシック" panose="020B0400000000000000" pitchFamily="50" charset="-128"/>
                <a:cs typeface="Times New Roman" panose="02020603050405020304" pitchFamily="18" charset="0"/>
              </a:rPr>
              <a:t>社からもアイデアやアクションを発表いただきました</a:t>
            </a:r>
            <a:endParaRPr lang="en-US" altLang="ja-JP" sz="1600" b="1" kern="100" dirty="0">
              <a:solidFill>
                <a:schemeClr val="bg2">
                  <a:lumMod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933087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CE706A-F3D0-421C-8860-686E2D4620FB}"/>
              </a:ext>
            </a:extLst>
          </p:cNvPr>
          <p:cNvSpPr>
            <a:spLocks noGrp="1"/>
          </p:cNvSpPr>
          <p:nvPr>
            <p:ph type="title"/>
          </p:nvPr>
        </p:nvSpPr>
        <p:spPr/>
        <p:txBody>
          <a:bodyPr/>
          <a:lstStyle/>
          <a:p>
            <a:endParaRPr kumimoji="1" lang="ja-JP" altLang="en-US"/>
          </a:p>
        </p:txBody>
      </p:sp>
      <p:pic>
        <p:nvPicPr>
          <p:cNvPr id="6" name="コンテンツ プレースホルダー 5">
            <a:extLst>
              <a:ext uri="{FF2B5EF4-FFF2-40B4-BE49-F238E27FC236}">
                <a16:creationId xmlns:a16="http://schemas.microsoft.com/office/drawing/2014/main" id="{D5643CC9-ED75-44CA-97A8-AF6F6D259FF2}"/>
              </a:ext>
            </a:extLst>
          </p:cNvPr>
          <p:cNvPicPr>
            <a:picLocks noGrp="1" noChangeAspect="1"/>
          </p:cNvPicPr>
          <p:nvPr>
            <p:ph idx="1"/>
          </p:nvPr>
        </p:nvPicPr>
        <p:blipFill rotWithShape="1">
          <a:blip r:embed="rId2">
            <a:extLst>
              <a:ext uri="{28A0092B-C50C-407E-A947-70E740481C1C}">
                <a14:useLocalDpi xmlns:a14="http://schemas.microsoft.com/office/drawing/2010/main"/>
              </a:ext>
            </a:extLst>
          </a:blip>
          <a:srcRect/>
          <a:stretch/>
        </p:blipFill>
        <p:spPr>
          <a:xfrm>
            <a:off x="0" y="0"/>
            <a:ext cx="12192000" cy="6858000"/>
          </a:xfrm>
        </p:spPr>
      </p:pic>
      <p:pic>
        <p:nvPicPr>
          <p:cNvPr id="7" name="図 6">
            <a:extLst>
              <a:ext uri="{FF2B5EF4-FFF2-40B4-BE49-F238E27FC236}">
                <a16:creationId xmlns:a16="http://schemas.microsoft.com/office/drawing/2014/main" id="{E5504902-1C21-4FF8-AA9D-7EC6C2FF8F4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93656" y="1946490"/>
            <a:ext cx="3004687" cy="2965020"/>
          </a:xfrm>
          <a:prstGeom prst="rect">
            <a:avLst/>
          </a:prstGeom>
        </p:spPr>
      </p:pic>
      <p:sp>
        <p:nvSpPr>
          <p:cNvPr id="8" name="テキスト ボックス 7">
            <a:extLst>
              <a:ext uri="{FF2B5EF4-FFF2-40B4-BE49-F238E27FC236}">
                <a16:creationId xmlns:a16="http://schemas.microsoft.com/office/drawing/2014/main" id="{9DE6F5B2-989C-4ED0-AB55-17AB8A6DA29C}"/>
              </a:ext>
            </a:extLst>
          </p:cNvPr>
          <p:cNvSpPr txBox="1"/>
          <p:nvPr/>
        </p:nvSpPr>
        <p:spPr>
          <a:xfrm>
            <a:off x="4593656" y="6123543"/>
            <a:ext cx="3004688" cy="646331"/>
          </a:xfrm>
          <a:prstGeom prst="rect">
            <a:avLst/>
          </a:prstGeom>
          <a:noFill/>
        </p:spPr>
        <p:txBody>
          <a:bodyPr wrap="square">
            <a:spAutoFit/>
          </a:bodyPr>
          <a:lstStyle/>
          <a:p>
            <a:pPr algn="ctr"/>
            <a:r>
              <a:rPr lang="ja-JP" altLang="en-US" b="1" kern="100" dirty="0">
                <a:solidFill>
                  <a:schemeClr val="bg2">
                    <a:lumMod val="25000"/>
                  </a:schemeClr>
                </a:solidFill>
                <a:latin typeface="BIZ UDPゴシック" panose="020B0400000000000000" pitchFamily="50" charset="-128"/>
                <a:ea typeface="BIZ UDPゴシック" panose="020B0400000000000000" pitchFamily="50" charset="-128"/>
                <a:cs typeface="Times New Roman" panose="02020603050405020304" pitchFamily="18" charset="0"/>
              </a:rPr>
              <a:t>令和８年２月</a:t>
            </a:r>
            <a:endParaRPr lang="en-US" altLang="ja-JP" b="1" kern="100" dirty="0">
              <a:solidFill>
                <a:schemeClr val="bg2">
                  <a:lumMod val="25000"/>
                </a:schemeClr>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lang="ja-JP" altLang="en-US" b="1" kern="100" dirty="0">
                <a:solidFill>
                  <a:schemeClr val="bg2">
                    <a:lumMod val="25000"/>
                  </a:schemeClr>
                </a:solidFill>
                <a:latin typeface="BIZ UDPゴシック" panose="020B0400000000000000" pitchFamily="50" charset="-128"/>
                <a:ea typeface="BIZ UDPゴシック" panose="020B0400000000000000" pitchFamily="50" charset="-128"/>
                <a:cs typeface="Times New Roman" panose="02020603050405020304" pitchFamily="18" charset="0"/>
              </a:rPr>
              <a:t>大阪府　企画室　連携課</a:t>
            </a:r>
            <a:endParaRPr lang="en-US" altLang="ja-JP" b="1" kern="100" dirty="0">
              <a:solidFill>
                <a:schemeClr val="bg2">
                  <a:lumMod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299932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コンテンツ プレースホルダー 5">
            <a:extLst>
              <a:ext uri="{FF2B5EF4-FFF2-40B4-BE49-F238E27FC236}">
                <a16:creationId xmlns:a16="http://schemas.microsoft.com/office/drawing/2014/main" id="{C4ED18CC-D260-4C88-B1BE-8BBBE87D2D2E}"/>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3074" name="Picture 2" descr="大阪府主催「SDGsとビジネスの価値」シリーズ第2弾！ 「SDGsとビジネスの価値」について考えるイベントを大阪府職員と一緒に企画しませ んか！？">
            <a:extLst>
              <a:ext uri="{FF2B5EF4-FFF2-40B4-BE49-F238E27FC236}">
                <a16:creationId xmlns:a16="http://schemas.microsoft.com/office/drawing/2014/main" id="{04DBA7A9-8782-75BD-1B65-99E64E6410A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12952" y="1894420"/>
            <a:ext cx="3034205" cy="148470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大阪府企画室と共に考える「SDGsとビジネスの価値」ディスカッション＆交流会 ~万博SDGsフォーラムにむけて~">
            <a:extLst>
              <a:ext uri="{FF2B5EF4-FFF2-40B4-BE49-F238E27FC236}">
                <a16:creationId xmlns:a16="http://schemas.microsoft.com/office/drawing/2014/main" id="{1A91BA10-B6DA-122E-2B89-7B31E584BFB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32079" y="1898219"/>
            <a:ext cx="3018680" cy="147710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4FE8FA19-60FF-4863-1F4E-FC7EACDFE073}"/>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2952227" y="5436740"/>
            <a:ext cx="2002232" cy="1408860"/>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a:extLst>
              <a:ext uri="{FF2B5EF4-FFF2-40B4-BE49-F238E27FC236}">
                <a16:creationId xmlns:a16="http://schemas.microsoft.com/office/drawing/2014/main" id="{7492AD6B-E3E5-2421-2CB8-68A9A6DC92D4}"/>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14398" y="3638249"/>
            <a:ext cx="2334209" cy="1750049"/>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a:extLst>
              <a:ext uri="{FF2B5EF4-FFF2-40B4-BE49-F238E27FC236}">
                <a16:creationId xmlns:a16="http://schemas.microsoft.com/office/drawing/2014/main" id="{8D3304D4-06C3-DCE9-A9A6-E4740182C0CF}"/>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2986275" y="3601907"/>
            <a:ext cx="2002232" cy="1764914"/>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a:extLst>
              <a:ext uri="{FF2B5EF4-FFF2-40B4-BE49-F238E27FC236}">
                <a16:creationId xmlns:a16="http://schemas.microsoft.com/office/drawing/2014/main" id="{D9BABBA8-DF53-BC76-3EF8-B92A37744C14}"/>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5235259" y="3630815"/>
            <a:ext cx="2060395" cy="1707097"/>
          </a:xfrm>
          <a:prstGeom prst="rect">
            <a:avLst/>
          </a:prstGeom>
          <a:noFill/>
          <a:extLst>
            <a:ext uri="{909E8E84-426E-40DD-AFC4-6F175D3DCCD1}">
              <a14:hiddenFill xmlns:a14="http://schemas.microsoft.com/office/drawing/2010/main">
                <a:solidFill>
                  <a:srgbClr val="FFFFFF"/>
                </a:solidFill>
              </a14:hiddenFill>
            </a:ext>
          </a:extLst>
        </p:spPr>
      </p:pic>
      <p:pic>
        <p:nvPicPr>
          <p:cNvPr id="3098" name="Picture 26">
            <a:extLst>
              <a:ext uri="{FF2B5EF4-FFF2-40B4-BE49-F238E27FC236}">
                <a16:creationId xmlns:a16="http://schemas.microsoft.com/office/drawing/2014/main" id="{128BBF32-7114-B2D8-FF89-E44100E9B293}"/>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331005" y="5443257"/>
            <a:ext cx="2331070" cy="1395827"/>
          </a:xfrm>
          <a:prstGeom prst="rect">
            <a:avLst/>
          </a:prstGeom>
          <a:noFill/>
          <a:extLst>
            <a:ext uri="{909E8E84-426E-40DD-AFC4-6F175D3DCCD1}">
              <a14:hiddenFill xmlns:a14="http://schemas.microsoft.com/office/drawing/2010/main">
                <a:solidFill>
                  <a:srgbClr val="FFFFFF"/>
                </a:solidFill>
              </a14:hiddenFill>
            </a:ext>
          </a:extLst>
        </p:spPr>
      </p:pic>
      <p:sp>
        <p:nvSpPr>
          <p:cNvPr id="16" name="正方形/長方形 15">
            <a:extLst>
              <a:ext uri="{FF2B5EF4-FFF2-40B4-BE49-F238E27FC236}">
                <a16:creationId xmlns:a16="http://schemas.microsoft.com/office/drawing/2014/main" id="{8C8C9030-84AB-4D3F-972F-B60C6A5A1DF9}"/>
              </a:ext>
            </a:extLst>
          </p:cNvPr>
          <p:cNvSpPr/>
          <p:nvPr/>
        </p:nvSpPr>
        <p:spPr>
          <a:xfrm>
            <a:off x="0" y="0"/>
            <a:ext cx="12192000" cy="540000"/>
          </a:xfrm>
          <a:prstGeom prst="rect">
            <a:avLst/>
          </a:prstGeom>
          <a:solidFill>
            <a:srgbClr val="00B050"/>
          </a:solidFill>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a:latin typeface="BIZ UDPゴシック" panose="020B0400000000000000" pitchFamily="50" charset="-128"/>
                <a:ea typeface="BIZ UDPゴシック" panose="020B0400000000000000" pitchFamily="50" charset="-128"/>
              </a:rPr>
              <a:t>　</a:t>
            </a:r>
            <a:r>
              <a:rPr kumimoji="1" lang="en-US" altLang="ja-JP" sz="2400" b="1">
                <a:latin typeface="BIZ UDPゴシック" panose="020B0400000000000000" pitchFamily="50" charset="-128"/>
                <a:ea typeface="BIZ UDPゴシック" panose="020B0400000000000000" pitchFamily="50" charset="-128"/>
              </a:rPr>
              <a:t>SDGs</a:t>
            </a:r>
            <a:r>
              <a:rPr kumimoji="1" lang="ja-JP" altLang="en-US" sz="2400" b="1" dirty="0">
                <a:latin typeface="BIZ UDPゴシック" panose="020B0400000000000000" pitchFamily="50" charset="-128"/>
                <a:ea typeface="BIZ UDPゴシック" panose="020B0400000000000000" pitchFamily="50" charset="-128"/>
              </a:rPr>
              <a:t>とビジネスの価値をテーマにしたイベントを開催</a:t>
            </a:r>
          </a:p>
        </p:txBody>
      </p:sp>
      <p:pic>
        <p:nvPicPr>
          <p:cNvPr id="13" name="Picture 2" descr="大阪府主催「SDGsとビジネスの価値」シリーズ第３弾！SDGsとビジネスを繋ぐアイデアやアクション発表会＆交流会">
            <a:extLst>
              <a:ext uri="{FF2B5EF4-FFF2-40B4-BE49-F238E27FC236}">
                <a16:creationId xmlns:a16="http://schemas.microsoft.com/office/drawing/2014/main" id="{A103952E-800D-462F-9848-07D9B0F62AFB}"/>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8260689" y="1885605"/>
            <a:ext cx="3034205" cy="1484706"/>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a:extLst>
              <a:ext uri="{FF2B5EF4-FFF2-40B4-BE49-F238E27FC236}">
                <a16:creationId xmlns:a16="http://schemas.microsoft.com/office/drawing/2014/main" id="{9C67FB1A-23E7-4EE6-8B1C-22408D6FBD18}"/>
              </a:ext>
            </a:extLst>
          </p:cNvPr>
          <p:cNvSpPr txBox="1"/>
          <p:nvPr/>
        </p:nvSpPr>
        <p:spPr>
          <a:xfrm>
            <a:off x="0" y="606854"/>
            <a:ext cx="12192000" cy="800219"/>
          </a:xfrm>
          <a:prstGeom prst="rect">
            <a:avLst/>
          </a:prstGeom>
          <a:solidFill>
            <a:schemeClr val="bg1">
              <a:alpha val="80000"/>
            </a:schemeClr>
          </a:solidFill>
        </p:spPr>
        <p:txBody>
          <a:bodyPr wrap="square" rtlCol="0">
            <a:spAutoFit/>
          </a:bodyPr>
          <a:lstStyle/>
          <a:p>
            <a:r>
              <a:rPr kumimoji="1" lang="ja-JP" altLang="en-US" sz="2300" b="1" dirty="0">
                <a:latin typeface="BIZ UDPゴシック" panose="020B0400000000000000" pitchFamily="50" charset="-128"/>
                <a:ea typeface="BIZ UDPゴシック" panose="020B0400000000000000" pitchFamily="50" charset="-128"/>
              </a:rPr>
              <a:t>大阪府では、</a:t>
            </a:r>
            <a:r>
              <a:rPr lang="en-US" altLang="ja-JP" sz="2300" b="1" dirty="0">
                <a:latin typeface="BIZ UDPゴシック" panose="020B0400000000000000" pitchFamily="50" charset="-128"/>
                <a:ea typeface="BIZ UDPゴシック" panose="020B0400000000000000" pitchFamily="50" charset="-128"/>
              </a:rPr>
              <a:t>NTT</a:t>
            </a:r>
            <a:r>
              <a:rPr lang="ja-JP" altLang="en-US" sz="2300" b="1" dirty="0">
                <a:latin typeface="BIZ UDPゴシック" panose="020B0400000000000000" pitchFamily="50" charset="-128"/>
                <a:ea typeface="BIZ UDPゴシック" panose="020B0400000000000000" pitchFamily="50" charset="-128"/>
              </a:rPr>
              <a:t>西日本が運営するオープンイノベーション施設</a:t>
            </a:r>
            <a:r>
              <a:rPr kumimoji="1" lang="en-US" altLang="ja-JP" sz="2300" b="1" dirty="0">
                <a:latin typeface="BIZ UDPゴシック" panose="020B0400000000000000" pitchFamily="50" charset="-128"/>
                <a:ea typeface="BIZ UDPゴシック" panose="020B0400000000000000" pitchFamily="50" charset="-128"/>
              </a:rPr>
              <a:t>QUINTBRIDGE</a:t>
            </a:r>
            <a:r>
              <a:rPr kumimoji="1" lang="ja-JP" altLang="en-US" sz="2300" b="1" dirty="0">
                <a:latin typeface="BIZ UDPゴシック" panose="020B0400000000000000" pitchFamily="50" charset="-128"/>
                <a:ea typeface="BIZ UDPゴシック" panose="020B0400000000000000" pitchFamily="50" charset="-128"/>
              </a:rPr>
              <a:t>と共催し、</a:t>
            </a:r>
            <a:endParaRPr kumimoji="1" lang="en-US" altLang="ja-JP" sz="2300" b="1" dirty="0">
              <a:latin typeface="BIZ UDPゴシック" panose="020B0400000000000000" pitchFamily="50" charset="-128"/>
              <a:ea typeface="BIZ UDPゴシック" panose="020B0400000000000000" pitchFamily="50" charset="-128"/>
            </a:endParaRPr>
          </a:p>
          <a:p>
            <a:r>
              <a:rPr kumimoji="1" lang="en-US" altLang="ja-JP" sz="2300" b="1" dirty="0">
                <a:latin typeface="BIZ UDPゴシック" panose="020B0400000000000000" pitchFamily="50" charset="-128"/>
                <a:ea typeface="BIZ UDPゴシック" panose="020B0400000000000000" pitchFamily="50" charset="-128"/>
              </a:rPr>
              <a:t>SDGs</a:t>
            </a:r>
            <a:r>
              <a:rPr kumimoji="1" lang="ja-JP" altLang="en-US" sz="2300" b="1" dirty="0">
                <a:latin typeface="BIZ UDPゴシック" panose="020B0400000000000000" pitchFamily="50" charset="-128"/>
                <a:ea typeface="BIZ UDPゴシック" panose="020B0400000000000000" pitchFamily="50" charset="-128"/>
              </a:rPr>
              <a:t>とビジネスの両立について参加者とともに考えるイベントを全３回開催しました。</a:t>
            </a:r>
          </a:p>
        </p:txBody>
      </p:sp>
      <p:pic>
        <p:nvPicPr>
          <p:cNvPr id="12" name="図 11">
            <a:extLst>
              <a:ext uri="{FF2B5EF4-FFF2-40B4-BE49-F238E27FC236}">
                <a16:creationId xmlns:a16="http://schemas.microsoft.com/office/drawing/2014/main" id="{2673F871-C8B7-4F8E-AEC7-2A92227955B5}"/>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575159" y="3646875"/>
            <a:ext cx="2276129" cy="1707097"/>
          </a:xfrm>
          <a:prstGeom prst="rect">
            <a:avLst/>
          </a:prstGeom>
        </p:spPr>
      </p:pic>
      <p:pic>
        <p:nvPicPr>
          <p:cNvPr id="15" name="図 14">
            <a:extLst>
              <a:ext uri="{FF2B5EF4-FFF2-40B4-BE49-F238E27FC236}">
                <a16:creationId xmlns:a16="http://schemas.microsoft.com/office/drawing/2014/main" id="{0DECC098-BCAC-4FA0-982F-B158A0B9149B}"/>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949020" y="5412383"/>
            <a:ext cx="1902268" cy="1426701"/>
          </a:xfrm>
          <a:prstGeom prst="rect">
            <a:avLst/>
          </a:prstGeom>
        </p:spPr>
      </p:pic>
      <p:pic>
        <p:nvPicPr>
          <p:cNvPr id="3" name="図 2">
            <a:extLst>
              <a:ext uri="{FF2B5EF4-FFF2-40B4-BE49-F238E27FC236}">
                <a16:creationId xmlns:a16="http://schemas.microsoft.com/office/drawing/2014/main" id="{C86EB918-62DF-463E-AA0C-C5C64A7A1B49}"/>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5143513" y="5435423"/>
            <a:ext cx="2616453" cy="1380619"/>
          </a:xfrm>
          <a:prstGeom prst="rect">
            <a:avLst/>
          </a:prstGeom>
        </p:spPr>
      </p:pic>
      <p:pic>
        <p:nvPicPr>
          <p:cNvPr id="5" name="図 4">
            <a:extLst>
              <a:ext uri="{FF2B5EF4-FFF2-40B4-BE49-F238E27FC236}">
                <a16:creationId xmlns:a16="http://schemas.microsoft.com/office/drawing/2014/main" id="{77C650D9-EDF3-4EB6-A677-092097FC9F96}"/>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9987920" y="3630815"/>
            <a:ext cx="1927262" cy="3208269"/>
          </a:xfrm>
          <a:prstGeom prst="rect">
            <a:avLst/>
          </a:prstGeom>
        </p:spPr>
      </p:pic>
      <p:sp>
        <p:nvSpPr>
          <p:cNvPr id="17" name="テキスト ボックス 16">
            <a:extLst>
              <a:ext uri="{FF2B5EF4-FFF2-40B4-BE49-F238E27FC236}">
                <a16:creationId xmlns:a16="http://schemas.microsoft.com/office/drawing/2014/main" id="{D35D91E0-1F70-4DFC-BCC5-64A8191F28D8}"/>
              </a:ext>
            </a:extLst>
          </p:cNvPr>
          <p:cNvSpPr txBox="1"/>
          <p:nvPr/>
        </p:nvSpPr>
        <p:spPr>
          <a:xfrm>
            <a:off x="1159377" y="1593740"/>
            <a:ext cx="2364083" cy="276999"/>
          </a:xfrm>
          <a:prstGeom prst="rect">
            <a:avLst/>
          </a:prstGeom>
          <a:noFill/>
        </p:spPr>
        <p:txBody>
          <a:bodyPr wrap="square" rtlCol="0">
            <a:spAutoFit/>
          </a:bodyPr>
          <a:lstStyle/>
          <a:p>
            <a:r>
              <a:rPr kumimoji="1" lang="ja-JP" altLang="en-US" sz="1200" b="1" dirty="0">
                <a:latin typeface="BIZ UDPゴシック" panose="020B0400000000000000" pitchFamily="50" charset="-128"/>
                <a:ea typeface="BIZ UDPゴシック" panose="020B0400000000000000" pitchFamily="50" charset="-128"/>
              </a:rPr>
              <a:t>第</a:t>
            </a:r>
            <a:r>
              <a:rPr kumimoji="1" lang="en-US" altLang="ja-JP" sz="1200" b="1" dirty="0">
                <a:latin typeface="BIZ UDPゴシック" panose="020B0400000000000000" pitchFamily="50" charset="-128"/>
                <a:ea typeface="BIZ UDPゴシック" panose="020B0400000000000000" pitchFamily="50" charset="-128"/>
              </a:rPr>
              <a:t>1</a:t>
            </a:r>
            <a:r>
              <a:rPr kumimoji="1" lang="ja-JP" altLang="en-US" sz="1200" b="1" dirty="0">
                <a:latin typeface="BIZ UDPゴシック" panose="020B0400000000000000" pitchFamily="50" charset="-128"/>
                <a:ea typeface="BIZ UDPゴシック" panose="020B0400000000000000" pitchFamily="50" charset="-128"/>
              </a:rPr>
              <a:t>弾（</a:t>
            </a:r>
            <a:r>
              <a:rPr kumimoji="1" lang="en-US" altLang="ja-JP" sz="1200" b="1" dirty="0">
                <a:latin typeface="BIZ UDPゴシック" panose="020B0400000000000000" pitchFamily="50" charset="-128"/>
                <a:ea typeface="BIZ UDPゴシック" panose="020B0400000000000000" pitchFamily="50" charset="-128"/>
              </a:rPr>
              <a:t>2025</a:t>
            </a:r>
            <a:r>
              <a:rPr kumimoji="1" lang="ja-JP" altLang="en-US" sz="1200" b="1" dirty="0">
                <a:latin typeface="BIZ UDPゴシック" panose="020B0400000000000000" pitchFamily="50" charset="-128"/>
                <a:ea typeface="BIZ UDPゴシック" panose="020B0400000000000000" pitchFamily="50" charset="-128"/>
              </a:rPr>
              <a:t>年</a:t>
            </a:r>
            <a:r>
              <a:rPr kumimoji="1" lang="en-US" altLang="ja-JP" sz="1200" b="1" dirty="0">
                <a:latin typeface="BIZ UDPゴシック" panose="020B0400000000000000" pitchFamily="50" charset="-128"/>
                <a:ea typeface="BIZ UDPゴシック" panose="020B0400000000000000" pitchFamily="50" charset="-128"/>
              </a:rPr>
              <a:t>5</a:t>
            </a:r>
            <a:r>
              <a:rPr kumimoji="1" lang="ja-JP" altLang="en-US" sz="1200" b="1" dirty="0">
                <a:latin typeface="BIZ UDPゴシック" panose="020B0400000000000000" pitchFamily="50" charset="-128"/>
                <a:ea typeface="BIZ UDPゴシック" panose="020B0400000000000000" pitchFamily="50" charset="-128"/>
              </a:rPr>
              <a:t>月</a:t>
            </a:r>
            <a:r>
              <a:rPr kumimoji="1" lang="en-US" altLang="ja-JP" sz="1200" b="1" dirty="0">
                <a:latin typeface="BIZ UDPゴシック" panose="020B0400000000000000" pitchFamily="50" charset="-128"/>
                <a:ea typeface="BIZ UDPゴシック" panose="020B0400000000000000" pitchFamily="50" charset="-128"/>
              </a:rPr>
              <a:t>29</a:t>
            </a:r>
            <a:r>
              <a:rPr kumimoji="1" lang="ja-JP" altLang="en-US" sz="1200" b="1" dirty="0">
                <a:latin typeface="BIZ UDPゴシック" panose="020B0400000000000000" pitchFamily="50" charset="-128"/>
                <a:ea typeface="BIZ UDPゴシック" panose="020B0400000000000000" pitchFamily="50" charset="-128"/>
              </a:rPr>
              <a:t>日開催）</a:t>
            </a:r>
          </a:p>
        </p:txBody>
      </p:sp>
      <p:sp>
        <p:nvSpPr>
          <p:cNvPr id="18" name="テキスト ボックス 17">
            <a:extLst>
              <a:ext uri="{FF2B5EF4-FFF2-40B4-BE49-F238E27FC236}">
                <a16:creationId xmlns:a16="http://schemas.microsoft.com/office/drawing/2014/main" id="{45D0315B-72D7-49B4-87A4-00E4E68E3C36}"/>
              </a:ext>
            </a:extLst>
          </p:cNvPr>
          <p:cNvSpPr txBox="1"/>
          <p:nvPr/>
        </p:nvSpPr>
        <p:spPr>
          <a:xfrm>
            <a:off x="4910507" y="1590594"/>
            <a:ext cx="2364083" cy="276999"/>
          </a:xfrm>
          <a:prstGeom prst="rect">
            <a:avLst/>
          </a:prstGeom>
          <a:noFill/>
        </p:spPr>
        <p:txBody>
          <a:bodyPr wrap="square" rtlCol="0">
            <a:spAutoFit/>
          </a:bodyPr>
          <a:lstStyle/>
          <a:p>
            <a:r>
              <a:rPr kumimoji="1" lang="ja-JP" altLang="en-US" sz="1200" b="1" dirty="0">
                <a:latin typeface="BIZ UDPゴシック" panose="020B0400000000000000" pitchFamily="50" charset="-128"/>
                <a:ea typeface="BIZ UDPゴシック" panose="020B0400000000000000" pitchFamily="50" charset="-128"/>
              </a:rPr>
              <a:t>第</a:t>
            </a:r>
            <a:r>
              <a:rPr lang="en-US" altLang="ja-JP" sz="1200" b="1" dirty="0">
                <a:latin typeface="BIZ UDPゴシック" panose="020B0400000000000000" pitchFamily="50" charset="-128"/>
                <a:ea typeface="BIZ UDPゴシック" panose="020B0400000000000000" pitchFamily="50" charset="-128"/>
              </a:rPr>
              <a:t>2</a:t>
            </a:r>
            <a:r>
              <a:rPr kumimoji="1" lang="ja-JP" altLang="en-US" sz="1200" b="1" dirty="0">
                <a:latin typeface="BIZ UDPゴシック" panose="020B0400000000000000" pitchFamily="50" charset="-128"/>
                <a:ea typeface="BIZ UDPゴシック" panose="020B0400000000000000" pitchFamily="50" charset="-128"/>
              </a:rPr>
              <a:t>弾（</a:t>
            </a:r>
            <a:r>
              <a:rPr kumimoji="1" lang="en-US" altLang="ja-JP" sz="1200" b="1" dirty="0">
                <a:latin typeface="BIZ UDPゴシック" panose="020B0400000000000000" pitchFamily="50" charset="-128"/>
                <a:ea typeface="BIZ UDPゴシック" panose="020B0400000000000000" pitchFamily="50" charset="-128"/>
              </a:rPr>
              <a:t>2025</a:t>
            </a:r>
            <a:r>
              <a:rPr kumimoji="1" lang="ja-JP" altLang="en-US" sz="1200" b="1" dirty="0">
                <a:latin typeface="BIZ UDPゴシック" panose="020B0400000000000000" pitchFamily="50" charset="-128"/>
                <a:ea typeface="BIZ UDPゴシック" panose="020B0400000000000000" pitchFamily="50" charset="-128"/>
              </a:rPr>
              <a:t>年</a:t>
            </a:r>
            <a:r>
              <a:rPr kumimoji="1" lang="en-US" altLang="ja-JP" sz="1200" b="1" dirty="0">
                <a:latin typeface="BIZ UDPゴシック" panose="020B0400000000000000" pitchFamily="50" charset="-128"/>
                <a:ea typeface="BIZ UDPゴシック" panose="020B0400000000000000" pitchFamily="50" charset="-128"/>
              </a:rPr>
              <a:t>6</a:t>
            </a:r>
            <a:r>
              <a:rPr kumimoji="1" lang="ja-JP" altLang="en-US" sz="1200" b="1" dirty="0">
                <a:latin typeface="BIZ UDPゴシック" panose="020B0400000000000000" pitchFamily="50" charset="-128"/>
                <a:ea typeface="BIZ UDPゴシック" panose="020B0400000000000000" pitchFamily="50" charset="-128"/>
              </a:rPr>
              <a:t>月</a:t>
            </a:r>
            <a:r>
              <a:rPr kumimoji="1" lang="en-US" altLang="ja-JP" sz="1200" b="1" dirty="0">
                <a:latin typeface="BIZ UDPゴシック" panose="020B0400000000000000" pitchFamily="50" charset="-128"/>
                <a:ea typeface="BIZ UDPゴシック" panose="020B0400000000000000" pitchFamily="50" charset="-128"/>
              </a:rPr>
              <a:t>17</a:t>
            </a:r>
            <a:r>
              <a:rPr kumimoji="1" lang="ja-JP" altLang="en-US" sz="1200" b="1" dirty="0">
                <a:latin typeface="BIZ UDPゴシック" panose="020B0400000000000000" pitchFamily="50" charset="-128"/>
                <a:ea typeface="BIZ UDPゴシック" panose="020B0400000000000000" pitchFamily="50" charset="-128"/>
              </a:rPr>
              <a:t>日開催）</a:t>
            </a:r>
          </a:p>
        </p:txBody>
      </p:sp>
      <p:sp>
        <p:nvSpPr>
          <p:cNvPr id="19" name="テキスト ボックス 18">
            <a:extLst>
              <a:ext uri="{FF2B5EF4-FFF2-40B4-BE49-F238E27FC236}">
                <a16:creationId xmlns:a16="http://schemas.microsoft.com/office/drawing/2014/main" id="{9995A656-B857-4B0F-8AA6-3905E29BEC30}"/>
              </a:ext>
            </a:extLst>
          </p:cNvPr>
          <p:cNvSpPr txBox="1"/>
          <p:nvPr/>
        </p:nvSpPr>
        <p:spPr>
          <a:xfrm>
            <a:off x="8587468" y="1615048"/>
            <a:ext cx="2364083" cy="276999"/>
          </a:xfrm>
          <a:prstGeom prst="rect">
            <a:avLst/>
          </a:prstGeom>
          <a:noFill/>
        </p:spPr>
        <p:txBody>
          <a:bodyPr wrap="square" rtlCol="0">
            <a:spAutoFit/>
          </a:bodyPr>
          <a:lstStyle/>
          <a:p>
            <a:r>
              <a:rPr kumimoji="1" lang="ja-JP" altLang="en-US" sz="1200" b="1" dirty="0">
                <a:latin typeface="BIZ UDPゴシック" panose="020B0400000000000000" pitchFamily="50" charset="-128"/>
                <a:ea typeface="BIZ UDPゴシック" panose="020B0400000000000000" pitchFamily="50" charset="-128"/>
              </a:rPr>
              <a:t>第</a:t>
            </a:r>
            <a:r>
              <a:rPr kumimoji="1" lang="en-US" altLang="ja-JP" sz="1200" b="1" dirty="0">
                <a:latin typeface="BIZ UDPゴシック" panose="020B0400000000000000" pitchFamily="50" charset="-128"/>
                <a:ea typeface="BIZ UDPゴシック" panose="020B0400000000000000" pitchFamily="50" charset="-128"/>
              </a:rPr>
              <a:t>3</a:t>
            </a:r>
            <a:r>
              <a:rPr kumimoji="1" lang="ja-JP" altLang="en-US" sz="1200" b="1" dirty="0">
                <a:latin typeface="BIZ UDPゴシック" panose="020B0400000000000000" pitchFamily="50" charset="-128"/>
                <a:ea typeface="BIZ UDPゴシック" panose="020B0400000000000000" pitchFamily="50" charset="-128"/>
              </a:rPr>
              <a:t>弾（</a:t>
            </a:r>
            <a:r>
              <a:rPr kumimoji="1" lang="en-US" altLang="ja-JP" sz="1200" b="1" dirty="0">
                <a:latin typeface="BIZ UDPゴシック" panose="020B0400000000000000" pitchFamily="50" charset="-128"/>
                <a:ea typeface="BIZ UDPゴシック" panose="020B0400000000000000" pitchFamily="50" charset="-128"/>
              </a:rPr>
              <a:t>2026</a:t>
            </a:r>
            <a:r>
              <a:rPr kumimoji="1" lang="ja-JP" altLang="en-US" sz="1200" b="1" dirty="0">
                <a:latin typeface="BIZ UDPゴシック" panose="020B0400000000000000" pitchFamily="50" charset="-128"/>
                <a:ea typeface="BIZ UDPゴシック" panose="020B0400000000000000" pitchFamily="50" charset="-128"/>
              </a:rPr>
              <a:t>年</a:t>
            </a:r>
            <a:r>
              <a:rPr kumimoji="1" lang="en-US" altLang="ja-JP" sz="1200" b="1" dirty="0">
                <a:latin typeface="BIZ UDPゴシック" panose="020B0400000000000000" pitchFamily="50" charset="-128"/>
                <a:ea typeface="BIZ UDPゴシック" panose="020B0400000000000000" pitchFamily="50" charset="-128"/>
              </a:rPr>
              <a:t>1</a:t>
            </a:r>
            <a:r>
              <a:rPr kumimoji="1" lang="ja-JP" altLang="en-US" sz="1200" b="1" dirty="0">
                <a:latin typeface="BIZ UDPゴシック" panose="020B0400000000000000" pitchFamily="50" charset="-128"/>
                <a:ea typeface="BIZ UDPゴシック" panose="020B0400000000000000" pitchFamily="50" charset="-128"/>
              </a:rPr>
              <a:t>月</a:t>
            </a:r>
            <a:r>
              <a:rPr kumimoji="1" lang="en-US" altLang="ja-JP" sz="1200" b="1" dirty="0">
                <a:latin typeface="BIZ UDPゴシック" panose="020B0400000000000000" pitchFamily="50" charset="-128"/>
                <a:ea typeface="BIZ UDPゴシック" panose="020B0400000000000000" pitchFamily="50" charset="-128"/>
              </a:rPr>
              <a:t>1</a:t>
            </a:r>
            <a:r>
              <a:rPr kumimoji="1" lang="ja-JP" altLang="en-US" sz="1200" b="1" dirty="0">
                <a:latin typeface="BIZ UDPゴシック" panose="020B0400000000000000" pitchFamily="50" charset="-128"/>
                <a:ea typeface="BIZ UDPゴシック" panose="020B0400000000000000" pitchFamily="50" charset="-128"/>
              </a:rPr>
              <a:t>６日開催）</a:t>
            </a:r>
          </a:p>
        </p:txBody>
      </p:sp>
    </p:spTree>
    <p:extLst>
      <p:ext uri="{BB962C8B-B14F-4D97-AF65-F5344CB8AC3E}">
        <p14:creationId xmlns:p14="http://schemas.microsoft.com/office/powerpoint/2010/main" val="4075510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コンテンツ プレースホルダー 5">
            <a:extLst>
              <a:ext uri="{FF2B5EF4-FFF2-40B4-BE49-F238E27FC236}">
                <a16:creationId xmlns:a16="http://schemas.microsoft.com/office/drawing/2014/main" id="{5369293D-5584-4175-93C3-A74F4FCBF219}"/>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6" name="楕円 25">
            <a:extLst>
              <a:ext uri="{FF2B5EF4-FFF2-40B4-BE49-F238E27FC236}">
                <a16:creationId xmlns:a16="http://schemas.microsoft.com/office/drawing/2014/main" id="{A8213826-D893-43D0-85D4-D420816E341D}"/>
              </a:ext>
            </a:extLst>
          </p:cNvPr>
          <p:cNvSpPr/>
          <p:nvPr/>
        </p:nvSpPr>
        <p:spPr>
          <a:xfrm>
            <a:off x="1155031" y="1592339"/>
            <a:ext cx="9654139" cy="5197643"/>
          </a:xfrm>
          <a:prstGeom prst="ellipse">
            <a:avLst/>
          </a:prstGeom>
          <a:solidFill>
            <a:srgbClr val="FFF2CC">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EB4350CF-99DA-43F1-9FAA-70CB8760F157}"/>
              </a:ext>
            </a:extLst>
          </p:cNvPr>
          <p:cNvSpPr txBox="1"/>
          <p:nvPr/>
        </p:nvSpPr>
        <p:spPr>
          <a:xfrm>
            <a:off x="4189551" y="3598105"/>
            <a:ext cx="3679370" cy="1200329"/>
          </a:xfrm>
          <a:prstGeom prst="rect">
            <a:avLst/>
          </a:prstGeom>
          <a:noFill/>
        </p:spPr>
        <p:txBody>
          <a:bodyPr wrap="square" rtlCol="0">
            <a:spAutoFit/>
          </a:bodyPr>
          <a:lstStyle/>
          <a:p>
            <a:pPr algn="ctr"/>
            <a:r>
              <a:rPr kumimoji="1" lang="en-US" altLang="ja-JP" sz="7200" b="1" dirty="0">
                <a:solidFill>
                  <a:srgbClr val="FF0000"/>
                </a:solidFill>
                <a:latin typeface="BIZ UDPゴシック" panose="020B0400000000000000" pitchFamily="50" charset="-128"/>
                <a:ea typeface="BIZ UDPゴシック" panose="020B0400000000000000" pitchFamily="50" charset="-128"/>
              </a:rPr>
              <a:t>SDGs</a:t>
            </a:r>
            <a:endParaRPr kumimoji="1" lang="ja-JP" altLang="en-US" sz="7200" b="1" dirty="0">
              <a:solidFill>
                <a:srgbClr val="FF0000"/>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E1FC0167-6973-490C-86D7-7936A57EB5B1}"/>
              </a:ext>
            </a:extLst>
          </p:cNvPr>
          <p:cNvSpPr txBox="1"/>
          <p:nvPr/>
        </p:nvSpPr>
        <p:spPr>
          <a:xfrm>
            <a:off x="1853657" y="3190564"/>
            <a:ext cx="4746173" cy="584775"/>
          </a:xfrm>
          <a:prstGeom prst="rect">
            <a:avLst/>
          </a:prstGeom>
          <a:noFill/>
        </p:spPr>
        <p:txBody>
          <a:bodyPr wrap="square" rtlCol="0">
            <a:spAutoFit/>
          </a:bodyPr>
          <a:lstStyle/>
          <a:p>
            <a:pPr algn="ctr"/>
            <a:r>
              <a:rPr lang="ja-JP" altLang="en-US" sz="3200" b="1" dirty="0">
                <a:solidFill>
                  <a:srgbClr val="00B0F0"/>
                </a:solidFill>
                <a:latin typeface="BIZ UDPゴシック" panose="020B0400000000000000" pitchFamily="50" charset="-128"/>
                <a:ea typeface="BIZ UDPゴシック" panose="020B0400000000000000" pitchFamily="50" charset="-128"/>
              </a:rPr>
              <a:t>自分ごとになってない</a:t>
            </a:r>
            <a:endParaRPr kumimoji="1" lang="ja-JP" altLang="en-US" sz="3200" b="1" dirty="0">
              <a:solidFill>
                <a:srgbClr val="00B0F0"/>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E6ED8CD0-4990-4505-A491-263D9FBF2B83}"/>
              </a:ext>
            </a:extLst>
          </p:cNvPr>
          <p:cNvSpPr txBox="1"/>
          <p:nvPr/>
        </p:nvSpPr>
        <p:spPr>
          <a:xfrm>
            <a:off x="6265095" y="4706774"/>
            <a:ext cx="2620735" cy="523220"/>
          </a:xfrm>
          <a:prstGeom prst="rect">
            <a:avLst/>
          </a:prstGeom>
          <a:noFill/>
        </p:spPr>
        <p:txBody>
          <a:bodyPr wrap="square" rtlCol="0">
            <a:spAutoFit/>
          </a:bodyPr>
          <a:lstStyle/>
          <a:p>
            <a:pPr algn="ctr"/>
            <a:r>
              <a:rPr kumimoji="1" lang="ja-JP" altLang="en-US" sz="2800" b="1" dirty="0">
                <a:solidFill>
                  <a:srgbClr val="00B050"/>
                </a:solidFill>
                <a:latin typeface="BIZ UDPゴシック" panose="020B0400000000000000" pitchFamily="50" charset="-128"/>
                <a:ea typeface="BIZ UDPゴシック" panose="020B0400000000000000" pitchFamily="50" charset="-128"/>
              </a:rPr>
              <a:t>目標設定</a:t>
            </a:r>
          </a:p>
        </p:txBody>
      </p:sp>
      <p:sp>
        <p:nvSpPr>
          <p:cNvPr id="9" name="テキスト ボックス 8">
            <a:extLst>
              <a:ext uri="{FF2B5EF4-FFF2-40B4-BE49-F238E27FC236}">
                <a16:creationId xmlns:a16="http://schemas.microsoft.com/office/drawing/2014/main" id="{B35F5680-C2B9-4ABF-9CE6-9B68850CD011}"/>
              </a:ext>
            </a:extLst>
          </p:cNvPr>
          <p:cNvSpPr txBox="1"/>
          <p:nvPr/>
        </p:nvSpPr>
        <p:spPr>
          <a:xfrm>
            <a:off x="6309899" y="3462262"/>
            <a:ext cx="3796392" cy="461665"/>
          </a:xfrm>
          <a:prstGeom prst="rect">
            <a:avLst/>
          </a:prstGeom>
          <a:noFill/>
        </p:spPr>
        <p:txBody>
          <a:bodyPr wrap="square" rtlCol="0">
            <a:spAutoFit/>
          </a:bodyPr>
          <a:lstStyle/>
          <a:p>
            <a:pPr algn="ctr"/>
            <a:r>
              <a:rPr lang="ja-JP" altLang="en-US" sz="2400" b="1" dirty="0">
                <a:solidFill>
                  <a:srgbClr val="FFC000"/>
                </a:solidFill>
                <a:latin typeface="BIZ UDPゴシック" panose="020B0400000000000000" pitchFamily="50" charset="-128"/>
                <a:ea typeface="BIZ UDPゴシック" panose="020B0400000000000000" pitchFamily="50" charset="-128"/>
              </a:rPr>
              <a:t>テーマが広すぎる</a:t>
            </a:r>
            <a:endParaRPr kumimoji="1" lang="ja-JP" altLang="en-US" sz="2400" b="1" dirty="0">
              <a:solidFill>
                <a:srgbClr val="FFC000"/>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57DF0F07-7015-45E8-98F3-FDD7EAE92EEB}"/>
              </a:ext>
            </a:extLst>
          </p:cNvPr>
          <p:cNvSpPr txBox="1"/>
          <p:nvPr/>
        </p:nvSpPr>
        <p:spPr>
          <a:xfrm>
            <a:off x="2582156" y="4459862"/>
            <a:ext cx="1926771" cy="461665"/>
          </a:xfrm>
          <a:prstGeom prst="rect">
            <a:avLst/>
          </a:prstGeom>
          <a:noFill/>
        </p:spPr>
        <p:txBody>
          <a:bodyPr wrap="square" rtlCol="0">
            <a:spAutoFit/>
          </a:bodyPr>
          <a:lstStyle/>
          <a:p>
            <a:pPr algn="ctr"/>
            <a:r>
              <a:rPr kumimoji="1" lang="ja-JP" altLang="en-US" sz="2400" b="1" dirty="0">
                <a:solidFill>
                  <a:srgbClr val="7030A0"/>
                </a:solidFill>
                <a:latin typeface="BIZ UDPゴシック" panose="020B0400000000000000" pitchFamily="50" charset="-128"/>
                <a:ea typeface="BIZ UDPゴシック" panose="020B0400000000000000" pitchFamily="50" charset="-128"/>
              </a:rPr>
              <a:t>普及しない</a:t>
            </a:r>
          </a:p>
        </p:txBody>
      </p:sp>
      <p:sp>
        <p:nvSpPr>
          <p:cNvPr id="11" name="テキスト ボックス 10">
            <a:extLst>
              <a:ext uri="{FF2B5EF4-FFF2-40B4-BE49-F238E27FC236}">
                <a16:creationId xmlns:a16="http://schemas.microsoft.com/office/drawing/2014/main" id="{1C47CF03-C82E-49DE-988A-66F61C1F5174}"/>
              </a:ext>
            </a:extLst>
          </p:cNvPr>
          <p:cNvSpPr txBox="1"/>
          <p:nvPr/>
        </p:nvSpPr>
        <p:spPr>
          <a:xfrm>
            <a:off x="3157447" y="2715771"/>
            <a:ext cx="1567315" cy="400110"/>
          </a:xfrm>
          <a:prstGeom prst="rect">
            <a:avLst/>
          </a:prstGeom>
          <a:noFill/>
        </p:spPr>
        <p:txBody>
          <a:bodyPr wrap="square" rtlCol="0">
            <a:spAutoFit/>
          </a:bodyPr>
          <a:lstStyle/>
          <a:p>
            <a:pPr algn="ctr"/>
            <a:r>
              <a:rPr lang="ja-JP" altLang="en-US" sz="2000" b="1" dirty="0">
                <a:solidFill>
                  <a:srgbClr val="C00000"/>
                </a:solidFill>
                <a:latin typeface="BIZ UDPゴシック" panose="020B0400000000000000" pitchFamily="50" charset="-128"/>
                <a:ea typeface="BIZ UDPゴシック" panose="020B0400000000000000" pitchFamily="50" charset="-128"/>
              </a:rPr>
              <a:t>費用対効果</a:t>
            </a:r>
            <a:endParaRPr kumimoji="1" lang="ja-JP" altLang="en-US" sz="2000" b="1" dirty="0">
              <a:solidFill>
                <a:srgbClr val="C00000"/>
              </a:solidFill>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481E72B0-3AF1-41AD-B7ED-CC63D947874F}"/>
              </a:ext>
            </a:extLst>
          </p:cNvPr>
          <p:cNvSpPr txBox="1"/>
          <p:nvPr/>
        </p:nvSpPr>
        <p:spPr>
          <a:xfrm>
            <a:off x="3840301" y="4891901"/>
            <a:ext cx="2237015" cy="400110"/>
          </a:xfrm>
          <a:prstGeom prst="rect">
            <a:avLst/>
          </a:prstGeom>
          <a:noFill/>
        </p:spPr>
        <p:txBody>
          <a:bodyPr wrap="square" rtlCol="0">
            <a:spAutoFit/>
          </a:bodyPr>
          <a:lstStyle/>
          <a:p>
            <a:pPr algn="ctr"/>
            <a:r>
              <a:rPr kumimoji="1" lang="ja-JP" altLang="en-US" sz="2000" b="1" dirty="0">
                <a:solidFill>
                  <a:schemeClr val="accent2">
                    <a:lumMod val="75000"/>
                  </a:schemeClr>
                </a:solidFill>
                <a:latin typeface="BIZ UDPゴシック" panose="020B0400000000000000" pitchFamily="50" charset="-128"/>
                <a:ea typeface="BIZ UDPゴシック" panose="020B0400000000000000" pitchFamily="50" charset="-128"/>
              </a:rPr>
              <a:t>テーマがあいまい</a:t>
            </a:r>
          </a:p>
        </p:txBody>
      </p:sp>
      <p:sp>
        <p:nvSpPr>
          <p:cNvPr id="13" name="テキスト ボックス 12">
            <a:extLst>
              <a:ext uri="{FF2B5EF4-FFF2-40B4-BE49-F238E27FC236}">
                <a16:creationId xmlns:a16="http://schemas.microsoft.com/office/drawing/2014/main" id="{6B1AC1FF-F3FB-41B3-8BFE-14FA852D154B}"/>
              </a:ext>
            </a:extLst>
          </p:cNvPr>
          <p:cNvSpPr txBox="1"/>
          <p:nvPr/>
        </p:nvSpPr>
        <p:spPr>
          <a:xfrm>
            <a:off x="5775235" y="2766435"/>
            <a:ext cx="1942646" cy="400110"/>
          </a:xfrm>
          <a:prstGeom prst="rect">
            <a:avLst/>
          </a:prstGeom>
          <a:noFill/>
        </p:spPr>
        <p:txBody>
          <a:bodyPr wrap="square" rtlCol="0">
            <a:spAutoFit/>
          </a:bodyPr>
          <a:lstStyle/>
          <a:p>
            <a:pPr algn="ctr"/>
            <a:r>
              <a:rPr lang="ja-JP" altLang="en-US" sz="2000" b="1" dirty="0">
                <a:solidFill>
                  <a:schemeClr val="bg1">
                    <a:lumMod val="50000"/>
                  </a:schemeClr>
                </a:solidFill>
                <a:latin typeface="BIZ UDPゴシック" panose="020B0400000000000000" pitchFamily="50" charset="-128"/>
                <a:ea typeface="BIZ UDPゴシック" panose="020B0400000000000000" pitchFamily="50" charset="-128"/>
              </a:rPr>
              <a:t>利益にならない</a:t>
            </a:r>
            <a:endParaRPr kumimoji="1" lang="ja-JP" altLang="en-US" sz="2000" b="1" dirty="0">
              <a:solidFill>
                <a:schemeClr val="bg1">
                  <a:lumMod val="50000"/>
                </a:schemeClr>
              </a:solidFill>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02A393EF-A9E3-40D2-B0E7-0A8D47CFB895}"/>
              </a:ext>
            </a:extLst>
          </p:cNvPr>
          <p:cNvSpPr txBox="1"/>
          <p:nvPr/>
        </p:nvSpPr>
        <p:spPr>
          <a:xfrm>
            <a:off x="1296030" y="3924746"/>
            <a:ext cx="2808513" cy="400110"/>
          </a:xfrm>
          <a:prstGeom prst="rect">
            <a:avLst/>
          </a:prstGeom>
          <a:noFill/>
        </p:spPr>
        <p:txBody>
          <a:bodyPr wrap="square" rtlCol="0">
            <a:spAutoFit/>
          </a:bodyPr>
          <a:lstStyle/>
          <a:p>
            <a:pPr algn="ctr"/>
            <a:r>
              <a:rPr lang="ja-JP" altLang="en-US" sz="2000" b="1" dirty="0">
                <a:solidFill>
                  <a:schemeClr val="accent6">
                    <a:lumMod val="75000"/>
                  </a:schemeClr>
                </a:solidFill>
                <a:latin typeface="BIZ UDPゴシック" panose="020B0400000000000000" pitchFamily="50" charset="-128"/>
                <a:ea typeface="BIZ UDPゴシック" panose="020B0400000000000000" pitchFamily="50" charset="-128"/>
              </a:rPr>
              <a:t>課題がわかりにくい</a:t>
            </a:r>
            <a:endParaRPr kumimoji="1" lang="ja-JP" altLang="en-US" sz="2000" b="1" dirty="0">
              <a:solidFill>
                <a:schemeClr val="accent6">
                  <a:lumMod val="75000"/>
                </a:schemeClr>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66520E37-8592-4749-B9D9-272C6413EF95}"/>
              </a:ext>
            </a:extLst>
          </p:cNvPr>
          <p:cNvSpPr txBox="1"/>
          <p:nvPr/>
        </p:nvSpPr>
        <p:spPr>
          <a:xfrm>
            <a:off x="7164377" y="4155236"/>
            <a:ext cx="2808513" cy="400110"/>
          </a:xfrm>
          <a:prstGeom prst="rect">
            <a:avLst/>
          </a:prstGeom>
          <a:noFill/>
        </p:spPr>
        <p:txBody>
          <a:bodyPr wrap="square" rtlCol="0">
            <a:spAutoFit/>
          </a:bodyPr>
          <a:lstStyle/>
          <a:p>
            <a:pPr algn="ctr"/>
            <a:r>
              <a:rPr kumimoji="1" lang="ja-JP" altLang="en-US" sz="2000" b="1" dirty="0">
                <a:solidFill>
                  <a:schemeClr val="accent5">
                    <a:lumMod val="75000"/>
                  </a:schemeClr>
                </a:solidFill>
                <a:latin typeface="BIZ UDPゴシック" panose="020B0400000000000000" pitchFamily="50" charset="-128"/>
                <a:ea typeface="BIZ UDPゴシック" panose="020B0400000000000000" pitchFamily="50" charset="-128"/>
              </a:rPr>
              <a:t>無関心</a:t>
            </a:r>
          </a:p>
        </p:txBody>
      </p:sp>
      <p:sp>
        <p:nvSpPr>
          <p:cNvPr id="16" name="テキスト ボックス 15">
            <a:extLst>
              <a:ext uri="{FF2B5EF4-FFF2-40B4-BE49-F238E27FC236}">
                <a16:creationId xmlns:a16="http://schemas.microsoft.com/office/drawing/2014/main" id="{BED5934E-EABE-4DDC-AFB6-327FF8B1AC00}"/>
              </a:ext>
            </a:extLst>
          </p:cNvPr>
          <p:cNvSpPr txBox="1"/>
          <p:nvPr/>
        </p:nvSpPr>
        <p:spPr>
          <a:xfrm>
            <a:off x="1903529" y="5211363"/>
            <a:ext cx="2808513" cy="400110"/>
          </a:xfrm>
          <a:prstGeom prst="rect">
            <a:avLst/>
          </a:prstGeom>
          <a:noFill/>
        </p:spPr>
        <p:txBody>
          <a:bodyPr wrap="square" rtlCol="0">
            <a:spAutoFit/>
          </a:bodyPr>
          <a:lstStyle/>
          <a:p>
            <a:pPr algn="ctr"/>
            <a:r>
              <a:rPr lang="ja-JP" altLang="en-US" sz="2000" b="1" dirty="0">
                <a:solidFill>
                  <a:schemeClr val="accent1">
                    <a:lumMod val="75000"/>
                  </a:schemeClr>
                </a:solidFill>
                <a:latin typeface="BIZ UDPゴシック" panose="020B0400000000000000" pitchFamily="50" charset="-128"/>
                <a:ea typeface="BIZ UDPゴシック" panose="020B0400000000000000" pitchFamily="50" charset="-128"/>
              </a:rPr>
              <a:t>お金がかかる</a:t>
            </a:r>
            <a:endParaRPr kumimoji="1" lang="ja-JP" altLang="en-US" sz="20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C9B1A985-131C-455F-83DA-9B7735082B87}"/>
              </a:ext>
            </a:extLst>
          </p:cNvPr>
          <p:cNvSpPr txBox="1"/>
          <p:nvPr/>
        </p:nvSpPr>
        <p:spPr>
          <a:xfrm>
            <a:off x="5728334" y="5429719"/>
            <a:ext cx="2808513" cy="400110"/>
          </a:xfrm>
          <a:prstGeom prst="rect">
            <a:avLst/>
          </a:prstGeom>
          <a:noFill/>
        </p:spPr>
        <p:txBody>
          <a:bodyPr wrap="square" rtlCol="0">
            <a:spAutoFit/>
          </a:bodyPr>
          <a:lstStyle/>
          <a:p>
            <a:pPr algn="ctr"/>
            <a:r>
              <a:rPr kumimoji="1" lang="ja-JP" altLang="en-US" sz="2000" b="1" dirty="0">
                <a:solidFill>
                  <a:schemeClr val="accent4">
                    <a:lumMod val="75000"/>
                  </a:schemeClr>
                </a:solidFill>
                <a:latin typeface="BIZ UDPゴシック" panose="020B0400000000000000" pitchFamily="50" charset="-128"/>
                <a:ea typeface="BIZ UDPゴシック" panose="020B0400000000000000" pitchFamily="50" charset="-128"/>
              </a:rPr>
              <a:t>効果が見えない</a:t>
            </a:r>
          </a:p>
        </p:txBody>
      </p:sp>
      <p:sp>
        <p:nvSpPr>
          <p:cNvPr id="18" name="テキスト ボックス 17">
            <a:extLst>
              <a:ext uri="{FF2B5EF4-FFF2-40B4-BE49-F238E27FC236}">
                <a16:creationId xmlns:a16="http://schemas.microsoft.com/office/drawing/2014/main" id="{9548F3FA-FBC2-46A9-B6C6-30B57B7299A5}"/>
              </a:ext>
            </a:extLst>
          </p:cNvPr>
          <p:cNvSpPr txBox="1"/>
          <p:nvPr/>
        </p:nvSpPr>
        <p:spPr>
          <a:xfrm>
            <a:off x="6382301" y="2210837"/>
            <a:ext cx="2808513" cy="400110"/>
          </a:xfrm>
          <a:prstGeom prst="rect">
            <a:avLst/>
          </a:prstGeom>
          <a:noFill/>
        </p:spPr>
        <p:txBody>
          <a:bodyPr wrap="square" rtlCol="0">
            <a:spAutoFit/>
          </a:bodyPr>
          <a:lstStyle/>
          <a:p>
            <a:pPr algn="ctr"/>
            <a:r>
              <a:rPr lang="ja-JP" altLang="en-US" sz="2000" b="1" dirty="0">
                <a:solidFill>
                  <a:schemeClr val="accent2">
                    <a:lumMod val="75000"/>
                  </a:schemeClr>
                </a:solidFill>
                <a:latin typeface="BIZ UDPゴシック" panose="020B0400000000000000" pitchFamily="50" charset="-128"/>
                <a:ea typeface="BIZ UDPゴシック" panose="020B0400000000000000" pitchFamily="50" charset="-128"/>
              </a:rPr>
              <a:t>自分ゴトにしにくい</a:t>
            </a:r>
            <a:endParaRPr kumimoji="1" lang="ja-JP" altLang="en-US" sz="2000" b="1" dirty="0">
              <a:solidFill>
                <a:schemeClr val="accent2">
                  <a:lumMod val="75000"/>
                </a:schemeClr>
              </a:solidFill>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4116F616-E1B3-4739-BB19-EB55D3CF8497}"/>
              </a:ext>
            </a:extLst>
          </p:cNvPr>
          <p:cNvSpPr txBox="1"/>
          <p:nvPr/>
        </p:nvSpPr>
        <p:spPr>
          <a:xfrm>
            <a:off x="2514964" y="5960935"/>
            <a:ext cx="3423557" cy="400110"/>
          </a:xfrm>
          <a:prstGeom prst="rect">
            <a:avLst/>
          </a:prstGeom>
          <a:noFill/>
        </p:spPr>
        <p:txBody>
          <a:bodyPr wrap="square" rtlCol="0">
            <a:spAutoFit/>
          </a:bodyPr>
          <a:lstStyle/>
          <a:p>
            <a:pPr algn="ctr"/>
            <a:r>
              <a:rPr lang="ja-JP" altLang="en-US" sz="2000" b="1" dirty="0">
                <a:solidFill>
                  <a:schemeClr val="accent2">
                    <a:lumMod val="75000"/>
                  </a:schemeClr>
                </a:solidFill>
                <a:latin typeface="BIZ UDPゴシック" panose="020B0400000000000000" pitchFamily="50" charset="-128"/>
                <a:ea typeface="BIZ UDPゴシック" panose="020B0400000000000000" pitchFamily="50" charset="-128"/>
              </a:rPr>
              <a:t>自分の役割になっていない</a:t>
            </a:r>
            <a:endParaRPr kumimoji="1" lang="ja-JP" altLang="en-US" sz="2000" b="1" dirty="0">
              <a:solidFill>
                <a:schemeClr val="accent2">
                  <a:lumMod val="75000"/>
                </a:schemeClr>
              </a:solidFill>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A53BD4AA-C707-4FF4-BA26-C8C82AAE1BFC}"/>
              </a:ext>
            </a:extLst>
          </p:cNvPr>
          <p:cNvSpPr txBox="1"/>
          <p:nvPr/>
        </p:nvSpPr>
        <p:spPr>
          <a:xfrm>
            <a:off x="2472021" y="2204190"/>
            <a:ext cx="2391919" cy="400110"/>
          </a:xfrm>
          <a:prstGeom prst="rect">
            <a:avLst/>
          </a:prstGeom>
          <a:noFill/>
        </p:spPr>
        <p:txBody>
          <a:bodyPr wrap="square" rtlCol="0">
            <a:spAutoFit/>
          </a:bodyPr>
          <a:lstStyle/>
          <a:p>
            <a:pPr algn="ctr"/>
            <a:r>
              <a:rPr kumimoji="1" lang="ja-JP" altLang="en-US" sz="2000" b="1" dirty="0">
                <a:solidFill>
                  <a:schemeClr val="accent4">
                    <a:lumMod val="75000"/>
                  </a:schemeClr>
                </a:solidFill>
                <a:latin typeface="BIZ UDPゴシック" panose="020B0400000000000000" pitchFamily="50" charset="-128"/>
                <a:ea typeface="BIZ UDPゴシック" panose="020B0400000000000000" pitchFamily="50" charset="-128"/>
              </a:rPr>
              <a:t>マネタイズが難しい</a:t>
            </a:r>
          </a:p>
        </p:txBody>
      </p:sp>
      <p:sp>
        <p:nvSpPr>
          <p:cNvPr id="21" name="テキスト ボックス 20">
            <a:extLst>
              <a:ext uri="{FF2B5EF4-FFF2-40B4-BE49-F238E27FC236}">
                <a16:creationId xmlns:a16="http://schemas.microsoft.com/office/drawing/2014/main" id="{9649D16C-0829-4A57-B677-B36AD5D06E5B}"/>
              </a:ext>
            </a:extLst>
          </p:cNvPr>
          <p:cNvSpPr txBox="1"/>
          <p:nvPr/>
        </p:nvSpPr>
        <p:spPr>
          <a:xfrm>
            <a:off x="1401956" y="4545232"/>
            <a:ext cx="946152" cy="400110"/>
          </a:xfrm>
          <a:prstGeom prst="rect">
            <a:avLst/>
          </a:prstGeom>
          <a:noFill/>
        </p:spPr>
        <p:txBody>
          <a:bodyPr wrap="square" rtlCol="0">
            <a:spAutoFit/>
          </a:bodyPr>
          <a:lstStyle/>
          <a:p>
            <a:pPr algn="ctr"/>
            <a:r>
              <a:rPr lang="ja-JP" altLang="en-US" sz="2000" b="1" dirty="0">
                <a:solidFill>
                  <a:schemeClr val="bg2">
                    <a:lumMod val="50000"/>
                  </a:schemeClr>
                </a:solidFill>
                <a:latin typeface="BIZ UDPゴシック" panose="020B0400000000000000" pitchFamily="50" charset="-128"/>
                <a:ea typeface="BIZ UDPゴシック" panose="020B0400000000000000" pitchFamily="50" charset="-128"/>
              </a:rPr>
              <a:t>電力</a:t>
            </a:r>
            <a:endParaRPr kumimoji="1" lang="ja-JP" altLang="en-US" sz="2000" b="1" dirty="0">
              <a:solidFill>
                <a:schemeClr val="bg2">
                  <a:lumMod val="50000"/>
                </a:schemeClr>
              </a:solidFill>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4A217865-8DA4-4F00-A419-9CB4D86A0A6D}"/>
              </a:ext>
            </a:extLst>
          </p:cNvPr>
          <p:cNvSpPr txBox="1"/>
          <p:nvPr/>
        </p:nvSpPr>
        <p:spPr>
          <a:xfrm>
            <a:off x="7982897" y="2867538"/>
            <a:ext cx="1805866" cy="400110"/>
          </a:xfrm>
          <a:prstGeom prst="rect">
            <a:avLst/>
          </a:prstGeom>
          <a:noFill/>
        </p:spPr>
        <p:txBody>
          <a:bodyPr wrap="square" rtlCol="0">
            <a:spAutoFit/>
          </a:bodyPr>
          <a:lstStyle/>
          <a:p>
            <a:pPr algn="ctr"/>
            <a:r>
              <a:rPr kumimoji="1" lang="ja-JP" altLang="en-US" sz="2000" b="1" dirty="0">
                <a:solidFill>
                  <a:schemeClr val="accent6">
                    <a:lumMod val="75000"/>
                  </a:schemeClr>
                </a:solidFill>
                <a:latin typeface="BIZ UDPゴシック" panose="020B0400000000000000" pitchFamily="50" charset="-128"/>
                <a:ea typeface="BIZ UDPゴシック" panose="020B0400000000000000" pitchFamily="50" charset="-128"/>
              </a:rPr>
              <a:t>太陽光パネル</a:t>
            </a:r>
          </a:p>
        </p:txBody>
      </p:sp>
      <p:sp>
        <p:nvSpPr>
          <p:cNvPr id="23" name="テキスト ボックス 22">
            <a:extLst>
              <a:ext uri="{FF2B5EF4-FFF2-40B4-BE49-F238E27FC236}">
                <a16:creationId xmlns:a16="http://schemas.microsoft.com/office/drawing/2014/main" id="{490508C5-F963-49E2-882D-3C44AE2AD14C}"/>
              </a:ext>
            </a:extLst>
          </p:cNvPr>
          <p:cNvSpPr txBox="1"/>
          <p:nvPr/>
        </p:nvSpPr>
        <p:spPr>
          <a:xfrm>
            <a:off x="8360588" y="4687457"/>
            <a:ext cx="1942645" cy="400110"/>
          </a:xfrm>
          <a:prstGeom prst="rect">
            <a:avLst/>
          </a:prstGeom>
          <a:noFill/>
        </p:spPr>
        <p:txBody>
          <a:bodyPr wrap="square" rtlCol="0">
            <a:spAutoFit/>
          </a:bodyPr>
          <a:lstStyle/>
          <a:p>
            <a:pPr algn="ctr"/>
            <a:r>
              <a:rPr lang="ja-JP" altLang="en-US" sz="2000" b="1" dirty="0">
                <a:solidFill>
                  <a:schemeClr val="accent2">
                    <a:lumMod val="75000"/>
                  </a:schemeClr>
                </a:solidFill>
                <a:latin typeface="BIZ UDPゴシック" panose="020B0400000000000000" pitchFamily="50" charset="-128"/>
                <a:ea typeface="BIZ UDPゴシック" panose="020B0400000000000000" pitchFamily="50" charset="-128"/>
              </a:rPr>
              <a:t>目標数値化</a:t>
            </a:r>
            <a:endParaRPr kumimoji="1" lang="ja-JP" altLang="en-US" sz="2000" b="1" dirty="0">
              <a:solidFill>
                <a:schemeClr val="accent2">
                  <a:lumMod val="75000"/>
                </a:schemeClr>
              </a:solidFill>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A4219DCA-5E4F-415F-9C09-656B5DC55639}"/>
              </a:ext>
            </a:extLst>
          </p:cNvPr>
          <p:cNvSpPr txBox="1"/>
          <p:nvPr/>
        </p:nvSpPr>
        <p:spPr>
          <a:xfrm>
            <a:off x="7967976" y="5783228"/>
            <a:ext cx="926346" cy="400110"/>
          </a:xfrm>
          <a:prstGeom prst="rect">
            <a:avLst/>
          </a:prstGeom>
          <a:noFill/>
        </p:spPr>
        <p:txBody>
          <a:bodyPr wrap="square" rtlCol="0">
            <a:spAutoFit/>
          </a:bodyPr>
          <a:lstStyle/>
          <a:p>
            <a:pPr algn="ctr"/>
            <a:r>
              <a:rPr kumimoji="1" lang="ja-JP" altLang="en-US" sz="2000" b="1" dirty="0">
                <a:solidFill>
                  <a:schemeClr val="accent6">
                    <a:lumMod val="75000"/>
                  </a:schemeClr>
                </a:solidFill>
                <a:latin typeface="BIZ UDPゴシック" panose="020B0400000000000000" pitchFamily="50" charset="-128"/>
                <a:ea typeface="BIZ UDPゴシック" panose="020B0400000000000000" pitchFamily="50" charset="-128"/>
              </a:rPr>
              <a:t>管理</a:t>
            </a:r>
          </a:p>
        </p:txBody>
      </p:sp>
      <p:sp>
        <p:nvSpPr>
          <p:cNvPr id="25" name="テキスト ボックス 24">
            <a:extLst>
              <a:ext uri="{FF2B5EF4-FFF2-40B4-BE49-F238E27FC236}">
                <a16:creationId xmlns:a16="http://schemas.microsoft.com/office/drawing/2014/main" id="{07AEDDC1-C3F6-4A0A-9D4E-0AA1C0E8E8C7}"/>
              </a:ext>
            </a:extLst>
          </p:cNvPr>
          <p:cNvSpPr txBox="1"/>
          <p:nvPr/>
        </p:nvSpPr>
        <p:spPr>
          <a:xfrm>
            <a:off x="9358185" y="3935864"/>
            <a:ext cx="748106" cy="400110"/>
          </a:xfrm>
          <a:prstGeom prst="rect">
            <a:avLst/>
          </a:prstGeom>
          <a:noFill/>
        </p:spPr>
        <p:txBody>
          <a:bodyPr wrap="square" rtlCol="0">
            <a:spAutoFit/>
          </a:bodyPr>
          <a:lstStyle/>
          <a:p>
            <a:pPr algn="ctr"/>
            <a:r>
              <a:rPr kumimoji="1" lang="ja-JP" altLang="en-US" sz="2000" b="1" dirty="0">
                <a:solidFill>
                  <a:schemeClr val="bg1">
                    <a:lumMod val="50000"/>
                  </a:schemeClr>
                </a:solidFill>
                <a:latin typeface="BIZ UDPゴシック" panose="020B0400000000000000" pitchFamily="50" charset="-128"/>
                <a:ea typeface="BIZ UDPゴシック" panose="020B0400000000000000" pitchFamily="50" charset="-128"/>
              </a:rPr>
              <a:t>評価</a:t>
            </a:r>
          </a:p>
        </p:txBody>
      </p:sp>
      <p:sp>
        <p:nvSpPr>
          <p:cNvPr id="27" name="テキスト ボックス 26">
            <a:extLst>
              <a:ext uri="{FF2B5EF4-FFF2-40B4-BE49-F238E27FC236}">
                <a16:creationId xmlns:a16="http://schemas.microsoft.com/office/drawing/2014/main" id="{5CE5369D-B0AF-460D-A7A1-A7A6A35B3FD0}"/>
              </a:ext>
            </a:extLst>
          </p:cNvPr>
          <p:cNvSpPr txBox="1"/>
          <p:nvPr/>
        </p:nvSpPr>
        <p:spPr>
          <a:xfrm>
            <a:off x="0" y="614130"/>
            <a:ext cx="5938787" cy="1200329"/>
          </a:xfrm>
          <a:prstGeom prst="rect">
            <a:avLst/>
          </a:prstGeom>
          <a:solidFill>
            <a:srgbClr val="FFFFFF">
              <a:alpha val="69804"/>
            </a:srgbClr>
          </a:solidFill>
        </p:spPr>
        <p:txBody>
          <a:bodyPr wrap="square" rtlCol="0">
            <a:spAutoFit/>
          </a:bodyPr>
          <a:lstStyle/>
          <a:p>
            <a:r>
              <a:rPr lang="en-US" altLang="ja-JP" sz="2400" b="1" dirty="0">
                <a:latin typeface="BIZ UDPゴシック" panose="020B0400000000000000" pitchFamily="50" charset="-128"/>
                <a:ea typeface="BIZ UDPゴシック" panose="020B0400000000000000" pitchFamily="50" charset="-128"/>
              </a:rPr>
              <a:t>【</a:t>
            </a:r>
            <a:r>
              <a:rPr lang="ja-JP" altLang="en-US" sz="2400" b="1" dirty="0">
                <a:latin typeface="BIZ UDPゴシック" panose="020B0400000000000000" pitchFamily="50" charset="-128"/>
                <a:ea typeface="BIZ UDPゴシック" panose="020B0400000000000000" pitchFamily="50" charset="-128"/>
              </a:rPr>
              <a:t>第１弾のテーマ</a:t>
            </a:r>
            <a:r>
              <a:rPr lang="en-US" altLang="ja-JP" sz="2400" b="1" dirty="0">
                <a:latin typeface="BIZ UDPゴシック" panose="020B0400000000000000" pitchFamily="50" charset="-128"/>
                <a:ea typeface="BIZ UDPゴシック" panose="020B0400000000000000" pitchFamily="50" charset="-128"/>
              </a:rPr>
              <a:t>】</a:t>
            </a:r>
          </a:p>
          <a:p>
            <a:r>
              <a:rPr lang="ja-JP" altLang="en-US" sz="2400" b="1" dirty="0">
                <a:latin typeface="BIZ UDPゴシック" panose="020B0400000000000000" pitchFamily="50" charset="-128"/>
                <a:ea typeface="BIZ UDPゴシック" panose="020B0400000000000000" pitchFamily="50" charset="-128"/>
              </a:rPr>
              <a:t>なぜ</a:t>
            </a:r>
            <a:r>
              <a:rPr lang="en-US" altLang="ja-JP" sz="2400" b="1" dirty="0">
                <a:latin typeface="BIZ UDPゴシック" panose="020B0400000000000000" pitchFamily="50" charset="-128"/>
                <a:ea typeface="BIZ UDPゴシック" panose="020B0400000000000000" pitchFamily="50" charset="-128"/>
              </a:rPr>
              <a:t>SDGs×</a:t>
            </a:r>
            <a:r>
              <a:rPr lang="ja-JP" altLang="en-US" sz="2400" b="1" dirty="0">
                <a:latin typeface="BIZ UDPゴシック" panose="020B0400000000000000" pitchFamily="50" charset="-128"/>
                <a:ea typeface="BIZ UDPゴシック" panose="020B0400000000000000" pitchFamily="50" charset="-128"/>
              </a:rPr>
              <a:t>ビジネスが広がらないのか</a:t>
            </a:r>
            <a:endParaRPr lang="en-US" altLang="ja-JP" sz="2400" b="1" dirty="0">
              <a:latin typeface="BIZ UDPゴシック" panose="020B0400000000000000" pitchFamily="50" charset="-128"/>
              <a:ea typeface="BIZ UDPゴシック" panose="020B0400000000000000" pitchFamily="50" charset="-128"/>
            </a:endParaRPr>
          </a:p>
          <a:p>
            <a:r>
              <a:rPr kumimoji="1" lang="ja-JP" altLang="en-US" sz="2400" dirty="0">
                <a:latin typeface="BIZ UDPゴシック" panose="020B0400000000000000" pitchFamily="50" charset="-128"/>
                <a:ea typeface="BIZ UDPゴシック" panose="020B0400000000000000" pitchFamily="50" charset="-128"/>
              </a:rPr>
              <a:t>➢参加者数：</a:t>
            </a:r>
            <a:r>
              <a:rPr kumimoji="1" lang="en-US" altLang="ja-JP" sz="2400" dirty="0">
                <a:latin typeface="BIZ UDPゴシック" panose="020B0400000000000000" pitchFamily="50" charset="-128"/>
                <a:ea typeface="BIZ UDPゴシック" panose="020B0400000000000000" pitchFamily="50" charset="-128"/>
              </a:rPr>
              <a:t>25</a:t>
            </a:r>
            <a:r>
              <a:rPr kumimoji="1" lang="ja-JP" altLang="en-US" sz="2400" dirty="0">
                <a:latin typeface="BIZ UDPゴシック" panose="020B0400000000000000" pitchFamily="50" charset="-128"/>
                <a:ea typeface="BIZ UDPゴシック" panose="020B0400000000000000" pitchFamily="50" charset="-128"/>
              </a:rPr>
              <a:t>名</a:t>
            </a:r>
          </a:p>
        </p:txBody>
      </p:sp>
      <p:pic>
        <p:nvPicPr>
          <p:cNvPr id="31" name="図 30">
            <a:extLst>
              <a:ext uri="{FF2B5EF4-FFF2-40B4-BE49-F238E27FC236}">
                <a16:creationId xmlns:a16="http://schemas.microsoft.com/office/drawing/2014/main" id="{0845CAB9-FA13-4E91-813B-2DC76D76ED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572664"/>
            <a:ext cx="2319383" cy="1304653"/>
          </a:xfrm>
          <a:prstGeom prst="rect">
            <a:avLst/>
          </a:prstGeom>
        </p:spPr>
      </p:pic>
      <p:pic>
        <p:nvPicPr>
          <p:cNvPr id="32" name="図 31">
            <a:extLst>
              <a:ext uri="{FF2B5EF4-FFF2-40B4-BE49-F238E27FC236}">
                <a16:creationId xmlns:a16="http://schemas.microsoft.com/office/drawing/2014/main" id="{27628646-83A1-44EE-B6E2-E35EE5BAC44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355222" y="4555345"/>
            <a:ext cx="1834578" cy="2309197"/>
          </a:xfrm>
          <a:prstGeom prst="rect">
            <a:avLst/>
          </a:prstGeom>
        </p:spPr>
      </p:pic>
      <p:sp>
        <p:nvSpPr>
          <p:cNvPr id="33" name="正方形/長方形 32">
            <a:extLst>
              <a:ext uri="{FF2B5EF4-FFF2-40B4-BE49-F238E27FC236}">
                <a16:creationId xmlns:a16="http://schemas.microsoft.com/office/drawing/2014/main" id="{33806F64-C606-401B-B139-486C9B604C8A}"/>
              </a:ext>
            </a:extLst>
          </p:cNvPr>
          <p:cNvSpPr/>
          <p:nvPr/>
        </p:nvSpPr>
        <p:spPr>
          <a:xfrm>
            <a:off x="0" y="0"/>
            <a:ext cx="12192000" cy="540000"/>
          </a:xfrm>
          <a:prstGeom prst="rect">
            <a:avLst/>
          </a:prstGeom>
          <a:solidFill>
            <a:srgbClr val="00B050"/>
          </a:solidFill>
        </p:spPr>
        <p:style>
          <a:lnRef idx="1">
            <a:schemeClr val="accent6"/>
          </a:lnRef>
          <a:fillRef idx="3">
            <a:schemeClr val="accent6"/>
          </a:fillRef>
          <a:effectRef idx="2">
            <a:schemeClr val="accent6"/>
          </a:effectRef>
          <a:fontRef idx="minor">
            <a:schemeClr val="lt1"/>
          </a:fontRef>
        </p:style>
        <p:txBody>
          <a:bodyPr rtlCol="0" anchor="ctr"/>
          <a:lstStyle/>
          <a:p>
            <a:r>
              <a:rPr lang="ja-JP" altLang="en-US" sz="2000" b="1">
                <a:latin typeface="BIZ UDPゴシック" panose="020B0400000000000000" pitchFamily="50" charset="-128"/>
                <a:ea typeface="BIZ UDPゴシック" panose="020B0400000000000000" pitchFamily="50" charset="-128"/>
              </a:rPr>
              <a:t>　</a:t>
            </a:r>
            <a:r>
              <a:rPr lang="ja-JP" altLang="en-US" sz="2400" b="1">
                <a:latin typeface="BIZ UDPゴシック" panose="020B0400000000000000" pitchFamily="50" charset="-128"/>
                <a:ea typeface="BIZ UDPゴシック" panose="020B0400000000000000" pitchFamily="50" charset="-128"/>
              </a:rPr>
              <a:t>第</a:t>
            </a:r>
            <a:r>
              <a:rPr lang="en-US" altLang="ja-JP" sz="2400" b="1">
                <a:latin typeface="BIZ UDPゴシック" panose="020B0400000000000000" pitchFamily="50" charset="-128"/>
                <a:ea typeface="BIZ UDPゴシック" panose="020B0400000000000000" pitchFamily="50" charset="-128"/>
              </a:rPr>
              <a:t>1</a:t>
            </a:r>
            <a:r>
              <a:rPr lang="ja-JP" altLang="en-US" sz="2400" b="1" dirty="0">
                <a:latin typeface="BIZ UDPゴシック" panose="020B0400000000000000" pitchFamily="50" charset="-128"/>
                <a:ea typeface="BIZ UDPゴシック" panose="020B0400000000000000" pitchFamily="50" charset="-128"/>
              </a:rPr>
              <a:t>弾</a:t>
            </a:r>
            <a:r>
              <a:rPr kumimoji="1" lang="ja-JP" altLang="en-US" sz="2400" b="1" dirty="0">
                <a:latin typeface="BIZ UDPゴシック" panose="020B0400000000000000" pitchFamily="50" charset="-128"/>
                <a:ea typeface="BIZ UDPゴシック" panose="020B0400000000000000" pitchFamily="50" charset="-128"/>
              </a:rPr>
              <a:t>（</a:t>
            </a:r>
            <a:r>
              <a:rPr kumimoji="1" lang="en-US" altLang="ja-JP" sz="2400" b="1" dirty="0">
                <a:latin typeface="BIZ UDPゴシック" panose="020B0400000000000000" pitchFamily="50" charset="-128"/>
                <a:ea typeface="BIZ UDPゴシック" panose="020B0400000000000000" pitchFamily="50" charset="-128"/>
              </a:rPr>
              <a:t>2025</a:t>
            </a:r>
            <a:r>
              <a:rPr kumimoji="1" lang="ja-JP" altLang="en-US" sz="2400" b="1" dirty="0">
                <a:latin typeface="BIZ UDPゴシック" panose="020B0400000000000000" pitchFamily="50" charset="-128"/>
                <a:ea typeface="BIZ UDPゴシック" panose="020B0400000000000000" pitchFamily="50" charset="-128"/>
              </a:rPr>
              <a:t>年</a:t>
            </a:r>
            <a:r>
              <a:rPr kumimoji="1" lang="en-US" altLang="ja-JP" sz="2400" b="1" dirty="0">
                <a:latin typeface="BIZ UDPゴシック" panose="020B0400000000000000" pitchFamily="50" charset="-128"/>
                <a:ea typeface="BIZ UDPゴシック" panose="020B0400000000000000" pitchFamily="50" charset="-128"/>
              </a:rPr>
              <a:t>5</a:t>
            </a:r>
            <a:r>
              <a:rPr kumimoji="1" lang="ja-JP" altLang="en-US" sz="2400" b="1" dirty="0">
                <a:latin typeface="BIZ UDPゴシック" panose="020B0400000000000000" pitchFamily="50" charset="-128"/>
                <a:ea typeface="BIZ UDPゴシック" panose="020B0400000000000000" pitchFamily="50" charset="-128"/>
              </a:rPr>
              <a:t>月</a:t>
            </a:r>
            <a:r>
              <a:rPr kumimoji="1" lang="en-US" altLang="ja-JP" sz="2400" b="1" dirty="0">
                <a:latin typeface="BIZ UDPゴシック" panose="020B0400000000000000" pitchFamily="50" charset="-128"/>
                <a:ea typeface="BIZ UDPゴシック" panose="020B0400000000000000" pitchFamily="50" charset="-128"/>
              </a:rPr>
              <a:t>29</a:t>
            </a:r>
            <a:r>
              <a:rPr kumimoji="1" lang="ja-JP" altLang="en-US" sz="2400" b="1" dirty="0">
                <a:latin typeface="BIZ UDPゴシック" panose="020B0400000000000000" pitchFamily="50" charset="-128"/>
                <a:ea typeface="BIZ UDPゴシック" panose="020B0400000000000000" pitchFamily="50" charset="-128"/>
              </a:rPr>
              <a:t>日開催）</a:t>
            </a:r>
            <a:r>
              <a:rPr lang="ja-JP" altLang="en-US" sz="2400" b="1" dirty="0">
                <a:latin typeface="BIZ UDPゴシック" panose="020B0400000000000000" pitchFamily="50" charset="-128"/>
                <a:ea typeface="BIZ UDPゴシック" panose="020B0400000000000000" pitchFamily="50" charset="-128"/>
              </a:rPr>
              <a:t>について</a:t>
            </a:r>
            <a:endParaRPr kumimoji="1" lang="ja-JP" altLang="en-US" sz="2400" b="1" dirty="0">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59636A8C-0565-4079-8CF5-FECEC37AF0DB}"/>
              </a:ext>
            </a:extLst>
          </p:cNvPr>
          <p:cNvSpPr txBox="1"/>
          <p:nvPr/>
        </p:nvSpPr>
        <p:spPr>
          <a:xfrm>
            <a:off x="4255536" y="1569343"/>
            <a:ext cx="3423557" cy="461665"/>
          </a:xfrm>
          <a:prstGeom prst="rect">
            <a:avLst/>
          </a:prstGeom>
          <a:solidFill>
            <a:schemeClr val="bg1"/>
          </a:solidFill>
          <a:ln w="28575">
            <a:solidFill>
              <a:schemeClr val="bg1">
                <a:lumMod val="50000"/>
              </a:schemeClr>
            </a:solidFill>
          </a:ln>
        </p:spPr>
        <p:txBody>
          <a:bodyPr wrap="square" rtlCol="0">
            <a:spAutoFit/>
          </a:bodyPr>
          <a:lstStyle/>
          <a:p>
            <a:pPr algn="ctr"/>
            <a:r>
              <a:rPr lang="ja-JP" altLang="en-US" sz="2400" dirty="0">
                <a:solidFill>
                  <a:schemeClr val="bg2">
                    <a:lumMod val="25000"/>
                  </a:schemeClr>
                </a:solidFill>
                <a:latin typeface="BIZ UDPゴシック" panose="020B0400000000000000" pitchFamily="50" charset="-128"/>
                <a:ea typeface="BIZ UDPゴシック" panose="020B0400000000000000" pitchFamily="50" charset="-128"/>
              </a:rPr>
              <a:t>参加者の議論のまとめ</a:t>
            </a:r>
            <a:endParaRPr lang="en-US" altLang="ja-JP" sz="2400" dirty="0">
              <a:solidFill>
                <a:schemeClr val="bg2">
                  <a:lumMod val="25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792545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コンテンツ プレースホルダー 5">
            <a:extLst>
              <a:ext uri="{FF2B5EF4-FFF2-40B4-BE49-F238E27FC236}">
                <a16:creationId xmlns:a16="http://schemas.microsoft.com/office/drawing/2014/main" id="{93C83930-85C4-4C38-930E-119340B59810}"/>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正方形/長方形 3">
            <a:extLst>
              <a:ext uri="{FF2B5EF4-FFF2-40B4-BE49-F238E27FC236}">
                <a16:creationId xmlns:a16="http://schemas.microsoft.com/office/drawing/2014/main" id="{E5076CC3-F5FF-45B0-B488-75483212C315}"/>
              </a:ext>
            </a:extLst>
          </p:cNvPr>
          <p:cNvSpPr/>
          <p:nvPr/>
        </p:nvSpPr>
        <p:spPr>
          <a:xfrm>
            <a:off x="0" y="0"/>
            <a:ext cx="12192000" cy="540000"/>
          </a:xfrm>
          <a:prstGeom prst="rect">
            <a:avLst/>
          </a:prstGeom>
          <a:solidFill>
            <a:srgbClr val="00B050"/>
          </a:solidFill>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a:latin typeface="BIZ UDPゴシック" panose="020B0400000000000000" pitchFamily="50" charset="-128"/>
                <a:ea typeface="BIZ UDPゴシック" panose="020B0400000000000000" pitchFamily="50" charset="-128"/>
              </a:rPr>
              <a:t>　</a:t>
            </a:r>
            <a:r>
              <a:rPr lang="ja-JP" altLang="en-US" sz="2400" b="1">
                <a:latin typeface="BIZ UDPゴシック" panose="020B0400000000000000" pitchFamily="50" charset="-128"/>
                <a:ea typeface="BIZ UDPゴシック" panose="020B0400000000000000" pitchFamily="50" charset="-128"/>
              </a:rPr>
              <a:t>第</a:t>
            </a:r>
            <a:r>
              <a:rPr lang="en-US" altLang="ja-JP" sz="2400" b="1">
                <a:latin typeface="BIZ UDPゴシック" panose="020B0400000000000000" pitchFamily="50" charset="-128"/>
                <a:ea typeface="BIZ UDPゴシック" panose="020B0400000000000000" pitchFamily="50" charset="-128"/>
              </a:rPr>
              <a:t>2</a:t>
            </a:r>
            <a:r>
              <a:rPr lang="ja-JP" altLang="en-US" sz="2400" b="1" dirty="0">
                <a:latin typeface="BIZ UDPゴシック" panose="020B0400000000000000" pitchFamily="50" charset="-128"/>
                <a:ea typeface="BIZ UDPゴシック" panose="020B0400000000000000" pitchFamily="50" charset="-128"/>
              </a:rPr>
              <a:t>弾</a:t>
            </a:r>
            <a:r>
              <a:rPr kumimoji="1" lang="ja-JP" altLang="en-US" sz="2400" b="1" dirty="0">
                <a:latin typeface="BIZ UDPゴシック" panose="020B0400000000000000" pitchFamily="50" charset="-128"/>
                <a:ea typeface="BIZ UDPゴシック" panose="020B0400000000000000" pitchFamily="50" charset="-128"/>
              </a:rPr>
              <a:t>（</a:t>
            </a:r>
            <a:r>
              <a:rPr kumimoji="1" lang="en-US" altLang="ja-JP" sz="2400" b="1" dirty="0">
                <a:latin typeface="BIZ UDPゴシック" panose="020B0400000000000000" pitchFamily="50" charset="-128"/>
                <a:ea typeface="BIZ UDPゴシック" panose="020B0400000000000000" pitchFamily="50" charset="-128"/>
              </a:rPr>
              <a:t>2025</a:t>
            </a:r>
            <a:r>
              <a:rPr kumimoji="1" lang="ja-JP" altLang="en-US" sz="2400" b="1" dirty="0">
                <a:latin typeface="BIZ UDPゴシック" panose="020B0400000000000000" pitchFamily="50" charset="-128"/>
                <a:ea typeface="BIZ UDPゴシック" panose="020B0400000000000000" pitchFamily="50" charset="-128"/>
              </a:rPr>
              <a:t>年</a:t>
            </a:r>
            <a:r>
              <a:rPr lang="en-US" altLang="ja-JP" sz="2400" b="1" dirty="0">
                <a:latin typeface="BIZ UDPゴシック" panose="020B0400000000000000" pitchFamily="50" charset="-128"/>
                <a:ea typeface="BIZ UDPゴシック" panose="020B0400000000000000" pitchFamily="50" charset="-128"/>
              </a:rPr>
              <a:t>6</a:t>
            </a:r>
            <a:r>
              <a:rPr kumimoji="1" lang="ja-JP" altLang="en-US" sz="2400" b="1" dirty="0">
                <a:latin typeface="BIZ UDPゴシック" panose="020B0400000000000000" pitchFamily="50" charset="-128"/>
                <a:ea typeface="BIZ UDPゴシック" panose="020B0400000000000000" pitchFamily="50" charset="-128"/>
              </a:rPr>
              <a:t>月</a:t>
            </a:r>
            <a:r>
              <a:rPr kumimoji="1" lang="en-US" altLang="ja-JP" sz="2400" b="1" dirty="0">
                <a:latin typeface="BIZ UDPゴシック" panose="020B0400000000000000" pitchFamily="50" charset="-128"/>
                <a:ea typeface="BIZ UDPゴシック" panose="020B0400000000000000" pitchFamily="50" charset="-128"/>
              </a:rPr>
              <a:t>17</a:t>
            </a:r>
            <a:r>
              <a:rPr kumimoji="1" lang="ja-JP" altLang="en-US" sz="2400" b="1" dirty="0">
                <a:latin typeface="BIZ UDPゴシック" panose="020B0400000000000000" pitchFamily="50" charset="-128"/>
                <a:ea typeface="BIZ UDPゴシック" panose="020B0400000000000000" pitchFamily="50" charset="-128"/>
              </a:rPr>
              <a:t>日開催）</a:t>
            </a:r>
            <a:r>
              <a:rPr lang="ja-JP" altLang="en-US" sz="2400" b="1" dirty="0">
                <a:latin typeface="BIZ UDPゴシック" panose="020B0400000000000000" pitchFamily="50" charset="-128"/>
                <a:ea typeface="BIZ UDPゴシック" panose="020B0400000000000000" pitchFamily="50" charset="-128"/>
              </a:rPr>
              <a:t>について</a:t>
            </a:r>
            <a:endParaRPr kumimoji="1" lang="ja-JP" altLang="en-US" sz="2400" b="1" dirty="0">
              <a:latin typeface="BIZ UDPゴシック" panose="020B0400000000000000" pitchFamily="50" charset="-128"/>
              <a:ea typeface="BIZ UDPゴシック" panose="020B0400000000000000" pitchFamily="50" charset="-128"/>
            </a:endParaRPr>
          </a:p>
        </p:txBody>
      </p:sp>
      <p:pic>
        <p:nvPicPr>
          <p:cNvPr id="1026" name="Picture 2">
            <a:extLst>
              <a:ext uri="{FF2B5EF4-FFF2-40B4-BE49-F238E27FC236}">
                <a16:creationId xmlns:a16="http://schemas.microsoft.com/office/drawing/2014/main" id="{5930DF8D-2DF9-4F69-B6A7-AB24184FA9C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496375" y="642337"/>
            <a:ext cx="3600737" cy="2804722"/>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70CEC258-B063-4DC2-A208-313B73D699F0}"/>
              </a:ext>
            </a:extLst>
          </p:cNvPr>
          <p:cNvSpPr txBox="1"/>
          <p:nvPr/>
        </p:nvSpPr>
        <p:spPr>
          <a:xfrm>
            <a:off x="94889" y="642337"/>
            <a:ext cx="8317592" cy="1169551"/>
          </a:xfrm>
          <a:prstGeom prst="rect">
            <a:avLst/>
          </a:prstGeom>
          <a:solidFill>
            <a:schemeClr val="bg1">
              <a:alpha val="74902"/>
            </a:schemeClr>
          </a:solidFill>
        </p:spPr>
        <p:txBody>
          <a:bodyPr wrap="square" rtlCol="0">
            <a:spAutoFit/>
          </a:bodyPr>
          <a:lstStyle/>
          <a:p>
            <a:r>
              <a:rPr lang="en-US" altLang="ja-JP" sz="2400" b="1" dirty="0">
                <a:latin typeface="BIZ UDPゴシック" panose="020B0400000000000000" pitchFamily="50" charset="-128"/>
                <a:ea typeface="BIZ UDPゴシック" panose="020B0400000000000000" pitchFamily="50" charset="-128"/>
              </a:rPr>
              <a:t>【</a:t>
            </a:r>
            <a:r>
              <a:rPr lang="ja-JP" altLang="en-US" sz="2400" b="1" dirty="0">
                <a:latin typeface="BIZ UDPゴシック" panose="020B0400000000000000" pitchFamily="50" charset="-128"/>
                <a:ea typeface="BIZ UDPゴシック" panose="020B0400000000000000" pitchFamily="50" charset="-128"/>
              </a:rPr>
              <a:t>第２弾のテーマ</a:t>
            </a:r>
            <a:r>
              <a:rPr lang="en-US" altLang="ja-JP" sz="2400" b="1" dirty="0">
                <a:latin typeface="BIZ UDPゴシック" panose="020B0400000000000000" pitchFamily="50" charset="-128"/>
                <a:ea typeface="BIZ UDPゴシック" panose="020B0400000000000000" pitchFamily="50" charset="-128"/>
              </a:rPr>
              <a:t>】</a:t>
            </a:r>
          </a:p>
          <a:p>
            <a:r>
              <a:rPr lang="ja-JP" altLang="en-US" sz="2300" b="1" dirty="0">
                <a:latin typeface="BIZ UDPゴシック" panose="020B0400000000000000" pitchFamily="50" charset="-128"/>
                <a:ea typeface="BIZ UDPゴシック" panose="020B0400000000000000" pitchFamily="50" charset="-128"/>
              </a:rPr>
              <a:t>「</a:t>
            </a:r>
            <a:r>
              <a:rPr lang="en-US" altLang="ja-JP" sz="2300" b="1" dirty="0">
                <a:latin typeface="BIZ UDPゴシック" panose="020B0400000000000000" pitchFamily="50" charset="-128"/>
                <a:ea typeface="BIZ UDPゴシック" panose="020B0400000000000000" pitchFamily="50" charset="-128"/>
              </a:rPr>
              <a:t>SDGs×</a:t>
            </a:r>
            <a:r>
              <a:rPr lang="ja-JP" altLang="en-US" sz="2300" b="1" dirty="0">
                <a:latin typeface="BIZ UDPゴシック" panose="020B0400000000000000" pitchFamily="50" charset="-128"/>
                <a:ea typeface="BIZ UDPゴシック" panose="020B0400000000000000" pitchFamily="50" charset="-128"/>
              </a:rPr>
              <a:t>ビジネス」を広げるために、どんなイベントをすべきか</a:t>
            </a:r>
            <a:endParaRPr lang="en-US" altLang="ja-JP" sz="2300" b="1" dirty="0">
              <a:latin typeface="BIZ UDPゴシック" panose="020B0400000000000000" pitchFamily="50" charset="-128"/>
              <a:ea typeface="BIZ UDPゴシック" panose="020B0400000000000000" pitchFamily="50" charset="-128"/>
            </a:endParaRPr>
          </a:p>
          <a:p>
            <a:r>
              <a:rPr kumimoji="1" lang="ja-JP" altLang="en-US" sz="2300" dirty="0">
                <a:latin typeface="BIZ UDPゴシック" panose="020B0400000000000000" pitchFamily="50" charset="-128"/>
                <a:ea typeface="BIZ UDPゴシック" panose="020B0400000000000000" pitchFamily="50" charset="-128"/>
              </a:rPr>
              <a:t>➢参加者数：</a:t>
            </a:r>
            <a:r>
              <a:rPr kumimoji="1" lang="en-US" altLang="ja-JP" sz="2300" dirty="0">
                <a:latin typeface="BIZ UDPゴシック" panose="020B0400000000000000" pitchFamily="50" charset="-128"/>
                <a:ea typeface="BIZ UDPゴシック" panose="020B0400000000000000" pitchFamily="50" charset="-128"/>
              </a:rPr>
              <a:t>31</a:t>
            </a:r>
            <a:r>
              <a:rPr kumimoji="1" lang="ja-JP" altLang="en-US" sz="2300" dirty="0">
                <a:latin typeface="BIZ UDPゴシック" panose="020B0400000000000000" pitchFamily="50" charset="-128"/>
                <a:ea typeface="BIZ UDPゴシック" panose="020B0400000000000000" pitchFamily="50" charset="-128"/>
              </a:rPr>
              <a:t>名</a:t>
            </a:r>
          </a:p>
        </p:txBody>
      </p:sp>
      <p:pic>
        <p:nvPicPr>
          <p:cNvPr id="3" name="図 2">
            <a:extLst>
              <a:ext uri="{FF2B5EF4-FFF2-40B4-BE49-F238E27FC236}">
                <a16:creationId xmlns:a16="http://schemas.microsoft.com/office/drawing/2014/main" id="{2A0C0F0F-FB4C-4284-A6B9-D9ADC52B11A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14075" y="3974503"/>
            <a:ext cx="3722300" cy="2791725"/>
          </a:xfrm>
          <a:prstGeom prst="rect">
            <a:avLst/>
          </a:prstGeom>
        </p:spPr>
      </p:pic>
      <p:pic>
        <p:nvPicPr>
          <p:cNvPr id="6" name="図 5">
            <a:extLst>
              <a:ext uri="{FF2B5EF4-FFF2-40B4-BE49-F238E27FC236}">
                <a16:creationId xmlns:a16="http://schemas.microsoft.com/office/drawing/2014/main" id="{67AC0E4C-33C7-4E2F-B6A3-160AB8E3501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9409" y="3974499"/>
            <a:ext cx="3722303" cy="2791727"/>
          </a:xfrm>
          <a:prstGeom prst="rect">
            <a:avLst/>
          </a:prstGeom>
        </p:spPr>
      </p:pic>
      <p:pic>
        <p:nvPicPr>
          <p:cNvPr id="8" name="図 7">
            <a:extLst>
              <a:ext uri="{FF2B5EF4-FFF2-40B4-BE49-F238E27FC236}">
                <a16:creationId xmlns:a16="http://schemas.microsoft.com/office/drawing/2014/main" id="{61CD41EB-280D-4825-8D23-802619B42E2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31894" y="3974500"/>
            <a:ext cx="3722301" cy="2791726"/>
          </a:xfrm>
          <a:prstGeom prst="rect">
            <a:avLst/>
          </a:prstGeom>
        </p:spPr>
      </p:pic>
      <p:sp>
        <p:nvSpPr>
          <p:cNvPr id="15" name="テキスト ボックス 14">
            <a:extLst>
              <a:ext uri="{FF2B5EF4-FFF2-40B4-BE49-F238E27FC236}">
                <a16:creationId xmlns:a16="http://schemas.microsoft.com/office/drawing/2014/main" id="{291CF9AF-0E64-413E-90AF-2A8119CCDEBC}"/>
              </a:ext>
            </a:extLst>
          </p:cNvPr>
          <p:cNvSpPr txBox="1"/>
          <p:nvPr/>
        </p:nvSpPr>
        <p:spPr>
          <a:xfrm>
            <a:off x="126883" y="3658228"/>
            <a:ext cx="3868951" cy="338554"/>
          </a:xfrm>
          <a:prstGeom prst="rect">
            <a:avLst/>
          </a:prstGeom>
          <a:noFill/>
        </p:spPr>
        <p:txBody>
          <a:bodyPr wrap="square" rtlCol="0">
            <a:spAutoFit/>
          </a:bodyPr>
          <a:lstStyle/>
          <a:p>
            <a:r>
              <a:rPr kumimoji="1" lang="ja-JP" altLang="en-US" sz="1600" dirty="0">
                <a:latin typeface="BIZ UDPゴシック" panose="020B0400000000000000" pitchFamily="50" charset="-128"/>
                <a:ea typeface="BIZ UDPゴシック" panose="020B0400000000000000" pitchFamily="50" charset="-128"/>
              </a:rPr>
              <a:t>（参加者様からのご提案の一部）</a:t>
            </a:r>
          </a:p>
        </p:txBody>
      </p:sp>
      <p:sp>
        <p:nvSpPr>
          <p:cNvPr id="16" name="テキスト ボックス 15">
            <a:extLst>
              <a:ext uri="{FF2B5EF4-FFF2-40B4-BE49-F238E27FC236}">
                <a16:creationId xmlns:a16="http://schemas.microsoft.com/office/drawing/2014/main" id="{C5270561-E5DB-466A-A4A0-EBA0265D32EE}"/>
              </a:ext>
            </a:extLst>
          </p:cNvPr>
          <p:cNvSpPr txBox="1"/>
          <p:nvPr/>
        </p:nvSpPr>
        <p:spPr>
          <a:xfrm>
            <a:off x="94887" y="1901790"/>
            <a:ext cx="8317592" cy="1631216"/>
          </a:xfrm>
          <a:prstGeom prst="rect">
            <a:avLst/>
          </a:prstGeom>
          <a:solidFill>
            <a:schemeClr val="bg1">
              <a:alpha val="74902"/>
            </a:schemeClr>
          </a:solidFill>
          <a:ln>
            <a:solidFill>
              <a:schemeClr val="tx1"/>
            </a:solidFill>
            <a:prstDash val="sysDot"/>
          </a:ln>
        </p:spPr>
        <p:txBody>
          <a:bodyPr wrap="square" rtlCol="0">
            <a:spAutoFit/>
          </a:bodyPr>
          <a:lstStyle/>
          <a:p>
            <a:r>
              <a:rPr kumimoji="1" lang="ja-JP" altLang="en-US" sz="2000" dirty="0">
                <a:latin typeface="BIZ UDPゴシック" panose="020B0400000000000000" pitchFamily="50" charset="-128"/>
                <a:ea typeface="BIZ UDPゴシック" panose="020B0400000000000000" pitchFamily="50" charset="-128"/>
              </a:rPr>
              <a:t>＜主な提案＞</a:t>
            </a:r>
            <a:endParaRPr kumimoji="1" lang="en-US" altLang="ja-JP" sz="2000" dirty="0">
              <a:latin typeface="BIZ UDPゴシック" panose="020B0400000000000000" pitchFamily="50" charset="-128"/>
              <a:ea typeface="BIZ UDPゴシック" panose="020B0400000000000000" pitchFamily="50" charset="-128"/>
            </a:endParaRPr>
          </a:p>
          <a:p>
            <a:r>
              <a:rPr kumimoji="1" lang="ja-JP" altLang="en-US" sz="2000" dirty="0">
                <a:latin typeface="BIZ UDPゴシック" panose="020B0400000000000000" pitchFamily="50" charset="-128"/>
                <a:ea typeface="BIZ UDPゴシック" panose="020B0400000000000000" pitchFamily="50" charset="-128"/>
              </a:rPr>
              <a:t>　・ある企業にとってはごみだが、ある企業にとっては資源となるものが</a:t>
            </a:r>
            <a:endParaRPr kumimoji="1"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　　</a:t>
            </a:r>
            <a:r>
              <a:rPr kumimoji="1" lang="ja-JP" altLang="en-US" sz="2000" dirty="0">
                <a:latin typeface="BIZ UDPゴシック" panose="020B0400000000000000" pitchFamily="50" charset="-128"/>
                <a:ea typeface="BIZ UDPゴシック" panose="020B0400000000000000" pitchFamily="50" charset="-128"/>
              </a:rPr>
              <a:t>あるため、お互いの取組みを知ることが必要ではないか</a:t>
            </a:r>
          </a:p>
          <a:p>
            <a:r>
              <a:rPr kumimoji="1" lang="ja-JP" altLang="en-US" sz="2000" dirty="0">
                <a:latin typeface="BIZ UDPゴシック" panose="020B0400000000000000" pitchFamily="50" charset="-128"/>
                <a:ea typeface="BIZ UDPゴシック" panose="020B0400000000000000" pitchFamily="50" charset="-128"/>
              </a:rPr>
              <a:t>　・今あるものの中にもサステナブルなものはある。今あるものを再解釈</a:t>
            </a:r>
            <a:endParaRPr kumimoji="1"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　　</a:t>
            </a:r>
            <a:r>
              <a:rPr kumimoji="1" lang="ja-JP" altLang="en-US" sz="2000" dirty="0">
                <a:latin typeface="BIZ UDPゴシック" panose="020B0400000000000000" pitchFamily="50" charset="-128"/>
                <a:ea typeface="BIZ UDPゴシック" panose="020B0400000000000000" pitchFamily="50" charset="-128"/>
              </a:rPr>
              <a:t>してマッチングするような取組みが必要ではないか</a:t>
            </a:r>
          </a:p>
        </p:txBody>
      </p:sp>
      <p:sp>
        <p:nvSpPr>
          <p:cNvPr id="17" name="テキスト ボックス 16">
            <a:extLst>
              <a:ext uri="{FF2B5EF4-FFF2-40B4-BE49-F238E27FC236}">
                <a16:creationId xmlns:a16="http://schemas.microsoft.com/office/drawing/2014/main" id="{0EA63F60-5F87-4E8F-840F-3D89BF43BBCA}"/>
              </a:ext>
            </a:extLst>
          </p:cNvPr>
          <p:cNvSpPr txBox="1"/>
          <p:nvPr/>
        </p:nvSpPr>
        <p:spPr>
          <a:xfrm>
            <a:off x="8630639" y="3447059"/>
            <a:ext cx="3466473" cy="276999"/>
          </a:xfrm>
          <a:prstGeom prst="rect">
            <a:avLst/>
          </a:prstGeom>
          <a:noFill/>
        </p:spPr>
        <p:txBody>
          <a:bodyPr wrap="square" rtlCol="0">
            <a:spAutoFit/>
          </a:bodyPr>
          <a:lstStyle/>
          <a:p>
            <a:pPr algn="ctr"/>
            <a:r>
              <a:rPr lang="ja-JP" altLang="en-US" sz="1200" dirty="0">
                <a:latin typeface="BIZ UDPゴシック" panose="020B0400000000000000" pitchFamily="50" charset="-128"/>
                <a:ea typeface="BIZ UDPゴシック" panose="020B0400000000000000" pitchFamily="50" charset="-128"/>
              </a:rPr>
              <a:t>イベントの様子</a:t>
            </a:r>
            <a:endParaRPr kumimoji="1" lang="ja-JP" altLang="en-US" sz="12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974871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コンテンツ プレースホルダー 5">
            <a:extLst>
              <a:ext uri="{FF2B5EF4-FFF2-40B4-BE49-F238E27FC236}">
                <a16:creationId xmlns:a16="http://schemas.microsoft.com/office/drawing/2014/main" id="{3F4E34BC-0E45-4ED8-BBEC-0BBC1064C38F}"/>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2" name="正方形/長方形 21">
            <a:extLst>
              <a:ext uri="{FF2B5EF4-FFF2-40B4-BE49-F238E27FC236}">
                <a16:creationId xmlns:a16="http://schemas.microsoft.com/office/drawing/2014/main" id="{36D5A9C8-F0C4-4E18-8582-DD742CD28E6C}"/>
              </a:ext>
            </a:extLst>
          </p:cNvPr>
          <p:cNvSpPr/>
          <p:nvPr/>
        </p:nvSpPr>
        <p:spPr>
          <a:xfrm>
            <a:off x="86381" y="2807779"/>
            <a:ext cx="12003112" cy="3910521"/>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6E054F6B-2441-414C-B441-7F92420D807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848602" y="3162462"/>
            <a:ext cx="2247862" cy="2156187"/>
          </a:xfrm>
          <a:prstGeom prst="rect">
            <a:avLst/>
          </a:prstGeom>
        </p:spPr>
      </p:pic>
      <p:sp>
        <p:nvSpPr>
          <p:cNvPr id="4" name="テキスト ボックス 3">
            <a:extLst>
              <a:ext uri="{FF2B5EF4-FFF2-40B4-BE49-F238E27FC236}">
                <a16:creationId xmlns:a16="http://schemas.microsoft.com/office/drawing/2014/main" id="{A27476DC-21A7-40BC-9502-5B9C3D84C27F}"/>
              </a:ext>
            </a:extLst>
          </p:cNvPr>
          <p:cNvSpPr txBox="1"/>
          <p:nvPr/>
        </p:nvSpPr>
        <p:spPr>
          <a:xfrm>
            <a:off x="2871120" y="2792013"/>
            <a:ext cx="6960603" cy="2739211"/>
          </a:xfrm>
          <a:prstGeom prst="rect">
            <a:avLst/>
          </a:prstGeom>
          <a:noFill/>
        </p:spPr>
        <p:txBody>
          <a:bodyPr wrap="square">
            <a:spAutoFit/>
          </a:bodyPr>
          <a:lstStyle/>
          <a:p>
            <a:pPr algn="just"/>
            <a:r>
              <a:rPr lang="ja-JP" altLang="ja-JP" sz="3200" b="1" kern="1800" dirty="0">
                <a:effectLst/>
                <a:latin typeface="Segoe UI" panose="020B0502040204020203" pitchFamily="34" charset="0"/>
                <a:ea typeface="ＭＳ Ｐゴシック" panose="020B0600070205080204" pitchFamily="50" charset="-128"/>
                <a:cs typeface="Segoe UI" panose="020B0502040204020203" pitchFamily="34" charset="0"/>
              </a:rPr>
              <a:t>株式会社</a:t>
            </a:r>
            <a:r>
              <a:rPr lang="en-US" altLang="ja-JP" sz="3200" b="1" kern="1800" dirty="0">
                <a:effectLst/>
                <a:latin typeface="Segoe UI" panose="020B0502040204020203" pitchFamily="34" charset="0"/>
                <a:ea typeface="ＭＳ Ｐゴシック" panose="020B0600070205080204" pitchFamily="50" charset="-128"/>
                <a:cs typeface="Times New Roman" panose="02020603050405020304" pitchFamily="18" charset="0"/>
              </a:rPr>
              <a:t>Nature Innovation Group</a:t>
            </a:r>
          </a:p>
          <a:p>
            <a:pPr algn="just"/>
            <a:r>
              <a:rPr lang="en-US" altLang="ja-JP" sz="3200" b="1" kern="1800" dirty="0">
                <a:latin typeface="Segoe UI" panose="020B0502040204020203" pitchFamily="34" charset="0"/>
                <a:ea typeface="ＭＳ Ｐゴシック" panose="020B0600070205080204" pitchFamily="50" charset="-128"/>
                <a:cs typeface="Times New Roman" panose="02020603050405020304" pitchFamily="18" charset="0"/>
              </a:rPr>
              <a:t>COO</a:t>
            </a:r>
            <a:r>
              <a:rPr lang="ja-JP" altLang="en-US" sz="3200" b="1" kern="1800" dirty="0">
                <a:latin typeface="Segoe UI" panose="020B0502040204020203" pitchFamily="34" charset="0"/>
                <a:ea typeface="ＭＳ Ｐゴシック" panose="020B0600070205080204" pitchFamily="50" charset="-128"/>
                <a:cs typeface="Times New Roman" panose="02020603050405020304" pitchFamily="18" charset="0"/>
              </a:rPr>
              <a:t>　勝連滉一氏</a:t>
            </a:r>
            <a:endParaRPr lang="ja-JP" altLang="ja-JP" sz="3200" b="1"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sz="1800" kern="1800" dirty="0">
                <a:effectLst/>
                <a:latin typeface="Segoe UI" panose="020B0502040204020203" pitchFamily="34" charset="0"/>
                <a:ea typeface="ＭＳ Ｐゴシック" panose="020B0600070205080204" pitchFamily="50" charset="-128"/>
                <a:cs typeface="Segoe UI" panose="020B0502040204020203" pitchFamily="34" charset="0"/>
              </a:rPr>
              <a:t>　</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年間約</a:t>
            </a:r>
            <a:r>
              <a:rPr lang="en-US" altLang="ja-JP" sz="1800" kern="18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8,000</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万本が消費されるビニール傘の大量廃棄問題に</a:t>
            </a:r>
            <a:r>
              <a:rPr lang="ja-JP" altLang="en-US"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着目し、</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 「雨の日を快適に</a:t>
            </a:r>
            <a:r>
              <a:rPr lang="ja-JP" altLang="en-US"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ハッピーに　</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使い捨て</a:t>
            </a:r>
            <a:r>
              <a:rPr lang="ja-JP" altLang="en-US"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傘をゼロに</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」を掲げ、都市部を中心に傘のシェアリングサービス「アイカサ」を</a:t>
            </a:r>
            <a:r>
              <a:rPr lang="ja-JP" altLang="en-US"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展開。</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事業開始当初は、傘の保管</a:t>
            </a:r>
            <a:r>
              <a:rPr lang="ja-JP" altLang="en-US"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を</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自宅で行うなど、限られた資源の中で小さくスタート</a:t>
            </a:r>
            <a:r>
              <a:rPr lang="ja-JP" altLang="en-US"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したが、</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自治体や鉄道会社への地道なアプローチを積み重ね、現在では首都圏約</a:t>
            </a:r>
            <a:r>
              <a:rPr lang="en-US" altLang="ja-JP" sz="1800" kern="18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900</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駅、関西でも</a:t>
            </a:r>
            <a:r>
              <a:rPr lang="en-US" altLang="ja-JP" sz="1800" kern="18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150</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a:t>
            </a:r>
            <a:r>
              <a:rPr lang="en-US" altLang="ja-JP" sz="1800" kern="18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200</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駅へと拡大。</a:t>
            </a:r>
            <a:endParaRPr lang="ja-JP" altLang="ja-JP"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7" name="正方形/長方形 6">
            <a:extLst>
              <a:ext uri="{FF2B5EF4-FFF2-40B4-BE49-F238E27FC236}">
                <a16:creationId xmlns:a16="http://schemas.microsoft.com/office/drawing/2014/main" id="{66378B4C-85B1-4055-983C-4ED4A9CCB8AF}"/>
              </a:ext>
            </a:extLst>
          </p:cNvPr>
          <p:cNvSpPr/>
          <p:nvPr/>
        </p:nvSpPr>
        <p:spPr>
          <a:xfrm>
            <a:off x="0" y="0"/>
            <a:ext cx="12192000" cy="540000"/>
          </a:xfrm>
          <a:prstGeom prst="rect">
            <a:avLst/>
          </a:prstGeom>
          <a:solidFill>
            <a:srgbClr val="00B050"/>
          </a:solidFill>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a:latin typeface="BIZ UDPゴシック" panose="020B0400000000000000" pitchFamily="50" charset="-128"/>
                <a:ea typeface="BIZ UDPゴシック" panose="020B0400000000000000" pitchFamily="50" charset="-128"/>
              </a:rPr>
              <a:t>　</a:t>
            </a:r>
            <a:r>
              <a:rPr lang="ja-JP" altLang="en-US" sz="2400" b="1">
                <a:latin typeface="BIZ UDPゴシック" panose="020B0400000000000000" pitchFamily="50" charset="-128"/>
                <a:ea typeface="BIZ UDPゴシック" panose="020B0400000000000000" pitchFamily="50" charset="-128"/>
              </a:rPr>
              <a:t>第３弾</a:t>
            </a:r>
            <a:r>
              <a:rPr kumimoji="1" lang="ja-JP" altLang="en-US" sz="2400" b="1" dirty="0">
                <a:latin typeface="BIZ UDPゴシック" panose="020B0400000000000000" pitchFamily="50" charset="-128"/>
                <a:ea typeface="BIZ UDPゴシック" panose="020B0400000000000000" pitchFamily="50" charset="-128"/>
              </a:rPr>
              <a:t>（</a:t>
            </a:r>
            <a:r>
              <a:rPr kumimoji="1" lang="en-US" altLang="ja-JP" sz="2400" b="1" dirty="0">
                <a:latin typeface="BIZ UDPゴシック" panose="020B0400000000000000" pitchFamily="50" charset="-128"/>
                <a:ea typeface="BIZ UDPゴシック" panose="020B0400000000000000" pitchFamily="50" charset="-128"/>
              </a:rPr>
              <a:t>2026</a:t>
            </a:r>
            <a:r>
              <a:rPr kumimoji="1" lang="ja-JP" altLang="en-US" sz="2400" b="1" dirty="0">
                <a:latin typeface="BIZ UDPゴシック" panose="020B0400000000000000" pitchFamily="50" charset="-128"/>
                <a:ea typeface="BIZ UDPゴシック" panose="020B0400000000000000" pitchFamily="50" charset="-128"/>
              </a:rPr>
              <a:t>年</a:t>
            </a:r>
            <a:r>
              <a:rPr kumimoji="1" lang="en-US" altLang="ja-JP" sz="2400" b="1" dirty="0">
                <a:latin typeface="BIZ UDPゴシック" panose="020B0400000000000000" pitchFamily="50" charset="-128"/>
                <a:ea typeface="BIZ UDPゴシック" panose="020B0400000000000000" pitchFamily="50" charset="-128"/>
              </a:rPr>
              <a:t>1</a:t>
            </a:r>
            <a:r>
              <a:rPr kumimoji="1" lang="ja-JP" altLang="en-US" sz="2400" b="1" dirty="0">
                <a:latin typeface="BIZ UDPゴシック" panose="020B0400000000000000" pitchFamily="50" charset="-128"/>
                <a:ea typeface="BIZ UDPゴシック" panose="020B0400000000000000" pitchFamily="50" charset="-128"/>
              </a:rPr>
              <a:t>月</a:t>
            </a:r>
            <a:r>
              <a:rPr kumimoji="1" lang="en-US" altLang="ja-JP" sz="2400" b="1" dirty="0">
                <a:latin typeface="BIZ UDPゴシック" panose="020B0400000000000000" pitchFamily="50" charset="-128"/>
                <a:ea typeface="BIZ UDPゴシック" panose="020B0400000000000000" pitchFamily="50" charset="-128"/>
              </a:rPr>
              <a:t>16</a:t>
            </a:r>
            <a:r>
              <a:rPr kumimoji="1" lang="ja-JP" altLang="en-US" sz="2400" b="1" dirty="0">
                <a:latin typeface="BIZ UDPゴシック" panose="020B0400000000000000" pitchFamily="50" charset="-128"/>
                <a:ea typeface="BIZ UDPゴシック" panose="020B0400000000000000" pitchFamily="50" charset="-128"/>
              </a:rPr>
              <a:t>日開催）</a:t>
            </a:r>
            <a:r>
              <a:rPr lang="ja-JP" altLang="en-US" sz="2400" b="1" dirty="0">
                <a:latin typeface="BIZ UDPゴシック" panose="020B0400000000000000" pitchFamily="50" charset="-128"/>
                <a:ea typeface="BIZ UDPゴシック" panose="020B0400000000000000" pitchFamily="50" charset="-128"/>
              </a:rPr>
              <a:t>について</a:t>
            </a:r>
            <a:endParaRPr kumimoji="1" lang="ja-JP" altLang="en-US" sz="2400" b="1"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5A06C076-29EE-4B87-972F-4B00EE35996C}"/>
              </a:ext>
            </a:extLst>
          </p:cNvPr>
          <p:cNvSpPr txBox="1"/>
          <p:nvPr/>
        </p:nvSpPr>
        <p:spPr>
          <a:xfrm>
            <a:off x="86381" y="574784"/>
            <a:ext cx="12105619" cy="2169825"/>
          </a:xfrm>
          <a:prstGeom prst="rect">
            <a:avLst/>
          </a:prstGeom>
          <a:solidFill>
            <a:srgbClr val="FFFFFF">
              <a:alpha val="74902"/>
            </a:srgbClr>
          </a:solidFill>
        </p:spPr>
        <p:txBody>
          <a:bodyPr wrap="square" rtlCol="0">
            <a:spAutoFit/>
          </a:bodyPr>
          <a:lstStyle/>
          <a:p>
            <a:r>
              <a:rPr lang="en-US" altLang="ja-JP" sz="2400" b="1" dirty="0">
                <a:latin typeface="BIZ UDPゴシック" panose="020B0400000000000000" pitchFamily="50" charset="-128"/>
                <a:ea typeface="BIZ UDPゴシック" panose="020B0400000000000000" pitchFamily="50" charset="-128"/>
              </a:rPr>
              <a:t>【</a:t>
            </a:r>
            <a:r>
              <a:rPr lang="ja-JP" altLang="en-US" sz="2400" b="1" dirty="0">
                <a:latin typeface="BIZ UDPゴシック" panose="020B0400000000000000" pitchFamily="50" charset="-128"/>
                <a:ea typeface="BIZ UDPゴシック" panose="020B0400000000000000" pitchFamily="50" charset="-128"/>
              </a:rPr>
              <a:t>第</a:t>
            </a:r>
            <a:r>
              <a:rPr lang="en-US" altLang="ja-JP" sz="2400" b="1" dirty="0">
                <a:latin typeface="BIZ UDPゴシック" panose="020B0400000000000000" pitchFamily="50" charset="-128"/>
                <a:ea typeface="BIZ UDPゴシック" panose="020B0400000000000000" pitchFamily="50" charset="-128"/>
              </a:rPr>
              <a:t>3</a:t>
            </a:r>
            <a:r>
              <a:rPr lang="ja-JP" altLang="en-US" sz="2400" b="1" dirty="0">
                <a:latin typeface="BIZ UDPゴシック" panose="020B0400000000000000" pitchFamily="50" charset="-128"/>
                <a:ea typeface="BIZ UDPゴシック" panose="020B0400000000000000" pitchFamily="50" charset="-128"/>
              </a:rPr>
              <a:t>弾のテーマ</a:t>
            </a:r>
            <a:r>
              <a:rPr lang="en-US" altLang="ja-JP" sz="2400" b="1" dirty="0">
                <a:latin typeface="BIZ UDPゴシック" panose="020B0400000000000000" pitchFamily="50" charset="-128"/>
                <a:ea typeface="BIZ UDPゴシック" panose="020B0400000000000000" pitchFamily="50" charset="-128"/>
              </a:rPr>
              <a:t>】</a:t>
            </a:r>
          </a:p>
          <a:p>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SDGs</a:t>
            </a:r>
            <a:r>
              <a:rPr lang="ja-JP" altLang="en-US" sz="2400" b="1" dirty="0">
                <a:latin typeface="BIZ UDPゴシック" panose="020B0400000000000000" pitchFamily="50" charset="-128"/>
                <a:ea typeface="BIZ UDPゴシック" panose="020B0400000000000000" pitchFamily="50" charset="-128"/>
              </a:rPr>
              <a:t>とビジネスを繋ぐアイデアやアクション発表会＆交流会</a:t>
            </a:r>
            <a:endParaRPr lang="en-US" altLang="ja-JP" sz="2400" b="1"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➢参加者数：</a:t>
            </a:r>
            <a:r>
              <a:rPr lang="en-US" altLang="ja-JP" sz="2400" dirty="0">
                <a:latin typeface="BIZ UDPゴシック" panose="020B0400000000000000" pitchFamily="50" charset="-128"/>
                <a:ea typeface="BIZ UDPゴシック" panose="020B0400000000000000" pitchFamily="50" charset="-128"/>
              </a:rPr>
              <a:t>58</a:t>
            </a:r>
            <a:r>
              <a:rPr lang="ja-JP" altLang="en-US" sz="2400" dirty="0">
                <a:latin typeface="BIZ UDPゴシック" panose="020B0400000000000000" pitchFamily="50" charset="-128"/>
                <a:ea typeface="BIZ UDPゴシック" panose="020B0400000000000000" pitchFamily="50" charset="-128"/>
              </a:rPr>
              <a:t>名</a:t>
            </a:r>
            <a:endParaRPr lang="en-US" altLang="ja-JP" sz="2400"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endParaRPr lang="en-US" altLang="ja-JP" sz="1000"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p:txBody>
      </p:sp>
      <p:pic>
        <p:nvPicPr>
          <p:cNvPr id="10" name="図 9">
            <a:extLst>
              <a:ext uri="{FF2B5EF4-FFF2-40B4-BE49-F238E27FC236}">
                <a16:creationId xmlns:a16="http://schemas.microsoft.com/office/drawing/2014/main" id="{7769D730-A167-4F79-87A2-F85FA1D3B48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4476" y="3437946"/>
            <a:ext cx="2559474" cy="1435757"/>
          </a:xfrm>
          <a:prstGeom prst="rect">
            <a:avLst/>
          </a:prstGeom>
        </p:spPr>
      </p:pic>
      <p:pic>
        <p:nvPicPr>
          <p:cNvPr id="12" name="図 11">
            <a:extLst>
              <a:ext uri="{FF2B5EF4-FFF2-40B4-BE49-F238E27FC236}">
                <a16:creationId xmlns:a16="http://schemas.microsoft.com/office/drawing/2014/main" id="{E93E739F-C58D-49FF-AD3D-9C44817FF13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4652" y="4925374"/>
            <a:ext cx="2599298" cy="1478780"/>
          </a:xfrm>
          <a:prstGeom prst="rect">
            <a:avLst/>
          </a:prstGeom>
        </p:spPr>
      </p:pic>
      <p:sp>
        <p:nvSpPr>
          <p:cNvPr id="2" name="四角形: 角を丸くする 1">
            <a:extLst>
              <a:ext uri="{FF2B5EF4-FFF2-40B4-BE49-F238E27FC236}">
                <a16:creationId xmlns:a16="http://schemas.microsoft.com/office/drawing/2014/main" id="{55EFBF96-0EC0-486E-8C93-587B85F17B4F}"/>
              </a:ext>
            </a:extLst>
          </p:cNvPr>
          <p:cNvSpPr/>
          <p:nvPr/>
        </p:nvSpPr>
        <p:spPr>
          <a:xfrm>
            <a:off x="67183" y="2805515"/>
            <a:ext cx="2791520" cy="477143"/>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BIZ UDPゴシック" panose="020B0400000000000000" pitchFamily="50" charset="-128"/>
                <a:ea typeface="BIZ UDPゴシック" panose="020B0400000000000000" pitchFamily="50" charset="-128"/>
              </a:rPr>
              <a:t>　　　オープニングピッチ</a:t>
            </a:r>
          </a:p>
        </p:txBody>
      </p:sp>
      <p:pic>
        <p:nvPicPr>
          <p:cNvPr id="6" name="グラフィックス 5" descr="カチンコ 単色塗りつぶし">
            <a:extLst>
              <a:ext uri="{FF2B5EF4-FFF2-40B4-BE49-F238E27FC236}">
                <a16:creationId xmlns:a16="http://schemas.microsoft.com/office/drawing/2014/main" id="{71DA6917-60E0-4C6C-B904-AC2D3A64DDEC}"/>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9160" y="2805514"/>
            <a:ext cx="477144" cy="477144"/>
          </a:xfrm>
          <a:prstGeom prst="rect">
            <a:avLst/>
          </a:prstGeom>
        </p:spPr>
      </p:pic>
      <p:pic>
        <p:nvPicPr>
          <p:cNvPr id="14" name="図 13">
            <a:extLst>
              <a:ext uri="{FF2B5EF4-FFF2-40B4-BE49-F238E27FC236}">
                <a16:creationId xmlns:a16="http://schemas.microsoft.com/office/drawing/2014/main" id="{0FBAE2AF-9250-4ECE-953E-A3CA302A2F9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396582" y="643362"/>
            <a:ext cx="1734704" cy="1301028"/>
          </a:xfrm>
          <a:prstGeom prst="rect">
            <a:avLst/>
          </a:prstGeom>
        </p:spPr>
      </p:pic>
      <p:pic>
        <p:nvPicPr>
          <p:cNvPr id="16" name="図 15">
            <a:extLst>
              <a:ext uri="{FF2B5EF4-FFF2-40B4-BE49-F238E27FC236}">
                <a16:creationId xmlns:a16="http://schemas.microsoft.com/office/drawing/2014/main" id="{C33128F5-161D-4C16-BA85-0CC0F8CA9D3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739285" y="1215955"/>
            <a:ext cx="1919129" cy="1439347"/>
          </a:xfrm>
          <a:prstGeom prst="rect">
            <a:avLst/>
          </a:prstGeom>
        </p:spPr>
      </p:pic>
      <p:sp>
        <p:nvSpPr>
          <p:cNvPr id="20" name="テキスト ボックス 19">
            <a:extLst>
              <a:ext uri="{FF2B5EF4-FFF2-40B4-BE49-F238E27FC236}">
                <a16:creationId xmlns:a16="http://schemas.microsoft.com/office/drawing/2014/main" id="{49871C8E-1DCA-4271-B2D0-FD70318B0671}"/>
              </a:ext>
            </a:extLst>
          </p:cNvPr>
          <p:cNvSpPr txBox="1"/>
          <p:nvPr/>
        </p:nvSpPr>
        <p:spPr>
          <a:xfrm>
            <a:off x="3452716" y="1355524"/>
            <a:ext cx="5100235" cy="1354217"/>
          </a:xfrm>
          <a:prstGeom prst="rect">
            <a:avLst/>
          </a:prstGeom>
          <a:noFill/>
          <a:ln>
            <a:solidFill>
              <a:schemeClr val="tx1"/>
            </a:solidFill>
            <a:prstDash val="sysDash"/>
          </a:ln>
        </p:spPr>
        <p:txBody>
          <a:bodyPr wrap="square">
            <a:spAutoFit/>
          </a:bodyPr>
          <a:lstStyle/>
          <a:p>
            <a:r>
              <a:rPr lang="ja-JP" altLang="en-US" sz="1600" b="1" dirty="0">
                <a:latin typeface="BIZ UDPゴシック" panose="020B0400000000000000" pitchFamily="50" charset="-128"/>
                <a:ea typeface="BIZ UDPゴシック" panose="020B0400000000000000" pitchFamily="50" charset="-128"/>
              </a:rPr>
              <a:t>＜イベントプログラム＞</a:t>
            </a:r>
          </a:p>
          <a:p>
            <a:r>
              <a:rPr lang="ja-JP" altLang="en-US" sz="1600" dirty="0">
                <a:latin typeface="BIZ UDPゴシック" panose="020B0400000000000000" pitchFamily="50" charset="-128"/>
                <a:ea typeface="BIZ UDPゴシック" panose="020B0400000000000000" pitchFamily="50" charset="-128"/>
              </a:rPr>
              <a:t>・オープニング（大阪府、</a:t>
            </a:r>
            <a:r>
              <a:rPr lang="en-US" altLang="ja-JP" sz="1600" dirty="0">
                <a:latin typeface="BIZ UDPゴシック" panose="020B0400000000000000" pitchFamily="50" charset="-128"/>
                <a:ea typeface="BIZ UDPゴシック" panose="020B0400000000000000" pitchFamily="50" charset="-128"/>
              </a:rPr>
              <a:t>QUINTBRIDGE</a:t>
            </a:r>
            <a:r>
              <a:rPr lang="ja-JP" altLang="en-US" sz="1600" dirty="0">
                <a:latin typeface="BIZ UDPゴシック" panose="020B0400000000000000" pitchFamily="50" charset="-128"/>
                <a:ea typeface="BIZ UDPゴシック" panose="020B0400000000000000" pitchFamily="50" charset="-128"/>
              </a:rPr>
              <a:t>）</a:t>
            </a:r>
          </a:p>
          <a:p>
            <a:r>
              <a:rPr lang="ja-JP" altLang="en-US" sz="1600" dirty="0">
                <a:latin typeface="BIZ UDPゴシック" panose="020B0400000000000000" pitchFamily="50" charset="-128"/>
                <a:ea typeface="BIZ UDPゴシック" panose="020B0400000000000000" pitchFamily="50" charset="-128"/>
              </a:rPr>
              <a:t>・</a:t>
            </a:r>
            <a:r>
              <a:rPr lang="en-US" altLang="ja-JP" sz="1400" dirty="0">
                <a:latin typeface="BIZ UDPゴシック" panose="020B0400000000000000" pitchFamily="50" charset="-128"/>
                <a:ea typeface="BIZ UDPゴシック" panose="020B0400000000000000" pitchFamily="50" charset="-128"/>
              </a:rPr>
              <a:t>SDGs</a:t>
            </a:r>
            <a:r>
              <a:rPr lang="ja-JP" altLang="en-US" sz="1400" dirty="0">
                <a:latin typeface="BIZ UDPゴシック" panose="020B0400000000000000" pitchFamily="50" charset="-128"/>
                <a:ea typeface="BIZ UDPゴシック" panose="020B0400000000000000" pitchFamily="50" charset="-128"/>
              </a:rPr>
              <a:t>とビジネスの両立に向けたアイデア・アクションのシェア</a:t>
            </a:r>
            <a:endParaRPr lang="ja-JP" altLang="en-US"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・大阪府内市町村からの発信</a:t>
            </a:r>
          </a:p>
          <a:p>
            <a:r>
              <a:rPr lang="ja-JP" altLang="en-US" sz="1600" dirty="0">
                <a:latin typeface="BIZ UDPゴシック" panose="020B0400000000000000" pitchFamily="50" charset="-128"/>
                <a:ea typeface="BIZ UDPゴシック" panose="020B0400000000000000" pitchFamily="50" charset="-128"/>
              </a:rPr>
              <a:t>・交流会</a:t>
            </a:r>
          </a:p>
        </p:txBody>
      </p:sp>
      <p:sp>
        <p:nvSpPr>
          <p:cNvPr id="21" name="テキスト ボックス 20">
            <a:extLst>
              <a:ext uri="{FF2B5EF4-FFF2-40B4-BE49-F238E27FC236}">
                <a16:creationId xmlns:a16="http://schemas.microsoft.com/office/drawing/2014/main" id="{20DB96F9-6BED-48E6-A8B0-2AAB4B6BFE82}"/>
              </a:ext>
            </a:extLst>
          </p:cNvPr>
          <p:cNvSpPr txBox="1"/>
          <p:nvPr/>
        </p:nvSpPr>
        <p:spPr>
          <a:xfrm>
            <a:off x="10658414" y="1998250"/>
            <a:ext cx="1236220" cy="276999"/>
          </a:xfrm>
          <a:prstGeom prst="rect">
            <a:avLst/>
          </a:prstGeom>
          <a:noFill/>
        </p:spPr>
        <p:txBody>
          <a:bodyPr wrap="square" rtlCol="0">
            <a:spAutoFit/>
          </a:bodyPr>
          <a:lstStyle/>
          <a:p>
            <a:r>
              <a:rPr lang="ja-JP" altLang="en-US" sz="1200" b="1" dirty="0">
                <a:latin typeface="BIZ UDPゴシック" panose="020B0400000000000000" pitchFamily="50" charset="-128"/>
                <a:ea typeface="BIZ UDPゴシック" panose="020B0400000000000000" pitchFamily="50" charset="-128"/>
              </a:rPr>
              <a:t>イベントの様子</a:t>
            </a:r>
            <a:endParaRPr kumimoji="1" lang="ja-JP" altLang="en-US" sz="1200" b="1"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40CF0C94-F144-477A-AE00-7AF22F820A82}"/>
              </a:ext>
            </a:extLst>
          </p:cNvPr>
          <p:cNvSpPr txBox="1"/>
          <p:nvPr/>
        </p:nvSpPr>
        <p:spPr>
          <a:xfrm>
            <a:off x="2850775" y="5409291"/>
            <a:ext cx="9227590" cy="1200329"/>
          </a:xfrm>
          <a:prstGeom prst="rect">
            <a:avLst/>
          </a:prstGeom>
          <a:noFill/>
        </p:spPr>
        <p:txBody>
          <a:bodyPr wrap="square">
            <a:spAutoFit/>
          </a:bodyPr>
          <a:lstStyle/>
          <a:p>
            <a:r>
              <a:rPr lang="ja-JP" altLang="en-US" sz="1800" kern="1800" dirty="0">
                <a:effectLst/>
                <a:latin typeface="Segoe UI" panose="020B0502040204020203" pitchFamily="34" charset="0"/>
                <a:ea typeface="ＭＳ Ｐゴシック" panose="020B0600070205080204" pitchFamily="50" charset="-128"/>
                <a:cs typeface="Segoe UI" panose="020B0502040204020203" pitchFamily="34" charset="0"/>
              </a:rPr>
              <a:t>　</a:t>
            </a:r>
            <a:r>
              <a:rPr lang="ja-JP" altLang="en-US"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アイカサが、ここまで成長できた理由は、</a:t>
            </a:r>
            <a:r>
              <a:rPr lang="ja-JP" altLang="en-US" kern="1800" dirty="0">
                <a:latin typeface="ＭＳ Ｐゴシック" panose="020B0600070205080204" pitchFamily="50" charset="-128"/>
                <a:ea typeface="ＭＳ Ｐゴシック" panose="020B0600070205080204" pitchFamily="50" charset="-128"/>
                <a:cs typeface="Segoe UI" panose="020B0502040204020203" pitchFamily="34" charset="0"/>
              </a:rPr>
              <a:t>大きく３つあると考えている。１つめは、</a:t>
            </a:r>
            <a:r>
              <a:rPr lang="en-US" altLang="ja-JP" sz="1800" kern="18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SDGs</a:t>
            </a:r>
            <a:r>
              <a:rPr lang="ja-JP" altLang="en-US" kern="1800" dirty="0">
                <a:latin typeface="ＭＳ Ｐゴシック" panose="020B0600070205080204" pitchFamily="50" charset="-128"/>
                <a:ea typeface="ＭＳ Ｐゴシック" panose="020B0600070205080204" pitchFamily="50" charset="-128"/>
                <a:cs typeface="Times New Roman" panose="02020603050405020304" pitchFamily="18" charset="0"/>
              </a:rPr>
              <a:t>を</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事業の</a:t>
            </a:r>
            <a:r>
              <a:rPr lang="ja-JP" altLang="en-US"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目的</a:t>
            </a:r>
            <a:r>
              <a:rPr lang="ja-JP" altLang="en-US"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ではなく</a:t>
            </a:r>
            <a:r>
              <a:rPr lang="ja-JP" altLang="en-US"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成長のための</a:t>
            </a:r>
            <a:r>
              <a:rPr lang="ja-JP" altLang="en-US"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手段</a:t>
            </a:r>
            <a:r>
              <a:rPr lang="ja-JP" altLang="en-US"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として捉え、</a:t>
            </a:r>
            <a:r>
              <a:rPr lang="ja-JP" altLang="en-US"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会社を持続可能にするために利益を</a:t>
            </a:r>
            <a:r>
              <a:rPr lang="ja-JP" altLang="en-US" kern="1800" dirty="0">
                <a:latin typeface="ＭＳ Ｐゴシック" panose="020B0600070205080204" pitchFamily="50" charset="-128"/>
                <a:ea typeface="ＭＳ Ｐゴシック" panose="020B0600070205080204" pitchFamily="50" charset="-128"/>
                <a:cs typeface="Segoe UI" panose="020B0502040204020203" pitchFamily="34" charset="0"/>
              </a:rPr>
              <a:t>追及し続けたこと。２つめは、</a:t>
            </a:r>
            <a:r>
              <a:rPr lang="en-US"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SDGs</a:t>
            </a:r>
            <a:r>
              <a:rPr lang="ja-JP" altLang="en-US"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という</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巨大な社会課題</a:t>
            </a:r>
            <a:r>
              <a:rPr lang="ja-JP" altLang="en-US"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に挑戦してきたこと。そして最後は、高い視座を持ち</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やり続け</a:t>
            </a:r>
            <a:r>
              <a:rPr lang="ja-JP" altLang="en-US"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てきたこと。この</a:t>
            </a:r>
            <a:r>
              <a:rPr lang="ja-JP" altLang="en-US" kern="1800" dirty="0">
                <a:latin typeface="ＭＳ Ｐゴシック" panose="020B0600070205080204" pitchFamily="50" charset="-128"/>
                <a:ea typeface="ＭＳ Ｐゴシック" panose="020B0600070205080204" pitchFamily="50" charset="-128"/>
                <a:cs typeface="Segoe UI" panose="020B0502040204020203" pitchFamily="34" charset="0"/>
              </a:rPr>
              <a:t>３つが</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成功の重要な要素</a:t>
            </a:r>
            <a:r>
              <a:rPr lang="ja-JP" altLang="en-US"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だったと考えている</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a:t>
            </a:r>
            <a:endParaRPr lang="ja-JP" altLang="en-US"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176350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コンテンツ プレースホルダー 5">
            <a:extLst>
              <a:ext uri="{FF2B5EF4-FFF2-40B4-BE49-F238E27FC236}">
                <a16:creationId xmlns:a16="http://schemas.microsoft.com/office/drawing/2014/main" id="{87986A31-A67C-4EB3-9350-23978B0D29E5}"/>
              </a:ext>
            </a:extLst>
          </p:cNvPr>
          <p:cNvPicPr>
            <a:picLocks noGrp="1" noChangeAspect="1"/>
          </p:cNvPicPr>
          <p:nvPr>
            <p:ph idx="1"/>
          </p:nvPr>
        </p:nvPicPr>
        <p:blipFill rotWithShape="1">
          <a:blip r:embed="rId2">
            <a:extLst>
              <a:ext uri="{28A0092B-C50C-407E-A947-70E740481C1C}">
                <a14:useLocalDpi xmlns:a14="http://schemas.microsoft.com/office/drawing/2010/main"/>
              </a:ext>
            </a:extLst>
          </a:blip>
          <a:srcRect/>
          <a:stretch/>
        </p:blipFill>
        <p:spPr>
          <a:xfrm>
            <a:off x="0" y="0"/>
            <a:ext cx="12192000" cy="6858000"/>
          </a:xfrm>
        </p:spPr>
      </p:pic>
      <p:sp>
        <p:nvSpPr>
          <p:cNvPr id="18" name="正方形/長方形 17">
            <a:extLst>
              <a:ext uri="{FF2B5EF4-FFF2-40B4-BE49-F238E27FC236}">
                <a16:creationId xmlns:a16="http://schemas.microsoft.com/office/drawing/2014/main" id="{F6DC8BE6-5974-463B-A0DE-2A3FF931A063}"/>
              </a:ext>
            </a:extLst>
          </p:cNvPr>
          <p:cNvSpPr/>
          <p:nvPr/>
        </p:nvSpPr>
        <p:spPr>
          <a:xfrm>
            <a:off x="201244" y="3832341"/>
            <a:ext cx="11741630" cy="2958917"/>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E7EA3844-D2A0-4E46-ABE9-6632314BFFF2}"/>
              </a:ext>
            </a:extLst>
          </p:cNvPr>
          <p:cNvSpPr/>
          <p:nvPr/>
        </p:nvSpPr>
        <p:spPr>
          <a:xfrm>
            <a:off x="201244" y="527689"/>
            <a:ext cx="11741630" cy="3099366"/>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787EAFF7-9788-4234-B7AF-D2EF1775E7D2}"/>
              </a:ext>
            </a:extLst>
          </p:cNvPr>
          <p:cNvSpPr txBox="1"/>
          <p:nvPr/>
        </p:nvSpPr>
        <p:spPr>
          <a:xfrm>
            <a:off x="3550834" y="3849123"/>
            <a:ext cx="8314525" cy="2954655"/>
          </a:xfrm>
          <a:prstGeom prst="rect">
            <a:avLst/>
          </a:prstGeom>
          <a:noFill/>
        </p:spPr>
        <p:txBody>
          <a:bodyPr wrap="square">
            <a:spAutoFit/>
          </a:bodyPr>
          <a:lstStyle/>
          <a:p>
            <a:pPr algn="just"/>
            <a:r>
              <a:rPr lang="ja-JP" altLang="en-US" sz="2800" b="1" kern="1800" dirty="0">
                <a:effectLst/>
                <a:latin typeface="Segoe UI" panose="020B0502040204020203" pitchFamily="34" charset="0"/>
                <a:ea typeface="ＭＳ Ｐゴシック" panose="020B0600070205080204" pitchFamily="50" charset="-128"/>
                <a:cs typeface="Segoe UI" panose="020B0502040204020203" pitchFamily="34" charset="0"/>
              </a:rPr>
              <a:t>ものづくりの経験と環境課題への問題意識が原点</a:t>
            </a:r>
            <a:endParaRPr lang="en-US" altLang="ja-JP" sz="2800" b="1" kern="1800" dirty="0">
              <a:effectLst/>
              <a:latin typeface="Segoe UI" panose="020B0502040204020203" pitchFamily="34" charset="0"/>
              <a:ea typeface="ＭＳ Ｐゴシック" panose="020B0600070205080204" pitchFamily="50" charset="-128"/>
              <a:cs typeface="Segoe UI" panose="020B0502040204020203" pitchFamily="34" charset="0"/>
            </a:endParaRPr>
          </a:p>
          <a:p>
            <a:pPr algn="just"/>
            <a:r>
              <a:rPr lang="en-US" altLang="ja-JP" sz="3200" b="1" kern="1800" dirty="0">
                <a:effectLst/>
                <a:latin typeface="Segoe UI" panose="020B0502040204020203" pitchFamily="34" charset="0"/>
                <a:ea typeface="ＭＳ Ｐゴシック" panose="020B0600070205080204" pitchFamily="50" charset="-128"/>
                <a:cs typeface="Times New Roman" panose="02020603050405020304" pitchFamily="18" charset="0"/>
              </a:rPr>
              <a:t>octangle</a:t>
            </a:r>
            <a:r>
              <a:rPr lang="ja-JP" altLang="ja-JP" sz="3200" b="1" kern="1800" dirty="0">
                <a:effectLst/>
                <a:latin typeface="Segoe UI" panose="020B0502040204020203" pitchFamily="34" charset="0"/>
                <a:ea typeface="ＭＳ Ｐゴシック" panose="020B0600070205080204" pitchFamily="50" charset="-128"/>
                <a:cs typeface="Segoe UI" panose="020B0502040204020203" pitchFamily="34" charset="0"/>
              </a:rPr>
              <a:t>合同会社</a:t>
            </a:r>
            <a:r>
              <a:rPr lang="ja-JP" altLang="en-US" sz="3200" b="1" kern="1800" dirty="0">
                <a:effectLst/>
                <a:latin typeface="Segoe UI" panose="020B0502040204020203" pitchFamily="34" charset="0"/>
                <a:ea typeface="ＭＳ Ｐゴシック" panose="020B0600070205080204" pitchFamily="50" charset="-128"/>
                <a:cs typeface="Segoe UI" panose="020B0502040204020203" pitchFamily="34" charset="0"/>
              </a:rPr>
              <a:t>　代表　水谷哲朗氏</a:t>
            </a:r>
            <a:endParaRPr lang="en-US" altLang="ja-JP" sz="3200" b="1" kern="1800" dirty="0">
              <a:effectLst/>
              <a:latin typeface="Segoe UI" panose="020B0502040204020203" pitchFamily="34" charset="0"/>
              <a:ea typeface="ＭＳ Ｐゴシック" panose="020B0600070205080204" pitchFamily="50" charset="-128"/>
              <a:cs typeface="Segoe UI" panose="020B0502040204020203" pitchFamily="34" charset="0"/>
            </a:endParaRPr>
          </a:p>
          <a:p>
            <a:pPr algn="just"/>
            <a:r>
              <a:rPr lang="ja-JP" altLang="en-US" sz="1800" kern="1800" dirty="0">
                <a:effectLst/>
                <a:latin typeface="Segoe UI" panose="020B0502040204020203" pitchFamily="34" charset="0"/>
                <a:ea typeface="ＭＳ Ｐゴシック" panose="020B0600070205080204" pitchFamily="50" charset="-128"/>
                <a:cs typeface="Segoe UI" panose="020B0502040204020203" pitchFamily="34" charset="0"/>
              </a:rPr>
              <a:t>　</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「アップサイクル</a:t>
            </a:r>
            <a:r>
              <a:rPr lang="en-US" altLang="ja-JP" sz="1800" kern="18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クリエイティブ」をコンセプトに、使用済み傘を素材としてバッグ、アクセサリー、フラワーオブジェなど</a:t>
            </a:r>
            <a:r>
              <a:rPr lang="ja-JP" altLang="en-US"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多様なプロダクトへ変換してい</a:t>
            </a:r>
            <a:r>
              <a:rPr lang="ja-JP" altLang="en-US"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る</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。ビニール傘の大量消費と複雑素材による廃棄問題に着目し、</a:t>
            </a:r>
            <a:r>
              <a:rPr lang="ja-JP" altLang="en-US" kern="1800" dirty="0">
                <a:latin typeface="ＭＳ Ｐゴシック" panose="020B0600070205080204" pitchFamily="50" charset="-128"/>
                <a:ea typeface="ＭＳ Ｐゴシック" panose="020B0600070205080204" pitchFamily="50" charset="-128"/>
                <a:cs typeface="Segoe UI" panose="020B0502040204020203" pitchFamily="34" charset="0"/>
              </a:rPr>
              <a:t>「</a:t>
            </a:r>
            <a:r>
              <a:rPr lang="en-US" altLang="ja-JP" kern="1800" dirty="0">
                <a:latin typeface="ＭＳ Ｐゴシック" panose="020B0600070205080204" pitchFamily="50" charset="-128"/>
                <a:ea typeface="ＭＳ Ｐゴシック" panose="020B0600070205080204" pitchFamily="50" charset="-128"/>
                <a:cs typeface="Segoe UI" panose="020B0502040204020203" pitchFamily="34" charset="0"/>
              </a:rPr>
              <a:t>『</a:t>
            </a:r>
            <a:r>
              <a:rPr lang="ja-JP" altLang="en-US" kern="1800" dirty="0">
                <a:latin typeface="ＭＳ Ｐゴシック" panose="020B0600070205080204" pitchFamily="50" charset="-128"/>
                <a:ea typeface="ＭＳ Ｐゴシック" panose="020B0600070205080204" pitchFamily="50" charset="-128"/>
                <a:cs typeface="Segoe UI" panose="020B0502040204020203" pitchFamily="34" charset="0"/>
              </a:rPr>
              <a:t>ごみ</a:t>
            </a:r>
            <a:r>
              <a:rPr lang="en-US" altLang="ja-JP" kern="1800" dirty="0">
                <a:latin typeface="ＭＳ Ｐゴシック" panose="020B0600070205080204" pitchFamily="50" charset="-128"/>
                <a:ea typeface="ＭＳ Ｐゴシック" panose="020B0600070205080204" pitchFamily="50" charset="-128"/>
                <a:cs typeface="Segoe UI" panose="020B0502040204020203" pitchFamily="34" charset="0"/>
              </a:rPr>
              <a:t>』</a:t>
            </a:r>
            <a:r>
              <a:rPr lang="ja-JP" altLang="en-US" kern="1800" dirty="0">
                <a:latin typeface="ＭＳ Ｐゴシック" panose="020B0600070205080204" pitchFamily="50" charset="-128"/>
                <a:ea typeface="ＭＳ Ｐゴシック" panose="020B0600070205080204" pitchFamily="50" charset="-128"/>
                <a:cs typeface="Segoe UI" panose="020B0502040204020203" pitchFamily="34" charset="0"/>
              </a:rPr>
              <a:t>という概念のない社会を創る</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」をビジョンとして掲げ</a:t>
            </a:r>
            <a:r>
              <a:rPr lang="ja-JP" altLang="en-US"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事業を展開中</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a:t>
            </a:r>
            <a:r>
              <a:rPr lang="ja-JP" altLang="en-US"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回収した傘の</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洗浄工程</a:t>
            </a:r>
            <a:r>
              <a:rPr lang="ja-JP" altLang="en-US"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で</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は福祉作業所</a:t>
            </a:r>
            <a:r>
              <a:rPr lang="ja-JP" altLang="en-US"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と連携し、</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雇用創出にもつなげてい</a:t>
            </a:r>
            <a:r>
              <a:rPr lang="ja-JP" altLang="en-US"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る</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。全ての製品は自社工場</a:t>
            </a:r>
            <a:r>
              <a:rPr lang="ja-JP" altLang="en-US"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の</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クリエイターが手作業で制作</a:t>
            </a:r>
            <a:r>
              <a:rPr lang="ja-JP" altLang="en-US"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しているが、アーティストとコラボした企画開発にも取り組んでおり、それによってマネタイズでき、持続可能なビジネスとして成立する事業モデルとなっている。</a:t>
            </a:r>
            <a:endParaRPr lang="ja-JP" altLang="ja-JP" sz="14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pic>
        <p:nvPicPr>
          <p:cNvPr id="9" name="図 8">
            <a:extLst>
              <a:ext uri="{FF2B5EF4-FFF2-40B4-BE49-F238E27FC236}">
                <a16:creationId xmlns:a16="http://schemas.microsoft.com/office/drawing/2014/main" id="{5DC2BBBD-BE10-48FD-953F-8AFF8EEE2E2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6640" y="3975783"/>
            <a:ext cx="3098800" cy="2672032"/>
          </a:xfrm>
          <a:prstGeom prst="rect">
            <a:avLst/>
          </a:prstGeom>
        </p:spPr>
      </p:pic>
      <p:sp>
        <p:nvSpPr>
          <p:cNvPr id="6" name="四角形: 角を丸くする 5">
            <a:extLst>
              <a:ext uri="{FF2B5EF4-FFF2-40B4-BE49-F238E27FC236}">
                <a16:creationId xmlns:a16="http://schemas.microsoft.com/office/drawing/2014/main" id="{BC1AE459-191B-4714-BF72-8F76985FADA8}"/>
              </a:ext>
            </a:extLst>
          </p:cNvPr>
          <p:cNvSpPr/>
          <p:nvPr/>
        </p:nvSpPr>
        <p:spPr>
          <a:xfrm>
            <a:off x="-1" y="25273"/>
            <a:ext cx="4080933" cy="477143"/>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BIZ UDPゴシック" panose="020B0400000000000000" pitchFamily="50" charset="-128"/>
                <a:ea typeface="BIZ UDPゴシック" panose="020B0400000000000000" pitchFamily="50" charset="-128"/>
              </a:rPr>
              <a:t>　　　第</a:t>
            </a:r>
            <a:r>
              <a:rPr kumimoji="1" lang="en-US" altLang="ja-JP" b="1" dirty="0">
                <a:latin typeface="BIZ UDPゴシック" panose="020B0400000000000000" pitchFamily="50" charset="-128"/>
                <a:ea typeface="BIZ UDPゴシック" panose="020B0400000000000000" pitchFamily="50" charset="-128"/>
              </a:rPr>
              <a:t>1</a:t>
            </a:r>
            <a:r>
              <a:rPr kumimoji="1" lang="ja-JP" altLang="en-US" b="1" dirty="0">
                <a:latin typeface="BIZ UDPゴシック" panose="020B0400000000000000" pitchFamily="50" charset="-128"/>
                <a:ea typeface="BIZ UDPゴシック" panose="020B0400000000000000" pitchFamily="50" charset="-128"/>
              </a:rPr>
              <a:t>～</a:t>
            </a:r>
            <a:r>
              <a:rPr kumimoji="1" lang="en-US" altLang="ja-JP" b="1" dirty="0">
                <a:latin typeface="BIZ UDPゴシック" panose="020B0400000000000000" pitchFamily="50" charset="-128"/>
                <a:ea typeface="BIZ UDPゴシック" panose="020B0400000000000000" pitchFamily="50" charset="-128"/>
              </a:rPr>
              <a:t>2</a:t>
            </a:r>
            <a:r>
              <a:rPr kumimoji="1" lang="ja-JP" altLang="en-US" b="1" dirty="0">
                <a:latin typeface="BIZ UDPゴシック" panose="020B0400000000000000" pitchFamily="50" charset="-128"/>
                <a:ea typeface="BIZ UDPゴシック" panose="020B0400000000000000" pitchFamily="50" charset="-128"/>
              </a:rPr>
              <a:t>弾の参加企業･団体ピッチ</a:t>
            </a:r>
          </a:p>
        </p:txBody>
      </p:sp>
      <p:pic>
        <p:nvPicPr>
          <p:cNvPr id="8" name="グラフィックス 7" descr="カチンコ 単色塗りつぶし">
            <a:extLst>
              <a:ext uri="{FF2B5EF4-FFF2-40B4-BE49-F238E27FC236}">
                <a16:creationId xmlns:a16="http://schemas.microsoft.com/office/drawing/2014/main" id="{FAF97485-0EBC-49F1-AC9D-9C22739050E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5778" y="8338"/>
            <a:ext cx="477144" cy="477144"/>
          </a:xfrm>
          <a:prstGeom prst="rect">
            <a:avLst/>
          </a:prstGeom>
        </p:spPr>
      </p:pic>
      <p:sp>
        <p:nvSpPr>
          <p:cNvPr id="10" name="テキスト ボックス 9">
            <a:extLst>
              <a:ext uri="{FF2B5EF4-FFF2-40B4-BE49-F238E27FC236}">
                <a16:creationId xmlns:a16="http://schemas.microsoft.com/office/drawing/2014/main" id="{B2EF8A18-0055-4E31-AB9B-A7EC349D839D}"/>
              </a:ext>
            </a:extLst>
          </p:cNvPr>
          <p:cNvSpPr txBox="1"/>
          <p:nvPr/>
        </p:nvSpPr>
        <p:spPr>
          <a:xfrm>
            <a:off x="210869" y="581071"/>
            <a:ext cx="7691971" cy="1477328"/>
          </a:xfrm>
          <a:prstGeom prst="rect">
            <a:avLst/>
          </a:prstGeom>
          <a:noFill/>
        </p:spPr>
        <p:txBody>
          <a:bodyPr wrap="square">
            <a:spAutoFit/>
          </a:bodyPr>
          <a:lstStyle/>
          <a:p>
            <a:pPr algn="just"/>
            <a:r>
              <a:rPr lang="ja-JP" altLang="en-US" b="1" kern="100" dirty="0">
                <a:solidFill>
                  <a:schemeClr val="bg2">
                    <a:lumMod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「第</a:t>
            </a:r>
            <a:r>
              <a:rPr lang="en-US" altLang="ja-JP" b="1" kern="100" dirty="0">
                <a:solidFill>
                  <a:schemeClr val="bg2">
                    <a:lumMod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1</a:t>
            </a:r>
            <a:r>
              <a:rPr lang="ja-JP" altLang="en-US" b="1" kern="100" dirty="0">
                <a:solidFill>
                  <a:schemeClr val="bg2">
                    <a:lumMod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b="1" kern="100" dirty="0">
                <a:solidFill>
                  <a:schemeClr val="bg2">
                    <a:lumMod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2</a:t>
            </a:r>
            <a:r>
              <a:rPr lang="ja-JP" altLang="en-US" b="1" kern="100" dirty="0">
                <a:solidFill>
                  <a:schemeClr val="bg2">
                    <a:lumMod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弾の参加企業･団体ピッチ」では、第１弾および第２弾イベントに</a:t>
            </a:r>
            <a:endParaRPr lang="en-US" altLang="ja-JP" b="1" kern="100" dirty="0">
              <a:solidFill>
                <a:schemeClr val="bg2">
                  <a:lumMod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r>
              <a:rPr lang="ja-JP" altLang="en-US" b="1" kern="100" dirty="0">
                <a:solidFill>
                  <a:schemeClr val="bg2">
                    <a:lumMod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参加いただいた企業・団体の皆様に登壇いただき、それぞれが考える</a:t>
            </a:r>
            <a:endParaRPr lang="en-US" altLang="ja-JP" b="1" kern="100" dirty="0">
              <a:solidFill>
                <a:schemeClr val="bg2">
                  <a:lumMod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r>
              <a:rPr lang="en-US" altLang="ja-JP" b="1" kern="100" dirty="0">
                <a:solidFill>
                  <a:schemeClr val="bg2">
                    <a:lumMod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SDGs</a:t>
            </a:r>
            <a:r>
              <a:rPr lang="ja-JP" altLang="en-US" b="1" kern="100" dirty="0">
                <a:solidFill>
                  <a:schemeClr val="bg2">
                    <a:lumMod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とビジネスを繋ぐアイデアやアクションを発表いただきました。</a:t>
            </a:r>
            <a:endParaRPr lang="en-US" altLang="ja-JP" b="1" kern="100" dirty="0">
              <a:solidFill>
                <a:schemeClr val="bg2">
                  <a:lumMod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endParaRPr lang="en-US" altLang="ja-JP" b="1" kern="100" dirty="0">
              <a:solidFill>
                <a:schemeClr val="bg2">
                  <a:lumMod val="25000"/>
                </a:schemeClr>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endParaRPr lang="en-US" altLang="ja-JP" kern="100" dirty="0">
              <a:solidFill>
                <a:schemeClr val="bg2">
                  <a:lumMod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pic>
        <p:nvPicPr>
          <p:cNvPr id="16" name="図 15">
            <a:extLst>
              <a:ext uri="{FF2B5EF4-FFF2-40B4-BE49-F238E27FC236}">
                <a16:creationId xmlns:a16="http://schemas.microsoft.com/office/drawing/2014/main" id="{6197732D-7B80-40FA-8293-9AD91F6944B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36707" y="630431"/>
            <a:ext cx="3609473" cy="2707105"/>
          </a:xfrm>
          <a:prstGeom prst="rect">
            <a:avLst/>
          </a:prstGeom>
        </p:spPr>
      </p:pic>
      <p:sp>
        <p:nvSpPr>
          <p:cNvPr id="17" name="テキスト ボックス 16">
            <a:extLst>
              <a:ext uri="{FF2B5EF4-FFF2-40B4-BE49-F238E27FC236}">
                <a16:creationId xmlns:a16="http://schemas.microsoft.com/office/drawing/2014/main" id="{508DC5EA-C385-4DFA-9062-0208F6271912}"/>
              </a:ext>
            </a:extLst>
          </p:cNvPr>
          <p:cNvSpPr txBox="1"/>
          <p:nvPr/>
        </p:nvSpPr>
        <p:spPr>
          <a:xfrm>
            <a:off x="8612367" y="3350056"/>
            <a:ext cx="2669420" cy="276999"/>
          </a:xfrm>
          <a:prstGeom prst="rect">
            <a:avLst/>
          </a:prstGeom>
          <a:noFill/>
        </p:spPr>
        <p:txBody>
          <a:bodyPr wrap="square" rtlCol="0">
            <a:spAutoFit/>
          </a:bodyPr>
          <a:lstStyle/>
          <a:p>
            <a:pPr algn="ctr"/>
            <a:r>
              <a:rPr kumimoji="1" lang="ja-JP" altLang="en-US" sz="1200" dirty="0">
                <a:latin typeface="BIZ UDPゴシック" panose="020B0400000000000000" pitchFamily="50" charset="-128"/>
                <a:ea typeface="BIZ UDPゴシック" panose="020B0400000000000000" pitchFamily="50" charset="-128"/>
              </a:rPr>
              <a:t>イベント登壇者の皆様</a:t>
            </a:r>
          </a:p>
        </p:txBody>
      </p:sp>
      <p:sp>
        <p:nvSpPr>
          <p:cNvPr id="20" name="テキスト ボックス 19">
            <a:extLst>
              <a:ext uri="{FF2B5EF4-FFF2-40B4-BE49-F238E27FC236}">
                <a16:creationId xmlns:a16="http://schemas.microsoft.com/office/drawing/2014/main" id="{8C153329-6535-445E-9E70-27158DCD906A}"/>
              </a:ext>
            </a:extLst>
          </p:cNvPr>
          <p:cNvSpPr txBox="1"/>
          <p:nvPr/>
        </p:nvSpPr>
        <p:spPr>
          <a:xfrm>
            <a:off x="478443" y="1576606"/>
            <a:ext cx="6651944" cy="1938992"/>
          </a:xfrm>
          <a:prstGeom prst="rect">
            <a:avLst/>
          </a:prstGeom>
          <a:noFill/>
          <a:ln>
            <a:solidFill>
              <a:schemeClr val="tx1"/>
            </a:solidFill>
            <a:prstDash val="sysDash"/>
          </a:ln>
        </p:spPr>
        <p:txBody>
          <a:bodyPr wrap="square">
            <a:spAutoFit/>
          </a:bodyPr>
          <a:lstStyle/>
          <a:p>
            <a:pPr algn="just"/>
            <a:r>
              <a:rPr lang="en-US" altLang="ja-JP" sz="1500" b="1" kern="100" dirty="0">
                <a:solidFill>
                  <a:schemeClr val="bg2">
                    <a:lumMod val="25000"/>
                  </a:schemeClr>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500" b="1" kern="100" dirty="0">
                <a:solidFill>
                  <a:schemeClr val="bg2">
                    <a:lumMod val="25000"/>
                  </a:schemeClr>
                </a:solidFill>
                <a:latin typeface="BIZ UDPゴシック" panose="020B0400000000000000" pitchFamily="50" charset="-128"/>
                <a:ea typeface="BIZ UDPゴシック" panose="020B0400000000000000" pitchFamily="50" charset="-128"/>
                <a:cs typeface="Times New Roman" panose="02020603050405020304" pitchFamily="18" charset="0"/>
              </a:rPr>
              <a:t>第</a:t>
            </a:r>
            <a:r>
              <a:rPr lang="en-US" altLang="ja-JP" sz="1500" b="1" kern="100" dirty="0">
                <a:solidFill>
                  <a:schemeClr val="bg2">
                    <a:lumMod val="25000"/>
                  </a:schemeClr>
                </a:solidFill>
                <a:latin typeface="BIZ UDPゴシック" panose="020B0400000000000000" pitchFamily="50" charset="-128"/>
                <a:ea typeface="BIZ UDPゴシック" panose="020B0400000000000000" pitchFamily="50" charset="-128"/>
                <a:cs typeface="Times New Roman" panose="02020603050405020304" pitchFamily="18" charset="0"/>
              </a:rPr>
              <a:t>1</a:t>
            </a:r>
            <a:r>
              <a:rPr lang="ja-JP" altLang="en-US" sz="1500" b="1" kern="100" dirty="0">
                <a:solidFill>
                  <a:schemeClr val="bg2">
                    <a:lumMod val="25000"/>
                  </a:schemeClr>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1500" b="1" kern="100" dirty="0">
                <a:solidFill>
                  <a:schemeClr val="bg2">
                    <a:lumMod val="25000"/>
                  </a:schemeClr>
                </a:solidFill>
                <a:latin typeface="BIZ UDPゴシック" panose="020B0400000000000000" pitchFamily="50" charset="-128"/>
                <a:ea typeface="BIZ UDPゴシック" panose="020B0400000000000000" pitchFamily="50" charset="-128"/>
                <a:cs typeface="Times New Roman" panose="02020603050405020304" pitchFamily="18" charset="0"/>
              </a:rPr>
              <a:t>2</a:t>
            </a:r>
            <a:r>
              <a:rPr lang="ja-JP" altLang="en-US" sz="1500" b="1" kern="100" dirty="0">
                <a:solidFill>
                  <a:schemeClr val="bg2">
                    <a:lumMod val="25000"/>
                  </a:schemeClr>
                </a:solidFill>
                <a:latin typeface="BIZ UDPゴシック" panose="020B0400000000000000" pitchFamily="50" charset="-128"/>
                <a:ea typeface="BIZ UDPゴシック" panose="020B0400000000000000" pitchFamily="50" charset="-128"/>
                <a:cs typeface="Times New Roman" panose="02020603050405020304" pitchFamily="18" charset="0"/>
              </a:rPr>
              <a:t>弾の参加企業・団体からの登壇者（登壇順）</a:t>
            </a:r>
            <a:r>
              <a:rPr lang="en-US" altLang="ja-JP" sz="1500" b="1" kern="100" dirty="0">
                <a:solidFill>
                  <a:schemeClr val="bg2">
                    <a:lumMod val="25000"/>
                  </a:schemeClr>
                </a:solidFill>
                <a:latin typeface="BIZ UDPゴシック" panose="020B0400000000000000" pitchFamily="50" charset="-128"/>
                <a:ea typeface="BIZ UDPゴシック" panose="020B0400000000000000" pitchFamily="50" charset="-128"/>
                <a:cs typeface="Times New Roman" panose="02020603050405020304" pitchFamily="18" charset="0"/>
              </a:rPr>
              <a:t>】</a:t>
            </a:r>
          </a:p>
          <a:p>
            <a:pPr algn="just"/>
            <a:r>
              <a:rPr lang="ja-JP" altLang="en-US" sz="1500" kern="100" dirty="0">
                <a:solidFill>
                  <a:schemeClr val="bg2">
                    <a:lumMod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・ｏｃｔａｎｇｌｅ合同会社</a:t>
            </a:r>
            <a:endParaRPr lang="en-US" altLang="ja-JP" sz="1500" kern="100" dirty="0">
              <a:solidFill>
                <a:schemeClr val="bg2">
                  <a:lumMod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r>
              <a:rPr lang="ja-JP" altLang="en-US" sz="1500" kern="100" dirty="0">
                <a:solidFill>
                  <a:schemeClr val="bg2">
                    <a:lumMod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・毎日新聞社</a:t>
            </a:r>
            <a:endParaRPr lang="en-US" altLang="ja-JP" sz="1500" kern="100" dirty="0">
              <a:solidFill>
                <a:schemeClr val="bg2">
                  <a:lumMod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r>
              <a:rPr lang="ja-JP" altLang="en-US" sz="1500" kern="100" dirty="0">
                <a:solidFill>
                  <a:schemeClr val="bg2">
                    <a:lumMod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・合同会社キャリアボンド</a:t>
            </a:r>
            <a:endParaRPr lang="en-US" altLang="ja-JP" sz="1500" kern="100" dirty="0">
              <a:solidFill>
                <a:schemeClr val="bg2">
                  <a:lumMod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r>
              <a:rPr lang="ja-JP" altLang="en-US" sz="1500" kern="100" dirty="0">
                <a:solidFill>
                  <a:schemeClr val="bg2">
                    <a:lumMod val="25000"/>
                  </a:schemeClr>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500" kern="100" dirty="0">
                <a:solidFill>
                  <a:schemeClr val="bg2">
                    <a:lumMod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ＥＭＩＥＬＤ株式会社</a:t>
            </a:r>
            <a:endParaRPr lang="en-US" altLang="ja-JP" sz="1500" kern="100" dirty="0">
              <a:solidFill>
                <a:schemeClr val="bg2">
                  <a:lumMod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r>
              <a:rPr lang="ja-JP" altLang="en-US" sz="1500" kern="100" dirty="0">
                <a:solidFill>
                  <a:schemeClr val="bg2">
                    <a:lumMod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・トレード・ネットワーク・ソリューションズ</a:t>
            </a:r>
            <a:endParaRPr lang="en-US" altLang="ja-JP" sz="1500" kern="100" dirty="0">
              <a:solidFill>
                <a:schemeClr val="bg2">
                  <a:lumMod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r>
              <a:rPr lang="ja-JP" altLang="en-US" sz="1500" kern="100" dirty="0">
                <a:solidFill>
                  <a:schemeClr val="bg2">
                    <a:lumMod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・学校法人ＯＣＣ（大阪キリスト教短期大学、教育テック大学院大学）</a:t>
            </a:r>
            <a:endParaRPr lang="en-US" altLang="ja-JP" sz="1500" kern="100" dirty="0">
              <a:solidFill>
                <a:schemeClr val="bg2">
                  <a:lumMod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r>
              <a:rPr lang="ja-JP" altLang="en-US" sz="1500" kern="100" dirty="0">
                <a:solidFill>
                  <a:schemeClr val="bg2">
                    <a:lumMod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500" kern="100" dirty="0">
                <a:solidFill>
                  <a:schemeClr val="bg2">
                    <a:lumMod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50kun</a:t>
            </a:r>
          </a:p>
        </p:txBody>
      </p:sp>
    </p:spTree>
    <p:extLst>
      <p:ext uri="{BB962C8B-B14F-4D97-AF65-F5344CB8AC3E}">
        <p14:creationId xmlns:p14="http://schemas.microsoft.com/office/powerpoint/2010/main" val="4204972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コンテンツ プレースホルダー 5">
            <a:extLst>
              <a:ext uri="{FF2B5EF4-FFF2-40B4-BE49-F238E27FC236}">
                <a16:creationId xmlns:a16="http://schemas.microsoft.com/office/drawing/2014/main" id="{27878668-6E19-41EF-ABE3-C8493D80280B}"/>
              </a:ext>
            </a:extLst>
          </p:cNvPr>
          <p:cNvPicPr>
            <a:picLocks noGrp="1" noChangeAspect="1"/>
          </p:cNvPicPr>
          <p:nvPr>
            <p:ph idx="1"/>
          </p:nvPr>
        </p:nvPicPr>
        <p:blipFill rotWithShape="1">
          <a:blip r:embed="rId2">
            <a:extLst>
              <a:ext uri="{28A0092B-C50C-407E-A947-70E740481C1C}">
                <a14:useLocalDpi xmlns:a14="http://schemas.microsoft.com/office/drawing/2010/main"/>
              </a:ext>
            </a:extLst>
          </a:blip>
          <a:srcRect/>
          <a:stretch/>
        </p:blipFill>
        <p:spPr>
          <a:xfrm>
            <a:off x="0" y="0"/>
            <a:ext cx="12192000" cy="6858000"/>
          </a:xfrm>
        </p:spPr>
      </p:pic>
      <p:sp>
        <p:nvSpPr>
          <p:cNvPr id="2" name="正方形/長方形 1">
            <a:extLst>
              <a:ext uri="{FF2B5EF4-FFF2-40B4-BE49-F238E27FC236}">
                <a16:creationId xmlns:a16="http://schemas.microsoft.com/office/drawing/2014/main" id="{EB525167-0869-43FB-A5BE-A76C6903E15E}"/>
              </a:ext>
            </a:extLst>
          </p:cNvPr>
          <p:cNvSpPr/>
          <p:nvPr/>
        </p:nvSpPr>
        <p:spPr>
          <a:xfrm>
            <a:off x="170388" y="527689"/>
            <a:ext cx="11741630" cy="2901311"/>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DFB90D47-A2FA-4D1A-B00F-58CB84048F00}"/>
              </a:ext>
            </a:extLst>
          </p:cNvPr>
          <p:cNvSpPr/>
          <p:nvPr/>
        </p:nvSpPr>
        <p:spPr>
          <a:xfrm>
            <a:off x="170388" y="3551314"/>
            <a:ext cx="11741630" cy="3041991"/>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CBFA3AD2-2006-4D8F-AE47-894B1EC7508F}"/>
              </a:ext>
            </a:extLst>
          </p:cNvPr>
          <p:cNvSpPr txBox="1"/>
          <p:nvPr/>
        </p:nvSpPr>
        <p:spPr>
          <a:xfrm>
            <a:off x="3056110" y="527689"/>
            <a:ext cx="8752059" cy="3170099"/>
          </a:xfrm>
          <a:prstGeom prst="rect">
            <a:avLst/>
          </a:prstGeom>
          <a:noFill/>
        </p:spPr>
        <p:txBody>
          <a:bodyPr wrap="square">
            <a:spAutoFit/>
          </a:bodyPr>
          <a:lstStyle/>
          <a:p>
            <a:pPr algn="just"/>
            <a:r>
              <a:rPr lang="ja-JP" altLang="en-US" sz="2800" b="1" kern="1800" dirty="0">
                <a:effectLst/>
                <a:latin typeface="Segoe UI" panose="020B0502040204020203" pitchFamily="34" charset="0"/>
                <a:ea typeface="ＭＳ Ｐゴシック" panose="020B0600070205080204" pitchFamily="50" charset="-128"/>
                <a:cs typeface="Segoe UI" panose="020B0502040204020203" pitchFamily="34" charset="0"/>
              </a:rPr>
              <a:t>「動物園で学ぶ</a:t>
            </a:r>
            <a:r>
              <a:rPr lang="en-US" altLang="ja-JP" sz="2800" b="1" kern="1800" dirty="0">
                <a:effectLst/>
                <a:latin typeface="Segoe UI" panose="020B0502040204020203" pitchFamily="34" charset="0"/>
                <a:ea typeface="ＭＳ Ｐゴシック" panose="020B0600070205080204" pitchFamily="50" charset="-128"/>
                <a:cs typeface="Segoe UI" panose="020B0502040204020203" pitchFamily="34" charset="0"/>
              </a:rPr>
              <a:t>SDGzoo</a:t>
            </a:r>
            <a:r>
              <a:rPr lang="ja-JP" altLang="en-US" sz="2800" b="1" kern="1800" dirty="0">
                <a:effectLst/>
                <a:latin typeface="Segoe UI" panose="020B0502040204020203" pitchFamily="34" charset="0"/>
                <a:ea typeface="ＭＳ Ｐゴシック" panose="020B0600070205080204" pitchFamily="50" charset="-128"/>
                <a:cs typeface="Segoe UI" panose="020B0502040204020203" pitchFamily="34" charset="0"/>
              </a:rPr>
              <a:t>」プロジェクト</a:t>
            </a:r>
            <a:endParaRPr lang="en-US" altLang="ja-JP" sz="2800" b="1" kern="1800" dirty="0">
              <a:effectLst/>
              <a:latin typeface="Segoe UI" panose="020B0502040204020203" pitchFamily="34" charset="0"/>
              <a:ea typeface="ＭＳ Ｐゴシック" panose="020B0600070205080204" pitchFamily="50" charset="-128"/>
              <a:cs typeface="Segoe UI" panose="020B0502040204020203" pitchFamily="34" charset="0"/>
            </a:endParaRPr>
          </a:p>
          <a:p>
            <a:pPr algn="just"/>
            <a:r>
              <a:rPr lang="ja-JP" altLang="en-US" sz="3200" b="1" kern="1800" dirty="0">
                <a:effectLst/>
                <a:latin typeface="Segoe UI" panose="020B0502040204020203" pitchFamily="34" charset="0"/>
                <a:ea typeface="ＭＳ Ｐゴシック" panose="020B0600070205080204" pitchFamily="50" charset="-128"/>
                <a:cs typeface="Segoe UI" panose="020B0502040204020203" pitchFamily="34" charset="0"/>
              </a:rPr>
              <a:t>毎日新聞社　前田寛氏</a:t>
            </a:r>
            <a:endParaRPr lang="en-US" altLang="ja-JP" sz="3200" b="1" kern="1800" dirty="0">
              <a:effectLst/>
              <a:latin typeface="Segoe UI" panose="020B0502040204020203" pitchFamily="34" charset="0"/>
              <a:ea typeface="ＭＳ Ｐゴシック" panose="020B0600070205080204" pitchFamily="50" charset="-128"/>
              <a:cs typeface="Segoe UI" panose="020B0502040204020203" pitchFamily="34" charset="0"/>
            </a:endParaRPr>
          </a:p>
          <a:p>
            <a:pPr algn="just"/>
            <a:r>
              <a:rPr lang="ja-JP" altLang="en-US"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　「</a:t>
            </a:r>
            <a:r>
              <a:rPr lang="en-US"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SDGzoo</a:t>
            </a:r>
            <a:r>
              <a:rPr lang="ja-JP" altLang="en-US"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」は動物園で動物を通して</a:t>
            </a:r>
            <a:r>
              <a:rPr lang="en-US"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SDGs</a:t>
            </a:r>
            <a:r>
              <a:rPr lang="ja-JP" altLang="en-US"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について学ぶイベント。動物クイズラリーの他、手話ワークショップ</a:t>
            </a:r>
            <a:r>
              <a:rPr lang="ja-JP" altLang="en-US" sz="1800" kern="1800">
                <a:effectLst/>
                <a:latin typeface="ＭＳ Ｐゴシック" panose="020B0600070205080204" pitchFamily="50" charset="-128"/>
                <a:ea typeface="ＭＳ Ｐゴシック" panose="020B0600070205080204" pitchFamily="50" charset="-128"/>
                <a:cs typeface="Segoe UI" panose="020B0502040204020203" pitchFamily="34" charset="0"/>
              </a:rPr>
              <a:t>や視覚障がい者</a:t>
            </a:r>
            <a:r>
              <a:rPr lang="ja-JP" altLang="en-US"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によるプラネタリウムなど、「誰一人取り残さない」という</a:t>
            </a:r>
            <a:r>
              <a:rPr lang="en-US"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SDGs</a:t>
            </a:r>
            <a:r>
              <a:rPr lang="ja-JP" altLang="en-US"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の理念、多文化共生について体感的に学ぶことができるのが特徴。</a:t>
            </a:r>
            <a:r>
              <a:rPr lang="en-US"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2022</a:t>
            </a:r>
            <a:r>
              <a:rPr lang="ja-JP" altLang="en-US"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年の立ち上げから、天王寺動物園を中心に王子動物園、京都市動物園、東部動物公園で実施。４園で累計</a:t>
            </a:r>
            <a:r>
              <a:rPr lang="en-US"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10</a:t>
            </a:r>
            <a:r>
              <a:rPr lang="ja-JP" altLang="en-US"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万人以上が来園。</a:t>
            </a:r>
            <a:r>
              <a:rPr lang="en-US"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SDGzoo</a:t>
            </a:r>
            <a:r>
              <a:rPr lang="ja-JP" altLang="en-US"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の取り組みに共感した企業による協賛金で運営されており、今後は全国各地の動物園に広げていくとともに、教育コンテンツの開発や企業との協働を通じて、「やさしい共生社会」の</a:t>
            </a:r>
            <a:r>
              <a:rPr lang="ja-JP" altLang="en-US" sz="1800" kern="1800">
                <a:effectLst/>
                <a:latin typeface="ＭＳ Ｐゴシック" panose="020B0600070205080204" pitchFamily="50" charset="-128"/>
                <a:ea typeface="ＭＳ Ｐゴシック" panose="020B0600070205080204" pitchFamily="50" charset="-128"/>
                <a:cs typeface="Segoe UI" panose="020B0502040204020203" pitchFamily="34" charset="0"/>
              </a:rPr>
              <a:t>実現を</a:t>
            </a:r>
            <a:r>
              <a:rPr lang="ja-JP" altLang="en-US" kern="1800">
                <a:latin typeface="ＭＳ Ｐゴシック" panose="020B0600070205080204" pitchFamily="50" charset="-128"/>
                <a:ea typeface="ＭＳ Ｐゴシック" panose="020B0600070205080204" pitchFamily="50" charset="-128"/>
                <a:cs typeface="Segoe UI" panose="020B0502040204020203" pitchFamily="34" charset="0"/>
              </a:rPr>
              <a:t>めざ</a:t>
            </a:r>
            <a:r>
              <a:rPr lang="ja-JP" altLang="en-US" sz="1800" kern="1800">
                <a:effectLst/>
                <a:latin typeface="ＭＳ Ｐゴシック" panose="020B0600070205080204" pitchFamily="50" charset="-128"/>
                <a:ea typeface="ＭＳ Ｐゴシック" panose="020B0600070205080204" pitchFamily="50" charset="-128"/>
                <a:cs typeface="Segoe UI" panose="020B0502040204020203" pitchFamily="34" charset="0"/>
              </a:rPr>
              <a:t>して</a:t>
            </a:r>
            <a:r>
              <a:rPr lang="ja-JP" altLang="en-US"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いく。</a:t>
            </a:r>
          </a:p>
          <a:p>
            <a:pPr algn="just"/>
            <a:endParaRPr lang="ja-JP" alt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11" name="図 10">
            <a:extLst>
              <a:ext uri="{FF2B5EF4-FFF2-40B4-BE49-F238E27FC236}">
                <a16:creationId xmlns:a16="http://schemas.microsoft.com/office/drawing/2014/main" id="{520DD5B5-FD8B-49B6-BF23-50697437894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295478" y="577536"/>
            <a:ext cx="2745135" cy="2776129"/>
          </a:xfrm>
          <a:prstGeom prst="rect">
            <a:avLst/>
          </a:prstGeom>
        </p:spPr>
      </p:pic>
      <p:sp>
        <p:nvSpPr>
          <p:cNvPr id="6" name="四角形: 角を丸くする 5">
            <a:extLst>
              <a:ext uri="{FF2B5EF4-FFF2-40B4-BE49-F238E27FC236}">
                <a16:creationId xmlns:a16="http://schemas.microsoft.com/office/drawing/2014/main" id="{BC1AE459-191B-4714-BF72-8F76985FADA8}"/>
              </a:ext>
            </a:extLst>
          </p:cNvPr>
          <p:cNvSpPr/>
          <p:nvPr/>
        </p:nvSpPr>
        <p:spPr>
          <a:xfrm>
            <a:off x="-1" y="25273"/>
            <a:ext cx="4080933" cy="477143"/>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BIZ UDPゴシック" panose="020B0400000000000000" pitchFamily="50" charset="-128"/>
                <a:ea typeface="BIZ UDPゴシック" panose="020B0400000000000000" pitchFamily="50" charset="-128"/>
              </a:rPr>
              <a:t>　　　第</a:t>
            </a:r>
            <a:r>
              <a:rPr kumimoji="1" lang="en-US" altLang="ja-JP" b="1" dirty="0">
                <a:latin typeface="BIZ UDPゴシック" panose="020B0400000000000000" pitchFamily="50" charset="-128"/>
                <a:ea typeface="BIZ UDPゴシック" panose="020B0400000000000000" pitchFamily="50" charset="-128"/>
              </a:rPr>
              <a:t>1</a:t>
            </a:r>
            <a:r>
              <a:rPr kumimoji="1" lang="ja-JP" altLang="en-US" b="1" dirty="0">
                <a:latin typeface="BIZ UDPゴシック" panose="020B0400000000000000" pitchFamily="50" charset="-128"/>
                <a:ea typeface="BIZ UDPゴシック" panose="020B0400000000000000" pitchFamily="50" charset="-128"/>
              </a:rPr>
              <a:t>～</a:t>
            </a:r>
            <a:r>
              <a:rPr kumimoji="1" lang="en-US" altLang="ja-JP" b="1" dirty="0">
                <a:latin typeface="BIZ UDPゴシック" panose="020B0400000000000000" pitchFamily="50" charset="-128"/>
                <a:ea typeface="BIZ UDPゴシック" panose="020B0400000000000000" pitchFamily="50" charset="-128"/>
              </a:rPr>
              <a:t>2</a:t>
            </a:r>
            <a:r>
              <a:rPr kumimoji="1" lang="ja-JP" altLang="en-US" b="1" dirty="0">
                <a:latin typeface="BIZ UDPゴシック" panose="020B0400000000000000" pitchFamily="50" charset="-128"/>
                <a:ea typeface="BIZ UDPゴシック" panose="020B0400000000000000" pitchFamily="50" charset="-128"/>
              </a:rPr>
              <a:t>弾の参加企業･団体ピッチ</a:t>
            </a:r>
          </a:p>
        </p:txBody>
      </p:sp>
      <p:pic>
        <p:nvPicPr>
          <p:cNvPr id="8" name="グラフィックス 7" descr="カチンコ 単色塗りつぶし">
            <a:extLst>
              <a:ext uri="{FF2B5EF4-FFF2-40B4-BE49-F238E27FC236}">
                <a16:creationId xmlns:a16="http://schemas.microsoft.com/office/drawing/2014/main" id="{FAF97485-0EBC-49F1-AC9D-9C22739050E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5778" y="8338"/>
            <a:ext cx="477144" cy="477144"/>
          </a:xfrm>
          <a:prstGeom prst="rect">
            <a:avLst/>
          </a:prstGeom>
        </p:spPr>
      </p:pic>
      <p:sp>
        <p:nvSpPr>
          <p:cNvPr id="10" name="テキスト ボックス 9">
            <a:extLst>
              <a:ext uri="{FF2B5EF4-FFF2-40B4-BE49-F238E27FC236}">
                <a16:creationId xmlns:a16="http://schemas.microsoft.com/office/drawing/2014/main" id="{7D8CEE63-CD56-4902-B280-AD9EA2EAF963}"/>
              </a:ext>
            </a:extLst>
          </p:cNvPr>
          <p:cNvSpPr txBox="1"/>
          <p:nvPr/>
        </p:nvSpPr>
        <p:spPr>
          <a:xfrm>
            <a:off x="170388" y="3551314"/>
            <a:ext cx="8940723" cy="2954655"/>
          </a:xfrm>
          <a:prstGeom prst="rect">
            <a:avLst/>
          </a:prstGeom>
          <a:noFill/>
        </p:spPr>
        <p:txBody>
          <a:bodyPr wrap="square">
            <a:spAutoFit/>
          </a:bodyPr>
          <a:lstStyle/>
          <a:p>
            <a:pPr algn="just"/>
            <a:r>
              <a:rPr lang="ja-JP" altLang="en-US" sz="2800" b="1" kern="1800" dirty="0">
                <a:effectLst/>
                <a:latin typeface="Segoe UI" panose="020B0502040204020203" pitchFamily="34" charset="0"/>
                <a:ea typeface="ＭＳ Ｐゴシック" panose="020B0600070205080204" pitchFamily="50" charset="-128"/>
                <a:cs typeface="Segoe UI" panose="020B0502040204020203" pitchFamily="34" charset="0"/>
              </a:rPr>
              <a:t>サバゲー</a:t>
            </a:r>
            <a:r>
              <a:rPr lang="en-US" altLang="ja-JP" sz="2800" b="1" kern="1800" dirty="0">
                <a:effectLst/>
                <a:latin typeface="Segoe UI" panose="020B0502040204020203" pitchFamily="34" charset="0"/>
                <a:ea typeface="ＭＳ Ｐゴシック" panose="020B0600070205080204" pitchFamily="50" charset="-128"/>
                <a:cs typeface="Segoe UI" panose="020B0502040204020203" pitchFamily="34" charset="0"/>
              </a:rPr>
              <a:t>×SDGs</a:t>
            </a:r>
          </a:p>
          <a:p>
            <a:pPr algn="just"/>
            <a:r>
              <a:rPr lang="ja-JP" altLang="ja-JP" sz="3200" b="1" kern="1800" dirty="0">
                <a:effectLst/>
                <a:latin typeface="Segoe UI" panose="020B0502040204020203" pitchFamily="34" charset="0"/>
                <a:ea typeface="ＭＳ Ｐゴシック" panose="020B0600070205080204" pitchFamily="50" charset="-128"/>
                <a:cs typeface="Segoe UI" panose="020B0502040204020203" pitchFamily="34" charset="0"/>
              </a:rPr>
              <a:t>合同会社キャリアボンド</a:t>
            </a:r>
            <a:r>
              <a:rPr lang="ja-JP" altLang="en-US" sz="3200" b="1" kern="1800" dirty="0">
                <a:effectLst/>
                <a:latin typeface="Segoe UI" panose="020B0502040204020203" pitchFamily="34" charset="0"/>
                <a:ea typeface="ＭＳ Ｐゴシック" panose="020B0600070205080204" pitchFamily="50" charset="-128"/>
                <a:cs typeface="Segoe UI" panose="020B0502040204020203" pitchFamily="34" charset="0"/>
              </a:rPr>
              <a:t>　代表　西野英男氏</a:t>
            </a:r>
            <a:endParaRPr lang="ja-JP" altLang="ja-JP" sz="3200" b="1"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sz="1800" kern="1800" dirty="0">
                <a:effectLst/>
                <a:latin typeface="Segoe UI" panose="020B0502040204020203" pitchFamily="34" charset="0"/>
                <a:ea typeface="ＭＳ Ｐゴシック" panose="020B0600070205080204" pitchFamily="50" charset="-128"/>
                <a:cs typeface="Segoe UI" panose="020B0502040204020203" pitchFamily="34" charset="0"/>
              </a:rPr>
              <a:t>　</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異業種を経て起業した経験から「</a:t>
            </a:r>
            <a:r>
              <a:rPr lang="en-US" altLang="ja-JP" sz="1800" kern="18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0</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から</a:t>
            </a:r>
            <a:r>
              <a:rPr lang="en-US" altLang="ja-JP" sz="1800" kern="18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を生み出す</a:t>
            </a:r>
            <a:r>
              <a:rPr lang="ja-JP" altLang="en-US" kern="1800" dirty="0">
                <a:latin typeface="ＭＳ Ｐゴシック" panose="020B0600070205080204" pitchFamily="50" charset="-128"/>
                <a:ea typeface="ＭＳ Ｐゴシック" panose="020B0600070205080204" pitchFamily="50" charset="-128"/>
                <a:cs typeface="Segoe UI" panose="020B0502040204020203" pitchFamily="34" charset="0"/>
              </a:rPr>
              <a:t>」ことは</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難しい</a:t>
            </a:r>
            <a:r>
              <a:rPr lang="ja-JP" altLang="en-US"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と考えている</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。自社の</a:t>
            </a:r>
            <a:r>
              <a:rPr lang="en-US" altLang="ja-JP" sz="1800" kern="18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できること・やりたいこと・なすべきこと</a:t>
            </a:r>
            <a:r>
              <a:rPr lang="en-US" altLang="ja-JP" sz="1800" kern="18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800" kern="18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を洗い出したうえで、</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a:t>
            </a:r>
            <a:r>
              <a:rPr lang="ja-JP" altLang="en-US"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ゴール８：</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働きがいと経済成長」を事業</a:t>
            </a:r>
            <a:r>
              <a:rPr lang="ja-JP" altLang="en-US" kern="1800" dirty="0">
                <a:latin typeface="ＭＳ Ｐゴシック" panose="020B0600070205080204" pitchFamily="50" charset="-128"/>
                <a:ea typeface="ＭＳ Ｐゴシック" panose="020B0600070205080204" pitchFamily="50" charset="-128"/>
                <a:cs typeface="Segoe UI" panose="020B0502040204020203" pitchFamily="34" charset="0"/>
              </a:rPr>
              <a:t>の軸とした</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。そこから生まれたのが、</a:t>
            </a:r>
            <a:r>
              <a:rPr lang="ja-JP" altLang="en-US"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赤外線サバゲー</a:t>
            </a:r>
            <a:r>
              <a:rPr lang="ja-JP" altLang="en-US"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を活用したチームビルディング研修</a:t>
            </a:r>
            <a:r>
              <a:rPr lang="ja-JP" altLang="en-US"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研修には不登校・障</a:t>
            </a:r>
            <a:r>
              <a:rPr lang="ja-JP" altLang="en-US"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がい</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のある方</a:t>
            </a:r>
            <a:r>
              <a:rPr lang="ja-JP" altLang="en-US" kern="1800" dirty="0">
                <a:latin typeface="ＭＳ Ｐゴシック" panose="020B0600070205080204" pitchFamily="50" charset="-128"/>
                <a:ea typeface="ＭＳ Ｐゴシック" panose="020B0600070205080204" pitchFamily="50" charset="-128"/>
                <a:cs typeface="Segoe UI" panose="020B0502040204020203" pitchFamily="34" charset="0"/>
              </a:rPr>
              <a:t>など</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多様な</a:t>
            </a:r>
            <a:r>
              <a:rPr lang="ja-JP" altLang="en-US"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方が</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参加し、リピーターも</a:t>
            </a:r>
            <a:r>
              <a:rPr lang="ja-JP" altLang="en-US"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多い。</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廃線施設やスポーツ施設を研修フィールドとして活用するなど、地域資源の価値転換にも挑戦してい</a:t>
            </a:r>
            <a:r>
              <a:rPr lang="ja-JP" altLang="en-US"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る</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。今後は企業研修の収益を子ども向け教育へ循環させる仕組</a:t>
            </a:r>
            <a:r>
              <a:rPr lang="ja-JP" altLang="en-US"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を</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構築</a:t>
            </a:r>
            <a:r>
              <a:rPr lang="ja-JP" altLang="en-US"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したいと考えており、</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地域と企業の双方が成長する新たな研修モデル</a:t>
            </a:r>
            <a:r>
              <a:rPr lang="ja-JP" altLang="en-US"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をめざしていきたい。</a:t>
            </a:r>
            <a:endParaRPr lang="ja-JP" altLang="ja-JP"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pic>
        <p:nvPicPr>
          <p:cNvPr id="12" name="図 11">
            <a:extLst>
              <a:ext uri="{FF2B5EF4-FFF2-40B4-BE49-F238E27FC236}">
                <a16:creationId xmlns:a16="http://schemas.microsoft.com/office/drawing/2014/main" id="{94147CDB-432B-41A1-A93B-F7E7958C905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774"/>
          <a:stretch/>
        </p:blipFill>
        <p:spPr>
          <a:xfrm>
            <a:off x="9214960" y="3683682"/>
            <a:ext cx="2593209" cy="2777254"/>
          </a:xfrm>
          <a:prstGeom prst="rect">
            <a:avLst/>
          </a:prstGeom>
        </p:spPr>
      </p:pic>
    </p:spTree>
    <p:extLst>
      <p:ext uri="{BB962C8B-B14F-4D97-AF65-F5344CB8AC3E}">
        <p14:creationId xmlns:p14="http://schemas.microsoft.com/office/powerpoint/2010/main" val="1473603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コンテンツ プレースホルダー 5">
            <a:extLst>
              <a:ext uri="{FF2B5EF4-FFF2-40B4-BE49-F238E27FC236}">
                <a16:creationId xmlns:a16="http://schemas.microsoft.com/office/drawing/2014/main" id="{20AF83EB-CE69-4682-BB02-C612BA56D51B}"/>
              </a:ext>
            </a:extLst>
          </p:cNvPr>
          <p:cNvPicPr>
            <a:picLocks noGrp="1" noChangeAspect="1"/>
          </p:cNvPicPr>
          <p:nvPr>
            <p:ph idx="1"/>
          </p:nvPr>
        </p:nvPicPr>
        <p:blipFill rotWithShape="1">
          <a:blip r:embed="rId2">
            <a:extLst>
              <a:ext uri="{28A0092B-C50C-407E-A947-70E740481C1C}">
                <a14:useLocalDpi xmlns:a14="http://schemas.microsoft.com/office/drawing/2010/main"/>
              </a:ext>
            </a:extLst>
          </a:blip>
          <a:srcRect/>
          <a:stretch/>
        </p:blipFill>
        <p:spPr>
          <a:xfrm>
            <a:off x="0" y="0"/>
            <a:ext cx="12192000" cy="6858000"/>
          </a:xfrm>
        </p:spPr>
      </p:pic>
      <p:sp>
        <p:nvSpPr>
          <p:cNvPr id="15" name="正方形/長方形 14">
            <a:extLst>
              <a:ext uri="{FF2B5EF4-FFF2-40B4-BE49-F238E27FC236}">
                <a16:creationId xmlns:a16="http://schemas.microsoft.com/office/drawing/2014/main" id="{FBBDFC2D-F45B-4D8B-AD95-B55330C678AE}"/>
              </a:ext>
            </a:extLst>
          </p:cNvPr>
          <p:cNvSpPr/>
          <p:nvPr/>
        </p:nvSpPr>
        <p:spPr>
          <a:xfrm>
            <a:off x="170388" y="527689"/>
            <a:ext cx="11741630" cy="2901311"/>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F5C34AD0-C3DC-4E1A-ACF2-6358FF0EED29}"/>
              </a:ext>
            </a:extLst>
          </p:cNvPr>
          <p:cNvSpPr/>
          <p:nvPr/>
        </p:nvSpPr>
        <p:spPr>
          <a:xfrm>
            <a:off x="170388" y="3551314"/>
            <a:ext cx="11741630" cy="3041991"/>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554E8476-277C-4A54-8BD6-C991731596FC}"/>
              </a:ext>
            </a:extLst>
          </p:cNvPr>
          <p:cNvSpPr txBox="1"/>
          <p:nvPr/>
        </p:nvSpPr>
        <p:spPr>
          <a:xfrm>
            <a:off x="2969231" y="507555"/>
            <a:ext cx="8685854" cy="2954655"/>
          </a:xfrm>
          <a:prstGeom prst="rect">
            <a:avLst/>
          </a:prstGeom>
          <a:noFill/>
        </p:spPr>
        <p:txBody>
          <a:bodyPr wrap="square">
            <a:spAutoFit/>
          </a:bodyPr>
          <a:lstStyle/>
          <a:p>
            <a:pPr algn="just"/>
            <a:r>
              <a:rPr lang="en-US" altLang="ja-JP" sz="2800" b="1" kern="1800" dirty="0">
                <a:effectLst/>
                <a:latin typeface="Segoe UI" panose="020B0502040204020203" pitchFamily="34" charset="0"/>
                <a:ea typeface="ＭＳ Ｐゴシック" panose="020B0600070205080204" pitchFamily="50" charset="-128"/>
                <a:cs typeface="Times New Roman" panose="02020603050405020304" pitchFamily="18" charset="0"/>
              </a:rPr>
              <a:t>SDGs</a:t>
            </a:r>
            <a:r>
              <a:rPr lang="ja-JP" altLang="en-US" sz="2800" b="1" kern="1800" dirty="0">
                <a:effectLst/>
                <a:latin typeface="Segoe UI" panose="020B0502040204020203" pitchFamily="34" charset="0"/>
                <a:ea typeface="ＭＳ Ｐゴシック" panose="020B0600070205080204" pitchFamily="50" charset="-128"/>
                <a:cs typeface="Times New Roman" panose="02020603050405020304" pitchFamily="18" charset="0"/>
              </a:rPr>
              <a:t>の視点から企業価値を創り、笑顔溢れる社会へ</a:t>
            </a:r>
            <a:r>
              <a:rPr lang="en-US" altLang="zh-TW" sz="3200" b="1" kern="1800" dirty="0">
                <a:effectLst/>
                <a:latin typeface="Segoe UI" panose="020B0502040204020203" pitchFamily="34" charset="0"/>
                <a:ea typeface="ＭＳ Ｐゴシック" panose="020B0600070205080204" pitchFamily="50" charset="-128"/>
                <a:cs typeface="Times New Roman" panose="02020603050405020304" pitchFamily="18" charset="0"/>
              </a:rPr>
              <a:t>EMIELD</a:t>
            </a:r>
            <a:r>
              <a:rPr lang="zh-TW" altLang="en-US" sz="3200" b="1" kern="1800" dirty="0">
                <a:effectLst/>
                <a:latin typeface="Segoe UI" panose="020B0502040204020203" pitchFamily="34" charset="0"/>
                <a:ea typeface="ＭＳ Ｐゴシック" panose="020B0600070205080204" pitchFamily="50" charset="-128"/>
                <a:cs typeface="Times New Roman" panose="02020603050405020304" pitchFamily="18" charset="0"/>
              </a:rPr>
              <a:t>株式会社 代表取締役 森優希氏</a:t>
            </a:r>
            <a:endParaRPr lang="en-US" altLang="zh-TW" sz="3200" b="1" kern="1800" dirty="0">
              <a:effectLst/>
              <a:latin typeface="Segoe UI" panose="020B0502040204020203" pitchFamily="34" charset="0"/>
              <a:ea typeface="ＭＳ Ｐゴシック" panose="020B0600070205080204" pitchFamily="50" charset="-128"/>
              <a:cs typeface="Times New Roman" panose="02020603050405020304" pitchFamily="18" charset="0"/>
            </a:endParaRPr>
          </a:p>
          <a:p>
            <a:pPr algn="just"/>
            <a:r>
              <a:rPr lang="ja-JP" altLang="en-US" sz="1800" kern="1800" dirty="0">
                <a:effectLst/>
                <a:latin typeface="Segoe UI" panose="020B0502040204020203" pitchFamily="34" charset="0"/>
                <a:ea typeface="ＭＳ Ｐゴシック" panose="020B0600070205080204" pitchFamily="50" charset="-128"/>
                <a:cs typeface="Segoe UI" panose="020B0502040204020203" pitchFamily="34" charset="0"/>
              </a:rPr>
              <a:t>　創業前にタンザニアの路上に住む子供たちの教育支援活動を通じ、「当たり前は何もない」と知った。</a:t>
            </a:r>
            <a:r>
              <a:rPr lang="en-US"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EMIELD</a:t>
            </a:r>
            <a:r>
              <a:rPr lang="ja-JP" altLang="en-US"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は事業を通じた</a:t>
            </a:r>
            <a:r>
              <a:rPr lang="ja-JP" altLang="en-US" sz="1800" kern="1800" dirty="0">
                <a:effectLst/>
                <a:latin typeface="Segoe UI" panose="020B0502040204020203" pitchFamily="34" charset="0"/>
                <a:ea typeface="ＭＳ Ｐゴシック" panose="020B0600070205080204" pitchFamily="50" charset="-128"/>
                <a:cs typeface="Segoe UI" panose="020B0502040204020203" pitchFamily="34" charset="0"/>
              </a:rPr>
              <a:t>社会課題解決をめざし、理念策定から事業戦略・社内浸透までを一貫して支援している。大学の教授など専門家と連携した実践的プログラムを構築してきた。また、大阪府とネイチャーポジティブ経営支援に関する連携協定を締結したところ。人と自然の共生を目的にした共創プラットフォームを展開し、環境経営をやらされ感ではなく企業価値に繋げていきたい。多数の府内企業が参画し共生の森での生物多様性保全活動も進めていく。　</a:t>
            </a:r>
            <a:endParaRPr lang="ja-JP" alt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11" name="図 10">
            <a:extLst>
              <a:ext uri="{FF2B5EF4-FFF2-40B4-BE49-F238E27FC236}">
                <a16:creationId xmlns:a16="http://schemas.microsoft.com/office/drawing/2014/main" id="{E5E2D852-B912-46BA-BA02-5E75D5D4620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265931" y="689189"/>
            <a:ext cx="2811513" cy="2595086"/>
          </a:xfrm>
          <a:prstGeom prst="rect">
            <a:avLst/>
          </a:prstGeom>
        </p:spPr>
      </p:pic>
      <p:sp>
        <p:nvSpPr>
          <p:cNvPr id="7" name="四角形: 角を丸くする 6">
            <a:extLst>
              <a:ext uri="{FF2B5EF4-FFF2-40B4-BE49-F238E27FC236}">
                <a16:creationId xmlns:a16="http://schemas.microsoft.com/office/drawing/2014/main" id="{2772FCE3-09F4-4F88-B9BF-777AD8ACE0FB}"/>
              </a:ext>
            </a:extLst>
          </p:cNvPr>
          <p:cNvSpPr/>
          <p:nvPr/>
        </p:nvSpPr>
        <p:spPr>
          <a:xfrm>
            <a:off x="-1" y="25273"/>
            <a:ext cx="4080933" cy="477143"/>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BIZ UDPゴシック" panose="020B0400000000000000" pitchFamily="50" charset="-128"/>
                <a:ea typeface="BIZ UDPゴシック" panose="020B0400000000000000" pitchFamily="50" charset="-128"/>
              </a:rPr>
              <a:t>　　　第</a:t>
            </a:r>
            <a:r>
              <a:rPr kumimoji="1" lang="en-US" altLang="ja-JP" b="1" dirty="0">
                <a:latin typeface="BIZ UDPゴシック" panose="020B0400000000000000" pitchFamily="50" charset="-128"/>
                <a:ea typeface="BIZ UDPゴシック" panose="020B0400000000000000" pitchFamily="50" charset="-128"/>
              </a:rPr>
              <a:t>1</a:t>
            </a:r>
            <a:r>
              <a:rPr kumimoji="1" lang="ja-JP" altLang="en-US" b="1" dirty="0">
                <a:latin typeface="BIZ UDPゴシック" panose="020B0400000000000000" pitchFamily="50" charset="-128"/>
                <a:ea typeface="BIZ UDPゴシック" panose="020B0400000000000000" pitchFamily="50" charset="-128"/>
              </a:rPr>
              <a:t>～</a:t>
            </a:r>
            <a:r>
              <a:rPr kumimoji="1" lang="en-US" altLang="ja-JP" b="1" dirty="0">
                <a:latin typeface="BIZ UDPゴシック" panose="020B0400000000000000" pitchFamily="50" charset="-128"/>
                <a:ea typeface="BIZ UDPゴシック" panose="020B0400000000000000" pitchFamily="50" charset="-128"/>
              </a:rPr>
              <a:t>2</a:t>
            </a:r>
            <a:r>
              <a:rPr kumimoji="1" lang="ja-JP" altLang="en-US" b="1" dirty="0">
                <a:latin typeface="BIZ UDPゴシック" panose="020B0400000000000000" pitchFamily="50" charset="-128"/>
                <a:ea typeface="BIZ UDPゴシック" panose="020B0400000000000000" pitchFamily="50" charset="-128"/>
              </a:rPr>
              <a:t>弾の参加企業･団体ピッチ</a:t>
            </a:r>
          </a:p>
        </p:txBody>
      </p:sp>
      <p:pic>
        <p:nvPicPr>
          <p:cNvPr id="10" name="グラフィックス 9" descr="カチンコ 単色塗りつぶし">
            <a:extLst>
              <a:ext uri="{FF2B5EF4-FFF2-40B4-BE49-F238E27FC236}">
                <a16:creationId xmlns:a16="http://schemas.microsoft.com/office/drawing/2014/main" id="{59078F95-69F9-4E1F-8393-C3DAFF9054C3}"/>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5778" y="8338"/>
            <a:ext cx="477144" cy="477144"/>
          </a:xfrm>
          <a:prstGeom prst="rect">
            <a:avLst/>
          </a:prstGeom>
        </p:spPr>
      </p:pic>
      <p:sp>
        <p:nvSpPr>
          <p:cNvPr id="12" name="テキスト ボックス 11">
            <a:extLst>
              <a:ext uri="{FF2B5EF4-FFF2-40B4-BE49-F238E27FC236}">
                <a16:creationId xmlns:a16="http://schemas.microsoft.com/office/drawing/2014/main" id="{D3C6D8FC-AF19-4E1E-8516-38776CCCD3D5}"/>
              </a:ext>
            </a:extLst>
          </p:cNvPr>
          <p:cNvSpPr txBox="1"/>
          <p:nvPr/>
        </p:nvSpPr>
        <p:spPr>
          <a:xfrm>
            <a:off x="171653" y="3630974"/>
            <a:ext cx="8877062" cy="2954655"/>
          </a:xfrm>
          <a:prstGeom prst="rect">
            <a:avLst/>
          </a:prstGeom>
          <a:noFill/>
        </p:spPr>
        <p:txBody>
          <a:bodyPr wrap="square">
            <a:spAutoFit/>
          </a:bodyPr>
          <a:lstStyle/>
          <a:p>
            <a:pPr algn="just"/>
            <a:r>
              <a:rPr lang="ja-JP" altLang="ja-JP" sz="2800" b="1" kern="1800" dirty="0">
                <a:effectLst/>
                <a:latin typeface="Segoe UI" panose="020B0502040204020203" pitchFamily="34" charset="0"/>
                <a:ea typeface="ＭＳ Ｐゴシック" panose="020B0600070205080204" pitchFamily="50" charset="-128"/>
                <a:cs typeface="Segoe UI" panose="020B0502040204020203" pitchFamily="34" charset="0"/>
              </a:rPr>
              <a:t>価値創造型</a:t>
            </a:r>
            <a:r>
              <a:rPr lang="en-US" altLang="ja-JP" sz="2800" b="1" kern="1800" dirty="0">
                <a:effectLst/>
                <a:latin typeface="Segoe UI" panose="020B0502040204020203" pitchFamily="34" charset="0"/>
                <a:ea typeface="ＭＳ Ｐゴシック" panose="020B0600070205080204" pitchFamily="50" charset="-128"/>
                <a:cs typeface="Times New Roman" panose="02020603050405020304" pitchFamily="18" charset="0"/>
              </a:rPr>
              <a:t>SDGs</a:t>
            </a:r>
            <a:endParaRPr lang="en-US" altLang="ja-JP" sz="2800" b="1" kern="1800" dirty="0">
              <a:effectLst/>
              <a:latin typeface="Segoe UI" panose="020B0502040204020203" pitchFamily="34" charset="0"/>
              <a:ea typeface="ＭＳ Ｐゴシック" panose="020B0600070205080204" pitchFamily="50" charset="-128"/>
              <a:cs typeface="Segoe UI" panose="020B0502040204020203" pitchFamily="34" charset="0"/>
            </a:endParaRPr>
          </a:p>
          <a:p>
            <a:pPr algn="just"/>
            <a:r>
              <a:rPr lang="ja-JP" altLang="ja-JP" sz="3100" b="1" kern="1800" dirty="0">
                <a:effectLst/>
                <a:latin typeface="Segoe UI" panose="020B0502040204020203" pitchFamily="34" charset="0"/>
                <a:ea typeface="ＭＳ Ｐゴシック" panose="020B0600070205080204" pitchFamily="50" charset="-128"/>
                <a:cs typeface="Segoe UI" panose="020B0502040204020203" pitchFamily="34" charset="0"/>
              </a:rPr>
              <a:t>トレード・ネットワーク・ソリューションズ</a:t>
            </a:r>
            <a:r>
              <a:rPr lang="ja-JP" altLang="en-US" sz="3100" b="1" kern="1800" dirty="0">
                <a:effectLst/>
                <a:latin typeface="Segoe UI" panose="020B0502040204020203" pitchFamily="34" charset="0"/>
                <a:ea typeface="ＭＳ Ｐゴシック" panose="020B0600070205080204" pitchFamily="50" charset="-128"/>
                <a:cs typeface="Segoe UI" panose="020B0502040204020203" pitchFamily="34" charset="0"/>
              </a:rPr>
              <a:t>　</a:t>
            </a:r>
            <a:r>
              <a:rPr lang="ja-JP" altLang="en-US" sz="3200" b="1" kern="1800" dirty="0">
                <a:effectLst/>
                <a:latin typeface="Segoe UI" panose="020B0502040204020203" pitchFamily="34" charset="0"/>
                <a:ea typeface="ＭＳ Ｐゴシック" panose="020B0600070205080204" pitchFamily="50" charset="-128"/>
                <a:cs typeface="Segoe UI" panose="020B0502040204020203" pitchFamily="34" charset="0"/>
              </a:rPr>
              <a:t>大高申一氏</a:t>
            </a:r>
            <a:endParaRPr lang="ja-JP" altLang="ja-JP" sz="3200" b="1"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sz="1800" kern="1800" dirty="0">
                <a:effectLst/>
                <a:latin typeface="Segoe UI" panose="020B0502040204020203" pitchFamily="34" charset="0"/>
                <a:ea typeface="ＭＳ Ｐゴシック" panose="020B0600070205080204" pitchFamily="50" charset="-128"/>
                <a:cs typeface="Times New Roman" panose="02020603050405020304" pitchFamily="18" charset="0"/>
              </a:rPr>
              <a:t>　</a:t>
            </a:r>
            <a:r>
              <a:rPr lang="ja-JP" altLang="en-US" sz="1800" kern="18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日本の</a:t>
            </a:r>
            <a:r>
              <a:rPr lang="en-US" altLang="ja-JP" sz="1800" kern="18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SDGs</a:t>
            </a:r>
            <a:r>
              <a:rPr lang="ja-JP" altLang="en-US" sz="1800" kern="18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は</a:t>
            </a:r>
            <a:r>
              <a:rPr lang="en-US" altLang="ja-JP" sz="1800" kern="18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義務</a:t>
            </a:r>
            <a:r>
              <a:rPr lang="en-US" altLang="ja-JP" sz="1800" kern="18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や</a:t>
            </a:r>
            <a:r>
              <a:rPr lang="en-US" altLang="ja-JP" sz="1800" kern="18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社会課題の解決</a:t>
            </a:r>
            <a:r>
              <a:rPr lang="en-US" altLang="ja-JP" sz="1800" kern="18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に偏りがち</a:t>
            </a:r>
            <a:r>
              <a:rPr lang="ja-JP" altLang="en-US"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であり、価値創造型の</a:t>
            </a:r>
            <a:r>
              <a:rPr lang="en-US"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SDGs</a:t>
            </a:r>
            <a:r>
              <a:rPr lang="ja-JP" altLang="en-US"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により、市場がより活性化すると考えている。かつて、</a:t>
            </a:r>
            <a:r>
              <a:rPr lang="ja-JP" altLang="en-US" kern="1800" dirty="0">
                <a:latin typeface="ＭＳ Ｐゴシック" panose="020B0600070205080204" pitchFamily="50" charset="-128"/>
                <a:ea typeface="ＭＳ Ｐゴシック" panose="020B0600070205080204" pitchFamily="50" charset="-128"/>
                <a:cs typeface="Segoe UI" panose="020B0502040204020203" pitchFamily="34" charset="0"/>
              </a:rPr>
              <a:t>経済産業省の</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欧州ラグジュアリーマーケット開拓事業に携わ</a:t>
            </a:r>
            <a:r>
              <a:rPr lang="ja-JP" altLang="en-US"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った際に</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、日本の町工場と欧州</a:t>
            </a:r>
            <a:r>
              <a:rPr lang="ja-JP" altLang="en-US"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の</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クリエイティブディレクターをつなぎ、共創による商品開発やパリの国際見本市</a:t>
            </a:r>
            <a:r>
              <a:rPr lang="ja-JP" altLang="en-US"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への</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出展を実現した。</a:t>
            </a:r>
            <a:r>
              <a:rPr lang="ja-JP" altLang="en-US" kern="1800" dirty="0">
                <a:latin typeface="ＭＳ Ｐゴシック" panose="020B0600070205080204" pitchFamily="50" charset="-128"/>
                <a:ea typeface="ＭＳ Ｐゴシック" panose="020B0600070205080204" pitchFamily="50" charset="-128"/>
                <a:cs typeface="Segoe UI" panose="020B0502040204020203" pitchFamily="34" charset="0"/>
              </a:rPr>
              <a:t>見本市では</a:t>
            </a:r>
            <a:r>
              <a:rPr lang="en-US" altLang="ja-JP" sz="1800" kern="18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4</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億円超の</a:t>
            </a:r>
            <a:r>
              <a:rPr lang="ja-JP" altLang="en-US"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注文を受注</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するなど、</a:t>
            </a:r>
            <a:r>
              <a:rPr lang="ja-JP" altLang="en-US"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日本の</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職人技</a:t>
            </a:r>
            <a:r>
              <a:rPr lang="ja-JP" altLang="en-US"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や</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クリエイティブ</a:t>
            </a:r>
            <a:r>
              <a:rPr lang="ja-JP" altLang="en-US"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な発想への評価は高い。現在は、見本市会場での商談ログを収集し、</a:t>
            </a:r>
            <a:r>
              <a:rPr lang="en-US"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AI</a:t>
            </a:r>
            <a:r>
              <a:rPr lang="ja-JP" altLang="en-US"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によるディープリサーチを行うなど、異文化市場が求めている価値の把握に向けて取り組んでいる。大阪から</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新たな市場創造を</a:t>
            </a:r>
            <a:r>
              <a:rPr lang="ja-JP" altLang="en-US"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めざしていきたい。</a:t>
            </a:r>
            <a:endParaRPr lang="ja-JP" altLang="ja-JP"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pic>
        <p:nvPicPr>
          <p:cNvPr id="13" name="図 12">
            <a:extLst>
              <a:ext uri="{FF2B5EF4-FFF2-40B4-BE49-F238E27FC236}">
                <a16:creationId xmlns:a16="http://schemas.microsoft.com/office/drawing/2014/main" id="{390C0DD9-F142-4F55-9076-66A98FF6A9E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523" b="-1802"/>
          <a:stretch/>
        </p:blipFill>
        <p:spPr>
          <a:xfrm>
            <a:off x="9134859" y="3650598"/>
            <a:ext cx="2691015" cy="2843421"/>
          </a:xfrm>
          <a:prstGeom prst="rect">
            <a:avLst/>
          </a:prstGeom>
        </p:spPr>
      </p:pic>
    </p:spTree>
    <p:extLst>
      <p:ext uri="{BB962C8B-B14F-4D97-AF65-F5344CB8AC3E}">
        <p14:creationId xmlns:p14="http://schemas.microsoft.com/office/powerpoint/2010/main" val="1587589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コンテンツ プレースホルダー 5">
            <a:extLst>
              <a:ext uri="{FF2B5EF4-FFF2-40B4-BE49-F238E27FC236}">
                <a16:creationId xmlns:a16="http://schemas.microsoft.com/office/drawing/2014/main" id="{FCE6753C-0164-4B7A-BE37-FAC6CB52A470}"/>
              </a:ext>
            </a:extLst>
          </p:cNvPr>
          <p:cNvPicPr>
            <a:picLocks noGrp="1" noChangeAspect="1"/>
          </p:cNvPicPr>
          <p:nvPr>
            <p:ph idx="1"/>
          </p:nvPr>
        </p:nvPicPr>
        <p:blipFill rotWithShape="1">
          <a:blip r:embed="rId2">
            <a:extLst>
              <a:ext uri="{28A0092B-C50C-407E-A947-70E740481C1C}">
                <a14:useLocalDpi xmlns:a14="http://schemas.microsoft.com/office/drawing/2010/main"/>
              </a:ext>
            </a:extLst>
          </a:blip>
          <a:srcRect/>
          <a:stretch/>
        </p:blipFill>
        <p:spPr>
          <a:xfrm>
            <a:off x="0" y="0"/>
            <a:ext cx="12192000" cy="6858000"/>
          </a:xfrm>
        </p:spPr>
      </p:pic>
      <p:sp>
        <p:nvSpPr>
          <p:cNvPr id="15" name="正方形/長方形 14">
            <a:extLst>
              <a:ext uri="{FF2B5EF4-FFF2-40B4-BE49-F238E27FC236}">
                <a16:creationId xmlns:a16="http://schemas.microsoft.com/office/drawing/2014/main" id="{DDEBA300-23C9-4EE9-B32F-ADD94F3E0A61}"/>
              </a:ext>
            </a:extLst>
          </p:cNvPr>
          <p:cNvSpPr/>
          <p:nvPr/>
        </p:nvSpPr>
        <p:spPr>
          <a:xfrm>
            <a:off x="170388" y="527689"/>
            <a:ext cx="11741630" cy="2901311"/>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FA0C66BE-55DA-4C91-8E6D-610273723A70}"/>
              </a:ext>
            </a:extLst>
          </p:cNvPr>
          <p:cNvSpPr/>
          <p:nvPr/>
        </p:nvSpPr>
        <p:spPr>
          <a:xfrm>
            <a:off x="170388" y="3551315"/>
            <a:ext cx="11741630" cy="3085791"/>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0BFC7DCD-6A8C-48CE-A36B-455451359C93}"/>
              </a:ext>
            </a:extLst>
          </p:cNvPr>
          <p:cNvSpPr txBox="1"/>
          <p:nvPr/>
        </p:nvSpPr>
        <p:spPr>
          <a:xfrm>
            <a:off x="3138187" y="535350"/>
            <a:ext cx="8749298" cy="2954655"/>
          </a:xfrm>
          <a:prstGeom prst="rect">
            <a:avLst/>
          </a:prstGeom>
          <a:noFill/>
        </p:spPr>
        <p:txBody>
          <a:bodyPr wrap="square">
            <a:spAutoFit/>
          </a:bodyPr>
          <a:lstStyle/>
          <a:p>
            <a:pPr algn="just"/>
            <a:r>
              <a:rPr lang="ja-JP" altLang="en-US" sz="2800" b="1" kern="1800" dirty="0">
                <a:effectLst/>
                <a:latin typeface="Segoe UI" panose="020B0502040204020203" pitchFamily="34" charset="0"/>
                <a:ea typeface="ＭＳ Ｐゴシック" panose="020B0600070205080204" pitchFamily="50" charset="-128"/>
                <a:cs typeface="Segoe UI" panose="020B0502040204020203" pitchFamily="34" charset="0"/>
              </a:rPr>
              <a:t>教育を起点とした</a:t>
            </a:r>
            <a:r>
              <a:rPr lang="en-US" altLang="ja-JP" sz="2800" b="1" kern="1800" dirty="0">
                <a:effectLst/>
                <a:latin typeface="Segoe UI" panose="020B0502040204020203" pitchFamily="34" charset="0"/>
                <a:ea typeface="ＭＳ Ｐゴシック" panose="020B0600070205080204" pitchFamily="50" charset="-128"/>
                <a:cs typeface="Segoe UI" panose="020B0502040204020203" pitchFamily="34" charset="0"/>
              </a:rPr>
              <a:t>SDGs</a:t>
            </a:r>
            <a:r>
              <a:rPr lang="ja-JP" altLang="en-US" sz="2800" b="1" kern="1800" dirty="0">
                <a:effectLst/>
                <a:latin typeface="Segoe UI" panose="020B0502040204020203" pitchFamily="34" charset="0"/>
                <a:ea typeface="ＭＳ Ｐゴシック" panose="020B0600070205080204" pitchFamily="50" charset="-128"/>
                <a:cs typeface="Segoe UI" panose="020B0502040204020203" pitchFamily="34" charset="0"/>
              </a:rPr>
              <a:t>とビジネスの接続</a:t>
            </a:r>
            <a:endParaRPr lang="en-US" altLang="ja-JP" sz="2800" b="1" kern="1800" dirty="0">
              <a:effectLst/>
              <a:latin typeface="Segoe UI" panose="020B0502040204020203" pitchFamily="34" charset="0"/>
              <a:ea typeface="ＭＳ Ｐゴシック" panose="020B0600070205080204" pitchFamily="50" charset="-128"/>
              <a:cs typeface="Segoe UI" panose="020B0502040204020203" pitchFamily="34" charset="0"/>
            </a:endParaRPr>
          </a:p>
          <a:p>
            <a:pPr algn="just"/>
            <a:r>
              <a:rPr lang="ja-JP" altLang="ja-JP" sz="3100" b="1" kern="1800" dirty="0">
                <a:effectLst/>
                <a:latin typeface="Segoe UI" panose="020B0502040204020203" pitchFamily="34" charset="0"/>
                <a:ea typeface="ＭＳ Ｐゴシック" panose="020B0600070205080204" pitchFamily="50" charset="-128"/>
                <a:cs typeface="Segoe UI" panose="020B0502040204020203" pitchFamily="34" charset="0"/>
              </a:rPr>
              <a:t>学校法人</a:t>
            </a:r>
            <a:r>
              <a:rPr lang="en-US" altLang="ja-JP" sz="3100" b="1" kern="1800" dirty="0">
                <a:effectLst/>
                <a:latin typeface="Segoe UI" panose="020B0502040204020203" pitchFamily="34" charset="0"/>
                <a:ea typeface="ＭＳ Ｐゴシック" panose="020B0600070205080204" pitchFamily="50" charset="-128"/>
                <a:cs typeface="Times New Roman" panose="02020603050405020304" pitchFamily="18" charset="0"/>
              </a:rPr>
              <a:t>OCC</a:t>
            </a:r>
            <a:r>
              <a:rPr lang="ja-JP" altLang="ja-JP" sz="1400" b="1" kern="1800" dirty="0">
                <a:effectLst/>
                <a:latin typeface="Segoe UI" panose="020B0502040204020203" pitchFamily="34" charset="0"/>
                <a:ea typeface="ＭＳ Ｐゴシック" panose="020B0600070205080204" pitchFamily="50" charset="-128"/>
                <a:cs typeface="Segoe UI" panose="020B0502040204020203" pitchFamily="34" charset="0"/>
              </a:rPr>
              <a:t>（大阪キリスト教短期大学、教育テック大学院大学）</a:t>
            </a:r>
            <a:r>
              <a:rPr lang="ja-JP" altLang="en-US" sz="1400" b="1" kern="1800" dirty="0">
                <a:effectLst/>
                <a:latin typeface="Segoe UI" panose="020B0502040204020203" pitchFamily="34" charset="0"/>
                <a:ea typeface="ＭＳ Ｐゴシック" panose="020B0600070205080204" pitchFamily="50" charset="-128"/>
                <a:cs typeface="Segoe UI" panose="020B0502040204020203" pitchFamily="34" charset="0"/>
              </a:rPr>
              <a:t>　</a:t>
            </a:r>
            <a:r>
              <a:rPr lang="ja-JP" altLang="en-US" sz="3200" b="1" kern="1800" dirty="0">
                <a:effectLst/>
                <a:latin typeface="Segoe UI" panose="020B0502040204020203" pitchFamily="34" charset="0"/>
                <a:ea typeface="ＭＳ Ｐゴシック" panose="020B0600070205080204" pitchFamily="50" charset="-128"/>
                <a:cs typeface="Segoe UI" panose="020B0502040204020203" pitchFamily="34" charset="0"/>
              </a:rPr>
              <a:t>岡田浩一氏</a:t>
            </a:r>
            <a:endParaRPr lang="ja-JP" altLang="ja-JP" sz="3200" b="1"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sz="1800" kern="1800" dirty="0">
                <a:effectLst/>
                <a:latin typeface="Segoe UI" panose="020B0502040204020203" pitchFamily="34" charset="0"/>
                <a:ea typeface="ＭＳ Ｐゴシック" panose="020B0600070205080204" pitchFamily="50" charset="-128"/>
                <a:cs typeface="Segoe UI" panose="020B0502040204020203" pitchFamily="34" charset="0"/>
              </a:rPr>
              <a:t>　</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教育こそ持続可能なビジネスの核である</a:t>
            </a:r>
            <a:r>
              <a:rPr lang="ja-JP" altLang="en-US"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と考えている。</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採用・育成・定着が課題となる現代では、企業が</a:t>
            </a:r>
            <a:r>
              <a:rPr lang="en-US" altLang="ja-JP" sz="1800" kern="18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人を育てる力</a:t>
            </a:r>
            <a:r>
              <a:rPr lang="en-US" altLang="ja-JP" sz="1800" kern="18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を持つことが競争優位につながる</a:t>
            </a:r>
            <a:r>
              <a:rPr lang="ja-JP" altLang="en-US"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一方で、従来型の階層別研修や自社内完結型の育成には限界があ</a:t>
            </a:r>
            <a:r>
              <a:rPr lang="ja-JP" altLang="en-US"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り、</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外部</a:t>
            </a:r>
            <a:r>
              <a:rPr lang="ja-JP" altLang="en-US"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の</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教育機関との連携の</a:t>
            </a:r>
            <a:r>
              <a:rPr lang="ja-JP" altLang="en-US"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必要性が増している。</a:t>
            </a:r>
            <a:r>
              <a:rPr lang="en-US"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OCC</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は、</a:t>
            </a:r>
            <a:r>
              <a:rPr lang="ja-JP" altLang="en-US"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次世代の保育者育成、教育・経営・情報に特化した社会人向け大学院を運営し、インターナショナルスクールの誘致も決まっている。</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全国から多様な学生が集まり、共同研究や教員研修など実績も豊富。今後は、企業が抱える課題を持ち込み、共に学びの仕組みをつくる「共創パートナー」としての役割をさらに高めて</a:t>
            </a:r>
            <a:r>
              <a:rPr lang="ja-JP" altLang="en-US"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いきたい</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a:t>
            </a:r>
            <a:endParaRPr lang="ja-JP" altLang="ja-JP"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pic>
        <p:nvPicPr>
          <p:cNvPr id="11" name="図 10">
            <a:extLst>
              <a:ext uri="{FF2B5EF4-FFF2-40B4-BE49-F238E27FC236}">
                <a16:creationId xmlns:a16="http://schemas.microsoft.com/office/drawing/2014/main" id="{10D72C92-B60D-47F2-ABCA-FE30AD0A9E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868"/>
          <a:stretch/>
        </p:blipFill>
        <p:spPr>
          <a:xfrm>
            <a:off x="245183" y="605406"/>
            <a:ext cx="2818208" cy="2725015"/>
          </a:xfrm>
          <a:prstGeom prst="rect">
            <a:avLst/>
          </a:prstGeom>
        </p:spPr>
      </p:pic>
      <p:sp>
        <p:nvSpPr>
          <p:cNvPr id="6" name="四角形: 角を丸くする 5">
            <a:extLst>
              <a:ext uri="{FF2B5EF4-FFF2-40B4-BE49-F238E27FC236}">
                <a16:creationId xmlns:a16="http://schemas.microsoft.com/office/drawing/2014/main" id="{3A25F1A2-E762-419B-97B5-36A3E38582B0}"/>
              </a:ext>
            </a:extLst>
          </p:cNvPr>
          <p:cNvSpPr/>
          <p:nvPr/>
        </p:nvSpPr>
        <p:spPr>
          <a:xfrm>
            <a:off x="-1" y="25273"/>
            <a:ext cx="4080933" cy="477143"/>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BIZ UDPゴシック" panose="020B0400000000000000" pitchFamily="50" charset="-128"/>
                <a:ea typeface="BIZ UDPゴシック" panose="020B0400000000000000" pitchFamily="50" charset="-128"/>
              </a:rPr>
              <a:t>　　　第</a:t>
            </a:r>
            <a:r>
              <a:rPr kumimoji="1" lang="en-US" altLang="ja-JP" b="1" dirty="0">
                <a:latin typeface="BIZ UDPゴシック" panose="020B0400000000000000" pitchFamily="50" charset="-128"/>
                <a:ea typeface="BIZ UDPゴシック" panose="020B0400000000000000" pitchFamily="50" charset="-128"/>
              </a:rPr>
              <a:t>1</a:t>
            </a:r>
            <a:r>
              <a:rPr kumimoji="1" lang="ja-JP" altLang="en-US" b="1" dirty="0">
                <a:latin typeface="BIZ UDPゴシック" panose="020B0400000000000000" pitchFamily="50" charset="-128"/>
                <a:ea typeface="BIZ UDPゴシック" panose="020B0400000000000000" pitchFamily="50" charset="-128"/>
              </a:rPr>
              <a:t>～</a:t>
            </a:r>
            <a:r>
              <a:rPr kumimoji="1" lang="en-US" altLang="ja-JP" b="1" dirty="0">
                <a:latin typeface="BIZ UDPゴシック" panose="020B0400000000000000" pitchFamily="50" charset="-128"/>
                <a:ea typeface="BIZ UDPゴシック" panose="020B0400000000000000" pitchFamily="50" charset="-128"/>
              </a:rPr>
              <a:t>2</a:t>
            </a:r>
            <a:r>
              <a:rPr kumimoji="1" lang="ja-JP" altLang="en-US" b="1" dirty="0">
                <a:latin typeface="BIZ UDPゴシック" panose="020B0400000000000000" pitchFamily="50" charset="-128"/>
                <a:ea typeface="BIZ UDPゴシック" panose="020B0400000000000000" pitchFamily="50" charset="-128"/>
              </a:rPr>
              <a:t>弾の参加企業･団体ピッチ</a:t>
            </a:r>
          </a:p>
        </p:txBody>
      </p:sp>
      <p:pic>
        <p:nvPicPr>
          <p:cNvPr id="10" name="グラフィックス 9" descr="カチンコ 単色塗りつぶし">
            <a:extLst>
              <a:ext uri="{FF2B5EF4-FFF2-40B4-BE49-F238E27FC236}">
                <a16:creationId xmlns:a16="http://schemas.microsoft.com/office/drawing/2014/main" id="{C21E0B9F-D845-4987-B864-9E933AFC42F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5778" y="8338"/>
            <a:ext cx="477144" cy="477144"/>
          </a:xfrm>
          <a:prstGeom prst="rect">
            <a:avLst/>
          </a:prstGeom>
        </p:spPr>
      </p:pic>
      <p:sp>
        <p:nvSpPr>
          <p:cNvPr id="12" name="テキスト ボックス 11">
            <a:extLst>
              <a:ext uri="{FF2B5EF4-FFF2-40B4-BE49-F238E27FC236}">
                <a16:creationId xmlns:a16="http://schemas.microsoft.com/office/drawing/2014/main" id="{264AF452-F66A-42A7-AD52-8D6730F6092A}"/>
              </a:ext>
            </a:extLst>
          </p:cNvPr>
          <p:cNvSpPr txBox="1"/>
          <p:nvPr/>
        </p:nvSpPr>
        <p:spPr>
          <a:xfrm>
            <a:off x="177349" y="3598913"/>
            <a:ext cx="8649023" cy="2954655"/>
          </a:xfrm>
          <a:prstGeom prst="rect">
            <a:avLst/>
          </a:prstGeom>
          <a:noFill/>
        </p:spPr>
        <p:txBody>
          <a:bodyPr wrap="square">
            <a:spAutoFit/>
          </a:bodyPr>
          <a:lstStyle/>
          <a:p>
            <a:pPr algn="just"/>
            <a:r>
              <a:rPr lang="ja-JP" altLang="ja-JP" sz="2800" b="1" kern="1800" dirty="0">
                <a:effectLst/>
                <a:latin typeface="Segoe UI" panose="020B0502040204020203" pitchFamily="34" charset="0"/>
                <a:ea typeface="ＭＳ Ｐゴシック" panose="020B0600070205080204" pitchFamily="50" charset="-128"/>
                <a:cs typeface="Segoe UI" panose="020B0502040204020203" pitchFamily="34" charset="0"/>
              </a:rPr>
              <a:t>行動すれば世界は変わる</a:t>
            </a:r>
            <a:endParaRPr lang="en-US" altLang="ja-JP" sz="2800" b="1" kern="1800" dirty="0">
              <a:effectLst/>
              <a:latin typeface="Segoe UI" panose="020B0502040204020203" pitchFamily="34" charset="0"/>
              <a:ea typeface="ＭＳ Ｐゴシック" panose="020B0600070205080204" pitchFamily="50" charset="-128"/>
              <a:cs typeface="Times New Roman" panose="02020603050405020304" pitchFamily="18" charset="0"/>
            </a:endParaRPr>
          </a:p>
          <a:p>
            <a:pPr algn="just"/>
            <a:r>
              <a:rPr lang="en-US" altLang="ja-JP" sz="3200" b="1" kern="1800" dirty="0">
                <a:effectLst/>
                <a:latin typeface="Segoe UI" panose="020B0502040204020203" pitchFamily="34" charset="0"/>
                <a:ea typeface="ＭＳ Ｐゴシック" panose="020B0600070205080204" pitchFamily="50" charset="-128"/>
                <a:cs typeface="Times New Roman" panose="02020603050405020304" pitchFamily="18" charset="0"/>
              </a:rPr>
              <a:t>50kun</a:t>
            </a:r>
            <a:r>
              <a:rPr lang="ja-JP" altLang="en-US" sz="3200" b="1" kern="1800" dirty="0">
                <a:effectLst/>
                <a:latin typeface="Segoe UI" panose="020B0502040204020203" pitchFamily="34" charset="0"/>
                <a:ea typeface="ＭＳ Ｐゴシック" panose="020B0600070205080204" pitchFamily="50" charset="-128"/>
                <a:cs typeface="Times New Roman" panose="02020603050405020304" pitchFamily="18" charset="0"/>
              </a:rPr>
              <a:t>　白石忠弘氏</a:t>
            </a:r>
            <a:endParaRPr lang="ja-JP" altLang="ja-JP" sz="3200" b="1"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kern="1800" dirty="0">
                <a:latin typeface="Segoe UI" panose="020B0502040204020203" pitchFamily="34" charset="0"/>
                <a:ea typeface="ＭＳ Ｐゴシック" panose="020B0600070205080204" pitchFamily="50" charset="-128"/>
                <a:cs typeface="Segoe UI" panose="020B0502040204020203" pitchFamily="34" charset="0"/>
              </a:rPr>
              <a:t>　</a:t>
            </a:r>
            <a:r>
              <a:rPr lang="en-US" altLang="ja-JP" kern="1800" dirty="0">
                <a:latin typeface="ＭＳ Ｐゴシック" panose="020B0600070205080204" pitchFamily="50" charset="-128"/>
                <a:ea typeface="ＭＳ Ｐゴシック" panose="020B0600070205080204" pitchFamily="50" charset="-128"/>
                <a:cs typeface="Segoe UI" panose="020B0502040204020203" pitchFamily="34" charset="0"/>
              </a:rPr>
              <a:t>2000</a:t>
            </a:r>
            <a:r>
              <a:rPr lang="ja-JP" altLang="en-US" kern="1800" dirty="0">
                <a:latin typeface="ＭＳ Ｐゴシック" panose="020B0600070205080204" pitchFamily="50" charset="-128"/>
                <a:ea typeface="ＭＳ Ｐゴシック" panose="020B0600070205080204" pitchFamily="50" charset="-128"/>
                <a:cs typeface="Segoe UI" panose="020B0502040204020203" pitchFamily="34" charset="0"/>
              </a:rPr>
              <a:t>年から枠組みにとらわれない“異能”な人達が集まる「異能会」を主催しており、延べ</a:t>
            </a:r>
            <a:r>
              <a:rPr lang="en-US" altLang="ja-JP" kern="1800" dirty="0">
                <a:latin typeface="ＭＳ Ｐゴシック" panose="020B0600070205080204" pitchFamily="50" charset="-128"/>
                <a:ea typeface="ＭＳ Ｐゴシック" panose="020B0600070205080204" pitchFamily="50" charset="-128"/>
                <a:cs typeface="Segoe UI" panose="020B0502040204020203" pitchFamily="34" charset="0"/>
              </a:rPr>
              <a:t>4,000</a:t>
            </a:r>
            <a:r>
              <a:rPr lang="ja-JP" altLang="en-US" kern="1800" dirty="0">
                <a:latin typeface="ＭＳ Ｐゴシック" panose="020B0600070205080204" pitchFamily="50" charset="-128"/>
                <a:ea typeface="ＭＳ Ｐゴシック" panose="020B0600070205080204" pitchFamily="50" charset="-128"/>
                <a:cs typeface="Segoe UI" panose="020B0502040204020203" pitchFamily="34" charset="0"/>
              </a:rPr>
              <a:t>人以上の方が参加した。</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専門分野を</a:t>
            </a:r>
            <a:r>
              <a:rPr lang="ja-JP" altLang="en-US"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持つ参加者同士の</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相互刺激が新たな企画や価値を生</a:t>
            </a:r>
            <a:r>
              <a:rPr lang="ja-JP" altLang="en-US"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んでおり、</a:t>
            </a:r>
            <a:r>
              <a:rPr lang="en-US"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11</a:t>
            </a:r>
            <a:r>
              <a:rPr lang="ja-JP" altLang="en-US"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月には</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小学校に競走馬を走らせ、子どもたちに学び</a:t>
            </a:r>
            <a:r>
              <a:rPr lang="ja-JP" altLang="en-US"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と驚き</a:t>
            </a:r>
            <a:r>
              <a:rPr lang="ja-JP"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を届け</a:t>
            </a:r>
            <a:r>
              <a:rPr lang="ja-JP" altLang="en-US"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るというユニークな学習機会を提供した。</a:t>
            </a:r>
            <a:r>
              <a:rPr lang="en-US" altLang="ja-JP"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2026</a:t>
            </a:r>
            <a:r>
              <a:rPr lang="ja-JP" altLang="en-US" sz="1800" kern="1800" dirty="0">
                <a:effectLst/>
                <a:latin typeface="ＭＳ Ｐゴシック" panose="020B0600070205080204" pitchFamily="50" charset="-128"/>
                <a:ea typeface="ＭＳ Ｐゴシック" panose="020B0600070205080204" pitchFamily="50" charset="-128"/>
                <a:cs typeface="Segoe UI" panose="020B0502040204020203" pitchFamily="34" charset="0"/>
              </a:rPr>
              <a:t>年から夜間中学支援を開始する。夜間中学の学生の独自の視点を企業のイノベーションに活かし、学生には「稼ぐ力と自信」を、企業には「新しい価値」を届けていく。他にも、ドナーを探してる子どもたちへの支援も実施しており、この活動も継続していきたい。</a:t>
            </a:r>
            <a:endParaRPr lang="ja-JP" altLang="ja-JP"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pic>
        <p:nvPicPr>
          <p:cNvPr id="13" name="図 12">
            <a:extLst>
              <a:ext uri="{FF2B5EF4-FFF2-40B4-BE49-F238E27FC236}">
                <a16:creationId xmlns:a16="http://schemas.microsoft.com/office/drawing/2014/main" id="{697E2C2C-836C-4653-8CE7-B762403F856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991729" y="3612320"/>
            <a:ext cx="2754933" cy="2941248"/>
          </a:xfrm>
          <a:prstGeom prst="rect">
            <a:avLst/>
          </a:prstGeom>
        </p:spPr>
      </p:pic>
    </p:spTree>
    <p:extLst>
      <p:ext uri="{BB962C8B-B14F-4D97-AF65-F5344CB8AC3E}">
        <p14:creationId xmlns:p14="http://schemas.microsoft.com/office/powerpoint/2010/main" val="53143790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2314</Words>
  <Application>Microsoft Office PowerPoint</Application>
  <PresentationFormat>ワイド画面</PresentationFormat>
  <Paragraphs>110</Paragraphs>
  <Slides>11</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11</vt:i4>
      </vt:variant>
    </vt:vector>
  </HeadingPairs>
  <TitlesOfParts>
    <vt:vector size="21" baseType="lpstr">
      <vt:lpstr>BIZ UDPゴシック</vt:lpstr>
      <vt:lpstr>Meiryo UI</vt:lpstr>
      <vt:lpstr>ＭＳ Ｐゴシック</vt:lpstr>
      <vt:lpstr>Meiryo</vt:lpstr>
      <vt:lpstr>游ゴシック</vt:lpstr>
      <vt:lpstr>游ゴシック Light</vt:lpstr>
      <vt:lpstr>游明朝</vt:lpstr>
      <vt:lpstr>Arial</vt:lpstr>
      <vt:lpstr>Segoe UI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2026-02-25T10:06:28Z</dcterms:created>
  <dcterms:modified xsi:type="dcterms:W3CDTF">2026-03-02T00:24:25Z</dcterms:modified>
</cp:coreProperties>
</file>