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317" r:id="rId1"/>
  </p:sldMasterIdLst>
  <p:notesMasterIdLst>
    <p:notesMasterId r:id="rId36"/>
  </p:notesMasterIdLst>
  <p:handoutMasterIdLst>
    <p:handoutMasterId r:id="rId37"/>
  </p:handoutMasterIdLst>
  <p:sldIdLst>
    <p:sldId id="1128" r:id="rId2"/>
    <p:sldId id="1159" r:id="rId3"/>
    <p:sldId id="1468" r:id="rId4"/>
    <p:sldId id="1441" r:id="rId5"/>
    <p:sldId id="1477" r:id="rId6"/>
    <p:sldId id="1478" r:id="rId7"/>
    <p:sldId id="1479" r:id="rId8"/>
    <p:sldId id="1480" r:id="rId9"/>
    <p:sldId id="1400" r:id="rId10"/>
    <p:sldId id="1433" r:id="rId11"/>
    <p:sldId id="1389" r:id="rId12"/>
    <p:sldId id="1098" r:id="rId13"/>
    <p:sldId id="1303" r:id="rId14"/>
    <p:sldId id="1201" r:id="rId15"/>
    <p:sldId id="1307" r:id="rId16"/>
    <p:sldId id="1404" r:id="rId17"/>
    <p:sldId id="1469" r:id="rId18"/>
    <p:sldId id="1365" r:id="rId19"/>
    <p:sldId id="1366" r:id="rId20"/>
    <p:sldId id="1436" r:id="rId21"/>
    <p:sldId id="1474" r:id="rId22"/>
    <p:sldId id="1470" r:id="rId23"/>
    <p:sldId id="1448" r:id="rId24"/>
    <p:sldId id="1450" r:id="rId25"/>
    <p:sldId id="1452" r:id="rId26"/>
    <p:sldId id="1465" r:id="rId27"/>
    <p:sldId id="1464" r:id="rId28"/>
    <p:sldId id="1451" r:id="rId29"/>
    <p:sldId id="1459" r:id="rId30"/>
    <p:sldId id="1460" r:id="rId31"/>
    <p:sldId id="1437" r:id="rId32"/>
    <p:sldId id="1434" r:id="rId33"/>
    <p:sldId id="1481" r:id="rId34"/>
    <p:sldId id="1151" r:id="rId35"/>
  </p:sldIdLst>
  <p:sldSz cx="12192000" cy="6858000"/>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70027" autoAdjust="0"/>
  </p:normalViewPr>
  <p:slideViewPr>
    <p:cSldViewPr>
      <p:cViewPr varScale="1">
        <p:scale>
          <a:sx n="55" d="100"/>
          <a:sy n="55" d="100"/>
        </p:scale>
        <p:origin x="1128" y="40"/>
      </p:cViewPr>
      <p:guideLst>
        <p:guide orient="horz" pos="2069"/>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880101" cy="488793"/>
          </a:xfrm>
          <a:prstGeom prst="rect">
            <a:avLst/>
          </a:prstGeom>
        </p:spPr>
        <p:txBody>
          <a:bodyPr vert="horz" lIns="89616" tIns="44808" rIns="89616" bIns="448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2" y="0"/>
            <a:ext cx="2880101" cy="488793"/>
          </a:xfrm>
          <a:prstGeom prst="rect">
            <a:avLst/>
          </a:prstGeom>
        </p:spPr>
        <p:txBody>
          <a:bodyPr vert="horz" lIns="89616" tIns="44808" rIns="89616" bIns="44808" rtlCol="0"/>
          <a:lstStyle>
            <a:lvl1pPr algn="r">
              <a:defRPr sz="1200"/>
            </a:lvl1pPr>
          </a:lstStyle>
          <a:p>
            <a:fld id="{5AA3F54B-2833-45B3-AE85-A5B2483667C7}" type="datetimeFigureOut">
              <a:rPr kumimoji="1" lang="ja-JP" altLang="en-US" smtClean="0"/>
              <a:t>2025/8/14</a:t>
            </a:fld>
            <a:endParaRPr kumimoji="1" lang="ja-JP" altLang="en-US"/>
          </a:p>
        </p:txBody>
      </p:sp>
      <p:sp>
        <p:nvSpPr>
          <p:cNvPr id="4" name="フッター プレースホルダー 3"/>
          <p:cNvSpPr>
            <a:spLocks noGrp="1"/>
          </p:cNvSpPr>
          <p:nvPr>
            <p:ph type="ftr" sz="quarter" idx="2"/>
          </p:nvPr>
        </p:nvSpPr>
        <p:spPr>
          <a:xfrm>
            <a:off x="9" y="9287061"/>
            <a:ext cx="2880101" cy="488792"/>
          </a:xfrm>
          <a:prstGeom prst="rect">
            <a:avLst/>
          </a:prstGeom>
        </p:spPr>
        <p:txBody>
          <a:bodyPr vert="horz" lIns="89616" tIns="44808" rIns="89616" bIns="448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2" y="9287061"/>
            <a:ext cx="2880101" cy="488792"/>
          </a:xfrm>
          <a:prstGeom prst="rect">
            <a:avLst/>
          </a:prstGeom>
        </p:spPr>
        <p:txBody>
          <a:bodyPr vert="horz" lIns="89616" tIns="44808" rIns="89616" bIns="44808"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1275" y="23813"/>
            <a:ext cx="4868863" cy="2740025"/>
          </a:xfrm>
          <a:prstGeom prst="rect">
            <a:avLst/>
          </a:prstGeom>
          <a:noFill/>
          <a:ln w="12700">
            <a:solidFill>
              <a:prstClr val="black"/>
            </a:solidFill>
          </a:ln>
        </p:spPr>
        <p:txBody>
          <a:bodyPr vert="horz" lIns="89660" tIns="44832" rIns="89660" bIns="44832" rtlCol="0" anchor="ctr"/>
          <a:lstStyle/>
          <a:p>
            <a:endParaRPr lang="ja-JP" altLang="en-US"/>
          </a:p>
        </p:txBody>
      </p:sp>
      <p:sp>
        <p:nvSpPr>
          <p:cNvPr id="9" name="ノート プレースホルダー 8"/>
          <p:cNvSpPr>
            <a:spLocks noGrp="1"/>
          </p:cNvSpPr>
          <p:nvPr>
            <p:ph type="body" sz="quarter" idx="3"/>
          </p:nvPr>
        </p:nvSpPr>
        <p:spPr>
          <a:xfrm>
            <a:off x="434141" y="4268143"/>
            <a:ext cx="5778582" cy="5171377"/>
          </a:xfrm>
          <a:prstGeom prst="rect">
            <a:avLst/>
          </a:prstGeom>
        </p:spPr>
        <p:txBody>
          <a:bodyPr vert="horz" lIns="89660" tIns="44832" rIns="89660" bIns="4483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スライド番号プレースホルダー 9"/>
          <p:cNvSpPr>
            <a:spLocks noGrp="1"/>
          </p:cNvSpPr>
          <p:nvPr>
            <p:ph type="sldNum" sz="quarter" idx="5"/>
          </p:nvPr>
        </p:nvSpPr>
        <p:spPr>
          <a:xfrm>
            <a:off x="3764541" y="9287175"/>
            <a:ext cx="2881263" cy="490238"/>
          </a:xfrm>
          <a:prstGeom prst="rect">
            <a:avLst/>
          </a:prstGeom>
        </p:spPr>
        <p:txBody>
          <a:bodyPr vert="horz" lIns="89660" tIns="44832" rIns="89660" bIns="44832"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427038"/>
            <a:ext cx="5059362" cy="28463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lvl="0" indent="-268288"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275515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415616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414183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3251860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589578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527952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1566705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649288"/>
            <a:ext cx="5143500" cy="2894012"/>
          </a:xfrm>
          <a:prstGeom prst="rect">
            <a:avLst/>
          </a:prstGeom>
        </p:spPr>
      </p:sp>
      <p:sp>
        <p:nvSpPr>
          <p:cNvPr id="3" name="ノート プレースホルダー 2"/>
          <p:cNvSpPr>
            <a:spLocks noGrp="1"/>
          </p:cNvSpPr>
          <p:nvPr>
            <p:ph type="body" idx="1"/>
          </p:nvPr>
        </p:nvSpPr>
        <p:spPr>
          <a:xfrm>
            <a:off x="680721" y="3918267"/>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170976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12495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2950" y="649288"/>
            <a:ext cx="5321300" cy="2994025"/>
          </a:xfrm>
          <a:prstGeom prst="rect">
            <a:avLst/>
          </a:prstGeom>
        </p:spPr>
      </p:sp>
      <p:sp>
        <p:nvSpPr>
          <p:cNvPr id="3" name="ノート プレースホルダー 2"/>
          <p:cNvSpPr>
            <a:spLocks noGrp="1"/>
          </p:cNvSpPr>
          <p:nvPr>
            <p:ph type="body" idx="1"/>
          </p:nvPr>
        </p:nvSpPr>
        <p:spPr>
          <a:xfrm>
            <a:off x="680721" y="3918267"/>
            <a:ext cx="5445760" cy="5275623"/>
          </a:xfrm>
          <a:prstGeom prst="rect">
            <a:avLst/>
          </a:prstGeom>
        </p:spPr>
        <p:txBody>
          <a:bodyPr/>
          <a:lstStyle/>
          <a:p>
            <a:pPr marL="268267" marR="80004" indent="-268267" algn="just">
              <a:lnSpc>
                <a:spcPts val="2200"/>
              </a:lnSpc>
            </a:pPr>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3920032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1363" y="288925"/>
            <a:ext cx="5321300" cy="2994025"/>
          </a:xfrm>
          <a:prstGeom prst="rect">
            <a:avLst/>
          </a:prstGeom>
        </p:spPr>
      </p:sp>
      <p:sp>
        <p:nvSpPr>
          <p:cNvPr id="3" name="ノート プレースホルダー 2"/>
          <p:cNvSpPr>
            <a:spLocks noGrp="1"/>
          </p:cNvSpPr>
          <p:nvPr>
            <p:ph type="body" idx="1"/>
          </p:nvPr>
        </p:nvSpPr>
        <p:spPr>
          <a:xfrm>
            <a:off x="680721" y="3457502"/>
            <a:ext cx="5445760" cy="6481837"/>
          </a:xfrm>
          <a:prstGeom prst="rect">
            <a:avLst/>
          </a:prstGeom>
        </p:spPr>
        <p:txBody>
          <a:bodyPr/>
          <a:lstStyle/>
          <a:p>
            <a:pPr marL="268267" marR="80004" indent="-268267" algn="just">
              <a:lnSpc>
                <a:spcPts val="2200"/>
              </a:lnSpc>
            </a:pPr>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2665000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5163" y="427038"/>
            <a:ext cx="5316537" cy="2990850"/>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25</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3418607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3225" y="355600"/>
            <a:ext cx="5472113" cy="3079750"/>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pPr marR="78454" algn="just">
              <a:lnSpc>
                <a:spcPts val="2158"/>
              </a:lnSpc>
              <a:spcBef>
                <a:spcPts val="588"/>
              </a:spcBef>
            </a:pPr>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1868984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325" y="25400"/>
            <a:ext cx="4948238" cy="278447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1722188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5175" y="577850"/>
            <a:ext cx="5272088" cy="2967038"/>
          </a:xfrm>
          <a:prstGeom prst="rect">
            <a:avLst/>
          </a:prstGeom>
        </p:spPr>
      </p:sp>
      <p:sp>
        <p:nvSpPr>
          <p:cNvPr id="3" name="ノート プレースホルダー 2"/>
          <p:cNvSpPr>
            <a:spLocks noGrp="1"/>
          </p:cNvSpPr>
          <p:nvPr>
            <p:ph type="body" idx="1"/>
          </p:nvPr>
        </p:nvSpPr>
        <p:spPr>
          <a:xfrm>
            <a:off x="680721" y="3918267"/>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3873202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33388"/>
            <a:ext cx="59626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718827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3431663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4105079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173524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669330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8" y="214313"/>
            <a:ext cx="5689600" cy="32019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123903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137154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199881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10905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27460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AEF7F-927D-4C2E-8CBF-59DCC33CF152}"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10789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3" y="6428927"/>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98858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58191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21" fontAlgn="base">
              <a:spcBef>
                <a:spcPct val="0"/>
              </a:spcBef>
              <a:spcAft>
                <a:spcPct val="0"/>
              </a:spcAft>
              <a:buClr>
                <a:srgbClr val="000000"/>
              </a:buClr>
              <a:buSzPct val="100000"/>
              <a:buFont typeface="Times New Roman" panose="02020603050405020304" pitchFamily="18" charset="0"/>
              <a:buNone/>
            </a:pPr>
            <a:endParaRPr kumimoji="0" lang="ja-JP" altLang="en-US" sz="1800">
              <a:solidFill>
                <a:srgbClr val="FFFFFF"/>
              </a:solidFill>
            </a:endParaRPr>
          </a:p>
        </p:txBody>
      </p:sp>
      <p:sp>
        <p:nvSpPr>
          <p:cNvPr id="4" name="スライド番号プレースホルダー 3"/>
          <p:cNvSpPr>
            <a:spLocks noGrp="1"/>
          </p:cNvSpPr>
          <p:nvPr>
            <p:ph type="sldNum" idx="11"/>
          </p:nvPr>
        </p:nvSpPr>
        <p:spPr/>
        <p:txBody>
          <a:bodyPr/>
          <a:lstStyle>
            <a:lvl1pPr defTabSz="913788">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609600" y="214289"/>
            <a:ext cx="10966939"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10809026" y="6492240"/>
            <a:ext cx="1382974" cy="365760"/>
          </a:xfrm>
        </p:spPr>
        <p:txBody>
          <a:bodyPr/>
          <a:lstStyle>
            <a:lvl1pPr defTabSz="914423">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609600" y="214290"/>
            <a:ext cx="10966939"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6041136" y="6329135"/>
            <a:ext cx="3048000" cy="365760"/>
          </a:xfrm>
        </p:spPr>
        <p:txBody>
          <a:bodyPr/>
          <a:lstStyle>
            <a:lvl1pPr>
              <a:defRPr sz="1400"/>
            </a:lvl1pPr>
          </a:lstStyle>
          <a:p>
            <a:pPr>
              <a:defRPr/>
            </a:pPr>
            <a:fld id="{FBA22BA5-9FE1-4ACC-9D4A-E058C1440C35}" type="datetime1">
              <a:rPr lang="en-US" altLang="ja-JP" smtClean="0"/>
              <a:t>8/14/2025</a:t>
            </a:fld>
            <a:endParaRPr lang="en-US" dirty="0"/>
          </a:p>
        </p:txBody>
      </p:sp>
      <p:sp>
        <p:nvSpPr>
          <p:cNvPr id="17" name="フッター プレースホルダー 16"/>
          <p:cNvSpPr>
            <a:spLocks noGrp="1"/>
          </p:cNvSpPr>
          <p:nvPr>
            <p:ph type="ftr" sz="quarter" idx="11"/>
          </p:nvPr>
        </p:nvSpPr>
        <p:spPr>
          <a:xfrm>
            <a:off x="1371600" y="6329135"/>
            <a:ext cx="463296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10972800" y="6369594"/>
            <a:ext cx="1625600" cy="365760"/>
          </a:xfrm>
          <a:prstGeom prst="rect">
            <a:avLst/>
          </a:prstGeom>
        </p:spPr>
        <p:txBody>
          <a:bodyPr/>
          <a:lstStyle/>
          <a:p>
            <a:pPr>
              <a:defRPr/>
            </a:pPr>
            <a:r>
              <a:rPr lang="ja-JP" altLang="en-US"/>
              <a:t>Ｐ</a:t>
            </a:r>
            <a:r>
              <a:rPr lang="ja-JP" altLang="en-US" sz="180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21" fontAlgn="base">
              <a:spcBef>
                <a:spcPct val="0"/>
              </a:spcBef>
              <a:spcAft>
                <a:spcPct val="0"/>
              </a:spcAft>
              <a:buClr>
                <a:srgbClr val="000000"/>
              </a:buClr>
              <a:buSzPct val="100000"/>
              <a:buFont typeface="Times New Roman" panose="02020603050405020304" pitchFamily="18" charset="0"/>
              <a:buNone/>
            </a:pPr>
            <a:endParaRPr kumimoji="0" lang="ja-JP" altLang="en-US" sz="1800">
              <a:solidFill>
                <a:srgbClr val="FFFFFF"/>
              </a:solidFill>
            </a:endParaRPr>
          </a:p>
        </p:txBody>
      </p:sp>
      <p:sp>
        <p:nvSpPr>
          <p:cNvPr id="4" name="スライド番号プレースホルダー 3"/>
          <p:cNvSpPr>
            <a:spLocks noGrp="1"/>
          </p:cNvSpPr>
          <p:nvPr>
            <p:ph type="sldNum" idx="11"/>
          </p:nvPr>
        </p:nvSpPr>
        <p:spPr/>
        <p:txBody>
          <a:bodyPr/>
          <a:lstStyle>
            <a:lvl1pPr defTabSz="913788">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609600" y="214289"/>
            <a:ext cx="10966939"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21" fontAlgn="base">
              <a:spcBef>
                <a:spcPct val="0"/>
              </a:spcBef>
              <a:spcAft>
                <a:spcPct val="0"/>
              </a:spcAft>
              <a:buClr>
                <a:srgbClr val="000000"/>
              </a:buClr>
              <a:buSzPct val="100000"/>
              <a:buFont typeface="Times New Roman" panose="02020603050405020304" pitchFamily="18" charset="0"/>
              <a:buNone/>
            </a:pPr>
            <a:endParaRPr kumimoji="0" lang="ja-JP" altLang="en-US" sz="1800">
              <a:solidFill>
                <a:srgbClr val="FFFFFF"/>
              </a:solidFill>
            </a:endParaRPr>
          </a:p>
        </p:txBody>
      </p:sp>
      <p:sp>
        <p:nvSpPr>
          <p:cNvPr id="4" name="スライド番号プレースホルダー 3"/>
          <p:cNvSpPr>
            <a:spLocks noGrp="1"/>
          </p:cNvSpPr>
          <p:nvPr>
            <p:ph type="sldNum" idx="11"/>
          </p:nvPr>
        </p:nvSpPr>
        <p:spPr/>
        <p:txBody>
          <a:bodyPr/>
          <a:lstStyle>
            <a:lvl1pPr defTabSz="913788">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609600" y="214289"/>
            <a:ext cx="10966939"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8283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04812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3" y="6428927"/>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982107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72640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3" y="6428927"/>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9484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7894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09808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71761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5958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6314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93450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56035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465694488"/>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108" r:id="rId14"/>
    <p:sldLayoutId id="2147484195" r:id="rId15"/>
    <p:sldLayoutId id="2147484196" r:id="rId16"/>
    <p:sldLayoutId id="2147483673" r:id="rId17"/>
    <p:sldLayoutId id="2147483660" r:id="rId18"/>
    <p:sldLayoutId id="2147484211" r:id="rId19"/>
    <p:sldLayoutId id="2147484212" r:id="rId20"/>
    <p:sldLayoutId id="2147484301" r:id="rId21"/>
    <p:sldLayoutId id="2147484302" r:id="rId2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39.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1.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42.png"/><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5.xml"/><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hyperlink" Target="tel:06-6944-6118" TargetMode="Externa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67C0587-7F77-479A-9D8C-805F8C882FE8}"/>
              </a:ext>
            </a:extLst>
          </p:cNvPr>
          <p:cNvPicPr>
            <a:picLocks noChangeAspect="1"/>
          </p:cNvPicPr>
          <p:nvPr/>
        </p:nvPicPr>
        <p:blipFill rotWithShape="1">
          <a:blip r:embed="rId3"/>
          <a:srcRect l="1" t="4480" r="-3069" b="3734"/>
          <a:stretch/>
        </p:blipFill>
        <p:spPr>
          <a:xfrm>
            <a:off x="0" y="-598329"/>
            <a:ext cx="12585700" cy="7456329"/>
          </a:xfrm>
          <a:prstGeom prst="rect">
            <a:avLst/>
          </a:prstGeom>
        </p:spPr>
      </p:pic>
      <p:sp>
        <p:nvSpPr>
          <p:cNvPr id="10" name="テキスト ボックス 9">
            <a:extLst>
              <a:ext uri="{FF2B5EF4-FFF2-40B4-BE49-F238E27FC236}">
                <a16:creationId xmlns:a16="http://schemas.microsoft.com/office/drawing/2014/main" id="{E4FFE8C4-AF1B-4A89-B6B2-A6B43E16B882}"/>
              </a:ext>
            </a:extLst>
          </p:cNvPr>
          <p:cNvSpPr txBox="1"/>
          <p:nvPr/>
        </p:nvSpPr>
        <p:spPr>
          <a:xfrm>
            <a:off x="4208299" y="5891340"/>
            <a:ext cx="3775393" cy="830997"/>
          </a:xfrm>
          <a:prstGeom prst="rect">
            <a:avLst/>
          </a:prstGeom>
          <a:noFill/>
        </p:spPr>
        <p:txBody>
          <a:bodyPr wrap="none" rtlCol="0">
            <a:spAutoFit/>
          </a:bodyPr>
          <a:lstStyle/>
          <a:p>
            <a:pPr algn="ctr"/>
            <a:r>
              <a:rPr kumimoji="1" lang="en-US" altLang="ja-JP" sz="2400" b="1" dirty="0">
                <a:solidFill>
                  <a:schemeClr val="bg1"/>
                </a:solidFill>
                <a:latin typeface="Meiryo UI" panose="020B0604030504040204" pitchFamily="50" charset="-128"/>
                <a:ea typeface="Meiryo UI" panose="020B0604030504040204" pitchFamily="50" charset="-128"/>
              </a:rPr>
              <a:t>2025</a:t>
            </a:r>
            <a:r>
              <a:rPr kumimoji="1" lang="ja-JP" altLang="en-US" sz="2400" b="1" dirty="0">
                <a:solidFill>
                  <a:schemeClr val="bg1"/>
                </a:solidFill>
                <a:latin typeface="Meiryo UI" panose="020B0604030504040204" pitchFamily="50" charset="-128"/>
                <a:ea typeface="Meiryo UI" panose="020B0604030504040204" pitchFamily="50" charset="-128"/>
              </a:rPr>
              <a:t>年</a:t>
            </a:r>
            <a:r>
              <a:rPr kumimoji="1" lang="en-US" altLang="ja-JP" sz="2400" b="1" dirty="0">
                <a:solidFill>
                  <a:schemeClr val="bg1"/>
                </a:solidFill>
                <a:latin typeface="Meiryo UI" panose="020B0604030504040204" pitchFamily="50" charset="-128"/>
                <a:ea typeface="Meiryo UI" panose="020B0604030504040204" pitchFamily="50" charset="-128"/>
              </a:rPr>
              <a:t>6</a:t>
            </a:r>
            <a:r>
              <a:rPr kumimoji="1" lang="ja-JP" altLang="en-US" sz="2400" b="1" dirty="0">
                <a:solidFill>
                  <a:schemeClr val="bg1"/>
                </a:solidFill>
                <a:latin typeface="Meiryo UI" panose="020B0604030504040204" pitchFamily="50" charset="-128"/>
                <a:ea typeface="Meiryo UI" panose="020B0604030504040204" pitchFamily="50" charset="-128"/>
              </a:rPr>
              <a:t>月</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大阪府 政策企画部 企画室</a:t>
            </a:r>
          </a:p>
        </p:txBody>
      </p:sp>
      <p:sp>
        <p:nvSpPr>
          <p:cNvPr id="12" name="テキスト ボックス 11">
            <a:extLst>
              <a:ext uri="{FF2B5EF4-FFF2-40B4-BE49-F238E27FC236}">
                <a16:creationId xmlns:a16="http://schemas.microsoft.com/office/drawing/2014/main" id="{FE01EB07-46D0-4C99-AD05-FF9B645E22BE}"/>
              </a:ext>
            </a:extLst>
          </p:cNvPr>
          <p:cNvSpPr txBox="1"/>
          <p:nvPr/>
        </p:nvSpPr>
        <p:spPr>
          <a:xfrm>
            <a:off x="1143001" y="6554629"/>
            <a:ext cx="3526963"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画像出典：国連広報センター</a:t>
            </a:r>
          </a:p>
        </p:txBody>
      </p:sp>
      <p:sp>
        <p:nvSpPr>
          <p:cNvPr id="2" name="テキスト ボックス 1"/>
          <p:cNvSpPr txBox="1"/>
          <p:nvPr/>
        </p:nvSpPr>
        <p:spPr>
          <a:xfrm>
            <a:off x="1847528" y="1038901"/>
            <a:ext cx="9906001" cy="1939249"/>
          </a:xfrm>
          <a:prstGeom prst="rect">
            <a:avLst/>
          </a:prstGeom>
          <a:noFill/>
        </p:spPr>
        <p:txBody>
          <a:bodyPr wrap="square" rtlCol="0">
            <a:spAutoFit/>
          </a:bodyPr>
          <a:lstStyle/>
          <a:p>
            <a:pPr algn="ctr"/>
            <a:r>
              <a:rPr kumimoji="1" lang="ja-JP" altLang="en-US" sz="4401" b="1" dirty="0">
                <a:solidFill>
                  <a:schemeClr val="bg1"/>
                </a:solidFill>
                <a:latin typeface="Meiryo UI" panose="020B0604030504040204" pitchFamily="50" charset="-128"/>
                <a:ea typeface="Meiryo UI" panose="020B0604030504040204" pitchFamily="50" charset="-128"/>
              </a:rPr>
              <a:t>大阪府における</a:t>
            </a:r>
            <a:endParaRPr kumimoji="1" lang="en-US" altLang="ja-JP" sz="4401" b="1" dirty="0">
              <a:solidFill>
                <a:schemeClr val="bg1"/>
              </a:solidFill>
              <a:latin typeface="Meiryo UI" panose="020B0604030504040204" pitchFamily="50" charset="-128"/>
              <a:ea typeface="Meiryo UI" panose="020B0604030504040204" pitchFamily="50" charset="-128"/>
            </a:endParaRPr>
          </a:p>
          <a:p>
            <a:pPr algn="ctr"/>
            <a:r>
              <a:rPr lang="en-US" altLang="ja-JP" sz="4401" b="1" dirty="0">
                <a:solidFill>
                  <a:schemeClr val="bg1"/>
                </a:solidFill>
                <a:latin typeface="Meiryo UI" panose="020B0604030504040204" pitchFamily="50" charset="-128"/>
                <a:ea typeface="Meiryo UI" panose="020B0604030504040204" pitchFamily="50" charset="-128"/>
              </a:rPr>
              <a:t>SDGs</a:t>
            </a:r>
            <a:r>
              <a:rPr lang="ja-JP" altLang="en-US" sz="4401" b="1" dirty="0">
                <a:solidFill>
                  <a:schemeClr val="bg1"/>
                </a:solidFill>
                <a:latin typeface="Meiryo UI" panose="020B0604030504040204" pitchFamily="50" charset="-128"/>
                <a:ea typeface="Meiryo UI" panose="020B0604030504040204" pitchFamily="50" charset="-128"/>
              </a:rPr>
              <a:t>の取り組み</a:t>
            </a:r>
            <a:r>
              <a:rPr kumimoji="1" lang="ja-JP" altLang="en-US" sz="4401" b="1" dirty="0">
                <a:solidFill>
                  <a:schemeClr val="bg1"/>
                </a:solidFill>
                <a:latin typeface="Meiryo UI" panose="020B0604030504040204" pitchFamily="50" charset="-128"/>
                <a:ea typeface="Meiryo UI" panose="020B0604030504040204" pitchFamily="50" charset="-128"/>
              </a:rPr>
              <a:t>について</a:t>
            </a:r>
            <a:endParaRPr kumimoji="1" lang="en-US" altLang="ja-JP" sz="4401" b="1" dirty="0">
              <a:solidFill>
                <a:schemeClr val="bg1"/>
              </a:solidFill>
              <a:latin typeface="Meiryo UI" panose="020B0604030504040204" pitchFamily="50" charset="-128"/>
              <a:ea typeface="Meiryo UI" panose="020B0604030504040204" pitchFamily="50" charset="-128"/>
            </a:endParaRPr>
          </a:p>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040D6AC-A411-4270-96DA-5E617EBD74B5}"/>
              </a:ext>
            </a:extLst>
          </p:cNvPr>
          <p:cNvSpPr txBox="1"/>
          <p:nvPr/>
        </p:nvSpPr>
        <p:spPr>
          <a:xfrm>
            <a:off x="4385454" y="1130073"/>
            <a:ext cx="2246431" cy="369332"/>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の理解</a:t>
            </a:r>
          </a:p>
        </p:txBody>
      </p:sp>
      <p:sp>
        <p:nvSpPr>
          <p:cNvPr id="11" name="テキスト ボックス 10">
            <a:extLst>
              <a:ext uri="{FF2B5EF4-FFF2-40B4-BE49-F238E27FC236}">
                <a16:creationId xmlns:a16="http://schemas.microsoft.com/office/drawing/2014/main" id="{3CA18F5F-8360-4F8C-B175-C4840F92775B}"/>
              </a:ext>
            </a:extLst>
          </p:cNvPr>
          <p:cNvSpPr txBox="1"/>
          <p:nvPr/>
        </p:nvSpPr>
        <p:spPr>
          <a:xfrm>
            <a:off x="10824185" y="2513084"/>
            <a:ext cx="483703" cy="3139321"/>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への意識・行動</a:t>
            </a:r>
          </a:p>
        </p:txBody>
      </p:sp>
      <p:sp>
        <p:nvSpPr>
          <p:cNvPr id="12" name="楕円 11">
            <a:extLst>
              <a:ext uri="{FF2B5EF4-FFF2-40B4-BE49-F238E27FC236}">
                <a16:creationId xmlns:a16="http://schemas.microsoft.com/office/drawing/2014/main" id="{FC3E67A9-E100-456B-859B-200A2341AD0A}"/>
              </a:ext>
            </a:extLst>
          </p:cNvPr>
          <p:cNvSpPr/>
          <p:nvPr/>
        </p:nvSpPr>
        <p:spPr>
          <a:xfrm>
            <a:off x="2405269" y="2194748"/>
            <a:ext cx="2832651" cy="168965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他人事？</a:t>
            </a:r>
            <a:endParaRPr kumimoji="1" lang="en-US" altLang="ja-JP"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730BF368-D838-428F-A1E5-A0848CE9B51B}"/>
              </a:ext>
            </a:extLst>
          </p:cNvPr>
          <p:cNvSpPr/>
          <p:nvPr/>
        </p:nvSpPr>
        <p:spPr>
          <a:xfrm>
            <a:off x="5983356" y="2214052"/>
            <a:ext cx="2832651" cy="16896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自分事に</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できている！</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DB497FC6-7D23-40BC-AFE3-E997CC404B92}"/>
              </a:ext>
            </a:extLst>
          </p:cNvPr>
          <p:cNvSpPr/>
          <p:nvPr/>
        </p:nvSpPr>
        <p:spPr>
          <a:xfrm>
            <a:off x="6096000" y="4624074"/>
            <a:ext cx="2832651" cy="1689652"/>
          </a:xfrm>
          <a:prstGeom prst="ellipse">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ウォッシュ</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になる懸念も？</a:t>
            </a:r>
          </a:p>
        </p:txBody>
      </p:sp>
      <p:sp>
        <p:nvSpPr>
          <p:cNvPr id="15" name="楕円 14">
            <a:extLst>
              <a:ext uri="{FF2B5EF4-FFF2-40B4-BE49-F238E27FC236}">
                <a16:creationId xmlns:a16="http://schemas.microsoft.com/office/drawing/2014/main" id="{F01AEB1C-AA46-435A-BCF9-DB954645D3ED}"/>
              </a:ext>
            </a:extLst>
          </p:cNvPr>
          <p:cNvSpPr/>
          <p:nvPr/>
        </p:nvSpPr>
        <p:spPr>
          <a:xfrm>
            <a:off x="2509631" y="4643378"/>
            <a:ext cx="2832651" cy="168965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無関心</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1C854EE6-F250-4510-96EA-CCE1A517BF9A}"/>
              </a:ext>
            </a:extLst>
          </p:cNvPr>
          <p:cNvSpPr/>
          <p:nvPr/>
        </p:nvSpPr>
        <p:spPr>
          <a:xfrm>
            <a:off x="6923338" y="937602"/>
            <a:ext cx="2246431" cy="898428"/>
          </a:xfrm>
          <a:prstGeom prst="wedgeRoundRectCallout">
            <a:avLst>
              <a:gd name="adj1" fmla="val -36097"/>
              <a:gd name="adj2" fmla="val 10819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自社こととして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対応させることができている</a:t>
            </a:r>
          </a:p>
        </p:txBody>
      </p:sp>
      <p:cxnSp>
        <p:nvCxnSpPr>
          <p:cNvPr id="20" name="直線矢印コネクタ 19">
            <a:extLst>
              <a:ext uri="{FF2B5EF4-FFF2-40B4-BE49-F238E27FC236}">
                <a16:creationId xmlns:a16="http://schemas.microsoft.com/office/drawing/2014/main" id="{37598659-5DB7-41C4-B82D-0BB1DCCCB0C4}"/>
              </a:ext>
            </a:extLst>
          </p:cNvPr>
          <p:cNvCxnSpPr/>
          <p:nvPr/>
        </p:nvCxnSpPr>
        <p:spPr>
          <a:xfrm flipV="1">
            <a:off x="5615609" y="1818863"/>
            <a:ext cx="0" cy="4651513"/>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242D10D6-A41C-41A9-B4AF-CE4A64BC9D60}"/>
              </a:ext>
            </a:extLst>
          </p:cNvPr>
          <p:cNvCxnSpPr>
            <a:cxnSpLocks/>
          </p:cNvCxnSpPr>
          <p:nvPr/>
        </p:nvCxnSpPr>
        <p:spPr>
          <a:xfrm flipV="1">
            <a:off x="2136913" y="4193523"/>
            <a:ext cx="6987209" cy="7036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CD866BFA-E965-4B40-8E6A-4750570A3A07}"/>
              </a:ext>
            </a:extLst>
          </p:cNvPr>
          <p:cNvSpPr txBox="1"/>
          <p:nvPr/>
        </p:nvSpPr>
        <p:spPr>
          <a:xfrm>
            <a:off x="4810539" y="1495841"/>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高い</a:t>
            </a:r>
          </a:p>
        </p:txBody>
      </p:sp>
      <p:sp>
        <p:nvSpPr>
          <p:cNvPr id="25" name="テキスト ボックス 24">
            <a:extLst>
              <a:ext uri="{FF2B5EF4-FFF2-40B4-BE49-F238E27FC236}">
                <a16:creationId xmlns:a16="http://schemas.microsoft.com/office/drawing/2014/main" id="{527E408E-3A2F-41EE-82AD-3F4430C1EF42}"/>
              </a:ext>
            </a:extLst>
          </p:cNvPr>
          <p:cNvSpPr txBox="1"/>
          <p:nvPr/>
        </p:nvSpPr>
        <p:spPr>
          <a:xfrm>
            <a:off x="4825447" y="6508549"/>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低い</a:t>
            </a:r>
          </a:p>
        </p:txBody>
      </p:sp>
      <p:sp>
        <p:nvSpPr>
          <p:cNvPr id="26" name="テキスト ボックス 25">
            <a:extLst>
              <a:ext uri="{FF2B5EF4-FFF2-40B4-BE49-F238E27FC236}">
                <a16:creationId xmlns:a16="http://schemas.microsoft.com/office/drawing/2014/main" id="{00BD8F90-5EF5-4AEA-A15A-8569FEAF4B5B}"/>
              </a:ext>
            </a:extLst>
          </p:cNvPr>
          <p:cNvSpPr txBox="1"/>
          <p:nvPr/>
        </p:nvSpPr>
        <p:spPr>
          <a:xfrm>
            <a:off x="526773"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していない</a:t>
            </a:r>
            <a:endParaRPr kumimoji="1" lang="en-US" altLang="ja-JP"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0D129C1-3837-45E6-83A8-BFB9C06171E9}"/>
              </a:ext>
            </a:extLst>
          </p:cNvPr>
          <p:cNvSpPr txBox="1"/>
          <p:nvPr/>
        </p:nvSpPr>
        <p:spPr>
          <a:xfrm>
            <a:off x="8973194"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している</a:t>
            </a:r>
          </a:p>
        </p:txBody>
      </p:sp>
      <p:sp>
        <p:nvSpPr>
          <p:cNvPr id="29" name="正方形/長方形 28">
            <a:extLst>
              <a:ext uri="{FF2B5EF4-FFF2-40B4-BE49-F238E27FC236}">
                <a16:creationId xmlns:a16="http://schemas.microsoft.com/office/drawing/2014/main" id="{92E7C42C-F485-4250-8317-5B3F8F137D0A}"/>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の理解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認識・行動）</a:t>
            </a:r>
          </a:p>
        </p:txBody>
      </p:sp>
      <p:sp>
        <p:nvSpPr>
          <p:cNvPr id="30" name="吹き出し: 角を丸めた四角形 29">
            <a:extLst>
              <a:ext uri="{FF2B5EF4-FFF2-40B4-BE49-F238E27FC236}">
                <a16:creationId xmlns:a16="http://schemas.microsoft.com/office/drawing/2014/main" id="{835C3F88-FE32-4A07-AADB-DCEA88DB4D09}"/>
              </a:ext>
            </a:extLst>
          </p:cNvPr>
          <p:cNvSpPr/>
          <p:nvPr/>
        </p:nvSpPr>
        <p:spPr>
          <a:xfrm>
            <a:off x="7959489" y="5784192"/>
            <a:ext cx="2468790" cy="1012728"/>
          </a:xfrm>
          <a:prstGeom prst="wedgeRoundRectCallout">
            <a:avLst>
              <a:gd name="adj1" fmla="val -61366"/>
              <a:gd name="adj2" fmla="val -268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が自身に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関係があるか分からないまま</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活動している方も</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1D90ABD-6169-469C-96B7-3ECF07DCC66D}"/>
              </a:ext>
            </a:extLst>
          </p:cNvPr>
          <p:cNvSpPr txBox="1"/>
          <p:nvPr/>
        </p:nvSpPr>
        <p:spPr>
          <a:xfrm>
            <a:off x="4624332" y="5217637"/>
            <a:ext cx="1845714" cy="261610"/>
          </a:xfrm>
          <a:prstGeom prst="rect">
            <a:avLst/>
          </a:prstGeom>
          <a:solidFill>
            <a:schemeClr val="bg1"/>
          </a:solidFill>
        </p:spPr>
        <p:txBody>
          <a:bodyPr wrap="square" rtlCol="0">
            <a:spAutoFit/>
          </a:bodyPr>
          <a:lstStyle/>
          <a:p>
            <a:pPr algn="ct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を何となくわかっている</a:t>
            </a:r>
            <a:endParaRPr kumimoji="1" lang="en-US" altLang="ja-JP" sz="11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D47DD7A-47CC-4525-B742-45DA059460FC}"/>
              </a:ext>
            </a:extLst>
          </p:cNvPr>
          <p:cNvSpPr txBox="1"/>
          <p:nvPr/>
        </p:nvSpPr>
        <p:spPr>
          <a:xfrm>
            <a:off x="4547150" y="5446951"/>
            <a:ext cx="2000078" cy="261610"/>
          </a:xfrm>
          <a:prstGeom prst="rect">
            <a:avLst/>
          </a:prstGeom>
          <a:solidFill>
            <a:schemeClr val="bg1"/>
          </a:solid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という言葉を聞いたことある</a:t>
            </a:r>
            <a:endParaRPr kumimoji="1" lang="en-US" altLang="ja-JP" sz="1100" dirty="0">
              <a:latin typeface="Meiryo UI" panose="020B0604030504040204" pitchFamily="50" charset="-128"/>
              <a:ea typeface="Meiryo UI" panose="020B0604030504040204" pitchFamily="50" charset="-128"/>
            </a:endParaRPr>
          </a:p>
        </p:txBody>
      </p:sp>
      <p:sp>
        <p:nvSpPr>
          <p:cNvPr id="39" name="吹き出し: 角を丸めた四角形 38">
            <a:extLst>
              <a:ext uri="{FF2B5EF4-FFF2-40B4-BE49-F238E27FC236}">
                <a16:creationId xmlns:a16="http://schemas.microsoft.com/office/drawing/2014/main" id="{96A04CD7-EF40-45AE-9098-BF03796E9C46}"/>
              </a:ext>
            </a:extLst>
          </p:cNvPr>
          <p:cNvSpPr/>
          <p:nvPr/>
        </p:nvSpPr>
        <p:spPr>
          <a:xfrm>
            <a:off x="854755" y="2433438"/>
            <a:ext cx="1646166" cy="434912"/>
          </a:xfrm>
          <a:prstGeom prst="wedgeRoundRectCallout">
            <a:avLst>
              <a:gd name="adj1" fmla="val 61202"/>
              <a:gd name="adj2" fmla="val 966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自分とは関係ない</a:t>
            </a:r>
          </a:p>
        </p:txBody>
      </p:sp>
      <p:sp>
        <p:nvSpPr>
          <p:cNvPr id="23" name="吹き出し: 四角形 22">
            <a:extLst>
              <a:ext uri="{FF2B5EF4-FFF2-40B4-BE49-F238E27FC236}">
                <a16:creationId xmlns:a16="http://schemas.microsoft.com/office/drawing/2014/main" id="{C44208AB-4860-4A17-A459-4BD3953B72E8}"/>
              </a:ext>
            </a:extLst>
          </p:cNvPr>
          <p:cNvSpPr/>
          <p:nvPr/>
        </p:nvSpPr>
        <p:spPr>
          <a:xfrm>
            <a:off x="1175657" y="984342"/>
            <a:ext cx="3017756" cy="750716"/>
          </a:xfrm>
          <a:prstGeom prst="wedgeRectCallout">
            <a:avLst>
              <a:gd name="adj1" fmla="val 87128"/>
              <a:gd name="adj2" fmla="val 216238"/>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大阪府の課題①</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ja-JP" altLang="en-US" sz="2000" dirty="0">
                <a:solidFill>
                  <a:srgbClr val="FF0000"/>
                </a:solidFill>
                <a:latin typeface="Meiryo UI" panose="020B0604030504040204" pitchFamily="50" charset="-128"/>
                <a:ea typeface="Meiryo UI" panose="020B0604030504040204" pitchFamily="50" charset="-128"/>
              </a:rPr>
              <a:t>意識・行動変容</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23529C15-B227-49F2-9625-AF37ED90EA20}"/>
              </a:ext>
            </a:extLst>
          </p:cNvPr>
          <p:cNvSpPr/>
          <p:nvPr/>
        </p:nvSpPr>
        <p:spPr>
          <a:xfrm>
            <a:off x="5114440" y="2663882"/>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29C634A6-0FFE-48FA-9325-0A8E8ECBEC07}"/>
              </a:ext>
            </a:extLst>
          </p:cNvPr>
          <p:cNvSpPr/>
          <p:nvPr/>
        </p:nvSpPr>
        <p:spPr>
          <a:xfrm rot="16200000">
            <a:off x="7056524" y="3819761"/>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四角形 32">
            <a:extLst>
              <a:ext uri="{FF2B5EF4-FFF2-40B4-BE49-F238E27FC236}">
                <a16:creationId xmlns:a16="http://schemas.microsoft.com/office/drawing/2014/main" id="{670C71D8-87BB-4BD0-8571-77CAA2280BCA}"/>
              </a:ext>
            </a:extLst>
          </p:cNvPr>
          <p:cNvSpPr/>
          <p:nvPr/>
        </p:nvSpPr>
        <p:spPr>
          <a:xfrm>
            <a:off x="8046553" y="1886583"/>
            <a:ext cx="2583178" cy="750716"/>
          </a:xfrm>
          <a:prstGeom prst="wedgeRectCallout">
            <a:avLst>
              <a:gd name="adj1" fmla="val -62437"/>
              <a:gd name="adj2" fmla="val 254519"/>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大阪府の課題②</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en-US" altLang="ja-JP" sz="2000" dirty="0">
                <a:solidFill>
                  <a:srgbClr val="FF0000"/>
                </a:solidFill>
                <a:latin typeface="Meiryo UI" panose="020B0604030504040204" pitchFamily="50" charset="-128"/>
                <a:ea typeface="Meiryo UI" panose="020B0604030504040204" pitchFamily="50" charset="-128"/>
              </a:rPr>
              <a:t>SDGs</a:t>
            </a:r>
            <a:r>
              <a:rPr kumimoji="1" lang="ja-JP" altLang="en-US" sz="2000" dirty="0">
                <a:solidFill>
                  <a:srgbClr val="FF0000"/>
                </a:solidFill>
                <a:latin typeface="Meiryo UI" panose="020B0604030504040204" pitchFamily="50" charset="-128"/>
                <a:ea typeface="Meiryo UI" panose="020B0604030504040204" pitchFamily="50" charset="-128"/>
              </a:rPr>
              <a:t>ウォッシュ対策</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4" name="スライド番号プレースホルダー 1">
            <a:extLst>
              <a:ext uri="{FF2B5EF4-FFF2-40B4-BE49-F238E27FC236}">
                <a16:creationId xmlns:a16="http://schemas.microsoft.com/office/drawing/2014/main" id="{78FBE0DE-AE11-4D5E-A8E9-0065B1B5E64B}"/>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9</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135290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63134" y="847473"/>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99270" y="1018265"/>
            <a:ext cx="7768695" cy="769570"/>
          </a:xfrm>
          <a:prstGeom prst="rect">
            <a:avLst/>
          </a:prstGeom>
          <a:noFill/>
        </p:spPr>
        <p:txBody>
          <a:bodyPr wrap="square" rtlCol="0">
            <a:spAutoFit/>
          </a:bodyPr>
          <a:lstStyle/>
          <a:p>
            <a:r>
              <a:rPr kumimoji="1" lang="ja-JP" altLang="en-US" sz="4401" b="1" dirty="0">
                <a:latin typeface="Meiryo UI" panose="020B0604030504040204" pitchFamily="50" charset="-128"/>
                <a:ea typeface="Meiryo UI" panose="020B0604030504040204" pitchFamily="50" charset="-128"/>
              </a:rPr>
              <a:t>「</a:t>
            </a:r>
            <a:r>
              <a:rPr kumimoji="1" lang="en-US" altLang="ja-JP" sz="4401" b="1" dirty="0">
                <a:latin typeface="Meiryo UI" panose="020B0604030504040204" pitchFamily="50" charset="-128"/>
                <a:ea typeface="Meiryo UI" panose="020B0604030504040204" pitchFamily="50" charset="-128"/>
              </a:rPr>
              <a:t>SDGs</a:t>
            </a:r>
            <a:r>
              <a:rPr kumimoji="1" lang="ja-JP" altLang="en-US" sz="4401" b="1" dirty="0">
                <a:latin typeface="Meiryo UI" panose="020B0604030504040204" pitchFamily="50" charset="-128"/>
                <a:ea typeface="Meiryo UI" panose="020B0604030504040204" pitchFamily="50" charset="-128"/>
              </a:rPr>
              <a:t>ウォッシュ」とは？</a:t>
            </a:r>
            <a:endParaRPr kumimoji="1" lang="en-US" altLang="ja-JP" sz="4401" b="1" dirty="0">
              <a:latin typeface="Meiryo UI" panose="020B0604030504040204" pitchFamily="50" charset="-128"/>
              <a:ea typeface="Meiryo UI" panose="020B0604030504040204" pitchFamily="50" charset="-128"/>
            </a:endParaRPr>
          </a:p>
        </p:txBody>
      </p:sp>
      <p:sp>
        <p:nvSpPr>
          <p:cNvPr id="4" name="正方形/長方形 3"/>
          <p:cNvSpPr/>
          <p:nvPr/>
        </p:nvSpPr>
        <p:spPr>
          <a:xfrm>
            <a:off x="1472118" y="2174906"/>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1363136" y="4247657"/>
            <a:ext cx="5305425" cy="2076450"/>
          </a:xfrm>
          <a:prstGeom prst="rect">
            <a:avLst/>
          </a:prstGeom>
        </p:spPr>
      </p:pic>
      <p:sp>
        <p:nvSpPr>
          <p:cNvPr id="8" name="テキスト ボックス 7"/>
          <p:cNvSpPr txBox="1"/>
          <p:nvPr/>
        </p:nvSpPr>
        <p:spPr>
          <a:xfrm>
            <a:off x="1472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7025754"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10</a:t>
            </a:fld>
            <a:endParaRPr kumimoji="1" lang="ja-JP" altLang="en-US" dirty="0"/>
          </a:p>
        </p:txBody>
      </p:sp>
      <p:sp>
        <p:nvSpPr>
          <p:cNvPr id="13" name="正方形/長方形 12">
            <a:extLst>
              <a:ext uri="{FF2B5EF4-FFF2-40B4-BE49-F238E27FC236}">
                <a16:creationId xmlns:a16="http://schemas.microsoft.com/office/drawing/2014/main" id="{5D0A915A-A034-4B07-82CA-FE5445D08E44}"/>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spTree>
    <p:extLst>
      <p:ext uri="{BB962C8B-B14F-4D97-AF65-F5344CB8AC3E}">
        <p14:creationId xmlns:p14="http://schemas.microsoft.com/office/powerpoint/2010/main" val="248468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p:cNvSpPr txBox="1"/>
          <p:nvPr/>
        </p:nvSpPr>
        <p:spPr>
          <a:xfrm>
            <a:off x="1492481" y="934097"/>
            <a:ext cx="9108844" cy="17647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803" indent="-177803">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803" indent="-177803">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803" indent="-177803">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1375928" y="3146815"/>
            <a:ext cx="4562795" cy="3034259"/>
          </a:xfrm>
          <a:prstGeom prst="rect">
            <a:avLst/>
          </a:prstGeom>
          <a:noFill/>
          <a:ln>
            <a:noFill/>
          </a:ln>
        </p:spPr>
      </p:pic>
      <p:sp>
        <p:nvSpPr>
          <p:cNvPr id="9" name="テキスト ボックス 8"/>
          <p:cNvSpPr txBox="1"/>
          <p:nvPr/>
        </p:nvSpPr>
        <p:spPr>
          <a:xfrm>
            <a:off x="1143001" y="6347075"/>
            <a:ext cx="3526963" cy="369332"/>
          </a:xfrm>
          <a:prstGeom prst="rect">
            <a:avLst/>
          </a:prstGeom>
          <a:noFill/>
        </p:spPr>
        <p:txBody>
          <a:bodyPr wrap="square" rtlCol="0">
            <a:spAutoFit/>
          </a:bodyPr>
          <a:lstStyle/>
          <a:p>
            <a:r>
              <a:rPr kumimoji="1" lang="ja-JP" altLang="en-US" dirty="0"/>
              <a:t>（出典）国連広報センター</a:t>
            </a:r>
          </a:p>
        </p:txBody>
      </p:sp>
      <p:pic>
        <p:nvPicPr>
          <p:cNvPr id="3" name="図 2"/>
          <p:cNvPicPr>
            <a:picLocks noChangeAspect="1"/>
          </p:cNvPicPr>
          <p:nvPr/>
        </p:nvPicPr>
        <p:blipFill>
          <a:blip r:embed="rId4"/>
          <a:stretch>
            <a:fillRect/>
          </a:stretch>
        </p:blipFill>
        <p:spPr>
          <a:xfrm>
            <a:off x="6103385" y="3102407"/>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277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11</a:t>
            </a:fld>
            <a:endParaRPr kumimoji="1" lang="ja-JP" altLang="en-US" sz="1200"/>
          </a:p>
        </p:txBody>
      </p:sp>
      <p:sp>
        <p:nvSpPr>
          <p:cNvPr id="11" name="テキスト ボックス 10">
            <a:extLst>
              <a:ext uri="{FF2B5EF4-FFF2-40B4-BE49-F238E27FC236}">
                <a16:creationId xmlns:a16="http://schemas.microsoft.com/office/drawing/2014/main" id="{C546B35A-0761-4892-8904-89916309FE67}"/>
              </a:ext>
            </a:extLst>
          </p:cNvPr>
          <p:cNvSpPr txBox="1"/>
          <p:nvPr/>
        </p:nvSpPr>
        <p:spPr>
          <a:xfrm>
            <a:off x="1228189" y="99090"/>
            <a:ext cx="7028051"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Sustainable Development Goals</a:t>
            </a:r>
            <a:r>
              <a:rPr kumimoji="1" lang="ja-JP" altLang="en-US" sz="2000" b="1" dirty="0">
                <a:latin typeface="Meiryo UI" panose="020B0604030504040204" pitchFamily="50" charset="-128"/>
                <a:ea typeface="Meiryo UI" panose="020B0604030504040204" pitchFamily="50" charset="-128"/>
              </a:rPr>
              <a:t>）とは</a:t>
            </a:r>
          </a:p>
        </p:txBody>
      </p:sp>
      <p:cxnSp>
        <p:nvCxnSpPr>
          <p:cNvPr id="13" name="直線コネクタ 12">
            <a:extLst>
              <a:ext uri="{FF2B5EF4-FFF2-40B4-BE49-F238E27FC236}">
                <a16:creationId xmlns:a16="http://schemas.microsoft.com/office/drawing/2014/main" id="{FF0C4294-B3E3-4409-858D-C052985F25BF}"/>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529247" y="2243190"/>
            <a:ext cx="4536000" cy="4294445"/>
          </a:xfrm>
          <a:prstGeom prst="rect">
            <a:avLst/>
          </a:prstGeom>
        </p:spPr>
        <p:txBody>
          <a:bodyPr wrap="square">
            <a:spAutoFit/>
          </a:bodyPr>
          <a:lstStyle/>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9666090" y="776536"/>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6328349" y="2525070"/>
            <a:ext cx="4536000" cy="3155736"/>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315028" y="1330729"/>
            <a:ext cx="9554408" cy="707886"/>
          </a:xfrm>
          <a:prstGeom prst="rect">
            <a:avLst/>
          </a:prstGeom>
        </p:spPr>
        <p:txBody>
          <a:bodyPr wrap="square">
            <a:spAutoFit/>
          </a:bodyPr>
          <a:lstStyle/>
          <a:p>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8239521" y="6029219"/>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12</a:t>
            </a:fld>
            <a:endParaRPr kumimoji="1" lang="ja-JP" altLang="en-US" sz="1200"/>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1228187" y="99090"/>
            <a:ext cx="7011333"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（参考資料）持続可能な開発のための２０３０アジェンダ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7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405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9254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6269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254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5924551"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6" name="スライド番号プレースホルダー 8"/>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13</a:t>
            </a:fld>
            <a:endParaRPr kumimoji="1" lang="ja-JP" altLang="en-US" sz="1200" dirty="0"/>
          </a:p>
        </p:txBody>
      </p:sp>
      <p:sp>
        <p:nvSpPr>
          <p:cNvPr id="7" name="テキスト ボックス 6">
            <a:extLst>
              <a:ext uri="{FF2B5EF4-FFF2-40B4-BE49-F238E27FC236}">
                <a16:creationId xmlns:a16="http://schemas.microsoft.com/office/drawing/2014/main" id="{73DC3758-13DE-452B-9A86-A2C92E1A0385}"/>
              </a:ext>
            </a:extLst>
          </p:cNvPr>
          <p:cNvSpPr txBox="1"/>
          <p:nvPr/>
        </p:nvSpPr>
        <p:spPr>
          <a:xfrm>
            <a:off x="1228188" y="99091"/>
            <a:ext cx="6163956"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p>
          <a:p>
            <a:endParaRPr kumimoji="1" lang="ja-JP" altLang="en-US" sz="2000" b="1"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F8629736-DEDE-45BF-BFB8-C2023DC7B3AD}"/>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65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39232"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の</a:t>
            </a:r>
            <a:r>
              <a:rPr kumimoji="1" lang="en-US" altLang="ja-JP" sz="2000" b="1" dirty="0">
                <a:solidFill>
                  <a:schemeClr val="tx1"/>
                </a:solidFill>
                <a:latin typeface="Meiryo UI" panose="020B0604030504040204" pitchFamily="50" charset="-128"/>
                <a:ea typeface="Meiryo UI" panose="020B0604030504040204" pitchFamily="50" charset="-128"/>
              </a:rPr>
              <a:t>17</a:t>
            </a:r>
            <a:r>
              <a:rPr kumimoji="1" lang="ja-JP" altLang="en-US" sz="2000" b="1" dirty="0">
                <a:solidFill>
                  <a:schemeClr val="tx1"/>
                </a:solidFill>
                <a:latin typeface="Meiryo UI" panose="020B0604030504040204" pitchFamily="50" charset="-128"/>
                <a:ea typeface="Meiryo UI" panose="020B0604030504040204" pitchFamily="50" charset="-128"/>
              </a:rPr>
              <a:t>のゴール（５つの</a:t>
            </a:r>
            <a:r>
              <a:rPr kumimoji="1" lang="en-US" altLang="ja-JP" sz="2000" b="1" dirty="0">
                <a:solidFill>
                  <a:schemeClr val="tx1"/>
                </a:solidFill>
                <a:latin typeface="Meiryo UI" panose="020B0604030504040204" pitchFamily="50" charset="-128"/>
                <a:ea typeface="Meiryo UI" panose="020B0604030504040204" pitchFamily="50" charset="-128"/>
              </a:rPr>
              <a:t>P)</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397" y="5884081"/>
            <a:ext cx="765888" cy="765888"/>
          </a:xfrm>
          <a:prstGeom prst="rect">
            <a:avLst/>
          </a:prstGeom>
        </p:spPr>
      </p:pic>
      <p:grpSp>
        <p:nvGrpSpPr>
          <p:cNvPr id="7" name="グループ化 6"/>
          <p:cNvGrpSpPr/>
          <p:nvPr/>
        </p:nvGrpSpPr>
        <p:grpSpPr>
          <a:xfrm>
            <a:off x="1837489" y="779546"/>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8450969" y="1493168"/>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1224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65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33497"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8"/>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14</a:t>
            </a:fld>
            <a:endParaRPr kumimoji="1" lang="ja-JP" altLang="en-US" sz="1200" dirty="0"/>
          </a:p>
        </p:txBody>
      </p:sp>
      <p:cxnSp>
        <p:nvCxnSpPr>
          <p:cNvPr id="29" name="直線コネクタ 28">
            <a:extLst>
              <a:ext uri="{FF2B5EF4-FFF2-40B4-BE49-F238E27FC236}">
                <a16:creationId xmlns:a16="http://schemas.microsoft.com/office/drawing/2014/main" id="{BCC582A6-1A6E-459E-8EC6-D2F69B4D1CC8}"/>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0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97585" y="631065"/>
            <a:ext cx="5221557" cy="6100433"/>
          </a:xfrm>
          <a:prstGeom prst="rect">
            <a:avLst/>
          </a:prstGeom>
        </p:spPr>
      </p:pic>
      <p:sp>
        <p:nvSpPr>
          <p:cNvPr id="4" name="正方形/長方形 3"/>
          <p:cNvSpPr/>
          <p:nvPr/>
        </p:nvSpPr>
        <p:spPr>
          <a:xfrm>
            <a:off x="1139232"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（参考資料）</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の世界観</a:t>
            </a:r>
            <a:r>
              <a:rPr kumimoji="1" lang="en-US" altLang="ja-JP" sz="2000" b="1" dirty="0">
                <a:solidFill>
                  <a:schemeClr val="tx1"/>
                </a:solidFill>
                <a:latin typeface="Meiryo UI" panose="020B0604030504040204" pitchFamily="50" charset="-128"/>
                <a:ea typeface="Meiryo UI" panose="020B0604030504040204" pitchFamily="50" charset="-128"/>
              </a:rPr>
              <a:t>(The New Division</a:t>
            </a:r>
            <a:r>
              <a:rPr kumimoji="1" lang="ja-JP" altLang="en-US" sz="2000" b="1" dirty="0">
                <a:solidFill>
                  <a:schemeClr val="tx1"/>
                </a:solidFill>
                <a:latin typeface="Meiryo UI" panose="020B0604030504040204" pitchFamily="50" charset="-128"/>
                <a:ea typeface="Meiryo UI" panose="020B0604030504040204" pitchFamily="50" charset="-128"/>
              </a:rPr>
              <a:t>社の</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マニュフェスト</a:t>
            </a:r>
            <a:r>
              <a:rPr kumimoji="1" lang="en-US" altLang="ja-JP" sz="2000" b="1" dirty="0">
                <a:solidFill>
                  <a:schemeClr val="tx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6711834" y="6577610"/>
            <a:ext cx="527096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「出典</a:t>
            </a:r>
            <a:r>
              <a:rPr lang="en-US" altLang="ja-JP" sz="1400" dirty="0">
                <a:latin typeface="Meiryo UI" panose="020B0604030504040204" pitchFamily="50" charset="-128"/>
                <a:ea typeface="Meiryo UI" panose="020B0604030504040204" pitchFamily="50" charset="-128"/>
              </a:rPr>
              <a:t>:The New Division</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ワンプラネット・カフェ訳」</a:t>
            </a:r>
          </a:p>
        </p:txBody>
      </p:sp>
      <p:cxnSp>
        <p:nvCxnSpPr>
          <p:cNvPr id="6" name="直線コネクタ 5">
            <a:extLst>
              <a:ext uri="{FF2B5EF4-FFF2-40B4-BE49-F238E27FC236}">
                <a16:creationId xmlns:a16="http://schemas.microsoft.com/office/drawing/2014/main" id="{F6BF1FDD-A9EE-42DB-9B0D-6DFD2F558B55}"/>
              </a:ext>
            </a:extLst>
          </p:cNvPr>
          <p:cNvCxnSpPr>
            <a:cxnSpLocks/>
          </p:cNvCxnSpPr>
          <p:nvPr/>
        </p:nvCxnSpPr>
        <p:spPr>
          <a:xfrm>
            <a:off x="1222182" y="548680"/>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143E955E-5352-4D72-8D03-E334E8876D53}"/>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15</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183300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i="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latin typeface="Meiryo UI" panose="020B0604030504040204" pitchFamily="50" charset="-128"/>
                <a:ea typeface="Meiryo UI" panose="020B0604030504040204" pitchFamily="50" charset="-128"/>
              </a:rPr>
              <a:t>２．</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３．大阪府の取り組み</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532019"/>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3663713" y="741281"/>
            <a:ext cx="4428372" cy="2976499"/>
          </a:xfrm>
          <a:prstGeom prst="rect">
            <a:avLst/>
          </a:prstGeom>
        </p:spPr>
      </p:pic>
      <p:sp>
        <p:nvSpPr>
          <p:cNvPr id="10" name="テキスト ボックス 9"/>
          <p:cNvSpPr txBox="1"/>
          <p:nvPr/>
        </p:nvSpPr>
        <p:spPr>
          <a:xfrm>
            <a:off x="1510887" y="3717780"/>
            <a:ext cx="9282072" cy="29427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5"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17</a:t>
            </a:fld>
            <a:endParaRPr kumimoji="1" lang="ja-JP" altLang="en-US" sz="1200"/>
          </a:p>
        </p:txBody>
      </p:sp>
      <p:sp>
        <p:nvSpPr>
          <p:cNvPr id="6" name="正方形/長方形 5">
            <a:extLst>
              <a:ext uri="{FF2B5EF4-FFF2-40B4-BE49-F238E27FC236}">
                <a16:creationId xmlns:a16="http://schemas.microsoft.com/office/drawing/2014/main" id="{ED64F822-AE5A-486D-8F3B-23463888B3CC}"/>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のポイント①</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104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3941620" y="1357071"/>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1552889" y="2486219"/>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83992" y="3323546"/>
            <a:ext cx="9282072" cy="33582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9" indent="-174629">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587" y="803348"/>
            <a:ext cx="1682038" cy="1682038"/>
          </a:xfrm>
          <a:prstGeom prst="rect">
            <a:avLst/>
          </a:prstGeom>
        </p:spPr>
      </p:pic>
      <p:sp>
        <p:nvSpPr>
          <p:cNvPr id="9"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18</a:t>
            </a:fld>
            <a:endParaRPr kumimoji="1" lang="ja-JP" altLang="en-US" sz="1200"/>
          </a:p>
        </p:txBody>
      </p:sp>
      <p:sp>
        <p:nvSpPr>
          <p:cNvPr id="10" name="正方形/長方形 9">
            <a:extLst>
              <a:ext uri="{FF2B5EF4-FFF2-40B4-BE49-F238E27FC236}">
                <a16:creationId xmlns:a16="http://schemas.microsoft.com/office/drawing/2014/main" id="{E6EB9CE2-D2E0-4550-87CE-2EC8E846F9D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のポイント②</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誰一人取り残さない</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623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latin typeface="Meiryo UI" panose="020B0604030504040204" pitchFamily="50" charset="-128"/>
                <a:ea typeface="Meiryo UI" panose="020B0604030504040204" pitchFamily="50" charset="-128"/>
              </a:rPr>
              <a:t>２．</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３．大阪府の取り組み</a:t>
            </a:r>
          </a:p>
          <a:p>
            <a:pPr indent="631841">
              <a:lnSpc>
                <a:spcPct val="150000"/>
              </a:lnSpc>
              <a:spcBef>
                <a:spcPts val="600"/>
              </a:spcBef>
            </a:pPr>
            <a:endParaRPr lang="en-US" altLang="ja-JP" sz="3600" b="1" i="1" dirty="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6929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のポイント③</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62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同時解決</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858" y="1653906"/>
            <a:ext cx="992266" cy="1008000"/>
          </a:xfrm>
          <a:prstGeom prst="rect">
            <a:avLst/>
          </a:prstGeom>
        </p:spPr>
      </p:pic>
      <p:sp>
        <p:nvSpPr>
          <p:cNvPr id="12" name="右矢印 11"/>
          <p:cNvSpPr/>
          <p:nvPr/>
        </p:nvSpPr>
        <p:spPr>
          <a:xfrm>
            <a:off x="4780473"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932758"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0638" y="3787634"/>
            <a:ext cx="1056335" cy="1008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178" y="3787634"/>
            <a:ext cx="1015806" cy="1008000"/>
          </a:xfrm>
          <a:prstGeom prst="rect">
            <a:avLst/>
          </a:prstGeom>
        </p:spPr>
      </p:pic>
      <p:sp>
        <p:nvSpPr>
          <p:cNvPr id="16" name="フローチャート: 結合子 15"/>
          <p:cNvSpPr/>
          <p:nvPr/>
        </p:nvSpPr>
        <p:spPr>
          <a:xfrm>
            <a:off x="7022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3452857"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5462529" y="590990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492" y="1680402"/>
            <a:ext cx="925756" cy="925756"/>
          </a:xfrm>
          <a:prstGeom prst="rect">
            <a:avLst/>
          </a:prstGeom>
        </p:spPr>
      </p:pic>
      <p:pic>
        <p:nvPicPr>
          <p:cNvPr id="23" name="図 22">
            <a:extLst>
              <a:ext uri="{FF2B5EF4-FFF2-40B4-BE49-F238E27FC236}">
                <a16:creationId xmlns:a16="http://schemas.microsoft.com/office/drawing/2014/main" id="{161E2B8E-09B8-482A-96ED-3B1F86C39A91}"/>
              </a:ext>
            </a:extLst>
          </p:cNvPr>
          <p:cNvPicPr preferRelativeResize="0">
            <a:picLocks noChangeAspect="1"/>
          </p:cNvPicPr>
          <p:nvPr/>
        </p:nvPicPr>
        <p:blipFill>
          <a:blip r:embed="rId8"/>
          <a:stretch>
            <a:fillRect/>
          </a:stretch>
        </p:blipFill>
        <p:spPr>
          <a:xfrm>
            <a:off x="7200096" y="5756013"/>
            <a:ext cx="991888" cy="953635"/>
          </a:xfrm>
          <a:prstGeom prst="rect">
            <a:avLst/>
          </a:prstGeom>
        </p:spPr>
      </p:pic>
      <p:pic>
        <p:nvPicPr>
          <p:cNvPr id="24" name="図 23">
            <a:extLst>
              <a:ext uri="{FF2B5EF4-FFF2-40B4-BE49-F238E27FC236}">
                <a16:creationId xmlns:a16="http://schemas.microsoft.com/office/drawing/2014/main" id="{D86ED694-C271-4BC6-82FD-A950F8267607}"/>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3958061" y="5705693"/>
            <a:ext cx="1033843" cy="967756"/>
          </a:xfrm>
          <a:prstGeom prst="rect">
            <a:avLst/>
          </a:prstGeom>
        </p:spPr>
      </p:pic>
      <p:sp>
        <p:nvSpPr>
          <p:cNvPr id="3" name="吹き出し: 四角形 2">
            <a:extLst>
              <a:ext uri="{FF2B5EF4-FFF2-40B4-BE49-F238E27FC236}">
                <a16:creationId xmlns:a16="http://schemas.microsoft.com/office/drawing/2014/main" id="{FED77A2E-51D2-484B-8C1F-5447FB3D1998}"/>
              </a:ext>
            </a:extLst>
          </p:cNvPr>
          <p:cNvSpPr/>
          <p:nvPr/>
        </p:nvSpPr>
        <p:spPr>
          <a:xfrm>
            <a:off x="1252050" y="5745970"/>
            <a:ext cx="1951691" cy="945294"/>
          </a:xfrm>
          <a:prstGeom prst="wedgeRectCallout">
            <a:avLst>
              <a:gd name="adj1" fmla="val 93369"/>
              <a:gd name="adj2" fmla="val -58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安価なバイクで</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街の移動が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便利に</a:t>
            </a:r>
          </a:p>
        </p:txBody>
      </p:sp>
      <p:sp>
        <p:nvSpPr>
          <p:cNvPr id="25" name="吹き出し: 四角形 24">
            <a:extLst>
              <a:ext uri="{FF2B5EF4-FFF2-40B4-BE49-F238E27FC236}">
                <a16:creationId xmlns:a16="http://schemas.microsoft.com/office/drawing/2014/main" id="{5461FCC0-FEEA-41B4-8CC1-B0744F4625D9}"/>
              </a:ext>
            </a:extLst>
          </p:cNvPr>
          <p:cNvSpPr/>
          <p:nvPr/>
        </p:nvSpPr>
        <p:spPr>
          <a:xfrm>
            <a:off x="8462168" y="5722421"/>
            <a:ext cx="1337665" cy="945294"/>
          </a:xfrm>
          <a:prstGeom prst="wedgeRectCallout">
            <a:avLst>
              <a:gd name="adj1" fmla="val -81332"/>
              <a:gd name="adj2" fmla="val 23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交通事故が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急増</a:t>
            </a:r>
          </a:p>
        </p:txBody>
      </p:sp>
      <p:sp>
        <p:nvSpPr>
          <p:cNvPr id="26" name="スライド番号プレースホルダー 1">
            <a:extLst>
              <a:ext uri="{FF2B5EF4-FFF2-40B4-BE49-F238E27FC236}">
                <a16:creationId xmlns:a16="http://schemas.microsoft.com/office/drawing/2014/main" id="{ACB742FD-9339-4119-B5E5-D63305B93A77}"/>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19</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1521928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バックキャスティング</a:t>
            </a:r>
            <a:endParaRPr kumimoji="1" lang="en-US" altLang="ja-JP" sz="20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79101" y="1189745"/>
            <a:ext cx="4968000" cy="1138773"/>
          </a:xfrm>
          <a:prstGeom prst="rect">
            <a:avLst/>
          </a:prstGeom>
          <a:noFill/>
        </p:spPr>
        <p:txBody>
          <a:bodyPr wrap="square" rtlCol="0">
            <a:spAutoFit/>
          </a:bodyPr>
          <a:lstStyle/>
          <a:p>
            <a:r>
              <a:rPr kumimoji="1"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1143000" y="2607789"/>
            <a:ext cx="4968000" cy="1138773"/>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「フォアキャスティング」</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6223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6314661" y="331439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8179747"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10171833"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247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8112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10112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6458539" y="2630913"/>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8603325" y="2273917"/>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8305974" y="1738080"/>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993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7925595" y="1303124"/>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6554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8556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10564586" y="1868111"/>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 name="矢印: 右 1">
            <a:extLst>
              <a:ext uri="{FF2B5EF4-FFF2-40B4-BE49-F238E27FC236}">
                <a16:creationId xmlns:a16="http://schemas.microsoft.com/office/drawing/2014/main" id="{2C6BC00C-8247-44BC-968A-795D03BDD0EE}"/>
              </a:ext>
            </a:extLst>
          </p:cNvPr>
          <p:cNvSpPr/>
          <p:nvPr/>
        </p:nvSpPr>
        <p:spPr>
          <a:xfrm>
            <a:off x="261777" y="1189745"/>
            <a:ext cx="848109" cy="105694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BF75323F-2CD4-4CD3-95C4-0F2377A24EA4}"/>
              </a:ext>
            </a:extLst>
          </p:cNvPr>
          <p:cNvSpPr txBox="1"/>
          <p:nvPr/>
        </p:nvSpPr>
        <p:spPr>
          <a:xfrm>
            <a:off x="243992" y="1556358"/>
            <a:ext cx="975639"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SDGs</a:t>
            </a:r>
            <a:endParaRPr kumimoji="1" lang="ja-JP" altLang="en-US" sz="1600"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F49A762D-583A-419F-A76D-8C03F8DF0E02}"/>
              </a:ext>
            </a:extLst>
          </p:cNvPr>
          <p:cNvSpPr txBox="1"/>
          <p:nvPr/>
        </p:nvSpPr>
        <p:spPr>
          <a:xfrm>
            <a:off x="7097865" y="1124917"/>
            <a:ext cx="2451954" cy="369332"/>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1CD0ECE7-DF74-448F-9E0E-23BE62C2E583}"/>
              </a:ext>
            </a:extLst>
          </p:cNvPr>
          <p:cNvSpPr txBox="1"/>
          <p:nvPr/>
        </p:nvSpPr>
        <p:spPr>
          <a:xfrm>
            <a:off x="9605718" y="2883578"/>
            <a:ext cx="2451954"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フォアキャスティング</a:t>
            </a:r>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 name="楕円 2">
            <a:extLst>
              <a:ext uri="{FF2B5EF4-FFF2-40B4-BE49-F238E27FC236}">
                <a16:creationId xmlns:a16="http://schemas.microsoft.com/office/drawing/2014/main" id="{7B4669FC-C908-4622-89D0-281ACE489305}"/>
              </a:ext>
            </a:extLst>
          </p:cNvPr>
          <p:cNvSpPr/>
          <p:nvPr/>
        </p:nvSpPr>
        <p:spPr>
          <a:xfrm>
            <a:off x="7954012" y="797175"/>
            <a:ext cx="369830" cy="346602"/>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乗算記号 3">
            <a:extLst>
              <a:ext uri="{FF2B5EF4-FFF2-40B4-BE49-F238E27FC236}">
                <a16:creationId xmlns:a16="http://schemas.microsoft.com/office/drawing/2014/main" id="{C2CF7917-4B86-4AA5-9657-C58C0473A989}"/>
              </a:ext>
            </a:extLst>
          </p:cNvPr>
          <p:cNvSpPr/>
          <p:nvPr/>
        </p:nvSpPr>
        <p:spPr>
          <a:xfrm>
            <a:off x="11049000" y="2370288"/>
            <a:ext cx="588886" cy="699824"/>
          </a:xfrm>
          <a:prstGeom prst="mathMultiply">
            <a:avLst>
              <a:gd name="adj1" fmla="val 115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07B4C46E-09BB-43E4-BCE3-A9332D43EB43}"/>
              </a:ext>
            </a:extLst>
          </p:cNvPr>
          <p:cNvSpPr/>
          <p:nvPr/>
        </p:nvSpPr>
        <p:spPr>
          <a:xfrm>
            <a:off x="520700" y="4260196"/>
            <a:ext cx="11012714" cy="1714494"/>
          </a:xfrm>
          <a:prstGeom prst="wedgeRoundRectCallout">
            <a:avLst>
              <a:gd name="adj1" fmla="val 27733"/>
              <a:gd name="adj2" fmla="val -44982"/>
              <a:gd name="adj3" fmla="val 16667"/>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268288" marR="80010" indent="-268288" algn="just">
              <a:lnSpc>
                <a:spcPts val="2200"/>
              </a:lnSpc>
            </a:pPr>
            <a:r>
              <a:rPr kumimoji="1" lang="ja-JP" altLang="en-US" sz="2000" dirty="0">
                <a:latin typeface="Meiryo UI" panose="020B0604030504040204" pitchFamily="50" charset="-128"/>
                <a:ea typeface="Meiryo UI" panose="020B0604030504040204" pitchFamily="50" charset="-128"/>
              </a:rPr>
              <a:t>・どうしても、足りない部分は、</a:t>
            </a:r>
            <a:r>
              <a:rPr kumimoji="1"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新たな</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アイデアやイノベーション等で</a:t>
            </a:r>
            <a:r>
              <a:rPr lang="ja-JP" altLang="en-US" sz="2000" dirty="0">
                <a:latin typeface="Meiryo UI" panose="020B0604030504040204" pitchFamily="50" charset="-128"/>
                <a:ea typeface="Meiryo UI" panose="020B0604030504040204" pitchFamily="50" charset="-128"/>
              </a:rPr>
              <a:t>クリアしていく</a:t>
            </a: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r>
              <a:rPr lang="ja-JP" altLang="en-US" sz="2000" dirty="0">
                <a:latin typeface="Meiryo UI" panose="020B0604030504040204" pitchFamily="50" charset="-128"/>
                <a:ea typeface="Meiryo UI" panose="020B0604030504040204" pitchFamily="50" charset="-128"/>
              </a:rPr>
              <a:t>・自社単独では難しいものは、パートナーシップで、色んな方と協業し、</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みんなで革新を創出</a:t>
            </a:r>
            <a:r>
              <a:rPr lang="ja-JP" altLang="en-US" sz="2000" dirty="0">
                <a:latin typeface="Meiryo UI" panose="020B0604030504040204" pitchFamily="50" charset="-128"/>
                <a:ea typeface="Meiryo UI" panose="020B0604030504040204" pitchFamily="50" charset="-128"/>
              </a:rPr>
              <a:t>していく</a:t>
            </a:r>
            <a:endParaRPr lang="en-US" altLang="ja-JP" sz="2000" dirty="0">
              <a:latin typeface="Meiryo UI" panose="020B0604030504040204" pitchFamily="50" charset="-128"/>
              <a:ea typeface="Meiryo UI" panose="020B0604030504040204" pitchFamily="50" charset="-128"/>
            </a:endParaRPr>
          </a:p>
        </p:txBody>
      </p:sp>
      <p:sp>
        <p:nvSpPr>
          <p:cNvPr id="6" name="二等辺三角形 5">
            <a:extLst>
              <a:ext uri="{FF2B5EF4-FFF2-40B4-BE49-F238E27FC236}">
                <a16:creationId xmlns:a16="http://schemas.microsoft.com/office/drawing/2014/main" id="{95DBA18A-6486-45E0-A571-491E3208A37B}"/>
              </a:ext>
            </a:extLst>
          </p:cNvPr>
          <p:cNvSpPr/>
          <p:nvPr/>
        </p:nvSpPr>
        <p:spPr>
          <a:xfrm>
            <a:off x="8853716" y="2370288"/>
            <a:ext cx="659752" cy="1867506"/>
          </a:xfrm>
          <a:prstGeom prst="triangle">
            <a:avLst>
              <a:gd name="adj" fmla="val 100000"/>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64FD9C2-B661-4285-85F4-C7C4DE9AB14C}"/>
              </a:ext>
            </a:extLst>
          </p:cNvPr>
          <p:cNvSpPr/>
          <p:nvPr/>
        </p:nvSpPr>
        <p:spPr>
          <a:xfrm>
            <a:off x="8891319" y="4174794"/>
            <a:ext cx="593042" cy="139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51F25F25-6A2E-453B-BE94-06F63FAA0D73}"/>
              </a:ext>
            </a:extLst>
          </p:cNvPr>
          <p:cNvCxnSpPr>
            <a:cxnSpLocks/>
          </p:cNvCxnSpPr>
          <p:nvPr/>
        </p:nvCxnSpPr>
        <p:spPr>
          <a:xfrm>
            <a:off x="9562434" y="1616028"/>
            <a:ext cx="0" cy="63066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スライド番号プレースホルダー 1">
            <a:extLst>
              <a:ext uri="{FF2B5EF4-FFF2-40B4-BE49-F238E27FC236}">
                <a16:creationId xmlns:a16="http://schemas.microsoft.com/office/drawing/2014/main" id="{46D84742-4296-4C21-AD37-7A67CC3942DA}"/>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20</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99655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i="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２．</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３．大阪府の取り組み</a:t>
            </a:r>
            <a:endParaRPr lang="en-US" altLang="ja-JP" sz="3600" b="1" dirty="0">
              <a:latin typeface="Meiryo UI" panose="020B0604030504040204" pitchFamily="50" charset="-128"/>
              <a:ea typeface="Meiryo UI" panose="020B0604030504040204" pitchFamily="50" charset="-128"/>
            </a:endParaRPr>
          </a:p>
          <a:p>
            <a:pPr indent="631841">
              <a:lnSpc>
                <a:spcPct val="150000"/>
              </a:lnSpc>
              <a:spcBef>
                <a:spcPts val="600"/>
              </a:spcBef>
            </a:pP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6816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200014" y="764704"/>
          <a:ext cx="9756042" cy="5863286"/>
        </p:xfrm>
        <a:graphic>
          <a:graphicData uri="http://schemas.openxmlformats.org/drawingml/2006/table">
            <a:tbl>
              <a:tblPr firstRow="1" bandRow="1">
                <a:tableStyleId>{69012ECD-51FC-41F1-AA8D-1B2483CD663E}</a:tableStyleId>
              </a:tblPr>
              <a:tblGrid>
                <a:gridCol w="5400042">
                  <a:extLst>
                    <a:ext uri="{9D8B030D-6E8A-4147-A177-3AD203B41FA5}">
                      <a16:colId xmlns:a16="http://schemas.microsoft.com/office/drawing/2014/main" val="1335284285"/>
                    </a:ext>
                  </a:extLst>
                </a:gridCol>
                <a:gridCol w="2376000">
                  <a:extLst>
                    <a:ext uri="{9D8B030D-6E8A-4147-A177-3AD203B41FA5}">
                      <a16:colId xmlns:a16="http://schemas.microsoft.com/office/drawing/2014/main" val="2394887878"/>
                    </a:ext>
                  </a:extLst>
                </a:gridCol>
                <a:gridCol w="1980000">
                  <a:extLst>
                    <a:ext uri="{9D8B030D-6E8A-4147-A177-3AD203B41FA5}">
                      <a16:colId xmlns:a16="http://schemas.microsoft.com/office/drawing/2014/main" val="2412904483"/>
                    </a:ext>
                  </a:extLst>
                </a:gridCol>
              </a:tblGrid>
              <a:tr h="544526">
                <a:tc>
                  <a:txBody>
                    <a:bodyPr/>
                    <a:lstStyle/>
                    <a:p>
                      <a:pPr algn="ctr"/>
                      <a:r>
                        <a:rPr kumimoji="1" lang="ja-JP" altLang="en-US" sz="1600" b="1" dirty="0">
                          <a:latin typeface="Meiryo UI" panose="020B0604030504040204" pitchFamily="50" charset="-128"/>
                          <a:ea typeface="Meiryo UI" panose="020B0604030504040204" pitchFamily="50" charset="-128"/>
                        </a:rPr>
                        <a:t>大阪府の取組み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国の動き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関連項目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5318760">
                <a:tc>
                  <a:txBody>
                    <a:bodyPr/>
                    <a:lstStyle/>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800" b="1" dirty="0">
                        <a:latin typeface="Meiryo UI" panose="020B0604030504040204" pitchFamily="50" charset="-128"/>
                        <a:ea typeface="Meiryo UI" panose="020B0604030504040204" pitchFamily="50" charset="-128"/>
                      </a:endParaRPr>
                    </a:p>
                    <a:p>
                      <a:endParaRPr kumimoji="1" lang="en-US" altLang="ja-JP" sz="1800" b="1" dirty="0">
                        <a:solidFill>
                          <a:srgbClr val="FF0000"/>
                        </a:solidFill>
                        <a:latin typeface="Meiryo UI" panose="020B0604030504040204" pitchFamily="50" charset="-128"/>
                        <a:ea typeface="Meiryo UI" panose="020B0604030504040204" pitchFamily="50" charset="-128"/>
                      </a:endParaRPr>
                    </a:p>
                    <a:p>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en-US" altLang="ja-JP" sz="1400" b="1" dirty="0">
                          <a:solidFill>
                            <a:srgbClr val="FF0000"/>
                          </a:solidFill>
                          <a:latin typeface="Meiryo UI" panose="020B0604030504040204" pitchFamily="50" charset="-128"/>
                          <a:ea typeface="Meiryo UI" panose="020B0604030504040204" pitchFamily="50" charset="-128"/>
                        </a:rPr>
                        <a:t>2018</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4</a:t>
                      </a:r>
                      <a:r>
                        <a:rPr kumimoji="1" lang="ja-JP" altLang="en-US" sz="1400" b="1" dirty="0">
                          <a:solidFill>
                            <a:srgbClr val="FF0000"/>
                          </a:solidFill>
                          <a:latin typeface="Meiryo UI" panose="020B0604030504040204" pitchFamily="50" charset="-128"/>
                          <a:ea typeface="Meiryo UI" panose="020B0604030504040204" pitchFamily="50" charset="-128"/>
                        </a:rPr>
                        <a:t>月　大阪府</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推進本部設置</a:t>
                      </a:r>
                      <a:endParaRPr kumimoji="1" lang="en-US" altLang="ja-JP" sz="1400" b="1" dirty="0">
                        <a:solidFill>
                          <a:srgbClr val="FF0000"/>
                        </a:solidFill>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pPr>
                      <a:r>
                        <a:rPr kumimoji="1" lang="en-US" altLang="ja-JP" sz="1400" b="1" dirty="0">
                          <a:solidFill>
                            <a:srgbClr val="FF0000"/>
                          </a:solidFill>
                          <a:latin typeface="Meiryo UI" panose="020B0604030504040204" pitchFamily="50" charset="-128"/>
                          <a:ea typeface="Meiryo UI" panose="020B0604030504040204" pitchFamily="50" charset="-128"/>
                        </a:rPr>
                        <a:t>2020</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3</a:t>
                      </a:r>
                      <a:r>
                        <a:rPr kumimoji="1" lang="ja-JP" altLang="en-US" sz="1400" b="1" dirty="0">
                          <a:solidFill>
                            <a:srgbClr val="FF0000"/>
                          </a:solidFill>
                          <a:latin typeface="Meiryo UI" panose="020B0604030504040204" pitchFamily="50" charset="-128"/>
                          <a:ea typeface="Meiryo UI" panose="020B0604030504040204" pitchFamily="50" charset="-128"/>
                        </a:rPr>
                        <a:t>月　</a:t>
                      </a:r>
                      <a:r>
                        <a:rPr kumimoji="1" lang="en-US" altLang="ja-JP" sz="1400" b="1" dirty="0">
                          <a:solidFill>
                            <a:srgbClr val="FF0000"/>
                          </a:solidFill>
                          <a:latin typeface="Meiryo UI" panose="020B0604030504040204" pitchFamily="50" charset="-128"/>
                          <a:ea typeface="Meiryo UI" panose="020B0604030504040204" pitchFamily="50" charset="-128"/>
                        </a:rPr>
                        <a:t>Osaka</a:t>
                      </a:r>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未来都市及び自治体</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モデル事業に採択</a:t>
                      </a:r>
                      <a:endParaRPr kumimoji="1" lang="en-US" altLang="ja-JP" sz="1400" b="0" dirty="0">
                        <a:latin typeface="Meiryo UI" panose="020B0604030504040204" pitchFamily="50" charset="-128"/>
                        <a:ea typeface="Meiryo UI" panose="020B0604030504040204" pitchFamily="50" charset="-128"/>
                      </a:endParaRPr>
                    </a:p>
                    <a:p>
                      <a:pPr marL="0" indent="1071563">
                        <a:lnSpc>
                          <a:spcPct val="100000"/>
                        </a:lnSpc>
                        <a:spcBef>
                          <a:spcPts val="0"/>
                        </a:spcBef>
                      </a:pPr>
                      <a:r>
                        <a:rPr kumimoji="1" lang="ja-JP" altLang="en-US" sz="1400" b="0" dirty="0">
                          <a:latin typeface="Meiryo UI" panose="020B0604030504040204" pitchFamily="50" charset="-128"/>
                          <a:ea typeface="Meiryo UI" panose="020B0604030504040204" pitchFamily="50" charset="-128"/>
                        </a:rPr>
                        <a:t>（大阪市と共同提案）</a:t>
                      </a:r>
                      <a:endParaRPr kumimoji="1" lang="en-US" altLang="ja-JP" sz="1400" b="0" dirty="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12</a:t>
                      </a:r>
                      <a:r>
                        <a:rPr kumimoji="1" lang="ja-JP" altLang="en-US" sz="1400" b="0" dirty="0">
                          <a:latin typeface="Meiryo UI" panose="020B0604030504040204" pitchFamily="50" charset="-128"/>
                          <a:ea typeface="Meiryo UI" panose="020B0604030504040204" pitchFamily="50" charset="-128"/>
                        </a:rPr>
                        <a:t>月　大阪</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ネットワーク設置</a:t>
                      </a:r>
                      <a:endParaRPr kumimoji="1" lang="en-US" altLang="ja-JP" sz="1400" b="0" dirty="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a:solidFill>
                            <a:srgbClr val="FF0000"/>
                          </a:solidFill>
                          <a:latin typeface="Meiryo UI" panose="020B0604030504040204" pitchFamily="50" charset="-128"/>
                          <a:ea typeface="Meiryo UI" panose="020B0604030504040204" pitchFamily="50" charset="-128"/>
                        </a:rPr>
                        <a:t>2021</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1</a:t>
                      </a:r>
                      <a:r>
                        <a:rPr kumimoji="1" lang="ja-JP" altLang="en-US" sz="1400" b="1" dirty="0">
                          <a:solidFill>
                            <a:srgbClr val="FF0000"/>
                          </a:solidFill>
                          <a:latin typeface="Meiryo UI" panose="020B0604030504040204" pitchFamily="50" charset="-128"/>
                          <a:ea typeface="Meiryo UI" panose="020B0604030504040204" pitchFamily="50" charset="-128"/>
                        </a:rPr>
                        <a:t>月　大阪</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行動憲章策定</a:t>
                      </a: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a:solidFill>
                            <a:srgbClr val="FF0000"/>
                          </a:solidFill>
                          <a:latin typeface="Meiryo UI" panose="020B0604030504040204" pitchFamily="50" charset="-128"/>
                          <a:ea typeface="Meiryo UI" panose="020B0604030504040204" pitchFamily="50" charset="-128"/>
                        </a:rPr>
                        <a:t>2021</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2</a:t>
                      </a:r>
                      <a:r>
                        <a:rPr kumimoji="1" lang="ja-JP" altLang="en-US" sz="1400" b="1" dirty="0">
                          <a:solidFill>
                            <a:srgbClr val="FF0000"/>
                          </a:solidFill>
                          <a:latin typeface="Meiryo UI" panose="020B0604030504040204" pitchFamily="50" charset="-128"/>
                          <a:ea typeface="Meiryo UI" panose="020B0604030504040204" pitchFamily="50" charset="-128"/>
                        </a:rPr>
                        <a:t>月～　私の</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宣言プロジェクト開始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2016</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5</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推進本部設置</a:t>
                      </a:r>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2016</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12</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実施指針策定</a:t>
                      </a:r>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2018</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6</a:t>
                      </a:r>
                      <a:r>
                        <a:rPr kumimoji="1" lang="ja-JP" altLang="en-US" sz="1200" b="0" dirty="0">
                          <a:latin typeface="Meiryo UI" panose="020B0604030504040204" pitchFamily="50" charset="-128"/>
                          <a:ea typeface="Meiryo UI" panose="020B0604030504040204" pitchFamily="50" charset="-128"/>
                        </a:rPr>
                        <a:t>月～　　</a:t>
                      </a:r>
                      <a:endParaRPr kumimoji="1" lang="en-US" altLang="ja-JP" sz="1200" b="0" dirty="0">
                        <a:latin typeface="Meiryo UI" panose="020B0604030504040204" pitchFamily="50" charset="-128"/>
                        <a:ea typeface="Meiryo UI" panose="020B0604030504040204" pitchFamily="50" charset="-128"/>
                      </a:endParaRPr>
                    </a:p>
                    <a:p>
                      <a:pPr marL="84138" indent="-84138"/>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未来都市及び自治体・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モデル事業の選定開始</a:t>
                      </a:r>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2018</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6</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pPr marL="84138" indent="-84138"/>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Japan SDGs Action</a:t>
                      </a:r>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Platform</a:t>
                      </a:r>
                      <a:r>
                        <a:rPr kumimoji="1" lang="en-US" altLang="ja-JP" sz="1200" b="0" baseline="0" dirty="0">
                          <a:latin typeface="Meiryo UI" panose="020B0604030504040204" pitchFamily="50" charset="-128"/>
                          <a:ea typeface="Meiryo UI" panose="020B0604030504040204" pitchFamily="50" charset="-128"/>
                        </a:rPr>
                        <a:t> </a:t>
                      </a:r>
                      <a:r>
                        <a:rPr kumimoji="1" lang="ja-JP" altLang="en-US" sz="1200" b="0" dirty="0">
                          <a:latin typeface="Meiryo UI" panose="020B0604030504040204" pitchFamily="50" charset="-128"/>
                          <a:ea typeface="Meiryo UI" panose="020B0604030504040204" pitchFamily="50" charset="-128"/>
                        </a:rPr>
                        <a:t>設置</a:t>
                      </a:r>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2019</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12</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実施指針改定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b="1" dirty="0">
                          <a:solidFill>
                            <a:srgbClr val="00B050"/>
                          </a:solidFill>
                          <a:latin typeface="Meiryo UI" panose="020B0604030504040204" pitchFamily="50" charset="-128"/>
                          <a:ea typeface="Meiryo UI" panose="020B0604030504040204" pitchFamily="50" charset="-128"/>
                        </a:rPr>
                        <a:t>2015</a:t>
                      </a:r>
                      <a:r>
                        <a:rPr kumimoji="1" lang="ja-JP" altLang="en-US" sz="1200" b="1" dirty="0">
                          <a:solidFill>
                            <a:srgbClr val="00B050"/>
                          </a:solidFill>
                          <a:latin typeface="Meiryo UI" panose="020B0604030504040204" pitchFamily="50" charset="-128"/>
                          <a:ea typeface="Meiryo UI" panose="020B0604030504040204" pitchFamily="50" charset="-128"/>
                        </a:rPr>
                        <a:t>年</a:t>
                      </a:r>
                      <a:r>
                        <a:rPr kumimoji="1" lang="en-US" altLang="ja-JP" sz="1200" b="1" dirty="0">
                          <a:solidFill>
                            <a:srgbClr val="00B050"/>
                          </a:solidFill>
                          <a:latin typeface="Meiryo UI" panose="020B0604030504040204" pitchFamily="50" charset="-128"/>
                          <a:ea typeface="Meiryo UI" panose="020B0604030504040204" pitchFamily="50" charset="-128"/>
                        </a:rPr>
                        <a:t>9</a:t>
                      </a:r>
                      <a:r>
                        <a:rPr kumimoji="1" lang="ja-JP" altLang="en-US" sz="1200" b="1" dirty="0">
                          <a:solidFill>
                            <a:srgbClr val="00B050"/>
                          </a:solidFill>
                          <a:latin typeface="Meiryo UI" panose="020B0604030504040204" pitchFamily="50" charset="-128"/>
                          <a:ea typeface="Meiryo UI" panose="020B0604030504040204" pitchFamily="50" charset="-128"/>
                        </a:rPr>
                        <a:t>月　</a:t>
                      </a:r>
                      <a:endParaRPr kumimoji="1" lang="en-US" altLang="ja-JP" sz="1200" b="1" dirty="0">
                        <a:solidFill>
                          <a:srgbClr val="00B050"/>
                        </a:solidFill>
                        <a:latin typeface="Meiryo UI" panose="020B0604030504040204" pitchFamily="50" charset="-128"/>
                        <a:ea typeface="Meiryo UI" panose="020B0604030504040204" pitchFamily="50" charset="-128"/>
                      </a:endParaRPr>
                    </a:p>
                    <a:p>
                      <a:r>
                        <a:rPr kumimoji="1" lang="ja-JP" altLang="en-US" sz="1200" b="1" dirty="0">
                          <a:solidFill>
                            <a:srgbClr val="00B050"/>
                          </a:solidFill>
                          <a:latin typeface="Meiryo UI" panose="020B0604030504040204" pitchFamily="50" charset="-128"/>
                          <a:ea typeface="Meiryo UI" panose="020B0604030504040204" pitchFamily="50" charset="-128"/>
                        </a:rPr>
                        <a:t>国連総会にて</a:t>
                      </a:r>
                      <a:r>
                        <a:rPr kumimoji="1" lang="en-US" altLang="ja-JP" sz="1200" b="1" dirty="0">
                          <a:solidFill>
                            <a:srgbClr val="00B050"/>
                          </a:solidFill>
                          <a:latin typeface="Meiryo UI" panose="020B0604030504040204" pitchFamily="50" charset="-128"/>
                          <a:ea typeface="Meiryo UI" panose="020B0604030504040204" pitchFamily="50" charset="-128"/>
                        </a:rPr>
                        <a:t>SDGs</a:t>
                      </a:r>
                      <a:r>
                        <a:rPr kumimoji="1" lang="ja-JP" altLang="en-US" sz="1200" b="1" dirty="0">
                          <a:solidFill>
                            <a:srgbClr val="00B050"/>
                          </a:solidFill>
                          <a:latin typeface="Meiryo UI" panose="020B0604030504040204" pitchFamily="50" charset="-128"/>
                          <a:ea typeface="Meiryo UI" panose="020B0604030504040204" pitchFamily="50" charset="-128"/>
                        </a:rPr>
                        <a:t>を採択</a:t>
                      </a:r>
                      <a:endParaRPr kumimoji="1" lang="en-US" altLang="ja-JP" sz="1200" b="1" dirty="0">
                        <a:solidFill>
                          <a:srgbClr val="00B050"/>
                        </a:solidFill>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r>
                        <a:rPr kumimoji="1" lang="en-US" altLang="ja-JP" sz="1200" b="1" dirty="0">
                          <a:solidFill>
                            <a:srgbClr val="00B050"/>
                          </a:solidFill>
                          <a:latin typeface="Meiryo UI" panose="020B0604030504040204" pitchFamily="50" charset="-128"/>
                          <a:ea typeface="Meiryo UI" panose="020B0604030504040204" pitchFamily="50" charset="-128"/>
                        </a:rPr>
                        <a:t>2018</a:t>
                      </a:r>
                      <a:r>
                        <a:rPr kumimoji="1" lang="ja-JP" altLang="en-US" sz="1200" b="1" dirty="0">
                          <a:solidFill>
                            <a:srgbClr val="00B050"/>
                          </a:solidFill>
                          <a:latin typeface="Meiryo UI" panose="020B0604030504040204" pitchFamily="50" charset="-128"/>
                          <a:ea typeface="Meiryo UI" panose="020B0604030504040204" pitchFamily="50" charset="-128"/>
                        </a:rPr>
                        <a:t>年</a:t>
                      </a:r>
                      <a:r>
                        <a:rPr kumimoji="1" lang="en-US" altLang="ja-JP" sz="1200" b="1" dirty="0">
                          <a:solidFill>
                            <a:srgbClr val="00B050"/>
                          </a:solidFill>
                          <a:latin typeface="Meiryo UI" panose="020B0604030504040204" pitchFamily="50" charset="-128"/>
                          <a:ea typeface="Meiryo UI" panose="020B0604030504040204" pitchFamily="50" charset="-128"/>
                        </a:rPr>
                        <a:t>11</a:t>
                      </a:r>
                      <a:r>
                        <a:rPr kumimoji="1" lang="ja-JP" altLang="en-US" sz="1200" b="1" dirty="0">
                          <a:solidFill>
                            <a:srgbClr val="00B050"/>
                          </a:solidFill>
                          <a:latin typeface="Meiryo UI" panose="020B0604030504040204" pitchFamily="50" charset="-128"/>
                          <a:ea typeface="Meiryo UI" panose="020B0604030504040204" pitchFamily="50" charset="-128"/>
                        </a:rPr>
                        <a:t>月</a:t>
                      </a:r>
                      <a:endParaRPr kumimoji="1" lang="en-US" altLang="ja-JP" sz="1200" b="1" dirty="0">
                        <a:solidFill>
                          <a:srgbClr val="00B050"/>
                        </a:solidFill>
                        <a:latin typeface="Meiryo UI" panose="020B0604030504040204" pitchFamily="50" charset="-128"/>
                        <a:ea typeface="Meiryo UI" panose="020B0604030504040204" pitchFamily="50" charset="-128"/>
                      </a:endParaRPr>
                    </a:p>
                    <a:p>
                      <a:r>
                        <a:rPr kumimoji="1" lang="ja-JP" altLang="en-US" sz="1200" b="1" dirty="0">
                          <a:solidFill>
                            <a:srgbClr val="00B050"/>
                          </a:solidFill>
                          <a:latin typeface="Meiryo UI" panose="020B0604030504040204" pitchFamily="50" charset="-128"/>
                          <a:ea typeface="Meiryo UI" panose="020B0604030504040204" pitchFamily="50" charset="-128"/>
                        </a:rPr>
                        <a:t>大阪・関西万博開催決定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9624392" y="649287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22</a:t>
            </a:fld>
            <a:endParaRPr kumimoji="1" lang="ja-JP" altLang="en-US" sz="1200" dirty="0"/>
          </a:p>
        </p:txBody>
      </p:sp>
      <p:sp>
        <p:nvSpPr>
          <p:cNvPr id="7" name="正方形/長方形 6">
            <a:extLst>
              <a:ext uri="{FF2B5EF4-FFF2-40B4-BE49-F238E27FC236}">
                <a16:creationId xmlns:a16="http://schemas.microsoft.com/office/drawing/2014/main" id="{FD2A1563-1EE9-4B62-8AA7-222C5CD58903}"/>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これまでの主な経過</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0750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txBox="1">
            <a:spLocks/>
          </p:cNvSpPr>
          <p:nvPr/>
        </p:nvSpPr>
        <p:spPr>
          <a:xfrm>
            <a:off x="9725380" y="6403042"/>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23</a:t>
            </a:fld>
            <a:endParaRPr kumimoji="1" lang="ja-JP" altLang="en-US" sz="1200" dirty="0"/>
          </a:p>
        </p:txBody>
      </p:sp>
      <p:sp>
        <p:nvSpPr>
          <p:cNvPr id="14" name="テキスト ボックス 13"/>
          <p:cNvSpPr txBox="1"/>
          <p:nvPr/>
        </p:nvSpPr>
        <p:spPr>
          <a:xfrm>
            <a:off x="1413893" y="1238890"/>
            <a:ext cx="9361040" cy="1518044"/>
          </a:xfrm>
          <a:prstGeom prst="rect">
            <a:avLst/>
          </a:prstGeom>
          <a:noFill/>
          <a:ln>
            <a:solidFill>
              <a:schemeClr val="tx1"/>
            </a:solidFill>
          </a:ln>
        </p:spPr>
        <p:txBody>
          <a:bodyPr wrap="square" rtlCol="0">
            <a:spAutoFit/>
          </a:bodyPr>
          <a:lstStyle/>
          <a:p>
            <a:pPr>
              <a:lnSpc>
                <a:spcPct val="150000"/>
              </a:lnSpc>
            </a:pP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a:t>
            </a:r>
            <a:r>
              <a:rPr lang="ja-JP" altLang="en-US" sz="1600" dirty="0">
                <a:latin typeface="Meiryo UI" panose="020B0604030504040204" pitchFamily="50" charset="-128"/>
                <a:ea typeface="Meiryo UI" panose="020B0604030504040204" pitchFamily="50" charset="-128"/>
              </a:rPr>
              <a:t>ビジョン」は、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年大阪・関西万博の開催都市として、世界の先頭に立って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の達成に貢献する「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先進都市」を実現するため、大阪がめざす</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の新たな取組みの創出を図っていくことを目的に策定（</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月策定）</a:t>
            </a:r>
            <a:endParaRPr kumimoji="1" lang="en-US" altLang="ja-JP" sz="1600" dirty="0">
              <a:latin typeface="Meiryo UI" panose="020B0604030504040204" pitchFamily="50" charset="-128"/>
              <a:ea typeface="Meiryo UI" panose="020B0604030504040204" pitchFamily="50" charset="-128"/>
            </a:endParaRPr>
          </a:p>
        </p:txBody>
      </p:sp>
      <p:sp>
        <p:nvSpPr>
          <p:cNvPr id="15" name="角丸四角形 14"/>
          <p:cNvSpPr/>
          <p:nvPr/>
        </p:nvSpPr>
        <p:spPr>
          <a:xfrm>
            <a:off x="1358900" y="764704"/>
            <a:ext cx="4292724" cy="431436"/>
          </a:xfrm>
          <a:prstGeom prst="round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a:solidFill>
                  <a:prstClr val="black"/>
                </a:solidFill>
                <a:latin typeface="Meiryo UI" panose="020B0604030504040204" pitchFamily="50" charset="-128"/>
                <a:ea typeface="Meiryo UI" panose="020B0604030504040204" pitchFamily="50" charset="-128"/>
              </a:rPr>
              <a:t>OSAKA</a:t>
            </a:r>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rPr>
              <a:t>　ビジョン策定の意義</a:t>
            </a:r>
          </a:p>
          <a:p>
            <a:pPr algn="ctr" defTabSz="913788">
              <a:defRPr/>
            </a:pPr>
            <a:endParaRPr kumimoji="1" lang="ja-JP" altLang="en-US" sz="2000" b="1" dirty="0">
              <a:solidFill>
                <a:prstClr val="black"/>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647A445C-9ECC-49AE-A8BE-73821DD8796E}"/>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a:t>
            </a:r>
            <a:r>
              <a:rPr kumimoji="1" lang="ja-JP" altLang="en-US" sz="2000" b="1" dirty="0">
                <a:latin typeface="Meiryo UI" panose="020B0604030504040204" pitchFamily="50" charset="-128"/>
                <a:ea typeface="Meiryo UI" panose="020B0604030504040204" pitchFamily="50" charset="-128"/>
              </a:rPr>
              <a:t>ｓ　ビジョン</a:t>
            </a:r>
            <a:endParaRPr kumimoji="1" lang="en-US" altLang="ja-JP" sz="2000"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F5DA479-0457-4C96-85E9-174B6B87DA0F}"/>
              </a:ext>
            </a:extLst>
          </p:cNvPr>
          <p:cNvPicPr>
            <a:picLocks noChangeAspect="1"/>
          </p:cNvPicPr>
          <p:nvPr/>
        </p:nvPicPr>
        <p:blipFill>
          <a:blip r:embed="rId3"/>
          <a:stretch>
            <a:fillRect/>
          </a:stretch>
        </p:blipFill>
        <p:spPr>
          <a:xfrm>
            <a:off x="1413893" y="2914243"/>
            <a:ext cx="5421327" cy="3755117"/>
          </a:xfrm>
          <a:prstGeom prst="rect">
            <a:avLst/>
          </a:prstGeom>
        </p:spPr>
      </p:pic>
      <p:pic>
        <p:nvPicPr>
          <p:cNvPr id="6" name="図 5">
            <a:extLst>
              <a:ext uri="{FF2B5EF4-FFF2-40B4-BE49-F238E27FC236}">
                <a16:creationId xmlns:a16="http://schemas.microsoft.com/office/drawing/2014/main" id="{67A6E1F4-16AF-4A6B-8F91-24458C3B0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905" y="3187139"/>
            <a:ext cx="3581028" cy="3581028"/>
          </a:xfrm>
          <a:prstGeom prst="rect">
            <a:avLst/>
          </a:prstGeom>
        </p:spPr>
      </p:pic>
      <p:sp>
        <p:nvSpPr>
          <p:cNvPr id="7" name="テキスト ボックス 6">
            <a:extLst>
              <a:ext uri="{FF2B5EF4-FFF2-40B4-BE49-F238E27FC236}">
                <a16:creationId xmlns:a16="http://schemas.microsoft.com/office/drawing/2014/main" id="{EE5ACCB8-40A5-411A-81E3-3B4BE36CCDC8}"/>
              </a:ext>
            </a:extLst>
          </p:cNvPr>
          <p:cNvSpPr txBox="1"/>
          <p:nvPr/>
        </p:nvSpPr>
        <p:spPr>
          <a:xfrm>
            <a:off x="7453029" y="3036401"/>
            <a:ext cx="33219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こちらより確認できます</a:t>
            </a:r>
          </a:p>
        </p:txBody>
      </p:sp>
    </p:spTree>
    <p:extLst>
      <p:ext uri="{BB962C8B-B14F-4D97-AF65-F5344CB8AC3E}">
        <p14:creationId xmlns:p14="http://schemas.microsoft.com/office/powerpoint/2010/main" val="3873078920"/>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1282980" y="942182"/>
            <a:ext cx="9686838" cy="5414172"/>
            <a:chOff x="1639295" y="2913958"/>
            <a:chExt cx="806798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199030" y="4751737"/>
              <a:ext cx="793110" cy="1574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574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7294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574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79439" y="4682167"/>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866254" y="2913958"/>
              <a:ext cx="5843118"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67"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24</a:t>
            </a:fld>
            <a:endParaRPr kumimoji="1" lang="ja-JP" altLang="en-US" sz="1200"/>
          </a:p>
        </p:txBody>
      </p:sp>
      <p:sp>
        <p:nvSpPr>
          <p:cNvPr id="66" name="テキスト ボックス 65">
            <a:extLst>
              <a:ext uri="{FF2B5EF4-FFF2-40B4-BE49-F238E27FC236}">
                <a16:creationId xmlns:a16="http://schemas.microsoft.com/office/drawing/2014/main" id="{38B09320-ACED-4E48-A8F3-BA70326570A4}"/>
              </a:ext>
            </a:extLst>
          </p:cNvPr>
          <p:cNvSpPr txBox="1"/>
          <p:nvPr/>
        </p:nvSpPr>
        <p:spPr>
          <a:xfrm>
            <a:off x="1228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年大阪・関西万博に向けて取り組む「重点ゴール」</a:t>
            </a:r>
          </a:p>
        </p:txBody>
      </p:sp>
      <p:cxnSp>
        <p:nvCxnSpPr>
          <p:cNvPr id="70" name="直線コネクタ 69">
            <a:extLst>
              <a:ext uri="{FF2B5EF4-FFF2-40B4-BE49-F238E27FC236}">
                <a16:creationId xmlns:a16="http://schemas.microsoft.com/office/drawing/2014/main" id="{7C5D7425-653A-45FE-B007-C2602D6655B8}"/>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295515"/>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1359379" y="1211243"/>
            <a:ext cx="9473247" cy="683264"/>
          </a:xfrm>
          <a:prstGeom prst="rect">
            <a:avLst/>
          </a:prstGeom>
          <a:noFill/>
        </p:spPr>
        <p:txBody>
          <a:bodyPr wrap="square" lIns="72000" tIns="64008" rIns="72000" bIns="64008" rtlCol="0">
            <a:spAutoFit/>
          </a:bodyPr>
          <a:lstStyle/>
          <a:p>
            <a:pPr marL="171455" indent="-171455">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1637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1"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40" indent="-96840">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40" indent="-96840"/>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4"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330055"/>
            </a:xfrm>
            <a:prstGeom prst="rect">
              <a:avLst/>
            </a:prstGeom>
            <a:noFill/>
            <a:ln w="19050" cmpd="sng">
              <a:noFill/>
              <a:prstDash val="solid"/>
            </a:ln>
          </p:spPr>
          <p:txBody>
            <a:bodyPr wrap="square" rtlCol="0">
              <a:spAutoFit/>
            </a:bodyPr>
            <a:lstStyle/>
            <a:p>
              <a:pPr marL="185742" indent="-185742"/>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42" indent="-185742"/>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42" indent="-185742"/>
              <a:endParaRPr lang="en-US" altLang="ja-JP" sz="1600" dirty="0">
                <a:solidFill>
                  <a:prstClr val="white"/>
                </a:solidFill>
                <a:latin typeface="Meiryo UI" panose="020B0604030504040204" pitchFamily="50" charset="-128"/>
                <a:ea typeface="Meiryo UI" panose="020B0604030504040204" pitchFamily="50" charset="-128"/>
              </a:endParaRPr>
            </a:p>
            <a:p>
              <a:pPr marL="185742" indent="-185742"/>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8139113" y="65341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25</a:t>
            </a:fld>
            <a:endParaRPr kumimoji="1" lang="ja-JP" altLang="en-US" sz="1200"/>
          </a:p>
        </p:txBody>
      </p:sp>
      <p:sp>
        <p:nvSpPr>
          <p:cNvPr id="26" name="テキスト ボックス 25">
            <a:extLst>
              <a:ext uri="{FF2B5EF4-FFF2-40B4-BE49-F238E27FC236}">
                <a16:creationId xmlns:a16="http://schemas.microsoft.com/office/drawing/2014/main" id="{B05A00D2-3286-4F27-9AB9-109FF23C7F7D}"/>
              </a:ext>
            </a:extLst>
          </p:cNvPr>
          <p:cNvSpPr txBox="1"/>
          <p:nvPr/>
        </p:nvSpPr>
        <p:spPr>
          <a:xfrm>
            <a:off x="1228188" y="99091"/>
            <a:ext cx="6668012"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OSAKA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a:t>
            </a:r>
            <a:r>
              <a:rPr kumimoji="1" lang="ja-JP" altLang="en-US" sz="2000" b="1" dirty="0">
                <a:latin typeface="Meiryo UI" panose="020B0604030504040204" pitchFamily="50" charset="-128"/>
                <a:ea typeface="Meiryo UI" panose="020B0604030504040204" pitchFamily="50" charset="-128"/>
              </a:rPr>
              <a:t>ｓ　ビジョン」における取り組み工程</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CB69598F-E3D8-4436-AA1F-8A02F8623B0D}"/>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382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258411" y="695047"/>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9" indent="-174629">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42" indent="-185742">
              <a:lnSpc>
                <a:spcPts val="1400"/>
              </a:lnSpc>
              <a:tabLst>
                <a:tab pos="185742"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1460411" y="995173"/>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9" indent="-174629">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923799" y="882931"/>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189"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1992320" y="148501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040589" y="1773028"/>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024817" y="2249454"/>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2005767" y="2522096"/>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2023549" y="3466461"/>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2078910" y="3752744"/>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2019214" y="426403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1923798" y="4572346"/>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1992321" y="5990214"/>
            <a:ext cx="3669444" cy="329001"/>
          </a:xfrm>
          <a:prstGeom prst="rect">
            <a:avLst/>
          </a:prstGeom>
        </p:spPr>
        <p:txBody>
          <a:bodyPr wrap="square" anchor="ctr">
            <a:spAutoFit/>
          </a:bodyPr>
          <a:lstStyle/>
          <a:p>
            <a:pPr marL="1162079" indent="-1162079">
              <a:lnSpc>
                <a:spcPts val="1800"/>
              </a:lnSpc>
            </a:pPr>
            <a:r>
              <a:rPr lang="ja-JP" altLang="en-US" b="1" dirty="0"/>
              <a:t>２０３０年</a:t>
            </a:r>
            <a:endParaRPr lang="ja-JP" altLang="en-US" dirty="0"/>
          </a:p>
        </p:txBody>
      </p:sp>
      <p:sp>
        <p:nvSpPr>
          <p:cNvPr id="52" name="テキスト ボックス 51"/>
          <p:cNvSpPr txBox="1"/>
          <p:nvPr/>
        </p:nvSpPr>
        <p:spPr>
          <a:xfrm>
            <a:off x="1992320" y="564263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369787" y="978777"/>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9" indent="-174629">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6705769" y="148671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6723990" y="2218955"/>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6723271" y="345846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6794174" y="1767483"/>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6562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189"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189"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6679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7340872" y="840631"/>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189"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6723271" y="4369378"/>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6720477" y="4676224"/>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6780727" y="5609778"/>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6780728" y="5970811"/>
            <a:ext cx="3271933" cy="32573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9542703" y="649287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26</a:t>
            </a:fld>
            <a:endParaRPr kumimoji="1" lang="ja-JP" altLang="en-US" sz="1200" dirty="0"/>
          </a:p>
        </p:txBody>
      </p:sp>
      <p:sp>
        <p:nvSpPr>
          <p:cNvPr id="32" name="テキスト ボックス 31">
            <a:extLst>
              <a:ext uri="{FF2B5EF4-FFF2-40B4-BE49-F238E27FC236}">
                <a16:creationId xmlns:a16="http://schemas.microsoft.com/office/drawing/2014/main" id="{86C6CAF9-17D9-4533-BF75-CA6D2456F4BC}"/>
              </a:ext>
            </a:extLst>
          </p:cNvPr>
          <p:cNvSpPr txBox="1"/>
          <p:nvPr/>
        </p:nvSpPr>
        <p:spPr>
          <a:xfrm>
            <a:off x="1228187" y="99091"/>
            <a:ext cx="6910925"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（参考資料）</a:t>
            </a:r>
            <a:r>
              <a:rPr kumimoji="1" lang="en-US" altLang="ja-JP" sz="2000" b="1" dirty="0">
                <a:latin typeface="Meiryo UI" panose="020B0604030504040204" pitchFamily="50" charset="-128"/>
                <a:ea typeface="Meiryo UI" panose="020B0604030504040204" pitchFamily="50" charset="-128"/>
              </a:rPr>
              <a:t>SDGs </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年大阪・関西万博の関係性</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0A2E2EDF-1CFF-4C67-8A30-C42606D243FD}"/>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981541"/>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1409167" y="923991"/>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42" indent="-185742">
              <a:spcBef>
                <a:spcPts val="1200"/>
              </a:spcBef>
              <a:tabLst>
                <a:tab pos="185742"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287863" y="2702817"/>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8016224" y="2677084"/>
            <a:ext cx="2962728" cy="3196150"/>
          </a:xfrm>
          <a:prstGeom prst="rect">
            <a:avLst/>
          </a:prstGeom>
        </p:spPr>
      </p:pic>
      <p:grpSp>
        <p:nvGrpSpPr>
          <p:cNvPr id="322" name="グループ化 321"/>
          <p:cNvGrpSpPr>
            <a:grpSpLocks noChangeAspect="1"/>
          </p:cNvGrpSpPr>
          <p:nvPr/>
        </p:nvGrpSpPr>
        <p:grpSpPr>
          <a:xfrm>
            <a:off x="2479407" y="3800296"/>
            <a:ext cx="1241441" cy="1381826"/>
            <a:chOff x="2143370" y="3987282"/>
            <a:chExt cx="921552" cy="102576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55713"/>
              <a:ext cx="816978" cy="857332"/>
              <a:chOff x="2246055" y="3986604"/>
              <a:chExt cx="1011529" cy="1061493"/>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64489"/>
                <a:ext cx="376020"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86604"/>
                <a:ext cx="313371"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64487"/>
                <a:ext cx="368047"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077"/>
                <a:ext cx="1000873" cy="29702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4706417" y="2677084"/>
            <a:ext cx="3061110" cy="3252978"/>
          </a:xfrm>
          <a:prstGeom prst="rect">
            <a:avLst/>
          </a:prstGeom>
          <a:ln w="3175">
            <a:solidFill>
              <a:schemeClr val="bg1">
                <a:lumMod val="65000"/>
              </a:schemeClr>
            </a:solidFill>
          </a:ln>
        </p:spPr>
      </p:pic>
      <p:sp>
        <p:nvSpPr>
          <p:cNvPr id="413" name="右矢印 412"/>
          <p:cNvSpPr/>
          <p:nvPr/>
        </p:nvSpPr>
        <p:spPr>
          <a:xfrm>
            <a:off x="4300544" y="4219616"/>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5480701"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5009766" y="4739081"/>
            <a:ext cx="786776" cy="640904"/>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5742656" y="4346089"/>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6739042" y="3803156"/>
            <a:ext cx="547463" cy="78450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6322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6092303" y="3904381"/>
            <a:ext cx="82796" cy="1379431"/>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5887365" y="2946765"/>
            <a:ext cx="955586" cy="1038272"/>
            <a:chOff x="6529469" y="2488902"/>
            <a:chExt cx="680393" cy="722497"/>
          </a:xfrm>
        </p:grpSpPr>
        <p:sp>
          <p:nvSpPr>
            <p:cNvPr id="271" name="テキスト ボックス 43"/>
            <p:cNvSpPr txBox="1"/>
            <p:nvPr/>
          </p:nvSpPr>
          <p:spPr>
            <a:xfrm>
              <a:off x="6558379" y="3034708"/>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3"/>
              <a:ext cx="279549" cy="171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19"/>
              <a:ext cx="273622" cy="171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6273193" y="4017830"/>
            <a:ext cx="1151758" cy="997315"/>
            <a:chOff x="6529460" y="2488902"/>
            <a:chExt cx="680393" cy="743651"/>
          </a:xfrm>
        </p:grpSpPr>
        <p:sp>
          <p:nvSpPr>
            <p:cNvPr id="285" name="テキスト ボックス 43"/>
            <p:cNvSpPr txBox="1"/>
            <p:nvPr/>
          </p:nvSpPr>
          <p:spPr>
            <a:xfrm>
              <a:off x="6587254" y="3037483"/>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5"/>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1"/>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5660125" y="4947809"/>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1"/>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9"/>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5092387" y="2702818"/>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4697511" y="3819468"/>
            <a:ext cx="1157838" cy="1305332"/>
            <a:chOff x="2143370" y="3987282"/>
            <a:chExt cx="921552" cy="1038948"/>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49528"/>
              <a:ext cx="842694" cy="876702"/>
              <a:chOff x="2217219" y="3978945"/>
              <a:chExt cx="1043369" cy="108547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56829"/>
                <a:ext cx="376020" cy="2274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78945"/>
                <a:ext cx="313371" cy="2274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56829"/>
                <a:ext cx="368047"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0677"/>
                <a:ext cx="1043369" cy="34374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7524278"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9134226" y="426282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8646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8923520" y="4055765"/>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8414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8364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9868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10284662" y="489844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10241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10087426" y="42862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9164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5474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lnSpc>
                <a:spcPts val="1800"/>
              </a:lnSpc>
              <a:tabLst>
                <a:tab pos="80965"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8797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lnSpc>
                <a:spcPts val="1800"/>
              </a:lnSpc>
              <a:tabLst>
                <a:tab pos="80965"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1720983"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lnSpc>
                <a:spcPts val="1800"/>
              </a:lnSpc>
              <a:tabLst>
                <a:tab pos="80965"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530550" y="5910847"/>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8016226"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423859" y="3982340"/>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8206203" y="4471822"/>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9907427" y="4168150"/>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8689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10445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8655130" y="441653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8848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9084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10284662" y="5139718"/>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10087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09168" y="697090"/>
            <a:ext cx="9415997" cy="1220847"/>
          </a:xfrm>
          <a:prstGeom prst="rect">
            <a:avLst/>
          </a:prstGeom>
          <a:solidFill>
            <a:schemeClr val="accent1">
              <a:lumMod val="20000"/>
              <a:lumOff val="80000"/>
            </a:schemeClr>
          </a:solidFill>
        </p:spPr>
        <p:txBody>
          <a:bodyPr wrap="square" rtlCol="0">
            <a:spAutoFit/>
          </a:bodyPr>
          <a:lstStyle/>
          <a:p>
            <a:pPr>
              <a:lnSpc>
                <a:spcPts val="2200"/>
              </a:lnSpc>
            </a:pP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　→様々なステークホルダーが連携・協調し、「大阪」が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9593333" y="651686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27</a:t>
            </a:fld>
            <a:endParaRPr kumimoji="1" lang="ja-JP" altLang="en-US" sz="1200" dirty="0"/>
          </a:p>
        </p:txBody>
      </p:sp>
      <p:sp>
        <p:nvSpPr>
          <p:cNvPr id="88" name="テキスト ボックス 87">
            <a:extLst>
              <a:ext uri="{FF2B5EF4-FFF2-40B4-BE49-F238E27FC236}">
                <a16:creationId xmlns:a16="http://schemas.microsoft.com/office/drawing/2014/main" id="{38B09320-ACED-4E48-A8F3-BA70326570A4}"/>
              </a:ext>
            </a:extLst>
          </p:cNvPr>
          <p:cNvSpPr txBox="1"/>
          <p:nvPr/>
        </p:nvSpPr>
        <p:spPr>
          <a:xfrm>
            <a:off x="1228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先進都市をめざして</a:t>
            </a:r>
            <a:endParaRPr kumimoji="1" lang="zh-CN" altLang="en-US" sz="2000" b="1" dirty="0">
              <a:latin typeface="Meiryo UI" panose="020B0604030504040204" pitchFamily="50" charset="-128"/>
              <a:ea typeface="Meiryo UI" panose="020B0604030504040204" pitchFamily="50" charset="-128"/>
            </a:endParaRPr>
          </a:p>
        </p:txBody>
      </p:sp>
      <p:cxnSp>
        <p:nvCxnSpPr>
          <p:cNvPr id="101" name="直線コネクタ 100">
            <a:extLst>
              <a:ext uri="{FF2B5EF4-FFF2-40B4-BE49-F238E27FC236}">
                <a16:creationId xmlns:a16="http://schemas.microsoft.com/office/drawing/2014/main" id="{7C5D7425-653A-45FE-B007-C2602D6655B8}"/>
              </a:ext>
            </a:extLst>
          </p:cNvPr>
          <p:cNvCxnSpPr>
            <a:cxnSpLocks/>
          </p:cNvCxnSpPr>
          <p:nvPr/>
        </p:nvCxnSpPr>
        <p:spPr>
          <a:xfrm>
            <a:off x="1201915" y="505879"/>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670653"/>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1518505" y="1474333"/>
            <a:ext cx="9154990" cy="1090298"/>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1466158" y="3024270"/>
            <a:ext cx="9416652" cy="1462468"/>
            <a:chOff x="2035204" y="4146737"/>
            <a:chExt cx="9696382" cy="1554020"/>
          </a:xfrm>
        </p:grpSpPr>
        <p:grpSp>
          <p:nvGrpSpPr>
            <p:cNvPr id="35" name="グループ化 34"/>
            <p:cNvGrpSpPr/>
            <p:nvPr/>
          </p:nvGrpSpPr>
          <p:grpSpPr>
            <a:xfrm>
              <a:off x="2035204" y="4146737"/>
              <a:ext cx="9388016" cy="425157"/>
              <a:chOff x="2035204" y="4146737"/>
              <a:chExt cx="9388016" cy="425157"/>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7"/>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425157"/>
              <a:chOff x="2035204" y="4389185"/>
              <a:chExt cx="9696382" cy="425157"/>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425157"/>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425157"/>
              <a:chOff x="2035204" y="4617620"/>
              <a:chExt cx="9520949" cy="425157"/>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425157"/>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582" y="5146132"/>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1968" y="5146132"/>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6357" y="5146132"/>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0746" y="5146132"/>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5134" y="5146132"/>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9521" y="5146132"/>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3909" y="5146132"/>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88298" y="5146132"/>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42685" y="5146132"/>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97074" y="5146132"/>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1460" y="5146132"/>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05848" y="5146132"/>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60237" y="5146132"/>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14626" y="5146132"/>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69012" y="5146132"/>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723401" y="5146132"/>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77795" y="5146132"/>
            <a:ext cx="533821" cy="533821"/>
          </a:xfrm>
          <a:prstGeom prst="rect">
            <a:avLst/>
          </a:prstGeom>
        </p:spPr>
      </p:pic>
      <p:sp>
        <p:nvSpPr>
          <p:cNvPr id="71" name="正方形/長方形 70"/>
          <p:cNvSpPr/>
          <p:nvPr/>
        </p:nvSpPr>
        <p:spPr>
          <a:xfrm>
            <a:off x="1300652" y="105160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9702833" y="646614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28</a:t>
            </a:fld>
            <a:endParaRPr kumimoji="1" lang="ja-JP" altLang="en-US" sz="1200"/>
          </a:p>
        </p:txBody>
      </p:sp>
      <p:sp>
        <p:nvSpPr>
          <p:cNvPr id="51" name="正方形/長方形 50">
            <a:extLst>
              <a:ext uri="{FF2B5EF4-FFF2-40B4-BE49-F238E27FC236}">
                <a16:creationId xmlns:a16="http://schemas.microsoft.com/office/drawing/2014/main" id="{26DBC447-3251-496B-9FA4-5BE4F1416CDF}"/>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行動憲章の策定（令和３年１月）</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013539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２．</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３．大阪府の取り組み</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87943"/>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1225349" y="4011125"/>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1225349" y="4032156"/>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1984312"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2958" y="4601146"/>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4632" y="4609639"/>
            <a:ext cx="607102" cy="607102"/>
          </a:xfrm>
          <a:prstGeom prst="rect">
            <a:avLst/>
          </a:prstGeom>
        </p:spPr>
      </p:pic>
      <p:sp>
        <p:nvSpPr>
          <p:cNvPr id="80" name="角丸四角形 79"/>
          <p:cNvSpPr/>
          <p:nvPr/>
        </p:nvSpPr>
        <p:spPr>
          <a:xfrm>
            <a:off x="8546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6873" y="4619759"/>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0416" y="5464160"/>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57963" y="5717067"/>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721983" y="5365410"/>
            <a:ext cx="2125242" cy="1259236"/>
          </a:xfrm>
          <a:prstGeom prst="rect">
            <a:avLst/>
          </a:prstGeom>
        </p:spPr>
      </p:pic>
      <p:sp>
        <p:nvSpPr>
          <p:cNvPr id="86" name="正方形/長方形 85"/>
          <p:cNvSpPr/>
          <p:nvPr/>
        </p:nvSpPr>
        <p:spPr bwMode="white">
          <a:xfrm>
            <a:off x="5691943" y="5177432"/>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5276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7229" y="5462644"/>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9876" y="5355000"/>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90422" y="5812354"/>
            <a:ext cx="1006981" cy="903766"/>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角丸四角形 56"/>
          <p:cNvSpPr/>
          <p:nvPr/>
        </p:nvSpPr>
        <p:spPr>
          <a:xfrm>
            <a:off x="1280220" y="2215354"/>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67856" y="3393232"/>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2643280" y="3372918"/>
            <a:ext cx="7577117" cy="421590"/>
          </a:xfrm>
          <a:prstGeom prst="rect">
            <a:avLst/>
          </a:prstGeom>
        </p:spPr>
        <p:txBody>
          <a:bodyPr wrap="square">
            <a:spAutoFit/>
          </a:bodyPr>
          <a:lstStyle/>
          <a:p>
            <a:pPr>
              <a:lnSpc>
                <a:spcPts val="3000"/>
              </a:lnSpc>
              <a:defRPr/>
            </a:pPr>
            <a:r>
              <a:rPr kumimoji="1" lang="ja-JP" altLang="en-US" sz="1600" b="1" dirty="0">
                <a:latin typeface="Meiryo UI" panose="020B0604030504040204" pitchFamily="50" charset="-128"/>
                <a:ea typeface="Meiryo UI" panose="020B0604030504040204" pitchFamily="50" charset="-128"/>
              </a:rPr>
              <a:t>大阪府ホームページ、</a:t>
            </a:r>
            <a:r>
              <a:rPr kumimoji="1" lang="ja-JP" altLang="en-US" sz="1600" b="1" dirty="0">
                <a:solidFill>
                  <a:prstClr val="black"/>
                </a:solidFill>
                <a:latin typeface="Meiryo UI" panose="020B0604030504040204" pitchFamily="50" charset="-128"/>
                <a:ea typeface="Meiryo UI" panose="020B0604030504040204" pitchFamily="50" charset="-128"/>
              </a:rPr>
              <a:t>大阪府</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公式</a:t>
            </a:r>
            <a:r>
              <a:rPr kumimoji="1" lang="en-US" altLang="ja-JP" sz="16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1280220" y="2811790"/>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2685376" y="2826701"/>
            <a:ext cx="7083032" cy="421590"/>
          </a:xfrm>
          <a:prstGeom prst="rect">
            <a:avLst/>
          </a:prstGeom>
        </p:spPr>
        <p:txBody>
          <a:bodyPr wrap="square">
            <a:spAutoFit/>
          </a:bodyPr>
          <a:lstStyle/>
          <a:p>
            <a:pPr>
              <a:lnSpc>
                <a:spcPts val="3000"/>
              </a:lnSpc>
              <a:defRPr/>
            </a:pP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の達成に向けた取組み、</a:t>
            </a:r>
            <a:r>
              <a:rPr kumimoji="1" lang="ja-JP" altLang="en-US" sz="16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2668813" y="2148178"/>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900"/>
              </a:lnSpc>
              <a:defRPr/>
            </a:pPr>
            <a:r>
              <a:rPr kumimoji="1" lang="ja-JP" altLang="en-US" sz="16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332585" y="722456"/>
            <a:ext cx="9635098" cy="11820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b="1" dirty="0">
                <a:solidFill>
                  <a:schemeClr val="tx1"/>
                </a:solidFill>
                <a:latin typeface="Meiryo UI" panose="020B0604030504040204" pitchFamily="50" charset="-128"/>
                <a:ea typeface="Meiryo UI" panose="020B0604030504040204" pitchFamily="50" charset="-128"/>
              </a:rPr>
              <a:t>府⺠や府内企業・団体などあらゆるステークホルダーに </a:t>
            </a:r>
            <a:r>
              <a:rPr lang="en-US" altLang="ja-JP" b="1" dirty="0">
                <a:solidFill>
                  <a:schemeClr val="tx1"/>
                </a:solidFill>
                <a:latin typeface="Meiryo UI" panose="020B0604030504040204" pitchFamily="50" charset="-128"/>
                <a:ea typeface="Meiryo UI" panose="020B0604030504040204" pitchFamily="50" charset="-128"/>
              </a:rPr>
              <a:t>SDGs </a:t>
            </a:r>
            <a:r>
              <a:rPr lang="ja-JP" altLang="en-US" b="1" dirty="0">
                <a:solidFill>
                  <a:schemeClr val="tx1"/>
                </a:solidFill>
                <a:latin typeface="Meiryo UI" panose="020B0604030504040204" pitchFamily="50" charset="-128"/>
                <a:ea typeface="Meiryo UI" panose="020B0604030504040204" pitchFamily="50" charset="-128"/>
              </a:rPr>
              <a:t>を知ってもらい、具体的な⾏動につなげるために策定</a:t>
            </a:r>
            <a:r>
              <a:rPr lang="ja-JP" altLang="en-US" dirty="0">
                <a:solidFill>
                  <a:schemeClr val="tx1"/>
                </a:solidFill>
                <a:latin typeface="Meiryo UI" panose="020B0604030504040204" pitchFamily="50" charset="-128"/>
                <a:ea typeface="Meiryo UI" panose="020B0604030504040204" pitchFamily="50" charset="-128"/>
              </a:rPr>
              <a:t>した「大阪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動憲章」の趣旨に沿って、自らが⾏</a:t>
            </a:r>
            <a:r>
              <a:rPr lang="ja-JP" altLang="en-US" dirty="0" err="1">
                <a:solidFill>
                  <a:schemeClr val="tx1"/>
                </a:solidFill>
                <a:latin typeface="Meiryo UI" panose="020B0604030504040204" pitchFamily="50" charset="-128"/>
                <a:ea typeface="Meiryo UI" panose="020B0604030504040204" pitchFamily="50" charset="-128"/>
              </a:rPr>
              <a:t>う</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25C0BFF0-94DE-4CAA-864D-DCB9C505F258}"/>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宣言プロジェクト（令和３年２月）</a:t>
            </a:r>
            <a:endParaRPr kumimoji="1" lang="en-US" altLang="ja-JP" sz="2000" b="1" dirty="0">
              <a:latin typeface="Meiryo UI" panose="020B0604030504040204" pitchFamily="50" charset="-128"/>
              <a:ea typeface="Meiryo UI" panose="020B0604030504040204" pitchFamily="50" charset="-128"/>
            </a:endParaRPr>
          </a:p>
        </p:txBody>
      </p:sp>
      <p:sp>
        <p:nvSpPr>
          <p:cNvPr id="25" name="スライド番号プレースホルダー 1">
            <a:extLst>
              <a:ext uri="{FF2B5EF4-FFF2-40B4-BE49-F238E27FC236}">
                <a16:creationId xmlns:a16="http://schemas.microsoft.com/office/drawing/2014/main" id="{93ACE180-6150-431F-BECA-EF615562B95E}"/>
              </a:ext>
            </a:extLst>
          </p:cNvPr>
          <p:cNvSpPr>
            <a:spLocks noGrp="1"/>
          </p:cNvSpPr>
          <p:nvPr>
            <p:ph type="sldNum" sz="quarter" idx="12"/>
          </p:nvPr>
        </p:nvSpPr>
        <p:spPr>
          <a:xfrm>
            <a:off x="9045655" y="6414916"/>
            <a:ext cx="2743200" cy="365125"/>
          </a:xfrm>
          <a:noFill/>
          <a:ln>
            <a:noFill/>
          </a:ln>
        </p:spPr>
        <p:txBody>
          <a:bodyPr/>
          <a:lstStyle/>
          <a:p>
            <a:pPr algn="r"/>
            <a:fld id="{D2D8002D-B5B0-4BAC-B1F6-782DDCCE6D9C}" type="slidenum">
              <a:rPr kumimoji="1" lang="ja-JP" altLang="en-US" sz="1200" smtClean="0">
                <a:solidFill>
                  <a:schemeClr val="tx1"/>
                </a:solidFill>
                <a:latin typeface="+mn-ea"/>
                <a:ea typeface="+mn-ea"/>
              </a:rPr>
              <a:pPr algn="r"/>
              <a:t>29</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3205884693"/>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46200" y="836712"/>
            <a:ext cx="4173736" cy="2646627"/>
          </a:xfrm>
          <a:prstGeom prst="rect">
            <a:avLst/>
          </a:prstGeom>
        </p:spPr>
      </p:pic>
      <p:pic>
        <p:nvPicPr>
          <p:cNvPr id="4" name="図 3"/>
          <p:cNvPicPr>
            <a:picLocks noChangeAspect="1"/>
          </p:cNvPicPr>
          <p:nvPr/>
        </p:nvPicPr>
        <p:blipFill>
          <a:blip r:embed="rId4"/>
          <a:stretch>
            <a:fillRect/>
          </a:stretch>
        </p:blipFill>
        <p:spPr>
          <a:xfrm>
            <a:off x="1346200" y="3429000"/>
            <a:ext cx="4266350" cy="3316421"/>
          </a:xfrm>
          <a:prstGeom prst="rect">
            <a:avLst/>
          </a:prstGeom>
        </p:spPr>
      </p:pic>
      <p:sp>
        <p:nvSpPr>
          <p:cNvPr id="5" name="角丸四角形吹き出し 4"/>
          <p:cNvSpPr/>
          <p:nvPr/>
        </p:nvSpPr>
        <p:spPr>
          <a:xfrm>
            <a:off x="5909416" y="1931828"/>
            <a:ext cx="4518298" cy="1117600"/>
          </a:xfrm>
          <a:prstGeom prst="wedgeRoundRectCallout">
            <a:avLst>
              <a:gd name="adj1" fmla="val -61212"/>
              <a:gd name="adj2" fmla="val 64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①愛称・ニックネームを</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ご入力ください</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（空白でも構いません）</a:t>
            </a:r>
          </a:p>
        </p:txBody>
      </p:sp>
      <p:sp>
        <p:nvSpPr>
          <p:cNvPr id="6" name="角丸四角形吹き出し 5"/>
          <p:cNvSpPr/>
          <p:nvPr/>
        </p:nvSpPr>
        <p:spPr>
          <a:xfrm>
            <a:off x="5909416" y="3429000"/>
            <a:ext cx="4518298" cy="1117600"/>
          </a:xfrm>
          <a:prstGeom prst="wedgeRoundRectCallout">
            <a:avLst>
              <a:gd name="adj1" fmla="val -60931"/>
              <a:gd name="adj2" fmla="val 306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②</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宣言を入力ください</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（個人としてでも、職員としてでもどちらでも構いません）</a:t>
            </a:r>
          </a:p>
        </p:txBody>
      </p:sp>
      <p:sp>
        <p:nvSpPr>
          <p:cNvPr id="7" name="角丸四角形吹き出し 6"/>
          <p:cNvSpPr/>
          <p:nvPr/>
        </p:nvSpPr>
        <p:spPr>
          <a:xfrm>
            <a:off x="5909416" y="4859183"/>
            <a:ext cx="4518298" cy="1117600"/>
          </a:xfrm>
          <a:prstGeom prst="wedgeRoundRectCallout">
            <a:avLst>
              <a:gd name="adj1" fmla="val -59239"/>
              <a:gd name="adj2" fmla="val -384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③記載した</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宣言に</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関連すると思うゴールを入力ください</a:t>
            </a:r>
            <a:endParaRPr kumimoji="1" lang="en-US" altLang="ja-JP" b="1" dirty="0">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30</a:t>
            </a:fld>
            <a:endParaRPr kumimoji="1" lang="ja-JP" altLang="en-US" sz="1200"/>
          </a:p>
        </p:txBody>
      </p:sp>
      <p:sp>
        <p:nvSpPr>
          <p:cNvPr id="9" name="テキスト ボックス 8">
            <a:extLst>
              <a:ext uri="{FF2B5EF4-FFF2-40B4-BE49-F238E27FC236}">
                <a16:creationId xmlns:a16="http://schemas.microsoft.com/office/drawing/2014/main" id="{FC02342A-49AA-40E9-9135-F9AA0AD15F94}"/>
              </a:ext>
            </a:extLst>
          </p:cNvPr>
          <p:cNvSpPr txBox="1"/>
          <p:nvPr/>
        </p:nvSpPr>
        <p:spPr>
          <a:xfrm>
            <a:off x="1228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宣言プロジェクトへの参加のお願い</a:t>
            </a:r>
          </a:p>
        </p:txBody>
      </p:sp>
      <p:cxnSp>
        <p:nvCxnSpPr>
          <p:cNvPr id="10" name="直線コネクタ 9">
            <a:extLst>
              <a:ext uri="{FF2B5EF4-FFF2-40B4-BE49-F238E27FC236}">
                <a16:creationId xmlns:a16="http://schemas.microsoft.com/office/drawing/2014/main" id="{CF5A9824-E65C-47F9-ADE9-5B1D90320D81}"/>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462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350D84-97E3-40D3-A128-10795317594F}"/>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参考資料</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「府内企業のためのＳＤＧｓお役立ち情報」</a:t>
            </a:r>
          </a:p>
        </p:txBody>
      </p:sp>
      <p:sp>
        <p:nvSpPr>
          <p:cNvPr id="11" name="スライド番号プレースホルダー 1">
            <a:extLst>
              <a:ext uri="{FF2B5EF4-FFF2-40B4-BE49-F238E27FC236}">
                <a16:creationId xmlns:a16="http://schemas.microsoft.com/office/drawing/2014/main" id="{134C9EF1-82E6-4516-A9AE-E626D8786528}"/>
              </a:ext>
            </a:extLst>
          </p:cNvPr>
          <p:cNvSpPr>
            <a:spLocks noGrp="1"/>
          </p:cNvSpPr>
          <p:nvPr>
            <p:ph type="sldNum" sz="quarter" idx="12"/>
          </p:nvPr>
        </p:nvSpPr>
        <p:spPr>
          <a:xfrm>
            <a:off x="9130444" y="6393717"/>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31</a:t>
            </a:fld>
            <a:endParaRPr kumimoji="1" lang="ja-JP" altLang="en-US" sz="1200" dirty="0">
              <a:solidFill>
                <a:schemeClr val="tx1"/>
              </a:solidFill>
              <a:latin typeface="+mn-ea"/>
              <a:ea typeface="+mn-ea"/>
            </a:endParaRPr>
          </a:p>
        </p:txBody>
      </p:sp>
      <p:pic>
        <p:nvPicPr>
          <p:cNvPr id="5" name="図 4">
            <a:extLst>
              <a:ext uri="{FF2B5EF4-FFF2-40B4-BE49-F238E27FC236}">
                <a16:creationId xmlns:a16="http://schemas.microsoft.com/office/drawing/2014/main" id="{6ABCCAA6-95F8-49CF-9F8A-58C42071D4FF}"/>
              </a:ext>
            </a:extLst>
          </p:cNvPr>
          <p:cNvPicPr>
            <a:picLocks noChangeAspect="1"/>
          </p:cNvPicPr>
          <p:nvPr/>
        </p:nvPicPr>
        <p:blipFill>
          <a:blip r:embed="rId3"/>
          <a:stretch>
            <a:fillRect/>
          </a:stretch>
        </p:blipFill>
        <p:spPr>
          <a:xfrm>
            <a:off x="63912" y="1268760"/>
            <a:ext cx="4613725" cy="4320480"/>
          </a:xfrm>
          <a:prstGeom prst="rect">
            <a:avLst/>
          </a:prstGeom>
        </p:spPr>
      </p:pic>
      <p:pic>
        <p:nvPicPr>
          <p:cNvPr id="7" name="図 6">
            <a:extLst>
              <a:ext uri="{FF2B5EF4-FFF2-40B4-BE49-F238E27FC236}">
                <a16:creationId xmlns:a16="http://schemas.microsoft.com/office/drawing/2014/main" id="{C8188C9A-01BA-4A81-A1CD-43583A16DE4C}"/>
              </a:ext>
            </a:extLst>
          </p:cNvPr>
          <p:cNvPicPr>
            <a:picLocks noChangeAspect="1"/>
          </p:cNvPicPr>
          <p:nvPr/>
        </p:nvPicPr>
        <p:blipFill rotWithShape="1">
          <a:blip r:embed="rId4"/>
          <a:srcRect t="36212" b="1544"/>
          <a:stretch/>
        </p:blipFill>
        <p:spPr>
          <a:xfrm>
            <a:off x="4725337" y="1842211"/>
            <a:ext cx="4405107" cy="3607814"/>
          </a:xfrm>
          <a:prstGeom prst="rect">
            <a:avLst/>
          </a:prstGeom>
        </p:spPr>
      </p:pic>
      <p:sp>
        <p:nvSpPr>
          <p:cNvPr id="10" name="正方形/長方形 9">
            <a:extLst>
              <a:ext uri="{FF2B5EF4-FFF2-40B4-BE49-F238E27FC236}">
                <a16:creationId xmlns:a16="http://schemas.microsoft.com/office/drawing/2014/main" id="{C6BB5A29-7A4B-480C-BAD2-81F0C4C97510}"/>
              </a:ext>
            </a:extLst>
          </p:cNvPr>
          <p:cNvSpPr/>
          <p:nvPr/>
        </p:nvSpPr>
        <p:spPr>
          <a:xfrm>
            <a:off x="92765" y="541209"/>
            <a:ext cx="1200647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・「府内企業のためのＳＤＧｓお役立ち情報」を公開しております</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a:extLst>
              <a:ext uri="{FF2B5EF4-FFF2-40B4-BE49-F238E27FC236}">
                <a16:creationId xmlns:a16="http://schemas.microsoft.com/office/drawing/2014/main" id="{49A641FC-16D6-4717-A08B-976972DE1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4392" y="3979431"/>
            <a:ext cx="2140833" cy="2140833"/>
          </a:xfrm>
          <a:prstGeom prst="rect">
            <a:avLst/>
          </a:prstGeom>
        </p:spPr>
      </p:pic>
      <p:sp>
        <p:nvSpPr>
          <p:cNvPr id="15" name="テキスト ボックス 14">
            <a:extLst>
              <a:ext uri="{FF2B5EF4-FFF2-40B4-BE49-F238E27FC236}">
                <a16:creationId xmlns:a16="http://schemas.microsoft.com/office/drawing/2014/main" id="{7C9D1533-3D3C-4F85-BE98-6AFA8913E283}"/>
              </a:ext>
            </a:extLst>
          </p:cNvPr>
          <p:cNvSpPr txBox="1"/>
          <p:nvPr/>
        </p:nvSpPr>
        <p:spPr>
          <a:xfrm>
            <a:off x="9515993" y="3610099"/>
            <a:ext cx="252028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こちらより確認できます</a:t>
            </a:r>
          </a:p>
        </p:txBody>
      </p:sp>
      <p:pic>
        <p:nvPicPr>
          <p:cNvPr id="17" name="図 16">
            <a:extLst>
              <a:ext uri="{FF2B5EF4-FFF2-40B4-BE49-F238E27FC236}">
                <a16:creationId xmlns:a16="http://schemas.microsoft.com/office/drawing/2014/main" id="{B15982DE-A8D2-4056-A889-3822865441BC}"/>
              </a:ext>
            </a:extLst>
          </p:cNvPr>
          <p:cNvPicPr>
            <a:picLocks noChangeAspect="1"/>
          </p:cNvPicPr>
          <p:nvPr/>
        </p:nvPicPr>
        <p:blipFill>
          <a:blip r:embed="rId6"/>
          <a:stretch>
            <a:fillRect/>
          </a:stretch>
        </p:blipFill>
        <p:spPr>
          <a:xfrm>
            <a:off x="2323230" y="5183103"/>
            <a:ext cx="4708814" cy="1662832"/>
          </a:xfrm>
          <a:prstGeom prst="rect">
            <a:avLst/>
          </a:prstGeom>
        </p:spPr>
      </p:pic>
      <p:pic>
        <p:nvPicPr>
          <p:cNvPr id="18" name="図 17">
            <a:extLst>
              <a:ext uri="{FF2B5EF4-FFF2-40B4-BE49-F238E27FC236}">
                <a16:creationId xmlns:a16="http://schemas.microsoft.com/office/drawing/2014/main" id="{9A939D8E-8A47-4961-A723-356EF40A3847}"/>
              </a:ext>
            </a:extLst>
          </p:cNvPr>
          <p:cNvPicPr>
            <a:picLocks noChangeAspect="1"/>
          </p:cNvPicPr>
          <p:nvPr/>
        </p:nvPicPr>
        <p:blipFill rotWithShape="1">
          <a:blip r:embed="rId4"/>
          <a:srcRect b="93404"/>
          <a:stretch/>
        </p:blipFill>
        <p:spPr>
          <a:xfrm>
            <a:off x="4698527" y="1268760"/>
            <a:ext cx="7680861" cy="666585"/>
          </a:xfrm>
          <a:prstGeom prst="rect">
            <a:avLst/>
          </a:prstGeom>
        </p:spPr>
      </p:pic>
    </p:spTree>
    <p:extLst>
      <p:ext uri="{BB962C8B-B14F-4D97-AF65-F5344CB8AC3E}">
        <p14:creationId xmlns:p14="http://schemas.microsoft.com/office/powerpoint/2010/main" val="1776857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350D84-97E3-40D3-A128-10795317594F}"/>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参考資料</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a:t>
            </a:r>
            <a:r>
              <a:rPr kumimoji="1" lang="ja-JP" altLang="en-US" sz="2000" b="1" dirty="0">
                <a:latin typeface="Meiryo UI" panose="020B0604030504040204" pitchFamily="50" charset="-128"/>
                <a:ea typeface="Meiryo UI" panose="020B0604030504040204" pitchFamily="50" charset="-128"/>
              </a:rPr>
              <a:t>ＳＤＧｓ データブック」</a:t>
            </a:r>
          </a:p>
        </p:txBody>
      </p:sp>
      <p:sp>
        <p:nvSpPr>
          <p:cNvPr id="11" name="スライド番号プレースホルダー 1">
            <a:extLst>
              <a:ext uri="{FF2B5EF4-FFF2-40B4-BE49-F238E27FC236}">
                <a16:creationId xmlns:a16="http://schemas.microsoft.com/office/drawing/2014/main" id="{134C9EF1-82E6-4516-A9AE-E626D8786528}"/>
              </a:ext>
            </a:extLst>
          </p:cNvPr>
          <p:cNvSpPr>
            <a:spLocks noGrp="1"/>
          </p:cNvSpPr>
          <p:nvPr>
            <p:ph type="sldNum" sz="quarter" idx="12"/>
          </p:nvPr>
        </p:nvSpPr>
        <p:spPr>
          <a:xfrm>
            <a:off x="9130444" y="6393717"/>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32</a:t>
            </a:fld>
            <a:endParaRPr kumimoji="1" lang="ja-JP" altLang="en-US" sz="1200" dirty="0">
              <a:solidFill>
                <a:schemeClr val="tx1"/>
              </a:solidFill>
              <a:latin typeface="+mn-ea"/>
              <a:ea typeface="+mn-ea"/>
            </a:endParaRPr>
          </a:p>
        </p:txBody>
      </p:sp>
      <p:sp>
        <p:nvSpPr>
          <p:cNvPr id="10" name="正方形/長方形 9">
            <a:extLst>
              <a:ext uri="{FF2B5EF4-FFF2-40B4-BE49-F238E27FC236}">
                <a16:creationId xmlns:a16="http://schemas.microsoft.com/office/drawing/2014/main" id="{C6BB5A29-7A4B-480C-BAD2-81F0C4C97510}"/>
              </a:ext>
            </a:extLst>
          </p:cNvPr>
          <p:cNvSpPr/>
          <p:nvPr/>
        </p:nvSpPr>
        <p:spPr>
          <a:xfrm>
            <a:off x="92765" y="620688"/>
            <a:ext cx="1200647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府内中小企業・団体などステークホルダーの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アクションを後押しするため、大阪のＳＤＧｓに関するデータや事例を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わかりやすくまとめたデータブックを作成しました</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93D4D617-6192-4B3E-8437-540114126962}"/>
              </a:ext>
            </a:extLst>
          </p:cNvPr>
          <p:cNvPicPr>
            <a:picLocks noChangeAspect="1"/>
          </p:cNvPicPr>
          <p:nvPr/>
        </p:nvPicPr>
        <p:blipFill>
          <a:blip r:embed="rId3"/>
          <a:stretch>
            <a:fillRect/>
          </a:stretch>
        </p:blipFill>
        <p:spPr>
          <a:xfrm>
            <a:off x="6426486" y="1215615"/>
            <a:ext cx="2609425" cy="3640440"/>
          </a:xfrm>
          <a:prstGeom prst="rect">
            <a:avLst/>
          </a:prstGeom>
        </p:spPr>
      </p:pic>
      <p:pic>
        <p:nvPicPr>
          <p:cNvPr id="13" name="図 12">
            <a:extLst>
              <a:ext uri="{FF2B5EF4-FFF2-40B4-BE49-F238E27FC236}">
                <a16:creationId xmlns:a16="http://schemas.microsoft.com/office/drawing/2014/main" id="{5B12227D-CCC5-4404-A9F2-1769B2BBC446}"/>
              </a:ext>
            </a:extLst>
          </p:cNvPr>
          <p:cNvPicPr>
            <a:picLocks noChangeAspect="1"/>
          </p:cNvPicPr>
          <p:nvPr/>
        </p:nvPicPr>
        <p:blipFill>
          <a:blip r:embed="rId4"/>
          <a:stretch>
            <a:fillRect/>
          </a:stretch>
        </p:blipFill>
        <p:spPr>
          <a:xfrm>
            <a:off x="9332454" y="1215615"/>
            <a:ext cx="2604245" cy="3640440"/>
          </a:xfrm>
          <a:prstGeom prst="rect">
            <a:avLst/>
          </a:prstGeom>
        </p:spPr>
      </p:pic>
      <p:pic>
        <p:nvPicPr>
          <p:cNvPr id="16" name="図 15">
            <a:extLst>
              <a:ext uri="{FF2B5EF4-FFF2-40B4-BE49-F238E27FC236}">
                <a16:creationId xmlns:a16="http://schemas.microsoft.com/office/drawing/2014/main" id="{FC59FD7D-9074-40C1-BFA0-D608FBBEEF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1938" y="4856055"/>
            <a:ext cx="2049314" cy="2049314"/>
          </a:xfrm>
          <a:prstGeom prst="rect">
            <a:avLst/>
          </a:prstGeom>
        </p:spPr>
      </p:pic>
      <p:sp>
        <p:nvSpPr>
          <p:cNvPr id="15" name="テキスト ボックス 14">
            <a:extLst>
              <a:ext uri="{FF2B5EF4-FFF2-40B4-BE49-F238E27FC236}">
                <a16:creationId xmlns:a16="http://schemas.microsoft.com/office/drawing/2014/main" id="{7C9D1533-3D3C-4F85-BE98-6AFA8913E283}"/>
              </a:ext>
            </a:extLst>
          </p:cNvPr>
          <p:cNvSpPr txBox="1"/>
          <p:nvPr/>
        </p:nvSpPr>
        <p:spPr>
          <a:xfrm>
            <a:off x="7032104" y="5655047"/>
            <a:ext cx="252028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こちらより確認できます</a:t>
            </a:r>
          </a:p>
        </p:txBody>
      </p:sp>
      <p:pic>
        <p:nvPicPr>
          <p:cNvPr id="17" name="図 16">
            <a:extLst>
              <a:ext uri="{FF2B5EF4-FFF2-40B4-BE49-F238E27FC236}">
                <a16:creationId xmlns:a16="http://schemas.microsoft.com/office/drawing/2014/main" id="{57B170DC-BFB5-4B67-B815-3704A678A395}"/>
              </a:ext>
            </a:extLst>
          </p:cNvPr>
          <p:cNvPicPr>
            <a:picLocks noChangeAspect="1"/>
          </p:cNvPicPr>
          <p:nvPr/>
        </p:nvPicPr>
        <p:blipFill>
          <a:blip r:embed="rId6"/>
          <a:stretch>
            <a:fillRect/>
          </a:stretch>
        </p:blipFill>
        <p:spPr>
          <a:xfrm>
            <a:off x="132218" y="1192716"/>
            <a:ext cx="6264120" cy="5124075"/>
          </a:xfrm>
          <a:prstGeom prst="rect">
            <a:avLst/>
          </a:prstGeom>
        </p:spPr>
      </p:pic>
    </p:spTree>
    <p:extLst>
      <p:ext uri="{BB962C8B-B14F-4D97-AF65-F5344CB8AC3E}">
        <p14:creationId xmlns:p14="http://schemas.microsoft.com/office/powerpoint/2010/main" val="3244435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652211" y="2805939"/>
            <a:ext cx="360000" cy="358635"/>
          </a:xfrm>
          <a:prstGeom prst="rect">
            <a:avLst/>
          </a:prstGeom>
        </p:spPr>
      </p:pic>
      <p:sp>
        <p:nvSpPr>
          <p:cNvPr id="9" name="正方形/長方形 8"/>
          <p:cNvSpPr/>
          <p:nvPr/>
        </p:nvSpPr>
        <p:spPr>
          <a:xfrm>
            <a:off x="2345135" y="2750661"/>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23"/>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5240267" y="2833555"/>
            <a:ext cx="4653838" cy="369332"/>
          </a:xfrm>
          <a:prstGeom prst="rect">
            <a:avLst/>
          </a:prstGeom>
        </p:spPr>
        <p:txBody>
          <a:bodyPr wrap="none">
            <a:spAutoFit/>
          </a:bodyPr>
          <a:lstStyle/>
          <a:p>
            <a:pPr defTabSz="914423"/>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104" y="226181"/>
            <a:ext cx="2574717" cy="860077"/>
          </a:xfrm>
          <a:prstGeom prst="rect">
            <a:avLst/>
          </a:prstGeom>
        </p:spPr>
      </p:pic>
      <p:sp>
        <p:nvSpPr>
          <p:cNvPr id="7" name="正方形/長方形 6"/>
          <p:cNvSpPr/>
          <p:nvPr/>
        </p:nvSpPr>
        <p:spPr>
          <a:xfrm>
            <a:off x="1641463" y="1443673"/>
            <a:ext cx="9095760" cy="1015663"/>
          </a:xfrm>
          <a:prstGeom prst="rect">
            <a:avLst/>
          </a:prstGeom>
        </p:spPr>
        <p:txBody>
          <a:bodyPr wrap="none">
            <a:spAutoFit/>
          </a:bodyPr>
          <a:lstStyle/>
          <a:p>
            <a:pPr defTabSz="914423"/>
            <a:r>
              <a:rPr kumimoji="1" lang="ja-JP" altLang="en-US" sz="6000" dirty="0">
                <a:solidFill>
                  <a:prstClr val="black"/>
                </a:solidFill>
                <a:latin typeface="Calibri"/>
                <a:ea typeface="Meiryo UI"/>
              </a:rPr>
              <a:t>ご清聴ありがとうございました。</a:t>
            </a:r>
          </a:p>
        </p:txBody>
      </p:sp>
      <p:sp>
        <p:nvSpPr>
          <p:cNvPr id="5" name="テキスト ボックス 4"/>
          <p:cNvSpPr txBox="1"/>
          <p:nvPr/>
        </p:nvSpPr>
        <p:spPr>
          <a:xfrm>
            <a:off x="2089642" y="3455897"/>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9" defTabSz="914423"/>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9" defTabSz="914423">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9" defTabSz="914423"/>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連携課</a:t>
            </a:r>
          </a:p>
          <a:p>
            <a:pPr marL="174629" defTabSz="914423"/>
            <a:r>
              <a:rPr kumimoji="1" lang="en-US" altLang="ja-JP" sz="2400" b="1" dirty="0">
                <a:solidFill>
                  <a:prstClr val="black"/>
                </a:solidFill>
                <a:latin typeface="Meiryo UI" panose="020B0604030504040204" pitchFamily="50" charset="-128"/>
                <a:ea typeface="Meiryo UI" panose="020B0604030504040204" pitchFamily="50" charset="-128"/>
                <a:hlinkClick r:id="rId5"/>
              </a:rPr>
              <a:t>TEL:06-6944-6118</a:t>
            </a:r>
            <a:r>
              <a:rPr kumimoji="1" lang="ja-JP" altLang="en-US" sz="2400" b="1" dirty="0">
                <a:solidFill>
                  <a:prstClr val="black"/>
                </a:solidFill>
                <a:latin typeface="Meiryo UI" panose="020B0604030504040204" pitchFamily="50" charset="-128"/>
                <a:ea typeface="Meiryo UI" panose="020B0604030504040204" pitchFamily="50" charset="-128"/>
              </a:rPr>
              <a:t>（内線：</a:t>
            </a:r>
            <a:r>
              <a:rPr kumimoji="1" lang="en-US" altLang="ja-JP" sz="2400" b="1" dirty="0">
                <a:solidFill>
                  <a:prstClr val="black"/>
                </a:solidFill>
                <a:latin typeface="Meiryo UI" panose="020B0604030504040204" pitchFamily="50" charset="-128"/>
                <a:ea typeface="Meiryo UI" panose="020B0604030504040204" pitchFamily="50" charset="-128"/>
              </a:rPr>
              <a:t>6118</a:t>
            </a:r>
            <a:r>
              <a:rPr kumimoji="1" lang="ja-JP" altLang="en-US" sz="2400" b="1" dirty="0">
                <a:solidFill>
                  <a:prstClr val="black"/>
                </a:solidFill>
                <a:latin typeface="Meiryo UI" panose="020B0604030504040204" pitchFamily="50" charset="-128"/>
                <a:ea typeface="Meiryo UI" panose="020B0604030504040204" pitchFamily="50" charset="-128"/>
              </a:rPr>
              <a:t>）</a:t>
            </a: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9" defTabSz="914423"/>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8139113" y="64452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33</a:t>
            </a:fld>
            <a:endParaRPr kumimoji="1" lang="ja-JP" altLang="en-US" sz="1200"/>
          </a:p>
        </p:txBody>
      </p:sp>
      <p:pic>
        <p:nvPicPr>
          <p:cNvPr id="4" name="図 3">
            <a:extLst>
              <a:ext uri="{FF2B5EF4-FFF2-40B4-BE49-F238E27FC236}">
                <a16:creationId xmlns:a16="http://schemas.microsoft.com/office/drawing/2014/main" id="{54A52437-6B36-41C7-9716-A18ED2E1BA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0749" y="3455897"/>
            <a:ext cx="2152947" cy="2124525"/>
          </a:xfrm>
          <a:prstGeom prst="rect">
            <a:avLst/>
          </a:prstGeom>
        </p:spPr>
      </p:pic>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1358900" y="2090737"/>
            <a:ext cx="10515600" cy="1325563"/>
          </a:xfrm>
        </p:spPr>
        <p:txBody>
          <a:bodyPr/>
          <a:lstStyle/>
          <a:p>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lang="ja-JP" altLang="en-US" b="1" dirty="0">
                <a:latin typeface="Meiryo UI" panose="020B0604030504040204" pitchFamily="50" charset="-128"/>
                <a:ea typeface="Meiryo UI" panose="020B0604030504040204" pitchFamily="50" charset="-128"/>
              </a:rPr>
              <a:t>折り返し地点を過ぎました。</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の進捗状況はどうでしょうか？</a:t>
            </a:r>
          </a:p>
        </p:txBody>
      </p:sp>
      <p:sp>
        <p:nvSpPr>
          <p:cNvPr id="5" name="矢印: 五方向 4">
            <a:extLst>
              <a:ext uri="{FF2B5EF4-FFF2-40B4-BE49-F238E27FC236}">
                <a16:creationId xmlns:a16="http://schemas.microsoft.com/office/drawing/2014/main" id="{0F82E097-0B1D-4E1A-AFE6-EF7C397ABA38}"/>
              </a:ext>
            </a:extLst>
          </p:cNvPr>
          <p:cNvSpPr/>
          <p:nvPr/>
        </p:nvSpPr>
        <p:spPr>
          <a:xfrm>
            <a:off x="647700" y="4597400"/>
            <a:ext cx="5740400" cy="1206500"/>
          </a:xfrm>
          <a:prstGeom prst="homePlate">
            <a:avLst/>
          </a:prstGeom>
          <a:gradFill flip="none" rotWithShape="1">
            <a:gsLst>
              <a:gs pos="0">
                <a:schemeClr val="accent1">
                  <a:lumMod val="5000"/>
                  <a:lumOff val="95000"/>
                </a:schemeClr>
              </a:gs>
              <a:gs pos="19000">
                <a:schemeClr val="accent1">
                  <a:lumMod val="45000"/>
                  <a:lumOff val="55000"/>
                </a:schemeClr>
              </a:gs>
              <a:gs pos="76000">
                <a:schemeClr val="accent5">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山形 5">
            <a:extLst>
              <a:ext uri="{FF2B5EF4-FFF2-40B4-BE49-F238E27FC236}">
                <a16:creationId xmlns:a16="http://schemas.microsoft.com/office/drawing/2014/main" id="{AE27161D-F2B3-453F-9CD0-48A050F735DB}"/>
              </a:ext>
            </a:extLst>
          </p:cNvPr>
          <p:cNvSpPr/>
          <p:nvPr/>
        </p:nvSpPr>
        <p:spPr>
          <a:xfrm>
            <a:off x="5918200" y="4597400"/>
            <a:ext cx="5740400" cy="1206500"/>
          </a:xfrm>
          <a:prstGeom prst="chevron">
            <a:avLst/>
          </a:prstGeom>
          <a:gradFill flip="none" rotWithShape="1">
            <a:gsLst>
              <a:gs pos="0">
                <a:schemeClr val="accent5">
                  <a:lumMod val="75000"/>
                </a:schemeClr>
              </a:gs>
              <a:gs pos="77000">
                <a:schemeClr val="accent5">
                  <a:lumMod val="50000"/>
                </a:schemeClr>
              </a:gs>
              <a:gs pos="10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E7BA0AAA-87B8-40B6-BE2F-7EE0144A59B7}"/>
              </a:ext>
            </a:extLst>
          </p:cNvPr>
          <p:cNvSpPr txBox="1"/>
          <p:nvPr/>
        </p:nvSpPr>
        <p:spPr>
          <a:xfrm>
            <a:off x="317500" y="4136509"/>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2015</a:t>
            </a:r>
            <a:r>
              <a:rPr kumimoji="1" lang="ja-JP" altLang="en-US" b="1" dirty="0">
                <a:latin typeface="Meiryo UI" panose="020B0604030504040204" pitchFamily="50" charset="-128"/>
                <a:ea typeface="Meiryo UI" panose="020B0604030504040204" pitchFamily="50" charset="-128"/>
              </a:rPr>
              <a:t>年</a:t>
            </a:r>
          </a:p>
        </p:txBody>
      </p:sp>
      <p:sp>
        <p:nvSpPr>
          <p:cNvPr id="8" name="テキスト ボックス 7">
            <a:extLst>
              <a:ext uri="{FF2B5EF4-FFF2-40B4-BE49-F238E27FC236}">
                <a16:creationId xmlns:a16="http://schemas.microsoft.com/office/drawing/2014/main" id="{F16C1427-B605-41A9-8EE0-6AE1035176AD}"/>
              </a:ext>
            </a:extLst>
          </p:cNvPr>
          <p:cNvSpPr txBox="1"/>
          <p:nvPr/>
        </p:nvSpPr>
        <p:spPr>
          <a:xfrm>
            <a:off x="10509250" y="4166156"/>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a:t>
            </a:r>
          </a:p>
        </p:txBody>
      </p:sp>
      <p:sp>
        <p:nvSpPr>
          <p:cNvPr id="9" name="テキスト ボックス 8">
            <a:extLst>
              <a:ext uri="{FF2B5EF4-FFF2-40B4-BE49-F238E27FC236}">
                <a16:creationId xmlns:a16="http://schemas.microsoft.com/office/drawing/2014/main" id="{D9E48924-7C73-4D1E-9FDB-A7845245E4CB}"/>
              </a:ext>
            </a:extLst>
          </p:cNvPr>
          <p:cNvSpPr txBox="1"/>
          <p:nvPr/>
        </p:nvSpPr>
        <p:spPr>
          <a:xfrm>
            <a:off x="5394325" y="3950355"/>
            <a:ext cx="1765300" cy="523220"/>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2023</a:t>
            </a:r>
            <a:r>
              <a:rPr kumimoji="1" lang="ja-JP" altLang="en-US" sz="2800" b="1" dirty="0">
                <a:latin typeface="Meiryo UI" panose="020B0604030504040204" pitchFamily="50" charset="-128"/>
                <a:ea typeface="Meiryo UI" panose="020B0604030504040204" pitchFamily="50" charset="-128"/>
              </a:rPr>
              <a:t>年</a:t>
            </a:r>
          </a:p>
        </p:txBody>
      </p:sp>
      <p:sp>
        <p:nvSpPr>
          <p:cNvPr id="10" name="テキスト ボックス 9">
            <a:extLst>
              <a:ext uri="{FF2B5EF4-FFF2-40B4-BE49-F238E27FC236}">
                <a16:creationId xmlns:a16="http://schemas.microsoft.com/office/drawing/2014/main" id="{A0EF1DE5-7099-4006-B20E-1F8A52F3C512}"/>
              </a:ext>
            </a:extLst>
          </p:cNvPr>
          <p:cNvSpPr txBox="1"/>
          <p:nvPr/>
        </p:nvSpPr>
        <p:spPr>
          <a:xfrm>
            <a:off x="5299075" y="5895459"/>
            <a:ext cx="2178050"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折り返し地点</a:t>
            </a:r>
          </a:p>
        </p:txBody>
      </p:sp>
      <p:sp>
        <p:nvSpPr>
          <p:cNvPr id="12" name="スライド番号プレースホルダー 1">
            <a:extLst>
              <a:ext uri="{FF2B5EF4-FFF2-40B4-BE49-F238E27FC236}">
                <a16:creationId xmlns:a16="http://schemas.microsoft.com/office/drawing/2014/main" id="{AC28402A-2896-4CEA-866D-D6C0527A2962}"/>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3</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393292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34F6CC2-4C05-414F-8DFE-2D37511701C2}"/>
              </a:ext>
            </a:extLst>
          </p:cNvPr>
          <p:cNvSpPr>
            <a:spLocks noGrp="1"/>
          </p:cNvSpPr>
          <p:nvPr>
            <p:ph type="title"/>
          </p:nvPr>
        </p:nvSpPr>
        <p:spPr>
          <a:xfrm>
            <a:off x="838200" y="2575718"/>
            <a:ext cx="10515600" cy="1325563"/>
          </a:xfrm>
        </p:spPr>
        <p:txBody>
          <a:bodyPr>
            <a:normAutofit fontScale="90000"/>
          </a:bodyPr>
          <a:lstStyle/>
          <a:p>
            <a:r>
              <a:rPr kumimoji="1" lang="en-US" altLang="ja-JP" b="1" dirty="0">
                <a:latin typeface="Meiryo UI" panose="020B0604030504040204" pitchFamily="50" charset="-128"/>
                <a:ea typeface="Meiryo UI" panose="020B0604030504040204" pitchFamily="50" charset="-128"/>
              </a:rPr>
              <a:t>A</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17</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B</a:t>
            </a:r>
            <a:r>
              <a:rPr kumimoji="1"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26</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C</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52</a:t>
            </a:r>
            <a:r>
              <a:rPr kumimoji="1" lang="ja-JP" altLang="en-US" b="1" dirty="0">
                <a:latin typeface="Meiryo UI" panose="020B0604030504040204" pitchFamily="50" charset="-128"/>
                <a:ea typeface="Meiryo UI" panose="020B0604030504040204" pitchFamily="50" charset="-128"/>
              </a:rPr>
              <a:t>％</a:t>
            </a:r>
          </a:p>
        </p:txBody>
      </p:sp>
      <p:sp>
        <p:nvSpPr>
          <p:cNvPr id="6" name="タイトル 1">
            <a:extLst>
              <a:ext uri="{FF2B5EF4-FFF2-40B4-BE49-F238E27FC236}">
                <a16:creationId xmlns:a16="http://schemas.microsoft.com/office/drawing/2014/main" id="{875C3C65-E8B2-4826-B422-1838025D347E}"/>
              </a:ext>
            </a:extLst>
          </p:cNvPr>
          <p:cNvSpPr txBox="1">
            <a:spLocks/>
          </p:cNvSpPr>
          <p:nvPr/>
        </p:nvSpPr>
        <p:spPr>
          <a:xfrm>
            <a:off x="723900" y="415925"/>
            <a:ext cx="10985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の目標のうち軌道にのっている割合は？</a:t>
            </a:r>
          </a:p>
        </p:txBody>
      </p:sp>
      <p:sp>
        <p:nvSpPr>
          <p:cNvPr id="5" name="スライド番号プレースホルダー 1">
            <a:extLst>
              <a:ext uri="{FF2B5EF4-FFF2-40B4-BE49-F238E27FC236}">
                <a16:creationId xmlns:a16="http://schemas.microsoft.com/office/drawing/2014/main" id="{7380CA7B-E5CE-4FCB-B948-1F051276E4A2}"/>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4</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362312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5CA4DFCA-C391-4EEF-8B69-7E9E03D7E8E3}"/>
              </a:ext>
            </a:extLst>
          </p:cNvPr>
          <p:cNvPicPr>
            <a:picLocks noChangeAspect="1"/>
          </p:cNvPicPr>
          <p:nvPr/>
        </p:nvPicPr>
        <p:blipFill>
          <a:blip r:embed="rId2"/>
          <a:stretch>
            <a:fillRect/>
          </a:stretch>
        </p:blipFill>
        <p:spPr>
          <a:xfrm>
            <a:off x="4756167" y="2399365"/>
            <a:ext cx="6734217" cy="4067878"/>
          </a:xfrm>
          <a:prstGeom prst="rect">
            <a:avLst/>
          </a:prstGeom>
        </p:spPr>
      </p:pic>
      <p:sp>
        <p:nvSpPr>
          <p:cNvPr id="5" name="テキスト ボックス 7">
            <a:extLst>
              <a:ext uri="{FF2B5EF4-FFF2-40B4-BE49-F238E27FC236}">
                <a16:creationId xmlns:a16="http://schemas.microsoft.com/office/drawing/2014/main" id="{F0E4490F-DFE4-4047-9CB5-14EDA7BFB6E8}"/>
              </a:ext>
            </a:extLst>
          </p:cNvPr>
          <p:cNvSpPr txBox="1">
            <a:spLocks noChangeArrowheads="1"/>
          </p:cNvSpPr>
          <p:nvPr/>
        </p:nvSpPr>
        <p:spPr bwMode="auto">
          <a:xfrm>
            <a:off x="206934" y="754333"/>
            <a:ext cx="1156812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のターゲットのうち、現時点で達成に向けた軌道に乗っているのは</a:t>
            </a:r>
            <a:r>
              <a:rPr kumimoji="0"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わずか</a:t>
            </a:r>
            <a:r>
              <a:rPr kumimoji="0" lang="en-US" altLang="ja-JP"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であり、半数近くは最低限かわずかに進捗、</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分の</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超は停滞または後退していることが明らかになりました。新型コロナウイルス感染症（</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COVID-19</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）の長引く影響、紛争の悪化、地政学的緊張、気候カオス（大混乱）の拡大により、進捗が大きく妨げられています。</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457200" rtl="0" eaLnBrk="1" fontAlgn="auto" latinLnBrk="0" hangingPunct="1">
              <a:lnSpc>
                <a:spcPct val="100000"/>
              </a:lnSpc>
              <a:spcBef>
                <a:spcPts val="0"/>
              </a:spcBef>
              <a:spcAft>
                <a:spcPts val="1200"/>
              </a:spcAft>
              <a:buClrTx/>
              <a:buSzTx/>
              <a:buFontTx/>
              <a:buNone/>
              <a:tabLst>
                <a:tab pos="361950" algn="l"/>
              </a:tabLst>
              <a:defRPr/>
            </a:pPr>
            <a:r>
              <a:rPr lang="ja-JP" altLang="en-US" dirty="0">
                <a:solidFill>
                  <a:prstClr val="black"/>
                </a:solidFill>
                <a:latin typeface="Meiryo UI" panose="020B0604030504040204" pitchFamily="50" charset="-128"/>
                <a:ea typeface="Meiryo UI" panose="020B0604030504040204" pitchFamily="50" charset="-128"/>
              </a:rPr>
              <a:t>国連広報センター</a:t>
            </a:r>
            <a:r>
              <a:rPr lang="en-US" altLang="ja-JP" dirty="0">
                <a:solidFill>
                  <a:prstClr val="black"/>
                </a:solidFill>
                <a:latin typeface="Meiryo UI" panose="020B0604030504040204" pitchFamily="50" charset="-128"/>
                <a:ea typeface="Meiryo UI" panose="020B0604030504040204" pitchFamily="50" charset="-128"/>
              </a:rPr>
              <a:t>HP</a:t>
            </a:r>
            <a:r>
              <a:rPr lang="ja-JP" altLang="en-US" dirty="0">
                <a:solidFill>
                  <a:prstClr val="black"/>
                </a:solidFill>
                <a:latin typeface="Meiryo UI" panose="020B0604030504040204" pitchFamily="50" charset="-128"/>
                <a:ea typeface="Meiryo UI" panose="020B0604030504040204" pitchFamily="50" charset="-128"/>
              </a:rPr>
              <a:t>より</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9" name="正方形/長方形 8">
            <a:extLst>
              <a:ext uri="{FF2B5EF4-FFF2-40B4-BE49-F238E27FC236}">
                <a16:creationId xmlns:a16="http://schemas.microsoft.com/office/drawing/2014/main" id="{2F072D95-07B7-4282-9ADD-E153F55BC31E}"/>
              </a:ext>
            </a:extLst>
          </p:cNvPr>
          <p:cNvSpPr/>
          <p:nvPr/>
        </p:nvSpPr>
        <p:spPr>
          <a:xfrm>
            <a:off x="969034" y="6373447"/>
            <a:ext cx="380999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月にリリースされた</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The Sustainable Development Goals Report 2024</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D3BC4A5D-EE71-4107-B2DA-C2C81881C666}"/>
              </a:ext>
            </a:extLst>
          </p:cNvPr>
          <p:cNvSpPr/>
          <p:nvPr/>
        </p:nvSpPr>
        <p:spPr>
          <a:xfrm rot="926664">
            <a:off x="5195941" y="4594412"/>
            <a:ext cx="747569" cy="620144"/>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C294B58-0B2E-4BA3-887B-7A4C3EB5E727}"/>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ＳＤＧｓの進捗状況</a:t>
            </a:r>
          </a:p>
        </p:txBody>
      </p:sp>
      <p:pic>
        <p:nvPicPr>
          <p:cNvPr id="3" name="図 2">
            <a:extLst>
              <a:ext uri="{FF2B5EF4-FFF2-40B4-BE49-F238E27FC236}">
                <a16:creationId xmlns:a16="http://schemas.microsoft.com/office/drawing/2014/main" id="{0F76E532-DDFF-4F8E-948F-E433B36F45F5}"/>
              </a:ext>
            </a:extLst>
          </p:cNvPr>
          <p:cNvPicPr>
            <a:picLocks noChangeAspect="1"/>
          </p:cNvPicPr>
          <p:nvPr/>
        </p:nvPicPr>
        <p:blipFill>
          <a:blip r:embed="rId3"/>
          <a:stretch>
            <a:fillRect/>
          </a:stretch>
        </p:blipFill>
        <p:spPr>
          <a:xfrm>
            <a:off x="856890" y="1832761"/>
            <a:ext cx="3473570" cy="4540686"/>
          </a:xfrm>
          <a:prstGeom prst="rect">
            <a:avLst/>
          </a:prstGeom>
        </p:spPr>
      </p:pic>
      <p:sp>
        <p:nvSpPr>
          <p:cNvPr id="18" name="正方形/長方形 17">
            <a:extLst>
              <a:ext uri="{FF2B5EF4-FFF2-40B4-BE49-F238E27FC236}">
                <a16:creationId xmlns:a16="http://schemas.microsoft.com/office/drawing/2014/main" id="{689AA967-298A-466B-BE35-9995C30FD94D}"/>
              </a:ext>
            </a:extLst>
          </p:cNvPr>
          <p:cNvSpPr/>
          <p:nvPr/>
        </p:nvSpPr>
        <p:spPr>
          <a:xfrm>
            <a:off x="8106092" y="6527336"/>
            <a:ext cx="3809999"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The Sustainable Development Goals Report 2024</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1">
            <a:extLst>
              <a:ext uri="{FF2B5EF4-FFF2-40B4-BE49-F238E27FC236}">
                <a16:creationId xmlns:a16="http://schemas.microsoft.com/office/drawing/2014/main" id="{6C1E1F15-2162-454E-80C3-49557DEBD130}"/>
              </a:ext>
            </a:extLst>
          </p:cNvPr>
          <p:cNvSpPr>
            <a:spLocks noGrp="1"/>
          </p:cNvSpPr>
          <p:nvPr>
            <p:ph type="sldNum" sz="quarter" idx="12"/>
          </p:nvPr>
        </p:nvSpPr>
        <p:spPr>
          <a:xfrm>
            <a:off x="9329464"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5</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391493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0" y="2549525"/>
            <a:ext cx="12192000" cy="1325563"/>
          </a:xfrm>
        </p:spPr>
        <p:txBody>
          <a:bodyPr/>
          <a:lstStyle/>
          <a:p>
            <a:pPr algn="ctr"/>
            <a:r>
              <a:rPr kumimoji="1" lang="ja-JP" altLang="en-US" b="1" dirty="0">
                <a:latin typeface="Meiryo UI" panose="020B0604030504040204" pitchFamily="50" charset="-128"/>
                <a:ea typeface="Meiryo UI" panose="020B0604030504040204" pitchFamily="50" charset="-128"/>
              </a:rPr>
              <a:t>大阪の</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の認知度はどれくらいでしょうか？</a:t>
            </a:r>
          </a:p>
        </p:txBody>
      </p:sp>
      <p:sp>
        <p:nvSpPr>
          <p:cNvPr id="4" name="スライド番号プレースホルダー 1">
            <a:extLst>
              <a:ext uri="{FF2B5EF4-FFF2-40B4-BE49-F238E27FC236}">
                <a16:creationId xmlns:a16="http://schemas.microsoft.com/office/drawing/2014/main" id="{AABE2049-F3D4-4BC8-945A-6A336AE55EEE}"/>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6</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157116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802ACBF-F4F6-4901-A507-9D074B3D4E03}"/>
              </a:ext>
            </a:extLst>
          </p:cNvPr>
          <p:cNvSpPr txBox="1"/>
          <p:nvPr/>
        </p:nvSpPr>
        <p:spPr>
          <a:xfrm>
            <a:off x="1228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sp>
        <p:nvSpPr>
          <p:cNvPr id="12" name="正方形/長方形 11"/>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13" name="正方形/長方形 12">
            <a:extLst>
              <a:ext uri="{FF2B5EF4-FFF2-40B4-BE49-F238E27FC236}">
                <a16:creationId xmlns:a16="http://schemas.microsoft.com/office/drawing/2014/main" id="{0A746B6A-508C-4C2A-9668-334FBBBA258F}"/>
              </a:ext>
            </a:extLst>
          </p:cNvPr>
          <p:cNvSpPr/>
          <p:nvPr/>
        </p:nvSpPr>
        <p:spPr>
          <a:xfrm>
            <a:off x="1232537" y="574370"/>
            <a:ext cx="5822428"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82.6%</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月時点）</a:t>
            </a:r>
            <a:endParaRPr lang="en-US" altLang="ja-JP" sz="14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E50119E-3F6B-4438-A848-6C0E405FFFD0}"/>
              </a:ext>
            </a:extLst>
          </p:cNvPr>
          <p:cNvSpPr/>
          <p:nvPr/>
        </p:nvSpPr>
        <p:spPr>
          <a:xfrm>
            <a:off x="1419754" y="6467713"/>
            <a:ext cx="9737208" cy="342954"/>
          </a:xfrm>
          <a:prstGeom prst="rect">
            <a:avLst/>
          </a:prstGeom>
          <a:ln w="12700">
            <a:noFill/>
          </a:ln>
        </p:spPr>
        <p:txBody>
          <a:bodyPr wrap="square" anchor="ctr">
            <a:noAutofit/>
          </a:bodyPr>
          <a:lstStyle/>
          <a:p>
            <a:pPr>
              <a:lnSpc>
                <a:spcPts val="2096"/>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を知っている」と「 </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という言葉を聞いたことがある、または、ロゴを見たことがある」の合計を</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の認知度としている</a:t>
            </a:r>
            <a:endParaRPr lang="en-US" altLang="ja-JP" sz="12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122AC13-095B-4B5E-9089-ABCDF0227270}"/>
              </a:ext>
            </a:extLst>
          </p:cNvPr>
          <p:cNvPicPr>
            <a:picLocks noChangeAspect="1"/>
          </p:cNvPicPr>
          <p:nvPr/>
        </p:nvPicPr>
        <p:blipFill>
          <a:blip r:embed="rId3"/>
          <a:stretch>
            <a:fillRect/>
          </a:stretch>
        </p:blipFill>
        <p:spPr>
          <a:xfrm>
            <a:off x="1285839" y="1025389"/>
            <a:ext cx="9620322" cy="5401524"/>
          </a:xfrm>
          <a:prstGeom prst="rect">
            <a:avLst/>
          </a:prstGeom>
        </p:spPr>
      </p:pic>
      <p:sp>
        <p:nvSpPr>
          <p:cNvPr id="10" name="スライド番号プレースホルダー 1">
            <a:extLst>
              <a:ext uri="{FF2B5EF4-FFF2-40B4-BE49-F238E27FC236}">
                <a16:creationId xmlns:a16="http://schemas.microsoft.com/office/drawing/2014/main" id="{B8E9E6EB-DE99-4FCB-A7D8-CB348A7AEAE3}"/>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7</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57753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D8D300D-3520-453D-9756-218048E1738D}"/>
              </a:ext>
            </a:extLst>
          </p:cNvPr>
          <p:cNvSpPr/>
          <p:nvPr/>
        </p:nvSpPr>
        <p:spPr>
          <a:xfrm>
            <a:off x="509286" y="595002"/>
            <a:ext cx="10622176" cy="410197"/>
          </a:xfrm>
          <a:prstGeom prst="rect">
            <a:avLst/>
          </a:prstGeom>
          <a:ln w="12700">
            <a:noFill/>
          </a:ln>
        </p:spPr>
        <p:txBody>
          <a:bodyPr wrap="square" anchor="ctr">
            <a:noAutofit/>
          </a:bodyPr>
          <a:lstStyle/>
          <a:p>
            <a:pPr>
              <a:lnSpc>
                <a:spcPts val="2096"/>
              </a:lnSpc>
            </a:pP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の認知度は高まっているものの、</a:t>
            </a:r>
            <a:r>
              <a:rPr lang="ja-JP" altLang="en-US" b="1" u="sng" dirty="0">
                <a:latin typeface="Meiryo UI" panose="020B0604030504040204" pitchFamily="50" charset="-128"/>
                <a:ea typeface="Meiryo UI" panose="020B0604030504040204" pitchFamily="50" charset="-128"/>
              </a:rPr>
              <a:t>半数が「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という言葉を聞いたことがある、またはロゴを見たことがある」</a:t>
            </a:r>
            <a:endParaRPr lang="en-US" altLang="ja-JP"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8750DA0-8C8A-4A3A-A73C-ECE72CFE31F1}"/>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認知度（内訳）</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pic>
        <p:nvPicPr>
          <p:cNvPr id="2" name="図 1">
            <a:extLst>
              <a:ext uri="{FF2B5EF4-FFF2-40B4-BE49-F238E27FC236}">
                <a16:creationId xmlns:a16="http://schemas.microsoft.com/office/drawing/2014/main" id="{57DC4AAF-A2A3-4EDC-865D-4F352B59AE7D}"/>
              </a:ext>
            </a:extLst>
          </p:cNvPr>
          <p:cNvPicPr>
            <a:picLocks noChangeAspect="1"/>
          </p:cNvPicPr>
          <p:nvPr/>
        </p:nvPicPr>
        <p:blipFill>
          <a:blip r:embed="rId3"/>
          <a:stretch>
            <a:fillRect/>
          </a:stretch>
        </p:blipFill>
        <p:spPr>
          <a:xfrm>
            <a:off x="650843" y="945035"/>
            <a:ext cx="9096020" cy="5803895"/>
          </a:xfrm>
          <a:prstGeom prst="rect">
            <a:avLst/>
          </a:prstGeom>
        </p:spPr>
      </p:pic>
      <p:sp>
        <p:nvSpPr>
          <p:cNvPr id="6" name="四角形: 角を丸くする 5">
            <a:extLst>
              <a:ext uri="{FF2B5EF4-FFF2-40B4-BE49-F238E27FC236}">
                <a16:creationId xmlns:a16="http://schemas.microsoft.com/office/drawing/2014/main" id="{308EB1AF-0717-4F56-A11B-D8C1A4188B1F}"/>
              </a:ext>
            </a:extLst>
          </p:cNvPr>
          <p:cNvSpPr/>
          <p:nvPr/>
        </p:nvSpPr>
        <p:spPr>
          <a:xfrm>
            <a:off x="5066253" y="1683184"/>
            <a:ext cx="3439391"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FB26E8A-DB66-49DC-84F9-ABC169C4FCA9}"/>
              </a:ext>
            </a:extLst>
          </p:cNvPr>
          <p:cNvSpPr/>
          <p:nvPr/>
        </p:nvSpPr>
        <p:spPr>
          <a:xfrm>
            <a:off x="3548076" y="6290494"/>
            <a:ext cx="520452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a:extLst>
              <a:ext uri="{FF2B5EF4-FFF2-40B4-BE49-F238E27FC236}">
                <a16:creationId xmlns:a16="http://schemas.microsoft.com/office/drawing/2014/main" id="{0851B650-9FB0-420B-AE92-37CE13E3F470}"/>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8</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771107008"/>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3564</Words>
  <Application>Microsoft Office PowerPoint</Application>
  <PresentationFormat>ワイド画面</PresentationFormat>
  <Paragraphs>467</Paragraphs>
  <Slides>34</Slides>
  <Notes>30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34</vt:i4>
      </vt:variant>
    </vt:vector>
  </HeadingPairs>
  <TitlesOfParts>
    <vt:vector size="44" baseType="lpstr">
      <vt:lpstr>BIZ UDPゴシック</vt:lpstr>
      <vt:lpstr>Meiryo UI</vt:lpstr>
      <vt:lpstr>UD デジタル 教科書体 NK-B</vt:lpstr>
      <vt:lpstr>游ゴシック</vt:lpstr>
      <vt:lpstr>Arial</vt:lpstr>
      <vt:lpstr>Bauhaus 93</vt:lpstr>
      <vt:lpstr>Calibri</vt:lpstr>
      <vt:lpstr>Calibri Light</vt:lpstr>
      <vt:lpstr>Times New Roman</vt:lpstr>
      <vt:lpstr>Office Theme</vt:lpstr>
      <vt:lpstr>PowerPoint プレゼンテーション</vt:lpstr>
      <vt:lpstr>PowerPoint プレゼンテーション</vt:lpstr>
      <vt:lpstr>PowerPoint プレゼンテーション</vt:lpstr>
      <vt:lpstr>SDGsは、折り返し地点を過ぎました。 SDGsの進捗状況はどうでしょうか？</vt:lpstr>
      <vt:lpstr>A）17％  B）26％  C）52％</vt:lpstr>
      <vt:lpstr>PowerPoint プレゼンテーション</vt:lpstr>
      <vt:lpstr>大阪のSDGsの認知度はどれくらいでしょうか？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2022-11-24T02:48:16Z</dcterms:created>
  <dcterms:modified xsi:type="dcterms:W3CDTF">2025-08-14T08:57:17Z</dcterms:modified>
</cp:coreProperties>
</file>