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564" r:id="rId2"/>
    <p:sldId id="256" r:id="rId3"/>
    <p:sldId id="565" r:id="rId4"/>
    <p:sldId id="567" r:id="rId5"/>
    <p:sldId id="566" r:id="rId6"/>
    <p:sldId id="568" r:id="rId7"/>
    <p:sldId id="1440" r:id="rId8"/>
    <p:sldId id="569" r:id="rId9"/>
    <p:sldId id="603" r:id="rId10"/>
    <p:sldId id="1238" r:id="rId11"/>
    <p:sldId id="1062" r:id="rId12"/>
    <p:sldId id="1130" r:id="rId13"/>
    <p:sldId id="1439" r:id="rId14"/>
    <p:sldId id="1438" r:id="rId15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0338" autoAdjust="0"/>
  </p:normalViewPr>
  <p:slideViewPr>
    <p:cSldViewPr snapToGrid="0">
      <p:cViewPr varScale="1">
        <p:scale>
          <a:sx n="84" d="100"/>
          <a:sy n="84" d="100"/>
        </p:scale>
        <p:origin x="619" y="9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1FF22-B6DB-47E5-A15B-E22B39508DAD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3E674-DFC7-4F8D-81D5-A48266138A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4905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8113" y="1350963"/>
            <a:ext cx="6480175" cy="36464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1F3B-5A04-41FB-8249-8E399CC488D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5696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8113" y="1350963"/>
            <a:ext cx="6480175" cy="36464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1F3B-5A04-41FB-8249-8E399CC488D9}" type="slidenum">
              <a:rPr kumimoji="1"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/>
              <a:t>10</a:t>
            </a:fld>
            <a:endParaRPr kumimoji="1"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6233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1F3B-5A04-41FB-8249-8E399CC488D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1002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8113" y="1350963"/>
            <a:ext cx="6480175" cy="36464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1F3B-5A04-41FB-8249-8E399CC488D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3406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3E674-DFC7-4F8D-81D5-A48266138A26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3638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8113" y="1350963"/>
            <a:ext cx="6480175" cy="36464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1F3B-5A04-41FB-8249-8E399CC488D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4656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3E674-DFC7-4F8D-81D5-A48266138A2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3536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3E674-DFC7-4F8D-81D5-A48266138A2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852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3E674-DFC7-4F8D-81D5-A48266138A2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2932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3E674-DFC7-4F8D-81D5-A48266138A2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2062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3E674-DFC7-4F8D-81D5-A48266138A2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714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3E674-DFC7-4F8D-81D5-A48266138A2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0021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3E674-DFC7-4F8D-81D5-A48266138A2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5524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787226-618E-490E-9C26-24E6078C4AF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2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525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F27D62-6590-4A42-B20F-F7F4D1242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9E003C8-6CC9-4F41-ACE9-CCF6C8C02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BB3650-AABB-4761-ABDB-96F76316B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80D6B-590F-4AE3-ABC4-2ECF944A8840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CDC3D6-3EF8-4C74-88AC-BC20128E3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E45FDFB-3C80-4580-893B-F04CCF445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3F51-79CF-4D87-BE6C-40F8A74A4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4596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B23C4A-4A2B-4955-B237-F7F701FAE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D8E29B8-322D-40DE-B505-1BB4505DE7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4A8D5F-4038-48B3-9A6E-C50EA7649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80D6B-590F-4AE3-ABC4-2ECF944A8840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24E9BEE-1F89-45F1-9B6D-EFB535649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99D40AC-7192-4C2B-B82B-E599B55D4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3F51-79CF-4D87-BE6C-40F8A74A4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9228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6D6F862-FF60-4AC9-B735-C0B9E2AB47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9D32A5B-359F-42AD-A41E-8682CF0A3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64CBB1F-A508-4C3D-8621-623A707DE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80D6B-590F-4AE3-ABC4-2ECF944A8840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BB51BC9-4419-4073-9580-0F7365EDB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56FF1E4-787A-4ECD-855C-B7C2C5F48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3F51-79CF-4D87-BE6C-40F8A74A4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1703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0235-E28E-4DC9-97B7-8703B795D134}" type="datetime1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1207262" y="6428925"/>
            <a:ext cx="858353" cy="365125"/>
          </a:xfr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sz="1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B20388F-A125-4D2E-BBF0-E240911E1C9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2135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22792-608C-485E-8A3C-B096504E97DD}" type="datetime1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1207261" y="115209"/>
            <a:ext cx="840490" cy="360000"/>
          </a:xfrm>
          <a:solidFill>
            <a:schemeClr val="bg1"/>
          </a:solidFill>
          <a:ln>
            <a:solidFill>
              <a:schemeClr val="accent6"/>
            </a:solidFill>
          </a:ln>
        </p:spPr>
        <p:txBody>
          <a:bodyPr/>
          <a:lstStyle>
            <a:lvl1pPr algn="ctr">
              <a:defRPr sz="1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B20388F-A125-4D2E-BBF0-E240911E1C9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4926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6DA7B4-B59E-4725-804C-509565E78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BD65BAB-8CDD-4D2C-97DB-F498ACBF5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10ADCD-F1B7-4321-82B2-5335B128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80D6B-590F-4AE3-ABC4-2ECF944A8840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7A1B9F1-3354-4773-A15A-2F55D0A8B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81CE279-0DEA-4FAA-AB4A-073C4B22B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3F51-79CF-4D87-BE6C-40F8A74A4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8899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3429C7-6406-4D63-A352-5EC6BBAC0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16F4B64-C42A-4F96-A245-53E7BBE4F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494693-ED47-4CE2-8937-D5816E24A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80D6B-590F-4AE3-ABC4-2ECF944A8840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C709E6-B40B-4323-8974-D801296B0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E8830A-28AD-4D68-95ED-F37A7F893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3F51-79CF-4D87-BE6C-40F8A74A4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987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1935E9-CA0C-4232-B597-7BE498D5D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6DD61F-5901-44E0-A6DF-9BC73ECEA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0B19072-E193-4AB3-AF9E-23871320C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4F88F2D-42EA-46E4-A075-FDFD951FB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80D6B-590F-4AE3-ABC4-2ECF944A8840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AEF70CC-F176-4B9C-9A1C-437CDFF0A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CE4A50F-C400-4E51-B852-739971641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3F51-79CF-4D87-BE6C-40F8A74A4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457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830DA3-9CE5-4D43-898F-3CA17C2AA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C384899-C8D1-4BCF-848C-6B5030DFD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442BDCD-1517-43B4-A5DE-54A216E9E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C28E959-CDED-49FA-AFBA-2BD02AC83E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0D414E5-C631-4CB8-A0D1-F2265016D2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DAD6896-DCAB-4D84-B97E-F6755DEAA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80D6B-590F-4AE3-ABC4-2ECF944A8840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CB3343A-8416-4F54-ADA8-B6DBAF130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77143FF-0B39-4162-9C49-986DE888D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3F51-79CF-4D87-BE6C-40F8A74A4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4149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3BF018-B8B1-440F-AFB5-711014EBC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7CF65B8-8E4A-42E7-9428-5772C685C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80D6B-590F-4AE3-ABC4-2ECF944A8840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27E42C7-ED9F-45B2-88A2-0B681E780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7C5E1E1-0567-4FEA-B389-5A9CEC2DE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3F51-79CF-4D87-BE6C-40F8A74A4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393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8DE2688-5AB3-491A-BE9F-689F91BE8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80D6B-590F-4AE3-ABC4-2ECF944A8840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6139D6D-E1B2-4BB7-9E73-B047DD55B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F671A68-6A19-4D17-9833-E3E098FFF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3F51-79CF-4D87-BE6C-40F8A74A4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107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AFDC59-9792-414F-A274-367F060D5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867B980-DF09-434B-B428-6E7BE77F1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77DEAE5-AE41-4DE8-8CAE-8395E79F0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C2DDAFB-7131-4979-A6EC-1BF071689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80D6B-590F-4AE3-ABC4-2ECF944A8840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086EE92-A8A1-47DE-AE2A-67A859073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C34808A-4776-4CF5-B042-E5E0AD774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3F51-79CF-4D87-BE6C-40F8A74A4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3499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20BF12-B3C7-47E7-8F0A-C92725307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8BA005D-8A18-4D4F-AF14-6FFFD28682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87552B5-6307-4D16-9724-BCC9CDEF0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E2E6996-A17C-4AE5-ADFC-A1B246683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80D6B-590F-4AE3-ABC4-2ECF944A8840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14B48A7-8697-4321-80FC-FFFF3D6E9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3BDB2E8-68FC-4937-ADF8-F0A654CAE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3F51-79CF-4D87-BE6C-40F8A74A4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6102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1934CFF-16B1-4C19-A83B-B0630E17D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4222B33-60E8-40D9-A708-CA9AB889F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D052E5-A582-49AA-9AA4-83992EA5B6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80D6B-590F-4AE3-ABC4-2ECF944A8840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2C1ACBE-D83A-4652-88EC-70032D067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CC95CC9-894A-462B-9B8F-7FF71A5F70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B3F51-79CF-4D87-BE6C-40F8A74A4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965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/>
          <p:cNvSpPr txBox="1"/>
          <p:nvPr/>
        </p:nvSpPr>
        <p:spPr>
          <a:xfrm>
            <a:off x="3002603" y="5877520"/>
            <a:ext cx="6186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2026</a:t>
            </a:r>
            <a:r>
              <a:rPr kumimoji="1"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endParaRPr kumimoji="1" lang="en-US" altLang="ja-JP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大阪府 政策企画部 企画室　連携課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" y="1529298"/>
            <a:ext cx="12191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地域金融論「地域の課題と金融ソリューション」</a:t>
            </a:r>
            <a:endParaRPr kumimoji="1" lang="en-US" altLang="ja-JP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大阪府の現状と取組みについて</a:t>
            </a:r>
            <a:endParaRPr kumimoji="1" lang="ja-JP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740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9"/>
    </mc:Choice>
    <mc:Fallback xmlns="">
      <p:transition spd="slow" advTm="310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テキスト ボックス 34"/>
          <p:cNvSpPr txBox="1"/>
          <p:nvPr/>
        </p:nvSpPr>
        <p:spPr>
          <a:xfrm>
            <a:off x="1359378" y="1211243"/>
            <a:ext cx="9473247" cy="683264"/>
          </a:xfrm>
          <a:prstGeom prst="rect">
            <a:avLst/>
          </a:prstGeom>
          <a:noFill/>
        </p:spPr>
        <p:txBody>
          <a:bodyPr wrap="square" lIns="72000" tIns="64008" rIns="72000" bIns="64008" rtlCol="0">
            <a:spAutoFit/>
          </a:bodyPr>
          <a:lstStyle/>
          <a:p>
            <a:pPr marL="171450" indent="-171450">
              <a:buFont typeface="Meiryo UI" panose="020B0604030504040204" pitchFamily="50" charset="-128"/>
              <a:buChar char="○"/>
            </a:pP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万博に向け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lang="en-US" altLang="ja-JP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先進都市」としての基盤を整え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2030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年の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目標年次に向けた総仕上げを図る中で、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万博のレガシーとして「</a:t>
            </a:r>
            <a:r>
              <a:rPr lang="en-US" altLang="ja-JP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先進都市」を実現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する。</a:t>
            </a:r>
            <a:endParaRPr lang="ja-JP" altLang="en-US" spc="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3" name="グループ化 4"/>
          <p:cNvGrpSpPr/>
          <p:nvPr/>
        </p:nvGrpSpPr>
        <p:grpSpPr>
          <a:xfrm>
            <a:off x="1637453" y="2251112"/>
            <a:ext cx="9421602" cy="4268404"/>
            <a:chOff x="360048" y="2354064"/>
            <a:chExt cx="9421602" cy="3616843"/>
          </a:xfrm>
        </p:grpSpPr>
        <p:sp>
          <p:nvSpPr>
            <p:cNvPr id="34" name="右矢印 5"/>
            <p:cNvSpPr/>
            <p:nvPr/>
          </p:nvSpPr>
          <p:spPr>
            <a:xfrm>
              <a:off x="380482" y="5251000"/>
              <a:ext cx="9207106" cy="719907"/>
            </a:xfrm>
            <a:prstGeom prst="rightArrow">
              <a:avLst>
                <a:gd name="adj1" fmla="val 50894"/>
                <a:gd name="adj2" fmla="val 85596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14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　　　　　　　　　　　　　　　　　　　　　</a:t>
              </a:r>
            </a:p>
          </p:txBody>
        </p:sp>
        <p:sp>
          <p:nvSpPr>
            <p:cNvPr id="52" name="テキスト ボックス 6"/>
            <p:cNvSpPr txBox="1"/>
            <p:nvPr/>
          </p:nvSpPr>
          <p:spPr>
            <a:xfrm>
              <a:off x="374749" y="5466283"/>
              <a:ext cx="1242328" cy="286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lang="en-US" altLang="ja-JP" sz="16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2020</a:t>
              </a:r>
              <a:r>
                <a:rPr lang="ja-JP" altLang="en-US" sz="16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年　</a:t>
              </a:r>
            </a:p>
          </p:txBody>
        </p:sp>
        <p:sp>
          <p:nvSpPr>
            <p:cNvPr id="53" name="テキスト ボックス 7"/>
            <p:cNvSpPr txBox="1"/>
            <p:nvPr/>
          </p:nvSpPr>
          <p:spPr>
            <a:xfrm>
              <a:off x="3674578" y="5477405"/>
              <a:ext cx="940100" cy="286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2025</a:t>
              </a:r>
              <a:r>
                <a:rPr lang="ja-JP" altLang="en-US" sz="16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年</a:t>
              </a:r>
            </a:p>
          </p:txBody>
        </p:sp>
        <p:sp>
          <p:nvSpPr>
            <p:cNvPr id="54" name="テキスト ボックス 8"/>
            <p:cNvSpPr txBox="1"/>
            <p:nvPr/>
          </p:nvSpPr>
          <p:spPr>
            <a:xfrm>
              <a:off x="7831729" y="5452083"/>
              <a:ext cx="1137373" cy="286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2030</a:t>
              </a:r>
              <a:r>
                <a:rPr lang="ja-JP" altLang="en-US" sz="16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年　　　　　　　　　　　　　　　</a:t>
              </a:r>
            </a:p>
          </p:txBody>
        </p:sp>
        <p:cxnSp>
          <p:nvCxnSpPr>
            <p:cNvPr id="37" name="直線コネクタ 9"/>
            <p:cNvCxnSpPr/>
            <p:nvPr/>
          </p:nvCxnSpPr>
          <p:spPr>
            <a:xfrm>
              <a:off x="3618795" y="5168107"/>
              <a:ext cx="1071365" cy="333"/>
            </a:xfrm>
            <a:prstGeom prst="line">
              <a:avLst/>
            </a:prstGeom>
            <a:ln w="22225">
              <a:solidFill>
                <a:schemeClr val="accent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10"/>
            <p:cNvCxnSpPr/>
            <p:nvPr/>
          </p:nvCxnSpPr>
          <p:spPr>
            <a:xfrm flipV="1">
              <a:off x="3515346" y="3146478"/>
              <a:ext cx="1082110" cy="426256"/>
            </a:xfrm>
            <a:prstGeom prst="line">
              <a:avLst/>
            </a:prstGeom>
            <a:ln w="22225">
              <a:solidFill>
                <a:schemeClr val="accent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ホームベース 11"/>
            <p:cNvSpPr/>
            <p:nvPr/>
          </p:nvSpPr>
          <p:spPr>
            <a:xfrm>
              <a:off x="380482" y="3470141"/>
              <a:ext cx="3422708" cy="1708223"/>
            </a:xfrm>
            <a:prstGeom prst="homePlate">
              <a:avLst>
                <a:gd name="adj" fmla="val 8632"/>
              </a:avLst>
            </a:prstGeom>
            <a:solidFill>
              <a:schemeClr val="accent5">
                <a:lumMod val="75000"/>
              </a:schemeClr>
            </a:solidFill>
            <a:ln w="34925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ja-JP" altLang="en-US" sz="1400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41" name="角丸四角形 12"/>
            <p:cNvSpPr/>
            <p:nvPr/>
          </p:nvSpPr>
          <p:spPr>
            <a:xfrm>
              <a:off x="7971062" y="2462654"/>
              <a:ext cx="468723" cy="2755108"/>
            </a:xfrm>
            <a:prstGeom prst="roundRect">
              <a:avLst>
                <a:gd name="adj" fmla="val 8062"/>
              </a:avLst>
            </a:prstGeom>
            <a:solidFill>
              <a:schemeClr val="bg2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ja-JP" altLang="en-US" sz="1400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30" name="テキスト ボックス 13"/>
            <p:cNvSpPr txBox="1"/>
            <p:nvPr/>
          </p:nvSpPr>
          <p:spPr>
            <a:xfrm>
              <a:off x="7977520" y="2599930"/>
              <a:ext cx="430887" cy="2685910"/>
            </a:xfrm>
            <a:prstGeom prst="rect">
              <a:avLst/>
            </a:prstGeom>
            <a:noFill/>
            <a:effectLst/>
          </p:spPr>
          <p:txBody>
            <a:bodyPr vert="eaVert" wrap="square" rtlCol="0">
              <a:spAutoFit/>
            </a:bodyPr>
            <a:lstStyle/>
            <a:p>
              <a:pPr algn="ctr">
                <a:defRPr/>
              </a:pPr>
              <a:r>
                <a:rPr lang="ja-JP" altLang="en-US" sz="1600" dirty="0">
                  <a:solidFill>
                    <a:prstClr val="black"/>
                  </a:solidFill>
                  <a:latin typeface="Bauhaus 93" panose="04030905020B02020C02" pitchFamily="82" charset="0"/>
                  <a:ea typeface="HGS創英角ｺﾞｼｯｸUB" panose="020B0900000000000000" pitchFamily="50" charset="-128"/>
                </a:rPr>
                <a:t>ＳＤＧｓ目標年次</a:t>
              </a:r>
              <a:endParaRPr lang="en-US" altLang="ja-JP" sz="1600" dirty="0">
                <a:solidFill>
                  <a:prstClr val="black"/>
                </a:solidFill>
                <a:latin typeface="Bauhaus 93" panose="04030905020B02020C02" pitchFamily="82" charset="0"/>
                <a:ea typeface="HGS創英角ｺﾞｼｯｸUB" panose="020B0900000000000000" pitchFamily="50" charset="-128"/>
              </a:endParaRPr>
            </a:p>
          </p:txBody>
        </p:sp>
        <p:sp>
          <p:nvSpPr>
            <p:cNvPr id="43" name="ホームベース 14"/>
            <p:cNvSpPr/>
            <p:nvPr/>
          </p:nvSpPr>
          <p:spPr>
            <a:xfrm>
              <a:off x="4567158" y="3159080"/>
              <a:ext cx="3383470" cy="2050104"/>
            </a:xfrm>
            <a:prstGeom prst="homePlate">
              <a:avLst>
                <a:gd name="adj" fmla="val 12172"/>
              </a:avLst>
            </a:prstGeom>
            <a:solidFill>
              <a:schemeClr val="accent5">
                <a:lumMod val="60000"/>
                <a:lumOff val="40000"/>
              </a:schemeClr>
            </a:solidFill>
            <a:ln w="19050"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ja-JP" altLang="en-US" sz="1400" dirty="0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44" name="テキスト ボックス 15"/>
            <p:cNvSpPr txBox="1"/>
            <p:nvPr/>
          </p:nvSpPr>
          <p:spPr>
            <a:xfrm>
              <a:off x="4665273" y="3306167"/>
              <a:ext cx="3347139" cy="1799487"/>
            </a:xfrm>
            <a:prstGeom prst="rect">
              <a:avLst/>
            </a:prstGeom>
            <a:noFill/>
            <a:ln w="19050" cmpd="sng"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marL="96838" indent="-96838">
                <a:spcBef>
                  <a:spcPts val="1200"/>
                </a:spcBef>
              </a:pPr>
              <a:r>
                <a:rPr lang="ja-JP" altLang="en-US" sz="16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〇 改めて、</a:t>
              </a:r>
              <a:r>
                <a:rPr lang="en-US" altLang="ja-JP" sz="16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2025</a:t>
              </a:r>
              <a:r>
                <a:rPr lang="ja-JP" altLang="en-US" sz="16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年時点の</a:t>
              </a:r>
              <a:r>
                <a:rPr lang="en-US" altLang="ja-JP" sz="16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SDGs</a:t>
              </a:r>
            </a:p>
            <a:p>
              <a:pPr marL="96838" indent="-96838"/>
              <a:r>
                <a:rPr lang="ja-JP" altLang="en-US" sz="16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lang="en-US" altLang="ja-JP" sz="16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17</a:t>
              </a:r>
              <a:r>
                <a:rPr lang="ja-JP" altLang="en-US" sz="16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ゴールの到達点を分析</a:t>
              </a:r>
              <a:endParaRPr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96838" indent="-96838">
                <a:spcBef>
                  <a:spcPts val="1200"/>
                </a:spcBef>
              </a:pPr>
              <a:r>
                <a:rPr lang="ja-JP" altLang="en-US" sz="16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〇 「</a:t>
              </a:r>
              <a:r>
                <a:rPr lang="en-US" altLang="ja-JP" sz="1600" dirty="0" err="1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SDGs+beyond</a:t>
              </a:r>
              <a:r>
                <a:rPr lang="ja-JP" altLang="en-US" sz="16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」も見据え、</a:t>
              </a:r>
              <a:r>
                <a:rPr lang="en-US" altLang="ja-JP" sz="16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SDGs</a:t>
              </a:r>
              <a:r>
                <a:rPr lang="ja-JP" altLang="en-US" sz="16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達成に向け、オール大阪で</a:t>
              </a:r>
              <a:endParaRPr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96838" indent="-96838"/>
              <a:r>
                <a:rPr lang="ja-JP" altLang="en-US" sz="16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総仕上げを図る</a:t>
              </a:r>
              <a:endParaRPr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96838" indent="-96838">
                <a:spcBef>
                  <a:spcPts val="1200"/>
                </a:spcBef>
              </a:pPr>
              <a:r>
                <a:rPr lang="ja-JP" altLang="en-US" sz="16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〇 </a:t>
              </a:r>
              <a:r>
                <a:rPr lang="en-US" altLang="ja-JP" sz="16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SDGs</a:t>
              </a:r>
              <a:r>
                <a:rPr lang="ja-JP" altLang="en-US" sz="16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の取組みを通じ、様々な</a:t>
              </a:r>
              <a:endParaRPr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96838" indent="-96838"/>
              <a:r>
                <a:rPr lang="ja-JP" altLang="en-US" sz="16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場面で世界に貢献していく</a:t>
              </a:r>
              <a:endParaRPr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5" name="楕円 16"/>
            <p:cNvSpPr/>
            <p:nvPr/>
          </p:nvSpPr>
          <p:spPr>
            <a:xfrm>
              <a:off x="671483" y="2672844"/>
              <a:ext cx="2711927" cy="756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ja-JP" sz="16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SDGs</a:t>
              </a:r>
              <a:r>
                <a:rPr lang="ja-JP" altLang="en-US" sz="16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先進都市としての基盤を整える</a:t>
              </a:r>
            </a:p>
          </p:txBody>
        </p:sp>
        <p:sp>
          <p:nvSpPr>
            <p:cNvPr id="46" name="楕円 17"/>
            <p:cNvSpPr/>
            <p:nvPr/>
          </p:nvSpPr>
          <p:spPr>
            <a:xfrm>
              <a:off x="4720364" y="2354064"/>
              <a:ext cx="3015129" cy="756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ja-JP" altLang="en-US" sz="16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万博のレガシーとして、</a:t>
              </a:r>
              <a:r>
                <a:rPr lang="en-US" altLang="ja-JP" sz="16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SDGs</a:t>
              </a:r>
              <a:r>
                <a:rPr lang="ja-JP" altLang="en-US" sz="16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先進都市を実現</a:t>
              </a:r>
            </a:p>
          </p:txBody>
        </p:sp>
        <p:sp>
          <p:nvSpPr>
            <p:cNvPr id="47" name="角丸四角形 18"/>
            <p:cNvSpPr/>
            <p:nvPr/>
          </p:nvSpPr>
          <p:spPr>
            <a:xfrm>
              <a:off x="3875828" y="2380396"/>
              <a:ext cx="468723" cy="2787712"/>
            </a:xfrm>
            <a:prstGeom prst="roundRect">
              <a:avLst>
                <a:gd name="adj" fmla="val 11333"/>
              </a:avLst>
            </a:prstGeom>
            <a:solidFill>
              <a:schemeClr val="bg2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ja-JP" altLang="en-US" sz="1400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48" name="テキスト ボックス 19"/>
            <p:cNvSpPr txBox="1"/>
            <p:nvPr/>
          </p:nvSpPr>
          <p:spPr>
            <a:xfrm>
              <a:off x="3917473" y="2486190"/>
              <a:ext cx="430887" cy="2654047"/>
            </a:xfrm>
            <a:prstGeom prst="rect">
              <a:avLst/>
            </a:prstGeom>
            <a:noFill/>
            <a:effectLst/>
          </p:spPr>
          <p:txBody>
            <a:bodyPr vert="eaVert" wrap="square" rtlCol="0">
              <a:spAutoFit/>
            </a:bodyPr>
            <a:lstStyle/>
            <a:p>
              <a:pPr algn="ctr">
                <a:defRPr/>
              </a:pPr>
              <a:r>
                <a:rPr lang="ja-JP" altLang="en-US" sz="1600" dirty="0">
                  <a:solidFill>
                    <a:prstClr val="black"/>
                  </a:solidFill>
                  <a:latin typeface="Bauhaus 93" panose="04030905020B02020C02" pitchFamily="82" charset="0"/>
                  <a:ea typeface="HGS創英角ｺﾞｼｯｸUB" panose="020B0900000000000000" pitchFamily="50" charset="-128"/>
                </a:rPr>
                <a:t>大阪・関西万博</a:t>
              </a:r>
              <a:endParaRPr lang="en-US" altLang="ja-JP" sz="1600" dirty="0">
                <a:solidFill>
                  <a:prstClr val="black"/>
                </a:solidFill>
                <a:latin typeface="Bauhaus 93" panose="04030905020B02020C02" pitchFamily="82" charset="0"/>
                <a:ea typeface="HGS創英角ｺﾞｼｯｸUB" panose="020B0900000000000000" pitchFamily="50" charset="-128"/>
              </a:endParaRPr>
            </a:p>
          </p:txBody>
        </p:sp>
        <p:sp>
          <p:nvSpPr>
            <p:cNvPr id="32" name="テキスト ボックス 20"/>
            <p:cNvSpPr txBox="1"/>
            <p:nvPr/>
          </p:nvSpPr>
          <p:spPr>
            <a:xfrm>
              <a:off x="8517919" y="3840208"/>
              <a:ext cx="1263731" cy="495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SDGs</a:t>
              </a:r>
            </a:p>
            <a:p>
              <a:r>
                <a:rPr lang="en-US" altLang="ja-JP" sz="16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+beyond</a:t>
              </a:r>
              <a:r>
                <a:rPr lang="ja-JP" altLang="en-US" sz="16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　　　　　　　　　　　　　　</a:t>
              </a:r>
            </a:p>
          </p:txBody>
        </p:sp>
        <p:sp>
          <p:nvSpPr>
            <p:cNvPr id="25" name="テキスト ボックス 26"/>
            <p:cNvSpPr txBox="1"/>
            <p:nvPr/>
          </p:nvSpPr>
          <p:spPr>
            <a:xfrm>
              <a:off x="360048" y="3655249"/>
              <a:ext cx="3296804" cy="1330055"/>
            </a:xfrm>
            <a:prstGeom prst="rect">
              <a:avLst/>
            </a:prstGeom>
            <a:noFill/>
            <a:ln w="19050" cmpd="sng"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marL="185738" indent="-185738"/>
              <a:r>
                <a:rPr lang="ja-JP" altLang="en-US" sz="160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〇　誰もが</a:t>
              </a:r>
              <a:r>
                <a:rPr lang="en-US" altLang="ja-JP" sz="160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SDGs</a:t>
              </a:r>
              <a:r>
                <a:rPr lang="ja-JP" altLang="en-US" sz="160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を意識し、自律的に</a:t>
              </a:r>
              <a:endParaRPr lang="en-US" altLang="ja-JP" sz="16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185738" indent="-185738"/>
              <a:r>
                <a:rPr lang="ja-JP" altLang="en-US" sz="160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行動する大阪を実現していく</a:t>
              </a:r>
              <a:endParaRPr lang="en-US" altLang="ja-JP" sz="16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185738" indent="-185738"/>
              <a:endParaRPr lang="en-US" altLang="ja-JP" sz="16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185738" indent="-185738"/>
              <a:r>
                <a:rPr lang="ja-JP" altLang="en-US" sz="160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〇　様々なステークホルダーが自分なりの</a:t>
              </a:r>
              <a:r>
                <a:rPr lang="en-US" altLang="ja-JP" sz="160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SDGs</a:t>
              </a:r>
              <a:r>
                <a:rPr lang="ja-JP" altLang="en-US" sz="160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に取り組む中で、特に、重点ゴールの底上げに注力していく</a:t>
              </a:r>
              <a:endParaRPr lang="en-US" altLang="ja-JP" sz="16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6" name="正方形/長方形 25"/>
          <p:cNvSpPr/>
          <p:nvPr/>
        </p:nvSpPr>
        <p:spPr>
          <a:xfrm>
            <a:off x="1125349" y="742882"/>
            <a:ext cx="9301840" cy="45615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 anchorCtr="0"/>
          <a:lstStyle/>
          <a:p>
            <a:pPr>
              <a:lnSpc>
                <a:spcPts val="2600"/>
              </a:lnSpc>
            </a:pP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2030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年までの</a:t>
            </a:r>
            <a:r>
              <a:rPr lang="ja-JP" altLang="en-US" sz="2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取組工程</a:t>
            </a:r>
            <a:endParaRPr lang="en-US" altLang="ja-JP" sz="20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5CF6B53-EE6B-4EA2-82CB-89E69F5BC179}"/>
              </a:ext>
            </a:extLst>
          </p:cNvPr>
          <p:cNvSpPr txBox="1"/>
          <p:nvPr/>
        </p:nvSpPr>
        <p:spPr>
          <a:xfrm>
            <a:off x="-3697" y="-7171"/>
            <a:ext cx="121920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Osaka SDGs </a:t>
            </a:r>
            <a:r>
              <a:rPr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ビジョン（２０２０年３月策定）</a:t>
            </a:r>
            <a:endParaRPr lang="ja-JP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3112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正方形/長方形 39"/>
          <p:cNvSpPr/>
          <p:nvPr/>
        </p:nvSpPr>
        <p:spPr>
          <a:xfrm>
            <a:off x="286439" y="695046"/>
            <a:ext cx="11589744" cy="61156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>
                <a:shade val="50000"/>
                <a:alpha val="9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144000" rIns="216000" rtlCol="0" anchor="t" anchorCtr="0"/>
          <a:lstStyle/>
          <a:p>
            <a:pPr marL="174625" indent="-174625">
              <a:lnSpc>
                <a:spcPts val="1400"/>
              </a:lnSpc>
            </a:pP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5738" indent="-185738">
              <a:lnSpc>
                <a:spcPts val="1400"/>
              </a:lnSpc>
              <a:tabLst>
                <a:tab pos="185738" algn="l"/>
              </a:tabLst>
            </a:pP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" name="角丸四角形 40"/>
          <p:cNvSpPr/>
          <p:nvPr/>
        </p:nvSpPr>
        <p:spPr>
          <a:xfrm>
            <a:off x="6362918" y="1039145"/>
            <a:ext cx="4918354" cy="5597555"/>
          </a:xfrm>
          <a:prstGeom prst="roundRect">
            <a:avLst>
              <a:gd name="adj" fmla="val 3149"/>
            </a:avLst>
          </a:prstGeom>
          <a:solidFill>
            <a:schemeClr val="bg1"/>
          </a:solidFill>
          <a:ln w="6350">
            <a:solidFill>
              <a:schemeClr val="accent5">
                <a:lumMod val="75000"/>
              </a:schemeClr>
            </a:solidFill>
          </a:ln>
        </p:spPr>
        <p:txBody>
          <a:bodyPr wrap="square">
            <a:noAutofit/>
          </a:bodyPr>
          <a:lstStyle/>
          <a:p>
            <a:pPr marL="174625" indent="-174625">
              <a:lnSpc>
                <a:spcPts val="1800"/>
              </a:lnSpc>
            </a:pP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651904" y="826985"/>
            <a:ext cx="2592000" cy="4243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Ins="0" rtlCol="0" anchor="ctr">
            <a:noAutofit/>
          </a:bodyPr>
          <a:lstStyle/>
          <a:p>
            <a:pPr algn="ctr">
              <a:tabLst>
                <a:tab pos="6550025" algn="l"/>
              </a:tabLst>
            </a:pPr>
            <a:r>
              <a: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endParaRPr lang="ja-JP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894827" y="1528985"/>
            <a:ext cx="1008000" cy="267184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0" rtlCol="0" anchor="ctr" anchorCtr="0">
            <a:spAutoFit/>
          </a:bodyPr>
          <a:lstStyle/>
          <a:p>
            <a:pPr algn="ctr">
              <a:lnSpc>
                <a:spcPts val="1800"/>
              </a:lnSpc>
              <a:tabLst>
                <a:tab pos="6550025" algn="l"/>
              </a:tabLst>
            </a:pP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将来像</a:t>
            </a: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943095" y="1817000"/>
            <a:ext cx="3711912" cy="3231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lnSpc>
                <a:spcPts val="1800"/>
              </a:lnSpc>
              <a:tabLst>
                <a:tab pos="6550025" algn="l"/>
              </a:tabLst>
            </a:pPr>
            <a:r>
              <a:rPr lang="en-US" altLang="ja-JP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が達成された社会</a:t>
            </a:r>
            <a:endParaRPr lang="en-US" altLang="ja-JP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927324" y="2293426"/>
            <a:ext cx="1008000" cy="267184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0" rtlCol="0" anchor="ctr" anchorCtr="0">
            <a:spAutoFit/>
          </a:bodyPr>
          <a:lstStyle/>
          <a:p>
            <a:pPr algn="ctr">
              <a:lnSpc>
                <a:spcPts val="1800"/>
              </a:lnSpc>
              <a:tabLst>
                <a:tab pos="6550025" algn="l"/>
              </a:tabLst>
            </a:pP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理　念</a:t>
            </a: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908274" y="2566068"/>
            <a:ext cx="4079260" cy="7848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lnSpc>
                <a:spcPts val="1800"/>
              </a:lnSpc>
              <a:tabLst>
                <a:tab pos="6550025" algn="l"/>
              </a:tabLst>
            </a:pP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誰一人取り残さない</a:t>
            </a:r>
            <a:endParaRPr lang="en-US" altLang="ja-JP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800"/>
              </a:lnSpc>
              <a:tabLst>
                <a:tab pos="6550025" algn="l"/>
              </a:tabLst>
            </a:pP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将来世代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のニーズを損なうことなく、</a:t>
            </a:r>
            <a:b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今の世代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のニーズを満たす</a:t>
            </a:r>
            <a:endParaRPr lang="en-US" altLang="ja-JP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926055" y="3510432"/>
            <a:ext cx="1391015" cy="267184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0" rtlCol="0" anchor="ctr" anchorCtr="0">
            <a:spAutoFit/>
          </a:bodyPr>
          <a:lstStyle/>
          <a:p>
            <a:pPr algn="ctr">
              <a:lnSpc>
                <a:spcPts val="1800"/>
              </a:lnSpc>
              <a:tabLst>
                <a:tab pos="6550025" algn="l"/>
              </a:tabLst>
            </a:pP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達成ポイント</a:t>
            </a: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981417" y="3796717"/>
            <a:ext cx="3824696" cy="3231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lnSpc>
                <a:spcPts val="1800"/>
              </a:lnSpc>
              <a:tabLst>
                <a:tab pos="6550025" algn="l"/>
              </a:tabLst>
            </a:pP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先端技術を活用した社会課題の解決</a:t>
            </a:r>
            <a:endParaRPr lang="en-US" altLang="ja-JP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921721" y="4308004"/>
            <a:ext cx="1008000" cy="267184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0" rtlCol="0" anchor="ctr" anchorCtr="0">
            <a:spAutoFit/>
          </a:bodyPr>
          <a:lstStyle/>
          <a:p>
            <a:pPr algn="ctr">
              <a:lnSpc>
                <a:spcPts val="1800"/>
              </a:lnSpc>
              <a:tabLst>
                <a:tab pos="6550025" algn="l"/>
              </a:tabLst>
            </a:pP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特徴</a:t>
            </a:r>
          </a:p>
        </p:txBody>
      </p:sp>
      <p:sp>
        <p:nvSpPr>
          <p:cNvPr id="50" name="正方形/長方形 49"/>
          <p:cNvSpPr/>
          <p:nvPr/>
        </p:nvSpPr>
        <p:spPr>
          <a:xfrm>
            <a:off x="6826304" y="4616318"/>
            <a:ext cx="3945494" cy="1015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持続可能な社会の実現に向け、世界の大胆な変革が必要となることを、全ての国連加盟国が採択</a:t>
            </a:r>
            <a:b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人類の英知の結集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ja-JP" altLang="en-US" dirty="0"/>
          </a:p>
        </p:txBody>
      </p:sp>
      <p:sp>
        <p:nvSpPr>
          <p:cNvPr id="51" name="正方形/長方形 50"/>
          <p:cNvSpPr/>
          <p:nvPr/>
        </p:nvSpPr>
        <p:spPr>
          <a:xfrm>
            <a:off x="6894827" y="6034187"/>
            <a:ext cx="3669444" cy="32900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162050" indent="-1162050">
              <a:lnSpc>
                <a:spcPts val="1800"/>
              </a:lnSpc>
            </a:pPr>
            <a:r>
              <a:rPr lang="ja-JP" altLang="en-US" b="1" dirty="0"/>
              <a:t>２０３０年</a:t>
            </a:r>
            <a:endParaRPr lang="ja-JP" altLang="en-US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894827" y="5686603"/>
            <a:ext cx="1008000" cy="267184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0" rtlCol="0" anchor="ctr" anchorCtr="0">
            <a:spAutoFit/>
          </a:bodyPr>
          <a:lstStyle/>
          <a:p>
            <a:pPr algn="ctr">
              <a:lnSpc>
                <a:spcPts val="1800"/>
              </a:lnSpc>
              <a:tabLst>
                <a:tab pos="6550025" algn="l"/>
              </a:tabLst>
            </a:pP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目標年限</a:t>
            </a:r>
          </a:p>
        </p:txBody>
      </p:sp>
      <p:sp>
        <p:nvSpPr>
          <p:cNvPr id="54" name="角丸四角形 53"/>
          <p:cNvSpPr/>
          <p:nvPr/>
        </p:nvSpPr>
        <p:spPr>
          <a:xfrm>
            <a:off x="1070373" y="997940"/>
            <a:ext cx="4833131" cy="5597554"/>
          </a:xfrm>
          <a:prstGeom prst="roundRect">
            <a:avLst>
              <a:gd name="adj" fmla="val 3149"/>
            </a:avLst>
          </a:prstGeom>
          <a:solidFill>
            <a:schemeClr val="bg1"/>
          </a:solidFill>
          <a:ln w="6350">
            <a:solidFill>
              <a:schemeClr val="accent5">
                <a:lumMod val="75000"/>
              </a:schemeClr>
            </a:solidFill>
          </a:ln>
        </p:spPr>
        <p:txBody>
          <a:bodyPr wrap="square">
            <a:noAutofit/>
          </a:bodyPr>
          <a:lstStyle/>
          <a:p>
            <a:pPr marL="174625" indent="-174625">
              <a:lnSpc>
                <a:spcPts val="1800"/>
              </a:lnSpc>
            </a:pP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1670762" y="1505874"/>
            <a:ext cx="1008000" cy="267184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0" rtlCol="0" anchor="ctr" anchorCtr="0">
            <a:spAutoFit/>
          </a:bodyPr>
          <a:lstStyle/>
          <a:p>
            <a:pPr algn="ctr">
              <a:lnSpc>
                <a:spcPts val="1800"/>
              </a:lnSpc>
              <a:tabLst>
                <a:tab pos="6550025" algn="l"/>
              </a:tabLst>
            </a:pP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テーマ</a:t>
            </a: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1688982" y="2238117"/>
            <a:ext cx="1008000" cy="267184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0" rtlCol="0" anchor="ctr" anchorCtr="0">
            <a:spAutoFit/>
          </a:bodyPr>
          <a:lstStyle/>
          <a:p>
            <a:pPr algn="ctr">
              <a:lnSpc>
                <a:spcPts val="1800"/>
              </a:lnSpc>
              <a:tabLst>
                <a:tab pos="6550025" algn="l"/>
              </a:tabLst>
            </a:pP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サブテーマ</a:t>
            </a: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1688264" y="3477623"/>
            <a:ext cx="1008000" cy="267184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0" rtlCol="0" anchor="ctr" anchorCtr="0">
            <a:spAutoFit/>
          </a:bodyPr>
          <a:lstStyle/>
          <a:p>
            <a:pPr algn="ctr">
              <a:lnSpc>
                <a:spcPts val="1800"/>
              </a:lnSpc>
              <a:tabLst>
                <a:tab pos="6550025" algn="l"/>
              </a:tabLst>
            </a:pP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コンセプト</a:t>
            </a: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1759167" y="1786647"/>
            <a:ext cx="3285545" cy="3231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lnSpc>
                <a:spcPts val="1800"/>
              </a:lnSpc>
              <a:tabLst>
                <a:tab pos="6550025" algn="l"/>
              </a:tabLst>
            </a:pP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いのち輝く未来社会のデザイン</a:t>
            </a:r>
            <a:endParaRPr lang="en-US" altLang="ja-JP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1527304" y="2617483"/>
            <a:ext cx="4539274" cy="7848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lnSpc>
                <a:spcPts val="1800"/>
              </a:lnSpc>
              <a:tabLst>
                <a:tab pos="6550025" algn="l"/>
              </a:tabLst>
            </a:pP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Saving Lives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（いのちを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救う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800"/>
              </a:lnSpc>
              <a:tabLst>
                <a:tab pos="6550025" algn="l"/>
              </a:tabLst>
            </a:pP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Empowering Lives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（いのちに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力を与える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trike="sngStrik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800"/>
              </a:lnSpc>
              <a:tabLst>
                <a:tab pos="6550025" algn="l"/>
              </a:tabLst>
            </a:pP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Connecting Lives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（いのちを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つなぐ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ja-JP" altLang="en-US" strike="sngStrik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1644740" y="3794882"/>
            <a:ext cx="3809918" cy="55399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lnSpc>
                <a:spcPts val="1800"/>
              </a:lnSpc>
              <a:tabLst>
                <a:tab pos="6550025" algn="l"/>
              </a:tabLst>
            </a:pPr>
            <a:r>
              <a: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People’s Living Lab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（未来社会の実験場）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2305865" y="859794"/>
            <a:ext cx="259200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Ins="108000" rtlCol="0" anchor="ctr">
            <a:spAutoFit/>
          </a:bodyPr>
          <a:lstStyle/>
          <a:p>
            <a:pPr algn="ctr">
              <a:tabLst>
                <a:tab pos="6550025" algn="l"/>
              </a:tabLst>
            </a:pPr>
            <a:r>
              <a:rPr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大阪・関西万博</a:t>
            </a: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1688264" y="4388541"/>
            <a:ext cx="1008000" cy="267184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0" rtlCol="0" anchor="ctr" anchorCtr="0">
            <a:spAutoFit/>
          </a:bodyPr>
          <a:lstStyle/>
          <a:p>
            <a:pPr algn="ctr">
              <a:lnSpc>
                <a:spcPts val="1800"/>
              </a:lnSpc>
              <a:tabLst>
                <a:tab pos="6550025" algn="l"/>
              </a:tabLst>
            </a:pP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特徴</a:t>
            </a:r>
          </a:p>
        </p:txBody>
      </p:sp>
      <p:sp>
        <p:nvSpPr>
          <p:cNvPr id="80" name="正方形/長方形 79"/>
          <p:cNvSpPr/>
          <p:nvPr/>
        </p:nvSpPr>
        <p:spPr>
          <a:xfrm>
            <a:off x="1685470" y="4695388"/>
            <a:ext cx="3631902" cy="784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地球規模のさまざまな課題に取り組むために、</a:t>
            </a:r>
            <a:b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世界各地から英知を集める場</a:t>
            </a:r>
            <a:endParaRPr lang="ja-JP" altLang="en-US" b="1" dirty="0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1745719" y="5628940"/>
            <a:ext cx="1008000" cy="267184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0" rtlCol="0" anchor="ctr" anchorCtr="0">
            <a:spAutoFit/>
          </a:bodyPr>
          <a:lstStyle/>
          <a:p>
            <a:pPr algn="ctr">
              <a:lnSpc>
                <a:spcPts val="1800"/>
              </a:lnSpc>
              <a:tabLst>
                <a:tab pos="6550025" algn="l"/>
              </a:tabLst>
            </a:pP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開催時期</a:t>
            </a:r>
          </a:p>
        </p:txBody>
      </p:sp>
      <p:sp>
        <p:nvSpPr>
          <p:cNvPr id="83" name="正方形/長方形 82"/>
          <p:cNvSpPr/>
          <p:nvPr/>
        </p:nvSpPr>
        <p:spPr>
          <a:xfrm>
            <a:off x="1745720" y="5987954"/>
            <a:ext cx="3271933" cy="32977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b="1" dirty="0"/>
              <a:t>２０２５年</a:t>
            </a:r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E2FF3E2-3700-48D4-B6F9-39A2DD7EB0DE}"/>
              </a:ext>
            </a:extLst>
          </p:cNvPr>
          <p:cNvSpPr txBox="1"/>
          <p:nvPr/>
        </p:nvSpPr>
        <p:spPr>
          <a:xfrm>
            <a:off x="-3697" y="-7171"/>
            <a:ext cx="121920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万博と</a:t>
            </a:r>
            <a:r>
              <a:rPr lang="en-US" altLang="ja-JP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</a:p>
        </p:txBody>
      </p:sp>
    </p:spTree>
    <p:extLst>
      <p:ext uri="{BB962C8B-B14F-4D97-AF65-F5344CB8AC3E}">
        <p14:creationId xmlns:p14="http://schemas.microsoft.com/office/powerpoint/2010/main" val="312954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6"/>
    </mc:Choice>
    <mc:Fallback xmlns="">
      <p:transition spd="slow" advTm="128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正方形/長方形 149"/>
          <p:cNvSpPr/>
          <p:nvPr/>
        </p:nvSpPr>
        <p:spPr>
          <a:xfrm>
            <a:off x="1409167" y="923991"/>
            <a:ext cx="9298591" cy="2062903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 anchorCtr="0"/>
          <a:lstStyle/>
          <a:p>
            <a:pPr marL="185738" indent="-185738">
              <a:spcBef>
                <a:spcPts val="1200"/>
              </a:spcBef>
              <a:tabLst>
                <a:tab pos="185738" algn="l"/>
              </a:tabLst>
            </a:pPr>
            <a:endParaRPr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15" name="図 314"/>
          <p:cNvPicPr preferRelativeResize="0">
            <a:picLocks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1287863" y="2702817"/>
            <a:ext cx="3145381" cy="3181033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412" name="図 4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6224" y="2677084"/>
            <a:ext cx="2962728" cy="3196150"/>
          </a:xfrm>
          <a:prstGeom prst="rect">
            <a:avLst/>
          </a:prstGeom>
        </p:spPr>
      </p:pic>
      <p:grpSp>
        <p:nvGrpSpPr>
          <p:cNvPr id="322" name="グループ化 321"/>
          <p:cNvGrpSpPr>
            <a:grpSpLocks noChangeAspect="1"/>
          </p:cNvGrpSpPr>
          <p:nvPr/>
        </p:nvGrpSpPr>
        <p:grpSpPr>
          <a:xfrm>
            <a:off x="2479406" y="3800300"/>
            <a:ext cx="1241441" cy="1381165"/>
            <a:chOff x="2143370" y="3987282"/>
            <a:chExt cx="921552" cy="1025272"/>
          </a:xfrm>
        </p:grpSpPr>
        <p:sp>
          <p:nvSpPr>
            <p:cNvPr id="334" name="二等辺三角形 333"/>
            <p:cNvSpPr>
              <a:spLocks noChangeAspect="1"/>
            </p:cNvSpPr>
            <p:nvPr/>
          </p:nvSpPr>
          <p:spPr>
            <a:xfrm>
              <a:off x="2143370" y="3987282"/>
              <a:ext cx="921552" cy="731396"/>
            </a:xfrm>
            <a:prstGeom prst="triangl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/>
            </a:p>
          </p:txBody>
        </p:sp>
        <p:grpSp>
          <p:nvGrpSpPr>
            <p:cNvPr id="335" name="グループ化 334"/>
            <p:cNvGrpSpPr>
              <a:grpSpLocks noChangeAspect="1"/>
            </p:cNvGrpSpPr>
            <p:nvPr/>
          </p:nvGrpSpPr>
          <p:grpSpPr>
            <a:xfrm>
              <a:off x="2217547" y="4155709"/>
              <a:ext cx="816978" cy="856845"/>
              <a:chOff x="2246055" y="3986604"/>
              <a:chExt cx="1011529" cy="1060891"/>
            </a:xfrm>
          </p:grpSpPr>
          <p:pic>
            <p:nvPicPr>
              <p:cNvPr id="336" name="図 335"/>
              <p:cNvPicPr preferRelativeResize="0"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1509" y="4210735"/>
                <a:ext cx="247869" cy="269501"/>
              </a:xfrm>
              <a:prstGeom prst="rect">
                <a:avLst/>
              </a:prstGeom>
            </p:spPr>
          </p:pic>
          <p:pic>
            <p:nvPicPr>
              <p:cNvPr id="337" name="図 336"/>
              <p:cNvPicPr preferRelativeResize="0"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42793" y="4216131"/>
                <a:ext cx="247869" cy="269501"/>
              </a:xfrm>
              <a:prstGeom prst="rect">
                <a:avLst/>
              </a:prstGeom>
            </p:spPr>
          </p:pic>
          <p:sp>
            <p:nvSpPr>
              <p:cNvPr id="338" name="テキスト ボックス 42"/>
              <p:cNvSpPr txBox="1"/>
              <p:nvPr/>
            </p:nvSpPr>
            <p:spPr>
              <a:xfrm>
                <a:off x="2273922" y="4464489"/>
                <a:ext cx="376020" cy="2121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ctr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9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経済</a:t>
                </a:r>
              </a:p>
            </p:txBody>
          </p:sp>
          <p:sp>
            <p:nvSpPr>
              <p:cNvPr id="339" name="テキスト ボックス 43"/>
              <p:cNvSpPr txBox="1"/>
              <p:nvPr/>
            </p:nvSpPr>
            <p:spPr>
              <a:xfrm>
                <a:off x="2578759" y="3986604"/>
                <a:ext cx="313371" cy="2121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ctr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9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社会</a:t>
                </a:r>
              </a:p>
            </p:txBody>
          </p:sp>
          <p:sp>
            <p:nvSpPr>
              <p:cNvPr id="340" name="テキスト ボックス 44"/>
              <p:cNvSpPr txBox="1"/>
              <p:nvPr/>
            </p:nvSpPr>
            <p:spPr>
              <a:xfrm>
                <a:off x="2873901" y="4464488"/>
                <a:ext cx="368047" cy="2121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ctr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9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環境</a:t>
                </a:r>
              </a:p>
            </p:txBody>
          </p:sp>
          <p:pic>
            <p:nvPicPr>
              <p:cNvPr id="341" name="図 340"/>
              <p:cNvPicPr preferRelativeResize="0">
                <a:picLocks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6055" y="4083872"/>
                <a:ext cx="247869" cy="269501"/>
              </a:xfrm>
              <a:prstGeom prst="rect">
                <a:avLst/>
              </a:prstGeom>
            </p:spPr>
          </p:pic>
          <p:pic>
            <p:nvPicPr>
              <p:cNvPr id="342" name="図 341"/>
              <p:cNvPicPr preferRelativeResize="0">
                <a:picLocks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4434" y="4102856"/>
                <a:ext cx="247869" cy="269501"/>
              </a:xfrm>
              <a:prstGeom prst="rect">
                <a:avLst/>
              </a:prstGeom>
            </p:spPr>
          </p:pic>
          <p:pic>
            <p:nvPicPr>
              <p:cNvPr id="343" name="図 342"/>
              <p:cNvPicPr preferRelativeResize="0">
                <a:picLocks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6913" y="4477426"/>
                <a:ext cx="247869" cy="269501"/>
              </a:xfrm>
              <a:prstGeom prst="rect">
                <a:avLst/>
              </a:prstGeom>
            </p:spPr>
          </p:pic>
          <p:sp>
            <p:nvSpPr>
              <p:cNvPr id="344" name="テキスト ボックス 43"/>
              <p:cNvSpPr txBox="1"/>
              <p:nvPr/>
            </p:nvSpPr>
            <p:spPr>
              <a:xfrm>
                <a:off x="2256711" y="4751678"/>
                <a:ext cx="1000873" cy="2958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ctr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900"/>
                  </a:lnSpc>
                </a:pPr>
                <a:r>
                  <a:rPr kumimoji="1" lang="ja-JP" altLang="en-US" sz="10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重点ゴールを中心とした府の取組み</a:t>
                </a:r>
              </a:p>
            </p:txBody>
          </p:sp>
        </p:grpSp>
      </p:grpSp>
      <p:pic>
        <p:nvPicPr>
          <p:cNvPr id="72" name="図 71"/>
          <p:cNvPicPr preferRelativeResize="0">
            <a:picLocks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4706417" y="2677084"/>
            <a:ext cx="3061110" cy="3252978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413" name="右矢印 412"/>
          <p:cNvSpPr/>
          <p:nvPr/>
        </p:nvSpPr>
        <p:spPr>
          <a:xfrm>
            <a:off x="4300543" y="4219615"/>
            <a:ext cx="559490" cy="540000"/>
          </a:xfrm>
          <a:prstGeom prst="rightArrow">
            <a:avLst>
              <a:gd name="adj1" fmla="val 50000"/>
              <a:gd name="adj2" fmla="val 6302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" name="直線コネクタ 2"/>
          <p:cNvCxnSpPr>
            <a:stCxn id="272" idx="1"/>
          </p:cNvCxnSpPr>
          <p:nvPr/>
        </p:nvCxnSpPr>
        <p:spPr>
          <a:xfrm flipH="1">
            <a:off x="5480700" y="3334772"/>
            <a:ext cx="645563" cy="725206"/>
          </a:xfrm>
          <a:prstGeom prst="line">
            <a:avLst/>
          </a:prstGeom>
          <a:ln w="635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直線コネクタ 58"/>
          <p:cNvCxnSpPr>
            <a:endCxn id="79" idx="2"/>
          </p:cNvCxnSpPr>
          <p:nvPr/>
        </p:nvCxnSpPr>
        <p:spPr>
          <a:xfrm flipH="1" flipV="1">
            <a:off x="5009766" y="4739074"/>
            <a:ext cx="786776" cy="640909"/>
          </a:xfrm>
          <a:prstGeom prst="line">
            <a:avLst/>
          </a:prstGeom>
          <a:ln w="635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 flipH="1">
            <a:off x="5742656" y="4346089"/>
            <a:ext cx="594122" cy="337023"/>
          </a:xfrm>
          <a:prstGeom prst="line">
            <a:avLst/>
          </a:prstGeom>
          <a:ln w="635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直線コネクタ 67"/>
          <p:cNvCxnSpPr>
            <a:endCxn id="289" idx="3"/>
          </p:cNvCxnSpPr>
          <p:nvPr/>
        </p:nvCxnSpPr>
        <p:spPr>
          <a:xfrm>
            <a:off x="6739040" y="3803155"/>
            <a:ext cx="547464" cy="784509"/>
          </a:xfrm>
          <a:prstGeom prst="line">
            <a:avLst/>
          </a:prstGeom>
          <a:ln w="635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6" name="直線コネクタ 85"/>
          <p:cNvCxnSpPr/>
          <p:nvPr/>
        </p:nvCxnSpPr>
        <p:spPr>
          <a:xfrm flipH="1">
            <a:off x="6322069" y="4780078"/>
            <a:ext cx="288892" cy="525572"/>
          </a:xfrm>
          <a:prstGeom prst="line">
            <a:avLst/>
          </a:prstGeom>
          <a:ln w="635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7" name="直線コネクタ 86"/>
          <p:cNvCxnSpPr>
            <a:endCxn id="281" idx="1"/>
          </p:cNvCxnSpPr>
          <p:nvPr/>
        </p:nvCxnSpPr>
        <p:spPr>
          <a:xfrm flipH="1">
            <a:off x="6092303" y="3904380"/>
            <a:ext cx="82794" cy="1379432"/>
          </a:xfrm>
          <a:prstGeom prst="line">
            <a:avLst/>
          </a:prstGeom>
          <a:ln w="635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70" name="グループ化 269"/>
          <p:cNvGrpSpPr/>
          <p:nvPr/>
        </p:nvGrpSpPr>
        <p:grpSpPr>
          <a:xfrm>
            <a:off x="5887365" y="2946765"/>
            <a:ext cx="955586" cy="1038271"/>
            <a:chOff x="6529469" y="2488902"/>
            <a:chExt cx="680393" cy="722496"/>
          </a:xfrm>
        </p:grpSpPr>
        <p:sp>
          <p:nvSpPr>
            <p:cNvPr id="271" name="テキスト ボックス 43"/>
            <p:cNvSpPr txBox="1"/>
            <p:nvPr/>
          </p:nvSpPr>
          <p:spPr>
            <a:xfrm>
              <a:off x="6558379" y="3034707"/>
              <a:ext cx="614572" cy="1766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府民の取組み</a:t>
              </a:r>
            </a:p>
          </p:txBody>
        </p:sp>
        <p:sp>
          <p:nvSpPr>
            <p:cNvPr id="272" name="二等辺三角形 271"/>
            <p:cNvSpPr>
              <a:spLocks noChangeAspect="1"/>
            </p:cNvSpPr>
            <p:nvPr/>
          </p:nvSpPr>
          <p:spPr>
            <a:xfrm>
              <a:off x="6529469" y="2488902"/>
              <a:ext cx="680393" cy="540000"/>
            </a:xfrm>
            <a:prstGeom prst="triangle">
              <a:avLst/>
            </a:prstGeom>
            <a:solidFill>
              <a:schemeClr val="bg1"/>
            </a:solidFill>
            <a:ln w="15875">
              <a:solidFill>
                <a:schemeClr val="accent5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/>
            </a:p>
          </p:txBody>
        </p:sp>
        <p:sp>
          <p:nvSpPr>
            <p:cNvPr id="273" name="テキスト ボックス 42"/>
            <p:cNvSpPr txBox="1"/>
            <p:nvPr/>
          </p:nvSpPr>
          <p:spPr>
            <a:xfrm>
              <a:off x="6617039" y="2828344"/>
              <a:ext cx="279549" cy="1713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経済</a:t>
              </a:r>
            </a:p>
          </p:txBody>
        </p:sp>
        <p:sp>
          <p:nvSpPr>
            <p:cNvPr id="274" name="テキスト ボックス 43"/>
            <p:cNvSpPr txBox="1"/>
            <p:nvPr/>
          </p:nvSpPr>
          <p:spPr>
            <a:xfrm>
              <a:off x="6758397" y="2626788"/>
              <a:ext cx="232973" cy="1713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社会</a:t>
              </a:r>
              <a:endPara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5" name="テキスト ボックス 44"/>
            <p:cNvSpPr txBox="1"/>
            <p:nvPr/>
          </p:nvSpPr>
          <p:spPr>
            <a:xfrm>
              <a:off x="6872731" y="2825420"/>
              <a:ext cx="273622" cy="1713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環境</a:t>
              </a:r>
            </a:p>
          </p:txBody>
        </p:sp>
      </p:grpSp>
      <p:grpSp>
        <p:nvGrpSpPr>
          <p:cNvPr id="284" name="グループ化 283"/>
          <p:cNvGrpSpPr/>
          <p:nvPr/>
        </p:nvGrpSpPr>
        <p:grpSpPr>
          <a:xfrm>
            <a:off x="6273193" y="4017830"/>
            <a:ext cx="1151758" cy="997314"/>
            <a:chOff x="6529460" y="2488902"/>
            <a:chExt cx="680393" cy="743650"/>
          </a:xfrm>
        </p:grpSpPr>
        <p:sp>
          <p:nvSpPr>
            <p:cNvPr id="285" name="テキスト ボックス 43"/>
            <p:cNvSpPr txBox="1"/>
            <p:nvPr/>
          </p:nvSpPr>
          <p:spPr>
            <a:xfrm>
              <a:off x="6587254" y="3037482"/>
              <a:ext cx="614573" cy="195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1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企業の取組み</a:t>
              </a:r>
            </a:p>
          </p:txBody>
        </p:sp>
        <p:sp>
          <p:nvSpPr>
            <p:cNvPr id="286" name="二等辺三角形 285"/>
            <p:cNvSpPr>
              <a:spLocks noChangeAspect="1"/>
            </p:cNvSpPr>
            <p:nvPr/>
          </p:nvSpPr>
          <p:spPr>
            <a:xfrm>
              <a:off x="6529460" y="2488902"/>
              <a:ext cx="680393" cy="540000"/>
            </a:xfrm>
            <a:prstGeom prst="triangle">
              <a:avLst/>
            </a:prstGeom>
            <a:solidFill>
              <a:schemeClr val="bg1"/>
            </a:solidFill>
            <a:ln w="47625" cmpd="dbl">
              <a:solidFill>
                <a:schemeClr val="accent5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/>
            </a:p>
          </p:txBody>
        </p:sp>
        <p:sp>
          <p:nvSpPr>
            <p:cNvPr id="287" name="テキスト ボックス 42"/>
            <p:cNvSpPr txBox="1"/>
            <p:nvPr/>
          </p:nvSpPr>
          <p:spPr>
            <a:xfrm>
              <a:off x="6624791" y="2817436"/>
              <a:ext cx="279549" cy="1835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経済</a:t>
              </a:r>
            </a:p>
          </p:txBody>
        </p:sp>
        <p:sp>
          <p:nvSpPr>
            <p:cNvPr id="288" name="テキスト ボックス 43"/>
            <p:cNvSpPr txBox="1"/>
            <p:nvPr/>
          </p:nvSpPr>
          <p:spPr>
            <a:xfrm>
              <a:off x="6760294" y="2641586"/>
              <a:ext cx="232973" cy="1835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社会</a:t>
              </a:r>
            </a:p>
          </p:txBody>
        </p:sp>
        <p:sp>
          <p:nvSpPr>
            <p:cNvPr id="289" name="テキスト ボックス 44"/>
            <p:cNvSpPr txBox="1"/>
            <p:nvPr/>
          </p:nvSpPr>
          <p:spPr>
            <a:xfrm>
              <a:off x="6854444" y="2822002"/>
              <a:ext cx="273622" cy="1835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環境</a:t>
              </a:r>
            </a:p>
          </p:txBody>
        </p:sp>
      </p:grpSp>
      <p:grpSp>
        <p:nvGrpSpPr>
          <p:cNvPr id="276" name="グループ化 275"/>
          <p:cNvGrpSpPr/>
          <p:nvPr/>
        </p:nvGrpSpPr>
        <p:grpSpPr>
          <a:xfrm>
            <a:off x="5660125" y="4947808"/>
            <a:ext cx="1175412" cy="983542"/>
            <a:chOff x="6468870" y="2488902"/>
            <a:chExt cx="787439" cy="709209"/>
          </a:xfrm>
        </p:grpSpPr>
        <p:sp>
          <p:nvSpPr>
            <p:cNvPr id="277" name="テキスト ボックス 43"/>
            <p:cNvSpPr txBox="1"/>
            <p:nvPr/>
          </p:nvSpPr>
          <p:spPr>
            <a:xfrm>
              <a:off x="6468870" y="3015018"/>
              <a:ext cx="787439" cy="1830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市町村の取組み</a:t>
              </a:r>
            </a:p>
          </p:txBody>
        </p:sp>
        <p:sp>
          <p:nvSpPr>
            <p:cNvPr id="278" name="二等辺三角形 277"/>
            <p:cNvSpPr>
              <a:spLocks noChangeAspect="1"/>
            </p:cNvSpPr>
            <p:nvPr/>
          </p:nvSpPr>
          <p:spPr>
            <a:xfrm>
              <a:off x="6529469" y="2488902"/>
              <a:ext cx="680393" cy="540000"/>
            </a:xfrm>
            <a:prstGeom prst="triangle">
              <a:avLst/>
            </a:prstGeom>
            <a:solidFill>
              <a:schemeClr val="bg1"/>
            </a:solidFill>
            <a:ln w="28575" cmpd="thickThin">
              <a:solidFill>
                <a:schemeClr val="accent5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/>
            </a:p>
          </p:txBody>
        </p:sp>
        <p:sp>
          <p:nvSpPr>
            <p:cNvPr id="280" name="テキスト ボックス 42"/>
            <p:cNvSpPr txBox="1"/>
            <p:nvPr/>
          </p:nvSpPr>
          <p:spPr>
            <a:xfrm>
              <a:off x="6625560" y="2808980"/>
              <a:ext cx="279549" cy="1775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経済</a:t>
              </a:r>
            </a:p>
          </p:txBody>
        </p:sp>
        <p:sp>
          <p:nvSpPr>
            <p:cNvPr id="281" name="テキスト ボックス 43"/>
            <p:cNvSpPr txBox="1"/>
            <p:nvPr/>
          </p:nvSpPr>
          <p:spPr>
            <a:xfrm>
              <a:off x="6758397" y="2642413"/>
              <a:ext cx="232973" cy="1775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社会</a:t>
              </a:r>
            </a:p>
          </p:txBody>
        </p:sp>
        <p:sp>
          <p:nvSpPr>
            <p:cNvPr id="282" name="テキスト ボックス 44"/>
            <p:cNvSpPr txBox="1"/>
            <p:nvPr/>
          </p:nvSpPr>
          <p:spPr>
            <a:xfrm>
              <a:off x="6866904" y="2817178"/>
              <a:ext cx="273622" cy="1775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環境</a:t>
              </a:r>
            </a:p>
          </p:txBody>
        </p:sp>
      </p:grpSp>
      <p:sp>
        <p:nvSpPr>
          <p:cNvPr id="73" name="フリーフォーム 72"/>
          <p:cNvSpPr/>
          <p:nvPr/>
        </p:nvSpPr>
        <p:spPr>
          <a:xfrm>
            <a:off x="5092387" y="2702817"/>
            <a:ext cx="2263544" cy="3152431"/>
          </a:xfrm>
          <a:custGeom>
            <a:avLst/>
            <a:gdLst>
              <a:gd name="connsiteX0" fmla="*/ 2259919 w 2267011"/>
              <a:gd name="connsiteY0" fmla="*/ 1547010 h 2841407"/>
              <a:gd name="connsiteX1" fmla="*/ 1874157 w 2267011"/>
              <a:gd name="connsiteY1" fmla="*/ 2618572 h 2841407"/>
              <a:gd name="connsiteX2" fmla="*/ 159657 w 2267011"/>
              <a:gd name="connsiteY2" fmla="*/ 2761447 h 2841407"/>
              <a:gd name="connsiteX3" fmla="*/ 131082 w 2267011"/>
              <a:gd name="connsiteY3" fmla="*/ 1647022 h 2841407"/>
              <a:gd name="connsiteX4" fmla="*/ 659719 w 2267011"/>
              <a:gd name="connsiteY4" fmla="*/ 146835 h 2841407"/>
              <a:gd name="connsiteX5" fmla="*/ 2002744 w 2267011"/>
              <a:gd name="connsiteY5" fmla="*/ 218272 h 2841407"/>
              <a:gd name="connsiteX6" fmla="*/ 2259919 w 2267011"/>
              <a:gd name="connsiteY6" fmla="*/ 1547010 h 2841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7011" h="2841407">
                <a:moveTo>
                  <a:pt x="2259919" y="1547010"/>
                </a:moveTo>
                <a:cubicBezTo>
                  <a:pt x="2238488" y="1947060"/>
                  <a:pt x="2224201" y="2416166"/>
                  <a:pt x="1874157" y="2618572"/>
                </a:cubicBezTo>
                <a:cubicBezTo>
                  <a:pt x="1524113" y="2820978"/>
                  <a:pt x="450169" y="2923372"/>
                  <a:pt x="159657" y="2761447"/>
                </a:cubicBezTo>
                <a:cubicBezTo>
                  <a:pt x="-130855" y="2599522"/>
                  <a:pt x="47738" y="2082791"/>
                  <a:pt x="131082" y="1647022"/>
                </a:cubicBezTo>
                <a:cubicBezTo>
                  <a:pt x="214426" y="1211253"/>
                  <a:pt x="347775" y="384960"/>
                  <a:pt x="659719" y="146835"/>
                </a:cubicBezTo>
                <a:cubicBezTo>
                  <a:pt x="971663" y="-91290"/>
                  <a:pt x="1736044" y="-19853"/>
                  <a:pt x="2002744" y="218272"/>
                </a:cubicBezTo>
                <a:cubicBezTo>
                  <a:pt x="2269444" y="456397"/>
                  <a:pt x="2281350" y="1146960"/>
                  <a:pt x="2259919" y="1547010"/>
                </a:cubicBezTo>
                <a:close/>
              </a:path>
            </a:pathLst>
          </a:cu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4" name="グループ化 73"/>
          <p:cNvGrpSpPr>
            <a:grpSpLocks noChangeAspect="1"/>
          </p:cNvGrpSpPr>
          <p:nvPr/>
        </p:nvGrpSpPr>
        <p:grpSpPr>
          <a:xfrm>
            <a:off x="4697511" y="3819469"/>
            <a:ext cx="1157838" cy="1303704"/>
            <a:chOff x="2143370" y="3987282"/>
            <a:chExt cx="921552" cy="1037652"/>
          </a:xfrm>
        </p:grpSpPr>
        <p:sp>
          <p:nvSpPr>
            <p:cNvPr id="75" name="二等辺三角形 74"/>
            <p:cNvSpPr>
              <a:spLocks noChangeAspect="1"/>
            </p:cNvSpPr>
            <p:nvPr/>
          </p:nvSpPr>
          <p:spPr>
            <a:xfrm>
              <a:off x="2143370" y="3987282"/>
              <a:ext cx="921552" cy="731396"/>
            </a:xfrm>
            <a:prstGeom prst="triangl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/>
            </a:p>
          </p:txBody>
        </p:sp>
        <p:grpSp>
          <p:nvGrpSpPr>
            <p:cNvPr id="76" name="グループ化 75"/>
            <p:cNvGrpSpPr>
              <a:grpSpLocks noChangeAspect="1"/>
            </p:cNvGrpSpPr>
            <p:nvPr/>
          </p:nvGrpSpPr>
          <p:grpSpPr>
            <a:xfrm>
              <a:off x="2194255" y="4149523"/>
              <a:ext cx="842694" cy="875411"/>
              <a:chOff x="2217219" y="3978945"/>
              <a:chExt cx="1043369" cy="1083878"/>
            </a:xfrm>
          </p:grpSpPr>
          <p:pic>
            <p:nvPicPr>
              <p:cNvPr id="77" name="図 76"/>
              <p:cNvPicPr preferRelativeResize="0"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1509" y="4210735"/>
                <a:ext cx="247869" cy="269501"/>
              </a:xfrm>
              <a:prstGeom prst="rect">
                <a:avLst/>
              </a:prstGeom>
            </p:spPr>
          </p:pic>
          <p:pic>
            <p:nvPicPr>
              <p:cNvPr id="78" name="図 77"/>
              <p:cNvPicPr preferRelativeResize="0"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42793" y="4216131"/>
                <a:ext cx="247869" cy="269501"/>
              </a:xfrm>
              <a:prstGeom prst="rect">
                <a:avLst/>
              </a:prstGeom>
            </p:spPr>
          </p:pic>
          <p:sp>
            <p:nvSpPr>
              <p:cNvPr id="79" name="テキスト ボックス 42"/>
              <p:cNvSpPr txBox="1"/>
              <p:nvPr/>
            </p:nvSpPr>
            <p:spPr>
              <a:xfrm>
                <a:off x="2273922" y="4456829"/>
                <a:ext cx="376020" cy="2274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ctr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9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経済</a:t>
                </a:r>
              </a:p>
            </p:txBody>
          </p:sp>
          <p:sp>
            <p:nvSpPr>
              <p:cNvPr id="80" name="テキスト ボックス 43"/>
              <p:cNvSpPr txBox="1"/>
              <p:nvPr/>
            </p:nvSpPr>
            <p:spPr>
              <a:xfrm>
                <a:off x="2578759" y="3978945"/>
                <a:ext cx="313371" cy="2274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ctr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9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社会</a:t>
                </a:r>
              </a:p>
            </p:txBody>
          </p:sp>
          <p:sp>
            <p:nvSpPr>
              <p:cNvPr id="81" name="テキスト ボックス 44"/>
              <p:cNvSpPr txBox="1"/>
              <p:nvPr/>
            </p:nvSpPr>
            <p:spPr>
              <a:xfrm>
                <a:off x="2873901" y="4456828"/>
                <a:ext cx="368047" cy="2274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ctr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9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環境</a:t>
                </a:r>
              </a:p>
            </p:txBody>
          </p:sp>
          <p:pic>
            <p:nvPicPr>
              <p:cNvPr id="82" name="図 81"/>
              <p:cNvPicPr preferRelativeResize="0">
                <a:picLocks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6055" y="4083872"/>
                <a:ext cx="247869" cy="269501"/>
              </a:xfrm>
              <a:prstGeom prst="rect">
                <a:avLst/>
              </a:prstGeom>
            </p:spPr>
          </p:pic>
          <p:pic>
            <p:nvPicPr>
              <p:cNvPr id="83" name="図 82"/>
              <p:cNvPicPr preferRelativeResize="0">
                <a:picLocks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4434" y="4102856"/>
                <a:ext cx="247869" cy="269501"/>
              </a:xfrm>
              <a:prstGeom prst="rect">
                <a:avLst/>
              </a:prstGeom>
            </p:spPr>
          </p:pic>
          <p:sp>
            <p:nvSpPr>
              <p:cNvPr id="85" name="テキスト ボックス 43"/>
              <p:cNvSpPr txBox="1"/>
              <p:nvPr/>
            </p:nvSpPr>
            <p:spPr>
              <a:xfrm>
                <a:off x="2217219" y="4722275"/>
                <a:ext cx="1043369" cy="3405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ctr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kumimoji="1" lang="ja-JP" altLang="en-US" sz="10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重点ゴールを中心とした府の取組み</a:t>
                </a:r>
              </a:p>
            </p:txBody>
          </p:sp>
          <p:pic>
            <p:nvPicPr>
              <p:cNvPr id="84" name="図 83"/>
              <p:cNvPicPr preferRelativeResize="0">
                <a:picLocks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6913" y="4477426"/>
                <a:ext cx="247869" cy="269501"/>
              </a:xfrm>
              <a:prstGeom prst="rect">
                <a:avLst/>
              </a:prstGeom>
            </p:spPr>
          </p:pic>
        </p:grpSp>
      </p:grpSp>
      <p:sp>
        <p:nvSpPr>
          <p:cNvPr id="31" name="右矢印 30"/>
          <p:cNvSpPr>
            <a:spLocks/>
          </p:cNvSpPr>
          <p:nvPr/>
        </p:nvSpPr>
        <p:spPr>
          <a:xfrm>
            <a:off x="7524277" y="3717259"/>
            <a:ext cx="569095" cy="156460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二等辺三角形 66"/>
          <p:cNvSpPr>
            <a:spLocks noChangeAspect="1"/>
          </p:cNvSpPr>
          <p:nvPr/>
        </p:nvSpPr>
        <p:spPr>
          <a:xfrm>
            <a:off x="9134226" y="4262820"/>
            <a:ext cx="201934" cy="144000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89" name="二等辺三角形 88"/>
          <p:cNvSpPr>
            <a:spLocks noChangeAspect="1"/>
          </p:cNvSpPr>
          <p:nvPr/>
        </p:nvSpPr>
        <p:spPr>
          <a:xfrm>
            <a:off x="8646865" y="3964667"/>
            <a:ext cx="201934" cy="144000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 dirty="0"/>
          </a:p>
        </p:txBody>
      </p:sp>
      <p:sp>
        <p:nvSpPr>
          <p:cNvPr id="90" name="二等辺三角形 89"/>
          <p:cNvSpPr>
            <a:spLocks noChangeAspect="1"/>
          </p:cNvSpPr>
          <p:nvPr/>
        </p:nvSpPr>
        <p:spPr>
          <a:xfrm>
            <a:off x="8923520" y="4055764"/>
            <a:ext cx="201934" cy="144000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91" name="二等辺三角形 90"/>
          <p:cNvSpPr>
            <a:spLocks noChangeAspect="1"/>
          </p:cNvSpPr>
          <p:nvPr/>
        </p:nvSpPr>
        <p:spPr>
          <a:xfrm>
            <a:off x="8414558" y="4252773"/>
            <a:ext cx="201934" cy="144000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94" name="二等辺三角形 93"/>
          <p:cNvSpPr>
            <a:spLocks noChangeAspect="1"/>
          </p:cNvSpPr>
          <p:nvPr/>
        </p:nvSpPr>
        <p:spPr>
          <a:xfrm flipH="1">
            <a:off x="8364324" y="4713774"/>
            <a:ext cx="201934" cy="144000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95" name="二等辺三角形 94"/>
          <p:cNvSpPr>
            <a:spLocks noChangeAspect="1"/>
          </p:cNvSpPr>
          <p:nvPr/>
        </p:nvSpPr>
        <p:spPr>
          <a:xfrm flipH="1">
            <a:off x="9868417" y="3957534"/>
            <a:ext cx="201934" cy="144000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97" name="二等辺三角形 96"/>
          <p:cNvSpPr>
            <a:spLocks noChangeAspect="1"/>
          </p:cNvSpPr>
          <p:nvPr/>
        </p:nvSpPr>
        <p:spPr>
          <a:xfrm flipH="1">
            <a:off x="10284662" y="4898441"/>
            <a:ext cx="201934" cy="144000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98" name="二等辺三角形 97"/>
          <p:cNvSpPr>
            <a:spLocks noChangeAspect="1"/>
          </p:cNvSpPr>
          <p:nvPr/>
        </p:nvSpPr>
        <p:spPr>
          <a:xfrm flipH="1">
            <a:off x="10241939" y="4678413"/>
            <a:ext cx="201934" cy="144000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100" name="二等辺三角形 99"/>
          <p:cNvSpPr>
            <a:spLocks noChangeAspect="1"/>
          </p:cNvSpPr>
          <p:nvPr/>
        </p:nvSpPr>
        <p:spPr>
          <a:xfrm flipH="1">
            <a:off x="10087426" y="4286263"/>
            <a:ext cx="201934" cy="144000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104" name="二等辺三角形 103"/>
          <p:cNvSpPr>
            <a:spLocks noChangeAspect="1"/>
          </p:cNvSpPr>
          <p:nvPr/>
        </p:nvSpPr>
        <p:spPr>
          <a:xfrm>
            <a:off x="9164599" y="3871036"/>
            <a:ext cx="201934" cy="144000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106" name="正方形/長方形 105"/>
          <p:cNvSpPr/>
          <p:nvPr/>
        </p:nvSpPr>
        <p:spPr>
          <a:xfrm>
            <a:off x="5162831" y="2110939"/>
            <a:ext cx="2050162" cy="42059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 anchorCtr="0"/>
          <a:lstStyle/>
          <a:p>
            <a:pPr marL="80963" indent="-6350" algn="ctr">
              <a:lnSpc>
                <a:spcPts val="1800"/>
              </a:lnSpc>
              <a:tabLst>
                <a:tab pos="80963" algn="l"/>
              </a:tabLst>
            </a:pPr>
            <a:r>
              <a:rPr lang="en-US" altLang="ja-JP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2025</a:t>
            </a: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endParaRPr lang="en-US" altLang="ja-JP" sz="16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3" indent="-6350" algn="ctr">
              <a:lnSpc>
                <a:spcPts val="1800"/>
              </a:lnSpc>
              <a:tabLst>
                <a:tab pos="80963" algn="l"/>
              </a:tabLst>
            </a:pP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大阪・関西万博</a:t>
            </a:r>
            <a:endParaRPr lang="en-US" altLang="ja-JP" sz="16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7" name="正方形/長方形 106"/>
          <p:cNvSpPr/>
          <p:nvPr/>
        </p:nvSpPr>
        <p:spPr>
          <a:xfrm>
            <a:off x="8797600" y="2120297"/>
            <a:ext cx="1361422" cy="44319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 anchorCtr="0"/>
          <a:lstStyle/>
          <a:p>
            <a:pPr marL="80963" indent="-6350">
              <a:lnSpc>
                <a:spcPts val="1800"/>
              </a:lnSpc>
              <a:tabLst>
                <a:tab pos="80963" algn="l"/>
              </a:tabLst>
            </a:pPr>
            <a:r>
              <a:rPr lang="en-US" altLang="ja-JP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2030</a:t>
            </a: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endParaRPr lang="en-US" altLang="ja-JP" sz="16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8" name="正方形/長方形 107"/>
          <p:cNvSpPr/>
          <p:nvPr/>
        </p:nvSpPr>
        <p:spPr>
          <a:xfrm>
            <a:off x="1720982" y="5994868"/>
            <a:ext cx="2722843" cy="74111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 anchorCtr="0"/>
          <a:lstStyle/>
          <a:p>
            <a:pPr marL="80963" indent="-6350">
              <a:lnSpc>
                <a:spcPts val="1800"/>
              </a:lnSpc>
              <a:tabLst>
                <a:tab pos="80963" algn="l"/>
              </a:tabLst>
            </a:pPr>
            <a:endParaRPr lang="en-US" altLang="ja-JP" sz="16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9" name="正方形/長方形 108"/>
          <p:cNvSpPr/>
          <p:nvPr/>
        </p:nvSpPr>
        <p:spPr>
          <a:xfrm>
            <a:off x="4530550" y="5910846"/>
            <a:ext cx="3326660" cy="87429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 anchorCtr="0"/>
          <a:lstStyle/>
          <a:p>
            <a:pPr marL="80963" indent="-6350">
              <a:tabLst>
                <a:tab pos="0" algn="l"/>
              </a:tabLst>
            </a:pP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万博において、大阪のあらゆるステークホルダーが、会場の内外で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を体現し、行動する姿を世界に発信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0" name="正方形/長方形 109"/>
          <p:cNvSpPr/>
          <p:nvPr/>
        </p:nvSpPr>
        <p:spPr>
          <a:xfrm>
            <a:off x="8016225" y="5890477"/>
            <a:ext cx="2812941" cy="87429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 anchorCtr="0"/>
          <a:lstStyle/>
          <a:p>
            <a:pPr marL="80963" indent="-6350">
              <a:tabLst>
                <a:tab pos="0" algn="l"/>
              </a:tabLst>
            </a:pP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日本全体や世界とのつながりの中で、先頭に立って、世界とともに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を達成する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8423859" y="3982339"/>
            <a:ext cx="144000" cy="14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正方形/長方形 104"/>
          <p:cNvSpPr/>
          <p:nvPr/>
        </p:nvSpPr>
        <p:spPr>
          <a:xfrm>
            <a:off x="8206202" y="4471821"/>
            <a:ext cx="144000" cy="14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正方形/長方形 110"/>
          <p:cNvSpPr/>
          <p:nvPr/>
        </p:nvSpPr>
        <p:spPr>
          <a:xfrm>
            <a:off x="9907426" y="4168149"/>
            <a:ext cx="144000" cy="14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楕円 111"/>
          <p:cNvSpPr/>
          <p:nvPr/>
        </p:nvSpPr>
        <p:spPr>
          <a:xfrm>
            <a:off x="8689958" y="4205279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楕円 114"/>
          <p:cNvSpPr/>
          <p:nvPr/>
        </p:nvSpPr>
        <p:spPr>
          <a:xfrm>
            <a:off x="10445552" y="4790441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二等辺三角形 115"/>
          <p:cNvSpPr>
            <a:spLocks noChangeAspect="1"/>
          </p:cNvSpPr>
          <p:nvPr/>
        </p:nvSpPr>
        <p:spPr>
          <a:xfrm>
            <a:off x="8655130" y="4416532"/>
            <a:ext cx="201934" cy="144000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118" name="楕円 117"/>
          <p:cNvSpPr/>
          <p:nvPr/>
        </p:nvSpPr>
        <p:spPr>
          <a:xfrm>
            <a:off x="8848799" y="3819735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二等辺三角形 118"/>
          <p:cNvSpPr>
            <a:spLocks noChangeAspect="1"/>
          </p:cNvSpPr>
          <p:nvPr/>
        </p:nvSpPr>
        <p:spPr>
          <a:xfrm>
            <a:off x="9084314" y="4933166"/>
            <a:ext cx="201934" cy="144000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120" name="正方形/長方形 119"/>
          <p:cNvSpPr/>
          <p:nvPr/>
        </p:nvSpPr>
        <p:spPr>
          <a:xfrm>
            <a:off x="10284662" y="5139717"/>
            <a:ext cx="144000" cy="14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楕円 120"/>
          <p:cNvSpPr/>
          <p:nvPr/>
        </p:nvSpPr>
        <p:spPr>
          <a:xfrm>
            <a:off x="10087426" y="384821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92200" y="966081"/>
            <a:ext cx="9036309" cy="12208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先進都市  ＝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誰もが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を意識し、一人ひとりが自律的に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17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全ての  </a:t>
            </a:r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200"/>
              </a:lnSpc>
            </a:pP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                          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達成をめざしていくこと</a:t>
            </a:r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200"/>
              </a:lnSpc>
            </a:pPr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200"/>
              </a:lnSpc>
            </a:pP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→様々なステークホルダーが連携・協調し、「大阪」が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を体現したまちを発信していく</a:t>
            </a:r>
          </a:p>
        </p:txBody>
      </p:sp>
      <p:sp>
        <p:nvSpPr>
          <p:cNvPr id="93" name="正方形/長方形 92"/>
          <p:cNvSpPr/>
          <p:nvPr/>
        </p:nvSpPr>
        <p:spPr>
          <a:xfrm>
            <a:off x="1057353" y="487629"/>
            <a:ext cx="9906000" cy="540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先進都市をめざして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41AF316B-6E44-4742-807E-4B806F9BDC5B}"/>
              </a:ext>
            </a:extLst>
          </p:cNvPr>
          <p:cNvSpPr txBox="1"/>
          <p:nvPr/>
        </p:nvSpPr>
        <p:spPr>
          <a:xfrm>
            <a:off x="-3697" y="-7171"/>
            <a:ext cx="121920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　大阪府の</a:t>
            </a:r>
            <a:r>
              <a:rPr lang="en-US" altLang="ja-JP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の方向性</a:t>
            </a:r>
            <a:r>
              <a:rPr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（「</a:t>
            </a:r>
            <a:r>
              <a:rPr lang="en-US" altLang="ja-J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Osaka SDGs </a:t>
            </a:r>
            <a:r>
              <a:rPr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ビジョン」２０２０年３月策定）</a:t>
            </a:r>
            <a:endParaRPr lang="ja-JP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755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5"/>
    </mc:Choice>
    <mc:Fallback xmlns="">
      <p:transition spd="slow" advTm="153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1BFE538-E6BF-44F1-8CDE-3D231151150D}"/>
              </a:ext>
            </a:extLst>
          </p:cNvPr>
          <p:cNvSpPr txBox="1"/>
          <p:nvPr/>
        </p:nvSpPr>
        <p:spPr>
          <a:xfrm>
            <a:off x="-3697" y="-7171"/>
            <a:ext cx="121920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宣言プロジェクトへのご協力のお願い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ED28795-8670-452C-9538-CE0B7CC81AF1}"/>
              </a:ext>
            </a:extLst>
          </p:cNvPr>
          <p:cNvSpPr txBox="1"/>
          <p:nvPr/>
        </p:nvSpPr>
        <p:spPr>
          <a:xfrm>
            <a:off x="616688" y="2188514"/>
            <a:ext cx="11251936" cy="14460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0EF0546-7B0A-4521-A833-C936799CBD42}"/>
              </a:ext>
            </a:extLst>
          </p:cNvPr>
          <p:cNvSpPr/>
          <p:nvPr/>
        </p:nvSpPr>
        <p:spPr>
          <a:xfrm>
            <a:off x="0" y="889533"/>
            <a:ext cx="11950995" cy="540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大阪府では、</a:t>
            </a:r>
            <a:r>
              <a:rPr lang="en-US" altLang="ja-JP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2030</a:t>
            </a:r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年の</a:t>
            </a:r>
            <a:r>
              <a:rPr lang="en-US" altLang="ja-JP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の先に向けて、</a:t>
            </a:r>
            <a:endParaRPr lang="en-US" altLang="ja-JP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400" b="1" dirty="0">
                <a:solidFill>
                  <a:schemeClr val="tx1"/>
                </a:solidFill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「理想的な社会・世界の姿」</a:t>
            </a:r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や、その実現に向け</a:t>
            </a:r>
            <a:r>
              <a:rPr lang="ja-JP" altLang="en-US" sz="2400" b="1" dirty="0">
                <a:solidFill>
                  <a:schemeClr val="tx1"/>
                </a:solidFill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「一人一人ができること」</a:t>
            </a:r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を集めております</a:t>
            </a:r>
            <a:endParaRPr lang="en-US" altLang="ja-JP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2AFCE13-5FF4-4A69-A4DE-20C4A58E0FF6}"/>
              </a:ext>
            </a:extLst>
          </p:cNvPr>
          <p:cNvSpPr/>
          <p:nvPr/>
        </p:nvSpPr>
        <p:spPr>
          <a:xfrm>
            <a:off x="323376" y="1741462"/>
            <a:ext cx="107982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①あなたが住みたい社会・世界はどんな世界ですか？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3000"/>
              </a:lnSpc>
              <a:defRPr/>
            </a:pP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3000"/>
              </a:lnSpc>
              <a:defRPr/>
            </a:pP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3000"/>
              </a:lnSpc>
              <a:defRPr/>
            </a:pP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3000"/>
              </a:lnSpc>
              <a:defRPr/>
            </a:pP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3000"/>
              </a:lnSpc>
              <a:defRPr/>
            </a:pP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3000"/>
              </a:lnSpc>
              <a:defRPr/>
            </a:pP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②そんな社会・世界を実現するために、あなたができることなんですか？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3000"/>
              </a:lnSpc>
              <a:defRPr/>
            </a:pP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（ふだんの暮らしの中で、あるいは将来できることなど）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91596EE-550F-4DAA-8E33-6D22444A07F3}"/>
              </a:ext>
            </a:extLst>
          </p:cNvPr>
          <p:cNvSpPr txBox="1"/>
          <p:nvPr/>
        </p:nvSpPr>
        <p:spPr>
          <a:xfrm>
            <a:off x="616688" y="5022168"/>
            <a:ext cx="11251936" cy="14460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7309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08" y="678385"/>
            <a:ext cx="4093114" cy="5792270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 bwMode="white">
          <a:xfrm>
            <a:off x="7721999" y="4844196"/>
            <a:ext cx="781748" cy="362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63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9C70863-91A6-4508-9B8A-D0C265C978CE}"/>
              </a:ext>
            </a:extLst>
          </p:cNvPr>
          <p:cNvSpPr txBox="1"/>
          <p:nvPr/>
        </p:nvSpPr>
        <p:spPr>
          <a:xfrm>
            <a:off x="4823113" y="637893"/>
            <a:ext cx="736126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〇「私の</a:t>
            </a:r>
            <a:r>
              <a:rPr kumimoji="1"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宣言プロジェクト」とは</a:t>
            </a:r>
            <a:endParaRPr kumimoji="1"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➢</a:t>
            </a:r>
            <a:r>
              <a:rPr kumimoji="1" lang="ja-JP" altLang="en-US" sz="2200" dirty="0">
                <a:latin typeface="Meiryo UI" panose="020B0604030504040204" pitchFamily="50" charset="-128"/>
                <a:ea typeface="Meiryo UI" panose="020B0604030504040204" pitchFamily="50" charset="-128"/>
              </a:rPr>
              <a:t>企業・団体・府民などの皆様が、</a:t>
            </a:r>
            <a:endParaRPr kumimoji="1" lang="en-US" altLang="ja-JP" sz="2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2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ja-JP" altLang="en-US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自ら行う</a:t>
            </a:r>
            <a:r>
              <a:rPr kumimoji="1" lang="en-US" altLang="ja-JP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達成に向けた目標や活動を宣言</a:t>
            </a:r>
            <a:r>
              <a:rPr kumimoji="1" lang="ja-JP" altLang="en-US" sz="2200" dirty="0">
                <a:latin typeface="Meiryo UI" panose="020B0604030504040204" pitchFamily="50" charset="-128"/>
                <a:ea typeface="Meiryo UI" panose="020B0604030504040204" pitchFamily="50" charset="-128"/>
              </a:rPr>
              <a:t>する</a:t>
            </a:r>
            <a:endParaRPr kumimoji="1" lang="en-US" altLang="ja-JP" sz="2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2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プロジェクトです</a:t>
            </a:r>
            <a:endParaRPr kumimoji="1" lang="en-US" altLang="ja-JP" sz="2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2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〇宣言数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2025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月末時点）</a:t>
            </a:r>
            <a:endParaRPr kumimoji="1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8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累計：</a:t>
            </a:r>
            <a:r>
              <a:rPr lang="en-US" altLang="ja-JP" sz="28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8,557</a:t>
            </a:r>
            <a:r>
              <a:rPr kumimoji="1" lang="ja-JP" altLang="en-US" sz="28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件（うち企業団体</a:t>
            </a:r>
            <a:r>
              <a:rPr kumimoji="1" lang="en-US" altLang="ja-JP" sz="28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895</a:t>
            </a:r>
            <a:r>
              <a:rPr kumimoji="1" lang="ja-JP" altLang="en-US" sz="28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件）</a:t>
            </a:r>
            <a:endParaRPr kumimoji="1" lang="en-US" altLang="ja-JP" sz="28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3311333-90E5-46A4-A040-64F5CA4FB4AE}"/>
              </a:ext>
            </a:extLst>
          </p:cNvPr>
          <p:cNvSpPr txBox="1"/>
          <p:nvPr/>
        </p:nvSpPr>
        <p:spPr>
          <a:xfrm>
            <a:off x="0" y="-22539"/>
            <a:ext cx="121920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私の</a:t>
            </a:r>
            <a:r>
              <a:rPr kumimoji="1" lang="en-US" altLang="ja-JP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宣言プロジェクト</a:t>
            </a:r>
            <a:r>
              <a:rPr kumimoji="1"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（令和</a:t>
            </a:r>
            <a:r>
              <a:rPr kumimoji="1"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年（</a:t>
            </a:r>
            <a:r>
              <a:rPr kumimoji="1"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2021</a:t>
            </a:r>
            <a:r>
              <a:rPr kumimoji="1"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年）</a:t>
            </a:r>
            <a:r>
              <a:rPr kumimoji="1"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月 開始）</a:t>
            </a:r>
            <a:endParaRPr lang="ja-JP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4F83F76-84C1-49F8-96C9-EDCD889591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6634"/>
          <a:stretch/>
        </p:blipFill>
        <p:spPr>
          <a:xfrm>
            <a:off x="4903898" y="3589865"/>
            <a:ext cx="3951769" cy="3268135"/>
          </a:xfrm>
          <a:prstGeom prst="rect">
            <a:avLst/>
          </a:prstGeom>
        </p:spPr>
      </p:pic>
      <p:sp>
        <p:nvSpPr>
          <p:cNvPr id="11" name="角丸四角形吹き出し 7">
            <a:extLst>
              <a:ext uri="{FF2B5EF4-FFF2-40B4-BE49-F238E27FC236}">
                <a16:creationId xmlns:a16="http://schemas.microsoft.com/office/drawing/2014/main" id="{743DA83B-533E-4B80-AEEF-463E4D46D8BA}"/>
              </a:ext>
            </a:extLst>
          </p:cNvPr>
          <p:cNvSpPr/>
          <p:nvPr/>
        </p:nvSpPr>
        <p:spPr>
          <a:xfrm>
            <a:off x="8855667" y="4160995"/>
            <a:ext cx="3142616" cy="1728632"/>
          </a:xfrm>
          <a:prstGeom prst="wedgeRoundRectCallout">
            <a:avLst>
              <a:gd name="adj1" fmla="val -98989"/>
              <a:gd name="adj2" fmla="val 7523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本日、皆様からいただいた</a:t>
            </a:r>
            <a:endParaRPr lang="en-US" altLang="ja-JP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内容を</a:t>
            </a:r>
            <a:r>
              <a:rPr lang="ja-JP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匿名で</a:t>
            </a:r>
            <a:endParaRPr lang="en-US" altLang="ja-JP" sz="2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大阪府</a:t>
            </a:r>
            <a:r>
              <a:rPr kumimoji="1" lang="en-US" altLang="ja-JP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HP</a:t>
            </a:r>
            <a:r>
              <a:rPr kumimoji="1"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に掲載します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1A443E7-71A4-4328-91C6-FF68E9044FE0}"/>
              </a:ext>
            </a:extLst>
          </p:cNvPr>
          <p:cNvSpPr txBox="1"/>
          <p:nvPr/>
        </p:nvSpPr>
        <p:spPr>
          <a:xfrm>
            <a:off x="4903898" y="3329650"/>
            <a:ext cx="2062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掲載イメージ</a:t>
            </a:r>
          </a:p>
        </p:txBody>
      </p:sp>
    </p:spTree>
    <p:extLst>
      <p:ext uri="{BB962C8B-B14F-4D97-AF65-F5344CB8AC3E}">
        <p14:creationId xmlns:p14="http://schemas.microsoft.com/office/powerpoint/2010/main" val="70476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40"/>
    </mc:Choice>
    <mc:Fallback xmlns="">
      <p:transition spd="slow" advTm="1554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9DD0832-C0F8-4A25-8A20-AA7D6D7C9BCC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大阪府の基礎データ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5AEC8C6-FD9E-4380-A590-B5D7857F0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99" y="618889"/>
            <a:ext cx="11382802" cy="631938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1CF41F5-F5BA-40C5-A5C0-9683A378ACB8}"/>
              </a:ext>
            </a:extLst>
          </p:cNvPr>
          <p:cNvSpPr txBox="1"/>
          <p:nvPr/>
        </p:nvSpPr>
        <p:spPr>
          <a:xfrm>
            <a:off x="-98351" y="6657938"/>
            <a:ext cx="321369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0" i="0" u="none" strike="noStrike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出典</a:t>
            </a:r>
            <a:r>
              <a:rPr lang="ja-JP" altLang="en-US" sz="1000" b="0" i="0" u="none" strike="noStrike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：大阪府の財政状況等について（令和</a:t>
            </a:r>
            <a:r>
              <a:rPr lang="en-US" altLang="ja-JP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月）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2644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E1D31D4-6ACE-4F80-A2DC-2318C1F5349E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大阪府の</a:t>
            </a:r>
            <a:r>
              <a:rPr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都市魅力</a:t>
            </a:r>
            <a:endParaRPr kumimoji="1" lang="en-US" altLang="ja-JP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AD13928-63C3-4E55-82BA-505DA775D340}"/>
              </a:ext>
            </a:extLst>
          </p:cNvPr>
          <p:cNvSpPr/>
          <p:nvPr/>
        </p:nvSpPr>
        <p:spPr>
          <a:xfrm>
            <a:off x="11330609" y="6659217"/>
            <a:ext cx="304921" cy="169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BAAC5C9-29CE-44EF-B379-2080B639F137}"/>
              </a:ext>
            </a:extLst>
          </p:cNvPr>
          <p:cNvSpPr/>
          <p:nvPr/>
        </p:nvSpPr>
        <p:spPr>
          <a:xfrm>
            <a:off x="11622278" y="625317"/>
            <a:ext cx="304921" cy="6143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EC2D864-32D3-46F1-94C7-B69D3AA3E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40" y="584776"/>
            <a:ext cx="10080056" cy="625032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F58D5AA-2265-46FD-9E64-F50996BAC1CB}"/>
              </a:ext>
            </a:extLst>
          </p:cNvPr>
          <p:cNvSpPr txBox="1"/>
          <p:nvPr/>
        </p:nvSpPr>
        <p:spPr>
          <a:xfrm>
            <a:off x="9040031" y="6595835"/>
            <a:ext cx="3213690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sz="1000" b="0" i="0" u="none" strike="noStrike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出典</a:t>
            </a:r>
            <a:r>
              <a:rPr lang="ja-JP" altLang="en-US" sz="1000" b="0" i="0" u="none" strike="noStrike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：大阪府の財政状況等について（令和</a:t>
            </a:r>
            <a:r>
              <a:rPr lang="en-US" altLang="ja-JP" sz="1000" b="0" i="0" u="none" strike="noStrike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月）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3448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9F1AC2C-4FA9-403F-A959-8BFA588829C2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大阪府の財政状況（</a:t>
            </a:r>
            <a:r>
              <a:rPr kumimoji="1" lang="en-US" altLang="ja-JP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R6</a:t>
            </a:r>
            <a:r>
              <a:rPr kumimoji="1"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年度当初予算の状況）</a:t>
            </a:r>
            <a:endParaRPr kumimoji="1" lang="en-US" altLang="ja-JP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C12A36E-61FD-445F-AE35-BD67A8E20103}"/>
              </a:ext>
            </a:extLst>
          </p:cNvPr>
          <p:cNvSpPr/>
          <p:nvPr/>
        </p:nvSpPr>
        <p:spPr>
          <a:xfrm>
            <a:off x="11557591" y="6713376"/>
            <a:ext cx="81284" cy="12311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AA7F4B4-5C3E-4918-82B3-B396250E5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77" y="633741"/>
            <a:ext cx="10037308" cy="614119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B1ADA77-DD9C-4E43-8138-DE5223A167E1}"/>
              </a:ext>
            </a:extLst>
          </p:cNvPr>
          <p:cNvSpPr txBox="1"/>
          <p:nvPr/>
        </p:nvSpPr>
        <p:spPr>
          <a:xfrm>
            <a:off x="9173240" y="6627408"/>
            <a:ext cx="321369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0" i="0" u="none" strike="noStrike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出典</a:t>
            </a:r>
            <a:r>
              <a:rPr lang="ja-JP" altLang="en-US" sz="1000" b="0" i="0" u="none" strike="noStrike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：大阪府の財政状況等について（令和</a:t>
            </a:r>
            <a:r>
              <a:rPr lang="en-US" altLang="ja-JP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月）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41ABF4D0-876B-40B4-BD48-0E99D17C4434}"/>
              </a:ext>
            </a:extLst>
          </p:cNvPr>
          <p:cNvSpPr/>
          <p:nvPr/>
        </p:nvSpPr>
        <p:spPr>
          <a:xfrm>
            <a:off x="9666514" y="4643252"/>
            <a:ext cx="973777" cy="68876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348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2C88635-D42E-4023-8D84-32CDF91FCF29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（参考資料）減債基金の回復</a:t>
            </a:r>
            <a:endParaRPr kumimoji="1" lang="en-US" altLang="ja-JP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894D9AB-A002-42AD-9E07-4379CB2ADC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815" y="562473"/>
            <a:ext cx="9780370" cy="627322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6C983FD-3E2D-41E8-8A4B-00CB9BB4BEBB}"/>
              </a:ext>
            </a:extLst>
          </p:cNvPr>
          <p:cNvSpPr txBox="1"/>
          <p:nvPr/>
        </p:nvSpPr>
        <p:spPr>
          <a:xfrm>
            <a:off x="9202027" y="6632009"/>
            <a:ext cx="3213690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sz="1000" b="0" i="0" u="none" strike="noStrike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出典</a:t>
            </a:r>
            <a:r>
              <a:rPr lang="ja-JP" altLang="en-US" sz="1000" b="0" i="0" u="none" strike="noStrike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：大阪府の財政状況等について（令和</a:t>
            </a:r>
            <a:r>
              <a:rPr lang="en-US" altLang="ja-JP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月）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3815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23F7752-93DD-435B-800B-502D9806761A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大阪府の財政状況（</a:t>
            </a:r>
            <a:r>
              <a:rPr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歳出の内訳</a:t>
            </a:r>
            <a:r>
              <a:rPr kumimoji="1"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en-US" altLang="ja-JP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545052A-4DDF-4C76-AAE7-B044550768BB}"/>
              </a:ext>
            </a:extLst>
          </p:cNvPr>
          <p:cNvSpPr/>
          <p:nvPr/>
        </p:nvSpPr>
        <p:spPr>
          <a:xfrm>
            <a:off x="10388009" y="6657938"/>
            <a:ext cx="406242" cy="2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2DBBC69-91DA-45C3-ABD8-3D2408549A02}"/>
              </a:ext>
            </a:extLst>
          </p:cNvPr>
          <p:cNvSpPr txBox="1"/>
          <p:nvPr/>
        </p:nvSpPr>
        <p:spPr>
          <a:xfrm>
            <a:off x="9131715" y="6592343"/>
            <a:ext cx="3213690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sz="1000" b="0" i="0" u="none" strike="noStrike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出典</a:t>
            </a:r>
            <a:r>
              <a:rPr lang="ja-JP" altLang="en-US" sz="1000" b="0" i="0" u="none" strike="noStrike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：大阪府の財政状況等について（令和</a:t>
            </a:r>
            <a:r>
              <a:rPr lang="en-US" altLang="ja-JP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月）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D553545-223E-4EAE-AFBD-3AB2E6F4B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79" y="584775"/>
            <a:ext cx="9063678" cy="630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601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E470B75-A1C5-4BE8-9BB0-08B9F4566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59" y="692816"/>
            <a:ext cx="11089758" cy="607517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786BF0-7F46-4F65-8998-B935473278A8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大阪府の高齢化率・高齢者数の推移</a:t>
            </a:r>
            <a:r>
              <a:rPr kumimoji="1"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（大阪府高齢者計画</a:t>
            </a:r>
            <a:r>
              <a:rPr kumimoji="1" lang="en-US" altLang="ja-J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2024</a:t>
            </a:r>
            <a:r>
              <a:rPr kumimoji="1"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より引用）</a:t>
            </a:r>
            <a:endParaRPr kumimoji="1" lang="en-US" altLang="ja-JP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3281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F69A43B-03FC-4560-B380-D5CB9D9E5624}"/>
              </a:ext>
            </a:extLst>
          </p:cNvPr>
          <p:cNvSpPr txBox="1"/>
          <p:nvPr/>
        </p:nvSpPr>
        <p:spPr>
          <a:xfrm>
            <a:off x="0" y="1252330"/>
            <a:ext cx="1248262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○高齢化により社会保障関係の歳出増加が避けられない</a:t>
            </a:r>
            <a:endParaRPr kumimoji="1" lang="en-US" altLang="ja-JP" sz="4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➢新たな課題に割り当てることができる財源が限られている</a:t>
            </a:r>
            <a:endParaRPr kumimoji="1"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kumimoji="1"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○</a:t>
            </a:r>
            <a:r>
              <a:rPr kumimoji="1"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地域課題の多様化</a:t>
            </a:r>
            <a:endParaRPr kumimoji="1" lang="en-US" altLang="ja-JP" sz="4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➢行政の手が届かない課題も</a:t>
            </a: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kumimoji="1" lang="ja-JP" altLang="en-US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8001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角丸四角形 38">
            <a:extLst>
              <a:ext uri="{FF2B5EF4-FFF2-40B4-BE49-F238E27FC236}">
                <a16:creationId xmlns:a16="http://schemas.microsoft.com/office/drawing/2014/main" id="{930EC36D-9DB6-4CD6-8223-2C863F1AF366}"/>
              </a:ext>
            </a:extLst>
          </p:cNvPr>
          <p:cNvSpPr/>
          <p:nvPr/>
        </p:nvSpPr>
        <p:spPr>
          <a:xfrm>
            <a:off x="64148" y="4175601"/>
            <a:ext cx="12061738" cy="2613163"/>
          </a:xfrm>
          <a:prstGeom prst="roundRect">
            <a:avLst>
              <a:gd name="adj" fmla="val 6445"/>
            </a:avLst>
          </a:prstGeom>
          <a:noFill/>
          <a:ln w="19050" cap="flat" cmpd="sng" algn="ctr">
            <a:solidFill>
              <a:srgbClr val="5B9BD5"/>
            </a:solidFill>
            <a:prstDash val="solid"/>
          </a:ln>
          <a:effectLst/>
        </p:spPr>
        <p:txBody>
          <a:bodyPr wrap="square" lIns="0" tIns="34293" rIns="0" bIns="34293" rtlCol="0" anchor="ctr" anchorCtr="0">
            <a:noAutofit/>
          </a:bodyPr>
          <a:lstStyle/>
          <a:p>
            <a:pPr marL="68354">
              <a:defRPr/>
            </a:pPr>
            <a:r>
              <a:rPr lang="ja-JP" altLang="en-US" sz="1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　　　　　　　</a:t>
            </a:r>
            <a:endParaRPr lang="en-US" altLang="ja-JP" sz="1600" u="sng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Meiryo UI" panose="020B0604030504040204" pitchFamily="50" charset="-128"/>
            </a:endParaRPr>
          </a:p>
        </p:txBody>
      </p:sp>
      <p:sp>
        <p:nvSpPr>
          <p:cNvPr id="144" name="正方形/長方形 143">
            <a:extLst>
              <a:ext uri="{FF2B5EF4-FFF2-40B4-BE49-F238E27FC236}">
                <a16:creationId xmlns:a16="http://schemas.microsoft.com/office/drawing/2014/main" id="{0813EF1B-E9FF-4C19-BBB2-1382C084D7B2}"/>
              </a:ext>
            </a:extLst>
          </p:cNvPr>
          <p:cNvSpPr/>
          <p:nvPr/>
        </p:nvSpPr>
        <p:spPr>
          <a:xfrm>
            <a:off x="0" y="475054"/>
            <a:ext cx="12192000" cy="11657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/>
          <a:p>
            <a:pPr marL="261938" indent="-261938" fontAlgn="ctr"/>
            <a:endParaRPr lang="en-US" altLang="ja-JP" sz="1700" b="1" dirty="0">
              <a:highlight>
                <a:srgbClr val="FFFF00"/>
              </a:highligh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3F0F013F-72C1-4887-BEDE-B44305D3F64D}"/>
              </a:ext>
            </a:extLst>
          </p:cNvPr>
          <p:cNvSpPr/>
          <p:nvPr/>
        </p:nvSpPr>
        <p:spPr>
          <a:xfrm>
            <a:off x="-78321" y="689878"/>
            <a:ext cx="12129040" cy="873726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266700" indent="-266700" fontAlgn="ctr">
              <a:spcBef>
                <a:spcPts val="200"/>
              </a:spcBef>
              <a:spcAft>
                <a:spcPts val="200"/>
              </a:spcAft>
            </a:pP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◆ 大阪府では、令和２年度より一般財団法人村上財団のご協力をいただき、様々な社会課題の解決に取り組む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66700" indent="-266700" fontAlgn="ctr">
              <a:spcBef>
                <a:spcPts val="200"/>
              </a:spcBef>
              <a:spcAft>
                <a:spcPts val="200"/>
              </a:spcAft>
            </a:pP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 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NPO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等の活動支援事業を実施。令和５年度からは、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の達成に貢献する活動を支援しています。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66700" indent="-266700" fontAlgn="ctr">
              <a:spcBef>
                <a:spcPts val="200"/>
              </a:spcBef>
              <a:spcAft>
                <a:spcPts val="200"/>
              </a:spcAft>
            </a:pP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◆ 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年間で</a:t>
            </a:r>
            <a:r>
              <a:rPr lang="en-US" altLang="ja-JP" sz="2000" b="1" dirty="0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29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事業をサポート。総事業規模は約</a:t>
            </a:r>
            <a:r>
              <a:rPr lang="en-US" altLang="ja-JP" sz="2000" b="1" dirty="0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1.</a:t>
            </a:r>
            <a:r>
              <a:rPr lang="ja-JP" altLang="en-US" sz="2000" b="1" dirty="0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７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億円。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9" name="角丸四角形 38">
            <a:extLst>
              <a:ext uri="{FF2B5EF4-FFF2-40B4-BE49-F238E27FC236}">
                <a16:creationId xmlns:a16="http://schemas.microsoft.com/office/drawing/2014/main" id="{C2324FDF-CC95-49A9-86DF-DA88C9D1A3E1}"/>
              </a:ext>
            </a:extLst>
          </p:cNvPr>
          <p:cNvSpPr/>
          <p:nvPr/>
        </p:nvSpPr>
        <p:spPr>
          <a:xfrm>
            <a:off x="64148" y="1877348"/>
            <a:ext cx="12061738" cy="2041660"/>
          </a:xfrm>
          <a:prstGeom prst="roundRect">
            <a:avLst>
              <a:gd name="adj" fmla="val 6445"/>
            </a:avLst>
          </a:prstGeom>
          <a:noFill/>
          <a:ln w="19050" cap="flat" cmpd="sng" algn="ctr">
            <a:solidFill>
              <a:srgbClr val="5B9BD5"/>
            </a:solidFill>
            <a:prstDash val="solid"/>
          </a:ln>
          <a:effectLst/>
        </p:spPr>
        <p:txBody>
          <a:bodyPr wrap="square" lIns="0" tIns="34293" rIns="0" bIns="34293" rtlCol="0" anchor="ctr" anchorCtr="0">
            <a:noAutofit/>
          </a:bodyPr>
          <a:lstStyle/>
          <a:p>
            <a:pPr marL="68354">
              <a:defRPr/>
            </a:pPr>
            <a:r>
              <a:rPr lang="ja-JP" altLang="en-US" sz="1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　　　　　　　</a:t>
            </a:r>
            <a:endParaRPr lang="en-US" altLang="ja-JP" sz="1600" u="sng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Meiryo UI" panose="020B0604030504040204" pitchFamily="50" charset="-128"/>
            </a:endParaRPr>
          </a:p>
        </p:txBody>
      </p:sp>
      <p:sp>
        <p:nvSpPr>
          <p:cNvPr id="97" name="角丸四角形 43">
            <a:extLst>
              <a:ext uri="{FF2B5EF4-FFF2-40B4-BE49-F238E27FC236}">
                <a16:creationId xmlns:a16="http://schemas.microsoft.com/office/drawing/2014/main" id="{0471E06B-338D-4A58-94E8-1D4EB77647F6}"/>
              </a:ext>
            </a:extLst>
          </p:cNvPr>
          <p:cNvSpPr/>
          <p:nvPr/>
        </p:nvSpPr>
        <p:spPr>
          <a:xfrm>
            <a:off x="64148" y="1711669"/>
            <a:ext cx="1440000" cy="36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" rIns="36000" rtlCol="0" anchor="ctr"/>
          <a:lstStyle/>
          <a:p>
            <a:pPr algn="ctr"/>
            <a:r>
              <a:rPr lang="ja-JP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事業スキーム</a:t>
            </a:r>
            <a:endParaRPr lang="en-US" altLang="ja-JP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6" name="正方形/長方形 105">
            <a:extLst>
              <a:ext uri="{FF2B5EF4-FFF2-40B4-BE49-F238E27FC236}">
                <a16:creationId xmlns:a16="http://schemas.microsoft.com/office/drawing/2014/main" id="{DA4E4BBD-F3BF-4471-A15D-AEEF05B9E77F}"/>
              </a:ext>
            </a:extLst>
          </p:cNvPr>
          <p:cNvSpPr/>
          <p:nvPr/>
        </p:nvSpPr>
        <p:spPr>
          <a:xfrm>
            <a:off x="4851125" y="1949956"/>
            <a:ext cx="4077332" cy="1898945"/>
          </a:xfrm>
          <a:prstGeom prst="rect">
            <a:avLst/>
          </a:prstGeom>
          <a:solidFill>
            <a:srgbClr val="FFCCFF"/>
          </a:solidFill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0" name="正方形/長方形 109">
            <a:extLst>
              <a:ext uri="{FF2B5EF4-FFF2-40B4-BE49-F238E27FC236}">
                <a16:creationId xmlns:a16="http://schemas.microsoft.com/office/drawing/2014/main" id="{ECF6A8A9-D738-44FF-817A-6C78505AFD36}"/>
              </a:ext>
            </a:extLst>
          </p:cNvPr>
          <p:cNvSpPr/>
          <p:nvPr/>
        </p:nvSpPr>
        <p:spPr>
          <a:xfrm>
            <a:off x="4949251" y="1877348"/>
            <a:ext cx="1036948" cy="51380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marL="68354" algn="ctr">
              <a:defRPr/>
            </a:pPr>
            <a:r>
              <a:rPr lang="en-US" altLang="ja-JP" sz="2000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NPO</a:t>
            </a:r>
            <a:r>
              <a:rPr lang="ja-JP" altLang="en-US" sz="2000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等</a:t>
            </a:r>
            <a:endParaRPr lang="en-US" altLang="ja-JP" sz="2000" u="sng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Meiryo UI" panose="020B0604030504040204" pitchFamily="50" charset="-128"/>
            </a:endParaRPr>
          </a:p>
        </p:txBody>
      </p:sp>
      <p:sp>
        <p:nvSpPr>
          <p:cNvPr id="107" name="角丸四角形 9">
            <a:extLst>
              <a:ext uri="{FF2B5EF4-FFF2-40B4-BE49-F238E27FC236}">
                <a16:creationId xmlns:a16="http://schemas.microsoft.com/office/drawing/2014/main" id="{326E18A0-F631-4823-B5A1-1998A5AC612A}"/>
              </a:ext>
            </a:extLst>
          </p:cNvPr>
          <p:cNvSpPr/>
          <p:nvPr/>
        </p:nvSpPr>
        <p:spPr>
          <a:xfrm>
            <a:off x="4978841" y="2503630"/>
            <a:ext cx="3823969" cy="399633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>
              <a:defRPr/>
            </a:pPr>
            <a:r>
              <a:rPr lang="ja-JP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①　クラウドファンディングによる</a:t>
            </a:r>
            <a:r>
              <a:rPr lang="ja-JP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寄附</a:t>
            </a:r>
            <a:endParaRPr lang="en-US" altLang="ja-JP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Meiryo UI" panose="020B0604030504040204" pitchFamily="50" charset="-128"/>
            </a:endParaRPr>
          </a:p>
        </p:txBody>
      </p:sp>
      <p:sp>
        <p:nvSpPr>
          <p:cNvPr id="112" name="正方形/長方形 111">
            <a:extLst>
              <a:ext uri="{FF2B5EF4-FFF2-40B4-BE49-F238E27FC236}">
                <a16:creationId xmlns:a16="http://schemas.microsoft.com/office/drawing/2014/main" id="{7DFDF051-E032-477A-B2F7-B7B9102D2B24}"/>
              </a:ext>
            </a:extLst>
          </p:cNvPr>
          <p:cNvSpPr/>
          <p:nvPr/>
        </p:nvSpPr>
        <p:spPr>
          <a:xfrm>
            <a:off x="5908935" y="1956715"/>
            <a:ext cx="1885598" cy="521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354" algn="ctr">
              <a:defRPr/>
            </a:pPr>
            <a:r>
              <a:rPr lang="ja-JP" alt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活動資金を調達</a:t>
            </a:r>
          </a:p>
        </p:txBody>
      </p:sp>
      <p:sp>
        <p:nvSpPr>
          <p:cNvPr id="108" name="角丸四角形 83">
            <a:extLst>
              <a:ext uri="{FF2B5EF4-FFF2-40B4-BE49-F238E27FC236}">
                <a16:creationId xmlns:a16="http://schemas.microsoft.com/office/drawing/2014/main" id="{B38B3F05-3466-4D0D-AFEA-F2D3B43FAC6D}"/>
              </a:ext>
            </a:extLst>
          </p:cNvPr>
          <p:cNvSpPr/>
          <p:nvPr/>
        </p:nvSpPr>
        <p:spPr>
          <a:xfrm>
            <a:off x="4979610" y="3339632"/>
            <a:ext cx="3823200" cy="399600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>
              <a:defRPr/>
            </a:pPr>
            <a:r>
              <a:rPr lang="ja-JP" altLang="en-US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　②　①と同額の</a:t>
            </a:r>
            <a:r>
              <a:rPr lang="ja-JP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上乗せ寄附</a:t>
            </a:r>
            <a:endParaRPr lang="ja-JP" altLang="en-US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Meiryo UI" panose="020B0604030504040204" pitchFamily="50" charset="-128"/>
            </a:endParaRPr>
          </a:p>
        </p:txBody>
      </p:sp>
      <p:sp>
        <p:nvSpPr>
          <p:cNvPr id="113" name="正方形/長方形 112">
            <a:extLst>
              <a:ext uri="{FF2B5EF4-FFF2-40B4-BE49-F238E27FC236}">
                <a16:creationId xmlns:a16="http://schemas.microsoft.com/office/drawing/2014/main" id="{AECBE5C3-1F5A-4F04-89BC-CBE044A5F613}"/>
              </a:ext>
            </a:extLst>
          </p:cNvPr>
          <p:cNvSpPr/>
          <p:nvPr/>
        </p:nvSpPr>
        <p:spPr>
          <a:xfrm>
            <a:off x="6493435" y="3271074"/>
            <a:ext cx="2342951" cy="7094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354" algn="ctr">
              <a:defRPr/>
            </a:pPr>
            <a:endParaRPr lang="ja-JP" altLang="en-US" sz="16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Meiryo UI" panose="020B0604030504040204" pitchFamily="50" charset="-128"/>
            </a:endParaRPr>
          </a:p>
        </p:txBody>
      </p:sp>
      <p:sp>
        <p:nvSpPr>
          <p:cNvPr id="114" name="加算 10">
            <a:extLst>
              <a:ext uri="{FF2B5EF4-FFF2-40B4-BE49-F238E27FC236}">
                <a16:creationId xmlns:a16="http://schemas.microsoft.com/office/drawing/2014/main" id="{EA5E711F-9E8C-43B2-A38A-0F896F1B65DF}"/>
              </a:ext>
            </a:extLst>
          </p:cNvPr>
          <p:cNvSpPr/>
          <p:nvPr/>
        </p:nvSpPr>
        <p:spPr>
          <a:xfrm>
            <a:off x="6663377" y="2934572"/>
            <a:ext cx="340653" cy="303422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0" name="正方形/長方形 119">
            <a:extLst>
              <a:ext uri="{FF2B5EF4-FFF2-40B4-BE49-F238E27FC236}">
                <a16:creationId xmlns:a16="http://schemas.microsoft.com/office/drawing/2014/main" id="{03BF887F-047A-4C3F-8094-549616947010}"/>
              </a:ext>
            </a:extLst>
          </p:cNvPr>
          <p:cNvSpPr/>
          <p:nvPr/>
        </p:nvSpPr>
        <p:spPr>
          <a:xfrm>
            <a:off x="711859" y="3593852"/>
            <a:ext cx="2170393" cy="266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354" algn="ctr">
              <a:defRPr/>
            </a:pPr>
            <a:r>
              <a:rPr lang="ja-JP" altLang="en-US" sz="16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資金提供による支援</a:t>
            </a:r>
            <a:endParaRPr lang="en-US" altLang="ja-JP" sz="16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Meiryo UI" panose="020B0604030504040204" pitchFamily="50" charset="-128"/>
            </a:endParaRPr>
          </a:p>
        </p:txBody>
      </p:sp>
      <p:sp>
        <p:nvSpPr>
          <p:cNvPr id="119" name="左矢印 90">
            <a:extLst>
              <a:ext uri="{FF2B5EF4-FFF2-40B4-BE49-F238E27FC236}">
                <a16:creationId xmlns:a16="http://schemas.microsoft.com/office/drawing/2014/main" id="{81FE9389-E152-4263-856E-C022193A2907}"/>
              </a:ext>
            </a:extLst>
          </p:cNvPr>
          <p:cNvSpPr/>
          <p:nvPr/>
        </p:nvSpPr>
        <p:spPr>
          <a:xfrm rot="10800000">
            <a:off x="3437104" y="2426793"/>
            <a:ext cx="1287017" cy="556282"/>
          </a:xfrm>
          <a:prstGeom prst="leftArrow">
            <a:avLst>
              <a:gd name="adj1" fmla="val 50000"/>
              <a:gd name="adj2" fmla="val 41805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1" name="正方形/長方形 120">
            <a:extLst>
              <a:ext uri="{FF2B5EF4-FFF2-40B4-BE49-F238E27FC236}">
                <a16:creationId xmlns:a16="http://schemas.microsoft.com/office/drawing/2014/main" id="{83AA4F0E-4A76-4995-BB2F-6DD7FEB4E27E}"/>
              </a:ext>
            </a:extLst>
          </p:cNvPr>
          <p:cNvSpPr/>
          <p:nvPr/>
        </p:nvSpPr>
        <p:spPr>
          <a:xfrm>
            <a:off x="413982" y="2574198"/>
            <a:ext cx="2836717" cy="265202"/>
          </a:xfrm>
          <a:prstGeom prst="rect">
            <a:avLst/>
          </a:prstGeom>
          <a:solidFill>
            <a:srgbClr val="FF9B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356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クラウドファンディングの支援</a:t>
            </a:r>
            <a:endParaRPr lang="en-US" altLang="ja-JP" sz="1600" b="1" dirty="0">
              <a:solidFill>
                <a:prstClr val="black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Meiryo UI" panose="020B0604030504040204" pitchFamily="50" charset="-128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CF272CA0-BC59-4FD6-8423-1B733BBE3D19}"/>
              </a:ext>
            </a:extLst>
          </p:cNvPr>
          <p:cNvGrpSpPr/>
          <p:nvPr/>
        </p:nvGrpSpPr>
        <p:grpSpPr>
          <a:xfrm>
            <a:off x="9093154" y="2063690"/>
            <a:ext cx="2773812" cy="684176"/>
            <a:chOff x="615200" y="6103944"/>
            <a:chExt cx="2773812" cy="684176"/>
          </a:xfrm>
        </p:grpSpPr>
        <p:pic>
          <p:nvPicPr>
            <p:cNvPr id="105" name="図 104">
              <a:extLst>
                <a:ext uri="{FF2B5EF4-FFF2-40B4-BE49-F238E27FC236}">
                  <a16:creationId xmlns:a16="http://schemas.microsoft.com/office/drawing/2014/main" id="{4F45989C-2EE4-40BF-A9AB-B23F96114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8703" y="6103944"/>
              <a:ext cx="1205420" cy="347509"/>
            </a:xfrm>
            <a:prstGeom prst="rect">
              <a:avLst/>
            </a:prstGeom>
          </p:spPr>
        </p:pic>
        <p:sp>
          <p:nvSpPr>
            <p:cNvPr id="122" name="左矢印 39">
              <a:extLst>
                <a:ext uri="{FF2B5EF4-FFF2-40B4-BE49-F238E27FC236}">
                  <a16:creationId xmlns:a16="http://schemas.microsoft.com/office/drawing/2014/main" id="{9E29556D-76C9-41EA-830A-A420D6A3143F}"/>
                </a:ext>
              </a:extLst>
            </p:cNvPr>
            <p:cNvSpPr/>
            <p:nvPr/>
          </p:nvSpPr>
          <p:spPr>
            <a:xfrm>
              <a:off x="615200" y="6264723"/>
              <a:ext cx="881668" cy="490632"/>
            </a:xfrm>
            <a:prstGeom prst="leftArrow">
              <a:avLst>
                <a:gd name="adj1" fmla="val 56161"/>
                <a:gd name="adj2" fmla="val 41805"/>
              </a:avLst>
            </a:prstGeom>
            <a:solidFill>
              <a:srgbClr val="7FB7D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  <p:sp>
          <p:nvSpPr>
            <p:cNvPr id="123" name="正方形/長方形 122">
              <a:extLst>
                <a:ext uri="{FF2B5EF4-FFF2-40B4-BE49-F238E27FC236}">
                  <a16:creationId xmlns:a16="http://schemas.microsoft.com/office/drawing/2014/main" id="{5AADA693-A52C-483D-9FB6-AB96A2BDB5C6}"/>
                </a:ext>
              </a:extLst>
            </p:cNvPr>
            <p:cNvSpPr/>
            <p:nvPr/>
          </p:nvSpPr>
          <p:spPr>
            <a:xfrm>
              <a:off x="1692082" y="6475099"/>
              <a:ext cx="1696930" cy="3130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8356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600" b="1" dirty="0">
                  <a:solidFill>
                    <a:prstClr val="black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Meiryo UI" panose="020B0604030504040204" pitchFamily="50" charset="-128"/>
                </a:rPr>
                <a:t>必要なサポート</a:t>
              </a:r>
              <a:endParaRPr lang="en-US" altLang="ja-JP" sz="16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endParaRPr>
            </a:p>
          </p:txBody>
        </p:sp>
      </p:grpSp>
      <p:pic>
        <p:nvPicPr>
          <p:cNvPr id="126" name="図 125">
            <a:extLst>
              <a:ext uri="{FF2B5EF4-FFF2-40B4-BE49-F238E27FC236}">
                <a16:creationId xmlns:a16="http://schemas.microsoft.com/office/drawing/2014/main" id="{14453EB9-6552-47A2-96C1-0F14922EDF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747" y="3099274"/>
            <a:ext cx="591581" cy="585083"/>
          </a:xfrm>
          <a:prstGeom prst="rect">
            <a:avLst/>
          </a:prstGeom>
        </p:spPr>
      </p:pic>
      <p:grpSp>
        <p:nvGrpSpPr>
          <p:cNvPr id="77" name="グループ化 76">
            <a:extLst>
              <a:ext uri="{FF2B5EF4-FFF2-40B4-BE49-F238E27FC236}">
                <a16:creationId xmlns:a16="http://schemas.microsoft.com/office/drawing/2014/main" id="{B19A49D5-D2B6-40EF-91E5-53367DA8776E}"/>
              </a:ext>
            </a:extLst>
          </p:cNvPr>
          <p:cNvGrpSpPr/>
          <p:nvPr/>
        </p:nvGrpSpPr>
        <p:grpSpPr>
          <a:xfrm>
            <a:off x="9237318" y="3134218"/>
            <a:ext cx="3145616" cy="587844"/>
            <a:chOff x="6460622" y="3382561"/>
            <a:chExt cx="3083118" cy="470955"/>
          </a:xfrm>
        </p:grpSpPr>
        <p:sp>
          <p:nvSpPr>
            <p:cNvPr id="81" name="楕円 80">
              <a:extLst>
                <a:ext uri="{FF2B5EF4-FFF2-40B4-BE49-F238E27FC236}">
                  <a16:creationId xmlns:a16="http://schemas.microsoft.com/office/drawing/2014/main" id="{1F4133C8-48FF-4FF1-B994-1CFC75389C6E}"/>
                </a:ext>
              </a:extLst>
            </p:cNvPr>
            <p:cNvSpPr/>
            <p:nvPr/>
          </p:nvSpPr>
          <p:spPr>
            <a:xfrm flipV="1">
              <a:off x="6727490" y="3544635"/>
              <a:ext cx="2592220" cy="45721"/>
            </a:xfrm>
            <a:prstGeom prst="ellipse">
              <a:avLst/>
            </a:prstGeom>
            <a:solidFill>
              <a:srgbClr val="FF9A9A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2" name="楕円 81">
              <a:extLst>
                <a:ext uri="{FF2B5EF4-FFF2-40B4-BE49-F238E27FC236}">
                  <a16:creationId xmlns:a16="http://schemas.microsoft.com/office/drawing/2014/main" id="{733FD7DF-A99F-4C8F-8B22-8B3B2DD2923E}"/>
                </a:ext>
              </a:extLst>
            </p:cNvPr>
            <p:cNvSpPr/>
            <p:nvPr/>
          </p:nvSpPr>
          <p:spPr>
            <a:xfrm flipV="1">
              <a:off x="7208334" y="3807796"/>
              <a:ext cx="1649015" cy="45720"/>
            </a:xfrm>
            <a:prstGeom prst="ellipse">
              <a:avLst/>
            </a:prstGeom>
            <a:solidFill>
              <a:srgbClr val="FF9A9A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3" name="正方形/長方形 82">
              <a:extLst>
                <a:ext uri="{FF2B5EF4-FFF2-40B4-BE49-F238E27FC236}">
                  <a16:creationId xmlns:a16="http://schemas.microsoft.com/office/drawing/2014/main" id="{9F1F18F0-5BDA-43D0-A36A-86C081D4AF0A}"/>
                </a:ext>
              </a:extLst>
            </p:cNvPr>
            <p:cNvSpPr/>
            <p:nvPr/>
          </p:nvSpPr>
          <p:spPr>
            <a:xfrm>
              <a:off x="6460622" y="3382561"/>
              <a:ext cx="3083118" cy="401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8354" algn="ctr">
                <a:defRPr/>
              </a:pPr>
              <a:r>
                <a:rPr lang="en-US" altLang="ja-JP" b="1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Meiryo UI" panose="020B0604030504040204" pitchFamily="50" charset="-128"/>
                </a:rPr>
                <a:t>SDG</a:t>
              </a:r>
              <a:r>
                <a:rPr lang="ja-JP" altLang="en-US" b="1" dirty="0" err="1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Meiryo UI" panose="020B0604030504040204" pitchFamily="50" charset="-128"/>
                </a:rPr>
                <a:t>ｓ</a:t>
              </a:r>
              <a:r>
                <a:rPr lang="ja-JP" altLang="en-US" b="1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Meiryo UI" panose="020B0604030504040204" pitchFamily="50" charset="-128"/>
                </a:rPr>
                <a:t>の達成に貢献する</a:t>
              </a:r>
              <a:endParaRPr lang="en-US" altLang="ja-JP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endParaRPr>
            </a:p>
            <a:p>
              <a:pPr marL="68354" algn="ctr">
                <a:defRPr/>
              </a:pPr>
              <a:r>
                <a:rPr lang="ja-JP" altLang="en-US" b="1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Meiryo UI" panose="020B0604030504040204" pitchFamily="50" charset="-128"/>
                </a:rPr>
                <a:t>活動に取り組む</a:t>
              </a:r>
            </a:p>
          </p:txBody>
        </p:sp>
      </p:grpSp>
      <p:pic>
        <p:nvPicPr>
          <p:cNvPr id="115" name="図 114">
            <a:extLst>
              <a:ext uri="{FF2B5EF4-FFF2-40B4-BE49-F238E27FC236}">
                <a16:creationId xmlns:a16="http://schemas.microsoft.com/office/drawing/2014/main" id="{9844A0E5-6489-43E1-8D21-E8D7F05D8F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32" y="2893202"/>
            <a:ext cx="1302311" cy="64116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1" name="左矢印 90">
            <a:extLst>
              <a:ext uri="{FF2B5EF4-FFF2-40B4-BE49-F238E27FC236}">
                <a16:creationId xmlns:a16="http://schemas.microsoft.com/office/drawing/2014/main" id="{AEE88B66-A6DC-44A7-8F02-A72FE0EC945C}"/>
              </a:ext>
            </a:extLst>
          </p:cNvPr>
          <p:cNvSpPr/>
          <p:nvPr/>
        </p:nvSpPr>
        <p:spPr>
          <a:xfrm rot="10800000">
            <a:off x="3437102" y="3335275"/>
            <a:ext cx="1287018" cy="536984"/>
          </a:xfrm>
          <a:prstGeom prst="leftArrow">
            <a:avLst>
              <a:gd name="adj1" fmla="val 50000"/>
              <a:gd name="adj2" fmla="val 41805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二等辺三角形 2">
            <a:extLst>
              <a:ext uri="{FF2B5EF4-FFF2-40B4-BE49-F238E27FC236}">
                <a16:creationId xmlns:a16="http://schemas.microsoft.com/office/drawing/2014/main" id="{AC965415-223E-478F-98D8-148C5A361EDE}"/>
              </a:ext>
            </a:extLst>
          </p:cNvPr>
          <p:cNvSpPr/>
          <p:nvPr/>
        </p:nvSpPr>
        <p:spPr>
          <a:xfrm rot="5400000">
            <a:off x="8604852" y="3347877"/>
            <a:ext cx="864000" cy="169368"/>
          </a:xfrm>
          <a:prstGeom prst="triangle">
            <a:avLst/>
          </a:prstGeom>
          <a:solidFill>
            <a:srgbClr val="FF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78C2211-6A52-4A23-A49D-9C7CE1F7A9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72" y="1997701"/>
            <a:ext cx="857851" cy="520599"/>
          </a:xfrm>
          <a:prstGeom prst="rect">
            <a:avLst/>
          </a:prstGeom>
        </p:spPr>
      </p:pic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FB83FBA2-509C-4BF1-80B1-7A411D5D6EA7}"/>
              </a:ext>
            </a:extLst>
          </p:cNvPr>
          <p:cNvSpPr/>
          <p:nvPr/>
        </p:nvSpPr>
        <p:spPr>
          <a:xfrm>
            <a:off x="2338607" y="1683810"/>
            <a:ext cx="2484000" cy="744773"/>
          </a:xfrm>
          <a:prstGeom prst="wedgeRoundRectCallout">
            <a:avLst>
              <a:gd name="adj1" fmla="val -55825"/>
              <a:gd name="adj2" fmla="val 23933"/>
              <a:gd name="adj3" fmla="val 16667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177A0D7F-9B78-4DB5-B24F-82AC744EEBB2}"/>
              </a:ext>
            </a:extLst>
          </p:cNvPr>
          <p:cNvSpPr txBox="1"/>
          <p:nvPr/>
        </p:nvSpPr>
        <p:spPr>
          <a:xfrm>
            <a:off x="2338794" y="1748507"/>
            <a:ext cx="2685097" cy="646331"/>
          </a:xfrm>
          <a:prstGeom prst="rect">
            <a:avLst/>
          </a:prstGeom>
          <a:noFill/>
        </p:spPr>
        <p:txBody>
          <a:bodyPr wrap="square" lIns="36000" rIns="36000">
            <a:spAutoFit/>
          </a:bodyPr>
          <a:lstStyle/>
          <a:p>
            <a:r>
              <a:rPr lang="ja-JP" altLang="en-US" sz="1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ソーシャルビジネスに取組む</a:t>
            </a:r>
            <a:endParaRPr lang="en-US" altLang="ja-JP" sz="12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1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㈱ボーダレス・ジャパンが運営する</a:t>
            </a:r>
            <a:endParaRPr lang="en-US" altLang="ja-JP" sz="12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1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クラウドファンディングサービス</a:t>
            </a:r>
            <a:endParaRPr lang="en-US" altLang="ja-JP" sz="12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aphicFrame>
        <p:nvGraphicFramePr>
          <p:cNvPr id="49" name="表 48">
            <a:extLst>
              <a:ext uri="{FF2B5EF4-FFF2-40B4-BE49-F238E27FC236}">
                <a16:creationId xmlns:a16="http://schemas.microsoft.com/office/drawing/2014/main" id="{31A53E41-DA35-4A5C-8003-ED1AFF1611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273085"/>
              </p:ext>
            </p:extLst>
          </p:nvPr>
        </p:nvGraphicFramePr>
        <p:xfrm>
          <a:off x="5326029" y="4406398"/>
          <a:ext cx="659533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663">
                  <a:extLst>
                    <a:ext uri="{9D8B030D-6E8A-4147-A177-3AD203B41FA5}">
                      <a16:colId xmlns:a16="http://schemas.microsoft.com/office/drawing/2014/main" val="838563342"/>
                    </a:ext>
                  </a:extLst>
                </a:gridCol>
                <a:gridCol w="775222">
                  <a:extLst>
                    <a:ext uri="{9D8B030D-6E8A-4147-A177-3AD203B41FA5}">
                      <a16:colId xmlns:a16="http://schemas.microsoft.com/office/drawing/2014/main" val="1630545560"/>
                    </a:ext>
                  </a:extLst>
                </a:gridCol>
                <a:gridCol w="1200946">
                  <a:extLst>
                    <a:ext uri="{9D8B030D-6E8A-4147-A177-3AD203B41FA5}">
                      <a16:colId xmlns:a16="http://schemas.microsoft.com/office/drawing/2014/main" val="2651551660"/>
                    </a:ext>
                  </a:extLst>
                </a:gridCol>
                <a:gridCol w="1268962">
                  <a:extLst>
                    <a:ext uri="{9D8B030D-6E8A-4147-A177-3AD203B41FA5}">
                      <a16:colId xmlns:a16="http://schemas.microsoft.com/office/drawing/2014/main" val="1702415489"/>
                    </a:ext>
                  </a:extLst>
                </a:gridCol>
                <a:gridCol w="1268962">
                  <a:extLst>
                    <a:ext uri="{9D8B030D-6E8A-4147-A177-3AD203B41FA5}">
                      <a16:colId xmlns:a16="http://schemas.microsoft.com/office/drawing/2014/main" val="3871795059"/>
                    </a:ext>
                  </a:extLst>
                </a:gridCol>
                <a:gridCol w="1136575">
                  <a:extLst>
                    <a:ext uri="{9D8B030D-6E8A-4147-A177-3AD203B41FA5}">
                      <a16:colId xmlns:a16="http://schemas.microsoft.com/office/drawing/2014/main" val="3496531890"/>
                    </a:ext>
                  </a:extLst>
                </a:gridCol>
              </a:tblGrid>
              <a:tr h="4295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年度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採択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事業数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クラファン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目標額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クラファン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達成額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村上財団</a:t>
                      </a:r>
                      <a:endParaRPr kumimoji="1" lang="en-US" altLang="ja-JP" sz="1200" b="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pPr algn="ctr"/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支援額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事業総額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16153"/>
                  </a:ext>
                </a:extLst>
              </a:tr>
              <a:tr h="25770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Ｒ２年度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３事業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3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1,233</a:t>
                      </a:r>
                      <a:r>
                        <a:rPr kumimoji="1" lang="ja-JP" altLang="en-US" sz="13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万円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3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3,050</a:t>
                      </a:r>
                      <a:r>
                        <a:rPr kumimoji="1" lang="ja-JP" altLang="en-US" sz="13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万円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38185"/>
                  </a:ext>
                </a:extLst>
              </a:tr>
              <a:tr h="25770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Ｒ３年度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５事業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3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2,000</a:t>
                      </a:r>
                      <a:r>
                        <a:rPr kumimoji="1" lang="ja-JP" altLang="en-US" sz="13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万円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3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 </a:t>
                      </a:r>
                      <a:r>
                        <a:rPr kumimoji="1" lang="en-US" altLang="ja-JP" sz="13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1,757</a:t>
                      </a:r>
                      <a:r>
                        <a:rPr kumimoji="1" lang="ja-JP" altLang="en-US" sz="13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万円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1,659</a:t>
                      </a:r>
                      <a:r>
                        <a:rPr kumimoji="1" lang="ja-JP" altLang="en-US" sz="1300" b="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万円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3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3,417</a:t>
                      </a:r>
                      <a:r>
                        <a:rPr kumimoji="1" lang="ja-JP" altLang="en-US" sz="13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万円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585460"/>
                  </a:ext>
                </a:extLst>
              </a:tr>
              <a:tr h="25770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Ｒ４年度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７事業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3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2,300</a:t>
                      </a:r>
                      <a:r>
                        <a:rPr kumimoji="1" lang="ja-JP" altLang="en-US" sz="13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万円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3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 </a:t>
                      </a:r>
                      <a:r>
                        <a:rPr kumimoji="1" lang="en-US" altLang="ja-JP" sz="1300" b="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2,559</a:t>
                      </a:r>
                      <a:r>
                        <a:rPr kumimoji="1" lang="ja-JP" altLang="en-US" sz="1300" b="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万円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3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2,215</a:t>
                      </a:r>
                      <a:r>
                        <a:rPr kumimoji="1" lang="ja-JP" altLang="en-US" sz="13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万円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4,774</a:t>
                      </a:r>
                      <a:r>
                        <a:rPr kumimoji="1" lang="ja-JP" altLang="en-US" sz="1300" b="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万円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7937"/>
                  </a:ext>
                </a:extLst>
              </a:tr>
              <a:tr h="25770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Ｒ５年度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７事業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1,848</a:t>
                      </a:r>
                      <a:r>
                        <a:rPr kumimoji="1" lang="ja-JP" altLang="en-US" sz="13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万円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 1,923</a:t>
                      </a:r>
                      <a:r>
                        <a:rPr kumimoji="1" lang="ja-JP" altLang="en-US" sz="13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万円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3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1,743</a:t>
                      </a:r>
                      <a:r>
                        <a:rPr kumimoji="1" lang="ja-JP" altLang="en-US" sz="13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万円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3,666</a:t>
                      </a:r>
                      <a:r>
                        <a:rPr kumimoji="1" lang="ja-JP" altLang="en-US" sz="1300" b="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万円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594486"/>
                  </a:ext>
                </a:extLst>
              </a:tr>
              <a:tr h="25770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u="none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Ｒ６年度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u="none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３事業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u="none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900</a:t>
                      </a:r>
                      <a:r>
                        <a:rPr kumimoji="1" lang="ja-JP" altLang="en-US" sz="1300" u="none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万円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u="none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 1,000</a:t>
                      </a:r>
                      <a:r>
                        <a:rPr kumimoji="1" lang="ja-JP" altLang="en-US" sz="1300" u="none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万円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300" u="none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900</a:t>
                      </a:r>
                      <a:r>
                        <a:rPr kumimoji="1" lang="ja-JP" altLang="en-US" sz="1300" u="none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万円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0" u="none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1,900</a:t>
                      </a:r>
                      <a:r>
                        <a:rPr kumimoji="1" lang="ja-JP" altLang="en-US" sz="1300" b="0" u="none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万円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376674"/>
                  </a:ext>
                </a:extLst>
              </a:tr>
              <a:tr h="2577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u="none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R7</a:t>
                      </a:r>
                      <a:r>
                        <a:rPr kumimoji="1" lang="ja-JP" altLang="en-US" sz="1300" u="none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年度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u="none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4</a:t>
                      </a:r>
                      <a:r>
                        <a:rPr kumimoji="1" lang="ja-JP" altLang="en-US" sz="1300" u="none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事業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u="non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1,560</a:t>
                      </a:r>
                      <a:r>
                        <a:rPr kumimoji="1" lang="ja-JP" altLang="en-US" sz="1300" u="non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万円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u="non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1,761</a:t>
                      </a:r>
                      <a:r>
                        <a:rPr kumimoji="1" lang="ja-JP" altLang="en-US" sz="1300" u="non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万円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300" u="non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1,537</a:t>
                      </a:r>
                      <a:r>
                        <a:rPr kumimoji="1" lang="ja-JP" altLang="en-US" sz="1300" u="non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万円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b="0" u="non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３，２９８万円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08345"/>
                  </a:ext>
                </a:extLst>
              </a:tr>
            </a:tbl>
          </a:graphicData>
        </a:graphic>
      </p:graphicFrame>
      <p:sp>
        <p:nvSpPr>
          <p:cNvPr id="50" name="角丸四角形 43">
            <a:extLst>
              <a:ext uri="{FF2B5EF4-FFF2-40B4-BE49-F238E27FC236}">
                <a16:creationId xmlns:a16="http://schemas.microsoft.com/office/drawing/2014/main" id="{AAB790B9-2BCD-4C56-8ACD-48142F794B81}"/>
              </a:ext>
            </a:extLst>
          </p:cNvPr>
          <p:cNvSpPr/>
          <p:nvPr/>
        </p:nvSpPr>
        <p:spPr>
          <a:xfrm>
            <a:off x="64148" y="3987166"/>
            <a:ext cx="1440000" cy="36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" rIns="36000" rtlCol="0" anchor="ctr"/>
          <a:lstStyle/>
          <a:p>
            <a:pPr algn="ctr"/>
            <a:r>
              <a:rPr lang="ja-JP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支援実績</a:t>
            </a:r>
            <a:endParaRPr lang="en-US" altLang="ja-JP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4" name="AutoShape 2" descr="村上財団">
            <a:extLst>
              <a:ext uri="{FF2B5EF4-FFF2-40B4-BE49-F238E27FC236}">
                <a16:creationId xmlns:a16="http://schemas.microsoft.com/office/drawing/2014/main" id="{1E6E735B-89D5-4B79-A09C-5DFA80A212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004356" y="552652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4" name="楕円 73">
            <a:extLst>
              <a:ext uri="{FF2B5EF4-FFF2-40B4-BE49-F238E27FC236}">
                <a16:creationId xmlns:a16="http://schemas.microsoft.com/office/drawing/2014/main" id="{3ABF7237-314F-4EF0-96D2-7D1C9CFC181C}"/>
              </a:ext>
            </a:extLst>
          </p:cNvPr>
          <p:cNvSpPr/>
          <p:nvPr/>
        </p:nvSpPr>
        <p:spPr>
          <a:xfrm>
            <a:off x="551244" y="5336606"/>
            <a:ext cx="4743968" cy="670542"/>
          </a:xfrm>
          <a:prstGeom prst="ellipse">
            <a:avLst/>
          </a:prstGeom>
          <a:solidFill>
            <a:schemeClr val="accent6">
              <a:lumMod val="40000"/>
              <a:lumOff val="6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楕円 74">
            <a:extLst>
              <a:ext uri="{FF2B5EF4-FFF2-40B4-BE49-F238E27FC236}">
                <a16:creationId xmlns:a16="http://schemas.microsoft.com/office/drawing/2014/main" id="{BD57D945-DCEB-41AC-AF55-B59BF044B056}"/>
              </a:ext>
            </a:extLst>
          </p:cNvPr>
          <p:cNvSpPr/>
          <p:nvPr/>
        </p:nvSpPr>
        <p:spPr>
          <a:xfrm>
            <a:off x="551244" y="4619564"/>
            <a:ext cx="4743968" cy="645895"/>
          </a:xfrm>
          <a:prstGeom prst="ellipse">
            <a:avLst/>
          </a:prstGeom>
          <a:solidFill>
            <a:schemeClr val="accent1">
              <a:lumMod val="40000"/>
              <a:lumOff val="6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F902223C-3481-4E09-8FB7-B29DE0B7440D}"/>
              </a:ext>
            </a:extLst>
          </p:cNvPr>
          <p:cNvSpPr txBox="1"/>
          <p:nvPr/>
        </p:nvSpPr>
        <p:spPr>
          <a:xfrm>
            <a:off x="1430824" y="5454691"/>
            <a:ext cx="391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在宅介護を行う家庭の、夜間の負担を減らすため、</a:t>
            </a:r>
            <a:endParaRPr kumimoji="1"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間接照明を届ける取組み</a:t>
            </a:r>
          </a:p>
        </p:txBody>
      </p:sp>
      <p:sp>
        <p:nvSpPr>
          <p:cNvPr id="79" name="楕円 78">
            <a:extLst>
              <a:ext uri="{FF2B5EF4-FFF2-40B4-BE49-F238E27FC236}">
                <a16:creationId xmlns:a16="http://schemas.microsoft.com/office/drawing/2014/main" id="{5DAD74E2-5594-4E8D-A391-91B978C4DD5C}"/>
              </a:ext>
            </a:extLst>
          </p:cNvPr>
          <p:cNvSpPr/>
          <p:nvPr/>
        </p:nvSpPr>
        <p:spPr>
          <a:xfrm>
            <a:off x="469607" y="6028113"/>
            <a:ext cx="4743968" cy="710449"/>
          </a:xfrm>
          <a:prstGeom prst="ellipse">
            <a:avLst/>
          </a:prstGeom>
          <a:solidFill>
            <a:srgbClr val="FFCC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74283AD6-97A9-48F7-B96F-90372CB0972A}"/>
              </a:ext>
            </a:extLst>
          </p:cNvPr>
          <p:cNvSpPr txBox="1"/>
          <p:nvPr/>
        </p:nvSpPr>
        <p:spPr>
          <a:xfrm>
            <a:off x="1409518" y="6029135"/>
            <a:ext cx="38455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認知症の当事者や家族の孤立・孤独を</a:t>
            </a:r>
            <a:endParaRPr kumimoji="1"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解消するためのアプリを開発し、支援団体等の</a:t>
            </a:r>
            <a:endParaRPr kumimoji="1"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知恵やノウハウ等を届ける取組み</a:t>
            </a:r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83A1D004-9ED5-4B68-95D7-0C891ABDFADB}"/>
              </a:ext>
            </a:extLst>
          </p:cNvPr>
          <p:cNvSpPr/>
          <p:nvPr/>
        </p:nvSpPr>
        <p:spPr>
          <a:xfrm>
            <a:off x="1493777" y="4352239"/>
            <a:ext cx="2799506" cy="308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tabLst/>
              <a:defRPr/>
            </a:pPr>
            <a:r>
              <a:rPr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これまでに支援した取組みの例</a:t>
            </a:r>
            <a:endParaRPr lang="en-US" altLang="ja-JP" sz="1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86" name="図 85">
            <a:extLst>
              <a:ext uri="{FF2B5EF4-FFF2-40B4-BE49-F238E27FC236}">
                <a16:creationId xmlns:a16="http://schemas.microsoft.com/office/drawing/2014/main" id="{0EB521B5-021D-4006-8669-5E4D4796154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270"/>
          <a:stretch/>
        </p:blipFill>
        <p:spPr>
          <a:xfrm>
            <a:off x="335218" y="6049569"/>
            <a:ext cx="817601" cy="632043"/>
          </a:xfrm>
          <a:prstGeom prst="rect">
            <a:avLst/>
          </a:prstGeom>
        </p:spPr>
      </p:pic>
      <p:pic>
        <p:nvPicPr>
          <p:cNvPr id="87" name="図 86">
            <a:extLst>
              <a:ext uri="{FF2B5EF4-FFF2-40B4-BE49-F238E27FC236}">
                <a16:creationId xmlns:a16="http://schemas.microsoft.com/office/drawing/2014/main" id="{B8B983D7-F463-486B-ADC2-D2D315EC0AC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1434" y="5231936"/>
            <a:ext cx="859805" cy="744062"/>
          </a:xfrm>
          <a:prstGeom prst="rect">
            <a:avLst/>
          </a:prstGeom>
        </p:spPr>
      </p:pic>
      <p:pic>
        <p:nvPicPr>
          <p:cNvPr id="88" name="図 87">
            <a:extLst>
              <a:ext uri="{FF2B5EF4-FFF2-40B4-BE49-F238E27FC236}">
                <a16:creationId xmlns:a16="http://schemas.microsoft.com/office/drawing/2014/main" id="{E4DD116F-3AB5-49C2-8E0C-EDD36E5405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943" y="4627519"/>
            <a:ext cx="1368017" cy="623686"/>
          </a:xfrm>
          <a:prstGeom prst="rect">
            <a:avLst/>
          </a:prstGeom>
        </p:spPr>
      </p:pic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02F761FF-CDC9-411F-BC3B-743357B62396}"/>
              </a:ext>
            </a:extLst>
          </p:cNvPr>
          <p:cNvSpPr txBox="1"/>
          <p:nvPr/>
        </p:nvSpPr>
        <p:spPr>
          <a:xfrm>
            <a:off x="1359906" y="4630626"/>
            <a:ext cx="49337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トラックを活用し、生活困窮者や孤立児童に食事を</a:t>
            </a:r>
            <a:endParaRPr kumimoji="1"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届けるとともに、フードロスとなる食品を集荷し、</a:t>
            </a:r>
            <a:endParaRPr kumimoji="1"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循環型の仕組みを構築する取組み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164F91D-B280-4A49-9096-EAEB250B8C28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社会課題解決に取組む</a:t>
            </a:r>
            <a:r>
              <a:rPr lang="en-US" altLang="ja-JP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NPO</a:t>
            </a:r>
            <a:r>
              <a:rPr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支援</a:t>
            </a:r>
            <a:endParaRPr kumimoji="1" lang="en-US" altLang="ja-JP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6664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1280</Words>
  <Application>Microsoft Office PowerPoint</Application>
  <PresentationFormat>ワイド画面</PresentationFormat>
  <Paragraphs>213</Paragraphs>
  <Slides>14</Slides>
  <Notes>14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4" baseType="lpstr">
      <vt:lpstr>Meiryo UI</vt:lpstr>
      <vt:lpstr>UD デジタル 教科書体 N-B</vt:lpstr>
      <vt:lpstr>UD デジタル 教科書体 NK-B</vt:lpstr>
      <vt:lpstr>UD デジタル 教科書体 NK-R</vt:lpstr>
      <vt:lpstr>游ゴシック</vt:lpstr>
      <vt:lpstr>游ゴシック Light</vt:lpstr>
      <vt:lpstr>Arial</vt:lpstr>
      <vt:lpstr>Bauhaus 93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2026-02-25T23:52:15Z</dcterms:created>
  <dcterms:modified xsi:type="dcterms:W3CDTF">2026-02-25T23:52:47Z</dcterms:modified>
</cp:coreProperties>
</file>