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 id="2147483713" r:id="rId5"/>
  </p:sldMasterIdLst>
  <p:notesMasterIdLst>
    <p:notesMasterId r:id="rId53"/>
  </p:notesMasterIdLst>
  <p:handoutMasterIdLst>
    <p:handoutMasterId r:id="rId54"/>
  </p:handoutMasterIdLst>
  <p:sldIdLst>
    <p:sldId id="564" r:id="rId6"/>
    <p:sldId id="1488" r:id="rId7"/>
    <p:sldId id="1469" r:id="rId8"/>
    <p:sldId id="1470" r:id="rId9"/>
    <p:sldId id="1475" r:id="rId10"/>
    <p:sldId id="1476" r:id="rId11"/>
    <p:sldId id="1316" r:id="rId12"/>
    <p:sldId id="1201" r:id="rId13"/>
    <p:sldId id="1307" r:id="rId14"/>
    <p:sldId id="1404" r:id="rId15"/>
    <p:sldId id="1278" r:id="rId16"/>
    <p:sldId id="1441" r:id="rId17"/>
    <p:sldId id="1483" r:id="rId18"/>
    <p:sldId id="1485" r:id="rId19"/>
    <p:sldId id="1310" r:id="rId20"/>
    <p:sldId id="1477" r:id="rId21"/>
    <p:sldId id="1478" r:id="rId22"/>
    <p:sldId id="1489" r:id="rId23"/>
    <p:sldId id="1471" r:id="rId24"/>
    <p:sldId id="1479" r:id="rId25"/>
    <p:sldId id="1480" r:id="rId26"/>
    <p:sldId id="1128" r:id="rId27"/>
    <p:sldId id="1238" r:id="rId28"/>
    <p:sldId id="1130" r:id="rId29"/>
    <p:sldId id="1062" r:id="rId30"/>
    <p:sldId id="1487" r:id="rId31"/>
    <p:sldId id="1492" r:id="rId32"/>
    <p:sldId id="1472" r:id="rId33"/>
    <p:sldId id="1363" r:id="rId34"/>
    <p:sldId id="1364" r:id="rId35"/>
    <p:sldId id="1365" r:id="rId36"/>
    <p:sldId id="1366" r:id="rId37"/>
    <p:sldId id="1493" r:id="rId38"/>
    <p:sldId id="1474" r:id="rId39"/>
    <p:sldId id="1401" r:id="rId40"/>
    <p:sldId id="1389" r:id="rId41"/>
    <p:sldId id="1473" r:id="rId42"/>
    <p:sldId id="1412" r:id="rId43"/>
    <p:sldId id="1409" r:id="rId44"/>
    <p:sldId id="1486" r:id="rId45"/>
    <p:sldId id="1481" r:id="rId46"/>
    <p:sldId id="1490" r:id="rId47"/>
    <p:sldId id="1411" r:id="rId48"/>
    <p:sldId id="1245" r:id="rId49"/>
    <p:sldId id="1249" r:id="rId50"/>
    <p:sldId id="1397" r:id="rId51"/>
    <p:sldId id="1151" r:id="rId5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919"/>
    <a:srgbClr val="283F19"/>
    <a:srgbClr val="517D33"/>
    <a:srgbClr val="C5180B"/>
    <a:srgbClr val="F44B3E"/>
    <a:srgbClr val="FF3333"/>
    <a:srgbClr val="FF7575"/>
    <a:srgbClr val="FF3F3F"/>
    <a:srgbClr val="700053"/>
    <a:srgbClr val="A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55260-F75C-4D9B-86A1-41F46401535D}" v="19" dt="2025-12-11T20:45:06.6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836" autoAdjust="0"/>
  </p:normalViewPr>
  <p:slideViewPr>
    <p:cSldViewPr snapToGrid="0" showGuides="1">
      <p:cViewPr varScale="1">
        <p:scale>
          <a:sx n="58" d="100"/>
          <a:sy n="58" d="100"/>
        </p:scale>
        <p:origin x="2059" y="48"/>
      </p:cViewPr>
      <p:guideLst>
        <p:guide orient="horz" pos="2636"/>
        <p:guide pos="312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2026/2/26</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278749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220419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315228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CD60-4D9D-FBB8-E263-519D8C2C00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B5EBAA-3463-C060-E58B-C31279EF64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0CAE62-D6BE-6BDF-6CDE-CA734A621A31}"/>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A92B78AA-31EE-4AB1-C83B-A49A36194717}"/>
              </a:ext>
            </a:extLst>
          </p:cNvPr>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2041138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77423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126654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582488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3260283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22</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80010" algn="just">
              <a:lnSpc>
                <a:spcPts val="2200"/>
              </a:lnSpc>
              <a:spcBef>
                <a:spcPts val="600"/>
              </a:spcBef>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1153598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B293-D189-AA5B-61D8-02156EFCF5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7533EE1-25C3-AC7E-2649-8ED99F0C6A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43DD74-C03F-6A04-0F0F-0FFB74F0EC13}"/>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B197BF4D-65A0-6585-250C-6C7D9D88A8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841F3B-5A04-41FB-8249-8E399CC488D9}" type="slidenum">
              <a:rPr kumimoji="1" lang="ja-JP" altLang="en-US" sz="1200" b="0" i="0" u="none" strike="noStrike" kern="1200" cap="none" spc="0" normalizeH="0" baseline="0" noProof="0" smtClean="0">
                <a:ln>
                  <a:noFill/>
                </a:ln>
                <a:solidFill>
                  <a:prstClr val="black"/>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92625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433857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28</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684635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29</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30</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31</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70296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48" marR="78448" indent="-263048" algn="just">
              <a:lnSpc>
                <a:spcPts val="215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33</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341068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3133941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64690" y="4644272"/>
            <a:ext cx="5317489" cy="4399836"/>
          </a:xfrm>
          <a:prstGeom prst="rect">
            <a:avLst/>
          </a:prstGeom>
          <a:noFill/>
          <a:ln>
            <a:noFill/>
          </a:ln>
        </p:spPr>
        <p:txBody>
          <a:bodyPr lIns="89647" tIns="44810" rIns="89647" bIns="44810" anchor="t" anchorCtr="0">
            <a:noAutofit/>
          </a:bodyPr>
          <a:lstStyle/>
          <a:p>
            <a:pPr algn="just">
              <a:buSzPct val="25000"/>
            </a:pPr>
            <a:endParaRPr lang="ja-JP" altLang="en-US" dirty="0"/>
          </a:p>
        </p:txBody>
      </p:sp>
      <p:sp>
        <p:nvSpPr>
          <p:cNvPr id="188" name="Shape 188"/>
          <p:cNvSpPr txBox="1">
            <a:spLocks noGrp="1"/>
          </p:cNvSpPr>
          <p:nvPr>
            <p:ph type="sldNum" idx="12"/>
          </p:nvPr>
        </p:nvSpPr>
        <p:spPr>
          <a:xfrm>
            <a:off x="3765016" y="9286847"/>
            <a:ext cx="2880307" cy="488871"/>
          </a:xfrm>
          <a:prstGeom prst="rect">
            <a:avLst/>
          </a:prstGeom>
          <a:noFill/>
          <a:ln>
            <a:noFill/>
          </a:ln>
        </p:spPr>
        <p:txBody>
          <a:bodyPr lIns="89647" tIns="44810" rIns="89647" bIns="44810"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37</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062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106909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639798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841F3B-5A04-41FB-8249-8E399CC488D9}" type="slidenum">
              <a:rPr kumimoji="1" lang="ja-JP" altLang="en-US" sz="1200" b="0" i="0" u="none" strike="noStrike" kern="1200" cap="none" spc="0" normalizeH="0" baseline="0" noProof="0" smtClean="0">
                <a:ln>
                  <a:noFill/>
                </a:ln>
                <a:solidFill>
                  <a:prstClr val="black"/>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735249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48" marR="78448" indent="-263048" algn="just">
              <a:lnSpc>
                <a:spcPts val="215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40</a:t>
            </a:fld>
            <a:endParaRPr kumimoji="1" lang="ja-JP" altLang="en-US"/>
          </a:p>
        </p:txBody>
      </p:sp>
    </p:spTree>
    <p:extLst>
      <p:ext uri="{BB962C8B-B14F-4D97-AF65-F5344CB8AC3E}">
        <p14:creationId xmlns:p14="http://schemas.microsoft.com/office/powerpoint/2010/main" val="1274162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2072204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2418553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45</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2650" y="217488"/>
            <a:ext cx="4702175" cy="3255962"/>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46</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0363" lvl="0" indent="-360363"/>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2026/2/26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2026/2/26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2026/2/26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2026/2/26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2026/2/26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078420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61435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259185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8505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374246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2328"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467151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188248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3696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4066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05554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640082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06363419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62915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403660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90193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742969">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707471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138"/>
            </a:lvl1pPr>
          </a:lstStyle>
          <a:p>
            <a:pPr>
              <a:defRPr/>
            </a:pPr>
            <a:fld id="{FBA22BA5-9FE1-4ACC-9D4A-E058C1440C35}" type="datetime1">
              <a:rPr lang="en-US" altLang="ja-JP" smtClean="0"/>
              <a:t>2/26/2026</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463"/>
              <a:t>　</a:t>
            </a:r>
            <a:fld id="{79BE7158-2AB0-4E92-A3E1-C43B793C7752}" type="slidenum">
              <a:rPr lang="ja-JP" altLang="en-US" sz="1463" smtClean="0"/>
              <a:pPr>
                <a:defRPr/>
              </a:pPr>
              <a:t>‹#›</a:t>
            </a:fld>
            <a:endParaRPr lang="ja-JP" altLang="en-US" sz="1463"/>
          </a:p>
        </p:txBody>
      </p:sp>
    </p:spTree>
    <p:extLst>
      <p:ext uri="{BB962C8B-B14F-4D97-AF65-F5344CB8AC3E}">
        <p14:creationId xmlns:p14="http://schemas.microsoft.com/office/powerpoint/2010/main" val="444451224"/>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379987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2026/2/26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272011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236693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931094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80428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74055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2026/2/26</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2026/2/26</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2026/2/26</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2026/2/26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12"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2AAEF7F-927D-4C2E-8CBF-59DCC33CF152}" type="datetime1">
              <a:rPr lang="ja-JP" altLang="en-US" smtClean="0">
                <a:solidFill>
                  <a:prstClr val="black">
                    <a:tint val="75000"/>
                  </a:prstClr>
                </a:solidFill>
              </a:rPr>
              <a:t>2026/2/26</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242892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mofa.go.jp/mofaj/gaiko/oda/sdgs/vnr/index2025.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36.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21.png"/><Relationship Id="rId5" Type="http://schemas.openxmlformats.org/officeDocument/2006/relationships/image" Target="../media/image52.png"/><Relationship Id="rId10" Type="http://schemas.openxmlformats.org/officeDocument/2006/relationships/image" Target="../media/image15.png"/><Relationship Id="rId4" Type="http://schemas.openxmlformats.org/officeDocument/2006/relationships/image" Target="../media/image51.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2.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4.xml"/><Relationship Id="rId16"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12</a:t>
            </a:r>
            <a:r>
              <a:rPr kumimoji="1" lang="ja-JP" altLang="en-US" sz="2000" dirty="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sp>
        <p:nvSpPr>
          <p:cNvPr id="2" name="テキスト ボックス 1"/>
          <p:cNvSpPr txBox="1"/>
          <p:nvPr/>
        </p:nvSpPr>
        <p:spPr>
          <a:xfrm>
            <a:off x="-4" y="993668"/>
            <a:ext cx="9906001" cy="1446550"/>
          </a:xfrm>
          <a:prstGeom prst="rect">
            <a:avLst/>
          </a:prstGeom>
          <a:noFill/>
        </p:spPr>
        <p:txBody>
          <a:bodyPr wrap="square" rtlCol="0">
            <a:spAutoFit/>
          </a:bodyPr>
          <a:lstStyle/>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と大阪</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～実践！</a:t>
            </a:r>
            <a:r>
              <a:rPr kumimoji="1" lang="en-US" altLang="ja-JP" sz="4400" b="1" dirty="0">
                <a:latin typeface="Meiryo UI" panose="020B0604030504040204" pitchFamily="50" charset="-128"/>
                <a:ea typeface="Meiryo UI" panose="020B0604030504040204" pitchFamily="50" charset="-128"/>
              </a:rPr>
              <a:t>SDG</a:t>
            </a:r>
            <a:r>
              <a:rPr kumimoji="1" lang="ja-JP" altLang="en-US" sz="4400" b="1" dirty="0">
                <a:latin typeface="Meiryo UI" panose="020B0604030504040204" pitchFamily="50" charset="-128"/>
                <a:ea typeface="Meiryo UI" panose="020B0604030504040204" pitchFamily="50" charset="-128"/>
              </a:rPr>
              <a:t>ｓ～</a:t>
            </a:r>
            <a:endParaRPr kumimoji="1" lang="ja-JP" altLang="en-US" sz="3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AA93A42-FAA4-4E19-82DD-85086FAD74AE}"/>
              </a:ext>
            </a:extLst>
          </p:cNvPr>
          <p:cNvPicPr>
            <a:picLocks noChangeAspect="1"/>
          </p:cNvPicPr>
          <p:nvPr/>
        </p:nvPicPr>
        <p:blipFill>
          <a:blip r:embed="rId3"/>
          <a:stretch>
            <a:fillRect/>
          </a:stretch>
        </p:blipFill>
        <p:spPr>
          <a:xfrm>
            <a:off x="3273097" y="2369329"/>
            <a:ext cx="3359798" cy="3315444"/>
          </a:xfrm>
          <a:prstGeom prst="rect">
            <a:avLst/>
          </a:prstGeom>
        </p:spPr>
      </p:pic>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54585" y="631065"/>
            <a:ext cx="5098944" cy="5957182"/>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の世界観</a:t>
            </a:r>
            <a:r>
              <a:rPr kumimoji="1" lang="en-US" altLang="ja-JP" sz="2000" b="1" dirty="0">
                <a:latin typeface="Meiryo UI" panose="020B0604030504040204" pitchFamily="50" charset="-128"/>
                <a:ea typeface="Meiryo UI" panose="020B0604030504040204" pitchFamily="50" charset="-128"/>
              </a:rPr>
              <a:t>(The New Division</a:t>
            </a:r>
            <a:r>
              <a:rPr kumimoji="1" lang="ja-JP" altLang="en-US" sz="2000" b="1" dirty="0">
                <a:latin typeface="Meiryo UI" panose="020B0604030504040204" pitchFamily="50" charset="-128"/>
                <a:ea typeface="Meiryo UI" panose="020B0604030504040204" pitchFamily="50" charset="-128"/>
              </a:rPr>
              <a:t>社の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マニュフェスト</a:t>
            </a:r>
            <a:r>
              <a:rPr kumimoji="1" lang="en-US" altLang="ja-JP" sz="2000" b="1" dirty="0">
                <a:latin typeface="Meiryo UI" panose="020B0604030504040204" pitchFamily="50" charset="-128"/>
                <a:ea typeface="Meiryo UI" panose="020B0604030504040204" pitchFamily="50" charset="-128"/>
              </a:rPr>
              <a:t>)</a:t>
            </a:r>
          </a:p>
        </p:txBody>
      </p:sp>
      <p:sp>
        <p:nvSpPr>
          <p:cNvPr id="5" name="正方形/長方形 4"/>
          <p:cNvSpPr/>
          <p:nvPr/>
        </p:nvSpPr>
        <p:spPr>
          <a:xfrm>
            <a:off x="4759286" y="6538916"/>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sp>
        <p:nvSpPr>
          <p:cNvPr id="6" name="スライド番号プレースホルダー 8">
            <a:extLst>
              <a:ext uri="{FF2B5EF4-FFF2-40B4-BE49-F238E27FC236}">
                <a16:creationId xmlns:a16="http://schemas.microsoft.com/office/drawing/2014/main" id="{D926B4C3-DB49-4B8F-81EB-8D818F26704F}"/>
              </a:ext>
            </a:extLst>
          </p:cNvPr>
          <p:cNvSpPr txBox="1">
            <a:spLocks/>
          </p:cNvSpPr>
          <p:nvPr/>
        </p:nvSpPr>
        <p:spPr>
          <a:xfrm>
            <a:off x="7508177" y="6484611"/>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dirty="0"/>
          </a:p>
        </p:txBody>
      </p:sp>
    </p:spTree>
    <p:extLst>
      <p:ext uri="{BB962C8B-B14F-4D97-AF65-F5344CB8AC3E}">
        <p14:creationId xmlns:p14="http://schemas.microsoft.com/office/powerpoint/2010/main" val="183300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4138335494"/>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a:latin typeface="+mn-ea"/>
                          <a:ea typeface="+mn-ea"/>
                        </a:rPr>
                        <a:t>3.1</a:t>
                      </a: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年までに、世界の妊産婦の死亡率を出生</a:t>
                      </a:r>
                      <a:r>
                        <a:rPr kumimoji="1" lang="en-US" altLang="ja-JP" sz="1100" kern="1200" dirty="0">
                          <a:solidFill>
                            <a:schemeClr val="dk1"/>
                          </a:solidFill>
                          <a:effectLst/>
                          <a:latin typeface="+mn-lt"/>
                          <a:ea typeface="+mn-ea"/>
                          <a:cs typeface="+mn-cs"/>
                        </a:rPr>
                        <a:t>10</a:t>
                      </a:r>
                      <a:r>
                        <a:rPr kumimoji="1" lang="ja-JP" altLang="ja-JP" sz="1100" kern="1200" dirty="0">
                          <a:solidFill>
                            <a:schemeClr val="dk1"/>
                          </a:solidFill>
                          <a:effectLst/>
                          <a:latin typeface="+mn-lt"/>
                          <a:ea typeface="+mn-ea"/>
                          <a:cs typeface="+mn-cs"/>
                        </a:rPr>
                        <a:t>万人当たり</a:t>
                      </a:r>
                      <a:r>
                        <a:rPr kumimoji="1" lang="en-US" altLang="ja-JP" sz="1100" kern="1200" dirty="0">
                          <a:solidFill>
                            <a:schemeClr val="dk1"/>
                          </a:solidFill>
                          <a:effectLst/>
                          <a:latin typeface="+mn-lt"/>
                          <a:ea typeface="+mn-ea"/>
                          <a:cs typeface="+mn-cs"/>
                        </a:rPr>
                        <a:t>70</a:t>
                      </a:r>
                      <a:r>
                        <a:rPr kumimoji="1" lang="ja-JP" altLang="ja-JP" sz="1100" kern="1200" dirty="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a:latin typeface="+mn-ea"/>
                          <a:ea typeface="+mn-ea"/>
                        </a:rPr>
                        <a:t>3.2</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すべての国が新生児死亡率を少なくとも出生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12</a:t>
                      </a:r>
                      <a:r>
                        <a:rPr kumimoji="1" lang="ja-JP" altLang="ja-JP" sz="1100" kern="1200" dirty="0">
                          <a:solidFill>
                            <a:schemeClr val="dk1"/>
                          </a:solidFill>
                          <a:effectLst/>
                          <a:latin typeface="+mn-lt"/>
                          <a:ea typeface="+mn-ea"/>
                          <a:cs typeface="+mn-cs"/>
                        </a:rPr>
                        <a:t>件以下まで減らし、</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歳以下死亡率を少なくとも出生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25</a:t>
                      </a:r>
                      <a:r>
                        <a:rPr kumimoji="1" lang="ja-JP" altLang="ja-JP" sz="1100" kern="1200" dirty="0">
                          <a:solidFill>
                            <a:schemeClr val="dk1"/>
                          </a:solidFill>
                          <a:effectLst/>
                          <a:latin typeface="+mn-lt"/>
                          <a:ea typeface="+mn-ea"/>
                          <a:cs typeface="+mn-cs"/>
                        </a:rPr>
                        <a:t>件以下まで減らすことを目指し、</a:t>
                      </a:r>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年までに、新生児及び</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a:latin typeface="+mn-ea"/>
                          <a:ea typeface="+mn-ea"/>
                        </a:rPr>
                        <a:t>3.3</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a:latin typeface="+mn-ea"/>
                          <a:ea typeface="+mn-ea"/>
                        </a:rPr>
                        <a:t>3.4</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年までに、非感染性疾患による若年死亡率を、予防や治療を通じて</a:t>
                      </a:r>
                      <a:r>
                        <a:rPr kumimoji="1" lang="en-US" altLang="ja-JP" sz="1100" b="0" kern="1200" dirty="0">
                          <a:solidFill>
                            <a:schemeClr val="tx1"/>
                          </a:solidFill>
                          <a:effectLst/>
                          <a:latin typeface="+mn-lt"/>
                          <a:ea typeface="+mn-ea"/>
                          <a:cs typeface="+mn-cs"/>
                        </a:rPr>
                        <a:t>3</a:t>
                      </a:r>
                      <a:r>
                        <a:rPr kumimoji="1" lang="ja-JP" altLang="ja-JP" sz="1100" b="0" kern="1200" dirty="0">
                          <a:solidFill>
                            <a:schemeClr val="tx1"/>
                          </a:solidFill>
                          <a:effectLst/>
                          <a:latin typeface="+mn-lt"/>
                          <a:ea typeface="+mn-ea"/>
                          <a:cs typeface="+mn-cs"/>
                        </a:rPr>
                        <a:t>分の</a:t>
                      </a:r>
                      <a:r>
                        <a:rPr kumimoji="1" lang="en-US" altLang="ja-JP" sz="1100" b="0" kern="1200" dirty="0">
                          <a:solidFill>
                            <a:schemeClr val="tx1"/>
                          </a:solidFill>
                          <a:effectLst/>
                          <a:latin typeface="+mn-lt"/>
                          <a:ea typeface="+mn-ea"/>
                          <a:cs typeface="+mn-cs"/>
                        </a:rPr>
                        <a:t>1</a:t>
                      </a:r>
                      <a:r>
                        <a:rPr kumimoji="1" lang="ja-JP" altLang="ja-JP" sz="1100" b="0" kern="1200" dirty="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a:latin typeface="+mn-ea"/>
                          <a:ea typeface="+mn-ea"/>
                        </a:rPr>
                        <a:t>3.5</a:t>
                      </a:r>
                    </a:p>
                  </a:txBody>
                  <a:tcPr marL="31650" marR="31650" marT="15825" marB="15825" anchor="ctr"/>
                </a:tc>
                <a:tc>
                  <a:txBody>
                    <a:bodyPr/>
                    <a:lstStyle/>
                    <a:p>
                      <a:r>
                        <a:rPr kumimoji="1" lang="ja-JP" altLang="ja-JP" sz="1100" b="0" kern="1200" dirty="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a:latin typeface="+mn-ea"/>
                          <a:ea typeface="+mn-ea"/>
                        </a:rPr>
                        <a:t>3.6</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2020</a:t>
                      </a:r>
                      <a:r>
                        <a:rPr kumimoji="1" lang="ja-JP" altLang="ja-JP" sz="1100" b="0" kern="1200" dirty="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a:latin typeface="+mn-ea"/>
                          <a:ea typeface="+mn-ea"/>
                        </a:rPr>
                        <a:t>3.7</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a:solidFill>
                            <a:schemeClr val="dk1"/>
                          </a:solidFill>
                          <a:effectLst/>
                          <a:latin typeface="+mn-lt"/>
                          <a:ea typeface="+mn-ea"/>
                          <a:cs typeface="+mn-cs"/>
                        </a:rPr>
                        <a:t>UHC</a:t>
                      </a:r>
                      <a:r>
                        <a:rPr kumimoji="1" lang="ja-JP" altLang="ja-JP" sz="1100" kern="1200" dirty="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a:latin typeface="+mn-ea"/>
                          <a:ea typeface="+mn-ea"/>
                        </a:rPr>
                        <a:t>3.b</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a:solidFill>
                  <a:schemeClr val="tx1">
                    <a:lumMod val="75000"/>
                    <a:lumOff val="25000"/>
                  </a:schemeClr>
                </a:solidFill>
              </a:rPr>
              <a:t>出典：持続可能な開発のための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681037" y="1303140"/>
            <a:ext cx="8543925" cy="1077020"/>
          </a:xfrm>
        </p:spPr>
        <p:txBody>
          <a:bodyPr/>
          <a:lstStyle/>
          <a:p>
            <a:r>
              <a:rPr kumimoji="1" lang="en-US" altLang="ja-JP" sz="3600" b="1" dirty="0">
                <a:solidFill>
                  <a:schemeClr val="tx1"/>
                </a:solidFill>
                <a:latin typeface="Meiryo UI" panose="020B0604030504040204" pitchFamily="50" charset="-128"/>
                <a:ea typeface="Meiryo UI" panose="020B0604030504040204" pitchFamily="50" charset="-128"/>
              </a:rPr>
              <a:t>SDGs</a:t>
            </a:r>
            <a:r>
              <a:rPr kumimoji="1" lang="ja-JP" altLang="en-US" sz="3600" b="1" dirty="0">
                <a:solidFill>
                  <a:schemeClr val="tx1"/>
                </a:solidFill>
                <a:latin typeface="Meiryo UI" panose="020B0604030504040204" pitchFamily="50" charset="-128"/>
                <a:ea typeface="Meiryo UI" panose="020B0604030504040204" pitchFamily="50" charset="-128"/>
              </a:rPr>
              <a:t>は、</a:t>
            </a:r>
            <a:r>
              <a:rPr lang="ja-JP" altLang="en-US" sz="3600" b="1" dirty="0">
                <a:solidFill>
                  <a:schemeClr val="tx1"/>
                </a:solidFill>
                <a:latin typeface="Meiryo UI" panose="020B0604030504040204" pitchFamily="50" charset="-128"/>
                <a:ea typeface="Meiryo UI" panose="020B0604030504040204" pitchFamily="50" charset="-128"/>
              </a:rPr>
              <a:t>折り返し地点を過ぎました。</a:t>
            </a:r>
            <a:br>
              <a:rPr kumimoji="1" lang="en-US" altLang="ja-JP" sz="3600" b="1" dirty="0">
                <a:solidFill>
                  <a:schemeClr val="tx1"/>
                </a:solidFill>
                <a:latin typeface="Meiryo UI" panose="020B0604030504040204" pitchFamily="50" charset="-128"/>
                <a:ea typeface="Meiryo UI" panose="020B0604030504040204" pitchFamily="50" charset="-128"/>
              </a:rPr>
            </a:br>
            <a:r>
              <a:rPr kumimoji="1" lang="en-US" altLang="ja-JP" sz="3600" b="1" dirty="0">
                <a:solidFill>
                  <a:schemeClr val="tx1"/>
                </a:solidFill>
                <a:latin typeface="Meiryo UI" panose="020B0604030504040204" pitchFamily="50" charset="-128"/>
                <a:ea typeface="Meiryo UI" panose="020B0604030504040204" pitchFamily="50" charset="-128"/>
              </a:rPr>
              <a:t>SDGs</a:t>
            </a:r>
            <a:r>
              <a:rPr kumimoji="1" lang="ja-JP" altLang="en-US" sz="3600" b="1" dirty="0">
                <a:solidFill>
                  <a:schemeClr val="tx1"/>
                </a:solidFill>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526256" y="3613217"/>
            <a:ext cx="4664075" cy="980281"/>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 name="矢印: 山形 5">
            <a:extLst>
              <a:ext uri="{FF2B5EF4-FFF2-40B4-BE49-F238E27FC236}">
                <a16:creationId xmlns:a16="http://schemas.microsoft.com/office/drawing/2014/main" id="{AE27161D-F2B3-453F-9CD0-48A050F735DB}"/>
              </a:ext>
            </a:extLst>
          </p:cNvPr>
          <p:cNvSpPr/>
          <p:nvPr/>
        </p:nvSpPr>
        <p:spPr>
          <a:xfrm>
            <a:off x="4808538" y="3613217"/>
            <a:ext cx="4664075" cy="980281"/>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257969" y="3238744"/>
            <a:ext cx="1434306" cy="317459"/>
          </a:xfrm>
          <a:prstGeom prst="rect">
            <a:avLst/>
          </a:prstGeom>
          <a:noFill/>
        </p:spPr>
        <p:txBody>
          <a:bodyPr wrap="square" rtlCol="0">
            <a:spAutoFit/>
          </a:bodyPr>
          <a:lstStyle/>
          <a:p>
            <a:r>
              <a:rPr kumimoji="1" lang="en-US" altLang="ja-JP" sz="1463" b="1" dirty="0">
                <a:latin typeface="Meiryo UI" panose="020B0604030504040204" pitchFamily="50" charset="-128"/>
                <a:ea typeface="Meiryo UI" panose="020B0604030504040204" pitchFamily="50" charset="-128"/>
              </a:rPr>
              <a:t>2015</a:t>
            </a:r>
            <a:r>
              <a:rPr kumimoji="1" lang="ja-JP" altLang="en-US" sz="1463"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8538766" y="3262832"/>
            <a:ext cx="1434306" cy="317459"/>
          </a:xfrm>
          <a:prstGeom prst="rect">
            <a:avLst/>
          </a:prstGeom>
          <a:noFill/>
        </p:spPr>
        <p:txBody>
          <a:bodyPr wrap="square" rtlCol="0">
            <a:spAutoFit/>
          </a:bodyPr>
          <a:lstStyle/>
          <a:p>
            <a:r>
              <a:rPr kumimoji="1" lang="en-US" altLang="ja-JP" sz="1463" b="1" dirty="0">
                <a:latin typeface="Meiryo UI" panose="020B0604030504040204" pitchFamily="50" charset="-128"/>
                <a:ea typeface="Meiryo UI" panose="020B0604030504040204" pitchFamily="50" charset="-128"/>
              </a:rPr>
              <a:t>2030</a:t>
            </a:r>
            <a:r>
              <a:rPr kumimoji="1" lang="ja-JP" altLang="en-US" sz="1463"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4382889" y="3087493"/>
            <a:ext cx="1434306" cy="442429"/>
          </a:xfrm>
          <a:prstGeom prst="rect">
            <a:avLst/>
          </a:prstGeom>
          <a:noFill/>
        </p:spPr>
        <p:txBody>
          <a:bodyPr wrap="square" rtlCol="0">
            <a:spAutoFit/>
          </a:bodyPr>
          <a:lstStyle/>
          <a:p>
            <a:r>
              <a:rPr kumimoji="1" lang="en-US" altLang="ja-JP" sz="2275" b="1" dirty="0">
                <a:latin typeface="Meiryo UI" panose="020B0604030504040204" pitchFamily="50" charset="-128"/>
                <a:ea typeface="Meiryo UI" panose="020B0604030504040204" pitchFamily="50" charset="-128"/>
              </a:rPr>
              <a:t>2023</a:t>
            </a:r>
            <a:r>
              <a:rPr kumimoji="1" lang="ja-JP" altLang="en-US" sz="2275"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4305498" y="4667890"/>
            <a:ext cx="1769666" cy="342401"/>
          </a:xfrm>
          <a:prstGeom prst="rect">
            <a:avLst/>
          </a:prstGeom>
          <a:noFill/>
        </p:spPr>
        <p:txBody>
          <a:bodyPr wrap="square" rtlCol="0">
            <a:spAutoFit/>
          </a:bodyPr>
          <a:lstStyle/>
          <a:p>
            <a:r>
              <a:rPr kumimoji="1" lang="ja-JP" altLang="en-US" sz="1625" b="1" dirty="0">
                <a:latin typeface="Meiryo UI" panose="020B0604030504040204" pitchFamily="50" charset="-128"/>
                <a:ea typeface="Meiryo UI" panose="020B0604030504040204" pitchFamily="50" charset="-128"/>
              </a:rPr>
              <a:t>折り返し地点</a:t>
            </a:r>
          </a:p>
        </p:txBody>
      </p:sp>
      <p:sp>
        <p:nvSpPr>
          <p:cNvPr id="12" name="スライド番号プレースホルダー 1">
            <a:extLst>
              <a:ext uri="{FF2B5EF4-FFF2-40B4-BE49-F238E27FC236}">
                <a16:creationId xmlns:a16="http://schemas.microsoft.com/office/drawing/2014/main" id="{AC28402A-2896-4CEA-866D-D6C0527A2962}"/>
              </a:ext>
            </a:extLst>
          </p:cNvPr>
          <p:cNvSpPr>
            <a:spLocks noGrp="1"/>
          </p:cNvSpPr>
          <p:nvPr>
            <p:ph type="sldNum" sz="quarter" idx="12"/>
          </p:nvPr>
        </p:nvSpPr>
        <p:spPr>
          <a:xfrm>
            <a:off x="6875106" y="6384342"/>
            <a:ext cx="274320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mtClean="0">
                <a:solidFill>
                  <a:prstClr val="black">
                    <a:tint val="75000"/>
                  </a:prstClr>
                </a:solidFill>
              </a:rPr>
              <a:pPr algn="r"/>
              <a:t>11</a:t>
            </a:fld>
            <a:endParaRPr kumimoji="1" lang="ja-JP" altLang="en-US" sz="975" dirty="0">
              <a:latin typeface="+mn-ea"/>
            </a:endParaRPr>
          </a:p>
        </p:txBody>
      </p:sp>
      <p:sp>
        <p:nvSpPr>
          <p:cNvPr id="11" name="正方形/長方形 10">
            <a:extLst>
              <a:ext uri="{FF2B5EF4-FFF2-40B4-BE49-F238E27FC236}">
                <a16:creationId xmlns:a16="http://schemas.microsoft.com/office/drawing/2014/main" id="{83544790-6E02-474B-83C9-330A207D17D4}"/>
              </a:ext>
            </a:extLst>
          </p:cNvPr>
          <p:cNvSpPr/>
          <p:nvPr/>
        </p:nvSpPr>
        <p:spPr>
          <a:xfrm>
            <a:off x="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の現在地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292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681037" y="2890490"/>
            <a:ext cx="8543925" cy="1077020"/>
          </a:xfrm>
        </p:spPr>
        <p:txBody>
          <a:bodyPr>
            <a:noAutofit/>
          </a:bodyPr>
          <a:lstStyle/>
          <a:p>
            <a:r>
              <a:rPr kumimoji="1" lang="en-US" altLang="ja-JP" sz="3200" b="1" dirty="0">
                <a:solidFill>
                  <a:schemeClr val="tx1"/>
                </a:solidFill>
                <a:latin typeface="Meiryo UI" panose="020B0604030504040204" pitchFamily="50" charset="-128"/>
                <a:ea typeface="Meiryo UI" panose="020B0604030504040204" pitchFamily="50" charset="-128"/>
              </a:rPr>
              <a:t>A</a:t>
            </a:r>
            <a:r>
              <a:rPr kumimoji="1" lang="ja-JP" altLang="en-US" sz="3200" b="1" dirty="0">
                <a:solidFill>
                  <a:schemeClr val="tx1"/>
                </a:solidFill>
                <a:latin typeface="Meiryo UI" panose="020B0604030504040204" pitchFamily="50" charset="-128"/>
                <a:ea typeface="Meiryo UI" panose="020B0604030504040204" pitchFamily="50" charset="-128"/>
              </a:rPr>
              <a:t>）</a:t>
            </a:r>
            <a:r>
              <a:rPr kumimoji="1" lang="en-US" altLang="ja-JP" sz="3200" b="1" dirty="0">
                <a:solidFill>
                  <a:schemeClr val="tx1"/>
                </a:solidFill>
                <a:latin typeface="Meiryo UI" panose="020B0604030504040204" pitchFamily="50" charset="-128"/>
                <a:ea typeface="Meiryo UI" panose="020B0604030504040204" pitchFamily="50" charset="-128"/>
              </a:rPr>
              <a:t>18</a:t>
            </a:r>
            <a:r>
              <a:rPr kumimoji="1" lang="ja-JP" altLang="en-US" sz="3200" b="1" dirty="0">
                <a:solidFill>
                  <a:schemeClr val="tx1"/>
                </a:solidFill>
                <a:latin typeface="Meiryo UI" panose="020B0604030504040204" pitchFamily="50" charset="-128"/>
                <a:ea typeface="Meiryo UI" panose="020B0604030504040204" pitchFamily="50" charset="-128"/>
              </a:rPr>
              <a:t>％</a:t>
            </a:r>
            <a:br>
              <a:rPr kumimoji="1" lang="en-US" altLang="ja-JP" sz="3200" b="1" dirty="0">
                <a:solidFill>
                  <a:schemeClr val="tx1"/>
                </a:solidFill>
                <a:latin typeface="Meiryo UI" panose="020B0604030504040204" pitchFamily="50" charset="-128"/>
                <a:ea typeface="Meiryo UI" panose="020B0604030504040204" pitchFamily="50" charset="-128"/>
              </a:rPr>
            </a:br>
            <a:br>
              <a:rPr kumimoji="1" lang="en-US" altLang="ja-JP" sz="3200" b="1" dirty="0">
                <a:solidFill>
                  <a:schemeClr val="tx1"/>
                </a:solidFill>
                <a:latin typeface="Meiryo UI" panose="020B0604030504040204" pitchFamily="50" charset="-128"/>
                <a:ea typeface="Meiryo UI" panose="020B0604030504040204" pitchFamily="50" charset="-128"/>
              </a:rPr>
            </a:br>
            <a:r>
              <a:rPr kumimoji="1" lang="en-US" altLang="ja-JP" sz="3200" b="1" dirty="0">
                <a:solidFill>
                  <a:schemeClr val="tx1"/>
                </a:solidFill>
                <a:latin typeface="Meiryo UI" panose="020B0604030504040204" pitchFamily="50" charset="-128"/>
                <a:ea typeface="Meiryo UI" panose="020B0604030504040204" pitchFamily="50" charset="-128"/>
              </a:rPr>
              <a:t>B</a:t>
            </a:r>
            <a:r>
              <a:rPr kumimoji="1" lang="ja-JP" altLang="en-US" sz="3200" b="1" dirty="0">
                <a:solidFill>
                  <a:schemeClr val="tx1"/>
                </a:solidFill>
                <a:latin typeface="Meiryo UI" panose="020B0604030504040204" pitchFamily="50" charset="-128"/>
                <a:ea typeface="Meiryo UI" panose="020B0604030504040204" pitchFamily="50" charset="-128"/>
              </a:rPr>
              <a:t>）</a:t>
            </a:r>
            <a:r>
              <a:rPr kumimoji="1" lang="en-US" altLang="ja-JP" sz="3200" dirty="0">
                <a:solidFill>
                  <a:schemeClr val="tx1"/>
                </a:solidFill>
              </a:rPr>
              <a:t>2</a:t>
            </a:r>
            <a:r>
              <a:rPr lang="en-US" altLang="ja-JP" sz="3200" b="1" dirty="0">
                <a:solidFill>
                  <a:schemeClr val="tx1"/>
                </a:solidFill>
                <a:latin typeface="Meiryo UI" panose="020B0604030504040204" pitchFamily="50" charset="-128"/>
                <a:ea typeface="Meiryo UI" panose="020B0604030504040204" pitchFamily="50" charset="-128"/>
              </a:rPr>
              <a:t>6</a:t>
            </a:r>
            <a:r>
              <a:rPr kumimoji="1" lang="ja-JP" altLang="en-US" sz="3200" b="1" dirty="0">
                <a:solidFill>
                  <a:schemeClr val="tx1"/>
                </a:solidFill>
                <a:latin typeface="Meiryo UI" panose="020B0604030504040204" pitchFamily="50" charset="-128"/>
                <a:ea typeface="Meiryo UI" panose="020B0604030504040204" pitchFamily="50" charset="-128"/>
              </a:rPr>
              <a:t>％</a:t>
            </a:r>
            <a:br>
              <a:rPr kumimoji="1" lang="en-US" altLang="ja-JP" sz="3200" b="1" dirty="0">
                <a:solidFill>
                  <a:schemeClr val="tx1"/>
                </a:solidFill>
                <a:latin typeface="Meiryo UI" panose="020B0604030504040204" pitchFamily="50" charset="-128"/>
                <a:ea typeface="Meiryo UI" panose="020B0604030504040204" pitchFamily="50" charset="-128"/>
              </a:rPr>
            </a:br>
            <a:br>
              <a:rPr kumimoji="1" lang="en-US" altLang="ja-JP" sz="3200" b="1" dirty="0">
                <a:solidFill>
                  <a:schemeClr val="tx1"/>
                </a:solidFill>
                <a:latin typeface="Meiryo UI" panose="020B0604030504040204" pitchFamily="50" charset="-128"/>
                <a:ea typeface="Meiryo UI" panose="020B0604030504040204" pitchFamily="50" charset="-128"/>
              </a:rPr>
            </a:br>
            <a:r>
              <a:rPr kumimoji="1" lang="en-US" altLang="ja-JP" sz="3200" b="1" dirty="0">
                <a:solidFill>
                  <a:schemeClr val="tx1"/>
                </a:solidFill>
                <a:latin typeface="Meiryo UI" panose="020B0604030504040204" pitchFamily="50" charset="-128"/>
                <a:ea typeface="Meiryo UI" panose="020B0604030504040204" pitchFamily="50" charset="-128"/>
              </a:rPr>
              <a:t>C</a:t>
            </a:r>
            <a:r>
              <a:rPr kumimoji="1" lang="ja-JP" altLang="en-US" sz="3200" b="1" dirty="0">
                <a:solidFill>
                  <a:schemeClr val="tx1"/>
                </a:solidFill>
                <a:latin typeface="Meiryo UI" panose="020B0604030504040204" pitchFamily="50" charset="-128"/>
                <a:ea typeface="Meiryo UI" panose="020B0604030504040204" pitchFamily="50" charset="-128"/>
              </a:rPr>
              <a:t>）</a:t>
            </a:r>
            <a:r>
              <a:rPr kumimoji="1" lang="en-US" altLang="ja-JP" sz="3200" b="1" dirty="0">
                <a:solidFill>
                  <a:schemeClr val="tx1"/>
                </a:solidFill>
                <a:latin typeface="Meiryo UI" panose="020B0604030504040204" pitchFamily="50" charset="-128"/>
                <a:ea typeface="Meiryo UI" panose="020B0604030504040204" pitchFamily="50" charset="-128"/>
              </a:rPr>
              <a:t>52</a:t>
            </a:r>
            <a:r>
              <a:rPr kumimoji="1" lang="ja-JP" altLang="en-US" sz="3200" b="1" dirty="0">
                <a:solidFill>
                  <a:schemeClr val="tx1"/>
                </a:solidFill>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588169" y="980877"/>
            <a:ext cx="8925719"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575" b="1" dirty="0">
                <a:latin typeface="Meiryo UI" panose="020B0604030504040204" pitchFamily="50" charset="-128"/>
                <a:ea typeface="Meiryo UI" panose="020B0604030504040204" pitchFamily="50" charset="-128"/>
              </a:rPr>
              <a:t>SDGs</a:t>
            </a:r>
            <a:r>
              <a:rPr lang="ja-JP" altLang="en-US" sz="3575" b="1" dirty="0">
                <a:latin typeface="Meiryo UI" panose="020B0604030504040204" pitchFamily="50" charset="-128"/>
                <a:ea typeface="Meiryo UI" panose="020B0604030504040204" pitchFamily="50" charset="-128"/>
              </a:rPr>
              <a:t>の目標のうち軌道にのっている割合は？</a:t>
            </a:r>
          </a:p>
        </p:txBody>
      </p:sp>
      <p:sp>
        <p:nvSpPr>
          <p:cNvPr id="5" name="スライド番号プレースホルダー 1">
            <a:extLst>
              <a:ext uri="{FF2B5EF4-FFF2-40B4-BE49-F238E27FC236}">
                <a16:creationId xmlns:a16="http://schemas.microsoft.com/office/drawing/2014/main" id="{7380CA7B-E5CE-4FCB-B948-1F051276E4A2}"/>
              </a:ext>
            </a:extLst>
          </p:cNvPr>
          <p:cNvSpPr>
            <a:spLocks noGrp="1"/>
          </p:cNvSpPr>
          <p:nvPr>
            <p:ph type="sldNum" sz="quarter" idx="12"/>
          </p:nvPr>
        </p:nvSpPr>
        <p:spPr>
          <a:xfrm>
            <a:off x="6921759" y="6384341"/>
            <a:ext cx="274320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mtClean="0">
                <a:solidFill>
                  <a:prstClr val="black">
                    <a:tint val="75000"/>
                  </a:prstClr>
                </a:solidFill>
              </a:rPr>
              <a:pPr algn="r"/>
              <a:t>12</a:t>
            </a:fld>
            <a:endParaRPr kumimoji="1" lang="ja-JP" altLang="en-US" sz="975" dirty="0">
              <a:latin typeface="+mn-ea"/>
            </a:endParaRPr>
          </a:p>
        </p:txBody>
      </p:sp>
      <p:sp>
        <p:nvSpPr>
          <p:cNvPr id="7" name="正方形/長方形 6">
            <a:extLst>
              <a:ext uri="{FF2B5EF4-FFF2-40B4-BE49-F238E27FC236}">
                <a16:creationId xmlns:a16="http://schemas.microsoft.com/office/drawing/2014/main" id="{069106C4-E448-46EF-A428-2CE1C30A606C}"/>
              </a:ext>
            </a:extLst>
          </p:cNvPr>
          <p:cNvSpPr/>
          <p:nvPr/>
        </p:nvSpPr>
        <p:spPr>
          <a:xfrm>
            <a:off x="-1"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の現在地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312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185676" y="823585"/>
            <a:ext cx="939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71475">
              <a:spcAft>
                <a:spcPts val="975"/>
              </a:spcAft>
              <a:tabLst>
                <a:tab pos="294084" algn="l"/>
              </a:tabLst>
              <a:defRPr/>
            </a:pPr>
            <a:r>
              <a:rPr lang="en-US" altLang="ja-JP" sz="2000">
                <a:latin typeface="Meiryo UI" panose="020B0604030504040204" pitchFamily="50" charset="-128"/>
                <a:ea typeface="Meiryo UI" panose="020B0604030504040204" pitchFamily="50" charset="-128"/>
              </a:rPr>
              <a:t>SDGs</a:t>
            </a:r>
            <a:r>
              <a:rPr lang="ja-JP" altLang="en-US" sz="2000">
                <a:latin typeface="Meiryo UI" panose="020B0604030504040204" pitchFamily="50" charset="-128"/>
                <a:ea typeface="Meiryo UI" panose="020B0604030504040204" pitchFamily="50" charset="-128"/>
              </a:rPr>
              <a:t>のターゲットのうち、現時点で達成に向けた軌道に乗っているのは</a:t>
            </a:r>
            <a:r>
              <a:rPr lang="ja-JP" altLang="en-US" sz="2000" b="1" u="sng">
                <a:latin typeface="Meiryo UI" panose="020B0604030504040204" pitchFamily="50" charset="-128"/>
                <a:ea typeface="Meiryo UI" panose="020B0604030504040204" pitchFamily="50" charset="-128"/>
              </a:rPr>
              <a:t>わずか</a:t>
            </a:r>
            <a:r>
              <a:rPr lang="en-US" altLang="ja-JP" sz="2000" b="1" u="sng">
                <a:latin typeface="Meiryo UI" panose="020B0604030504040204" pitchFamily="50" charset="-128"/>
                <a:ea typeface="Meiryo UI" panose="020B0604030504040204" pitchFamily="50" charset="-128"/>
              </a:rPr>
              <a:t>18%</a:t>
            </a:r>
            <a:r>
              <a:rPr lang="ja-JP" altLang="en-US" sz="2000">
                <a:latin typeface="Meiryo UI" panose="020B0604030504040204" pitchFamily="50" charset="-128"/>
                <a:ea typeface="Meiryo UI" panose="020B0604030504040204" pitchFamily="50" charset="-128"/>
              </a:rPr>
              <a:t>であり、</a:t>
            </a:r>
            <a:r>
              <a:rPr lang="ja-JP" altLang="en-US" sz="2000" b="0" i="0">
                <a:effectLst/>
                <a:latin typeface="Meiryo UI" panose="020B0604030504040204" pitchFamily="50" charset="-128"/>
                <a:ea typeface="Meiryo UI" panose="020B0604030504040204" pitchFamily="50" charset="-128"/>
              </a:rPr>
              <a:t>半数近くは進捗があまりにも遅く、</a:t>
            </a:r>
            <a:r>
              <a:rPr lang="en-US" altLang="ja-JP" sz="2000" b="0" i="0">
                <a:effectLst/>
                <a:latin typeface="Meiryo UI" panose="020B0604030504040204" pitchFamily="50" charset="-128"/>
                <a:ea typeface="Meiryo UI" panose="020B0604030504040204" pitchFamily="50" charset="-128"/>
              </a:rPr>
              <a:t>18%</a:t>
            </a:r>
            <a:r>
              <a:rPr lang="ja-JP" altLang="en-US" sz="2000" b="0" i="0">
                <a:effectLst/>
                <a:latin typeface="Meiryo UI" panose="020B0604030504040204" pitchFamily="50" charset="-128"/>
                <a:ea typeface="Meiryo UI" panose="020B0604030504040204" pitchFamily="50" charset="-128"/>
              </a:rPr>
              <a:t>は後退</a:t>
            </a:r>
            <a:r>
              <a:rPr lang="ja-JP" altLang="en-US" sz="2000">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正方形/長方形 8">
            <a:extLst>
              <a:ext uri="{FF2B5EF4-FFF2-40B4-BE49-F238E27FC236}">
                <a16:creationId xmlns:a16="http://schemas.microsoft.com/office/drawing/2014/main" id="{2F072D95-07B7-4282-9ADD-E153F55BC31E}"/>
              </a:ext>
            </a:extLst>
          </p:cNvPr>
          <p:cNvSpPr/>
          <p:nvPr/>
        </p:nvSpPr>
        <p:spPr>
          <a:xfrm>
            <a:off x="787341" y="5821363"/>
            <a:ext cx="3095624" cy="342530"/>
          </a:xfrm>
          <a:prstGeom prst="rect">
            <a:avLst/>
          </a:prstGeom>
        </p:spPr>
        <p:txBody>
          <a:bodyPr wrap="square">
            <a:spAutoFit/>
          </a:bodyPr>
          <a:lstStyle/>
          <a:p>
            <a:pPr defTabSz="371475">
              <a:defRPr/>
            </a:pPr>
            <a:r>
              <a:rPr lang="en-US" altLang="ja-JP" sz="813">
                <a:solidFill>
                  <a:prstClr val="black"/>
                </a:solidFill>
                <a:latin typeface="Meiryo UI" panose="020B0604030504040204" pitchFamily="50" charset="-128"/>
                <a:ea typeface="Meiryo UI" panose="020B0604030504040204" pitchFamily="50" charset="-128"/>
              </a:rPr>
              <a:t>2025</a:t>
            </a:r>
            <a:r>
              <a:rPr lang="ja-JP" altLang="en-US" sz="813">
                <a:solidFill>
                  <a:prstClr val="black"/>
                </a:solidFill>
                <a:latin typeface="Meiryo UI" panose="020B0604030504040204" pitchFamily="50" charset="-128"/>
                <a:ea typeface="Meiryo UI" panose="020B0604030504040204" pitchFamily="50" charset="-128"/>
              </a:rPr>
              <a:t>年</a:t>
            </a:r>
            <a:r>
              <a:rPr lang="en-US" altLang="ja-JP" sz="813" dirty="0">
                <a:solidFill>
                  <a:prstClr val="black"/>
                </a:solidFill>
                <a:latin typeface="Meiryo UI" panose="020B0604030504040204" pitchFamily="50" charset="-128"/>
                <a:ea typeface="Meiryo UI" panose="020B0604030504040204" pitchFamily="50" charset="-128"/>
              </a:rPr>
              <a:t>7</a:t>
            </a:r>
            <a:r>
              <a:rPr lang="ja-JP" altLang="en-US" sz="813">
                <a:solidFill>
                  <a:prstClr val="black"/>
                </a:solidFill>
                <a:latin typeface="Meiryo UI" panose="020B0604030504040204" pitchFamily="50" charset="-128"/>
                <a:ea typeface="Meiryo UI" panose="020B0604030504040204" pitchFamily="50" charset="-128"/>
              </a:rPr>
              <a:t>月に公表された</a:t>
            </a:r>
            <a:endParaRPr lang="en-US" altLang="ja-JP" sz="813" dirty="0">
              <a:solidFill>
                <a:prstClr val="black"/>
              </a:solidFill>
              <a:latin typeface="Meiryo UI" panose="020B0604030504040204" pitchFamily="50" charset="-128"/>
              <a:ea typeface="Meiryo UI" panose="020B0604030504040204" pitchFamily="50" charset="-128"/>
            </a:endParaRPr>
          </a:p>
          <a:p>
            <a:pPr defTabSz="371475">
              <a:defRPr/>
            </a:pPr>
            <a:r>
              <a:rPr lang="ja-JP" altLang="en-US" sz="813" dirty="0">
                <a:solidFill>
                  <a:prstClr val="black"/>
                </a:solidFill>
                <a:latin typeface="Meiryo UI" panose="020B0604030504040204" pitchFamily="50" charset="-128"/>
                <a:ea typeface="Meiryo UI" panose="020B0604030504040204" pitchFamily="50" charset="-128"/>
              </a:rPr>
              <a:t>「</a:t>
            </a:r>
            <a:r>
              <a:rPr lang="en-US" altLang="ja-JP" sz="813" dirty="0">
                <a:solidFill>
                  <a:prstClr val="black"/>
                </a:solidFill>
                <a:latin typeface="Meiryo UI" panose="020B0604030504040204" pitchFamily="50" charset="-128"/>
                <a:ea typeface="Meiryo UI" panose="020B0604030504040204" pitchFamily="50" charset="-128"/>
              </a:rPr>
              <a:t>The Sustainable Development Goals </a:t>
            </a:r>
            <a:r>
              <a:rPr lang="en-US" altLang="ja-JP" sz="813">
                <a:solidFill>
                  <a:prstClr val="black"/>
                </a:solidFill>
                <a:latin typeface="Meiryo UI" panose="020B0604030504040204" pitchFamily="50" charset="-128"/>
                <a:ea typeface="Meiryo UI" panose="020B0604030504040204" pitchFamily="50" charset="-128"/>
              </a:rPr>
              <a:t>Report 2025</a:t>
            </a:r>
            <a:r>
              <a:rPr lang="ja-JP" altLang="en-US" sz="813">
                <a:solidFill>
                  <a:prstClr val="black"/>
                </a:solidFill>
                <a:latin typeface="Meiryo UI" panose="020B0604030504040204" pitchFamily="50" charset="-128"/>
                <a:ea typeface="Meiryo UI" panose="020B0604030504040204" pitchFamily="50" charset="-128"/>
              </a:rPr>
              <a:t>」</a:t>
            </a:r>
            <a:endParaRPr lang="en-US" altLang="ja-JP" sz="813"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89AA967-298A-466B-BE35-9995C30FD94D}"/>
              </a:ext>
            </a:extLst>
          </p:cNvPr>
          <p:cNvSpPr/>
          <p:nvPr/>
        </p:nvSpPr>
        <p:spPr>
          <a:xfrm>
            <a:off x="6586200" y="5946398"/>
            <a:ext cx="3095624" cy="217432"/>
          </a:xfrm>
          <a:prstGeom prst="rect">
            <a:avLst/>
          </a:prstGeom>
        </p:spPr>
        <p:txBody>
          <a:bodyPr wrap="square">
            <a:spAutoFit/>
          </a:bodyPr>
          <a:lstStyle/>
          <a:p>
            <a:pPr defTabSz="371475">
              <a:defRPr/>
            </a:pPr>
            <a:r>
              <a:rPr lang="ja-JP" altLang="en-US" sz="813" dirty="0">
                <a:solidFill>
                  <a:prstClr val="black"/>
                </a:solidFill>
                <a:latin typeface="Meiryo UI" panose="020B0604030504040204" pitchFamily="50" charset="-128"/>
                <a:ea typeface="Meiryo UI" panose="020B0604030504040204" pitchFamily="50" charset="-128"/>
              </a:rPr>
              <a:t>出典：「</a:t>
            </a:r>
            <a:r>
              <a:rPr lang="en-US" altLang="ja-JP" sz="813" dirty="0">
                <a:solidFill>
                  <a:prstClr val="black"/>
                </a:solidFill>
                <a:latin typeface="Meiryo UI" panose="020B0604030504040204" pitchFamily="50" charset="-128"/>
                <a:ea typeface="Meiryo UI" panose="020B0604030504040204" pitchFamily="50" charset="-128"/>
              </a:rPr>
              <a:t>The Sustainable Development Goals </a:t>
            </a:r>
            <a:r>
              <a:rPr lang="en-US" altLang="ja-JP" sz="813">
                <a:solidFill>
                  <a:prstClr val="black"/>
                </a:solidFill>
                <a:latin typeface="Meiryo UI" panose="020B0604030504040204" pitchFamily="50" charset="-128"/>
                <a:ea typeface="Meiryo UI" panose="020B0604030504040204" pitchFamily="50" charset="-128"/>
              </a:rPr>
              <a:t>Report 2025</a:t>
            </a:r>
            <a:r>
              <a:rPr lang="ja-JP" altLang="en-US" sz="813">
                <a:solidFill>
                  <a:prstClr val="black"/>
                </a:solidFill>
                <a:latin typeface="Meiryo UI" panose="020B0604030504040204" pitchFamily="50" charset="-128"/>
                <a:ea typeface="Meiryo UI" panose="020B0604030504040204" pitchFamily="50" charset="-128"/>
              </a:rPr>
              <a:t>」</a:t>
            </a:r>
            <a:endParaRPr lang="en-US" altLang="ja-JP" sz="813" dirty="0">
              <a:solidFill>
                <a:prstClr val="black"/>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6C1E1F15-2162-454E-80C3-49557DEBD130}"/>
              </a:ext>
            </a:extLst>
          </p:cNvPr>
          <p:cNvSpPr>
            <a:spLocks noGrp="1"/>
          </p:cNvSpPr>
          <p:nvPr>
            <p:ph type="sldNum" sz="quarter" idx="12"/>
          </p:nvPr>
        </p:nvSpPr>
        <p:spPr>
          <a:xfrm>
            <a:off x="6938624" y="6337689"/>
            <a:ext cx="274320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mtClean="0">
                <a:solidFill>
                  <a:prstClr val="black">
                    <a:tint val="75000"/>
                  </a:prstClr>
                </a:solidFill>
              </a:rPr>
              <a:pPr algn="r"/>
              <a:t>13</a:t>
            </a:fld>
            <a:endParaRPr kumimoji="1" lang="ja-JP" altLang="en-US" sz="975" dirty="0">
              <a:latin typeface="+mn-ea"/>
            </a:endParaRPr>
          </a:p>
        </p:txBody>
      </p:sp>
      <p:sp>
        <p:nvSpPr>
          <p:cNvPr id="11" name="正方形/長方形 10">
            <a:extLst>
              <a:ext uri="{FF2B5EF4-FFF2-40B4-BE49-F238E27FC236}">
                <a16:creationId xmlns:a16="http://schemas.microsoft.com/office/drawing/2014/main" id="{24ABD9FE-18F0-438F-B650-958160608503}"/>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ja-JP" altLang="en-US" sz="2000" b="1">
                <a:latin typeface="Meiryo UI" panose="020B0604030504040204" pitchFamily="50" charset="-128"/>
                <a:ea typeface="Meiryo UI" panose="020B0604030504040204" pitchFamily="50" charset="-128"/>
              </a:rPr>
              <a:t>達成状況</a:t>
            </a:r>
            <a:endParaRPr kumimoji="1" lang="en-US" altLang="ja-JP" sz="20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B3B075BB-9363-4DB0-A621-F17A1727DC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859" y="1614734"/>
            <a:ext cx="3095624" cy="4127499"/>
          </a:xfrm>
          <a:prstGeom prst="rect">
            <a:avLst/>
          </a:prstGeom>
        </p:spPr>
      </p:pic>
      <p:pic>
        <p:nvPicPr>
          <p:cNvPr id="3" name="図 2">
            <a:extLst>
              <a:ext uri="{FF2B5EF4-FFF2-40B4-BE49-F238E27FC236}">
                <a16:creationId xmlns:a16="http://schemas.microsoft.com/office/drawing/2014/main" id="{ACDA338D-9D6F-4DB0-BA1E-0A1B2D6167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2965" y="2184472"/>
            <a:ext cx="5579472" cy="3557761"/>
          </a:xfrm>
          <a:prstGeom prst="rect">
            <a:avLst/>
          </a:prstGeom>
        </p:spPr>
      </p:pic>
      <p:sp>
        <p:nvSpPr>
          <p:cNvPr id="12" name="四角形: 角を丸くする 11">
            <a:extLst>
              <a:ext uri="{FF2B5EF4-FFF2-40B4-BE49-F238E27FC236}">
                <a16:creationId xmlns:a16="http://schemas.microsoft.com/office/drawing/2014/main" id="{D3BC4A5D-EE71-4107-B2DA-C2C81881C666}"/>
              </a:ext>
            </a:extLst>
          </p:cNvPr>
          <p:cNvSpPr/>
          <p:nvPr/>
        </p:nvSpPr>
        <p:spPr>
          <a:xfrm rot="926664">
            <a:off x="4221702" y="4337383"/>
            <a:ext cx="607400" cy="50386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Tree>
    <p:extLst>
      <p:ext uri="{BB962C8B-B14F-4D97-AF65-F5344CB8AC3E}">
        <p14:creationId xmlns:p14="http://schemas.microsoft.com/office/powerpoint/2010/main" val="4427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10828332"/>
              </p:ext>
            </p:extLst>
          </p:nvPr>
        </p:nvGraphicFramePr>
        <p:xfrm>
          <a:off x="5947178" y="940131"/>
          <a:ext cx="1905569" cy="5556280"/>
        </p:xfrm>
        <a:graphic>
          <a:graphicData uri="http://schemas.openxmlformats.org/drawingml/2006/table">
            <a:tbl>
              <a:tblPr firstRow="1" bandRow="1">
                <a:tableStyleId>{5C22544A-7EE6-4342-B048-85BDC9FD1C3A}</a:tableStyleId>
              </a:tblPr>
              <a:tblGrid>
                <a:gridCol w="403527">
                  <a:extLst>
                    <a:ext uri="{9D8B030D-6E8A-4147-A177-3AD203B41FA5}">
                      <a16:colId xmlns:a16="http://schemas.microsoft.com/office/drawing/2014/main" val="1482000897"/>
                    </a:ext>
                  </a:extLst>
                </a:gridCol>
                <a:gridCol w="1045476">
                  <a:extLst>
                    <a:ext uri="{9D8B030D-6E8A-4147-A177-3AD203B41FA5}">
                      <a16:colId xmlns:a16="http://schemas.microsoft.com/office/drawing/2014/main" val="1771672345"/>
                    </a:ext>
                  </a:extLst>
                </a:gridCol>
                <a:gridCol w="456566">
                  <a:extLst>
                    <a:ext uri="{9D8B030D-6E8A-4147-A177-3AD203B41FA5}">
                      <a16:colId xmlns:a16="http://schemas.microsoft.com/office/drawing/2014/main" val="3923809610"/>
                    </a:ext>
                  </a:extLst>
                </a:gridCol>
              </a:tblGrid>
              <a:tr h="15930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tcP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lnT w="38100" cap="flat" cmpd="sng" algn="ctr">
                      <a:noFill/>
                      <a:prstDash val="solid"/>
                      <a:round/>
                      <a:headEnd type="none" w="med" len="med"/>
                      <a:tailEnd type="none" w="med" len="med"/>
                    </a:lnT>
                  </a:tcP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extLst>
                  <a:ext uri="{0D108BD9-81ED-4DB2-BD59-A6C34878D82A}">
                    <a16:rowId xmlns:a16="http://schemas.microsoft.com/office/drawing/2014/main" val="2186887047"/>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86.4</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58490407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0866221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11568108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07237890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82.8</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141010223"/>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82.6</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41730428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598356872"/>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02643913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079222872"/>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1623698966"/>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81.3</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941938319"/>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81.3</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73393245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475457468"/>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28575" cap="flat" cmpd="sng" algn="ctr">
                      <a:no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lnB w="28575" cap="flat" cmpd="sng" algn="ctr">
                      <a:no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87804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T w="28575" cap="flat" cmpd="sng" algn="ctr">
                      <a:no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lnT w="28575" cap="flat" cmpd="sng" algn="ctr">
                      <a:no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80.2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T w="28575" cap="flat" cmpd="sng" algn="ctr">
                      <a:no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264146"/>
                  </a:ext>
                </a:extLst>
              </a:tr>
              <a:tr h="267146">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18</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79.9</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5516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19</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アイスランド</a:t>
                      </a:r>
                    </a:p>
                  </a:txBody>
                  <a:tcPr anchor="ctr">
                    <a:lnT w="38100"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66601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ハンガリー</a:t>
                      </a:r>
                    </a:p>
                  </a:txBody>
                  <a:tcPr anchor="ctr">
                    <a:lnB w="38100" cap="flat" cmpd="sng" algn="ctr">
                      <a:no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5891" y="661702"/>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２０２１年</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804384735"/>
              </p:ext>
            </p:extLst>
          </p:nvPr>
        </p:nvGraphicFramePr>
        <p:xfrm>
          <a:off x="81156" y="931907"/>
          <a:ext cx="1872431" cy="5611076"/>
        </p:xfrm>
        <a:graphic>
          <a:graphicData uri="http://schemas.openxmlformats.org/drawingml/2006/table">
            <a:tbl>
              <a:tblPr firstRow="1" bandRow="1">
                <a:tableStyleId>{21E4AEA4-8DFA-4A89-87EB-49C32662AFE0}</a:tableStyleId>
              </a:tblPr>
              <a:tblGrid>
                <a:gridCol w="390534">
                  <a:extLst>
                    <a:ext uri="{9D8B030D-6E8A-4147-A177-3AD203B41FA5}">
                      <a16:colId xmlns:a16="http://schemas.microsoft.com/office/drawing/2014/main" val="1482000897"/>
                    </a:ext>
                  </a:extLst>
                </a:gridCol>
                <a:gridCol w="1013770">
                  <a:extLst>
                    <a:ext uri="{9D8B030D-6E8A-4147-A177-3AD203B41FA5}">
                      <a16:colId xmlns:a16="http://schemas.microsoft.com/office/drawing/2014/main" val="1771672345"/>
                    </a:ext>
                  </a:extLst>
                </a:gridCol>
                <a:gridCol w="468127">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85.9</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84.9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325875">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イギリス</a:t>
                      </a:r>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18</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b="1" dirty="0">
                          <a:solidFill>
                            <a:srgbClr val="FF0000"/>
                          </a:solidFill>
                          <a:latin typeface="Meiryo UI" panose="020B0604030504040204" pitchFamily="50" charset="-128"/>
                          <a:ea typeface="Meiryo UI" panose="020B0604030504040204" pitchFamily="50" charset="-128"/>
                        </a:rPr>
                        <a:t>日本</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79.8</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19</a:t>
                      </a:r>
                      <a:endParaRPr kumimoji="1" lang="ja-JP" altLang="en-US" sz="11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スロバキア</a:t>
                      </a:r>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79.6</a:t>
                      </a:r>
                      <a:endParaRPr kumimoji="1" lang="ja-JP" altLang="en-US" sz="9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1977848" y="656986"/>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２０２２年</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949805" y="658652"/>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２０２３年</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754802905"/>
              </p:ext>
            </p:extLst>
          </p:nvPr>
        </p:nvGraphicFramePr>
        <p:xfrm>
          <a:off x="2024741" y="923483"/>
          <a:ext cx="1872431" cy="5552140"/>
        </p:xfrm>
        <a:graphic>
          <a:graphicData uri="http://schemas.openxmlformats.org/drawingml/2006/table">
            <a:tbl>
              <a:tblPr firstRow="1" bandRow="1">
                <a:tableStyleId>{7DF18680-E054-41AD-8BC1-D1AEF772440D}</a:tableStyleId>
              </a:tblPr>
              <a:tblGrid>
                <a:gridCol w="399071">
                  <a:extLst>
                    <a:ext uri="{9D8B030D-6E8A-4147-A177-3AD203B41FA5}">
                      <a16:colId xmlns:a16="http://schemas.microsoft.com/office/drawing/2014/main" val="1482000897"/>
                    </a:ext>
                  </a:extLst>
                </a:gridCol>
                <a:gridCol w="1005233">
                  <a:extLst>
                    <a:ext uri="{9D8B030D-6E8A-4147-A177-3AD203B41FA5}">
                      <a16:colId xmlns:a16="http://schemas.microsoft.com/office/drawing/2014/main" val="1771672345"/>
                    </a:ext>
                  </a:extLst>
                </a:gridCol>
                <a:gridCol w="468127">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86.5</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スロバキア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71240283"/>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18</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9516240"/>
                  </a:ext>
                </a:extLst>
              </a:tr>
              <a:tr h="266939">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19</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79.6</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522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9424393"/>
                  </a:ext>
                </a:extLst>
              </a:tr>
            </a:tbl>
          </a:graphicData>
        </a:graphic>
      </p:graphicFrame>
      <p:sp>
        <p:nvSpPr>
          <p:cNvPr id="20" name="テキスト ボックス 19"/>
          <p:cNvSpPr txBox="1"/>
          <p:nvPr/>
        </p:nvSpPr>
        <p:spPr>
          <a:xfrm>
            <a:off x="5897501" y="656986"/>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２０２４年</a:t>
            </a:r>
            <a:endParaRPr kumimoji="1" lang="ja-JP" altLang="en-US" sz="1400" dirty="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graphicFrame>
        <p:nvGraphicFramePr>
          <p:cNvPr id="26" name="表 25">
            <a:extLst>
              <a:ext uri="{FF2B5EF4-FFF2-40B4-BE49-F238E27FC236}">
                <a16:creationId xmlns:a16="http://schemas.microsoft.com/office/drawing/2014/main" id="{662FED13-1A22-4729-A217-9B8EC567B976}"/>
              </a:ext>
            </a:extLst>
          </p:cNvPr>
          <p:cNvGraphicFramePr>
            <a:graphicFrameLocks noGrp="1"/>
          </p:cNvGraphicFramePr>
          <p:nvPr>
            <p:extLst>
              <p:ext uri="{D42A27DB-BD31-4B8C-83A1-F6EECF244321}">
                <p14:modId xmlns:p14="http://schemas.microsoft.com/office/powerpoint/2010/main" val="3568940809"/>
              </p:ext>
            </p:extLst>
          </p:nvPr>
        </p:nvGraphicFramePr>
        <p:xfrm>
          <a:off x="3949805" y="929646"/>
          <a:ext cx="1910136" cy="5803361"/>
        </p:xfrm>
        <a:graphic>
          <a:graphicData uri="http://schemas.openxmlformats.org/drawingml/2006/table">
            <a:tbl>
              <a:tblPr firstRow="1" bandRow="1">
                <a:tableStyleId>{93296810-A885-4BE3-A3E7-6D5BEEA58F35}</a:tableStyleId>
              </a:tblPr>
              <a:tblGrid>
                <a:gridCol w="407107">
                  <a:extLst>
                    <a:ext uri="{9D8B030D-6E8A-4147-A177-3AD203B41FA5}">
                      <a16:colId xmlns:a16="http://schemas.microsoft.com/office/drawing/2014/main" val="1482000897"/>
                    </a:ext>
                  </a:extLst>
                </a:gridCol>
                <a:gridCol w="1025475">
                  <a:extLst>
                    <a:ext uri="{9D8B030D-6E8A-4147-A177-3AD203B41FA5}">
                      <a16:colId xmlns:a16="http://schemas.microsoft.com/office/drawing/2014/main" val="1771672345"/>
                    </a:ext>
                  </a:extLst>
                </a:gridCol>
                <a:gridCol w="477554">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86.8</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86.0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71240283"/>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18</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9516240"/>
                  </a:ext>
                </a:extLst>
              </a:tr>
              <a:tr h="266939">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19</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79.5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52272"/>
                  </a:ext>
                </a:extLst>
              </a:tr>
              <a:tr h="133470">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79.4</a:t>
                      </a:r>
                      <a:endParaRPr kumimoji="1" lang="ja-JP" altLang="en-US" sz="9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424393"/>
                  </a:ext>
                </a:extLst>
              </a:tr>
              <a:tr h="133470">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21</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79.4</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144198"/>
                  </a:ext>
                </a:extLst>
              </a:tr>
            </a:tbl>
          </a:graphicData>
        </a:graphic>
      </p:graphicFrame>
      <p:sp>
        <p:nvSpPr>
          <p:cNvPr id="27" name="テキスト ボックス 26">
            <a:extLst>
              <a:ext uri="{FF2B5EF4-FFF2-40B4-BE49-F238E27FC236}">
                <a16:creationId xmlns:a16="http://schemas.microsoft.com/office/drawing/2014/main" id="{8DCC811C-221E-46DA-AC8D-1E28A04EDAF7}"/>
              </a:ext>
            </a:extLst>
          </p:cNvPr>
          <p:cNvSpPr txBox="1"/>
          <p:nvPr/>
        </p:nvSpPr>
        <p:spPr>
          <a:xfrm>
            <a:off x="7875332" y="632354"/>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２０２５年</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979C4FA6-2AC0-4B4A-85D1-CE9ED7971C1A}"/>
              </a:ext>
            </a:extLst>
          </p:cNvPr>
          <p:cNvGraphicFramePr>
            <a:graphicFrameLocks noGrp="1"/>
          </p:cNvGraphicFramePr>
          <p:nvPr>
            <p:extLst>
              <p:ext uri="{D42A27DB-BD31-4B8C-83A1-F6EECF244321}">
                <p14:modId xmlns:p14="http://schemas.microsoft.com/office/powerpoint/2010/main" val="2160210803"/>
              </p:ext>
            </p:extLst>
          </p:nvPr>
        </p:nvGraphicFramePr>
        <p:xfrm>
          <a:off x="7928857" y="919343"/>
          <a:ext cx="1905569" cy="5556280"/>
        </p:xfrm>
        <a:graphic>
          <a:graphicData uri="http://schemas.openxmlformats.org/drawingml/2006/table">
            <a:tbl>
              <a:tblPr firstRow="1" bandRow="1">
                <a:tableStyleId>{00A15C55-8517-42AA-B614-E9B94910E393}</a:tableStyleId>
              </a:tblPr>
              <a:tblGrid>
                <a:gridCol w="403527">
                  <a:extLst>
                    <a:ext uri="{9D8B030D-6E8A-4147-A177-3AD203B41FA5}">
                      <a16:colId xmlns:a16="http://schemas.microsoft.com/office/drawing/2014/main" val="1482000897"/>
                    </a:ext>
                  </a:extLst>
                </a:gridCol>
                <a:gridCol w="1045476">
                  <a:extLst>
                    <a:ext uri="{9D8B030D-6E8A-4147-A177-3AD203B41FA5}">
                      <a16:colId xmlns:a16="http://schemas.microsoft.com/office/drawing/2014/main" val="1771672345"/>
                    </a:ext>
                  </a:extLst>
                </a:gridCol>
                <a:gridCol w="456566">
                  <a:extLst>
                    <a:ext uri="{9D8B030D-6E8A-4147-A177-3AD203B41FA5}">
                      <a16:colId xmlns:a16="http://schemas.microsoft.com/office/drawing/2014/main" val="3923809610"/>
                    </a:ext>
                  </a:extLst>
                </a:gridCol>
              </a:tblGrid>
              <a:tr h="15930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87.0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85.3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83.7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83.1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41010223"/>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83.0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82.7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98356872"/>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82.4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a:latin typeface="Meiryo UI" panose="020B0604030504040204" pitchFamily="50" charset="-128"/>
                          <a:ea typeface="Meiryo UI" panose="020B0604030504040204" pitchFamily="50" charset="-128"/>
                        </a:rPr>
                        <a:t>ポーランド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82.1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チェコ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イギリス</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1938319"/>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スロベニア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393245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ラトビア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75457468"/>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スペイン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94531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アイスランド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287804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スロバキア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04629390"/>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エストニア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73264146"/>
                  </a:ext>
                </a:extLst>
              </a:tr>
              <a:tr h="267146">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18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000" b="0">
                          <a:solidFill>
                            <a:schemeClr val="tx1"/>
                          </a:solidFill>
                          <a:latin typeface="Meiryo UI" panose="020B0604030504040204" pitchFamily="50" charset="-128"/>
                          <a:ea typeface="Meiryo UI" panose="020B0604030504040204" pitchFamily="50" charset="-128"/>
                        </a:rPr>
                        <a:t>ベルギー</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b="0">
                          <a:solidFill>
                            <a:schemeClr val="tx1"/>
                          </a:solidFill>
                          <a:latin typeface="Meiryo UI" panose="020B0604030504040204" pitchFamily="50" charset="-128"/>
                          <a:ea typeface="Meiryo UI" panose="020B0604030504040204" pitchFamily="50" charset="-128"/>
                        </a:rPr>
                        <a:t>80.7</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551605"/>
                  </a:ext>
                </a:extLst>
              </a:tr>
              <a:tr h="267146">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19</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1">
                          <a:solidFill>
                            <a:srgbClr val="FF0000"/>
                          </a:solidFill>
                          <a:latin typeface="Meiryo UI" panose="020B0604030504040204" pitchFamily="50" charset="-128"/>
                          <a:ea typeface="Meiryo UI" panose="020B0604030504040204" pitchFamily="50" charset="-128"/>
                        </a:rPr>
                        <a:t>日本</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a:solidFill>
                            <a:srgbClr val="FF0000"/>
                          </a:solidFill>
                          <a:latin typeface="Meiryo UI" panose="020B0604030504040204" pitchFamily="50" charset="-128"/>
                          <a:ea typeface="Meiryo UI" panose="020B0604030504040204" pitchFamily="50" charset="-128"/>
                        </a:rPr>
                        <a:t>80.7</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6601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000">
                          <a:latin typeface="Meiryo UI" panose="020B0604030504040204" pitchFamily="50" charset="-128"/>
                          <a:ea typeface="Meiryo UI" panose="020B0604030504040204" pitchFamily="50" charset="-128"/>
                        </a:rPr>
                        <a:t>ポルトガル</a:t>
                      </a:r>
                      <a:endParaRPr kumimoji="1" lang="ja-JP" altLang="en-US" sz="10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90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93322776"/>
                  </a:ext>
                </a:extLst>
              </a:tr>
            </a:tbl>
          </a:graphicData>
        </a:graphic>
      </p:graphicFrame>
      <p:sp>
        <p:nvSpPr>
          <p:cNvPr id="4" name="正方形/長方形 3">
            <a:extLst>
              <a:ext uri="{FF2B5EF4-FFF2-40B4-BE49-F238E27FC236}">
                <a16:creationId xmlns:a16="http://schemas.microsoft.com/office/drawing/2014/main" id="{6A5AFB29-9EC9-4CC4-AFA5-88793B348391}"/>
              </a:ext>
            </a:extLst>
          </p:cNvPr>
          <p:cNvSpPr/>
          <p:nvPr/>
        </p:nvSpPr>
        <p:spPr>
          <a:xfrm>
            <a:off x="7928857" y="5938657"/>
            <a:ext cx="1895987" cy="2869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436E81C-4FC0-46F8-9AA5-F0F32A59067C}"/>
              </a:ext>
            </a:extLst>
          </p:cNvPr>
          <p:cNvSpPr/>
          <p:nvPr/>
        </p:nvSpPr>
        <p:spPr>
          <a:xfrm>
            <a:off x="2016258" y="5934517"/>
            <a:ext cx="1857437" cy="2664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101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日本の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SUSTAINABLE</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DEVELOPMENT </a:t>
            </a:r>
            <a:r>
              <a:rPr lang="en-US" altLang="ja-JP" sz="1200">
                <a:latin typeface="Meiryo UI" panose="020B0604030504040204" pitchFamily="50" charset="-128"/>
                <a:ea typeface="Meiryo UI" panose="020B0604030504040204" pitchFamily="50" charset="-128"/>
              </a:rPr>
              <a:t>REPORT 2025</a:t>
            </a:r>
            <a:r>
              <a:rPr lang="ja-JP" altLang="en-US" sz="120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p:nvSpPr>
        <p:spPr>
          <a:xfrm>
            <a:off x="7408696" y="639843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pic>
        <p:nvPicPr>
          <p:cNvPr id="5" name="図 4">
            <a:extLst>
              <a:ext uri="{FF2B5EF4-FFF2-40B4-BE49-F238E27FC236}">
                <a16:creationId xmlns:a16="http://schemas.microsoft.com/office/drawing/2014/main" id="{7379A60C-797E-46A2-838E-D88F89A401FA}"/>
              </a:ext>
            </a:extLst>
          </p:cNvPr>
          <p:cNvPicPr>
            <a:picLocks noChangeAspect="1"/>
          </p:cNvPicPr>
          <p:nvPr/>
        </p:nvPicPr>
        <p:blipFill>
          <a:blip r:embed="rId3"/>
          <a:stretch>
            <a:fillRect/>
          </a:stretch>
        </p:blipFill>
        <p:spPr>
          <a:xfrm>
            <a:off x="268454" y="732043"/>
            <a:ext cx="4089068" cy="5752207"/>
          </a:xfrm>
          <a:prstGeom prst="rect">
            <a:avLst/>
          </a:prstGeom>
        </p:spPr>
      </p:pic>
      <p:pic>
        <p:nvPicPr>
          <p:cNvPr id="6" name="図 5">
            <a:extLst>
              <a:ext uri="{FF2B5EF4-FFF2-40B4-BE49-F238E27FC236}">
                <a16:creationId xmlns:a16="http://schemas.microsoft.com/office/drawing/2014/main" id="{ABE50AA1-FC6D-46C2-8C2F-4554D52BA020}"/>
              </a:ext>
            </a:extLst>
          </p:cNvPr>
          <p:cNvPicPr>
            <a:picLocks noChangeAspect="1"/>
          </p:cNvPicPr>
          <p:nvPr/>
        </p:nvPicPr>
        <p:blipFill>
          <a:blip r:embed="rId4"/>
          <a:stretch>
            <a:fillRect/>
          </a:stretch>
        </p:blipFill>
        <p:spPr>
          <a:xfrm>
            <a:off x="4953000" y="727816"/>
            <a:ext cx="4066366" cy="5855823"/>
          </a:xfrm>
          <a:prstGeom prst="rect">
            <a:avLst/>
          </a:prstGeom>
        </p:spPr>
      </p:pic>
    </p:spTree>
    <p:extLst>
      <p:ext uri="{BB962C8B-B14F-4D97-AF65-F5344CB8AC3E}">
        <p14:creationId xmlns:p14="http://schemas.microsoft.com/office/powerpoint/2010/main" val="157497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上位国の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SUSTAINABLE</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DEVELOPMENT </a:t>
            </a:r>
            <a:r>
              <a:rPr lang="en-US" altLang="ja-JP" sz="1200">
                <a:latin typeface="Meiryo UI" panose="020B0604030504040204" pitchFamily="50" charset="-128"/>
                <a:ea typeface="Meiryo UI" panose="020B0604030504040204" pitchFamily="50" charset="-128"/>
              </a:rPr>
              <a:t>REPORT 2025</a:t>
            </a:r>
            <a:r>
              <a:rPr lang="ja-JP" altLang="en-US" sz="120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8501E244-2C92-46BF-A581-25F64F198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 y="879877"/>
            <a:ext cx="3260579" cy="4824099"/>
          </a:xfrm>
          <a:prstGeom prst="rect">
            <a:avLst/>
          </a:prstGeom>
        </p:spPr>
      </p:pic>
      <p:pic>
        <p:nvPicPr>
          <p:cNvPr id="12" name="図 11">
            <a:extLst>
              <a:ext uri="{FF2B5EF4-FFF2-40B4-BE49-F238E27FC236}">
                <a16:creationId xmlns:a16="http://schemas.microsoft.com/office/drawing/2014/main" id="{590B3264-A049-4858-AA89-27E0A3F2CD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3275" y="879877"/>
            <a:ext cx="3257419" cy="4752000"/>
          </a:xfrm>
          <a:prstGeom prst="rect">
            <a:avLst/>
          </a:prstGeom>
        </p:spPr>
      </p:pic>
      <p:pic>
        <p:nvPicPr>
          <p:cNvPr id="14" name="図 13">
            <a:extLst>
              <a:ext uri="{FF2B5EF4-FFF2-40B4-BE49-F238E27FC236}">
                <a16:creationId xmlns:a16="http://schemas.microsoft.com/office/drawing/2014/main" id="{2B74B688-7820-4396-A3BC-0B4B28739C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16831" y="855911"/>
            <a:ext cx="3232019" cy="4752001"/>
          </a:xfrm>
          <a:prstGeom prst="rect">
            <a:avLst/>
          </a:prstGeom>
        </p:spPr>
      </p:pic>
    </p:spTree>
    <p:extLst>
      <p:ext uri="{BB962C8B-B14F-4D97-AF65-F5344CB8AC3E}">
        <p14:creationId xmlns:p14="http://schemas.microsoft.com/office/powerpoint/2010/main" val="59766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E43F0-F71D-1D4F-B3FA-8A7B49BE0C40}"/>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58994D60-9336-2F70-4235-5A0C05F58552}"/>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持続的な開発目標</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に関する自発的国家レビュー</a:t>
            </a:r>
            <a:r>
              <a:rPr kumimoji="1" lang="en-US" altLang="ja-JP" sz="2000" b="1" dirty="0">
                <a:latin typeface="Meiryo UI" panose="020B0604030504040204" pitchFamily="50" charset="-128"/>
                <a:ea typeface="Meiryo UI" panose="020B0604030504040204" pitchFamily="50" charset="-128"/>
              </a:rPr>
              <a:t>(VNR) 2025</a:t>
            </a:r>
          </a:p>
        </p:txBody>
      </p:sp>
      <p:sp>
        <p:nvSpPr>
          <p:cNvPr id="6" name="スライド番号プレースホルダー 1">
            <a:extLst>
              <a:ext uri="{FF2B5EF4-FFF2-40B4-BE49-F238E27FC236}">
                <a16:creationId xmlns:a16="http://schemas.microsoft.com/office/drawing/2014/main" id="{0324E0A3-C97C-561D-9055-F076DE060EF7}"/>
              </a:ext>
            </a:extLst>
          </p:cNvPr>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
        <p:nvSpPr>
          <p:cNvPr id="9" name="正方形/長方形 8">
            <a:extLst>
              <a:ext uri="{FF2B5EF4-FFF2-40B4-BE49-F238E27FC236}">
                <a16:creationId xmlns:a16="http://schemas.microsoft.com/office/drawing/2014/main" id="{CB14E1BF-51DC-7E71-910E-D0AE58EA32CC}"/>
              </a:ext>
            </a:extLst>
          </p:cNvPr>
          <p:cNvSpPr/>
          <p:nvPr/>
        </p:nvSpPr>
        <p:spPr>
          <a:xfrm>
            <a:off x="772919" y="6167349"/>
            <a:ext cx="6572250"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出典：「持続的な開発目標</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に関する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自発的国家レビュー</a:t>
            </a:r>
            <a:r>
              <a:rPr lang="en-US" altLang="ja-JP" sz="1200" dirty="0">
                <a:latin typeface="Meiryo UI" panose="020B0604030504040204" pitchFamily="50" charset="-128"/>
                <a:ea typeface="Meiryo UI" panose="020B0604030504040204" pitchFamily="50" charset="-128"/>
              </a:rPr>
              <a:t>(VNR) 2025</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C75415A-E719-7EDE-7AF8-128994445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78" y="988302"/>
            <a:ext cx="3441766" cy="4881396"/>
          </a:xfrm>
          <a:prstGeom prst="rect">
            <a:avLst/>
          </a:prstGeom>
        </p:spPr>
      </p:pic>
      <p:sp>
        <p:nvSpPr>
          <p:cNvPr id="13" name="正方形/長方形 12">
            <a:extLst>
              <a:ext uri="{FF2B5EF4-FFF2-40B4-BE49-F238E27FC236}">
                <a16:creationId xmlns:a16="http://schemas.microsoft.com/office/drawing/2014/main" id="{310AB401-73F9-FB38-2312-90B530E7D870}"/>
              </a:ext>
            </a:extLst>
          </p:cNvPr>
          <p:cNvSpPr/>
          <p:nvPr/>
        </p:nvSpPr>
        <p:spPr>
          <a:xfrm>
            <a:off x="4059044" y="1027350"/>
            <a:ext cx="5750364" cy="550920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月に開催された、「国連ハイレベル政治フォーラム」において発表。</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（健康・福祉）、８（経済成長と雇用）、９（インフラ・産業イノベーション）、１３（気候変動）等で進展。</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一方、目標５（ジェンダー）、１０（不平等）等では課題も確認される。</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○有識者・市民社会・ユースなど多様な視点からの評価を反映している点や、批判的検討も含めてレビューしている点が特徴。</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外務省</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HP</a:t>
            </a:r>
          </a:p>
          <a:p>
            <a:pPr marL="150912" indent="-150912">
              <a:tabLst>
                <a:tab pos="150912" algn="l"/>
              </a:tabLst>
            </a:pPr>
            <a:r>
              <a:rPr lang="en-US" altLang="ja-JP" sz="2200" dirty="0">
                <a:latin typeface="Meiryo UI" panose="020B0604030504040204" pitchFamily="50" charset="-128"/>
                <a:ea typeface="Meiryo UI" panose="020B0604030504040204" pitchFamily="50" charset="-128"/>
                <a:cs typeface="Meiryo UI" panose="020B0604030504040204" pitchFamily="50" charset="-128"/>
                <a:hlinkClick r:id="rId4"/>
              </a:rPr>
              <a:t>https://www.mofa.go.jp/mofaj/gaiko/oda/sdgs/vnr/index2025.html</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348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tx1"/>
                </a:solidFill>
                <a:latin typeface="Meiryo UI" panose="020B0604030504040204" pitchFamily="50" charset="-128"/>
                <a:ea typeface="Meiryo UI" panose="020B0604030504040204" pitchFamily="50" charset="-128"/>
              </a:rPr>
              <a:t>２．大阪と</a:t>
            </a:r>
            <a:r>
              <a:rPr kumimoji="1" lang="en-US" altLang="ja-JP" sz="3600" b="1" dirty="0">
                <a:solidFill>
                  <a:schemeClr val="tx1"/>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実践！</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18</a:t>
            </a:fld>
            <a:endParaRPr lang="ja-JP" altLang="en-US">
              <a:solidFill>
                <a:prstClr val="black">
                  <a:tint val="75000"/>
                </a:prstClr>
              </a:solidFill>
            </a:endParaRPr>
          </a:p>
        </p:txBody>
      </p:sp>
    </p:spTree>
    <p:extLst>
      <p:ext uri="{BB962C8B-B14F-4D97-AF65-F5344CB8AC3E}">
        <p14:creationId xmlns:p14="http://schemas.microsoft.com/office/powerpoint/2010/main" val="389944500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17758CA-8D32-40E9-978E-B1C9D300F765}"/>
              </a:ext>
            </a:extLst>
          </p:cNvPr>
          <p:cNvSpPr txBox="1">
            <a:spLocks/>
          </p:cNvSpPr>
          <p:nvPr/>
        </p:nvSpPr>
        <p:spPr>
          <a:xfrm>
            <a:off x="244814" y="634367"/>
            <a:ext cx="8925719" cy="157000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575" b="1" dirty="0">
                <a:latin typeface="Meiryo UI" panose="020B0604030504040204" pitchFamily="50" charset="-128"/>
                <a:ea typeface="Meiryo UI" panose="020B0604030504040204" pitchFamily="50" charset="-128"/>
              </a:rPr>
              <a:t>この講義で習得していただきたいこと</a:t>
            </a:r>
            <a:endParaRPr lang="en-US" altLang="ja-JP" sz="3575" b="1"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E4B84DBB-C761-4B8F-93DB-41D301BD83AE}"/>
              </a:ext>
            </a:extLst>
          </p:cNvPr>
          <p:cNvSpPr txBox="1">
            <a:spLocks/>
          </p:cNvSpPr>
          <p:nvPr/>
        </p:nvSpPr>
        <p:spPr>
          <a:xfrm>
            <a:off x="244814" y="1888972"/>
            <a:ext cx="8925719" cy="116348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88" b="1" dirty="0">
                <a:latin typeface="Meiryo UI" panose="020B0604030504040204" pitchFamily="50" charset="-128"/>
                <a:ea typeface="Meiryo UI" panose="020B0604030504040204" pitchFamily="50" charset="-128"/>
              </a:rPr>
              <a:t>　①</a:t>
            </a:r>
            <a:r>
              <a:rPr lang="en-US" altLang="ja-JP" sz="4388" b="1" dirty="0">
                <a:latin typeface="Meiryo UI" panose="020B0604030504040204" pitchFamily="50" charset="-128"/>
                <a:ea typeface="Meiryo UI" panose="020B0604030504040204" pitchFamily="50" charset="-128"/>
              </a:rPr>
              <a:t>SDGs</a:t>
            </a:r>
            <a:r>
              <a:rPr lang="ja-JP" altLang="en-US" sz="4388" b="1" dirty="0">
                <a:latin typeface="Meiryo UI" panose="020B0604030504040204" pitchFamily="50" charset="-128"/>
                <a:ea typeface="Meiryo UI" panose="020B0604030504040204" pitchFamily="50" charset="-128"/>
              </a:rPr>
              <a:t>のポイントが理解できる</a:t>
            </a:r>
            <a:endParaRPr lang="en-US" altLang="ja-JP" sz="4388" b="1"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075E4C09-5669-46FB-80D3-D3C0337BFD9F}"/>
              </a:ext>
            </a:extLst>
          </p:cNvPr>
          <p:cNvSpPr txBox="1">
            <a:spLocks/>
          </p:cNvSpPr>
          <p:nvPr/>
        </p:nvSpPr>
        <p:spPr>
          <a:xfrm>
            <a:off x="244814" y="3066853"/>
            <a:ext cx="8925719" cy="116348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88" b="1" dirty="0">
                <a:latin typeface="Meiryo UI" panose="020B0604030504040204" pitchFamily="50" charset="-128"/>
                <a:ea typeface="Meiryo UI" panose="020B0604030504040204" pitchFamily="50" charset="-128"/>
              </a:rPr>
              <a:t>　②</a:t>
            </a:r>
            <a:r>
              <a:rPr lang="en-US" altLang="ja-JP" sz="4388" b="1" dirty="0">
                <a:latin typeface="Meiryo UI" panose="020B0604030504040204" pitchFamily="50" charset="-128"/>
                <a:ea typeface="Meiryo UI" panose="020B0604030504040204" pitchFamily="50" charset="-128"/>
              </a:rPr>
              <a:t>SDGs</a:t>
            </a:r>
            <a:r>
              <a:rPr lang="ja-JP" altLang="en-US" sz="4388" b="1" dirty="0">
                <a:latin typeface="Meiryo UI" panose="020B0604030504040204" pitchFamily="50" charset="-128"/>
                <a:ea typeface="Meiryo UI" panose="020B0604030504040204" pitchFamily="50" charset="-128"/>
              </a:rPr>
              <a:t>を「ジブンゴト化」できる</a:t>
            </a:r>
            <a:endParaRPr lang="en-US" altLang="ja-JP" sz="4388"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E33B95A-F4D2-1BF4-C2AC-3049B627E9D6}"/>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今回の講義のゴール</a:t>
            </a:r>
            <a:endParaRPr kumimoji="1" lang="en-US" altLang="ja-JP" sz="2000"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3CF086F-98DC-4234-A116-FB01A31C9FB5}"/>
              </a:ext>
            </a:extLst>
          </p:cNvPr>
          <p:cNvPicPr>
            <a:picLocks noChangeAspect="1"/>
          </p:cNvPicPr>
          <p:nvPr/>
        </p:nvPicPr>
        <p:blipFill>
          <a:blip r:embed="rId3"/>
          <a:stretch>
            <a:fillRect/>
          </a:stretch>
        </p:blipFill>
        <p:spPr>
          <a:xfrm>
            <a:off x="3837335" y="3243056"/>
            <a:ext cx="2231329" cy="371888"/>
          </a:xfrm>
          <a:prstGeom prst="rect">
            <a:avLst/>
          </a:prstGeom>
        </p:spPr>
      </p:pic>
    </p:spTree>
    <p:extLst>
      <p:ext uri="{BB962C8B-B14F-4D97-AF65-F5344CB8AC3E}">
        <p14:creationId xmlns:p14="http://schemas.microsoft.com/office/powerpoint/2010/main" val="96816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8131"/>
            <a:ext cx="9906000" cy="669895"/>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認知度（大阪）</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395606" y="727308"/>
            <a:ext cx="5623655"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回答者の認知度は</a:t>
            </a:r>
            <a:r>
              <a:rPr lang="ja-JP" altLang="en-US" sz="2286" b="1" u="sng">
                <a:latin typeface="Meiryo UI" panose="020B0604030504040204" pitchFamily="50" charset="-128"/>
                <a:ea typeface="Meiryo UI" panose="020B0604030504040204" pitchFamily="50" charset="-128"/>
              </a:rPr>
              <a:t>、</a:t>
            </a:r>
            <a:r>
              <a:rPr lang="en-US" altLang="ja-JP" sz="2286" b="1" u="sng">
                <a:latin typeface="Meiryo UI" panose="020B0604030504040204" pitchFamily="50" charset="-128"/>
                <a:ea typeface="Meiryo UI" panose="020B0604030504040204" pitchFamily="50" charset="-128"/>
              </a:rPr>
              <a:t>82.0%</a:t>
            </a:r>
            <a:r>
              <a:rPr lang="ja-JP" altLang="en-US" sz="2286" b="1" u="sng" dirty="0">
                <a:latin typeface="Meiryo UI" panose="020B0604030504040204" pitchFamily="50" charset="-128"/>
                <a:ea typeface="Meiryo UI" panose="020B0604030504040204" pitchFamily="50" charset="-128"/>
              </a:rPr>
              <a:t>。</a:t>
            </a:r>
            <a:r>
              <a:rPr lang="ja-JP" altLang="en-US" sz="1334" dirty="0">
                <a:latin typeface="Meiryo UI" panose="020B0604030504040204" pitchFamily="50" charset="-128"/>
                <a:ea typeface="Meiryo UI" panose="020B0604030504040204" pitchFamily="50" charset="-128"/>
              </a:rPr>
              <a:t>（</a:t>
            </a:r>
            <a:r>
              <a:rPr lang="en-US" altLang="ja-JP" sz="1334">
                <a:latin typeface="Meiryo UI" panose="020B0604030504040204" pitchFamily="50" charset="-128"/>
                <a:ea typeface="Meiryo UI" panose="020B0604030504040204" pitchFamily="50" charset="-128"/>
              </a:rPr>
              <a:t>2025</a:t>
            </a:r>
            <a:r>
              <a:rPr lang="ja-JP" altLang="en-US" sz="1334">
                <a:latin typeface="Meiryo UI" panose="020B0604030504040204" pitchFamily="50" charset="-128"/>
                <a:ea typeface="Meiryo UI" panose="020B0604030504040204" pitchFamily="50" charset="-128"/>
              </a:rPr>
              <a:t>年</a:t>
            </a:r>
            <a:r>
              <a:rPr lang="en-US" altLang="ja-JP" sz="1334">
                <a:latin typeface="Meiryo UI" panose="020B0604030504040204" pitchFamily="50" charset="-128"/>
                <a:ea typeface="Meiryo UI" panose="020B0604030504040204" pitchFamily="50" charset="-128"/>
              </a:rPr>
              <a:t>9</a:t>
            </a:r>
            <a:r>
              <a:rPr lang="ja-JP" altLang="en-US" sz="1334">
                <a:latin typeface="Meiryo UI" panose="020B0604030504040204" pitchFamily="50" charset="-128"/>
                <a:ea typeface="Meiryo UI" panose="020B0604030504040204" pitchFamily="50" charset="-128"/>
              </a:rPr>
              <a:t>月調査）</a:t>
            </a:r>
            <a:endParaRPr lang="en-US" altLang="ja-JP" sz="1334" dirty="0">
              <a:latin typeface="Meiryo UI" panose="020B0604030504040204" pitchFamily="50" charset="-128"/>
              <a:ea typeface="Meiryo UI" panose="020B0604030504040204" pitchFamily="50" charset="-128"/>
            </a:endParaRPr>
          </a:p>
        </p:txBody>
      </p:sp>
      <p:sp>
        <p:nvSpPr>
          <p:cNvPr id="7" name="正方形/長方形 6"/>
          <p:cNvSpPr/>
          <p:nvPr/>
        </p:nvSpPr>
        <p:spPr>
          <a:xfrm>
            <a:off x="520575" y="6028480"/>
            <a:ext cx="9047970" cy="391037"/>
          </a:xfrm>
          <a:prstGeom prst="rect">
            <a:avLst/>
          </a:prstGeom>
          <a:ln w="12700">
            <a:noFill/>
          </a:ln>
        </p:spPr>
        <p:txBody>
          <a:bodyPr wrap="square" anchor="ctr">
            <a:noAutofit/>
          </a:bodyPr>
          <a:lstStyle/>
          <a:p>
            <a:pPr>
              <a:lnSpc>
                <a:spcPts val="2096"/>
              </a:lnSpc>
            </a:pPr>
            <a:r>
              <a:rPr lang="en-US" altLang="ja-JP" sz="1334">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調査方法 ： 民間の調査会社が保有するモニターを対象としたインターネットアンケート調査</a:t>
            </a:r>
            <a:endParaRPr lang="en-US" altLang="ja-JP" sz="1200">
              <a:solidFill>
                <a:schemeClr val="tx1"/>
              </a:solidFill>
              <a:latin typeface="Meiryo UI" panose="020B0604030504040204" pitchFamily="50" charset="-128"/>
              <a:ea typeface="Meiryo UI" panose="020B0604030504040204" pitchFamily="50" charset="-128"/>
            </a:endParaRPr>
          </a:p>
          <a:p>
            <a:pPr>
              <a:lnSpc>
                <a:spcPts val="2096"/>
              </a:lnSpc>
            </a:pPr>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調査対象 ： 国勢調査に基づく性・年代・居住地の割合で割り付けた</a:t>
            </a:r>
            <a:r>
              <a:rPr lang="en-US" altLang="ja-JP" sz="1200">
                <a:solidFill>
                  <a:schemeClr val="tx1"/>
                </a:solidFill>
                <a:latin typeface="Meiryo UI" panose="020B0604030504040204" pitchFamily="50" charset="-128"/>
                <a:ea typeface="Meiryo UI" panose="020B0604030504040204" pitchFamily="50" charset="-128"/>
              </a:rPr>
              <a:t>18</a:t>
            </a:r>
            <a:r>
              <a:rPr lang="ja-JP" altLang="en-US" sz="1200">
                <a:solidFill>
                  <a:schemeClr val="tx1"/>
                </a:solidFill>
                <a:latin typeface="Meiryo UI" panose="020B0604030504040204" pitchFamily="50" charset="-128"/>
                <a:ea typeface="Meiryo UI" panose="020B0604030504040204" pitchFamily="50" charset="-128"/>
              </a:rPr>
              <a:t>歳以上の大阪府民</a:t>
            </a:r>
            <a:r>
              <a:rPr lang="en-US" altLang="ja-JP" sz="1200">
                <a:solidFill>
                  <a:schemeClr val="tx1"/>
                </a:solidFill>
                <a:latin typeface="Meiryo UI" panose="020B0604030504040204" pitchFamily="50" charset="-128"/>
                <a:ea typeface="Meiryo UI" panose="020B0604030504040204" pitchFamily="50" charset="-128"/>
              </a:rPr>
              <a:t>1,000</a:t>
            </a:r>
            <a:r>
              <a:rPr lang="ja-JP" altLang="en-US" sz="1200">
                <a:solidFill>
                  <a:schemeClr val="tx1"/>
                </a:solidFill>
                <a:latin typeface="Meiryo UI" panose="020B0604030504040204" pitchFamily="50" charset="-128"/>
                <a:ea typeface="Meiryo UI" panose="020B0604030504040204" pitchFamily="50" charset="-128"/>
              </a:rPr>
              <a:t>人</a:t>
            </a:r>
            <a:endParaRPr lang="en-US" altLang="ja-JP" sz="1200">
              <a:solidFill>
                <a:schemeClr val="tx1"/>
              </a:solidFill>
              <a:latin typeface="Meiryo UI" panose="020B0604030504040204" pitchFamily="50" charset="-128"/>
              <a:ea typeface="Meiryo UI" panose="020B0604030504040204" pitchFamily="50" charset="-128"/>
            </a:endParaRPr>
          </a:p>
          <a:p>
            <a:pPr>
              <a:lnSpc>
                <a:spcPts val="1997"/>
              </a:lnSpc>
            </a:pPr>
            <a:r>
              <a:rPr lang="en-US" altLang="ja-JP" sz="1334">
                <a:latin typeface="Meiryo UI" panose="020B0604030504040204" pitchFamily="50" charset="-128"/>
                <a:ea typeface="Meiryo UI" panose="020B0604030504040204" pitchFamily="50" charset="-128"/>
              </a:rPr>
              <a:t>※</a:t>
            </a:r>
            <a:r>
              <a:rPr lang="ja-JP" altLang="en-US" sz="1334">
                <a:latin typeface="Meiryo UI" panose="020B0604030504040204" pitchFamily="50" charset="-128"/>
                <a:ea typeface="Meiryo UI" panose="020B0604030504040204" pitchFamily="50" charset="-128"/>
              </a:rPr>
              <a:t>「</a:t>
            </a:r>
            <a:r>
              <a:rPr lang="en-US" altLang="ja-JP" sz="1334">
                <a:latin typeface="Meiryo UI" panose="020B0604030504040204" pitchFamily="50" charset="-128"/>
                <a:ea typeface="Meiryo UI" panose="020B0604030504040204" pitchFamily="50" charset="-128"/>
              </a:rPr>
              <a:t>SDGs</a:t>
            </a:r>
            <a:r>
              <a:rPr lang="ja-JP" altLang="en-US" sz="1334">
                <a:latin typeface="Meiryo UI" panose="020B0604030504040204" pitchFamily="50" charset="-128"/>
                <a:ea typeface="Meiryo UI" panose="020B0604030504040204" pitchFamily="50" charset="-128"/>
              </a:rPr>
              <a:t>を知っている」と「 </a:t>
            </a:r>
            <a:r>
              <a:rPr lang="en-US" altLang="ja-JP" sz="1334">
                <a:latin typeface="Meiryo UI" panose="020B0604030504040204" pitchFamily="50" charset="-128"/>
                <a:ea typeface="Meiryo UI" panose="020B0604030504040204" pitchFamily="50" charset="-128"/>
              </a:rPr>
              <a:t>SDGs</a:t>
            </a:r>
            <a:r>
              <a:rPr lang="ja-JP" altLang="en-US" sz="1334">
                <a:latin typeface="Meiryo UI" panose="020B0604030504040204" pitchFamily="50" charset="-128"/>
                <a:ea typeface="Meiryo UI" panose="020B0604030504040204" pitchFamily="50" charset="-128"/>
              </a:rPr>
              <a:t>という言葉を聞いたことがある、または、ロゴを見たことがある」の合計を</a:t>
            </a:r>
            <a:r>
              <a:rPr lang="en-US" altLang="ja-JP" sz="1334">
                <a:latin typeface="Meiryo UI" panose="020B0604030504040204" pitchFamily="50" charset="-128"/>
                <a:ea typeface="Meiryo UI" panose="020B0604030504040204" pitchFamily="50" charset="-128"/>
              </a:rPr>
              <a:t>SDGs</a:t>
            </a:r>
            <a:r>
              <a:rPr lang="ja-JP" altLang="en-US" sz="1334" dirty="0">
                <a:latin typeface="Meiryo UI" panose="020B0604030504040204" pitchFamily="50" charset="-128"/>
                <a:ea typeface="Meiryo UI" panose="020B0604030504040204" pitchFamily="50" charset="-128"/>
              </a:rPr>
              <a:t>の認知度としている。</a:t>
            </a:r>
            <a:endParaRPr lang="en-US" altLang="ja-JP" sz="1334" dirty="0">
              <a:latin typeface="Meiryo UI" panose="020B0604030504040204" pitchFamily="50" charset="-128"/>
              <a:ea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AB5EB129-F77B-4FAF-B694-869DA66CD9C3}"/>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19</a:t>
            </a:fld>
            <a:endParaRPr lang="ja-JP" altLang="en-US" dirty="0">
              <a:solidFill>
                <a:prstClr val="black">
                  <a:tint val="75000"/>
                </a:prstClr>
              </a:solidFill>
            </a:endParaRPr>
          </a:p>
        </p:txBody>
      </p:sp>
      <p:pic>
        <p:nvPicPr>
          <p:cNvPr id="2" name="図 1">
            <a:extLst>
              <a:ext uri="{FF2B5EF4-FFF2-40B4-BE49-F238E27FC236}">
                <a16:creationId xmlns:a16="http://schemas.microsoft.com/office/drawing/2014/main" id="{D262327A-0B57-488A-AE98-B2E14BC0DE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603" y="1072304"/>
            <a:ext cx="8232794" cy="4713392"/>
          </a:xfrm>
          <a:prstGeom prst="rect">
            <a:avLst/>
          </a:prstGeom>
        </p:spPr>
      </p:pic>
    </p:spTree>
    <p:extLst>
      <p:ext uri="{BB962C8B-B14F-4D97-AF65-F5344CB8AC3E}">
        <p14:creationId xmlns:p14="http://schemas.microsoft.com/office/powerpoint/2010/main" val="219369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681683"/>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認知度（全体）</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33F4B936-6BA7-4C6B-BCE0-28CB4464086C}"/>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20</a:t>
            </a:fld>
            <a:endParaRPr lang="ja-JP" altLang="en-US" dirty="0">
              <a:solidFill>
                <a:prstClr val="black">
                  <a:tint val="75000"/>
                </a:prstClr>
              </a:solidFill>
            </a:endParaRPr>
          </a:p>
        </p:txBody>
      </p:sp>
      <p:pic>
        <p:nvPicPr>
          <p:cNvPr id="2" name="図 1">
            <a:extLst>
              <a:ext uri="{FF2B5EF4-FFF2-40B4-BE49-F238E27FC236}">
                <a16:creationId xmlns:a16="http://schemas.microsoft.com/office/drawing/2014/main" id="{7E92CD6E-3675-4979-ADC0-759C052E63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577" y="916937"/>
            <a:ext cx="9106846" cy="5340684"/>
          </a:xfrm>
          <a:prstGeom prst="rect">
            <a:avLst/>
          </a:prstGeom>
        </p:spPr>
      </p:pic>
    </p:spTree>
    <p:extLst>
      <p:ext uri="{BB962C8B-B14F-4D97-AF65-F5344CB8AC3E}">
        <p14:creationId xmlns:p14="http://schemas.microsoft.com/office/powerpoint/2010/main" val="398650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新たなステークホルダーの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ネットワークを活かしながら、ステークホルダー間の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施策を幅広く展開していく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の理念に沿った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社会システムや価値観の変革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
        <p:nvSpPr>
          <p:cNvPr id="2" name="正方形/長方形 1"/>
          <p:cNvSpPr/>
          <p:nvPr/>
        </p:nvSpPr>
        <p:spPr>
          <a:xfrm>
            <a:off x="-74644" y="591246"/>
            <a:ext cx="1595309"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府の役割</a:t>
            </a: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7651" y="74288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22</a:t>
            </a:fld>
            <a:endParaRPr kumimoji="1" lang="ja-JP" altLang="en-US" sz="1200"/>
          </a:p>
        </p:txBody>
      </p:sp>
    </p:spTree>
    <p:extLst>
      <p:ext uri="{BB962C8B-B14F-4D97-AF65-F5344CB8AC3E}">
        <p14:creationId xmlns:p14="http://schemas.microsoft.com/office/powerpoint/2010/main" val="2453112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screen">
                <a:extLst>
                  <a:ext uri="{28A0092B-C50C-407E-A947-70E740481C1C}">
                    <a14:useLocalDpi xmlns:a14="http://schemas.microsoft.com/office/drawing/2010/main"/>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screen">
                <a:extLst>
                  <a:ext uri="{28A0092B-C50C-407E-A947-70E740481C1C}">
                    <a14:useLocalDpi xmlns:a14="http://schemas.microsoft.com/office/drawing/2010/main"/>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966080"/>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Meiryo UI" panose="020B0604030504040204" pitchFamily="50" charset="-128"/>
                <a:ea typeface="Meiryo UI" panose="020B0604030504040204" pitchFamily="50" charset="-128"/>
              </a:rPr>
              <a:t>　</a:t>
            </a:r>
            <a:r>
              <a:rPr kumimoji="1" lang="en-US" altLang="ja-JP" sz="2000" b="1">
                <a:latin typeface="Meiryo UI" panose="020B0604030504040204" pitchFamily="50" charset="-128"/>
                <a:ea typeface="Meiryo UI" panose="020B0604030504040204" pitchFamily="50" charset="-128"/>
              </a:rPr>
              <a:t>OSAKA JAPAN SDGs Forum</a:t>
            </a:r>
            <a:r>
              <a:rPr kumimoji="1" lang="ja-JP" altLang="en-US" sz="2000" b="1">
                <a:latin typeface="Meiryo UI" panose="020B0604030504040204" pitchFamily="50" charset="-128"/>
                <a:ea typeface="Meiryo UI" panose="020B0604030504040204" pitchFamily="50" charset="-128"/>
              </a:rPr>
              <a:t>（</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全国フォーラム</a:t>
            </a:r>
            <a:r>
              <a:rPr kumimoji="1" lang="en-US" altLang="ja-JP" sz="2000" b="1">
                <a:latin typeface="Meiryo UI" panose="020B0604030504040204" pitchFamily="50" charset="-128"/>
                <a:ea typeface="Meiryo UI" panose="020B0604030504040204" pitchFamily="50" charset="-128"/>
              </a:rPr>
              <a:t>2025</a:t>
            </a:r>
            <a:r>
              <a:rPr kumimoji="1" lang="ja-JP" altLang="en-US" sz="2000" b="1">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7466275" y="6589401"/>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
        <p:nvSpPr>
          <p:cNvPr id="30" name="正方形/長方形 29">
            <a:extLst>
              <a:ext uri="{FF2B5EF4-FFF2-40B4-BE49-F238E27FC236}">
                <a16:creationId xmlns:a16="http://schemas.microsoft.com/office/drawing/2014/main" id="{26F47C17-F25E-4FA4-93FF-BFC0FE738C2E}"/>
              </a:ext>
            </a:extLst>
          </p:cNvPr>
          <p:cNvSpPr/>
          <p:nvPr/>
        </p:nvSpPr>
        <p:spPr>
          <a:xfrm>
            <a:off x="0" y="692340"/>
            <a:ext cx="9905999" cy="746358"/>
          </a:xfrm>
          <a:prstGeom prst="rect">
            <a:avLst/>
          </a:prstGeom>
        </p:spPr>
        <p:txBody>
          <a:bodyPr wrap="square">
            <a:spAutoFit/>
          </a:bodyPr>
          <a:lstStyle/>
          <a:p>
            <a:pPr marL="232172" indent="-232172">
              <a:lnSpc>
                <a:spcPts val="1706"/>
              </a:lnSpc>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の有識者や様々なステークホルダーとともに、</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の達成に向けて国内外の先進的な</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アクション等を共有し、</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年以降の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のその先（</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beyond</a:t>
            </a:r>
            <a:r>
              <a:rPr lang="ja-JP" altLang="en-US" dirty="0">
                <a:latin typeface="Meiryo UI" panose="020B0604030504040204" pitchFamily="50" charset="-128"/>
                <a:ea typeface="Meiryo UI" panose="020B0604030504040204" pitchFamily="50" charset="-128"/>
              </a:rPr>
              <a:t>）について議論を深める機会として、万博会場内において「</a:t>
            </a:r>
            <a:r>
              <a:rPr lang="en-US" altLang="ja-JP" dirty="0">
                <a:latin typeface="Meiryo UI" panose="020B0604030504040204" pitchFamily="50" charset="-128"/>
                <a:ea typeface="Meiryo UI" panose="020B0604030504040204" pitchFamily="50" charset="-128"/>
              </a:rPr>
              <a:t>OSAKA JAPAN SDGs Forum</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全国フォーラム</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）」を開催しました。</a:t>
            </a:r>
          </a:p>
        </p:txBody>
      </p:sp>
      <p:sp>
        <p:nvSpPr>
          <p:cNvPr id="33" name="正方形/長方形 32">
            <a:extLst>
              <a:ext uri="{FF2B5EF4-FFF2-40B4-BE49-F238E27FC236}">
                <a16:creationId xmlns:a16="http://schemas.microsoft.com/office/drawing/2014/main" id="{4C4C202D-7F7A-4312-B2AF-EBD74B4BCE96}"/>
              </a:ext>
            </a:extLst>
          </p:cNvPr>
          <p:cNvSpPr/>
          <p:nvPr/>
        </p:nvSpPr>
        <p:spPr>
          <a:xfrm>
            <a:off x="210875" y="2234518"/>
            <a:ext cx="1151394" cy="445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latin typeface="Meiryo UI" panose="020B0604030504040204" pitchFamily="50" charset="-128"/>
                <a:ea typeface="Meiryo UI" panose="020B0604030504040204" pitchFamily="50" charset="-128"/>
              </a:rPr>
              <a:t>開催概要</a:t>
            </a:r>
            <a:endParaRPr lang="ja-JP" altLang="en-US" sz="16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EDAFEE43-DA1C-4909-848F-F38B7B1256BF}"/>
              </a:ext>
            </a:extLst>
          </p:cNvPr>
          <p:cNvSpPr/>
          <p:nvPr/>
        </p:nvSpPr>
        <p:spPr>
          <a:xfrm>
            <a:off x="210875" y="2733492"/>
            <a:ext cx="7523348" cy="3990836"/>
          </a:xfrm>
          <a:prstGeom prst="rect">
            <a:avLst/>
          </a:prstGeom>
        </p:spPr>
        <p:txBody>
          <a:bodyPr wrap="square">
            <a:spAutoFit/>
          </a:bodyPr>
          <a:lstStyle/>
          <a:p>
            <a:pPr>
              <a:lnSpc>
                <a:spcPts val="1869"/>
              </a:lnSpc>
            </a:pPr>
            <a:r>
              <a:rPr lang="ja-JP" altLang="en-US" b="1" dirty="0">
                <a:latin typeface="Meiryo UI" panose="020B0604030504040204" pitchFamily="50" charset="-128"/>
                <a:ea typeface="Meiryo UI" panose="020B0604030504040204" pitchFamily="50" charset="-128"/>
              </a:rPr>
              <a:t>◆日時：</a:t>
            </a:r>
            <a:r>
              <a:rPr lang="ja-JP" altLang="en-US" dirty="0">
                <a:latin typeface="Meiryo UI" panose="020B0604030504040204" pitchFamily="50" charset="-128"/>
                <a:ea typeface="Meiryo UI" panose="020B0604030504040204" pitchFamily="50" charset="-128"/>
              </a:rPr>
              <a:t>令和７年９月５日（金）</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a:t>
            </a:r>
          </a:p>
          <a:p>
            <a:pPr>
              <a:lnSpc>
                <a:spcPts val="1869"/>
              </a:lnSpc>
            </a:pPr>
            <a:endParaRPr lang="en-US" altLang="ja-JP" b="1" dirty="0">
              <a:solidFill>
                <a:srgbClr val="FF0000"/>
              </a:solidFill>
              <a:latin typeface="Meiryo UI" panose="020B0604030504040204" pitchFamily="50" charset="-128"/>
              <a:ea typeface="Meiryo UI" panose="020B0604030504040204" pitchFamily="50" charset="-128"/>
            </a:endParaRPr>
          </a:p>
          <a:p>
            <a:pPr>
              <a:lnSpc>
                <a:spcPts val="1869"/>
              </a:lnSpc>
            </a:pPr>
            <a:r>
              <a:rPr lang="ja-JP" altLang="en-US" b="1" dirty="0">
                <a:latin typeface="Meiryo UI" panose="020B0604030504040204" pitchFamily="50" charset="-128"/>
                <a:ea typeface="Meiryo UI" panose="020B0604030504040204" pitchFamily="50" charset="-128"/>
              </a:rPr>
              <a:t>◆会場：</a:t>
            </a:r>
            <a:r>
              <a:rPr lang="en-US" altLang="ja-JP" dirty="0">
                <a:latin typeface="Meiryo UI" panose="020B0604030504040204" pitchFamily="50" charset="-128"/>
                <a:ea typeface="Meiryo UI" panose="020B0604030504040204" pitchFamily="50" charset="-128"/>
              </a:rPr>
              <a:t>EXPO</a:t>
            </a:r>
            <a:r>
              <a:rPr lang="ja-JP" altLang="en-US" dirty="0">
                <a:latin typeface="Meiryo UI" panose="020B0604030504040204" pitchFamily="50" charset="-128"/>
                <a:ea typeface="Meiryo UI" panose="020B0604030504040204" pitchFamily="50" charset="-128"/>
              </a:rPr>
              <a:t>ホール「シャインハット」</a:t>
            </a:r>
            <a:r>
              <a:rPr lang="en-US" altLang="ja-JP" dirty="0">
                <a:latin typeface="Meiryo UI" panose="020B0604030504040204" pitchFamily="50" charset="-128"/>
                <a:ea typeface="Meiryo UI" panose="020B0604030504040204" pitchFamily="50" charset="-128"/>
              </a:rPr>
              <a:t>  </a:t>
            </a:r>
          </a:p>
          <a:p>
            <a:pPr>
              <a:lnSpc>
                <a:spcPts val="1869"/>
              </a:lnSpc>
            </a:pPr>
            <a:endParaRPr lang="en-US" altLang="ja-JP" b="1" dirty="0">
              <a:latin typeface="Meiryo UI" panose="020B0604030504040204" pitchFamily="50" charset="-128"/>
              <a:ea typeface="Meiryo UI" panose="020B0604030504040204" pitchFamily="50" charset="-128"/>
            </a:endParaRPr>
          </a:p>
          <a:p>
            <a:pPr>
              <a:lnSpc>
                <a:spcPts val="1869"/>
              </a:lnSpc>
            </a:pPr>
            <a:r>
              <a:rPr lang="ja-JP" altLang="en-US" b="1" dirty="0">
                <a:latin typeface="Meiryo UI" panose="020B0604030504040204" pitchFamily="50" charset="-128"/>
                <a:ea typeface="Meiryo UI" panose="020B0604030504040204" pitchFamily="50" charset="-128"/>
              </a:rPr>
              <a:t>◆コンセプト：</a:t>
            </a:r>
            <a:r>
              <a:rPr lang="ja-JP" altLang="en-US" b="1" dirty="0">
                <a:solidFill>
                  <a:srgbClr val="FF0000"/>
                </a:solidFill>
                <a:latin typeface="Meiryo UI" panose="020B0604030504040204" pitchFamily="50" charset="-128"/>
                <a:ea typeface="Meiryo UI" panose="020B0604030504040204" pitchFamily="50" charset="-128"/>
              </a:rPr>
              <a:t>「みんなの智恵をつなげて、世界を変えよう」</a:t>
            </a:r>
            <a:endParaRPr lang="en-US" altLang="ja-JP" b="1" dirty="0">
              <a:solidFill>
                <a:srgbClr val="FF0000"/>
              </a:solidFill>
              <a:latin typeface="Meiryo UI" panose="020B0604030504040204" pitchFamily="50" charset="-128"/>
              <a:ea typeface="Meiryo UI" panose="020B0604030504040204" pitchFamily="50" charset="-128"/>
            </a:endParaRPr>
          </a:p>
          <a:p>
            <a:pPr>
              <a:lnSpc>
                <a:spcPts val="1869"/>
              </a:lnSpc>
            </a:pPr>
            <a:endParaRPr lang="en-US" altLang="ja-JP" b="1" dirty="0">
              <a:latin typeface="Meiryo UI" panose="020B0604030504040204" pitchFamily="50" charset="-128"/>
              <a:ea typeface="Meiryo UI" panose="020B0604030504040204" pitchFamily="50" charset="-128"/>
            </a:endParaRPr>
          </a:p>
          <a:p>
            <a:pPr>
              <a:lnSpc>
                <a:spcPts val="1869"/>
              </a:lnSpc>
            </a:pPr>
            <a:r>
              <a:rPr lang="ja-JP" altLang="en-US" b="1" dirty="0">
                <a:latin typeface="Meiryo UI" panose="020B0604030504040204" pitchFamily="50" charset="-128"/>
                <a:ea typeface="Meiryo UI" panose="020B0604030504040204" pitchFamily="50" charset="-128"/>
              </a:rPr>
              <a:t>◆プログラム：</a:t>
            </a:r>
            <a:endParaRPr lang="en-US" altLang="ja-JP" b="1" dirty="0">
              <a:latin typeface="Meiryo UI" panose="020B0604030504040204" pitchFamily="50" charset="-128"/>
              <a:ea typeface="Meiryo UI" panose="020B0604030504040204" pitchFamily="50" charset="-128"/>
            </a:endParaRPr>
          </a:p>
          <a:p>
            <a:pPr>
              <a:lnSpc>
                <a:spcPts val="1869"/>
              </a:lnSpc>
            </a:pPr>
            <a:r>
              <a:rPr lang="ja-JP" altLang="en-US" dirty="0">
                <a:latin typeface="Meiryo UI" panose="020B0604030504040204" pitchFamily="50" charset="-128"/>
                <a:ea typeface="Meiryo UI" panose="020B0604030504040204" pitchFamily="50" charset="-128"/>
              </a:rPr>
              <a:t>・障がいのある方を含む約</a:t>
            </a:r>
            <a:r>
              <a:rPr lang="en-US" altLang="ja-JP" dirty="0">
                <a:latin typeface="Meiryo UI" panose="020B0604030504040204" pitchFamily="50" charset="-128"/>
                <a:ea typeface="Meiryo UI" panose="020B0604030504040204" pitchFamily="50" charset="-128"/>
              </a:rPr>
              <a:t>70</a:t>
            </a:r>
            <a:r>
              <a:rPr lang="ja-JP" altLang="en-US" dirty="0">
                <a:latin typeface="Meiryo UI" panose="020B0604030504040204" pitchFamily="50" charset="-128"/>
                <a:ea typeface="Meiryo UI" panose="020B0604030504040204" pitchFamily="50" charset="-128"/>
              </a:rPr>
              <a:t>名と、プロダンサーによる</a:t>
            </a:r>
          </a:p>
          <a:p>
            <a:pPr>
              <a:lnSpc>
                <a:spcPts val="1869"/>
              </a:lnSpc>
            </a:pPr>
            <a:r>
              <a:rPr lang="ja-JP" altLang="en-US" dirty="0">
                <a:latin typeface="Meiryo UI" panose="020B0604030504040204" pitchFamily="50" charset="-128"/>
                <a:ea typeface="Meiryo UI" panose="020B0604030504040204" pitchFamily="50" charset="-128"/>
              </a:rPr>
              <a:t>　ダンスパフォーマンス</a:t>
            </a:r>
            <a:endParaRPr lang="en-US" altLang="ja-JP" dirty="0">
              <a:latin typeface="Meiryo UI" panose="020B0604030504040204" pitchFamily="50" charset="-128"/>
              <a:ea typeface="Meiryo UI" panose="020B0604030504040204" pitchFamily="50" charset="-128"/>
            </a:endParaRPr>
          </a:p>
          <a:p>
            <a:pPr>
              <a:lnSpc>
                <a:spcPts val="1869"/>
              </a:lnSpc>
            </a:pPr>
            <a:r>
              <a:rPr lang="ja-JP" altLang="en-US" dirty="0">
                <a:latin typeface="Meiryo UI" panose="020B0604030504040204" pitchFamily="50" charset="-128"/>
                <a:ea typeface="Meiryo UI" panose="020B0604030504040204" pitchFamily="50" charset="-128"/>
              </a:rPr>
              <a:t>・慶應義塾大学大学院・蟹江憲史教授による</a:t>
            </a:r>
            <a:endParaRPr lang="en-US" altLang="ja-JP" dirty="0">
              <a:latin typeface="Meiryo UI" panose="020B0604030504040204" pitchFamily="50" charset="-128"/>
              <a:ea typeface="Meiryo UI" panose="020B0604030504040204" pitchFamily="50" charset="-128"/>
            </a:endParaRPr>
          </a:p>
          <a:p>
            <a:pPr>
              <a:lnSpc>
                <a:spcPts val="1869"/>
              </a:lnSpc>
            </a:pPr>
            <a:r>
              <a:rPr lang="ja-JP" altLang="en-US" dirty="0">
                <a:latin typeface="Meiryo UI" panose="020B0604030504040204" pitchFamily="50" charset="-128"/>
                <a:ea typeface="Meiryo UI" panose="020B0604030504040204" pitchFamily="50" charset="-128"/>
              </a:rPr>
              <a:t>　基調講演</a:t>
            </a:r>
            <a:endParaRPr lang="en-US" altLang="ja-JP" dirty="0">
              <a:latin typeface="Meiryo UI" panose="020B0604030504040204" pitchFamily="50" charset="-128"/>
              <a:ea typeface="Meiryo UI" panose="020B0604030504040204" pitchFamily="50" charset="-128"/>
            </a:endParaRPr>
          </a:p>
          <a:p>
            <a:pPr>
              <a:lnSpc>
                <a:spcPts val="1869"/>
              </a:lnSpc>
            </a:pPr>
            <a:r>
              <a:rPr lang="ja-JP" altLang="en-US" dirty="0">
                <a:latin typeface="Meiryo UI" panose="020B0604030504040204" pitchFamily="50" charset="-128"/>
                <a:ea typeface="Meiryo UI" panose="020B0604030504040204" pitchFamily="50" charset="-128"/>
              </a:rPr>
              <a:t>・「みんなで減</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（ゲンコツ）プロジェクト」に参画する</a:t>
            </a:r>
            <a:endParaRPr lang="en-US" altLang="ja-JP" dirty="0">
              <a:latin typeface="Meiryo UI" panose="020B0604030504040204" pitchFamily="50" charset="-128"/>
              <a:ea typeface="Meiryo UI" panose="020B0604030504040204" pitchFamily="50" charset="-128"/>
            </a:endParaRPr>
          </a:p>
          <a:p>
            <a:pPr>
              <a:lnSpc>
                <a:spcPts val="1869"/>
              </a:lnSpc>
            </a:pPr>
            <a:r>
              <a:rPr lang="ja-JP" altLang="en-US" dirty="0">
                <a:latin typeface="Meiryo UI" panose="020B0604030504040204" pitchFamily="50" charset="-128"/>
                <a:ea typeface="Meiryo UI" panose="020B0604030504040204" pitchFamily="50" charset="-128"/>
              </a:rPr>
              <a:t>　大阪府と民間企業によるパネルディスカッション</a:t>
            </a:r>
            <a:endParaRPr lang="en-US" altLang="ja-JP" dirty="0">
              <a:latin typeface="Meiryo UI" panose="020B0604030504040204" pitchFamily="50" charset="-128"/>
              <a:ea typeface="Meiryo UI" panose="020B0604030504040204" pitchFamily="50" charset="-128"/>
            </a:endParaRPr>
          </a:p>
          <a:p>
            <a:pPr>
              <a:lnSpc>
                <a:spcPts val="1869"/>
              </a:lnSpc>
            </a:pPr>
            <a:r>
              <a:rPr lang="ja-JP" altLang="en-US" dirty="0">
                <a:latin typeface="Meiryo UI" panose="020B0604030504040204" pitchFamily="50" charset="-128"/>
                <a:ea typeface="Meiryo UI" panose="020B0604030504040204" pitchFamily="50" charset="-128"/>
              </a:rPr>
              <a:t>・ユース世代による発表　　　他</a:t>
            </a:r>
            <a:endParaRPr lang="en-US" altLang="ja-JP" dirty="0">
              <a:latin typeface="Meiryo UI" panose="020B0604030504040204" pitchFamily="50" charset="-128"/>
              <a:ea typeface="Meiryo UI" panose="020B0604030504040204" pitchFamily="50" charset="-128"/>
            </a:endParaRPr>
          </a:p>
          <a:p>
            <a:pPr>
              <a:lnSpc>
                <a:spcPts val="1869"/>
              </a:lnSpc>
            </a:pPr>
            <a:endParaRPr lang="en-US" altLang="ja-JP" dirty="0">
              <a:latin typeface="Meiryo UI" panose="020B0604030504040204" pitchFamily="50" charset="-128"/>
              <a:ea typeface="Meiryo UI" panose="020B0604030504040204" pitchFamily="50" charset="-128"/>
            </a:endParaRPr>
          </a:p>
          <a:p>
            <a:pPr>
              <a:lnSpc>
                <a:spcPts val="1869"/>
              </a:lnSpc>
            </a:pPr>
            <a:r>
              <a:rPr lang="ja-JP" altLang="en-US" b="1" dirty="0">
                <a:latin typeface="Meiryo UI" panose="020B0604030504040204" pitchFamily="50" charset="-128"/>
                <a:ea typeface="Meiryo UI" panose="020B0604030504040204" pitchFamily="50" charset="-128"/>
              </a:rPr>
              <a:t>◎アーカイブ動画を公開しております！ぜひご覧ください！</a:t>
            </a:r>
            <a:endParaRPr lang="en-US" altLang="ja-JP"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354702BA-34F7-4BEE-A999-D1909A87590F}"/>
              </a:ext>
            </a:extLst>
          </p:cNvPr>
          <p:cNvSpPr/>
          <p:nvPr/>
        </p:nvSpPr>
        <p:spPr>
          <a:xfrm>
            <a:off x="3122886" y="1554487"/>
            <a:ext cx="6027442" cy="648063"/>
          </a:xfrm>
          <a:prstGeom prst="rect">
            <a:avLst/>
          </a:prstGeom>
        </p:spPr>
        <p:txBody>
          <a:bodyPr wrap="square">
            <a:spAutoFit/>
          </a:bodyPr>
          <a:lstStyle/>
          <a:p>
            <a:pPr>
              <a:lnSpc>
                <a:spcPts val="1463"/>
              </a:lnSpc>
            </a:pPr>
            <a:r>
              <a:rPr lang="ja-JP" altLang="en-US" sz="975" dirty="0">
                <a:latin typeface="Meiryo UI" panose="020B0604030504040204" pitchFamily="50" charset="-128"/>
                <a:ea typeface="Meiryo UI" panose="020B0604030504040204" pitchFamily="50" charset="-128"/>
              </a:rPr>
              <a:t>・ </a:t>
            </a:r>
            <a:r>
              <a:rPr lang="en-US" altLang="ja-JP" sz="975" dirty="0">
                <a:latin typeface="Meiryo UI" panose="020B0604030504040204" pitchFamily="50" charset="-128"/>
                <a:ea typeface="Meiryo UI" panose="020B0604030504040204" pitchFamily="50" charset="-128"/>
              </a:rPr>
              <a:t>SDGs</a:t>
            </a:r>
            <a:r>
              <a:rPr lang="ja-JP" altLang="en-US" sz="975" dirty="0">
                <a:latin typeface="Meiryo UI" panose="020B0604030504040204" pitchFamily="50" charset="-128"/>
                <a:ea typeface="Meiryo UI" panose="020B0604030504040204" pitchFamily="50" charset="-128"/>
              </a:rPr>
              <a:t>達成に向けた取組みを全国に発信することを⽬的に、</a:t>
            </a:r>
            <a:r>
              <a:rPr lang="en-US" altLang="ja-JP" sz="975" dirty="0">
                <a:latin typeface="Meiryo UI" panose="020B0604030504040204" pitchFamily="50" charset="-128"/>
                <a:ea typeface="Meiryo UI" panose="020B0604030504040204" pitchFamily="50" charset="-128"/>
              </a:rPr>
              <a:t>2019</a:t>
            </a:r>
            <a:r>
              <a:rPr lang="ja-JP" altLang="en-US" sz="975" dirty="0">
                <a:latin typeface="Meiryo UI" panose="020B0604030504040204" pitchFamily="50" charset="-128"/>
                <a:ea typeface="Meiryo UI" panose="020B0604030504040204" pitchFamily="50" charset="-128"/>
              </a:rPr>
              <a:t>年度より都道府県が持ち回りで開催</a:t>
            </a:r>
            <a:endParaRPr lang="en-US" altLang="ja-JP" sz="975" dirty="0">
              <a:latin typeface="Meiryo UI" panose="020B0604030504040204" pitchFamily="50" charset="-128"/>
              <a:ea typeface="Meiryo UI" panose="020B0604030504040204" pitchFamily="50" charset="-128"/>
            </a:endParaRPr>
          </a:p>
          <a:p>
            <a:pPr>
              <a:lnSpc>
                <a:spcPts val="1463"/>
              </a:lnSpc>
            </a:pPr>
            <a:r>
              <a:rPr lang="ja-JP" altLang="en-US" sz="975" dirty="0">
                <a:latin typeface="Meiryo UI" panose="020B0604030504040204" pitchFamily="50" charset="-128"/>
                <a:ea typeface="Meiryo UI" panose="020B0604030504040204" pitchFamily="50" charset="-128"/>
              </a:rPr>
              <a:t>・ 主催県がテーマを定め、全国の⾃治体と連携し、先進事例を集約・発信する機会</a:t>
            </a:r>
          </a:p>
          <a:p>
            <a:pPr>
              <a:lnSpc>
                <a:spcPts val="1463"/>
              </a:lnSpc>
            </a:pPr>
            <a:r>
              <a:rPr lang="ja-JP" altLang="en-US" sz="975" dirty="0">
                <a:latin typeface="Meiryo UI" panose="020B0604030504040204" pitchFamily="50" charset="-128"/>
                <a:ea typeface="Meiryo UI" panose="020B0604030504040204" pitchFamily="50" charset="-128"/>
              </a:rPr>
              <a:t>・ これまで、</a:t>
            </a:r>
            <a:r>
              <a:rPr lang="en-US" altLang="ja-JP" sz="975" dirty="0">
                <a:latin typeface="Meiryo UI" panose="020B0604030504040204" pitchFamily="50" charset="-128"/>
                <a:ea typeface="Meiryo UI" panose="020B0604030504040204" pitchFamily="50" charset="-128"/>
              </a:rPr>
              <a:t>2019</a:t>
            </a:r>
            <a:r>
              <a:rPr lang="ja-JP" altLang="en-US" sz="975" dirty="0">
                <a:latin typeface="Meiryo UI" panose="020B0604030504040204" pitchFamily="50" charset="-128"/>
                <a:ea typeface="Meiryo UI" panose="020B0604030504040204" pitchFamily="50" charset="-128"/>
              </a:rPr>
              <a:t>年神奈川県、</a:t>
            </a:r>
            <a:r>
              <a:rPr lang="en-US" altLang="ja-JP" sz="975" dirty="0">
                <a:latin typeface="Meiryo UI" panose="020B0604030504040204" pitchFamily="50" charset="-128"/>
                <a:ea typeface="Meiryo UI" panose="020B0604030504040204" pitchFamily="50" charset="-128"/>
              </a:rPr>
              <a:t>2020</a:t>
            </a:r>
            <a:r>
              <a:rPr lang="ja-JP" altLang="en-US" sz="975" dirty="0">
                <a:latin typeface="Meiryo UI" panose="020B0604030504040204" pitchFamily="50" charset="-128"/>
                <a:ea typeface="Meiryo UI" panose="020B0604030504040204" pitchFamily="50" charset="-128"/>
              </a:rPr>
              <a:t>年⻑野県、</a:t>
            </a:r>
            <a:r>
              <a:rPr lang="en-US" altLang="ja-JP" sz="975" dirty="0">
                <a:latin typeface="Meiryo UI" panose="020B0604030504040204" pitchFamily="50" charset="-128"/>
                <a:ea typeface="Meiryo UI" panose="020B0604030504040204" pitchFamily="50" charset="-128"/>
              </a:rPr>
              <a:t>2022</a:t>
            </a:r>
            <a:r>
              <a:rPr lang="ja-JP" altLang="en-US" sz="975" dirty="0">
                <a:latin typeface="Meiryo UI" panose="020B0604030504040204" pitchFamily="50" charset="-128"/>
                <a:ea typeface="Meiryo UI" panose="020B0604030504040204" pitchFamily="50" charset="-128"/>
              </a:rPr>
              <a:t>年滋賀県、</a:t>
            </a:r>
            <a:r>
              <a:rPr lang="en-US" altLang="ja-JP" sz="975" dirty="0">
                <a:latin typeface="Meiryo UI" panose="020B0604030504040204" pitchFamily="50" charset="-128"/>
                <a:ea typeface="Meiryo UI" panose="020B0604030504040204" pitchFamily="50" charset="-128"/>
              </a:rPr>
              <a:t>2024</a:t>
            </a:r>
            <a:r>
              <a:rPr lang="ja-JP" altLang="en-US" sz="975" dirty="0">
                <a:latin typeface="Meiryo UI" panose="020B0604030504040204" pitchFamily="50" charset="-128"/>
                <a:ea typeface="Meiryo UI" panose="020B0604030504040204" pitchFamily="50" charset="-128"/>
              </a:rPr>
              <a:t>年沖縄県で開催</a:t>
            </a:r>
            <a:endParaRPr lang="en-US" altLang="ja-JP" sz="975" dirty="0">
              <a:latin typeface="Meiryo UI" panose="020B0604030504040204" pitchFamily="50" charset="-128"/>
              <a:ea typeface="Meiryo UI" panose="020B0604030504040204" pitchFamily="50" charset="-128"/>
            </a:endParaRPr>
          </a:p>
        </p:txBody>
      </p:sp>
      <p:sp>
        <p:nvSpPr>
          <p:cNvPr id="36" name="大かっこ 35">
            <a:extLst>
              <a:ext uri="{FF2B5EF4-FFF2-40B4-BE49-F238E27FC236}">
                <a16:creationId xmlns:a16="http://schemas.microsoft.com/office/drawing/2014/main" id="{229180A5-D453-4878-ABB2-B5324E2D3A43}"/>
              </a:ext>
            </a:extLst>
          </p:cNvPr>
          <p:cNvSpPr/>
          <p:nvPr/>
        </p:nvSpPr>
        <p:spPr>
          <a:xfrm>
            <a:off x="1731307" y="1606484"/>
            <a:ext cx="7303735" cy="53861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63"/>
          </a:p>
        </p:txBody>
      </p:sp>
      <p:sp>
        <p:nvSpPr>
          <p:cNvPr id="39" name="テキスト ボックス 38">
            <a:extLst>
              <a:ext uri="{FF2B5EF4-FFF2-40B4-BE49-F238E27FC236}">
                <a16:creationId xmlns:a16="http://schemas.microsoft.com/office/drawing/2014/main" id="{236F09FE-4B92-4B7D-97D6-4134AA93C566}"/>
              </a:ext>
            </a:extLst>
          </p:cNvPr>
          <p:cNvSpPr txBox="1"/>
          <p:nvPr/>
        </p:nvSpPr>
        <p:spPr>
          <a:xfrm>
            <a:off x="1731307" y="1610772"/>
            <a:ext cx="1567183" cy="242374"/>
          </a:xfrm>
          <a:prstGeom prst="rect">
            <a:avLst/>
          </a:prstGeom>
          <a:noFill/>
        </p:spPr>
        <p:txBody>
          <a:bodyPr wrap="square">
            <a:spAutoFit/>
          </a:bodyPr>
          <a:lstStyle/>
          <a:p>
            <a:r>
              <a:rPr lang="en-US" altLang="ja-JP" sz="975" b="1" dirty="0">
                <a:latin typeface="Meiryo UI" panose="020B0604030504040204" pitchFamily="50" charset="-128"/>
                <a:ea typeface="Meiryo UI" panose="020B0604030504040204" pitchFamily="50" charset="-128"/>
              </a:rPr>
              <a:t>※SDGs</a:t>
            </a:r>
            <a:r>
              <a:rPr lang="ja-JP" altLang="en-US" sz="975" b="1" dirty="0">
                <a:latin typeface="Meiryo UI" panose="020B0604030504040204" pitchFamily="50" charset="-128"/>
                <a:ea typeface="Meiryo UI" panose="020B0604030504040204" pitchFamily="50" charset="-128"/>
              </a:rPr>
              <a:t>全国フォーラム</a:t>
            </a:r>
            <a:endParaRPr lang="ja-JP" altLang="en-US" sz="975"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17C7A24B-74D0-4F4C-BC5D-BCD30B5FE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2577" y="2387670"/>
            <a:ext cx="2911353" cy="1516329"/>
          </a:xfrm>
          <a:prstGeom prst="rect">
            <a:avLst/>
          </a:prstGeom>
        </p:spPr>
      </p:pic>
      <p:pic>
        <p:nvPicPr>
          <p:cNvPr id="8" name="図 7">
            <a:extLst>
              <a:ext uri="{FF2B5EF4-FFF2-40B4-BE49-F238E27FC236}">
                <a16:creationId xmlns:a16="http://schemas.microsoft.com/office/drawing/2014/main" id="{18968544-B4ED-4BE6-9D19-037B4AAD3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6629" y="4055476"/>
            <a:ext cx="1981202" cy="1485901"/>
          </a:xfrm>
          <a:prstGeom prst="rect">
            <a:avLst/>
          </a:prstGeom>
        </p:spPr>
      </p:pic>
      <p:pic>
        <p:nvPicPr>
          <p:cNvPr id="3" name="図 2">
            <a:extLst>
              <a:ext uri="{FF2B5EF4-FFF2-40B4-BE49-F238E27FC236}">
                <a16:creationId xmlns:a16="http://schemas.microsoft.com/office/drawing/2014/main" id="{8595A1A2-C871-4FF8-D7E7-30DB22C7DB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6275" y="4041395"/>
            <a:ext cx="2228850" cy="1485900"/>
          </a:xfrm>
          <a:prstGeom prst="rect">
            <a:avLst/>
          </a:prstGeom>
        </p:spPr>
      </p:pic>
      <p:pic>
        <p:nvPicPr>
          <p:cNvPr id="5" name="図 4">
            <a:extLst>
              <a:ext uri="{FF2B5EF4-FFF2-40B4-BE49-F238E27FC236}">
                <a16:creationId xmlns:a16="http://schemas.microsoft.com/office/drawing/2014/main" id="{537C6679-9954-C0E4-A599-04CF478A01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2266" y="5660861"/>
            <a:ext cx="1111102" cy="1111102"/>
          </a:xfrm>
          <a:prstGeom prst="rect">
            <a:avLst/>
          </a:prstGeom>
        </p:spPr>
      </p:pic>
      <p:pic>
        <p:nvPicPr>
          <p:cNvPr id="6" name="図 5">
            <a:extLst>
              <a:ext uri="{FF2B5EF4-FFF2-40B4-BE49-F238E27FC236}">
                <a16:creationId xmlns:a16="http://schemas.microsoft.com/office/drawing/2014/main" id="{B10DFB2C-4B50-5E24-8E35-52A6A63E4C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4223" y="5676369"/>
            <a:ext cx="1111102" cy="1111102"/>
          </a:xfrm>
          <a:prstGeom prst="rect">
            <a:avLst/>
          </a:prstGeom>
        </p:spPr>
      </p:pic>
      <p:sp>
        <p:nvSpPr>
          <p:cNvPr id="7" name="テキスト ボックス 6">
            <a:extLst>
              <a:ext uri="{FF2B5EF4-FFF2-40B4-BE49-F238E27FC236}">
                <a16:creationId xmlns:a16="http://schemas.microsoft.com/office/drawing/2014/main" id="{23DCC0A9-8052-8A16-4048-2BB02A5CF3D9}"/>
              </a:ext>
            </a:extLst>
          </p:cNvPr>
          <p:cNvSpPr txBox="1"/>
          <p:nvPr/>
        </p:nvSpPr>
        <p:spPr>
          <a:xfrm>
            <a:off x="6843379" y="6008716"/>
            <a:ext cx="87716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第１部</a:t>
            </a:r>
          </a:p>
        </p:txBody>
      </p:sp>
      <p:sp>
        <p:nvSpPr>
          <p:cNvPr id="9" name="テキスト ボックス 8">
            <a:extLst>
              <a:ext uri="{FF2B5EF4-FFF2-40B4-BE49-F238E27FC236}">
                <a16:creationId xmlns:a16="http://schemas.microsoft.com/office/drawing/2014/main" id="{52AF5C9D-F4E8-D437-61A8-81C70F574DCB}"/>
              </a:ext>
            </a:extLst>
          </p:cNvPr>
          <p:cNvSpPr txBox="1"/>
          <p:nvPr/>
        </p:nvSpPr>
        <p:spPr>
          <a:xfrm>
            <a:off x="8747658" y="6047254"/>
            <a:ext cx="87716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第２部</a:t>
            </a:r>
          </a:p>
        </p:txBody>
      </p:sp>
    </p:spTree>
    <p:extLst>
      <p:ext uri="{BB962C8B-B14F-4D97-AF65-F5344CB8AC3E}">
        <p14:creationId xmlns:p14="http://schemas.microsoft.com/office/powerpoint/2010/main" val="64696480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80E0-88D7-3A0A-C298-1859CB657C6B}"/>
            </a:ext>
          </a:extLst>
        </p:cNvPr>
        <p:cNvGrpSpPr/>
        <p:nvPr/>
      </p:nvGrpSpPr>
      <p:grpSpPr>
        <a:xfrm>
          <a:off x="0" y="0"/>
          <a:ext cx="0" cy="0"/>
          <a:chOff x="0" y="0"/>
          <a:chExt cx="0" cy="0"/>
        </a:xfrm>
      </p:grpSpPr>
      <p:sp>
        <p:nvSpPr>
          <p:cNvPr id="11" name="スライド番号プレースホルダー 1">
            <a:extLst>
              <a:ext uri="{FF2B5EF4-FFF2-40B4-BE49-F238E27FC236}">
                <a16:creationId xmlns:a16="http://schemas.microsoft.com/office/drawing/2014/main" id="{B921D0B0-6C7D-7903-165D-2C0B97247A70}"/>
              </a:ext>
            </a:extLst>
          </p:cNvPr>
          <p:cNvSpPr>
            <a:spLocks noGrp="1"/>
          </p:cNvSpPr>
          <p:nvPr>
            <p:ph type="sldNum" sz="quarter" idx="12"/>
          </p:nvPr>
        </p:nvSpPr>
        <p:spPr>
          <a:xfrm>
            <a:off x="6996113" y="6356351"/>
            <a:ext cx="222885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71475"/>
            <a:fld id="{D2D8002D-B5B0-4BAC-B1F6-782DDCCE6D9C}" type="slidenum">
              <a:rPr lang="ja-JP" altLang="en-US" smtClean="0">
                <a:solidFill>
                  <a:prstClr val="black">
                    <a:tint val="75000"/>
                  </a:prstClr>
                </a:solidFill>
              </a:rPr>
              <a:pPr defTabSz="371475"/>
              <a:t>26</a:t>
            </a:fld>
            <a:endParaRPr kumimoji="1" lang="ja-JP" altLang="en-US" dirty="0">
              <a:solidFill>
                <a:prstClr val="black"/>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786E175C-CE79-52DF-0977-D3F1509ABCF2}"/>
              </a:ext>
            </a:extLst>
          </p:cNvPr>
          <p:cNvSpPr/>
          <p:nvPr/>
        </p:nvSpPr>
        <p:spPr>
          <a:xfrm>
            <a:off x="75371" y="897356"/>
            <a:ext cx="9755257" cy="3706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17000" rtlCol="0" anchor="ctr" anchorCtr="0"/>
          <a:lstStyle/>
          <a:p>
            <a:pPr defTabSz="371475">
              <a:lnSpc>
                <a:spcPts val="2113"/>
              </a:lnSpc>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中小企業・団体などステークホルダーの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アクションを後押しするため、大阪のＳＤＧｓに関するデータや</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事例をわかりやすく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まとめたデータブックを</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作成しました。</a:t>
            </a:r>
          </a:p>
          <a:p>
            <a:pPr defTabSz="371475">
              <a:lnSpc>
                <a:spcPts val="2113"/>
              </a:lnSpc>
            </a:pPr>
            <a:r>
              <a:rPr lang="ja-JP" altLang="en-US" u="sng">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DB3DDA8-2E3B-55D5-CF57-8ECCB130C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1520" y="1630624"/>
            <a:ext cx="2120158" cy="2957858"/>
          </a:xfrm>
          <a:prstGeom prst="rect">
            <a:avLst/>
          </a:prstGeom>
        </p:spPr>
      </p:pic>
      <p:pic>
        <p:nvPicPr>
          <p:cNvPr id="13" name="図 12">
            <a:extLst>
              <a:ext uri="{FF2B5EF4-FFF2-40B4-BE49-F238E27FC236}">
                <a16:creationId xmlns:a16="http://schemas.microsoft.com/office/drawing/2014/main" id="{3309D79D-E6AB-3931-E61F-75111CE218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2619" y="1630624"/>
            <a:ext cx="2115949" cy="2957858"/>
          </a:xfrm>
          <a:prstGeom prst="rect">
            <a:avLst/>
          </a:prstGeom>
        </p:spPr>
      </p:pic>
      <p:pic>
        <p:nvPicPr>
          <p:cNvPr id="16" name="図 15">
            <a:extLst>
              <a:ext uri="{FF2B5EF4-FFF2-40B4-BE49-F238E27FC236}">
                <a16:creationId xmlns:a16="http://schemas.microsoft.com/office/drawing/2014/main" id="{92EB917B-8304-1CEB-C2C9-2674099CAC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1574" y="4588482"/>
            <a:ext cx="1665068" cy="1665068"/>
          </a:xfrm>
          <a:prstGeom prst="rect">
            <a:avLst/>
          </a:prstGeom>
        </p:spPr>
      </p:pic>
      <p:sp>
        <p:nvSpPr>
          <p:cNvPr id="15" name="テキスト ボックス 14">
            <a:extLst>
              <a:ext uri="{FF2B5EF4-FFF2-40B4-BE49-F238E27FC236}">
                <a16:creationId xmlns:a16="http://schemas.microsoft.com/office/drawing/2014/main" id="{D37F0530-9C3E-B745-B8C4-0DEB17DC1832}"/>
              </a:ext>
            </a:extLst>
          </p:cNvPr>
          <p:cNvSpPr txBox="1"/>
          <p:nvPr/>
        </p:nvSpPr>
        <p:spPr>
          <a:xfrm>
            <a:off x="5396921" y="5237664"/>
            <a:ext cx="2364391" cy="317459"/>
          </a:xfrm>
          <a:prstGeom prst="rect">
            <a:avLst/>
          </a:prstGeom>
          <a:noFill/>
        </p:spPr>
        <p:txBody>
          <a:bodyPr wrap="square" rtlCol="0">
            <a:spAutoFit/>
          </a:bodyPr>
          <a:lstStyle/>
          <a:p>
            <a:pPr defTabSz="371475"/>
            <a:r>
              <a:rPr kumimoji="1" lang="ja-JP" altLang="en-US" sz="1463" b="1" dirty="0">
                <a:solidFill>
                  <a:prstClr val="black"/>
                </a:solidFill>
                <a:latin typeface="Meiryo UI" panose="020B0604030504040204" pitchFamily="50" charset="-128"/>
                <a:ea typeface="Meiryo UI" panose="020B0604030504040204" pitchFamily="50" charset="-128"/>
              </a:rPr>
              <a:t>こちらからも確認できます</a:t>
            </a:r>
          </a:p>
        </p:txBody>
      </p:sp>
      <p:pic>
        <p:nvPicPr>
          <p:cNvPr id="17" name="図 16">
            <a:extLst>
              <a:ext uri="{FF2B5EF4-FFF2-40B4-BE49-F238E27FC236}">
                <a16:creationId xmlns:a16="http://schemas.microsoft.com/office/drawing/2014/main" id="{07707B57-4D59-7525-5258-6CBB3DAD2A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27" y="1612020"/>
            <a:ext cx="5089598" cy="4163311"/>
          </a:xfrm>
          <a:prstGeom prst="rect">
            <a:avLst/>
          </a:prstGeom>
        </p:spPr>
      </p:pic>
      <p:sp>
        <p:nvSpPr>
          <p:cNvPr id="12" name="正方形/長方形 11">
            <a:extLst>
              <a:ext uri="{FF2B5EF4-FFF2-40B4-BE49-F238E27FC236}">
                <a16:creationId xmlns:a16="http://schemas.microsoft.com/office/drawing/2014/main" id="{C81D02FE-B23D-4E58-CEC6-FDD0BCE22686}"/>
              </a:ext>
            </a:extLst>
          </p:cNvPr>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Meiryo UI" panose="020B0604030504040204" pitchFamily="50" charset="-128"/>
                <a:ea typeface="Meiryo UI" panose="020B0604030504040204" pitchFamily="50" charset="-128"/>
              </a:rPr>
              <a:t>　</a:t>
            </a:r>
            <a:r>
              <a:rPr kumimoji="1" lang="en-US" altLang="ja-JP" sz="2000" b="1">
                <a:solidFill>
                  <a:prstClr val="white"/>
                </a:solidFill>
                <a:latin typeface="Meiryo UI" panose="020B0604030504040204" pitchFamily="50" charset="-128"/>
                <a:ea typeface="Meiryo UI" panose="020B0604030504040204" pitchFamily="50" charset="-128"/>
              </a:rPr>
              <a:t> OSAKA SDGs</a:t>
            </a:r>
            <a:r>
              <a:rPr kumimoji="1" lang="ja-JP" altLang="en-US" sz="2000" b="1">
                <a:solidFill>
                  <a:prstClr val="white"/>
                </a:solidFill>
                <a:latin typeface="Meiryo UI" panose="020B0604030504040204" pitchFamily="50" charset="-128"/>
                <a:ea typeface="Meiryo UI" panose="020B0604030504040204" pitchFamily="50" charset="-128"/>
              </a:rPr>
              <a:t> データブック</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2088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３．</a:t>
            </a:r>
            <a:r>
              <a:rPr lang="en-US" altLang="ja-JP" sz="3600" b="1" dirty="0">
                <a:solidFill>
                  <a:schemeClr val="tx1"/>
                </a:solidFill>
                <a:latin typeface="Meiryo UI" panose="020B0604030504040204" pitchFamily="50" charset="-128"/>
                <a:ea typeface="Meiryo UI" panose="020B0604030504040204" pitchFamily="50" charset="-128"/>
              </a:rPr>
              <a:t>SDGs</a:t>
            </a:r>
            <a:r>
              <a:rPr lang="ja-JP" altLang="en-US" sz="3600" b="1" dirty="0">
                <a:solidFill>
                  <a:schemeClr val="tx1"/>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実践！</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27</a:t>
            </a:fld>
            <a:endParaRPr lang="ja-JP" altLang="en-US" dirty="0">
              <a:solidFill>
                <a:prstClr val="black">
                  <a:tint val="75000"/>
                </a:prstClr>
              </a:solidFill>
            </a:endParaRPr>
          </a:p>
        </p:txBody>
      </p:sp>
    </p:spTree>
    <p:extLst>
      <p:ext uri="{BB962C8B-B14F-4D97-AF65-F5344CB8AC3E}">
        <p14:creationId xmlns:p14="http://schemas.microsoft.com/office/powerpoint/2010/main" val="23467721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
        <p:nvSpPr>
          <p:cNvPr id="6" name="正方形/長方形 5">
            <a:extLst>
              <a:ext uri="{FF2B5EF4-FFF2-40B4-BE49-F238E27FC236}">
                <a16:creationId xmlns:a16="http://schemas.microsoft.com/office/drawing/2014/main" id="{FCEA0CEC-5EA8-45B1-B6B1-CEECAA9F7F04}"/>
              </a:ext>
            </a:extLst>
          </p:cNvPr>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は世界の共通言語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ウォッシュ</a:t>
            </a:r>
          </a:p>
        </p:txBody>
      </p:sp>
    </p:spTree>
    <p:extLst>
      <p:ext uri="{BB962C8B-B14F-4D97-AF65-F5344CB8AC3E}">
        <p14:creationId xmlns:p14="http://schemas.microsoft.com/office/powerpoint/2010/main" val="426619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a:latin typeface="Meiryo UI" panose="020B0604030504040204" pitchFamily="50" charset="-128"/>
                <a:ea typeface="Meiryo UI" panose="020B0604030504040204" pitchFamily="50" charset="-128"/>
              </a:rPr>
              <a:t>２．大阪と</a:t>
            </a:r>
            <a:r>
              <a:rPr kumimoji="1" lang="en-US" altLang="ja-JP" sz="3600" b="1">
                <a:latin typeface="Meiryo UI" panose="020B0604030504040204" pitchFamily="50" charset="-128"/>
                <a:ea typeface="Meiryo UI" panose="020B0604030504040204" pitchFamily="50" charset="-128"/>
              </a:rPr>
              <a:t>SDGs</a:t>
            </a:r>
            <a:endParaRPr kumimoji="1"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４</a:t>
            </a:r>
            <a:r>
              <a:rPr kumimoji="1" lang="ja-JP" altLang="en-US" sz="3600" b="1" dirty="0">
                <a:latin typeface="Meiryo UI" panose="020B0604030504040204" pitchFamily="50" charset="-128"/>
                <a:ea typeface="Meiryo UI" panose="020B0604030504040204" pitchFamily="50" charset="-128"/>
              </a:rPr>
              <a:t>．</a:t>
            </a:r>
            <a:r>
              <a:rPr lang="ja-JP" altLang="en-US" sz="3600" b="1" dirty="0">
                <a:latin typeface="メイリオ" panose="020B0604030504040204" pitchFamily="50" charset="-128"/>
                <a:ea typeface="メイリオ" panose="020B0604030504040204" pitchFamily="50" charset="-128"/>
              </a:rPr>
              <a:t>実践！</a:t>
            </a:r>
            <a:r>
              <a:rPr lang="en-US" altLang="ja-JP" sz="3600" b="1" dirty="0">
                <a:latin typeface="メイリオ" panose="020B0604030504040204" pitchFamily="50" charset="-128"/>
                <a:ea typeface="メイリオ" panose="020B0604030504040204" pitchFamily="50" charset="-128"/>
              </a:rPr>
              <a:t>SDGs</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502019"/>
            <a:ext cx="2228850" cy="365125"/>
          </a:xfrm>
        </p:spPr>
        <p:txBody>
          <a:bodyPr/>
          <a:lstStyle/>
          <a:p>
            <a:fld id="{D2D8002D-B5B0-4BAC-B1F6-782DDCCE6D9C}" type="slidenum">
              <a:rPr lang="ja-JP" altLang="en-US" smtClean="0">
                <a:solidFill>
                  <a:prstClr val="black">
                    <a:tint val="75000"/>
                  </a:prstClr>
                </a:solidFill>
              </a:rPr>
              <a:t>2</a:t>
            </a:fld>
            <a:endParaRPr lang="ja-JP" altLang="en-US" dirty="0">
              <a:solidFill>
                <a:prstClr val="black">
                  <a:tint val="75000"/>
                </a:prstClr>
              </a:solidFill>
            </a:endParaRPr>
          </a:p>
        </p:txBody>
      </p:sp>
    </p:spTree>
    <p:extLst>
      <p:ext uri="{BB962C8B-B14F-4D97-AF65-F5344CB8AC3E}">
        <p14:creationId xmlns:p14="http://schemas.microsoft.com/office/powerpoint/2010/main" val="152393484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は世界の共通言語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4128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　</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Tree>
    <p:extLst>
      <p:ext uri="{BB962C8B-B14F-4D97-AF65-F5344CB8AC3E}">
        <p14:creationId xmlns:p14="http://schemas.microsoft.com/office/powerpoint/2010/main" val="743626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a:latin typeface="Meiryo UI" panose="020B0604030504040204" pitchFamily="50" charset="-128"/>
                <a:ea typeface="Meiryo UI" panose="020B0604030504040204" pitchFamily="50" charset="-128"/>
              </a:rPr>
              <a:t>のポイント②</a:t>
            </a:r>
            <a:r>
              <a:rPr kumimoji="1" lang="en-US" altLang="ja-JP" sz="2000" b="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25272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30</a:t>
            </a:fld>
            <a:endParaRPr kumimoji="1" lang="ja-JP" altLang="en-US" sz="1200"/>
          </a:p>
        </p:txBody>
      </p:sp>
    </p:spTree>
    <p:extLst>
      <p:ext uri="{BB962C8B-B14F-4D97-AF65-F5344CB8AC3E}">
        <p14:creationId xmlns:p14="http://schemas.microsoft.com/office/powerpoint/2010/main" val="3991832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a:latin typeface="Meiryo UI" panose="020B0604030504040204" pitchFamily="50" charset="-128"/>
                <a:ea typeface="Meiryo UI" panose="020B0604030504040204" pitchFamily="50" charset="-128"/>
              </a:rPr>
              <a:t>のポイント③</a:t>
            </a:r>
            <a:r>
              <a:rPr kumimoji="1" lang="en-US" altLang="ja-JP" sz="2000" b="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31</a:t>
            </a:fld>
            <a:endParaRPr kumimoji="1" lang="ja-JP" altLang="en-US" sz="1200"/>
          </a:p>
        </p:txBody>
      </p:sp>
    </p:spTree>
    <p:extLst>
      <p:ext uri="{BB962C8B-B14F-4D97-AF65-F5344CB8AC3E}">
        <p14:creationId xmlns:p14="http://schemas.microsoft.com/office/powerpoint/2010/main" val="3236855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0858" y="1653906"/>
            <a:ext cx="992266"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2515278" y="5961880"/>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32</a:t>
            </a:fld>
            <a:endParaRPr kumimoji="1" lang="ja-JP" altLang="en-US" sz="1200" dirty="0"/>
          </a:p>
        </p:txBody>
      </p:sp>
      <p:pic>
        <p:nvPicPr>
          <p:cNvPr id="22" name="図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0492" y="1680402"/>
            <a:ext cx="925756" cy="925756"/>
          </a:xfrm>
          <a:prstGeom prst="rect">
            <a:avLst/>
          </a:prstGeom>
        </p:spPr>
      </p:pic>
      <p:pic>
        <p:nvPicPr>
          <p:cNvPr id="18" name="Picture 2">
            <a:extLst>
              <a:ext uri="{FF2B5EF4-FFF2-40B4-BE49-F238E27FC236}">
                <a16:creationId xmlns:a16="http://schemas.microsoft.com/office/drawing/2014/main" id="{91F5676C-9B79-4561-894C-5AA9277787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38016" y="5668509"/>
            <a:ext cx="991888" cy="1008000"/>
          </a:xfrm>
          <a:prstGeom prst="rect">
            <a:avLst/>
          </a:prstGeom>
        </p:spPr>
      </p:pic>
      <p:pic>
        <p:nvPicPr>
          <p:cNvPr id="19" name="Picture 2">
            <a:extLst>
              <a:ext uri="{FF2B5EF4-FFF2-40B4-BE49-F238E27FC236}">
                <a16:creationId xmlns:a16="http://schemas.microsoft.com/office/drawing/2014/main" id="{1FF92A7D-2D15-45FA-A303-72D3C82A51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83899" y="5680634"/>
            <a:ext cx="1023258" cy="1008000"/>
          </a:xfrm>
          <a:prstGeom prst="rect">
            <a:avLst/>
          </a:prstGeom>
        </p:spPr>
      </p:pic>
      <p:pic>
        <p:nvPicPr>
          <p:cNvPr id="23" name="図 22">
            <a:extLst>
              <a:ext uri="{FF2B5EF4-FFF2-40B4-BE49-F238E27FC236}">
                <a16:creationId xmlns:a16="http://schemas.microsoft.com/office/drawing/2014/main" id="{67C8F919-B095-44F5-9900-62F5BD4178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99949" y="5734362"/>
            <a:ext cx="900543" cy="900543"/>
          </a:xfrm>
          <a:prstGeom prst="rect">
            <a:avLst/>
          </a:prstGeom>
        </p:spPr>
      </p:pic>
      <p:pic>
        <p:nvPicPr>
          <p:cNvPr id="24" name="図 23">
            <a:extLst>
              <a:ext uri="{FF2B5EF4-FFF2-40B4-BE49-F238E27FC236}">
                <a16:creationId xmlns:a16="http://schemas.microsoft.com/office/drawing/2014/main" id="{C47EAA15-15BE-40C0-9A83-F22565E2DAF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97475" y="5722508"/>
            <a:ext cx="900000" cy="900000"/>
          </a:xfrm>
          <a:prstGeom prst="rect">
            <a:avLst/>
          </a:prstGeom>
        </p:spPr>
      </p:pic>
      <p:sp>
        <p:nvSpPr>
          <p:cNvPr id="25" name="左右矢印 19">
            <a:extLst>
              <a:ext uri="{FF2B5EF4-FFF2-40B4-BE49-F238E27FC236}">
                <a16:creationId xmlns:a16="http://schemas.microsoft.com/office/drawing/2014/main" id="{FF8079F3-1291-41AF-824B-1AA66D8BDB5E}"/>
              </a:ext>
            </a:extLst>
          </p:cNvPr>
          <p:cNvSpPr/>
          <p:nvPr/>
        </p:nvSpPr>
        <p:spPr>
          <a:xfrm>
            <a:off x="6557360" y="5945426"/>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5864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55833" y="4718994"/>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85718"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71674"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1">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7554677" y="6408600"/>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33</a:t>
            </a:fld>
            <a:endParaRPr lang="ja-JP" altLang="en-US" dirty="0">
              <a:solidFill>
                <a:schemeClr val="tx1"/>
              </a:solidFill>
            </a:endParaRPr>
          </a:p>
        </p:txBody>
      </p:sp>
      <p:sp>
        <p:nvSpPr>
          <p:cNvPr id="34" name="正方形/長方形 33">
            <a:extLst>
              <a:ext uri="{FF2B5EF4-FFF2-40B4-BE49-F238E27FC236}">
                <a16:creationId xmlns:a16="http://schemas.microsoft.com/office/drawing/2014/main" id="{6486C3ED-C15D-4AC3-9702-C75BE77FB47B}"/>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a:latin typeface="Meiryo UI" panose="020B0604030504040204" pitchFamily="50" charset="-128"/>
                <a:ea typeface="Meiryo UI" panose="020B0604030504040204" pitchFamily="50" charset="-128"/>
              </a:rPr>
              <a:t>のポイント⑤</a:t>
            </a:r>
            <a:r>
              <a:rPr kumimoji="1" lang="en-US" altLang="ja-JP" sz="2000" b="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バックキャスティング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16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F3347FCC-364C-47ED-BC5D-48DAEAB03CBC}"/>
              </a:ext>
            </a:extLst>
          </p:cNvPr>
          <p:cNvPicPr>
            <a:picLocks noChangeAspect="1"/>
          </p:cNvPicPr>
          <p:nvPr/>
        </p:nvPicPr>
        <p:blipFill>
          <a:blip r:embed="rId3"/>
          <a:stretch>
            <a:fillRect/>
          </a:stretch>
        </p:blipFill>
        <p:spPr>
          <a:xfrm>
            <a:off x="615357" y="744402"/>
            <a:ext cx="8300043" cy="5500685"/>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（参考）バックキャスティング</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大谷選手が高</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のときに作ったシート</a:t>
            </a:r>
            <a:r>
              <a:rPr kumimoji="1" lang="en-US" altLang="ja-JP" sz="2000" b="1"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7360173" y="6218290"/>
            <a:ext cx="286280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出典：スポーツニッポン</a:t>
            </a:r>
          </a:p>
        </p:txBody>
      </p:sp>
      <p:sp>
        <p:nvSpPr>
          <p:cNvPr id="7" name="スライド番号プレースホルダー 1">
            <a:extLst>
              <a:ext uri="{FF2B5EF4-FFF2-40B4-BE49-F238E27FC236}">
                <a16:creationId xmlns:a16="http://schemas.microsoft.com/office/drawing/2014/main" id="{B30ACA51-B39D-475A-BBFF-344A749C7F83}"/>
              </a:ext>
            </a:extLst>
          </p:cNvPr>
          <p:cNvSpPr txBox="1">
            <a:spLocks/>
          </p:cNvSpPr>
          <p:nvPr/>
        </p:nvSpPr>
        <p:spPr>
          <a:xfrm>
            <a:off x="7677150"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z="1400" smtClean="0">
                <a:solidFill>
                  <a:prstClr val="black">
                    <a:tint val="75000"/>
                  </a:prstClr>
                </a:solidFill>
              </a:rPr>
              <a:pPr algn="r"/>
              <a:t>34</a:t>
            </a:fld>
            <a:endParaRPr lang="ja-JP" altLang="en-US" dirty="0">
              <a:solidFill>
                <a:prstClr val="black">
                  <a:tint val="75000"/>
                </a:prstClr>
              </a:solidFill>
            </a:endParaRPr>
          </a:p>
        </p:txBody>
      </p:sp>
    </p:spTree>
    <p:extLst>
      <p:ext uri="{BB962C8B-B14F-4D97-AF65-F5344CB8AC3E}">
        <p14:creationId xmlns:p14="http://schemas.microsoft.com/office/powerpoint/2010/main" val="243692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のポイント⑥</a:t>
            </a:r>
            <a:r>
              <a:rPr kumimoji="1" lang="en-US" altLang="ja-JP" sz="2000" b="1">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35</a:t>
            </a:fld>
            <a:endParaRPr kumimoji="1" lang="ja-JP" altLang="en-US" dirty="0"/>
          </a:p>
        </p:txBody>
      </p:sp>
    </p:spTree>
    <p:extLst>
      <p:ext uri="{BB962C8B-B14F-4D97-AF65-F5344CB8AC3E}">
        <p14:creationId xmlns:p14="http://schemas.microsoft.com/office/powerpoint/2010/main" val="2484680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４</a:t>
            </a:r>
            <a:r>
              <a:rPr kumimoji="1" lang="ja-JP" altLang="en-US" sz="3600" b="1" dirty="0">
                <a:solidFill>
                  <a:schemeClr val="tx1"/>
                </a:solidFill>
                <a:latin typeface="Meiryo UI" panose="020B0604030504040204" pitchFamily="50" charset="-128"/>
                <a:ea typeface="Meiryo UI"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rPr>
              <a:t>実践！</a:t>
            </a:r>
            <a:r>
              <a:rPr lang="en-US" altLang="ja-JP" sz="3600" b="1" dirty="0">
                <a:solidFill>
                  <a:schemeClr val="tx1"/>
                </a:solidFill>
                <a:latin typeface="メイリオ" panose="020B0604030504040204" pitchFamily="50" charset="-128"/>
                <a:ea typeface="メイリオ" panose="020B0604030504040204" pitchFamily="50" charset="-128"/>
              </a:rPr>
              <a:t>SDGs</a:t>
            </a:r>
            <a:endParaRPr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36</a:t>
            </a:fld>
            <a:endParaRPr lang="ja-JP" altLang="en-US">
              <a:solidFill>
                <a:prstClr val="black">
                  <a:tint val="75000"/>
                </a:prstClr>
              </a:solidFill>
            </a:endParaRPr>
          </a:p>
        </p:txBody>
      </p:sp>
    </p:spTree>
    <p:extLst>
      <p:ext uri="{BB962C8B-B14F-4D97-AF65-F5344CB8AC3E}">
        <p14:creationId xmlns:p14="http://schemas.microsoft.com/office/powerpoint/2010/main" val="3386165632"/>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8550" y="1385795"/>
            <a:ext cx="3794686" cy="2529159"/>
          </a:xfrm>
          <a:prstGeom prst="rect">
            <a:avLst/>
          </a:prstGeom>
        </p:spPr>
      </p:pic>
      <p:sp>
        <p:nvSpPr>
          <p:cNvPr id="7" name="テキスト ボックス 6"/>
          <p:cNvSpPr txBox="1"/>
          <p:nvPr/>
        </p:nvSpPr>
        <p:spPr>
          <a:xfrm>
            <a:off x="139509" y="688555"/>
            <a:ext cx="7537641" cy="64633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飢餓に終止符を打ち、食料の安定確保と栄養状態の改善を達成するとともに、</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37</a:t>
            </a:fld>
            <a:endParaRPr kumimoji="1" lang="ja-JP" altLang="en-US" dirty="0"/>
          </a:p>
        </p:txBody>
      </p:sp>
      <p:sp>
        <p:nvSpPr>
          <p:cNvPr id="12" name="正方形/長方形 11">
            <a:extLst>
              <a:ext uri="{FF2B5EF4-FFF2-40B4-BE49-F238E27FC236}">
                <a16:creationId xmlns:a16="http://schemas.microsoft.com/office/drawing/2014/main" id="{4A56E719-9A0A-4E28-BDB3-EA160B4BDB63}"/>
              </a:ext>
            </a:extLst>
          </p:cNvPr>
          <p:cNvSpPr/>
          <p:nvPr/>
        </p:nvSpPr>
        <p:spPr>
          <a:xfrm>
            <a:off x="0" y="-11417"/>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のゴールから、取り組めることを考える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6589342"/>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1155810091"/>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a:latin typeface="+mn-ea"/>
                          <a:ea typeface="+mn-ea"/>
                        </a:rPr>
                        <a:t>3.1</a:t>
                      </a: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年までに、世界の妊産婦の死亡率を出生</a:t>
                      </a:r>
                      <a:r>
                        <a:rPr kumimoji="1" lang="en-US" altLang="ja-JP" sz="1100" kern="1200" dirty="0">
                          <a:solidFill>
                            <a:schemeClr val="dk1"/>
                          </a:solidFill>
                          <a:effectLst/>
                          <a:latin typeface="+mn-lt"/>
                          <a:ea typeface="+mn-ea"/>
                          <a:cs typeface="+mn-cs"/>
                        </a:rPr>
                        <a:t>10</a:t>
                      </a:r>
                      <a:r>
                        <a:rPr kumimoji="1" lang="ja-JP" altLang="ja-JP" sz="1100" kern="1200" dirty="0">
                          <a:solidFill>
                            <a:schemeClr val="dk1"/>
                          </a:solidFill>
                          <a:effectLst/>
                          <a:latin typeface="+mn-lt"/>
                          <a:ea typeface="+mn-ea"/>
                          <a:cs typeface="+mn-cs"/>
                        </a:rPr>
                        <a:t>万人当たり</a:t>
                      </a:r>
                      <a:r>
                        <a:rPr kumimoji="1" lang="en-US" altLang="ja-JP" sz="1100" kern="1200" dirty="0">
                          <a:solidFill>
                            <a:schemeClr val="dk1"/>
                          </a:solidFill>
                          <a:effectLst/>
                          <a:latin typeface="+mn-lt"/>
                          <a:ea typeface="+mn-ea"/>
                          <a:cs typeface="+mn-cs"/>
                        </a:rPr>
                        <a:t>70</a:t>
                      </a:r>
                      <a:r>
                        <a:rPr kumimoji="1" lang="ja-JP" altLang="ja-JP" sz="1100" kern="1200" dirty="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a:latin typeface="+mn-ea"/>
                          <a:ea typeface="+mn-ea"/>
                        </a:rPr>
                        <a:t>3.2</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すべての国が新生児死亡率を少なくとも出生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12</a:t>
                      </a:r>
                      <a:r>
                        <a:rPr kumimoji="1" lang="ja-JP" altLang="ja-JP" sz="1100" kern="1200" dirty="0">
                          <a:solidFill>
                            <a:schemeClr val="dk1"/>
                          </a:solidFill>
                          <a:effectLst/>
                          <a:latin typeface="+mn-lt"/>
                          <a:ea typeface="+mn-ea"/>
                          <a:cs typeface="+mn-cs"/>
                        </a:rPr>
                        <a:t>件以下まで減らし、</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歳以下死亡率を少なくとも出生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25</a:t>
                      </a:r>
                      <a:r>
                        <a:rPr kumimoji="1" lang="ja-JP" altLang="ja-JP" sz="1100" kern="1200" dirty="0">
                          <a:solidFill>
                            <a:schemeClr val="dk1"/>
                          </a:solidFill>
                          <a:effectLst/>
                          <a:latin typeface="+mn-lt"/>
                          <a:ea typeface="+mn-ea"/>
                          <a:cs typeface="+mn-cs"/>
                        </a:rPr>
                        <a:t>件以下まで減らすことを目指し、</a:t>
                      </a:r>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年までに、新生児及び</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a:latin typeface="+mn-ea"/>
                          <a:ea typeface="+mn-ea"/>
                        </a:rPr>
                        <a:t>3.3</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a:latin typeface="+mn-ea"/>
                          <a:ea typeface="+mn-ea"/>
                        </a:rPr>
                        <a:t>3.4</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年までに、非感染性疾患による若年死亡率を、予防や治療を通じて</a:t>
                      </a:r>
                      <a:r>
                        <a:rPr kumimoji="1" lang="en-US" altLang="ja-JP" sz="1100" b="0" kern="1200" dirty="0">
                          <a:solidFill>
                            <a:schemeClr val="tx1"/>
                          </a:solidFill>
                          <a:effectLst/>
                          <a:latin typeface="+mn-lt"/>
                          <a:ea typeface="+mn-ea"/>
                          <a:cs typeface="+mn-cs"/>
                        </a:rPr>
                        <a:t>3</a:t>
                      </a:r>
                      <a:r>
                        <a:rPr kumimoji="1" lang="ja-JP" altLang="ja-JP" sz="1100" b="0" kern="1200" dirty="0">
                          <a:solidFill>
                            <a:schemeClr val="tx1"/>
                          </a:solidFill>
                          <a:effectLst/>
                          <a:latin typeface="+mn-lt"/>
                          <a:ea typeface="+mn-ea"/>
                          <a:cs typeface="+mn-cs"/>
                        </a:rPr>
                        <a:t>分の</a:t>
                      </a:r>
                      <a:r>
                        <a:rPr kumimoji="1" lang="en-US" altLang="ja-JP" sz="1100" b="0" kern="1200" dirty="0">
                          <a:solidFill>
                            <a:schemeClr val="tx1"/>
                          </a:solidFill>
                          <a:effectLst/>
                          <a:latin typeface="+mn-lt"/>
                          <a:ea typeface="+mn-ea"/>
                          <a:cs typeface="+mn-cs"/>
                        </a:rPr>
                        <a:t>1</a:t>
                      </a:r>
                      <a:r>
                        <a:rPr kumimoji="1" lang="ja-JP" altLang="ja-JP" sz="1100" b="0" kern="1200" dirty="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a:latin typeface="+mn-ea"/>
                          <a:ea typeface="+mn-ea"/>
                        </a:rPr>
                        <a:t>3.5</a:t>
                      </a:r>
                    </a:p>
                  </a:txBody>
                  <a:tcPr marL="31650" marR="31650" marT="15825" marB="15825" anchor="ctr"/>
                </a:tc>
                <a:tc>
                  <a:txBody>
                    <a:bodyPr/>
                    <a:lstStyle/>
                    <a:p>
                      <a:r>
                        <a:rPr kumimoji="1" lang="ja-JP" altLang="ja-JP" sz="1100" b="0" kern="1200" dirty="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a:latin typeface="+mn-ea"/>
                          <a:ea typeface="+mn-ea"/>
                        </a:rPr>
                        <a:t>3.6</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2020</a:t>
                      </a:r>
                      <a:r>
                        <a:rPr kumimoji="1" lang="ja-JP" altLang="ja-JP" sz="1100" b="0" kern="1200" dirty="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a:latin typeface="+mn-ea"/>
                          <a:ea typeface="+mn-ea"/>
                        </a:rPr>
                        <a:t>3.7</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a:solidFill>
                            <a:schemeClr val="dk1"/>
                          </a:solidFill>
                          <a:effectLst/>
                          <a:latin typeface="+mn-lt"/>
                          <a:ea typeface="+mn-ea"/>
                          <a:cs typeface="+mn-cs"/>
                        </a:rPr>
                        <a:t>UHC</a:t>
                      </a:r>
                      <a:r>
                        <a:rPr kumimoji="1" lang="ja-JP" altLang="ja-JP" sz="1100" kern="1200" dirty="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a:latin typeface="+mn-ea"/>
                          <a:ea typeface="+mn-ea"/>
                        </a:rPr>
                        <a:t>3.b</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a:solidFill>
                  <a:schemeClr val="tx1">
                    <a:lumMod val="75000"/>
                    <a:lumOff val="25000"/>
                  </a:schemeClr>
                </a:solidFill>
              </a:rPr>
              <a:t>出典：持続可能な開発のための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38</a:t>
            </a:fld>
            <a:endParaRPr kumimoji="1" lang="ja-JP" altLang="en-US" dirty="0"/>
          </a:p>
        </p:txBody>
      </p:sp>
      <p:sp>
        <p:nvSpPr>
          <p:cNvPr id="3" name="角丸四角形 2"/>
          <p:cNvSpPr/>
          <p:nvPr/>
        </p:nvSpPr>
        <p:spPr>
          <a:xfrm>
            <a:off x="4076700" y="3099312"/>
            <a:ext cx="3190875" cy="23443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5762904"/>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実践！</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3</a:t>
            </a:fld>
            <a:endParaRPr lang="ja-JP" altLang="en-US">
              <a:solidFill>
                <a:prstClr val="black">
                  <a:tint val="75000"/>
                </a:prstClr>
              </a:solidFill>
            </a:endParaRPr>
          </a:p>
        </p:txBody>
      </p:sp>
    </p:spTree>
    <p:extLst>
      <p:ext uri="{BB962C8B-B14F-4D97-AF65-F5344CB8AC3E}">
        <p14:creationId xmlns:p14="http://schemas.microsoft.com/office/powerpoint/2010/main" val="173920330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
            <a:extLst>
              <a:ext uri="{FF2B5EF4-FFF2-40B4-BE49-F238E27FC236}">
                <a16:creationId xmlns:a16="http://schemas.microsoft.com/office/drawing/2014/main" id="{134C9EF1-82E6-4516-A9AE-E626D8786528}"/>
              </a:ext>
            </a:extLst>
          </p:cNvPr>
          <p:cNvSpPr>
            <a:spLocks noGrp="1"/>
          </p:cNvSpPr>
          <p:nvPr>
            <p:ph type="sldNum" sz="quarter" idx="12"/>
          </p:nvPr>
        </p:nvSpPr>
        <p:spPr>
          <a:xfrm>
            <a:off x="7469718" y="6318757"/>
            <a:ext cx="2228850" cy="296664"/>
          </a:xfrm>
          <a:ln>
            <a:noFill/>
          </a:ln>
        </p:spPr>
        <p:txBody>
          <a:bodyPr/>
          <a:lstStyle/>
          <a:p>
            <a:pPr defTabSz="371475"/>
            <a:fld id="{D2D8002D-B5B0-4BAC-B1F6-782DDCCE6D9C}" type="slidenum">
              <a:rPr kumimoji="1" lang="ja-JP" altLang="en-US">
                <a:solidFill>
                  <a:prstClr val="black"/>
                </a:solidFill>
                <a:latin typeface="游ゴシック" panose="020B0400000000000000" pitchFamily="50" charset="-128"/>
                <a:ea typeface="游ゴシック" panose="020B0400000000000000" pitchFamily="50" charset="-128"/>
              </a:rPr>
              <a:pPr defTabSz="371475"/>
              <a:t>39</a:t>
            </a:fld>
            <a:endParaRPr kumimoji="1" lang="ja-JP" altLang="en-US" dirty="0">
              <a:solidFill>
                <a:prstClr val="black"/>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75371" y="1037316"/>
            <a:ext cx="9755257" cy="3706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17000" rtlCol="0" anchor="ctr" anchorCtr="0"/>
          <a:lstStyle/>
          <a:p>
            <a:pPr defTabSz="371475">
              <a:lnSpc>
                <a:spcPts val="2113"/>
              </a:lnSpc>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データブック」では、</a:t>
            </a: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のターゲットについて、ゴール別に紹介しています。</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71475">
              <a:lnSpc>
                <a:spcPts val="2113"/>
              </a:lnSpc>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71475">
              <a:lnSpc>
                <a:spcPts val="2113"/>
              </a:lnSpc>
            </a:pPr>
            <a:r>
              <a:rPr lang="ja-JP" altLang="en-US" u="sng">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21CC9CD8-1380-4A80-B90D-090BEDCAC60D}"/>
              </a:ext>
            </a:extLst>
          </p:cNvPr>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9F8B736-81A8-4AF1-A29B-1F61576533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951" y="1297930"/>
            <a:ext cx="3647838" cy="5169159"/>
          </a:xfrm>
          <a:prstGeom prst="rect">
            <a:avLst/>
          </a:prstGeom>
        </p:spPr>
      </p:pic>
      <p:pic>
        <p:nvPicPr>
          <p:cNvPr id="4" name="図 3">
            <a:extLst>
              <a:ext uri="{FF2B5EF4-FFF2-40B4-BE49-F238E27FC236}">
                <a16:creationId xmlns:a16="http://schemas.microsoft.com/office/drawing/2014/main" id="{936E4372-9246-49A5-98DB-4766728B5C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1569" y="1307261"/>
            <a:ext cx="3620077" cy="5169159"/>
          </a:xfrm>
          <a:prstGeom prst="rect">
            <a:avLst/>
          </a:prstGeom>
        </p:spPr>
      </p:pic>
    </p:spTree>
    <p:extLst>
      <p:ext uri="{BB962C8B-B14F-4D97-AF65-F5344CB8AC3E}">
        <p14:creationId xmlns:p14="http://schemas.microsoft.com/office/powerpoint/2010/main" val="3244435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55833" y="4718994"/>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85718"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71674"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1">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7597968" y="6408600"/>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40</a:t>
            </a:fld>
            <a:endParaRPr lang="ja-JP" altLang="en-US" dirty="0">
              <a:solidFill>
                <a:schemeClr val="tx1"/>
              </a:solidFill>
            </a:endParaRPr>
          </a:p>
        </p:txBody>
      </p:sp>
      <p:sp>
        <p:nvSpPr>
          <p:cNvPr id="34" name="正方形/長方形 33">
            <a:extLst>
              <a:ext uri="{FF2B5EF4-FFF2-40B4-BE49-F238E27FC236}">
                <a16:creationId xmlns:a16="http://schemas.microsoft.com/office/drawing/2014/main" id="{6486C3ED-C15D-4AC3-9702-C75BE77FB47B}"/>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（再掲）</a:t>
            </a:r>
            <a:r>
              <a:rPr kumimoji="1" lang="en-US" altLang="ja-JP" sz="2000" b="1" dirty="0">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のポイント⑤</a:t>
            </a:r>
            <a:r>
              <a:rPr kumimoji="1" lang="en-US" altLang="ja-JP" sz="2000" b="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バックキャスティング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35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45A44DB-3224-4256-866C-77FE7F49BA49}"/>
              </a:ext>
            </a:extLst>
          </p:cNvPr>
          <p:cNvSpPr txBox="1"/>
          <p:nvPr/>
        </p:nvSpPr>
        <p:spPr>
          <a:xfrm>
            <a:off x="1" y="2049468"/>
            <a:ext cx="9905999" cy="1842812"/>
          </a:xfrm>
          <a:prstGeom prst="rect">
            <a:avLst/>
          </a:prstGeom>
          <a:noFill/>
        </p:spPr>
        <p:txBody>
          <a:bodyPr wrap="square">
            <a:spAutoFit/>
          </a:bodyPr>
          <a:lstStyle/>
          <a:p>
            <a:pPr algn="ctr"/>
            <a:r>
              <a:rPr kumimoji="1" lang="ja-JP" altLang="en-US" sz="3900" b="1">
                <a:latin typeface="Meiryo UI" panose="020B0604030504040204" pitchFamily="50" charset="-128"/>
                <a:ea typeface="Meiryo UI" panose="020B0604030504040204" pitchFamily="50" charset="-128"/>
              </a:rPr>
              <a:t>実践！</a:t>
            </a:r>
            <a:r>
              <a:rPr kumimoji="1" lang="en-US" altLang="ja-JP" sz="3900" b="1">
                <a:latin typeface="Meiryo UI" panose="020B0604030504040204" pitchFamily="50" charset="-128"/>
                <a:ea typeface="Meiryo UI" panose="020B0604030504040204" pitchFamily="50" charset="-128"/>
              </a:rPr>
              <a:t>SDGs</a:t>
            </a:r>
            <a:r>
              <a:rPr kumimoji="1" lang="ja-JP" altLang="en-US" sz="3900" b="1">
                <a:latin typeface="Meiryo UI" panose="020B0604030504040204" pitchFamily="50" charset="-128"/>
                <a:ea typeface="Meiryo UI" panose="020B0604030504040204" pitchFamily="50" charset="-128"/>
              </a:rPr>
              <a:t>（ワークタイム）</a:t>
            </a:r>
            <a:endParaRPr kumimoji="1" lang="en-US" altLang="ja-JP" sz="3900" b="1" dirty="0">
              <a:latin typeface="Meiryo UI" panose="020B0604030504040204" pitchFamily="50" charset="-128"/>
              <a:ea typeface="Meiryo UI" panose="020B0604030504040204" pitchFamily="50" charset="-128"/>
            </a:endParaRPr>
          </a:p>
          <a:p>
            <a:pPr algn="ctr"/>
            <a:endParaRPr kumimoji="1" lang="en-US" altLang="ja-JP" sz="3900" b="1" dirty="0">
              <a:latin typeface="Meiryo UI" panose="020B0604030504040204" pitchFamily="50" charset="-128"/>
              <a:ea typeface="Meiryo UI" panose="020B0604030504040204" pitchFamily="50" charset="-128"/>
            </a:endParaRPr>
          </a:p>
          <a:p>
            <a:pPr algn="ctr"/>
            <a:r>
              <a:rPr kumimoji="1" lang="en-US" altLang="ja-JP" sz="3575" b="1" dirty="0">
                <a:latin typeface="Meiryo UI" panose="020B0604030504040204" pitchFamily="50" charset="-128"/>
                <a:ea typeface="Meiryo UI" panose="020B0604030504040204" pitchFamily="50" charset="-128"/>
              </a:rPr>
              <a:t>SDGs</a:t>
            </a:r>
            <a:r>
              <a:rPr kumimoji="1" lang="ja-JP" altLang="en-US" sz="3575" b="1" dirty="0">
                <a:latin typeface="Meiryo UI" panose="020B0604030504040204" pitchFamily="50" charset="-128"/>
                <a:ea typeface="Meiryo UI" panose="020B0604030504040204" pitchFamily="50" charset="-128"/>
              </a:rPr>
              <a:t>達成</a:t>
            </a:r>
            <a:r>
              <a:rPr kumimoji="1" lang="ja-JP" altLang="en-US" sz="3575" b="1">
                <a:latin typeface="Meiryo UI" panose="020B0604030504040204" pitchFamily="50" charset="-128"/>
                <a:ea typeface="Meiryo UI" panose="020B0604030504040204" pitchFamily="50" charset="-128"/>
              </a:rPr>
              <a:t>に向け、自分</a:t>
            </a:r>
            <a:r>
              <a:rPr kumimoji="1" lang="ja-JP" altLang="en-US" sz="3575" b="1" dirty="0">
                <a:latin typeface="Meiryo UI" panose="020B0604030504040204" pitchFamily="50" charset="-128"/>
                <a:ea typeface="Meiryo UI" panose="020B0604030504040204" pitchFamily="50" charset="-128"/>
              </a:rPr>
              <a:t>たちができる活動を考える</a:t>
            </a:r>
            <a:endParaRPr lang="ja-JP" altLang="en-US" sz="3575" dirty="0"/>
          </a:p>
        </p:txBody>
      </p:sp>
    </p:spTree>
    <p:extLst>
      <p:ext uri="{BB962C8B-B14F-4D97-AF65-F5344CB8AC3E}">
        <p14:creationId xmlns:p14="http://schemas.microsoft.com/office/powerpoint/2010/main" val="421731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42</a:t>
            </a:fld>
            <a:endParaRPr kumimoji="1" lang="ja-JP" altLang="en-US"/>
          </a:p>
        </p:txBody>
      </p:sp>
      <p:sp>
        <p:nvSpPr>
          <p:cNvPr id="3" name="正方形/長方形 2"/>
          <p:cNvSpPr/>
          <p:nvPr/>
        </p:nvSpPr>
        <p:spPr>
          <a:xfrm>
            <a:off x="0" y="1208"/>
            <a:ext cx="9906000" cy="6113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a:latin typeface="Meiryo UI" panose="020B0604030504040204" pitchFamily="50" charset="-128"/>
                <a:ea typeface="Meiryo UI" panose="020B0604030504040204" pitchFamily="50" charset="-128"/>
              </a:rPr>
              <a:t>　</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達成に向け、自分たちができる活動を考える</a:t>
            </a:r>
            <a:endParaRPr lang="ja-JP" altLang="en-US" sz="2000"/>
          </a:p>
        </p:txBody>
      </p:sp>
      <p:sp>
        <p:nvSpPr>
          <p:cNvPr id="5" name="正方形/長方形 4"/>
          <p:cNvSpPr/>
          <p:nvPr/>
        </p:nvSpPr>
        <p:spPr>
          <a:xfrm>
            <a:off x="279075" y="726522"/>
            <a:ext cx="9347849" cy="5048433"/>
          </a:xfrm>
          <a:prstGeom prst="rect">
            <a:avLst/>
          </a:prstGeom>
        </p:spPr>
        <p:txBody>
          <a:bodyPr wrap="square">
            <a:spAutoFit/>
          </a:bodyPr>
          <a:lstStyle/>
          <a:p>
            <a:pPr lvl="0">
              <a:lnSpc>
                <a:spcPts val="3000"/>
              </a:lnSpc>
              <a:defRPr/>
            </a:pPr>
            <a:r>
              <a:rPr kumimoji="1" lang="en-US" altLang="ja-JP" sz="2000" b="1">
                <a:highlight>
                  <a:srgbClr val="FFFF00"/>
                </a:highlight>
                <a:latin typeface="Meiryo UI" panose="020B0604030504040204" pitchFamily="50" charset="-128"/>
                <a:ea typeface="Meiryo UI" panose="020B0604030504040204" pitchFamily="50" charset="-128"/>
              </a:rPr>
              <a:t>Work</a:t>
            </a:r>
            <a:r>
              <a:rPr kumimoji="1" lang="ja-JP" altLang="en-US" sz="2000" b="1">
                <a:highlight>
                  <a:srgbClr val="FFFF00"/>
                </a:highlight>
                <a:latin typeface="Meiryo UI" panose="020B0604030504040204" pitchFamily="50" charset="-128"/>
                <a:ea typeface="Meiryo UI" panose="020B0604030504040204" pitchFamily="50" charset="-128"/>
              </a:rPr>
              <a:t>①</a:t>
            </a:r>
            <a:endParaRPr kumimoji="1" lang="en-US" altLang="ja-JP" sz="2000" b="1" dirty="0">
              <a:highlight>
                <a:srgbClr val="FFFF00"/>
              </a:highlight>
              <a:latin typeface="Meiryo UI" panose="020B0604030504040204" pitchFamily="50" charset="-128"/>
              <a:ea typeface="Meiryo UI" panose="020B0604030504040204" pitchFamily="50" charset="-128"/>
            </a:endParaRPr>
          </a:p>
          <a:p>
            <a:pPr lvl="0">
              <a:lnSpc>
                <a:spcPts val="3000"/>
              </a:lnSpc>
              <a:defRPr/>
            </a:pPr>
            <a:r>
              <a:rPr kumimoji="1" lang="ja-JP" altLang="en-US" sz="2000" b="1">
                <a:latin typeface="Meiryo UI" panose="020B0604030504040204" pitchFamily="50" charset="-128"/>
                <a:ea typeface="Meiryo UI" panose="020B0604030504040204" pitchFamily="50" charset="-128"/>
              </a:rPr>
              <a:t>みなさんが希望する業界もイメージしながら、</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が達成された理想の社会・世界の姿を考えてみましょう。</a:t>
            </a:r>
            <a:endParaRPr kumimoji="1" lang="en-US" altLang="ja-JP" sz="2000" b="1">
              <a:latin typeface="Meiryo UI" panose="020B0604030504040204" pitchFamily="50" charset="-128"/>
              <a:ea typeface="Meiryo UI" panose="020B0604030504040204" pitchFamily="50" charset="-128"/>
            </a:endParaRPr>
          </a:p>
          <a:p>
            <a:pPr lvl="0">
              <a:lnSpc>
                <a:spcPts val="3000"/>
              </a:lnSpc>
              <a:defRPr/>
            </a:pPr>
            <a:endParaRPr kumimoji="1" lang="en-US" altLang="ja-JP" sz="2000" b="1">
              <a:latin typeface="Meiryo UI" panose="020B0604030504040204" pitchFamily="50" charset="-128"/>
              <a:ea typeface="Meiryo UI" panose="020B0604030504040204" pitchFamily="50" charset="-128"/>
            </a:endParaRPr>
          </a:p>
          <a:p>
            <a:pPr>
              <a:lnSpc>
                <a:spcPts val="3000"/>
              </a:lnSpc>
              <a:defRPr/>
            </a:pPr>
            <a:r>
              <a:rPr kumimoji="1" lang="en-US" altLang="ja-JP" sz="2000" b="1">
                <a:highlight>
                  <a:srgbClr val="FFFF00"/>
                </a:highlight>
                <a:latin typeface="Meiryo UI" panose="020B0604030504040204" pitchFamily="50" charset="-128"/>
                <a:ea typeface="Meiryo UI" panose="020B0604030504040204" pitchFamily="50" charset="-128"/>
              </a:rPr>
              <a:t>Work</a:t>
            </a:r>
            <a:r>
              <a:rPr kumimoji="1" lang="ja-JP" altLang="en-US" sz="2000" b="1">
                <a:highlight>
                  <a:srgbClr val="FFFF00"/>
                </a:highlight>
                <a:latin typeface="Meiryo UI" panose="020B0604030504040204" pitchFamily="50" charset="-128"/>
                <a:ea typeface="Meiryo UI" panose="020B0604030504040204" pitchFamily="50" charset="-128"/>
              </a:rPr>
              <a:t>②</a:t>
            </a:r>
            <a:endParaRPr kumimoji="1" lang="en-US" altLang="ja-JP" sz="2000" b="1" dirty="0">
              <a:highlight>
                <a:srgbClr val="FFFF00"/>
              </a:highlight>
              <a:latin typeface="Meiryo UI" panose="020B0604030504040204" pitchFamily="50" charset="-128"/>
              <a:ea typeface="Meiryo UI" panose="020B0604030504040204" pitchFamily="50" charset="-128"/>
            </a:endParaRPr>
          </a:p>
          <a:p>
            <a:pPr lvl="0">
              <a:lnSpc>
                <a:spcPts val="3000"/>
              </a:lnSpc>
              <a:defRPr/>
            </a:pPr>
            <a:r>
              <a:rPr kumimoji="1" lang="en-US" altLang="ja-JP" sz="2000" b="1">
                <a:latin typeface="Meiryo UI" panose="020B0604030504040204" pitchFamily="50" charset="-128"/>
                <a:ea typeface="Meiryo UI" panose="020B0604030504040204" pitchFamily="50" charset="-128"/>
              </a:rPr>
              <a:t>Work①</a:t>
            </a:r>
            <a:r>
              <a:rPr kumimoji="1" lang="ja-JP" altLang="en-US" sz="2000" b="1">
                <a:latin typeface="Meiryo UI" panose="020B0604030504040204" pitchFamily="50" charset="-128"/>
                <a:ea typeface="Meiryo UI" panose="020B0604030504040204" pitchFamily="50" charset="-128"/>
              </a:rPr>
              <a:t>で考えた理想の社会・世界と、現実の社会・世界で乖離があると感じること（現実社会・世界の課題）を考えてみましょう。</a:t>
            </a:r>
            <a:endParaRPr kumimoji="1" lang="en-US" altLang="ja-JP" sz="2000" b="1">
              <a:latin typeface="Meiryo UI" panose="020B0604030504040204" pitchFamily="50" charset="-128"/>
              <a:ea typeface="Meiryo UI" panose="020B0604030504040204" pitchFamily="50" charset="-128"/>
            </a:endParaRPr>
          </a:p>
          <a:p>
            <a:pPr lvl="0">
              <a:lnSpc>
                <a:spcPts val="3000"/>
              </a:lnSpc>
              <a:defRPr/>
            </a:pPr>
            <a:endParaRPr kumimoji="1" lang="en-US" altLang="ja-JP" sz="2000" b="1">
              <a:latin typeface="Meiryo UI" panose="020B0604030504040204" pitchFamily="50" charset="-128"/>
              <a:ea typeface="Meiryo UI" panose="020B0604030504040204" pitchFamily="50" charset="-128"/>
            </a:endParaRPr>
          </a:p>
          <a:p>
            <a:pPr lvl="0">
              <a:lnSpc>
                <a:spcPts val="3000"/>
              </a:lnSpc>
              <a:defRPr/>
            </a:pPr>
            <a:r>
              <a:rPr kumimoji="1" lang="en-US" altLang="ja-JP" sz="2000" b="1">
                <a:highlight>
                  <a:srgbClr val="FFFF00"/>
                </a:highlight>
                <a:latin typeface="Meiryo UI" panose="020B0604030504040204" pitchFamily="50" charset="-128"/>
                <a:ea typeface="Meiryo UI" panose="020B0604030504040204" pitchFamily="50" charset="-128"/>
              </a:rPr>
              <a:t>Work</a:t>
            </a:r>
            <a:r>
              <a:rPr kumimoji="1" lang="ja-JP" altLang="en-US" sz="2000" b="1">
                <a:highlight>
                  <a:srgbClr val="FFFF00"/>
                </a:highlight>
                <a:latin typeface="Meiryo UI" panose="020B0604030504040204" pitchFamily="50" charset="-128"/>
                <a:ea typeface="Meiryo UI" panose="020B0604030504040204" pitchFamily="50" charset="-128"/>
              </a:rPr>
              <a:t>③</a:t>
            </a:r>
          </a:p>
          <a:p>
            <a:pPr lvl="0">
              <a:lnSpc>
                <a:spcPts val="3000"/>
              </a:lnSpc>
              <a:defRPr/>
            </a:pPr>
            <a:r>
              <a:rPr kumimoji="1" lang="en-US" altLang="ja-JP" sz="2000" b="1">
                <a:latin typeface="Meiryo UI" panose="020B0604030504040204" pitchFamily="50" charset="-128"/>
                <a:ea typeface="Meiryo UI" panose="020B0604030504040204" pitchFamily="50" charset="-128"/>
              </a:rPr>
              <a:t>Work①②</a:t>
            </a:r>
            <a:r>
              <a:rPr kumimoji="1" lang="ja-JP" altLang="en-US" sz="2000" b="1">
                <a:latin typeface="Meiryo UI" panose="020B0604030504040204" pitchFamily="50" charset="-128"/>
                <a:ea typeface="Meiryo UI" panose="020B0604030504040204" pitchFamily="50" charset="-128"/>
              </a:rPr>
              <a:t>を踏まえて、理想の社会・世界の実現のために、あなたができる行動を考えてみましょう。また、その行動が</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のどのゴール</a:t>
            </a:r>
            <a:r>
              <a:rPr kumimoji="1" lang="en-US" altLang="ja-JP" sz="2000" b="1">
                <a:latin typeface="Meiryo UI" panose="020B0604030504040204" pitchFamily="50" charset="-128"/>
                <a:ea typeface="Meiryo UI" panose="020B0604030504040204" pitchFamily="50" charset="-128"/>
              </a:rPr>
              <a:t>/</a:t>
            </a:r>
            <a:r>
              <a:rPr kumimoji="1" lang="ja-JP" altLang="en-US" sz="2000" b="1">
                <a:latin typeface="Meiryo UI" panose="020B0604030504040204" pitchFamily="50" charset="-128"/>
                <a:ea typeface="Meiryo UI" panose="020B0604030504040204" pitchFamily="50" charset="-128"/>
              </a:rPr>
              <a:t>ターゲットに貢献できるのかも併せて考えてみましょう。</a:t>
            </a:r>
          </a:p>
          <a:p>
            <a:pPr lvl="0">
              <a:lnSpc>
                <a:spcPts val="3000"/>
              </a:lnSpc>
              <a:defRPr/>
            </a:pPr>
            <a:r>
              <a:rPr kumimoji="1" lang="ja-JP" altLang="en-US" sz="2000" b="1" dirty="0">
                <a:latin typeface="Meiryo UI" panose="020B0604030504040204" pitchFamily="50" charset="-128"/>
                <a:ea typeface="Meiryo UI" panose="020B0604030504040204" pitchFamily="50" charset="-128"/>
              </a:rPr>
              <a:t>　☞「同時解決</a:t>
            </a:r>
            <a:r>
              <a:rPr kumimoji="1" lang="ja-JP" altLang="en-US" sz="2000" b="1">
                <a:latin typeface="Meiryo UI" panose="020B0604030504040204" pitchFamily="50" charset="-128"/>
                <a:ea typeface="Meiryo UI" panose="020B0604030504040204" pitchFamily="50" charset="-128"/>
              </a:rPr>
              <a:t>の視点」</a:t>
            </a:r>
            <a:r>
              <a:rPr kumimoji="1" lang="ja-JP" altLang="en-US" sz="2000" b="1" dirty="0">
                <a:latin typeface="Meiryo UI" panose="020B0604030504040204" pitchFamily="50" charset="-128"/>
                <a:ea typeface="Meiryo UI" panose="020B0604030504040204" pitchFamily="50" charset="-128"/>
              </a:rPr>
              <a:t>で考えてみましょう</a:t>
            </a:r>
            <a:endParaRPr kumimoji="1" lang="en-US" altLang="ja-JP" sz="2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0561C2C-74D5-4097-86DF-9219459F73B0}"/>
              </a:ext>
            </a:extLst>
          </p:cNvPr>
          <p:cNvSpPr txBox="1"/>
          <p:nvPr/>
        </p:nvSpPr>
        <p:spPr>
          <a:xfrm>
            <a:off x="9154312" y="6300216"/>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42</a:t>
            </a:fld>
            <a:endParaRPr lang="ja-JP" altLang="en-US" dirty="0"/>
          </a:p>
        </p:txBody>
      </p:sp>
    </p:spTree>
    <p:extLst>
      <p:ext uri="{BB962C8B-B14F-4D97-AF65-F5344CB8AC3E}">
        <p14:creationId xmlns:p14="http://schemas.microsoft.com/office/powerpoint/2010/main" val="526254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1" y="656949"/>
            <a:ext cx="9656845" cy="707886"/>
          </a:xfrm>
          <a:prstGeom prst="rect">
            <a:avLst/>
          </a:prstGeom>
          <a:noFill/>
        </p:spPr>
        <p:txBody>
          <a:bodyPr wrap="square">
            <a:spAutoFit/>
          </a:bodyPr>
          <a:lstStyle/>
          <a:p>
            <a:r>
              <a:rPr lang="ja-JP" altLang="en-US" sz="2000" b="0" i="0">
                <a:solidFill>
                  <a:srgbClr val="000000"/>
                </a:solidFill>
                <a:effectLst/>
                <a:latin typeface="Meiryo UI" panose="020B0604030504040204" pitchFamily="50" charset="-128"/>
                <a:ea typeface="Meiryo UI" panose="020B0604030504040204" pitchFamily="50" charset="-128"/>
              </a:rPr>
              <a:t>府民</a:t>
            </a:r>
            <a:r>
              <a:rPr lang="ja-JP" altLang="en-US" sz="2000" b="0" i="0" dirty="0">
                <a:solidFill>
                  <a:srgbClr val="000000"/>
                </a:solidFill>
                <a:effectLst/>
                <a:latin typeface="Meiryo UI" panose="020B0604030504040204" pitchFamily="50" charset="-128"/>
                <a:ea typeface="Meiryo UI" panose="020B0604030504040204" pitchFamily="50" charset="-128"/>
              </a:rPr>
              <a:t>や府内企業・団体など、あらゆるステークホルダーに</a:t>
            </a:r>
            <a:r>
              <a:rPr lang="en-US" altLang="ja-JP" sz="2000" b="0" i="0" dirty="0">
                <a:solidFill>
                  <a:srgbClr val="000000"/>
                </a:solidFill>
                <a:effectLst/>
                <a:latin typeface="Meiryo UI" panose="020B0604030504040204" pitchFamily="50" charset="-128"/>
                <a:ea typeface="Meiryo UI" panose="020B0604030504040204" pitchFamily="50" charset="-128"/>
              </a:rPr>
              <a:t>SDGs</a:t>
            </a:r>
            <a:r>
              <a:rPr lang="ja-JP" altLang="en-US" sz="2000" b="0" i="0" dirty="0">
                <a:solidFill>
                  <a:srgbClr val="000000"/>
                </a:solidFill>
                <a:effectLst/>
                <a:latin typeface="Meiryo UI" panose="020B0604030504040204" pitchFamily="50" charset="-128"/>
                <a:ea typeface="Meiryo UI" panose="020B0604030504040204" pitchFamily="50" charset="-128"/>
              </a:rPr>
              <a:t>を知ってもらい、自分事化していただくため</a:t>
            </a:r>
            <a:r>
              <a:rPr lang="ja-JP" altLang="en-US" sz="2000" b="0" i="0">
                <a:solidFill>
                  <a:srgbClr val="000000"/>
                </a:solidFill>
                <a:effectLst/>
                <a:latin typeface="Meiryo UI" panose="020B0604030504040204" pitchFamily="50" charset="-128"/>
                <a:ea typeface="Meiryo UI" panose="020B0604030504040204" pitchFamily="50" charset="-128"/>
              </a:rPr>
              <a:t>に策定。</a:t>
            </a:r>
            <a:endParaRPr kumimoji="1" lang="ja-JP" altLang="en-US" sz="2000"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133591" y="5391134"/>
            <a:ext cx="533821" cy="533821"/>
          </a:xfrm>
          <a:prstGeom prst="rect">
            <a:avLst/>
          </a:prstGeom>
        </p:spPr>
      </p:pic>
      <p:sp>
        <p:nvSpPr>
          <p:cNvPr id="71" name="正方形/長方形 70"/>
          <p:cNvSpPr/>
          <p:nvPr/>
        </p:nvSpPr>
        <p:spPr>
          <a:xfrm>
            <a:off x="173670" y="1420001"/>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43</a:t>
            </a:fld>
            <a:endParaRPr kumimoji="1" lang="ja-JP" altLang="en-US" sz="1200"/>
          </a:p>
        </p:txBody>
      </p:sp>
      <p:sp>
        <p:nvSpPr>
          <p:cNvPr id="50" name="正方形/長方形 49">
            <a:extLst>
              <a:ext uri="{FF2B5EF4-FFF2-40B4-BE49-F238E27FC236}">
                <a16:creationId xmlns:a16="http://schemas.microsoft.com/office/drawing/2014/main" id="{4BBAD28C-0102-49BC-8F88-AFAC85433ACB}"/>
              </a:ext>
            </a:extLst>
          </p:cNvPr>
          <p:cNvSpPr/>
          <p:nvPr/>
        </p:nvSpPr>
        <p:spPr>
          <a:xfrm>
            <a:off x="-1202"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「大阪</a:t>
            </a:r>
            <a:r>
              <a:rPr kumimoji="1" lang="en-US" altLang="zh-TW" sz="2000" b="1" dirty="0">
                <a:latin typeface="Meiryo UI" panose="020B0604030504040204" pitchFamily="50" charset="-128"/>
                <a:ea typeface="Meiryo UI" panose="020B0604030504040204" pitchFamily="50" charset="-128"/>
              </a:rPr>
              <a:t>SDGs</a:t>
            </a:r>
            <a:r>
              <a:rPr kumimoji="1" lang="zh-TW" altLang="en-US" sz="2000" b="1" dirty="0">
                <a:latin typeface="Meiryo UI" panose="020B0604030504040204" pitchFamily="50" charset="-128"/>
                <a:ea typeface="Meiryo UI" panose="020B0604030504040204" pitchFamily="50" charset="-128"/>
              </a:rPr>
              <a:t>行動憲章」</a:t>
            </a:r>
            <a:r>
              <a:rPr kumimoji="1" lang="ja-JP" altLang="en-US" sz="2000" b="1" dirty="0">
                <a:latin typeface="Meiryo UI" panose="020B0604030504040204" pitchFamily="50" charset="-128"/>
                <a:ea typeface="Meiryo UI" panose="020B0604030504040204" pitchFamily="50" charset="-128"/>
              </a:rPr>
              <a:t>（令和３年１月策定）</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751548" y="880798"/>
            <a:ext cx="4994115" cy="586762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4692951" y="69861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21" name="角丸四角形 20"/>
          <p:cNvSpPr/>
          <p:nvPr/>
        </p:nvSpPr>
        <p:spPr>
          <a:xfrm>
            <a:off x="5871555" y="1304964"/>
            <a:ext cx="3734101" cy="737811"/>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22" name="図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6240" y="1325402"/>
            <a:ext cx="905308" cy="905308"/>
          </a:xfrm>
          <a:prstGeom prst="rect">
            <a:avLst/>
          </a:prstGeom>
        </p:spPr>
      </p:pic>
      <p:pic>
        <p:nvPicPr>
          <p:cNvPr id="23" name="図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5200" y="4268678"/>
            <a:ext cx="899681" cy="899681"/>
          </a:xfrm>
          <a:prstGeom prst="rect">
            <a:avLst/>
          </a:prstGeom>
        </p:spPr>
      </p:pic>
      <p:sp>
        <p:nvSpPr>
          <p:cNvPr id="29" name="正方形/長方形 28"/>
          <p:cNvSpPr/>
          <p:nvPr/>
        </p:nvSpPr>
        <p:spPr bwMode="white">
          <a:xfrm>
            <a:off x="6578999" y="4844195"/>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6163521" y="4198417"/>
            <a:ext cx="3424364" cy="73849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31" name="図 3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14471" y="2230710"/>
            <a:ext cx="3731961" cy="1681744"/>
          </a:xfrm>
          <a:prstGeom prst="rect">
            <a:avLst/>
          </a:prstGeom>
        </p:spPr>
      </p:pic>
      <p:pic>
        <p:nvPicPr>
          <p:cNvPr id="32" name="図 3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41743" y="4808607"/>
            <a:ext cx="2508701" cy="1881525"/>
          </a:xfrm>
          <a:prstGeom prst="rect">
            <a:avLst/>
          </a:prstGeom>
        </p:spPr>
      </p:pic>
      <p:pic>
        <p:nvPicPr>
          <p:cNvPr id="33" name="Picture 16" descr="タッパーのイラスト"/>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662904" y="5496463"/>
            <a:ext cx="1492273" cy="1339316"/>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44</a:t>
            </a:fld>
            <a:endParaRPr kumimoji="1" lang="ja-JP" altLang="en-US" sz="1200"/>
          </a:p>
        </p:txBody>
      </p:sp>
      <p:sp>
        <p:nvSpPr>
          <p:cNvPr id="15" name="正方形/長方形 14">
            <a:extLst>
              <a:ext uri="{FF2B5EF4-FFF2-40B4-BE49-F238E27FC236}">
                <a16:creationId xmlns:a16="http://schemas.microsoft.com/office/drawing/2014/main" id="{CFF10C97-BAFC-4698-B2E4-9FFFF6164BE7}"/>
              </a:ext>
            </a:extLst>
          </p:cNvPr>
          <p:cNvSpPr/>
          <p:nvPr/>
        </p:nvSpPr>
        <p:spPr>
          <a:xfrm>
            <a:off x="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（令和３年２月開始）</a:t>
            </a:r>
            <a:endParaRPr kumimoji="1" lang="en-US" altLang="ja-JP" sz="20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A9EC072C-77DD-4F5C-AD36-76C0F96FEF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995" y="698616"/>
            <a:ext cx="4062202" cy="5867626"/>
          </a:xfrm>
          <a:prstGeom prst="rect">
            <a:avLst/>
          </a:prstGeom>
        </p:spPr>
      </p:pic>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78751" y="639739"/>
            <a:ext cx="5730163" cy="477054"/>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5133A59-0D9C-4897-966C-0BD0627CDF87}"/>
              </a:ext>
            </a:extLst>
          </p:cNvPr>
          <p:cNvSpPr/>
          <p:nvPr/>
        </p:nvSpPr>
        <p:spPr>
          <a:xfrm>
            <a:off x="0" y="-25503"/>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への参加のお願い</a:t>
            </a:r>
            <a:endParaRPr kumimoji="1" lang="en-US" altLang="ja-JP" sz="20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2CF076B-2069-4B7A-8CE4-1E8B978BAF5B}"/>
              </a:ext>
            </a:extLst>
          </p:cNvPr>
          <p:cNvSpPr txBox="1"/>
          <p:nvPr/>
        </p:nvSpPr>
        <p:spPr>
          <a:xfrm>
            <a:off x="9283461" y="6428271"/>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45</a:t>
            </a:fld>
            <a:endParaRPr lang="ja-JP" altLang="en-US" dirty="0"/>
          </a:p>
        </p:txBody>
      </p:sp>
      <p:pic>
        <p:nvPicPr>
          <p:cNvPr id="2" name="図 1">
            <a:extLst>
              <a:ext uri="{FF2B5EF4-FFF2-40B4-BE49-F238E27FC236}">
                <a16:creationId xmlns:a16="http://schemas.microsoft.com/office/drawing/2014/main" id="{3F2E5F28-B630-4C7C-ADB4-38F001103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751" y="1159211"/>
            <a:ext cx="4372076" cy="4226767"/>
          </a:xfrm>
          <a:prstGeom prst="rect">
            <a:avLst/>
          </a:prstGeom>
        </p:spPr>
      </p:pic>
      <p:sp>
        <p:nvSpPr>
          <p:cNvPr id="8" name="角丸四角形吹き出し 7"/>
          <p:cNvSpPr/>
          <p:nvPr/>
        </p:nvSpPr>
        <p:spPr>
          <a:xfrm>
            <a:off x="414493" y="5767438"/>
            <a:ext cx="3732245" cy="808062"/>
          </a:xfrm>
          <a:prstGeom prst="wedgeRoundRectCallout">
            <a:avLst>
              <a:gd name="adj1" fmla="val -33448"/>
              <a:gd name="adj2" fmla="val -843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本日の授業を掲載いたします。</a:t>
            </a:r>
          </a:p>
        </p:txBody>
      </p:sp>
      <p:pic>
        <p:nvPicPr>
          <p:cNvPr id="3" name="図 2">
            <a:extLst>
              <a:ext uri="{FF2B5EF4-FFF2-40B4-BE49-F238E27FC236}">
                <a16:creationId xmlns:a16="http://schemas.microsoft.com/office/drawing/2014/main" id="{EC0F7131-9527-4111-8F48-2077C21E8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1116793"/>
            <a:ext cx="4372076" cy="3685694"/>
          </a:xfrm>
          <a:prstGeom prst="rect">
            <a:avLst/>
          </a:prstGeom>
        </p:spPr>
      </p:pic>
      <p:sp>
        <p:nvSpPr>
          <p:cNvPr id="7" name="角丸四角形吹き出し 6"/>
          <p:cNvSpPr/>
          <p:nvPr/>
        </p:nvSpPr>
        <p:spPr>
          <a:xfrm>
            <a:off x="6198450" y="5014473"/>
            <a:ext cx="2438400" cy="1156996"/>
          </a:xfrm>
          <a:prstGeom prst="wedgeRoundRectCallout">
            <a:avLst>
              <a:gd name="adj1" fmla="val -16880"/>
              <a:gd name="adj2" fmla="val -759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こちらに皆様から頂戴した宣言を掲載致します。</a:t>
            </a:r>
          </a:p>
        </p:txBody>
      </p:sp>
    </p:spTree>
    <p:extLst>
      <p:ext uri="{BB962C8B-B14F-4D97-AF65-F5344CB8AC3E}">
        <p14:creationId xmlns:p14="http://schemas.microsoft.com/office/powerpoint/2010/main" val="2670855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2399" y="201412"/>
            <a:ext cx="1955179" cy="653122"/>
          </a:xfrm>
          <a:prstGeom prst="rect">
            <a:avLst/>
          </a:prstGeom>
        </p:spPr>
      </p:pic>
      <p:sp>
        <p:nvSpPr>
          <p:cNvPr id="7" name="正方形/長方形 6"/>
          <p:cNvSpPr/>
          <p:nvPr/>
        </p:nvSpPr>
        <p:spPr>
          <a:xfrm>
            <a:off x="488504" y="1277722"/>
            <a:ext cx="9145016" cy="923330"/>
          </a:xfrm>
          <a:prstGeom prst="rect">
            <a:avLst/>
          </a:prstGeom>
        </p:spPr>
        <p:txBody>
          <a:bodyPr wrap="square">
            <a:spAutoFit/>
          </a:bodyPr>
          <a:lstStyle/>
          <a:p>
            <a:pPr defTabSz="914400"/>
            <a:r>
              <a:rPr kumimoji="1" lang="ja-JP" altLang="en-US" sz="5400" b="1" dirty="0">
                <a:solidFill>
                  <a:prstClr val="black"/>
                </a:solidFill>
                <a:latin typeface="Arial" panose="020B0604020202020204" pitchFamily="34" charset="0"/>
                <a:ea typeface="Meiryo UI"/>
                <a:cs typeface="Arial" panose="020B0604020202020204" pitchFamily="34" charset="0"/>
              </a:rPr>
              <a:t>ご清聴ありがとうございました！</a:t>
            </a:r>
            <a:endParaRPr kumimoji="1" lang="en-US" altLang="ja-JP" sz="5400" b="1" dirty="0">
              <a:solidFill>
                <a:prstClr val="black"/>
              </a:solidFill>
              <a:latin typeface="Arial" panose="020B0604020202020204" pitchFamily="34" charset="0"/>
              <a:ea typeface="Meiryo UI"/>
              <a:cs typeface="Arial" panose="020B0604020202020204" pitchFamily="34" charset="0"/>
            </a:endParaRPr>
          </a:p>
        </p:txBody>
      </p:sp>
      <p:sp>
        <p:nvSpPr>
          <p:cNvPr id="5" name="テキスト ボックス 4"/>
          <p:cNvSpPr txBox="1"/>
          <p:nvPr/>
        </p:nvSpPr>
        <p:spPr>
          <a:xfrm>
            <a:off x="1223410" y="4674425"/>
            <a:ext cx="7459180" cy="176046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ctr" anchorCtr="0">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大阪府 政策企画部 企画室 </a:t>
            </a:r>
            <a:r>
              <a:rPr lang="ja-JP" altLang="en-US" sz="2400" b="1" dirty="0">
                <a:solidFill>
                  <a:prstClr val="black"/>
                </a:solidFill>
                <a:latin typeface="Meiryo UI" panose="020B0604030504040204" pitchFamily="50" charset="-128"/>
                <a:ea typeface="Meiryo UI" panose="020B0604030504040204" pitchFamily="50" charset="-128"/>
              </a:rPr>
              <a:t>連携</a:t>
            </a:r>
            <a:r>
              <a:rPr kumimoji="1" lang="ja-JP" altLang="en-US" sz="2400" b="1" dirty="0">
                <a:solidFill>
                  <a:prstClr val="black"/>
                </a:solidFill>
                <a:latin typeface="Meiryo UI" panose="020B0604030504040204" pitchFamily="50" charset="-128"/>
                <a:ea typeface="Meiryo UI" panose="020B0604030504040204" pitchFamily="50" charset="-128"/>
              </a:rPr>
              <a:t>課</a:t>
            </a:r>
          </a:p>
          <a:p>
            <a:pPr marL="174625" defTabSz="914400"/>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TEL</a:t>
            </a: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a:t>
            </a:r>
            <a:r>
              <a:rPr kumimoji="1" lang="ja-JP" altLang="en-US" sz="2400" b="1" dirty="0">
                <a:solidFill>
                  <a:schemeClr val="tx1"/>
                </a:solidFill>
                <a:latin typeface="Meiryo UI" panose="020B0604030504040204" pitchFamily="50" charset="-128"/>
                <a:ea typeface="Meiryo UI" panose="020B0604030504040204" pitchFamily="50" charset="-128"/>
              </a:rPr>
              <a:t>０６－６</a:t>
            </a:r>
            <a:r>
              <a:rPr lang="ja-JP" altLang="en-US" sz="2400" b="1" dirty="0">
                <a:solidFill>
                  <a:schemeClr val="tx1"/>
                </a:solidFill>
                <a:latin typeface="Meiryo UI" panose="020B0604030504040204" pitchFamily="50" charset="-128"/>
                <a:ea typeface="Meiryo UI" panose="020B0604030504040204" pitchFamily="50" charset="-128"/>
              </a:rPr>
              <a:t>９</a:t>
            </a:r>
            <a:r>
              <a:rPr kumimoji="1" lang="ja-JP" altLang="en-US" sz="2400" b="1" dirty="0">
                <a:solidFill>
                  <a:schemeClr val="tx1"/>
                </a:solidFill>
                <a:latin typeface="Meiryo UI" panose="020B0604030504040204" pitchFamily="50" charset="-128"/>
                <a:ea typeface="Meiryo UI" panose="020B0604030504040204" pitchFamily="50" charset="-128"/>
              </a:rPr>
              <a:t>４４－６１１８</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Mail</a:t>
            </a:r>
            <a:r>
              <a:rPr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:osaka_SDGs@gbox.pref.osaka.lg.jp</a:t>
            </a:r>
          </a:p>
        </p:txBody>
      </p:sp>
      <p:grpSp>
        <p:nvGrpSpPr>
          <p:cNvPr id="2" name="グループ化 1">
            <a:extLst>
              <a:ext uri="{FF2B5EF4-FFF2-40B4-BE49-F238E27FC236}">
                <a16:creationId xmlns:a16="http://schemas.microsoft.com/office/drawing/2014/main" id="{33384FA4-B163-4D12-A135-FD91C96FFCB7}"/>
              </a:ext>
            </a:extLst>
          </p:cNvPr>
          <p:cNvGrpSpPr/>
          <p:nvPr/>
        </p:nvGrpSpPr>
        <p:grpSpPr>
          <a:xfrm>
            <a:off x="2141221" y="2331150"/>
            <a:ext cx="5350016" cy="760519"/>
            <a:chOff x="2277992" y="2418913"/>
            <a:chExt cx="5350016" cy="760519"/>
          </a:xfrm>
        </p:grpSpPr>
        <p:sp>
          <p:nvSpPr>
            <p:cNvPr id="9" name="正方形/長方形 8"/>
            <p:cNvSpPr/>
            <p:nvPr/>
          </p:nvSpPr>
          <p:spPr>
            <a:xfrm>
              <a:off x="2277992" y="2418913"/>
              <a:ext cx="5350016" cy="760519"/>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4800" b="1" dirty="0">
                  <a:solidFill>
                    <a:prstClr val="black"/>
                  </a:solidFill>
                  <a:latin typeface="Calibri"/>
                  <a:ea typeface="Meiryo UI"/>
                </a:rPr>
                <a:t>大阪府　</a:t>
              </a:r>
              <a:r>
                <a:rPr kumimoji="1" lang="en-US" altLang="ja-JP" sz="4800" b="1" dirty="0">
                  <a:solidFill>
                    <a:prstClr val="black"/>
                  </a:solidFill>
                  <a:latin typeface="Calibri"/>
                  <a:ea typeface="Meiryo UI"/>
                </a:rPr>
                <a:t>SDGs</a:t>
              </a:r>
              <a:endParaRPr kumimoji="1" lang="ja-JP" altLang="en-US" sz="4800" b="1" dirty="0">
                <a:solidFill>
                  <a:prstClr val="black"/>
                </a:solidFill>
                <a:latin typeface="Calibri"/>
                <a:ea typeface="Meiryo UI"/>
              </a:endParaRPr>
            </a:p>
          </p:txBody>
        </p:sp>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835920" y="2477295"/>
              <a:ext cx="646204" cy="643754"/>
            </a:xfrm>
            <a:prstGeom prst="rect">
              <a:avLst/>
            </a:prstGeom>
          </p:spPr>
        </p:pic>
      </p:gr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8484" y="767435"/>
            <a:ext cx="9289032" cy="2765757"/>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月国連サミットで加盟国全会一致で採択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に記載された</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のゴール（目標）、</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地球上の</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leave no one behind</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ことを誓っている。</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発展途上国のみならず，先進国自身も取り組むもの。</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5138012" y="3735447"/>
            <a:ext cx="4279484" cy="2757856"/>
          </a:xfrm>
          <a:prstGeom prst="rect">
            <a:avLst/>
          </a:prstGeom>
          <a:noFill/>
          <a:ln>
            <a:noFill/>
          </a:ln>
        </p:spPr>
      </p:pic>
      <p:sp>
        <p:nvSpPr>
          <p:cNvPr id="8" name="Shape 323">
            <a:extLst>
              <a:ext uri="{FF2B5EF4-FFF2-40B4-BE49-F238E27FC236}">
                <a16:creationId xmlns:a16="http://schemas.microsoft.com/office/drawing/2014/main" id="{3A54A588-01F3-4709-B9A7-A9E0A5B55EC5}"/>
              </a:ext>
            </a:extLst>
          </p:cNvPr>
          <p:cNvSpPr txBox="1">
            <a:spLocks/>
          </p:cNvSpPr>
          <p:nvPr/>
        </p:nvSpPr>
        <p:spPr>
          <a:xfrm>
            <a:off x="6897216" y="6578069"/>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pic>
        <p:nvPicPr>
          <p:cNvPr id="10" name="図 9">
            <a:extLst>
              <a:ext uri="{FF2B5EF4-FFF2-40B4-BE49-F238E27FC236}">
                <a16:creationId xmlns:a16="http://schemas.microsoft.com/office/drawing/2014/main" id="{021ABA8C-D401-4828-BC63-2C1EF42EA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504" y="3634738"/>
            <a:ext cx="4126475" cy="2917290"/>
          </a:xfrm>
          <a:prstGeom prst="rect">
            <a:avLst/>
          </a:prstGeom>
        </p:spPr>
      </p:pic>
      <p:sp>
        <p:nvSpPr>
          <p:cNvPr id="2" name="スライド番号プレースホルダー 1">
            <a:extLst>
              <a:ext uri="{FF2B5EF4-FFF2-40B4-BE49-F238E27FC236}">
                <a16:creationId xmlns:a16="http://schemas.microsoft.com/office/drawing/2014/main" id="{189587A0-DAD3-439E-8EA9-661956298561}"/>
              </a:ext>
            </a:extLst>
          </p:cNvPr>
          <p:cNvSpPr>
            <a:spLocks noGrp="1"/>
          </p:cNvSpPr>
          <p:nvPr>
            <p:ph type="sldNum" sz="quarter" idx="12"/>
          </p:nvPr>
        </p:nvSpPr>
        <p:spPr>
          <a:xfrm>
            <a:off x="7572185" y="6489419"/>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4</a:t>
            </a:fld>
            <a:endParaRPr lang="ja-JP" altLang="en-US" sz="1200" dirty="0">
              <a:solidFill>
                <a:schemeClr val="tx1"/>
              </a:solidFill>
            </a:endParaRPr>
          </a:p>
        </p:txBody>
      </p:sp>
      <p:sp>
        <p:nvSpPr>
          <p:cNvPr id="9" name="正方形/長方形 8">
            <a:extLst>
              <a:ext uri="{FF2B5EF4-FFF2-40B4-BE49-F238E27FC236}">
                <a16:creationId xmlns:a16="http://schemas.microsoft.com/office/drawing/2014/main" id="{B6CCC911-EE4D-452E-A143-A92FC67ED4AE}"/>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7069961"/>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4554" y="1729604"/>
            <a:ext cx="4698446" cy="4853636"/>
          </a:xfrm>
          <a:prstGeom prst="rect">
            <a:avLst/>
          </a:prstGeom>
        </p:spPr>
        <p:txBody>
          <a:bodyPr wrap="square">
            <a:spAutoFit/>
          </a:bodyPr>
          <a:lstStyle/>
          <a:p>
            <a:pPr>
              <a:lnSpc>
                <a:spcPts val="2200"/>
              </a:lnSpc>
              <a:spcAft>
                <a:spcPts val="0"/>
              </a:spcAft>
            </a:pPr>
            <a:r>
              <a:rPr lang="ja-JP" altLang="ja-JP"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このアジェンダは、</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人間</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people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地球</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planet</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及び</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繁栄</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prosperity</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のための行動計画である。これはまた、より大きな自由における普遍的な</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平和（</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peace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パートナーシップ</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partnership</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の下、この計画を実行する。我々は、人類を貧困の恐怖及び欠乏の専制から解き放ち、地球を癒やし安全にすることを決意している。我々は、世界を持続的かつ強靱（レジリエント）な道筋に移行させるために緊急に必要な、大胆かつ変革的な手段をとることに決意している。我々はこの共同の旅路に乗り出すにあたり、</a:t>
            </a: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481392" y="1625173"/>
            <a:ext cx="1010093" cy="408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15446" y="2139110"/>
            <a:ext cx="4536000" cy="3725122"/>
          </a:xfrm>
          <a:prstGeom prst="rect">
            <a:avLst/>
          </a:prstGeom>
        </p:spPr>
        <p:txBody>
          <a:bodyPr wrap="square">
            <a:spAutoFit/>
          </a:bodyPr>
          <a:lstStyle/>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今日我々が発表する</a:t>
            </a:r>
            <a:r>
              <a:rPr lang="en-US" altLang="ja-JP" sz="1400" dirty="0">
                <a:solidFill>
                  <a:srgbClr val="000000"/>
                </a:solidFill>
                <a:latin typeface="Meiryo UI" panose="020B0604030504040204" pitchFamily="50" charset="-128"/>
                <a:ea typeface="Meiryo UI" panose="020B0604030504040204" pitchFamily="50" charset="-128"/>
              </a:rPr>
              <a:t>17</a:t>
            </a:r>
            <a:r>
              <a:rPr lang="ja-JP" altLang="en-US" sz="14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）と、</a:t>
            </a:r>
            <a:r>
              <a:rPr lang="en-US" altLang="ja-JP" sz="1400" dirty="0">
                <a:solidFill>
                  <a:srgbClr val="000000"/>
                </a:solidFill>
                <a:latin typeface="Meiryo UI" panose="020B0604030504040204" pitchFamily="50" charset="-128"/>
                <a:ea typeface="Meiryo UI" panose="020B0604030504040204" pitchFamily="50" charset="-128"/>
              </a:rPr>
              <a:t>169</a:t>
            </a:r>
            <a:r>
              <a:rPr lang="ja-JP" altLang="en-US" sz="14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a:t>
            </a:r>
            <a:r>
              <a:rPr lang="ja-JP" altLang="en-US" sz="1400" b="1" u="sng" dirty="0">
                <a:solidFill>
                  <a:srgbClr val="000000"/>
                </a:solidFill>
                <a:latin typeface="Meiryo UI" panose="020B0604030504040204" pitchFamily="50" charset="-128"/>
                <a:ea typeface="Meiryo UI" panose="020B0604030504040204" pitchFamily="50" charset="-128"/>
              </a:rPr>
              <a:t>これらの目標とターゲットは、</a:t>
            </a:r>
            <a:r>
              <a:rPr lang="ja-JP" altLang="en-US" sz="1400" b="1" u="sng" dirty="0">
                <a:solidFill>
                  <a:srgbClr val="FF0000"/>
                </a:solidFill>
                <a:latin typeface="Meiryo UI" panose="020B0604030504040204" pitchFamily="50" charset="-128"/>
                <a:ea typeface="Meiryo UI" panose="020B0604030504040204" pitchFamily="50" charset="-128"/>
              </a:rPr>
              <a:t>ミレニアム開発目標（</a:t>
            </a:r>
            <a:r>
              <a:rPr lang="en-US" altLang="ja-JP" sz="1400" b="1" u="sng" dirty="0">
                <a:solidFill>
                  <a:srgbClr val="FF0000"/>
                </a:solidFill>
                <a:latin typeface="Meiryo UI" panose="020B0604030504040204" pitchFamily="50" charset="-128"/>
                <a:ea typeface="Meiryo UI" panose="020B0604030504040204" pitchFamily="50" charset="-128"/>
              </a:rPr>
              <a:t>MDGs</a:t>
            </a:r>
            <a:r>
              <a:rPr lang="ja-JP" altLang="en-US" sz="1400" b="1" u="sng" dirty="0">
                <a:solidFill>
                  <a:srgbClr val="FF0000"/>
                </a:solidFill>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を基にして、ミレニアム開発目標が達成で</a:t>
            </a:r>
            <a:r>
              <a:rPr lang="ja-JP" altLang="en-US" sz="1400" b="1" u="sng" dirty="0">
                <a:solidFill>
                  <a:srgbClr val="000000"/>
                </a:solidFill>
                <a:latin typeface="Meiryo UI" panose="020B0604030504040204" pitchFamily="50" charset="-128"/>
                <a:ea typeface="Meiryo UI" panose="020B0604030504040204" pitchFamily="50" charset="-128"/>
              </a:rPr>
              <a:t>きなかったものを全うすることを目指すものである。</a:t>
            </a:r>
            <a:r>
              <a:rPr lang="ja-JP" altLang="en-US" sz="1400" dirty="0">
                <a:solidFill>
                  <a:srgbClr val="000000"/>
                </a:solidFill>
                <a:latin typeface="Meiryo UI" panose="020B0604030504040204" pitchFamily="50" charset="-128"/>
                <a:ea typeface="Meiryo UI" panose="020B0604030504040204" pitchFamily="50" charset="-128"/>
              </a:rPr>
              <a:t>これらは、すべての人々の人権を実現し、ジェンダー平等とすべての女性と女児の能力強化を達成することを目指す。</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これらの目標及びターゲットは、統合され不可分のものであり、</a:t>
            </a:r>
            <a:r>
              <a:rPr lang="ja-JP" altLang="en-US" sz="1400" b="1" dirty="0">
                <a:solidFill>
                  <a:srgbClr val="FF0000"/>
                </a:solidFill>
                <a:latin typeface="Meiryo UI" panose="020B0604030504040204" pitchFamily="50" charset="-128"/>
                <a:ea typeface="Meiryo UI" panose="020B0604030504040204" pitchFamily="50" charset="-128"/>
              </a:rPr>
              <a:t>持続可能な開発の三側面、すなわち</a:t>
            </a:r>
            <a:r>
              <a:rPr lang="ja-JP" altLang="en-US" sz="14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400" dirty="0">
                <a:solidFill>
                  <a:srgbClr val="000000"/>
                </a:solidFill>
                <a:latin typeface="Meiryo UI" panose="020B0604030504040204" pitchFamily="50" charset="-128"/>
                <a:ea typeface="Meiryo UI" panose="020B0604030504040204" pitchFamily="50" charset="-128"/>
              </a:rPr>
              <a:t>15</a:t>
            </a:r>
            <a:r>
              <a:rPr lang="ja-JP" altLang="en-US" sz="14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128464" y="845279"/>
            <a:ext cx="9739059" cy="707886"/>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11361" y="6114367"/>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2" name="正方形/長方形 1">
            <a:extLst>
              <a:ext uri="{FF2B5EF4-FFF2-40B4-BE49-F238E27FC236}">
                <a16:creationId xmlns:a16="http://schemas.microsoft.com/office/drawing/2014/main" id="{8D9962CB-1848-45C1-8813-0E2AD222FD47}"/>
              </a:ext>
            </a:extLst>
          </p:cNvPr>
          <p:cNvSpPr/>
          <p:nvPr/>
        </p:nvSpPr>
        <p:spPr>
          <a:xfrm>
            <a:off x="128464" y="773270"/>
            <a:ext cx="9649072" cy="58320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65D8B84-BCAC-43A1-B794-8F4E963D3CE6}"/>
              </a:ext>
            </a:extLst>
          </p:cNvPr>
          <p:cNvSpPr/>
          <p:nvPr/>
        </p:nvSpPr>
        <p:spPr>
          <a:xfrm>
            <a:off x="560512" y="6144540"/>
            <a:ext cx="1784219" cy="505764"/>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69AED3A-A1C8-46FF-A038-DAF404AA2ACB}"/>
              </a:ext>
            </a:extLst>
          </p:cNvPr>
          <p:cNvSpPr/>
          <p:nvPr/>
        </p:nvSpPr>
        <p:spPr>
          <a:xfrm>
            <a:off x="4936525" y="4361477"/>
            <a:ext cx="4893842" cy="707886"/>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04B34F3-04E8-427A-A0E7-9B7F261A26E5}"/>
              </a:ext>
            </a:extLst>
          </p:cNvPr>
          <p:cNvSpPr/>
          <p:nvPr/>
        </p:nvSpPr>
        <p:spPr>
          <a:xfrm>
            <a:off x="221604" y="2010054"/>
            <a:ext cx="4767752" cy="911263"/>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F5DFA8B-B3A0-42BB-963E-779CF41093A6}"/>
              </a:ext>
            </a:extLst>
          </p:cNvPr>
          <p:cNvSpPr/>
          <p:nvPr/>
        </p:nvSpPr>
        <p:spPr>
          <a:xfrm>
            <a:off x="222630" y="4523406"/>
            <a:ext cx="3183576" cy="384027"/>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490D9B-F7C4-4DDD-88B8-5BA260F311D6}"/>
              </a:ext>
            </a:extLst>
          </p:cNvPr>
          <p:cNvSpPr txBox="1"/>
          <p:nvPr/>
        </p:nvSpPr>
        <p:spPr>
          <a:xfrm>
            <a:off x="4519962" y="1717666"/>
            <a:ext cx="576064" cy="584775"/>
          </a:xfrm>
          <a:prstGeom prst="rect">
            <a:avLst/>
          </a:prstGeom>
          <a:noFill/>
        </p:spPr>
        <p:txBody>
          <a:bodyPr wrap="square" rtlCol="0">
            <a:spAutoFit/>
          </a:bodyPr>
          <a:lstStyle/>
          <a:p>
            <a:r>
              <a:rPr lang="ja-JP" altLang="en-US" sz="3200" b="1" dirty="0">
                <a:solidFill>
                  <a:srgbClr val="FF0000"/>
                </a:solidFill>
              </a:rPr>
              <a:t>①</a:t>
            </a:r>
            <a:endParaRPr kumimoji="1" lang="ja-JP" altLang="en-US" sz="3200" b="1" dirty="0">
              <a:solidFill>
                <a:srgbClr val="FF0000"/>
              </a:solidFill>
            </a:endParaRPr>
          </a:p>
        </p:txBody>
      </p:sp>
      <p:sp>
        <p:nvSpPr>
          <p:cNvPr id="16" name="テキスト ボックス 15">
            <a:extLst>
              <a:ext uri="{FF2B5EF4-FFF2-40B4-BE49-F238E27FC236}">
                <a16:creationId xmlns:a16="http://schemas.microsoft.com/office/drawing/2014/main" id="{3A73455E-7640-4F9D-A184-F2257D4BE4B5}"/>
              </a:ext>
            </a:extLst>
          </p:cNvPr>
          <p:cNvSpPr txBox="1"/>
          <p:nvPr/>
        </p:nvSpPr>
        <p:spPr>
          <a:xfrm>
            <a:off x="2992969" y="6157320"/>
            <a:ext cx="576064" cy="584775"/>
          </a:xfrm>
          <a:prstGeom prst="rect">
            <a:avLst/>
          </a:prstGeom>
          <a:noFill/>
        </p:spPr>
        <p:txBody>
          <a:bodyPr wrap="square" rtlCol="0">
            <a:spAutoFit/>
          </a:bodyPr>
          <a:lstStyle/>
          <a:p>
            <a:r>
              <a:rPr kumimoji="1" lang="ja-JP" altLang="en-US" sz="3200" b="1" dirty="0">
                <a:solidFill>
                  <a:srgbClr val="FF0000"/>
                </a:solidFill>
              </a:rPr>
              <a:t>②</a:t>
            </a:r>
          </a:p>
        </p:txBody>
      </p:sp>
      <p:sp>
        <p:nvSpPr>
          <p:cNvPr id="17" name="テキスト ボックス 16">
            <a:extLst>
              <a:ext uri="{FF2B5EF4-FFF2-40B4-BE49-F238E27FC236}">
                <a16:creationId xmlns:a16="http://schemas.microsoft.com/office/drawing/2014/main" id="{CF355D0A-0877-44C0-9AC0-119FBDEFBEB5}"/>
              </a:ext>
            </a:extLst>
          </p:cNvPr>
          <p:cNvSpPr txBox="1"/>
          <p:nvPr/>
        </p:nvSpPr>
        <p:spPr>
          <a:xfrm>
            <a:off x="4679218" y="4063121"/>
            <a:ext cx="576064" cy="584775"/>
          </a:xfrm>
          <a:prstGeom prst="rect">
            <a:avLst/>
          </a:prstGeom>
          <a:noFill/>
        </p:spPr>
        <p:txBody>
          <a:bodyPr wrap="square" rtlCol="0">
            <a:spAutoFit/>
          </a:bodyPr>
          <a:lstStyle/>
          <a:p>
            <a:r>
              <a:rPr lang="ja-JP" altLang="en-US" sz="3200" b="1" dirty="0">
                <a:solidFill>
                  <a:srgbClr val="FF0000"/>
                </a:solidFill>
              </a:rPr>
              <a:t>③</a:t>
            </a:r>
            <a:endParaRPr kumimoji="1" lang="ja-JP" altLang="en-US" sz="3200" b="1" dirty="0">
              <a:solidFill>
                <a:srgbClr val="FF0000"/>
              </a:solidFill>
            </a:endParaRPr>
          </a:p>
        </p:txBody>
      </p:sp>
      <p:sp>
        <p:nvSpPr>
          <p:cNvPr id="10" name="スライド番号プレースホルダー 9">
            <a:extLst>
              <a:ext uri="{FF2B5EF4-FFF2-40B4-BE49-F238E27FC236}">
                <a16:creationId xmlns:a16="http://schemas.microsoft.com/office/drawing/2014/main" id="{AC4694F1-18C2-4B0B-A1F8-51CA0A54C486}"/>
              </a:ext>
            </a:extLst>
          </p:cNvPr>
          <p:cNvSpPr>
            <a:spLocks noGrp="1"/>
          </p:cNvSpPr>
          <p:nvPr>
            <p:ph type="sldNum" sz="quarter" idx="12"/>
          </p:nvPr>
        </p:nvSpPr>
        <p:spPr>
          <a:xfrm>
            <a:off x="7496047" y="654778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5</a:t>
            </a:fld>
            <a:endParaRPr lang="ja-JP" altLang="en-US" sz="1200" dirty="0">
              <a:solidFill>
                <a:schemeClr val="tx1"/>
              </a:solidFill>
            </a:endParaRPr>
          </a:p>
        </p:txBody>
      </p:sp>
      <p:sp>
        <p:nvSpPr>
          <p:cNvPr id="18" name="正方形/長方形 17">
            <a:extLst>
              <a:ext uri="{FF2B5EF4-FFF2-40B4-BE49-F238E27FC236}">
                <a16:creationId xmlns:a16="http://schemas.microsoft.com/office/drawing/2014/main" id="{FCB2434D-A38B-480C-BA58-336FAEBB59D0}"/>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332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49232" y="48280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b="1" dirty="0"/>
              <a:t>将来世代のニーズを損なうことなく</a:t>
            </a:r>
            <a:endParaRPr lang="en-US" altLang="ja-JP" sz="3600" b="1" dirty="0"/>
          </a:p>
          <a:p>
            <a:pPr algn="ctr"/>
            <a:endParaRPr lang="en-US" altLang="ja-JP" sz="3600" b="1" dirty="0"/>
          </a:p>
          <a:p>
            <a:pPr algn="ctr"/>
            <a:r>
              <a:rPr lang="ja-JP" altLang="ja-JP" sz="3600" b="1" dirty="0"/>
              <a:t>現在の世代のニーズを満たすこと</a:t>
            </a:r>
            <a:endParaRPr lang="ja-JP" altLang="en-US" sz="3600" b="1" dirty="0"/>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Tree>
    <p:extLst>
      <p:ext uri="{BB962C8B-B14F-4D97-AF65-F5344CB8AC3E}">
        <p14:creationId xmlns:p14="http://schemas.microsoft.com/office/powerpoint/2010/main" val="308101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dirty="0"/>
          </a:p>
        </p:txBody>
      </p:sp>
    </p:spTree>
    <p:extLst>
      <p:ext uri="{BB962C8B-B14F-4D97-AF65-F5344CB8AC3E}">
        <p14:creationId xmlns:p14="http://schemas.microsoft.com/office/powerpoint/2010/main" val="41197083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5751</Words>
  <Application>Microsoft Office PowerPoint</Application>
  <PresentationFormat>A4 210 x 297 mm</PresentationFormat>
  <Paragraphs>882</Paragraphs>
  <Slides>47</Slides>
  <Notes>47</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47</vt:i4>
      </vt:variant>
    </vt:vector>
  </HeadingPairs>
  <TitlesOfParts>
    <vt:vector size="62" baseType="lpstr">
      <vt:lpstr>Meiryo UI</vt:lpstr>
      <vt:lpstr>メイリオ</vt:lpstr>
      <vt:lpstr>游ゴシック</vt:lpstr>
      <vt:lpstr>游ゴシック Light</vt:lpstr>
      <vt:lpstr>Arial</vt:lpstr>
      <vt:lpstr>Bauhaus 93</vt:lpstr>
      <vt:lpstr>Calibri</vt:lpstr>
      <vt:lpstr>Calibri Light</vt:lpstr>
      <vt:lpstr>Times New Roman</vt:lpstr>
      <vt:lpstr>Wingdings</vt:lpstr>
      <vt:lpstr>Office テーマ</vt:lpstr>
      <vt:lpstr>1_デザインの設定</vt:lpstr>
      <vt:lpstr>デザインの設定</vt:lpstr>
      <vt:lpstr>1_Office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SDGsは、折り返し地点を過ぎました。 SDGsの進捗状況はどうでしょうか？</vt:lpstr>
      <vt:lpstr>A）18％  B）26％  C）52％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2026-02-26T00:15:34Z</dcterms:modified>
</cp:coreProperties>
</file>