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72" r:id="rId1"/>
  </p:sldMasterIdLst>
  <p:notesMasterIdLst>
    <p:notesMasterId r:id="rId17"/>
  </p:notesMasterIdLst>
  <p:sldIdLst>
    <p:sldId id="260" r:id="rId2"/>
    <p:sldId id="261" r:id="rId3"/>
    <p:sldId id="279" r:id="rId4"/>
    <p:sldId id="277" r:id="rId5"/>
    <p:sldId id="278" r:id="rId6"/>
    <p:sldId id="280" r:id="rId7"/>
    <p:sldId id="265" r:id="rId8"/>
    <p:sldId id="287" r:id="rId9"/>
    <p:sldId id="267" r:id="rId10"/>
    <p:sldId id="268" r:id="rId11"/>
    <p:sldId id="282" r:id="rId12"/>
    <p:sldId id="270" r:id="rId13"/>
    <p:sldId id="283" r:id="rId14"/>
    <p:sldId id="285" r:id="rId15"/>
    <p:sldId id="286" r:id="rId16"/>
  </p:sldIdLst>
  <p:sldSz cx="9906000" cy="7199313"/>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11E"/>
    <a:srgbClr val="023067"/>
    <a:srgbClr val="0075BA"/>
    <a:srgbClr val="D39206"/>
    <a:srgbClr val="63BE7B"/>
    <a:srgbClr val="82C77C"/>
    <a:srgbClr val="A1D07E"/>
    <a:srgbClr val="C0D980"/>
    <a:srgbClr val="FDFD95"/>
    <a:srgbClr val="FFEB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12" autoAdjust="0"/>
    <p:restoredTop sz="94434" autoAdjust="0"/>
  </p:normalViewPr>
  <p:slideViewPr>
    <p:cSldViewPr snapToGrid="0" showGuides="1">
      <p:cViewPr varScale="1">
        <p:scale>
          <a:sx n="89" d="100"/>
          <a:sy n="89" d="100"/>
        </p:scale>
        <p:origin x="97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880101" cy="490354"/>
          </a:xfrm>
          <a:prstGeom prst="rect">
            <a:avLst/>
          </a:prstGeom>
        </p:spPr>
        <p:txBody>
          <a:bodyPr vert="horz" lIns="89660" tIns="44832" rIns="89660" bIns="44832"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5" y="3"/>
            <a:ext cx="2880101" cy="490354"/>
          </a:xfrm>
          <a:prstGeom prst="rect">
            <a:avLst/>
          </a:prstGeom>
        </p:spPr>
        <p:txBody>
          <a:bodyPr vert="horz" lIns="89660" tIns="44832" rIns="89660" bIns="44832" rtlCol="0"/>
          <a:lstStyle>
            <a:lvl1pPr algn="r">
              <a:defRPr sz="1200"/>
            </a:lvl1pPr>
          </a:lstStyle>
          <a:p>
            <a:fld id="{0F0C5879-C207-4D73-ADAE-F41AE4015053}" type="datetimeFigureOut">
              <a:rPr kumimoji="1" lang="ja-JP" altLang="en-US" smtClean="0"/>
              <a:t>2026/2/26</a:t>
            </a:fld>
            <a:endParaRPr kumimoji="1" lang="ja-JP" altLang="en-US"/>
          </a:p>
        </p:txBody>
      </p:sp>
      <p:sp>
        <p:nvSpPr>
          <p:cNvPr id="4" name="スライド イメージ プレースホルダー 3"/>
          <p:cNvSpPr>
            <a:spLocks noGrp="1" noRot="1" noChangeAspect="1"/>
          </p:cNvSpPr>
          <p:nvPr>
            <p:ph type="sldImg" idx="2"/>
          </p:nvPr>
        </p:nvSpPr>
        <p:spPr>
          <a:xfrm>
            <a:off x="1054100" y="1222375"/>
            <a:ext cx="4538663" cy="3300413"/>
          </a:xfrm>
          <a:prstGeom prst="rect">
            <a:avLst/>
          </a:prstGeom>
          <a:noFill/>
          <a:ln w="12700">
            <a:solidFill>
              <a:prstClr val="black"/>
            </a:solidFill>
          </a:ln>
        </p:spPr>
        <p:txBody>
          <a:bodyPr vert="horz" lIns="89660" tIns="44832" rIns="89660" bIns="44832" rtlCol="0" anchor="ctr"/>
          <a:lstStyle/>
          <a:p>
            <a:endParaRPr lang="ja-JP" altLang="en-US"/>
          </a:p>
        </p:txBody>
      </p:sp>
      <p:sp>
        <p:nvSpPr>
          <p:cNvPr id="5" name="ノート プレースホルダー 4"/>
          <p:cNvSpPr>
            <a:spLocks noGrp="1"/>
          </p:cNvSpPr>
          <p:nvPr>
            <p:ph type="body" sz="quarter" idx="3"/>
          </p:nvPr>
        </p:nvSpPr>
        <p:spPr>
          <a:xfrm>
            <a:off x="664997" y="4705217"/>
            <a:ext cx="5316870" cy="3849436"/>
          </a:xfrm>
          <a:prstGeom prst="rect">
            <a:avLst/>
          </a:prstGeom>
        </p:spPr>
        <p:txBody>
          <a:bodyPr vert="horz" lIns="89660" tIns="44832" rIns="89660" bIns="4483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287059"/>
            <a:ext cx="2880101" cy="490354"/>
          </a:xfrm>
          <a:prstGeom prst="rect">
            <a:avLst/>
          </a:prstGeom>
        </p:spPr>
        <p:txBody>
          <a:bodyPr vert="horz" lIns="89660" tIns="44832" rIns="89660" bIns="4483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5" y="9287059"/>
            <a:ext cx="2880101" cy="490354"/>
          </a:xfrm>
          <a:prstGeom prst="rect">
            <a:avLst/>
          </a:prstGeom>
        </p:spPr>
        <p:txBody>
          <a:bodyPr vert="horz" lIns="89660" tIns="44832" rIns="89660" bIns="44832" rtlCol="0" anchor="b"/>
          <a:lstStyle>
            <a:lvl1pPr algn="r">
              <a:defRPr sz="1200"/>
            </a:lvl1pPr>
          </a:lstStyle>
          <a:p>
            <a:fld id="{F6265758-DF64-4FEF-BF39-5B494A79E479}" type="slidenum">
              <a:rPr kumimoji="1" lang="ja-JP" altLang="en-US" smtClean="0"/>
              <a:t>‹#›</a:t>
            </a:fld>
            <a:endParaRPr kumimoji="1" lang="ja-JP" altLang="en-US"/>
          </a:p>
        </p:txBody>
      </p:sp>
    </p:spTree>
    <p:extLst>
      <p:ext uri="{BB962C8B-B14F-4D97-AF65-F5344CB8AC3E}">
        <p14:creationId xmlns:p14="http://schemas.microsoft.com/office/powerpoint/2010/main" val="38403261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6265758-DF64-4FEF-BF39-5B494A79E479}" type="slidenum">
              <a:rPr kumimoji="1" lang="ja-JP" altLang="en-US" smtClean="0"/>
              <a:t>7</a:t>
            </a:fld>
            <a:endParaRPr kumimoji="1" lang="ja-JP" altLang="en-US"/>
          </a:p>
        </p:txBody>
      </p:sp>
    </p:spTree>
    <p:extLst>
      <p:ext uri="{BB962C8B-B14F-4D97-AF65-F5344CB8AC3E}">
        <p14:creationId xmlns:p14="http://schemas.microsoft.com/office/powerpoint/2010/main" val="1938779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78222"/>
            <a:ext cx="8420100" cy="2506427"/>
          </a:xfrm>
        </p:spPr>
        <p:txBody>
          <a:bodyPr anchor="b"/>
          <a:lstStyle>
            <a:lvl1pPr algn="ctr">
              <a:defRPr sz="6299"/>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781306"/>
            <a:ext cx="7429500"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2E3C50B-D8C0-44AF-8E5C-89B6DCD4CAEE}" type="datetime1">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6278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587735-3CE1-45D2-9C92-D867D9216D27}" type="datetime1">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115527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83297"/>
            <a:ext cx="2135981"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83297"/>
            <a:ext cx="6284119"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AE9B8DA-56B5-4158-B70A-2C37A5F4D6CE}" type="datetime1">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2831755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E40889D2-C05A-4D6F-8B6E-8DCC05FAD8B5}" type="datetime1">
              <a:rPr kumimoji="1" lang="ja-JP" altLang="en-US" smtClean="0"/>
              <a:t>2026/2/26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20943"/>
            <a:ext cx="682898" cy="377917"/>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365383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235CAC-6FFF-49B7-AC71-BD905E4738A3}" type="datetime1">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29020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94831"/>
            <a:ext cx="8543925" cy="2994714"/>
          </a:xfrm>
        </p:spPr>
        <p:txBody>
          <a:bodyPr anchor="b"/>
          <a:lstStyle>
            <a:lvl1pPr>
              <a:defRPr sz="62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817876"/>
            <a:ext cx="8543925"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B2C9F2D-816D-4C9C-8E93-9775826336D4}" type="datetime1">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168128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916484"/>
            <a:ext cx="4210050"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916484"/>
            <a:ext cx="4210050"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633E976-3691-4ADD-B9B6-C575BCFC738C}" type="datetime1">
              <a:rPr kumimoji="1" lang="ja-JP" altLang="en-US" smtClean="0"/>
              <a:t>2026/2/26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60785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83299"/>
            <a:ext cx="8543925"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764832"/>
            <a:ext cx="4190702"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82329" y="2629749"/>
            <a:ext cx="4190702"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764832"/>
            <a:ext cx="4211340"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5014913" y="2629749"/>
            <a:ext cx="4211340"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BC80A88-7CD2-4BAC-A01D-911E4ACD2C9E}" type="datetime1">
              <a:rPr kumimoji="1" lang="ja-JP" altLang="en-US" smtClean="0"/>
              <a:t>2026/2/26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159663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144D7B8-86D4-40D6-A027-E17EBAA6FDE3}" type="datetime1">
              <a:rPr kumimoji="1" lang="ja-JP" altLang="en-US" smtClean="0"/>
              <a:t>2026/2/26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350196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8571B-9E1F-44B7-97CF-7F0AF1699C33}" type="datetime1">
              <a:rPr kumimoji="1" lang="ja-JP" altLang="en-US" smtClean="0"/>
              <a:t>2026/2/26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1274401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79954"/>
            <a:ext cx="3194943"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1036570"/>
            <a:ext cx="5014913"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159794"/>
            <a:ext cx="3194943"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4D014FB-4BE6-40E0-B7EF-F039431F8D3C}" type="datetime1">
              <a:rPr kumimoji="1" lang="ja-JP" altLang="en-US" smtClean="0"/>
              <a:t>2026/2/26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4225290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79954"/>
            <a:ext cx="3194943"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1036570"/>
            <a:ext cx="5014913"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a:t>図を追加</a:t>
            </a:r>
            <a:endParaRPr lang="en-US" dirty="0"/>
          </a:p>
        </p:txBody>
      </p:sp>
      <p:sp>
        <p:nvSpPr>
          <p:cNvPr id="4" name="Text Placeholder 3"/>
          <p:cNvSpPr>
            <a:spLocks noGrp="1"/>
          </p:cNvSpPr>
          <p:nvPr>
            <p:ph type="body" sz="half" idx="2"/>
          </p:nvPr>
        </p:nvSpPr>
        <p:spPr>
          <a:xfrm>
            <a:off x="682328" y="2159794"/>
            <a:ext cx="3194943"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88EB7D-7546-49BB-9DAB-84AAB1E186DA}" type="datetime1">
              <a:rPr kumimoji="1" lang="ja-JP" altLang="en-US" smtClean="0"/>
              <a:t>2026/2/26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1514313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83299"/>
            <a:ext cx="8543925"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916484"/>
            <a:ext cx="8543925"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672698"/>
            <a:ext cx="2228850"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909227D1-5AFF-45D3-8CBD-92BFA66D22B5}" type="datetime1">
              <a:rPr kumimoji="1" lang="ja-JP" altLang="en-US" smtClean="0"/>
              <a:t>2026/2/26</a:t>
            </a:fld>
            <a:endParaRPr kumimoji="1" lang="ja-JP" altLang="en-US"/>
          </a:p>
        </p:txBody>
      </p:sp>
      <p:sp>
        <p:nvSpPr>
          <p:cNvPr id="5" name="Footer Placeholder 4"/>
          <p:cNvSpPr>
            <a:spLocks noGrp="1"/>
          </p:cNvSpPr>
          <p:nvPr>
            <p:ph type="ftr" sz="quarter" idx="3"/>
          </p:nvPr>
        </p:nvSpPr>
        <p:spPr>
          <a:xfrm>
            <a:off x="3281363" y="6672698"/>
            <a:ext cx="3343275"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672698"/>
            <a:ext cx="2228850"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40907679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emf"/><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63EBC098-6B06-4982-8C4C-7D6635D52C47}"/>
              </a:ext>
            </a:extLst>
          </p:cNvPr>
          <p:cNvPicPr>
            <a:picLocks noChangeAspect="1"/>
          </p:cNvPicPr>
          <p:nvPr/>
        </p:nvPicPr>
        <p:blipFill>
          <a:blip r:embed="rId2"/>
          <a:stretch>
            <a:fillRect/>
          </a:stretch>
        </p:blipFill>
        <p:spPr>
          <a:xfrm>
            <a:off x="-4" y="0"/>
            <a:ext cx="9905998" cy="7199313"/>
          </a:xfrm>
          <a:prstGeom prst="rect">
            <a:avLst/>
          </a:prstGeom>
        </p:spPr>
      </p:pic>
      <p:sp>
        <p:nvSpPr>
          <p:cNvPr id="2" name="正方形/長方形 1"/>
          <p:cNvSpPr/>
          <p:nvPr/>
        </p:nvSpPr>
        <p:spPr>
          <a:xfrm>
            <a:off x="0" y="1518073"/>
            <a:ext cx="9906000" cy="1985458"/>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lnSpc>
                <a:spcPct val="150000"/>
              </a:lnSpc>
            </a:pPr>
            <a:r>
              <a:rPr kumimoji="1" lang="en-US" altLang="ja-JP" sz="4400" b="1" dirty="0">
                <a:solidFill>
                  <a:schemeClr val="tx1"/>
                </a:solidFill>
                <a:latin typeface="BIZ UDPゴシック" panose="020B0400000000000000" pitchFamily="50" charset="-128"/>
                <a:ea typeface="BIZ UDPゴシック" panose="020B0400000000000000" pitchFamily="50" charset="-128"/>
              </a:rPr>
              <a:t>SDGs</a:t>
            </a:r>
            <a:r>
              <a:rPr kumimoji="1" lang="ja-JP" altLang="en-US" sz="4400" b="1" dirty="0">
                <a:solidFill>
                  <a:schemeClr val="tx1"/>
                </a:solidFill>
                <a:latin typeface="BIZ UDPゴシック" panose="020B0400000000000000" pitchFamily="50" charset="-128"/>
                <a:ea typeface="BIZ UDPゴシック" panose="020B0400000000000000" pitchFamily="50" charset="-128"/>
              </a:rPr>
              <a:t>認知度調査</a:t>
            </a:r>
            <a:endParaRPr kumimoji="1" lang="en-US" altLang="ja-JP" sz="4400" b="1"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kumimoji="1" lang="en-US" altLang="ja-JP" sz="4400" b="1">
                <a:solidFill>
                  <a:schemeClr val="tx1"/>
                </a:solidFill>
                <a:latin typeface="BIZ UDPゴシック" panose="020B0400000000000000" pitchFamily="50" charset="-128"/>
                <a:ea typeface="BIZ UDPゴシック" panose="020B0400000000000000" pitchFamily="50" charset="-128"/>
              </a:rPr>
              <a:t>2025</a:t>
            </a:r>
            <a:r>
              <a:rPr kumimoji="1" lang="ja-JP" altLang="en-US" sz="4400" b="1">
                <a:solidFill>
                  <a:schemeClr val="tx1"/>
                </a:solidFill>
                <a:latin typeface="BIZ UDPゴシック" panose="020B0400000000000000" pitchFamily="50" charset="-128"/>
                <a:ea typeface="BIZ UDPゴシック" panose="020B0400000000000000" pitchFamily="50" charset="-128"/>
              </a:rPr>
              <a:t>年</a:t>
            </a:r>
            <a:r>
              <a:rPr kumimoji="1" lang="en-US" altLang="ja-JP" sz="4400" b="1">
                <a:solidFill>
                  <a:schemeClr val="tx1"/>
                </a:solidFill>
                <a:latin typeface="BIZ UDPゴシック" panose="020B0400000000000000" pitchFamily="50" charset="-128"/>
                <a:ea typeface="BIZ UDPゴシック" panose="020B0400000000000000" pitchFamily="50" charset="-128"/>
              </a:rPr>
              <a:t>9</a:t>
            </a:r>
            <a:r>
              <a:rPr kumimoji="1" lang="ja-JP" altLang="en-US" sz="4400" b="1">
                <a:solidFill>
                  <a:schemeClr val="tx1"/>
                </a:solidFill>
                <a:latin typeface="BIZ UDPゴシック" panose="020B0400000000000000" pitchFamily="50" charset="-128"/>
                <a:ea typeface="BIZ UDPゴシック" panose="020B0400000000000000" pitchFamily="50" charset="-128"/>
              </a:rPr>
              <a:t>月</a:t>
            </a:r>
            <a:endParaRPr kumimoji="1" lang="en-US" altLang="ja-JP" sz="4400" b="1" dirty="0">
              <a:solidFill>
                <a:schemeClr val="tx1"/>
              </a:solidFill>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2490165" y="4816984"/>
            <a:ext cx="7755148" cy="1163408"/>
          </a:xfrm>
          <a:prstGeom prst="rect">
            <a:avLst/>
          </a:prstGeom>
          <a:ln w="12700">
            <a:noFill/>
          </a:ln>
        </p:spPr>
        <p:txBody>
          <a:bodyPr wrap="square" anchor="ctr">
            <a:noAutofit/>
          </a:bodyPr>
          <a:lstStyle/>
          <a:p>
            <a:pPr>
              <a:lnSpc>
                <a:spcPts val="2096"/>
              </a:lnSpc>
            </a:pPr>
            <a:endParaRPr lang="en-US" altLang="ja-JP" sz="1400"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47DA096C-DDDF-44B0-952E-6309DF11570A}"/>
              </a:ext>
            </a:extLst>
          </p:cNvPr>
          <p:cNvSpPr/>
          <p:nvPr/>
        </p:nvSpPr>
        <p:spPr>
          <a:xfrm>
            <a:off x="0" y="3754506"/>
            <a:ext cx="9906000" cy="865757"/>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lnSpc>
                <a:spcPct val="150000"/>
              </a:lnSpc>
            </a:pPr>
            <a:r>
              <a:rPr kumimoji="1" lang="ja-JP" altLang="en-US" sz="2800" dirty="0">
                <a:solidFill>
                  <a:schemeClr val="tx1"/>
                </a:solidFill>
                <a:latin typeface="BIZ UDPゴシック" panose="020B0400000000000000" pitchFamily="50" charset="-128"/>
                <a:ea typeface="BIZ UDPゴシック" panose="020B0400000000000000" pitchFamily="50" charset="-128"/>
              </a:rPr>
              <a:t>大阪府 政策企画部 企画室 連携課</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5763DAEE-BEA2-4268-8040-78951DA47D01}"/>
              </a:ext>
            </a:extLst>
          </p:cNvPr>
          <p:cNvSpPr/>
          <p:nvPr/>
        </p:nvSpPr>
        <p:spPr>
          <a:xfrm>
            <a:off x="1075416" y="4871238"/>
            <a:ext cx="7755148" cy="1163407"/>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96"/>
              </a:lnSpc>
            </a:pPr>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アンケート調査の概要</a:t>
            </a:r>
            <a:r>
              <a:rPr lang="en-US" altLang="ja-JP" sz="1400" dirty="0">
                <a:solidFill>
                  <a:schemeClr val="tx1"/>
                </a:solidFill>
                <a:latin typeface="BIZ UDPゴシック" panose="020B0400000000000000" pitchFamily="50" charset="-128"/>
                <a:ea typeface="BIZ UDPゴシック" panose="020B0400000000000000" pitchFamily="50" charset="-128"/>
              </a:rPr>
              <a:t>】</a:t>
            </a:r>
          </a:p>
          <a:p>
            <a:pPr>
              <a:lnSpc>
                <a:spcPts val="2096"/>
              </a:lnSpc>
            </a:pPr>
            <a:r>
              <a:rPr lang="ja-JP" altLang="en-US" sz="1400" dirty="0">
                <a:solidFill>
                  <a:schemeClr val="tx1"/>
                </a:solidFill>
                <a:latin typeface="BIZ UDPゴシック" panose="020B0400000000000000" pitchFamily="50" charset="-128"/>
                <a:ea typeface="BIZ UDPゴシック" panose="020B0400000000000000" pitchFamily="50" charset="-128"/>
              </a:rPr>
              <a:t>調査方法 ： 民間の調査会社が保有するモニターを対象としたインターネットアンケート調査</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ts val="2096"/>
              </a:lnSpc>
            </a:pPr>
            <a:r>
              <a:rPr lang="ja-JP" altLang="en-US" sz="1400" dirty="0">
                <a:solidFill>
                  <a:schemeClr val="tx1"/>
                </a:solidFill>
                <a:latin typeface="BIZ UDPゴシック" panose="020B0400000000000000" pitchFamily="50" charset="-128"/>
                <a:ea typeface="BIZ UDPゴシック" panose="020B0400000000000000" pitchFamily="50" charset="-128"/>
              </a:rPr>
              <a:t>調査対象 ： 国勢調査に基づく性・年代・居住地の割合で割り付けた</a:t>
            </a:r>
            <a:r>
              <a:rPr lang="en-US" altLang="ja-JP" sz="1400" dirty="0">
                <a:solidFill>
                  <a:schemeClr val="tx1"/>
                </a:solidFill>
                <a:latin typeface="BIZ UDPゴシック" panose="020B0400000000000000" pitchFamily="50" charset="-128"/>
                <a:ea typeface="BIZ UDPゴシック" panose="020B0400000000000000" pitchFamily="50" charset="-128"/>
              </a:rPr>
              <a:t>18</a:t>
            </a:r>
            <a:r>
              <a:rPr lang="ja-JP" altLang="en-US" sz="1400" dirty="0">
                <a:solidFill>
                  <a:schemeClr val="tx1"/>
                </a:solidFill>
                <a:latin typeface="BIZ UDPゴシック" panose="020B0400000000000000" pitchFamily="50" charset="-128"/>
                <a:ea typeface="BIZ UDPゴシック" panose="020B0400000000000000" pitchFamily="50" charset="-128"/>
              </a:rPr>
              <a:t>歳以上の大阪府民</a:t>
            </a:r>
            <a:r>
              <a:rPr lang="en-US" altLang="ja-JP" sz="1400" dirty="0">
                <a:solidFill>
                  <a:schemeClr val="tx1"/>
                </a:solidFill>
                <a:latin typeface="BIZ UDPゴシック" panose="020B0400000000000000" pitchFamily="50" charset="-128"/>
                <a:ea typeface="BIZ UDPゴシック" panose="020B0400000000000000" pitchFamily="50" charset="-128"/>
              </a:rPr>
              <a:t>1,000</a:t>
            </a:r>
            <a:r>
              <a:rPr lang="ja-JP" altLang="en-US" sz="1400" dirty="0">
                <a:solidFill>
                  <a:schemeClr val="tx1"/>
                </a:solidFill>
                <a:latin typeface="BIZ UDPゴシック" panose="020B0400000000000000" pitchFamily="50" charset="-128"/>
                <a:ea typeface="BIZ UDPゴシック" panose="020B0400000000000000" pitchFamily="50" charset="-128"/>
              </a:rPr>
              <a:t>人</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ts val="2096"/>
              </a:lnSpc>
            </a:pPr>
            <a:r>
              <a:rPr lang="ja-JP" altLang="en-US" sz="1400" dirty="0">
                <a:solidFill>
                  <a:schemeClr val="tx1"/>
                </a:solidFill>
                <a:latin typeface="BIZ UDPゴシック" panose="020B0400000000000000" pitchFamily="50" charset="-128"/>
                <a:ea typeface="BIZ UDPゴシック" panose="020B0400000000000000" pitchFamily="50" charset="-128"/>
              </a:rPr>
              <a:t>実施期間 </a:t>
            </a:r>
            <a:r>
              <a:rPr lang="ja-JP" altLang="en-US" sz="1400">
                <a:solidFill>
                  <a:schemeClr val="tx1"/>
                </a:solidFill>
                <a:latin typeface="BIZ UDPゴシック" panose="020B0400000000000000" pitchFamily="50" charset="-128"/>
                <a:ea typeface="BIZ UDPゴシック" panose="020B0400000000000000" pitchFamily="50" charset="-128"/>
              </a:rPr>
              <a:t>： ２０２５年</a:t>
            </a:r>
            <a:r>
              <a:rPr lang="en-US" altLang="ja-JP" sz="1400" dirty="0">
                <a:solidFill>
                  <a:schemeClr val="tx1"/>
                </a:solidFill>
                <a:latin typeface="BIZ UDPゴシック" panose="020B0400000000000000" pitchFamily="50" charset="-128"/>
                <a:ea typeface="BIZ UDPゴシック" panose="020B0400000000000000" pitchFamily="50" charset="-128"/>
              </a:rPr>
              <a:t>9</a:t>
            </a:r>
            <a:r>
              <a:rPr lang="ja-JP" altLang="en-US" sz="1400">
                <a:solidFill>
                  <a:schemeClr val="tx1"/>
                </a:solidFill>
                <a:latin typeface="BIZ UDPゴシック" panose="020B0400000000000000" pitchFamily="50" charset="-128"/>
                <a:ea typeface="BIZ UDPゴシック" panose="020B0400000000000000" pitchFamily="50" charset="-128"/>
              </a:rPr>
              <a:t>月</a:t>
            </a:r>
            <a:r>
              <a:rPr lang="en-US" altLang="ja-JP" sz="1400">
                <a:solidFill>
                  <a:schemeClr val="tx1"/>
                </a:solidFill>
                <a:latin typeface="BIZ UDPゴシック" panose="020B0400000000000000" pitchFamily="50" charset="-128"/>
                <a:ea typeface="BIZ UDPゴシック" panose="020B0400000000000000" pitchFamily="50" charset="-128"/>
              </a:rPr>
              <a:t>1</a:t>
            </a:r>
            <a:r>
              <a:rPr lang="ja-JP" altLang="en-US" sz="1400">
                <a:solidFill>
                  <a:schemeClr val="tx1"/>
                </a:solidFill>
                <a:latin typeface="BIZ UDPゴシック" panose="020B0400000000000000" pitchFamily="50" charset="-128"/>
                <a:ea typeface="BIZ UDPゴシック" panose="020B0400000000000000" pitchFamily="50" charset="-128"/>
              </a:rPr>
              <a:t>日から</a:t>
            </a:r>
            <a:r>
              <a:rPr lang="en-US" altLang="ja-JP" sz="1400">
                <a:solidFill>
                  <a:schemeClr val="tx1"/>
                </a:solidFill>
                <a:latin typeface="BIZ UDPゴシック" panose="020B0400000000000000" pitchFamily="50" charset="-128"/>
                <a:ea typeface="BIZ UDPゴシック" panose="020B0400000000000000" pitchFamily="50" charset="-128"/>
              </a:rPr>
              <a:t>9</a:t>
            </a:r>
            <a:r>
              <a:rPr lang="ja-JP" altLang="en-US" sz="1400">
                <a:solidFill>
                  <a:schemeClr val="tx1"/>
                </a:solidFill>
                <a:latin typeface="BIZ UDPゴシック" panose="020B0400000000000000" pitchFamily="50" charset="-128"/>
                <a:ea typeface="BIZ UDPゴシック" panose="020B0400000000000000" pitchFamily="50" charset="-128"/>
              </a:rPr>
              <a:t>月</a:t>
            </a:r>
            <a:r>
              <a:rPr lang="en-US" altLang="ja-JP" sz="1400">
                <a:solidFill>
                  <a:schemeClr val="tx1"/>
                </a:solidFill>
                <a:latin typeface="BIZ UDPゴシック" panose="020B0400000000000000" pitchFamily="50" charset="-128"/>
                <a:ea typeface="BIZ UDPゴシック" panose="020B0400000000000000" pitchFamily="50" charset="-128"/>
              </a:rPr>
              <a:t>4</a:t>
            </a:r>
            <a:r>
              <a:rPr lang="ja-JP" altLang="en-US" sz="1400">
                <a:solidFill>
                  <a:schemeClr val="tx1"/>
                </a:solidFill>
                <a:latin typeface="BIZ UDPゴシック" panose="020B0400000000000000" pitchFamily="50" charset="-128"/>
                <a:ea typeface="BIZ UDPゴシック" panose="020B0400000000000000" pitchFamily="50" charset="-128"/>
              </a:rPr>
              <a:t>日</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20996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77E576B6-EA7F-41D4-BB7B-D2C90B2A5013}"/>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BIZ UDPゴシック" panose="020B0400000000000000" pitchFamily="50" charset="-128"/>
                <a:ea typeface="BIZ UDPゴシック" panose="020B0400000000000000" pitchFamily="50" charset="-128"/>
              </a:rPr>
              <a:t>　</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私のＳＤＧｓ宣言プロジェクト認知度</a:t>
            </a:r>
            <a:endParaRPr kumimoji="1" lang="zh-TW" altLang="en-US" sz="2000" b="1" dirty="0">
              <a:solidFill>
                <a:prstClr val="white"/>
              </a:solidFill>
              <a:latin typeface="BIZ UDPゴシック" panose="020B0400000000000000" pitchFamily="50" charset="-128"/>
              <a:ea typeface="BIZ UDPゴシック" panose="020B0400000000000000" pitchFamily="50" charset="-128"/>
            </a:endParaRPr>
          </a:p>
        </p:txBody>
      </p:sp>
      <p:sp>
        <p:nvSpPr>
          <p:cNvPr id="12" name="スライド番号プレースホルダー 5">
            <a:extLst>
              <a:ext uri="{FF2B5EF4-FFF2-40B4-BE49-F238E27FC236}">
                <a16:creationId xmlns:a16="http://schemas.microsoft.com/office/drawing/2014/main" id="{C854277E-78EE-4077-92D7-BA694A936A71}"/>
              </a:ext>
            </a:extLst>
          </p:cNvPr>
          <p:cNvSpPr txBox="1">
            <a:spLocks/>
          </p:cNvSpPr>
          <p:nvPr/>
        </p:nvSpPr>
        <p:spPr>
          <a:xfrm>
            <a:off x="9105900" y="96701"/>
            <a:ext cx="682898" cy="377917"/>
          </a:xfrm>
          <a:prstGeom prst="rect">
            <a:avLst/>
          </a:prstGeom>
          <a:solidFill>
            <a:schemeClr val="bg1"/>
          </a:solidFill>
          <a:ln>
            <a:no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smtClean="0">
                <a:solidFill>
                  <a:prstClr val="black"/>
                </a:solidFill>
                <a:latin typeface="BIZ UDPゴシック" panose="020B0400000000000000" pitchFamily="50" charset="-128"/>
                <a:ea typeface="BIZ UDPゴシック" panose="020B0400000000000000" pitchFamily="50" charset="-128"/>
              </a:rPr>
              <a:pPr/>
              <a:t>9</a:t>
            </a:fld>
            <a:endParaRPr kumimoji="1" lang="ja-JP" altLang="en-US" dirty="0">
              <a:solidFill>
                <a:prstClr val="black"/>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2E7F9A38-4F69-4957-9344-98FFBFDAFCD1}"/>
              </a:ext>
            </a:extLst>
          </p:cNvPr>
          <p:cNvSpPr/>
          <p:nvPr/>
        </p:nvSpPr>
        <p:spPr>
          <a:xfrm>
            <a:off x="142997" y="640166"/>
            <a:ext cx="9620006" cy="613492"/>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96"/>
              </a:lnSpc>
              <a:spcBef>
                <a:spcPts val="300"/>
              </a:spcBef>
            </a:pPr>
            <a:r>
              <a:rPr lang="ja-JP" altLang="en-US" sz="1600" dirty="0">
                <a:solidFill>
                  <a:schemeClr val="tx1"/>
                </a:solidFill>
                <a:latin typeface="BIZ UDPゴシック" panose="020B0400000000000000" pitchFamily="50" charset="-128"/>
                <a:ea typeface="BIZ UDPゴシック" panose="020B0400000000000000" pitchFamily="50" charset="-128"/>
              </a:rPr>
              <a:t>私の</a:t>
            </a:r>
            <a:r>
              <a:rPr lang="en-US" altLang="ja-JP" sz="1600" dirty="0">
                <a:solidFill>
                  <a:schemeClr val="tx1"/>
                </a:solidFill>
                <a:latin typeface="BIZ UDPゴシック" panose="020B0400000000000000" pitchFamily="50" charset="-128"/>
                <a:ea typeface="BIZ UDPゴシック" panose="020B0400000000000000" pitchFamily="50" charset="-128"/>
              </a:rPr>
              <a:t>SDGs</a:t>
            </a:r>
            <a:r>
              <a:rPr lang="ja-JP" altLang="en-US" sz="1600" dirty="0">
                <a:solidFill>
                  <a:schemeClr val="tx1"/>
                </a:solidFill>
                <a:latin typeface="BIZ UDPゴシック" panose="020B0400000000000000" pitchFamily="50" charset="-128"/>
                <a:ea typeface="BIZ UDPゴシック" panose="020B0400000000000000" pitchFamily="50" charset="-128"/>
              </a:rPr>
              <a:t>宣言プロジェクトの認知度</a:t>
            </a:r>
            <a:r>
              <a:rPr lang="ja-JP" altLang="en-US" sz="1600">
                <a:solidFill>
                  <a:schemeClr val="tx1"/>
                </a:solidFill>
                <a:latin typeface="BIZ UDPゴシック" panose="020B0400000000000000" pitchFamily="50" charset="-128"/>
                <a:ea typeface="BIZ UDPゴシック" panose="020B0400000000000000" pitchFamily="50" charset="-128"/>
              </a:rPr>
              <a:t>は</a:t>
            </a:r>
            <a:r>
              <a:rPr lang="en-US" altLang="ja-JP" sz="1600">
                <a:solidFill>
                  <a:schemeClr val="tx1"/>
                </a:solidFill>
                <a:latin typeface="BIZ UDPゴシック" panose="020B0400000000000000" pitchFamily="50" charset="-128"/>
                <a:ea typeface="BIZ UDPゴシック" panose="020B0400000000000000" pitchFamily="50" charset="-128"/>
              </a:rPr>
              <a:t>24.8</a:t>
            </a:r>
            <a:r>
              <a:rPr lang="ja-JP" altLang="en-US" sz="1600">
                <a:solidFill>
                  <a:schemeClr val="tx1"/>
                </a:solidFill>
                <a:latin typeface="BIZ UDPゴシック" panose="020B0400000000000000" pitchFamily="50" charset="-128"/>
                <a:ea typeface="BIZ UDPゴシック" panose="020B0400000000000000" pitchFamily="50" charset="-128"/>
              </a:rPr>
              <a:t>％</a:t>
            </a:r>
            <a:r>
              <a:rPr lang="ja-JP" altLang="en-US" sz="1600" dirty="0">
                <a:solidFill>
                  <a:schemeClr val="tx1"/>
                </a:solidFill>
                <a:latin typeface="BIZ UDPゴシック" panose="020B0400000000000000" pitchFamily="50" charset="-128"/>
                <a:ea typeface="BIZ UDPゴシック" panose="020B0400000000000000" pitchFamily="50" charset="-128"/>
              </a:rPr>
              <a:t>、参加したいと思う人</a:t>
            </a:r>
            <a:r>
              <a:rPr lang="ja-JP" altLang="en-US" sz="1600">
                <a:solidFill>
                  <a:schemeClr val="tx1"/>
                </a:solidFill>
                <a:latin typeface="BIZ UDPゴシック" panose="020B0400000000000000" pitchFamily="50" charset="-128"/>
                <a:ea typeface="BIZ UDPゴシック" panose="020B0400000000000000" pitchFamily="50" charset="-128"/>
              </a:rPr>
              <a:t>は</a:t>
            </a:r>
            <a:r>
              <a:rPr lang="en-US" altLang="ja-JP" sz="1600">
                <a:solidFill>
                  <a:schemeClr val="tx1"/>
                </a:solidFill>
                <a:latin typeface="BIZ UDPゴシック" panose="020B0400000000000000" pitchFamily="50" charset="-128"/>
                <a:ea typeface="BIZ UDPゴシック" panose="020B0400000000000000" pitchFamily="50" charset="-128"/>
              </a:rPr>
              <a:t>13.2</a:t>
            </a:r>
            <a:r>
              <a:rPr lang="ja-JP" altLang="en-US" sz="1600">
                <a:solidFill>
                  <a:schemeClr val="tx1"/>
                </a:solidFill>
                <a:latin typeface="BIZ UDPゴシック" panose="020B0400000000000000" pitchFamily="50" charset="-128"/>
                <a:ea typeface="BIZ UDPゴシック" panose="020B0400000000000000" pitchFamily="50" charset="-128"/>
              </a:rPr>
              <a:t>％</a:t>
            </a:r>
            <a:endParaRPr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CC760938-52DF-4ACC-BCE0-B5EBB5C8DEBF}"/>
              </a:ext>
            </a:extLst>
          </p:cNvPr>
          <p:cNvSpPr txBox="1"/>
          <p:nvPr/>
        </p:nvSpPr>
        <p:spPr>
          <a:xfrm>
            <a:off x="168791" y="1334664"/>
            <a:ext cx="9190427"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■私の</a:t>
            </a:r>
            <a:r>
              <a:rPr lang="en-US" altLang="ja-JP"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SDGs</a:t>
            </a: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宣言プロジェクトの認知度（ＳＤＧｓを知っている・聞いたことがある人）</a:t>
            </a:r>
          </a:p>
        </p:txBody>
      </p:sp>
      <p:sp>
        <p:nvSpPr>
          <p:cNvPr id="19" name="テキスト ボックス 18">
            <a:extLst>
              <a:ext uri="{FF2B5EF4-FFF2-40B4-BE49-F238E27FC236}">
                <a16:creationId xmlns:a16="http://schemas.microsoft.com/office/drawing/2014/main" id="{0E446BE8-A43A-45F5-A64C-03E62BADEDC6}"/>
              </a:ext>
            </a:extLst>
          </p:cNvPr>
          <p:cNvSpPr txBox="1"/>
          <p:nvPr/>
        </p:nvSpPr>
        <p:spPr>
          <a:xfrm>
            <a:off x="168792" y="4028654"/>
            <a:ext cx="5903397"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■私の</a:t>
            </a:r>
            <a:r>
              <a:rPr lang="en-US" altLang="ja-JP"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SDGs</a:t>
            </a: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宣言プロジェクトへの</a:t>
            </a:r>
            <a:r>
              <a:rPr lang="ja-JP" altLang="en-US" b="1">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参加意思</a:t>
            </a:r>
            <a:endPar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832DFEF1-7E51-453B-83C1-B7FDDD100083}"/>
              </a:ext>
            </a:extLst>
          </p:cNvPr>
          <p:cNvSpPr/>
          <p:nvPr/>
        </p:nvSpPr>
        <p:spPr>
          <a:xfrm>
            <a:off x="461052" y="1705334"/>
            <a:ext cx="1669673" cy="295993"/>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8EF658F-7749-4C27-BBB3-7DF998D2A903}"/>
              </a:ext>
            </a:extLst>
          </p:cNvPr>
          <p:cNvSpPr/>
          <p:nvPr/>
        </p:nvSpPr>
        <p:spPr>
          <a:xfrm>
            <a:off x="452426" y="4498643"/>
            <a:ext cx="979560" cy="220005"/>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C002F475-8180-4BEE-AA93-80F24F65F586}"/>
              </a:ext>
            </a:extLst>
          </p:cNvPr>
          <p:cNvPicPr>
            <a:picLocks noChangeAspect="1"/>
          </p:cNvPicPr>
          <p:nvPr/>
        </p:nvPicPr>
        <p:blipFill>
          <a:blip r:embed="rId2"/>
          <a:stretch>
            <a:fillRect/>
          </a:stretch>
        </p:blipFill>
        <p:spPr>
          <a:xfrm>
            <a:off x="492870" y="1712622"/>
            <a:ext cx="9193565" cy="2377646"/>
          </a:xfrm>
          <a:prstGeom prst="rect">
            <a:avLst/>
          </a:prstGeom>
        </p:spPr>
      </p:pic>
      <p:pic>
        <p:nvPicPr>
          <p:cNvPr id="3" name="図 2">
            <a:extLst>
              <a:ext uri="{FF2B5EF4-FFF2-40B4-BE49-F238E27FC236}">
                <a16:creationId xmlns:a16="http://schemas.microsoft.com/office/drawing/2014/main" id="{89C41691-C391-439A-88D8-0EB676452E26}"/>
              </a:ext>
            </a:extLst>
          </p:cNvPr>
          <p:cNvPicPr>
            <a:picLocks noChangeAspect="1"/>
          </p:cNvPicPr>
          <p:nvPr/>
        </p:nvPicPr>
        <p:blipFill>
          <a:blip r:embed="rId3"/>
          <a:stretch>
            <a:fillRect/>
          </a:stretch>
        </p:blipFill>
        <p:spPr>
          <a:xfrm>
            <a:off x="244908" y="4498643"/>
            <a:ext cx="9114310" cy="2682472"/>
          </a:xfrm>
          <a:prstGeom prst="rect">
            <a:avLst/>
          </a:prstGeom>
        </p:spPr>
      </p:pic>
    </p:spTree>
    <p:extLst>
      <p:ext uri="{BB962C8B-B14F-4D97-AF65-F5344CB8AC3E}">
        <p14:creationId xmlns:p14="http://schemas.microsoft.com/office/powerpoint/2010/main" val="2083683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40245001-82FA-4D7F-BD80-5B3E3C1CB4A1}"/>
              </a:ext>
            </a:extLst>
          </p:cNvPr>
          <p:cNvPicPr>
            <a:picLocks noChangeAspect="1"/>
          </p:cNvPicPr>
          <p:nvPr/>
        </p:nvPicPr>
        <p:blipFill>
          <a:blip r:embed="rId2"/>
          <a:stretch>
            <a:fillRect/>
          </a:stretch>
        </p:blipFill>
        <p:spPr>
          <a:xfrm>
            <a:off x="413346" y="4836096"/>
            <a:ext cx="9193565" cy="2048434"/>
          </a:xfrm>
          <a:prstGeom prst="rect">
            <a:avLst/>
          </a:prstGeom>
        </p:spPr>
      </p:pic>
      <p:sp>
        <p:nvSpPr>
          <p:cNvPr id="5" name="テキスト ボックス 4"/>
          <p:cNvSpPr txBox="1"/>
          <p:nvPr/>
        </p:nvSpPr>
        <p:spPr>
          <a:xfrm>
            <a:off x="413346" y="1765029"/>
            <a:ext cx="3039471"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SDGs</a:t>
            </a: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意識度（全体）</a:t>
            </a:r>
          </a:p>
        </p:txBody>
      </p:sp>
      <p:sp>
        <p:nvSpPr>
          <p:cNvPr id="14" name="テキスト ボックス 13">
            <a:extLst>
              <a:ext uri="{FF2B5EF4-FFF2-40B4-BE49-F238E27FC236}">
                <a16:creationId xmlns:a16="http://schemas.microsoft.com/office/drawing/2014/main" id="{867D72F2-B0C3-4ABD-8D51-98CAFD1CE312}"/>
              </a:ext>
            </a:extLst>
          </p:cNvPr>
          <p:cNvSpPr txBox="1"/>
          <p:nvPr/>
        </p:nvSpPr>
        <p:spPr>
          <a:xfrm>
            <a:off x="413348" y="4296204"/>
            <a:ext cx="7373812"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SDGs</a:t>
            </a: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意識度の違い（ＳＤＧｓを知っている程度） </a:t>
            </a:r>
            <a:r>
              <a:rPr lang="en-US" altLang="ja-JP" b="1">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2025</a:t>
            </a:r>
            <a:r>
              <a:rPr lang="ja-JP" altLang="en-US" b="1">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年</a:t>
            </a:r>
            <a:r>
              <a:rPr lang="en-US" altLang="ja-JP" b="1">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9</a:t>
            </a:r>
            <a:r>
              <a:rPr lang="ja-JP" altLang="en-US" b="1">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月</a:t>
            </a:r>
            <a:endPar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6BA4ED82-7553-4F84-AFBD-C3344AAE8A16}"/>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BIZ UDPゴシック" panose="020B0400000000000000" pitchFamily="50" charset="-128"/>
                <a:ea typeface="BIZ UDPゴシック" panose="020B0400000000000000" pitchFamily="50" charset="-128"/>
              </a:rPr>
              <a:t>　</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ＳＤＧｓ意識度　（全体）</a:t>
            </a:r>
            <a:endParaRPr kumimoji="1" lang="zh-TW" altLang="en-US" sz="2000" b="1" dirty="0">
              <a:solidFill>
                <a:prstClr val="white"/>
              </a:solidFill>
              <a:latin typeface="BIZ UDPゴシック" panose="020B0400000000000000" pitchFamily="50" charset="-128"/>
              <a:ea typeface="BIZ UDPゴシック" panose="020B0400000000000000" pitchFamily="50" charset="-128"/>
            </a:endParaRPr>
          </a:p>
        </p:txBody>
      </p:sp>
      <p:sp>
        <p:nvSpPr>
          <p:cNvPr id="13" name="スライド番号プレースホルダー 5">
            <a:extLst>
              <a:ext uri="{FF2B5EF4-FFF2-40B4-BE49-F238E27FC236}">
                <a16:creationId xmlns:a16="http://schemas.microsoft.com/office/drawing/2014/main" id="{7DAF6736-E7E0-43B7-8A39-1C4C88C18D03}"/>
              </a:ext>
            </a:extLst>
          </p:cNvPr>
          <p:cNvSpPr txBox="1">
            <a:spLocks/>
          </p:cNvSpPr>
          <p:nvPr/>
        </p:nvSpPr>
        <p:spPr>
          <a:xfrm>
            <a:off x="9105900" y="96701"/>
            <a:ext cx="682898" cy="377917"/>
          </a:xfrm>
          <a:prstGeom prst="rect">
            <a:avLst/>
          </a:prstGeom>
          <a:solidFill>
            <a:schemeClr val="bg1"/>
          </a:solidFill>
          <a:ln>
            <a:no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smtClean="0">
                <a:solidFill>
                  <a:prstClr val="black"/>
                </a:solidFill>
                <a:latin typeface="BIZ UDPゴシック" panose="020B0400000000000000" pitchFamily="50" charset="-128"/>
                <a:ea typeface="BIZ UDPゴシック" panose="020B0400000000000000" pitchFamily="50" charset="-128"/>
              </a:rPr>
              <a:pPr/>
              <a:t>10</a:t>
            </a:fld>
            <a:endParaRPr kumimoji="1" lang="ja-JP" altLang="en-US" dirty="0">
              <a:solidFill>
                <a:prstClr val="black"/>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B4AABA51-654D-44C1-B79E-FA4BDB8FDD32}"/>
              </a:ext>
            </a:extLst>
          </p:cNvPr>
          <p:cNvSpPr/>
          <p:nvPr/>
        </p:nvSpPr>
        <p:spPr>
          <a:xfrm>
            <a:off x="142997" y="640165"/>
            <a:ext cx="9620006" cy="949591"/>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096"/>
              </a:lnSpc>
              <a:spcBef>
                <a:spcPts val="300"/>
              </a:spcBef>
              <a:buFont typeface="Arial" panose="020B0604020202020204" pitchFamily="34" charset="0"/>
              <a:buChar char="•"/>
            </a:pPr>
            <a:r>
              <a:rPr lang="en-US" altLang="ja-JP" sz="1600" dirty="0">
                <a:solidFill>
                  <a:schemeClr val="tx1"/>
                </a:solidFill>
                <a:latin typeface="BIZ UDPゴシック" panose="020B0400000000000000" pitchFamily="50" charset="-128"/>
                <a:ea typeface="BIZ UDPゴシック" panose="020B0400000000000000" pitchFamily="50" charset="-128"/>
              </a:rPr>
              <a:t>SDGs</a:t>
            </a:r>
            <a:r>
              <a:rPr lang="ja-JP" altLang="en-US" sz="1600" dirty="0">
                <a:solidFill>
                  <a:schemeClr val="tx1"/>
                </a:solidFill>
                <a:latin typeface="BIZ UDPゴシック" panose="020B0400000000000000" pitchFamily="50" charset="-128"/>
                <a:ea typeface="BIZ UDPゴシック" panose="020B0400000000000000" pitchFamily="50" charset="-128"/>
              </a:rPr>
              <a:t>を「常に意識している」、「よく意識している」、「たまに意識している」の合計は</a:t>
            </a:r>
            <a:r>
              <a:rPr lang="en-US" altLang="ja-JP" sz="1600" dirty="0">
                <a:solidFill>
                  <a:schemeClr val="tx1"/>
                </a:solidFill>
                <a:latin typeface="BIZ UDPゴシック" panose="020B0400000000000000" pitchFamily="50" charset="-128"/>
                <a:ea typeface="BIZ UDPゴシック" panose="020B0400000000000000" pitchFamily="50" charset="-128"/>
              </a:rPr>
              <a:t>66.0%</a:t>
            </a:r>
          </a:p>
          <a:p>
            <a:pPr marL="285750" indent="-285750">
              <a:lnSpc>
                <a:spcPts val="2096"/>
              </a:lnSpc>
              <a:spcBef>
                <a:spcPts val="300"/>
              </a:spcBef>
              <a:buFont typeface="Arial" panose="020B0604020202020204" pitchFamily="34" charset="0"/>
              <a:buChar char="•"/>
            </a:pPr>
            <a:r>
              <a:rPr lang="ja-JP" altLang="en-US" sz="1600" dirty="0">
                <a:solidFill>
                  <a:schemeClr val="tx1"/>
                </a:solidFill>
                <a:latin typeface="BIZ UDPゴシック" panose="020B0400000000000000" pitchFamily="50" charset="-128"/>
                <a:ea typeface="BIZ UDPゴシック" panose="020B0400000000000000" pitchFamily="50" charset="-128"/>
              </a:rPr>
              <a:t>「</a:t>
            </a:r>
            <a:r>
              <a:rPr lang="en-US" altLang="ja-JP" sz="1600" dirty="0">
                <a:solidFill>
                  <a:schemeClr val="tx1"/>
                </a:solidFill>
                <a:latin typeface="BIZ UDPゴシック" panose="020B0400000000000000" pitchFamily="50" charset="-128"/>
                <a:ea typeface="BIZ UDPゴシック" panose="020B0400000000000000" pitchFamily="50" charset="-128"/>
              </a:rPr>
              <a:t>SDGs</a:t>
            </a:r>
            <a:r>
              <a:rPr lang="ja-JP" altLang="en-US" sz="1600" dirty="0">
                <a:solidFill>
                  <a:schemeClr val="tx1"/>
                </a:solidFill>
                <a:latin typeface="BIZ UDPゴシック" panose="020B0400000000000000" pitchFamily="50" charset="-128"/>
                <a:ea typeface="BIZ UDPゴシック" panose="020B0400000000000000" pitchFamily="50" charset="-128"/>
              </a:rPr>
              <a:t>を知っている」と回答した人は、「</a:t>
            </a:r>
            <a:r>
              <a:rPr lang="en-US" altLang="ja-JP" sz="1600" dirty="0">
                <a:solidFill>
                  <a:schemeClr val="tx1"/>
                </a:solidFill>
                <a:latin typeface="BIZ UDPゴシック" panose="020B0400000000000000" pitchFamily="50" charset="-128"/>
                <a:ea typeface="BIZ UDPゴシック" panose="020B0400000000000000" pitchFamily="50" charset="-128"/>
              </a:rPr>
              <a:t>SDGs</a:t>
            </a:r>
            <a:r>
              <a:rPr lang="ja-JP" altLang="en-US" sz="1600" dirty="0">
                <a:solidFill>
                  <a:schemeClr val="tx1"/>
                </a:solidFill>
                <a:latin typeface="BIZ UDPゴシック" panose="020B0400000000000000" pitchFamily="50" charset="-128"/>
                <a:ea typeface="BIZ UDPゴシック" panose="020B0400000000000000" pitchFamily="50" charset="-128"/>
              </a:rPr>
              <a:t>という言葉は聞いたことがある、又はロゴを見たことがある」と回答した人より、</a:t>
            </a:r>
            <a:r>
              <a:rPr lang="en-US" altLang="ja-JP" sz="1600" dirty="0">
                <a:solidFill>
                  <a:schemeClr val="tx1"/>
                </a:solidFill>
                <a:latin typeface="BIZ UDPゴシック" panose="020B0400000000000000" pitchFamily="50" charset="-128"/>
                <a:ea typeface="BIZ UDPゴシック" panose="020B0400000000000000" pitchFamily="50" charset="-128"/>
              </a:rPr>
              <a:t>SDGs</a:t>
            </a:r>
            <a:r>
              <a:rPr lang="ja-JP" altLang="en-US" sz="1600" dirty="0">
                <a:solidFill>
                  <a:schemeClr val="tx1"/>
                </a:solidFill>
                <a:latin typeface="BIZ UDPゴシック" panose="020B0400000000000000" pitchFamily="50" charset="-128"/>
                <a:ea typeface="BIZ UDPゴシック" panose="020B0400000000000000" pitchFamily="50" charset="-128"/>
              </a:rPr>
              <a:t>の意識度が高い</a:t>
            </a:r>
          </a:p>
        </p:txBody>
      </p:sp>
      <p:sp>
        <p:nvSpPr>
          <p:cNvPr id="2" name="テキスト ボックス 1">
            <a:extLst>
              <a:ext uri="{FF2B5EF4-FFF2-40B4-BE49-F238E27FC236}">
                <a16:creationId xmlns:a16="http://schemas.microsoft.com/office/drawing/2014/main" id="{B653802D-E4E9-40F0-97AD-9C831A0AE4C8}"/>
              </a:ext>
            </a:extLst>
          </p:cNvPr>
          <p:cNvSpPr txBox="1"/>
          <p:nvPr/>
        </p:nvSpPr>
        <p:spPr>
          <a:xfrm>
            <a:off x="7787160" y="2279525"/>
            <a:ext cx="956733"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66.0</a:t>
            </a:r>
            <a:r>
              <a:rPr kumimoji="1" lang="ja-JP" altLang="en-US" sz="1200" dirty="0">
                <a:latin typeface="BIZ UDPゴシック" panose="020B0400000000000000" pitchFamily="50" charset="-128"/>
                <a:ea typeface="BIZ UDPゴシック" panose="020B0400000000000000" pitchFamily="50" charset="-128"/>
              </a:rPr>
              <a:t>％</a:t>
            </a:r>
          </a:p>
        </p:txBody>
      </p:sp>
      <p:sp>
        <p:nvSpPr>
          <p:cNvPr id="20" name="テキスト ボックス 19">
            <a:extLst>
              <a:ext uri="{FF2B5EF4-FFF2-40B4-BE49-F238E27FC236}">
                <a16:creationId xmlns:a16="http://schemas.microsoft.com/office/drawing/2014/main" id="{87F0ED71-E868-45E3-BF87-629C9F56F230}"/>
              </a:ext>
            </a:extLst>
          </p:cNvPr>
          <p:cNvSpPr txBox="1"/>
          <p:nvPr/>
        </p:nvSpPr>
        <p:spPr>
          <a:xfrm>
            <a:off x="7643227" y="3064630"/>
            <a:ext cx="956733"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63.9</a:t>
            </a:r>
            <a:r>
              <a:rPr kumimoji="1" lang="ja-JP" altLang="en-US" sz="1200" dirty="0">
                <a:latin typeface="BIZ UDPゴシック" panose="020B0400000000000000" pitchFamily="50" charset="-128"/>
                <a:ea typeface="BIZ UDPゴシック" panose="020B0400000000000000" pitchFamily="50" charset="-128"/>
              </a:rPr>
              <a:t>％</a:t>
            </a:r>
          </a:p>
        </p:txBody>
      </p:sp>
      <p:sp>
        <p:nvSpPr>
          <p:cNvPr id="3" name="四角形: 角を丸くする 2">
            <a:extLst>
              <a:ext uri="{FF2B5EF4-FFF2-40B4-BE49-F238E27FC236}">
                <a16:creationId xmlns:a16="http://schemas.microsoft.com/office/drawing/2014/main" id="{5D65EB94-8D1A-4D1C-A452-C65D257F52EA}"/>
              </a:ext>
            </a:extLst>
          </p:cNvPr>
          <p:cNvSpPr/>
          <p:nvPr/>
        </p:nvSpPr>
        <p:spPr>
          <a:xfrm>
            <a:off x="3124199" y="4943983"/>
            <a:ext cx="5003800" cy="4733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ECD4B038-31DF-495E-B54E-6FDE089BD418}"/>
              </a:ext>
            </a:extLst>
          </p:cNvPr>
          <p:cNvSpPr/>
          <p:nvPr/>
        </p:nvSpPr>
        <p:spPr>
          <a:xfrm>
            <a:off x="3115732" y="5665514"/>
            <a:ext cx="3352801" cy="4733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487CC482-1E09-4FAF-BAAB-CCA29775DA47}"/>
              </a:ext>
            </a:extLst>
          </p:cNvPr>
          <p:cNvPicPr>
            <a:picLocks noChangeAspect="1"/>
          </p:cNvPicPr>
          <p:nvPr/>
        </p:nvPicPr>
        <p:blipFill>
          <a:blip r:embed="rId3"/>
          <a:stretch>
            <a:fillRect/>
          </a:stretch>
        </p:blipFill>
        <p:spPr>
          <a:xfrm>
            <a:off x="589093" y="2098330"/>
            <a:ext cx="8858256" cy="1932599"/>
          </a:xfrm>
          <a:prstGeom prst="rect">
            <a:avLst/>
          </a:prstGeom>
        </p:spPr>
      </p:pic>
    </p:spTree>
    <p:extLst>
      <p:ext uri="{BB962C8B-B14F-4D97-AF65-F5344CB8AC3E}">
        <p14:creationId xmlns:p14="http://schemas.microsoft.com/office/powerpoint/2010/main" val="1475857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351345" y="3800703"/>
            <a:ext cx="844362" cy="276535"/>
          </a:xfrm>
          <a:prstGeom prst="rect">
            <a:avLst/>
          </a:prstGeom>
          <a:noFill/>
          <a:ln w="12700">
            <a:solidFill>
              <a:srgbClr val="0075BA"/>
            </a:solidFill>
          </a:ln>
        </p:spPr>
        <p:txBody>
          <a:bodyPr vert="horz" wrap="square" lIns="0" tIns="0" rIns="0" bIns="0" rtlCol="0" anchor="ctr">
            <a:noAutofit/>
          </a:bodyPr>
          <a:lstStyle/>
          <a:p>
            <a:pPr algn="ctr"/>
            <a:r>
              <a:rPr kumimoji="1" lang="en-US" altLang="ja-JP" sz="1000" dirty="0">
                <a:latin typeface="BIZ UDPゴシック" panose="020B0400000000000000" pitchFamily="50" charset="-128"/>
                <a:ea typeface="BIZ UDPゴシック" panose="020B0400000000000000" pitchFamily="50" charset="-128"/>
              </a:rPr>
              <a:t>18-20</a:t>
            </a:r>
            <a:r>
              <a:rPr kumimoji="1" lang="ja-JP" altLang="en-US" sz="1000" dirty="0">
                <a:latin typeface="BIZ UDPゴシック" panose="020B0400000000000000" pitchFamily="50" charset="-128"/>
                <a:ea typeface="BIZ UDPゴシック" panose="020B0400000000000000" pitchFamily="50" charset="-128"/>
              </a:rPr>
              <a:t>代</a:t>
            </a:r>
          </a:p>
        </p:txBody>
      </p:sp>
      <p:sp>
        <p:nvSpPr>
          <p:cNvPr id="20" name="テキスト ボックス 19"/>
          <p:cNvSpPr txBox="1"/>
          <p:nvPr/>
        </p:nvSpPr>
        <p:spPr>
          <a:xfrm>
            <a:off x="351345" y="4395210"/>
            <a:ext cx="844362" cy="295200"/>
          </a:xfrm>
          <a:prstGeom prst="rect">
            <a:avLst/>
          </a:prstGeom>
          <a:noFill/>
          <a:ln w="12700">
            <a:solidFill>
              <a:srgbClr val="0075BA"/>
            </a:solidFill>
          </a:ln>
        </p:spPr>
        <p:txBody>
          <a:bodyPr vert="horz" wrap="square" lIns="0" tIns="0" rIns="0" bIns="0" rtlCol="0" anchor="ctr">
            <a:noAutofit/>
          </a:bodyPr>
          <a:lstStyle/>
          <a:p>
            <a:pPr algn="ctr"/>
            <a:r>
              <a:rPr kumimoji="1" lang="en-US" altLang="ja-JP" sz="1000" dirty="0">
                <a:latin typeface="BIZ UDPゴシック" panose="020B0400000000000000" pitchFamily="50" charset="-128"/>
                <a:ea typeface="BIZ UDPゴシック" panose="020B0400000000000000" pitchFamily="50" charset="-128"/>
              </a:rPr>
              <a:t>30</a:t>
            </a:r>
            <a:r>
              <a:rPr kumimoji="1" lang="ja-JP" altLang="en-US" sz="1000" dirty="0">
                <a:latin typeface="BIZ UDPゴシック" panose="020B0400000000000000" pitchFamily="50" charset="-128"/>
                <a:ea typeface="BIZ UDPゴシック" panose="020B0400000000000000" pitchFamily="50" charset="-128"/>
              </a:rPr>
              <a:t>代</a:t>
            </a:r>
          </a:p>
        </p:txBody>
      </p:sp>
      <p:sp>
        <p:nvSpPr>
          <p:cNvPr id="21" name="テキスト ボックス 20"/>
          <p:cNvSpPr txBox="1"/>
          <p:nvPr/>
        </p:nvSpPr>
        <p:spPr>
          <a:xfrm>
            <a:off x="351345" y="5004263"/>
            <a:ext cx="844362" cy="305502"/>
          </a:xfrm>
          <a:prstGeom prst="rect">
            <a:avLst/>
          </a:prstGeom>
          <a:noFill/>
          <a:ln w="12700">
            <a:solidFill>
              <a:srgbClr val="0075BA"/>
            </a:solidFill>
          </a:ln>
        </p:spPr>
        <p:txBody>
          <a:bodyPr vert="horz" wrap="square" lIns="0" tIns="0" rIns="0" bIns="0" rtlCol="0" anchor="ctr">
            <a:noAutofit/>
          </a:bodyPr>
          <a:lstStyle/>
          <a:p>
            <a:pPr algn="ctr"/>
            <a:r>
              <a:rPr kumimoji="1" lang="en-US" altLang="ja-JP" sz="1000" dirty="0">
                <a:latin typeface="BIZ UDPゴシック" panose="020B0400000000000000" pitchFamily="50" charset="-128"/>
                <a:ea typeface="BIZ UDPゴシック" panose="020B0400000000000000" pitchFamily="50" charset="-128"/>
              </a:rPr>
              <a:t>40</a:t>
            </a:r>
            <a:r>
              <a:rPr kumimoji="1" lang="ja-JP" altLang="en-US" sz="1000" dirty="0">
                <a:latin typeface="BIZ UDPゴシック" panose="020B0400000000000000" pitchFamily="50" charset="-128"/>
                <a:ea typeface="BIZ UDPゴシック" panose="020B0400000000000000" pitchFamily="50" charset="-128"/>
              </a:rPr>
              <a:t>代</a:t>
            </a:r>
          </a:p>
        </p:txBody>
      </p:sp>
      <p:sp>
        <p:nvSpPr>
          <p:cNvPr id="22" name="テキスト ボックス 21"/>
          <p:cNvSpPr txBox="1"/>
          <p:nvPr/>
        </p:nvSpPr>
        <p:spPr>
          <a:xfrm>
            <a:off x="351345" y="5608168"/>
            <a:ext cx="844362" cy="286056"/>
          </a:xfrm>
          <a:prstGeom prst="rect">
            <a:avLst/>
          </a:prstGeom>
          <a:noFill/>
          <a:ln w="12700">
            <a:solidFill>
              <a:srgbClr val="0075BA"/>
            </a:solidFill>
          </a:ln>
        </p:spPr>
        <p:txBody>
          <a:bodyPr vert="horz" wrap="square" lIns="0" tIns="0" rIns="0" bIns="0" rtlCol="0" anchor="ctr">
            <a:noAutofit/>
          </a:bodyPr>
          <a:lstStyle/>
          <a:p>
            <a:pPr algn="ctr"/>
            <a:r>
              <a:rPr kumimoji="1" lang="en-US" altLang="ja-JP" sz="1000" dirty="0">
                <a:latin typeface="BIZ UDPゴシック" panose="020B0400000000000000" pitchFamily="50" charset="-128"/>
                <a:ea typeface="BIZ UDPゴシック" panose="020B0400000000000000" pitchFamily="50" charset="-128"/>
              </a:rPr>
              <a:t>50</a:t>
            </a:r>
            <a:r>
              <a:rPr kumimoji="1" lang="ja-JP" altLang="en-US" sz="1000" dirty="0">
                <a:latin typeface="BIZ UDPゴシック" panose="020B0400000000000000" pitchFamily="50" charset="-128"/>
                <a:ea typeface="BIZ UDPゴシック" panose="020B0400000000000000" pitchFamily="50" charset="-128"/>
              </a:rPr>
              <a:t>代</a:t>
            </a:r>
          </a:p>
        </p:txBody>
      </p:sp>
      <p:sp>
        <p:nvSpPr>
          <p:cNvPr id="23" name="テキスト ボックス 22"/>
          <p:cNvSpPr txBox="1"/>
          <p:nvPr/>
        </p:nvSpPr>
        <p:spPr>
          <a:xfrm>
            <a:off x="351345" y="6136997"/>
            <a:ext cx="844362" cy="324230"/>
          </a:xfrm>
          <a:prstGeom prst="rect">
            <a:avLst/>
          </a:prstGeom>
          <a:noFill/>
          <a:ln w="12700">
            <a:solidFill>
              <a:srgbClr val="0075BA"/>
            </a:solidFill>
          </a:ln>
        </p:spPr>
        <p:txBody>
          <a:bodyPr vert="horz" wrap="square" lIns="0" tIns="0" rIns="0" bIns="0" rtlCol="0" anchor="ctr">
            <a:noAutofit/>
          </a:bodyPr>
          <a:lstStyle/>
          <a:p>
            <a:pPr algn="ctr"/>
            <a:r>
              <a:rPr kumimoji="1" lang="en-US" altLang="ja-JP" sz="1000" dirty="0">
                <a:latin typeface="BIZ UDPゴシック" panose="020B0400000000000000" pitchFamily="50" charset="-128"/>
                <a:ea typeface="BIZ UDPゴシック" panose="020B0400000000000000" pitchFamily="50" charset="-128"/>
              </a:rPr>
              <a:t>60</a:t>
            </a:r>
            <a:r>
              <a:rPr kumimoji="1" lang="ja-JP" altLang="en-US" sz="1000" dirty="0">
                <a:latin typeface="BIZ UDPゴシック" panose="020B0400000000000000" pitchFamily="50" charset="-128"/>
                <a:ea typeface="BIZ UDPゴシック" panose="020B0400000000000000" pitchFamily="50" charset="-128"/>
              </a:rPr>
              <a:t>代以上</a:t>
            </a:r>
          </a:p>
        </p:txBody>
      </p:sp>
      <p:sp>
        <p:nvSpPr>
          <p:cNvPr id="11" name="テキスト ボックス 10">
            <a:extLst>
              <a:ext uri="{FF2B5EF4-FFF2-40B4-BE49-F238E27FC236}">
                <a16:creationId xmlns:a16="http://schemas.microsoft.com/office/drawing/2014/main" id="{0E7E057A-E127-4E9F-AC75-D2A8140ABB38}"/>
              </a:ext>
            </a:extLst>
          </p:cNvPr>
          <p:cNvSpPr txBox="1"/>
          <p:nvPr/>
        </p:nvSpPr>
        <p:spPr>
          <a:xfrm>
            <a:off x="95312" y="1315991"/>
            <a:ext cx="6094725"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SDGs</a:t>
            </a: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意識度（性別）</a:t>
            </a:r>
          </a:p>
        </p:txBody>
      </p:sp>
      <p:sp>
        <p:nvSpPr>
          <p:cNvPr id="14" name="テキスト ボックス 13">
            <a:extLst>
              <a:ext uri="{FF2B5EF4-FFF2-40B4-BE49-F238E27FC236}">
                <a16:creationId xmlns:a16="http://schemas.microsoft.com/office/drawing/2014/main" id="{854ED07C-DB73-49A4-8CDB-CC150415912D}"/>
              </a:ext>
            </a:extLst>
          </p:cNvPr>
          <p:cNvSpPr txBox="1"/>
          <p:nvPr/>
        </p:nvSpPr>
        <p:spPr>
          <a:xfrm>
            <a:off x="621705" y="1802234"/>
            <a:ext cx="574001" cy="246221"/>
          </a:xfrm>
          <a:prstGeom prst="rect">
            <a:avLst/>
          </a:prstGeom>
          <a:noFill/>
          <a:ln w="12700">
            <a:solidFill>
              <a:srgbClr val="0075BA"/>
            </a:solidFill>
          </a:ln>
        </p:spPr>
        <p:txBody>
          <a:bodyPr vert="horz" wrap="square" rtlCol="0" anchor="ctr">
            <a:spAutoFit/>
          </a:bodyPr>
          <a:lstStyle/>
          <a:p>
            <a:pPr algn="ctr"/>
            <a:r>
              <a:rPr kumimoji="1" lang="ja-JP" altLang="en-US" sz="1000" dirty="0">
                <a:latin typeface="BIZ UDPゴシック" panose="020B0400000000000000" pitchFamily="50" charset="-128"/>
                <a:ea typeface="BIZ UDPゴシック" panose="020B0400000000000000" pitchFamily="50" charset="-128"/>
              </a:rPr>
              <a:t>男　性</a:t>
            </a:r>
          </a:p>
        </p:txBody>
      </p:sp>
      <p:sp>
        <p:nvSpPr>
          <p:cNvPr id="16" name="テキスト ボックス 15">
            <a:extLst>
              <a:ext uri="{FF2B5EF4-FFF2-40B4-BE49-F238E27FC236}">
                <a16:creationId xmlns:a16="http://schemas.microsoft.com/office/drawing/2014/main" id="{2EA127E4-EC50-42F7-B175-56A2D4B816F6}"/>
              </a:ext>
            </a:extLst>
          </p:cNvPr>
          <p:cNvSpPr txBox="1"/>
          <p:nvPr/>
        </p:nvSpPr>
        <p:spPr>
          <a:xfrm>
            <a:off x="95313" y="3298065"/>
            <a:ext cx="6094725"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SDGs</a:t>
            </a: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意識度（年齢別）</a:t>
            </a:r>
          </a:p>
        </p:txBody>
      </p:sp>
      <p:sp>
        <p:nvSpPr>
          <p:cNvPr id="17" name="テキスト ボックス 16">
            <a:extLst>
              <a:ext uri="{FF2B5EF4-FFF2-40B4-BE49-F238E27FC236}">
                <a16:creationId xmlns:a16="http://schemas.microsoft.com/office/drawing/2014/main" id="{9F574DEB-E16A-4F29-B560-4B755C20EF74}"/>
              </a:ext>
            </a:extLst>
          </p:cNvPr>
          <p:cNvSpPr txBox="1"/>
          <p:nvPr/>
        </p:nvSpPr>
        <p:spPr>
          <a:xfrm>
            <a:off x="621705" y="2281436"/>
            <a:ext cx="574001" cy="246221"/>
          </a:xfrm>
          <a:prstGeom prst="rect">
            <a:avLst/>
          </a:prstGeom>
          <a:noFill/>
          <a:ln w="12700">
            <a:solidFill>
              <a:srgbClr val="0075BA"/>
            </a:solidFill>
          </a:ln>
        </p:spPr>
        <p:txBody>
          <a:bodyPr vert="horz" wrap="square" rtlCol="0" anchor="ctr">
            <a:spAutoFit/>
          </a:bodyPr>
          <a:lstStyle/>
          <a:p>
            <a:pPr algn="ctr"/>
            <a:r>
              <a:rPr kumimoji="1" lang="ja-JP" altLang="en-US" sz="1000" dirty="0">
                <a:latin typeface="BIZ UDPゴシック" panose="020B0400000000000000" pitchFamily="50" charset="-128"/>
                <a:ea typeface="BIZ UDPゴシック" panose="020B0400000000000000" pitchFamily="50" charset="-128"/>
              </a:rPr>
              <a:t>女　性</a:t>
            </a:r>
          </a:p>
        </p:txBody>
      </p:sp>
      <p:sp>
        <p:nvSpPr>
          <p:cNvPr id="18" name="正方形/長方形 17">
            <a:extLst>
              <a:ext uri="{FF2B5EF4-FFF2-40B4-BE49-F238E27FC236}">
                <a16:creationId xmlns:a16="http://schemas.microsoft.com/office/drawing/2014/main" id="{1EE9B91A-E198-412C-AC5E-B67621DB4E1B}"/>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BIZ UDPゴシック" panose="020B0400000000000000" pitchFamily="50" charset="-128"/>
                <a:ea typeface="BIZ UDPゴシック" panose="020B0400000000000000" pitchFamily="50" charset="-128"/>
              </a:rPr>
              <a:t>　</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ＳＤＧｓ意識度　（性別・年齢別）</a:t>
            </a:r>
            <a:endParaRPr kumimoji="1" lang="zh-TW" altLang="en-US" sz="2000" b="1" dirty="0">
              <a:solidFill>
                <a:prstClr val="white"/>
              </a:solidFill>
              <a:latin typeface="BIZ UDPゴシック" panose="020B0400000000000000" pitchFamily="50" charset="-128"/>
              <a:ea typeface="BIZ UDPゴシック" panose="020B0400000000000000" pitchFamily="50" charset="-128"/>
            </a:endParaRPr>
          </a:p>
        </p:txBody>
      </p:sp>
      <p:sp>
        <p:nvSpPr>
          <p:cNvPr id="24" name="スライド番号プレースホルダー 5">
            <a:extLst>
              <a:ext uri="{FF2B5EF4-FFF2-40B4-BE49-F238E27FC236}">
                <a16:creationId xmlns:a16="http://schemas.microsoft.com/office/drawing/2014/main" id="{A70E925F-9DF4-45E3-B1C0-688A36235CBB}"/>
              </a:ext>
            </a:extLst>
          </p:cNvPr>
          <p:cNvSpPr txBox="1">
            <a:spLocks/>
          </p:cNvSpPr>
          <p:nvPr/>
        </p:nvSpPr>
        <p:spPr>
          <a:xfrm>
            <a:off x="9105900" y="96701"/>
            <a:ext cx="682898" cy="377917"/>
          </a:xfrm>
          <a:prstGeom prst="rect">
            <a:avLst/>
          </a:prstGeom>
          <a:solidFill>
            <a:schemeClr val="bg1"/>
          </a:solidFill>
          <a:ln>
            <a:no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smtClean="0">
                <a:solidFill>
                  <a:prstClr val="black"/>
                </a:solidFill>
                <a:latin typeface="BIZ UDPゴシック" panose="020B0400000000000000" pitchFamily="50" charset="-128"/>
                <a:ea typeface="BIZ UDPゴシック" panose="020B0400000000000000" pitchFamily="50" charset="-128"/>
              </a:rPr>
              <a:pPr/>
              <a:t>11</a:t>
            </a:fld>
            <a:endParaRPr kumimoji="1" lang="ja-JP" altLang="en-US" dirty="0">
              <a:solidFill>
                <a:prstClr val="black"/>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D9423FD7-11D7-458E-920A-EDEFB105B64F}"/>
              </a:ext>
            </a:extLst>
          </p:cNvPr>
          <p:cNvSpPr/>
          <p:nvPr/>
        </p:nvSpPr>
        <p:spPr>
          <a:xfrm>
            <a:off x="142997" y="640166"/>
            <a:ext cx="9620006" cy="613492"/>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096"/>
              </a:lnSpc>
              <a:spcBef>
                <a:spcPts val="300"/>
              </a:spcBef>
              <a:buFont typeface="Arial" panose="020B0604020202020204" pitchFamily="34" charset="0"/>
              <a:buChar char="•"/>
            </a:pPr>
            <a:r>
              <a:rPr lang="ja-JP" altLang="en-US" sz="1600" dirty="0">
                <a:solidFill>
                  <a:schemeClr val="tx1"/>
                </a:solidFill>
                <a:latin typeface="BIZ UDPゴシック" panose="020B0400000000000000" pitchFamily="50" charset="-128"/>
                <a:ea typeface="BIZ UDPゴシック" panose="020B0400000000000000" pitchFamily="50" charset="-128"/>
              </a:rPr>
              <a:t>男女別では、女性の意識度が高い傾向にある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85750" indent="-285750">
              <a:lnSpc>
                <a:spcPts val="2096"/>
              </a:lnSpc>
              <a:spcBef>
                <a:spcPts val="300"/>
              </a:spcBef>
              <a:buFont typeface="Arial" panose="020B0604020202020204" pitchFamily="34" charset="0"/>
              <a:buChar char="•"/>
            </a:pPr>
            <a:r>
              <a:rPr lang="en-US" altLang="ja-JP" sz="1600" dirty="0">
                <a:solidFill>
                  <a:schemeClr val="tx1"/>
                </a:solidFill>
                <a:latin typeface="BIZ UDPゴシック" panose="020B0400000000000000" pitchFamily="50" charset="-128"/>
                <a:ea typeface="BIZ UDPゴシック" panose="020B0400000000000000" pitchFamily="50" charset="-128"/>
              </a:rPr>
              <a:t>18-20</a:t>
            </a:r>
            <a:r>
              <a:rPr lang="ja-JP" altLang="en-US" sz="1600" dirty="0">
                <a:solidFill>
                  <a:schemeClr val="tx1"/>
                </a:solidFill>
                <a:latin typeface="BIZ UDPゴシック" panose="020B0400000000000000" pitchFamily="50" charset="-128"/>
                <a:ea typeface="BIZ UDPゴシック" panose="020B0400000000000000" pitchFamily="50" charset="-128"/>
              </a:rPr>
              <a:t>代と</a:t>
            </a:r>
            <a:r>
              <a:rPr lang="en-US" altLang="ja-JP" sz="1600" dirty="0">
                <a:solidFill>
                  <a:schemeClr val="tx1"/>
                </a:solidFill>
                <a:latin typeface="BIZ UDPゴシック" panose="020B0400000000000000" pitchFamily="50" charset="-128"/>
                <a:ea typeface="BIZ UDPゴシック" panose="020B0400000000000000" pitchFamily="50" charset="-128"/>
              </a:rPr>
              <a:t>40</a:t>
            </a:r>
            <a:r>
              <a:rPr lang="ja-JP" altLang="en-US" sz="1600" dirty="0">
                <a:solidFill>
                  <a:schemeClr val="tx1"/>
                </a:solidFill>
                <a:latin typeface="BIZ UDPゴシック" panose="020B0400000000000000" pitchFamily="50" charset="-128"/>
                <a:ea typeface="BIZ UDPゴシック" panose="020B0400000000000000" pitchFamily="50" charset="-128"/>
              </a:rPr>
              <a:t>代の意識度は</a:t>
            </a:r>
            <a:r>
              <a:rPr lang="en-US" altLang="ja-JP" sz="1600" dirty="0">
                <a:solidFill>
                  <a:schemeClr val="tx1"/>
                </a:solidFill>
                <a:latin typeface="BIZ UDPゴシック" panose="020B0400000000000000" pitchFamily="50" charset="-128"/>
                <a:ea typeface="BIZ UDPゴシック" panose="020B0400000000000000" pitchFamily="50" charset="-128"/>
              </a:rPr>
              <a:t>60%</a:t>
            </a:r>
            <a:r>
              <a:rPr lang="ja-JP" altLang="en-US" sz="1600" dirty="0">
                <a:solidFill>
                  <a:schemeClr val="tx1"/>
                </a:solidFill>
                <a:latin typeface="BIZ UDPゴシック" panose="020B0400000000000000" pitchFamily="50" charset="-128"/>
                <a:ea typeface="BIZ UDPゴシック" panose="020B0400000000000000" pitchFamily="50" charset="-128"/>
              </a:rPr>
              <a:t>を下回っている</a:t>
            </a:r>
          </a:p>
        </p:txBody>
      </p:sp>
      <p:pic>
        <p:nvPicPr>
          <p:cNvPr id="8" name="図 7">
            <a:extLst>
              <a:ext uri="{FF2B5EF4-FFF2-40B4-BE49-F238E27FC236}">
                <a16:creationId xmlns:a16="http://schemas.microsoft.com/office/drawing/2014/main" id="{F7B89BC1-7303-43DE-8A29-DA8455A19D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47" y="1643666"/>
            <a:ext cx="8861453" cy="1587746"/>
          </a:xfrm>
          <a:prstGeom prst="rect">
            <a:avLst/>
          </a:prstGeom>
        </p:spPr>
      </p:pic>
      <p:pic>
        <p:nvPicPr>
          <p:cNvPr id="10" name="図 9">
            <a:extLst>
              <a:ext uri="{FF2B5EF4-FFF2-40B4-BE49-F238E27FC236}">
                <a16:creationId xmlns:a16="http://schemas.microsoft.com/office/drawing/2014/main" id="{D4F29F9B-7EE9-4DFC-BB74-72E6AE08F2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3681"/>
            <a:ext cx="9906000" cy="3444240"/>
          </a:xfrm>
          <a:prstGeom prst="rect">
            <a:avLst/>
          </a:prstGeom>
        </p:spPr>
      </p:pic>
      <p:cxnSp>
        <p:nvCxnSpPr>
          <p:cNvPr id="26" name="直線コネクタ 25">
            <a:extLst>
              <a:ext uri="{FF2B5EF4-FFF2-40B4-BE49-F238E27FC236}">
                <a16:creationId xmlns:a16="http://schemas.microsoft.com/office/drawing/2014/main" id="{B87908E0-9EF4-4473-8033-FEDEB0EF517F}"/>
              </a:ext>
            </a:extLst>
          </p:cNvPr>
          <p:cNvCxnSpPr>
            <a:cxnSpLocks/>
          </p:cNvCxnSpPr>
          <p:nvPr/>
        </p:nvCxnSpPr>
        <p:spPr>
          <a:xfrm flipV="1">
            <a:off x="6900333" y="3708729"/>
            <a:ext cx="0" cy="2886804"/>
          </a:xfrm>
          <a:prstGeom prst="line">
            <a:avLst/>
          </a:prstGeom>
          <a:ln w="28575">
            <a:solidFill>
              <a:srgbClr val="E401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196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3796" y="1969249"/>
            <a:ext cx="4749204" cy="584775"/>
          </a:xfrm>
          <a:prstGeom prst="rect">
            <a:avLst/>
          </a:prstGeom>
          <a:noFill/>
        </p:spPr>
        <p:txBody>
          <a:bodyPr wrap="square" rtlCol="0">
            <a:spAutoFit/>
          </a:bodyPr>
          <a:lstStyle/>
          <a:p>
            <a:pPr algn="ctr"/>
            <a:r>
              <a:rPr kumimoji="1" lang="ja-JP" altLang="en-US" sz="1600" b="1" dirty="0">
                <a:latin typeface="BIZ UDPゴシック" panose="020B0400000000000000" pitchFamily="50" charset="-128"/>
                <a:ea typeface="BIZ UDPゴシック" panose="020B0400000000000000" pitchFamily="50" charset="-128"/>
              </a:rPr>
              <a:t>■どういった団体等が行う取組みに興味があるか</a:t>
            </a:r>
            <a:endParaRPr kumimoji="1" lang="en-US" altLang="ja-JP" sz="1600" b="1" dirty="0">
              <a:latin typeface="BIZ UDPゴシック" panose="020B0400000000000000" pitchFamily="50" charset="-128"/>
              <a:ea typeface="BIZ UDPゴシック" panose="020B0400000000000000" pitchFamily="50" charset="-128"/>
            </a:endParaRPr>
          </a:p>
          <a:p>
            <a:pPr algn="ctr"/>
            <a:r>
              <a:rPr kumimoji="1" lang="ja-JP" altLang="en-US" sz="1600" b="1" dirty="0">
                <a:latin typeface="BIZ UDPゴシック" panose="020B0400000000000000" pitchFamily="50" charset="-128"/>
                <a:ea typeface="BIZ UDPゴシック" panose="020B0400000000000000" pitchFamily="50" charset="-128"/>
              </a:rPr>
              <a:t>（複数選択可）</a:t>
            </a:r>
          </a:p>
        </p:txBody>
      </p:sp>
      <p:sp>
        <p:nvSpPr>
          <p:cNvPr id="10" name="テキスト ボックス 9">
            <a:extLst>
              <a:ext uri="{FF2B5EF4-FFF2-40B4-BE49-F238E27FC236}">
                <a16:creationId xmlns:a16="http://schemas.microsoft.com/office/drawing/2014/main" id="{CBC15C03-52CD-4843-B301-8DA3942D5F1C}"/>
              </a:ext>
            </a:extLst>
          </p:cNvPr>
          <p:cNvSpPr txBox="1"/>
          <p:nvPr/>
        </p:nvSpPr>
        <p:spPr>
          <a:xfrm>
            <a:off x="6027833" y="1969249"/>
            <a:ext cx="3005452" cy="584775"/>
          </a:xfrm>
          <a:prstGeom prst="rect">
            <a:avLst/>
          </a:prstGeom>
          <a:noFill/>
        </p:spPr>
        <p:txBody>
          <a:bodyPr wrap="square" rtlCol="0">
            <a:spAutoFit/>
          </a:bodyPr>
          <a:lstStyle/>
          <a:p>
            <a:pPr algn="ctr" rtl="0">
              <a:defRPr sz="1600" b="1" i="0" u="none" strike="noStrike" kern="1200" spc="0" baseline="0">
                <a:solidFill>
                  <a:prstClr val="black"/>
                </a:solidFill>
                <a:latin typeface="+mn-lt"/>
                <a:ea typeface="+mn-ea"/>
                <a:cs typeface="+mn-cs"/>
              </a:defRPr>
            </a:pPr>
            <a:r>
              <a:rPr kumimoji="1" lang="ja-JP" altLang="en-US" sz="1600" b="1" dirty="0">
                <a:latin typeface="BIZ UDPゴシック" panose="020B0400000000000000" pitchFamily="50" charset="-128"/>
                <a:ea typeface="BIZ UDPゴシック" panose="020B0400000000000000" pitchFamily="50" charset="-128"/>
              </a:rPr>
              <a:t>■</a:t>
            </a:r>
            <a:r>
              <a:rPr lang="ja-JP" altLang="en-US" sz="1600" b="1" dirty="0">
                <a:solidFill>
                  <a:schemeClr val="tx1"/>
                </a:solidFill>
                <a:latin typeface="BIZ UDPゴシック" panose="020B0400000000000000" pitchFamily="50" charset="-128"/>
                <a:ea typeface="BIZ UDPゴシック" panose="020B0400000000000000" pitchFamily="50" charset="-128"/>
              </a:rPr>
              <a:t>大阪府に期待する</a:t>
            </a:r>
            <a:r>
              <a:rPr lang="ja-JP" altLang="en-US" sz="1600" b="1" dirty="0">
                <a:latin typeface="BIZ UDPゴシック" panose="020B0400000000000000" pitchFamily="50" charset="-128"/>
                <a:ea typeface="BIZ UDPゴシック" panose="020B0400000000000000" pitchFamily="50" charset="-128"/>
              </a:rPr>
              <a:t>取組み</a:t>
            </a:r>
            <a:endParaRPr lang="en-US" altLang="ja-JP" sz="1600" b="1" dirty="0">
              <a:latin typeface="BIZ UDPゴシック" panose="020B0400000000000000" pitchFamily="50" charset="-128"/>
              <a:ea typeface="BIZ UDPゴシック" panose="020B0400000000000000" pitchFamily="50" charset="-128"/>
            </a:endParaRPr>
          </a:p>
          <a:p>
            <a:pPr algn="ctr" rtl="0">
              <a:defRPr sz="1600" b="1" i="0" u="none" strike="noStrike" kern="1200" spc="0" baseline="0">
                <a:solidFill>
                  <a:prstClr val="black"/>
                </a:solidFill>
                <a:latin typeface="+mn-lt"/>
                <a:ea typeface="+mn-ea"/>
                <a:cs typeface="+mn-cs"/>
              </a:defRPr>
            </a:pPr>
            <a:r>
              <a:rPr kumimoji="1" lang="ja-JP" altLang="ja-JP" sz="1600" b="1" i="0" u="none" strike="noStrike" baseline="0" dirty="0">
                <a:effectLst/>
                <a:latin typeface="BIZ UDPゴシック" panose="020B0400000000000000" pitchFamily="50" charset="-128"/>
                <a:ea typeface="BIZ UDPゴシック" panose="020B0400000000000000" pitchFamily="50" charset="-128"/>
              </a:rPr>
              <a:t>（複数選択可）</a:t>
            </a:r>
            <a:endParaRPr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CB19285F-4B8C-4D38-B296-514089975607}"/>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prstClr val="white"/>
                </a:solidFill>
                <a:latin typeface="BIZ UDPゴシック" panose="020B0400000000000000" pitchFamily="50" charset="-128"/>
                <a:ea typeface="BIZ UDPゴシック" panose="020B0400000000000000" pitchFamily="50" charset="-128"/>
              </a:rPr>
              <a:t>　興味のある取組みの主体、大阪府に期待</a:t>
            </a:r>
            <a:r>
              <a:rPr kumimoji="1" lang="ja-JP" altLang="en-US" sz="2000" b="1">
                <a:solidFill>
                  <a:prstClr val="white"/>
                </a:solidFill>
                <a:latin typeface="BIZ UDPゴシック" panose="020B0400000000000000" pitchFamily="50" charset="-128"/>
                <a:ea typeface="BIZ UDPゴシック" panose="020B0400000000000000" pitchFamily="50" charset="-128"/>
              </a:rPr>
              <a:t>する取組み</a:t>
            </a:r>
            <a:endParaRPr kumimoji="1" lang="zh-TW" altLang="en-US" b="1" dirty="0">
              <a:solidFill>
                <a:prstClr val="white"/>
              </a:solidFill>
              <a:latin typeface="BIZ UDPゴシック" panose="020B0400000000000000" pitchFamily="50" charset="-128"/>
              <a:ea typeface="BIZ UDPゴシック" panose="020B0400000000000000" pitchFamily="50" charset="-128"/>
            </a:endParaRPr>
          </a:p>
        </p:txBody>
      </p:sp>
      <p:sp>
        <p:nvSpPr>
          <p:cNvPr id="12" name="スライド番号プレースホルダー 5">
            <a:extLst>
              <a:ext uri="{FF2B5EF4-FFF2-40B4-BE49-F238E27FC236}">
                <a16:creationId xmlns:a16="http://schemas.microsoft.com/office/drawing/2014/main" id="{989FF21D-0930-460B-8AF3-2CBA793CE49E}"/>
              </a:ext>
            </a:extLst>
          </p:cNvPr>
          <p:cNvSpPr txBox="1">
            <a:spLocks/>
          </p:cNvSpPr>
          <p:nvPr/>
        </p:nvSpPr>
        <p:spPr>
          <a:xfrm>
            <a:off x="9105900" y="96701"/>
            <a:ext cx="682898" cy="377917"/>
          </a:xfrm>
          <a:prstGeom prst="rect">
            <a:avLst/>
          </a:prstGeom>
          <a:solidFill>
            <a:schemeClr val="bg1"/>
          </a:solidFill>
          <a:ln>
            <a:no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smtClean="0">
                <a:solidFill>
                  <a:prstClr val="black"/>
                </a:solidFill>
                <a:latin typeface="BIZ UDPゴシック" panose="020B0400000000000000" pitchFamily="50" charset="-128"/>
                <a:ea typeface="BIZ UDPゴシック" panose="020B0400000000000000" pitchFamily="50" charset="-128"/>
              </a:rPr>
              <a:pPr/>
              <a:t>12</a:t>
            </a:fld>
            <a:endParaRPr kumimoji="1" lang="ja-JP" altLang="en-US" dirty="0">
              <a:solidFill>
                <a:prstClr val="black"/>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7B305C19-3455-434C-AA91-4D91A3785883}"/>
              </a:ext>
            </a:extLst>
          </p:cNvPr>
          <p:cNvSpPr/>
          <p:nvPr/>
        </p:nvSpPr>
        <p:spPr>
          <a:xfrm>
            <a:off x="142997" y="640165"/>
            <a:ext cx="9620006" cy="1255931"/>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096"/>
              </a:lnSpc>
              <a:spcBef>
                <a:spcPts val="300"/>
              </a:spcBef>
              <a:buFont typeface="Arial" panose="020B0604020202020204" pitchFamily="34" charset="0"/>
              <a:buChar char="•"/>
            </a:pPr>
            <a:r>
              <a:rPr lang="ja-JP" altLang="en-US" sz="1600" dirty="0">
                <a:solidFill>
                  <a:schemeClr val="tx1"/>
                </a:solidFill>
                <a:latin typeface="BIZ UDPゴシック" panose="020B0400000000000000" pitchFamily="50" charset="-128"/>
                <a:ea typeface="BIZ UDPゴシック" panose="020B0400000000000000" pitchFamily="50" charset="-128"/>
              </a:rPr>
              <a:t>どういった団体等が行う取組みに興味があるかについては、「市町村」、「国」 、 「大阪府庁」、 「企業」の割  合が高い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85750" indent="-285750">
              <a:lnSpc>
                <a:spcPts val="2096"/>
              </a:lnSpc>
              <a:spcBef>
                <a:spcPts val="300"/>
              </a:spcBef>
              <a:buFont typeface="Arial" panose="020B0604020202020204" pitchFamily="34" charset="0"/>
              <a:buChar char="•"/>
            </a:pPr>
            <a:r>
              <a:rPr lang="en-US" altLang="ja-JP" sz="1600" dirty="0">
                <a:solidFill>
                  <a:schemeClr val="tx1"/>
                </a:solidFill>
                <a:latin typeface="BIZ UDPゴシック" panose="020B0400000000000000" pitchFamily="50" charset="-128"/>
                <a:ea typeface="BIZ UDPゴシック" panose="020B0400000000000000" pitchFamily="50" charset="-128"/>
              </a:rPr>
              <a:t>SDGs</a:t>
            </a:r>
            <a:r>
              <a:rPr lang="ja-JP" altLang="en-US" sz="1600" dirty="0">
                <a:solidFill>
                  <a:schemeClr val="tx1"/>
                </a:solidFill>
                <a:latin typeface="BIZ UDPゴシック" panose="020B0400000000000000" pitchFamily="50" charset="-128"/>
                <a:ea typeface="BIZ UDPゴシック" panose="020B0400000000000000" pitchFamily="50" charset="-128"/>
              </a:rPr>
              <a:t>を広めるため大阪府に期待する取組みは、「情報提供・広報活動」 、「具体的な行動を考えるためのヒントの提示」 </a:t>
            </a:r>
            <a:r>
              <a:rPr lang="ja-JP" altLang="en-US" sz="1600">
                <a:solidFill>
                  <a:schemeClr val="tx1"/>
                </a:solidFill>
                <a:latin typeface="BIZ UDPゴシック" panose="020B0400000000000000" pitchFamily="50" charset="-128"/>
                <a:ea typeface="BIZ UDPゴシック" panose="020B0400000000000000" pitchFamily="50" charset="-128"/>
              </a:rPr>
              <a:t>、 「</a:t>
            </a:r>
            <a:r>
              <a:rPr lang="en-US" altLang="ja-JP" sz="1600">
                <a:solidFill>
                  <a:schemeClr val="tx1"/>
                </a:solidFill>
                <a:latin typeface="BIZ UDPゴシック" panose="020B0400000000000000" pitchFamily="50" charset="-128"/>
                <a:ea typeface="BIZ UDPゴシック" panose="020B0400000000000000" pitchFamily="50" charset="-128"/>
              </a:rPr>
              <a:t>SDGs</a:t>
            </a:r>
            <a:r>
              <a:rPr lang="ja-JP" altLang="en-US" sz="1600">
                <a:solidFill>
                  <a:schemeClr val="tx1"/>
                </a:solidFill>
                <a:latin typeface="BIZ UDPゴシック" panose="020B0400000000000000" pitchFamily="50" charset="-128"/>
                <a:ea typeface="BIZ UDPゴシック" panose="020B0400000000000000" pitchFamily="50" charset="-128"/>
              </a:rPr>
              <a:t>をテーマとした交流の場の提供」 </a:t>
            </a:r>
            <a:r>
              <a:rPr lang="ja-JP" altLang="en-US" sz="1600" dirty="0">
                <a:solidFill>
                  <a:schemeClr val="tx1"/>
                </a:solidFill>
                <a:latin typeface="BIZ UDPゴシック" panose="020B0400000000000000" pitchFamily="50" charset="-128"/>
                <a:ea typeface="BIZ UDPゴシック" panose="020B0400000000000000" pitchFamily="50" charset="-128"/>
              </a:rPr>
              <a:t>の割合が高い</a:t>
            </a:r>
          </a:p>
        </p:txBody>
      </p:sp>
      <p:sp>
        <p:nvSpPr>
          <p:cNvPr id="13" name="正方形/長方形 12">
            <a:extLst>
              <a:ext uri="{FF2B5EF4-FFF2-40B4-BE49-F238E27FC236}">
                <a16:creationId xmlns:a16="http://schemas.microsoft.com/office/drawing/2014/main" id="{67B91251-791A-4A9B-97EC-A343381B75CD}"/>
              </a:ext>
            </a:extLst>
          </p:cNvPr>
          <p:cNvSpPr/>
          <p:nvPr/>
        </p:nvSpPr>
        <p:spPr>
          <a:xfrm>
            <a:off x="992039" y="5252670"/>
            <a:ext cx="258792" cy="354500"/>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B6C4DD2E-BBDC-4316-A036-31AB1DAC4C40}"/>
              </a:ext>
            </a:extLst>
          </p:cNvPr>
          <p:cNvSpPr/>
          <p:nvPr/>
        </p:nvSpPr>
        <p:spPr>
          <a:xfrm>
            <a:off x="1404363" y="5252670"/>
            <a:ext cx="258792" cy="863458"/>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B15AD39B-CA9B-42E0-B3B3-11B88BAE5170}"/>
              </a:ext>
            </a:extLst>
          </p:cNvPr>
          <p:cNvSpPr/>
          <p:nvPr/>
        </p:nvSpPr>
        <p:spPr>
          <a:xfrm>
            <a:off x="1816687" y="5261297"/>
            <a:ext cx="258792" cy="665050"/>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202441BA-1AB5-4133-AB80-92566EDE32D9}"/>
              </a:ext>
            </a:extLst>
          </p:cNvPr>
          <p:cNvSpPr/>
          <p:nvPr/>
        </p:nvSpPr>
        <p:spPr>
          <a:xfrm>
            <a:off x="2229011" y="5261297"/>
            <a:ext cx="258792" cy="475269"/>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94A6AA7F-93CD-46C4-97B9-CD2F80C16B82}"/>
              </a:ext>
            </a:extLst>
          </p:cNvPr>
          <p:cNvSpPr/>
          <p:nvPr/>
        </p:nvSpPr>
        <p:spPr>
          <a:xfrm>
            <a:off x="6734278" y="4986914"/>
            <a:ext cx="266899" cy="1424175"/>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43B3D633-1BBD-4746-A60D-9F5EC63ED94E}"/>
              </a:ext>
            </a:extLst>
          </p:cNvPr>
          <p:cNvSpPr/>
          <p:nvPr/>
        </p:nvSpPr>
        <p:spPr>
          <a:xfrm>
            <a:off x="7676989" y="4986914"/>
            <a:ext cx="402137" cy="2115918"/>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2AB60E92-BB59-4D54-9248-179448873408}"/>
              </a:ext>
            </a:extLst>
          </p:cNvPr>
          <p:cNvSpPr/>
          <p:nvPr/>
        </p:nvSpPr>
        <p:spPr>
          <a:xfrm>
            <a:off x="7176344" y="4986914"/>
            <a:ext cx="442982" cy="1642423"/>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21806E96-BFFD-4120-94D9-9F041A13186E}"/>
              </a:ext>
            </a:extLst>
          </p:cNvPr>
          <p:cNvPicPr>
            <a:picLocks noChangeAspect="1"/>
          </p:cNvPicPr>
          <p:nvPr/>
        </p:nvPicPr>
        <p:blipFill>
          <a:blip r:embed="rId2"/>
          <a:stretch>
            <a:fillRect/>
          </a:stretch>
        </p:blipFill>
        <p:spPr>
          <a:xfrm>
            <a:off x="393544" y="2529308"/>
            <a:ext cx="4688230" cy="4572396"/>
          </a:xfrm>
          <a:prstGeom prst="rect">
            <a:avLst/>
          </a:prstGeom>
        </p:spPr>
      </p:pic>
      <p:pic>
        <p:nvPicPr>
          <p:cNvPr id="4" name="図 3">
            <a:extLst>
              <a:ext uri="{FF2B5EF4-FFF2-40B4-BE49-F238E27FC236}">
                <a16:creationId xmlns:a16="http://schemas.microsoft.com/office/drawing/2014/main" id="{03C23B8A-C811-4758-98E4-830CB6AFB1CB}"/>
              </a:ext>
            </a:extLst>
          </p:cNvPr>
          <p:cNvPicPr>
            <a:picLocks noChangeAspect="1"/>
          </p:cNvPicPr>
          <p:nvPr/>
        </p:nvPicPr>
        <p:blipFill>
          <a:blip r:embed="rId3"/>
          <a:stretch>
            <a:fillRect/>
          </a:stretch>
        </p:blipFill>
        <p:spPr>
          <a:xfrm>
            <a:off x="5169389" y="2570500"/>
            <a:ext cx="4755292" cy="4572396"/>
          </a:xfrm>
          <a:prstGeom prst="rect">
            <a:avLst/>
          </a:prstGeom>
        </p:spPr>
      </p:pic>
    </p:spTree>
    <p:extLst>
      <p:ext uri="{BB962C8B-B14F-4D97-AF65-F5344CB8AC3E}">
        <p14:creationId xmlns:p14="http://schemas.microsoft.com/office/powerpoint/2010/main" val="1257108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3F7EA62B-1332-4FE3-B720-2418B02146D6}"/>
              </a:ext>
            </a:extLst>
          </p:cNvPr>
          <p:cNvSpPr/>
          <p:nvPr/>
        </p:nvSpPr>
        <p:spPr>
          <a:xfrm rot="1948186">
            <a:off x="5325222" y="5375909"/>
            <a:ext cx="2242868" cy="151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AADD73F9-B937-47AC-AC16-FABCF4EE76C9}"/>
              </a:ext>
            </a:extLst>
          </p:cNvPr>
          <p:cNvPicPr>
            <a:picLocks noChangeAspect="1"/>
          </p:cNvPicPr>
          <p:nvPr/>
        </p:nvPicPr>
        <p:blipFill>
          <a:blip r:embed="rId2"/>
          <a:stretch>
            <a:fillRect/>
          </a:stretch>
        </p:blipFill>
        <p:spPr>
          <a:xfrm>
            <a:off x="6862464" y="5208427"/>
            <a:ext cx="2926334" cy="1853345"/>
          </a:xfrm>
          <a:prstGeom prst="rect">
            <a:avLst/>
          </a:prstGeom>
        </p:spPr>
      </p:pic>
      <p:sp>
        <p:nvSpPr>
          <p:cNvPr id="45" name="正方形/長方形 44">
            <a:extLst>
              <a:ext uri="{FF2B5EF4-FFF2-40B4-BE49-F238E27FC236}">
                <a16:creationId xmlns:a16="http://schemas.microsoft.com/office/drawing/2014/main" id="{24A3A477-7AB9-41FB-93CC-FBC331460CEB}"/>
              </a:ext>
            </a:extLst>
          </p:cNvPr>
          <p:cNvSpPr/>
          <p:nvPr/>
        </p:nvSpPr>
        <p:spPr>
          <a:xfrm rot="-1920000">
            <a:off x="2220324" y="5158822"/>
            <a:ext cx="2242868" cy="79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43F2363A-33E9-4BE3-9C9B-1F76D874B917}"/>
              </a:ext>
            </a:extLst>
          </p:cNvPr>
          <p:cNvPicPr>
            <a:picLocks noChangeAspect="1"/>
          </p:cNvPicPr>
          <p:nvPr/>
        </p:nvPicPr>
        <p:blipFill>
          <a:blip r:embed="rId3"/>
          <a:stretch>
            <a:fillRect/>
          </a:stretch>
        </p:blipFill>
        <p:spPr>
          <a:xfrm>
            <a:off x="198395" y="5208428"/>
            <a:ext cx="2926334" cy="1853345"/>
          </a:xfrm>
          <a:prstGeom prst="rect">
            <a:avLst/>
          </a:prstGeom>
        </p:spPr>
      </p:pic>
      <p:sp>
        <p:nvSpPr>
          <p:cNvPr id="46" name="正方形/長方形 45">
            <a:extLst>
              <a:ext uri="{FF2B5EF4-FFF2-40B4-BE49-F238E27FC236}">
                <a16:creationId xmlns:a16="http://schemas.microsoft.com/office/drawing/2014/main" id="{D884271E-F122-4028-B84D-D8B5246C9839}"/>
              </a:ext>
            </a:extLst>
          </p:cNvPr>
          <p:cNvSpPr/>
          <p:nvPr/>
        </p:nvSpPr>
        <p:spPr>
          <a:xfrm rot="-1920000">
            <a:off x="5882314" y="3197868"/>
            <a:ext cx="2242868" cy="680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7245EE77-3BF2-4199-98B8-DB77A1C75601}"/>
              </a:ext>
            </a:extLst>
          </p:cNvPr>
          <p:cNvPicPr>
            <a:picLocks noChangeAspect="1"/>
          </p:cNvPicPr>
          <p:nvPr/>
        </p:nvPicPr>
        <p:blipFill>
          <a:blip r:embed="rId4"/>
          <a:stretch>
            <a:fillRect/>
          </a:stretch>
        </p:blipFill>
        <p:spPr>
          <a:xfrm>
            <a:off x="6823029" y="2164144"/>
            <a:ext cx="2926334" cy="1853345"/>
          </a:xfrm>
          <a:prstGeom prst="rect">
            <a:avLst/>
          </a:prstGeom>
        </p:spPr>
      </p:pic>
      <p:sp>
        <p:nvSpPr>
          <p:cNvPr id="47" name="正方形/長方形 46">
            <a:extLst>
              <a:ext uri="{FF2B5EF4-FFF2-40B4-BE49-F238E27FC236}">
                <a16:creationId xmlns:a16="http://schemas.microsoft.com/office/drawing/2014/main" id="{72420A75-32E7-4BA1-A991-151B3C78E39E}"/>
              </a:ext>
            </a:extLst>
          </p:cNvPr>
          <p:cNvSpPr/>
          <p:nvPr/>
        </p:nvSpPr>
        <p:spPr>
          <a:xfrm rot="16200000">
            <a:off x="3847764" y="2955711"/>
            <a:ext cx="2242868" cy="745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7731D87B-78BA-4127-97B3-2BBFD76A7F98}"/>
              </a:ext>
            </a:extLst>
          </p:cNvPr>
          <p:cNvPicPr>
            <a:picLocks noChangeAspect="1"/>
          </p:cNvPicPr>
          <p:nvPr/>
        </p:nvPicPr>
        <p:blipFill>
          <a:blip r:embed="rId5"/>
          <a:stretch>
            <a:fillRect/>
          </a:stretch>
        </p:blipFill>
        <p:spPr>
          <a:xfrm>
            <a:off x="3458974" y="1332447"/>
            <a:ext cx="2920237" cy="1853345"/>
          </a:xfrm>
          <a:prstGeom prst="rect">
            <a:avLst/>
          </a:prstGeom>
        </p:spPr>
      </p:pic>
      <p:sp>
        <p:nvSpPr>
          <p:cNvPr id="39" name="正方形/長方形 38">
            <a:extLst>
              <a:ext uri="{FF2B5EF4-FFF2-40B4-BE49-F238E27FC236}">
                <a16:creationId xmlns:a16="http://schemas.microsoft.com/office/drawing/2014/main" id="{EFE968B0-CB4E-4772-9507-13D98FA02D28}"/>
              </a:ext>
            </a:extLst>
          </p:cNvPr>
          <p:cNvSpPr/>
          <p:nvPr/>
        </p:nvSpPr>
        <p:spPr>
          <a:xfrm rot="1948186">
            <a:off x="2374494" y="3414818"/>
            <a:ext cx="2242868" cy="766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58049F26-60DE-44BD-AE70-B3E1DA3312CE}"/>
              </a:ext>
            </a:extLst>
          </p:cNvPr>
          <p:cNvPicPr>
            <a:picLocks noChangeAspect="1"/>
          </p:cNvPicPr>
          <p:nvPr/>
        </p:nvPicPr>
        <p:blipFill>
          <a:blip r:embed="rId6"/>
          <a:stretch>
            <a:fillRect/>
          </a:stretch>
        </p:blipFill>
        <p:spPr>
          <a:xfrm>
            <a:off x="168827" y="2153379"/>
            <a:ext cx="2926334" cy="1853345"/>
          </a:xfrm>
          <a:prstGeom prst="rect">
            <a:avLst/>
          </a:prstGeom>
        </p:spPr>
      </p:pic>
      <p:sp>
        <p:nvSpPr>
          <p:cNvPr id="11" name="正方形/長方形 10">
            <a:extLst>
              <a:ext uri="{FF2B5EF4-FFF2-40B4-BE49-F238E27FC236}">
                <a16:creationId xmlns:a16="http://schemas.microsoft.com/office/drawing/2014/main" id="{CB19285F-4B8C-4D38-B296-514089975607}"/>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b"/>
          <a:lstStyle/>
          <a:p>
            <a:r>
              <a:rPr kumimoji="1" lang="ja-JP" altLang="en-US" sz="2000" b="1" dirty="0">
                <a:solidFill>
                  <a:prstClr val="white"/>
                </a:solidFill>
                <a:latin typeface="BIZ UDPゴシック" panose="020B0400000000000000" pitchFamily="50" charset="-128"/>
                <a:ea typeface="BIZ UDPゴシック" panose="020B0400000000000000" pitchFamily="50" charset="-128"/>
              </a:rPr>
              <a:t>　</a:t>
            </a:r>
            <a:r>
              <a:rPr kumimoji="1" lang="en-US" altLang="ja-JP" sz="2000" b="1" dirty="0">
                <a:solidFill>
                  <a:prstClr val="white"/>
                </a:solidFill>
                <a:latin typeface="BIZ UDPゴシック" panose="020B0400000000000000" pitchFamily="50" charset="-128"/>
                <a:ea typeface="BIZ UDPゴシック" panose="020B0400000000000000" pitchFamily="50" charset="-128"/>
              </a:rPr>
              <a:t>Osaka</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“笑”</a:t>
            </a:r>
            <a:r>
              <a:rPr kumimoji="1" lang="en-US" altLang="ja-JP" sz="2000" b="1" dirty="0">
                <a:solidFill>
                  <a:prstClr val="white"/>
                </a:solidFill>
                <a:latin typeface="BIZ UDPゴシック" panose="020B0400000000000000" pitchFamily="50" charset="-128"/>
                <a:ea typeface="BIZ UDPゴシック" panose="020B0400000000000000" pitchFamily="50" charset="-128"/>
              </a:rPr>
              <a:t>Indicator</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　（笑いと幸せ、健康感等</a:t>
            </a:r>
            <a:r>
              <a:rPr kumimoji="1" lang="ja-JP" altLang="en-US" sz="2000" b="1">
                <a:solidFill>
                  <a:prstClr val="white"/>
                </a:solidFill>
                <a:latin typeface="BIZ UDPゴシック" panose="020B0400000000000000" pitchFamily="50" charset="-128"/>
                <a:ea typeface="BIZ UDPゴシック" panose="020B0400000000000000" pitchFamily="50" charset="-128"/>
              </a:rPr>
              <a:t>の関係）</a:t>
            </a:r>
            <a:endParaRPr kumimoji="1" lang="zh-TW" altLang="en-US" b="1" dirty="0">
              <a:solidFill>
                <a:prstClr val="white"/>
              </a:solidFill>
              <a:latin typeface="BIZ UDPゴシック" panose="020B0400000000000000" pitchFamily="50" charset="-128"/>
              <a:ea typeface="BIZ UDPゴシック" panose="020B0400000000000000" pitchFamily="50" charset="-128"/>
            </a:endParaRPr>
          </a:p>
        </p:txBody>
      </p:sp>
      <p:sp>
        <p:nvSpPr>
          <p:cNvPr id="12" name="スライド番号プレースホルダー 5">
            <a:extLst>
              <a:ext uri="{FF2B5EF4-FFF2-40B4-BE49-F238E27FC236}">
                <a16:creationId xmlns:a16="http://schemas.microsoft.com/office/drawing/2014/main" id="{989FF21D-0930-460B-8AF3-2CBA793CE49E}"/>
              </a:ext>
            </a:extLst>
          </p:cNvPr>
          <p:cNvSpPr txBox="1">
            <a:spLocks/>
          </p:cNvSpPr>
          <p:nvPr/>
        </p:nvSpPr>
        <p:spPr>
          <a:xfrm>
            <a:off x="9105900" y="96701"/>
            <a:ext cx="682898" cy="377917"/>
          </a:xfrm>
          <a:prstGeom prst="rect">
            <a:avLst/>
          </a:prstGeom>
          <a:solidFill>
            <a:schemeClr val="bg1"/>
          </a:solidFill>
          <a:ln>
            <a:no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smtClean="0">
                <a:solidFill>
                  <a:prstClr val="black"/>
                </a:solidFill>
                <a:latin typeface="BIZ UDPゴシック" panose="020B0400000000000000" pitchFamily="50" charset="-128"/>
                <a:ea typeface="BIZ UDPゴシック" panose="020B0400000000000000" pitchFamily="50" charset="-128"/>
              </a:rPr>
              <a:pPr/>
              <a:t>13</a:t>
            </a:fld>
            <a:endParaRPr kumimoji="1" lang="ja-JP" altLang="en-US" dirty="0">
              <a:solidFill>
                <a:prstClr val="black"/>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2B46C1CB-6C73-4B0F-910D-E64AE2F13909}"/>
              </a:ext>
            </a:extLst>
          </p:cNvPr>
          <p:cNvSpPr txBox="1"/>
          <p:nvPr/>
        </p:nvSpPr>
        <p:spPr>
          <a:xfrm>
            <a:off x="1044702" y="-36578"/>
            <a:ext cx="674370" cy="276999"/>
          </a:xfrm>
          <a:prstGeom prst="rect">
            <a:avLst/>
          </a:prstGeom>
          <a:noFill/>
        </p:spPr>
        <p:txBody>
          <a:bodyPr wrap="square">
            <a:spAutoFit/>
          </a:bodyPr>
          <a:lstStyle/>
          <a:p>
            <a:pPr algn="ctr"/>
            <a:r>
              <a:rPr lang="en-US" altLang="ja-JP" sz="1200" dirty="0">
                <a:solidFill>
                  <a:schemeClr val="bg1"/>
                </a:solidFill>
                <a:latin typeface="BIZ UDPゴシック" panose="020B0400000000000000" pitchFamily="50" charset="-128"/>
                <a:ea typeface="BIZ UDPゴシック" panose="020B0400000000000000" pitchFamily="50" charset="-128"/>
              </a:rPr>
              <a:t>wara</a:t>
            </a:r>
            <a:endParaRPr lang="ja-JP" altLang="en-US" sz="1200" dirty="0">
              <a:solidFill>
                <a:schemeClr val="bg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915A788D-C837-4C62-BA40-BA943DB23584}"/>
              </a:ext>
            </a:extLst>
          </p:cNvPr>
          <p:cNvSpPr/>
          <p:nvPr/>
        </p:nvSpPr>
        <p:spPr>
          <a:xfrm>
            <a:off x="142997" y="640166"/>
            <a:ext cx="9620006" cy="613492"/>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96"/>
              </a:lnSpc>
              <a:spcBef>
                <a:spcPts val="300"/>
              </a:spcBef>
            </a:pPr>
            <a:r>
              <a:rPr lang="ja-JP" altLang="en-US" sz="1600" dirty="0">
                <a:solidFill>
                  <a:schemeClr val="tx1"/>
                </a:solidFill>
                <a:latin typeface="BIZ UDPゴシック" panose="020B0400000000000000" pitchFamily="50" charset="-128"/>
                <a:ea typeface="BIZ UDPゴシック" panose="020B0400000000000000" pitchFamily="50" charset="-128"/>
              </a:rPr>
              <a:t>「笑い」と「幸せ」、「満足度」、「価値」、「健康感」には、それぞれ正の相関がみられる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pic>
        <p:nvPicPr>
          <p:cNvPr id="59" name="図 58">
            <a:extLst>
              <a:ext uri="{FF2B5EF4-FFF2-40B4-BE49-F238E27FC236}">
                <a16:creationId xmlns:a16="http://schemas.microsoft.com/office/drawing/2014/main" id="{49E4B4BF-37FC-4C20-81DA-5929B9911C25}"/>
              </a:ext>
            </a:extLst>
          </p:cNvPr>
          <p:cNvPicPr>
            <a:picLocks noChangeAspect="1"/>
          </p:cNvPicPr>
          <p:nvPr/>
        </p:nvPicPr>
        <p:blipFill>
          <a:blip r:embed="rId7"/>
          <a:stretch>
            <a:fillRect/>
          </a:stretch>
        </p:blipFill>
        <p:spPr>
          <a:xfrm>
            <a:off x="323866" y="1373625"/>
            <a:ext cx="2790409" cy="690603"/>
          </a:xfrm>
          <a:prstGeom prst="rect">
            <a:avLst/>
          </a:prstGeom>
        </p:spPr>
      </p:pic>
      <p:sp>
        <p:nvSpPr>
          <p:cNvPr id="28" name="テキスト ボックス 27">
            <a:extLst>
              <a:ext uri="{FF2B5EF4-FFF2-40B4-BE49-F238E27FC236}">
                <a16:creationId xmlns:a16="http://schemas.microsoft.com/office/drawing/2014/main" id="{DDEDF3EA-1D90-46A0-8BA5-E9BB04EF3DD7}"/>
              </a:ext>
            </a:extLst>
          </p:cNvPr>
          <p:cNvSpPr txBox="1"/>
          <p:nvPr/>
        </p:nvSpPr>
        <p:spPr>
          <a:xfrm>
            <a:off x="7510245" y="2428852"/>
            <a:ext cx="1779936" cy="369332"/>
          </a:xfrm>
          <a:prstGeom prst="rect">
            <a:avLst/>
          </a:prstGeom>
          <a:noFill/>
        </p:spPr>
        <p:txBody>
          <a:bodyPr wrap="square">
            <a:spAutoFit/>
          </a:bodyPr>
          <a:lstStyle/>
          <a:p>
            <a:pPr algn="ctr"/>
            <a:r>
              <a:rPr lang="ja-JP"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ご自身の現在の健康状態を</a:t>
            </a:r>
            <a:endParaRPr lang="en-US"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ctr"/>
            <a:r>
              <a:rPr lang="ja-JP"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どのように評価されていますか</a:t>
            </a:r>
            <a:endParaRPr lang="ja-JP" altLang="en-US" sz="9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3E48F76E-44DE-4E93-9F8E-6480587AE550}"/>
              </a:ext>
            </a:extLst>
          </p:cNvPr>
          <p:cNvSpPr txBox="1"/>
          <p:nvPr/>
        </p:nvSpPr>
        <p:spPr>
          <a:xfrm>
            <a:off x="881428" y="2428852"/>
            <a:ext cx="1984217" cy="369332"/>
          </a:xfrm>
          <a:prstGeom prst="rect">
            <a:avLst/>
          </a:prstGeom>
          <a:noFill/>
        </p:spPr>
        <p:txBody>
          <a:bodyPr wrap="square">
            <a:spAutoFit/>
          </a:bodyPr>
          <a:lstStyle/>
          <a:p>
            <a:pPr algn="ctr"/>
            <a:r>
              <a:rPr lang="ja-JP"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全体として、あなたは自分の人生に</a:t>
            </a:r>
            <a:endParaRPr lang="en-US"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ctr"/>
            <a:r>
              <a:rPr lang="ja-JP"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どの程度満足していますか</a:t>
            </a:r>
            <a:endParaRPr lang="ja-JP" altLang="en-US" sz="9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6488B6A3-10F7-4EB7-97B9-A71750CD3E83}"/>
              </a:ext>
            </a:extLst>
          </p:cNvPr>
          <p:cNvSpPr txBox="1"/>
          <p:nvPr/>
        </p:nvSpPr>
        <p:spPr>
          <a:xfrm>
            <a:off x="3970913" y="1578294"/>
            <a:ext cx="2337997" cy="369332"/>
          </a:xfrm>
          <a:prstGeom prst="rect">
            <a:avLst/>
          </a:prstGeom>
          <a:noFill/>
        </p:spPr>
        <p:txBody>
          <a:bodyPr wrap="square">
            <a:spAutoFit/>
          </a:bodyPr>
          <a:lstStyle/>
          <a:p>
            <a:pPr algn="ctr"/>
            <a:r>
              <a:rPr lang="ja-JP"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全体として、あなたが取り組んでいること</a:t>
            </a:r>
            <a:endParaRPr lang="en-US"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ctr"/>
            <a:r>
              <a:rPr lang="ja-JP"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に対してどの程度「価値」を感じていますか</a:t>
            </a:r>
            <a:endParaRPr lang="ja-JP" altLang="en-US" sz="9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C89BB673-5B76-4A33-B333-80D100936E1A}"/>
              </a:ext>
            </a:extLst>
          </p:cNvPr>
          <p:cNvSpPr txBox="1"/>
          <p:nvPr/>
        </p:nvSpPr>
        <p:spPr>
          <a:xfrm>
            <a:off x="628839" y="5455114"/>
            <a:ext cx="2538531" cy="230832"/>
          </a:xfrm>
          <a:prstGeom prst="rect">
            <a:avLst/>
          </a:prstGeom>
          <a:noFill/>
        </p:spPr>
        <p:txBody>
          <a:bodyPr wrap="square">
            <a:spAutoFit/>
          </a:bodyPr>
          <a:lstStyle/>
          <a:p>
            <a:pPr algn="ctr"/>
            <a:r>
              <a:rPr lang="ja-JP"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全体として、昨日、どの程度幸せを感じましたか</a:t>
            </a:r>
            <a:endParaRPr lang="ja-JP" altLang="en-US" sz="900"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E28E4AED-45DC-4339-A443-1D7A00D2F4FE}"/>
              </a:ext>
            </a:extLst>
          </p:cNvPr>
          <p:cNvSpPr txBox="1"/>
          <p:nvPr/>
        </p:nvSpPr>
        <p:spPr>
          <a:xfrm>
            <a:off x="7092822" y="5451509"/>
            <a:ext cx="2614783" cy="507831"/>
          </a:xfrm>
          <a:prstGeom prst="rect">
            <a:avLst/>
          </a:prstGeom>
          <a:noFill/>
        </p:spPr>
        <p:txBody>
          <a:bodyPr wrap="square">
            <a:spAutoFit/>
          </a:bodyPr>
          <a:lstStyle/>
          <a:p>
            <a:pPr algn="ctr"/>
            <a:r>
              <a:rPr lang="ja-JP"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全体として、昨日、どの程度不安を</a:t>
            </a:r>
            <a:r>
              <a:rPr lang="ja-JP" altLang="ja-JP" sz="900" kern="0">
                <a:effectLst/>
                <a:latin typeface="BIZ UDPゴシック" panose="020B0400000000000000" pitchFamily="50" charset="-128"/>
                <a:ea typeface="BIZ UDPゴシック" panose="020B0400000000000000" pitchFamily="50" charset="-128"/>
                <a:cs typeface="ＭＳ Ｐゴシック" panose="020B0600070205080204" pitchFamily="50" charset="-128"/>
              </a:rPr>
              <a:t>感じましたか</a:t>
            </a:r>
            <a:endParaRPr lang="en-US" altLang="ja-JP" sz="900" kern="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ctr"/>
            <a:r>
              <a:rPr lang="en-US" altLang="ja-JP" sz="900" kern="0">
                <a:latin typeface="BIZ UDPゴシック" panose="020B0400000000000000" pitchFamily="50" charset="-128"/>
                <a:ea typeface="BIZ UDPゴシック" panose="020B0400000000000000" pitchFamily="50" charset="-128"/>
              </a:rPr>
              <a:t>※0</a:t>
            </a:r>
            <a:r>
              <a:rPr lang="ja-JP" altLang="en-US" sz="900" kern="0">
                <a:latin typeface="BIZ UDPゴシック" panose="020B0400000000000000" pitchFamily="50" charset="-128"/>
                <a:ea typeface="BIZ UDPゴシック" panose="020B0400000000000000" pitchFamily="50" charset="-128"/>
              </a:rPr>
              <a:t>：これ以上ない不安を感じた</a:t>
            </a:r>
            <a:endParaRPr lang="en-US" altLang="ja-JP" sz="900" kern="0">
              <a:latin typeface="BIZ UDPゴシック" panose="020B0400000000000000" pitchFamily="50" charset="-128"/>
              <a:ea typeface="BIZ UDPゴシック" panose="020B0400000000000000" pitchFamily="50" charset="-128"/>
            </a:endParaRPr>
          </a:p>
          <a:p>
            <a:pPr algn="ctr"/>
            <a:r>
              <a:rPr lang="ja-JP" altLang="en-US" sz="900" kern="0">
                <a:latin typeface="BIZ UDPゴシック" panose="020B0400000000000000" pitchFamily="50" charset="-128"/>
                <a:ea typeface="BIZ UDPゴシック" panose="020B0400000000000000" pitchFamily="50" charset="-128"/>
              </a:rPr>
              <a:t>　</a:t>
            </a:r>
            <a:r>
              <a:rPr lang="en-US" altLang="ja-JP" sz="900" kern="0">
                <a:latin typeface="BIZ UDPゴシック" panose="020B0400000000000000" pitchFamily="50" charset="-128"/>
                <a:ea typeface="BIZ UDPゴシック" panose="020B0400000000000000" pitchFamily="50" charset="-128"/>
              </a:rPr>
              <a:t>10</a:t>
            </a:r>
            <a:r>
              <a:rPr lang="ja-JP" altLang="en-US" sz="900" kern="0">
                <a:latin typeface="BIZ UDPゴシック" panose="020B0400000000000000" pitchFamily="50" charset="-128"/>
                <a:ea typeface="BIZ UDPゴシック" panose="020B0400000000000000" pitchFamily="50" charset="-128"/>
              </a:rPr>
              <a:t>：全く不安に感じなかった</a:t>
            </a:r>
            <a:endParaRPr lang="ja-JP" altLang="en-US" sz="900" dirty="0">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178947B0-B08F-48AE-9731-2868062BF003}"/>
              </a:ext>
            </a:extLst>
          </p:cNvPr>
          <p:cNvPicPr>
            <a:picLocks noChangeAspect="1"/>
          </p:cNvPicPr>
          <p:nvPr/>
        </p:nvPicPr>
        <p:blipFill>
          <a:blip r:embed="rId8"/>
          <a:stretch>
            <a:fillRect/>
          </a:stretch>
        </p:blipFill>
        <p:spPr>
          <a:xfrm>
            <a:off x="3458974" y="3626030"/>
            <a:ext cx="2920237" cy="1853345"/>
          </a:xfrm>
          <a:prstGeom prst="rect">
            <a:avLst/>
          </a:prstGeom>
        </p:spPr>
      </p:pic>
      <p:sp>
        <p:nvSpPr>
          <p:cNvPr id="29" name="テキスト ボックス 28">
            <a:extLst>
              <a:ext uri="{FF2B5EF4-FFF2-40B4-BE49-F238E27FC236}">
                <a16:creationId xmlns:a16="http://schemas.microsoft.com/office/drawing/2014/main" id="{F0606B3E-D686-4911-877F-093BEC2DC2EE}"/>
              </a:ext>
            </a:extLst>
          </p:cNvPr>
          <p:cNvSpPr txBox="1"/>
          <p:nvPr/>
        </p:nvSpPr>
        <p:spPr>
          <a:xfrm>
            <a:off x="3970913" y="3881632"/>
            <a:ext cx="2173936" cy="230832"/>
          </a:xfrm>
          <a:prstGeom prst="rect">
            <a:avLst/>
          </a:prstGeom>
          <a:noFill/>
        </p:spPr>
        <p:txBody>
          <a:bodyPr wrap="square">
            <a:spAutoFit/>
          </a:bodyPr>
          <a:lstStyle/>
          <a:p>
            <a:pPr algn="ctr"/>
            <a:r>
              <a:rPr lang="ja-JP"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あなたは、この</a:t>
            </a:r>
            <a:r>
              <a:rPr lang="en-US"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1</a:t>
            </a:r>
            <a:r>
              <a:rPr lang="ja-JP" altLang="ja-JP" sz="900"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週間、よく笑いましたか</a:t>
            </a:r>
            <a:endParaRPr lang="ja-JP" altLang="en-US" sz="900"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84F9C275-0DE1-403D-A5CB-4CF3822B83F1}"/>
              </a:ext>
            </a:extLst>
          </p:cNvPr>
          <p:cNvSpPr txBox="1"/>
          <p:nvPr/>
        </p:nvSpPr>
        <p:spPr>
          <a:xfrm>
            <a:off x="3029023" y="3569218"/>
            <a:ext cx="729351" cy="461665"/>
          </a:xfrm>
          <a:prstGeom prst="rect">
            <a:avLst/>
          </a:prstGeom>
          <a:noFill/>
        </p:spPr>
        <p:txBody>
          <a:bodyPr wrap="square" rtlCol="0">
            <a:spAutoFit/>
          </a:bodyPr>
          <a:lstStyle/>
          <a:p>
            <a:pPr algn="ctr"/>
            <a:r>
              <a:rPr kumimoji="1" lang="ja-JP" altLang="en-US" sz="1000" b="1" dirty="0">
                <a:solidFill>
                  <a:srgbClr val="023067"/>
                </a:solidFill>
                <a:latin typeface="BIZ UDPゴシック" panose="020B0400000000000000" pitchFamily="50" charset="-128"/>
                <a:ea typeface="BIZ UDPゴシック" panose="020B0400000000000000" pitchFamily="50" charset="-128"/>
              </a:rPr>
              <a:t>相関係数</a:t>
            </a:r>
            <a:endParaRPr kumimoji="1" lang="en-US" altLang="ja-JP" sz="1000" b="1" dirty="0">
              <a:solidFill>
                <a:srgbClr val="023067"/>
              </a:solidFill>
              <a:latin typeface="BIZ UDPゴシック" panose="020B0400000000000000" pitchFamily="50" charset="-128"/>
              <a:ea typeface="BIZ UDPゴシック" panose="020B0400000000000000" pitchFamily="50" charset="-128"/>
            </a:endParaRPr>
          </a:p>
          <a:p>
            <a:pPr algn="ctr"/>
            <a:r>
              <a:rPr kumimoji="1" lang="en-US" altLang="ja-JP" sz="1400" b="1">
                <a:solidFill>
                  <a:srgbClr val="023067"/>
                </a:solidFill>
                <a:latin typeface="BIZ UDPゴシック" panose="020B0400000000000000" pitchFamily="50" charset="-128"/>
                <a:ea typeface="BIZ UDPゴシック" panose="020B0400000000000000" pitchFamily="50" charset="-128"/>
              </a:rPr>
              <a:t>0.72</a:t>
            </a:r>
            <a:endParaRPr kumimoji="1" lang="ja-JP" altLang="en-US" sz="1400" b="1" dirty="0">
              <a:solidFill>
                <a:srgbClr val="023067"/>
              </a:solidFill>
              <a:latin typeface="BIZ UDPゴシック" panose="020B0400000000000000" pitchFamily="50" charset="-128"/>
              <a:ea typeface="BIZ UDPゴシック" panose="020B0400000000000000" pitchFamily="50" charset="-128"/>
            </a:endParaRPr>
          </a:p>
        </p:txBody>
      </p:sp>
      <p:sp>
        <p:nvSpPr>
          <p:cNvPr id="53" name="テキスト ボックス 52">
            <a:extLst>
              <a:ext uri="{FF2B5EF4-FFF2-40B4-BE49-F238E27FC236}">
                <a16:creationId xmlns:a16="http://schemas.microsoft.com/office/drawing/2014/main" id="{8996841E-00C7-4A15-84F1-F3E5B0CD3820}"/>
              </a:ext>
            </a:extLst>
          </p:cNvPr>
          <p:cNvSpPr txBox="1"/>
          <p:nvPr/>
        </p:nvSpPr>
        <p:spPr>
          <a:xfrm>
            <a:off x="6157262" y="3565778"/>
            <a:ext cx="729351" cy="461665"/>
          </a:xfrm>
          <a:prstGeom prst="rect">
            <a:avLst/>
          </a:prstGeom>
          <a:noFill/>
        </p:spPr>
        <p:txBody>
          <a:bodyPr wrap="square" rtlCol="0">
            <a:spAutoFit/>
          </a:bodyPr>
          <a:lstStyle/>
          <a:p>
            <a:pPr algn="ctr"/>
            <a:r>
              <a:rPr kumimoji="1" lang="ja-JP" altLang="en-US" sz="1000" b="1" dirty="0">
                <a:solidFill>
                  <a:srgbClr val="023067"/>
                </a:solidFill>
                <a:latin typeface="BIZ UDPゴシック" panose="020B0400000000000000" pitchFamily="50" charset="-128"/>
                <a:ea typeface="BIZ UDPゴシック" panose="020B0400000000000000" pitchFamily="50" charset="-128"/>
              </a:rPr>
              <a:t>相関係数</a:t>
            </a:r>
            <a:endParaRPr kumimoji="1" lang="en-US" altLang="ja-JP" sz="1000" b="1" dirty="0">
              <a:solidFill>
                <a:srgbClr val="023067"/>
              </a:solidFill>
              <a:latin typeface="BIZ UDPゴシック" panose="020B0400000000000000" pitchFamily="50" charset="-128"/>
              <a:ea typeface="BIZ UDPゴシック" panose="020B0400000000000000" pitchFamily="50" charset="-128"/>
            </a:endParaRPr>
          </a:p>
          <a:p>
            <a:pPr algn="ctr"/>
            <a:r>
              <a:rPr kumimoji="1" lang="en-US" altLang="ja-JP" sz="1400" b="1">
                <a:solidFill>
                  <a:srgbClr val="023067"/>
                </a:solidFill>
                <a:latin typeface="BIZ UDPゴシック" panose="020B0400000000000000" pitchFamily="50" charset="-128"/>
                <a:ea typeface="BIZ UDPゴシック" panose="020B0400000000000000" pitchFamily="50" charset="-128"/>
              </a:rPr>
              <a:t>0.65</a:t>
            </a:r>
            <a:endParaRPr kumimoji="1" lang="ja-JP" altLang="en-US" sz="1400" b="1" dirty="0">
              <a:solidFill>
                <a:srgbClr val="023067"/>
              </a:solidFill>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08338719-EF83-4F6F-9BFA-456712E40C2A}"/>
              </a:ext>
            </a:extLst>
          </p:cNvPr>
          <p:cNvSpPr txBox="1"/>
          <p:nvPr/>
        </p:nvSpPr>
        <p:spPr>
          <a:xfrm>
            <a:off x="6144849" y="5276777"/>
            <a:ext cx="837659" cy="461665"/>
          </a:xfrm>
          <a:prstGeom prst="rect">
            <a:avLst/>
          </a:prstGeom>
          <a:noFill/>
        </p:spPr>
        <p:txBody>
          <a:bodyPr wrap="square" rtlCol="0">
            <a:spAutoFit/>
          </a:bodyPr>
          <a:lstStyle/>
          <a:p>
            <a:pPr algn="ctr"/>
            <a:r>
              <a:rPr kumimoji="1" lang="ja-JP" altLang="en-US" sz="1000" b="1" dirty="0">
                <a:solidFill>
                  <a:srgbClr val="023067"/>
                </a:solidFill>
                <a:latin typeface="BIZ UDPゴシック" panose="020B0400000000000000" pitchFamily="50" charset="-128"/>
                <a:ea typeface="BIZ UDPゴシック" panose="020B0400000000000000" pitchFamily="50" charset="-128"/>
              </a:rPr>
              <a:t>相関係数</a:t>
            </a:r>
            <a:endParaRPr kumimoji="1" lang="en-US" altLang="ja-JP" sz="1000" b="1" dirty="0">
              <a:solidFill>
                <a:srgbClr val="023067"/>
              </a:solidFill>
              <a:latin typeface="BIZ UDPゴシック" panose="020B0400000000000000" pitchFamily="50" charset="-128"/>
              <a:ea typeface="BIZ UDPゴシック" panose="020B0400000000000000" pitchFamily="50" charset="-128"/>
            </a:endParaRPr>
          </a:p>
          <a:p>
            <a:pPr algn="ctr"/>
            <a:r>
              <a:rPr kumimoji="1" lang="en-US" altLang="ja-JP" sz="1400" b="1">
                <a:solidFill>
                  <a:srgbClr val="023067"/>
                </a:solidFill>
                <a:latin typeface="BIZ UDPゴシック" panose="020B0400000000000000" pitchFamily="50" charset="-128"/>
                <a:ea typeface="BIZ UDPゴシック" panose="020B0400000000000000" pitchFamily="50" charset="-128"/>
              </a:rPr>
              <a:t>0.07</a:t>
            </a:r>
            <a:endParaRPr kumimoji="1" lang="ja-JP" altLang="en-US" sz="1400" b="1" dirty="0">
              <a:solidFill>
                <a:srgbClr val="023067"/>
              </a:solidFill>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5F22A03B-0E7F-40CF-A013-914CA1DE9839}"/>
              </a:ext>
            </a:extLst>
          </p:cNvPr>
          <p:cNvSpPr txBox="1"/>
          <p:nvPr/>
        </p:nvSpPr>
        <p:spPr>
          <a:xfrm>
            <a:off x="3029023" y="5276777"/>
            <a:ext cx="729351" cy="461665"/>
          </a:xfrm>
          <a:prstGeom prst="rect">
            <a:avLst/>
          </a:prstGeom>
          <a:noFill/>
        </p:spPr>
        <p:txBody>
          <a:bodyPr wrap="square" rtlCol="0">
            <a:spAutoFit/>
          </a:bodyPr>
          <a:lstStyle/>
          <a:p>
            <a:pPr algn="ctr"/>
            <a:r>
              <a:rPr kumimoji="1" lang="ja-JP" altLang="en-US" sz="1000" b="1" dirty="0">
                <a:solidFill>
                  <a:srgbClr val="023067"/>
                </a:solidFill>
                <a:latin typeface="BIZ UDPゴシック" panose="020B0400000000000000" pitchFamily="50" charset="-128"/>
                <a:ea typeface="BIZ UDPゴシック" panose="020B0400000000000000" pitchFamily="50" charset="-128"/>
              </a:rPr>
              <a:t>相関係数</a:t>
            </a:r>
            <a:endParaRPr kumimoji="1" lang="en-US" altLang="ja-JP" sz="1000" b="1" dirty="0">
              <a:solidFill>
                <a:srgbClr val="023067"/>
              </a:solidFill>
              <a:latin typeface="BIZ UDPゴシック" panose="020B0400000000000000" pitchFamily="50" charset="-128"/>
              <a:ea typeface="BIZ UDPゴシック" panose="020B0400000000000000" pitchFamily="50" charset="-128"/>
            </a:endParaRPr>
          </a:p>
          <a:p>
            <a:pPr algn="ctr"/>
            <a:r>
              <a:rPr kumimoji="1" lang="en-US" altLang="ja-JP" sz="1400" b="1">
                <a:solidFill>
                  <a:srgbClr val="023067"/>
                </a:solidFill>
                <a:latin typeface="BIZ UDPゴシック" panose="020B0400000000000000" pitchFamily="50" charset="-128"/>
                <a:ea typeface="BIZ UDPゴシック" panose="020B0400000000000000" pitchFamily="50" charset="-128"/>
              </a:rPr>
              <a:t>0.77</a:t>
            </a:r>
            <a:endParaRPr kumimoji="1" lang="ja-JP" altLang="en-US" sz="1400" b="1" dirty="0">
              <a:solidFill>
                <a:srgbClr val="023067"/>
              </a:solidFill>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0D6FAF40-4717-4807-B875-FB0972EC0980}"/>
              </a:ext>
            </a:extLst>
          </p:cNvPr>
          <p:cNvSpPr txBox="1"/>
          <p:nvPr/>
        </p:nvSpPr>
        <p:spPr>
          <a:xfrm>
            <a:off x="4596598" y="3156251"/>
            <a:ext cx="729351" cy="461665"/>
          </a:xfrm>
          <a:prstGeom prst="rect">
            <a:avLst/>
          </a:prstGeom>
          <a:noFill/>
        </p:spPr>
        <p:txBody>
          <a:bodyPr wrap="square" rtlCol="0">
            <a:spAutoFit/>
          </a:bodyPr>
          <a:lstStyle/>
          <a:p>
            <a:pPr algn="ctr"/>
            <a:r>
              <a:rPr kumimoji="1" lang="ja-JP" altLang="en-US" sz="1000" b="1" dirty="0">
                <a:solidFill>
                  <a:srgbClr val="023067"/>
                </a:solidFill>
                <a:latin typeface="BIZ UDPゴシック" panose="020B0400000000000000" pitchFamily="50" charset="-128"/>
                <a:ea typeface="BIZ UDPゴシック" panose="020B0400000000000000" pitchFamily="50" charset="-128"/>
              </a:rPr>
              <a:t>相関係数</a:t>
            </a:r>
            <a:endParaRPr kumimoji="1" lang="en-US" altLang="ja-JP" sz="1000" b="1" dirty="0">
              <a:solidFill>
                <a:srgbClr val="023067"/>
              </a:solidFill>
              <a:latin typeface="BIZ UDPゴシック" panose="020B0400000000000000" pitchFamily="50" charset="-128"/>
              <a:ea typeface="BIZ UDPゴシック" panose="020B0400000000000000" pitchFamily="50" charset="-128"/>
            </a:endParaRPr>
          </a:p>
          <a:p>
            <a:pPr algn="ctr"/>
            <a:r>
              <a:rPr kumimoji="1" lang="en-US" altLang="ja-JP" sz="1400" b="1" dirty="0">
                <a:solidFill>
                  <a:srgbClr val="023067"/>
                </a:solidFill>
                <a:latin typeface="BIZ UDPゴシック" panose="020B0400000000000000" pitchFamily="50" charset="-128"/>
                <a:ea typeface="BIZ UDPゴシック" panose="020B0400000000000000" pitchFamily="50" charset="-128"/>
              </a:rPr>
              <a:t>0.69</a:t>
            </a:r>
            <a:endParaRPr kumimoji="1" lang="ja-JP" altLang="en-US" sz="1400" b="1" dirty="0">
              <a:solidFill>
                <a:srgbClr val="023067"/>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38019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4206" y="636701"/>
            <a:ext cx="9693105" cy="6444583"/>
          </a:xfrm>
          <a:prstGeom prst="roundRect">
            <a:avLst>
              <a:gd name="adj" fmla="val 5593"/>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A27FEC9-5BBB-4362-BA00-1990F105591D}"/>
              </a:ext>
            </a:extLst>
          </p:cNvPr>
          <p:cNvSpPr txBox="1"/>
          <p:nvPr/>
        </p:nvSpPr>
        <p:spPr>
          <a:xfrm>
            <a:off x="219272" y="1047383"/>
            <a:ext cx="4691393" cy="586314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marL="185738" indent="-185738">
              <a:spcBef>
                <a:spcPts val="1800"/>
              </a:spcBef>
              <a:tabLst>
                <a:tab pos="6239554" algn="l"/>
              </a:tabLst>
            </a:pP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フードロスを減らすために、賞味期限の近くなった値引き商品を買う</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買い物で手前取りやフェアトレードを意識している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定期的な地域清掃に参加している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地産地消を心掛ける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使わない家電の電源を切る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リサイクルやリユースを意識する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出来る限り歩いたり自転車を利用する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家庭内での節電、節水</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男女や国籍などに関係なく感謝の気持ちを持って生活する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家庭園で生ごみを堆肥に利用する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無駄な包装を断る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必要以上に車を使わず公共交通機関を利用する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3A27FEC9-5BBB-4362-BA00-1990F105591D}"/>
              </a:ext>
            </a:extLst>
          </p:cNvPr>
          <p:cNvSpPr txBox="1"/>
          <p:nvPr/>
        </p:nvSpPr>
        <p:spPr>
          <a:xfrm>
            <a:off x="4910665" y="1047383"/>
            <a:ext cx="4771531" cy="586314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marL="185738" indent="-185738">
              <a:spcBef>
                <a:spcPts val="1800"/>
              </a:spcBef>
              <a:tabLst>
                <a:tab pos="6239554" algn="l"/>
              </a:tabLst>
            </a:pPr>
            <a:r>
              <a:rPr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マイボトルやエコバッグを持って出かける</a:t>
            </a:r>
            <a:endParaRPr lang="en-US" altLang="ja-JP"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無駄をなくして必要な物だけを購入する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ボランティア活動に参加する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不要な照明を消す、シャワーの時間を短くする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ごみ分別を徹底する</a:t>
            </a:r>
            <a:endParaRPr lang="en-US" altLang="ja-JP"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ジェンダー平等を意識する</a:t>
            </a:r>
            <a:endParaRPr lang="en-US" altLang="ja-JP"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詰め替え用のものを買う</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食材は無駄なく使い切る</a:t>
            </a:r>
            <a:endParaRPr lang="en-US" altLang="ja-JP"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プラごみを川や海に流れ込ませないように徹底的に分別やリサイクルに出す</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川、海を少しでも汚さないように洗剤の使用控えめにしている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性別、人種などで差別をしない</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85738" indent="-185738">
              <a:spcBef>
                <a:spcPts val="1800"/>
              </a:spcBef>
              <a:tabLst>
                <a:tab pos="6239554" algn="l"/>
              </a:tabLst>
            </a:pPr>
            <a:r>
              <a:rPr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気候変動や環境について意識して購入する企業を変えたり投資したりしている</a:t>
            </a:r>
            <a:endParaRPr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82196C33-163E-47E6-AF00-15034DCA8F3B}"/>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BIZ UDPゴシック" panose="020B0400000000000000" pitchFamily="50" charset="-128"/>
                <a:ea typeface="BIZ UDPゴシック" panose="020B0400000000000000" pitchFamily="50" charset="-128"/>
              </a:rPr>
              <a:t>　</a:t>
            </a:r>
            <a:r>
              <a:rPr kumimoji="1" lang="en-US" altLang="ja-JP" sz="2400" b="1" dirty="0">
                <a:solidFill>
                  <a:prstClr val="white"/>
                </a:solidFill>
                <a:latin typeface="BIZ UDPゴシック" panose="020B0400000000000000" pitchFamily="50" charset="-128"/>
                <a:ea typeface="BIZ UDPゴシック" panose="020B0400000000000000" pitchFamily="50" charset="-128"/>
              </a:rPr>
              <a:t>SDGs</a:t>
            </a:r>
            <a:r>
              <a:rPr kumimoji="1" lang="ja-JP" altLang="en-US" sz="2400" b="1" dirty="0">
                <a:solidFill>
                  <a:prstClr val="white"/>
                </a:solidFill>
                <a:latin typeface="BIZ UDPゴシック" panose="020B0400000000000000" pitchFamily="50" charset="-128"/>
                <a:ea typeface="BIZ UDPゴシック" panose="020B0400000000000000" pitchFamily="50" charset="-128"/>
              </a:rPr>
              <a:t>を意識して行動していること　（主な意見）</a:t>
            </a:r>
            <a:endParaRPr kumimoji="1" lang="zh-TW" altLang="en-US" sz="2000" b="1" dirty="0">
              <a:solidFill>
                <a:prstClr val="white"/>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5">
            <a:extLst>
              <a:ext uri="{FF2B5EF4-FFF2-40B4-BE49-F238E27FC236}">
                <a16:creationId xmlns:a16="http://schemas.microsoft.com/office/drawing/2014/main" id="{001B753D-444F-459F-A53F-00BFFF758121}"/>
              </a:ext>
            </a:extLst>
          </p:cNvPr>
          <p:cNvSpPr txBox="1">
            <a:spLocks/>
          </p:cNvSpPr>
          <p:nvPr/>
        </p:nvSpPr>
        <p:spPr>
          <a:xfrm>
            <a:off x="9105900" y="96701"/>
            <a:ext cx="682898" cy="377917"/>
          </a:xfrm>
          <a:prstGeom prst="rect">
            <a:avLst/>
          </a:prstGeom>
          <a:solidFill>
            <a:schemeClr val="bg1"/>
          </a:solidFill>
          <a:ln>
            <a:no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smtClean="0">
                <a:solidFill>
                  <a:prstClr val="black"/>
                </a:solidFill>
                <a:latin typeface="BIZ UDPゴシック" panose="020B0400000000000000" pitchFamily="50" charset="-128"/>
                <a:ea typeface="BIZ UDPゴシック" panose="020B0400000000000000" pitchFamily="50" charset="-128"/>
              </a:rPr>
              <a:pPr/>
              <a:t>14</a:t>
            </a:fld>
            <a:endParaRPr kumimoji="1" lang="ja-JP" altLang="en-US"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7911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02AC87AE-F6E3-44B1-AE9D-EE18609AAAFB}"/>
              </a:ext>
            </a:extLst>
          </p:cNvPr>
          <p:cNvSpPr/>
          <p:nvPr/>
        </p:nvSpPr>
        <p:spPr>
          <a:xfrm>
            <a:off x="142997" y="640166"/>
            <a:ext cx="9620006" cy="613492"/>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latin typeface="BIZ UDPゴシック" panose="020B0400000000000000" pitchFamily="50" charset="-128"/>
                <a:ea typeface="BIZ UDPゴシック" panose="020B0400000000000000" pitchFamily="50" charset="-128"/>
              </a:rPr>
              <a:t>回答者の</a:t>
            </a:r>
            <a:r>
              <a:rPr lang="ja-JP" altLang="en-US" dirty="0">
                <a:solidFill>
                  <a:schemeClr val="tx1"/>
                </a:solidFill>
                <a:latin typeface="BIZ UDPゴシック" panose="020B0400000000000000" pitchFamily="50" charset="-128"/>
                <a:ea typeface="BIZ UDPゴシック" panose="020B0400000000000000" pitchFamily="50" charset="-128"/>
              </a:rPr>
              <a:t>認知度</a:t>
            </a:r>
            <a:r>
              <a:rPr lang="ja-JP" altLang="en-US">
                <a:solidFill>
                  <a:schemeClr val="tx1"/>
                </a:solidFill>
                <a:latin typeface="BIZ UDPゴシック" panose="020B0400000000000000" pitchFamily="50" charset="-128"/>
                <a:ea typeface="BIZ UDPゴシック" panose="020B0400000000000000" pitchFamily="50" charset="-128"/>
              </a:rPr>
              <a:t>は </a:t>
            </a:r>
            <a:r>
              <a:rPr lang="en-US" altLang="ja-JP" b="1">
                <a:solidFill>
                  <a:schemeClr val="tx1"/>
                </a:solidFill>
                <a:latin typeface="BIZ UDPゴシック" panose="020B0400000000000000" pitchFamily="50" charset="-128"/>
                <a:ea typeface="BIZ UDPゴシック" panose="020B0400000000000000" pitchFamily="50" charset="-128"/>
              </a:rPr>
              <a:t>82.0%</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BIZ UDPゴシック" panose="020B0400000000000000" pitchFamily="50" charset="-128"/>
                <a:ea typeface="BIZ UDPゴシック" panose="020B0400000000000000" pitchFamily="50" charset="-128"/>
              </a:rPr>
              <a:t>　</a:t>
            </a:r>
            <a:r>
              <a:rPr kumimoji="1" lang="en-US" altLang="ja-JP" sz="2000" b="1" dirty="0">
                <a:solidFill>
                  <a:prstClr val="white"/>
                </a:solidFill>
                <a:latin typeface="BIZ UDPゴシック" panose="020B0400000000000000" pitchFamily="50" charset="-128"/>
                <a:ea typeface="BIZ UDPゴシック" panose="020B0400000000000000" pitchFamily="50" charset="-128"/>
              </a:rPr>
              <a:t>SDGs</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認知度の推移　（男女別）</a:t>
            </a:r>
            <a:endParaRPr kumimoji="1" lang="zh-TW" altLang="en-US" sz="2000" b="1" dirty="0">
              <a:solidFill>
                <a:prstClr val="white"/>
              </a:solidFill>
              <a:latin typeface="BIZ UDPゴシック" panose="020B0400000000000000" pitchFamily="50" charset="-128"/>
              <a:ea typeface="BIZ UDPゴシック" panose="020B0400000000000000" pitchFamily="50" charset="-128"/>
            </a:endParaRPr>
          </a:p>
        </p:txBody>
      </p:sp>
      <p:sp>
        <p:nvSpPr>
          <p:cNvPr id="8" name="スライド番号プレースホルダー 5"/>
          <p:cNvSpPr>
            <a:spLocks noGrp="1"/>
          </p:cNvSpPr>
          <p:nvPr>
            <p:ph type="sldNum" sz="quarter" idx="12"/>
          </p:nvPr>
        </p:nvSpPr>
        <p:spPr>
          <a:xfrm>
            <a:off x="9105900" y="96701"/>
            <a:ext cx="682898" cy="377917"/>
          </a:xfrm>
          <a:ln>
            <a:noFill/>
          </a:ln>
        </p:spPr>
        <p:txBody>
          <a:bodyPr/>
          <a:lstStyle/>
          <a:p>
            <a:fld id="{7B20388F-A125-4D2E-BBF0-E240911E1C91}" type="slidenum">
              <a:rPr kumimoji="1" lang="ja-JP" altLang="en-US">
                <a:solidFill>
                  <a:prstClr val="black"/>
                </a:solidFill>
                <a:latin typeface="BIZ UDPゴシック" panose="020B0400000000000000" pitchFamily="50" charset="-128"/>
                <a:ea typeface="BIZ UDPゴシック" panose="020B0400000000000000" pitchFamily="50" charset="-128"/>
              </a:rPr>
              <a:pPr/>
              <a:t>1</a:t>
            </a:fld>
            <a:endParaRPr kumimoji="1"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334562" y="6756207"/>
            <a:ext cx="9737208" cy="342954"/>
          </a:xfrm>
          <a:prstGeom prst="rect">
            <a:avLst/>
          </a:prstGeom>
          <a:ln w="12700">
            <a:noFill/>
          </a:ln>
        </p:spPr>
        <p:txBody>
          <a:bodyPr wrap="square" anchor="ctr">
            <a:noAutofit/>
          </a:bodyPr>
          <a:lstStyle/>
          <a:p>
            <a:pPr>
              <a:lnSpc>
                <a:spcPts val="2096"/>
              </a:lnSpc>
            </a:pP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を知っている」</a:t>
            </a:r>
            <a:r>
              <a:rPr lang="ja-JP" altLang="en-US" sz="1200">
                <a:latin typeface="BIZ UDPゴシック" panose="020B0400000000000000" pitchFamily="50" charset="-128"/>
                <a:ea typeface="BIZ UDPゴシック" panose="020B0400000000000000" pitchFamily="50" charset="-128"/>
              </a:rPr>
              <a:t>と「</a:t>
            </a:r>
            <a:r>
              <a:rPr lang="en-US" altLang="ja-JP" sz="120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という言葉を聞いたことがある、または、ロゴを見たことがある」の合計を</a:t>
            </a:r>
            <a:r>
              <a:rPr lang="en-US" altLang="ja-JP" sz="1200" dirty="0">
                <a:latin typeface="BIZ UDPゴシック" panose="020B0400000000000000" pitchFamily="50" charset="-128"/>
                <a:ea typeface="BIZ UDPゴシック" panose="020B0400000000000000" pitchFamily="50" charset="-128"/>
              </a:rPr>
              <a:t>SDGs</a:t>
            </a:r>
            <a:r>
              <a:rPr lang="ja-JP" altLang="en-US" sz="1200" dirty="0">
                <a:latin typeface="BIZ UDPゴシック" panose="020B0400000000000000" pitchFamily="50" charset="-128"/>
                <a:ea typeface="BIZ UDPゴシック" panose="020B0400000000000000" pitchFamily="50" charset="-128"/>
              </a:rPr>
              <a:t>の認知度としている</a:t>
            </a:r>
            <a:endParaRPr lang="en-US" altLang="ja-JP" sz="1200"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6E03CC5A-BB4B-42C3-9BC1-6CE41AC96901}"/>
              </a:ext>
            </a:extLst>
          </p:cNvPr>
          <p:cNvPicPr>
            <a:picLocks noChangeAspect="1"/>
          </p:cNvPicPr>
          <p:nvPr/>
        </p:nvPicPr>
        <p:blipFill>
          <a:blip r:embed="rId2"/>
          <a:stretch>
            <a:fillRect/>
          </a:stretch>
        </p:blipFill>
        <p:spPr>
          <a:xfrm>
            <a:off x="142997" y="1176099"/>
            <a:ext cx="9626418" cy="5511262"/>
          </a:xfrm>
          <a:prstGeom prst="rect">
            <a:avLst/>
          </a:prstGeom>
        </p:spPr>
      </p:pic>
    </p:spTree>
    <p:extLst>
      <p:ext uri="{BB962C8B-B14F-4D97-AF65-F5344CB8AC3E}">
        <p14:creationId xmlns:p14="http://schemas.microsoft.com/office/powerpoint/2010/main" val="683836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479348"/>
            <a:ext cx="9602338" cy="778111"/>
          </a:xfrm>
          <a:prstGeom prst="rect">
            <a:avLst/>
          </a:prstGeom>
          <a:ln w="12700">
            <a:noFill/>
          </a:ln>
        </p:spPr>
        <p:txBody>
          <a:bodyPr wrap="square" anchor="ctr">
            <a:noAutofit/>
          </a:bodyPr>
          <a:lstStyle/>
          <a:p>
            <a:pPr>
              <a:lnSpc>
                <a:spcPts val="2096"/>
              </a:lnSpc>
            </a:pPr>
            <a:endParaRPr lang="en-US" altLang="ja-JP" sz="1400" dirty="0">
              <a:latin typeface="+mn-ea"/>
            </a:endParaRPr>
          </a:p>
        </p:txBody>
      </p:sp>
      <p:sp>
        <p:nvSpPr>
          <p:cNvPr id="19" name="正方形/長方形 18">
            <a:extLst>
              <a:ext uri="{FF2B5EF4-FFF2-40B4-BE49-F238E27FC236}">
                <a16:creationId xmlns:a16="http://schemas.microsoft.com/office/drawing/2014/main" id="{48130966-F005-4155-A2FF-0EB652A9F2B2}"/>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BIZ UDPゴシック" panose="020B0400000000000000" pitchFamily="50" charset="-128"/>
                <a:ea typeface="BIZ UDPゴシック" panose="020B0400000000000000" pitchFamily="50" charset="-128"/>
              </a:rPr>
              <a:t>　</a:t>
            </a:r>
            <a:r>
              <a:rPr kumimoji="1" lang="en-US" altLang="ja-JP" sz="2000" b="1" dirty="0">
                <a:solidFill>
                  <a:prstClr val="white"/>
                </a:solidFill>
                <a:latin typeface="BIZ UDPゴシック" panose="020B0400000000000000" pitchFamily="50" charset="-128"/>
                <a:ea typeface="BIZ UDPゴシック" panose="020B0400000000000000" pitchFamily="50" charset="-128"/>
              </a:rPr>
              <a:t>SDGs</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認知度の推移　（全体）</a:t>
            </a:r>
            <a:endParaRPr kumimoji="1" lang="zh-TW" altLang="en-US" sz="2000" b="1" dirty="0">
              <a:solidFill>
                <a:prstClr val="white"/>
              </a:solidFill>
              <a:latin typeface="BIZ UDPゴシック" panose="020B0400000000000000" pitchFamily="50" charset="-128"/>
              <a:ea typeface="BIZ UDPゴシック" panose="020B0400000000000000" pitchFamily="50" charset="-128"/>
            </a:endParaRPr>
          </a:p>
        </p:txBody>
      </p:sp>
      <p:sp>
        <p:nvSpPr>
          <p:cNvPr id="21" name="スライド番号プレースホルダー 5">
            <a:extLst>
              <a:ext uri="{FF2B5EF4-FFF2-40B4-BE49-F238E27FC236}">
                <a16:creationId xmlns:a16="http://schemas.microsoft.com/office/drawing/2014/main" id="{41ECB667-4A79-48BD-9926-B72898EA82F6}"/>
              </a:ext>
            </a:extLst>
          </p:cNvPr>
          <p:cNvSpPr>
            <a:spLocks noGrp="1"/>
          </p:cNvSpPr>
          <p:nvPr>
            <p:ph type="sldNum" sz="quarter" idx="12"/>
          </p:nvPr>
        </p:nvSpPr>
        <p:spPr>
          <a:xfrm>
            <a:off x="9105900" y="96701"/>
            <a:ext cx="682898" cy="377917"/>
          </a:xfrm>
          <a:ln>
            <a:noFill/>
          </a:ln>
        </p:spPr>
        <p:txBody>
          <a:bodyPr/>
          <a:lstStyle/>
          <a:p>
            <a:fld id="{7B20388F-A125-4D2E-BBF0-E240911E1C91}" type="slidenum">
              <a:rPr kumimoji="1" lang="ja-JP" altLang="en-US">
                <a:solidFill>
                  <a:prstClr val="black"/>
                </a:solidFill>
                <a:latin typeface="BIZ UDPゴシック" panose="020B0400000000000000" pitchFamily="50" charset="-128"/>
                <a:ea typeface="BIZ UDPゴシック" panose="020B0400000000000000" pitchFamily="50" charset="-128"/>
              </a:rPr>
              <a:pPr/>
              <a:t>2</a:t>
            </a:fld>
            <a:endParaRPr kumimoji="1"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AFEC924B-1881-4C5B-93FF-928BD355C9BB}"/>
              </a:ext>
            </a:extLst>
          </p:cNvPr>
          <p:cNvSpPr/>
          <p:nvPr/>
        </p:nvSpPr>
        <p:spPr>
          <a:xfrm>
            <a:off x="142997" y="640166"/>
            <a:ext cx="9620006" cy="613492"/>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96"/>
              </a:lnSpc>
            </a:pPr>
            <a:r>
              <a:rPr lang="ja-JP" altLang="en-US" sz="1600" dirty="0">
                <a:solidFill>
                  <a:schemeClr val="tx1"/>
                </a:solidFill>
                <a:latin typeface="BIZ UDPゴシック" panose="020B0400000000000000" pitchFamily="50" charset="-128"/>
                <a:ea typeface="BIZ UDPゴシック" panose="020B0400000000000000" pitchFamily="50" charset="-128"/>
              </a:rPr>
              <a:t>直近</a:t>
            </a:r>
            <a:r>
              <a:rPr lang="en-US" altLang="ja-JP" sz="1600" dirty="0">
                <a:solidFill>
                  <a:schemeClr val="tx1"/>
                </a:solidFill>
                <a:latin typeface="BIZ UDPゴシック" panose="020B0400000000000000" pitchFamily="50" charset="-128"/>
                <a:ea typeface="BIZ UDPゴシック" panose="020B0400000000000000" pitchFamily="50" charset="-128"/>
              </a:rPr>
              <a:t>3</a:t>
            </a:r>
            <a:r>
              <a:rPr lang="ja-JP" altLang="en-US" sz="1600" dirty="0">
                <a:solidFill>
                  <a:schemeClr val="tx1"/>
                </a:solidFill>
                <a:latin typeface="BIZ UDPゴシック" panose="020B0400000000000000" pitchFamily="50" charset="-128"/>
                <a:ea typeface="BIZ UDPゴシック" panose="020B0400000000000000" pitchFamily="50" charset="-128"/>
              </a:rPr>
              <a:t>年の</a:t>
            </a:r>
            <a:r>
              <a:rPr lang="en-US" altLang="ja-JP" sz="1600" dirty="0">
                <a:solidFill>
                  <a:schemeClr val="tx1"/>
                </a:solidFill>
                <a:latin typeface="BIZ UDPゴシック" panose="020B0400000000000000" pitchFamily="50" charset="-128"/>
                <a:ea typeface="BIZ UDPゴシック" panose="020B0400000000000000" pitchFamily="50" charset="-128"/>
              </a:rPr>
              <a:t>SDGs</a:t>
            </a:r>
            <a:r>
              <a:rPr lang="ja-JP" altLang="en-US" sz="1600" dirty="0">
                <a:solidFill>
                  <a:schemeClr val="tx1"/>
                </a:solidFill>
                <a:latin typeface="BIZ UDPゴシック" panose="020B0400000000000000" pitchFamily="50" charset="-128"/>
                <a:ea typeface="BIZ UDPゴシック" panose="020B0400000000000000" pitchFamily="50" charset="-128"/>
              </a:rPr>
              <a:t>の認知度</a:t>
            </a:r>
            <a:r>
              <a:rPr lang="ja-JP" altLang="en-US" sz="1600">
                <a:solidFill>
                  <a:schemeClr val="tx1"/>
                </a:solidFill>
                <a:latin typeface="BIZ UDPゴシック" panose="020B0400000000000000" pitchFamily="50" charset="-128"/>
                <a:ea typeface="BIZ UDPゴシック" panose="020B0400000000000000" pitchFamily="50" charset="-128"/>
              </a:rPr>
              <a:t>は、</a:t>
            </a:r>
            <a:r>
              <a:rPr lang="en-US" altLang="ja-JP" sz="1600">
                <a:solidFill>
                  <a:schemeClr val="tx1"/>
                </a:solidFill>
                <a:latin typeface="BIZ UDPゴシック" panose="020B0400000000000000" pitchFamily="50" charset="-128"/>
                <a:ea typeface="BIZ UDPゴシック" panose="020B0400000000000000" pitchFamily="50" charset="-128"/>
              </a:rPr>
              <a:t>80</a:t>
            </a:r>
            <a:r>
              <a:rPr lang="en-US" altLang="ja-JP" sz="1600" dirty="0">
                <a:solidFill>
                  <a:schemeClr val="tx1"/>
                </a:solidFill>
                <a:latin typeface="BIZ UDPゴシック" panose="020B0400000000000000" pitchFamily="50" charset="-128"/>
                <a:ea typeface="BIZ UDPゴシック" panose="020B0400000000000000" pitchFamily="50" charset="-128"/>
              </a:rPr>
              <a:t>%</a:t>
            </a:r>
            <a:r>
              <a:rPr lang="ja-JP" altLang="en-US" sz="1600" dirty="0">
                <a:solidFill>
                  <a:schemeClr val="tx1"/>
                </a:solidFill>
                <a:latin typeface="BIZ UDPゴシック" panose="020B0400000000000000" pitchFamily="50" charset="-128"/>
                <a:ea typeface="BIZ UDPゴシック" panose="020B0400000000000000" pitchFamily="50" charset="-128"/>
              </a:rPr>
              <a:t>を超える水準で推移している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12DF8F3E-9C68-4DE3-BBEF-FAFA0CEF33DA}"/>
              </a:ext>
            </a:extLst>
          </p:cNvPr>
          <p:cNvSpPr/>
          <p:nvPr/>
        </p:nvSpPr>
        <p:spPr>
          <a:xfrm>
            <a:off x="269091" y="1736808"/>
            <a:ext cx="990365" cy="316279"/>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16A2D9C6-AFA3-4AA0-A1CA-ED99E64CEDE1}"/>
              </a:ext>
            </a:extLst>
          </p:cNvPr>
          <p:cNvPicPr>
            <a:picLocks noChangeAspect="1"/>
          </p:cNvPicPr>
          <p:nvPr/>
        </p:nvPicPr>
        <p:blipFill>
          <a:blip r:embed="rId2"/>
          <a:stretch>
            <a:fillRect/>
          </a:stretch>
        </p:blipFill>
        <p:spPr>
          <a:xfrm>
            <a:off x="142997" y="1350360"/>
            <a:ext cx="9626418" cy="5645385"/>
          </a:xfrm>
          <a:prstGeom prst="rect">
            <a:avLst/>
          </a:prstGeom>
        </p:spPr>
      </p:pic>
    </p:spTree>
    <p:extLst>
      <p:ext uri="{BB962C8B-B14F-4D97-AF65-F5344CB8AC3E}">
        <p14:creationId xmlns:p14="http://schemas.microsoft.com/office/powerpoint/2010/main" val="3676949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C2EFA966-32E2-42C9-AD1C-DCD7D23316C5}"/>
              </a:ext>
            </a:extLst>
          </p:cNvPr>
          <p:cNvSpPr/>
          <p:nvPr/>
        </p:nvSpPr>
        <p:spPr>
          <a:xfrm>
            <a:off x="142997" y="640166"/>
            <a:ext cx="9620006" cy="613492"/>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96"/>
              </a:lnSpc>
              <a:spcBef>
                <a:spcPts val="300"/>
              </a:spcBef>
            </a:pPr>
            <a:r>
              <a:rPr lang="en-US" altLang="ja-JP" sz="1600" dirty="0">
                <a:solidFill>
                  <a:schemeClr val="tx1"/>
                </a:solidFill>
                <a:latin typeface="BIZ UDPゴシック" panose="020B0400000000000000" pitchFamily="50" charset="-128"/>
                <a:ea typeface="BIZ UDPゴシック" panose="020B0400000000000000" pitchFamily="50" charset="-128"/>
              </a:rPr>
              <a:t>2022</a:t>
            </a:r>
            <a:r>
              <a:rPr lang="ja-JP" altLang="en-US" sz="1600" dirty="0">
                <a:solidFill>
                  <a:schemeClr val="tx1"/>
                </a:solidFill>
                <a:latin typeface="BIZ UDPゴシック" panose="020B0400000000000000" pitchFamily="50" charset="-128"/>
                <a:ea typeface="BIZ UDPゴシック" panose="020B0400000000000000" pitchFamily="50" charset="-128"/>
              </a:rPr>
              <a:t>年以降、全ての世代で認知度は７０</a:t>
            </a:r>
            <a:r>
              <a:rPr lang="en-US" altLang="ja-JP" sz="1600" dirty="0">
                <a:solidFill>
                  <a:schemeClr val="tx1"/>
                </a:solidFill>
                <a:latin typeface="BIZ UDPゴシック" panose="020B0400000000000000" pitchFamily="50" charset="-128"/>
                <a:ea typeface="BIZ UDPゴシック" panose="020B0400000000000000" pitchFamily="50" charset="-128"/>
              </a:rPr>
              <a:t>%</a:t>
            </a:r>
            <a:r>
              <a:rPr lang="ja-JP" altLang="en-US" sz="1600" dirty="0">
                <a:solidFill>
                  <a:schemeClr val="tx1"/>
                </a:solidFill>
                <a:latin typeface="BIZ UDPゴシック" panose="020B0400000000000000" pitchFamily="50" charset="-128"/>
                <a:ea typeface="BIZ UDPゴシック" panose="020B0400000000000000" pitchFamily="50" charset="-128"/>
              </a:rPr>
              <a:t>を超える水準で推移している</a:t>
            </a:r>
          </a:p>
        </p:txBody>
      </p:sp>
      <p:sp>
        <p:nvSpPr>
          <p:cNvPr id="13" name="正方形/長方形 12"/>
          <p:cNvSpPr/>
          <p:nvPr/>
        </p:nvSpPr>
        <p:spPr>
          <a:xfrm>
            <a:off x="0" y="479348"/>
            <a:ext cx="9602338" cy="778111"/>
          </a:xfrm>
          <a:prstGeom prst="rect">
            <a:avLst/>
          </a:prstGeom>
          <a:ln w="12700">
            <a:noFill/>
          </a:ln>
        </p:spPr>
        <p:txBody>
          <a:bodyPr wrap="square" anchor="ctr">
            <a:noAutofit/>
          </a:bodyPr>
          <a:lstStyle/>
          <a:p>
            <a:pPr>
              <a:lnSpc>
                <a:spcPts val="2096"/>
              </a:lnSpc>
            </a:pPr>
            <a:endParaRPr lang="en-US" altLang="ja-JP" sz="1400" dirty="0">
              <a:latin typeface="+mn-ea"/>
            </a:endParaRPr>
          </a:p>
        </p:txBody>
      </p:sp>
      <p:sp>
        <p:nvSpPr>
          <p:cNvPr id="19" name="正方形/長方形 18">
            <a:extLst>
              <a:ext uri="{FF2B5EF4-FFF2-40B4-BE49-F238E27FC236}">
                <a16:creationId xmlns:a16="http://schemas.microsoft.com/office/drawing/2014/main" id="{48130966-F005-4155-A2FF-0EB652A9F2B2}"/>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BIZ UDPゴシック" panose="020B0400000000000000" pitchFamily="50" charset="-128"/>
                <a:ea typeface="BIZ UDPゴシック" panose="020B0400000000000000" pitchFamily="50" charset="-128"/>
              </a:rPr>
              <a:t>　</a:t>
            </a:r>
            <a:r>
              <a:rPr kumimoji="1" lang="en-US" altLang="ja-JP" sz="2000" b="1" dirty="0">
                <a:solidFill>
                  <a:prstClr val="white"/>
                </a:solidFill>
                <a:latin typeface="BIZ UDPゴシック" panose="020B0400000000000000" pitchFamily="50" charset="-128"/>
                <a:ea typeface="BIZ UDPゴシック" panose="020B0400000000000000" pitchFamily="50" charset="-128"/>
              </a:rPr>
              <a:t>SDGs</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認知度の推移　（年齢別）</a:t>
            </a:r>
            <a:endParaRPr kumimoji="1" lang="zh-TW" altLang="en-US" sz="2000" b="1" dirty="0">
              <a:solidFill>
                <a:prstClr val="white"/>
              </a:solidFill>
              <a:latin typeface="BIZ UDPゴシック" panose="020B0400000000000000" pitchFamily="50" charset="-128"/>
              <a:ea typeface="BIZ UDPゴシック" panose="020B0400000000000000" pitchFamily="50" charset="-128"/>
            </a:endParaRPr>
          </a:p>
        </p:txBody>
      </p:sp>
      <p:sp>
        <p:nvSpPr>
          <p:cNvPr id="21" name="スライド番号プレースホルダー 5">
            <a:extLst>
              <a:ext uri="{FF2B5EF4-FFF2-40B4-BE49-F238E27FC236}">
                <a16:creationId xmlns:a16="http://schemas.microsoft.com/office/drawing/2014/main" id="{41ECB667-4A79-48BD-9926-B72898EA82F6}"/>
              </a:ext>
            </a:extLst>
          </p:cNvPr>
          <p:cNvSpPr>
            <a:spLocks noGrp="1"/>
          </p:cNvSpPr>
          <p:nvPr>
            <p:ph type="sldNum" sz="quarter" idx="12"/>
          </p:nvPr>
        </p:nvSpPr>
        <p:spPr>
          <a:xfrm>
            <a:off x="9105900" y="96701"/>
            <a:ext cx="682898" cy="377917"/>
          </a:xfrm>
          <a:ln>
            <a:noFill/>
          </a:ln>
        </p:spPr>
        <p:txBody>
          <a:bodyPr/>
          <a:lstStyle/>
          <a:p>
            <a:fld id="{7B20388F-A125-4D2E-BBF0-E240911E1C91}" type="slidenum">
              <a:rPr kumimoji="1" lang="ja-JP" altLang="en-US">
                <a:solidFill>
                  <a:prstClr val="black"/>
                </a:solidFill>
                <a:latin typeface="BIZ UDPゴシック" panose="020B0400000000000000" pitchFamily="50" charset="-128"/>
                <a:ea typeface="BIZ UDPゴシック" panose="020B0400000000000000" pitchFamily="50" charset="-128"/>
              </a:rPr>
              <a:pPr/>
              <a:t>3</a:t>
            </a:fld>
            <a:endParaRPr kumimoji="1" lang="ja-JP" altLang="en-US">
              <a:solidFill>
                <a:prstClr val="black"/>
              </a:solidFill>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019DC13E-9D9F-4C30-8FFA-08BCA5E4B328}"/>
              </a:ext>
            </a:extLst>
          </p:cNvPr>
          <p:cNvPicPr>
            <a:picLocks noChangeAspect="1"/>
          </p:cNvPicPr>
          <p:nvPr/>
        </p:nvPicPr>
        <p:blipFill>
          <a:blip r:embed="rId2"/>
          <a:stretch>
            <a:fillRect/>
          </a:stretch>
        </p:blipFill>
        <p:spPr>
          <a:xfrm>
            <a:off x="148935" y="1429062"/>
            <a:ext cx="9608129" cy="5840474"/>
          </a:xfrm>
          <a:prstGeom prst="rect">
            <a:avLst/>
          </a:prstGeom>
        </p:spPr>
      </p:pic>
    </p:spTree>
    <p:extLst>
      <p:ext uri="{BB962C8B-B14F-4D97-AF65-F5344CB8AC3E}">
        <p14:creationId xmlns:p14="http://schemas.microsoft.com/office/powerpoint/2010/main" val="89329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C2EFA966-32E2-42C9-AD1C-DCD7D23316C5}"/>
              </a:ext>
            </a:extLst>
          </p:cNvPr>
          <p:cNvSpPr/>
          <p:nvPr/>
        </p:nvSpPr>
        <p:spPr>
          <a:xfrm>
            <a:off x="142997" y="640166"/>
            <a:ext cx="9620006" cy="613492"/>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96"/>
              </a:lnSpc>
              <a:spcBef>
                <a:spcPts val="300"/>
              </a:spcBef>
            </a:pPr>
            <a:r>
              <a:rPr lang="en-US" altLang="ja-JP" sz="1600" dirty="0">
                <a:solidFill>
                  <a:schemeClr val="tx1"/>
                </a:solidFill>
                <a:latin typeface="BIZ UDPゴシック" panose="020B0400000000000000" pitchFamily="50" charset="-128"/>
                <a:ea typeface="BIZ UDPゴシック" panose="020B0400000000000000" pitchFamily="50" charset="-128"/>
              </a:rPr>
              <a:t>30</a:t>
            </a:r>
            <a:r>
              <a:rPr lang="ja-JP" altLang="en-US" sz="1600" dirty="0">
                <a:solidFill>
                  <a:schemeClr val="tx1"/>
                </a:solidFill>
                <a:latin typeface="BIZ UDPゴシック" panose="020B0400000000000000" pitchFamily="50" charset="-128"/>
                <a:ea typeface="BIZ UDPゴシック" panose="020B0400000000000000" pitchFamily="50" charset="-128"/>
              </a:rPr>
              <a:t>代以下では、認知度が</a:t>
            </a:r>
            <a:r>
              <a:rPr lang="en-US" altLang="ja-JP" sz="1600" dirty="0">
                <a:solidFill>
                  <a:schemeClr val="tx1"/>
                </a:solidFill>
                <a:latin typeface="BIZ UDPゴシック" panose="020B0400000000000000" pitchFamily="50" charset="-128"/>
                <a:ea typeface="BIZ UDPゴシック" panose="020B0400000000000000" pitchFamily="50" charset="-128"/>
              </a:rPr>
              <a:t>80%</a:t>
            </a:r>
            <a:r>
              <a:rPr lang="ja-JP" altLang="en-US" sz="1600" dirty="0">
                <a:solidFill>
                  <a:schemeClr val="tx1"/>
                </a:solidFill>
                <a:latin typeface="BIZ UDPゴシック" panose="020B0400000000000000" pitchFamily="50" charset="-128"/>
                <a:ea typeface="BIZ UDPゴシック" panose="020B0400000000000000" pitchFamily="50" charset="-128"/>
              </a:rPr>
              <a:t>を下回っている</a:t>
            </a:r>
          </a:p>
          <a:p>
            <a:pPr>
              <a:lnSpc>
                <a:spcPts val="2096"/>
              </a:lnSpc>
              <a:spcBef>
                <a:spcPts val="300"/>
              </a:spcBef>
            </a:pPr>
            <a:r>
              <a:rPr lang="ja-JP" altLang="en-US" sz="1600" dirty="0">
                <a:solidFill>
                  <a:schemeClr val="tx1"/>
                </a:solidFill>
                <a:latin typeface="BIZ UDPゴシック" panose="020B0400000000000000" pitchFamily="50" charset="-128"/>
                <a:ea typeface="BIZ UDPゴシック" panose="020B0400000000000000" pitchFamily="50" charset="-128"/>
              </a:rPr>
              <a:t>「</a:t>
            </a:r>
            <a:r>
              <a:rPr lang="en-US" altLang="ja-JP" sz="1600" dirty="0">
                <a:solidFill>
                  <a:schemeClr val="tx1"/>
                </a:solidFill>
                <a:latin typeface="BIZ UDPゴシック" panose="020B0400000000000000" pitchFamily="50" charset="-128"/>
                <a:ea typeface="BIZ UDPゴシック" panose="020B0400000000000000" pitchFamily="50" charset="-128"/>
              </a:rPr>
              <a:t>SDGs</a:t>
            </a:r>
            <a:r>
              <a:rPr lang="ja-JP" altLang="en-US" sz="1600" dirty="0">
                <a:solidFill>
                  <a:schemeClr val="tx1"/>
                </a:solidFill>
                <a:latin typeface="BIZ UDPゴシック" panose="020B0400000000000000" pitchFamily="50" charset="-128"/>
                <a:ea typeface="BIZ UDPゴシック" panose="020B0400000000000000" pitchFamily="50" charset="-128"/>
              </a:rPr>
              <a:t>を知っている」と回答した割合は、</a:t>
            </a:r>
            <a:r>
              <a:rPr lang="en-US" altLang="ja-JP" sz="1600" dirty="0">
                <a:solidFill>
                  <a:schemeClr val="tx1"/>
                </a:solidFill>
                <a:latin typeface="BIZ UDPゴシック" panose="020B0400000000000000" pitchFamily="50" charset="-128"/>
                <a:ea typeface="BIZ UDPゴシック" panose="020B0400000000000000" pitchFamily="50" charset="-128"/>
              </a:rPr>
              <a:t> 18-20</a:t>
            </a:r>
            <a:r>
              <a:rPr lang="ja-JP" altLang="en-US" sz="1600" dirty="0">
                <a:solidFill>
                  <a:schemeClr val="tx1"/>
                </a:solidFill>
                <a:latin typeface="BIZ UDPゴシック" panose="020B0400000000000000" pitchFamily="50" charset="-128"/>
                <a:ea typeface="BIZ UDPゴシック" panose="020B0400000000000000" pitchFamily="50" charset="-128"/>
              </a:rPr>
              <a:t>代のみ</a:t>
            </a:r>
            <a:r>
              <a:rPr lang="en-US" altLang="ja-JP" sz="1600" dirty="0">
                <a:solidFill>
                  <a:schemeClr val="tx1"/>
                </a:solidFill>
                <a:latin typeface="BIZ UDPゴシック" panose="020B0400000000000000" pitchFamily="50" charset="-128"/>
                <a:ea typeface="BIZ UDPゴシック" panose="020B0400000000000000" pitchFamily="50" charset="-128"/>
              </a:rPr>
              <a:t>40%</a:t>
            </a:r>
            <a:r>
              <a:rPr lang="ja-JP" altLang="en-US" sz="1600" dirty="0">
                <a:solidFill>
                  <a:schemeClr val="tx1"/>
                </a:solidFill>
                <a:latin typeface="BIZ UDPゴシック" panose="020B0400000000000000" pitchFamily="50" charset="-128"/>
                <a:ea typeface="BIZ UDPゴシック" panose="020B0400000000000000" pitchFamily="50" charset="-128"/>
              </a:rPr>
              <a:t>を上回っている</a:t>
            </a:r>
          </a:p>
        </p:txBody>
      </p:sp>
      <p:sp>
        <p:nvSpPr>
          <p:cNvPr id="19" name="正方形/長方形 18">
            <a:extLst>
              <a:ext uri="{FF2B5EF4-FFF2-40B4-BE49-F238E27FC236}">
                <a16:creationId xmlns:a16="http://schemas.microsoft.com/office/drawing/2014/main" id="{48130966-F005-4155-A2FF-0EB652A9F2B2}"/>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BIZ UDPゴシック" panose="020B0400000000000000" pitchFamily="50" charset="-128"/>
                <a:ea typeface="BIZ UDPゴシック" panose="020B0400000000000000" pitchFamily="50" charset="-128"/>
              </a:rPr>
              <a:t>　</a:t>
            </a:r>
            <a:r>
              <a:rPr kumimoji="1" lang="en-US" altLang="ja-JP" sz="2000" b="1" dirty="0">
                <a:solidFill>
                  <a:prstClr val="white"/>
                </a:solidFill>
                <a:latin typeface="BIZ UDPゴシック" panose="020B0400000000000000" pitchFamily="50" charset="-128"/>
                <a:ea typeface="BIZ UDPゴシック" panose="020B0400000000000000" pitchFamily="50" charset="-128"/>
              </a:rPr>
              <a:t>SDGs</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認知度の内訳　（</a:t>
            </a:r>
            <a:r>
              <a:rPr kumimoji="1" lang="ja-JP" altLang="en-US" sz="2000" b="1">
                <a:solidFill>
                  <a:prstClr val="white"/>
                </a:solidFill>
                <a:latin typeface="BIZ UDPゴシック" panose="020B0400000000000000" pitchFamily="50" charset="-128"/>
                <a:ea typeface="BIZ UDPゴシック" panose="020B0400000000000000" pitchFamily="50" charset="-128"/>
              </a:rPr>
              <a:t>年齢別）</a:t>
            </a:r>
            <a:endParaRPr kumimoji="1" lang="zh-TW" altLang="en-US" sz="2000" b="1" dirty="0">
              <a:solidFill>
                <a:prstClr val="white"/>
              </a:solidFill>
              <a:latin typeface="BIZ UDPゴシック" panose="020B0400000000000000" pitchFamily="50" charset="-128"/>
              <a:ea typeface="BIZ UDPゴシック" panose="020B0400000000000000" pitchFamily="50" charset="-128"/>
            </a:endParaRPr>
          </a:p>
        </p:txBody>
      </p:sp>
      <p:sp>
        <p:nvSpPr>
          <p:cNvPr id="21" name="スライド番号プレースホルダー 5">
            <a:extLst>
              <a:ext uri="{FF2B5EF4-FFF2-40B4-BE49-F238E27FC236}">
                <a16:creationId xmlns:a16="http://schemas.microsoft.com/office/drawing/2014/main" id="{41ECB667-4A79-48BD-9926-B72898EA82F6}"/>
              </a:ext>
            </a:extLst>
          </p:cNvPr>
          <p:cNvSpPr>
            <a:spLocks noGrp="1"/>
          </p:cNvSpPr>
          <p:nvPr>
            <p:ph type="sldNum" sz="quarter" idx="12"/>
          </p:nvPr>
        </p:nvSpPr>
        <p:spPr>
          <a:xfrm>
            <a:off x="9105900" y="96701"/>
            <a:ext cx="682898" cy="377917"/>
          </a:xfrm>
          <a:ln>
            <a:noFill/>
          </a:ln>
        </p:spPr>
        <p:txBody>
          <a:bodyPr/>
          <a:lstStyle/>
          <a:p>
            <a:fld id="{7B20388F-A125-4D2E-BBF0-E240911E1C91}" type="slidenum">
              <a:rPr kumimoji="1" lang="ja-JP" altLang="en-US">
                <a:solidFill>
                  <a:prstClr val="black"/>
                </a:solidFill>
                <a:latin typeface="BIZ UDPゴシック" panose="020B0400000000000000" pitchFamily="50" charset="-128"/>
                <a:ea typeface="BIZ UDPゴシック" panose="020B0400000000000000" pitchFamily="50" charset="-128"/>
              </a:rPr>
              <a:pPr/>
              <a:t>4</a:t>
            </a:fld>
            <a:endParaRPr kumimoji="1" lang="ja-JP" altLang="en-US">
              <a:solidFill>
                <a:prstClr val="black"/>
              </a:solidFill>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0FBA2536-9F64-4149-A407-5E3F226F070E}"/>
              </a:ext>
            </a:extLst>
          </p:cNvPr>
          <p:cNvPicPr>
            <a:picLocks noChangeAspect="1"/>
          </p:cNvPicPr>
          <p:nvPr/>
        </p:nvPicPr>
        <p:blipFill>
          <a:blip r:embed="rId2"/>
          <a:stretch>
            <a:fillRect/>
          </a:stretch>
        </p:blipFill>
        <p:spPr>
          <a:xfrm>
            <a:off x="142997" y="1350360"/>
            <a:ext cx="9626418" cy="5645385"/>
          </a:xfrm>
          <a:prstGeom prst="rect">
            <a:avLst/>
          </a:prstGeom>
        </p:spPr>
      </p:pic>
    </p:spTree>
    <p:extLst>
      <p:ext uri="{BB962C8B-B14F-4D97-AF65-F5344CB8AC3E}">
        <p14:creationId xmlns:p14="http://schemas.microsoft.com/office/powerpoint/2010/main" val="3513810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D3FD51F-F666-47E1-B9BE-670C8A6671BD}"/>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BIZ UDPゴシック" panose="020B0400000000000000" pitchFamily="50" charset="-128"/>
                <a:ea typeface="BIZ UDPゴシック" panose="020B0400000000000000" pitchFamily="50" charset="-128"/>
              </a:rPr>
              <a:t>　</a:t>
            </a:r>
            <a:r>
              <a:rPr kumimoji="1" lang="en-US" altLang="ja-JP" sz="2000" b="1" dirty="0">
                <a:solidFill>
                  <a:prstClr val="white"/>
                </a:solidFill>
                <a:latin typeface="BIZ UDPゴシック" panose="020B0400000000000000" pitchFamily="50" charset="-128"/>
                <a:ea typeface="BIZ UDPゴシック" panose="020B0400000000000000" pitchFamily="50" charset="-128"/>
              </a:rPr>
              <a:t>SDGs</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に関心が高まる機会　（複数選択可）</a:t>
            </a:r>
            <a:endParaRPr kumimoji="1" lang="zh-TW" altLang="en-US" sz="2000" b="1" dirty="0">
              <a:solidFill>
                <a:prstClr val="white"/>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5">
            <a:extLst>
              <a:ext uri="{FF2B5EF4-FFF2-40B4-BE49-F238E27FC236}">
                <a16:creationId xmlns:a16="http://schemas.microsoft.com/office/drawing/2014/main" id="{68AB75EA-A399-4681-9D2E-F9A29540B144}"/>
              </a:ext>
            </a:extLst>
          </p:cNvPr>
          <p:cNvSpPr>
            <a:spLocks noGrp="1"/>
          </p:cNvSpPr>
          <p:nvPr>
            <p:ph type="sldNum" sz="quarter" idx="12"/>
          </p:nvPr>
        </p:nvSpPr>
        <p:spPr>
          <a:xfrm>
            <a:off x="9105900" y="96701"/>
            <a:ext cx="682898" cy="377917"/>
          </a:xfrm>
          <a:ln>
            <a:noFill/>
          </a:ln>
        </p:spPr>
        <p:txBody>
          <a:bodyPr/>
          <a:lstStyle/>
          <a:p>
            <a:fld id="{7B20388F-A125-4D2E-BBF0-E240911E1C91}" type="slidenum">
              <a:rPr kumimoji="1" lang="ja-JP" altLang="en-US">
                <a:solidFill>
                  <a:prstClr val="black"/>
                </a:solidFill>
                <a:latin typeface="BIZ UDPゴシック" panose="020B0400000000000000" pitchFamily="50" charset="-128"/>
                <a:ea typeface="BIZ UDPゴシック" panose="020B0400000000000000" pitchFamily="50" charset="-128"/>
              </a:rPr>
              <a:pPr/>
              <a:t>5</a:t>
            </a:fld>
            <a:endParaRPr kumimoji="1" lang="ja-JP" altLang="en-US">
              <a:solidFill>
                <a:prstClr val="black"/>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6FCFC4D2-5B0F-4C11-B696-E7B29154D4E6}"/>
              </a:ext>
            </a:extLst>
          </p:cNvPr>
          <p:cNvSpPr/>
          <p:nvPr/>
        </p:nvSpPr>
        <p:spPr>
          <a:xfrm>
            <a:off x="142997" y="640166"/>
            <a:ext cx="9620006" cy="613492"/>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96"/>
              </a:lnSpc>
              <a:spcBef>
                <a:spcPts val="300"/>
              </a:spcBef>
            </a:pPr>
            <a:r>
              <a:rPr lang="en-US" altLang="ja-JP" sz="1600" dirty="0">
                <a:solidFill>
                  <a:schemeClr val="tx1"/>
                </a:solidFill>
                <a:latin typeface="BIZ UDPゴシック" panose="020B0400000000000000" pitchFamily="50" charset="-128"/>
                <a:ea typeface="BIZ UDPゴシック" panose="020B0400000000000000" pitchFamily="50" charset="-128"/>
              </a:rPr>
              <a:t>SDGs</a:t>
            </a:r>
            <a:r>
              <a:rPr lang="ja-JP" altLang="en-US" sz="1600" dirty="0">
                <a:solidFill>
                  <a:schemeClr val="tx1"/>
                </a:solidFill>
                <a:latin typeface="BIZ UDPゴシック" panose="020B0400000000000000" pitchFamily="50" charset="-128"/>
                <a:ea typeface="BIZ UDPゴシック" panose="020B0400000000000000" pitchFamily="50" charset="-128"/>
              </a:rPr>
              <a:t>に関心が高まる機会は、「気軽に</a:t>
            </a:r>
            <a:r>
              <a:rPr lang="en-US" altLang="ja-JP" sz="1600" dirty="0">
                <a:solidFill>
                  <a:schemeClr val="tx1"/>
                </a:solidFill>
                <a:latin typeface="BIZ UDPゴシック" panose="020B0400000000000000" pitchFamily="50" charset="-128"/>
                <a:ea typeface="BIZ UDPゴシック" panose="020B0400000000000000" pitchFamily="50" charset="-128"/>
              </a:rPr>
              <a:t>SDGs</a:t>
            </a:r>
            <a:r>
              <a:rPr lang="ja-JP" altLang="en-US" sz="1600" dirty="0">
                <a:solidFill>
                  <a:schemeClr val="tx1"/>
                </a:solidFill>
                <a:latin typeface="BIZ UDPゴシック" panose="020B0400000000000000" pitchFamily="50" charset="-128"/>
                <a:ea typeface="BIZ UDPゴシック" panose="020B0400000000000000" pitchFamily="50" charset="-128"/>
              </a:rPr>
              <a:t>を学べるイベント」、 「行政等が主催するまちのゴミ拾い活動など、実際に体験できる機会」 、「無料で参加できるセミナー」の割合が高い</a:t>
            </a:r>
          </a:p>
        </p:txBody>
      </p:sp>
      <p:sp>
        <p:nvSpPr>
          <p:cNvPr id="14" name="正方形/長方形 13">
            <a:extLst>
              <a:ext uri="{FF2B5EF4-FFF2-40B4-BE49-F238E27FC236}">
                <a16:creationId xmlns:a16="http://schemas.microsoft.com/office/drawing/2014/main" id="{CC04A5BE-343D-496E-99C7-304951EC4D12}"/>
              </a:ext>
            </a:extLst>
          </p:cNvPr>
          <p:cNvSpPr/>
          <p:nvPr/>
        </p:nvSpPr>
        <p:spPr>
          <a:xfrm>
            <a:off x="6254817" y="4985251"/>
            <a:ext cx="502118" cy="1502176"/>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C51D7EC-FC5A-40BF-AA5F-16FF6C70FD9B}"/>
              </a:ext>
            </a:extLst>
          </p:cNvPr>
          <p:cNvSpPr/>
          <p:nvPr/>
        </p:nvSpPr>
        <p:spPr>
          <a:xfrm>
            <a:off x="2425566" y="4985251"/>
            <a:ext cx="654518" cy="1848686"/>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D33AA2F1-A1F9-4052-A08C-A8DD26B6E3DF}"/>
              </a:ext>
            </a:extLst>
          </p:cNvPr>
          <p:cNvPicPr>
            <a:picLocks noChangeAspect="1"/>
          </p:cNvPicPr>
          <p:nvPr/>
        </p:nvPicPr>
        <p:blipFill>
          <a:blip r:embed="rId2"/>
          <a:stretch>
            <a:fillRect/>
          </a:stretch>
        </p:blipFill>
        <p:spPr>
          <a:xfrm>
            <a:off x="106723" y="1390165"/>
            <a:ext cx="9626418" cy="5712447"/>
          </a:xfrm>
          <a:prstGeom prst="rect">
            <a:avLst/>
          </a:prstGeom>
        </p:spPr>
      </p:pic>
    </p:spTree>
    <p:extLst>
      <p:ext uri="{BB962C8B-B14F-4D97-AF65-F5344CB8AC3E}">
        <p14:creationId xmlns:p14="http://schemas.microsoft.com/office/powerpoint/2010/main" val="2244067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963799EF-1EED-4A69-831E-9C713C1B6C69}"/>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BIZ UDPゴシック" panose="020B0400000000000000" pitchFamily="50" charset="-128"/>
                <a:ea typeface="BIZ UDPゴシック" panose="020B0400000000000000" pitchFamily="50" charset="-128"/>
              </a:rPr>
              <a:t>　</a:t>
            </a:r>
            <a:r>
              <a:rPr kumimoji="1" lang="en-US" altLang="ja-JP" sz="2000" b="1" dirty="0">
                <a:solidFill>
                  <a:prstClr val="white"/>
                </a:solidFill>
                <a:latin typeface="BIZ UDPゴシック" panose="020B0400000000000000" pitchFamily="50" charset="-128"/>
                <a:ea typeface="BIZ UDPゴシック" panose="020B0400000000000000" pitchFamily="50" charset="-128"/>
              </a:rPr>
              <a:t>SDGs</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を知ったきっかけ　（複数選択可）</a:t>
            </a:r>
            <a:endParaRPr kumimoji="1" lang="zh-TW" altLang="en-US" sz="2000" b="1" dirty="0">
              <a:solidFill>
                <a:prstClr val="white"/>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5">
            <a:extLst>
              <a:ext uri="{FF2B5EF4-FFF2-40B4-BE49-F238E27FC236}">
                <a16:creationId xmlns:a16="http://schemas.microsoft.com/office/drawing/2014/main" id="{D6A6CEA8-D695-4563-9604-F7CD7FA1411B}"/>
              </a:ext>
            </a:extLst>
          </p:cNvPr>
          <p:cNvSpPr>
            <a:spLocks noGrp="1"/>
          </p:cNvSpPr>
          <p:nvPr>
            <p:ph type="sldNum" sz="quarter" idx="12"/>
          </p:nvPr>
        </p:nvSpPr>
        <p:spPr>
          <a:xfrm>
            <a:off x="9105900" y="96701"/>
            <a:ext cx="682898" cy="377917"/>
          </a:xfrm>
          <a:ln>
            <a:noFill/>
          </a:ln>
        </p:spPr>
        <p:txBody>
          <a:bodyPr/>
          <a:lstStyle/>
          <a:p>
            <a:fld id="{7B20388F-A125-4D2E-BBF0-E240911E1C91}" type="slidenum">
              <a:rPr kumimoji="1" lang="ja-JP" altLang="en-US">
                <a:solidFill>
                  <a:prstClr val="black"/>
                </a:solidFill>
                <a:latin typeface="BIZ UDPゴシック" panose="020B0400000000000000" pitchFamily="50" charset="-128"/>
                <a:ea typeface="BIZ UDPゴシック" panose="020B0400000000000000" pitchFamily="50" charset="-128"/>
              </a:rPr>
              <a:pPr/>
              <a:t>6</a:t>
            </a:fld>
            <a:endParaRPr kumimoji="1" lang="ja-JP" altLang="en-US" dirty="0">
              <a:solidFill>
                <a:prstClr val="black"/>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2030C1EC-DB3C-4AEE-BF90-C548FFE1C76B}"/>
              </a:ext>
            </a:extLst>
          </p:cNvPr>
          <p:cNvSpPr/>
          <p:nvPr/>
        </p:nvSpPr>
        <p:spPr>
          <a:xfrm>
            <a:off x="142997" y="640166"/>
            <a:ext cx="9620006" cy="613492"/>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96"/>
              </a:lnSpc>
              <a:spcBef>
                <a:spcPts val="300"/>
              </a:spcBef>
            </a:pPr>
            <a:r>
              <a:rPr lang="en-US" altLang="ja-JP" sz="1600" dirty="0">
                <a:solidFill>
                  <a:schemeClr val="tx1"/>
                </a:solidFill>
                <a:latin typeface="BIZ UDPゴシック" panose="020B0400000000000000" pitchFamily="50" charset="-128"/>
                <a:ea typeface="BIZ UDPゴシック" panose="020B0400000000000000" pitchFamily="50" charset="-128"/>
              </a:rPr>
              <a:t>SDGs</a:t>
            </a:r>
            <a:r>
              <a:rPr lang="ja-JP" altLang="en-US" sz="1600" dirty="0">
                <a:solidFill>
                  <a:schemeClr val="tx1"/>
                </a:solidFill>
                <a:latin typeface="BIZ UDPゴシック" panose="020B0400000000000000" pitchFamily="50" charset="-128"/>
                <a:ea typeface="BIZ UDPゴシック" panose="020B0400000000000000" pitchFamily="50" charset="-128"/>
              </a:rPr>
              <a:t>を知ったきっかけは、 「テレビ・ラジオ」、「ニュースサイト・ニュースアプリ」の割合が高い</a:t>
            </a:r>
          </a:p>
        </p:txBody>
      </p:sp>
      <p:sp>
        <p:nvSpPr>
          <p:cNvPr id="14" name="正方形/長方形 13">
            <a:extLst>
              <a:ext uri="{FF2B5EF4-FFF2-40B4-BE49-F238E27FC236}">
                <a16:creationId xmlns:a16="http://schemas.microsoft.com/office/drawing/2014/main" id="{539C6B91-E508-4913-B606-2FD2D32C5E6C}"/>
              </a:ext>
            </a:extLst>
          </p:cNvPr>
          <p:cNvSpPr/>
          <p:nvPr/>
        </p:nvSpPr>
        <p:spPr>
          <a:xfrm>
            <a:off x="5958038" y="5425981"/>
            <a:ext cx="413886" cy="1061445"/>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712AE812-262F-485D-89F3-F204ED3FAA45}"/>
              </a:ext>
            </a:extLst>
          </p:cNvPr>
          <p:cNvSpPr/>
          <p:nvPr/>
        </p:nvSpPr>
        <p:spPr>
          <a:xfrm>
            <a:off x="2816760" y="5425981"/>
            <a:ext cx="486766" cy="1172940"/>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1068ED2E-656B-43E3-8B54-4CE6D8F61089}"/>
              </a:ext>
            </a:extLst>
          </p:cNvPr>
          <p:cNvPicPr>
            <a:picLocks noChangeAspect="1"/>
          </p:cNvPicPr>
          <p:nvPr/>
        </p:nvPicPr>
        <p:blipFill>
          <a:blip r:embed="rId2"/>
          <a:stretch>
            <a:fillRect/>
          </a:stretch>
        </p:blipFill>
        <p:spPr>
          <a:xfrm>
            <a:off x="288324" y="1491003"/>
            <a:ext cx="9906000" cy="5535360"/>
          </a:xfrm>
          <a:prstGeom prst="rect">
            <a:avLst/>
          </a:prstGeom>
        </p:spPr>
      </p:pic>
    </p:spTree>
    <p:extLst>
      <p:ext uri="{BB962C8B-B14F-4D97-AF65-F5344CB8AC3E}">
        <p14:creationId xmlns:p14="http://schemas.microsoft.com/office/powerpoint/2010/main" val="3767781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33D52C70-57AA-41D0-BAA1-42FA5D5192EF}"/>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BIZ UDPゴシック" panose="020B0400000000000000" pitchFamily="50" charset="-128"/>
                <a:ea typeface="BIZ UDPゴシック" panose="020B0400000000000000" pitchFamily="50" charset="-128"/>
              </a:rPr>
              <a:t>　</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大阪で重要だと思うゴール　（複数選択可）</a:t>
            </a:r>
            <a:endParaRPr kumimoji="1" lang="zh-TW" altLang="en-US" sz="2000" b="1" dirty="0">
              <a:solidFill>
                <a:prstClr val="white"/>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5">
            <a:extLst>
              <a:ext uri="{FF2B5EF4-FFF2-40B4-BE49-F238E27FC236}">
                <a16:creationId xmlns:a16="http://schemas.microsoft.com/office/drawing/2014/main" id="{ABB8150B-3DFB-4441-BF71-B7849C0503CF}"/>
              </a:ext>
            </a:extLst>
          </p:cNvPr>
          <p:cNvSpPr>
            <a:spLocks noGrp="1"/>
          </p:cNvSpPr>
          <p:nvPr>
            <p:ph type="sldNum" sz="quarter" idx="12"/>
          </p:nvPr>
        </p:nvSpPr>
        <p:spPr>
          <a:xfrm>
            <a:off x="9105900" y="96701"/>
            <a:ext cx="682898" cy="377917"/>
          </a:xfrm>
          <a:ln>
            <a:noFill/>
          </a:ln>
        </p:spPr>
        <p:txBody>
          <a:bodyPr/>
          <a:lstStyle/>
          <a:p>
            <a:fld id="{7B20388F-A125-4D2E-BBF0-E240911E1C91}" type="slidenum">
              <a:rPr kumimoji="1" lang="ja-JP" altLang="en-US">
                <a:solidFill>
                  <a:prstClr val="black"/>
                </a:solidFill>
                <a:latin typeface="BIZ UDPゴシック" panose="020B0400000000000000" pitchFamily="50" charset="-128"/>
                <a:ea typeface="BIZ UDPゴシック" panose="020B0400000000000000" pitchFamily="50" charset="-128"/>
              </a:rPr>
              <a:pPr/>
              <a:t>7</a:t>
            </a:fld>
            <a:endParaRPr kumimoji="1" lang="ja-JP" altLang="en-US" dirty="0">
              <a:solidFill>
                <a:prstClr val="black"/>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8C1EE58F-ABE0-4ED2-A00B-799C3A8A1A9A}"/>
              </a:ext>
            </a:extLst>
          </p:cNvPr>
          <p:cNvSpPr/>
          <p:nvPr/>
        </p:nvSpPr>
        <p:spPr>
          <a:xfrm>
            <a:off x="142997" y="640166"/>
            <a:ext cx="9620006" cy="613492"/>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96"/>
              </a:lnSpc>
              <a:spcBef>
                <a:spcPts val="300"/>
              </a:spcBef>
            </a:pPr>
            <a:r>
              <a:rPr lang="ja-JP" altLang="en-US" sz="1600" dirty="0">
                <a:solidFill>
                  <a:schemeClr val="tx1"/>
                </a:solidFill>
                <a:latin typeface="BIZ UDPゴシック" panose="020B0400000000000000" pitchFamily="50" charset="-128"/>
                <a:ea typeface="BIZ UDPゴシック" panose="020B0400000000000000" pitchFamily="50" charset="-128"/>
              </a:rPr>
              <a:t>大阪で重要だと思うゴールは、「ゴール３（すべての人に健康と福祉を）」 、 「ゴール</a:t>
            </a:r>
            <a:r>
              <a:rPr lang="en-US" altLang="ja-JP" sz="1600" dirty="0">
                <a:solidFill>
                  <a:schemeClr val="tx1"/>
                </a:solidFill>
                <a:latin typeface="BIZ UDPゴシック" panose="020B0400000000000000" pitchFamily="50" charset="-128"/>
                <a:ea typeface="BIZ UDPゴシック" panose="020B0400000000000000" pitchFamily="50" charset="-128"/>
              </a:rPr>
              <a:t>11 </a:t>
            </a:r>
            <a:r>
              <a:rPr lang="ja-JP" altLang="en-US" sz="1600" dirty="0">
                <a:solidFill>
                  <a:schemeClr val="tx1"/>
                </a:solidFill>
                <a:latin typeface="BIZ UDPゴシック" panose="020B0400000000000000" pitchFamily="50" charset="-128"/>
                <a:ea typeface="BIZ UDPゴシック" panose="020B0400000000000000" pitchFamily="50" charset="-128"/>
              </a:rPr>
              <a:t>（住み続けられるまちづくりを） 」 、「ゴール１（貧困をなくそう） 」 の割合が高い</a:t>
            </a:r>
          </a:p>
        </p:txBody>
      </p:sp>
      <p:sp>
        <p:nvSpPr>
          <p:cNvPr id="8" name="正方形/長方形 7">
            <a:extLst>
              <a:ext uri="{FF2B5EF4-FFF2-40B4-BE49-F238E27FC236}">
                <a16:creationId xmlns:a16="http://schemas.microsoft.com/office/drawing/2014/main" id="{6F921584-F2FC-49D8-AA8D-CAEE82B0A42C}"/>
              </a:ext>
            </a:extLst>
          </p:cNvPr>
          <p:cNvSpPr/>
          <p:nvPr/>
        </p:nvSpPr>
        <p:spPr>
          <a:xfrm>
            <a:off x="5996540" y="6603597"/>
            <a:ext cx="413886" cy="245777"/>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58191403-0800-48D0-815F-35589C97DB16}"/>
              </a:ext>
            </a:extLst>
          </p:cNvPr>
          <p:cNvSpPr/>
          <p:nvPr/>
        </p:nvSpPr>
        <p:spPr>
          <a:xfrm>
            <a:off x="835069" y="6603596"/>
            <a:ext cx="413886" cy="245777"/>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E13B43D-7F72-4584-A5A8-3CC2EF769A3B}"/>
              </a:ext>
            </a:extLst>
          </p:cNvPr>
          <p:cNvSpPr/>
          <p:nvPr/>
        </p:nvSpPr>
        <p:spPr>
          <a:xfrm>
            <a:off x="1858737" y="6603596"/>
            <a:ext cx="413886" cy="245777"/>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7CDB2C12-5915-4613-B9DD-8E1AB8456EAC}"/>
              </a:ext>
            </a:extLst>
          </p:cNvPr>
          <p:cNvPicPr>
            <a:picLocks noChangeAspect="1"/>
          </p:cNvPicPr>
          <p:nvPr/>
        </p:nvPicPr>
        <p:blipFill>
          <a:blip r:embed="rId3"/>
          <a:stretch>
            <a:fillRect/>
          </a:stretch>
        </p:blipFill>
        <p:spPr>
          <a:xfrm>
            <a:off x="81874" y="1350360"/>
            <a:ext cx="9742252" cy="5651482"/>
          </a:xfrm>
          <a:prstGeom prst="rect">
            <a:avLst/>
          </a:prstGeom>
        </p:spPr>
      </p:pic>
    </p:spTree>
    <p:extLst>
      <p:ext uri="{BB962C8B-B14F-4D97-AF65-F5344CB8AC3E}">
        <p14:creationId xmlns:p14="http://schemas.microsoft.com/office/powerpoint/2010/main" val="2933957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68791" y="1334664"/>
            <a:ext cx="9190427"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■大阪</a:t>
            </a:r>
            <a:r>
              <a:rPr lang="en-US" altLang="ja-JP"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SDGs</a:t>
            </a: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行動憲章の認知度（ＳＤＧｓを知っている・聞いたことがある人）</a:t>
            </a:r>
          </a:p>
        </p:txBody>
      </p:sp>
      <p:sp>
        <p:nvSpPr>
          <p:cNvPr id="8" name="テキスト ボックス 7"/>
          <p:cNvSpPr txBox="1"/>
          <p:nvPr/>
        </p:nvSpPr>
        <p:spPr>
          <a:xfrm>
            <a:off x="168792" y="4028654"/>
            <a:ext cx="5903397"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■大阪</a:t>
            </a:r>
            <a:r>
              <a:rPr lang="en-US" altLang="ja-JP"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SDGs</a:t>
            </a: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行動憲章の趣旨へ</a:t>
            </a:r>
            <a:r>
              <a:rPr lang="ja-JP" altLang="en-US" b="1">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の賛同率</a:t>
            </a:r>
            <a:endPar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BCFC0524-5E3C-4C73-9A69-3B01A8685C5B}"/>
              </a:ext>
            </a:extLst>
          </p:cNvPr>
          <p:cNvSpPr/>
          <p:nvPr/>
        </p:nvSpPr>
        <p:spPr>
          <a:xfrm>
            <a:off x="0" y="-1"/>
            <a:ext cx="9906000" cy="543465"/>
          </a:xfrm>
          <a:prstGeom prst="rect">
            <a:avLst/>
          </a:prstGeom>
          <a:solidFill>
            <a:srgbClr val="0075BA"/>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BIZ UDPゴシック" panose="020B0400000000000000" pitchFamily="50" charset="-128"/>
                <a:ea typeface="BIZ UDPゴシック" panose="020B0400000000000000" pitchFamily="50" charset="-128"/>
              </a:rPr>
              <a:t>　</a:t>
            </a:r>
            <a:r>
              <a:rPr kumimoji="1" lang="ja-JP" altLang="en-US" sz="2000" b="1" dirty="0">
                <a:solidFill>
                  <a:prstClr val="white"/>
                </a:solidFill>
                <a:latin typeface="BIZ UDPゴシック" panose="020B0400000000000000" pitchFamily="50" charset="-128"/>
                <a:ea typeface="BIZ UDPゴシック" panose="020B0400000000000000" pitchFamily="50" charset="-128"/>
              </a:rPr>
              <a:t>大阪ＳＤＧｓ行動憲章認知度</a:t>
            </a:r>
            <a:endParaRPr kumimoji="1" lang="zh-TW" altLang="en-US" sz="2000" b="1" dirty="0">
              <a:solidFill>
                <a:prstClr val="white"/>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5">
            <a:extLst>
              <a:ext uri="{FF2B5EF4-FFF2-40B4-BE49-F238E27FC236}">
                <a16:creationId xmlns:a16="http://schemas.microsoft.com/office/drawing/2014/main" id="{1925E35C-F703-48DE-9E13-F41D8B4AC48D}"/>
              </a:ext>
            </a:extLst>
          </p:cNvPr>
          <p:cNvSpPr txBox="1">
            <a:spLocks/>
          </p:cNvSpPr>
          <p:nvPr/>
        </p:nvSpPr>
        <p:spPr>
          <a:xfrm>
            <a:off x="9105900" y="96701"/>
            <a:ext cx="682898" cy="377917"/>
          </a:xfrm>
          <a:prstGeom prst="rect">
            <a:avLst/>
          </a:prstGeom>
          <a:solidFill>
            <a:schemeClr val="bg1"/>
          </a:solidFill>
          <a:ln>
            <a:no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smtClean="0">
                <a:solidFill>
                  <a:prstClr val="black"/>
                </a:solidFill>
                <a:latin typeface="BIZ UDPゴシック" panose="020B0400000000000000" pitchFamily="50" charset="-128"/>
                <a:ea typeface="BIZ UDPゴシック" panose="020B0400000000000000" pitchFamily="50" charset="-128"/>
              </a:rPr>
              <a:pPr/>
              <a:t>8</a:t>
            </a:fld>
            <a:endParaRPr kumimoji="1" lang="ja-JP" altLang="en-US" dirty="0">
              <a:solidFill>
                <a:prstClr val="black"/>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C32BAAA6-43E6-4E51-92F8-941A9A254B1C}"/>
              </a:ext>
            </a:extLst>
          </p:cNvPr>
          <p:cNvSpPr/>
          <p:nvPr/>
        </p:nvSpPr>
        <p:spPr>
          <a:xfrm>
            <a:off x="142997" y="640166"/>
            <a:ext cx="9620006" cy="613492"/>
          </a:xfrm>
          <a:prstGeom prst="rect">
            <a:avLst/>
          </a:prstGeom>
          <a:solidFill>
            <a:schemeClr val="bg1">
              <a:lumMod val="5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96"/>
              </a:lnSpc>
              <a:spcBef>
                <a:spcPts val="300"/>
              </a:spcBef>
            </a:pPr>
            <a:r>
              <a:rPr lang="ja-JP" altLang="en-US" sz="1600" dirty="0">
                <a:solidFill>
                  <a:schemeClr val="tx1"/>
                </a:solidFill>
                <a:latin typeface="BIZ UDPゴシック" panose="020B0400000000000000" pitchFamily="50" charset="-128"/>
                <a:ea typeface="BIZ UDPゴシック" panose="020B0400000000000000" pitchFamily="50" charset="-128"/>
              </a:rPr>
              <a:t>大阪</a:t>
            </a:r>
            <a:r>
              <a:rPr lang="en-US" altLang="ja-JP" sz="1600" dirty="0">
                <a:solidFill>
                  <a:schemeClr val="tx1"/>
                </a:solidFill>
                <a:latin typeface="BIZ UDPゴシック" panose="020B0400000000000000" pitchFamily="50" charset="-128"/>
                <a:ea typeface="BIZ UDPゴシック" panose="020B0400000000000000" pitchFamily="50" charset="-128"/>
              </a:rPr>
              <a:t>SDGs</a:t>
            </a:r>
            <a:r>
              <a:rPr lang="ja-JP" altLang="en-US" sz="1600" dirty="0">
                <a:solidFill>
                  <a:schemeClr val="tx1"/>
                </a:solidFill>
                <a:latin typeface="BIZ UDPゴシック" panose="020B0400000000000000" pitchFamily="50" charset="-128"/>
                <a:ea typeface="BIZ UDPゴシック" panose="020B0400000000000000" pitchFamily="50" charset="-128"/>
              </a:rPr>
              <a:t>行動憲章の認知度</a:t>
            </a:r>
            <a:r>
              <a:rPr lang="ja-JP" altLang="en-US" sz="1600">
                <a:solidFill>
                  <a:schemeClr val="tx1"/>
                </a:solidFill>
                <a:latin typeface="BIZ UDPゴシック" panose="020B0400000000000000" pitchFamily="50" charset="-128"/>
                <a:ea typeface="BIZ UDPゴシック" panose="020B0400000000000000" pitchFamily="50" charset="-128"/>
              </a:rPr>
              <a:t>は</a:t>
            </a:r>
            <a:r>
              <a:rPr lang="en-US" altLang="ja-JP" sz="1600">
                <a:solidFill>
                  <a:schemeClr val="tx1"/>
                </a:solidFill>
                <a:latin typeface="BIZ UDPゴシック" panose="020B0400000000000000" pitchFamily="50" charset="-128"/>
                <a:ea typeface="BIZ UDPゴシック" panose="020B0400000000000000" pitchFamily="50" charset="-128"/>
              </a:rPr>
              <a:t>33.8</a:t>
            </a:r>
            <a:r>
              <a:rPr lang="ja-JP" altLang="en-US" sz="1600">
                <a:solidFill>
                  <a:schemeClr val="tx1"/>
                </a:solidFill>
                <a:latin typeface="BIZ UDPゴシック" panose="020B0400000000000000" pitchFamily="50" charset="-128"/>
                <a:ea typeface="BIZ UDPゴシック" panose="020B0400000000000000" pitchFamily="50" charset="-128"/>
              </a:rPr>
              <a:t>％</a:t>
            </a:r>
            <a:r>
              <a:rPr lang="ja-JP" altLang="en-US" sz="1600" dirty="0">
                <a:solidFill>
                  <a:schemeClr val="tx1"/>
                </a:solidFill>
                <a:latin typeface="BIZ UDPゴシック" panose="020B0400000000000000" pitchFamily="50" charset="-128"/>
                <a:ea typeface="BIZ UDPゴシック" panose="020B0400000000000000" pitchFamily="50" charset="-128"/>
              </a:rPr>
              <a:t>、趣旨への賛同率</a:t>
            </a:r>
            <a:r>
              <a:rPr lang="ja-JP" altLang="en-US" sz="1600">
                <a:solidFill>
                  <a:schemeClr val="tx1"/>
                </a:solidFill>
                <a:latin typeface="BIZ UDPゴシック" panose="020B0400000000000000" pitchFamily="50" charset="-128"/>
                <a:ea typeface="BIZ UDPゴシック" panose="020B0400000000000000" pitchFamily="50" charset="-128"/>
              </a:rPr>
              <a:t>は</a:t>
            </a:r>
            <a:r>
              <a:rPr lang="en-US" altLang="ja-JP" sz="1600">
                <a:solidFill>
                  <a:schemeClr val="tx1"/>
                </a:solidFill>
                <a:latin typeface="BIZ UDPゴシック" panose="020B0400000000000000" pitchFamily="50" charset="-128"/>
                <a:ea typeface="BIZ UDPゴシック" panose="020B0400000000000000" pitchFamily="50" charset="-128"/>
              </a:rPr>
              <a:t>47.8</a:t>
            </a:r>
            <a:r>
              <a:rPr lang="ja-JP" altLang="en-US" sz="1600">
                <a:solidFill>
                  <a:schemeClr val="tx1"/>
                </a:solidFill>
                <a:latin typeface="BIZ UDPゴシック" panose="020B0400000000000000" pitchFamily="50" charset="-128"/>
                <a:ea typeface="BIZ UDPゴシック" panose="020B0400000000000000" pitchFamily="50" charset="-128"/>
              </a:rPr>
              <a:t>％</a:t>
            </a:r>
            <a:endParaRPr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5D60E08E-C075-4FD4-BBE2-9988A2B44111}"/>
              </a:ext>
            </a:extLst>
          </p:cNvPr>
          <p:cNvSpPr/>
          <p:nvPr/>
        </p:nvSpPr>
        <p:spPr>
          <a:xfrm>
            <a:off x="461052" y="1705334"/>
            <a:ext cx="1669673" cy="295993"/>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02B845F3-D862-4C46-B50B-FD99AF86B13C}"/>
              </a:ext>
            </a:extLst>
          </p:cNvPr>
          <p:cNvSpPr/>
          <p:nvPr/>
        </p:nvSpPr>
        <p:spPr>
          <a:xfrm>
            <a:off x="452426" y="4481391"/>
            <a:ext cx="979560" cy="220005"/>
          </a:xfrm>
          <a:prstGeom prst="rect">
            <a:avLst/>
          </a:prstGeom>
          <a:noFill/>
          <a:ln w="28575">
            <a:solidFill>
              <a:srgbClr val="E40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4C58B93A-BA92-4BB4-BD7B-AD1920744984}"/>
              </a:ext>
            </a:extLst>
          </p:cNvPr>
          <p:cNvPicPr>
            <a:picLocks noChangeAspect="1"/>
          </p:cNvPicPr>
          <p:nvPr/>
        </p:nvPicPr>
        <p:blipFill>
          <a:blip r:embed="rId2"/>
          <a:stretch>
            <a:fillRect/>
          </a:stretch>
        </p:blipFill>
        <p:spPr>
          <a:xfrm>
            <a:off x="461052" y="1712622"/>
            <a:ext cx="9193565" cy="2377646"/>
          </a:xfrm>
          <a:prstGeom prst="rect">
            <a:avLst/>
          </a:prstGeom>
        </p:spPr>
      </p:pic>
      <p:pic>
        <p:nvPicPr>
          <p:cNvPr id="4" name="図 3">
            <a:extLst>
              <a:ext uri="{FF2B5EF4-FFF2-40B4-BE49-F238E27FC236}">
                <a16:creationId xmlns:a16="http://schemas.microsoft.com/office/drawing/2014/main" id="{A5F60F3E-3706-42F9-A33E-084EB794FDEF}"/>
              </a:ext>
            </a:extLst>
          </p:cNvPr>
          <p:cNvPicPr>
            <a:picLocks noChangeAspect="1"/>
          </p:cNvPicPr>
          <p:nvPr/>
        </p:nvPicPr>
        <p:blipFill>
          <a:blip r:embed="rId3"/>
          <a:stretch>
            <a:fillRect/>
          </a:stretch>
        </p:blipFill>
        <p:spPr>
          <a:xfrm>
            <a:off x="277860" y="4464915"/>
            <a:ext cx="9114310" cy="2682472"/>
          </a:xfrm>
          <a:prstGeom prst="rect">
            <a:avLst/>
          </a:prstGeom>
        </p:spPr>
      </p:pic>
    </p:spTree>
    <p:extLst>
      <p:ext uri="{BB962C8B-B14F-4D97-AF65-F5344CB8AC3E}">
        <p14:creationId xmlns:p14="http://schemas.microsoft.com/office/powerpoint/2010/main" val="26547755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1195</Words>
  <Application>Microsoft Office PowerPoint</Application>
  <PresentationFormat>ユーザー設定</PresentationFormat>
  <Paragraphs>121</Paragraphs>
  <Slides>15</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vt:i4>
      </vt:variant>
    </vt:vector>
  </HeadingPairs>
  <TitlesOfParts>
    <vt:vector size="22" baseType="lpstr">
      <vt:lpstr>BIZ UDPゴシック</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2022-09-21T01:07:55Z</dcterms:created>
  <dcterms:modified xsi:type="dcterms:W3CDTF">2026-02-26T02:40:01Z</dcterms:modified>
</cp:coreProperties>
</file>