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 id="2147483713" r:id="rId5"/>
  </p:sldMasterIdLst>
  <p:notesMasterIdLst>
    <p:notesMasterId r:id="rId53"/>
  </p:notesMasterIdLst>
  <p:handoutMasterIdLst>
    <p:handoutMasterId r:id="rId54"/>
  </p:handoutMasterIdLst>
  <p:sldIdLst>
    <p:sldId id="564" r:id="rId6"/>
    <p:sldId id="1469" r:id="rId7"/>
    <p:sldId id="1470" r:id="rId8"/>
    <p:sldId id="1475" r:id="rId9"/>
    <p:sldId id="1476" r:id="rId10"/>
    <p:sldId id="1316" r:id="rId11"/>
    <p:sldId id="1201" r:id="rId12"/>
    <p:sldId id="1307" r:id="rId13"/>
    <p:sldId id="1404" r:id="rId14"/>
    <p:sldId id="1278" r:id="rId15"/>
    <p:sldId id="1441" r:id="rId16"/>
    <p:sldId id="1483" r:id="rId17"/>
    <p:sldId id="1485" r:id="rId18"/>
    <p:sldId id="1310" r:id="rId19"/>
    <p:sldId id="1477" r:id="rId20"/>
    <p:sldId id="1478" r:id="rId21"/>
    <p:sldId id="1471" r:id="rId22"/>
    <p:sldId id="1392" r:id="rId23"/>
    <p:sldId id="1128" r:id="rId24"/>
    <p:sldId id="1238" r:id="rId25"/>
    <p:sldId id="1130" r:id="rId26"/>
    <p:sldId id="1099" r:id="rId27"/>
    <p:sldId id="1062" r:id="rId28"/>
    <p:sldId id="1487" r:id="rId29"/>
    <p:sldId id="1472" r:id="rId30"/>
    <p:sldId id="1363" r:id="rId31"/>
    <p:sldId id="1364" r:id="rId32"/>
    <p:sldId id="1365" r:id="rId33"/>
    <p:sldId id="1366" r:id="rId34"/>
    <p:sldId id="1367" r:id="rId35"/>
    <p:sldId id="1474" r:id="rId36"/>
    <p:sldId id="1401" r:id="rId37"/>
    <p:sldId id="1389" r:id="rId38"/>
    <p:sldId id="1473" r:id="rId39"/>
    <p:sldId id="1479" r:id="rId40"/>
    <p:sldId id="1480" r:id="rId41"/>
    <p:sldId id="1399" r:id="rId42"/>
    <p:sldId id="1407" r:id="rId43"/>
    <p:sldId id="1412" r:id="rId44"/>
    <p:sldId id="1409" r:id="rId45"/>
    <p:sldId id="1486" r:id="rId46"/>
    <p:sldId id="1481" r:id="rId47"/>
    <p:sldId id="1245" r:id="rId48"/>
    <p:sldId id="1249" r:id="rId49"/>
    <p:sldId id="1411" r:id="rId50"/>
    <p:sldId id="1397" r:id="rId51"/>
    <p:sldId id="1151" r:id="rId5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919"/>
    <a:srgbClr val="283F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81" autoAdjust="0"/>
  </p:normalViewPr>
  <p:slideViewPr>
    <p:cSldViewPr snapToGrid="0" showGuides="1">
      <p:cViewPr varScale="1">
        <p:scale>
          <a:sx n="82" d="100"/>
          <a:sy n="82" d="100"/>
        </p:scale>
        <p:origin x="1306" y="67"/>
      </p:cViewPr>
      <p:guideLst>
        <p:guide orient="horz" pos="2636"/>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2025/10/16</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2025/10/16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315228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377423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19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6846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pPr marR="80010" algn="just">
              <a:lnSpc>
                <a:spcPts val="2200"/>
              </a:lnSpc>
              <a:spcBef>
                <a:spcPts val="600"/>
              </a:spcBef>
            </a:pPr>
            <a:endParaRPr lang="en-US" altLang="ja-JP" dirty="0"/>
          </a:p>
        </p:txBody>
      </p:sp>
    </p:spTree>
    <p:extLst>
      <p:ext uri="{BB962C8B-B14F-4D97-AF65-F5344CB8AC3E}">
        <p14:creationId xmlns:p14="http://schemas.microsoft.com/office/powerpoint/2010/main" val="3783423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115359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343385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29</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30</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63979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41068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133941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582488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3260283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606551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lang="ja-JP" altLang="en-US" dirty="0"/>
          </a:p>
        </p:txBody>
      </p:sp>
      <p:sp>
        <p:nvSpPr>
          <p:cNvPr id="188" name="Shape 188"/>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38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062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106909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841F3B-5A04-41FB-8249-8E399CC488D9}" type="slidenum">
              <a:rPr kumimoji="1" lang="ja-JP" altLang="en-US" sz="1200" b="0" i="0" u="none" strike="noStrike" kern="1200" cap="none" spc="0" normalizeH="0" baseline="0" noProof="0" smtClean="0">
                <a:ln>
                  <a:noFill/>
                </a:ln>
                <a:solidFill>
                  <a:prstClr val="black"/>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73524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41</a:t>
            </a:fld>
            <a:endParaRPr kumimoji="1" lang="ja-JP" altLang="en-US"/>
          </a:p>
        </p:txBody>
      </p:sp>
    </p:spTree>
    <p:extLst>
      <p:ext uri="{BB962C8B-B14F-4D97-AF65-F5344CB8AC3E}">
        <p14:creationId xmlns:p14="http://schemas.microsoft.com/office/powerpoint/2010/main" val="1274162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2418553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45</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2650" y="217488"/>
            <a:ext cx="4702175" cy="3255962"/>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46</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0363" lvl="0" indent="-360363"/>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2025/10/16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078420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61435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259185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8505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374246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2328"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467151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188248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3696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4066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05554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640082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06363419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62915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403660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90193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742969">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707471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138"/>
            </a:lvl1pPr>
          </a:lstStyle>
          <a:p>
            <a:pPr>
              <a:defRPr/>
            </a:pPr>
            <a:fld id="{FBA22BA5-9FE1-4ACC-9D4A-E058C1440C35}" type="datetime1">
              <a:rPr lang="en-US" altLang="ja-JP" smtClean="0"/>
              <a:t>10/16/2025</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463"/>
              <a:t>　</a:t>
            </a:r>
            <a:fld id="{79BE7158-2AB0-4E92-A3E1-C43B793C7752}" type="slidenum">
              <a:rPr lang="ja-JP" altLang="en-US" sz="1463" smtClean="0"/>
              <a:pPr>
                <a:defRPr/>
              </a:pPr>
              <a:t>‹#›</a:t>
            </a:fld>
            <a:endParaRPr lang="ja-JP" altLang="en-US" sz="1463"/>
          </a:p>
        </p:txBody>
      </p:sp>
    </p:spTree>
    <p:extLst>
      <p:ext uri="{BB962C8B-B14F-4D97-AF65-F5344CB8AC3E}">
        <p14:creationId xmlns:p14="http://schemas.microsoft.com/office/powerpoint/2010/main" val="444451224"/>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379987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2025/10/16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272011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236693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931094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80428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74055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2025/10/16</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2025/10/16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2025/10/16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2025/10/16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12"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2AAEF7F-927D-4C2E-8CBF-59DCC33CF152}" type="datetime1">
              <a:rPr lang="ja-JP" altLang="en-US" smtClean="0">
                <a:solidFill>
                  <a:prstClr val="black">
                    <a:tint val="75000"/>
                  </a:prstClr>
                </a:solidFill>
              </a:rPr>
              <a:t>2025/10/16</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242892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3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1.xml"/><Relationship Id="rId16"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image" Target="../media/image71.png"/><Relationship Id="rId5" Type="http://schemas.openxmlformats.org/officeDocument/2006/relationships/image" Target="../media/image13.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a:latin typeface="Meiryo UI" panose="020B0604030504040204" pitchFamily="50" charset="-128"/>
                <a:ea typeface="Meiryo UI" panose="020B0604030504040204" pitchFamily="50" charset="-128"/>
              </a:rPr>
              <a:t>2025</a:t>
            </a:r>
            <a:r>
              <a:rPr kumimoji="1" lang="ja-JP" altLang="en-US" sz="200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9</a:t>
            </a:r>
            <a:r>
              <a:rPr kumimoji="1" lang="ja-JP" altLang="en-US" sz="200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sp>
        <p:nvSpPr>
          <p:cNvPr id="2" name="テキスト ボックス 1"/>
          <p:cNvSpPr txBox="1"/>
          <p:nvPr/>
        </p:nvSpPr>
        <p:spPr>
          <a:xfrm>
            <a:off x="-4" y="993668"/>
            <a:ext cx="9906001" cy="1938992"/>
          </a:xfrm>
          <a:prstGeom prst="rect">
            <a:avLst/>
          </a:prstGeom>
          <a:noFill/>
        </p:spPr>
        <p:txBody>
          <a:bodyPr wrap="square" rtlCol="0">
            <a:spAutoFit/>
          </a:bodyPr>
          <a:lstStyle/>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の推進に向けた</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A93A42-FAA4-4E19-82DD-85086FAD74AE}"/>
              </a:ext>
            </a:extLst>
          </p:cNvPr>
          <p:cNvPicPr>
            <a:picLocks noChangeAspect="1"/>
          </p:cNvPicPr>
          <p:nvPr/>
        </p:nvPicPr>
        <p:blipFill>
          <a:blip r:embed="rId3"/>
          <a:stretch>
            <a:fillRect/>
          </a:stretch>
        </p:blipFill>
        <p:spPr>
          <a:xfrm>
            <a:off x="3273097" y="2369329"/>
            <a:ext cx="3359798" cy="3315444"/>
          </a:xfrm>
          <a:prstGeom prst="rect">
            <a:avLst/>
          </a:prstGeom>
        </p:spPr>
      </p:pic>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4138335494"/>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681037" y="1303140"/>
            <a:ext cx="8543925" cy="1077020"/>
          </a:xfrm>
        </p:spPr>
        <p:txBody>
          <a:bodyPr/>
          <a:lstStyle/>
          <a:p>
            <a:r>
              <a:rPr kumimoji="1" lang="en-US" altLang="ja-JP" sz="3600" b="1" dirty="0">
                <a:solidFill>
                  <a:schemeClr val="tx1"/>
                </a:solidFill>
                <a:latin typeface="Meiryo UI" panose="020B0604030504040204" pitchFamily="50" charset="-128"/>
                <a:ea typeface="Meiryo UI" panose="020B0604030504040204" pitchFamily="50" charset="-128"/>
              </a:rPr>
              <a:t>SDGs</a:t>
            </a:r>
            <a:r>
              <a:rPr kumimoji="1" lang="ja-JP" altLang="en-US" sz="3600" b="1" dirty="0">
                <a:solidFill>
                  <a:schemeClr val="tx1"/>
                </a:solidFill>
                <a:latin typeface="Meiryo UI" panose="020B0604030504040204" pitchFamily="50" charset="-128"/>
                <a:ea typeface="Meiryo UI" panose="020B0604030504040204" pitchFamily="50" charset="-128"/>
              </a:rPr>
              <a:t>は、</a:t>
            </a:r>
            <a:r>
              <a:rPr lang="ja-JP" altLang="en-US" sz="3600" b="1" dirty="0">
                <a:solidFill>
                  <a:schemeClr val="tx1"/>
                </a:solidFill>
                <a:latin typeface="Meiryo UI" panose="020B0604030504040204" pitchFamily="50" charset="-128"/>
                <a:ea typeface="Meiryo UI" panose="020B0604030504040204" pitchFamily="50" charset="-128"/>
              </a:rPr>
              <a:t>折り返し地点を過ぎました。</a:t>
            </a:r>
            <a:br>
              <a:rPr kumimoji="1" lang="en-US" altLang="ja-JP" sz="3600" b="1" dirty="0">
                <a:solidFill>
                  <a:schemeClr val="tx1"/>
                </a:solidFill>
                <a:latin typeface="Meiryo UI" panose="020B0604030504040204" pitchFamily="50" charset="-128"/>
                <a:ea typeface="Meiryo UI" panose="020B0604030504040204" pitchFamily="50" charset="-128"/>
              </a:rPr>
            </a:br>
            <a:r>
              <a:rPr kumimoji="1" lang="en-US" altLang="ja-JP" sz="3600" b="1" dirty="0">
                <a:solidFill>
                  <a:schemeClr val="tx1"/>
                </a:solidFill>
                <a:latin typeface="Meiryo UI" panose="020B0604030504040204" pitchFamily="50" charset="-128"/>
                <a:ea typeface="Meiryo UI" panose="020B0604030504040204" pitchFamily="50" charset="-128"/>
              </a:rPr>
              <a:t>SDGs</a:t>
            </a:r>
            <a:r>
              <a:rPr kumimoji="1" lang="ja-JP" altLang="en-US" sz="3600" b="1" dirty="0">
                <a:solidFill>
                  <a:schemeClr val="tx1"/>
                </a:solidFill>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526256" y="3613217"/>
            <a:ext cx="4664075" cy="980281"/>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 name="矢印: 山形 5">
            <a:extLst>
              <a:ext uri="{FF2B5EF4-FFF2-40B4-BE49-F238E27FC236}">
                <a16:creationId xmlns:a16="http://schemas.microsoft.com/office/drawing/2014/main" id="{AE27161D-F2B3-453F-9CD0-48A050F735DB}"/>
              </a:ext>
            </a:extLst>
          </p:cNvPr>
          <p:cNvSpPr/>
          <p:nvPr/>
        </p:nvSpPr>
        <p:spPr>
          <a:xfrm>
            <a:off x="4808538" y="3613217"/>
            <a:ext cx="4664075" cy="980281"/>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257969" y="3238744"/>
            <a:ext cx="1434306" cy="317459"/>
          </a:xfrm>
          <a:prstGeom prst="rect">
            <a:avLst/>
          </a:prstGeom>
          <a:noFill/>
        </p:spPr>
        <p:txBody>
          <a:bodyPr wrap="square" rtlCol="0">
            <a:spAutoFit/>
          </a:bodyPr>
          <a:lstStyle/>
          <a:p>
            <a:r>
              <a:rPr kumimoji="1" lang="en-US" altLang="ja-JP" sz="1463" b="1" dirty="0">
                <a:latin typeface="Meiryo UI" panose="020B0604030504040204" pitchFamily="50" charset="-128"/>
                <a:ea typeface="Meiryo UI" panose="020B0604030504040204" pitchFamily="50" charset="-128"/>
              </a:rPr>
              <a:t>2015</a:t>
            </a:r>
            <a:r>
              <a:rPr kumimoji="1" lang="ja-JP" altLang="en-US" sz="1463"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8538766" y="3262832"/>
            <a:ext cx="1434306" cy="317459"/>
          </a:xfrm>
          <a:prstGeom prst="rect">
            <a:avLst/>
          </a:prstGeom>
          <a:noFill/>
        </p:spPr>
        <p:txBody>
          <a:bodyPr wrap="square" rtlCol="0">
            <a:spAutoFit/>
          </a:bodyPr>
          <a:lstStyle/>
          <a:p>
            <a:r>
              <a:rPr kumimoji="1" lang="en-US" altLang="ja-JP" sz="1463" b="1" dirty="0">
                <a:latin typeface="Meiryo UI" panose="020B0604030504040204" pitchFamily="50" charset="-128"/>
                <a:ea typeface="Meiryo UI" panose="020B0604030504040204" pitchFamily="50" charset="-128"/>
              </a:rPr>
              <a:t>2030</a:t>
            </a:r>
            <a:r>
              <a:rPr kumimoji="1" lang="ja-JP" altLang="en-US" sz="1463"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4382889" y="3087493"/>
            <a:ext cx="1434306" cy="442429"/>
          </a:xfrm>
          <a:prstGeom prst="rect">
            <a:avLst/>
          </a:prstGeom>
          <a:noFill/>
        </p:spPr>
        <p:txBody>
          <a:bodyPr wrap="square" rtlCol="0">
            <a:spAutoFit/>
          </a:bodyPr>
          <a:lstStyle/>
          <a:p>
            <a:r>
              <a:rPr kumimoji="1" lang="en-US" altLang="ja-JP" sz="2275" b="1" dirty="0">
                <a:latin typeface="Meiryo UI" panose="020B0604030504040204" pitchFamily="50" charset="-128"/>
                <a:ea typeface="Meiryo UI" panose="020B0604030504040204" pitchFamily="50" charset="-128"/>
              </a:rPr>
              <a:t>2023</a:t>
            </a:r>
            <a:r>
              <a:rPr kumimoji="1" lang="ja-JP" altLang="en-US" sz="2275"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4305498" y="4667890"/>
            <a:ext cx="1769666" cy="342401"/>
          </a:xfrm>
          <a:prstGeom prst="rect">
            <a:avLst/>
          </a:prstGeom>
          <a:noFill/>
        </p:spPr>
        <p:txBody>
          <a:bodyPr wrap="square" rtlCol="0">
            <a:spAutoFit/>
          </a:bodyPr>
          <a:lstStyle/>
          <a:p>
            <a:r>
              <a:rPr kumimoji="1" lang="ja-JP" altLang="en-US" sz="1625" b="1" dirty="0">
                <a:latin typeface="Meiryo UI" panose="020B0604030504040204" pitchFamily="50" charset="-128"/>
                <a:ea typeface="Meiryo UI" panose="020B0604030504040204" pitchFamily="50" charset="-128"/>
              </a:rPr>
              <a:t>折り返し地点</a:t>
            </a:r>
          </a:p>
        </p:txBody>
      </p:sp>
      <p:sp>
        <p:nvSpPr>
          <p:cNvPr id="12" name="スライド番号プレースホルダー 1">
            <a:extLst>
              <a:ext uri="{FF2B5EF4-FFF2-40B4-BE49-F238E27FC236}">
                <a16:creationId xmlns:a16="http://schemas.microsoft.com/office/drawing/2014/main" id="{AC28402A-2896-4CEA-866D-D6C0527A2962}"/>
              </a:ext>
            </a:extLst>
          </p:cNvPr>
          <p:cNvSpPr>
            <a:spLocks noGrp="1"/>
          </p:cNvSpPr>
          <p:nvPr>
            <p:ph type="sldNum" sz="quarter" idx="12"/>
          </p:nvPr>
        </p:nvSpPr>
        <p:spPr>
          <a:xfrm>
            <a:off x="6875106" y="6384342"/>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10</a:t>
            </a:fld>
            <a:endParaRPr kumimoji="1" lang="ja-JP" altLang="en-US" sz="975" dirty="0">
              <a:latin typeface="+mn-ea"/>
            </a:endParaRPr>
          </a:p>
        </p:txBody>
      </p:sp>
    </p:spTree>
    <p:extLst>
      <p:ext uri="{BB962C8B-B14F-4D97-AF65-F5344CB8AC3E}">
        <p14:creationId xmlns:p14="http://schemas.microsoft.com/office/powerpoint/2010/main" val="393292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681037" y="2890490"/>
            <a:ext cx="8543925" cy="1077020"/>
          </a:xfrm>
        </p:spPr>
        <p:txBody>
          <a:bodyPr>
            <a:noAutofit/>
          </a:bodyPr>
          <a:lstStyle/>
          <a:p>
            <a:r>
              <a:rPr kumimoji="1" lang="en-US" altLang="ja-JP" sz="3200" b="1" dirty="0">
                <a:solidFill>
                  <a:schemeClr val="tx1"/>
                </a:solidFill>
                <a:latin typeface="Meiryo UI" panose="020B0604030504040204" pitchFamily="50" charset="-128"/>
                <a:ea typeface="Meiryo UI" panose="020B0604030504040204" pitchFamily="50" charset="-128"/>
              </a:rPr>
              <a:t>A</a:t>
            </a:r>
            <a:r>
              <a:rPr kumimoji="1" lang="ja-JP" altLang="en-US" sz="3200" b="1">
                <a:solidFill>
                  <a:schemeClr val="tx1"/>
                </a:solidFill>
                <a:latin typeface="Meiryo UI" panose="020B0604030504040204" pitchFamily="50" charset="-128"/>
                <a:ea typeface="Meiryo UI" panose="020B0604030504040204" pitchFamily="50" charset="-128"/>
              </a:rPr>
              <a:t>）</a:t>
            </a:r>
            <a:r>
              <a:rPr kumimoji="1" lang="en-US" altLang="ja-JP" sz="3200" b="1">
                <a:solidFill>
                  <a:schemeClr val="tx1"/>
                </a:solidFill>
                <a:latin typeface="Meiryo UI" panose="020B0604030504040204" pitchFamily="50" charset="-128"/>
                <a:ea typeface="Meiryo UI" panose="020B0604030504040204" pitchFamily="50" charset="-128"/>
              </a:rPr>
              <a:t>18</a:t>
            </a:r>
            <a:r>
              <a:rPr kumimoji="1" lang="ja-JP" altLang="en-US" sz="3200" b="1">
                <a:solidFill>
                  <a:schemeClr val="tx1"/>
                </a:solidFill>
                <a:latin typeface="Meiryo UI" panose="020B0604030504040204" pitchFamily="50" charset="-128"/>
                <a:ea typeface="Meiryo UI" panose="020B0604030504040204" pitchFamily="50" charset="-128"/>
              </a:rPr>
              <a:t>％</a:t>
            </a:r>
            <a:br>
              <a:rPr kumimoji="1" lang="en-US" altLang="ja-JP" sz="3200" b="1" dirty="0">
                <a:solidFill>
                  <a:schemeClr val="tx1"/>
                </a:solidFill>
                <a:latin typeface="Meiryo UI" panose="020B0604030504040204" pitchFamily="50" charset="-128"/>
                <a:ea typeface="Meiryo UI" panose="020B0604030504040204" pitchFamily="50" charset="-128"/>
              </a:rPr>
            </a:br>
            <a:br>
              <a:rPr kumimoji="1" lang="en-US" altLang="ja-JP" sz="3200" b="1" dirty="0">
                <a:solidFill>
                  <a:schemeClr val="tx1"/>
                </a:solidFill>
                <a:latin typeface="Meiryo UI" panose="020B0604030504040204" pitchFamily="50" charset="-128"/>
                <a:ea typeface="Meiryo UI" panose="020B0604030504040204" pitchFamily="50" charset="-128"/>
              </a:rPr>
            </a:br>
            <a:r>
              <a:rPr kumimoji="1" lang="en-US" altLang="ja-JP" sz="3200" b="1">
                <a:solidFill>
                  <a:schemeClr val="tx1"/>
                </a:solidFill>
                <a:latin typeface="Meiryo UI" panose="020B0604030504040204" pitchFamily="50" charset="-128"/>
                <a:ea typeface="Meiryo UI" panose="020B0604030504040204" pitchFamily="50" charset="-128"/>
              </a:rPr>
              <a:t>B</a:t>
            </a:r>
            <a:r>
              <a:rPr kumimoji="1" lang="ja-JP" altLang="en-US" sz="3200" b="1">
                <a:solidFill>
                  <a:schemeClr val="tx1"/>
                </a:solidFill>
                <a:latin typeface="Meiryo UI" panose="020B0604030504040204" pitchFamily="50" charset="-128"/>
                <a:ea typeface="Meiryo UI" panose="020B0604030504040204" pitchFamily="50" charset="-128"/>
              </a:rPr>
              <a:t>）</a:t>
            </a:r>
            <a:r>
              <a:rPr kumimoji="1" lang="en-US" altLang="ja-JP" sz="3200">
                <a:solidFill>
                  <a:schemeClr val="tx1"/>
                </a:solidFill>
              </a:rPr>
              <a:t>2</a:t>
            </a:r>
            <a:r>
              <a:rPr lang="en-US" altLang="ja-JP" sz="3200" b="1">
                <a:solidFill>
                  <a:schemeClr val="tx1"/>
                </a:solidFill>
                <a:latin typeface="Meiryo UI" panose="020B0604030504040204" pitchFamily="50" charset="-128"/>
                <a:ea typeface="Meiryo UI" panose="020B0604030504040204" pitchFamily="50" charset="-128"/>
              </a:rPr>
              <a:t>6</a:t>
            </a:r>
            <a:r>
              <a:rPr kumimoji="1" lang="ja-JP" altLang="en-US" sz="3200" b="1">
                <a:solidFill>
                  <a:schemeClr val="tx1"/>
                </a:solidFill>
                <a:latin typeface="Meiryo UI" panose="020B0604030504040204" pitchFamily="50" charset="-128"/>
                <a:ea typeface="Meiryo UI" panose="020B0604030504040204" pitchFamily="50" charset="-128"/>
              </a:rPr>
              <a:t>％</a:t>
            </a:r>
            <a:br>
              <a:rPr kumimoji="1" lang="en-US" altLang="ja-JP" sz="3200" b="1" dirty="0">
                <a:solidFill>
                  <a:schemeClr val="tx1"/>
                </a:solidFill>
                <a:latin typeface="Meiryo UI" panose="020B0604030504040204" pitchFamily="50" charset="-128"/>
                <a:ea typeface="Meiryo UI" panose="020B0604030504040204" pitchFamily="50" charset="-128"/>
              </a:rPr>
            </a:br>
            <a:br>
              <a:rPr kumimoji="1" lang="en-US" altLang="ja-JP" sz="3200" b="1" dirty="0">
                <a:solidFill>
                  <a:schemeClr val="tx1"/>
                </a:solidFill>
                <a:latin typeface="Meiryo UI" panose="020B0604030504040204" pitchFamily="50" charset="-128"/>
                <a:ea typeface="Meiryo UI" panose="020B0604030504040204" pitchFamily="50" charset="-128"/>
              </a:rPr>
            </a:br>
            <a:r>
              <a:rPr kumimoji="1" lang="en-US" altLang="ja-JP" sz="3200" b="1" dirty="0">
                <a:solidFill>
                  <a:schemeClr val="tx1"/>
                </a:solidFill>
                <a:latin typeface="Meiryo UI" panose="020B0604030504040204" pitchFamily="50" charset="-128"/>
                <a:ea typeface="Meiryo UI" panose="020B0604030504040204" pitchFamily="50" charset="-128"/>
              </a:rPr>
              <a:t>C</a:t>
            </a:r>
            <a:r>
              <a:rPr kumimoji="1" lang="ja-JP" altLang="en-US" sz="3200" b="1">
                <a:solidFill>
                  <a:schemeClr val="tx1"/>
                </a:solidFill>
                <a:latin typeface="Meiryo UI" panose="020B0604030504040204" pitchFamily="50" charset="-128"/>
                <a:ea typeface="Meiryo UI" panose="020B0604030504040204" pitchFamily="50" charset="-128"/>
              </a:rPr>
              <a:t>）</a:t>
            </a:r>
            <a:r>
              <a:rPr kumimoji="1" lang="en-US" altLang="ja-JP" sz="3200" b="1">
                <a:solidFill>
                  <a:schemeClr val="tx1"/>
                </a:solidFill>
                <a:latin typeface="Meiryo UI" panose="020B0604030504040204" pitchFamily="50" charset="-128"/>
                <a:ea typeface="Meiryo UI" panose="020B0604030504040204" pitchFamily="50" charset="-128"/>
              </a:rPr>
              <a:t>52</a:t>
            </a:r>
            <a:r>
              <a:rPr kumimoji="1" lang="ja-JP" altLang="en-US" sz="3200" b="1">
                <a:solidFill>
                  <a:schemeClr val="tx1"/>
                </a:solidFill>
                <a:latin typeface="Meiryo UI" panose="020B0604030504040204" pitchFamily="50" charset="-128"/>
                <a:ea typeface="Meiryo UI" panose="020B0604030504040204" pitchFamily="50" charset="-128"/>
              </a:rPr>
              <a:t>％</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588169" y="980877"/>
            <a:ext cx="8925719"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575" b="1" dirty="0">
                <a:latin typeface="Meiryo UI" panose="020B0604030504040204" pitchFamily="50" charset="-128"/>
                <a:ea typeface="Meiryo UI" panose="020B0604030504040204" pitchFamily="50" charset="-128"/>
              </a:rPr>
              <a:t>SDGs</a:t>
            </a:r>
            <a:r>
              <a:rPr lang="ja-JP" altLang="en-US" sz="3575" b="1" dirty="0">
                <a:latin typeface="Meiryo UI" panose="020B0604030504040204" pitchFamily="50" charset="-128"/>
                <a:ea typeface="Meiryo UI" panose="020B0604030504040204" pitchFamily="50" charset="-128"/>
              </a:rPr>
              <a:t>の目標のうち軌道にのっている割合は？</a:t>
            </a:r>
          </a:p>
        </p:txBody>
      </p:sp>
      <p:sp>
        <p:nvSpPr>
          <p:cNvPr id="5" name="スライド番号プレースホルダー 1">
            <a:extLst>
              <a:ext uri="{FF2B5EF4-FFF2-40B4-BE49-F238E27FC236}">
                <a16:creationId xmlns:a16="http://schemas.microsoft.com/office/drawing/2014/main" id="{7380CA7B-E5CE-4FCB-B948-1F051276E4A2}"/>
              </a:ext>
            </a:extLst>
          </p:cNvPr>
          <p:cNvSpPr>
            <a:spLocks noGrp="1"/>
          </p:cNvSpPr>
          <p:nvPr>
            <p:ph type="sldNum" sz="quarter" idx="12"/>
          </p:nvPr>
        </p:nvSpPr>
        <p:spPr>
          <a:xfrm>
            <a:off x="6921759" y="6384341"/>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11</a:t>
            </a:fld>
            <a:endParaRPr kumimoji="1" lang="ja-JP" altLang="en-US" sz="975" dirty="0">
              <a:latin typeface="+mn-ea"/>
            </a:endParaRPr>
          </a:p>
        </p:txBody>
      </p:sp>
    </p:spTree>
    <p:extLst>
      <p:ext uri="{BB962C8B-B14F-4D97-AF65-F5344CB8AC3E}">
        <p14:creationId xmlns:p14="http://schemas.microsoft.com/office/powerpoint/2010/main" val="362312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185676" y="823585"/>
            <a:ext cx="939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71475">
              <a:spcAft>
                <a:spcPts val="975"/>
              </a:spcAft>
              <a:tabLst>
                <a:tab pos="294084" algn="l"/>
              </a:tabLst>
              <a:defRPr/>
            </a:pPr>
            <a:r>
              <a:rPr lang="en-US" altLang="ja-JP" sz="2000">
                <a:latin typeface="Meiryo UI" panose="020B0604030504040204" pitchFamily="50" charset="-128"/>
                <a:ea typeface="Meiryo UI" panose="020B0604030504040204" pitchFamily="50" charset="-128"/>
              </a:rPr>
              <a:t>SDGs</a:t>
            </a:r>
            <a:r>
              <a:rPr lang="ja-JP" altLang="en-US" sz="2000">
                <a:latin typeface="Meiryo UI" panose="020B0604030504040204" pitchFamily="50" charset="-128"/>
                <a:ea typeface="Meiryo UI" panose="020B0604030504040204" pitchFamily="50" charset="-128"/>
              </a:rPr>
              <a:t>のターゲットのうち、現時点で達成に向けた軌道に乗っているのは</a:t>
            </a:r>
            <a:r>
              <a:rPr lang="ja-JP" altLang="en-US" sz="2000" b="1" u="sng">
                <a:latin typeface="Meiryo UI" panose="020B0604030504040204" pitchFamily="50" charset="-128"/>
                <a:ea typeface="Meiryo UI" panose="020B0604030504040204" pitchFamily="50" charset="-128"/>
              </a:rPr>
              <a:t>わずか</a:t>
            </a:r>
            <a:r>
              <a:rPr lang="en-US" altLang="ja-JP" sz="2000" b="1" u="sng">
                <a:latin typeface="Meiryo UI" panose="020B0604030504040204" pitchFamily="50" charset="-128"/>
                <a:ea typeface="Meiryo UI" panose="020B0604030504040204" pitchFamily="50" charset="-128"/>
              </a:rPr>
              <a:t>18%</a:t>
            </a:r>
            <a:r>
              <a:rPr lang="ja-JP" altLang="en-US" sz="2000">
                <a:latin typeface="Meiryo UI" panose="020B0604030504040204" pitchFamily="50" charset="-128"/>
                <a:ea typeface="Meiryo UI" panose="020B0604030504040204" pitchFamily="50" charset="-128"/>
              </a:rPr>
              <a:t>であり、</a:t>
            </a:r>
            <a:r>
              <a:rPr lang="ja-JP" altLang="en-US" sz="2000" b="0" i="0">
                <a:effectLst/>
                <a:latin typeface="Meiryo UI" panose="020B0604030504040204" pitchFamily="50" charset="-128"/>
                <a:ea typeface="Meiryo UI" panose="020B0604030504040204" pitchFamily="50" charset="-128"/>
              </a:rPr>
              <a:t>半数近くは進捗があまりにも遅く、</a:t>
            </a:r>
            <a:r>
              <a:rPr lang="en-US" altLang="ja-JP" sz="2000" b="0" i="0">
                <a:effectLst/>
                <a:latin typeface="Meiryo UI" panose="020B0604030504040204" pitchFamily="50" charset="-128"/>
                <a:ea typeface="Meiryo UI" panose="020B0604030504040204" pitchFamily="50" charset="-128"/>
              </a:rPr>
              <a:t>18%</a:t>
            </a:r>
            <a:r>
              <a:rPr lang="ja-JP" altLang="en-US" sz="2000" b="0" i="0">
                <a:effectLst/>
                <a:latin typeface="Meiryo UI" panose="020B0604030504040204" pitchFamily="50" charset="-128"/>
                <a:ea typeface="Meiryo UI" panose="020B0604030504040204" pitchFamily="50" charset="-128"/>
              </a:rPr>
              <a:t>は後退</a:t>
            </a:r>
            <a:r>
              <a:rPr lang="ja-JP" altLang="en-US" sz="2000">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正方形/長方形 8">
            <a:extLst>
              <a:ext uri="{FF2B5EF4-FFF2-40B4-BE49-F238E27FC236}">
                <a16:creationId xmlns:a16="http://schemas.microsoft.com/office/drawing/2014/main" id="{2F072D95-07B7-4282-9ADD-E153F55BC31E}"/>
              </a:ext>
            </a:extLst>
          </p:cNvPr>
          <p:cNvSpPr/>
          <p:nvPr/>
        </p:nvSpPr>
        <p:spPr>
          <a:xfrm>
            <a:off x="787341" y="5821363"/>
            <a:ext cx="3095624" cy="342530"/>
          </a:xfrm>
          <a:prstGeom prst="rect">
            <a:avLst/>
          </a:prstGeom>
        </p:spPr>
        <p:txBody>
          <a:bodyPr wrap="square">
            <a:spAutoFit/>
          </a:bodyPr>
          <a:lstStyle/>
          <a:p>
            <a:pPr defTabSz="371475">
              <a:defRPr/>
            </a:pPr>
            <a:r>
              <a:rPr lang="en-US" altLang="ja-JP" sz="813">
                <a:solidFill>
                  <a:prstClr val="black"/>
                </a:solidFill>
                <a:latin typeface="Meiryo UI" panose="020B0604030504040204" pitchFamily="50" charset="-128"/>
                <a:ea typeface="Meiryo UI" panose="020B0604030504040204" pitchFamily="50" charset="-128"/>
              </a:rPr>
              <a:t>2025</a:t>
            </a:r>
            <a:r>
              <a:rPr lang="ja-JP" altLang="en-US" sz="813">
                <a:solidFill>
                  <a:prstClr val="black"/>
                </a:solidFill>
                <a:latin typeface="Meiryo UI" panose="020B0604030504040204" pitchFamily="50" charset="-128"/>
                <a:ea typeface="Meiryo UI" panose="020B0604030504040204" pitchFamily="50" charset="-128"/>
              </a:rPr>
              <a:t>年</a:t>
            </a:r>
            <a:r>
              <a:rPr lang="en-US" altLang="ja-JP" sz="813" dirty="0">
                <a:solidFill>
                  <a:prstClr val="black"/>
                </a:solidFill>
                <a:latin typeface="Meiryo UI" panose="020B0604030504040204" pitchFamily="50" charset="-128"/>
                <a:ea typeface="Meiryo UI" panose="020B0604030504040204" pitchFamily="50" charset="-128"/>
              </a:rPr>
              <a:t>7</a:t>
            </a:r>
            <a:r>
              <a:rPr lang="ja-JP" altLang="en-US" sz="813">
                <a:solidFill>
                  <a:prstClr val="black"/>
                </a:solidFill>
                <a:latin typeface="Meiryo UI" panose="020B0604030504040204" pitchFamily="50" charset="-128"/>
                <a:ea typeface="Meiryo UI" panose="020B0604030504040204" pitchFamily="50" charset="-128"/>
              </a:rPr>
              <a:t>月に公表された</a:t>
            </a:r>
            <a:endParaRPr lang="en-US" altLang="ja-JP" sz="813" dirty="0">
              <a:solidFill>
                <a:prstClr val="black"/>
              </a:solidFill>
              <a:latin typeface="Meiryo UI" panose="020B0604030504040204" pitchFamily="50" charset="-128"/>
              <a:ea typeface="Meiryo UI" panose="020B0604030504040204" pitchFamily="50" charset="-128"/>
            </a:endParaRPr>
          </a:p>
          <a:p>
            <a:pPr defTabSz="371475">
              <a:defRPr/>
            </a:pPr>
            <a:r>
              <a:rPr lang="ja-JP" altLang="en-US" sz="813" dirty="0">
                <a:solidFill>
                  <a:prstClr val="black"/>
                </a:solidFill>
                <a:latin typeface="Meiryo UI" panose="020B0604030504040204" pitchFamily="50" charset="-128"/>
                <a:ea typeface="Meiryo UI" panose="020B0604030504040204" pitchFamily="50" charset="-128"/>
              </a:rPr>
              <a:t>「</a:t>
            </a:r>
            <a:r>
              <a:rPr lang="en-US" altLang="ja-JP" sz="813" dirty="0">
                <a:solidFill>
                  <a:prstClr val="black"/>
                </a:solidFill>
                <a:latin typeface="Meiryo UI" panose="020B0604030504040204" pitchFamily="50" charset="-128"/>
                <a:ea typeface="Meiryo UI" panose="020B0604030504040204" pitchFamily="50" charset="-128"/>
              </a:rPr>
              <a:t>The Sustainable Development Goals </a:t>
            </a:r>
            <a:r>
              <a:rPr lang="en-US" altLang="ja-JP" sz="813">
                <a:solidFill>
                  <a:prstClr val="black"/>
                </a:solidFill>
                <a:latin typeface="Meiryo UI" panose="020B0604030504040204" pitchFamily="50" charset="-128"/>
                <a:ea typeface="Meiryo UI" panose="020B0604030504040204" pitchFamily="50" charset="-128"/>
              </a:rPr>
              <a:t>Report 2025</a:t>
            </a:r>
            <a:r>
              <a:rPr lang="ja-JP" altLang="en-US" sz="813">
                <a:solidFill>
                  <a:prstClr val="black"/>
                </a:solidFill>
                <a:latin typeface="Meiryo UI" panose="020B0604030504040204" pitchFamily="50" charset="-128"/>
                <a:ea typeface="Meiryo UI" panose="020B0604030504040204" pitchFamily="50" charset="-128"/>
              </a:rPr>
              <a:t>」</a:t>
            </a:r>
            <a:endParaRPr lang="en-US" altLang="ja-JP" sz="813"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89AA967-298A-466B-BE35-9995C30FD94D}"/>
              </a:ext>
            </a:extLst>
          </p:cNvPr>
          <p:cNvSpPr/>
          <p:nvPr/>
        </p:nvSpPr>
        <p:spPr>
          <a:xfrm>
            <a:off x="6586200" y="5946398"/>
            <a:ext cx="3095624" cy="217432"/>
          </a:xfrm>
          <a:prstGeom prst="rect">
            <a:avLst/>
          </a:prstGeom>
        </p:spPr>
        <p:txBody>
          <a:bodyPr wrap="square">
            <a:spAutoFit/>
          </a:bodyPr>
          <a:lstStyle/>
          <a:p>
            <a:pPr defTabSz="371475">
              <a:defRPr/>
            </a:pPr>
            <a:r>
              <a:rPr lang="ja-JP" altLang="en-US" sz="813" dirty="0">
                <a:solidFill>
                  <a:prstClr val="black"/>
                </a:solidFill>
                <a:latin typeface="Meiryo UI" panose="020B0604030504040204" pitchFamily="50" charset="-128"/>
                <a:ea typeface="Meiryo UI" panose="020B0604030504040204" pitchFamily="50" charset="-128"/>
              </a:rPr>
              <a:t>出典：「</a:t>
            </a:r>
            <a:r>
              <a:rPr lang="en-US" altLang="ja-JP" sz="813" dirty="0">
                <a:solidFill>
                  <a:prstClr val="black"/>
                </a:solidFill>
                <a:latin typeface="Meiryo UI" panose="020B0604030504040204" pitchFamily="50" charset="-128"/>
                <a:ea typeface="Meiryo UI" panose="020B0604030504040204" pitchFamily="50" charset="-128"/>
              </a:rPr>
              <a:t>The Sustainable Development Goals </a:t>
            </a:r>
            <a:r>
              <a:rPr lang="en-US" altLang="ja-JP" sz="813">
                <a:solidFill>
                  <a:prstClr val="black"/>
                </a:solidFill>
                <a:latin typeface="Meiryo UI" panose="020B0604030504040204" pitchFamily="50" charset="-128"/>
                <a:ea typeface="Meiryo UI" panose="020B0604030504040204" pitchFamily="50" charset="-128"/>
              </a:rPr>
              <a:t>Report 2025</a:t>
            </a:r>
            <a:r>
              <a:rPr lang="ja-JP" altLang="en-US" sz="813">
                <a:solidFill>
                  <a:prstClr val="black"/>
                </a:solidFill>
                <a:latin typeface="Meiryo UI" panose="020B0604030504040204" pitchFamily="50" charset="-128"/>
                <a:ea typeface="Meiryo UI" panose="020B0604030504040204" pitchFamily="50" charset="-128"/>
              </a:rPr>
              <a:t>」</a:t>
            </a:r>
            <a:endParaRPr lang="en-US" altLang="ja-JP" sz="813" dirty="0">
              <a:solidFill>
                <a:prstClr val="black"/>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6C1E1F15-2162-454E-80C3-49557DEBD130}"/>
              </a:ext>
            </a:extLst>
          </p:cNvPr>
          <p:cNvSpPr>
            <a:spLocks noGrp="1"/>
          </p:cNvSpPr>
          <p:nvPr>
            <p:ph type="sldNum" sz="quarter" idx="12"/>
          </p:nvPr>
        </p:nvSpPr>
        <p:spPr>
          <a:xfrm>
            <a:off x="6938624" y="6337689"/>
            <a:ext cx="2743200"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mtClean="0">
                <a:solidFill>
                  <a:prstClr val="black">
                    <a:tint val="75000"/>
                  </a:prstClr>
                </a:solidFill>
              </a:rPr>
              <a:pPr algn="r"/>
              <a:t>12</a:t>
            </a:fld>
            <a:endParaRPr kumimoji="1" lang="ja-JP" altLang="en-US" sz="975" dirty="0">
              <a:latin typeface="+mn-ea"/>
            </a:endParaRPr>
          </a:p>
        </p:txBody>
      </p:sp>
      <p:sp>
        <p:nvSpPr>
          <p:cNvPr id="11" name="正方形/長方形 10">
            <a:extLst>
              <a:ext uri="{FF2B5EF4-FFF2-40B4-BE49-F238E27FC236}">
                <a16:creationId xmlns:a16="http://schemas.microsoft.com/office/drawing/2014/main" id="{24ABD9FE-18F0-438F-B650-958160608503}"/>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ja-JP" altLang="en-US" sz="2000" b="1">
                <a:latin typeface="Meiryo UI" panose="020B0604030504040204" pitchFamily="50" charset="-128"/>
                <a:ea typeface="Meiryo UI" panose="020B0604030504040204" pitchFamily="50" charset="-128"/>
              </a:rPr>
              <a:t>達成状況</a:t>
            </a:r>
            <a:endParaRPr kumimoji="1" lang="en-US" altLang="ja-JP" sz="20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B3B075BB-9363-4DB0-A621-F17A1727D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859" y="1614734"/>
            <a:ext cx="3095624" cy="4127499"/>
          </a:xfrm>
          <a:prstGeom prst="rect">
            <a:avLst/>
          </a:prstGeom>
        </p:spPr>
      </p:pic>
      <p:pic>
        <p:nvPicPr>
          <p:cNvPr id="3" name="図 2">
            <a:extLst>
              <a:ext uri="{FF2B5EF4-FFF2-40B4-BE49-F238E27FC236}">
                <a16:creationId xmlns:a16="http://schemas.microsoft.com/office/drawing/2014/main" id="{ACDA338D-9D6F-4DB0-BA1E-0A1B2D6167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2965" y="2184472"/>
            <a:ext cx="5579472" cy="3557761"/>
          </a:xfrm>
          <a:prstGeom prst="rect">
            <a:avLst/>
          </a:prstGeom>
        </p:spPr>
      </p:pic>
      <p:sp>
        <p:nvSpPr>
          <p:cNvPr id="12" name="四角形: 角を丸くする 11">
            <a:extLst>
              <a:ext uri="{FF2B5EF4-FFF2-40B4-BE49-F238E27FC236}">
                <a16:creationId xmlns:a16="http://schemas.microsoft.com/office/drawing/2014/main" id="{D3BC4A5D-EE71-4107-B2DA-C2C81881C666}"/>
              </a:ext>
            </a:extLst>
          </p:cNvPr>
          <p:cNvSpPr/>
          <p:nvPr/>
        </p:nvSpPr>
        <p:spPr>
          <a:xfrm rot="926664">
            <a:off x="4221702" y="4337383"/>
            <a:ext cx="607400" cy="50386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Tree>
    <p:extLst>
      <p:ext uri="{BB962C8B-B14F-4D97-AF65-F5344CB8AC3E}">
        <p14:creationId xmlns:p14="http://schemas.microsoft.com/office/powerpoint/2010/main" val="4427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10828332"/>
              </p:ext>
            </p:extLst>
          </p:nvPr>
        </p:nvGraphicFramePr>
        <p:xfrm>
          <a:off x="5947178" y="940131"/>
          <a:ext cx="1905569" cy="5556280"/>
        </p:xfrm>
        <a:graphic>
          <a:graphicData uri="http://schemas.openxmlformats.org/drawingml/2006/table">
            <a:tbl>
              <a:tblPr firstRow="1" bandRow="1">
                <a:tableStyleId>{5C22544A-7EE6-4342-B048-85BDC9FD1C3A}</a:tableStyleId>
              </a:tblPr>
              <a:tblGrid>
                <a:gridCol w="403527">
                  <a:extLst>
                    <a:ext uri="{9D8B030D-6E8A-4147-A177-3AD203B41FA5}">
                      <a16:colId xmlns:a16="http://schemas.microsoft.com/office/drawing/2014/main" val="1482000897"/>
                    </a:ext>
                  </a:extLst>
                </a:gridCol>
                <a:gridCol w="1045476">
                  <a:extLst>
                    <a:ext uri="{9D8B030D-6E8A-4147-A177-3AD203B41FA5}">
                      <a16:colId xmlns:a16="http://schemas.microsoft.com/office/drawing/2014/main" val="1771672345"/>
                    </a:ext>
                  </a:extLst>
                </a:gridCol>
                <a:gridCol w="456566">
                  <a:extLst>
                    <a:ext uri="{9D8B030D-6E8A-4147-A177-3AD203B41FA5}">
                      <a16:colId xmlns:a16="http://schemas.microsoft.com/office/drawing/2014/main" val="3923809610"/>
                    </a:ext>
                  </a:extLst>
                </a:gridCol>
              </a:tblGrid>
              <a:tr h="15930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extLst>
                  <a:ext uri="{0D108BD9-81ED-4DB2-BD59-A6C34878D82A}">
                    <a16:rowId xmlns:a16="http://schemas.microsoft.com/office/drawing/2014/main" val="2186887047"/>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86.4</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58490407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0866221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1568108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07237890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82.8</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41010223"/>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82.6</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41730428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598356872"/>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2643913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79222872"/>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1623698966"/>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941938319"/>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73393245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475457468"/>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28575"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lnB w="28575"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87804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28575" cap="flat" cmpd="sng" algn="ctr">
                      <a:no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lnT w="28575" cap="flat" cmpd="sng" algn="ctr">
                      <a:no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28575" cap="flat" cmpd="sng" algn="ctr">
                      <a:no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264146"/>
                  </a:ext>
                </a:extLst>
              </a:tr>
              <a:tr h="267146">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79.9</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5516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アイスランド</a:t>
                      </a:r>
                    </a:p>
                  </a:txBody>
                  <a:tcPr anchor="ctr">
                    <a:lnT w="38100"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66601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ハンガリー</a:t>
                      </a:r>
                    </a:p>
                  </a:txBody>
                  <a:tcPr anchor="ctr">
                    <a:lnB w="38100"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5891" y="661702"/>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２０２１年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804384735"/>
              </p:ext>
            </p:extLst>
          </p:nvPr>
        </p:nvGraphicFramePr>
        <p:xfrm>
          <a:off x="81156" y="931907"/>
          <a:ext cx="1872431" cy="5611076"/>
        </p:xfrm>
        <a:graphic>
          <a:graphicData uri="http://schemas.openxmlformats.org/drawingml/2006/table">
            <a:tbl>
              <a:tblPr firstRow="1" bandRow="1">
                <a:tableStyleId>{21E4AEA4-8DFA-4A89-87EB-49C32662AFE0}</a:tableStyleId>
              </a:tblPr>
              <a:tblGrid>
                <a:gridCol w="390534">
                  <a:extLst>
                    <a:ext uri="{9D8B030D-6E8A-4147-A177-3AD203B41FA5}">
                      <a16:colId xmlns:a16="http://schemas.microsoft.com/office/drawing/2014/main" val="1482000897"/>
                    </a:ext>
                  </a:extLst>
                </a:gridCol>
                <a:gridCol w="1013770">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85.9</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84.9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325875">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イギリス</a:t>
                      </a: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b="1" dirty="0">
                          <a:solidFill>
                            <a:srgbClr val="FF0000"/>
                          </a:solidFill>
                          <a:latin typeface="Meiryo UI" panose="020B0604030504040204" pitchFamily="50" charset="-128"/>
                          <a:ea typeface="Meiryo UI" panose="020B0604030504040204" pitchFamily="50" charset="-128"/>
                        </a:rPr>
                        <a:t>日本</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79.8</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スロバキア</a:t>
                      </a: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79.6</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1977848" y="656986"/>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２０２２年</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949805" y="658652"/>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２０２３年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754802905"/>
              </p:ext>
            </p:extLst>
          </p:nvPr>
        </p:nvGraphicFramePr>
        <p:xfrm>
          <a:off x="2024741" y="923483"/>
          <a:ext cx="1872431" cy="5552140"/>
        </p:xfrm>
        <a:graphic>
          <a:graphicData uri="http://schemas.openxmlformats.org/drawingml/2006/table">
            <a:tbl>
              <a:tblPr firstRow="1" bandRow="1">
                <a:tableStyleId>{7DF18680-E054-41AD-8BC1-D1AEF772440D}</a:tableStyleId>
              </a:tblPr>
              <a:tblGrid>
                <a:gridCol w="399071">
                  <a:extLst>
                    <a:ext uri="{9D8B030D-6E8A-4147-A177-3AD203B41FA5}">
                      <a16:colId xmlns:a16="http://schemas.microsoft.com/office/drawing/2014/main" val="1482000897"/>
                    </a:ext>
                  </a:extLst>
                </a:gridCol>
                <a:gridCol w="1005233">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86.5</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スロバキア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9516240"/>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19</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79.6</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sp>
        <p:nvSpPr>
          <p:cNvPr id="20" name="テキスト ボックス 19"/>
          <p:cNvSpPr txBox="1"/>
          <p:nvPr/>
        </p:nvSpPr>
        <p:spPr>
          <a:xfrm>
            <a:off x="5897501" y="656986"/>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２０２４年</a:t>
            </a:r>
            <a:endParaRPr kumimoji="1" lang="ja-JP" altLang="en-US" sz="14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graphicFrame>
        <p:nvGraphicFramePr>
          <p:cNvPr id="26" name="表 25">
            <a:extLst>
              <a:ext uri="{FF2B5EF4-FFF2-40B4-BE49-F238E27FC236}">
                <a16:creationId xmlns:a16="http://schemas.microsoft.com/office/drawing/2014/main" id="{662FED13-1A22-4729-A217-9B8EC567B976}"/>
              </a:ext>
            </a:extLst>
          </p:cNvPr>
          <p:cNvGraphicFramePr>
            <a:graphicFrameLocks noGrp="1"/>
          </p:cNvGraphicFramePr>
          <p:nvPr>
            <p:extLst>
              <p:ext uri="{D42A27DB-BD31-4B8C-83A1-F6EECF244321}">
                <p14:modId xmlns:p14="http://schemas.microsoft.com/office/powerpoint/2010/main" val="3568940809"/>
              </p:ext>
            </p:extLst>
          </p:nvPr>
        </p:nvGraphicFramePr>
        <p:xfrm>
          <a:off x="3949805" y="929646"/>
          <a:ext cx="1910136" cy="5803361"/>
        </p:xfrm>
        <a:graphic>
          <a:graphicData uri="http://schemas.openxmlformats.org/drawingml/2006/table">
            <a:tbl>
              <a:tblPr firstRow="1" bandRow="1">
                <a:tableStyleId>{93296810-A885-4BE3-A3E7-6D5BEEA58F35}</a:tableStyleId>
              </a:tblPr>
              <a:tblGrid>
                <a:gridCol w="407107">
                  <a:extLst>
                    <a:ext uri="{9D8B030D-6E8A-4147-A177-3AD203B41FA5}">
                      <a16:colId xmlns:a16="http://schemas.microsoft.com/office/drawing/2014/main" val="1482000897"/>
                    </a:ext>
                  </a:extLst>
                </a:gridCol>
                <a:gridCol w="1025475">
                  <a:extLst>
                    <a:ext uri="{9D8B030D-6E8A-4147-A177-3AD203B41FA5}">
                      <a16:colId xmlns:a16="http://schemas.microsoft.com/office/drawing/2014/main" val="1771672345"/>
                    </a:ext>
                  </a:extLst>
                </a:gridCol>
                <a:gridCol w="477554">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86.8</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9516240"/>
                  </a:ext>
                </a:extLst>
              </a:tr>
              <a:tr h="266939">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19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79.5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133470">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79.4</a:t>
                      </a:r>
                      <a:endParaRPr kumimoji="1" lang="ja-JP" altLang="en-US" sz="9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424393"/>
                  </a:ext>
                </a:extLst>
              </a:tr>
              <a:tr h="133470">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21</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79.4</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144198"/>
                  </a:ext>
                </a:extLst>
              </a:tr>
            </a:tbl>
          </a:graphicData>
        </a:graphic>
      </p:graphicFrame>
      <p:sp>
        <p:nvSpPr>
          <p:cNvPr id="27" name="テキスト ボックス 26">
            <a:extLst>
              <a:ext uri="{FF2B5EF4-FFF2-40B4-BE49-F238E27FC236}">
                <a16:creationId xmlns:a16="http://schemas.microsoft.com/office/drawing/2014/main" id="{8DCC811C-221E-46DA-AC8D-1E28A04EDAF7}"/>
              </a:ext>
            </a:extLst>
          </p:cNvPr>
          <p:cNvSpPr txBox="1"/>
          <p:nvPr/>
        </p:nvSpPr>
        <p:spPr>
          <a:xfrm>
            <a:off x="7875332" y="632354"/>
            <a:ext cx="1082348" cy="307777"/>
          </a:xfrm>
          <a:prstGeom prst="rect">
            <a:avLst/>
          </a:prstGeom>
          <a:noFill/>
        </p:spPr>
        <p:txBody>
          <a:bodyPr wrap="none" rtlCol="0">
            <a:spAutoFit/>
          </a:bodyPr>
          <a:lstStyle/>
          <a:p>
            <a:r>
              <a:rPr kumimoji="1" lang="ja-JP" altLang="en-US" sz="1400">
                <a:latin typeface="Meiryo UI" panose="020B0604030504040204" pitchFamily="50" charset="-128"/>
                <a:ea typeface="Meiryo UI" panose="020B0604030504040204" pitchFamily="50" charset="-128"/>
              </a:rPr>
              <a:t>２０２５年</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979C4FA6-2AC0-4B4A-85D1-CE9ED7971C1A}"/>
              </a:ext>
            </a:extLst>
          </p:cNvPr>
          <p:cNvGraphicFramePr>
            <a:graphicFrameLocks noGrp="1"/>
          </p:cNvGraphicFramePr>
          <p:nvPr>
            <p:extLst>
              <p:ext uri="{D42A27DB-BD31-4B8C-83A1-F6EECF244321}">
                <p14:modId xmlns:p14="http://schemas.microsoft.com/office/powerpoint/2010/main" val="2160210803"/>
              </p:ext>
            </p:extLst>
          </p:nvPr>
        </p:nvGraphicFramePr>
        <p:xfrm>
          <a:off x="7928857" y="919343"/>
          <a:ext cx="1905569" cy="5556280"/>
        </p:xfrm>
        <a:graphic>
          <a:graphicData uri="http://schemas.openxmlformats.org/drawingml/2006/table">
            <a:tbl>
              <a:tblPr firstRow="1" bandRow="1">
                <a:tableStyleId>{00A15C55-8517-42AA-B614-E9B94910E393}</a:tableStyleId>
              </a:tblPr>
              <a:tblGrid>
                <a:gridCol w="403527">
                  <a:extLst>
                    <a:ext uri="{9D8B030D-6E8A-4147-A177-3AD203B41FA5}">
                      <a16:colId xmlns:a16="http://schemas.microsoft.com/office/drawing/2014/main" val="1482000897"/>
                    </a:ext>
                  </a:extLst>
                </a:gridCol>
                <a:gridCol w="1045476">
                  <a:extLst>
                    <a:ext uri="{9D8B030D-6E8A-4147-A177-3AD203B41FA5}">
                      <a16:colId xmlns:a16="http://schemas.microsoft.com/office/drawing/2014/main" val="1771672345"/>
                    </a:ext>
                  </a:extLst>
                </a:gridCol>
                <a:gridCol w="456566">
                  <a:extLst>
                    <a:ext uri="{9D8B030D-6E8A-4147-A177-3AD203B41FA5}">
                      <a16:colId xmlns:a16="http://schemas.microsoft.com/office/drawing/2014/main" val="3923809610"/>
                    </a:ext>
                  </a:extLst>
                </a:gridCol>
              </a:tblGrid>
              <a:tr h="15930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87.0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85.3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41010223"/>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83.0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98356872"/>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a:latin typeface="Meiryo UI" panose="020B0604030504040204" pitchFamily="50" charset="-128"/>
                          <a:ea typeface="Meiryo UI" panose="020B0604030504040204" pitchFamily="50" charset="-128"/>
                        </a:rPr>
                        <a:t>ポーランド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82.1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チェコ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イギリス</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1938319"/>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スロベニア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393245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ラトビア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75457468"/>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スペイン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94531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アイスランド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287804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スロバキア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04629390"/>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a:latin typeface="Meiryo UI" panose="020B0604030504040204" pitchFamily="50" charset="-128"/>
                          <a:ea typeface="Meiryo UI" panose="020B0604030504040204" pitchFamily="50" charset="-128"/>
                        </a:rPr>
                        <a:t>エストニア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73264146"/>
                  </a:ext>
                </a:extLst>
              </a:tr>
              <a:tr h="267146">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18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000" b="0">
                          <a:solidFill>
                            <a:schemeClr val="tx1"/>
                          </a:solidFill>
                          <a:latin typeface="Meiryo UI" panose="020B0604030504040204" pitchFamily="50" charset="-128"/>
                          <a:ea typeface="Meiryo UI" panose="020B0604030504040204" pitchFamily="50" charset="-128"/>
                        </a:rPr>
                        <a:t>ベルギー</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900" b="0">
                          <a:solidFill>
                            <a:schemeClr val="tx1"/>
                          </a:solidFill>
                          <a:latin typeface="Meiryo UI" panose="020B0604030504040204" pitchFamily="50" charset="-128"/>
                          <a:ea typeface="Meiryo UI" panose="020B0604030504040204" pitchFamily="50" charset="-128"/>
                        </a:rPr>
                        <a:t>80.7</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551605"/>
                  </a:ext>
                </a:extLst>
              </a:tr>
              <a:tr h="267146">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19</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1">
                          <a:solidFill>
                            <a:srgbClr val="FF0000"/>
                          </a:solidFill>
                          <a:latin typeface="Meiryo UI" panose="020B0604030504040204" pitchFamily="50" charset="-128"/>
                          <a:ea typeface="Meiryo UI" panose="020B0604030504040204" pitchFamily="50" charset="-128"/>
                        </a:rPr>
                        <a:t>日本</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a:solidFill>
                            <a:srgbClr val="FF0000"/>
                          </a:solidFill>
                          <a:latin typeface="Meiryo UI" panose="020B0604030504040204" pitchFamily="50" charset="-128"/>
                          <a:ea typeface="Meiryo UI" panose="020B0604030504040204" pitchFamily="50" charset="-128"/>
                        </a:rPr>
                        <a:t>80.7</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6601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00">
                          <a:latin typeface="Meiryo UI" panose="020B0604030504040204" pitchFamily="50" charset="-128"/>
                          <a:ea typeface="Meiryo UI" panose="020B0604030504040204" pitchFamily="50" charset="-128"/>
                        </a:rPr>
                        <a:t>ポルトガル</a:t>
                      </a:r>
                      <a:endParaRPr kumimoji="1" lang="ja-JP" altLang="en-US" sz="10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90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3322776"/>
                  </a:ext>
                </a:extLst>
              </a:tr>
            </a:tbl>
          </a:graphicData>
        </a:graphic>
      </p:graphicFrame>
      <p:sp>
        <p:nvSpPr>
          <p:cNvPr id="4" name="正方形/長方形 3">
            <a:extLst>
              <a:ext uri="{FF2B5EF4-FFF2-40B4-BE49-F238E27FC236}">
                <a16:creationId xmlns:a16="http://schemas.microsoft.com/office/drawing/2014/main" id="{6A5AFB29-9EC9-4CC4-AFA5-88793B348391}"/>
              </a:ext>
            </a:extLst>
          </p:cNvPr>
          <p:cNvSpPr/>
          <p:nvPr/>
        </p:nvSpPr>
        <p:spPr>
          <a:xfrm>
            <a:off x="7928857" y="5938657"/>
            <a:ext cx="1895987" cy="2869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436E81C-4FC0-46F8-9AA5-F0F32A59067C}"/>
              </a:ext>
            </a:extLst>
          </p:cNvPr>
          <p:cNvSpPr/>
          <p:nvPr/>
        </p:nvSpPr>
        <p:spPr>
          <a:xfrm>
            <a:off x="2016258" y="5934517"/>
            <a:ext cx="1857437" cy="2664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01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日本の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a:t>
            </a:r>
            <a:r>
              <a:rPr lang="en-US" altLang="ja-JP" sz="1200">
                <a:latin typeface="Meiryo UI" panose="020B0604030504040204" pitchFamily="50" charset="-128"/>
                <a:ea typeface="Meiryo UI" panose="020B0604030504040204" pitchFamily="50" charset="-128"/>
              </a:rPr>
              <a:t>REPORT 2025</a:t>
            </a:r>
            <a:r>
              <a:rPr lang="ja-JP" altLang="en-US" sz="120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7408696" y="639843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pic>
        <p:nvPicPr>
          <p:cNvPr id="5" name="図 4">
            <a:extLst>
              <a:ext uri="{FF2B5EF4-FFF2-40B4-BE49-F238E27FC236}">
                <a16:creationId xmlns:a16="http://schemas.microsoft.com/office/drawing/2014/main" id="{7379A60C-797E-46A2-838E-D88F89A401FA}"/>
              </a:ext>
            </a:extLst>
          </p:cNvPr>
          <p:cNvPicPr>
            <a:picLocks noChangeAspect="1"/>
          </p:cNvPicPr>
          <p:nvPr/>
        </p:nvPicPr>
        <p:blipFill>
          <a:blip r:embed="rId3"/>
          <a:stretch>
            <a:fillRect/>
          </a:stretch>
        </p:blipFill>
        <p:spPr>
          <a:xfrm>
            <a:off x="268454" y="732043"/>
            <a:ext cx="4089068" cy="5752207"/>
          </a:xfrm>
          <a:prstGeom prst="rect">
            <a:avLst/>
          </a:prstGeom>
        </p:spPr>
      </p:pic>
      <p:pic>
        <p:nvPicPr>
          <p:cNvPr id="6" name="図 5">
            <a:extLst>
              <a:ext uri="{FF2B5EF4-FFF2-40B4-BE49-F238E27FC236}">
                <a16:creationId xmlns:a16="http://schemas.microsoft.com/office/drawing/2014/main" id="{ABE50AA1-FC6D-46C2-8C2F-4554D52BA020}"/>
              </a:ext>
            </a:extLst>
          </p:cNvPr>
          <p:cNvPicPr>
            <a:picLocks noChangeAspect="1"/>
          </p:cNvPicPr>
          <p:nvPr/>
        </p:nvPicPr>
        <p:blipFill>
          <a:blip r:embed="rId4"/>
          <a:stretch>
            <a:fillRect/>
          </a:stretch>
        </p:blipFill>
        <p:spPr>
          <a:xfrm>
            <a:off x="4953000" y="727816"/>
            <a:ext cx="4066366" cy="5855823"/>
          </a:xfrm>
          <a:prstGeom prst="rect">
            <a:avLst/>
          </a:prstGeom>
        </p:spPr>
      </p:pic>
    </p:spTree>
    <p:extLst>
      <p:ext uri="{BB962C8B-B14F-4D97-AF65-F5344CB8AC3E}">
        <p14:creationId xmlns:p14="http://schemas.microsoft.com/office/powerpoint/2010/main" val="157497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上位国の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a:t>
            </a:r>
            <a:r>
              <a:rPr lang="en-US" altLang="ja-JP" sz="1200">
                <a:latin typeface="Meiryo UI" panose="020B0604030504040204" pitchFamily="50" charset="-128"/>
                <a:ea typeface="Meiryo UI" panose="020B0604030504040204" pitchFamily="50" charset="-128"/>
              </a:rPr>
              <a:t>REPORT 2025</a:t>
            </a:r>
            <a:r>
              <a:rPr lang="ja-JP" altLang="en-US" sz="120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8501E244-2C92-46BF-A581-25F64F198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 y="879877"/>
            <a:ext cx="3260579" cy="4824099"/>
          </a:xfrm>
          <a:prstGeom prst="rect">
            <a:avLst/>
          </a:prstGeom>
        </p:spPr>
      </p:pic>
      <p:pic>
        <p:nvPicPr>
          <p:cNvPr id="12" name="図 11">
            <a:extLst>
              <a:ext uri="{FF2B5EF4-FFF2-40B4-BE49-F238E27FC236}">
                <a16:creationId xmlns:a16="http://schemas.microsoft.com/office/drawing/2014/main" id="{590B3264-A049-4858-AA89-27E0A3F2C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3275" y="879877"/>
            <a:ext cx="3257419" cy="4752000"/>
          </a:xfrm>
          <a:prstGeom prst="rect">
            <a:avLst/>
          </a:prstGeom>
        </p:spPr>
      </p:pic>
      <p:pic>
        <p:nvPicPr>
          <p:cNvPr id="14" name="図 13">
            <a:extLst>
              <a:ext uri="{FF2B5EF4-FFF2-40B4-BE49-F238E27FC236}">
                <a16:creationId xmlns:a16="http://schemas.microsoft.com/office/drawing/2014/main" id="{2B74B688-7820-4396-A3BC-0B4B28739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6831" y="855911"/>
            <a:ext cx="3232019" cy="4752001"/>
          </a:xfrm>
          <a:prstGeom prst="rect">
            <a:avLst/>
          </a:prstGeom>
        </p:spPr>
      </p:pic>
    </p:spTree>
    <p:extLst>
      <p:ext uri="{BB962C8B-B14F-4D97-AF65-F5344CB8AC3E}">
        <p14:creationId xmlns:p14="http://schemas.microsoft.com/office/powerpoint/2010/main" val="59766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tx1"/>
                </a:solidFill>
                <a:latin typeface="Meiryo UI" panose="020B0604030504040204" pitchFamily="50" charset="-128"/>
                <a:ea typeface="Meiryo UI" panose="020B0604030504040204" pitchFamily="50" charset="-128"/>
              </a:rPr>
              <a:t>２．大阪と</a:t>
            </a:r>
            <a:r>
              <a:rPr kumimoji="1" lang="en-US" altLang="ja-JP" sz="3600" b="1" dirty="0">
                <a:solidFill>
                  <a:schemeClr val="tx1"/>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16</a:t>
            </a:fld>
            <a:endParaRPr lang="ja-JP" altLang="en-US">
              <a:solidFill>
                <a:prstClr val="black">
                  <a:tint val="75000"/>
                </a:prstClr>
              </a:solidFill>
            </a:endParaRPr>
          </a:p>
        </p:txBody>
      </p:sp>
    </p:spTree>
    <p:extLst>
      <p:ext uri="{BB962C8B-B14F-4D97-AF65-F5344CB8AC3E}">
        <p14:creationId xmlns:p14="http://schemas.microsoft.com/office/powerpoint/2010/main" val="389944500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に関するこれまでの主な経過</a:t>
            </a: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baseline="0" dirty="0">
                          <a:solidFill>
                            <a:srgbClr val="FF0000"/>
                          </a:solidFill>
                          <a:latin typeface="Meiryo UI" panose="020B0604030504040204" pitchFamily="50" charset="-128"/>
                          <a:ea typeface="Meiryo UI" panose="020B0604030504040204" pitchFamily="50" charset="-128"/>
                        </a:rPr>
                        <a:t> </a:t>
                      </a:r>
                      <a:r>
                        <a:rPr kumimoji="1" lang="ja-JP" altLang="en-US" sz="1400" b="1" dirty="0">
                          <a:solidFill>
                            <a:srgbClr val="FF0000"/>
                          </a:solidFill>
                          <a:latin typeface="Meiryo UI" panose="020B0604030504040204" pitchFamily="50" charset="-128"/>
                          <a:ea typeface="Meiryo UI" panose="020B0604030504040204" pitchFamily="50" charset="-128"/>
                        </a:rPr>
                        <a:t>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　　</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ja-JP" altLang="en-US" sz="1400" b="0" baseline="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（大阪市と共同提案）</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2021</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行動憲章策定</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2021</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月～　私の</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宣言プロジェクト　　　　　　　　　</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ja-JP" altLang="en-US" sz="1400" b="0" baseline="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2016</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推進本部設置</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2016</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実施指針策定</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2018</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モデル事業の選定開始</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2018</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Japan</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Action</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Platform</a:t>
                      </a:r>
                    </a:p>
                    <a:p>
                      <a:r>
                        <a:rPr kumimoji="1" lang="ja-JP" altLang="en-US" sz="1400" b="0" dirty="0">
                          <a:latin typeface="Meiryo UI" panose="020B0604030504040204" pitchFamily="50" charset="-128"/>
                          <a:ea typeface="Meiryo UI" panose="020B0604030504040204" pitchFamily="50" charset="-128"/>
                        </a:rPr>
                        <a:t>　　　　　　　　　設置</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2019</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a:latin typeface="Meiryo UI" panose="020B0604030504040204" pitchFamily="50" charset="-128"/>
                          <a:ea typeface="Meiryo UI" panose="020B0604030504040204" pitchFamily="50" charset="-128"/>
                        </a:rPr>
                        <a:t>2015</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9</a:t>
                      </a:r>
                      <a:r>
                        <a:rPr kumimoji="1" lang="ja-JP" altLang="en-US" sz="1400" b="0" dirty="0">
                          <a:latin typeface="Meiryo UI" panose="020B0604030504040204" pitchFamily="50" charset="-128"/>
                          <a:ea typeface="Meiryo UI" panose="020B0604030504040204" pitchFamily="50" charset="-128"/>
                        </a:rPr>
                        <a:t>月　国連総会にて</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を採択</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11</a:t>
                      </a:r>
                      <a:r>
                        <a:rPr kumimoji="1" lang="ja-JP" altLang="en-US" sz="1400" b="1" dirty="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baseline="0" dirty="0">
                          <a:solidFill>
                            <a:srgbClr val="FF0000"/>
                          </a:solidFill>
                          <a:latin typeface="Meiryo UI" panose="020B0604030504040204" pitchFamily="50" charset="-128"/>
                          <a:ea typeface="Meiryo UI" panose="020B0604030504040204" pitchFamily="50" charset="-128"/>
                        </a:rPr>
                        <a:t> </a:t>
                      </a:r>
                      <a:r>
                        <a:rPr kumimoji="1" lang="ja-JP" altLang="en-US" sz="1400" b="1" dirty="0">
                          <a:solidFill>
                            <a:srgbClr val="FF0000"/>
                          </a:solidFill>
                          <a:latin typeface="Meiryo UI" panose="020B0604030504040204" pitchFamily="50" charset="-128"/>
                          <a:ea typeface="Meiryo UI" panose="020B0604030504040204" pitchFamily="50" charset="-128"/>
                        </a:rPr>
                        <a:t>　　　　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Tree>
    <p:extLst>
      <p:ext uri="{BB962C8B-B14F-4D97-AF65-F5344CB8AC3E}">
        <p14:creationId xmlns:p14="http://schemas.microsoft.com/office/powerpoint/2010/main" val="338196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新たなステークホルダーの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ネットワークを活かしながら、ステークホルダー間の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施策を幅広く展開していく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の理念に沿った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社会システムや価値観の変革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
        <p:nvSpPr>
          <p:cNvPr id="2" name="正方形/長方形 1"/>
          <p:cNvSpPr/>
          <p:nvPr/>
        </p:nvSpPr>
        <p:spPr>
          <a:xfrm>
            <a:off x="-74644" y="591246"/>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府の役割</a:t>
            </a: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２．大阪と</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４</a:t>
            </a:r>
            <a:r>
              <a:rPr kumimoji="1" lang="ja-JP" altLang="en-US" sz="3600" b="1" dirty="0">
                <a:latin typeface="Meiryo UI" panose="020B0604030504040204" pitchFamily="50" charset="-128"/>
                <a:ea typeface="Meiryo UI" panose="020B0604030504040204" pitchFamily="50" charset="-128"/>
              </a:rPr>
              <a:t>．</a:t>
            </a:r>
            <a:r>
              <a:rPr lang="ja-JP" altLang="en-US" sz="3600" b="1" dirty="0">
                <a:latin typeface="メイリオ" panose="020B0604030504040204" pitchFamily="50" charset="-128"/>
                <a:ea typeface="メイリオ" panose="020B0604030504040204" pitchFamily="50" charset="-128"/>
              </a:rPr>
              <a:t>みんなで取組もう</a:t>
            </a:r>
            <a:r>
              <a:rPr lang="en-US" altLang="ja-JP" sz="3600" b="1" dirty="0">
                <a:latin typeface="メイリオ" panose="020B0604030504040204" pitchFamily="50" charset="-128"/>
                <a:ea typeface="メイリオ"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502019"/>
            <a:ext cx="2228850" cy="365125"/>
          </a:xfrm>
        </p:spPr>
        <p:txBody>
          <a:bodyPr/>
          <a:lstStyle/>
          <a:p>
            <a:fld id="{D2D8002D-B5B0-4BAC-B1F6-782DDCCE6D9C}" type="slidenum">
              <a:rPr lang="ja-JP" altLang="en-US" smtClean="0">
                <a:solidFill>
                  <a:prstClr val="black">
                    <a:tint val="75000"/>
                  </a:prstClr>
                </a:solidFill>
              </a:rPr>
              <a:t>1</a:t>
            </a:fld>
            <a:endParaRPr lang="ja-JP" altLang="en-US" dirty="0">
              <a:solidFill>
                <a:prstClr val="black">
                  <a:tint val="75000"/>
                </a:prstClr>
              </a:solidFill>
            </a:endParaRPr>
          </a:p>
        </p:txBody>
      </p:sp>
    </p:spTree>
    <p:extLst>
      <p:ext uri="{BB962C8B-B14F-4D97-AF65-F5344CB8AC3E}">
        <p14:creationId xmlns:p14="http://schemas.microsoft.com/office/powerpoint/2010/main" val="152393484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Tree>
    <p:extLst>
      <p:ext uri="{BB962C8B-B14F-4D97-AF65-F5344CB8AC3E}">
        <p14:creationId xmlns:p14="http://schemas.microsoft.com/office/powerpoint/2010/main" val="245311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screen">
                <a:extLst>
                  <a:ext uri="{28A0092B-C50C-407E-A947-70E740481C1C}">
                    <a14:useLocalDpi xmlns:a14="http://schemas.microsoft.com/office/drawing/2010/main"/>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screen">
                <a:extLst>
                  <a:ext uri="{28A0092B-C50C-407E-A947-70E740481C1C}">
                    <a14:useLocalDpi xmlns:a14="http://schemas.microsoft.com/office/drawing/2010/main"/>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031736" y="6614851"/>
            <a:ext cx="287426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5791" y="3966779"/>
            <a:ext cx="4084409" cy="2648072"/>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
        <p:nvSpPr>
          <p:cNvPr id="11" name="吹き出し: 円形 10">
            <a:extLst>
              <a:ext uri="{FF2B5EF4-FFF2-40B4-BE49-F238E27FC236}">
                <a16:creationId xmlns:a16="http://schemas.microsoft.com/office/drawing/2014/main" id="{6B01A7E1-3AE0-463B-A886-20F10AA17D71}"/>
              </a:ext>
            </a:extLst>
          </p:cNvPr>
          <p:cNvSpPr/>
          <p:nvPr/>
        </p:nvSpPr>
        <p:spPr>
          <a:xfrm>
            <a:off x="5135791" y="2266912"/>
            <a:ext cx="2874190" cy="1061388"/>
          </a:xfrm>
          <a:prstGeom prst="wedgeEllipseCallout">
            <a:avLst>
              <a:gd name="adj1" fmla="val -69559"/>
              <a:gd name="adj2" fmla="val -6219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eiryo UI" panose="020B0604030504040204" pitchFamily="50" charset="-128"/>
                <a:ea typeface="Meiryo UI" panose="020B0604030504040204" pitchFamily="50" charset="-128"/>
              </a:rPr>
              <a:t>閉幕まで、</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rPr>
              <a:t>あと</a:t>
            </a:r>
            <a:r>
              <a:rPr kumimoji="1" lang="en-US" altLang="ja-JP" sz="2000" b="1">
                <a:solidFill>
                  <a:schemeClr val="tx1"/>
                </a:solidFill>
                <a:latin typeface="Meiryo UI" panose="020B0604030504040204" pitchFamily="50" charset="-128"/>
                <a:ea typeface="Meiryo UI" panose="020B0604030504040204" pitchFamily="50" charset="-128"/>
              </a:rPr>
              <a:t>26</a:t>
            </a:r>
            <a:r>
              <a:rPr kumimoji="1" lang="ja-JP" altLang="en-US" sz="2000" b="1">
                <a:solidFill>
                  <a:schemeClr val="tx1"/>
                </a:solidFill>
                <a:latin typeface="Meiryo UI" panose="020B0604030504040204" pitchFamily="50" charset="-128"/>
                <a:ea typeface="Meiryo UI" panose="020B0604030504040204" pitchFamily="50" charset="-128"/>
              </a:rPr>
              <a:t>日！</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　</a:t>
            </a:r>
            <a:r>
              <a:rPr kumimoji="1" lang="en-US" altLang="ja-JP" sz="2000" b="1">
                <a:latin typeface="Meiryo UI" panose="020B0604030504040204" pitchFamily="50" charset="-128"/>
                <a:ea typeface="Meiryo UI" panose="020B0604030504040204" pitchFamily="50" charset="-128"/>
              </a:rPr>
              <a:t>OSAKA JAPAN SDGs Forum</a:t>
            </a:r>
            <a:r>
              <a:rPr kumimoji="1" lang="ja-JP" altLang="en-US" sz="2000" b="1">
                <a:latin typeface="Meiryo UI" panose="020B0604030504040204" pitchFamily="50" charset="-128"/>
                <a:ea typeface="Meiryo UI" panose="020B0604030504040204" pitchFamily="50" charset="-128"/>
              </a:rPr>
              <a:t>（</a:t>
            </a:r>
            <a:r>
              <a:rPr kumimoji="1" lang="en-US" altLang="ja-JP" sz="2000" b="1">
                <a:latin typeface="Meiryo UI" panose="020B0604030504040204" pitchFamily="50" charset="-128"/>
                <a:ea typeface="Meiryo UI" panose="020B0604030504040204" pitchFamily="50" charset="-128"/>
              </a:rPr>
              <a:t>SDGs</a:t>
            </a:r>
            <a:r>
              <a:rPr kumimoji="1" lang="ja-JP" altLang="en-US" sz="2000" b="1">
                <a:latin typeface="Meiryo UI" panose="020B0604030504040204" pitchFamily="50" charset="-128"/>
                <a:ea typeface="Meiryo UI" panose="020B0604030504040204" pitchFamily="50" charset="-128"/>
              </a:rPr>
              <a:t>全国フォーラム</a:t>
            </a:r>
            <a:r>
              <a:rPr kumimoji="1" lang="en-US" altLang="ja-JP" sz="2000" b="1">
                <a:latin typeface="Meiryo UI" panose="020B0604030504040204" pitchFamily="50" charset="-128"/>
                <a:ea typeface="Meiryo UI" panose="020B0604030504040204" pitchFamily="50" charset="-128"/>
              </a:rPr>
              <a:t>2025</a:t>
            </a:r>
            <a:r>
              <a:rPr kumimoji="1" lang="ja-JP" altLang="en-US" sz="2000" b="1">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
        <p:nvSpPr>
          <p:cNvPr id="30" name="正方形/長方形 29">
            <a:extLst>
              <a:ext uri="{FF2B5EF4-FFF2-40B4-BE49-F238E27FC236}">
                <a16:creationId xmlns:a16="http://schemas.microsoft.com/office/drawing/2014/main" id="{26F47C17-F25E-4FA4-93FF-BFC0FE738C2E}"/>
              </a:ext>
            </a:extLst>
          </p:cNvPr>
          <p:cNvSpPr/>
          <p:nvPr/>
        </p:nvSpPr>
        <p:spPr>
          <a:xfrm>
            <a:off x="0" y="692340"/>
            <a:ext cx="9905999" cy="746358"/>
          </a:xfrm>
          <a:prstGeom prst="rect">
            <a:avLst/>
          </a:prstGeom>
        </p:spPr>
        <p:txBody>
          <a:bodyPr wrap="square">
            <a:spAutoFit/>
          </a:bodyPr>
          <a:lstStyle/>
          <a:p>
            <a:pPr marL="232172" indent="-232172">
              <a:lnSpc>
                <a:spcPts val="1706"/>
              </a:lnSpc>
              <a:buFont typeface="Wingdings" panose="05000000000000000000" pitchFamily="2" charset="2"/>
              <a:buChar char="Ø"/>
            </a:pPr>
            <a:r>
              <a:rPr lang="en-US" altLang="ja-JP">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の有識者や様々なステークホルダーとともに、</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の達成に向けて国内外の先進的な</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アクション等を共有し、</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年以降の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のその先（</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beyond</a:t>
            </a:r>
            <a:r>
              <a:rPr lang="ja-JP" altLang="en-US" dirty="0">
                <a:latin typeface="Meiryo UI" panose="020B0604030504040204" pitchFamily="50" charset="-128"/>
                <a:ea typeface="Meiryo UI" panose="020B0604030504040204" pitchFamily="50" charset="-128"/>
              </a:rPr>
              <a:t>）について議論を深める機会と</a:t>
            </a:r>
            <a:r>
              <a:rPr lang="ja-JP" altLang="en-US">
                <a:latin typeface="Meiryo UI" panose="020B0604030504040204" pitchFamily="50" charset="-128"/>
                <a:ea typeface="Meiryo UI" panose="020B0604030504040204" pitchFamily="50" charset="-128"/>
              </a:rPr>
              <a:t>して、万博会</a:t>
            </a:r>
            <a:r>
              <a:rPr lang="ja-JP" altLang="en-US" dirty="0">
                <a:latin typeface="Meiryo UI" panose="020B0604030504040204" pitchFamily="50" charset="-128"/>
                <a:ea typeface="Meiryo UI" panose="020B0604030504040204" pitchFamily="50" charset="-128"/>
              </a:rPr>
              <a:t>場内において「</a:t>
            </a:r>
            <a:r>
              <a:rPr lang="en-US" altLang="ja-JP" dirty="0">
                <a:latin typeface="Meiryo UI" panose="020B0604030504040204" pitchFamily="50" charset="-128"/>
                <a:ea typeface="Meiryo UI" panose="020B0604030504040204" pitchFamily="50" charset="-128"/>
              </a:rPr>
              <a:t>OSAKA JAPAN </a:t>
            </a:r>
            <a:r>
              <a:rPr lang="en-US" altLang="ja-JP">
                <a:latin typeface="Meiryo UI" panose="020B0604030504040204" pitchFamily="50" charset="-128"/>
                <a:ea typeface="Meiryo UI" panose="020B0604030504040204" pitchFamily="50" charset="-128"/>
              </a:rPr>
              <a:t>SDGs Forum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SDGs</a:t>
            </a:r>
            <a:r>
              <a:rPr lang="ja-JP" altLang="en-US">
                <a:latin typeface="Meiryo UI" panose="020B0604030504040204" pitchFamily="50" charset="-128"/>
                <a:ea typeface="Meiryo UI" panose="020B0604030504040204" pitchFamily="50" charset="-128"/>
              </a:rPr>
              <a:t>全国フォーラム</a:t>
            </a:r>
            <a:r>
              <a:rPr lang="en-US" altLang="ja-JP">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）」を開催しました。</a:t>
            </a:r>
          </a:p>
        </p:txBody>
      </p:sp>
      <p:sp>
        <p:nvSpPr>
          <p:cNvPr id="33" name="正方形/長方形 32">
            <a:extLst>
              <a:ext uri="{FF2B5EF4-FFF2-40B4-BE49-F238E27FC236}">
                <a16:creationId xmlns:a16="http://schemas.microsoft.com/office/drawing/2014/main" id="{4C4C202D-7F7A-4312-B2AF-EBD74B4BCE96}"/>
              </a:ext>
            </a:extLst>
          </p:cNvPr>
          <p:cNvSpPr/>
          <p:nvPr/>
        </p:nvSpPr>
        <p:spPr>
          <a:xfrm>
            <a:off x="210875" y="2234518"/>
            <a:ext cx="1151394" cy="445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latin typeface="Meiryo UI" panose="020B0604030504040204" pitchFamily="50" charset="-128"/>
                <a:ea typeface="Meiryo UI" panose="020B0604030504040204" pitchFamily="50" charset="-128"/>
              </a:rPr>
              <a:t>開催概要</a:t>
            </a:r>
            <a:endParaRPr lang="ja-JP" altLang="en-US" sz="1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EDAFEE43-DA1C-4909-848F-F38B7B1256BF}"/>
              </a:ext>
            </a:extLst>
          </p:cNvPr>
          <p:cNvSpPr/>
          <p:nvPr/>
        </p:nvSpPr>
        <p:spPr>
          <a:xfrm>
            <a:off x="210875" y="2733492"/>
            <a:ext cx="7523348" cy="3503523"/>
          </a:xfrm>
          <a:prstGeom prst="rect">
            <a:avLst/>
          </a:prstGeom>
        </p:spPr>
        <p:txBody>
          <a:bodyPr wrap="square">
            <a:spAutoFit/>
          </a:bodyPr>
          <a:lstStyle/>
          <a:p>
            <a:pPr>
              <a:lnSpc>
                <a:spcPts val="1869"/>
              </a:lnSpc>
            </a:pPr>
            <a:r>
              <a:rPr lang="ja-JP" altLang="en-US" b="1" dirty="0">
                <a:latin typeface="Meiryo UI" panose="020B0604030504040204" pitchFamily="50" charset="-128"/>
                <a:ea typeface="Meiryo UI" panose="020B0604030504040204" pitchFamily="50" charset="-128"/>
              </a:rPr>
              <a:t>◆日時：</a:t>
            </a:r>
            <a:r>
              <a:rPr lang="ja-JP" altLang="en-US" dirty="0">
                <a:latin typeface="Meiryo UI" panose="020B0604030504040204" pitchFamily="50" charset="-128"/>
                <a:ea typeface="Meiryo UI" panose="020B0604030504040204" pitchFamily="50" charset="-128"/>
              </a:rPr>
              <a:t>令和７年９月５日</a:t>
            </a:r>
            <a:r>
              <a:rPr lang="ja-JP" altLang="en-US">
                <a:latin typeface="Meiryo UI" panose="020B0604030504040204" pitchFamily="50" charset="-128"/>
                <a:ea typeface="Meiryo UI" panose="020B0604030504040204" pitchFamily="50" charset="-128"/>
              </a:rPr>
              <a:t>（金）</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30</a:t>
            </a:r>
          </a:p>
          <a:p>
            <a:pPr>
              <a:lnSpc>
                <a:spcPts val="1869"/>
              </a:lnSpc>
            </a:pPr>
            <a:endParaRPr lang="en-US" altLang="ja-JP" b="1" dirty="0">
              <a:solidFill>
                <a:srgbClr val="FF0000"/>
              </a:solidFill>
              <a:latin typeface="Meiryo UI" panose="020B0604030504040204" pitchFamily="50" charset="-128"/>
              <a:ea typeface="Meiryo UI" panose="020B0604030504040204" pitchFamily="50" charset="-128"/>
            </a:endParaRPr>
          </a:p>
          <a:p>
            <a:pPr>
              <a:lnSpc>
                <a:spcPts val="1869"/>
              </a:lnSpc>
            </a:pPr>
            <a:r>
              <a:rPr lang="ja-JP" altLang="en-US" b="1" dirty="0">
                <a:latin typeface="Meiryo UI" panose="020B0604030504040204" pitchFamily="50" charset="-128"/>
                <a:ea typeface="Meiryo UI" panose="020B0604030504040204" pitchFamily="50" charset="-128"/>
              </a:rPr>
              <a:t>◆会場：</a:t>
            </a:r>
            <a:r>
              <a:rPr lang="en-US" altLang="ja-JP" dirty="0">
                <a:latin typeface="Meiryo UI" panose="020B0604030504040204" pitchFamily="50" charset="-128"/>
                <a:ea typeface="Meiryo UI" panose="020B0604030504040204" pitchFamily="50" charset="-128"/>
              </a:rPr>
              <a:t>EXPO</a:t>
            </a:r>
            <a:r>
              <a:rPr lang="ja-JP" altLang="en-US" dirty="0">
                <a:latin typeface="Meiryo UI" panose="020B0604030504040204" pitchFamily="50" charset="-128"/>
                <a:ea typeface="Meiryo UI" panose="020B0604030504040204" pitchFamily="50" charset="-128"/>
              </a:rPr>
              <a:t>ホール「シャインハット</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  </a:t>
            </a:r>
          </a:p>
          <a:p>
            <a:pPr>
              <a:lnSpc>
                <a:spcPts val="1869"/>
              </a:lnSpc>
            </a:pPr>
            <a:endParaRPr lang="en-US" altLang="ja-JP" b="1">
              <a:latin typeface="Meiryo UI" panose="020B0604030504040204" pitchFamily="50" charset="-128"/>
              <a:ea typeface="Meiryo UI" panose="020B0604030504040204" pitchFamily="50" charset="-128"/>
            </a:endParaRPr>
          </a:p>
          <a:p>
            <a:pPr>
              <a:lnSpc>
                <a:spcPts val="1869"/>
              </a:lnSpc>
            </a:pPr>
            <a:r>
              <a:rPr lang="ja-JP" altLang="en-US" b="1">
                <a:latin typeface="Meiryo UI" panose="020B0604030504040204" pitchFamily="50" charset="-128"/>
                <a:ea typeface="Meiryo UI" panose="020B0604030504040204" pitchFamily="50" charset="-128"/>
              </a:rPr>
              <a:t>◆コンセプト：</a:t>
            </a:r>
            <a:r>
              <a:rPr lang="ja-JP" altLang="en-US">
                <a:latin typeface="Meiryo UI" panose="020B0604030504040204" pitchFamily="50" charset="-128"/>
                <a:ea typeface="Meiryo UI" panose="020B0604030504040204" pitchFamily="50" charset="-128"/>
              </a:rPr>
              <a:t>「みんなの智恵をつなげて、世界を変えよう」</a:t>
            </a:r>
            <a:endParaRPr lang="en-US" altLang="ja-JP">
              <a:latin typeface="Meiryo UI" panose="020B0604030504040204" pitchFamily="50" charset="-128"/>
              <a:ea typeface="Meiryo UI" panose="020B0604030504040204" pitchFamily="50" charset="-128"/>
            </a:endParaRPr>
          </a:p>
          <a:p>
            <a:pPr>
              <a:lnSpc>
                <a:spcPts val="1869"/>
              </a:lnSpc>
            </a:pPr>
            <a:endParaRPr lang="en-US" altLang="ja-JP" b="1">
              <a:latin typeface="Meiryo UI" panose="020B0604030504040204" pitchFamily="50" charset="-128"/>
              <a:ea typeface="Meiryo UI" panose="020B0604030504040204" pitchFamily="50" charset="-128"/>
            </a:endParaRPr>
          </a:p>
          <a:p>
            <a:pPr>
              <a:lnSpc>
                <a:spcPts val="1869"/>
              </a:lnSpc>
            </a:pPr>
            <a:r>
              <a:rPr lang="ja-JP" altLang="en-US" b="1">
                <a:latin typeface="Meiryo UI" panose="020B0604030504040204" pitchFamily="50" charset="-128"/>
                <a:ea typeface="Meiryo UI" panose="020B0604030504040204" pitchFamily="50" charset="-128"/>
              </a:rPr>
              <a:t>◆プログラム：</a:t>
            </a:r>
            <a:endParaRPr lang="en-US" altLang="ja-JP" b="1">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・障がいのある方を含む約</a:t>
            </a:r>
            <a:r>
              <a:rPr lang="en-US" altLang="ja-JP">
                <a:latin typeface="Meiryo UI" panose="020B0604030504040204" pitchFamily="50" charset="-128"/>
                <a:ea typeface="Meiryo UI" panose="020B0604030504040204" pitchFamily="50" charset="-128"/>
              </a:rPr>
              <a:t>70</a:t>
            </a:r>
            <a:r>
              <a:rPr lang="ja-JP" altLang="en-US">
                <a:latin typeface="Meiryo UI" panose="020B0604030504040204" pitchFamily="50" charset="-128"/>
                <a:ea typeface="Meiryo UI" panose="020B0604030504040204" pitchFamily="50" charset="-128"/>
              </a:rPr>
              <a:t>名と、プロダンサーによる</a:t>
            </a:r>
          </a:p>
          <a:p>
            <a:pPr>
              <a:lnSpc>
                <a:spcPts val="1869"/>
              </a:lnSpc>
            </a:pPr>
            <a:r>
              <a:rPr lang="ja-JP" altLang="en-US">
                <a:latin typeface="Meiryo UI" panose="020B0604030504040204" pitchFamily="50" charset="-128"/>
                <a:ea typeface="Meiryo UI" panose="020B0604030504040204" pitchFamily="50" charset="-128"/>
              </a:rPr>
              <a:t>　ダンスパフォーマンス</a:t>
            </a:r>
            <a:endParaRPr lang="en-US" altLang="ja-JP">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・慶應義塾大学大学院・蟹江憲史教授による</a:t>
            </a:r>
            <a:endParaRPr lang="en-US" altLang="ja-JP">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　基調講演</a:t>
            </a:r>
            <a:endParaRPr lang="en-US" altLang="ja-JP">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・「みんなで減</a:t>
            </a:r>
            <a:r>
              <a:rPr lang="en-US" altLang="ja-JP">
                <a:latin typeface="Meiryo UI" panose="020B0604030504040204" pitchFamily="50" charset="-128"/>
                <a:ea typeface="Meiryo UI" panose="020B0604030504040204" pitchFamily="50" charset="-128"/>
              </a:rPr>
              <a:t>CO2</a:t>
            </a:r>
            <a:r>
              <a:rPr lang="ja-JP" altLang="en-US">
                <a:latin typeface="Meiryo UI" panose="020B0604030504040204" pitchFamily="50" charset="-128"/>
                <a:ea typeface="Meiryo UI" panose="020B0604030504040204" pitchFamily="50" charset="-128"/>
              </a:rPr>
              <a:t>（ゲンコツ）プロジェクト」に参画する</a:t>
            </a:r>
            <a:endParaRPr lang="en-US" altLang="ja-JP">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　大阪府と民間企業によるパネルディスカッション</a:t>
            </a:r>
            <a:endParaRPr lang="en-US" altLang="ja-JP">
              <a:latin typeface="Meiryo UI" panose="020B0604030504040204" pitchFamily="50" charset="-128"/>
              <a:ea typeface="Meiryo UI" panose="020B0604030504040204" pitchFamily="50" charset="-128"/>
            </a:endParaRPr>
          </a:p>
          <a:p>
            <a:pPr>
              <a:lnSpc>
                <a:spcPts val="1869"/>
              </a:lnSpc>
            </a:pPr>
            <a:r>
              <a:rPr lang="ja-JP" altLang="en-US">
                <a:latin typeface="Meiryo UI" panose="020B0604030504040204" pitchFamily="50" charset="-128"/>
                <a:ea typeface="Meiryo UI" panose="020B0604030504040204" pitchFamily="50" charset="-128"/>
              </a:rPr>
              <a:t>・ユース世代による発表　　　他</a:t>
            </a:r>
            <a:endParaRPr lang="en-US" altLang="ja-JP">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354702BA-34F7-4BEE-A999-D1909A87590F}"/>
              </a:ext>
            </a:extLst>
          </p:cNvPr>
          <p:cNvSpPr/>
          <p:nvPr/>
        </p:nvSpPr>
        <p:spPr>
          <a:xfrm>
            <a:off x="3122886" y="1554487"/>
            <a:ext cx="6027442" cy="648063"/>
          </a:xfrm>
          <a:prstGeom prst="rect">
            <a:avLst/>
          </a:prstGeom>
        </p:spPr>
        <p:txBody>
          <a:bodyPr wrap="square">
            <a:spAutoFit/>
          </a:bodyPr>
          <a:lstStyle/>
          <a:p>
            <a:pPr>
              <a:lnSpc>
                <a:spcPts val="1463"/>
              </a:lnSpc>
            </a:pPr>
            <a:r>
              <a:rPr lang="ja-JP" altLang="en-US" sz="975" dirty="0">
                <a:latin typeface="Meiryo UI" panose="020B0604030504040204" pitchFamily="50" charset="-128"/>
                <a:ea typeface="Meiryo UI" panose="020B0604030504040204" pitchFamily="50" charset="-128"/>
              </a:rPr>
              <a:t>・ </a:t>
            </a:r>
            <a:r>
              <a:rPr lang="en-US" altLang="ja-JP" sz="975" dirty="0">
                <a:latin typeface="Meiryo UI" panose="020B0604030504040204" pitchFamily="50" charset="-128"/>
                <a:ea typeface="Meiryo UI" panose="020B0604030504040204" pitchFamily="50" charset="-128"/>
              </a:rPr>
              <a:t>SDGs</a:t>
            </a:r>
            <a:r>
              <a:rPr lang="ja-JP" altLang="en-US" sz="975" dirty="0">
                <a:latin typeface="Meiryo UI" panose="020B0604030504040204" pitchFamily="50" charset="-128"/>
                <a:ea typeface="Meiryo UI" panose="020B0604030504040204" pitchFamily="50" charset="-128"/>
              </a:rPr>
              <a:t>達成に向けた取組みを全国に発信することを⽬的に、</a:t>
            </a:r>
            <a:r>
              <a:rPr lang="en-US" altLang="ja-JP" sz="975" dirty="0">
                <a:latin typeface="Meiryo UI" panose="020B0604030504040204" pitchFamily="50" charset="-128"/>
                <a:ea typeface="Meiryo UI" panose="020B0604030504040204" pitchFamily="50" charset="-128"/>
              </a:rPr>
              <a:t>2019</a:t>
            </a:r>
            <a:r>
              <a:rPr lang="ja-JP" altLang="en-US" sz="975" dirty="0">
                <a:latin typeface="Meiryo UI" panose="020B0604030504040204" pitchFamily="50" charset="-128"/>
                <a:ea typeface="Meiryo UI" panose="020B0604030504040204" pitchFamily="50" charset="-128"/>
              </a:rPr>
              <a:t>年度より都道府県が持ち回りで開催</a:t>
            </a:r>
            <a:endParaRPr lang="en-US" altLang="ja-JP" sz="975" dirty="0">
              <a:latin typeface="Meiryo UI" panose="020B0604030504040204" pitchFamily="50" charset="-128"/>
              <a:ea typeface="Meiryo UI" panose="020B0604030504040204" pitchFamily="50" charset="-128"/>
            </a:endParaRPr>
          </a:p>
          <a:p>
            <a:pPr>
              <a:lnSpc>
                <a:spcPts val="1463"/>
              </a:lnSpc>
            </a:pPr>
            <a:r>
              <a:rPr lang="ja-JP" altLang="en-US" sz="975" dirty="0">
                <a:latin typeface="Meiryo UI" panose="020B0604030504040204" pitchFamily="50" charset="-128"/>
                <a:ea typeface="Meiryo UI" panose="020B0604030504040204" pitchFamily="50" charset="-128"/>
              </a:rPr>
              <a:t>・ 主催県がテーマを定め、全国の⾃治体と連携し、先進事例を集約・発信する機会</a:t>
            </a:r>
          </a:p>
          <a:p>
            <a:pPr>
              <a:lnSpc>
                <a:spcPts val="1463"/>
              </a:lnSpc>
            </a:pPr>
            <a:r>
              <a:rPr lang="ja-JP" altLang="en-US" sz="975" dirty="0">
                <a:latin typeface="Meiryo UI" panose="020B0604030504040204" pitchFamily="50" charset="-128"/>
                <a:ea typeface="Meiryo UI" panose="020B0604030504040204" pitchFamily="50" charset="-128"/>
              </a:rPr>
              <a:t>・ これまで、</a:t>
            </a:r>
            <a:r>
              <a:rPr lang="en-US" altLang="ja-JP" sz="975" dirty="0">
                <a:latin typeface="Meiryo UI" panose="020B0604030504040204" pitchFamily="50" charset="-128"/>
                <a:ea typeface="Meiryo UI" panose="020B0604030504040204" pitchFamily="50" charset="-128"/>
              </a:rPr>
              <a:t>2019</a:t>
            </a:r>
            <a:r>
              <a:rPr lang="ja-JP" altLang="en-US" sz="975" dirty="0">
                <a:latin typeface="Meiryo UI" panose="020B0604030504040204" pitchFamily="50" charset="-128"/>
                <a:ea typeface="Meiryo UI" panose="020B0604030504040204" pitchFamily="50" charset="-128"/>
              </a:rPr>
              <a:t>年神奈川県、</a:t>
            </a:r>
            <a:r>
              <a:rPr lang="en-US" altLang="ja-JP" sz="975" dirty="0">
                <a:latin typeface="Meiryo UI" panose="020B0604030504040204" pitchFamily="50" charset="-128"/>
                <a:ea typeface="Meiryo UI" panose="020B0604030504040204" pitchFamily="50" charset="-128"/>
              </a:rPr>
              <a:t>2020</a:t>
            </a:r>
            <a:r>
              <a:rPr lang="ja-JP" altLang="en-US" sz="975" dirty="0">
                <a:latin typeface="Meiryo UI" panose="020B0604030504040204" pitchFamily="50" charset="-128"/>
                <a:ea typeface="Meiryo UI" panose="020B0604030504040204" pitchFamily="50" charset="-128"/>
              </a:rPr>
              <a:t>年⻑野県、</a:t>
            </a:r>
            <a:r>
              <a:rPr lang="en-US" altLang="ja-JP" sz="975" dirty="0">
                <a:latin typeface="Meiryo UI" panose="020B0604030504040204" pitchFamily="50" charset="-128"/>
                <a:ea typeface="Meiryo UI" panose="020B0604030504040204" pitchFamily="50" charset="-128"/>
              </a:rPr>
              <a:t>2022</a:t>
            </a:r>
            <a:r>
              <a:rPr lang="ja-JP" altLang="en-US" sz="975" dirty="0">
                <a:latin typeface="Meiryo UI" panose="020B0604030504040204" pitchFamily="50" charset="-128"/>
                <a:ea typeface="Meiryo UI" panose="020B0604030504040204" pitchFamily="50" charset="-128"/>
              </a:rPr>
              <a:t>年滋賀県、</a:t>
            </a:r>
            <a:r>
              <a:rPr lang="en-US" altLang="ja-JP" sz="975" dirty="0">
                <a:latin typeface="Meiryo UI" panose="020B0604030504040204" pitchFamily="50" charset="-128"/>
                <a:ea typeface="Meiryo UI" panose="020B0604030504040204" pitchFamily="50" charset="-128"/>
              </a:rPr>
              <a:t>2024</a:t>
            </a:r>
            <a:r>
              <a:rPr lang="ja-JP" altLang="en-US" sz="975" dirty="0">
                <a:latin typeface="Meiryo UI" panose="020B0604030504040204" pitchFamily="50" charset="-128"/>
                <a:ea typeface="Meiryo UI" panose="020B0604030504040204" pitchFamily="50" charset="-128"/>
              </a:rPr>
              <a:t>年沖縄県で開催</a:t>
            </a:r>
            <a:endParaRPr lang="en-US" altLang="ja-JP" sz="975" dirty="0">
              <a:latin typeface="Meiryo UI" panose="020B0604030504040204" pitchFamily="50" charset="-128"/>
              <a:ea typeface="Meiryo UI" panose="020B0604030504040204" pitchFamily="50" charset="-128"/>
            </a:endParaRPr>
          </a:p>
        </p:txBody>
      </p:sp>
      <p:sp>
        <p:nvSpPr>
          <p:cNvPr id="36" name="大かっこ 35">
            <a:extLst>
              <a:ext uri="{FF2B5EF4-FFF2-40B4-BE49-F238E27FC236}">
                <a16:creationId xmlns:a16="http://schemas.microsoft.com/office/drawing/2014/main" id="{229180A5-D453-4878-ABB2-B5324E2D3A43}"/>
              </a:ext>
            </a:extLst>
          </p:cNvPr>
          <p:cNvSpPr/>
          <p:nvPr/>
        </p:nvSpPr>
        <p:spPr>
          <a:xfrm>
            <a:off x="1731307" y="1606484"/>
            <a:ext cx="7303735" cy="53861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63"/>
          </a:p>
        </p:txBody>
      </p:sp>
      <p:sp>
        <p:nvSpPr>
          <p:cNvPr id="39" name="テキスト ボックス 38">
            <a:extLst>
              <a:ext uri="{FF2B5EF4-FFF2-40B4-BE49-F238E27FC236}">
                <a16:creationId xmlns:a16="http://schemas.microsoft.com/office/drawing/2014/main" id="{236F09FE-4B92-4B7D-97D6-4134AA93C566}"/>
              </a:ext>
            </a:extLst>
          </p:cNvPr>
          <p:cNvSpPr txBox="1"/>
          <p:nvPr/>
        </p:nvSpPr>
        <p:spPr>
          <a:xfrm>
            <a:off x="1731307" y="1610772"/>
            <a:ext cx="1567183" cy="242374"/>
          </a:xfrm>
          <a:prstGeom prst="rect">
            <a:avLst/>
          </a:prstGeom>
          <a:noFill/>
        </p:spPr>
        <p:txBody>
          <a:bodyPr wrap="square">
            <a:spAutoFit/>
          </a:bodyPr>
          <a:lstStyle/>
          <a:p>
            <a:r>
              <a:rPr lang="en-US" altLang="ja-JP" sz="975" b="1" dirty="0">
                <a:latin typeface="Meiryo UI" panose="020B0604030504040204" pitchFamily="50" charset="-128"/>
                <a:ea typeface="Meiryo UI" panose="020B0604030504040204" pitchFamily="50" charset="-128"/>
              </a:rPr>
              <a:t>※SDGs</a:t>
            </a:r>
            <a:r>
              <a:rPr lang="ja-JP" altLang="en-US" sz="975" b="1" dirty="0">
                <a:latin typeface="Meiryo UI" panose="020B0604030504040204" pitchFamily="50" charset="-128"/>
                <a:ea typeface="Meiryo UI" panose="020B0604030504040204" pitchFamily="50" charset="-128"/>
              </a:rPr>
              <a:t>全国フォーラム</a:t>
            </a:r>
            <a:endParaRPr lang="ja-JP" altLang="en-US" sz="975"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17C7A24B-74D0-4F4C-BC5D-BCD30B5FE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992" y="2472685"/>
            <a:ext cx="3704893" cy="1929631"/>
          </a:xfrm>
          <a:prstGeom prst="rect">
            <a:avLst/>
          </a:prstGeom>
        </p:spPr>
      </p:pic>
      <p:pic>
        <p:nvPicPr>
          <p:cNvPr id="8" name="図 7">
            <a:extLst>
              <a:ext uri="{FF2B5EF4-FFF2-40B4-BE49-F238E27FC236}">
                <a16:creationId xmlns:a16="http://schemas.microsoft.com/office/drawing/2014/main" id="{18968544-B4ED-4BE6-9D19-037B4AAD3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4287" y="4427919"/>
            <a:ext cx="2759871" cy="2069903"/>
          </a:xfrm>
          <a:prstGeom prst="rect">
            <a:avLst/>
          </a:prstGeom>
        </p:spPr>
      </p:pic>
    </p:spTree>
    <p:extLst>
      <p:ext uri="{BB962C8B-B14F-4D97-AF65-F5344CB8AC3E}">
        <p14:creationId xmlns:p14="http://schemas.microsoft.com/office/powerpoint/2010/main" val="64696480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３．</a:t>
            </a:r>
            <a:r>
              <a:rPr lang="en-US" altLang="ja-JP" sz="3600" b="1" dirty="0">
                <a:solidFill>
                  <a:schemeClr val="tx1"/>
                </a:solidFill>
                <a:latin typeface="Meiryo UI" panose="020B0604030504040204" pitchFamily="50" charset="-128"/>
                <a:ea typeface="Meiryo UI" panose="020B0604030504040204" pitchFamily="50" charset="-128"/>
              </a:rPr>
              <a:t>SDGs</a:t>
            </a:r>
            <a:r>
              <a:rPr lang="ja-JP" altLang="en-US" sz="3600" b="1" dirty="0">
                <a:solidFill>
                  <a:schemeClr val="tx1"/>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24</a:t>
            </a:fld>
            <a:endParaRPr lang="ja-JP" altLang="en-US" dirty="0">
              <a:solidFill>
                <a:prstClr val="black">
                  <a:tint val="75000"/>
                </a:prstClr>
              </a:solidFill>
            </a:endParaRPr>
          </a:p>
        </p:txBody>
      </p:sp>
    </p:spTree>
    <p:extLst>
      <p:ext uri="{BB962C8B-B14F-4D97-AF65-F5344CB8AC3E}">
        <p14:creationId xmlns:p14="http://schemas.microsoft.com/office/powerpoint/2010/main" val="23467721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ウォッシュ</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426619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4128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74362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25272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991832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323685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a:t>
            </a:fld>
            <a:endParaRPr lang="ja-JP" altLang="en-US">
              <a:solidFill>
                <a:prstClr val="black">
                  <a:tint val="75000"/>
                </a:prstClr>
              </a:solidFill>
            </a:endParaRPr>
          </a:p>
        </p:txBody>
      </p:sp>
    </p:spTree>
    <p:extLst>
      <p:ext uri="{BB962C8B-B14F-4D97-AF65-F5344CB8AC3E}">
        <p14:creationId xmlns:p14="http://schemas.microsoft.com/office/powerpoint/2010/main" val="173920330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0858" y="1653906"/>
            <a:ext cx="992266"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4399919" y="5962322"/>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dirty="0"/>
          </a:p>
        </p:txBody>
      </p:sp>
      <p:pic>
        <p:nvPicPr>
          <p:cNvPr id="22" name="図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0492" y="1680402"/>
            <a:ext cx="925756" cy="925756"/>
          </a:xfrm>
          <a:prstGeom prst="rect">
            <a:avLst/>
          </a:prstGeom>
        </p:spPr>
      </p:pic>
      <p:pic>
        <p:nvPicPr>
          <p:cNvPr id="18" name="Picture 2">
            <a:extLst>
              <a:ext uri="{FF2B5EF4-FFF2-40B4-BE49-F238E27FC236}">
                <a16:creationId xmlns:a16="http://schemas.microsoft.com/office/drawing/2014/main" id="{91F5676C-9B79-4561-894C-5AA9277787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23082" y="5632987"/>
            <a:ext cx="991888" cy="1008000"/>
          </a:xfrm>
          <a:prstGeom prst="rect">
            <a:avLst/>
          </a:prstGeom>
        </p:spPr>
      </p:pic>
      <p:pic>
        <p:nvPicPr>
          <p:cNvPr id="19" name="Picture 2">
            <a:extLst>
              <a:ext uri="{FF2B5EF4-FFF2-40B4-BE49-F238E27FC236}">
                <a16:creationId xmlns:a16="http://schemas.microsoft.com/office/drawing/2014/main" id="{1FF92A7D-2D15-45FA-A303-72D3C82A51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61994" y="5684963"/>
            <a:ext cx="1023258" cy="1008000"/>
          </a:xfrm>
          <a:prstGeom prst="rect">
            <a:avLst/>
          </a:prstGeom>
        </p:spPr>
      </p:pic>
    </p:spTree>
    <p:extLst>
      <p:ext uri="{BB962C8B-B14F-4D97-AF65-F5344CB8AC3E}">
        <p14:creationId xmlns:p14="http://schemas.microsoft.com/office/powerpoint/2010/main" val="267515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7554677" y="6408600"/>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30</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のポイント⑤</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1683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F3347FCC-364C-47ED-BC5D-48DAEAB03CBC}"/>
              </a:ext>
            </a:extLst>
          </p:cNvPr>
          <p:cNvPicPr>
            <a:picLocks noChangeAspect="1"/>
          </p:cNvPicPr>
          <p:nvPr/>
        </p:nvPicPr>
        <p:blipFill>
          <a:blip r:embed="rId3"/>
          <a:stretch>
            <a:fillRect/>
          </a:stretch>
        </p:blipFill>
        <p:spPr>
          <a:xfrm>
            <a:off x="615357" y="744402"/>
            <a:ext cx="8300043" cy="5500685"/>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（参考）バックキャスティング</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大谷選手が高</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のときに作ったシート</a:t>
            </a:r>
            <a:r>
              <a:rPr kumimoji="1" lang="en-US" altLang="ja-JP" sz="2000" b="1"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7360173" y="6218290"/>
            <a:ext cx="286280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出典：スポーツニッポン</a:t>
            </a:r>
          </a:p>
        </p:txBody>
      </p:sp>
      <p:sp>
        <p:nvSpPr>
          <p:cNvPr id="7" name="スライド番号プレースホルダー 1">
            <a:extLst>
              <a:ext uri="{FF2B5EF4-FFF2-40B4-BE49-F238E27FC236}">
                <a16:creationId xmlns:a16="http://schemas.microsoft.com/office/drawing/2014/main" id="{B30ACA51-B39D-475A-BBFF-344A749C7F83}"/>
              </a:ext>
            </a:extLst>
          </p:cNvPr>
          <p:cNvSpPr txBox="1">
            <a:spLocks/>
          </p:cNvSpPr>
          <p:nvPr/>
        </p:nvSpPr>
        <p:spPr>
          <a:xfrm>
            <a:off x="7677150"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z="1400" smtClean="0">
                <a:solidFill>
                  <a:prstClr val="black">
                    <a:tint val="75000"/>
                  </a:prstClr>
                </a:solidFill>
              </a:rPr>
              <a:pPr algn="r"/>
              <a:t>31</a:t>
            </a:fld>
            <a:endParaRPr lang="ja-JP" altLang="en-US" dirty="0">
              <a:solidFill>
                <a:prstClr val="black">
                  <a:tint val="75000"/>
                </a:prstClr>
              </a:solidFill>
            </a:endParaRPr>
          </a:p>
        </p:txBody>
      </p:sp>
    </p:spTree>
    <p:extLst>
      <p:ext uri="{BB962C8B-B14F-4D97-AF65-F5344CB8AC3E}">
        <p14:creationId xmlns:p14="http://schemas.microsoft.com/office/powerpoint/2010/main" val="2436926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のポイント⑥</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spTree>
    <p:extLst>
      <p:ext uri="{BB962C8B-B14F-4D97-AF65-F5344CB8AC3E}">
        <p14:creationId xmlns:p14="http://schemas.microsoft.com/office/powerpoint/2010/main" val="248468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４</a:t>
            </a:r>
            <a:r>
              <a:rPr kumimoji="1" lang="ja-JP" altLang="en-US" sz="36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rPr>
              <a:t>みんなで取組もう</a:t>
            </a:r>
            <a:r>
              <a:rPr lang="en-US" altLang="ja-JP" sz="3600" b="1" dirty="0">
                <a:solidFill>
                  <a:schemeClr val="tx1"/>
                </a:solidFill>
                <a:latin typeface="メイリオ" panose="020B0604030504040204" pitchFamily="50" charset="-128"/>
                <a:ea typeface="メイリオ" panose="020B0604030504040204" pitchFamily="50" charset="-128"/>
              </a:rPr>
              <a:t>SDGs</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33</a:t>
            </a:fld>
            <a:endParaRPr lang="ja-JP" altLang="en-US">
              <a:solidFill>
                <a:prstClr val="black">
                  <a:tint val="75000"/>
                </a:prstClr>
              </a:solidFill>
            </a:endParaRPr>
          </a:p>
        </p:txBody>
      </p:sp>
    </p:spTree>
    <p:extLst>
      <p:ext uri="{BB962C8B-B14F-4D97-AF65-F5344CB8AC3E}">
        <p14:creationId xmlns:p14="http://schemas.microsoft.com/office/powerpoint/2010/main" val="3386165632"/>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8131"/>
            <a:ext cx="9906000" cy="669895"/>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認知度（大阪）</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95606" y="727308"/>
            <a:ext cx="5784340"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ja-JP" altLang="en-US" sz="2286" b="1" u="sng">
                <a:latin typeface="Meiryo UI" panose="020B0604030504040204" pitchFamily="50" charset="-128"/>
                <a:ea typeface="Meiryo UI" panose="020B0604030504040204" pitchFamily="50" charset="-128"/>
              </a:rPr>
              <a:t>、</a:t>
            </a:r>
            <a:r>
              <a:rPr lang="en-US" altLang="ja-JP" sz="2286" b="1" u="sng">
                <a:latin typeface="Meiryo UI" panose="020B0604030504040204" pitchFamily="50" charset="-128"/>
                <a:ea typeface="Meiryo UI" panose="020B0604030504040204" pitchFamily="50" charset="-128"/>
              </a:rPr>
              <a:t>83.4%</a:t>
            </a:r>
            <a:r>
              <a:rPr lang="ja-JP" altLang="en-US" sz="2286" b="1" u="sng" dirty="0">
                <a:latin typeface="Meiryo UI" panose="020B0604030504040204" pitchFamily="50" charset="-128"/>
                <a:ea typeface="Meiryo UI" panose="020B0604030504040204" pitchFamily="50" charset="-128"/>
              </a:rPr>
              <a:t>。</a:t>
            </a:r>
            <a:r>
              <a:rPr lang="ja-JP" altLang="en-US" sz="1334">
                <a:latin typeface="Meiryo UI" panose="020B0604030504040204" pitchFamily="50" charset="-128"/>
                <a:ea typeface="Meiryo UI" panose="020B0604030504040204" pitchFamily="50" charset="-128"/>
              </a:rPr>
              <a:t>（</a:t>
            </a:r>
            <a:r>
              <a:rPr lang="en-US" altLang="ja-JP" sz="1334">
                <a:latin typeface="Meiryo UI" panose="020B0604030504040204" pitchFamily="50" charset="-128"/>
                <a:ea typeface="Meiryo UI" panose="020B0604030504040204" pitchFamily="50" charset="-128"/>
              </a:rPr>
              <a:t>2025</a:t>
            </a:r>
            <a:r>
              <a:rPr lang="ja-JP" altLang="en-US" sz="1334">
                <a:latin typeface="Meiryo UI" panose="020B0604030504040204" pitchFamily="50" charset="-128"/>
                <a:ea typeface="Meiryo UI" panose="020B0604030504040204" pitchFamily="50" charset="-128"/>
              </a:rPr>
              <a:t>年</a:t>
            </a:r>
            <a:r>
              <a:rPr lang="ja-JP" altLang="en-US" sz="1334" dirty="0">
                <a:latin typeface="Meiryo UI" panose="020B0604030504040204" pitchFamily="50" charset="-128"/>
                <a:ea typeface="Meiryo UI" panose="020B0604030504040204" pitchFamily="50" charset="-128"/>
              </a:rPr>
              <a:t>３月時点）</a:t>
            </a:r>
            <a:endParaRPr lang="en-US" altLang="ja-JP" sz="1334" dirty="0">
              <a:latin typeface="Meiryo UI" panose="020B0604030504040204" pitchFamily="50" charset="-128"/>
              <a:ea typeface="Meiryo UI" panose="020B0604030504040204" pitchFamily="50" charset="-128"/>
            </a:endParaRPr>
          </a:p>
        </p:txBody>
      </p:sp>
      <p:sp>
        <p:nvSpPr>
          <p:cNvPr id="7" name="正方形/長方形 6"/>
          <p:cNvSpPr/>
          <p:nvPr/>
        </p:nvSpPr>
        <p:spPr>
          <a:xfrm>
            <a:off x="623211" y="6298105"/>
            <a:ext cx="9047970" cy="391037"/>
          </a:xfrm>
          <a:prstGeom prst="rect">
            <a:avLst/>
          </a:prstGeom>
          <a:ln w="12700">
            <a:noFill/>
          </a:ln>
        </p:spPr>
        <p:txBody>
          <a:bodyPr wrap="square" anchor="ctr">
            <a:noAutofit/>
          </a:bodyPr>
          <a:lstStyle/>
          <a:p>
            <a:pPr>
              <a:lnSpc>
                <a:spcPts val="1997"/>
              </a:lnSpc>
            </a:pPr>
            <a:r>
              <a:rPr lang="en-US" altLang="ja-JP" sz="1334" dirty="0">
                <a:latin typeface="+mn-ea"/>
              </a:rPr>
              <a:t>※</a:t>
            </a:r>
            <a:r>
              <a:rPr lang="ja-JP" altLang="en-US" sz="1334" dirty="0">
                <a:latin typeface="+mn-ea"/>
              </a:rPr>
              <a:t>「</a:t>
            </a:r>
            <a:r>
              <a:rPr lang="en-US" altLang="ja-JP" sz="1334" dirty="0">
                <a:latin typeface="+mn-ea"/>
              </a:rPr>
              <a:t>SDGs</a:t>
            </a:r>
            <a:r>
              <a:rPr lang="ja-JP" altLang="en-US" sz="1334" dirty="0">
                <a:latin typeface="+mn-ea"/>
              </a:rPr>
              <a:t>を知っている」と「 </a:t>
            </a:r>
            <a:r>
              <a:rPr lang="en-US" altLang="ja-JP" sz="1334" dirty="0">
                <a:latin typeface="+mn-ea"/>
              </a:rPr>
              <a:t>SDGs</a:t>
            </a:r>
            <a:r>
              <a:rPr lang="ja-JP" altLang="en-US" sz="1334" dirty="0">
                <a:latin typeface="+mn-ea"/>
              </a:rPr>
              <a:t>という言葉を聞いたことがある、または、ロゴを見たことがある」の合計を</a:t>
            </a:r>
            <a:endParaRPr lang="en-US" altLang="ja-JP" sz="1334" dirty="0">
              <a:latin typeface="+mn-ea"/>
            </a:endParaRPr>
          </a:p>
          <a:p>
            <a:pPr>
              <a:lnSpc>
                <a:spcPts val="1997"/>
              </a:lnSpc>
            </a:pPr>
            <a:r>
              <a:rPr lang="ja-JP" altLang="en-US" sz="1334" dirty="0">
                <a:latin typeface="+mn-ea"/>
              </a:rPr>
              <a:t>　　</a:t>
            </a:r>
            <a:r>
              <a:rPr lang="en-US" altLang="ja-JP" sz="1334" dirty="0">
                <a:latin typeface="+mn-ea"/>
              </a:rPr>
              <a:t>SDGs</a:t>
            </a:r>
            <a:r>
              <a:rPr lang="ja-JP" altLang="en-US" sz="1334" dirty="0">
                <a:latin typeface="+mn-ea"/>
              </a:rPr>
              <a:t>の認知度としている。</a:t>
            </a:r>
            <a:endParaRPr lang="en-US" altLang="ja-JP" sz="1334" dirty="0">
              <a:latin typeface="+mn-ea"/>
            </a:endParaRPr>
          </a:p>
        </p:txBody>
      </p:sp>
      <p:sp>
        <p:nvSpPr>
          <p:cNvPr id="11" name="スライド番号プレースホルダー 1">
            <a:extLst>
              <a:ext uri="{FF2B5EF4-FFF2-40B4-BE49-F238E27FC236}">
                <a16:creationId xmlns:a16="http://schemas.microsoft.com/office/drawing/2014/main" id="{AB5EB129-F77B-4FAF-B694-869DA66CD9C3}"/>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34</a:t>
            </a:fld>
            <a:endParaRPr lang="ja-JP" altLang="en-US" dirty="0">
              <a:solidFill>
                <a:prstClr val="black">
                  <a:tint val="75000"/>
                </a:prstClr>
              </a:solidFill>
            </a:endParaRPr>
          </a:p>
        </p:txBody>
      </p:sp>
      <p:pic>
        <p:nvPicPr>
          <p:cNvPr id="8" name="図 7">
            <a:extLst>
              <a:ext uri="{FF2B5EF4-FFF2-40B4-BE49-F238E27FC236}">
                <a16:creationId xmlns:a16="http://schemas.microsoft.com/office/drawing/2014/main" id="{29D8CB1E-576F-40E9-A5E6-04D080014B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415" y="1246948"/>
            <a:ext cx="8375169" cy="4794904"/>
          </a:xfrm>
          <a:prstGeom prst="rect">
            <a:avLst/>
          </a:prstGeom>
        </p:spPr>
      </p:pic>
    </p:spTree>
    <p:extLst>
      <p:ext uri="{BB962C8B-B14F-4D97-AF65-F5344CB8AC3E}">
        <p14:creationId xmlns:p14="http://schemas.microsoft.com/office/powerpoint/2010/main" val="2193690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81683"/>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認知度（全体）</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33F4B936-6BA7-4C6B-BCE0-28CB4464086C}"/>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35</a:t>
            </a:fld>
            <a:endParaRPr lang="ja-JP" altLang="en-US" dirty="0">
              <a:solidFill>
                <a:prstClr val="black">
                  <a:tint val="75000"/>
                </a:prstClr>
              </a:solidFill>
            </a:endParaRPr>
          </a:p>
        </p:txBody>
      </p:sp>
      <p:pic>
        <p:nvPicPr>
          <p:cNvPr id="7" name="図 6">
            <a:extLst>
              <a:ext uri="{FF2B5EF4-FFF2-40B4-BE49-F238E27FC236}">
                <a16:creationId xmlns:a16="http://schemas.microsoft.com/office/drawing/2014/main" id="{708C9C19-43AB-43BA-A4DB-2CA33EC70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482" y="980805"/>
            <a:ext cx="8889036" cy="5212949"/>
          </a:xfrm>
          <a:prstGeom prst="rect">
            <a:avLst/>
          </a:prstGeom>
        </p:spPr>
      </p:pic>
    </p:spTree>
    <p:extLst>
      <p:ext uri="{BB962C8B-B14F-4D97-AF65-F5344CB8AC3E}">
        <p14:creationId xmlns:p14="http://schemas.microsoft.com/office/powerpoint/2010/main" val="398650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381136"/>
            <a:ext cx="2895373"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395606" y="3892505"/>
            <a:ext cx="5805780"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395606" y="743767"/>
            <a:ext cx="9510394" cy="473280"/>
          </a:xfrm>
          <a:prstGeom prst="rect">
            <a:avLst/>
          </a:prstGeom>
          <a:ln w="12700">
            <a:noFill/>
          </a:ln>
        </p:spPr>
        <p:txBody>
          <a:bodyPr wrap="square" anchor="t">
            <a:noAutofit/>
          </a:bodyPr>
          <a:lstStyle/>
          <a:p>
            <a:pPr>
              <a:lnSpc>
                <a:spcPts val="1997"/>
              </a:lnSpc>
            </a:pPr>
            <a:r>
              <a:rPr lang="ja-JP" altLang="en-US" sz="1400" dirty="0">
                <a:latin typeface="Meiryo UI" panose="020B0604030504040204" pitchFamily="50" charset="-128"/>
                <a:ea typeface="Meiryo UI" panose="020B0604030504040204" pitchFamily="50" charset="-128"/>
              </a:rPr>
              <a:t>〇「</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を知っている」と回答した方のうち、「常に意識している」、「よく意識している」、「たまに意識している」の合計</a:t>
            </a:r>
            <a:r>
              <a:rPr lang="ja-JP" altLang="en-US" sz="1400">
                <a:latin typeface="Meiryo UI" panose="020B0604030504040204" pitchFamily="50" charset="-128"/>
                <a:ea typeface="Meiryo UI" panose="020B0604030504040204" pitchFamily="50" charset="-128"/>
              </a:rPr>
              <a:t>は、</a:t>
            </a:r>
            <a:r>
              <a:rPr lang="en-US" altLang="ja-JP" sz="1400">
                <a:latin typeface="Meiryo UI" panose="020B0604030504040204" pitchFamily="50" charset="-128"/>
                <a:ea typeface="Meiryo UI" panose="020B0604030504040204" pitchFamily="50" charset="-128"/>
              </a:rPr>
              <a:t>63.9%</a:t>
            </a:r>
            <a:r>
              <a:rPr lang="ja-JP" altLang="en-US" sz="1400">
                <a:latin typeface="Meiryo UI" panose="020B0604030504040204" pitchFamily="50" charset="-128"/>
                <a:ea typeface="Meiryo UI" panose="020B0604030504040204" pitchFamily="50" charset="-128"/>
              </a:rPr>
              <a:t>。</a:t>
            </a:r>
          </a:p>
        </p:txBody>
      </p:sp>
      <p:sp>
        <p:nvSpPr>
          <p:cNvPr id="13" name="正方形/長方形 12"/>
          <p:cNvSpPr/>
          <p:nvPr/>
        </p:nvSpPr>
        <p:spPr>
          <a:xfrm>
            <a:off x="0" y="1208"/>
            <a:ext cx="9906000" cy="66579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ＳＤＧｓの意識度（大阪）</a:t>
            </a:r>
          </a:p>
        </p:txBody>
      </p:sp>
      <p:sp>
        <p:nvSpPr>
          <p:cNvPr id="23" name="スライド番号プレースホルダー 1">
            <a:extLst>
              <a:ext uri="{FF2B5EF4-FFF2-40B4-BE49-F238E27FC236}">
                <a16:creationId xmlns:a16="http://schemas.microsoft.com/office/drawing/2014/main" id="{CD83FAB7-5699-46C3-A452-4308AF5EB850}"/>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36</a:t>
            </a:fld>
            <a:endParaRPr lang="ja-JP" altLang="en-US" dirty="0">
              <a:solidFill>
                <a:prstClr val="black">
                  <a:tint val="75000"/>
                </a:prstClr>
              </a:solidFill>
            </a:endParaRPr>
          </a:p>
        </p:txBody>
      </p:sp>
      <p:sp>
        <p:nvSpPr>
          <p:cNvPr id="12" name="テキスト ボックス 11">
            <a:extLst>
              <a:ext uri="{FF2B5EF4-FFF2-40B4-BE49-F238E27FC236}">
                <a16:creationId xmlns:a16="http://schemas.microsoft.com/office/drawing/2014/main" id="{E6C5E4F1-363D-402D-9E67-747FA3CC23B6}"/>
              </a:ext>
            </a:extLst>
          </p:cNvPr>
          <p:cNvSpPr txBox="1"/>
          <p:nvPr/>
        </p:nvSpPr>
        <p:spPr>
          <a:xfrm>
            <a:off x="528399" y="4395912"/>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男　性</a:t>
            </a:r>
          </a:p>
        </p:txBody>
      </p:sp>
      <p:sp>
        <p:nvSpPr>
          <p:cNvPr id="14" name="テキスト ボックス 13">
            <a:extLst>
              <a:ext uri="{FF2B5EF4-FFF2-40B4-BE49-F238E27FC236}">
                <a16:creationId xmlns:a16="http://schemas.microsoft.com/office/drawing/2014/main" id="{72C50DD1-D306-49AB-9DBB-4D34DBD2CA9D}"/>
              </a:ext>
            </a:extLst>
          </p:cNvPr>
          <p:cNvSpPr txBox="1"/>
          <p:nvPr/>
        </p:nvSpPr>
        <p:spPr>
          <a:xfrm>
            <a:off x="528398" y="4947272"/>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女　性</a:t>
            </a:r>
          </a:p>
        </p:txBody>
      </p:sp>
      <p:pic>
        <p:nvPicPr>
          <p:cNvPr id="16" name="図 15">
            <a:extLst>
              <a:ext uri="{FF2B5EF4-FFF2-40B4-BE49-F238E27FC236}">
                <a16:creationId xmlns:a16="http://schemas.microsoft.com/office/drawing/2014/main" id="{8D9BFFB7-F9DE-4879-811F-4880C8B3F375}"/>
              </a:ext>
            </a:extLst>
          </p:cNvPr>
          <p:cNvPicPr>
            <a:picLocks noChangeAspect="1"/>
          </p:cNvPicPr>
          <p:nvPr/>
        </p:nvPicPr>
        <p:blipFill>
          <a:blip r:embed="rId3"/>
          <a:stretch>
            <a:fillRect/>
          </a:stretch>
        </p:blipFill>
        <p:spPr>
          <a:xfrm>
            <a:off x="948341" y="4291806"/>
            <a:ext cx="8864352" cy="1585097"/>
          </a:xfrm>
          <a:prstGeom prst="rect">
            <a:avLst/>
          </a:prstGeom>
        </p:spPr>
      </p:pic>
      <p:pic>
        <p:nvPicPr>
          <p:cNvPr id="17" name="図 16">
            <a:extLst>
              <a:ext uri="{FF2B5EF4-FFF2-40B4-BE49-F238E27FC236}">
                <a16:creationId xmlns:a16="http://schemas.microsoft.com/office/drawing/2014/main" id="{3F7A2F20-EE21-4C6D-B09C-5465B414C318}"/>
              </a:ext>
            </a:extLst>
          </p:cNvPr>
          <p:cNvPicPr>
            <a:picLocks noChangeAspect="1"/>
          </p:cNvPicPr>
          <p:nvPr/>
        </p:nvPicPr>
        <p:blipFill>
          <a:blip r:embed="rId4"/>
          <a:stretch>
            <a:fillRect/>
          </a:stretch>
        </p:blipFill>
        <p:spPr>
          <a:xfrm>
            <a:off x="359266" y="1727969"/>
            <a:ext cx="9187468" cy="2048434"/>
          </a:xfrm>
          <a:prstGeom prst="rect">
            <a:avLst/>
          </a:prstGeom>
        </p:spPr>
      </p:pic>
    </p:spTree>
    <p:extLst>
      <p:ext uri="{BB962C8B-B14F-4D97-AF65-F5344CB8AC3E}">
        <p14:creationId xmlns:p14="http://schemas.microsoft.com/office/powerpoint/2010/main" val="21739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5999" cy="7081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どういった団体等が行う取組みに興味があるか</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3719" y="743230"/>
            <a:ext cx="9798559" cy="708100"/>
          </a:xfrm>
          <a:prstGeom prst="rect">
            <a:avLst/>
          </a:prstGeom>
          <a:ln w="12700">
            <a:noFill/>
          </a:ln>
        </p:spPr>
        <p:txBody>
          <a:bodyPr wrap="square" anchor="ctr">
            <a:noAutofit/>
          </a:bodyPr>
          <a:lstStyle/>
          <a:p>
            <a:pPr>
              <a:lnSpc>
                <a:spcPts val="2096"/>
              </a:lnSpc>
            </a:pPr>
            <a:r>
              <a:rPr lang="ja-JP" altLang="en-US" sz="1400" dirty="0">
                <a:latin typeface="+mn-ea"/>
              </a:rPr>
              <a:t>〇どういった団体等が行う取組みについて興味があるかについては、「国」、 「大阪府庁」 、「市町村」、「企業」の</a:t>
            </a:r>
            <a:endParaRPr lang="en-US" altLang="ja-JP" sz="1400" dirty="0">
              <a:latin typeface="+mn-ea"/>
            </a:endParaRPr>
          </a:p>
          <a:p>
            <a:pPr>
              <a:lnSpc>
                <a:spcPts val="2096"/>
              </a:lnSpc>
            </a:pPr>
            <a:r>
              <a:rPr lang="ja-JP" altLang="en-US" sz="1400" dirty="0">
                <a:latin typeface="+mn-ea"/>
              </a:rPr>
              <a:t>　割合が高い。</a:t>
            </a:r>
            <a:endParaRPr lang="en-US" altLang="ja-JP" sz="1400" dirty="0">
              <a:latin typeface="+mn-ea"/>
            </a:endParaRPr>
          </a:p>
        </p:txBody>
      </p:sp>
      <p:sp>
        <p:nvSpPr>
          <p:cNvPr id="6" name="テキスト ボックス 5">
            <a:extLst>
              <a:ext uri="{FF2B5EF4-FFF2-40B4-BE49-F238E27FC236}">
                <a16:creationId xmlns:a16="http://schemas.microsoft.com/office/drawing/2014/main" id="{EC893745-3E96-42B6-B03B-90C7ECAC8AC7}"/>
              </a:ext>
            </a:extLst>
          </p:cNvPr>
          <p:cNvSpPr txBox="1"/>
          <p:nvPr/>
        </p:nvSpPr>
        <p:spPr>
          <a:xfrm>
            <a:off x="9154312" y="6300216"/>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37</a:t>
            </a:fld>
            <a:endParaRPr lang="ja-JP" altLang="en-US" dirty="0"/>
          </a:p>
        </p:txBody>
      </p:sp>
      <p:pic>
        <p:nvPicPr>
          <p:cNvPr id="7" name="図 6">
            <a:extLst>
              <a:ext uri="{FF2B5EF4-FFF2-40B4-BE49-F238E27FC236}">
                <a16:creationId xmlns:a16="http://schemas.microsoft.com/office/drawing/2014/main" id="{0FC49F2C-E208-4166-B072-090F6D634C64}"/>
              </a:ext>
            </a:extLst>
          </p:cNvPr>
          <p:cNvPicPr>
            <a:picLocks noChangeAspect="1"/>
          </p:cNvPicPr>
          <p:nvPr/>
        </p:nvPicPr>
        <p:blipFill>
          <a:blip r:embed="rId3"/>
          <a:stretch>
            <a:fillRect/>
          </a:stretch>
        </p:blipFill>
        <p:spPr>
          <a:xfrm>
            <a:off x="2037181" y="1486460"/>
            <a:ext cx="5831633" cy="5687548"/>
          </a:xfrm>
          <a:prstGeom prst="rect">
            <a:avLst/>
          </a:prstGeom>
        </p:spPr>
      </p:pic>
    </p:spTree>
    <p:extLst>
      <p:ext uri="{BB962C8B-B14F-4D97-AF65-F5344CB8AC3E}">
        <p14:creationId xmlns:p14="http://schemas.microsoft.com/office/powerpoint/2010/main" val="193780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8550" y="1385795"/>
            <a:ext cx="3794686" cy="2529159"/>
          </a:xfrm>
          <a:prstGeom prst="rect">
            <a:avLst/>
          </a:prstGeom>
        </p:spPr>
      </p:pic>
      <p:sp>
        <p:nvSpPr>
          <p:cNvPr id="7" name="テキスト ボックス 6"/>
          <p:cNvSpPr txBox="1"/>
          <p:nvPr/>
        </p:nvSpPr>
        <p:spPr>
          <a:xfrm>
            <a:off x="139509" y="688555"/>
            <a:ext cx="7537641" cy="64633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飢餓に終止符を打ち、食料の安定確保と栄養状態の改善を達成するとともに、</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38</a:t>
            </a:fld>
            <a:endParaRPr kumimoji="1" lang="ja-JP" altLang="en-US" dirty="0"/>
          </a:p>
        </p:txBody>
      </p:sp>
      <p:sp>
        <p:nvSpPr>
          <p:cNvPr id="12" name="正方形/長方形 11">
            <a:extLst>
              <a:ext uri="{FF2B5EF4-FFF2-40B4-BE49-F238E27FC236}">
                <a16:creationId xmlns:a16="http://schemas.microsoft.com/office/drawing/2014/main" id="{4A56E719-9A0A-4E28-BDB3-EA160B4BDB63}"/>
              </a:ext>
            </a:extLst>
          </p:cNvPr>
          <p:cNvSpPr/>
          <p:nvPr/>
        </p:nvSpPr>
        <p:spPr>
          <a:xfrm>
            <a:off x="0" y="-1141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のゴールから、取り組めることを考える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6589342"/>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8484" y="767435"/>
            <a:ext cx="9289032" cy="2765757"/>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月国連サミットで加盟国全会一致で採択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に記載された</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のゴール（目標）、</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地球上の</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leave no one behind</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ことを誓っている。</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発展途上国のみならず，先進国自身も取り組むもの。</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5138012" y="3735447"/>
            <a:ext cx="4279484" cy="2757856"/>
          </a:xfrm>
          <a:prstGeom prst="rect">
            <a:avLst/>
          </a:prstGeom>
          <a:noFill/>
          <a:ln>
            <a:noFill/>
          </a:ln>
        </p:spPr>
      </p:pic>
      <p:sp>
        <p:nvSpPr>
          <p:cNvPr id="8" name="Shape 323">
            <a:extLst>
              <a:ext uri="{FF2B5EF4-FFF2-40B4-BE49-F238E27FC236}">
                <a16:creationId xmlns:a16="http://schemas.microsoft.com/office/drawing/2014/main" id="{3A54A588-01F3-4709-B9A7-A9E0A5B55EC5}"/>
              </a:ext>
            </a:extLst>
          </p:cNvPr>
          <p:cNvSpPr txBox="1">
            <a:spLocks/>
          </p:cNvSpPr>
          <p:nvPr/>
        </p:nvSpPr>
        <p:spPr>
          <a:xfrm>
            <a:off x="6897216" y="6578069"/>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10" name="図 9">
            <a:extLst>
              <a:ext uri="{FF2B5EF4-FFF2-40B4-BE49-F238E27FC236}">
                <a16:creationId xmlns:a16="http://schemas.microsoft.com/office/drawing/2014/main" id="{021ABA8C-D401-4828-BC63-2C1EF42EA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504" y="3634738"/>
            <a:ext cx="4126475" cy="2917290"/>
          </a:xfrm>
          <a:prstGeom prst="rect">
            <a:avLst/>
          </a:prstGeom>
        </p:spPr>
      </p:pic>
      <p:sp>
        <p:nvSpPr>
          <p:cNvPr id="2" name="スライド番号プレースホルダー 1">
            <a:extLst>
              <a:ext uri="{FF2B5EF4-FFF2-40B4-BE49-F238E27FC236}">
                <a16:creationId xmlns:a16="http://schemas.microsoft.com/office/drawing/2014/main" id="{189587A0-DAD3-439E-8EA9-661956298561}"/>
              </a:ext>
            </a:extLst>
          </p:cNvPr>
          <p:cNvSpPr>
            <a:spLocks noGrp="1"/>
          </p:cNvSpPr>
          <p:nvPr>
            <p:ph type="sldNum" sz="quarter" idx="12"/>
          </p:nvPr>
        </p:nvSpPr>
        <p:spPr>
          <a:xfrm>
            <a:off x="7572185" y="6489419"/>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3</a:t>
            </a:fld>
            <a:endParaRPr lang="ja-JP" altLang="en-US" sz="1200" dirty="0">
              <a:solidFill>
                <a:schemeClr val="tx1"/>
              </a:solidFill>
            </a:endParaRPr>
          </a:p>
        </p:txBody>
      </p:sp>
      <p:sp>
        <p:nvSpPr>
          <p:cNvPr id="9" name="正方形/長方形 8">
            <a:extLst>
              <a:ext uri="{FF2B5EF4-FFF2-40B4-BE49-F238E27FC236}">
                <a16:creationId xmlns:a16="http://schemas.microsoft.com/office/drawing/2014/main" id="{B6CCC911-EE4D-452E-A143-A92FC67ED4AE}"/>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069961"/>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1155810091"/>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39</a:t>
            </a:fld>
            <a:endParaRPr kumimoji="1" lang="ja-JP" altLang="en-US" dirty="0"/>
          </a:p>
        </p:txBody>
      </p:sp>
      <p:sp>
        <p:nvSpPr>
          <p:cNvPr id="3" name="角丸四角形 2"/>
          <p:cNvSpPr/>
          <p:nvPr/>
        </p:nvSpPr>
        <p:spPr>
          <a:xfrm>
            <a:off x="4076700" y="3099312"/>
            <a:ext cx="3190875" cy="23443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5762904"/>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7469718" y="6318757"/>
            <a:ext cx="2228850" cy="296664"/>
          </a:xfrm>
          <a:ln>
            <a:noFill/>
          </a:ln>
        </p:spPr>
        <p:txBody>
          <a:bodyPr/>
          <a:lstStyle/>
          <a:p>
            <a:pPr defTabSz="371475"/>
            <a:fld id="{D2D8002D-B5B0-4BAC-B1F6-782DDCCE6D9C}" type="slidenum">
              <a:rPr kumimoji="1" lang="ja-JP" altLang="en-US">
                <a:solidFill>
                  <a:prstClr val="black"/>
                </a:solidFill>
                <a:latin typeface="游ゴシック" panose="020B0400000000000000" pitchFamily="50" charset="-128"/>
                <a:ea typeface="游ゴシック" panose="020B0400000000000000" pitchFamily="50" charset="-128"/>
              </a:rPr>
              <a:pPr defTabSz="371475"/>
              <a:t>40</a:t>
            </a:fld>
            <a:endParaRPr kumimoji="1" lang="ja-JP" altLang="en-US" dirty="0">
              <a:solidFill>
                <a:prstClr val="black"/>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75371" y="897356"/>
            <a:ext cx="9755257" cy="3706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nchorCtr="0"/>
          <a:lstStyle/>
          <a:p>
            <a:pPr defTabSz="371475">
              <a:lnSpc>
                <a:spcPts val="2113"/>
              </a:lnSpc>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中小企業・団体などステークホルダーの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アクションを後押しするため、大阪のＳＤＧｓに関するデータや</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事例をわかりやすく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まとめたデータブックを</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作成しました。</a:t>
            </a:r>
          </a:p>
          <a:p>
            <a:pPr defTabSz="371475">
              <a:lnSpc>
                <a:spcPts val="2113"/>
              </a:lnSpc>
            </a:pPr>
            <a:r>
              <a:rPr lang="ja-JP" altLang="en-US" u="sng">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93D4D617-6192-4B3E-8437-5401141269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1520" y="1630624"/>
            <a:ext cx="2120158" cy="2957858"/>
          </a:xfrm>
          <a:prstGeom prst="rect">
            <a:avLst/>
          </a:prstGeom>
        </p:spPr>
      </p:pic>
      <p:pic>
        <p:nvPicPr>
          <p:cNvPr id="13" name="図 12">
            <a:extLst>
              <a:ext uri="{FF2B5EF4-FFF2-40B4-BE49-F238E27FC236}">
                <a16:creationId xmlns:a16="http://schemas.microsoft.com/office/drawing/2014/main" id="{5B12227D-CCC5-4404-A9F2-1769B2BBC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2619" y="1630624"/>
            <a:ext cx="2115949" cy="2957858"/>
          </a:xfrm>
          <a:prstGeom prst="rect">
            <a:avLst/>
          </a:prstGeom>
        </p:spPr>
      </p:pic>
      <p:pic>
        <p:nvPicPr>
          <p:cNvPr id="16" name="図 15">
            <a:extLst>
              <a:ext uri="{FF2B5EF4-FFF2-40B4-BE49-F238E27FC236}">
                <a16:creationId xmlns:a16="http://schemas.microsoft.com/office/drawing/2014/main" id="{FC59FD7D-9074-40C1-BFA0-D608FBBEEF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1574" y="4588482"/>
            <a:ext cx="1665068" cy="1665068"/>
          </a:xfrm>
          <a:prstGeom prst="rect">
            <a:avLst/>
          </a:prstGeom>
        </p:spPr>
      </p:pic>
      <p:sp>
        <p:nvSpPr>
          <p:cNvPr id="15" name="テキスト ボックス 14">
            <a:extLst>
              <a:ext uri="{FF2B5EF4-FFF2-40B4-BE49-F238E27FC236}">
                <a16:creationId xmlns:a16="http://schemas.microsoft.com/office/drawing/2014/main" id="{7C9D1533-3D3C-4F85-BE98-6AFA8913E283}"/>
              </a:ext>
            </a:extLst>
          </p:cNvPr>
          <p:cNvSpPr txBox="1"/>
          <p:nvPr/>
        </p:nvSpPr>
        <p:spPr>
          <a:xfrm>
            <a:off x="5713584" y="5237664"/>
            <a:ext cx="2047728" cy="317459"/>
          </a:xfrm>
          <a:prstGeom prst="rect">
            <a:avLst/>
          </a:prstGeom>
          <a:noFill/>
        </p:spPr>
        <p:txBody>
          <a:bodyPr wrap="square" rtlCol="0">
            <a:spAutoFit/>
          </a:bodyPr>
          <a:lstStyle/>
          <a:p>
            <a:pPr defTabSz="371475"/>
            <a:r>
              <a:rPr kumimoji="1" lang="ja-JP" altLang="en-US" sz="1463" b="1" dirty="0">
                <a:solidFill>
                  <a:prstClr val="black"/>
                </a:solidFill>
                <a:latin typeface="Meiryo UI" panose="020B0604030504040204" pitchFamily="50" charset="-128"/>
                <a:ea typeface="Meiryo UI" panose="020B0604030504040204" pitchFamily="50" charset="-128"/>
              </a:rPr>
              <a:t>こちらより確認できます</a:t>
            </a:r>
          </a:p>
        </p:txBody>
      </p:sp>
      <p:pic>
        <p:nvPicPr>
          <p:cNvPr id="17" name="図 16">
            <a:extLst>
              <a:ext uri="{FF2B5EF4-FFF2-40B4-BE49-F238E27FC236}">
                <a16:creationId xmlns:a16="http://schemas.microsoft.com/office/drawing/2014/main" id="{57B170DC-BFB5-4B67-B815-3704A678A3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27" y="1612020"/>
            <a:ext cx="5089598" cy="4163311"/>
          </a:xfrm>
          <a:prstGeom prst="rect">
            <a:avLst/>
          </a:prstGeom>
        </p:spPr>
      </p:pic>
      <p:sp>
        <p:nvSpPr>
          <p:cNvPr id="12" name="正方形/長方形 11">
            <a:extLst>
              <a:ext uri="{FF2B5EF4-FFF2-40B4-BE49-F238E27FC236}">
                <a16:creationId xmlns:a16="http://schemas.microsoft.com/office/drawing/2014/main" id="{85153FE9-BA92-409E-ABD2-BE689A80E934}"/>
              </a:ext>
            </a:extLst>
          </p:cNvPr>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　</a:t>
            </a:r>
            <a:r>
              <a:rPr kumimoji="1" lang="en-US" altLang="ja-JP" sz="2000" b="1">
                <a:solidFill>
                  <a:prstClr val="white"/>
                </a:solidFill>
                <a:latin typeface="Meiryo UI" panose="020B0604030504040204" pitchFamily="50" charset="-128"/>
                <a:ea typeface="Meiryo UI" panose="020B0604030504040204" pitchFamily="50" charset="-128"/>
              </a:rPr>
              <a:t> 【</a:t>
            </a:r>
            <a:r>
              <a:rPr kumimoji="1" lang="ja-JP" altLang="en-US" sz="2000" b="1">
                <a:solidFill>
                  <a:prstClr val="white"/>
                </a:solidFill>
                <a:latin typeface="Meiryo UI" panose="020B0604030504040204" pitchFamily="50" charset="-128"/>
                <a:ea typeface="Meiryo UI" panose="020B0604030504040204" pitchFamily="50" charset="-128"/>
              </a:rPr>
              <a:t>参考資料</a:t>
            </a:r>
            <a:r>
              <a:rPr kumimoji="1" lang="en-US" altLang="ja-JP" sz="2000" b="1">
                <a:solidFill>
                  <a:prstClr val="white"/>
                </a:solidFill>
                <a:latin typeface="Meiryo UI" panose="020B0604030504040204" pitchFamily="50" charset="-128"/>
                <a:ea typeface="Meiryo UI" panose="020B0604030504040204" pitchFamily="50" charset="-128"/>
              </a:rPr>
              <a:t>】</a:t>
            </a:r>
            <a:r>
              <a:rPr kumimoji="1" lang="ja-JP" altLang="en-US" sz="2000" b="1">
                <a:solidFill>
                  <a:prstClr val="white"/>
                </a:solidFill>
                <a:latin typeface="Meiryo UI" panose="020B0604030504040204" pitchFamily="50" charset="-128"/>
                <a:ea typeface="Meiryo UI" panose="020B0604030504040204" pitchFamily="50" charset="-128"/>
              </a:rPr>
              <a:t>　「</a:t>
            </a:r>
            <a:r>
              <a:rPr kumimoji="1" lang="en-US" altLang="ja-JP" sz="2000" b="1">
                <a:solidFill>
                  <a:prstClr val="white"/>
                </a:solidFill>
                <a:latin typeface="Meiryo UI" panose="020B0604030504040204" pitchFamily="50" charset="-128"/>
                <a:ea typeface="Meiryo UI" panose="020B0604030504040204" pitchFamily="50" charset="-128"/>
              </a:rPr>
              <a:t>OSAKA </a:t>
            </a:r>
            <a:r>
              <a:rPr kumimoji="1" lang="ja-JP" altLang="en-US" sz="2000" b="1">
                <a:solidFill>
                  <a:prstClr val="white"/>
                </a:solidFill>
                <a:latin typeface="Meiryo UI" panose="020B0604030504040204" pitchFamily="50" charset="-128"/>
                <a:ea typeface="Meiryo UI" panose="020B0604030504040204" pitchFamily="50" charset="-128"/>
              </a:rPr>
              <a:t>ＳＤＧｓ データブック」</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443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7597968" y="6408600"/>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41</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（再掲）</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のポイント⑤</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3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1" y="656949"/>
            <a:ext cx="9656845" cy="707886"/>
          </a:xfrm>
          <a:prstGeom prst="rect">
            <a:avLst/>
          </a:prstGeom>
          <a:noFill/>
        </p:spPr>
        <p:txBody>
          <a:bodyPr wrap="square">
            <a:spAutoFit/>
          </a:bodyPr>
          <a:lstStyle/>
          <a:p>
            <a:r>
              <a:rPr lang="ja-JP" altLang="en-US" sz="2000" b="0" i="0">
                <a:solidFill>
                  <a:srgbClr val="000000"/>
                </a:solidFill>
                <a:effectLst/>
                <a:latin typeface="Meiryo UI" panose="020B0604030504040204" pitchFamily="50" charset="-128"/>
                <a:ea typeface="Meiryo UI" panose="020B0604030504040204" pitchFamily="50" charset="-128"/>
              </a:rPr>
              <a:t>府民</a:t>
            </a:r>
            <a:r>
              <a:rPr lang="ja-JP" altLang="en-US" sz="2000" b="0" i="0" dirty="0">
                <a:solidFill>
                  <a:srgbClr val="000000"/>
                </a:solidFill>
                <a:effectLst/>
                <a:latin typeface="Meiryo UI" panose="020B0604030504040204" pitchFamily="50" charset="-128"/>
                <a:ea typeface="Meiryo UI" panose="020B0604030504040204" pitchFamily="50" charset="-128"/>
              </a:rPr>
              <a:t>や府内企業・団体など、あらゆるステークホルダーに</a:t>
            </a:r>
            <a:r>
              <a:rPr lang="en-US" altLang="ja-JP" sz="2000" b="0" i="0" dirty="0">
                <a:solidFill>
                  <a:srgbClr val="000000"/>
                </a:solidFill>
                <a:effectLst/>
                <a:latin typeface="Meiryo UI" panose="020B0604030504040204" pitchFamily="50" charset="-128"/>
                <a:ea typeface="Meiryo UI" panose="020B0604030504040204" pitchFamily="50" charset="-128"/>
              </a:rPr>
              <a:t>SDGs</a:t>
            </a:r>
            <a:r>
              <a:rPr lang="ja-JP" altLang="en-US" sz="2000" b="0" i="0" dirty="0">
                <a:solidFill>
                  <a:srgbClr val="000000"/>
                </a:solidFill>
                <a:effectLst/>
                <a:latin typeface="Meiryo UI" panose="020B0604030504040204" pitchFamily="50" charset="-128"/>
                <a:ea typeface="Meiryo UI" panose="020B0604030504040204" pitchFamily="50" charset="-128"/>
              </a:rPr>
              <a:t>を知ってもらい、自分事化していただくため</a:t>
            </a:r>
            <a:r>
              <a:rPr lang="ja-JP" altLang="en-US" sz="2000" b="0" i="0">
                <a:solidFill>
                  <a:srgbClr val="000000"/>
                </a:solidFill>
                <a:effectLst/>
                <a:latin typeface="Meiryo UI" panose="020B0604030504040204" pitchFamily="50" charset="-128"/>
                <a:ea typeface="Meiryo UI" panose="020B0604030504040204" pitchFamily="50" charset="-128"/>
              </a:rPr>
              <a:t>に策定。</a:t>
            </a:r>
            <a:endParaRPr kumimoji="1" lang="ja-JP" altLang="en-US" sz="2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133591" y="5391134"/>
            <a:ext cx="533821" cy="533821"/>
          </a:xfrm>
          <a:prstGeom prst="rect">
            <a:avLst/>
          </a:prstGeom>
        </p:spPr>
      </p:pic>
      <p:sp>
        <p:nvSpPr>
          <p:cNvPr id="71" name="正方形/長方形 70"/>
          <p:cNvSpPr/>
          <p:nvPr/>
        </p:nvSpPr>
        <p:spPr>
          <a:xfrm>
            <a:off x="173670" y="142000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42</a:t>
            </a:fld>
            <a:endParaRPr kumimoji="1" lang="ja-JP" altLang="en-US" sz="1200"/>
          </a:p>
        </p:txBody>
      </p:sp>
      <p:sp>
        <p:nvSpPr>
          <p:cNvPr id="50" name="正方形/長方形 49">
            <a:extLst>
              <a:ext uri="{FF2B5EF4-FFF2-40B4-BE49-F238E27FC236}">
                <a16:creationId xmlns:a16="http://schemas.microsoft.com/office/drawing/2014/main" id="{4BBAD28C-0102-49BC-8F88-AFAC85433ACB}"/>
              </a:ext>
            </a:extLst>
          </p:cNvPr>
          <p:cNvSpPr/>
          <p:nvPr/>
        </p:nvSpPr>
        <p:spPr>
          <a:xfrm>
            <a:off x="-1202"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「大阪</a:t>
            </a:r>
            <a:r>
              <a:rPr kumimoji="1" lang="en-US" altLang="zh-TW" sz="2000" b="1" dirty="0">
                <a:latin typeface="Meiryo UI" panose="020B0604030504040204" pitchFamily="50" charset="-128"/>
                <a:ea typeface="Meiryo UI" panose="020B0604030504040204" pitchFamily="50" charset="-128"/>
              </a:rPr>
              <a:t>SDGs</a:t>
            </a:r>
            <a:r>
              <a:rPr kumimoji="1" lang="zh-TW" altLang="en-US" sz="2000" b="1" dirty="0">
                <a:latin typeface="Meiryo UI" panose="020B0604030504040204" pitchFamily="50" charset="-128"/>
                <a:ea typeface="Meiryo UI" panose="020B0604030504040204" pitchFamily="50" charset="-128"/>
              </a:rPr>
              <a:t>行動憲章」</a:t>
            </a:r>
            <a:r>
              <a:rPr kumimoji="1" lang="ja-JP" altLang="en-US" sz="2000" b="1" dirty="0">
                <a:latin typeface="Meiryo UI" panose="020B0604030504040204" pitchFamily="50" charset="-128"/>
                <a:ea typeface="Meiryo UI" panose="020B0604030504040204" pitchFamily="50" charset="-128"/>
              </a:rPr>
              <a:t>（令和３年１月策定）</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751548" y="880798"/>
            <a:ext cx="4994115" cy="586762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4692951" y="69861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21" name="角丸四角形 20"/>
          <p:cNvSpPr/>
          <p:nvPr/>
        </p:nvSpPr>
        <p:spPr>
          <a:xfrm>
            <a:off x="5871555" y="1304964"/>
            <a:ext cx="3734101" cy="73781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6240" y="1325402"/>
            <a:ext cx="905308" cy="905308"/>
          </a:xfrm>
          <a:prstGeom prst="rect">
            <a:avLst/>
          </a:prstGeom>
        </p:spPr>
      </p:pic>
      <p:pic>
        <p:nvPicPr>
          <p:cNvPr id="23" name="図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200" y="4268678"/>
            <a:ext cx="899681" cy="899681"/>
          </a:xfrm>
          <a:prstGeom prst="rect">
            <a:avLst/>
          </a:prstGeom>
        </p:spPr>
      </p:pic>
      <p:sp>
        <p:nvSpPr>
          <p:cNvPr id="29" name="正方形/長方形 28"/>
          <p:cNvSpPr/>
          <p:nvPr/>
        </p:nvSpPr>
        <p:spPr bwMode="white">
          <a:xfrm>
            <a:off x="6578999" y="4844195"/>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6163521" y="4198417"/>
            <a:ext cx="3424364" cy="73849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31" name="図 3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14471" y="2230710"/>
            <a:ext cx="3731961" cy="1681744"/>
          </a:xfrm>
          <a:prstGeom prst="rect">
            <a:avLst/>
          </a:prstGeom>
        </p:spPr>
      </p:pic>
      <p:pic>
        <p:nvPicPr>
          <p:cNvPr id="32" name="図 3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41743" y="4808607"/>
            <a:ext cx="2508701" cy="1881525"/>
          </a:xfrm>
          <a:prstGeom prst="rect">
            <a:avLst/>
          </a:prstGeom>
        </p:spPr>
      </p:pic>
      <p:pic>
        <p:nvPicPr>
          <p:cNvPr id="33" name="Picture 16" descr="タッパーのイラスト"/>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662904" y="5496463"/>
            <a:ext cx="1492273" cy="1339316"/>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43</a:t>
            </a:fld>
            <a:endParaRPr kumimoji="1" lang="ja-JP" altLang="en-US" sz="1200"/>
          </a:p>
        </p:txBody>
      </p:sp>
      <p:sp>
        <p:nvSpPr>
          <p:cNvPr id="15" name="正方形/長方形 14">
            <a:extLst>
              <a:ext uri="{FF2B5EF4-FFF2-40B4-BE49-F238E27FC236}">
                <a16:creationId xmlns:a16="http://schemas.microsoft.com/office/drawing/2014/main" id="{CFF10C97-BAFC-4698-B2E4-9FFFF6164BE7}"/>
              </a:ext>
            </a:extLst>
          </p:cNvPr>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（令和３年２月開始）</a:t>
            </a:r>
            <a:endParaRPr kumimoji="1" lang="en-US" altLang="ja-JP" sz="20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9EC072C-77DD-4F5C-AD36-76C0F96FEF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995" y="698616"/>
            <a:ext cx="4062202" cy="5867626"/>
          </a:xfrm>
          <a:prstGeom prst="rect">
            <a:avLst/>
          </a:prstGeom>
        </p:spPr>
      </p:pic>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44</a:t>
            </a:fld>
            <a:endParaRPr kumimoji="1" lang="ja-JP" altLang="en-US"/>
          </a:p>
        </p:txBody>
      </p:sp>
      <p:sp>
        <p:nvSpPr>
          <p:cNvPr id="3" name="正方形/長方形 2"/>
          <p:cNvSpPr/>
          <p:nvPr/>
        </p:nvSpPr>
        <p:spPr>
          <a:xfrm>
            <a:off x="0" y="1208"/>
            <a:ext cx="9906000" cy="6113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宣言を考えるにあたってのポイント</a:t>
            </a:r>
          </a:p>
        </p:txBody>
      </p:sp>
      <p:sp>
        <p:nvSpPr>
          <p:cNvPr id="5" name="正方形/長方形 4"/>
          <p:cNvSpPr/>
          <p:nvPr/>
        </p:nvSpPr>
        <p:spPr>
          <a:xfrm>
            <a:off x="99500" y="741610"/>
            <a:ext cx="9347849" cy="35095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STEP1</a:t>
            </a:r>
          </a:p>
          <a:p>
            <a:pPr lvl="0">
              <a:lnSpc>
                <a:spcPts val="3000"/>
              </a:lnSpc>
              <a:defRPr/>
            </a:pPr>
            <a:r>
              <a:rPr kumimoji="1" lang="ja-JP" altLang="en-US" sz="2000" b="1" dirty="0">
                <a:latin typeface="Meiryo UI" panose="020B0604030504040204" pitchFamily="50" charset="-128"/>
                <a:ea typeface="Meiryo UI" panose="020B0604030504040204" pitchFamily="50" charset="-128"/>
              </a:rPr>
              <a:t>自分が思い描く「理想の世界または理想の大阪の姿」を考える</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endParaRPr kumimoji="1" lang="en-US" altLang="ja-JP" sz="2000" b="1" dirty="0">
              <a:latin typeface="Meiryo UI" panose="020B0604030504040204" pitchFamily="50" charset="-128"/>
              <a:ea typeface="Meiryo UI" panose="020B0604030504040204" pitchFamily="50" charset="-128"/>
            </a:endParaRPr>
          </a:p>
          <a:p>
            <a:pPr>
              <a:lnSpc>
                <a:spcPts val="3000"/>
              </a:lnSpc>
              <a:defRPr/>
            </a:pPr>
            <a:r>
              <a:rPr kumimoji="1" lang="en-US" altLang="ja-JP" sz="2000" b="1" dirty="0">
                <a:latin typeface="Meiryo UI" panose="020B0604030504040204" pitchFamily="50" charset="-128"/>
                <a:ea typeface="Meiryo UI" panose="020B0604030504040204" pitchFamily="50" charset="-128"/>
              </a:rPr>
              <a:t>STEP2</a:t>
            </a:r>
          </a:p>
          <a:p>
            <a:pPr lvl="0">
              <a:lnSpc>
                <a:spcPts val="3000"/>
              </a:lnSpc>
              <a:defRPr/>
            </a:pPr>
            <a:r>
              <a:rPr kumimoji="1" lang="ja-JP" altLang="en-US" sz="2000" b="1" dirty="0">
                <a:latin typeface="Meiryo UI" panose="020B0604030504040204" pitchFamily="50" charset="-128"/>
                <a:ea typeface="Meiryo UI" panose="020B0604030504040204" pitchFamily="50" charset="-128"/>
              </a:rPr>
              <a:t>理想の姿を実現するために、自分ができることを考える＝</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en-US" altLang="ja-JP" sz="2000" b="1" dirty="0">
                <a:latin typeface="Meiryo UI" panose="020B0604030504040204" pitchFamily="50" charset="-128"/>
                <a:ea typeface="Meiryo UI" panose="020B0604030504040204" pitchFamily="50" charset="-128"/>
              </a:rPr>
              <a:t>STEP3</a:t>
            </a:r>
          </a:p>
          <a:p>
            <a:pPr lvl="0">
              <a:lnSpc>
                <a:spcPts val="3000"/>
              </a:lnSpc>
              <a:defRPr/>
            </a:pPr>
            <a:r>
              <a:rPr kumimoji="1" lang="ja-JP" altLang="en-US" sz="2000" b="1" dirty="0">
                <a:latin typeface="Meiryo UI" panose="020B0604030504040204" pitchFamily="50" charset="-128"/>
                <a:ea typeface="Meiryo UI" panose="020B0604030504040204" pitchFamily="50" charset="-128"/>
              </a:rPr>
              <a:t>考えた行動が</a:t>
            </a: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どのゴールにプラスの影響を与えそうか</a:t>
            </a:r>
            <a:r>
              <a:rPr kumimoji="1" lang="ja-JP" altLang="en-US" sz="2000" b="1" dirty="0">
                <a:latin typeface="Meiryo UI" panose="020B0604030504040204" pitchFamily="50" charset="-128"/>
                <a:ea typeface="Meiryo UI" panose="020B0604030504040204" pitchFamily="50" charset="-128"/>
              </a:rPr>
              <a:t>を考える</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latin typeface="Meiryo UI" panose="020B0604030504040204" pitchFamily="50" charset="-128"/>
                <a:ea typeface="Meiryo UI" panose="020B0604030504040204" pitchFamily="50" charset="-128"/>
              </a:rPr>
              <a:t>　☞「同時解決の視点（</a:t>
            </a:r>
            <a:r>
              <a:rPr kumimoji="1" lang="en-US" altLang="ja-JP" sz="2000" b="1" dirty="0">
                <a:latin typeface="Meiryo UI" panose="020B0604030504040204" pitchFamily="50" charset="-128"/>
                <a:ea typeface="Meiryo UI" panose="020B0604030504040204" pitchFamily="50" charset="-128"/>
              </a:rPr>
              <a:t>22</a:t>
            </a:r>
            <a:r>
              <a:rPr kumimoji="1" lang="ja-JP" altLang="en-US" sz="2000" b="1" dirty="0">
                <a:latin typeface="Meiryo UI" panose="020B0604030504040204" pitchFamily="50" charset="-128"/>
                <a:ea typeface="Meiryo UI" panose="020B0604030504040204" pitchFamily="50" charset="-128"/>
              </a:rPr>
              <a:t>ｐ）」で考えてみましょう</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279506" y="4517136"/>
            <a:ext cx="3378094" cy="1815882"/>
          </a:xfrm>
          <a:prstGeom prst="rect">
            <a:avLst/>
          </a:prstGeom>
          <a:ln>
            <a:solidFill>
              <a:schemeClr val="tx1"/>
            </a:solidFill>
            <a:prstDash val="sysDot"/>
          </a:ln>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同時解決の視点</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あるゴールの解決のための取組みを、</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別のゴールの課題解決につなげる</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p:txBody>
      </p:sp>
      <p:pic>
        <p:nvPicPr>
          <p:cNvPr id="10"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750" y="5425077"/>
            <a:ext cx="738700" cy="755997"/>
          </a:xfrm>
          <a:prstGeom prst="rect">
            <a:avLst/>
          </a:prstGeom>
        </p:spPr>
      </p:pic>
      <p:pic>
        <p:nvPicPr>
          <p:cNvPr id="11"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6012" y="5452564"/>
            <a:ext cx="744196" cy="755996"/>
          </a:xfrm>
          <a:prstGeom prst="rect">
            <a:avLst/>
          </a:prstGeom>
        </p:spPr>
      </p:pic>
      <p:sp>
        <p:nvSpPr>
          <p:cNvPr id="12" name="右矢印 11"/>
          <p:cNvSpPr/>
          <p:nvPr/>
        </p:nvSpPr>
        <p:spPr>
          <a:xfrm>
            <a:off x="1274981" y="5544734"/>
            <a:ext cx="168745" cy="571656"/>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4701" y="5492722"/>
            <a:ext cx="694313" cy="694313"/>
          </a:xfrm>
          <a:prstGeom prst="rect">
            <a:avLst/>
          </a:prstGeom>
        </p:spPr>
      </p:pic>
      <p:sp>
        <p:nvSpPr>
          <p:cNvPr id="15" name="右矢印 14"/>
          <p:cNvSpPr/>
          <p:nvPr/>
        </p:nvSpPr>
        <p:spPr>
          <a:xfrm>
            <a:off x="2353082" y="5546468"/>
            <a:ext cx="168745" cy="571656"/>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180BB255-47F0-4F0B-A8EC-A7BF35DD93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63743" y="4237571"/>
            <a:ext cx="4367276" cy="2510301"/>
          </a:xfrm>
          <a:prstGeom prst="rect">
            <a:avLst/>
          </a:prstGeom>
        </p:spPr>
      </p:pic>
      <p:sp>
        <p:nvSpPr>
          <p:cNvPr id="16" name="テキスト ボックス 15">
            <a:extLst>
              <a:ext uri="{FF2B5EF4-FFF2-40B4-BE49-F238E27FC236}">
                <a16:creationId xmlns:a16="http://schemas.microsoft.com/office/drawing/2014/main" id="{40561C2C-74D5-4097-86DF-9219459F73B0}"/>
              </a:ext>
            </a:extLst>
          </p:cNvPr>
          <p:cNvSpPr txBox="1"/>
          <p:nvPr/>
        </p:nvSpPr>
        <p:spPr>
          <a:xfrm>
            <a:off x="9154312" y="6300216"/>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44</a:t>
            </a:fld>
            <a:endParaRPr lang="ja-JP" altLang="en-US" dirty="0"/>
          </a:p>
        </p:txBody>
      </p:sp>
    </p:spTree>
    <p:extLst>
      <p:ext uri="{BB962C8B-B14F-4D97-AF65-F5344CB8AC3E}">
        <p14:creationId xmlns:p14="http://schemas.microsoft.com/office/powerpoint/2010/main" val="526254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78751" y="639739"/>
            <a:ext cx="5730163" cy="477054"/>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5133A59-0D9C-4897-966C-0BD0627CDF87}"/>
              </a:ext>
            </a:extLst>
          </p:cNvPr>
          <p:cNvSpPr/>
          <p:nvPr/>
        </p:nvSpPr>
        <p:spPr>
          <a:xfrm>
            <a:off x="0" y="-25503"/>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への参加のお願い</a:t>
            </a:r>
            <a:endParaRPr kumimoji="1" lang="en-US" altLang="ja-JP" sz="20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2CF076B-2069-4B7A-8CE4-1E8B978BAF5B}"/>
              </a:ext>
            </a:extLst>
          </p:cNvPr>
          <p:cNvSpPr txBox="1"/>
          <p:nvPr/>
        </p:nvSpPr>
        <p:spPr>
          <a:xfrm>
            <a:off x="9283461" y="6428271"/>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45</a:t>
            </a:fld>
            <a:endParaRPr lang="ja-JP" altLang="en-US" dirty="0"/>
          </a:p>
        </p:txBody>
      </p:sp>
      <p:pic>
        <p:nvPicPr>
          <p:cNvPr id="2" name="図 1">
            <a:extLst>
              <a:ext uri="{FF2B5EF4-FFF2-40B4-BE49-F238E27FC236}">
                <a16:creationId xmlns:a16="http://schemas.microsoft.com/office/drawing/2014/main" id="{3F2E5F28-B630-4C7C-ADB4-38F001103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751" y="1159211"/>
            <a:ext cx="4372076" cy="4226767"/>
          </a:xfrm>
          <a:prstGeom prst="rect">
            <a:avLst/>
          </a:prstGeom>
        </p:spPr>
      </p:pic>
      <p:sp>
        <p:nvSpPr>
          <p:cNvPr id="8" name="角丸四角形吹き出し 7"/>
          <p:cNvSpPr/>
          <p:nvPr/>
        </p:nvSpPr>
        <p:spPr>
          <a:xfrm>
            <a:off x="481400" y="5592971"/>
            <a:ext cx="3732245" cy="808062"/>
          </a:xfrm>
          <a:prstGeom prst="wedgeRoundRectCallout">
            <a:avLst>
              <a:gd name="adj1" fmla="val -33149"/>
              <a:gd name="adj2" fmla="val -2278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本日の授業を掲載いたします。</a:t>
            </a:r>
          </a:p>
        </p:txBody>
      </p:sp>
      <p:pic>
        <p:nvPicPr>
          <p:cNvPr id="3" name="図 2">
            <a:extLst>
              <a:ext uri="{FF2B5EF4-FFF2-40B4-BE49-F238E27FC236}">
                <a16:creationId xmlns:a16="http://schemas.microsoft.com/office/drawing/2014/main" id="{EC0F7131-9527-4111-8F48-2077C21E8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1116793"/>
            <a:ext cx="4372076" cy="3685694"/>
          </a:xfrm>
          <a:prstGeom prst="rect">
            <a:avLst/>
          </a:prstGeom>
        </p:spPr>
      </p:pic>
      <p:sp>
        <p:nvSpPr>
          <p:cNvPr id="7" name="角丸四角形吹き出し 6"/>
          <p:cNvSpPr/>
          <p:nvPr/>
        </p:nvSpPr>
        <p:spPr>
          <a:xfrm>
            <a:off x="6198450" y="5014473"/>
            <a:ext cx="2438400" cy="1156996"/>
          </a:xfrm>
          <a:prstGeom prst="wedgeRoundRectCallout">
            <a:avLst>
              <a:gd name="adj1" fmla="val -8648"/>
              <a:gd name="adj2" fmla="val -2494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こちらに皆様から頂戴した宣言を掲載致します。</a:t>
            </a:r>
          </a:p>
        </p:txBody>
      </p:sp>
    </p:spTree>
    <p:extLst>
      <p:ext uri="{BB962C8B-B14F-4D97-AF65-F5344CB8AC3E}">
        <p14:creationId xmlns:p14="http://schemas.microsoft.com/office/powerpoint/2010/main" val="2670855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2399" y="201412"/>
            <a:ext cx="1955179" cy="653122"/>
          </a:xfrm>
          <a:prstGeom prst="rect">
            <a:avLst/>
          </a:prstGeom>
        </p:spPr>
      </p:pic>
      <p:sp>
        <p:nvSpPr>
          <p:cNvPr id="7" name="正方形/長方形 6"/>
          <p:cNvSpPr/>
          <p:nvPr/>
        </p:nvSpPr>
        <p:spPr>
          <a:xfrm>
            <a:off x="488504" y="1277722"/>
            <a:ext cx="9145016" cy="923330"/>
          </a:xfrm>
          <a:prstGeom prst="rect">
            <a:avLst/>
          </a:prstGeom>
        </p:spPr>
        <p:txBody>
          <a:bodyPr wrap="square">
            <a:spAutoFit/>
          </a:bodyPr>
          <a:lstStyle/>
          <a:p>
            <a:pPr defTabSz="914400"/>
            <a:r>
              <a:rPr kumimoji="1" lang="ja-JP" altLang="en-US" sz="5400" b="1" dirty="0">
                <a:solidFill>
                  <a:prstClr val="black"/>
                </a:solidFill>
                <a:latin typeface="Arial" panose="020B0604020202020204" pitchFamily="34" charset="0"/>
                <a:ea typeface="Meiryo UI"/>
                <a:cs typeface="Arial" panose="020B0604020202020204" pitchFamily="34" charset="0"/>
              </a:rPr>
              <a:t>ご清聴ありがとうございました！</a:t>
            </a:r>
            <a:endParaRPr kumimoji="1" lang="en-US" altLang="ja-JP" sz="5400" b="1" dirty="0">
              <a:solidFill>
                <a:prstClr val="black"/>
              </a:solidFill>
              <a:latin typeface="Arial" panose="020B0604020202020204" pitchFamily="34" charset="0"/>
              <a:ea typeface="Meiryo UI"/>
              <a:cs typeface="Arial" panose="020B0604020202020204" pitchFamily="34" charset="0"/>
            </a:endParaRPr>
          </a:p>
        </p:txBody>
      </p:sp>
      <p:sp>
        <p:nvSpPr>
          <p:cNvPr id="5" name="テキスト ボックス 4"/>
          <p:cNvSpPr txBox="1"/>
          <p:nvPr/>
        </p:nvSpPr>
        <p:spPr>
          <a:xfrm>
            <a:off x="1223410" y="4674425"/>
            <a:ext cx="7459180" cy="176046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ctr" anchorCtr="0">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大阪府 政策企画部 企画室 </a:t>
            </a:r>
            <a:r>
              <a:rPr lang="ja-JP" altLang="en-US" sz="2400" b="1" dirty="0">
                <a:solidFill>
                  <a:prstClr val="black"/>
                </a:solidFill>
                <a:latin typeface="Meiryo UI" panose="020B0604030504040204" pitchFamily="50" charset="-128"/>
                <a:ea typeface="Meiryo UI" panose="020B0604030504040204" pitchFamily="50" charset="-128"/>
              </a:rPr>
              <a:t>連携</a:t>
            </a:r>
            <a:r>
              <a:rPr kumimoji="1" lang="ja-JP" altLang="en-US" sz="2400" b="1" dirty="0">
                <a:solidFill>
                  <a:prstClr val="black"/>
                </a:solidFill>
                <a:latin typeface="Meiryo UI" panose="020B0604030504040204" pitchFamily="50" charset="-128"/>
                <a:ea typeface="Meiryo UI" panose="020B0604030504040204" pitchFamily="50" charset="-128"/>
              </a:rPr>
              <a:t>課</a:t>
            </a:r>
          </a:p>
          <a:p>
            <a:pPr marL="174625" defTabSz="914400"/>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TEL</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a:t>
            </a:r>
            <a:r>
              <a:rPr kumimoji="1" lang="ja-JP" altLang="en-US" sz="2400" b="1" dirty="0">
                <a:solidFill>
                  <a:schemeClr val="tx1"/>
                </a:solidFill>
                <a:latin typeface="Meiryo UI" panose="020B0604030504040204" pitchFamily="50" charset="-128"/>
                <a:ea typeface="Meiryo UI" panose="020B0604030504040204" pitchFamily="50" charset="-128"/>
              </a:rPr>
              <a:t>０６－６</a:t>
            </a:r>
            <a:r>
              <a:rPr lang="ja-JP" altLang="en-US" sz="2400" b="1" dirty="0">
                <a:solidFill>
                  <a:schemeClr val="tx1"/>
                </a:solidFill>
                <a:latin typeface="Meiryo UI" panose="020B0604030504040204" pitchFamily="50" charset="-128"/>
                <a:ea typeface="Meiryo UI" panose="020B0604030504040204" pitchFamily="50" charset="-128"/>
              </a:rPr>
              <a:t>９</a:t>
            </a:r>
            <a:r>
              <a:rPr kumimoji="1" lang="ja-JP" altLang="en-US" sz="2400" b="1" dirty="0">
                <a:solidFill>
                  <a:schemeClr val="tx1"/>
                </a:solidFill>
                <a:latin typeface="Meiryo UI" panose="020B0604030504040204" pitchFamily="50" charset="-128"/>
                <a:ea typeface="Meiryo UI" panose="020B0604030504040204" pitchFamily="50" charset="-128"/>
              </a:rPr>
              <a:t>４４－６１１８</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Mail</a:t>
            </a:r>
            <a:r>
              <a:rPr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:osaka_SDGs@gbox.pref.osaka.lg.jp</a:t>
            </a:r>
          </a:p>
        </p:txBody>
      </p:sp>
      <p:grpSp>
        <p:nvGrpSpPr>
          <p:cNvPr id="2" name="グループ化 1">
            <a:extLst>
              <a:ext uri="{FF2B5EF4-FFF2-40B4-BE49-F238E27FC236}">
                <a16:creationId xmlns:a16="http://schemas.microsoft.com/office/drawing/2014/main" id="{33384FA4-B163-4D12-A135-FD91C96FFCB7}"/>
              </a:ext>
            </a:extLst>
          </p:cNvPr>
          <p:cNvGrpSpPr/>
          <p:nvPr/>
        </p:nvGrpSpPr>
        <p:grpSpPr>
          <a:xfrm>
            <a:off x="2141221" y="2331150"/>
            <a:ext cx="5350016" cy="760519"/>
            <a:chOff x="2277992" y="2418913"/>
            <a:chExt cx="5350016" cy="760519"/>
          </a:xfrm>
        </p:grpSpPr>
        <p:sp>
          <p:nvSpPr>
            <p:cNvPr id="9" name="正方形/長方形 8"/>
            <p:cNvSpPr/>
            <p:nvPr/>
          </p:nvSpPr>
          <p:spPr>
            <a:xfrm>
              <a:off x="2277992" y="2418913"/>
              <a:ext cx="5350016" cy="76051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4800" b="1" dirty="0">
                  <a:solidFill>
                    <a:prstClr val="black"/>
                  </a:solidFill>
                  <a:latin typeface="Calibri"/>
                  <a:ea typeface="Meiryo UI"/>
                </a:rPr>
                <a:t>大阪府　</a:t>
              </a:r>
              <a:r>
                <a:rPr kumimoji="1" lang="en-US" altLang="ja-JP" sz="4800" b="1" dirty="0">
                  <a:solidFill>
                    <a:prstClr val="black"/>
                  </a:solidFill>
                  <a:latin typeface="Calibri"/>
                  <a:ea typeface="Meiryo UI"/>
                </a:rPr>
                <a:t>SDGs</a:t>
              </a:r>
              <a:endParaRPr kumimoji="1" lang="ja-JP" altLang="en-US" sz="4800" b="1" dirty="0">
                <a:solidFill>
                  <a:prstClr val="black"/>
                </a:solidFill>
                <a:latin typeface="Calibri"/>
                <a:ea typeface="Meiryo UI"/>
              </a:endParaRPr>
            </a:p>
          </p:txBody>
        </p:sp>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835920" y="2477295"/>
              <a:ext cx="646204" cy="643754"/>
            </a:xfrm>
            <a:prstGeom prst="rect">
              <a:avLst/>
            </a:prstGeom>
          </p:spPr>
        </p:pic>
      </p:gr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4554" y="1729604"/>
            <a:ext cx="4698446" cy="4853636"/>
          </a:xfrm>
          <a:prstGeom prst="rect">
            <a:avLst/>
          </a:prstGeom>
        </p:spPr>
        <p:txBody>
          <a:bodyPr wrap="square">
            <a:spAutoFit/>
          </a:bodyPr>
          <a:lstStyle/>
          <a:p>
            <a:pPr>
              <a:lnSpc>
                <a:spcPts val="2200"/>
              </a:lnSpc>
              <a:spcAft>
                <a:spcPts val="0"/>
              </a:spcAft>
            </a:pPr>
            <a:r>
              <a:rPr lang="ja-JP" altLang="ja-JP"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このアジェンダは、</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人間</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people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地球</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planet</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及び</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繁栄</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prosperity</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のための行動計画である。これはまた、より大きな自由における普遍的な</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平和（</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peace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パートナーシップ</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partnership</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の下、この計画を実行する。我々は、人類を貧困の恐怖及び欠乏の専制から解き放ち、地球を癒やし安全にすることを決意している。我々は、世界を持続的かつ強靱（レジリエント）な道筋に移行させるために緊急に必要な、大胆かつ変革的な手段をとることに決意している。我々はこの共同の旅路に乗り出すにあたり、</a:t>
            </a: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481392" y="1625173"/>
            <a:ext cx="1010093" cy="408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15446" y="2139110"/>
            <a:ext cx="4536000" cy="3725122"/>
          </a:xfrm>
          <a:prstGeom prst="rect">
            <a:avLst/>
          </a:prstGeom>
        </p:spPr>
        <p:txBody>
          <a:bodyPr wrap="square">
            <a:spAutoFit/>
          </a:bodyPr>
          <a:lstStyle/>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今日我々が発表する</a:t>
            </a:r>
            <a:r>
              <a:rPr lang="en-US" altLang="ja-JP" sz="1400" dirty="0">
                <a:solidFill>
                  <a:srgbClr val="000000"/>
                </a:solidFill>
                <a:latin typeface="Meiryo UI" panose="020B0604030504040204" pitchFamily="50" charset="-128"/>
                <a:ea typeface="Meiryo UI" panose="020B0604030504040204" pitchFamily="50" charset="-128"/>
              </a:rPr>
              <a:t>17</a:t>
            </a:r>
            <a:r>
              <a:rPr lang="ja-JP" altLang="en-US" sz="14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）と、</a:t>
            </a:r>
            <a:r>
              <a:rPr lang="en-US" altLang="ja-JP" sz="1400" dirty="0">
                <a:solidFill>
                  <a:srgbClr val="000000"/>
                </a:solidFill>
                <a:latin typeface="Meiryo UI" panose="020B0604030504040204" pitchFamily="50" charset="-128"/>
                <a:ea typeface="Meiryo UI" panose="020B0604030504040204" pitchFamily="50" charset="-128"/>
              </a:rPr>
              <a:t>169</a:t>
            </a:r>
            <a:r>
              <a:rPr lang="ja-JP" altLang="en-US" sz="14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a:t>
            </a:r>
            <a:r>
              <a:rPr lang="ja-JP" altLang="en-US" sz="1400" b="1" u="sng" dirty="0">
                <a:solidFill>
                  <a:srgbClr val="000000"/>
                </a:solidFill>
                <a:latin typeface="Meiryo UI" panose="020B0604030504040204" pitchFamily="50" charset="-128"/>
                <a:ea typeface="Meiryo UI" panose="020B0604030504040204" pitchFamily="50" charset="-128"/>
              </a:rPr>
              <a:t>これらの目標とターゲットは、</a:t>
            </a:r>
            <a:r>
              <a:rPr lang="ja-JP" altLang="en-US" sz="1400" b="1" u="sng" dirty="0">
                <a:solidFill>
                  <a:srgbClr val="FF0000"/>
                </a:solidFill>
                <a:latin typeface="Meiryo UI" panose="020B0604030504040204" pitchFamily="50" charset="-128"/>
                <a:ea typeface="Meiryo UI" panose="020B0604030504040204" pitchFamily="50" charset="-128"/>
              </a:rPr>
              <a:t>ミレニアム開発目標（</a:t>
            </a:r>
            <a:r>
              <a:rPr lang="en-US" altLang="ja-JP" sz="1400" b="1" u="sng" dirty="0">
                <a:solidFill>
                  <a:srgbClr val="FF0000"/>
                </a:solidFill>
                <a:latin typeface="Meiryo UI" panose="020B0604030504040204" pitchFamily="50" charset="-128"/>
                <a:ea typeface="Meiryo UI" panose="020B0604030504040204" pitchFamily="50" charset="-128"/>
              </a:rPr>
              <a:t>MDGs</a:t>
            </a:r>
            <a:r>
              <a:rPr lang="ja-JP" altLang="en-US" sz="1400" b="1" u="sng" dirty="0">
                <a:solidFill>
                  <a:srgbClr val="FF0000"/>
                </a:solidFill>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を基にして、ミレニアム開発目標が達成で</a:t>
            </a:r>
            <a:r>
              <a:rPr lang="ja-JP" altLang="en-US" sz="1400" b="1" u="sng" dirty="0">
                <a:solidFill>
                  <a:srgbClr val="000000"/>
                </a:solidFill>
                <a:latin typeface="Meiryo UI" panose="020B0604030504040204" pitchFamily="50" charset="-128"/>
                <a:ea typeface="Meiryo UI" panose="020B0604030504040204" pitchFamily="50" charset="-128"/>
              </a:rPr>
              <a:t>きなかったものを全うすることを目指すものである。</a:t>
            </a:r>
            <a:r>
              <a:rPr lang="ja-JP" altLang="en-US" sz="1400" dirty="0">
                <a:solidFill>
                  <a:srgbClr val="000000"/>
                </a:solidFill>
                <a:latin typeface="Meiryo UI" panose="020B0604030504040204" pitchFamily="50" charset="-128"/>
                <a:ea typeface="Meiryo UI" panose="020B0604030504040204" pitchFamily="50" charset="-128"/>
              </a:rPr>
              <a:t>これらは、すべての人々の人権を実現し、ジェンダー平等とすべての女性と女児の能力強化を達成することを目指す。</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これらの目標及びターゲットは、統合され不可分のものであり、</a:t>
            </a:r>
            <a:r>
              <a:rPr lang="ja-JP" altLang="en-US" sz="1400" b="1" dirty="0">
                <a:solidFill>
                  <a:srgbClr val="FF0000"/>
                </a:solidFill>
                <a:latin typeface="Meiryo UI" panose="020B0604030504040204" pitchFamily="50" charset="-128"/>
                <a:ea typeface="Meiryo UI" panose="020B0604030504040204" pitchFamily="50" charset="-128"/>
              </a:rPr>
              <a:t>持続可能な開発の三側面、すなわち</a:t>
            </a:r>
            <a:r>
              <a:rPr lang="ja-JP" altLang="en-US" sz="14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400" dirty="0">
                <a:solidFill>
                  <a:srgbClr val="000000"/>
                </a:solidFill>
                <a:latin typeface="Meiryo UI" panose="020B0604030504040204" pitchFamily="50" charset="-128"/>
                <a:ea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28464" y="845279"/>
            <a:ext cx="9739059" cy="707886"/>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11361" y="6114367"/>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正方形/長方形 1">
            <a:extLst>
              <a:ext uri="{FF2B5EF4-FFF2-40B4-BE49-F238E27FC236}">
                <a16:creationId xmlns:a16="http://schemas.microsoft.com/office/drawing/2014/main" id="{8D9962CB-1848-45C1-8813-0E2AD222FD47}"/>
              </a:ext>
            </a:extLst>
          </p:cNvPr>
          <p:cNvSpPr/>
          <p:nvPr/>
        </p:nvSpPr>
        <p:spPr>
          <a:xfrm>
            <a:off x="128464" y="773270"/>
            <a:ext cx="9649072" cy="58320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65D8B84-BCAC-43A1-B794-8F4E963D3CE6}"/>
              </a:ext>
            </a:extLst>
          </p:cNvPr>
          <p:cNvSpPr/>
          <p:nvPr/>
        </p:nvSpPr>
        <p:spPr>
          <a:xfrm>
            <a:off x="560512" y="6144540"/>
            <a:ext cx="1784219" cy="505764"/>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69AED3A-A1C8-46FF-A038-DAF404AA2ACB}"/>
              </a:ext>
            </a:extLst>
          </p:cNvPr>
          <p:cNvSpPr/>
          <p:nvPr/>
        </p:nvSpPr>
        <p:spPr>
          <a:xfrm>
            <a:off x="4936525" y="4361477"/>
            <a:ext cx="4893842" cy="707886"/>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04B34F3-04E8-427A-A0E7-9B7F261A26E5}"/>
              </a:ext>
            </a:extLst>
          </p:cNvPr>
          <p:cNvSpPr/>
          <p:nvPr/>
        </p:nvSpPr>
        <p:spPr>
          <a:xfrm>
            <a:off x="221604" y="2010054"/>
            <a:ext cx="4767752" cy="911263"/>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F5DFA8B-B3A0-42BB-963E-779CF41093A6}"/>
              </a:ext>
            </a:extLst>
          </p:cNvPr>
          <p:cNvSpPr/>
          <p:nvPr/>
        </p:nvSpPr>
        <p:spPr>
          <a:xfrm>
            <a:off x="222630" y="4523406"/>
            <a:ext cx="3183576" cy="384027"/>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490D9B-F7C4-4DDD-88B8-5BA260F311D6}"/>
              </a:ext>
            </a:extLst>
          </p:cNvPr>
          <p:cNvSpPr txBox="1"/>
          <p:nvPr/>
        </p:nvSpPr>
        <p:spPr>
          <a:xfrm>
            <a:off x="4519962" y="1717666"/>
            <a:ext cx="576064" cy="584775"/>
          </a:xfrm>
          <a:prstGeom prst="rect">
            <a:avLst/>
          </a:prstGeom>
          <a:noFill/>
        </p:spPr>
        <p:txBody>
          <a:bodyPr wrap="square" rtlCol="0">
            <a:spAutoFit/>
          </a:bodyPr>
          <a:lstStyle/>
          <a:p>
            <a:r>
              <a:rPr lang="ja-JP" altLang="en-US" sz="3200" b="1" dirty="0">
                <a:solidFill>
                  <a:srgbClr val="FF0000"/>
                </a:solidFill>
              </a:rPr>
              <a:t>①</a:t>
            </a:r>
            <a:endParaRPr kumimoji="1" lang="ja-JP" altLang="en-US" sz="3200" b="1" dirty="0">
              <a:solidFill>
                <a:srgbClr val="FF0000"/>
              </a:solidFill>
            </a:endParaRPr>
          </a:p>
        </p:txBody>
      </p:sp>
      <p:sp>
        <p:nvSpPr>
          <p:cNvPr id="16" name="テキスト ボックス 15">
            <a:extLst>
              <a:ext uri="{FF2B5EF4-FFF2-40B4-BE49-F238E27FC236}">
                <a16:creationId xmlns:a16="http://schemas.microsoft.com/office/drawing/2014/main" id="{3A73455E-7640-4F9D-A184-F2257D4BE4B5}"/>
              </a:ext>
            </a:extLst>
          </p:cNvPr>
          <p:cNvSpPr txBox="1"/>
          <p:nvPr/>
        </p:nvSpPr>
        <p:spPr>
          <a:xfrm>
            <a:off x="2992969" y="6157320"/>
            <a:ext cx="576064"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7" name="テキスト ボックス 16">
            <a:extLst>
              <a:ext uri="{FF2B5EF4-FFF2-40B4-BE49-F238E27FC236}">
                <a16:creationId xmlns:a16="http://schemas.microsoft.com/office/drawing/2014/main" id="{CF355D0A-0877-44C0-9AC0-119FBDEFBEB5}"/>
              </a:ext>
            </a:extLst>
          </p:cNvPr>
          <p:cNvSpPr txBox="1"/>
          <p:nvPr/>
        </p:nvSpPr>
        <p:spPr>
          <a:xfrm>
            <a:off x="4679218" y="4063121"/>
            <a:ext cx="576064" cy="584775"/>
          </a:xfrm>
          <a:prstGeom prst="rect">
            <a:avLst/>
          </a:prstGeom>
          <a:noFill/>
        </p:spPr>
        <p:txBody>
          <a:bodyPr wrap="square" rtlCol="0">
            <a:spAutoFit/>
          </a:bodyPr>
          <a:lstStyle/>
          <a:p>
            <a:r>
              <a:rPr lang="ja-JP" altLang="en-US" sz="3200" b="1" dirty="0">
                <a:solidFill>
                  <a:srgbClr val="FF0000"/>
                </a:solidFill>
              </a:rPr>
              <a:t>③</a:t>
            </a:r>
            <a:endParaRPr kumimoji="1" lang="ja-JP" altLang="en-US" sz="3200" b="1" dirty="0">
              <a:solidFill>
                <a:srgbClr val="FF0000"/>
              </a:solidFill>
            </a:endParaRPr>
          </a:p>
        </p:txBody>
      </p:sp>
      <p:sp>
        <p:nvSpPr>
          <p:cNvPr id="10" name="スライド番号プレースホルダー 9">
            <a:extLst>
              <a:ext uri="{FF2B5EF4-FFF2-40B4-BE49-F238E27FC236}">
                <a16:creationId xmlns:a16="http://schemas.microsoft.com/office/drawing/2014/main" id="{AC4694F1-18C2-4B0B-A1F8-51CA0A54C486}"/>
              </a:ext>
            </a:extLst>
          </p:cNvPr>
          <p:cNvSpPr>
            <a:spLocks noGrp="1"/>
          </p:cNvSpPr>
          <p:nvPr>
            <p:ph type="sldNum" sz="quarter" idx="12"/>
          </p:nvPr>
        </p:nvSpPr>
        <p:spPr>
          <a:xfrm>
            <a:off x="7496047" y="654778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4</a:t>
            </a:fld>
            <a:endParaRPr lang="ja-JP" altLang="en-US" sz="1200" dirty="0">
              <a:solidFill>
                <a:schemeClr val="tx1"/>
              </a:solidFill>
            </a:endParaRPr>
          </a:p>
        </p:txBody>
      </p:sp>
      <p:sp>
        <p:nvSpPr>
          <p:cNvPr id="18" name="正方形/長方形 17">
            <a:extLst>
              <a:ext uri="{FF2B5EF4-FFF2-40B4-BE49-F238E27FC236}">
                <a16:creationId xmlns:a16="http://schemas.microsoft.com/office/drawing/2014/main" id="{FCB2434D-A38B-480C-BA58-336FAEBB59D0}"/>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332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b="1" dirty="0"/>
              <a:t>将来世代のニーズを損なうことなく</a:t>
            </a:r>
            <a:endParaRPr lang="en-US" altLang="ja-JP" sz="3600" b="1" dirty="0"/>
          </a:p>
          <a:p>
            <a:pPr algn="ctr"/>
            <a:endParaRPr lang="en-US" altLang="ja-JP" sz="3600" b="1" dirty="0"/>
          </a:p>
          <a:p>
            <a:pPr algn="ctr"/>
            <a:r>
              <a:rPr lang="ja-JP" altLang="ja-JP" sz="3600" b="1" dirty="0"/>
              <a:t>現在の世代のニーズを満たすこと</a:t>
            </a:r>
            <a:endParaRPr lang="ja-JP" altLang="en-US" sz="3600" b="1"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308101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4585" y="631065"/>
            <a:ext cx="5098944" cy="5957182"/>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の世界観</a:t>
            </a:r>
            <a:r>
              <a:rPr kumimoji="1" lang="en-US" altLang="ja-JP" sz="2000" b="1" dirty="0">
                <a:latin typeface="Meiryo UI" panose="020B0604030504040204" pitchFamily="50" charset="-128"/>
                <a:ea typeface="Meiryo UI" panose="020B0604030504040204" pitchFamily="50" charset="-128"/>
              </a:rPr>
              <a:t>(The New Division</a:t>
            </a:r>
            <a:r>
              <a:rPr kumimoji="1" lang="ja-JP" altLang="en-US" sz="2000" b="1" dirty="0">
                <a:latin typeface="Meiryo UI" panose="020B0604030504040204" pitchFamily="50" charset="-128"/>
                <a:ea typeface="Meiryo UI" panose="020B0604030504040204" pitchFamily="50" charset="-128"/>
              </a:rPr>
              <a:t>社の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マニュフェスト</a:t>
            </a:r>
            <a:r>
              <a:rPr kumimoji="1" lang="en-US" altLang="ja-JP" sz="2000" b="1" dirty="0">
                <a:latin typeface="Meiryo UI" panose="020B0604030504040204" pitchFamily="50" charset="-128"/>
                <a:ea typeface="Meiryo UI" panose="020B0604030504040204" pitchFamily="50" charset="-128"/>
              </a:rPr>
              <a:t>)</a:t>
            </a:r>
          </a:p>
        </p:txBody>
      </p:sp>
      <p:sp>
        <p:nvSpPr>
          <p:cNvPr id="5" name="正方形/長方形 4"/>
          <p:cNvSpPr/>
          <p:nvPr/>
        </p:nvSpPr>
        <p:spPr>
          <a:xfrm>
            <a:off x="4759286" y="6538916"/>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sp>
        <p:nvSpPr>
          <p:cNvPr id="6" name="スライド番号プレースホルダー 8">
            <a:extLst>
              <a:ext uri="{FF2B5EF4-FFF2-40B4-BE49-F238E27FC236}">
                <a16:creationId xmlns:a16="http://schemas.microsoft.com/office/drawing/2014/main" id="{D926B4C3-DB49-4B8F-81EB-8D818F26704F}"/>
              </a:ext>
            </a:extLst>
          </p:cNvPr>
          <p:cNvSpPr txBox="1">
            <a:spLocks/>
          </p:cNvSpPr>
          <p:nvPr/>
        </p:nvSpPr>
        <p:spPr>
          <a:xfrm>
            <a:off x="7508177" y="6484611"/>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dirty="0"/>
          </a:p>
        </p:txBody>
      </p:sp>
    </p:spTree>
    <p:extLst>
      <p:ext uri="{BB962C8B-B14F-4D97-AF65-F5344CB8AC3E}">
        <p14:creationId xmlns:p14="http://schemas.microsoft.com/office/powerpoint/2010/main" val="18330008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5852</Words>
  <Application>Microsoft Office PowerPoint</Application>
  <PresentationFormat>A4 210 x 297 mm</PresentationFormat>
  <Paragraphs>921</Paragraphs>
  <Slides>47</Slides>
  <Notes>45</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47</vt:i4>
      </vt:variant>
    </vt:vector>
  </HeadingPairs>
  <TitlesOfParts>
    <vt:vector size="63" baseType="lpstr">
      <vt:lpstr>BIZ UDPゴシック</vt:lpstr>
      <vt:lpstr>Meiryo UI</vt:lpstr>
      <vt:lpstr>メイリオ</vt:lpstr>
      <vt:lpstr>游ゴシック</vt:lpstr>
      <vt:lpstr>游ゴシック Light</vt:lpstr>
      <vt:lpstr>Arial</vt:lpstr>
      <vt:lpstr>Bauhaus 93</vt:lpstr>
      <vt:lpstr>Calibri</vt:lpstr>
      <vt:lpstr>Calibri Light</vt:lpstr>
      <vt:lpstr>Times New Roman</vt:lpstr>
      <vt:lpstr>Wingdings</vt:lpstr>
      <vt:lpstr>Office テーマ</vt:lpstr>
      <vt:lpstr>1_デザインの設定</vt:lpstr>
      <vt:lpstr>デザインの設定</vt:lpstr>
      <vt:lpstr>1_Office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SDGsは、折り返し地点を過ぎました。 SDGsの進捗状況はどうでしょうか？</vt:lpstr>
      <vt:lpstr>A）18％  B）26％  C）52％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2025-10-16T07:16:53Z</dcterms:modified>
</cp:coreProperties>
</file>