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4"/>
  </p:notesMasterIdLst>
  <p:handoutMasterIdLst>
    <p:handoutMasterId r:id="rId5"/>
  </p:handoutMasterIdLst>
  <p:sldIdLst>
    <p:sldId id="264" r:id="rId2"/>
    <p:sldId id="265" r:id="rId3"/>
  </p:sldIdLst>
  <p:sldSz cx="7775575" cy="10907713"/>
  <p:notesSz cx="6646863" cy="97774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D5D5"/>
    <a:srgbClr val="FF99FF"/>
    <a:srgbClr val="FFFF3B"/>
    <a:srgbClr val="FFFF99"/>
    <a:srgbClr val="FFFF66"/>
    <a:srgbClr val="99FF99"/>
    <a:srgbClr val="FFC5C5"/>
    <a:srgbClr val="FFB9B9"/>
    <a:srgbClr val="FFB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809" autoAdjust="0"/>
    <p:restoredTop sz="94434" autoAdjust="0"/>
  </p:normalViewPr>
  <p:slideViewPr>
    <p:cSldViewPr showGuides="1">
      <p:cViewPr>
        <p:scale>
          <a:sx n="100" d="100"/>
          <a:sy n="100" d="100"/>
        </p:scale>
        <p:origin x="1120" y="-15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4014" y="84"/>
      </p:cViewPr>
      <p:guideLst/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6"/>
            <a:ext cx="2880103" cy="490352"/>
          </a:xfrm>
          <a:prstGeom prst="rect">
            <a:avLst/>
          </a:prstGeom>
        </p:spPr>
        <p:txBody>
          <a:bodyPr vert="horz" lIns="89624" tIns="44812" rIns="89624" bIns="44812" rtlCol="0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765215" y="6"/>
            <a:ext cx="2880103" cy="490352"/>
          </a:xfrm>
          <a:prstGeom prst="rect">
            <a:avLst/>
          </a:prstGeom>
        </p:spPr>
        <p:txBody>
          <a:bodyPr vert="horz" lIns="89624" tIns="44812" rIns="89624" bIns="44812" rtlCol="0"/>
          <a:lstStyle>
            <a:lvl1pPr algn="r">
              <a:defRPr sz="1400"/>
            </a:lvl1pPr>
          </a:lstStyle>
          <a:p>
            <a:fld id="{0B552AEE-2AFB-4EBB-8816-81CEA85198F8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1" y="9287062"/>
            <a:ext cx="2880103" cy="490352"/>
          </a:xfrm>
          <a:prstGeom prst="rect">
            <a:avLst/>
          </a:prstGeom>
        </p:spPr>
        <p:txBody>
          <a:bodyPr vert="horz" lIns="89624" tIns="44812" rIns="89624" bIns="44812" rtlCol="0" anchor="b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765215" y="9287062"/>
            <a:ext cx="2880103" cy="490352"/>
          </a:xfrm>
          <a:prstGeom prst="rect">
            <a:avLst/>
          </a:prstGeom>
        </p:spPr>
        <p:txBody>
          <a:bodyPr vert="horz" lIns="89624" tIns="44812" rIns="89624" bIns="44812" rtlCol="0" anchor="b"/>
          <a:lstStyle>
            <a:lvl1pPr algn="r">
              <a:defRPr sz="1400"/>
            </a:lvl1pPr>
          </a:lstStyle>
          <a:p>
            <a:fld id="{14F1D10B-445A-4083-B07E-5B3779571E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72168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1" y="16"/>
            <a:ext cx="2880103" cy="490352"/>
          </a:xfrm>
          <a:prstGeom prst="rect">
            <a:avLst/>
          </a:prstGeom>
        </p:spPr>
        <p:txBody>
          <a:bodyPr vert="horz" lIns="89424" tIns="44715" rIns="89424" bIns="44715" rtlCol="0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765228" y="16"/>
            <a:ext cx="2880103" cy="490352"/>
          </a:xfrm>
          <a:prstGeom prst="rect">
            <a:avLst/>
          </a:prstGeom>
        </p:spPr>
        <p:txBody>
          <a:bodyPr vert="horz" lIns="89424" tIns="44715" rIns="89424" bIns="44715" rtlCol="0"/>
          <a:lstStyle>
            <a:lvl1pPr algn="r">
              <a:defRPr sz="1400"/>
            </a:lvl1pPr>
          </a:lstStyle>
          <a:p>
            <a:fld id="{744DF693-57BC-440D-ADC4-6276E66EB123}" type="datetimeFigureOut">
              <a:rPr kumimoji="1" lang="ja-JP" altLang="en-US" smtClean="0"/>
              <a:t>2026/5/25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7888" y="1222375"/>
            <a:ext cx="2351087" cy="33004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89424" tIns="44715" rIns="89424" bIns="44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65010" y="4705228"/>
            <a:ext cx="5316865" cy="3849436"/>
          </a:xfrm>
          <a:prstGeom prst="rect">
            <a:avLst/>
          </a:prstGeom>
        </p:spPr>
        <p:txBody>
          <a:bodyPr vert="horz" lIns="89424" tIns="44715" rIns="89424" bIns="44715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1" y="9287072"/>
            <a:ext cx="2880103" cy="490352"/>
          </a:xfrm>
          <a:prstGeom prst="rect">
            <a:avLst/>
          </a:prstGeom>
        </p:spPr>
        <p:txBody>
          <a:bodyPr vert="horz" lIns="89424" tIns="44715" rIns="89424" bIns="44715" rtlCol="0" anchor="b"/>
          <a:lstStyle>
            <a:lvl1pPr algn="l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765228" y="9287072"/>
            <a:ext cx="2880103" cy="490352"/>
          </a:xfrm>
          <a:prstGeom prst="rect">
            <a:avLst/>
          </a:prstGeom>
        </p:spPr>
        <p:txBody>
          <a:bodyPr vert="horz" lIns="89424" tIns="44715" rIns="89424" bIns="44715" rtlCol="0" anchor="b"/>
          <a:lstStyle>
            <a:lvl1pPr algn="r">
              <a:defRPr sz="1400"/>
            </a:lvl1pPr>
          </a:lstStyle>
          <a:p>
            <a:fld id="{F4FF0296-05C6-4BF2-88D5-7E22D5607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76701359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1pPr>
    <a:lvl2pPr marL="46799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2pPr>
    <a:lvl3pPr marL="93598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3pPr>
    <a:lvl4pPr marL="140397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4pPr>
    <a:lvl5pPr marL="187196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5pPr>
    <a:lvl6pPr marL="233995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6pPr>
    <a:lvl7pPr marL="2807940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7pPr>
    <a:lvl8pPr marL="3275929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8pPr>
    <a:lvl9pPr marL="3743919" algn="l" defTabSz="935980" rtl="0" eaLnBrk="1" latinLnBrk="0" hangingPunct="1">
      <a:defRPr kumimoji="1" sz="12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349747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3168" y="1785129"/>
            <a:ext cx="6609239" cy="3797500"/>
          </a:xfrm>
        </p:spPr>
        <p:txBody>
          <a:bodyPr anchor="b"/>
          <a:lstStyle>
            <a:lvl1pPr algn="ctr"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947" y="5729075"/>
            <a:ext cx="5831681" cy="2633505"/>
          </a:xfrm>
        </p:spPr>
        <p:txBody>
          <a:bodyPr/>
          <a:lstStyle>
            <a:lvl1pPr marL="0" indent="0" algn="ctr">
              <a:buNone/>
              <a:defRPr sz="2041"/>
            </a:lvl1pPr>
            <a:lvl2pPr marL="388757" indent="0" algn="ctr">
              <a:buNone/>
              <a:defRPr sz="1701"/>
            </a:lvl2pPr>
            <a:lvl3pPr marL="777514" indent="0" algn="ctr">
              <a:buNone/>
              <a:defRPr sz="1531"/>
            </a:lvl3pPr>
            <a:lvl4pPr marL="1166271" indent="0" algn="ctr">
              <a:buNone/>
              <a:defRPr sz="1360"/>
            </a:lvl4pPr>
            <a:lvl5pPr marL="1555029" indent="0" algn="ctr">
              <a:buNone/>
              <a:defRPr sz="1360"/>
            </a:lvl5pPr>
            <a:lvl6pPr marL="1943786" indent="0" algn="ctr">
              <a:buNone/>
              <a:defRPr sz="1360"/>
            </a:lvl6pPr>
            <a:lvl7pPr marL="2332543" indent="0" algn="ctr">
              <a:buNone/>
              <a:defRPr sz="1360"/>
            </a:lvl7pPr>
            <a:lvl8pPr marL="2721300" indent="0" algn="ctr">
              <a:buNone/>
              <a:defRPr sz="1360"/>
            </a:lvl8pPr>
            <a:lvl9pPr marL="3110057" indent="0" algn="ctr">
              <a:buNone/>
              <a:defRPr sz="13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17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10062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4396" y="580735"/>
            <a:ext cx="1676608" cy="924378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571" y="580735"/>
            <a:ext cx="4932630" cy="924378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7179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90136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522" y="2719357"/>
            <a:ext cx="6706433" cy="4537305"/>
          </a:xfrm>
        </p:spPr>
        <p:txBody>
          <a:bodyPr anchor="b"/>
          <a:lstStyle>
            <a:lvl1pPr>
              <a:defRPr sz="5102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522" y="7299586"/>
            <a:ext cx="6706433" cy="2386061"/>
          </a:xfrm>
        </p:spPr>
        <p:txBody>
          <a:bodyPr/>
          <a:lstStyle>
            <a:lvl1pPr marL="0" indent="0">
              <a:buNone/>
              <a:defRPr sz="2041">
                <a:solidFill>
                  <a:schemeClr val="tx1"/>
                </a:solidFill>
              </a:defRPr>
            </a:lvl1pPr>
            <a:lvl2pPr marL="388757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2pPr>
            <a:lvl3pPr marL="777514" indent="0">
              <a:buNone/>
              <a:defRPr sz="1531">
                <a:solidFill>
                  <a:schemeClr val="tx1">
                    <a:tint val="75000"/>
                  </a:schemeClr>
                </a:solidFill>
              </a:defRPr>
            </a:lvl3pPr>
            <a:lvl4pPr marL="1166271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5029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786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2543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13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10057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359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571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6385" y="2903673"/>
            <a:ext cx="3304619" cy="692084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31905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580737"/>
            <a:ext cx="6706433" cy="210832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584" y="2673905"/>
            <a:ext cx="32894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584" y="3984345"/>
            <a:ext cx="32894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6385" y="2673905"/>
            <a:ext cx="3305632" cy="1310440"/>
          </a:xfrm>
        </p:spPr>
        <p:txBody>
          <a:bodyPr anchor="b"/>
          <a:lstStyle>
            <a:lvl1pPr marL="0" indent="0">
              <a:buNone/>
              <a:defRPr sz="2041" b="1"/>
            </a:lvl1pPr>
            <a:lvl2pPr marL="388757" indent="0">
              <a:buNone/>
              <a:defRPr sz="1701" b="1"/>
            </a:lvl2pPr>
            <a:lvl3pPr marL="777514" indent="0">
              <a:buNone/>
              <a:defRPr sz="1531" b="1"/>
            </a:lvl3pPr>
            <a:lvl4pPr marL="1166271" indent="0">
              <a:buNone/>
              <a:defRPr sz="1360" b="1"/>
            </a:lvl4pPr>
            <a:lvl5pPr marL="1555029" indent="0">
              <a:buNone/>
              <a:defRPr sz="1360" b="1"/>
            </a:lvl5pPr>
            <a:lvl6pPr marL="1943786" indent="0">
              <a:buNone/>
              <a:defRPr sz="1360" b="1"/>
            </a:lvl6pPr>
            <a:lvl7pPr marL="2332543" indent="0">
              <a:buNone/>
              <a:defRPr sz="1360" b="1"/>
            </a:lvl7pPr>
            <a:lvl8pPr marL="2721300" indent="0">
              <a:buNone/>
              <a:defRPr sz="1360" b="1"/>
            </a:lvl8pPr>
            <a:lvl9pPr marL="3110057" indent="0">
              <a:buNone/>
              <a:defRPr sz="13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6385" y="3984345"/>
            <a:ext cx="3305632" cy="586037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1911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4208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731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5632" y="1570511"/>
            <a:ext cx="3936385" cy="7751546"/>
          </a:xfrm>
        </p:spPr>
        <p:txBody>
          <a:bodyPr/>
          <a:lstStyle>
            <a:lvl1pPr>
              <a:defRPr sz="2721"/>
            </a:lvl1pPr>
            <a:lvl2pPr>
              <a:defRPr sz="2381"/>
            </a:lvl2pPr>
            <a:lvl3pPr>
              <a:defRPr sz="2041"/>
            </a:lvl3pPr>
            <a:lvl4pPr>
              <a:defRPr sz="1701"/>
            </a:lvl4pPr>
            <a:lvl5pPr>
              <a:defRPr sz="1701"/>
            </a:lvl5pPr>
            <a:lvl6pPr>
              <a:defRPr sz="1701"/>
            </a:lvl6pPr>
            <a:lvl7pPr>
              <a:defRPr sz="1701"/>
            </a:lvl7pPr>
            <a:lvl8pPr>
              <a:defRPr sz="1701"/>
            </a:lvl8pPr>
            <a:lvl9pPr>
              <a:defRPr sz="1701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6371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584" y="727181"/>
            <a:ext cx="2507825" cy="2545133"/>
          </a:xfrm>
        </p:spPr>
        <p:txBody>
          <a:bodyPr anchor="b"/>
          <a:lstStyle>
            <a:lvl1pPr>
              <a:defRPr sz="2721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5632" y="1570511"/>
            <a:ext cx="3936385" cy="7751546"/>
          </a:xfrm>
        </p:spPr>
        <p:txBody>
          <a:bodyPr anchor="t"/>
          <a:lstStyle>
            <a:lvl1pPr marL="0" indent="0">
              <a:buNone/>
              <a:defRPr sz="2721"/>
            </a:lvl1pPr>
            <a:lvl2pPr marL="388757" indent="0">
              <a:buNone/>
              <a:defRPr sz="2381"/>
            </a:lvl2pPr>
            <a:lvl3pPr marL="777514" indent="0">
              <a:buNone/>
              <a:defRPr sz="2041"/>
            </a:lvl3pPr>
            <a:lvl4pPr marL="1166271" indent="0">
              <a:buNone/>
              <a:defRPr sz="1701"/>
            </a:lvl4pPr>
            <a:lvl5pPr marL="1555029" indent="0">
              <a:buNone/>
              <a:defRPr sz="1701"/>
            </a:lvl5pPr>
            <a:lvl6pPr marL="1943786" indent="0">
              <a:buNone/>
              <a:defRPr sz="1701"/>
            </a:lvl6pPr>
            <a:lvl7pPr marL="2332543" indent="0">
              <a:buNone/>
              <a:defRPr sz="1701"/>
            </a:lvl7pPr>
            <a:lvl8pPr marL="2721300" indent="0">
              <a:buNone/>
              <a:defRPr sz="1701"/>
            </a:lvl8pPr>
            <a:lvl9pPr marL="3110057" indent="0">
              <a:buNone/>
              <a:defRPr sz="1701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584" y="3272314"/>
            <a:ext cx="2507825" cy="6062366"/>
          </a:xfrm>
        </p:spPr>
        <p:txBody>
          <a:bodyPr/>
          <a:lstStyle>
            <a:lvl1pPr marL="0" indent="0">
              <a:buNone/>
              <a:defRPr sz="1360"/>
            </a:lvl1pPr>
            <a:lvl2pPr marL="388757" indent="0">
              <a:buNone/>
              <a:defRPr sz="1190"/>
            </a:lvl2pPr>
            <a:lvl3pPr marL="777514" indent="0">
              <a:buNone/>
              <a:defRPr sz="1020"/>
            </a:lvl3pPr>
            <a:lvl4pPr marL="1166271" indent="0">
              <a:buNone/>
              <a:defRPr sz="850"/>
            </a:lvl4pPr>
            <a:lvl5pPr marL="1555029" indent="0">
              <a:buNone/>
              <a:defRPr sz="850"/>
            </a:lvl5pPr>
            <a:lvl6pPr marL="1943786" indent="0">
              <a:buNone/>
              <a:defRPr sz="850"/>
            </a:lvl6pPr>
            <a:lvl7pPr marL="2332543" indent="0">
              <a:buNone/>
              <a:defRPr sz="850"/>
            </a:lvl7pPr>
            <a:lvl8pPr marL="2721300" indent="0">
              <a:buNone/>
              <a:defRPr sz="850"/>
            </a:lvl8pPr>
            <a:lvl9pPr marL="3110057" indent="0">
              <a:buNone/>
              <a:defRPr sz="8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488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571" y="580737"/>
            <a:ext cx="6706433" cy="210832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571" y="2903673"/>
            <a:ext cx="6706433" cy="69208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5/25/2026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9684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9">
          <p15:clr>
            <a:srgbClr val="F26B43"/>
          </p15:clr>
        </p15:guide>
        <p15:guide id="2" pos="70">
          <p15:clr>
            <a:srgbClr val="F26B43"/>
          </p15:clr>
        </p15:guide>
        <p15:guide id="3" pos="4828">
          <p15:clr>
            <a:srgbClr val="F26B43"/>
          </p15:clr>
        </p15:guide>
        <p15:guide id="4" orient="horz" pos="680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10.png"/><Relationship Id="rId3" Type="http://schemas.openxmlformats.org/officeDocument/2006/relationships/image" Target="../media/image1.png"/><Relationship Id="rId7" Type="http://schemas.openxmlformats.org/officeDocument/2006/relationships/image" Target="../media/image5.emf"/><Relationship Id="rId12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6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emf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5" Type="http://schemas.microsoft.com/office/2007/relationships/hdphoto" Target="../media/hdphoto1.wdp"/><Relationship Id="rId10" Type="http://schemas.openxmlformats.org/officeDocument/2006/relationships/image" Target="../media/image7.emf"/><Relationship Id="rId4" Type="http://schemas.openxmlformats.org/officeDocument/2006/relationships/image" Target="../media/image2.png"/><Relationship Id="rId9" Type="http://schemas.openxmlformats.org/officeDocument/2006/relationships/hyperlink" Target="https://www.pref.osaka.lg.jp/o120020/eneseisaku/sec/es-whole-support.html" TargetMode="External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C4B26933-5163-4E50-BA0C-0709B87B73A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533" y="2789560"/>
            <a:ext cx="6185366" cy="2538490"/>
          </a:xfrm>
          <a:prstGeom prst="rect">
            <a:avLst/>
          </a:prstGeom>
        </p:spPr>
      </p:pic>
      <p:grpSp>
        <p:nvGrpSpPr>
          <p:cNvPr id="14" name="グループ化 13"/>
          <p:cNvGrpSpPr/>
          <p:nvPr/>
        </p:nvGrpSpPr>
        <p:grpSpPr>
          <a:xfrm>
            <a:off x="-6859" y="-5577"/>
            <a:ext cx="7782434" cy="2429743"/>
            <a:chOff x="-36445" y="38063"/>
            <a:chExt cx="7625597" cy="2981265"/>
          </a:xfrm>
          <a:solidFill>
            <a:srgbClr val="00B050"/>
          </a:solidFill>
        </p:grpSpPr>
        <p:sp>
          <p:nvSpPr>
            <p:cNvPr id="2" name="テキスト ボックス 1"/>
            <p:cNvSpPr txBox="1"/>
            <p:nvPr/>
          </p:nvSpPr>
          <p:spPr>
            <a:xfrm>
              <a:off x="-36445" y="38063"/>
              <a:ext cx="7625597" cy="2981265"/>
            </a:xfrm>
            <a:prstGeom prst="rect">
              <a:avLst/>
            </a:prstGeom>
            <a:grpFill/>
          </p:spPr>
          <p:txBody>
            <a:bodyPr wrap="square" rtlCol="0" anchor="t" anchorCtr="0">
              <a:noAutofit/>
            </a:bodyPr>
            <a:lstStyle/>
            <a:p>
              <a:endParaRPr kumimoji="1" lang="en-US" altLang="ja-JP" sz="102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en-US" altLang="ja-JP" sz="4693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en-US" altLang="ja-JP" sz="3265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en-US" altLang="ja-JP" sz="3265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en-US" altLang="ja-JP" sz="3265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endParaRPr kumimoji="1" lang="ja-JP" altLang="en-US" sz="3265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463543" y="1065696"/>
              <a:ext cx="3986461" cy="490930"/>
            </a:xfrm>
            <a:prstGeom prst="rect">
              <a:avLst/>
            </a:prstGeom>
            <a:grpFill/>
          </p:spPr>
          <p:txBody>
            <a:bodyPr wrap="square" rtlCol="0" anchor="ctr" anchorCtr="0">
              <a:spAutoFit/>
            </a:bodyPr>
            <a:lstStyle/>
            <a:p>
              <a:pPr>
                <a:spcAft>
                  <a:spcPts val="612"/>
                </a:spcAft>
              </a:pPr>
              <a:r>
                <a:rPr kumimoji="1" lang="ja-JP" altLang="en-US" sz="2000" b="1" spc="-102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大阪府内の中小事業者のみなさまへ</a:t>
              </a:r>
              <a:endParaRPr kumimoji="1" lang="en-US" altLang="ja-JP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81" name="テキスト ボックス 80"/>
            <p:cNvSpPr txBox="1"/>
            <p:nvPr/>
          </p:nvSpPr>
          <p:spPr>
            <a:xfrm>
              <a:off x="1663008" y="298523"/>
              <a:ext cx="3838660" cy="719007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408" b="1" spc="-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  </a:t>
              </a:r>
              <a:endParaRPr kumimoji="1" lang="en-US" altLang="ja-JP" sz="408" b="1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200" b="1" spc="-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令和８年度</a:t>
              </a:r>
              <a:endParaRPr kumimoji="1" lang="en-US" altLang="ja-JP" sz="1200" b="1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r>
                <a:rPr kumimoji="1" lang="ja-JP" altLang="en-US" sz="1600" b="1" spc="-100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メイリオ" panose="020B0604030504040204" pitchFamily="50" charset="-128"/>
                  <a:ea typeface="メイリオ" panose="020B0604030504040204" pitchFamily="50" charset="-128"/>
                </a:rPr>
                <a:t>省エネコストカットまるごとサポート事業</a:t>
              </a:r>
              <a:endParaRPr kumimoji="1" lang="en-US" altLang="ja-JP" sz="1600" b="1" spc="-1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</p:grpSp>
      <p:sp>
        <p:nvSpPr>
          <p:cNvPr id="117" name="テキスト ボックス 116"/>
          <p:cNvSpPr txBox="1"/>
          <p:nvPr/>
        </p:nvSpPr>
        <p:spPr>
          <a:xfrm>
            <a:off x="603028" y="2517787"/>
            <a:ext cx="24566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まるごとサポートの流れ</a:t>
            </a: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3059696" y="8728332"/>
            <a:ext cx="4032447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（但し、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支援</a:t>
            </a:r>
            <a:r>
              <a:rPr lang="ja-JP" altLang="ja-JP" sz="105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件数</a:t>
            </a:r>
            <a:r>
              <a:rPr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  <a:cs typeface="Times New Roman" panose="02020603050405020304" pitchFamily="18" charset="0"/>
              </a:rPr>
              <a:t>が上限に達した時点で、 申込受付を終了します。）</a:t>
            </a:r>
            <a:endParaRPr kumimoji="1" lang="ja-JP" altLang="en-US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12" name="グループ化 11"/>
          <p:cNvGrpSpPr/>
          <p:nvPr/>
        </p:nvGrpSpPr>
        <p:grpSpPr>
          <a:xfrm>
            <a:off x="348244" y="9316445"/>
            <a:ext cx="7054346" cy="1249979"/>
            <a:chOff x="310353" y="9221985"/>
            <a:chExt cx="6938971" cy="1248127"/>
          </a:xfrm>
        </p:grpSpPr>
        <p:grpSp>
          <p:nvGrpSpPr>
            <p:cNvPr id="105" name="グループ化 104"/>
            <p:cNvGrpSpPr/>
            <p:nvPr/>
          </p:nvGrpSpPr>
          <p:grpSpPr>
            <a:xfrm>
              <a:off x="310353" y="9221985"/>
              <a:ext cx="6938971" cy="1248127"/>
              <a:chOff x="603179" y="9366221"/>
              <a:chExt cx="6793456" cy="1157259"/>
            </a:xfrm>
          </p:grpSpPr>
          <p:sp>
            <p:nvSpPr>
              <p:cNvPr id="106" name="正方形/長方形 105"/>
              <p:cNvSpPr/>
              <p:nvPr/>
            </p:nvSpPr>
            <p:spPr>
              <a:xfrm>
                <a:off x="3629292" y="9606950"/>
                <a:ext cx="3743598" cy="53571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100680" tIns="50341" rIns="100680" bIns="50341" rtlCol="0" anchor="ctr"/>
              <a:lstStyle/>
              <a:p>
                <a:r>
                  <a:rPr lang="ja-JP" altLang="en-US" sz="1211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大阪府環境農林水産部　脱炭素・エネルギー政策課内</a:t>
                </a:r>
                <a:endParaRPr lang="en-US" altLang="ja-JP" sz="1211" dirty="0">
                  <a:solidFill>
                    <a:prstClr val="black"/>
                  </a:solidFill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endParaRPr>
              </a:p>
              <a:p>
                <a:r>
                  <a:rPr lang="en-US" altLang="ja-JP" sz="112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TEL</a:t>
                </a:r>
                <a:r>
                  <a:rPr lang="ja-JP" altLang="en-US" sz="112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428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06-6210-9254</a:t>
                </a:r>
                <a:r>
                  <a:rPr lang="ja-JP" altLang="en-US" sz="163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12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FAX</a:t>
                </a:r>
                <a:r>
                  <a:rPr lang="ja-JP" altLang="en-US" sz="1122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428" spc="-9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06-6210-9259</a:t>
                </a:r>
                <a:r>
                  <a:rPr lang="ja-JP" altLang="en-US" sz="1542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　</a:t>
                </a:r>
                <a:r>
                  <a:rPr lang="en-US" altLang="ja-JP" sz="1071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https://www.pref.osaka.lg.jp/eneseisaku/sec/</a:t>
                </a:r>
              </a:p>
            </p:txBody>
          </p:sp>
          <p:pic>
            <p:nvPicPr>
              <p:cNvPr id="107" name="Picture 11" descr="D:\YoshimotoH\Desktop\suma-toenerugi-sennta-rogo[1].png"/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5087" r="17160"/>
              <a:stretch/>
            </p:blipFill>
            <p:spPr bwMode="auto">
              <a:xfrm>
                <a:off x="1099337" y="9619150"/>
                <a:ext cx="1941653" cy="763978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grpSp>
            <p:nvGrpSpPr>
              <p:cNvPr id="108" name="グループ化 107"/>
              <p:cNvGrpSpPr/>
              <p:nvPr/>
            </p:nvGrpSpPr>
            <p:grpSpPr>
              <a:xfrm>
                <a:off x="603179" y="9366221"/>
                <a:ext cx="6793456" cy="195805"/>
                <a:chOff x="268219" y="8615977"/>
                <a:chExt cx="6779784" cy="199584"/>
              </a:xfrm>
            </p:grpSpPr>
            <p:cxnSp>
              <p:nvCxnSpPr>
                <p:cNvPr id="115" name="直線コネクタ 114"/>
                <p:cNvCxnSpPr/>
                <p:nvPr/>
              </p:nvCxnSpPr>
              <p:spPr>
                <a:xfrm>
                  <a:off x="268219" y="8687245"/>
                  <a:ext cx="6779784" cy="0"/>
                </a:xfrm>
                <a:prstGeom prst="line">
                  <a:avLst/>
                </a:prstGeom>
                <a:ln w="34925">
                  <a:solidFill>
                    <a:srgbClr val="00642D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正方形/長方形 113"/>
                <p:cNvSpPr/>
                <p:nvPr/>
              </p:nvSpPr>
              <p:spPr>
                <a:xfrm>
                  <a:off x="718861" y="8615977"/>
                  <a:ext cx="5871945" cy="199584"/>
                </a:xfrm>
                <a:prstGeom prst="rect">
                  <a:avLst/>
                </a:prstGeom>
                <a:solidFill>
                  <a:schemeClr val="bg1"/>
                </a:solidFill>
                <a:ln w="12700"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lIns="0" tIns="0" rIns="0" bIns="0" rtlCol="0" anchor="ctr">
                  <a:spAutoFit/>
                </a:bodyPr>
                <a:lstStyle/>
                <a:p>
                  <a:pPr algn="ctr"/>
                  <a:r>
                    <a:rPr lang="ja-JP" altLang="en-US" sz="1400" b="1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気になった方は今すぐ</a:t>
                  </a:r>
                  <a:r>
                    <a:rPr lang="en-US" altLang="ja-JP" sz="1400" b="1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!!</a:t>
                  </a:r>
                  <a:r>
                    <a:rPr lang="ja-JP" altLang="en-US" sz="1400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　</a:t>
                  </a:r>
                  <a:r>
                    <a:rPr lang="ja-JP" altLang="en-US" sz="1400" b="1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おおさかスマートエネルギーセンター </a:t>
                  </a:r>
                  <a:r>
                    <a:rPr lang="ja-JP" altLang="en-US" sz="1400" dirty="0">
                      <a:solidFill>
                        <a:prstClr val="black"/>
                      </a:solidFill>
                      <a:latin typeface="Meiryo UI" panose="020B0604030504040204" pitchFamily="50" charset="-128"/>
                      <a:ea typeface="Meiryo UI" panose="020B0604030504040204" pitchFamily="50" charset="-128"/>
                      <a:cs typeface="Meiryo UI" panose="020B0604030504040204" pitchFamily="50" charset="-128"/>
                    </a:rPr>
                    <a:t>まで</a:t>
                  </a:r>
                  <a:endParaRPr lang="en-US" altLang="ja-JP" sz="1400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endParaRPr>
                </a:p>
              </p:txBody>
            </p:sp>
          </p:grpSp>
          <p:sp>
            <p:nvSpPr>
              <p:cNvPr id="109" name="テキスト ボックス 108"/>
              <p:cNvSpPr txBox="1"/>
              <p:nvPr/>
            </p:nvSpPr>
            <p:spPr>
              <a:xfrm>
                <a:off x="3815450" y="10200800"/>
                <a:ext cx="1859354" cy="26516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tx1"/>
                </a:solidFill>
              </a:ln>
            </p:spPr>
            <p:txBody>
              <a:bodyPr wrap="square" lIns="100680" tIns="50341" rIns="100680" bIns="50341" rtlCol="0">
                <a:spAutoFit/>
              </a:bodyPr>
              <a:lstStyle/>
              <a:p>
                <a:pPr algn="ctr"/>
                <a:r>
                  <a:rPr lang="ja-JP" altLang="en-US" sz="1211" b="1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おおさかスマート　</a:t>
                </a:r>
              </a:p>
            </p:txBody>
          </p:sp>
          <p:sp>
            <p:nvSpPr>
              <p:cNvPr id="110" name="テキスト ボックス 109"/>
              <p:cNvSpPr txBox="1"/>
              <p:nvPr/>
            </p:nvSpPr>
            <p:spPr>
              <a:xfrm>
                <a:off x="5776468" y="10200800"/>
                <a:ext cx="499583" cy="265166"/>
              </a:xfrm>
              <a:prstGeom prst="rect">
                <a:avLst/>
              </a:prstGeom>
              <a:solidFill>
                <a:schemeClr val="tx1">
                  <a:lumMod val="75000"/>
                  <a:lumOff val="25000"/>
                </a:schemeClr>
              </a:solidFill>
            </p:spPr>
            <p:txBody>
              <a:bodyPr wrap="none" lIns="100680" tIns="50341" rIns="100680" bIns="50341" rtlCol="0">
                <a:spAutoFit/>
              </a:bodyPr>
              <a:lstStyle/>
              <a:p>
                <a:r>
                  <a:rPr lang="ja-JP" altLang="en-US" sz="1211" b="1" dirty="0">
                    <a:solidFill>
                      <a:prstClr val="white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検索</a:t>
                </a:r>
              </a:p>
            </p:txBody>
          </p:sp>
          <p:sp>
            <p:nvSpPr>
              <p:cNvPr id="112" name="正方形/長方形 111"/>
              <p:cNvSpPr/>
              <p:nvPr/>
            </p:nvSpPr>
            <p:spPr>
              <a:xfrm>
                <a:off x="624190" y="10399761"/>
                <a:ext cx="2995830" cy="12371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lIns="0" tIns="0" rIns="0" bIns="0" rtlCol="0" anchor="ctr">
                <a:spAutoFit/>
              </a:bodyPr>
              <a:lstStyle/>
              <a:p>
                <a:pPr algn="ctr"/>
                <a:r>
                  <a:rPr lang="ja-JP" altLang="en-US" sz="867" dirty="0">
                    <a:solidFill>
                      <a:prstClr val="black"/>
                    </a:solidFill>
                    <a:latin typeface="Meiryo UI" panose="020B0604030504040204" pitchFamily="50" charset="-128"/>
                    <a:ea typeface="Meiryo UI" panose="020B0604030504040204" pitchFamily="50" charset="-128"/>
                    <a:cs typeface="Meiryo UI" panose="020B0604030504040204" pitchFamily="50" charset="-128"/>
                  </a:rPr>
                  <a:t>おおさかスマートエネルギーセンターは大阪府と大阪市の共同設置です。　</a:t>
                </a:r>
              </a:p>
            </p:txBody>
          </p:sp>
          <p:pic>
            <p:nvPicPr>
              <p:cNvPr id="113" name="Picture 4" descr="D:\YoshimotoH\Downloads\QR_Code1505102808.png"/>
              <p:cNvPicPr>
                <a:picLocks noChangeAspect="1" noChangeArrowheads="1"/>
              </p:cNvPicPr>
              <p:nvPr/>
            </p:nvPicPr>
            <p:blipFill rotWithShape="1"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720" t="7279" r="5934" b="7106"/>
              <a:stretch/>
            </p:blipFill>
            <p:spPr bwMode="auto">
              <a:xfrm>
                <a:off x="6694182" y="9876678"/>
                <a:ext cx="622708" cy="603453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pic>
          <p:nvPicPr>
            <p:cNvPr id="11" name="図 10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 rot="12140323" flipV="1">
              <a:off x="5952205" y="10152674"/>
              <a:ext cx="341387" cy="270597"/>
            </a:xfrm>
            <a:prstGeom prst="rect">
              <a:avLst/>
            </a:prstGeom>
          </p:spPr>
        </p:pic>
      </p:grp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AAB1FF0-721A-4B3D-B5A8-8C6C07181BDC}"/>
              </a:ext>
            </a:extLst>
          </p:cNvPr>
          <p:cNvSpPr txBox="1"/>
          <p:nvPr/>
        </p:nvSpPr>
        <p:spPr>
          <a:xfrm>
            <a:off x="3867547" y="7254056"/>
            <a:ext cx="34406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電気・ガスなどの年間エネルギー使用量を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12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ご用意いただき、お申込みください！</a:t>
            </a:r>
            <a:endParaRPr kumimoji="1" lang="en-US" altLang="ja-JP" sz="12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1" name="角丸四角形 20"/>
          <p:cNvSpPr/>
          <p:nvPr/>
        </p:nvSpPr>
        <p:spPr>
          <a:xfrm>
            <a:off x="817902" y="7254056"/>
            <a:ext cx="2776597" cy="440538"/>
          </a:xfrm>
          <a:prstGeom prst="round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903010" y="7311546"/>
            <a:ext cx="2568493" cy="338554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お申込みはこちらから</a:t>
            </a:r>
            <a:endParaRPr kumimoji="1" lang="en-US" altLang="ja-JP" sz="1600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4237199" y="7801084"/>
            <a:ext cx="2135696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利用者登録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大阪府行政オンラインシステムの利用者登録を行っていない方は、こちらから利用者登録を行ってください</a:t>
            </a:r>
            <a:r>
              <a:rPr lang="ja-JP" altLang="en-US" sz="900" dirty="0"/>
              <a:t>。</a:t>
            </a:r>
            <a:endParaRPr kumimoji="1" lang="ja-JP" altLang="en-US" sz="9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32" name="グループ化 31">
            <a:extLst>
              <a:ext uri="{FF2B5EF4-FFF2-40B4-BE49-F238E27FC236}">
                <a16:creationId xmlns:a16="http://schemas.microsoft.com/office/drawing/2014/main" id="{91F83D9C-CCE2-4D8B-8CC5-C5E497EBD0A5}"/>
              </a:ext>
            </a:extLst>
          </p:cNvPr>
          <p:cNvGrpSpPr/>
          <p:nvPr/>
        </p:nvGrpSpPr>
        <p:grpSpPr>
          <a:xfrm>
            <a:off x="359395" y="249525"/>
            <a:ext cx="1379612" cy="271783"/>
            <a:chOff x="-67388" y="569131"/>
            <a:chExt cx="2846971" cy="551024"/>
          </a:xfrm>
        </p:grpSpPr>
        <p:pic>
          <p:nvPicPr>
            <p:cNvPr id="83" name="図 82">
              <a:extLst>
                <a:ext uri="{FF2B5EF4-FFF2-40B4-BE49-F238E27FC236}">
                  <a16:creationId xmlns:a16="http://schemas.microsoft.com/office/drawing/2014/main" id="{6B1AA90B-1988-419B-AA2E-7FD6A2B9DC88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67388" y="641306"/>
              <a:ext cx="1435456" cy="422726"/>
            </a:xfrm>
            <a:prstGeom prst="rect">
              <a:avLst/>
            </a:prstGeom>
          </p:spPr>
        </p:pic>
        <p:pic>
          <p:nvPicPr>
            <p:cNvPr id="84" name="図 83">
              <a:extLst>
                <a:ext uri="{FF2B5EF4-FFF2-40B4-BE49-F238E27FC236}">
                  <a16:creationId xmlns:a16="http://schemas.microsoft.com/office/drawing/2014/main" id="{353AF67A-A6C5-412E-AD23-81EDF5A5AC13}"/>
                </a:ext>
              </a:extLst>
            </p:cNvPr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1261578" y="569131"/>
              <a:ext cx="1518005" cy="551024"/>
            </a:xfrm>
            <a:prstGeom prst="rect">
              <a:avLst/>
            </a:prstGeom>
          </p:spPr>
        </p:pic>
      </p:grpSp>
      <p:sp>
        <p:nvSpPr>
          <p:cNvPr id="85" name="テキスト ボックス 84"/>
          <p:cNvSpPr txBox="1"/>
          <p:nvPr/>
        </p:nvSpPr>
        <p:spPr>
          <a:xfrm>
            <a:off x="831784" y="5343956"/>
            <a:ext cx="6440379" cy="1766084"/>
          </a:xfrm>
          <a:prstGeom prst="rect">
            <a:avLst/>
          </a:prstGeom>
          <a:noFill/>
          <a:ln>
            <a:noFill/>
          </a:ln>
        </p:spPr>
        <p:txBody>
          <a:bodyPr wrap="square" lIns="106412" tIns="53206" rIns="106412" bIns="53206" rtlCol="0">
            <a:noAutofit/>
          </a:bodyPr>
          <a:lstStyle/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本事業は、経済産業省の「地域エネルギー利用最適化・省エネルギー診断拡充事業」の補助金を活用するため、省エネ診断や伴走支援を受ける事業者の負担額は総額の１割となります。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詳しくは大阪府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HP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をご確認ください。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  <a:hlinkClick r:id="rId9"/>
              </a:rPr>
              <a:t>https://www.pref.osaka.lg.jp/o120020/eneseisaku/sec/es-whole-support.html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60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※1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省エネお助け隊：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(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一社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カーボンマネジメントイニシアティブ、 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一社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省エネプラットフォーム協会、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 　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公社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大阪技術振興協会、 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株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みのりアソシエイツ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>
              <a:lnSpc>
                <a:spcPts val="1680"/>
              </a:lnSpc>
            </a:pP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※2</a:t>
            </a:r>
            <a:r>
              <a:rPr lang="ja-JP" altLang="en-US" sz="1200" kern="16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要望をお聞きして支援内容を決定します。国の補助により、おトクに支援を受けられます。</a:t>
            </a:r>
            <a:endParaRPr lang="en-US" altLang="ja-JP" sz="1200" kern="16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86" name="テキスト ボックス 85"/>
          <p:cNvSpPr txBox="1"/>
          <p:nvPr/>
        </p:nvSpPr>
        <p:spPr>
          <a:xfrm>
            <a:off x="843211" y="7801084"/>
            <a:ext cx="2684827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お申込みフォーム</a:t>
            </a:r>
            <a:endParaRPr kumimoji="1" lang="en-US" altLang="ja-JP" sz="1100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ＱＲコードが利用できない方は、裏面の申込書を、電子メール又は</a:t>
            </a:r>
            <a:r>
              <a:rPr kumimoji="1" lang="en-US" altLang="ja-JP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FAX</a:t>
            </a:r>
            <a:r>
              <a:rPr kumimoji="1" lang="ja-JP" altLang="en-US" sz="9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で、おおさかスマートエネルギーセンターまでお送りください。</a:t>
            </a:r>
          </a:p>
        </p:txBody>
      </p:sp>
      <p:pic>
        <p:nvPicPr>
          <p:cNvPr id="16" name="図 1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300055" y="7808960"/>
            <a:ext cx="714862" cy="714862"/>
          </a:xfrm>
          <a:prstGeom prst="rect">
            <a:avLst/>
          </a:prstGeom>
        </p:spPr>
      </p:pic>
      <p:sp>
        <p:nvSpPr>
          <p:cNvPr id="121" name="テキスト ボックス 120">
            <a:extLst>
              <a:ext uri="{FF2B5EF4-FFF2-40B4-BE49-F238E27FC236}">
                <a16:creationId xmlns:a16="http://schemas.microsoft.com/office/drawing/2014/main" id="{2A7501CF-6899-42A9-8175-A401B40CA928}"/>
              </a:ext>
            </a:extLst>
          </p:cNvPr>
          <p:cNvSpPr txBox="1"/>
          <p:nvPr/>
        </p:nvSpPr>
        <p:spPr>
          <a:xfrm>
            <a:off x="713119" y="1287021"/>
            <a:ext cx="6771110" cy="710451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 anchorCtr="0">
            <a:spAutoFit/>
          </a:bodyPr>
          <a:lstStyle/>
          <a:p>
            <a:pPr>
              <a:lnSpc>
                <a:spcPts val="2000"/>
              </a:lnSpc>
              <a:spcAft>
                <a:spcPts val="612"/>
              </a:spcAft>
            </a:pPr>
            <a:r>
              <a:rPr kumimoji="1" lang="ja-JP" altLang="en-US" sz="24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おトクに省エネ診断を受診し、伴走支援により</a:t>
            </a:r>
            <a:endParaRPr kumimoji="1" lang="en-US" altLang="ja-JP" sz="2400" b="1" spc="-102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ts val="2000"/>
              </a:lnSpc>
              <a:spcAft>
                <a:spcPts val="612"/>
              </a:spcAft>
            </a:pPr>
            <a:r>
              <a:rPr kumimoji="1" lang="ja-JP" altLang="en-US" sz="24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　光熱費削減とカーボンニュートラルを実現！</a:t>
            </a:r>
            <a:endParaRPr kumimoji="1" lang="en-US" altLang="ja-JP" sz="2400" b="1" spc="-102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132" name="グループ化 131">
            <a:extLst>
              <a:ext uri="{FF2B5EF4-FFF2-40B4-BE49-F238E27FC236}">
                <a16:creationId xmlns:a16="http://schemas.microsoft.com/office/drawing/2014/main" id="{A07C9364-4E0E-4E1E-8EEA-EA0E9DACD3DD}"/>
              </a:ext>
            </a:extLst>
          </p:cNvPr>
          <p:cNvGrpSpPr/>
          <p:nvPr/>
        </p:nvGrpSpPr>
        <p:grpSpPr>
          <a:xfrm>
            <a:off x="863455" y="8621020"/>
            <a:ext cx="2088232" cy="552164"/>
            <a:chOff x="4580599" y="4159415"/>
            <a:chExt cx="2880000" cy="864887"/>
          </a:xfrm>
        </p:grpSpPr>
        <p:sp>
          <p:nvSpPr>
            <p:cNvPr id="133" name="片側の 2 つの角を丸めた四角形 47">
              <a:extLst>
                <a:ext uri="{FF2B5EF4-FFF2-40B4-BE49-F238E27FC236}">
                  <a16:creationId xmlns:a16="http://schemas.microsoft.com/office/drawing/2014/main" id="{185AC4D2-5940-4C4D-9425-D1AA84DAD2E9}"/>
                </a:ext>
              </a:extLst>
            </p:cNvPr>
            <p:cNvSpPr/>
            <p:nvPr/>
          </p:nvSpPr>
          <p:spPr>
            <a:xfrm flipV="1">
              <a:off x="4580600" y="4519413"/>
              <a:ext cx="2879999" cy="504889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bg1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rtlCol="0" anchor="ctr"/>
            <a:lstStyle/>
            <a:p>
              <a:pPr algn="ctr"/>
              <a:endParaRPr kumimoji="1" lang="en-US" altLang="ja-JP" sz="1836" b="1" dirty="0">
                <a:solidFill>
                  <a:schemeClr val="bg1"/>
                </a:solidFill>
                <a:effectLst>
                  <a:outerShdw blurRad="50800" dist="38100" algn="l" rotWithShape="0">
                    <a:prstClr val="black">
                      <a:alpha val="40000"/>
                    </a:prst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grpSp>
          <p:nvGrpSpPr>
            <p:cNvPr id="134" name="グループ化 133">
              <a:extLst>
                <a:ext uri="{FF2B5EF4-FFF2-40B4-BE49-F238E27FC236}">
                  <a16:creationId xmlns:a16="http://schemas.microsoft.com/office/drawing/2014/main" id="{4649D5BD-12C8-4405-85F3-859B947F63D3}"/>
                </a:ext>
              </a:extLst>
            </p:cNvPr>
            <p:cNvGrpSpPr/>
            <p:nvPr/>
          </p:nvGrpSpPr>
          <p:grpSpPr>
            <a:xfrm>
              <a:off x="4580599" y="4159415"/>
              <a:ext cx="2880000" cy="773869"/>
              <a:chOff x="4580599" y="4159415"/>
              <a:chExt cx="2880000" cy="773869"/>
            </a:xfrm>
          </p:grpSpPr>
          <p:sp>
            <p:nvSpPr>
              <p:cNvPr id="135" name="片側の 2 つの角を丸めた四角形 8">
                <a:extLst>
                  <a:ext uri="{FF2B5EF4-FFF2-40B4-BE49-F238E27FC236}">
                    <a16:creationId xmlns:a16="http://schemas.microsoft.com/office/drawing/2014/main" id="{EB5DC92E-426E-425A-953A-4BDF892CF372}"/>
                  </a:ext>
                </a:extLst>
              </p:cNvPr>
              <p:cNvSpPr/>
              <p:nvPr/>
            </p:nvSpPr>
            <p:spPr>
              <a:xfrm>
                <a:off x="4580599" y="4159415"/>
                <a:ext cx="2880000" cy="360000"/>
              </a:xfrm>
              <a:prstGeom prst="round2SameRect">
                <a:avLst>
                  <a:gd name="adj1" fmla="val 50000"/>
                  <a:gd name="adj2" fmla="val 0"/>
                </a:avLst>
              </a:prstGeom>
              <a:solidFill>
                <a:srgbClr val="00B050"/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ja-JP" altLang="en-US" sz="1400" b="1" dirty="0">
                    <a:solidFill>
                      <a:schemeClr val="bg1"/>
                    </a:solidFill>
                    <a:effectLst>
                      <a:outerShdw blurRad="50800" dist="38100" algn="l" rotWithShape="0">
                        <a:prstClr val="black">
                          <a:alpha val="40000"/>
                        </a:prstClr>
                      </a:outerShdw>
                    </a:effectLst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申込期限</a:t>
                </a:r>
                <a:endParaRPr kumimoji="1" lang="en-US" altLang="ja-JP" sz="1400" b="1" dirty="0">
                  <a:solidFill>
                    <a:schemeClr val="bg1"/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  <p:sp>
            <p:nvSpPr>
              <p:cNvPr id="136" name="テキスト ボックス 135">
                <a:extLst>
                  <a:ext uri="{FF2B5EF4-FFF2-40B4-BE49-F238E27FC236}">
                    <a16:creationId xmlns:a16="http://schemas.microsoft.com/office/drawing/2014/main" id="{89390B9A-A919-4842-8B88-BF21C1DCBE91}"/>
                  </a:ext>
                </a:extLst>
              </p:cNvPr>
              <p:cNvSpPr txBox="1"/>
              <p:nvPr/>
            </p:nvSpPr>
            <p:spPr>
              <a:xfrm>
                <a:off x="4691660" y="4556042"/>
                <a:ext cx="2669623" cy="377242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wrap="square" rtlCol="0">
                <a:noAutofit/>
              </a:bodyPr>
              <a:lstStyle/>
              <a:p>
                <a:pPr algn="ctr"/>
                <a:r>
                  <a:rPr kumimoji="1" lang="ja-JP" altLang="en-US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令和８年</a:t>
                </a:r>
                <a:r>
                  <a:rPr kumimoji="1" lang="en-US" altLang="ja-JP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11</a:t>
                </a:r>
                <a:r>
                  <a:rPr kumimoji="1" lang="ja-JP" altLang="en-US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月</a:t>
                </a:r>
                <a:r>
                  <a:rPr kumimoji="1" lang="en-US" altLang="ja-JP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13</a:t>
                </a:r>
                <a:r>
                  <a:rPr kumimoji="1" lang="ja-JP" altLang="en-US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日</a:t>
                </a:r>
                <a:r>
                  <a:rPr kumimoji="1" lang="en-US" altLang="ja-JP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(</a:t>
                </a:r>
                <a:r>
                  <a:rPr kumimoji="1" lang="ja-JP" altLang="en-US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金</a:t>
                </a:r>
                <a:r>
                  <a:rPr kumimoji="1" lang="en-US" altLang="ja-JP" sz="1400" b="1" spc="-153" dirty="0">
                    <a:latin typeface="メイリオ" panose="020B0604030504040204" pitchFamily="50" charset="-128"/>
                    <a:ea typeface="メイリオ" panose="020B0604030504040204" pitchFamily="50" charset="-128"/>
                  </a:rPr>
                  <a:t>)</a:t>
                </a:r>
                <a:endParaRPr kumimoji="1" lang="ja-JP" altLang="en-US" sz="1400" b="1" spc="-153" dirty="0">
                  <a:latin typeface="メイリオ" panose="020B0604030504040204" pitchFamily="50" charset="-128"/>
                  <a:ea typeface="メイリオ" panose="020B0604030504040204" pitchFamily="50" charset="-128"/>
                </a:endParaRPr>
              </a:p>
            </p:txBody>
          </p:sp>
        </p:grpSp>
      </p:grpSp>
      <p:sp>
        <p:nvSpPr>
          <p:cNvPr id="139" name="テキスト ボックス 138">
            <a:extLst>
              <a:ext uri="{FF2B5EF4-FFF2-40B4-BE49-F238E27FC236}">
                <a16:creationId xmlns:a16="http://schemas.microsoft.com/office/drawing/2014/main" id="{2BAE2425-3967-444F-88F8-DD40087811BB}"/>
              </a:ext>
            </a:extLst>
          </p:cNvPr>
          <p:cNvSpPr txBox="1"/>
          <p:nvPr/>
        </p:nvSpPr>
        <p:spPr>
          <a:xfrm>
            <a:off x="1221688" y="1957402"/>
            <a:ext cx="6396344" cy="400110"/>
          </a:xfrm>
          <a:prstGeom prst="rect">
            <a:avLst/>
          </a:prstGeom>
          <a:solidFill>
            <a:srgbClr val="00B050"/>
          </a:solidFill>
        </p:spPr>
        <p:txBody>
          <a:bodyPr wrap="square" rtlCol="0" anchor="ctr" anchorCtr="0">
            <a:spAutoFit/>
          </a:bodyPr>
          <a:lstStyle/>
          <a:p>
            <a:pPr>
              <a:spcAft>
                <a:spcPts val="612"/>
              </a:spcAft>
            </a:pPr>
            <a:r>
              <a:rPr kumimoji="1" lang="ja-JP" altLang="en-US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大阪府と連携した省エネのプロ</a:t>
            </a:r>
            <a:r>
              <a:rPr kumimoji="1" lang="en-US" altLang="ja-JP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”</a:t>
            </a:r>
            <a:r>
              <a:rPr kumimoji="1" lang="ja-JP" altLang="en-US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お助け隊</a:t>
            </a:r>
            <a:r>
              <a:rPr kumimoji="1" lang="en-US" altLang="ja-JP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”</a:t>
            </a:r>
            <a:r>
              <a:rPr kumimoji="1" lang="ja-JP" altLang="en-US" sz="2000" b="1" spc="-102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メイリオ" panose="020B0604030504040204" pitchFamily="50" charset="-128"/>
                <a:ea typeface="メイリオ" panose="020B0604030504040204" pitchFamily="50" charset="-128"/>
              </a:rPr>
              <a:t>がサポート</a:t>
            </a:r>
            <a:endParaRPr kumimoji="1" lang="en-US" altLang="ja-JP" sz="2000" b="1" spc="-102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63B7F1EF-132D-4AD0-B112-E838DCA4C46B}"/>
              </a:ext>
            </a:extLst>
          </p:cNvPr>
          <p:cNvGrpSpPr>
            <a:grpSpLocks noChangeAspect="1"/>
          </p:cNvGrpSpPr>
          <p:nvPr/>
        </p:nvGrpSpPr>
        <p:grpSpPr>
          <a:xfrm>
            <a:off x="6000325" y="265880"/>
            <a:ext cx="1206371" cy="695147"/>
            <a:chOff x="4764968" y="675137"/>
            <a:chExt cx="1153401" cy="760652"/>
          </a:xfrm>
        </p:grpSpPr>
        <p:pic>
          <p:nvPicPr>
            <p:cNvPr id="73" name="図 72">
              <a:extLst>
                <a:ext uri="{FF2B5EF4-FFF2-40B4-BE49-F238E27FC236}">
                  <a16:creationId xmlns:a16="http://schemas.microsoft.com/office/drawing/2014/main" id="{BF5D510A-E52B-4E2B-B7AB-CDB15420FA19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64968" y="859789"/>
              <a:ext cx="576000" cy="576000"/>
            </a:xfrm>
            <a:prstGeom prst="rect">
              <a:avLst/>
            </a:prstGeom>
          </p:spPr>
        </p:pic>
        <p:pic>
          <p:nvPicPr>
            <p:cNvPr id="76" name="図 75">
              <a:extLst>
                <a:ext uri="{FF2B5EF4-FFF2-40B4-BE49-F238E27FC236}">
                  <a16:creationId xmlns:a16="http://schemas.microsoft.com/office/drawing/2014/main" id="{3C5EF5BF-02B4-4FF8-B5CF-1348A4671BB4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342368" y="853421"/>
              <a:ext cx="576000" cy="576001"/>
            </a:xfrm>
            <a:prstGeom prst="rect">
              <a:avLst/>
            </a:prstGeom>
          </p:spPr>
        </p:pic>
        <p:pic>
          <p:nvPicPr>
            <p:cNvPr id="78" name="図 77">
              <a:extLst>
                <a:ext uri="{FF2B5EF4-FFF2-40B4-BE49-F238E27FC236}">
                  <a16:creationId xmlns:a16="http://schemas.microsoft.com/office/drawing/2014/main" id="{C64296D2-C456-448A-9FDD-D23B94DEC5DD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/>
            <a:stretch>
              <a:fillRect/>
            </a:stretch>
          </p:blipFill>
          <p:spPr>
            <a:xfrm>
              <a:off x="4764969" y="675137"/>
              <a:ext cx="1153400" cy="184652"/>
            </a:xfrm>
            <a:prstGeom prst="rect">
              <a:avLst/>
            </a:prstGeom>
          </p:spPr>
        </p:pic>
      </p:grpSp>
      <p:grpSp>
        <p:nvGrpSpPr>
          <p:cNvPr id="79" name="グループ化 78"/>
          <p:cNvGrpSpPr/>
          <p:nvPr/>
        </p:nvGrpSpPr>
        <p:grpSpPr>
          <a:xfrm rot="21100416">
            <a:off x="6038178" y="2581343"/>
            <a:ext cx="1259308" cy="950135"/>
            <a:chOff x="5521020" y="2287407"/>
            <a:chExt cx="1823915" cy="1760079"/>
          </a:xfrm>
          <a:effectLst>
            <a:glow rad="50800">
              <a:schemeClr val="bg1"/>
            </a:glow>
          </a:effectLst>
        </p:grpSpPr>
        <p:pic>
          <p:nvPicPr>
            <p:cNvPr id="80" name="図 79"/>
            <p:cNvPicPr>
              <a:picLocks noChangeAspect="1"/>
            </p:cNvPicPr>
            <p:nvPr/>
          </p:nvPicPr>
          <p:blipFill>
            <a:blip r:embed="rId14" cstate="hqprint">
              <a:extLst>
                <a:ext uri="{BEBA8EAE-BF5A-486C-A8C5-ECC9F3942E4B}">
                  <a14:imgProps xmlns:a14="http://schemas.microsoft.com/office/drawing/2010/main">
                    <a14:imgLayer r:embed="rId15">
                      <a14:imgEffect>
                        <a14:colorTemperature colorTemp="72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21020" y="2287407"/>
              <a:ext cx="1823915" cy="1760079"/>
            </a:xfrm>
            <a:prstGeom prst="rect">
              <a:avLst/>
            </a:prstGeom>
            <a:effectLst>
              <a:glow rad="12700">
                <a:schemeClr val="bg1"/>
              </a:glow>
            </a:effectLst>
          </p:spPr>
        </p:pic>
        <p:sp>
          <p:nvSpPr>
            <p:cNvPr id="82" name="テキスト ボックス 81"/>
            <p:cNvSpPr txBox="1"/>
            <p:nvPr/>
          </p:nvSpPr>
          <p:spPr>
            <a:xfrm>
              <a:off x="5748580" y="2587513"/>
              <a:ext cx="1399739" cy="784840"/>
            </a:xfrm>
            <a:prstGeom prst="rect">
              <a:avLst/>
            </a:prstGeom>
            <a:noFill/>
            <a:effectLst>
              <a:outerShdw sx="90000" sy="90000" algn="t" rotWithShape="0">
                <a:schemeClr val="bg1"/>
              </a:outerShdw>
            </a:effectLst>
          </p:spPr>
          <p:txBody>
            <a:bodyPr wrap="square" rtlCol="0">
              <a:noAutofit/>
            </a:bodyPr>
            <a:lstStyle/>
            <a:p>
              <a:r>
                <a:rPr kumimoji="1" lang="ja-JP" altLang="en-US" sz="1200" b="1" dirty="0">
                  <a:effectLst>
                    <a:outerShdw dist="50800" dir="5400000" sx="101000" sy="101000" algn="t" rotWithShape="0">
                      <a:schemeClr val="bg1"/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経済産業省</a:t>
              </a:r>
              <a:endParaRPr kumimoji="1" lang="en-US" altLang="ja-JP" sz="1200" b="1" dirty="0">
                <a:effectLst>
                  <a:outerShdw dist="50800" dir="5400000" sx="101000" sy="101000" algn="t" rotWithShape="0">
                    <a:schemeClr val="bg1"/>
                  </a:outerShdw>
                </a:effectLst>
                <a:latin typeface="Meiryo UI" panose="020B0604030504040204" pitchFamily="50" charset="-128"/>
                <a:ea typeface="Meiryo UI" panose="020B0604030504040204" pitchFamily="50" charset="-128"/>
              </a:endParaRPr>
            </a:p>
            <a:p>
              <a:r>
                <a:rPr kumimoji="1" lang="ja-JP" altLang="en-US" sz="1200" b="1" dirty="0">
                  <a:effectLst>
                    <a:outerShdw dist="50800" dir="5400000" sx="101000" sy="101000" algn="t" rotWithShape="0">
                      <a:schemeClr val="bg1"/>
                    </a:outerShdw>
                  </a:effectLst>
                  <a:latin typeface="Meiryo UI" panose="020B0604030504040204" pitchFamily="50" charset="-128"/>
                  <a:ea typeface="Meiryo UI" panose="020B0604030504040204" pitchFamily="50" charset="-128"/>
                </a:rPr>
                <a:t>補助金活用</a:t>
              </a:r>
            </a:p>
          </p:txBody>
        </p:sp>
      </p:grpSp>
      <p:pic>
        <p:nvPicPr>
          <p:cNvPr id="3" name="図 2">
            <a:extLst>
              <a:ext uri="{FF2B5EF4-FFF2-40B4-BE49-F238E27FC236}">
                <a16:creationId xmlns:a16="http://schemas.microsoft.com/office/drawing/2014/main" id="{48AEB13D-CE49-4D7D-989F-F09024B338E6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3346715" y="7808960"/>
            <a:ext cx="705258" cy="705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97622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>
            <a:extLst>
              <a:ext uri="{FF2B5EF4-FFF2-40B4-BE49-F238E27FC236}">
                <a16:creationId xmlns:a16="http://schemas.microsoft.com/office/drawing/2014/main" id="{2C18CEC4-FE6A-4E44-B293-EDA7EB3E82C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9707" y="737332"/>
            <a:ext cx="6196160" cy="9198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6501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2869</TotalTime>
  <Words>356</Words>
  <Application>Microsoft Office PowerPoint</Application>
  <PresentationFormat>ユーザー設定</PresentationFormat>
  <Paragraphs>37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10" baseType="lpstr">
      <vt:lpstr>HGP創英角ｺﾞｼｯｸUB</vt:lpstr>
      <vt:lpstr>Meiryo UI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中谷　泰治</dc:creator>
  <cp:lastModifiedBy>治村　寛人</cp:lastModifiedBy>
  <cp:revision>220</cp:revision>
  <cp:lastPrinted>2026-05-25T01:46:26Z</cp:lastPrinted>
  <dcterms:modified xsi:type="dcterms:W3CDTF">2026-05-25T01:46:52Z</dcterms:modified>
</cp:coreProperties>
</file>