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Lst>
  <p:notesMasterIdLst>
    <p:notesMasterId r:id="rId11"/>
  </p:notesMasterIdLst>
  <p:sldIdLst>
    <p:sldId id="1266" r:id="rId4"/>
    <p:sldId id="262" r:id="rId5"/>
    <p:sldId id="430" r:id="rId6"/>
    <p:sldId id="971" r:id="rId7"/>
    <p:sldId id="972" r:id="rId8"/>
    <p:sldId id="973" r:id="rId9"/>
    <p:sldId id="974"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9" autoAdjust="0"/>
    <p:restoredTop sz="94660"/>
  </p:normalViewPr>
  <p:slideViewPr>
    <p:cSldViewPr snapToGrid="0">
      <p:cViewPr>
        <p:scale>
          <a:sx n="66" d="100"/>
          <a:sy n="66" d="100"/>
        </p:scale>
        <p:origin x="1782" y="13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7A28D20-A2DD-47D2-BE5C-D203036ECF1F}"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9F9FC92-F28E-44AA-8867-93EEEBE61C37}" type="slidenum">
              <a:rPr kumimoji="1" lang="ja-JP" altLang="en-US" smtClean="0"/>
              <a:t>‹#›</a:t>
            </a:fld>
            <a:endParaRPr kumimoji="1" lang="ja-JP" altLang="en-US"/>
          </a:p>
        </p:txBody>
      </p:sp>
    </p:spTree>
    <p:extLst>
      <p:ext uri="{BB962C8B-B14F-4D97-AF65-F5344CB8AC3E}">
        <p14:creationId xmlns:p14="http://schemas.microsoft.com/office/powerpoint/2010/main" val="2458780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513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FCEDA7DA-0CE8-414B-8917-4A12BC0A41B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427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9177BF-2A88-4E40-A88A-7EC74F8727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C57648C-AD8B-4804-8CE9-8C5A1C90D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13615CD-845D-4784-91C5-082682A2DCD6}"/>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E0E3266-0309-4BD4-A996-20975274F4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0B9BC4-5CC6-4041-B1FA-B923C7CDC774}"/>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67300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556D1-C360-479A-809B-029DB8348F1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E6A5A02-7956-491C-B85E-552B9A8A19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92E28B-923E-48F2-AA73-429067BCFBF3}"/>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58AB7A4-8501-4F92-A0F7-033129AF38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93D85A-9B9E-42D6-9779-9A6EF371080B}"/>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10230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52CF8D-AB61-4F77-9C7C-DDB76D73475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D21AC35-55F0-4EEF-B11A-5A78FB4A8A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9E5DC0-518B-4CE3-8171-83D75AB096A8}"/>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81FAF0E4-F689-4079-9C72-E3E3F5C883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60E1CE-32E0-4677-9E05-FB781B0398EB}"/>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131119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7"/>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04898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03025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2"/>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30347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089679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398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822195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67274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2"/>
            <a:ext cx="4011084"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32485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60A77-B79B-45CF-9898-367BA87955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D8F5C7-9306-4B45-A57E-380EE78666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9404CF-05B0-4C05-B8CE-DEBE85EB6B2D}"/>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8E58D3F-D0D0-430B-B265-0C66B9A2A2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3C6696-C479-4FE9-BE91-0AED19AB5025}"/>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3794692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74148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54122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0"/>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0"/>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071164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87126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42408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52572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248998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1" y="1535113"/>
            <a:ext cx="5386917"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1" y="2174875"/>
            <a:ext cx="5386917"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401487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2990625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36515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DFB12-14EA-408E-AAE7-835AB95D976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748647-7F08-4787-85EB-2634A9365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F81422-5273-4D04-9ACF-8194BE8E8BCF}"/>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494B5FA-892C-438D-B6C7-8B3391145E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9E776B-FB1E-45D1-830E-328869DAA6B2}"/>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640659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420035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2735588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534903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37862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60AF1A-EA11-4D84-880F-77F682F55D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036D00-0683-4DF4-A131-81EEE776CD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C169DC-5054-4BDD-855C-410B1843E6A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7EC381-AA1D-46F8-912C-7E5876EFA6C5}"/>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213F7F6-99A9-4781-AF90-9D6DEB7E59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AF338E-60A7-40B7-8088-E0237BE1BF37}"/>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112310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84E29F-BDF8-403D-AE4A-8FD8C61DF57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E229C-EA35-47AD-91AA-34565BB0F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665F6F5-B130-4776-8B48-A6E06CC78CC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135E18-51B0-48C5-9588-426ED9933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45E4DAB-28C5-46B4-9D8A-DE5B6B5CEA4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197A9CD-E409-4A6E-8F9C-F667071DD6B3}"/>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CBCC8F28-9150-4F35-BC0B-B7E9787CB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0C37878-A6B9-4262-8AD4-5E8B0C940B33}"/>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367689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E5C7F-2E05-4AC6-BC1A-92C70E9E3A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050E612-E063-4420-BDDB-A13671FEE70E}"/>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4D8C715D-6058-411A-959D-BC5AA1C9E5E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E3D677-2917-48D5-B372-B3EA5C17427C}"/>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167724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2BB3DF-2764-4FED-8A43-89F587AF8597}"/>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B8145A81-0FA2-48F3-9461-127918CEC4B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B08BF9-A766-4D0F-9418-579BE225E733}"/>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144534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2D746-32EE-4305-AC96-39E24ECDE3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3F43CD-CD31-4D03-9D6B-A55B131E7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0338835-2E41-482C-9668-7232F17A8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F875A9-5D70-48D7-867C-879782F44D8C}"/>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C216C4BB-188F-4EA6-AE34-1DB60ECA95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43207B-0B77-4C64-94EA-CB37BAEFDE39}"/>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29677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85955-E7D7-4CDF-853D-99D6A26248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55B90A4-D224-4F79-9A5B-5D35748F8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441BBEF-AB7B-4897-993A-FA6DD3B3F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83B49D-34EB-4F63-A9CD-539861D6C8DB}"/>
              </a:ext>
            </a:extLst>
          </p:cNvPr>
          <p:cNvSpPr>
            <a:spLocks noGrp="1"/>
          </p:cNvSpPr>
          <p:nvPr>
            <p:ph type="dt" sz="half" idx="10"/>
          </p:nvPr>
        </p:nvSpPr>
        <p:spPr/>
        <p:txBody>
          <a:bodyPr/>
          <a:lstStyle/>
          <a:p>
            <a:fld id="{C156670D-B9CF-4252-8F8C-823215C7BC8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19A3BD21-B5BF-4A48-98ED-2CFC08AD52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3A5E7A-1ABC-4B1C-ABB9-B97F30363021}"/>
              </a:ext>
            </a:extLst>
          </p:cNvPr>
          <p:cNvSpPr>
            <a:spLocks noGrp="1"/>
          </p:cNvSpPr>
          <p:nvPr>
            <p:ph type="sldNum" sz="quarter" idx="12"/>
          </p:nvPr>
        </p:nvSpPr>
        <p:spPr/>
        <p:txBody>
          <a:body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215150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9BEF26E-A832-49E0-9D67-077BF9776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524E62-52A7-4C98-8373-AE9E1DCA6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AEB781-960B-4F4E-B690-EED66F042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6670D-B9CF-4252-8F8C-823215C7BC8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4367DE4F-C312-4799-873B-FF2EDDCC2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B18691B-8C5A-412D-A5DC-687C6F07A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419F8-C6ED-4129-B08A-7AC8488EBEA0}" type="slidenum">
              <a:rPr kumimoji="1" lang="ja-JP" altLang="en-US" smtClean="0"/>
              <a:t>‹#›</a:t>
            </a:fld>
            <a:endParaRPr kumimoji="1" lang="ja-JP" altLang="en-US"/>
          </a:p>
        </p:txBody>
      </p:sp>
    </p:spTree>
    <p:extLst>
      <p:ext uri="{BB962C8B-B14F-4D97-AF65-F5344CB8AC3E}">
        <p14:creationId xmlns:p14="http://schemas.microsoft.com/office/powerpoint/2010/main" val="402118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2"/>
            <a:ext cx="10972800" cy="4525963"/>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2"/>
            <a:ext cx="28448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4165600" y="6356352"/>
            <a:ext cx="38608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2"/>
            <a:ext cx="28448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9443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fld id="{E75A48CC-28D5-4DB3-82F9-8A5F8BBEF9CC}" type="datetimeFigureOut">
              <a:rPr kumimoji="1" lang="ja-JP" altLang="en-US" smtClean="0"/>
              <a:t>2025/7/31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fld id="{FFBD0A87-419F-4792-9DFA-8C0DC6CD75E0}" type="slidenum">
              <a:rPr kumimoji="1" lang="ja-JP" altLang="en-US" smtClean="0"/>
              <a:t>‹#›</a:t>
            </a:fld>
            <a:endParaRPr kumimoji="1" lang="ja-JP" altLang="en-US"/>
          </a:p>
        </p:txBody>
      </p:sp>
    </p:spTree>
    <p:extLst>
      <p:ext uri="{BB962C8B-B14F-4D97-AF65-F5344CB8AC3E}">
        <p14:creationId xmlns:p14="http://schemas.microsoft.com/office/powerpoint/2010/main" val="1753166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36815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住まうビジョン・大阪の進捗状況の点検・評価</a:t>
            </a: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3071664" y="5705927"/>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11</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４</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46B2AF73-9553-4AEC-9FF0-95A3E7E9E858}"/>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資料２</a:t>
            </a:r>
            <a:endParaRPr lang="ja-JP" altLang="en-US" sz="1463" dirty="0">
              <a:solidFill>
                <a:prstClr val="black"/>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3854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8" name="直線コネクタ 287"/>
          <p:cNvCxnSpPr/>
          <p:nvPr/>
        </p:nvCxnSpPr>
        <p:spPr>
          <a:xfrm>
            <a:off x="7147151" y="1139810"/>
            <a:ext cx="0" cy="288384"/>
          </a:xfrm>
          <a:prstGeom prst="line">
            <a:avLst/>
          </a:prstGeom>
          <a:ln w="19050">
            <a:solidFill>
              <a:schemeClr val="accent1"/>
            </a:solidFill>
            <a:headEnd type="none" w="med" len="med"/>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2943737" y="5808604"/>
            <a:ext cx="7661931" cy="1012943"/>
          </a:xfrm>
          <a:prstGeom prst="rect">
            <a:avLst/>
          </a:prstGeom>
          <a:noFill/>
          <a:ln w="12700">
            <a:solidFill>
              <a:schemeClr val="tx2"/>
            </a:solidFill>
            <a:prstDash val="sysDash"/>
          </a:ln>
        </p:spPr>
        <p:txBody>
          <a:bodyPr wrap="square" lIns="36000" tIns="72000" rIns="36000" bIns="36000" rtlCol="0" anchor="t" anchorCtr="0">
            <a:noAutofit/>
          </a:bodyPr>
          <a:lstStyle/>
          <a:p>
            <a:pPr defTabSz="914418">
              <a:lnSpc>
                <a:spcPts val="1000"/>
              </a:lnSpc>
              <a:spcBef>
                <a:spcPts val="200"/>
              </a:spcBef>
            </a:pPr>
            <a:endParaRPr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551215" y="426592"/>
            <a:ext cx="1925199" cy="115747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1614935" y="573061"/>
            <a:ext cx="1839115" cy="1002857"/>
          </a:xfrm>
          <a:prstGeom prst="rect">
            <a:avLst/>
          </a:prstGeom>
          <a:noFill/>
          <a:ln>
            <a:noFill/>
          </a:ln>
        </p:spPr>
        <p:txBody>
          <a:bodyPr wrap="square" lIns="0" tIns="0" rIns="25709" bIns="0" rtlCol="0" anchor="t" anchorCtr="0">
            <a:noAutofit/>
          </a:bodyPr>
          <a:lstStyle/>
          <a:p>
            <a:pPr marL="124712" indent="-124712"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今後、住生活に関する政策がめざすべき目標、政策の枠組みや施策展開の方向性を示すもの。</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4712" indent="-124712" defTabSz="914418">
              <a:lnSpc>
                <a:spcPts val="1000"/>
              </a:lnSpc>
              <a:spcBef>
                <a:spcPts val="214"/>
              </a:spcBef>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住生活基本法に基づく、「大阪府住生活基本計画」として策定。</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4712" indent="-124712" defTabSz="914418">
              <a:lnSpc>
                <a:spcPts val="1000"/>
              </a:lnSpc>
              <a:spcBef>
                <a:spcPts val="214"/>
              </a:spcBef>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計画期間は、令和３年度から令和</a:t>
            </a:r>
            <a:r>
              <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 </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年間とする。おおむね５年を基本として、必要に応じて計画の見直しを行う。</a:t>
            </a:r>
          </a:p>
          <a:p>
            <a:pPr marL="124712" indent="-124712" defTabSz="914418">
              <a:lnSpc>
                <a:spcPts val="1000"/>
              </a:lnSpc>
              <a:spcBef>
                <a:spcPts val="214"/>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669272" y="341031"/>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「住まうビジョン・大阪」とは</a:t>
            </a:r>
            <a:endParaRPr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タイトル 16"/>
          <p:cNvSpPr>
            <a:spLocks noGrp="1"/>
          </p:cNvSpPr>
          <p:nvPr>
            <p:ph type="ctrTitle"/>
          </p:nvPr>
        </p:nvSpPr>
        <p:spPr>
          <a:xfrm>
            <a:off x="1524000" y="-22051"/>
            <a:ext cx="9144000" cy="293718"/>
          </a:xfrm>
          <a:solidFill>
            <a:srgbClr val="00B0F0"/>
          </a:solidFill>
          <a:ln w="12700">
            <a:noFill/>
          </a:ln>
        </p:spPr>
        <p:txBody>
          <a:bodyPr>
            <a:noAutofit/>
          </a:bodyPr>
          <a:lstStyle/>
          <a:p>
            <a:r>
              <a:rPr lang="ja-JP" altLang="en-US" sz="1714"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住まうビジョン・大阪（大阪府住生活基本計画）の概要</a:t>
            </a:r>
          </a:p>
        </p:txBody>
      </p:sp>
      <p:grpSp>
        <p:nvGrpSpPr>
          <p:cNvPr id="350" name="グループ化 349"/>
          <p:cNvGrpSpPr/>
          <p:nvPr/>
        </p:nvGrpSpPr>
        <p:grpSpPr>
          <a:xfrm>
            <a:off x="3500034" y="2578573"/>
            <a:ext cx="263669" cy="540000"/>
            <a:chOff x="64096" y="3538203"/>
            <a:chExt cx="468000" cy="756000"/>
          </a:xfrm>
        </p:grpSpPr>
        <p:sp>
          <p:nvSpPr>
            <p:cNvPr id="351" name="円/楕円 350"/>
            <p:cNvSpPr/>
            <p:nvPr/>
          </p:nvSpPr>
          <p:spPr>
            <a:xfrm>
              <a:off x="64096" y="3538203"/>
              <a:ext cx="468000" cy="75600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HGPｺﾞｼｯｸM" panose="020B0600000000000000" pitchFamily="50" charset="-128"/>
                <a:ea typeface="HGPｺﾞｼｯｸM" panose="020B0600000000000000" pitchFamily="50" charset="-128"/>
              </a:endParaRPr>
            </a:p>
          </p:txBody>
        </p:sp>
        <p:sp>
          <p:nvSpPr>
            <p:cNvPr id="352" name="Rectangle 2"/>
            <p:cNvSpPr>
              <a:spLocks noChangeArrowheads="1"/>
            </p:cNvSpPr>
            <p:nvPr/>
          </p:nvSpPr>
          <p:spPr bwMode="auto">
            <a:xfrm>
              <a:off x="89577" y="3587947"/>
              <a:ext cx="366239" cy="688457"/>
            </a:xfrm>
            <a:prstGeom prst="rect">
              <a:avLst/>
            </a:prstGeom>
            <a:noFill/>
            <a:ln w="9525">
              <a:noFill/>
              <a:prstDash val="solid"/>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900"/>
                </a:lnSpc>
                <a:spcBef>
                  <a:spcPts val="0"/>
                </a:spcBef>
                <a:tabLst>
                  <a:tab pos="714389" algn="l"/>
                </a:tabLst>
              </a:pPr>
              <a:r>
                <a:rPr lang="ja-JP" altLang="en-US"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施策展開の</a:t>
              </a:r>
              <a:endParaRPr lang="en-US" altLang="ja-JP"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algn="ctr" defTabSz="914418" eaLnBrk="1" hangingPunct="1">
                <a:lnSpc>
                  <a:spcPts val="900"/>
                </a:lnSpc>
                <a:spcBef>
                  <a:spcPts val="0"/>
                </a:spcBef>
                <a:tabLst>
                  <a:tab pos="714389" algn="l"/>
                </a:tabLst>
              </a:pPr>
              <a:r>
                <a:rPr lang="ja-JP" altLang="en-US"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視点</a:t>
              </a:r>
              <a:endParaRPr lang="en-US" altLang="ja-JP" sz="714" dirty="0">
                <a:solidFill>
                  <a:prstClr val="black"/>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grpSp>
      <p:sp>
        <p:nvSpPr>
          <p:cNvPr id="283" name="テキスト ボックス 282"/>
          <p:cNvSpPr txBox="1"/>
          <p:nvPr/>
        </p:nvSpPr>
        <p:spPr>
          <a:xfrm>
            <a:off x="7267712" y="2251014"/>
            <a:ext cx="1614261"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テキスト ボックス 283"/>
          <p:cNvSpPr txBox="1"/>
          <p:nvPr/>
        </p:nvSpPr>
        <p:spPr>
          <a:xfrm>
            <a:off x="9005023" y="2244831"/>
            <a:ext cx="1600645" cy="3524184"/>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テキスト ボックス 284"/>
          <p:cNvSpPr txBox="1"/>
          <p:nvPr/>
        </p:nvSpPr>
        <p:spPr>
          <a:xfrm>
            <a:off x="5540421" y="2251014"/>
            <a:ext cx="1603606"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テキスト ボックス 285"/>
          <p:cNvSpPr txBox="1"/>
          <p:nvPr/>
        </p:nvSpPr>
        <p:spPr>
          <a:xfrm>
            <a:off x="3800792" y="2251014"/>
            <a:ext cx="1606957" cy="3518000"/>
          </a:xfrm>
          <a:prstGeom prst="rect">
            <a:avLst/>
          </a:prstGeom>
          <a:solidFill>
            <a:schemeClr val="bg1"/>
          </a:solidFill>
          <a:ln w="9525">
            <a:solidFill>
              <a:schemeClr val="tx2"/>
            </a:solidFill>
            <a:prstDash val="solid"/>
          </a:ln>
        </p:spPr>
        <p:txBody>
          <a:bodyPr wrap="square" lIns="36000" tIns="72000" rIns="36000" bIns="36000" rtlCol="0" anchor="t" anchorCtr="0">
            <a:noAutofit/>
          </a:bodyPr>
          <a:lstStyle/>
          <a:p>
            <a:pPr defTabSz="914418">
              <a:lnSpc>
                <a:spcPts val="1000"/>
              </a:lnSpc>
              <a:spcBef>
                <a:spcPts val="200"/>
              </a:spcBef>
            </a:pPr>
            <a:endParaRPr lang="ja-JP" altLang="en-US" sz="7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フリーフォーム 288"/>
          <p:cNvSpPr/>
          <p:nvPr/>
        </p:nvSpPr>
        <p:spPr>
          <a:xfrm>
            <a:off x="5832702" y="1437368"/>
            <a:ext cx="2727226"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90" name="フリーフォーム 289"/>
          <p:cNvSpPr/>
          <p:nvPr/>
        </p:nvSpPr>
        <p:spPr>
          <a:xfrm>
            <a:off x="4569427" y="1942537"/>
            <a:ext cx="5238951"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91" name="フリーフォーム 290"/>
          <p:cNvSpPr/>
          <p:nvPr/>
        </p:nvSpPr>
        <p:spPr>
          <a:xfrm>
            <a:off x="6304389" y="1942537"/>
            <a:ext cx="1767784" cy="360000"/>
          </a:xfrm>
          <a:custGeom>
            <a:avLst/>
            <a:gdLst>
              <a:gd name="connsiteX0" fmla="*/ 0 w 2603500"/>
              <a:gd name="connsiteY0" fmla="*/ 292100 h 292100"/>
              <a:gd name="connsiteX1" fmla="*/ 0 w 2603500"/>
              <a:gd name="connsiteY1" fmla="*/ 0 h 292100"/>
              <a:gd name="connsiteX2" fmla="*/ 2590800 w 2603500"/>
              <a:gd name="connsiteY2" fmla="*/ 0 h 292100"/>
              <a:gd name="connsiteX3" fmla="*/ 2590800 w 2603500"/>
              <a:gd name="connsiteY3" fmla="*/ 228600 h 292100"/>
              <a:gd name="connsiteX4" fmla="*/ 2603500 w 2603500"/>
              <a:gd name="connsiteY4"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28600 h 292100"/>
              <a:gd name="connsiteX0" fmla="*/ 0 w 2590800"/>
              <a:gd name="connsiteY0" fmla="*/ 292100 h 292100"/>
              <a:gd name="connsiteX1" fmla="*/ 0 w 2590800"/>
              <a:gd name="connsiteY1" fmla="*/ 0 h 292100"/>
              <a:gd name="connsiteX2" fmla="*/ 2590800 w 2590800"/>
              <a:gd name="connsiteY2" fmla="*/ 0 h 292100"/>
              <a:gd name="connsiteX3" fmla="*/ 2590800 w 2590800"/>
              <a:gd name="connsiteY3" fmla="*/ 261458 h 292100"/>
            </a:gdLst>
            <a:ahLst/>
            <a:cxnLst>
              <a:cxn ang="0">
                <a:pos x="connsiteX0" y="connsiteY0"/>
              </a:cxn>
              <a:cxn ang="0">
                <a:pos x="connsiteX1" y="connsiteY1"/>
              </a:cxn>
              <a:cxn ang="0">
                <a:pos x="connsiteX2" y="connsiteY2"/>
              </a:cxn>
              <a:cxn ang="0">
                <a:pos x="connsiteX3" y="connsiteY3"/>
              </a:cxn>
            </a:cxnLst>
            <a:rect l="l" t="t" r="r" b="b"/>
            <a:pathLst>
              <a:path w="2590800" h="292100">
                <a:moveTo>
                  <a:pt x="0" y="292100"/>
                </a:moveTo>
                <a:lnTo>
                  <a:pt x="0" y="0"/>
                </a:lnTo>
                <a:lnTo>
                  <a:pt x="2590800" y="0"/>
                </a:lnTo>
                <a:lnTo>
                  <a:pt x="2590800" y="26145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8161" tIns="49080" rIns="98161" bIns="49080" rtlCol="0" anchor="ctr"/>
          <a:lstStyle/>
          <a:p>
            <a:pPr algn="ctr" defTabSz="914418"/>
            <a:endParaRPr lang="ja-JP" altLang="en-US" sz="1786">
              <a:solidFill>
                <a:prstClr val="white"/>
              </a:solidFill>
              <a:latin typeface="Calibri"/>
              <a:ea typeface="ＭＳ Ｐゴシック" panose="020B0600070205080204" pitchFamily="50" charset="-128"/>
            </a:endParaRPr>
          </a:p>
        </p:txBody>
      </p:sp>
      <p:cxnSp>
        <p:nvCxnSpPr>
          <p:cNvPr id="292" name="直線コネクタ 291"/>
          <p:cNvCxnSpPr/>
          <p:nvPr/>
        </p:nvCxnSpPr>
        <p:spPr>
          <a:xfrm>
            <a:off x="5832701" y="1745031"/>
            <a:ext cx="0" cy="197506"/>
          </a:xfrm>
          <a:prstGeom prst="line">
            <a:avLst/>
          </a:prstGeom>
          <a:ln w="1905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8567064" y="1768180"/>
            <a:ext cx="0" cy="174357"/>
          </a:xfrm>
          <a:prstGeom prst="line">
            <a:avLst/>
          </a:prstGeom>
          <a:ln w="1905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sp>
        <p:nvSpPr>
          <p:cNvPr id="295" name="角丸四角形 294"/>
          <p:cNvSpPr/>
          <p:nvPr/>
        </p:nvSpPr>
        <p:spPr>
          <a:xfrm>
            <a:off x="5536327" y="2055067"/>
            <a:ext cx="161190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32653" rIns="0" bIns="32653" rtlCol="0" anchor="ctr"/>
          <a:lstStyle/>
          <a:p>
            <a:pPr algn="ctr" defTabSz="914418">
              <a:spcBef>
                <a:spcPts val="200"/>
              </a:spcBef>
            </a:pP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都市の魅力を育む</a:t>
            </a:r>
          </a:p>
        </p:txBody>
      </p:sp>
      <p:sp>
        <p:nvSpPr>
          <p:cNvPr id="296" name="角丸四角形 295"/>
          <p:cNvSpPr/>
          <p:nvPr/>
        </p:nvSpPr>
        <p:spPr>
          <a:xfrm>
            <a:off x="3801379" y="2055578"/>
            <a:ext cx="161190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65307" tIns="32653" rIns="65307" bIns="32653" rtlCol="0" anchor="ctr"/>
          <a:lstStyle/>
          <a:p>
            <a:pPr algn="ctr" defTabSz="914418"/>
            <a:r>
              <a:rPr lang="ja-JP" altLang="en-US" sz="1000" b="1" spc="-4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くらしの質を高める</a:t>
            </a:r>
            <a:endParaRPr lang="en-US" altLang="ja-JP" sz="1000" b="1" spc="-4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角丸四角形 296"/>
          <p:cNvSpPr/>
          <p:nvPr/>
        </p:nvSpPr>
        <p:spPr>
          <a:xfrm>
            <a:off x="7271276" y="2066534"/>
            <a:ext cx="1610698"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65307" tIns="32653" rIns="65307" bIns="32653" rtlCol="0" anchor="ctr"/>
          <a:lstStyle/>
          <a:p>
            <a:pPr algn="ctr" defTabSz="914418">
              <a:spcBef>
                <a:spcPts val="200"/>
              </a:spcBef>
            </a:pP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安全を支える</a:t>
            </a:r>
          </a:p>
        </p:txBody>
      </p:sp>
      <p:sp>
        <p:nvSpPr>
          <p:cNvPr id="298" name="角丸四角形 297"/>
          <p:cNvSpPr/>
          <p:nvPr/>
        </p:nvSpPr>
        <p:spPr>
          <a:xfrm>
            <a:off x="9005023" y="2064939"/>
            <a:ext cx="1616290" cy="437143"/>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36000" tIns="32653" rIns="36000" bIns="32653" rtlCol="0" anchor="ctr"/>
          <a:lstStyle/>
          <a:p>
            <a:pPr algn="ctr" defTabSz="914418">
              <a:spcBef>
                <a:spcPts val="200"/>
              </a:spcBef>
            </a:pP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安心のくらしをつくる</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a:xfrm>
            <a:off x="7317541" y="1526626"/>
            <a:ext cx="2653591" cy="324315"/>
          </a:xfrm>
          <a:prstGeom prst="roundRect">
            <a:avLst>
              <a:gd name="adj" fmla="val 7429"/>
            </a:avLst>
          </a:prstGeom>
          <a:gradFill>
            <a:gsLst>
              <a:gs pos="0">
                <a:srgbClr val="FFC000"/>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65307" tIns="32653" rIns="65307" bIns="32653" rtlCol="0" anchor="ctr"/>
          <a:lstStyle/>
          <a:p>
            <a:pPr algn="ctr" defTabSz="914418">
              <a:lnSpc>
                <a:spcPts val="1400"/>
              </a:lnSpc>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安全・安心にくらすことができる住まいと都市</a:t>
            </a:r>
          </a:p>
        </p:txBody>
      </p:sp>
      <p:sp>
        <p:nvSpPr>
          <p:cNvPr id="300" name="角丸四角形 299"/>
          <p:cNvSpPr/>
          <p:nvPr/>
        </p:nvSpPr>
        <p:spPr>
          <a:xfrm>
            <a:off x="4534785" y="1528664"/>
            <a:ext cx="2441978" cy="324315"/>
          </a:xfrm>
          <a:prstGeom prst="roundRect">
            <a:avLst>
              <a:gd name="adj" fmla="val 7429"/>
            </a:avLst>
          </a:prstGeom>
          <a:gradFill>
            <a:gsLst>
              <a:gs pos="0">
                <a:srgbClr val="FFC000"/>
              </a:gs>
              <a:gs pos="80000">
                <a:schemeClr val="accent6">
                  <a:lumMod val="40000"/>
                  <a:lumOff val="60000"/>
                </a:schemeClr>
              </a:gs>
              <a:gs pos="100000">
                <a:schemeClr val="accent6">
                  <a:lumMod val="75000"/>
                </a:schemeClr>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65307" tIns="32653" rIns="65307" bIns="32653" rtlCol="0" anchor="ctr"/>
          <a:lstStyle/>
          <a:p>
            <a:pPr algn="ctr" defTabSz="914418">
              <a:lnSpc>
                <a:spcPts val="1400"/>
              </a:lnSpc>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活力と魅力あふれる住まいと都市</a:t>
            </a:r>
          </a:p>
        </p:txBody>
      </p:sp>
      <p:sp>
        <p:nvSpPr>
          <p:cNvPr id="302" name="Rectangle 2"/>
          <p:cNvSpPr>
            <a:spLocks noChangeArrowheads="1"/>
          </p:cNvSpPr>
          <p:nvPr/>
        </p:nvSpPr>
        <p:spPr bwMode="auto">
          <a:xfrm>
            <a:off x="3533024" y="1346012"/>
            <a:ext cx="226602" cy="1143589"/>
          </a:xfrm>
          <a:prstGeom prst="roundRect">
            <a:avLst/>
          </a:prstGeom>
          <a:solidFill>
            <a:srgbClr val="00B0F0"/>
          </a:solidFill>
          <a:ln w="9525">
            <a:solidFill>
              <a:schemeClr val="tx2"/>
            </a:solidFill>
            <a:prstDash val="solid"/>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786"/>
              </a:lnSpc>
              <a:spcBef>
                <a:spcPts val="0"/>
              </a:spcBef>
              <a:tabLst>
                <a:tab pos="714389" algn="l"/>
              </a:tabLst>
            </a:pPr>
            <a:r>
              <a:rPr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政策及び施策の方向性</a:t>
            </a:r>
            <a:endParaRPr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03" name="テキスト ボックス 302"/>
          <p:cNvSpPr txBox="1"/>
          <p:nvPr/>
        </p:nvSpPr>
        <p:spPr>
          <a:xfrm>
            <a:off x="3800792" y="3156694"/>
            <a:ext cx="1606957" cy="2057143"/>
          </a:xfrm>
          <a:prstGeom prst="rect">
            <a:avLst/>
          </a:prstGeom>
          <a:noFill/>
          <a:ln w="9525">
            <a:noFill/>
            <a:prstDash val="solid"/>
          </a:ln>
        </p:spPr>
        <p:txBody>
          <a:bodyPr wrap="square" lIns="36000" tIns="0" rIns="36000" bIns="0" rtlCol="0" anchor="t" anchorCtr="0">
            <a:noAutofit/>
          </a:bodyPr>
          <a:lstStyle/>
          <a:p>
            <a:pPr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○新たなライフスタイルを支える身近な</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まちづくり</a:t>
            </a:r>
            <a:r>
              <a:rPr lang="ja-JP" altLang="en-US"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○健康でいきいきとくらせる住まい・まちづくり</a:t>
            </a: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spcBef>
                <a:spcPts val="429"/>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endParaRPr lang="en-US" altLang="ja-JP" sz="42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spcBef>
                <a:spcPts val="429"/>
              </a:spcBef>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○多様なニーズに対応した良質なストック</a:t>
            </a:r>
            <a:r>
              <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テキスト ボックス 303"/>
          <p:cNvSpPr txBox="1"/>
          <p:nvPr/>
        </p:nvSpPr>
        <p:spPr>
          <a:xfrm>
            <a:off x="3848204" y="3414089"/>
            <a:ext cx="1524000" cy="462909"/>
          </a:xfrm>
          <a:prstGeom prst="rect">
            <a:avLst/>
          </a:prstGeom>
          <a:solidFill>
            <a:schemeClr val="bg1"/>
          </a:solidFill>
          <a:ln w="3175">
            <a:solidFill>
              <a:schemeClr val="tx2"/>
            </a:solidFill>
            <a:prstDash val="dash"/>
          </a:ln>
        </p:spPr>
        <p:txBody>
          <a:bodyPr wrap="square" lIns="25714" tIns="0" rIns="25714" bIns="0" rtlCol="0" anchor="ctr" anchorCtr="0">
            <a:noAutofit/>
          </a:bodyPr>
          <a:lstStyle/>
          <a:p>
            <a:pPr marL="61233" indent="-61233"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・スマートシティ等による個性のあるまちづくりの推進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61233" indent="-61233"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・郊外住宅地（ニュータウン）の再生、活性化</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テキスト ボックス 304"/>
          <p:cNvSpPr txBox="1"/>
          <p:nvPr/>
        </p:nvSpPr>
        <p:spPr>
          <a:xfrm>
            <a:off x="3844841" y="4092513"/>
            <a:ext cx="1527362" cy="652821"/>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・新たな日常に対応した質の高い住まいの普及　</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・建築物の省エネルギー化の推進</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・みどりあふれる居住空間の形成</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6" name="テキスト ボックス 305"/>
          <p:cNvSpPr txBox="1"/>
          <p:nvPr/>
        </p:nvSpPr>
        <p:spPr>
          <a:xfrm>
            <a:off x="3849832" y="5084786"/>
            <a:ext cx="1522371" cy="648933"/>
          </a:xfrm>
          <a:prstGeom prst="rect">
            <a:avLst/>
          </a:prstGeom>
          <a:solidFill>
            <a:schemeClr val="bg1"/>
          </a:solidFill>
          <a:ln w="3175">
            <a:solidFill>
              <a:schemeClr val="tx2"/>
            </a:solidFill>
            <a:prstDash val="dash"/>
          </a:ln>
        </p:spPr>
        <p:txBody>
          <a:bodyPr wrap="square" lIns="36000" tIns="36000" rIns="36000" bIns="36000" rtlCol="0" anchor="ctr" anchorCtr="0">
            <a:noAutofit/>
          </a:bodyPr>
          <a:lstStyle/>
          <a:p>
            <a:pPr marL="61233" indent="-61233" defTabSz="914418">
              <a:lnSpc>
                <a:spcPts val="714"/>
              </a:lnSpc>
              <a:spcBef>
                <a:spcPts val="200"/>
              </a:spcBef>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・空家等を活用したまちづくりの推進</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ts val="714"/>
              </a:lnSpc>
              <a:spcBef>
                <a:spcPts val="200"/>
              </a:spcBef>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61233" indent="-61233" defTabSz="914418">
              <a:lnSpc>
                <a:spcPts val="714"/>
              </a:lnSpc>
              <a:spcBef>
                <a:spcPts val="200"/>
              </a:spcBef>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・分譲マンションの管理適正化・再生推進</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ts val="714"/>
              </a:lnSpc>
              <a:spcBef>
                <a:spcPts val="200"/>
              </a:spcBef>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7" name="テキスト ボックス 306"/>
          <p:cNvSpPr txBox="1"/>
          <p:nvPr/>
        </p:nvSpPr>
        <p:spPr>
          <a:xfrm>
            <a:off x="5546712" y="3153131"/>
            <a:ext cx="1572026" cy="2594496"/>
          </a:xfrm>
          <a:prstGeom prst="rect">
            <a:avLst/>
          </a:prstGeom>
          <a:noFill/>
          <a:ln w="9525">
            <a:noFill/>
            <a:prstDash val="solid"/>
          </a:ln>
        </p:spPr>
        <p:txBody>
          <a:bodyPr wrap="square" lIns="36000" tIns="0" rIns="36000" bIns="0" rtlCol="0" anchor="t" anchorCtr="0">
            <a:noAutofit/>
          </a:bodyPr>
          <a:lstStyle/>
          <a:p>
            <a:pPr marL="92077" indent="-92077"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○活力と魅力ある都市空間の創造</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○世界に誇れる景観づくり</a:t>
            </a:r>
            <a:r>
              <a:rPr lang="ja-JP" altLang="en-US"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endParaRPr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ts val="1000"/>
              </a:lnSpc>
            </a:pPr>
            <a:endParaRPr lang="en-US" altLang="ja-JP" sz="714" spc="-4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○ユニバーサルデザインのまちづくりの推進</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r>
              <a:rPr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5727" indent="-85727" defTabSz="914418"/>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テキスト ボックス 307"/>
          <p:cNvSpPr txBox="1"/>
          <p:nvPr/>
        </p:nvSpPr>
        <p:spPr>
          <a:xfrm>
            <a:off x="5594012" y="3423163"/>
            <a:ext cx="1524726" cy="447674"/>
          </a:xfrm>
          <a:prstGeom prst="rect">
            <a:avLst/>
          </a:prstGeom>
          <a:solidFill>
            <a:schemeClr val="bg1"/>
          </a:solidFill>
          <a:ln w="3175">
            <a:solidFill>
              <a:schemeClr val="tx2"/>
            </a:solidFill>
            <a:prstDash val="dash"/>
          </a:ln>
        </p:spPr>
        <p:txBody>
          <a:bodyPr wrap="square" lIns="25714" tIns="25714" rIns="0" bIns="25714" rtlCol="0" anchor="ctr" anchorCtr="0">
            <a:noAutofit/>
          </a:bodyPr>
          <a:lstStyle/>
          <a:p>
            <a:pPr marL="65769" indent="-65769"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・都心部の象徴的なエリアのまちづくり</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・広域的な都市間連携等による地域価値の創造</a:t>
            </a:r>
            <a:endParaRPr lang="en-US" altLang="ja-JP"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 name="テキスト ボックス 308"/>
          <p:cNvSpPr txBox="1"/>
          <p:nvPr/>
        </p:nvSpPr>
        <p:spPr>
          <a:xfrm>
            <a:off x="5583488" y="4203183"/>
            <a:ext cx="1524726" cy="438471"/>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65769" indent="-65769" defTabSz="914418">
              <a:lnSpc>
                <a:spcPct val="150000"/>
              </a:lnSpc>
            </a:pPr>
            <a:r>
              <a:rPr lang="ja-JP" altLang="en-US" sz="571" spc="-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・広域的観点からの景観形成</a:t>
            </a:r>
            <a:endParaRPr lang="en-US" altLang="ja-JP" sz="571" spc="-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lnSpc>
                <a:spcPct val="150000"/>
              </a:lnSpc>
            </a:pPr>
            <a:r>
              <a:rPr lang="ja-JP" altLang="en-US"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・ビュースポット（視点場）の活用</a:t>
            </a:r>
            <a:endParaRPr lang="en-US" altLang="ja-JP" sz="571"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0" name="テキスト ボックス 309"/>
          <p:cNvSpPr txBox="1"/>
          <p:nvPr/>
        </p:nvSpPr>
        <p:spPr>
          <a:xfrm>
            <a:off x="5583488" y="5152556"/>
            <a:ext cx="1524726" cy="376641"/>
          </a:xfrm>
          <a:prstGeom prst="rect">
            <a:avLst/>
          </a:prstGeom>
          <a:solidFill>
            <a:schemeClr val="bg1"/>
          </a:solidFill>
          <a:ln w="3175">
            <a:solidFill>
              <a:schemeClr val="tx2"/>
            </a:solidFill>
            <a:prstDash val="dash"/>
          </a:ln>
        </p:spPr>
        <p:txBody>
          <a:bodyPr wrap="square" lIns="25714" tIns="25714" rIns="25714" bIns="25714" rtlCol="0" anchor="t" anchorCtr="0">
            <a:noAutofit/>
          </a:bodyPr>
          <a:lstStyle/>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・建築物のバリアフリー化</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・福祉のまちづくりの推進</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1" name="テキスト ボックス 310"/>
          <p:cNvSpPr txBox="1"/>
          <p:nvPr/>
        </p:nvSpPr>
        <p:spPr>
          <a:xfrm>
            <a:off x="7269202" y="3149663"/>
            <a:ext cx="1582958" cy="2399492"/>
          </a:xfrm>
          <a:prstGeom prst="rect">
            <a:avLst/>
          </a:prstGeom>
          <a:noFill/>
          <a:ln w="9525">
            <a:noFill/>
            <a:prstDash val="solid"/>
          </a:ln>
        </p:spPr>
        <p:txBody>
          <a:bodyPr wrap="square" lIns="36000" tIns="0" rIns="36000" bIns="0" rtlCol="0" anchor="t" anchorCtr="0">
            <a:noAutofit/>
          </a:bodyPr>
          <a:lstStyle/>
          <a:p>
            <a:pPr defTabSz="914418">
              <a:lnSpc>
                <a:spcPts val="929"/>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○災害に強い都市の形成</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spcBef>
                <a:spcPts val="429"/>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200000"/>
              </a:lnSpc>
              <a:spcBef>
                <a:spcPts val="1286"/>
              </a:spcBef>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spcBef>
                <a:spcPts val="429"/>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defTabSz="914418">
              <a:lnSpc>
                <a:spcPts val="929"/>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7" indent="-85727" defTabSz="914418">
              <a:lnSpc>
                <a:spcPct val="150000"/>
              </a:lnSpc>
              <a:spcBef>
                <a:spcPts val="857"/>
              </a:spcBef>
            </a:pPr>
            <a:r>
              <a:rPr lang="ja-JP" altLang="en-US"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○危機事象への備え</a:t>
            </a:r>
            <a:endParaRPr lang="en-US" altLang="ja-JP" sz="7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929"/>
              </a:lnSpc>
              <a:spcBef>
                <a:spcPts val="429"/>
              </a:spcBef>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7" indent="-85727" defTabSz="914418">
              <a:lnSpc>
                <a:spcPts val="929"/>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2" name="テキスト ボックス 311"/>
          <p:cNvSpPr txBox="1"/>
          <p:nvPr/>
        </p:nvSpPr>
        <p:spPr>
          <a:xfrm>
            <a:off x="7317541" y="3298917"/>
            <a:ext cx="1532296" cy="693254"/>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・密集市街地の整備</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・広域緊急交通路沿道の建築物等の耐震化</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・災害リスクを考慮したまちづくりの推進</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1" indent="-63501"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・危険な空家の除却等促進</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3" name="テキスト ボックス 312"/>
          <p:cNvSpPr txBox="1"/>
          <p:nvPr/>
        </p:nvSpPr>
        <p:spPr>
          <a:xfrm>
            <a:off x="7318025" y="4303508"/>
            <a:ext cx="1534016" cy="578575"/>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・民間住宅・建築物の耐震化</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・公的賃貸住宅、公共施設の耐震化</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・建築基準関連の法令順守の徹底</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5" name="テキスト ボックス 314"/>
          <p:cNvSpPr txBox="1"/>
          <p:nvPr/>
        </p:nvSpPr>
        <p:spPr>
          <a:xfrm>
            <a:off x="9004902" y="3149662"/>
            <a:ext cx="1616291" cy="1958214"/>
          </a:xfrm>
          <a:prstGeom prst="rect">
            <a:avLst/>
          </a:prstGeom>
          <a:noFill/>
          <a:ln w="9525">
            <a:noFill/>
            <a:prstDash val="solid"/>
          </a:ln>
        </p:spPr>
        <p:txBody>
          <a:bodyPr wrap="square" lIns="36000" tIns="0" rIns="36000" bIns="0" rtlCol="0" anchor="t" anchorCtr="0">
            <a:noAutofit/>
          </a:bodyPr>
          <a:lstStyle/>
          <a:p>
            <a:pPr marL="92077" indent="-92077" defTabSz="914418">
              <a:lnSpc>
                <a:spcPts val="1000"/>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○誰もがくらしやすい環境整備</a:t>
            </a: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algn="dist" defTabSz="914418">
              <a:lnSpc>
                <a:spcPts val="1429"/>
              </a:lnSpc>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○多様な住まいを選択できる市場環境整備</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7" indent="-92077" defTabSz="914418">
              <a:lnSpc>
                <a:spcPts val="1000"/>
              </a:lnSpc>
            </a:pP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200000"/>
              </a:lnSpc>
              <a:spcBef>
                <a:spcPts val="429"/>
              </a:spcBef>
            </a:pP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○健全な住宅関連産業の育成</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 name="テキスト ボックス 316"/>
          <p:cNvSpPr txBox="1"/>
          <p:nvPr/>
        </p:nvSpPr>
        <p:spPr>
          <a:xfrm>
            <a:off x="9039929" y="3298917"/>
            <a:ext cx="1537095" cy="971300"/>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・世帯の多様化や社会情勢の急激な変化に対応</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した住まいの確保</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・民間賃貸住宅を活用した居住の安定確保</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・公的賃貸住宅ストックの有効活用</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を活用したまちづくり</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8" name="テキスト ボックス 317"/>
          <p:cNvSpPr txBox="1"/>
          <p:nvPr/>
        </p:nvSpPr>
        <p:spPr>
          <a:xfrm>
            <a:off x="9039929" y="5387618"/>
            <a:ext cx="1537094" cy="346218"/>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・住まいに関する相談体制の充実</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・建設産業の振興に向けた人材育成・環境整備</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Rectangle 2"/>
          <p:cNvSpPr>
            <a:spLocks noChangeArrowheads="1"/>
          </p:cNvSpPr>
          <p:nvPr/>
        </p:nvSpPr>
        <p:spPr bwMode="auto">
          <a:xfrm>
            <a:off x="3536540" y="3174460"/>
            <a:ext cx="227163" cy="2594554"/>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857"/>
              </a:lnSpc>
              <a:spcBef>
                <a:spcPts val="0"/>
              </a:spcBef>
            </a:pPr>
            <a:r>
              <a:rPr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基本目標の実現に向けた施策の方向性</a:t>
            </a:r>
            <a:endParaRPr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20" name="角丸四角形 319"/>
          <p:cNvSpPr/>
          <p:nvPr/>
        </p:nvSpPr>
        <p:spPr>
          <a:xfrm>
            <a:off x="3784693" y="2578837"/>
            <a:ext cx="6874275" cy="504418"/>
          </a:xfrm>
          <a:prstGeom prst="roundRect">
            <a:avLst>
              <a:gd name="adj" fmla="val 6605"/>
            </a:avLst>
          </a:prstGeom>
          <a:solidFill>
            <a:schemeClr val="bg1"/>
          </a:solidFill>
          <a:ln w="19050">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65307" tIns="36000" rIns="65307" bIns="0" numCol="1" spcCol="0" rtlCol="0" fromWordArt="0" anchor="t" anchorCtr="0" forceAA="0" compatLnSpc="1">
            <a:prstTxWarp prst="textNoShape">
              <a:avLst/>
            </a:prstTxWarp>
            <a:noAutofit/>
          </a:bodyPr>
          <a:lstStyle/>
          <a:p>
            <a:pPr algn="ctr" defTabSz="914418">
              <a:lnSpc>
                <a:spcPts val="1100"/>
              </a:lnSpc>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1" name="円/楕円 320"/>
          <p:cNvSpPr/>
          <p:nvPr/>
        </p:nvSpPr>
        <p:spPr>
          <a:xfrm rot="5400000">
            <a:off x="4777052" y="1859183"/>
            <a:ext cx="244928" cy="21093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000">
              <a:solidFill>
                <a:prstClr val="black"/>
              </a:solidFill>
              <a:latin typeface="Calibri"/>
              <a:ea typeface="ＭＳ Ｐゴシック" panose="020B0600070205080204" pitchFamily="50" charset="-128"/>
            </a:endParaRPr>
          </a:p>
        </p:txBody>
      </p:sp>
      <p:sp>
        <p:nvSpPr>
          <p:cNvPr id="322" name="角丸四角形 321"/>
          <p:cNvSpPr/>
          <p:nvPr/>
        </p:nvSpPr>
        <p:spPr>
          <a:xfrm>
            <a:off x="4023565" y="2736674"/>
            <a:ext cx="2101237" cy="354367"/>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endParaRPr lang="en-US" altLang="ja-JP" sz="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3" name="円/楕円 322"/>
          <p:cNvSpPr/>
          <p:nvPr/>
        </p:nvSpPr>
        <p:spPr>
          <a:xfrm rot="5400000">
            <a:off x="7056350" y="1821815"/>
            <a:ext cx="236924" cy="218408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000">
              <a:solidFill>
                <a:prstClr val="black"/>
              </a:solidFill>
              <a:latin typeface="Calibri"/>
              <a:ea typeface="ＭＳ Ｐゴシック" panose="020B0600070205080204" pitchFamily="50" charset="-128"/>
            </a:endParaRPr>
          </a:p>
        </p:txBody>
      </p:sp>
      <p:sp>
        <p:nvSpPr>
          <p:cNvPr id="324" name="角丸四角形 323"/>
          <p:cNvSpPr/>
          <p:nvPr/>
        </p:nvSpPr>
        <p:spPr>
          <a:xfrm>
            <a:off x="6161561" y="2815920"/>
            <a:ext cx="2101237" cy="195878"/>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共創（コ・クリエーション）</a:t>
            </a:r>
          </a:p>
        </p:txBody>
      </p:sp>
      <p:sp>
        <p:nvSpPr>
          <p:cNvPr id="325" name="円/楕円 324"/>
          <p:cNvSpPr/>
          <p:nvPr/>
        </p:nvSpPr>
        <p:spPr>
          <a:xfrm rot="5400000">
            <a:off x="9403887" y="1859183"/>
            <a:ext cx="236924" cy="21093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000">
              <a:solidFill>
                <a:prstClr val="black"/>
              </a:solidFill>
              <a:latin typeface="Calibri"/>
              <a:ea typeface="ＭＳ Ｐゴシック" panose="020B0600070205080204" pitchFamily="50" charset="-128"/>
            </a:endParaRPr>
          </a:p>
        </p:txBody>
      </p:sp>
      <p:sp>
        <p:nvSpPr>
          <p:cNvPr id="326" name="角丸四角形 325"/>
          <p:cNvSpPr/>
          <p:nvPr/>
        </p:nvSpPr>
        <p:spPr>
          <a:xfrm>
            <a:off x="8498097" y="2815919"/>
            <a:ext cx="2048504" cy="195879"/>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資源の活用（リソース）</a:t>
            </a:r>
          </a:p>
        </p:txBody>
      </p:sp>
      <p:sp>
        <p:nvSpPr>
          <p:cNvPr id="327" name="角丸四角形 326"/>
          <p:cNvSpPr/>
          <p:nvPr/>
        </p:nvSpPr>
        <p:spPr>
          <a:xfrm>
            <a:off x="3966495" y="2565682"/>
            <a:ext cx="6531651" cy="205714"/>
          </a:xfrm>
          <a:prstGeom prst="roundRect">
            <a:avLst/>
          </a:prstGeom>
          <a:noFill/>
          <a:ln w="9525">
            <a:noFill/>
          </a:ln>
        </p:spPr>
        <p:style>
          <a:lnRef idx="2">
            <a:schemeClr val="accent6"/>
          </a:lnRef>
          <a:fillRef idx="1">
            <a:schemeClr val="lt1"/>
          </a:fillRef>
          <a:effectRef idx="0">
            <a:schemeClr val="accent6"/>
          </a:effectRef>
          <a:fontRef idx="minor">
            <a:schemeClr val="dk1"/>
          </a:fontRef>
        </p:style>
        <p:txBody>
          <a:bodyPr rot="0" spcFirstLastPara="0" vert="horz" wrap="square" lIns="65307" tIns="0" rIns="65307" bIns="0" numCol="1" spcCol="0" rtlCol="0" fromWordArt="0" anchor="ctr" anchorCtr="0" forceAA="0" compatLnSpc="1">
            <a:prstTxWarp prst="textNoShape">
              <a:avLst/>
            </a:prstTxWarp>
            <a:noAutofit/>
          </a:bodyPr>
          <a:lstStyle/>
          <a:p>
            <a:pPr marL="88902" indent="-88902" algn="ctr" defTabSz="914418">
              <a:lnSpc>
                <a:spcPts val="1500"/>
              </a:lnSpc>
            </a:pPr>
            <a:r>
              <a:rPr lang="ja-JP" altLang="en-US"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好循環を生み出すため、３つの視点を踏まえた様々な施策を構築・推進</a:t>
            </a:r>
            <a:endParaRPr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7" name="Rectangle 2"/>
          <p:cNvSpPr>
            <a:spLocks noChangeArrowheads="1"/>
          </p:cNvSpPr>
          <p:nvPr/>
        </p:nvSpPr>
        <p:spPr bwMode="auto">
          <a:xfrm>
            <a:off x="3523745" y="644284"/>
            <a:ext cx="235881" cy="576057"/>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418" eaLnBrk="1" hangingPunct="1">
              <a:lnSpc>
                <a:spcPts val="929"/>
              </a:lnSpc>
              <a:spcBef>
                <a:spcPts val="0"/>
              </a:spcBef>
            </a:pPr>
            <a:r>
              <a:rPr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a:t>
            </a:r>
            <a:endParaRPr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348" name="テキスト ボックス 347"/>
          <p:cNvSpPr txBox="1"/>
          <p:nvPr/>
        </p:nvSpPr>
        <p:spPr>
          <a:xfrm>
            <a:off x="9026072" y="4480738"/>
            <a:ext cx="1551214" cy="646785"/>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・賃貸住宅市場の形成</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algn="dist"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36" kern="0" spc="-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既存住宅流通・リフォーム市場の環境整備・活性化</a:t>
            </a:r>
            <a:endParaRPr lang="en-US" altLang="ja-JP" sz="536" kern="0" spc="-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・住情報の提供や住まい・まちづくり学習（住教育</a:t>
            </a:r>
            <a:r>
              <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の推進</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7" indent="-92077"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・不動産取引等における差別の解消</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9" name="角丸四角形 358"/>
          <p:cNvSpPr/>
          <p:nvPr/>
        </p:nvSpPr>
        <p:spPr>
          <a:xfrm>
            <a:off x="3848897" y="2815920"/>
            <a:ext cx="2101237" cy="195878"/>
          </a:xfrm>
          <a:prstGeom prst="roundRect">
            <a:avLst>
              <a:gd name="adj" fmla="val 7429"/>
            </a:avLst>
          </a:prstGeom>
          <a:noFill/>
          <a:ln>
            <a:noFill/>
          </a:ln>
        </p:spPr>
        <p:style>
          <a:lnRef idx="2">
            <a:schemeClr val="dk1"/>
          </a:lnRef>
          <a:fillRef idx="1">
            <a:schemeClr val="lt1"/>
          </a:fillRef>
          <a:effectRef idx="0">
            <a:schemeClr val="dk1"/>
          </a:effectRef>
          <a:fontRef idx="minor">
            <a:schemeClr val="dk1"/>
          </a:fontRef>
        </p:style>
        <p:txBody>
          <a:bodyPr lIns="46648" tIns="23324" rIns="46648" bIns="23324" rtlCol="0" anchor="ctr"/>
          <a:lstStyle/>
          <a:p>
            <a:pPr algn="ctr" defTabSz="914418"/>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多様性（ダイバーシティ）</a:t>
            </a:r>
            <a:endParaRPr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1" name="テキスト ボックス 360"/>
          <p:cNvSpPr txBox="1"/>
          <p:nvPr/>
        </p:nvSpPr>
        <p:spPr>
          <a:xfrm>
            <a:off x="7318025" y="5232392"/>
            <a:ext cx="1535452" cy="501326"/>
          </a:xfrm>
          <a:prstGeom prst="rect">
            <a:avLst/>
          </a:prstGeom>
          <a:solidFill>
            <a:schemeClr val="bg1"/>
          </a:solidFill>
          <a:ln w="3175">
            <a:solidFill>
              <a:schemeClr val="tx2"/>
            </a:solidFill>
            <a:prstDash val="dash"/>
          </a:ln>
        </p:spPr>
        <p:txBody>
          <a:bodyPr wrap="square" lIns="25714" tIns="25714" rIns="25714" bIns="25714" rtlCol="0" anchor="ctr" anchorCtr="0">
            <a:noAutofit/>
          </a:bodyPr>
          <a:lstStyle/>
          <a:p>
            <a:pPr marL="63501" indent="-63501" defTabSz="914418">
              <a:lnSpc>
                <a:spcPct val="150000"/>
              </a:lnSpc>
            </a:pPr>
            <a:r>
              <a:rPr lang="ja-JP" altLang="en-US"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・大規模災害時等の体制整備</a:t>
            </a:r>
            <a:endParaRPr lang="en-US" altLang="ja-JP" sz="571"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3" name="下カーブ矢印 362"/>
          <p:cNvSpPr/>
          <p:nvPr/>
        </p:nvSpPr>
        <p:spPr>
          <a:xfrm>
            <a:off x="6904714" y="1485307"/>
            <a:ext cx="484874" cy="180022"/>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8"/>
            <a:endParaRPr lang="ja-JP" altLang="en-US" sz="1786">
              <a:solidFill>
                <a:prstClr val="black"/>
              </a:solidFill>
              <a:latin typeface="Calibri"/>
              <a:ea typeface="ＭＳ Ｐゴシック" panose="020B0600070205080204" pitchFamily="50" charset="-128"/>
            </a:endParaRPr>
          </a:p>
        </p:txBody>
      </p:sp>
      <p:sp>
        <p:nvSpPr>
          <p:cNvPr id="364" name="下カーブ矢印 363"/>
          <p:cNvSpPr/>
          <p:nvPr/>
        </p:nvSpPr>
        <p:spPr>
          <a:xfrm flipH="1" flipV="1">
            <a:off x="6878890" y="1755692"/>
            <a:ext cx="484874" cy="180022"/>
          </a:xfrm>
          <a:prstGeom prst="curvedDownArrow">
            <a:avLst>
              <a:gd name="adj1" fmla="val 25000"/>
              <a:gd name="adj2" fmla="val 50000"/>
              <a:gd name="adj3" fmla="val 43521"/>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18"/>
            <a:endParaRPr lang="ja-JP" altLang="en-US" sz="1786">
              <a:solidFill>
                <a:prstClr val="black"/>
              </a:solidFill>
              <a:latin typeface="Calibri"/>
              <a:ea typeface="ＭＳ Ｐゴシック" panose="020B0600070205080204" pitchFamily="50" charset="-128"/>
            </a:endParaRPr>
          </a:p>
        </p:txBody>
      </p:sp>
      <p:sp>
        <p:nvSpPr>
          <p:cNvPr id="365" name="テキスト ボックス 364"/>
          <p:cNvSpPr txBox="1"/>
          <p:nvPr/>
        </p:nvSpPr>
        <p:spPr>
          <a:xfrm>
            <a:off x="6811132" y="1634351"/>
            <a:ext cx="665478" cy="133829"/>
          </a:xfrm>
          <a:prstGeom prst="rect">
            <a:avLst/>
          </a:prstGeom>
          <a:noFill/>
        </p:spPr>
        <p:txBody>
          <a:bodyPr wrap="square" rtlCol="0" anchor="ctr" anchorCtr="0">
            <a:noAutofit/>
          </a:bodyPr>
          <a:lstStyle/>
          <a:p>
            <a:pPr algn="ctr" defTabSz="914418"/>
            <a:r>
              <a:rPr lang="ja-JP" altLang="en-US" sz="10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好循環</a:t>
            </a:r>
            <a:endParaRPr lang="en-US" altLang="ja-JP" sz="10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6" name="正方形/長方形 105"/>
          <p:cNvSpPr/>
          <p:nvPr/>
        </p:nvSpPr>
        <p:spPr>
          <a:xfrm>
            <a:off x="1551214" y="1699485"/>
            <a:ext cx="1927804" cy="4069529"/>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302" tIns="32651" rIns="65302" bIns="32651"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107" name="テキスト ボックス 106"/>
          <p:cNvSpPr txBox="1"/>
          <p:nvPr/>
        </p:nvSpPr>
        <p:spPr>
          <a:xfrm>
            <a:off x="1561614" y="202292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第１章　基本的な方針</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1665242" y="1607697"/>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ビジョンの構成</a:t>
            </a:r>
            <a:endParaRPr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1561614" y="2881391"/>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第２章　基本目標の実現に向けた施策の方向性</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1659421" y="3095031"/>
            <a:ext cx="1876437" cy="248360"/>
          </a:xfrm>
          <a:prstGeom prst="rect">
            <a:avLst/>
          </a:prstGeom>
          <a:noFill/>
          <a:ln>
            <a:noFill/>
          </a:ln>
        </p:spPr>
        <p:txBody>
          <a:bodyPr wrap="square" lIns="0" tIns="0" rIns="25709" bIns="0" rtlCol="0" anchor="t" anchorCtr="0">
            <a:noAutofit/>
          </a:bodyPr>
          <a:lstStyle/>
          <a:p>
            <a:pPr marL="65769" indent="-65769" defTabSz="914418"/>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基本目標の実現に向け、施策の方向性と取組みを提示</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endParaRPr lang="en-US" altLang="ja-JP" sz="286"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くらしの質を高める</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「新たな日常」に対応し、大阪に住む人々が、</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いきいきと快適にくらすことができる住まいやまち</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を実現</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都市の魅力を育む</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大阪・関西万博やその後も見据え、国内外から</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多様な人々が住み、訪れる都市を実現</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安全を支える</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大規模な地震や、台風、集中豪雨による被害</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が最小限に抑えられ、人命が守られる住まいと</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まちを実現</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安心のくらしをつくる</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子どもから高齢者、</a:t>
            </a:r>
            <a:r>
              <a:rPr lang="ja-JP" altLang="en-US" sz="714" spc="-2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者、外国人をはじめ、</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大阪に新たに住む人、住み続ける人などが安心・</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快適にくらすことができる住まいと都市を実現</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120"/>
          <p:cNvSpPr txBox="1"/>
          <p:nvPr/>
        </p:nvSpPr>
        <p:spPr>
          <a:xfrm>
            <a:off x="3511055" y="342943"/>
            <a:ext cx="1697143" cy="180000"/>
          </a:xfrm>
          <a:prstGeom prst="roundRect">
            <a:avLst/>
          </a:prstGeom>
          <a:solidFill>
            <a:srgbClr val="00B0F0"/>
          </a:solidFill>
          <a:ln>
            <a:solidFill>
              <a:schemeClr val="tx2"/>
            </a:solidFill>
          </a:ln>
        </p:spPr>
        <p:txBody>
          <a:bodyPr wrap="square" lIns="0" tIns="0" rIns="0" bIns="0" rtlCol="0" anchor="ctr" anchorCtr="0">
            <a:noAutofit/>
          </a:bodyPr>
          <a:lstStyle/>
          <a:p>
            <a:pPr algn="ctr" defTabSz="914418"/>
            <a:r>
              <a:rPr lang="ja-JP" altLang="en-US"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ビジョンの概要</a:t>
            </a:r>
            <a:endParaRPr lang="en-US" altLang="ja-JP" sz="929" spc="-2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1561614" y="504415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第３章　実効性を持った計画の推進</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1672267" y="5263826"/>
            <a:ext cx="1645714" cy="334286"/>
          </a:xfrm>
          <a:prstGeom prst="rect">
            <a:avLst/>
          </a:prstGeom>
          <a:noFill/>
          <a:ln>
            <a:noFill/>
          </a:ln>
        </p:spPr>
        <p:txBody>
          <a:bodyPr wrap="square" lIns="0" tIns="0" rIns="25709" bIns="0" rtlCol="0" anchor="t" anchorCtr="0">
            <a:noAutofit/>
          </a:bodyPr>
          <a:lstStyle/>
          <a:p>
            <a:pPr marL="65769" indent="-65769" defTabSz="914418"/>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各主体の役割と連携</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69" indent="-65769" defTabSz="914418">
              <a:spcBef>
                <a:spcPts val="214"/>
              </a:spcBef>
            </a:pPr>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施策の適切な進行管理</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652994" y="2198563"/>
            <a:ext cx="1620000" cy="538111"/>
          </a:xfrm>
          <a:prstGeom prst="rect">
            <a:avLst/>
          </a:prstGeom>
          <a:noFill/>
          <a:ln>
            <a:noFill/>
          </a:ln>
        </p:spPr>
        <p:txBody>
          <a:bodyPr wrap="square" lIns="0" tIns="0" rIns="25709" bIns="0" rtlCol="0" anchor="t" anchorCtr="0">
            <a:noAutofit/>
          </a:bodyPr>
          <a:lstStyle/>
          <a:p>
            <a:pPr marL="61233" indent="-61233" defTabSz="914418">
              <a:lnSpc>
                <a:spcPct val="150000"/>
              </a:lnSpc>
            </a:pPr>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〇基本目標</a:t>
            </a:r>
            <a:endParaRPr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〇政策の方向性</a:t>
            </a:r>
            <a:endParaRPr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〇施策展開の視点</a:t>
            </a:r>
            <a:endParaRPr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1233" indent="-61233" defTabSz="914418">
              <a:lnSpc>
                <a:spcPct val="150000"/>
              </a:lnSpc>
            </a:pPr>
            <a:r>
              <a:rPr lang="ja-JP" altLang="en-US"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〇基本目標の達成状況把握のための指標</a:t>
            </a:r>
            <a:endParaRPr lang="en-US" altLang="ja-JP" sz="714"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1561614" y="1822548"/>
            <a:ext cx="1892436" cy="154286"/>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目的、位置付け及び期間</a:t>
            </a:r>
            <a:endParaRPr lang="en-US" altLang="ja-JP"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正方形/長方形 328"/>
          <p:cNvSpPr>
            <a:spLocks/>
          </p:cNvSpPr>
          <p:nvPr/>
        </p:nvSpPr>
        <p:spPr>
          <a:xfrm>
            <a:off x="3803078" y="644283"/>
            <a:ext cx="6818115" cy="564299"/>
          </a:xfrm>
          <a:prstGeom prst="rect">
            <a:avLst/>
          </a:prstGeom>
          <a:solidFill>
            <a:srgbClr val="92D050"/>
          </a:solidFill>
          <a:ln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defTabSz="914418"/>
            <a:r>
              <a:rPr lang="ja-JP" altLang="en-US" sz="1429" b="1" kern="100" spc="-107" dirty="0">
                <a:solidFill>
                  <a:prstClr val="white"/>
                </a:solidFill>
                <a:latin typeface="Calibri"/>
                <a:ea typeface="Meiryo UI"/>
                <a:cs typeface="Times New Roman"/>
              </a:rPr>
              <a:t>多様な人々がいきいきとくらし、誰もが住みたい、訪れたいと感じる、居住魅力あふれる都市の実現</a:t>
            </a:r>
            <a:endParaRPr lang="ja-JP" altLang="en-US" sz="1429" b="1" kern="100" spc="-107" dirty="0">
              <a:solidFill>
                <a:prstClr val="white"/>
              </a:solidFill>
              <a:latin typeface="Calibri"/>
              <a:ea typeface="ＭＳ 明朝"/>
              <a:cs typeface="Times New Roman"/>
            </a:endParaRPr>
          </a:p>
        </p:txBody>
      </p:sp>
      <p:sp>
        <p:nvSpPr>
          <p:cNvPr id="77" name="テキスト ボックス 76"/>
          <p:cNvSpPr txBox="1"/>
          <p:nvPr/>
        </p:nvSpPr>
        <p:spPr>
          <a:xfrm>
            <a:off x="3004049" y="5872163"/>
            <a:ext cx="2583681" cy="828789"/>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214"/>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○新たな日常に対応した質の高い住まい環境であると感じている府民の割合</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【57%(H30)</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67%(R12)】</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○市町村の取組みにより除却等がなされた管理不全空き家数</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【6,400</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14,000</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年以上の長期修繕計画に基づく修繕積立金額を設定している</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spcBef>
                <a:spcPts val="214"/>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分譲ﾏﾝｼｮﾝ管理組合の割合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【60%(H30)</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75%(R12)】</a:t>
            </a:r>
            <a:endPar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7484218" y="5872163"/>
            <a:ext cx="1557159" cy="867006"/>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242"/>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○居住支援協議会を設立した市区町村の</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人口カバー率</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【6.7%(R2)</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50%(R12)】</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○公的賃貸住宅全体の戸数</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【39.2</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31.0</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(R32</a:t>
            </a:r>
            <a:r>
              <a:rPr lang="en-US" altLang="ja-JP" sz="665"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51846" indent="-51846" defTabSz="914418">
              <a:lnSpc>
                <a:spcPts val="846"/>
              </a:lnSpc>
            </a:pP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年後の戸数として設定、５年ごとに検証。</a:t>
            </a:r>
            <a:endPar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9217177" y="5872164"/>
            <a:ext cx="1507909" cy="836064"/>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363"/>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○賃貸住宅における入居差別の状況</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○土地取引等における差別の状況</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○宅地建物取引業者の人権意識</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【100%(R7)】</a:t>
            </a:r>
          </a:p>
        </p:txBody>
      </p:sp>
      <p:sp>
        <p:nvSpPr>
          <p:cNvPr id="80" name="テキスト ボックス 79"/>
          <p:cNvSpPr txBox="1"/>
          <p:nvPr/>
        </p:nvSpPr>
        <p:spPr>
          <a:xfrm>
            <a:off x="5605805" y="5872164"/>
            <a:ext cx="1936077" cy="900065"/>
          </a:xfrm>
          <a:prstGeom prst="rect">
            <a:avLst/>
          </a:prstGeom>
          <a:noFill/>
          <a:ln w="12700">
            <a:noFill/>
            <a:prstDash val="solid"/>
          </a:ln>
        </p:spPr>
        <p:txBody>
          <a:bodyPr wrap="square" lIns="21772" tIns="21772" rIns="21772" bIns="0" rtlCol="0" anchor="t" anchorCtr="0">
            <a:noAutofit/>
          </a:bodyPr>
          <a:lstStyle/>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○高齢者の居住する住宅のバリアフリー化率</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【60.9%(H30)→75%(R12)】</a:t>
            </a:r>
          </a:p>
          <a:p>
            <a:pPr marL="51846" indent="-51846" defTabSz="914418">
              <a:spcBef>
                <a:spcPts val="429"/>
              </a:spcBef>
            </a:pP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○地震時等に著しく危険な密集市街地の面積</a:t>
            </a:r>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【1,014ha(R2)</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p>
          <a:p>
            <a:pPr marL="51846" indent="-51846" defTabSz="914418">
              <a:spcBef>
                <a:spcPts val="363"/>
              </a:spcBef>
            </a:pPr>
            <a:r>
              <a:rPr lang="ja-JP" altLang="en-US" sz="665" spc="-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○住宅の耐震化率</a:t>
            </a:r>
            <a:endParaRPr lang="en-US" altLang="ja-JP" sz="665" spc="-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【88.7%(R2)</a:t>
            </a:r>
            <a:r>
              <a:rPr lang="ja-JP" altLang="en-US"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95%(R7)】</a:t>
            </a:r>
          </a:p>
          <a:p>
            <a:pPr marL="51846" indent="-51846" defTabSz="914418"/>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1846" indent="-51846" defTabSz="914418"/>
            <a:endParaRPr lang="en-US" altLang="ja-JP" sz="66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片側の 2 つの角を丸めた四角形 80"/>
          <p:cNvSpPr/>
          <p:nvPr/>
        </p:nvSpPr>
        <p:spPr bwMode="blackGray">
          <a:xfrm rot="16200000">
            <a:off x="1749926" y="5633406"/>
            <a:ext cx="1014019" cy="1355310"/>
          </a:xfrm>
          <a:prstGeom prst="round2SameRect">
            <a:avLst/>
          </a:prstGeom>
          <a:solidFill>
            <a:srgbClr val="00B0F0"/>
          </a:solidFill>
          <a:ln>
            <a:solidFill>
              <a:srgbClr val="0070C0"/>
            </a:solidFill>
          </a:ln>
        </p:spPr>
        <p:style>
          <a:lnRef idx="1">
            <a:schemeClr val="accent1"/>
          </a:lnRef>
          <a:fillRef idx="3">
            <a:schemeClr val="accent1"/>
          </a:fillRef>
          <a:effectRef idx="2">
            <a:schemeClr val="accent1"/>
          </a:effectRef>
          <a:fontRef idx="minor">
            <a:schemeClr val="lt1"/>
          </a:fontRef>
        </p:style>
        <p:txBody>
          <a:bodyPr vert="eaVert" lIns="0" tIns="0" rIns="0" bIns="0" rtlCol="0" anchor="ctr" anchorCtr="0"/>
          <a:lstStyle/>
          <a:p>
            <a:pPr algn="ctr" defTabSz="914418">
              <a:tabLst>
                <a:tab pos="846823" algn="l"/>
              </a:tabLst>
            </a:pPr>
            <a:r>
              <a:rPr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みんなで</a:t>
            </a:r>
            <a:r>
              <a:rPr lang="ja-JP" altLang="en-US" sz="714" dirty="0" err="1">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めざ</a:t>
            </a:r>
            <a:r>
              <a:rPr lang="ja-JP" altLang="en-US"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そう値</a:t>
            </a:r>
            <a:endParaRPr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algn="ctr" defTabSz="914418">
              <a:tabLst>
                <a:tab pos="846823" algn="l"/>
              </a:tabLst>
            </a:pPr>
            <a:endParaRPr lang="en-US" altLang="ja-JP" sz="714"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857"/>
              </a:spcBef>
              <a:tabLst>
                <a:tab pos="846823" algn="l"/>
              </a:tabLst>
            </a:pPr>
            <a:r>
              <a:rPr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多様な主体が連携・協働し達成すべき</a:t>
            </a:r>
            <a:endParaRPr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429"/>
              </a:spcBef>
              <a:tabLst>
                <a:tab pos="846823" algn="l"/>
              </a:tabLst>
            </a:pPr>
            <a:r>
              <a:rPr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目標をわかりやすく提示するもの</a:t>
            </a:r>
            <a:endParaRPr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lnSpc>
                <a:spcPts val="214"/>
              </a:lnSpc>
              <a:spcBef>
                <a:spcPts val="429"/>
              </a:spcBef>
              <a:tabLst>
                <a:tab pos="846823" algn="l"/>
              </a:tabLst>
            </a:pPr>
            <a:endParaRPr lang="en-US" altLang="ja-JP"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a:p>
            <a:pPr defTabSz="914418">
              <a:tabLst>
                <a:tab pos="846823" algn="l"/>
              </a:tabLst>
            </a:pPr>
            <a:r>
              <a:rPr lang="ja-JP" altLang="en-US" sz="57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　  点検・評価は、審議会において実施</a:t>
            </a:r>
          </a:p>
        </p:txBody>
      </p:sp>
      <p:sp>
        <p:nvSpPr>
          <p:cNvPr id="82" name="大かっこ 81"/>
          <p:cNvSpPr/>
          <p:nvPr/>
        </p:nvSpPr>
        <p:spPr>
          <a:xfrm>
            <a:off x="1620850" y="6229645"/>
            <a:ext cx="1272171" cy="452771"/>
          </a:xfrm>
          <a:prstGeom prst="bracketPair">
            <a:avLst>
              <a:gd name="adj" fmla="val 765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18"/>
            <a:endParaRPr lang="ja-JP" altLang="en-US" sz="1512">
              <a:solidFill>
                <a:prstClr val="black"/>
              </a:solidFill>
              <a:latin typeface="Calibri"/>
              <a:ea typeface="ＭＳ Ｐゴシック" panose="020B0600070205080204" pitchFamily="50" charset="-128"/>
            </a:endParaRPr>
          </a:p>
        </p:txBody>
      </p:sp>
      <p:sp>
        <p:nvSpPr>
          <p:cNvPr id="75" name="テキスト ボックス 74"/>
          <p:cNvSpPr txBox="1"/>
          <p:nvPr/>
        </p:nvSpPr>
        <p:spPr>
          <a:xfrm>
            <a:off x="1561615" y="5542597"/>
            <a:ext cx="1895342" cy="142441"/>
          </a:xfrm>
          <a:prstGeom prst="rect">
            <a:avLst/>
          </a:prstGeom>
          <a:solidFill>
            <a:schemeClr val="bg1"/>
          </a:solidFill>
          <a:ln>
            <a:solidFill>
              <a:schemeClr val="tx2"/>
            </a:solidFill>
          </a:ln>
          <a:effectLst>
            <a:outerShdw blurRad="50800" dist="38100" dir="2700000" algn="tl" rotWithShape="0">
              <a:prstClr val="black">
                <a:alpha val="80000"/>
              </a:prstClr>
            </a:outerShdw>
          </a:effectLst>
        </p:spPr>
        <p:txBody>
          <a:bodyPr wrap="square" lIns="0" tIns="0" rIns="25709" bIns="0" rtlCol="0" anchor="ctr" anchorCtr="0">
            <a:noAutofit/>
          </a:bodyPr>
          <a:lstStyle/>
          <a:p>
            <a:pPr marL="124712" indent="-124712" defTabSz="914418"/>
            <a:r>
              <a:rPr lang="ja-JP" altLang="en-US" sz="714"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第４章　</a:t>
            </a:r>
            <a:r>
              <a:rPr lang="ja-JP" altLang="en-US" sz="67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その他住生活基本法に基づき定めるべき事項</a:t>
            </a:r>
            <a:endParaRPr lang="en-US" altLang="ja-JP" sz="679" spc="-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5865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p:cNvSpPr>
            <a:spLocks noGrp="1"/>
          </p:cNvSpPr>
          <p:nvPr>
            <p:ph type="sldNum" sz="quarter" idx="12"/>
          </p:nvPr>
        </p:nvSpPr>
        <p:spPr>
          <a:xfrm>
            <a:off x="10056441" y="6597352"/>
            <a:ext cx="611560" cy="260648"/>
          </a:xfrm>
        </p:spPr>
        <p:txBody>
          <a:bodyPr/>
          <a:lstStyle/>
          <a:p>
            <a:pPr defTabSz="914290">
              <a:defRPr/>
            </a:pPr>
            <a:fld id="{EA6D242B-6A52-4C5C-AF40-54B5FB6D04E5}" type="slidenum">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pPr defTabSz="914290">
                <a:defRPr/>
              </a:pPr>
              <a:t>3</a:t>
            </a:fld>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1708501" y="114291"/>
            <a:ext cx="4037321" cy="373926"/>
          </a:xfrm>
          <a:prstGeom prst="roundRect">
            <a:avLst/>
          </a:prstGeom>
          <a:solidFill>
            <a:srgbClr val="4F81BD"/>
          </a:solidFill>
          <a:ln w="9525">
            <a:solidFill>
              <a:schemeClr val="tx2"/>
            </a:solidFill>
            <a:prstDash val="solid"/>
            <a:miter lim="800000"/>
            <a:headEnd/>
            <a:tailEnd/>
          </a:ln>
        </p:spPr>
        <p:txBody>
          <a:bodyPr vert="horz"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914290" eaLnBrk="1" hangingPunct="1">
              <a:spcBef>
                <a:spcPts val="0"/>
              </a:spcBef>
              <a:tabLst>
                <a:tab pos="1000125" algn="l"/>
              </a:tabLst>
              <a:defRPr/>
            </a:pPr>
            <a:r>
              <a:rPr lang="ja-JP" altLang="en-US" sz="160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rPr>
              <a:t>基本目標の達成状況把握のための指標</a:t>
            </a:r>
            <a:endParaRPr lang="en-US" altLang="ja-JP" sz="1600"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sym typeface="Wingdings 2"/>
            </a:endParaRPr>
          </a:p>
        </p:txBody>
      </p:sp>
      <p:sp>
        <p:nvSpPr>
          <p:cNvPr id="11" name="角丸四角形 12">
            <a:extLst>
              <a:ext uri="{FF2B5EF4-FFF2-40B4-BE49-F238E27FC236}">
                <a16:creationId xmlns:a16="http://schemas.microsoft.com/office/drawing/2014/main" id="{4DCD50EA-6909-4675-9D1E-187D85A20ABB}"/>
              </a:ext>
            </a:extLst>
          </p:cNvPr>
          <p:cNvSpPr/>
          <p:nvPr/>
        </p:nvSpPr>
        <p:spPr>
          <a:xfrm>
            <a:off x="1708501" y="5360019"/>
            <a:ext cx="8586311" cy="1296813"/>
          </a:xfrm>
          <a:prstGeom prst="roundRect">
            <a:avLst>
              <a:gd name="adj" fmla="val 4575"/>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130493" indent="-130493">
              <a:lnSpc>
                <a:spcPct val="130000"/>
              </a:lnSpc>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a:extLst>
              <a:ext uri="{FF2B5EF4-FFF2-40B4-BE49-F238E27FC236}">
                <a16:creationId xmlns:a16="http://schemas.microsoft.com/office/drawing/2014/main" id="{315FC157-5BDF-41A6-AB02-9F2B6CAC4FE7}"/>
              </a:ext>
            </a:extLst>
          </p:cNvPr>
          <p:cNvSpPr>
            <a:spLocks noChangeArrowheads="1"/>
          </p:cNvSpPr>
          <p:nvPr/>
        </p:nvSpPr>
        <p:spPr bwMode="auto">
          <a:xfrm>
            <a:off x="1792676" y="5469768"/>
            <a:ext cx="337348" cy="1104624"/>
          </a:xfrm>
          <a:prstGeom prst="roundRect">
            <a:avLst/>
          </a:prstGeom>
          <a:solidFill>
            <a:schemeClr val="accent1">
              <a:lumMod val="75000"/>
            </a:schemeClr>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ts val="1200"/>
              </a:lnSpc>
              <a:spcBef>
                <a:spcPts val="0"/>
              </a:spcBef>
            </a:pPr>
            <a:r>
              <a:rPr lang="ja-JP" altLang="en-US" sz="1200" b="1" dirty="0">
                <a:solidFill>
                  <a:schemeClr val="bg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評価</a:t>
            </a:r>
            <a:endParaRPr lang="en-US" altLang="ja-JP" sz="1200" b="1" dirty="0">
              <a:solidFill>
                <a:schemeClr val="bg1"/>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3" name="テキスト ボックス 12">
            <a:extLst>
              <a:ext uri="{FF2B5EF4-FFF2-40B4-BE49-F238E27FC236}">
                <a16:creationId xmlns:a16="http://schemas.microsoft.com/office/drawing/2014/main" id="{53C75D33-43AA-4956-9E70-877354A8510D}"/>
              </a:ext>
            </a:extLst>
          </p:cNvPr>
          <p:cNvSpPr txBox="1"/>
          <p:nvPr/>
        </p:nvSpPr>
        <p:spPr>
          <a:xfrm>
            <a:off x="2202520" y="5412021"/>
            <a:ext cx="8019796" cy="1162371"/>
          </a:xfrm>
          <a:prstGeom prst="rect">
            <a:avLst/>
          </a:prstGeom>
          <a:noFill/>
          <a:ln w="9525">
            <a:noFill/>
            <a:prstDash val="solid"/>
          </a:ln>
        </p:spPr>
        <p:txBody>
          <a:bodyPr wrap="square" lIns="37800" tIns="0" rIns="37800" bIns="0" rtlCol="0" anchor="t" anchorCtr="0">
            <a:noAutofit/>
          </a:bodyPr>
          <a:lstStyle/>
          <a:p>
            <a:pPr marL="269875" indent="-269875">
              <a:spcBef>
                <a:spcPts val="600"/>
              </a:spcBef>
            </a:pPr>
            <a:r>
              <a:rPr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除却された管理不全空き家数や居住支援協議会が設立した人口カバー率など順調に目標達成に向けて進捗している。市町村支援などきめ細やかに対応していることも達成に向け重要と考えるため、引き続き取組を推進する。</a:t>
            </a:r>
            <a:endParaRPr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69875" indent="-269875">
              <a:spcBef>
                <a:spcPts val="600"/>
              </a:spcBef>
            </a:pPr>
            <a:r>
              <a:rPr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 修繕積立金を設定している分譲マンション管理組合の割合、入居差別の状況や宅地建物取引業者の人権意識など、ほぼ現状維持となっている項目や当初より悪化している項目がある。分譲マンションに対する取組では実態把握をすることで、プッシュ型の支援など実態に即した取組の実施などにより、現状維持となっている項目でも目標達成のため引き続き取組を推進する。</a:t>
            </a:r>
            <a:endParaRPr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grpSp>
        <p:nvGrpSpPr>
          <p:cNvPr id="17" name="グループ化 16">
            <a:extLst>
              <a:ext uri="{FF2B5EF4-FFF2-40B4-BE49-F238E27FC236}">
                <a16:creationId xmlns:a16="http://schemas.microsoft.com/office/drawing/2014/main" id="{D1EFA9F5-0671-4EAC-B76D-5209DE478B28}"/>
              </a:ext>
            </a:extLst>
          </p:cNvPr>
          <p:cNvGrpSpPr/>
          <p:nvPr/>
        </p:nvGrpSpPr>
        <p:grpSpPr>
          <a:xfrm>
            <a:off x="6133750" y="114292"/>
            <a:ext cx="3480984" cy="372531"/>
            <a:chOff x="5364456" y="1232784"/>
            <a:chExt cx="3312000" cy="252000"/>
          </a:xfrm>
        </p:grpSpPr>
        <p:sp>
          <p:nvSpPr>
            <p:cNvPr id="18" name="テキスト ボックス 17">
              <a:extLst>
                <a:ext uri="{FF2B5EF4-FFF2-40B4-BE49-F238E27FC236}">
                  <a16:creationId xmlns:a16="http://schemas.microsoft.com/office/drawing/2014/main" id="{8B04359E-DE5D-4C19-8384-EAF0A5E1EEF9}"/>
                </a:ext>
              </a:extLst>
            </p:cNvPr>
            <p:cNvSpPr txBox="1"/>
            <p:nvPr/>
          </p:nvSpPr>
          <p:spPr>
            <a:xfrm>
              <a:off x="5364456" y="1232784"/>
              <a:ext cx="3312000" cy="2520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nchorCtr="0">
              <a:noAutofit/>
            </a:bodyPr>
            <a:lstStyle/>
            <a:p>
              <a:pPr marL="92075" marR="0" lvl="0" indent="-92075" defTabSz="914290" eaLnBrk="1" fontAlgn="auto" latinLnBrk="0" hangingPunct="1">
                <a:lnSpc>
                  <a:spcPts val="11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a:extLst>
                <a:ext uri="{FF2B5EF4-FFF2-40B4-BE49-F238E27FC236}">
                  <a16:creationId xmlns:a16="http://schemas.microsoft.com/office/drawing/2014/main" id="{000E43FE-E135-4912-AC60-6DCB3EC15942}"/>
                </a:ext>
              </a:extLst>
            </p:cNvPr>
            <p:cNvSpPr txBox="1"/>
            <p:nvPr/>
          </p:nvSpPr>
          <p:spPr>
            <a:xfrm>
              <a:off x="6390456" y="1250784"/>
              <a:ext cx="1260000" cy="216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rtlCol="0" anchor="ctr" anchorCtr="0">
              <a:noAutofit/>
            </a:bodyPr>
            <a:lstStyle/>
            <a:p>
              <a:pPr marL="92075" marR="0" lvl="0" indent="-92075" algn="ctr" defTabSz="914290" eaLnBrk="1" fontAlgn="auto" latinLnBrk="0" hangingPunct="1">
                <a:lnSpc>
                  <a:spcPts val="12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みんなで</a:t>
              </a:r>
              <a:r>
                <a:rPr kumimoji="0" lang="ja-JP" altLang="en-US" sz="1400" b="1" i="0" u="none" strike="noStrike" kern="0" cap="none" spc="0" normalizeH="0" baseline="0" noProof="0" dirty="0" err="1">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めざ</a:t>
              </a:r>
              <a:r>
                <a:rPr kumimoji="0" lang="ja-JP" altLang="en-US" sz="1400" b="1"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そう値</a:t>
              </a:r>
            </a:p>
          </p:txBody>
        </p:sp>
      </p:grpSp>
      <p:sp>
        <p:nvSpPr>
          <p:cNvPr id="14" name="正方形/長方形 13">
            <a:extLst>
              <a:ext uri="{FF2B5EF4-FFF2-40B4-BE49-F238E27FC236}">
                <a16:creationId xmlns:a16="http://schemas.microsoft.com/office/drawing/2014/main" id="{B8E9E85D-BC6A-4E5D-A413-3DE4E0DA0D5C}"/>
              </a:ext>
            </a:extLst>
          </p:cNvPr>
          <p:cNvSpPr/>
          <p:nvPr/>
        </p:nvSpPr>
        <p:spPr>
          <a:xfrm>
            <a:off x="1590379" y="4888220"/>
            <a:ext cx="8822553" cy="460319"/>
          </a:xfrm>
          <a:prstGeom prst="rect">
            <a:avLst/>
          </a:prstGeom>
          <a:ln cmpd="sng">
            <a:noFill/>
          </a:ln>
        </p:spPr>
        <p:txBody>
          <a:bodyPr wrap="square">
            <a:spAutoFit/>
          </a:bodyPr>
          <a:lstStyle/>
          <a:p>
            <a:pPr marL="444500" indent="-268288">
              <a:lnSpc>
                <a:spcPct val="130000"/>
              </a:lnSpc>
            </a:pPr>
            <a:r>
              <a:rPr lang="en-US" altLang="ja-JP" sz="1050" dirty="0">
                <a:latin typeface="Meiryo UI" pitchFamily="50" charset="-128"/>
                <a:ea typeface="Meiryo UI" pitchFamily="50" charset="-128"/>
                <a:cs typeface="Meiryo UI" panose="020B0604030504040204" pitchFamily="50" charset="-128"/>
              </a:rPr>
              <a:t>※</a:t>
            </a:r>
            <a:r>
              <a:rPr lang="ja-JP" altLang="en-US" sz="1050" dirty="0">
                <a:latin typeface="Meiryo UI" pitchFamily="50" charset="-128"/>
                <a:ea typeface="Meiryo UI" pitchFamily="50" charset="-128"/>
                <a:cs typeface="Meiryo UI" panose="020B0604030504040204" pitchFamily="50" charset="-128"/>
              </a:rPr>
              <a:t>　基本目標の達成状況把握のための指標である「みんなでめざそう値」の進捗状況を点検し、下記の区分により分類</a:t>
            </a:r>
            <a:endParaRPr lang="en-US" altLang="ja-JP" sz="1050" dirty="0">
              <a:latin typeface="Meiryo UI" pitchFamily="50" charset="-128"/>
              <a:ea typeface="Meiryo UI" pitchFamily="50" charset="-128"/>
              <a:cs typeface="Meiryo UI" panose="020B0604030504040204" pitchFamily="50" charset="-128"/>
            </a:endParaRPr>
          </a:p>
          <a:p>
            <a:pPr marL="444500" indent="-268288">
              <a:lnSpc>
                <a:spcPct val="130000"/>
              </a:lnSpc>
            </a:pPr>
            <a:r>
              <a:rPr lang="ja-JP" altLang="en-US" sz="900" dirty="0">
                <a:latin typeface="Meiryo UI" pitchFamily="50" charset="-128"/>
                <a:ea typeface="Meiryo UI" pitchFamily="50" charset="-128"/>
                <a:cs typeface="Meiryo UI" panose="020B0604030504040204" pitchFamily="50" charset="-128"/>
              </a:rPr>
              <a:t>　◎目標達成の水準にあるもの　　○目標達成に向け順調に推移しているもの　　△数値の改善はみられるが、ほぼ横ばいのもの　　▲数値が減少しているもの　</a:t>
            </a:r>
          </a:p>
        </p:txBody>
      </p:sp>
      <p:pic>
        <p:nvPicPr>
          <p:cNvPr id="2" name="図 1">
            <a:extLst>
              <a:ext uri="{FF2B5EF4-FFF2-40B4-BE49-F238E27FC236}">
                <a16:creationId xmlns:a16="http://schemas.microsoft.com/office/drawing/2014/main" id="{A7D59746-8E6E-4229-B711-76F144316FBA}"/>
              </a:ext>
            </a:extLst>
          </p:cNvPr>
          <p:cNvPicPr>
            <a:picLocks noChangeAspect="1"/>
          </p:cNvPicPr>
          <p:nvPr/>
        </p:nvPicPr>
        <p:blipFill>
          <a:blip r:embed="rId3"/>
          <a:stretch>
            <a:fillRect/>
          </a:stretch>
        </p:blipFill>
        <p:spPr>
          <a:xfrm>
            <a:off x="1802695" y="603319"/>
            <a:ext cx="8559526" cy="4352921"/>
          </a:xfrm>
          <a:prstGeom prst="rect">
            <a:avLst/>
          </a:prstGeom>
        </p:spPr>
      </p:pic>
    </p:spTree>
    <p:extLst>
      <p:ext uri="{BB962C8B-B14F-4D97-AF65-F5344CB8AC3E}">
        <p14:creationId xmlns:p14="http://schemas.microsoft.com/office/powerpoint/2010/main" val="12758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34078" y="6483188"/>
            <a:ext cx="2057400" cy="273844"/>
          </a:xfrm>
        </p:spPr>
        <p:txBody>
          <a:bodyPr/>
          <a:lstStyle/>
          <a:p>
            <a:pPr defTabSz="457200"/>
            <a:fld id="{EA6D242B-6A52-4C5C-AF40-54B5FB6D04E5}" type="slidenum">
              <a:rPr lang="ja-JP" altLang="en-US">
                <a:solidFill>
                  <a:prstClr val="black">
                    <a:tint val="75000"/>
                  </a:prstClr>
                </a:solidFill>
                <a:latin typeface="Calibri"/>
                <a:ea typeface="ＭＳ Ｐゴシック" panose="020B0600070205080204" pitchFamily="50" charset="-128"/>
              </a:rPr>
              <a:pPr defTabSz="457200"/>
              <a:t>4</a:t>
            </a:fld>
            <a:endParaRPr lang="ja-JP" altLang="en-US" dirty="0">
              <a:solidFill>
                <a:prstClr val="black">
                  <a:tint val="75000"/>
                </a:prstClr>
              </a:solidFill>
              <a:latin typeface="Calibri"/>
              <a:ea typeface="ＭＳ Ｐゴシック" panose="020B0600070205080204" pitchFamily="50" charset="-128"/>
            </a:endParaRPr>
          </a:p>
        </p:txBody>
      </p:sp>
      <p:sp>
        <p:nvSpPr>
          <p:cNvPr id="5" name="テキスト ボックス 4"/>
          <p:cNvSpPr txBox="1"/>
          <p:nvPr/>
        </p:nvSpPr>
        <p:spPr>
          <a:xfrm>
            <a:off x="2236016" y="674472"/>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新たなライフスタイルを支える身近なまちづくり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健康でいきいきとくらせる住まい・まちづくり</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12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多様なニーズに対応した良質なストック形成</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8" name="Rectangle 2"/>
          <p:cNvSpPr>
            <a:spLocks noChangeArrowheads="1"/>
          </p:cNvSpPr>
          <p:nvPr/>
        </p:nvSpPr>
        <p:spPr bwMode="auto">
          <a:xfrm>
            <a:off x="1787751" y="450108"/>
            <a:ext cx="337348" cy="2228850"/>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0" name="Rectangle 2"/>
          <p:cNvSpPr>
            <a:spLocks noChangeArrowheads="1"/>
          </p:cNvSpPr>
          <p:nvPr/>
        </p:nvSpPr>
        <p:spPr bwMode="auto">
          <a:xfrm>
            <a:off x="1787751" y="2953786"/>
            <a:ext cx="337348" cy="3701732"/>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1" name="テキスト ボックス 10"/>
          <p:cNvSpPr txBox="1"/>
          <p:nvPr/>
        </p:nvSpPr>
        <p:spPr>
          <a:xfrm>
            <a:off x="2219242" y="2953786"/>
            <a:ext cx="6468988" cy="3800977"/>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大阪スマートシティ戦略 </a:t>
            </a:r>
            <a:r>
              <a:rPr kumimoji="0" lang="en-US" altLang="ja-JP" sz="10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ver</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.2.0</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市町村と連携し、</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LINE</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公式アカウントである「おおさか楽なび」の運用などのスマートシニアライフ事業を、スマートシティ展開エリアを中心に取組をの推進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建築物の省エネルギー化の推進</a:t>
            </a: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住宅・建築物のさらなる省エネ化を促進するため、啓発イベントの実施等在阪建築関係４団体と連携した普及啓発を実施するほか、環境に配慮した建築物の表彰や府営住宅活用地への</a:t>
            </a:r>
            <a:r>
              <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ZEH</a:t>
            </a: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等の誘導や府有施設における取組を推進</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空家対策の取組方針（</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R4.4</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r>
              <a:rPr kumimoji="0" lang="ja-JP" altLang="en-US"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「３．安全を支える」「４．安心のくらしをつくる」）</a:t>
            </a:r>
            <a:endParaRPr kumimoji="0" lang="en-US" altLang="ja-JP"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民間事業者等とも連携し、市町村等が空家等を活用したまちづくりに取り組めるよう「大阪版・空家バンク」の運営や「空家等管理活用支援法人」の活用支援などによる取組の推進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marL="266700" indent="-266700"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大阪府分譲マンション管理適正化及び再生円滑化基本計画（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R4.4</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分譲から再生まで、ライフサイクル全体での円滑化に向け、実態把握の促進やプッシュ型の支援により、管理適正化・再生円滑化につながる取組を推進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12" name="角丸四角形 3">
            <a:extLst>
              <a:ext uri="{FF2B5EF4-FFF2-40B4-BE49-F238E27FC236}">
                <a16:creationId xmlns:a16="http://schemas.microsoft.com/office/drawing/2014/main" id="{91F528E6-D4A4-4048-BDED-DF86D12398A7}"/>
              </a:ext>
            </a:extLst>
          </p:cNvPr>
          <p:cNvSpPr/>
          <p:nvPr/>
        </p:nvSpPr>
        <p:spPr>
          <a:xfrm>
            <a:off x="1524000" y="11571"/>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１．くらしの質を高める</a:t>
            </a:r>
            <a:endParaRPr lang="en-US" altLang="ja-JP"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BC27AB6-E0A2-4D28-9E1C-8509C6074E09}"/>
              </a:ext>
            </a:extLst>
          </p:cNvPr>
          <p:cNvSpPr txBox="1"/>
          <p:nvPr/>
        </p:nvSpPr>
        <p:spPr>
          <a:xfrm>
            <a:off x="2439146" y="897523"/>
            <a:ext cx="7825345" cy="372855"/>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スマートシティ等による個性のあるまちづくりの推進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郊外住宅地（ニュータウン）の再生、活性化</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361ECE77-74BF-4892-B020-D5D8CB11DD44}"/>
              </a:ext>
            </a:extLst>
          </p:cNvPr>
          <p:cNvSpPr txBox="1"/>
          <p:nvPr/>
        </p:nvSpPr>
        <p:spPr>
          <a:xfrm>
            <a:off x="2430468" y="1607187"/>
            <a:ext cx="7825345" cy="366097"/>
          </a:xfrm>
          <a:prstGeom prst="rect">
            <a:avLst/>
          </a:prstGeom>
          <a:noFill/>
          <a:ln w="3175">
            <a:solidFill>
              <a:schemeClr val="tx2"/>
            </a:solidFill>
            <a:prstDash val="dash"/>
          </a:ln>
        </p:spPr>
        <p:txBody>
          <a:bodyPr wrap="square" lIns="36000" tIns="36000" rIns="36000" bIns="36000" rtlCol="0" anchor="ctr" anchorCtr="0">
            <a:noAutofit/>
          </a:bodyPr>
          <a:lstStyle/>
          <a:p>
            <a:pP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新たな日常に対応した質の高い住まいの普及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みどりあふれる居住空間の形成</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C7F33EB3-AFF0-4CF0-88FA-34807CDFFC5F}"/>
              </a:ext>
            </a:extLst>
          </p:cNvPr>
          <p:cNvSpPr txBox="1"/>
          <p:nvPr/>
        </p:nvSpPr>
        <p:spPr>
          <a:xfrm>
            <a:off x="2436253" y="2339920"/>
            <a:ext cx="7836918" cy="372855"/>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空家等を活用したまちづくりの推進</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分譲マンションの管理適正化・再生推進</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テキスト ボックス 18">
            <a:extLst>
              <a:ext uri="{FF2B5EF4-FFF2-40B4-BE49-F238E27FC236}">
                <a16:creationId xmlns:a16="http://schemas.microsoft.com/office/drawing/2014/main" id="{2B13499C-0A68-4B81-9AA7-8AE5284A9F0A}"/>
              </a:ext>
            </a:extLst>
          </p:cNvPr>
          <p:cNvSpPr txBox="1"/>
          <p:nvPr/>
        </p:nvSpPr>
        <p:spPr>
          <a:xfrm>
            <a:off x="8594384" y="6411170"/>
            <a:ext cx="1729927"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マンション管理ガイドブック</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「そぉなんや！マンションシリーズ」</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FA786BB2-4ACD-4F97-9444-296AD1A27F22}"/>
              </a:ext>
            </a:extLst>
          </p:cNvPr>
          <p:cNvSpPr/>
          <p:nvPr/>
        </p:nvSpPr>
        <p:spPr>
          <a:xfrm>
            <a:off x="8480958" y="4517577"/>
            <a:ext cx="1930724"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おおさか環境にやさしい建築賞</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大阪府知事賞（令和６年度）</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茨木市文化・子育て複合施設</a:t>
            </a:r>
            <a:endParaRPr kumimoji="1" lang="en-US"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2700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おにクル</a:t>
            </a:r>
            <a:endParaRPr kumimoji="1" lang="ja-JP" altLang="ja-JP" sz="90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1060CAFF-7CF6-4B8F-816A-68026F41DD5E}"/>
              </a:ext>
            </a:extLst>
          </p:cNvPr>
          <p:cNvGrpSpPr/>
          <p:nvPr/>
        </p:nvGrpSpPr>
        <p:grpSpPr>
          <a:xfrm>
            <a:off x="8674322" y="3192111"/>
            <a:ext cx="1556144" cy="1334609"/>
            <a:chOff x="8674322" y="3192111"/>
            <a:chExt cx="1556144" cy="1334609"/>
          </a:xfrm>
        </p:grpSpPr>
        <p:pic>
          <p:nvPicPr>
            <p:cNvPr id="22" name="図 21">
              <a:extLst>
                <a:ext uri="{FF2B5EF4-FFF2-40B4-BE49-F238E27FC236}">
                  <a16:creationId xmlns:a16="http://schemas.microsoft.com/office/drawing/2014/main" id="{E0BA92C9-D42F-491C-8322-F12A3AA2C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322" y="3192111"/>
              <a:ext cx="1556143" cy="1334609"/>
            </a:xfrm>
            <a:prstGeom prst="rect">
              <a:avLst/>
            </a:prstGeom>
            <a:ln>
              <a:noFill/>
            </a:ln>
          </p:spPr>
        </p:pic>
        <p:sp>
          <p:nvSpPr>
            <p:cNvPr id="23" name="テキスト ボックス 41">
              <a:extLst>
                <a:ext uri="{FF2B5EF4-FFF2-40B4-BE49-F238E27FC236}">
                  <a16:creationId xmlns:a16="http://schemas.microsoft.com/office/drawing/2014/main" id="{D854D732-0D1F-43BD-824E-2F4733919596}"/>
                </a:ext>
              </a:extLst>
            </p:cNvPr>
            <p:cNvSpPr txBox="1"/>
            <p:nvPr/>
          </p:nvSpPr>
          <p:spPr>
            <a:xfrm>
              <a:off x="9034463" y="4342054"/>
              <a:ext cx="1196003"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57150" algn="just"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BIZ UDPゴシック" panose="020B0400000000000000" pitchFamily="50" charset="-128"/>
                  <a:ea typeface="ＭＳ ゴシック" panose="020B0609070205080204" pitchFamily="49" charset="-128"/>
                  <a:cs typeface="Times New Roman" panose="02020603050405020304" pitchFamily="18" charset="0"/>
                </a:rPr>
                <a:t>© </a:t>
              </a:r>
              <a:r>
                <a:rPr kumimoji="0" lang="ja-JP" altLang="en-US" sz="600" b="0" i="0" u="none" strike="noStrike" kern="1200" cap="none" spc="0" normalizeH="0" baseline="0" noProof="0" dirty="0">
                  <a:ln>
                    <a:noFill/>
                  </a:ln>
                  <a:solidFill>
                    <a:srgbClr val="FFFFFF"/>
                  </a:solidFill>
                  <a:effectLst/>
                  <a:uLnTx/>
                  <a:uFillTx/>
                  <a:latin typeface="ＭＳ ゴシック" panose="020B0609070205080204" pitchFamily="49" charset="-128"/>
                  <a:ea typeface="BIZ UDPゴシック" panose="020B0400000000000000" pitchFamily="50" charset="-128"/>
                  <a:cs typeface="Times New Roman" panose="02020603050405020304" pitchFamily="18" charset="0"/>
                </a:rPr>
                <a:t>ナカサアンドパートナーズ</a:t>
              </a:r>
              <a:endParaRPr kumimoji="0" lang="ja-JP" altLang="en-US" sz="6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pic>
        <p:nvPicPr>
          <p:cNvPr id="24" name="図 6">
            <a:extLst>
              <a:ext uri="{FF2B5EF4-FFF2-40B4-BE49-F238E27FC236}">
                <a16:creationId xmlns:a16="http://schemas.microsoft.com/office/drawing/2014/main" id="{96B6BC1C-4BE0-4B7C-BFB5-63722926FB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4195" y="5106372"/>
            <a:ext cx="904250" cy="125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03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776152" y="528401"/>
            <a:ext cx="337348" cy="1876529"/>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0" name="Rectangle 2"/>
          <p:cNvSpPr>
            <a:spLocks noChangeArrowheads="1"/>
          </p:cNvSpPr>
          <p:nvPr/>
        </p:nvSpPr>
        <p:spPr bwMode="auto">
          <a:xfrm>
            <a:off x="1787751" y="2688531"/>
            <a:ext cx="337348" cy="4068501"/>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1" name="テキスト ボックス 10"/>
          <p:cNvSpPr txBox="1"/>
          <p:nvPr/>
        </p:nvSpPr>
        <p:spPr>
          <a:xfrm>
            <a:off x="2196968" y="2776983"/>
            <a:ext cx="6337111" cy="3942041"/>
          </a:xfrm>
          <a:prstGeom prst="rect">
            <a:avLst/>
          </a:prstGeom>
          <a:noFill/>
          <a:ln w="79375" cmpd="dbl">
            <a:noFill/>
          </a:ln>
        </p:spPr>
        <p:txBody>
          <a:bodyPr wrap="square" rtlCol="0">
            <a:spAutoFit/>
          </a:bodyPr>
          <a:lstStyle/>
          <a:p>
            <a:pPr marL="185738" indent="-185738"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大阪のまちづくりグランドデザイン（</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R4.12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策定）に基づき、大阪全体のまちづくりを推進</a:t>
            </a: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うめきた</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2</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期地区、新大阪駅周辺地域、大阪城東部地区、夢洲地区などの国際競争力を持った都心部の拠点の形成。府内各地域における、ベイエリアの活性化や淀川舟運やサイクルルート、周辺山系等を活かした広域連携によるまちづくり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都市景観ビジョン・大阪（</a:t>
            </a:r>
            <a:r>
              <a:rPr kumimoji="0" lang="en-US" altLang="ja-JP"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H30.1</a:t>
            </a: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策定）に基づく取組の推進</a:t>
            </a:r>
            <a:endParaRPr kumimoji="0" lang="en-US" altLang="ja-JP"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公共事業に対する有識者による助言や評価の仕組み「公共事業における景観面での</a:t>
            </a:r>
            <a:r>
              <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PDCA</a:t>
            </a: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サイクル制度」の導入、運用や、大阪の景観を美しく眺めることができる場所「ビュースポットおおさか」の選定、国内外への魅力発信、市町村等関係者が一体となって景観資源の魅力を発信する「映える大阪プロジェクト」の展開など、良好な景観形成に向けた取組を推進。</a:t>
            </a:r>
            <a:endParaRPr kumimoji="0" lang="en-US" altLang="ja-JP"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600" b="1"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ユニバーサルデザインのまちづくりの推進</a:t>
            </a: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大阪府福祉のまちづくり条例」に基づくバリアフリー基準の整備や施設のバリアフリー情報発信、道路や駅など面的・一体的なまちのバリアフリー化の推進など、誰もが出かけやすいまちづくり、使いやすい施設づくりを推進。とりわけ大阪・関西万博の開催に向けては、条例改正（ホテルのバリアフリー基準強化）や条例ガイドラインの改訂（重度障がいに配慮したトイレのバリアフリー化促進）等の取組を展開。</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12" name="角丸四角形 3">
            <a:extLst>
              <a:ext uri="{FF2B5EF4-FFF2-40B4-BE49-F238E27FC236}">
                <a16:creationId xmlns:a16="http://schemas.microsoft.com/office/drawing/2014/main" id="{91F528E6-D4A4-4048-BDED-DF86D12398A7}"/>
              </a:ext>
            </a:extLst>
          </p:cNvPr>
          <p:cNvSpPr/>
          <p:nvPr/>
        </p:nvSpPr>
        <p:spPr>
          <a:xfrm>
            <a:off x="1524000" y="2046"/>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２．都市の魅力を育む</a:t>
            </a:r>
          </a:p>
        </p:txBody>
      </p:sp>
      <p:grpSp>
        <p:nvGrpSpPr>
          <p:cNvPr id="3" name="グループ化 2">
            <a:extLst>
              <a:ext uri="{FF2B5EF4-FFF2-40B4-BE49-F238E27FC236}">
                <a16:creationId xmlns:a16="http://schemas.microsoft.com/office/drawing/2014/main" id="{F782FD25-65F0-4CF7-B155-7F3AF5A5655D}"/>
              </a:ext>
            </a:extLst>
          </p:cNvPr>
          <p:cNvGrpSpPr/>
          <p:nvPr/>
        </p:nvGrpSpPr>
        <p:grpSpPr>
          <a:xfrm>
            <a:off x="2196968" y="758861"/>
            <a:ext cx="8042942" cy="1780122"/>
            <a:chOff x="694657" y="767893"/>
            <a:chExt cx="8042942" cy="1780122"/>
          </a:xfrm>
        </p:grpSpPr>
        <p:sp>
          <p:nvSpPr>
            <p:cNvPr id="5" name="テキスト ボックス 4"/>
            <p:cNvSpPr txBox="1"/>
            <p:nvPr/>
          </p:nvSpPr>
          <p:spPr>
            <a:xfrm>
              <a:off x="694657" y="767893"/>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活力と魅力ある都市空間の創造</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重点取組</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世界に誇れる景観づくり</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ユニバーサルデザインのまちづくりの推進</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重点取組</a:t>
              </a:r>
              <a:r>
                <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p>
          </p:txBody>
        </p:sp>
        <p:sp>
          <p:nvSpPr>
            <p:cNvPr id="16" name="テキスト ボックス 15">
              <a:extLst>
                <a:ext uri="{FF2B5EF4-FFF2-40B4-BE49-F238E27FC236}">
                  <a16:creationId xmlns:a16="http://schemas.microsoft.com/office/drawing/2014/main" id="{FBC27AB6-E0A2-4D28-9E1C-8509C6074E09}"/>
                </a:ext>
              </a:extLst>
            </p:cNvPr>
            <p:cNvSpPr txBox="1"/>
            <p:nvPr/>
          </p:nvSpPr>
          <p:spPr>
            <a:xfrm>
              <a:off x="889108" y="1540454"/>
              <a:ext cx="7825345" cy="284307"/>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広域的観点からの景観形成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ビュースポット（視点場）の活用</a:t>
              </a:r>
            </a:p>
          </p:txBody>
        </p:sp>
        <p:sp>
          <p:nvSpPr>
            <p:cNvPr id="18" name="テキスト ボックス 17">
              <a:extLst>
                <a:ext uri="{FF2B5EF4-FFF2-40B4-BE49-F238E27FC236}">
                  <a16:creationId xmlns:a16="http://schemas.microsoft.com/office/drawing/2014/main" id="{C7F33EB3-AFF0-4CF0-88FA-34807CDFFC5F}"/>
                </a:ext>
              </a:extLst>
            </p:cNvPr>
            <p:cNvSpPr txBox="1"/>
            <p:nvPr/>
          </p:nvSpPr>
          <p:spPr>
            <a:xfrm>
              <a:off x="900681" y="2145856"/>
              <a:ext cx="7836918" cy="268106"/>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建築物のバリアフリー化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福祉のまちづくりの推進</a:t>
              </a:r>
            </a:p>
          </p:txBody>
        </p:sp>
        <p:sp>
          <p:nvSpPr>
            <p:cNvPr id="14" name="テキスト ボックス 13">
              <a:extLst>
                <a:ext uri="{FF2B5EF4-FFF2-40B4-BE49-F238E27FC236}">
                  <a16:creationId xmlns:a16="http://schemas.microsoft.com/office/drawing/2014/main" id="{846503B2-BD61-4936-A7AD-D0BC1555FA1C}"/>
                </a:ext>
              </a:extLst>
            </p:cNvPr>
            <p:cNvSpPr txBox="1"/>
            <p:nvPr/>
          </p:nvSpPr>
          <p:spPr>
            <a:xfrm>
              <a:off x="889107" y="980833"/>
              <a:ext cx="7825345" cy="284307"/>
            </a:xfrm>
            <a:prstGeom prst="rect">
              <a:avLst/>
            </a:prstGeom>
            <a:noFill/>
            <a:ln w="3175">
              <a:solidFill>
                <a:schemeClr val="tx2"/>
              </a:solidFill>
              <a:prstDash val="dash"/>
            </a:ln>
          </p:spPr>
          <p:txBody>
            <a:bodyPr wrap="square" lIns="36000" tIns="36000" rIns="0" bIns="36000" rtlCol="0" anchor="ctr" anchorCtr="0">
              <a:noAutofit/>
            </a:bodyPr>
            <a:lstStyle/>
            <a:p>
              <a:pPr marL="92075" indent="-92075" defTabSz="457200"/>
              <a:r>
                <a:rPr kumimoji="0" lang="ja-JP" altLang="en-US" sz="1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都心部の象徴的なエリアのまちづくり </a:t>
              </a:r>
              <a:r>
                <a:rPr kumimoji="0" lang="en-US" altLang="ja-JP" sz="1000" spc="-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広域的な都市間連携等による地域価値の創造</a:t>
              </a:r>
              <a:endParaRPr kumimoji="0" lang="en-US" altLang="ja-JP" sz="1000" spc="-4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スライド番号プレースホルダー 1">
            <a:extLst>
              <a:ext uri="{FF2B5EF4-FFF2-40B4-BE49-F238E27FC236}">
                <a16:creationId xmlns:a16="http://schemas.microsoft.com/office/drawing/2014/main" id="{5F984B40-3F04-4DC5-A123-A22008721A15}"/>
              </a:ext>
            </a:extLst>
          </p:cNvPr>
          <p:cNvSpPr>
            <a:spLocks noGrp="1"/>
          </p:cNvSpPr>
          <p:nvPr>
            <p:ph type="sldNum" sz="quarter" idx="12"/>
          </p:nvPr>
        </p:nvSpPr>
        <p:spPr>
          <a:xfrm>
            <a:off x="8534078" y="6483188"/>
            <a:ext cx="2057400" cy="273844"/>
          </a:xfrm>
        </p:spPr>
        <p:txBody>
          <a:bodyPr/>
          <a:lstStyle/>
          <a:p>
            <a:pPr defTabSz="457200"/>
            <a:fld id="{EA6D242B-6A52-4C5C-AF40-54B5FB6D04E5}" type="slidenum">
              <a:rPr lang="ja-JP" altLang="en-US">
                <a:solidFill>
                  <a:prstClr val="black">
                    <a:tint val="75000"/>
                  </a:prstClr>
                </a:solidFill>
                <a:latin typeface="Calibri"/>
                <a:ea typeface="ＭＳ Ｐゴシック" panose="020B0600070205080204" pitchFamily="50" charset="-128"/>
              </a:rPr>
              <a:pPr defTabSz="457200"/>
              <a:t>5</a:t>
            </a:fld>
            <a:endParaRPr lang="ja-JP" altLang="en-US" dirty="0">
              <a:solidFill>
                <a:prstClr val="black">
                  <a:tint val="75000"/>
                </a:prstClr>
              </a:solidFill>
              <a:latin typeface="Calibri"/>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225A1E07-6302-499F-8098-1329121F3A3D}"/>
              </a:ext>
            </a:extLst>
          </p:cNvPr>
          <p:cNvSpPr txBox="1"/>
          <p:nvPr/>
        </p:nvSpPr>
        <p:spPr>
          <a:xfrm>
            <a:off x="8534076" y="4276197"/>
            <a:ext cx="1793855"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ビュースポットおおさか</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「千里川土手（豊中市）」</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F3B35892-34EE-4405-9DB4-C79FA86AAFD9}"/>
              </a:ext>
            </a:extLst>
          </p:cNvPr>
          <p:cNvSpPr txBox="1"/>
          <p:nvPr/>
        </p:nvSpPr>
        <p:spPr>
          <a:xfrm>
            <a:off x="8534076" y="6229265"/>
            <a:ext cx="1810877"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大阪府福祉のまちづくり</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条例ガイドライン</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ct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（令和５年５月改訂）</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381A9350-0AC2-4729-B706-B5C97EF53005}"/>
              </a:ext>
            </a:extLst>
          </p:cNvPr>
          <p:cNvPicPr>
            <a:picLocks noChangeAspect="1"/>
          </p:cNvPicPr>
          <p:nvPr/>
        </p:nvPicPr>
        <p:blipFill>
          <a:blip r:embed="rId2"/>
          <a:stretch>
            <a:fillRect/>
          </a:stretch>
        </p:blipFill>
        <p:spPr>
          <a:xfrm>
            <a:off x="8534077" y="3080294"/>
            <a:ext cx="1793855" cy="1195903"/>
          </a:xfrm>
          <a:prstGeom prst="rect">
            <a:avLst/>
          </a:prstGeom>
        </p:spPr>
      </p:pic>
      <p:pic>
        <p:nvPicPr>
          <p:cNvPr id="22" name="図 21">
            <a:extLst>
              <a:ext uri="{FF2B5EF4-FFF2-40B4-BE49-F238E27FC236}">
                <a16:creationId xmlns:a16="http://schemas.microsoft.com/office/drawing/2014/main" id="{43954F0D-66C5-415B-9984-0A369BEC724C}"/>
              </a:ext>
            </a:extLst>
          </p:cNvPr>
          <p:cNvPicPr>
            <a:picLocks noChangeAspect="1"/>
          </p:cNvPicPr>
          <p:nvPr/>
        </p:nvPicPr>
        <p:blipFill>
          <a:blip r:embed="rId3"/>
          <a:stretch>
            <a:fillRect/>
          </a:stretch>
        </p:blipFill>
        <p:spPr>
          <a:xfrm>
            <a:off x="8939286" y="4728630"/>
            <a:ext cx="983434" cy="1417122"/>
          </a:xfrm>
          <a:prstGeom prst="rect">
            <a:avLst/>
          </a:prstGeom>
        </p:spPr>
      </p:pic>
    </p:spTree>
    <p:extLst>
      <p:ext uri="{BB962C8B-B14F-4D97-AF65-F5344CB8AC3E}">
        <p14:creationId xmlns:p14="http://schemas.microsoft.com/office/powerpoint/2010/main" val="47429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34078" y="6483188"/>
            <a:ext cx="2057400" cy="273844"/>
          </a:xfrm>
        </p:spPr>
        <p:txBody>
          <a:bodyPr/>
          <a:lstStyle/>
          <a:p>
            <a:pPr defTabSz="457200"/>
            <a:fld id="{EA6D242B-6A52-4C5C-AF40-54B5FB6D04E5}" type="slidenum">
              <a:rPr lang="ja-JP" altLang="en-US">
                <a:solidFill>
                  <a:prstClr val="black">
                    <a:tint val="75000"/>
                  </a:prstClr>
                </a:solidFill>
                <a:latin typeface="Calibri"/>
                <a:ea typeface="ＭＳ Ｐゴシック" panose="020B0600070205080204" pitchFamily="50" charset="-128"/>
              </a:rPr>
              <a:pPr defTabSz="457200"/>
              <a:t>6</a:t>
            </a:fld>
            <a:endParaRPr lang="ja-JP" altLang="en-US" dirty="0">
              <a:solidFill>
                <a:prstClr val="black">
                  <a:tint val="75000"/>
                </a:prstClr>
              </a:solidFill>
              <a:latin typeface="Calibri"/>
              <a:ea typeface="ＭＳ Ｐゴシック" panose="020B0600070205080204" pitchFamily="50" charset="-128"/>
            </a:endParaRPr>
          </a:p>
        </p:txBody>
      </p:sp>
      <p:sp>
        <p:nvSpPr>
          <p:cNvPr id="8" name="Rectangle 2"/>
          <p:cNvSpPr>
            <a:spLocks noChangeArrowheads="1"/>
          </p:cNvSpPr>
          <p:nvPr/>
        </p:nvSpPr>
        <p:spPr bwMode="auto">
          <a:xfrm>
            <a:off x="1776152" y="528400"/>
            <a:ext cx="337348" cy="2068349"/>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0" name="Rectangle 2"/>
          <p:cNvSpPr>
            <a:spLocks noChangeArrowheads="1"/>
          </p:cNvSpPr>
          <p:nvPr/>
        </p:nvSpPr>
        <p:spPr bwMode="auto">
          <a:xfrm>
            <a:off x="1787751" y="2943088"/>
            <a:ext cx="337348" cy="3667262"/>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1" name="テキスト ボックス 10"/>
          <p:cNvSpPr txBox="1"/>
          <p:nvPr/>
        </p:nvSpPr>
        <p:spPr>
          <a:xfrm>
            <a:off x="2230231" y="2943088"/>
            <a:ext cx="6303847" cy="3582969"/>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大阪府密集市街地整備方針（</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改定）に基づく取組の推進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地震時等に著しく危険な密集市街地については、密集市街地整備方針に基づき、</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令和</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12</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年度末までに全域を解消することを目標に、「まちの防災性の向上」「地域防災力の更なる向上」「魅力あるまちづくり」の３本柱で取組を推進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住宅建築物耐震</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10</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ヵ年戦略・大阪</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(R3.3</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改定</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住宅建築物耐震１０ヵ年戦略・大阪に基づき、「社会的機運の醸成」「耐震化のきっかけづくり・具体化」「負担軽減の支援」の３つの支援策の方向性を軸として、所有者の意識の変化を踏まえた切れ目のない支援策を戦略的に実施。</a:t>
            </a:r>
            <a:r>
              <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R</a:t>
            </a:r>
            <a:r>
              <a:rPr kumimoji="0" lang="ja-JP" altLang="en-US"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８年度からの次期計画の策定に向け、耐震改修促進計画推進部会にて議論を実施中。</a:t>
            </a: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宅地造成及び特定盛土等の規制による災害防止</a:t>
            </a: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「宅地造成及び特定盛土等規制法」に基づき、規制区域の指定や安全な盛土等の造成、盛土等を安全に保つ責務、実効性のある罰則により取組を推進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危険な空家の除却等促進</a:t>
            </a:r>
            <a:r>
              <a:rPr kumimoji="0" lang="ja-JP" altLang="en-US" sz="105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（「１．くらしの質を高める」「４．安心のくらしをつくる」）</a:t>
            </a:r>
            <a:endParaRPr kumimoji="0" lang="en-US" altLang="ja-JP" sz="105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ja-JP" altLang="en-US" sz="12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rPr>
              <a:t>市町村に向け、マニュアルの作成による技術的助言、公民の先進事例の紹介、「管理不全空家制度」の活用支援など、危険な空家の除却等を促進する取組を推進</a:t>
            </a:r>
            <a:endParaRPr kumimoji="0" lang="en-US" altLang="ja-JP" sz="1100" dirty="0">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p:txBody>
      </p:sp>
      <p:sp>
        <p:nvSpPr>
          <p:cNvPr id="12" name="角丸四角形 3">
            <a:extLst>
              <a:ext uri="{FF2B5EF4-FFF2-40B4-BE49-F238E27FC236}">
                <a16:creationId xmlns:a16="http://schemas.microsoft.com/office/drawing/2014/main" id="{91F528E6-D4A4-4048-BDED-DF86D12398A7}"/>
              </a:ext>
            </a:extLst>
          </p:cNvPr>
          <p:cNvSpPr/>
          <p:nvPr/>
        </p:nvSpPr>
        <p:spPr>
          <a:xfrm>
            <a:off x="1524000" y="11571"/>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３．安全を支える</a:t>
            </a:r>
          </a:p>
        </p:txBody>
      </p:sp>
      <p:grpSp>
        <p:nvGrpSpPr>
          <p:cNvPr id="3" name="グループ化 2">
            <a:extLst>
              <a:ext uri="{FF2B5EF4-FFF2-40B4-BE49-F238E27FC236}">
                <a16:creationId xmlns:a16="http://schemas.microsoft.com/office/drawing/2014/main" id="{7DAD76B9-A584-417B-B0EF-E2E2188E72CB}"/>
              </a:ext>
            </a:extLst>
          </p:cNvPr>
          <p:cNvGrpSpPr/>
          <p:nvPr/>
        </p:nvGrpSpPr>
        <p:grpSpPr>
          <a:xfrm>
            <a:off x="2230231" y="736192"/>
            <a:ext cx="8031368" cy="1780122"/>
            <a:chOff x="706231" y="686806"/>
            <a:chExt cx="8031368" cy="1780122"/>
          </a:xfrm>
        </p:grpSpPr>
        <p:sp>
          <p:nvSpPr>
            <p:cNvPr id="5" name="テキスト ボックス 4"/>
            <p:cNvSpPr txBox="1"/>
            <p:nvPr/>
          </p:nvSpPr>
          <p:spPr>
            <a:xfrm>
              <a:off x="706231" y="686806"/>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災害に強い都市の形成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住宅・建築物の安全性の確保</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○危機事象への備え</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BC27AB6-E0A2-4D28-9E1C-8509C6074E09}"/>
                </a:ext>
              </a:extLst>
            </p:cNvPr>
            <p:cNvSpPr txBox="1"/>
            <p:nvPr/>
          </p:nvSpPr>
          <p:spPr>
            <a:xfrm>
              <a:off x="900681" y="1470040"/>
              <a:ext cx="7825345" cy="284307"/>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民間住宅・建築物の耐震化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公的賃貸住宅、公共施設の耐震化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建築基準関連の法令順守の徹底</a:t>
              </a:r>
            </a:p>
          </p:txBody>
        </p:sp>
        <p:sp>
          <p:nvSpPr>
            <p:cNvPr id="17" name="テキスト ボックス 16">
              <a:extLst>
                <a:ext uri="{FF2B5EF4-FFF2-40B4-BE49-F238E27FC236}">
                  <a16:creationId xmlns:a16="http://schemas.microsoft.com/office/drawing/2014/main" id="{361ECE77-74BF-4892-B020-D5D8CB11DD44}"/>
                </a:ext>
              </a:extLst>
            </p:cNvPr>
            <p:cNvSpPr txBox="1"/>
            <p:nvPr/>
          </p:nvSpPr>
          <p:spPr>
            <a:xfrm>
              <a:off x="889108" y="932980"/>
              <a:ext cx="7825345" cy="284307"/>
            </a:xfrm>
            <a:prstGeom prst="rect">
              <a:avLst/>
            </a:prstGeom>
            <a:noFill/>
            <a:ln w="3175">
              <a:solidFill>
                <a:schemeClr val="tx2"/>
              </a:solidFill>
              <a:prstDash val="dash"/>
            </a:ln>
          </p:spPr>
          <p:txBody>
            <a:bodyPr wrap="square" lIns="36000" tIns="36000" rIns="36000" bIns="36000" rtlCol="0" anchor="ctr" anchorCtr="0">
              <a:noAutofit/>
            </a:bodyPr>
            <a:lstStyle/>
            <a:p>
              <a:pPr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密集市街地の整備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広域緊急交通路沿道の建築物等の耐震化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災害リスクを考慮したまちづくりの推進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危険な空家の除却等促進</a:t>
              </a:r>
            </a:p>
          </p:txBody>
        </p:sp>
        <p:sp>
          <p:nvSpPr>
            <p:cNvPr id="18" name="テキスト ボックス 17">
              <a:extLst>
                <a:ext uri="{FF2B5EF4-FFF2-40B4-BE49-F238E27FC236}">
                  <a16:creationId xmlns:a16="http://schemas.microsoft.com/office/drawing/2014/main" id="{C7F33EB3-AFF0-4CF0-88FA-34807CDFFC5F}"/>
                </a:ext>
              </a:extLst>
            </p:cNvPr>
            <p:cNvSpPr txBox="1"/>
            <p:nvPr/>
          </p:nvSpPr>
          <p:spPr>
            <a:xfrm>
              <a:off x="900681" y="2104634"/>
              <a:ext cx="7836918" cy="268106"/>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大規模災害時等の体制整備</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968BF558-EF5A-488E-8FBD-7BD2FBD44B22}"/>
              </a:ext>
            </a:extLst>
          </p:cNvPr>
          <p:cNvSpPr txBox="1"/>
          <p:nvPr/>
        </p:nvSpPr>
        <p:spPr>
          <a:xfrm>
            <a:off x="8207997" y="4810290"/>
            <a:ext cx="2565739" cy="415498"/>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密集市街地整備事業における</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主要生活道路の整備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9" name="Picture 42">
            <a:extLst>
              <a:ext uri="{FF2B5EF4-FFF2-40B4-BE49-F238E27FC236}">
                <a16:creationId xmlns:a16="http://schemas.microsoft.com/office/drawing/2014/main" id="{EC3E420D-19DE-4DEB-8E94-56583DD778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34078" y="5240907"/>
            <a:ext cx="2181791" cy="1095817"/>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テキスト ボックス 22">
            <a:extLst>
              <a:ext uri="{FF2B5EF4-FFF2-40B4-BE49-F238E27FC236}">
                <a16:creationId xmlns:a16="http://schemas.microsoft.com/office/drawing/2014/main" id="{538AD03D-8644-48ED-863E-55003FDB32AB}"/>
              </a:ext>
            </a:extLst>
          </p:cNvPr>
          <p:cNvSpPr txBox="1"/>
          <p:nvPr/>
        </p:nvSpPr>
        <p:spPr>
          <a:xfrm>
            <a:off x="8874362" y="6269498"/>
            <a:ext cx="1355482" cy="372855"/>
          </a:xfrm>
          <a:prstGeom prst="rect">
            <a:avLst/>
          </a:prstGeom>
          <a:noFill/>
          <a:ln w="3175">
            <a:noFill/>
            <a:prstDash val="dash"/>
          </a:ln>
        </p:spPr>
        <p:txBody>
          <a:bodyPr wrap="square" lIns="36000" tIns="0" rIns="36000" bIns="0" rtlCol="0" anchor="ctr" anchorCtr="0">
            <a:noAutofit/>
          </a:bodyPr>
          <a:lstStyle/>
          <a:p>
            <a:pPr marL="85725" indent="-85725" algn="ctr" defTabSz="457200"/>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耐震改修イメージ</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7EDB8006-4325-4C37-80EC-B1D9F8760E72}"/>
              </a:ext>
            </a:extLst>
          </p:cNvPr>
          <p:cNvPicPr>
            <a:picLocks noChangeAspect="1"/>
          </p:cNvPicPr>
          <p:nvPr/>
        </p:nvPicPr>
        <p:blipFill>
          <a:blip r:embed="rId3"/>
          <a:stretch>
            <a:fillRect/>
          </a:stretch>
        </p:blipFill>
        <p:spPr>
          <a:xfrm>
            <a:off x="8810592" y="2678402"/>
            <a:ext cx="1370924" cy="1020952"/>
          </a:xfrm>
          <a:prstGeom prst="rect">
            <a:avLst/>
          </a:prstGeom>
        </p:spPr>
      </p:pic>
      <p:pic>
        <p:nvPicPr>
          <p:cNvPr id="25" name="図 24">
            <a:extLst>
              <a:ext uri="{FF2B5EF4-FFF2-40B4-BE49-F238E27FC236}">
                <a16:creationId xmlns:a16="http://schemas.microsoft.com/office/drawing/2014/main" id="{58C1AB18-C2AF-4387-8E7E-D19242B9BCEC}"/>
              </a:ext>
            </a:extLst>
          </p:cNvPr>
          <p:cNvPicPr>
            <a:picLocks noChangeAspect="1"/>
          </p:cNvPicPr>
          <p:nvPr/>
        </p:nvPicPr>
        <p:blipFill>
          <a:blip r:embed="rId4"/>
          <a:stretch>
            <a:fillRect/>
          </a:stretch>
        </p:blipFill>
        <p:spPr>
          <a:xfrm>
            <a:off x="8810592" y="3798649"/>
            <a:ext cx="1370924" cy="1020952"/>
          </a:xfrm>
          <a:prstGeom prst="rect">
            <a:avLst/>
          </a:prstGeom>
        </p:spPr>
      </p:pic>
      <p:sp>
        <p:nvSpPr>
          <p:cNvPr id="26" name="テキスト ボックス 25">
            <a:extLst>
              <a:ext uri="{FF2B5EF4-FFF2-40B4-BE49-F238E27FC236}">
                <a16:creationId xmlns:a16="http://schemas.microsoft.com/office/drawing/2014/main" id="{D5409EB3-DF52-4EBF-8E4C-01AEF52BCB45}"/>
              </a:ext>
            </a:extLst>
          </p:cNvPr>
          <p:cNvSpPr txBox="1"/>
          <p:nvPr/>
        </p:nvSpPr>
        <p:spPr>
          <a:xfrm>
            <a:off x="9685345" y="2654566"/>
            <a:ext cx="544499" cy="230832"/>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Meiryo UI" panose="020B0604030504040204" pitchFamily="50" charset="-128"/>
                <a:ea typeface="Meiryo UI" panose="020B0604030504040204" pitchFamily="50" charset="-128"/>
              </a:rPr>
              <a:t>整備前</a:t>
            </a:r>
            <a:endPar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44717892-5761-4B9A-88EC-D1277C96B263}"/>
              </a:ext>
            </a:extLst>
          </p:cNvPr>
          <p:cNvSpPr txBox="1"/>
          <p:nvPr/>
        </p:nvSpPr>
        <p:spPr>
          <a:xfrm>
            <a:off x="9723238" y="3774911"/>
            <a:ext cx="538403" cy="230832"/>
          </a:xfrm>
          <a:prstGeom prst="rect">
            <a:avLst/>
          </a:prstGeom>
          <a:noFill/>
        </p:spPr>
        <p:txBody>
          <a:bodyPr wrap="square" rtlCol="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Meiryo UI" panose="020B0604030504040204" pitchFamily="50" charset="-128"/>
                <a:ea typeface="Meiryo UI" panose="020B0604030504040204" pitchFamily="50" charset="-128"/>
              </a:rPr>
              <a:t>整備後</a:t>
            </a:r>
            <a:endParaRPr kumimoji="1" lang="en-US" altLang="ja-JP" sz="9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8" name="矢印: 下 27">
            <a:extLst>
              <a:ext uri="{FF2B5EF4-FFF2-40B4-BE49-F238E27FC236}">
                <a16:creationId xmlns:a16="http://schemas.microsoft.com/office/drawing/2014/main" id="{F5D040DD-3AC2-4728-9A21-9EDA162B39D4}"/>
              </a:ext>
            </a:extLst>
          </p:cNvPr>
          <p:cNvSpPr/>
          <p:nvPr/>
        </p:nvSpPr>
        <p:spPr>
          <a:xfrm>
            <a:off x="9311958" y="3622227"/>
            <a:ext cx="352892" cy="18447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0072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34078" y="6483188"/>
            <a:ext cx="2057400" cy="273844"/>
          </a:xfrm>
        </p:spPr>
        <p:txBody>
          <a:bodyPr/>
          <a:lstStyle/>
          <a:p>
            <a:pPr defTabSz="457200"/>
            <a:fld id="{EA6D242B-6A52-4C5C-AF40-54B5FB6D04E5}" type="slidenum">
              <a:rPr lang="ja-JP" altLang="en-US">
                <a:solidFill>
                  <a:prstClr val="black">
                    <a:tint val="75000"/>
                  </a:prstClr>
                </a:solidFill>
                <a:latin typeface="Calibri"/>
                <a:ea typeface="ＭＳ Ｐゴシック" panose="020B0600070205080204" pitchFamily="50" charset="-128"/>
              </a:rPr>
              <a:pPr defTabSz="457200"/>
              <a:t>7</a:t>
            </a:fld>
            <a:endParaRPr lang="ja-JP" altLang="en-US" dirty="0">
              <a:solidFill>
                <a:prstClr val="black">
                  <a:tint val="75000"/>
                </a:prstClr>
              </a:solidFill>
              <a:latin typeface="Calibri"/>
              <a:ea typeface="ＭＳ Ｐゴシック" panose="020B0600070205080204" pitchFamily="50" charset="-128"/>
            </a:endParaRPr>
          </a:p>
        </p:txBody>
      </p:sp>
      <p:sp>
        <p:nvSpPr>
          <p:cNvPr id="8" name="Rectangle 2"/>
          <p:cNvSpPr>
            <a:spLocks noChangeArrowheads="1"/>
          </p:cNvSpPr>
          <p:nvPr/>
        </p:nvSpPr>
        <p:spPr bwMode="auto">
          <a:xfrm>
            <a:off x="1787751" y="473214"/>
            <a:ext cx="337348" cy="2015985"/>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施策の方向性</a:t>
            </a:r>
            <a:endParaRPr kumimoji="0" lang="en-US" altLang="ja-JP" sz="120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0" name="Rectangle 2"/>
          <p:cNvSpPr>
            <a:spLocks noChangeArrowheads="1"/>
          </p:cNvSpPr>
          <p:nvPr/>
        </p:nvSpPr>
        <p:spPr bwMode="auto">
          <a:xfrm>
            <a:off x="1787751" y="2692560"/>
            <a:ext cx="337348" cy="3962240"/>
          </a:xfrm>
          <a:prstGeom prst="roundRect">
            <a:avLst/>
          </a:prstGeom>
          <a:solidFill>
            <a:srgbClr val="00B0F0"/>
          </a:solidFill>
          <a:ln w="9525">
            <a:solidFill>
              <a:schemeClr val="tx2"/>
            </a:solidFill>
            <a:miter lim="800000"/>
            <a:headEnd/>
            <a:tailEnd/>
          </a:ln>
        </p:spPr>
        <p:txBody>
          <a:bodyPr vert="eaVert" wrap="square" lIns="0" tIns="0" r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defTabSz="457200" eaLnBrk="1" hangingPunct="1">
              <a:lnSpc>
                <a:spcPts val="1200"/>
              </a:lnSpc>
              <a:spcBef>
                <a:spcPts val="0"/>
              </a:spcBef>
            </a:pPr>
            <a:r>
              <a:rPr kumimoji="0" lang="ja-JP" altLang="en-US"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rPr>
              <a:t>主な取組内容</a:t>
            </a:r>
            <a:endParaRPr kumimoji="0" lang="en-US" altLang="ja-JP" sz="1350" b="1" dirty="0">
              <a:solidFill>
                <a:prstClr val="white"/>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sym typeface="Wingdings 2"/>
            </a:endParaRPr>
          </a:p>
        </p:txBody>
      </p:sp>
      <p:sp>
        <p:nvSpPr>
          <p:cNvPr id="11" name="テキスト ボックス 10"/>
          <p:cNvSpPr txBox="1"/>
          <p:nvPr/>
        </p:nvSpPr>
        <p:spPr>
          <a:xfrm>
            <a:off x="2209817" y="2637756"/>
            <a:ext cx="6369010" cy="3962239"/>
          </a:xfrm>
          <a:prstGeom prst="rect">
            <a:avLst/>
          </a:prstGeom>
          <a:noFill/>
          <a:ln w="79375" cmpd="dbl">
            <a:noFill/>
          </a:ln>
        </p:spPr>
        <p:txBody>
          <a:bodyPr wrap="square" rtlCol="0">
            <a:spAutoFit/>
          </a:bodyPr>
          <a:lstStyle/>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大阪府居住安定確保計画（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策定）の取組の推進</a:t>
            </a:r>
          </a:p>
          <a:p>
            <a:pPr marL="269875" defTabSz="457200">
              <a:lnSpc>
                <a:spcPts val="1650"/>
              </a:lnSpc>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誰もが地域で安心して住み続けることができるよう、住まいの確保や生活支援などを一体的に行う市区町村単位での居住支援体制の構築などの施策を推進。令和</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7</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a:t>
            </a:r>
            <a:r>
              <a:rPr kumimoji="0" lang="en-US" altLang="ja-JP"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月施行の住宅セーフティネット法の改正も踏まえて居住安定確保計画推進部会にて計画改定に向けた議論を実施</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大阪府営住宅ストック総合活用計画（</a:t>
            </a:r>
            <a:r>
              <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R3.12</a:t>
            </a: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）に基づく取組</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269875" defTabSz="457200">
              <a:lnSpc>
                <a:spcPts val="1650"/>
              </a:lnSpc>
              <a:defRPr/>
            </a:pPr>
            <a:r>
              <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30</a:t>
            </a:r>
            <a:r>
              <a:rPr kumimoji="0" lang="ja-JP" altLang="en-US"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年後の管理戸数に向けた考え方を踏まえて示された</a:t>
            </a:r>
            <a:r>
              <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10</a:t>
            </a:r>
            <a:r>
              <a:rPr kumimoji="0" lang="ja-JP" altLang="en-US"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年間の取組方針に基づき、団地を再編・整備、機能向上、維持保全の３つに類型化して、適切に事業手法を選択し、ストックを有効活用するなど将来管理戸数の適正化や府営住宅資産を活用したまちづくりの取組を推進</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公的賃貸住宅事業者間連携の取組の推進</a:t>
            </a:r>
          </a:p>
          <a:p>
            <a:pPr marL="269875" defTabSz="457200">
              <a:lnSpc>
                <a:spcPts val="1650"/>
              </a:lnSpc>
              <a:defRPr/>
            </a:pPr>
            <a:r>
              <a:rPr kumimoji="0" lang="ja-JP" altLang="en-US" sz="12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rPr>
              <a:t>公的賃貸住宅事業者が、それぞれの考え方だけではなく効果的に公的賃貸住宅政策を推進するため、適切な情報共有・連携など事業者間の連携体制を整備</a:t>
            </a:r>
            <a:endParaRPr kumimoji="0" lang="en-US" altLang="ja-JP" sz="1100" dirty="0">
              <a:solidFill>
                <a:prstClr val="black"/>
              </a:solidFill>
              <a:latin typeface="UD デジタル 教科書体 N-R" panose="02020400000000000000" pitchFamily="17" charset="-128"/>
              <a:ea typeface="UD デジタル 教科書体 N-R" panose="02020400000000000000" pitchFamily="17"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既存住宅流通・リフォーム市場の環境整備等の推進</a:t>
            </a:r>
            <a:r>
              <a:rPr kumimoji="0" lang="ja-JP" altLang="en-US"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（「１．くらしの質を高める」「３．安全を支える」）</a:t>
            </a:r>
            <a:endParaRPr kumimoji="0" lang="en-US" altLang="ja-JP" sz="11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defTabSz="457200">
              <a:lnSpc>
                <a:spcPts val="1650"/>
              </a:lnSpc>
              <a:spcBef>
                <a:spcPts val="600"/>
              </a:spcBef>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不動産取引等における差別の解消の推進</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defTabSz="457200">
              <a:lnSpc>
                <a:spcPts val="1650"/>
              </a:lnSpc>
              <a:spcBef>
                <a:spcPts val="600"/>
              </a:spcBef>
              <a:defRPr/>
            </a:pPr>
            <a:r>
              <a:rPr kumimoji="0" lang="ja-JP" altLang="en-US"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建設産業の振興に向けた人材育成・環境整備</a:t>
            </a:r>
            <a:endParaRPr kumimoji="0" lang="en-US" altLang="ja-JP" sz="1400" b="1"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2" name="角丸四角形 3">
            <a:extLst>
              <a:ext uri="{FF2B5EF4-FFF2-40B4-BE49-F238E27FC236}">
                <a16:creationId xmlns:a16="http://schemas.microsoft.com/office/drawing/2014/main" id="{91F528E6-D4A4-4048-BDED-DF86D12398A7}"/>
              </a:ext>
            </a:extLst>
          </p:cNvPr>
          <p:cNvSpPr/>
          <p:nvPr/>
        </p:nvSpPr>
        <p:spPr>
          <a:xfrm>
            <a:off x="1524000" y="11571"/>
            <a:ext cx="9144000" cy="372855"/>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84397" tIns="42198" rIns="84397" bIns="42198" rtlCol="0" anchor="ctr"/>
          <a:lstStyle/>
          <a:p>
            <a:pPr algn="ctr" defTabSz="914290">
              <a:defRPr/>
            </a:pPr>
            <a:r>
              <a:rPr lang="ja-JP" altLang="en-US" b="1" spc="-5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４．安心のくらしをつくる</a:t>
            </a:r>
          </a:p>
        </p:txBody>
      </p:sp>
      <p:grpSp>
        <p:nvGrpSpPr>
          <p:cNvPr id="3" name="グループ化 2">
            <a:extLst>
              <a:ext uri="{FF2B5EF4-FFF2-40B4-BE49-F238E27FC236}">
                <a16:creationId xmlns:a16="http://schemas.microsoft.com/office/drawing/2014/main" id="{FC745D01-A928-43CE-A884-67E94E4C211F}"/>
              </a:ext>
            </a:extLst>
          </p:cNvPr>
          <p:cNvGrpSpPr/>
          <p:nvPr/>
        </p:nvGrpSpPr>
        <p:grpSpPr>
          <a:xfrm>
            <a:off x="2209817" y="543549"/>
            <a:ext cx="8019796" cy="1875314"/>
            <a:chOff x="706230" y="688260"/>
            <a:chExt cx="8019796" cy="1875314"/>
          </a:xfrm>
        </p:grpSpPr>
        <p:sp>
          <p:nvSpPr>
            <p:cNvPr id="5" name="テキスト ボックス 4"/>
            <p:cNvSpPr txBox="1"/>
            <p:nvPr/>
          </p:nvSpPr>
          <p:spPr>
            <a:xfrm>
              <a:off x="706230" y="688260"/>
              <a:ext cx="8019796" cy="1780122"/>
            </a:xfrm>
            <a:prstGeom prst="rect">
              <a:avLst/>
            </a:prstGeom>
            <a:noFill/>
            <a:ln w="9525">
              <a:noFill/>
              <a:prstDash val="solid"/>
            </a:ln>
          </p:spPr>
          <p:txBody>
            <a:bodyPr wrap="square" lIns="37800" tIns="0" rIns="37800" bIns="0" rtlCol="0" anchor="t" anchorCtr="0">
              <a:noAutofit/>
            </a:bodyPr>
            <a:lstStyle/>
            <a:p>
              <a:pPr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誰もがくらしやすい環境整備　</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多様な住まいを選択できる市場環境整備</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endParaRPr kumimoji="0" lang="en-US" altLang="ja-JP" sz="5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96679" indent="-96679" defTabSz="457200">
                <a:spcBef>
                  <a:spcPts val="600"/>
                </a:spcBef>
              </a:pPr>
              <a:r>
                <a:rPr kumimoji="0" lang="ja-JP" altLang="en-US"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健全な住宅関連産業の育成</a:t>
              </a:r>
              <a:endParaRPr kumimoji="0" lang="en-US" altLang="ja-JP" sz="1400" dirty="0">
                <a:solidFill>
                  <a:prstClr val="black"/>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BC27AB6-E0A2-4D28-9E1C-8509C6074E09}"/>
                </a:ext>
              </a:extLst>
            </p:cNvPr>
            <p:cNvSpPr txBox="1"/>
            <p:nvPr/>
          </p:nvSpPr>
          <p:spPr>
            <a:xfrm>
              <a:off x="889108" y="1573208"/>
              <a:ext cx="7825345" cy="341994"/>
            </a:xfrm>
            <a:prstGeom prst="rect">
              <a:avLst/>
            </a:prstGeom>
            <a:noFill/>
            <a:ln w="3175">
              <a:solidFill>
                <a:schemeClr val="tx2"/>
              </a:solidFill>
              <a:prstDash val="dash"/>
            </a:ln>
          </p:spPr>
          <p:txBody>
            <a:bodyPr wrap="square" lIns="36000" tIns="0" rIns="36000" bIns="0" rtlCol="0" anchor="ctr" anchorCtr="0">
              <a:noAutofit/>
            </a:bodyPr>
            <a:lstStyle/>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賃貸住宅市場の形成</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既存住宅流通・リフォーム市場の環境整備・活性化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住情報の提供や住まい・まちづくり学習（住教育）の推進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85725" indent="-85725" defTabSz="457200"/>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不動産取引等における差別の解消</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361ECE77-74BF-4892-B020-D5D8CB11DD44}"/>
                </a:ext>
              </a:extLst>
            </p:cNvPr>
            <p:cNvSpPr txBox="1"/>
            <p:nvPr/>
          </p:nvSpPr>
          <p:spPr>
            <a:xfrm>
              <a:off x="900681" y="883192"/>
              <a:ext cx="7825345" cy="372855"/>
            </a:xfrm>
            <a:prstGeom prst="rect">
              <a:avLst/>
            </a:prstGeom>
            <a:noFill/>
            <a:ln w="3175">
              <a:solidFill>
                <a:schemeClr val="tx2"/>
              </a:solidFill>
              <a:prstDash val="dash"/>
            </a:ln>
          </p:spPr>
          <p:txBody>
            <a:bodyPr wrap="square" lIns="36000" tIns="36000" rIns="36000" bIns="36000" rtlCol="0" anchor="ctr" anchorCtr="0">
              <a:noAutofit/>
            </a:bodyPr>
            <a:lstStyle/>
            <a:p>
              <a:pPr marL="85725" defTabSz="457200"/>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世帯の多様化や社会情勢の急激な変化に対応した住まいの確保</a:t>
              </a:r>
              <a:r>
                <a:rPr kumimoji="0" lang="en-US" altLang="ja-JP"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民間賃貸住宅を活用した居住の安定確保</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p>
            <a:p>
              <a:pPr marL="85725" defTabSz="457200"/>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公的賃貸住宅ストックの有効活用</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重点取組</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同和地区を含む旧地域改善向け公営・改良住宅を活用したまちづくり</a:t>
              </a:r>
              <a:endParaRPr kumimoji="0" lang="en-US" altLang="ja-JP" sz="1000" spc="-2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C7F33EB3-AFF0-4CF0-88FA-34807CDFFC5F}"/>
                </a:ext>
              </a:extLst>
            </p:cNvPr>
            <p:cNvSpPr txBox="1"/>
            <p:nvPr/>
          </p:nvSpPr>
          <p:spPr>
            <a:xfrm>
              <a:off x="889108" y="2221580"/>
              <a:ext cx="7836918" cy="341994"/>
            </a:xfrm>
            <a:prstGeom prst="rect">
              <a:avLst/>
            </a:prstGeom>
            <a:noFill/>
            <a:ln w="3175">
              <a:solidFill>
                <a:schemeClr val="tx2"/>
              </a:solidFill>
              <a:prstDash val="dash"/>
            </a:ln>
          </p:spPr>
          <p:txBody>
            <a:bodyPr wrap="square" lIns="50400" tIns="50400" rIns="50400" bIns="50400" rtlCol="0" anchor="ctr" anchorCtr="0">
              <a:noAutofit/>
            </a:bodyPr>
            <a:lstStyle/>
            <a:p>
              <a:pPr marL="85725" indent="-85725" defTabSz="457200">
                <a:spcBef>
                  <a:spcPts val="280"/>
                </a:spcBef>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住まいに関する相談体制の充実</a:t>
              </a: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建設産業の振興に向けた人材育成・環境整備</a:t>
              </a:r>
              <a:endPar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テキスト ボックス 50">
            <a:extLst>
              <a:ext uri="{FF2B5EF4-FFF2-40B4-BE49-F238E27FC236}">
                <a16:creationId xmlns:a16="http://schemas.microsoft.com/office/drawing/2014/main" id="{FE308CEF-40D0-4F5E-A21F-AE2136C89EEE}"/>
              </a:ext>
            </a:extLst>
          </p:cNvPr>
          <p:cNvSpPr txBox="1"/>
          <p:nvPr/>
        </p:nvSpPr>
        <p:spPr>
          <a:xfrm>
            <a:off x="8578827" y="6329593"/>
            <a:ext cx="1987177" cy="246221"/>
          </a:xfrm>
          <a:prstGeom prst="rect">
            <a:avLst/>
          </a:prstGeom>
          <a:noFill/>
        </p:spPr>
        <p:txBody>
          <a:bodyPr wrap="square" rtlCol="0">
            <a:spAutoFit/>
          </a:bodyPr>
          <a:lstStyle/>
          <a:p>
            <a:pPr algn="ctr" defTabSz="844083">
              <a:defRPr/>
            </a:pPr>
            <a:r>
              <a:rPr lang="ja-JP" altLang="en-US" sz="1000" dirty="0">
                <a:solidFill>
                  <a:prstClr val="black"/>
                </a:solidFill>
                <a:latin typeface="Meiryo UI" panose="020B0604030504040204" pitchFamily="50" charset="-128"/>
                <a:ea typeface="Meiryo UI" panose="020B0604030504040204" pitchFamily="50" charset="-128"/>
              </a:rPr>
              <a:t>大阪府営豊中新千里南１住宅</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01CE4ED0-A910-4842-9067-153EC07A6BCC}"/>
              </a:ext>
            </a:extLst>
          </p:cNvPr>
          <p:cNvSpPr txBox="1"/>
          <p:nvPr/>
        </p:nvSpPr>
        <p:spPr>
          <a:xfrm>
            <a:off x="8578827" y="4511471"/>
            <a:ext cx="1987177" cy="246221"/>
          </a:xfrm>
          <a:prstGeom prst="rect">
            <a:avLst/>
          </a:prstGeom>
          <a:noFill/>
        </p:spPr>
        <p:txBody>
          <a:bodyPr wrap="square" rtlCol="0">
            <a:spAutoFit/>
          </a:bodyPr>
          <a:lstStyle/>
          <a:p>
            <a:pPr algn="ctr" defTabSz="844083">
              <a:defRPr/>
            </a:pPr>
            <a:r>
              <a:rPr lang="ja-JP" altLang="en-US" sz="1000" dirty="0">
                <a:solidFill>
                  <a:prstClr val="black"/>
                </a:solidFill>
                <a:latin typeface="Meiryo UI" panose="020B0604030504040204" pitchFamily="50" charset="-128"/>
                <a:ea typeface="Meiryo UI" panose="020B0604030504040204" pitchFamily="50" charset="-128"/>
              </a:rPr>
              <a:t>居住支援協議会　改正イメージ</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91919D1-4695-4086-832F-23DA8CB15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782" y="4982847"/>
            <a:ext cx="1900343" cy="1352322"/>
          </a:xfrm>
          <a:prstGeom prst="rect">
            <a:avLst/>
          </a:prstGeom>
        </p:spPr>
      </p:pic>
      <p:pic>
        <p:nvPicPr>
          <p:cNvPr id="6" name="図 5">
            <a:extLst>
              <a:ext uri="{FF2B5EF4-FFF2-40B4-BE49-F238E27FC236}">
                <a16:creationId xmlns:a16="http://schemas.microsoft.com/office/drawing/2014/main" id="{820CDB9C-6A91-4EAE-805D-FBC78DC50642}"/>
              </a:ext>
            </a:extLst>
          </p:cNvPr>
          <p:cNvPicPr>
            <a:picLocks noChangeAspect="1"/>
          </p:cNvPicPr>
          <p:nvPr/>
        </p:nvPicPr>
        <p:blipFill>
          <a:blip r:embed="rId3"/>
          <a:stretch>
            <a:fillRect/>
          </a:stretch>
        </p:blipFill>
        <p:spPr>
          <a:xfrm>
            <a:off x="8418901" y="2644216"/>
            <a:ext cx="2836978" cy="1881753"/>
          </a:xfrm>
          <a:prstGeom prst="rect">
            <a:avLst/>
          </a:prstGeom>
        </p:spPr>
      </p:pic>
    </p:spTree>
    <p:extLst>
      <p:ext uri="{BB962C8B-B14F-4D97-AF65-F5344CB8AC3E}">
        <p14:creationId xmlns:p14="http://schemas.microsoft.com/office/powerpoint/2010/main" val="92002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w="9525">
          <a:solidFill>
            <a:schemeClr val="tx2"/>
          </a:solidFill>
          <a:prstDash val="solid"/>
        </a:ln>
      </a:spPr>
      <a:bodyPr wrap="square" lIns="50400" tIns="100800" rIns="50400" bIns="50400" rtlCol="0" anchor="t" anchorCtr="0">
        <a:noAutofit/>
      </a:bodyPr>
      <a:lstStyle>
        <a:defPPr>
          <a:lnSpc>
            <a:spcPts val="1400"/>
          </a:lnSpc>
          <a:spcBef>
            <a:spcPts val="280"/>
          </a:spcBef>
          <a:defRPr sz="1100" spc="-29"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ワイド画面</PresentationFormat>
  <Paragraphs>291</Paragraphs>
  <Slides>7</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7</vt:i4>
      </vt:variant>
    </vt:vector>
  </HeadingPairs>
  <TitlesOfParts>
    <vt:vector size="23" baseType="lpstr">
      <vt:lpstr>BIZ UDPゴシック</vt:lpstr>
      <vt:lpstr>HGPｺﾞｼｯｸM</vt:lpstr>
      <vt:lpstr>HG丸ｺﾞｼｯｸM-PRO</vt:lpstr>
      <vt:lpstr>Meiryo UI</vt:lpstr>
      <vt:lpstr>ＭＳ Ｐ明朝</vt:lpstr>
      <vt:lpstr>ＭＳ ゴシック</vt:lpstr>
      <vt:lpstr>UD デジタル 教科書体 NP-B</vt:lpstr>
      <vt:lpstr>UD デジタル 教科書体 NP-R</vt:lpstr>
      <vt:lpstr>UD デジタル 教科書体 N-R</vt:lpstr>
      <vt:lpstr>游ゴシック</vt:lpstr>
      <vt:lpstr>游ゴシック Light</vt:lpstr>
      <vt:lpstr>Arial</vt:lpstr>
      <vt:lpstr>Calibri</vt:lpstr>
      <vt:lpstr>Office テーマ</vt:lpstr>
      <vt:lpstr>Office ​​テーマ</vt:lpstr>
      <vt:lpstr>1_Office ​​テーマ</vt:lpstr>
      <vt:lpstr>PowerPoint プレゼンテーション</vt:lpstr>
      <vt:lpstr>住まうビジョン・大阪（大阪府住生活基本計画）の概要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2025-07-31T09:09:03Z</dcterms:created>
  <dcterms:modified xsi:type="dcterms:W3CDTF">2025-07-31T09:09:10Z</dcterms:modified>
</cp:coreProperties>
</file>