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
  </p:notesMasterIdLst>
  <p:sldIdLst>
    <p:sldId id="262" r:id="rId2"/>
  </p:sldIdLst>
  <p:sldSz cx="12801600" cy="9601200" type="A3"/>
  <p:notesSz cx="9939338" cy="6807200"/>
  <p:defaultText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p15:clr>
            <a:srgbClr val="A4A3A4"/>
          </p15:clr>
        </p15:guide>
        <p15:guide id="2" pos="403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81BD"/>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000" autoAdjust="0"/>
    <p:restoredTop sz="99251" autoAdjust="0"/>
  </p:normalViewPr>
  <p:slideViewPr>
    <p:cSldViewPr>
      <p:cViewPr>
        <p:scale>
          <a:sx n="50" d="100"/>
          <a:sy n="50" d="100"/>
        </p:scale>
        <p:origin x="3306" y="1296"/>
      </p:cViewPr>
      <p:guideLst>
        <p:guide orient="horz" pos="3024"/>
        <p:guide pos="403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3"/>
            <a:ext cx="4306888" cy="339725"/>
          </a:xfrm>
          <a:prstGeom prst="rect">
            <a:avLst/>
          </a:prstGeom>
        </p:spPr>
        <p:txBody>
          <a:bodyPr vert="horz" lIns="91422" tIns="45712" rIns="91422" bIns="45712" rtlCol="0"/>
          <a:lstStyle>
            <a:lvl1pPr algn="l">
              <a:defRPr sz="1100"/>
            </a:lvl1pPr>
          </a:lstStyle>
          <a:p>
            <a:endParaRPr kumimoji="1" lang="ja-JP" altLang="en-US"/>
          </a:p>
        </p:txBody>
      </p:sp>
      <p:sp>
        <p:nvSpPr>
          <p:cNvPr id="3" name="日付プレースホルダー 2"/>
          <p:cNvSpPr>
            <a:spLocks noGrp="1"/>
          </p:cNvSpPr>
          <p:nvPr>
            <p:ph type="dt" idx="1"/>
          </p:nvPr>
        </p:nvSpPr>
        <p:spPr>
          <a:xfrm>
            <a:off x="5629276" y="3"/>
            <a:ext cx="4308476" cy="339725"/>
          </a:xfrm>
          <a:prstGeom prst="rect">
            <a:avLst/>
          </a:prstGeom>
        </p:spPr>
        <p:txBody>
          <a:bodyPr vert="horz" lIns="91422" tIns="45712" rIns="91422" bIns="45712" rtlCol="0"/>
          <a:lstStyle>
            <a:lvl1pPr algn="r">
              <a:defRPr sz="1100"/>
            </a:lvl1pPr>
          </a:lstStyle>
          <a:p>
            <a:fld id="{995984E8-3855-41EB-AABD-1349A18638C2}" type="datetimeFigureOut">
              <a:rPr kumimoji="1" lang="ja-JP" altLang="en-US" smtClean="0"/>
              <a:t>2025/7/31</a:t>
            </a:fld>
            <a:endParaRPr kumimoji="1" lang="ja-JP" altLang="en-US"/>
          </a:p>
        </p:txBody>
      </p:sp>
      <p:sp>
        <p:nvSpPr>
          <p:cNvPr id="4" name="スライド イメージ プレースホルダー 3"/>
          <p:cNvSpPr>
            <a:spLocks noGrp="1" noRot="1" noChangeAspect="1"/>
          </p:cNvSpPr>
          <p:nvPr>
            <p:ph type="sldImg" idx="2"/>
          </p:nvPr>
        </p:nvSpPr>
        <p:spPr>
          <a:xfrm>
            <a:off x="3268663" y="511175"/>
            <a:ext cx="3403600" cy="2552700"/>
          </a:xfrm>
          <a:prstGeom prst="rect">
            <a:avLst/>
          </a:prstGeom>
          <a:noFill/>
          <a:ln w="12700">
            <a:solidFill>
              <a:prstClr val="black"/>
            </a:solidFill>
          </a:ln>
        </p:spPr>
        <p:txBody>
          <a:bodyPr vert="horz" lIns="91422" tIns="45712" rIns="91422" bIns="45712" rtlCol="0" anchor="ctr"/>
          <a:lstStyle/>
          <a:p>
            <a:endParaRPr lang="ja-JP" altLang="en-US"/>
          </a:p>
        </p:txBody>
      </p:sp>
      <p:sp>
        <p:nvSpPr>
          <p:cNvPr id="5" name="ノート プレースホルダー 4"/>
          <p:cNvSpPr>
            <a:spLocks noGrp="1"/>
          </p:cNvSpPr>
          <p:nvPr>
            <p:ph type="body" sz="quarter" idx="3"/>
          </p:nvPr>
        </p:nvSpPr>
        <p:spPr>
          <a:xfrm>
            <a:off x="993777" y="3233740"/>
            <a:ext cx="7951788" cy="3062286"/>
          </a:xfrm>
          <a:prstGeom prst="rect">
            <a:avLst/>
          </a:prstGeom>
        </p:spPr>
        <p:txBody>
          <a:bodyPr vert="horz" lIns="91422" tIns="45712" rIns="91422" bIns="4571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465891"/>
            <a:ext cx="4306888" cy="339725"/>
          </a:xfrm>
          <a:prstGeom prst="rect">
            <a:avLst/>
          </a:prstGeom>
        </p:spPr>
        <p:txBody>
          <a:bodyPr vert="horz" lIns="91422" tIns="45712" rIns="91422" bIns="45712" rtlCol="0" anchor="b"/>
          <a:lstStyle>
            <a:lvl1pPr algn="l">
              <a:defRPr sz="1100"/>
            </a:lvl1pPr>
          </a:lstStyle>
          <a:p>
            <a:endParaRPr kumimoji="1" lang="ja-JP" altLang="en-US"/>
          </a:p>
        </p:txBody>
      </p:sp>
      <p:sp>
        <p:nvSpPr>
          <p:cNvPr id="7" name="スライド番号プレースホルダー 6"/>
          <p:cNvSpPr>
            <a:spLocks noGrp="1"/>
          </p:cNvSpPr>
          <p:nvPr>
            <p:ph type="sldNum" sz="quarter" idx="5"/>
          </p:nvPr>
        </p:nvSpPr>
        <p:spPr>
          <a:xfrm>
            <a:off x="5629276" y="6465891"/>
            <a:ext cx="4308476" cy="339725"/>
          </a:xfrm>
          <a:prstGeom prst="rect">
            <a:avLst/>
          </a:prstGeom>
        </p:spPr>
        <p:txBody>
          <a:bodyPr vert="horz" lIns="91422" tIns="45712" rIns="91422" bIns="45712" rtlCol="0" anchor="b"/>
          <a:lstStyle>
            <a:lvl1pPr algn="r">
              <a:defRPr sz="1100"/>
            </a:lvl1pPr>
          </a:lstStyle>
          <a:p>
            <a:fld id="{87A422D6-F9D3-408E-AE63-E7AB5B5D5AF5}" type="slidenum">
              <a:rPr kumimoji="1" lang="ja-JP" altLang="en-US" smtClean="0"/>
              <a:t>‹#›</a:t>
            </a:fld>
            <a:endParaRPr kumimoji="1" lang="ja-JP" altLang="en-US"/>
          </a:p>
        </p:txBody>
      </p:sp>
    </p:spTree>
    <p:extLst>
      <p:ext uri="{BB962C8B-B14F-4D97-AF65-F5344CB8AC3E}">
        <p14:creationId xmlns:p14="http://schemas.microsoft.com/office/powerpoint/2010/main" val="32916898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596"/>
            <a:ext cx="10881360" cy="205803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75A48CC-28D5-4DB3-82F9-8A5F8BBEF9CC}" type="datetimeFigureOut">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FBD0A87-419F-4792-9DFA-8C0DC6CD75E0}" type="slidenum">
              <a:rPr kumimoji="1" lang="ja-JP" altLang="en-US" smtClean="0"/>
              <a:t>‹#›</a:t>
            </a:fld>
            <a:endParaRPr kumimoji="1" lang="ja-JP" altLang="en-US"/>
          </a:p>
        </p:txBody>
      </p:sp>
    </p:spTree>
    <p:extLst>
      <p:ext uri="{BB962C8B-B14F-4D97-AF65-F5344CB8AC3E}">
        <p14:creationId xmlns:p14="http://schemas.microsoft.com/office/powerpoint/2010/main" val="75409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75A48CC-28D5-4DB3-82F9-8A5F8BBEF9CC}" type="datetimeFigureOut">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FBD0A87-419F-4792-9DFA-8C0DC6CD75E0}" type="slidenum">
              <a:rPr kumimoji="1" lang="ja-JP" altLang="en-US" smtClean="0"/>
              <a:t>‹#›</a:t>
            </a:fld>
            <a:endParaRPr kumimoji="1" lang="ja-JP" altLang="en-US"/>
          </a:p>
        </p:txBody>
      </p:sp>
    </p:spTree>
    <p:extLst>
      <p:ext uri="{BB962C8B-B14F-4D97-AF65-F5344CB8AC3E}">
        <p14:creationId xmlns:p14="http://schemas.microsoft.com/office/powerpoint/2010/main" val="3756906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281160" y="384494"/>
            <a:ext cx="2880360" cy="819213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40080" y="384494"/>
            <a:ext cx="8427720" cy="819213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75A48CC-28D5-4DB3-82F9-8A5F8BBEF9CC}" type="datetimeFigureOut">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FBD0A87-419F-4792-9DFA-8C0DC6CD75E0}" type="slidenum">
              <a:rPr kumimoji="1" lang="ja-JP" altLang="en-US" smtClean="0"/>
              <a:t>‹#›</a:t>
            </a:fld>
            <a:endParaRPr kumimoji="1" lang="ja-JP" altLang="en-US"/>
          </a:p>
        </p:txBody>
      </p:sp>
    </p:spTree>
    <p:extLst>
      <p:ext uri="{BB962C8B-B14F-4D97-AF65-F5344CB8AC3E}">
        <p14:creationId xmlns:p14="http://schemas.microsoft.com/office/powerpoint/2010/main" val="1136624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75A48CC-28D5-4DB3-82F9-8A5F8BBEF9CC}" type="datetimeFigureOut">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FBD0A87-419F-4792-9DFA-8C0DC6CD75E0}" type="slidenum">
              <a:rPr kumimoji="1" lang="ja-JP" altLang="en-US" smtClean="0"/>
              <a:t>‹#›</a:t>
            </a:fld>
            <a:endParaRPr kumimoji="1" lang="ja-JP" altLang="en-US"/>
          </a:p>
        </p:txBody>
      </p:sp>
    </p:spTree>
    <p:extLst>
      <p:ext uri="{BB962C8B-B14F-4D97-AF65-F5344CB8AC3E}">
        <p14:creationId xmlns:p14="http://schemas.microsoft.com/office/powerpoint/2010/main" val="1370320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8" y="6169661"/>
            <a:ext cx="10881360" cy="1906905"/>
          </a:xfrm>
        </p:spPr>
        <p:txBody>
          <a:bodyPr anchor="t"/>
          <a:lstStyle>
            <a:lvl1pPr algn="l">
              <a:defRPr sz="56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011238" y="4069399"/>
            <a:ext cx="10881360" cy="2100262"/>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75A48CC-28D5-4DB3-82F9-8A5F8BBEF9CC}" type="datetimeFigureOut">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FBD0A87-419F-4792-9DFA-8C0DC6CD75E0}" type="slidenum">
              <a:rPr kumimoji="1" lang="ja-JP" altLang="en-US" smtClean="0"/>
              <a:t>‹#›</a:t>
            </a:fld>
            <a:endParaRPr kumimoji="1" lang="ja-JP" altLang="en-US"/>
          </a:p>
        </p:txBody>
      </p:sp>
    </p:spTree>
    <p:extLst>
      <p:ext uri="{BB962C8B-B14F-4D97-AF65-F5344CB8AC3E}">
        <p14:creationId xmlns:p14="http://schemas.microsoft.com/office/powerpoint/2010/main" val="1459946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40080" y="2240281"/>
            <a:ext cx="5654040" cy="6336348"/>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507480" y="2240281"/>
            <a:ext cx="5654040" cy="6336348"/>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75A48CC-28D5-4DB3-82F9-8A5F8BBEF9CC}" type="datetimeFigureOut">
              <a:rPr kumimoji="1" lang="ja-JP" altLang="en-US" smtClean="0"/>
              <a:t>2025/7/31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FBD0A87-419F-4792-9DFA-8C0DC6CD75E0}" type="slidenum">
              <a:rPr kumimoji="1" lang="ja-JP" altLang="en-US" smtClean="0"/>
              <a:t>‹#›</a:t>
            </a:fld>
            <a:endParaRPr kumimoji="1" lang="ja-JP" altLang="en-US"/>
          </a:p>
        </p:txBody>
      </p:sp>
    </p:spTree>
    <p:extLst>
      <p:ext uri="{BB962C8B-B14F-4D97-AF65-F5344CB8AC3E}">
        <p14:creationId xmlns:p14="http://schemas.microsoft.com/office/powerpoint/2010/main" val="39114331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149158"/>
            <a:ext cx="5656263"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40080" y="3044825"/>
            <a:ext cx="5656263"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503036" y="2149158"/>
            <a:ext cx="5658485"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503036" y="3044825"/>
            <a:ext cx="5658485"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E75A48CC-28D5-4DB3-82F9-8A5F8BBEF9CC}" type="datetimeFigureOut">
              <a:rPr kumimoji="1" lang="ja-JP" altLang="en-US" smtClean="0"/>
              <a:t>2025/7/31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FBD0A87-419F-4792-9DFA-8C0DC6CD75E0}" type="slidenum">
              <a:rPr kumimoji="1" lang="ja-JP" altLang="en-US" smtClean="0"/>
              <a:t>‹#›</a:t>
            </a:fld>
            <a:endParaRPr kumimoji="1" lang="ja-JP" altLang="en-US"/>
          </a:p>
        </p:txBody>
      </p:sp>
    </p:spTree>
    <p:extLst>
      <p:ext uri="{BB962C8B-B14F-4D97-AF65-F5344CB8AC3E}">
        <p14:creationId xmlns:p14="http://schemas.microsoft.com/office/powerpoint/2010/main" val="4664625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75A48CC-28D5-4DB3-82F9-8A5F8BBEF9CC}" type="datetimeFigureOut">
              <a:rPr kumimoji="1" lang="ja-JP" altLang="en-US" smtClean="0"/>
              <a:t>2025/7/31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FBD0A87-419F-4792-9DFA-8C0DC6CD75E0}" type="slidenum">
              <a:rPr kumimoji="1" lang="ja-JP" altLang="en-US" smtClean="0"/>
              <a:t>‹#›</a:t>
            </a:fld>
            <a:endParaRPr kumimoji="1" lang="ja-JP" altLang="en-US"/>
          </a:p>
        </p:txBody>
      </p:sp>
    </p:spTree>
    <p:extLst>
      <p:ext uri="{BB962C8B-B14F-4D97-AF65-F5344CB8AC3E}">
        <p14:creationId xmlns:p14="http://schemas.microsoft.com/office/powerpoint/2010/main" val="3612980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75A48CC-28D5-4DB3-82F9-8A5F8BBEF9CC}" type="datetimeFigureOut">
              <a:rPr kumimoji="1" lang="ja-JP" altLang="en-US" smtClean="0"/>
              <a:t>2025/7/31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FBD0A87-419F-4792-9DFA-8C0DC6CD75E0}" type="slidenum">
              <a:rPr kumimoji="1" lang="ja-JP" altLang="en-US" smtClean="0"/>
              <a:t>‹#›</a:t>
            </a:fld>
            <a:endParaRPr kumimoji="1" lang="ja-JP" altLang="en-US"/>
          </a:p>
        </p:txBody>
      </p:sp>
    </p:spTree>
    <p:extLst>
      <p:ext uri="{BB962C8B-B14F-4D97-AF65-F5344CB8AC3E}">
        <p14:creationId xmlns:p14="http://schemas.microsoft.com/office/powerpoint/2010/main" val="15294790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1" y="382270"/>
            <a:ext cx="4211638" cy="1626870"/>
          </a:xfrm>
        </p:spPr>
        <p:txBody>
          <a:bodyPr anchor="b"/>
          <a:lstStyle>
            <a:lvl1pPr algn="l">
              <a:defRPr sz="28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5005070" y="382271"/>
            <a:ext cx="7156450" cy="8194358"/>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40081" y="2009141"/>
            <a:ext cx="4211638" cy="6567488"/>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75A48CC-28D5-4DB3-82F9-8A5F8BBEF9CC}" type="datetimeFigureOut">
              <a:rPr kumimoji="1" lang="ja-JP" altLang="en-US" smtClean="0"/>
              <a:t>2025/7/31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FBD0A87-419F-4792-9DFA-8C0DC6CD75E0}" type="slidenum">
              <a:rPr kumimoji="1" lang="ja-JP" altLang="en-US" smtClean="0"/>
              <a:t>‹#›</a:t>
            </a:fld>
            <a:endParaRPr kumimoji="1" lang="ja-JP" altLang="en-US"/>
          </a:p>
        </p:txBody>
      </p:sp>
    </p:spTree>
    <p:extLst>
      <p:ext uri="{BB962C8B-B14F-4D97-AF65-F5344CB8AC3E}">
        <p14:creationId xmlns:p14="http://schemas.microsoft.com/office/powerpoint/2010/main" val="24585249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0"/>
            <a:ext cx="7680960" cy="793433"/>
          </a:xfrm>
        </p:spPr>
        <p:txBody>
          <a:bodyPr anchor="b"/>
          <a:lstStyle>
            <a:lvl1pPr algn="l">
              <a:defRPr sz="2800" b="1"/>
            </a:lvl1pPr>
          </a:lstStyle>
          <a:p>
            <a:r>
              <a:rPr kumimoji="1" lang="ja-JP" altLang="en-US"/>
              <a:t>マスター タイトルの書式設定</a:t>
            </a:r>
          </a:p>
        </p:txBody>
      </p:sp>
      <p:sp>
        <p:nvSpPr>
          <p:cNvPr id="3" name="図プレースホルダー 2"/>
          <p:cNvSpPr>
            <a:spLocks noGrp="1"/>
          </p:cNvSpPr>
          <p:nvPr>
            <p:ph type="pic" idx="1"/>
          </p:nvPr>
        </p:nvSpPr>
        <p:spPr>
          <a:xfrm>
            <a:off x="2509203" y="857885"/>
            <a:ext cx="7680960" cy="5760720"/>
          </a:xfrm>
        </p:spPr>
        <p:txBody>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kumimoji="1" lang="ja-JP" altLang="en-US"/>
          </a:p>
        </p:txBody>
      </p:sp>
      <p:sp>
        <p:nvSpPr>
          <p:cNvPr id="4" name="テキスト プレースホルダー 3"/>
          <p:cNvSpPr>
            <a:spLocks noGrp="1"/>
          </p:cNvSpPr>
          <p:nvPr>
            <p:ph type="body" sz="half" idx="2"/>
          </p:nvPr>
        </p:nvSpPr>
        <p:spPr>
          <a:xfrm>
            <a:off x="2509203" y="7514273"/>
            <a:ext cx="7680960" cy="1126807"/>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75A48CC-28D5-4DB3-82F9-8A5F8BBEF9CC}" type="datetimeFigureOut">
              <a:rPr kumimoji="1" lang="ja-JP" altLang="en-US" smtClean="0"/>
              <a:t>2025/7/31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FBD0A87-419F-4792-9DFA-8C0DC6CD75E0}" type="slidenum">
              <a:rPr kumimoji="1" lang="ja-JP" altLang="en-US" smtClean="0"/>
              <a:t>‹#›</a:t>
            </a:fld>
            <a:endParaRPr kumimoji="1" lang="ja-JP" altLang="en-US"/>
          </a:p>
        </p:txBody>
      </p:sp>
    </p:spTree>
    <p:extLst>
      <p:ext uri="{BB962C8B-B14F-4D97-AF65-F5344CB8AC3E}">
        <p14:creationId xmlns:p14="http://schemas.microsoft.com/office/powerpoint/2010/main" val="13207876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40080" y="384493"/>
            <a:ext cx="11521440" cy="1600200"/>
          </a:xfrm>
          <a:prstGeom prst="rect">
            <a:avLst/>
          </a:prstGeom>
        </p:spPr>
        <p:txBody>
          <a:bodyPr vert="horz" lIns="128016" tIns="64008" rIns="128016" bIns="64008"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240281"/>
            <a:ext cx="11521440" cy="6336348"/>
          </a:xfrm>
          <a:prstGeom prst="rect">
            <a:avLst/>
          </a:prstGeom>
        </p:spPr>
        <p:txBody>
          <a:bodyPr vert="horz" lIns="128016" tIns="64008" rIns="128016" bIns="64008"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40080" y="8898891"/>
            <a:ext cx="2987040" cy="511175"/>
          </a:xfrm>
          <a:prstGeom prst="rect">
            <a:avLst/>
          </a:prstGeom>
        </p:spPr>
        <p:txBody>
          <a:bodyPr vert="horz" lIns="128016" tIns="64008" rIns="128016" bIns="64008" rtlCol="0" anchor="ctr"/>
          <a:lstStyle>
            <a:lvl1pPr algn="l">
              <a:defRPr sz="1700">
                <a:solidFill>
                  <a:schemeClr val="tx1">
                    <a:tint val="75000"/>
                  </a:schemeClr>
                </a:solidFill>
              </a:defRPr>
            </a:lvl1pPr>
          </a:lstStyle>
          <a:p>
            <a:fld id="{E75A48CC-28D5-4DB3-82F9-8A5F8BBEF9CC}" type="datetimeFigureOut">
              <a:rPr kumimoji="1" lang="ja-JP" altLang="en-US" smtClean="0"/>
              <a:t>2025/7/31</a:t>
            </a:fld>
            <a:endParaRPr kumimoji="1" lang="ja-JP" altLang="en-US"/>
          </a:p>
        </p:txBody>
      </p:sp>
      <p:sp>
        <p:nvSpPr>
          <p:cNvPr id="5" name="フッター プレースホルダー 4"/>
          <p:cNvSpPr>
            <a:spLocks noGrp="1"/>
          </p:cNvSpPr>
          <p:nvPr>
            <p:ph type="ftr" sz="quarter" idx="3"/>
          </p:nvPr>
        </p:nvSpPr>
        <p:spPr>
          <a:xfrm>
            <a:off x="4373880" y="8898891"/>
            <a:ext cx="4053840" cy="511175"/>
          </a:xfrm>
          <a:prstGeom prst="rect">
            <a:avLst/>
          </a:prstGeom>
        </p:spPr>
        <p:txBody>
          <a:bodyPr vert="horz" lIns="128016" tIns="64008" rIns="128016" bIns="64008" rtlCol="0" anchor="ctr"/>
          <a:lstStyle>
            <a:lvl1pPr algn="ctr">
              <a:defRPr sz="17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9174480" y="8898891"/>
            <a:ext cx="2987040" cy="511175"/>
          </a:xfrm>
          <a:prstGeom prst="rect">
            <a:avLst/>
          </a:prstGeom>
        </p:spPr>
        <p:txBody>
          <a:bodyPr vert="horz" lIns="128016" tIns="64008" rIns="128016" bIns="64008" rtlCol="0" anchor="ctr"/>
          <a:lstStyle>
            <a:lvl1pPr algn="r">
              <a:defRPr sz="1700">
                <a:solidFill>
                  <a:schemeClr val="tx1">
                    <a:tint val="75000"/>
                  </a:schemeClr>
                </a:solidFill>
              </a:defRPr>
            </a:lvl1pPr>
          </a:lstStyle>
          <a:p>
            <a:fld id="{FFBD0A87-419F-4792-9DFA-8C0DC6CD75E0}" type="slidenum">
              <a:rPr kumimoji="1" lang="ja-JP" altLang="en-US" smtClean="0"/>
              <a:t>‹#›</a:t>
            </a:fld>
            <a:endParaRPr kumimoji="1" lang="ja-JP" altLang="en-US"/>
          </a:p>
        </p:txBody>
      </p:sp>
    </p:spTree>
    <p:extLst>
      <p:ext uri="{BB962C8B-B14F-4D97-AF65-F5344CB8AC3E}">
        <p14:creationId xmlns:p14="http://schemas.microsoft.com/office/powerpoint/2010/main" val="11794260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kumimoji="1" sz="620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kumimoji="1" sz="450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kumimoji="1" sz="390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kumimoji="1" sz="340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88" name="直線コネクタ 287"/>
          <p:cNvCxnSpPr/>
          <p:nvPr/>
        </p:nvCxnSpPr>
        <p:spPr>
          <a:xfrm>
            <a:off x="7872412" y="1595734"/>
            <a:ext cx="0" cy="403738"/>
          </a:xfrm>
          <a:prstGeom prst="line">
            <a:avLst/>
          </a:prstGeom>
          <a:ln w="19050">
            <a:solidFill>
              <a:schemeClr val="accent1"/>
            </a:solidFill>
            <a:headEnd type="none" w="med" len="med"/>
          </a:ln>
        </p:spPr>
        <p:style>
          <a:lnRef idx="1">
            <a:schemeClr val="accent1"/>
          </a:lnRef>
          <a:fillRef idx="0">
            <a:schemeClr val="accent1"/>
          </a:fillRef>
          <a:effectRef idx="0">
            <a:schemeClr val="accent1"/>
          </a:effectRef>
          <a:fontRef idx="minor">
            <a:schemeClr val="tx1"/>
          </a:fontRef>
        </p:style>
      </p:cxnSp>
      <p:sp>
        <p:nvSpPr>
          <p:cNvPr id="83" name="テキスト ボックス 82"/>
          <p:cNvSpPr txBox="1"/>
          <p:nvPr/>
        </p:nvSpPr>
        <p:spPr>
          <a:xfrm>
            <a:off x="1987631" y="8132046"/>
            <a:ext cx="10726704" cy="1418120"/>
          </a:xfrm>
          <a:prstGeom prst="rect">
            <a:avLst/>
          </a:prstGeom>
          <a:noFill/>
          <a:ln w="12700">
            <a:solidFill>
              <a:schemeClr val="tx2"/>
            </a:solidFill>
            <a:prstDash val="sysDash"/>
          </a:ln>
        </p:spPr>
        <p:txBody>
          <a:bodyPr wrap="square" lIns="50400" tIns="100800" rIns="50400" bIns="50400" rtlCol="0" anchor="t" anchorCtr="0">
            <a:noAutofit/>
          </a:bodyPr>
          <a:lstStyle/>
          <a:p>
            <a:pPr>
              <a:lnSpc>
                <a:spcPts val="1400"/>
              </a:lnSpc>
              <a:spcBef>
                <a:spcPts val="280"/>
              </a:spcBef>
            </a:pPr>
            <a:endParaRPr kumimoji="1" lang="ja-JP" altLang="en-US" sz="11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6" name="正方形/長方形 45"/>
          <p:cNvSpPr/>
          <p:nvPr/>
        </p:nvSpPr>
        <p:spPr>
          <a:xfrm>
            <a:off x="38100" y="597229"/>
            <a:ext cx="2695279" cy="1620458"/>
          </a:xfrm>
          <a:prstGeom prst="rect">
            <a:avLst/>
          </a:prstGeom>
          <a:no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23" tIns="45712" rIns="91423" bIns="45712" rtlCol="0" anchor="ctr"/>
          <a:lstStyle/>
          <a:p>
            <a:pPr algn="ctr"/>
            <a:endParaRPr kumimoji="1" lang="ja-JP" altLang="en-US"/>
          </a:p>
        </p:txBody>
      </p:sp>
      <p:sp>
        <p:nvSpPr>
          <p:cNvPr id="42" name="テキスト ボックス 41"/>
          <p:cNvSpPr txBox="1"/>
          <p:nvPr/>
        </p:nvSpPr>
        <p:spPr>
          <a:xfrm>
            <a:off x="127309" y="802285"/>
            <a:ext cx="2574761" cy="1404000"/>
          </a:xfrm>
          <a:prstGeom prst="rect">
            <a:avLst/>
          </a:prstGeom>
          <a:noFill/>
          <a:ln>
            <a:noFill/>
          </a:ln>
        </p:spPr>
        <p:txBody>
          <a:bodyPr wrap="square" lIns="0" tIns="0" rIns="35993" bIns="0" rtlCol="0" anchor="t" anchorCtr="0">
            <a:noAutofit/>
          </a:bodyPr>
          <a:lstStyle/>
          <a:p>
            <a:pPr marL="174593" indent="-174593">
              <a:lnSpc>
                <a:spcPts val="1400"/>
              </a:lnSpc>
            </a:pP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今後、住生活に関する政策がめざすべき目標、政策の枠組みや施策展開の方向性を示すもの。</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74593" indent="-174593">
              <a:lnSpc>
                <a:spcPts val="1400"/>
              </a:lnSpc>
              <a:spcBef>
                <a:spcPts val="300"/>
              </a:spcBef>
            </a:pP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住生活基本法に基づく、「大阪府住生活基本計画」として策定。</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74593" indent="-174593">
              <a:lnSpc>
                <a:spcPts val="1400"/>
              </a:lnSpc>
              <a:spcBef>
                <a:spcPts val="300"/>
              </a:spcBef>
            </a:pP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計画期間は、令和３年度から令和</a:t>
            </a:r>
            <a:r>
              <a:rPr lang="en-US" altLang="ja-JP" sz="1000" spc="-29" dirty="0">
                <a:latin typeface="Meiryo UI" panose="020B0604030504040204" pitchFamily="50" charset="-128"/>
                <a:ea typeface="Meiryo UI" panose="020B0604030504040204" pitchFamily="50" charset="-128"/>
                <a:cs typeface="Meiryo UI" panose="020B0604030504040204" pitchFamily="50" charset="-128"/>
              </a:rPr>
              <a:t>12 </a:t>
            </a: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年度までの</a:t>
            </a:r>
            <a:r>
              <a:rPr lang="en-US" altLang="ja-JP" sz="1000" spc="-29" dirty="0">
                <a:latin typeface="Meiryo UI" panose="020B0604030504040204" pitchFamily="50" charset="-128"/>
                <a:ea typeface="Meiryo UI" panose="020B0604030504040204" pitchFamily="50" charset="-128"/>
                <a:cs typeface="Meiryo UI" panose="020B0604030504040204" pitchFamily="50" charset="-128"/>
              </a:rPr>
              <a:t>10</a:t>
            </a: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年間とする。おおむね５年を基本として、必要に応じて計画の見直しを行う。</a:t>
            </a:r>
          </a:p>
          <a:p>
            <a:pPr marL="174593" indent="-174593">
              <a:lnSpc>
                <a:spcPts val="1400"/>
              </a:lnSpc>
              <a:spcBef>
                <a:spcPts val="300"/>
              </a:spcBef>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4" name="テキスト ボックス 43"/>
          <p:cNvSpPr txBox="1"/>
          <p:nvPr/>
        </p:nvSpPr>
        <p:spPr>
          <a:xfrm>
            <a:off x="203381" y="477443"/>
            <a:ext cx="2376000" cy="252000"/>
          </a:xfrm>
          <a:prstGeom prst="roundRect">
            <a:avLst/>
          </a:prstGeom>
          <a:solidFill>
            <a:srgbClr val="00B0F0"/>
          </a:solidFill>
          <a:ln>
            <a:solidFill>
              <a:schemeClr val="tx2"/>
            </a:solidFill>
          </a:ln>
        </p:spPr>
        <p:txBody>
          <a:bodyPr wrap="square" lIns="0" tIns="0" rIns="0" bIns="0" rtlCol="0" anchor="ctr" anchorCtr="0">
            <a:noAutofit/>
          </a:bodyPr>
          <a:lstStyle/>
          <a:p>
            <a:pPr algn="ctr"/>
            <a:r>
              <a:rPr lang="ja-JP" altLang="en-US" sz="1300" spc="-29"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「住まうビジョン・大阪」とは</a:t>
            </a:r>
            <a:endParaRPr lang="en-US" altLang="ja-JP" sz="1300" spc="-29"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4" name="タイトル 16"/>
          <p:cNvSpPr>
            <a:spLocks noGrp="1"/>
          </p:cNvSpPr>
          <p:nvPr>
            <p:ph type="ctrTitle"/>
          </p:nvPr>
        </p:nvSpPr>
        <p:spPr>
          <a:xfrm>
            <a:off x="0" y="-30872"/>
            <a:ext cx="12801600" cy="411205"/>
          </a:xfrm>
          <a:solidFill>
            <a:srgbClr val="00B0F0"/>
          </a:solidFill>
          <a:ln w="12700">
            <a:noFill/>
          </a:ln>
        </p:spPr>
        <p:txBody>
          <a:bodyPr>
            <a:noAutofit/>
          </a:bodyPr>
          <a:lstStyle/>
          <a:p>
            <a:r>
              <a:rPr lang="ja-JP" altLang="en-US" sz="2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住まうビジョン・大阪（大阪府住生活基本計画）の概要</a:t>
            </a:r>
          </a:p>
        </p:txBody>
      </p:sp>
      <p:grpSp>
        <p:nvGrpSpPr>
          <p:cNvPr id="350" name="グループ化 349"/>
          <p:cNvGrpSpPr/>
          <p:nvPr/>
        </p:nvGrpSpPr>
        <p:grpSpPr>
          <a:xfrm>
            <a:off x="2766448" y="3610002"/>
            <a:ext cx="369136" cy="756000"/>
            <a:chOff x="64096" y="3538203"/>
            <a:chExt cx="468000" cy="756000"/>
          </a:xfrm>
        </p:grpSpPr>
        <p:sp>
          <p:nvSpPr>
            <p:cNvPr id="351" name="円/楕円 350"/>
            <p:cNvSpPr/>
            <p:nvPr/>
          </p:nvSpPr>
          <p:spPr>
            <a:xfrm>
              <a:off x="64096" y="3538203"/>
              <a:ext cx="468000" cy="756000"/>
            </a:xfrm>
            <a:prstGeom prst="ellipse">
              <a:avLst/>
            </a:prstGeom>
            <a:solidFill>
              <a:schemeClr val="bg1"/>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HGPｺﾞｼｯｸM" panose="020B0600000000000000" pitchFamily="50" charset="-128"/>
                <a:ea typeface="HGPｺﾞｼｯｸM" panose="020B0600000000000000" pitchFamily="50" charset="-128"/>
              </a:endParaRPr>
            </a:p>
          </p:txBody>
        </p:sp>
        <p:sp>
          <p:nvSpPr>
            <p:cNvPr id="352" name="Rectangle 2"/>
            <p:cNvSpPr>
              <a:spLocks noChangeArrowheads="1"/>
            </p:cNvSpPr>
            <p:nvPr/>
          </p:nvSpPr>
          <p:spPr bwMode="auto">
            <a:xfrm>
              <a:off x="89577" y="3587947"/>
              <a:ext cx="366239" cy="688457"/>
            </a:xfrm>
            <a:prstGeom prst="rect">
              <a:avLst/>
            </a:prstGeom>
            <a:noFill/>
            <a:ln w="9525">
              <a:noFill/>
              <a:prstDash val="solid"/>
              <a:miter lim="800000"/>
              <a:headEnd/>
              <a:tailEnd/>
            </a:ln>
          </p:spPr>
          <p:txBody>
            <a:bodyPr vert="eaVert" wrap="square" lIns="0" tIns="0" rIns="0" bIns="0" anchor="ctr" anchorCtr="0">
              <a:noAutofit/>
            </a:bodyPr>
            <a:lstStyle>
              <a:lvl1pPr algn="l" eaLnBrk="0" hangingPunct="0">
                <a:spcBef>
                  <a:spcPts val="800"/>
                </a:spcBef>
                <a:defRPr sz="3200">
                  <a:solidFill>
                    <a:srgbClr val="000000"/>
                  </a:solidFill>
                  <a:latin typeface="Calibri" pitchFamily="32" charset="0"/>
                  <a:ea typeface="ＭＳ Ｐゴシック" charset="-128"/>
                </a:defRPr>
              </a:lvl1pPr>
              <a:lvl2pPr algn="l" eaLnBrk="0" hangingPunct="0">
                <a:spcBef>
                  <a:spcPts val="700"/>
                </a:spcBef>
                <a:defRPr sz="2800">
                  <a:solidFill>
                    <a:srgbClr val="000000"/>
                  </a:solidFill>
                  <a:latin typeface="Calibri" pitchFamily="32" charset="0"/>
                  <a:ea typeface="ＭＳ Ｐゴシック" charset="-128"/>
                </a:defRPr>
              </a:lvl2pPr>
              <a:lvl3pPr algn="l" eaLnBrk="0" hangingPunct="0">
                <a:spcBef>
                  <a:spcPts val="600"/>
                </a:spcBef>
                <a:defRPr sz="2400">
                  <a:solidFill>
                    <a:srgbClr val="000000"/>
                  </a:solidFill>
                  <a:latin typeface="Calibri" pitchFamily="32" charset="0"/>
                  <a:ea typeface="ＭＳ Ｐゴシック" charset="-128"/>
                </a:defRPr>
              </a:lvl3pPr>
              <a:lvl4pPr algn="l" eaLnBrk="0" hangingPunct="0">
                <a:spcBef>
                  <a:spcPts val="500"/>
                </a:spcBef>
                <a:defRPr sz="2000">
                  <a:solidFill>
                    <a:srgbClr val="000000"/>
                  </a:solidFill>
                  <a:latin typeface="Calibri" pitchFamily="32" charset="0"/>
                  <a:ea typeface="ＭＳ Ｐゴシック" charset="-128"/>
                </a:defRPr>
              </a:lvl4pPr>
              <a:lvl5pPr algn="l" eaLnBrk="0" hangingPunct="0">
                <a:spcBef>
                  <a:spcPts val="500"/>
                </a:spcBef>
                <a:defRPr sz="2000">
                  <a:solidFill>
                    <a:srgbClr val="000000"/>
                  </a:solidFill>
                  <a:latin typeface="Calibri" pitchFamily="32" charset="0"/>
                  <a:ea typeface="ＭＳ Ｐゴシック" charset="-128"/>
                </a:defRPr>
              </a:lvl5pPr>
              <a:lvl6pPr marL="25146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6pPr>
              <a:lvl7pPr marL="29718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7pPr>
              <a:lvl8pPr marL="34290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8pPr>
              <a:lvl9pPr marL="38862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9pPr>
            </a:lstStyle>
            <a:p>
              <a:pPr algn="ctr" eaLnBrk="1" hangingPunct="1">
                <a:lnSpc>
                  <a:spcPts val="1260"/>
                </a:lnSpc>
                <a:spcBef>
                  <a:spcPts val="0"/>
                </a:spcBef>
                <a:tabLst>
                  <a:tab pos="1000125" algn="l"/>
                </a:tabLst>
              </a:pPr>
              <a:r>
                <a:rPr lang="ja-JP" altLang="en-US" sz="1000" dirty="0">
                  <a:solidFill>
                    <a:schemeClr val="tx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rPr>
                <a:t>施策展開の</a:t>
              </a:r>
              <a:endParaRPr lang="en-US" altLang="ja-JP" sz="1000" dirty="0">
                <a:solidFill>
                  <a:schemeClr val="tx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endParaRPr>
            </a:p>
            <a:p>
              <a:pPr algn="ctr" eaLnBrk="1" hangingPunct="1">
                <a:lnSpc>
                  <a:spcPts val="1260"/>
                </a:lnSpc>
                <a:spcBef>
                  <a:spcPts val="0"/>
                </a:spcBef>
                <a:tabLst>
                  <a:tab pos="1000125" algn="l"/>
                </a:tabLst>
              </a:pPr>
              <a:r>
                <a:rPr lang="ja-JP" altLang="en-US" sz="1000" dirty="0">
                  <a:solidFill>
                    <a:schemeClr val="tx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rPr>
                <a:t>視点</a:t>
              </a:r>
              <a:endParaRPr lang="en-US" altLang="ja-JP" sz="1000" dirty="0">
                <a:solidFill>
                  <a:schemeClr val="tx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endParaRPr>
            </a:p>
          </p:txBody>
        </p:sp>
      </p:grpSp>
      <p:sp>
        <p:nvSpPr>
          <p:cNvPr id="283" name="テキスト ボックス 282"/>
          <p:cNvSpPr txBox="1"/>
          <p:nvPr/>
        </p:nvSpPr>
        <p:spPr>
          <a:xfrm>
            <a:off x="8041197" y="3151420"/>
            <a:ext cx="2259965" cy="4925200"/>
          </a:xfrm>
          <a:prstGeom prst="rect">
            <a:avLst/>
          </a:prstGeom>
          <a:solidFill>
            <a:schemeClr val="bg1"/>
          </a:solidFill>
          <a:ln w="9525">
            <a:solidFill>
              <a:schemeClr val="tx2"/>
            </a:solidFill>
            <a:prstDash val="solid"/>
          </a:ln>
        </p:spPr>
        <p:txBody>
          <a:bodyPr wrap="square" lIns="50400" tIns="100800" rIns="50400" bIns="50400" rtlCol="0" anchor="t" anchorCtr="0">
            <a:noAutofit/>
          </a:bodyPr>
          <a:lstStyle/>
          <a:p>
            <a:pPr>
              <a:lnSpc>
                <a:spcPts val="1400"/>
              </a:lnSpc>
              <a:spcBef>
                <a:spcPts val="280"/>
              </a:spcBef>
            </a:pPr>
            <a:endParaRPr kumimoji="1" lang="ja-JP" altLang="en-US" sz="11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84" name="テキスト ボックス 283"/>
          <p:cNvSpPr txBox="1"/>
          <p:nvPr/>
        </p:nvSpPr>
        <p:spPr>
          <a:xfrm>
            <a:off x="10473431" y="3142763"/>
            <a:ext cx="2240903" cy="4933857"/>
          </a:xfrm>
          <a:prstGeom prst="rect">
            <a:avLst/>
          </a:prstGeom>
          <a:solidFill>
            <a:schemeClr val="bg1"/>
          </a:solidFill>
          <a:ln w="9525">
            <a:solidFill>
              <a:schemeClr val="tx2"/>
            </a:solidFill>
            <a:prstDash val="solid"/>
          </a:ln>
        </p:spPr>
        <p:txBody>
          <a:bodyPr wrap="square" lIns="50400" tIns="100800" rIns="50400" bIns="50400" rtlCol="0" anchor="t" anchorCtr="0">
            <a:noAutofit/>
          </a:bodyPr>
          <a:lstStyle/>
          <a:p>
            <a:pPr>
              <a:lnSpc>
                <a:spcPts val="1400"/>
              </a:lnSpc>
              <a:spcBef>
                <a:spcPts val="280"/>
              </a:spcBef>
            </a:pPr>
            <a:endParaRPr kumimoji="1" lang="ja-JP" altLang="en-US" sz="11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85" name="テキスト ボックス 284"/>
          <p:cNvSpPr txBox="1"/>
          <p:nvPr/>
        </p:nvSpPr>
        <p:spPr>
          <a:xfrm>
            <a:off x="5622989" y="3151420"/>
            <a:ext cx="2245048" cy="4925200"/>
          </a:xfrm>
          <a:prstGeom prst="rect">
            <a:avLst/>
          </a:prstGeom>
          <a:solidFill>
            <a:schemeClr val="bg1"/>
          </a:solidFill>
          <a:ln w="9525">
            <a:solidFill>
              <a:schemeClr val="tx2"/>
            </a:solidFill>
            <a:prstDash val="solid"/>
          </a:ln>
        </p:spPr>
        <p:txBody>
          <a:bodyPr wrap="square" lIns="50400" tIns="100800" rIns="50400" bIns="50400" rtlCol="0" anchor="t" anchorCtr="0">
            <a:noAutofit/>
          </a:bodyPr>
          <a:lstStyle/>
          <a:p>
            <a:pPr>
              <a:lnSpc>
                <a:spcPts val="1400"/>
              </a:lnSpc>
              <a:spcBef>
                <a:spcPts val="280"/>
              </a:spcBef>
            </a:pPr>
            <a:endParaRPr kumimoji="1" lang="ja-JP" altLang="en-US" sz="11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86" name="テキスト ボックス 285"/>
          <p:cNvSpPr txBox="1"/>
          <p:nvPr/>
        </p:nvSpPr>
        <p:spPr>
          <a:xfrm>
            <a:off x="3187509" y="3151420"/>
            <a:ext cx="2249740" cy="4925200"/>
          </a:xfrm>
          <a:prstGeom prst="rect">
            <a:avLst/>
          </a:prstGeom>
          <a:solidFill>
            <a:schemeClr val="bg1"/>
          </a:solidFill>
          <a:ln w="9525">
            <a:solidFill>
              <a:schemeClr val="tx2"/>
            </a:solidFill>
            <a:prstDash val="solid"/>
          </a:ln>
        </p:spPr>
        <p:txBody>
          <a:bodyPr wrap="square" lIns="50400" tIns="100800" rIns="50400" bIns="50400" rtlCol="0" anchor="t" anchorCtr="0">
            <a:noAutofit/>
          </a:bodyPr>
          <a:lstStyle/>
          <a:p>
            <a:pPr>
              <a:lnSpc>
                <a:spcPts val="1400"/>
              </a:lnSpc>
              <a:spcBef>
                <a:spcPts val="280"/>
              </a:spcBef>
            </a:pPr>
            <a:endParaRPr kumimoji="1" lang="ja-JP" altLang="en-US" sz="11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89" name="フリーフォーム 288"/>
          <p:cNvSpPr/>
          <p:nvPr/>
        </p:nvSpPr>
        <p:spPr>
          <a:xfrm>
            <a:off x="6032182" y="2012315"/>
            <a:ext cx="3818117" cy="504000"/>
          </a:xfrm>
          <a:custGeom>
            <a:avLst/>
            <a:gdLst>
              <a:gd name="connsiteX0" fmla="*/ 0 w 2603500"/>
              <a:gd name="connsiteY0" fmla="*/ 292100 h 292100"/>
              <a:gd name="connsiteX1" fmla="*/ 0 w 2603500"/>
              <a:gd name="connsiteY1" fmla="*/ 0 h 292100"/>
              <a:gd name="connsiteX2" fmla="*/ 2590800 w 2603500"/>
              <a:gd name="connsiteY2" fmla="*/ 0 h 292100"/>
              <a:gd name="connsiteX3" fmla="*/ 2590800 w 2603500"/>
              <a:gd name="connsiteY3" fmla="*/ 228600 h 292100"/>
              <a:gd name="connsiteX4" fmla="*/ 2603500 w 2603500"/>
              <a:gd name="connsiteY4" fmla="*/ 228600 h 292100"/>
              <a:gd name="connsiteX0" fmla="*/ 0 w 2590800"/>
              <a:gd name="connsiteY0" fmla="*/ 292100 h 292100"/>
              <a:gd name="connsiteX1" fmla="*/ 0 w 2590800"/>
              <a:gd name="connsiteY1" fmla="*/ 0 h 292100"/>
              <a:gd name="connsiteX2" fmla="*/ 2590800 w 2590800"/>
              <a:gd name="connsiteY2" fmla="*/ 0 h 292100"/>
              <a:gd name="connsiteX3" fmla="*/ 2590800 w 2590800"/>
              <a:gd name="connsiteY3" fmla="*/ 228600 h 292100"/>
              <a:gd name="connsiteX0" fmla="*/ 0 w 2590800"/>
              <a:gd name="connsiteY0" fmla="*/ 292100 h 292100"/>
              <a:gd name="connsiteX1" fmla="*/ 0 w 2590800"/>
              <a:gd name="connsiteY1" fmla="*/ 0 h 292100"/>
              <a:gd name="connsiteX2" fmla="*/ 2590800 w 2590800"/>
              <a:gd name="connsiteY2" fmla="*/ 0 h 292100"/>
              <a:gd name="connsiteX3" fmla="*/ 2590800 w 2590800"/>
              <a:gd name="connsiteY3" fmla="*/ 261458 h 292100"/>
            </a:gdLst>
            <a:ahLst/>
            <a:cxnLst>
              <a:cxn ang="0">
                <a:pos x="connsiteX0" y="connsiteY0"/>
              </a:cxn>
              <a:cxn ang="0">
                <a:pos x="connsiteX1" y="connsiteY1"/>
              </a:cxn>
              <a:cxn ang="0">
                <a:pos x="connsiteX2" y="connsiteY2"/>
              </a:cxn>
              <a:cxn ang="0">
                <a:pos x="connsiteX3" y="connsiteY3"/>
              </a:cxn>
            </a:cxnLst>
            <a:rect l="l" t="t" r="r" b="b"/>
            <a:pathLst>
              <a:path w="2590800" h="292100">
                <a:moveTo>
                  <a:pt x="0" y="292100"/>
                </a:moveTo>
                <a:lnTo>
                  <a:pt x="0" y="0"/>
                </a:lnTo>
                <a:lnTo>
                  <a:pt x="2590800" y="0"/>
                </a:lnTo>
                <a:lnTo>
                  <a:pt x="2590800" y="261458"/>
                </a:lnTo>
              </a:path>
            </a:pathLst>
          </a:cu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37425" tIns="68712" rIns="137425" bIns="68712" rtlCol="0" anchor="ctr"/>
          <a:lstStyle/>
          <a:p>
            <a:pPr algn="ctr"/>
            <a:endParaRPr kumimoji="1" lang="ja-JP" altLang="en-US"/>
          </a:p>
        </p:txBody>
      </p:sp>
      <p:sp>
        <p:nvSpPr>
          <p:cNvPr id="290" name="フリーフォーム 289"/>
          <p:cNvSpPr/>
          <p:nvPr/>
        </p:nvSpPr>
        <p:spPr>
          <a:xfrm>
            <a:off x="4263598" y="2719552"/>
            <a:ext cx="7334532" cy="504000"/>
          </a:xfrm>
          <a:custGeom>
            <a:avLst/>
            <a:gdLst>
              <a:gd name="connsiteX0" fmla="*/ 0 w 2603500"/>
              <a:gd name="connsiteY0" fmla="*/ 292100 h 292100"/>
              <a:gd name="connsiteX1" fmla="*/ 0 w 2603500"/>
              <a:gd name="connsiteY1" fmla="*/ 0 h 292100"/>
              <a:gd name="connsiteX2" fmla="*/ 2590800 w 2603500"/>
              <a:gd name="connsiteY2" fmla="*/ 0 h 292100"/>
              <a:gd name="connsiteX3" fmla="*/ 2590800 w 2603500"/>
              <a:gd name="connsiteY3" fmla="*/ 228600 h 292100"/>
              <a:gd name="connsiteX4" fmla="*/ 2603500 w 2603500"/>
              <a:gd name="connsiteY4" fmla="*/ 228600 h 292100"/>
              <a:gd name="connsiteX0" fmla="*/ 0 w 2590800"/>
              <a:gd name="connsiteY0" fmla="*/ 292100 h 292100"/>
              <a:gd name="connsiteX1" fmla="*/ 0 w 2590800"/>
              <a:gd name="connsiteY1" fmla="*/ 0 h 292100"/>
              <a:gd name="connsiteX2" fmla="*/ 2590800 w 2590800"/>
              <a:gd name="connsiteY2" fmla="*/ 0 h 292100"/>
              <a:gd name="connsiteX3" fmla="*/ 2590800 w 2590800"/>
              <a:gd name="connsiteY3" fmla="*/ 228600 h 292100"/>
              <a:gd name="connsiteX0" fmla="*/ 0 w 2590800"/>
              <a:gd name="connsiteY0" fmla="*/ 292100 h 292100"/>
              <a:gd name="connsiteX1" fmla="*/ 0 w 2590800"/>
              <a:gd name="connsiteY1" fmla="*/ 0 h 292100"/>
              <a:gd name="connsiteX2" fmla="*/ 2590800 w 2590800"/>
              <a:gd name="connsiteY2" fmla="*/ 0 h 292100"/>
              <a:gd name="connsiteX3" fmla="*/ 2590800 w 2590800"/>
              <a:gd name="connsiteY3" fmla="*/ 261458 h 292100"/>
            </a:gdLst>
            <a:ahLst/>
            <a:cxnLst>
              <a:cxn ang="0">
                <a:pos x="connsiteX0" y="connsiteY0"/>
              </a:cxn>
              <a:cxn ang="0">
                <a:pos x="connsiteX1" y="connsiteY1"/>
              </a:cxn>
              <a:cxn ang="0">
                <a:pos x="connsiteX2" y="connsiteY2"/>
              </a:cxn>
              <a:cxn ang="0">
                <a:pos x="connsiteX3" y="connsiteY3"/>
              </a:cxn>
            </a:cxnLst>
            <a:rect l="l" t="t" r="r" b="b"/>
            <a:pathLst>
              <a:path w="2590800" h="292100">
                <a:moveTo>
                  <a:pt x="0" y="292100"/>
                </a:moveTo>
                <a:lnTo>
                  <a:pt x="0" y="0"/>
                </a:lnTo>
                <a:lnTo>
                  <a:pt x="2590800" y="0"/>
                </a:lnTo>
                <a:lnTo>
                  <a:pt x="2590800" y="261458"/>
                </a:lnTo>
              </a:path>
            </a:pathLst>
          </a:cu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37425" tIns="68712" rIns="137425" bIns="68712" rtlCol="0" anchor="ctr"/>
          <a:lstStyle/>
          <a:p>
            <a:pPr algn="ctr"/>
            <a:endParaRPr kumimoji="1" lang="ja-JP" altLang="en-US"/>
          </a:p>
        </p:txBody>
      </p:sp>
      <p:sp>
        <p:nvSpPr>
          <p:cNvPr id="291" name="フリーフォーム 290"/>
          <p:cNvSpPr/>
          <p:nvPr/>
        </p:nvSpPr>
        <p:spPr>
          <a:xfrm>
            <a:off x="6692545" y="2719552"/>
            <a:ext cx="2474897" cy="504000"/>
          </a:xfrm>
          <a:custGeom>
            <a:avLst/>
            <a:gdLst>
              <a:gd name="connsiteX0" fmla="*/ 0 w 2603500"/>
              <a:gd name="connsiteY0" fmla="*/ 292100 h 292100"/>
              <a:gd name="connsiteX1" fmla="*/ 0 w 2603500"/>
              <a:gd name="connsiteY1" fmla="*/ 0 h 292100"/>
              <a:gd name="connsiteX2" fmla="*/ 2590800 w 2603500"/>
              <a:gd name="connsiteY2" fmla="*/ 0 h 292100"/>
              <a:gd name="connsiteX3" fmla="*/ 2590800 w 2603500"/>
              <a:gd name="connsiteY3" fmla="*/ 228600 h 292100"/>
              <a:gd name="connsiteX4" fmla="*/ 2603500 w 2603500"/>
              <a:gd name="connsiteY4" fmla="*/ 228600 h 292100"/>
              <a:gd name="connsiteX0" fmla="*/ 0 w 2590800"/>
              <a:gd name="connsiteY0" fmla="*/ 292100 h 292100"/>
              <a:gd name="connsiteX1" fmla="*/ 0 w 2590800"/>
              <a:gd name="connsiteY1" fmla="*/ 0 h 292100"/>
              <a:gd name="connsiteX2" fmla="*/ 2590800 w 2590800"/>
              <a:gd name="connsiteY2" fmla="*/ 0 h 292100"/>
              <a:gd name="connsiteX3" fmla="*/ 2590800 w 2590800"/>
              <a:gd name="connsiteY3" fmla="*/ 228600 h 292100"/>
              <a:gd name="connsiteX0" fmla="*/ 0 w 2590800"/>
              <a:gd name="connsiteY0" fmla="*/ 292100 h 292100"/>
              <a:gd name="connsiteX1" fmla="*/ 0 w 2590800"/>
              <a:gd name="connsiteY1" fmla="*/ 0 h 292100"/>
              <a:gd name="connsiteX2" fmla="*/ 2590800 w 2590800"/>
              <a:gd name="connsiteY2" fmla="*/ 0 h 292100"/>
              <a:gd name="connsiteX3" fmla="*/ 2590800 w 2590800"/>
              <a:gd name="connsiteY3" fmla="*/ 261458 h 292100"/>
            </a:gdLst>
            <a:ahLst/>
            <a:cxnLst>
              <a:cxn ang="0">
                <a:pos x="connsiteX0" y="connsiteY0"/>
              </a:cxn>
              <a:cxn ang="0">
                <a:pos x="connsiteX1" y="connsiteY1"/>
              </a:cxn>
              <a:cxn ang="0">
                <a:pos x="connsiteX2" y="connsiteY2"/>
              </a:cxn>
              <a:cxn ang="0">
                <a:pos x="connsiteX3" y="connsiteY3"/>
              </a:cxn>
            </a:cxnLst>
            <a:rect l="l" t="t" r="r" b="b"/>
            <a:pathLst>
              <a:path w="2590800" h="292100">
                <a:moveTo>
                  <a:pt x="0" y="292100"/>
                </a:moveTo>
                <a:lnTo>
                  <a:pt x="0" y="0"/>
                </a:lnTo>
                <a:lnTo>
                  <a:pt x="2590800" y="0"/>
                </a:lnTo>
                <a:lnTo>
                  <a:pt x="2590800" y="261458"/>
                </a:lnTo>
              </a:path>
            </a:pathLst>
          </a:cu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37425" tIns="68712" rIns="137425" bIns="68712" rtlCol="0" anchor="ctr"/>
          <a:lstStyle/>
          <a:p>
            <a:pPr algn="ctr"/>
            <a:endParaRPr kumimoji="1" lang="ja-JP" altLang="en-US"/>
          </a:p>
        </p:txBody>
      </p:sp>
      <p:cxnSp>
        <p:nvCxnSpPr>
          <p:cNvPr id="292" name="直線コネクタ 291"/>
          <p:cNvCxnSpPr/>
          <p:nvPr/>
        </p:nvCxnSpPr>
        <p:spPr>
          <a:xfrm>
            <a:off x="6032182" y="2443043"/>
            <a:ext cx="0" cy="276509"/>
          </a:xfrm>
          <a:prstGeom prst="line">
            <a:avLst/>
          </a:prstGeom>
          <a:ln w="19050">
            <a:solidFill>
              <a:schemeClr val="accent1"/>
            </a:solidFill>
            <a:headEnd type="oval" w="med" len="med"/>
          </a:ln>
        </p:spPr>
        <p:style>
          <a:lnRef idx="1">
            <a:schemeClr val="accent1"/>
          </a:lnRef>
          <a:fillRef idx="0">
            <a:schemeClr val="accent1"/>
          </a:fillRef>
          <a:effectRef idx="0">
            <a:schemeClr val="accent1"/>
          </a:effectRef>
          <a:fontRef idx="minor">
            <a:schemeClr val="tx1"/>
          </a:fontRef>
        </p:style>
      </p:cxnSp>
      <p:cxnSp>
        <p:nvCxnSpPr>
          <p:cNvPr id="293" name="直線コネクタ 292"/>
          <p:cNvCxnSpPr/>
          <p:nvPr/>
        </p:nvCxnSpPr>
        <p:spPr>
          <a:xfrm>
            <a:off x="9860290" y="2475452"/>
            <a:ext cx="0" cy="244100"/>
          </a:xfrm>
          <a:prstGeom prst="line">
            <a:avLst/>
          </a:prstGeom>
          <a:ln w="19050">
            <a:solidFill>
              <a:schemeClr val="accent1"/>
            </a:solidFill>
            <a:headEnd type="oval" w="med" len="med"/>
          </a:ln>
        </p:spPr>
        <p:style>
          <a:lnRef idx="1">
            <a:schemeClr val="accent1"/>
          </a:lnRef>
          <a:fillRef idx="0">
            <a:schemeClr val="accent1"/>
          </a:fillRef>
          <a:effectRef idx="0">
            <a:schemeClr val="accent1"/>
          </a:effectRef>
          <a:fontRef idx="minor">
            <a:schemeClr val="tx1"/>
          </a:fontRef>
        </p:style>
      </p:cxnSp>
      <p:sp>
        <p:nvSpPr>
          <p:cNvPr id="295" name="角丸四角形 294"/>
          <p:cNvSpPr/>
          <p:nvPr/>
        </p:nvSpPr>
        <p:spPr>
          <a:xfrm>
            <a:off x="5617258" y="2877094"/>
            <a:ext cx="2256660" cy="612000"/>
          </a:xfrm>
          <a:prstGeom prst="roundRect">
            <a:avLst>
              <a:gd name="adj" fmla="val 7429"/>
            </a:avLst>
          </a:prstGeom>
          <a:solidFill>
            <a:schemeClr val="accent6">
              <a:lumMod val="75000"/>
            </a:schemeClr>
          </a:solidFill>
          <a:ln/>
        </p:spPr>
        <p:style>
          <a:lnRef idx="0">
            <a:schemeClr val="accent1"/>
          </a:lnRef>
          <a:fillRef idx="3">
            <a:schemeClr val="accent1"/>
          </a:fillRef>
          <a:effectRef idx="3">
            <a:schemeClr val="accent1"/>
          </a:effectRef>
          <a:fontRef idx="minor">
            <a:schemeClr val="lt1"/>
          </a:fontRef>
        </p:style>
        <p:txBody>
          <a:bodyPr lIns="0" tIns="45714" rIns="0" bIns="45714" rtlCol="0" anchor="ctr"/>
          <a:lstStyle/>
          <a:p>
            <a:pPr algn="ctr">
              <a:spcBef>
                <a:spcPts val="280"/>
              </a:spcBef>
            </a:pPr>
            <a:r>
              <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都市の魅力を育む</a:t>
            </a:r>
          </a:p>
        </p:txBody>
      </p:sp>
      <p:sp>
        <p:nvSpPr>
          <p:cNvPr id="296" name="角丸四角形 295"/>
          <p:cNvSpPr/>
          <p:nvPr/>
        </p:nvSpPr>
        <p:spPr>
          <a:xfrm>
            <a:off x="3188330" y="2877809"/>
            <a:ext cx="2256660" cy="612000"/>
          </a:xfrm>
          <a:prstGeom prst="roundRect">
            <a:avLst>
              <a:gd name="adj" fmla="val 7429"/>
            </a:avLst>
          </a:prstGeom>
          <a:solidFill>
            <a:schemeClr val="accent6">
              <a:lumMod val="75000"/>
            </a:schemeClr>
          </a:solidFill>
          <a:ln/>
        </p:spPr>
        <p:style>
          <a:lnRef idx="0">
            <a:schemeClr val="accent1"/>
          </a:lnRef>
          <a:fillRef idx="3">
            <a:schemeClr val="accent1"/>
          </a:fillRef>
          <a:effectRef idx="3">
            <a:schemeClr val="accent1"/>
          </a:effectRef>
          <a:fontRef idx="minor">
            <a:schemeClr val="lt1"/>
          </a:fontRef>
        </p:style>
        <p:txBody>
          <a:bodyPr lIns="91430" tIns="45714" rIns="91430" bIns="45714" rtlCol="0" anchor="ctr"/>
          <a:lstStyle/>
          <a:p>
            <a:pPr algn="ctr"/>
            <a:r>
              <a:rPr lang="ja-JP" altLang="en-US" sz="1400" b="1" spc="-56"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くらしの質を高める</a:t>
            </a:r>
            <a:endParaRPr lang="en-US" altLang="ja-JP" sz="1400" b="1" spc="-56"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97" name="角丸四角形 296"/>
          <p:cNvSpPr/>
          <p:nvPr/>
        </p:nvSpPr>
        <p:spPr>
          <a:xfrm>
            <a:off x="8046186" y="2893147"/>
            <a:ext cx="2254977" cy="612000"/>
          </a:xfrm>
          <a:prstGeom prst="roundRect">
            <a:avLst>
              <a:gd name="adj" fmla="val 7429"/>
            </a:avLst>
          </a:prstGeom>
          <a:solidFill>
            <a:schemeClr val="accent6">
              <a:lumMod val="75000"/>
            </a:schemeClr>
          </a:solidFill>
          <a:ln/>
        </p:spPr>
        <p:style>
          <a:lnRef idx="0">
            <a:schemeClr val="accent1"/>
          </a:lnRef>
          <a:fillRef idx="3">
            <a:schemeClr val="accent1"/>
          </a:fillRef>
          <a:effectRef idx="3">
            <a:schemeClr val="accent1"/>
          </a:effectRef>
          <a:fontRef idx="minor">
            <a:schemeClr val="lt1"/>
          </a:fontRef>
        </p:style>
        <p:txBody>
          <a:bodyPr lIns="91430" tIns="45714" rIns="91430" bIns="45714" rtlCol="0" anchor="ctr"/>
          <a:lstStyle/>
          <a:p>
            <a:pPr algn="ctr">
              <a:spcBef>
                <a:spcPts val="280"/>
              </a:spcBef>
            </a:pPr>
            <a:r>
              <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安全を支える</a:t>
            </a:r>
          </a:p>
        </p:txBody>
      </p:sp>
      <p:sp>
        <p:nvSpPr>
          <p:cNvPr id="298" name="角丸四角形 297"/>
          <p:cNvSpPr/>
          <p:nvPr/>
        </p:nvSpPr>
        <p:spPr>
          <a:xfrm>
            <a:off x="10473432" y="2890914"/>
            <a:ext cx="2262806" cy="612000"/>
          </a:xfrm>
          <a:prstGeom prst="roundRect">
            <a:avLst>
              <a:gd name="adj" fmla="val 7429"/>
            </a:avLst>
          </a:prstGeom>
          <a:solidFill>
            <a:schemeClr val="accent6">
              <a:lumMod val="75000"/>
            </a:schemeClr>
          </a:solidFill>
          <a:ln/>
        </p:spPr>
        <p:style>
          <a:lnRef idx="0">
            <a:schemeClr val="accent1"/>
          </a:lnRef>
          <a:fillRef idx="3">
            <a:schemeClr val="accent1"/>
          </a:fillRef>
          <a:effectRef idx="3">
            <a:schemeClr val="accent1"/>
          </a:effectRef>
          <a:fontRef idx="minor">
            <a:schemeClr val="lt1"/>
          </a:fontRef>
        </p:style>
        <p:txBody>
          <a:bodyPr lIns="50400" tIns="45714" rIns="50400" bIns="45714" rtlCol="0" anchor="ctr"/>
          <a:lstStyle/>
          <a:p>
            <a:pPr algn="ctr">
              <a:spcBef>
                <a:spcPts val="280"/>
              </a:spcBef>
            </a:pPr>
            <a:r>
              <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安心のくらしをつくる</a:t>
            </a:r>
            <a:endParaRPr lang="en-US" altLang="ja-JP"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99" name="角丸四角形 298"/>
          <p:cNvSpPr/>
          <p:nvPr/>
        </p:nvSpPr>
        <p:spPr>
          <a:xfrm>
            <a:off x="8110957" y="2137276"/>
            <a:ext cx="3715027" cy="454041"/>
          </a:xfrm>
          <a:prstGeom prst="roundRect">
            <a:avLst>
              <a:gd name="adj" fmla="val 7429"/>
            </a:avLst>
          </a:prstGeom>
          <a:gradFill>
            <a:gsLst>
              <a:gs pos="0">
                <a:srgbClr val="FFC000"/>
              </a:gs>
              <a:gs pos="80000">
                <a:schemeClr val="accent6">
                  <a:lumMod val="40000"/>
                  <a:lumOff val="60000"/>
                </a:schemeClr>
              </a:gs>
              <a:gs pos="100000">
                <a:schemeClr val="accent6">
                  <a:lumMod val="75000"/>
                </a:schemeClr>
              </a:gs>
            </a:gsLst>
          </a:gradFill>
          <a:ln/>
          <a:effectLst>
            <a:outerShdw blurRad="40000" dist="114300" dir="3000000" rotWithShape="0">
              <a:srgbClr val="000000">
                <a:alpha val="35000"/>
              </a:srgbClr>
            </a:outerShdw>
          </a:effectLst>
        </p:spPr>
        <p:style>
          <a:lnRef idx="0">
            <a:schemeClr val="accent6"/>
          </a:lnRef>
          <a:fillRef idx="3">
            <a:schemeClr val="accent6"/>
          </a:fillRef>
          <a:effectRef idx="3">
            <a:schemeClr val="accent6"/>
          </a:effectRef>
          <a:fontRef idx="minor">
            <a:schemeClr val="lt1"/>
          </a:fontRef>
        </p:style>
        <p:txBody>
          <a:bodyPr lIns="91430" tIns="45714" rIns="91430" bIns="45714" rtlCol="0" anchor="ctr"/>
          <a:lstStyle/>
          <a:p>
            <a:pPr algn="ctr">
              <a:lnSpc>
                <a:spcPts val="1960"/>
              </a:lnSpc>
            </a:pP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安全・安心にくらすことができる住まいと都市</a:t>
            </a:r>
          </a:p>
        </p:txBody>
      </p:sp>
      <p:sp>
        <p:nvSpPr>
          <p:cNvPr id="300" name="角丸四角形 299"/>
          <p:cNvSpPr/>
          <p:nvPr/>
        </p:nvSpPr>
        <p:spPr>
          <a:xfrm>
            <a:off x="4215098" y="2140129"/>
            <a:ext cx="3418769" cy="454041"/>
          </a:xfrm>
          <a:prstGeom prst="roundRect">
            <a:avLst>
              <a:gd name="adj" fmla="val 7429"/>
            </a:avLst>
          </a:prstGeom>
          <a:gradFill>
            <a:gsLst>
              <a:gs pos="0">
                <a:srgbClr val="FFC000"/>
              </a:gs>
              <a:gs pos="80000">
                <a:schemeClr val="accent6">
                  <a:lumMod val="40000"/>
                  <a:lumOff val="60000"/>
                </a:schemeClr>
              </a:gs>
              <a:gs pos="100000">
                <a:schemeClr val="accent6">
                  <a:lumMod val="75000"/>
                </a:schemeClr>
              </a:gs>
            </a:gsLst>
          </a:gradFill>
          <a:ln/>
          <a:effectLst>
            <a:outerShdw blurRad="40000" dist="114300" dir="3000000" rotWithShape="0">
              <a:srgbClr val="000000">
                <a:alpha val="35000"/>
              </a:srgbClr>
            </a:outerShdw>
          </a:effectLst>
        </p:spPr>
        <p:style>
          <a:lnRef idx="0">
            <a:schemeClr val="accent6"/>
          </a:lnRef>
          <a:fillRef idx="3">
            <a:schemeClr val="accent6"/>
          </a:fillRef>
          <a:effectRef idx="3">
            <a:schemeClr val="accent6"/>
          </a:effectRef>
          <a:fontRef idx="minor">
            <a:schemeClr val="lt1"/>
          </a:fontRef>
        </p:style>
        <p:txBody>
          <a:bodyPr lIns="91430" tIns="45714" rIns="91430" bIns="45714" rtlCol="0" anchor="ctr"/>
          <a:lstStyle/>
          <a:p>
            <a:pPr algn="ctr">
              <a:lnSpc>
                <a:spcPts val="1960"/>
              </a:lnSpc>
            </a:pP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活力と魅力あふれる住まいと都市</a:t>
            </a:r>
          </a:p>
        </p:txBody>
      </p:sp>
      <p:sp>
        <p:nvSpPr>
          <p:cNvPr id="302" name="Rectangle 2"/>
          <p:cNvSpPr>
            <a:spLocks noChangeArrowheads="1"/>
          </p:cNvSpPr>
          <p:nvPr/>
        </p:nvSpPr>
        <p:spPr bwMode="auto">
          <a:xfrm>
            <a:off x="2812633" y="1884416"/>
            <a:ext cx="317243" cy="1601025"/>
          </a:xfrm>
          <a:prstGeom prst="roundRect">
            <a:avLst/>
          </a:prstGeom>
          <a:solidFill>
            <a:srgbClr val="00B0F0"/>
          </a:solidFill>
          <a:ln w="9525">
            <a:solidFill>
              <a:schemeClr val="tx2"/>
            </a:solidFill>
            <a:prstDash val="solid"/>
            <a:miter lim="800000"/>
            <a:headEnd/>
            <a:tailEnd/>
          </a:ln>
        </p:spPr>
        <p:txBody>
          <a:bodyPr vert="eaVert" wrap="square" lIns="0" tIns="0" rIns="0" bIns="0" anchor="ctr" anchorCtr="0">
            <a:noAutofit/>
          </a:bodyPr>
          <a:lstStyle>
            <a:lvl1pPr algn="l" eaLnBrk="0" hangingPunct="0">
              <a:spcBef>
                <a:spcPts val="800"/>
              </a:spcBef>
              <a:defRPr sz="3200">
                <a:solidFill>
                  <a:srgbClr val="000000"/>
                </a:solidFill>
                <a:latin typeface="Calibri" pitchFamily="32" charset="0"/>
                <a:ea typeface="ＭＳ Ｐゴシック" charset="-128"/>
              </a:defRPr>
            </a:lvl1pPr>
            <a:lvl2pPr algn="l" eaLnBrk="0" hangingPunct="0">
              <a:spcBef>
                <a:spcPts val="700"/>
              </a:spcBef>
              <a:defRPr sz="2800">
                <a:solidFill>
                  <a:srgbClr val="000000"/>
                </a:solidFill>
                <a:latin typeface="Calibri" pitchFamily="32" charset="0"/>
                <a:ea typeface="ＭＳ Ｐゴシック" charset="-128"/>
              </a:defRPr>
            </a:lvl2pPr>
            <a:lvl3pPr algn="l" eaLnBrk="0" hangingPunct="0">
              <a:spcBef>
                <a:spcPts val="600"/>
              </a:spcBef>
              <a:defRPr sz="2400">
                <a:solidFill>
                  <a:srgbClr val="000000"/>
                </a:solidFill>
                <a:latin typeface="Calibri" pitchFamily="32" charset="0"/>
                <a:ea typeface="ＭＳ Ｐゴシック" charset="-128"/>
              </a:defRPr>
            </a:lvl3pPr>
            <a:lvl4pPr algn="l" eaLnBrk="0" hangingPunct="0">
              <a:spcBef>
                <a:spcPts val="500"/>
              </a:spcBef>
              <a:defRPr sz="2000">
                <a:solidFill>
                  <a:srgbClr val="000000"/>
                </a:solidFill>
                <a:latin typeface="Calibri" pitchFamily="32" charset="0"/>
                <a:ea typeface="ＭＳ Ｐゴシック" charset="-128"/>
              </a:defRPr>
            </a:lvl4pPr>
            <a:lvl5pPr algn="l" eaLnBrk="0" hangingPunct="0">
              <a:spcBef>
                <a:spcPts val="500"/>
              </a:spcBef>
              <a:defRPr sz="2000">
                <a:solidFill>
                  <a:srgbClr val="000000"/>
                </a:solidFill>
                <a:latin typeface="Calibri" pitchFamily="32" charset="0"/>
                <a:ea typeface="ＭＳ Ｐゴシック" charset="-128"/>
              </a:defRPr>
            </a:lvl5pPr>
            <a:lvl6pPr marL="25146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6pPr>
            <a:lvl7pPr marL="29718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7pPr>
            <a:lvl8pPr marL="34290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8pPr>
            <a:lvl9pPr marL="38862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9pPr>
          </a:lstStyle>
          <a:p>
            <a:pPr algn="ctr" eaLnBrk="1" hangingPunct="1">
              <a:lnSpc>
                <a:spcPts val="1100"/>
              </a:lnSpc>
              <a:spcBef>
                <a:spcPts val="0"/>
              </a:spcBef>
              <a:tabLst>
                <a:tab pos="1000125" algn="l"/>
              </a:tabLst>
            </a:pPr>
            <a:r>
              <a:rPr lang="ja-JP" altLang="en-US" sz="1000" dirty="0">
                <a:solidFill>
                  <a:schemeClr val="bg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rPr>
              <a:t>政策及び施策の方向性</a:t>
            </a:r>
            <a:endParaRPr lang="en-US" altLang="ja-JP" sz="1000" dirty="0">
              <a:solidFill>
                <a:schemeClr val="bg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endParaRPr>
          </a:p>
        </p:txBody>
      </p:sp>
      <p:sp>
        <p:nvSpPr>
          <p:cNvPr id="303" name="テキスト ボックス 302"/>
          <p:cNvSpPr txBox="1"/>
          <p:nvPr/>
        </p:nvSpPr>
        <p:spPr>
          <a:xfrm>
            <a:off x="3187509" y="4419372"/>
            <a:ext cx="2249740" cy="2880000"/>
          </a:xfrm>
          <a:prstGeom prst="rect">
            <a:avLst/>
          </a:prstGeom>
          <a:noFill/>
          <a:ln w="9525">
            <a:noFill/>
            <a:prstDash val="solid"/>
          </a:ln>
        </p:spPr>
        <p:txBody>
          <a:bodyPr wrap="square" lIns="50400" tIns="0" rIns="50400" bIns="0" rtlCol="0" anchor="t" anchorCtr="0">
            <a:noAutofit/>
          </a:bodyPr>
          <a:lstStyle/>
          <a:p>
            <a:pPr>
              <a:lnSpc>
                <a:spcPts val="1400"/>
              </a:lnSpc>
            </a:pP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○新たなライフスタイルを支える身近な</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まちづくり</a:t>
            </a:r>
            <a:r>
              <a:rPr lang="ja-JP" altLang="en-US" sz="1000" spc="-29" dirty="0">
                <a:latin typeface="ＭＳ Ｐ明朝" panose="02020600040205080304" pitchFamily="18" charset="-128"/>
                <a:ea typeface="ＭＳ Ｐ明朝" panose="02020600040205080304" pitchFamily="18" charset="-128"/>
                <a:cs typeface="Meiryo UI" panose="020B0604030504040204" pitchFamily="50" charset="-128"/>
              </a:rPr>
              <a:t>　</a:t>
            </a: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a:lnSpc>
                <a:spcPts val="14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a:lnSpc>
                <a:spcPts val="14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marL="128905" indent="-128905">
              <a:lnSpc>
                <a:spcPts val="1400"/>
              </a:lnSpc>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ts val="1400"/>
              </a:lnSpc>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ct val="150000"/>
              </a:lnSpc>
            </a:pP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○健康でいきいきとくらせる住まい・まちづくり</a:t>
            </a: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marL="128905" indent="-128905">
              <a:lnSpc>
                <a:spcPts val="14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marL="128905" indent="-128905">
              <a:lnSpc>
                <a:spcPts val="1400"/>
              </a:lnSpc>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ts val="1400"/>
              </a:lnSpc>
              <a:spcBef>
                <a:spcPts val="600"/>
              </a:spcBef>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spcBef>
                <a:spcPts val="600"/>
              </a:spcBef>
            </a:pPr>
            <a:endParaRPr lang="en-US" altLang="ja-JP" sz="6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spcBef>
                <a:spcPts val="600"/>
              </a:spcBef>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spcBef>
                <a:spcPts val="600"/>
              </a:spcBef>
            </a:pP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○多様なニーズに対応した良質なストック</a:t>
            </a:r>
            <a:r>
              <a:rPr lang="en-US" altLang="ja-JP" sz="1000" spc="-29"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形成</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4" name="テキスト ボックス 303"/>
          <p:cNvSpPr txBox="1"/>
          <p:nvPr/>
        </p:nvSpPr>
        <p:spPr>
          <a:xfrm>
            <a:off x="3253885" y="4779725"/>
            <a:ext cx="2133600" cy="648072"/>
          </a:xfrm>
          <a:prstGeom prst="rect">
            <a:avLst/>
          </a:prstGeom>
          <a:solidFill>
            <a:schemeClr val="bg1"/>
          </a:solidFill>
          <a:ln w="3175">
            <a:solidFill>
              <a:schemeClr val="tx2"/>
            </a:solidFill>
            <a:prstDash val="dash"/>
          </a:ln>
        </p:spPr>
        <p:txBody>
          <a:bodyPr wrap="square" lIns="36000" tIns="0" rIns="36000" bIns="0" rtlCol="0" anchor="ctr" anchorCtr="0">
            <a:noAutofit/>
          </a:bodyPr>
          <a:lstStyle/>
          <a:p>
            <a:pPr marL="85725" indent="-85725">
              <a:lnSpc>
                <a:spcPct val="150000"/>
              </a:lnSpc>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・スマートシティ等による個性のあるまちづくりの推進　</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重点取組</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p>
          <a:p>
            <a:pPr marL="85725" indent="-85725">
              <a:lnSpc>
                <a:spcPct val="150000"/>
              </a:lnSpc>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・郊外住宅地（ニュータウン）の再生、活性化</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5" name="テキスト ボックス 304"/>
          <p:cNvSpPr txBox="1"/>
          <p:nvPr/>
        </p:nvSpPr>
        <p:spPr>
          <a:xfrm>
            <a:off x="3249177" y="5729518"/>
            <a:ext cx="2138307" cy="913950"/>
          </a:xfrm>
          <a:prstGeom prst="rect">
            <a:avLst/>
          </a:prstGeom>
          <a:solidFill>
            <a:schemeClr val="bg1"/>
          </a:solidFill>
          <a:ln w="3175">
            <a:solidFill>
              <a:schemeClr val="tx2"/>
            </a:solidFill>
            <a:prstDash val="dash"/>
          </a:ln>
        </p:spPr>
        <p:txBody>
          <a:bodyPr wrap="square" lIns="36000" tIns="36000" rIns="36000" bIns="36000" rtlCol="0" anchor="ctr" anchorCtr="0">
            <a:noAutofit/>
          </a:bodyPr>
          <a:lstStyle/>
          <a:p>
            <a:pPr>
              <a:lnSpc>
                <a:spcPct val="150000"/>
              </a:lnSpc>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・新たな日常に対応した質の高い住まいの普及　</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重点取組</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p>
          <a:p>
            <a:pPr>
              <a:lnSpc>
                <a:spcPct val="150000"/>
              </a:lnSpc>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・建築物の省エネルギー化の推進</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・みどりあふれる居住空間の形成</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6" name="テキスト ボックス 305"/>
          <p:cNvSpPr txBox="1"/>
          <p:nvPr/>
        </p:nvSpPr>
        <p:spPr>
          <a:xfrm>
            <a:off x="3256165" y="7118700"/>
            <a:ext cx="2131319" cy="908506"/>
          </a:xfrm>
          <a:prstGeom prst="rect">
            <a:avLst/>
          </a:prstGeom>
          <a:solidFill>
            <a:schemeClr val="bg1"/>
          </a:solidFill>
          <a:ln w="3175">
            <a:solidFill>
              <a:schemeClr val="tx2"/>
            </a:solidFill>
            <a:prstDash val="dash"/>
          </a:ln>
        </p:spPr>
        <p:txBody>
          <a:bodyPr wrap="square" lIns="50400" tIns="50400" rIns="50400" bIns="50400" rtlCol="0" anchor="ctr" anchorCtr="0">
            <a:noAutofit/>
          </a:bodyPr>
          <a:lstStyle/>
          <a:p>
            <a:pPr marL="85725" indent="-85725">
              <a:lnSpc>
                <a:spcPts val="1000"/>
              </a:lnSpc>
              <a:spcBef>
                <a:spcPts val="280"/>
              </a:spcBef>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・空家等を活用したまちづくりの推進</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marL="85725" indent="-85725">
              <a:lnSpc>
                <a:spcPts val="1000"/>
              </a:lnSpc>
              <a:spcBef>
                <a:spcPts val="280"/>
              </a:spcBef>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重点取組</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p>
          <a:p>
            <a:pPr marL="85725" indent="-85725">
              <a:lnSpc>
                <a:spcPts val="1000"/>
              </a:lnSpc>
              <a:spcBef>
                <a:spcPts val="280"/>
              </a:spcBef>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・分譲マンションの管理適正化・再生推進</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marL="85725" indent="-85725">
              <a:lnSpc>
                <a:spcPts val="1000"/>
              </a:lnSpc>
              <a:spcBef>
                <a:spcPts val="280"/>
              </a:spcBef>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重点取組</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p>
        </p:txBody>
      </p:sp>
      <p:sp>
        <p:nvSpPr>
          <p:cNvPr id="307" name="テキスト ボックス 306"/>
          <p:cNvSpPr txBox="1"/>
          <p:nvPr/>
        </p:nvSpPr>
        <p:spPr>
          <a:xfrm>
            <a:off x="5631796" y="4414382"/>
            <a:ext cx="2200837" cy="3632295"/>
          </a:xfrm>
          <a:prstGeom prst="rect">
            <a:avLst/>
          </a:prstGeom>
          <a:noFill/>
          <a:ln w="9525">
            <a:noFill/>
            <a:prstDash val="solid"/>
          </a:ln>
        </p:spPr>
        <p:txBody>
          <a:bodyPr wrap="square" lIns="50400" tIns="0" rIns="50400" bIns="0" rtlCol="0" anchor="t" anchorCtr="0">
            <a:noAutofit/>
          </a:bodyPr>
          <a:lstStyle/>
          <a:p>
            <a:pPr marL="128905" indent="-128905">
              <a:lnSpc>
                <a:spcPts val="1400"/>
              </a:lnSpc>
            </a:pP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○活力と魅力ある都市空間の創造</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重点取組</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p>
          <a:p>
            <a:pPr marL="128905" indent="-128905">
              <a:lnSpc>
                <a:spcPts val="1400"/>
              </a:lnSpc>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ts val="1400"/>
              </a:lnSpc>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ts val="1400"/>
              </a:lnSpc>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ts val="14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marL="120015" indent="-120015">
              <a:lnSpc>
                <a:spcPts val="1400"/>
              </a:lnSpc>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0015" indent="-120015">
              <a:lnSpc>
                <a:spcPts val="1400"/>
              </a:lnSpc>
            </a:pP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○世界に誇れる景観づくり</a:t>
            </a:r>
            <a:r>
              <a:rPr lang="ja-JP" altLang="en-US" sz="1000" spc="-56" dirty="0">
                <a:latin typeface="ＭＳ Ｐ明朝" panose="02020600040205080304" pitchFamily="18" charset="-128"/>
                <a:ea typeface="ＭＳ Ｐ明朝" panose="02020600040205080304" pitchFamily="18" charset="-128"/>
                <a:cs typeface="Meiryo UI" panose="020B0604030504040204" pitchFamily="50" charset="-128"/>
              </a:rPr>
              <a:t>　</a:t>
            </a:r>
            <a:endParaRPr lang="en-US" altLang="ja-JP" sz="1000" spc="-56" dirty="0">
              <a:latin typeface="ＭＳ Ｐ明朝" panose="02020600040205080304" pitchFamily="18" charset="-128"/>
              <a:ea typeface="ＭＳ Ｐ明朝" panose="02020600040205080304" pitchFamily="18" charset="-128"/>
              <a:cs typeface="Meiryo UI" panose="020B0604030504040204" pitchFamily="50" charset="-128"/>
            </a:endParaRPr>
          </a:p>
          <a:p>
            <a:pPr marL="120015" indent="-120015">
              <a:lnSpc>
                <a:spcPts val="1400"/>
              </a:lnSpc>
            </a:pPr>
            <a:endParaRPr lang="en-US" altLang="ja-JP" sz="1000" spc="-56" dirty="0">
              <a:latin typeface="ＭＳ Ｐ明朝" panose="02020600040205080304" pitchFamily="18" charset="-128"/>
              <a:ea typeface="ＭＳ Ｐ明朝" panose="02020600040205080304" pitchFamily="18" charset="-128"/>
              <a:cs typeface="Meiryo UI" panose="020B0604030504040204" pitchFamily="50" charset="-128"/>
            </a:endParaRPr>
          </a:p>
          <a:p>
            <a:pPr marL="120015" indent="-120015">
              <a:lnSpc>
                <a:spcPts val="1400"/>
              </a:lnSpc>
            </a:pPr>
            <a:endParaRPr lang="en-US" altLang="ja-JP" sz="1000" spc="-56" dirty="0">
              <a:latin typeface="ＭＳ Ｐ明朝" panose="02020600040205080304" pitchFamily="18" charset="-128"/>
              <a:ea typeface="ＭＳ Ｐ明朝" panose="02020600040205080304" pitchFamily="18" charset="-128"/>
              <a:cs typeface="Meiryo UI" panose="020B0604030504040204" pitchFamily="50" charset="-128"/>
            </a:endParaRPr>
          </a:p>
          <a:p>
            <a:pPr marL="120015" indent="-120015">
              <a:lnSpc>
                <a:spcPts val="1400"/>
              </a:lnSpc>
            </a:pPr>
            <a:endParaRPr lang="en-US" altLang="ja-JP" sz="1000" spc="-56" dirty="0">
              <a:latin typeface="ＭＳ Ｐ明朝" panose="02020600040205080304" pitchFamily="18" charset="-128"/>
              <a:ea typeface="ＭＳ Ｐ明朝" panose="02020600040205080304" pitchFamily="18" charset="-128"/>
              <a:cs typeface="Meiryo UI" panose="020B0604030504040204" pitchFamily="50" charset="-128"/>
            </a:endParaRPr>
          </a:p>
          <a:p>
            <a:pPr marL="120015" indent="-120015"/>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0015" indent="-120015"/>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0015" indent="-120015"/>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ts val="1400"/>
              </a:lnSpc>
            </a:pP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○ユニバーサルデザインのまちづくりの推進</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重点取組</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p>
          <a:p>
            <a:pPr marL="120015" indent="-120015"/>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0015" indent="-120015"/>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8" name="テキスト ボックス 307"/>
          <p:cNvSpPr txBox="1"/>
          <p:nvPr/>
        </p:nvSpPr>
        <p:spPr>
          <a:xfrm>
            <a:off x="5698017" y="4792428"/>
            <a:ext cx="2134616" cy="626744"/>
          </a:xfrm>
          <a:prstGeom prst="rect">
            <a:avLst/>
          </a:prstGeom>
          <a:solidFill>
            <a:schemeClr val="bg1"/>
          </a:solidFill>
          <a:ln w="3175">
            <a:solidFill>
              <a:schemeClr val="tx2"/>
            </a:solidFill>
            <a:prstDash val="dash"/>
          </a:ln>
        </p:spPr>
        <p:txBody>
          <a:bodyPr wrap="square" lIns="36000" tIns="36000" rIns="0" bIns="36000" rtlCol="0" anchor="ctr" anchorCtr="0">
            <a:noAutofit/>
          </a:bodyPr>
          <a:lstStyle/>
          <a:p>
            <a:pPr marL="92075" indent="-92075">
              <a:lnSpc>
                <a:spcPct val="150000"/>
              </a:lnSpc>
            </a:pPr>
            <a:r>
              <a:rPr lang="ja-JP" altLang="en-US" sz="800" spc="-30" dirty="0">
                <a:latin typeface="Meiryo UI" panose="020B0604030504040204" pitchFamily="50" charset="-128"/>
                <a:ea typeface="Meiryo UI" panose="020B0604030504040204" pitchFamily="50" charset="-128"/>
                <a:cs typeface="Meiryo UI" panose="020B0604030504040204" pitchFamily="50" charset="-128"/>
              </a:rPr>
              <a:t>・都心部の象徴的なエリアのまちづくり</a:t>
            </a:r>
            <a:endParaRPr lang="en-US" altLang="ja-JP" sz="800" spc="-30" dirty="0">
              <a:latin typeface="Meiryo UI" panose="020B0604030504040204" pitchFamily="50" charset="-128"/>
              <a:ea typeface="Meiryo UI" panose="020B0604030504040204" pitchFamily="50" charset="-128"/>
              <a:cs typeface="Meiryo UI" panose="020B0604030504040204" pitchFamily="50" charset="-128"/>
            </a:endParaRPr>
          </a:p>
          <a:p>
            <a:pPr marL="85725" indent="-85725">
              <a:lnSpc>
                <a:spcPct val="150000"/>
              </a:lnSpc>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・広域的な都市間連携等による地域価値の創造</a:t>
            </a:r>
            <a:endParaRPr lang="en-US" altLang="ja-JP" sz="800" spc="-42"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9" name="テキスト ボックス 308"/>
          <p:cNvSpPr txBox="1"/>
          <p:nvPr/>
        </p:nvSpPr>
        <p:spPr>
          <a:xfrm>
            <a:off x="5683283" y="5884456"/>
            <a:ext cx="2134616" cy="613860"/>
          </a:xfrm>
          <a:prstGeom prst="rect">
            <a:avLst/>
          </a:prstGeom>
          <a:solidFill>
            <a:schemeClr val="bg1"/>
          </a:solidFill>
          <a:ln w="3175">
            <a:solidFill>
              <a:schemeClr val="tx2"/>
            </a:solidFill>
            <a:prstDash val="dash"/>
          </a:ln>
        </p:spPr>
        <p:txBody>
          <a:bodyPr wrap="square" lIns="36000" tIns="36000" rIns="36000" bIns="36000" rtlCol="0" anchor="ctr" anchorCtr="0">
            <a:noAutofit/>
          </a:bodyPr>
          <a:lstStyle/>
          <a:p>
            <a:pPr marL="92075" indent="-92075">
              <a:lnSpc>
                <a:spcPct val="150000"/>
              </a:lnSpc>
            </a:pPr>
            <a:r>
              <a:rPr lang="ja-JP" altLang="en-US" sz="800" spc="-28" dirty="0">
                <a:latin typeface="Meiryo UI" panose="020B0604030504040204" pitchFamily="50" charset="-128"/>
                <a:ea typeface="Meiryo UI" panose="020B0604030504040204" pitchFamily="50" charset="-128"/>
                <a:cs typeface="Meiryo UI" panose="020B0604030504040204" pitchFamily="50" charset="-128"/>
              </a:rPr>
              <a:t>・広域的観点からの景観形成</a:t>
            </a:r>
            <a:endParaRPr lang="en-US" altLang="ja-JP" sz="800" spc="-28" dirty="0">
              <a:latin typeface="Meiryo UI" panose="020B0604030504040204" pitchFamily="50" charset="-128"/>
              <a:ea typeface="Meiryo UI" panose="020B0604030504040204" pitchFamily="50" charset="-128"/>
              <a:cs typeface="Meiryo UI" panose="020B0604030504040204" pitchFamily="50" charset="-128"/>
            </a:endParaRPr>
          </a:p>
          <a:p>
            <a:pPr marL="92075" indent="-92075">
              <a:lnSpc>
                <a:spcPct val="150000"/>
              </a:lnSpc>
            </a:pPr>
            <a:r>
              <a:rPr lang="ja-JP" altLang="en-US" sz="800" spc="-42" dirty="0">
                <a:latin typeface="Meiryo UI" panose="020B0604030504040204" pitchFamily="50" charset="-128"/>
                <a:ea typeface="Meiryo UI" panose="020B0604030504040204" pitchFamily="50" charset="-128"/>
                <a:cs typeface="Meiryo UI" panose="020B0604030504040204" pitchFamily="50" charset="-128"/>
              </a:rPr>
              <a:t>・ビュースポット（視点場）の活用</a:t>
            </a:r>
            <a:endParaRPr lang="en-US" altLang="ja-JP" sz="800" spc="-42"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10" name="テキスト ボックス 309"/>
          <p:cNvSpPr txBox="1"/>
          <p:nvPr/>
        </p:nvSpPr>
        <p:spPr>
          <a:xfrm>
            <a:off x="5683283" y="7213578"/>
            <a:ext cx="2134616" cy="527298"/>
          </a:xfrm>
          <a:prstGeom prst="rect">
            <a:avLst/>
          </a:prstGeom>
          <a:solidFill>
            <a:schemeClr val="bg1"/>
          </a:solidFill>
          <a:ln w="3175">
            <a:solidFill>
              <a:schemeClr val="tx2"/>
            </a:solidFill>
            <a:prstDash val="dash"/>
          </a:ln>
        </p:spPr>
        <p:txBody>
          <a:bodyPr wrap="square" lIns="36000" tIns="36000" rIns="36000" bIns="36000" rtlCol="0" anchor="t" anchorCtr="0">
            <a:noAutofit/>
          </a:bodyPr>
          <a:lstStyle/>
          <a:p>
            <a:pPr>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・建築物のバリアフリー化</a:t>
            </a:r>
            <a:endParaRPr lang="en-US" altLang="ja-JP" sz="800" spc="-29"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・福祉のまちづくりの推進</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11" name="テキスト ボックス 310"/>
          <p:cNvSpPr txBox="1"/>
          <p:nvPr/>
        </p:nvSpPr>
        <p:spPr>
          <a:xfrm>
            <a:off x="8043282" y="4409527"/>
            <a:ext cx="2216141" cy="3359289"/>
          </a:xfrm>
          <a:prstGeom prst="rect">
            <a:avLst/>
          </a:prstGeom>
          <a:noFill/>
          <a:ln w="9525">
            <a:noFill/>
            <a:prstDash val="solid"/>
          </a:ln>
        </p:spPr>
        <p:txBody>
          <a:bodyPr wrap="square" lIns="50400" tIns="0" rIns="50400" bIns="0" rtlCol="0" anchor="t" anchorCtr="0">
            <a:noAutofit/>
          </a:bodyPr>
          <a:lstStyle/>
          <a:p>
            <a:pPr>
              <a:lnSpc>
                <a:spcPts val="1300"/>
              </a:lnSpc>
            </a:pP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○災害に強い都市の形成</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a:lnSpc>
                <a:spcPts val="13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a:lnSpc>
                <a:spcPts val="13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a:lnSpc>
                <a:spcPts val="13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a:lnSpc>
                <a:spcPts val="1300"/>
              </a:lnSpc>
              <a:spcBef>
                <a:spcPts val="600"/>
              </a:spcBef>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a:lnSpc>
                <a:spcPct val="200000"/>
              </a:lnSpc>
              <a:spcBef>
                <a:spcPts val="1800"/>
              </a:spcBef>
            </a:pP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○住宅・建築物の安全性の確保</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spcBef>
                <a:spcPts val="600"/>
              </a:spcBef>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a:lnSpc>
                <a:spcPts val="13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a:lnSpc>
                <a:spcPts val="13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a:lnSpc>
                <a:spcPts val="13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marL="120015" indent="-120015">
              <a:lnSpc>
                <a:spcPct val="150000"/>
              </a:lnSpc>
              <a:spcBef>
                <a:spcPts val="12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○危機事象への備え</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20015" indent="-120015">
              <a:lnSpc>
                <a:spcPts val="1300"/>
              </a:lnSpc>
              <a:spcBef>
                <a:spcPts val="600"/>
              </a:spcBef>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0015" indent="-120015">
              <a:lnSpc>
                <a:spcPts val="1300"/>
              </a:lnSpc>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12" name="テキスト ボックス 311"/>
          <p:cNvSpPr txBox="1"/>
          <p:nvPr/>
        </p:nvSpPr>
        <p:spPr>
          <a:xfrm>
            <a:off x="8110957" y="4618484"/>
            <a:ext cx="2145215" cy="970555"/>
          </a:xfrm>
          <a:prstGeom prst="rect">
            <a:avLst/>
          </a:prstGeom>
          <a:solidFill>
            <a:schemeClr val="bg1"/>
          </a:solidFill>
          <a:ln w="3175">
            <a:solidFill>
              <a:schemeClr val="tx2"/>
            </a:solidFill>
            <a:prstDash val="dash"/>
          </a:ln>
        </p:spPr>
        <p:txBody>
          <a:bodyPr wrap="square" lIns="36000" tIns="36000" rIns="36000" bIns="36000" rtlCol="0" anchor="ctr" anchorCtr="0">
            <a:noAutofit/>
          </a:bodyPr>
          <a:lstStyle/>
          <a:p>
            <a:pPr>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・密集市街地の整備</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重点取組</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p>
          <a:p>
            <a:pPr marL="128905" indent="-128905">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・広域緊急交通路沿道の建築物等の耐震化</a:t>
            </a:r>
            <a:endParaRPr lang="en-US" altLang="ja-JP" sz="8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・災害リスクを考慮したまちづくりの推進</a:t>
            </a:r>
            <a:endParaRPr lang="en-US" altLang="ja-JP" sz="800" spc="-29" dirty="0">
              <a:latin typeface="Meiryo UI" panose="020B0604030504040204" pitchFamily="50" charset="-128"/>
              <a:ea typeface="Meiryo UI" panose="020B0604030504040204" pitchFamily="50" charset="-128"/>
              <a:cs typeface="Meiryo UI" panose="020B0604030504040204" pitchFamily="50" charset="-128"/>
            </a:endParaRPr>
          </a:p>
          <a:p>
            <a:pPr marL="88900" indent="-88900">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・危険な空家の除却等促進</a:t>
            </a:r>
            <a:endParaRPr lang="en-US" altLang="ja-JP" sz="8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13" name="テキスト ボックス 312"/>
          <p:cNvSpPr txBox="1"/>
          <p:nvPr/>
        </p:nvSpPr>
        <p:spPr>
          <a:xfrm>
            <a:off x="8111635" y="6024911"/>
            <a:ext cx="2147622" cy="810005"/>
          </a:xfrm>
          <a:prstGeom prst="rect">
            <a:avLst/>
          </a:prstGeom>
          <a:solidFill>
            <a:schemeClr val="bg1"/>
          </a:solidFill>
          <a:ln w="3175">
            <a:solidFill>
              <a:schemeClr val="tx2"/>
            </a:solidFill>
            <a:prstDash val="dash"/>
          </a:ln>
        </p:spPr>
        <p:txBody>
          <a:bodyPr wrap="square" lIns="36000" tIns="36000" rIns="36000" bIns="36000" rtlCol="0" anchor="ctr" anchorCtr="0">
            <a:noAutofit/>
          </a:bodyPr>
          <a:lstStyle/>
          <a:p>
            <a:pPr>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・民間住宅・建築物の耐震化</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重点取組</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p>
          <a:p>
            <a:pPr>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・公的賃貸住宅、公共施設の耐震化</a:t>
            </a:r>
            <a:endParaRPr lang="en-US" altLang="ja-JP" sz="800" spc="-29"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・建築基準関連の法令順守の徹底</a:t>
            </a:r>
            <a:endParaRPr lang="en-US" altLang="ja-JP" sz="8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15" name="テキスト ボックス 314"/>
          <p:cNvSpPr txBox="1"/>
          <p:nvPr/>
        </p:nvSpPr>
        <p:spPr>
          <a:xfrm>
            <a:off x="10473263" y="4409527"/>
            <a:ext cx="2262807" cy="2741499"/>
          </a:xfrm>
          <a:prstGeom prst="rect">
            <a:avLst/>
          </a:prstGeom>
          <a:noFill/>
          <a:ln w="9525">
            <a:noFill/>
            <a:prstDash val="solid"/>
          </a:ln>
        </p:spPr>
        <p:txBody>
          <a:bodyPr wrap="square" lIns="50400" tIns="0" rIns="50400" bIns="0" rtlCol="0" anchor="t" anchorCtr="0">
            <a:noAutofit/>
          </a:bodyPr>
          <a:lstStyle/>
          <a:p>
            <a:pPr marL="128905" indent="-128905">
              <a:lnSpc>
                <a:spcPts val="1400"/>
              </a:lnSpc>
            </a:pP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○誰もがくらしやすい環境整備</a:t>
            </a: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marL="128905" indent="-128905">
              <a:lnSpc>
                <a:spcPts val="14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marL="128905" indent="-128905">
              <a:lnSpc>
                <a:spcPts val="14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marL="128905" indent="-128905">
              <a:lnSpc>
                <a:spcPts val="14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marL="128905" indent="-128905">
              <a:lnSpc>
                <a:spcPts val="14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marL="128905" indent="-128905">
              <a:lnSpc>
                <a:spcPts val="14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marL="128905" indent="-128905">
              <a:lnSpc>
                <a:spcPts val="1400"/>
              </a:lnSpc>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ts val="1400"/>
              </a:lnSpc>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ts val="1400"/>
              </a:lnSpc>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gn="dist">
              <a:lnSpc>
                <a:spcPts val="2000"/>
              </a:lnSpc>
            </a:pP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○多様な住まいを選択できる市場環境整備</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ts val="1400"/>
              </a:lnSpc>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ts val="14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marL="128905" indent="-128905">
              <a:lnSpc>
                <a:spcPts val="14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marL="128905" indent="-128905">
              <a:lnSpc>
                <a:spcPts val="1400"/>
              </a:lnSpc>
            </a:pPr>
            <a:endParaRPr lang="en-US" altLang="ja-JP" sz="1000" spc="-29" dirty="0">
              <a:latin typeface="ＭＳ Ｐ明朝" panose="02020600040205080304" pitchFamily="18" charset="-128"/>
              <a:ea typeface="ＭＳ Ｐ明朝" panose="02020600040205080304" pitchFamily="18" charset="-128"/>
              <a:cs typeface="Meiryo UI" panose="020B0604030504040204" pitchFamily="50" charset="-128"/>
            </a:endParaRPr>
          </a:p>
          <a:p>
            <a:pPr marL="128905" indent="-128905">
              <a:lnSpc>
                <a:spcPts val="1400"/>
              </a:lnSpc>
            </a:pP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ct val="200000"/>
              </a:lnSpc>
              <a:spcBef>
                <a:spcPts val="600"/>
              </a:spcBef>
            </a:pP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○健全な住宅関連産業の育成</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17" name="テキスト ボックス 316"/>
          <p:cNvSpPr txBox="1"/>
          <p:nvPr/>
        </p:nvSpPr>
        <p:spPr>
          <a:xfrm>
            <a:off x="10522300" y="4618484"/>
            <a:ext cx="2151933" cy="1359820"/>
          </a:xfrm>
          <a:prstGeom prst="rect">
            <a:avLst/>
          </a:prstGeom>
          <a:solidFill>
            <a:schemeClr val="bg1"/>
          </a:solidFill>
          <a:ln w="3175">
            <a:solidFill>
              <a:schemeClr val="tx2"/>
            </a:solidFill>
            <a:prstDash val="dash"/>
          </a:ln>
        </p:spPr>
        <p:txBody>
          <a:bodyPr wrap="square" lIns="36000" tIns="36000" rIns="36000" bIns="36000" rtlCol="0" anchor="ctr" anchorCtr="0">
            <a:noAutofit/>
          </a:bodyPr>
          <a:lstStyle/>
          <a:p>
            <a:pPr marL="128905" indent="-128905">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・世帯の多様化や社会情勢の急激な変化に対応</a:t>
            </a:r>
            <a:endParaRPr lang="en-US" altLang="ja-JP" sz="8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　した住まいの確保</a:t>
            </a:r>
            <a:endParaRPr lang="en-US" altLang="ja-JP" sz="8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・民間賃貸住宅を活用した居住の安定確保</a:t>
            </a:r>
            <a:endParaRPr lang="en-US" altLang="ja-JP" sz="8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ct val="150000"/>
              </a:lnSpc>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重点取組</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p>
          <a:p>
            <a:pPr marL="128905" indent="-128905">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・公的賃貸住宅ストックの有効活用</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重点取組</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p>
          <a:p>
            <a:pPr marL="128905" indent="-128905">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・同和地区を含む旧地域改善向け公営・改良住宅</a:t>
            </a:r>
            <a:endParaRPr lang="en-US" altLang="ja-JP" sz="8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　を活用したまちづくり</a:t>
            </a:r>
            <a:endParaRPr lang="en-US" altLang="ja-JP" sz="8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18" name="テキスト ボックス 317"/>
          <p:cNvSpPr txBox="1"/>
          <p:nvPr/>
        </p:nvSpPr>
        <p:spPr>
          <a:xfrm>
            <a:off x="10522301" y="7542665"/>
            <a:ext cx="2151932" cy="484705"/>
          </a:xfrm>
          <a:prstGeom prst="rect">
            <a:avLst/>
          </a:prstGeom>
          <a:solidFill>
            <a:schemeClr val="bg1"/>
          </a:solidFill>
          <a:ln w="3175">
            <a:solidFill>
              <a:schemeClr val="tx2"/>
            </a:solidFill>
            <a:prstDash val="dash"/>
          </a:ln>
        </p:spPr>
        <p:txBody>
          <a:bodyPr wrap="square" lIns="36000" tIns="36000" rIns="36000" bIns="36000" rtlCol="0" anchor="ctr" anchorCtr="0">
            <a:noAutofit/>
          </a:bodyPr>
          <a:lstStyle/>
          <a:p>
            <a:pPr marL="128905" indent="-128905">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・住まいに関する相談体制の充実</a:t>
            </a:r>
            <a:endParaRPr lang="en-US" altLang="ja-JP" sz="8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・建設産業の振興に向けた人材育成・環境整備</a:t>
            </a:r>
            <a:endParaRPr lang="en-US" altLang="ja-JP" sz="8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19" name="Rectangle 2"/>
          <p:cNvSpPr>
            <a:spLocks noChangeArrowheads="1"/>
          </p:cNvSpPr>
          <p:nvPr/>
        </p:nvSpPr>
        <p:spPr bwMode="auto">
          <a:xfrm>
            <a:off x="2817556" y="4444244"/>
            <a:ext cx="318028" cy="3632376"/>
          </a:xfrm>
          <a:prstGeom prst="roundRect">
            <a:avLst/>
          </a:prstGeom>
          <a:solidFill>
            <a:srgbClr val="00B0F0"/>
          </a:solidFill>
          <a:ln w="9525">
            <a:solidFill>
              <a:schemeClr val="tx2"/>
            </a:solidFill>
            <a:miter lim="800000"/>
            <a:headEnd/>
            <a:tailEnd/>
          </a:ln>
        </p:spPr>
        <p:txBody>
          <a:bodyPr vert="eaVert" wrap="square" lIns="0" tIns="0" rIns="0" bIns="0" anchor="ctr" anchorCtr="0">
            <a:noAutofit/>
          </a:bodyPr>
          <a:lstStyle>
            <a:lvl1pPr algn="l" eaLnBrk="0" hangingPunct="0">
              <a:spcBef>
                <a:spcPts val="800"/>
              </a:spcBef>
              <a:defRPr sz="3200">
                <a:solidFill>
                  <a:srgbClr val="000000"/>
                </a:solidFill>
                <a:latin typeface="Calibri" pitchFamily="32" charset="0"/>
                <a:ea typeface="ＭＳ Ｐゴシック" charset="-128"/>
              </a:defRPr>
            </a:lvl1pPr>
            <a:lvl2pPr algn="l" eaLnBrk="0" hangingPunct="0">
              <a:spcBef>
                <a:spcPts val="700"/>
              </a:spcBef>
              <a:defRPr sz="2800">
                <a:solidFill>
                  <a:srgbClr val="000000"/>
                </a:solidFill>
                <a:latin typeface="Calibri" pitchFamily="32" charset="0"/>
                <a:ea typeface="ＭＳ Ｐゴシック" charset="-128"/>
              </a:defRPr>
            </a:lvl2pPr>
            <a:lvl3pPr algn="l" eaLnBrk="0" hangingPunct="0">
              <a:spcBef>
                <a:spcPts val="600"/>
              </a:spcBef>
              <a:defRPr sz="2400">
                <a:solidFill>
                  <a:srgbClr val="000000"/>
                </a:solidFill>
                <a:latin typeface="Calibri" pitchFamily="32" charset="0"/>
                <a:ea typeface="ＭＳ Ｐゴシック" charset="-128"/>
              </a:defRPr>
            </a:lvl3pPr>
            <a:lvl4pPr algn="l" eaLnBrk="0" hangingPunct="0">
              <a:spcBef>
                <a:spcPts val="500"/>
              </a:spcBef>
              <a:defRPr sz="2000">
                <a:solidFill>
                  <a:srgbClr val="000000"/>
                </a:solidFill>
                <a:latin typeface="Calibri" pitchFamily="32" charset="0"/>
                <a:ea typeface="ＭＳ Ｐゴシック" charset="-128"/>
              </a:defRPr>
            </a:lvl4pPr>
            <a:lvl5pPr algn="l" eaLnBrk="0" hangingPunct="0">
              <a:spcBef>
                <a:spcPts val="500"/>
              </a:spcBef>
              <a:defRPr sz="2000">
                <a:solidFill>
                  <a:srgbClr val="000000"/>
                </a:solidFill>
                <a:latin typeface="Calibri" pitchFamily="32" charset="0"/>
                <a:ea typeface="ＭＳ Ｐゴシック" charset="-128"/>
              </a:defRPr>
            </a:lvl5pPr>
            <a:lvl6pPr marL="25146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6pPr>
            <a:lvl7pPr marL="29718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7pPr>
            <a:lvl8pPr marL="34290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8pPr>
            <a:lvl9pPr marL="38862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9pPr>
          </a:lstStyle>
          <a:p>
            <a:pPr algn="ctr" eaLnBrk="1" hangingPunct="1">
              <a:lnSpc>
                <a:spcPts val="1200"/>
              </a:lnSpc>
              <a:spcBef>
                <a:spcPts val="0"/>
              </a:spcBef>
            </a:pPr>
            <a:r>
              <a:rPr lang="ja-JP" altLang="en-US" sz="1000" dirty="0">
                <a:solidFill>
                  <a:schemeClr val="bg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rPr>
              <a:t>基本目標の実現に向けた施策の方向性</a:t>
            </a:r>
            <a:endParaRPr lang="en-US" altLang="ja-JP" sz="1000" dirty="0">
              <a:solidFill>
                <a:schemeClr val="bg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endParaRPr>
          </a:p>
        </p:txBody>
      </p:sp>
      <p:sp>
        <p:nvSpPr>
          <p:cNvPr id="320" name="角丸四角形 319"/>
          <p:cNvSpPr/>
          <p:nvPr/>
        </p:nvSpPr>
        <p:spPr>
          <a:xfrm>
            <a:off x="3164970" y="3610372"/>
            <a:ext cx="9623985" cy="706185"/>
          </a:xfrm>
          <a:prstGeom prst="roundRect">
            <a:avLst>
              <a:gd name="adj" fmla="val 6605"/>
            </a:avLst>
          </a:prstGeom>
          <a:solidFill>
            <a:schemeClr val="bg1"/>
          </a:solidFill>
          <a:ln w="19050">
            <a:solidFill>
              <a:schemeClr val="tx1">
                <a:lumMod val="50000"/>
                <a:lumOff val="50000"/>
              </a:schemeClr>
            </a:solidFill>
            <a:prstDash val="solid"/>
          </a:ln>
        </p:spPr>
        <p:style>
          <a:lnRef idx="2">
            <a:schemeClr val="accent6"/>
          </a:lnRef>
          <a:fillRef idx="1">
            <a:schemeClr val="lt1"/>
          </a:fillRef>
          <a:effectRef idx="0">
            <a:schemeClr val="accent6"/>
          </a:effectRef>
          <a:fontRef idx="minor">
            <a:schemeClr val="dk1"/>
          </a:fontRef>
        </p:style>
        <p:txBody>
          <a:bodyPr rot="0" spcFirstLastPara="0" vert="horz" wrap="square" lIns="91430" tIns="50400" rIns="91430" bIns="0" numCol="1" spcCol="0" rtlCol="0" fromWordArt="0" anchor="t" anchorCtr="0" forceAA="0" compatLnSpc="1">
            <a:prstTxWarp prst="textNoShape">
              <a:avLst/>
            </a:prstTxWarp>
            <a:noAutofit/>
          </a:bodyPr>
          <a:lstStyle/>
          <a:p>
            <a:pPr algn="ctr">
              <a:lnSpc>
                <a:spcPts val="1540"/>
              </a:lnSpc>
            </a:pPr>
            <a:endParaRPr lang="en-US" altLang="ja-JP" sz="14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21" name="円/楕円 320"/>
          <p:cNvSpPr/>
          <p:nvPr/>
        </p:nvSpPr>
        <p:spPr>
          <a:xfrm rot="5400000">
            <a:off x="4554273" y="2602856"/>
            <a:ext cx="342899" cy="2953090"/>
          </a:xfrm>
          <a:prstGeom prst="ellips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00">
              <a:solidFill>
                <a:schemeClr val="tx1"/>
              </a:solidFill>
            </a:endParaRPr>
          </a:p>
        </p:txBody>
      </p:sp>
      <p:sp>
        <p:nvSpPr>
          <p:cNvPr id="322" name="角丸四角形 321"/>
          <p:cNvSpPr/>
          <p:nvPr/>
        </p:nvSpPr>
        <p:spPr>
          <a:xfrm>
            <a:off x="3499391" y="3831344"/>
            <a:ext cx="2941732" cy="496114"/>
          </a:xfrm>
          <a:prstGeom prst="roundRect">
            <a:avLst>
              <a:gd name="adj" fmla="val 7429"/>
            </a:avLst>
          </a:prstGeom>
          <a:noFill/>
          <a:ln>
            <a:noFill/>
          </a:ln>
        </p:spPr>
        <p:style>
          <a:lnRef idx="2">
            <a:schemeClr val="dk1"/>
          </a:lnRef>
          <a:fillRef idx="1">
            <a:schemeClr val="lt1"/>
          </a:fillRef>
          <a:effectRef idx="0">
            <a:schemeClr val="dk1"/>
          </a:effectRef>
          <a:fontRef idx="minor">
            <a:schemeClr val="dk1"/>
          </a:fontRef>
        </p:style>
        <p:txBody>
          <a:bodyPr lIns="65307" tIns="32653" rIns="65307" bIns="32653" rtlCol="0" anchor="ctr"/>
          <a:lstStyle/>
          <a:p>
            <a:pPr algn="ctr"/>
            <a:endParaRPr lang="en-US" altLang="ja-JP"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23" name="円/楕円 322"/>
          <p:cNvSpPr/>
          <p:nvPr/>
        </p:nvSpPr>
        <p:spPr>
          <a:xfrm rot="5400000">
            <a:off x="7745290" y="2550541"/>
            <a:ext cx="331694" cy="3057719"/>
          </a:xfrm>
          <a:prstGeom prst="ellips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00">
              <a:solidFill>
                <a:schemeClr val="tx1"/>
              </a:solidFill>
            </a:endParaRPr>
          </a:p>
        </p:txBody>
      </p:sp>
      <p:sp>
        <p:nvSpPr>
          <p:cNvPr id="324" name="角丸四角形 323"/>
          <p:cNvSpPr/>
          <p:nvPr/>
        </p:nvSpPr>
        <p:spPr>
          <a:xfrm>
            <a:off x="6492585" y="3942287"/>
            <a:ext cx="2941732" cy="274229"/>
          </a:xfrm>
          <a:prstGeom prst="roundRect">
            <a:avLst>
              <a:gd name="adj" fmla="val 7429"/>
            </a:avLst>
          </a:prstGeom>
          <a:noFill/>
          <a:ln>
            <a:noFill/>
          </a:ln>
        </p:spPr>
        <p:style>
          <a:lnRef idx="2">
            <a:schemeClr val="dk1"/>
          </a:lnRef>
          <a:fillRef idx="1">
            <a:schemeClr val="lt1"/>
          </a:fillRef>
          <a:effectRef idx="0">
            <a:schemeClr val="dk1"/>
          </a:effectRef>
          <a:fontRef idx="minor">
            <a:schemeClr val="dk1"/>
          </a:fontRef>
        </p:style>
        <p:txBody>
          <a:bodyPr lIns="65307" tIns="32653" rIns="65307" bIns="32653" rtlCol="0" anchor="ctr"/>
          <a:lstStyle/>
          <a:p>
            <a:pPr algn="ctr"/>
            <a:r>
              <a:rPr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共創（コ・クリエーション）</a:t>
            </a:r>
          </a:p>
        </p:txBody>
      </p:sp>
      <p:sp>
        <p:nvSpPr>
          <p:cNvPr id="325" name="円/楕円 324"/>
          <p:cNvSpPr/>
          <p:nvPr/>
        </p:nvSpPr>
        <p:spPr>
          <a:xfrm rot="5400000">
            <a:off x="11031841" y="2602856"/>
            <a:ext cx="331694" cy="2953090"/>
          </a:xfrm>
          <a:prstGeom prst="ellips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00">
              <a:solidFill>
                <a:schemeClr val="tx1"/>
              </a:solidFill>
            </a:endParaRPr>
          </a:p>
        </p:txBody>
      </p:sp>
      <p:sp>
        <p:nvSpPr>
          <p:cNvPr id="326" name="角丸四角形 325"/>
          <p:cNvSpPr/>
          <p:nvPr/>
        </p:nvSpPr>
        <p:spPr>
          <a:xfrm>
            <a:off x="9763736" y="3942286"/>
            <a:ext cx="2867905" cy="274231"/>
          </a:xfrm>
          <a:prstGeom prst="roundRect">
            <a:avLst>
              <a:gd name="adj" fmla="val 7429"/>
            </a:avLst>
          </a:prstGeom>
          <a:noFill/>
          <a:ln>
            <a:noFill/>
          </a:ln>
        </p:spPr>
        <p:style>
          <a:lnRef idx="2">
            <a:schemeClr val="dk1"/>
          </a:lnRef>
          <a:fillRef idx="1">
            <a:schemeClr val="lt1"/>
          </a:fillRef>
          <a:effectRef idx="0">
            <a:schemeClr val="dk1"/>
          </a:effectRef>
          <a:fontRef idx="minor">
            <a:schemeClr val="dk1"/>
          </a:fontRef>
        </p:style>
        <p:txBody>
          <a:bodyPr lIns="65307" tIns="32653" rIns="65307" bIns="32653" rtlCol="0" anchor="ctr"/>
          <a:lstStyle/>
          <a:p>
            <a:pPr algn="ctr"/>
            <a:r>
              <a:rPr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資源の活用（リソース）</a:t>
            </a:r>
          </a:p>
        </p:txBody>
      </p:sp>
      <p:sp>
        <p:nvSpPr>
          <p:cNvPr id="327" name="角丸四角形 326"/>
          <p:cNvSpPr/>
          <p:nvPr/>
        </p:nvSpPr>
        <p:spPr>
          <a:xfrm>
            <a:off x="3419492" y="3591954"/>
            <a:ext cx="9144311" cy="288000"/>
          </a:xfrm>
          <a:prstGeom prst="roundRect">
            <a:avLst/>
          </a:prstGeom>
          <a:noFill/>
          <a:ln w="9525">
            <a:noFill/>
          </a:ln>
        </p:spPr>
        <p:style>
          <a:lnRef idx="2">
            <a:schemeClr val="accent6"/>
          </a:lnRef>
          <a:fillRef idx="1">
            <a:schemeClr val="lt1"/>
          </a:fillRef>
          <a:effectRef idx="0">
            <a:schemeClr val="accent6"/>
          </a:effectRef>
          <a:fontRef idx="minor">
            <a:schemeClr val="dk1"/>
          </a:fontRef>
        </p:style>
        <p:txBody>
          <a:bodyPr rot="0" spcFirstLastPara="0" vert="horz" wrap="square" lIns="91430" tIns="0" rIns="91430" bIns="0" numCol="1" spcCol="0" rtlCol="0" fromWordArt="0" anchor="ctr" anchorCtr="0" forceAA="0" compatLnSpc="1">
            <a:prstTxWarp prst="textNoShape">
              <a:avLst/>
            </a:prstTxWarp>
            <a:noAutofit/>
          </a:bodyPr>
          <a:lstStyle/>
          <a:p>
            <a:pPr marL="124460" indent="-124460" algn="ctr">
              <a:lnSpc>
                <a:spcPts val="2100"/>
              </a:lnSpc>
            </a:pP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好循環を生み出すため、３つの視点を踏まえた様々な施策を構築・推進</a:t>
            </a:r>
            <a:endParaRPr lang="en-US" altLang="ja-JP" sz="1200" b="1"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47" name="Rectangle 2"/>
          <p:cNvSpPr>
            <a:spLocks noChangeArrowheads="1"/>
          </p:cNvSpPr>
          <p:nvPr/>
        </p:nvSpPr>
        <p:spPr bwMode="auto">
          <a:xfrm>
            <a:off x="2799642" y="901997"/>
            <a:ext cx="330234" cy="806480"/>
          </a:xfrm>
          <a:prstGeom prst="roundRect">
            <a:avLst/>
          </a:prstGeom>
          <a:solidFill>
            <a:srgbClr val="00B0F0"/>
          </a:solidFill>
          <a:ln w="9525">
            <a:solidFill>
              <a:schemeClr val="tx2"/>
            </a:solidFill>
            <a:miter lim="800000"/>
            <a:headEnd/>
            <a:tailEnd/>
          </a:ln>
        </p:spPr>
        <p:txBody>
          <a:bodyPr vert="eaVert" wrap="square" lIns="0" tIns="0" rIns="0" bIns="0" anchor="ctr" anchorCtr="0">
            <a:noAutofit/>
          </a:bodyPr>
          <a:lstStyle>
            <a:lvl1pPr algn="l" eaLnBrk="0" hangingPunct="0">
              <a:spcBef>
                <a:spcPts val="800"/>
              </a:spcBef>
              <a:defRPr sz="3200">
                <a:solidFill>
                  <a:srgbClr val="000000"/>
                </a:solidFill>
                <a:latin typeface="Calibri" pitchFamily="32" charset="0"/>
                <a:ea typeface="ＭＳ Ｐゴシック" charset="-128"/>
              </a:defRPr>
            </a:lvl1pPr>
            <a:lvl2pPr algn="l" eaLnBrk="0" hangingPunct="0">
              <a:spcBef>
                <a:spcPts val="700"/>
              </a:spcBef>
              <a:defRPr sz="2800">
                <a:solidFill>
                  <a:srgbClr val="000000"/>
                </a:solidFill>
                <a:latin typeface="Calibri" pitchFamily="32" charset="0"/>
                <a:ea typeface="ＭＳ Ｐゴシック" charset="-128"/>
              </a:defRPr>
            </a:lvl2pPr>
            <a:lvl3pPr algn="l" eaLnBrk="0" hangingPunct="0">
              <a:spcBef>
                <a:spcPts val="600"/>
              </a:spcBef>
              <a:defRPr sz="2400">
                <a:solidFill>
                  <a:srgbClr val="000000"/>
                </a:solidFill>
                <a:latin typeface="Calibri" pitchFamily="32" charset="0"/>
                <a:ea typeface="ＭＳ Ｐゴシック" charset="-128"/>
              </a:defRPr>
            </a:lvl3pPr>
            <a:lvl4pPr algn="l" eaLnBrk="0" hangingPunct="0">
              <a:spcBef>
                <a:spcPts val="500"/>
              </a:spcBef>
              <a:defRPr sz="2000">
                <a:solidFill>
                  <a:srgbClr val="000000"/>
                </a:solidFill>
                <a:latin typeface="Calibri" pitchFamily="32" charset="0"/>
                <a:ea typeface="ＭＳ Ｐゴシック" charset="-128"/>
              </a:defRPr>
            </a:lvl4pPr>
            <a:lvl5pPr algn="l" eaLnBrk="0" hangingPunct="0">
              <a:spcBef>
                <a:spcPts val="500"/>
              </a:spcBef>
              <a:defRPr sz="2000">
                <a:solidFill>
                  <a:srgbClr val="000000"/>
                </a:solidFill>
                <a:latin typeface="Calibri" pitchFamily="32" charset="0"/>
                <a:ea typeface="ＭＳ Ｐゴシック" charset="-128"/>
              </a:defRPr>
            </a:lvl5pPr>
            <a:lvl6pPr marL="25146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6pPr>
            <a:lvl7pPr marL="29718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7pPr>
            <a:lvl8pPr marL="34290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8pPr>
            <a:lvl9pPr marL="38862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9pPr>
          </a:lstStyle>
          <a:p>
            <a:pPr algn="ctr" eaLnBrk="1" hangingPunct="1">
              <a:lnSpc>
                <a:spcPts val="1300"/>
              </a:lnSpc>
              <a:spcBef>
                <a:spcPts val="0"/>
              </a:spcBef>
            </a:pPr>
            <a:r>
              <a:rPr lang="ja-JP" altLang="en-US" sz="1000" dirty="0">
                <a:solidFill>
                  <a:schemeClr val="bg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rPr>
              <a:t>基本目標</a:t>
            </a:r>
            <a:endParaRPr lang="en-US" altLang="ja-JP" sz="1000" dirty="0">
              <a:solidFill>
                <a:schemeClr val="bg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endParaRPr>
          </a:p>
        </p:txBody>
      </p:sp>
      <p:sp>
        <p:nvSpPr>
          <p:cNvPr id="348" name="テキスト ボックス 347"/>
          <p:cNvSpPr txBox="1"/>
          <p:nvPr/>
        </p:nvSpPr>
        <p:spPr>
          <a:xfrm>
            <a:off x="10502901" y="6273033"/>
            <a:ext cx="2171700" cy="905499"/>
          </a:xfrm>
          <a:prstGeom prst="rect">
            <a:avLst/>
          </a:prstGeom>
          <a:solidFill>
            <a:schemeClr val="bg1"/>
          </a:solidFill>
          <a:ln w="3175">
            <a:solidFill>
              <a:schemeClr val="tx2"/>
            </a:solidFill>
            <a:prstDash val="dash"/>
          </a:ln>
        </p:spPr>
        <p:txBody>
          <a:bodyPr wrap="square" lIns="36000" tIns="36000" rIns="36000" bIns="36000" rtlCol="0" anchor="ctr" anchorCtr="0">
            <a:noAutofit/>
          </a:bodyPr>
          <a:lstStyle/>
          <a:p>
            <a:pPr marL="128905" indent="-128905">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・賃貸住宅市場の形成</a:t>
            </a:r>
            <a:endParaRPr lang="en-US" altLang="ja-JP" sz="8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gn="dist">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a:t>
            </a:r>
            <a:r>
              <a:rPr lang="ja-JP" altLang="en-US" sz="750" kern="0" spc="-10" dirty="0">
                <a:latin typeface="Meiryo UI" panose="020B0604030504040204" pitchFamily="50" charset="-128"/>
                <a:ea typeface="Meiryo UI" panose="020B0604030504040204" pitchFamily="50" charset="-128"/>
                <a:cs typeface="Meiryo UI" panose="020B0604030504040204" pitchFamily="50" charset="-128"/>
              </a:rPr>
              <a:t>既存住宅流通・リフォーム市場の環境整備・活性化</a:t>
            </a:r>
            <a:endParaRPr lang="en-US" altLang="ja-JP" sz="750" kern="0" spc="-10"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・住情報の提供や住まい・まちづくり学習（住教育</a:t>
            </a:r>
            <a:r>
              <a:rPr lang="en-US" altLang="ja-JP" sz="800" spc="-29" dirty="0">
                <a:latin typeface="Meiryo UI" panose="020B0604030504040204" pitchFamily="50" charset="-128"/>
                <a:ea typeface="Meiryo UI" panose="020B0604030504040204" pitchFamily="50" charset="-128"/>
                <a:cs typeface="Meiryo UI" panose="020B0604030504040204" pitchFamily="50" charset="-128"/>
              </a:rPr>
              <a:t>)</a:t>
            </a:r>
          </a:p>
          <a:p>
            <a:pPr marL="128905" indent="-128905">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　の推進</a:t>
            </a:r>
            <a:endParaRPr lang="en-US" altLang="ja-JP" sz="800" spc="-29" dirty="0">
              <a:latin typeface="Meiryo UI" panose="020B0604030504040204" pitchFamily="50" charset="-128"/>
              <a:ea typeface="Meiryo UI" panose="020B0604030504040204" pitchFamily="50" charset="-128"/>
              <a:cs typeface="Meiryo UI" panose="020B0604030504040204" pitchFamily="50" charset="-128"/>
            </a:endParaRPr>
          </a:p>
          <a:p>
            <a:pPr marL="128905" indent="-128905">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・不動産取引等における差別の解消</a:t>
            </a:r>
            <a:endParaRPr lang="en-US" altLang="ja-JP" sz="8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59" name="角丸四角形 358"/>
          <p:cNvSpPr/>
          <p:nvPr/>
        </p:nvSpPr>
        <p:spPr>
          <a:xfrm>
            <a:off x="3254856" y="3942287"/>
            <a:ext cx="2941732" cy="274229"/>
          </a:xfrm>
          <a:prstGeom prst="roundRect">
            <a:avLst>
              <a:gd name="adj" fmla="val 7429"/>
            </a:avLst>
          </a:prstGeom>
          <a:noFill/>
          <a:ln>
            <a:noFill/>
          </a:ln>
        </p:spPr>
        <p:style>
          <a:lnRef idx="2">
            <a:schemeClr val="dk1"/>
          </a:lnRef>
          <a:fillRef idx="1">
            <a:schemeClr val="lt1"/>
          </a:fillRef>
          <a:effectRef idx="0">
            <a:schemeClr val="dk1"/>
          </a:effectRef>
          <a:fontRef idx="minor">
            <a:schemeClr val="dk1"/>
          </a:fontRef>
        </p:style>
        <p:txBody>
          <a:bodyPr lIns="65307" tIns="32653" rIns="65307" bIns="32653" rtlCol="0" anchor="ctr"/>
          <a:lstStyle/>
          <a:p>
            <a:pPr algn="ctr"/>
            <a:r>
              <a:rPr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多様性（ダイバーシティ）</a:t>
            </a:r>
            <a:endParaRPr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61" name="テキスト ボックス 360"/>
          <p:cNvSpPr txBox="1"/>
          <p:nvPr/>
        </p:nvSpPr>
        <p:spPr>
          <a:xfrm>
            <a:off x="8111635" y="7325348"/>
            <a:ext cx="2149633" cy="701857"/>
          </a:xfrm>
          <a:prstGeom prst="rect">
            <a:avLst/>
          </a:prstGeom>
          <a:solidFill>
            <a:schemeClr val="bg1"/>
          </a:solidFill>
          <a:ln w="3175">
            <a:solidFill>
              <a:schemeClr val="tx2"/>
            </a:solidFill>
            <a:prstDash val="dash"/>
          </a:ln>
        </p:spPr>
        <p:txBody>
          <a:bodyPr wrap="square" lIns="36000" tIns="36000" rIns="36000" bIns="36000" rtlCol="0" anchor="ctr" anchorCtr="0">
            <a:noAutofit/>
          </a:bodyPr>
          <a:lstStyle/>
          <a:p>
            <a:pPr marL="88900" indent="-88900">
              <a:lnSpc>
                <a:spcPct val="150000"/>
              </a:lnSpc>
            </a:pPr>
            <a:r>
              <a:rPr lang="ja-JP" altLang="en-US" sz="800" spc="-29" dirty="0">
                <a:latin typeface="Meiryo UI" panose="020B0604030504040204" pitchFamily="50" charset="-128"/>
                <a:ea typeface="Meiryo UI" panose="020B0604030504040204" pitchFamily="50" charset="-128"/>
                <a:cs typeface="Meiryo UI" panose="020B0604030504040204" pitchFamily="50" charset="-128"/>
              </a:rPr>
              <a:t>・大規模災害時等の体制整備</a:t>
            </a:r>
            <a:endParaRPr lang="en-US" altLang="ja-JP" sz="8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63" name="下カーブ矢印 362"/>
          <p:cNvSpPr/>
          <p:nvPr/>
        </p:nvSpPr>
        <p:spPr>
          <a:xfrm>
            <a:off x="7533000" y="2079429"/>
            <a:ext cx="678823" cy="252031"/>
          </a:xfrm>
          <a:prstGeom prst="curvedDownArrow">
            <a:avLst>
              <a:gd name="adj1" fmla="val 25000"/>
              <a:gd name="adj2" fmla="val 50000"/>
              <a:gd name="adj3" fmla="val 43521"/>
            </a:avLst>
          </a:prstGeom>
          <a:solidFill>
            <a:srgbClr val="FF3399"/>
          </a:solidFill>
          <a:ln>
            <a:no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endParaRPr kumimoji="1" lang="ja-JP" altLang="en-US">
              <a:solidFill>
                <a:schemeClr val="tx1"/>
              </a:solidFill>
            </a:endParaRPr>
          </a:p>
        </p:txBody>
      </p:sp>
      <p:sp>
        <p:nvSpPr>
          <p:cNvPr id="364" name="下カーブ矢印 363"/>
          <p:cNvSpPr/>
          <p:nvPr/>
        </p:nvSpPr>
        <p:spPr>
          <a:xfrm flipH="1" flipV="1">
            <a:off x="7496846" y="2457968"/>
            <a:ext cx="678823" cy="252031"/>
          </a:xfrm>
          <a:prstGeom prst="curvedDownArrow">
            <a:avLst>
              <a:gd name="adj1" fmla="val 25000"/>
              <a:gd name="adj2" fmla="val 50000"/>
              <a:gd name="adj3" fmla="val 43521"/>
            </a:avLst>
          </a:prstGeom>
          <a:solidFill>
            <a:srgbClr val="FF3399"/>
          </a:solidFill>
          <a:ln>
            <a:no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endParaRPr kumimoji="1" lang="ja-JP" altLang="en-US">
              <a:solidFill>
                <a:schemeClr val="tx1"/>
              </a:solidFill>
            </a:endParaRPr>
          </a:p>
        </p:txBody>
      </p:sp>
      <p:sp>
        <p:nvSpPr>
          <p:cNvPr id="365" name="テキスト ボックス 364"/>
          <p:cNvSpPr txBox="1"/>
          <p:nvPr/>
        </p:nvSpPr>
        <p:spPr>
          <a:xfrm>
            <a:off x="7401984" y="2288092"/>
            <a:ext cx="931669" cy="187360"/>
          </a:xfrm>
          <a:prstGeom prst="rect">
            <a:avLst/>
          </a:prstGeom>
          <a:noFill/>
        </p:spPr>
        <p:txBody>
          <a:bodyPr wrap="square" rtlCol="0" anchor="ctr" anchorCtr="0">
            <a:noAutofit/>
          </a:bodyPr>
          <a:lstStyle/>
          <a:p>
            <a:pPr algn="ctr"/>
            <a:r>
              <a:rPr lang="ja-JP" altLang="en-US" sz="1400" b="1"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rPr>
              <a:t>好循環</a:t>
            </a:r>
            <a:endParaRPr lang="en-US" altLang="ja-JP" sz="1400" b="1"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p:txBody>
      </p:sp>
      <p:sp>
        <p:nvSpPr>
          <p:cNvPr id="106" name="正方形/長方形 105"/>
          <p:cNvSpPr/>
          <p:nvPr/>
        </p:nvSpPr>
        <p:spPr>
          <a:xfrm>
            <a:off x="38100" y="2379279"/>
            <a:ext cx="2698926" cy="5697340"/>
          </a:xfrm>
          <a:prstGeom prst="rect">
            <a:avLst/>
          </a:prstGeom>
          <a:no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23" tIns="45712" rIns="91423" bIns="45712" rtlCol="0" anchor="ctr"/>
          <a:lstStyle/>
          <a:p>
            <a:pPr algn="ctr"/>
            <a:endParaRPr kumimoji="1" lang="ja-JP" altLang="en-US"/>
          </a:p>
        </p:txBody>
      </p:sp>
      <p:sp>
        <p:nvSpPr>
          <p:cNvPr id="107" name="テキスト ボックス 106"/>
          <p:cNvSpPr txBox="1"/>
          <p:nvPr/>
        </p:nvSpPr>
        <p:spPr>
          <a:xfrm>
            <a:off x="52660" y="2832099"/>
            <a:ext cx="2649410" cy="216000"/>
          </a:xfrm>
          <a:prstGeom prst="rect">
            <a:avLst/>
          </a:prstGeom>
          <a:solidFill>
            <a:schemeClr val="bg1"/>
          </a:solidFill>
          <a:ln>
            <a:solidFill>
              <a:schemeClr val="tx2"/>
            </a:solidFill>
          </a:ln>
          <a:effectLst>
            <a:outerShdw blurRad="50800" dist="38100" dir="2700000" algn="tl" rotWithShape="0">
              <a:prstClr val="black">
                <a:alpha val="80000"/>
              </a:prstClr>
            </a:outerShdw>
          </a:effectLst>
        </p:spPr>
        <p:txBody>
          <a:bodyPr wrap="square" lIns="0" tIns="0" rIns="35993" bIns="0" rtlCol="0" anchor="ctr" anchorCtr="0">
            <a:noAutofit/>
          </a:bodyPr>
          <a:lstStyle/>
          <a:p>
            <a:pPr marL="174593" indent="-174593"/>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第１章　基本的な方針</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3" name="テキスト ボックス 112"/>
          <p:cNvSpPr txBox="1"/>
          <p:nvPr/>
        </p:nvSpPr>
        <p:spPr>
          <a:xfrm>
            <a:off x="197739" y="2250776"/>
            <a:ext cx="2376000" cy="252000"/>
          </a:xfrm>
          <a:prstGeom prst="roundRect">
            <a:avLst/>
          </a:prstGeom>
          <a:solidFill>
            <a:srgbClr val="00B0F0"/>
          </a:solidFill>
          <a:ln>
            <a:solidFill>
              <a:schemeClr val="tx2"/>
            </a:solidFill>
          </a:ln>
        </p:spPr>
        <p:txBody>
          <a:bodyPr wrap="square" lIns="0" tIns="0" rIns="0" bIns="0" rtlCol="0" anchor="ctr" anchorCtr="0">
            <a:noAutofit/>
          </a:bodyPr>
          <a:lstStyle/>
          <a:p>
            <a:pPr algn="ctr"/>
            <a:r>
              <a:rPr lang="ja-JP" altLang="en-US" sz="1300" spc="-29"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ビジョンの構成</a:t>
            </a:r>
            <a:endParaRPr lang="en-US" altLang="ja-JP" sz="1300" spc="-29"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4" name="テキスト ボックス 113"/>
          <p:cNvSpPr txBox="1"/>
          <p:nvPr/>
        </p:nvSpPr>
        <p:spPr>
          <a:xfrm>
            <a:off x="52660" y="4033948"/>
            <a:ext cx="2649410" cy="216000"/>
          </a:xfrm>
          <a:prstGeom prst="rect">
            <a:avLst/>
          </a:prstGeom>
          <a:solidFill>
            <a:schemeClr val="bg1"/>
          </a:solidFill>
          <a:ln>
            <a:solidFill>
              <a:schemeClr val="tx2"/>
            </a:solidFill>
          </a:ln>
          <a:effectLst>
            <a:outerShdw blurRad="50800" dist="38100" dir="2700000" algn="tl" rotWithShape="0">
              <a:prstClr val="black">
                <a:alpha val="80000"/>
              </a:prstClr>
            </a:outerShdw>
          </a:effectLst>
        </p:spPr>
        <p:txBody>
          <a:bodyPr wrap="square" lIns="0" tIns="0" rIns="35993" bIns="0" rtlCol="0" anchor="ctr" anchorCtr="0">
            <a:noAutofit/>
          </a:bodyPr>
          <a:lstStyle/>
          <a:p>
            <a:pPr marL="174593" indent="-174593"/>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第２章　基本目標の実現に向けた施策の方向性</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7" name="テキスト ボックス 116"/>
          <p:cNvSpPr txBox="1"/>
          <p:nvPr/>
        </p:nvSpPr>
        <p:spPr>
          <a:xfrm>
            <a:off x="189589" y="4333044"/>
            <a:ext cx="2627012" cy="347704"/>
          </a:xfrm>
          <a:prstGeom prst="rect">
            <a:avLst/>
          </a:prstGeom>
          <a:noFill/>
          <a:ln>
            <a:noFill/>
          </a:ln>
        </p:spPr>
        <p:txBody>
          <a:bodyPr wrap="square" lIns="0" tIns="0" rIns="35993" bIns="0" rtlCol="0" anchor="t" anchorCtr="0">
            <a:noAutofit/>
          </a:bodyPr>
          <a:lstStyle/>
          <a:p>
            <a:pPr marL="92075" indent="-92075"/>
            <a:r>
              <a:rPr lang="ja-JP" altLang="en-US" sz="1000" spc="-40" dirty="0">
                <a:latin typeface="Meiryo UI" panose="020B0604030504040204" pitchFamily="50" charset="-128"/>
                <a:ea typeface="Meiryo UI" panose="020B0604030504040204" pitchFamily="50" charset="-128"/>
                <a:cs typeface="Meiryo UI" panose="020B0604030504040204" pitchFamily="50" charset="-128"/>
              </a:rPr>
              <a:t>〇</a:t>
            </a: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基本目標の実現に向け、施策の方向性と取組みを提示</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endParaRPr lang="en-US" altLang="ja-JP" sz="4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くらしの質を高める</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「新たな日常」に対応し、大阪に住む人々が、</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いきいきと快適にくらすことができる住まいやまち</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を実現</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都市の魅力を育む</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大阪・関西万博やその後も見据え、国内外から</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多様な人々が住み、訪れる都市を実現</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安全を支える</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大規模な地震や、台風、集中豪雨による被害</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が最小限に抑えられ、人命が守られる住まいと</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まちを実現</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安心のくらしをつくる</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子どもから高齢者、</a:t>
            </a:r>
            <a:r>
              <a:rPr lang="ja-JP" altLang="en-US" sz="1000" spc="-29" dirty="0" err="1">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者、外国人をはじめ、</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大阪に新たに住む人、住み続ける人などが安心・</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快適にくらすことができる住まいと都市を実現</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1" name="テキスト ボックス 120"/>
          <p:cNvSpPr txBox="1"/>
          <p:nvPr/>
        </p:nvSpPr>
        <p:spPr>
          <a:xfrm>
            <a:off x="2781877" y="480120"/>
            <a:ext cx="2376000" cy="252000"/>
          </a:xfrm>
          <a:prstGeom prst="roundRect">
            <a:avLst/>
          </a:prstGeom>
          <a:solidFill>
            <a:srgbClr val="00B0F0"/>
          </a:solidFill>
          <a:ln>
            <a:solidFill>
              <a:schemeClr val="tx2"/>
            </a:solidFill>
          </a:ln>
        </p:spPr>
        <p:txBody>
          <a:bodyPr wrap="square" lIns="0" tIns="0" rIns="0" bIns="0" rtlCol="0" anchor="ctr" anchorCtr="0">
            <a:noAutofit/>
          </a:bodyPr>
          <a:lstStyle/>
          <a:p>
            <a:pPr algn="ctr"/>
            <a:r>
              <a:rPr lang="ja-JP" altLang="en-US" sz="1300" spc="-29"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ビジョンの概要</a:t>
            </a:r>
            <a:endParaRPr lang="en-US" altLang="ja-JP" sz="1300" spc="-29"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0" name="テキスト ボックス 129"/>
          <p:cNvSpPr txBox="1"/>
          <p:nvPr/>
        </p:nvSpPr>
        <p:spPr>
          <a:xfrm>
            <a:off x="52660" y="7061821"/>
            <a:ext cx="2649410" cy="216000"/>
          </a:xfrm>
          <a:prstGeom prst="rect">
            <a:avLst/>
          </a:prstGeom>
          <a:solidFill>
            <a:schemeClr val="bg1"/>
          </a:solidFill>
          <a:ln>
            <a:solidFill>
              <a:schemeClr val="tx2"/>
            </a:solidFill>
          </a:ln>
          <a:effectLst>
            <a:outerShdw blurRad="50800" dist="38100" dir="2700000" algn="tl" rotWithShape="0">
              <a:prstClr val="black">
                <a:alpha val="80000"/>
              </a:prstClr>
            </a:outerShdw>
          </a:effectLst>
        </p:spPr>
        <p:txBody>
          <a:bodyPr wrap="square" lIns="0" tIns="0" rIns="35993" bIns="0" rtlCol="0" anchor="ctr" anchorCtr="0">
            <a:noAutofit/>
          </a:bodyPr>
          <a:lstStyle/>
          <a:p>
            <a:pPr marL="174593" indent="-174593"/>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第３章　実効性を持った計画の推進</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1" name="テキスト ボックス 130"/>
          <p:cNvSpPr txBox="1"/>
          <p:nvPr/>
        </p:nvSpPr>
        <p:spPr>
          <a:xfrm>
            <a:off x="207573" y="7369356"/>
            <a:ext cx="2304000" cy="468000"/>
          </a:xfrm>
          <a:prstGeom prst="rect">
            <a:avLst/>
          </a:prstGeom>
          <a:noFill/>
          <a:ln>
            <a:noFill/>
          </a:ln>
        </p:spPr>
        <p:txBody>
          <a:bodyPr wrap="square" lIns="0" tIns="0" rIns="35993" bIns="0" rtlCol="0" anchor="t" anchorCtr="0">
            <a:noAutofit/>
          </a:bodyPr>
          <a:lstStyle/>
          <a:p>
            <a:pPr marL="92075" indent="-92075"/>
            <a:r>
              <a:rPr lang="ja-JP" altLang="en-US" sz="1000" spc="-40" dirty="0">
                <a:latin typeface="Meiryo UI" panose="020B0604030504040204" pitchFamily="50" charset="-128"/>
                <a:ea typeface="Meiryo UI" panose="020B0604030504040204" pitchFamily="50" charset="-128"/>
                <a:cs typeface="Meiryo UI" panose="020B0604030504040204" pitchFamily="50" charset="-128"/>
              </a:rPr>
              <a:t>〇</a:t>
            </a: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各主体の役割と連携</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a:p>
            <a:pPr marL="92075" indent="-92075">
              <a:spcBef>
                <a:spcPts val="300"/>
              </a:spcBef>
            </a:pPr>
            <a:r>
              <a:rPr lang="ja-JP" altLang="en-US" sz="1000" spc="-40" dirty="0">
                <a:latin typeface="Meiryo UI" panose="020B0604030504040204" pitchFamily="50" charset="-128"/>
                <a:ea typeface="Meiryo UI" panose="020B0604030504040204" pitchFamily="50" charset="-128"/>
                <a:cs typeface="Meiryo UI" panose="020B0604030504040204" pitchFamily="50" charset="-128"/>
              </a:rPr>
              <a:t>〇</a:t>
            </a:r>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施策の適切な進行管理</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0" name="テキスト ボックス 99"/>
          <p:cNvSpPr txBox="1"/>
          <p:nvPr/>
        </p:nvSpPr>
        <p:spPr>
          <a:xfrm>
            <a:off x="180592" y="3077988"/>
            <a:ext cx="2268000" cy="753356"/>
          </a:xfrm>
          <a:prstGeom prst="rect">
            <a:avLst/>
          </a:prstGeom>
          <a:noFill/>
          <a:ln>
            <a:noFill/>
          </a:ln>
        </p:spPr>
        <p:txBody>
          <a:bodyPr wrap="square" lIns="0" tIns="0" rIns="35993" bIns="0" rtlCol="0" anchor="t" anchorCtr="0">
            <a:noAutofit/>
          </a:bodyPr>
          <a:lstStyle/>
          <a:p>
            <a:pPr marL="85725" indent="-85725">
              <a:lnSpc>
                <a:spcPct val="150000"/>
              </a:lnSpc>
            </a:pPr>
            <a:r>
              <a:rPr lang="ja-JP" altLang="en-US" sz="1000" spc="-40" dirty="0">
                <a:latin typeface="Meiryo UI" panose="020B0604030504040204" pitchFamily="50" charset="-128"/>
                <a:ea typeface="Meiryo UI" panose="020B0604030504040204" pitchFamily="50" charset="-128"/>
                <a:cs typeface="Meiryo UI" panose="020B0604030504040204" pitchFamily="50" charset="-128"/>
              </a:rPr>
              <a:t>〇基本目標</a:t>
            </a:r>
            <a:endParaRPr lang="en-US" altLang="ja-JP" sz="1000" spc="-40" dirty="0">
              <a:latin typeface="Meiryo UI" panose="020B0604030504040204" pitchFamily="50" charset="-128"/>
              <a:ea typeface="Meiryo UI" panose="020B0604030504040204" pitchFamily="50" charset="-128"/>
              <a:cs typeface="Meiryo UI" panose="020B0604030504040204" pitchFamily="50" charset="-128"/>
            </a:endParaRPr>
          </a:p>
          <a:p>
            <a:pPr marL="85725" indent="-85725">
              <a:lnSpc>
                <a:spcPct val="150000"/>
              </a:lnSpc>
            </a:pPr>
            <a:r>
              <a:rPr lang="ja-JP" altLang="en-US" sz="1000" spc="-40" dirty="0">
                <a:latin typeface="Meiryo UI" panose="020B0604030504040204" pitchFamily="50" charset="-128"/>
                <a:ea typeface="Meiryo UI" panose="020B0604030504040204" pitchFamily="50" charset="-128"/>
                <a:cs typeface="Meiryo UI" panose="020B0604030504040204" pitchFamily="50" charset="-128"/>
              </a:rPr>
              <a:t>〇政策の方向性</a:t>
            </a:r>
            <a:endParaRPr lang="en-US" altLang="ja-JP" sz="1000" spc="-40" dirty="0">
              <a:latin typeface="Meiryo UI" panose="020B0604030504040204" pitchFamily="50" charset="-128"/>
              <a:ea typeface="Meiryo UI" panose="020B0604030504040204" pitchFamily="50" charset="-128"/>
              <a:cs typeface="Meiryo UI" panose="020B0604030504040204" pitchFamily="50" charset="-128"/>
            </a:endParaRPr>
          </a:p>
          <a:p>
            <a:pPr marL="85725" indent="-85725">
              <a:lnSpc>
                <a:spcPct val="150000"/>
              </a:lnSpc>
            </a:pPr>
            <a:r>
              <a:rPr lang="ja-JP" altLang="en-US" sz="1000" spc="-40" dirty="0">
                <a:latin typeface="Meiryo UI" panose="020B0604030504040204" pitchFamily="50" charset="-128"/>
                <a:ea typeface="Meiryo UI" panose="020B0604030504040204" pitchFamily="50" charset="-128"/>
                <a:cs typeface="Meiryo UI" panose="020B0604030504040204" pitchFamily="50" charset="-128"/>
              </a:rPr>
              <a:t>〇施策展開の視点</a:t>
            </a:r>
            <a:endParaRPr lang="en-US" altLang="ja-JP" sz="1000" spc="-40" dirty="0">
              <a:latin typeface="Meiryo UI" panose="020B0604030504040204" pitchFamily="50" charset="-128"/>
              <a:ea typeface="Meiryo UI" panose="020B0604030504040204" pitchFamily="50" charset="-128"/>
              <a:cs typeface="Meiryo UI" panose="020B0604030504040204" pitchFamily="50" charset="-128"/>
            </a:endParaRPr>
          </a:p>
          <a:p>
            <a:pPr marL="85725" indent="-85725">
              <a:lnSpc>
                <a:spcPct val="150000"/>
              </a:lnSpc>
            </a:pPr>
            <a:r>
              <a:rPr lang="ja-JP" altLang="en-US" sz="1000" spc="-40" dirty="0">
                <a:latin typeface="Meiryo UI" panose="020B0604030504040204" pitchFamily="50" charset="-128"/>
                <a:ea typeface="Meiryo UI" panose="020B0604030504040204" pitchFamily="50" charset="-128"/>
                <a:cs typeface="Meiryo UI" panose="020B0604030504040204" pitchFamily="50" charset="-128"/>
              </a:rPr>
              <a:t>〇基本目標の達成状況把握のための指標</a:t>
            </a:r>
            <a:endParaRPr lang="en-US" altLang="ja-JP" sz="1000" spc="-4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2" name="テキスト ボックス 101"/>
          <p:cNvSpPr txBox="1"/>
          <p:nvPr/>
        </p:nvSpPr>
        <p:spPr>
          <a:xfrm>
            <a:off x="52660" y="2551568"/>
            <a:ext cx="2649410" cy="216000"/>
          </a:xfrm>
          <a:prstGeom prst="rect">
            <a:avLst/>
          </a:prstGeom>
          <a:solidFill>
            <a:schemeClr val="bg1"/>
          </a:solidFill>
          <a:ln>
            <a:solidFill>
              <a:schemeClr val="tx2"/>
            </a:solidFill>
          </a:ln>
          <a:effectLst>
            <a:outerShdw blurRad="50800" dist="38100" dir="2700000" algn="tl" rotWithShape="0">
              <a:prstClr val="black">
                <a:alpha val="80000"/>
              </a:prstClr>
            </a:outerShdw>
          </a:effectLst>
        </p:spPr>
        <p:txBody>
          <a:bodyPr wrap="square" lIns="0" tIns="0" rIns="35993" bIns="0" rtlCol="0" anchor="ctr" anchorCtr="0">
            <a:noAutofit/>
          </a:bodyPr>
          <a:lstStyle/>
          <a:p>
            <a:pPr marL="174593" indent="-174593"/>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目的、位置付け及び期間</a:t>
            </a:r>
            <a:endParaRPr lang="en-US" altLang="ja-JP" sz="100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29" name="正方形/長方形 328"/>
          <p:cNvSpPr>
            <a:spLocks/>
          </p:cNvSpPr>
          <p:nvPr/>
        </p:nvSpPr>
        <p:spPr>
          <a:xfrm>
            <a:off x="3190708" y="901996"/>
            <a:ext cx="9545361" cy="790018"/>
          </a:xfrm>
          <a:prstGeom prst="rect">
            <a:avLst/>
          </a:prstGeom>
          <a:solidFill>
            <a:srgbClr val="92D050"/>
          </a:solidFill>
          <a:ln cmpd="dbl">
            <a:noFill/>
          </a:ln>
        </p:spPr>
        <p:style>
          <a:lnRef idx="1">
            <a:schemeClr val="accent5"/>
          </a:lnRef>
          <a:fillRef idx="2">
            <a:schemeClr val="accent5"/>
          </a:fillRef>
          <a:effectRef idx="1">
            <a:schemeClr val="accent5"/>
          </a:effectRef>
          <a:fontRef idx="minor">
            <a:schemeClr val="dk1"/>
          </a:fontRef>
        </p:style>
        <p:txBody>
          <a:bodyPr rot="0" spcFirstLastPara="0" vert="horz" wrap="square" lIns="0" tIns="0" rIns="0" bIns="0" numCol="1" spcCol="0" rtlCol="0" fromWordArt="0" anchor="ctr" anchorCtr="0" forceAA="0" compatLnSpc="1">
            <a:prstTxWarp prst="textNoShape">
              <a:avLst/>
            </a:prstTxWarp>
            <a:noAutofit/>
          </a:bodyPr>
          <a:lstStyle/>
          <a:p>
            <a:pPr algn="ctr"/>
            <a:r>
              <a:rPr lang="ja-JP" altLang="en-US" sz="2000" b="1" kern="100" spc="-150" dirty="0">
                <a:solidFill>
                  <a:schemeClr val="bg1"/>
                </a:solidFill>
                <a:ea typeface="Meiryo UI"/>
                <a:cs typeface="Times New Roman"/>
              </a:rPr>
              <a:t>多様な人々がいきいきとくらし、誰もが住みたい、訪れたいと感じる、居住魅力あふれる都市の実現</a:t>
            </a:r>
            <a:endParaRPr lang="ja-JP" altLang="en-US" sz="2000" b="1" kern="100" spc="-150" dirty="0">
              <a:solidFill>
                <a:schemeClr val="bg1"/>
              </a:solidFill>
              <a:ea typeface="ＭＳ 明朝"/>
              <a:cs typeface="Times New Roman"/>
            </a:endParaRPr>
          </a:p>
        </p:txBody>
      </p:sp>
      <p:sp>
        <p:nvSpPr>
          <p:cNvPr id="77" name="テキスト ボックス 76"/>
          <p:cNvSpPr txBox="1"/>
          <p:nvPr/>
        </p:nvSpPr>
        <p:spPr>
          <a:xfrm>
            <a:off x="2072068" y="8221029"/>
            <a:ext cx="3617153" cy="1160304"/>
          </a:xfrm>
          <a:prstGeom prst="rect">
            <a:avLst/>
          </a:prstGeom>
          <a:noFill/>
          <a:ln w="12700">
            <a:noFill/>
            <a:prstDash val="solid"/>
          </a:ln>
        </p:spPr>
        <p:txBody>
          <a:bodyPr wrap="square" lIns="30481" tIns="30481" rIns="30481" bIns="0" rtlCol="0" anchor="t" anchorCtr="0">
            <a:noAutofit/>
          </a:bodyPr>
          <a:lstStyle/>
          <a:p>
            <a:pPr marL="72583" indent="-72583">
              <a:spcBef>
                <a:spcPts val="300"/>
              </a:spcBef>
            </a:pPr>
            <a:r>
              <a:rPr lang="ja-JP" altLang="en-US" sz="931" dirty="0">
                <a:latin typeface="Meiryo UI" panose="020B0604030504040204" pitchFamily="50" charset="-128"/>
                <a:ea typeface="Meiryo UI" panose="020B0604030504040204" pitchFamily="50" charset="-128"/>
                <a:cs typeface="Meiryo UI" panose="020B0604030504040204" pitchFamily="50" charset="-128"/>
              </a:rPr>
              <a:t>○新たな日常に対応した質の高い住まい環境であると感じている府民の割合</a:t>
            </a:r>
            <a:endParaRPr lang="en-US" altLang="ja-JP" sz="931" dirty="0">
              <a:latin typeface="Meiryo UI" panose="020B0604030504040204" pitchFamily="50" charset="-128"/>
              <a:ea typeface="Meiryo UI" panose="020B0604030504040204" pitchFamily="50" charset="-128"/>
              <a:cs typeface="Meiryo UI" panose="020B0604030504040204" pitchFamily="50" charset="-128"/>
            </a:endParaRPr>
          </a:p>
          <a:p>
            <a:pPr marL="72583" indent="-72583">
              <a:spcBef>
                <a:spcPts val="300"/>
              </a:spcBef>
            </a:pPr>
            <a:r>
              <a:rPr lang="ja-JP" altLang="en-US" sz="931" dirty="0">
                <a:latin typeface="Meiryo UI" panose="020B0604030504040204" pitchFamily="50" charset="-128"/>
                <a:ea typeface="Meiryo UI" panose="020B0604030504040204" pitchFamily="50" charset="-128"/>
                <a:cs typeface="Meiryo UI" panose="020B0604030504040204" pitchFamily="50" charset="-128"/>
              </a:rPr>
              <a:t>　</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【57%(H30)</a:t>
            </a:r>
            <a:r>
              <a:rPr lang="ja-JP" altLang="en-US" sz="931" dirty="0">
                <a:latin typeface="Meiryo UI" panose="020B0604030504040204" pitchFamily="50" charset="-128"/>
                <a:ea typeface="Meiryo UI" panose="020B0604030504040204" pitchFamily="50" charset="-128"/>
                <a:cs typeface="Meiryo UI" panose="020B0604030504040204" pitchFamily="50" charset="-128"/>
              </a:rPr>
              <a:t>→</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67%(R12)】</a:t>
            </a:r>
          </a:p>
          <a:p>
            <a:pPr marL="72583" indent="-72583">
              <a:spcBef>
                <a:spcPts val="600"/>
              </a:spcBef>
            </a:pPr>
            <a:r>
              <a:rPr lang="ja-JP" altLang="en-US" sz="931" dirty="0">
                <a:latin typeface="Meiryo UI" panose="020B0604030504040204" pitchFamily="50" charset="-128"/>
                <a:ea typeface="Meiryo UI" panose="020B0604030504040204" pitchFamily="50" charset="-128"/>
                <a:cs typeface="Meiryo UI" panose="020B0604030504040204" pitchFamily="50" charset="-128"/>
              </a:rPr>
              <a:t>○市町村の取組みにより除却等がなされた管理不全空き家数</a:t>
            </a:r>
            <a:endParaRPr lang="en-US" altLang="ja-JP" sz="931" dirty="0">
              <a:latin typeface="Meiryo UI" panose="020B0604030504040204" pitchFamily="50" charset="-128"/>
              <a:ea typeface="Meiryo UI" panose="020B0604030504040204" pitchFamily="50" charset="-128"/>
              <a:cs typeface="Meiryo UI" panose="020B0604030504040204" pitchFamily="50" charset="-128"/>
            </a:endParaRPr>
          </a:p>
          <a:p>
            <a:pPr marL="72583" indent="-72583">
              <a:spcBef>
                <a:spcPts val="300"/>
              </a:spcBef>
            </a:pPr>
            <a:r>
              <a:rPr lang="ja-JP" altLang="en-US" sz="931" dirty="0">
                <a:latin typeface="Meiryo UI" panose="020B0604030504040204" pitchFamily="50" charset="-128"/>
                <a:ea typeface="Meiryo UI" panose="020B0604030504040204" pitchFamily="50" charset="-128"/>
                <a:cs typeface="Meiryo UI" panose="020B0604030504040204" pitchFamily="50" charset="-128"/>
              </a:rPr>
              <a:t>　</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【6,400</a:t>
            </a:r>
            <a:r>
              <a:rPr lang="ja-JP" altLang="en-US" sz="931" dirty="0">
                <a:latin typeface="Meiryo UI" panose="020B0604030504040204" pitchFamily="50" charset="-128"/>
                <a:ea typeface="Meiryo UI" panose="020B0604030504040204" pitchFamily="50" charset="-128"/>
                <a:cs typeface="Meiryo UI" panose="020B0604030504040204" pitchFamily="50" charset="-128"/>
              </a:rPr>
              <a:t>件</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(R1)</a:t>
            </a:r>
            <a:r>
              <a:rPr lang="ja-JP" altLang="en-US" sz="931" dirty="0">
                <a:latin typeface="Meiryo UI" panose="020B0604030504040204" pitchFamily="50" charset="-128"/>
                <a:ea typeface="Meiryo UI" panose="020B0604030504040204" pitchFamily="50" charset="-128"/>
                <a:cs typeface="Meiryo UI" panose="020B0604030504040204" pitchFamily="50" charset="-128"/>
              </a:rPr>
              <a:t>→</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14,000</a:t>
            </a:r>
            <a:r>
              <a:rPr lang="ja-JP" altLang="en-US" sz="931" dirty="0">
                <a:latin typeface="Meiryo UI" panose="020B0604030504040204" pitchFamily="50" charset="-128"/>
                <a:ea typeface="Meiryo UI" panose="020B0604030504040204" pitchFamily="50" charset="-128"/>
                <a:cs typeface="Meiryo UI" panose="020B0604030504040204" pitchFamily="50" charset="-128"/>
              </a:rPr>
              <a:t>件</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(R12)】</a:t>
            </a:r>
          </a:p>
          <a:p>
            <a:pPr marL="72583" indent="-72583">
              <a:spcBef>
                <a:spcPts val="600"/>
              </a:spcBef>
            </a:pPr>
            <a:r>
              <a:rPr lang="ja-JP" altLang="en-US" sz="931" dirty="0">
                <a:latin typeface="Meiryo UI" panose="020B0604030504040204" pitchFamily="50" charset="-128"/>
                <a:ea typeface="Meiryo UI" panose="020B0604030504040204" pitchFamily="50" charset="-128"/>
                <a:cs typeface="Meiryo UI" panose="020B0604030504040204" pitchFamily="50" charset="-128"/>
              </a:rPr>
              <a:t>○</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25</a:t>
            </a:r>
            <a:r>
              <a:rPr lang="ja-JP" altLang="en-US" sz="931" dirty="0">
                <a:latin typeface="Meiryo UI" panose="020B0604030504040204" pitchFamily="50" charset="-128"/>
                <a:ea typeface="Meiryo UI" panose="020B0604030504040204" pitchFamily="50" charset="-128"/>
                <a:cs typeface="Meiryo UI" panose="020B0604030504040204" pitchFamily="50" charset="-128"/>
              </a:rPr>
              <a:t>年以上の長期修繕計画に基づく修繕積立金額を設定している</a:t>
            </a:r>
            <a:endParaRPr lang="en-US" altLang="ja-JP" sz="931" dirty="0">
              <a:latin typeface="Meiryo UI" panose="020B0604030504040204" pitchFamily="50" charset="-128"/>
              <a:ea typeface="Meiryo UI" panose="020B0604030504040204" pitchFamily="50" charset="-128"/>
              <a:cs typeface="Meiryo UI" panose="020B0604030504040204" pitchFamily="50" charset="-128"/>
            </a:endParaRPr>
          </a:p>
          <a:p>
            <a:pPr marL="72583" indent="-72583">
              <a:spcBef>
                <a:spcPts val="300"/>
              </a:spcBef>
            </a:pPr>
            <a:r>
              <a:rPr lang="ja-JP" altLang="en-US" sz="931" dirty="0">
                <a:latin typeface="Meiryo UI" panose="020B0604030504040204" pitchFamily="50" charset="-128"/>
                <a:ea typeface="Meiryo UI" panose="020B0604030504040204" pitchFamily="50" charset="-128"/>
                <a:cs typeface="Meiryo UI" panose="020B0604030504040204" pitchFamily="50" charset="-128"/>
              </a:rPr>
              <a:t>　 分譲ﾏﾝｼｮﾝ管理組合の割合　</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【60%(H30)</a:t>
            </a:r>
            <a:r>
              <a:rPr lang="ja-JP" altLang="en-US" sz="931" dirty="0">
                <a:latin typeface="Meiryo UI" panose="020B0604030504040204" pitchFamily="50" charset="-128"/>
                <a:ea typeface="Meiryo UI" panose="020B0604030504040204" pitchFamily="50" charset="-128"/>
                <a:cs typeface="Meiryo UI" panose="020B0604030504040204" pitchFamily="50" charset="-128"/>
              </a:rPr>
              <a:t>→</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75%(R12)】</a:t>
            </a:r>
            <a:endParaRPr lang="ja-JP" altLang="en-US" sz="93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8" name="テキスト ボックス 77"/>
          <p:cNvSpPr txBox="1"/>
          <p:nvPr/>
        </p:nvSpPr>
        <p:spPr>
          <a:xfrm>
            <a:off x="8344306" y="8221029"/>
            <a:ext cx="2180022" cy="1213808"/>
          </a:xfrm>
          <a:prstGeom prst="rect">
            <a:avLst/>
          </a:prstGeom>
          <a:noFill/>
          <a:ln w="12700">
            <a:noFill/>
            <a:prstDash val="solid"/>
          </a:ln>
        </p:spPr>
        <p:txBody>
          <a:bodyPr wrap="square" lIns="30481" tIns="30481" rIns="30481" bIns="0" rtlCol="0" anchor="t" anchorCtr="0">
            <a:noAutofit/>
          </a:bodyPr>
          <a:lstStyle/>
          <a:p>
            <a:pPr marL="72583" indent="-72583">
              <a:spcBef>
                <a:spcPts val="339"/>
              </a:spcBef>
            </a:pPr>
            <a:r>
              <a:rPr lang="ja-JP" altLang="en-US" sz="931" dirty="0">
                <a:latin typeface="Meiryo UI" panose="020B0604030504040204" pitchFamily="50" charset="-128"/>
                <a:ea typeface="Meiryo UI" panose="020B0604030504040204" pitchFamily="50" charset="-128"/>
                <a:cs typeface="Meiryo UI" panose="020B0604030504040204" pitchFamily="50" charset="-128"/>
              </a:rPr>
              <a:t>○居住支援協議会を設立した市区町村の</a:t>
            </a:r>
            <a:endParaRPr lang="en-US" altLang="ja-JP" sz="931" dirty="0">
              <a:latin typeface="Meiryo UI" panose="020B0604030504040204" pitchFamily="50" charset="-128"/>
              <a:ea typeface="Meiryo UI" panose="020B0604030504040204" pitchFamily="50" charset="-128"/>
              <a:cs typeface="Meiryo UI" panose="020B0604030504040204" pitchFamily="50" charset="-128"/>
            </a:endParaRPr>
          </a:p>
          <a:p>
            <a:pPr marL="72583" indent="-72583"/>
            <a:r>
              <a:rPr lang="ja-JP" altLang="en-US" sz="931" dirty="0">
                <a:latin typeface="Meiryo UI" panose="020B0604030504040204" pitchFamily="50" charset="-128"/>
                <a:ea typeface="Meiryo UI" panose="020B0604030504040204" pitchFamily="50" charset="-128"/>
                <a:cs typeface="Meiryo UI" panose="020B0604030504040204" pitchFamily="50" charset="-128"/>
              </a:rPr>
              <a:t>   人口カバー率</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  【6.7%(R2)</a:t>
            </a:r>
            <a:r>
              <a:rPr lang="ja-JP" altLang="en-US" sz="931" dirty="0">
                <a:latin typeface="Meiryo UI" panose="020B0604030504040204" pitchFamily="50" charset="-128"/>
                <a:ea typeface="Meiryo UI" panose="020B0604030504040204" pitchFamily="50" charset="-128"/>
                <a:cs typeface="Meiryo UI" panose="020B0604030504040204" pitchFamily="50" charset="-128"/>
              </a:rPr>
              <a:t>→</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50%(R12)】</a:t>
            </a:r>
          </a:p>
          <a:p>
            <a:pPr marL="72583" indent="-72583">
              <a:spcBef>
                <a:spcPts val="600"/>
              </a:spcBef>
            </a:pPr>
            <a:r>
              <a:rPr lang="ja-JP" altLang="en-US" sz="931" dirty="0">
                <a:latin typeface="Meiryo UI" panose="020B0604030504040204" pitchFamily="50" charset="-128"/>
                <a:ea typeface="Meiryo UI" panose="020B0604030504040204" pitchFamily="50" charset="-128"/>
                <a:cs typeface="Meiryo UI" panose="020B0604030504040204" pitchFamily="50" charset="-128"/>
              </a:rPr>
              <a:t>○公的賃貸住宅全体の戸数</a:t>
            </a:r>
            <a:endParaRPr lang="en-US" altLang="ja-JP" sz="931" dirty="0">
              <a:latin typeface="Meiryo UI" panose="020B0604030504040204" pitchFamily="50" charset="-128"/>
              <a:ea typeface="Meiryo UI" panose="020B0604030504040204" pitchFamily="50" charset="-128"/>
              <a:cs typeface="Meiryo UI" panose="020B0604030504040204" pitchFamily="50" charset="-128"/>
            </a:endParaRPr>
          </a:p>
          <a:p>
            <a:pPr marL="72583" indent="-72583"/>
            <a:r>
              <a:rPr lang="ja-JP" altLang="en-US" sz="931" dirty="0">
                <a:latin typeface="Meiryo UI" panose="020B0604030504040204" pitchFamily="50" charset="-128"/>
                <a:ea typeface="Meiryo UI" panose="020B0604030504040204" pitchFamily="50" charset="-128"/>
                <a:cs typeface="Meiryo UI" panose="020B0604030504040204" pitchFamily="50" charset="-128"/>
              </a:rPr>
              <a:t>　</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【39.2</a:t>
            </a:r>
            <a:r>
              <a:rPr lang="ja-JP" altLang="en-US" sz="931" dirty="0">
                <a:latin typeface="Meiryo UI" panose="020B0604030504040204" pitchFamily="50" charset="-128"/>
                <a:ea typeface="Meiryo UI" panose="020B0604030504040204" pitchFamily="50" charset="-128"/>
                <a:cs typeface="Meiryo UI" panose="020B0604030504040204" pitchFamily="50" charset="-128"/>
              </a:rPr>
              <a:t>万戸</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(R2)</a:t>
            </a:r>
            <a:r>
              <a:rPr lang="ja-JP" altLang="en-US" sz="931" dirty="0">
                <a:latin typeface="Meiryo UI" panose="020B0604030504040204" pitchFamily="50" charset="-128"/>
                <a:ea typeface="Meiryo UI" panose="020B0604030504040204" pitchFamily="50" charset="-128"/>
                <a:cs typeface="Meiryo UI" panose="020B0604030504040204" pitchFamily="50" charset="-128"/>
              </a:rPr>
              <a:t>→</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31.0</a:t>
            </a:r>
            <a:r>
              <a:rPr lang="ja-JP" altLang="en-US" sz="931" dirty="0">
                <a:latin typeface="Meiryo UI" panose="020B0604030504040204" pitchFamily="50" charset="-128"/>
                <a:ea typeface="Meiryo UI" panose="020B0604030504040204" pitchFamily="50" charset="-128"/>
                <a:cs typeface="Meiryo UI" panose="020B0604030504040204" pitchFamily="50" charset="-128"/>
              </a:rPr>
              <a:t>万戸</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(R32</a:t>
            </a:r>
            <a:r>
              <a:rPr lang="en-US" altLang="ja-JP" sz="931" baseline="30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a:t>
            </a:r>
          </a:p>
          <a:p>
            <a:pPr marL="72583" indent="-72583">
              <a:lnSpc>
                <a:spcPts val="1185"/>
              </a:lnSpc>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※30</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年後の戸数として設定、５年ごとに検証。</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9" name="テキスト ボックス 78"/>
          <p:cNvSpPr txBox="1"/>
          <p:nvPr/>
        </p:nvSpPr>
        <p:spPr>
          <a:xfrm>
            <a:off x="10770447" y="8221029"/>
            <a:ext cx="2111073" cy="1170490"/>
          </a:xfrm>
          <a:prstGeom prst="rect">
            <a:avLst/>
          </a:prstGeom>
          <a:noFill/>
          <a:ln w="12700">
            <a:noFill/>
            <a:prstDash val="solid"/>
          </a:ln>
        </p:spPr>
        <p:txBody>
          <a:bodyPr wrap="square" lIns="30481" tIns="30481" rIns="30481" bIns="0" rtlCol="0" anchor="t" anchorCtr="0">
            <a:noAutofit/>
          </a:bodyPr>
          <a:lstStyle/>
          <a:p>
            <a:pPr marL="72583" indent="-72583">
              <a:spcBef>
                <a:spcPts val="508"/>
              </a:spcBef>
            </a:pPr>
            <a:r>
              <a:rPr lang="ja-JP" altLang="en-US" sz="931" dirty="0">
                <a:latin typeface="Meiryo UI" panose="020B0604030504040204" pitchFamily="50" charset="-128"/>
                <a:ea typeface="Meiryo UI" panose="020B0604030504040204" pitchFamily="50" charset="-128"/>
                <a:cs typeface="Meiryo UI" panose="020B0604030504040204" pitchFamily="50" charset="-128"/>
              </a:rPr>
              <a:t>○賃貸住宅における入居差別の状況</a:t>
            </a:r>
            <a:endParaRPr lang="en-US" altLang="ja-JP" sz="931" dirty="0">
              <a:latin typeface="Meiryo UI" panose="020B0604030504040204" pitchFamily="50" charset="-128"/>
              <a:ea typeface="Meiryo UI" panose="020B0604030504040204" pitchFamily="50" charset="-128"/>
              <a:cs typeface="Meiryo UI" panose="020B0604030504040204" pitchFamily="50" charset="-128"/>
            </a:endParaRPr>
          </a:p>
          <a:p>
            <a:pPr marL="72583" indent="-72583"/>
            <a:r>
              <a:rPr lang="ja-JP" altLang="en-US" sz="931" dirty="0">
                <a:latin typeface="Meiryo UI" panose="020B0604030504040204" pitchFamily="50" charset="-128"/>
                <a:ea typeface="Meiryo UI" panose="020B0604030504040204" pitchFamily="50" charset="-128"/>
                <a:cs typeface="Meiryo UI" panose="020B0604030504040204" pitchFamily="50" charset="-128"/>
              </a:rPr>
              <a:t>　</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a:t>
            </a:r>
            <a:r>
              <a:rPr lang="ja-JP" altLang="en-US" sz="931" dirty="0">
                <a:latin typeface="Meiryo UI" panose="020B0604030504040204" pitchFamily="50" charset="-128"/>
                <a:ea typeface="Meiryo UI" panose="020B0604030504040204" pitchFamily="50" charset="-128"/>
                <a:cs typeface="Meiryo UI" panose="020B0604030504040204" pitchFamily="50" charset="-128"/>
              </a:rPr>
              <a:t>解消</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(R7)】</a:t>
            </a:r>
          </a:p>
          <a:p>
            <a:pPr marL="72583" indent="-72583">
              <a:spcBef>
                <a:spcPts val="600"/>
              </a:spcBef>
            </a:pPr>
            <a:r>
              <a:rPr lang="ja-JP" altLang="en-US" sz="931" dirty="0">
                <a:latin typeface="Meiryo UI" panose="020B0604030504040204" pitchFamily="50" charset="-128"/>
                <a:ea typeface="Meiryo UI" panose="020B0604030504040204" pitchFamily="50" charset="-128"/>
                <a:cs typeface="Meiryo UI" panose="020B0604030504040204" pitchFamily="50" charset="-128"/>
              </a:rPr>
              <a:t>○土地取引等における差別の状況</a:t>
            </a:r>
            <a:endParaRPr lang="en-US" altLang="ja-JP" sz="931" dirty="0">
              <a:latin typeface="Meiryo UI" panose="020B0604030504040204" pitchFamily="50" charset="-128"/>
              <a:ea typeface="Meiryo UI" panose="020B0604030504040204" pitchFamily="50" charset="-128"/>
              <a:cs typeface="Meiryo UI" panose="020B0604030504040204" pitchFamily="50" charset="-128"/>
            </a:endParaRPr>
          </a:p>
          <a:p>
            <a:pPr marL="72583" indent="-72583"/>
            <a:r>
              <a:rPr lang="ja-JP" altLang="en-US" sz="931" dirty="0">
                <a:latin typeface="Meiryo UI" panose="020B0604030504040204" pitchFamily="50" charset="-128"/>
                <a:ea typeface="Meiryo UI" panose="020B0604030504040204" pitchFamily="50" charset="-128"/>
                <a:cs typeface="Meiryo UI" panose="020B0604030504040204" pitchFamily="50" charset="-128"/>
              </a:rPr>
              <a:t>　</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a:t>
            </a:r>
            <a:r>
              <a:rPr lang="ja-JP" altLang="en-US" sz="931" dirty="0">
                <a:latin typeface="Meiryo UI" panose="020B0604030504040204" pitchFamily="50" charset="-128"/>
                <a:ea typeface="Meiryo UI" panose="020B0604030504040204" pitchFamily="50" charset="-128"/>
                <a:cs typeface="Meiryo UI" panose="020B0604030504040204" pitchFamily="50" charset="-128"/>
              </a:rPr>
              <a:t>解消</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(R7)】</a:t>
            </a:r>
          </a:p>
          <a:p>
            <a:pPr marL="72583" indent="-72583">
              <a:spcBef>
                <a:spcPts val="600"/>
              </a:spcBef>
            </a:pPr>
            <a:r>
              <a:rPr lang="ja-JP" altLang="en-US" sz="931" dirty="0">
                <a:latin typeface="Meiryo UI" panose="020B0604030504040204" pitchFamily="50" charset="-128"/>
                <a:ea typeface="Meiryo UI" panose="020B0604030504040204" pitchFamily="50" charset="-128"/>
                <a:cs typeface="Meiryo UI" panose="020B0604030504040204" pitchFamily="50" charset="-128"/>
              </a:rPr>
              <a:t>○宅地建物取引業者の人権意識</a:t>
            </a:r>
            <a:endParaRPr lang="en-US" altLang="ja-JP" sz="931" dirty="0">
              <a:latin typeface="Meiryo UI" panose="020B0604030504040204" pitchFamily="50" charset="-128"/>
              <a:ea typeface="Meiryo UI" panose="020B0604030504040204" pitchFamily="50" charset="-128"/>
              <a:cs typeface="Meiryo UI" panose="020B0604030504040204" pitchFamily="50" charset="-128"/>
            </a:endParaRPr>
          </a:p>
          <a:p>
            <a:pPr marL="72583" indent="-72583"/>
            <a:r>
              <a:rPr lang="ja-JP" altLang="en-US" sz="931" dirty="0">
                <a:latin typeface="Meiryo UI" panose="020B0604030504040204" pitchFamily="50" charset="-128"/>
                <a:ea typeface="Meiryo UI" panose="020B0604030504040204" pitchFamily="50" charset="-128"/>
                <a:cs typeface="Meiryo UI" panose="020B0604030504040204" pitchFamily="50" charset="-128"/>
              </a:rPr>
              <a:t>　</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【100%(R7)】</a:t>
            </a:r>
          </a:p>
        </p:txBody>
      </p:sp>
      <p:sp>
        <p:nvSpPr>
          <p:cNvPr id="80" name="テキスト ボックス 79"/>
          <p:cNvSpPr txBox="1"/>
          <p:nvPr/>
        </p:nvSpPr>
        <p:spPr>
          <a:xfrm>
            <a:off x="5714527" y="8221029"/>
            <a:ext cx="2710508" cy="1260091"/>
          </a:xfrm>
          <a:prstGeom prst="rect">
            <a:avLst/>
          </a:prstGeom>
          <a:noFill/>
          <a:ln w="12700">
            <a:noFill/>
            <a:prstDash val="solid"/>
          </a:ln>
        </p:spPr>
        <p:txBody>
          <a:bodyPr wrap="square" lIns="30481" tIns="30481" rIns="30481" bIns="0" rtlCol="0" anchor="t" anchorCtr="0">
            <a:noAutofit/>
          </a:bodyPr>
          <a:lstStyle/>
          <a:p>
            <a:pPr marL="72583" indent="-72583">
              <a:spcBef>
                <a:spcPts val="600"/>
              </a:spcBef>
            </a:pPr>
            <a:r>
              <a:rPr lang="ja-JP" altLang="en-US" sz="931" dirty="0">
                <a:latin typeface="Meiryo UI" panose="020B0604030504040204" pitchFamily="50" charset="-128"/>
                <a:ea typeface="Meiryo UI" panose="020B0604030504040204" pitchFamily="50" charset="-128"/>
                <a:cs typeface="Meiryo UI" panose="020B0604030504040204" pitchFamily="50" charset="-128"/>
              </a:rPr>
              <a:t>○高齢者の居住する住宅のバリアフリー化率</a:t>
            </a:r>
            <a:endParaRPr lang="en-US" altLang="ja-JP" sz="931" dirty="0">
              <a:latin typeface="Meiryo UI" panose="020B0604030504040204" pitchFamily="50" charset="-128"/>
              <a:ea typeface="Meiryo UI" panose="020B0604030504040204" pitchFamily="50" charset="-128"/>
              <a:cs typeface="Meiryo UI" panose="020B0604030504040204" pitchFamily="50" charset="-128"/>
            </a:endParaRPr>
          </a:p>
          <a:p>
            <a:pPr marL="72583" indent="-72583"/>
            <a:r>
              <a:rPr lang="ja-JP" altLang="en-US" sz="931" dirty="0">
                <a:latin typeface="Meiryo UI" panose="020B0604030504040204" pitchFamily="50" charset="-128"/>
                <a:ea typeface="Meiryo UI" panose="020B0604030504040204" pitchFamily="50" charset="-128"/>
                <a:cs typeface="Meiryo UI" panose="020B0604030504040204" pitchFamily="50" charset="-128"/>
              </a:rPr>
              <a:t>　</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【60.9%(H30)→75%(R12)】</a:t>
            </a:r>
          </a:p>
          <a:p>
            <a:pPr marL="72583" indent="-72583">
              <a:spcBef>
                <a:spcPts val="600"/>
              </a:spcBef>
            </a:pPr>
            <a:r>
              <a:rPr lang="ja-JP" altLang="en-US" sz="931" dirty="0">
                <a:latin typeface="Meiryo UI" panose="020B0604030504040204" pitchFamily="50" charset="-128"/>
                <a:ea typeface="Meiryo UI" panose="020B0604030504040204" pitchFamily="50" charset="-128"/>
                <a:cs typeface="Meiryo UI" panose="020B0604030504040204" pitchFamily="50" charset="-128"/>
              </a:rPr>
              <a:t>○地震時等に著しく危険な密集市街地の面積</a:t>
            </a:r>
            <a:endParaRPr lang="en-US" altLang="ja-JP" sz="931" dirty="0">
              <a:latin typeface="Meiryo UI" panose="020B0604030504040204" pitchFamily="50" charset="-128"/>
              <a:ea typeface="Meiryo UI" panose="020B0604030504040204" pitchFamily="50" charset="-128"/>
              <a:cs typeface="Meiryo UI" panose="020B0604030504040204" pitchFamily="50" charset="-128"/>
            </a:endParaRPr>
          </a:p>
          <a:p>
            <a:pPr marL="72583" indent="-72583"/>
            <a:r>
              <a:rPr lang="ja-JP" altLang="en-US" sz="931" dirty="0">
                <a:latin typeface="Meiryo UI" panose="020B0604030504040204" pitchFamily="50" charset="-128"/>
                <a:ea typeface="Meiryo UI" panose="020B0604030504040204" pitchFamily="50" charset="-128"/>
                <a:cs typeface="Meiryo UI" panose="020B0604030504040204" pitchFamily="50" charset="-128"/>
              </a:rPr>
              <a:t>　</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【1,014ha(R2)</a:t>
            </a:r>
            <a:r>
              <a:rPr lang="ja-JP" altLang="en-US" sz="931" dirty="0">
                <a:latin typeface="Meiryo UI" panose="020B0604030504040204" pitchFamily="50" charset="-128"/>
                <a:ea typeface="Meiryo UI" panose="020B0604030504040204" pitchFamily="50" charset="-128"/>
                <a:cs typeface="Meiryo UI" panose="020B0604030504040204" pitchFamily="50" charset="-128"/>
              </a:rPr>
              <a:t>→解消</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(R12)】</a:t>
            </a:r>
          </a:p>
          <a:p>
            <a:pPr marL="72583" indent="-72583">
              <a:spcBef>
                <a:spcPts val="508"/>
              </a:spcBef>
            </a:pPr>
            <a:r>
              <a:rPr lang="ja-JP" altLang="en-US" sz="931" spc="-8" dirty="0">
                <a:latin typeface="Meiryo UI" panose="020B0604030504040204" pitchFamily="50" charset="-128"/>
                <a:ea typeface="Meiryo UI" panose="020B0604030504040204" pitchFamily="50" charset="-128"/>
                <a:cs typeface="Meiryo UI" panose="020B0604030504040204" pitchFamily="50" charset="-128"/>
              </a:rPr>
              <a:t>○住宅の耐震化率</a:t>
            </a:r>
            <a:endParaRPr lang="en-US" altLang="ja-JP" sz="931" spc="-8" dirty="0">
              <a:latin typeface="Meiryo UI" panose="020B0604030504040204" pitchFamily="50" charset="-128"/>
              <a:ea typeface="Meiryo UI" panose="020B0604030504040204" pitchFamily="50" charset="-128"/>
              <a:cs typeface="Meiryo UI" panose="020B0604030504040204" pitchFamily="50" charset="-128"/>
            </a:endParaRPr>
          </a:p>
          <a:p>
            <a:pPr marL="72583" indent="-72583"/>
            <a:r>
              <a:rPr lang="ja-JP" altLang="en-US" sz="931" dirty="0">
                <a:latin typeface="Meiryo UI" panose="020B0604030504040204" pitchFamily="50" charset="-128"/>
                <a:ea typeface="Meiryo UI" panose="020B0604030504040204" pitchFamily="50" charset="-128"/>
                <a:cs typeface="Meiryo UI" panose="020B0604030504040204" pitchFamily="50" charset="-128"/>
              </a:rPr>
              <a:t>　</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【88.7%(R2)</a:t>
            </a:r>
            <a:r>
              <a:rPr lang="ja-JP" altLang="en-US" sz="931" dirty="0">
                <a:latin typeface="Meiryo UI" panose="020B0604030504040204" pitchFamily="50" charset="-128"/>
                <a:ea typeface="Meiryo UI" panose="020B0604030504040204" pitchFamily="50" charset="-128"/>
                <a:cs typeface="Meiryo UI" panose="020B0604030504040204" pitchFamily="50" charset="-128"/>
              </a:rPr>
              <a:t>→</a:t>
            </a:r>
            <a:r>
              <a:rPr lang="en-US" altLang="ja-JP" sz="931" dirty="0">
                <a:latin typeface="Meiryo UI" panose="020B0604030504040204" pitchFamily="50" charset="-128"/>
                <a:ea typeface="Meiryo UI" panose="020B0604030504040204" pitchFamily="50" charset="-128"/>
                <a:cs typeface="Meiryo UI" panose="020B0604030504040204" pitchFamily="50" charset="-128"/>
              </a:rPr>
              <a:t>95%(R7)】</a:t>
            </a:r>
          </a:p>
          <a:p>
            <a:pPr marL="72583" indent="-72583"/>
            <a:endParaRPr lang="en-US" altLang="ja-JP" sz="931" dirty="0">
              <a:latin typeface="Meiryo UI" panose="020B0604030504040204" pitchFamily="50" charset="-128"/>
              <a:ea typeface="Meiryo UI" panose="020B0604030504040204" pitchFamily="50" charset="-128"/>
              <a:cs typeface="Meiryo UI" panose="020B0604030504040204" pitchFamily="50" charset="-128"/>
            </a:endParaRPr>
          </a:p>
          <a:p>
            <a:pPr marL="72583" indent="-72583"/>
            <a:endParaRPr lang="en-US" altLang="ja-JP" sz="93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1" name="片側の 2 つの角を丸めた四角形 80"/>
          <p:cNvSpPr/>
          <p:nvPr/>
        </p:nvSpPr>
        <p:spPr bwMode="blackGray">
          <a:xfrm rot="16200000">
            <a:off x="316297" y="7886769"/>
            <a:ext cx="1419626" cy="1897434"/>
          </a:xfrm>
          <a:prstGeom prst="round2SameRect">
            <a:avLst/>
          </a:prstGeom>
          <a:solidFill>
            <a:srgbClr val="00B0F0"/>
          </a:solidFill>
          <a:ln>
            <a:solidFill>
              <a:srgbClr val="0070C0"/>
            </a:solidFill>
          </a:ln>
        </p:spPr>
        <p:style>
          <a:lnRef idx="1">
            <a:schemeClr val="accent1"/>
          </a:lnRef>
          <a:fillRef idx="3">
            <a:schemeClr val="accent1"/>
          </a:fillRef>
          <a:effectRef idx="2">
            <a:schemeClr val="accent1"/>
          </a:effectRef>
          <a:fontRef idx="minor">
            <a:schemeClr val="lt1"/>
          </a:fontRef>
        </p:style>
        <p:txBody>
          <a:bodyPr vert="eaVert" lIns="0" tIns="0" rIns="0" bIns="0" rtlCol="0" anchor="ctr" anchorCtr="0"/>
          <a:lstStyle/>
          <a:p>
            <a:pPr algn="ctr">
              <a:tabLst>
                <a:tab pos="1185528" algn="l"/>
              </a:tabLst>
            </a:pPr>
            <a:r>
              <a:rPr lang="ja-JP" altLang="en-US" sz="1000" dirty="0">
                <a:solidFill>
                  <a:schemeClr val="bg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rPr>
              <a:t>みんなで</a:t>
            </a:r>
            <a:r>
              <a:rPr lang="ja-JP" altLang="en-US" sz="1000" dirty="0" err="1">
                <a:solidFill>
                  <a:schemeClr val="bg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rPr>
              <a:t>めざ</a:t>
            </a:r>
            <a:r>
              <a:rPr lang="ja-JP" altLang="en-US" sz="1000" dirty="0">
                <a:solidFill>
                  <a:schemeClr val="bg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rPr>
              <a:t>そう値</a:t>
            </a:r>
            <a:endParaRPr lang="en-US" altLang="ja-JP" sz="1000" dirty="0">
              <a:solidFill>
                <a:schemeClr val="bg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endParaRPr>
          </a:p>
          <a:p>
            <a:pPr algn="ctr">
              <a:tabLst>
                <a:tab pos="1185528" algn="l"/>
              </a:tabLst>
            </a:pPr>
            <a:endParaRPr lang="en-US" altLang="ja-JP" sz="1000" dirty="0">
              <a:solidFill>
                <a:schemeClr val="bg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endParaRPr>
          </a:p>
          <a:p>
            <a:pPr>
              <a:lnSpc>
                <a:spcPts val="300"/>
              </a:lnSpc>
              <a:spcBef>
                <a:spcPts val="1200"/>
              </a:spcBef>
              <a:tabLst>
                <a:tab pos="1185528" algn="l"/>
              </a:tabLst>
            </a:pPr>
            <a:r>
              <a:rPr lang="ja-JP" altLang="en-US" sz="800" dirty="0">
                <a:solidFill>
                  <a:schemeClr val="bg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rPr>
              <a:t>　多様な主体が連携・協働し達成すべき</a:t>
            </a:r>
            <a:endParaRPr lang="en-US" altLang="ja-JP" sz="800" dirty="0">
              <a:solidFill>
                <a:schemeClr val="bg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endParaRPr>
          </a:p>
          <a:p>
            <a:pPr>
              <a:lnSpc>
                <a:spcPts val="300"/>
              </a:lnSpc>
              <a:spcBef>
                <a:spcPts val="600"/>
              </a:spcBef>
              <a:tabLst>
                <a:tab pos="1185528" algn="l"/>
              </a:tabLst>
            </a:pPr>
            <a:r>
              <a:rPr lang="ja-JP" altLang="en-US" sz="800" dirty="0">
                <a:solidFill>
                  <a:schemeClr val="bg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rPr>
              <a:t>　　　目標をわかりやすく提示するもの</a:t>
            </a:r>
            <a:endParaRPr lang="en-US" altLang="ja-JP" sz="800" dirty="0">
              <a:solidFill>
                <a:schemeClr val="bg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endParaRPr>
          </a:p>
          <a:p>
            <a:pPr>
              <a:lnSpc>
                <a:spcPts val="300"/>
              </a:lnSpc>
              <a:spcBef>
                <a:spcPts val="600"/>
              </a:spcBef>
              <a:tabLst>
                <a:tab pos="1185528" algn="l"/>
              </a:tabLst>
            </a:pPr>
            <a:endParaRPr lang="en-US" altLang="ja-JP" sz="800" dirty="0">
              <a:solidFill>
                <a:schemeClr val="bg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endParaRPr>
          </a:p>
          <a:p>
            <a:pPr>
              <a:tabLst>
                <a:tab pos="1185528" algn="l"/>
              </a:tabLst>
            </a:pPr>
            <a:r>
              <a:rPr lang="ja-JP" altLang="en-US" sz="800" dirty="0">
                <a:solidFill>
                  <a:schemeClr val="bg1"/>
                </a:solidFill>
                <a:latin typeface="HGPｺﾞｼｯｸM" panose="020B0600000000000000" pitchFamily="50" charset="-128"/>
                <a:ea typeface="HGPｺﾞｼｯｸM" panose="020B0600000000000000" pitchFamily="50" charset="-128"/>
                <a:cs typeface="Meiryo UI" panose="020B0604030504040204" pitchFamily="50" charset="-128"/>
                <a:sym typeface="Wingdings 2"/>
              </a:rPr>
              <a:t>　  点検・評価は、審議会において実施</a:t>
            </a:r>
          </a:p>
        </p:txBody>
      </p:sp>
      <p:sp>
        <p:nvSpPr>
          <p:cNvPr id="82" name="大かっこ 81"/>
          <p:cNvSpPr/>
          <p:nvPr/>
        </p:nvSpPr>
        <p:spPr>
          <a:xfrm>
            <a:off x="135590" y="8721502"/>
            <a:ext cx="1781040" cy="633879"/>
          </a:xfrm>
          <a:prstGeom prst="bracketPair">
            <a:avLst>
              <a:gd name="adj" fmla="val 7651"/>
            </a:avLst>
          </a:prstGeom>
          <a:ln>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sz="2117"/>
          </a:p>
        </p:txBody>
      </p:sp>
      <p:sp>
        <p:nvSpPr>
          <p:cNvPr id="75" name="テキスト ボックス 74"/>
          <p:cNvSpPr txBox="1"/>
          <p:nvPr/>
        </p:nvSpPr>
        <p:spPr>
          <a:xfrm>
            <a:off x="52660" y="7759635"/>
            <a:ext cx="2653479" cy="199417"/>
          </a:xfrm>
          <a:prstGeom prst="rect">
            <a:avLst/>
          </a:prstGeom>
          <a:solidFill>
            <a:schemeClr val="bg1"/>
          </a:solidFill>
          <a:ln>
            <a:solidFill>
              <a:schemeClr val="tx2"/>
            </a:solidFill>
          </a:ln>
          <a:effectLst>
            <a:outerShdw blurRad="50800" dist="38100" dir="2700000" algn="tl" rotWithShape="0">
              <a:prstClr val="black">
                <a:alpha val="80000"/>
              </a:prstClr>
            </a:outerShdw>
          </a:effectLst>
        </p:spPr>
        <p:txBody>
          <a:bodyPr wrap="square" lIns="0" tIns="0" rIns="35993" bIns="0" rtlCol="0" anchor="ctr" anchorCtr="0">
            <a:noAutofit/>
          </a:bodyPr>
          <a:lstStyle/>
          <a:p>
            <a:pPr marL="174593" indent="-174593"/>
            <a:r>
              <a:rPr lang="ja-JP" altLang="en-US" sz="1000" spc="-29" dirty="0">
                <a:latin typeface="Meiryo UI" panose="020B0604030504040204" pitchFamily="50" charset="-128"/>
                <a:ea typeface="Meiryo UI" panose="020B0604030504040204" pitchFamily="50" charset="-128"/>
                <a:cs typeface="Meiryo UI" panose="020B0604030504040204" pitchFamily="50" charset="-128"/>
              </a:rPr>
              <a:t> 第４章　</a:t>
            </a:r>
            <a:r>
              <a:rPr lang="ja-JP" altLang="en-US" sz="950" spc="-29" dirty="0">
                <a:latin typeface="Meiryo UI" panose="020B0604030504040204" pitchFamily="50" charset="-128"/>
                <a:ea typeface="Meiryo UI" panose="020B0604030504040204" pitchFamily="50" charset="-128"/>
                <a:cs typeface="Meiryo UI" panose="020B0604030504040204" pitchFamily="50" charset="-128"/>
              </a:rPr>
              <a:t>その他住生活基本法に基づき定めるべき事項</a:t>
            </a:r>
            <a:endParaRPr lang="en-US" altLang="ja-JP" sz="950" spc="-2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6" name="テキスト ボックス 75">
            <a:extLst>
              <a:ext uri="{FF2B5EF4-FFF2-40B4-BE49-F238E27FC236}">
                <a16:creationId xmlns:a16="http://schemas.microsoft.com/office/drawing/2014/main" id="{3A92CC5F-7FF2-4758-ABA7-55A539253ECA}"/>
              </a:ext>
            </a:extLst>
          </p:cNvPr>
          <p:cNvSpPr txBox="1"/>
          <p:nvPr/>
        </p:nvSpPr>
        <p:spPr>
          <a:xfrm>
            <a:off x="11225336" y="3145"/>
            <a:ext cx="1440397" cy="349702"/>
          </a:xfrm>
          <a:prstGeom prst="rect">
            <a:avLst/>
          </a:prstGeom>
          <a:solidFill>
            <a:schemeClr val="bg1"/>
          </a:solidFill>
          <a:ln>
            <a:solidFill>
              <a:schemeClr val="tx1"/>
            </a:solidFill>
          </a:ln>
        </p:spPr>
        <p:txBody>
          <a:bodyPr wrap="square" tIns="7200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800" kern="100" dirty="0">
                <a:solidFill>
                  <a:prstClr val="black"/>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参考資料１</a:t>
            </a:r>
            <a:endParaRPr kumimoji="1" lang="ja-JP" altLang="en-US" sz="12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215865158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bg1"/>
        </a:solidFill>
        <a:ln w="9525">
          <a:solidFill>
            <a:schemeClr val="tx2"/>
          </a:solidFill>
          <a:prstDash val="solid"/>
        </a:ln>
      </a:spPr>
      <a:bodyPr wrap="square" lIns="50400" tIns="100800" rIns="50400" bIns="50400" rtlCol="0" anchor="t" anchorCtr="0">
        <a:noAutofit/>
      </a:bodyPr>
      <a:lstStyle>
        <a:defPPr>
          <a:lnSpc>
            <a:spcPts val="1400"/>
          </a:lnSpc>
          <a:spcBef>
            <a:spcPts val="280"/>
          </a:spcBef>
          <a:defRPr sz="1100" spc="-29" dirty="0" smtClean="0">
            <a:latin typeface="Meiryo UI" panose="020B0604030504040204" pitchFamily="50" charset="-128"/>
            <a:ea typeface="Meiryo UI" panose="020B0604030504040204" pitchFamily="50" charset="-128"/>
            <a:cs typeface="Meiryo UI" panose="020B0604030504040204" pitchFamily="50" charset="-128"/>
          </a:defRPr>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1189</Words>
  <Application>Microsoft Office PowerPoint</Application>
  <PresentationFormat>A3 297x420 mm</PresentationFormat>
  <Paragraphs>178</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HGPｺﾞｼｯｸM</vt:lpstr>
      <vt:lpstr>HG丸ｺﾞｼｯｸM-PRO</vt:lpstr>
      <vt:lpstr>Meiryo UI</vt:lpstr>
      <vt:lpstr>ＭＳ Ｐ明朝</vt:lpstr>
      <vt:lpstr>UD デジタル 教科書体 NP-R</vt:lpstr>
      <vt:lpstr>Arial</vt:lpstr>
      <vt:lpstr>Calibri</vt:lpstr>
      <vt:lpstr>Office ​​テーマ</vt:lpstr>
      <vt:lpstr>住まうビジョン・大阪（大阪府住生活基本計画）の概要</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1</cp:revision>
  <dcterms:created xsi:type="dcterms:W3CDTF">2025-07-31T08:48:09Z</dcterms:created>
  <dcterms:modified xsi:type="dcterms:W3CDTF">2025-07-31T08:48:15Z</dcterms:modified>
</cp:coreProperties>
</file>