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6" r:id="rId2"/>
    <p:sldId id="281" r:id="rId3"/>
    <p:sldId id="296" r:id="rId4"/>
    <p:sldId id="292" r:id="rId5"/>
    <p:sldId id="293" r:id="rId6"/>
    <p:sldId id="299" r:id="rId7"/>
    <p:sldId id="302" r:id="rId8"/>
    <p:sldId id="294" r:id="rId9"/>
    <p:sldId id="297" r:id="rId10"/>
    <p:sldId id="295" r:id="rId11"/>
    <p:sldId id="298" r:id="rId12"/>
    <p:sldId id="300" r:id="rId13"/>
    <p:sldId id="301" r:id="rId14"/>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EEF4"/>
    <a:srgbClr val="E9ED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55" autoAdjust="0"/>
    <p:restoredTop sz="87734" autoAdjust="0"/>
  </p:normalViewPr>
  <p:slideViewPr>
    <p:cSldViewPr>
      <p:cViewPr>
        <p:scale>
          <a:sx n="75" d="100"/>
          <a:sy n="75" d="100"/>
        </p:scale>
        <p:origin x="2508" y="834"/>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36780CB-C987-4E68-B33B-EDE467054F0E}"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1585875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36780CB-C987-4E68-B33B-EDE467054F0E}"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827142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36780CB-C987-4E68-B33B-EDE467054F0E}"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474450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36780CB-C987-4E68-B33B-EDE467054F0E}"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3608249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6780CB-C987-4E68-B33B-EDE467054F0E}"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3732716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36780CB-C987-4E68-B33B-EDE467054F0E}" type="datetimeFigureOut">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3638766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36780CB-C987-4E68-B33B-EDE467054F0E}" type="datetimeFigureOut">
              <a:rPr kumimoji="1" lang="ja-JP" altLang="en-US" smtClean="0"/>
              <a:t>2025/7/31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2831335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36780CB-C987-4E68-B33B-EDE467054F0E}" type="datetimeFigureOut">
              <a:rPr kumimoji="1" lang="ja-JP" altLang="en-US" smtClean="0"/>
              <a:t>2025/7/31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881601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36780CB-C987-4E68-B33B-EDE467054F0E}" type="datetimeFigureOut">
              <a:rPr kumimoji="1" lang="ja-JP" altLang="en-US" smtClean="0"/>
              <a:t>2025/7/31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2320375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36780CB-C987-4E68-B33B-EDE467054F0E}" type="datetimeFigureOut">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3119805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36780CB-C987-4E68-B33B-EDE467054F0E}" type="datetimeFigureOut">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3626087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6780CB-C987-4E68-B33B-EDE467054F0E}" type="datetimeFigureOut">
              <a:rPr kumimoji="1" lang="ja-JP" altLang="en-US" smtClean="0"/>
              <a:t>2025/7/31</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37824209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FB51D844-6A45-4102-9DB6-2062A2AA3AC1}"/>
              </a:ext>
            </a:extLst>
          </p:cNvPr>
          <p:cNvSpPr>
            <a:spLocks noChangeArrowheads="1"/>
          </p:cNvSpPr>
          <p:nvPr/>
        </p:nvSpPr>
        <p:spPr bwMode="auto">
          <a:xfrm>
            <a:off x="0" y="1417431"/>
            <a:ext cx="9906000" cy="1034306"/>
          </a:xfrm>
          <a:prstGeom prst="rect">
            <a:avLst/>
          </a:prstGeom>
          <a:solidFill>
            <a:srgbClr val="DBEEF4"/>
          </a:solidFill>
          <a:ln>
            <a:noFill/>
          </a:ln>
          <a:effectLst/>
        </p:spPr>
        <p:txBody>
          <a:bodyPr wrap="none" lIns="73125" tIns="38025" rIns="73125" bIns="38025"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ctr" eaLnBrk="1" hangingPunct="1">
              <a:spcBef>
                <a:spcPts val="975"/>
              </a:spcBef>
              <a:tabLst>
                <a:tab pos="0" algn="l"/>
                <a:tab pos="742950" algn="l"/>
                <a:tab pos="1485900" algn="l"/>
                <a:tab pos="2228850" algn="l"/>
                <a:tab pos="2971800" algn="l"/>
                <a:tab pos="3349725" algn="l"/>
                <a:tab pos="3714750" algn="l"/>
                <a:tab pos="4457700" algn="l"/>
                <a:tab pos="5200650" algn="l"/>
                <a:tab pos="5943600" algn="l"/>
                <a:tab pos="6686550" algn="l"/>
                <a:tab pos="7429500" algn="l"/>
                <a:tab pos="8172450" algn="l"/>
              </a:tabLst>
            </a:pPr>
            <a:r>
              <a:rPr lang="ja-JP" altLang="en-US" sz="1950" b="1" dirty="0">
                <a:solidFill>
                  <a:srgbClr val="000000"/>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第１・２回部会の委員の意見と今後の対応</a:t>
            </a:r>
          </a:p>
        </p:txBody>
      </p:sp>
      <p:sp>
        <p:nvSpPr>
          <p:cNvPr id="5" name="テキスト ボックス 4">
            <a:extLst>
              <a:ext uri="{FF2B5EF4-FFF2-40B4-BE49-F238E27FC236}">
                <a16:creationId xmlns:a16="http://schemas.microsoft.com/office/drawing/2014/main" id="{3490B1BD-3C6A-4374-BEC6-9D5640AB6C68}"/>
              </a:ext>
            </a:extLst>
          </p:cNvPr>
          <p:cNvSpPr txBox="1"/>
          <p:nvPr/>
        </p:nvSpPr>
        <p:spPr>
          <a:xfrm>
            <a:off x="8268521" y="802459"/>
            <a:ext cx="1447796" cy="284198"/>
          </a:xfrm>
          <a:prstGeom prst="rect">
            <a:avLst/>
          </a:prstGeom>
          <a:noFill/>
          <a:ln>
            <a:solidFill>
              <a:schemeClr val="tx1"/>
            </a:solidFill>
          </a:ln>
        </p:spPr>
        <p:txBody>
          <a:bodyPr wrap="square" tIns="58500" bIns="0">
            <a:spAutoFit/>
          </a:bodyPr>
          <a:lstStyle/>
          <a:p>
            <a:pPr algn="ctr" defTabSz="742950">
              <a:defRPr/>
            </a:pPr>
            <a:r>
              <a:rPr lang="ja-JP" altLang="en-US" sz="1463" kern="100" dirty="0">
                <a:solidFill>
                  <a:prstClr val="black"/>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資料２</a:t>
            </a:r>
            <a:endParaRPr lang="ja-JP" altLang="en-US" sz="1463" dirty="0">
              <a:solidFill>
                <a:prstClr val="black"/>
              </a:solidFill>
              <a:latin typeface="UD デジタル 教科書体 NP-R" panose="02020400000000000000" pitchFamily="18" charset="-128"/>
              <a:ea typeface="UD デジタル 教科書体 NP-R" panose="02020400000000000000" pitchFamily="18" charset="-128"/>
            </a:endParaRPr>
          </a:p>
        </p:txBody>
      </p:sp>
      <p:sp>
        <p:nvSpPr>
          <p:cNvPr id="6" name="Rectangle 1">
            <a:extLst>
              <a:ext uri="{FF2B5EF4-FFF2-40B4-BE49-F238E27FC236}">
                <a16:creationId xmlns:a16="http://schemas.microsoft.com/office/drawing/2014/main" id="{53BEC15A-D45A-43BF-B9A7-9BAF4A18C6AA}"/>
              </a:ext>
            </a:extLst>
          </p:cNvPr>
          <p:cNvSpPr>
            <a:spLocks noChangeArrowheads="1"/>
          </p:cNvSpPr>
          <p:nvPr/>
        </p:nvSpPr>
        <p:spPr bwMode="auto">
          <a:xfrm>
            <a:off x="2495727" y="5805264"/>
            <a:ext cx="4914546" cy="643572"/>
          </a:xfrm>
          <a:prstGeom prst="rect">
            <a:avLst/>
          </a:prstGeom>
          <a:noFill/>
          <a:ln>
            <a:noFill/>
          </a:ln>
          <a:effectLst/>
        </p:spPr>
        <p:txBody>
          <a:bodyPr wrap="none" lIns="73125" tIns="38025" rIns="73125" bIns="38025"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ctr" defTabSz="742861" eaLnBrk="1" hangingPunct="1">
              <a:lnSpc>
                <a:spcPct val="150000"/>
              </a:lnSpc>
              <a:tabLst>
                <a:tab pos="0" algn="l"/>
                <a:tab pos="742950" algn="l"/>
                <a:tab pos="1485900" algn="l"/>
                <a:tab pos="2228850" algn="l"/>
                <a:tab pos="2971800" algn="l"/>
                <a:tab pos="3714750" algn="l"/>
                <a:tab pos="4457700" algn="l"/>
                <a:tab pos="5200650" algn="l"/>
                <a:tab pos="5943600" algn="l"/>
                <a:tab pos="6686550" algn="l"/>
                <a:tab pos="7429500" algn="l"/>
                <a:tab pos="8172450" algn="l"/>
              </a:tabLst>
              <a:defRPr/>
            </a:pPr>
            <a:r>
              <a:rPr lang="ja-JP" altLang="en-US" sz="1463"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令和７年６月２０日</a:t>
            </a:r>
            <a:endParaRPr lang="en-US" altLang="ja-JP" sz="1463"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algn="ctr" defTabSz="742861" eaLnBrk="1" hangingPunct="1">
              <a:lnSpc>
                <a:spcPct val="150000"/>
              </a:lnSpc>
              <a:tabLst>
                <a:tab pos="0" algn="l"/>
                <a:tab pos="742950" algn="l"/>
                <a:tab pos="1485900" algn="l"/>
                <a:tab pos="2228850" algn="l"/>
                <a:tab pos="2971800" algn="l"/>
                <a:tab pos="3714750" algn="l"/>
                <a:tab pos="4457700" algn="l"/>
                <a:tab pos="5200650" algn="l"/>
                <a:tab pos="5943600" algn="l"/>
                <a:tab pos="6686550" algn="l"/>
                <a:tab pos="7429500" algn="l"/>
                <a:tab pos="8172450" algn="l"/>
              </a:tabLst>
              <a:defRPr/>
            </a:pPr>
            <a:r>
              <a:rPr lang="zh-TW" altLang="en-US" sz="1463"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令和</a:t>
            </a:r>
            <a:r>
              <a:rPr lang="ja-JP" altLang="en-US" sz="1463"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７</a:t>
            </a:r>
            <a:r>
              <a:rPr lang="zh-TW" altLang="en-US" sz="1463"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年度 第</a:t>
            </a:r>
            <a:r>
              <a:rPr lang="ja-JP" altLang="en-US" sz="1463"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３</a:t>
            </a:r>
            <a:r>
              <a:rPr lang="zh-TW" altLang="en-US" sz="1463"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回 住生活基本計画推進部会 資料</a:t>
            </a:r>
            <a:endParaRPr lang="ja-JP" altLang="en-US" sz="1463"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p:txBody>
      </p:sp>
      <p:sp>
        <p:nvSpPr>
          <p:cNvPr id="7" name="正方形/長方形 6">
            <a:extLst>
              <a:ext uri="{FF2B5EF4-FFF2-40B4-BE49-F238E27FC236}">
                <a16:creationId xmlns:a16="http://schemas.microsoft.com/office/drawing/2014/main" id="{16C401D8-3518-4CC4-811E-D122C003C062}"/>
              </a:ext>
            </a:extLst>
          </p:cNvPr>
          <p:cNvSpPr/>
          <p:nvPr/>
        </p:nvSpPr>
        <p:spPr>
          <a:xfrm>
            <a:off x="2379930" y="2692560"/>
            <a:ext cx="6612489" cy="279521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t"/>
          <a:lstStyle/>
          <a:p>
            <a:pPr marL="182563" indent="-180975" algn="just">
              <a:spcBef>
                <a:spcPts val="1000"/>
              </a:spcBef>
            </a:pPr>
            <a:r>
              <a:rPr lang="ja-JP" altLang="en-US" sz="1600" dirty="0">
                <a:solidFill>
                  <a:schemeClr val="tx1"/>
                </a:solidFill>
                <a:latin typeface="UD デジタル 教科書体 N-R" panose="02020400000000000000" pitchFamily="17" charset="-128"/>
                <a:ea typeface="UD デジタル 教科書体 N-R" panose="02020400000000000000" pitchFamily="17" charset="-128"/>
              </a:rPr>
              <a:t>１．今後の進め方や全体について</a:t>
            </a:r>
          </a:p>
          <a:p>
            <a:pPr marL="182563" indent="-180975" algn="just">
              <a:spcBef>
                <a:spcPts val="1000"/>
              </a:spcBef>
            </a:pPr>
            <a:r>
              <a:rPr lang="ja-JP" altLang="en-US" sz="1600" dirty="0">
                <a:solidFill>
                  <a:schemeClr val="tx1"/>
                </a:solidFill>
                <a:latin typeface="UD デジタル 教科書体 N-R" panose="02020400000000000000" pitchFamily="17" charset="-128"/>
                <a:ea typeface="UD デジタル 教科書体 N-R" panose="02020400000000000000" pitchFamily="17" charset="-128"/>
              </a:rPr>
              <a:t>２</a:t>
            </a:r>
            <a:r>
              <a:rPr lang="en-US" altLang="ja-JP" sz="1600" dirty="0">
                <a:solidFill>
                  <a:schemeClr val="tx1"/>
                </a:solidFill>
                <a:latin typeface="UD デジタル 教科書体 N-R" panose="02020400000000000000" pitchFamily="17" charset="-128"/>
                <a:ea typeface="UD デジタル 教科書体 N-R" panose="02020400000000000000" pitchFamily="17" charset="-128"/>
              </a:rPr>
              <a:t>.</a:t>
            </a:r>
            <a:r>
              <a:rPr lang="ja-JP" altLang="en-US" sz="1600" dirty="0">
                <a:solidFill>
                  <a:schemeClr val="tx1"/>
                </a:solidFill>
                <a:latin typeface="UD デジタル 教科書体 N-R" panose="02020400000000000000" pitchFamily="17" charset="-128"/>
                <a:ea typeface="UD デジタル 教科書体 N-R" panose="02020400000000000000" pitchFamily="17" charset="-128"/>
              </a:rPr>
              <a:t> 論点① 基本目標と政策展開の方向性について</a:t>
            </a:r>
            <a:endParaRPr lang="en-US" altLang="ja-JP" sz="16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lgn="just">
              <a:spcBef>
                <a:spcPts val="1000"/>
              </a:spcBef>
            </a:pPr>
            <a:r>
              <a:rPr lang="ja-JP" altLang="en-US" sz="1600" dirty="0">
                <a:solidFill>
                  <a:schemeClr val="tx1"/>
                </a:solidFill>
                <a:latin typeface="UD デジタル 教科書体 N-R" panose="02020400000000000000" pitchFamily="17" charset="-128"/>
                <a:ea typeface="UD デジタル 教科書体 N-R" panose="02020400000000000000" pitchFamily="17" charset="-128"/>
              </a:rPr>
              <a:t>３</a:t>
            </a:r>
            <a:r>
              <a:rPr lang="en-US" altLang="ja-JP" sz="1600" dirty="0">
                <a:solidFill>
                  <a:schemeClr val="tx1"/>
                </a:solidFill>
                <a:latin typeface="UD デジタル 教科書体 N-R" panose="02020400000000000000" pitchFamily="17" charset="-128"/>
                <a:ea typeface="UD デジタル 教科書体 N-R" panose="02020400000000000000" pitchFamily="17" charset="-128"/>
              </a:rPr>
              <a:t>.</a:t>
            </a:r>
            <a:r>
              <a:rPr lang="ja-JP" altLang="en-US" sz="1600" dirty="0">
                <a:solidFill>
                  <a:schemeClr val="tx1"/>
                </a:solidFill>
                <a:latin typeface="UD デジタル 教科書体 N-R" panose="02020400000000000000" pitchFamily="17" charset="-128"/>
                <a:ea typeface="UD デジタル 教科書体 N-R" panose="02020400000000000000" pitchFamily="17" charset="-128"/>
              </a:rPr>
              <a:t> 論点② 今後の施策の方向性について</a:t>
            </a:r>
            <a:endParaRPr lang="en-US" altLang="ja-JP" sz="16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lgn="just">
              <a:spcBef>
                <a:spcPts val="1000"/>
              </a:spcBef>
            </a:pPr>
            <a:r>
              <a:rPr lang="ja-JP" altLang="en-US" sz="1600" dirty="0">
                <a:solidFill>
                  <a:schemeClr val="tx1"/>
                </a:solidFill>
                <a:latin typeface="UD デジタル 教科書体 N-R" panose="02020400000000000000" pitchFamily="17" charset="-128"/>
                <a:ea typeface="UD デジタル 教科書体 N-R" panose="02020400000000000000" pitchFamily="17" charset="-128"/>
              </a:rPr>
              <a:t>４</a:t>
            </a:r>
            <a:r>
              <a:rPr lang="en-US" altLang="ja-JP" sz="1600" dirty="0">
                <a:solidFill>
                  <a:schemeClr val="tx1"/>
                </a:solidFill>
                <a:latin typeface="UD デジタル 教科書体 N-R" panose="02020400000000000000" pitchFamily="17" charset="-128"/>
                <a:ea typeface="UD デジタル 教科書体 N-R" panose="02020400000000000000" pitchFamily="17" charset="-128"/>
              </a:rPr>
              <a:t>. </a:t>
            </a:r>
            <a:r>
              <a:rPr lang="ja-JP" altLang="en-US" sz="1600" dirty="0">
                <a:solidFill>
                  <a:schemeClr val="tx1"/>
                </a:solidFill>
                <a:latin typeface="UD デジタル 教科書体 N-R" panose="02020400000000000000" pitchFamily="17" charset="-128"/>
                <a:ea typeface="UD デジタル 教科書体 N-R" panose="02020400000000000000" pitchFamily="17" charset="-128"/>
              </a:rPr>
              <a:t>論点③ 広域自治体として重点的に取り組むべき施策について</a:t>
            </a:r>
          </a:p>
          <a:p>
            <a:pPr marL="182563" indent="-180975" algn="just">
              <a:spcBef>
                <a:spcPts val="1000"/>
              </a:spcBef>
            </a:pPr>
            <a:r>
              <a:rPr lang="ja-JP" altLang="en-US" sz="1600" dirty="0">
                <a:solidFill>
                  <a:schemeClr val="tx1"/>
                </a:solidFill>
                <a:latin typeface="UD デジタル 教科書体 N-R" panose="02020400000000000000" pitchFamily="17" charset="-128"/>
                <a:ea typeface="UD デジタル 教科書体 N-R" panose="02020400000000000000" pitchFamily="17" charset="-128"/>
              </a:rPr>
              <a:t>　　　（１）市町村支援の強化</a:t>
            </a:r>
            <a:endParaRPr lang="en-US" altLang="ja-JP" sz="16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lgn="just">
              <a:spcBef>
                <a:spcPts val="1000"/>
              </a:spcBef>
            </a:pPr>
            <a:r>
              <a:rPr lang="ja-JP" altLang="en-US" sz="1600" dirty="0">
                <a:solidFill>
                  <a:schemeClr val="tx1"/>
                </a:solidFill>
                <a:latin typeface="UD デジタル 教科書体 N-R" panose="02020400000000000000" pitchFamily="17" charset="-128"/>
                <a:ea typeface="UD デジタル 教科書体 N-R" panose="02020400000000000000" pitchFamily="17" charset="-128"/>
              </a:rPr>
              <a:t>　　　（２）市場環境整備の推進</a:t>
            </a:r>
            <a:endParaRPr lang="en-US" altLang="ja-JP" sz="16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lgn="just">
              <a:spcBef>
                <a:spcPts val="1000"/>
              </a:spcBef>
            </a:pPr>
            <a:r>
              <a:rPr lang="ja-JP" altLang="en-US" sz="1600" dirty="0">
                <a:solidFill>
                  <a:schemeClr val="tx1"/>
                </a:solidFill>
                <a:latin typeface="UD デジタル 教科書体 N-R" panose="02020400000000000000" pitchFamily="17" charset="-128"/>
                <a:ea typeface="UD デジタル 教科書体 N-R" panose="02020400000000000000" pitchFamily="17" charset="-128"/>
              </a:rPr>
              <a:t>　　　（３）公的資産を活用した先導的取組の推進</a:t>
            </a:r>
            <a:endParaRPr lang="en-US" altLang="ja-JP" sz="1600" dirty="0">
              <a:solidFill>
                <a:schemeClr val="tx1"/>
              </a:solidFill>
              <a:latin typeface="UD デジタル 教科書体 N-R" panose="02020400000000000000" pitchFamily="17" charset="-128"/>
              <a:ea typeface="UD デジタル 教科書体 N-R" panose="02020400000000000000" pitchFamily="17" charset="-128"/>
            </a:endParaRPr>
          </a:p>
        </p:txBody>
      </p:sp>
    </p:spTree>
    <p:extLst>
      <p:ext uri="{BB962C8B-B14F-4D97-AF65-F5344CB8AC3E}">
        <p14:creationId xmlns:p14="http://schemas.microsoft.com/office/powerpoint/2010/main" val="2574371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27384"/>
            <a:ext cx="9906000" cy="360000"/>
          </a:xfrm>
          <a:prstGeom prst="rect">
            <a:avLst/>
          </a:prstGeom>
          <a:solidFill>
            <a:srgbClr val="DBEEF4"/>
          </a:solidFill>
        </p:spPr>
        <p:txBody>
          <a:bodyPr wrap="square" rtlCol="0" anchor="ctr" anchorCtr="0">
            <a:no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第１・２回住生活基本計画推進部会を踏まえた論点の整理</a:t>
            </a:r>
          </a:p>
        </p:txBody>
      </p:sp>
      <p:sp>
        <p:nvSpPr>
          <p:cNvPr id="16" name="テキスト ボックス 15">
            <a:extLst>
              <a:ext uri="{FF2B5EF4-FFF2-40B4-BE49-F238E27FC236}">
                <a16:creationId xmlns:a16="http://schemas.microsoft.com/office/drawing/2014/main" id="{54C6BE68-5097-4913-90DE-97DF13B03904}"/>
              </a:ext>
            </a:extLst>
          </p:cNvPr>
          <p:cNvSpPr txBox="1"/>
          <p:nvPr/>
        </p:nvSpPr>
        <p:spPr>
          <a:xfrm>
            <a:off x="128463" y="447073"/>
            <a:ext cx="6552729"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200" b="1" dirty="0">
                <a:latin typeface="UD デジタル 教科書体 NP-B" panose="02020700000000000000" pitchFamily="18" charset="-128"/>
                <a:ea typeface="UD デジタル 教科書体 NP-B" panose="02020700000000000000" pitchFamily="18" charset="-128"/>
              </a:rPr>
              <a:t>４</a:t>
            </a:r>
            <a:r>
              <a:rPr lang="en-US" altLang="ja-JP" sz="1200" b="1" dirty="0">
                <a:latin typeface="UD デジタル 教科書体 NP-B" panose="02020700000000000000" pitchFamily="18" charset="-128"/>
                <a:ea typeface="UD デジタル 教科書体 NP-B" panose="02020700000000000000" pitchFamily="18" charset="-128"/>
              </a:rPr>
              <a:t>.</a:t>
            </a:r>
            <a:r>
              <a:rPr lang="ja-JP" altLang="en-US" sz="1200" b="1" dirty="0">
                <a:latin typeface="UD デジタル 教科書体 NP-B" panose="02020700000000000000" pitchFamily="18" charset="-128"/>
                <a:ea typeface="UD デジタル 教科書体 NP-B" panose="02020700000000000000" pitchFamily="18" charset="-128"/>
              </a:rPr>
              <a:t>論点③ 広域自治体として重点的に取り組むべき施策について　（１）市町村支援の強化</a:t>
            </a:r>
          </a:p>
        </p:txBody>
      </p:sp>
      <p:graphicFrame>
        <p:nvGraphicFramePr>
          <p:cNvPr id="17" name="表 16">
            <a:extLst>
              <a:ext uri="{FF2B5EF4-FFF2-40B4-BE49-F238E27FC236}">
                <a16:creationId xmlns:a16="http://schemas.microsoft.com/office/drawing/2014/main" id="{868F2402-42E5-4CD0-AF62-D1B76F5D55EB}"/>
              </a:ext>
            </a:extLst>
          </p:cNvPr>
          <p:cNvGraphicFramePr>
            <a:graphicFrameLocks noGrp="1"/>
          </p:cNvGraphicFramePr>
          <p:nvPr>
            <p:extLst>
              <p:ext uri="{D42A27DB-BD31-4B8C-83A1-F6EECF244321}">
                <p14:modId xmlns:p14="http://schemas.microsoft.com/office/powerpoint/2010/main" val="2671091163"/>
              </p:ext>
            </p:extLst>
          </p:nvPr>
        </p:nvGraphicFramePr>
        <p:xfrm>
          <a:off x="200472" y="804696"/>
          <a:ext cx="9505056" cy="3169550"/>
        </p:xfrm>
        <a:graphic>
          <a:graphicData uri="http://schemas.openxmlformats.org/drawingml/2006/table">
            <a:tbl>
              <a:tblPr firstRow="1" bandRow="1">
                <a:tableStyleId>{5C22544A-7EE6-4342-B048-85BDC9FD1C3A}</a:tableStyleId>
              </a:tblPr>
              <a:tblGrid>
                <a:gridCol w="6624736">
                  <a:extLst>
                    <a:ext uri="{9D8B030D-6E8A-4147-A177-3AD203B41FA5}">
                      <a16:colId xmlns:a16="http://schemas.microsoft.com/office/drawing/2014/main" val="20000"/>
                    </a:ext>
                  </a:extLst>
                </a:gridCol>
                <a:gridCol w="2880320">
                  <a:extLst>
                    <a:ext uri="{9D8B030D-6E8A-4147-A177-3AD203B41FA5}">
                      <a16:colId xmlns:a16="http://schemas.microsoft.com/office/drawing/2014/main" val="20002"/>
                    </a:ext>
                  </a:extLst>
                </a:gridCol>
              </a:tblGrid>
              <a:tr h="25797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1214202">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■実態把握に対する支援</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マンションだけでなく空き家など実態把握は重要であり、また計画策定のためにも統計データの分析が必要となる。統計調査の分析は詳細に実施するとすれば自治体の負担になるため、</a:t>
                      </a:r>
                      <a:r>
                        <a:rPr kumimoji="1" lang="ja-JP" altLang="en-US" sz="1200" u="sng" dirty="0">
                          <a:latin typeface="UD デジタル 教科書体 NP-B" panose="02020700000000000000" pitchFamily="18" charset="-128"/>
                          <a:ea typeface="UD デジタル 教科書体 NP-B" panose="02020700000000000000" pitchFamily="18" charset="-128"/>
                        </a:rPr>
                        <a:t>大阪府が住宅・土地統計調査結果をエリア単位で特別集計して情報提供するなど支援できればいいのでは</a:t>
                      </a:r>
                      <a:r>
                        <a:rPr kumimoji="1" lang="ja-JP" altLang="en-US" sz="1200" u="none" dirty="0">
                          <a:latin typeface="UD デジタル 教科書体 N-R" panose="02020400000000000000" pitchFamily="17" charset="-128"/>
                          <a:ea typeface="UD デジタル 教科書体 N-R" panose="02020400000000000000" pitchFamily="17" charset="-128"/>
                        </a:rPr>
                        <a:t>ないか。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○市町村の負担軽減策として</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、統計データを分析する際に参考になるような支援ができるとよいのではないか。例えば、</a:t>
                      </a:r>
                      <a:r>
                        <a:rPr kumimoji="1" lang="en-US" altLang="zh-TW"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zh-TW" altLang="en-US" sz="1200" u="none" dirty="0">
                          <a:solidFill>
                            <a:schemeClr val="tx1"/>
                          </a:solidFill>
                          <a:latin typeface="UD デジタル 教科書体 N-R" panose="02020400000000000000" pitchFamily="17" charset="-128"/>
                          <a:ea typeface="UD デジタル 教科書体 N-R" panose="02020400000000000000" pitchFamily="17" charset="-128"/>
                        </a:rPr>
                        <a:t>東京都住宅白書</a:t>
                      </a:r>
                      <a:r>
                        <a:rPr kumimoji="1" lang="en-US" altLang="zh-TW"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では、データから課題を読み取る方法を示している。担当者でもわかる</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データ分析の手引き書があるといいのでは</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ないか。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・住宅・土地統計調査結果については、府において、地域別・市町村別に特別集計を行い、市町村等に提示しており、引き続き情報提供に努める。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0001"/>
                  </a:ext>
                </a:extLst>
              </a:tr>
              <a:tr h="1224136">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■その他</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住宅部局だけでなく</a:t>
                      </a:r>
                      <a:r>
                        <a:rPr kumimoji="1" lang="ja-JP" altLang="en-US" sz="1200" u="sng" dirty="0">
                          <a:latin typeface="UD デジタル 教科書体 NP-B" panose="02020700000000000000" pitchFamily="18" charset="-128"/>
                          <a:ea typeface="UD デジタル 教科書体 NP-B" panose="02020700000000000000" pitchFamily="18" charset="-128"/>
                        </a:rPr>
                        <a:t>首長や財政部局に伝わるアピールが必要</a:t>
                      </a:r>
                      <a:r>
                        <a:rPr kumimoji="1" lang="ja-JP" altLang="en-US" sz="1200" u="none" dirty="0">
                          <a:latin typeface="UD デジタル 教科書体 N-R" panose="02020400000000000000" pitchFamily="17" charset="-128"/>
                          <a:ea typeface="UD デジタル 教科書体 N-R" panose="02020400000000000000" pitchFamily="17" charset="-128"/>
                        </a:rPr>
                        <a:t>だと考える。例えば災害時の基礎自治体の体制整備が市民の生活を守るためには重要であり、</a:t>
                      </a:r>
                      <a:r>
                        <a:rPr kumimoji="1" lang="ja-JP" altLang="en-US" sz="1200" u="sng" dirty="0">
                          <a:latin typeface="UD デジタル 教科書体 NP-B" panose="02020700000000000000" pitchFamily="18" charset="-128"/>
                          <a:ea typeface="UD デジタル 教科書体 NP-B" panose="02020700000000000000" pitchFamily="18" charset="-128"/>
                        </a:rPr>
                        <a:t>みなし仮設住宅を提供できるように取り組みを推進することが、首長などに理解され、空き家や居住支援などの住宅政策につながる可能性</a:t>
                      </a:r>
                      <a:r>
                        <a:rPr kumimoji="1" lang="ja-JP" altLang="en-US" sz="1200" u="none" dirty="0">
                          <a:latin typeface="UD デジタル 教科書体 N-R" panose="02020400000000000000" pitchFamily="17" charset="-128"/>
                          <a:ea typeface="UD デジタル 教科書体 N-R" panose="02020400000000000000" pitchFamily="17" charset="-128"/>
                        </a:rPr>
                        <a:t>がある。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・市町村が住宅政策に取組みやすくなるような方策について検討する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559656452"/>
                  </a:ext>
                </a:extLst>
              </a:tr>
            </a:tbl>
          </a:graphicData>
        </a:graphic>
      </p:graphicFrame>
      <p:sp>
        <p:nvSpPr>
          <p:cNvPr id="6" name="テキスト ボックス 5">
            <a:extLst>
              <a:ext uri="{FF2B5EF4-FFF2-40B4-BE49-F238E27FC236}">
                <a16:creationId xmlns:a16="http://schemas.microsoft.com/office/drawing/2014/main" id="{1F6A3ACD-DB3C-46E3-A444-ECD59716438D}"/>
              </a:ext>
            </a:extLst>
          </p:cNvPr>
          <p:cNvSpPr txBox="1"/>
          <p:nvPr/>
        </p:nvSpPr>
        <p:spPr>
          <a:xfrm>
            <a:off x="128463" y="4149080"/>
            <a:ext cx="6552729"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200" b="1" dirty="0">
                <a:latin typeface="UD デジタル 教科書体 NP-B" panose="02020700000000000000" pitchFamily="18" charset="-128"/>
                <a:ea typeface="UD デジタル 教科書体 NP-B" panose="02020700000000000000" pitchFamily="18" charset="-128"/>
              </a:rPr>
              <a:t>４</a:t>
            </a:r>
            <a:r>
              <a:rPr lang="en-US" altLang="ja-JP" sz="1200" b="1" dirty="0">
                <a:latin typeface="UD デジタル 教科書体 NP-B" panose="02020700000000000000" pitchFamily="18" charset="-128"/>
                <a:ea typeface="UD デジタル 教科書体 NP-B" panose="02020700000000000000" pitchFamily="18" charset="-128"/>
              </a:rPr>
              <a:t>.</a:t>
            </a:r>
            <a:r>
              <a:rPr lang="ja-JP" altLang="en-US" sz="1200" b="1" dirty="0">
                <a:latin typeface="UD デジタル 教科書体 NP-B" panose="02020700000000000000" pitchFamily="18" charset="-128"/>
                <a:ea typeface="UD デジタル 教科書体 NP-B" panose="02020700000000000000" pitchFamily="18" charset="-128"/>
              </a:rPr>
              <a:t>論点③ 広域自治体として重点的に取り組むべき施策について　（２）市場環境整備の推進</a:t>
            </a:r>
          </a:p>
        </p:txBody>
      </p:sp>
      <p:graphicFrame>
        <p:nvGraphicFramePr>
          <p:cNvPr id="7" name="表 6">
            <a:extLst>
              <a:ext uri="{FF2B5EF4-FFF2-40B4-BE49-F238E27FC236}">
                <a16:creationId xmlns:a16="http://schemas.microsoft.com/office/drawing/2014/main" id="{2D3ADD78-03FA-42B9-97ED-3D71A075231D}"/>
              </a:ext>
            </a:extLst>
          </p:cNvPr>
          <p:cNvGraphicFramePr>
            <a:graphicFrameLocks noGrp="1"/>
          </p:cNvGraphicFramePr>
          <p:nvPr>
            <p:extLst>
              <p:ext uri="{D42A27DB-BD31-4B8C-83A1-F6EECF244321}">
                <p14:modId xmlns:p14="http://schemas.microsoft.com/office/powerpoint/2010/main" val="2296050843"/>
              </p:ext>
            </p:extLst>
          </p:nvPr>
        </p:nvGraphicFramePr>
        <p:xfrm>
          <a:off x="200472" y="4477520"/>
          <a:ext cx="9505056" cy="1503454"/>
        </p:xfrm>
        <a:graphic>
          <a:graphicData uri="http://schemas.openxmlformats.org/drawingml/2006/table">
            <a:tbl>
              <a:tblPr firstRow="1" bandRow="1">
                <a:tableStyleId>{5C22544A-7EE6-4342-B048-85BDC9FD1C3A}</a:tableStyleId>
              </a:tblPr>
              <a:tblGrid>
                <a:gridCol w="6624736">
                  <a:extLst>
                    <a:ext uri="{9D8B030D-6E8A-4147-A177-3AD203B41FA5}">
                      <a16:colId xmlns:a16="http://schemas.microsoft.com/office/drawing/2014/main" val="20000"/>
                    </a:ext>
                  </a:extLst>
                </a:gridCol>
                <a:gridCol w="2880320">
                  <a:extLst>
                    <a:ext uri="{9D8B030D-6E8A-4147-A177-3AD203B41FA5}">
                      <a16:colId xmlns:a16="http://schemas.microsoft.com/office/drawing/2014/main" val="20002"/>
                    </a:ext>
                  </a:extLst>
                </a:gridCol>
              </a:tblGrid>
              <a:tr h="25797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1224000">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 万博には循環型社会にむけてのアイデアが集約されている。</a:t>
                      </a:r>
                      <a:r>
                        <a:rPr kumimoji="1" lang="ja-JP" altLang="en-US" sz="1200" u="sng" dirty="0">
                          <a:latin typeface="UD デジタル 教科書体 NP-B" panose="02020700000000000000" pitchFamily="18" charset="-128"/>
                          <a:ea typeface="UD デジタル 教科書体 NP-B" panose="02020700000000000000" pitchFamily="18" charset="-128"/>
                        </a:rPr>
                        <a:t>万博のレガシーの観点からも、新技術などを主体となって支援</a:t>
                      </a:r>
                      <a:r>
                        <a:rPr kumimoji="1" lang="ja-JP" altLang="en-US" sz="1200" u="none" dirty="0">
                          <a:latin typeface="UD デジタル 教科書体 N-R" panose="02020400000000000000" pitchFamily="17" charset="-128"/>
                          <a:ea typeface="UD デジタル 教科書体 N-R" panose="02020400000000000000" pitchFamily="17" charset="-128"/>
                        </a:rPr>
                        <a:t>して欲しい。</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建設費の高騰や所有者の高齢化が進む中、大規模修繕を行う選択肢をとれないマンションも出てくると想定される。</a:t>
                      </a:r>
                      <a:r>
                        <a:rPr kumimoji="1" lang="ja-JP" altLang="en-US" sz="1200" u="sng" dirty="0">
                          <a:latin typeface="UD デジタル 教科書体 NP-B" panose="02020700000000000000" pitchFamily="18" charset="-128"/>
                          <a:ea typeface="UD デジタル 教科書体 NP-B" panose="02020700000000000000" pitchFamily="18" charset="-128"/>
                        </a:rPr>
                        <a:t>修繕といった前向きなことだけではない、たたみ方やニーズに合った住宅に変えていくといったサポートをどのように行っていくかが難しいが必要</a:t>
                      </a:r>
                      <a:r>
                        <a:rPr kumimoji="1" lang="ja-JP" altLang="en-US" sz="1200" u="none" dirty="0">
                          <a:latin typeface="UD デジタル 教科書体 N-R" panose="02020400000000000000" pitchFamily="17" charset="-128"/>
                          <a:ea typeface="UD デジタル 教科書体 N-R" panose="02020400000000000000" pitchFamily="17" charset="-128"/>
                        </a:rPr>
                        <a:t>ではないか。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・ご意見を踏まえ、市場環境整備を推進するための取組について引き続き検討する。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0001"/>
                  </a:ext>
                </a:extLst>
              </a:tr>
            </a:tbl>
          </a:graphicData>
        </a:graphic>
      </p:graphicFrame>
      <p:sp>
        <p:nvSpPr>
          <p:cNvPr id="9" name="Text Box 2">
            <a:extLst>
              <a:ext uri="{FF2B5EF4-FFF2-40B4-BE49-F238E27FC236}">
                <a16:creationId xmlns:a16="http://schemas.microsoft.com/office/drawing/2014/main" id="{1092947E-A339-4D77-A79B-3ECE3C286891}"/>
              </a:ext>
            </a:extLst>
          </p:cNvPr>
          <p:cNvSpPr txBox="1">
            <a:spLocks noChangeArrowheads="1"/>
          </p:cNvSpPr>
          <p:nvPr/>
        </p:nvSpPr>
        <p:spPr bwMode="auto">
          <a:xfrm>
            <a:off x="7689304" y="6381328"/>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10</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8" name="正方形/長方形 7">
            <a:extLst>
              <a:ext uri="{FF2B5EF4-FFF2-40B4-BE49-F238E27FC236}">
                <a16:creationId xmlns:a16="http://schemas.microsoft.com/office/drawing/2014/main" id="{136E1CA7-3268-44A5-AE81-5709CBB01450}"/>
              </a:ext>
            </a:extLst>
          </p:cNvPr>
          <p:cNvSpPr/>
          <p:nvPr/>
        </p:nvSpPr>
        <p:spPr>
          <a:xfrm>
            <a:off x="7113240" y="402308"/>
            <a:ext cx="2880320" cy="31769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algn="r"/>
            <a:r>
              <a:rPr kumimoji="1" lang="en-US" altLang="ja-JP" sz="1050"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050" dirty="0">
                <a:solidFill>
                  <a:schemeClr val="tx1"/>
                </a:solidFill>
                <a:latin typeface="UD デジタル 教科書体 N-R" panose="02020400000000000000" pitchFamily="17" charset="-128"/>
                <a:ea typeface="UD デジタル 教科書体 N-R" panose="02020400000000000000" pitchFamily="17" charset="-128"/>
              </a:rPr>
              <a:t>第１回部会での意見を①、</a:t>
            </a:r>
            <a:endParaRPr kumimoji="1" lang="en-US" altLang="ja-JP" sz="1050" dirty="0">
              <a:solidFill>
                <a:schemeClr val="tx1"/>
              </a:solidFill>
              <a:latin typeface="UD デジタル 教科書体 N-R" panose="02020400000000000000" pitchFamily="17" charset="-128"/>
              <a:ea typeface="UD デジタル 教科書体 N-R" panose="02020400000000000000" pitchFamily="17" charset="-128"/>
            </a:endParaRPr>
          </a:p>
          <a:p>
            <a:pPr algn="r"/>
            <a:r>
              <a:rPr kumimoji="1" lang="ja-JP" altLang="en-US" sz="1050" dirty="0">
                <a:solidFill>
                  <a:schemeClr val="tx1"/>
                </a:solidFill>
                <a:latin typeface="UD デジタル 教科書体 N-R" panose="02020400000000000000" pitchFamily="17" charset="-128"/>
                <a:ea typeface="UD デジタル 教科書体 N-R" panose="02020400000000000000" pitchFamily="17" charset="-128"/>
              </a:rPr>
              <a:t>第２回部会での意見を②と表示。</a:t>
            </a:r>
          </a:p>
        </p:txBody>
      </p:sp>
      <p:sp>
        <p:nvSpPr>
          <p:cNvPr id="10" name="正方形/長方形 9">
            <a:extLst>
              <a:ext uri="{FF2B5EF4-FFF2-40B4-BE49-F238E27FC236}">
                <a16:creationId xmlns:a16="http://schemas.microsoft.com/office/drawing/2014/main" id="{3DA9FE94-8BEA-45D1-B0CD-58DB9F702EB7}"/>
              </a:ext>
            </a:extLst>
          </p:cNvPr>
          <p:cNvSpPr/>
          <p:nvPr/>
        </p:nvSpPr>
        <p:spPr>
          <a:xfrm>
            <a:off x="200472" y="2115706"/>
            <a:ext cx="6633698" cy="64327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588654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27384"/>
            <a:ext cx="9906000" cy="360000"/>
          </a:xfrm>
          <a:prstGeom prst="rect">
            <a:avLst/>
          </a:prstGeom>
          <a:solidFill>
            <a:srgbClr val="DBEEF4"/>
          </a:solidFill>
        </p:spPr>
        <p:txBody>
          <a:bodyPr wrap="square"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第１・２回住生活基本計画推進部会を踏まえた論点の整理</a:t>
            </a:r>
          </a:p>
        </p:txBody>
      </p:sp>
      <p:sp>
        <p:nvSpPr>
          <p:cNvPr id="16" name="テキスト ボックス 15">
            <a:extLst>
              <a:ext uri="{FF2B5EF4-FFF2-40B4-BE49-F238E27FC236}">
                <a16:creationId xmlns:a16="http://schemas.microsoft.com/office/drawing/2014/main" id="{54C6BE68-5097-4913-90DE-97DF13B03904}"/>
              </a:ext>
            </a:extLst>
          </p:cNvPr>
          <p:cNvSpPr txBox="1"/>
          <p:nvPr/>
        </p:nvSpPr>
        <p:spPr>
          <a:xfrm>
            <a:off x="128463" y="447073"/>
            <a:ext cx="7704857"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４</a:t>
            </a:r>
            <a:r>
              <a:rPr kumimoji="1" lang="en-US" altLang="ja-JP" sz="1200"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a:t>
            </a:r>
            <a:r>
              <a:rPr kumimoji="1" lang="ja-JP" altLang="en-US" sz="1200"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論点③ 広域自治体として重点的に取り組むべき施策について　（</a:t>
            </a:r>
            <a:r>
              <a:rPr lang="ja-JP" altLang="en-US" sz="1200" b="1" dirty="0">
                <a:solidFill>
                  <a:prstClr val="black"/>
                </a:solidFill>
                <a:latin typeface="UD デジタル 教科書体 NP-B" panose="02020700000000000000" pitchFamily="18" charset="-128"/>
                <a:ea typeface="UD デジタル 教科書体 NP-B" panose="02020700000000000000" pitchFamily="18" charset="-128"/>
              </a:rPr>
              <a:t>３</a:t>
            </a:r>
            <a:r>
              <a:rPr kumimoji="1" lang="ja-JP" altLang="en-US" sz="1200"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）公的資産を活用した先導的取組の推進</a:t>
            </a:r>
          </a:p>
        </p:txBody>
      </p:sp>
      <p:graphicFrame>
        <p:nvGraphicFramePr>
          <p:cNvPr id="17" name="表 16">
            <a:extLst>
              <a:ext uri="{FF2B5EF4-FFF2-40B4-BE49-F238E27FC236}">
                <a16:creationId xmlns:a16="http://schemas.microsoft.com/office/drawing/2014/main" id="{868F2402-42E5-4CD0-AF62-D1B76F5D55EB}"/>
              </a:ext>
            </a:extLst>
          </p:cNvPr>
          <p:cNvGraphicFramePr>
            <a:graphicFrameLocks noGrp="1"/>
          </p:cNvGraphicFramePr>
          <p:nvPr>
            <p:extLst>
              <p:ext uri="{D42A27DB-BD31-4B8C-83A1-F6EECF244321}">
                <p14:modId xmlns:p14="http://schemas.microsoft.com/office/powerpoint/2010/main" val="1158336033"/>
              </p:ext>
            </p:extLst>
          </p:nvPr>
        </p:nvGraphicFramePr>
        <p:xfrm>
          <a:off x="200472" y="804696"/>
          <a:ext cx="9505056" cy="5630400"/>
        </p:xfrm>
        <a:graphic>
          <a:graphicData uri="http://schemas.openxmlformats.org/drawingml/2006/table">
            <a:tbl>
              <a:tblPr firstRow="1" bandRow="1">
                <a:tableStyleId>{5C22544A-7EE6-4342-B048-85BDC9FD1C3A}</a:tableStyleId>
              </a:tblPr>
              <a:tblGrid>
                <a:gridCol w="6624736">
                  <a:extLst>
                    <a:ext uri="{9D8B030D-6E8A-4147-A177-3AD203B41FA5}">
                      <a16:colId xmlns:a16="http://schemas.microsoft.com/office/drawing/2014/main" val="20000"/>
                    </a:ext>
                  </a:extLst>
                </a:gridCol>
                <a:gridCol w="2880320">
                  <a:extLst>
                    <a:ext uri="{9D8B030D-6E8A-4147-A177-3AD203B41FA5}">
                      <a16:colId xmlns:a16="http://schemas.microsoft.com/office/drawing/2014/main" val="20002"/>
                    </a:ext>
                  </a:extLst>
                </a:gridCol>
              </a:tblGrid>
              <a:tr h="252598">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5321752">
                <a:tc>
                  <a:txBody>
                    <a:bodyPr/>
                    <a:lstStyle/>
                    <a:p>
                      <a:pPr marL="88900" indent="-88900">
                        <a:lnSpc>
                          <a:spcPct val="100000"/>
                        </a:lnSpc>
                        <a:spcBef>
                          <a:spcPts val="0"/>
                        </a:spcBef>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■公営住宅の活用</a:t>
                      </a: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0"/>
                        </a:spcBef>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近年、断熱</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DIY</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に関する取組が増えているので、例えば公営住宅で入居者の入れ替わり時に断熱</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DIY</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を実施する、退去時に原状回復を求めないなど、</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民間に先立った流れを作ることができればいいのでは</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ないか。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府営住宅の建替えにおける新技術を活用方法として、</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HEMS</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や</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CEMS</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等、</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団地全体で行うエネルギーマネジメントを先導して行うことができればいいのでは</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ないか。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また、</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PFI</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で民間活力を導入するなど、コンテストのような形で</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民間事業者に提案させることで、新たな取組に繋がる可能性があるのでは</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ないか。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大阪府と市町村では、</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公共施設の維持管理に関して把握している情報の質や量が異なり</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、計画策定にも影響があるのではないか。</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管理すべき情報の項目を整理することが、市町村にとって重要な支援</a:t>
                      </a:r>
                      <a:r>
                        <a:rPr kumimoji="1" lang="ja-JP" altLang="en-US" sz="1200" u="none" dirty="0">
                          <a:solidFill>
                            <a:schemeClr val="tx1"/>
                          </a:solidFill>
                          <a:latin typeface="UD デジタル 教科書体 NK-R" panose="02020400000000000000" pitchFamily="18" charset="-128"/>
                          <a:ea typeface="UD デジタル 教科書体 NK-R" panose="02020400000000000000" pitchFamily="18" charset="-128"/>
                        </a:rPr>
                        <a:t>になる可能性</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がある。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大阪府は全国的にも</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公営住宅の活用実績が多い。実績から課題と対応策を整理し情報共有することで市町村でもノウハウが活用できるようになればいいのでは</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ないか。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大阪府での</a:t>
                      </a:r>
                      <a:r>
                        <a:rPr kumimoji="1" lang="ja-JP" altLang="en-US" sz="1200" b="1" u="sng" dirty="0">
                          <a:solidFill>
                            <a:schemeClr val="tx1"/>
                          </a:solidFill>
                          <a:latin typeface="UD デジタル 教科書体 NP-B" panose="02020700000000000000" pitchFamily="18" charset="-128"/>
                          <a:ea typeface="UD デジタル 教科書体 NP-B" panose="02020700000000000000" pitchFamily="18" charset="-128"/>
                        </a:rPr>
                        <a:t>先進的な取組事例を地図で示すなど、より分かりやすく発信することで、新たに取り組みやすく</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なるのではないか</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0"/>
                        </a:spcBef>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空き室活用については、特に中層階段室型の</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4</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5</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階に空き室が多い傾向があると思うので活用事例を提示することで活用を促せるのではないか。例えば、生活困窮者自立支援事業の就労支援者が入居し、居住サポート住宅のような形で支援している活用事例があ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居住支援法人の育成という観点で公営住宅の活用を行っている事例もあり、公営住宅のストックを活用することで社会福祉部局としても、踏み込んだ対応ができるようにるなど、連携の糸口としていい事例だと考え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神奈川大学と公社が包括連携し、サッカー部員が公社物件の</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4,5</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階に入寮し、団地の方々と交流するなど、</a:t>
                      </a:r>
                      <a:r>
                        <a:rPr kumimoji="1" lang="ja-JP" altLang="en-US" sz="1200" b="1" u="sng" dirty="0">
                          <a:solidFill>
                            <a:schemeClr val="tx1"/>
                          </a:solidFill>
                          <a:latin typeface="UD デジタル 教科書体 N-R" panose="02020400000000000000" pitchFamily="17" charset="-128"/>
                          <a:ea typeface="UD デジタル 教科書体 N-R" panose="02020400000000000000" pitchFamily="17" charset="-128"/>
                        </a:rPr>
                        <a:t>地</a:t>
                      </a:r>
                      <a:r>
                        <a:rPr kumimoji="1" lang="ja-JP" altLang="en-US" sz="1200" b="1" u="sng" dirty="0">
                          <a:solidFill>
                            <a:schemeClr val="tx1"/>
                          </a:solidFill>
                          <a:latin typeface="UD デジタル 教科書体 NP-B" panose="02020700000000000000" pitchFamily="18" charset="-128"/>
                          <a:ea typeface="UD デジタル 教科書体 NP-B" panose="02020700000000000000" pitchFamily="18" charset="-128"/>
                        </a:rPr>
                        <a:t>域コミュニティの活性化につながっている事例</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もある。大阪府でも千里ニュータウンでは、大学生が住むような下宿先が少ない。また、留学生も増加しており、</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UR</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と連携して留学生向けの住宅支援を実施している。</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府営住宅でも大学がある地域は、率先して大学と連携すると受け入れられやすいのではないか</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【②】</a:t>
                      </a: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JR</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の社宅をリノベーションし、</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1</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階でコミュニティマネジメントの団体がショップを経営しながら住民のコミュニティ支援のような役割を担っている事例もある。府営住宅でも、</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入れ替わりがあるような層に入居してもらうことは、新陳代謝を上げるため重要</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ではないか。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endPar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endParaRPr>
                    </a:p>
                  </a:txBody>
                  <a:tcPr marL="36000" marR="36000" marT="36000" marB="36000" anchor="ctr"/>
                </a:tc>
                <a:tc>
                  <a:txBody>
                    <a:bodyPr/>
                    <a:lstStyle/>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a:t>
                      </a:r>
                      <a:r>
                        <a:rPr kumimoji="1" lang="ja-JP" altLang="en-US" sz="1200" u="sng" dirty="0">
                          <a:latin typeface="UD デジタル 教科書体 N-R" panose="02020400000000000000" pitchFamily="17" charset="-128"/>
                          <a:ea typeface="UD デジタル 教科書体 N-R" panose="02020400000000000000" pitchFamily="17" charset="-128"/>
                        </a:rPr>
                        <a:t>他自治体や民間での取組などを整理し、本日（第３回部会）の議論も踏まえ</a:t>
                      </a:r>
                      <a:r>
                        <a:rPr kumimoji="1" lang="ja-JP" altLang="en-US" sz="1200" u="none" dirty="0">
                          <a:latin typeface="UD デジタル 教科書体 N-R" panose="02020400000000000000" pitchFamily="17" charset="-128"/>
                          <a:ea typeface="UD デジタル 教科書体 N-R" panose="02020400000000000000" pitchFamily="17" charset="-128"/>
                        </a:rPr>
                        <a:t>、</a:t>
                      </a:r>
                      <a:r>
                        <a:rPr kumimoji="1" lang="ja-JP" altLang="en-US" sz="1200" u="sng" dirty="0">
                          <a:latin typeface="UD デジタル 教科書体 N-R" panose="02020400000000000000" pitchFamily="17" charset="-128"/>
                          <a:ea typeface="UD デジタル 教科書体 N-R" panose="02020400000000000000" pitchFamily="17" charset="-128"/>
                        </a:rPr>
                        <a:t>引き続き取組を検討する。</a:t>
                      </a:r>
                      <a:endParaRPr kumimoji="1" lang="en-US" altLang="ja-JP" sz="1200" u="sng"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0001"/>
                  </a:ext>
                </a:extLst>
              </a:tr>
            </a:tbl>
          </a:graphicData>
        </a:graphic>
      </p:graphicFrame>
      <p:sp>
        <p:nvSpPr>
          <p:cNvPr id="9" name="Text Box 2">
            <a:extLst>
              <a:ext uri="{FF2B5EF4-FFF2-40B4-BE49-F238E27FC236}">
                <a16:creationId xmlns:a16="http://schemas.microsoft.com/office/drawing/2014/main" id="{1092947E-A339-4D77-A79B-3ECE3C286891}"/>
              </a:ext>
            </a:extLst>
          </p:cNvPr>
          <p:cNvSpPr txBox="1">
            <a:spLocks noChangeArrowheads="1"/>
          </p:cNvSpPr>
          <p:nvPr/>
        </p:nvSpPr>
        <p:spPr bwMode="auto">
          <a:xfrm>
            <a:off x="7689304" y="6381328"/>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marL="0" marR="0" lvl="0" indent="0" algn="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CD1E3EF9-C8F1-45E4-AD9D-B4C5D7756A5D}" type="slidenum">
              <a:rPr kumimoji="1" lang="en-US" altLang="ja-JP" sz="12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pPr marL="0" marR="0" lvl="0" indent="0" algn="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11</a:t>
            </a:fld>
            <a:endParaRPr kumimoji="1" lang="en-US" altLang="ja-JP"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8" name="正方形/長方形 7">
            <a:extLst>
              <a:ext uri="{FF2B5EF4-FFF2-40B4-BE49-F238E27FC236}">
                <a16:creationId xmlns:a16="http://schemas.microsoft.com/office/drawing/2014/main" id="{136E1CA7-3268-44A5-AE81-5709CBB01450}"/>
              </a:ext>
            </a:extLst>
          </p:cNvPr>
          <p:cNvSpPr/>
          <p:nvPr/>
        </p:nvSpPr>
        <p:spPr>
          <a:xfrm>
            <a:off x="7113240" y="402308"/>
            <a:ext cx="2880320" cy="31769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第１回部会での意見を①、</a:t>
            </a:r>
            <a:endParaRPr kumimoji="1" lang="en-US" altLang="ja-JP"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第２回部会での意見を②と表示。</a:t>
            </a:r>
          </a:p>
        </p:txBody>
      </p:sp>
      <p:sp>
        <p:nvSpPr>
          <p:cNvPr id="7" name="正方形/長方形 6">
            <a:extLst>
              <a:ext uri="{FF2B5EF4-FFF2-40B4-BE49-F238E27FC236}">
                <a16:creationId xmlns:a16="http://schemas.microsoft.com/office/drawing/2014/main" id="{C32F7285-FC16-407A-9E1C-19C2BA02E02C}"/>
              </a:ext>
            </a:extLst>
          </p:cNvPr>
          <p:cNvSpPr/>
          <p:nvPr/>
        </p:nvSpPr>
        <p:spPr>
          <a:xfrm>
            <a:off x="200472" y="1052736"/>
            <a:ext cx="6633698" cy="535819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89587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27384"/>
            <a:ext cx="9906000" cy="360000"/>
          </a:xfrm>
          <a:prstGeom prst="rect">
            <a:avLst/>
          </a:prstGeom>
          <a:solidFill>
            <a:srgbClr val="DBEEF4"/>
          </a:solidFill>
        </p:spPr>
        <p:txBody>
          <a:bodyPr wrap="square"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第１・２回住生活基本計画推進部会を踏まえた論点の整理</a:t>
            </a:r>
          </a:p>
        </p:txBody>
      </p:sp>
      <p:sp>
        <p:nvSpPr>
          <p:cNvPr id="16" name="テキスト ボックス 15">
            <a:extLst>
              <a:ext uri="{FF2B5EF4-FFF2-40B4-BE49-F238E27FC236}">
                <a16:creationId xmlns:a16="http://schemas.microsoft.com/office/drawing/2014/main" id="{54C6BE68-5097-4913-90DE-97DF13B03904}"/>
              </a:ext>
            </a:extLst>
          </p:cNvPr>
          <p:cNvSpPr txBox="1"/>
          <p:nvPr/>
        </p:nvSpPr>
        <p:spPr>
          <a:xfrm>
            <a:off x="128463" y="447073"/>
            <a:ext cx="7704857"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４</a:t>
            </a:r>
            <a:r>
              <a:rPr kumimoji="1" lang="en-US" altLang="ja-JP" sz="1200"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a:t>
            </a:r>
            <a:r>
              <a:rPr kumimoji="1" lang="ja-JP" altLang="en-US" sz="1200"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論点③ 広域自治体として重点的に取り組むべき施策について　（３）公的資産を活用した先導的取組の推進</a:t>
            </a:r>
          </a:p>
        </p:txBody>
      </p:sp>
      <p:graphicFrame>
        <p:nvGraphicFramePr>
          <p:cNvPr id="17" name="表 16">
            <a:extLst>
              <a:ext uri="{FF2B5EF4-FFF2-40B4-BE49-F238E27FC236}">
                <a16:creationId xmlns:a16="http://schemas.microsoft.com/office/drawing/2014/main" id="{868F2402-42E5-4CD0-AF62-D1B76F5D55EB}"/>
              </a:ext>
            </a:extLst>
          </p:cNvPr>
          <p:cNvGraphicFramePr>
            <a:graphicFrameLocks noGrp="1"/>
          </p:cNvGraphicFramePr>
          <p:nvPr>
            <p:extLst>
              <p:ext uri="{D42A27DB-BD31-4B8C-83A1-F6EECF244321}">
                <p14:modId xmlns:p14="http://schemas.microsoft.com/office/powerpoint/2010/main" val="523361603"/>
              </p:ext>
            </p:extLst>
          </p:nvPr>
        </p:nvGraphicFramePr>
        <p:xfrm>
          <a:off x="200472" y="804696"/>
          <a:ext cx="9505056" cy="3637054"/>
        </p:xfrm>
        <a:graphic>
          <a:graphicData uri="http://schemas.openxmlformats.org/drawingml/2006/table">
            <a:tbl>
              <a:tblPr firstRow="1" bandRow="1">
                <a:tableStyleId>{5C22544A-7EE6-4342-B048-85BDC9FD1C3A}</a:tableStyleId>
              </a:tblPr>
              <a:tblGrid>
                <a:gridCol w="6624736">
                  <a:extLst>
                    <a:ext uri="{9D8B030D-6E8A-4147-A177-3AD203B41FA5}">
                      <a16:colId xmlns:a16="http://schemas.microsoft.com/office/drawing/2014/main" val="20000"/>
                    </a:ext>
                  </a:extLst>
                </a:gridCol>
                <a:gridCol w="2880320">
                  <a:extLst>
                    <a:ext uri="{9D8B030D-6E8A-4147-A177-3AD203B41FA5}">
                      <a16:colId xmlns:a16="http://schemas.microsoft.com/office/drawing/2014/main" val="20002"/>
                    </a:ext>
                  </a:extLst>
                </a:gridCol>
              </a:tblGrid>
              <a:tr h="25797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1224136">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■新技術の先導的導入</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60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ドイツでは、庁舎建築の改築の機会を「循環型社会の実験場」と捉えて、解体により出た瓦礫を再生処理後に、新築部分の建材として利用しており、循環型社会の実現に向け先導していく素晴らしい取組かと思う。ペロブスカイト太陽電池をはじめ、放射冷却する膜や自浄する膜など、たくさんの</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新技術を府有施設に先導的に導入することで、府民はそれを目にして興味を持つのでは</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ないか。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marR="0" lvl="0" indent="-88900" algn="l" defTabSz="914400" rtl="0" eaLnBrk="1" fontAlgn="auto" latinLnBrk="0" hangingPunct="1">
                        <a:lnSpc>
                          <a:spcPct val="100000"/>
                        </a:lnSpc>
                        <a:spcBef>
                          <a:spcPts val="60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a:t>
                      </a:r>
                      <a:r>
                        <a:rPr kumimoji="1" lang="ja-JP" altLang="en-US" sz="1200" b="0" u="none" dirty="0">
                          <a:solidFill>
                            <a:schemeClr val="tx1"/>
                          </a:solidFill>
                          <a:latin typeface="UD デジタル 教科書体 NK-R" panose="02020400000000000000" pitchFamily="18" charset="-128"/>
                          <a:ea typeface="UD デジタル 教科書体 NK-R" panose="02020400000000000000" pitchFamily="18" charset="-128"/>
                        </a:rPr>
                        <a:t>空き家の活用のように、</a:t>
                      </a:r>
                      <a:r>
                        <a:rPr kumimoji="1" lang="ja-JP" altLang="en-US" sz="1200" b="0" u="sng" dirty="0">
                          <a:solidFill>
                            <a:schemeClr val="tx1"/>
                          </a:solidFill>
                          <a:latin typeface="UD デジタル 教科書体 NP-B" panose="02020700000000000000" pitchFamily="18" charset="-128"/>
                          <a:ea typeface="UD デジタル 教科書体 NP-B" panose="02020700000000000000" pitchFamily="18" charset="-128"/>
                        </a:rPr>
                        <a:t>アップサイクルは様々な施策に取り組む際に取り入れることができ、</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循環型社会への意識付けやコミュニティ形成のツール</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としても有効である。循環型社会の実現に向け、様々な施策に要素を取り入れることができないか。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marR="0" lvl="0" indent="-88900" algn="l" defTabSz="914400" rtl="0" eaLnBrk="1" fontAlgn="auto" latinLnBrk="0" hangingPunct="1">
                        <a:lnSpc>
                          <a:spcPct val="100000"/>
                        </a:lnSpc>
                        <a:spcBef>
                          <a:spcPts val="60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府営住宅での過去の取組である環境共生住宅の課題を整理するなど、新技術を導入するだけでなく、</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新技術の維持管理も見据えて考えていくことが必要</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ではないか。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marR="0" lvl="0" indent="-88900" algn="l" defTabSz="914400" rtl="0" eaLnBrk="1" fontAlgn="auto" latinLnBrk="0" hangingPunct="1">
                        <a:lnSpc>
                          <a:spcPct val="100000"/>
                        </a:lnSpc>
                        <a:spcBef>
                          <a:spcPts val="60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地方公共団体は、新しい技術の導入に対して、施策として打ち出すことは難しい面もあるため、</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新技術に関心のある職員が集まった「大人のクラブ活動」のような活動を支援し、キーマンになる技術者を育成することがいいのでは</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ないか。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marR="0" lvl="0" indent="-88900" algn="l" defTabSz="914400" rtl="0" eaLnBrk="1" fontAlgn="auto" latinLnBrk="0" hangingPunct="1">
                        <a:lnSpc>
                          <a:spcPct val="100000"/>
                        </a:lnSpc>
                        <a:spcBef>
                          <a:spcPts val="60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新技術導入に関しては大阪府が取り組むものが全てではなく、</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コンテストや表彰等により取組を評価する仕組みをつくり、技術を育成をする</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という方法も考えられる。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txBody>
                  <a:tcPr marL="36000" marR="36000" marT="36000" marB="36000" anchor="ctr"/>
                </a:tc>
                <a:tc>
                  <a:txBody>
                    <a:bodyPr/>
                    <a:lstStyle/>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a:t>
                      </a:r>
                      <a:r>
                        <a:rPr kumimoji="1" lang="ja-JP" altLang="en-US" sz="1200" u="sng" dirty="0">
                          <a:latin typeface="UD デジタル 教科書体 N-R" panose="02020400000000000000" pitchFamily="17" charset="-128"/>
                          <a:ea typeface="UD デジタル 教科書体 N-R" panose="02020400000000000000" pitchFamily="17" charset="-128"/>
                        </a:rPr>
                        <a:t>新技術などを導入する環境整備や課題を整理し、本日（第３回部会）の議論も踏まえ</a:t>
                      </a:r>
                      <a:r>
                        <a:rPr kumimoji="1" lang="ja-JP" altLang="en-US" sz="1200" u="none" dirty="0">
                          <a:latin typeface="UD デジタル 教科書体 N-R" panose="02020400000000000000" pitchFamily="17" charset="-128"/>
                          <a:ea typeface="UD デジタル 教科書体 N-R" panose="02020400000000000000" pitchFamily="17" charset="-128"/>
                        </a:rPr>
                        <a:t>、</a:t>
                      </a:r>
                      <a:r>
                        <a:rPr kumimoji="1" lang="ja-JP" altLang="en-US" sz="1200" u="sng" dirty="0">
                          <a:latin typeface="UD デジタル 教科書体 N-R" panose="02020400000000000000" pitchFamily="17" charset="-128"/>
                          <a:ea typeface="UD デジタル 教科書体 N-R" panose="02020400000000000000" pitchFamily="17" charset="-128"/>
                        </a:rPr>
                        <a:t>引き続き取組を検討する。</a:t>
                      </a:r>
                      <a:endParaRPr kumimoji="1" lang="en-US" altLang="ja-JP" sz="1200" u="sng" dirty="0">
                        <a:latin typeface="UD デジタル 教科書体 N-R" panose="02020400000000000000" pitchFamily="17" charset="-128"/>
                        <a:ea typeface="UD デジタル 教科書体 N-R" panose="02020400000000000000" pitchFamily="17"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559656452"/>
                  </a:ext>
                </a:extLst>
              </a:tr>
            </a:tbl>
          </a:graphicData>
        </a:graphic>
      </p:graphicFrame>
      <p:sp>
        <p:nvSpPr>
          <p:cNvPr id="9" name="Text Box 2">
            <a:extLst>
              <a:ext uri="{FF2B5EF4-FFF2-40B4-BE49-F238E27FC236}">
                <a16:creationId xmlns:a16="http://schemas.microsoft.com/office/drawing/2014/main" id="{1092947E-A339-4D77-A79B-3ECE3C286891}"/>
              </a:ext>
            </a:extLst>
          </p:cNvPr>
          <p:cNvSpPr txBox="1">
            <a:spLocks noChangeArrowheads="1"/>
          </p:cNvSpPr>
          <p:nvPr/>
        </p:nvSpPr>
        <p:spPr bwMode="auto">
          <a:xfrm>
            <a:off x="7689304" y="6381328"/>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marL="0" marR="0" lvl="0" indent="0" algn="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CD1E3EF9-C8F1-45E4-AD9D-B4C5D7756A5D}" type="slidenum">
              <a:rPr kumimoji="1" lang="en-US" altLang="ja-JP" sz="12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pPr marL="0" marR="0" lvl="0" indent="0" algn="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12</a:t>
            </a:fld>
            <a:endParaRPr kumimoji="1" lang="en-US" altLang="ja-JP"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8" name="正方形/長方形 7">
            <a:extLst>
              <a:ext uri="{FF2B5EF4-FFF2-40B4-BE49-F238E27FC236}">
                <a16:creationId xmlns:a16="http://schemas.microsoft.com/office/drawing/2014/main" id="{136E1CA7-3268-44A5-AE81-5709CBB01450}"/>
              </a:ext>
            </a:extLst>
          </p:cNvPr>
          <p:cNvSpPr/>
          <p:nvPr/>
        </p:nvSpPr>
        <p:spPr>
          <a:xfrm>
            <a:off x="7113240" y="402308"/>
            <a:ext cx="2880320" cy="31769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第１回部会での意見を①、</a:t>
            </a:r>
            <a:endParaRPr kumimoji="1" lang="en-US" altLang="ja-JP"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第２回部会での意見を②と表示。</a:t>
            </a:r>
          </a:p>
        </p:txBody>
      </p:sp>
      <p:sp>
        <p:nvSpPr>
          <p:cNvPr id="7" name="正方形/長方形 6">
            <a:extLst>
              <a:ext uri="{FF2B5EF4-FFF2-40B4-BE49-F238E27FC236}">
                <a16:creationId xmlns:a16="http://schemas.microsoft.com/office/drawing/2014/main" id="{0503E952-F8F9-434C-95C6-D4FB279C13D8}"/>
              </a:ext>
            </a:extLst>
          </p:cNvPr>
          <p:cNvSpPr/>
          <p:nvPr/>
        </p:nvSpPr>
        <p:spPr>
          <a:xfrm>
            <a:off x="200472" y="1052736"/>
            <a:ext cx="6633698" cy="338901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032035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27384"/>
            <a:ext cx="9906000" cy="360000"/>
          </a:xfrm>
          <a:prstGeom prst="rect">
            <a:avLst/>
          </a:prstGeom>
          <a:solidFill>
            <a:srgbClr val="DBEEF4"/>
          </a:solidFill>
        </p:spPr>
        <p:txBody>
          <a:bodyPr wrap="square"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第１・２回住生活基本計画推進部会を踏まえた論点の整理</a:t>
            </a:r>
          </a:p>
        </p:txBody>
      </p:sp>
      <p:sp>
        <p:nvSpPr>
          <p:cNvPr id="16" name="テキスト ボックス 15">
            <a:extLst>
              <a:ext uri="{FF2B5EF4-FFF2-40B4-BE49-F238E27FC236}">
                <a16:creationId xmlns:a16="http://schemas.microsoft.com/office/drawing/2014/main" id="{54C6BE68-5097-4913-90DE-97DF13B03904}"/>
              </a:ext>
            </a:extLst>
          </p:cNvPr>
          <p:cNvSpPr txBox="1"/>
          <p:nvPr/>
        </p:nvSpPr>
        <p:spPr>
          <a:xfrm>
            <a:off x="128463" y="447073"/>
            <a:ext cx="7704857"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４</a:t>
            </a:r>
            <a:r>
              <a:rPr kumimoji="1" lang="en-US" altLang="ja-JP" sz="1200"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a:t>
            </a:r>
            <a:r>
              <a:rPr kumimoji="1" lang="ja-JP" altLang="en-US" sz="1200"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論点③ 広域自治体として重点的に取り組むべき施策について　（３）公的資産を活用した先導的取組の推進</a:t>
            </a:r>
          </a:p>
        </p:txBody>
      </p:sp>
      <p:graphicFrame>
        <p:nvGraphicFramePr>
          <p:cNvPr id="17" name="表 16">
            <a:extLst>
              <a:ext uri="{FF2B5EF4-FFF2-40B4-BE49-F238E27FC236}">
                <a16:creationId xmlns:a16="http://schemas.microsoft.com/office/drawing/2014/main" id="{868F2402-42E5-4CD0-AF62-D1B76F5D55EB}"/>
              </a:ext>
            </a:extLst>
          </p:cNvPr>
          <p:cNvGraphicFramePr>
            <a:graphicFrameLocks noGrp="1"/>
          </p:cNvGraphicFramePr>
          <p:nvPr>
            <p:extLst>
              <p:ext uri="{D42A27DB-BD31-4B8C-83A1-F6EECF244321}">
                <p14:modId xmlns:p14="http://schemas.microsoft.com/office/powerpoint/2010/main" val="932019753"/>
              </p:ext>
            </p:extLst>
          </p:nvPr>
        </p:nvGraphicFramePr>
        <p:xfrm>
          <a:off x="200472" y="804696"/>
          <a:ext cx="9505056" cy="3084214"/>
        </p:xfrm>
        <a:graphic>
          <a:graphicData uri="http://schemas.openxmlformats.org/drawingml/2006/table">
            <a:tbl>
              <a:tblPr firstRow="1" bandRow="1">
                <a:tableStyleId>{5C22544A-7EE6-4342-B048-85BDC9FD1C3A}</a:tableStyleId>
              </a:tblPr>
              <a:tblGrid>
                <a:gridCol w="6624736">
                  <a:extLst>
                    <a:ext uri="{9D8B030D-6E8A-4147-A177-3AD203B41FA5}">
                      <a16:colId xmlns:a16="http://schemas.microsoft.com/office/drawing/2014/main" val="20000"/>
                    </a:ext>
                  </a:extLst>
                </a:gridCol>
                <a:gridCol w="2880320">
                  <a:extLst>
                    <a:ext uri="{9D8B030D-6E8A-4147-A177-3AD203B41FA5}">
                      <a16:colId xmlns:a16="http://schemas.microsoft.com/office/drawing/2014/main" val="20002"/>
                    </a:ext>
                  </a:extLst>
                </a:gridCol>
              </a:tblGrid>
              <a:tr h="25797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1224136">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■国に対する要望の実施や情報発信</a:t>
                      </a: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60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空き室活用において、建替え後に目的外使用を継続できなくなる等、</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市町村が住宅施策を推進するにあたり国の法律や制度がネックになる</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ことがあるため、</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大阪府が広域自治体として国に意見するということが必要</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ではないか。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marR="0" lvl="0" indent="-88900" algn="l" defTabSz="914400" rtl="0" eaLnBrk="1" fontAlgn="auto" latinLnBrk="0" hangingPunct="1">
                        <a:lnSpc>
                          <a:spcPct val="100000"/>
                        </a:lnSpc>
                        <a:spcBef>
                          <a:spcPts val="60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復興公営住宅を見ていると、住宅しかないような団地は非常にサポートが受けづらく、被災者が生活困窮することが多い。</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複合型の公営住宅が必要</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だという話をぜひ国としていただきたいと思う。</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txBody>
                  <a:tcPr marL="36000" marR="36000" marT="36000" marB="36000" anchor="ctr"/>
                </a:tc>
                <a:tc>
                  <a:txBody>
                    <a:bodyPr/>
                    <a:lstStyle/>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sng" dirty="0">
                          <a:latin typeface="UD デジタル 教科書体 N-R" panose="02020400000000000000" pitchFamily="17" charset="-128"/>
                          <a:ea typeface="UD デジタル 教科書体 N-R" panose="02020400000000000000" pitchFamily="17" charset="-128"/>
                        </a:rPr>
                        <a:t>・国に対して広域自治体として、市町村の課題を含めた必要な要望を実施していく。</a:t>
                      </a:r>
                      <a:endParaRPr kumimoji="1" lang="en-US" altLang="ja-JP" sz="1200" u="sng"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721672598"/>
                  </a:ext>
                </a:extLst>
              </a:tr>
              <a:tr h="1224136">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■その他</a:t>
                      </a: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60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耐震改修促進計画推進部会では、本来の耐震基準を満たす考え方から、居室の一部分だけの補強や耐震性能を</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1</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でなくても良いのではないかなど、</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命を守ることを意識した耐震のあり方という考え方で議論を進めている</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marR="0" lvl="0" indent="-88900" algn="l" defTabSz="914400" rtl="0" eaLnBrk="1" fontAlgn="auto" latinLnBrk="0" hangingPunct="1">
                        <a:lnSpc>
                          <a:spcPct val="100000"/>
                        </a:lnSpc>
                        <a:spcBef>
                          <a:spcPts val="60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耐震技術など、府民が</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情報に触れる機会を作るように、顕彰制度やホームページ等を活用するなど府民に働きかけるチャンネルを持つことは重要かと思う</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txBody>
                  <a:tcPr marL="36000" marR="36000" marT="36000" marB="36000" anchor="ctr"/>
                </a:tc>
                <a:tc>
                  <a:txBody>
                    <a:bodyPr/>
                    <a:lstStyle/>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sng" dirty="0">
                          <a:latin typeface="UD デジタル 教科書体 N-R" panose="02020400000000000000" pitchFamily="17" charset="-128"/>
                          <a:ea typeface="UD デジタル 教科書体 N-R" panose="02020400000000000000" pitchFamily="17" charset="-128"/>
                        </a:rPr>
                        <a:t>・引き続き、適切なツールで必要な情報発信を実施していく。</a:t>
                      </a:r>
                      <a:endParaRPr kumimoji="1" lang="en-US" altLang="ja-JP" sz="1200" u="sng" dirty="0">
                        <a:latin typeface="UD デジタル 教科書体 N-R" panose="02020400000000000000" pitchFamily="17" charset="-128"/>
                        <a:ea typeface="UD デジタル 教科書体 N-R" panose="02020400000000000000" pitchFamily="17"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016785987"/>
                  </a:ext>
                </a:extLst>
              </a:tr>
            </a:tbl>
          </a:graphicData>
        </a:graphic>
      </p:graphicFrame>
      <p:sp>
        <p:nvSpPr>
          <p:cNvPr id="9" name="Text Box 2">
            <a:extLst>
              <a:ext uri="{FF2B5EF4-FFF2-40B4-BE49-F238E27FC236}">
                <a16:creationId xmlns:a16="http://schemas.microsoft.com/office/drawing/2014/main" id="{1092947E-A339-4D77-A79B-3ECE3C286891}"/>
              </a:ext>
            </a:extLst>
          </p:cNvPr>
          <p:cNvSpPr txBox="1">
            <a:spLocks noChangeArrowheads="1"/>
          </p:cNvSpPr>
          <p:nvPr/>
        </p:nvSpPr>
        <p:spPr bwMode="auto">
          <a:xfrm>
            <a:off x="7689304" y="6381328"/>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marL="0" marR="0" lvl="0" indent="0" algn="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CD1E3EF9-C8F1-45E4-AD9D-B4C5D7756A5D}" type="slidenum">
              <a:rPr kumimoji="1" lang="en-US" altLang="ja-JP" sz="12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pPr marL="0" marR="0" lvl="0" indent="0" algn="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13</a:t>
            </a:fld>
            <a:endParaRPr kumimoji="1" lang="en-US" altLang="ja-JP"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8" name="正方形/長方形 7">
            <a:extLst>
              <a:ext uri="{FF2B5EF4-FFF2-40B4-BE49-F238E27FC236}">
                <a16:creationId xmlns:a16="http://schemas.microsoft.com/office/drawing/2014/main" id="{136E1CA7-3268-44A5-AE81-5709CBB01450}"/>
              </a:ext>
            </a:extLst>
          </p:cNvPr>
          <p:cNvSpPr/>
          <p:nvPr/>
        </p:nvSpPr>
        <p:spPr>
          <a:xfrm>
            <a:off x="7113240" y="402308"/>
            <a:ext cx="2880320" cy="31769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第１回部会での意見を①、</a:t>
            </a:r>
            <a:endParaRPr kumimoji="1" lang="en-US" altLang="ja-JP"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第２回部会での意見を②と表示。</a:t>
            </a:r>
          </a:p>
        </p:txBody>
      </p:sp>
      <p:sp>
        <p:nvSpPr>
          <p:cNvPr id="7" name="正方形/長方形 6">
            <a:extLst>
              <a:ext uri="{FF2B5EF4-FFF2-40B4-BE49-F238E27FC236}">
                <a16:creationId xmlns:a16="http://schemas.microsoft.com/office/drawing/2014/main" id="{F385A9F7-197F-4B84-95B2-C5DAEE198168}"/>
              </a:ext>
            </a:extLst>
          </p:cNvPr>
          <p:cNvSpPr/>
          <p:nvPr/>
        </p:nvSpPr>
        <p:spPr>
          <a:xfrm>
            <a:off x="200472" y="1052737"/>
            <a:ext cx="6633698" cy="283617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93510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27384"/>
            <a:ext cx="9906000" cy="360000"/>
          </a:xfrm>
          <a:prstGeom prst="rect">
            <a:avLst/>
          </a:prstGeom>
          <a:solidFill>
            <a:srgbClr val="DBEEF4"/>
          </a:solidFill>
        </p:spPr>
        <p:txBody>
          <a:bodyPr wrap="square" rtlCol="0" anchor="ctr" anchorCtr="0">
            <a:no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第１・２回住生活基本計画推進部会を踏まえた論点の整理</a:t>
            </a:r>
          </a:p>
        </p:txBody>
      </p:sp>
      <p:graphicFrame>
        <p:nvGraphicFramePr>
          <p:cNvPr id="5" name="表 4"/>
          <p:cNvGraphicFramePr>
            <a:graphicFrameLocks noGrp="1"/>
          </p:cNvGraphicFramePr>
          <p:nvPr>
            <p:extLst>
              <p:ext uri="{D42A27DB-BD31-4B8C-83A1-F6EECF244321}">
                <p14:modId xmlns:p14="http://schemas.microsoft.com/office/powerpoint/2010/main" val="2012002506"/>
              </p:ext>
            </p:extLst>
          </p:nvPr>
        </p:nvGraphicFramePr>
        <p:xfrm>
          <a:off x="200472" y="764704"/>
          <a:ext cx="9505056" cy="1368000"/>
        </p:xfrm>
        <a:graphic>
          <a:graphicData uri="http://schemas.openxmlformats.org/drawingml/2006/table">
            <a:tbl>
              <a:tblPr firstRow="1" bandRow="1">
                <a:tableStyleId>{5C22544A-7EE6-4342-B048-85BDC9FD1C3A}</a:tableStyleId>
              </a:tblPr>
              <a:tblGrid>
                <a:gridCol w="7126991">
                  <a:extLst>
                    <a:ext uri="{9D8B030D-6E8A-4147-A177-3AD203B41FA5}">
                      <a16:colId xmlns:a16="http://schemas.microsoft.com/office/drawing/2014/main" val="20000"/>
                    </a:ext>
                  </a:extLst>
                </a:gridCol>
                <a:gridCol w="2378065">
                  <a:extLst>
                    <a:ext uri="{9D8B030D-6E8A-4147-A177-3AD203B41FA5}">
                      <a16:colId xmlns:a16="http://schemas.microsoft.com/office/drawing/2014/main" val="20002"/>
                    </a:ext>
                  </a:extLst>
                </a:gridCol>
              </a:tblGrid>
              <a:tr h="25797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443073">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○「住生活基本計画推進部会」「居住安定確保計画推進部会」「耐震改修促進計画推進部会」の</a:t>
                      </a:r>
                      <a:r>
                        <a:rPr kumimoji="1" lang="en-US" altLang="ja-JP" sz="1200" b="0" u="sng" dirty="0">
                          <a:latin typeface="UD デジタル 教科書体 NP-B" panose="02020700000000000000" pitchFamily="18" charset="-128"/>
                          <a:ea typeface="UD デジタル 教科書体 NP-B" panose="02020700000000000000" pitchFamily="18" charset="-128"/>
                        </a:rPr>
                        <a:t>3</a:t>
                      </a:r>
                      <a:r>
                        <a:rPr kumimoji="1" lang="ja-JP" altLang="en-US" sz="1200" b="0" u="sng" dirty="0">
                          <a:latin typeface="UD デジタル 教科書体 NP-B" panose="02020700000000000000" pitchFamily="18" charset="-128"/>
                          <a:ea typeface="UD デジタル 教科書体 NP-B" panose="02020700000000000000" pitchFamily="18" charset="-128"/>
                        </a:rPr>
                        <a:t>つの部会を連携させていくことが必要</a:t>
                      </a:r>
                      <a:r>
                        <a:rPr kumimoji="1" lang="ja-JP" altLang="en-US" sz="1200" u="none" dirty="0">
                          <a:latin typeface="UD デジタル 教科書体 N-R" panose="02020400000000000000" pitchFamily="17" charset="-128"/>
                          <a:ea typeface="UD デジタル 教科書体 N-R" panose="02020400000000000000" pitchFamily="17" charset="-128"/>
                        </a:rPr>
                        <a:t>である。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endParaRPr kumimoji="1" lang="en-US" altLang="ja-JP" sz="1200" u="none" dirty="0">
                        <a:latin typeface="HGPｺﾞｼｯｸM" panose="020B0600000000000000" pitchFamily="50" charset="-128"/>
                        <a:ea typeface="HGPｺﾞｼｯｸM" panose="020B0600000000000000" pitchFamily="50" charset="-128"/>
                      </a:endParaRP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・各部会での議論を連携して進めていく。</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0001"/>
                  </a:ext>
                </a:extLst>
              </a:tr>
              <a:tr h="666953">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 論点②を議論する際には、論点①の議論と関連して、</a:t>
                      </a:r>
                      <a:r>
                        <a:rPr kumimoji="1" lang="ja-JP" altLang="en-US" sz="1200" u="sng" dirty="0">
                          <a:latin typeface="UD デジタル 教科書体 NP-B" panose="02020700000000000000" pitchFamily="18" charset="-128"/>
                          <a:ea typeface="UD デジタル 教科書体 NP-B" panose="02020700000000000000" pitchFamily="18" charset="-128"/>
                        </a:rPr>
                        <a:t>上位の目標・方向性と施策を構造的に示す必要がある</a:t>
                      </a:r>
                      <a:r>
                        <a:rPr kumimoji="1" lang="ja-JP" altLang="en-US" sz="1200" u="none" dirty="0">
                          <a:latin typeface="UD デジタル 教科書体 N-R" panose="02020400000000000000" pitchFamily="17" charset="-128"/>
                          <a:ea typeface="UD デジタル 教科書体 N-R" panose="02020400000000000000" pitchFamily="17" charset="-128"/>
                        </a:rPr>
                        <a:t>。</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 </a:t>
                      </a:r>
                      <a:r>
                        <a:rPr kumimoji="1" lang="ja-JP" altLang="en-US" sz="1200" u="sng" dirty="0">
                          <a:latin typeface="UD デジタル 教科書体 NP-B" panose="02020700000000000000" pitchFamily="18" charset="-128"/>
                          <a:ea typeface="UD デジタル 教科書体 NP-B" panose="02020700000000000000" pitchFamily="18" charset="-128"/>
                        </a:rPr>
                        <a:t>論点③と論点②も関連させて考えていくことが大事</a:t>
                      </a:r>
                      <a:r>
                        <a:rPr kumimoji="1" lang="ja-JP" altLang="en-US" sz="1200" u="none" dirty="0">
                          <a:latin typeface="UD デジタル 教科書体 N-R" panose="02020400000000000000" pitchFamily="17" charset="-128"/>
                          <a:ea typeface="UD デジタル 教科書体 N-R" panose="02020400000000000000" pitchFamily="17" charset="-128"/>
                        </a:rPr>
                        <a:t>である。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txBody>
                  <a:tcPr marL="36000" marR="36000" marT="36000" marB="3600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・各論点を関連させて議論を進めていく。</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2705006548"/>
                  </a:ext>
                </a:extLst>
              </a:tr>
            </a:tbl>
          </a:graphicData>
        </a:graphic>
      </p:graphicFrame>
      <p:sp>
        <p:nvSpPr>
          <p:cNvPr id="10" name="テキスト ボックス 9"/>
          <p:cNvSpPr txBox="1"/>
          <p:nvPr/>
        </p:nvSpPr>
        <p:spPr>
          <a:xfrm>
            <a:off x="84891" y="447006"/>
            <a:ext cx="6596301"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200" b="1" dirty="0">
                <a:latin typeface="UD デジタル 教科書体 NP-B" panose="02020700000000000000" pitchFamily="18" charset="-128"/>
                <a:ea typeface="UD デジタル 教科書体 NP-B" panose="02020700000000000000" pitchFamily="18" charset="-128"/>
              </a:rPr>
              <a:t>１</a:t>
            </a:r>
            <a:r>
              <a:rPr lang="en-US" altLang="ja-JP" sz="1200" b="1" dirty="0">
                <a:latin typeface="UD デジタル 教科書体 NP-B" panose="02020700000000000000" pitchFamily="18" charset="-128"/>
                <a:ea typeface="UD デジタル 教科書体 NP-B" panose="02020700000000000000" pitchFamily="18" charset="-128"/>
              </a:rPr>
              <a:t>.</a:t>
            </a:r>
            <a:r>
              <a:rPr lang="ja-JP" altLang="en-US" sz="1200" b="1" dirty="0">
                <a:latin typeface="UD デジタル 教科書体 NP-B" panose="02020700000000000000" pitchFamily="18" charset="-128"/>
                <a:ea typeface="UD デジタル 教科書体 NP-B" panose="02020700000000000000" pitchFamily="18" charset="-128"/>
              </a:rPr>
              <a:t>　</a:t>
            </a:r>
            <a:r>
              <a:rPr lang="ja-JP" altLang="en-US" sz="1200" b="1" dirty="0">
                <a:solidFill>
                  <a:prstClr val="black"/>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今後の進め方や全体について</a:t>
            </a:r>
            <a:endParaRPr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12" name="テキスト ボックス 11">
            <a:extLst>
              <a:ext uri="{FF2B5EF4-FFF2-40B4-BE49-F238E27FC236}">
                <a16:creationId xmlns:a16="http://schemas.microsoft.com/office/drawing/2014/main" id="{D5CAC750-DB3A-4219-A5D6-191E65F139BC}"/>
              </a:ext>
            </a:extLst>
          </p:cNvPr>
          <p:cNvSpPr txBox="1"/>
          <p:nvPr/>
        </p:nvSpPr>
        <p:spPr>
          <a:xfrm>
            <a:off x="128463" y="2194231"/>
            <a:ext cx="6552729"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200" b="1" dirty="0">
                <a:latin typeface="UD デジタル 教科書体 NP-B" panose="02020700000000000000" pitchFamily="18" charset="-128"/>
                <a:ea typeface="UD デジタル 教科書体 NP-B" panose="02020700000000000000" pitchFamily="18" charset="-128"/>
              </a:rPr>
              <a:t>２</a:t>
            </a:r>
            <a:r>
              <a:rPr lang="en-US" altLang="ja-JP" sz="1200" b="1" dirty="0">
                <a:latin typeface="UD デジタル 教科書体 NP-B" panose="02020700000000000000" pitchFamily="18" charset="-128"/>
                <a:ea typeface="UD デジタル 教科書体 NP-B" panose="02020700000000000000" pitchFamily="18" charset="-128"/>
              </a:rPr>
              <a:t>.</a:t>
            </a:r>
            <a:r>
              <a:rPr lang="ja-JP" altLang="en-US" sz="1200" b="1" dirty="0">
                <a:latin typeface="UD デジタル 教科書体 NP-B" panose="02020700000000000000" pitchFamily="18" charset="-128"/>
                <a:ea typeface="UD デジタル 教科書体 NP-B" panose="02020700000000000000" pitchFamily="18" charset="-128"/>
              </a:rPr>
              <a:t>論点① 基本目標と政策展開の方向性について</a:t>
            </a:r>
          </a:p>
        </p:txBody>
      </p:sp>
      <p:graphicFrame>
        <p:nvGraphicFramePr>
          <p:cNvPr id="13" name="表 12">
            <a:extLst>
              <a:ext uri="{FF2B5EF4-FFF2-40B4-BE49-F238E27FC236}">
                <a16:creationId xmlns:a16="http://schemas.microsoft.com/office/drawing/2014/main" id="{03BC0FB9-15E8-4254-AA5B-C8D758E2FE29}"/>
              </a:ext>
            </a:extLst>
          </p:cNvPr>
          <p:cNvGraphicFramePr>
            <a:graphicFrameLocks noGrp="1"/>
          </p:cNvGraphicFramePr>
          <p:nvPr>
            <p:extLst>
              <p:ext uri="{D42A27DB-BD31-4B8C-83A1-F6EECF244321}">
                <p14:modId xmlns:p14="http://schemas.microsoft.com/office/powerpoint/2010/main" val="1906543435"/>
              </p:ext>
            </p:extLst>
          </p:nvPr>
        </p:nvGraphicFramePr>
        <p:xfrm>
          <a:off x="200472" y="2511929"/>
          <a:ext cx="9505056" cy="887694"/>
        </p:xfrm>
        <a:graphic>
          <a:graphicData uri="http://schemas.openxmlformats.org/drawingml/2006/table">
            <a:tbl>
              <a:tblPr firstRow="1" bandRow="1">
                <a:tableStyleId>{5C22544A-7EE6-4342-B048-85BDC9FD1C3A}</a:tableStyleId>
              </a:tblPr>
              <a:tblGrid>
                <a:gridCol w="7126991">
                  <a:extLst>
                    <a:ext uri="{9D8B030D-6E8A-4147-A177-3AD203B41FA5}">
                      <a16:colId xmlns:a16="http://schemas.microsoft.com/office/drawing/2014/main" val="20000"/>
                    </a:ext>
                  </a:extLst>
                </a:gridCol>
                <a:gridCol w="2378065">
                  <a:extLst>
                    <a:ext uri="{9D8B030D-6E8A-4147-A177-3AD203B41FA5}">
                      <a16:colId xmlns:a16="http://schemas.microsoft.com/office/drawing/2014/main" val="20002"/>
                    </a:ext>
                  </a:extLst>
                </a:gridCol>
              </a:tblGrid>
              <a:tr h="26705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324000">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 部会を進めながら</a:t>
                      </a:r>
                      <a:r>
                        <a:rPr kumimoji="1" lang="ja-JP" altLang="en-US" sz="1200" u="sng" dirty="0">
                          <a:latin typeface="UD デジタル 教科書体 NP-B" panose="02020700000000000000" pitchFamily="18" charset="-128"/>
                          <a:ea typeface="UD デジタル 教科書体 NP-B" panose="02020700000000000000" pitchFamily="18" charset="-128"/>
                        </a:rPr>
                        <a:t>全体像が出てくる中で、適宜見直しながら検討を進めていく</a:t>
                      </a:r>
                      <a:r>
                        <a:rPr kumimoji="1" lang="ja-JP" altLang="en-US" sz="1200" u="none" dirty="0">
                          <a:latin typeface="UD デジタル 教科書体 N-R" panose="02020400000000000000" pitchFamily="17" charset="-128"/>
                          <a:ea typeface="UD デジタル 教科書体 N-R" panose="02020400000000000000" pitchFamily="17" charset="-128"/>
                        </a:rPr>
                        <a:t>ことでどうか。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・全体の議論や関連する上位計画の検討状況等も</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踏まえつつ</a:t>
                      </a:r>
                      <a:r>
                        <a:rPr kumimoji="1" lang="ja-JP" altLang="en-US" sz="1200" u="none" dirty="0">
                          <a:latin typeface="UD デジタル 教科書体 N-R" panose="02020400000000000000" pitchFamily="17" charset="-128"/>
                          <a:ea typeface="UD デジタル 教科書体 N-R" panose="02020400000000000000" pitchFamily="17" charset="-128"/>
                        </a:rPr>
                        <a:t>検討する。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0001"/>
                  </a:ext>
                </a:extLst>
              </a:tr>
            </a:tbl>
          </a:graphicData>
        </a:graphic>
      </p:graphicFrame>
      <p:sp>
        <p:nvSpPr>
          <p:cNvPr id="16" name="Text Box 2">
            <a:extLst>
              <a:ext uri="{FF2B5EF4-FFF2-40B4-BE49-F238E27FC236}">
                <a16:creationId xmlns:a16="http://schemas.microsoft.com/office/drawing/2014/main" id="{FD558E23-6E4B-4784-B978-300FCE25B1F1}"/>
              </a:ext>
            </a:extLst>
          </p:cNvPr>
          <p:cNvSpPr txBox="1">
            <a:spLocks noChangeArrowheads="1"/>
          </p:cNvSpPr>
          <p:nvPr/>
        </p:nvSpPr>
        <p:spPr bwMode="auto">
          <a:xfrm>
            <a:off x="7737175" y="649287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2</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17" name="正方形/長方形 16">
            <a:extLst>
              <a:ext uri="{FF2B5EF4-FFF2-40B4-BE49-F238E27FC236}">
                <a16:creationId xmlns:a16="http://schemas.microsoft.com/office/drawing/2014/main" id="{2C9B5287-1107-408A-8EF4-4090EA9CA933}"/>
              </a:ext>
            </a:extLst>
          </p:cNvPr>
          <p:cNvSpPr/>
          <p:nvPr/>
        </p:nvSpPr>
        <p:spPr>
          <a:xfrm>
            <a:off x="7113240" y="402308"/>
            <a:ext cx="2880320" cy="31769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algn="r"/>
            <a:r>
              <a:rPr kumimoji="1" lang="en-US" altLang="ja-JP" sz="1050"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050" dirty="0">
                <a:solidFill>
                  <a:schemeClr val="tx1"/>
                </a:solidFill>
                <a:latin typeface="UD デジタル 教科書体 N-R" panose="02020400000000000000" pitchFamily="17" charset="-128"/>
                <a:ea typeface="UD デジタル 教科書体 N-R" panose="02020400000000000000" pitchFamily="17" charset="-128"/>
              </a:rPr>
              <a:t>第１回部会での意見を①、</a:t>
            </a:r>
            <a:endParaRPr kumimoji="1" lang="en-US" altLang="ja-JP" sz="1050" dirty="0">
              <a:solidFill>
                <a:schemeClr val="tx1"/>
              </a:solidFill>
              <a:latin typeface="UD デジタル 教科書体 N-R" panose="02020400000000000000" pitchFamily="17" charset="-128"/>
              <a:ea typeface="UD デジタル 教科書体 N-R" panose="02020400000000000000" pitchFamily="17" charset="-128"/>
            </a:endParaRPr>
          </a:p>
          <a:p>
            <a:pPr algn="r"/>
            <a:r>
              <a:rPr kumimoji="1" lang="ja-JP" altLang="en-US" sz="1050" dirty="0">
                <a:solidFill>
                  <a:schemeClr val="tx1"/>
                </a:solidFill>
                <a:latin typeface="UD デジタル 教科書体 N-R" panose="02020400000000000000" pitchFamily="17" charset="-128"/>
                <a:ea typeface="UD デジタル 教科書体 N-R" panose="02020400000000000000" pitchFamily="17" charset="-128"/>
              </a:rPr>
              <a:t>第２回部会での意見を②と表示。</a:t>
            </a:r>
          </a:p>
        </p:txBody>
      </p:sp>
    </p:spTree>
    <p:extLst>
      <p:ext uri="{BB962C8B-B14F-4D97-AF65-F5344CB8AC3E}">
        <p14:creationId xmlns:p14="http://schemas.microsoft.com/office/powerpoint/2010/main" val="2241503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27384"/>
            <a:ext cx="9906000" cy="360000"/>
          </a:xfrm>
          <a:prstGeom prst="rect">
            <a:avLst/>
          </a:prstGeom>
          <a:solidFill>
            <a:srgbClr val="DBEEF4"/>
          </a:solidFill>
        </p:spPr>
        <p:txBody>
          <a:bodyPr wrap="square" rtlCol="0" anchor="ctr" anchorCtr="0">
            <a:no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第１・２回住生活基本計画推進部会を踏まえた論点の整理</a:t>
            </a:r>
          </a:p>
        </p:txBody>
      </p:sp>
      <p:sp>
        <p:nvSpPr>
          <p:cNvPr id="14" name="テキスト ボックス 13">
            <a:extLst>
              <a:ext uri="{FF2B5EF4-FFF2-40B4-BE49-F238E27FC236}">
                <a16:creationId xmlns:a16="http://schemas.microsoft.com/office/drawing/2014/main" id="{5BE51D71-75AC-4EA5-BA6A-D965DE7B5BF8}"/>
              </a:ext>
            </a:extLst>
          </p:cNvPr>
          <p:cNvSpPr txBox="1"/>
          <p:nvPr/>
        </p:nvSpPr>
        <p:spPr>
          <a:xfrm>
            <a:off x="182631" y="4544820"/>
            <a:ext cx="6552729"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200" b="1" dirty="0">
                <a:latin typeface="UD デジタル 教科書体 NP-B" panose="02020700000000000000" pitchFamily="18" charset="-128"/>
                <a:ea typeface="UD デジタル 教科書体 NP-B" panose="02020700000000000000" pitchFamily="18" charset="-128"/>
              </a:rPr>
              <a:t>３</a:t>
            </a:r>
            <a:r>
              <a:rPr lang="en-US" altLang="ja-JP" sz="1200" b="1" dirty="0">
                <a:latin typeface="UD デジタル 教科書体 NP-B" panose="02020700000000000000" pitchFamily="18" charset="-128"/>
                <a:ea typeface="UD デジタル 教科書体 NP-B" panose="02020700000000000000" pitchFamily="18" charset="-128"/>
              </a:rPr>
              <a:t>.</a:t>
            </a:r>
            <a:r>
              <a:rPr lang="ja-JP" altLang="en-US" sz="1200" b="1" dirty="0">
                <a:latin typeface="UD デジタル 教科書体 NP-B" panose="02020700000000000000" pitchFamily="18" charset="-128"/>
                <a:ea typeface="UD デジタル 教科書体 NP-B" panose="02020700000000000000" pitchFamily="18" charset="-128"/>
              </a:rPr>
              <a:t>論点② 今後の施策の方向性について</a:t>
            </a:r>
          </a:p>
        </p:txBody>
      </p:sp>
      <p:graphicFrame>
        <p:nvGraphicFramePr>
          <p:cNvPr id="15" name="表 14">
            <a:extLst>
              <a:ext uri="{FF2B5EF4-FFF2-40B4-BE49-F238E27FC236}">
                <a16:creationId xmlns:a16="http://schemas.microsoft.com/office/drawing/2014/main" id="{047EF652-8B72-4889-B067-0998AB2B13E4}"/>
              </a:ext>
            </a:extLst>
          </p:cNvPr>
          <p:cNvGraphicFramePr>
            <a:graphicFrameLocks noGrp="1"/>
          </p:cNvGraphicFramePr>
          <p:nvPr>
            <p:extLst>
              <p:ext uri="{D42A27DB-BD31-4B8C-83A1-F6EECF244321}">
                <p14:modId xmlns:p14="http://schemas.microsoft.com/office/powerpoint/2010/main" val="1624144641"/>
              </p:ext>
            </p:extLst>
          </p:nvPr>
        </p:nvGraphicFramePr>
        <p:xfrm>
          <a:off x="254639" y="4934526"/>
          <a:ext cx="9505056" cy="1503454"/>
        </p:xfrm>
        <a:graphic>
          <a:graphicData uri="http://schemas.openxmlformats.org/drawingml/2006/table">
            <a:tbl>
              <a:tblPr firstRow="1" bandRow="1">
                <a:tableStyleId>{5C22544A-7EE6-4342-B048-85BDC9FD1C3A}</a:tableStyleId>
              </a:tblPr>
              <a:tblGrid>
                <a:gridCol w="7074625">
                  <a:extLst>
                    <a:ext uri="{9D8B030D-6E8A-4147-A177-3AD203B41FA5}">
                      <a16:colId xmlns:a16="http://schemas.microsoft.com/office/drawing/2014/main" val="20000"/>
                    </a:ext>
                  </a:extLst>
                </a:gridCol>
                <a:gridCol w="2430431">
                  <a:extLst>
                    <a:ext uri="{9D8B030D-6E8A-4147-A177-3AD203B41FA5}">
                      <a16:colId xmlns:a16="http://schemas.microsoft.com/office/drawing/2014/main" val="20002"/>
                    </a:ext>
                  </a:extLst>
                </a:gridCol>
              </a:tblGrid>
              <a:tr h="25797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443073">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■「多様な住まい手」について</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 </a:t>
                      </a:r>
                      <a:r>
                        <a:rPr kumimoji="1" lang="ja-JP" altLang="en-US" sz="1200" u="sng" dirty="0">
                          <a:latin typeface="UD デジタル 教科書体 NP-B" panose="02020700000000000000" pitchFamily="18" charset="-128"/>
                          <a:ea typeface="UD デジタル 教科書体 NP-B" panose="02020700000000000000" pitchFamily="18" charset="-128"/>
                        </a:rPr>
                        <a:t>外国人労働者</a:t>
                      </a:r>
                      <a:r>
                        <a:rPr kumimoji="1" lang="ja-JP" altLang="en-US" sz="1200" u="none" dirty="0">
                          <a:latin typeface="UD デジタル 教科書体 N-R" panose="02020400000000000000" pitchFamily="17" charset="-128"/>
                          <a:ea typeface="UD デジタル 教科書体 N-R" panose="02020400000000000000" pitchFamily="17" charset="-128"/>
                        </a:rPr>
                        <a:t>の居住人口が増えており、多文化共生や国際化の視点も必要。あるいは</a:t>
                      </a:r>
                      <a:r>
                        <a:rPr kumimoji="1" lang="en-US" altLang="ja-JP" sz="1200" u="sng" dirty="0">
                          <a:latin typeface="UD デジタル 教科書体 NP-B" panose="02020700000000000000" pitchFamily="18" charset="-128"/>
                          <a:ea typeface="UD デジタル 教科書体 NP-B" panose="02020700000000000000" pitchFamily="18" charset="-128"/>
                        </a:rPr>
                        <a:t>30</a:t>
                      </a:r>
                      <a:r>
                        <a:rPr kumimoji="1" lang="ja-JP" altLang="en-US" sz="1200" u="sng" dirty="0">
                          <a:latin typeface="UD デジタル 教科書体 NP-B" panose="02020700000000000000" pitchFamily="18" charset="-128"/>
                          <a:ea typeface="UD デジタル 教科書体 NP-B" panose="02020700000000000000" pitchFamily="18" charset="-128"/>
                        </a:rPr>
                        <a:t>代、</a:t>
                      </a:r>
                      <a:r>
                        <a:rPr kumimoji="1" lang="en-US" altLang="ja-JP" sz="1200" u="sng" dirty="0">
                          <a:latin typeface="UD デジタル 教科書体 NP-B" panose="02020700000000000000" pitchFamily="18" charset="-128"/>
                          <a:ea typeface="UD デジタル 教科書体 NP-B" panose="02020700000000000000" pitchFamily="18" charset="-128"/>
                        </a:rPr>
                        <a:t>40</a:t>
                      </a:r>
                      <a:r>
                        <a:rPr kumimoji="1" lang="ja-JP" altLang="en-US" sz="1200" u="sng" dirty="0">
                          <a:latin typeface="UD デジタル 教科書体 NP-B" panose="02020700000000000000" pitchFamily="18" charset="-128"/>
                          <a:ea typeface="UD デジタル 教科書体 NP-B" panose="02020700000000000000" pitchFamily="18" charset="-128"/>
                        </a:rPr>
                        <a:t>代の単身世帯</a:t>
                      </a:r>
                      <a:r>
                        <a:rPr kumimoji="1" lang="ja-JP" altLang="en-US" sz="1200" u="none" dirty="0">
                          <a:latin typeface="UD デジタル 教科書体 N-R" panose="02020400000000000000" pitchFamily="17" charset="-128"/>
                          <a:ea typeface="UD デジタル 教科書体 N-R" panose="02020400000000000000" pitchFamily="17" charset="-128"/>
                        </a:rPr>
                        <a:t>になるかもしれないが、それが読み取れるように</a:t>
                      </a:r>
                      <a:r>
                        <a:rPr kumimoji="1" lang="ja-JP" altLang="en-US" sz="1200" u="sng" dirty="0">
                          <a:latin typeface="UD デジタル 教科書体 NP-B" panose="02020700000000000000" pitchFamily="18" charset="-128"/>
                          <a:ea typeface="UD デジタル 教科書体 NP-B" panose="02020700000000000000" pitchFamily="18" charset="-128"/>
                        </a:rPr>
                        <a:t>「多様」の言葉の中身を精査していくべき</a:t>
                      </a:r>
                      <a:r>
                        <a:rPr kumimoji="1" lang="ja-JP" altLang="en-US" sz="1200" u="none" dirty="0">
                          <a:latin typeface="UD デジタル 教科書体 N-R" panose="02020400000000000000" pitchFamily="17" charset="-128"/>
                          <a:ea typeface="UD デジタル 教科書体 N-R" panose="02020400000000000000" pitchFamily="17" charset="-128"/>
                        </a:rPr>
                        <a:t>である。そうした中で、大阪特有の課題を先取りでき、先進的な計画の色合いがついてくるのではないか。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少子化の中で、次世代育成の観点から、</a:t>
                      </a:r>
                      <a:r>
                        <a:rPr kumimoji="1" lang="ja-JP" altLang="en-US" sz="1200" u="sng" dirty="0">
                          <a:latin typeface="UD デジタル 教科書体 NP-B" panose="02020700000000000000" pitchFamily="18" charset="-128"/>
                          <a:ea typeface="UD デジタル 教科書体 NP-B" panose="02020700000000000000" pitchFamily="18" charset="-128"/>
                        </a:rPr>
                        <a:t>子どもというキーワードは重要</a:t>
                      </a:r>
                      <a:r>
                        <a:rPr kumimoji="1" lang="ja-JP" altLang="en-US" sz="1200" u="none" dirty="0">
                          <a:latin typeface="UD デジタル 教科書体 N-R" panose="02020400000000000000" pitchFamily="17" charset="-128"/>
                          <a:ea typeface="UD デジタル 教科書体 N-R" panose="02020400000000000000" pitchFamily="17" charset="-128"/>
                        </a:rPr>
                        <a:t>。</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・どのような住まい手を想定しているのかが示せるよう検討を進める。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559656452"/>
                  </a:ext>
                </a:extLst>
              </a:tr>
            </a:tbl>
          </a:graphicData>
        </a:graphic>
      </p:graphicFrame>
      <p:sp>
        <p:nvSpPr>
          <p:cNvPr id="16" name="Text Box 2">
            <a:extLst>
              <a:ext uri="{FF2B5EF4-FFF2-40B4-BE49-F238E27FC236}">
                <a16:creationId xmlns:a16="http://schemas.microsoft.com/office/drawing/2014/main" id="{FD558E23-6E4B-4784-B978-300FCE25B1F1}"/>
              </a:ext>
            </a:extLst>
          </p:cNvPr>
          <p:cNvSpPr txBox="1">
            <a:spLocks noChangeArrowheads="1"/>
          </p:cNvSpPr>
          <p:nvPr/>
        </p:nvSpPr>
        <p:spPr bwMode="auto">
          <a:xfrm>
            <a:off x="7737175" y="649287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3</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17" name="正方形/長方形 16">
            <a:extLst>
              <a:ext uri="{FF2B5EF4-FFF2-40B4-BE49-F238E27FC236}">
                <a16:creationId xmlns:a16="http://schemas.microsoft.com/office/drawing/2014/main" id="{2C9B5287-1107-408A-8EF4-4090EA9CA933}"/>
              </a:ext>
            </a:extLst>
          </p:cNvPr>
          <p:cNvSpPr/>
          <p:nvPr/>
        </p:nvSpPr>
        <p:spPr>
          <a:xfrm>
            <a:off x="6843049" y="426024"/>
            <a:ext cx="2880320" cy="31769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algn="r"/>
            <a:r>
              <a:rPr kumimoji="1" lang="en-US" altLang="ja-JP" sz="1050"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050" dirty="0">
                <a:solidFill>
                  <a:schemeClr val="tx1"/>
                </a:solidFill>
                <a:latin typeface="UD デジタル 教科書体 N-R" panose="02020400000000000000" pitchFamily="17" charset="-128"/>
                <a:ea typeface="UD デジタル 教科書体 N-R" panose="02020400000000000000" pitchFamily="17" charset="-128"/>
              </a:rPr>
              <a:t>第１回部会での意見を①、</a:t>
            </a:r>
            <a:endParaRPr kumimoji="1" lang="en-US" altLang="ja-JP" sz="1050" dirty="0">
              <a:solidFill>
                <a:schemeClr val="tx1"/>
              </a:solidFill>
              <a:latin typeface="UD デジタル 教科書体 N-R" panose="02020400000000000000" pitchFamily="17" charset="-128"/>
              <a:ea typeface="UD デジタル 教科書体 N-R" panose="02020400000000000000" pitchFamily="17" charset="-128"/>
            </a:endParaRPr>
          </a:p>
          <a:p>
            <a:pPr algn="r"/>
            <a:r>
              <a:rPr kumimoji="1" lang="ja-JP" altLang="en-US" sz="1050" dirty="0">
                <a:solidFill>
                  <a:schemeClr val="tx1"/>
                </a:solidFill>
                <a:latin typeface="UD デジタル 教科書体 N-R" panose="02020400000000000000" pitchFamily="17" charset="-128"/>
                <a:ea typeface="UD デジタル 教科書体 N-R" panose="02020400000000000000" pitchFamily="17" charset="-128"/>
              </a:rPr>
              <a:t>第２回部会での意見を②と表示。</a:t>
            </a:r>
          </a:p>
        </p:txBody>
      </p:sp>
      <p:sp>
        <p:nvSpPr>
          <p:cNvPr id="8" name="テキスト ボックス 7">
            <a:extLst>
              <a:ext uri="{FF2B5EF4-FFF2-40B4-BE49-F238E27FC236}">
                <a16:creationId xmlns:a16="http://schemas.microsoft.com/office/drawing/2014/main" id="{B971622C-3147-4232-AF83-16E21CFF29E9}"/>
              </a:ext>
            </a:extLst>
          </p:cNvPr>
          <p:cNvSpPr txBox="1"/>
          <p:nvPr/>
        </p:nvSpPr>
        <p:spPr>
          <a:xfrm>
            <a:off x="182631" y="470722"/>
            <a:ext cx="6552729"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200" b="1" dirty="0">
                <a:latin typeface="UD デジタル 教科書体 NP-B" panose="02020700000000000000" pitchFamily="18" charset="-128"/>
                <a:ea typeface="UD デジタル 教科書体 NP-B" panose="02020700000000000000" pitchFamily="18" charset="-128"/>
              </a:rPr>
              <a:t>３</a:t>
            </a:r>
            <a:r>
              <a:rPr lang="en-US" altLang="ja-JP" sz="1200" b="1" dirty="0">
                <a:latin typeface="UD デジタル 教科書体 NP-B" panose="02020700000000000000" pitchFamily="18" charset="-128"/>
                <a:ea typeface="UD デジタル 教科書体 NP-B" panose="02020700000000000000" pitchFamily="18" charset="-128"/>
              </a:rPr>
              <a:t>.</a:t>
            </a:r>
            <a:r>
              <a:rPr lang="ja-JP" altLang="en-US" sz="1200" b="1" dirty="0">
                <a:latin typeface="UD デジタル 教科書体 NP-B" panose="02020700000000000000" pitchFamily="18" charset="-128"/>
                <a:ea typeface="UD デジタル 教科書体 NP-B" panose="02020700000000000000" pitchFamily="18" charset="-128"/>
              </a:rPr>
              <a:t>論点② 今後の施策の方向性について</a:t>
            </a:r>
          </a:p>
        </p:txBody>
      </p:sp>
      <p:graphicFrame>
        <p:nvGraphicFramePr>
          <p:cNvPr id="9" name="表 8">
            <a:extLst>
              <a:ext uri="{FF2B5EF4-FFF2-40B4-BE49-F238E27FC236}">
                <a16:creationId xmlns:a16="http://schemas.microsoft.com/office/drawing/2014/main" id="{687D8B78-B57F-4FC3-89A1-4C22F0C48B24}"/>
              </a:ext>
            </a:extLst>
          </p:cNvPr>
          <p:cNvGraphicFramePr>
            <a:graphicFrameLocks noGrp="1"/>
          </p:cNvGraphicFramePr>
          <p:nvPr>
            <p:extLst>
              <p:ext uri="{D42A27DB-BD31-4B8C-83A1-F6EECF244321}">
                <p14:modId xmlns:p14="http://schemas.microsoft.com/office/powerpoint/2010/main" val="1701052653"/>
              </p:ext>
            </p:extLst>
          </p:nvPr>
        </p:nvGraphicFramePr>
        <p:xfrm>
          <a:off x="254640" y="788420"/>
          <a:ext cx="9505056" cy="3667534"/>
        </p:xfrm>
        <a:graphic>
          <a:graphicData uri="http://schemas.openxmlformats.org/drawingml/2006/table">
            <a:tbl>
              <a:tblPr firstRow="1" bandRow="1">
                <a:tableStyleId>{5C22544A-7EE6-4342-B048-85BDC9FD1C3A}</a:tableStyleId>
              </a:tblPr>
              <a:tblGrid>
                <a:gridCol w="7126991">
                  <a:extLst>
                    <a:ext uri="{9D8B030D-6E8A-4147-A177-3AD203B41FA5}">
                      <a16:colId xmlns:a16="http://schemas.microsoft.com/office/drawing/2014/main" val="20000"/>
                    </a:ext>
                  </a:extLst>
                </a:gridCol>
                <a:gridCol w="2378065">
                  <a:extLst>
                    <a:ext uri="{9D8B030D-6E8A-4147-A177-3AD203B41FA5}">
                      <a16:colId xmlns:a16="http://schemas.microsoft.com/office/drawing/2014/main" val="20002"/>
                    </a:ext>
                  </a:extLst>
                </a:gridCol>
              </a:tblGrid>
              <a:tr h="25797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1375358">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■施策検討の視点</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 府全体で共通した施策を検討しているようにみえるが、府の中でも</a:t>
                      </a:r>
                      <a:r>
                        <a:rPr kumimoji="1" lang="ja-JP" altLang="en-US" sz="1200" u="sng" dirty="0">
                          <a:latin typeface="UD デジタル 教科書体 NP-B" panose="02020700000000000000" pitchFamily="18" charset="-128"/>
                          <a:ea typeface="UD デジタル 教科書体 NP-B" panose="02020700000000000000" pitchFamily="18" charset="-128"/>
                        </a:rPr>
                        <a:t>地域によって課題は異なる</a:t>
                      </a:r>
                      <a:r>
                        <a:rPr kumimoji="1" lang="ja-JP" altLang="en-US" sz="1200" u="none" dirty="0">
                          <a:latin typeface="UD デジタル 教科書体 N-R" panose="02020400000000000000" pitchFamily="17" charset="-128"/>
                          <a:ea typeface="UD デジタル 教科書体 N-R" panose="02020400000000000000" pitchFamily="17" charset="-128"/>
                        </a:rPr>
                        <a:t>。府内の地域性を考慮した施策なのか、もしくは万遍なくどの地域も幸せにしようと考慮した施策なのか、どこに重点をおいて施策を検討すべきかが不明確。</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 例えば、マンションが建て替えられるような投資のある地域と、建て替えができずに改修だけで長く使おうという地域があると思う。似たような課題がある地域でも、</a:t>
                      </a:r>
                      <a:r>
                        <a:rPr kumimoji="1" lang="ja-JP" altLang="en-US" sz="1200" u="sng" dirty="0">
                          <a:latin typeface="UD デジタル 教科書体 NP-B" panose="02020700000000000000" pitchFamily="18" charset="-128"/>
                          <a:ea typeface="UD デジタル 教科書体 NP-B" panose="02020700000000000000" pitchFamily="18" charset="-128"/>
                        </a:rPr>
                        <a:t>施策を実行できる地域とできない地域の仕分け</a:t>
                      </a:r>
                      <a:r>
                        <a:rPr kumimoji="1" lang="ja-JP" altLang="en-US" sz="1200" u="none" dirty="0">
                          <a:latin typeface="UD デジタル 教科書体 N-R" panose="02020400000000000000" pitchFamily="17" charset="-128"/>
                          <a:ea typeface="UD デジタル 教科書体 N-R" panose="02020400000000000000" pitchFamily="17" charset="-128"/>
                        </a:rPr>
                        <a:t>が重要ではないか。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②</a:t>
                      </a:r>
                      <a:r>
                        <a:rPr kumimoji="1" lang="en-US" altLang="ja-JP" sz="1200" u="none" dirty="0">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a:t>
                      </a:r>
                      <a:r>
                        <a:rPr kumimoji="1" lang="ja-JP" altLang="en-US" sz="1200" b="1" u="sng" dirty="0">
                          <a:solidFill>
                            <a:schemeClr val="tx1"/>
                          </a:solidFill>
                          <a:latin typeface="UD デジタル 教科書体 NP-B" panose="02020700000000000000" pitchFamily="18" charset="-128"/>
                          <a:ea typeface="UD デジタル 教科書体 NP-B" panose="02020700000000000000" pitchFamily="18" charset="-128"/>
                        </a:rPr>
                        <a:t>「重点的に取り組むべき施策」と地域特性との対応関係などを整理</a:t>
                      </a:r>
                      <a:r>
                        <a:rPr kumimoji="1" lang="ja-JP" altLang="en-US" sz="1200" b="0" u="none" dirty="0">
                          <a:solidFill>
                            <a:schemeClr val="tx1"/>
                          </a:solidFill>
                          <a:latin typeface="UD デジタル 教科書体 N-R" panose="02020400000000000000" pitchFamily="17" charset="-128"/>
                          <a:ea typeface="UD デジタル 教科書体 N-R" panose="02020400000000000000" pitchFamily="17" charset="-128"/>
                        </a:rPr>
                        <a:t>して、重複や抜けをチェックすることが必要ではないか。そうすることで、市町村が、課題となる地域に対応する施策を考えることができるのではないか。また、他の地域に共通しない独自の問題は、その地域ごとでの対応が適切だということもどこかで言及してもいいのではない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marR="0" lvl="0" indent="-88900" algn="l" defTabSz="914400" rtl="0" eaLnBrk="1" fontAlgn="auto" latinLnBrk="0" hangingPunct="1">
                        <a:lnSpc>
                          <a:spcPct val="100000"/>
                        </a:lnSpc>
                        <a:spcBef>
                          <a:spcPts val="60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現状の課題から考えるべきことと、将来予測も含めて考えるべきことがあり</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、自治体によっても既に取り組んでいることに対する課題と、現状困っていなくても今後の予測では困るかもしれないという視点も含めて考えるのか。</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どちらもなのか、どちらかなのかなど考え方を整理する必要</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がある。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①</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marR="0" lvl="0" indent="-88900" algn="l" defTabSz="914400" rtl="0" eaLnBrk="1" fontAlgn="auto" latinLnBrk="0" hangingPunct="1">
                        <a:lnSpc>
                          <a:spcPct val="100000"/>
                        </a:lnSpc>
                        <a:spcBef>
                          <a:spcPts val="60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シェアハウス型の住宅が増えるなど、</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何かをシェアするなど協力し合う暮らしに抵抗を感じにくい人が若者を中心に増えていることを前提に、新しい取組を検討するといいのではないか</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・府域全体として進めるべき施策を検討するとともに、地域特性に応じた施策についても示し方等について検討する。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また、現在の課題への対応としての施策も、将来起こると想定される課題への対応としての施策も両方を検討する。</a:t>
                      </a: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p>
                      <a:pPr marL="92075" marR="0" indent="-4763" algn="l" defTabSz="914400" rtl="0" eaLnBrk="1" fontAlgn="auto" latinLnBrk="0" hangingPunct="1">
                        <a:lnSpc>
                          <a:spcPct val="100000"/>
                        </a:lnSpc>
                        <a:spcBef>
                          <a:spcPts val="0"/>
                        </a:spcBef>
                        <a:spcAft>
                          <a:spcPts val="0"/>
                        </a:spcAft>
                        <a:buClrTx/>
                        <a:buSzTx/>
                        <a:buFontTx/>
                        <a:buNone/>
                        <a:tabLst/>
                        <a:defRPr/>
                      </a:pPr>
                      <a:r>
                        <a:rPr kumimoji="1" lang="ja-JP" altLang="en-US" sz="1200" u="sng" dirty="0">
                          <a:solidFill>
                            <a:schemeClr val="tx1"/>
                          </a:solidFill>
                          <a:latin typeface="UD デジタル 教科書体 N-R" panose="02020400000000000000" pitchFamily="17" charset="-128"/>
                          <a:ea typeface="UD デジタル 教科書体 N-R" panose="02020400000000000000" pitchFamily="17" charset="-128"/>
                        </a:rPr>
                        <a:t>更に、新たな潮流についても踏まえて検討する。</a:t>
                      </a:r>
                      <a:endParaRPr kumimoji="1" lang="en-US" altLang="ja-JP" sz="1200" u="sng" dirty="0">
                        <a:solidFill>
                          <a:schemeClr val="tx1"/>
                        </a:solidFill>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0001"/>
                  </a:ext>
                </a:extLst>
              </a:tr>
            </a:tbl>
          </a:graphicData>
        </a:graphic>
      </p:graphicFrame>
      <p:sp>
        <p:nvSpPr>
          <p:cNvPr id="2" name="正方形/長方形 1">
            <a:extLst>
              <a:ext uri="{FF2B5EF4-FFF2-40B4-BE49-F238E27FC236}">
                <a16:creationId xmlns:a16="http://schemas.microsoft.com/office/drawing/2014/main" id="{1E9BF3CA-104F-48AD-89AD-3A8857987883}"/>
              </a:ext>
            </a:extLst>
          </p:cNvPr>
          <p:cNvSpPr/>
          <p:nvPr/>
        </p:nvSpPr>
        <p:spPr>
          <a:xfrm>
            <a:off x="254639" y="1772817"/>
            <a:ext cx="7146633" cy="144016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E2A5EDA3-F109-437A-B03B-FCF8929DC2EE}"/>
              </a:ext>
            </a:extLst>
          </p:cNvPr>
          <p:cNvSpPr/>
          <p:nvPr/>
        </p:nvSpPr>
        <p:spPr>
          <a:xfrm>
            <a:off x="254639" y="3961240"/>
            <a:ext cx="7146633" cy="46687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28868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27384"/>
            <a:ext cx="9906000" cy="360000"/>
          </a:xfrm>
          <a:prstGeom prst="rect">
            <a:avLst/>
          </a:prstGeom>
          <a:solidFill>
            <a:srgbClr val="DBEEF4"/>
          </a:solidFill>
        </p:spPr>
        <p:txBody>
          <a:bodyPr wrap="square" rtlCol="0" anchor="ctr" anchorCtr="0">
            <a:no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第１・２回住生活基本計画推進部会を踏まえた論点の整理</a:t>
            </a:r>
          </a:p>
        </p:txBody>
      </p:sp>
      <p:sp>
        <p:nvSpPr>
          <p:cNvPr id="14" name="テキスト ボックス 13">
            <a:extLst>
              <a:ext uri="{FF2B5EF4-FFF2-40B4-BE49-F238E27FC236}">
                <a16:creationId xmlns:a16="http://schemas.microsoft.com/office/drawing/2014/main" id="{5BE51D71-75AC-4EA5-BA6A-D965DE7B5BF8}"/>
              </a:ext>
            </a:extLst>
          </p:cNvPr>
          <p:cNvSpPr txBox="1"/>
          <p:nvPr/>
        </p:nvSpPr>
        <p:spPr>
          <a:xfrm>
            <a:off x="128463" y="437040"/>
            <a:ext cx="6552729"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200" b="1" dirty="0">
                <a:latin typeface="UD デジタル 教科書体 NP-B" panose="02020700000000000000" pitchFamily="18" charset="-128"/>
                <a:ea typeface="UD デジタル 教科書体 NP-B" panose="02020700000000000000" pitchFamily="18" charset="-128"/>
              </a:rPr>
              <a:t>３</a:t>
            </a:r>
            <a:r>
              <a:rPr lang="en-US" altLang="ja-JP" sz="1200" b="1" dirty="0">
                <a:latin typeface="UD デジタル 教科書体 NP-B" panose="02020700000000000000" pitchFamily="18" charset="-128"/>
                <a:ea typeface="UD デジタル 教科書体 NP-B" panose="02020700000000000000" pitchFamily="18" charset="-128"/>
              </a:rPr>
              <a:t>.</a:t>
            </a:r>
            <a:r>
              <a:rPr lang="ja-JP" altLang="en-US" sz="1200" b="1" dirty="0">
                <a:latin typeface="UD デジタル 教科書体 NP-B" panose="02020700000000000000" pitchFamily="18" charset="-128"/>
                <a:ea typeface="UD デジタル 教科書体 NP-B" panose="02020700000000000000" pitchFamily="18" charset="-128"/>
              </a:rPr>
              <a:t>論点② 今後の施策の方向性について</a:t>
            </a:r>
          </a:p>
        </p:txBody>
      </p:sp>
      <p:graphicFrame>
        <p:nvGraphicFramePr>
          <p:cNvPr id="15" name="表 14">
            <a:extLst>
              <a:ext uri="{FF2B5EF4-FFF2-40B4-BE49-F238E27FC236}">
                <a16:creationId xmlns:a16="http://schemas.microsoft.com/office/drawing/2014/main" id="{047EF652-8B72-4889-B067-0998AB2B13E4}"/>
              </a:ext>
            </a:extLst>
          </p:cNvPr>
          <p:cNvGraphicFramePr>
            <a:graphicFrameLocks noGrp="1"/>
          </p:cNvGraphicFramePr>
          <p:nvPr>
            <p:extLst>
              <p:ext uri="{D42A27DB-BD31-4B8C-83A1-F6EECF244321}">
                <p14:modId xmlns:p14="http://schemas.microsoft.com/office/powerpoint/2010/main" val="374875316"/>
              </p:ext>
            </p:extLst>
          </p:nvPr>
        </p:nvGraphicFramePr>
        <p:xfrm>
          <a:off x="200472" y="754738"/>
          <a:ext cx="9505056" cy="5119414"/>
        </p:xfrm>
        <a:graphic>
          <a:graphicData uri="http://schemas.openxmlformats.org/drawingml/2006/table">
            <a:tbl>
              <a:tblPr firstRow="1" bandRow="1">
                <a:tableStyleId>{5C22544A-7EE6-4342-B048-85BDC9FD1C3A}</a:tableStyleId>
              </a:tblPr>
              <a:tblGrid>
                <a:gridCol w="6624736">
                  <a:extLst>
                    <a:ext uri="{9D8B030D-6E8A-4147-A177-3AD203B41FA5}">
                      <a16:colId xmlns:a16="http://schemas.microsoft.com/office/drawing/2014/main" val="20000"/>
                    </a:ext>
                  </a:extLst>
                </a:gridCol>
                <a:gridCol w="2880320">
                  <a:extLst>
                    <a:ext uri="{9D8B030D-6E8A-4147-A177-3AD203B41FA5}">
                      <a16:colId xmlns:a16="http://schemas.microsoft.com/office/drawing/2014/main" val="20002"/>
                    </a:ext>
                  </a:extLst>
                </a:gridCol>
              </a:tblGrid>
              <a:tr h="25797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1260000">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■外国人居住者に対する住宅施策</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 外国人居住者の増加に対して、大阪府の住宅政策としてどのように考えていくべきか。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大阪市では、ここ１，２年でアジア圏の外国人の人口が急増しているものの、</a:t>
                      </a:r>
                      <a:r>
                        <a:rPr kumimoji="1" lang="ja-JP" altLang="en-US" sz="1200" u="sng" dirty="0">
                          <a:latin typeface="UD デジタル 教科書体 NP-B" panose="02020700000000000000" pitchFamily="18" charset="-128"/>
                          <a:ea typeface="UD デジタル 教科書体 NP-B" panose="02020700000000000000" pitchFamily="18" charset="-128"/>
                        </a:rPr>
                        <a:t>居住エリアなどを含む居住実態は把握できていない</a:t>
                      </a:r>
                      <a:r>
                        <a:rPr kumimoji="1" lang="ja-JP" altLang="en-US" sz="1200" u="none" dirty="0">
                          <a:latin typeface="UD デジタル 教科書体 N-R" panose="02020400000000000000" pitchFamily="17" charset="-128"/>
                          <a:ea typeface="UD デジタル 教科書体 N-R" panose="02020400000000000000" pitchFamily="17" charset="-128"/>
                        </a:rPr>
                        <a:t>。現状は公営住宅への入居時に国籍を聞いていないが、情報として把握しておくことで、今後の住宅支援施策の検討につなげられると考える。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・府域全体での居住実態の把握については、方法等含め検討する。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0001"/>
                  </a:ext>
                </a:extLst>
              </a:tr>
              <a:tr h="1404000">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■新たな担い手が活動しやすい環境の整備</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○「住まい・くらしに関わる新たな担い手の確保、連携体制の構築」について、担い手の確保だけではなく、プレイヤーが活動しやすくなる環境を整えることが必要。例えば、</a:t>
                      </a:r>
                      <a:r>
                        <a:rPr kumimoji="1" lang="en-US" altLang="ja-JP" sz="1200" u="sng" dirty="0">
                          <a:latin typeface="UD デジタル 教科書体 NP-B" panose="02020700000000000000" pitchFamily="18" charset="-128"/>
                          <a:ea typeface="UD デジタル 教科書体 NP-B" panose="02020700000000000000" pitchFamily="18" charset="-128"/>
                        </a:rPr>
                        <a:t>DIY</a:t>
                      </a:r>
                      <a:r>
                        <a:rPr kumimoji="1" lang="ja-JP" altLang="en-US" sz="1200" u="sng" dirty="0">
                          <a:latin typeface="UD デジタル 教科書体 NP-B" panose="02020700000000000000" pitchFamily="18" charset="-128"/>
                          <a:ea typeface="UD デジタル 教科書体 NP-B" panose="02020700000000000000" pitchFamily="18" charset="-128"/>
                        </a:rPr>
                        <a:t>を放っておくのではなくて、安全性が担保できるように、行政が仕組みを作る</a:t>
                      </a:r>
                      <a:r>
                        <a:rPr kumimoji="1" lang="ja-JP" altLang="en-US" sz="1200" u="none" dirty="0">
                          <a:latin typeface="UD デジタル 教科書体 N-R" panose="02020400000000000000" pitchFamily="17" charset="-128"/>
                          <a:ea typeface="UD デジタル 教科書体 N-R" panose="02020400000000000000" pitchFamily="17" charset="-128"/>
                        </a:rPr>
                        <a:t>といったように、新たな担い手が活躍したときに起きてしまう安全性や危険となりうるところをどこかで補完していくような環境整備が必要と考えらえれる。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 </a:t>
                      </a:r>
                      <a:r>
                        <a:rPr kumimoji="1" lang="ja-JP" altLang="en-US" sz="1200" b="1" u="sng" dirty="0">
                          <a:latin typeface="UD デジタル 教科書体 NP-B" panose="02020700000000000000" pitchFamily="18" charset="-128"/>
                          <a:ea typeface="UD デジタル 教科書体 NP-B" panose="02020700000000000000" pitchFamily="18" charset="-128"/>
                        </a:rPr>
                        <a:t>まちづくりに主体的に関わろうと</a:t>
                      </a:r>
                      <a:r>
                        <a:rPr kumimoji="1" lang="ja-JP" altLang="en-US" sz="1200" b="1" u="sng" dirty="0">
                          <a:solidFill>
                            <a:schemeClr val="tx1"/>
                          </a:solidFill>
                          <a:latin typeface="UD デジタル 教科書体 NP-B" panose="02020700000000000000" pitchFamily="18" charset="-128"/>
                          <a:ea typeface="UD デジタル 教科書体 NP-B" panose="02020700000000000000" pitchFamily="18" charset="-128"/>
                        </a:rPr>
                        <a:t>する人に対して安全性の担保だけでなく、規制緩和をする方向性</a:t>
                      </a:r>
                      <a:r>
                        <a:rPr kumimoji="1" lang="ja-JP" altLang="en-US" sz="1200" b="0" u="none" dirty="0">
                          <a:solidFill>
                            <a:schemeClr val="tx1"/>
                          </a:solidFill>
                          <a:latin typeface="UD デジタル 教科書体 N-R" panose="02020400000000000000" pitchFamily="17" charset="-128"/>
                          <a:ea typeface="UD デジタル 教科書体 N-R" panose="02020400000000000000" pitchFamily="17" charset="-128"/>
                        </a:rPr>
                        <a:t>も大切と考えている。また、</a:t>
                      </a:r>
                      <a:r>
                        <a:rPr kumimoji="1" lang="ja-JP" altLang="en-US" sz="1200" b="1" u="sng" dirty="0">
                          <a:solidFill>
                            <a:schemeClr val="tx1"/>
                          </a:solidFill>
                          <a:latin typeface="UD デジタル 教科書体 NP-B" panose="02020700000000000000" pitchFamily="18" charset="-128"/>
                          <a:ea typeface="UD デジタル 教科書体 NP-B" panose="02020700000000000000" pitchFamily="18" charset="-128"/>
                        </a:rPr>
                        <a:t>住まい手が自らのこととして、住まいや地域に関わること自体が重要</a:t>
                      </a:r>
                      <a:r>
                        <a:rPr kumimoji="1" lang="ja-JP" altLang="en-US" sz="1200" b="0" u="none" dirty="0">
                          <a:solidFill>
                            <a:schemeClr val="tx1"/>
                          </a:solidFill>
                          <a:latin typeface="UD デジタル 教科書体 N-R" panose="02020400000000000000" pitchFamily="17" charset="-128"/>
                          <a:ea typeface="UD デジタル 教科書体 N-R" panose="02020400000000000000" pitchFamily="17" charset="-128"/>
                        </a:rPr>
                        <a:t>なため、</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方向性など枠組みに入れるといいのではないか。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 担い手の中でも、</a:t>
                      </a:r>
                      <a:r>
                        <a:rPr kumimoji="1" lang="ja-JP" altLang="en-US" sz="1200" u="sng" dirty="0">
                          <a:latin typeface="UD デジタル 教科書体 NP-B" panose="02020700000000000000" pitchFamily="18" charset="-128"/>
                          <a:ea typeface="UD デジタル 教科書体 NP-B" panose="02020700000000000000" pitchFamily="18" charset="-128"/>
                        </a:rPr>
                        <a:t>中間支援を担う</a:t>
                      </a:r>
                      <a:r>
                        <a:rPr kumimoji="1" lang="en-US" altLang="ja-JP" sz="1200" u="sng" dirty="0">
                          <a:latin typeface="UD デジタル 教科書体 NP-B" panose="02020700000000000000" pitchFamily="18" charset="-128"/>
                          <a:ea typeface="UD デジタル 教科書体 NP-B" panose="02020700000000000000" pitchFamily="18" charset="-128"/>
                        </a:rPr>
                        <a:t>NPO</a:t>
                      </a:r>
                      <a:r>
                        <a:rPr kumimoji="1" lang="ja-JP" altLang="en-US" sz="1200" u="sng" dirty="0">
                          <a:latin typeface="UD デジタル 教科書体 NP-B" panose="02020700000000000000" pitchFamily="18" charset="-128"/>
                          <a:ea typeface="UD デジタル 教科書体 NP-B" panose="02020700000000000000" pitchFamily="18" charset="-128"/>
                        </a:rPr>
                        <a:t>法人などの居住者ではない人の参画が重要</a:t>
                      </a:r>
                      <a:r>
                        <a:rPr kumimoji="1" lang="ja-JP" altLang="en-US" sz="1200" u="none" dirty="0">
                          <a:latin typeface="UD デジタル 教科書体 N-R" panose="02020400000000000000" pitchFamily="17" charset="-128"/>
                          <a:ea typeface="UD デジタル 教科書体 N-R" panose="02020400000000000000" pitchFamily="17" charset="-128"/>
                        </a:rPr>
                        <a:t>であり、このような人たちをうまく引き込む仕組みを</a:t>
                      </a:r>
                      <a:r>
                        <a:rPr kumimoji="1" lang="ja-JP" altLang="en-US" sz="1200" u="none" dirty="0">
                          <a:latin typeface="UD デジタル 教科書体 NK-R" panose="02020400000000000000" pitchFamily="18" charset="-128"/>
                          <a:ea typeface="UD デジタル 教科書体 NK-R" panose="02020400000000000000" pitchFamily="18" charset="-128"/>
                        </a:rPr>
                        <a:t>市町村と連携して考えてほしい。</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②</a:t>
                      </a:r>
                      <a:r>
                        <a:rPr kumimoji="1" lang="en-US" altLang="ja-JP" sz="1200" u="none" dirty="0">
                          <a:latin typeface="UD デジタル 教科書体 N-R" panose="02020400000000000000" pitchFamily="17" charset="-128"/>
                          <a:ea typeface="UD デジタル 教科書体 N-R" panose="02020400000000000000" pitchFamily="17" charset="-128"/>
                        </a:rPr>
                        <a:t>】</a:t>
                      </a:r>
                    </a:p>
                    <a:p>
                      <a:pPr marL="88900" indent="-88900">
                        <a:lnSpc>
                          <a:spcPct val="100000"/>
                        </a:lnSpc>
                      </a:pPr>
                      <a:r>
                        <a:rPr kumimoji="1" lang="ja-JP" altLang="en-US" sz="1200" u="none" strike="noStrike" dirty="0">
                          <a:latin typeface="UD デジタル 教科書体 N-R" panose="02020400000000000000" pitchFamily="17" charset="-128"/>
                          <a:ea typeface="UD デジタル 教科書体 N-R" panose="02020400000000000000" pitchFamily="17" charset="-128"/>
                        </a:rPr>
                        <a:t>○ </a:t>
                      </a:r>
                      <a:r>
                        <a:rPr kumimoji="1" lang="ja-JP" altLang="en-US" sz="1200" u="none" dirty="0">
                          <a:latin typeface="UD デジタル 教科書体 N-R" panose="02020400000000000000" pitchFamily="17" charset="-128"/>
                          <a:ea typeface="UD デジタル 教科書体 N-R" panose="02020400000000000000" pitchFamily="17" charset="-128"/>
                        </a:rPr>
                        <a:t>元気で社会貢献できる人たちが多くいる時代になると思うので、</a:t>
                      </a:r>
                      <a:r>
                        <a:rPr kumimoji="1" lang="ja-JP" altLang="en-US" sz="1200" u="sng" dirty="0">
                          <a:latin typeface="UD デジタル 教科書体 NP-B" panose="02020700000000000000" pitchFamily="18" charset="-128"/>
                          <a:ea typeface="UD デジタル 教科書体 NP-B" panose="02020700000000000000" pitchFamily="18" charset="-128"/>
                        </a:rPr>
                        <a:t>元気な高齢者が参画できるような住宅施策やまちづくりの取組が重要</a:t>
                      </a:r>
                      <a:r>
                        <a:rPr kumimoji="1" lang="ja-JP" altLang="en-US" sz="1200" u="none" dirty="0">
                          <a:latin typeface="UD デジタル 教科書体 N-R" panose="02020400000000000000" pitchFamily="17" charset="-128"/>
                          <a:ea typeface="UD デジタル 教科書体 N-R" panose="02020400000000000000" pitchFamily="17" charset="-128"/>
                        </a:rPr>
                        <a:t>ではないか。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②</a:t>
                      </a:r>
                      <a:r>
                        <a:rPr kumimoji="1" lang="en-US" altLang="ja-JP" sz="1200" u="none" dirty="0">
                          <a:latin typeface="UD デジタル 教科書体 N-R" panose="02020400000000000000" pitchFamily="17" charset="-128"/>
                          <a:ea typeface="UD デジタル 教科書体 N-R" panose="02020400000000000000" pitchFamily="17" charset="-128"/>
                        </a:rPr>
                        <a:t>】</a:t>
                      </a:r>
                      <a:endParaRPr kumimoji="1" lang="en-US" altLang="ja-JP" sz="1200" u="none" strike="sngStrik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・国の「既存住宅市場の整備・活性化懇談会」での議論も踏まえ、検討する。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559656452"/>
                  </a:ext>
                </a:extLst>
              </a:tr>
              <a:tr h="1152000">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■居住の安定確保</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　</a:t>
                      </a:r>
                      <a:r>
                        <a:rPr kumimoji="1" lang="en-US" altLang="ja-JP" sz="1200" u="none" dirty="0">
                          <a:latin typeface="UD デジタル 教科書体 N-R" panose="02020400000000000000" pitchFamily="17" charset="-128"/>
                          <a:ea typeface="UD デジタル 教科書体 N-R" panose="02020400000000000000" pitchFamily="17" charset="-128"/>
                        </a:rPr>
                        <a:t>5</a:t>
                      </a:r>
                      <a:r>
                        <a:rPr kumimoji="1" lang="ja-JP" altLang="en-US" sz="1200" u="none" dirty="0">
                          <a:latin typeface="UD デジタル 教科書体 N-R" panose="02020400000000000000" pitchFamily="17" charset="-128"/>
                          <a:ea typeface="UD デジタル 教科書体 N-R" panose="02020400000000000000" pitchFamily="17" charset="-128"/>
                        </a:rPr>
                        <a:t>年ほど前に全国の自治体で実施した住宅政策に関する調査において、関東では居住の安定についての政策に重点が置かれているが、</a:t>
                      </a:r>
                      <a:r>
                        <a:rPr kumimoji="1" lang="ja-JP" altLang="en-US" sz="1200" u="sng" dirty="0">
                          <a:latin typeface="UD デジタル 教科書体 NP-B" panose="02020700000000000000" pitchFamily="18" charset="-128"/>
                          <a:ea typeface="UD デジタル 教科書体 NP-B" panose="02020700000000000000" pitchFamily="18" charset="-128"/>
                        </a:rPr>
                        <a:t>関西では空き家対策に重点が置かれている傾向</a:t>
                      </a:r>
                      <a:r>
                        <a:rPr kumimoji="1" lang="ja-JP" altLang="en-US" sz="1200" u="none" dirty="0">
                          <a:latin typeface="UD デジタル 教科書体 N-R" panose="02020400000000000000" pitchFamily="17" charset="-128"/>
                          <a:ea typeface="UD デジタル 教科書体 N-R" panose="02020400000000000000" pitchFamily="17" charset="-128"/>
                        </a:rPr>
                        <a:t>がみられた。</a:t>
                      </a:r>
                      <a:r>
                        <a:rPr kumimoji="1" lang="ja-JP" altLang="en-US" sz="1200" u="sng" dirty="0">
                          <a:latin typeface="UD デジタル 教科書体 NP-B" panose="02020700000000000000" pitchFamily="18" charset="-128"/>
                          <a:ea typeface="UD デジタル 教科書体 NP-B" panose="02020700000000000000" pitchFamily="18" charset="-128"/>
                        </a:rPr>
                        <a:t>家賃</a:t>
                      </a:r>
                      <a:r>
                        <a:rPr kumimoji="1" lang="en-US" altLang="ja-JP" sz="1200" u="sng" dirty="0">
                          <a:latin typeface="UD デジタル 教科書体 NP-B" panose="02020700000000000000" pitchFamily="18" charset="-128"/>
                          <a:ea typeface="UD デジタル 教科書体 NP-B" panose="02020700000000000000" pitchFamily="18" charset="-128"/>
                        </a:rPr>
                        <a:t>4</a:t>
                      </a:r>
                      <a:r>
                        <a:rPr kumimoji="1" lang="ja-JP" altLang="en-US" sz="1200" u="sng" dirty="0">
                          <a:latin typeface="UD デジタル 教科書体 NP-B" panose="02020700000000000000" pitchFamily="18" charset="-128"/>
                          <a:ea typeface="UD デジタル 教科書体 NP-B" panose="02020700000000000000" pitchFamily="18" charset="-128"/>
                        </a:rPr>
                        <a:t>万円未満の民間借家に居住する世帯数が急激に減っていることから、居住の安定が重要</a:t>
                      </a:r>
                      <a:r>
                        <a:rPr kumimoji="1" lang="ja-JP" altLang="en-US" sz="1200" u="none" dirty="0">
                          <a:latin typeface="UD デジタル 教科書体 N-R" panose="02020400000000000000" pitchFamily="17" charset="-128"/>
                          <a:ea typeface="UD デジタル 教科書体 N-R" panose="02020400000000000000" pitchFamily="17" charset="-128"/>
                        </a:rPr>
                        <a:t>だと改めて実感した。</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・改正住宅セーフティネット法等も踏まえ</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strike="noStrike" dirty="0">
                          <a:solidFill>
                            <a:schemeClr val="tx1"/>
                          </a:solidFill>
                          <a:latin typeface="UD デジタル 教科書体 N-R" panose="02020400000000000000" pitchFamily="17" charset="-128"/>
                          <a:ea typeface="UD デジタル 教科書体 N-R" panose="02020400000000000000" pitchFamily="17" charset="-128"/>
                        </a:rPr>
                        <a:t>居住安定確保部会で検討する</a:t>
                      </a:r>
                      <a:r>
                        <a:rPr kumimoji="1" lang="ja-JP" altLang="en-US" sz="1200" u="none" dirty="0">
                          <a:latin typeface="UD デジタル 教科書体 N-R" panose="02020400000000000000" pitchFamily="17" charset="-128"/>
                          <a:ea typeface="UD デジタル 教科書体 N-R" panose="02020400000000000000" pitchFamily="17" charset="-128"/>
                        </a:rPr>
                        <a:t>。</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375543186"/>
                  </a:ext>
                </a:extLst>
              </a:tr>
            </a:tbl>
          </a:graphicData>
        </a:graphic>
      </p:graphicFrame>
      <p:sp>
        <p:nvSpPr>
          <p:cNvPr id="6" name="Text Box 2">
            <a:extLst>
              <a:ext uri="{FF2B5EF4-FFF2-40B4-BE49-F238E27FC236}">
                <a16:creationId xmlns:a16="http://schemas.microsoft.com/office/drawing/2014/main" id="{B6673DF7-F292-4E81-B232-024C826C4C06}"/>
              </a:ext>
            </a:extLst>
          </p:cNvPr>
          <p:cNvSpPr txBox="1">
            <a:spLocks noChangeArrowheads="1"/>
          </p:cNvSpPr>
          <p:nvPr/>
        </p:nvSpPr>
        <p:spPr bwMode="auto">
          <a:xfrm>
            <a:off x="7689304" y="6464072"/>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4</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7" name="正方形/長方形 6">
            <a:extLst>
              <a:ext uri="{FF2B5EF4-FFF2-40B4-BE49-F238E27FC236}">
                <a16:creationId xmlns:a16="http://schemas.microsoft.com/office/drawing/2014/main" id="{DD37466F-2EA4-4036-B985-20AE384A0AAF}"/>
              </a:ext>
            </a:extLst>
          </p:cNvPr>
          <p:cNvSpPr/>
          <p:nvPr/>
        </p:nvSpPr>
        <p:spPr>
          <a:xfrm>
            <a:off x="7113240" y="402308"/>
            <a:ext cx="2880320" cy="31769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algn="r"/>
            <a:r>
              <a:rPr kumimoji="1" lang="en-US" altLang="ja-JP" sz="1050"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050" dirty="0">
                <a:solidFill>
                  <a:schemeClr val="tx1"/>
                </a:solidFill>
                <a:latin typeface="UD デジタル 教科書体 N-R" panose="02020400000000000000" pitchFamily="17" charset="-128"/>
                <a:ea typeface="UD デジタル 教科書体 N-R" panose="02020400000000000000" pitchFamily="17" charset="-128"/>
              </a:rPr>
              <a:t>第１回部会での意見を①、</a:t>
            </a:r>
            <a:endParaRPr kumimoji="1" lang="en-US" altLang="ja-JP" sz="1050" dirty="0">
              <a:solidFill>
                <a:schemeClr val="tx1"/>
              </a:solidFill>
              <a:latin typeface="UD デジタル 教科書体 N-R" panose="02020400000000000000" pitchFamily="17" charset="-128"/>
              <a:ea typeface="UD デジタル 教科書体 N-R" panose="02020400000000000000" pitchFamily="17" charset="-128"/>
            </a:endParaRPr>
          </a:p>
          <a:p>
            <a:pPr algn="r"/>
            <a:r>
              <a:rPr kumimoji="1" lang="ja-JP" altLang="en-US" sz="1050" dirty="0">
                <a:solidFill>
                  <a:schemeClr val="tx1"/>
                </a:solidFill>
                <a:latin typeface="UD デジタル 教科書体 N-R" panose="02020400000000000000" pitchFamily="17" charset="-128"/>
                <a:ea typeface="UD デジタル 教科書体 N-R" panose="02020400000000000000" pitchFamily="17" charset="-128"/>
              </a:rPr>
              <a:t>第２回部会での意見を②と表示。</a:t>
            </a:r>
          </a:p>
        </p:txBody>
      </p:sp>
      <p:sp>
        <p:nvSpPr>
          <p:cNvPr id="8" name="正方形/長方形 7">
            <a:extLst>
              <a:ext uri="{FF2B5EF4-FFF2-40B4-BE49-F238E27FC236}">
                <a16:creationId xmlns:a16="http://schemas.microsoft.com/office/drawing/2014/main" id="{7AC67ED2-BBAD-439A-B739-48DA189BB9DB}"/>
              </a:ext>
            </a:extLst>
          </p:cNvPr>
          <p:cNvSpPr/>
          <p:nvPr/>
        </p:nvSpPr>
        <p:spPr>
          <a:xfrm>
            <a:off x="200473" y="3393792"/>
            <a:ext cx="6624736" cy="133135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87899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27384"/>
            <a:ext cx="9906000" cy="360000"/>
          </a:xfrm>
          <a:prstGeom prst="rect">
            <a:avLst/>
          </a:prstGeom>
          <a:solidFill>
            <a:srgbClr val="DBEEF4"/>
          </a:solidFill>
        </p:spPr>
        <p:txBody>
          <a:bodyPr wrap="square" rtlCol="0" anchor="ctr" anchorCtr="0">
            <a:no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第１・２回住生活基本計画推進部会を踏まえた論点の整理</a:t>
            </a:r>
          </a:p>
        </p:txBody>
      </p:sp>
      <p:sp>
        <p:nvSpPr>
          <p:cNvPr id="16" name="テキスト ボックス 15">
            <a:extLst>
              <a:ext uri="{FF2B5EF4-FFF2-40B4-BE49-F238E27FC236}">
                <a16:creationId xmlns:a16="http://schemas.microsoft.com/office/drawing/2014/main" id="{54C6BE68-5097-4913-90DE-97DF13B03904}"/>
              </a:ext>
            </a:extLst>
          </p:cNvPr>
          <p:cNvSpPr txBox="1"/>
          <p:nvPr/>
        </p:nvSpPr>
        <p:spPr>
          <a:xfrm>
            <a:off x="128463" y="447073"/>
            <a:ext cx="6552729"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200" b="1" dirty="0">
                <a:latin typeface="UD デジタル 教科書体 NP-B" panose="02020700000000000000" pitchFamily="18" charset="-128"/>
                <a:ea typeface="UD デジタル 教科書体 NP-B" panose="02020700000000000000" pitchFamily="18" charset="-128"/>
              </a:rPr>
              <a:t>４</a:t>
            </a:r>
            <a:r>
              <a:rPr lang="en-US" altLang="ja-JP" sz="1200" b="1" dirty="0">
                <a:latin typeface="UD デジタル 教科書体 NP-B" panose="02020700000000000000" pitchFamily="18" charset="-128"/>
                <a:ea typeface="UD デジタル 教科書体 NP-B" panose="02020700000000000000" pitchFamily="18" charset="-128"/>
              </a:rPr>
              <a:t>.</a:t>
            </a:r>
            <a:r>
              <a:rPr lang="ja-JP" altLang="en-US" sz="1200" b="1" dirty="0">
                <a:latin typeface="UD デジタル 教科書体 NP-B" panose="02020700000000000000" pitchFamily="18" charset="-128"/>
                <a:ea typeface="UD デジタル 教科書体 NP-B" panose="02020700000000000000" pitchFamily="18" charset="-128"/>
              </a:rPr>
              <a:t>論点③ 広域自治体として重点的に取り組むべき施策について　（１）市町村支援の強化</a:t>
            </a:r>
          </a:p>
        </p:txBody>
      </p:sp>
      <p:graphicFrame>
        <p:nvGraphicFramePr>
          <p:cNvPr id="17" name="表 16">
            <a:extLst>
              <a:ext uri="{FF2B5EF4-FFF2-40B4-BE49-F238E27FC236}">
                <a16:creationId xmlns:a16="http://schemas.microsoft.com/office/drawing/2014/main" id="{868F2402-42E5-4CD0-AF62-D1B76F5D55EB}"/>
              </a:ext>
            </a:extLst>
          </p:cNvPr>
          <p:cNvGraphicFramePr>
            <a:graphicFrameLocks noGrp="1"/>
          </p:cNvGraphicFramePr>
          <p:nvPr>
            <p:extLst>
              <p:ext uri="{D42A27DB-BD31-4B8C-83A1-F6EECF244321}">
                <p14:modId xmlns:p14="http://schemas.microsoft.com/office/powerpoint/2010/main" val="4120708205"/>
              </p:ext>
            </p:extLst>
          </p:nvPr>
        </p:nvGraphicFramePr>
        <p:xfrm>
          <a:off x="200472" y="804696"/>
          <a:ext cx="9505056" cy="3560854"/>
        </p:xfrm>
        <a:graphic>
          <a:graphicData uri="http://schemas.openxmlformats.org/drawingml/2006/table">
            <a:tbl>
              <a:tblPr firstRow="1" bandRow="1">
                <a:tableStyleId>{5C22544A-7EE6-4342-B048-85BDC9FD1C3A}</a:tableStyleId>
              </a:tblPr>
              <a:tblGrid>
                <a:gridCol w="6624736">
                  <a:extLst>
                    <a:ext uri="{9D8B030D-6E8A-4147-A177-3AD203B41FA5}">
                      <a16:colId xmlns:a16="http://schemas.microsoft.com/office/drawing/2014/main" val="20000"/>
                    </a:ext>
                  </a:extLst>
                </a:gridCol>
                <a:gridCol w="2880320">
                  <a:extLst>
                    <a:ext uri="{9D8B030D-6E8A-4147-A177-3AD203B41FA5}">
                      <a16:colId xmlns:a16="http://schemas.microsoft.com/office/drawing/2014/main" val="20002"/>
                    </a:ext>
                  </a:extLst>
                </a:gridCol>
              </a:tblGrid>
              <a:tr h="25797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1120144">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■市町村の実態把握</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○「重点的に取り組んでいる施策」、「重点的に取り組む必要があるが、現状取り組めていない施策」の回答として「</a:t>
                      </a:r>
                      <a:r>
                        <a:rPr kumimoji="1" lang="ja-JP" altLang="en-US" sz="1200" u="sng" dirty="0">
                          <a:latin typeface="UD デジタル 教科書体 NP-B" panose="02020700000000000000" pitchFamily="18" charset="-128"/>
                          <a:ea typeface="UD デジタル 教科書体 NP-B" panose="02020700000000000000" pitchFamily="18" charset="-128"/>
                        </a:rPr>
                        <a:t>空き家施策」、「耐震施策」</a:t>
                      </a:r>
                      <a:r>
                        <a:rPr kumimoji="1" lang="ja-JP" altLang="en-US" sz="1200" u="none" dirty="0">
                          <a:latin typeface="UD デジタル 教科書体 N-R" panose="02020400000000000000" pitchFamily="17" charset="-128"/>
                          <a:ea typeface="UD デジタル 教科書体 N-R" panose="02020400000000000000" pitchFamily="17" charset="-128"/>
                        </a:rPr>
                        <a:t>を大半の自治体が挙げている。各自治体で重要な位置づけだと考えられるため、</a:t>
                      </a:r>
                      <a:r>
                        <a:rPr kumimoji="1" lang="ja-JP" altLang="en-US" sz="1200" u="sng" dirty="0">
                          <a:latin typeface="UD デジタル 教科書体 NP-B" panose="02020700000000000000" pitchFamily="18" charset="-128"/>
                          <a:ea typeface="UD デジタル 教科書体 NP-B" panose="02020700000000000000" pitchFamily="18" charset="-128"/>
                        </a:rPr>
                        <a:t>取組がうまくいっているのか、また、上手くいっている、もしくは上手くいっていない理由等について、</a:t>
                      </a:r>
                      <a:r>
                        <a:rPr kumimoji="1" lang="ja-JP" altLang="en-US" sz="1200" u="none" dirty="0">
                          <a:latin typeface="UD デジタル 教科書体 N-R" panose="02020400000000000000" pitchFamily="17" charset="-128"/>
                          <a:ea typeface="UD デジタル 教科書体 N-R" panose="02020400000000000000" pitchFamily="17" charset="-128"/>
                        </a:rPr>
                        <a:t>深掘りして各自治体に聞いてみてはどうか。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○「住宅・建築施策を推進するために必要な</a:t>
                      </a:r>
                      <a:r>
                        <a:rPr kumimoji="1" lang="ja-JP" altLang="en-US" sz="1200" u="sng" dirty="0">
                          <a:latin typeface="UD デジタル 教科書体 NP-B" panose="02020700000000000000" pitchFamily="18" charset="-128"/>
                          <a:ea typeface="UD デジタル 教科書体 NP-B" panose="02020700000000000000" pitchFamily="18" charset="-128"/>
                        </a:rPr>
                        <a:t>大阪府の支援」に関する質問について、未回答が多くなっている</a:t>
                      </a:r>
                      <a:r>
                        <a:rPr kumimoji="1" lang="ja-JP" altLang="en-US" sz="1200" u="none" dirty="0">
                          <a:latin typeface="UD デジタル 教科書体 N-R" panose="02020400000000000000" pitchFamily="17" charset="-128"/>
                          <a:ea typeface="UD デジタル 教科書体 N-R" panose="02020400000000000000" pitchFamily="17" charset="-128"/>
                        </a:rPr>
                        <a:t>。具体的に</a:t>
                      </a:r>
                      <a:r>
                        <a:rPr kumimoji="1" lang="ja-JP" altLang="en-US" sz="1200" u="sng" dirty="0">
                          <a:latin typeface="UD デジタル 教科書体 NP-B" panose="02020700000000000000" pitchFamily="18" charset="-128"/>
                          <a:ea typeface="UD デジタル 教科書体 NP-B" panose="02020700000000000000" pitchFamily="18" charset="-128"/>
                        </a:rPr>
                        <a:t>何の支援が必要なのかイメージができていない可能性</a:t>
                      </a:r>
                      <a:r>
                        <a:rPr kumimoji="1" lang="ja-JP" altLang="en-US" sz="1200" u="none" dirty="0">
                          <a:latin typeface="UD デジタル 教科書体 N-R" panose="02020400000000000000" pitchFamily="17" charset="-128"/>
                          <a:ea typeface="UD デジタル 教科書体 N-R" panose="02020400000000000000" pitchFamily="17" charset="-128"/>
                        </a:rPr>
                        <a:t>がある。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計画の策定と事業の実施や推進が結び付かないと、予算も人もつかない。</a:t>
                      </a:r>
                      <a:r>
                        <a:rPr kumimoji="1" lang="ja-JP" altLang="en-US" sz="1200" u="sng" dirty="0">
                          <a:latin typeface="UD デジタル 教科書体 NP-B" panose="02020700000000000000" pitchFamily="18" charset="-128"/>
                          <a:ea typeface="UD デジタル 教科書体 NP-B" panose="02020700000000000000" pitchFamily="18" charset="-128"/>
                        </a:rPr>
                        <a:t>財政部局を納得させられないという諦めが、アンケートの大阪府に希望する支援への未回答につながっているのでは</a:t>
                      </a:r>
                      <a:r>
                        <a:rPr kumimoji="1" lang="ja-JP" altLang="en-US" sz="1200" u="none" dirty="0">
                          <a:latin typeface="UD デジタル 教科書体 N-R" panose="02020400000000000000" pitchFamily="17" charset="-128"/>
                          <a:ea typeface="UD デジタル 教科書体 N-R" panose="02020400000000000000" pitchFamily="17" charset="-128"/>
                        </a:rPr>
                        <a:t>ないか。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a:t>
                      </a:r>
                      <a:r>
                        <a:rPr kumimoji="1" lang="ja-JP" altLang="en-US" sz="1200" u="sng" dirty="0">
                          <a:latin typeface="UD デジタル 教科書体 NP-B" panose="02020700000000000000" pitchFamily="18" charset="-128"/>
                          <a:ea typeface="UD デジタル 教科書体 NP-B" panose="02020700000000000000" pitchFamily="18" charset="-128"/>
                        </a:rPr>
                        <a:t>「住まうビジョン・大阪」を活用しているかや、参考になった情報があったか</a:t>
                      </a:r>
                      <a:r>
                        <a:rPr kumimoji="1" lang="ja-JP" altLang="en-US" sz="1200" u="none" dirty="0">
                          <a:latin typeface="UD デジタル 教科書体 N-R" panose="02020400000000000000" pitchFamily="17" charset="-128"/>
                          <a:ea typeface="UD デジタル 教科書体 N-R" panose="02020400000000000000" pitchFamily="17" charset="-128"/>
                        </a:rPr>
                        <a:t>などの質問があると、改定するときに参考になるのではないか。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a:t>
                      </a:r>
                      <a:r>
                        <a:rPr kumimoji="1" lang="ja-JP" altLang="en-US" sz="1200" u="sng" dirty="0">
                          <a:latin typeface="UD デジタル 教科書体 NP-B" panose="02020700000000000000" pitchFamily="18" charset="-128"/>
                          <a:ea typeface="UD デジタル 教科書体 NP-B" panose="02020700000000000000" pitchFamily="18" charset="-128"/>
                        </a:rPr>
                        <a:t>上位計画のビジョンとして何が示されていると動きやすいか</a:t>
                      </a:r>
                      <a:r>
                        <a:rPr kumimoji="1" lang="ja-JP" altLang="en-US" sz="1200" u="none" dirty="0">
                          <a:latin typeface="UD デジタル 教科書体 N-R" panose="02020400000000000000" pitchFamily="17" charset="-128"/>
                          <a:ea typeface="UD デジタル 教科書体 N-R" panose="02020400000000000000" pitchFamily="17" charset="-128"/>
                        </a:rPr>
                        <a:t>について、各自治体に聞いてみるのもよいのではないか。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・市町村アンケートの追加分析や追加ヒアリング等を実施。</a:t>
                      </a:r>
                      <a:r>
                        <a:rPr kumimoji="1" lang="ja-JP" altLang="en-US" sz="1200" u="sng" dirty="0">
                          <a:latin typeface="UD デジタル 教科書体 N-R" panose="02020400000000000000" pitchFamily="17" charset="-128"/>
                          <a:ea typeface="UD デジタル 教科書体 N-R" panose="02020400000000000000" pitchFamily="17" charset="-128"/>
                        </a:rPr>
                        <a:t>・本日（第３回部会）の議論も踏まえ、引き続き取組を検討する。</a:t>
                      </a:r>
                      <a:endParaRPr kumimoji="1" lang="en-US" altLang="ja-JP" sz="1200" u="sng"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0001"/>
                  </a:ext>
                </a:extLst>
              </a:tr>
            </a:tbl>
          </a:graphicData>
        </a:graphic>
      </p:graphicFrame>
      <p:sp>
        <p:nvSpPr>
          <p:cNvPr id="6" name="Text Box 2">
            <a:extLst>
              <a:ext uri="{FF2B5EF4-FFF2-40B4-BE49-F238E27FC236}">
                <a16:creationId xmlns:a16="http://schemas.microsoft.com/office/drawing/2014/main" id="{D3DB9979-64A0-46CB-A8C2-B9A975EA397A}"/>
              </a:ext>
            </a:extLst>
          </p:cNvPr>
          <p:cNvSpPr txBox="1">
            <a:spLocks noChangeArrowheads="1"/>
          </p:cNvSpPr>
          <p:nvPr/>
        </p:nvSpPr>
        <p:spPr bwMode="auto">
          <a:xfrm>
            <a:off x="7689304" y="6405588"/>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5</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7" name="正方形/長方形 6">
            <a:extLst>
              <a:ext uri="{FF2B5EF4-FFF2-40B4-BE49-F238E27FC236}">
                <a16:creationId xmlns:a16="http://schemas.microsoft.com/office/drawing/2014/main" id="{AC38EBFB-EC85-46DB-BC58-71BE8C2F3E4E}"/>
              </a:ext>
            </a:extLst>
          </p:cNvPr>
          <p:cNvSpPr/>
          <p:nvPr/>
        </p:nvSpPr>
        <p:spPr>
          <a:xfrm>
            <a:off x="7113240" y="402308"/>
            <a:ext cx="2880320" cy="31769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algn="r"/>
            <a:r>
              <a:rPr kumimoji="1" lang="en-US" altLang="ja-JP" sz="1050"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050" dirty="0">
                <a:solidFill>
                  <a:schemeClr val="tx1"/>
                </a:solidFill>
                <a:latin typeface="UD デジタル 教科書体 N-R" panose="02020400000000000000" pitchFamily="17" charset="-128"/>
                <a:ea typeface="UD デジタル 教科書体 N-R" panose="02020400000000000000" pitchFamily="17" charset="-128"/>
              </a:rPr>
              <a:t>第１回部会での意見を①、</a:t>
            </a:r>
            <a:endParaRPr kumimoji="1" lang="en-US" altLang="ja-JP" sz="1050" dirty="0">
              <a:solidFill>
                <a:schemeClr val="tx1"/>
              </a:solidFill>
              <a:latin typeface="UD デジタル 教科書体 N-R" panose="02020400000000000000" pitchFamily="17" charset="-128"/>
              <a:ea typeface="UD デジタル 教科書体 N-R" panose="02020400000000000000" pitchFamily="17" charset="-128"/>
            </a:endParaRPr>
          </a:p>
          <a:p>
            <a:pPr algn="r"/>
            <a:r>
              <a:rPr kumimoji="1" lang="ja-JP" altLang="en-US" sz="1050" dirty="0">
                <a:solidFill>
                  <a:schemeClr val="tx1"/>
                </a:solidFill>
                <a:latin typeface="UD デジタル 教科書体 N-R" panose="02020400000000000000" pitchFamily="17" charset="-128"/>
                <a:ea typeface="UD デジタル 教科書体 N-R" panose="02020400000000000000" pitchFamily="17" charset="-128"/>
              </a:rPr>
              <a:t>第２回部会での意見を②と表示。</a:t>
            </a:r>
          </a:p>
        </p:txBody>
      </p:sp>
    </p:spTree>
    <p:extLst>
      <p:ext uri="{BB962C8B-B14F-4D97-AF65-F5344CB8AC3E}">
        <p14:creationId xmlns:p14="http://schemas.microsoft.com/office/powerpoint/2010/main" val="1137901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27384"/>
            <a:ext cx="9906000" cy="360000"/>
          </a:xfrm>
          <a:prstGeom prst="rect">
            <a:avLst/>
          </a:prstGeom>
          <a:solidFill>
            <a:srgbClr val="DBEEF4"/>
          </a:solidFill>
        </p:spPr>
        <p:txBody>
          <a:bodyPr wrap="square"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第１・２回住生活基本計画推進部会を踏まえた論点の整理</a:t>
            </a:r>
          </a:p>
        </p:txBody>
      </p:sp>
      <p:sp>
        <p:nvSpPr>
          <p:cNvPr id="16" name="テキスト ボックス 15">
            <a:extLst>
              <a:ext uri="{FF2B5EF4-FFF2-40B4-BE49-F238E27FC236}">
                <a16:creationId xmlns:a16="http://schemas.microsoft.com/office/drawing/2014/main" id="{54C6BE68-5097-4913-90DE-97DF13B03904}"/>
              </a:ext>
            </a:extLst>
          </p:cNvPr>
          <p:cNvSpPr txBox="1"/>
          <p:nvPr/>
        </p:nvSpPr>
        <p:spPr>
          <a:xfrm>
            <a:off x="128463" y="447073"/>
            <a:ext cx="6552729"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４</a:t>
            </a:r>
            <a:r>
              <a:rPr kumimoji="1" lang="en-US" altLang="ja-JP" sz="1200"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a:t>
            </a:r>
            <a:r>
              <a:rPr kumimoji="1" lang="ja-JP" altLang="en-US" sz="1200"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論点③ 広域自治体として重点的に取り組むべき施策について　（１）市町村支援の強化</a:t>
            </a:r>
          </a:p>
        </p:txBody>
      </p:sp>
      <p:graphicFrame>
        <p:nvGraphicFramePr>
          <p:cNvPr id="17" name="表 16">
            <a:extLst>
              <a:ext uri="{FF2B5EF4-FFF2-40B4-BE49-F238E27FC236}">
                <a16:creationId xmlns:a16="http://schemas.microsoft.com/office/drawing/2014/main" id="{868F2402-42E5-4CD0-AF62-D1B76F5D55EB}"/>
              </a:ext>
            </a:extLst>
          </p:cNvPr>
          <p:cNvGraphicFramePr>
            <a:graphicFrameLocks noGrp="1"/>
          </p:cNvGraphicFramePr>
          <p:nvPr>
            <p:extLst>
              <p:ext uri="{D42A27DB-BD31-4B8C-83A1-F6EECF244321}">
                <p14:modId xmlns:p14="http://schemas.microsoft.com/office/powerpoint/2010/main" val="3225077386"/>
              </p:ext>
            </p:extLst>
          </p:nvPr>
        </p:nvGraphicFramePr>
        <p:xfrm>
          <a:off x="200472" y="804696"/>
          <a:ext cx="9505056" cy="5877334"/>
        </p:xfrm>
        <a:graphic>
          <a:graphicData uri="http://schemas.openxmlformats.org/drawingml/2006/table">
            <a:tbl>
              <a:tblPr firstRow="1" bandRow="1">
                <a:tableStyleId>{5C22544A-7EE6-4342-B048-85BDC9FD1C3A}</a:tableStyleId>
              </a:tblPr>
              <a:tblGrid>
                <a:gridCol w="6696744">
                  <a:extLst>
                    <a:ext uri="{9D8B030D-6E8A-4147-A177-3AD203B41FA5}">
                      <a16:colId xmlns:a16="http://schemas.microsoft.com/office/drawing/2014/main" val="20000"/>
                    </a:ext>
                  </a:extLst>
                </a:gridCol>
                <a:gridCol w="2808312">
                  <a:extLst>
                    <a:ext uri="{9D8B030D-6E8A-4147-A177-3AD203B41FA5}">
                      <a16:colId xmlns:a16="http://schemas.microsoft.com/office/drawing/2014/main" val="20002"/>
                    </a:ext>
                  </a:extLst>
                </a:gridCol>
              </a:tblGrid>
              <a:tr h="25797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2758346">
                <a:tc>
                  <a:txBody>
                    <a:bodyPr/>
                    <a:lstStyle/>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■市町村支援の考え方</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人口減少が進む中、</a:t>
                      </a:r>
                      <a:r>
                        <a:rPr kumimoji="1" lang="ja-JP" altLang="en-US" sz="1200" u="sng" dirty="0">
                          <a:latin typeface="UD デジタル 教科書体 NP-B" panose="02020700000000000000" pitchFamily="18" charset="-128"/>
                          <a:ea typeface="UD デジタル 教科書体 NP-B" panose="02020700000000000000" pitchFamily="18" charset="-128"/>
                        </a:rPr>
                        <a:t>地域ごとにめざしたいことを大阪府がどう支えていくか、それぞれの市町村が持つ強みをどのように支援していくかが重要</a:t>
                      </a:r>
                      <a:r>
                        <a:rPr kumimoji="1" lang="ja-JP" altLang="en-US" sz="1200" u="none" dirty="0">
                          <a:latin typeface="UD デジタル 教科書体 N-R" panose="02020400000000000000" pitchFamily="17" charset="-128"/>
                          <a:ea typeface="UD デジタル 教科書体 N-R" panose="02020400000000000000" pitchFamily="17" charset="-128"/>
                        </a:rPr>
                        <a:t>だと考える。</a:t>
                      </a:r>
                      <a:r>
                        <a:rPr kumimoji="1" lang="ja-JP" altLang="en-US" sz="1200" u="sng" dirty="0">
                          <a:latin typeface="UD デジタル 教科書体 NP-B" panose="02020700000000000000" pitchFamily="18" charset="-128"/>
                          <a:ea typeface="UD デジタル 教科書体 NP-B" panose="02020700000000000000" pitchFamily="18" charset="-128"/>
                        </a:rPr>
                        <a:t>各自治体の人員・リソースが</a:t>
                      </a:r>
                      <a:r>
                        <a:rPr kumimoji="1" lang="ja-JP" altLang="en-US" sz="1200" u="sng" strike="noStrike" dirty="0">
                          <a:solidFill>
                            <a:schemeClr val="tx1"/>
                          </a:solidFill>
                          <a:latin typeface="UD デジタル 教科書体 NP-B" panose="02020700000000000000" pitchFamily="18" charset="-128"/>
                          <a:ea typeface="UD デジタル 教科書体 NP-B" panose="02020700000000000000" pitchFamily="18" charset="-128"/>
                        </a:rPr>
                        <a:t>少ない</a:t>
                      </a:r>
                      <a:r>
                        <a:rPr kumimoji="1" lang="ja-JP" altLang="en-US" sz="1200" u="sng" dirty="0">
                          <a:latin typeface="UD デジタル 教科書体 NP-B" panose="02020700000000000000" pitchFamily="18" charset="-128"/>
                          <a:ea typeface="UD デジタル 教科書体 NP-B" panose="02020700000000000000" pitchFamily="18" charset="-128"/>
                        </a:rPr>
                        <a:t>中で、広い意味でのプラットフォーム化が必要</a:t>
                      </a:r>
                      <a:r>
                        <a:rPr kumimoji="1" lang="ja-JP" altLang="en-US" sz="1200" u="none" dirty="0">
                          <a:latin typeface="UD デジタル 教科書体 N-R" panose="02020400000000000000" pitchFamily="17" charset="-128"/>
                          <a:ea typeface="UD デジタル 教科書体 N-R" panose="02020400000000000000" pitchFamily="17" charset="-128"/>
                        </a:rPr>
                        <a:t>になると考える。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「大阪の住まい活性化</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フォーラム」のような、</a:t>
                      </a:r>
                      <a:r>
                        <a:rPr kumimoji="1" lang="ja-JP" altLang="en-US" sz="1200" b="1" u="sng" dirty="0">
                          <a:solidFill>
                            <a:schemeClr val="tx1"/>
                          </a:solidFill>
                          <a:latin typeface="UD デジタル 教科書体 NP-B" panose="02020700000000000000" pitchFamily="18" charset="-128"/>
                          <a:ea typeface="UD デジタル 教科書体 NP-B" panose="02020700000000000000" pitchFamily="18" charset="-128"/>
                        </a:rPr>
                        <a:t>今あるプラットフォームがどのように機能していて、どのような問題があるのかを検証</a:t>
                      </a:r>
                      <a:r>
                        <a:rPr kumimoji="1" lang="ja-JP" altLang="en-US" sz="1200" b="0" u="none" dirty="0">
                          <a:solidFill>
                            <a:schemeClr val="tx1"/>
                          </a:solidFill>
                          <a:latin typeface="UD デジタル 教科書体 N-R" panose="02020400000000000000" pitchFamily="17" charset="-128"/>
                          <a:ea typeface="UD デジタル 教科書体 N-R" panose="02020400000000000000" pitchFamily="17" charset="-128"/>
                        </a:rPr>
                        <a:t>する必要がある。</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いい仕組みであれば</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他の市町村に展開するなど、既存のプラットフォームの活用</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を考えるべき。併せて、大阪府内だけではない他の都道府県での事例なども活用し、</a:t>
                      </a:r>
                      <a:r>
                        <a:rPr kumimoji="1" lang="ja-JP" altLang="en-US" sz="1200" b="1" u="sng" dirty="0">
                          <a:solidFill>
                            <a:schemeClr val="tx1"/>
                          </a:solidFill>
                          <a:latin typeface="UD デジタル 教科書体 NP-B" panose="02020700000000000000" pitchFamily="18" charset="-128"/>
                          <a:ea typeface="UD デジタル 教科書体 NP-B" panose="02020700000000000000" pitchFamily="18" charset="-128"/>
                        </a:rPr>
                        <a:t>成功事例を積極的に共有できるような</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プラットフォームを用意することが重要ではないか。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取組を進めるためには予算を確保することがとても重要だが、国費を活用するための手続きなどは、慣れていない市町村にはハードルが高いと聞く。</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予算確保に関する勉強会の開催など大阪府が支援できればいいのではないか</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国費活用のためには、計画策定が条件であったり、公営住宅事業の実施が必要であるなど要件を満たす必要があると聞くので、</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住宅政策全体をどうするかというマスタープランなどの計画策定を推進することが重要</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ではないか。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市町村単位ではなく、</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大阪府が間に入って、</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近隣の自治体をまとめ、地域ごとにくくっていくことが重要</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だと考える。その際に、大阪府が所有している公的資産やネットワークを活用することができると思う。</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①</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大阪府は、</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広域自治体としてだけでなく、府営住宅の事業者という立場</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もあるので、複数の市町村同士や府と市町村が一体で公営住宅の建て替え・合築を行うなども考えられ、大阪府が自治体に直接的に関与していくことも可能なので、</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府の二面的な特性を活かしてはどうか</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①</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大阪府が支援を行う中で、</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大阪市や中核市と連携ができると効率化が図れる</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と考える。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①</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marR="0" lvl="0" indent="-88900" algn="l" defTabSz="914400" rtl="0" eaLnBrk="1" fontAlgn="auto" latinLnBrk="0" hangingPunct="1">
                        <a:lnSpc>
                          <a:spcPct val="100000"/>
                        </a:lnSpc>
                        <a:spcBef>
                          <a:spcPts val="60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市町村で居住支援法人について理解されていない状況もみられるため、大阪府が持っているあんぜん・あんしん賃貸住宅協力店などの</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ネットワークの情報や仕組みを、公的資産として市町村に展開できればいいのでは</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ないか。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txBody>
                  <a:tcPr marL="36000" marR="36000" marT="36000" marB="36000" anchor="ctr"/>
                </a:tc>
                <a:tc>
                  <a:txBody>
                    <a:bodyPr/>
                    <a:lstStyle/>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a:t>
                      </a:r>
                      <a:r>
                        <a:rPr kumimoji="1" lang="ja-JP" altLang="en-US" sz="1200" u="sng" dirty="0">
                          <a:latin typeface="UD デジタル 教科書体 N-R" panose="02020400000000000000" pitchFamily="17" charset="-128"/>
                          <a:ea typeface="UD デジタル 教科書体 N-R" panose="02020400000000000000" pitchFamily="17" charset="-128"/>
                        </a:rPr>
                        <a:t>既存のプラットフォームの整理など、必要な連携体制の構築に向け、本日（第３回部会）の議論も踏まえ、引き続き取組を検討する。</a:t>
                      </a:r>
                      <a:endParaRPr kumimoji="1" lang="en-US" altLang="ja-JP" sz="1200" u="sng"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559656452"/>
                  </a:ext>
                </a:extLst>
              </a:tr>
            </a:tbl>
          </a:graphicData>
        </a:graphic>
      </p:graphicFrame>
      <p:sp>
        <p:nvSpPr>
          <p:cNvPr id="6" name="Text Box 2">
            <a:extLst>
              <a:ext uri="{FF2B5EF4-FFF2-40B4-BE49-F238E27FC236}">
                <a16:creationId xmlns:a16="http://schemas.microsoft.com/office/drawing/2014/main" id="{D3DB9979-64A0-46CB-A8C2-B9A975EA397A}"/>
              </a:ext>
            </a:extLst>
          </p:cNvPr>
          <p:cNvSpPr txBox="1">
            <a:spLocks noChangeArrowheads="1"/>
          </p:cNvSpPr>
          <p:nvPr/>
        </p:nvSpPr>
        <p:spPr bwMode="auto">
          <a:xfrm>
            <a:off x="7689304" y="6405588"/>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marL="0" marR="0" lvl="0" indent="0" algn="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CD1E3EF9-C8F1-45E4-AD9D-B4C5D7756A5D}" type="slidenum">
              <a:rPr kumimoji="1" lang="en-US" altLang="ja-JP" sz="12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pPr marL="0" marR="0" lvl="0" indent="0" algn="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6</a:t>
            </a:fld>
            <a:endParaRPr kumimoji="1" lang="en-US" altLang="ja-JP"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7" name="正方形/長方形 6">
            <a:extLst>
              <a:ext uri="{FF2B5EF4-FFF2-40B4-BE49-F238E27FC236}">
                <a16:creationId xmlns:a16="http://schemas.microsoft.com/office/drawing/2014/main" id="{AC38EBFB-EC85-46DB-BC58-71BE8C2F3E4E}"/>
              </a:ext>
            </a:extLst>
          </p:cNvPr>
          <p:cNvSpPr/>
          <p:nvPr/>
        </p:nvSpPr>
        <p:spPr>
          <a:xfrm>
            <a:off x="7113240" y="402308"/>
            <a:ext cx="2880320" cy="31769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第１回部会での意見を①、</a:t>
            </a:r>
            <a:endParaRPr kumimoji="1" lang="en-US" altLang="ja-JP"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第２回部会での意見を②と表示。</a:t>
            </a:r>
          </a:p>
        </p:txBody>
      </p:sp>
      <p:sp>
        <p:nvSpPr>
          <p:cNvPr id="8" name="正方形/長方形 7">
            <a:extLst>
              <a:ext uri="{FF2B5EF4-FFF2-40B4-BE49-F238E27FC236}">
                <a16:creationId xmlns:a16="http://schemas.microsoft.com/office/drawing/2014/main" id="{D53B7BC2-C868-4DFA-8720-2994A9B15D3C}"/>
              </a:ext>
            </a:extLst>
          </p:cNvPr>
          <p:cNvSpPr/>
          <p:nvPr/>
        </p:nvSpPr>
        <p:spPr>
          <a:xfrm>
            <a:off x="200472" y="1916832"/>
            <a:ext cx="6696744" cy="223224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59B9CFC2-C59C-41BA-9B5F-A7CAB1360D2F}"/>
              </a:ext>
            </a:extLst>
          </p:cNvPr>
          <p:cNvSpPr/>
          <p:nvPr/>
        </p:nvSpPr>
        <p:spPr>
          <a:xfrm>
            <a:off x="210749" y="6019062"/>
            <a:ext cx="6696744" cy="63005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76341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27384"/>
            <a:ext cx="9906000" cy="360000"/>
          </a:xfrm>
          <a:prstGeom prst="rect">
            <a:avLst/>
          </a:prstGeom>
          <a:solidFill>
            <a:srgbClr val="DBEEF4"/>
          </a:solidFill>
        </p:spPr>
        <p:txBody>
          <a:bodyPr wrap="square"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第１・２回住生活基本計画推進部会を踏まえた論点の整理</a:t>
            </a:r>
          </a:p>
        </p:txBody>
      </p:sp>
      <p:sp>
        <p:nvSpPr>
          <p:cNvPr id="16" name="テキスト ボックス 15">
            <a:extLst>
              <a:ext uri="{FF2B5EF4-FFF2-40B4-BE49-F238E27FC236}">
                <a16:creationId xmlns:a16="http://schemas.microsoft.com/office/drawing/2014/main" id="{54C6BE68-5097-4913-90DE-97DF13B03904}"/>
              </a:ext>
            </a:extLst>
          </p:cNvPr>
          <p:cNvSpPr txBox="1"/>
          <p:nvPr/>
        </p:nvSpPr>
        <p:spPr>
          <a:xfrm>
            <a:off x="128463" y="447073"/>
            <a:ext cx="6552729"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４</a:t>
            </a:r>
            <a:r>
              <a:rPr kumimoji="1" lang="en-US" altLang="ja-JP" sz="1200"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a:t>
            </a:r>
            <a:r>
              <a:rPr kumimoji="1" lang="ja-JP" altLang="en-US" sz="1200"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論点③ 広域自治体として重点的に取り組むべき施策について　（１）市町村支援の強化</a:t>
            </a:r>
          </a:p>
        </p:txBody>
      </p:sp>
      <p:graphicFrame>
        <p:nvGraphicFramePr>
          <p:cNvPr id="17" name="表 16">
            <a:extLst>
              <a:ext uri="{FF2B5EF4-FFF2-40B4-BE49-F238E27FC236}">
                <a16:creationId xmlns:a16="http://schemas.microsoft.com/office/drawing/2014/main" id="{868F2402-42E5-4CD0-AF62-D1B76F5D55EB}"/>
              </a:ext>
            </a:extLst>
          </p:cNvPr>
          <p:cNvGraphicFramePr>
            <a:graphicFrameLocks noGrp="1"/>
          </p:cNvGraphicFramePr>
          <p:nvPr>
            <p:extLst>
              <p:ext uri="{D42A27DB-BD31-4B8C-83A1-F6EECF244321}">
                <p14:modId xmlns:p14="http://schemas.microsoft.com/office/powerpoint/2010/main" val="1727964902"/>
              </p:ext>
            </p:extLst>
          </p:nvPr>
        </p:nvGraphicFramePr>
        <p:xfrm>
          <a:off x="200472" y="804696"/>
          <a:ext cx="9505056" cy="2932920"/>
        </p:xfrm>
        <a:graphic>
          <a:graphicData uri="http://schemas.openxmlformats.org/drawingml/2006/table">
            <a:tbl>
              <a:tblPr firstRow="1" bandRow="1">
                <a:tableStyleId>{5C22544A-7EE6-4342-B048-85BDC9FD1C3A}</a:tableStyleId>
              </a:tblPr>
              <a:tblGrid>
                <a:gridCol w="6624736">
                  <a:extLst>
                    <a:ext uri="{9D8B030D-6E8A-4147-A177-3AD203B41FA5}">
                      <a16:colId xmlns:a16="http://schemas.microsoft.com/office/drawing/2014/main" val="20000"/>
                    </a:ext>
                  </a:extLst>
                </a:gridCol>
                <a:gridCol w="2880320">
                  <a:extLst>
                    <a:ext uri="{9D8B030D-6E8A-4147-A177-3AD203B41FA5}">
                      <a16:colId xmlns:a16="http://schemas.microsoft.com/office/drawing/2014/main" val="20002"/>
                    </a:ext>
                  </a:extLst>
                </a:gridCol>
              </a:tblGrid>
              <a:tr h="246636">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2449676">
                <a:tc>
                  <a:txBody>
                    <a:bodyPr/>
                    <a:lstStyle/>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施策の連携</a:t>
                      </a: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耐震施策は、市町村において既に取り組まれている施策であり、またアンケートにおいても重点的に取り組んでいる施策として一番多く挙げられている。更に担当部署もマンション、空き家、居住支援と同一であることが多いことなど、</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耐震施策での取組実績を活かして、効率的に市町村支援ができるといいのでは</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ないか。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耐震改修促進計画推進部会での議論で、広域避難路沿道の耐震化率が上がらない要因のひとつが、合意形成が困難な分譲マンションが挙げられている。また、耐震性のない木造住宅には高齢の居住者が多く、居住支援の対象にもなるなど、福祉部局との連携が重要であり、また、空き家になる可能性も高い。</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3</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つの施策と通ずる部分も多いので、</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耐震施策も併せて取り組むといいのではないか。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endParaRPr kumimoji="1" lang="en-US" altLang="ja-JP" sz="1200" u="sng" dirty="0">
                        <a:solidFill>
                          <a:schemeClr val="tx1"/>
                        </a:solidFill>
                        <a:latin typeface="UD デジタル 教科書体 NP-B" panose="02020700000000000000" pitchFamily="18" charset="-128"/>
                        <a:ea typeface="UD デジタル 教科書体 NP-B" panose="02020700000000000000" pitchFamily="18" charset="-128"/>
                      </a:endParaRPr>
                    </a:p>
                    <a:p>
                      <a:pPr marL="88900" indent="-88900">
                        <a:lnSpc>
                          <a:spcPct val="100000"/>
                        </a:lnSpc>
                        <a:spcBef>
                          <a:spcPts val="600"/>
                        </a:spcBef>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公営住宅は技術の実証のフィールドにもなり、また、公営住宅の問題の議論の際には、居住支援や共同住宅の観点でのマンションの議論などにもつながることも考えられる。今後検討する際には、</a:t>
                      </a:r>
                      <a:r>
                        <a:rPr kumimoji="1" lang="ja-JP" altLang="en-US" sz="1200" b="1" u="sng" dirty="0">
                          <a:solidFill>
                            <a:schemeClr val="tx1"/>
                          </a:solidFill>
                          <a:latin typeface="UD デジタル 教科書体 N-R" panose="02020400000000000000" pitchFamily="17" charset="-128"/>
                          <a:ea typeface="UD デジタル 教科書体 N-R" panose="02020400000000000000" pitchFamily="17" charset="-128"/>
                        </a:rPr>
                        <a:t>公営住宅の施策も併せて考えるといいのではないか</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txBody>
                  <a:tcPr marL="36000" marR="36000" marT="36000" marB="36000" anchor="ctr"/>
                </a:tc>
                <a:tc>
                  <a:txBody>
                    <a:bodyPr/>
                    <a:lstStyle/>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sng" dirty="0">
                          <a:latin typeface="UD デジタル 教科書体 N-R" panose="02020400000000000000" pitchFamily="17" charset="-128"/>
                          <a:ea typeface="UD デジタル 教科書体 N-R" panose="02020400000000000000" pitchFamily="17" charset="-128"/>
                        </a:rPr>
                        <a:t>・耐震改修促進計画推進部会での議論も踏まえ</a:t>
                      </a:r>
                      <a:r>
                        <a:rPr kumimoji="1" lang="ja-JP" altLang="en-US" sz="1200" u="sng" strike="noStrike" dirty="0">
                          <a:solidFill>
                            <a:schemeClr val="tx1"/>
                          </a:solidFill>
                          <a:latin typeface="UD デジタル 教科書体 N-R" panose="02020400000000000000" pitchFamily="17" charset="-128"/>
                          <a:ea typeface="UD デジタル 教科書体 N-R" panose="02020400000000000000" pitchFamily="17" charset="-128"/>
                        </a:rPr>
                        <a:t>検討する</a:t>
                      </a:r>
                      <a:r>
                        <a:rPr kumimoji="1" lang="ja-JP" altLang="en-US" sz="1200" u="sng" dirty="0">
                          <a:latin typeface="UD デジタル 教科書体 N-R" panose="02020400000000000000" pitchFamily="17" charset="-128"/>
                          <a:ea typeface="UD デジタル 教科書体 N-R" panose="02020400000000000000" pitchFamily="17" charset="-128"/>
                        </a:rPr>
                        <a:t>。</a:t>
                      </a:r>
                      <a:endParaRPr kumimoji="1" lang="en-US" altLang="ja-JP" sz="1200" u="sng" dirty="0">
                        <a:latin typeface="UD デジタル 教科書体 N-R" panose="02020400000000000000" pitchFamily="17" charset="-128"/>
                        <a:ea typeface="UD デジタル 教科書体 N-R" panose="02020400000000000000" pitchFamily="17"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216212793"/>
                  </a:ext>
                </a:extLst>
              </a:tr>
            </a:tbl>
          </a:graphicData>
        </a:graphic>
      </p:graphicFrame>
      <p:sp>
        <p:nvSpPr>
          <p:cNvPr id="6" name="Text Box 2">
            <a:extLst>
              <a:ext uri="{FF2B5EF4-FFF2-40B4-BE49-F238E27FC236}">
                <a16:creationId xmlns:a16="http://schemas.microsoft.com/office/drawing/2014/main" id="{D3DB9979-64A0-46CB-A8C2-B9A975EA397A}"/>
              </a:ext>
            </a:extLst>
          </p:cNvPr>
          <p:cNvSpPr txBox="1">
            <a:spLocks noChangeArrowheads="1"/>
          </p:cNvSpPr>
          <p:nvPr/>
        </p:nvSpPr>
        <p:spPr bwMode="auto">
          <a:xfrm>
            <a:off x="7689304" y="6405588"/>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marL="0" marR="0" lvl="0" indent="0" algn="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CD1E3EF9-C8F1-45E4-AD9D-B4C5D7756A5D}" type="slidenum">
              <a:rPr kumimoji="1" lang="en-US" altLang="ja-JP" sz="12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pPr marL="0" marR="0" lvl="0" indent="0" algn="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7</a:t>
            </a:fld>
            <a:endParaRPr kumimoji="1" lang="en-US" altLang="ja-JP"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7" name="正方形/長方形 6">
            <a:extLst>
              <a:ext uri="{FF2B5EF4-FFF2-40B4-BE49-F238E27FC236}">
                <a16:creationId xmlns:a16="http://schemas.microsoft.com/office/drawing/2014/main" id="{AC38EBFB-EC85-46DB-BC58-71BE8C2F3E4E}"/>
              </a:ext>
            </a:extLst>
          </p:cNvPr>
          <p:cNvSpPr/>
          <p:nvPr/>
        </p:nvSpPr>
        <p:spPr>
          <a:xfrm>
            <a:off x="7113240" y="402308"/>
            <a:ext cx="2880320" cy="31769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第１回部会での意見を①、</a:t>
            </a:r>
            <a:endParaRPr kumimoji="1" lang="en-US" altLang="ja-JP"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第２回部会での意見を②と表示。</a:t>
            </a:r>
          </a:p>
        </p:txBody>
      </p:sp>
      <p:sp>
        <p:nvSpPr>
          <p:cNvPr id="8" name="正方形/長方形 7">
            <a:extLst>
              <a:ext uri="{FF2B5EF4-FFF2-40B4-BE49-F238E27FC236}">
                <a16:creationId xmlns:a16="http://schemas.microsoft.com/office/drawing/2014/main" id="{1D721FA5-9622-44B7-A3E4-4E0D810C1354}"/>
              </a:ext>
            </a:extLst>
          </p:cNvPr>
          <p:cNvSpPr/>
          <p:nvPr/>
        </p:nvSpPr>
        <p:spPr>
          <a:xfrm>
            <a:off x="191510" y="1036552"/>
            <a:ext cx="6633698" cy="270106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38515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27384"/>
            <a:ext cx="9906000" cy="360000"/>
          </a:xfrm>
          <a:prstGeom prst="rect">
            <a:avLst/>
          </a:prstGeom>
          <a:solidFill>
            <a:srgbClr val="DBEEF4"/>
          </a:solidFill>
        </p:spPr>
        <p:txBody>
          <a:bodyPr wrap="square" rtlCol="0" anchor="ctr" anchorCtr="0">
            <a:no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第１・２回住生活基本計画推進部会を踏まえた論点の整理</a:t>
            </a:r>
          </a:p>
        </p:txBody>
      </p:sp>
      <p:sp>
        <p:nvSpPr>
          <p:cNvPr id="16" name="テキスト ボックス 15">
            <a:extLst>
              <a:ext uri="{FF2B5EF4-FFF2-40B4-BE49-F238E27FC236}">
                <a16:creationId xmlns:a16="http://schemas.microsoft.com/office/drawing/2014/main" id="{54C6BE68-5097-4913-90DE-97DF13B03904}"/>
              </a:ext>
            </a:extLst>
          </p:cNvPr>
          <p:cNvSpPr txBox="1"/>
          <p:nvPr/>
        </p:nvSpPr>
        <p:spPr>
          <a:xfrm>
            <a:off x="128463" y="447073"/>
            <a:ext cx="6552729"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200" b="1" dirty="0">
                <a:latin typeface="UD デジタル 教科書体 NP-B" panose="02020700000000000000" pitchFamily="18" charset="-128"/>
                <a:ea typeface="UD デジタル 教科書体 NP-B" panose="02020700000000000000" pitchFamily="18" charset="-128"/>
              </a:rPr>
              <a:t>４</a:t>
            </a:r>
            <a:r>
              <a:rPr lang="en-US" altLang="ja-JP" sz="1200" b="1" dirty="0">
                <a:latin typeface="UD デジタル 教科書体 NP-B" panose="02020700000000000000" pitchFamily="18" charset="-128"/>
                <a:ea typeface="UD デジタル 教科書体 NP-B" panose="02020700000000000000" pitchFamily="18" charset="-128"/>
              </a:rPr>
              <a:t>.</a:t>
            </a:r>
            <a:r>
              <a:rPr lang="ja-JP" altLang="en-US" sz="1200" b="1" dirty="0">
                <a:latin typeface="UD デジタル 教科書体 NP-B" panose="02020700000000000000" pitchFamily="18" charset="-128"/>
                <a:ea typeface="UD デジタル 教科書体 NP-B" panose="02020700000000000000" pitchFamily="18" charset="-128"/>
              </a:rPr>
              <a:t>論点③ 広域自治体として重点的に取り組むべき施策について　（１）市町村支援の強化</a:t>
            </a:r>
          </a:p>
        </p:txBody>
      </p:sp>
      <p:graphicFrame>
        <p:nvGraphicFramePr>
          <p:cNvPr id="17" name="表 16">
            <a:extLst>
              <a:ext uri="{FF2B5EF4-FFF2-40B4-BE49-F238E27FC236}">
                <a16:creationId xmlns:a16="http://schemas.microsoft.com/office/drawing/2014/main" id="{868F2402-42E5-4CD0-AF62-D1B76F5D55EB}"/>
              </a:ext>
            </a:extLst>
          </p:cNvPr>
          <p:cNvGraphicFramePr>
            <a:graphicFrameLocks noGrp="1"/>
          </p:cNvGraphicFramePr>
          <p:nvPr>
            <p:extLst>
              <p:ext uri="{D42A27DB-BD31-4B8C-83A1-F6EECF244321}">
                <p14:modId xmlns:p14="http://schemas.microsoft.com/office/powerpoint/2010/main" val="2539668378"/>
              </p:ext>
            </p:extLst>
          </p:nvPr>
        </p:nvGraphicFramePr>
        <p:xfrm>
          <a:off x="200472" y="804696"/>
          <a:ext cx="9505056" cy="5511574"/>
        </p:xfrm>
        <a:graphic>
          <a:graphicData uri="http://schemas.openxmlformats.org/drawingml/2006/table">
            <a:tbl>
              <a:tblPr firstRow="1" bandRow="1">
                <a:tableStyleId>{5C22544A-7EE6-4342-B048-85BDC9FD1C3A}</a:tableStyleId>
              </a:tblPr>
              <a:tblGrid>
                <a:gridCol w="6624736">
                  <a:extLst>
                    <a:ext uri="{9D8B030D-6E8A-4147-A177-3AD203B41FA5}">
                      <a16:colId xmlns:a16="http://schemas.microsoft.com/office/drawing/2014/main" val="20000"/>
                    </a:ext>
                  </a:extLst>
                </a:gridCol>
                <a:gridCol w="2880320">
                  <a:extLst>
                    <a:ext uri="{9D8B030D-6E8A-4147-A177-3AD203B41FA5}">
                      <a16:colId xmlns:a16="http://schemas.microsoft.com/office/drawing/2014/main" val="20002"/>
                    </a:ext>
                  </a:extLst>
                </a:gridCol>
              </a:tblGrid>
              <a:tr h="25797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2376000">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民間住宅施策、民間事業者等と連携した支援</a:t>
                      </a: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これまでは、自治体では公営住宅を住宅政策の主な対象としていたため、市町村レベルでは、民間住宅事業者との接点が少なかった。今後は、</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大阪府が市町村と不動産団体の支部などの民間事業者を繋ぐことが求められている</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と感じる。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①</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東京では大手の民間事業者が、空き家の利活用などのビジネスとして居住支援に関わるようになってきている。民間事業者は同じ業務に長く携わっている人が多く知識や経験が豊富であり、自治体の施策検討の場に参画してもらう場があるといいのではないか。また、そのような場があれば</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行政に求められていることを把握したり、行政がどのようなことに困っているかを発信出来る</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のではないか。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民間事業者も参画できる場については、オープンな場だと提供いただけない情報があることも考えられるため、</a:t>
                      </a:r>
                      <a:r>
                        <a:rPr kumimoji="1" lang="ja-JP" altLang="en-US" sz="1200" b="1" u="sng" dirty="0">
                          <a:solidFill>
                            <a:schemeClr val="tx1"/>
                          </a:solidFill>
                          <a:latin typeface="UD デジタル 教科書体 NP-B" panose="02020700000000000000" pitchFamily="18" charset="-128"/>
                          <a:ea typeface="UD デジタル 教科書体 NP-B" panose="02020700000000000000" pitchFamily="18" charset="-128"/>
                        </a:rPr>
                        <a:t>良い情報を集めるための手段</a:t>
                      </a:r>
                      <a:r>
                        <a:rPr kumimoji="1" lang="ja-JP" altLang="en-US" sz="1200" b="0" u="none" dirty="0">
                          <a:solidFill>
                            <a:schemeClr val="tx1"/>
                          </a:solidFill>
                          <a:latin typeface="UD デジタル 教科書体 N-R" panose="02020400000000000000" pitchFamily="17" charset="-128"/>
                          <a:ea typeface="UD デジタル 教科書体 N-R" panose="02020400000000000000" pitchFamily="17" charset="-128"/>
                        </a:rPr>
                        <a:t>を考えるべき</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ではないか。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自治体の計画策定に関わった際に、不動産団体の支部の方が委員にいたことで、業界の考え方を踏まえることで議論が前向きに進んだ。</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計画策定の段階で民間事業者に参画いただき、意見をもらうのは有効ではないか</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②</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居住支援や空き家等の</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民間住宅が対象となる施策において、相談窓口はまとめるべき</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で、その運用も、</a:t>
                      </a:r>
                      <a:r>
                        <a:rPr kumimoji="1" lang="ja-JP" altLang="en-US" sz="1200" u="sng" dirty="0">
                          <a:solidFill>
                            <a:schemeClr val="tx1"/>
                          </a:solidFill>
                          <a:latin typeface="UD デジタル 教科書体 NP-B" panose="02020700000000000000" pitchFamily="18" charset="-128"/>
                          <a:ea typeface="UD デジタル 教科書体 NP-B" panose="02020700000000000000" pitchFamily="18" charset="-128"/>
                        </a:rPr>
                        <a:t>民間と連携するなどで必ずしも公務員が全てを行う必要がない仕組を作るべき</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ではないか。</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①</a:t>
                      </a:r>
                      <a:r>
                        <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市町村が特定の業者を紹介することは難しいため、</a:t>
                      </a:r>
                      <a:r>
                        <a:rPr kumimoji="1" lang="ja-JP" altLang="en-US" sz="1200" u="sng" dirty="0">
                          <a:latin typeface="UD デジタル 教科書体 NP-B" panose="02020700000000000000" pitchFamily="18" charset="-128"/>
                          <a:ea typeface="UD デジタル 教科書体 NP-B" panose="02020700000000000000" pitchFamily="18" charset="-128"/>
                        </a:rPr>
                        <a:t>登録された民間団体・業者を紹介することで選択してもらえる仕組みは、民間住宅対策では有用</a:t>
                      </a:r>
                      <a:r>
                        <a:rPr kumimoji="1" lang="ja-JP" altLang="en-US" sz="1200" u="none" dirty="0">
                          <a:latin typeface="UD デジタル 教科書体 N-R" panose="02020400000000000000" pitchFamily="17" charset="-128"/>
                          <a:ea typeface="UD デジタル 教科書体 N-R" panose="02020400000000000000" pitchFamily="17" charset="-128"/>
                        </a:rPr>
                        <a:t>だと考える。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神奈川県では、</a:t>
                      </a:r>
                      <a:r>
                        <a:rPr kumimoji="1" lang="ja-JP" altLang="en-US" sz="1200" b="1" u="sng" dirty="0">
                          <a:latin typeface="UD デジタル 教科書体 NP-B" panose="02020700000000000000" pitchFamily="18" charset="-128"/>
                          <a:ea typeface="UD デジタル 教科書体 NP-B" panose="02020700000000000000" pitchFamily="18" charset="-128"/>
                        </a:rPr>
                        <a:t>公益社団法人</a:t>
                      </a:r>
                      <a:r>
                        <a:rPr kumimoji="1" lang="ja-JP" altLang="en-US" sz="1200" u="sng" dirty="0">
                          <a:latin typeface="UD デジタル 教科書体 NP-B" panose="02020700000000000000" pitchFamily="18" charset="-128"/>
                          <a:ea typeface="UD デジタル 教科書体 NP-B" panose="02020700000000000000" pitchFamily="18" charset="-128"/>
                        </a:rPr>
                        <a:t>を通して自治体の住宅施策をマンツーマンで指導</a:t>
                      </a:r>
                      <a:r>
                        <a:rPr kumimoji="1" lang="ja-JP" altLang="en-US" sz="1200" u="none" dirty="0">
                          <a:latin typeface="UD デジタル 教科書体 N-R" panose="02020400000000000000" pitchFamily="17" charset="-128"/>
                          <a:ea typeface="UD デジタル 教科書体 N-R" panose="02020400000000000000" pitchFamily="17" charset="-128"/>
                        </a:rPr>
                        <a:t>を行っており、自治体からも心強いとの意見が出ている。</a:t>
                      </a:r>
                      <a:r>
                        <a:rPr kumimoji="1" lang="ja-JP" altLang="en-US" sz="1200" u="sng" dirty="0">
                          <a:latin typeface="UD デジタル 教科書体 NP-B" panose="02020700000000000000" pitchFamily="18" charset="-128"/>
                          <a:ea typeface="UD デジタル 教科書体 NP-B" panose="02020700000000000000" pitchFamily="18" charset="-128"/>
                        </a:rPr>
                        <a:t>外部の力をアドバイザーとして活用</a:t>
                      </a:r>
                      <a:r>
                        <a:rPr kumimoji="1" lang="ja-JP" altLang="en-US" sz="1200" u="none" dirty="0">
                          <a:latin typeface="UD デジタル 教科書体 N-R" panose="02020400000000000000" pitchFamily="17" charset="-128"/>
                          <a:ea typeface="UD デジタル 教科書体 N-R" panose="02020400000000000000" pitchFamily="17" charset="-128"/>
                        </a:rPr>
                        <a:t>することで行政同士で直接やりにくいところも、</a:t>
                      </a:r>
                      <a:r>
                        <a:rPr kumimoji="1" lang="ja-JP" altLang="en-US" sz="1200" u="sng" dirty="0">
                          <a:latin typeface="UD デジタル 教科書体 NP-B" panose="02020700000000000000" pitchFamily="18" charset="-128"/>
                          <a:ea typeface="UD デジタル 教科書体 NP-B" panose="02020700000000000000" pitchFamily="18" charset="-128"/>
                        </a:rPr>
                        <a:t>伴走支援が可能</a:t>
                      </a:r>
                      <a:r>
                        <a:rPr kumimoji="1" lang="ja-JP" altLang="en-US" sz="1200" u="none" dirty="0">
                          <a:latin typeface="UD デジタル 教科書体 N-R" panose="02020400000000000000" pitchFamily="17" charset="-128"/>
                          <a:ea typeface="UD デジタル 教科書体 N-R" panose="02020400000000000000" pitchFamily="17" charset="-128"/>
                        </a:rPr>
                        <a:t>となる。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a:t>
                      </a:r>
                      <a:r>
                        <a:rPr kumimoji="1" lang="ja-JP" altLang="en-US" sz="1200" u="none" strike="noStrike" baseline="0" dirty="0">
                          <a:latin typeface="UD デジタル 教科書体 N-R" panose="02020400000000000000" pitchFamily="17" charset="-128"/>
                          <a:ea typeface="UD デジタル 教科書体 N-R" panose="02020400000000000000" pitchFamily="17" charset="-128"/>
                        </a:rPr>
                        <a:t>神奈川県の公益社団法人では居住支援協議会の事務局のほか、住まい・まちづくり全般の支援もしており、空き家の相談にも対応している。</a:t>
                      </a:r>
                      <a:r>
                        <a:rPr kumimoji="1" lang="ja-JP" altLang="en-US" sz="1200" u="sng" dirty="0">
                          <a:latin typeface="UD デジタル 教科書体 NP-B" panose="02020700000000000000" pitchFamily="18" charset="-128"/>
                          <a:ea typeface="UD デジタル 教科書体 NP-B" panose="02020700000000000000" pitchFamily="18" charset="-128"/>
                        </a:rPr>
                        <a:t>大阪府でも神奈川県のような団体が中間支援団体として市町村を支援</a:t>
                      </a:r>
                      <a:r>
                        <a:rPr kumimoji="1" lang="ja-JP" altLang="en-US" sz="1200" u="none" dirty="0">
                          <a:latin typeface="UD デジタル 教科書体 N-R" panose="02020400000000000000" pitchFamily="17" charset="-128"/>
                          <a:ea typeface="UD デジタル 教科書体 N-R" panose="02020400000000000000" pitchFamily="17" charset="-128"/>
                        </a:rPr>
                        <a:t>していく形があるといいのではないか。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②</a:t>
                      </a:r>
                      <a:r>
                        <a:rPr kumimoji="1" lang="en-US" altLang="ja-JP" sz="1200" u="none" dirty="0">
                          <a:latin typeface="UD デジタル 教科書体 N-R" panose="02020400000000000000" pitchFamily="17" charset="-128"/>
                          <a:ea typeface="UD デジタル 教科書体 N-R" panose="02020400000000000000" pitchFamily="17" charset="-128"/>
                        </a:rPr>
                        <a:t>】</a:t>
                      </a:r>
                    </a:p>
                  </a:txBody>
                  <a:tcPr marL="36000" marR="36000" marT="36000" marB="36000" anchor="ctr"/>
                </a:tc>
                <a:tc>
                  <a:txBody>
                    <a:bodyPr/>
                    <a:lstStyle/>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・本日（第３回部会）の議論も踏まえ、</a:t>
                      </a:r>
                      <a:r>
                        <a:rPr kumimoji="1" lang="ja-JP" altLang="en-US" sz="1200" u="sng" dirty="0">
                          <a:latin typeface="UD デジタル 教科書体 N-R" panose="02020400000000000000" pitchFamily="17" charset="-128"/>
                          <a:ea typeface="UD デジタル 教科書体 N-R" panose="02020400000000000000" pitchFamily="17" charset="-128"/>
                        </a:rPr>
                        <a:t>引き続き取組を検討する。</a:t>
                      </a:r>
                      <a:endParaRPr kumimoji="1" lang="en-US" altLang="ja-JP" sz="1200" u="sng"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0001"/>
                  </a:ext>
                </a:extLst>
              </a:tr>
            </a:tbl>
          </a:graphicData>
        </a:graphic>
      </p:graphicFrame>
      <p:sp>
        <p:nvSpPr>
          <p:cNvPr id="6" name="Text Box 2">
            <a:extLst>
              <a:ext uri="{FF2B5EF4-FFF2-40B4-BE49-F238E27FC236}">
                <a16:creationId xmlns:a16="http://schemas.microsoft.com/office/drawing/2014/main" id="{EF824BA4-775E-4A31-A801-54A7A1A1786C}"/>
              </a:ext>
            </a:extLst>
          </p:cNvPr>
          <p:cNvSpPr txBox="1">
            <a:spLocks noChangeArrowheads="1"/>
          </p:cNvSpPr>
          <p:nvPr/>
        </p:nvSpPr>
        <p:spPr bwMode="auto">
          <a:xfrm>
            <a:off x="7689304" y="6388722"/>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8</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7" name="正方形/長方形 6">
            <a:extLst>
              <a:ext uri="{FF2B5EF4-FFF2-40B4-BE49-F238E27FC236}">
                <a16:creationId xmlns:a16="http://schemas.microsoft.com/office/drawing/2014/main" id="{FDE8B39E-1D8F-4E1B-A849-9C5B63B089A7}"/>
              </a:ext>
            </a:extLst>
          </p:cNvPr>
          <p:cNvSpPr/>
          <p:nvPr/>
        </p:nvSpPr>
        <p:spPr>
          <a:xfrm>
            <a:off x="7113240" y="402308"/>
            <a:ext cx="2880320" cy="31769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algn="r"/>
            <a:r>
              <a:rPr kumimoji="1" lang="en-US" altLang="ja-JP" sz="1050"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050" dirty="0">
                <a:solidFill>
                  <a:schemeClr val="tx1"/>
                </a:solidFill>
                <a:latin typeface="UD デジタル 教科書体 N-R" panose="02020400000000000000" pitchFamily="17" charset="-128"/>
                <a:ea typeface="UD デジタル 教科書体 N-R" panose="02020400000000000000" pitchFamily="17" charset="-128"/>
              </a:rPr>
              <a:t>第１回部会での意見を①、</a:t>
            </a:r>
            <a:endParaRPr kumimoji="1" lang="en-US" altLang="ja-JP" sz="1050" dirty="0">
              <a:solidFill>
                <a:schemeClr val="tx1"/>
              </a:solidFill>
              <a:latin typeface="UD デジタル 教科書体 N-R" panose="02020400000000000000" pitchFamily="17" charset="-128"/>
              <a:ea typeface="UD デジタル 教科書体 N-R" panose="02020400000000000000" pitchFamily="17" charset="-128"/>
            </a:endParaRPr>
          </a:p>
          <a:p>
            <a:pPr algn="r"/>
            <a:r>
              <a:rPr kumimoji="1" lang="ja-JP" altLang="en-US" sz="1050" dirty="0">
                <a:solidFill>
                  <a:schemeClr val="tx1"/>
                </a:solidFill>
                <a:latin typeface="UD デジタル 教科書体 N-R" panose="02020400000000000000" pitchFamily="17" charset="-128"/>
                <a:ea typeface="UD デジタル 教科書体 N-R" panose="02020400000000000000" pitchFamily="17" charset="-128"/>
              </a:rPr>
              <a:t>第２回部会での意見を②と表示。</a:t>
            </a:r>
          </a:p>
        </p:txBody>
      </p:sp>
      <p:sp>
        <p:nvSpPr>
          <p:cNvPr id="8" name="正方形/長方形 7">
            <a:extLst>
              <a:ext uri="{FF2B5EF4-FFF2-40B4-BE49-F238E27FC236}">
                <a16:creationId xmlns:a16="http://schemas.microsoft.com/office/drawing/2014/main" id="{2D3FFF48-5405-47C5-B3C7-50527FFE63FD}"/>
              </a:ext>
            </a:extLst>
          </p:cNvPr>
          <p:cNvSpPr/>
          <p:nvPr/>
        </p:nvSpPr>
        <p:spPr>
          <a:xfrm>
            <a:off x="191510" y="1916832"/>
            <a:ext cx="6633698" cy="20882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E049E1F4-9003-456D-B06B-A4DC3A395C95}"/>
              </a:ext>
            </a:extLst>
          </p:cNvPr>
          <p:cNvSpPr/>
          <p:nvPr/>
        </p:nvSpPr>
        <p:spPr>
          <a:xfrm>
            <a:off x="200472" y="5661248"/>
            <a:ext cx="6633698" cy="65502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02717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27384"/>
            <a:ext cx="9906000" cy="360000"/>
          </a:xfrm>
          <a:prstGeom prst="rect">
            <a:avLst/>
          </a:prstGeom>
          <a:solidFill>
            <a:srgbClr val="DBEEF4"/>
          </a:solidFill>
        </p:spPr>
        <p:txBody>
          <a:bodyPr wrap="square"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第１・２回住生活基本計画推進部会を踏まえた論点の整理</a:t>
            </a:r>
          </a:p>
        </p:txBody>
      </p:sp>
      <p:sp>
        <p:nvSpPr>
          <p:cNvPr id="16" name="テキスト ボックス 15">
            <a:extLst>
              <a:ext uri="{FF2B5EF4-FFF2-40B4-BE49-F238E27FC236}">
                <a16:creationId xmlns:a16="http://schemas.microsoft.com/office/drawing/2014/main" id="{54C6BE68-5097-4913-90DE-97DF13B03904}"/>
              </a:ext>
            </a:extLst>
          </p:cNvPr>
          <p:cNvSpPr txBox="1"/>
          <p:nvPr/>
        </p:nvSpPr>
        <p:spPr>
          <a:xfrm>
            <a:off x="128463" y="447073"/>
            <a:ext cx="6552729"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４</a:t>
            </a:r>
            <a:r>
              <a:rPr kumimoji="1" lang="en-US" altLang="ja-JP" sz="1200"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a:t>
            </a:r>
            <a:r>
              <a:rPr kumimoji="1" lang="ja-JP" altLang="en-US" sz="1200"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論点③ 広域自治体として重点的に取り組むべき施策について　（１）市町村支援の強化</a:t>
            </a:r>
          </a:p>
        </p:txBody>
      </p:sp>
      <p:graphicFrame>
        <p:nvGraphicFramePr>
          <p:cNvPr id="17" name="表 16">
            <a:extLst>
              <a:ext uri="{FF2B5EF4-FFF2-40B4-BE49-F238E27FC236}">
                <a16:creationId xmlns:a16="http://schemas.microsoft.com/office/drawing/2014/main" id="{868F2402-42E5-4CD0-AF62-D1B76F5D55EB}"/>
              </a:ext>
            </a:extLst>
          </p:cNvPr>
          <p:cNvGraphicFramePr>
            <a:graphicFrameLocks noGrp="1"/>
          </p:cNvGraphicFramePr>
          <p:nvPr>
            <p:extLst>
              <p:ext uri="{D42A27DB-BD31-4B8C-83A1-F6EECF244321}">
                <p14:modId xmlns:p14="http://schemas.microsoft.com/office/powerpoint/2010/main" val="4068149047"/>
              </p:ext>
            </p:extLst>
          </p:nvPr>
        </p:nvGraphicFramePr>
        <p:xfrm>
          <a:off x="200472" y="804696"/>
          <a:ext cx="9505056" cy="3264000"/>
        </p:xfrm>
        <a:graphic>
          <a:graphicData uri="http://schemas.openxmlformats.org/drawingml/2006/table">
            <a:tbl>
              <a:tblPr firstRow="1" bandRow="1">
                <a:tableStyleId>{5C22544A-7EE6-4342-B048-85BDC9FD1C3A}</a:tableStyleId>
              </a:tblPr>
              <a:tblGrid>
                <a:gridCol w="6624736">
                  <a:extLst>
                    <a:ext uri="{9D8B030D-6E8A-4147-A177-3AD203B41FA5}">
                      <a16:colId xmlns:a16="http://schemas.microsoft.com/office/drawing/2014/main" val="20000"/>
                    </a:ext>
                  </a:extLst>
                </a:gridCol>
                <a:gridCol w="2880320">
                  <a:extLst>
                    <a:ext uri="{9D8B030D-6E8A-4147-A177-3AD203B41FA5}">
                      <a16:colId xmlns:a16="http://schemas.microsoft.com/office/drawing/2014/main" val="20002"/>
                    </a:ext>
                  </a:extLst>
                </a:gridCol>
              </a:tblGrid>
              <a:tr h="25034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1667436">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■人材育成</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空き家対策は自治体によって状況が全く異なっている。大阪府が</a:t>
                      </a:r>
                      <a:r>
                        <a:rPr kumimoji="1" lang="ja-JP" altLang="en-US" sz="1200" u="sng" dirty="0">
                          <a:latin typeface="UD デジタル 教科書体 NP-B" panose="02020700000000000000" pitchFamily="18" charset="-128"/>
                          <a:ea typeface="UD デジタル 教科書体 NP-B" panose="02020700000000000000" pitchFamily="18" charset="-128"/>
                        </a:rPr>
                        <a:t>各自治体の空き家担当を集めてワークショップを開催し、よく似た問題を抱えている自治体を</a:t>
                      </a:r>
                      <a:r>
                        <a:rPr kumimoji="1" lang="en-US" altLang="ja-JP" sz="1200" u="sng" dirty="0">
                          <a:latin typeface="UD デジタル 教科書体 NP-B" panose="02020700000000000000" pitchFamily="18" charset="-128"/>
                          <a:ea typeface="UD デジタル 教科書体 NP-B" panose="02020700000000000000" pitchFamily="18" charset="-128"/>
                        </a:rPr>
                        <a:t>1</a:t>
                      </a:r>
                      <a:r>
                        <a:rPr kumimoji="1" lang="ja-JP" altLang="en-US" sz="1200" u="sng" dirty="0">
                          <a:latin typeface="UD デジタル 教科書体 NP-B" panose="02020700000000000000" pitchFamily="18" charset="-128"/>
                          <a:ea typeface="UD デジタル 教科書体 NP-B" panose="02020700000000000000" pitchFamily="18" charset="-128"/>
                        </a:rPr>
                        <a:t>つのテーブルにまとめて話し合いをしてもらうことは重要</a:t>
                      </a:r>
                      <a:r>
                        <a:rPr kumimoji="1" lang="ja-JP" altLang="en-US" sz="1200" u="none" dirty="0">
                          <a:latin typeface="UD デジタル 教科書体 N-R" panose="02020400000000000000" pitchFamily="17" charset="-128"/>
                          <a:ea typeface="UD デジタル 教科書体 N-R" panose="02020400000000000000" pitchFamily="17" charset="-128"/>
                        </a:rPr>
                        <a:t>と考える。公営住宅や郊外住宅地など関係ないところもあるが類似する状況のところもある。</a:t>
                      </a:r>
                      <a:r>
                        <a:rPr kumimoji="1" lang="ja-JP" altLang="en-US" sz="1200" u="sng" dirty="0">
                          <a:latin typeface="UD デジタル 教科書体 NP-B" panose="02020700000000000000" pitchFamily="18" charset="-128"/>
                          <a:ea typeface="UD デジタル 教科書体 NP-B" panose="02020700000000000000" pitchFamily="18" charset="-128"/>
                        </a:rPr>
                        <a:t>それぞれのノウハウを横つなぎできるプラットフォームを設けるだけでも人材育成につながる</a:t>
                      </a:r>
                      <a:r>
                        <a:rPr kumimoji="1" lang="ja-JP" altLang="en-US" sz="1200" u="none" dirty="0">
                          <a:latin typeface="UD デジタル 教科書体 N-R" panose="02020400000000000000" pitchFamily="17" charset="-128"/>
                          <a:ea typeface="UD デジタル 教科書体 N-R" panose="02020400000000000000" pitchFamily="17" charset="-128"/>
                        </a:rPr>
                        <a:t>と思う。</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市町村の職員を大阪府で受け入れる際、</a:t>
                      </a:r>
                      <a:r>
                        <a:rPr kumimoji="1" lang="ja-JP" altLang="en-US" sz="1200" u="sng" dirty="0">
                          <a:latin typeface="UD デジタル 教科書体 NP-B" panose="02020700000000000000" pitchFamily="18" charset="-128"/>
                          <a:ea typeface="UD デジタル 教科書体 NP-B" panose="02020700000000000000" pitchFamily="18" charset="-128"/>
                        </a:rPr>
                        <a:t>市町村では実施するのが難しい取組を経験し、ノウハウを学んで持って帰ってもらうような連携ができると、よりよい</a:t>
                      </a:r>
                      <a:r>
                        <a:rPr kumimoji="1" lang="ja-JP" altLang="en-US" sz="1200" u="none" dirty="0">
                          <a:latin typeface="UD デジタル 教科書体 N-R" panose="02020400000000000000" pitchFamily="17" charset="-128"/>
                          <a:ea typeface="UD デジタル 教科書体 N-R" panose="02020400000000000000" pitchFamily="17" charset="-128"/>
                        </a:rPr>
                        <a:t>のではないか。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txBody>
                  <a:tcPr marL="36000" marR="36000" marT="36000" marB="36000" anchor="ctr"/>
                </a:tc>
                <a:tc>
                  <a:txBody>
                    <a:bodyPr/>
                    <a:lstStyle/>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・本日（第３回部会）の議論も踏まえ、</a:t>
                      </a:r>
                      <a:r>
                        <a:rPr kumimoji="1" lang="ja-JP" altLang="en-US" sz="1200" u="sng" dirty="0">
                          <a:latin typeface="UD デジタル 教科書体 N-R" panose="02020400000000000000" pitchFamily="17" charset="-128"/>
                          <a:ea typeface="UD デジタル 教科書体 N-R" panose="02020400000000000000" pitchFamily="17" charset="-128"/>
                        </a:rPr>
                        <a:t>引き続き取組を検討する。</a:t>
                      </a:r>
                      <a:endParaRPr kumimoji="1" lang="en-US" altLang="ja-JP" sz="1200" u="sng"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559656452"/>
                  </a:ext>
                </a:extLst>
              </a:tr>
              <a:tr h="1282588">
                <a:tc>
                  <a:txBody>
                    <a:bodyPr/>
                    <a:lstStyle/>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■負担の軽減</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自治体における情報の周知や教育等にパワーが必要である。例えば礼金・敷金に関するマニュアルを各自治体で作成されているが、</a:t>
                      </a:r>
                      <a:r>
                        <a:rPr kumimoji="1" lang="ja-JP" altLang="en-US" sz="1200" u="sng" dirty="0">
                          <a:latin typeface="UD デジタル 教科書体 NP-B" panose="02020700000000000000" pitchFamily="18" charset="-128"/>
                          <a:ea typeface="UD デジタル 教科書体 NP-B" panose="02020700000000000000" pitchFamily="18" charset="-128"/>
                        </a:rPr>
                        <a:t>共通のひな形を活用するなど、各自治体がすべてオリジナルとする必要はなく、省力化していくことが必要</a:t>
                      </a:r>
                      <a:r>
                        <a:rPr kumimoji="1" lang="ja-JP" altLang="en-US" sz="1200" u="none" dirty="0">
                          <a:latin typeface="UD デジタル 教科書体 N-R" panose="02020400000000000000" pitchFamily="17" charset="-128"/>
                          <a:ea typeface="UD デジタル 教科書体 N-R" panose="02020400000000000000" pitchFamily="17" charset="-128"/>
                        </a:rPr>
                        <a:t>だと考える。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a:t>
                      </a:r>
                      <a:r>
                        <a:rPr kumimoji="1" lang="ja-JP" altLang="en-US" sz="1200" u="sng" dirty="0">
                          <a:latin typeface="UD デジタル 教科書体 NP-B" panose="02020700000000000000" pitchFamily="18" charset="-128"/>
                          <a:ea typeface="UD デジタル 教科書体 NP-B" panose="02020700000000000000" pitchFamily="18" charset="-128"/>
                        </a:rPr>
                        <a:t>クラウド等を活用</a:t>
                      </a:r>
                      <a:r>
                        <a:rPr kumimoji="1" lang="ja-JP" altLang="en-US" sz="1200" u="none" dirty="0">
                          <a:latin typeface="UD デジタル 教科書体 N-R" panose="02020400000000000000" pitchFamily="17" charset="-128"/>
                          <a:ea typeface="UD デジタル 教科書体 N-R" panose="02020400000000000000" pitchFamily="17" charset="-128"/>
                        </a:rPr>
                        <a:t>し、自治体間でのファイル連携の仕方も工夫していくとよいのではないか。</a:t>
                      </a:r>
                      <a:r>
                        <a:rPr kumimoji="1" lang="en-US" altLang="ja-JP" sz="1200" u="none" dirty="0">
                          <a:latin typeface="UD デジタル 教科書体 N-R" panose="02020400000000000000" pitchFamily="17" charset="-128"/>
                          <a:ea typeface="UD デジタル 教科書体 N-R" panose="02020400000000000000" pitchFamily="17" charset="-128"/>
                        </a:rPr>
                        <a:t>【</a:t>
                      </a:r>
                      <a:r>
                        <a:rPr kumimoji="1" lang="ja-JP" altLang="en-US" sz="1200" u="none" dirty="0">
                          <a:latin typeface="UD デジタル 教科書体 N-R" panose="02020400000000000000" pitchFamily="17" charset="-128"/>
                          <a:ea typeface="UD デジタル 教科書体 N-R" panose="02020400000000000000" pitchFamily="17" charset="-128"/>
                        </a:rPr>
                        <a:t>①</a:t>
                      </a:r>
                      <a:r>
                        <a:rPr kumimoji="1" lang="en-US" altLang="ja-JP" sz="1200" u="none" dirty="0">
                          <a:latin typeface="UD デジタル 教科書体 N-R" panose="02020400000000000000" pitchFamily="17" charset="-128"/>
                          <a:ea typeface="UD デジタル 教科書体 N-R" panose="02020400000000000000" pitchFamily="17" charset="-128"/>
                        </a:rPr>
                        <a:t>】</a:t>
                      </a:r>
                    </a:p>
                  </a:txBody>
                  <a:tcPr marL="36000" marR="36000" marT="36000" marB="36000" anchor="ctr"/>
                </a:tc>
                <a:tc>
                  <a:txBody>
                    <a:bodyPr/>
                    <a:lstStyle/>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・本日（第３回部会）の議論も踏まえ、</a:t>
                      </a:r>
                      <a:r>
                        <a:rPr kumimoji="1" lang="ja-JP" altLang="en-US" sz="1200" u="sng" dirty="0">
                          <a:latin typeface="UD デジタル 教科書体 N-R" panose="02020400000000000000" pitchFamily="17" charset="-128"/>
                          <a:ea typeface="UD デジタル 教科書体 N-R" panose="02020400000000000000" pitchFamily="17" charset="-128"/>
                        </a:rPr>
                        <a:t>引き続き取組を検討する。</a:t>
                      </a:r>
                      <a:endParaRPr kumimoji="1" lang="en-US" altLang="ja-JP" sz="1200" u="sng"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3135588409"/>
                  </a:ext>
                </a:extLst>
              </a:tr>
            </a:tbl>
          </a:graphicData>
        </a:graphic>
      </p:graphicFrame>
      <p:sp>
        <p:nvSpPr>
          <p:cNvPr id="6" name="Text Box 2">
            <a:extLst>
              <a:ext uri="{FF2B5EF4-FFF2-40B4-BE49-F238E27FC236}">
                <a16:creationId xmlns:a16="http://schemas.microsoft.com/office/drawing/2014/main" id="{EF824BA4-775E-4A31-A801-54A7A1A1786C}"/>
              </a:ext>
            </a:extLst>
          </p:cNvPr>
          <p:cNvSpPr txBox="1">
            <a:spLocks noChangeArrowheads="1"/>
          </p:cNvSpPr>
          <p:nvPr/>
        </p:nvSpPr>
        <p:spPr bwMode="auto">
          <a:xfrm>
            <a:off x="7689304" y="6388722"/>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marL="0" marR="0" lvl="0" indent="0" algn="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CD1E3EF9-C8F1-45E4-AD9D-B4C5D7756A5D}" type="slidenum">
              <a:rPr kumimoji="1" lang="en-US" altLang="ja-JP" sz="12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pPr marL="0" marR="0" lvl="0" indent="0" algn="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9</a:t>
            </a:fld>
            <a:endParaRPr kumimoji="1" lang="en-US" altLang="ja-JP"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7" name="正方形/長方形 6">
            <a:extLst>
              <a:ext uri="{FF2B5EF4-FFF2-40B4-BE49-F238E27FC236}">
                <a16:creationId xmlns:a16="http://schemas.microsoft.com/office/drawing/2014/main" id="{FDE8B39E-1D8F-4E1B-A849-9C5B63B089A7}"/>
              </a:ext>
            </a:extLst>
          </p:cNvPr>
          <p:cNvSpPr/>
          <p:nvPr/>
        </p:nvSpPr>
        <p:spPr>
          <a:xfrm>
            <a:off x="7113240" y="402308"/>
            <a:ext cx="2880320" cy="31769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第１回部会での意見を①、</a:t>
            </a:r>
            <a:endParaRPr kumimoji="1" lang="en-US" altLang="ja-JP"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第２回部会での意見を②と表示。</a:t>
            </a:r>
          </a:p>
        </p:txBody>
      </p:sp>
    </p:spTree>
    <p:extLst>
      <p:ext uri="{BB962C8B-B14F-4D97-AF65-F5344CB8AC3E}">
        <p14:creationId xmlns:p14="http://schemas.microsoft.com/office/powerpoint/2010/main" val="8291960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5694</Words>
  <Application>Microsoft Office PowerPoint</Application>
  <PresentationFormat>A4 210 x 297 mm</PresentationFormat>
  <Paragraphs>214</Paragraphs>
  <Slides>13</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13</vt:i4>
      </vt:variant>
    </vt:vector>
  </HeadingPairs>
  <TitlesOfParts>
    <vt:vector size="21" baseType="lpstr">
      <vt:lpstr>HGPｺﾞｼｯｸM</vt:lpstr>
      <vt:lpstr>UD デジタル 教科書体 NK-R</vt:lpstr>
      <vt:lpstr>UD デジタル 教科書体 NP-B</vt:lpstr>
      <vt:lpstr>UD デジタル 教科書体 NP-R</vt:lpstr>
      <vt:lpstr>UD デジタル 教科書体 N-R</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2025-07-31T08:40:17Z</dcterms:created>
  <dcterms:modified xsi:type="dcterms:W3CDTF">2025-07-31T08:40:23Z</dcterms:modified>
</cp:coreProperties>
</file>