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10"/>
  </p:notesMasterIdLst>
  <p:sldIdLst>
    <p:sldId id="256" r:id="rId3"/>
    <p:sldId id="1254" r:id="rId4"/>
    <p:sldId id="1280" r:id="rId5"/>
    <p:sldId id="1284" r:id="rId6"/>
    <p:sldId id="1278" r:id="rId7"/>
    <p:sldId id="257" r:id="rId8"/>
    <p:sldId id="1282" r:id="rId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B5D5"/>
    <a:srgbClr val="FBC5C9"/>
    <a:srgbClr val="DEEBF7"/>
    <a:srgbClr val="B2B2B2"/>
    <a:srgbClr val="FDE9EA"/>
    <a:srgbClr val="C0C0C0"/>
    <a:srgbClr val="F47079"/>
    <a:srgbClr val="4472C4"/>
    <a:srgbClr val="F141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濃色スタイル 1 - アクセント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0" autoAdjust="0"/>
    <p:restoredTop sz="88046" autoAdjust="0"/>
  </p:normalViewPr>
  <p:slideViewPr>
    <p:cSldViewPr snapToGrid="0">
      <p:cViewPr>
        <p:scale>
          <a:sx n="75" d="100"/>
          <a:sy n="75" d="100"/>
        </p:scale>
        <p:origin x="1812" y="8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CF6BE155-56D9-4BBA-A187-D070AF1770DB}"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35ABBAC-F7E4-420A-B394-899C417718A7}" type="slidenum">
              <a:rPr kumimoji="1" lang="ja-JP" altLang="en-US" smtClean="0"/>
              <a:t>‹#›</a:t>
            </a:fld>
            <a:endParaRPr kumimoji="1" lang="ja-JP" altLang="en-US"/>
          </a:p>
        </p:txBody>
      </p:sp>
    </p:spTree>
    <p:extLst>
      <p:ext uri="{BB962C8B-B14F-4D97-AF65-F5344CB8AC3E}">
        <p14:creationId xmlns:p14="http://schemas.microsoft.com/office/powerpoint/2010/main" val="39049840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3EE03C-05D7-44FB-AE12-690BC305D7B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F372B9D-582A-4289-B298-2FF6F994CA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FB764A5-7FB1-4AFB-9BF7-338E4C66515F}"/>
              </a:ext>
            </a:extLst>
          </p:cNvPr>
          <p:cNvSpPr>
            <a:spLocks noGrp="1"/>
          </p:cNvSpPr>
          <p:nvPr>
            <p:ph type="dt" sz="half" idx="10"/>
          </p:nvPr>
        </p:nvSpPr>
        <p:spPr/>
        <p:txBody>
          <a:bodyPr/>
          <a:lstStyle/>
          <a:p>
            <a:fld id="{15A36DA7-9B80-4494-809E-B822EC23F3A8}"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F4A46F86-42EF-4A61-8565-0C2D8E37740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78C13F-2BC6-4C77-8A60-A6CDF2D3658A}"/>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736924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48A29B-2444-4E6E-9BDA-E7B5BD023FA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CB98F6B-0F5F-4899-8CE7-0CF1EAD2189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B1D9EFE-2A21-41C3-9A6A-77193FC8E6DF}"/>
              </a:ext>
            </a:extLst>
          </p:cNvPr>
          <p:cNvSpPr>
            <a:spLocks noGrp="1"/>
          </p:cNvSpPr>
          <p:nvPr>
            <p:ph type="dt" sz="half" idx="10"/>
          </p:nvPr>
        </p:nvSpPr>
        <p:spPr/>
        <p:txBody>
          <a:bodyPr/>
          <a:lstStyle/>
          <a:p>
            <a:fld id="{6DB8E3ED-B2B2-4555-8955-72BCEE41D8CF}"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DD5FC8B1-1834-4991-B214-642CA9470A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539FF1-9225-4A1E-89B5-ECA2CAECB3EE}"/>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1598712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00FD850-409D-4048-9D81-AF5A5F4F059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A3453A1-DA25-420E-9AF4-564A250C4A8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A1A3440-83BA-4CF6-8317-4062678CDEDE}"/>
              </a:ext>
            </a:extLst>
          </p:cNvPr>
          <p:cNvSpPr>
            <a:spLocks noGrp="1"/>
          </p:cNvSpPr>
          <p:nvPr>
            <p:ph type="dt" sz="half" idx="10"/>
          </p:nvPr>
        </p:nvSpPr>
        <p:spPr/>
        <p:txBody>
          <a:bodyPr/>
          <a:lstStyle/>
          <a:p>
            <a:fld id="{C7DE1951-6CFA-4FDC-867B-E5B8582B1E09}"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9F0A0929-F5C5-416E-9A32-F5E7FEF5D9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151495-7735-446D-A0FB-E87E2556876E}"/>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702435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9" indent="0" algn="ctr">
              <a:buNone/>
              <a:defRPr>
                <a:solidFill>
                  <a:schemeClr val="tx1">
                    <a:tint val="75000"/>
                  </a:schemeClr>
                </a:solidFill>
              </a:defRPr>
            </a:lvl2pPr>
            <a:lvl3pPr marL="914418" indent="0" algn="ctr">
              <a:buNone/>
              <a:defRPr>
                <a:solidFill>
                  <a:schemeClr val="tx1">
                    <a:tint val="75000"/>
                  </a:schemeClr>
                </a:solidFill>
              </a:defRPr>
            </a:lvl3pPr>
            <a:lvl4pPr marL="1371627" indent="0" algn="ctr">
              <a:buNone/>
              <a:defRPr>
                <a:solidFill>
                  <a:schemeClr val="tx1">
                    <a:tint val="75000"/>
                  </a:schemeClr>
                </a:solidFill>
              </a:defRPr>
            </a:lvl4pPr>
            <a:lvl5pPr marL="1828837" indent="0" algn="ctr">
              <a:buNone/>
              <a:defRPr>
                <a:solidFill>
                  <a:schemeClr val="tx1">
                    <a:tint val="75000"/>
                  </a:schemeClr>
                </a:solidFill>
              </a:defRPr>
            </a:lvl5pPr>
            <a:lvl6pPr marL="2286046" indent="0" algn="ctr">
              <a:buNone/>
              <a:defRPr>
                <a:solidFill>
                  <a:schemeClr val="tx1">
                    <a:tint val="75000"/>
                  </a:schemeClr>
                </a:solidFill>
              </a:defRPr>
            </a:lvl6pPr>
            <a:lvl7pPr marL="2743255" indent="0" algn="ctr">
              <a:buNone/>
              <a:defRPr>
                <a:solidFill>
                  <a:schemeClr val="tx1">
                    <a:tint val="75000"/>
                  </a:schemeClr>
                </a:solidFill>
              </a:defRPr>
            </a:lvl7pPr>
            <a:lvl8pPr marL="3200464" indent="0" algn="ctr">
              <a:buNone/>
              <a:defRPr>
                <a:solidFill>
                  <a:schemeClr val="tx1">
                    <a:tint val="75000"/>
                  </a:schemeClr>
                </a:solidFill>
              </a:defRPr>
            </a:lvl8pPr>
            <a:lvl9pPr marL="365767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2230726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23014743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4"/>
            <a:ext cx="10363200" cy="1500187"/>
          </a:xfrm>
        </p:spPr>
        <p:txBody>
          <a:bodyPr anchor="b"/>
          <a:lstStyle>
            <a:lvl1pPr marL="0" indent="0">
              <a:buNone/>
              <a:defRPr sz="2000">
                <a:solidFill>
                  <a:schemeClr val="tx1">
                    <a:tint val="75000"/>
                  </a:schemeClr>
                </a:solidFill>
              </a:defRPr>
            </a:lvl1pPr>
            <a:lvl2pPr marL="457209" indent="0">
              <a:buNone/>
              <a:defRPr sz="1786">
                <a:solidFill>
                  <a:schemeClr val="tx1">
                    <a:tint val="75000"/>
                  </a:schemeClr>
                </a:solidFill>
              </a:defRPr>
            </a:lvl2pPr>
            <a:lvl3pPr marL="914418" indent="0">
              <a:buNone/>
              <a:defRPr sz="1571">
                <a:solidFill>
                  <a:schemeClr val="tx1">
                    <a:tint val="75000"/>
                  </a:schemeClr>
                </a:solidFill>
              </a:defRPr>
            </a:lvl3pPr>
            <a:lvl4pPr marL="1371627" indent="0">
              <a:buNone/>
              <a:defRPr sz="1429">
                <a:solidFill>
                  <a:schemeClr val="tx1">
                    <a:tint val="75000"/>
                  </a:schemeClr>
                </a:solidFill>
              </a:defRPr>
            </a:lvl4pPr>
            <a:lvl5pPr marL="1828837" indent="0">
              <a:buNone/>
              <a:defRPr sz="1429">
                <a:solidFill>
                  <a:schemeClr val="tx1">
                    <a:tint val="75000"/>
                  </a:schemeClr>
                </a:solidFill>
              </a:defRPr>
            </a:lvl5pPr>
            <a:lvl6pPr marL="2286046" indent="0">
              <a:buNone/>
              <a:defRPr sz="1429">
                <a:solidFill>
                  <a:schemeClr val="tx1">
                    <a:tint val="75000"/>
                  </a:schemeClr>
                </a:solidFill>
              </a:defRPr>
            </a:lvl6pPr>
            <a:lvl7pPr marL="2743255" indent="0">
              <a:buNone/>
              <a:defRPr sz="1429">
                <a:solidFill>
                  <a:schemeClr val="tx1">
                    <a:tint val="75000"/>
                  </a:schemeClr>
                </a:solidFill>
              </a:defRPr>
            </a:lvl7pPr>
            <a:lvl8pPr marL="3200464" indent="0">
              <a:buNone/>
              <a:defRPr sz="1429">
                <a:solidFill>
                  <a:schemeClr val="tx1">
                    <a:tint val="75000"/>
                  </a:schemeClr>
                </a:solidFill>
              </a:defRPr>
            </a:lvl8pPr>
            <a:lvl9pPr marL="3657673" indent="0">
              <a:buNone/>
              <a:defRPr sz="142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29692866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921507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1" y="1535113"/>
            <a:ext cx="5386917" cy="639762"/>
          </a:xfrm>
        </p:spPr>
        <p:txBody>
          <a:bodyPr anchor="b"/>
          <a:lstStyle>
            <a:lvl1pPr marL="0" indent="0">
              <a:buNone/>
              <a:defRPr sz="2429" b="1"/>
            </a:lvl1pPr>
            <a:lvl2pPr marL="457209" indent="0">
              <a:buNone/>
              <a:defRPr sz="2000" b="1"/>
            </a:lvl2pPr>
            <a:lvl3pPr marL="914418" indent="0">
              <a:buNone/>
              <a:defRPr sz="1786" b="1"/>
            </a:lvl3pPr>
            <a:lvl4pPr marL="1371627" indent="0">
              <a:buNone/>
              <a:defRPr sz="1571" b="1"/>
            </a:lvl4pPr>
            <a:lvl5pPr marL="1828837" indent="0">
              <a:buNone/>
              <a:defRPr sz="1571" b="1"/>
            </a:lvl5pPr>
            <a:lvl6pPr marL="2286046" indent="0">
              <a:buNone/>
              <a:defRPr sz="1571" b="1"/>
            </a:lvl6pPr>
            <a:lvl7pPr marL="2743255" indent="0">
              <a:buNone/>
              <a:defRPr sz="1571" b="1"/>
            </a:lvl7pPr>
            <a:lvl8pPr marL="3200464" indent="0">
              <a:buNone/>
              <a:defRPr sz="1571" b="1"/>
            </a:lvl8pPr>
            <a:lvl9pPr marL="3657673" indent="0">
              <a:buNone/>
              <a:defRPr sz="157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1" y="2174875"/>
            <a:ext cx="5386917"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29" b="1"/>
            </a:lvl1pPr>
            <a:lvl2pPr marL="457209" indent="0">
              <a:buNone/>
              <a:defRPr sz="2000" b="1"/>
            </a:lvl2pPr>
            <a:lvl3pPr marL="914418" indent="0">
              <a:buNone/>
              <a:defRPr sz="1786" b="1"/>
            </a:lvl3pPr>
            <a:lvl4pPr marL="1371627" indent="0">
              <a:buNone/>
              <a:defRPr sz="1571" b="1"/>
            </a:lvl4pPr>
            <a:lvl5pPr marL="1828837" indent="0">
              <a:buNone/>
              <a:defRPr sz="1571" b="1"/>
            </a:lvl5pPr>
            <a:lvl6pPr marL="2286046" indent="0">
              <a:buNone/>
              <a:defRPr sz="1571" b="1"/>
            </a:lvl6pPr>
            <a:lvl7pPr marL="2743255" indent="0">
              <a:buNone/>
              <a:defRPr sz="1571" b="1"/>
            </a:lvl7pPr>
            <a:lvl8pPr marL="3200464" indent="0">
              <a:buNone/>
              <a:defRPr sz="1571" b="1"/>
            </a:lvl8pPr>
            <a:lvl9pPr marL="3657673" indent="0">
              <a:buNone/>
              <a:defRPr sz="157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750923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726988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633576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14"/>
            </a:lvl1pPr>
            <a:lvl2pPr>
              <a:defRPr sz="2786"/>
            </a:lvl2pPr>
            <a:lvl3pPr>
              <a:defRPr sz="2429"/>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29"/>
            </a:lvl1pPr>
            <a:lvl2pPr marL="457209" indent="0">
              <a:buNone/>
              <a:defRPr sz="1214"/>
            </a:lvl2pPr>
            <a:lvl3pPr marL="914418" indent="0">
              <a:buNone/>
              <a:defRPr sz="1000"/>
            </a:lvl3pPr>
            <a:lvl4pPr marL="1371627" indent="0">
              <a:buNone/>
              <a:defRPr sz="929"/>
            </a:lvl4pPr>
            <a:lvl5pPr marL="1828837" indent="0">
              <a:buNone/>
              <a:defRPr sz="929"/>
            </a:lvl5pPr>
            <a:lvl6pPr marL="2286046" indent="0">
              <a:buNone/>
              <a:defRPr sz="929"/>
            </a:lvl6pPr>
            <a:lvl7pPr marL="2743255" indent="0">
              <a:buNone/>
              <a:defRPr sz="929"/>
            </a:lvl7pPr>
            <a:lvl8pPr marL="3200464" indent="0">
              <a:buNone/>
              <a:defRPr sz="929"/>
            </a:lvl8pPr>
            <a:lvl9pPr marL="3657673"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395283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0B5ED3-91F0-4425-B568-A42D4301435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B1CFF10-6A07-48B4-97E1-9B9EEED247B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2012568-233A-415E-9E18-F23481A4FF65}"/>
              </a:ext>
            </a:extLst>
          </p:cNvPr>
          <p:cNvSpPr>
            <a:spLocks noGrp="1"/>
          </p:cNvSpPr>
          <p:nvPr>
            <p:ph type="dt" sz="half" idx="10"/>
          </p:nvPr>
        </p:nvSpPr>
        <p:spPr/>
        <p:txBody>
          <a:bodyPr/>
          <a:lstStyle/>
          <a:p>
            <a:fld id="{6C513FB1-0F4E-4B9D-BF45-65FE71ADA76C}"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00AB6022-0F94-4965-8D4C-3B9B32605B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482C247-5DF0-4E3F-A4AA-43D615E5C9A8}"/>
              </a:ext>
            </a:extLst>
          </p:cNvPr>
          <p:cNvSpPr>
            <a:spLocks noGrp="1"/>
          </p:cNvSpPr>
          <p:nvPr>
            <p:ph type="sldNum" sz="quarter" idx="12"/>
          </p:nvPr>
        </p:nvSpPr>
        <p:spPr>
          <a:xfrm>
            <a:off x="9448800" y="6492875"/>
            <a:ext cx="2743200" cy="365125"/>
          </a:xfrm>
        </p:spPr>
        <p:txBody>
          <a:bodyPr/>
          <a:lstStyle>
            <a:lvl1pPr>
              <a:defRPr sz="1000" b="1">
                <a:solidFill>
                  <a:schemeClr val="tx1"/>
                </a:solidFill>
                <a:latin typeface="Meiryo UI" panose="020B0604030504040204" pitchFamily="50" charset="-128"/>
                <a:ea typeface="Meiryo UI" panose="020B0604030504040204" pitchFamily="50" charset="-128"/>
              </a:defRPr>
            </a:lvl1pPr>
          </a:lstStyle>
          <a:p>
            <a:fld id="{74A4BBC7-558C-4ECD-8236-0D2AC15A5369}" type="slidenum">
              <a:rPr lang="ja-JP" altLang="en-US" smtClean="0"/>
              <a:pPr/>
              <a:t>‹#›</a:t>
            </a:fld>
            <a:endParaRPr lang="ja-JP" altLang="en-US"/>
          </a:p>
        </p:txBody>
      </p:sp>
    </p:spTree>
    <p:extLst>
      <p:ext uri="{BB962C8B-B14F-4D97-AF65-F5344CB8AC3E}">
        <p14:creationId xmlns:p14="http://schemas.microsoft.com/office/powerpoint/2010/main" val="467676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14"/>
            </a:lvl1pPr>
            <a:lvl2pPr marL="457209" indent="0">
              <a:buNone/>
              <a:defRPr sz="2786"/>
            </a:lvl2pPr>
            <a:lvl3pPr marL="914418" indent="0">
              <a:buNone/>
              <a:defRPr sz="2429"/>
            </a:lvl3pPr>
            <a:lvl4pPr marL="1371627" indent="0">
              <a:buNone/>
              <a:defRPr sz="2000"/>
            </a:lvl4pPr>
            <a:lvl5pPr marL="1828837" indent="0">
              <a:buNone/>
              <a:defRPr sz="2000"/>
            </a:lvl5pPr>
            <a:lvl6pPr marL="2286046" indent="0">
              <a:buNone/>
              <a:defRPr sz="2000"/>
            </a:lvl6pPr>
            <a:lvl7pPr marL="2743255" indent="0">
              <a:buNone/>
              <a:defRPr sz="2000"/>
            </a:lvl7pPr>
            <a:lvl8pPr marL="3200464" indent="0">
              <a:buNone/>
              <a:defRPr sz="2000"/>
            </a:lvl8pPr>
            <a:lvl9pPr marL="3657673"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29"/>
            </a:lvl1pPr>
            <a:lvl2pPr marL="457209" indent="0">
              <a:buNone/>
              <a:defRPr sz="1214"/>
            </a:lvl2pPr>
            <a:lvl3pPr marL="914418" indent="0">
              <a:buNone/>
              <a:defRPr sz="1000"/>
            </a:lvl3pPr>
            <a:lvl4pPr marL="1371627" indent="0">
              <a:buNone/>
              <a:defRPr sz="929"/>
            </a:lvl4pPr>
            <a:lvl5pPr marL="1828837" indent="0">
              <a:buNone/>
              <a:defRPr sz="929"/>
            </a:lvl5pPr>
            <a:lvl6pPr marL="2286046" indent="0">
              <a:buNone/>
              <a:defRPr sz="929"/>
            </a:lvl6pPr>
            <a:lvl7pPr marL="2743255" indent="0">
              <a:buNone/>
              <a:defRPr sz="929"/>
            </a:lvl7pPr>
            <a:lvl8pPr marL="3200464" indent="0">
              <a:buNone/>
              <a:defRPr sz="929"/>
            </a:lvl8pPr>
            <a:lvl9pPr marL="3657673"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899825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9932361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830159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A63BF8-171C-4D24-8089-FC33CE8AB59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9CA69A1-7A89-4B2B-8EEA-8E43D7A7B0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00A0DA6-292C-4A28-9997-60B45DD79390}"/>
              </a:ext>
            </a:extLst>
          </p:cNvPr>
          <p:cNvSpPr>
            <a:spLocks noGrp="1"/>
          </p:cNvSpPr>
          <p:nvPr>
            <p:ph type="dt" sz="half" idx="10"/>
          </p:nvPr>
        </p:nvSpPr>
        <p:spPr/>
        <p:txBody>
          <a:bodyPr/>
          <a:lstStyle/>
          <a:p>
            <a:fld id="{30E34E4E-4DF6-4498-8A5D-9CA84DA4C62A}"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F15D56D8-5B05-4469-9D7E-7144EF47C0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F637BB1-03B3-42C5-97E6-6220A65E7B28}"/>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59699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CC9D0F-C6B9-448C-B061-D7F75D5AEB9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51609E6-2C0C-4ED9-852E-6668B694EF0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8AF32B9-E795-4DF4-B02F-2A9A801F5FF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F18D7BA-84A5-406A-87BA-1629EFA59C78}"/>
              </a:ext>
            </a:extLst>
          </p:cNvPr>
          <p:cNvSpPr>
            <a:spLocks noGrp="1"/>
          </p:cNvSpPr>
          <p:nvPr>
            <p:ph type="dt" sz="half" idx="10"/>
          </p:nvPr>
        </p:nvSpPr>
        <p:spPr/>
        <p:txBody>
          <a:bodyPr/>
          <a:lstStyle/>
          <a:p>
            <a:fld id="{91F48025-F4D0-4E83-A642-94089D9237C3}" type="datetime1">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094BBDDB-410A-4DC3-9243-5100279AF7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BE045F-C962-459E-9020-5A3E68A88442}"/>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690759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2CD761-AB0E-4F17-93F7-AB1F8D98987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B8BBFC-AC7D-4E60-BED3-D87C436075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FD3459E-1D57-41B0-990F-FB7919BC56C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6218AB2-23A4-4913-BFE8-423B9C512D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87E4BF1-BA1B-48C8-97DA-8D8BB3B1087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74438A8-7C0D-449C-A1CE-6B4F073FFF66}"/>
              </a:ext>
            </a:extLst>
          </p:cNvPr>
          <p:cNvSpPr>
            <a:spLocks noGrp="1"/>
          </p:cNvSpPr>
          <p:nvPr>
            <p:ph type="dt" sz="half" idx="10"/>
          </p:nvPr>
        </p:nvSpPr>
        <p:spPr/>
        <p:txBody>
          <a:bodyPr/>
          <a:lstStyle/>
          <a:p>
            <a:fld id="{5B2B1BBF-0BB6-4254-A9C7-463597E46382}" type="datetime1">
              <a:rPr kumimoji="1" lang="ja-JP" altLang="en-US" smtClean="0"/>
              <a:t>2025/7/31</a:t>
            </a:fld>
            <a:endParaRPr kumimoji="1" lang="ja-JP" altLang="en-US"/>
          </a:p>
        </p:txBody>
      </p:sp>
      <p:sp>
        <p:nvSpPr>
          <p:cNvPr id="8" name="フッター プレースホルダー 7">
            <a:extLst>
              <a:ext uri="{FF2B5EF4-FFF2-40B4-BE49-F238E27FC236}">
                <a16:creationId xmlns:a16="http://schemas.microsoft.com/office/drawing/2014/main" id="{088EDABD-3417-4668-A692-3A27532B3F7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3A45E5C-28F6-4DB7-87F8-8E511255DC21}"/>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2342295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0E91E1-DF9B-48AE-B2A3-DBCB83812DC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79C9E50-3A97-4D68-B8C1-6D530C8A0331}"/>
              </a:ext>
            </a:extLst>
          </p:cNvPr>
          <p:cNvSpPr>
            <a:spLocks noGrp="1"/>
          </p:cNvSpPr>
          <p:nvPr>
            <p:ph type="dt" sz="half" idx="10"/>
          </p:nvPr>
        </p:nvSpPr>
        <p:spPr/>
        <p:txBody>
          <a:bodyPr/>
          <a:lstStyle/>
          <a:p>
            <a:fld id="{D3D0FC66-4BF0-4BCF-A6F0-6256EBCE9118}" type="datetime1">
              <a:rPr kumimoji="1" lang="ja-JP" altLang="en-US" smtClean="0"/>
              <a:t>2025/7/31</a:t>
            </a:fld>
            <a:endParaRPr kumimoji="1" lang="ja-JP" altLang="en-US"/>
          </a:p>
        </p:txBody>
      </p:sp>
      <p:sp>
        <p:nvSpPr>
          <p:cNvPr id="4" name="フッター プレースホルダー 3">
            <a:extLst>
              <a:ext uri="{FF2B5EF4-FFF2-40B4-BE49-F238E27FC236}">
                <a16:creationId xmlns:a16="http://schemas.microsoft.com/office/drawing/2014/main" id="{C8132032-2261-4704-B226-3E6C5B5C619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B2E850D-1432-4F16-BA04-3F990540279C}"/>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407496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F504DE-0CE2-4FE5-951E-F8D867C81706}"/>
              </a:ext>
            </a:extLst>
          </p:cNvPr>
          <p:cNvSpPr>
            <a:spLocks noGrp="1"/>
          </p:cNvSpPr>
          <p:nvPr>
            <p:ph type="dt" sz="half" idx="10"/>
          </p:nvPr>
        </p:nvSpPr>
        <p:spPr/>
        <p:txBody>
          <a:bodyPr/>
          <a:lstStyle/>
          <a:p>
            <a:fld id="{DBBA3675-43B2-4335-ACCA-4E254CE81A4C}" type="datetime1">
              <a:rPr kumimoji="1" lang="ja-JP" altLang="en-US" smtClean="0"/>
              <a:t>2025/7/31</a:t>
            </a:fld>
            <a:endParaRPr kumimoji="1" lang="ja-JP" altLang="en-US"/>
          </a:p>
        </p:txBody>
      </p:sp>
      <p:sp>
        <p:nvSpPr>
          <p:cNvPr id="3" name="フッター プレースホルダー 2">
            <a:extLst>
              <a:ext uri="{FF2B5EF4-FFF2-40B4-BE49-F238E27FC236}">
                <a16:creationId xmlns:a16="http://schemas.microsoft.com/office/drawing/2014/main" id="{7A4C8A5C-C03C-41DF-AAF9-37284C62F76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4E87479-4D4C-4B41-A9ED-E6C6F8E00A4D}"/>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2542132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A8E3-AE65-4C0C-94A7-53F82C07153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E81AF6-9FF8-4507-ACC2-F94599AA80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5CA306C-8015-490D-841C-90D736F1CF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06AD0B9-4908-473D-B154-2D496C4D89AA}"/>
              </a:ext>
            </a:extLst>
          </p:cNvPr>
          <p:cNvSpPr>
            <a:spLocks noGrp="1"/>
          </p:cNvSpPr>
          <p:nvPr>
            <p:ph type="dt" sz="half" idx="10"/>
          </p:nvPr>
        </p:nvSpPr>
        <p:spPr/>
        <p:txBody>
          <a:bodyPr/>
          <a:lstStyle/>
          <a:p>
            <a:fld id="{C59D02B9-2D33-42E4-A8B3-98069CEDCA35}" type="datetime1">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442F1440-2C51-4325-80CA-741B309CEB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D17FE54-7E8C-452D-AC8A-ED2A2F5F72F9}"/>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2029985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00197D-9402-4312-8B28-53A9D07C4FB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BA535B1-5ADB-4241-A4A2-67D3F4B1AA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6160ED6-2B7E-4711-BF06-6151652F5D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180417D-1F98-464F-A424-7A54D6EF0996}"/>
              </a:ext>
            </a:extLst>
          </p:cNvPr>
          <p:cNvSpPr>
            <a:spLocks noGrp="1"/>
          </p:cNvSpPr>
          <p:nvPr>
            <p:ph type="dt" sz="half" idx="10"/>
          </p:nvPr>
        </p:nvSpPr>
        <p:spPr/>
        <p:txBody>
          <a:bodyPr/>
          <a:lstStyle/>
          <a:p>
            <a:fld id="{F58486D3-9A5B-403B-804C-12C0A09D1A07}" type="datetime1">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3B8BAF52-4B8F-4A9A-98C3-3AC56F4CAC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B02B3D4-B02E-4D10-879C-93DEAB9A1C17}"/>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1235417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3D63926-4AD3-4378-8E12-CA643E76A0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0195782-B43D-4B68-9F07-0E52A78BE6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4455E7F-CD89-4964-838C-A988FA3768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776A87-E7A6-4B63-92C9-FFE2D2D8C87A}"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71DF0779-94C5-4C8E-8035-E535A390F2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A3C2B82-780D-46DA-BBA9-1B93D926DB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564765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128016" tIns="64008" rIns="128016" bIns="64008" rtlCol="0" anchor="ctr"/>
          <a:lstStyle>
            <a:lvl1pPr algn="l">
              <a:defRPr sz="1214">
                <a:solidFill>
                  <a:schemeClr val="tx1">
                    <a:tint val="75000"/>
                  </a:schemeClr>
                </a:solidFill>
              </a:defRPr>
            </a:lvl1p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128016" tIns="64008" rIns="128016" bIns="64008" rtlCol="0" anchor="ctr"/>
          <a:lstStyle>
            <a:lvl1pPr algn="ctr">
              <a:defRPr sz="1214">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128016" tIns="64008" rIns="128016" bIns="64008" rtlCol="0" anchor="ctr"/>
          <a:lstStyle>
            <a:lvl1pPr algn="r">
              <a:defRPr sz="1214">
                <a:solidFill>
                  <a:schemeClr val="tx1">
                    <a:tint val="75000"/>
                  </a:schemeClr>
                </a:solidFill>
              </a:defRPr>
            </a:lvl1p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4854684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18" rtl="0" eaLnBrk="1" latinLnBrk="0" hangingPunct="1">
        <a:spcBef>
          <a:spcPct val="0"/>
        </a:spcBef>
        <a:buNone/>
        <a:defRPr kumimoji="1" sz="4429" kern="1200">
          <a:solidFill>
            <a:schemeClr val="tx1"/>
          </a:solidFill>
          <a:latin typeface="+mj-lt"/>
          <a:ea typeface="+mj-ea"/>
          <a:cs typeface="+mj-cs"/>
        </a:defRPr>
      </a:lvl1pPr>
    </p:titleStyle>
    <p:body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18" rtl="0" eaLnBrk="1" latinLnBrk="0" hangingPunct="1">
        <a:defRPr kumimoji="1" sz="1786" kern="1200">
          <a:solidFill>
            <a:schemeClr val="tx1"/>
          </a:solidFill>
          <a:latin typeface="+mn-lt"/>
          <a:ea typeface="+mn-ea"/>
          <a:cs typeface="+mn-cs"/>
        </a:defRPr>
      </a:lvl1pPr>
      <a:lvl2pPr marL="457209" algn="l" defTabSz="914418" rtl="0" eaLnBrk="1" latinLnBrk="0" hangingPunct="1">
        <a:defRPr kumimoji="1" sz="1786" kern="1200">
          <a:solidFill>
            <a:schemeClr val="tx1"/>
          </a:solidFill>
          <a:latin typeface="+mn-lt"/>
          <a:ea typeface="+mn-ea"/>
          <a:cs typeface="+mn-cs"/>
        </a:defRPr>
      </a:lvl2pPr>
      <a:lvl3pPr marL="914418" algn="l" defTabSz="914418" rtl="0" eaLnBrk="1" latinLnBrk="0" hangingPunct="1">
        <a:defRPr kumimoji="1" sz="1786" kern="1200">
          <a:solidFill>
            <a:schemeClr val="tx1"/>
          </a:solidFill>
          <a:latin typeface="+mn-lt"/>
          <a:ea typeface="+mn-ea"/>
          <a:cs typeface="+mn-cs"/>
        </a:defRPr>
      </a:lvl3pPr>
      <a:lvl4pPr marL="1371627" algn="l" defTabSz="914418" rtl="0" eaLnBrk="1" latinLnBrk="0" hangingPunct="1">
        <a:defRPr kumimoji="1" sz="1786" kern="1200">
          <a:solidFill>
            <a:schemeClr val="tx1"/>
          </a:solidFill>
          <a:latin typeface="+mn-lt"/>
          <a:ea typeface="+mn-ea"/>
          <a:cs typeface="+mn-cs"/>
        </a:defRPr>
      </a:lvl4pPr>
      <a:lvl5pPr marL="1828837" algn="l" defTabSz="914418" rtl="0" eaLnBrk="1" latinLnBrk="0" hangingPunct="1">
        <a:defRPr kumimoji="1" sz="1786" kern="1200">
          <a:solidFill>
            <a:schemeClr val="tx1"/>
          </a:solidFill>
          <a:latin typeface="+mn-lt"/>
          <a:ea typeface="+mn-ea"/>
          <a:cs typeface="+mn-cs"/>
        </a:defRPr>
      </a:lvl5pPr>
      <a:lvl6pPr marL="2286046" algn="l" defTabSz="914418" rtl="0" eaLnBrk="1" latinLnBrk="0" hangingPunct="1">
        <a:defRPr kumimoji="1" sz="1786" kern="1200">
          <a:solidFill>
            <a:schemeClr val="tx1"/>
          </a:solidFill>
          <a:latin typeface="+mn-lt"/>
          <a:ea typeface="+mn-ea"/>
          <a:cs typeface="+mn-cs"/>
        </a:defRPr>
      </a:lvl6pPr>
      <a:lvl7pPr marL="2743255" algn="l" defTabSz="914418" rtl="0" eaLnBrk="1" latinLnBrk="0" hangingPunct="1">
        <a:defRPr kumimoji="1" sz="1786" kern="1200">
          <a:solidFill>
            <a:schemeClr val="tx1"/>
          </a:solidFill>
          <a:latin typeface="+mn-lt"/>
          <a:ea typeface="+mn-ea"/>
          <a:cs typeface="+mn-cs"/>
        </a:defRPr>
      </a:lvl7pPr>
      <a:lvl8pPr marL="3200464" algn="l" defTabSz="914418" rtl="0" eaLnBrk="1" latinLnBrk="0" hangingPunct="1">
        <a:defRPr kumimoji="1" sz="1786" kern="1200">
          <a:solidFill>
            <a:schemeClr val="tx1"/>
          </a:solidFill>
          <a:latin typeface="+mn-lt"/>
          <a:ea typeface="+mn-ea"/>
          <a:cs typeface="+mn-cs"/>
        </a:defRPr>
      </a:lvl8pPr>
      <a:lvl9pPr marL="3657673" algn="l" defTabSz="914418" rtl="0" eaLnBrk="1" latinLnBrk="0" hangingPunct="1">
        <a:defRPr kumimoji="1" sz="178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428066"/>
            <a:ext cx="12192000" cy="1272992"/>
          </a:xfrm>
          <a:prstGeom prst="rect">
            <a:avLst/>
          </a:prstGeom>
          <a:solidFill>
            <a:schemeClr val="accent5">
              <a:lumMod val="20000"/>
              <a:lumOff val="80000"/>
            </a:schemeClr>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eaLnBrk="1" hangingPunct="1">
              <a:spcBef>
                <a:spcPts val="1200"/>
              </a:spcBef>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pPr>
            <a:r>
              <a:rPr lang="ja-JP" altLang="en-US" sz="2400" b="1" dirty="0">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a:t>
            </a:r>
            <a:r>
              <a:rPr lang="en-US" altLang="ja-JP" sz="2400" b="1" dirty="0">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1</a:t>
            </a:r>
            <a:r>
              <a:rPr lang="ja-JP" altLang="en-US" sz="2400" b="1">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回部会の委員の意見と今後の対応＜資料＞</a:t>
            </a:r>
            <a:endParaRPr lang="ja-JP" altLang="en-US" sz="2400" b="1" dirty="0">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3490B1BD-3C6A-4374-BEC6-9D5640AB6C68}"/>
              </a:ext>
            </a:extLst>
          </p:cNvPr>
          <p:cNvSpPr txBox="1"/>
          <p:nvPr/>
        </p:nvSpPr>
        <p:spPr>
          <a:xfrm>
            <a:off x="10176641" y="196334"/>
            <a:ext cx="1781903" cy="349702"/>
          </a:xfrm>
          <a:prstGeom prst="rect">
            <a:avLst/>
          </a:prstGeom>
          <a:noFill/>
          <a:ln>
            <a:solidFill>
              <a:schemeClr val="tx1"/>
            </a:solidFill>
          </a:ln>
        </p:spPr>
        <p:txBody>
          <a:bodyPr wrap="square" tIns="7200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a:t>
            </a:r>
            <a:r>
              <a:rPr lang="en-US" altLang="ja-JP"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3</a:t>
            </a:r>
            <a:endParaRPr kumimoji="1" lang="ja-JP" altLang="en-US" sz="18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endParaRPr>
          </a:p>
        </p:txBody>
      </p:sp>
      <p:sp>
        <p:nvSpPr>
          <p:cNvPr id="6" name="Rectangle 1">
            <a:extLst>
              <a:ext uri="{FF2B5EF4-FFF2-40B4-BE49-F238E27FC236}">
                <a16:creationId xmlns:a16="http://schemas.microsoft.com/office/drawing/2014/main" id="{53BEC15A-D45A-43BF-B9A7-9BAF4A18C6AA}"/>
              </a:ext>
            </a:extLst>
          </p:cNvPr>
          <p:cNvSpPr>
            <a:spLocks noChangeArrowheads="1"/>
          </p:cNvSpPr>
          <p:nvPr/>
        </p:nvSpPr>
        <p:spPr bwMode="auto">
          <a:xfrm>
            <a:off x="3071664" y="5358794"/>
            <a:ext cx="6048672"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６</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２</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年度 第</a:t>
            </a: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２</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住生活基本計画推進部会 資料</a:t>
            </a:r>
            <a:endPar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Tree>
    <p:extLst>
      <p:ext uri="{BB962C8B-B14F-4D97-AF65-F5344CB8AC3E}">
        <p14:creationId xmlns:p14="http://schemas.microsoft.com/office/powerpoint/2010/main" val="2574371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2EA5F42D-0578-4DC8-A13C-42662C5A5396}"/>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　地域特性</a:t>
            </a:r>
            <a:r>
              <a:rPr lang="ja-JP" altLang="en-US" sz="2800" b="1"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a:rPr>
              <a:t>について</a:t>
            </a:r>
            <a:endParaRPr kumimoji="1" lang="ja-JP" altLang="en-US" sz="2800" b="1" i="0" u="none" strike="noStrike" kern="10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Times New Roman"/>
            </a:endParaRPr>
          </a:p>
        </p:txBody>
      </p:sp>
      <p:sp>
        <p:nvSpPr>
          <p:cNvPr id="4" name="テキスト ボックス 3">
            <a:extLst>
              <a:ext uri="{FF2B5EF4-FFF2-40B4-BE49-F238E27FC236}">
                <a16:creationId xmlns:a16="http://schemas.microsoft.com/office/drawing/2014/main" id="{871B1C7B-F3B3-4BF7-B22F-31FC5B06438F}"/>
              </a:ext>
            </a:extLst>
          </p:cNvPr>
          <p:cNvSpPr txBox="1"/>
          <p:nvPr/>
        </p:nvSpPr>
        <p:spPr>
          <a:xfrm>
            <a:off x="617085" y="1486979"/>
            <a:ext cx="10957830" cy="5016758"/>
          </a:xfrm>
          <a:prstGeom prst="rect">
            <a:avLst/>
          </a:prstGeom>
          <a:noFill/>
        </p:spPr>
        <p:txBody>
          <a:bodyPr wrap="square" rtlCol="0">
            <a:spAutoFit/>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１．地域特性を踏まえた施策の展開方向</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大阪の魅力を活かした多様な住まい方が実現できる住まいと都市を創造していくためには、それぞれの地域が持つストック</a:t>
            </a:r>
            <a:r>
              <a:rPr kumimoji="1" lang="en-US" altLang="ja-JP"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a:t>
            </a: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やポテンシャルを活かし、価値・個性を磨き、競い合い、居住魅力を高めていくことが重要です。</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まちのなりたちや変遷、特性を踏まえた８つの地域を取り上げ、大阪のそれぞれの地域において、その地域特性に応じた施策を展開します。</a:t>
            </a: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（１）	木造住宅が密集する地域</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（２）	歴史的まちなみなどの景観資源がある地域</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（３）	住宅と工場等が混在する地域</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（４）	大規模な公的賃貸住宅団地のある地域</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（５）	同和地区を含む旧地域改善向け公営・改良住宅が建設された地域</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（６）	高度経済成長期を中心に整備されたニュータウン</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（７）	新たに整備が進む計画的市街地</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rPr>
              <a:t>（８）	農山漁村など豊かな自然を有する地域</a:t>
            </a: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effectLst/>
              <a:uLnTx/>
              <a:uFillTx/>
              <a:latin typeface="UD デジタル 教科書体 N-R" panose="02020400000000000000" pitchFamily="17" charset="-128"/>
              <a:ea typeface="UD デジタル 教科書体 N-R" panose="02020400000000000000" pitchFamily="17" charset="-128"/>
            </a:endParaRPr>
          </a:p>
        </p:txBody>
      </p:sp>
      <p:sp>
        <p:nvSpPr>
          <p:cNvPr id="5" name="正方形/長方形 4">
            <a:extLst>
              <a:ext uri="{FF2B5EF4-FFF2-40B4-BE49-F238E27FC236}">
                <a16:creationId xmlns:a16="http://schemas.microsoft.com/office/drawing/2014/main" id="{BEFD54AB-AE6E-4516-B86C-00A3D648977B}"/>
              </a:ext>
            </a:extLst>
          </p:cNvPr>
          <p:cNvSpPr/>
          <p:nvPr/>
        </p:nvSpPr>
        <p:spPr>
          <a:xfrm>
            <a:off x="286735" y="745887"/>
            <a:ext cx="11288180" cy="53586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527175" indent="-1525588" algn="just">
              <a:spcBef>
                <a:spcPts val="600"/>
              </a:spcBef>
            </a:pP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rPr>
              <a:t>『</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住まうビジョン・大阪</a:t>
            </a: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rPr>
              <a:t>』</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（平成</a:t>
            </a: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rPr>
              <a:t>28</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年</a:t>
            </a: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rPr>
              <a:t>12</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月改定）</a:t>
            </a:r>
          </a:p>
        </p:txBody>
      </p:sp>
      <p:sp>
        <p:nvSpPr>
          <p:cNvPr id="6" name="Text Box 2">
            <a:extLst>
              <a:ext uri="{FF2B5EF4-FFF2-40B4-BE49-F238E27FC236}">
                <a16:creationId xmlns:a16="http://schemas.microsoft.com/office/drawing/2014/main" id="{4E258EB3-5491-41B5-8C53-A80ACCE57494}"/>
              </a:ext>
            </a:extLst>
          </p:cNvPr>
          <p:cNvSpPr txBox="1">
            <a:spLocks noChangeArrowheads="1"/>
          </p:cNvSpPr>
          <p:nvPr/>
        </p:nvSpPr>
        <p:spPr bwMode="auto">
          <a:xfrm>
            <a:off x="9984635" y="6492213"/>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2</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904984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テキスト ボックス 110"/>
          <p:cNvSpPr txBox="1"/>
          <p:nvPr/>
        </p:nvSpPr>
        <p:spPr>
          <a:xfrm>
            <a:off x="1592869" y="6410320"/>
            <a:ext cx="9012926" cy="438609"/>
          </a:xfrm>
          <a:prstGeom prst="rect">
            <a:avLst/>
          </a:prstGeom>
          <a:solidFill>
            <a:schemeClr val="bg1"/>
          </a:solidFill>
          <a:ln w="9525">
            <a:solidFill>
              <a:schemeClr val="tx2"/>
            </a:solidFill>
            <a:prstDash val="solid"/>
          </a:ln>
        </p:spPr>
        <p:txBody>
          <a:bodyPr wrap="square" lIns="36000" tIns="72000" rIns="36000" bIns="36000" rtlCol="0" anchor="t" anchorCtr="0">
            <a:noAutofit/>
          </a:bodyPr>
          <a:lstStyle/>
          <a:p>
            <a:pPr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0" name="テキスト ボックス 109"/>
          <p:cNvSpPr txBox="1"/>
          <p:nvPr/>
        </p:nvSpPr>
        <p:spPr>
          <a:xfrm>
            <a:off x="1592869" y="5548533"/>
            <a:ext cx="9012926" cy="705826"/>
          </a:xfrm>
          <a:prstGeom prst="rect">
            <a:avLst/>
          </a:prstGeom>
          <a:solidFill>
            <a:schemeClr val="bg1"/>
          </a:solidFill>
          <a:ln w="9525">
            <a:solidFill>
              <a:schemeClr val="tx2"/>
            </a:solidFill>
            <a:prstDash val="solid"/>
          </a:ln>
        </p:spPr>
        <p:txBody>
          <a:bodyPr wrap="square" lIns="36000" tIns="72000" rIns="36000" bIns="36000" rtlCol="0" anchor="t" anchorCtr="0">
            <a:noAutofit/>
          </a:bodyPr>
          <a:lstStyle/>
          <a:p>
            <a:pPr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テキスト ボックス 113"/>
          <p:cNvSpPr txBox="1"/>
          <p:nvPr/>
        </p:nvSpPr>
        <p:spPr>
          <a:xfrm>
            <a:off x="5413943" y="2342889"/>
            <a:ext cx="1692000" cy="3040614"/>
          </a:xfrm>
          <a:prstGeom prst="rect">
            <a:avLst/>
          </a:prstGeom>
          <a:solidFill>
            <a:schemeClr val="bg1"/>
          </a:solidFill>
          <a:ln w="9525">
            <a:solidFill>
              <a:schemeClr val="tx2"/>
            </a:solidFill>
            <a:prstDash val="solid"/>
          </a:ln>
        </p:spPr>
        <p:txBody>
          <a:bodyPr wrap="square" lIns="36000" tIns="72000" rIns="36000" bIns="36000" rtlCol="0" anchor="t" anchorCtr="0">
            <a:noAutofit/>
          </a:bodyPr>
          <a:lstStyle/>
          <a:p>
            <a:pPr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テキスト ボックス 117"/>
          <p:cNvSpPr txBox="1"/>
          <p:nvPr/>
        </p:nvSpPr>
        <p:spPr>
          <a:xfrm>
            <a:off x="7167046" y="2342889"/>
            <a:ext cx="1690954" cy="3040613"/>
          </a:xfrm>
          <a:prstGeom prst="rect">
            <a:avLst/>
          </a:prstGeom>
          <a:solidFill>
            <a:schemeClr val="bg1"/>
          </a:solidFill>
          <a:ln w="9525">
            <a:solidFill>
              <a:schemeClr val="tx2"/>
            </a:solidFill>
            <a:prstDash val="solid"/>
          </a:ln>
        </p:spPr>
        <p:txBody>
          <a:bodyPr wrap="square" lIns="36000" tIns="72000" rIns="36000" bIns="36000" rtlCol="0" anchor="t" anchorCtr="0">
            <a:noAutofit/>
          </a:bodyPr>
          <a:lstStyle/>
          <a:p>
            <a:pPr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9" name="テキスト ボックス 118"/>
          <p:cNvSpPr txBox="1"/>
          <p:nvPr/>
        </p:nvSpPr>
        <p:spPr>
          <a:xfrm>
            <a:off x="8902844" y="2313202"/>
            <a:ext cx="1690954" cy="3070300"/>
          </a:xfrm>
          <a:prstGeom prst="rect">
            <a:avLst/>
          </a:prstGeom>
          <a:solidFill>
            <a:schemeClr val="bg1"/>
          </a:solidFill>
          <a:ln w="9525">
            <a:solidFill>
              <a:schemeClr val="tx2"/>
            </a:solidFill>
            <a:prstDash val="solid"/>
          </a:ln>
        </p:spPr>
        <p:txBody>
          <a:bodyPr wrap="square" lIns="36000" tIns="72000" rIns="36000" bIns="36000" rtlCol="0" anchor="t" anchorCtr="0">
            <a:noAutofit/>
          </a:bodyPr>
          <a:lstStyle/>
          <a:p>
            <a:pPr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テキスト ボックス 105"/>
          <p:cNvSpPr txBox="1"/>
          <p:nvPr/>
        </p:nvSpPr>
        <p:spPr>
          <a:xfrm>
            <a:off x="3669864" y="2313202"/>
            <a:ext cx="1695170" cy="3070300"/>
          </a:xfrm>
          <a:prstGeom prst="rect">
            <a:avLst/>
          </a:prstGeom>
          <a:solidFill>
            <a:schemeClr val="bg1"/>
          </a:solidFill>
          <a:ln w="9525">
            <a:solidFill>
              <a:schemeClr val="tx2"/>
            </a:solidFill>
            <a:prstDash val="solid"/>
          </a:ln>
        </p:spPr>
        <p:txBody>
          <a:bodyPr wrap="square" lIns="36000" tIns="72000" rIns="36000" bIns="36000" rtlCol="0" anchor="t" anchorCtr="0">
            <a:noAutofit/>
          </a:bodyPr>
          <a:lstStyle/>
          <a:p>
            <a:pPr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1925411" y="2313202"/>
            <a:ext cx="1692376" cy="3070300"/>
          </a:xfrm>
          <a:prstGeom prst="rect">
            <a:avLst/>
          </a:prstGeom>
          <a:solidFill>
            <a:schemeClr val="bg1"/>
          </a:solidFill>
          <a:ln w="9525">
            <a:solidFill>
              <a:schemeClr val="tx2"/>
            </a:solidFill>
            <a:prstDash val="solid"/>
          </a:ln>
        </p:spPr>
        <p:txBody>
          <a:bodyPr wrap="square" lIns="36000" tIns="72000" rIns="36000" bIns="36000" rtlCol="0" anchor="t" anchorCtr="0">
            <a:noAutofit/>
          </a:bodyPr>
          <a:lstStyle/>
          <a:p>
            <a:pPr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Rectangle 1"/>
          <p:cNvSpPr>
            <a:spLocks noChangeArrowheads="1"/>
          </p:cNvSpPr>
          <p:nvPr/>
        </p:nvSpPr>
        <p:spPr bwMode="auto">
          <a:xfrm>
            <a:off x="1524000" y="0"/>
            <a:ext cx="9144000" cy="262716"/>
          </a:xfrm>
          <a:prstGeom prst="rect">
            <a:avLst/>
          </a:prstGeom>
          <a:solidFill>
            <a:srgbClr val="99CC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64278" tIns="33425" rIns="64278" bIns="33425" anchor="ctr">
            <a:no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defTabSz="914418" eaLnBrk="1" hangingPunct="1">
              <a:tabLst>
                <a:tab pos="0" algn="l"/>
                <a:tab pos="653156" algn="l"/>
                <a:tab pos="1306312" algn="l"/>
                <a:tab pos="1959468" algn="l"/>
                <a:tab pos="2612624" algn="l"/>
                <a:tab pos="3265780" algn="l"/>
                <a:tab pos="3918936" algn="l"/>
                <a:tab pos="4572091" algn="l"/>
                <a:tab pos="5225247" algn="l"/>
                <a:tab pos="5878403" algn="l"/>
                <a:tab pos="6531559" algn="l"/>
                <a:tab pos="7184715" algn="l"/>
              </a:tabLst>
            </a:pPr>
            <a:r>
              <a:rPr lang="ja-JP" altLang="en-US" sz="1429" b="1" spc="-2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＜答申（素案）の枠組み＞　　「大阪における今後の住宅まちづくり政策のあり方について」</a:t>
            </a:r>
            <a:endParaRPr lang="ja-JP" altLang="ja-JP" sz="1429" b="1" spc="-2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角丸四角形 130"/>
          <p:cNvSpPr/>
          <p:nvPr/>
        </p:nvSpPr>
        <p:spPr>
          <a:xfrm>
            <a:off x="1997216" y="322331"/>
            <a:ext cx="8598969" cy="334286"/>
          </a:xfrm>
          <a:prstGeom prst="roundRect">
            <a:avLst/>
          </a:prstGeom>
          <a:ln/>
        </p:spPr>
        <p:style>
          <a:lnRef idx="0">
            <a:schemeClr val="accent5"/>
          </a:lnRef>
          <a:fillRef idx="3">
            <a:schemeClr val="accent5"/>
          </a:fillRef>
          <a:effectRef idx="3">
            <a:schemeClr val="accent5"/>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defTabSz="914418"/>
            <a:r>
              <a:rPr lang="ja-JP" altLang="en-US" sz="1429" b="1" kern="100" spc="2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都市の活力の源は「人」</a:t>
            </a:r>
            <a:endParaRPr lang="en-US" altLang="ja-JP" sz="1429" b="1" kern="100" spc="2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5" name="直線コネクタ 64"/>
          <p:cNvCxnSpPr/>
          <p:nvPr/>
        </p:nvCxnSpPr>
        <p:spPr>
          <a:xfrm>
            <a:off x="6168008" y="1258946"/>
            <a:ext cx="0" cy="108000"/>
          </a:xfrm>
          <a:prstGeom prst="line">
            <a:avLst/>
          </a:prstGeom>
          <a:ln w="19050">
            <a:solidFill>
              <a:schemeClr val="accent1"/>
            </a:solidFill>
            <a:headEnd type="none" w="med" len="med"/>
          </a:ln>
        </p:spPr>
        <p:style>
          <a:lnRef idx="1">
            <a:schemeClr val="accent1"/>
          </a:lnRef>
          <a:fillRef idx="0">
            <a:schemeClr val="accent1"/>
          </a:fillRef>
          <a:effectRef idx="0">
            <a:schemeClr val="accent1"/>
          </a:effectRef>
          <a:fontRef idx="minor">
            <a:schemeClr val="tx1"/>
          </a:fontRef>
        </p:style>
      </p:cxnSp>
      <p:sp>
        <p:nvSpPr>
          <p:cNvPr id="66" name="フリーフォーム 65"/>
          <p:cNvSpPr/>
          <p:nvPr/>
        </p:nvSpPr>
        <p:spPr>
          <a:xfrm>
            <a:off x="4501516" y="1382159"/>
            <a:ext cx="3457645" cy="360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8161" tIns="49080" rIns="98161" bIns="49080"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69" name="フリーフォーム 68"/>
          <p:cNvSpPr/>
          <p:nvPr/>
        </p:nvSpPr>
        <p:spPr>
          <a:xfrm>
            <a:off x="2811896" y="1920609"/>
            <a:ext cx="3157352" cy="360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8161" tIns="49080" rIns="98161" bIns="49080"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74" name="フリーフォーム 73"/>
          <p:cNvSpPr/>
          <p:nvPr/>
        </p:nvSpPr>
        <p:spPr>
          <a:xfrm>
            <a:off x="6394060" y="1920609"/>
            <a:ext cx="3284244" cy="360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8161" tIns="49080" rIns="98161" bIns="49080" rtlCol="0" anchor="ctr"/>
          <a:lstStyle/>
          <a:p>
            <a:pPr algn="ctr" defTabSz="914418"/>
            <a:endParaRPr lang="ja-JP" altLang="en-US" sz="1786">
              <a:solidFill>
                <a:prstClr val="white"/>
              </a:solidFill>
              <a:latin typeface="Calibri"/>
              <a:ea typeface="ＭＳ Ｐゴシック" panose="020B0600070205080204" pitchFamily="50" charset="-128"/>
            </a:endParaRPr>
          </a:p>
        </p:txBody>
      </p:sp>
      <p:cxnSp>
        <p:nvCxnSpPr>
          <p:cNvPr id="75" name="直線コネクタ 74"/>
          <p:cNvCxnSpPr/>
          <p:nvPr/>
        </p:nvCxnSpPr>
        <p:spPr>
          <a:xfrm flipH="1">
            <a:off x="4501515" y="1733586"/>
            <a:ext cx="0" cy="421253"/>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H="1">
            <a:off x="7968208" y="1763704"/>
            <a:ext cx="0" cy="324000"/>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sp>
        <p:nvSpPr>
          <p:cNvPr id="81" name="角丸四角形 80"/>
          <p:cNvSpPr/>
          <p:nvPr/>
        </p:nvSpPr>
        <p:spPr>
          <a:xfrm>
            <a:off x="1925786" y="2037457"/>
            <a:ext cx="1692000" cy="437143"/>
          </a:xfrm>
          <a:prstGeom prst="roundRect">
            <a:avLst>
              <a:gd name="adj" fmla="val 7429"/>
            </a:avLst>
          </a:prstGeom>
          <a:ln/>
        </p:spPr>
        <p:style>
          <a:lnRef idx="0">
            <a:schemeClr val="accent1"/>
          </a:lnRef>
          <a:fillRef idx="3">
            <a:schemeClr val="accent1"/>
          </a:fillRef>
          <a:effectRef idx="3">
            <a:schemeClr val="accent1"/>
          </a:effectRef>
          <a:fontRef idx="minor">
            <a:schemeClr val="lt1"/>
          </a:fontRef>
        </p:style>
        <p:txBody>
          <a:bodyPr lIns="0" tIns="32653" rIns="0" bIns="32653" rtlCol="0" anchor="ctr"/>
          <a:lstStyle/>
          <a:p>
            <a:pPr algn="ctr" defTabSz="914418"/>
            <a:r>
              <a:rPr lang="ja-JP" altLang="en-US"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国内外から多様な人々を惹きつける</a:t>
            </a:r>
            <a:endParaRPr lang="en-US" altLang="ja-JP"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住まいと都市</a:t>
            </a:r>
            <a:endParaRPr lang="en-US" altLang="ja-JP"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角丸四角形 83"/>
          <p:cNvSpPr/>
          <p:nvPr/>
        </p:nvSpPr>
        <p:spPr>
          <a:xfrm>
            <a:off x="3669864" y="2037457"/>
            <a:ext cx="1692000" cy="437143"/>
          </a:xfrm>
          <a:prstGeom prst="roundRect">
            <a:avLst>
              <a:gd name="adj" fmla="val 7429"/>
            </a:avLst>
          </a:prstGeom>
          <a:ln/>
        </p:spPr>
        <p:style>
          <a:lnRef idx="0">
            <a:schemeClr val="accent1"/>
          </a:lnRef>
          <a:fillRef idx="3">
            <a:schemeClr val="accent1"/>
          </a:fillRef>
          <a:effectRef idx="3">
            <a:schemeClr val="accent1"/>
          </a:effectRef>
          <a:fontRef idx="minor">
            <a:schemeClr val="lt1"/>
          </a:fontRef>
        </p:style>
        <p:txBody>
          <a:bodyPr lIns="0" tIns="32653" rIns="0" bIns="32653" rtlCol="0" anchor="ctr"/>
          <a:lstStyle/>
          <a:p>
            <a:pPr algn="ctr" defTabSz="914418">
              <a:spcBef>
                <a:spcPts val="200"/>
              </a:spcBef>
            </a:pPr>
            <a:r>
              <a:rPr lang="ja-JP" altLang="en-US" sz="786" b="1" spc="-2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活き活きとくらすことができる</a:t>
            </a:r>
            <a:endParaRPr lang="en-US" altLang="ja-JP" sz="786" b="1" spc="-2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spcBef>
                <a:spcPts val="200"/>
              </a:spcBef>
            </a:pPr>
            <a:r>
              <a:rPr lang="ja-JP" altLang="en-US"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住まいと都市</a:t>
            </a:r>
          </a:p>
        </p:txBody>
      </p:sp>
      <p:sp>
        <p:nvSpPr>
          <p:cNvPr id="92" name="角丸四角形 91"/>
          <p:cNvSpPr/>
          <p:nvPr/>
        </p:nvSpPr>
        <p:spPr>
          <a:xfrm>
            <a:off x="5413942" y="2037457"/>
            <a:ext cx="1692000" cy="437143"/>
          </a:xfrm>
          <a:prstGeom prst="roundRect">
            <a:avLst>
              <a:gd name="adj" fmla="val 7429"/>
            </a:avLst>
          </a:prstGeom>
          <a:ln/>
        </p:spPr>
        <p:style>
          <a:lnRef idx="0">
            <a:schemeClr val="accent1"/>
          </a:lnRef>
          <a:fillRef idx="3">
            <a:schemeClr val="accent1"/>
          </a:fillRef>
          <a:effectRef idx="3">
            <a:schemeClr val="accent1"/>
          </a:effectRef>
          <a:fontRef idx="minor">
            <a:schemeClr val="lt1"/>
          </a:fontRef>
        </p:style>
        <p:txBody>
          <a:bodyPr lIns="65307" tIns="32653" rIns="65307" bIns="32653" rtlCol="0" anchor="ctr"/>
          <a:lstStyle/>
          <a:p>
            <a:pPr algn="ctr" defTabSz="914418"/>
            <a:r>
              <a:rPr lang="ja-JP" altLang="en-US" sz="786" b="1" spc="-4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環境にやさしく快適にくらすことができる住まいと都市</a:t>
            </a:r>
            <a:endParaRPr lang="en-US" altLang="ja-JP" sz="786" b="1" spc="-4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7" name="角丸四角形 106"/>
          <p:cNvSpPr/>
          <p:nvPr/>
        </p:nvSpPr>
        <p:spPr>
          <a:xfrm>
            <a:off x="7160221" y="2037457"/>
            <a:ext cx="1692000" cy="437143"/>
          </a:xfrm>
          <a:prstGeom prst="roundRect">
            <a:avLst>
              <a:gd name="adj" fmla="val 7429"/>
            </a:avLst>
          </a:prstGeom>
          <a:ln/>
        </p:spPr>
        <p:style>
          <a:lnRef idx="0">
            <a:schemeClr val="accent1"/>
          </a:lnRef>
          <a:fillRef idx="3">
            <a:schemeClr val="accent1"/>
          </a:fillRef>
          <a:effectRef idx="3">
            <a:schemeClr val="accent1"/>
          </a:effectRef>
          <a:fontRef idx="minor">
            <a:schemeClr val="lt1"/>
          </a:fontRef>
        </p:style>
        <p:txBody>
          <a:bodyPr lIns="65307" tIns="32653" rIns="65307" bIns="32653" rtlCol="0" anchor="ctr"/>
          <a:lstStyle/>
          <a:p>
            <a:pPr algn="ctr" defTabSz="914418">
              <a:spcBef>
                <a:spcPts val="200"/>
              </a:spcBef>
            </a:pPr>
            <a:r>
              <a:rPr lang="ja-JP" altLang="en-US"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安全を支える</a:t>
            </a:r>
            <a:endParaRPr lang="en-US" altLang="ja-JP"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spcBef>
                <a:spcPts val="200"/>
              </a:spcBef>
            </a:pPr>
            <a:r>
              <a:rPr lang="ja-JP" altLang="en-US"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住まいと都市</a:t>
            </a:r>
          </a:p>
        </p:txBody>
      </p:sp>
      <p:sp>
        <p:nvSpPr>
          <p:cNvPr id="108" name="角丸四角形 107"/>
          <p:cNvSpPr/>
          <p:nvPr/>
        </p:nvSpPr>
        <p:spPr>
          <a:xfrm>
            <a:off x="8909169" y="2037457"/>
            <a:ext cx="1692000" cy="437143"/>
          </a:xfrm>
          <a:prstGeom prst="roundRect">
            <a:avLst>
              <a:gd name="adj" fmla="val 7429"/>
            </a:avLst>
          </a:prstGeom>
          <a:ln/>
        </p:spPr>
        <p:style>
          <a:lnRef idx="0">
            <a:schemeClr val="accent1"/>
          </a:lnRef>
          <a:fillRef idx="3">
            <a:schemeClr val="accent1"/>
          </a:fillRef>
          <a:effectRef idx="3">
            <a:schemeClr val="accent1"/>
          </a:effectRef>
          <a:fontRef idx="minor">
            <a:schemeClr val="lt1"/>
          </a:fontRef>
        </p:style>
        <p:txBody>
          <a:bodyPr lIns="36000" tIns="32653" rIns="36000" bIns="32653" rtlCol="0" anchor="ctr"/>
          <a:lstStyle/>
          <a:p>
            <a:pPr algn="ctr" defTabSz="914418">
              <a:spcBef>
                <a:spcPts val="200"/>
              </a:spcBef>
            </a:pPr>
            <a:r>
              <a:rPr lang="ja-JP" altLang="en-US"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安心してくらすことができる</a:t>
            </a:r>
            <a:endParaRPr lang="en-US" altLang="ja-JP"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spcBef>
                <a:spcPts val="200"/>
              </a:spcBef>
            </a:pPr>
            <a:r>
              <a:rPr lang="ja-JP" altLang="en-US"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住まいと都市</a:t>
            </a:r>
            <a:endParaRPr lang="en-US" altLang="ja-JP" sz="786"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角丸四角形 66"/>
          <p:cNvSpPr/>
          <p:nvPr/>
        </p:nvSpPr>
        <p:spPr>
          <a:xfrm>
            <a:off x="6384032" y="1471418"/>
            <a:ext cx="3096000" cy="324315"/>
          </a:xfrm>
          <a:prstGeom prst="roundRect">
            <a:avLst>
              <a:gd name="adj" fmla="val 7429"/>
            </a:avLst>
          </a:prstGeom>
          <a:gradFill>
            <a:gsLst>
              <a:gs pos="0">
                <a:schemeClr val="accent6">
                  <a:lumMod val="75000"/>
                </a:schemeClr>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65307" tIns="32653" rIns="65307" bIns="32653" rtlCol="0" anchor="ctr"/>
          <a:lstStyle/>
          <a:p>
            <a:pPr algn="ctr" defTabSz="914418">
              <a:lnSpc>
                <a:spcPts val="1400"/>
              </a:lnSpc>
            </a:pPr>
            <a:r>
              <a:rPr lang="ja-JP" altLang="en-US" sz="1143"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安全・安心にくらすことができる住まいと都市</a:t>
            </a:r>
          </a:p>
        </p:txBody>
      </p:sp>
      <p:sp>
        <p:nvSpPr>
          <p:cNvPr id="68" name="角丸四角形 67"/>
          <p:cNvSpPr/>
          <p:nvPr/>
        </p:nvSpPr>
        <p:spPr>
          <a:xfrm>
            <a:off x="2855984" y="1473455"/>
            <a:ext cx="3096000" cy="324315"/>
          </a:xfrm>
          <a:prstGeom prst="roundRect">
            <a:avLst>
              <a:gd name="adj" fmla="val 7429"/>
            </a:avLst>
          </a:prstGeom>
          <a:gradFill>
            <a:gsLst>
              <a:gs pos="0">
                <a:schemeClr val="accent6">
                  <a:lumMod val="75000"/>
                </a:schemeClr>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65307" tIns="32653" rIns="65307" bIns="32653" rtlCol="0" anchor="ctr"/>
          <a:lstStyle/>
          <a:p>
            <a:pPr algn="ctr" defTabSz="914418">
              <a:lnSpc>
                <a:spcPts val="1400"/>
              </a:lnSpc>
            </a:pPr>
            <a:r>
              <a:rPr lang="ja-JP" altLang="en-US" sz="1143"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活力と魅力あふれる住まいと都市</a:t>
            </a:r>
          </a:p>
        </p:txBody>
      </p:sp>
      <p:sp>
        <p:nvSpPr>
          <p:cNvPr id="125" name="下カーブ矢印 124"/>
          <p:cNvSpPr/>
          <p:nvPr/>
        </p:nvSpPr>
        <p:spPr>
          <a:xfrm>
            <a:off x="5908585" y="1423194"/>
            <a:ext cx="558992" cy="20754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18"/>
            <a:endParaRPr lang="ja-JP" altLang="en-US" sz="1786">
              <a:solidFill>
                <a:prstClr val="black"/>
              </a:solidFill>
              <a:latin typeface="Calibri"/>
              <a:ea typeface="ＭＳ Ｐゴシック" panose="020B0600070205080204" pitchFamily="50" charset="-128"/>
            </a:endParaRPr>
          </a:p>
        </p:txBody>
      </p:sp>
      <p:sp>
        <p:nvSpPr>
          <p:cNvPr id="102" name="Rectangle 2"/>
          <p:cNvSpPr>
            <a:spLocks noChangeArrowheads="1"/>
          </p:cNvSpPr>
          <p:nvPr/>
        </p:nvSpPr>
        <p:spPr bwMode="auto">
          <a:xfrm>
            <a:off x="1585929" y="1344386"/>
            <a:ext cx="261599" cy="582385"/>
          </a:xfrm>
          <a:prstGeom prst="roundRect">
            <a:avLst/>
          </a:prstGeom>
          <a:solidFill>
            <a:srgbClr val="4F81BD"/>
          </a:solidFill>
          <a:ln w="9525">
            <a:solidFill>
              <a:schemeClr val="tx2"/>
            </a:solid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900"/>
              </a:lnSpc>
              <a:spcBef>
                <a:spcPts val="0"/>
              </a:spcBef>
              <a:tabLst>
                <a:tab pos="714389" algn="l"/>
              </a:tabLst>
            </a:pPr>
            <a:r>
              <a:rPr lang="ja-JP" altLang="en-US"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政策展開の</a:t>
            </a:r>
            <a:endParaRPr lang="en-US" altLang="ja-JP"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a:p>
            <a:pPr algn="ctr" defTabSz="914418" eaLnBrk="1" hangingPunct="1">
              <a:lnSpc>
                <a:spcPts val="900"/>
              </a:lnSpc>
              <a:spcBef>
                <a:spcPts val="0"/>
              </a:spcBef>
              <a:tabLst>
                <a:tab pos="714389" algn="l"/>
              </a:tabLst>
            </a:pPr>
            <a:r>
              <a:rPr lang="ja-JP" altLang="en-US"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方向性</a:t>
            </a:r>
            <a:endParaRPr lang="en-US" altLang="ja-JP"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sp>
        <p:nvSpPr>
          <p:cNvPr id="112" name="テキスト ボックス 111"/>
          <p:cNvSpPr txBox="1"/>
          <p:nvPr/>
        </p:nvSpPr>
        <p:spPr>
          <a:xfrm>
            <a:off x="1929823" y="3202765"/>
            <a:ext cx="1728000" cy="2057143"/>
          </a:xfrm>
          <a:prstGeom prst="rect">
            <a:avLst/>
          </a:prstGeom>
          <a:noFill/>
          <a:ln w="9525">
            <a:noFill/>
            <a:prstDash val="solid"/>
          </a:ln>
        </p:spPr>
        <p:txBody>
          <a:bodyPr wrap="square" lIns="36000" tIns="0" rIns="36000" bIns="0" rtlCol="0" anchor="t" anchorCtr="0">
            <a:noAutofit/>
          </a:bodyPr>
          <a:lstStyle/>
          <a:p>
            <a:pPr defTabSz="914418">
              <a:lnSpc>
                <a:spcPts val="1000"/>
              </a:lnSpc>
              <a:spcBef>
                <a:spcPts val="200"/>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○活力と魅力ある都市空間の創造</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14418">
              <a:lnSpc>
                <a:spcPts val="1000"/>
              </a:lnSpc>
              <a:spcBef>
                <a:spcPts val="200"/>
              </a:spcBef>
            </a:pPr>
            <a:r>
              <a:rPr lang="ja-JP" altLang="en-US"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429"/>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○多様で魅力的な住まいを選択できる</a:t>
            </a:r>
            <a:br>
              <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環境の整備</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429"/>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○大阪の魅力を活かした移住・定住促進</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7" name="テキスト ボックス 146"/>
          <p:cNvSpPr txBox="1"/>
          <p:nvPr/>
        </p:nvSpPr>
        <p:spPr>
          <a:xfrm>
            <a:off x="2011926" y="3358236"/>
            <a:ext cx="1584000" cy="411429"/>
          </a:xfrm>
          <a:prstGeom prst="rect">
            <a:avLst/>
          </a:prstGeom>
          <a:solidFill>
            <a:schemeClr val="bg1"/>
          </a:solidFill>
          <a:ln w="3175">
            <a:solidFill>
              <a:schemeClr val="tx2"/>
            </a:solidFill>
            <a:prstDash val="dash"/>
          </a:ln>
        </p:spPr>
        <p:txBody>
          <a:bodyPr wrap="square" lIns="25714" tIns="0" rIns="25714" bIns="0" rtlCol="0" anchor="ctr" anchorCtr="0">
            <a:noAutofit/>
          </a:bodyPr>
          <a:lstStyle/>
          <a:p>
            <a:pPr marL="61233" indent="-61233" defTabSz="914418">
              <a:lnSpc>
                <a:spcPts val="786"/>
              </a:lnSpc>
            </a:pPr>
            <a:r>
              <a:rPr lang="ja-JP" altLang="en-US"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・グランドデザインに基づく魅力ある都市空間の創造</a:t>
            </a:r>
            <a:endParaRPr lang="en-US" altLang="ja-JP"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61233" indent="-61233" defTabSz="914418">
              <a:lnSpc>
                <a:spcPts val="786"/>
              </a:lnSpc>
            </a:pPr>
            <a:r>
              <a:rPr lang="ja-JP" altLang="en-US"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・歴史的・文化的資源、自然環境などを活かした美しい景観づくり</a:t>
            </a:r>
            <a:endParaRPr lang="en-US" altLang="ja-JP"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48" name="テキスト ボックス 147"/>
          <p:cNvSpPr txBox="1"/>
          <p:nvPr/>
        </p:nvSpPr>
        <p:spPr>
          <a:xfrm>
            <a:off x="2011926" y="4127809"/>
            <a:ext cx="1584000" cy="282857"/>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defTabSz="914418">
              <a:lnSpc>
                <a:spcPts val="786"/>
              </a:lnSpc>
            </a:pPr>
            <a:r>
              <a:rPr lang="ja-JP" altLang="en-US"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・魅力ある賃貸住宅市場の形成</a:t>
            </a:r>
            <a:endParaRPr lang="en-US" altLang="ja-JP"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786"/>
              </a:lnSpc>
              <a:spcBef>
                <a:spcPts val="214"/>
              </a:spcBef>
            </a:pPr>
            <a:r>
              <a:rPr lang="ja-JP" altLang="en-US"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・中古住宅流通・リフォーム市場の活性化</a:t>
            </a:r>
            <a:endParaRPr lang="en-US" altLang="ja-JP"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49" name="テキスト ボックス 148"/>
          <p:cNvSpPr txBox="1"/>
          <p:nvPr/>
        </p:nvSpPr>
        <p:spPr>
          <a:xfrm>
            <a:off x="2011926" y="4642124"/>
            <a:ext cx="1584000" cy="235968"/>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61233" indent="-61233" defTabSz="914418">
              <a:lnSpc>
                <a:spcPts val="900"/>
              </a:lnSpc>
              <a:spcBef>
                <a:spcPts val="200"/>
              </a:spcBef>
            </a:pPr>
            <a:r>
              <a:rPr lang="ja-JP" altLang="en-US"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・大阪に住まう魅力の情報発信、移住・定住促進等</a:t>
            </a:r>
            <a:endParaRPr lang="en-US" altLang="ja-JP"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13" name="テキスト ボックス 112"/>
          <p:cNvSpPr txBox="1"/>
          <p:nvPr/>
        </p:nvSpPr>
        <p:spPr>
          <a:xfrm>
            <a:off x="3656991" y="3197874"/>
            <a:ext cx="1728000" cy="2052411"/>
          </a:xfrm>
          <a:prstGeom prst="rect">
            <a:avLst/>
          </a:prstGeom>
          <a:noFill/>
          <a:ln w="9525">
            <a:noFill/>
            <a:prstDash val="solid"/>
          </a:ln>
        </p:spPr>
        <p:txBody>
          <a:bodyPr wrap="square" lIns="36000" tIns="0" rIns="36000" bIns="0" rtlCol="0" anchor="t" anchorCtr="0">
            <a:noAutofit/>
          </a:bodyPr>
          <a:lstStyle/>
          <a:p>
            <a:pPr marL="92077" indent="-92077" defTabSz="914418">
              <a:lnSpc>
                <a:spcPts val="1000"/>
              </a:lnSpc>
              <a:spcBef>
                <a:spcPts val="200"/>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7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多様な機能を備えた都市の形成</a:t>
            </a:r>
            <a:endParaRPr lang="en-US" altLang="ja-JP" sz="7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1000"/>
              </a:lnSpc>
              <a:spcBef>
                <a:spcPts val="214"/>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750"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誰もが活き活きとくらすことができる環境の整備</a:t>
            </a:r>
            <a:endParaRPr lang="en-US" altLang="ja-JP" sz="750"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7" indent="-85727" defTabSz="914418">
              <a:lnSpc>
                <a:spcPts val="1000"/>
              </a:lnSpc>
              <a:spcBef>
                <a:spcPts val="200"/>
              </a:spcBef>
            </a:pPr>
            <a:endParaRPr lang="en-US" altLang="ja-JP" sz="786" spc="-2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1000"/>
              </a:lnSpc>
            </a:pPr>
            <a:r>
              <a:rPr lang="ja-JP" altLang="en-US" sz="786" spc="-4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786" spc="-4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1000"/>
              </a:lnSpc>
            </a:pPr>
            <a:endParaRPr lang="en-US" altLang="ja-JP" sz="786" spc="-4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1000"/>
              </a:lnSpc>
              <a:spcBef>
                <a:spcPts val="571"/>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○活力ある住宅市場の形成</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50" name="テキスト ボックス 149"/>
          <p:cNvSpPr txBox="1"/>
          <p:nvPr/>
        </p:nvSpPr>
        <p:spPr>
          <a:xfrm>
            <a:off x="3719320" y="3348407"/>
            <a:ext cx="1620000" cy="433872"/>
          </a:xfrm>
          <a:prstGeom prst="rect">
            <a:avLst/>
          </a:prstGeom>
          <a:solidFill>
            <a:schemeClr val="bg1"/>
          </a:solidFill>
          <a:ln w="3175">
            <a:solidFill>
              <a:schemeClr val="tx2"/>
            </a:solidFill>
            <a:prstDash val="dash"/>
          </a:ln>
        </p:spPr>
        <p:txBody>
          <a:bodyPr wrap="square" lIns="25714" tIns="25714" rIns="0" bIns="25714" rtlCol="0" anchor="ctr" anchorCtr="0">
            <a:noAutofit/>
          </a:bodyPr>
          <a:lstStyle/>
          <a:p>
            <a:pPr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・地域特性を活かした魅力あるまちづくりの推進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61233" indent="-61233" defTabSz="914418">
              <a:lnSpc>
                <a:spcPts val="786"/>
              </a:lnSpc>
            </a:pPr>
            <a:r>
              <a:rPr lang="ja-JP" altLang="en-US"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・空家等を活用したリノベーションまちづくりの推進</a:t>
            </a:r>
            <a:endParaRPr lang="en-US" altLang="ja-JP" sz="643"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8902" indent="-88902" defTabSz="914418">
              <a:lnSpc>
                <a:spcPts val="786"/>
              </a:lnSpc>
            </a:pPr>
            <a:r>
              <a:rPr lang="ja-JP" altLang="en-US" sz="643" spc="-3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・公的資産の組替えによるまちづくりの推進</a:t>
            </a:r>
            <a:endParaRPr lang="en-US" altLang="ja-JP" sz="643" spc="-3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51" name="テキスト ボックス 150"/>
          <p:cNvSpPr txBox="1"/>
          <p:nvPr/>
        </p:nvSpPr>
        <p:spPr>
          <a:xfrm>
            <a:off x="3719320" y="4095078"/>
            <a:ext cx="1620000" cy="411429"/>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65769" indent="-65769" defTabSz="914418">
              <a:lnSpc>
                <a:spcPts val="786"/>
              </a:lnSpc>
            </a:pPr>
            <a:r>
              <a:rPr lang="ja-JP" altLang="en-US" sz="643" spc="-2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・こども、若年世代、子育て世代、高齢者、</a:t>
            </a:r>
            <a:br>
              <a:rPr lang="en-US" altLang="ja-JP" sz="643" spc="-2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br>
            <a:r>
              <a:rPr lang="ja-JP" altLang="en-US" sz="643" spc="-20" dirty="0" err="1">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障がい</a:t>
            </a:r>
            <a:r>
              <a:rPr lang="ja-JP" altLang="en-US" sz="643" spc="-2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者、外国人など誰もが活き活きと</a:t>
            </a:r>
            <a:br>
              <a:rPr lang="en-US" altLang="ja-JP" sz="643" spc="-2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br>
            <a:r>
              <a:rPr lang="ja-JP" altLang="en-US" sz="643" spc="-2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くらすことができる環境整備</a:t>
            </a:r>
            <a:endParaRPr lang="en-US" altLang="ja-JP" sz="643" spc="-2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786"/>
              </a:lnSpc>
            </a:pPr>
            <a:r>
              <a:rPr lang="ja-JP" altLang="en-US" sz="643" spc="-3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・多世代がつながり、交流する仕組みづくり</a:t>
            </a:r>
            <a:endParaRPr lang="en-US" altLang="ja-JP" sz="643" spc="-30"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52" name="テキスト ボックス 151"/>
          <p:cNvSpPr txBox="1"/>
          <p:nvPr/>
        </p:nvSpPr>
        <p:spPr>
          <a:xfrm>
            <a:off x="3719320" y="4688102"/>
            <a:ext cx="1620000" cy="617143"/>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61233" indent="-61233"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・分譲マンションの適切な維持管理、良質なｽﾄｯｸ形成の誘導</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61233" indent="-61233"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・住情報の提供や住教育の推進等、学ぶ機会の充実</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61233" indent="-61233"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・大工・技能者など住宅関連産業を担う人材の育成</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45" name="テキスト ボックス 144"/>
          <p:cNvSpPr txBox="1"/>
          <p:nvPr/>
        </p:nvSpPr>
        <p:spPr>
          <a:xfrm>
            <a:off x="7155967" y="3212780"/>
            <a:ext cx="1728000" cy="2000822"/>
          </a:xfrm>
          <a:prstGeom prst="rect">
            <a:avLst/>
          </a:prstGeom>
          <a:noFill/>
          <a:ln w="9525">
            <a:noFill/>
            <a:prstDash val="solid"/>
          </a:ln>
        </p:spPr>
        <p:txBody>
          <a:bodyPr wrap="square" lIns="36000" tIns="0" rIns="36000" bIns="0" rtlCol="0" anchor="t" anchorCtr="0">
            <a:noAutofit/>
          </a:bodyPr>
          <a:lstStyle/>
          <a:p>
            <a:pPr defTabSz="914418">
              <a:lnSpc>
                <a:spcPts val="1000"/>
              </a:lnSpc>
              <a:spcBef>
                <a:spcPts val="200"/>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○災害に強い都市の形成</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○住宅・建築物の耐震化の促進</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1000"/>
              </a:lnSpc>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○住まいとまちづくりにおける様々な安全性への対応</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5" name="テキスト ボックス 154"/>
          <p:cNvSpPr txBox="1"/>
          <p:nvPr/>
        </p:nvSpPr>
        <p:spPr>
          <a:xfrm>
            <a:off x="7226573" y="3368051"/>
            <a:ext cx="1584000" cy="535646"/>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・密集市街地の整備</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・広域緊急交通路沿道建築物の耐震化促進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・土砂災害、浸水被害に強い都市づくり</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・特定空家等の除却等促進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・大規模災害発生時に備えた体制の整備</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56" name="テキスト ボックス 155"/>
          <p:cNvSpPr txBox="1"/>
          <p:nvPr/>
        </p:nvSpPr>
        <p:spPr>
          <a:xfrm>
            <a:off x="7222800" y="4163114"/>
            <a:ext cx="1584000" cy="308571"/>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・民間住宅・建築物の耐震化の促進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defTabSz="914418">
              <a:lnSpc>
                <a:spcPts val="786"/>
              </a:lnSpc>
              <a:spcBef>
                <a:spcPts val="214"/>
              </a:spcBef>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・公共住宅・建築物の耐震化の促進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57" name="テキスト ボックス 156"/>
          <p:cNvSpPr txBox="1"/>
          <p:nvPr/>
        </p:nvSpPr>
        <p:spPr>
          <a:xfrm>
            <a:off x="7225277" y="4847861"/>
            <a:ext cx="1584000" cy="360000"/>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85727" indent="-8572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・犯罪に強い住まいづくりの推進及び地域コミュニティの強化</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・住宅・建築物における安全性の確保</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46" name="テキスト ボックス 145"/>
          <p:cNvSpPr txBox="1"/>
          <p:nvPr/>
        </p:nvSpPr>
        <p:spPr>
          <a:xfrm>
            <a:off x="8907824" y="3211273"/>
            <a:ext cx="1728000" cy="1996628"/>
          </a:xfrm>
          <a:prstGeom prst="rect">
            <a:avLst/>
          </a:prstGeom>
          <a:noFill/>
          <a:ln w="9525">
            <a:noFill/>
            <a:prstDash val="solid"/>
          </a:ln>
        </p:spPr>
        <p:txBody>
          <a:bodyPr wrap="square" lIns="36000" tIns="0" rIns="36000" bIns="0" rtlCol="0" anchor="t" anchorCtr="0">
            <a:noAutofit/>
          </a:bodyPr>
          <a:lstStyle/>
          <a:p>
            <a:pPr marL="92077" indent="-92077" defTabSz="914418">
              <a:lnSpc>
                <a:spcPts val="1000"/>
              </a:lnSpc>
              <a:spcBef>
                <a:spcPts val="200"/>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○住み慣れた地域で安心してくらすことができる都市の形成</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14"/>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○住宅ストック全体を活用した府民の居住の安定確保</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00"/>
              </a:spcBef>
            </a:pPr>
            <a:endParaRPr lang="en-US" altLang="ja-JP"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1000"/>
              </a:lnSpc>
              <a:spcBef>
                <a:spcPts val="286"/>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○土地取引等における差別の解消</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pP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429"/>
              </a:spcBef>
            </a:pPr>
            <a:r>
              <a:rPr lang="ja-JP" altLang="en-US" sz="786" spc="-21">
                <a:solidFill>
                  <a:prstClr val="black"/>
                </a:solidFill>
                <a:latin typeface="Meiryo UI" panose="020B0604030504040204" pitchFamily="50" charset="-128"/>
                <a:ea typeface="Meiryo UI" panose="020B0604030504040204" pitchFamily="50" charset="-128"/>
                <a:cs typeface="Meiryo UI" panose="020B0604030504040204" pitchFamily="50" charset="-128"/>
              </a:rPr>
              <a:t>○健全</a:t>
            </a: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な住宅関連産業の育成</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r>
              <a:rPr lang="ja-JP" altLang="en-US" sz="714"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58" name="テキスト ボックス 157"/>
          <p:cNvSpPr txBox="1"/>
          <p:nvPr/>
        </p:nvSpPr>
        <p:spPr>
          <a:xfrm>
            <a:off x="8968798" y="4056674"/>
            <a:ext cx="1584000" cy="437143"/>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・民間賃貸住宅における安心確保</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61233" indent="-61233"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・公的賃貸住宅ストックの有効活用と地域主権の推進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・住まいのバリアフリー化の推進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60" name="テキスト ボックス 159"/>
          <p:cNvSpPr txBox="1"/>
          <p:nvPr/>
        </p:nvSpPr>
        <p:spPr>
          <a:xfrm>
            <a:off x="8969402" y="3502050"/>
            <a:ext cx="1584000" cy="257143"/>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・スマートエイジングシティの形成</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・都市のバリアフリー化の推進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61" name="テキスト ボックス 160"/>
          <p:cNvSpPr txBox="1"/>
          <p:nvPr/>
        </p:nvSpPr>
        <p:spPr>
          <a:xfrm>
            <a:off x="8960720" y="5002164"/>
            <a:ext cx="1584000" cy="282857"/>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・住まいに関する相談体制の充実</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・建設産業の振興に向けた環境整備</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95" name="Rectangle 2"/>
          <p:cNvSpPr>
            <a:spLocks noChangeArrowheads="1"/>
          </p:cNvSpPr>
          <p:nvPr/>
        </p:nvSpPr>
        <p:spPr bwMode="auto">
          <a:xfrm>
            <a:off x="1590386" y="3120572"/>
            <a:ext cx="257141" cy="2262931"/>
          </a:xfrm>
          <a:prstGeom prst="roundRect">
            <a:avLst/>
          </a:prstGeom>
          <a:solidFill>
            <a:schemeClr val="accent1"/>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1100"/>
              </a:lnSpc>
              <a:spcBef>
                <a:spcPts val="0"/>
              </a:spcBef>
            </a:pPr>
            <a:r>
              <a:rPr lang="ja-JP" altLang="en-US" sz="857"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施策の方向性</a:t>
            </a:r>
            <a:endParaRPr lang="en-US" altLang="ja-JP" sz="857"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sp>
        <p:nvSpPr>
          <p:cNvPr id="96" name="角丸四角形 95"/>
          <p:cNvSpPr/>
          <p:nvPr/>
        </p:nvSpPr>
        <p:spPr>
          <a:xfrm>
            <a:off x="1905000" y="2572669"/>
            <a:ext cx="8715375" cy="514286"/>
          </a:xfrm>
          <a:prstGeom prst="roundRect">
            <a:avLst>
              <a:gd name="adj" fmla="val 6605"/>
            </a:avLst>
          </a:prstGeom>
          <a:solidFill>
            <a:schemeClr val="bg1"/>
          </a:solidFill>
          <a:ln w="1905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rot="0" spcFirstLastPara="0" vert="horz" wrap="square" lIns="65307" tIns="36000" rIns="65307" bIns="0" numCol="1" spcCol="0" rtlCol="0" fromWordArt="0" anchor="t" anchorCtr="0" forceAA="0" compatLnSpc="1">
            <a:prstTxWarp prst="textNoShape">
              <a:avLst/>
            </a:prstTxWarp>
            <a:noAutofit/>
          </a:bodyPr>
          <a:lstStyle/>
          <a:p>
            <a:pPr algn="ctr" defTabSz="914418">
              <a:lnSpc>
                <a:spcPts val="1100"/>
              </a:lnSpc>
            </a:pPr>
            <a:endParaRPr lang="en-US" altLang="ja-JP"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0" name="グループ化 69"/>
          <p:cNvGrpSpPr/>
          <p:nvPr/>
        </p:nvGrpSpPr>
        <p:grpSpPr>
          <a:xfrm>
            <a:off x="2207848" y="2830259"/>
            <a:ext cx="2664000" cy="205714"/>
            <a:chOff x="499642" y="2634155"/>
            <a:chExt cx="2018666" cy="302460"/>
          </a:xfrm>
        </p:grpSpPr>
        <p:sp>
          <p:nvSpPr>
            <p:cNvPr id="71" name="円/楕円 70"/>
            <p:cNvSpPr/>
            <p:nvPr/>
          </p:nvSpPr>
          <p:spPr>
            <a:xfrm rot="5400000">
              <a:off x="1344665" y="1833728"/>
              <a:ext cx="302460" cy="190331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18"/>
              <a:endParaRPr lang="ja-JP" altLang="en-US" sz="1000">
                <a:solidFill>
                  <a:prstClr val="black"/>
                </a:solidFill>
                <a:latin typeface="Calibri"/>
                <a:ea typeface="ＭＳ Ｐゴシック" panose="020B0600070205080204" pitchFamily="50" charset="-128"/>
              </a:endParaRPr>
            </a:p>
          </p:txBody>
        </p:sp>
        <p:sp>
          <p:nvSpPr>
            <p:cNvPr id="72" name="角丸四角形 71"/>
            <p:cNvSpPr/>
            <p:nvPr/>
          </p:nvSpPr>
          <p:spPr>
            <a:xfrm>
              <a:off x="499642" y="2639195"/>
              <a:ext cx="2018666" cy="287999"/>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46648" tIns="23324" rIns="46648" bIns="23324" rtlCol="0" anchor="ctr"/>
            <a:lstStyle/>
            <a:p>
              <a:pPr algn="ctr" defTabSz="914418"/>
              <a:r>
                <a:rPr lang="ja-JP" altLang="en-US" sz="7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様々な分野・主体との連携</a:t>
              </a:r>
              <a:endParaRPr lang="en-US" altLang="ja-JP" sz="7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3" name="グループ化 72"/>
          <p:cNvGrpSpPr/>
          <p:nvPr/>
        </p:nvGrpSpPr>
        <p:grpSpPr>
          <a:xfrm>
            <a:off x="5016176" y="2827265"/>
            <a:ext cx="2664000" cy="205714"/>
            <a:chOff x="2682707" y="2629221"/>
            <a:chExt cx="1961301" cy="302462"/>
          </a:xfrm>
        </p:grpSpPr>
        <p:sp>
          <p:nvSpPr>
            <p:cNvPr id="76" name="円/楕円 75"/>
            <p:cNvSpPr/>
            <p:nvPr/>
          </p:nvSpPr>
          <p:spPr>
            <a:xfrm rot="5400000">
              <a:off x="3502561" y="1826452"/>
              <a:ext cx="302462" cy="19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18"/>
              <a:endParaRPr lang="ja-JP" altLang="en-US" sz="1000">
                <a:solidFill>
                  <a:prstClr val="black"/>
                </a:solidFill>
                <a:latin typeface="Calibri"/>
                <a:ea typeface="ＭＳ Ｐゴシック" panose="020B0600070205080204" pitchFamily="50" charset="-128"/>
              </a:endParaRPr>
            </a:p>
          </p:txBody>
        </p:sp>
        <p:sp>
          <p:nvSpPr>
            <p:cNvPr id="77" name="角丸四角形 76"/>
            <p:cNvSpPr/>
            <p:nvPr/>
          </p:nvSpPr>
          <p:spPr>
            <a:xfrm>
              <a:off x="2682707" y="2638247"/>
              <a:ext cx="1961301" cy="288000"/>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46648" tIns="23324" rIns="46648" bIns="23324" rtlCol="0" anchor="ctr"/>
            <a:lstStyle/>
            <a:p>
              <a:pPr algn="ctr" defTabSz="914418"/>
              <a:r>
                <a:rPr lang="ja-JP" altLang="en-US" sz="7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民間による主体的・主導的な取組みを推進</a:t>
              </a:r>
            </a:p>
          </p:txBody>
        </p:sp>
      </p:grpSp>
      <p:grpSp>
        <p:nvGrpSpPr>
          <p:cNvPr id="78" name="グループ化 77"/>
          <p:cNvGrpSpPr/>
          <p:nvPr/>
        </p:nvGrpSpPr>
        <p:grpSpPr>
          <a:xfrm>
            <a:off x="7824192" y="2827267"/>
            <a:ext cx="2664000" cy="205714"/>
            <a:chOff x="4860032" y="2629221"/>
            <a:chExt cx="1908000" cy="302460"/>
          </a:xfrm>
        </p:grpSpPr>
        <p:sp>
          <p:nvSpPr>
            <p:cNvPr id="79" name="円/楕円 78"/>
            <p:cNvSpPr/>
            <p:nvPr/>
          </p:nvSpPr>
          <p:spPr>
            <a:xfrm rot="5400000">
              <a:off x="5662802" y="1826451"/>
              <a:ext cx="302460" cy="19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18"/>
              <a:endParaRPr lang="ja-JP" altLang="en-US" sz="1000">
                <a:solidFill>
                  <a:prstClr val="black"/>
                </a:solidFill>
                <a:latin typeface="Calibri"/>
                <a:ea typeface="ＭＳ Ｐゴシック" panose="020B0600070205080204" pitchFamily="50" charset="-128"/>
              </a:endParaRPr>
            </a:p>
          </p:txBody>
        </p:sp>
        <p:sp>
          <p:nvSpPr>
            <p:cNvPr id="80" name="角丸四角形 79"/>
            <p:cNvSpPr/>
            <p:nvPr/>
          </p:nvSpPr>
          <p:spPr>
            <a:xfrm>
              <a:off x="5022320" y="2638247"/>
              <a:ext cx="1548000" cy="288000"/>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46648" tIns="23324" rIns="46648" bIns="23324" rtlCol="0" anchor="ctr"/>
            <a:lstStyle/>
            <a:p>
              <a:pPr algn="ctr" defTabSz="914418"/>
              <a:r>
                <a:rPr lang="ja-JP" altLang="en-US" sz="7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ストック・ポテンシャルの活用</a:t>
              </a:r>
            </a:p>
          </p:txBody>
        </p:sp>
      </p:grpSp>
      <p:sp>
        <p:nvSpPr>
          <p:cNvPr id="142" name="角丸四角形 141"/>
          <p:cNvSpPr/>
          <p:nvPr/>
        </p:nvSpPr>
        <p:spPr>
          <a:xfrm>
            <a:off x="2135492" y="2560956"/>
            <a:ext cx="8280988" cy="205714"/>
          </a:xfrm>
          <a:prstGeom prst="roundRect">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65307" tIns="0" rIns="65307" bIns="0" numCol="1" spcCol="0" rtlCol="0" fromWordArt="0" anchor="ctr" anchorCtr="0" forceAA="0" compatLnSpc="1">
            <a:prstTxWarp prst="textNoShape">
              <a:avLst/>
            </a:prstTxWarp>
            <a:noAutofit/>
          </a:bodyPr>
          <a:lstStyle/>
          <a:p>
            <a:pPr marL="88902" indent="-88902" algn="ctr" defTabSz="914418">
              <a:lnSpc>
                <a:spcPts val="1500"/>
              </a:lnSpc>
            </a:pPr>
            <a:r>
              <a:rPr lang="ja-JP" altLang="en-US" sz="929"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好循環を生み出すための３つの視点の重視により、様々な施策が相互に作用</a:t>
            </a:r>
            <a:endParaRPr lang="en-US" altLang="ja-JP" sz="929"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7" name="下カーブ矢印 126"/>
          <p:cNvSpPr/>
          <p:nvPr/>
        </p:nvSpPr>
        <p:spPr>
          <a:xfrm flipH="1" flipV="1">
            <a:off x="5882761" y="1693580"/>
            <a:ext cx="558992" cy="20754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18"/>
            <a:endParaRPr lang="ja-JP" altLang="en-US" sz="1786">
              <a:solidFill>
                <a:prstClr val="black"/>
              </a:solidFill>
              <a:latin typeface="Calibri"/>
              <a:ea typeface="ＭＳ Ｐゴシック" panose="020B0600070205080204" pitchFamily="50" charset="-128"/>
            </a:endParaRPr>
          </a:p>
        </p:txBody>
      </p:sp>
      <p:sp>
        <p:nvSpPr>
          <p:cNvPr id="133" name="正方形/長方形 132"/>
          <p:cNvSpPr>
            <a:spLocks/>
          </p:cNvSpPr>
          <p:nvPr/>
        </p:nvSpPr>
        <p:spPr>
          <a:xfrm>
            <a:off x="3164246" y="960154"/>
            <a:ext cx="5991429" cy="323530"/>
          </a:xfrm>
          <a:prstGeom prst="rect">
            <a:avLst/>
          </a:prstGeom>
          <a:ln cmpd="dbl"/>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defTabSz="914418"/>
            <a:r>
              <a:rPr lang="ja-JP" altLang="en-US" sz="1286" b="1" kern="100" dirty="0">
                <a:solidFill>
                  <a:srgbClr val="000000"/>
                </a:solidFill>
                <a:latin typeface="Calibri"/>
                <a:ea typeface="Meiryo UI"/>
                <a:cs typeface="Times New Roman"/>
              </a:rPr>
              <a:t>住まうなら大阪！　～多様な人々が住まい、訪れる居住魅力あふれる都市の創造～</a:t>
            </a:r>
            <a:endParaRPr lang="ja-JP" altLang="en-US" sz="1286" kern="100" dirty="0">
              <a:solidFill>
                <a:prstClr val="black"/>
              </a:solidFill>
              <a:latin typeface="Calibri"/>
              <a:ea typeface="ＭＳ 明朝"/>
              <a:cs typeface="Times New Roman"/>
            </a:endParaRPr>
          </a:p>
        </p:txBody>
      </p:sp>
      <p:sp>
        <p:nvSpPr>
          <p:cNvPr id="144" name="テキスト ボックス 143"/>
          <p:cNvSpPr txBox="1"/>
          <p:nvPr/>
        </p:nvSpPr>
        <p:spPr>
          <a:xfrm>
            <a:off x="5410613" y="3205651"/>
            <a:ext cx="1728000" cy="1926705"/>
          </a:xfrm>
          <a:prstGeom prst="rect">
            <a:avLst/>
          </a:prstGeom>
          <a:noFill/>
          <a:ln w="9525">
            <a:noFill/>
            <a:prstDash val="solid"/>
          </a:ln>
        </p:spPr>
        <p:txBody>
          <a:bodyPr wrap="square" lIns="36000" tIns="0" rIns="36000" bIns="0" rtlCol="0" anchor="t" anchorCtr="0">
            <a:noAutofit/>
          </a:bodyPr>
          <a:lstStyle/>
          <a:p>
            <a:pPr marL="92077" indent="-92077" defTabSz="914418">
              <a:lnSpc>
                <a:spcPts val="1000"/>
              </a:lnSpc>
              <a:spcBef>
                <a:spcPts val="200"/>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○快適で魅力ある都市の形成</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200"/>
              </a:spcBef>
            </a:pP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2077" indent="-92077" defTabSz="914418">
              <a:lnSpc>
                <a:spcPts val="1000"/>
              </a:lnSpc>
              <a:spcBef>
                <a:spcPts val="857"/>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○環境にやさしく快適な</a:t>
            </a:r>
            <a:r>
              <a:rPr lang="ja-JP" altLang="en-US" sz="7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住宅・建築物の普及</a:t>
            </a:r>
            <a:endParaRPr lang="en-US" altLang="ja-JP" sz="7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7" indent="-8572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1000"/>
              </a:lnSpc>
              <a:spcBef>
                <a:spcPts val="200"/>
              </a:spcBef>
            </a:pPr>
            <a:endParaRPr lang="en-US" altLang="ja-JP" sz="786"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1000"/>
              </a:lnSpc>
              <a:spcBef>
                <a:spcPts val="857"/>
              </a:spcBef>
            </a:pPr>
            <a:r>
              <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○環境と調和したライフスタイルの普及</a:t>
            </a:r>
            <a:endParaRPr lang="en-US" altLang="ja-JP"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7" indent="-85727" defTabSz="914418">
              <a:lnSpc>
                <a:spcPts val="1000"/>
              </a:lnSpc>
              <a:spcBef>
                <a:spcPts val="200"/>
              </a:spcBef>
            </a:pPr>
            <a:endParaRPr lang="ja-JP" altLang="en-US" sz="786" spc="-2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テキスト ボックス 152"/>
          <p:cNvSpPr txBox="1"/>
          <p:nvPr/>
        </p:nvSpPr>
        <p:spPr>
          <a:xfrm>
            <a:off x="5486004" y="3357774"/>
            <a:ext cx="1584000" cy="282857"/>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・みどりのネットワークの形成</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92077" indent="-92077" defTabSz="914418">
              <a:lnSpc>
                <a:spcPts val="786"/>
              </a:lnSpc>
              <a:spcBef>
                <a:spcPts val="214"/>
              </a:spcBef>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・エネルギーの地産地消の促進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54" name="テキスト ボックス 153"/>
          <p:cNvSpPr txBox="1"/>
          <p:nvPr/>
        </p:nvSpPr>
        <p:spPr>
          <a:xfrm>
            <a:off x="5483986" y="4024947"/>
            <a:ext cx="1584000" cy="308571"/>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85727" indent="-8572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・住宅・建築物の省エネルギー化等の推進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a:p>
            <a:pPr marL="85727" indent="-85727" defTabSz="914418">
              <a:lnSpc>
                <a:spcPts val="786"/>
              </a:lnSpc>
              <a:spcBef>
                <a:spcPts val="214"/>
              </a:spcBef>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・地域産材等木材利用の促進</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88" name="テキスト ボックス 87"/>
          <p:cNvSpPr txBox="1"/>
          <p:nvPr/>
        </p:nvSpPr>
        <p:spPr>
          <a:xfrm>
            <a:off x="5492890" y="4590689"/>
            <a:ext cx="1584000" cy="257143"/>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61233" indent="-61233"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・快適で利便性が高く、魅力あるくらし方の情報発信</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17" name="Rectangle 2"/>
          <p:cNvSpPr>
            <a:spLocks noChangeArrowheads="1"/>
          </p:cNvSpPr>
          <p:nvPr/>
        </p:nvSpPr>
        <p:spPr bwMode="auto">
          <a:xfrm>
            <a:off x="1592869" y="5456852"/>
            <a:ext cx="2614074" cy="183364"/>
          </a:xfrm>
          <a:prstGeom prst="roundRect">
            <a:avLst/>
          </a:prstGeom>
          <a:solidFill>
            <a:schemeClr val="accent1"/>
          </a:solidFill>
          <a:ln w="9525">
            <a:solidFill>
              <a:schemeClr val="tx2"/>
            </a:solidFill>
            <a:miter lim="800000"/>
            <a:headEnd/>
            <a:tailEnd/>
          </a:ln>
        </p:spPr>
        <p:txBody>
          <a:bodyPr vert="horz"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1000"/>
              </a:lnSpc>
              <a:spcBef>
                <a:spcPts val="0"/>
              </a:spcBef>
            </a:pPr>
            <a:r>
              <a:rPr lang="ja-JP" altLang="en-US" sz="857"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　重点的に取組むべき施策</a:t>
            </a:r>
            <a:endParaRPr lang="en-US" altLang="ja-JP" sz="857"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sp>
        <p:nvSpPr>
          <p:cNvPr id="121" name="Rectangle 2"/>
          <p:cNvSpPr>
            <a:spLocks noChangeArrowheads="1"/>
          </p:cNvSpPr>
          <p:nvPr/>
        </p:nvSpPr>
        <p:spPr bwMode="auto">
          <a:xfrm>
            <a:off x="1585929" y="290056"/>
            <a:ext cx="261599" cy="411429"/>
          </a:xfrm>
          <a:prstGeom prst="roundRect">
            <a:avLst/>
          </a:prstGeom>
          <a:solidFill>
            <a:srgbClr val="4F81BD"/>
          </a:solidFill>
          <a:ln w="9525">
            <a:solidFill>
              <a:schemeClr val="tx2"/>
            </a:solid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900"/>
              </a:lnSpc>
              <a:spcBef>
                <a:spcPts val="0"/>
              </a:spcBef>
              <a:tabLst>
                <a:tab pos="714389" algn="l"/>
              </a:tabLst>
            </a:pPr>
            <a:r>
              <a:rPr lang="ja-JP" altLang="en-US"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基本的な</a:t>
            </a:r>
            <a:endParaRPr lang="en-US" altLang="ja-JP"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a:p>
            <a:pPr algn="ctr" defTabSz="914418" eaLnBrk="1" hangingPunct="1">
              <a:lnSpc>
                <a:spcPts val="900"/>
              </a:lnSpc>
              <a:spcBef>
                <a:spcPts val="0"/>
              </a:spcBef>
              <a:tabLst>
                <a:tab pos="714389" algn="l"/>
              </a:tabLst>
            </a:pPr>
            <a:r>
              <a:rPr lang="ja-JP" altLang="en-US"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考え方</a:t>
            </a:r>
            <a:endParaRPr lang="en-US" altLang="ja-JP"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sp>
        <p:nvSpPr>
          <p:cNvPr id="123" name="テキスト ボックス 122"/>
          <p:cNvSpPr txBox="1"/>
          <p:nvPr/>
        </p:nvSpPr>
        <p:spPr>
          <a:xfrm>
            <a:off x="5787394" y="1579300"/>
            <a:ext cx="767204" cy="154286"/>
          </a:xfrm>
          <a:prstGeom prst="rect">
            <a:avLst/>
          </a:prstGeom>
          <a:noFill/>
        </p:spPr>
        <p:txBody>
          <a:bodyPr wrap="square" rtlCol="0" anchor="ctr" anchorCtr="0">
            <a:noAutofit/>
          </a:bodyPr>
          <a:lstStyle/>
          <a:p>
            <a:pPr algn="ctr" defTabSz="914418"/>
            <a:r>
              <a:rPr lang="ja-JP" altLang="en-US" sz="10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eiryo UI" panose="020B0604030504040204" pitchFamily="50" charset="-128"/>
              </a:rPr>
              <a:t>好循環</a:t>
            </a:r>
            <a:endParaRPr lang="en-US" altLang="ja-JP" sz="10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4" name="円/楕円 3"/>
          <p:cNvSpPr/>
          <p:nvPr/>
        </p:nvSpPr>
        <p:spPr>
          <a:xfrm>
            <a:off x="1672652" y="5660627"/>
            <a:ext cx="1285714"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124" name="円/楕円 123"/>
          <p:cNvSpPr/>
          <p:nvPr/>
        </p:nvSpPr>
        <p:spPr>
          <a:xfrm>
            <a:off x="2804206" y="5660627"/>
            <a:ext cx="1285714"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126" name="円/楕円 125"/>
          <p:cNvSpPr/>
          <p:nvPr/>
        </p:nvSpPr>
        <p:spPr>
          <a:xfrm>
            <a:off x="3934998" y="5660627"/>
            <a:ext cx="1105714"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132" name="円/楕円 131"/>
          <p:cNvSpPr/>
          <p:nvPr/>
        </p:nvSpPr>
        <p:spPr>
          <a:xfrm>
            <a:off x="4848225" y="5660627"/>
            <a:ext cx="1362857"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137" name="円/楕円 136"/>
          <p:cNvSpPr/>
          <p:nvPr/>
        </p:nvSpPr>
        <p:spPr>
          <a:xfrm>
            <a:off x="6054932" y="5660627"/>
            <a:ext cx="1285714"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138" name="円/楕円 137"/>
          <p:cNvSpPr/>
          <p:nvPr/>
        </p:nvSpPr>
        <p:spPr>
          <a:xfrm>
            <a:off x="7234425" y="5660627"/>
            <a:ext cx="1285714"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140" name="円/楕円 139"/>
          <p:cNvSpPr/>
          <p:nvPr/>
        </p:nvSpPr>
        <p:spPr>
          <a:xfrm>
            <a:off x="8421536" y="5660627"/>
            <a:ext cx="1131429"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141" name="円/楕円 140"/>
          <p:cNvSpPr/>
          <p:nvPr/>
        </p:nvSpPr>
        <p:spPr>
          <a:xfrm>
            <a:off x="9490663" y="5660627"/>
            <a:ext cx="1105714" cy="565714"/>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90" name="正方形/長方形 89"/>
          <p:cNvSpPr/>
          <p:nvPr/>
        </p:nvSpPr>
        <p:spPr>
          <a:xfrm>
            <a:off x="1749123" y="5776341"/>
            <a:ext cx="1182857" cy="3342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r>
              <a:rPr lang="ja-JP" altLang="en-US"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大阪らしいポテンシャル・</a:t>
            </a:r>
            <a:endParaRPr lang="en-US" altLang="ja-JP"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ストックを活かした</a:t>
            </a:r>
            <a:endParaRPr lang="en-US" altLang="ja-JP"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都市空間の形成</a:t>
            </a:r>
          </a:p>
        </p:txBody>
      </p:sp>
      <p:sp>
        <p:nvSpPr>
          <p:cNvPr id="100" name="正方形/長方形 99"/>
          <p:cNvSpPr/>
          <p:nvPr/>
        </p:nvSpPr>
        <p:spPr>
          <a:xfrm>
            <a:off x="4964703" y="5734000"/>
            <a:ext cx="1129901" cy="418969"/>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公的賃貸住宅を活用した</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まちづくりの推進</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643"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（府営住宅の市町移管、</a:t>
            </a:r>
            <a:endParaRPr lang="en-US" altLang="ja-JP" sz="643"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643"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ｽﾏｰﾄｴｲｼﾞﾝｸﾞｼﾃｨの形成等）</a:t>
            </a:r>
            <a:endParaRPr lang="en-US" altLang="ja-JP" sz="643"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正方形/長方形 102"/>
          <p:cNvSpPr/>
          <p:nvPr/>
        </p:nvSpPr>
        <p:spPr>
          <a:xfrm>
            <a:off x="2844031" y="5794744"/>
            <a:ext cx="1157143" cy="297480"/>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大阪に住まう魅力の情報</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発信による移住・定住促進</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正方形/長方形 103"/>
          <p:cNvSpPr/>
          <p:nvPr/>
        </p:nvSpPr>
        <p:spPr>
          <a:xfrm>
            <a:off x="6084137" y="5811321"/>
            <a:ext cx="1186418" cy="26432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住宅の省エネルギー化の推進</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正方形/長方形 104"/>
          <p:cNvSpPr/>
          <p:nvPr/>
        </p:nvSpPr>
        <p:spPr>
          <a:xfrm>
            <a:off x="4037647" y="5810926"/>
            <a:ext cx="900416" cy="26511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空家を活用した</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まちづくりの推進</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正方形/長方形 114"/>
          <p:cNvSpPr/>
          <p:nvPr/>
        </p:nvSpPr>
        <p:spPr>
          <a:xfrm>
            <a:off x="7256133" y="5752502"/>
            <a:ext cx="1234286" cy="381965"/>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密集市街地における魅力ある</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まちづくり推進と防災性の向上</a:t>
            </a:r>
            <a:endParaRPr lang="ja-JP" altLang="en-US"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6" name="正方形/長方形 115"/>
          <p:cNvSpPr/>
          <p:nvPr/>
        </p:nvSpPr>
        <p:spPr>
          <a:xfrm>
            <a:off x="9346158" y="5794327"/>
            <a:ext cx="1327343" cy="298314"/>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公民連携による</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安心居住の推進</a:t>
            </a:r>
            <a:endParaRPr lang="ja-JP" altLang="en-US"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9" name="正方形/長方形 158"/>
          <p:cNvSpPr/>
          <p:nvPr/>
        </p:nvSpPr>
        <p:spPr>
          <a:xfrm>
            <a:off x="8506342" y="5794327"/>
            <a:ext cx="961818" cy="298314"/>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lIns="65307" tIns="32653" rIns="65307" bIns="32653" rtlCol="0" anchor="ctr"/>
          <a:lstStyle/>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地域特性に応じた</a:t>
            </a:r>
            <a:endParaRPr lang="en-US" altLang="ja-JP"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lnSpc>
                <a:spcPts val="1000"/>
              </a:lnSpc>
            </a:pPr>
            <a:r>
              <a:rPr lang="ja-JP" altLang="en-US" sz="714" b="1" spc="-29"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耐震化の推進</a:t>
            </a:r>
            <a:endParaRPr lang="ja-JP" altLang="en-US" sz="714"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2" name="Rectangle 2"/>
          <p:cNvSpPr>
            <a:spLocks noChangeArrowheads="1"/>
          </p:cNvSpPr>
          <p:nvPr/>
        </p:nvSpPr>
        <p:spPr bwMode="auto">
          <a:xfrm>
            <a:off x="1590384" y="789214"/>
            <a:ext cx="257143" cy="522514"/>
          </a:xfrm>
          <a:prstGeom prst="roundRect">
            <a:avLst/>
          </a:prstGeom>
          <a:solidFill>
            <a:schemeClr val="accent1"/>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929"/>
              </a:lnSpc>
              <a:spcBef>
                <a:spcPts val="0"/>
              </a:spcBef>
            </a:pPr>
            <a:r>
              <a:rPr lang="ja-JP" altLang="en-US"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基本目標</a:t>
            </a:r>
            <a:endParaRPr lang="en-US" altLang="ja-JP"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sp>
        <p:nvSpPr>
          <p:cNvPr id="136" name="テキスト ボックス 135"/>
          <p:cNvSpPr txBox="1"/>
          <p:nvPr/>
        </p:nvSpPr>
        <p:spPr>
          <a:xfrm>
            <a:off x="8960720" y="4689663"/>
            <a:ext cx="1584000" cy="154286"/>
          </a:xfrm>
          <a:prstGeom prst="rect">
            <a:avLst/>
          </a:prstGeom>
          <a:solidFill>
            <a:schemeClr val="bg1"/>
          </a:solidFill>
          <a:ln w="3175">
            <a:solidFill>
              <a:schemeClr val="tx2"/>
            </a:solidFill>
            <a:prstDash val="dash"/>
          </a:ln>
        </p:spPr>
        <p:txBody>
          <a:bodyPr wrap="square" lIns="25714" tIns="25714" rIns="25714" bIns="25714" rtlCol="0" anchor="ctr" anchorCtr="0">
            <a:noAutofit/>
          </a:bodyPr>
          <a:lstStyle/>
          <a:p>
            <a:pPr marL="92077" indent="-92077" defTabSz="914418">
              <a:lnSpc>
                <a:spcPts val="786"/>
              </a:lnSpc>
            </a:pPr>
            <a:r>
              <a:rPr lang="ja-JP" altLang="en-US"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rPr>
              <a:t>・府民や民間事業者の意識の啓発</a:t>
            </a:r>
            <a:endParaRPr lang="en-US" altLang="ja-JP" sz="643" spc="-21" dirty="0">
              <a:solidFill>
                <a:prstClr val="black"/>
              </a:solidFill>
              <a:latin typeface="ＭＳ Ｐ明朝" panose="02020600040205080304" pitchFamily="18" charset="-128"/>
              <a:ea typeface="ＭＳ Ｐ明朝" panose="02020600040205080304" pitchFamily="18" charset="-128"/>
              <a:cs typeface="Meiryo UI" panose="020B0604030504040204" pitchFamily="50" charset="-128"/>
            </a:endParaRPr>
          </a:p>
        </p:txBody>
      </p:sp>
      <p:sp>
        <p:nvSpPr>
          <p:cNvPr id="120" name="正方形/長方形 119"/>
          <p:cNvSpPr/>
          <p:nvPr/>
        </p:nvSpPr>
        <p:spPr>
          <a:xfrm>
            <a:off x="4480952" y="6542841"/>
            <a:ext cx="1286032"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大規模な</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公的賃貸住宅団地のある地域</a:t>
            </a:r>
          </a:p>
        </p:txBody>
      </p:sp>
      <p:sp>
        <p:nvSpPr>
          <p:cNvPr id="122" name="正方形/長方形 121"/>
          <p:cNvSpPr/>
          <p:nvPr/>
        </p:nvSpPr>
        <p:spPr>
          <a:xfrm>
            <a:off x="1676136" y="6542841"/>
            <a:ext cx="760429"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木造住宅が</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密集する地域</a:t>
            </a:r>
          </a:p>
        </p:txBody>
      </p:sp>
      <p:sp>
        <p:nvSpPr>
          <p:cNvPr id="163" name="正方形/長方形 162"/>
          <p:cNvSpPr/>
          <p:nvPr/>
        </p:nvSpPr>
        <p:spPr>
          <a:xfrm>
            <a:off x="5807665" y="6542841"/>
            <a:ext cx="1426693"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同和地区を含む旧地域改善向け</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公営・改良住宅が建設された地域</a:t>
            </a:r>
          </a:p>
        </p:txBody>
      </p:sp>
      <p:sp>
        <p:nvSpPr>
          <p:cNvPr id="175" name="正方形/長方形 174"/>
          <p:cNvSpPr/>
          <p:nvPr/>
        </p:nvSpPr>
        <p:spPr>
          <a:xfrm>
            <a:off x="3577765" y="6542841"/>
            <a:ext cx="851927"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住宅と工場等が</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混在する地域</a:t>
            </a:r>
          </a:p>
        </p:txBody>
      </p:sp>
      <p:sp>
        <p:nvSpPr>
          <p:cNvPr id="177" name="正方形/長方形 176"/>
          <p:cNvSpPr/>
          <p:nvPr/>
        </p:nvSpPr>
        <p:spPr>
          <a:xfrm>
            <a:off x="2483268" y="6542841"/>
            <a:ext cx="1047425"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歴史的まちなみなど</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景観資源のある地域</a:t>
            </a:r>
          </a:p>
        </p:txBody>
      </p:sp>
      <p:sp>
        <p:nvSpPr>
          <p:cNvPr id="178" name="正方形/長方形 177"/>
          <p:cNvSpPr/>
          <p:nvPr/>
        </p:nvSpPr>
        <p:spPr>
          <a:xfrm>
            <a:off x="9490663" y="6542841"/>
            <a:ext cx="1064716"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農山漁村など</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豊かな自然を有する地域</a:t>
            </a:r>
          </a:p>
        </p:txBody>
      </p:sp>
      <p:sp>
        <p:nvSpPr>
          <p:cNvPr id="179" name="正方形/長方形 178"/>
          <p:cNvSpPr/>
          <p:nvPr/>
        </p:nvSpPr>
        <p:spPr>
          <a:xfrm>
            <a:off x="7265382" y="6542841"/>
            <a:ext cx="1186285"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高度経済成長期を中心に</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整備されたニュータウン</a:t>
            </a:r>
          </a:p>
        </p:txBody>
      </p:sp>
      <p:sp>
        <p:nvSpPr>
          <p:cNvPr id="180" name="正方形/長方形 179"/>
          <p:cNvSpPr/>
          <p:nvPr/>
        </p:nvSpPr>
        <p:spPr>
          <a:xfrm>
            <a:off x="8483284" y="6542841"/>
            <a:ext cx="980165" cy="257143"/>
          </a:xfrm>
          <a:prstGeom prst="rect">
            <a:avLst/>
          </a:prstGeom>
          <a:ln w="6350">
            <a:solidFill>
              <a:schemeClr val="bg1">
                <a:lumMod val="50000"/>
              </a:schemeClr>
            </a:solidFill>
            <a:prstDash val="sysDash"/>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複合機能が導入される</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defTabSz="914418"/>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計画的市街地</a:t>
            </a:r>
          </a:p>
        </p:txBody>
      </p:sp>
      <p:sp>
        <p:nvSpPr>
          <p:cNvPr id="97" name="正方形/長方形 96"/>
          <p:cNvSpPr/>
          <p:nvPr/>
        </p:nvSpPr>
        <p:spPr>
          <a:xfrm>
            <a:off x="4858598" y="728726"/>
            <a:ext cx="2772386" cy="180000"/>
          </a:xfrm>
          <a:prstGeom prst="rect">
            <a:avLst/>
          </a:prstGeom>
          <a:noFill/>
          <a:ln w="19050">
            <a:no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defTabSz="914418">
              <a:lnSpc>
                <a:spcPts val="1300"/>
              </a:lnSpc>
              <a:spcBef>
                <a:spcPts val="429"/>
              </a:spcBef>
            </a:pPr>
            <a:r>
              <a:rPr lang="en-US" altLang="ja-JP" sz="1214" b="1" kern="100" spc="2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14" b="1" kern="100" spc="2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大阪ならではの魅力を活かす</a:t>
            </a:r>
            <a:r>
              <a:rPr lang="en-US" altLang="ja-JP" sz="1214" b="1" kern="100" spc="2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14" b="1" kern="100" spc="214"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14" b="1" kern="100" spc="214"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Rectangle 2"/>
          <p:cNvSpPr>
            <a:spLocks noChangeArrowheads="1"/>
          </p:cNvSpPr>
          <p:nvPr/>
        </p:nvSpPr>
        <p:spPr bwMode="auto">
          <a:xfrm>
            <a:off x="1590386" y="6327463"/>
            <a:ext cx="2616557" cy="163412"/>
          </a:xfrm>
          <a:prstGeom prst="roundRect">
            <a:avLst/>
          </a:prstGeom>
          <a:solidFill>
            <a:schemeClr val="accent1"/>
          </a:solidFill>
          <a:ln w="9525">
            <a:solidFill>
              <a:schemeClr val="tx2"/>
            </a:solidFill>
            <a:miter lim="800000"/>
            <a:headEnd/>
            <a:tailEnd/>
          </a:ln>
        </p:spPr>
        <p:txBody>
          <a:bodyPr vert="horz"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1000"/>
              </a:lnSpc>
              <a:spcBef>
                <a:spcPts val="0"/>
              </a:spcBef>
            </a:pPr>
            <a:r>
              <a:rPr lang="ja-JP" altLang="en-US" sz="857"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　地域特性を踏まえた取組むべき施策</a:t>
            </a:r>
            <a:endParaRPr lang="en-US" altLang="ja-JP" sz="857"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grpSp>
        <p:nvGrpSpPr>
          <p:cNvPr id="3" name="グループ化 2"/>
          <p:cNvGrpSpPr/>
          <p:nvPr/>
        </p:nvGrpSpPr>
        <p:grpSpPr>
          <a:xfrm>
            <a:off x="1544103" y="2528960"/>
            <a:ext cx="334286" cy="540000"/>
            <a:chOff x="64096" y="3538203"/>
            <a:chExt cx="468000" cy="756000"/>
          </a:xfrm>
        </p:grpSpPr>
        <p:sp>
          <p:nvSpPr>
            <p:cNvPr id="2" name="円/楕円 1"/>
            <p:cNvSpPr/>
            <p:nvPr/>
          </p:nvSpPr>
          <p:spPr>
            <a:xfrm>
              <a:off x="64096" y="3538203"/>
              <a:ext cx="468000" cy="756000"/>
            </a:xfrm>
            <a:prstGeom prst="ellipse">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18"/>
              <a:endParaRPr lang="ja-JP" altLang="en-US" sz="1786">
                <a:solidFill>
                  <a:prstClr val="white"/>
                </a:solidFill>
                <a:latin typeface="Calibri"/>
                <a:ea typeface="ＭＳ Ｐゴシック" panose="020B0600070205080204" pitchFamily="50" charset="-128"/>
              </a:endParaRPr>
            </a:p>
          </p:txBody>
        </p:sp>
        <p:sp>
          <p:nvSpPr>
            <p:cNvPr id="99" name="Rectangle 2"/>
            <p:cNvSpPr>
              <a:spLocks noChangeArrowheads="1"/>
            </p:cNvSpPr>
            <p:nvPr/>
          </p:nvSpPr>
          <p:spPr bwMode="auto">
            <a:xfrm>
              <a:off x="89577" y="3587947"/>
              <a:ext cx="366239" cy="688457"/>
            </a:xfrm>
            <a:prstGeom prst="rect">
              <a:avLst/>
            </a:prstGeom>
            <a:noFill/>
            <a:ln w="9525">
              <a:no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900"/>
                </a:lnSpc>
                <a:spcBef>
                  <a:spcPts val="0"/>
                </a:spcBef>
                <a:tabLst>
                  <a:tab pos="714389" algn="l"/>
                </a:tabLst>
              </a:pPr>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sym typeface="Wingdings 2"/>
                </a:rPr>
                <a:t>施策展開の</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sym typeface="Wingdings 2"/>
              </a:endParaRPr>
            </a:p>
            <a:p>
              <a:pPr algn="ctr" defTabSz="914418" eaLnBrk="1" hangingPunct="1">
                <a:lnSpc>
                  <a:spcPts val="900"/>
                </a:lnSpc>
                <a:spcBef>
                  <a:spcPts val="0"/>
                </a:spcBef>
                <a:tabLst>
                  <a:tab pos="714389" algn="l"/>
                </a:tabLst>
              </a:pPr>
              <a:r>
                <a:rPr lang="ja-JP" altLang="en-US"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sym typeface="Wingdings 2"/>
                </a:rPr>
                <a:t>視点</a:t>
              </a:r>
              <a:endParaRPr lang="en-US" altLang="ja-JP" sz="714" dirty="0">
                <a:solidFill>
                  <a:prstClr val="black"/>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grpSp>
      <p:sp>
        <p:nvSpPr>
          <p:cNvPr id="109" name="Rectangle 2"/>
          <p:cNvSpPr>
            <a:spLocks noChangeArrowheads="1"/>
          </p:cNvSpPr>
          <p:nvPr/>
        </p:nvSpPr>
        <p:spPr bwMode="auto">
          <a:xfrm>
            <a:off x="1585929" y="1961761"/>
            <a:ext cx="261599" cy="540000"/>
          </a:xfrm>
          <a:prstGeom prst="roundRect">
            <a:avLst/>
          </a:prstGeom>
          <a:solidFill>
            <a:srgbClr val="4F81BD"/>
          </a:solidFill>
          <a:ln w="9525">
            <a:solidFill>
              <a:schemeClr val="tx2"/>
            </a:solid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defTabSz="914418" eaLnBrk="1" hangingPunct="1">
              <a:lnSpc>
                <a:spcPts val="900"/>
              </a:lnSpc>
              <a:spcBef>
                <a:spcPts val="0"/>
              </a:spcBef>
              <a:tabLst>
                <a:tab pos="714389" algn="l"/>
              </a:tabLst>
            </a:pPr>
            <a:r>
              <a:rPr lang="ja-JP" altLang="en-US"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rPr>
              <a:t>施策の柱</a:t>
            </a:r>
            <a:endParaRPr lang="en-US" altLang="ja-JP" sz="714" dirty="0">
              <a:solidFill>
                <a:prstClr val="white"/>
              </a:solidFill>
              <a:latin typeface="Meiryo UI" panose="020B0604030504040204" pitchFamily="50" charset="-128"/>
              <a:ea typeface="Meiryo UI" panose="020B0604030504040204" pitchFamily="50" charset="-128"/>
              <a:cs typeface="Meiryo UI" panose="020B0604030504040204" pitchFamily="50" charset="-128"/>
              <a:sym typeface="Wingdings 2"/>
            </a:endParaRPr>
          </a:p>
        </p:txBody>
      </p:sp>
      <p:sp>
        <p:nvSpPr>
          <p:cNvPr id="5" name="正方形/長方形 4">
            <a:extLst>
              <a:ext uri="{FF2B5EF4-FFF2-40B4-BE49-F238E27FC236}">
                <a16:creationId xmlns:a16="http://schemas.microsoft.com/office/drawing/2014/main" id="{7D24AB77-E3DF-478A-B30C-CFD5BDB714A8}"/>
              </a:ext>
            </a:extLst>
          </p:cNvPr>
          <p:cNvSpPr/>
          <p:nvPr/>
        </p:nvSpPr>
        <p:spPr>
          <a:xfrm>
            <a:off x="914399" y="6318216"/>
            <a:ext cx="10279117" cy="52256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Text Box 2">
            <a:extLst>
              <a:ext uri="{FF2B5EF4-FFF2-40B4-BE49-F238E27FC236}">
                <a16:creationId xmlns:a16="http://schemas.microsoft.com/office/drawing/2014/main" id="{6BAE0D01-5F3A-4A50-B52A-26FD3A12DA39}"/>
              </a:ext>
            </a:extLst>
          </p:cNvPr>
          <p:cNvSpPr txBox="1">
            <a:spLocks noChangeArrowheads="1"/>
          </p:cNvSpPr>
          <p:nvPr/>
        </p:nvSpPr>
        <p:spPr bwMode="auto">
          <a:xfrm>
            <a:off x="9984635" y="6492213"/>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3</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32170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768DA4F3-8BA5-44B7-85F6-0F36EE0510AD}"/>
              </a:ext>
            </a:extLst>
          </p:cNvPr>
          <p:cNvSpPr/>
          <p:nvPr/>
        </p:nvSpPr>
        <p:spPr>
          <a:xfrm>
            <a:off x="418493" y="1907639"/>
            <a:ext cx="10273134" cy="4679753"/>
          </a:xfrm>
          <a:prstGeom prst="rect">
            <a:avLst/>
          </a:prstGeom>
          <a:gradFill flip="none" rotWithShape="1">
            <a:gsLst>
              <a:gs pos="0">
                <a:schemeClr val="bg1"/>
              </a:gs>
              <a:gs pos="100000">
                <a:schemeClr val="bg1">
                  <a:lumMod val="65000"/>
                </a:schemeClr>
              </a:gs>
              <a:gs pos="75000">
                <a:schemeClr val="bg1">
                  <a:lumMod val="85000"/>
                </a:schemeClr>
              </a:gs>
              <a:gs pos="100000">
                <a:schemeClr val="bg1">
                  <a:lumMod val="65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2EA5F42D-0578-4DC8-A13C-42662C5A5396}"/>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　</a:t>
            </a:r>
            <a:r>
              <a:rPr lang="ja-JP" altLang="en-US" sz="2800" b="1"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a:rPr>
              <a:t>市町村の状況と支援について</a:t>
            </a:r>
            <a:endParaRPr kumimoji="1" lang="ja-JP" altLang="en-US" sz="2800" b="1" i="0" u="none" strike="noStrike" kern="10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Times New Roman"/>
            </a:endParaRPr>
          </a:p>
        </p:txBody>
      </p:sp>
      <p:sp>
        <p:nvSpPr>
          <p:cNvPr id="6" name="矢印: 五方向 5">
            <a:extLst>
              <a:ext uri="{FF2B5EF4-FFF2-40B4-BE49-F238E27FC236}">
                <a16:creationId xmlns:a16="http://schemas.microsoft.com/office/drawing/2014/main" id="{7891265D-7DBD-4FD6-85FB-36D8E7062198}"/>
              </a:ext>
            </a:extLst>
          </p:cNvPr>
          <p:cNvSpPr/>
          <p:nvPr/>
        </p:nvSpPr>
        <p:spPr>
          <a:xfrm rot="16200000">
            <a:off x="8879267" y="3810112"/>
            <a:ext cx="4789683" cy="706581"/>
          </a:xfrm>
          <a:prstGeom prst="homePlate">
            <a:avLst/>
          </a:prstGeom>
          <a:gradFill flip="none" rotWithShape="1">
            <a:gsLst>
              <a:gs pos="0">
                <a:schemeClr val="accent1">
                  <a:lumMod val="40000"/>
                  <a:lumOff val="60000"/>
                </a:schemeClr>
              </a:gs>
              <a:gs pos="50000">
                <a:schemeClr val="accent1">
                  <a:tint val="44500"/>
                  <a:satMod val="160000"/>
                </a:schemeClr>
              </a:gs>
              <a:gs pos="100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矢印: 五方向 7">
            <a:extLst>
              <a:ext uri="{FF2B5EF4-FFF2-40B4-BE49-F238E27FC236}">
                <a16:creationId xmlns:a16="http://schemas.microsoft.com/office/drawing/2014/main" id="{0CF2FAC7-0A66-421B-B1F0-48D3BBCAC367}"/>
              </a:ext>
            </a:extLst>
          </p:cNvPr>
          <p:cNvSpPr/>
          <p:nvPr/>
        </p:nvSpPr>
        <p:spPr>
          <a:xfrm rot="10800000" flipH="1">
            <a:off x="438669" y="1089614"/>
            <a:ext cx="10273133" cy="706581"/>
          </a:xfrm>
          <a:prstGeom prst="homePlate">
            <a:avLst/>
          </a:prstGeom>
          <a:gradFill flip="none" rotWithShape="1">
            <a:gsLst>
              <a:gs pos="0">
                <a:schemeClr val="bg1"/>
              </a:gs>
              <a:gs pos="74000">
                <a:srgbClr val="FBC5C9"/>
              </a:gs>
              <a:gs pos="83000">
                <a:srgbClr val="FBC5C9"/>
              </a:gs>
              <a:gs pos="100000">
                <a:srgbClr val="FBC5C9"/>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7444ED30-6CA5-4B23-9716-C99BC009ECFE}"/>
              </a:ext>
            </a:extLst>
          </p:cNvPr>
          <p:cNvSpPr txBox="1"/>
          <p:nvPr/>
        </p:nvSpPr>
        <p:spPr>
          <a:xfrm>
            <a:off x="5234974" y="1250936"/>
            <a:ext cx="941979" cy="369332"/>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人員数</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10" name="テキスト ボックス 9">
            <a:extLst>
              <a:ext uri="{FF2B5EF4-FFF2-40B4-BE49-F238E27FC236}">
                <a16:creationId xmlns:a16="http://schemas.microsoft.com/office/drawing/2014/main" id="{1F98A8ED-9D42-450A-B808-0DF58FB6C05A}"/>
              </a:ext>
            </a:extLst>
          </p:cNvPr>
          <p:cNvSpPr txBox="1"/>
          <p:nvPr/>
        </p:nvSpPr>
        <p:spPr>
          <a:xfrm>
            <a:off x="10691626" y="3607341"/>
            <a:ext cx="1169774" cy="738664"/>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R" panose="02020400000000000000" pitchFamily="17" charset="-128"/>
                <a:ea typeface="UD デジタル 教科書体 N-R" panose="02020400000000000000" pitchFamily="17" charset="-128"/>
              </a:rPr>
              <a:t>重点的に取り組んでいる施策</a:t>
            </a:r>
            <a:endParaRPr lang="en-US" altLang="ja-JP" sz="1400" dirty="0">
              <a:latin typeface="UD デジタル 教科書体 N-R" panose="02020400000000000000" pitchFamily="17" charset="-128"/>
              <a:ea typeface="UD デジタル 教科書体 N-R" panose="02020400000000000000" pitchFamily="17" charset="-128"/>
            </a:endParaRPr>
          </a:p>
        </p:txBody>
      </p:sp>
      <p:sp>
        <p:nvSpPr>
          <p:cNvPr id="13" name="テキスト ボックス 12">
            <a:extLst>
              <a:ext uri="{FF2B5EF4-FFF2-40B4-BE49-F238E27FC236}">
                <a16:creationId xmlns:a16="http://schemas.microsoft.com/office/drawing/2014/main" id="{2D7DB828-3C14-4FF7-AA24-A15791DC2556}"/>
              </a:ext>
            </a:extLst>
          </p:cNvPr>
          <p:cNvSpPr txBox="1"/>
          <p:nvPr/>
        </p:nvSpPr>
        <p:spPr>
          <a:xfrm>
            <a:off x="9815079" y="1258393"/>
            <a:ext cx="722516" cy="369332"/>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多い</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14" name="テキスト ボックス 13">
            <a:extLst>
              <a:ext uri="{FF2B5EF4-FFF2-40B4-BE49-F238E27FC236}">
                <a16:creationId xmlns:a16="http://schemas.microsoft.com/office/drawing/2014/main" id="{E87E6662-70D8-4AD8-AECC-BFD41CCD3105}"/>
              </a:ext>
            </a:extLst>
          </p:cNvPr>
          <p:cNvSpPr txBox="1"/>
          <p:nvPr/>
        </p:nvSpPr>
        <p:spPr>
          <a:xfrm>
            <a:off x="418493" y="1290496"/>
            <a:ext cx="934031" cy="369332"/>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少ない</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22" name="テキスト ボックス 21">
            <a:extLst>
              <a:ext uri="{FF2B5EF4-FFF2-40B4-BE49-F238E27FC236}">
                <a16:creationId xmlns:a16="http://schemas.microsoft.com/office/drawing/2014/main" id="{986D315F-8C43-4344-8F53-B420C3286F4C}"/>
              </a:ext>
            </a:extLst>
          </p:cNvPr>
          <p:cNvSpPr txBox="1"/>
          <p:nvPr/>
        </p:nvSpPr>
        <p:spPr>
          <a:xfrm>
            <a:off x="10961486" y="2109712"/>
            <a:ext cx="722516" cy="369332"/>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多い</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25" name="テキスト ボックス 24">
            <a:extLst>
              <a:ext uri="{FF2B5EF4-FFF2-40B4-BE49-F238E27FC236}">
                <a16:creationId xmlns:a16="http://schemas.microsoft.com/office/drawing/2014/main" id="{EE4E8661-8D4D-41DB-BB18-2AC4614293FF}"/>
              </a:ext>
            </a:extLst>
          </p:cNvPr>
          <p:cNvSpPr txBox="1"/>
          <p:nvPr/>
        </p:nvSpPr>
        <p:spPr>
          <a:xfrm>
            <a:off x="10839477" y="6088610"/>
            <a:ext cx="934031" cy="369332"/>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少ない</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27" name="正方形/長方形 26">
            <a:extLst>
              <a:ext uri="{FF2B5EF4-FFF2-40B4-BE49-F238E27FC236}">
                <a16:creationId xmlns:a16="http://schemas.microsoft.com/office/drawing/2014/main" id="{EF2597D1-6AA5-49A1-84FE-72E9FDD62880}"/>
              </a:ext>
            </a:extLst>
          </p:cNvPr>
          <p:cNvSpPr/>
          <p:nvPr/>
        </p:nvSpPr>
        <p:spPr>
          <a:xfrm>
            <a:off x="490828" y="553746"/>
            <a:ext cx="11288180" cy="51039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527175" indent="-1525588" algn="just">
              <a:spcBef>
                <a:spcPts val="600"/>
              </a:spcBef>
            </a:pP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　　　</a:t>
            </a:r>
          </a:p>
        </p:txBody>
      </p:sp>
      <p:sp>
        <p:nvSpPr>
          <p:cNvPr id="28" name="正方形/長方形 27">
            <a:extLst>
              <a:ext uri="{FF2B5EF4-FFF2-40B4-BE49-F238E27FC236}">
                <a16:creationId xmlns:a16="http://schemas.microsoft.com/office/drawing/2014/main" id="{22B433DE-15D7-4283-A850-41F9C2ABF93B}"/>
              </a:ext>
            </a:extLst>
          </p:cNvPr>
          <p:cNvSpPr/>
          <p:nvPr/>
        </p:nvSpPr>
        <p:spPr>
          <a:xfrm>
            <a:off x="451910" y="553746"/>
            <a:ext cx="11288180" cy="53586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527175" indent="-1525588" algn="just">
              <a:spcBef>
                <a:spcPts val="600"/>
              </a:spcBef>
            </a:pP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市町村の状況と支援について</a:t>
            </a:r>
          </a:p>
        </p:txBody>
      </p:sp>
      <p:sp>
        <p:nvSpPr>
          <p:cNvPr id="11" name="楕円 10">
            <a:extLst>
              <a:ext uri="{FF2B5EF4-FFF2-40B4-BE49-F238E27FC236}">
                <a16:creationId xmlns:a16="http://schemas.microsoft.com/office/drawing/2014/main" id="{988A70BA-0E57-4499-9817-142E36751330}"/>
              </a:ext>
            </a:extLst>
          </p:cNvPr>
          <p:cNvSpPr/>
          <p:nvPr/>
        </p:nvSpPr>
        <p:spPr>
          <a:xfrm rot="20078737">
            <a:off x="9839" y="2758353"/>
            <a:ext cx="4929149" cy="3748384"/>
          </a:xfrm>
          <a:prstGeom prst="ellips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Text Box 2">
            <a:extLst>
              <a:ext uri="{FF2B5EF4-FFF2-40B4-BE49-F238E27FC236}">
                <a16:creationId xmlns:a16="http://schemas.microsoft.com/office/drawing/2014/main" id="{1F13A487-F1B3-4E51-B6C1-BA2E0EFFAA95}"/>
              </a:ext>
            </a:extLst>
          </p:cNvPr>
          <p:cNvSpPr txBox="1">
            <a:spLocks noChangeArrowheads="1"/>
          </p:cNvSpPr>
          <p:nvPr/>
        </p:nvSpPr>
        <p:spPr bwMode="auto">
          <a:xfrm>
            <a:off x="9984635" y="6492213"/>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pic>
        <p:nvPicPr>
          <p:cNvPr id="2" name="図 1">
            <a:extLst>
              <a:ext uri="{FF2B5EF4-FFF2-40B4-BE49-F238E27FC236}">
                <a16:creationId xmlns:a16="http://schemas.microsoft.com/office/drawing/2014/main" id="{7397919D-942B-47AF-B722-F17289910B3A}"/>
              </a:ext>
            </a:extLst>
          </p:cNvPr>
          <p:cNvPicPr>
            <a:picLocks noChangeAspect="1"/>
          </p:cNvPicPr>
          <p:nvPr/>
        </p:nvPicPr>
        <p:blipFill>
          <a:blip r:embed="rId2"/>
          <a:stretch>
            <a:fillRect/>
          </a:stretch>
        </p:blipFill>
        <p:spPr>
          <a:xfrm>
            <a:off x="517840" y="1906593"/>
            <a:ext cx="10193395" cy="4651651"/>
          </a:xfrm>
          <a:prstGeom prst="rect">
            <a:avLst/>
          </a:prstGeom>
        </p:spPr>
      </p:pic>
      <p:sp>
        <p:nvSpPr>
          <p:cNvPr id="16" name="テキスト ボックス 15">
            <a:extLst>
              <a:ext uri="{FF2B5EF4-FFF2-40B4-BE49-F238E27FC236}">
                <a16:creationId xmlns:a16="http://schemas.microsoft.com/office/drawing/2014/main" id="{DC871B92-7BE4-42BC-8493-475345094613}"/>
              </a:ext>
            </a:extLst>
          </p:cNvPr>
          <p:cNvSpPr txBox="1"/>
          <p:nvPr/>
        </p:nvSpPr>
        <p:spPr>
          <a:xfrm>
            <a:off x="3926813" y="5003067"/>
            <a:ext cx="6534709" cy="1477328"/>
          </a:xfrm>
          <a:prstGeom prst="rect">
            <a:avLst/>
          </a:prstGeom>
          <a:noFill/>
        </p:spPr>
        <p:txBody>
          <a:bodyPr wrap="square" rtlCol="0">
            <a:spAutoFit/>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・最低限の知識を得るために、参加しやすい研修の合同実施</a:t>
            </a:r>
            <a:endParaRPr lang="en-US" altLang="ja-JP" dirty="0">
              <a:latin typeface="UD デジタル 教科書体 N-R" panose="02020400000000000000" pitchFamily="17" charset="-128"/>
              <a:ea typeface="UD デジタル 教科書体 N-R" panose="02020400000000000000" pitchFamily="17"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・日常業務における横連携を可能とする地域ブロックごとの開催など場の創出</a:t>
            </a:r>
            <a:endParaRPr lang="en-US" altLang="ja-JP" dirty="0">
              <a:latin typeface="UD デジタル 教科書体 N-R" panose="02020400000000000000" pitchFamily="17" charset="-128"/>
              <a:ea typeface="UD デジタル 教科書体 N-R" panose="02020400000000000000" pitchFamily="17"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・住宅・建築施策全般を相談できる相談窓口の設置</a:t>
            </a:r>
            <a:endParaRPr lang="en-US" altLang="ja-JP" dirty="0">
              <a:latin typeface="UD デジタル 教科書体 N-R" panose="02020400000000000000" pitchFamily="17" charset="-128"/>
              <a:ea typeface="UD デジタル 教科書体 N-R" panose="02020400000000000000" pitchFamily="17"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・大阪府のガイドラインや指針策定による業務の効率化</a:t>
            </a:r>
          </a:p>
        </p:txBody>
      </p:sp>
      <p:sp>
        <p:nvSpPr>
          <p:cNvPr id="21" name="テキスト ボックス 20">
            <a:extLst>
              <a:ext uri="{FF2B5EF4-FFF2-40B4-BE49-F238E27FC236}">
                <a16:creationId xmlns:a16="http://schemas.microsoft.com/office/drawing/2014/main" id="{AF18700D-A599-44F6-B8F6-822E2F8ABDDD}"/>
              </a:ext>
            </a:extLst>
          </p:cNvPr>
          <p:cNvSpPr txBox="1"/>
          <p:nvPr/>
        </p:nvSpPr>
        <p:spPr>
          <a:xfrm>
            <a:off x="3931835" y="4159565"/>
            <a:ext cx="5829546" cy="923330"/>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・適切な民間事業者等とのマッチング支援</a:t>
            </a:r>
            <a:endParaRPr lang="en-US" altLang="ja-JP" dirty="0">
              <a:latin typeface="UD デジタル 教科書体 N-R" panose="02020400000000000000" pitchFamily="17" charset="-128"/>
              <a:ea typeface="UD デジタル 教科書体 N-R" panose="02020400000000000000" pitchFamily="17" charset="-128"/>
            </a:endParaRPr>
          </a:p>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・先進事例等の情報提供</a:t>
            </a:r>
            <a:endParaRPr lang="en-US" altLang="ja-JP" dirty="0">
              <a:latin typeface="UD デジタル 教科書体 N-R" panose="02020400000000000000" pitchFamily="17" charset="-128"/>
              <a:ea typeface="UD デジタル 教科書体 N-R" panose="02020400000000000000" pitchFamily="17" charset="-128"/>
            </a:endParaRPr>
          </a:p>
          <a:p>
            <a:pPr>
              <a:defRPr/>
            </a:pPr>
            <a:r>
              <a:rPr lang="ja-JP" altLang="en-US" dirty="0">
                <a:latin typeface="UD デジタル 教科書体 N-R" panose="02020400000000000000" pitchFamily="17" charset="-128"/>
                <a:ea typeface="UD デジタル 教科書体 N-R" panose="02020400000000000000" pitchFamily="17" charset="-128"/>
              </a:rPr>
              <a:t>・人事交流</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24" name="テキスト ボックス 23">
            <a:extLst>
              <a:ext uri="{FF2B5EF4-FFF2-40B4-BE49-F238E27FC236}">
                <a16:creationId xmlns:a16="http://schemas.microsoft.com/office/drawing/2014/main" id="{8B5F5BD0-5F88-4680-84B5-E9872852C88E}"/>
              </a:ext>
            </a:extLst>
          </p:cNvPr>
          <p:cNvSpPr txBox="1"/>
          <p:nvPr/>
        </p:nvSpPr>
        <p:spPr>
          <a:xfrm>
            <a:off x="5811543" y="2398974"/>
            <a:ext cx="4004777" cy="646331"/>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・自律的な運営のための支援</a:t>
            </a:r>
            <a:endParaRPr lang="en-US" altLang="ja-JP" dirty="0">
              <a:latin typeface="UD デジタル 教科書体 N-R" panose="02020400000000000000" pitchFamily="17" charset="-128"/>
              <a:ea typeface="UD デジタル 教科書体 N-R" panose="02020400000000000000" pitchFamily="17" charset="-128"/>
            </a:endParaRPr>
          </a:p>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・先進的な取組の促進への支援</a:t>
            </a:r>
            <a:endParaRPr lang="en-US" altLang="ja-JP"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3103292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ADFF6AC-9242-42F2-9CBA-D7ED76D7D4B6}"/>
              </a:ext>
            </a:extLst>
          </p:cNvPr>
          <p:cNvSpPr/>
          <p:nvPr/>
        </p:nvSpPr>
        <p:spPr>
          <a:xfrm>
            <a:off x="532015" y="2429372"/>
            <a:ext cx="10561051" cy="4155286"/>
          </a:xfrm>
          <a:prstGeom prst="rect">
            <a:avLst/>
          </a:prstGeom>
          <a:gradFill flip="none" rotWithShape="1">
            <a:gsLst>
              <a:gs pos="0">
                <a:schemeClr val="accent1">
                  <a:lumMod val="5000"/>
                  <a:lumOff val="95000"/>
                </a:schemeClr>
              </a:gs>
              <a:gs pos="74000">
                <a:schemeClr val="bg1">
                  <a:lumMod val="75000"/>
                </a:schemeClr>
              </a:gs>
              <a:gs pos="83000">
                <a:schemeClr val="bg1">
                  <a:lumMod val="65000"/>
                </a:schemeClr>
              </a:gs>
              <a:gs pos="100000">
                <a:schemeClr val="bg1">
                  <a:lumMod val="5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2EA5F42D-0578-4DC8-A13C-42662C5A5396}"/>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　</a:t>
            </a:r>
            <a:r>
              <a:rPr lang="ja-JP" altLang="en-US" sz="2800" b="1"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a:rPr>
              <a:t>市町村の状況について</a:t>
            </a:r>
            <a:endParaRPr kumimoji="1" lang="ja-JP" altLang="en-US" sz="2800" b="1" i="0" u="none" strike="noStrike" kern="10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Times New Roman"/>
            </a:endParaRPr>
          </a:p>
        </p:txBody>
      </p:sp>
      <p:graphicFrame>
        <p:nvGraphicFramePr>
          <p:cNvPr id="3" name="表 4">
            <a:extLst>
              <a:ext uri="{FF2B5EF4-FFF2-40B4-BE49-F238E27FC236}">
                <a16:creationId xmlns:a16="http://schemas.microsoft.com/office/drawing/2014/main" id="{B968B697-B454-4509-B0D2-4F4F0F9FECE0}"/>
              </a:ext>
            </a:extLst>
          </p:cNvPr>
          <p:cNvGraphicFramePr>
            <a:graphicFrameLocks noGrp="1"/>
          </p:cNvGraphicFramePr>
          <p:nvPr>
            <p:extLst>
              <p:ext uri="{D42A27DB-BD31-4B8C-83A1-F6EECF244321}">
                <p14:modId xmlns:p14="http://schemas.microsoft.com/office/powerpoint/2010/main" val="768782806"/>
              </p:ext>
            </p:extLst>
          </p:nvPr>
        </p:nvGraphicFramePr>
        <p:xfrm>
          <a:off x="532015" y="2036082"/>
          <a:ext cx="10561052" cy="4548576"/>
        </p:xfrm>
        <a:graphic>
          <a:graphicData uri="http://schemas.openxmlformats.org/drawingml/2006/table">
            <a:tbl>
              <a:tblPr firstRow="1" bandRow="1">
                <a:tableStyleId>{5C22544A-7EE6-4342-B048-85BDC9FD1C3A}</a:tableStyleId>
              </a:tblPr>
              <a:tblGrid>
                <a:gridCol w="3426431">
                  <a:extLst>
                    <a:ext uri="{9D8B030D-6E8A-4147-A177-3AD203B41FA5}">
                      <a16:colId xmlns:a16="http://schemas.microsoft.com/office/drawing/2014/main" val="4266911837"/>
                    </a:ext>
                  </a:extLst>
                </a:gridCol>
                <a:gridCol w="3563960">
                  <a:extLst>
                    <a:ext uri="{9D8B030D-6E8A-4147-A177-3AD203B41FA5}">
                      <a16:colId xmlns:a16="http://schemas.microsoft.com/office/drawing/2014/main" val="4269675879"/>
                    </a:ext>
                  </a:extLst>
                </a:gridCol>
                <a:gridCol w="3570661">
                  <a:extLst>
                    <a:ext uri="{9D8B030D-6E8A-4147-A177-3AD203B41FA5}">
                      <a16:colId xmlns:a16="http://schemas.microsoft.com/office/drawing/2014/main" val="1389492862"/>
                    </a:ext>
                  </a:extLst>
                </a:gridCol>
              </a:tblGrid>
              <a:tr h="393911">
                <a:tc>
                  <a:txBody>
                    <a:bodyPr/>
                    <a:lstStyle/>
                    <a:p>
                      <a:pPr algn="ctr"/>
                      <a:r>
                        <a:rPr kumimoji="1" lang="ja-JP" altLang="en-US" b="0" dirty="0">
                          <a:solidFill>
                            <a:schemeClr val="tx1"/>
                          </a:solidFill>
                          <a:latin typeface="UD デジタル 教科書体 NP-R" panose="02020400000000000000" pitchFamily="18" charset="-128"/>
                          <a:ea typeface="UD デジタル 教科書体 NP-R" panose="02020400000000000000" pitchFamily="18" charset="-128"/>
                        </a:rPr>
                        <a:t>マンション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b="0" dirty="0">
                          <a:solidFill>
                            <a:schemeClr val="tx1"/>
                          </a:solidFill>
                          <a:latin typeface="UD デジタル 教科書体 NP-R" panose="02020400000000000000" pitchFamily="18" charset="-128"/>
                          <a:ea typeface="UD デジタル 教科書体 NP-R" panose="02020400000000000000" pitchFamily="18" charset="-128"/>
                        </a:rPr>
                        <a:t>空き家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b="0" dirty="0">
                          <a:solidFill>
                            <a:schemeClr val="tx1"/>
                          </a:solidFill>
                          <a:latin typeface="UD デジタル 教科書体 NP-R" panose="02020400000000000000" pitchFamily="18" charset="-128"/>
                          <a:ea typeface="UD デジタル 教科書体 NP-R" panose="02020400000000000000" pitchFamily="18" charset="-128"/>
                        </a:rPr>
                        <a:t>居住支援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7807531"/>
                  </a:ext>
                </a:extLst>
              </a:tr>
              <a:tr h="1500764">
                <a:tc>
                  <a:txBody>
                    <a:bodyPr/>
                    <a:lstStyle/>
                    <a:p>
                      <a:endParaRPr kumimoji="1" lang="en-US" altLang="ja-JP" sz="1400" dirty="0">
                        <a:latin typeface="UD デジタル 教科書体 NP-R" panose="02020400000000000000" pitchFamily="18" charset="-128"/>
                        <a:ea typeface="UD デジタル 教科書体 NP-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kumimoji="1" lang="ja-JP" altLang="en-US" sz="1600" dirty="0">
                        <a:latin typeface="UD デジタル 教科書体 NP-R" panose="02020400000000000000" pitchFamily="18" charset="-128"/>
                        <a:ea typeface="UD デジタル 教科書体 NP-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kumimoji="1" lang="en-US" altLang="ja-JP" sz="1400" dirty="0">
                        <a:latin typeface="UD デジタル 教科書体 NP-R" panose="02020400000000000000" pitchFamily="18" charset="-128"/>
                        <a:ea typeface="UD デジタル 教科書体 NP-R" panose="02020400000000000000" pitchFamily="18" charset="-128"/>
                      </a:endParaRPr>
                    </a:p>
                    <a:p>
                      <a:endParaRPr kumimoji="1" lang="en-US" altLang="ja-JP" sz="1400" dirty="0">
                        <a:latin typeface="UD デジタル 教科書体 NP-R" panose="02020400000000000000" pitchFamily="18" charset="-128"/>
                        <a:ea typeface="UD デジタル 教科書体 NP-R" panose="02020400000000000000" pitchFamily="18" charset="-128"/>
                      </a:endParaRPr>
                    </a:p>
                    <a:p>
                      <a:endParaRPr kumimoji="1" lang="en-US" altLang="ja-JP" sz="1400" dirty="0">
                        <a:latin typeface="UD デジタル 教科書体 NP-R" panose="02020400000000000000" pitchFamily="18" charset="-128"/>
                        <a:ea typeface="UD デジタル 教科書体 NP-R" panose="02020400000000000000" pitchFamily="18" charset="-128"/>
                      </a:endParaRPr>
                    </a:p>
                    <a:p>
                      <a:pPr marL="182563" indent="-182563"/>
                      <a:r>
                        <a:rPr kumimoji="1" lang="ja-JP" altLang="en-US" sz="1400" dirty="0">
                          <a:latin typeface="UD デジタル 教科書体 NP-R" panose="02020400000000000000" pitchFamily="18" charset="-128"/>
                          <a:ea typeface="UD デジタル 教科書体 NP-R" panose="02020400000000000000" pitchFamily="18" charset="-128"/>
                        </a:rPr>
                        <a:t>・協議会を既に設置している市町村への支援</a:t>
                      </a:r>
                    </a:p>
                    <a:p>
                      <a:endParaRPr kumimoji="1" lang="en-US" altLang="ja-JP" sz="1400" dirty="0">
                        <a:latin typeface="UD デジタル 教科書体 NP-R" panose="02020400000000000000" pitchFamily="18" charset="-128"/>
                        <a:ea typeface="UD デジタル 教科書体 NP-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833178604"/>
                  </a:ext>
                </a:extLst>
              </a:tr>
              <a:tr h="2653901">
                <a:tc>
                  <a:txBody>
                    <a:bodyPr/>
                    <a:lstStyle/>
                    <a:p>
                      <a:r>
                        <a:rPr kumimoji="1" lang="ja-JP" altLang="en-US" sz="1400" dirty="0">
                          <a:latin typeface="UD デジタル 教科書体 NP-R" panose="02020400000000000000" pitchFamily="18" charset="-128"/>
                          <a:ea typeface="UD デジタル 教科書体 NP-R" panose="02020400000000000000" pitchFamily="18" charset="-128"/>
                        </a:rPr>
                        <a:t>・セミナーの合同開催（府市・</a:t>
                      </a:r>
                      <a:r>
                        <a:rPr kumimoji="1" lang="ja-JP" altLang="en-US" sz="1400" dirty="0">
                          <a:highlight>
                            <a:srgbClr val="FBC5C9"/>
                          </a:highlight>
                          <a:latin typeface="UD デジタル 教科書体 NP-R" panose="02020400000000000000" pitchFamily="18" charset="-128"/>
                          <a:ea typeface="UD デジタル 教科書体 NP-R" panose="02020400000000000000" pitchFamily="18" charset="-128"/>
                        </a:rPr>
                        <a:t>近隣</a:t>
                      </a:r>
                      <a:r>
                        <a:rPr kumimoji="1" lang="ja-JP" altLang="en-US" sz="1400" dirty="0">
                          <a:latin typeface="UD デジタル 教科書体 NP-R" panose="02020400000000000000" pitchFamily="18" charset="-128"/>
                          <a:ea typeface="UD デジタル 教科書体 NP-R" panose="02020400000000000000" pitchFamily="18" charset="-128"/>
                        </a:rPr>
                        <a:t>）</a:t>
                      </a:r>
                      <a:endParaRPr kumimoji="1" lang="en-US" altLang="ja-JP" sz="1400" dirty="0">
                        <a:latin typeface="UD デジタル 教科書体 NP-R" panose="02020400000000000000" pitchFamily="18" charset="-128"/>
                        <a:ea typeface="UD デジタル 教科書体 NP-R" panose="02020400000000000000" pitchFamily="18" charset="-128"/>
                      </a:endParaRPr>
                    </a:p>
                    <a:p>
                      <a:r>
                        <a:rPr kumimoji="1" lang="ja-JP" altLang="en-US" sz="1400" dirty="0">
                          <a:latin typeface="UD デジタル 教科書体 NP-R" panose="02020400000000000000" pitchFamily="18" charset="-128"/>
                          <a:ea typeface="UD デジタル 教科書体 NP-R" panose="02020400000000000000" pitchFamily="18" charset="-128"/>
                        </a:rPr>
                        <a:t>・実態把握の促進への支援</a:t>
                      </a:r>
                      <a:endParaRPr kumimoji="1" lang="en-US" altLang="ja-JP" sz="1400" dirty="0">
                        <a:latin typeface="UD デジタル 教科書体 NP-R" panose="02020400000000000000" pitchFamily="18" charset="-128"/>
                        <a:ea typeface="UD デジタル 教科書体 NP-R" panose="02020400000000000000" pitchFamily="18" charset="-128"/>
                      </a:endParaRPr>
                    </a:p>
                    <a:p>
                      <a:endParaRPr kumimoji="1" lang="en-US" altLang="ja-JP" sz="1400" dirty="0">
                        <a:latin typeface="UD デジタル 教科書体 NP-R" panose="02020400000000000000" pitchFamily="18" charset="-128"/>
                        <a:ea typeface="UD デジタル 教科書体 NP-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UD デジタル 教科書体 NP-R" panose="02020400000000000000" pitchFamily="18" charset="-128"/>
                        <a:ea typeface="UD デジタル 教科書体 NP-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400" dirty="0">
                        <a:latin typeface="UD デジタル 教科書体 NP-R" panose="02020400000000000000" pitchFamily="18" charset="-128"/>
                        <a:ea typeface="UD デジタル 教科書体 NP-R" panose="02020400000000000000" pitchFamily="18" charset="-128"/>
                      </a:endParaRPr>
                    </a:p>
                    <a:p>
                      <a:r>
                        <a:rPr kumimoji="1" lang="ja-JP" altLang="en-US" sz="1400" dirty="0">
                          <a:latin typeface="UD デジタル 教科書体 NP-R" panose="02020400000000000000" pitchFamily="18" charset="-128"/>
                          <a:ea typeface="UD デジタル 教科書体 NP-R" panose="02020400000000000000" pitchFamily="18" charset="-128"/>
                        </a:rPr>
                        <a:t>・市町村の協議会設立への支援</a:t>
                      </a:r>
                      <a:endParaRPr kumimoji="1" lang="en-US" altLang="ja-JP" sz="1400" dirty="0">
                        <a:latin typeface="UD デジタル 教科書体 NP-R" panose="02020400000000000000" pitchFamily="18" charset="-128"/>
                        <a:ea typeface="UD デジタル 教科書体 NP-R" panose="02020400000000000000" pitchFamily="18" charset="-128"/>
                      </a:endParaRPr>
                    </a:p>
                    <a:p>
                      <a:pPr marL="182563" indent="-182563"/>
                      <a:r>
                        <a:rPr kumimoji="1" lang="ja-JP" altLang="en-US" sz="1400" dirty="0">
                          <a:latin typeface="UD デジタル 教科書体 NP-R" panose="02020400000000000000" pitchFamily="18" charset="-128"/>
                          <a:ea typeface="UD デジタル 教科書体 NP-R" panose="02020400000000000000" pitchFamily="18" charset="-128"/>
                        </a:rPr>
                        <a:t>・</a:t>
                      </a:r>
                      <a:r>
                        <a:rPr kumimoji="1" lang="ja-JP" altLang="en-US" sz="1400" dirty="0">
                          <a:highlight>
                            <a:srgbClr val="FBC5C9"/>
                          </a:highlight>
                          <a:latin typeface="UD デジタル 教科書体 NP-R" panose="02020400000000000000" pitchFamily="18" charset="-128"/>
                          <a:ea typeface="UD デジタル 教科書体 NP-R" panose="02020400000000000000" pitchFamily="18" charset="-128"/>
                        </a:rPr>
                        <a:t>地域ブロック単位ごとの居住支援体制の構築への支援</a:t>
                      </a:r>
                      <a:endParaRPr kumimoji="1" lang="en-US" altLang="ja-JP" sz="1400" dirty="0">
                        <a:highlight>
                          <a:srgbClr val="FBC5C9"/>
                        </a:highlight>
                        <a:latin typeface="UD デジタル 教科書体 NP-R" panose="02020400000000000000" pitchFamily="18" charset="-128"/>
                        <a:ea typeface="UD デジタル 教科書体 NP-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7590518"/>
                  </a:ext>
                </a:extLst>
              </a:tr>
            </a:tbl>
          </a:graphicData>
        </a:graphic>
      </p:graphicFrame>
      <p:sp>
        <p:nvSpPr>
          <p:cNvPr id="13" name="テキスト ボックス 12">
            <a:extLst>
              <a:ext uri="{FF2B5EF4-FFF2-40B4-BE49-F238E27FC236}">
                <a16:creationId xmlns:a16="http://schemas.microsoft.com/office/drawing/2014/main" id="{C1BFA319-3DE2-4896-B424-A49D606031C2}"/>
              </a:ext>
            </a:extLst>
          </p:cNvPr>
          <p:cNvSpPr txBox="1"/>
          <p:nvPr/>
        </p:nvSpPr>
        <p:spPr>
          <a:xfrm>
            <a:off x="1098410" y="2518526"/>
            <a:ext cx="8658925" cy="307777"/>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400" u="sng" dirty="0">
                <a:latin typeface="UD デジタル 教科書体 N-R" panose="02020400000000000000" pitchFamily="17" charset="-128"/>
                <a:ea typeface="UD デジタル 教科書体 N-R" panose="02020400000000000000" pitchFamily="17" charset="-128"/>
              </a:rPr>
              <a:t>・先進事例創出への支援</a:t>
            </a:r>
          </a:p>
        </p:txBody>
      </p:sp>
      <p:grpSp>
        <p:nvGrpSpPr>
          <p:cNvPr id="11" name="グループ化 10">
            <a:extLst>
              <a:ext uri="{FF2B5EF4-FFF2-40B4-BE49-F238E27FC236}">
                <a16:creationId xmlns:a16="http://schemas.microsoft.com/office/drawing/2014/main" id="{A88E8211-8D00-4E36-867A-02A377D7FB59}"/>
              </a:ext>
            </a:extLst>
          </p:cNvPr>
          <p:cNvGrpSpPr/>
          <p:nvPr/>
        </p:nvGrpSpPr>
        <p:grpSpPr>
          <a:xfrm>
            <a:off x="1471039" y="4472363"/>
            <a:ext cx="4437971" cy="403989"/>
            <a:chOff x="1854495" y="4530552"/>
            <a:chExt cx="4809319" cy="403989"/>
          </a:xfrm>
        </p:grpSpPr>
        <p:sp>
          <p:nvSpPr>
            <p:cNvPr id="16" name="四角形: 角を丸くする 15">
              <a:extLst>
                <a:ext uri="{FF2B5EF4-FFF2-40B4-BE49-F238E27FC236}">
                  <a16:creationId xmlns:a16="http://schemas.microsoft.com/office/drawing/2014/main" id="{891B47F6-90FA-4654-8F87-D564AE66B0AE}"/>
                </a:ext>
              </a:extLst>
            </p:cNvPr>
            <p:cNvSpPr/>
            <p:nvPr/>
          </p:nvSpPr>
          <p:spPr>
            <a:xfrm>
              <a:off x="1854495" y="4530552"/>
              <a:ext cx="4809319" cy="403989"/>
            </a:xfrm>
            <a:prstGeom prst="roundRect">
              <a:avLst/>
            </a:prstGeom>
            <a:noFill/>
            <a:ln w="1905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B162C5B0-392A-49C3-844E-65D9F4E28C1E}"/>
                </a:ext>
              </a:extLst>
            </p:cNvPr>
            <p:cNvSpPr txBox="1"/>
            <p:nvPr/>
          </p:nvSpPr>
          <p:spPr>
            <a:xfrm>
              <a:off x="2273038" y="4594018"/>
              <a:ext cx="4390776" cy="307777"/>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u="sng" dirty="0">
                  <a:latin typeface="UD デジタル 教科書体 N-R" panose="02020400000000000000" pitchFamily="17" charset="-128"/>
                  <a:ea typeface="UD デジタル 教科書体 N-R" panose="02020400000000000000" pitchFamily="17" charset="-128"/>
                </a:rPr>
                <a:t>弁護士・司法書士と連携した研修</a:t>
              </a:r>
              <a:endParaRPr lang="en-US" altLang="ja-JP" sz="1400" u="sng" dirty="0">
                <a:latin typeface="UD デジタル 教科書体 N-R" panose="02020400000000000000" pitchFamily="17" charset="-128"/>
                <a:ea typeface="UD デジタル 教科書体 N-R" panose="02020400000000000000" pitchFamily="17" charset="-128"/>
              </a:endParaRPr>
            </a:p>
          </p:txBody>
        </p:sp>
      </p:grpSp>
      <p:grpSp>
        <p:nvGrpSpPr>
          <p:cNvPr id="17" name="グループ化 16">
            <a:extLst>
              <a:ext uri="{FF2B5EF4-FFF2-40B4-BE49-F238E27FC236}">
                <a16:creationId xmlns:a16="http://schemas.microsoft.com/office/drawing/2014/main" id="{7E4487C4-649A-4585-BA0B-ECD98328BB7A}"/>
              </a:ext>
            </a:extLst>
          </p:cNvPr>
          <p:cNvGrpSpPr/>
          <p:nvPr/>
        </p:nvGrpSpPr>
        <p:grpSpPr>
          <a:xfrm>
            <a:off x="5020661" y="3542825"/>
            <a:ext cx="5374315" cy="415759"/>
            <a:chOff x="5325769" y="3601014"/>
            <a:chExt cx="5824012" cy="415759"/>
          </a:xfrm>
        </p:grpSpPr>
        <p:sp>
          <p:nvSpPr>
            <p:cNvPr id="15" name="四角形: 角を丸くする 14">
              <a:extLst>
                <a:ext uri="{FF2B5EF4-FFF2-40B4-BE49-F238E27FC236}">
                  <a16:creationId xmlns:a16="http://schemas.microsoft.com/office/drawing/2014/main" id="{106275CB-F2A0-4D13-981D-219C03F0C48C}"/>
                </a:ext>
              </a:extLst>
            </p:cNvPr>
            <p:cNvSpPr/>
            <p:nvPr/>
          </p:nvSpPr>
          <p:spPr>
            <a:xfrm>
              <a:off x="5325769" y="3601014"/>
              <a:ext cx="5824012" cy="415759"/>
            </a:xfrm>
            <a:prstGeom prst="round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BCE49F5E-827F-4513-8C94-39ED77714839}"/>
                </a:ext>
              </a:extLst>
            </p:cNvPr>
            <p:cNvSpPr txBox="1"/>
            <p:nvPr/>
          </p:nvSpPr>
          <p:spPr>
            <a:xfrm>
              <a:off x="5496889" y="3644671"/>
              <a:ext cx="5652892" cy="307777"/>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dirty="0">
                  <a:highlight>
                    <a:srgbClr val="DEEBF7"/>
                  </a:highlight>
                  <a:latin typeface="UD デジタル 教科書体 N-R" panose="02020400000000000000" pitchFamily="17" charset="-128"/>
                  <a:ea typeface="UD デジタル 教科書体 N-R" panose="02020400000000000000" pitchFamily="17" charset="-128"/>
                </a:rPr>
                <a:t>居住支援法人や居住サポート住宅の空き家活用支援</a:t>
              </a:r>
              <a:endParaRPr lang="en-US" altLang="ja-JP" sz="1400" dirty="0">
                <a:highlight>
                  <a:srgbClr val="DEEBF7"/>
                </a:highlight>
                <a:latin typeface="UD デジタル 教科書体 N-R" panose="02020400000000000000" pitchFamily="17" charset="-128"/>
                <a:ea typeface="UD デジタル 教科書体 N-R" panose="02020400000000000000" pitchFamily="17" charset="-128"/>
              </a:endParaRPr>
            </a:p>
          </p:txBody>
        </p:sp>
      </p:grpSp>
      <p:sp>
        <p:nvSpPr>
          <p:cNvPr id="20" name="正方形/長方形 19">
            <a:extLst>
              <a:ext uri="{FF2B5EF4-FFF2-40B4-BE49-F238E27FC236}">
                <a16:creationId xmlns:a16="http://schemas.microsoft.com/office/drawing/2014/main" id="{6F5AC13E-A16E-4FF3-A4B1-C64B4F4250B9}"/>
              </a:ext>
            </a:extLst>
          </p:cNvPr>
          <p:cNvSpPr/>
          <p:nvPr/>
        </p:nvSpPr>
        <p:spPr>
          <a:xfrm>
            <a:off x="490828" y="553746"/>
            <a:ext cx="11288180" cy="51039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527175" indent="-1525588" algn="just">
              <a:spcBef>
                <a:spcPts val="600"/>
              </a:spcBef>
            </a:pP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　　　</a:t>
            </a:r>
          </a:p>
        </p:txBody>
      </p:sp>
      <p:sp>
        <p:nvSpPr>
          <p:cNvPr id="21" name="正方形/長方形 20">
            <a:extLst>
              <a:ext uri="{FF2B5EF4-FFF2-40B4-BE49-F238E27FC236}">
                <a16:creationId xmlns:a16="http://schemas.microsoft.com/office/drawing/2014/main" id="{E0CE0E67-A0BB-4936-8A6C-07CDD7D8A46C}"/>
              </a:ext>
            </a:extLst>
          </p:cNvPr>
          <p:cNvSpPr/>
          <p:nvPr/>
        </p:nvSpPr>
        <p:spPr>
          <a:xfrm>
            <a:off x="451910" y="553746"/>
            <a:ext cx="11288180" cy="53586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527175" indent="-1525588" algn="just">
              <a:spcBef>
                <a:spcPts val="600"/>
              </a:spcBef>
            </a:pP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rPr>
              <a:t>市町村の状況と支援について</a:t>
            </a:r>
          </a:p>
        </p:txBody>
      </p:sp>
      <p:sp>
        <p:nvSpPr>
          <p:cNvPr id="22" name="テキスト ボックス 21">
            <a:extLst>
              <a:ext uri="{FF2B5EF4-FFF2-40B4-BE49-F238E27FC236}">
                <a16:creationId xmlns:a16="http://schemas.microsoft.com/office/drawing/2014/main" id="{B54C32D2-84E6-47E3-AD61-5A81CF132435}"/>
              </a:ext>
            </a:extLst>
          </p:cNvPr>
          <p:cNvSpPr txBox="1"/>
          <p:nvPr/>
        </p:nvSpPr>
        <p:spPr>
          <a:xfrm>
            <a:off x="490827" y="990120"/>
            <a:ext cx="11288180" cy="923330"/>
          </a:xfrm>
          <a:prstGeom prst="rect">
            <a:avLst/>
          </a:prstGeom>
          <a:noFill/>
        </p:spPr>
        <p:txBody>
          <a:bodyPr wrap="square" rtlCol="0">
            <a:spAutoFit/>
          </a:bodyPr>
          <a:lstStyle/>
          <a:p>
            <a:pPr marL="265113" marR="0" lvl="0" indent="-265113"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・「重点的に取り組むべきだが取組めていない」の回答が多かった３つの施策を例として、取組を効率的に進めるために検討すべき支援を整理した</a:t>
            </a:r>
            <a:endParaRPr lang="en-US" altLang="ja-JP" dirty="0">
              <a:latin typeface="UD デジタル 教科書体 N-R" panose="02020400000000000000" pitchFamily="17" charset="-128"/>
              <a:ea typeface="UD デジタル 教科書体 N-R" panose="02020400000000000000" pitchFamily="17" charset="-128"/>
            </a:endParaRPr>
          </a:p>
          <a:p>
            <a:pPr marR="0" lvl="0"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・３つの施策で担当部署は半数以上が同一部署であった</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30" name="矢印: 五方向 29">
            <a:extLst>
              <a:ext uri="{FF2B5EF4-FFF2-40B4-BE49-F238E27FC236}">
                <a16:creationId xmlns:a16="http://schemas.microsoft.com/office/drawing/2014/main" id="{BB9624C7-D955-446F-9DB5-C48F8D2B2A33}"/>
              </a:ext>
            </a:extLst>
          </p:cNvPr>
          <p:cNvSpPr/>
          <p:nvPr/>
        </p:nvSpPr>
        <p:spPr>
          <a:xfrm rot="16200000">
            <a:off x="9525136" y="4248544"/>
            <a:ext cx="4069492" cy="470121"/>
          </a:xfrm>
          <a:prstGeom prst="homePlate">
            <a:avLst/>
          </a:prstGeom>
          <a:gradFill flip="none" rotWithShape="1">
            <a:gsLst>
              <a:gs pos="0">
                <a:schemeClr val="accent4">
                  <a:lumMod val="60000"/>
                  <a:lumOff val="40000"/>
                </a:schemeClr>
              </a:gs>
              <a:gs pos="50000">
                <a:schemeClr val="accent4">
                  <a:lumMod val="40000"/>
                  <a:lumOff val="60000"/>
                </a:schemeClr>
              </a:gs>
              <a:gs pos="100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5A997511-58C3-4601-BAA7-D5DA5B3C440D}"/>
              </a:ext>
            </a:extLst>
          </p:cNvPr>
          <p:cNvSpPr txBox="1"/>
          <p:nvPr/>
        </p:nvSpPr>
        <p:spPr>
          <a:xfrm>
            <a:off x="11131246" y="3835923"/>
            <a:ext cx="899554" cy="707886"/>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UD デジタル 教科書体 N-R" panose="02020400000000000000" pitchFamily="17" charset="-128"/>
                <a:ea typeface="UD デジタル 教科書体 N-R" panose="02020400000000000000" pitchFamily="17" charset="-128"/>
              </a:rPr>
              <a:t>重点的に取り組んでいる施策や</a:t>
            </a:r>
            <a:endParaRPr lang="en-US" altLang="ja-JP" sz="1000" dirty="0">
              <a:latin typeface="UD デジタル 教科書体 N-R" panose="02020400000000000000" pitchFamily="17" charset="-128"/>
              <a:ea typeface="UD デジタル 教科書体 N-R" panose="02020400000000000000" pitchFamily="17" charset="-128"/>
            </a:endParaRPr>
          </a:p>
          <a:p>
            <a:pPr marR="0" lvl="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UD デジタル 教科書体 N-R" panose="02020400000000000000" pitchFamily="17" charset="-128"/>
                <a:ea typeface="UD デジタル 教科書体 N-R" panose="02020400000000000000" pitchFamily="17" charset="-128"/>
              </a:rPr>
              <a:t>人員数</a:t>
            </a:r>
            <a:endParaRPr lang="en-US" altLang="ja-JP" sz="1000" dirty="0">
              <a:latin typeface="UD デジタル 教科書体 N-R" panose="02020400000000000000" pitchFamily="17" charset="-128"/>
              <a:ea typeface="UD デジタル 教科書体 N-R" panose="02020400000000000000" pitchFamily="17" charset="-128"/>
            </a:endParaRPr>
          </a:p>
        </p:txBody>
      </p:sp>
      <p:sp>
        <p:nvSpPr>
          <p:cNvPr id="32" name="テキスト ボックス 31">
            <a:extLst>
              <a:ext uri="{FF2B5EF4-FFF2-40B4-BE49-F238E27FC236}">
                <a16:creationId xmlns:a16="http://schemas.microsoft.com/office/drawing/2014/main" id="{9DE5989D-9BBA-429D-AF7F-59A0E2964D1B}"/>
              </a:ext>
            </a:extLst>
          </p:cNvPr>
          <p:cNvSpPr txBox="1"/>
          <p:nvPr/>
        </p:nvSpPr>
        <p:spPr>
          <a:xfrm>
            <a:off x="11329759" y="2703416"/>
            <a:ext cx="502528" cy="253916"/>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UD デジタル 教科書体 N-R" panose="02020400000000000000" pitchFamily="17" charset="-128"/>
                <a:ea typeface="UD デジタル 教科書体 N-R" panose="02020400000000000000" pitchFamily="17" charset="-128"/>
              </a:rPr>
              <a:t>多い</a:t>
            </a:r>
            <a:endParaRPr lang="en-US" altLang="ja-JP" sz="1050" dirty="0">
              <a:latin typeface="UD デジタル 教科書体 N-R" panose="02020400000000000000" pitchFamily="17" charset="-128"/>
              <a:ea typeface="UD デジタル 教科書体 N-R" panose="02020400000000000000" pitchFamily="17" charset="-128"/>
            </a:endParaRPr>
          </a:p>
        </p:txBody>
      </p:sp>
      <p:sp>
        <p:nvSpPr>
          <p:cNvPr id="33" name="テキスト ボックス 32">
            <a:extLst>
              <a:ext uri="{FF2B5EF4-FFF2-40B4-BE49-F238E27FC236}">
                <a16:creationId xmlns:a16="http://schemas.microsoft.com/office/drawing/2014/main" id="{33C04352-F2AA-4599-BD71-C20ABF707F87}"/>
              </a:ext>
            </a:extLst>
          </p:cNvPr>
          <p:cNvSpPr txBox="1"/>
          <p:nvPr/>
        </p:nvSpPr>
        <p:spPr>
          <a:xfrm>
            <a:off x="11260276" y="6220061"/>
            <a:ext cx="641494" cy="253916"/>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UD デジタル 教科書体 N-R" panose="02020400000000000000" pitchFamily="17" charset="-128"/>
                <a:ea typeface="UD デジタル 教科書体 N-R" panose="02020400000000000000" pitchFamily="17" charset="-128"/>
              </a:rPr>
              <a:t>少ない</a:t>
            </a:r>
            <a:endParaRPr lang="en-US" altLang="ja-JP" sz="1050" dirty="0">
              <a:latin typeface="UD デジタル 教科書体 N-R" panose="02020400000000000000" pitchFamily="17" charset="-128"/>
              <a:ea typeface="UD デジタル 教科書体 N-R" panose="02020400000000000000" pitchFamily="17" charset="-128"/>
            </a:endParaRPr>
          </a:p>
        </p:txBody>
      </p:sp>
      <p:grpSp>
        <p:nvGrpSpPr>
          <p:cNvPr id="34" name="グループ化 33">
            <a:extLst>
              <a:ext uri="{FF2B5EF4-FFF2-40B4-BE49-F238E27FC236}">
                <a16:creationId xmlns:a16="http://schemas.microsoft.com/office/drawing/2014/main" id="{538E0293-1B4A-4E05-B250-36A88D04D742}"/>
              </a:ext>
            </a:extLst>
          </p:cNvPr>
          <p:cNvGrpSpPr/>
          <p:nvPr/>
        </p:nvGrpSpPr>
        <p:grpSpPr>
          <a:xfrm>
            <a:off x="898307" y="4993250"/>
            <a:ext cx="9870296" cy="716904"/>
            <a:chOff x="898307" y="5044799"/>
            <a:chExt cx="10625100" cy="1410605"/>
          </a:xfrm>
        </p:grpSpPr>
        <p:sp>
          <p:nvSpPr>
            <p:cNvPr id="35" name="四角形: 角を丸くする 34">
              <a:extLst>
                <a:ext uri="{FF2B5EF4-FFF2-40B4-BE49-F238E27FC236}">
                  <a16:creationId xmlns:a16="http://schemas.microsoft.com/office/drawing/2014/main" id="{49CCBE2D-C0D9-4921-A8CC-61BFB4768E7D}"/>
                </a:ext>
              </a:extLst>
            </p:cNvPr>
            <p:cNvSpPr/>
            <p:nvPr/>
          </p:nvSpPr>
          <p:spPr>
            <a:xfrm>
              <a:off x="898307" y="5044799"/>
              <a:ext cx="10625100" cy="1410605"/>
            </a:xfrm>
            <a:prstGeom prst="round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36" name="テキスト ボックス 35">
              <a:extLst>
                <a:ext uri="{FF2B5EF4-FFF2-40B4-BE49-F238E27FC236}">
                  <a16:creationId xmlns:a16="http://schemas.microsoft.com/office/drawing/2014/main" id="{8E709C6D-C9CC-4D17-84EE-F4FF2D54DF09}"/>
                </a:ext>
              </a:extLst>
            </p:cNvPr>
            <p:cNvSpPr txBox="1"/>
            <p:nvPr/>
          </p:nvSpPr>
          <p:spPr>
            <a:xfrm>
              <a:off x="983228" y="5217811"/>
              <a:ext cx="10310465" cy="1062523"/>
            </a:xfrm>
            <a:prstGeom prst="rect">
              <a:avLst/>
            </a:prstGeom>
            <a:noFill/>
            <a:ln w="12700">
              <a:noFill/>
            </a:ln>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R" panose="02020400000000000000" pitchFamily="17" charset="-128"/>
                  <a:ea typeface="UD デジタル 教科書体 N-R" panose="02020400000000000000" pitchFamily="17" charset="-128"/>
                </a:rPr>
                <a:t>・研修会・セミナーの開催（</a:t>
              </a:r>
              <a:r>
                <a:rPr lang="ja-JP" altLang="en-US" sz="1400" dirty="0">
                  <a:highlight>
                    <a:srgbClr val="DEEBF7"/>
                  </a:highlight>
                  <a:uFill>
                    <a:solidFill>
                      <a:schemeClr val="accent5"/>
                    </a:solidFill>
                  </a:uFill>
                  <a:latin typeface="UD デジタル 教科書体 N-R" panose="02020400000000000000" pitchFamily="17" charset="-128"/>
                  <a:ea typeface="UD デジタル 教科書体 N-R" panose="02020400000000000000" pitchFamily="17" charset="-128"/>
                </a:rPr>
                <a:t>施策横断的な開催</a:t>
              </a: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dirty="0">
                  <a:highlight>
                    <a:srgbClr val="FBC5C9"/>
                  </a:highlight>
                  <a:latin typeface="UD デジタル 教科書体 N-R" panose="02020400000000000000" pitchFamily="17" charset="-128"/>
                  <a:ea typeface="UD デジタル 教科書体 N-R" panose="02020400000000000000" pitchFamily="17" charset="-128"/>
                </a:rPr>
                <a:t>地域ブロック別開催</a:t>
              </a:r>
              <a:r>
                <a:rPr lang="ja-JP" altLang="en-US" sz="1400" dirty="0">
                  <a:latin typeface="UD デジタル 教科書体 N-R" panose="02020400000000000000" pitchFamily="17" charset="-128"/>
                  <a:ea typeface="UD デジタル 教科書体 N-R" panose="02020400000000000000" pitchFamily="17" charset="-128"/>
                </a:rPr>
                <a:t>）</a:t>
              </a:r>
              <a:endParaRPr lang="en-US" altLang="ja-JP" sz="1400" dirty="0">
                <a:latin typeface="UD デジタル 教科書体 N-R" panose="02020400000000000000" pitchFamily="17" charset="-128"/>
                <a:ea typeface="UD デジタル 教科書体 N-R" panose="02020400000000000000" pitchFamily="17" charset="-128"/>
              </a:endParaRPr>
            </a:p>
            <a:p>
              <a:pPr marR="0" lvl="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dirty="0">
                  <a:highlight>
                    <a:srgbClr val="DEEBF7"/>
                  </a:highlight>
                  <a:uFill>
                    <a:solidFill>
                      <a:schemeClr val="accent5"/>
                    </a:solidFill>
                  </a:uFill>
                  <a:latin typeface="UD デジタル 教科書体 N-R" panose="02020400000000000000" pitchFamily="17" charset="-128"/>
                  <a:ea typeface="UD デジタル 教科書体 N-R" panose="02020400000000000000" pitchFamily="17" charset="-128"/>
                </a:rPr>
                <a:t>総合的な窓口の設置</a:t>
              </a:r>
              <a:endParaRPr lang="en-US" altLang="ja-JP" sz="1400" dirty="0">
                <a:highlight>
                  <a:srgbClr val="DEEBF7"/>
                </a:highlight>
                <a:uFill>
                  <a:solidFill>
                    <a:schemeClr val="accent5"/>
                  </a:solidFill>
                </a:uFill>
                <a:latin typeface="UD デジタル 教科書体 N-R" panose="02020400000000000000" pitchFamily="17" charset="-128"/>
                <a:ea typeface="UD デジタル 教科書体 N-R" panose="02020400000000000000" pitchFamily="17" charset="-128"/>
              </a:endParaRPr>
            </a:p>
          </p:txBody>
        </p:sp>
      </p:grpSp>
      <p:sp>
        <p:nvSpPr>
          <p:cNvPr id="37" name="テキスト ボックス 36">
            <a:extLst>
              <a:ext uri="{FF2B5EF4-FFF2-40B4-BE49-F238E27FC236}">
                <a16:creationId xmlns:a16="http://schemas.microsoft.com/office/drawing/2014/main" id="{2F2903D2-1676-4B01-8E2C-B1F5FBD74C53}"/>
              </a:ext>
            </a:extLst>
          </p:cNvPr>
          <p:cNvSpPr txBox="1"/>
          <p:nvPr/>
        </p:nvSpPr>
        <p:spPr>
          <a:xfrm>
            <a:off x="898307" y="5812384"/>
            <a:ext cx="10310465" cy="738664"/>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u="sng" dirty="0">
                <a:latin typeface="UD デジタル 教科書体 N-R" panose="02020400000000000000" pitchFamily="17" charset="-128"/>
                <a:ea typeface="UD デジタル 教科書体 N-R" panose="02020400000000000000" pitchFamily="17" charset="-128"/>
              </a:rPr>
              <a:t>技術的助言（マニュアル策定など） </a:t>
            </a: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u="sng" dirty="0">
                <a:latin typeface="UD デジタル 教科書体 N-R" panose="02020400000000000000" pitchFamily="17" charset="-128"/>
                <a:ea typeface="UD デジタル 教科書体 N-R" panose="02020400000000000000" pitchFamily="17" charset="-128"/>
              </a:rPr>
              <a:t>計画策定（改定）支援</a:t>
            </a:r>
            <a:endParaRPr lang="en-US" altLang="ja-JP" sz="1400" u="sng" dirty="0">
              <a:latin typeface="UD デジタル 教科書体 N-R" panose="02020400000000000000" pitchFamily="17" charset="-128"/>
              <a:ea typeface="UD デジタル 教科書体 N-R" panose="02020400000000000000" pitchFamily="17" charset="-128"/>
            </a:endParaRPr>
          </a:p>
          <a:p>
            <a:pPr marR="0" lvl="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u="sng" dirty="0">
                <a:latin typeface="UD デジタル 教科書体 N-R" panose="02020400000000000000" pitchFamily="17" charset="-128"/>
                <a:ea typeface="UD デジタル 教科書体 N-R" panose="02020400000000000000" pitchFamily="17" charset="-128"/>
              </a:rPr>
              <a:t>人事交流</a:t>
            </a:r>
            <a:endParaRPr lang="en-US" altLang="ja-JP" sz="1400" u="sng" dirty="0">
              <a:latin typeface="UD デジタル 教科書体 N-R" panose="02020400000000000000" pitchFamily="17" charset="-128"/>
              <a:ea typeface="UD デジタル 教科書体 N-R" panose="02020400000000000000" pitchFamily="17" charset="-128"/>
            </a:endParaRPr>
          </a:p>
          <a:p>
            <a:pPr>
              <a:defRPr/>
            </a:pP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u="sng" dirty="0">
                <a:latin typeface="UD デジタル 教科書体 N-R" panose="02020400000000000000" pitchFamily="17" charset="-128"/>
                <a:ea typeface="UD デジタル 教科書体 N-R" panose="02020400000000000000" pitchFamily="17" charset="-128"/>
              </a:rPr>
              <a:t>認定法人などの民間とのマッチング支援</a:t>
            </a:r>
            <a:r>
              <a:rPr lang="ja-JP" altLang="en-US" sz="1400" dirty="0">
                <a:latin typeface="UD デジタル 教科書体 N-R" panose="02020400000000000000" pitchFamily="17" charset="-128"/>
                <a:ea typeface="UD デジタル 教科書体 N-R" panose="02020400000000000000" pitchFamily="17" charset="-128"/>
              </a:rPr>
              <a:t>、</a:t>
            </a:r>
            <a:r>
              <a:rPr lang="ja-JP" altLang="en-US" sz="1400" u="sng" dirty="0">
                <a:latin typeface="UD デジタル 教科書体 N-R" panose="02020400000000000000" pitchFamily="17" charset="-128"/>
                <a:ea typeface="UD デジタル 教科書体 N-R" panose="02020400000000000000" pitchFamily="17" charset="-128"/>
              </a:rPr>
              <a:t>他部局などとの連携の支援</a:t>
            </a:r>
            <a:endParaRPr lang="en-US" altLang="ja-JP" sz="1400" u="sng" dirty="0">
              <a:latin typeface="UD デジタル 教科書体 N-R" panose="02020400000000000000" pitchFamily="17" charset="-128"/>
              <a:ea typeface="UD デジタル 教科書体 N-R" panose="02020400000000000000" pitchFamily="17" charset="-128"/>
            </a:endParaRPr>
          </a:p>
        </p:txBody>
      </p:sp>
      <p:sp>
        <p:nvSpPr>
          <p:cNvPr id="38" name="四角形: 角を丸くする 37">
            <a:extLst>
              <a:ext uri="{FF2B5EF4-FFF2-40B4-BE49-F238E27FC236}">
                <a16:creationId xmlns:a16="http://schemas.microsoft.com/office/drawing/2014/main" id="{A7071E95-B05B-4283-95D0-FCBC88A5DCEB}"/>
              </a:ext>
            </a:extLst>
          </p:cNvPr>
          <p:cNvSpPr/>
          <p:nvPr/>
        </p:nvSpPr>
        <p:spPr>
          <a:xfrm>
            <a:off x="898307" y="5812384"/>
            <a:ext cx="9870296" cy="716904"/>
          </a:xfrm>
          <a:prstGeom prst="roundRect">
            <a:avLst/>
          </a:prstGeom>
          <a:noFill/>
          <a:ln w="1905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40" name="四角形: 角を丸くする 39">
            <a:extLst>
              <a:ext uri="{FF2B5EF4-FFF2-40B4-BE49-F238E27FC236}">
                <a16:creationId xmlns:a16="http://schemas.microsoft.com/office/drawing/2014/main" id="{BBB1FF17-9F76-4A4B-B487-FABB2757FA5D}"/>
              </a:ext>
            </a:extLst>
          </p:cNvPr>
          <p:cNvSpPr/>
          <p:nvPr/>
        </p:nvSpPr>
        <p:spPr>
          <a:xfrm>
            <a:off x="898306" y="2514152"/>
            <a:ext cx="9870296" cy="307777"/>
          </a:xfrm>
          <a:prstGeom prst="roundRect">
            <a:avLst/>
          </a:prstGeom>
          <a:noFill/>
          <a:ln w="1905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27" name="Text Box 2">
            <a:extLst>
              <a:ext uri="{FF2B5EF4-FFF2-40B4-BE49-F238E27FC236}">
                <a16:creationId xmlns:a16="http://schemas.microsoft.com/office/drawing/2014/main" id="{B8239E8A-01FF-4F80-9E5D-8166FF5ED6ED}"/>
              </a:ext>
            </a:extLst>
          </p:cNvPr>
          <p:cNvSpPr txBox="1">
            <a:spLocks noChangeArrowheads="1"/>
          </p:cNvSpPr>
          <p:nvPr/>
        </p:nvSpPr>
        <p:spPr bwMode="auto">
          <a:xfrm>
            <a:off x="9984635" y="6492213"/>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5</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28" name="四角形: 角を丸くする 27">
            <a:extLst>
              <a:ext uri="{FF2B5EF4-FFF2-40B4-BE49-F238E27FC236}">
                <a16:creationId xmlns:a16="http://schemas.microsoft.com/office/drawing/2014/main" id="{0F5501F5-D650-4BE5-A9D6-00A6450AC3B2}"/>
              </a:ext>
            </a:extLst>
          </p:cNvPr>
          <p:cNvSpPr/>
          <p:nvPr/>
        </p:nvSpPr>
        <p:spPr>
          <a:xfrm>
            <a:off x="9363318" y="1371601"/>
            <a:ext cx="873211" cy="543992"/>
          </a:xfrm>
          <a:prstGeom prst="round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29" name="四角形: 角を丸くする 28">
            <a:extLst>
              <a:ext uri="{FF2B5EF4-FFF2-40B4-BE49-F238E27FC236}">
                <a16:creationId xmlns:a16="http://schemas.microsoft.com/office/drawing/2014/main" id="{651FA071-99F7-431C-BE53-AF1638CD5DB1}"/>
              </a:ext>
            </a:extLst>
          </p:cNvPr>
          <p:cNvSpPr/>
          <p:nvPr/>
        </p:nvSpPr>
        <p:spPr>
          <a:xfrm>
            <a:off x="10436874" y="1377161"/>
            <a:ext cx="873211" cy="545407"/>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a:extLst>
              <a:ext uri="{FF2B5EF4-FFF2-40B4-BE49-F238E27FC236}">
                <a16:creationId xmlns:a16="http://schemas.microsoft.com/office/drawing/2014/main" id="{5D9F1D63-CECB-4803-A116-9085C117CC52}"/>
              </a:ext>
            </a:extLst>
          </p:cNvPr>
          <p:cNvSpPr txBox="1"/>
          <p:nvPr/>
        </p:nvSpPr>
        <p:spPr>
          <a:xfrm>
            <a:off x="10444684" y="1383730"/>
            <a:ext cx="1213500" cy="276999"/>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200" dirty="0">
                <a:highlight>
                  <a:srgbClr val="DEEBF7"/>
                </a:highlight>
                <a:latin typeface="UD デジタル 教科書体 N-R" panose="02020400000000000000" pitchFamily="17" charset="-128"/>
                <a:ea typeface="UD デジタル 教科書体 N-R" panose="02020400000000000000" pitchFamily="17" charset="-128"/>
              </a:rPr>
              <a:t>施策横断</a:t>
            </a:r>
            <a:endParaRPr lang="en-US" altLang="ja-JP" sz="1200" dirty="0">
              <a:highlight>
                <a:srgbClr val="DEEBF7"/>
              </a:highlight>
              <a:latin typeface="UD デジタル 教科書体 N-R" panose="02020400000000000000" pitchFamily="17" charset="-128"/>
              <a:ea typeface="UD デジタル 教科書体 N-R" panose="02020400000000000000" pitchFamily="17" charset="-128"/>
            </a:endParaRPr>
          </a:p>
        </p:txBody>
      </p:sp>
      <p:sp>
        <p:nvSpPr>
          <p:cNvPr id="41" name="テキスト ボックス 40">
            <a:extLst>
              <a:ext uri="{FF2B5EF4-FFF2-40B4-BE49-F238E27FC236}">
                <a16:creationId xmlns:a16="http://schemas.microsoft.com/office/drawing/2014/main" id="{5ACD789F-4388-4042-A68A-69B74F797D3C}"/>
              </a:ext>
            </a:extLst>
          </p:cNvPr>
          <p:cNvSpPr txBox="1"/>
          <p:nvPr/>
        </p:nvSpPr>
        <p:spPr>
          <a:xfrm>
            <a:off x="10444684" y="1614791"/>
            <a:ext cx="1013155" cy="276999"/>
          </a:xfrm>
          <a:prstGeom prst="rect">
            <a:avLst/>
          </a:prstGeom>
          <a:noFill/>
          <a:ln w="12700">
            <a:noFill/>
          </a:ln>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200" dirty="0">
                <a:highlight>
                  <a:srgbClr val="FBC5C9"/>
                </a:highlight>
                <a:latin typeface="UD デジタル 教科書体 N-R" panose="02020400000000000000" pitchFamily="17" charset="-128"/>
                <a:ea typeface="UD デジタル 教科書体 N-R" panose="02020400000000000000" pitchFamily="17" charset="-128"/>
              </a:rPr>
              <a:t>地域連携</a:t>
            </a:r>
            <a:endParaRPr lang="en-US" altLang="ja-JP" sz="1200" dirty="0">
              <a:latin typeface="UD デジタル 教科書体 N-R" panose="02020400000000000000" pitchFamily="17" charset="-128"/>
              <a:ea typeface="UD デジタル 教科書体 N-R" panose="02020400000000000000" pitchFamily="17" charset="-128"/>
            </a:endParaRPr>
          </a:p>
        </p:txBody>
      </p:sp>
      <p:sp>
        <p:nvSpPr>
          <p:cNvPr id="42" name="テキスト ボックス 41">
            <a:extLst>
              <a:ext uri="{FF2B5EF4-FFF2-40B4-BE49-F238E27FC236}">
                <a16:creationId xmlns:a16="http://schemas.microsoft.com/office/drawing/2014/main" id="{B65C973E-0E61-43D2-A544-9DBF5C28987D}"/>
              </a:ext>
            </a:extLst>
          </p:cNvPr>
          <p:cNvSpPr txBox="1"/>
          <p:nvPr/>
        </p:nvSpPr>
        <p:spPr>
          <a:xfrm>
            <a:off x="9294732" y="1459073"/>
            <a:ext cx="1100244" cy="430887"/>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UD デジタル 教科書体 N-R" panose="02020400000000000000" pitchFamily="17" charset="-128"/>
                <a:ea typeface="UD デジタル 教科書体 N-R" panose="02020400000000000000" pitchFamily="17" charset="-128"/>
              </a:rPr>
              <a:t>共通するがそれぞれの取組</a:t>
            </a:r>
            <a:endParaRPr lang="en-US" altLang="ja-JP" sz="1050"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1020746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C6BE60D-8F6D-4864-9DE6-5D776CD9B975}"/>
              </a:ext>
            </a:extLst>
          </p:cNvPr>
          <p:cNvPicPr>
            <a:picLocks noChangeAspect="1"/>
          </p:cNvPicPr>
          <p:nvPr/>
        </p:nvPicPr>
        <p:blipFill>
          <a:blip r:embed="rId2"/>
          <a:stretch>
            <a:fillRect/>
          </a:stretch>
        </p:blipFill>
        <p:spPr>
          <a:xfrm>
            <a:off x="6424321" y="1668202"/>
            <a:ext cx="5413717" cy="4383404"/>
          </a:xfrm>
          <a:prstGeom prst="rect">
            <a:avLst/>
          </a:prstGeom>
        </p:spPr>
      </p:pic>
      <p:pic>
        <p:nvPicPr>
          <p:cNvPr id="2" name="図 1">
            <a:extLst>
              <a:ext uri="{FF2B5EF4-FFF2-40B4-BE49-F238E27FC236}">
                <a16:creationId xmlns:a16="http://schemas.microsoft.com/office/drawing/2014/main" id="{AE87A33A-2B78-488B-87E6-BE33228D395F}"/>
              </a:ext>
            </a:extLst>
          </p:cNvPr>
          <p:cNvPicPr>
            <a:picLocks noChangeAspect="1"/>
          </p:cNvPicPr>
          <p:nvPr/>
        </p:nvPicPr>
        <p:blipFill>
          <a:blip r:embed="rId3"/>
          <a:stretch>
            <a:fillRect/>
          </a:stretch>
        </p:blipFill>
        <p:spPr>
          <a:xfrm>
            <a:off x="348156" y="1595972"/>
            <a:ext cx="5407621" cy="4383404"/>
          </a:xfrm>
          <a:prstGeom prst="rect">
            <a:avLst/>
          </a:prstGeom>
        </p:spPr>
      </p:pic>
      <p:sp>
        <p:nvSpPr>
          <p:cNvPr id="19" name="テキスト ボックス 18">
            <a:extLst>
              <a:ext uri="{FF2B5EF4-FFF2-40B4-BE49-F238E27FC236}">
                <a16:creationId xmlns:a16="http://schemas.microsoft.com/office/drawing/2014/main" id="{DD2F0688-B655-45F6-B65C-8C54C40D7D5C}"/>
              </a:ext>
            </a:extLst>
          </p:cNvPr>
          <p:cNvSpPr txBox="1"/>
          <p:nvPr/>
        </p:nvSpPr>
        <p:spPr>
          <a:xfrm>
            <a:off x="187780" y="922628"/>
            <a:ext cx="5397681" cy="369332"/>
          </a:xfrm>
          <a:prstGeom prst="rect">
            <a:avLst/>
          </a:prstGeom>
          <a:noFill/>
        </p:spPr>
        <p:txBody>
          <a:bodyPr wrap="square">
            <a:spAutoFit/>
          </a:bodyPr>
          <a:lstStyle/>
          <a:p>
            <a:pPr marL="215995" indent="-457189" defTabSz="914377"/>
            <a:r>
              <a:rPr lang="ja-JP" altLang="en-US" dirty="0">
                <a:solidFill>
                  <a:prstClr val="black"/>
                </a:solidFill>
                <a:latin typeface="UD デジタル 教科書体 NP-B" panose="02020700000000000000" pitchFamily="18" charset="-128"/>
                <a:ea typeface="UD デジタル 教科書体 NP-B" panose="02020700000000000000" pitchFamily="18" charset="-128"/>
              </a:rPr>
              <a:t>①重点的に取り組んでいる施策</a:t>
            </a:r>
            <a:r>
              <a:rPr lang="ja-JP" altLang="en-US" dirty="0">
                <a:latin typeface="UD デジタル 教科書体 NP-B" panose="02020700000000000000" pitchFamily="18" charset="-128"/>
                <a:ea typeface="UD デジタル 教科書体 NP-B" panose="02020700000000000000" pitchFamily="18" charset="-128"/>
              </a:rPr>
              <a:t>（複数回答可）</a:t>
            </a:r>
            <a:endParaRPr lang="ja-JP" altLang="en-US" dirty="0">
              <a:solidFill>
                <a:prstClr val="black"/>
              </a:solidFill>
              <a:latin typeface="UD デジタル 教科書体 NP-B" panose="02020700000000000000" pitchFamily="18" charset="-128"/>
              <a:ea typeface="UD デジタル 教科書体 NP-B" panose="02020700000000000000" pitchFamily="18" charset="-128"/>
            </a:endParaRPr>
          </a:p>
        </p:txBody>
      </p:sp>
      <p:sp>
        <p:nvSpPr>
          <p:cNvPr id="24" name="テキスト ボックス 23">
            <a:extLst>
              <a:ext uri="{FF2B5EF4-FFF2-40B4-BE49-F238E27FC236}">
                <a16:creationId xmlns:a16="http://schemas.microsoft.com/office/drawing/2014/main" id="{42133581-3740-47A1-A307-74A39D8C4BD9}"/>
              </a:ext>
            </a:extLst>
          </p:cNvPr>
          <p:cNvSpPr txBox="1"/>
          <p:nvPr/>
        </p:nvSpPr>
        <p:spPr>
          <a:xfrm>
            <a:off x="6268722" y="922628"/>
            <a:ext cx="5054781" cy="646331"/>
          </a:xfrm>
          <a:prstGeom prst="rect">
            <a:avLst/>
          </a:prstGeom>
          <a:noFill/>
        </p:spPr>
        <p:txBody>
          <a:bodyPr wrap="square">
            <a:spAutoFit/>
          </a:bodyPr>
          <a:lstStyle/>
          <a:p>
            <a:pPr defTabSz="914377"/>
            <a:r>
              <a:rPr lang="ja-JP" altLang="en-US" dirty="0">
                <a:solidFill>
                  <a:prstClr val="black"/>
                </a:solidFill>
                <a:latin typeface="UD デジタル 教科書体 NP-B" panose="02020700000000000000" pitchFamily="18" charset="-128"/>
                <a:ea typeface="UD デジタル 教科書体 NP-B" panose="02020700000000000000" pitchFamily="18" charset="-128"/>
              </a:rPr>
              <a:t>②重点的に取り組む必要があるが、</a:t>
            </a:r>
            <a:endParaRPr lang="en-US" altLang="ja-JP" dirty="0">
              <a:solidFill>
                <a:prstClr val="black"/>
              </a:solidFill>
              <a:latin typeface="UD デジタル 教科書体 NP-B" panose="02020700000000000000" pitchFamily="18" charset="-128"/>
              <a:ea typeface="UD デジタル 教科書体 NP-B" panose="02020700000000000000" pitchFamily="18" charset="-128"/>
            </a:endParaRPr>
          </a:p>
          <a:p>
            <a:pPr defTabSz="914377"/>
            <a:r>
              <a:rPr lang="ja-JP" altLang="en-US" dirty="0">
                <a:solidFill>
                  <a:prstClr val="black"/>
                </a:solidFill>
                <a:latin typeface="UD デジタル 教科書体 NP-B" panose="02020700000000000000" pitchFamily="18" charset="-128"/>
                <a:ea typeface="UD デジタル 教科書体 NP-B" panose="02020700000000000000" pitchFamily="18" charset="-128"/>
              </a:rPr>
              <a:t>   現状取り組めていない施策</a:t>
            </a:r>
            <a:r>
              <a:rPr lang="ja-JP" altLang="en-US" dirty="0">
                <a:latin typeface="UD デジタル 教科書体 NP-B" panose="02020700000000000000" pitchFamily="18" charset="-128"/>
                <a:ea typeface="UD デジタル 教科書体 NP-B" panose="02020700000000000000" pitchFamily="18" charset="-128"/>
              </a:rPr>
              <a:t>（複数回答可）</a:t>
            </a:r>
            <a:endParaRPr lang="ja-JP" altLang="en-US" dirty="0">
              <a:solidFill>
                <a:prstClr val="black"/>
              </a:solidFill>
              <a:latin typeface="UD デジタル 教科書体 NP-B" panose="02020700000000000000" pitchFamily="18" charset="-128"/>
              <a:ea typeface="UD デジタル 教科書体 NP-B" panose="02020700000000000000" pitchFamily="18" charset="-128"/>
            </a:endParaRPr>
          </a:p>
        </p:txBody>
      </p:sp>
      <p:sp>
        <p:nvSpPr>
          <p:cNvPr id="26" name="正方形/長方形 25">
            <a:extLst>
              <a:ext uri="{FF2B5EF4-FFF2-40B4-BE49-F238E27FC236}">
                <a16:creationId xmlns:a16="http://schemas.microsoft.com/office/drawing/2014/main" id="{68BD352E-CE03-4998-ABCE-FD4A98178F60}"/>
              </a:ext>
            </a:extLst>
          </p:cNvPr>
          <p:cNvSpPr/>
          <p:nvPr/>
        </p:nvSpPr>
        <p:spPr>
          <a:xfrm>
            <a:off x="187781" y="878624"/>
            <a:ext cx="5735499" cy="441296"/>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7" name="正方形/長方形 26">
            <a:extLst>
              <a:ext uri="{FF2B5EF4-FFF2-40B4-BE49-F238E27FC236}">
                <a16:creationId xmlns:a16="http://schemas.microsoft.com/office/drawing/2014/main" id="{68F2B1A9-D105-4CA3-A6E0-A511DFE9AE94}"/>
              </a:ext>
            </a:extLst>
          </p:cNvPr>
          <p:cNvSpPr/>
          <p:nvPr/>
        </p:nvSpPr>
        <p:spPr>
          <a:xfrm>
            <a:off x="6268724" y="878624"/>
            <a:ext cx="5397679" cy="68231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テキスト ボックス 28">
            <a:extLst>
              <a:ext uri="{FF2B5EF4-FFF2-40B4-BE49-F238E27FC236}">
                <a16:creationId xmlns:a16="http://schemas.microsoft.com/office/drawing/2014/main" id="{FCFF3BCC-8F1E-4A92-AABB-AE0E6F5A89F6}"/>
              </a:ext>
            </a:extLst>
          </p:cNvPr>
          <p:cNvSpPr txBox="1"/>
          <p:nvPr/>
        </p:nvSpPr>
        <p:spPr>
          <a:xfrm>
            <a:off x="-251963" y="6166891"/>
            <a:ext cx="12664625" cy="584775"/>
          </a:xfrm>
          <a:prstGeom prst="rect">
            <a:avLst/>
          </a:prstGeom>
          <a:noFill/>
        </p:spPr>
        <p:txBody>
          <a:bodyPr wrap="square">
            <a:spAutoFit/>
          </a:bodyPr>
          <a:lstStyle/>
          <a:p>
            <a:pPr marL="455613" indent="-7938" defTabSz="914377"/>
            <a:r>
              <a:rPr lang="en-US" altLang="ja-JP" sz="1600" dirty="0">
                <a:solidFill>
                  <a:prstClr val="black"/>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black"/>
                </a:solidFill>
                <a:latin typeface="UD デジタル 教科書体 NP-B" panose="02020700000000000000" pitchFamily="18" charset="-128"/>
                <a:ea typeface="UD デジタル 教科書体 NP-B" panose="02020700000000000000" pitchFamily="18" charset="-128"/>
              </a:rPr>
              <a:t>住宅・建築施策に割く人員数が多い自治体ほど、重点的に取り組んでいる施策数は多い傾向にある。</a:t>
            </a:r>
            <a:endParaRPr lang="en-US" altLang="ja-JP" sz="1600" dirty="0">
              <a:solidFill>
                <a:prstClr val="black"/>
              </a:solidFill>
              <a:latin typeface="UD デジタル 教科書体 NP-B" panose="02020700000000000000" pitchFamily="18" charset="-128"/>
              <a:ea typeface="UD デジタル 教科書体 NP-B" panose="02020700000000000000" pitchFamily="18" charset="-128"/>
            </a:endParaRPr>
          </a:p>
          <a:p>
            <a:pPr marL="455613" indent="-7938" defTabSz="914377"/>
            <a:r>
              <a:rPr lang="ja-JP" altLang="en-US" sz="1600" dirty="0">
                <a:solidFill>
                  <a:prstClr val="black"/>
                </a:solidFill>
                <a:latin typeface="UD デジタル 教科書体 NP-B" panose="02020700000000000000" pitchFamily="18" charset="-128"/>
                <a:ea typeface="UD デジタル 教科書体 NP-B" panose="02020700000000000000" pitchFamily="18" charset="-128"/>
              </a:rPr>
              <a:t>　対して、人員数が少ない自治体ほど、重点的に取り組む必要があるが、現状取り組めていない施策数は多い傾向にある。</a:t>
            </a:r>
          </a:p>
        </p:txBody>
      </p:sp>
      <p:sp>
        <p:nvSpPr>
          <p:cNvPr id="31" name="テキスト ボックス 30">
            <a:extLst>
              <a:ext uri="{FF2B5EF4-FFF2-40B4-BE49-F238E27FC236}">
                <a16:creationId xmlns:a16="http://schemas.microsoft.com/office/drawing/2014/main" id="{EDB3A872-3C6B-41F8-A4E9-9C475F2F3B97}"/>
              </a:ext>
            </a:extLst>
          </p:cNvPr>
          <p:cNvSpPr txBox="1"/>
          <p:nvPr/>
        </p:nvSpPr>
        <p:spPr>
          <a:xfrm>
            <a:off x="-14288" y="541958"/>
            <a:ext cx="6094638" cy="369332"/>
          </a:xfrm>
          <a:prstGeom prst="rect">
            <a:avLst/>
          </a:prstGeom>
          <a:noFill/>
        </p:spPr>
        <p:txBody>
          <a:bodyPr wrap="square">
            <a:spAutoFit/>
          </a:bodyPr>
          <a:lstStyle/>
          <a:p>
            <a:pPr defTabSz="914377"/>
            <a:r>
              <a:rPr lang="ja-JP" altLang="en-US" b="1" dirty="0">
                <a:solidFill>
                  <a:prstClr val="black"/>
                </a:solidFill>
                <a:latin typeface="UD デジタル 教科書体 NP-B" panose="02020700000000000000" pitchFamily="18" charset="-128"/>
                <a:ea typeface="UD デジタル 教科書体 NP-B" panose="02020700000000000000" pitchFamily="18" charset="-128"/>
              </a:rPr>
              <a:t>２．住宅・建築施策について</a:t>
            </a:r>
            <a:endParaRPr lang="ja-JP" altLang="en-US" dirty="0">
              <a:solidFill>
                <a:prstClr val="black"/>
              </a:solidFill>
              <a:latin typeface="游ゴシック" panose="020F0502020204030204"/>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189A9C6D-5C47-4B40-B35D-7F294F8A5F44}"/>
              </a:ext>
            </a:extLst>
          </p:cNvPr>
          <p:cNvSpPr txBox="1"/>
          <p:nvPr/>
        </p:nvSpPr>
        <p:spPr>
          <a:xfrm>
            <a:off x="4899072" y="1703077"/>
            <a:ext cx="1372778" cy="276999"/>
          </a:xfrm>
          <a:prstGeom prst="rect">
            <a:avLst/>
          </a:prstGeom>
          <a:noFill/>
        </p:spPr>
        <p:txBody>
          <a:bodyPr wrap="square">
            <a:spAutoFit/>
          </a:bodyPr>
          <a:lstStyle/>
          <a:p>
            <a:r>
              <a:rPr lang="en-US" altLang="ja-JP" sz="1200" dirty="0">
                <a:latin typeface="UD デジタル 教科書体 NP-B" panose="02020700000000000000" pitchFamily="18" charset="-128"/>
                <a:ea typeface="UD デジタル 教科書体 NP-B" panose="02020700000000000000" pitchFamily="18" charset="-128"/>
              </a:rPr>
              <a:t>(N</a:t>
            </a:r>
            <a:r>
              <a:rPr lang="ja-JP" altLang="en-US" sz="1200" dirty="0">
                <a:latin typeface="UD デジタル 教科書体 NP-B" panose="02020700000000000000" pitchFamily="18" charset="-128"/>
                <a:ea typeface="UD デジタル 教科書体 NP-B" panose="02020700000000000000" pitchFamily="18" charset="-128"/>
              </a:rPr>
              <a:t>＝</a:t>
            </a:r>
            <a:r>
              <a:rPr lang="en-US" altLang="ja-JP" sz="1200" dirty="0">
                <a:latin typeface="UD デジタル 教科書体 NP-B" panose="02020700000000000000" pitchFamily="18" charset="-128"/>
                <a:ea typeface="UD デジタル 教科書体 NP-B" panose="02020700000000000000" pitchFamily="18" charset="-128"/>
              </a:rPr>
              <a:t>43)</a:t>
            </a:r>
            <a:endParaRPr lang="ja-JP" altLang="en-US" sz="1200" dirty="0"/>
          </a:p>
        </p:txBody>
      </p:sp>
      <p:sp>
        <p:nvSpPr>
          <p:cNvPr id="33" name="テキスト ボックス 32">
            <a:extLst>
              <a:ext uri="{FF2B5EF4-FFF2-40B4-BE49-F238E27FC236}">
                <a16:creationId xmlns:a16="http://schemas.microsoft.com/office/drawing/2014/main" id="{EC8E2DF7-A61F-42BA-9BD1-B923FB2D489E}"/>
              </a:ext>
            </a:extLst>
          </p:cNvPr>
          <p:cNvSpPr txBox="1"/>
          <p:nvPr/>
        </p:nvSpPr>
        <p:spPr>
          <a:xfrm>
            <a:off x="11039884" y="1700507"/>
            <a:ext cx="1372778" cy="276999"/>
          </a:xfrm>
          <a:prstGeom prst="rect">
            <a:avLst/>
          </a:prstGeom>
          <a:noFill/>
        </p:spPr>
        <p:txBody>
          <a:bodyPr wrap="square">
            <a:spAutoFit/>
          </a:bodyPr>
          <a:lstStyle/>
          <a:p>
            <a:r>
              <a:rPr lang="en-US" altLang="ja-JP" sz="1200" dirty="0">
                <a:latin typeface="UD デジタル 教科書体 NP-B" panose="02020700000000000000" pitchFamily="18" charset="-128"/>
                <a:ea typeface="UD デジタル 教科書体 NP-B" panose="02020700000000000000" pitchFamily="18" charset="-128"/>
              </a:rPr>
              <a:t>(N</a:t>
            </a:r>
            <a:r>
              <a:rPr lang="ja-JP" altLang="en-US" sz="1200" dirty="0">
                <a:latin typeface="UD デジタル 教科書体 NP-B" panose="02020700000000000000" pitchFamily="18" charset="-128"/>
                <a:ea typeface="UD デジタル 教科書体 NP-B" panose="02020700000000000000" pitchFamily="18" charset="-128"/>
              </a:rPr>
              <a:t>＝</a:t>
            </a:r>
            <a:r>
              <a:rPr lang="en-US" altLang="ja-JP" sz="1200" dirty="0">
                <a:latin typeface="UD デジタル 教科書体 NP-B" panose="02020700000000000000" pitchFamily="18" charset="-128"/>
                <a:ea typeface="UD デジタル 教科書体 NP-B" panose="02020700000000000000" pitchFamily="18" charset="-128"/>
              </a:rPr>
              <a:t>43)</a:t>
            </a:r>
            <a:endParaRPr lang="ja-JP" altLang="en-US" sz="1200" dirty="0"/>
          </a:p>
        </p:txBody>
      </p:sp>
      <p:sp>
        <p:nvSpPr>
          <p:cNvPr id="13" name="正方形/長方形 12">
            <a:extLst>
              <a:ext uri="{FF2B5EF4-FFF2-40B4-BE49-F238E27FC236}">
                <a16:creationId xmlns:a16="http://schemas.microsoft.com/office/drawing/2014/main" id="{5BA95FCE-8F89-4240-8726-57841D81C267}"/>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en-US" altLang="ja-JP"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a:t>
            </a: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参考</a:t>
            </a:r>
            <a:r>
              <a:rPr kumimoji="1" lang="en-US" altLang="ja-JP"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a:t>
            </a: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市町村の状況　（</a:t>
            </a:r>
            <a:r>
              <a:rPr kumimoji="1" lang="en-US" altLang="ja-JP"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R</a:t>
            </a: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７</a:t>
            </a:r>
            <a:r>
              <a:rPr kumimoji="1" lang="en-US" altLang="ja-JP"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.4</a:t>
            </a: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実施アンケートより）</a:t>
            </a:r>
          </a:p>
        </p:txBody>
      </p:sp>
      <p:sp>
        <p:nvSpPr>
          <p:cNvPr id="14" name="スライド番号プレースホルダー 1">
            <a:extLst>
              <a:ext uri="{FF2B5EF4-FFF2-40B4-BE49-F238E27FC236}">
                <a16:creationId xmlns:a16="http://schemas.microsoft.com/office/drawing/2014/main" id="{8FF75C45-8518-4F53-B328-26549DAFB539}"/>
              </a:ext>
            </a:extLst>
          </p:cNvPr>
          <p:cNvSpPr>
            <a:spLocks noGrp="1"/>
          </p:cNvSpPr>
          <p:nvPr>
            <p:ph type="sldNum" sz="quarter" idx="12"/>
          </p:nvPr>
        </p:nvSpPr>
        <p:spPr>
          <a:xfrm>
            <a:off x="9448800" y="6492875"/>
            <a:ext cx="2743200" cy="365125"/>
          </a:xfrm>
        </p:spPr>
        <p:txBody>
          <a:bodyPr/>
          <a:lstStyle/>
          <a:p>
            <a:r>
              <a:rPr lang="en-US" altLang="ja-JP" sz="1000" b="1" dirty="0">
                <a:solidFill>
                  <a:schemeClr val="tx1"/>
                </a:solidFill>
                <a:latin typeface="Meiryo UI" panose="020B0604030504040204" pitchFamily="50" charset="-128"/>
                <a:ea typeface="Meiryo UI" panose="020B0604030504040204" pitchFamily="50" charset="-128"/>
              </a:rPr>
              <a:t>6</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18702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2EA5F42D-0578-4DC8-A13C-42662C5A5396}"/>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　</a:t>
            </a:r>
            <a:r>
              <a:rPr lang="ja-JP" altLang="en-US" sz="2800" b="1"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a:rPr>
              <a:t>市町村の状況について</a:t>
            </a:r>
            <a:endParaRPr kumimoji="1" lang="ja-JP" altLang="en-US" sz="2800" b="1" i="0" u="none" strike="noStrike" kern="10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Times New Roman"/>
            </a:endParaRPr>
          </a:p>
        </p:txBody>
      </p:sp>
      <p:sp>
        <p:nvSpPr>
          <p:cNvPr id="15" name="正方形/長方形 14">
            <a:extLst>
              <a:ext uri="{FF2B5EF4-FFF2-40B4-BE49-F238E27FC236}">
                <a16:creationId xmlns:a16="http://schemas.microsoft.com/office/drawing/2014/main" id="{5B9049D4-E7C9-4294-9DDA-B29C6CE697F5}"/>
              </a:ext>
            </a:extLst>
          </p:cNvPr>
          <p:cNvSpPr/>
          <p:nvPr/>
        </p:nvSpPr>
        <p:spPr>
          <a:xfrm>
            <a:off x="471945" y="3950704"/>
            <a:ext cx="5476569" cy="2760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8C29E34E-A3D2-4151-A443-78CEFABF762C}"/>
              </a:ext>
            </a:extLst>
          </p:cNvPr>
          <p:cNvSpPr/>
          <p:nvPr/>
        </p:nvSpPr>
        <p:spPr>
          <a:xfrm>
            <a:off x="6243486" y="3924132"/>
            <a:ext cx="5476569" cy="27678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A0F411BE-81B6-4911-8269-5E7B2CDFE68C}"/>
              </a:ext>
            </a:extLst>
          </p:cNvPr>
          <p:cNvSpPr txBox="1"/>
          <p:nvPr/>
        </p:nvSpPr>
        <p:spPr>
          <a:xfrm>
            <a:off x="231168" y="3581372"/>
            <a:ext cx="4655463" cy="369332"/>
          </a:xfrm>
          <a:prstGeom prst="rect">
            <a:avLst/>
          </a:prstGeom>
          <a:noFill/>
        </p:spPr>
        <p:txBody>
          <a:bodyPr wrap="square" rtlCol="0">
            <a:spAutoFit/>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人口規模と重点的に取り組んでいる施策</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20" name="テキスト ボックス 19">
            <a:extLst>
              <a:ext uri="{FF2B5EF4-FFF2-40B4-BE49-F238E27FC236}">
                <a16:creationId xmlns:a16="http://schemas.microsoft.com/office/drawing/2014/main" id="{DC3A410C-4E8C-430A-BFE7-A900341898D8}"/>
              </a:ext>
            </a:extLst>
          </p:cNvPr>
          <p:cNvSpPr txBox="1"/>
          <p:nvPr/>
        </p:nvSpPr>
        <p:spPr>
          <a:xfrm>
            <a:off x="6095998" y="3554800"/>
            <a:ext cx="4886633" cy="369332"/>
          </a:xfrm>
          <a:prstGeom prst="rect">
            <a:avLst/>
          </a:prstGeom>
          <a:noFill/>
        </p:spPr>
        <p:txBody>
          <a:bodyPr wrap="square" rtlCol="0">
            <a:spAutoFit/>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dirty="0">
                <a:latin typeface="UD デジタル 教科書体 N-R" panose="02020400000000000000" pitchFamily="17" charset="-128"/>
                <a:ea typeface="UD デジタル 教科書体 N-R" panose="02020400000000000000" pitchFamily="17" charset="-128"/>
              </a:rPr>
              <a:t>人員と重点的に取り組んでいる施策</a:t>
            </a:r>
            <a:endParaRPr lang="en-US" altLang="ja-JP" dirty="0">
              <a:latin typeface="UD デジタル 教科書体 N-R" panose="02020400000000000000" pitchFamily="17" charset="-128"/>
              <a:ea typeface="UD デジタル 教科書体 N-R" panose="02020400000000000000" pitchFamily="17" charset="-128"/>
            </a:endParaRPr>
          </a:p>
        </p:txBody>
      </p:sp>
      <p:sp>
        <p:nvSpPr>
          <p:cNvPr id="24" name="正方形/長方形 23">
            <a:extLst>
              <a:ext uri="{FF2B5EF4-FFF2-40B4-BE49-F238E27FC236}">
                <a16:creationId xmlns:a16="http://schemas.microsoft.com/office/drawing/2014/main" id="{EFD9C2B3-6DC7-42AD-BFE8-B233CEC89611}"/>
              </a:ext>
            </a:extLst>
          </p:cNvPr>
          <p:cNvSpPr/>
          <p:nvPr/>
        </p:nvSpPr>
        <p:spPr>
          <a:xfrm>
            <a:off x="2032533" y="967572"/>
            <a:ext cx="8642558" cy="25030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Text Box 2">
            <a:extLst>
              <a:ext uri="{FF2B5EF4-FFF2-40B4-BE49-F238E27FC236}">
                <a16:creationId xmlns:a16="http://schemas.microsoft.com/office/drawing/2014/main" id="{189CE6EF-8C0C-44C0-A97B-28090E44573F}"/>
              </a:ext>
            </a:extLst>
          </p:cNvPr>
          <p:cNvSpPr txBox="1">
            <a:spLocks noChangeArrowheads="1"/>
          </p:cNvSpPr>
          <p:nvPr/>
        </p:nvSpPr>
        <p:spPr bwMode="auto">
          <a:xfrm>
            <a:off x="9984635" y="6492213"/>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7</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pic>
        <p:nvPicPr>
          <p:cNvPr id="2" name="図 1">
            <a:extLst>
              <a:ext uri="{FF2B5EF4-FFF2-40B4-BE49-F238E27FC236}">
                <a16:creationId xmlns:a16="http://schemas.microsoft.com/office/drawing/2014/main" id="{2B77722A-C42B-4C13-B876-6DF192303A95}"/>
              </a:ext>
            </a:extLst>
          </p:cNvPr>
          <p:cNvPicPr>
            <a:picLocks noChangeAspect="1"/>
          </p:cNvPicPr>
          <p:nvPr/>
        </p:nvPicPr>
        <p:blipFill>
          <a:blip r:embed="rId2"/>
          <a:stretch>
            <a:fillRect/>
          </a:stretch>
        </p:blipFill>
        <p:spPr>
          <a:xfrm>
            <a:off x="2036310" y="956037"/>
            <a:ext cx="8638781" cy="2499577"/>
          </a:xfrm>
          <a:prstGeom prst="rect">
            <a:avLst/>
          </a:prstGeom>
        </p:spPr>
      </p:pic>
      <p:pic>
        <p:nvPicPr>
          <p:cNvPr id="3" name="図 2">
            <a:extLst>
              <a:ext uri="{FF2B5EF4-FFF2-40B4-BE49-F238E27FC236}">
                <a16:creationId xmlns:a16="http://schemas.microsoft.com/office/drawing/2014/main" id="{301ABB37-487C-4C3F-96B9-F9692B111752}"/>
              </a:ext>
            </a:extLst>
          </p:cNvPr>
          <p:cNvPicPr>
            <a:picLocks noChangeAspect="1"/>
          </p:cNvPicPr>
          <p:nvPr/>
        </p:nvPicPr>
        <p:blipFill>
          <a:blip r:embed="rId3"/>
          <a:stretch>
            <a:fillRect/>
          </a:stretch>
        </p:blipFill>
        <p:spPr>
          <a:xfrm>
            <a:off x="480465" y="3914139"/>
            <a:ext cx="5480779" cy="2847079"/>
          </a:xfrm>
          <a:prstGeom prst="rect">
            <a:avLst/>
          </a:prstGeom>
        </p:spPr>
      </p:pic>
      <p:pic>
        <p:nvPicPr>
          <p:cNvPr id="5" name="図 4">
            <a:extLst>
              <a:ext uri="{FF2B5EF4-FFF2-40B4-BE49-F238E27FC236}">
                <a16:creationId xmlns:a16="http://schemas.microsoft.com/office/drawing/2014/main" id="{28531ED3-2CFB-4A2B-B95E-9B7FDE94F8BD}"/>
              </a:ext>
            </a:extLst>
          </p:cNvPr>
          <p:cNvPicPr>
            <a:picLocks noChangeAspect="1"/>
          </p:cNvPicPr>
          <p:nvPr/>
        </p:nvPicPr>
        <p:blipFill>
          <a:blip r:embed="rId4"/>
          <a:stretch>
            <a:fillRect/>
          </a:stretch>
        </p:blipFill>
        <p:spPr>
          <a:xfrm>
            <a:off x="6307288" y="3894250"/>
            <a:ext cx="5468586" cy="2816596"/>
          </a:xfrm>
          <a:prstGeom prst="rect">
            <a:avLst/>
          </a:prstGeom>
        </p:spPr>
      </p:pic>
    </p:spTree>
    <p:extLst>
      <p:ext uri="{BB962C8B-B14F-4D97-AF65-F5344CB8AC3E}">
        <p14:creationId xmlns:p14="http://schemas.microsoft.com/office/powerpoint/2010/main" val="25932871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w="9525">
          <a:solidFill>
            <a:schemeClr val="tx2"/>
          </a:solidFill>
          <a:prstDash val="solid"/>
        </a:ln>
      </a:spPr>
      <a:bodyPr wrap="square" lIns="50400" tIns="100800" rIns="50400" bIns="50400" rtlCol="0" anchor="t" anchorCtr="0">
        <a:noAutofit/>
      </a:bodyPr>
      <a:lstStyle>
        <a:defPPr>
          <a:lnSpc>
            <a:spcPts val="1400"/>
          </a:lnSpc>
          <a:spcBef>
            <a:spcPts val="280"/>
          </a:spcBef>
          <a:defRPr sz="1100" spc="-29"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1613</Words>
  <Application>Microsoft Office PowerPoint</Application>
  <PresentationFormat>ワイド画面</PresentationFormat>
  <Paragraphs>231</Paragraphs>
  <Slides>7</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7</vt:i4>
      </vt:variant>
    </vt:vector>
  </HeadingPairs>
  <TitlesOfParts>
    <vt:vector size="20" baseType="lpstr">
      <vt:lpstr>HG丸ｺﾞｼｯｸM-PRO</vt:lpstr>
      <vt:lpstr>Meiryo UI</vt:lpstr>
      <vt:lpstr>ＭＳ Ｐ明朝</vt:lpstr>
      <vt:lpstr>UD デジタル 教科書体 NK-B</vt:lpstr>
      <vt:lpstr>UD デジタル 教科書体 NP-B</vt:lpstr>
      <vt:lpstr>UD デジタル 教科書体 NP-R</vt:lpstr>
      <vt:lpstr>UD デジタル 教科書体 N-R</vt:lpstr>
      <vt:lpstr>游ゴシック</vt:lpstr>
      <vt:lpstr>游ゴシック Light</vt:lpstr>
      <vt:lpstr>Arial</vt:lpstr>
      <vt:lpstr>Calibri</vt:lpstr>
      <vt:lpstr>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2025-07-31T08:20:05Z</dcterms:created>
  <dcterms:modified xsi:type="dcterms:W3CDTF">2025-07-31T08:37:51Z</dcterms:modified>
</cp:coreProperties>
</file>