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sldIdLst>
    <p:sldId id="256" r:id="rId2"/>
    <p:sldId id="281" r:id="rId3"/>
    <p:sldId id="292" r:id="rId4"/>
    <p:sldId id="293" r:id="rId5"/>
    <p:sldId id="294" r:id="rId6"/>
    <p:sldId id="295" r:id="rId7"/>
  </p:sldIdLst>
  <p:sldSz cx="9906000" cy="6858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BEEF4"/>
    <a:srgbClr val="E9EDF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255" autoAdjust="0"/>
    <p:restoredTop sz="85759" autoAdjust="0"/>
  </p:normalViewPr>
  <p:slideViewPr>
    <p:cSldViewPr>
      <p:cViewPr>
        <p:scale>
          <a:sx n="50" d="100"/>
          <a:sy n="50" d="100"/>
        </p:scale>
        <p:origin x="3288" y="1314"/>
      </p:cViewPr>
      <p:guideLst>
        <p:guide orient="horz" pos="2160"/>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F36780CB-C987-4E68-B33B-EDE467054F0E}" type="datetimeFigureOut">
              <a:rPr kumimoji="1" lang="ja-JP" altLang="en-US" smtClean="0"/>
              <a:t>2025/7/31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C81B660-91B5-4B89-8AE3-65DE466522A0}" type="slidenum">
              <a:rPr kumimoji="1" lang="ja-JP" altLang="en-US" smtClean="0"/>
              <a:t>‹#›</a:t>
            </a:fld>
            <a:endParaRPr kumimoji="1" lang="ja-JP" altLang="en-US"/>
          </a:p>
        </p:txBody>
      </p:sp>
    </p:spTree>
    <p:extLst>
      <p:ext uri="{BB962C8B-B14F-4D97-AF65-F5344CB8AC3E}">
        <p14:creationId xmlns:p14="http://schemas.microsoft.com/office/powerpoint/2010/main" val="15858750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36780CB-C987-4E68-B33B-EDE467054F0E}" type="datetimeFigureOut">
              <a:rPr kumimoji="1" lang="ja-JP" altLang="en-US" smtClean="0"/>
              <a:t>2025/7/31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C81B660-91B5-4B89-8AE3-65DE466522A0}" type="slidenum">
              <a:rPr kumimoji="1" lang="ja-JP" altLang="en-US" smtClean="0"/>
              <a:t>‹#›</a:t>
            </a:fld>
            <a:endParaRPr kumimoji="1" lang="ja-JP" altLang="en-US"/>
          </a:p>
        </p:txBody>
      </p:sp>
    </p:spTree>
    <p:extLst>
      <p:ext uri="{BB962C8B-B14F-4D97-AF65-F5344CB8AC3E}">
        <p14:creationId xmlns:p14="http://schemas.microsoft.com/office/powerpoint/2010/main" val="8271421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780337" y="274639"/>
            <a:ext cx="2414588"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536575" y="274639"/>
            <a:ext cx="7078663"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36780CB-C987-4E68-B33B-EDE467054F0E}" type="datetimeFigureOut">
              <a:rPr kumimoji="1" lang="ja-JP" altLang="en-US" smtClean="0"/>
              <a:t>2025/7/31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C81B660-91B5-4B89-8AE3-65DE466522A0}" type="slidenum">
              <a:rPr kumimoji="1" lang="ja-JP" altLang="en-US" smtClean="0"/>
              <a:t>‹#›</a:t>
            </a:fld>
            <a:endParaRPr kumimoji="1" lang="ja-JP" altLang="en-US"/>
          </a:p>
        </p:txBody>
      </p:sp>
    </p:spTree>
    <p:extLst>
      <p:ext uri="{BB962C8B-B14F-4D97-AF65-F5344CB8AC3E}">
        <p14:creationId xmlns:p14="http://schemas.microsoft.com/office/powerpoint/2010/main" val="4744500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36780CB-C987-4E68-B33B-EDE467054F0E}" type="datetimeFigureOut">
              <a:rPr kumimoji="1" lang="ja-JP" altLang="en-US" smtClean="0"/>
              <a:t>2025/7/31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C81B660-91B5-4B89-8AE3-65DE466522A0}" type="slidenum">
              <a:rPr kumimoji="1" lang="ja-JP" altLang="en-US" smtClean="0"/>
              <a:t>‹#›</a:t>
            </a:fld>
            <a:endParaRPr kumimoji="1" lang="ja-JP" altLang="en-US"/>
          </a:p>
        </p:txBody>
      </p:sp>
    </p:spTree>
    <p:extLst>
      <p:ext uri="{BB962C8B-B14F-4D97-AF65-F5344CB8AC3E}">
        <p14:creationId xmlns:p14="http://schemas.microsoft.com/office/powerpoint/2010/main" val="36082498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1"/>
            <a:ext cx="84201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F36780CB-C987-4E68-B33B-EDE467054F0E}" type="datetimeFigureOut">
              <a:rPr kumimoji="1" lang="ja-JP" altLang="en-US" smtClean="0"/>
              <a:t>2025/7/31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C81B660-91B5-4B89-8AE3-65DE466522A0}" type="slidenum">
              <a:rPr kumimoji="1" lang="ja-JP" altLang="en-US" smtClean="0"/>
              <a:t>‹#›</a:t>
            </a:fld>
            <a:endParaRPr kumimoji="1" lang="ja-JP" altLang="en-US"/>
          </a:p>
        </p:txBody>
      </p:sp>
    </p:spTree>
    <p:extLst>
      <p:ext uri="{BB962C8B-B14F-4D97-AF65-F5344CB8AC3E}">
        <p14:creationId xmlns:p14="http://schemas.microsoft.com/office/powerpoint/2010/main" val="37327164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536575"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448300"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F36780CB-C987-4E68-B33B-EDE467054F0E}" type="datetimeFigureOut">
              <a:rPr kumimoji="1" lang="ja-JP" altLang="en-US" smtClean="0"/>
              <a:t>2025/7/31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C81B660-91B5-4B89-8AE3-65DE466522A0}" type="slidenum">
              <a:rPr kumimoji="1" lang="ja-JP" altLang="en-US" smtClean="0"/>
              <a:t>‹#›</a:t>
            </a:fld>
            <a:endParaRPr kumimoji="1" lang="ja-JP" altLang="en-US"/>
          </a:p>
        </p:txBody>
      </p:sp>
    </p:spTree>
    <p:extLst>
      <p:ext uri="{BB962C8B-B14F-4D97-AF65-F5344CB8AC3E}">
        <p14:creationId xmlns:p14="http://schemas.microsoft.com/office/powerpoint/2010/main" val="36387665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F36780CB-C987-4E68-B33B-EDE467054F0E}" type="datetimeFigureOut">
              <a:rPr kumimoji="1" lang="ja-JP" altLang="en-US" smtClean="0"/>
              <a:t>2025/7/31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6C81B660-91B5-4B89-8AE3-65DE466522A0}" type="slidenum">
              <a:rPr kumimoji="1" lang="ja-JP" altLang="en-US" smtClean="0"/>
              <a:t>‹#›</a:t>
            </a:fld>
            <a:endParaRPr kumimoji="1" lang="ja-JP" altLang="en-US"/>
          </a:p>
        </p:txBody>
      </p:sp>
    </p:spTree>
    <p:extLst>
      <p:ext uri="{BB962C8B-B14F-4D97-AF65-F5344CB8AC3E}">
        <p14:creationId xmlns:p14="http://schemas.microsoft.com/office/powerpoint/2010/main" val="28313358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F36780CB-C987-4E68-B33B-EDE467054F0E}" type="datetimeFigureOut">
              <a:rPr kumimoji="1" lang="ja-JP" altLang="en-US" smtClean="0"/>
              <a:t>2025/7/31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6C81B660-91B5-4B89-8AE3-65DE466522A0}" type="slidenum">
              <a:rPr kumimoji="1" lang="ja-JP" altLang="en-US" smtClean="0"/>
              <a:t>‹#›</a:t>
            </a:fld>
            <a:endParaRPr kumimoji="1" lang="ja-JP" altLang="en-US"/>
          </a:p>
        </p:txBody>
      </p:sp>
    </p:spTree>
    <p:extLst>
      <p:ext uri="{BB962C8B-B14F-4D97-AF65-F5344CB8AC3E}">
        <p14:creationId xmlns:p14="http://schemas.microsoft.com/office/powerpoint/2010/main" val="8816017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F36780CB-C987-4E68-B33B-EDE467054F0E}" type="datetimeFigureOut">
              <a:rPr kumimoji="1" lang="ja-JP" altLang="en-US" smtClean="0"/>
              <a:t>2025/7/31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6C81B660-91B5-4B89-8AE3-65DE466522A0}" type="slidenum">
              <a:rPr kumimoji="1" lang="ja-JP" altLang="en-US" smtClean="0"/>
              <a:t>‹#›</a:t>
            </a:fld>
            <a:endParaRPr kumimoji="1" lang="ja-JP" altLang="en-US"/>
          </a:p>
        </p:txBody>
      </p:sp>
    </p:spTree>
    <p:extLst>
      <p:ext uri="{BB962C8B-B14F-4D97-AF65-F5344CB8AC3E}">
        <p14:creationId xmlns:p14="http://schemas.microsoft.com/office/powerpoint/2010/main" val="23203756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36780CB-C987-4E68-B33B-EDE467054F0E}" type="datetimeFigureOut">
              <a:rPr kumimoji="1" lang="ja-JP" altLang="en-US" smtClean="0"/>
              <a:t>2025/7/31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C81B660-91B5-4B89-8AE3-65DE466522A0}" type="slidenum">
              <a:rPr kumimoji="1" lang="ja-JP" altLang="en-US" smtClean="0"/>
              <a:t>‹#›</a:t>
            </a:fld>
            <a:endParaRPr kumimoji="1" lang="ja-JP" altLang="en-US"/>
          </a:p>
        </p:txBody>
      </p:sp>
    </p:spTree>
    <p:extLst>
      <p:ext uri="{BB962C8B-B14F-4D97-AF65-F5344CB8AC3E}">
        <p14:creationId xmlns:p14="http://schemas.microsoft.com/office/powerpoint/2010/main" val="31198053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36780CB-C987-4E68-B33B-EDE467054F0E}" type="datetimeFigureOut">
              <a:rPr kumimoji="1" lang="ja-JP" altLang="en-US" smtClean="0"/>
              <a:t>2025/7/31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C81B660-91B5-4B89-8AE3-65DE466522A0}" type="slidenum">
              <a:rPr kumimoji="1" lang="ja-JP" altLang="en-US" smtClean="0"/>
              <a:t>‹#›</a:t>
            </a:fld>
            <a:endParaRPr kumimoji="1" lang="ja-JP" altLang="en-US"/>
          </a:p>
        </p:txBody>
      </p:sp>
    </p:spTree>
    <p:extLst>
      <p:ext uri="{BB962C8B-B14F-4D97-AF65-F5344CB8AC3E}">
        <p14:creationId xmlns:p14="http://schemas.microsoft.com/office/powerpoint/2010/main" val="36260874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6780CB-C987-4E68-B33B-EDE467054F0E}" type="datetimeFigureOut">
              <a:rPr kumimoji="1" lang="ja-JP" altLang="en-US" smtClean="0"/>
              <a:t>2025/7/31</a:t>
            </a:fld>
            <a:endParaRPr kumimoji="1" lang="ja-JP" altLang="en-US"/>
          </a:p>
        </p:txBody>
      </p:sp>
      <p:sp>
        <p:nvSpPr>
          <p:cNvPr id="5" name="フッター プレースホルダー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81B660-91B5-4B89-8AE3-65DE466522A0}" type="slidenum">
              <a:rPr kumimoji="1" lang="ja-JP" altLang="en-US" smtClean="0"/>
              <a:t>‹#›</a:t>
            </a:fld>
            <a:endParaRPr kumimoji="1" lang="ja-JP" altLang="en-US"/>
          </a:p>
        </p:txBody>
      </p:sp>
    </p:spTree>
    <p:extLst>
      <p:ext uri="{BB962C8B-B14F-4D97-AF65-F5344CB8AC3E}">
        <p14:creationId xmlns:p14="http://schemas.microsoft.com/office/powerpoint/2010/main" val="37824209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FB51D844-6A45-4102-9DB6-2062A2AA3AC1}"/>
              </a:ext>
            </a:extLst>
          </p:cNvPr>
          <p:cNvSpPr>
            <a:spLocks noChangeArrowheads="1"/>
          </p:cNvSpPr>
          <p:nvPr/>
        </p:nvSpPr>
        <p:spPr bwMode="auto">
          <a:xfrm>
            <a:off x="15552" y="1730264"/>
            <a:ext cx="9906000" cy="1034306"/>
          </a:xfrm>
          <a:prstGeom prst="rect">
            <a:avLst/>
          </a:prstGeom>
          <a:solidFill>
            <a:srgbClr val="DBEEF4"/>
          </a:solidFill>
          <a:ln>
            <a:noFill/>
          </a:ln>
          <a:effectLst/>
        </p:spPr>
        <p:txBody>
          <a:bodyPr wrap="none" lIns="73125" tIns="38025" rIns="73125" bIns="38025"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5pPr>
            <a:lvl6pPr marL="25146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6pPr>
            <a:lvl7pPr marL="29718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7pPr>
            <a:lvl8pPr marL="34290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8pPr>
            <a:lvl9pPr marL="38862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9pPr>
          </a:lstStyle>
          <a:p>
            <a:pPr algn="ctr" eaLnBrk="1" hangingPunct="1">
              <a:spcBef>
                <a:spcPts val="975"/>
              </a:spcBef>
              <a:tabLst>
                <a:tab pos="0" algn="l"/>
                <a:tab pos="742950" algn="l"/>
                <a:tab pos="1485900" algn="l"/>
                <a:tab pos="2228850" algn="l"/>
                <a:tab pos="2971800" algn="l"/>
                <a:tab pos="3349725" algn="l"/>
                <a:tab pos="3714750" algn="l"/>
                <a:tab pos="4457700" algn="l"/>
                <a:tab pos="5200650" algn="l"/>
                <a:tab pos="5943600" algn="l"/>
                <a:tab pos="6686550" algn="l"/>
                <a:tab pos="7429500" algn="l"/>
                <a:tab pos="8172450" algn="l"/>
              </a:tabLst>
            </a:pPr>
            <a:r>
              <a:rPr lang="ja-JP" altLang="en-US" sz="1950" b="1" dirty="0">
                <a:solidFill>
                  <a:srgbClr val="000000"/>
                </a:solidFill>
                <a:latin typeface="UD デジタル 教科書体 NP-B" panose="02020700000000000000" pitchFamily="18" charset="-128"/>
                <a:ea typeface="UD デジタル 教科書体 NP-B" panose="02020700000000000000" pitchFamily="18" charset="-128"/>
                <a:cs typeface="Meiryo UI" panose="020B0604030504040204" pitchFamily="50" charset="-128"/>
              </a:rPr>
              <a:t>第１回部会の委員の意見と今後の対応</a:t>
            </a:r>
          </a:p>
        </p:txBody>
      </p:sp>
      <p:sp>
        <p:nvSpPr>
          <p:cNvPr id="5" name="テキスト ボックス 4">
            <a:extLst>
              <a:ext uri="{FF2B5EF4-FFF2-40B4-BE49-F238E27FC236}">
                <a16:creationId xmlns:a16="http://schemas.microsoft.com/office/drawing/2014/main" id="{3490B1BD-3C6A-4374-BEC6-9D5640AB6C68}"/>
              </a:ext>
            </a:extLst>
          </p:cNvPr>
          <p:cNvSpPr txBox="1"/>
          <p:nvPr/>
        </p:nvSpPr>
        <p:spPr>
          <a:xfrm>
            <a:off x="8268521" y="802459"/>
            <a:ext cx="1447796" cy="284198"/>
          </a:xfrm>
          <a:prstGeom prst="rect">
            <a:avLst/>
          </a:prstGeom>
          <a:noFill/>
          <a:ln>
            <a:solidFill>
              <a:schemeClr val="tx1"/>
            </a:solidFill>
          </a:ln>
        </p:spPr>
        <p:txBody>
          <a:bodyPr wrap="square" tIns="58500" bIns="0">
            <a:spAutoFit/>
          </a:bodyPr>
          <a:lstStyle/>
          <a:p>
            <a:pPr algn="ctr" defTabSz="742950">
              <a:defRPr/>
            </a:pPr>
            <a:r>
              <a:rPr lang="ja-JP" altLang="en-US" sz="1463" kern="100" dirty="0">
                <a:solidFill>
                  <a:prstClr val="black"/>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資料２</a:t>
            </a:r>
            <a:endParaRPr lang="ja-JP" altLang="en-US" sz="1463" dirty="0">
              <a:solidFill>
                <a:prstClr val="black"/>
              </a:solidFill>
              <a:latin typeface="UD デジタル 教科書体 NP-R" panose="02020400000000000000" pitchFamily="18" charset="-128"/>
              <a:ea typeface="UD デジタル 教科書体 NP-R" panose="02020400000000000000" pitchFamily="18" charset="-128"/>
            </a:endParaRPr>
          </a:p>
        </p:txBody>
      </p:sp>
      <p:sp>
        <p:nvSpPr>
          <p:cNvPr id="6" name="Rectangle 1">
            <a:extLst>
              <a:ext uri="{FF2B5EF4-FFF2-40B4-BE49-F238E27FC236}">
                <a16:creationId xmlns:a16="http://schemas.microsoft.com/office/drawing/2014/main" id="{53BEC15A-D45A-43BF-B9A7-9BAF4A18C6AA}"/>
              </a:ext>
            </a:extLst>
          </p:cNvPr>
          <p:cNvSpPr>
            <a:spLocks noChangeArrowheads="1"/>
          </p:cNvSpPr>
          <p:nvPr/>
        </p:nvSpPr>
        <p:spPr bwMode="auto">
          <a:xfrm>
            <a:off x="2495727" y="5805264"/>
            <a:ext cx="4914546" cy="643572"/>
          </a:xfrm>
          <a:prstGeom prst="rect">
            <a:avLst/>
          </a:prstGeom>
          <a:noFill/>
          <a:ln>
            <a:noFill/>
          </a:ln>
          <a:effectLst/>
        </p:spPr>
        <p:txBody>
          <a:bodyPr wrap="none" lIns="73125" tIns="38025" rIns="73125" bIns="38025"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5pPr>
            <a:lvl6pPr marL="25146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6pPr>
            <a:lvl7pPr marL="29718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7pPr>
            <a:lvl8pPr marL="34290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8pPr>
            <a:lvl9pPr marL="38862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9pPr>
          </a:lstStyle>
          <a:p>
            <a:pPr algn="ctr" defTabSz="742861" eaLnBrk="1" hangingPunct="1">
              <a:lnSpc>
                <a:spcPct val="150000"/>
              </a:lnSpc>
              <a:tabLst>
                <a:tab pos="0" algn="l"/>
                <a:tab pos="742950" algn="l"/>
                <a:tab pos="1485900" algn="l"/>
                <a:tab pos="2228850" algn="l"/>
                <a:tab pos="2971800" algn="l"/>
                <a:tab pos="3714750" algn="l"/>
                <a:tab pos="4457700" algn="l"/>
                <a:tab pos="5200650" algn="l"/>
                <a:tab pos="5943600" algn="l"/>
                <a:tab pos="6686550" algn="l"/>
                <a:tab pos="7429500" algn="l"/>
                <a:tab pos="8172450" algn="l"/>
              </a:tabLst>
              <a:defRPr/>
            </a:pPr>
            <a:r>
              <a:rPr lang="ja-JP" altLang="en-US" sz="1463" dirty="0">
                <a:solidFill>
                  <a:srgbClr val="000000"/>
                </a:solidFill>
                <a:latin typeface="UD デジタル 教科書体 NP-R" panose="02020400000000000000" pitchFamily="18" charset="-128"/>
                <a:ea typeface="UD デジタル 教科書体 NP-R" panose="02020400000000000000" pitchFamily="18" charset="-128"/>
                <a:cs typeface="Meiryo UI" panose="020B0604030504040204" pitchFamily="50" charset="-128"/>
              </a:rPr>
              <a:t>令和７年６月２日</a:t>
            </a:r>
            <a:endParaRPr lang="en-US" altLang="ja-JP" sz="1463" dirty="0">
              <a:solidFill>
                <a:srgbClr val="000000"/>
              </a:solidFill>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a:p>
            <a:pPr algn="ctr" defTabSz="742861" eaLnBrk="1" hangingPunct="1">
              <a:lnSpc>
                <a:spcPct val="150000"/>
              </a:lnSpc>
              <a:tabLst>
                <a:tab pos="0" algn="l"/>
                <a:tab pos="742950" algn="l"/>
                <a:tab pos="1485900" algn="l"/>
                <a:tab pos="2228850" algn="l"/>
                <a:tab pos="2971800" algn="l"/>
                <a:tab pos="3714750" algn="l"/>
                <a:tab pos="4457700" algn="l"/>
                <a:tab pos="5200650" algn="l"/>
                <a:tab pos="5943600" algn="l"/>
                <a:tab pos="6686550" algn="l"/>
                <a:tab pos="7429500" algn="l"/>
                <a:tab pos="8172450" algn="l"/>
              </a:tabLst>
              <a:defRPr/>
            </a:pPr>
            <a:r>
              <a:rPr lang="zh-TW" altLang="en-US" sz="1463" dirty="0">
                <a:solidFill>
                  <a:srgbClr val="000000"/>
                </a:solidFill>
                <a:latin typeface="UD デジタル 教科書体 NP-R" panose="02020400000000000000" pitchFamily="18" charset="-128"/>
                <a:ea typeface="UD デジタル 教科書体 NP-R" panose="02020400000000000000" pitchFamily="18" charset="-128"/>
                <a:cs typeface="Meiryo UI" panose="020B0604030504040204" pitchFamily="50" charset="-128"/>
              </a:rPr>
              <a:t>令和</a:t>
            </a:r>
            <a:r>
              <a:rPr lang="ja-JP" altLang="en-US" sz="1463" dirty="0">
                <a:solidFill>
                  <a:srgbClr val="000000"/>
                </a:solidFill>
                <a:latin typeface="UD デジタル 教科書体 NP-R" panose="02020400000000000000" pitchFamily="18" charset="-128"/>
                <a:ea typeface="UD デジタル 教科書体 NP-R" panose="02020400000000000000" pitchFamily="18" charset="-128"/>
                <a:cs typeface="Meiryo UI" panose="020B0604030504040204" pitchFamily="50" charset="-128"/>
              </a:rPr>
              <a:t>７</a:t>
            </a:r>
            <a:r>
              <a:rPr lang="zh-TW" altLang="en-US" sz="1463" dirty="0">
                <a:solidFill>
                  <a:srgbClr val="000000"/>
                </a:solidFill>
                <a:latin typeface="UD デジタル 教科書体 NP-R" panose="02020400000000000000" pitchFamily="18" charset="-128"/>
                <a:ea typeface="UD デジタル 教科書体 NP-R" panose="02020400000000000000" pitchFamily="18" charset="-128"/>
                <a:cs typeface="Meiryo UI" panose="020B0604030504040204" pitchFamily="50" charset="-128"/>
              </a:rPr>
              <a:t>年度 第</a:t>
            </a:r>
            <a:r>
              <a:rPr lang="ja-JP" altLang="en-US" sz="1463" dirty="0">
                <a:solidFill>
                  <a:srgbClr val="000000"/>
                </a:solidFill>
                <a:latin typeface="UD デジタル 教科書体 NP-R" panose="02020400000000000000" pitchFamily="18" charset="-128"/>
                <a:ea typeface="UD デジタル 教科書体 NP-R" panose="02020400000000000000" pitchFamily="18" charset="-128"/>
                <a:cs typeface="Meiryo UI" panose="020B0604030504040204" pitchFamily="50" charset="-128"/>
              </a:rPr>
              <a:t>２</a:t>
            </a:r>
            <a:r>
              <a:rPr lang="zh-TW" altLang="en-US" sz="1463" dirty="0">
                <a:solidFill>
                  <a:srgbClr val="000000"/>
                </a:solidFill>
                <a:latin typeface="UD デジタル 教科書体 NP-R" panose="02020400000000000000" pitchFamily="18" charset="-128"/>
                <a:ea typeface="UD デジタル 教科書体 NP-R" panose="02020400000000000000" pitchFamily="18" charset="-128"/>
                <a:cs typeface="Meiryo UI" panose="020B0604030504040204" pitchFamily="50" charset="-128"/>
              </a:rPr>
              <a:t>回 住生活基本計画推進部会 資料</a:t>
            </a:r>
            <a:endParaRPr lang="ja-JP" altLang="en-US" sz="1463" dirty="0">
              <a:solidFill>
                <a:srgbClr val="000000"/>
              </a:solidFill>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p:txBody>
      </p:sp>
      <p:sp>
        <p:nvSpPr>
          <p:cNvPr id="7" name="正方形/長方形 6">
            <a:extLst>
              <a:ext uri="{FF2B5EF4-FFF2-40B4-BE49-F238E27FC236}">
                <a16:creationId xmlns:a16="http://schemas.microsoft.com/office/drawing/2014/main" id="{16C401D8-3518-4CC4-811E-D122C003C062}"/>
              </a:ext>
            </a:extLst>
          </p:cNvPr>
          <p:cNvSpPr/>
          <p:nvPr/>
        </p:nvSpPr>
        <p:spPr>
          <a:xfrm>
            <a:off x="2379930" y="3010049"/>
            <a:ext cx="6612489" cy="2304256"/>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lIns="0" tIns="108000" rIns="0" bIns="0" rtlCol="0" anchor="t"/>
          <a:lstStyle/>
          <a:p>
            <a:pPr marL="182563" indent="-180975" algn="just">
              <a:spcBef>
                <a:spcPts val="1000"/>
              </a:spcBef>
            </a:pPr>
            <a:r>
              <a:rPr lang="ja-JP" altLang="en-US" sz="1600" dirty="0">
                <a:solidFill>
                  <a:schemeClr val="tx1"/>
                </a:solidFill>
                <a:latin typeface="UD デジタル 教科書体 N-R" panose="02020400000000000000" pitchFamily="17" charset="-128"/>
                <a:ea typeface="UD デジタル 教科書体 N-R" panose="02020400000000000000" pitchFamily="17" charset="-128"/>
              </a:rPr>
              <a:t>１．今後の進め方や全体について</a:t>
            </a:r>
          </a:p>
          <a:p>
            <a:pPr marL="182563" indent="-180975" algn="just">
              <a:spcBef>
                <a:spcPts val="1000"/>
              </a:spcBef>
            </a:pPr>
            <a:r>
              <a:rPr lang="ja-JP" altLang="en-US" sz="1600" dirty="0">
                <a:solidFill>
                  <a:schemeClr val="tx1"/>
                </a:solidFill>
                <a:latin typeface="UD デジタル 教科書体 N-R" panose="02020400000000000000" pitchFamily="17" charset="-128"/>
                <a:ea typeface="UD デジタル 教科書体 N-R" panose="02020400000000000000" pitchFamily="17" charset="-128"/>
              </a:rPr>
              <a:t>２</a:t>
            </a:r>
            <a:r>
              <a:rPr lang="en-US" altLang="ja-JP" sz="1600" dirty="0">
                <a:solidFill>
                  <a:schemeClr val="tx1"/>
                </a:solidFill>
                <a:latin typeface="UD デジタル 教科書体 N-R" panose="02020400000000000000" pitchFamily="17" charset="-128"/>
                <a:ea typeface="UD デジタル 教科書体 N-R" panose="02020400000000000000" pitchFamily="17" charset="-128"/>
              </a:rPr>
              <a:t>.</a:t>
            </a:r>
            <a:r>
              <a:rPr lang="ja-JP" altLang="en-US" sz="1600" dirty="0">
                <a:solidFill>
                  <a:schemeClr val="tx1"/>
                </a:solidFill>
                <a:latin typeface="UD デジタル 教科書体 N-R" panose="02020400000000000000" pitchFamily="17" charset="-128"/>
                <a:ea typeface="UD デジタル 教科書体 N-R" panose="02020400000000000000" pitchFamily="17" charset="-128"/>
              </a:rPr>
              <a:t> 論点① 基本目標と政策展開の方向性について</a:t>
            </a:r>
            <a:endParaRPr lang="en-US" altLang="ja-JP" sz="1600" dirty="0">
              <a:solidFill>
                <a:schemeClr val="tx1"/>
              </a:solidFill>
              <a:latin typeface="UD デジタル 教科書体 N-R" panose="02020400000000000000" pitchFamily="17" charset="-128"/>
              <a:ea typeface="UD デジタル 教科書体 N-R" panose="02020400000000000000" pitchFamily="17" charset="-128"/>
            </a:endParaRPr>
          </a:p>
          <a:p>
            <a:pPr marL="182563" indent="-180975" algn="just">
              <a:spcBef>
                <a:spcPts val="1000"/>
              </a:spcBef>
            </a:pPr>
            <a:r>
              <a:rPr lang="ja-JP" altLang="en-US" sz="1600" dirty="0">
                <a:solidFill>
                  <a:schemeClr val="tx1"/>
                </a:solidFill>
                <a:latin typeface="UD デジタル 教科書体 N-R" panose="02020400000000000000" pitchFamily="17" charset="-128"/>
                <a:ea typeface="UD デジタル 教科書体 N-R" panose="02020400000000000000" pitchFamily="17" charset="-128"/>
              </a:rPr>
              <a:t>３</a:t>
            </a:r>
            <a:r>
              <a:rPr lang="en-US" altLang="ja-JP" sz="1600" dirty="0">
                <a:solidFill>
                  <a:schemeClr val="tx1"/>
                </a:solidFill>
                <a:latin typeface="UD デジタル 教科書体 N-R" panose="02020400000000000000" pitchFamily="17" charset="-128"/>
                <a:ea typeface="UD デジタル 教科書体 N-R" panose="02020400000000000000" pitchFamily="17" charset="-128"/>
              </a:rPr>
              <a:t>.</a:t>
            </a:r>
            <a:r>
              <a:rPr lang="ja-JP" altLang="en-US" sz="1600" dirty="0">
                <a:solidFill>
                  <a:schemeClr val="tx1"/>
                </a:solidFill>
                <a:latin typeface="UD デジタル 教科書体 N-R" panose="02020400000000000000" pitchFamily="17" charset="-128"/>
                <a:ea typeface="UD デジタル 教科書体 N-R" panose="02020400000000000000" pitchFamily="17" charset="-128"/>
              </a:rPr>
              <a:t> 論点② 今後の施策の方向性について</a:t>
            </a:r>
            <a:endParaRPr lang="en-US" altLang="ja-JP" sz="1600" dirty="0">
              <a:solidFill>
                <a:schemeClr val="tx1"/>
              </a:solidFill>
              <a:latin typeface="UD デジタル 教科書体 N-R" panose="02020400000000000000" pitchFamily="17" charset="-128"/>
              <a:ea typeface="UD デジタル 教科書体 N-R" panose="02020400000000000000" pitchFamily="17" charset="-128"/>
            </a:endParaRPr>
          </a:p>
          <a:p>
            <a:pPr marL="182563" indent="-180975" algn="just">
              <a:spcBef>
                <a:spcPts val="1000"/>
              </a:spcBef>
            </a:pPr>
            <a:r>
              <a:rPr lang="ja-JP" altLang="en-US" sz="1600" dirty="0">
                <a:solidFill>
                  <a:schemeClr val="tx1"/>
                </a:solidFill>
                <a:latin typeface="UD デジタル 教科書体 N-R" panose="02020400000000000000" pitchFamily="17" charset="-128"/>
                <a:ea typeface="UD デジタル 教科書体 N-R" panose="02020400000000000000" pitchFamily="17" charset="-128"/>
              </a:rPr>
              <a:t>４</a:t>
            </a:r>
            <a:r>
              <a:rPr lang="en-US" altLang="ja-JP" sz="1600" dirty="0">
                <a:solidFill>
                  <a:schemeClr val="tx1"/>
                </a:solidFill>
                <a:latin typeface="UD デジタル 教科書体 N-R" panose="02020400000000000000" pitchFamily="17" charset="-128"/>
                <a:ea typeface="UD デジタル 教科書体 N-R" panose="02020400000000000000" pitchFamily="17" charset="-128"/>
              </a:rPr>
              <a:t>. </a:t>
            </a:r>
            <a:r>
              <a:rPr lang="ja-JP" altLang="en-US" sz="1600" dirty="0">
                <a:solidFill>
                  <a:schemeClr val="tx1"/>
                </a:solidFill>
                <a:latin typeface="UD デジタル 教科書体 N-R" panose="02020400000000000000" pitchFamily="17" charset="-128"/>
                <a:ea typeface="UD デジタル 教科書体 N-R" panose="02020400000000000000" pitchFamily="17" charset="-128"/>
              </a:rPr>
              <a:t>論点③ 広域自治体として重点的に取り組むべき施策について</a:t>
            </a:r>
          </a:p>
          <a:p>
            <a:pPr marL="182563" indent="-180975" algn="just">
              <a:spcBef>
                <a:spcPts val="1000"/>
              </a:spcBef>
            </a:pPr>
            <a:r>
              <a:rPr lang="ja-JP" altLang="en-US" sz="1600" dirty="0">
                <a:solidFill>
                  <a:schemeClr val="tx1"/>
                </a:solidFill>
                <a:latin typeface="UD デジタル 教科書体 N-R" panose="02020400000000000000" pitchFamily="17" charset="-128"/>
                <a:ea typeface="UD デジタル 教科書体 N-R" panose="02020400000000000000" pitchFamily="17" charset="-128"/>
              </a:rPr>
              <a:t>　　　（１）市町村支援の強化</a:t>
            </a:r>
            <a:endParaRPr lang="en-US" altLang="ja-JP" sz="1600" dirty="0">
              <a:solidFill>
                <a:schemeClr val="tx1"/>
              </a:solidFill>
              <a:latin typeface="UD デジタル 教科書体 N-R" panose="02020400000000000000" pitchFamily="17" charset="-128"/>
              <a:ea typeface="UD デジタル 教科書体 N-R" panose="02020400000000000000" pitchFamily="17" charset="-128"/>
            </a:endParaRPr>
          </a:p>
          <a:p>
            <a:pPr marL="182563" indent="-180975" algn="just">
              <a:spcBef>
                <a:spcPts val="1000"/>
              </a:spcBef>
            </a:pPr>
            <a:r>
              <a:rPr lang="ja-JP" altLang="en-US" sz="1600" dirty="0">
                <a:solidFill>
                  <a:schemeClr val="tx1"/>
                </a:solidFill>
                <a:latin typeface="UD デジタル 教科書体 N-R" panose="02020400000000000000" pitchFamily="17" charset="-128"/>
                <a:ea typeface="UD デジタル 教科書体 N-R" panose="02020400000000000000" pitchFamily="17" charset="-128"/>
              </a:rPr>
              <a:t>　　　（２）市場環境整備の推進</a:t>
            </a:r>
            <a:endParaRPr lang="en-US" altLang="ja-JP" sz="1600" dirty="0">
              <a:solidFill>
                <a:schemeClr val="tx1"/>
              </a:solidFill>
              <a:latin typeface="UD デジタル 教科書体 N-R" panose="02020400000000000000" pitchFamily="17" charset="-128"/>
              <a:ea typeface="UD デジタル 教科書体 N-R" panose="02020400000000000000" pitchFamily="17" charset="-128"/>
            </a:endParaRPr>
          </a:p>
        </p:txBody>
      </p:sp>
    </p:spTree>
    <p:extLst>
      <p:ext uri="{BB962C8B-B14F-4D97-AF65-F5344CB8AC3E}">
        <p14:creationId xmlns:p14="http://schemas.microsoft.com/office/powerpoint/2010/main" val="25743719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0" y="-27384"/>
            <a:ext cx="9906000" cy="360000"/>
          </a:xfrm>
          <a:prstGeom prst="rect">
            <a:avLst/>
          </a:prstGeom>
          <a:solidFill>
            <a:srgbClr val="DBEEF4"/>
          </a:solidFill>
        </p:spPr>
        <p:txBody>
          <a:bodyPr wrap="square" rtlCol="0" anchor="ctr" anchorCtr="0">
            <a:noAutofit/>
          </a:bodyPr>
          <a:lstStyle/>
          <a:p>
            <a:r>
              <a:rPr kumimoji="1" lang="ja-JP" altLang="en-US" sz="1600" dirty="0">
                <a:latin typeface="UD デジタル 教科書体 NP-B" panose="02020700000000000000" pitchFamily="18" charset="-128"/>
                <a:ea typeface="UD デジタル 教科書体 NP-B" panose="02020700000000000000" pitchFamily="18" charset="-128"/>
                <a:cs typeface="Meiryo UI" panose="020B0604030504040204" pitchFamily="50" charset="-128"/>
              </a:rPr>
              <a:t>第１回住生活基本計画推進部会を踏まえた論点の整理</a:t>
            </a:r>
          </a:p>
        </p:txBody>
      </p:sp>
      <p:graphicFrame>
        <p:nvGraphicFramePr>
          <p:cNvPr id="5" name="表 4"/>
          <p:cNvGraphicFramePr>
            <a:graphicFrameLocks noGrp="1"/>
          </p:cNvGraphicFramePr>
          <p:nvPr>
            <p:extLst>
              <p:ext uri="{D42A27DB-BD31-4B8C-83A1-F6EECF244321}">
                <p14:modId xmlns:p14="http://schemas.microsoft.com/office/powerpoint/2010/main" val="1114495126"/>
              </p:ext>
            </p:extLst>
          </p:nvPr>
        </p:nvGraphicFramePr>
        <p:xfrm>
          <a:off x="200472" y="764704"/>
          <a:ext cx="9505056" cy="1368000"/>
        </p:xfrm>
        <a:graphic>
          <a:graphicData uri="http://schemas.openxmlformats.org/drawingml/2006/table">
            <a:tbl>
              <a:tblPr firstRow="1" bandRow="1">
                <a:tableStyleId>{5C22544A-7EE6-4342-B048-85BDC9FD1C3A}</a:tableStyleId>
              </a:tblPr>
              <a:tblGrid>
                <a:gridCol w="6624736">
                  <a:extLst>
                    <a:ext uri="{9D8B030D-6E8A-4147-A177-3AD203B41FA5}">
                      <a16:colId xmlns:a16="http://schemas.microsoft.com/office/drawing/2014/main" val="20000"/>
                    </a:ext>
                  </a:extLst>
                </a:gridCol>
                <a:gridCol w="2880320">
                  <a:extLst>
                    <a:ext uri="{9D8B030D-6E8A-4147-A177-3AD203B41FA5}">
                      <a16:colId xmlns:a16="http://schemas.microsoft.com/office/drawing/2014/main" val="20002"/>
                    </a:ext>
                  </a:extLst>
                </a:gridCol>
              </a:tblGrid>
              <a:tr h="257974">
                <a:tc>
                  <a:txBody>
                    <a:bodyPr/>
                    <a:lstStyle/>
                    <a:p>
                      <a:pPr algn="ctr">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委員意見</a:t>
                      </a:r>
                    </a:p>
                  </a:txBody>
                  <a:tcPr marL="36000" marR="36000" marT="36000" marB="36000"/>
                </a:tc>
                <a:tc>
                  <a:txBody>
                    <a:bodyPr/>
                    <a:lstStyle/>
                    <a:p>
                      <a:pPr algn="ctr">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対応案</a:t>
                      </a:r>
                    </a:p>
                  </a:txBody>
                  <a:tcPr marL="36000" marR="36000" marT="36000" marB="36000"/>
                </a:tc>
                <a:extLst>
                  <a:ext uri="{0D108BD9-81ED-4DB2-BD59-A6C34878D82A}">
                    <a16:rowId xmlns:a16="http://schemas.microsoft.com/office/drawing/2014/main" val="10000"/>
                  </a:ext>
                </a:extLst>
              </a:tr>
              <a:tr h="443073">
                <a:tc>
                  <a:txBody>
                    <a:bodyPr/>
                    <a:lstStyle/>
                    <a:p>
                      <a:pPr marL="88900" indent="-88900">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○「住生活基本計画推進部会」「居住安定確保計画推進部会」「耐震改修促進計画推進部会」の</a:t>
                      </a:r>
                      <a:r>
                        <a:rPr kumimoji="1" lang="en-US" altLang="ja-JP" sz="1200" b="0" u="sng" dirty="0">
                          <a:latin typeface="UD デジタル 教科書体 NP-B" panose="02020700000000000000" pitchFamily="18" charset="-128"/>
                          <a:ea typeface="UD デジタル 教科書体 NP-B" panose="02020700000000000000" pitchFamily="18" charset="-128"/>
                        </a:rPr>
                        <a:t>3</a:t>
                      </a:r>
                      <a:r>
                        <a:rPr kumimoji="1" lang="ja-JP" altLang="en-US" sz="1200" b="0" u="sng" dirty="0">
                          <a:latin typeface="UD デジタル 教科書体 NP-B" panose="02020700000000000000" pitchFamily="18" charset="-128"/>
                          <a:ea typeface="UD デジタル 教科書体 NP-B" panose="02020700000000000000" pitchFamily="18" charset="-128"/>
                        </a:rPr>
                        <a:t>つの部会を連携させていくことが必要</a:t>
                      </a:r>
                      <a:r>
                        <a:rPr kumimoji="1" lang="ja-JP" altLang="en-US" sz="1200" u="none" dirty="0">
                          <a:latin typeface="UD デジタル 教科書体 N-R" panose="02020400000000000000" pitchFamily="17" charset="-128"/>
                          <a:ea typeface="UD デジタル 教科書体 N-R" panose="02020400000000000000" pitchFamily="17" charset="-128"/>
                        </a:rPr>
                        <a:t>である。</a:t>
                      </a:r>
                      <a:endParaRPr kumimoji="1" lang="en-US" altLang="ja-JP" sz="1200" u="none" dirty="0">
                        <a:latin typeface="HGPｺﾞｼｯｸM" panose="020B0600000000000000" pitchFamily="50" charset="-128"/>
                        <a:ea typeface="HGPｺﾞｼｯｸM" panose="020B0600000000000000" pitchFamily="50" charset="-128"/>
                      </a:endParaRPr>
                    </a:p>
                  </a:txBody>
                  <a:tcPr marL="36000" marR="36000" marT="36000" marB="36000" anchor="ctr"/>
                </a:tc>
                <a:tc>
                  <a:txBody>
                    <a:bodyPr/>
                    <a:lstStyle/>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200" u="none" dirty="0">
                          <a:latin typeface="UD デジタル 教科書体 N-R" panose="02020400000000000000" pitchFamily="17" charset="-128"/>
                          <a:ea typeface="UD デジタル 教科書体 N-R" panose="02020400000000000000" pitchFamily="17" charset="-128"/>
                        </a:rPr>
                        <a:t>・各部会での議論を連携して進めていく。</a:t>
                      </a:r>
                      <a:endParaRPr kumimoji="1" lang="en-US" altLang="ja-JP" sz="1200" u="none" dirty="0">
                        <a:latin typeface="UD デジタル 教科書体 N-R" panose="02020400000000000000" pitchFamily="17" charset="-128"/>
                        <a:ea typeface="UD デジタル 教科書体 N-R" panose="02020400000000000000" pitchFamily="17" charset="-128"/>
                      </a:endParaRPr>
                    </a:p>
                  </a:txBody>
                  <a:tcPr marL="36000" marR="36000" marT="36000" marB="36000" anchor="ctr"/>
                </a:tc>
                <a:extLst>
                  <a:ext uri="{0D108BD9-81ED-4DB2-BD59-A6C34878D82A}">
                    <a16:rowId xmlns:a16="http://schemas.microsoft.com/office/drawing/2014/main" val="10001"/>
                  </a:ext>
                </a:extLst>
              </a:tr>
              <a:tr h="666953">
                <a:tc>
                  <a:txBody>
                    <a:bodyPr/>
                    <a:lstStyle/>
                    <a:p>
                      <a:pPr marL="88900" indent="-88900">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 論点②を議論する際には、論点①の議論と関連して、</a:t>
                      </a:r>
                      <a:r>
                        <a:rPr kumimoji="1" lang="ja-JP" altLang="en-US" sz="1200" u="sng" dirty="0">
                          <a:latin typeface="UD デジタル 教科書体 NP-B" panose="02020700000000000000" pitchFamily="18" charset="-128"/>
                          <a:ea typeface="UD デジタル 教科書体 NP-B" panose="02020700000000000000" pitchFamily="18" charset="-128"/>
                        </a:rPr>
                        <a:t>上位の目標・方向性と施策を構造的に示す必要がある</a:t>
                      </a:r>
                      <a:r>
                        <a:rPr kumimoji="1" lang="ja-JP" altLang="en-US" sz="1200" u="none" dirty="0">
                          <a:latin typeface="UD デジタル 教科書体 N-R" panose="02020400000000000000" pitchFamily="17" charset="-128"/>
                          <a:ea typeface="UD デジタル 教科書体 N-R" panose="02020400000000000000" pitchFamily="17" charset="-128"/>
                        </a:rPr>
                        <a:t>。</a:t>
                      </a:r>
                      <a:endParaRPr kumimoji="1" lang="en-US" altLang="ja-JP" sz="1200" u="none" dirty="0">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 </a:t>
                      </a:r>
                      <a:r>
                        <a:rPr kumimoji="1" lang="ja-JP" altLang="en-US" sz="1200" u="sng" dirty="0">
                          <a:latin typeface="UD デジタル 教科書体 NP-B" panose="02020700000000000000" pitchFamily="18" charset="-128"/>
                          <a:ea typeface="UD デジタル 教科書体 NP-B" panose="02020700000000000000" pitchFamily="18" charset="-128"/>
                        </a:rPr>
                        <a:t>論点③と論点②も関連させて考えていくことが大事</a:t>
                      </a:r>
                      <a:r>
                        <a:rPr kumimoji="1" lang="ja-JP" altLang="en-US" sz="1200" u="none" dirty="0">
                          <a:latin typeface="UD デジタル 教科書体 N-R" panose="02020400000000000000" pitchFamily="17" charset="-128"/>
                          <a:ea typeface="UD デジタル 教科書体 N-R" panose="02020400000000000000" pitchFamily="17" charset="-128"/>
                        </a:rPr>
                        <a:t>である。</a:t>
                      </a:r>
                      <a:endParaRPr kumimoji="1" lang="en-US" altLang="ja-JP" sz="1200" u="none" dirty="0">
                        <a:latin typeface="UD デジタル 教科書体 N-R" panose="02020400000000000000" pitchFamily="17" charset="-128"/>
                        <a:ea typeface="UD デジタル 教科書体 N-R" panose="02020400000000000000" pitchFamily="17" charset="-128"/>
                      </a:endParaRPr>
                    </a:p>
                  </a:txBody>
                  <a:tcPr marL="36000" marR="36000" marT="36000" marB="36000"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u="none" dirty="0">
                          <a:latin typeface="UD デジタル 教科書体 N-R" panose="02020400000000000000" pitchFamily="17" charset="-128"/>
                          <a:ea typeface="UD デジタル 教科書体 N-R" panose="02020400000000000000" pitchFamily="17" charset="-128"/>
                        </a:rPr>
                        <a:t>・各論点を関連させて議論を進めていく。</a:t>
                      </a:r>
                      <a:endParaRPr kumimoji="1" lang="en-US" altLang="ja-JP" sz="1200" u="none" dirty="0">
                        <a:latin typeface="UD デジタル 教科書体 N-R" panose="02020400000000000000" pitchFamily="17" charset="-128"/>
                        <a:ea typeface="UD デジタル 教科書体 N-R" panose="02020400000000000000" pitchFamily="17" charset="-128"/>
                      </a:endParaRPr>
                    </a:p>
                  </a:txBody>
                  <a:tcPr marL="36000" marR="36000" marT="36000" marB="36000" anchor="ctr"/>
                </a:tc>
                <a:extLst>
                  <a:ext uri="{0D108BD9-81ED-4DB2-BD59-A6C34878D82A}">
                    <a16:rowId xmlns:a16="http://schemas.microsoft.com/office/drawing/2014/main" val="2705006548"/>
                  </a:ext>
                </a:extLst>
              </a:tr>
            </a:tbl>
          </a:graphicData>
        </a:graphic>
      </p:graphicFrame>
      <p:sp>
        <p:nvSpPr>
          <p:cNvPr id="10" name="テキスト ボックス 9"/>
          <p:cNvSpPr txBox="1"/>
          <p:nvPr/>
        </p:nvSpPr>
        <p:spPr>
          <a:xfrm>
            <a:off x="84891" y="447006"/>
            <a:ext cx="6596301" cy="273000"/>
          </a:xfrm>
          <a:prstGeom prst="roundRect">
            <a:avLst/>
          </a:prstGeom>
          <a:solidFill>
            <a:schemeClr val="bg1"/>
          </a:solidFill>
          <a:ln>
            <a:solidFill>
              <a:schemeClr val="tx1">
                <a:lumMod val="50000"/>
                <a:lumOff val="50000"/>
              </a:schemeClr>
            </a:solidFill>
          </a:ln>
        </p:spPr>
        <p:txBody>
          <a:bodyPr wrap="square" lIns="36000" tIns="36000" rIns="36000" bIns="36000" rtlCol="0" anchor="t">
            <a:noAutofit/>
          </a:bodyPr>
          <a:lstStyle/>
          <a:p>
            <a:r>
              <a:rPr lang="ja-JP" altLang="en-US" sz="1200" b="1" dirty="0">
                <a:latin typeface="UD デジタル 教科書体 NP-B" panose="02020700000000000000" pitchFamily="18" charset="-128"/>
                <a:ea typeface="UD デジタル 教科書体 NP-B" panose="02020700000000000000" pitchFamily="18" charset="-128"/>
              </a:rPr>
              <a:t>１</a:t>
            </a:r>
            <a:r>
              <a:rPr lang="en-US" altLang="ja-JP" sz="1200" b="1" dirty="0">
                <a:latin typeface="UD デジタル 教科書体 NP-B" panose="02020700000000000000" pitchFamily="18" charset="-128"/>
                <a:ea typeface="UD デジタル 教科書体 NP-B" panose="02020700000000000000" pitchFamily="18" charset="-128"/>
              </a:rPr>
              <a:t>.</a:t>
            </a:r>
            <a:r>
              <a:rPr lang="ja-JP" altLang="en-US" sz="1200" b="1" dirty="0">
                <a:latin typeface="UD デジタル 教科書体 NP-B" panose="02020700000000000000" pitchFamily="18" charset="-128"/>
                <a:ea typeface="UD デジタル 教科書体 NP-B" panose="02020700000000000000" pitchFamily="18" charset="-128"/>
              </a:rPr>
              <a:t>　</a:t>
            </a:r>
            <a:r>
              <a:rPr lang="ja-JP" altLang="en-US" sz="1200" b="1" dirty="0">
                <a:solidFill>
                  <a:prstClr val="black"/>
                </a:solidFill>
                <a:latin typeface="UD デジタル 教科書体 NP-B" panose="02020700000000000000" pitchFamily="18" charset="-128"/>
                <a:ea typeface="UD デジタル 教科書体 NP-B" panose="02020700000000000000" pitchFamily="18" charset="-128"/>
                <a:cs typeface="Meiryo UI" panose="020B0604030504040204" pitchFamily="50" charset="-128"/>
              </a:rPr>
              <a:t>今後の進め方や全体について</a:t>
            </a:r>
            <a:endParaRPr lang="ja-JP" altLang="en-US" sz="1200" b="1" dirty="0">
              <a:latin typeface="UD デジタル 教科書体 NP-B" panose="02020700000000000000" pitchFamily="18" charset="-128"/>
              <a:ea typeface="UD デジタル 教科書体 NP-B" panose="02020700000000000000" pitchFamily="18" charset="-128"/>
            </a:endParaRPr>
          </a:p>
        </p:txBody>
      </p:sp>
      <p:sp>
        <p:nvSpPr>
          <p:cNvPr id="12" name="テキスト ボックス 11">
            <a:extLst>
              <a:ext uri="{FF2B5EF4-FFF2-40B4-BE49-F238E27FC236}">
                <a16:creationId xmlns:a16="http://schemas.microsoft.com/office/drawing/2014/main" id="{D5CAC750-DB3A-4219-A5D6-191E65F139BC}"/>
              </a:ext>
            </a:extLst>
          </p:cNvPr>
          <p:cNvSpPr txBox="1"/>
          <p:nvPr/>
        </p:nvSpPr>
        <p:spPr>
          <a:xfrm>
            <a:off x="128463" y="2194231"/>
            <a:ext cx="6552729" cy="273000"/>
          </a:xfrm>
          <a:prstGeom prst="roundRect">
            <a:avLst/>
          </a:prstGeom>
          <a:solidFill>
            <a:schemeClr val="bg1"/>
          </a:solidFill>
          <a:ln>
            <a:solidFill>
              <a:schemeClr val="tx1">
                <a:lumMod val="50000"/>
                <a:lumOff val="50000"/>
              </a:schemeClr>
            </a:solidFill>
          </a:ln>
        </p:spPr>
        <p:txBody>
          <a:bodyPr wrap="square" lIns="36000" tIns="36000" rIns="36000" bIns="36000" rtlCol="0" anchor="t">
            <a:noAutofit/>
          </a:bodyPr>
          <a:lstStyle/>
          <a:p>
            <a:r>
              <a:rPr lang="ja-JP" altLang="en-US" sz="1200" b="1" dirty="0">
                <a:latin typeface="UD デジタル 教科書体 NP-B" panose="02020700000000000000" pitchFamily="18" charset="-128"/>
                <a:ea typeface="UD デジタル 教科書体 NP-B" panose="02020700000000000000" pitchFamily="18" charset="-128"/>
              </a:rPr>
              <a:t>２</a:t>
            </a:r>
            <a:r>
              <a:rPr lang="en-US" altLang="ja-JP" sz="1200" b="1" dirty="0">
                <a:latin typeface="UD デジタル 教科書体 NP-B" panose="02020700000000000000" pitchFamily="18" charset="-128"/>
                <a:ea typeface="UD デジタル 教科書体 NP-B" panose="02020700000000000000" pitchFamily="18" charset="-128"/>
              </a:rPr>
              <a:t>.</a:t>
            </a:r>
            <a:r>
              <a:rPr lang="ja-JP" altLang="en-US" sz="1200" b="1" dirty="0">
                <a:latin typeface="UD デジタル 教科書体 NP-B" panose="02020700000000000000" pitchFamily="18" charset="-128"/>
                <a:ea typeface="UD デジタル 教科書体 NP-B" panose="02020700000000000000" pitchFamily="18" charset="-128"/>
              </a:rPr>
              <a:t>論点① 基本目標と政策展開の方向性について</a:t>
            </a:r>
          </a:p>
        </p:txBody>
      </p:sp>
      <p:graphicFrame>
        <p:nvGraphicFramePr>
          <p:cNvPr id="13" name="表 12">
            <a:extLst>
              <a:ext uri="{FF2B5EF4-FFF2-40B4-BE49-F238E27FC236}">
                <a16:creationId xmlns:a16="http://schemas.microsoft.com/office/drawing/2014/main" id="{03BC0FB9-15E8-4254-AA5B-C8D758E2FE29}"/>
              </a:ext>
            </a:extLst>
          </p:cNvPr>
          <p:cNvGraphicFramePr>
            <a:graphicFrameLocks noGrp="1"/>
          </p:cNvGraphicFramePr>
          <p:nvPr>
            <p:extLst>
              <p:ext uri="{D42A27DB-BD31-4B8C-83A1-F6EECF244321}">
                <p14:modId xmlns:p14="http://schemas.microsoft.com/office/powerpoint/2010/main" val="3316930443"/>
              </p:ext>
            </p:extLst>
          </p:nvPr>
        </p:nvGraphicFramePr>
        <p:xfrm>
          <a:off x="200472" y="2511929"/>
          <a:ext cx="9505056" cy="704814"/>
        </p:xfrm>
        <a:graphic>
          <a:graphicData uri="http://schemas.openxmlformats.org/drawingml/2006/table">
            <a:tbl>
              <a:tblPr firstRow="1" bandRow="1">
                <a:tableStyleId>{5C22544A-7EE6-4342-B048-85BDC9FD1C3A}</a:tableStyleId>
              </a:tblPr>
              <a:tblGrid>
                <a:gridCol w="6624736">
                  <a:extLst>
                    <a:ext uri="{9D8B030D-6E8A-4147-A177-3AD203B41FA5}">
                      <a16:colId xmlns:a16="http://schemas.microsoft.com/office/drawing/2014/main" val="20000"/>
                    </a:ext>
                  </a:extLst>
                </a:gridCol>
                <a:gridCol w="2880320">
                  <a:extLst>
                    <a:ext uri="{9D8B030D-6E8A-4147-A177-3AD203B41FA5}">
                      <a16:colId xmlns:a16="http://schemas.microsoft.com/office/drawing/2014/main" val="20002"/>
                    </a:ext>
                  </a:extLst>
                </a:gridCol>
              </a:tblGrid>
              <a:tr h="267054">
                <a:tc>
                  <a:txBody>
                    <a:bodyPr/>
                    <a:lstStyle/>
                    <a:p>
                      <a:pPr algn="ctr">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委員意見</a:t>
                      </a:r>
                    </a:p>
                  </a:txBody>
                  <a:tcPr marL="36000" marR="36000" marT="36000" marB="36000"/>
                </a:tc>
                <a:tc>
                  <a:txBody>
                    <a:bodyPr/>
                    <a:lstStyle/>
                    <a:p>
                      <a:pPr algn="ctr">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対応案</a:t>
                      </a:r>
                    </a:p>
                  </a:txBody>
                  <a:tcPr marL="36000" marR="36000" marT="36000" marB="36000"/>
                </a:tc>
                <a:extLst>
                  <a:ext uri="{0D108BD9-81ED-4DB2-BD59-A6C34878D82A}">
                    <a16:rowId xmlns:a16="http://schemas.microsoft.com/office/drawing/2014/main" val="10000"/>
                  </a:ext>
                </a:extLst>
              </a:tr>
              <a:tr h="324000">
                <a:tc>
                  <a:txBody>
                    <a:bodyPr/>
                    <a:lstStyle/>
                    <a:p>
                      <a:pPr marL="88900" indent="-88900">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 部会を進めながら</a:t>
                      </a:r>
                      <a:r>
                        <a:rPr kumimoji="1" lang="ja-JP" altLang="en-US" sz="1200" u="sng" dirty="0">
                          <a:latin typeface="UD デジタル 教科書体 NP-B" panose="02020700000000000000" pitchFamily="18" charset="-128"/>
                          <a:ea typeface="UD デジタル 教科書体 NP-B" panose="02020700000000000000" pitchFamily="18" charset="-128"/>
                        </a:rPr>
                        <a:t>全体像が出てくる中で、適宜見直しながら検討を進めていく</a:t>
                      </a:r>
                      <a:r>
                        <a:rPr kumimoji="1" lang="ja-JP" altLang="en-US" sz="1200" u="none" dirty="0">
                          <a:latin typeface="UD デジタル 教科書体 N-R" panose="02020400000000000000" pitchFamily="17" charset="-128"/>
                          <a:ea typeface="UD デジタル 教科書体 N-R" panose="02020400000000000000" pitchFamily="17" charset="-128"/>
                        </a:rPr>
                        <a:t>ことでどうか。</a:t>
                      </a:r>
                      <a:endParaRPr kumimoji="1" lang="en-US" altLang="ja-JP" sz="1200" u="none" dirty="0">
                        <a:latin typeface="UD デジタル 教科書体 N-R" panose="02020400000000000000" pitchFamily="17" charset="-128"/>
                        <a:ea typeface="UD デジタル 教科書体 N-R" panose="02020400000000000000" pitchFamily="17" charset="-128"/>
                      </a:endParaRPr>
                    </a:p>
                  </a:txBody>
                  <a:tcPr marL="36000" marR="36000" marT="36000" marB="36000" anchor="ctr"/>
                </a:tc>
                <a:tc>
                  <a:txBody>
                    <a:bodyPr/>
                    <a:lstStyle/>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200" u="none" dirty="0">
                          <a:latin typeface="UD デジタル 教科書体 N-R" panose="02020400000000000000" pitchFamily="17" charset="-128"/>
                          <a:ea typeface="UD デジタル 教科書体 N-R" panose="02020400000000000000" pitchFamily="17" charset="-128"/>
                        </a:rPr>
                        <a:t>・全体の議論や関連する上位計画の検討状況等も</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踏まえつつ</a:t>
                      </a:r>
                      <a:r>
                        <a:rPr kumimoji="1" lang="ja-JP" altLang="en-US" sz="1200" u="none" dirty="0">
                          <a:latin typeface="UD デジタル 教科書体 N-R" panose="02020400000000000000" pitchFamily="17" charset="-128"/>
                          <a:ea typeface="UD デジタル 教科書体 N-R" panose="02020400000000000000" pitchFamily="17" charset="-128"/>
                        </a:rPr>
                        <a:t>検討する。</a:t>
                      </a:r>
                      <a:endParaRPr kumimoji="1" lang="en-US" altLang="ja-JP" sz="1200" u="none" dirty="0">
                        <a:latin typeface="UD デジタル 教科書体 N-R" panose="02020400000000000000" pitchFamily="17" charset="-128"/>
                        <a:ea typeface="UD デジタル 教科書体 N-R" panose="02020400000000000000" pitchFamily="17" charset="-128"/>
                      </a:endParaRPr>
                    </a:p>
                  </a:txBody>
                  <a:tcPr marL="36000" marR="36000" marT="36000" marB="36000" anchor="ctr"/>
                </a:tc>
                <a:extLst>
                  <a:ext uri="{0D108BD9-81ED-4DB2-BD59-A6C34878D82A}">
                    <a16:rowId xmlns:a16="http://schemas.microsoft.com/office/drawing/2014/main" val="10001"/>
                  </a:ext>
                </a:extLst>
              </a:tr>
            </a:tbl>
          </a:graphicData>
        </a:graphic>
      </p:graphicFrame>
      <p:sp>
        <p:nvSpPr>
          <p:cNvPr id="14" name="テキスト ボックス 13">
            <a:extLst>
              <a:ext uri="{FF2B5EF4-FFF2-40B4-BE49-F238E27FC236}">
                <a16:creationId xmlns:a16="http://schemas.microsoft.com/office/drawing/2014/main" id="{5BE51D71-75AC-4EA5-BA6A-D965DE7B5BF8}"/>
              </a:ext>
            </a:extLst>
          </p:cNvPr>
          <p:cNvSpPr txBox="1"/>
          <p:nvPr/>
        </p:nvSpPr>
        <p:spPr>
          <a:xfrm>
            <a:off x="128463" y="3333929"/>
            <a:ext cx="6552729" cy="273000"/>
          </a:xfrm>
          <a:prstGeom prst="roundRect">
            <a:avLst/>
          </a:prstGeom>
          <a:solidFill>
            <a:schemeClr val="bg1"/>
          </a:solidFill>
          <a:ln>
            <a:solidFill>
              <a:schemeClr val="tx1">
                <a:lumMod val="50000"/>
                <a:lumOff val="50000"/>
              </a:schemeClr>
            </a:solidFill>
          </a:ln>
        </p:spPr>
        <p:txBody>
          <a:bodyPr wrap="square" lIns="36000" tIns="36000" rIns="36000" bIns="36000" rtlCol="0" anchor="t">
            <a:noAutofit/>
          </a:bodyPr>
          <a:lstStyle/>
          <a:p>
            <a:r>
              <a:rPr lang="ja-JP" altLang="en-US" sz="1200" b="1" dirty="0">
                <a:latin typeface="UD デジタル 教科書体 NP-B" panose="02020700000000000000" pitchFamily="18" charset="-128"/>
                <a:ea typeface="UD デジタル 教科書体 NP-B" panose="02020700000000000000" pitchFamily="18" charset="-128"/>
              </a:rPr>
              <a:t>３</a:t>
            </a:r>
            <a:r>
              <a:rPr lang="en-US" altLang="ja-JP" sz="1200" b="1" dirty="0">
                <a:latin typeface="UD デジタル 教科書体 NP-B" panose="02020700000000000000" pitchFamily="18" charset="-128"/>
                <a:ea typeface="UD デジタル 教科書体 NP-B" panose="02020700000000000000" pitchFamily="18" charset="-128"/>
              </a:rPr>
              <a:t>.</a:t>
            </a:r>
            <a:r>
              <a:rPr lang="ja-JP" altLang="en-US" sz="1200" b="1" dirty="0">
                <a:latin typeface="UD デジタル 教科書体 NP-B" panose="02020700000000000000" pitchFamily="18" charset="-128"/>
                <a:ea typeface="UD デジタル 教科書体 NP-B" panose="02020700000000000000" pitchFamily="18" charset="-128"/>
              </a:rPr>
              <a:t>論点② 今後の施策の方向性について</a:t>
            </a:r>
          </a:p>
        </p:txBody>
      </p:sp>
      <p:graphicFrame>
        <p:nvGraphicFramePr>
          <p:cNvPr id="15" name="表 14">
            <a:extLst>
              <a:ext uri="{FF2B5EF4-FFF2-40B4-BE49-F238E27FC236}">
                <a16:creationId xmlns:a16="http://schemas.microsoft.com/office/drawing/2014/main" id="{047EF652-8B72-4889-B067-0998AB2B13E4}"/>
              </a:ext>
            </a:extLst>
          </p:cNvPr>
          <p:cNvGraphicFramePr>
            <a:graphicFrameLocks noGrp="1"/>
          </p:cNvGraphicFramePr>
          <p:nvPr>
            <p:extLst>
              <p:ext uri="{D42A27DB-BD31-4B8C-83A1-F6EECF244321}">
                <p14:modId xmlns:p14="http://schemas.microsoft.com/office/powerpoint/2010/main" val="1993811379"/>
              </p:ext>
            </p:extLst>
          </p:nvPr>
        </p:nvGraphicFramePr>
        <p:xfrm>
          <a:off x="200472" y="3651627"/>
          <a:ext cx="9505056" cy="3114694"/>
        </p:xfrm>
        <a:graphic>
          <a:graphicData uri="http://schemas.openxmlformats.org/drawingml/2006/table">
            <a:tbl>
              <a:tblPr firstRow="1" bandRow="1">
                <a:tableStyleId>{5C22544A-7EE6-4342-B048-85BDC9FD1C3A}</a:tableStyleId>
              </a:tblPr>
              <a:tblGrid>
                <a:gridCol w="6624736">
                  <a:extLst>
                    <a:ext uri="{9D8B030D-6E8A-4147-A177-3AD203B41FA5}">
                      <a16:colId xmlns:a16="http://schemas.microsoft.com/office/drawing/2014/main" val="20000"/>
                    </a:ext>
                  </a:extLst>
                </a:gridCol>
                <a:gridCol w="2880320">
                  <a:extLst>
                    <a:ext uri="{9D8B030D-6E8A-4147-A177-3AD203B41FA5}">
                      <a16:colId xmlns:a16="http://schemas.microsoft.com/office/drawing/2014/main" val="20002"/>
                    </a:ext>
                  </a:extLst>
                </a:gridCol>
              </a:tblGrid>
              <a:tr h="257974">
                <a:tc>
                  <a:txBody>
                    <a:bodyPr/>
                    <a:lstStyle/>
                    <a:p>
                      <a:pPr algn="ctr">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委員意見</a:t>
                      </a:r>
                    </a:p>
                  </a:txBody>
                  <a:tcPr marL="36000" marR="36000" marT="36000" marB="36000"/>
                </a:tc>
                <a:tc>
                  <a:txBody>
                    <a:bodyPr/>
                    <a:lstStyle/>
                    <a:p>
                      <a:pPr algn="ctr">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対応案</a:t>
                      </a:r>
                    </a:p>
                  </a:txBody>
                  <a:tcPr marL="36000" marR="36000" marT="36000" marB="36000"/>
                </a:tc>
                <a:extLst>
                  <a:ext uri="{0D108BD9-81ED-4DB2-BD59-A6C34878D82A}">
                    <a16:rowId xmlns:a16="http://schemas.microsoft.com/office/drawing/2014/main" val="10000"/>
                  </a:ext>
                </a:extLst>
              </a:tr>
              <a:tr h="1375358">
                <a:tc>
                  <a:txBody>
                    <a:bodyPr/>
                    <a:lstStyle/>
                    <a:p>
                      <a:pPr marL="88900" indent="-88900">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■施策検討の視点</a:t>
                      </a:r>
                      <a:endParaRPr kumimoji="1" lang="en-US" altLang="ja-JP" sz="1200" u="none" dirty="0">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 府全体で共通した施策を検討しているようにみえるが、府の中でも</a:t>
                      </a:r>
                      <a:r>
                        <a:rPr kumimoji="1" lang="ja-JP" altLang="en-US" sz="1200" u="sng" dirty="0">
                          <a:latin typeface="UD デジタル 教科書体 NP-B" panose="02020700000000000000" pitchFamily="18" charset="-128"/>
                          <a:ea typeface="UD デジタル 教科書体 NP-B" panose="02020700000000000000" pitchFamily="18" charset="-128"/>
                        </a:rPr>
                        <a:t>地域によって課題は異なる</a:t>
                      </a:r>
                      <a:r>
                        <a:rPr kumimoji="1" lang="ja-JP" altLang="en-US" sz="1200" u="none" dirty="0">
                          <a:latin typeface="UD デジタル 教科書体 N-R" panose="02020400000000000000" pitchFamily="17" charset="-128"/>
                          <a:ea typeface="UD デジタル 教科書体 N-R" panose="02020400000000000000" pitchFamily="17" charset="-128"/>
                        </a:rPr>
                        <a:t>。府内の地域性を考慮した施策なのか、もしくは万遍なくどの地域も幸せにしようと考慮した施策なのか、どこに重点をおいて施策を検討すべきかが不明確。</a:t>
                      </a:r>
                      <a:endParaRPr kumimoji="1" lang="en-US" altLang="ja-JP" sz="1200" u="none" dirty="0">
                        <a:latin typeface="UD デジタル 教科書体 N-R" panose="02020400000000000000" pitchFamily="17" charset="-128"/>
                        <a:ea typeface="UD デジタル 教科書体 N-R" panose="02020400000000000000" pitchFamily="17" charset="-128"/>
                      </a:endParaRPr>
                    </a:p>
                    <a:p>
                      <a:pPr marL="88900" indent="-88900">
                        <a:lnSpc>
                          <a:spcPct val="100000"/>
                        </a:lnSpc>
                        <a:spcBef>
                          <a:spcPts val="600"/>
                        </a:spcBef>
                      </a:pPr>
                      <a:r>
                        <a:rPr kumimoji="1" lang="ja-JP" altLang="en-US" sz="1200" u="none" dirty="0">
                          <a:latin typeface="UD デジタル 教科書体 N-R" panose="02020400000000000000" pitchFamily="17" charset="-128"/>
                          <a:ea typeface="UD デジタル 教科書体 N-R" panose="02020400000000000000" pitchFamily="17" charset="-128"/>
                        </a:rPr>
                        <a:t>○ </a:t>
                      </a:r>
                      <a:r>
                        <a:rPr kumimoji="1" lang="ja-JP" altLang="en-US" sz="1200" u="sng" dirty="0">
                          <a:latin typeface="UD デジタル 教科書体 NP-B" panose="02020700000000000000" pitchFamily="18" charset="-128"/>
                          <a:ea typeface="UD デジタル 教科書体 NP-B" panose="02020700000000000000" pitchFamily="18" charset="-128"/>
                        </a:rPr>
                        <a:t>現状の課題から考えるべきことと、将来予測も含めて考えるべきことがあり</a:t>
                      </a:r>
                      <a:r>
                        <a:rPr kumimoji="1" lang="ja-JP" altLang="en-US" sz="1200" u="none" dirty="0">
                          <a:latin typeface="UD デジタル 教科書体 N-R" panose="02020400000000000000" pitchFamily="17" charset="-128"/>
                          <a:ea typeface="UD デジタル 教科書体 N-R" panose="02020400000000000000" pitchFamily="17" charset="-128"/>
                        </a:rPr>
                        <a:t>、自治体によっても既に取り組んでいることに対する課題と、現状困っていなくても今後の予測では困るかもしれないという視点も含めて考えるのか。</a:t>
                      </a:r>
                      <a:r>
                        <a:rPr kumimoji="1" lang="ja-JP" altLang="en-US" sz="1200" u="sng" dirty="0">
                          <a:latin typeface="UD デジタル 教科書体 NP-B" panose="02020700000000000000" pitchFamily="18" charset="-128"/>
                          <a:ea typeface="UD デジタル 教科書体 NP-B" panose="02020700000000000000" pitchFamily="18" charset="-128"/>
                        </a:rPr>
                        <a:t>どちらもなのか、どちらかなのかなど考え方を整理する必要</a:t>
                      </a:r>
                      <a:r>
                        <a:rPr kumimoji="1" lang="ja-JP" altLang="en-US" sz="1200" u="none" dirty="0">
                          <a:latin typeface="UD デジタル 教科書体 N-R" panose="02020400000000000000" pitchFamily="17" charset="-128"/>
                          <a:ea typeface="UD デジタル 教科書体 N-R" panose="02020400000000000000" pitchFamily="17" charset="-128"/>
                        </a:rPr>
                        <a:t>がある。</a:t>
                      </a:r>
                      <a:endParaRPr kumimoji="1" lang="en-US" altLang="ja-JP" sz="1200" u="none" dirty="0">
                        <a:latin typeface="UD デジタル 教科書体 N-R" panose="02020400000000000000" pitchFamily="17" charset="-128"/>
                        <a:ea typeface="UD デジタル 教科書体 N-R" panose="02020400000000000000" pitchFamily="17" charset="-128"/>
                      </a:endParaRPr>
                    </a:p>
                  </a:txBody>
                  <a:tcPr marL="36000" marR="36000" marT="36000" marB="36000" anchor="ctr"/>
                </a:tc>
                <a:tc>
                  <a:txBody>
                    <a:bodyPr/>
                    <a:lstStyle/>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200" u="none" dirty="0">
                          <a:latin typeface="UD デジタル 教科書体 N-R" panose="02020400000000000000" pitchFamily="17" charset="-128"/>
                          <a:ea typeface="UD デジタル 教科書体 N-R" panose="02020400000000000000" pitchFamily="17" charset="-128"/>
                        </a:rPr>
                        <a:t>・府域全体として進めるべき施策を検討するとともに、地域特性に応じた施策についても示し方等について検討する。</a:t>
                      </a:r>
                      <a:endParaRPr kumimoji="1" lang="en-US" altLang="ja-JP" sz="1200" u="none" dirty="0">
                        <a:latin typeface="UD デジタル 教科書体 N-R" panose="02020400000000000000" pitchFamily="17" charset="-128"/>
                        <a:ea typeface="UD デジタル 教科書体 N-R" panose="02020400000000000000" pitchFamily="17" charset="-128"/>
                      </a:endParaRPr>
                    </a:p>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 また、現在の課題への対応としての施策も、将来起こると想定される課題への対応としての施策も両方を検討する。</a:t>
                      </a:r>
                      <a:endPar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endParaRPr>
                    </a:p>
                  </a:txBody>
                  <a:tcPr marL="36000" marR="36000" marT="36000" marB="36000" anchor="ctr"/>
                </a:tc>
                <a:extLst>
                  <a:ext uri="{0D108BD9-81ED-4DB2-BD59-A6C34878D82A}">
                    <a16:rowId xmlns:a16="http://schemas.microsoft.com/office/drawing/2014/main" val="10001"/>
                  </a:ext>
                </a:extLst>
              </a:tr>
              <a:tr h="443073">
                <a:tc>
                  <a:txBody>
                    <a:bodyPr/>
                    <a:lstStyle/>
                    <a:p>
                      <a:pPr marL="88900" indent="-88900">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■「多様な住まい手」について</a:t>
                      </a:r>
                      <a:endParaRPr kumimoji="1" lang="en-US" altLang="ja-JP" sz="1200" u="none" dirty="0">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 </a:t>
                      </a:r>
                      <a:r>
                        <a:rPr kumimoji="1" lang="ja-JP" altLang="en-US" sz="1200" u="sng" dirty="0">
                          <a:latin typeface="UD デジタル 教科書体 NP-B" panose="02020700000000000000" pitchFamily="18" charset="-128"/>
                          <a:ea typeface="UD デジタル 教科書体 NP-B" panose="02020700000000000000" pitchFamily="18" charset="-128"/>
                        </a:rPr>
                        <a:t>外国人労働者</a:t>
                      </a:r>
                      <a:r>
                        <a:rPr kumimoji="1" lang="ja-JP" altLang="en-US" sz="1200" u="none" dirty="0">
                          <a:latin typeface="UD デジタル 教科書体 N-R" panose="02020400000000000000" pitchFamily="17" charset="-128"/>
                          <a:ea typeface="UD デジタル 教科書体 N-R" panose="02020400000000000000" pitchFamily="17" charset="-128"/>
                        </a:rPr>
                        <a:t>の居住人口が増えており、多文化共生や国際化の視点も必要。あるいは</a:t>
                      </a:r>
                      <a:r>
                        <a:rPr kumimoji="1" lang="en-US" altLang="ja-JP" sz="1200" u="sng" dirty="0">
                          <a:latin typeface="UD デジタル 教科書体 NP-B" panose="02020700000000000000" pitchFamily="18" charset="-128"/>
                          <a:ea typeface="UD デジタル 教科書体 NP-B" panose="02020700000000000000" pitchFamily="18" charset="-128"/>
                        </a:rPr>
                        <a:t>30</a:t>
                      </a:r>
                      <a:r>
                        <a:rPr kumimoji="1" lang="ja-JP" altLang="en-US" sz="1200" u="sng" dirty="0">
                          <a:latin typeface="UD デジタル 教科書体 NP-B" panose="02020700000000000000" pitchFamily="18" charset="-128"/>
                          <a:ea typeface="UD デジタル 教科書体 NP-B" panose="02020700000000000000" pitchFamily="18" charset="-128"/>
                        </a:rPr>
                        <a:t>代、</a:t>
                      </a:r>
                      <a:r>
                        <a:rPr kumimoji="1" lang="en-US" altLang="ja-JP" sz="1200" u="sng" dirty="0">
                          <a:latin typeface="UD デジタル 教科書体 NP-B" panose="02020700000000000000" pitchFamily="18" charset="-128"/>
                          <a:ea typeface="UD デジタル 教科書体 NP-B" panose="02020700000000000000" pitchFamily="18" charset="-128"/>
                        </a:rPr>
                        <a:t>40</a:t>
                      </a:r>
                      <a:r>
                        <a:rPr kumimoji="1" lang="ja-JP" altLang="en-US" sz="1200" u="sng" dirty="0">
                          <a:latin typeface="UD デジタル 教科書体 NP-B" panose="02020700000000000000" pitchFamily="18" charset="-128"/>
                          <a:ea typeface="UD デジタル 教科書体 NP-B" panose="02020700000000000000" pitchFamily="18" charset="-128"/>
                        </a:rPr>
                        <a:t>代の単身世帯</a:t>
                      </a:r>
                      <a:r>
                        <a:rPr kumimoji="1" lang="ja-JP" altLang="en-US" sz="1200" u="none" dirty="0">
                          <a:latin typeface="UD デジタル 教科書体 N-R" panose="02020400000000000000" pitchFamily="17" charset="-128"/>
                          <a:ea typeface="UD デジタル 教科書体 N-R" panose="02020400000000000000" pitchFamily="17" charset="-128"/>
                        </a:rPr>
                        <a:t>になるかもしれないが、それが読み取れるように</a:t>
                      </a:r>
                      <a:r>
                        <a:rPr kumimoji="1" lang="ja-JP" altLang="en-US" sz="1200" u="sng" dirty="0">
                          <a:latin typeface="UD デジタル 教科書体 NP-B" panose="02020700000000000000" pitchFamily="18" charset="-128"/>
                          <a:ea typeface="UD デジタル 教科書体 NP-B" panose="02020700000000000000" pitchFamily="18" charset="-128"/>
                        </a:rPr>
                        <a:t>「多様」の言葉の中身を精査していくべき</a:t>
                      </a:r>
                      <a:r>
                        <a:rPr kumimoji="1" lang="ja-JP" altLang="en-US" sz="1200" u="none" dirty="0">
                          <a:latin typeface="UD デジタル 教科書体 N-R" panose="02020400000000000000" pitchFamily="17" charset="-128"/>
                          <a:ea typeface="UD デジタル 教科書体 N-R" panose="02020400000000000000" pitchFamily="17" charset="-128"/>
                        </a:rPr>
                        <a:t>である。そうした中で、大阪特有の課題を先取りでき、先進的な計画の色合いがついてくるのではないか。</a:t>
                      </a:r>
                      <a:endParaRPr kumimoji="1" lang="en-US" altLang="ja-JP" sz="1200" u="none" dirty="0">
                        <a:latin typeface="UD デジタル 教科書体 N-R" panose="02020400000000000000" pitchFamily="17" charset="-128"/>
                        <a:ea typeface="UD デジタル 教科書体 N-R" panose="02020400000000000000" pitchFamily="17" charset="-128"/>
                      </a:endParaRPr>
                    </a:p>
                    <a:p>
                      <a:pPr marL="88900" indent="-88900">
                        <a:lnSpc>
                          <a:spcPct val="100000"/>
                        </a:lnSpc>
                        <a:spcBef>
                          <a:spcPts val="600"/>
                        </a:spcBef>
                      </a:pPr>
                      <a:r>
                        <a:rPr kumimoji="1" lang="ja-JP" altLang="en-US" sz="1200" u="none" dirty="0">
                          <a:latin typeface="UD デジタル 教科書体 N-R" panose="02020400000000000000" pitchFamily="17" charset="-128"/>
                          <a:ea typeface="UD デジタル 教科書体 N-R" panose="02020400000000000000" pitchFamily="17" charset="-128"/>
                        </a:rPr>
                        <a:t>○ 少子化の中で、次世代育成の観点から、</a:t>
                      </a:r>
                      <a:r>
                        <a:rPr kumimoji="1" lang="ja-JP" altLang="en-US" sz="1200" u="sng" dirty="0">
                          <a:latin typeface="UD デジタル 教科書体 NP-B" panose="02020700000000000000" pitchFamily="18" charset="-128"/>
                          <a:ea typeface="UD デジタル 教科書体 NP-B" panose="02020700000000000000" pitchFamily="18" charset="-128"/>
                        </a:rPr>
                        <a:t>子どもというキーワードは重要</a:t>
                      </a:r>
                      <a:r>
                        <a:rPr kumimoji="1" lang="ja-JP" altLang="en-US" sz="1200" u="none" dirty="0">
                          <a:latin typeface="UD デジタル 教科書体 N-R" panose="02020400000000000000" pitchFamily="17" charset="-128"/>
                          <a:ea typeface="UD デジタル 教科書体 N-R" panose="02020400000000000000" pitchFamily="17" charset="-128"/>
                        </a:rPr>
                        <a:t>。</a:t>
                      </a:r>
                      <a:endParaRPr kumimoji="1" lang="en-US" altLang="ja-JP" sz="1200" u="none" dirty="0">
                        <a:latin typeface="UD デジタル 教科書体 N-R" panose="02020400000000000000" pitchFamily="17" charset="-128"/>
                        <a:ea typeface="UD デジタル 教科書体 N-R" panose="02020400000000000000" pitchFamily="17" charset="-128"/>
                      </a:endParaRPr>
                    </a:p>
                  </a:txBody>
                  <a:tcPr marL="36000" marR="36000" marT="36000" marB="36000" anchor="ctr"/>
                </a:tc>
                <a:tc>
                  <a:txBody>
                    <a:bodyPr/>
                    <a:lstStyle/>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200" u="none" dirty="0">
                          <a:latin typeface="UD デジタル 教科書体 N-R" panose="02020400000000000000" pitchFamily="17" charset="-128"/>
                          <a:ea typeface="UD デジタル 教科書体 N-R" panose="02020400000000000000" pitchFamily="17" charset="-128"/>
                        </a:rPr>
                        <a:t>・どのような住まい手を想定しているのかが示せるよう検討を進める。</a:t>
                      </a:r>
                      <a:endParaRPr kumimoji="1" lang="en-US" altLang="ja-JP" sz="1200" u="none" dirty="0">
                        <a:latin typeface="UD デジタル 教科書体 N-R" panose="02020400000000000000" pitchFamily="17" charset="-128"/>
                        <a:ea typeface="UD デジタル 教科書体 N-R" panose="02020400000000000000" pitchFamily="17" charset="-128"/>
                      </a:endParaRPr>
                    </a:p>
                  </a:txBody>
                  <a:tcPr marL="36000" marR="36000" marT="36000" marB="36000" anchor="ctr"/>
                </a:tc>
                <a:extLst>
                  <a:ext uri="{0D108BD9-81ED-4DB2-BD59-A6C34878D82A}">
                    <a16:rowId xmlns:a16="http://schemas.microsoft.com/office/drawing/2014/main" val="1559656452"/>
                  </a:ext>
                </a:extLst>
              </a:tr>
            </a:tbl>
          </a:graphicData>
        </a:graphic>
      </p:graphicFrame>
      <p:sp>
        <p:nvSpPr>
          <p:cNvPr id="16" name="Text Box 2">
            <a:extLst>
              <a:ext uri="{FF2B5EF4-FFF2-40B4-BE49-F238E27FC236}">
                <a16:creationId xmlns:a16="http://schemas.microsoft.com/office/drawing/2014/main" id="{FD558E23-6E4B-4784-B978-300FCE25B1F1}"/>
              </a:ext>
            </a:extLst>
          </p:cNvPr>
          <p:cNvSpPr txBox="1">
            <a:spLocks noChangeArrowheads="1"/>
          </p:cNvSpPr>
          <p:nvPr/>
        </p:nvSpPr>
        <p:spPr bwMode="auto">
          <a:xfrm>
            <a:off x="7737175" y="6492875"/>
            <a:ext cx="21336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5pPr>
            <a:lvl6pPr marL="25146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6pPr>
            <a:lvl7pPr marL="29718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7pPr>
            <a:lvl8pPr marL="34290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8pPr>
            <a:lvl9pPr marL="38862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9pPr>
          </a:lstStyle>
          <a:p>
            <a:pPr algn="r" eaLnBrk="1" hangingPunct="1">
              <a:buClrTx/>
              <a:buFontTx/>
              <a:buNone/>
            </a:pPr>
            <a:fld id="{CD1E3EF9-C8F1-45E4-AD9D-B4C5D7756A5D}" type="slidenum">
              <a:rPr lang="en-US" altLang="ja-JP" sz="1200">
                <a:solidFill>
                  <a:schemeClr val="tx1"/>
                </a:solidFill>
                <a:latin typeface="UD デジタル 教科書体 NP-R" panose="02020400000000000000" pitchFamily="18" charset="-128"/>
                <a:ea typeface="UD デジタル 教科書体 NP-R" panose="02020400000000000000" pitchFamily="18" charset="-128"/>
              </a:rPr>
              <a:pPr algn="r" eaLnBrk="1" hangingPunct="1">
                <a:buClrTx/>
                <a:buFontTx/>
                <a:buNone/>
              </a:pPr>
              <a:t>2</a:t>
            </a:fld>
            <a:endParaRPr lang="en-US" altLang="ja-JP" sz="1200" dirty="0">
              <a:solidFill>
                <a:schemeClr val="tx1"/>
              </a:solidFill>
              <a:latin typeface="UD デジタル 教科書体 NP-R" panose="02020400000000000000" pitchFamily="18" charset="-128"/>
              <a:ea typeface="UD デジタル 教科書体 NP-R" panose="02020400000000000000" pitchFamily="18" charset="-128"/>
            </a:endParaRPr>
          </a:p>
        </p:txBody>
      </p:sp>
    </p:spTree>
    <p:extLst>
      <p:ext uri="{BB962C8B-B14F-4D97-AF65-F5344CB8AC3E}">
        <p14:creationId xmlns:p14="http://schemas.microsoft.com/office/powerpoint/2010/main" val="22415030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0" y="-27384"/>
            <a:ext cx="9906000" cy="360000"/>
          </a:xfrm>
          <a:prstGeom prst="rect">
            <a:avLst/>
          </a:prstGeom>
          <a:solidFill>
            <a:srgbClr val="DBEEF4"/>
          </a:solidFill>
        </p:spPr>
        <p:txBody>
          <a:bodyPr wrap="square" rtlCol="0" anchor="ctr" anchorCtr="0">
            <a:noAutofit/>
          </a:bodyPr>
          <a:lstStyle/>
          <a:p>
            <a:r>
              <a:rPr kumimoji="1" lang="ja-JP" altLang="en-US" sz="1600" dirty="0">
                <a:latin typeface="UD デジタル 教科書体 NP-B" panose="02020700000000000000" pitchFamily="18" charset="-128"/>
                <a:ea typeface="UD デジタル 教科書体 NP-B" panose="02020700000000000000" pitchFamily="18" charset="-128"/>
                <a:cs typeface="Meiryo UI" panose="020B0604030504040204" pitchFamily="50" charset="-128"/>
              </a:rPr>
              <a:t>第１回住生活基本計画推進部会を踏まえた論点の整理</a:t>
            </a:r>
          </a:p>
        </p:txBody>
      </p:sp>
      <p:sp>
        <p:nvSpPr>
          <p:cNvPr id="14" name="テキスト ボックス 13">
            <a:extLst>
              <a:ext uri="{FF2B5EF4-FFF2-40B4-BE49-F238E27FC236}">
                <a16:creationId xmlns:a16="http://schemas.microsoft.com/office/drawing/2014/main" id="{5BE51D71-75AC-4EA5-BA6A-D965DE7B5BF8}"/>
              </a:ext>
            </a:extLst>
          </p:cNvPr>
          <p:cNvSpPr txBox="1"/>
          <p:nvPr/>
        </p:nvSpPr>
        <p:spPr>
          <a:xfrm>
            <a:off x="128463" y="437040"/>
            <a:ext cx="6552729" cy="273000"/>
          </a:xfrm>
          <a:prstGeom prst="roundRect">
            <a:avLst/>
          </a:prstGeom>
          <a:solidFill>
            <a:schemeClr val="bg1"/>
          </a:solidFill>
          <a:ln>
            <a:solidFill>
              <a:schemeClr val="tx1">
                <a:lumMod val="50000"/>
                <a:lumOff val="50000"/>
              </a:schemeClr>
            </a:solidFill>
          </a:ln>
        </p:spPr>
        <p:txBody>
          <a:bodyPr wrap="square" lIns="36000" tIns="36000" rIns="36000" bIns="36000" rtlCol="0" anchor="t">
            <a:noAutofit/>
          </a:bodyPr>
          <a:lstStyle/>
          <a:p>
            <a:r>
              <a:rPr lang="ja-JP" altLang="en-US" sz="1200" b="1" dirty="0">
                <a:latin typeface="UD デジタル 教科書体 NP-B" panose="02020700000000000000" pitchFamily="18" charset="-128"/>
                <a:ea typeface="UD デジタル 教科書体 NP-B" panose="02020700000000000000" pitchFamily="18" charset="-128"/>
              </a:rPr>
              <a:t>３</a:t>
            </a:r>
            <a:r>
              <a:rPr lang="en-US" altLang="ja-JP" sz="1200" b="1" dirty="0">
                <a:latin typeface="UD デジタル 教科書体 NP-B" panose="02020700000000000000" pitchFamily="18" charset="-128"/>
                <a:ea typeface="UD デジタル 教科書体 NP-B" panose="02020700000000000000" pitchFamily="18" charset="-128"/>
              </a:rPr>
              <a:t>.</a:t>
            </a:r>
            <a:r>
              <a:rPr lang="ja-JP" altLang="en-US" sz="1200" b="1" dirty="0">
                <a:latin typeface="UD デジタル 教科書体 NP-B" panose="02020700000000000000" pitchFamily="18" charset="-128"/>
                <a:ea typeface="UD デジタル 教科書体 NP-B" panose="02020700000000000000" pitchFamily="18" charset="-128"/>
              </a:rPr>
              <a:t>論点② 今後の施策の方向性について</a:t>
            </a:r>
          </a:p>
        </p:txBody>
      </p:sp>
      <p:graphicFrame>
        <p:nvGraphicFramePr>
          <p:cNvPr id="15" name="表 14">
            <a:extLst>
              <a:ext uri="{FF2B5EF4-FFF2-40B4-BE49-F238E27FC236}">
                <a16:creationId xmlns:a16="http://schemas.microsoft.com/office/drawing/2014/main" id="{047EF652-8B72-4889-B067-0998AB2B13E4}"/>
              </a:ext>
            </a:extLst>
          </p:cNvPr>
          <p:cNvGraphicFramePr>
            <a:graphicFrameLocks noGrp="1"/>
          </p:cNvGraphicFramePr>
          <p:nvPr>
            <p:extLst>
              <p:ext uri="{D42A27DB-BD31-4B8C-83A1-F6EECF244321}">
                <p14:modId xmlns:p14="http://schemas.microsoft.com/office/powerpoint/2010/main" val="1110889280"/>
              </p:ext>
            </p:extLst>
          </p:nvPr>
        </p:nvGraphicFramePr>
        <p:xfrm>
          <a:off x="200472" y="754738"/>
          <a:ext cx="9505056" cy="4073974"/>
        </p:xfrm>
        <a:graphic>
          <a:graphicData uri="http://schemas.openxmlformats.org/drawingml/2006/table">
            <a:tbl>
              <a:tblPr firstRow="1" bandRow="1">
                <a:tableStyleId>{5C22544A-7EE6-4342-B048-85BDC9FD1C3A}</a:tableStyleId>
              </a:tblPr>
              <a:tblGrid>
                <a:gridCol w="6624736">
                  <a:extLst>
                    <a:ext uri="{9D8B030D-6E8A-4147-A177-3AD203B41FA5}">
                      <a16:colId xmlns:a16="http://schemas.microsoft.com/office/drawing/2014/main" val="20000"/>
                    </a:ext>
                  </a:extLst>
                </a:gridCol>
                <a:gridCol w="2880320">
                  <a:extLst>
                    <a:ext uri="{9D8B030D-6E8A-4147-A177-3AD203B41FA5}">
                      <a16:colId xmlns:a16="http://schemas.microsoft.com/office/drawing/2014/main" val="20002"/>
                    </a:ext>
                  </a:extLst>
                </a:gridCol>
              </a:tblGrid>
              <a:tr h="257974">
                <a:tc>
                  <a:txBody>
                    <a:bodyPr/>
                    <a:lstStyle/>
                    <a:p>
                      <a:pPr algn="ctr">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委員意見</a:t>
                      </a:r>
                    </a:p>
                  </a:txBody>
                  <a:tcPr marL="36000" marR="36000" marT="36000" marB="36000"/>
                </a:tc>
                <a:tc>
                  <a:txBody>
                    <a:bodyPr/>
                    <a:lstStyle/>
                    <a:p>
                      <a:pPr algn="ctr">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対応案</a:t>
                      </a:r>
                    </a:p>
                  </a:txBody>
                  <a:tcPr marL="36000" marR="36000" marT="36000" marB="36000"/>
                </a:tc>
                <a:extLst>
                  <a:ext uri="{0D108BD9-81ED-4DB2-BD59-A6C34878D82A}">
                    <a16:rowId xmlns:a16="http://schemas.microsoft.com/office/drawing/2014/main" val="10000"/>
                  </a:ext>
                </a:extLst>
              </a:tr>
              <a:tr h="1260000">
                <a:tc>
                  <a:txBody>
                    <a:bodyPr/>
                    <a:lstStyle/>
                    <a:p>
                      <a:pPr marL="88900" indent="-88900">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■外国人居住者に対する住宅施策</a:t>
                      </a:r>
                      <a:endParaRPr kumimoji="1" lang="en-US" altLang="ja-JP" sz="1200" u="none" dirty="0">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 外国人居住者の増加に対して、大阪府の住宅政策としてどのように考えていくべきか。</a:t>
                      </a:r>
                      <a:endParaRPr kumimoji="1" lang="en-US" altLang="ja-JP" sz="1200" u="none" dirty="0">
                        <a:latin typeface="UD デジタル 教科書体 N-R" panose="02020400000000000000" pitchFamily="17" charset="-128"/>
                        <a:ea typeface="UD デジタル 教科書体 N-R" panose="02020400000000000000" pitchFamily="17" charset="-128"/>
                      </a:endParaRPr>
                    </a:p>
                    <a:p>
                      <a:pPr marL="88900" indent="-88900">
                        <a:lnSpc>
                          <a:spcPct val="100000"/>
                        </a:lnSpc>
                        <a:spcBef>
                          <a:spcPts val="600"/>
                        </a:spcBef>
                      </a:pPr>
                      <a:r>
                        <a:rPr kumimoji="1" lang="ja-JP" altLang="en-US" sz="1200" u="none" dirty="0">
                          <a:latin typeface="UD デジタル 教科書体 N-R" panose="02020400000000000000" pitchFamily="17" charset="-128"/>
                          <a:ea typeface="UD デジタル 教科書体 N-R" panose="02020400000000000000" pitchFamily="17" charset="-128"/>
                        </a:rPr>
                        <a:t>○ 大阪市では、ここ１，２年でアジア圏の外国人の人口が急増しているものの、</a:t>
                      </a:r>
                      <a:r>
                        <a:rPr kumimoji="1" lang="ja-JP" altLang="en-US" sz="1200" u="sng" dirty="0">
                          <a:latin typeface="UD デジタル 教科書体 NP-B" panose="02020700000000000000" pitchFamily="18" charset="-128"/>
                          <a:ea typeface="UD デジタル 教科書体 NP-B" panose="02020700000000000000" pitchFamily="18" charset="-128"/>
                        </a:rPr>
                        <a:t>居住エリアなどを含む居住実態は把握できていない</a:t>
                      </a:r>
                      <a:r>
                        <a:rPr kumimoji="1" lang="ja-JP" altLang="en-US" sz="1200" u="none" dirty="0">
                          <a:latin typeface="UD デジタル 教科書体 N-R" panose="02020400000000000000" pitchFamily="17" charset="-128"/>
                          <a:ea typeface="UD デジタル 教科書体 N-R" panose="02020400000000000000" pitchFamily="17" charset="-128"/>
                        </a:rPr>
                        <a:t>。現状は公営住宅への入居時に国籍を聞いていないが、情報として把握しておくことで、今後の住宅支援施策の検討につなげられると考える。</a:t>
                      </a:r>
                      <a:endParaRPr kumimoji="1" lang="en-US" altLang="ja-JP" sz="1200" u="none" dirty="0">
                        <a:latin typeface="UD デジタル 教科書体 N-R" panose="02020400000000000000" pitchFamily="17" charset="-128"/>
                        <a:ea typeface="UD デジタル 教科書体 N-R" panose="02020400000000000000" pitchFamily="17" charset="-128"/>
                      </a:endParaRPr>
                    </a:p>
                  </a:txBody>
                  <a:tcPr marL="36000" marR="36000" marT="36000" marB="36000" anchor="ctr"/>
                </a:tc>
                <a:tc>
                  <a:txBody>
                    <a:bodyPr/>
                    <a:lstStyle/>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200" u="none" dirty="0">
                          <a:latin typeface="UD デジタル 教科書体 N-R" panose="02020400000000000000" pitchFamily="17" charset="-128"/>
                          <a:ea typeface="UD デジタル 教科書体 N-R" panose="02020400000000000000" pitchFamily="17" charset="-128"/>
                        </a:rPr>
                        <a:t>・府域全体での居住実態の把握については、方法等含め検討する。</a:t>
                      </a:r>
                      <a:endParaRPr kumimoji="1" lang="en-US" altLang="ja-JP" sz="1200" u="none" dirty="0">
                        <a:latin typeface="UD デジタル 教科書体 N-R" panose="02020400000000000000" pitchFamily="17" charset="-128"/>
                        <a:ea typeface="UD デジタル 教科書体 N-R" panose="02020400000000000000" pitchFamily="17" charset="-128"/>
                      </a:endParaRPr>
                    </a:p>
                  </a:txBody>
                  <a:tcPr marL="36000" marR="36000" marT="36000" marB="36000" anchor="ctr"/>
                </a:tc>
                <a:extLst>
                  <a:ext uri="{0D108BD9-81ED-4DB2-BD59-A6C34878D82A}">
                    <a16:rowId xmlns:a16="http://schemas.microsoft.com/office/drawing/2014/main" val="10001"/>
                  </a:ext>
                </a:extLst>
              </a:tr>
              <a:tr h="1404000">
                <a:tc>
                  <a:txBody>
                    <a:bodyPr/>
                    <a:lstStyle/>
                    <a:p>
                      <a:pPr marL="88900" indent="-88900">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■新たな担い手が活動しやすい環境の整備</a:t>
                      </a:r>
                      <a:endParaRPr kumimoji="1" lang="en-US" altLang="ja-JP" sz="1200" u="none" dirty="0">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○「住まい・くらしに関わる新たな担い手の確保、連携体制の構築」について、担い手の確保だけではなく、プレイヤーが活動しやすくなる環境を整えることが必要。例えば、</a:t>
                      </a:r>
                      <a:r>
                        <a:rPr kumimoji="1" lang="en-US" altLang="ja-JP" sz="1200" u="sng" dirty="0">
                          <a:latin typeface="UD デジタル 教科書体 NP-B" panose="02020700000000000000" pitchFamily="18" charset="-128"/>
                          <a:ea typeface="UD デジタル 教科書体 NP-B" panose="02020700000000000000" pitchFamily="18" charset="-128"/>
                        </a:rPr>
                        <a:t>DIY</a:t>
                      </a:r>
                      <a:r>
                        <a:rPr kumimoji="1" lang="ja-JP" altLang="en-US" sz="1200" u="sng" dirty="0">
                          <a:latin typeface="UD デジタル 教科書体 NP-B" panose="02020700000000000000" pitchFamily="18" charset="-128"/>
                          <a:ea typeface="UD デジタル 教科書体 NP-B" panose="02020700000000000000" pitchFamily="18" charset="-128"/>
                        </a:rPr>
                        <a:t>を放っておくのではなくて、安全性が担保できるように、行政が仕組みを作る</a:t>
                      </a:r>
                      <a:r>
                        <a:rPr kumimoji="1" lang="ja-JP" altLang="en-US" sz="1200" u="none" dirty="0">
                          <a:latin typeface="UD デジタル 教科書体 N-R" panose="02020400000000000000" pitchFamily="17" charset="-128"/>
                          <a:ea typeface="UD デジタル 教科書体 N-R" panose="02020400000000000000" pitchFamily="17" charset="-128"/>
                        </a:rPr>
                        <a:t>といったように、新たな担い手が活躍したときに起きてしまう安全性や危険となりうるところをどこかで補完していくような環境整備が必要と考えらえれる。</a:t>
                      </a:r>
                      <a:endParaRPr kumimoji="1" lang="en-US" altLang="ja-JP" sz="1200" u="none" dirty="0">
                        <a:latin typeface="UD デジタル 教科書体 N-R" panose="02020400000000000000" pitchFamily="17" charset="-128"/>
                        <a:ea typeface="UD デジタル 教科書体 N-R" panose="02020400000000000000" pitchFamily="17" charset="-128"/>
                      </a:endParaRPr>
                    </a:p>
                  </a:txBody>
                  <a:tcPr marL="36000" marR="36000" marT="36000" marB="36000" anchor="ctr"/>
                </a:tc>
                <a:tc>
                  <a:txBody>
                    <a:bodyPr/>
                    <a:lstStyle/>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200" u="none" dirty="0">
                          <a:latin typeface="UD デジタル 教科書体 N-R" panose="02020400000000000000" pitchFamily="17" charset="-128"/>
                          <a:ea typeface="UD デジタル 教科書体 N-R" panose="02020400000000000000" pitchFamily="17" charset="-128"/>
                        </a:rPr>
                        <a:t>・国の「既存住宅市場の整備・活性化懇談会」での議論も踏まえ、検討する。</a:t>
                      </a:r>
                      <a:endParaRPr kumimoji="1" lang="en-US" altLang="ja-JP" sz="1200" u="none" dirty="0">
                        <a:latin typeface="UD デジタル 教科書体 N-R" panose="02020400000000000000" pitchFamily="17" charset="-128"/>
                        <a:ea typeface="UD デジタル 教科書体 N-R" panose="02020400000000000000" pitchFamily="17" charset="-128"/>
                      </a:endParaRPr>
                    </a:p>
                  </a:txBody>
                  <a:tcPr marL="36000" marR="36000" marT="36000" marB="36000" anchor="ctr"/>
                </a:tc>
                <a:extLst>
                  <a:ext uri="{0D108BD9-81ED-4DB2-BD59-A6C34878D82A}">
                    <a16:rowId xmlns:a16="http://schemas.microsoft.com/office/drawing/2014/main" val="1559656452"/>
                  </a:ext>
                </a:extLst>
              </a:tr>
              <a:tr h="1152000">
                <a:tc>
                  <a:txBody>
                    <a:bodyPr/>
                    <a:lstStyle/>
                    <a:p>
                      <a:pPr marL="88900" indent="-88900">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■居住の安定確保</a:t>
                      </a:r>
                      <a:endParaRPr kumimoji="1" lang="en-US" altLang="ja-JP" sz="1200" u="none" dirty="0">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　</a:t>
                      </a:r>
                      <a:r>
                        <a:rPr kumimoji="1" lang="en-US" altLang="ja-JP" sz="1200" u="none" dirty="0">
                          <a:latin typeface="UD デジタル 教科書体 N-R" panose="02020400000000000000" pitchFamily="17" charset="-128"/>
                          <a:ea typeface="UD デジタル 教科書体 N-R" panose="02020400000000000000" pitchFamily="17" charset="-128"/>
                        </a:rPr>
                        <a:t>5</a:t>
                      </a:r>
                      <a:r>
                        <a:rPr kumimoji="1" lang="ja-JP" altLang="en-US" sz="1200" u="none" dirty="0">
                          <a:latin typeface="UD デジタル 教科書体 N-R" panose="02020400000000000000" pitchFamily="17" charset="-128"/>
                          <a:ea typeface="UD デジタル 教科書体 N-R" panose="02020400000000000000" pitchFamily="17" charset="-128"/>
                        </a:rPr>
                        <a:t>年ほど前に全国の自治体で実施した住宅政策に関する調査において、関東では居住の安定についての政策に重点が置かれているが、</a:t>
                      </a:r>
                      <a:r>
                        <a:rPr kumimoji="1" lang="ja-JP" altLang="en-US" sz="1200" u="sng" dirty="0">
                          <a:latin typeface="UD デジタル 教科書体 NP-B" panose="02020700000000000000" pitchFamily="18" charset="-128"/>
                          <a:ea typeface="UD デジタル 教科書体 NP-B" panose="02020700000000000000" pitchFamily="18" charset="-128"/>
                        </a:rPr>
                        <a:t>関西では空き家対策に重点が置かれている傾向</a:t>
                      </a:r>
                      <a:r>
                        <a:rPr kumimoji="1" lang="ja-JP" altLang="en-US" sz="1200" u="none" dirty="0">
                          <a:latin typeface="UD デジタル 教科書体 N-R" panose="02020400000000000000" pitchFamily="17" charset="-128"/>
                          <a:ea typeface="UD デジタル 教科書体 N-R" panose="02020400000000000000" pitchFamily="17" charset="-128"/>
                        </a:rPr>
                        <a:t>がみられた。</a:t>
                      </a:r>
                      <a:r>
                        <a:rPr kumimoji="1" lang="ja-JP" altLang="en-US" sz="1200" u="sng" dirty="0">
                          <a:latin typeface="UD デジタル 教科書体 NP-B" panose="02020700000000000000" pitchFamily="18" charset="-128"/>
                          <a:ea typeface="UD デジタル 教科書体 NP-B" panose="02020700000000000000" pitchFamily="18" charset="-128"/>
                        </a:rPr>
                        <a:t>家賃</a:t>
                      </a:r>
                      <a:r>
                        <a:rPr kumimoji="1" lang="en-US" altLang="ja-JP" sz="1200" u="sng" dirty="0">
                          <a:latin typeface="UD デジタル 教科書体 NP-B" panose="02020700000000000000" pitchFamily="18" charset="-128"/>
                          <a:ea typeface="UD デジタル 教科書体 NP-B" panose="02020700000000000000" pitchFamily="18" charset="-128"/>
                        </a:rPr>
                        <a:t>4</a:t>
                      </a:r>
                      <a:r>
                        <a:rPr kumimoji="1" lang="ja-JP" altLang="en-US" sz="1200" u="sng" dirty="0">
                          <a:latin typeface="UD デジタル 教科書体 NP-B" panose="02020700000000000000" pitchFamily="18" charset="-128"/>
                          <a:ea typeface="UD デジタル 教科書体 NP-B" panose="02020700000000000000" pitchFamily="18" charset="-128"/>
                        </a:rPr>
                        <a:t>万円未満の民間借家に居住する世帯数が急激に減っていることから、居住の安定が重要</a:t>
                      </a:r>
                      <a:r>
                        <a:rPr kumimoji="1" lang="ja-JP" altLang="en-US" sz="1200" u="none" dirty="0">
                          <a:latin typeface="UD デジタル 教科書体 N-R" panose="02020400000000000000" pitchFamily="17" charset="-128"/>
                          <a:ea typeface="UD デジタル 教科書体 N-R" panose="02020400000000000000" pitchFamily="17" charset="-128"/>
                        </a:rPr>
                        <a:t>だと改めて実感した。</a:t>
                      </a:r>
                      <a:endParaRPr kumimoji="1" lang="en-US" altLang="ja-JP" sz="1200" u="none" dirty="0">
                        <a:latin typeface="UD デジタル 教科書体 N-R" panose="02020400000000000000" pitchFamily="17" charset="-128"/>
                        <a:ea typeface="UD デジタル 教科書体 N-R" panose="02020400000000000000" pitchFamily="17" charset="-128"/>
                      </a:endParaRPr>
                    </a:p>
                  </a:txBody>
                  <a:tcPr marL="36000" marR="36000" marT="36000" marB="36000" anchor="ctr"/>
                </a:tc>
                <a:tc>
                  <a:txBody>
                    <a:bodyPr/>
                    <a:lstStyle/>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200" u="none" dirty="0">
                          <a:latin typeface="UD デジタル 教科書体 N-R" panose="02020400000000000000" pitchFamily="17" charset="-128"/>
                          <a:ea typeface="UD デジタル 教科書体 N-R" panose="02020400000000000000" pitchFamily="17" charset="-128"/>
                        </a:rPr>
                        <a:t>・改正住宅セーフティネット法等も踏まえ</a:t>
                      </a:r>
                      <a:r>
                        <a:rPr kumimoji="1" lang="ja-JP" altLang="en-US" sz="1200" u="none" dirty="0">
                          <a:solidFill>
                            <a:schemeClr val="tx1"/>
                          </a:solidFill>
                          <a:latin typeface="UD デジタル 教科書体 N-R" panose="02020400000000000000" pitchFamily="17" charset="-128"/>
                          <a:ea typeface="UD デジタル 教科書体 N-R" panose="02020400000000000000" pitchFamily="17" charset="-128"/>
                        </a:rPr>
                        <a:t>、</a:t>
                      </a:r>
                      <a:r>
                        <a:rPr kumimoji="1" lang="ja-JP" altLang="en-US" sz="1200" u="none" strike="noStrike" dirty="0">
                          <a:solidFill>
                            <a:schemeClr val="tx1"/>
                          </a:solidFill>
                          <a:latin typeface="UD デジタル 教科書体 N-R" panose="02020400000000000000" pitchFamily="17" charset="-128"/>
                          <a:ea typeface="UD デジタル 教科書体 N-R" panose="02020400000000000000" pitchFamily="17" charset="-128"/>
                        </a:rPr>
                        <a:t>居住安定確保部会で検討する</a:t>
                      </a:r>
                      <a:r>
                        <a:rPr kumimoji="1" lang="ja-JP" altLang="en-US" sz="1200" u="none" dirty="0">
                          <a:latin typeface="UD デジタル 教科書体 N-R" panose="02020400000000000000" pitchFamily="17" charset="-128"/>
                          <a:ea typeface="UD デジタル 教科書体 N-R" panose="02020400000000000000" pitchFamily="17" charset="-128"/>
                        </a:rPr>
                        <a:t>。</a:t>
                      </a:r>
                      <a:endParaRPr kumimoji="1" lang="en-US" altLang="ja-JP" sz="1200" u="none" dirty="0">
                        <a:latin typeface="UD デジタル 教科書体 N-R" panose="02020400000000000000" pitchFamily="17" charset="-128"/>
                        <a:ea typeface="UD デジタル 教科書体 N-R" panose="02020400000000000000" pitchFamily="17" charset="-128"/>
                      </a:endParaRPr>
                    </a:p>
                  </a:txBody>
                  <a:tcPr marL="36000" marR="36000" marT="36000" marB="36000" anchor="ctr"/>
                </a:tc>
                <a:extLst>
                  <a:ext uri="{0D108BD9-81ED-4DB2-BD59-A6C34878D82A}">
                    <a16:rowId xmlns:a16="http://schemas.microsoft.com/office/drawing/2014/main" val="1375543186"/>
                  </a:ext>
                </a:extLst>
              </a:tr>
            </a:tbl>
          </a:graphicData>
        </a:graphic>
      </p:graphicFrame>
      <p:sp>
        <p:nvSpPr>
          <p:cNvPr id="6" name="Text Box 2">
            <a:extLst>
              <a:ext uri="{FF2B5EF4-FFF2-40B4-BE49-F238E27FC236}">
                <a16:creationId xmlns:a16="http://schemas.microsoft.com/office/drawing/2014/main" id="{B6673DF7-F292-4E81-B232-024C826C4C06}"/>
              </a:ext>
            </a:extLst>
          </p:cNvPr>
          <p:cNvSpPr txBox="1">
            <a:spLocks noChangeArrowheads="1"/>
          </p:cNvSpPr>
          <p:nvPr/>
        </p:nvSpPr>
        <p:spPr bwMode="auto">
          <a:xfrm>
            <a:off x="7689304" y="6464072"/>
            <a:ext cx="21336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5pPr>
            <a:lvl6pPr marL="25146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6pPr>
            <a:lvl7pPr marL="29718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7pPr>
            <a:lvl8pPr marL="34290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8pPr>
            <a:lvl9pPr marL="38862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9pPr>
          </a:lstStyle>
          <a:p>
            <a:pPr algn="r" eaLnBrk="1" hangingPunct="1">
              <a:buClrTx/>
              <a:buFontTx/>
              <a:buNone/>
            </a:pPr>
            <a:fld id="{CD1E3EF9-C8F1-45E4-AD9D-B4C5D7756A5D}" type="slidenum">
              <a:rPr lang="en-US" altLang="ja-JP" sz="1200">
                <a:solidFill>
                  <a:schemeClr val="tx1"/>
                </a:solidFill>
                <a:latin typeface="UD デジタル 教科書体 NP-R" panose="02020400000000000000" pitchFamily="18" charset="-128"/>
                <a:ea typeface="UD デジタル 教科書体 NP-R" panose="02020400000000000000" pitchFamily="18" charset="-128"/>
              </a:rPr>
              <a:pPr algn="r" eaLnBrk="1" hangingPunct="1">
                <a:buClrTx/>
                <a:buFontTx/>
                <a:buNone/>
              </a:pPr>
              <a:t>3</a:t>
            </a:fld>
            <a:endParaRPr lang="en-US" altLang="ja-JP" sz="1200" dirty="0">
              <a:solidFill>
                <a:schemeClr val="tx1"/>
              </a:solidFill>
              <a:latin typeface="UD デジタル 教科書体 NP-R" panose="02020400000000000000" pitchFamily="18" charset="-128"/>
              <a:ea typeface="UD デジタル 教科書体 NP-R" panose="02020400000000000000" pitchFamily="18" charset="-128"/>
            </a:endParaRPr>
          </a:p>
        </p:txBody>
      </p:sp>
    </p:spTree>
    <p:extLst>
      <p:ext uri="{BB962C8B-B14F-4D97-AF65-F5344CB8AC3E}">
        <p14:creationId xmlns:p14="http://schemas.microsoft.com/office/powerpoint/2010/main" val="38878998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0" y="-27384"/>
            <a:ext cx="9906000" cy="360000"/>
          </a:xfrm>
          <a:prstGeom prst="rect">
            <a:avLst/>
          </a:prstGeom>
          <a:solidFill>
            <a:srgbClr val="DBEEF4"/>
          </a:solidFill>
        </p:spPr>
        <p:txBody>
          <a:bodyPr wrap="square" rtlCol="0" anchor="ctr" anchorCtr="0">
            <a:noAutofit/>
          </a:bodyPr>
          <a:lstStyle/>
          <a:p>
            <a:r>
              <a:rPr kumimoji="1" lang="ja-JP" altLang="en-US" sz="1600" dirty="0">
                <a:latin typeface="UD デジタル 教科書体 NP-B" panose="02020700000000000000" pitchFamily="18" charset="-128"/>
                <a:ea typeface="UD デジタル 教科書体 NP-B" panose="02020700000000000000" pitchFamily="18" charset="-128"/>
                <a:cs typeface="Meiryo UI" panose="020B0604030504040204" pitchFamily="50" charset="-128"/>
              </a:rPr>
              <a:t>第１回住生活基本計画推進部会を踏まえた論点の整理</a:t>
            </a:r>
          </a:p>
        </p:txBody>
      </p:sp>
      <p:sp>
        <p:nvSpPr>
          <p:cNvPr id="16" name="テキスト ボックス 15">
            <a:extLst>
              <a:ext uri="{FF2B5EF4-FFF2-40B4-BE49-F238E27FC236}">
                <a16:creationId xmlns:a16="http://schemas.microsoft.com/office/drawing/2014/main" id="{54C6BE68-5097-4913-90DE-97DF13B03904}"/>
              </a:ext>
            </a:extLst>
          </p:cNvPr>
          <p:cNvSpPr txBox="1"/>
          <p:nvPr/>
        </p:nvSpPr>
        <p:spPr>
          <a:xfrm>
            <a:off x="128463" y="447073"/>
            <a:ext cx="6552729" cy="273000"/>
          </a:xfrm>
          <a:prstGeom prst="roundRect">
            <a:avLst/>
          </a:prstGeom>
          <a:solidFill>
            <a:schemeClr val="bg1"/>
          </a:solidFill>
          <a:ln>
            <a:solidFill>
              <a:schemeClr val="tx1">
                <a:lumMod val="50000"/>
                <a:lumOff val="50000"/>
              </a:schemeClr>
            </a:solidFill>
          </a:ln>
        </p:spPr>
        <p:txBody>
          <a:bodyPr wrap="square" lIns="36000" tIns="36000" rIns="36000" bIns="36000" rtlCol="0" anchor="t">
            <a:noAutofit/>
          </a:bodyPr>
          <a:lstStyle/>
          <a:p>
            <a:r>
              <a:rPr lang="ja-JP" altLang="en-US" sz="1200" b="1" dirty="0">
                <a:latin typeface="UD デジタル 教科書体 NP-B" panose="02020700000000000000" pitchFamily="18" charset="-128"/>
                <a:ea typeface="UD デジタル 教科書体 NP-B" panose="02020700000000000000" pitchFamily="18" charset="-128"/>
              </a:rPr>
              <a:t>４</a:t>
            </a:r>
            <a:r>
              <a:rPr lang="en-US" altLang="ja-JP" sz="1200" b="1" dirty="0">
                <a:latin typeface="UD デジタル 教科書体 NP-B" panose="02020700000000000000" pitchFamily="18" charset="-128"/>
                <a:ea typeface="UD デジタル 教科書体 NP-B" panose="02020700000000000000" pitchFamily="18" charset="-128"/>
              </a:rPr>
              <a:t>.</a:t>
            </a:r>
            <a:r>
              <a:rPr lang="ja-JP" altLang="en-US" sz="1200" b="1" dirty="0">
                <a:latin typeface="UD デジタル 教科書体 NP-B" panose="02020700000000000000" pitchFamily="18" charset="-128"/>
                <a:ea typeface="UD デジタル 教科書体 NP-B" panose="02020700000000000000" pitchFamily="18" charset="-128"/>
              </a:rPr>
              <a:t>論点③ 広域自治体として重点的に取り組むべき施策について　（１）市町村支援の強化</a:t>
            </a:r>
          </a:p>
        </p:txBody>
      </p:sp>
      <p:graphicFrame>
        <p:nvGraphicFramePr>
          <p:cNvPr id="17" name="表 16">
            <a:extLst>
              <a:ext uri="{FF2B5EF4-FFF2-40B4-BE49-F238E27FC236}">
                <a16:creationId xmlns:a16="http://schemas.microsoft.com/office/drawing/2014/main" id="{868F2402-42E5-4CD0-AF62-D1B76F5D55EB}"/>
              </a:ext>
            </a:extLst>
          </p:cNvPr>
          <p:cNvGraphicFramePr>
            <a:graphicFrameLocks noGrp="1"/>
          </p:cNvGraphicFramePr>
          <p:nvPr>
            <p:extLst>
              <p:ext uri="{D42A27DB-BD31-4B8C-83A1-F6EECF244321}">
                <p14:modId xmlns:p14="http://schemas.microsoft.com/office/powerpoint/2010/main" val="2161210162"/>
              </p:ext>
            </p:extLst>
          </p:nvPr>
        </p:nvGraphicFramePr>
        <p:xfrm>
          <a:off x="200472" y="804696"/>
          <a:ext cx="9505056" cy="5953440"/>
        </p:xfrm>
        <a:graphic>
          <a:graphicData uri="http://schemas.openxmlformats.org/drawingml/2006/table">
            <a:tbl>
              <a:tblPr firstRow="1" bandRow="1">
                <a:tableStyleId>{5C22544A-7EE6-4342-B048-85BDC9FD1C3A}</a:tableStyleId>
              </a:tblPr>
              <a:tblGrid>
                <a:gridCol w="6624736">
                  <a:extLst>
                    <a:ext uri="{9D8B030D-6E8A-4147-A177-3AD203B41FA5}">
                      <a16:colId xmlns:a16="http://schemas.microsoft.com/office/drawing/2014/main" val="20000"/>
                    </a:ext>
                  </a:extLst>
                </a:gridCol>
                <a:gridCol w="2880320">
                  <a:extLst>
                    <a:ext uri="{9D8B030D-6E8A-4147-A177-3AD203B41FA5}">
                      <a16:colId xmlns:a16="http://schemas.microsoft.com/office/drawing/2014/main" val="20002"/>
                    </a:ext>
                  </a:extLst>
                </a:gridCol>
              </a:tblGrid>
              <a:tr h="257974">
                <a:tc>
                  <a:txBody>
                    <a:bodyPr/>
                    <a:lstStyle/>
                    <a:p>
                      <a:pPr algn="ctr">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委員意見</a:t>
                      </a:r>
                    </a:p>
                  </a:txBody>
                  <a:tcPr marL="36000" marR="36000" marT="36000" marB="36000"/>
                </a:tc>
                <a:tc>
                  <a:txBody>
                    <a:bodyPr/>
                    <a:lstStyle/>
                    <a:p>
                      <a:pPr algn="ctr">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対応案</a:t>
                      </a:r>
                    </a:p>
                  </a:txBody>
                  <a:tcPr marL="36000" marR="36000" marT="36000" marB="36000"/>
                </a:tc>
                <a:extLst>
                  <a:ext uri="{0D108BD9-81ED-4DB2-BD59-A6C34878D82A}">
                    <a16:rowId xmlns:a16="http://schemas.microsoft.com/office/drawing/2014/main" val="10000"/>
                  </a:ext>
                </a:extLst>
              </a:tr>
              <a:tr h="1120144">
                <a:tc>
                  <a:txBody>
                    <a:bodyPr/>
                    <a:lstStyle/>
                    <a:p>
                      <a:pPr marL="88900" indent="-88900">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■市町村の実態把握</a:t>
                      </a:r>
                      <a:endParaRPr kumimoji="1" lang="en-US" altLang="ja-JP" sz="1200" u="none" dirty="0">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○「重点的に取り組んでいる施策」、「重点的に取り組む必要があるが、現状取り組めていない施策」の回答として「</a:t>
                      </a:r>
                      <a:r>
                        <a:rPr kumimoji="1" lang="ja-JP" altLang="en-US" sz="1200" u="sng" dirty="0">
                          <a:latin typeface="UD デジタル 教科書体 NP-B" panose="02020700000000000000" pitchFamily="18" charset="-128"/>
                          <a:ea typeface="UD デジタル 教科書体 NP-B" panose="02020700000000000000" pitchFamily="18" charset="-128"/>
                        </a:rPr>
                        <a:t>空き家施策」、「耐震施策」</a:t>
                      </a:r>
                      <a:r>
                        <a:rPr kumimoji="1" lang="ja-JP" altLang="en-US" sz="1200" u="none" dirty="0">
                          <a:latin typeface="UD デジタル 教科書体 N-R" panose="02020400000000000000" pitchFamily="17" charset="-128"/>
                          <a:ea typeface="UD デジタル 教科書体 N-R" panose="02020400000000000000" pitchFamily="17" charset="-128"/>
                        </a:rPr>
                        <a:t>を大半の自治体が挙げている。各自治体で重要な位置づけだと考えられるため、</a:t>
                      </a:r>
                      <a:r>
                        <a:rPr kumimoji="1" lang="ja-JP" altLang="en-US" sz="1200" u="sng" dirty="0">
                          <a:latin typeface="UD デジタル 教科書体 NP-B" panose="02020700000000000000" pitchFamily="18" charset="-128"/>
                          <a:ea typeface="UD デジタル 教科書体 NP-B" panose="02020700000000000000" pitchFamily="18" charset="-128"/>
                        </a:rPr>
                        <a:t>取組がうまくいっているのか、また、上手くいっている、もしくは上手くいっていない理由等について、</a:t>
                      </a:r>
                      <a:r>
                        <a:rPr kumimoji="1" lang="ja-JP" altLang="en-US" sz="1200" u="none" dirty="0">
                          <a:latin typeface="UD デジタル 教科書体 N-R" panose="02020400000000000000" pitchFamily="17" charset="-128"/>
                          <a:ea typeface="UD デジタル 教科書体 N-R" panose="02020400000000000000" pitchFamily="17" charset="-128"/>
                        </a:rPr>
                        <a:t>深掘りして各自治体に聞いてみてはどうか。</a:t>
                      </a:r>
                      <a:endParaRPr kumimoji="1" lang="en-US" altLang="ja-JP" sz="1200" u="none" dirty="0">
                        <a:latin typeface="UD デジタル 教科書体 N-R" panose="02020400000000000000" pitchFamily="17" charset="-128"/>
                        <a:ea typeface="UD デジタル 教科書体 N-R" panose="02020400000000000000" pitchFamily="17" charset="-128"/>
                      </a:endParaRPr>
                    </a:p>
                    <a:p>
                      <a:pPr marL="88900" indent="-88900">
                        <a:lnSpc>
                          <a:spcPct val="100000"/>
                        </a:lnSpc>
                        <a:spcBef>
                          <a:spcPts val="600"/>
                        </a:spcBef>
                      </a:pPr>
                      <a:r>
                        <a:rPr kumimoji="1" lang="ja-JP" altLang="en-US" sz="1200" u="none" dirty="0">
                          <a:latin typeface="UD デジタル 教科書体 N-R" panose="02020400000000000000" pitchFamily="17" charset="-128"/>
                          <a:ea typeface="UD デジタル 教科書体 N-R" panose="02020400000000000000" pitchFamily="17" charset="-128"/>
                        </a:rPr>
                        <a:t>○「住宅・建築施策を推進するために必要な</a:t>
                      </a:r>
                      <a:r>
                        <a:rPr kumimoji="1" lang="ja-JP" altLang="en-US" sz="1200" u="sng" dirty="0">
                          <a:latin typeface="UD デジタル 教科書体 NP-B" panose="02020700000000000000" pitchFamily="18" charset="-128"/>
                          <a:ea typeface="UD デジタル 教科書体 NP-B" panose="02020700000000000000" pitchFamily="18" charset="-128"/>
                        </a:rPr>
                        <a:t>大阪府の支援」に関する質問について、未回答が多くなっている</a:t>
                      </a:r>
                      <a:r>
                        <a:rPr kumimoji="1" lang="ja-JP" altLang="en-US" sz="1200" u="none" dirty="0">
                          <a:latin typeface="UD デジタル 教科書体 N-R" panose="02020400000000000000" pitchFamily="17" charset="-128"/>
                          <a:ea typeface="UD デジタル 教科書体 N-R" panose="02020400000000000000" pitchFamily="17" charset="-128"/>
                        </a:rPr>
                        <a:t>。具体的に</a:t>
                      </a:r>
                      <a:r>
                        <a:rPr kumimoji="1" lang="ja-JP" altLang="en-US" sz="1200" u="sng" dirty="0">
                          <a:latin typeface="UD デジタル 教科書体 NP-B" panose="02020700000000000000" pitchFamily="18" charset="-128"/>
                          <a:ea typeface="UD デジタル 教科書体 NP-B" panose="02020700000000000000" pitchFamily="18" charset="-128"/>
                        </a:rPr>
                        <a:t>何の支援が必要なのかイメージができていない可能性</a:t>
                      </a:r>
                      <a:r>
                        <a:rPr kumimoji="1" lang="ja-JP" altLang="en-US" sz="1200" u="none" dirty="0">
                          <a:latin typeface="UD デジタル 教科書体 N-R" panose="02020400000000000000" pitchFamily="17" charset="-128"/>
                          <a:ea typeface="UD デジタル 教科書体 N-R" panose="02020400000000000000" pitchFamily="17" charset="-128"/>
                        </a:rPr>
                        <a:t>がある。</a:t>
                      </a:r>
                      <a:endParaRPr kumimoji="1" lang="en-US" altLang="ja-JP" sz="1200" u="none" dirty="0">
                        <a:latin typeface="UD デジタル 教科書体 N-R" panose="02020400000000000000" pitchFamily="17" charset="-128"/>
                        <a:ea typeface="UD デジタル 教科書体 N-R" panose="02020400000000000000" pitchFamily="17" charset="-128"/>
                      </a:endParaRPr>
                    </a:p>
                    <a:p>
                      <a:pPr marL="88900" indent="-88900">
                        <a:lnSpc>
                          <a:spcPct val="100000"/>
                        </a:lnSpc>
                        <a:spcBef>
                          <a:spcPts val="600"/>
                        </a:spcBef>
                      </a:pPr>
                      <a:r>
                        <a:rPr kumimoji="1" lang="ja-JP" altLang="en-US" sz="1200" u="none" dirty="0">
                          <a:latin typeface="UD デジタル 教科書体 N-R" panose="02020400000000000000" pitchFamily="17" charset="-128"/>
                          <a:ea typeface="UD デジタル 教科書体 N-R" panose="02020400000000000000" pitchFamily="17" charset="-128"/>
                        </a:rPr>
                        <a:t>○ 計画の策定と事業の実施や推進が結び付かないと、予算も人もつかない。</a:t>
                      </a:r>
                      <a:r>
                        <a:rPr kumimoji="1" lang="ja-JP" altLang="en-US" sz="1200" u="sng" dirty="0">
                          <a:latin typeface="UD デジタル 教科書体 NP-B" panose="02020700000000000000" pitchFamily="18" charset="-128"/>
                          <a:ea typeface="UD デジタル 教科書体 NP-B" panose="02020700000000000000" pitchFamily="18" charset="-128"/>
                        </a:rPr>
                        <a:t>財政部局を納得させられないという諦めが、アンケートの大阪府に希望する支援への未回答につながっているのでは</a:t>
                      </a:r>
                      <a:r>
                        <a:rPr kumimoji="1" lang="ja-JP" altLang="en-US" sz="1200" u="none" dirty="0">
                          <a:latin typeface="UD デジタル 教科書体 N-R" panose="02020400000000000000" pitchFamily="17" charset="-128"/>
                          <a:ea typeface="UD デジタル 教科書体 N-R" panose="02020400000000000000" pitchFamily="17" charset="-128"/>
                        </a:rPr>
                        <a:t>ないか。</a:t>
                      </a:r>
                      <a:endParaRPr kumimoji="1" lang="en-US" altLang="ja-JP" sz="1200" u="none" dirty="0">
                        <a:latin typeface="UD デジタル 教科書体 N-R" panose="02020400000000000000" pitchFamily="17" charset="-128"/>
                        <a:ea typeface="UD デジタル 教科書体 N-R" panose="02020400000000000000" pitchFamily="17" charset="-128"/>
                      </a:endParaRPr>
                    </a:p>
                    <a:p>
                      <a:pPr marL="88900" indent="-88900">
                        <a:lnSpc>
                          <a:spcPct val="100000"/>
                        </a:lnSpc>
                        <a:spcBef>
                          <a:spcPts val="600"/>
                        </a:spcBef>
                      </a:pPr>
                      <a:r>
                        <a:rPr kumimoji="1" lang="ja-JP" altLang="en-US" sz="1200" u="none" dirty="0">
                          <a:latin typeface="UD デジタル 教科書体 N-R" panose="02020400000000000000" pitchFamily="17" charset="-128"/>
                          <a:ea typeface="UD デジタル 教科書体 N-R" panose="02020400000000000000" pitchFamily="17" charset="-128"/>
                        </a:rPr>
                        <a:t>○</a:t>
                      </a:r>
                      <a:r>
                        <a:rPr kumimoji="1" lang="ja-JP" altLang="en-US" sz="1200" u="sng" dirty="0">
                          <a:latin typeface="UD デジタル 教科書体 NP-B" panose="02020700000000000000" pitchFamily="18" charset="-128"/>
                          <a:ea typeface="UD デジタル 教科書体 NP-B" panose="02020700000000000000" pitchFamily="18" charset="-128"/>
                        </a:rPr>
                        <a:t>「住まうビジョン・大阪」を活用しているかや、参考になった情報があったか</a:t>
                      </a:r>
                      <a:r>
                        <a:rPr kumimoji="1" lang="ja-JP" altLang="en-US" sz="1200" u="none" dirty="0">
                          <a:latin typeface="UD デジタル 教科書体 N-R" panose="02020400000000000000" pitchFamily="17" charset="-128"/>
                          <a:ea typeface="UD デジタル 教科書体 N-R" panose="02020400000000000000" pitchFamily="17" charset="-128"/>
                        </a:rPr>
                        <a:t>などの質問があると、改定するときに参考になるのではないか。</a:t>
                      </a:r>
                      <a:endParaRPr kumimoji="1" lang="en-US" altLang="ja-JP" sz="1200" u="none" dirty="0">
                        <a:latin typeface="UD デジタル 教科書体 N-R" panose="02020400000000000000" pitchFamily="17" charset="-128"/>
                        <a:ea typeface="UD デジタル 教科書体 N-R" panose="02020400000000000000" pitchFamily="17" charset="-128"/>
                      </a:endParaRPr>
                    </a:p>
                    <a:p>
                      <a:pPr marL="88900" indent="-88900">
                        <a:lnSpc>
                          <a:spcPct val="100000"/>
                        </a:lnSpc>
                        <a:spcBef>
                          <a:spcPts val="600"/>
                        </a:spcBef>
                      </a:pPr>
                      <a:r>
                        <a:rPr kumimoji="1" lang="ja-JP" altLang="en-US" sz="1200" u="none" dirty="0">
                          <a:latin typeface="UD デジタル 教科書体 N-R" panose="02020400000000000000" pitchFamily="17" charset="-128"/>
                          <a:ea typeface="UD デジタル 教科書体 N-R" panose="02020400000000000000" pitchFamily="17" charset="-128"/>
                        </a:rPr>
                        <a:t>○ </a:t>
                      </a:r>
                      <a:r>
                        <a:rPr kumimoji="1" lang="ja-JP" altLang="en-US" sz="1200" u="sng" dirty="0">
                          <a:latin typeface="UD デジタル 教科書体 NP-B" panose="02020700000000000000" pitchFamily="18" charset="-128"/>
                          <a:ea typeface="UD デジタル 教科書体 NP-B" panose="02020700000000000000" pitchFamily="18" charset="-128"/>
                        </a:rPr>
                        <a:t>上位計画のビジョンとして何が示されていると動きやすいか</a:t>
                      </a:r>
                      <a:r>
                        <a:rPr kumimoji="1" lang="ja-JP" altLang="en-US" sz="1200" u="none" dirty="0">
                          <a:latin typeface="UD デジタル 教科書体 N-R" panose="02020400000000000000" pitchFamily="17" charset="-128"/>
                          <a:ea typeface="UD デジタル 教科書体 N-R" panose="02020400000000000000" pitchFamily="17" charset="-128"/>
                        </a:rPr>
                        <a:t>について、各自治体に聞いてみるのもよいのではないか。</a:t>
                      </a:r>
                      <a:endParaRPr kumimoji="1" lang="en-US" altLang="ja-JP" sz="1200" u="none" dirty="0">
                        <a:latin typeface="UD デジタル 教科書体 N-R" panose="02020400000000000000" pitchFamily="17" charset="-128"/>
                        <a:ea typeface="UD デジタル 教科書体 N-R" panose="02020400000000000000" pitchFamily="17" charset="-128"/>
                      </a:endParaRPr>
                    </a:p>
                  </a:txBody>
                  <a:tcPr marL="36000" marR="36000" marT="36000" marB="36000" anchor="ctr"/>
                </a:tc>
                <a:tc>
                  <a:txBody>
                    <a:bodyPr/>
                    <a:lstStyle/>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200" u="none" dirty="0">
                          <a:latin typeface="UD デジタル 教科書体 N-R" panose="02020400000000000000" pitchFamily="17" charset="-128"/>
                          <a:ea typeface="UD デジタル 教科書体 N-R" panose="02020400000000000000" pitchFamily="17" charset="-128"/>
                        </a:rPr>
                        <a:t>・市町村アンケートの追加分析や追加ヒアリング等を実施。詳細は別途説明。</a:t>
                      </a:r>
                      <a:endParaRPr kumimoji="1" lang="en-US" altLang="ja-JP" sz="1200" u="none" dirty="0">
                        <a:latin typeface="UD デジタル 教科書体 N-R" panose="02020400000000000000" pitchFamily="17" charset="-128"/>
                        <a:ea typeface="UD デジタル 教科書体 N-R" panose="02020400000000000000" pitchFamily="17" charset="-128"/>
                      </a:endParaRPr>
                    </a:p>
                  </a:txBody>
                  <a:tcPr marL="36000" marR="36000" marT="36000" marB="36000" anchor="ctr"/>
                </a:tc>
                <a:extLst>
                  <a:ext uri="{0D108BD9-81ED-4DB2-BD59-A6C34878D82A}">
                    <a16:rowId xmlns:a16="http://schemas.microsoft.com/office/drawing/2014/main" val="10001"/>
                  </a:ext>
                </a:extLst>
              </a:tr>
              <a:tr h="2758346">
                <a:tc>
                  <a:txBody>
                    <a:bodyPr/>
                    <a:lstStyle/>
                    <a:p>
                      <a:pPr marL="88900" indent="-88900">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■市町村支援の考え方</a:t>
                      </a:r>
                      <a:endParaRPr kumimoji="1" lang="en-US" altLang="ja-JP" sz="1200" u="none" dirty="0">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 人口減少が進む中、</a:t>
                      </a:r>
                      <a:r>
                        <a:rPr kumimoji="1" lang="ja-JP" altLang="en-US" sz="1200" u="sng" dirty="0">
                          <a:latin typeface="UD デジタル 教科書体 NP-B" panose="02020700000000000000" pitchFamily="18" charset="-128"/>
                          <a:ea typeface="UD デジタル 教科書体 NP-B" panose="02020700000000000000" pitchFamily="18" charset="-128"/>
                        </a:rPr>
                        <a:t>地域ごとにめざしたいことを大阪府がどう支えていくか、それぞれの市町村が持つ強みをどのように支援していくかが重要</a:t>
                      </a:r>
                      <a:r>
                        <a:rPr kumimoji="1" lang="ja-JP" altLang="en-US" sz="1200" u="none" dirty="0">
                          <a:latin typeface="UD デジタル 教科書体 N-R" panose="02020400000000000000" pitchFamily="17" charset="-128"/>
                          <a:ea typeface="UD デジタル 教科書体 N-R" panose="02020400000000000000" pitchFamily="17" charset="-128"/>
                        </a:rPr>
                        <a:t>だと考える。</a:t>
                      </a:r>
                      <a:r>
                        <a:rPr kumimoji="1" lang="ja-JP" altLang="en-US" sz="1200" u="sng" dirty="0">
                          <a:latin typeface="UD デジタル 教科書体 NP-B" panose="02020700000000000000" pitchFamily="18" charset="-128"/>
                          <a:ea typeface="UD デジタル 教科書体 NP-B" panose="02020700000000000000" pitchFamily="18" charset="-128"/>
                        </a:rPr>
                        <a:t>各自治体の人員・リソースが</a:t>
                      </a:r>
                      <a:r>
                        <a:rPr kumimoji="1" lang="ja-JP" altLang="en-US" sz="1200" u="sng" strike="noStrike" dirty="0">
                          <a:solidFill>
                            <a:schemeClr val="tx1"/>
                          </a:solidFill>
                          <a:latin typeface="UD デジタル 教科書体 NP-B" panose="02020700000000000000" pitchFamily="18" charset="-128"/>
                          <a:ea typeface="UD デジタル 教科書体 NP-B" panose="02020700000000000000" pitchFamily="18" charset="-128"/>
                        </a:rPr>
                        <a:t>少ない</a:t>
                      </a:r>
                      <a:r>
                        <a:rPr kumimoji="1" lang="ja-JP" altLang="en-US" sz="1200" u="sng" dirty="0">
                          <a:latin typeface="UD デジタル 教科書体 NP-B" panose="02020700000000000000" pitchFamily="18" charset="-128"/>
                          <a:ea typeface="UD デジタル 教科書体 NP-B" panose="02020700000000000000" pitchFamily="18" charset="-128"/>
                        </a:rPr>
                        <a:t>中で、広い意味でのプラットフォーム化が必要</a:t>
                      </a:r>
                      <a:r>
                        <a:rPr kumimoji="1" lang="ja-JP" altLang="en-US" sz="1200" u="none" dirty="0">
                          <a:latin typeface="UD デジタル 教科書体 N-R" panose="02020400000000000000" pitchFamily="17" charset="-128"/>
                          <a:ea typeface="UD デジタル 教科書体 N-R" panose="02020400000000000000" pitchFamily="17" charset="-128"/>
                        </a:rPr>
                        <a:t>になると考える。</a:t>
                      </a:r>
                      <a:endParaRPr kumimoji="1" lang="en-US" altLang="ja-JP" sz="1200" u="none" dirty="0">
                        <a:latin typeface="UD デジタル 教科書体 N-R" panose="02020400000000000000" pitchFamily="17" charset="-128"/>
                        <a:ea typeface="UD デジタル 教科書体 N-R" panose="02020400000000000000" pitchFamily="17" charset="-128"/>
                      </a:endParaRPr>
                    </a:p>
                    <a:p>
                      <a:pPr marL="88900" indent="-88900">
                        <a:lnSpc>
                          <a:spcPct val="100000"/>
                        </a:lnSpc>
                        <a:spcBef>
                          <a:spcPts val="600"/>
                        </a:spcBef>
                      </a:pPr>
                      <a:r>
                        <a:rPr kumimoji="1" lang="ja-JP" altLang="en-US" sz="1200" u="none" dirty="0">
                          <a:latin typeface="UD デジタル 教科書体 N-R" panose="02020400000000000000" pitchFamily="17" charset="-128"/>
                          <a:ea typeface="UD デジタル 教科書体 N-R" panose="02020400000000000000" pitchFamily="17" charset="-128"/>
                        </a:rPr>
                        <a:t>○ </a:t>
                      </a:r>
                      <a:r>
                        <a:rPr kumimoji="1" lang="ja-JP" altLang="en-US" sz="1200" u="sng" dirty="0">
                          <a:latin typeface="UD デジタル 教科書体 NP-B" panose="02020700000000000000" pitchFamily="18" charset="-128"/>
                          <a:ea typeface="UD デジタル 教科書体 NP-B" panose="02020700000000000000" pitchFamily="18" charset="-128"/>
                        </a:rPr>
                        <a:t>市町村単位ではなく、</a:t>
                      </a:r>
                      <a:r>
                        <a:rPr kumimoji="1" lang="ja-JP" altLang="en-US" sz="1200" u="none" dirty="0">
                          <a:latin typeface="UD デジタル 教科書体 N-R" panose="02020400000000000000" pitchFamily="17" charset="-128"/>
                          <a:ea typeface="UD デジタル 教科書体 N-R" panose="02020400000000000000" pitchFamily="17" charset="-128"/>
                        </a:rPr>
                        <a:t>大阪府が間に入って、</a:t>
                      </a:r>
                      <a:r>
                        <a:rPr kumimoji="1" lang="ja-JP" altLang="en-US" sz="1200" u="sng" dirty="0">
                          <a:latin typeface="UD デジタル 教科書体 NP-B" panose="02020700000000000000" pitchFamily="18" charset="-128"/>
                          <a:ea typeface="UD デジタル 教科書体 NP-B" panose="02020700000000000000" pitchFamily="18" charset="-128"/>
                        </a:rPr>
                        <a:t>近隣の自治体をまとめ、地域ごとにくくっていくことが重要</a:t>
                      </a:r>
                      <a:r>
                        <a:rPr kumimoji="1" lang="ja-JP" altLang="en-US" sz="1200" u="none" dirty="0">
                          <a:latin typeface="UD デジタル 教科書体 N-R" panose="02020400000000000000" pitchFamily="17" charset="-128"/>
                          <a:ea typeface="UD デジタル 教科書体 N-R" panose="02020400000000000000" pitchFamily="17" charset="-128"/>
                        </a:rPr>
                        <a:t>だと考える。その際に、大阪府が所有している公的資産やネットワークを活用することができると思う。</a:t>
                      </a:r>
                      <a:endParaRPr kumimoji="1" lang="en-US" altLang="ja-JP" sz="1200" u="none" dirty="0">
                        <a:latin typeface="UD デジタル 教科書体 N-R" panose="02020400000000000000" pitchFamily="17" charset="-128"/>
                        <a:ea typeface="UD デジタル 教科書体 N-R" panose="02020400000000000000" pitchFamily="17" charset="-128"/>
                      </a:endParaRPr>
                    </a:p>
                    <a:p>
                      <a:pPr marL="88900" indent="-88900">
                        <a:lnSpc>
                          <a:spcPct val="100000"/>
                        </a:lnSpc>
                        <a:spcBef>
                          <a:spcPts val="600"/>
                        </a:spcBef>
                      </a:pPr>
                      <a:r>
                        <a:rPr kumimoji="1" lang="ja-JP" altLang="en-US" sz="1200" u="none" dirty="0">
                          <a:latin typeface="UD デジタル 教科書体 N-R" panose="02020400000000000000" pitchFamily="17" charset="-128"/>
                          <a:ea typeface="UD デジタル 教科書体 N-R" panose="02020400000000000000" pitchFamily="17" charset="-128"/>
                        </a:rPr>
                        <a:t>○ 大阪府は、</a:t>
                      </a:r>
                      <a:r>
                        <a:rPr kumimoji="1" lang="ja-JP" altLang="en-US" sz="1200" u="sng" dirty="0">
                          <a:latin typeface="UD デジタル 教科書体 NP-B" panose="02020700000000000000" pitchFamily="18" charset="-128"/>
                          <a:ea typeface="UD デジタル 教科書体 NP-B" panose="02020700000000000000" pitchFamily="18" charset="-128"/>
                        </a:rPr>
                        <a:t>広域自治体としてだけでなく、府営住宅の事業者という立場</a:t>
                      </a:r>
                      <a:r>
                        <a:rPr kumimoji="1" lang="ja-JP" altLang="en-US" sz="1200" u="none" dirty="0">
                          <a:latin typeface="UD デジタル 教科書体 N-R" panose="02020400000000000000" pitchFamily="17" charset="-128"/>
                          <a:ea typeface="UD デジタル 教科書体 N-R" panose="02020400000000000000" pitchFamily="17" charset="-128"/>
                        </a:rPr>
                        <a:t>もあるので、複数の市町村同士や府と市町村が一体で公営住宅の建て替え・合築を行うなども考えられ、大阪府が自治体に直接的に関与していくことも可能なので、</a:t>
                      </a:r>
                      <a:r>
                        <a:rPr kumimoji="1" lang="ja-JP" altLang="en-US" sz="1200" u="sng" dirty="0">
                          <a:latin typeface="UD デジタル 教科書体 NP-B" panose="02020700000000000000" pitchFamily="18" charset="-128"/>
                          <a:ea typeface="UD デジタル 教科書体 NP-B" panose="02020700000000000000" pitchFamily="18" charset="-128"/>
                        </a:rPr>
                        <a:t>府の二面的な特性を活かしてはどうか</a:t>
                      </a:r>
                      <a:r>
                        <a:rPr kumimoji="1" lang="ja-JP" altLang="en-US" sz="1200" u="none" dirty="0">
                          <a:latin typeface="UD デジタル 教科書体 N-R" panose="02020400000000000000" pitchFamily="17" charset="-128"/>
                          <a:ea typeface="UD デジタル 教科書体 N-R" panose="02020400000000000000" pitchFamily="17" charset="-128"/>
                        </a:rPr>
                        <a:t>。</a:t>
                      </a:r>
                      <a:endParaRPr kumimoji="1" lang="en-US" altLang="ja-JP" sz="1200" u="none" dirty="0">
                        <a:latin typeface="UD デジタル 教科書体 N-R" panose="02020400000000000000" pitchFamily="17" charset="-128"/>
                        <a:ea typeface="UD デジタル 教科書体 N-R" panose="02020400000000000000" pitchFamily="17" charset="-128"/>
                      </a:endParaRPr>
                    </a:p>
                    <a:p>
                      <a:pPr marL="88900" indent="-88900">
                        <a:lnSpc>
                          <a:spcPct val="100000"/>
                        </a:lnSpc>
                        <a:spcBef>
                          <a:spcPts val="600"/>
                        </a:spcBef>
                      </a:pPr>
                      <a:r>
                        <a:rPr kumimoji="1" lang="ja-JP" altLang="en-US" sz="1200" u="none" dirty="0">
                          <a:latin typeface="UD デジタル 教科書体 N-R" panose="02020400000000000000" pitchFamily="17" charset="-128"/>
                          <a:ea typeface="UD デジタル 教科書体 N-R" panose="02020400000000000000" pitchFamily="17" charset="-128"/>
                        </a:rPr>
                        <a:t>○ 大阪府が支援を行う中で、</a:t>
                      </a:r>
                      <a:r>
                        <a:rPr kumimoji="1" lang="ja-JP" altLang="en-US" sz="1200" u="sng" dirty="0">
                          <a:latin typeface="UD デジタル 教科書体 NP-B" panose="02020700000000000000" pitchFamily="18" charset="-128"/>
                          <a:ea typeface="UD デジタル 教科書体 NP-B" panose="02020700000000000000" pitchFamily="18" charset="-128"/>
                        </a:rPr>
                        <a:t>大阪市や中核市と連携ができると効率化が図れる</a:t>
                      </a:r>
                      <a:r>
                        <a:rPr kumimoji="1" lang="ja-JP" altLang="en-US" sz="1200" u="none" dirty="0">
                          <a:latin typeface="UD デジタル 教科書体 N-R" panose="02020400000000000000" pitchFamily="17" charset="-128"/>
                          <a:ea typeface="UD デジタル 教科書体 N-R" panose="02020400000000000000" pitchFamily="17" charset="-128"/>
                        </a:rPr>
                        <a:t>と考える。</a:t>
                      </a:r>
                      <a:endParaRPr kumimoji="1" lang="en-US" altLang="ja-JP" sz="1200" u="none" dirty="0">
                        <a:latin typeface="UD デジタル 教科書体 N-R" panose="02020400000000000000" pitchFamily="17" charset="-128"/>
                        <a:ea typeface="UD デジタル 教科書体 N-R" panose="02020400000000000000" pitchFamily="17" charset="-128"/>
                      </a:endParaRPr>
                    </a:p>
                  </a:txBody>
                  <a:tcPr marL="36000" marR="36000" marT="36000" marB="36000" anchor="ctr"/>
                </a:tc>
                <a:tc>
                  <a:txBody>
                    <a:bodyPr/>
                    <a:lstStyle/>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200" u="none" dirty="0">
                          <a:latin typeface="UD デジタル 教科書体 N-R" panose="02020400000000000000" pitchFamily="17" charset="-128"/>
                          <a:ea typeface="UD デジタル 教科書体 N-R" panose="02020400000000000000" pitchFamily="17" charset="-128"/>
                        </a:rPr>
                        <a:t>・市町村の状況を踏まえた支援策の案について別途説明。</a:t>
                      </a:r>
                      <a:r>
                        <a:rPr kumimoji="1" lang="ja-JP" altLang="en-US" sz="1200" u="none" strike="noStrike" dirty="0">
                          <a:solidFill>
                            <a:schemeClr val="tx1"/>
                          </a:solidFill>
                          <a:latin typeface="UD デジタル 教科書体 N-R" panose="02020400000000000000" pitchFamily="17" charset="-128"/>
                          <a:ea typeface="UD デジタル 教科書体 N-R" panose="02020400000000000000" pitchFamily="17" charset="-128"/>
                        </a:rPr>
                        <a:t>本日（第２回部会）</a:t>
                      </a:r>
                      <a:r>
                        <a:rPr kumimoji="1" lang="ja-JP" altLang="en-US" sz="1200" u="none" dirty="0">
                          <a:latin typeface="UD デジタル 教科書体 N-R" panose="02020400000000000000" pitchFamily="17" charset="-128"/>
                          <a:ea typeface="UD デジタル 教科書体 N-R" panose="02020400000000000000" pitchFamily="17" charset="-128"/>
                        </a:rPr>
                        <a:t>の議論も踏まえ、引き続き取組を検討する。</a:t>
                      </a:r>
                      <a:endParaRPr kumimoji="1" lang="en-US" altLang="ja-JP" sz="1200" u="none" dirty="0">
                        <a:latin typeface="UD デジタル 教科書体 N-R" panose="02020400000000000000" pitchFamily="17" charset="-128"/>
                        <a:ea typeface="UD デジタル 教科書体 N-R" panose="02020400000000000000" pitchFamily="17" charset="-128"/>
                      </a:endParaRPr>
                    </a:p>
                  </a:txBody>
                  <a:tcPr marL="36000" marR="36000" marT="36000" marB="36000" anchor="ctr"/>
                </a:tc>
                <a:extLst>
                  <a:ext uri="{0D108BD9-81ED-4DB2-BD59-A6C34878D82A}">
                    <a16:rowId xmlns:a16="http://schemas.microsoft.com/office/drawing/2014/main" val="1559656452"/>
                  </a:ext>
                </a:extLst>
              </a:tr>
            </a:tbl>
          </a:graphicData>
        </a:graphic>
      </p:graphicFrame>
      <p:sp>
        <p:nvSpPr>
          <p:cNvPr id="6" name="Text Box 2">
            <a:extLst>
              <a:ext uri="{FF2B5EF4-FFF2-40B4-BE49-F238E27FC236}">
                <a16:creationId xmlns:a16="http://schemas.microsoft.com/office/drawing/2014/main" id="{D3DB9979-64A0-46CB-A8C2-B9A975EA397A}"/>
              </a:ext>
            </a:extLst>
          </p:cNvPr>
          <p:cNvSpPr txBox="1">
            <a:spLocks noChangeArrowheads="1"/>
          </p:cNvSpPr>
          <p:nvPr/>
        </p:nvSpPr>
        <p:spPr bwMode="auto">
          <a:xfrm>
            <a:off x="7689304" y="6405588"/>
            <a:ext cx="21336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5pPr>
            <a:lvl6pPr marL="25146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6pPr>
            <a:lvl7pPr marL="29718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7pPr>
            <a:lvl8pPr marL="34290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8pPr>
            <a:lvl9pPr marL="38862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9pPr>
          </a:lstStyle>
          <a:p>
            <a:pPr algn="r" eaLnBrk="1" hangingPunct="1">
              <a:buClrTx/>
              <a:buFontTx/>
              <a:buNone/>
            </a:pPr>
            <a:fld id="{CD1E3EF9-C8F1-45E4-AD9D-B4C5D7756A5D}" type="slidenum">
              <a:rPr lang="en-US" altLang="ja-JP" sz="1200">
                <a:solidFill>
                  <a:schemeClr val="tx1"/>
                </a:solidFill>
                <a:latin typeface="UD デジタル 教科書体 NP-R" panose="02020400000000000000" pitchFamily="18" charset="-128"/>
                <a:ea typeface="UD デジタル 教科書体 NP-R" panose="02020400000000000000" pitchFamily="18" charset="-128"/>
              </a:rPr>
              <a:pPr algn="r" eaLnBrk="1" hangingPunct="1">
                <a:buClrTx/>
                <a:buFontTx/>
                <a:buNone/>
              </a:pPr>
              <a:t>4</a:t>
            </a:fld>
            <a:endParaRPr lang="en-US" altLang="ja-JP" sz="1200" dirty="0">
              <a:solidFill>
                <a:schemeClr val="tx1"/>
              </a:solidFill>
              <a:latin typeface="UD デジタル 教科書体 NP-R" panose="02020400000000000000" pitchFamily="18" charset="-128"/>
              <a:ea typeface="UD デジタル 教科書体 NP-R" panose="02020400000000000000" pitchFamily="18" charset="-128"/>
            </a:endParaRPr>
          </a:p>
        </p:txBody>
      </p:sp>
    </p:spTree>
    <p:extLst>
      <p:ext uri="{BB962C8B-B14F-4D97-AF65-F5344CB8AC3E}">
        <p14:creationId xmlns:p14="http://schemas.microsoft.com/office/powerpoint/2010/main" val="11379011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0" y="-27384"/>
            <a:ext cx="9906000" cy="360000"/>
          </a:xfrm>
          <a:prstGeom prst="rect">
            <a:avLst/>
          </a:prstGeom>
          <a:solidFill>
            <a:srgbClr val="DBEEF4"/>
          </a:solidFill>
        </p:spPr>
        <p:txBody>
          <a:bodyPr wrap="square" rtlCol="0" anchor="ctr" anchorCtr="0">
            <a:noAutofit/>
          </a:bodyPr>
          <a:lstStyle/>
          <a:p>
            <a:r>
              <a:rPr kumimoji="1" lang="ja-JP" altLang="en-US" sz="1600" dirty="0">
                <a:latin typeface="UD デジタル 教科書体 NP-B" panose="02020700000000000000" pitchFamily="18" charset="-128"/>
                <a:ea typeface="UD デジタル 教科書体 NP-B" panose="02020700000000000000" pitchFamily="18" charset="-128"/>
                <a:cs typeface="Meiryo UI" panose="020B0604030504040204" pitchFamily="50" charset="-128"/>
              </a:rPr>
              <a:t>第１回住生活基本計画推進部会を踏まえた論点の整理</a:t>
            </a:r>
          </a:p>
        </p:txBody>
      </p:sp>
      <p:sp>
        <p:nvSpPr>
          <p:cNvPr id="16" name="テキスト ボックス 15">
            <a:extLst>
              <a:ext uri="{FF2B5EF4-FFF2-40B4-BE49-F238E27FC236}">
                <a16:creationId xmlns:a16="http://schemas.microsoft.com/office/drawing/2014/main" id="{54C6BE68-5097-4913-90DE-97DF13B03904}"/>
              </a:ext>
            </a:extLst>
          </p:cNvPr>
          <p:cNvSpPr txBox="1"/>
          <p:nvPr/>
        </p:nvSpPr>
        <p:spPr>
          <a:xfrm>
            <a:off x="128463" y="447073"/>
            <a:ext cx="6552729" cy="273000"/>
          </a:xfrm>
          <a:prstGeom prst="roundRect">
            <a:avLst/>
          </a:prstGeom>
          <a:solidFill>
            <a:schemeClr val="bg1"/>
          </a:solidFill>
          <a:ln>
            <a:solidFill>
              <a:schemeClr val="tx1">
                <a:lumMod val="50000"/>
                <a:lumOff val="50000"/>
              </a:schemeClr>
            </a:solidFill>
          </a:ln>
        </p:spPr>
        <p:txBody>
          <a:bodyPr wrap="square" lIns="36000" tIns="36000" rIns="36000" bIns="36000" rtlCol="0" anchor="t">
            <a:noAutofit/>
          </a:bodyPr>
          <a:lstStyle/>
          <a:p>
            <a:r>
              <a:rPr lang="ja-JP" altLang="en-US" sz="1200" b="1" dirty="0">
                <a:latin typeface="UD デジタル 教科書体 NP-B" panose="02020700000000000000" pitchFamily="18" charset="-128"/>
                <a:ea typeface="UD デジタル 教科書体 NP-B" panose="02020700000000000000" pitchFamily="18" charset="-128"/>
              </a:rPr>
              <a:t>４</a:t>
            </a:r>
            <a:r>
              <a:rPr lang="en-US" altLang="ja-JP" sz="1200" b="1" dirty="0">
                <a:latin typeface="UD デジタル 教科書体 NP-B" panose="02020700000000000000" pitchFamily="18" charset="-128"/>
                <a:ea typeface="UD デジタル 教科書体 NP-B" panose="02020700000000000000" pitchFamily="18" charset="-128"/>
              </a:rPr>
              <a:t>.</a:t>
            </a:r>
            <a:r>
              <a:rPr lang="ja-JP" altLang="en-US" sz="1200" b="1" dirty="0">
                <a:latin typeface="UD デジタル 教科書体 NP-B" panose="02020700000000000000" pitchFamily="18" charset="-128"/>
                <a:ea typeface="UD デジタル 教科書体 NP-B" panose="02020700000000000000" pitchFamily="18" charset="-128"/>
              </a:rPr>
              <a:t>論点③ 広域自治体として重点的に取り組むべき施策について　（１）市町村支援の強化</a:t>
            </a:r>
          </a:p>
        </p:txBody>
      </p:sp>
      <p:graphicFrame>
        <p:nvGraphicFramePr>
          <p:cNvPr id="17" name="表 16">
            <a:extLst>
              <a:ext uri="{FF2B5EF4-FFF2-40B4-BE49-F238E27FC236}">
                <a16:creationId xmlns:a16="http://schemas.microsoft.com/office/drawing/2014/main" id="{868F2402-42E5-4CD0-AF62-D1B76F5D55EB}"/>
              </a:ext>
            </a:extLst>
          </p:cNvPr>
          <p:cNvGraphicFramePr>
            <a:graphicFrameLocks noGrp="1"/>
          </p:cNvGraphicFramePr>
          <p:nvPr>
            <p:extLst>
              <p:ext uri="{D42A27DB-BD31-4B8C-83A1-F6EECF244321}">
                <p14:modId xmlns:p14="http://schemas.microsoft.com/office/powerpoint/2010/main" val="1206746833"/>
              </p:ext>
            </p:extLst>
          </p:nvPr>
        </p:nvGraphicFramePr>
        <p:xfrm>
          <a:off x="200472" y="804696"/>
          <a:ext cx="9505056" cy="5864528"/>
        </p:xfrm>
        <a:graphic>
          <a:graphicData uri="http://schemas.openxmlformats.org/drawingml/2006/table">
            <a:tbl>
              <a:tblPr firstRow="1" bandRow="1">
                <a:tableStyleId>{5C22544A-7EE6-4342-B048-85BDC9FD1C3A}</a:tableStyleId>
              </a:tblPr>
              <a:tblGrid>
                <a:gridCol w="6624736">
                  <a:extLst>
                    <a:ext uri="{9D8B030D-6E8A-4147-A177-3AD203B41FA5}">
                      <a16:colId xmlns:a16="http://schemas.microsoft.com/office/drawing/2014/main" val="20000"/>
                    </a:ext>
                  </a:extLst>
                </a:gridCol>
                <a:gridCol w="2880320">
                  <a:extLst>
                    <a:ext uri="{9D8B030D-6E8A-4147-A177-3AD203B41FA5}">
                      <a16:colId xmlns:a16="http://schemas.microsoft.com/office/drawing/2014/main" val="20002"/>
                    </a:ext>
                  </a:extLst>
                </a:gridCol>
              </a:tblGrid>
              <a:tr h="257974">
                <a:tc>
                  <a:txBody>
                    <a:bodyPr/>
                    <a:lstStyle/>
                    <a:p>
                      <a:pPr algn="ctr">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委員意見</a:t>
                      </a:r>
                    </a:p>
                  </a:txBody>
                  <a:tcPr marL="36000" marR="36000" marT="36000" marB="36000"/>
                </a:tc>
                <a:tc>
                  <a:txBody>
                    <a:bodyPr/>
                    <a:lstStyle/>
                    <a:p>
                      <a:pPr algn="ctr">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対応案</a:t>
                      </a:r>
                    </a:p>
                  </a:txBody>
                  <a:tcPr marL="36000" marR="36000" marT="36000" marB="36000"/>
                </a:tc>
                <a:extLst>
                  <a:ext uri="{0D108BD9-81ED-4DB2-BD59-A6C34878D82A}">
                    <a16:rowId xmlns:a16="http://schemas.microsoft.com/office/drawing/2014/main" val="10000"/>
                  </a:ext>
                </a:extLst>
              </a:tr>
              <a:tr h="2376000">
                <a:tc>
                  <a:txBody>
                    <a:bodyPr/>
                    <a:lstStyle/>
                    <a:p>
                      <a:pPr marL="88900" indent="-88900">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■民間住宅施策、民間事業者と連携した支援</a:t>
                      </a:r>
                      <a:endParaRPr kumimoji="1" lang="en-US" altLang="ja-JP" sz="1200" u="none" dirty="0">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 これまでは、自治体では公営住宅を住宅政策の主な対象としていたため、市町村レベルでは、民間住宅事業者との接点が少なかった。今後は、</a:t>
                      </a:r>
                      <a:r>
                        <a:rPr kumimoji="1" lang="ja-JP" altLang="en-US" sz="1200" u="sng" dirty="0">
                          <a:latin typeface="UD デジタル 教科書体 NP-B" panose="02020700000000000000" pitchFamily="18" charset="-128"/>
                          <a:ea typeface="UD デジタル 教科書体 NP-B" panose="02020700000000000000" pitchFamily="18" charset="-128"/>
                        </a:rPr>
                        <a:t>大阪府が市町村と不動産団体の支部などの民間事業者を繋ぐことが求められている</a:t>
                      </a:r>
                      <a:r>
                        <a:rPr kumimoji="1" lang="ja-JP" altLang="en-US" sz="1200" u="none" dirty="0">
                          <a:latin typeface="UD デジタル 教科書体 N-R" panose="02020400000000000000" pitchFamily="17" charset="-128"/>
                          <a:ea typeface="UD デジタル 教科書体 N-R" panose="02020400000000000000" pitchFamily="17" charset="-128"/>
                        </a:rPr>
                        <a:t>と感じる。</a:t>
                      </a:r>
                      <a:endParaRPr kumimoji="1" lang="en-US" altLang="ja-JP" sz="1200" u="none" dirty="0">
                        <a:latin typeface="UD デジタル 教科書体 N-R" panose="02020400000000000000" pitchFamily="17" charset="-128"/>
                        <a:ea typeface="UD デジタル 教科書体 N-R" panose="02020400000000000000" pitchFamily="17" charset="-128"/>
                      </a:endParaRPr>
                    </a:p>
                    <a:p>
                      <a:pPr marL="88900" indent="-88900">
                        <a:lnSpc>
                          <a:spcPct val="100000"/>
                        </a:lnSpc>
                        <a:spcBef>
                          <a:spcPts val="600"/>
                        </a:spcBef>
                      </a:pPr>
                      <a:r>
                        <a:rPr kumimoji="1" lang="ja-JP" altLang="en-US" sz="1200" u="none" dirty="0">
                          <a:latin typeface="UD デジタル 教科書体 N-R" panose="02020400000000000000" pitchFamily="17" charset="-128"/>
                          <a:ea typeface="UD デジタル 教科書体 N-R" panose="02020400000000000000" pitchFamily="17" charset="-128"/>
                        </a:rPr>
                        <a:t>○居住支援や空き家等の</a:t>
                      </a:r>
                      <a:r>
                        <a:rPr kumimoji="1" lang="ja-JP" altLang="en-US" sz="1200" u="sng" dirty="0">
                          <a:latin typeface="UD デジタル 教科書体 NP-B" panose="02020700000000000000" pitchFamily="18" charset="-128"/>
                          <a:ea typeface="UD デジタル 教科書体 NP-B" panose="02020700000000000000" pitchFamily="18" charset="-128"/>
                        </a:rPr>
                        <a:t>民間住宅が対象となる施策において、相談窓口はまとめるべき</a:t>
                      </a:r>
                      <a:r>
                        <a:rPr kumimoji="1" lang="ja-JP" altLang="en-US" sz="1200" u="none" dirty="0">
                          <a:latin typeface="UD デジタル 教科書体 N-R" panose="02020400000000000000" pitchFamily="17" charset="-128"/>
                          <a:ea typeface="UD デジタル 教科書体 N-R" panose="02020400000000000000" pitchFamily="17" charset="-128"/>
                        </a:rPr>
                        <a:t>で、その運用も、</a:t>
                      </a:r>
                      <a:r>
                        <a:rPr kumimoji="1" lang="ja-JP" altLang="en-US" sz="1200" u="sng" dirty="0">
                          <a:latin typeface="UD デジタル 教科書体 NP-B" panose="02020700000000000000" pitchFamily="18" charset="-128"/>
                          <a:ea typeface="UD デジタル 教科書体 NP-B" panose="02020700000000000000" pitchFamily="18" charset="-128"/>
                        </a:rPr>
                        <a:t>民間と連携するなどで必ずしも公務員が全てを行う必要がない仕組を作るべき</a:t>
                      </a:r>
                      <a:r>
                        <a:rPr kumimoji="1" lang="ja-JP" altLang="en-US" sz="1200" u="none" dirty="0">
                          <a:latin typeface="UD デジタル 教科書体 N-R" panose="02020400000000000000" pitchFamily="17" charset="-128"/>
                          <a:ea typeface="UD デジタル 教科書体 N-R" panose="02020400000000000000" pitchFamily="17" charset="-128"/>
                        </a:rPr>
                        <a:t>ではないか。</a:t>
                      </a:r>
                      <a:endParaRPr kumimoji="1" lang="en-US" altLang="ja-JP" sz="1200" u="none" dirty="0">
                        <a:latin typeface="UD デジタル 教科書体 N-R" panose="02020400000000000000" pitchFamily="17" charset="-128"/>
                        <a:ea typeface="UD デジタル 教科書体 N-R" panose="02020400000000000000" pitchFamily="17" charset="-128"/>
                      </a:endParaRPr>
                    </a:p>
                    <a:p>
                      <a:pPr marL="88900" indent="-88900">
                        <a:lnSpc>
                          <a:spcPct val="100000"/>
                        </a:lnSpc>
                        <a:spcBef>
                          <a:spcPts val="600"/>
                        </a:spcBef>
                      </a:pPr>
                      <a:r>
                        <a:rPr kumimoji="1" lang="ja-JP" altLang="en-US" sz="1200" u="none" dirty="0">
                          <a:latin typeface="UD デジタル 教科書体 N-R" panose="02020400000000000000" pitchFamily="17" charset="-128"/>
                          <a:ea typeface="UD デジタル 教科書体 N-R" panose="02020400000000000000" pitchFamily="17" charset="-128"/>
                        </a:rPr>
                        <a:t>○ 市町村が特定の業者を紹介することは難しいため、</a:t>
                      </a:r>
                      <a:r>
                        <a:rPr kumimoji="1" lang="ja-JP" altLang="en-US" sz="1200" u="sng" dirty="0">
                          <a:latin typeface="UD デジタル 教科書体 NP-B" panose="02020700000000000000" pitchFamily="18" charset="-128"/>
                          <a:ea typeface="UD デジタル 教科書体 NP-B" panose="02020700000000000000" pitchFamily="18" charset="-128"/>
                        </a:rPr>
                        <a:t>登録された民間団体・業者を紹介することで選択してもらえる仕組みは、民間住宅対策では有用</a:t>
                      </a:r>
                      <a:r>
                        <a:rPr kumimoji="1" lang="ja-JP" altLang="en-US" sz="1200" u="none" dirty="0">
                          <a:latin typeface="UD デジタル 教科書体 N-R" panose="02020400000000000000" pitchFamily="17" charset="-128"/>
                          <a:ea typeface="UD デジタル 教科書体 N-R" panose="02020400000000000000" pitchFamily="17" charset="-128"/>
                        </a:rPr>
                        <a:t>だと考える。</a:t>
                      </a:r>
                      <a:endParaRPr kumimoji="1" lang="en-US" altLang="ja-JP" sz="1200" u="none" dirty="0">
                        <a:latin typeface="UD デジタル 教科書体 N-R" panose="02020400000000000000" pitchFamily="17" charset="-128"/>
                        <a:ea typeface="UD デジタル 教科書体 N-R" panose="02020400000000000000" pitchFamily="17" charset="-128"/>
                      </a:endParaRPr>
                    </a:p>
                    <a:p>
                      <a:pPr marL="88900" indent="-88900">
                        <a:lnSpc>
                          <a:spcPct val="100000"/>
                        </a:lnSpc>
                        <a:spcBef>
                          <a:spcPts val="600"/>
                        </a:spcBef>
                      </a:pPr>
                      <a:r>
                        <a:rPr kumimoji="1" lang="ja-JP" altLang="en-US" sz="1200" u="none" dirty="0">
                          <a:latin typeface="UD デジタル 教科書体 N-R" panose="02020400000000000000" pitchFamily="17" charset="-128"/>
                          <a:ea typeface="UD デジタル 教科書体 N-R" panose="02020400000000000000" pitchFamily="17" charset="-128"/>
                        </a:rPr>
                        <a:t>○ 神奈川県では、</a:t>
                      </a:r>
                      <a:r>
                        <a:rPr kumimoji="1" lang="ja-JP" altLang="en-US" sz="1200" u="sng" dirty="0">
                          <a:latin typeface="UD デジタル 教科書体 NP-B" panose="02020700000000000000" pitchFamily="18" charset="-128"/>
                          <a:ea typeface="UD デジタル 教科書体 NP-B" panose="02020700000000000000" pitchFamily="18" charset="-128"/>
                        </a:rPr>
                        <a:t>財団を通して自治体の住宅施策をマンツーマンで指導</a:t>
                      </a:r>
                      <a:r>
                        <a:rPr kumimoji="1" lang="ja-JP" altLang="en-US" sz="1200" u="none" dirty="0">
                          <a:latin typeface="UD デジタル 教科書体 N-R" panose="02020400000000000000" pitchFamily="17" charset="-128"/>
                          <a:ea typeface="UD デジタル 教科書体 N-R" panose="02020400000000000000" pitchFamily="17" charset="-128"/>
                        </a:rPr>
                        <a:t>を行っており、自治体からも心強いとの意見が出ている。</a:t>
                      </a:r>
                      <a:r>
                        <a:rPr kumimoji="1" lang="ja-JP" altLang="en-US" sz="1200" u="sng" dirty="0">
                          <a:latin typeface="UD デジタル 教科書体 NP-B" panose="02020700000000000000" pitchFamily="18" charset="-128"/>
                          <a:ea typeface="UD デジタル 教科書体 NP-B" panose="02020700000000000000" pitchFamily="18" charset="-128"/>
                        </a:rPr>
                        <a:t>外部の力をアドバイザーとして活用</a:t>
                      </a:r>
                      <a:r>
                        <a:rPr kumimoji="1" lang="ja-JP" altLang="en-US" sz="1200" u="none" dirty="0">
                          <a:latin typeface="UD デジタル 教科書体 N-R" panose="02020400000000000000" pitchFamily="17" charset="-128"/>
                          <a:ea typeface="UD デジタル 教科書体 N-R" panose="02020400000000000000" pitchFamily="17" charset="-128"/>
                        </a:rPr>
                        <a:t>することで行政同士で直接やりにくいところも、</a:t>
                      </a:r>
                      <a:r>
                        <a:rPr kumimoji="1" lang="ja-JP" altLang="en-US" sz="1200" u="sng" dirty="0">
                          <a:latin typeface="UD デジタル 教科書体 NP-B" panose="02020700000000000000" pitchFamily="18" charset="-128"/>
                          <a:ea typeface="UD デジタル 教科書体 NP-B" panose="02020700000000000000" pitchFamily="18" charset="-128"/>
                        </a:rPr>
                        <a:t>伴走支援が可能</a:t>
                      </a:r>
                      <a:r>
                        <a:rPr kumimoji="1" lang="ja-JP" altLang="en-US" sz="1200" u="none" dirty="0">
                          <a:latin typeface="UD デジタル 教科書体 N-R" panose="02020400000000000000" pitchFamily="17" charset="-128"/>
                          <a:ea typeface="UD デジタル 教科書体 N-R" panose="02020400000000000000" pitchFamily="17" charset="-128"/>
                        </a:rPr>
                        <a:t>となる。</a:t>
                      </a:r>
                      <a:endParaRPr kumimoji="1" lang="en-US" altLang="ja-JP" sz="1200" u="none" dirty="0">
                        <a:latin typeface="UD デジタル 教科書体 N-R" panose="02020400000000000000" pitchFamily="17" charset="-128"/>
                        <a:ea typeface="UD デジタル 教科書体 N-R" panose="02020400000000000000" pitchFamily="17" charset="-128"/>
                      </a:endParaRPr>
                    </a:p>
                  </a:txBody>
                  <a:tcPr marL="36000" marR="36000" marT="36000" marB="36000" anchor="ctr"/>
                </a:tc>
                <a:tc>
                  <a:txBody>
                    <a:bodyPr/>
                    <a:lstStyle/>
                    <a:p>
                      <a:pPr marL="92075" marR="0" lvl="0" indent="-92075" algn="l" defTabSz="914400" rtl="0" eaLnBrk="1" fontAlgn="auto" latinLnBrk="0" hangingPunct="1">
                        <a:lnSpc>
                          <a:spcPct val="100000"/>
                        </a:lnSpc>
                        <a:spcBef>
                          <a:spcPts val="0"/>
                        </a:spcBef>
                        <a:spcAft>
                          <a:spcPts val="0"/>
                        </a:spcAft>
                        <a:buClrTx/>
                        <a:buSzTx/>
                        <a:buFontTx/>
                        <a:buNone/>
                        <a:tabLst/>
                        <a:defRPr/>
                      </a:pPr>
                      <a:r>
                        <a:rPr kumimoji="1" lang="ja-JP" altLang="en-US" sz="1200" u="none" dirty="0">
                          <a:latin typeface="UD デジタル 教科書体 N-R" panose="02020400000000000000" pitchFamily="17" charset="-128"/>
                          <a:ea typeface="UD デジタル 教科書体 N-R" panose="02020400000000000000" pitchFamily="17" charset="-128"/>
                        </a:rPr>
                        <a:t>・市町村の状況を踏まえた支援策の案について別途説明。本日</a:t>
                      </a:r>
                      <a:r>
                        <a:rPr kumimoji="1" lang="ja-JP" altLang="en-US" sz="1200" u="none" strike="noStrike" dirty="0">
                          <a:solidFill>
                            <a:schemeClr val="tx1"/>
                          </a:solidFill>
                          <a:latin typeface="UD デジタル 教科書体 N-R" panose="02020400000000000000" pitchFamily="17" charset="-128"/>
                          <a:ea typeface="UD デジタル 教科書体 N-R" panose="02020400000000000000" pitchFamily="17" charset="-128"/>
                        </a:rPr>
                        <a:t>（第２回部会）</a:t>
                      </a:r>
                      <a:r>
                        <a:rPr kumimoji="1" lang="ja-JP" altLang="en-US" sz="1200" u="none" dirty="0">
                          <a:latin typeface="UD デジタル 教科書体 N-R" panose="02020400000000000000" pitchFamily="17" charset="-128"/>
                          <a:ea typeface="UD デジタル 教科書体 N-R" panose="02020400000000000000" pitchFamily="17" charset="-128"/>
                        </a:rPr>
                        <a:t>の議論も踏まえ、引き続き取組を検討する。</a:t>
                      </a:r>
                      <a:endParaRPr kumimoji="1" lang="en-US" altLang="ja-JP" sz="1200" u="none" dirty="0">
                        <a:latin typeface="UD デジタル 教科書体 N-R" panose="02020400000000000000" pitchFamily="17" charset="-128"/>
                        <a:ea typeface="UD デジタル 教科書体 N-R" panose="02020400000000000000" pitchFamily="17" charset="-128"/>
                      </a:endParaRPr>
                    </a:p>
                  </a:txBody>
                  <a:tcPr marL="36000" marR="36000" marT="36000" marB="36000" anchor="ctr"/>
                </a:tc>
                <a:extLst>
                  <a:ext uri="{0D108BD9-81ED-4DB2-BD59-A6C34878D82A}">
                    <a16:rowId xmlns:a16="http://schemas.microsoft.com/office/drawing/2014/main" val="10001"/>
                  </a:ext>
                </a:extLst>
              </a:tr>
              <a:tr h="1887394">
                <a:tc>
                  <a:txBody>
                    <a:bodyPr/>
                    <a:lstStyle/>
                    <a:p>
                      <a:pPr marL="88900" indent="-88900">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■人材育成</a:t>
                      </a:r>
                      <a:endParaRPr kumimoji="1" lang="en-US" altLang="ja-JP" sz="1200" u="none" dirty="0">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 空き家対策は自治体によって状況が全く異なっている。大阪府が</a:t>
                      </a:r>
                      <a:r>
                        <a:rPr kumimoji="1" lang="ja-JP" altLang="en-US" sz="1200" u="sng" dirty="0">
                          <a:latin typeface="UD デジタル 教科書体 NP-B" panose="02020700000000000000" pitchFamily="18" charset="-128"/>
                          <a:ea typeface="UD デジタル 教科書体 NP-B" panose="02020700000000000000" pitchFamily="18" charset="-128"/>
                        </a:rPr>
                        <a:t>各自治体の空き家担当を集めてワークショップを開催し、よく似た問題を抱えている自治体を</a:t>
                      </a:r>
                      <a:r>
                        <a:rPr kumimoji="1" lang="en-US" altLang="ja-JP" sz="1200" u="sng" dirty="0">
                          <a:latin typeface="UD デジタル 教科書体 NP-B" panose="02020700000000000000" pitchFamily="18" charset="-128"/>
                          <a:ea typeface="UD デジタル 教科書体 NP-B" panose="02020700000000000000" pitchFamily="18" charset="-128"/>
                        </a:rPr>
                        <a:t>1</a:t>
                      </a:r>
                      <a:r>
                        <a:rPr kumimoji="1" lang="ja-JP" altLang="en-US" sz="1200" u="sng" dirty="0">
                          <a:latin typeface="UD デジタル 教科書体 NP-B" panose="02020700000000000000" pitchFamily="18" charset="-128"/>
                          <a:ea typeface="UD デジタル 教科書体 NP-B" panose="02020700000000000000" pitchFamily="18" charset="-128"/>
                        </a:rPr>
                        <a:t>つのテーブルにまとめて話し合いをしてもらうことは重要</a:t>
                      </a:r>
                      <a:r>
                        <a:rPr kumimoji="1" lang="ja-JP" altLang="en-US" sz="1200" u="none" dirty="0">
                          <a:latin typeface="UD デジタル 教科書体 N-R" panose="02020400000000000000" pitchFamily="17" charset="-128"/>
                          <a:ea typeface="UD デジタル 教科書体 N-R" panose="02020400000000000000" pitchFamily="17" charset="-128"/>
                        </a:rPr>
                        <a:t>と考える。公営住宅や郊外住宅地など関係ないところもあるが類似する状況のところもある。</a:t>
                      </a:r>
                      <a:r>
                        <a:rPr kumimoji="1" lang="ja-JP" altLang="en-US" sz="1200" u="sng" dirty="0">
                          <a:latin typeface="UD デジタル 教科書体 NP-B" panose="02020700000000000000" pitchFamily="18" charset="-128"/>
                          <a:ea typeface="UD デジタル 教科書体 NP-B" panose="02020700000000000000" pitchFamily="18" charset="-128"/>
                        </a:rPr>
                        <a:t>それぞれのノウハウを横つなぎできるプラットフォームを設けるだけでも人材育成につながる</a:t>
                      </a:r>
                      <a:r>
                        <a:rPr kumimoji="1" lang="ja-JP" altLang="en-US" sz="1200" u="none" dirty="0">
                          <a:latin typeface="UD デジタル 教科書体 N-R" panose="02020400000000000000" pitchFamily="17" charset="-128"/>
                          <a:ea typeface="UD デジタル 教科書体 N-R" panose="02020400000000000000" pitchFamily="17" charset="-128"/>
                        </a:rPr>
                        <a:t>と思う。</a:t>
                      </a:r>
                      <a:endParaRPr kumimoji="1" lang="en-US" altLang="ja-JP" sz="1200" u="none" dirty="0">
                        <a:latin typeface="UD デジタル 教科書体 N-R" panose="02020400000000000000" pitchFamily="17" charset="-128"/>
                        <a:ea typeface="UD デジタル 教科書体 N-R" panose="02020400000000000000" pitchFamily="17" charset="-128"/>
                      </a:endParaRPr>
                    </a:p>
                    <a:p>
                      <a:pPr marL="88900" indent="-88900">
                        <a:lnSpc>
                          <a:spcPct val="100000"/>
                        </a:lnSpc>
                        <a:spcBef>
                          <a:spcPts val="600"/>
                        </a:spcBef>
                      </a:pPr>
                      <a:r>
                        <a:rPr kumimoji="1" lang="ja-JP" altLang="en-US" sz="1200" u="none" dirty="0">
                          <a:latin typeface="UD デジタル 教科書体 N-R" panose="02020400000000000000" pitchFamily="17" charset="-128"/>
                          <a:ea typeface="UD デジタル 教科書体 N-R" panose="02020400000000000000" pitchFamily="17" charset="-128"/>
                        </a:rPr>
                        <a:t>○ 市町村の職員を大阪府で受け入れる際、</a:t>
                      </a:r>
                      <a:r>
                        <a:rPr kumimoji="1" lang="ja-JP" altLang="en-US" sz="1200" u="sng" dirty="0">
                          <a:latin typeface="UD デジタル 教科書体 NP-B" panose="02020700000000000000" pitchFamily="18" charset="-128"/>
                          <a:ea typeface="UD デジタル 教科書体 NP-B" panose="02020700000000000000" pitchFamily="18" charset="-128"/>
                        </a:rPr>
                        <a:t>市町村では実施するのが難しい取組を経験し、ノウハウを学んで持って帰ってもらうような連携ができると、よりよい</a:t>
                      </a:r>
                      <a:r>
                        <a:rPr kumimoji="1" lang="ja-JP" altLang="en-US" sz="1200" u="none" dirty="0">
                          <a:latin typeface="UD デジタル 教科書体 N-R" panose="02020400000000000000" pitchFamily="17" charset="-128"/>
                          <a:ea typeface="UD デジタル 教科書体 N-R" panose="02020400000000000000" pitchFamily="17" charset="-128"/>
                        </a:rPr>
                        <a:t>のではないか。</a:t>
                      </a:r>
                      <a:endParaRPr kumimoji="1" lang="en-US" altLang="ja-JP" sz="1200" u="none" dirty="0">
                        <a:latin typeface="UD デジタル 教科書体 N-R" panose="02020400000000000000" pitchFamily="17" charset="-128"/>
                        <a:ea typeface="UD デジタル 教科書体 N-R" panose="02020400000000000000" pitchFamily="17" charset="-128"/>
                      </a:endParaRPr>
                    </a:p>
                  </a:txBody>
                  <a:tcPr marL="36000" marR="36000" marT="36000" marB="36000" anchor="ctr"/>
                </a:tc>
                <a:tc>
                  <a:txBody>
                    <a:bodyPr/>
                    <a:lstStyle/>
                    <a:p>
                      <a:pPr marL="92075" marR="0" lvl="0" indent="-92075" algn="l" defTabSz="914400" rtl="0" eaLnBrk="1" fontAlgn="auto" latinLnBrk="0" hangingPunct="1">
                        <a:lnSpc>
                          <a:spcPct val="100000"/>
                        </a:lnSpc>
                        <a:spcBef>
                          <a:spcPts val="0"/>
                        </a:spcBef>
                        <a:spcAft>
                          <a:spcPts val="0"/>
                        </a:spcAft>
                        <a:buClrTx/>
                        <a:buSzTx/>
                        <a:buFontTx/>
                        <a:buNone/>
                        <a:tabLst/>
                        <a:defRPr/>
                      </a:pPr>
                      <a:r>
                        <a:rPr kumimoji="1" lang="ja-JP" altLang="en-US" sz="1200" u="none" dirty="0">
                          <a:latin typeface="UD デジタル 教科書体 N-R" panose="02020400000000000000" pitchFamily="17" charset="-128"/>
                          <a:ea typeface="UD デジタル 教科書体 N-R" panose="02020400000000000000" pitchFamily="17" charset="-128"/>
                        </a:rPr>
                        <a:t>・市町村の状況を踏まえた支援策の案について別途説明。本日</a:t>
                      </a:r>
                      <a:r>
                        <a:rPr kumimoji="1" lang="ja-JP" altLang="en-US" sz="1200" u="none" strike="noStrike" dirty="0">
                          <a:solidFill>
                            <a:schemeClr val="tx1"/>
                          </a:solidFill>
                          <a:latin typeface="UD デジタル 教科書体 N-R" panose="02020400000000000000" pitchFamily="17" charset="-128"/>
                          <a:ea typeface="UD デジタル 教科書体 N-R" panose="02020400000000000000" pitchFamily="17" charset="-128"/>
                        </a:rPr>
                        <a:t>（第２回部会）</a:t>
                      </a:r>
                      <a:r>
                        <a:rPr kumimoji="1" lang="ja-JP" altLang="en-US" sz="1200" u="none" dirty="0">
                          <a:latin typeface="UD デジタル 教科書体 N-R" panose="02020400000000000000" pitchFamily="17" charset="-128"/>
                          <a:ea typeface="UD デジタル 教科書体 N-R" panose="02020400000000000000" pitchFamily="17" charset="-128"/>
                        </a:rPr>
                        <a:t>の議論も踏まえ、引き続き取組を検討する。</a:t>
                      </a:r>
                      <a:endParaRPr kumimoji="1" lang="en-US" altLang="ja-JP" sz="1200" u="none" dirty="0">
                        <a:latin typeface="UD デジタル 教科書体 N-R" panose="02020400000000000000" pitchFamily="17" charset="-128"/>
                        <a:ea typeface="UD デジタル 教科書体 N-R" panose="02020400000000000000" pitchFamily="17" charset="-128"/>
                      </a:endParaRPr>
                    </a:p>
                  </a:txBody>
                  <a:tcPr marL="36000" marR="36000" marT="36000" marB="36000" anchor="ctr"/>
                </a:tc>
                <a:extLst>
                  <a:ext uri="{0D108BD9-81ED-4DB2-BD59-A6C34878D82A}">
                    <a16:rowId xmlns:a16="http://schemas.microsoft.com/office/drawing/2014/main" val="1559656452"/>
                  </a:ext>
                </a:extLst>
              </a:tr>
              <a:tr h="1224000">
                <a:tc>
                  <a:txBody>
                    <a:bodyPr/>
                    <a:lstStyle/>
                    <a:p>
                      <a:pPr marL="88900" indent="-88900">
                        <a:lnSpc>
                          <a:spcPct val="100000"/>
                        </a:lnSpc>
                        <a:spcBef>
                          <a:spcPts val="600"/>
                        </a:spcBef>
                      </a:pPr>
                      <a:r>
                        <a:rPr kumimoji="1" lang="ja-JP" altLang="en-US" sz="1200" u="none" dirty="0">
                          <a:latin typeface="UD デジタル 教科書体 N-R" panose="02020400000000000000" pitchFamily="17" charset="-128"/>
                          <a:ea typeface="UD デジタル 教科書体 N-R" panose="02020400000000000000" pitchFamily="17" charset="-128"/>
                        </a:rPr>
                        <a:t>■負担の軽減</a:t>
                      </a:r>
                      <a:endParaRPr kumimoji="1" lang="en-US" altLang="ja-JP" sz="1200" u="none" dirty="0">
                        <a:latin typeface="UD デジタル 教科書体 N-R" panose="02020400000000000000" pitchFamily="17" charset="-128"/>
                        <a:ea typeface="UD デジタル 教科書体 N-R" panose="02020400000000000000" pitchFamily="17" charset="-128"/>
                      </a:endParaRPr>
                    </a:p>
                    <a:p>
                      <a:pPr marL="88900" indent="-88900">
                        <a:lnSpc>
                          <a:spcPct val="100000"/>
                        </a:lnSpc>
                        <a:spcBef>
                          <a:spcPts val="600"/>
                        </a:spcBef>
                      </a:pPr>
                      <a:r>
                        <a:rPr kumimoji="1" lang="ja-JP" altLang="en-US" sz="1200" u="none" dirty="0">
                          <a:latin typeface="UD デジタル 教科書体 N-R" panose="02020400000000000000" pitchFamily="17" charset="-128"/>
                          <a:ea typeface="UD デジタル 教科書体 N-R" panose="02020400000000000000" pitchFamily="17" charset="-128"/>
                        </a:rPr>
                        <a:t>○ 自治体における情報の周知や教育等にパワーが必要である。例えば礼金・敷金に関するマニュアルを各自治体で作成されているが、</a:t>
                      </a:r>
                      <a:r>
                        <a:rPr kumimoji="1" lang="ja-JP" altLang="en-US" sz="1200" u="sng" dirty="0">
                          <a:latin typeface="UD デジタル 教科書体 NP-B" panose="02020700000000000000" pitchFamily="18" charset="-128"/>
                          <a:ea typeface="UD デジタル 教科書体 NP-B" panose="02020700000000000000" pitchFamily="18" charset="-128"/>
                        </a:rPr>
                        <a:t>共通のひな形を活用するなど、各自治体がすべてオリジナルとする必要はなく、省力化していくことが必要</a:t>
                      </a:r>
                      <a:r>
                        <a:rPr kumimoji="1" lang="ja-JP" altLang="en-US" sz="1200" u="none" dirty="0">
                          <a:latin typeface="UD デジタル 教科書体 N-R" panose="02020400000000000000" pitchFamily="17" charset="-128"/>
                          <a:ea typeface="UD デジタル 教科書体 N-R" panose="02020400000000000000" pitchFamily="17" charset="-128"/>
                        </a:rPr>
                        <a:t>だと考える。</a:t>
                      </a:r>
                      <a:endParaRPr kumimoji="1" lang="en-US" altLang="ja-JP" sz="1200" u="none" dirty="0">
                        <a:latin typeface="UD デジタル 教科書体 N-R" panose="02020400000000000000" pitchFamily="17" charset="-128"/>
                        <a:ea typeface="UD デジタル 教科書体 N-R" panose="02020400000000000000" pitchFamily="17" charset="-128"/>
                      </a:endParaRPr>
                    </a:p>
                    <a:p>
                      <a:pPr marL="88900" indent="-88900">
                        <a:lnSpc>
                          <a:spcPct val="100000"/>
                        </a:lnSpc>
                        <a:spcBef>
                          <a:spcPts val="600"/>
                        </a:spcBef>
                      </a:pPr>
                      <a:r>
                        <a:rPr kumimoji="1" lang="ja-JP" altLang="en-US" sz="1200" u="none" dirty="0">
                          <a:latin typeface="UD デジタル 教科書体 N-R" panose="02020400000000000000" pitchFamily="17" charset="-128"/>
                          <a:ea typeface="UD デジタル 教科書体 N-R" panose="02020400000000000000" pitchFamily="17" charset="-128"/>
                        </a:rPr>
                        <a:t>○ </a:t>
                      </a:r>
                      <a:r>
                        <a:rPr kumimoji="1" lang="ja-JP" altLang="en-US" sz="1200" u="sng" dirty="0">
                          <a:latin typeface="UD デジタル 教科書体 NP-B" panose="02020700000000000000" pitchFamily="18" charset="-128"/>
                          <a:ea typeface="UD デジタル 教科書体 NP-B" panose="02020700000000000000" pitchFamily="18" charset="-128"/>
                        </a:rPr>
                        <a:t>クラウド等を活用</a:t>
                      </a:r>
                      <a:r>
                        <a:rPr kumimoji="1" lang="ja-JP" altLang="en-US" sz="1200" u="none" dirty="0">
                          <a:latin typeface="UD デジタル 教科書体 N-R" panose="02020400000000000000" pitchFamily="17" charset="-128"/>
                          <a:ea typeface="UD デジタル 教科書体 N-R" panose="02020400000000000000" pitchFamily="17" charset="-128"/>
                        </a:rPr>
                        <a:t>し、自治体間でのファイル連携の仕方も工夫していくとよいのではないか。</a:t>
                      </a:r>
                      <a:endParaRPr kumimoji="1" lang="en-US" altLang="ja-JP" sz="1200" u="none" dirty="0">
                        <a:latin typeface="UD デジタル 教科書体 N-R" panose="02020400000000000000" pitchFamily="17" charset="-128"/>
                        <a:ea typeface="UD デジタル 教科書体 N-R" panose="02020400000000000000" pitchFamily="17" charset="-128"/>
                      </a:endParaRPr>
                    </a:p>
                  </a:txBody>
                  <a:tcPr marL="36000" marR="36000" marT="36000" marB="36000" anchor="ctr"/>
                </a:tc>
                <a:tc>
                  <a:txBody>
                    <a:bodyPr/>
                    <a:lstStyle/>
                    <a:p>
                      <a:pPr marL="92075" marR="0" lvl="0" indent="-92075" algn="l" defTabSz="914400" rtl="0" eaLnBrk="1" fontAlgn="auto" latinLnBrk="0" hangingPunct="1">
                        <a:lnSpc>
                          <a:spcPct val="100000"/>
                        </a:lnSpc>
                        <a:spcBef>
                          <a:spcPts val="0"/>
                        </a:spcBef>
                        <a:spcAft>
                          <a:spcPts val="0"/>
                        </a:spcAft>
                        <a:buClrTx/>
                        <a:buSzTx/>
                        <a:buFontTx/>
                        <a:buNone/>
                        <a:tabLst/>
                        <a:defRPr/>
                      </a:pPr>
                      <a:r>
                        <a:rPr kumimoji="1" lang="ja-JP" altLang="en-US" sz="1200" u="none" dirty="0">
                          <a:latin typeface="UD デジタル 教科書体 N-R" panose="02020400000000000000" pitchFamily="17" charset="-128"/>
                          <a:ea typeface="UD デジタル 教科書体 N-R" panose="02020400000000000000" pitchFamily="17" charset="-128"/>
                        </a:rPr>
                        <a:t>・市町村の状況を踏まえた支援策の案について別途説明。本日</a:t>
                      </a:r>
                      <a:r>
                        <a:rPr kumimoji="1" lang="ja-JP" altLang="en-US" sz="1200" u="none" strike="noStrike" dirty="0">
                          <a:solidFill>
                            <a:schemeClr val="tx1"/>
                          </a:solidFill>
                          <a:latin typeface="UD デジタル 教科書体 N-R" panose="02020400000000000000" pitchFamily="17" charset="-128"/>
                          <a:ea typeface="UD デジタル 教科書体 N-R" panose="02020400000000000000" pitchFamily="17" charset="-128"/>
                        </a:rPr>
                        <a:t>（第２回部会）</a:t>
                      </a:r>
                      <a:r>
                        <a:rPr kumimoji="1" lang="ja-JP" altLang="en-US" sz="1200" u="none" dirty="0">
                          <a:latin typeface="UD デジタル 教科書体 N-R" panose="02020400000000000000" pitchFamily="17" charset="-128"/>
                          <a:ea typeface="UD デジタル 教科書体 N-R" panose="02020400000000000000" pitchFamily="17" charset="-128"/>
                        </a:rPr>
                        <a:t>の議論も踏まえ、引き続き取組を検討する。</a:t>
                      </a:r>
                      <a:endParaRPr kumimoji="1" lang="en-US" altLang="ja-JP" sz="1200" u="none" dirty="0">
                        <a:latin typeface="UD デジタル 教科書体 N-R" panose="02020400000000000000" pitchFamily="17" charset="-128"/>
                        <a:ea typeface="UD デジタル 教科書体 N-R" panose="02020400000000000000" pitchFamily="17" charset="-128"/>
                      </a:endParaRPr>
                    </a:p>
                  </a:txBody>
                  <a:tcPr marL="36000" marR="36000" marT="36000" marB="36000" anchor="ctr"/>
                </a:tc>
                <a:extLst>
                  <a:ext uri="{0D108BD9-81ED-4DB2-BD59-A6C34878D82A}">
                    <a16:rowId xmlns:a16="http://schemas.microsoft.com/office/drawing/2014/main" val="3135588409"/>
                  </a:ext>
                </a:extLst>
              </a:tr>
            </a:tbl>
          </a:graphicData>
        </a:graphic>
      </p:graphicFrame>
      <p:sp>
        <p:nvSpPr>
          <p:cNvPr id="6" name="Text Box 2">
            <a:extLst>
              <a:ext uri="{FF2B5EF4-FFF2-40B4-BE49-F238E27FC236}">
                <a16:creationId xmlns:a16="http://schemas.microsoft.com/office/drawing/2014/main" id="{EF824BA4-775E-4A31-A801-54A7A1A1786C}"/>
              </a:ext>
            </a:extLst>
          </p:cNvPr>
          <p:cNvSpPr txBox="1">
            <a:spLocks noChangeArrowheads="1"/>
          </p:cNvSpPr>
          <p:nvPr/>
        </p:nvSpPr>
        <p:spPr bwMode="auto">
          <a:xfrm>
            <a:off x="7689304" y="6388722"/>
            <a:ext cx="21336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5pPr>
            <a:lvl6pPr marL="25146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6pPr>
            <a:lvl7pPr marL="29718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7pPr>
            <a:lvl8pPr marL="34290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8pPr>
            <a:lvl9pPr marL="38862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9pPr>
          </a:lstStyle>
          <a:p>
            <a:pPr algn="r" eaLnBrk="1" hangingPunct="1">
              <a:buClrTx/>
              <a:buFontTx/>
              <a:buNone/>
            </a:pPr>
            <a:fld id="{CD1E3EF9-C8F1-45E4-AD9D-B4C5D7756A5D}" type="slidenum">
              <a:rPr lang="en-US" altLang="ja-JP" sz="1200">
                <a:solidFill>
                  <a:schemeClr val="tx1"/>
                </a:solidFill>
                <a:latin typeface="UD デジタル 教科書体 NP-R" panose="02020400000000000000" pitchFamily="18" charset="-128"/>
                <a:ea typeface="UD デジタル 教科書体 NP-R" panose="02020400000000000000" pitchFamily="18" charset="-128"/>
              </a:rPr>
              <a:pPr algn="r" eaLnBrk="1" hangingPunct="1">
                <a:buClrTx/>
                <a:buFontTx/>
                <a:buNone/>
              </a:pPr>
              <a:t>5</a:t>
            </a:fld>
            <a:endParaRPr lang="en-US" altLang="ja-JP" sz="1200" dirty="0">
              <a:solidFill>
                <a:schemeClr val="tx1"/>
              </a:solidFill>
              <a:latin typeface="UD デジタル 教科書体 NP-R" panose="02020400000000000000" pitchFamily="18" charset="-128"/>
              <a:ea typeface="UD デジタル 教科書体 NP-R" panose="02020400000000000000" pitchFamily="18" charset="-128"/>
            </a:endParaRPr>
          </a:p>
        </p:txBody>
      </p:sp>
    </p:spTree>
    <p:extLst>
      <p:ext uri="{BB962C8B-B14F-4D97-AF65-F5344CB8AC3E}">
        <p14:creationId xmlns:p14="http://schemas.microsoft.com/office/powerpoint/2010/main" val="18027177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0" y="-27384"/>
            <a:ext cx="9906000" cy="360000"/>
          </a:xfrm>
          <a:prstGeom prst="rect">
            <a:avLst/>
          </a:prstGeom>
          <a:solidFill>
            <a:srgbClr val="DBEEF4"/>
          </a:solidFill>
        </p:spPr>
        <p:txBody>
          <a:bodyPr wrap="square" rtlCol="0" anchor="ctr" anchorCtr="0">
            <a:noAutofit/>
          </a:bodyPr>
          <a:lstStyle/>
          <a:p>
            <a:r>
              <a:rPr kumimoji="1" lang="ja-JP" altLang="en-US" sz="1600" dirty="0">
                <a:latin typeface="UD デジタル 教科書体 NP-B" panose="02020700000000000000" pitchFamily="18" charset="-128"/>
                <a:ea typeface="UD デジタル 教科書体 NP-B" panose="02020700000000000000" pitchFamily="18" charset="-128"/>
                <a:cs typeface="Meiryo UI" panose="020B0604030504040204" pitchFamily="50" charset="-128"/>
              </a:rPr>
              <a:t>第１回住生活基本計画推進部会を踏まえた論点の整理</a:t>
            </a:r>
          </a:p>
        </p:txBody>
      </p:sp>
      <p:sp>
        <p:nvSpPr>
          <p:cNvPr id="16" name="テキスト ボックス 15">
            <a:extLst>
              <a:ext uri="{FF2B5EF4-FFF2-40B4-BE49-F238E27FC236}">
                <a16:creationId xmlns:a16="http://schemas.microsoft.com/office/drawing/2014/main" id="{54C6BE68-5097-4913-90DE-97DF13B03904}"/>
              </a:ext>
            </a:extLst>
          </p:cNvPr>
          <p:cNvSpPr txBox="1"/>
          <p:nvPr/>
        </p:nvSpPr>
        <p:spPr>
          <a:xfrm>
            <a:off x="128463" y="447073"/>
            <a:ext cx="6552729" cy="273000"/>
          </a:xfrm>
          <a:prstGeom prst="roundRect">
            <a:avLst/>
          </a:prstGeom>
          <a:solidFill>
            <a:schemeClr val="bg1"/>
          </a:solidFill>
          <a:ln>
            <a:solidFill>
              <a:schemeClr val="tx1">
                <a:lumMod val="50000"/>
                <a:lumOff val="50000"/>
              </a:schemeClr>
            </a:solidFill>
          </a:ln>
        </p:spPr>
        <p:txBody>
          <a:bodyPr wrap="square" lIns="36000" tIns="36000" rIns="36000" bIns="36000" rtlCol="0" anchor="t">
            <a:noAutofit/>
          </a:bodyPr>
          <a:lstStyle/>
          <a:p>
            <a:r>
              <a:rPr lang="ja-JP" altLang="en-US" sz="1200" b="1" dirty="0">
                <a:latin typeface="UD デジタル 教科書体 NP-B" panose="02020700000000000000" pitchFamily="18" charset="-128"/>
                <a:ea typeface="UD デジタル 教科書体 NP-B" panose="02020700000000000000" pitchFamily="18" charset="-128"/>
              </a:rPr>
              <a:t>４</a:t>
            </a:r>
            <a:r>
              <a:rPr lang="en-US" altLang="ja-JP" sz="1200" b="1" dirty="0">
                <a:latin typeface="UD デジタル 教科書体 NP-B" panose="02020700000000000000" pitchFamily="18" charset="-128"/>
                <a:ea typeface="UD デジタル 教科書体 NP-B" panose="02020700000000000000" pitchFamily="18" charset="-128"/>
              </a:rPr>
              <a:t>.</a:t>
            </a:r>
            <a:r>
              <a:rPr lang="ja-JP" altLang="en-US" sz="1200" b="1" dirty="0">
                <a:latin typeface="UD デジタル 教科書体 NP-B" panose="02020700000000000000" pitchFamily="18" charset="-128"/>
                <a:ea typeface="UD デジタル 教科書体 NP-B" panose="02020700000000000000" pitchFamily="18" charset="-128"/>
              </a:rPr>
              <a:t>論点③ 広域自治体として重点的に取り組むべき施策について　（１）市町村支援の強化</a:t>
            </a:r>
          </a:p>
        </p:txBody>
      </p:sp>
      <p:graphicFrame>
        <p:nvGraphicFramePr>
          <p:cNvPr id="17" name="表 16">
            <a:extLst>
              <a:ext uri="{FF2B5EF4-FFF2-40B4-BE49-F238E27FC236}">
                <a16:creationId xmlns:a16="http://schemas.microsoft.com/office/drawing/2014/main" id="{868F2402-42E5-4CD0-AF62-D1B76F5D55EB}"/>
              </a:ext>
            </a:extLst>
          </p:cNvPr>
          <p:cNvGraphicFramePr>
            <a:graphicFrameLocks noGrp="1"/>
          </p:cNvGraphicFramePr>
          <p:nvPr>
            <p:extLst>
              <p:ext uri="{D42A27DB-BD31-4B8C-83A1-F6EECF244321}">
                <p14:modId xmlns:p14="http://schemas.microsoft.com/office/powerpoint/2010/main" val="4263193702"/>
              </p:ext>
            </p:extLst>
          </p:nvPr>
        </p:nvGraphicFramePr>
        <p:xfrm>
          <a:off x="200472" y="804696"/>
          <a:ext cx="9505056" cy="2696312"/>
        </p:xfrm>
        <a:graphic>
          <a:graphicData uri="http://schemas.openxmlformats.org/drawingml/2006/table">
            <a:tbl>
              <a:tblPr firstRow="1" bandRow="1">
                <a:tableStyleId>{5C22544A-7EE6-4342-B048-85BDC9FD1C3A}</a:tableStyleId>
              </a:tblPr>
              <a:tblGrid>
                <a:gridCol w="6624736">
                  <a:extLst>
                    <a:ext uri="{9D8B030D-6E8A-4147-A177-3AD203B41FA5}">
                      <a16:colId xmlns:a16="http://schemas.microsoft.com/office/drawing/2014/main" val="20000"/>
                    </a:ext>
                  </a:extLst>
                </a:gridCol>
                <a:gridCol w="2880320">
                  <a:extLst>
                    <a:ext uri="{9D8B030D-6E8A-4147-A177-3AD203B41FA5}">
                      <a16:colId xmlns:a16="http://schemas.microsoft.com/office/drawing/2014/main" val="20002"/>
                    </a:ext>
                  </a:extLst>
                </a:gridCol>
              </a:tblGrid>
              <a:tr h="257974">
                <a:tc>
                  <a:txBody>
                    <a:bodyPr/>
                    <a:lstStyle/>
                    <a:p>
                      <a:pPr algn="ctr">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委員意見</a:t>
                      </a:r>
                    </a:p>
                  </a:txBody>
                  <a:tcPr marL="36000" marR="36000" marT="36000" marB="36000"/>
                </a:tc>
                <a:tc>
                  <a:txBody>
                    <a:bodyPr/>
                    <a:lstStyle/>
                    <a:p>
                      <a:pPr algn="ctr">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対応案</a:t>
                      </a:r>
                    </a:p>
                  </a:txBody>
                  <a:tcPr marL="36000" marR="36000" marT="36000" marB="36000"/>
                </a:tc>
                <a:extLst>
                  <a:ext uri="{0D108BD9-81ED-4DB2-BD59-A6C34878D82A}">
                    <a16:rowId xmlns:a16="http://schemas.microsoft.com/office/drawing/2014/main" val="10000"/>
                  </a:ext>
                </a:extLst>
              </a:tr>
              <a:tr h="1214202">
                <a:tc>
                  <a:txBody>
                    <a:bodyPr/>
                    <a:lstStyle/>
                    <a:p>
                      <a:pPr marL="88900" indent="-88900">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■実態把握に対する支援</a:t>
                      </a:r>
                      <a:endParaRPr kumimoji="1" lang="en-US" altLang="ja-JP" sz="1200" u="none" dirty="0">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 マンションだけでなく空き家など実態把握は重要であり、また計画策定のためにも統計データの分析が必要となる。統計調査の分析は詳細に実施するとすれば自治体の負担になるため、</a:t>
                      </a:r>
                      <a:r>
                        <a:rPr kumimoji="1" lang="ja-JP" altLang="en-US" sz="1200" u="sng" dirty="0">
                          <a:latin typeface="UD デジタル 教科書体 NP-B" panose="02020700000000000000" pitchFamily="18" charset="-128"/>
                          <a:ea typeface="UD デジタル 教科書体 NP-B" panose="02020700000000000000" pitchFamily="18" charset="-128"/>
                        </a:rPr>
                        <a:t>大阪府が住宅・土地統計調査結果をエリア単位で特別集計して情報提供するなど支援できればいいのでは</a:t>
                      </a:r>
                      <a:r>
                        <a:rPr kumimoji="1" lang="ja-JP" altLang="en-US" sz="1200" u="none" dirty="0">
                          <a:latin typeface="UD デジタル 教科書体 N-R" panose="02020400000000000000" pitchFamily="17" charset="-128"/>
                          <a:ea typeface="UD デジタル 教科書体 N-R" panose="02020400000000000000" pitchFamily="17" charset="-128"/>
                        </a:rPr>
                        <a:t>ないか。</a:t>
                      </a:r>
                      <a:endParaRPr kumimoji="1" lang="en-US" altLang="ja-JP" sz="1200" u="none" dirty="0">
                        <a:latin typeface="UD デジタル 教科書体 N-R" panose="02020400000000000000" pitchFamily="17" charset="-128"/>
                        <a:ea typeface="UD デジタル 教科書体 N-R" panose="02020400000000000000" pitchFamily="17" charset="-128"/>
                      </a:endParaRPr>
                    </a:p>
                  </a:txBody>
                  <a:tcPr marL="36000" marR="36000" marT="36000" marB="36000" anchor="ctr"/>
                </a:tc>
                <a:tc>
                  <a:txBody>
                    <a:bodyPr/>
                    <a:lstStyle/>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200" u="none" dirty="0">
                          <a:latin typeface="UD デジタル 教科書体 N-R" panose="02020400000000000000" pitchFamily="17" charset="-128"/>
                          <a:ea typeface="UD デジタル 教科書体 N-R" panose="02020400000000000000" pitchFamily="17" charset="-128"/>
                        </a:rPr>
                        <a:t>・住宅・土地統計調査結果については、府において、地域別・市町村別に特別集計を行い、市町村等に提示しており、引き続き情報提供に努める。</a:t>
                      </a:r>
                      <a:endParaRPr kumimoji="1" lang="en-US" altLang="ja-JP" sz="1200" u="none" dirty="0">
                        <a:latin typeface="UD デジタル 教科書体 N-R" panose="02020400000000000000" pitchFamily="17" charset="-128"/>
                        <a:ea typeface="UD デジタル 教科書体 N-R" panose="02020400000000000000" pitchFamily="17" charset="-128"/>
                      </a:endParaRPr>
                    </a:p>
                  </a:txBody>
                  <a:tcPr marL="36000" marR="36000" marT="36000" marB="36000" anchor="ctr"/>
                </a:tc>
                <a:extLst>
                  <a:ext uri="{0D108BD9-81ED-4DB2-BD59-A6C34878D82A}">
                    <a16:rowId xmlns:a16="http://schemas.microsoft.com/office/drawing/2014/main" val="10001"/>
                  </a:ext>
                </a:extLst>
              </a:tr>
              <a:tr h="1224136">
                <a:tc>
                  <a:txBody>
                    <a:bodyPr/>
                    <a:lstStyle/>
                    <a:p>
                      <a:pPr marL="88900" indent="-88900">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■その他</a:t>
                      </a:r>
                      <a:endParaRPr kumimoji="1" lang="en-US" altLang="ja-JP" sz="1200" u="none" dirty="0">
                        <a:latin typeface="UD デジタル 教科書体 N-R" panose="02020400000000000000" pitchFamily="17" charset="-128"/>
                        <a:ea typeface="UD デジタル 教科書体 N-R" panose="02020400000000000000" pitchFamily="17" charset="-128"/>
                      </a:endParaRPr>
                    </a:p>
                    <a:p>
                      <a:pPr marL="88900" indent="-88900">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 住宅部局だけでなく</a:t>
                      </a:r>
                      <a:r>
                        <a:rPr kumimoji="1" lang="ja-JP" altLang="en-US" sz="1200" u="sng" dirty="0">
                          <a:latin typeface="UD デジタル 教科書体 NP-B" panose="02020700000000000000" pitchFamily="18" charset="-128"/>
                          <a:ea typeface="UD デジタル 教科書体 NP-B" panose="02020700000000000000" pitchFamily="18" charset="-128"/>
                        </a:rPr>
                        <a:t>首長や財政部局に伝わるアピールが必要</a:t>
                      </a:r>
                      <a:r>
                        <a:rPr kumimoji="1" lang="ja-JP" altLang="en-US" sz="1200" u="none" dirty="0">
                          <a:latin typeface="UD デジタル 教科書体 N-R" panose="02020400000000000000" pitchFamily="17" charset="-128"/>
                          <a:ea typeface="UD デジタル 教科書体 N-R" panose="02020400000000000000" pitchFamily="17" charset="-128"/>
                        </a:rPr>
                        <a:t>だと考える。例えば災害時の基礎自治体の体制整備が市民の生活を守るためには重要であり、</a:t>
                      </a:r>
                      <a:r>
                        <a:rPr kumimoji="1" lang="ja-JP" altLang="en-US" sz="1200" u="sng" dirty="0">
                          <a:latin typeface="UD デジタル 教科書体 NP-B" panose="02020700000000000000" pitchFamily="18" charset="-128"/>
                          <a:ea typeface="UD デジタル 教科書体 NP-B" panose="02020700000000000000" pitchFamily="18" charset="-128"/>
                        </a:rPr>
                        <a:t>みなし仮設住宅を提供できるように取り組みを推進することが、首長などに理解され、空き家や居住支援などの住宅政策につながる可能性</a:t>
                      </a:r>
                      <a:r>
                        <a:rPr kumimoji="1" lang="ja-JP" altLang="en-US" sz="1200" u="none" dirty="0">
                          <a:latin typeface="UD デジタル 教科書体 N-R" panose="02020400000000000000" pitchFamily="17" charset="-128"/>
                          <a:ea typeface="UD デジタル 教科書体 N-R" panose="02020400000000000000" pitchFamily="17" charset="-128"/>
                        </a:rPr>
                        <a:t>がある。</a:t>
                      </a:r>
                      <a:endParaRPr kumimoji="1" lang="en-US" altLang="ja-JP" sz="1200" u="none" dirty="0">
                        <a:latin typeface="UD デジタル 教科書体 N-R" panose="02020400000000000000" pitchFamily="17" charset="-128"/>
                        <a:ea typeface="UD デジタル 教科書体 N-R" panose="02020400000000000000" pitchFamily="17" charset="-128"/>
                      </a:endParaRPr>
                    </a:p>
                  </a:txBody>
                  <a:tcPr marL="36000" marR="36000" marT="36000" marB="36000" anchor="ctr"/>
                </a:tc>
                <a:tc>
                  <a:txBody>
                    <a:bodyPr/>
                    <a:lstStyle/>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200" u="none" dirty="0">
                          <a:latin typeface="UD デジタル 教科書体 N-R" panose="02020400000000000000" pitchFamily="17" charset="-128"/>
                          <a:ea typeface="UD デジタル 教科書体 N-R" panose="02020400000000000000" pitchFamily="17" charset="-128"/>
                        </a:rPr>
                        <a:t>・市町村が住宅政策に取組みやすくなるような方策について検討する</a:t>
                      </a:r>
                      <a:endParaRPr kumimoji="1" lang="en-US" altLang="ja-JP" sz="1200" u="none" dirty="0">
                        <a:latin typeface="UD デジタル 教科書体 N-R" panose="02020400000000000000" pitchFamily="17" charset="-128"/>
                        <a:ea typeface="UD デジタル 教科書体 N-R" panose="02020400000000000000" pitchFamily="17" charset="-128"/>
                      </a:endParaRPr>
                    </a:p>
                  </a:txBody>
                  <a:tcPr marL="36000" marR="36000" marT="36000" marB="36000" anchor="ctr"/>
                </a:tc>
                <a:extLst>
                  <a:ext uri="{0D108BD9-81ED-4DB2-BD59-A6C34878D82A}">
                    <a16:rowId xmlns:a16="http://schemas.microsoft.com/office/drawing/2014/main" val="1559656452"/>
                  </a:ext>
                </a:extLst>
              </a:tr>
            </a:tbl>
          </a:graphicData>
        </a:graphic>
      </p:graphicFrame>
      <p:sp>
        <p:nvSpPr>
          <p:cNvPr id="6" name="テキスト ボックス 5">
            <a:extLst>
              <a:ext uri="{FF2B5EF4-FFF2-40B4-BE49-F238E27FC236}">
                <a16:creationId xmlns:a16="http://schemas.microsoft.com/office/drawing/2014/main" id="{1F6A3ACD-DB3C-46E3-A444-ECD59716438D}"/>
              </a:ext>
            </a:extLst>
          </p:cNvPr>
          <p:cNvSpPr txBox="1"/>
          <p:nvPr/>
        </p:nvSpPr>
        <p:spPr>
          <a:xfrm>
            <a:off x="128463" y="3629576"/>
            <a:ext cx="6552729" cy="273000"/>
          </a:xfrm>
          <a:prstGeom prst="roundRect">
            <a:avLst/>
          </a:prstGeom>
          <a:solidFill>
            <a:schemeClr val="bg1"/>
          </a:solidFill>
          <a:ln>
            <a:solidFill>
              <a:schemeClr val="tx1">
                <a:lumMod val="50000"/>
                <a:lumOff val="50000"/>
              </a:schemeClr>
            </a:solidFill>
          </a:ln>
        </p:spPr>
        <p:txBody>
          <a:bodyPr wrap="square" lIns="36000" tIns="36000" rIns="36000" bIns="36000" rtlCol="0" anchor="t">
            <a:noAutofit/>
          </a:bodyPr>
          <a:lstStyle/>
          <a:p>
            <a:r>
              <a:rPr lang="ja-JP" altLang="en-US" sz="1200" b="1" dirty="0">
                <a:latin typeface="UD デジタル 教科書体 NP-B" panose="02020700000000000000" pitchFamily="18" charset="-128"/>
                <a:ea typeface="UD デジタル 教科書体 NP-B" panose="02020700000000000000" pitchFamily="18" charset="-128"/>
              </a:rPr>
              <a:t>４</a:t>
            </a:r>
            <a:r>
              <a:rPr lang="en-US" altLang="ja-JP" sz="1200" b="1" dirty="0">
                <a:latin typeface="UD デジタル 教科書体 NP-B" panose="02020700000000000000" pitchFamily="18" charset="-128"/>
                <a:ea typeface="UD デジタル 教科書体 NP-B" panose="02020700000000000000" pitchFamily="18" charset="-128"/>
              </a:rPr>
              <a:t>.</a:t>
            </a:r>
            <a:r>
              <a:rPr lang="ja-JP" altLang="en-US" sz="1200" b="1" dirty="0">
                <a:latin typeface="UD デジタル 教科書体 NP-B" panose="02020700000000000000" pitchFamily="18" charset="-128"/>
                <a:ea typeface="UD デジタル 教科書体 NP-B" panose="02020700000000000000" pitchFamily="18" charset="-128"/>
              </a:rPr>
              <a:t>論点③ 広域自治体として重点的に取り組むべき施策について　（２）市場環境整備の推進</a:t>
            </a:r>
          </a:p>
        </p:txBody>
      </p:sp>
      <p:graphicFrame>
        <p:nvGraphicFramePr>
          <p:cNvPr id="7" name="表 6">
            <a:extLst>
              <a:ext uri="{FF2B5EF4-FFF2-40B4-BE49-F238E27FC236}">
                <a16:creationId xmlns:a16="http://schemas.microsoft.com/office/drawing/2014/main" id="{2D3ADD78-03FA-42B9-97ED-3D71A075231D}"/>
              </a:ext>
            </a:extLst>
          </p:cNvPr>
          <p:cNvGraphicFramePr>
            <a:graphicFrameLocks noGrp="1"/>
          </p:cNvGraphicFramePr>
          <p:nvPr>
            <p:extLst>
              <p:ext uri="{D42A27DB-BD31-4B8C-83A1-F6EECF244321}">
                <p14:modId xmlns:p14="http://schemas.microsoft.com/office/powerpoint/2010/main" val="4199064231"/>
              </p:ext>
            </p:extLst>
          </p:nvPr>
        </p:nvGraphicFramePr>
        <p:xfrm>
          <a:off x="200472" y="3958016"/>
          <a:ext cx="9505056" cy="1481974"/>
        </p:xfrm>
        <a:graphic>
          <a:graphicData uri="http://schemas.openxmlformats.org/drawingml/2006/table">
            <a:tbl>
              <a:tblPr firstRow="1" bandRow="1">
                <a:tableStyleId>{5C22544A-7EE6-4342-B048-85BDC9FD1C3A}</a:tableStyleId>
              </a:tblPr>
              <a:tblGrid>
                <a:gridCol w="6624736">
                  <a:extLst>
                    <a:ext uri="{9D8B030D-6E8A-4147-A177-3AD203B41FA5}">
                      <a16:colId xmlns:a16="http://schemas.microsoft.com/office/drawing/2014/main" val="20000"/>
                    </a:ext>
                  </a:extLst>
                </a:gridCol>
                <a:gridCol w="2880320">
                  <a:extLst>
                    <a:ext uri="{9D8B030D-6E8A-4147-A177-3AD203B41FA5}">
                      <a16:colId xmlns:a16="http://schemas.microsoft.com/office/drawing/2014/main" val="20002"/>
                    </a:ext>
                  </a:extLst>
                </a:gridCol>
              </a:tblGrid>
              <a:tr h="257974">
                <a:tc>
                  <a:txBody>
                    <a:bodyPr/>
                    <a:lstStyle/>
                    <a:p>
                      <a:pPr algn="ctr">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委員意見</a:t>
                      </a:r>
                    </a:p>
                  </a:txBody>
                  <a:tcPr marL="36000" marR="36000" marT="36000" marB="36000"/>
                </a:tc>
                <a:tc>
                  <a:txBody>
                    <a:bodyPr/>
                    <a:lstStyle/>
                    <a:p>
                      <a:pPr algn="ctr">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対応案</a:t>
                      </a:r>
                    </a:p>
                  </a:txBody>
                  <a:tcPr marL="36000" marR="36000" marT="36000" marB="36000"/>
                </a:tc>
                <a:extLst>
                  <a:ext uri="{0D108BD9-81ED-4DB2-BD59-A6C34878D82A}">
                    <a16:rowId xmlns:a16="http://schemas.microsoft.com/office/drawing/2014/main" val="10000"/>
                  </a:ext>
                </a:extLst>
              </a:tr>
              <a:tr h="1224000">
                <a:tc>
                  <a:txBody>
                    <a:bodyPr/>
                    <a:lstStyle/>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200" u="none" dirty="0">
                          <a:latin typeface="UD デジタル 教科書体 N-R" panose="02020400000000000000" pitchFamily="17" charset="-128"/>
                          <a:ea typeface="UD デジタル 教科書体 N-R" panose="02020400000000000000" pitchFamily="17" charset="-128"/>
                        </a:rPr>
                        <a:t>○ 万博には循環型社会にむけてのアイデアが集約されている。</a:t>
                      </a:r>
                      <a:r>
                        <a:rPr kumimoji="1" lang="ja-JP" altLang="en-US" sz="1200" u="sng" dirty="0">
                          <a:latin typeface="UD デジタル 教科書体 NP-B" panose="02020700000000000000" pitchFamily="18" charset="-128"/>
                          <a:ea typeface="UD デジタル 教科書体 NP-B" panose="02020700000000000000" pitchFamily="18" charset="-128"/>
                        </a:rPr>
                        <a:t>万博のレガシーの観点からも、新技術などを主体となって支援</a:t>
                      </a:r>
                      <a:r>
                        <a:rPr kumimoji="1" lang="ja-JP" altLang="en-US" sz="1200" u="none" dirty="0">
                          <a:latin typeface="UD デジタル 教科書体 N-R" panose="02020400000000000000" pitchFamily="17" charset="-128"/>
                          <a:ea typeface="UD デジタル 教科書体 N-R" panose="02020400000000000000" pitchFamily="17" charset="-128"/>
                        </a:rPr>
                        <a:t>して欲しい。</a:t>
                      </a:r>
                      <a:endParaRPr kumimoji="1" lang="en-US" altLang="ja-JP" sz="1200" u="none" dirty="0">
                        <a:latin typeface="UD デジタル 教科書体 N-R" panose="02020400000000000000" pitchFamily="17" charset="-128"/>
                        <a:ea typeface="UD デジタル 教科書体 N-R" panose="02020400000000000000" pitchFamily="17" charset="-128"/>
                      </a:endParaRPr>
                    </a:p>
                    <a:p>
                      <a:pPr marL="88900" indent="-88900">
                        <a:lnSpc>
                          <a:spcPct val="100000"/>
                        </a:lnSpc>
                        <a:spcBef>
                          <a:spcPts val="600"/>
                        </a:spcBef>
                      </a:pPr>
                      <a:r>
                        <a:rPr kumimoji="1" lang="ja-JP" altLang="en-US" sz="1200" u="none" dirty="0">
                          <a:latin typeface="UD デジタル 教科書体 N-R" panose="02020400000000000000" pitchFamily="17" charset="-128"/>
                          <a:ea typeface="UD デジタル 教科書体 N-R" panose="02020400000000000000" pitchFamily="17" charset="-128"/>
                        </a:rPr>
                        <a:t>○ 建設費の高騰や所有者の高齢化が進む中、大規模修繕を行う選択肢をとれないマンションも出てくると想定される。</a:t>
                      </a:r>
                      <a:r>
                        <a:rPr kumimoji="1" lang="ja-JP" altLang="en-US" sz="1200" u="sng" dirty="0">
                          <a:latin typeface="UD デジタル 教科書体 NP-B" panose="02020700000000000000" pitchFamily="18" charset="-128"/>
                          <a:ea typeface="UD デジタル 教科書体 NP-B" panose="02020700000000000000" pitchFamily="18" charset="-128"/>
                        </a:rPr>
                        <a:t>修繕といった前向きなことだけではない、たたみ方やニーズに合った住宅に変えていくといったサポートをどのように行っていくかが難しいが必要</a:t>
                      </a:r>
                      <a:r>
                        <a:rPr kumimoji="1" lang="ja-JP" altLang="en-US" sz="1200" u="none" dirty="0">
                          <a:latin typeface="UD デジタル 教科書体 N-R" panose="02020400000000000000" pitchFamily="17" charset="-128"/>
                          <a:ea typeface="UD デジタル 教科書体 N-R" panose="02020400000000000000" pitchFamily="17" charset="-128"/>
                        </a:rPr>
                        <a:t>ではないか。</a:t>
                      </a:r>
                      <a:endParaRPr kumimoji="1" lang="en-US" altLang="ja-JP" sz="1200" u="none" dirty="0">
                        <a:latin typeface="UD デジタル 教科書体 N-R" panose="02020400000000000000" pitchFamily="17" charset="-128"/>
                        <a:ea typeface="UD デジタル 教科書体 N-R" panose="02020400000000000000" pitchFamily="17" charset="-128"/>
                      </a:endParaRPr>
                    </a:p>
                  </a:txBody>
                  <a:tcPr marL="36000" marR="36000" marT="36000" marB="36000" anchor="ctr"/>
                </a:tc>
                <a:tc>
                  <a:txBody>
                    <a:bodyPr/>
                    <a:lstStyle/>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200" u="none" dirty="0">
                          <a:latin typeface="UD デジタル 教科書体 N-R" panose="02020400000000000000" pitchFamily="17" charset="-128"/>
                          <a:ea typeface="UD デジタル 教科書体 N-R" panose="02020400000000000000" pitchFamily="17" charset="-128"/>
                        </a:rPr>
                        <a:t>・ご意見を踏まえ、市場環境整備を推進するための取組について引き続き検討する。</a:t>
                      </a:r>
                      <a:endParaRPr kumimoji="1" lang="en-US" altLang="ja-JP" sz="1200" u="none" dirty="0">
                        <a:latin typeface="UD デジタル 教科書体 N-R" panose="02020400000000000000" pitchFamily="17" charset="-128"/>
                        <a:ea typeface="UD デジタル 教科書体 N-R" panose="02020400000000000000" pitchFamily="17" charset="-128"/>
                      </a:endParaRPr>
                    </a:p>
                  </a:txBody>
                  <a:tcPr marL="36000" marR="36000" marT="36000" marB="36000" anchor="ctr"/>
                </a:tc>
                <a:extLst>
                  <a:ext uri="{0D108BD9-81ED-4DB2-BD59-A6C34878D82A}">
                    <a16:rowId xmlns:a16="http://schemas.microsoft.com/office/drawing/2014/main" val="10001"/>
                  </a:ext>
                </a:extLst>
              </a:tr>
            </a:tbl>
          </a:graphicData>
        </a:graphic>
      </p:graphicFrame>
      <p:sp>
        <p:nvSpPr>
          <p:cNvPr id="9" name="Text Box 2">
            <a:extLst>
              <a:ext uri="{FF2B5EF4-FFF2-40B4-BE49-F238E27FC236}">
                <a16:creationId xmlns:a16="http://schemas.microsoft.com/office/drawing/2014/main" id="{1092947E-A339-4D77-A79B-3ECE3C286891}"/>
              </a:ext>
            </a:extLst>
          </p:cNvPr>
          <p:cNvSpPr txBox="1">
            <a:spLocks noChangeArrowheads="1"/>
          </p:cNvSpPr>
          <p:nvPr/>
        </p:nvSpPr>
        <p:spPr bwMode="auto">
          <a:xfrm>
            <a:off x="7689304" y="6381328"/>
            <a:ext cx="21336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5pPr>
            <a:lvl6pPr marL="25146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6pPr>
            <a:lvl7pPr marL="29718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7pPr>
            <a:lvl8pPr marL="34290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8pPr>
            <a:lvl9pPr marL="38862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9pPr>
          </a:lstStyle>
          <a:p>
            <a:pPr algn="r" eaLnBrk="1" hangingPunct="1">
              <a:buClrTx/>
              <a:buFontTx/>
              <a:buNone/>
            </a:pPr>
            <a:fld id="{CD1E3EF9-C8F1-45E4-AD9D-B4C5D7756A5D}" type="slidenum">
              <a:rPr lang="en-US" altLang="ja-JP" sz="1200">
                <a:solidFill>
                  <a:schemeClr val="tx1"/>
                </a:solidFill>
                <a:latin typeface="UD デジタル 教科書体 NP-R" panose="02020400000000000000" pitchFamily="18" charset="-128"/>
                <a:ea typeface="UD デジタル 教科書体 NP-R" panose="02020400000000000000" pitchFamily="18" charset="-128"/>
              </a:rPr>
              <a:pPr algn="r" eaLnBrk="1" hangingPunct="1">
                <a:buClrTx/>
                <a:buFontTx/>
                <a:buNone/>
              </a:pPr>
              <a:t>6</a:t>
            </a:fld>
            <a:endParaRPr lang="en-US" altLang="ja-JP" sz="1200" dirty="0">
              <a:solidFill>
                <a:schemeClr val="tx1"/>
              </a:solidFill>
              <a:latin typeface="UD デジタル 教科書体 NP-R" panose="02020400000000000000" pitchFamily="18" charset="-128"/>
              <a:ea typeface="UD デジタル 教科書体 NP-R" panose="02020400000000000000" pitchFamily="18" charset="-128"/>
            </a:endParaRPr>
          </a:p>
        </p:txBody>
      </p:sp>
    </p:spTree>
    <p:extLst>
      <p:ext uri="{BB962C8B-B14F-4D97-AF65-F5344CB8AC3E}">
        <p14:creationId xmlns:p14="http://schemas.microsoft.com/office/powerpoint/2010/main" val="75886542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2566</Words>
  <Application>Microsoft Office PowerPoint</Application>
  <PresentationFormat>A4 210 x 297 mm</PresentationFormat>
  <Paragraphs>106</Paragraphs>
  <Slides>6</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6</vt:i4>
      </vt:variant>
    </vt:vector>
  </HeadingPairs>
  <TitlesOfParts>
    <vt:vector size="13" baseType="lpstr">
      <vt:lpstr>HGPｺﾞｼｯｸM</vt:lpstr>
      <vt:lpstr>UD デジタル 教科書体 NP-B</vt:lpstr>
      <vt:lpstr>UD デジタル 教科書体 NP-R</vt:lpstr>
      <vt:lpstr>UD デジタル 教科書体 N-R</vt:lpstr>
      <vt:lpstr>Arial</vt:lpstr>
      <vt:lpstr>Calibri</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cp:lastModifiedBy/>
  <cp:revision>1</cp:revision>
  <dcterms:created xsi:type="dcterms:W3CDTF">2025-07-31T08:18:20Z</dcterms:created>
  <dcterms:modified xsi:type="dcterms:W3CDTF">2025-07-31T08:18:27Z</dcterms:modified>
</cp:coreProperties>
</file>