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4" r:id="rId1"/>
  </p:sldMasterIdLst>
  <p:notesMasterIdLst>
    <p:notesMasterId r:id="rId11"/>
  </p:notesMasterIdLst>
  <p:handoutMasterIdLst>
    <p:handoutMasterId r:id="rId12"/>
  </p:handoutMasterIdLst>
  <p:sldIdLst>
    <p:sldId id="2145709012" r:id="rId2"/>
    <p:sldId id="2145709106" r:id="rId3"/>
    <p:sldId id="2145709096" r:id="rId4"/>
    <p:sldId id="2145709101" r:id="rId5"/>
    <p:sldId id="2145709097" r:id="rId6"/>
    <p:sldId id="2145709105" r:id="rId7"/>
    <p:sldId id="2145709102" r:id="rId8"/>
    <p:sldId id="2145709103" r:id="rId9"/>
    <p:sldId id="2145709104" r:id="rId10"/>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00FF00"/>
    <a:srgbClr val="27298E"/>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44" autoAdjust="0"/>
    <p:restoredTop sz="96353" autoAdjust="0"/>
  </p:normalViewPr>
  <p:slideViewPr>
    <p:cSldViewPr snapToGrid="0">
      <p:cViewPr varScale="1">
        <p:scale>
          <a:sx n="94" d="100"/>
          <a:sy n="94" d="100"/>
        </p:scale>
        <p:origin x="816" y="8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4A420E2B-AE07-C819-EEB7-846E33FCFCE2}"/>
              </a:ext>
            </a:extLst>
          </p:cNvPr>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955B4699-7429-CCB6-0B71-2E9AAC827B81}"/>
              </a:ext>
            </a:extLst>
          </p:cNvPr>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8473B99E-79ED-421F-94B4-505053A92689}" type="datetimeFigureOut">
              <a:rPr kumimoji="1" lang="ja-JP" altLang="en-US" smtClean="0"/>
              <a:t>2025/7/31</a:t>
            </a:fld>
            <a:endParaRPr kumimoji="1" lang="ja-JP" altLang="en-US"/>
          </a:p>
        </p:txBody>
      </p:sp>
      <p:sp>
        <p:nvSpPr>
          <p:cNvPr id="4" name="フッター プレースホルダー 3">
            <a:extLst>
              <a:ext uri="{FF2B5EF4-FFF2-40B4-BE49-F238E27FC236}">
                <a16:creationId xmlns:a16="http://schemas.microsoft.com/office/drawing/2014/main" id="{E9B5F693-6AEF-7661-5F6E-B8D12B30DC8E}"/>
              </a:ext>
            </a:extLst>
          </p:cNvPr>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704308B0-A5CB-7524-9DBE-88CDE1062C53}"/>
              </a:ext>
            </a:extLst>
          </p:cNvPr>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AA72A5E3-C10C-42D5-A959-322FAFD864F8}" type="slidenum">
              <a:rPr kumimoji="1" lang="ja-JP" altLang="en-US" smtClean="0"/>
              <a:t>‹#›</a:t>
            </a:fld>
            <a:endParaRPr kumimoji="1" lang="ja-JP" altLang="en-US"/>
          </a:p>
        </p:txBody>
      </p:sp>
    </p:spTree>
    <p:extLst>
      <p:ext uri="{BB962C8B-B14F-4D97-AF65-F5344CB8AC3E}">
        <p14:creationId xmlns:p14="http://schemas.microsoft.com/office/powerpoint/2010/main" val="1892927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51BAB45A-2F64-4EC7-9D39-0185EA6F7F13}" type="datetimeFigureOut">
              <a:rPr kumimoji="1" lang="ja-JP" altLang="en-US" smtClean="0"/>
              <a:t>2025/7/31</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3F5B6A34-6EFC-4F94-9E98-F33F71BD4C16}" type="slidenum">
              <a:rPr kumimoji="1" lang="ja-JP" altLang="en-US" smtClean="0"/>
              <a:t>‹#›</a:t>
            </a:fld>
            <a:endParaRPr kumimoji="1" lang="ja-JP" altLang="en-US"/>
          </a:p>
        </p:txBody>
      </p:sp>
    </p:spTree>
    <p:extLst>
      <p:ext uri="{BB962C8B-B14F-4D97-AF65-F5344CB8AC3E}">
        <p14:creationId xmlns:p14="http://schemas.microsoft.com/office/powerpoint/2010/main" val="83845971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F5B6A34-6EFC-4F94-9E98-F33F71BD4C16}" type="slidenum">
              <a:rPr kumimoji="1" lang="ja-JP" altLang="en-US" smtClean="0"/>
              <a:t>1</a:t>
            </a:fld>
            <a:endParaRPr kumimoji="1" lang="ja-JP" altLang="en-US"/>
          </a:p>
        </p:txBody>
      </p:sp>
    </p:spTree>
    <p:extLst>
      <p:ext uri="{BB962C8B-B14F-4D97-AF65-F5344CB8AC3E}">
        <p14:creationId xmlns:p14="http://schemas.microsoft.com/office/powerpoint/2010/main" val="2312936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3B0399F-9585-4139-A25B-C197603D6A7A}" type="datetimeFigureOut">
              <a:rPr kumimoji="1" lang="ja-JP" altLang="en-US" smtClean="0"/>
              <a:t>2025/7/31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2F38505-339B-4D4C-99D0-6C97157AEE2C}" type="slidenum">
              <a:rPr kumimoji="1" lang="ja-JP" altLang="en-US" smtClean="0"/>
              <a:t>‹#›</a:t>
            </a:fld>
            <a:endParaRPr kumimoji="1" lang="ja-JP" altLang="en-US"/>
          </a:p>
        </p:txBody>
      </p:sp>
    </p:spTree>
    <p:extLst>
      <p:ext uri="{BB962C8B-B14F-4D97-AF65-F5344CB8AC3E}">
        <p14:creationId xmlns:p14="http://schemas.microsoft.com/office/powerpoint/2010/main" val="1238304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3B0399F-9585-4139-A25B-C197603D6A7A}" type="datetimeFigureOut">
              <a:rPr kumimoji="1" lang="ja-JP" altLang="en-US" smtClean="0"/>
              <a:t>2025/7/31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2F38505-339B-4D4C-99D0-6C97157AEE2C}" type="slidenum">
              <a:rPr kumimoji="1" lang="ja-JP" altLang="en-US" smtClean="0"/>
              <a:t>‹#›</a:t>
            </a:fld>
            <a:endParaRPr kumimoji="1" lang="ja-JP" altLang="en-US"/>
          </a:p>
        </p:txBody>
      </p:sp>
    </p:spTree>
    <p:extLst>
      <p:ext uri="{BB962C8B-B14F-4D97-AF65-F5344CB8AC3E}">
        <p14:creationId xmlns:p14="http://schemas.microsoft.com/office/powerpoint/2010/main" val="2180007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3B0399F-9585-4139-A25B-C197603D6A7A}" type="datetimeFigureOut">
              <a:rPr kumimoji="1" lang="ja-JP" altLang="en-US" smtClean="0"/>
              <a:t>2025/7/31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2F38505-339B-4D4C-99D0-6C97157AEE2C}" type="slidenum">
              <a:rPr kumimoji="1" lang="ja-JP" altLang="en-US" smtClean="0"/>
              <a:t>‹#›</a:t>
            </a:fld>
            <a:endParaRPr kumimoji="1" lang="ja-JP" altLang="en-US"/>
          </a:p>
        </p:txBody>
      </p:sp>
    </p:spTree>
    <p:extLst>
      <p:ext uri="{BB962C8B-B14F-4D97-AF65-F5344CB8AC3E}">
        <p14:creationId xmlns:p14="http://schemas.microsoft.com/office/powerpoint/2010/main" val="2890655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3B0399F-9585-4139-A25B-C197603D6A7A}" type="datetimeFigureOut">
              <a:rPr kumimoji="1" lang="ja-JP" altLang="en-US" smtClean="0"/>
              <a:t>2025/7/31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2F38505-339B-4D4C-99D0-6C97157AEE2C}" type="slidenum">
              <a:rPr kumimoji="1" lang="ja-JP" altLang="en-US" smtClean="0"/>
              <a:t>‹#›</a:t>
            </a:fld>
            <a:endParaRPr kumimoji="1" lang="ja-JP" altLang="en-US"/>
          </a:p>
        </p:txBody>
      </p:sp>
    </p:spTree>
    <p:extLst>
      <p:ext uri="{BB962C8B-B14F-4D97-AF65-F5344CB8AC3E}">
        <p14:creationId xmlns:p14="http://schemas.microsoft.com/office/powerpoint/2010/main" val="4099726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3B0399F-9585-4139-A25B-C197603D6A7A}" type="datetimeFigureOut">
              <a:rPr kumimoji="1" lang="ja-JP" altLang="en-US" smtClean="0"/>
              <a:t>2025/7/31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2F38505-339B-4D4C-99D0-6C97157AEE2C}" type="slidenum">
              <a:rPr kumimoji="1" lang="ja-JP" altLang="en-US" smtClean="0"/>
              <a:t>‹#›</a:t>
            </a:fld>
            <a:endParaRPr kumimoji="1" lang="ja-JP" altLang="en-US"/>
          </a:p>
        </p:txBody>
      </p:sp>
    </p:spTree>
    <p:extLst>
      <p:ext uri="{BB962C8B-B14F-4D97-AF65-F5344CB8AC3E}">
        <p14:creationId xmlns:p14="http://schemas.microsoft.com/office/powerpoint/2010/main" val="3823865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3B0399F-9585-4139-A25B-C197603D6A7A}" type="datetimeFigureOut">
              <a:rPr kumimoji="1" lang="ja-JP" altLang="en-US" smtClean="0"/>
              <a:t>2025/7/31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2F38505-339B-4D4C-99D0-6C97157AEE2C}" type="slidenum">
              <a:rPr kumimoji="1" lang="ja-JP" altLang="en-US" smtClean="0"/>
              <a:t>‹#›</a:t>
            </a:fld>
            <a:endParaRPr kumimoji="1" lang="ja-JP" altLang="en-US"/>
          </a:p>
        </p:txBody>
      </p:sp>
    </p:spTree>
    <p:extLst>
      <p:ext uri="{BB962C8B-B14F-4D97-AF65-F5344CB8AC3E}">
        <p14:creationId xmlns:p14="http://schemas.microsoft.com/office/powerpoint/2010/main" val="2816117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3B0399F-9585-4139-A25B-C197603D6A7A}" type="datetimeFigureOut">
              <a:rPr kumimoji="1" lang="ja-JP" altLang="en-US" smtClean="0"/>
              <a:t>2025/7/31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2F38505-339B-4D4C-99D0-6C97157AEE2C}" type="slidenum">
              <a:rPr kumimoji="1" lang="ja-JP" altLang="en-US" smtClean="0"/>
              <a:t>‹#›</a:t>
            </a:fld>
            <a:endParaRPr kumimoji="1" lang="ja-JP" altLang="en-US"/>
          </a:p>
        </p:txBody>
      </p:sp>
    </p:spTree>
    <p:extLst>
      <p:ext uri="{BB962C8B-B14F-4D97-AF65-F5344CB8AC3E}">
        <p14:creationId xmlns:p14="http://schemas.microsoft.com/office/powerpoint/2010/main" val="1911756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3B0399F-9585-4139-A25B-C197603D6A7A}" type="datetimeFigureOut">
              <a:rPr kumimoji="1" lang="ja-JP" altLang="en-US" smtClean="0"/>
              <a:t>2025/7/31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2F38505-339B-4D4C-99D0-6C97157AEE2C}" type="slidenum">
              <a:rPr kumimoji="1" lang="ja-JP" altLang="en-US" smtClean="0"/>
              <a:t>‹#›</a:t>
            </a:fld>
            <a:endParaRPr kumimoji="1" lang="ja-JP" altLang="en-US"/>
          </a:p>
        </p:txBody>
      </p:sp>
    </p:spTree>
    <p:extLst>
      <p:ext uri="{BB962C8B-B14F-4D97-AF65-F5344CB8AC3E}">
        <p14:creationId xmlns:p14="http://schemas.microsoft.com/office/powerpoint/2010/main" val="3372227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B0399F-9585-4139-A25B-C197603D6A7A}" type="datetimeFigureOut">
              <a:rPr kumimoji="1" lang="ja-JP" altLang="en-US" smtClean="0"/>
              <a:t>2025/7/31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2F38505-339B-4D4C-99D0-6C97157AEE2C}" type="slidenum">
              <a:rPr kumimoji="1" lang="ja-JP" altLang="en-US" smtClean="0"/>
              <a:t>‹#›</a:t>
            </a:fld>
            <a:endParaRPr kumimoji="1" lang="ja-JP" altLang="en-US"/>
          </a:p>
        </p:txBody>
      </p:sp>
    </p:spTree>
    <p:extLst>
      <p:ext uri="{BB962C8B-B14F-4D97-AF65-F5344CB8AC3E}">
        <p14:creationId xmlns:p14="http://schemas.microsoft.com/office/powerpoint/2010/main" val="4116024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3B0399F-9585-4139-A25B-C197603D6A7A}" type="datetimeFigureOut">
              <a:rPr kumimoji="1" lang="ja-JP" altLang="en-US" smtClean="0"/>
              <a:t>2025/7/31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2F38505-339B-4D4C-99D0-6C97157AEE2C}" type="slidenum">
              <a:rPr kumimoji="1" lang="ja-JP" altLang="en-US" smtClean="0"/>
              <a:t>‹#›</a:t>
            </a:fld>
            <a:endParaRPr kumimoji="1" lang="ja-JP" altLang="en-US"/>
          </a:p>
        </p:txBody>
      </p:sp>
    </p:spTree>
    <p:extLst>
      <p:ext uri="{BB962C8B-B14F-4D97-AF65-F5344CB8AC3E}">
        <p14:creationId xmlns:p14="http://schemas.microsoft.com/office/powerpoint/2010/main" val="1238735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3B0399F-9585-4139-A25B-C197603D6A7A}" type="datetimeFigureOut">
              <a:rPr kumimoji="1" lang="ja-JP" altLang="en-US" smtClean="0"/>
              <a:t>2025/7/31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2F38505-339B-4D4C-99D0-6C97157AEE2C}" type="slidenum">
              <a:rPr kumimoji="1" lang="ja-JP" altLang="en-US" smtClean="0"/>
              <a:t>‹#›</a:t>
            </a:fld>
            <a:endParaRPr kumimoji="1" lang="ja-JP" altLang="en-US"/>
          </a:p>
        </p:txBody>
      </p:sp>
    </p:spTree>
    <p:extLst>
      <p:ext uri="{BB962C8B-B14F-4D97-AF65-F5344CB8AC3E}">
        <p14:creationId xmlns:p14="http://schemas.microsoft.com/office/powerpoint/2010/main" val="233262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B0399F-9585-4139-A25B-C197603D6A7A}" type="datetimeFigureOut">
              <a:rPr kumimoji="1" lang="ja-JP" altLang="en-US" smtClean="0"/>
              <a:t>2025/7/31</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F38505-339B-4D4C-99D0-6C97157AEE2C}" type="slidenum">
              <a:rPr kumimoji="1" lang="ja-JP" altLang="en-US" smtClean="0"/>
              <a:t>‹#›</a:t>
            </a:fld>
            <a:endParaRPr kumimoji="1" lang="ja-JP" altLang="en-US" dirty="0"/>
          </a:p>
        </p:txBody>
      </p:sp>
      <p:pic>
        <p:nvPicPr>
          <p:cNvPr id="7" name="図 6">
            <a:extLst>
              <a:ext uri="{FF2B5EF4-FFF2-40B4-BE49-F238E27FC236}">
                <a16:creationId xmlns:a16="http://schemas.microsoft.com/office/drawing/2014/main" id="{E086CC2B-20D5-773D-E7C0-F637787DA901}"/>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53944" y="6356351"/>
            <a:ext cx="1508211" cy="365647"/>
          </a:xfrm>
          <a:prstGeom prst="rect">
            <a:avLst/>
          </a:prstGeom>
        </p:spPr>
      </p:pic>
    </p:spTree>
    <p:extLst>
      <p:ext uri="{BB962C8B-B14F-4D97-AF65-F5344CB8AC3E}">
        <p14:creationId xmlns:p14="http://schemas.microsoft.com/office/powerpoint/2010/main" val="27125682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AFA60A-63F4-458F-B3F9-9DF15CC9D261}"/>
              </a:ext>
            </a:extLst>
          </p:cNvPr>
          <p:cNvSpPr>
            <a:spLocks noGrp="1"/>
          </p:cNvSpPr>
          <p:nvPr>
            <p:ph type="ctrTitle"/>
          </p:nvPr>
        </p:nvSpPr>
        <p:spPr>
          <a:xfrm>
            <a:off x="1160671" y="1592547"/>
            <a:ext cx="7966046" cy="1368681"/>
          </a:xfrm>
        </p:spPr>
        <p:txBody>
          <a:bodyPr>
            <a:normAutofit/>
          </a:bodyPr>
          <a:lstStyle/>
          <a:p>
            <a:pPr algn="l"/>
            <a:r>
              <a:rPr lang="ja-JP" altLang="en-US" sz="2400" dirty="0">
                <a:latin typeface="Meiryo UI" panose="020B0604030504040204" pitchFamily="50" charset="-128"/>
                <a:ea typeface="Meiryo UI" panose="020B0604030504040204" pitchFamily="50" charset="-128"/>
              </a:rPr>
              <a:t>「</a:t>
            </a:r>
            <a:r>
              <a:rPr lang="en-US" altLang="ja-JP" sz="2400" dirty="0">
                <a:latin typeface="Meiryo UI" panose="020B0604030504040204" pitchFamily="50" charset="-128"/>
                <a:ea typeface="Meiryo UI" panose="020B0604030504040204" pitchFamily="50" charset="-128"/>
              </a:rPr>
              <a:t>2025</a:t>
            </a:r>
            <a:r>
              <a:rPr lang="ja-JP" altLang="en-US" sz="2400" dirty="0">
                <a:latin typeface="Meiryo UI" panose="020B0604030504040204" pitchFamily="50" charset="-128"/>
                <a:ea typeface="Meiryo UI" panose="020B0604030504040204" pitchFamily="50" charset="-128"/>
              </a:rPr>
              <a:t>大阪・関西万博における</a:t>
            </a:r>
            <a:br>
              <a:rPr lang="en-US" altLang="ja-JP" sz="2400" dirty="0">
                <a:latin typeface="Meiryo UI" panose="020B0604030504040204" pitchFamily="50" charset="-128"/>
                <a:ea typeface="Meiryo UI" panose="020B0604030504040204" pitchFamily="50" charset="-128"/>
              </a:rPr>
            </a:br>
            <a:br>
              <a:rPr lang="en-US" altLang="ja-JP"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Osaka</a:t>
            </a: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Metro</a:t>
            </a:r>
            <a:r>
              <a:rPr lang="ja-JP" altLang="en-US" sz="2400" dirty="0">
                <a:latin typeface="Meiryo UI" panose="020B0604030504040204" pitchFamily="50" charset="-128"/>
                <a:ea typeface="Meiryo UI" panose="020B0604030504040204" pitchFamily="50" charset="-128"/>
              </a:rPr>
              <a:t>の自動運転バスの取組みについて」</a:t>
            </a:r>
            <a:endParaRPr lang="ja-JP" altLang="en-US" sz="2400" dirty="0"/>
          </a:p>
        </p:txBody>
      </p:sp>
      <p:sp>
        <p:nvSpPr>
          <p:cNvPr id="3" name="字幕 2">
            <a:extLst>
              <a:ext uri="{FF2B5EF4-FFF2-40B4-BE49-F238E27FC236}">
                <a16:creationId xmlns:a16="http://schemas.microsoft.com/office/drawing/2014/main" id="{6A464602-C551-4CF9-B5AE-885B1EEF2FAF}"/>
              </a:ext>
            </a:extLst>
          </p:cNvPr>
          <p:cNvSpPr>
            <a:spLocks noGrp="1"/>
          </p:cNvSpPr>
          <p:nvPr>
            <p:ph type="subTitle" idx="1"/>
          </p:nvPr>
        </p:nvSpPr>
        <p:spPr>
          <a:xfrm>
            <a:off x="2268717" y="3933079"/>
            <a:ext cx="6858000" cy="1215496"/>
          </a:xfrm>
        </p:spPr>
        <p:txBody>
          <a:bodyPr>
            <a:normAutofit/>
          </a:bodyPr>
          <a:lstStyle/>
          <a:p>
            <a:pPr algn="r"/>
            <a:r>
              <a:rPr lang="en-US" altLang="ja-JP" sz="2000" dirty="0">
                <a:latin typeface="Meiryo UI" panose="020B0604030504040204" pitchFamily="50" charset="-128"/>
                <a:ea typeface="Meiryo UI" panose="020B0604030504040204" pitchFamily="50" charset="-128"/>
              </a:rPr>
              <a:t>2025</a:t>
            </a:r>
            <a:r>
              <a:rPr lang="ja-JP" altLang="en-US" sz="2000" dirty="0">
                <a:latin typeface="Meiryo UI" panose="020B0604030504040204" pitchFamily="50" charset="-128"/>
                <a:ea typeface="Meiryo UI" panose="020B0604030504040204" pitchFamily="50" charset="-128"/>
              </a:rPr>
              <a:t>年</a:t>
            </a:r>
            <a:r>
              <a:rPr lang="en-US" altLang="ja-JP" sz="2000" dirty="0">
                <a:latin typeface="Meiryo UI" panose="020B0604030504040204" pitchFamily="50" charset="-128"/>
                <a:ea typeface="Meiryo UI" panose="020B0604030504040204" pitchFamily="50" charset="-128"/>
              </a:rPr>
              <a:t>8</a:t>
            </a:r>
            <a:r>
              <a:rPr lang="ja-JP" altLang="en-US" sz="2000" dirty="0">
                <a:latin typeface="Meiryo UI" panose="020B0604030504040204" pitchFamily="50" charset="-128"/>
                <a:ea typeface="Meiryo UI" panose="020B0604030504040204" pitchFamily="50" charset="-128"/>
              </a:rPr>
              <a:t>月</a:t>
            </a:r>
            <a:r>
              <a:rPr lang="en-US" altLang="ja-JP" sz="2000" dirty="0">
                <a:latin typeface="Meiryo UI" panose="020B0604030504040204" pitchFamily="50" charset="-128"/>
                <a:ea typeface="Meiryo UI" panose="020B0604030504040204" pitchFamily="50" charset="-128"/>
              </a:rPr>
              <a:t>1</a:t>
            </a:r>
            <a:r>
              <a:rPr lang="ja-JP" altLang="en-US" sz="2000" dirty="0">
                <a:latin typeface="Meiryo UI" panose="020B0604030504040204" pitchFamily="50" charset="-128"/>
                <a:ea typeface="Meiryo UI" panose="020B0604030504040204" pitchFamily="50" charset="-128"/>
              </a:rPr>
              <a:t>日　</a:t>
            </a:r>
            <a:endParaRPr lang="en-US" altLang="ja-JP" sz="2000" dirty="0">
              <a:latin typeface="Meiryo UI" panose="020B0604030504040204" pitchFamily="50" charset="-128"/>
              <a:ea typeface="Meiryo UI" panose="020B0604030504040204" pitchFamily="50" charset="-128"/>
            </a:endParaRPr>
          </a:p>
          <a:p>
            <a:pPr algn="r"/>
            <a:r>
              <a:rPr lang="ja-JP" altLang="en-US" sz="2000" dirty="0">
                <a:latin typeface="Meiryo UI" panose="020B0604030504040204" pitchFamily="50" charset="-128"/>
                <a:ea typeface="Meiryo UI" panose="020B0604030504040204" pitchFamily="50" charset="-128"/>
              </a:rPr>
              <a:t>大阪市高速電気軌道株式会社</a:t>
            </a:r>
            <a:endParaRPr lang="en-US" altLang="ja-JP" sz="2000" dirty="0">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95C394F9-18E6-4340-B15D-F732DF2B7C81}"/>
              </a:ext>
            </a:extLst>
          </p:cNvPr>
          <p:cNvSpPr/>
          <p:nvPr/>
        </p:nvSpPr>
        <p:spPr>
          <a:xfrm>
            <a:off x="381000" y="3392809"/>
            <a:ext cx="9055100" cy="108689"/>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2549669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09B8EB1B-361C-FD02-140D-0FC4FB5B0C3E}"/>
              </a:ext>
            </a:extLst>
          </p:cNvPr>
          <p:cNvCxnSpPr>
            <a:cxnSpLocks/>
          </p:cNvCxnSpPr>
          <p:nvPr/>
        </p:nvCxnSpPr>
        <p:spPr>
          <a:xfrm>
            <a:off x="514165" y="524328"/>
            <a:ext cx="884339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タイトル 1">
            <a:extLst>
              <a:ext uri="{FF2B5EF4-FFF2-40B4-BE49-F238E27FC236}">
                <a16:creationId xmlns:a16="http://schemas.microsoft.com/office/drawing/2014/main" id="{58E27752-94AE-0501-DB4A-9B14DA338A6F}"/>
              </a:ext>
            </a:extLst>
          </p:cNvPr>
          <p:cNvSpPr txBox="1">
            <a:spLocks/>
          </p:cNvSpPr>
          <p:nvPr/>
        </p:nvSpPr>
        <p:spPr>
          <a:xfrm>
            <a:off x="381000" y="-7450"/>
            <a:ext cx="9144000" cy="634999"/>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latin typeface="Meiryo UI" panose="020B0604030504040204" pitchFamily="50" charset="-128"/>
                <a:ea typeface="Meiryo UI" panose="020B0604030504040204" pitchFamily="50" charset="-128"/>
              </a:rPr>
              <a:t> </a:t>
            </a:r>
            <a:r>
              <a:rPr lang="en-US" altLang="ja-JP" sz="2400" b="1" dirty="0">
                <a:latin typeface="Meiryo UI" panose="020B0604030504040204" pitchFamily="50" charset="-128"/>
                <a:ea typeface="Meiryo UI" panose="020B0604030504040204" pitchFamily="50" charset="-128"/>
              </a:rPr>
              <a:t>2025</a:t>
            </a:r>
            <a:r>
              <a:rPr lang="ja-JP" altLang="en-US" sz="2400" b="1" dirty="0">
                <a:latin typeface="Meiryo UI" panose="020B0604030504040204" pitchFamily="50" charset="-128"/>
                <a:ea typeface="Meiryo UI" panose="020B0604030504040204" pitchFamily="50" charset="-128"/>
              </a:rPr>
              <a:t>大阪・関西万博における</a:t>
            </a:r>
            <a:r>
              <a:rPr lang="en-US" altLang="ja-JP" sz="2400" b="1" dirty="0">
                <a:latin typeface="Meiryo UI" panose="020B0604030504040204" pitchFamily="50" charset="-128"/>
                <a:ea typeface="Meiryo UI" panose="020B0604030504040204" pitchFamily="50" charset="-128"/>
              </a:rPr>
              <a:t>Osaka Metro</a:t>
            </a:r>
            <a:r>
              <a:rPr lang="ja-JP" altLang="en-US" sz="2400" b="1" dirty="0">
                <a:latin typeface="Meiryo UI" panose="020B0604030504040204" pitchFamily="50" charset="-128"/>
                <a:ea typeface="Meiryo UI" panose="020B0604030504040204" pitchFamily="50" charset="-128"/>
              </a:rPr>
              <a:t>の自動運転バスの取組み</a:t>
            </a:r>
          </a:p>
        </p:txBody>
      </p:sp>
      <p:sp>
        <p:nvSpPr>
          <p:cNvPr id="8" name="テキスト ボックス 7">
            <a:extLst>
              <a:ext uri="{FF2B5EF4-FFF2-40B4-BE49-F238E27FC236}">
                <a16:creationId xmlns:a16="http://schemas.microsoft.com/office/drawing/2014/main" id="{182B2BBE-30FF-D7DB-B091-29E554139236}"/>
              </a:ext>
            </a:extLst>
          </p:cNvPr>
          <p:cNvSpPr txBox="1"/>
          <p:nvPr/>
        </p:nvSpPr>
        <p:spPr>
          <a:xfrm>
            <a:off x="1925947" y="1691105"/>
            <a:ext cx="2274982" cy="338554"/>
          </a:xfrm>
          <a:prstGeom prst="rect">
            <a:avLst/>
          </a:prstGeom>
          <a:noFill/>
        </p:spPr>
        <p:txBody>
          <a:bodyPr wrap="none" rtlCol="0">
            <a:spAutoFit/>
          </a:bodyPr>
          <a:lstStyle/>
          <a:p>
            <a:r>
              <a:rPr lang="ja-JP" altLang="en-US" sz="1600" dirty="0">
                <a:latin typeface="Meiryo UI" panose="020B0604030504040204" pitchFamily="50" charset="-128"/>
                <a:ea typeface="Meiryo UI" panose="020B0604030504040204" pitchFamily="50" charset="-128"/>
              </a:rPr>
              <a:t>舞洲Ｐ＆Ｒ輸送について</a:t>
            </a:r>
            <a:endParaRPr lang="en-US" altLang="ja-JP" sz="1600"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AA77CECE-4549-59FB-C2BC-2AD67CCD8087}"/>
              </a:ext>
            </a:extLst>
          </p:cNvPr>
          <p:cNvSpPr txBox="1"/>
          <p:nvPr/>
        </p:nvSpPr>
        <p:spPr>
          <a:xfrm>
            <a:off x="1925947" y="2037928"/>
            <a:ext cx="2964466" cy="338554"/>
          </a:xfrm>
          <a:prstGeom prst="rect">
            <a:avLst/>
          </a:prstGeom>
          <a:noFill/>
        </p:spPr>
        <p:txBody>
          <a:bodyPr wrap="none" rtlCol="0">
            <a:spAutoFit/>
          </a:bodyPr>
          <a:lstStyle/>
          <a:p>
            <a:r>
              <a:rPr lang="ja-JP" altLang="en-US" sz="1600" dirty="0">
                <a:latin typeface="Meiryo UI" panose="020B0604030504040204" pitchFamily="50" charset="-128"/>
                <a:ea typeface="Meiryo UI" panose="020B0604030504040204" pitchFamily="50" charset="-128"/>
              </a:rPr>
              <a:t>会場内輸送「ｅ</a:t>
            </a:r>
            <a:r>
              <a:rPr lang="en-US" altLang="ja-JP" sz="1600" dirty="0">
                <a:latin typeface="Meiryo UI" panose="020B0604030504040204" pitchFamily="50" charset="-128"/>
                <a:ea typeface="Meiryo UI" panose="020B0604030504040204" pitchFamily="50" charset="-128"/>
              </a:rPr>
              <a:t>Mover</a:t>
            </a:r>
            <a:r>
              <a:rPr lang="ja-JP" altLang="en-US" sz="1600" dirty="0">
                <a:latin typeface="Meiryo UI" panose="020B0604030504040204" pitchFamily="50" charset="-128"/>
                <a:ea typeface="Meiryo UI" panose="020B0604030504040204" pitchFamily="50" charset="-128"/>
              </a:rPr>
              <a:t>」について</a:t>
            </a:r>
            <a:endParaRPr lang="en-US" altLang="ja-JP" sz="1600"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9939FA46-24B6-57FE-99DC-D3058A876A69}"/>
              </a:ext>
            </a:extLst>
          </p:cNvPr>
          <p:cNvSpPr txBox="1"/>
          <p:nvPr/>
        </p:nvSpPr>
        <p:spPr>
          <a:xfrm>
            <a:off x="1925947" y="2380315"/>
            <a:ext cx="1758815" cy="338554"/>
          </a:xfrm>
          <a:prstGeom prst="rect">
            <a:avLst/>
          </a:prstGeom>
          <a:noFill/>
        </p:spPr>
        <p:txBody>
          <a:bodyPr wrap="none" rtlCol="0">
            <a:spAutoFit/>
          </a:bodyPr>
          <a:lstStyle/>
          <a:p>
            <a:r>
              <a:rPr lang="ja-JP" altLang="en-US" sz="1600" dirty="0">
                <a:latin typeface="Meiryo UI" panose="020B0604030504040204" pitchFamily="50" charset="-128"/>
                <a:ea typeface="Meiryo UI" panose="020B0604030504040204" pitchFamily="50" charset="-128"/>
              </a:rPr>
              <a:t>インフラ連携の状況</a:t>
            </a:r>
            <a:endParaRPr lang="en-US" altLang="ja-JP" sz="1600" dirty="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8B5C1116-81A7-2239-FA8D-FC53E9F32B82}"/>
              </a:ext>
            </a:extLst>
          </p:cNvPr>
          <p:cNvSpPr txBox="1"/>
          <p:nvPr/>
        </p:nvSpPr>
        <p:spPr>
          <a:xfrm>
            <a:off x="1925947" y="2754661"/>
            <a:ext cx="4844788" cy="338554"/>
          </a:xfrm>
          <a:prstGeom prst="rect">
            <a:avLst/>
          </a:prstGeom>
          <a:noFill/>
        </p:spPr>
        <p:txBody>
          <a:bodyPr wrap="none" rtlCol="0">
            <a:spAutoFit/>
          </a:bodyPr>
          <a:lstStyle/>
          <a:p>
            <a:r>
              <a:rPr lang="ja-JP" altLang="en-US" sz="1600" dirty="0">
                <a:latin typeface="Meiryo UI" panose="020B0604030504040204" pitchFamily="50" charset="-128"/>
                <a:ea typeface="Meiryo UI" panose="020B0604030504040204" pitchFamily="50" charset="-128"/>
              </a:rPr>
              <a:t>会場内輸送「ｅ</a:t>
            </a:r>
            <a:r>
              <a:rPr lang="en-US" altLang="ja-JP" sz="1600" dirty="0">
                <a:latin typeface="Meiryo UI" panose="020B0604030504040204" pitchFamily="50" charset="-128"/>
                <a:ea typeface="Meiryo UI" panose="020B0604030504040204" pitchFamily="50" charset="-128"/>
              </a:rPr>
              <a:t>Mover</a:t>
            </a:r>
            <a:r>
              <a:rPr lang="ja-JP" altLang="en-US" sz="1600" dirty="0">
                <a:latin typeface="Meiryo UI" panose="020B0604030504040204" pitchFamily="50" charset="-128"/>
                <a:ea typeface="Meiryo UI" panose="020B0604030504040204" pitchFamily="50" charset="-128"/>
              </a:rPr>
              <a:t>」の運行状況及びお客さまの感想</a:t>
            </a:r>
          </a:p>
        </p:txBody>
      </p:sp>
      <p:sp>
        <p:nvSpPr>
          <p:cNvPr id="16" name="テキスト ボックス 15">
            <a:extLst>
              <a:ext uri="{FF2B5EF4-FFF2-40B4-BE49-F238E27FC236}">
                <a16:creationId xmlns:a16="http://schemas.microsoft.com/office/drawing/2014/main" id="{468B9FC5-92D6-A6C7-6608-EBCE4113EB18}"/>
              </a:ext>
            </a:extLst>
          </p:cNvPr>
          <p:cNvSpPr txBox="1"/>
          <p:nvPr/>
        </p:nvSpPr>
        <p:spPr>
          <a:xfrm>
            <a:off x="1925947" y="3142566"/>
            <a:ext cx="2069797" cy="338554"/>
          </a:xfrm>
          <a:prstGeom prst="rect">
            <a:avLst/>
          </a:prstGeom>
          <a:noFill/>
        </p:spPr>
        <p:txBody>
          <a:bodyPr wrap="none" rtlCol="0">
            <a:spAutoFit/>
          </a:bodyPr>
          <a:lstStyle/>
          <a:p>
            <a:r>
              <a:rPr lang="ja-JP" altLang="en-US" sz="1600" dirty="0">
                <a:latin typeface="Meiryo UI" panose="020B0604030504040204" pitchFamily="50" charset="-128"/>
                <a:ea typeface="Meiryo UI" panose="020B0604030504040204" pitchFamily="50" charset="-128"/>
              </a:rPr>
              <a:t>車内コンテンツについて</a:t>
            </a:r>
          </a:p>
        </p:txBody>
      </p:sp>
      <p:sp>
        <p:nvSpPr>
          <p:cNvPr id="17" name="テキスト ボックス 16">
            <a:extLst>
              <a:ext uri="{FF2B5EF4-FFF2-40B4-BE49-F238E27FC236}">
                <a16:creationId xmlns:a16="http://schemas.microsoft.com/office/drawing/2014/main" id="{4C3D25DD-AA3D-666D-42F6-988CC8C66FA5}"/>
              </a:ext>
            </a:extLst>
          </p:cNvPr>
          <p:cNvSpPr txBox="1"/>
          <p:nvPr/>
        </p:nvSpPr>
        <p:spPr>
          <a:xfrm>
            <a:off x="1177279" y="996101"/>
            <a:ext cx="595035" cy="338554"/>
          </a:xfrm>
          <a:prstGeom prst="rect">
            <a:avLst/>
          </a:prstGeom>
          <a:noFill/>
          <a:ln>
            <a:solidFill>
              <a:schemeClr val="tx1"/>
            </a:solidFill>
          </a:ln>
        </p:spPr>
        <p:txBody>
          <a:bodyPr wrap="none" rtlCol="0" anchor="ctr" anchorCtr="0">
            <a:spAutoFit/>
          </a:bodyPr>
          <a:lstStyle/>
          <a:p>
            <a:r>
              <a:rPr lang="ja-JP" altLang="en-US" sz="1600" b="1" dirty="0">
                <a:latin typeface="Meiryo UI" panose="020B0604030504040204" pitchFamily="50" charset="-128"/>
                <a:ea typeface="Meiryo UI" panose="020B0604030504040204" pitchFamily="50" charset="-128"/>
              </a:rPr>
              <a:t>目次</a:t>
            </a:r>
            <a:endParaRPr lang="en-US" altLang="ja-JP" sz="1600" b="1"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AF12C537-EE7C-41DD-524B-474530BBEA50}"/>
              </a:ext>
            </a:extLst>
          </p:cNvPr>
          <p:cNvSpPr txBox="1"/>
          <p:nvPr/>
        </p:nvSpPr>
        <p:spPr>
          <a:xfrm>
            <a:off x="7239362" y="1699374"/>
            <a:ext cx="312906" cy="338554"/>
          </a:xfrm>
          <a:prstGeom prst="rect">
            <a:avLst/>
          </a:prstGeom>
          <a:noFill/>
        </p:spPr>
        <p:txBody>
          <a:bodyPr wrap="none" rtlCol="0">
            <a:spAutoFit/>
          </a:bodyPr>
          <a:lstStyle/>
          <a:p>
            <a:r>
              <a:rPr lang="en-US" altLang="ja-JP" sz="1600" dirty="0">
                <a:latin typeface="Meiryo UI" panose="020B0604030504040204" pitchFamily="50" charset="-128"/>
                <a:ea typeface="Meiryo UI" panose="020B0604030504040204" pitchFamily="50" charset="-128"/>
              </a:rPr>
              <a:t>1</a:t>
            </a:r>
          </a:p>
        </p:txBody>
      </p:sp>
      <p:sp>
        <p:nvSpPr>
          <p:cNvPr id="18" name="テキスト ボックス 17">
            <a:extLst>
              <a:ext uri="{FF2B5EF4-FFF2-40B4-BE49-F238E27FC236}">
                <a16:creationId xmlns:a16="http://schemas.microsoft.com/office/drawing/2014/main" id="{576BAD43-5FF7-8C4B-4FB3-745B9556B281}"/>
              </a:ext>
            </a:extLst>
          </p:cNvPr>
          <p:cNvSpPr txBox="1"/>
          <p:nvPr/>
        </p:nvSpPr>
        <p:spPr>
          <a:xfrm>
            <a:off x="7239362" y="2037928"/>
            <a:ext cx="312906" cy="338554"/>
          </a:xfrm>
          <a:prstGeom prst="rect">
            <a:avLst/>
          </a:prstGeom>
          <a:noFill/>
        </p:spPr>
        <p:txBody>
          <a:bodyPr wrap="none" rtlCol="0">
            <a:spAutoFit/>
          </a:bodyPr>
          <a:lstStyle/>
          <a:p>
            <a:r>
              <a:rPr lang="en-US" altLang="ja-JP" sz="1600" dirty="0">
                <a:latin typeface="Meiryo UI" panose="020B0604030504040204" pitchFamily="50" charset="-128"/>
                <a:ea typeface="Meiryo UI" panose="020B0604030504040204" pitchFamily="50" charset="-128"/>
              </a:rPr>
              <a:t>2</a:t>
            </a:r>
          </a:p>
        </p:txBody>
      </p:sp>
      <p:sp>
        <p:nvSpPr>
          <p:cNvPr id="19" name="テキスト ボックス 18">
            <a:extLst>
              <a:ext uri="{FF2B5EF4-FFF2-40B4-BE49-F238E27FC236}">
                <a16:creationId xmlns:a16="http://schemas.microsoft.com/office/drawing/2014/main" id="{4CADF880-0E7A-01C2-1235-C5254FAA53A0}"/>
              </a:ext>
            </a:extLst>
          </p:cNvPr>
          <p:cNvSpPr txBox="1"/>
          <p:nvPr/>
        </p:nvSpPr>
        <p:spPr>
          <a:xfrm>
            <a:off x="7239362" y="2394910"/>
            <a:ext cx="312906" cy="338554"/>
          </a:xfrm>
          <a:prstGeom prst="rect">
            <a:avLst/>
          </a:prstGeom>
          <a:noFill/>
        </p:spPr>
        <p:txBody>
          <a:bodyPr wrap="none" rtlCol="0">
            <a:spAutoFit/>
          </a:bodyPr>
          <a:lstStyle/>
          <a:p>
            <a:r>
              <a:rPr lang="en-US" altLang="ja-JP" sz="1600" dirty="0">
                <a:latin typeface="Meiryo UI" panose="020B0604030504040204" pitchFamily="50" charset="-128"/>
                <a:ea typeface="Meiryo UI" panose="020B0604030504040204" pitchFamily="50" charset="-128"/>
              </a:rPr>
              <a:t>3</a:t>
            </a:r>
          </a:p>
        </p:txBody>
      </p:sp>
      <p:sp>
        <p:nvSpPr>
          <p:cNvPr id="22" name="テキスト ボックス 21">
            <a:extLst>
              <a:ext uri="{FF2B5EF4-FFF2-40B4-BE49-F238E27FC236}">
                <a16:creationId xmlns:a16="http://schemas.microsoft.com/office/drawing/2014/main" id="{4DB524E2-1E14-E2A3-076B-45DF834432A1}"/>
              </a:ext>
            </a:extLst>
          </p:cNvPr>
          <p:cNvSpPr txBox="1"/>
          <p:nvPr/>
        </p:nvSpPr>
        <p:spPr>
          <a:xfrm>
            <a:off x="7239362" y="2762757"/>
            <a:ext cx="312906" cy="338554"/>
          </a:xfrm>
          <a:prstGeom prst="rect">
            <a:avLst/>
          </a:prstGeom>
          <a:noFill/>
        </p:spPr>
        <p:txBody>
          <a:bodyPr wrap="none" rtlCol="0">
            <a:spAutoFit/>
          </a:bodyPr>
          <a:lstStyle/>
          <a:p>
            <a:r>
              <a:rPr lang="en-US" altLang="ja-JP" sz="1600" dirty="0">
                <a:latin typeface="Meiryo UI" panose="020B0604030504040204" pitchFamily="50" charset="-128"/>
                <a:ea typeface="Meiryo UI" panose="020B0604030504040204" pitchFamily="50" charset="-128"/>
              </a:rPr>
              <a:t>6</a:t>
            </a:r>
          </a:p>
        </p:txBody>
      </p:sp>
      <p:sp>
        <p:nvSpPr>
          <p:cNvPr id="24" name="テキスト ボックス 23">
            <a:extLst>
              <a:ext uri="{FF2B5EF4-FFF2-40B4-BE49-F238E27FC236}">
                <a16:creationId xmlns:a16="http://schemas.microsoft.com/office/drawing/2014/main" id="{784A6C3D-6DD1-E72F-8462-D43A1F39450C}"/>
              </a:ext>
            </a:extLst>
          </p:cNvPr>
          <p:cNvSpPr txBox="1"/>
          <p:nvPr/>
        </p:nvSpPr>
        <p:spPr>
          <a:xfrm>
            <a:off x="7239362" y="3132840"/>
            <a:ext cx="312906" cy="338554"/>
          </a:xfrm>
          <a:prstGeom prst="rect">
            <a:avLst/>
          </a:prstGeom>
          <a:noFill/>
        </p:spPr>
        <p:txBody>
          <a:bodyPr wrap="none" rtlCol="0">
            <a:spAutoFit/>
          </a:bodyPr>
          <a:lstStyle/>
          <a:p>
            <a:r>
              <a:rPr lang="en-US" altLang="ja-JP" sz="1600" dirty="0">
                <a:latin typeface="Meiryo UI" panose="020B0604030504040204" pitchFamily="50" charset="-128"/>
                <a:ea typeface="Meiryo UI" panose="020B0604030504040204" pitchFamily="50" charset="-128"/>
              </a:rPr>
              <a:t>7</a:t>
            </a:r>
          </a:p>
        </p:txBody>
      </p:sp>
    </p:spTree>
    <p:extLst>
      <p:ext uri="{BB962C8B-B14F-4D97-AF65-F5344CB8AC3E}">
        <p14:creationId xmlns:p14="http://schemas.microsoft.com/office/powerpoint/2010/main" val="1812513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A2C6C3B3-0D4C-9BF8-FF49-19AB1959B4A8}"/>
              </a:ext>
            </a:extLst>
          </p:cNvPr>
          <p:cNvSpPr>
            <a:spLocks noGrp="1"/>
          </p:cNvSpPr>
          <p:nvPr>
            <p:ph type="sldNum" sz="quarter" idx="12"/>
          </p:nvPr>
        </p:nvSpPr>
        <p:spPr>
          <a:xfrm>
            <a:off x="9633170" y="6492875"/>
            <a:ext cx="272830" cy="365125"/>
          </a:xfrm>
        </p:spPr>
        <p:txBody>
          <a:bodyPr wrap="none"/>
          <a:lstStyle/>
          <a:p>
            <a:r>
              <a:rPr kumimoji="1" lang="en-US" altLang="ja-JP" dirty="0">
                <a:solidFill>
                  <a:schemeClr val="tx1"/>
                </a:solidFill>
              </a:rPr>
              <a:t>1</a:t>
            </a:r>
            <a:endParaRPr kumimoji="1" lang="ja-JP" altLang="en-US" dirty="0">
              <a:solidFill>
                <a:schemeClr val="tx1"/>
              </a:solidFill>
            </a:endParaRPr>
          </a:p>
        </p:txBody>
      </p:sp>
      <p:cxnSp>
        <p:nvCxnSpPr>
          <p:cNvPr id="5" name="直線コネクタ 4">
            <a:extLst>
              <a:ext uri="{FF2B5EF4-FFF2-40B4-BE49-F238E27FC236}">
                <a16:creationId xmlns:a16="http://schemas.microsoft.com/office/drawing/2014/main" id="{58F04B9E-0136-BE72-7DE3-77B38ADA96C2}"/>
              </a:ext>
            </a:extLst>
          </p:cNvPr>
          <p:cNvCxnSpPr>
            <a:cxnSpLocks/>
          </p:cNvCxnSpPr>
          <p:nvPr/>
        </p:nvCxnSpPr>
        <p:spPr>
          <a:xfrm>
            <a:off x="514165" y="524328"/>
            <a:ext cx="884339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タイトル 1">
            <a:extLst>
              <a:ext uri="{FF2B5EF4-FFF2-40B4-BE49-F238E27FC236}">
                <a16:creationId xmlns:a16="http://schemas.microsoft.com/office/drawing/2014/main" id="{7337ED97-56FB-C0EC-1197-F8EC9FCC6897}"/>
              </a:ext>
            </a:extLst>
          </p:cNvPr>
          <p:cNvSpPr txBox="1">
            <a:spLocks/>
          </p:cNvSpPr>
          <p:nvPr/>
        </p:nvSpPr>
        <p:spPr>
          <a:xfrm>
            <a:off x="381000" y="-7450"/>
            <a:ext cx="9144000" cy="634999"/>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latin typeface="Meiryo UI" panose="020B0604030504040204" pitchFamily="50" charset="-128"/>
                <a:ea typeface="Meiryo UI" panose="020B0604030504040204" pitchFamily="50" charset="-128"/>
              </a:rPr>
              <a:t> </a:t>
            </a:r>
            <a:r>
              <a:rPr lang="en-US" altLang="ja-JP" sz="2400" b="1" dirty="0">
                <a:latin typeface="Meiryo UI" panose="020B0604030504040204" pitchFamily="50" charset="-128"/>
                <a:ea typeface="Meiryo UI" panose="020B0604030504040204" pitchFamily="50" charset="-128"/>
              </a:rPr>
              <a:t>2025</a:t>
            </a:r>
            <a:r>
              <a:rPr lang="ja-JP" altLang="en-US" sz="2400" b="1" dirty="0">
                <a:latin typeface="Meiryo UI" panose="020B0604030504040204" pitchFamily="50" charset="-128"/>
                <a:ea typeface="Meiryo UI" panose="020B0604030504040204" pitchFamily="50" charset="-128"/>
              </a:rPr>
              <a:t>大阪・関西万博における</a:t>
            </a:r>
            <a:r>
              <a:rPr lang="en-US" altLang="ja-JP" sz="2400" b="1" dirty="0">
                <a:latin typeface="Meiryo UI" panose="020B0604030504040204" pitchFamily="50" charset="-128"/>
                <a:ea typeface="Meiryo UI" panose="020B0604030504040204" pitchFamily="50" charset="-128"/>
              </a:rPr>
              <a:t>Osaka Metro</a:t>
            </a:r>
            <a:r>
              <a:rPr lang="ja-JP" altLang="en-US" sz="2400" b="1" dirty="0">
                <a:latin typeface="Meiryo UI" panose="020B0604030504040204" pitchFamily="50" charset="-128"/>
                <a:ea typeface="Meiryo UI" panose="020B0604030504040204" pitchFamily="50" charset="-128"/>
              </a:rPr>
              <a:t>の自動運転バスの取組み</a:t>
            </a:r>
          </a:p>
        </p:txBody>
      </p:sp>
      <p:pic>
        <p:nvPicPr>
          <p:cNvPr id="3" name="図 2" descr="緑のバス&#10;&#10;自動的に生成された説明">
            <a:extLst>
              <a:ext uri="{FF2B5EF4-FFF2-40B4-BE49-F238E27FC236}">
                <a16:creationId xmlns:a16="http://schemas.microsoft.com/office/drawing/2014/main" id="{15005258-E488-758F-9782-D0789187A63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26604" y="3520194"/>
            <a:ext cx="4458996" cy="2599782"/>
          </a:xfrm>
          <a:prstGeom prst="rect">
            <a:avLst/>
          </a:prstGeom>
        </p:spPr>
      </p:pic>
      <p:sp>
        <p:nvSpPr>
          <p:cNvPr id="7" name="正方形/長方形 6">
            <a:extLst>
              <a:ext uri="{FF2B5EF4-FFF2-40B4-BE49-F238E27FC236}">
                <a16:creationId xmlns:a16="http://schemas.microsoft.com/office/drawing/2014/main" id="{AC2F7D48-932D-2B53-69F0-EBBD2EE0E552}"/>
              </a:ext>
            </a:extLst>
          </p:cNvPr>
          <p:cNvSpPr/>
          <p:nvPr/>
        </p:nvSpPr>
        <p:spPr>
          <a:xfrm>
            <a:off x="272830" y="1050528"/>
            <a:ext cx="9771056" cy="1569660"/>
          </a:xfrm>
          <a:prstGeom prst="rect">
            <a:avLst/>
          </a:prstGeom>
        </p:spPr>
        <p:txBody>
          <a:bodyPr wrap="square">
            <a:spAutoFit/>
          </a:bodyPr>
          <a:lstStyle/>
          <a:p>
            <a:r>
              <a:rPr kumimoji="1" lang="ja-JP" altLang="en-US" sz="1600" dirty="0">
                <a:latin typeface="Meiryo UI" panose="020B0604030504040204" pitchFamily="50" charset="-128"/>
                <a:ea typeface="Meiryo UI" panose="020B0604030504040204" pitchFamily="50" charset="-128"/>
              </a:rPr>
              <a:t>走行区間　　：舞洲万博</a:t>
            </a:r>
            <a:r>
              <a:rPr kumimoji="1" lang="en-US" altLang="ja-JP" sz="1600" dirty="0">
                <a:latin typeface="Meiryo UI" panose="020B0604030504040204" pitchFamily="50" charset="-128"/>
                <a:ea typeface="Meiryo UI" panose="020B0604030504040204" pitchFamily="50" charset="-128"/>
              </a:rPr>
              <a:t>P&amp;R</a:t>
            </a:r>
            <a:r>
              <a:rPr kumimoji="1" lang="ja-JP" altLang="en-US" sz="1600" dirty="0">
                <a:latin typeface="Meiryo UI" panose="020B0604030504040204" pitchFamily="50" charset="-128"/>
                <a:ea typeface="Meiryo UI" panose="020B0604030504040204" pitchFamily="50" charset="-128"/>
              </a:rPr>
              <a:t>駐車場</a:t>
            </a:r>
            <a:r>
              <a:rPr kumimoji="1" lang="en-US" altLang="ja-JP" sz="1600" dirty="0">
                <a:latin typeface="Meiryo UI" panose="020B0604030504040204" pitchFamily="50" charset="-128"/>
                <a:ea typeface="Meiryo UI" panose="020B0604030504040204" pitchFamily="50" charset="-128"/>
              </a:rPr>
              <a:t>AB</a:t>
            </a:r>
            <a:r>
              <a:rPr kumimoji="1" lang="ja-JP" altLang="en-US" sz="1600" dirty="0">
                <a:latin typeface="Meiryo UI" panose="020B0604030504040204" pitchFamily="50" charset="-128"/>
                <a:ea typeface="Meiryo UI" panose="020B0604030504040204" pitchFamily="50" charset="-128"/>
              </a:rPr>
              <a:t>ブロック ⇔ 夢洲第１交通ターミナル間　約</a:t>
            </a:r>
            <a:r>
              <a:rPr kumimoji="1" lang="en-US" altLang="ja-JP" sz="1600" dirty="0">
                <a:latin typeface="Meiryo UI" panose="020B0604030504040204" pitchFamily="50" charset="-128"/>
                <a:ea typeface="Meiryo UI" panose="020B0604030504040204" pitchFamily="50" charset="-128"/>
              </a:rPr>
              <a:t>10.5</a:t>
            </a:r>
            <a:r>
              <a:rPr kumimoji="1" lang="ja-JP" altLang="en-US" sz="1600" dirty="0">
                <a:latin typeface="Meiryo UI" panose="020B0604030504040204" pitchFamily="50" charset="-128"/>
                <a:ea typeface="Meiryo UI" panose="020B0604030504040204" pitchFamily="50" charset="-128"/>
              </a:rPr>
              <a:t>㎞をシャトル運行</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使用車両　　：大型（全長</a:t>
            </a:r>
            <a:r>
              <a:rPr kumimoji="1" lang="en-US" altLang="ja-JP" sz="1600" dirty="0">
                <a:latin typeface="Meiryo UI" panose="020B0604030504040204" pitchFamily="50" charset="-128"/>
                <a:ea typeface="Meiryo UI" panose="020B0604030504040204" pitchFamily="50" charset="-128"/>
              </a:rPr>
              <a:t>10.45m</a:t>
            </a:r>
            <a:r>
              <a:rPr kumimoji="1" lang="ja-JP" altLang="en-US" sz="1600" dirty="0">
                <a:latin typeface="Meiryo UI" panose="020B0604030504040204" pitchFamily="50" charset="-128"/>
                <a:ea typeface="Meiryo UI" panose="020B0604030504040204" pitchFamily="50" charset="-128"/>
              </a:rPr>
              <a:t>）路線バスタイプ（</a:t>
            </a:r>
            <a:r>
              <a:rPr kumimoji="1" lang="en-US" altLang="ja-JP" sz="1600" dirty="0">
                <a:latin typeface="Meiryo UI" panose="020B0604030504040204" pitchFamily="50" charset="-128"/>
                <a:ea typeface="Meiryo UI" panose="020B0604030504040204" pitchFamily="50" charset="-128"/>
              </a:rPr>
              <a:t>EV</a:t>
            </a:r>
            <a:r>
              <a:rPr kumimoji="1" lang="ja-JP" altLang="en-US" sz="1600" dirty="0">
                <a:latin typeface="Meiryo UI" panose="020B0604030504040204" pitchFamily="50" charset="-128"/>
                <a:ea typeface="Meiryo UI" panose="020B0604030504040204" pitchFamily="50" charset="-128"/>
              </a:rPr>
              <a:t>バス）、乗客定員</a:t>
            </a:r>
            <a:r>
              <a:rPr kumimoji="1" lang="en-US" altLang="ja-JP" sz="1600" dirty="0">
                <a:latin typeface="Meiryo UI" panose="020B0604030504040204" pitchFamily="50" charset="-128"/>
                <a:ea typeface="Meiryo UI" panose="020B0604030504040204" pitchFamily="50" charset="-128"/>
              </a:rPr>
              <a:t>24</a:t>
            </a:r>
            <a:r>
              <a:rPr kumimoji="1" lang="ja-JP" altLang="en-US" sz="1600" dirty="0">
                <a:latin typeface="Meiryo UI" panose="020B0604030504040204" pitchFamily="50" charset="-128"/>
                <a:ea typeface="Meiryo UI" panose="020B0604030504040204" pitchFamily="50" charset="-128"/>
              </a:rPr>
              <a:t>名（乗車時は着座）</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道路側設備 ：　磁気マーカー、ターゲットラインペイント、信号協調、スマートポール等</a:t>
            </a:r>
          </a:p>
          <a:p>
            <a:r>
              <a:rPr kumimoji="1" lang="ja-JP" altLang="en-US" sz="1600" dirty="0">
                <a:latin typeface="Meiryo UI" panose="020B0604030504040204" pitchFamily="50" charset="-128"/>
                <a:ea typeface="Meiryo UI" panose="020B0604030504040204" pitchFamily="50" charset="-128"/>
              </a:rPr>
              <a:t>特　　　徴　　：一般車が混在する一般道における大型車による自動運転レベル４（乗務員乗車型）の自動運転</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車内添乗員が特定自動運行主任者として監視し、あわせて遠隔監視室より監視の実証実験を実施</a:t>
            </a:r>
          </a:p>
          <a:p>
            <a:endParaRPr kumimoji="1" lang="en-US" altLang="ja-JP" sz="16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7C0507E0-97F1-52EE-207C-01D032DC1AE8}"/>
              </a:ext>
            </a:extLst>
          </p:cNvPr>
          <p:cNvSpPr txBox="1"/>
          <p:nvPr/>
        </p:nvSpPr>
        <p:spPr>
          <a:xfrm>
            <a:off x="188988" y="717553"/>
            <a:ext cx="3808678"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舞洲Ｐ＆Ｒ輸送について</a:t>
            </a:r>
            <a:endParaRPr lang="en-US" altLang="ja-JP" sz="1600" b="1"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C42094A9-23FA-20AD-B646-5896FB93E0C7}"/>
              </a:ext>
            </a:extLst>
          </p:cNvPr>
          <p:cNvSpPr txBox="1"/>
          <p:nvPr/>
        </p:nvSpPr>
        <p:spPr>
          <a:xfrm>
            <a:off x="6448247" y="6112038"/>
            <a:ext cx="2314398"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自動運転バス（大型）</a:t>
            </a:r>
            <a:endParaRPr lang="en-US" altLang="ja-JP" sz="1600" dirty="0">
              <a:latin typeface="Meiryo UI" panose="020B0604030504040204" pitchFamily="50" charset="-128"/>
              <a:ea typeface="Meiryo UI" panose="020B0604030504040204" pitchFamily="50" charset="-128"/>
            </a:endParaRPr>
          </a:p>
        </p:txBody>
      </p:sp>
      <p:sp>
        <p:nvSpPr>
          <p:cNvPr id="12" name="楕円 11">
            <a:extLst>
              <a:ext uri="{FF2B5EF4-FFF2-40B4-BE49-F238E27FC236}">
                <a16:creationId xmlns:a16="http://schemas.microsoft.com/office/drawing/2014/main" id="{CD4182F0-3F67-1F62-22EC-428516C6CF46}"/>
              </a:ext>
            </a:extLst>
          </p:cNvPr>
          <p:cNvSpPr/>
          <p:nvPr/>
        </p:nvSpPr>
        <p:spPr>
          <a:xfrm rot="20993755">
            <a:off x="5452646" y="3984884"/>
            <a:ext cx="767622" cy="384065"/>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a:extLst>
              <a:ext uri="{FF2B5EF4-FFF2-40B4-BE49-F238E27FC236}">
                <a16:creationId xmlns:a16="http://schemas.microsoft.com/office/drawing/2014/main" id="{B78F0A04-DCE5-AAB7-59F8-008407B15058}"/>
              </a:ext>
            </a:extLst>
          </p:cNvPr>
          <p:cNvSpPr/>
          <p:nvPr/>
        </p:nvSpPr>
        <p:spPr>
          <a:xfrm rot="477501">
            <a:off x="8509255" y="4537567"/>
            <a:ext cx="430660" cy="303627"/>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2B1FE18C-FD1E-CC1F-851C-402068E45426}"/>
              </a:ext>
            </a:extLst>
          </p:cNvPr>
          <p:cNvSpPr txBox="1"/>
          <p:nvPr/>
        </p:nvSpPr>
        <p:spPr>
          <a:xfrm>
            <a:off x="6740865" y="2694311"/>
            <a:ext cx="3165135" cy="830997"/>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自動運転レベル４での運行時は、車両前後の方向幕や左側面の表示には「自動運行中」と表示</a:t>
            </a:r>
          </a:p>
        </p:txBody>
      </p:sp>
      <p:cxnSp>
        <p:nvCxnSpPr>
          <p:cNvPr id="15" name="直線コネクタ 14">
            <a:extLst>
              <a:ext uri="{FF2B5EF4-FFF2-40B4-BE49-F238E27FC236}">
                <a16:creationId xmlns:a16="http://schemas.microsoft.com/office/drawing/2014/main" id="{80F8F85B-8140-F275-1CD8-DC2F1773B2AB}"/>
              </a:ext>
            </a:extLst>
          </p:cNvPr>
          <p:cNvCxnSpPr>
            <a:cxnSpLocks/>
          </p:cNvCxnSpPr>
          <p:nvPr/>
        </p:nvCxnSpPr>
        <p:spPr>
          <a:xfrm flipH="1">
            <a:off x="6248005" y="3515585"/>
            <a:ext cx="2475196" cy="512779"/>
          </a:xfrm>
          <a:prstGeom prst="line">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6" name="直線コネクタ 15">
            <a:extLst>
              <a:ext uri="{FF2B5EF4-FFF2-40B4-BE49-F238E27FC236}">
                <a16:creationId xmlns:a16="http://schemas.microsoft.com/office/drawing/2014/main" id="{142A2627-2B25-4F0B-0221-BBB5EF24CD75}"/>
              </a:ext>
            </a:extLst>
          </p:cNvPr>
          <p:cNvCxnSpPr>
            <a:cxnSpLocks/>
          </p:cNvCxnSpPr>
          <p:nvPr/>
        </p:nvCxnSpPr>
        <p:spPr>
          <a:xfrm>
            <a:off x="8712153" y="3503661"/>
            <a:ext cx="0" cy="1005554"/>
          </a:xfrm>
          <a:prstGeom prst="line">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2" name="図 1">
            <a:extLst>
              <a:ext uri="{FF2B5EF4-FFF2-40B4-BE49-F238E27FC236}">
                <a16:creationId xmlns:a16="http://schemas.microsoft.com/office/drawing/2014/main" id="{894CD699-153F-03FF-0D2B-053F916009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5406" y="2619807"/>
            <a:ext cx="5151489" cy="3713865"/>
          </a:xfrm>
          <a:prstGeom prst="rect">
            <a:avLst/>
          </a:prstGeom>
        </p:spPr>
      </p:pic>
    </p:spTree>
    <p:extLst>
      <p:ext uri="{BB962C8B-B14F-4D97-AF65-F5344CB8AC3E}">
        <p14:creationId xmlns:p14="http://schemas.microsoft.com/office/powerpoint/2010/main" val="2377495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B8A440-6DCD-30CF-091D-314AAC1DFFDA}"/>
            </a:ext>
          </a:extLst>
        </p:cNvPr>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13C3B9FA-981B-D566-1E36-C19DF74D074D}"/>
              </a:ext>
            </a:extLst>
          </p:cNvPr>
          <p:cNvCxnSpPr>
            <a:cxnSpLocks/>
          </p:cNvCxnSpPr>
          <p:nvPr/>
        </p:nvCxnSpPr>
        <p:spPr>
          <a:xfrm>
            <a:off x="514165" y="524328"/>
            <a:ext cx="884339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タイトル 1">
            <a:extLst>
              <a:ext uri="{FF2B5EF4-FFF2-40B4-BE49-F238E27FC236}">
                <a16:creationId xmlns:a16="http://schemas.microsoft.com/office/drawing/2014/main" id="{34DF8B20-993B-1655-A6A7-B618DE5F6618}"/>
              </a:ext>
            </a:extLst>
          </p:cNvPr>
          <p:cNvSpPr txBox="1">
            <a:spLocks/>
          </p:cNvSpPr>
          <p:nvPr/>
        </p:nvSpPr>
        <p:spPr>
          <a:xfrm>
            <a:off x="381000" y="-7450"/>
            <a:ext cx="9144000" cy="634999"/>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latin typeface="Meiryo UI" panose="020B0604030504040204" pitchFamily="50" charset="-128"/>
                <a:ea typeface="Meiryo UI" panose="020B0604030504040204" pitchFamily="50" charset="-128"/>
              </a:rPr>
              <a:t> </a:t>
            </a:r>
            <a:r>
              <a:rPr lang="en-US" altLang="ja-JP" sz="2400" b="1" dirty="0">
                <a:latin typeface="Meiryo UI" panose="020B0604030504040204" pitchFamily="50" charset="-128"/>
                <a:ea typeface="Meiryo UI" panose="020B0604030504040204" pitchFamily="50" charset="-128"/>
              </a:rPr>
              <a:t>2025</a:t>
            </a:r>
            <a:r>
              <a:rPr lang="ja-JP" altLang="en-US" sz="2400" b="1" dirty="0">
                <a:latin typeface="Meiryo UI" panose="020B0604030504040204" pitchFamily="50" charset="-128"/>
                <a:ea typeface="Meiryo UI" panose="020B0604030504040204" pitchFamily="50" charset="-128"/>
              </a:rPr>
              <a:t>大阪・関西万博における</a:t>
            </a:r>
            <a:r>
              <a:rPr lang="en-US" altLang="ja-JP" sz="2400" b="1" dirty="0">
                <a:latin typeface="Meiryo UI" panose="020B0604030504040204" pitchFamily="50" charset="-128"/>
                <a:ea typeface="Meiryo UI" panose="020B0604030504040204" pitchFamily="50" charset="-128"/>
              </a:rPr>
              <a:t>Osaka Metro</a:t>
            </a:r>
            <a:r>
              <a:rPr lang="ja-JP" altLang="en-US" sz="2400" b="1" dirty="0">
                <a:latin typeface="Meiryo UI" panose="020B0604030504040204" pitchFamily="50" charset="-128"/>
                <a:ea typeface="Meiryo UI" panose="020B0604030504040204" pitchFamily="50" charset="-128"/>
              </a:rPr>
              <a:t>の自動運転バスの取組み</a:t>
            </a:r>
          </a:p>
        </p:txBody>
      </p:sp>
      <p:pic>
        <p:nvPicPr>
          <p:cNvPr id="6" name="Picture 2">
            <a:extLst>
              <a:ext uri="{FF2B5EF4-FFF2-40B4-BE49-F238E27FC236}">
                <a16:creationId xmlns:a16="http://schemas.microsoft.com/office/drawing/2014/main" id="{D7267A6C-0767-B330-4379-EB61313DA8C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720114" y="3527596"/>
            <a:ext cx="2432522" cy="2196531"/>
          </a:xfrm>
          <a:prstGeom prst="rect">
            <a:avLst/>
          </a:prstGeom>
          <a:noFill/>
          <a:extLst>
            <a:ext uri="{909E8E84-426E-40DD-AFC4-6F175D3DCCD1}">
              <a14:hiddenFill xmlns:a14="http://schemas.microsoft.com/office/drawing/2010/main">
                <a:solidFill>
                  <a:srgbClr val="FFFFFF"/>
                </a:solidFill>
              </a14:hiddenFill>
            </a:ext>
          </a:extLst>
        </p:spPr>
      </p:pic>
      <p:pic>
        <p:nvPicPr>
          <p:cNvPr id="22" name="図 21">
            <a:extLst>
              <a:ext uri="{FF2B5EF4-FFF2-40B4-BE49-F238E27FC236}">
                <a16:creationId xmlns:a16="http://schemas.microsoft.com/office/drawing/2014/main" id="{514D0FA0-6580-E323-44F2-46A585AF98F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4829" y="2808400"/>
            <a:ext cx="4663698" cy="3525272"/>
          </a:xfrm>
          <a:prstGeom prst="rect">
            <a:avLst/>
          </a:prstGeom>
        </p:spPr>
      </p:pic>
      <p:sp>
        <p:nvSpPr>
          <p:cNvPr id="24" name="テキスト ボックス 23">
            <a:extLst>
              <a:ext uri="{FF2B5EF4-FFF2-40B4-BE49-F238E27FC236}">
                <a16:creationId xmlns:a16="http://schemas.microsoft.com/office/drawing/2014/main" id="{E7A3BA30-18CB-CA3B-0BAD-27909C07E772}"/>
              </a:ext>
            </a:extLst>
          </p:cNvPr>
          <p:cNvSpPr txBox="1"/>
          <p:nvPr/>
        </p:nvSpPr>
        <p:spPr>
          <a:xfrm>
            <a:off x="6461798" y="6027700"/>
            <a:ext cx="3444202"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自動運転バス（小型）「ｅ</a:t>
            </a:r>
            <a:r>
              <a:rPr lang="en-US" altLang="ja-JP" sz="1600" dirty="0">
                <a:latin typeface="Meiryo UI" panose="020B0604030504040204" pitchFamily="50" charset="-128"/>
                <a:ea typeface="Meiryo UI" panose="020B0604030504040204" pitchFamily="50" charset="-128"/>
              </a:rPr>
              <a:t>Mover</a:t>
            </a:r>
            <a:r>
              <a:rPr lang="ja-JP" altLang="en-US" sz="1600" dirty="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831FA5D7-B01B-98E0-3A9E-C67D99D08C14}"/>
              </a:ext>
            </a:extLst>
          </p:cNvPr>
          <p:cNvSpPr txBox="1"/>
          <p:nvPr/>
        </p:nvSpPr>
        <p:spPr>
          <a:xfrm>
            <a:off x="188988" y="717553"/>
            <a:ext cx="3108394"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会場内輸送「ｅ</a:t>
            </a:r>
            <a:r>
              <a:rPr lang="en-US" altLang="ja-JP" sz="1600" b="1" dirty="0">
                <a:latin typeface="Meiryo UI" panose="020B0604030504040204" pitchFamily="50" charset="-128"/>
                <a:ea typeface="Meiryo UI" panose="020B0604030504040204" pitchFamily="50" charset="-128"/>
              </a:rPr>
              <a:t>Mover</a:t>
            </a:r>
            <a:r>
              <a:rPr lang="ja-JP" altLang="en-US" sz="1600" b="1" dirty="0">
                <a:latin typeface="Meiryo UI" panose="020B0604030504040204" pitchFamily="50" charset="-128"/>
                <a:ea typeface="Meiryo UI" panose="020B0604030504040204" pitchFamily="50" charset="-128"/>
              </a:rPr>
              <a:t>」について</a:t>
            </a:r>
            <a:endParaRPr lang="en-US" altLang="ja-JP" sz="1600" b="1" dirty="0">
              <a:latin typeface="Meiryo UI" panose="020B0604030504040204" pitchFamily="50" charset="-128"/>
              <a:ea typeface="Meiryo UI" panose="020B0604030504040204" pitchFamily="50" charset="-128"/>
            </a:endParaRPr>
          </a:p>
        </p:txBody>
      </p:sp>
      <p:sp>
        <p:nvSpPr>
          <p:cNvPr id="3" name="スライド番号プレースホルダー 3">
            <a:extLst>
              <a:ext uri="{FF2B5EF4-FFF2-40B4-BE49-F238E27FC236}">
                <a16:creationId xmlns:a16="http://schemas.microsoft.com/office/drawing/2014/main" id="{AA48BEBD-3147-6527-34D0-85143A2D18E5}"/>
              </a:ext>
            </a:extLst>
          </p:cNvPr>
          <p:cNvSpPr>
            <a:spLocks noGrp="1"/>
          </p:cNvSpPr>
          <p:nvPr>
            <p:ph type="sldNum" sz="quarter" idx="12"/>
          </p:nvPr>
        </p:nvSpPr>
        <p:spPr>
          <a:xfrm>
            <a:off x="9618656" y="6492875"/>
            <a:ext cx="272830" cy="365125"/>
          </a:xfrm>
        </p:spPr>
        <p:txBody>
          <a:bodyPr wrap="none"/>
          <a:lstStyle/>
          <a:p>
            <a:r>
              <a:rPr kumimoji="1" lang="en-US" altLang="ja-JP" dirty="0">
                <a:solidFill>
                  <a:schemeClr val="tx1"/>
                </a:solidFill>
              </a:rPr>
              <a:t>2</a:t>
            </a:r>
            <a:endParaRPr kumimoji="1" lang="ja-JP" altLang="en-US" dirty="0">
              <a:solidFill>
                <a:schemeClr val="tx1"/>
              </a:solidFill>
            </a:endParaRPr>
          </a:p>
        </p:txBody>
      </p:sp>
      <p:sp>
        <p:nvSpPr>
          <p:cNvPr id="4" name="正方形/長方形 3">
            <a:extLst>
              <a:ext uri="{FF2B5EF4-FFF2-40B4-BE49-F238E27FC236}">
                <a16:creationId xmlns:a16="http://schemas.microsoft.com/office/drawing/2014/main" id="{4A846526-8E12-8B6B-55E7-0807F5B30CDA}"/>
              </a:ext>
            </a:extLst>
          </p:cNvPr>
          <p:cNvSpPr/>
          <p:nvPr/>
        </p:nvSpPr>
        <p:spPr>
          <a:xfrm>
            <a:off x="272830" y="1050528"/>
            <a:ext cx="9252170" cy="1323439"/>
          </a:xfrm>
          <a:prstGeom prst="rect">
            <a:avLst/>
          </a:prstGeom>
        </p:spPr>
        <p:txBody>
          <a:bodyPr wrap="square">
            <a:spAutoFit/>
          </a:bodyPr>
          <a:lstStyle/>
          <a:p>
            <a:r>
              <a:rPr kumimoji="1" lang="ja-JP" altLang="en-US" sz="1600" dirty="0">
                <a:latin typeface="Meiryo UI" panose="020B0604030504040204" pitchFamily="50" charset="-128"/>
                <a:ea typeface="Meiryo UI" panose="020B0604030504040204" pitchFamily="50" charset="-128"/>
              </a:rPr>
              <a:t>走行区間　 ：西ゲート北ターミナル ⇔ リング西ターミナル間　約</a:t>
            </a:r>
            <a:r>
              <a:rPr kumimoji="1" lang="en-US" altLang="ja-JP" sz="1600" dirty="0">
                <a:latin typeface="Meiryo UI" panose="020B0604030504040204" pitchFamily="50" charset="-128"/>
                <a:ea typeface="Meiryo UI" panose="020B0604030504040204" pitchFamily="50" charset="-128"/>
              </a:rPr>
              <a:t>4.8</a:t>
            </a:r>
            <a:r>
              <a:rPr kumimoji="1" lang="ja-JP" altLang="en-US" sz="1600" dirty="0">
                <a:latin typeface="Meiryo UI" panose="020B0604030504040204" pitchFamily="50" charset="-128"/>
                <a:ea typeface="Meiryo UI" panose="020B0604030504040204" pitchFamily="50" charset="-128"/>
              </a:rPr>
              <a:t>㎞を直通運行</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使用車両　 ：小型（全長</a:t>
            </a:r>
            <a:r>
              <a:rPr kumimoji="1" lang="en-US" altLang="ja-JP" sz="1600" dirty="0">
                <a:latin typeface="Meiryo UI" panose="020B0604030504040204" pitchFamily="50" charset="-128"/>
                <a:ea typeface="Meiryo UI" panose="020B0604030504040204" pitchFamily="50" charset="-128"/>
              </a:rPr>
              <a:t>6.99</a:t>
            </a:r>
            <a:r>
              <a:rPr kumimoji="1" lang="ja-JP" altLang="en-US" sz="1600" dirty="0">
                <a:latin typeface="Meiryo UI" panose="020B0604030504040204" pitchFamily="50" charset="-128"/>
                <a:ea typeface="Meiryo UI" panose="020B0604030504040204" pitchFamily="50" charset="-128"/>
              </a:rPr>
              <a:t>ｍ）路線バスタイプ（</a:t>
            </a:r>
            <a:r>
              <a:rPr kumimoji="1" lang="en-US" altLang="ja-JP" sz="1600" dirty="0">
                <a:latin typeface="Meiryo UI" panose="020B0604030504040204" pitchFamily="50" charset="-128"/>
                <a:ea typeface="Meiryo UI" panose="020B0604030504040204" pitchFamily="50" charset="-128"/>
              </a:rPr>
              <a:t>EV</a:t>
            </a:r>
            <a:r>
              <a:rPr kumimoji="1" lang="ja-JP" altLang="en-US" sz="1600" dirty="0">
                <a:latin typeface="Meiryo UI" panose="020B0604030504040204" pitchFamily="50" charset="-128"/>
                <a:ea typeface="Meiryo UI" panose="020B0604030504040204" pitchFamily="50" charset="-128"/>
              </a:rPr>
              <a:t>バス）</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道路側設備：ターゲットラインペイント、信号協調（基本的には車両のセンサー、カメラ等で対応）</a:t>
            </a:r>
          </a:p>
          <a:p>
            <a:r>
              <a:rPr kumimoji="1" lang="ja-JP" altLang="en-US" sz="1600" dirty="0">
                <a:latin typeface="Meiryo UI" panose="020B0604030504040204" pitchFamily="50" charset="-128"/>
                <a:ea typeface="Meiryo UI" panose="020B0604030504040204" pitchFamily="50" charset="-128"/>
              </a:rPr>
              <a:t>特　　　徴　 ：自動運転レベル４相当での運行</a:t>
            </a:r>
            <a:endParaRPr kumimoji="1" lang="en-US" altLang="ja-JP" sz="1600" dirty="0">
              <a:latin typeface="Meiryo UI" panose="020B0604030504040204" pitchFamily="50" charset="-128"/>
              <a:ea typeface="Meiryo UI" panose="020B0604030504040204" pitchFamily="50" charset="-128"/>
            </a:endParaRPr>
          </a:p>
          <a:p>
            <a:r>
              <a:rPr kumimoji="1" lang="en-US" altLang="ja-JP" sz="1600" dirty="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rPr>
              <a:t>合わせて遠隔監視室より監視の実証実験を実施</a:t>
            </a:r>
            <a:endParaRPr kumimoji="1"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62410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509AB-FE52-4FE6-0B73-610E6655E4F9}"/>
            </a:ext>
          </a:extLst>
        </p:cNvPr>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13382FD9-AAD9-0D24-3C5D-FC0F92B27FE5}"/>
              </a:ext>
            </a:extLst>
          </p:cNvPr>
          <p:cNvCxnSpPr>
            <a:cxnSpLocks/>
          </p:cNvCxnSpPr>
          <p:nvPr/>
        </p:nvCxnSpPr>
        <p:spPr>
          <a:xfrm>
            <a:off x="514165" y="524328"/>
            <a:ext cx="8843398"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6" name="図 5">
            <a:extLst>
              <a:ext uri="{FF2B5EF4-FFF2-40B4-BE49-F238E27FC236}">
                <a16:creationId xmlns:a16="http://schemas.microsoft.com/office/drawing/2014/main" id="{DE16339E-CBF4-9E7B-F663-280461A871D1}"/>
              </a:ext>
            </a:extLst>
          </p:cNvPr>
          <p:cNvPicPr>
            <a:picLocks noChangeAspect="1"/>
          </p:cNvPicPr>
          <p:nvPr/>
        </p:nvPicPr>
        <p:blipFill>
          <a:blip r:embed="rId2"/>
          <a:stretch>
            <a:fillRect/>
          </a:stretch>
        </p:blipFill>
        <p:spPr>
          <a:xfrm>
            <a:off x="956737" y="4598846"/>
            <a:ext cx="1914792" cy="1457528"/>
          </a:xfrm>
          <a:prstGeom prst="rect">
            <a:avLst/>
          </a:prstGeom>
          <a:ln w="38100">
            <a:solidFill>
              <a:schemeClr val="bg1"/>
            </a:solidFill>
          </a:ln>
        </p:spPr>
      </p:pic>
      <p:pic>
        <p:nvPicPr>
          <p:cNvPr id="8" name="図 7">
            <a:extLst>
              <a:ext uri="{FF2B5EF4-FFF2-40B4-BE49-F238E27FC236}">
                <a16:creationId xmlns:a16="http://schemas.microsoft.com/office/drawing/2014/main" id="{BE022BCD-90AD-C9B8-938E-0963C4B067F5}"/>
              </a:ext>
            </a:extLst>
          </p:cNvPr>
          <p:cNvPicPr>
            <a:picLocks noChangeAspect="1"/>
          </p:cNvPicPr>
          <p:nvPr/>
        </p:nvPicPr>
        <p:blipFill>
          <a:blip r:embed="rId3"/>
          <a:stretch>
            <a:fillRect/>
          </a:stretch>
        </p:blipFill>
        <p:spPr>
          <a:xfrm>
            <a:off x="3107724" y="4608372"/>
            <a:ext cx="1895740" cy="1448002"/>
          </a:xfrm>
          <a:prstGeom prst="rect">
            <a:avLst/>
          </a:prstGeom>
          <a:ln w="38100">
            <a:solidFill>
              <a:schemeClr val="bg1"/>
            </a:solidFill>
          </a:ln>
        </p:spPr>
      </p:pic>
      <p:pic>
        <p:nvPicPr>
          <p:cNvPr id="9" name="図 8">
            <a:extLst>
              <a:ext uri="{FF2B5EF4-FFF2-40B4-BE49-F238E27FC236}">
                <a16:creationId xmlns:a16="http://schemas.microsoft.com/office/drawing/2014/main" id="{B8AFB977-0236-F131-1F8E-FA0207BA08B7}"/>
              </a:ext>
            </a:extLst>
          </p:cNvPr>
          <p:cNvPicPr>
            <a:picLocks noChangeAspect="1"/>
          </p:cNvPicPr>
          <p:nvPr/>
        </p:nvPicPr>
        <p:blipFill>
          <a:blip r:embed="rId4"/>
          <a:stretch>
            <a:fillRect/>
          </a:stretch>
        </p:blipFill>
        <p:spPr>
          <a:xfrm>
            <a:off x="5239659" y="4608372"/>
            <a:ext cx="1857634" cy="1476581"/>
          </a:xfrm>
          <a:prstGeom prst="rect">
            <a:avLst/>
          </a:prstGeom>
          <a:ln w="38100">
            <a:solidFill>
              <a:schemeClr val="bg1"/>
            </a:solidFill>
          </a:ln>
        </p:spPr>
      </p:pic>
      <p:sp>
        <p:nvSpPr>
          <p:cNvPr id="10" name="テキスト ボックス 9">
            <a:extLst>
              <a:ext uri="{FF2B5EF4-FFF2-40B4-BE49-F238E27FC236}">
                <a16:creationId xmlns:a16="http://schemas.microsoft.com/office/drawing/2014/main" id="{CD7DEE06-86B8-CE26-72EC-89B6481AF443}"/>
              </a:ext>
            </a:extLst>
          </p:cNvPr>
          <p:cNvSpPr txBox="1"/>
          <p:nvPr/>
        </p:nvSpPr>
        <p:spPr bwMode="auto">
          <a:xfrm>
            <a:off x="956737" y="4609959"/>
            <a:ext cx="1909416" cy="289053"/>
          </a:xfrm>
          <a:prstGeom prst="rect">
            <a:avLst/>
          </a:prstGeom>
          <a:noFill/>
          <a:ln w="12700">
            <a:noFill/>
            <a:miter lim="800000"/>
            <a:headEnd/>
            <a:tailEnd/>
          </a:ln>
        </p:spPr>
        <p:txBody>
          <a:bodyPr wrap="square" rtlCol="0">
            <a:spAutoFit/>
          </a:bodyPr>
          <a:lstStyle/>
          <a:p>
            <a:pPr algn="ctr">
              <a:lnSpc>
                <a:spcPct val="120000"/>
              </a:lnSpc>
            </a:pPr>
            <a:r>
              <a:rPr kumimoji="1" lang="en-US" altLang="ja-JP" sz="1200" b="1" dirty="0">
                <a:effectLst>
                  <a:glow rad="127000">
                    <a:schemeClr val="bg1"/>
                  </a:glow>
                </a:effectLst>
                <a:latin typeface="+mn-ea"/>
                <a:ea typeface="+mn-ea"/>
              </a:rPr>
              <a:t>LED</a:t>
            </a:r>
            <a:r>
              <a:rPr kumimoji="1" lang="ja-JP" altLang="en-US" sz="1200" b="1" dirty="0">
                <a:effectLst>
                  <a:glow rad="127000">
                    <a:schemeClr val="bg1"/>
                  </a:glow>
                </a:effectLst>
                <a:latin typeface="+mn-ea"/>
                <a:ea typeface="+mn-ea"/>
              </a:rPr>
              <a:t>表示板（拡大）</a:t>
            </a:r>
          </a:p>
        </p:txBody>
      </p:sp>
      <p:sp>
        <p:nvSpPr>
          <p:cNvPr id="11" name="テキスト ボックス 10">
            <a:extLst>
              <a:ext uri="{FF2B5EF4-FFF2-40B4-BE49-F238E27FC236}">
                <a16:creationId xmlns:a16="http://schemas.microsoft.com/office/drawing/2014/main" id="{C1C701CD-D5A5-49BB-E102-BB3DD9C7EB52}"/>
              </a:ext>
            </a:extLst>
          </p:cNvPr>
          <p:cNvSpPr txBox="1"/>
          <p:nvPr/>
        </p:nvSpPr>
        <p:spPr bwMode="auto">
          <a:xfrm>
            <a:off x="3094048" y="4598846"/>
            <a:ext cx="1909416" cy="289053"/>
          </a:xfrm>
          <a:prstGeom prst="rect">
            <a:avLst/>
          </a:prstGeom>
          <a:noFill/>
          <a:ln w="12700">
            <a:noFill/>
            <a:miter lim="800000"/>
            <a:headEnd/>
            <a:tailEnd/>
          </a:ln>
        </p:spPr>
        <p:txBody>
          <a:bodyPr wrap="square" rtlCol="0">
            <a:spAutoFit/>
          </a:bodyPr>
          <a:lstStyle/>
          <a:p>
            <a:pPr algn="ctr">
              <a:lnSpc>
                <a:spcPct val="120000"/>
              </a:lnSpc>
            </a:pPr>
            <a:r>
              <a:rPr kumimoji="1" lang="en-US" altLang="ja-JP" sz="1200" b="1" dirty="0">
                <a:effectLst>
                  <a:glow rad="127000">
                    <a:schemeClr val="bg1"/>
                  </a:glow>
                </a:effectLst>
                <a:latin typeface="+mn-ea"/>
                <a:ea typeface="+mn-ea"/>
              </a:rPr>
              <a:t>LED</a:t>
            </a:r>
            <a:r>
              <a:rPr kumimoji="1" lang="ja-JP" altLang="en-US" sz="1200" b="1" dirty="0">
                <a:effectLst>
                  <a:glow rad="127000">
                    <a:schemeClr val="bg1"/>
                  </a:glow>
                </a:effectLst>
                <a:latin typeface="+mn-ea"/>
                <a:ea typeface="+mn-ea"/>
              </a:rPr>
              <a:t>表示板（拡大）</a:t>
            </a:r>
          </a:p>
        </p:txBody>
      </p:sp>
      <p:sp>
        <p:nvSpPr>
          <p:cNvPr id="12" name="テキスト ボックス 11">
            <a:extLst>
              <a:ext uri="{FF2B5EF4-FFF2-40B4-BE49-F238E27FC236}">
                <a16:creationId xmlns:a16="http://schemas.microsoft.com/office/drawing/2014/main" id="{058A80F9-0D2F-0F29-226E-002BBA8218C5}"/>
              </a:ext>
            </a:extLst>
          </p:cNvPr>
          <p:cNvSpPr txBox="1"/>
          <p:nvPr/>
        </p:nvSpPr>
        <p:spPr bwMode="auto">
          <a:xfrm>
            <a:off x="5187877" y="4598845"/>
            <a:ext cx="1909416" cy="289053"/>
          </a:xfrm>
          <a:prstGeom prst="rect">
            <a:avLst/>
          </a:prstGeom>
          <a:noFill/>
          <a:ln w="12700">
            <a:noFill/>
            <a:miter lim="800000"/>
            <a:headEnd/>
            <a:tailEnd/>
          </a:ln>
        </p:spPr>
        <p:txBody>
          <a:bodyPr wrap="square" rtlCol="0">
            <a:spAutoFit/>
          </a:bodyPr>
          <a:lstStyle/>
          <a:p>
            <a:pPr algn="ctr">
              <a:lnSpc>
                <a:spcPct val="120000"/>
              </a:lnSpc>
            </a:pPr>
            <a:r>
              <a:rPr kumimoji="1" lang="en-US" altLang="ja-JP" sz="1200" b="1" dirty="0">
                <a:effectLst>
                  <a:glow rad="127000">
                    <a:schemeClr val="bg1"/>
                  </a:glow>
                </a:effectLst>
                <a:latin typeface="+mn-ea"/>
                <a:ea typeface="+mn-ea"/>
              </a:rPr>
              <a:t>LED</a:t>
            </a:r>
            <a:r>
              <a:rPr kumimoji="1" lang="ja-JP" altLang="en-US" sz="1200" b="1" dirty="0">
                <a:effectLst>
                  <a:glow rad="127000">
                    <a:schemeClr val="bg1"/>
                  </a:glow>
                </a:effectLst>
                <a:latin typeface="+mn-ea"/>
                <a:ea typeface="+mn-ea"/>
              </a:rPr>
              <a:t>表示板（拡大）</a:t>
            </a:r>
          </a:p>
        </p:txBody>
      </p:sp>
      <p:sp>
        <p:nvSpPr>
          <p:cNvPr id="2" name="タイトル 1">
            <a:extLst>
              <a:ext uri="{FF2B5EF4-FFF2-40B4-BE49-F238E27FC236}">
                <a16:creationId xmlns:a16="http://schemas.microsoft.com/office/drawing/2014/main" id="{9FC511FC-2D54-C0AC-DE08-416CA53C87F5}"/>
              </a:ext>
            </a:extLst>
          </p:cNvPr>
          <p:cNvSpPr txBox="1">
            <a:spLocks/>
          </p:cNvSpPr>
          <p:nvPr/>
        </p:nvSpPr>
        <p:spPr>
          <a:xfrm>
            <a:off x="381000" y="-7450"/>
            <a:ext cx="9144000" cy="634999"/>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latin typeface="Meiryo UI" panose="020B0604030504040204" pitchFamily="50" charset="-128"/>
                <a:ea typeface="Meiryo UI" panose="020B0604030504040204" pitchFamily="50" charset="-128"/>
              </a:rPr>
              <a:t> </a:t>
            </a:r>
            <a:r>
              <a:rPr lang="en-US" altLang="ja-JP" sz="2400" b="1" dirty="0">
                <a:latin typeface="Meiryo UI" panose="020B0604030504040204" pitchFamily="50" charset="-128"/>
                <a:ea typeface="Meiryo UI" panose="020B0604030504040204" pitchFamily="50" charset="-128"/>
              </a:rPr>
              <a:t>2025</a:t>
            </a:r>
            <a:r>
              <a:rPr lang="ja-JP" altLang="en-US" sz="2400" b="1" dirty="0">
                <a:latin typeface="Meiryo UI" panose="020B0604030504040204" pitchFamily="50" charset="-128"/>
                <a:ea typeface="Meiryo UI" panose="020B0604030504040204" pitchFamily="50" charset="-128"/>
              </a:rPr>
              <a:t>大阪・関西万博における</a:t>
            </a:r>
            <a:r>
              <a:rPr lang="en-US" altLang="ja-JP" sz="2400" b="1" dirty="0">
                <a:latin typeface="Meiryo UI" panose="020B0604030504040204" pitchFamily="50" charset="-128"/>
                <a:ea typeface="Meiryo UI" panose="020B0604030504040204" pitchFamily="50" charset="-128"/>
              </a:rPr>
              <a:t>Osaka Metro</a:t>
            </a:r>
            <a:r>
              <a:rPr lang="ja-JP" altLang="en-US" sz="2400" b="1" dirty="0">
                <a:latin typeface="Meiryo UI" panose="020B0604030504040204" pitchFamily="50" charset="-128"/>
                <a:ea typeface="Meiryo UI" panose="020B0604030504040204" pitchFamily="50" charset="-128"/>
              </a:rPr>
              <a:t>の自動運転バスの取組み</a:t>
            </a:r>
          </a:p>
        </p:txBody>
      </p:sp>
      <p:pic>
        <p:nvPicPr>
          <p:cNvPr id="3" name="図 2">
            <a:extLst>
              <a:ext uri="{FF2B5EF4-FFF2-40B4-BE49-F238E27FC236}">
                <a16:creationId xmlns:a16="http://schemas.microsoft.com/office/drawing/2014/main" id="{C850B868-7A27-B1DC-6380-B91BC8184AF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620024" y="1112084"/>
            <a:ext cx="4498391" cy="3287860"/>
          </a:xfrm>
          <a:prstGeom prst="rect">
            <a:avLst/>
          </a:prstGeom>
        </p:spPr>
      </p:pic>
      <p:cxnSp>
        <p:nvCxnSpPr>
          <p:cNvPr id="7" name="直線コネクタ 6">
            <a:extLst>
              <a:ext uri="{FF2B5EF4-FFF2-40B4-BE49-F238E27FC236}">
                <a16:creationId xmlns:a16="http://schemas.microsoft.com/office/drawing/2014/main" id="{C941D2B3-2ADA-726B-5653-C935BDD15BDE}"/>
              </a:ext>
            </a:extLst>
          </p:cNvPr>
          <p:cNvCxnSpPr>
            <a:cxnSpLocks/>
            <a:endCxn id="11" idx="0"/>
          </p:cNvCxnSpPr>
          <p:nvPr/>
        </p:nvCxnSpPr>
        <p:spPr>
          <a:xfrm>
            <a:off x="3481754" y="2922954"/>
            <a:ext cx="567002" cy="1675892"/>
          </a:xfrm>
          <a:prstGeom prst="line">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4" name="直線コネクタ 13">
            <a:extLst>
              <a:ext uri="{FF2B5EF4-FFF2-40B4-BE49-F238E27FC236}">
                <a16:creationId xmlns:a16="http://schemas.microsoft.com/office/drawing/2014/main" id="{637AEFE3-12F2-0AFF-70E4-2DD840CB6EF5}"/>
              </a:ext>
            </a:extLst>
          </p:cNvPr>
          <p:cNvCxnSpPr>
            <a:cxnSpLocks/>
            <a:endCxn id="9" idx="0"/>
          </p:cNvCxnSpPr>
          <p:nvPr/>
        </p:nvCxnSpPr>
        <p:spPr>
          <a:xfrm>
            <a:off x="3495430" y="2922954"/>
            <a:ext cx="2673046" cy="1685418"/>
          </a:xfrm>
          <a:prstGeom prst="line">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5" name="直線コネクタ 14">
            <a:extLst>
              <a:ext uri="{FF2B5EF4-FFF2-40B4-BE49-F238E27FC236}">
                <a16:creationId xmlns:a16="http://schemas.microsoft.com/office/drawing/2014/main" id="{63F8CAF5-7DCE-255E-7900-7D7EACABB711}"/>
              </a:ext>
            </a:extLst>
          </p:cNvPr>
          <p:cNvCxnSpPr>
            <a:cxnSpLocks/>
            <a:endCxn id="6" idx="0"/>
          </p:cNvCxnSpPr>
          <p:nvPr/>
        </p:nvCxnSpPr>
        <p:spPr>
          <a:xfrm flipH="1">
            <a:off x="1914133" y="2922954"/>
            <a:ext cx="1567621" cy="1675892"/>
          </a:xfrm>
          <a:prstGeom prst="line">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4" name="テキスト ボックス 23">
            <a:extLst>
              <a:ext uri="{FF2B5EF4-FFF2-40B4-BE49-F238E27FC236}">
                <a16:creationId xmlns:a16="http://schemas.microsoft.com/office/drawing/2014/main" id="{02552153-D796-C848-5CC3-01E62AE3EE13}"/>
              </a:ext>
            </a:extLst>
          </p:cNvPr>
          <p:cNvSpPr txBox="1"/>
          <p:nvPr/>
        </p:nvSpPr>
        <p:spPr>
          <a:xfrm>
            <a:off x="188988" y="717553"/>
            <a:ext cx="2542588"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インフラ連携の状況について</a:t>
            </a:r>
            <a:endParaRPr lang="en-US" altLang="ja-JP" sz="1600" b="1" dirty="0">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6B459444-F5D7-2945-F57F-CCC4DBA97C45}"/>
              </a:ext>
            </a:extLst>
          </p:cNvPr>
          <p:cNvSpPr txBox="1"/>
          <p:nvPr/>
        </p:nvSpPr>
        <p:spPr>
          <a:xfrm>
            <a:off x="6082438" y="1394613"/>
            <a:ext cx="3671161" cy="2800767"/>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LiDAR</a:t>
            </a:r>
            <a:r>
              <a:rPr lang="ja-JP" altLang="en-US" sz="1600" dirty="0">
                <a:latin typeface="Meiryo UI" panose="020B0604030504040204" pitchFamily="50" charset="-128"/>
                <a:ea typeface="Meiryo UI" panose="020B0604030504040204" pitchFamily="50" charset="-128"/>
              </a:rPr>
              <a:t>等のセンサーやカメラによって取得</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した情報を自動運転バスに連携。</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その情報により自動運転バスの死角となる</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範囲の交通状況を把握し、より安全に走行が可能。</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写真のものは自動運転バスの接近情報を</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電光掲示板で周辺を走行している車両に</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知らせる注意喚起を表示。</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スマートポールの設置場所</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・舞洲～夢洲間の道路脇に</a:t>
            </a:r>
            <a:r>
              <a:rPr lang="en-US" altLang="ja-JP" sz="1600" dirty="0">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カ所設置。</a:t>
            </a:r>
            <a:endParaRPr lang="en-US" altLang="ja-JP" sz="1600"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BF1615AF-42CC-B3E4-00B4-5D59F69963E7}"/>
              </a:ext>
            </a:extLst>
          </p:cNvPr>
          <p:cNvSpPr txBox="1"/>
          <p:nvPr/>
        </p:nvSpPr>
        <p:spPr>
          <a:xfrm>
            <a:off x="220851" y="1122431"/>
            <a:ext cx="2510725" cy="584775"/>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スマートポール</a:t>
            </a:r>
            <a:endParaRPr lang="en-US" altLang="ja-JP" sz="1600" b="1"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（会場外）</a:t>
            </a:r>
            <a:endParaRPr lang="en-US" altLang="ja-JP" sz="1600"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9D4B3EC4-9A20-AD08-A16B-91BC9F6C1F68}"/>
              </a:ext>
            </a:extLst>
          </p:cNvPr>
          <p:cNvSpPr txBox="1"/>
          <p:nvPr/>
        </p:nvSpPr>
        <p:spPr>
          <a:xfrm>
            <a:off x="5970502" y="4299593"/>
            <a:ext cx="1715534" cy="261610"/>
          </a:xfrm>
          <a:prstGeom prst="rect">
            <a:avLst/>
          </a:prstGeom>
          <a:noFill/>
        </p:spPr>
        <p:txBody>
          <a:bodyPr wrap="none" rtlCol="0">
            <a:spAutoFit/>
          </a:bodyPr>
          <a:lstStyle/>
          <a:p>
            <a:r>
              <a:rPr lang="ja-JP" altLang="en-US" sz="1100" dirty="0">
                <a:latin typeface="Meiryo UI" panose="020B0604030504040204" pitchFamily="50" charset="-128"/>
                <a:ea typeface="Meiryo UI" panose="020B0604030504040204" pitchFamily="50" charset="-128"/>
              </a:rPr>
              <a:t>（写真は常吉大橋南詰）</a:t>
            </a:r>
            <a:endParaRPr lang="en-US" altLang="ja-JP" sz="1100" dirty="0">
              <a:latin typeface="Meiryo UI" panose="020B0604030504040204" pitchFamily="50" charset="-128"/>
              <a:ea typeface="Meiryo UI" panose="020B0604030504040204" pitchFamily="50" charset="-128"/>
            </a:endParaRPr>
          </a:p>
        </p:txBody>
      </p:sp>
      <p:sp>
        <p:nvSpPr>
          <p:cNvPr id="16" name="スライド番号プレースホルダー 3">
            <a:extLst>
              <a:ext uri="{FF2B5EF4-FFF2-40B4-BE49-F238E27FC236}">
                <a16:creationId xmlns:a16="http://schemas.microsoft.com/office/drawing/2014/main" id="{E4C6CB43-05EE-95A8-9884-8A15A8710DE8}"/>
              </a:ext>
            </a:extLst>
          </p:cNvPr>
          <p:cNvSpPr>
            <a:spLocks noGrp="1"/>
          </p:cNvSpPr>
          <p:nvPr>
            <p:ph type="sldNum" sz="quarter" idx="12"/>
          </p:nvPr>
        </p:nvSpPr>
        <p:spPr>
          <a:xfrm>
            <a:off x="9633170" y="6492875"/>
            <a:ext cx="272830" cy="365125"/>
          </a:xfrm>
        </p:spPr>
        <p:txBody>
          <a:bodyPr wrap="none"/>
          <a:lstStyle/>
          <a:p>
            <a:r>
              <a:rPr kumimoji="1" lang="en-US" altLang="ja-JP" dirty="0">
                <a:solidFill>
                  <a:schemeClr val="tx1"/>
                </a:solidFill>
              </a:rPr>
              <a:t>3</a:t>
            </a:r>
            <a:endParaRPr kumimoji="1" lang="ja-JP" altLang="en-US" dirty="0">
              <a:solidFill>
                <a:schemeClr val="tx1"/>
              </a:solidFill>
            </a:endParaRPr>
          </a:p>
        </p:txBody>
      </p:sp>
    </p:spTree>
    <p:extLst>
      <p:ext uri="{BB962C8B-B14F-4D97-AF65-F5344CB8AC3E}">
        <p14:creationId xmlns:p14="http://schemas.microsoft.com/office/powerpoint/2010/main" val="2233155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E0372-E60C-1761-473E-61FDF057477C}"/>
            </a:ext>
          </a:extLst>
        </p:cNvPr>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88CD65EE-F5A6-A902-E92A-DCE1D5A4E4A5}"/>
              </a:ext>
            </a:extLst>
          </p:cNvPr>
          <p:cNvCxnSpPr>
            <a:cxnSpLocks/>
          </p:cNvCxnSpPr>
          <p:nvPr/>
        </p:nvCxnSpPr>
        <p:spPr>
          <a:xfrm>
            <a:off x="514165" y="524328"/>
            <a:ext cx="884339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タイトル 1">
            <a:extLst>
              <a:ext uri="{FF2B5EF4-FFF2-40B4-BE49-F238E27FC236}">
                <a16:creationId xmlns:a16="http://schemas.microsoft.com/office/drawing/2014/main" id="{C5A648B8-8298-94F1-E52E-D087B8609825}"/>
              </a:ext>
            </a:extLst>
          </p:cNvPr>
          <p:cNvSpPr txBox="1">
            <a:spLocks/>
          </p:cNvSpPr>
          <p:nvPr/>
        </p:nvSpPr>
        <p:spPr>
          <a:xfrm>
            <a:off x="381000" y="-7450"/>
            <a:ext cx="9144000" cy="634999"/>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latin typeface="Meiryo UI" panose="020B0604030504040204" pitchFamily="50" charset="-128"/>
                <a:ea typeface="Meiryo UI" panose="020B0604030504040204" pitchFamily="50" charset="-128"/>
              </a:rPr>
              <a:t> </a:t>
            </a:r>
            <a:r>
              <a:rPr lang="en-US" altLang="ja-JP" sz="2400" b="1" dirty="0">
                <a:latin typeface="Meiryo UI" panose="020B0604030504040204" pitchFamily="50" charset="-128"/>
                <a:ea typeface="Meiryo UI" panose="020B0604030504040204" pitchFamily="50" charset="-128"/>
              </a:rPr>
              <a:t>2025</a:t>
            </a:r>
            <a:r>
              <a:rPr lang="ja-JP" altLang="en-US" sz="2400" b="1" dirty="0">
                <a:latin typeface="Meiryo UI" panose="020B0604030504040204" pitchFamily="50" charset="-128"/>
                <a:ea typeface="Meiryo UI" panose="020B0604030504040204" pitchFamily="50" charset="-128"/>
              </a:rPr>
              <a:t>大阪・関西万博における</a:t>
            </a:r>
            <a:r>
              <a:rPr lang="en-US" altLang="ja-JP" sz="2400" b="1" dirty="0">
                <a:latin typeface="Meiryo UI" panose="020B0604030504040204" pitchFamily="50" charset="-128"/>
                <a:ea typeface="Meiryo UI" panose="020B0604030504040204" pitchFamily="50" charset="-128"/>
              </a:rPr>
              <a:t>Osaka Metro</a:t>
            </a:r>
            <a:r>
              <a:rPr lang="ja-JP" altLang="en-US" sz="2400" b="1" dirty="0">
                <a:latin typeface="Meiryo UI" panose="020B0604030504040204" pitchFamily="50" charset="-128"/>
                <a:ea typeface="Meiryo UI" panose="020B0604030504040204" pitchFamily="50" charset="-128"/>
              </a:rPr>
              <a:t>の自動運転バスの取組み</a:t>
            </a:r>
          </a:p>
        </p:txBody>
      </p:sp>
      <p:sp>
        <p:nvSpPr>
          <p:cNvPr id="25" name="テキスト ボックス 24">
            <a:extLst>
              <a:ext uri="{FF2B5EF4-FFF2-40B4-BE49-F238E27FC236}">
                <a16:creationId xmlns:a16="http://schemas.microsoft.com/office/drawing/2014/main" id="{86DBA711-50B9-B9C4-FC87-82ACBAD14013}"/>
              </a:ext>
            </a:extLst>
          </p:cNvPr>
          <p:cNvSpPr txBox="1"/>
          <p:nvPr/>
        </p:nvSpPr>
        <p:spPr>
          <a:xfrm>
            <a:off x="6296881" y="1719023"/>
            <a:ext cx="3228119" cy="2554545"/>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　信号機の灯色や残り時間情報を</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自動運転バスに連携。</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信号機が次の色に変わるまでの</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時間を連携し、ブレーキとアクセルの</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コントロールを支援することで、</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急ブレーキや急発進を防いでスムーズ</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な走行が可能。</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信号連携の場所</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・舞洲～夢洲間の信号機</a:t>
            </a:r>
            <a:r>
              <a:rPr lang="en-US" altLang="ja-JP" sz="16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カ所。</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・万博会場内道路の信号機</a:t>
            </a:r>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カ所。</a:t>
            </a:r>
            <a:endParaRPr lang="en-US" altLang="ja-JP" sz="1600" dirty="0">
              <a:latin typeface="Meiryo UI" panose="020B0604030504040204" pitchFamily="50" charset="-128"/>
              <a:ea typeface="Meiryo UI" panose="020B0604030504040204" pitchFamily="50" charset="-128"/>
            </a:endParaRPr>
          </a:p>
        </p:txBody>
      </p:sp>
      <p:pic>
        <p:nvPicPr>
          <p:cNvPr id="13" name="図 12">
            <a:extLst>
              <a:ext uri="{FF2B5EF4-FFF2-40B4-BE49-F238E27FC236}">
                <a16:creationId xmlns:a16="http://schemas.microsoft.com/office/drawing/2014/main" id="{2114D6A7-FFAE-C9AA-CFEB-C229D1554F0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91639" y="1028129"/>
            <a:ext cx="3841929" cy="2736164"/>
          </a:xfrm>
          <a:prstGeom prst="rect">
            <a:avLst/>
          </a:prstGeom>
        </p:spPr>
      </p:pic>
      <p:pic>
        <p:nvPicPr>
          <p:cNvPr id="16" name="図 15">
            <a:extLst>
              <a:ext uri="{FF2B5EF4-FFF2-40B4-BE49-F238E27FC236}">
                <a16:creationId xmlns:a16="http://schemas.microsoft.com/office/drawing/2014/main" id="{C20D791D-F3B0-E275-A81D-BD67A823DF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3218" y="3939173"/>
            <a:ext cx="4319438" cy="2394499"/>
          </a:xfrm>
          <a:prstGeom prst="rect">
            <a:avLst/>
          </a:prstGeom>
        </p:spPr>
      </p:pic>
      <p:sp>
        <p:nvSpPr>
          <p:cNvPr id="33" name="楕円 32">
            <a:extLst>
              <a:ext uri="{FF2B5EF4-FFF2-40B4-BE49-F238E27FC236}">
                <a16:creationId xmlns:a16="http://schemas.microsoft.com/office/drawing/2014/main" id="{E89A0AB9-F7D6-D08C-FB9E-00A62E857628}"/>
              </a:ext>
            </a:extLst>
          </p:cNvPr>
          <p:cNvSpPr/>
          <p:nvPr/>
        </p:nvSpPr>
        <p:spPr>
          <a:xfrm>
            <a:off x="3757017" y="2107634"/>
            <a:ext cx="355586" cy="35558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p>
            <a:pPr algn="ctr"/>
            <a:endParaRPr kumimoji="1" lang="ja-JP" altLang="en-US"/>
          </a:p>
        </p:txBody>
      </p:sp>
      <p:sp>
        <p:nvSpPr>
          <p:cNvPr id="34" name="楕円 33">
            <a:extLst>
              <a:ext uri="{FF2B5EF4-FFF2-40B4-BE49-F238E27FC236}">
                <a16:creationId xmlns:a16="http://schemas.microsoft.com/office/drawing/2014/main" id="{362A227B-1B03-78E3-E707-77BE920D3818}"/>
              </a:ext>
            </a:extLst>
          </p:cNvPr>
          <p:cNvSpPr/>
          <p:nvPr/>
        </p:nvSpPr>
        <p:spPr>
          <a:xfrm>
            <a:off x="3455076" y="4948517"/>
            <a:ext cx="739863" cy="268669"/>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p>
            <a:pPr algn="ctr"/>
            <a:endParaRPr kumimoji="1" lang="ja-JP" altLang="en-US"/>
          </a:p>
        </p:txBody>
      </p:sp>
      <p:sp>
        <p:nvSpPr>
          <p:cNvPr id="39" name="テキスト ボックス 38">
            <a:extLst>
              <a:ext uri="{FF2B5EF4-FFF2-40B4-BE49-F238E27FC236}">
                <a16:creationId xmlns:a16="http://schemas.microsoft.com/office/drawing/2014/main" id="{A1DE1CC8-F765-7FF1-6C7F-2CDFBB740D6B}"/>
              </a:ext>
            </a:extLst>
          </p:cNvPr>
          <p:cNvSpPr txBox="1"/>
          <p:nvPr/>
        </p:nvSpPr>
        <p:spPr bwMode="auto">
          <a:xfrm>
            <a:off x="3383123" y="5408257"/>
            <a:ext cx="954107" cy="522964"/>
          </a:xfrm>
          <a:prstGeom prst="rect">
            <a:avLst/>
          </a:prstGeom>
          <a:noFill/>
          <a:ln w="12700">
            <a:noFill/>
            <a:miter lim="800000"/>
            <a:headEnd/>
            <a:tailEnd/>
          </a:ln>
        </p:spPr>
        <p:txBody>
          <a:bodyPr wrap="none" rtlCol="0" anchor="ctr" anchorCtr="0">
            <a:spAutoFit/>
          </a:bodyPr>
          <a:lstStyle/>
          <a:p>
            <a:pPr>
              <a:lnSpc>
                <a:spcPct val="120000"/>
              </a:lnSpc>
            </a:pPr>
            <a:r>
              <a:rPr kumimoji="1" lang="ja-JP" altLang="en-US" sz="1200" b="1" dirty="0">
                <a:effectLst>
                  <a:glow rad="127000">
                    <a:schemeClr val="bg1"/>
                  </a:glow>
                </a:effectLst>
                <a:latin typeface="+mn-ea"/>
                <a:ea typeface="+mn-ea"/>
              </a:rPr>
              <a:t>信号灯色の</a:t>
            </a:r>
            <a:endParaRPr kumimoji="1" lang="en-US" altLang="ja-JP" sz="1200" b="1" dirty="0">
              <a:effectLst>
                <a:glow rad="127000">
                  <a:schemeClr val="bg1"/>
                </a:glow>
              </a:effectLst>
              <a:latin typeface="+mn-ea"/>
              <a:ea typeface="+mn-ea"/>
            </a:endParaRPr>
          </a:p>
          <a:p>
            <a:pPr>
              <a:lnSpc>
                <a:spcPct val="120000"/>
              </a:lnSpc>
            </a:pPr>
            <a:r>
              <a:rPr kumimoji="1" lang="ja-JP" altLang="en-US" sz="1200" b="1" dirty="0">
                <a:effectLst>
                  <a:glow rad="127000">
                    <a:schemeClr val="bg1"/>
                  </a:glow>
                </a:effectLst>
                <a:latin typeface="+mn-ea"/>
                <a:ea typeface="+mn-ea"/>
              </a:rPr>
              <a:t>残秒数表示</a:t>
            </a:r>
          </a:p>
        </p:txBody>
      </p:sp>
      <p:sp>
        <p:nvSpPr>
          <p:cNvPr id="41" name="テキスト ボックス 40">
            <a:extLst>
              <a:ext uri="{FF2B5EF4-FFF2-40B4-BE49-F238E27FC236}">
                <a16:creationId xmlns:a16="http://schemas.microsoft.com/office/drawing/2014/main" id="{AD81FE1B-1122-E7FD-65C4-B67BB08692B6}"/>
              </a:ext>
            </a:extLst>
          </p:cNvPr>
          <p:cNvSpPr txBox="1"/>
          <p:nvPr/>
        </p:nvSpPr>
        <p:spPr>
          <a:xfrm>
            <a:off x="188988" y="717553"/>
            <a:ext cx="2757412"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インフラ連携の状況について</a:t>
            </a:r>
            <a:endParaRPr lang="en-US" altLang="ja-JP" sz="1600" b="1" dirty="0">
              <a:latin typeface="Meiryo UI" panose="020B0604030504040204" pitchFamily="50" charset="-128"/>
              <a:ea typeface="Meiryo UI" panose="020B0604030504040204" pitchFamily="50" charset="-128"/>
            </a:endParaRPr>
          </a:p>
        </p:txBody>
      </p:sp>
      <p:sp>
        <p:nvSpPr>
          <p:cNvPr id="42" name="テキスト ボックス 41">
            <a:extLst>
              <a:ext uri="{FF2B5EF4-FFF2-40B4-BE49-F238E27FC236}">
                <a16:creationId xmlns:a16="http://schemas.microsoft.com/office/drawing/2014/main" id="{B832A81F-9C4B-C49A-9889-52AD22B674C3}"/>
              </a:ext>
            </a:extLst>
          </p:cNvPr>
          <p:cNvSpPr txBox="1"/>
          <p:nvPr/>
        </p:nvSpPr>
        <p:spPr>
          <a:xfrm>
            <a:off x="220851" y="1122431"/>
            <a:ext cx="2510725" cy="584775"/>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信号情報の連携</a:t>
            </a:r>
            <a:endParaRPr lang="en-US" altLang="ja-JP" sz="1600" b="1"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（会場内・会場外）</a:t>
            </a:r>
            <a:endParaRPr lang="en-US" altLang="ja-JP" sz="1600" dirty="0">
              <a:latin typeface="Meiryo UI" panose="020B0604030504040204" pitchFamily="50" charset="-128"/>
              <a:ea typeface="Meiryo UI" panose="020B0604030504040204" pitchFamily="50" charset="-128"/>
            </a:endParaRPr>
          </a:p>
        </p:txBody>
      </p:sp>
      <p:cxnSp>
        <p:nvCxnSpPr>
          <p:cNvPr id="49" name="直線矢印コネクタ 48">
            <a:extLst>
              <a:ext uri="{FF2B5EF4-FFF2-40B4-BE49-F238E27FC236}">
                <a16:creationId xmlns:a16="http://schemas.microsoft.com/office/drawing/2014/main" id="{50E11879-593D-FA22-6ED0-89A34C0F6A9E}"/>
              </a:ext>
            </a:extLst>
          </p:cNvPr>
          <p:cNvCxnSpPr>
            <a:cxnSpLocks/>
          </p:cNvCxnSpPr>
          <p:nvPr/>
        </p:nvCxnSpPr>
        <p:spPr>
          <a:xfrm flipH="1" flipV="1">
            <a:off x="4165600" y="2919010"/>
            <a:ext cx="729692" cy="518762"/>
          </a:xfrm>
          <a:prstGeom prst="straightConnector1">
            <a:avLst/>
          </a:prstGeom>
          <a:ln w="76200" cmpd="dbl">
            <a:solidFill>
              <a:srgbClr val="00FFFF"/>
            </a:solidFill>
            <a:tailEnd type="triangle"/>
          </a:ln>
        </p:spPr>
        <p:style>
          <a:lnRef idx="1">
            <a:schemeClr val="accent1"/>
          </a:lnRef>
          <a:fillRef idx="0">
            <a:schemeClr val="accent1"/>
          </a:fillRef>
          <a:effectRef idx="0">
            <a:schemeClr val="accent1"/>
          </a:effectRef>
          <a:fontRef idx="minor">
            <a:schemeClr val="tx1"/>
          </a:fontRef>
        </p:style>
      </p:cxnSp>
      <p:sp>
        <p:nvSpPr>
          <p:cNvPr id="52" name="テキスト ボックス 51">
            <a:extLst>
              <a:ext uri="{FF2B5EF4-FFF2-40B4-BE49-F238E27FC236}">
                <a16:creationId xmlns:a16="http://schemas.microsoft.com/office/drawing/2014/main" id="{02672ECE-0943-9EDA-3BB9-EAB4DCA57E97}"/>
              </a:ext>
            </a:extLst>
          </p:cNvPr>
          <p:cNvSpPr txBox="1"/>
          <p:nvPr/>
        </p:nvSpPr>
        <p:spPr bwMode="auto">
          <a:xfrm>
            <a:off x="4838503" y="3319590"/>
            <a:ext cx="996033" cy="430631"/>
          </a:xfrm>
          <a:prstGeom prst="rect">
            <a:avLst/>
          </a:prstGeom>
          <a:solidFill>
            <a:schemeClr val="bg1"/>
          </a:solidFill>
          <a:ln w="31750">
            <a:solidFill>
              <a:srgbClr val="00FFFF"/>
            </a:solidFill>
            <a:miter lim="800000"/>
            <a:headEnd/>
            <a:tailEnd/>
          </a:ln>
        </p:spPr>
        <p:txBody>
          <a:bodyPr wrap="none" lIns="36000" tIns="0" rIns="36000" bIns="0" rtlCol="0" anchor="ctr" anchorCtr="0">
            <a:spAutoFit/>
          </a:bodyPr>
          <a:lstStyle/>
          <a:p>
            <a:pPr algn="ctr">
              <a:lnSpc>
                <a:spcPct val="120000"/>
              </a:lnSpc>
            </a:pPr>
            <a:r>
              <a:rPr kumimoji="1" lang="ja-JP" altLang="en-US" sz="1200" b="1" dirty="0">
                <a:effectLst>
                  <a:glow rad="127000">
                    <a:schemeClr val="bg1"/>
                  </a:glow>
                </a:effectLst>
                <a:latin typeface="+mn-ea"/>
                <a:ea typeface="+mn-ea"/>
              </a:rPr>
              <a:t>自動運転バス</a:t>
            </a:r>
            <a:endParaRPr kumimoji="1" lang="en-US" altLang="ja-JP" sz="1200" b="1" dirty="0">
              <a:effectLst>
                <a:glow rad="127000">
                  <a:schemeClr val="bg1"/>
                </a:glow>
              </a:effectLst>
              <a:latin typeface="+mn-ea"/>
              <a:ea typeface="+mn-ea"/>
            </a:endParaRPr>
          </a:p>
          <a:p>
            <a:pPr algn="ctr">
              <a:lnSpc>
                <a:spcPct val="120000"/>
              </a:lnSpc>
            </a:pPr>
            <a:r>
              <a:rPr kumimoji="1" lang="ja-JP" altLang="en-US" sz="1200" b="1" dirty="0">
                <a:effectLst>
                  <a:glow rad="127000">
                    <a:schemeClr val="bg1"/>
                  </a:glow>
                </a:effectLst>
                <a:latin typeface="+mn-ea"/>
                <a:ea typeface="+mn-ea"/>
              </a:rPr>
              <a:t>進行方向</a:t>
            </a:r>
          </a:p>
        </p:txBody>
      </p:sp>
      <p:sp>
        <p:nvSpPr>
          <p:cNvPr id="3" name="スライド番号プレースホルダー 3">
            <a:extLst>
              <a:ext uri="{FF2B5EF4-FFF2-40B4-BE49-F238E27FC236}">
                <a16:creationId xmlns:a16="http://schemas.microsoft.com/office/drawing/2014/main" id="{DB56787A-2DBB-8267-83BC-A0798FEA4280}"/>
              </a:ext>
            </a:extLst>
          </p:cNvPr>
          <p:cNvSpPr>
            <a:spLocks noGrp="1"/>
          </p:cNvSpPr>
          <p:nvPr>
            <p:ph type="sldNum" sz="quarter" idx="12"/>
          </p:nvPr>
        </p:nvSpPr>
        <p:spPr>
          <a:xfrm>
            <a:off x="9633170" y="6492875"/>
            <a:ext cx="272830" cy="365125"/>
          </a:xfrm>
        </p:spPr>
        <p:txBody>
          <a:bodyPr wrap="none"/>
          <a:lstStyle/>
          <a:p>
            <a:r>
              <a:rPr kumimoji="1" lang="en-US" altLang="ja-JP" dirty="0">
                <a:solidFill>
                  <a:schemeClr val="tx1"/>
                </a:solidFill>
              </a:rPr>
              <a:t>4</a:t>
            </a:r>
            <a:endParaRPr kumimoji="1" lang="ja-JP" altLang="en-US" dirty="0">
              <a:solidFill>
                <a:schemeClr val="tx1"/>
              </a:solidFill>
            </a:endParaRPr>
          </a:p>
        </p:txBody>
      </p:sp>
    </p:spTree>
    <p:extLst>
      <p:ext uri="{BB962C8B-B14F-4D97-AF65-F5344CB8AC3E}">
        <p14:creationId xmlns:p14="http://schemas.microsoft.com/office/powerpoint/2010/main" val="2030148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99EC2-CB86-27CA-CBD4-3FE549AD33E6}"/>
            </a:ext>
          </a:extLst>
        </p:cNvPr>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3D669BD5-455B-A095-B5DF-AFC524C5407F}"/>
              </a:ext>
            </a:extLst>
          </p:cNvPr>
          <p:cNvCxnSpPr>
            <a:cxnSpLocks/>
          </p:cNvCxnSpPr>
          <p:nvPr/>
        </p:nvCxnSpPr>
        <p:spPr>
          <a:xfrm>
            <a:off x="514165" y="524328"/>
            <a:ext cx="884339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タイトル 1">
            <a:extLst>
              <a:ext uri="{FF2B5EF4-FFF2-40B4-BE49-F238E27FC236}">
                <a16:creationId xmlns:a16="http://schemas.microsoft.com/office/drawing/2014/main" id="{D0E82F23-238A-09AC-5A77-F48FC271A412}"/>
              </a:ext>
            </a:extLst>
          </p:cNvPr>
          <p:cNvSpPr txBox="1">
            <a:spLocks/>
          </p:cNvSpPr>
          <p:nvPr/>
        </p:nvSpPr>
        <p:spPr>
          <a:xfrm>
            <a:off x="381000" y="-7450"/>
            <a:ext cx="9144000" cy="634999"/>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latin typeface="Meiryo UI" panose="020B0604030504040204" pitchFamily="50" charset="-128"/>
                <a:ea typeface="Meiryo UI" panose="020B0604030504040204" pitchFamily="50" charset="-128"/>
              </a:rPr>
              <a:t> </a:t>
            </a:r>
            <a:r>
              <a:rPr lang="en-US" altLang="ja-JP" sz="2400" b="1" dirty="0">
                <a:latin typeface="Meiryo UI" panose="020B0604030504040204" pitchFamily="50" charset="-128"/>
                <a:ea typeface="Meiryo UI" panose="020B0604030504040204" pitchFamily="50" charset="-128"/>
              </a:rPr>
              <a:t>2025</a:t>
            </a:r>
            <a:r>
              <a:rPr lang="ja-JP" altLang="en-US" sz="2400" b="1" dirty="0">
                <a:latin typeface="Meiryo UI" panose="020B0604030504040204" pitchFamily="50" charset="-128"/>
                <a:ea typeface="Meiryo UI" panose="020B0604030504040204" pitchFamily="50" charset="-128"/>
              </a:rPr>
              <a:t>大阪・関西万博における</a:t>
            </a:r>
            <a:r>
              <a:rPr lang="en-US" altLang="ja-JP" sz="2400" b="1" dirty="0">
                <a:latin typeface="Meiryo UI" panose="020B0604030504040204" pitchFamily="50" charset="-128"/>
                <a:ea typeface="Meiryo UI" panose="020B0604030504040204" pitchFamily="50" charset="-128"/>
              </a:rPr>
              <a:t>Osaka Metro</a:t>
            </a:r>
            <a:r>
              <a:rPr lang="ja-JP" altLang="en-US" sz="2400" b="1" dirty="0">
                <a:latin typeface="Meiryo UI" panose="020B0604030504040204" pitchFamily="50" charset="-128"/>
                <a:ea typeface="Meiryo UI" panose="020B0604030504040204" pitchFamily="50" charset="-128"/>
              </a:rPr>
              <a:t>の自動運転バスの取組み</a:t>
            </a:r>
          </a:p>
        </p:txBody>
      </p:sp>
      <p:pic>
        <p:nvPicPr>
          <p:cNvPr id="10" name="図 9">
            <a:extLst>
              <a:ext uri="{FF2B5EF4-FFF2-40B4-BE49-F238E27FC236}">
                <a16:creationId xmlns:a16="http://schemas.microsoft.com/office/drawing/2014/main" id="{6156E15E-2BBC-1387-481C-1E95AB88763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1000" y="1830320"/>
            <a:ext cx="5207000" cy="3905249"/>
          </a:xfrm>
          <a:prstGeom prst="rect">
            <a:avLst/>
          </a:prstGeom>
        </p:spPr>
      </p:pic>
      <p:sp>
        <p:nvSpPr>
          <p:cNvPr id="11" name="テキスト ボックス 10">
            <a:extLst>
              <a:ext uri="{FF2B5EF4-FFF2-40B4-BE49-F238E27FC236}">
                <a16:creationId xmlns:a16="http://schemas.microsoft.com/office/drawing/2014/main" id="{27698A23-D207-E88F-70C0-447D17A55E7F}"/>
              </a:ext>
            </a:extLst>
          </p:cNvPr>
          <p:cNvSpPr txBox="1"/>
          <p:nvPr/>
        </p:nvSpPr>
        <p:spPr>
          <a:xfrm>
            <a:off x="188987" y="717553"/>
            <a:ext cx="2535739"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インフラ連携の状況について</a:t>
            </a:r>
            <a:endParaRPr lang="en-US" altLang="ja-JP" sz="1600" b="1"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7F075ED6-90A1-0FC7-44CA-64F484EA883F}"/>
              </a:ext>
            </a:extLst>
          </p:cNvPr>
          <p:cNvSpPr txBox="1"/>
          <p:nvPr/>
        </p:nvSpPr>
        <p:spPr>
          <a:xfrm>
            <a:off x="3175803" y="5735569"/>
            <a:ext cx="2577950" cy="261610"/>
          </a:xfrm>
          <a:prstGeom prst="rect">
            <a:avLst/>
          </a:prstGeom>
          <a:noFill/>
        </p:spPr>
        <p:txBody>
          <a:bodyPr wrap="none" rtlCol="0">
            <a:spAutoFit/>
          </a:bodyPr>
          <a:lstStyle/>
          <a:p>
            <a:r>
              <a:rPr lang="ja-JP" altLang="en-US" sz="1100" dirty="0">
                <a:latin typeface="Meiryo UI" panose="020B0604030504040204" pitchFamily="50" charset="-128"/>
                <a:ea typeface="Meiryo UI" panose="020B0604030504040204" pitchFamily="50" charset="-128"/>
              </a:rPr>
              <a:t>（写真は万博会場内大屋根リングの下）</a:t>
            </a:r>
            <a:endParaRPr lang="en-US" altLang="ja-JP" sz="1100"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D6D6ADCD-2F22-8FCF-BD0E-3409A6F25429}"/>
              </a:ext>
            </a:extLst>
          </p:cNvPr>
          <p:cNvSpPr txBox="1"/>
          <p:nvPr/>
        </p:nvSpPr>
        <p:spPr>
          <a:xfrm>
            <a:off x="220851" y="1122431"/>
            <a:ext cx="2365330" cy="584775"/>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ターゲットラインペイント</a:t>
            </a:r>
            <a:endParaRPr lang="en-US" altLang="ja-JP" sz="1600" b="1" baseline="300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（会場内・会場外）</a:t>
            </a:r>
            <a:endParaRPr lang="en-US" altLang="ja-JP" sz="1600" dirty="0">
              <a:latin typeface="Meiryo UI" panose="020B0604030504040204" pitchFamily="50" charset="-128"/>
              <a:ea typeface="Meiryo UI" panose="020B0604030504040204" pitchFamily="50" charset="-128"/>
            </a:endParaRPr>
          </a:p>
        </p:txBody>
      </p:sp>
      <p:sp>
        <p:nvSpPr>
          <p:cNvPr id="16" name="フリーフォーム: 図形 15">
            <a:extLst>
              <a:ext uri="{FF2B5EF4-FFF2-40B4-BE49-F238E27FC236}">
                <a16:creationId xmlns:a16="http://schemas.microsoft.com/office/drawing/2014/main" id="{A0750836-79F1-53C2-D6D6-5A5325D2055D}"/>
              </a:ext>
            </a:extLst>
          </p:cNvPr>
          <p:cNvSpPr/>
          <p:nvPr/>
        </p:nvSpPr>
        <p:spPr>
          <a:xfrm>
            <a:off x="1117599" y="3856936"/>
            <a:ext cx="1468582" cy="1878633"/>
          </a:xfrm>
          <a:custGeom>
            <a:avLst/>
            <a:gdLst>
              <a:gd name="connsiteX0" fmla="*/ 0 w 1781707"/>
              <a:gd name="connsiteY0" fmla="*/ 2064268 h 2064268"/>
              <a:gd name="connsiteX1" fmla="*/ 557274 w 1781707"/>
              <a:gd name="connsiteY1" fmla="*/ 2064268 h 2064268"/>
              <a:gd name="connsiteX2" fmla="*/ 1091001 w 1781707"/>
              <a:gd name="connsiteY2" fmla="*/ 643612 h 2064268"/>
              <a:gd name="connsiteX3" fmla="*/ 1177339 w 1781707"/>
              <a:gd name="connsiteY3" fmla="*/ 419918 h 2064268"/>
              <a:gd name="connsiteX4" fmla="*/ 1330394 w 1781707"/>
              <a:gd name="connsiteY4" fmla="*/ 239393 h 2064268"/>
              <a:gd name="connsiteX5" fmla="*/ 1499145 w 1781707"/>
              <a:gd name="connsiteY5" fmla="*/ 149130 h 2064268"/>
              <a:gd name="connsiteX6" fmla="*/ 1648275 w 1781707"/>
              <a:gd name="connsiteY6" fmla="*/ 113810 h 2064268"/>
              <a:gd name="connsiteX7" fmla="*/ 1714991 w 1781707"/>
              <a:gd name="connsiteY7" fmla="*/ 98112 h 2064268"/>
              <a:gd name="connsiteX8" fmla="*/ 1777782 w 1781707"/>
              <a:gd name="connsiteY8" fmla="*/ 74565 h 2064268"/>
              <a:gd name="connsiteX9" fmla="*/ 1781707 w 1781707"/>
              <a:gd name="connsiteY9" fmla="*/ 0 h 2064268"/>
              <a:gd name="connsiteX10" fmla="*/ 1565861 w 1781707"/>
              <a:gd name="connsiteY10" fmla="*/ 23547 h 2064268"/>
              <a:gd name="connsiteX11" fmla="*/ 1381412 w 1781707"/>
              <a:gd name="connsiteY11" fmla="*/ 74565 h 2064268"/>
              <a:gd name="connsiteX12" fmla="*/ 1094926 w 1781707"/>
              <a:gd name="connsiteY12" fmla="*/ 192299 h 2064268"/>
              <a:gd name="connsiteX13" fmla="*/ 937947 w 1781707"/>
              <a:gd name="connsiteY13" fmla="*/ 357127 h 2064268"/>
              <a:gd name="connsiteX14" fmla="*/ 675008 w 1781707"/>
              <a:gd name="connsiteY14" fmla="*/ 765271 h 2064268"/>
              <a:gd name="connsiteX15" fmla="*/ 0 w 1781707"/>
              <a:gd name="connsiteY15" fmla="*/ 2064268 h 2064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81707" h="2064268">
                <a:moveTo>
                  <a:pt x="0" y="2064268"/>
                </a:moveTo>
                <a:lnTo>
                  <a:pt x="557274" y="2064268"/>
                </a:lnTo>
                <a:lnTo>
                  <a:pt x="1091001" y="643612"/>
                </a:lnTo>
                <a:lnTo>
                  <a:pt x="1177339" y="419918"/>
                </a:lnTo>
                <a:lnTo>
                  <a:pt x="1330394" y="239393"/>
                </a:lnTo>
                <a:lnTo>
                  <a:pt x="1499145" y="149130"/>
                </a:lnTo>
                <a:lnTo>
                  <a:pt x="1648275" y="113810"/>
                </a:lnTo>
                <a:lnTo>
                  <a:pt x="1714991" y="98112"/>
                </a:lnTo>
                <a:lnTo>
                  <a:pt x="1777782" y="74565"/>
                </a:lnTo>
                <a:lnTo>
                  <a:pt x="1781707" y="0"/>
                </a:lnTo>
                <a:lnTo>
                  <a:pt x="1565861" y="23547"/>
                </a:lnTo>
                <a:lnTo>
                  <a:pt x="1381412" y="74565"/>
                </a:lnTo>
                <a:lnTo>
                  <a:pt x="1094926" y="192299"/>
                </a:lnTo>
                <a:lnTo>
                  <a:pt x="937947" y="357127"/>
                </a:lnTo>
                <a:lnTo>
                  <a:pt x="675008" y="765271"/>
                </a:lnTo>
                <a:lnTo>
                  <a:pt x="0" y="2064268"/>
                </a:lnTo>
                <a:close/>
              </a:path>
            </a:pathLst>
          </a:cu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6DD321DC-5B54-13C3-681E-EE927555CDC5}"/>
              </a:ext>
            </a:extLst>
          </p:cNvPr>
          <p:cNvSpPr txBox="1"/>
          <p:nvPr/>
        </p:nvSpPr>
        <p:spPr>
          <a:xfrm>
            <a:off x="5671126" y="2442645"/>
            <a:ext cx="4137891" cy="2062103"/>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GNSS</a:t>
            </a:r>
            <a:r>
              <a:rPr lang="ja-JP" altLang="en-US" sz="1600" dirty="0">
                <a:latin typeface="Meiryo UI" panose="020B0604030504040204" pitchFamily="50" charset="-128"/>
                <a:ea typeface="Meiryo UI" panose="020B0604030504040204" pitchFamily="50" charset="-128"/>
              </a:rPr>
              <a:t>電波の受信状況が不安定な場所や、マップマッチングが難しい場所で自動運転が可能。</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アスファルトと同系色の塗料を使用しているため、道路標示との誤認リスクが少なく公道での塗装も可能。</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ターゲットラインペイント設置場所</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・舞洲～夢洲を結ぶ道路の夢舞大橋区間</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・万博会場内道路のリング下区間</a:t>
            </a:r>
            <a:endParaRPr lang="en-US" altLang="ja-JP" sz="1600" dirty="0">
              <a:latin typeface="Meiryo UI" panose="020B0604030504040204" pitchFamily="50" charset="-128"/>
              <a:ea typeface="Meiryo UI" panose="020B0604030504040204" pitchFamily="50" charset="-128"/>
            </a:endParaRPr>
          </a:p>
        </p:txBody>
      </p:sp>
      <p:sp>
        <p:nvSpPr>
          <p:cNvPr id="3" name="スライド番号プレースホルダー 3">
            <a:extLst>
              <a:ext uri="{FF2B5EF4-FFF2-40B4-BE49-F238E27FC236}">
                <a16:creationId xmlns:a16="http://schemas.microsoft.com/office/drawing/2014/main" id="{6BCC8C45-F984-3CDB-DD93-34CF7AC3D0F9}"/>
              </a:ext>
            </a:extLst>
          </p:cNvPr>
          <p:cNvSpPr>
            <a:spLocks noGrp="1"/>
          </p:cNvSpPr>
          <p:nvPr>
            <p:ph type="sldNum" sz="quarter" idx="12"/>
          </p:nvPr>
        </p:nvSpPr>
        <p:spPr>
          <a:xfrm>
            <a:off x="9633170" y="6492875"/>
            <a:ext cx="272830" cy="365125"/>
          </a:xfrm>
        </p:spPr>
        <p:txBody>
          <a:bodyPr wrap="none"/>
          <a:lstStyle/>
          <a:p>
            <a:r>
              <a:rPr kumimoji="1" lang="en-US" altLang="ja-JP" dirty="0">
                <a:solidFill>
                  <a:schemeClr val="tx1"/>
                </a:solidFill>
              </a:rPr>
              <a:t>5</a:t>
            </a:r>
            <a:endParaRPr kumimoji="1" lang="ja-JP" altLang="en-US" dirty="0">
              <a:solidFill>
                <a:schemeClr val="tx1"/>
              </a:solidFill>
            </a:endParaRPr>
          </a:p>
        </p:txBody>
      </p:sp>
    </p:spTree>
    <p:extLst>
      <p:ext uri="{BB962C8B-B14F-4D97-AF65-F5344CB8AC3E}">
        <p14:creationId xmlns:p14="http://schemas.microsoft.com/office/powerpoint/2010/main" val="727299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AB9AAA-5279-0E49-9077-FDDF91F9B287}"/>
            </a:ext>
          </a:extLst>
        </p:cNvPr>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1303F874-59FD-A832-DA78-3285AED08B1E}"/>
              </a:ext>
            </a:extLst>
          </p:cNvPr>
          <p:cNvCxnSpPr>
            <a:cxnSpLocks/>
          </p:cNvCxnSpPr>
          <p:nvPr/>
        </p:nvCxnSpPr>
        <p:spPr>
          <a:xfrm>
            <a:off x="514165" y="524328"/>
            <a:ext cx="884339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タイトル 1">
            <a:extLst>
              <a:ext uri="{FF2B5EF4-FFF2-40B4-BE49-F238E27FC236}">
                <a16:creationId xmlns:a16="http://schemas.microsoft.com/office/drawing/2014/main" id="{FB88192B-5432-AE25-7F6E-E1D7FB1E351E}"/>
              </a:ext>
            </a:extLst>
          </p:cNvPr>
          <p:cNvSpPr txBox="1">
            <a:spLocks/>
          </p:cNvSpPr>
          <p:nvPr/>
        </p:nvSpPr>
        <p:spPr>
          <a:xfrm>
            <a:off x="381000" y="-7450"/>
            <a:ext cx="9144000" cy="634999"/>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latin typeface="Meiryo UI" panose="020B0604030504040204" pitchFamily="50" charset="-128"/>
                <a:ea typeface="Meiryo UI" panose="020B0604030504040204" pitchFamily="50" charset="-128"/>
              </a:rPr>
              <a:t> </a:t>
            </a:r>
            <a:r>
              <a:rPr lang="en-US" altLang="ja-JP" sz="2400" b="1" dirty="0">
                <a:latin typeface="Meiryo UI" panose="020B0604030504040204" pitchFamily="50" charset="-128"/>
                <a:ea typeface="Meiryo UI" panose="020B0604030504040204" pitchFamily="50" charset="-128"/>
              </a:rPr>
              <a:t>2025</a:t>
            </a:r>
            <a:r>
              <a:rPr lang="ja-JP" altLang="en-US" sz="2400" b="1" dirty="0">
                <a:latin typeface="Meiryo UI" panose="020B0604030504040204" pitchFamily="50" charset="-128"/>
                <a:ea typeface="Meiryo UI" panose="020B0604030504040204" pitchFamily="50" charset="-128"/>
              </a:rPr>
              <a:t>大阪・関西万博における</a:t>
            </a:r>
            <a:r>
              <a:rPr lang="en-US" altLang="ja-JP" sz="2400" b="1" dirty="0">
                <a:latin typeface="Meiryo UI" panose="020B0604030504040204" pitchFamily="50" charset="-128"/>
                <a:ea typeface="Meiryo UI" panose="020B0604030504040204" pitchFamily="50" charset="-128"/>
              </a:rPr>
              <a:t>Osaka Metro</a:t>
            </a:r>
            <a:r>
              <a:rPr lang="ja-JP" altLang="en-US" sz="2400" b="1" dirty="0">
                <a:latin typeface="Meiryo UI" panose="020B0604030504040204" pitchFamily="50" charset="-128"/>
                <a:ea typeface="Meiryo UI" panose="020B0604030504040204" pitchFamily="50" charset="-128"/>
              </a:rPr>
              <a:t>の自動運転バスの取組み</a:t>
            </a:r>
          </a:p>
        </p:txBody>
      </p:sp>
      <p:sp>
        <p:nvSpPr>
          <p:cNvPr id="6" name="テキスト ボックス 5">
            <a:extLst>
              <a:ext uri="{FF2B5EF4-FFF2-40B4-BE49-F238E27FC236}">
                <a16:creationId xmlns:a16="http://schemas.microsoft.com/office/drawing/2014/main" id="{6BDBEAC3-477F-CD3D-C639-8F643CA34926}"/>
              </a:ext>
            </a:extLst>
          </p:cNvPr>
          <p:cNvSpPr txBox="1"/>
          <p:nvPr/>
        </p:nvSpPr>
        <p:spPr>
          <a:xfrm>
            <a:off x="553403" y="2850579"/>
            <a:ext cx="4128246" cy="338554"/>
          </a:xfrm>
          <a:prstGeom prst="rect">
            <a:avLst/>
          </a:prstGeom>
          <a:noFill/>
        </p:spPr>
        <p:txBody>
          <a:bodyPr wrap="none" rtlCol="0">
            <a:spAutoFit/>
          </a:bodyPr>
          <a:lstStyle/>
          <a:p>
            <a:r>
              <a:rPr lang="ja-JP" altLang="en-US" sz="1600" dirty="0">
                <a:latin typeface="Meiryo UI" panose="020B0604030504040204" pitchFamily="50" charset="-128"/>
                <a:ea typeface="Meiryo UI" panose="020B0604030504040204" pitchFamily="50" charset="-128"/>
              </a:rPr>
              <a:t>○自動運転バス「ｅ</a:t>
            </a:r>
            <a:r>
              <a:rPr lang="en-US" altLang="ja-JP" sz="1600" dirty="0">
                <a:latin typeface="Meiryo UI" panose="020B0604030504040204" pitchFamily="50" charset="-128"/>
                <a:ea typeface="Meiryo UI" panose="020B0604030504040204" pitchFamily="50" charset="-128"/>
              </a:rPr>
              <a:t>Mover</a:t>
            </a:r>
            <a:r>
              <a:rPr lang="ja-JP" altLang="en-US" sz="1600" dirty="0">
                <a:latin typeface="Meiryo UI" panose="020B0604030504040204" pitchFamily="50" charset="-128"/>
                <a:ea typeface="Meiryo UI" panose="020B0604030504040204" pitchFamily="50" charset="-128"/>
              </a:rPr>
              <a:t>」に乗って感じたこと</a:t>
            </a:r>
          </a:p>
        </p:txBody>
      </p:sp>
      <p:sp>
        <p:nvSpPr>
          <p:cNvPr id="12" name="テキスト ボックス 11">
            <a:extLst>
              <a:ext uri="{FF2B5EF4-FFF2-40B4-BE49-F238E27FC236}">
                <a16:creationId xmlns:a16="http://schemas.microsoft.com/office/drawing/2014/main" id="{E558B14D-1784-15A3-7062-D2D5A81AD254}"/>
              </a:ext>
            </a:extLst>
          </p:cNvPr>
          <p:cNvSpPr txBox="1"/>
          <p:nvPr/>
        </p:nvSpPr>
        <p:spPr>
          <a:xfrm>
            <a:off x="553403" y="4405470"/>
            <a:ext cx="2924198" cy="338554"/>
          </a:xfrm>
          <a:prstGeom prst="rect">
            <a:avLst/>
          </a:prstGeom>
          <a:noFill/>
        </p:spPr>
        <p:txBody>
          <a:bodyPr wrap="none" rtlCol="0">
            <a:spAutoFit/>
          </a:bodyPr>
          <a:lstStyle/>
          <a:p>
            <a:r>
              <a:rPr lang="ja-JP" altLang="en-US" sz="1600" dirty="0">
                <a:latin typeface="Meiryo UI" panose="020B0604030504040204" pitchFamily="50" charset="-128"/>
                <a:ea typeface="Meiryo UI" panose="020B0604030504040204" pitchFamily="50" charset="-128"/>
              </a:rPr>
              <a:t>○「自動運転バス」に重視すること</a:t>
            </a:r>
          </a:p>
        </p:txBody>
      </p:sp>
      <p:sp>
        <p:nvSpPr>
          <p:cNvPr id="13" name="テキスト ボックス 12">
            <a:extLst>
              <a:ext uri="{FF2B5EF4-FFF2-40B4-BE49-F238E27FC236}">
                <a16:creationId xmlns:a16="http://schemas.microsoft.com/office/drawing/2014/main" id="{89BDD942-25C5-F712-7547-AB8C9886EAE5}"/>
              </a:ext>
            </a:extLst>
          </p:cNvPr>
          <p:cNvSpPr txBox="1"/>
          <p:nvPr/>
        </p:nvSpPr>
        <p:spPr>
          <a:xfrm>
            <a:off x="771517" y="4744024"/>
            <a:ext cx="1943161" cy="830997"/>
          </a:xfrm>
          <a:prstGeom prst="rect">
            <a:avLst/>
          </a:prstGeom>
          <a:noFill/>
        </p:spPr>
        <p:txBody>
          <a:bodyPr wrap="none" rtlCol="0">
            <a:spAutoFit/>
          </a:bodyPr>
          <a:lstStyle/>
          <a:p>
            <a:pPr marL="285750" indent="-28575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rPr>
              <a:t>安全性</a:t>
            </a:r>
            <a:endParaRPr lang="en-US" altLang="ja-JP" sz="16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rPr>
              <a:t>トラブル時の対応</a:t>
            </a:r>
            <a:endParaRPr lang="en-US" altLang="ja-JP" sz="16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rPr>
              <a:t>緊急時の対応</a:t>
            </a:r>
          </a:p>
        </p:txBody>
      </p:sp>
      <p:sp>
        <p:nvSpPr>
          <p:cNvPr id="16" name="テキスト ボックス 15">
            <a:extLst>
              <a:ext uri="{FF2B5EF4-FFF2-40B4-BE49-F238E27FC236}">
                <a16:creationId xmlns:a16="http://schemas.microsoft.com/office/drawing/2014/main" id="{1940B66C-EDBE-DFFE-C86D-0B5D049A5400}"/>
              </a:ext>
            </a:extLst>
          </p:cNvPr>
          <p:cNvSpPr txBox="1"/>
          <p:nvPr/>
        </p:nvSpPr>
        <p:spPr>
          <a:xfrm>
            <a:off x="669585" y="1302895"/>
            <a:ext cx="7723474" cy="338554"/>
          </a:xfrm>
          <a:prstGeom prst="rect">
            <a:avLst/>
          </a:prstGeom>
          <a:noFill/>
        </p:spPr>
        <p:txBody>
          <a:bodyPr wrap="square" rtlCol="0">
            <a:spAutoFit/>
          </a:bodyPr>
          <a:lstStyle/>
          <a:p>
            <a:r>
              <a:rPr lang="en-US" altLang="ja-JP" sz="1600" dirty="0">
                <a:latin typeface="Meiryo UI" panose="020B0604030504040204" pitchFamily="50" charset="-128"/>
                <a:ea typeface="Meiryo UI" panose="020B0604030504040204" pitchFamily="50" charset="-128"/>
              </a:rPr>
              <a:t>11</a:t>
            </a:r>
            <a:r>
              <a:rPr lang="ja-JP" altLang="en-US" sz="1600" dirty="0">
                <a:latin typeface="Meiryo UI" panose="020B0604030504040204" pitchFamily="50" charset="-128"/>
                <a:ea typeface="Meiryo UI" panose="020B0604030504040204" pitchFamily="50" charset="-128"/>
              </a:rPr>
              <a:t>時半～</a:t>
            </a:r>
            <a:r>
              <a:rPr lang="en-US" altLang="ja-JP" sz="1600" dirty="0">
                <a:latin typeface="Meiryo UI" panose="020B0604030504040204" pitchFamily="50" charset="-128"/>
                <a:ea typeface="Meiryo UI" panose="020B0604030504040204" pitchFamily="50" charset="-128"/>
              </a:rPr>
              <a:t>18</a:t>
            </a:r>
            <a:r>
              <a:rPr lang="ja-JP" altLang="en-US" sz="1600" dirty="0">
                <a:latin typeface="Meiryo UI" panose="020B0604030504040204" pitchFamily="50" charset="-128"/>
                <a:ea typeface="Meiryo UI" panose="020B0604030504040204" pitchFamily="50" charset="-128"/>
              </a:rPr>
              <a:t>時頃まで、</a:t>
            </a:r>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日に</a:t>
            </a:r>
            <a:r>
              <a:rPr lang="en-US" altLang="ja-JP" sz="1600" dirty="0">
                <a:latin typeface="Meiryo UI" panose="020B0604030504040204" pitchFamily="50" charset="-128"/>
                <a:ea typeface="Meiryo UI" panose="020B0604030504040204" pitchFamily="50" charset="-128"/>
              </a:rPr>
              <a:t>38</a:t>
            </a:r>
            <a:r>
              <a:rPr lang="ja-JP" altLang="en-US" sz="1600" dirty="0">
                <a:latin typeface="Meiryo UI" panose="020B0604030504040204" pitchFamily="50" charset="-128"/>
                <a:ea typeface="Meiryo UI" panose="020B0604030504040204" pitchFamily="50" charset="-128"/>
              </a:rPr>
              <a:t>便を営業運行（</a:t>
            </a:r>
            <a:r>
              <a:rPr lang="en-US" altLang="ja-JP" sz="1600" dirty="0">
                <a:latin typeface="Meiryo UI" panose="020B0604030504040204" pitchFamily="50" charset="-128"/>
                <a:ea typeface="Meiryo UI" panose="020B0604030504040204" pitchFamily="50" charset="-128"/>
              </a:rPr>
              <a:t>8</a:t>
            </a:r>
            <a:r>
              <a:rPr lang="ja-JP" altLang="en-US" sz="1600" dirty="0">
                <a:latin typeface="Meiryo UI" panose="020B0604030504040204" pitchFamily="50" charset="-128"/>
                <a:ea typeface="Meiryo UI" panose="020B0604030504040204" pitchFamily="50" charset="-128"/>
              </a:rPr>
              <a:t>月</a:t>
            </a:r>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日現在）</a:t>
            </a:r>
          </a:p>
        </p:txBody>
      </p:sp>
      <p:sp>
        <p:nvSpPr>
          <p:cNvPr id="29" name="テキスト ボックス 28">
            <a:extLst>
              <a:ext uri="{FF2B5EF4-FFF2-40B4-BE49-F238E27FC236}">
                <a16:creationId xmlns:a16="http://schemas.microsoft.com/office/drawing/2014/main" id="{737083D8-4BEE-5F4A-E59C-89BBB9F2F884}"/>
              </a:ext>
            </a:extLst>
          </p:cNvPr>
          <p:cNvSpPr txBox="1"/>
          <p:nvPr/>
        </p:nvSpPr>
        <p:spPr>
          <a:xfrm>
            <a:off x="771517" y="3174054"/>
            <a:ext cx="3320140" cy="1077218"/>
          </a:xfrm>
          <a:prstGeom prst="rect">
            <a:avLst/>
          </a:prstGeom>
          <a:noFill/>
        </p:spPr>
        <p:txBody>
          <a:bodyPr wrap="none" rtlCol="0">
            <a:spAutoFit/>
          </a:bodyPr>
          <a:lstStyle/>
          <a:p>
            <a:pPr marL="285750" indent="-28575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rPr>
              <a:t> 先進技術なのですごい</a:t>
            </a:r>
            <a:endParaRPr lang="en-US" altLang="ja-JP" sz="16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rPr>
              <a:t> 自分の住む街にも走ってほしい</a:t>
            </a:r>
          </a:p>
          <a:p>
            <a:pPr marL="285750" indent="-28575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rPr>
              <a:t> 未来的で新しい乗車体験ができる</a:t>
            </a:r>
          </a:p>
          <a:p>
            <a:pPr marL="285750" indent="-28575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rPr>
              <a:t> 運転手の負担が少ない</a:t>
            </a:r>
          </a:p>
        </p:txBody>
      </p:sp>
      <p:sp>
        <p:nvSpPr>
          <p:cNvPr id="30" name="テキスト ボックス 29">
            <a:extLst>
              <a:ext uri="{FF2B5EF4-FFF2-40B4-BE49-F238E27FC236}">
                <a16:creationId xmlns:a16="http://schemas.microsoft.com/office/drawing/2014/main" id="{665F1D8B-9221-29B8-D6EB-8A69F7C72861}"/>
              </a:ext>
            </a:extLst>
          </p:cNvPr>
          <p:cNvSpPr txBox="1"/>
          <p:nvPr/>
        </p:nvSpPr>
        <p:spPr>
          <a:xfrm>
            <a:off x="367581" y="887397"/>
            <a:ext cx="7723474"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会場内輸送　「自動運転ｅ</a:t>
            </a:r>
            <a:r>
              <a:rPr lang="en-US" altLang="ja-JP" sz="1600" b="1" dirty="0">
                <a:latin typeface="Meiryo UI" panose="020B0604030504040204" pitchFamily="50" charset="-128"/>
                <a:ea typeface="Meiryo UI" panose="020B0604030504040204" pitchFamily="50" charset="-128"/>
              </a:rPr>
              <a:t>Mover</a:t>
            </a:r>
            <a:r>
              <a:rPr lang="ja-JP" altLang="en-US" sz="1600" b="1" dirty="0">
                <a:latin typeface="Meiryo UI" panose="020B0604030504040204" pitchFamily="50" charset="-128"/>
                <a:ea typeface="Meiryo UI" panose="020B0604030504040204" pitchFamily="50" charset="-128"/>
              </a:rPr>
              <a:t>」の運行状況について</a:t>
            </a:r>
          </a:p>
        </p:txBody>
      </p:sp>
      <p:sp>
        <p:nvSpPr>
          <p:cNvPr id="31" name="テキスト ボックス 30">
            <a:extLst>
              <a:ext uri="{FF2B5EF4-FFF2-40B4-BE49-F238E27FC236}">
                <a16:creationId xmlns:a16="http://schemas.microsoft.com/office/drawing/2014/main" id="{5E44CD41-82F9-B63E-13D3-0527DD23E089}"/>
              </a:ext>
            </a:extLst>
          </p:cNvPr>
          <p:cNvSpPr txBox="1"/>
          <p:nvPr/>
        </p:nvSpPr>
        <p:spPr>
          <a:xfrm>
            <a:off x="669585" y="1641449"/>
            <a:ext cx="7723474"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万博開幕以降、合計</a:t>
            </a:r>
            <a:r>
              <a:rPr lang="en-US" altLang="ja-JP" sz="1600" dirty="0">
                <a:latin typeface="Meiryo UI" panose="020B0604030504040204" pitchFamily="50" charset="-128"/>
                <a:ea typeface="Meiryo UI" panose="020B0604030504040204" pitchFamily="50" charset="-128"/>
              </a:rPr>
              <a:t>18,000</a:t>
            </a:r>
            <a:r>
              <a:rPr lang="ja-JP" altLang="en-US" sz="1600" dirty="0">
                <a:latin typeface="Meiryo UI" panose="020B0604030504040204" pitchFamily="50" charset="-128"/>
                <a:ea typeface="Meiryo UI" panose="020B0604030504040204" pitchFamily="50" charset="-128"/>
              </a:rPr>
              <a:t>名以上ご利用</a:t>
            </a:r>
          </a:p>
        </p:txBody>
      </p:sp>
      <p:pic>
        <p:nvPicPr>
          <p:cNvPr id="35" name="図 34">
            <a:extLst>
              <a:ext uri="{FF2B5EF4-FFF2-40B4-BE49-F238E27FC236}">
                <a16:creationId xmlns:a16="http://schemas.microsoft.com/office/drawing/2014/main" id="{80C138D7-B6E9-2554-FAEB-3E326B56108F}"/>
              </a:ext>
            </a:extLst>
          </p:cNvPr>
          <p:cNvPicPr>
            <a:picLocks noChangeAspect="1"/>
          </p:cNvPicPr>
          <p:nvPr/>
        </p:nvPicPr>
        <p:blipFill>
          <a:blip r:embed="rId2"/>
          <a:stretch>
            <a:fillRect/>
          </a:stretch>
        </p:blipFill>
        <p:spPr>
          <a:xfrm>
            <a:off x="4681649" y="1767557"/>
            <a:ext cx="4959534" cy="2907801"/>
          </a:xfrm>
          <a:prstGeom prst="rect">
            <a:avLst/>
          </a:prstGeom>
        </p:spPr>
      </p:pic>
      <p:sp>
        <p:nvSpPr>
          <p:cNvPr id="9" name="楕円 8">
            <a:extLst>
              <a:ext uri="{FF2B5EF4-FFF2-40B4-BE49-F238E27FC236}">
                <a16:creationId xmlns:a16="http://schemas.microsoft.com/office/drawing/2014/main" id="{E19A5CBA-29ED-9941-45CA-C675FD14F100}"/>
              </a:ext>
            </a:extLst>
          </p:cNvPr>
          <p:cNvSpPr/>
          <p:nvPr/>
        </p:nvSpPr>
        <p:spPr>
          <a:xfrm rot="1758622">
            <a:off x="6046107" y="2504300"/>
            <a:ext cx="268105" cy="130568"/>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a:extLst>
              <a:ext uri="{FF2B5EF4-FFF2-40B4-BE49-F238E27FC236}">
                <a16:creationId xmlns:a16="http://schemas.microsoft.com/office/drawing/2014/main" id="{353CB18C-233F-C6AD-1AAC-02E1E9954EDC}"/>
              </a:ext>
            </a:extLst>
          </p:cNvPr>
          <p:cNvSpPr/>
          <p:nvPr/>
        </p:nvSpPr>
        <p:spPr>
          <a:xfrm rot="2065843">
            <a:off x="6665643" y="2812614"/>
            <a:ext cx="268105" cy="130568"/>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563FF27D-73F2-8824-7619-CEE49A47FEA5}"/>
              </a:ext>
            </a:extLst>
          </p:cNvPr>
          <p:cNvSpPr txBox="1"/>
          <p:nvPr/>
        </p:nvSpPr>
        <p:spPr>
          <a:xfrm>
            <a:off x="381000" y="2189063"/>
            <a:ext cx="4184466" cy="584775"/>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会場内輸送「自動運転ｅ</a:t>
            </a:r>
            <a:r>
              <a:rPr lang="en-US" altLang="ja-JP" sz="1600" b="1" dirty="0">
                <a:latin typeface="Meiryo UI" panose="020B0604030504040204" pitchFamily="50" charset="-128"/>
                <a:ea typeface="Meiryo UI" panose="020B0604030504040204" pitchFamily="50" charset="-128"/>
              </a:rPr>
              <a:t>Mover</a:t>
            </a:r>
            <a:r>
              <a:rPr lang="ja-JP" altLang="en-US" sz="1600" b="1" dirty="0">
                <a:latin typeface="Meiryo UI" panose="020B0604030504040204" pitchFamily="50" charset="-128"/>
                <a:ea typeface="Meiryo UI" panose="020B0604030504040204" pitchFamily="50" charset="-128"/>
              </a:rPr>
              <a:t>」に乗車した</a:t>
            </a:r>
            <a:endParaRPr lang="en-US" altLang="ja-JP" sz="1600" b="1"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お客さまの感想について</a:t>
            </a:r>
            <a:r>
              <a:rPr lang="en-US" altLang="ja-JP" sz="1600" b="1" baseline="30000" dirty="0">
                <a:latin typeface="Meiryo UI" panose="020B0604030504040204" pitchFamily="50" charset="-128"/>
                <a:ea typeface="Meiryo UI" panose="020B0604030504040204" pitchFamily="50" charset="-128"/>
              </a:rPr>
              <a:t>※</a:t>
            </a:r>
            <a:endParaRPr lang="ja-JP" altLang="en-US" sz="1600" b="1" baseline="30000" dirty="0">
              <a:latin typeface="Meiryo UI" panose="020B0604030504040204" pitchFamily="50" charset="-128"/>
              <a:ea typeface="Meiryo UI" panose="020B0604030504040204" pitchFamily="50" charset="-128"/>
            </a:endParaRPr>
          </a:p>
        </p:txBody>
      </p:sp>
      <p:sp>
        <p:nvSpPr>
          <p:cNvPr id="3" name="スライド番号プレースホルダー 3">
            <a:extLst>
              <a:ext uri="{FF2B5EF4-FFF2-40B4-BE49-F238E27FC236}">
                <a16:creationId xmlns:a16="http://schemas.microsoft.com/office/drawing/2014/main" id="{DBC4E6F8-96C6-4F33-937B-63BDE4280B8E}"/>
              </a:ext>
            </a:extLst>
          </p:cNvPr>
          <p:cNvSpPr>
            <a:spLocks noGrp="1"/>
          </p:cNvSpPr>
          <p:nvPr>
            <p:ph type="sldNum" sz="quarter" idx="12"/>
          </p:nvPr>
        </p:nvSpPr>
        <p:spPr>
          <a:xfrm>
            <a:off x="9633170" y="6492875"/>
            <a:ext cx="272830" cy="365125"/>
          </a:xfrm>
        </p:spPr>
        <p:txBody>
          <a:bodyPr wrap="none"/>
          <a:lstStyle/>
          <a:p>
            <a:r>
              <a:rPr kumimoji="1" lang="en-US" altLang="ja-JP" dirty="0">
                <a:solidFill>
                  <a:schemeClr val="tx1"/>
                </a:solidFill>
              </a:rPr>
              <a:t>6</a:t>
            </a:r>
            <a:endParaRPr kumimoji="1" lang="ja-JP" altLang="en-US" dirty="0">
              <a:solidFill>
                <a:schemeClr val="tx1"/>
              </a:solidFill>
            </a:endParaRPr>
          </a:p>
        </p:txBody>
      </p:sp>
      <p:sp>
        <p:nvSpPr>
          <p:cNvPr id="7" name="テキスト ボックス 6">
            <a:extLst>
              <a:ext uri="{FF2B5EF4-FFF2-40B4-BE49-F238E27FC236}">
                <a16:creationId xmlns:a16="http://schemas.microsoft.com/office/drawing/2014/main" id="{746D830F-B77D-3BE4-90CB-ADC95533DFDF}"/>
              </a:ext>
            </a:extLst>
          </p:cNvPr>
          <p:cNvSpPr txBox="1"/>
          <p:nvPr/>
        </p:nvSpPr>
        <p:spPr>
          <a:xfrm>
            <a:off x="514165" y="5708993"/>
            <a:ext cx="4578497" cy="261610"/>
          </a:xfrm>
          <a:prstGeom prst="rect">
            <a:avLst/>
          </a:prstGeom>
          <a:noFill/>
        </p:spPr>
        <p:txBody>
          <a:bodyPr wrap="none" rtlCol="0">
            <a:spAutoFit/>
          </a:bodyPr>
          <a:lstStyle/>
          <a:p>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 全体の結果については、大阪市自動運転バス実装協議会においても報告</a:t>
            </a:r>
          </a:p>
        </p:txBody>
      </p:sp>
    </p:spTree>
    <p:extLst>
      <p:ext uri="{BB962C8B-B14F-4D97-AF65-F5344CB8AC3E}">
        <p14:creationId xmlns:p14="http://schemas.microsoft.com/office/powerpoint/2010/main" val="1977055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24020-B83A-68BB-743E-00C7D54A3BA9}"/>
            </a:ext>
          </a:extLst>
        </p:cNvPr>
        <p:cNvGrpSpPr/>
        <p:nvPr/>
      </p:nvGrpSpPr>
      <p:grpSpPr>
        <a:xfrm>
          <a:off x="0" y="0"/>
          <a:ext cx="0" cy="0"/>
          <a:chOff x="0" y="0"/>
          <a:chExt cx="0" cy="0"/>
        </a:xfrm>
      </p:grpSpPr>
      <p:pic>
        <p:nvPicPr>
          <p:cNvPr id="12" name="図 11">
            <a:extLst>
              <a:ext uri="{FF2B5EF4-FFF2-40B4-BE49-F238E27FC236}">
                <a16:creationId xmlns:a16="http://schemas.microsoft.com/office/drawing/2014/main" id="{B1B94DE1-1857-6BB0-3825-617E025EC8B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87886" y="5093310"/>
            <a:ext cx="2688108" cy="1695203"/>
          </a:xfrm>
          <a:prstGeom prst="rect">
            <a:avLst/>
          </a:prstGeom>
        </p:spPr>
      </p:pic>
      <p:cxnSp>
        <p:nvCxnSpPr>
          <p:cNvPr id="5" name="直線コネクタ 4">
            <a:extLst>
              <a:ext uri="{FF2B5EF4-FFF2-40B4-BE49-F238E27FC236}">
                <a16:creationId xmlns:a16="http://schemas.microsoft.com/office/drawing/2014/main" id="{88A3EC91-1AC7-5D22-4493-18484F261B28}"/>
              </a:ext>
            </a:extLst>
          </p:cNvPr>
          <p:cNvCxnSpPr>
            <a:cxnSpLocks/>
          </p:cNvCxnSpPr>
          <p:nvPr/>
        </p:nvCxnSpPr>
        <p:spPr>
          <a:xfrm>
            <a:off x="514165" y="524328"/>
            <a:ext cx="884339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タイトル 1">
            <a:extLst>
              <a:ext uri="{FF2B5EF4-FFF2-40B4-BE49-F238E27FC236}">
                <a16:creationId xmlns:a16="http://schemas.microsoft.com/office/drawing/2014/main" id="{E16AD582-514F-FDB6-DF31-695924DBA0D0}"/>
              </a:ext>
            </a:extLst>
          </p:cNvPr>
          <p:cNvSpPr txBox="1">
            <a:spLocks/>
          </p:cNvSpPr>
          <p:nvPr/>
        </p:nvSpPr>
        <p:spPr>
          <a:xfrm>
            <a:off x="381000" y="-7450"/>
            <a:ext cx="9144000" cy="634999"/>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latin typeface="Meiryo UI" panose="020B0604030504040204" pitchFamily="50" charset="-128"/>
                <a:ea typeface="Meiryo UI" panose="020B0604030504040204" pitchFamily="50" charset="-128"/>
              </a:rPr>
              <a:t> </a:t>
            </a:r>
            <a:r>
              <a:rPr lang="en-US" altLang="ja-JP" sz="2400" b="1" dirty="0">
                <a:latin typeface="Meiryo UI" panose="020B0604030504040204" pitchFamily="50" charset="-128"/>
                <a:ea typeface="Meiryo UI" panose="020B0604030504040204" pitchFamily="50" charset="-128"/>
              </a:rPr>
              <a:t>2025</a:t>
            </a:r>
            <a:r>
              <a:rPr lang="ja-JP" altLang="en-US" sz="2400" b="1" dirty="0">
                <a:latin typeface="Meiryo UI" panose="020B0604030504040204" pitchFamily="50" charset="-128"/>
                <a:ea typeface="Meiryo UI" panose="020B0604030504040204" pitchFamily="50" charset="-128"/>
              </a:rPr>
              <a:t>大阪・関西万博における</a:t>
            </a:r>
            <a:r>
              <a:rPr lang="en-US" altLang="ja-JP" sz="2400" b="1" dirty="0">
                <a:latin typeface="Meiryo UI" panose="020B0604030504040204" pitchFamily="50" charset="-128"/>
                <a:ea typeface="Meiryo UI" panose="020B0604030504040204" pitchFamily="50" charset="-128"/>
              </a:rPr>
              <a:t>Osaka Metro</a:t>
            </a:r>
            <a:r>
              <a:rPr lang="ja-JP" altLang="en-US" sz="2400" b="1" dirty="0">
                <a:latin typeface="Meiryo UI" panose="020B0604030504040204" pitchFamily="50" charset="-128"/>
                <a:ea typeface="Meiryo UI" panose="020B0604030504040204" pitchFamily="50" charset="-128"/>
              </a:rPr>
              <a:t>の自動運転バスの取組み</a:t>
            </a:r>
          </a:p>
        </p:txBody>
      </p:sp>
      <p:sp>
        <p:nvSpPr>
          <p:cNvPr id="8" name="テキスト ボックス 7">
            <a:extLst>
              <a:ext uri="{FF2B5EF4-FFF2-40B4-BE49-F238E27FC236}">
                <a16:creationId xmlns:a16="http://schemas.microsoft.com/office/drawing/2014/main" id="{62AE9A76-61E4-60F3-3650-96E8DA0EE36A}"/>
              </a:ext>
            </a:extLst>
          </p:cNvPr>
          <p:cNvSpPr txBox="1"/>
          <p:nvPr/>
        </p:nvSpPr>
        <p:spPr>
          <a:xfrm>
            <a:off x="367581" y="1159327"/>
            <a:ext cx="9395255"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・未来の </a:t>
            </a:r>
            <a:r>
              <a:rPr lang="en-US" altLang="ja-JP" sz="1600" dirty="0">
                <a:latin typeface="Meiryo UI" panose="020B0604030504040204" pitchFamily="50" charset="-128"/>
                <a:ea typeface="Meiryo UI" panose="020B0604030504040204" pitchFamily="50" charset="-128"/>
              </a:rPr>
              <a:t>Osaka</a:t>
            </a: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Metro</a:t>
            </a:r>
            <a:r>
              <a:rPr lang="ja-JP" altLang="en-US" sz="1600" dirty="0">
                <a:latin typeface="Meiryo UI" panose="020B0604030504040204" pitchFamily="50" charset="-128"/>
                <a:ea typeface="Meiryo UI" panose="020B0604030504040204" pitchFamily="50" charset="-128"/>
              </a:rPr>
              <a:t> の広報担当を担うキャラクター「</a:t>
            </a:r>
            <a:r>
              <a:rPr lang="en-US" altLang="ja-JP" sz="1600" dirty="0">
                <a:latin typeface="Meiryo UI" panose="020B0604030504040204" pitchFamily="50" charset="-128"/>
                <a:ea typeface="Meiryo UI" panose="020B0604030504040204" pitchFamily="50" charset="-128"/>
              </a:rPr>
              <a:t>MAI</a:t>
            </a:r>
            <a:r>
              <a:rPr lang="ja-JP" altLang="en-US" sz="1600" dirty="0">
                <a:latin typeface="Meiryo UI" panose="020B0604030504040204" pitchFamily="50" charset="-128"/>
                <a:ea typeface="Meiryo UI" panose="020B0604030504040204" pitchFamily="50" charset="-128"/>
              </a:rPr>
              <a:t>（マイ）」による自動運転の仕組みを紹介</a:t>
            </a:r>
            <a:endParaRPr lang="en-US" altLang="ja-JP" sz="1600" dirty="0">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9C80978C-2191-CDC1-4C51-146D163E8D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90196" y="2149952"/>
            <a:ext cx="2381178" cy="13407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テキスト ボックス 10">
            <a:extLst>
              <a:ext uri="{FF2B5EF4-FFF2-40B4-BE49-F238E27FC236}">
                <a16:creationId xmlns:a16="http://schemas.microsoft.com/office/drawing/2014/main" id="{111ED1A3-3662-9734-9D00-65AB02C82F55}"/>
              </a:ext>
            </a:extLst>
          </p:cNvPr>
          <p:cNvSpPr txBox="1"/>
          <p:nvPr/>
        </p:nvSpPr>
        <p:spPr>
          <a:xfrm>
            <a:off x="367581" y="759671"/>
            <a:ext cx="7723474"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車内コンテンツについて</a:t>
            </a:r>
          </a:p>
        </p:txBody>
      </p:sp>
      <p:sp>
        <p:nvSpPr>
          <p:cNvPr id="3" name="テキスト ボックス 2">
            <a:extLst>
              <a:ext uri="{FF2B5EF4-FFF2-40B4-BE49-F238E27FC236}">
                <a16:creationId xmlns:a16="http://schemas.microsoft.com/office/drawing/2014/main" id="{4A2E467B-5122-6732-CE9A-51EC00636E23}"/>
              </a:ext>
            </a:extLst>
          </p:cNvPr>
          <p:cNvSpPr txBox="1"/>
          <p:nvPr/>
        </p:nvSpPr>
        <p:spPr>
          <a:xfrm>
            <a:off x="367581" y="1456560"/>
            <a:ext cx="8674819"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GNSS</a:t>
            </a:r>
            <a:r>
              <a:rPr lang="ja-JP" altLang="en-US" sz="1600" dirty="0">
                <a:latin typeface="Meiryo UI" panose="020B0604030504040204" pitchFamily="50" charset="-128"/>
                <a:ea typeface="Meiryo UI" panose="020B0604030504040204" pitchFamily="50" charset="-128"/>
              </a:rPr>
              <a:t>による位置情報を活用して走行区間に合わせた自動車内アナウンス</a:t>
            </a:r>
            <a:endParaRPr lang="en-US" altLang="ja-JP" sz="1600" dirty="0">
              <a:latin typeface="Meiryo UI" panose="020B0604030504040204" pitchFamily="50" charset="-128"/>
              <a:ea typeface="Meiryo UI" panose="020B0604030504040204" pitchFamily="50" charset="-128"/>
            </a:endParaRPr>
          </a:p>
        </p:txBody>
      </p:sp>
      <p:sp>
        <p:nvSpPr>
          <p:cNvPr id="6" name="スライド番号プレースホルダー 3">
            <a:extLst>
              <a:ext uri="{FF2B5EF4-FFF2-40B4-BE49-F238E27FC236}">
                <a16:creationId xmlns:a16="http://schemas.microsoft.com/office/drawing/2014/main" id="{9C212645-7962-F91B-57F8-39C0B9ABE2FF}"/>
              </a:ext>
            </a:extLst>
          </p:cNvPr>
          <p:cNvSpPr>
            <a:spLocks noGrp="1"/>
          </p:cNvSpPr>
          <p:nvPr>
            <p:ph type="sldNum" sz="quarter" idx="12"/>
          </p:nvPr>
        </p:nvSpPr>
        <p:spPr>
          <a:xfrm>
            <a:off x="9633170" y="6492875"/>
            <a:ext cx="272830" cy="365125"/>
          </a:xfrm>
        </p:spPr>
        <p:txBody>
          <a:bodyPr wrap="none"/>
          <a:lstStyle/>
          <a:p>
            <a:r>
              <a:rPr kumimoji="1" lang="en-US" altLang="ja-JP" dirty="0">
                <a:solidFill>
                  <a:schemeClr val="tx1"/>
                </a:solidFill>
              </a:rPr>
              <a:t>7</a:t>
            </a:r>
            <a:endParaRPr kumimoji="1" lang="ja-JP" altLang="en-US" dirty="0">
              <a:solidFill>
                <a:schemeClr val="tx1"/>
              </a:solidFill>
            </a:endParaRPr>
          </a:p>
        </p:txBody>
      </p:sp>
      <p:pic>
        <p:nvPicPr>
          <p:cNvPr id="7" name="図 6">
            <a:extLst>
              <a:ext uri="{FF2B5EF4-FFF2-40B4-BE49-F238E27FC236}">
                <a16:creationId xmlns:a16="http://schemas.microsoft.com/office/drawing/2014/main" id="{72621F58-220C-513F-A175-57946FBDF1A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90196" y="3681658"/>
            <a:ext cx="2483488" cy="1506768"/>
          </a:xfrm>
          <a:prstGeom prst="rect">
            <a:avLst/>
          </a:prstGeom>
        </p:spPr>
      </p:pic>
      <p:pic>
        <p:nvPicPr>
          <p:cNvPr id="1026" name="Picture 2">
            <a:extLst>
              <a:ext uri="{FF2B5EF4-FFF2-40B4-BE49-F238E27FC236}">
                <a16:creationId xmlns:a16="http://schemas.microsoft.com/office/drawing/2014/main" id="{A27E16E2-7013-A5E5-7857-F658EABB3AC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28789" y="2369791"/>
            <a:ext cx="4572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a:extLst>
              <a:ext uri="{FF2B5EF4-FFF2-40B4-BE49-F238E27FC236}">
                <a16:creationId xmlns:a16="http://schemas.microsoft.com/office/drawing/2014/main" id="{C6DF8D97-31DC-2097-CF76-3624FE0A5342}"/>
              </a:ext>
            </a:extLst>
          </p:cNvPr>
          <p:cNvSpPr/>
          <p:nvPr/>
        </p:nvSpPr>
        <p:spPr>
          <a:xfrm>
            <a:off x="3352801" y="3091543"/>
            <a:ext cx="1219200" cy="74022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矢印コネクタ 12">
            <a:extLst>
              <a:ext uri="{FF2B5EF4-FFF2-40B4-BE49-F238E27FC236}">
                <a16:creationId xmlns:a16="http://schemas.microsoft.com/office/drawing/2014/main" id="{0A5F3471-A735-9B10-9804-8BE7B3599DCB}"/>
              </a:ext>
            </a:extLst>
          </p:cNvPr>
          <p:cNvCxnSpPr>
            <a:cxnSpLocks/>
            <a:stCxn id="4" idx="3"/>
          </p:cNvCxnSpPr>
          <p:nvPr/>
        </p:nvCxnSpPr>
        <p:spPr>
          <a:xfrm>
            <a:off x="4572001" y="3461657"/>
            <a:ext cx="146594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四角形: 角を丸くする 14">
            <a:extLst>
              <a:ext uri="{FF2B5EF4-FFF2-40B4-BE49-F238E27FC236}">
                <a16:creationId xmlns:a16="http://schemas.microsoft.com/office/drawing/2014/main" id="{EDAB1AD1-10D3-3B66-837D-1571EE2385C7}"/>
              </a:ext>
            </a:extLst>
          </p:cNvPr>
          <p:cNvSpPr/>
          <p:nvPr/>
        </p:nvSpPr>
        <p:spPr>
          <a:xfrm>
            <a:off x="6037943" y="1901371"/>
            <a:ext cx="3239268" cy="4887142"/>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50472148"/>
      </p:ext>
    </p:extLst>
  </p:cSld>
  <p:clrMapOvr>
    <a:masterClrMapping/>
  </p:clrMapOvr>
</p:sld>
</file>

<file path=ppt/theme/theme1.xml><?xml version="1.0" encoding="utf-8"?>
<a:theme xmlns:a="http://schemas.openxmlformats.org/drawingml/2006/main" name="Office 2013 - 2022 テーマ">
  <a:themeElements>
    <a:clrScheme name="Office 2013 - 2022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992</Words>
  <Application>Microsoft Office PowerPoint</Application>
  <PresentationFormat>A4 210 x 297 mm</PresentationFormat>
  <Paragraphs>106</Paragraphs>
  <Slides>9</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9</vt:i4>
      </vt:variant>
    </vt:vector>
  </HeadingPairs>
  <TitlesOfParts>
    <vt:vector size="16" baseType="lpstr">
      <vt:lpstr>Meiryo UI</vt:lpstr>
      <vt:lpstr>游ゴシック</vt:lpstr>
      <vt:lpstr>Arial</vt:lpstr>
      <vt:lpstr>Calibri</vt:lpstr>
      <vt:lpstr>Calibri Light</vt:lpstr>
      <vt:lpstr>Wingdings</vt:lpstr>
      <vt:lpstr>Office 2013 - 2022 テーマ</vt:lpstr>
      <vt:lpstr>「2025大阪・関西万博における  　　　　　　Osaka Metroの自動運転バスの取組みについて」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2025-07-31T07:34:42Z</dcterms:created>
  <dcterms:modified xsi:type="dcterms:W3CDTF">2025-07-31T07:34:49Z</dcterms:modified>
</cp:coreProperties>
</file>