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9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44" autoAdjust="0"/>
    <p:restoredTop sz="93285" autoAdjust="0"/>
  </p:normalViewPr>
  <p:slideViewPr>
    <p:cSldViewPr>
      <p:cViewPr varScale="1">
        <p:scale>
          <a:sx n="122" d="100"/>
          <a:sy n="122" d="100"/>
        </p:scale>
        <p:origin x="13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6967"/>
          </a:xfrm>
          <a:prstGeom prst="rect">
            <a:avLst/>
          </a:prstGeom>
        </p:spPr>
        <p:txBody>
          <a:bodyPr vert="horz" lIns="91425" tIns="45714" rIns="91425"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6967"/>
          </a:xfrm>
          <a:prstGeom prst="rect">
            <a:avLst/>
          </a:prstGeom>
        </p:spPr>
        <p:txBody>
          <a:bodyPr vert="horz" lIns="91425" tIns="45714" rIns="91425" bIns="45714" rtlCol="0"/>
          <a:lstStyle>
            <a:lvl1pPr algn="r">
              <a:defRPr sz="1200"/>
            </a:lvl1pPr>
          </a:lstStyle>
          <a:p>
            <a:fld id="{005252BA-2214-449C-8EB5-EC4AE1D81467}" type="datetimeFigureOut">
              <a:rPr kumimoji="1" lang="ja-JP" altLang="en-US" smtClean="0"/>
              <a:t>2025/7/31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25" tIns="45714" rIns="91425" bIns="45714"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25" tIns="45714" rIns="91425"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8"/>
            <a:ext cx="2949787" cy="496967"/>
          </a:xfrm>
          <a:prstGeom prst="rect">
            <a:avLst/>
          </a:prstGeom>
        </p:spPr>
        <p:txBody>
          <a:bodyPr vert="horz" lIns="91425" tIns="45714" rIns="91425"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7" cy="496967"/>
          </a:xfrm>
          <a:prstGeom prst="rect">
            <a:avLst/>
          </a:prstGeom>
        </p:spPr>
        <p:txBody>
          <a:bodyPr vert="horz" lIns="91425" tIns="45714" rIns="91425" bIns="45714"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2025/7/31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2025/7/31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2025/7/31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2025/7/31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2025/7/31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2025/7/31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5E50BE26-EEC5-15E0-21C2-83B0C13F06FA}"/>
              </a:ext>
            </a:extLst>
          </p:cNvPr>
          <p:cNvSpPr>
            <a:spLocks noChangeArrowheads="1"/>
          </p:cNvSpPr>
          <p:nvPr/>
        </p:nvSpPr>
        <p:spPr bwMode="auto">
          <a:xfrm>
            <a:off x="105424" y="45743"/>
            <a:ext cx="8982682" cy="306658"/>
          </a:xfrm>
          <a:prstGeom prst="rect">
            <a:avLst/>
          </a:prstGeom>
          <a:solidFill>
            <a:srgbClr val="0070C0"/>
          </a:solidFill>
          <a:ln>
            <a:noFill/>
          </a:ln>
        </p:spPr>
        <p:txBody>
          <a:bodyPr wrap="none" lIns="84397" tIns="42198" rIns="84397" bIns="42198"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lnSpc>
                <a:spcPct val="150000"/>
              </a:lnSpc>
              <a:spcBef>
                <a:spcPct val="0"/>
              </a:spcBef>
              <a:buNone/>
            </a:pPr>
            <a:r>
              <a:rPr lang="ja-JP" altLang="en-US" sz="1600" b="1" dirty="0">
                <a:solidFill>
                  <a:schemeClr val="bg1"/>
                </a:solidFill>
                <a:latin typeface="メイリオ" panose="020B0604030504040204" pitchFamily="50" charset="-128"/>
                <a:ea typeface="メイリオ" panose="020B0604030504040204" pitchFamily="50" charset="-128"/>
              </a:rPr>
              <a:t>　　　大阪府</a:t>
            </a:r>
            <a:r>
              <a:rPr lang="zh-TW" altLang="en-US" sz="1600" b="1" dirty="0">
                <a:solidFill>
                  <a:schemeClr val="bg1"/>
                </a:solidFill>
                <a:latin typeface="メイリオ" panose="020B0604030504040204" pitchFamily="50" charset="-128"/>
                <a:ea typeface="メイリオ" panose="020B0604030504040204" pitchFamily="50" charset="-128"/>
              </a:rPr>
              <a:t>地域生活推進事業費補助金</a:t>
            </a:r>
            <a:r>
              <a:rPr lang="en-US" altLang="ja-JP" sz="1600" b="1" dirty="0">
                <a:solidFill>
                  <a:schemeClr val="bg1"/>
                </a:solidFill>
                <a:latin typeface="メイリオ" panose="020B0604030504040204" pitchFamily="50" charset="-128"/>
                <a:ea typeface="メイリオ" panose="020B0604030504040204" pitchFamily="50" charset="-128"/>
              </a:rPr>
              <a:t>【</a:t>
            </a:r>
            <a:r>
              <a:rPr lang="ja-JP" altLang="en-US" sz="1600" b="1" dirty="0">
                <a:solidFill>
                  <a:schemeClr val="bg1"/>
                </a:solidFill>
                <a:latin typeface="メイリオ" panose="020B0604030504040204" pitchFamily="50" charset="-128"/>
                <a:ea typeface="メイリオ" panose="020B0604030504040204" pitchFamily="50" charset="-128"/>
              </a:rPr>
              <a:t>福祉基金事業</a:t>
            </a:r>
            <a:r>
              <a:rPr lang="en-US" altLang="ja-JP" sz="1600" b="1" dirty="0">
                <a:solidFill>
                  <a:schemeClr val="bg1"/>
                </a:solidFill>
                <a:latin typeface="メイリオ" panose="020B0604030504040204" pitchFamily="50" charset="-128"/>
                <a:ea typeface="メイリオ" panose="020B0604030504040204" pitchFamily="50" charset="-128"/>
              </a:rPr>
              <a:t>】</a:t>
            </a:r>
            <a:r>
              <a:rPr lang="ja-JP" altLang="en-US" sz="1600" b="1" dirty="0">
                <a:solidFill>
                  <a:schemeClr val="bg1"/>
                </a:solidFill>
                <a:latin typeface="メイリオ" panose="020B0604030504040204" pitchFamily="50" charset="-128"/>
                <a:ea typeface="メイリオ" panose="020B0604030504040204" pitchFamily="50" charset="-128"/>
              </a:rPr>
              <a:t>　　　　　　</a:t>
            </a:r>
          </a:p>
        </p:txBody>
      </p:sp>
      <p:sp>
        <p:nvSpPr>
          <p:cNvPr id="26" name="正方形/長方形 25"/>
          <p:cNvSpPr/>
          <p:nvPr/>
        </p:nvSpPr>
        <p:spPr>
          <a:xfrm>
            <a:off x="107504" y="352401"/>
            <a:ext cx="8982682" cy="6459856"/>
          </a:xfrm>
          <a:prstGeom prst="rect">
            <a:avLst/>
          </a:prstGeom>
          <a:ln w="6350">
            <a:solidFill>
              <a:srgbClr val="0070C0"/>
            </a:solidFill>
          </a:ln>
        </p:spPr>
        <p:style>
          <a:lnRef idx="2">
            <a:schemeClr val="accent6"/>
          </a:lnRef>
          <a:fillRef idx="1">
            <a:schemeClr val="lt1"/>
          </a:fillRef>
          <a:effectRef idx="0">
            <a:schemeClr val="accent6"/>
          </a:effectRef>
          <a:fontRef idx="minor">
            <a:schemeClr val="dk1"/>
          </a:fontRef>
        </p:style>
        <p:txBody>
          <a:bodyPr tIns="36000" bIns="36000" rtlCol="0" anchor="t" anchorCtr="0"/>
          <a:lstStyle/>
          <a:p>
            <a:pPr>
              <a:lnSpc>
                <a:spcPts val="1200"/>
              </a:lnSpc>
              <a:spcBef>
                <a:spcPct val="0"/>
              </a:spcBef>
              <a:defRPr/>
            </a:pPr>
            <a:endParaRPr lang="en-US" altLang="ja-JP" sz="1100" dirty="0">
              <a:latin typeface="メイリオ" panose="020B0604030504040204" pitchFamily="50" charset="-128"/>
              <a:ea typeface="メイリオ" panose="020B0604030504040204" pitchFamily="50" charset="-128"/>
            </a:endParaRPr>
          </a:p>
          <a:p>
            <a:pPr>
              <a:lnSpc>
                <a:spcPts val="1200"/>
              </a:lnSpc>
              <a:spcBef>
                <a:spcPct val="0"/>
              </a:spcBef>
              <a:defRPr/>
            </a:pPr>
            <a:r>
              <a:rPr lang="ja-JP" altLang="en-US" sz="110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地域生活推進（地域生活の継続及び地域移行）に向けた施設及び</a:t>
            </a:r>
            <a:r>
              <a:rPr lang="en-US" altLang="ja-JP" sz="1050" dirty="0">
                <a:latin typeface="メイリオ" panose="020B0604030504040204" pitchFamily="50" charset="-128"/>
                <a:ea typeface="メイリオ" panose="020B0604030504040204" pitchFamily="50" charset="-128"/>
              </a:rPr>
              <a:t>GH</a:t>
            </a:r>
            <a:r>
              <a:rPr lang="ja-JP" altLang="en-US" sz="1050" dirty="0">
                <a:latin typeface="メイリオ" panose="020B0604030504040204" pitchFamily="50" charset="-128"/>
                <a:ea typeface="メイリオ" panose="020B0604030504040204" pitchFamily="50" charset="-128"/>
              </a:rPr>
              <a:t>等の意識醸成を図り、取組みを進めるための普及啓発事業や、施設や地域の事業所等の連携ネットワークの構築による地域生活推進の実践に取組むモデル事業を実施する法人等を支援することにより、</a:t>
            </a:r>
            <a:r>
              <a:rPr lang="en-US" altLang="ja-JP" sz="1050" dirty="0">
                <a:latin typeface="メイリオ" panose="020B0604030504040204" pitchFamily="50" charset="-128"/>
                <a:ea typeface="メイリオ" panose="020B0604030504040204" pitchFamily="50" charset="-128"/>
              </a:rPr>
              <a:t>R6</a:t>
            </a:r>
            <a:r>
              <a:rPr lang="ja-JP" altLang="en-US" sz="1050" dirty="0">
                <a:latin typeface="メイリオ" panose="020B0604030504040204" pitchFamily="50" charset="-128"/>
                <a:ea typeface="メイリオ" panose="020B0604030504040204" pitchFamily="50" charset="-128"/>
              </a:rPr>
              <a:t>年度から</a:t>
            </a:r>
            <a:r>
              <a:rPr lang="en-US" altLang="ja-JP" sz="1050" dirty="0">
                <a:latin typeface="メイリオ" panose="020B0604030504040204" pitchFamily="50" charset="-128"/>
                <a:ea typeface="メイリオ" panose="020B0604030504040204" pitchFamily="50" charset="-128"/>
              </a:rPr>
              <a:t>R8</a:t>
            </a:r>
            <a:r>
              <a:rPr lang="ja-JP" altLang="en-US" sz="1050" dirty="0">
                <a:latin typeface="メイリオ" panose="020B0604030504040204" pitchFamily="50" charset="-128"/>
                <a:ea typeface="メイリオ" panose="020B0604030504040204" pitchFamily="50" charset="-128"/>
              </a:rPr>
              <a:t>年度の</a:t>
            </a:r>
            <a:r>
              <a:rPr lang="en-US" altLang="ja-JP" sz="1050" dirty="0">
                <a:latin typeface="メイリオ" panose="020B0604030504040204" pitchFamily="50" charset="-128"/>
                <a:ea typeface="メイリオ" panose="020B0604030504040204" pitchFamily="50" charset="-128"/>
              </a:rPr>
              <a:t>3</a:t>
            </a:r>
            <a:r>
              <a:rPr lang="ja-JP" altLang="en-US" sz="1050" dirty="0">
                <a:latin typeface="メイリオ" panose="020B0604030504040204" pitchFamily="50" charset="-128"/>
                <a:ea typeface="メイリオ" panose="020B0604030504040204" pitchFamily="50" charset="-128"/>
              </a:rPr>
              <a:t>か年で、</a:t>
            </a:r>
            <a:r>
              <a:rPr lang="ja-JP" altLang="en-US" sz="1050" dirty="0">
                <a:solidFill>
                  <a:schemeClr val="tx1"/>
                </a:solidFill>
                <a:latin typeface="メイリオ" panose="020B0604030504040204" pitchFamily="50" charset="-128"/>
                <a:ea typeface="メイリオ" panose="020B0604030504040204" pitchFamily="50" charset="-128"/>
              </a:rPr>
              <a:t>府内における地域生活推進の気運を上昇し、取組みの横展開と底上げを図る。</a:t>
            </a:r>
            <a:endParaRPr lang="en-US" altLang="ja-JP" sz="1050" dirty="0">
              <a:latin typeface="メイリオ" panose="020B0604030504040204" pitchFamily="50" charset="-128"/>
              <a:ea typeface="メイリオ" panose="020B0604030504040204" pitchFamily="50" charset="-128"/>
            </a:endParaRPr>
          </a:p>
          <a:p>
            <a:pPr>
              <a:lnSpc>
                <a:spcPts val="1200"/>
              </a:lnSpc>
              <a:spcBef>
                <a:spcPct val="0"/>
              </a:spcBef>
              <a:buNone/>
              <a:defRPr/>
            </a:pPr>
            <a:endParaRPr lang="en-US" altLang="ja-JP" sz="1050" dirty="0">
              <a:latin typeface="メイリオ" panose="020B0604030504040204" pitchFamily="50" charset="-128"/>
              <a:ea typeface="メイリオ" panose="020B0604030504040204" pitchFamily="50" charset="-128"/>
            </a:endParaRPr>
          </a:p>
          <a:p>
            <a:pPr marL="1166813" indent="-1166813" eaLnBrk="1" hangingPunct="1">
              <a:lnSpc>
                <a:spcPts val="1200"/>
              </a:lnSpc>
              <a:spcBef>
                <a:spcPct val="0"/>
              </a:spcBef>
              <a:buFontTx/>
              <a:buNone/>
              <a:defRPr/>
            </a:pPr>
            <a:r>
              <a:rPr lang="ja-JP" altLang="en-US" sz="1050" dirty="0">
                <a:latin typeface="メイリオ" panose="020B0604030504040204" pitchFamily="50" charset="-128"/>
                <a:ea typeface="メイリオ" panose="020B0604030504040204" pitchFamily="50" charset="-128"/>
              </a:rPr>
              <a:t>＜補助対象法人等＞</a:t>
            </a:r>
            <a:r>
              <a:rPr lang="ja-JP" altLang="en-US" sz="1050" dirty="0">
                <a:solidFill>
                  <a:schemeClr val="tx1"/>
                </a:solidFill>
                <a:latin typeface="メイリオ" panose="020B0604030504040204" pitchFamily="50" charset="-128"/>
                <a:ea typeface="メイリオ" panose="020B0604030504040204" pitchFamily="50" charset="-128"/>
              </a:rPr>
              <a:t>法人格を有し、重度障がい者の専門的支援に精通し、かつ府内で地域生活の推進に寄与する活動等を行っている営利を目的としない事業所や団体等</a:t>
            </a:r>
            <a:endParaRPr lang="en-US" altLang="ja-JP" sz="1050" dirty="0">
              <a:latin typeface="メイリオ" panose="020B0604030504040204" pitchFamily="50" charset="-128"/>
              <a:ea typeface="メイリオ" panose="020B0604030504040204" pitchFamily="50" charset="-128"/>
            </a:endParaRPr>
          </a:p>
          <a:p>
            <a:pPr>
              <a:lnSpc>
                <a:spcPts val="1200"/>
              </a:lnSpc>
              <a:spcBef>
                <a:spcPts val="300"/>
              </a:spcBef>
              <a:defRPr/>
            </a:pPr>
            <a:r>
              <a:rPr lang="ja-JP" altLang="en-US" sz="1050" dirty="0">
                <a:latin typeface="メイリオ" panose="020B0604030504040204" pitchFamily="50" charset="-128"/>
                <a:ea typeface="メイリオ" panose="020B0604030504040204" pitchFamily="50" charset="-128"/>
              </a:rPr>
              <a:t>＜対象経費＞補助対象事業の実施に直接必要となる経費　</a:t>
            </a: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　＜補助率等＞補助率</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　　　補助上限額 </a:t>
            </a:r>
            <a:r>
              <a:rPr lang="en-US" altLang="ja-JP" sz="1050" dirty="0">
                <a:latin typeface="メイリオ" panose="020B0604030504040204" pitchFamily="50" charset="-128"/>
                <a:ea typeface="メイリオ" panose="020B0604030504040204" pitchFamily="50" charset="-128"/>
              </a:rPr>
              <a:t>10,000</a:t>
            </a:r>
            <a:r>
              <a:rPr lang="ja-JP" altLang="en-US" sz="1050" dirty="0">
                <a:latin typeface="メイリオ" panose="020B0604030504040204" pitchFamily="50" charset="-128"/>
                <a:ea typeface="メイリオ" panose="020B0604030504040204" pitchFamily="50" charset="-128"/>
              </a:rPr>
              <a:t>千円</a:t>
            </a:r>
            <a:endParaRPr lang="en-US" altLang="ja-JP" sz="1050" dirty="0">
              <a:latin typeface="メイリオ" panose="020B0604030504040204" pitchFamily="50" charset="-128"/>
              <a:ea typeface="メイリオ" panose="020B0604030504040204" pitchFamily="50" charset="-128"/>
            </a:endParaRPr>
          </a:p>
          <a:p>
            <a:pPr>
              <a:lnSpc>
                <a:spcPts val="1200"/>
              </a:lnSpc>
              <a:spcBef>
                <a:spcPts val="300"/>
              </a:spcBef>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zh-TW" altLang="en-US" sz="1050" dirty="0">
                <a:latin typeface="メイリオ" panose="020B0604030504040204" pitchFamily="50" charset="-128"/>
                <a:ea typeface="メイリオ" panose="020B0604030504040204" pitchFamily="50" charset="-128"/>
              </a:rPr>
              <a:t>＜補助対象事業者＞</a:t>
            </a:r>
            <a:r>
              <a:rPr lang="ja-JP" altLang="en-US" sz="1050" dirty="0">
                <a:latin typeface="メイリオ" panose="020B0604030504040204" pitchFamily="50" charset="-128"/>
                <a:ea typeface="メイリオ" panose="020B0604030504040204" pitchFamily="50" charset="-128"/>
              </a:rPr>
              <a:t>　</a:t>
            </a:r>
            <a:r>
              <a:rPr lang="zh-TW" altLang="en-US" sz="1050" dirty="0">
                <a:latin typeface="メイリオ" panose="020B0604030504040204" pitchFamily="50" charset="-128"/>
                <a:ea typeface="メイリオ" panose="020B0604030504040204" pitchFamily="50" charset="-128"/>
              </a:rPr>
              <a:t>一般社団法人　大阪知的障害者福祉協会</a:t>
            </a: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＜事業内容＞　①地域生活推進の意識醸成を図る普及啓発事業</a:t>
            </a:r>
            <a:endParaRPr lang="en-US" altLang="ja-JP" sz="1050" dirty="0">
              <a:latin typeface="メイリオ" panose="020B0604030504040204" pitchFamily="50" charset="-128"/>
              <a:ea typeface="メイリオ" panose="020B0604030504040204" pitchFamily="50" charset="-128"/>
            </a:endParaRPr>
          </a:p>
          <a:p>
            <a:pPr indent="98742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（具体的取組み）・入所施設、グループホーム、相談支援事業所へのアンケート調査を実施。</a:t>
            </a:r>
            <a:endParaRPr lang="en-US" altLang="ja-JP" sz="1050" dirty="0">
              <a:latin typeface="メイリオ" panose="020B0604030504040204" pitchFamily="50" charset="-128"/>
              <a:ea typeface="メイリオ" panose="020B0604030504040204" pitchFamily="50" charset="-128"/>
            </a:endParaRPr>
          </a:p>
          <a:p>
            <a:pPr indent="2065338"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・地域における障がい者本人の主体的な暮らしをの動画を作成し、協会ホームページで発信。</a:t>
            </a:r>
            <a:endParaRPr lang="en-US" altLang="ja-JP" sz="1050" dirty="0">
              <a:latin typeface="メイリオ" panose="020B0604030504040204" pitchFamily="50" charset="-128"/>
              <a:ea typeface="メイリオ" panose="020B0604030504040204" pitchFamily="50" charset="-128"/>
            </a:endParaRPr>
          </a:p>
          <a:p>
            <a:pPr indent="2065338"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・障がい者本人の意思決定支援をテーマとした職員研修の実施。</a:t>
            </a:r>
            <a:endParaRPr lang="en-US" altLang="ja-JP" sz="1050" dirty="0">
              <a:latin typeface="メイリオ" panose="020B0604030504040204" pitchFamily="50" charset="-128"/>
              <a:ea typeface="メイリオ" panose="020B0604030504040204" pitchFamily="50" charset="-128"/>
            </a:endParaRPr>
          </a:p>
          <a:p>
            <a:pPr indent="89852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 ②事業所連携による地域生活推進の実践モデル事業</a:t>
            </a:r>
          </a:p>
          <a:p>
            <a:pPr indent="98742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（具体的取組み）・入所施設とグループホームの職員が連携し、長期的な施設入所者の地域移行に向けて</a:t>
            </a:r>
            <a:endParaRPr lang="en-US" altLang="ja-JP" sz="1050" dirty="0">
              <a:latin typeface="メイリオ" panose="020B0604030504040204" pitchFamily="50" charset="-128"/>
              <a:ea typeface="メイリオ" panose="020B0604030504040204" pitchFamily="50" charset="-128"/>
            </a:endParaRPr>
          </a:p>
          <a:p>
            <a:pPr indent="215582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施設職員の付き添い支援によるグループホーム見学までのアプローチを実施。</a:t>
            </a:r>
            <a:endParaRPr lang="en-US" altLang="ja-JP" sz="1050" dirty="0">
              <a:latin typeface="メイリオ" panose="020B0604030504040204" pitchFamily="50" charset="-128"/>
              <a:ea typeface="メイリオ" panose="020B0604030504040204" pitchFamily="50" charset="-128"/>
            </a:endParaRPr>
          </a:p>
          <a:p>
            <a:pPr indent="2155825"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indent="2155825"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indent="2155825"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＜募集期間＞令和７年</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日～令和７年５月７日　　　　　＜応募者数＞１者</a:t>
            </a:r>
          </a:p>
          <a:p>
            <a:pPr eaLnBrk="1" hangingPunct="1">
              <a:lnSpc>
                <a:spcPts val="1200"/>
              </a:lnSpc>
              <a:spcBef>
                <a:spcPts val="600"/>
              </a:spcBef>
              <a:buFontTx/>
              <a:buNone/>
              <a:defRPr/>
            </a:pPr>
            <a:r>
              <a:rPr lang="ja-JP" altLang="en-US" sz="1050" dirty="0">
                <a:latin typeface="メイリオ" panose="020B0604030504040204" pitchFamily="50" charset="-128"/>
                <a:ea typeface="メイリオ" panose="020B0604030504040204" pitchFamily="50" charset="-128"/>
              </a:rPr>
              <a:t>＜補助対象事業者＞一般社団法人　大阪知的障害者福祉協会</a:t>
            </a:r>
          </a:p>
          <a:p>
            <a:pPr eaLnBrk="1" hangingPunct="1">
              <a:lnSpc>
                <a:spcPts val="1200"/>
              </a:lnSpc>
              <a:spcBef>
                <a:spcPts val="600"/>
              </a:spcBef>
              <a:buFontTx/>
              <a:buNone/>
              <a:defRPr/>
            </a:pPr>
            <a:r>
              <a:rPr lang="ja-JP" altLang="en-US" sz="1050" dirty="0">
                <a:latin typeface="メイリオ" panose="020B0604030504040204" pitchFamily="50" charset="-128"/>
                <a:ea typeface="メイリオ" panose="020B0604030504040204" pitchFamily="50" charset="-128"/>
              </a:rPr>
              <a:t>＜決定した理由＞</a:t>
            </a:r>
          </a:p>
          <a:p>
            <a:pPr marL="269875" indent="-269875" eaLnBrk="1" hangingPunct="1">
              <a:lnSpc>
                <a:spcPts val="1200"/>
              </a:lnSpc>
              <a:spcBef>
                <a:spcPts val="600"/>
              </a:spcBef>
              <a:buFontTx/>
              <a:buNone/>
              <a:defRPr/>
            </a:pPr>
            <a:r>
              <a:rPr lang="ja-JP" altLang="en-US" sz="1050" dirty="0">
                <a:latin typeface="メイリオ" panose="020B0604030504040204" pitchFamily="50" charset="-128"/>
                <a:ea typeface="メイリオ" panose="020B0604030504040204" pitchFamily="50" charset="-128"/>
              </a:rPr>
              <a:t>　◆本人中心の追求を重要なポイントとして挙げており、事業内容でも本人の意思決定につながるような社会資源の見学や体験等を含め、本人中心の視点に基づいた企画内容となっている。</a:t>
            </a:r>
            <a:endParaRPr lang="en-US" altLang="ja-JP" sz="1050" dirty="0">
              <a:latin typeface="メイリオ" panose="020B0604030504040204" pitchFamily="50" charset="-128"/>
              <a:ea typeface="メイリオ" panose="020B0604030504040204" pitchFamily="50" charset="-128"/>
            </a:endParaRPr>
          </a:p>
          <a:p>
            <a:pPr marL="269875" indent="-269875" eaLnBrk="1" hangingPunct="1">
              <a:lnSpc>
                <a:spcPts val="1200"/>
              </a:lnSpc>
              <a:spcBef>
                <a:spcPts val="600"/>
              </a:spcBef>
              <a:buFontTx/>
              <a:buNone/>
              <a:defRPr/>
            </a:pPr>
            <a:r>
              <a:rPr lang="ja-JP" altLang="en-US" sz="1050" dirty="0">
                <a:latin typeface="メイリオ" panose="020B0604030504040204" pitchFamily="50" charset="-128"/>
                <a:ea typeface="メイリオ" panose="020B0604030504040204" pitchFamily="50" charset="-128"/>
              </a:rPr>
              <a:t>　◆地域生活推進の意識醸成を図る普及啓発事業については、令和</a:t>
            </a:r>
            <a:r>
              <a:rPr lang="en-US" altLang="ja-JP" sz="1050" dirty="0">
                <a:latin typeface="メイリオ" panose="020B0604030504040204" pitchFamily="50" charset="-128"/>
                <a:ea typeface="メイリオ" panose="020B0604030504040204" pitchFamily="50" charset="-128"/>
              </a:rPr>
              <a:t>6</a:t>
            </a:r>
            <a:r>
              <a:rPr lang="ja-JP" altLang="en-US" sz="1050" dirty="0">
                <a:latin typeface="メイリオ" panose="020B0604030504040204" pitchFamily="50" charset="-128"/>
                <a:ea typeface="メイリオ" panose="020B0604030504040204" pitchFamily="50" charset="-128"/>
              </a:rPr>
              <a:t>年度に本事業にて作成した啓発動画も活用し、府内全域で普及啓発の取組みを行うことが企画され、またグループホームの見学や体験により地域生活についてのイメージを深められる内容も示されていることから、重度障がいの状態にある方を含めて具体的に地域生活のイメージを深められることが期待できる。</a:t>
            </a:r>
            <a:endParaRPr lang="en-US" altLang="ja-JP" sz="1050" dirty="0">
              <a:latin typeface="メイリオ" panose="020B0604030504040204" pitchFamily="50" charset="-128"/>
              <a:ea typeface="メイリオ" panose="020B0604030504040204" pitchFamily="50" charset="-128"/>
            </a:endParaRPr>
          </a:p>
          <a:p>
            <a:pPr marL="269875" indent="-269875" eaLnBrk="1" hangingPunct="1">
              <a:lnSpc>
                <a:spcPts val="1200"/>
              </a:lnSpc>
              <a:spcBef>
                <a:spcPts val="600"/>
              </a:spcBef>
              <a:buFontTx/>
              <a:buNone/>
              <a:defRPr/>
            </a:pPr>
            <a:r>
              <a:rPr lang="ja-JP" altLang="en-US" sz="1050" dirty="0">
                <a:latin typeface="メイリオ" panose="020B0604030504040204" pitchFamily="50" charset="-128"/>
                <a:ea typeface="メイリオ" panose="020B0604030504040204" pitchFamily="50" charset="-128"/>
              </a:rPr>
              <a:t>　◆事業所連携による地域生活推進の実践モデル事業については、令和</a:t>
            </a:r>
            <a:r>
              <a:rPr lang="en-US" altLang="ja-JP" sz="1050" dirty="0">
                <a:latin typeface="メイリオ" panose="020B0604030504040204" pitchFamily="50" charset="-128"/>
                <a:ea typeface="メイリオ" panose="020B0604030504040204" pitchFamily="50" charset="-128"/>
              </a:rPr>
              <a:t>6</a:t>
            </a:r>
            <a:r>
              <a:rPr lang="ja-JP" altLang="en-US" sz="1050" dirty="0">
                <a:latin typeface="メイリオ" panose="020B0604030504040204" pitchFamily="50" charset="-128"/>
                <a:ea typeface="メイリオ" panose="020B0604030504040204" pitchFamily="50" charset="-128"/>
              </a:rPr>
              <a:t>年度の本事業において企画された事業所が連携して取り組むスキームも活用することとし、制度上のグループホームの体験利用等につながるまでの、現行のサービス報酬体系では補えない部分のアプローチが示されている。また大阪府重度知的障がい者地域生活支援体制整備事業の参加法人の専門的支援ノウハウを活用した取組みも企画されていることから、地域の事業所の支援力向上につながることが期待できる。</a:t>
            </a:r>
          </a:p>
          <a:p>
            <a:pPr eaLnBrk="1" hangingPunct="1">
              <a:lnSpc>
                <a:spcPts val="1200"/>
              </a:lnSpc>
              <a:spcBef>
                <a:spcPts val="600"/>
              </a:spcBef>
              <a:buFontTx/>
              <a:buNone/>
              <a:defRPr/>
            </a:pPr>
            <a:r>
              <a:rPr lang="ja-JP" altLang="en-US" sz="1050" dirty="0">
                <a:latin typeface="メイリオ" panose="020B0604030504040204" pitchFamily="50" charset="-128"/>
                <a:ea typeface="メイリオ" panose="020B0604030504040204" pitchFamily="50" charset="-128"/>
              </a:rPr>
              <a:t>　◆令和</a:t>
            </a:r>
            <a:r>
              <a:rPr lang="en-US" altLang="ja-JP" sz="1050" dirty="0">
                <a:latin typeface="メイリオ" panose="020B0604030504040204" pitchFamily="50" charset="-128"/>
                <a:ea typeface="メイリオ" panose="020B0604030504040204" pitchFamily="50" charset="-128"/>
              </a:rPr>
              <a:t>6</a:t>
            </a:r>
            <a:r>
              <a:rPr lang="ja-JP" altLang="en-US" sz="1050" dirty="0">
                <a:latin typeface="メイリオ" panose="020B0604030504040204" pitchFamily="50" charset="-128"/>
                <a:ea typeface="メイリオ" panose="020B0604030504040204" pitchFamily="50" charset="-128"/>
              </a:rPr>
              <a:t>年度の運営体制と比較して、より充実した人員配置がされており、業務実施にあたり円滑に進められる運営体制が示されている。</a:t>
            </a: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p:txBody>
      </p:sp>
      <p:sp>
        <p:nvSpPr>
          <p:cNvPr id="32" name="AutoShape 7">
            <a:extLst>
              <a:ext uri="{FF2B5EF4-FFF2-40B4-BE49-F238E27FC236}">
                <a16:creationId xmlns:a16="http://schemas.microsoft.com/office/drawing/2014/main" id="{EF2997C1-3C38-A611-D19A-42482FF0A1D6}"/>
              </a:ext>
            </a:extLst>
          </p:cNvPr>
          <p:cNvSpPr>
            <a:spLocks noChangeArrowheads="1"/>
          </p:cNvSpPr>
          <p:nvPr/>
        </p:nvSpPr>
        <p:spPr bwMode="auto">
          <a:xfrm>
            <a:off x="125822" y="332656"/>
            <a:ext cx="1074126" cy="167722"/>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事業の概要</a:t>
            </a:r>
          </a:p>
        </p:txBody>
      </p:sp>
      <p:sp>
        <p:nvSpPr>
          <p:cNvPr id="33" name="テキスト ボックス 32">
            <a:extLst>
              <a:ext uri="{FF2B5EF4-FFF2-40B4-BE49-F238E27FC236}">
                <a16:creationId xmlns:a16="http://schemas.microsoft.com/office/drawing/2014/main" id="{FEA6017E-131A-4424-B00B-E374C918B4B7}"/>
              </a:ext>
            </a:extLst>
          </p:cNvPr>
          <p:cNvSpPr txBox="1"/>
          <p:nvPr/>
        </p:nvSpPr>
        <p:spPr>
          <a:xfrm>
            <a:off x="8041655" y="44624"/>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 name="AutoShape 7">
            <a:extLst>
              <a:ext uri="{FF2B5EF4-FFF2-40B4-BE49-F238E27FC236}">
                <a16:creationId xmlns:a16="http://schemas.microsoft.com/office/drawing/2014/main" id="{B56B5371-C282-AB3F-46D3-1151FF58B264}"/>
              </a:ext>
            </a:extLst>
          </p:cNvPr>
          <p:cNvSpPr>
            <a:spLocks noChangeArrowheads="1"/>
          </p:cNvSpPr>
          <p:nvPr/>
        </p:nvSpPr>
        <p:spPr bwMode="auto">
          <a:xfrm>
            <a:off x="112320" y="4005064"/>
            <a:ext cx="2846050" cy="209539"/>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令和７年度補助対象事業者の決定について</a:t>
            </a:r>
          </a:p>
        </p:txBody>
      </p:sp>
      <p:sp>
        <p:nvSpPr>
          <p:cNvPr id="9" name="AutoShape 7">
            <a:extLst>
              <a:ext uri="{FF2B5EF4-FFF2-40B4-BE49-F238E27FC236}">
                <a16:creationId xmlns:a16="http://schemas.microsoft.com/office/drawing/2014/main" id="{0837708F-E1F2-477D-86B9-EB1EF4A25840}"/>
              </a:ext>
            </a:extLst>
          </p:cNvPr>
          <p:cNvSpPr>
            <a:spLocks noChangeArrowheads="1"/>
          </p:cNvSpPr>
          <p:nvPr/>
        </p:nvSpPr>
        <p:spPr bwMode="auto">
          <a:xfrm>
            <a:off x="105424" y="1927966"/>
            <a:ext cx="1944216" cy="209539"/>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令和６年度事業実績について</a:t>
            </a:r>
          </a:p>
        </p:txBody>
      </p:sp>
    </p:spTree>
    <p:extLst>
      <p:ext uri="{BB962C8B-B14F-4D97-AF65-F5344CB8AC3E}">
        <p14:creationId xmlns:p14="http://schemas.microsoft.com/office/powerpoint/2010/main" val="41434946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w="12700" cap="flat" cmpd="sng" algn="ctr">
          <a:noFill/>
          <a:prstDash val="solid"/>
          <a:miter lim="800000"/>
        </a:ln>
        <a:effectLst/>
      </a:spPr>
      <a:bodyPr rot="0" spcFirstLastPara="0" vert="eaVert" wrap="square" lIns="78203" tIns="39101" rIns="78203" bIns="39101" numCol="1" spcCol="0" rtlCol="0" fromWordArt="0" anchor="ctr" anchorCtr="1" forceAA="0" compatLnSpc="1">
        <a:prstTxWarp prst="textNoShape">
          <a:avLst/>
        </a:prstTxWarp>
        <a:noAutofit/>
      </a:bodyPr>
      <a:lstStyle>
        <a:defPPr defTabSz="781995">
          <a:defRPr sz="1300" b="1" kern="0" dirty="0">
            <a:solidFill>
              <a:schemeClr val="tx1"/>
            </a:solidFill>
            <a:latin typeface="ＭＳ ゴシック" panose="020B0609070205080204" pitchFamily="49" charset="-128"/>
            <a:ea typeface="ＭＳ ゴシック" panose="020B0609070205080204" pitchFamily="49"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674</Words>
  <Application>Microsoft Office PowerPoint</Application>
  <PresentationFormat>画面に合わせる (4:3)</PresentationFormat>
  <Paragraphs>31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メイリオ</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2025-07-31T02:50:39Z</dcterms:created>
  <dcterms:modified xsi:type="dcterms:W3CDTF">2025-07-31T02:50:44Z</dcterms:modified>
</cp:coreProperties>
</file>