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1"/>
  </p:sldMasterIdLst>
  <p:notesMasterIdLst>
    <p:notesMasterId r:id="rId3"/>
  </p:notesMasterIdLst>
  <p:sldIdLst>
    <p:sldId id="270" r:id="rId2"/>
  </p:sldIdLst>
  <p:sldSz cx="9144000" cy="6858000" type="screen4x3"/>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0D8E8"/>
    <a:srgbClr val="E9EDF4"/>
    <a:srgbClr val="0000FF"/>
    <a:srgbClr val="E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D7AC3CCA-C797-4891-BE02-D94E43425B78}" styleName="スタイル (中間)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616DA210-FB5B-4158-B5E0-FEB733F419BA}" styleName="スタイル (淡色)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5A111915-BE36-4E01-A7E5-04B1672EAD32}" styleName="淡色スタイル 2 - アクセント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987" autoAdjust="0"/>
    <p:restoredTop sz="94434" autoAdjust="0"/>
  </p:normalViewPr>
  <p:slideViewPr>
    <p:cSldViewPr>
      <p:cViewPr varScale="1">
        <p:scale>
          <a:sx n="122" d="100"/>
          <a:sy n="122" d="100"/>
        </p:scale>
        <p:origin x="954" y="10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1"/>
            <a:ext cx="2949787" cy="496967"/>
          </a:xfrm>
          <a:prstGeom prst="rect">
            <a:avLst/>
          </a:prstGeom>
        </p:spPr>
        <p:txBody>
          <a:bodyPr vert="horz" lIns="91433" tIns="45717" rIns="91433" bIns="45717"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5839" y="1"/>
            <a:ext cx="2949787" cy="496967"/>
          </a:xfrm>
          <a:prstGeom prst="rect">
            <a:avLst/>
          </a:prstGeom>
        </p:spPr>
        <p:txBody>
          <a:bodyPr vert="horz" lIns="91433" tIns="45717" rIns="91433" bIns="45717" rtlCol="0"/>
          <a:lstStyle>
            <a:lvl1pPr algn="r">
              <a:defRPr sz="1200"/>
            </a:lvl1pPr>
          </a:lstStyle>
          <a:p>
            <a:fld id="{005252BA-2214-449C-8EB5-EC4AE1D81467}" type="datetimeFigureOut">
              <a:rPr kumimoji="1" lang="ja-JP" altLang="en-US" smtClean="0"/>
              <a:t>2025/7/31</a:t>
            </a:fld>
            <a:endParaRPr kumimoji="1" lang="ja-JP" altLang="en-US"/>
          </a:p>
        </p:txBody>
      </p:sp>
      <p:sp>
        <p:nvSpPr>
          <p:cNvPr id="4" name="スライド イメージ プレースホルダー 3"/>
          <p:cNvSpPr>
            <a:spLocks noGrp="1" noRot="1" noChangeAspect="1"/>
          </p:cNvSpPr>
          <p:nvPr>
            <p:ph type="sldImg" idx="2"/>
          </p:nvPr>
        </p:nvSpPr>
        <p:spPr>
          <a:xfrm>
            <a:off x="919163" y="746125"/>
            <a:ext cx="4968875" cy="3725863"/>
          </a:xfrm>
          <a:prstGeom prst="rect">
            <a:avLst/>
          </a:prstGeom>
          <a:noFill/>
          <a:ln w="12700">
            <a:solidFill>
              <a:prstClr val="black"/>
            </a:solidFill>
          </a:ln>
        </p:spPr>
        <p:txBody>
          <a:bodyPr vert="horz" lIns="91433" tIns="45717" rIns="91433" bIns="45717" rtlCol="0" anchor="ctr"/>
          <a:lstStyle/>
          <a:p>
            <a:endParaRPr lang="ja-JP" altLang="en-US"/>
          </a:p>
        </p:txBody>
      </p:sp>
      <p:sp>
        <p:nvSpPr>
          <p:cNvPr id="5" name="ノート プレースホルダー 4"/>
          <p:cNvSpPr>
            <a:spLocks noGrp="1"/>
          </p:cNvSpPr>
          <p:nvPr>
            <p:ph type="body" sz="quarter" idx="3"/>
          </p:nvPr>
        </p:nvSpPr>
        <p:spPr>
          <a:xfrm>
            <a:off x="680721" y="4721185"/>
            <a:ext cx="5445760" cy="4472702"/>
          </a:xfrm>
          <a:prstGeom prst="rect">
            <a:avLst/>
          </a:prstGeom>
        </p:spPr>
        <p:txBody>
          <a:bodyPr vert="horz" lIns="91433" tIns="45717" rIns="91433" bIns="45717"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40647"/>
            <a:ext cx="2949787" cy="496967"/>
          </a:xfrm>
          <a:prstGeom prst="rect">
            <a:avLst/>
          </a:prstGeom>
        </p:spPr>
        <p:txBody>
          <a:bodyPr vert="horz" lIns="91433" tIns="45717" rIns="91433" bIns="45717"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5839" y="9440647"/>
            <a:ext cx="2949787" cy="496967"/>
          </a:xfrm>
          <a:prstGeom prst="rect">
            <a:avLst/>
          </a:prstGeom>
        </p:spPr>
        <p:txBody>
          <a:bodyPr vert="horz" lIns="91433" tIns="45717" rIns="91433" bIns="45717" rtlCol="0" anchor="b"/>
          <a:lstStyle>
            <a:lvl1pPr algn="r">
              <a:defRPr sz="1200"/>
            </a:lvl1pPr>
          </a:lstStyle>
          <a:p>
            <a:fld id="{F5C0CDCA-636B-4F4B-A567-C7BA73AA0095}" type="slidenum">
              <a:rPr kumimoji="1" lang="ja-JP" altLang="en-US" smtClean="0"/>
              <a:t>‹#›</a:t>
            </a:fld>
            <a:endParaRPr kumimoji="1" lang="ja-JP" altLang="en-US"/>
          </a:p>
        </p:txBody>
      </p:sp>
    </p:spTree>
    <p:extLst>
      <p:ext uri="{BB962C8B-B14F-4D97-AF65-F5344CB8AC3E}">
        <p14:creationId xmlns:p14="http://schemas.microsoft.com/office/powerpoint/2010/main" val="3924871757"/>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44C44990-B191-44FF-908E-CD5C61C97783}" type="datetime1">
              <a:rPr kumimoji="1" lang="ja-JP" altLang="en-US" smtClean="0"/>
              <a:t>2025/7/31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1C2C60DF-5D73-46A2-8FFF-B4A756D3B2D0}" type="slidenum">
              <a:rPr kumimoji="1" lang="ja-JP" altLang="en-US" smtClean="0"/>
              <a:t>‹#›</a:t>
            </a:fld>
            <a:endParaRPr kumimoji="1" lang="ja-JP" altLang="en-US"/>
          </a:p>
        </p:txBody>
      </p:sp>
    </p:spTree>
    <p:extLst>
      <p:ext uri="{BB962C8B-B14F-4D97-AF65-F5344CB8AC3E}">
        <p14:creationId xmlns:p14="http://schemas.microsoft.com/office/powerpoint/2010/main" val="29000573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6F5CAE68-DF1D-4A3B-B4C8-841469085435}" type="datetime1">
              <a:rPr kumimoji="1" lang="ja-JP" altLang="en-US" smtClean="0"/>
              <a:t>2025/7/31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1C2C60DF-5D73-46A2-8FFF-B4A756D3B2D0}" type="slidenum">
              <a:rPr kumimoji="1" lang="ja-JP" altLang="en-US" smtClean="0"/>
              <a:t>‹#›</a:t>
            </a:fld>
            <a:endParaRPr kumimoji="1" lang="ja-JP" altLang="en-US"/>
          </a:p>
        </p:txBody>
      </p:sp>
    </p:spTree>
    <p:extLst>
      <p:ext uri="{BB962C8B-B14F-4D97-AF65-F5344CB8AC3E}">
        <p14:creationId xmlns:p14="http://schemas.microsoft.com/office/powerpoint/2010/main" val="85333184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457200" y="274638"/>
            <a:ext cx="6019800" cy="5851525"/>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E8CBD97C-F995-4932-ABDF-B20E3D61BD50}" type="datetime1">
              <a:rPr kumimoji="1" lang="ja-JP" altLang="en-US" smtClean="0"/>
              <a:t>2025/7/31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1C2C60DF-5D73-46A2-8FFF-B4A756D3B2D0}" type="slidenum">
              <a:rPr kumimoji="1" lang="ja-JP" altLang="en-US" smtClean="0"/>
              <a:t>‹#›</a:t>
            </a:fld>
            <a:endParaRPr kumimoji="1" lang="ja-JP" altLang="en-US"/>
          </a:p>
        </p:txBody>
      </p:sp>
    </p:spTree>
    <p:extLst>
      <p:ext uri="{BB962C8B-B14F-4D97-AF65-F5344CB8AC3E}">
        <p14:creationId xmlns:p14="http://schemas.microsoft.com/office/powerpoint/2010/main" val="36930467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B4A44DC7-CFC5-44D6-8028-927A1CC03337}" type="datetime1">
              <a:rPr kumimoji="1" lang="ja-JP" altLang="en-US" smtClean="0"/>
              <a:t>2025/7/31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1C2C60DF-5D73-46A2-8FFF-B4A756D3B2D0}" type="slidenum">
              <a:rPr kumimoji="1" lang="ja-JP" altLang="en-US" smtClean="0"/>
              <a:t>‹#›</a:t>
            </a:fld>
            <a:endParaRPr kumimoji="1" lang="ja-JP" altLang="en-US"/>
          </a:p>
        </p:txBody>
      </p:sp>
    </p:spTree>
    <p:extLst>
      <p:ext uri="{BB962C8B-B14F-4D97-AF65-F5344CB8AC3E}">
        <p14:creationId xmlns:p14="http://schemas.microsoft.com/office/powerpoint/2010/main" val="24787623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F7EA6779-2EDE-4EE9-B2E0-8016CC5F3D13}" type="datetime1">
              <a:rPr kumimoji="1" lang="ja-JP" altLang="en-US" smtClean="0"/>
              <a:t>2025/7/31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1C2C60DF-5D73-46A2-8FFF-B4A756D3B2D0}" type="slidenum">
              <a:rPr kumimoji="1" lang="ja-JP" altLang="en-US" smtClean="0"/>
              <a:t>‹#›</a:t>
            </a:fld>
            <a:endParaRPr kumimoji="1" lang="ja-JP" altLang="en-US"/>
          </a:p>
        </p:txBody>
      </p:sp>
    </p:spTree>
    <p:extLst>
      <p:ext uri="{BB962C8B-B14F-4D97-AF65-F5344CB8AC3E}">
        <p14:creationId xmlns:p14="http://schemas.microsoft.com/office/powerpoint/2010/main" val="12873384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A4BB9FF4-3CA3-481E-AC8A-2DA11F807245}" type="datetime1">
              <a:rPr kumimoji="1" lang="ja-JP" altLang="en-US" smtClean="0"/>
              <a:t>2025/7/31</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1C2C60DF-5D73-46A2-8FFF-B4A756D3B2D0}" type="slidenum">
              <a:rPr kumimoji="1" lang="ja-JP" altLang="en-US" smtClean="0"/>
              <a:t>‹#›</a:t>
            </a:fld>
            <a:endParaRPr kumimoji="1" lang="ja-JP" altLang="en-US"/>
          </a:p>
        </p:txBody>
      </p:sp>
    </p:spTree>
    <p:extLst>
      <p:ext uri="{BB962C8B-B14F-4D97-AF65-F5344CB8AC3E}">
        <p14:creationId xmlns:p14="http://schemas.microsoft.com/office/powerpoint/2010/main" val="58297945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18072A7C-5CA8-4A04-B6D3-4A79AB67A3F2}" type="datetime1">
              <a:rPr kumimoji="1" lang="ja-JP" altLang="en-US" smtClean="0"/>
              <a:t>2025/7/31</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1C2C60DF-5D73-46A2-8FFF-B4A756D3B2D0}" type="slidenum">
              <a:rPr kumimoji="1" lang="ja-JP" altLang="en-US" smtClean="0"/>
              <a:t>‹#›</a:t>
            </a:fld>
            <a:endParaRPr kumimoji="1" lang="ja-JP" altLang="en-US"/>
          </a:p>
        </p:txBody>
      </p:sp>
    </p:spTree>
    <p:extLst>
      <p:ext uri="{BB962C8B-B14F-4D97-AF65-F5344CB8AC3E}">
        <p14:creationId xmlns:p14="http://schemas.microsoft.com/office/powerpoint/2010/main" val="19532130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762A5165-AE32-4DFC-B3DB-0A5EC32549A1}" type="datetime1">
              <a:rPr kumimoji="1" lang="ja-JP" altLang="en-US" smtClean="0"/>
              <a:t>2025/7/31</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1C2C60DF-5D73-46A2-8FFF-B4A756D3B2D0}" type="slidenum">
              <a:rPr kumimoji="1" lang="ja-JP" altLang="en-US" smtClean="0"/>
              <a:t>‹#›</a:t>
            </a:fld>
            <a:endParaRPr kumimoji="1" lang="ja-JP" altLang="en-US"/>
          </a:p>
        </p:txBody>
      </p:sp>
    </p:spTree>
    <p:extLst>
      <p:ext uri="{BB962C8B-B14F-4D97-AF65-F5344CB8AC3E}">
        <p14:creationId xmlns:p14="http://schemas.microsoft.com/office/powerpoint/2010/main" val="34029266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26A0DA09-063E-4394-935A-FDA93ECAF335}" type="datetime1">
              <a:rPr kumimoji="1" lang="ja-JP" altLang="en-US" smtClean="0"/>
              <a:t>2025/7/31</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1C2C60DF-5D73-46A2-8FFF-B4A756D3B2D0}" type="slidenum">
              <a:rPr kumimoji="1" lang="ja-JP" altLang="en-US" smtClean="0"/>
              <a:t>‹#›</a:t>
            </a:fld>
            <a:endParaRPr kumimoji="1" lang="ja-JP" altLang="en-US"/>
          </a:p>
        </p:txBody>
      </p:sp>
    </p:spTree>
    <p:extLst>
      <p:ext uri="{BB962C8B-B14F-4D97-AF65-F5344CB8AC3E}">
        <p14:creationId xmlns:p14="http://schemas.microsoft.com/office/powerpoint/2010/main" val="307836289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1" lang="ja-JP" altLang="en-US"/>
              <a:t>マスター タイトルの書式設定</a:t>
            </a:r>
          </a:p>
        </p:txBody>
      </p:sp>
      <p:sp>
        <p:nvSpPr>
          <p:cNvPr id="3" name="コンテンツ プレースホルダー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BF9CC58A-5E16-4063-84BB-CB94814E850A}" type="datetime1">
              <a:rPr kumimoji="1" lang="ja-JP" altLang="en-US" smtClean="0"/>
              <a:t>2025/7/31</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1C2C60DF-5D73-46A2-8FFF-B4A756D3B2D0}" type="slidenum">
              <a:rPr kumimoji="1" lang="ja-JP" altLang="en-US" smtClean="0"/>
              <a:t>‹#›</a:t>
            </a:fld>
            <a:endParaRPr kumimoji="1" lang="ja-JP" altLang="en-US"/>
          </a:p>
        </p:txBody>
      </p:sp>
    </p:spTree>
    <p:extLst>
      <p:ext uri="{BB962C8B-B14F-4D97-AF65-F5344CB8AC3E}">
        <p14:creationId xmlns:p14="http://schemas.microsoft.com/office/powerpoint/2010/main" val="230254616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a:t>マスター タイトルの書式設定</a:t>
            </a:r>
          </a:p>
        </p:txBody>
      </p:sp>
      <p:sp>
        <p:nvSpPr>
          <p:cNvPr id="3" name="図プレースホルダー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C77A0724-2BC3-4E92-B661-077C20E9E87E}" type="datetime1">
              <a:rPr kumimoji="1" lang="ja-JP" altLang="en-US" smtClean="0"/>
              <a:t>2025/7/31</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1C2C60DF-5D73-46A2-8FFF-B4A756D3B2D0}" type="slidenum">
              <a:rPr kumimoji="1" lang="ja-JP" altLang="en-US" smtClean="0"/>
              <a:t>‹#›</a:t>
            </a:fld>
            <a:endParaRPr kumimoji="1" lang="ja-JP" altLang="en-US"/>
          </a:p>
        </p:txBody>
      </p:sp>
    </p:spTree>
    <p:extLst>
      <p:ext uri="{BB962C8B-B14F-4D97-AF65-F5344CB8AC3E}">
        <p14:creationId xmlns:p14="http://schemas.microsoft.com/office/powerpoint/2010/main" val="202306404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E79376D-9F3B-4D25-B378-A0F17775B954}" type="datetime1">
              <a:rPr kumimoji="1" lang="ja-JP" altLang="en-US" smtClean="0"/>
              <a:t>2025/7/31</a:t>
            </a:fld>
            <a:endParaRPr kumimoji="1" lang="ja-JP" altLang="en-US"/>
          </a:p>
        </p:txBody>
      </p:sp>
      <p:sp>
        <p:nvSpPr>
          <p:cNvPr id="5" name="フッター プレースホルダー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C2C60DF-5D73-46A2-8FFF-B4A756D3B2D0}" type="slidenum">
              <a:rPr kumimoji="1" lang="ja-JP" altLang="en-US" smtClean="0"/>
              <a:t>‹#›</a:t>
            </a:fld>
            <a:endParaRPr kumimoji="1" lang="ja-JP" altLang="en-US"/>
          </a:p>
        </p:txBody>
      </p:sp>
    </p:spTree>
    <p:extLst>
      <p:ext uri="{BB962C8B-B14F-4D97-AF65-F5344CB8AC3E}">
        <p14:creationId xmlns:p14="http://schemas.microsoft.com/office/powerpoint/2010/main" val="221435174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表 6"/>
          <p:cNvGraphicFramePr>
            <a:graphicFrameLocks noGrp="1"/>
          </p:cNvGraphicFramePr>
          <p:nvPr>
            <p:extLst>
              <p:ext uri="{D42A27DB-BD31-4B8C-83A1-F6EECF244321}">
                <p14:modId xmlns:p14="http://schemas.microsoft.com/office/powerpoint/2010/main" val="3073910043"/>
              </p:ext>
            </p:extLst>
          </p:nvPr>
        </p:nvGraphicFramePr>
        <p:xfrm>
          <a:off x="25564" y="44624"/>
          <a:ext cx="9086562" cy="6725153"/>
        </p:xfrm>
        <a:graphic>
          <a:graphicData uri="http://schemas.openxmlformats.org/drawingml/2006/table">
            <a:tbl>
              <a:tblPr firstRow="1" bandRow="1">
                <a:tableStyleId>{5A111915-BE36-4E01-A7E5-04B1672EAD32}</a:tableStyleId>
              </a:tblPr>
              <a:tblGrid>
                <a:gridCol w="9086562">
                  <a:extLst>
                    <a:ext uri="{9D8B030D-6E8A-4147-A177-3AD203B41FA5}">
                      <a16:colId xmlns:a16="http://schemas.microsoft.com/office/drawing/2014/main" val="3114873037"/>
                    </a:ext>
                  </a:extLst>
                </a:gridCol>
              </a:tblGrid>
              <a:tr h="370837">
                <a:tc>
                  <a:txBody>
                    <a:bodyPr/>
                    <a:lstStyle/>
                    <a:p>
                      <a:pPr algn="ctr"/>
                      <a:r>
                        <a:rPr kumimoji="1" lang="ja-JP" altLang="en-US" sz="1600" dirty="0"/>
                        <a:t>大阪府重度障がい者グループホーム等整備事業費補助金（福祉基金事業）</a:t>
                      </a:r>
                      <a:endParaRPr kumimoji="1" lang="ja-JP" altLang="en-US" sz="1600" dirty="0">
                        <a:latin typeface="Meiryo UI" panose="020B0604030504040204" pitchFamily="50" charset="-128"/>
                        <a:ea typeface="Meiryo UI" panose="020B0604030504040204" pitchFamily="50" charset="-128"/>
                      </a:endParaRPr>
                    </a:p>
                  </a:txBody>
                  <a:tcPr>
                    <a:solidFill>
                      <a:srgbClr val="0070C0"/>
                    </a:solidFill>
                  </a:tcPr>
                </a:tc>
                <a:extLst>
                  <a:ext uri="{0D108BD9-81ED-4DB2-BD59-A6C34878D82A}">
                    <a16:rowId xmlns:a16="http://schemas.microsoft.com/office/drawing/2014/main" val="2118333835"/>
                  </a:ext>
                </a:extLst>
              </a:tr>
              <a:tr h="6354316">
                <a:tc>
                  <a:txBody>
                    <a:bodyPr/>
                    <a:lstStyle/>
                    <a:p>
                      <a:pPr>
                        <a:spcBef>
                          <a:spcPts val="300"/>
                        </a:spcBef>
                      </a:pPr>
                      <a:r>
                        <a:rPr kumimoji="1" lang="en-US" altLang="ja-JP" sz="1200" dirty="0">
                          <a:latin typeface="Meiryo UI" panose="020B0604030504040204" pitchFamily="50" charset="-128"/>
                          <a:ea typeface="Meiryo UI" panose="020B0604030504040204" pitchFamily="50" charset="-128"/>
                        </a:rPr>
                        <a:t>【</a:t>
                      </a:r>
                      <a:r>
                        <a:rPr kumimoji="1" lang="ja-JP" altLang="en-US" sz="1200" dirty="0">
                          <a:latin typeface="Meiryo UI" panose="020B0604030504040204" pitchFamily="50" charset="-128"/>
                          <a:ea typeface="Meiryo UI" panose="020B0604030504040204" pitchFamily="50" charset="-128"/>
                        </a:rPr>
                        <a:t>事業目的</a:t>
                      </a:r>
                      <a:r>
                        <a:rPr kumimoji="1" lang="en-US" altLang="ja-JP" sz="1200" dirty="0">
                          <a:latin typeface="Meiryo UI" panose="020B0604030504040204" pitchFamily="50" charset="-128"/>
                          <a:ea typeface="Meiryo UI" panose="020B0604030504040204" pitchFamily="50" charset="-128"/>
                        </a:rPr>
                        <a:t>】</a:t>
                      </a:r>
                      <a:r>
                        <a:rPr kumimoji="1" lang="ja-JP" altLang="en-US" sz="1200" dirty="0">
                          <a:latin typeface="Meiryo UI" panose="020B0604030504040204" pitchFamily="50" charset="-128"/>
                          <a:ea typeface="Meiryo UI" panose="020B0604030504040204" pitchFamily="50" charset="-128"/>
                        </a:rPr>
                        <a:t>　　</a:t>
                      </a:r>
                      <a:r>
                        <a:rPr kumimoji="1" lang="ja-JP" altLang="en-US" sz="1200" dirty="0" err="1">
                          <a:latin typeface="Meiryo UI" panose="020B0604030504040204" pitchFamily="50" charset="-128"/>
                          <a:ea typeface="Meiryo UI" panose="020B0604030504040204" pitchFamily="50" charset="-128"/>
                        </a:rPr>
                        <a:t>重度障がい</a:t>
                      </a:r>
                      <a:r>
                        <a:rPr kumimoji="1" lang="ja-JP" altLang="en-US" sz="1200" dirty="0">
                          <a:latin typeface="Meiryo UI" panose="020B0604030504040204" pitchFamily="50" charset="-128"/>
                          <a:ea typeface="Meiryo UI" panose="020B0604030504040204" pitchFamily="50" charset="-128"/>
                        </a:rPr>
                        <a:t>者の地域移行をより推進していく観点から、重度障がい者の地域生活を支援するグループホーム、短期入所事業所を</a:t>
                      </a:r>
                      <a:endParaRPr kumimoji="1" lang="en-US" altLang="ja-JP" sz="1200" dirty="0">
                        <a:latin typeface="Meiryo UI" panose="020B0604030504040204" pitchFamily="50" charset="-128"/>
                        <a:ea typeface="Meiryo UI" panose="020B0604030504040204" pitchFamily="50" charset="-128"/>
                      </a:endParaRPr>
                    </a:p>
                    <a:p>
                      <a:r>
                        <a:rPr kumimoji="1" lang="ja-JP" altLang="en-US" sz="1200" dirty="0">
                          <a:latin typeface="Meiryo UI" panose="020B0604030504040204" pitchFamily="50" charset="-128"/>
                          <a:ea typeface="Meiryo UI" panose="020B0604030504040204" pitchFamily="50" charset="-128"/>
                        </a:rPr>
                        <a:t>　　　　　　　　　</a:t>
                      </a:r>
                      <a:r>
                        <a:rPr kumimoji="1" lang="ja-JP" altLang="en-US" sz="1200" baseline="0" dirty="0">
                          <a:latin typeface="Meiryo UI" panose="020B0604030504040204" pitchFamily="50" charset="-128"/>
                          <a:ea typeface="Meiryo UI" panose="020B0604030504040204" pitchFamily="50" charset="-128"/>
                        </a:rPr>
                        <a:t> </a:t>
                      </a:r>
                      <a:r>
                        <a:rPr kumimoji="1" lang="ja-JP" altLang="en-US" sz="1200" dirty="0">
                          <a:latin typeface="Meiryo UI" panose="020B0604030504040204" pitchFamily="50" charset="-128"/>
                          <a:ea typeface="Meiryo UI" panose="020B0604030504040204" pitchFamily="50" charset="-128"/>
                        </a:rPr>
                        <a:t>拡充するため、事業者に対して、受入れに必要な環境整備に係る費用を助成。</a:t>
                      </a:r>
                    </a:p>
                    <a:p>
                      <a:pPr>
                        <a:spcBef>
                          <a:spcPts val="600"/>
                        </a:spcBef>
                      </a:pPr>
                      <a:r>
                        <a:rPr kumimoji="1" lang="en-US" altLang="ja-JP" sz="1200" dirty="0">
                          <a:latin typeface="Meiryo UI" panose="020B0604030504040204" pitchFamily="50" charset="-128"/>
                          <a:ea typeface="Meiryo UI" panose="020B0604030504040204" pitchFamily="50" charset="-128"/>
                        </a:rPr>
                        <a:t>【</a:t>
                      </a:r>
                      <a:r>
                        <a:rPr kumimoji="1" lang="ja-JP" altLang="en-US" sz="1200" dirty="0">
                          <a:latin typeface="Meiryo UI" panose="020B0604030504040204" pitchFamily="50" charset="-128"/>
                          <a:ea typeface="Meiryo UI" panose="020B0604030504040204" pitchFamily="50" charset="-128"/>
                        </a:rPr>
                        <a:t>事業内容</a:t>
                      </a:r>
                      <a:r>
                        <a:rPr kumimoji="1" lang="en-US" altLang="ja-JP" sz="1200" dirty="0">
                          <a:latin typeface="Meiryo UI" panose="020B0604030504040204" pitchFamily="50" charset="-128"/>
                          <a:ea typeface="Meiryo UI" panose="020B0604030504040204" pitchFamily="50" charset="-128"/>
                        </a:rPr>
                        <a:t>】</a:t>
                      </a:r>
                    </a:p>
                    <a:p>
                      <a:pPr>
                        <a:spcBef>
                          <a:spcPts val="300"/>
                        </a:spcBef>
                      </a:pPr>
                      <a:r>
                        <a:rPr kumimoji="1" lang="ja-JP" altLang="en-US" sz="1200" dirty="0">
                          <a:latin typeface="Meiryo UI" panose="020B0604030504040204" pitchFamily="50" charset="-128"/>
                          <a:ea typeface="Meiryo UI" panose="020B0604030504040204" pitchFamily="50" charset="-128"/>
                        </a:rPr>
                        <a:t>　補助対象：社会福祉法人、医療法人、公益法人、一般法人、</a:t>
                      </a:r>
                      <a:r>
                        <a:rPr kumimoji="1" lang="en-US" altLang="ja-JP" sz="1200" dirty="0">
                          <a:latin typeface="Meiryo UI" panose="020B0604030504040204" pitchFamily="50" charset="-128"/>
                          <a:ea typeface="Meiryo UI" panose="020B0604030504040204" pitchFamily="50" charset="-128"/>
                        </a:rPr>
                        <a:t>NPO</a:t>
                      </a:r>
                      <a:r>
                        <a:rPr kumimoji="1" lang="ja-JP" altLang="en-US" sz="1200" dirty="0" err="1">
                          <a:latin typeface="Meiryo UI" panose="020B0604030504040204" pitchFamily="50" charset="-128"/>
                          <a:ea typeface="Meiryo UI" panose="020B0604030504040204" pitchFamily="50" charset="-128"/>
                        </a:rPr>
                        <a:t>、</a:t>
                      </a:r>
                      <a:r>
                        <a:rPr kumimoji="1" lang="ja-JP" altLang="en-US" sz="1200" dirty="0">
                          <a:latin typeface="Meiryo UI" panose="020B0604030504040204" pitchFamily="50" charset="-128"/>
                          <a:ea typeface="Meiryo UI" panose="020B0604030504040204" pitchFamily="50" charset="-128"/>
                        </a:rPr>
                        <a:t>株式会社等が運営する既存のグループホーム及び短期入所事業所</a:t>
                      </a:r>
                    </a:p>
                    <a:p>
                      <a:pPr>
                        <a:spcBef>
                          <a:spcPts val="600"/>
                        </a:spcBef>
                      </a:pPr>
                      <a:r>
                        <a:rPr kumimoji="1" lang="ja-JP" altLang="en-US" sz="1200" dirty="0">
                          <a:latin typeface="Meiryo UI" panose="020B0604030504040204" pitchFamily="50" charset="-128"/>
                          <a:ea typeface="Meiryo UI" panose="020B0604030504040204" pitchFamily="50" charset="-128"/>
                        </a:rPr>
                        <a:t>　補助要件：</a:t>
                      </a:r>
                      <a:r>
                        <a:rPr kumimoji="1" lang="ja-JP" altLang="en-US" sz="1200" dirty="0" err="1">
                          <a:latin typeface="Meiryo UI" panose="020B0604030504040204" pitchFamily="50" charset="-128"/>
                          <a:ea typeface="Meiryo UI" panose="020B0604030504040204" pitchFamily="50" charset="-128"/>
                        </a:rPr>
                        <a:t>重度障がい</a:t>
                      </a:r>
                      <a:r>
                        <a:rPr kumimoji="1" lang="ja-JP" altLang="en-US" sz="1200" dirty="0">
                          <a:latin typeface="Meiryo UI" panose="020B0604030504040204" pitchFamily="50" charset="-128"/>
                          <a:ea typeface="Meiryo UI" panose="020B0604030504040204" pitchFamily="50" charset="-128"/>
                        </a:rPr>
                        <a:t>者（障がい支援区分５以上）の受入れに必要な環境整備</a:t>
                      </a:r>
                    </a:p>
                    <a:p>
                      <a:r>
                        <a:rPr kumimoji="1" lang="ja-JP" altLang="en-US" sz="1200" dirty="0">
                          <a:latin typeface="Meiryo UI" panose="020B0604030504040204" pitchFamily="50" charset="-128"/>
                          <a:ea typeface="Meiryo UI" panose="020B0604030504040204" pitchFamily="50" charset="-128"/>
                        </a:rPr>
                        <a:t>　　　　　　　　　</a:t>
                      </a:r>
                      <a:r>
                        <a:rPr kumimoji="1" lang="en-US" altLang="ja-JP" sz="1200" dirty="0">
                          <a:latin typeface="Meiryo UI" panose="020B0604030504040204" pitchFamily="50" charset="-128"/>
                          <a:ea typeface="Meiryo UI" panose="020B0604030504040204" pitchFamily="50" charset="-128"/>
                        </a:rPr>
                        <a:t>※</a:t>
                      </a:r>
                      <a:r>
                        <a:rPr kumimoji="1" lang="ja-JP" altLang="en-US" sz="1200" dirty="0" err="1">
                          <a:latin typeface="Meiryo UI" panose="020B0604030504040204" pitchFamily="50" charset="-128"/>
                          <a:ea typeface="Meiryo UI" panose="020B0604030504040204" pitchFamily="50" charset="-128"/>
                        </a:rPr>
                        <a:t>障がい</a:t>
                      </a:r>
                      <a:r>
                        <a:rPr kumimoji="1" lang="ja-JP" altLang="en-US" sz="1200" dirty="0">
                          <a:latin typeface="Meiryo UI" panose="020B0604030504040204" pitchFamily="50" charset="-128"/>
                          <a:ea typeface="Meiryo UI" panose="020B0604030504040204" pitchFamily="50" charset="-128"/>
                        </a:rPr>
                        <a:t>支援区分：障がいの多様な特性その他心身の状態に応じて必要とされる標準的な支援の度合を総合的に示すもの</a:t>
                      </a:r>
                      <a:endParaRPr kumimoji="1" lang="en-US" altLang="ja-JP" sz="1200" dirty="0">
                        <a:latin typeface="Meiryo UI" panose="020B0604030504040204" pitchFamily="50" charset="-128"/>
                        <a:ea typeface="Meiryo UI" panose="020B0604030504040204" pitchFamily="50" charset="-128"/>
                      </a:endParaRPr>
                    </a:p>
                    <a:p>
                      <a:r>
                        <a:rPr kumimoji="1" lang="ja-JP" altLang="en-US" sz="1200" dirty="0">
                          <a:latin typeface="Meiryo UI" panose="020B0604030504040204" pitchFamily="50" charset="-128"/>
                          <a:ea typeface="Meiryo UI" panose="020B0604030504040204" pitchFamily="50" charset="-128"/>
                        </a:rPr>
                        <a:t>　　　　　　　　　　</a:t>
                      </a:r>
                      <a:r>
                        <a:rPr kumimoji="1" lang="ja-JP" altLang="en-US" sz="1200" baseline="0" dirty="0">
                          <a:latin typeface="Meiryo UI" panose="020B0604030504040204" pitchFamily="50" charset="-128"/>
                          <a:ea typeface="Meiryo UI" panose="020B0604030504040204" pitchFamily="50" charset="-128"/>
                        </a:rPr>
                        <a:t> </a:t>
                      </a:r>
                      <a:r>
                        <a:rPr kumimoji="1" lang="ja-JP" altLang="en-US" sz="1200" dirty="0">
                          <a:latin typeface="Meiryo UI" panose="020B0604030504040204" pitchFamily="50" charset="-128"/>
                          <a:ea typeface="Meiryo UI" panose="020B0604030504040204" pitchFamily="50" charset="-128"/>
                        </a:rPr>
                        <a:t>として厚生労働省令で定める区分（</a:t>
                      </a:r>
                      <a:r>
                        <a:rPr kumimoji="1" lang="en-US" altLang="ja-JP" sz="1200" dirty="0">
                          <a:latin typeface="Meiryo UI" panose="020B0604030504040204" pitchFamily="50" charset="-128"/>
                          <a:ea typeface="Meiryo UI" panose="020B0604030504040204" pitchFamily="50" charset="-128"/>
                        </a:rPr>
                        <a:t>1</a:t>
                      </a:r>
                      <a:r>
                        <a:rPr kumimoji="1" lang="ja-JP" altLang="en-US" sz="1200" dirty="0">
                          <a:latin typeface="Meiryo UI" panose="020B0604030504040204" pitchFamily="50" charset="-128"/>
                          <a:ea typeface="Meiryo UI" panose="020B0604030504040204" pitchFamily="50" charset="-128"/>
                        </a:rPr>
                        <a:t>～</a:t>
                      </a:r>
                      <a:r>
                        <a:rPr kumimoji="1" lang="en-US" altLang="ja-JP" sz="1200" dirty="0">
                          <a:latin typeface="Meiryo UI" panose="020B0604030504040204" pitchFamily="50" charset="-128"/>
                          <a:ea typeface="Meiryo UI" panose="020B0604030504040204" pitchFamily="50" charset="-128"/>
                        </a:rPr>
                        <a:t>6</a:t>
                      </a:r>
                      <a:r>
                        <a:rPr kumimoji="1" lang="ja-JP" altLang="en-US" sz="1200" dirty="0">
                          <a:latin typeface="Meiryo UI" panose="020B0604030504040204" pitchFamily="50" charset="-128"/>
                          <a:ea typeface="Meiryo UI" panose="020B0604030504040204" pitchFamily="50" charset="-128"/>
                        </a:rPr>
                        <a:t>区分で数字が大きいほど必要とされる支援の度合いが高い）</a:t>
                      </a:r>
                    </a:p>
                    <a:p>
                      <a:pPr>
                        <a:spcBef>
                          <a:spcPts val="600"/>
                        </a:spcBef>
                      </a:pPr>
                      <a:r>
                        <a:rPr kumimoji="1" lang="ja-JP" altLang="en-US" sz="1200" dirty="0">
                          <a:latin typeface="Meiryo UI" panose="020B0604030504040204" pitchFamily="50" charset="-128"/>
                          <a:ea typeface="Meiryo UI" panose="020B0604030504040204" pitchFamily="50" charset="-128"/>
                        </a:rPr>
                        <a:t>　対象経費：障がい特性に応じた居室及び共用部分の改修に係る工事費等　　　</a:t>
                      </a:r>
                      <a:r>
                        <a:rPr kumimoji="1" lang="en-US" altLang="ja-JP" sz="1200" dirty="0">
                          <a:latin typeface="Meiryo UI" panose="020B0604030504040204" pitchFamily="50" charset="-128"/>
                          <a:ea typeface="Meiryo UI" panose="020B0604030504040204" pitchFamily="50" charset="-128"/>
                        </a:rPr>
                        <a:t>※</a:t>
                      </a:r>
                      <a:r>
                        <a:rPr kumimoji="1" lang="ja-JP" altLang="en-US" sz="1200" dirty="0">
                          <a:latin typeface="Meiryo UI" panose="020B0604030504040204" pitchFamily="50" charset="-128"/>
                          <a:ea typeface="Meiryo UI" panose="020B0604030504040204" pitchFamily="50" charset="-128"/>
                        </a:rPr>
                        <a:t>国や府内市町村の補助事業の対象となっていないもの</a:t>
                      </a:r>
                    </a:p>
                    <a:p>
                      <a:pPr>
                        <a:spcBef>
                          <a:spcPts val="600"/>
                        </a:spcBef>
                      </a:pPr>
                      <a:r>
                        <a:rPr kumimoji="1" lang="ja-JP" altLang="en-US" sz="1200" dirty="0">
                          <a:latin typeface="Meiryo UI" panose="020B0604030504040204" pitchFamily="50" charset="-128"/>
                          <a:ea typeface="Meiryo UI" panose="020B0604030504040204" pitchFamily="50" charset="-128"/>
                        </a:rPr>
                        <a:t>　補助率等：補助率</a:t>
                      </a:r>
                      <a:r>
                        <a:rPr kumimoji="1" lang="en-US" altLang="ja-JP" sz="1200" dirty="0">
                          <a:latin typeface="Meiryo UI" panose="020B0604030504040204" pitchFamily="50" charset="-128"/>
                          <a:ea typeface="Meiryo UI" panose="020B0604030504040204" pitchFamily="50" charset="-128"/>
                        </a:rPr>
                        <a:t>10</a:t>
                      </a:r>
                      <a:r>
                        <a:rPr kumimoji="1" lang="ja-JP" altLang="en-US" sz="1200" dirty="0">
                          <a:latin typeface="Meiryo UI" panose="020B0604030504040204" pitchFamily="50" charset="-128"/>
                          <a:ea typeface="Meiryo UI" panose="020B0604030504040204" pitchFamily="50" charset="-128"/>
                        </a:rPr>
                        <a:t>／</a:t>
                      </a:r>
                      <a:r>
                        <a:rPr kumimoji="1" lang="en-US" altLang="ja-JP" sz="1200" dirty="0">
                          <a:latin typeface="Meiryo UI" panose="020B0604030504040204" pitchFamily="50" charset="-128"/>
                          <a:ea typeface="Meiryo UI" panose="020B0604030504040204" pitchFamily="50" charset="-128"/>
                        </a:rPr>
                        <a:t>10</a:t>
                      </a:r>
                      <a:r>
                        <a:rPr kumimoji="1" lang="ja-JP" altLang="en-US" sz="1200" dirty="0">
                          <a:latin typeface="Meiryo UI" panose="020B0604030504040204" pitchFamily="50" charset="-128"/>
                          <a:ea typeface="Meiryo UI" panose="020B0604030504040204" pitchFamily="50" charset="-128"/>
                        </a:rPr>
                        <a:t>　　補助上限</a:t>
                      </a:r>
                      <a:r>
                        <a:rPr kumimoji="1" lang="en-US" altLang="ja-JP" sz="1200" dirty="0">
                          <a:latin typeface="Meiryo UI" panose="020B0604030504040204" pitchFamily="50" charset="-128"/>
                          <a:ea typeface="Meiryo UI" panose="020B0604030504040204" pitchFamily="50" charset="-128"/>
                        </a:rPr>
                        <a:t>180</a:t>
                      </a:r>
                      <a:r>
                        <a:rPr kumimoji="1" lang="ja-JP" altLang="en-US" sz="1200" dirty="0">
                          <a:latin typeface="Meiryo UI" panose="020B0604030504040204" pitchFamily="50" charset="-128"/>
                          <a:ea typeface="Meiryo UI" panose="020B0604030504040204" pitchFamily="50" charset="-128"/>
                        </a:rPr>
                        <a:t>万円／</a:t>
                      </a:r>
                      <a:r>
                        <a:rPr kumimoji="1" lang="en-US" altLang="ja-JP" sz="1200" dirty="0">
                          <a:latin typeface="Meiryo UI" panose="020B0604030504040204" pitchFamily="50" charset="-128"/>
                          <a:ea typeface="Meiryo UI" panose="020B0604030504040204" pitchFamily="50" charset="-128"/>
                        </a:rPr>
                        <a:t>1</a:t>
                      </a:r>
                      <a:r>
                        <a:rPr kumimoji="1" lang="ja-JP" altLang="en-US" sz="1200" dirty="0">
                          <a:latin typeface="Meiryo UI" panose="020B0604030504040204" pitchFamily="50" charset="-128"/>
                          <a:ea typeface="Meiryo UI" panose="020B0604030504040204" pitchFamily="50" charset="-128"/>
                        </a:rPr>
                        <a:t>事業所あたり</a:t>
                      </a:r>
                      <a:endParaRPr kumimoji="1" lang="en-US" altLang="ja-JP" sz="1200" dirty="0">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600"/>
                        </a:spcBef>
                        <a:spcAft>
                          <a:spcPts val="0"/>
                        </a:spcAft>
                        <a:buClrTx/>
                        <a:buSzTx/>
                        <a:buFontTx/>
                        <a:buNone/>
                        <a:tabLst/>
                        <a:defRPr/>
                      </a:pPr>
                      <a:r>
                        <a:rPr kumimoji="1" lang="en-US" altLang="ja-JP" sz="1200" b="0" dirty="0">
                          <a:solidFill>
                            <a:schemeClr val="tx1"/>
                          </a:solidFill>
                          <a:latin typeface="Meiryo UI" panose="020B0604030504040204" pitchFamily="50" charset="-128"/>
                          <a:ea typeface="Meiryo UI" panose="020B0604030504040204" pitchFamily="50" charset="-128"/>
                        </a:rPr>
                        <a:t>【</a:t>
                      </a:r>
                      <a:r>
                        <a:rPr kumimoji="1" lang="ja-JP" altLang="en-US" sz="1200" b="0" dirty="0">
                          <a:solidFill>
                            <a:schemeClr val="tx1"/>
                          </a:solidFill>
                          <a:latin typeface="Meiryo UI" panose="020B0604030504040204" pitchFamily="50" charset="-128"/>
                          <a:ea typeface="Meiryo UI" panose="020B0604030504040204" pitchFamily="50" charset="-128"/>
                        </a:rPr>
                        <a:t>事業実績</a:t>
                      </a:r>
                      <a:r>
                        <a:rPr kumimoji="1" lang="en-US" altLang="ja-JP" sz="1200" b="0" dirty="0">
                          <a:solidFill>
                            <a:schemeClr val="tx1"/>
                          </a:solidFill>
                          <a:latin typeface="Meiryo UI" panose="020B0604030504040204" pitchFamily="50" charset="-128"/>
                          <a:ea typeface="Meiryo UI" panose="020B0604030504040204" pitchFamily="50" charset="-128"/>
                        </a:rPr>
                        <a:t>】</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dirty="0">
                          <a:solidFill>
                            <a:schemeClr val="tx1"/>
                          </a:solidFill>
                          <a:latin typeface="Meiryo UI" panose="020B0604030504040204" pitchFamily="50" charset="-128"/>
                          <a:ea typeface="Meiryo UI" panose="020B0604030504040204" pitchFamily="50" charset="-128"/>
                        </a:rPr>
                        <a:t>　令和５年度　　</a:t>
                      </a:r>
                      <a:r>
                        <a:rPr kumimoji="1" lang="ja-JP" altLang="en-US" sz="1200" dirty="0">
                          <a:latin typeface="Meiryo UI" panose="020B0604030504040204" pitchFamily="50" charset="-128"/>
                          <a:ea typeface="Meiryo UI" panose="020B0604030504040204" pitchFamily="50" charset="-128"/>
                        </a:rPr>
                        <a:t>協議申請　３２件　　　交付決定　９件　（グループホーム３件、短期入所６件）　当初予算額：</a:t>
                      </a:r>
                      <a:r>
                        <a:rPr kumimoji="1" lang="en-US" altLang="ja-JP" sz="1200" dirty="0">
                          <a:latin typeface="Meiryo UI" panose="020B0604030504040204" pitchFamily="50" charset="-128"/>
                          <a:ea typeface="Meiryo UI" panose="020B0604030504040204" pitchFamily="50" charset="-128"/>
                        </a:rPr>
                        <a:t>10,800</a:t>
                      </a:r>
                      <a:r>
                        <a:rPr kumimoji="1" lang="ja-JP" altLang="en-US" sz="1200" dirty="0">
                          <a:latin typeface="Meiryo UI" panose="020B0604030504040204" pitchFamily="50" charset="-128"/>
                          <a:ea typeface="Meiryo UI" panose="020B0604030504040204" pitchFamily="50" charset="-128"/>
                        </a:rPr>
                        <a:t>千円</a:t>
                      </a:r>
                      <a:endParaRPr kumimoji="1" lang="en-US" altLang="ja-JP" sz="1200" dirty="0">
                        <a:latin typeface="Meiryo UI" panose="020B0604030504040204" pitchFamily="50" charset="-128"/>
                        <a:ea typeface="Meiryo UI" panose="020B0604030504040204" pitchFamily="50" charset="-128"/>
                      </a:endParaRPr>
                    </a:p>
                    <a:p>
                      <a:r>
                        <a:rPr kumimoji="1" lang="ja-JP" altLang="en-US" sz="1200" dirty="0">
                          <a:latin typeface="Meiryo UI" panose="020B0604030504040204" pitchFamily="50" charset="-128"/>
                          <a:ea typeface="Meiryo UI" panose="020B0604030504040204" pitchFamily="50" charset="-128"/>
                        </a:rPr>
                        <a:t>　令和６年度　　協議申請　</a:t>
                      </a:r>
                      <a:r>
                        <a:rPr kumimoji="1" lang="ja-JP" altLang="en-US" sz="1200" dirty="0">
                          <a:solidFill>
                            <a:schemeClr val="tx1"/>
                          </a:solidFill>
                          <a:latin typeface="Meiryo UI" panose="020B0604030504040204" pitchFamily="50" charset="-128"/>
                          <a:ea typeface="Meiryo UI" panose="020B0604030504040204" pitchFamily="50" charset="-128"/>
                        </a:rPr>
                        <a:t>１７件　　　交付決定　１４件（グループホーム６件、短期入所８件</a:t>
                      </a:r>
                      <a:r>
                        <a:rPr kumimoji="1" lang="ja-JP" altLang="en-US" sz="1200" dirty="0">
                          <a:latin typeface="Meiryo UI" panose="020B0604030504040204" pitchFamily="50" charset="-128"/>
                          <a:ea typeface="Meiryo UI" panose="020B0604030504040204" pitchFamily="50" charset="-128"/>
                        </a:rPr>
                        <a:t>） 当初予算額：</a:t>
                      </a:r>
                      <a:r>
                        <a:rPr kumimoji="1" lang="en-US" altLang="ja-JP" sz="1200" dirty="0">
                          <a:latin typeface="Meiryo UI" panose="020B0604030504040204" pitchFamily="50" charset="-128"/>
                          <a:ea typeface="Meiryo UI" panose="020B0604030504040204" pitchFamily="50" charset="-128"/>
                        </a:rPr>
                        <a:t>21,600</a:t>
                      </a:r>
                      <a:r>
                        <a:rPr kumimoji="1" lang="ja-JP" altLang="en-US" sz="1200" dirty="0">
                          <a:latin typeface="Meiryo UI" panose="020B0604030504040204" pitchFamily="50" charset="-128"/>
                          <a:ea typeface="Meiryo UI" panose="020B0604030504040204" pitchFamily="50" charset="-128"/>
                        </a:rPr>
                        <a:t>千円</a:t>
                      </a:r>
                      <a:endParaRPr kumimoji="1" lang="en-US" altLang="ja-JP" sz="1200" dirty="0">
                        <a:latin typeface="Meiryo UI" panose="020B0604030504040204" pitchFamily="50" charset="-128"/>
                        <a:ea typeface="Meiryo UI" panose="020B0604030504040204" pitchFamily="50" charset="-128"/>
                      </a:endParaRPr>
                    </a:p>
                    <a:p>
                      <a:endParaRPr kumimoji="1" lang="en-US" altLang="ja-JP" sz="1200" dirty="0">
                        <a:latin typeface="Meiryo UI" panose="020B0604030504040204" pitchFamily="50" charset="-128"/>
                        <a:ea typeface="Meiryo UI" panose="020B0604030504040204" pitchFamily="50" charset="-128"/>
                      </a:endParaRPr>
                    </a:p>
                    <a:p>
                      <a:endParaRPr kumimoji="1" lang="en-US" altLang="ja-JP" sz="1200" dirty="0">
                        <a:latin typeface="Meiryo UI" panose="020B0604030504040204" pitchFamily="50" charset="-128"/>
                        <a:ea typeface="Meiryo UI" panose="020B0604030504040204" pitchFamily="50" charset="-128"/>
                      </a:endParaRPr>
                    </a:p>
                    <a:p>
                      <a:endParaRPr kumimoji="1" lang="en-US" altLang="ja-JP" sz="1200" dirty="0">
                        <a:latin typeface="Meiryo UI" panose="020B0604030504040204" pitchFamily="50" charset="-128"/>
                        <a:ea typeface="Meiryo UI" panose="020B0604030504040204" pitchFamily="50" charset="-128"/>
                      </a:endParaRPr>
                    </a:p>
                    <a:p>
                      <a:endParaRPr kumimoji="1" lang="en-US" altLang="ja-JP" sz="1200" dirty="0">
                        <a:latin typeface="Meiryo UI" panose="020B0604030504040204" pitchFamily="50" charset="-128"/>
                        <a:ea typeface="Meiryo UI" panose="020B0604030504040204" pitchFamily="50" charset="-128"/>
                      </a:endParaRPr>
                    </a:p>
                    <a:p>
                      <a:endParaRPr kumimoji="1" lang="en-US" altLang="ja-JP" sz="1200" dirty="0">
                        <a:latin typeface="Meiryo UI" panose="020B0604030504040204" pitchFamily="50" charset="-128"/>
                        <a:ea typeface="Meiryo UI" panose="020B0604030504040204" pitchFamily="50" charset="-128"/>
                      </a:endParaRPr>
                    </a:p>
                    <a:p>
                      <a:endParaRPr kumimoji="1" lang="en-US" altLang="ja-JP" sz="1200" dirty="0">
                        <a:latin typeface="Meiryo UI" panose="020B0604030504040204" pitchFamily="50" charset="-128"/>
                        <a:ea typeface="Meiryo UI" panose="020B0604030504040204" pitchFamily="50" charset="-128"/>
                      </a:endParaRPr>
                    </a:p>
                    <a:p>
                      <a:endParaRPr kumimoji="1" lang="en-US" altLang="ja-JP" sz="1200" dirty="0">
                        <a:latin typeface="Meiryo UI" panose="020B0604030504040204" pitchFamily="50" charset="-128"/>
                        <a:ea typeface="Meiryo UI" panose="020B0604030504040204" pitchFamily="50" charset="-128"/>
                      </a:endParaRPr>
                    </a:p>
                    <a:p>
                      <a:endParaRPr kumimoji="1" lang="en-US" altLang="ja-JP" sz="1200" dirty="0">
                        <a:latin typeface="Meiryo UI" panose="020B0604030504040204" pitchFamily="50" charset="-128"/>
                        <a:ea typeface="Meiryo UI" panose="020B0604030504040204" pitchFamily="50" charset="-128"/>
                      </a:endParaRPr>
                    </a:p>
                    <a:p>
                      <a:endParaRPr kumimoji="1" lang="en-US" altLang="ja-JP" sz="1200" dirty="0">
                        <a:latin typeface="Meiryo UI" panose="020B0604030504040204" pitchFamily="50" charset="-128"/>
                        <a:ea typeface="Meiryo UI" panose="020B0604030504040204" pitchFamily="50" charset="-128"/>
                      </a:endParaRPr>
                    </a:p>
                    <a:p>
                      <a:endParaRPr kumimoji="1" lang="en-US" altLang="ja-JP" sz="1200" dirty="0">
                        <a:latin typeface="Meiryo UI" panose="020B0604030504040204" pitchFamily="50" charset="-128"/>
                        <a:ea typeface="Meiryo UI" panose="020B0604030504040204" pitchFamily="50" charset="-128"/>
                      </a:endParaRPr>
                    </a:p>
                    <a:p>
                      <a:r>
                        <a:rPr kumimoji="1" lang="en-US" altLang="ja-JP" sz="1200" dirty="0">
                          <a:latin typeface="Meiryo UI" panose="020B0604030504040204" pitchFamily="50" charset="-128"/>
                          <a:ea typeface="Meiryo UI" panose="020B0604030504040204" pitchFamily="50" charset="-128"/>
                        </a:rPr>
                        <a:t>【</a:t>
                      </a:r>
                      <a:r>
                        <a:rPr kumimoji="1" lang="ja-JP" altLang="en-US" sz="1200" dirty="0">
                          <a:latin typeface="Meiryo UI" panose="020B0604030504040204" pitchFamily="50" charset="-128"/>
                          <a:ea typeface="Meiryo UI" panose="020B0604030504040204" pitchFamily="50" charset="-128"/>
                        </a:rPr>
                        <a:t>事業効果の横展開について</a:t>
                      </a:r>
                      <a:r>
                        <a:rPr kumimoji="1" lang="en-US" altLang="ja-JP" sz="1200" dirty="0">
                          <a:latin typeface="Meiryo UI" panose="020B0604030504040204" pitchFamily="50" charset="-128"/>
                          <a:ea typeface="Meiryo UI" panose="020B0604030504040204" pitchFamily="50" charset="-128"/>
                        </a:rPr>
                        <a:t>】</a:t>
                      </a:r>
                    </a:p>
                    <a:p>
                      <a:r>
                        <a:rPr kumimoji="1" lang="ja-JP" altLang="en-US" sz="1200" dirty="0">
                          <a:latin typeface="Meiryo UI" panose="020B0604030504040204" pitchFamily="50" charset="-128"/>
                          <a:ea typeface="Meiryo UI" panose="020B0604030504040204" pitchFamily="50" charset="-128"/>
                        </a:rPr>
                        <a:t>　改修の内容やその効果について、所定の様式にて大阪府ホームページに公開。</a:t>
                      </a:r>
                      <a:endParaRPr kumimoji="1" lang="en-US" altLang="ja-JP" sz="1200" dirty="0">
                        <a:latin typeface="Meiryo UI" panose="020B0604030504040204" pitchFamily="50" charset="-128"/>
                        <a:ea typeface="Meiryo UI" panose="020B0604030504040204" pitchFamily="50" charset="-128"/>
                      </a:endParaRPr>
                    </a:p>
                    <a:p>
                      <a:pPr>
                        <a:spcBef>
                          <a:spcPts val="600"/>
                        </a:spcBef>
                      </a:pPr>
                      <a:r>
                        <a:rPr kumimoji="1" lang="en-US" altLang="ja-JP" sz="1200" b="0" dirty="0">
                          <a:solidFill>
                            <a:schemeClr val="tx1"/>
                          </a:solidFill>
                          <a:latin typeface="Meiryo UI" panose="020B0604030504040204" pitchFamily="50" charset="-128"/>
                          <a:ea typeface="Meiryo UI" panose="020B0604030504040204" pitchFamily="50" charset="-128"/>
                        </a:rPr>
                        <a:t>【</a:t>
                      </a:r>
                      <a:r>
                        <a:rPr kumimoji="1" lang="ja-JP" altLang="en-US" sz="1200" b="0" dirty="0">
                          <a:solidFill>
                            <a:schemeClr val="tx1"/>
                          </a:solidFill>
                          <a:latin typeface="Meiryo UI" panose="020B0604030504040204" pitchFamily="50" charset="-128"/>
                          <a:ea typeface="Meiryo UI" panose="020B0604030504040204" pitchFamily="50" charset="-128"/>
                        </a:rPr>
                        <a:t>令和７年度事業について</a:t>
                      </a:r>
                      <a:r>
                        <a:rPr kumimoji="1" lang="en-US" altLang="ja-JP" sz="1200" b="0" dirty="0">
                          <a:solidFill>
                            <a:schemeClr val="tx1"/>
                          </a:solidFill>
                          <a:latin typeface="Meiryo UI" panose="020B0604030504040204" pitchFamily="50" charset="-128"/>
                          <a:ea typeface="Meiryo UI" panose="020B0604030504040204" pitchFamily="50" charset="-128"/>
                        </a:rPr>
                        <a:t>】</a:t>
                      </a:r>
                      <a:r>
                        <a:rPr kumimoji="1" lang="ja-JP" altLang="en-US" sz="1200" b="0" dirty="0">
                          <a:solidFill>
                            <a:schemeClr val="tx1"/>
                          </a:solidFill>
                          <a:latin typeface="Meiryo UI" panose="020B0604030504040204" pitchFamily="50" charset="-128"/>
                          <a:ea typeface="Meiryo UI" panose="020B0604030504040204" pitchFamily="50" charset="-128"/>
                        </a:rPr>
                        <a:t>　</a:t>
                      </a:r>
                      <a:endParaRPr kumimoji="1" lang="en-US" altLang="ja-JP" sz="1200" dirty="0">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dirty="0">
                          <a:latin typeface="Meiryo UI" panose="020B0604030504040204" pitchFamily="50" charset="-128"/>
                          <a:ea typeface="Meiryo UI" panose="020B0604030504040204" pitchFamily="50" charset="-128"/>
                        </a:rPr>
                        <a:t>　◆当初予算額：</a:t>
                      </a:r>
                      <a:r>
                        <a:rPr kumimoji="1" lang="en-US" altLang="ja-JP" sz="1200" dirty="0">
                          <a:latin typeface="Meiryo UI" panose="020B0604030504040204" pitchFamily="50" charset="-128"/>
                          <a:ea typeface="Meiryo UI" panose="020B0604030504040204" pitchFamily="50" charset="-128"/>
                        </a:rPr>
                        <a:t>25,200</a:t>
                      </a:r>
                      <a:r>
                        <a:rPr kumimoji="1" lang="ja-JP" altLang="en-US" sz="1200" dirty="0">
                          <a:latin typeface="Meiryo UI" panose="020B0604030504040204" pitchFamily="50" charset="-128"/>
                          <a:ea typeface="Meiryo UI" panose="020B0604030504040204" pitchFamily="50" charset="-128"/>
                        </a:rPr>
                        <a:t>千円</a:t>
                      </a:r>
                      <a:endParaRPr kumimoji="1" lang="en-US" altLang="ja-JP" sz="1200" dirty="0">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dirty="0">
                          <a:latin typeface="Meiryo UI" panose="020B0604030504040204" pitchFamily="50" charset="-128"/>
                          <a:ea typeface="Meiryo UI" panose="020B0604030504040204" pitchFamily="50" charset="-128"/>
                        </a:rPr>
                        <a:t>　◆令和７年度スケジュール</a:t>
                      </a:r>
                      <a:endParaRPr kumimoji="1" lang="en-US" altLang="ja-JP" sz="1200"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2647611836"/>
                  </a:ext>
                </a:extLst>
              </a:tr>
            </a:tbl>
          </a:graphicData>
        </a:graphic>
      </p:graphicFrame>
      <p:sp>
        <p:nvSpPr>
          <p:cNvPr id="6" name="テキスト ボックス 5"/>
          <p:cNvSpPr txBox="1"/>
          <p:nvPr/>
        </p:nvSpPr>
        <p:spPr>
          <a:xfrm>
            <a:off x="8079273" y="88223"/>
            <a:ext cx="936104" cy="307777"/>
          </a:xfrm>
          <a:prstGeom prst="rect">
            <a:avLst/>
          </a:prstGeom>
          <a:solidFill>
            <a:schemeClr val="bg1"/>
          </a:solidFill>
          <a:ln/>
        </p:spPr>
        <p:style>
          <a:lnRef idx="2">
            <a:schemeClr val="dk1">
              <a:shade val="50000"/>
            </a:schemeClr>
          </a:lnRef>
          <a:fillRef idx="1">
            <a:schemeClr val="dk1"/>
          </a:fillRef>
          <a:effectRef idx="0">
            <a:schemeClr val="dk1"/>
          </a:effectRef>
          <a:fontRef idx="minor">
            <a:schemeClr val="lt1"/>
          </a:fontRef>
        </p:style>
        <p:txBody>
          <a:bodyPr wrap="square" rtlCol="0">
            <a:spAutoFit/>
          </a:bodyPr>
          <a:lstStyle/>
          <a:p>
            <a:pPr algn="ctr"/>
            <a:r>
              <a:rPr kumimoji="1" lang="ja-JP" altLang="en-US" sz="1400" dirty="0">
                <a:solidFill>
                  <a:schemeClr val="tx1"/>
                </a:solidFill>
                <a:latin typeface="Meiryo UI" panose="020B0604030504040204" pitchFamily="50" charset="-128"/>
                <a:ea typeface="Meiryo UI" panose="020B0604030504040204" pitchFamily="50" charset="-128"/>
              </a:rPr>
              <a:t>資料３</a:t>
            </a:r>
            <a:endParaRPr kumimoji="1" lang="en-US" altLang="ja-JP" sz="1400" dirty="0">
              <a:solidFill>
                <a:schemeClr val="tx1"/>
              </a:solidFill>
              <a:latin typeface="Meiryo UI" panose="020B0604030504040204" pitchFamily="50" charset="-128"/>
              <a:ea typeface="Meiryo UI" panose="020B0604030504040204" pitchFamily="50" charset="-128"/>
            </a:endParaRPr>
          </a:p>
        </p:txBody>
      </p:sp>
      <p:graphicFrame>
        <p:nvGraphicFramePr>
          <p:cNvPr id="3" name="表 2">
            <a:extLst>
              <a:ext uri="{FF2B5EF4-FFF2-40B4-BE49-F238E27FC236}">
                <a16:creationId xmlns:a16="http://schemas.microsoft.com/office/drawing/2014/main" id="{B07F5F8E-D93F-406D-99E7-46E9E1076689}"/>
              </a:ext>
            </a:extLst>
          </p:cNvPr>
          <p:cNvGraphicFramePr>
            <a:graphicFrameLocks noGrp="1"/>
          </p:cNvGraphicFramePr>
          <p:nvPr>
            <p:extLst>
              <p:ext uri="{D42A27DB-BD31-4B8C-83A1-F6EECF244321}">
                <p14:modId xmlns:p14="http://schemas.microsoft.com/office/powerpoint/2010/main" val="3154323813"/>
              </p:ext>
            </p:extLst>
          </p:nvPr>
        </p:nvGraphicFramePr>
        <p:xfrm>
          <a:off x="242382" y="3137730"/>
          <a:ext cx="8578090" cy="1659422"/>
        </p:xfrm>
        <a:graphic>
          <a:graphicData uri="http://schemas.openxmlformats.org/drawingml/2006/table">
            <a:tbl>
              <a:tblPr firstRow="1" firstCol="1" bandRow="1"/>
              <a:tblGrid>
                <a:gridCol w="1079480">
                  <a:extLst>
                    <a:ext uri="{9D8B030D-6E8A-4147-A177-3AD203B41FA5}">
                      <a16:colId xmlns:a16="http://schemas.microsoft.com/office/drawing/2014/main" val="585478425"/>
                    </a:ext>
                  </a:extLst>
                </a:gridCol>
                <a:gridCol w="3118498">
                  <a:extLst>
                    <a:ext uri="{9D8B030D-6E8A-4147-A177-3AD203B41FA5}">
                      <a16:colId xmlns:a16="http://schemas.microsoft.com/office/drawing/2014/main" val="2333208732"/>
                    </a:ext>
                  </a:extLst>
                </a:gridCol>
                <a:gridCol w="4380112">
                  <a:extLst>
                    <a:ext uri="{9D8B030D-6E8A-4147-A177-3AD203B41FA5}">
                      <a16:colId xmlns:a16="http://schemas.microsoft.com/office/drawing/2014/main" val="1789287724"/>
                    </a:ext>
                  </a:extLst>
                </a:gridCol>
              </a:tblGrid>
              <a:tr h="203100">
                <a:tc>
                  <a:txBody>
                    <a:bodyPr/>
                    <a:lstStyle/>
                    <a:p>
                      <a:pPr algn="ctr">
                        <a:lnSpc>
                          <a:spcPts val="1600"/>
                        </a:lnSpc>
                      </a:pPr>
                      <a:endParaRPr lang="ja-JP" sz="110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61988" marR="6198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a:lnSpc>
                          <a:spcPts val="1600"/>
                        </a:lnSpc>
                      </a:pPr>
                      <a:r>
                        <a:rPr lang="ja-JP" altLang="en-US" sz="1100" kern="100" dirty="0">
                          <a:effectLst/>
                          <a:latin typeface="Meiryo UI" panose="020B0604030504040204" pitchFamily="50" charset="-128"/>
                          <a:ea typeface="Meiryo UI" panose="020B0604030504040204" pitchFamily="50" charset="-128"/>
                          <a:cs typeface="Times New Roman" panose="02020603050405020304" pitchFamily="18" charset="0"/>
                        </a:rPr>
                        <a:t>障がいの特性</a:t>
                      </a:r>
                      <a:endParaRPr lang="ja-JP" sz="110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1988" marR="6198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a:r>
                        <a:rPr kumimoji="1" lang="ja-JP" altLang="en-US" sz="1100">
                          <a:latin typeface="Meiryo UI" panose="020B0604030504040204" pitchFamily="50" charset="-128"/>
                          <a:ea typeface="Meiryo UI" panose="020B0604030504040204" pitchFamily="50" charset="-128"/>
                        </a:rPr>
                        <a:t>工事内容（令和５年度からの改修実績例）</a:t>
                      </a:r>
                      <a:endParaRPr kumimoji="1" lang="ja-JP" altLang="en-US" sz="1100" dirty="0">
                        <a:latin typeface="Meiryo UI" panose="020B0604030504040204" pitchFamily="50" charset="-128"/>
                        <a:ea typeface="Meiryo UI" panose="020B0604030504040204" pitchFamily="50" charset="-128"/>
                      </a:endParaRPr>
                    </a:p>
                  </a:txBody>
                  <a:tcPr marL="61988" marR="6198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2734391602"/>
                  </a:ext>
                </a:extLst>
              </a:tr>
              <a:tr h="170958">
                <a:tc>
                  <a:txBody>
                    <a:bodyPr/>
                    <a:lstStyle/>
                    <a:p>
                      <a:pPr algn="ctr">
                        <a:lnSpc>
                          <a:spcPts val="1600"/>
                        </a:lnSpc>
                      </a:pPr>
                      <a:r>
                        <a:rPr lang="ja-JP" sz="1100" kern="100" dirty="0">
                          <a:effectLst/>
                          <a:latin typeface="游明朝" panose="02020400000000000000" pitchFamily="18" charset="-128"/>
                          <a:ea typeface="Meiryo UI" panose="020B0604030504040204" pitchFamily="50" charset="-128"/>
                          <a:cs typeface="Times New Roman" panose="02020603050405020304" pitchFamily="18" charset="0"/>
                        </a:rPr>
                        <a:t>防音</a:t>
                      </a:r>
                      <a:endParaRPr lang="ja-JP" sz="110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61988" marR="6198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ts val="1600"/>
                        </a:lnSpc>
                      </a:pPr>
                      <a:r>
                        <a:rPr lang="ja-JP" sz="1100" kern="100" dirty="0">
                          <a:effectLst/>
                          <a:latin typeface="游明朝" panose="02020400000000000000" pitchFamily="18" charset="-128"/>
                          <a:ea typeface="Meiryo UI" panose="020B0604030504040204" pitchFamily="50" charset="-128"/>
                          <a:cs typeface="Times New Roman" panose="02020603050405020304" pitchFamily="18" charset="0"/>
                        </a:rPr>
                        <a:t>聴覚過敏、突発的な大声</a:t>
                      </a:r>
                      <a:endParaRPr lang="ja-JP" sz="110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61988" marR="6198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ts val="1600"/>
                        </a:lnSpc>
                      </a:pPr>
                      <a:r>
                        <a:rPr lang="ja-JP" sz="1100" kern="100" dirty="0">
                          <a:effectLst/>
                          <a:latin typeface="游明朝" panose="02020400000000000000" pitchFamily="18" charset="-128"/>
                          <a:ea typeface="Meiryo UI" panose="020B0604030504040204" pitchFamily="50" charset="-128"/>
                          <a:cs typeface="Times New Roman" panose="02020603050405020304" pitchFamily="18" charset="0"/>
                        </a:rPr>
                        <a:t>居室等の壁や床、扉、窓の防音工事等</a:t>
                      </a:r>
                      <a:endParaRPr lang="ja-JP" sz="110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61988" marR="6198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156175708"/>
                  </a:ext>
                </a:extLst>
              </a:tr>
              <a:tr h="224416">
                <a:tc>
                  <a:txBody>
                    <a:bodyPr/>
                    <a:lstStyle/>
                    <a:p>
                      <a:pPr algn="ctr">
                        <a:lnSpc>
                          <a:spcPts val="1600"/>
                        </a:lnSpc>
                      </a:pPr>
                      <a:r>
                        <a:rPr lang="ja-JP" sz="1100" kern="100" dirty="0">
                          <a:effectLst/>
                          <a:latin typeface="游明朝" panose="02020400000000000000" pitchFamily="18" charset="-128"/>
                          <a:ea typeface="Meiryo UI" panose="020B0604030504040204" pitchFamily="50" charset="-128"/>
                          <a:cs typeface="Times New Roman" panose="02020603050405020304" pitchFamily="18" charset="0"/>
                        </a:rPr>
                        <a:t>補強</a:t>
                      </a:r>
                      <a:endParaRPr lang="ja-JP" sz="110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61988" marR="6198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ts val="1600"/>
                        </a:lnSpc>
                      </a:pPr>
                      <a:r>
                        <a:rPr lang="ja-JP" sz="1100" kern="100" dirty="0">
                          <a:effectLst/>
                          <a:latin typeface="游明朝" panose="02020400000000000000" pitchFamily="18" charset="-128"/>
                          <a:ea typeface="Meiryo UI" panose="020B0604030504040204" pitchFamily="50" charset="-128"/>
                          <a:cs typeface="Times New Roman" panose="02020603050405020304" pitchFamily="18" charset="0"/>
                        </a:rPr>
                        <a:t>壁や窓を叩く、壁紙を剥がす</a:t>
                      </a:r>
                      <a:endParaRPr lang="ja-JP" sz="110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61988" marR="6198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ts val="1600"/>
                        </a:lnSpc>
                      </a:pPr>
                      <a:r>
                        <a:rPr lang="ja-JP" sz="1100" kern="100">
                          <a:effectLst/>
                          <a:latin typeface="游明朝" panose="02020400000000000000" pitchFamily="18" charset="-128"/>
                          <a:ea typeface="Meiryo UI" panose="020B0604030504040204" pitchFamily="50" charset="-128"/>
                          <a:cs typeface="Times New Roman" panose="02020603050405020304" pitchFamily="18" charset="0"/>
                        </a:rPr>
                        <a:t>居室の壁等のクッション材質加工、補強加工</a:t>
                      </a:r>
                      <a:endParaRPr lang="ja-JP" sz="110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61988" marR="6198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773527059"/>
                  </a:ext>
                </a:extLst>
              </a:tr>
              <a:tr h="194680">
                <a:tc>
                  <a:txBody>
                    <a:bodyPr/>
                    <a:lstStyle/>
                    <a:p>
                      <a:pPr algn="ctr">
                        <a:lnSpc>
                          <a:spcPts val="1600"/>
                        </a:lnSpc>
                      </a:pPr>
                      <a:r>
                        <a:rPr lang="ja-JP" sz="1100" kern="100" dirty="0">
                          <a:effectLst/>
                          <a:latin typeface="游明朝" panose="02020400000000000000" pitchFamily="18" charset="-128"/>
                          <a:ea typeface="Meiryo UI" panose="020B0604030504040204" pitchFamily="50" charset="-128"/>
                          <a:cs typeface="Times New Roman" panose="02020603050405020304" pitchFamily="18" charset="0"/>
                        </a:rPr>
                        <a:t>手すり等</a:t>
                      </a:r>
                      <a:endParaRPr lang="ja-JP" sz="110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61988" marR="6198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ts val="1600"/>
                        </a:lnSpc>
                      </a:pPr>
                      <a:r>
                        <a:rPr lang="ja-JP" sz="1100" kern="100" dirty="0">
                          <a:effectLst/>
                          <a:latin typeface="游明朝" panose="02020400000000000000" pitchFamily="18" charset="-128"/>
                          <a:ea typeface="Meiryo UI" panose="020B0604030504040204" pitchFamily="50" charset="-128"/>
                          <a:cs typeface="Times New Roman" panose="02020603050405020304" pitchFamily="18" charset="0"/>
                        </a:rPr>
                        <a:t>手足の不自由、歩行の難しさ</a:t>
                      </a:r>
                      <a:endParaRPr lang="ja-JP" sz="110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61988" marR="6198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10160" algn="just">
                        <a:lnSpc>
                          <a:spcPts val="1600"/>
                        </a:lnSpc>
                      </a:pPr>
                      <a:r>
                        <a:rPr lang="ja-JP" sz="1100" kern="100" dirty="0">
                          <a:effectLst/>
                          <a:latin typeface="游明朝" panose="02020400000000000000" pitchFamily="18" charset="-128"/>
                          <a:ea typeface="Meiryo UI" panose="020B0604030504040204" pitchFamily="50" charset="-128"/>
                          <a:cs typeface="Times New Roman" panose="02020603050405020304" pitchFamily="18" charset="0"/>
                        </a:rPr>
                        <a:t>手すり設置、段差解消</a:t>
                      </a:r>
                      <a:endParaRPr lang="ja-JP" sz="110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61988" marR="6198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673600706"/>
                  </a:ext>
                </a:extLst>
              </a:tr>
              <a:tr h="216024">
                <a:tc>
                  <a:txBody>
                    <a:bodyPr/>
                    <a:lstStyle/>
                    <a:p>
                      <a:pPr algn="ctr">
                        <a:lnSpc>
                          <a:spcPts val="1600"/>
                        </a:lnSpc>
                      </a:pPr>
                      <a:r>
                        <a:rPr lang="ja-JP" sz="1100" kern="100" dirty="0">
                          <a:effectLst/>
                          <a:latin typeface="游明朝" panose="02020400000000000000" pitchFamily="18" charset="-128"/>
                          <a:ea typeface="Meiryo UI" panose="020B0604030504040204" pitchFamily="50" charset="-128"/>
                          <a:cs typeface="Times New Roman" panose="02020603050405020304" pitchFamily="18" charset="0"/>
                        </a:rPr>
                        <a:t>トイレ</a:t>
                      </a:r>
                      <a:endParaRPr lang="ja-JP" sz="110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61988" marR="6198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ts val="1600"/>
                        </a:lnSpc>
                      </a:pPr>
                      <a:r>
                        <a:rPr lang="ja-JP" sz="1100" kern="100" dirty="0">
                          <a:effectLst/>
                          <a:latin typeface="游明朝" panose="02020400000000000000" pitchFamily="18" charset="-128"/>
                          <a:ea typeface="Meiryo UI" panose="020B0604030504040204" pitchFamily="50" charset="-128"/>
                          <a:cs typeface="Times New Roman" panose="02020603050405020304" pitchFamily="18" charset="0"/>
                        </a:rPr>
                        <a:t>身体の不自由、トイレ動作困難</a:t>
                      </a:r>
                      <a:endParaRPr lang="ja-JP" sz="110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61988" marR="6198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10160" algn="just">
                        <a:lnSpc>
                          <a:spcPts val="1600"/>
                        </a:lnSpc>
                      </a:pPr>
                      <a:r>
                        <a:rPr lang="ja-JP" sz="1100" kern="100" dirty="0">
                          <a:effectLst/>
                          <a:latin typeface="游明朝" panose="02020400000000000000" pitchFamily="18" charset="-128"/>
                          <a:ea typeface="Meiryo UI" panose="020B0604030504040204" pitchFamily="50" charset="-128"/>
                          <a:cs typeface="Times New Roman" panose="02020603050405020304" pitchFamily="18" charset="0"/>
                        </a:rPr>
                        <a:t>トイレ介助のための改修、拡張</a:t>
                      </a:r>
                      <a:endParaRPr lang="ja-JP" sz="110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61988" marR="6198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389933795"/>
                  </a:ext>
                </a:extLst>
              </a:tr>
              <a:tr h="200940">
                <a:tc rowSpan="3">
                  <a:txBody>
                    <a:bodyPr/>
                    <a:lstStyle/>
                    <a:p>
                      <a:pPr algn="ctr">
                        <a:lnSpc>
                          <a:spcPts val="1600"/>
                        </a:lnSpc>
                      </a:pPr>
                      <a:r>
                        <a:rPr lang="ja-JP" sz="1100" kern="100" dirty="0">
                          <a:effectLst/>
                          <a:latin typeface="游明朝" panose="02020400000000000000" pitchFamily="18" charset="-128"/>
                          <a:ea typeface="Meiryo UI" panose="020B0604030504040204" pitchFamily="50" charset="-128"/>
                          <a:cs typeface="Times New Roman" panose="02020603050405020304" pitchFamily="18" charset="0"/>
                        </a:rPr>
                        <a:t>その他</a:t>
                      </a:r>
                      <a:r>
                        <a:rPr lang="en-US" sz="1100" kern="100" dirty="0">
                          <a:effectLst/>
                          <a:latin typeface="Meiryo UI" panose="020B0604030504040204" pitchFamily="50" charset="-128"/>
                          <a:ea typeface="游明朝" panose="02020400000000000000" pitchFamily="18" charset="-128"/>
                          <a:cs typeface="Times New Roman" panose="02020603050405020304" pitchFamily="18" charset="0"/>
                        </a:rPr>
                        <a:t> </a:t>
                      </a:r>
                      <a:endParaRPr lang="ja-JP" sz="110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61988" marR="6198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ts val="1600"/>
                        </a:lnSpc>
                      </a:pPr>
                      <a:r>
                        <a:rPr lang="ja-JP" altLang="ja-JP" sz="1100" kern="100" dirty="0">
                          <a:effectLst/>
                          <a:latin typeface="游明朝" panose="02020400000000000000" pitchFamily="18" charset="-128"/>
                          <a:ea typeface="Meiryo UI" panose="020B0604030504040204" pitchFamily="50" charset="-128"/>
                          <a:cs typeface="Times New Roman" panose="02020603050405020304" pitchFamily="18" charset="0"/>
                        </a:rPr>
                        <a:t>突発的な行動</a:t>
                      </a:r>
                      <a:endParaRPr lang="ja-JP" sz="110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61988" marR="6198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ts val="1400"/>
                        </a:lnSpc>
                      </a:pPr>
                      <a:r>
                        <a:rPr lang="ja-JP" altLang="ja-JP" sz="1100" kern="100" dirty="0">
                          <a:effectLst/>
                          <a:latin typeface="游明朝" panose="02020400000000000000" pitchFamily="18" charset="-128"/>
                          <a:ea typeface="Meiryo UI" panose="020B0604030504040204" pitchFamily="50" charset="-128"/>
                          <a:cs typeface="Times New Roman" panose="02020603050405020304" pitchFamily="18" charset="0"/>
                        </a:rPr>
                        <a:t>窓の落下防止フェンス設置、</a:t>
                      </a:r>
                      <a:endParaRPr lang="en-US" sz="1100" kern="100" dirty="0">
                        <a:effectLst/>
                        <a:latin typeface="Meiryo UI" panose="020B0604030504040204" pitchFamily="50" charset="-128"/>
                        <a:ea typeface="游明朝" panose="02020400000000000000" pitchFamily="18" charset="-128"/>
                        <a:cs typeface="Times New Roman" panose="02020603050405020304" pitchFamily="18" charset="0"/>
                      </a:endParaRPr>
                    </a:p>
                  </a:txBody>
                  <a:tcPr marL="61988" marR="6198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183435449"/>
                  </a:ext>
                </a:extLst>
              </a:tr>
              <a:tr h="216024">
                <a:tc vMerge="1">
                  <a:txBody>
                    <a:bodyPr/>
                    <a:lstStyle/>
                    <a:p>
                      <a:pPr marL="787400" indent="-254000" algn="ctr">
                        <a:lnSpc>
                          <a:spcPts val="1600"/>
                        </a:lnSpc>
                      </a:pPr>
                      <a:endParaRPr lang="ja-JP" sz="100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61988" marR="6198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lvl="0" indent="0" algn="just" defTabSz="914400" rtl="0" eaLnBrk="1" fontAlgn="auto" latinLnBrk="0" hangingPunct="1">
                        <a:lnSpc>
                          <a:spcPts val="1600"/>
                        </a:lnSpc>
                        <a:spcBef>
                          <a:spcPts val="0"/>
                        </a:spcBef>
                        <a:spcAft>
                          <a:spcPts val="0"/>
                        </a:spcAft>
                        <a:buClrTx/>
                        <a:buSzTx/>
                        <a:buFontTx/>
                        <a:buNone/>
                        <a:tabLst/>
                        <a:defRPr/>
                      </a:pPr>
                      <a:r>
                        <a:rPr lang="ja-JP" altLang="ja-JP" sz="1100" kern="100" dirty="0">
                          <a:effectLst/>
                          <a:latin typeface="游明朝" panose="02020400000000000000" pitchFamily="18" charset="-128"/>
                          <a:ea typeface="Meiryo UI" panose="020B0604030504040204" pitchFamily="50" charset="-128"/>
                          <a:cs typeface="Times New Roman" panose="02020603050405020304" pitchFamily="18" charset="0"/>
                        </a:rPr>
                        <a:t>日光によるてんかん発作</a:t>
                      </a:r>
                      <a:endParaRPr lang="ja-JP" altLang="ja-JP" sz="110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61988" marR="6198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ts val="1600"/>
                        </a:lnSpc>
                      </a:pPr>
                      <a:r>
                        <a:rPr lang="ja-JP" altLang="ja-JP" sz="1100" kern="100" dirty="0">
                          <a:effectLst/>
                          <a:latin typeface="游明朝" panose="02020400000000000000" pitchFamily="18" charset="-128"/>
                          <a:ea typeface="Meiryo UI" panose="020B0604030504040204" pitchFamily="50" charset="-128"/>
                          <a:cs typeface="Times New Roman" panose="02020603050405020304" pitchFamily="18" charset="0"/>
                        </a:rPr>
                        <a:t>窓のシーリング</a:t>
                      </a:r>
                      <a:endParaRPr lang="ja-JP" sz="110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61988" marR="6198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56135457"/>
                  </a:ext>
                </a:extLst>
              </a:tr>
              <a:tr h="216024">
                <a:tc vMerge="1">
                  <a:txBody>
                    <a:bodyPr/>
                    <a:lstStyle/>
                    <a:p>
                      <a:pPr marL="787400" indent="-254000" algn="ctr">
                        <a:lnSpc>
                          <a:spcPts val="1600"/>
                        </a:lnSpc>
                      </a:pPr>
                      <a:endParaRPr lang="ja-JP" sz="100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61988" marR="6198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ts val="1600"/>
                        </a:lnSpc>
                      </a:pPr>
                      <a:r>
                        <a:rPr lang="ja-JP" altLang="ja-JP" sz="1100" kern="100" dirty="0">
                          <a:effectLst/>
                          <a:latin typeface="游明朝" panose="02020400000000000000" pitchFamily="18" charset="-128"/>
                          <a:ea typeface="Meiryo UI" panose="020B0604030504040204" pitchFamily="50" charset="-128"/>
                          <a:cs typeface="Times New Roman" panose="02020603050405020304" pitchFamily="18" charset="0"/>
                        </a:rPr>
                        <a:t>失便、こだわりによる弄便</a:t>
                      </a:r>
                      <a:endParaRPr lang="ja-JP" altLang="ja-JP" sz="110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61988" marR="6198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lvl="0" indent="0" algn="just" defTabSz="914400" rtl="0" eaLnBrk="1" fontAlgn="auto" latinLnBrk="0" hangingPunct="1">
                        <a:lnSpc>
                          <a:spcPts val="1600"/>
                        </a:lnSpc>
                        <a:spcBef>
                          <a:spcPts val="0"/>
                        </a:spcBef>
                        <a:spcAft>
                          <a:spcPts val="0"/>
                        </a:spcAft>
                        <a:buClrTx/>
                        <a:buSzTx/>
                        <a:buFontTx/>
                        <a:buNone/>
                        <a:tabLst/>
                        <a:defRPr/>
                      </a:pPr>
                      <a:r>
                        <a:rPr lang="ja-JP" altLang="ja-JP" sz="1100" kern="100" dirty="0">
                          <a:effectLst/>
                          <a:latin typeface="游明朝" panose="02020400000000000000" pitchFamily="18" charset="-128"/>
                          <a:ea typeface="Meiryo UI" panose="020B0604030504040204" pitchFamily="50" charset="-128"/>
                          <a:cs typeface="Times New Roman" panose="02020603050405020304" pitchFamily="18" charset="0"/>
                        </a:rPr>
                        <a:t>居室、共有部分の弄便対策工事、防水処理</a:t>
                      </a:r>
                      <a:endParaRPr lang="ja-JP" altLang="ja-JP" sz="110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61988" marR="6198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476004229"/>
                  </a:ext>
                </a:extLst>
              </a:tr>
            </a:tbl>
          </a:graphicData>
        </a:graphic>
      </p:graphicFrame>
      <p:sp>
        <p:nvSpPr>
          <p:cNvPr id="8" name="AutoShape 6">
            <a:extLst>
              <a:ext uri="{FF2B5EF4-FFF2-40B4-BE49-F238E27FC236}">
                <a16:creationId xmlns:a16="http://schemas.microsoft.com/office/drawing/2014/main" id="{A587076F-233E-42EA-8ED7-2780F9B98BDA}"/>
              </a:ext>
            </a:extLst>
          </p:cNvPr>
          <p:cNvSpPr>
            <a:spLocks noChangeArrowheads="1"/>
          </p:cNvSpPr>
          <p:nvPr/>
        </p:nvSpPr>
        <p:spPr bwMode="auto">
          <a:xfrm>
            <a:off x="5385218" y="4797152"/>
            <a:ext cx="3654297" cy="288032"/>
          </a:xfrm>
          <a:prstGeom prst="flowChartProcess">
            <a:avLst/>
          </a:prstGeom>
          <a:noFill/>
          <a:ln w="6350">
            <a:noFill/>
            <a:prstDash val="dash"/>
            <a:miter lim="800000"/>
            <a:headEnd/>
            <a:tailEnd/>
          </a:ln>
          <a:effectLst/>
        </p:spPr>
        <p:txBody>
          <a:bodyPr anchor="t" anchorCtr="0"/>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marL="177800" marR="0" lvl="0" indent="-177800" algn="l" defTabSz="914400" rtl="0" eaLnBrk="1" fontAlgn="auto" latinLnBrk="0" hangingPunct="1">
              <a:spcBef>
                <a:spcPts val="300"/>
              </a:spcBef>
              <a:spcAft>
                <a:spcPts val="0"/>
              </a:spcAft>
              <a:buClrTx/>
              <a:buSzTx/>
              <a:buFontTx/>
              <a:buNone/>
              <a:tabLst/>
              <a:defRPr/>
            </a:pPr>
            <a:r>
              <a:rPr kumimoji="1" lang="en-US" altLang="ja-JP"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ja-JP" altLang="en-US"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１事業所で複数の種類の工事を実施している場合</a:t>
            </a:r>
            <a:r>
              <a:rPr lang="ja-JP" altLang="en-US" sz="1100" dirty="0">
                <a:solidFill>
                  <a:prstClr val="black"/>
                </a:solidFill>
                <a:latin typeface="Meiryo UI" panose="020B0604030504040204" pitchFamily="50" charset="-128"/>
                <a:ea typeface="Meiryo UI" panose="020B0604030504040204" pitchFamily="50" charset="-128"/>
              </a:rPr>
              <a:t>もあり</a:t>
            </a:r>
            <a:endParaRPr lang="ja-JP" altLang="en-US" sz="1100" dirty="0">
              <a:latin typeface="メイリオ" panose="020B0604030504040204" pitchFamily="50" charset="-128"/>
              <a:ea typeface="メイリオ" panose="020B0604030504040204" pitchFamily="50" charset="-128"/>
            </a:endParaRPr>
          </a:p>
        </p:txBody>
      </p:sp>
      <p:grpSp>
        <p:nvGrpSpPr>
          <p:cNvPr id="9" name="グループ化 8">
            <a:extLst>
              <a:ext uri="{FF2B5EF4-FFF2-40B4-BE49-F238E27FC236}">
                <a16:creationId xmlns:a16="http://schemas.microsoft.com/office/drawing/2014/main" id="{5E239FEA-CDE5-4EC5-A2E4-A29C1343318E}"/>
              </a:ext>
            </a:extLst>
          </p:cNvPr>
          <p:cNvGrpSpPr/>
          <p:nvPr/>
        </p:nvGrpSpPr>
        <p:grpSpPr>
          <a:xfrm>
            <a:off x="395536" y="5937149"/>
            <a:ext cx="7128792" cy="588195"/>
            <a:chOff x="1625548" y="5904062"/>
            <a:chExt cx="6324951" cy="588195"/>
          </a:xfrm>
        </p:grpSpPr>
        <p:sp>
          <p:nvSpPr>
            <p:cNvPr id="10" name="フリーフォーム: 図形 9">
              <a:extLst>
                <a:ext uri="{FF2B5EF4-FFF2-40B4-BE49-F238E27FC236}">
                  <a16:creationId xmlns:a16="http://schemas.microsoft.com/office/drawing/2014/main" id="{C5324523-3B94-4208-B396-D9A7F4050723}"/>
                </a:ext>
              </a:extLst>
            </p:cNvPr>
            <p:cNvSpPr/>
            <p:nvPr/>
          </p:nvSpPr>
          <p:spPr>
            <a:xfrm>
              <a:off x="1625548" y="5904062"/>
              <a:ext cx="1216336" cy="588195"/>
            </a:xfrm>
            <a:custGeom>
              <a:avLst/>
              <a:gdLst>
                <a:gd name="connsiteX0" fmla="*/ 0 w 1216336"/>
                <a:gd name="connsiteY0" fmla="*/ 58762 h 587615"/>
                <a:gd name="connsiteX1" fmla="*/ 58762 w 1216336"/>
                <a:gd name="connsiteY1" fmla="*/ 0 h 587615"/>
                <a:gd name="connsiteX2" fmla="*/ 1157575 w 1216336"/>
                <a:gd name="connsiteY2" fmla="*/ 0 h 587615"/>
                <a:gd name="connsiteX3" fmla="*/ 1216337 w 1216336"/>
                <a:gd name="connsiteY3" fmla="*/ 58762 h 587615"/>
                <a:gd name="connsiteX4" fmla="*/ 1216336 w 1216336"/>
                <a:gd name="connsiteY4" fmla="*/ 528854 h 587615"/>
                <a:gd name="connsiteX5" fmla="*/ 1157574 w 1216336"/>
                <a:gd name="connsiteY5" fmla="*/ 587616 h 587615"/>
                <a:gd name="connsiteX6" fmla="*/ 58762 w 1216336"/>
                <a:gd name="connsiteY6" fmla="*/ 587615 h 587615"/>
                <a:gd name="connsiteX7" fmla="*/ 0 w 1216336"/>
                <a:gd name="connsiteY7" fmla="*/ 528853 h 587615"/>
                <a:gd name="connsiteX8" fmla="*/ 0 w 1216336"/>
                <a:gd name="connsiteY8" fmla="*/ 58762 h 58761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216336" h="587615">
                  <a:moveTo>
                    <a:pt x="0" y="58762"/>
                  </a:moveTo>
                  <a:cubicBezTo>
                    <a:pt x="0" y="26309"/>
                    <a:pt x="26309" y="0"/>
                    <a:pt x="58762" y="0"/>
                  </a:cubicBezTo>
                  <a:lnTo>
                    <a:pt x="1157575" y="0"/>
                  </a:lnTo>
                  <a:cubicBezTo>
                    <a:pt x="1190028" y="0"/>
                    <a:pt x="1216337" y="26309"/>
                    <a:pt x="1216337" y="58762"/>
                  </a:cubicBezTo>
                  <a:cubicBezTo>
                    <a:pt x="1216337" y="215459"/>
                    <a:pt x="1216336" y="372157"/>
                    <a:pt x="1216336" y="528854"/>
                  </a:cubicBezTo>
                  <a:cubicBezTo>
                    <a:pt x="1216336" y="561307"/>
                    <a:pt x="1190027" y="587616"/>
                    <a:pt x="1157574" y="587616"/>
                  </a:cubicBezTo>
                  <a:lnTo>
                    <a:pt x="58762" y="587615"/>
                  </a:lnTo>
                  <a:cubicBezTo>
                    <a:pt x="26309" y="587615"/>
                    <a:pt x="0" y="561306"/>
                    <a:pt x="0" y="528853"/>
                  </a:cubicBezTo>
                  <a:lnTo>
                    <a:pt x="0" y="58762"/>
                  </a:lnTo>
                  <a:close/>
                </a:path>
              </a:pathLst>
            </a:cu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55311" tIns="55311" rIns="55311" bIns="55311" numCol="1" spcCol="1270" anchor="ctr" anchorCtr="0">
              <a:noAutofit/>
            </a:bodyPr>
            <a:lstStyle/>
            <a:p>
              <a:pPr marL="0" lvl="0" indent="0" algn="ctr" defTabSz="444500">
                <a:lnSpc>
                  <a:spcPct val="90000"/>
                </a:lnSpc>
                <a:spcBef>
                  <a:spcPct val="0"/>
                </a:spcBef>
                <a:spcAft>
                  <a:spcPct val="35000"/>
                </a:spcAft>
                <a:buNone/>
              </a:pPr>
              <a:r>
                <a:rPr lang="ja-JP" altLang="en-US" sz="1000" b="1" dirty="0">
                  <a:solidFill>
                    <a:schemeClr val="bg1"/>
                  </a:solidFill>
                  <a:latin typeface="Meiryo UI" panose="020B0604030504040204" pitchFamily="50" charset="-128"/>
                  <a:ea typeface="Meiryo UI" panose="020B0604030504040204" pitchFamily="50" charset="-128"/>
                </a:rPr>
                <a:t>５</a:t>
              </a:r>
              <a:r>
                <a:rPr kumimoji="1" lang="ja-JP" altLang="en-US" sz="1000" b="1" kern="1200" dirty="0">
                  <a:solidFill>
                    <a:schemeClr val="bg1"/>
                  </a:solidFill>
                  <a:latin typeface="Meiryo UI" panose="020B0604030504040204" pitchFamily="50" charset="-128"/>
                  <a:ea typeface="Meiryo UI" panose="020B0604030504040204" pitchFamily="50" charset="-128"/>
                </a:rPr>
                <a:t>月</a:t>
              </a:r>
              <a:r>
                <a:rPr lang="ja-JP" altLang="en-US" sz="1000" b="1" dirty="0">
                  <a:solidFill>
                    <a:schemeClr val="bg1"/>
                  </a:solidFill>
                  <a:latin typeface="Meiryo UI" panose="020B0604030504040204" pitchFamily="50" charset="-128"/>
                  <a:ea typeface="Meiryo UI" panose="020B0604030504040204" pitchFamily="50" charset="-128"/>
                </a:rPr>
                <a:t>７</a:t>
              </a:r>
              <a:r>
                <a:rPr kumimoji="1" lang="ja-JP" altLang="en-US" sz="1000" b="1" kern="1200" dirty="0">
                  <a:solidFill>
                    <a:schemeClr val="bg1"/>
                  </a:solidFill>
                  <a:latin typeface="Meiryo UI" panose="020B0604030504040204" pitchFamily="50" charset="-128"/>
                  <a:ea typeface="Meiryo UI" panose="020B0604030504040204" pitchFamily="50" charset="-128"/>
                </a:rPr>
                <a:t>日～６月</a:t>
              </a:r>
              <a:r>
                <a:rPr lang="en-US" altLang="ja-JP" sz="1000" b="1" dirty="0">
                  <a:solidFill>
                    <a:schemeClr val="bg1"/>
                  </a:solidFill>
                  <a:latin typeface="Meiryo UI" panose="020B0604030504040204" pitchFamily="50" charset="-128"/>
                  <a:ea typeface="Meiryo UI" panose="020B0604030504040204" pitchFamily="50" charset="-128"/>
                </a:rPr>
                <a:t>30</a:t>
              </a:r>
              <a:r>
                <a:rPr kumimoji="1" lang="ja-JP" altLang="en-US" sz="1000" b="1" kern="1200" dirty="0">
                  <a:solidFill>
                    <a:schemeClr val="bg1"/>
                  </a:solidFill>
                  <a:latin typeface="Meiryo UI" panose="020B0604030504040204" pitchFamily="50" charset="-128"/>
                  <a:ea typeface="Meiryo UI" panose="020B0604030504040204" pitchFamily="50" charset="-128"/>
                </a:rPr>
                <a:t>日</a:t>
              </a:r>
              <a:endParaRPr kumimoji="1" lang="en-US" altLang="ja-JP" sz="1000" b="1" kern="1200" dirty="0">
                <a:solidFill>
                  <a:schemeClr val="bg1"/>
                </a:solidFill>
                <a:latin typeface="Meiryo UI" panose="020B0604030504040204" pitchFamily="50" charset="-128"/>
                <a:ea typeface="Meiryo UI" panose="020B0604030504040204" pitchFamily="50" charset="-128"/>
              </a:endParaRPr>
            </a:p>
            <a:p>
              <a:pPr marL="0" lvl="0" indent="0" algn="ctr" defTabSz="444500">
                <a:lnSpc>
                  <a:spcPct val="90000"/>
                </a:lnSpc>
                <a:spcBef>
                  <a:spcPct val="0"/>
                </a:spcBef>
                <a:spcAft>
                  <a:spcPct val="35000"/>
                </a:spcAft>
                <a:buNone/>
              </a:pPr>
              <a:r>
                <a:rPr kumimoji="1" lang="ja-JP" altLang="en-US" sz="1000" b="1" kern="1200" dirty="0">
                  <a:latin typeface="Meiryo UI" panose="020B0604030504040204" pitchFamily="50" charset="-128"/>
                  <a:ea typeface="Meiryo UI" panose="020B0604030504040204" pitchFamily="50" charset="-128"/>
                </a:rPr>
                <a:t>募集</a:t>
              </a:r>
            </a:p>
          </p:txBody>
        </p:sp>
        <p:sp>
          <p:nvSpPr>
            <p:cNvPr id="11" name="フリーフォーム: 図形 10">
              <a:extLst>
                <a:ext uri="{FF2B5EF4-FFF2-40B4-BE49-F238E27FC236}">
                  <a16:creationId xmlns:a16="http://schemas.microsoft.com/office/drawing/2014/main" id="{F381CDD2-3B61-45DC-B745-AF3AE44DDE3F}"/>
                </a:ext>
              </a:extLst>
            </p:cNvPr>
            <p:cNvSpPr/>
            <p:nvPr/>
          </p:nvSpPr>
          <p:spPr>
            <a:xfrm>
              <a:off x="2963518" y="6047043"/>
              <a:ext cx="257863" cy="301651"/>
            </a:xfrm>
            <a:custGeom>
              <a:avLst/>
              <a:gdLst>
                <a:gd name="connsiteX0" fmla="*/ 0 w 257863"/>
                <a:gd name="connsiteY0" fmla="*/ 60330 h 301651"/>
                <a:gd name="connsiteX1" fmla="*/ 128932 w 257863"/>
                <a:gd name="connsiteY1" fmla="*/ 60330 h 301651"/>
                <a:gd name="connsiteX2" fmla="*/ 128932 w 257863"/>
                <a:gd name="connsiteY2" fmla="*/ 0 h 301651"/>
                <a:gd name="connsiteX3" fmla="*/ 257863 w 257863"/>
                <a:gd name="connsiteY3" fmla="*/ 150826 h 301651"/>
                <a:gd name="connsiteX4" fmla="*/ 128932 w 257863"/>
                <a:gd name="connsiteY4" fmla="*/ 301651 h 301651"/>
                <a:gd name="connsiteX5" fmla="*/ 128932 w 257863"/>
                <a:gd name="connsiteY5" fmla="*/ 241321 h 301651"/>
                <a:gd name="connsiteX6" fmla="*/ 0 w 257863"/>
                <a:gd name="connsiteY6" fmla="*/ 241321 h 301651"/>
                <a:gd name="connsiteX7" fmla="*/ 0 w 257863"/>
                <a:gd name="connsiteY7" fmla="*/ 60330 h 3016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57863" h="301651">
                  <a:moveTo>
                    <a:pt x="0" y="60330"/>
                  </a:moveTo>
                  <a:lnTo>
                    <a:pt x="128932" y="60330"/>
                  </a:lnTo>
                  <a:lnTo>
                    <a:pt x="128932" y="0"/>
                  </a:lnTo>
                  <a:lnTo>
                    <a:pt x="257863" y="150826"/>
                  </a:lnTo>
                  <a:lnTo>
                    <a:pt x="128932" y="301651"/>
                  </a:lnTo>
                  <a:lnTo>
                    <a:pt x="128932" y="241321"/>
                  </a:lnTo>
                  <a:lnTo>
                    <a:pt x="0" y="241321"/>
                  </a:lnTo>
                  <a:lnTo>
                    <a:pt x="0" y="60330"/>
                  </a:lnTo>
                  <a:close/>
                </a:path>
              </a:pathLst>
            </a:custGeom>
          </p:spPr>
          <p:style>
            <a:lnRef idx="0">
              <a:schemeClr val="accent1">
                <a:tint val="60000"/>
                <a:hueOff val="0"/>
                <a:satOff val="0"/>
                <a:lumOff val="0"/>
                <a:alphaOff val="0"/>
              </a:schemeClr>
            </a:lnRef>
            <a:fillRef idx="1">
              <a:schemeClr val="accent1">
                <a:tint val="60000"/>
                <a:hueOff val="0"/>
                <a:satOff val="0"/>
                <a:lumOff val="0"/>
                <a:alphaOff val="0"/>
              </a:schemeClr>
            </a:fillRef>
            <a:effectRef idx="0">
              <a:schemeClr val="accent1">
                <a:tint val="60000"/>
                <a:hueOff val="0"/>
                <a:satOff val="0"/>
                <a:lumOff val="0"/>
                <a:alphaOff val="0"/>
              </a:schemeClr>
            </a:effectRef>
            <a:fontRef idx="minor">
              <a:schemeClr val="lt1"/>
            </a:fontRef>
          </p:style>
          <p:txBody>
            <a:bodyPr spcFirstLastPara="0" vert="horz" wrap="square" lIns="0" tIns="60330" rIns="77359" bIns="60330" numCol="1" spcCol="1270" anchor="ctr" anchorCtr="0">
              <a:noAutofit/>
            </a:bodyPr>
            <a:lstStyle/>
            <a:p>
              <a:pPr marL="0" lvl="0" indent="0" algn="ctr" defTabSz="444500">
                <a:lnSpc>
                  <a:spcPct val="90000"/>
                </a:lnSpc>
                <a:spcBef>
                  <a:spcPct val="0"/>
                </a:spcBef>
                <a:spcAft>
                  <a:spcPct val="35000"/>
                </a:spcAft>
                <a:buNone/>
              </a:pPr>
              <a:endParaRPr kumimoji="1" lang="ja-JP" altLang="en-US" sz="1000" b="1" kern="1200">
                <a:latin typeface="Meiryo UI" panose="020B0604030504040204" pitchFamily="50" charset="-128"/>
                <a:ea typeface="Meiryo UI" panose="020B0604030504040204" pitchFamily="50" charset="-128"/>
              </a:endParaRPr>
            </a:p>
          </p:txBody>
        </p:sp>
        <p:sp>
          <p:nvSpPr>
            <p:cNvPr id="12" name="フリーフォーム: 図形 11">
              <a:extLst>
                <a:ext uri="{FF2B5EF4-FFF2-40B4-BE49-F238E27FC236}">
                  <a16:creationId xmlns:a16="http://schemas.microsoft.com/office/drawing/2014/main" id="{FB91078D-1421-4277-9737-1B256DBA1B5E}"/>
                </a:ext>
              </a:extLst>
            </p:cNvPr>
            <p:cNvSpPr/>
            <p:nvPr/>
          </p:nvSpPr>
          <p:spPr>
            <a:xfrm>
              <a:off x="3328419" y="5904062"/>
              <a:ext cx="1216336" cy="588195"/>
            </a:xfrm>
            <a:custGeom>
              <a:avLst/>
              <a:gdLst>
                <a:gd name="connsiteX0" fmla="*/ 0 w 1216336"/>
                <a:gd name="connsiteY0" fmla="*/ 58762 h 587615"/>
                <a:gd name="connsiteX1" fmla="*/ 58762 w 1216336"/>
                <a:gd name="connsiteY1" fmla="*/ 0 h 587615"/>
                <a:gd name="connsiteX2" fmla="*/ 1157575 w 1216336"/>
                <a:gd name="connsiteY2" fmla="*/ 0 h 587615"/>
                <a:gd name="connsiteX3" fmla="*/ 1216337 w 1216336"/>
                <a:gd name="connsiteY3" fmla="*/ 58762 h 587615"/>
                <a:gd name="connsiteX4" fmla="*/ 1216336 w 1216336"/>
                <a:gd name="connsiteY4" fmla="*/ 528854 h 587615"/>
                <a:gd name="connsiteX5" fmla="*/ 1157574 w 1216336"/>
                <a:gd name="connsiteY5" fmla="*/ 587616 h 587615"/>
                <a:gd name="connsiteX6" fmla="*/ 58762 w 1216336"/>
                <a:gd name="connsiteY6" fmla="*/ 587615 h 587615"/>
                <a:gd name="connsiteX7" fmla="*/ 0 w 1216336"/>
                <a:gd name="connsiteY7" fmla="*/ 528853 h 587615"/>
                <a:gd name="connsiteX8" fmla="*/ 0 w 1216336"/>
                <a:gd name="connsiteY8" fmla="*/ 58762 h 58761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216336" h="587615">
                  <a:moveTo>
                    <a:pt x="0" y="58762"/>
                  </a:moveTo>
                  <a:cubicBezTo>
                    <a:pt x="0" y="26309"/>
                    <a:pt x="26309" y="0"/>
                    <a:pt x="58762" y="0"/>
                  </a:cubicBezTo>
                  <a:lnTo>
                    <a:pt x="1157575" y="0"/>
                  </a:lnTo>
                  <a:cubicBezTo>
                    <a:pt x="1190028" y="0"/>
                    <a:pt x="1216337" y="26309"/>
                    <a:pt x="1216337" y="58762"/>
                  </a:cubicBezTo>
                  <a:cubicBezTo>
                    <a:pt x="1216337" y="215459"/>
                    <a:pt x="1216336" y="372157"/>
                    <a:pt x="1216336" y="528854"/>
                  </a:cubicBezTo>
                  <a:cubicBezTo>
                    <a:pt x="1216336" y="561307"/>
                    <a:pt x="1190027" y="587616"/>
                    <a:pt x="1157574" y="587616"/>
                  </a:cubicBezTo>
                  <a:lnTo>
                    <a:pt x="58762" y="587615"/>
                  </a:lnTo>
                  <a:cubicBezTo>
                    <a:pt x="26309" y="587615"/>
                    <a:pt x="0" y="561306"/>
                    <a:pt x="0" y="528853"/>
                  </a:cubicBezTo>
                  <a:lnTo>
                    <a:pt x="0" y="58762"/>
                  </a:lnTo>
                  <a:close/>
                </a:path>
              </a:pathLst>
            </a:cu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55311" tIns="55311" rIns="55311" bIns="55311" numCol="1" spcCol="1270" anchor="ctr" anchorCtr="0">
              <a:noAutofit/>
            </a:bodyPr>
            <a:lstStyle/>
            <a:p>
              <a:pPr marL="0" lvl="0" indent="0" algn="ctr" defTabSz="444500">
                <a:lnSpc>
                  <a:spcPct val="90000"/>
                </a:lnSpc>
                <a:spcBef>
                  <a:spcPct val="0"/>
                </a:spcBef>
                <a:spcAft>
                  <a:spcPct val="35000"/>
                </a:spcAft>
                <a:buNone/>
              </a:pPr>
              <a:r>
                <a:rPr lang="ja-JP" altLang="en-US" sz="1000" b="1" dirty="0">
                  <a:latin typeface="Meiryo UI" panose="020B0604030504040204" pitchFamily="50" charset="-128"/>
                  <a:ea typeface="Meiryo UI" panose="020B0604030504040204" pitchFamily="50" charset="-128"/>
                </a:rPr>
                <a:t>７</a:t>
              </a:r>
              <a:r>
                <a:rPr lang="ja-JP" sz="1000" b="1" kern="1200" dirty="0">
                  <a:latin typeface="Meiryo UI" panose="020B0604030504040204" pitchFamily="50" charset="-128"/>
                  <a:ea typeface="Meiryo UI" panose="020B0604030504040204" pitchFamily="50" charset="-128"/>
                </a:rPr>
                <a:t>月～</a:t>
              </a:r>
              <a:r>
                <a:rPr lang="ja-JP" altLang="en-US" sz="1000" b="1" dirty="0">
                  <a:latin typeface="Meiryo UI" panose="020B0604030504040204" pitchFamily="50" charset="-128"/>
                  <a:ea typeface="Meiryo UI" panose="020B0604030504040204" pitchFamily="50" charset="-128"/>
                </a:rPr>
                <a:t>８</a:t>
              </a:r>
              <a:r>
                <a:rPr lang="ja-JP" sz="1000" b="1" kern="1200" dirty="0">
                  <a:latin typeface="Meiryo UI" panose="020B0604030504040204" pitchFamily="50" charset="-128"/>
                  <a:ea typeface="Meiryo UI" panose="020B0604030504040204" pitchFamily="50" charset="-128"/>
                </a:rPr>
                <a:t>月</a:t>
              </a:r>
              <a:endParaRPr lang="en-US" altLang="ja-JP" sz="1000" b="1" kern="1200" dirty="0">
                <a:latin typeface="Meiryo UI" panose="020B0604030504040204" pitchFamily="50" charset="-128"/>
                <a:ea typeface="Meiryo UI" panose="020B0604030504040204" pitchFamily="50" charset="-128"/>
              </a:endParaRPr>
            </a:p>
            <a:p>
              <a:pPr marL="0" lvl="0" indent="0" algn="ctr" defTabSz="444500">
                <a:lnSpc>
                  <a:spcPct val="90000"/>
                </a:lnSpc>
                <a:spcBef>
                  <a:spcPct val="0"/>
                </a:spcBef>
                <a:spcAft>
                  <a:spcPct val="35000"/>
                </a:spcAft>
                <a:buNone/>
              </a:pPr>
              <a:r>
                <a:rPr lang="ja-JP" sz="1000" b="1" kern="1200" dirty="0">
                  <a:latin typeface="Meiryo UI" panose="020B0604030504040204" pitchFamily="50" charset="-128"/>
                  <a:ea typeface="Meiryo UI" panose="020B0604030504040204" pitchFamily="50" charset="-128"/>
                </a:rPr>
                <a:t>審査・内示～</a:t>
              </a:r>
              <a:endParaRPr lang="en-US" altLang="ja-JP" sz="1000" b="1" kern="1200" dirty="0">
                <a:latin typeface="Meiryo UI" panose="020B0604030504040204" pitchFamily="50" charset="-128"/>
                <a:ea typeface="Meiryo UI" panose="020B0604030504040204" pitchFamily="50" charset="-128"/>
              </a:endParaRPr>
            </a:p>
            <a:p>
              <a:pPr marL="0" lvl="0" indent="0" algn="ctr" defTabSz="444500">
                <a:lnSpc>
                  <a:spcPct val="90000"/>
                </a:lnSpc>
                <a:spcBef>
                  <a:spcPct val="0"/>
                </a:spcBef>
                <a:spcAft>
                  <a:spcPct val="35000"/>
                </a:spcAft>
                <a:buNone/>
              </a:pPr>
              <a:r>
                <a:rPr lang="ja-JP" sz="1000" b="1" kern="1200" dirty="0">
                  <a:latin typeface="Meiryo UI" panose="020B0604030504040204" pitchFamily="50" charset="-128"/>
                  <a:ea typeface="Meiryo UI" panose="020B0604030504040204" pitchFamily="50" charset="-128"/>
                </a:rPr>
                <a:t>交付申請・交付決定</a:t>
              </a:r>
              <a:endParaRPr kumimoji="1" lang="ja-JP" altLang="en-US" sz="1000" b="1" kern="1200" dirty="0">
                <a:latin typeface="Meiryo UI" panose="020B0604030504040204" pitchFamily="50" charset="-128"/>
                <a:ea typeface="Meiryo UI" panose="020B0604030504040204" pitchFamily="50" charset="-128"/>
              </a:endParaRPr>
            </a:p>
          </p:txBody>
        </p:sp>
        <p:sp>
          <p:nvSpPr>
            <p:cNvPr id="13" name="フリーフォーム: 図形 12">
              <a:extLst>
                <a:ext uri="{FF2B5EF4-FFF2-40B4-BE49-F238E27FC236}">
                  <a16:creationId xmlns:a16="http://schemas.microsoft.com/office/drawing/2014/main" id="{5C9224BC-8CD1-4FA6-BCA9-52AF408DB68A}"/>
                </a:ext>
              </a:extLst>
            </p:cNvPr>
            <p:cNvSpPr/>
            <p:nvPr/>
          </p:nvSpPr>
          <p:spPr>
            <a:xfrm>
              <a:off x="4666390" y="6047043"/>
              <a:ext cx="257863" cy="301651"/>
            </a:xfrm>
            <a:custGeom>
              <a:avLst/>
              <a:gdLst>
                <a:gd name="connsiteX0" fmla="*/ 0 w 257863"/>
                <a:gd name="connsiteY0" fmla="*/ 60330 h 301651"/>
                <a:gd name="connsiteX1" fmla="*/ 128932 w 257863"/>
                <a:gd name="connsiteY1" fmla="*/ 60330 h 301651"/>
                <a:gd name="connsiteX2" fmla="*/ 128932 w 257863"/>
                <a:gd name="connsiteY2" fmla="*/ 0 h 301651"/>
                <a:gd name="connsiteX3" fmla="*/ 257863 w 257863"/>
                <a:gd name="connsiteY3" fmla="*/ 150826 h 301651"/>
                <a:gd name="connsiteX4" fmla="*/ 128932 w 257863"/>
                <a:gd name="connsiteY4" fmla="*/ 301651 h 301651"/>
                <a:gd name="connsiteX5" fmla="*/ 128932 w 257863"/>
                <a:gd name="connsiteY5" fmla="*/ 241321 h 301651"/>
                <a:gd name="connsiteX6" fmla="*/ 0 w 257863"/>
                <a:gd name="connsiteY6" fmla="*/ 241321 h 301651"/>
                <a:gd name="connsiteX7" fmla="*/ 0 w 257863"/>
                <a:gd name="connsiteY7" fmla="*/ 60330 h 3016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57863" h="301651">
                  <a:moveTo>
                    <a:pt x="0" y="60330"/>
                  </a:moveTo>
                  <a:lnTo>
                    <a:pt x="128932" y="60330"/>
                  </a:lnTo>
                  <a:lnTo>
                    <a:pt x="128932" y="0"/>
                  </a:lnTo>
                  <a:lnTo>
                    <a:pt x="257863" y="150826"/>
                  </a:lnTo>
                  <a:lnTo>
                    <a:pt x="128932" y="301651"/>
                  </a:lnTo>
                  <a:lnTo>
                    <a:pt x="128932" y="241321"/>
                  </a:lnTo>
                  <a:lnTo>
                    <a:pt x="0" y="241321"/>
                  </a:lnTo>
                  <a:lnTo>
                    <a:pt x="0" y="60330"/>
                  </a:lnTo>
                  <a:close/>
                </a:path>
              </a:pathLst>
            </a:custGeom>
          </p:spPr>
          <p:style>
            <a:lnRef idx="0">
              <a:schemeClr val="accent1">
                <a:tint val="60000"/>
                <a:hueOff val="0"/>
                <a:satOff val="0"/>
                <a:lumOff val="0"/>
                <a:alphaOff val="0"/>
              </a:schemeClr>
            </a:lnRef>
            <a:fillRef idx="1">
              <a:schemeClr val="accent1">
                <a:tint val="60000"/>
                <a:hueOff val="0"/>
                <a:satOff val="0"/>
                <a:lumOff val="0"/>
                <a:alphaOff val="0"/>
              </a:schemeClr>
            </a:fillRef>
            <a:effectRef idx="0">
              <a:schemeClr val="accent1">
                <a:tint val="60000"/>
                <a:hueOff val="0"/>
                <a:satOff val="0"/>
                <a:lumOff val="0"/>
                <a:alphaOff val="0"/>
              </a:schemeClr>
            </a:effectRef>
            <a:fontRef idx="minor">
              <a:schemeClr val="lt1"/>
            </a:fontRef>
          </p:style>
          <p:txBody>
            <a:bodyPr spcFirstLastPara="0" vert="horz" wrap="square" lIns="0" tIns="60330" rIns="77359" bIns="60330" numCol="1" spcCol="1270" anchor="ctr" anchorCtr="0">
              <a:noAutofit/>
            </a:bodyPr>
            <a:lstStyle/>
            <a:p>
              <a:pPr marL="0" lvl="0" indent="0" algn="ctr" defTabSz="444500">
                <a:lnSpc>
                  <a:spcPct val="90000"/>
                </a:lnSpc>
                <a:spcBef>
                  <a:spcPct val="0"/>
                </a:spcBef>
                <a:spcAft>
                  <a:spcPct val="35000"/>
                </a:spcAft>
                <a:buNone/>
              </a:pPr>
              <a:endParaRPr kumimoji="1" lang="ja-JP" altLang="en-US" sz="1000" b="1" kern="1200">
                <a:latin typeface="Meiryo UI" panose="020B0604030504040204" pitchFamily="50" charset="-128"/>
                <a:ea typeface="Meiryo UI" panose="020B0604030504040204" pitchFamily="50" charset="-128"/>
              </a:endParaRPr>
            </a:p>
          </p:txBody>
        </p:sp>
        <p:sp>
          <p:nvSpPr>
            <p:cNvPr id="14" name="フリーフォーム: 図形 13">
              <a:extLst>
                <a:ext uri="{FF2B5EF4-FFF2-40B4-BE49-F238E27FC236}">
                  <a16:creationId xmlns:a16="http://schemas.microsoft.com/office/drawing/2014/main" id="{0B2DC2D3-5BAA-4E5F-8BF6-10DDAF78C6A6}"/>
                </a:ext>
              </a:extLst>
            </p:cNvPr>
            <p:cNvSpPr/>
            <p:nvPr/>
          </p:nvSpPr>
          <p:spPr>
            <a:xfrm>
              <a:off x="5031291" y="5904062"/>
              <a:ext cx="1216336" cy="588195"/>
            </a:xfrm>
            <a:custGeom>
              <a:avLst/>
              <a:gdLst>
                <a:gd name="connsiteX0" fmla="*/ 0 w 1216336"/>
                <a:gd name="connsiteY0" fmla="*/ 58762 h 587615"/>
                <a:gd name="connsiteX1" fmla="*/ 58762 w 1216336"/>
                <a:gd name="connsiteY1" fmla="*/ 0 h 587615"/>
                <a:gd name="connsiteX2" fmla="*/ 1157575 w 1216336"/>
                <a:gd name="connsiteY2" fmla="*/ 0 h 587615"/>
                <a:gd name="connsiteX3" fmla="*/ 1216337 w 1216336"/>
                <a:gd name="connsiteY3" fmla="*/ 58762 h 587615"/>
                <a:gd name="connsiteX4" fmla="*/ 1216336 w 1216336"/>
                <a:gd name="connsiteY4" fmla="*/ 528854 h 587615"/>
                <a:gd name="connsiteX5" fmla="*/ 1157574 w 1216336"/>
                <a:gd name="connsiteY5" fmla="*/ 587616 h 587615"/>
                <a:gd name="connsiteX6" fmla="*/ 58762 w 1216336"/>
                <a:gd name="connsiteY6" fmla="*/ 587615 h 587615"/>
                <a:gd name="connsiteX7" fmla="*/ 0 w 1216336"/>
                <a:gd name="connsiteY7" fmla="*/ 528853 h 587615"/>
                <a:gd name="connsiteX8" fmla="*/ 0 w 1216336"/>
                <a:gd name="connsiteY8" fmla="*/ 58762 h 58761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216336" h="587615">
                  <a:moveTo>
                    <a:pt x="0" y="58762"/>
                  </a:moveTo>
                  <a:cubicBezTo>
                    <a:pt x="0" y="26309"/>
                    <a:pt x="26309" y="0"/>
                    <a:pt x="58762" y="0"/>
                  </a:cubicBezTo>
                  <a:lnTo>
                    <a:pt x="1157575" y="0"/>
                  </a:lnTo>
                  <a:cubicBezTo>
                    <a:pt x="1190028" y="0"/>
                    <a:pt x="1216337" y="26309"/>
                    <a:pt x="1216337" y="58762"/>
                  </a:cubicBezTo>
                  <a:cubicBezTo>
                    <a:pt x="1216337" y="215459"/>
                    <a:pt x="1216336" y="372157"/>
                    <a:pt x="1216336" y="528854"/>
                  </a:cubicBezTo>
                  <a:cubicBezTo>
                    <a:pt x="1216336" y="561307"/>
                    <a:pt x="1190027" y="587616"/>
                    <a:pt x="1157574" y="587616"/>
                  </a:cubicBezTo>
                  <a:lnTo>
                    <a:pt x="58762" y="587615"/>
                  </a:lnTo>
                  <a:cubicBezTo>
                    <a:pt x="26309" y="587615"/>
                    <a:pt x="0" y="561306"/>
                    <a:pt x="0" y="528853"/>
                  </a:cubicBezTo>
                  <a:lnTo>
                    <a:pt x="0" y="58762"/>
                  </a:lnTo>
                  <a:close/>
                </a:path>
              </a:pathLst>
            </a:cu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55311" tIns="55311" rIns="55311" bIns="55311" numCol="1" spcCol="1270" anchor="ctr" anchorCtr="0">
              <a:noAutofit/>
            </a:bodyPr>
            <a:lstStyle/>
            <a:p>
              <a:pPr marL="0" lvl="0" indent="0" algn="ctr" defTabSz="444500">
                <a:lnSpc>
                  <a:spcPct val="90000"/>
                </a:lnSpc>
                <a:spcBef>
                  <a:spcPct val="0"/>
                </a:spcBef>
                <a:spcAft>
                  <a:spcPct val="35000"/>
                </a:spcAft>
                <a:buNone/>
              </a:pPr>
              <a:r>
                <a:rPr lang="ja-JP" altLang="en-US" sz="1000" b="1" dirty="0">
                  <a:latin typeface="Meiryo UI" panose="020B0604030504040204" pitchFamily="50" charset="-128"/>
                  <a:ea typeface="Meiryo UI" panose="020B0604030504040204" pitchFamily="50" charset="-128"/>
                </a:rPr>
                <a:t>９</a:t>
              </a:r>
              <a:r>
                <a:rPr kumimoji="1" lang="ja-JP" altLang="en-US" sz="1000" b="1" kern="1200" dirty="0">
                  <a:latin typeface="Meiryo UI" panose="020B0604030504040204" pitchFamily="50" charset="-128"/>
                  <a:ea typeface="Meiryo UI" panose="020B0604030504040204" pitchFamily="50" charset="-128"/>
                </a:rPr>
                <a:t>月～</a:t>
              </a:r>
              <a:r>
                <a:rPr lang="en-US" altLang="ja-JP" sz="1000" b="1" dirty="0">
                  <a:latin typeface="Meiryo UI" panose="020B0604030504040204" pitchFamily="50" charset="-128"/>
                  <a:ea typeface="Meiryo UI" panose="020B0604030504040204" pitchFamily="50" charset="-128"/>
                </a:rPr>
                <a:t>R8.3</a:t>
              </a:r>
              <a:r>
                <a:rPr kumimoji="1" lang="ja-JP" altLang="en-US" sz="1000" b="1" kern="1200" dirty="0">
                  <a:latin typeface="Meiryo UI" panose="020B0604030504040204" pitchFamily="50" charset="-128"/>
                  <a:ea typeface="Meiryo UI" panose="020B0604030504040204" pitchFamily="50" charset="-128"/>
                </a:rPr>
                <a:t>月</a:t>
              </a:r>
              <a:endParaRPr kumimoji="1" lang="en-US" altLang="ja-JP" sz="1000" b="1" kern="1200" dirty="0">
                <a:latin typeface="Meiryo UI" panose="020B0604030504040204" pitchFamily="50" charset="-128"/>
                <a:ea typeface="Meiryo UI" panose="020B0604030504040204" pitchFamily="50" charset="-128"/>
              </a:endParaRPr>
            </a:p>
            <a:p>
              <a:pPr marL="0" lvl="0" indent="0" algn="ctr" defTabSz="444500">
                <a:lnSpc>
                  <a:spcPct val="90000"/>
                </a:lnSpc>
                <a:spcBef>
                  <a:spcPct val="0"/>
                </a:spcBef>
                <a:spcAft>
                  <a:spcPct val="35000"/>
                </a:spcAft>
                <a:buNone/>
              </a:pPr>
              <a:r>
                <a:rPr lang="ja-JP" sz="1000" b="1" kern="1200" dirty="0">
                  <a:latin typeface="Meiryo UI" panose="020B0604030504040204" pitchFamily="50" charset="-128"/>
                  <a:ea typeface="Meiryo UI" panose="020B0604030504040204" pitchFamily="50" charset="-128"/>
                </a:rPr>
                <a:t>工事～実績報告・</a:t>
              </a:r>
              <a:endParaRPr lang="en-US" altLang="ja-JP" sz="1000" b="1" kern="1200" dirty="0">
                <a:latin typeface="Meiryo UI" panose="020B0604030504040204" pitchFamily="50" charset="-128"/>
                <a:ea typeface="Meiryo UI" panose="020B0604030504040204" pitchFamily="50" charset="-128"/>
              </a:endParaRPr>
            </a:p>
            <a:p>
              <a:pPr marL="0" lvl="0" indent="0" algn="ctr" defTabSz="444500">
                <a:lnSpc>
                  <a:spcPct val="90000"/>
                </a:lnSpc>
                <a:spcBef>
                  <a:spcPct val="0"/>
                </a:spcBef>
                <a:spcAft>
                  <a:spcPct val="35000"/>
                </a:spcAft>
                <a:buNone/>
              </a:pPr>
              <a:r>
                <a:rPr lang="ja-JP" sz="1000" b="1" kern="1200" dirty="0">
                  <a:latin typeface="Meiryo UI" panose="020B0604030504040204" pitchFamily="50" charset="-128"/>
                  <a:ea typeface="Meiryo UI" panose="020B0604030504040204" pitchFamily="50" charset="-128"/>
                </a:rPr>
                <a:t>検査</a:t>
              </a:r>
              <a:endParaRPr kumimoji="1" lang="ja-JP" altLang="en-US" sz="1000" b="1" kern="1200" dirty="0">
                <a:latin typeface="Meiryo UI" panose="020B0604030504040204" pitchFamily="50" charset="-128"/>
                <a:ea typeface="Meiryo UI" panose="020B0604030504040204" pitchFamily="50" charset="-128"/>
              </a:endParaRPr>
            </a:p>
          </p:txBody>
        </p:sp>
        <p:sp>
          <p:nvSpPr>
            <p:cNvPr id="15" name="フリーフォーム: 図形 14">
              <a:extLst>
                <a:ext uri="{FF2B5EF4-FFF2-40B4-BE49-F238E27FC236}">
                  <a16:creationId xmlns:a16="http://schemas.microsoft.com/office/drawing/2014/main" id="{6ACBBD79-399D-47D7-8382-BD2ADFFC1B52}"/>
                </a:ext>
              </a:extLst>
            </p:cNvPr>
            <p:cNvSpPr/>
            <p:nvPr/>
          </p:nvSpPr>
          <p:spPr>
            <a:xfrm>
              <a:off x="6369261" y="6047043"/>
              <a:ext cx="257863" cy="301651"/>
            </a:xfrm>
            <a:custGeom>
              <a:avLst/>
              <a:gdLst>
                <a:gd name="connsiteX0" fmla="*/ 0 w 257863"/>
                <a:gd name="connsiteY0" fmla="*/ 60330 h 301651"/>
                <a:gd name="connsiteX1" fmla="*/ 128932 w 257863"/>
                <a:gd name="connsiteY1" fmla="*/ 60330 h 301651"/>
                <a:gd name="connsiteX2" fmla="*/ 128932 w 257863"/>
                <a:gd name="connsiteY2" fmla="*/ 0 h 301651"/>
                <a:gd name="connsiteX3" fmla="*/ 257863 w 257863"/>
                <a:gd name="connsiteY3" fmla="*/ 150826 h 301651"/>
                <a:gd name="connsiteX4" fmla="*/ 128932 w 257863"/>
                <a:gd name="connsiteY4" fmla="*/ 301651 h 301651"/>
                <a:gd name="connsiteX5" fmla="*/ 128932 w 257863"/>
                <a:gd name="connsiteY5" fmla="*/ 241321 h 301651"/>
                <a:gd name="connsiteX6" fmla="*/ 0 w 257863"/>
                <a:gd name="connsiteY6" fmla="*/ 241321 h 301651"/>
                <a:gd name="connsiteX7" fmla="*/ 0 w 257863"/>
                <a:gd name="connsiteY7" fmla="*/ 60330 h 3016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57863" h="301651">
                  <a:moveTo>
                    <a:pt x="0" y="60330"/>
                  </a:moveTo>
                  <a:lnTo>
                    <a:pt x="128932" y="60330"/>
                  </a:lnTo>
                  <a:lnTo>
                    <a:pt x="128932" y="0"/>
                  </a:lnTo>
                  <a:lnTo>
                    <a:pt x="257863" y="150826"/>
                  </a:lnTo>
                  <a:lnTo>
                    <a:pt x="128932" y="301651"/>
                  </a:lnTo>
                  <a:lnTo>
                    <a:pt x="128932" y="241321"/>
                  </a:lnTo>
                  <a:lnTo>
                    <a:pt x="0" y="241321"/>
                  </a:lnTo>
                  <a:lnTo>
                    <a:pt x="0" y="60330"/>
                  </a:lnTo>
                  <a:close/>
                </a:path>
              </a:pathLst>
            </a:custGeom>
          </p:spPr>
          <p:style>
            <a:lnRef idx="0">
              <a:schemeClr val="accent1">
                <a:tint val="60000"/>
                <a:hueOff val="0"/>
                <a:satOff val="0"/>
                <a:lumOff val="0"/>
                <a:alphaOff val="0"/>
              </a:schemeClr>
            </a:lnRef>
            <a:fillRef idx="1">
              <a:schemeClr val="accent1">
                <a:tint val="60000"/>
                <a:hueOff val="0"/>
                <a:satOff val="0"/>
                <a:lumOff val="0"/>
                <a:alphaOff val="0"/>
              </a:schemeClr>
            </a:fillRef>
            <a:effectRef idx="0">
              <a:schemeClr val="accent1">
                <a:tint val="60000"/>
                <a:hueOff val="0"/>
                <a:satOff val="0"/>
                <a:lumOff val="0"/>
                <a:alphaOff val="0"/>
              </a:schemeClr>
            </a:effectRef>
            <a:fontRef idx="minor">
              <a:schemeClr val="lt1"/>
            </a:fontRef>
          </p:style>
          <p:txBody>
            <a:bodyPr spcFirstLastPara="0" vert="horz" wrap="square" lIns="0" tIns="60330" rIns="77359" bIns="60330" numCol="1" spcCol="1270" anchor="ctr" anchorCtr="0">
              <a:noAutofit/>
            </a:bodyPr>
            <a:lstStyle/>
            <a:p>
              <a:pPr marL="0" lvl="0" indent="0" algn="ctr" defTabSz="444500">
                <a:lnSpc>
                  <a:spcPct val="90000"/>
                </a:lnSpc>
                <a:spcBef>
                  <a:spcPct val="0"/>
                </a:spcBef>
                <a:spcAft>
                  <a:spcPct val="35000"/>
                </a:spcAft>
                <a:buNone/>
              </a:pPr>
              <a:endParaRPr kumimoji="1" lang="ja-JP" altLang="en-US" sz="1000" b="1" kern="1200">
                <a:latin typeface="Meiryo UI" panose="020B0604030504040204" pitchFamily="50" charset="-128"/>
                <a:ea typeface="Meiryo UI" panose="020B0604030504040204" pitchFamily="50" charset="-128"/>
              </a:endParaRPr>
            </a:p>
          </p:txBody>
        </p:sp>
        <p:sp>
          <p:nvSpPr>
            <p:cNvPr id="16" name="フリーフォーム: 図形 15">
              <a:extLst>
                <a:ext uri="{FF2B5EF4-FFF2-40B4-BE49-F238E27FC236}">
                  <a16:creationId xmlns:a16="http://schemas.microsoft.com/office/drawing/2014/main" id="{D30549BC-14C3-409D-877F-8CB53097F6CF}"/>
                </a:ext>
              </a:extLst>
            </p:cNvPr>
            <p:cNvSpPr/>
            <p:nvPr/>
          </p:nvSpPr>
          <p:spPr>
            <a:xfrm>
              <a:off x="6734163" y="5904062"/>
              <a:ext cx="1216336" cy="588195"/>
            </a:xfrm>
            <a:custGeom>
              <a:avLst/>
              <a:gdLst>
                <a:gd name="connsiteX0" fmla="*/ 0 w 1216336"/>
                <a:gd name="connsiteY0" fmla="*/ 58762 h 587615"/>
                <a:gd name="connsiteX1" fmla="*/ 58762 w 1216336"/>
                <a:gd name="connsiteY1" fmla="*/ 0 h 587615"/>
                <a:gd name="connsiteX2" fmla="*/ 1157575 w 1216336"/>
                <a:gd name="connsiteY2" fmla="*/ 0 h 587615"/>
                <a:gd name="connsiteX3" fmla="*/ 1216337 w 1216336"/>
                <a:gd name="connsiteY3" fmla="*/ 58762 h 587615"/>
                <a:gd name="connsiteX4" fmla="*/ 1216336 w 1216336"/>
                <a:gd name="connsiteY4" fmla="*/ 528854 h 587615"/>
                <a:gd name="connsiteX5" fmla="*/ 1157574 w 1216336"/>
                <a:gd name="connsiteY5" fmla="*/ 587616 h 587615"/>
                <a:gd name="connsiteX6" fmla="*/ 58762 w 1216336"/>
                <a:gd name="connsiteY6" fmla="*/ 587615 h 587615"/>
                <a:gd name="connsiteX7" fmla="*/ 0 w 1216336"/>
                <a:gd name="connsiteY7" fmla="*/ 528853 h 587615"/>
                <a:gd name="connsiteX8" fmla="*/ 0 w 1216336"/>
                <a:gd name="connsiteY8" fmla="*/ 58762 h 58761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216336" h="587615">
                  <a:moveTo>
                    <a:pt x="0" y="58762"/>
                  </a:moveTo>
                  <a:cubicBezTo>
                    <a:pt x="0" y="26309"/>
                    <a:pt x="26309" y="0"/>
                    <a:pt x="58762" y="0"/>
                  </a:cubicBezTo>
                  <a:lnTo>
                    <a:pt x="1157575" y="0"/>
                  </a:lnTo>
                  <a:cubicBezTo>
                    <a:pt x="1190028" y="0"/>
                    <a:pt x="1216337" y="26309"/>
                    <a:pt x="1216337" y="58762"/>
                  </a:cubicBezTo>
                  <a:cubicBezTo>
                    <a:pt x="1216337" y="215459"/>
                    <a:pt x="1216336" y="372157"/>
                    <a:pt x="1216336" y="528854"/>
                  </a:cubicBezTo>
                  <a:cubicBezTo>
                    <a:pt x="1216336" y="561307"/>
                    <a:pt x="1190027" y="587616"/>
                    <a:pt x="1157574" y="587616"/>
                  </a:cubicBezTo>
                  <a:lnTo>
                    <a:pt x="58762" y="587615"/>
                  </a:lnTo>
                  <a:cubicBezTo>
                    <a:pt x="26309" y="587615"/>
                    <a:pt x="0" y="561306"/>
                    <a:pt x="0" y="528853"/>
                  </a:cubicBezTo>
                  <a:lnTo>
                    <a:pt x="0" y="58762"/>
                  </a:lnTo>
                  <a:close/>
                </a:path>
              </a:pathLst>
            </a:cu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55311" tIns="55311" rIns="55311" bIns="55311" numCol="1" spcCol="1270" anchor="ctr" anchorCtr="0">
              <a:noAutofit/>
            </a:bodyPr>
            <a:lstStyle/>
            <a:p>
              <a:pPr marL="0" lvl="0" indent="0" algn="ctr" defTabSz="444500">
                <a:lnSpc>
                  <a:spcPct val="90000"/>
                </a:lnSpc>
                <a:spcBef>
                  <a:spcPct val="0"/>
                </a:spcBef>
                <a:spcAft>
                  <a:spcPct val="35000"/>
                </a:spcAft>
                <a:buNone/>
              </a:pPr>
              <a:r>
                <a:rPr lang="ja-JP" sz="1000" b="1" kern="1200" dirty="0">
                  <a:latin typeface="Meiryo UI" panose="020B0604030504040204" pitchFamily="50" charset="-128"/>
                  <a:ea typeface="Meiryo UI" panose="020B0604030504040204" pitchFamily="50" charset="-128"/>
                </a:rPr>
                <a:t>～</a:t>
              </a:r>
              <a:r>
                <a:rPr lang="en-US" altLang="ja-JP" sz="1000" b="1" kern="1200" dirty="0">
                  <a:latin typeface="Meiryo UI" panose="020B0604030504040204" pitchFamily="50" charset="-128"/>
                  <a:ea typeface="Meiryo UI" panose="020B0604030504040204" pitchFamily="50" charset="-128"/>
                </a:rPr>
                <a:t>R8.</a:t>
              </a:r>
              <a:r>
                <a:rPr lang="ja-JP" sz="1000" b="1" kern="1200" dirty="0">
                  <a:latin typeface="Meiryo UI" panose="020B0604030504040204" pitchFamily="50" charset="-128"/>
                  <a:ea typeface="Meiryo UI" panose="020B0604030504040204" pitchFamily="50" charset="-128"/>
                </a:rPr>
                <a:t>５月</a:t>
              </a:r>
              <a:endParaRPr lang="en-US" altLang="ja-JP" sz="1000" b="1" kern="1200" dirty="0">
                <a:latin typeface="Meiryo UI" panose="020B0604030504040204" pitchFamily="50" charset="-128"/>
                <a:ea typeface="Meiryo UI" panose="020B0604030504040204" pitchFamily="50" charset="-128"/>
              </a:endParaRPr>
            </a:p>
            <a:p>
              <a:pPr marL="0" lvl="0" indent="0" algn="ctr" defTabSz="444500">
                <a:lnSpc>
                  <a:spcPct val="90000"/>
                </a:lnSpc>
                <a:spcBef>
                  <a:spcPct val="0"/>
                </a:spcBef>
                <a:spcAft>
                  <a:spcPct val="35000"/>
                </a:spcAft>
                <a:buNone/>
              </a:pPr>
              <a:r>
                <a:rPr lang="ja-JP" altLang="en-US" sz="1000" b="1" dirty="0">
                  <a:latin typeface="Meiryo UI" panose="020B0604030504040204" pitchFamily="50" charset="-128"/>
                  <a:ea typeface="Meiryo UI" panose="020B0604030504040204" pitchFamily="50" charset="-128"/>
                </a:rPr>
                <a:t>清算～交付</a:t>
              </a:r>
              <a:r>
                <a:rPr lang="ja-JP" sz="1000" b="1" kern="1200" dirty="0">
                  <a:latin typeface="Meiryo UI" panose="020B0604030504040204" pitchFamily="50" charset="-128"/>
                  <a:ea typeface="Meiryo UI" panose="020B0604030504040204" pitchFamily="50" charset="-128"/>
                </a:rPr>
                <a:t>確定</a:t>
              </a:r>
              <a:endParaRPr lang="en-US" altLang="ja-JP" sz="1000" b="1" kern="1200" dirty="0">
                <a:latin typeface="Meiryo UI" panose="020B0604030504040204" pitchFamily="50" charset="-128"/>
                <a:ea typeface="Meiryo UI" panose="020B0604030504040204" pitchFamily="50" charset="-128"/>
              </a:endParaRPr>
            </a:p>
            <a:p>
              <a:pPr marL="0" lvl="0" indent="0" algn="ctr" defTabSz="444500">
                <a:lnSpc>
                  <a:spcPct val="90000"/>
                </a:lnSpc>
                <a:spcBef>
                  <a:spcPct val="0"/>
                </a:spcBef>
                <a:spcAft>
                  <a:spcPct val="35000"/>
                </a:spcAft>
                <a:buNone/>
              </a:pPr>
              <a:r>
                <a:rPr kumimoji="1" lang="ja-JP" altLang="en-US" sz="1000" b="1" dirty="0">
                  <a:latin typeface="Meiryo UI" panose="020B0604030504040204" pitchFamily="50" charset="-128"/>
                  <a:ea typeface="Meiryo UI" panose="020B0604030504040204" pitchFamily="50" charset="-128"/>
                </a:rPr>
                <a:t>（工事完了後、随時）</a:t>
              </a:r>
              <a:endParaRPr kumimoji="1" lang="ja-JP" altLang="en-US" sz="1000" b="1" kern="1200" dirty="0">
                <a:latin typeface="Meiryo UI" panose="020B0604030504040204" pitchFamily="50" charset="-128"/>
                <a:ea typeface="Meiryo UI" panose="020B0604030504040204" pitchFamily="50" charset="-128"/>
              </a:endParaRPr>
            </a:p>
          </p:txBody>
        </p:sp>
      </p:grpSp>
    </p:spTree>
    <p:extLst>
      <p:ext uri="{BB962C8B-B14F-4D97-AF65-F5344CB8AC3E}">
        <p14:creationId xmlns:p14="http://schemas.microsoft.com/office/powerpoint/2010/main" val="1537349956"/>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546</Words>
  <Application>Microsoft Office PowerPoint</Application>
  <PresentationFormat>画面に合わせる (4:3)</PresentationFormat>
  <Paragraphs>62</Paragraphs>
  <Slides>1</Slides>
  <Notes>0</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1</vt:i4>
      </vt:variant>
    </vt:vector>
  </HeadingPairs>
  <TitlesOfParts>
    <vt:vector size="7" baseType="lpstr">
      <vt:lpstr>Meiryo UI</vt:lpstr>
      <vt:lpstr>メイリオ</vt:lpstr>
      <vt:lpstr>游明朝</vt:lpstr>
      <vt:lpstr>Arial</vt:lpstr>
      <vt:lpstr>Calibri</vt:lpstr>
      <vt:lpstr>Office ​​テーマ</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2025-07-31T02:44:58Z</dcterms:created>
  <dcterms:modified xsi:type="dcterms:W3CDTF">2025-07-31T02:45:03Z</dcterms:modified>
</cp:coreProperties>
</file>