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69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D0D8E8"/>
    <a:srgbClr val="0000FF"/>
    <a:srgbClr val="E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3" autoAdjust="0"/>
    <p:restoredTop sz="94434" autoAdjust="0"/>
  </p:normalViewPr>
  <p:slideViewPr>
    <p:cSldViewPr>
      <p:cViewPr varScale="1">
        <p:scale>
          <a:sx n="122" d="100"/>
          <a:sy n="122" d="100"/>
        </p:scale>
        <p:origin x="100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6967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1"/>
            <a:ext cx="2949787" cy="496967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005252BA-2214-449C-8EB5-EC4AE1D81467}" type="datetimeFigureOut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21185"/>
            <a:ext cx="5445760" cy="4472702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6967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7" cy="496967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F5C0CDCA-636B-4F4B-A567-C7BA73AA00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4871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44990-B191-44FF-908E-CD5C61C97783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0057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CAE68-DF1D-4A3B-B4C8-841469085435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3331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BD97C-F995-4932-ABDF-B20E3D61BD50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3046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44DC7-CFC5-44D6-8028-927A1CC03337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8762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6779-2EDE-4EE9-B2E0-8016CC5F3D13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7338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B9FF4-3CA3-481E-AC8A-2DA11F807245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2979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72A7C-5CA8-4A04-B6D3-4A79AB67A3F2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3213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A5165-AE32-4DFC-B3DB-0A5EC32549A1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2926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0DA09-063E-4394-935A-FDA93ECAF335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8362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CC58A-5E16-4063-84BB-CB94814E850A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2546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A0724-2BC3-4E92-B661-077C20E9E87E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3064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9376D-9F3B-4D25-B378-A0F17775B954}" type="datetime1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C60DF-5D73-46A2-8FFF-B4A756D3B2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4351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0" y="38255"/>
            <a:ext cx="9137847" cy="298678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令和７年度　基盤整備促進ワーキンググループ　検討項目</a:t>
            </a:r>
          </a:p>
        </p:txBody>
      </p:sp>
      <p:sp>
        <p:nvSpPr>
          <p:cNvPr id="10" name="スライド番号プレースホルダー 9"/>
          <p:cNvSpPr>
            <a:spLocks noGrp="1"/>
          </p:cNvSpPr>
          <p:nvPr>
            <p:ph type="sldNum" sz="quarter" idx="12"/>
          </p:nvPr>
        </p:nvSpPr>
        <p:spPr>
          <a:xfrm>
            <a:off x="7004248" y="6453337"/>
            <a:ext cx="2133600" cy="365125"/>
          </a:xfrm>
        </p:spPr>
        <p:txBody>
          <a:bodyPr/>
          <a:lstStyle/>
          <a:p>
            <a:fld id="{1C2C60DF-5D73-46A2-8FFF-B4A756D3B2D0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6813252"/>
              </p:ext>
            </p:extLst>
          </p:nvPr>
        </p:nvGraphicFramePr>
        <p:xfrm>
          <a:off x="0" y="348436"/>
          <a:ext cx="9131693" cy="6464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1790">
                  <a:extLst>
                    <a:ext uri="{9D8B030D-6E8A-4147-A177-3AD203B41FA5}">
                      <a16:colId xmlns:a16="http://schemas.microsoft.com/office/drawing/2014/main" val="349682068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948637412"/>
                    </a:ext>
                  </a:extLst>
                </a:gridCol>
                <a:gridCol w="2598442">
                  <a:extLst>
                    <a:ext uri="{9D8B030D-6E8A-4147-A177-3AD203B41FA5}">
                      <a16:colId xmlns:a16="http://schemas.microsoft.com/office/drawing/2014/main" val="3592681040"/>
                    </a:ext>
                  </a:extLst>
                </a:gridCol>
                <a:gridCol w="1679373">
                  <a:extLst>
                    <a:ext uri="{9D8B030D-6E8A-4147-A177-3AD203B41FA5}">
                      <a16:colId xmlns:a16="http://schemas.microsoft.com/office/drawing/2014/main" val="550780301"/>
                    </a:ext>
                  </a:extLst>
                </a:gridCol>
              </a:tblGrid>
              <a:tr h="2393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提言「地域における障がい者等への支援体制について」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現在の取組み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施策の方向性（案）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4039995"/>
                  </a:ext>
                </a:extLst>
              </a:tr>
              <a:tr h="999804">
                <a:tc>
                  <a:txBody>
                    <a:bodyPr/>
                    <a:lstStyle/>
                    <a:p>
                      <a:pPr>
                        <a:lnSpc>
                          <a:spcPts val="1250"/>
                        </a:lnSpc>
                      </a:pPr>
                      <a:r>
                        <a:rPr kumimoji="1" lang="en-US" altLang="ja-JP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入所時、入所中等の地域移行に向けた認識の形成と共有</a:t>
                      </a:r>
                      <a:r>
                        <a:rPr kumimoji="1" lang="en-US" altLang="ja-JP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pPr marL="0" indent="0">
                        <a:lnSpc>
                          <a:spcPts val="125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◆市町村や基幹Ｃによる施設や入所者、家族等への働きかけ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lnSpc>
                          <a:spcPts val="125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◆基幹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C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による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SV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派遣や地域移行担当職員設置の働きかけ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lnSpc>
                          <a:spcPts val="125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◆地域資源との連携調整や地域住民の理解促進の検討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lnSpc>
                          <a:spcPts val="125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◆入所希望者への施設以外での地域生活継続の働きかけ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lnSpc>
                          <a:spcPts val="125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◆市町村や基幹Ｃへのコーディネーター等の配置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①入所時、入所中等の地域移行に向けた働きかけ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4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</a:t>
                      </a: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７施設入所の待機者に関する実態調査</a:t>
                      </a:r>
                      <a:endParaRPr kumimoji="1"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＜対象＞府内全市町村</a:t>
                      </a:r>
                      <a:endParaRPr kumimoji="1" lang="en-US" altLang="ja-JP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449263" marR="0" lvl="0" indent="-449263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＜目的＞障がい者本人や介護者の状態、地域生活への移行の可能性、市町村における地域移行への取組み等の調査</a:t>
                      </a:r>
                      <a:endParaRPr kumimoji="1" lang="en-US" altLang="ja-JP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＜実施時期＞令和７年８月調査予定</a:t>
                      </a:r>
                      <a:endParaRPr kumimoji="1" lang="en-US" altLang="ja-JP" sz="105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　　　　　　　　　　　　　　</a:t>
                      </a:r>
                      <a:r>
                        <a:rPr kumimoji="1" lang="en-US" altLang="ja-JP" sz="105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資料</a:t>
                      </a:r>
                      <a:r>
                        <a:rPr kumimoji="1" lang="en-US" altLang="ja-JP" sz="105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2】</a:t>
                      </a:r>
                    </a:p>
                    <a:p>
                      <a:pPr marL="92075" marR="0" lvl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92075" marR="0" lvl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７重度障がい者グループホーム等整備事業費補助金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継続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資料３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0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en-US" altLang="ja-JP" sz="1050" spc="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</a:t>
                      </a:r>
                      <a:r>
                        <a:rPr kumimoji="1" lang="ja-JP" altLang="en-US" sz="1050" spc="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７地域生活推進事業費補助金</a:t>
                      </a:r>
                      <a:r>
                        <a:rPr kumimoji="1" lang="en-US" altLang="ja-JP" sz="1050" spc="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spc="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継続</a:t>
                      </a:r>
                      <a:r>
                        <a:rPr kumimoji="1" lang="en-US" altLang="ja-JP" sz="1050" spc="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・普及啓発事業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・実践モデル事業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182563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①実践モデル事業</a:t>
                      </a:r>
                      <a:endParaRPr kumimoji="1" lang="en-US" altLang="ja-JP" sz="1050" b="0" spc="0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182563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0" spc="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②連携強化事業</a:t>
                      </a:r>
                      <a:endParaRPr kumimoji="1" lang="en-US" altLang="ja-JP" sz="1050" spc="0" baseline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spc="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　　　　　　　　　　　　　　</a:t>
                      </a:r>
                      <a:r>
                        <a:rPr kumimoji="1" lang="en-US" altLang="ja-JP" sz="1050" b="1" spc="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b="1" spc="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資料４</a:t>
                      </a:r>
                      <a:r>
                        <a:rPr kumimoji="1" lang="en-US" altLang="ja-JP" sz="1050" b="1" spc="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◆大阪府障がい福祉計画策定に向けた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ja-JP" altLang="en-US" sz="105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入所施設利用者への意向調査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結果概要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＜実施時期＞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令和７年２月実施　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　　　　　　　　　　　　　　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資料６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0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solidFill>
                      <a:srgbClr val="D0D8E8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90488" marR="0" indent="-90488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重度障がい者グルーホーム等整備事業費補助金の今後の展開について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90488" marR="0" indent="-90488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</a:t>
                      </a: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８地域生活推進事業費補助金の展開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4224900"/>
                  </a:ext>
                </a:extLst>
              </a:tr>
              <a:tr h="1290960">
                <a:tc>
                  <a:txBody>
                    <a:bodyPr/>
                    <a:lstStyle/>
                    <a:p>
                      <a:pPr>
                        <a:lnSpc>
                          <a:spcPts val="1250"/>
                        </a:lnSpc>
                      </a:pPr>
                      <a:r>
                        <a:rPr kumimoji="1" lang="en-US" altLang="ja-JP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暮らしの場となる</a:t>
                      </a:r>
                      <a:r>
                        <a:rPr kumimoji="1" lang="en-US" altLang="ja-JP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GH</a:t>
                      </a:r>
                      <a:r>
                        <a:rPr kumimoji="1" lang="ja-JP" altLang="en-US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等のサービス提供基盤の拡充</a:t>
                      </a:r>
                      <a:r>
                        <a:rPr kumimoji="1" lang="en-US" altLang="ja-JP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pPr marL="171450" indent="-171450">
                        <a:lnSpc>
                          <a:spcPts val="1250"/>
                        </a:lnSpc>
                        <a:buFont typeface="Wingdings" panose="05000000000000000000" pitchFamily="2" charset="2"/>
                        <a:buChar char="u"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地域の社会資源と人材確保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indent="-171450">
                        <a:lnSpc>
                          <a:spcPts val="1250"/>
                        </a:lnSpc>
                        <a:buFont typeface="Wingdings" panose="05000000000000000000" pitchFamily="2" charset="2"/>
                        <a:buChar char="u"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人員体制の確保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indent="-171450">
                        <a:lnSpc>
                          <a:spcPts val="1250"/>
                        </a:lnSpc>
                        <a:buFont typeface="Wingdings" panose="05000000000000000000" pitchFamily="2" charset="2"/>
                        <a:buChar char="u"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スキルアップ、チーム支援による統一的な対応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indent="-171450">
                        <a:lnSpc>
                          <a:spcPts val="1250"/>
                        </a:lnSpc>
                        <a:buFont typeface="Wingdings" panose="05000000000000000000" pitchFamily="2" charset="2"/>
                        <a:buChar char="u"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特性に合わせた環境整備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indent="-171450">
                        <a:lnSpc>
                          <a:spcPts val="1250"/>
                        </a:lnSpc>
                        <a:buFont typeface="Wingdings" panose="05000000000000000000" pitchFamily="2" charset="2"/>
                        <a:buChar char="u"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人的・物的なリーソース活用のための仕組み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indent="-171450">
                        <a:lnSpc>
                          <a:spcPts val="1250"/>
                        </a:lnSpc>
                        <a:buFont typeface="Wingdings" panose="05000000000000000000" pitchFamily="2" charset="2"/>
                        <a:buChar char="u"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日中サービス支援型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GH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の整備促進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0433371"/>
                  </a:ext>
                </a:extLst>
              </a:tr>
              <a:tr h="7066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ja-JP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100" b="1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障がい</a:t>
                      </a:r>
                      <a:r>
                        <a:rPr kumimoji="1" lang="ja-JP" altLang="en-US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者支援施設による在宅や</a:t>
                      </a:r>
                      <a:r>
                        <a:rPr kumimoji="1" lang="en-US" altLang="ja-JP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GH</a:t>
                      </a:r>
                      <a:r>
                        <a:rPr kumimoji="1" lang="ja-JP" altLang="en-US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で暮らす</a:t>
                      </a:r>
                      <a:r>
                        <a:rPr kumimoji="1" lang="ja-JP" altLang="en-US" sz="1100" b="1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障がい</a:t>
                      </a:r>
                      <a:r>
                        <a:rPr kumimoji="1" lang="ja-JP" altLang="en-US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者や介護者等へのバックアップ機能</a:t>
                      </a:r>
                      <a:r>
                        <a:rPr kumimoji="1" lang="en-US" altLang="ja-JP" sz="11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endParaRPr kumimoji="1" lang="en-US" altLang="ja-JP" sz="1100" b="1" i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i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拠点等の緊急時の受入れ・対応</a:t>
                      </a:r>
                      <a:endParaRPr kumimoji="1" lang="en-US" altLang="ja-JP" sz="1100" i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緊急時に備えた事前登録・住民への周知、体験の機会の働きかけ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拠点等の運用状況の検証・検討および地域課題の把握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支援の再構築、トライ＆エラーによる地域生活の継続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施設による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GH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等への実践研修の場の提供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緊急時の応援派遣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②</a:t>
                      </a:r>
                      <a:r>
                        <a:rPr kumimoji="1" lang="ja-JP" altLang="en-US" sz="11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障がい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者支援施設等の支援環境の整備　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674637385"/>
                  </a:ext>
                </a:extLst>
              </a:tr>
              <a:tr h="6947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kern="1200" dirty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【</a:t>
                      </a:r>
                      <a:r>
                        <a:rPr kumimoji="1" lang="ja-JP" altLang="en-US" sz="1100" b="1" kern="1200" dirty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地域生活への移行に向けた支援体制の構築</a:t>
                      </a:r>
                      <a:r>
                        <a:rPr kumimoji="1" lang="en-US" altLang="ja-JP" sz="1100" b="1" kern="1200" dirty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】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地域の社会資源の充実</a:t>
                      </a:r>
                      <a:endParaRPr kumimoji="1" lang="en-US" altLang="ja-JP" sz="1100" kern="1200" dirty="0">
                        <a:solidFill>
                          <a:schemeClr val="dk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施設による地域移行の組織的な支援</a:t>
                      </a:r>
                      <a:endParaRPr kumimoji="1" lang="en-US" altLang="ja-JP" sz="1100" kern="1200" dirty="0">
                        <a:solidFill>
                          <a:schemeClr val="dk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kern="1200" dirty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地域移行・定着の支援ができる人員体制の確保と財政措置</a:t>
                      </a:r>
                      <a:endParaRPr kumimoji="1" lang="en-US" altLang="ja-JP" sz="1100" kern="1200" dirty="0">
                        <a:solidFill>
                          <a:schemeClr val="dk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◆地域生活支援拠点等の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運用状況の検証・検討の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推進・強化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6537559"/>
                  </a:ext>
                </a:extLst>
              </a:tr>
              <a:tr h="6947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重度化・高齢化に対応した生活環境の整備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プライバシーの配慮、個室化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バリアフリー化や設備の導入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特性に配慮した居室改修などの環境整備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0D8E8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③地域生活支援拠点等の充実・強化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0D8E8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90488" marR="0" lvl="0" indent="-90488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◆地域生活支援拠点等の充実・強化に向けた市町村への支援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・第７期障がい福祉計画への位置づけ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・検証・検討状況の見える化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・市町村アンケート（令和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月実施）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・市町村意見交換会（令和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月予定）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　　　　　　　　　　　　　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資料５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solidFill>
                      <a:srgbClr val="E9EDF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90488" marR="0" lvl="0" indent="-90488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◆地域生活支援拠点等の運用状況の検証・検討の推進・強化</a:t>
                      </a:r>
                      <a:endParaRPr lang="ja-JP" altLang="en-US" dirty="0"/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260906"/>
                  </a:ext>
                </a:extLst>
              </a:tr>
              <a:tr h="7807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1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【</a:t>
                      </a:r>
                      <a:r>
                        <a:rPr kumimoji="1" lang="ja-JP" altLang="en-US" sz="1100" b="1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多様化する</a:t>
                      </a:r>
                      <a:r>
                        <a:rPr kumimoji="1" lang="ja-JP" altLang="en-US" sz="1100" b="1" kern="1200" dirty="0" err="1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障がい</a:t>
                      </a:r>
                      <a:r>
                        <a:rPr kumimoji="1" lang="ja-JP" altLang="en-US" sz="1100" b="1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者への支援</a:t>
                      </a:r>
                      <a:r>
                        <a:rPr kumimoji="1" lang="en-US" altLang="ja-JP" sz="1100" b="1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】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視覚化・構造化、リハビリなど専門的人材の登用、</a:t>
                      </a:r>
                      <a:r>
                        <a:rPr kumimoji="1" lang="en-US" altLang="ja-JP" sz="11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SV</a:t>
                      </a:r>
                      <a:r>
                        <a:rPr kumimoji="1" lang="ja-JP" altLang="en-US" sz="11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を受ける機会の確保、チームアプローチによる統一した支援等の支援力強化</a:t>
                      </a:r>
                      <a:endParaRPr kumimoji="1" lang="en-US" altLang="ja-JP" sz="1100" kern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en-US" altLang="ja-JP" sz="11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GH</a:t>
                      </a:r>
                      <a:r>
                        <a:rPr kumimoji="1" lang="ja-JP" altLang="en-US" sz="11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においても可能となる地域生活支援の組み立て</a:t>
                      </a:r>
                      <a:endParaRPr kumimoji="1" lang="en-US" altLang="ja-JP" sz="1100" kern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u"/>
                        <a:tabLst/>
                        <a:defRPr/>
                      </a:pPr>
                      <a:r>
                        <a:rPr kumimoji="1" lang="ja-JP" altLang="en-US" sz="11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通院等支援と日中サービスの両立および日中サービスに代わる報酬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0107205"/>
                  </a:ext>
                </a:extLst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8088949" y="39538"/>
            <a:ext cx="936104" cy="307777"/>
          </a:xfrm>
          <a:prstGeom prst="rect">
            <a:avLst/>
          </a:prstGeom>
          <a:solidFill>
            <a:schemeClr val="bg1"/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資料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1-1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FAAA109-9526-49A1-8F94-24FB47D3EF70}"/>
              </a:ext>
            </a:extLst>
          </p:cNvPr>
          <p:cNvSpPr/>
          <p:nvPr/>
        </p:nvSpPr>
        <p:spPr>
          <a:xfrm flipH="1">
            <a:off x="4892688" y="3933056"/>
            <a:ext cx="2559632" cy="1197848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l" defTabSz="914400" rtl="0" eaLnBrk="1" fontAlgn="auto" latinLnBrk="0" hangingPunct="1">
              <a:lnSpc>
                <a:spcPts val="12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kumimoji="1" lang="en-US" altLang="ja-JP" sz="10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06904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785</Words>
  <Application>Microsoft Office PowerPoint</Application>
  <PresentationFormat>画面に合わせる (4:3)</PresentationFormat>
  <Paragraphs>80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Wingdings</vt:lpstr>
      <vt:lpstr>Office ​​テーマ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2025-07-31T01:30:04Z</dcterms:created>
  <dcterms:modified xsi:type="dcterms:W3CDTF">2025-07-31T01:30:10Z</dcterms:modified>
</cp:coreProperties>
</file>