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12" autoAdjust="0"/>
    <p:restoredTop sz="97380" autoAdjust="0"/>
  </p:normalViewPr>
  <p:slideViewPr>
    <p:cSldViewPr snapToGrid="0" showGuides="1">
      <p:cViewPr varScale="1">
        <p:scale>
          <a:sx n="93" d="100"/>
          <a:sy n="93" d="100"/>
        </p:scale>
        <p:origin x="1190" y="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23271C86-87FF-4C53-91B0-BE2FF3EF5EF9}" type="datetimeFigureOut">
              <a:rPr kumimoji="1" lang="ja-JP" altLang="en-US" smtClean="0"/>
              <a:t>2025/8/25</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7F17B731-3023-447A-8638-0C12C43A3AA5}" type="slidenum">
              <a:rPr kumimoji="1" lang="ja-JP" altLang="en-US" smtClean="0"/>
              <a:t>‹#›</a:t>
            </a:fld>
            <a:endParaRPr kumimoji="1" lang="ja-JP" altLang="en-US"/>
          </a:p>
        </p:txBody>
      </p:sp>
    </p:spTree>
    <p:extLst>
      <p:ext uri="{BB962C8B-B14F-4D97-AF65-F5344CB8AC3E}">
        <p14:creationId xmlns:p14="http://schemas.microsoft.com/office/powerpoint/2010/main" val="57628473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7F17B731-3023-447A-8638-0C12C43A3AA5}" type="slidenum">
              <a:rPr kumimoji="1" lang="ja-JP" altLang="en-US" smtClean="0"/>
              <a:t>1</a:t>
            </a:fld>
            <a:endParaRPr kumimoji="1" lang="ja-JP" altLang="en-US"/>
          </a:p>
        </p:txBody>
      </p:sp>
    </p:spTree>
    <p:extLst>
      <p:ext uri="{BB962C8B-B14F-4D97-AF65-F5344CB8AC3E}">
        <p14:creationId xmlns:p14="http://schemas.microsoft.com/office/powerpoint/2010/main" val="25418462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A5F82EE-FAE9-4841-9C8A-3B392AF9E5B7}" type="datetimeFigureOut">
              <a:rPr kumimoji="1" lang="ja-JP" altLang="en-US" smtClean="0"/>
              <a:t>2025/8/25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5CE4EB1-B603-457B-A778-84BC7B891562}" type="slidenum">
              <a:rPr kumimoji="1" lang="ja-JP" altLang="en-US" smtClean="0"/>
              <a:t>‹#›</a:t>
            </a:fld>
            <a:endParaRPr kumimoji="1" lang="ja-JP" altLang="en-US"/>
          </a:p>
        </p:txBody>
      </p:sp>
    </p:spTree>
    <p:extLst>
      <p:ext uri="{BB962C8B-B14F-4D97-AF65-F5344CB8AC3E}">
        <p14:creationId xmlns:p14="http://schemas.microsoft.com/office/powerpoint/2010/main" val="124491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A5F82EE-FAE9-4841-9C8A-3B392AF9E5B7}" type="datetimeFigureOut">
              <a:rPr kumimoji="1" lang="ja-JP" altLang="en-US" smtClean="0"/>
              <a:t>2025/8/25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5CE4EB1-B603-457B-A778-84BC7B891562}" type="slidenum">
              <a:rPr kumimoji="1" lang="ja-JP" altLang="en-US" smtClean="0"/>
              <a:t>‹#›</a:t>
            </a:fld>
            <a:endParaRPr kumimoji="1" lang="ja-JP" altLang="en-US"/>
          </a:p>
        </p:txBody>
      </p:sp>
    </p:spTree>
    <p:extLst>
      <p:ext uri="{BB962C8B-B14F-4D97-AF65-F5344CB8AC3E}">
        <p14:creationId xmlns:p14="http://schemas.microsoft.com/office/powerpoint/2010/main" val="219445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A5F82EE-FAE9-4841-9C8A-3B392AF9E5B7}" type="datetimeFigureOut">
              <a:rPr kumimoji="1" lang="ja-JP" altLang="en-US" smtClean="0"/>
              <a:t>2025/8/25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5CE4EB1-B603-457B-A778-84BC7B891562}" type="slidenum">
              <a:rPr kumimoji="1" lang="ja-JP" altLang="en-US" smtClean="0"/>
              <a:t>‹#›</a:t>
            </a:fld>
            <a:endParaRPr kumimoji="1" lang="ja-JP" altLang="en-US"/>
          </a:p>
        </p:txBody>
      </p:sp>
    </p:spTree>
    <p:extLst>
      <p:ext uri="{BB962C8B-B14F-4D97-AF65-F5344CB8AC3E}">
        <p14:creationId xmlns:p14="http://schemas.microsoft.com/office/powerpoint/2010/main" val="1055570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A5F82EE-FAE9-4841-9C8A-3B392AF9E5B7}" type="datetimeFigureOut">
              <a:rPr kumimoji="1" lang="ja-JP" altLang="en-US" smtClean="0"/>
              <a:t>2025/8/25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5CE4EB1-B603-457B-A778-84BC7B891562}" type="slidenum">
              <a:rPr kumimoji="1" lang="ja-JP" altLang="en-US" smtClean="0"/>
              <a:t>‹#›</a:t>
            </a:fld>
            <a:endParaRPr kumimoji="1" lang="ja-JP" altLang="en-US"/>
          </a:p>
        </p:txBody>
      </p:sp>
    </p:spTree>
    <p:extLst>
      <p:ext uri="{BB962C8B-B14F-4D97-AF65-F5344CB8AC3E}">
        <p14:creationId xmlns:p14="http://schemas.microsoft.com/office/powerpoint/2010/main" val="38717564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A5F82EE-FAE9-4841-9C8A-3B392AF9E5B7}" type="datetimeFigureOut">
              <a:rPr kumimoji="1" lang="ja-JP" altLang="en-US" smtClean="0"/>
              <a:t>2025/8/25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5CE4EB1-B603-457B-A778-84BC7B891562}" type="slidenum">
              <a:rPr kumimoji="1" lang="ja-JP" altLang="en-US" smtClean="0"/>
              <a:t>‹#›</a:t>
            </a:fld>
            <a:endParaRPr kumimoji="1" lang="ja-JP" altLang="en-US"/>
          </a:p>
        </p:txBody>
      </p:sp>
    </p:spTree>
    <p:extLst>
      <p:ext uri="{BB962C8B-B14F-4D97-AF65-F5344CB8AC3E}">
        <p14:creationId xmlns:p14="http://schemas.microsoft.com/office/powerpoint/2010/main" val="1904952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A5F82EE-FAE9-4841-9C8A-3B392AF9E5B7}" type="datetimeFigureOut">
              <a:rPr kumimoji="1" lang="ja-JP" altLang="en-US" smtClean="0"/>
              <a:t>2025/8/25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5CE4EB1-B603-457B-A778-84BC7B891562}" type="slidenum">
              <a:rPr kumimoji="1" lang="ja-JP" altLang="en-US" smtClean="0"/>
              <a:t>‹#›</a:t>
            </a:fld>
            <a:endParaRPr kumimoji="1" lang="ja-JP" altLang="en-US"/>
          </a:p>
        </p:txBody>
      </p:sp>
    </p:spTree>
    <p:extLst>
      <p:ext uri="{BB962C8B-B14F-4D97-AF65-F5344CB8AC3E}">
        <p14:creationId xmlns:p14="http://schemas.microsoft.com/office/powerpoint/2010/main" val="10731343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A5F82EE-FAE9-4841-9C8A-3B392AF9E5B7}" type="datetimeFigureOut">
              <a:rPr kumimoji="1" lang="ja-JP" altLang="en-US" smtClean="0"/>
              <a:t>2025/8/25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5CE4EB1-B603-457B-A778-84BC7B891562}" type="slidenum">
              <a:rPr kumimoji="1" lang="ja-JP" altLang="en-US" smtClean="0"/>
              <a:t>‹#›</a:t>
            </a:fld>
            <a:endParaRPr kumimoji="1" lang="ja-JP" altLang="en-US"/>
          </a:p>
        </p:txBody>
      </p:sp>
    </p:spTree>
    <p:extLst>
      <p:ext uri="{BB962C8B-B14F-4D97-AF65-F5344CB8AC3E}">
        <p14:creationId xmlns:p14="http://schemas.microsoft.com/office/powerpoint/2010/main" val="1187385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A5F82EE-FAE9-4841-9C8A-3B392AF9E5B7}" type="datetimeFigureOut">
              <a:rPr kumimoji="1" lang="ja-JP" altLang="en-US" smtClean="0"/>
              <a:t>2025/8/25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5CE4EB1-B603-457B-A778-84BC7B891562}" type="slidenum">
              <a:rPr kumimoji="1" lang="ja-JP" altLang="en-US" smtClean="0"/>
              <a:t>‹#›</a:t>
            </a:fld>
            <a:endParaRPr kumimoji="1" lang="ja-JP" altLang="en-US"/>
          </a:p>
        </p:txBody>
      </p:sp>
    </p:spTree>
    <p:extLst>
      <p:ext uri="{BB962C8B-B14F-4D97-AF65-F5344CB8AC3E}">
        <p14:creationId xmlns:p14="http://schemas.microsoft.com/office/powerpoint/2010/main" val="23480562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5F82EE-FAE9-4841-9C8A-3B392AF9E5B7}" type="datetimeFigureOut">
              <a:rPr kumimoji="1" lang="ja-JP" altLang="en-US" smtClean="0"/>
              <a:t>2025/8/25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5CE4EB1-B603-457B-A778-84BC7B891562}" type="slidenum">
              <a:rPr kumimoji="1" lang="ja-JP" altLang="en-US" smtClean="0"/>
              <a:t>‹#›</a:t>
            </a:fld>
            <a:endParaRPr kumimoji="1" lang="ja-JP" altLang="en-US"/>
          </a:p>
        </p:txBody>
      </p:sp>
    </p:spTree>
    <p:extLst>
      <p:ext uri="{BB962C8B-B14F-4D97-AF65-F5344CB8AC3E}">
        <p14:creationId xmlns:p14="http://schemas.microsoft.com/office/powerpoint/2010/main" val="16963853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A5F82EE-FAE9-4841-9C8A-3B392AF9E5B7}" type="datetimeFigureOut">
              <a:rPr kumimoji="1" lang="ja-JP" altLang="en-US" smtClean="0"/>
              <a:t>2025/8/25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5CE4EB1-B603-457B-A778-84BC7B891562}" type="slidenum">
              <a:rPr kumimoji="1" lang="ja-JP" altLang="en-US" smtClean="0"/>
              <a:t>‹#›</a:t>
            </a:fld>
            <a:endParaRPr kumimoji="1" lang="ja-JP" altLang="en-US"/>
          </a:p>
        </p:txBody>
      </p:sp>
    </p:spTree>
    <p:extLst>
      <p:ext uri="{BB962C8B-B14F-4D97-AF65-F5344CB8AC3E}">
        <p14:creationId xmlns:p14="http://schemas.microsoft.com/office/powerpoint/2010/main" val="5918104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A5F82EE-FAE9-4841-9C8A-3B392AF9E5B7}" type="datetimeFigureOut">
              <a:rPr kumimoji="1" lang="ja-JP" altLang="en-US" smtClean="0"/>
              <a:t>2025/8/25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5CE4EB1-B603-457B-A778-84BC7B891562}" type="slidenum">
              <a:rPr kumimoji="1" lang="ja-JP" altLang="en-US" smtClean="0"/>
              <a:t>‹#›</a:t>
            </a:fld>
            <a:endParaRPr kumimoji="1" lang="ja-JP" altLang="en-US"/>
          </a:p>
        </p:txBody>
      </p:sp>
    </p:spTree>
    <p:extLst>
      <p:ext uri="{BB962C8B-B14F-4D97-AF65-F5344CB8AC3E}">
        <p14:creationId xmlns:p14="http://schemas.microsoft.com/office/powerpoint/2010/main" val="13078597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5F82EE-FAE9-4841-9C8A-3B392AF9E5B7}" type="datetimeFigureOut">
              <a:rPr kumimoji="1" lang="ja-JP" altLang="en-US" smtClean="0"/>
              <a:t>2025/8/25</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CE4EB1-B603-457B-A778-84BC7B891562}" type="slidenum">
              <a:rPr kumimoji="1" lang="ja-JP" altLang="en-US" smtClean="0"/>
              <a:t>‹#›</a:t>
            </a:fld>
            <a:endParaRPr kumimoji="1" lang="ja-JP" altLang="en-US"/>
          </a:p>
        </p:txBody>
      </p:sp>
    </p:spTree>
    <p:extLst>
      <p:ext uri="{BB962C8B-B14F-4D97-AF65-F5344CB8AC3E}">
        <p14:creationId xmlns:p14="http://schemas.microsoft.com/office/powerpoint/2010/main" val="16249804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emf"/><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3D4296C0-52C7-43BE-AC7E-DC853BDC9248}"/>
              </a:ext>
            </a:extLst>
          </p:cNvPr>
          <p:cNvSpPr>
            <a:spLocks noChangeArrowheads="1"/>
          </p:cNvSpPr>
          <p:nvPr/>
        </p:nvSpPr>
        <p:spPr bwMode="auto">
          <a:xfrm>
            <a:off x="3094672" y="9435"/>
            <a:ext cx="2954655"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クリエイティブスクール</a:t>
            </a:r>
            <a:r>
              <a:rPr kumimoji="0" lang="ja-JP" altLang="ja-JP"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の改編について</a:t>
            </a:r>
            <a:endParaRPr kumimoji="0" lang="ja-JP" altLang="ja-JP" sz="5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p:txBody>
      </p:sp>
      <p:sp>
        <p:nvSpPr>
          <p:cNvPr id="2" name="正方形/長方形 1">
            <a:extLst>
              <a:ext uri="{FF2B5EF4-FFF2-40B4-BE49-F238E27FC236}">
                <a16:creationId xmlns:a16="http://schemas.microsoft.com/office/drawing/2014/main" id="{013BEBC7-1FEA-46F6-B87B-2C133EE65002}"/>
              </a:ext>
            </a:extLst>
          </p:cNvPr>
          <p:cNvSpPr/>
          <p:nvPr/>
        </p:nvSpPr>
        <p:spPr>
          <a:xfrm>
            <a:off x="160675" y="570434"/>
            <a:ext cx="5108426" cy="4751643"/>
          </a:xfrm>
          <a:prstGeom prst="rect">
            <a:avLst/>
          </a:prstGeom>
          <a:no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a:extLst>
              <a:ext uri="{FF2B5EF4-FFF2-40B4-BE49-F238E27FC236}">
                <a16:creationId xmlns:a16="http://schemas.microsoft.com/office/drawing/2014/main" id="{F1760411-432C-4B95-A870-3EC0711203F6}"/>
              </a:ext>
            </a:extLst>
          </p:cNvPr>
          <p:cNvSpPr/>
          <p:nvPr/>
        </p:nvSpPr>
        <p:spPr>
          <a:xfrm>
            <a:off x="159762" y="318434"/>
            <a:ext cx="5111458" cy="252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latin typeface="ＭＳ ゴシック" panose="020B0609070205080204" pitchFamily="49" charset="-128"/>
                <a:ea typeface="ＭＳ ゴシック" panose="020B0609070205080204" pitchFamily="49" charset="-128"/>
              </a:rPr>
              <a:t>１ クリエイティブスクールのしくみと現状 </a:t>
            </a:r>
            <a:r>
              <a:rPr kumimoji="1" lang="ja-JP" altLang="en-US" sz="700" dirty="0">
                <a:latin typeface="ＭＳ ゴシック" panose="020B0609070205080204" pitchFamily="49" charset="-128"/>
                <a:ea typeface="ＭＳ ゴシック" panose="020B0609070205080204" pitchFamily="49" charset="-128"/>
              </a:rPr>
              <a:t>Ｒ７年度現在設置校：東住吉総合、大阪わかば</a:t>
            </a:r>
            <a:endParaRPr kumimoji="1" lang="ja-JP" altLang="en-US" sz="1050" dirty="0">
              <a:latin typeface="ＭＳ ゴシック" panose="020B0609070205080204" pitchFamily="49" charset="-128"/>
              <a:ea typeface="ＭＳ ゴシック" panose="020B0609070205080204" pitchFamily="49" charset="-128"/>
            </a:endParaRPr>
          </a:p>
        </p:txBody>
      </p:sp>
      <p:sp>
        <p:nvSpPr>
          <p:cNvPr id="29" name="テキスト ボックス 28">
            <a:extLst>
              <a:ext uri="{FF2B5EF4-FFF2-40B4-BE49-F238E27FC236}">
                <a16:creationId xmlns:a16="http://schemas.microsoft.com/office/drawing/2014/main" id="{50B39AEF-4DAB-4BF6-BA8C-482932BB55BC}"/>
              </a:ext>
            </a:extLst>
          </p:cNvPr>
          <p:cNvSpPr txBox="1"/>
          <p:nvPr/>
        </p:nvSpPr>
        <p:spPr>
          <a:xfrm>
            <a:off x="243791" y="1393103"/>
            <a:ext cx="2740100" cy="226591"/>
          </a:xfrm>
          <a:prstGeom prst="rect">
            <a:avLst/>
          </a:prstGeom>
          <a:noFill/>
        </p:spPr>
        <p:txBody>
          <a:bodyPr wrap="none" lIns="36000" tIns="36000" rIns="36000" bIns="36000" rtlCol="0">
            <a:spAutoFit/>
          </a:bodyPr>
          <a:lstStyle>
            <a:defPPr>
              <a:defRPr lang="en-US"/>
            </a:defPPr>
            <a:lvl1pPr>
              <a:defRPr kumimoji="1" sz="1000">
                <a:solidFill>
                  <a:srgbClr val="222222"/>
                </a:solidFill>
                <a:latin typeface="ＭＳ ゴシック" panose="020B0609070205080204" pitchFamily="49" charset="-128"/>
                <a:ea typeface="ＭＳ ゴシック" panose="020B0609070205080204" pitchFamily="49" charset="-128"/>
              </a:defRPr>
            </a:lvl1pPr>
          </a:lstStyle>
          <a:p>
            <a:r>
              <a:rPr lang="en-US" altLang="ja-JP" dirty="0">
                <a:highlight>
                  <a:srgbClr val="FFFF00"/>
                </a:highlight>
              </a:rPr>
              <a:t>(2) </a:t>
            </a:r>
            <a:r>
              <a:rPr lang="ja-JP" altLang="en-US" dirty="0">
                <a:highlight>
                  <a:srgbClr val="FFFF00"/>
                </a:highlight>
              </a:rPr>
              <a:t>全日制の課程総合学科</a:t>
            </a:r>
            <a:r>
              <a:rPr lang="ja-JP" altLang="en-US" sz="800" dirty="0"/>
              <a:t>（設置校：東住吉総合）</a:t>
            </a:r>
            <a:endParaRPr lang="en-US" altLang="ja-JP" dirty="0"/>
          </a:p>
        </p:txBody>
      </p:sp>
      <p:pic>
        <p:nvPicPr>
          <p:cNvPr id="33" name="図 32">
            <a:extLst>
              <a:ext uri="{FF2B5EF4-FFF2-40B4-BE49-F238E27FC236}">
                <a16:creationId xmlns:a16="http://schemas.microsoft.com/office/drawing/2014/main" id="{9B148394-84A5-4340-8476-93BA1C666085}"/>
              </a:ext>
            </a:extLst>
          </p:cNvPr>
          <p:cNvPicPr>
            <a:picLocks noChangeAspect="1"/>
          </p:cNvPicPr>
          <p:nvPr/>
        </p:nvPicPr>
        <p:blipFill>
          <a:blip r:embed="rId3"/>
          <a:stretch>
            <a:fillRect/>
          </a:stretch>
        </p:blipFill>
        <p:spPr>
          <a:xfrm>
            <a:off x="1048370" y="1617041"/>
            <a:ext cx="3073718" cy="380815"/>
          </a:xfrm>
          <a:prstGeom prst="rect">
            <a:avLst/>
          </a:prstGeom>
        </p:spPr>
      </p:pic>
      <p:sp>
        <p:nvSpPr>
          <p:cNvPr id="62" name="テキスト ボックス 61">
            <a:extLst>
              <a:ext uri="{FF2B5EF4-FFF2-40B4-BE49-F238E27FC236}">
                <a16:creationId xmlns:a16="http://schemas.microsoft.com/office/drawing/2014/main" id="{3AAC968A-E7AF-4725-AF84-ECC28E4829E4}"/>
              </a:ext>
            </a:extLst>
          </p:cNvPr>
          <p:cNvSpPr txBox="1"/>
          <p:nvPr/>
        </p:nvSpPr>
        <p:spPr>
          <a:xfrm>
            <a:off x="1728648" y="2009264"/>
            <a:ext cx="3682418" cy="230832"/>
          </a:xfrm>
          <a:prstGeom prst="rect">
            <a:avLst/>
          </a:prstGeom>
          <a:noFill/>
        </p:spPr>
        <p:txBody>
          <a:bodyPr wrap="square">
            <a:spAutoFit/>
          </a:bodyPr>
          <a:lstStyle/>
          <a:p>
            <a:pPr marL="92075" marR="0" lvl="0" indent="-92075"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ja-JP" altLang="en-US" sz="900" dirty="0">
                <a:latin typeface="ＭＳ 明朝" panose="02020609040205080304" pitchFamily="17" charset="-128"/>
                <a:ea typeface="ＭＳ 明朝" panose="02020609040205080304" pitchFamily="17" charset="-128"/>
              </a:rPr>
              <a:t>１～６限を選択し、７、８限を選択する生徒がいない</a:t>
            </a:r>
            <a:endParaRPr lang="en-US" altLang="ja-JP" sz="900" dirty="0">
              <a:latin typeface="ＭＳ 明朝" panose="02020609040205080304" pitchFamily="17" charset="-128"/>
              <a:ea typeface="ＭＳ 明朝" panose="02020609040205080304" pitchFamily="17" charset="-128"/>
            </a:endParaRPr>
          </a:p>
        </p:txBody>
      </p:sp>
      <p:sp>
        <p:nvSpPr>
          <p:cNvPr id="63" name="四角形: 角を丸くする 62">
            <a:extLst>
              <a:ext uri="{FF2B5EF4-FFF2-40B4-BE49-F238E27FC236}">
                <a16:creationId xmlns:a16="http://schemas.microsoft.com/office/drawing/2014/main" id="{4C2337E7-F1BF-4BDE-93E9-5AA546A0C22C}"/>
              </a:ext>
            </a:extLst>
          </p:cNvPr>
          <p:cNvSpPr/>
          <p:nvPr/>
        </p:nvSpPr>
        <p:spPr>
          <a:xfrm>
            <a:off x="323251" y="2036384"/>
            <a:ext cx="1405397" cy="193348"/>
          </a:xfrm>
          <a:prstGeom prst="roundRect">
            <a:avLst>
              <a:gd name="adj" fmla="val 50000"/>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sz="900" dirty="0">
                <a:solidFill>
                  <a:schemeClr val="bg1"/>
                </a:solidFill>
                <a:latin typeface="ＭＳ ゴシック" panose="020B0609070205080204" pitchFamily="49" charset="-128"/>
                <a:ea typeface="ＭＳ ゴシック" panose="020B0609070205080204" pitchFamily="49" charset="-128"/>
              </a:rPr>
              <a:t>東住吉総合の現状</a:t>
            </a:r>
          </a:p>
        </p:txBody>
      </p:sp>
      <p:sp>
        <p:nvSpPr>
          <p:cNvPr id="70" name="正方形/長方形 69">
            <a:extLst>
              <a:ext uri="{FF2B5EF4-FFF2-40B4-BE49-F238E27FC236}">
                <a16:creationId xmlns:a16="http://schemas.microsoft.com/office/drawing/2014/main" id="{3E6A0485-57C0-42AA-A1D0-E9A32908532F}"/>
              </a:ext>
            </a:extLst>
          </p:cNvPr>
          <p:cNvSpPr/>
          <p:nvPr/>
        </p:nvSpPr>
        <p:spPr>
          <a:xfrm>
            <a:off x="5384117" y="2014301"/>
            <a:ext cx="3654249" cy="2174406"/>
          </a:xfrm>
          <a:prstGeom prst="rect">
            <a:avLst/>
          </a:prstGeom>
          <a:no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1" name="正方形/長方形 70">
            <a:extLst>
              <a:ext uri="{FF2B5EF4-FFF2-40B4-BE49-F238E27FC236}">
                <a16:creationId xmlns:a16="http://schemas.microsoft.com/office/drawing/2014/main" id="{9EF795F2-7DA7-4774-82A9-E781C8C93142}"/>
              </a:ext>
            </a:extLst>
          </p:cNvPr>
          <p:cNvSpPr/>
          <p:nvPr/>
        </p:nvSpPr>
        <p:spPr>
          <a:xfrm>
            <a:off x="5384117" y="2014299"/>
            <a:ext cx="3652343" cy="252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latin typeface="ＭＳ ゴシック" panose="020B0609070205080204" pitchFamily="49" charset="-128"/>
                <a:ea typeface="ＭＳ ゴシック" panose="020B0609070205080204" pitchFamily="49" charset="-128"/>
              </a:rPr>
              <a:t>３ 今後の方向性</a:t>
            </a:r>
          </a:p>
        </p:txBody>
      </p:sp>
      <p:sp>
        <p:nvSpPr>
          <p:cNvPr id="72" name="テキスト ボックス 71">
            <a:extLst>
              <a:ext uri="{FF2B5EF4-FFF2-40B4-BE49-F238E27FC236}">
                <a16:creationId xmlns:a16="http://schemas.microsoft.com/office/drawing/2014/main" id="{202A2DA0-3C78-4511-B49B-DDD70C97216A}"/>
              </a:ext>
            </a:extLst>
          </p:cNvPr>
          <p:cNvSpPr txBox="1"/>
          <p:nvPr/>
        </p:nvSpPr>
        <p:spPr>
          <a:xfrm>
            <a:off x="5381998" y="2254908"/>
            <a:ext cx="3652343" cy="1933799"/>
          </a:xfrm>
          <a:prstGeom prst="rect">
            <a:avLst/>
          </a:prstGeom>
          <a:noFill/>
        </p:spPr>
        <p:txBody>
          <a:bodyPr wrap="square">
            <a:spAutoFit/>
          </a:bodyPr>
          <a:lstStyle/>
          <a:p>
            <a:pPr>
              <a:lnSpc>
                <a:spcPct val="114000"/>
              </a:lnSpc>
            </a:pPr>
            <a:r>
              <a:rPr lang="ja-JP" altLang="en-US" sz="1050" dirty="0">
                <a:highlight>
                  <a:srgbClr val="FFFF00"/>
                </a:highlight>
                <a:latin typeface="ＭＳ ゴシック" panose="020B0609070205080204" pitchFamily="49" charset="-128"/>
                <a:ea typeface="ＭＳ ゴシック" panose="020B0609070205080204" pitchFamily="49" charset="-128"/>
              </a:rPr>
              <a:t>クリエイティブスクールの機能を昼夜間単位制に統合する</a:t>
            </a:r>
            <a:endParaRPr lang="en-US" altLang="ja-JP" sz="900" dirty="0">
              <a:highlight>
                <a:srgbClr val="FFFF00"/>
              </a:highlight>
              <a:latin typeface="ＭＳ ゴシック" panose="020B0609070205080204" pitchFamily="49" charset="-128"/>
              <a:ea typeface="ＭＳ ゴシック" panose="020B0609070205080204" pitchFamily="49" charset="-128"/>
            </a:endParaRPr>
          </a:p>
          <a:p>
            <a:pPr>
              <a:lnSpc>
                <a:spcPct val="110000"/>
              </a:lnSpc>
            </a:pPr>
            <a:r>
              <a:rPr lang="ja-JP" altLang="en-US" sz="900" dirty="0">
                <a:latin typeface="ＭＳ 明朝" panose="02020609040205080304" pitchFamily="17" charset="-128"/>
                <a:ea typeface="ＭＳ 明朝" panose="02020609040205080304" pitchFamily="17" charset="-128"/>
              </a:rPr>
              <a:t>夜間の時間帯も含めた柔軟な教育課程の昼夜間単位制に発展的統合</a:t>
            </a:r>
            <a:endParaRPr lang="en-US" altLang="ja-JP" sz="900" dirty="0">
              <a:latin typeface="ＭＳ 明朝" panose="02020609040205080304" pitchFamily="17" charset="-128"/>
              <a:ea typeface="ＭＳ 明朝" panose="02020609040205080304" pitchFamily="17" charset="-128"/>
            </a:endParaRPr>
          </a:p>
          <a:p>
            <a:pPr marL="90488" indent="-90488">
              <a:lnSpc>
                <a:spcPct val="110000"/>
              </a:lnSpc>
              <a:buFont typeface="Wingdings" panose="05000000000000000000" pitchFamily="2" charset="2"/>
              <a:buChar char="l"/>
            </a:pPr>
            <a:r>
              <a:rPr lang="ja-JP" altLang="en-US" sz="900" dirty="0">
                <a:latin typeface="ＭＳ ゴシック" panose="020B0609070205080204" pitchFamily="49" charset="-128"/>
                <a:ea typeface="ＭＳ ゴシック" panose="020B0609070205080204" pitchFamily="49" charset="-128"/>
              </a:rPr>
              <a:t>東住吉総合高校</a:t>
            </a:r>
            <a:endParaRPr lang="en-US" altLang="ja-JP" sz="900" dirty="0">
              <a:latin typeface="ＭＳ ゴシック" panose="020B0609070205080204" pitchFamily="49" charset="-128"/>
              <a:ea typeface="ＭＳ ゴシック" panose="020B0609070205080204" pitchFamily="49" charset="-128"/>
            </a:endParaRPr>
          </a:p>
          <a:p>
            <a:pPr marL="180975" lvl="1" indent="-90488">
              <a:lnSpc>
                <a:spcPct val="110000"/>
              </a:lnSpc>
              <a:buFont typeface="Arial" panose="020B0604020202020204" pitchFamily="34" charset="0"/>
              <a:buChar char="•"/>
            </a:pPr>
            <a:r>
              <a:rPr lang="ja-JP" altLang="en-US" sz="900" dirty="0">
                <a:latin typeface="ＭＳ 明朝" panose="02020609040205080304" pitchFamily="17" charset="-128"/>
                <a:ea typeface="ＭＳ 明朝" panose="02020609040205080304" pitchFamily="17" charset="-128"/>
              </a:rPr>
              <a:t>共通教科から専門教科まで幅広く開設し、生徒が自己の興味・関心や進路希望に基づいて主体的に科目を選択して系統立てて学ぶことができる総合学科としての取組みのさらなる充実</a:t>
            </a:r>
            <a:endParaRPr lang="ja-JP" altLang="en-US" sz="900" strike="sngStrike" dirty="0">
              <a:latin typeface="ＭＳ 明朝" panose="02020609040205080304" pitchFamily="17" charset="-128"/>
              <a:ea typeface="ＭＳ 明朝" panose="02020609040205080304" pitchFamily="17" charset="-128"/>
            </a:endParaRPr>
          </a:p>
          <a:p>
            <a:pPr marL="90488" indent="-90488">
              <a:lnSpc>
                <a:spcPct val="110000"/>
              </a:lnSpc>
              <a:buFont typeface="Wingdings" panose="05000000000000000000" pitchFamily="2" charset="2"/>
              <a:buChar char="l"/>
            </a:pPr>
            <a:r>
              <a:rPr lang="ja-JP" altLang="en-US" sz="900" dirty="0">
                <a:latin typeface="ＭＳ ゴシック" panose="020B0609070205080204" pitchFamily="49" charset="-128"/>
                <a:ea typeface="ＭＳ ゴシック" panose="020B0609070205080204" pitchFamily="49" charset="-128"/>
              </a:rPr>
              <a:t>大阪わかば高校</a:t>
            </a:r>
            <a:endParaRPr lang="en-US" altLang="ja-JP" sz="900" dirty="0">
              <a:latin typeface="ＭＳ ゴシック" panose="020B0609070205080204" pitchFamily="49" charset="-128"/>
              <a:ea typeface="ＭＳ ゴシック" panose="020B0609070205080204" pitchFamily="49" charset="-128"/>
            </a:endParaRPr>
          </a:p>
          <a:p>
            <a:pPr marL="180975" lvl="1" indent="-90488">
              <a:lnSpc>
                <a:spcPct val="110000"/>
              </a:lnSpc>
              <a:buFont typeface="Arial" panose="020B0604020202020204" pitchFamily="34" charset="0"/>
              <a:buChar char="•"/>
            </a:pPr>
            <a:r>
              <a:rPr lang="ja-JP" altLang="en-US" sz="900" dirty="0">
                <a:latin typeface="ＭＳ 明朝" panose="02020609040205080304" pitchFamily="17" charset="-128"/>
                <a:ea typeface="ＭＳ 明朝" panose="02020609040205080304" pitchFamily="17" charset="-128"/>
              </a:rPr>
              <a:t>多部制単位制高校から全日制単位制高校への改編</a:t>
            </a:r>
            <a:endParaRPr lang="en-US" altLang="ja-JP" sz="900" dirty="0">
              <a:latin typeface="ＭＳ 明朝" panose="02020609040205080304" pitchFamily="17" charset="-128"/>
              <a:ea typeface="ＭＳ 明朝" panose="02020609040205080304" pitchFamily="17" charset="-128"/>
            </a:endParaRPr>
          </a:p>
          <a:p>
            <a:pPr marL="180975" lvl="1" indent="-90488">
              <a:lnSpc>
                <a:spcPct val="110000"/>
              </a:lnSpc>
              <a:buFont typeface="Arial" panose="020B0604020202020204" pitchFamily="34" charset="0"/>
              <a:buChar char="•"/>
            </a:pPr>
            <a:r>
              <a:rPr lang="ja-JP" altLang="en-US" sz="900" dirty="0">
                <a:latin typeface="ＭＳ 明朝" panose="02020609040205080304" pitchFamily="17" charset="-128"/>
                <a:ea typeface="ＭＳ 明朝" panose="02020609040205080304" pitchFamily="17" charset="-128"/>
              </a:rPr>
              <a:t>日本語指導が必要な生徒を支援するための拠点校化</a:t>
            </a:r>
            <a:endParaRPr lang="en-US" altLang="ja-JP" sz="900" dirty="0">
              <a:latin typeface="ＭＳ 明朝" panose="02020609040205080304" pitchFamily="17" charset="-128"/>
              <a:ea typeface="ＭＳ 明朝" panose="02020609040205080304" pitchFamily="17" charset="-128"/>
            </a:endParaRPr>
          </a:p>
          <a:p>
            <a:pPr marL="90488" indent="-90488">
              <a:lnSpc>
                <a:spcPct val="110000"/>
              </a:lnSpc>
              <a:buFont typeface="Wingdings" panose="05000000000000000000" pitchFamily="2" charset="2"/>
              <a:buChar char="l"/>
            </a:pPr>
            <a:r>
              <a:rPr lang="ja-JP" altLang="en-US" sz="900" dirty="0">
                <a:latin typeface="ＭＳ ゴシック" panose="020B0609070205080204" pitchFamily="49" charset="-128"/>
                <a:ea typeface="ＭＳ ゴシック" panose="020B0609070205080204" pitchFamily="49" charset="-128"/>
              </a:rPr>
              <a:t>中央高校</a:t>
            </a:r>
            <a:endParaRPr lang="en-US" altLang="ja-JP" sz="900" dirty="0">
              <a:latin typeface="ＭＳ ゴシック" panose="020B0609070205080204" pitchFamily="49" charset="-128"/>
              <a:ea typeface="ＭＳ ゴシック" panose="020B0609070205080204" pitchFamily="49" charset="-128"/>
            </a:endParaRPr>
          </a:p>
          <a:p>
            <a:pPr marL="180975" lvl="1" indent="-90488">
              <a:lnSpc>
                <a:spcPct val="110000"/>
              </a:lnSpc>
              <a:buFont typeface="Arial" panose="020B0604020202020204" pitchFamily="34" charset="0"/>
              <a:buChar char="•"/>
            </a:pPr>
            <a:r>
              <a:rPr lang="ja-JP" altLang="en-US" sz="900" dirty="0">
                <a:latin typeface="ＭＳ 明朝" panose="02020609040205080304" pitchFamily="17" charset="-128"/>
                <a:ea typeface="ＭＳ 明朝" panose="02020609040205080304" pitchFamily="17" charset="-128"/>
              </a:rPr>
              <a:t>不登校経験のある生徒等、多様な背景のある生徒の受入れ</a:t>
            </a:r>
            <a:endParaRPr lang="en-US" altLang="ja-JP" sz="900" dirty="0">
              <a:latin typeface="ＭＳ 明朝" panose="02020609040205080304" pitchFamily="17" charset="-128"/>
              <a:ea typeface="ＭＳ 明朝" panose="02020609040205080304" pitchFamily="17" charset="-128"/>
            </a:endParaRPr>
          </a:p>
          <a:p>
            <a:pPr marL="180975" lvl="1" indent="-90488">
              <a:lnSpc>
                <a:spcPct val="110000"/>
              </a:lnSpc>
              <a:buFont typeface="Arial" panose="020B0604020202020204" pitchFamily="34" charset="0"/>
              <a:buChar char="•"/>
            </a:pPr>
            <a:r>
              <a:rPr lang="ja-JP" altLang="en-US" sz="900" dirty="0">
                <a:latin typeface="ＭＳ 明朝" panose="02020609040205080304" pitchFamily="17" charset="-128"/>
                <a:ea typeface="ＭＳ 明朝" panose="02020609040205080304" pitchFamily="17" charset="-128"/>
              </a:rPr>
              <a:t>秋季選抜の実施</a:t>
            </a:r>
          </a:p>
        </p:txBody>
      </p:sp>
      <p:sp>
        <p:nvSpPr>
          <p:cNvPr id="7" name="テキスト ボックス 2">
            <a:extLst>
              <a:ext uri="{FF2B5EF4-FFF2-40B4-BE49-F238E27FC236}">
                <a16:creationId xmlns:a16="http://schemas.microsoft.com/office/drawing/2014/main" id="{2E4441C5-904B-4BCE-B3E6-C4708D088F17}"/>
              </a:ext>
            </a:extLst>
          </p:cNvPr>
          <p:cNvSpPr txBox="1">
            <a:spLocks noChangeArrowheads="1"/>
          </p:cNvSpPr>
          <p:nvPr/>
        </p:nvSpPr>
        <p:spPr bwMode="auto">
          <a:xfrm>
            <a:off x="5394413" y="5278426"/>
            <a:ext cx="3646709" cy="1507881"/>
          </a:xfrm>
          <a:prstGeom prst="rect">
            <a:avLst/>
          </a:prstGeom>
          <a:solidFill>
            <a:srgbClr val="FFFFFF"/>
          </a:solidFill>
          <a:ln w="9525">
            <a:solidFill>
              <a:schemeClr val="bg1">
                <a:lumMod val="75000"/>
              </a:schemeClr>
            </a:solidFill>
            <a:miter lim="800000"/>
            <a:headEnd/>
            <a:tailEnd/>
          </a:ln>
        </p:spPr>
        <p:txBody>
          <a:bodyPr rot="0" vert="horz" wrap="square" lIns="91440" tIns="45720" rIns="91440" bIns="45720" anchor="t" anchorCtr="0">
            <a:noAutofit/>
          </a:bodyPr>
          <a:lstStyle/>
          <a:p>
            <a:pPr algn="just"/>
            <a:r>
              <a:rPr lang="en-US" sz="1050" kern="10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50" kern="100">
              <a:effectLst/>
              <a:latin typeface="ＭＳ 明朝" panose="02020609040205080304" pitchFamily="17" charset="-128"/>
              <a:ea typeface="ＭＳ 明朝" panose="02020609040205080304" pitchFamily="17" charset="-128"/>
              <a:cs typeface="Times New Roman" panose="02020603050405020304" pitchFamily="18" charset="0"/>
            </a:endParaRPr>
          </a:p>
          <a:p>
            <a:pPr algn="just"/>
            <a:r>
              <a:rPr lang="en-US" sz="1050" kern="10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50" kern="100">
              <a:effectLst/>
              <a:latin typeface="ＭＳ 明朝" panose="02020609040205080304" pitchFamily="17" charset="-128"/>
              <a:ea typeface="ＭＳ 明朝" panose="02020609040205080304" pitchFamily="17" charset="-128"/>
              <a:cs typeface="Times New Roman" panose="02020603050405020304" pitchFamily="18" charset="0"/>
            </a:endParaRPr>
          </a:p>
          <a:p>
            <a:pPr algn="just"/>
            <a:r>
              <a:rPr lang="en-US" sz="1050" kern="10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sz="1050" kern="100">
              <a:effectLst/>
              <a:latin typeface="ＭＳ 明朝" panose="02020609040205080304" pitchFamily="17" charset="-128"/>
              <a:ea typeface="ＭＳ 明朝" panose="02020609040205080304" pitchFamily="17" charset="-128"/>
              <a:cs typeface="Times New Roman" panose="02020603050405020304" pitchFamily="18" charset="0"/>
            </a:endParaRPr>
          </a:p>
        </p:txBody>
      </p:sp>
      <p:sp>
        <p:nvSpPr>
          <p:cNvPr id="9" name="テキスト ボックス 13">
            <a:extLst>
              <a:ext uri="{FF2B5EF4-FFF2-40B4-BE49-F238E27FC236}">
                <a16:creationId xmlns:a16="http://schemas.microsoft.com/office/drawing/2014/main" id="{B5612191-CA68-4A6D-B3E4-E03AB6353E5F}"/>
              </a:ext>
            </a:extLst>
          </p:cNvPr>
          <p:cNvSpPr txBox="1">
            <a:spLocks noChangeArrowheads="1"/>
          </p:cNvSpPr>
          <p:nvPr/>
        </p:nvSpPr>
        <p:spPr bwMode="auto">
          <a:xfrm>
            <a:off x="7591150" y="5301911"/>
            <a:ext cx="1412612" cy="1460910"/>
          </a:xfrm>
          <a:prstGeom prst="rect">
            <a:avLst/>
          </a:prstGeom>
          <a:solidFill>
            <a:srgbClr val="FFFFFF"/>
          </a:solidFill>
          <a:ln w="6350">
            <a:noFill/>
            <a:miter lim="800000"/>
            <a:headEnd/>
            <a:tailEnd/>
          </a:ln>
        </p:spPr>
        <p:txBody>
          <a:bodyPr vert="horz" wrap="non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ts val="300"/>
              </a:spcBef>
              <a:spcAft>
                <a:spcPct val="0"/>
              </a:spcAft>
              <a:buClrTx/>
              <a:buSzTx/>
              <a:buFontTx/>
              <a:buNone/>
              <a:tabLst/>
            </a:pPr>
            <a:r>
              <a:rPr lang="ja-JP" altLang="ja-JP" sz="900" dirty="0">
                <a:latin typeface="ＭＳ ゴシック" panose="020B0609070205080204" pitchFamily="49" charset="-128"/>
                <a:ea typeface="ＭＳ ゴシック" panose="020B0609070205080204" pitchFamily="49" charset="-128"/>
              </a:rPr>
              <a:t>中央高校</a:t>
            </a:r>
            <a:br>
              <a:rPr lang="en-US" altLang="ja-JP" sz="900" dirty="0">
                <a:latin typeface="ＭＳ ゴシック" panose="020B0609070205080204" pitchFamily="49" charset="-128"/>
                <a:ea typeface="ＭＳ ゴシック" panose="020B0609070205080204" pitchFamily="49" charset="-128"/>
              </a:rPr>
            </a:br>
            <a:r>
              <a:rPr lang="ja-JP" altLang="en-US" sz="900" dirty="0">
                <a:latin typeface="ＭＳ 明朝" panose="02020609040205080304" pitchFamily="17" charset="-128"/>
                <a:ea typeface="ＭＳ 明朝" panose="02020609040205080304" pitchFamily="17" charset="-128"/>
              </a:rPr>
              <a:t>・</a:t>
            </a:r>
            <a:r>
              <a:rPr lang="ja-JP" altLang="ja-JP" sz="900" dirty="0">
                <a:latin typeface="ＭＳ 明朝" panose="02020609040205080304" pitchFamily="17" charset="-128"/>
                <a:ea typeface="ＭＳ 明朝" panose="02020609040205080304" pitchFamily="17" charset="-128"/>
              </a:rPr>
              <a:t>最寄り駅</a:t>
            </a:r>
            <a:br>
              <a:rPr lang="en-US" altLang="ja-JP" sz="900" dirty="0">
                <a:latin typeface="ＭＳ 明朝" panose="02020609040205080304" pitchFamily="17" charset="-128"/>
                <a:ea typeface="ＭＳ 明朝" panose="02020609040205080304" pitchFamily="17" charset="-128"/>
              </a:rPr>
            </a:br>
            <a:r>
              <a:rPr lang="ja-JP" altLang="en-US" sz="900" dirty="0">
                <a:latin typeface="ＭＳ 明朝" panose="02020609040205080304" pitchFamily="17" charset="-128"/>
                <a:ea typeface="ＭＳ 明朝" panose="02020609040205080304" pitchFamily="17" charset="-128"/>
              </a:rPr>
              <a:t>　</a:t>
            </a:r>
            <a:r>
              <a:rPr lang="ja-JP" altLang="ja-JP" sz="900" dirty="0">
                <a:latin typeface="ＭＳ 明朝" panose="02020609040205080304" pitchFamily="17" charset="-128"/>
                <a:ea typeface="ＭＳ 明朝" panose="02020609040205080304" pitchFamily="17" charset="-128"/>
              </a:rPr>
              <a:t>京阪</a:t>
            </a:r>
            <a:r>
              <a:rPr lang="en-US" altLang="ja-JP" sz="900" dirty="0">
                <a:latin typeface="ＭＳ 明朝" panose="02020609040205080304" pitchFamily="17" charset="-128"/>
                <a:ea typeface="ＭＳ 明朝" panose="02020609040205080304" pitchFamily="17" charset="-128"/>
              </a:rPr>
              <a:t>/</a:t>
            </a:r>
            <a:r>
              <a:rPr lang="ja-JP" altLang="ja-JP" sz="900" dirty="0">
                <a:latin typeface="ＭＳ 明朝" panose="02020609040205080304" pitchFamily="17" charset="-128"/>
                <a:ea typeface="ＭＳ 明朝" panose="02020609040205080304" pitchFamily="17" charset="-128"/>
              </a:rPr>
              <a:t>谷町線天満橋駅</a:t>
            </a:r>
          </a:p>
          <a:p>
            <a:pPr marL="0" marR="0" lvl="0" indent="0" algn="l" defTabSz="914400" rtl="0" eaLnBrk="0" fontAlgn="base" latinLnBrk="0" hangingPunct="0">
              <a:lnSpc>
                <a:spcPct val="100000"/>
              </a:lnSpc>
              <a:spcBef>
                <a:spcPts val="300"/>
              </a:spcBef>
              <a:spcAft>
                <a:spcPct val="0"/>
              </a:spcAft>
              <a:buClrTx/>
              <a:buSzTx/>
              <a:buFontTx/>
              <a:buNone/>
              <a:tabLst/>
            </a:pPr>
            <a:r>
              <a:rPr lang="ja-JP" altLang="ja-JP" sz="900" dirty="0">
                <a:latin typeface="ＭＳ ゴシック" panose="020B0609070205080204" pitchFamily="49" charset="-128"/>
                <a:ea typeface="ＭＳ ゴシック" panose="020B0609070205080204" pitchFamily="49" charset="-128"/>
              </a:rPr>
              <a:t>大阪わかば高校</a:t>
            </a:r>
            <a:br>
              <a:rPr lang="en-US" altLang="ja-JP" sz="900" dirty="0">
                <a:latin typeface="ＭＳ ゴシック" panose="020B0609070205080204" pitchFamily="49" charset="-128"/>
                <a:ea typeface="ＭＳ ゴシック" panose="020B0609070205080204" pitchFamily="49" charset="-128"/>
              </a:rPr>
            </a:br>
            <a:r>
              <a:rPr lang="ja-JP" altLang="en-US" sz="900" dirty="0">
                <a:latin typeface="ＭＳ 明朝" panose="02020609040205080304" pitchFamily="17" charset="-128"/>
                <a:ea typeface="ＭＳ 明朝" panose="02020609040205080304" pitchFamily="17" charset="-128"/>
              </a:rPr>
              <a:t>・</a:t>
            </a:r>
            <a:r>
              <a:rPr lang="ja-JP" altLang="ja-JP" sz="900" dirty="0">
                <a:latin typeface="ＭＳ 明朝" panose="02020609040205080304" pitchFamily="17" charset="-128"/>
                <a:ea typeface="ＭＳ 明朝" panose="02020609040205080304" pitchFamily="17" charset="-128"/>
              </a:rPr>
              <a:t>最寄り駅</a:t>
            </a:r>
            <a:br>
              <a:rPr lang="en-US" altLang="ja-JP" sz="900" dirty="0">
                <a:latin typeface="ＭＳ 明朝" panose="02020609040205080304" pitchFamily="17" charset="-128"/>
                <a:ea typeface="ＭＳ 明朝" panose="02020609040205080304" pitchFamily="17" charset="-128"/>
              </a:rPr>
            </a:br>
            <a:r>
              <a:rPr lang="ja-JP" altLang="en-US" sz="900" dirty="0">
                <a:latin typeface="ＭＳ 明朝" panose="02020609040205080304" pitchFamily="17" charset="-128"/>
                <a:ea typeface="ＭＳ 明朝" panose="02020609040205080304" pitchFamily="17" charset="-128"/>
              </a:rPr>
              <a:t>　</a:t>
            </a:r>
            <a:r>
              <a:rPr lang="ja-JP" altLang="ja-JP" sz="900" dirty="0">
                <a:latin typeface="ＭＳ 明朝" panose="02020609040205080304" pitchFamily="17" charset="-128"/>
                <a:ea typeface="ＭＳ 明朝" panose="02020609040205080304" pitchFamily="17" charset="-128"/>
              </a:rPr>
              <a:t>千日前線北巽駅</a:t>
            </a:r>
            <a:endParaRPr lang="en-US" altLang="ja-JP" sz="900" dirty="0">
              <a:latin typeface="ＭＳ 明朝" panose="02020609040205080304" pitchFamily="17" charset="-128"/>
              <a:ea typeface="ＭＳ 明朝" panose="02020609040205080304" pitchFamily="17" charset="-128"/>
            </a:endParaRPr>
          </a:p>
          <a:p>
            <a:pPr marL="0" marR="0" lvl="0" indent="0" algn="l" defTabSz="914400" rtl="0" eaLnBrk="0" fontAlgn="base" latinLnBrk="0" hangingPunct="0">
              <a:lnSpc>
                <a:spcPct val="100000"/>
              </a:lnSpc>
              <a:spcBef>
                <a:spcPts val="300"/>
              </a:spcBef>
              <a:spcAft>
                <a:spcPct val="0"/>
              </a:spcAft>
              <a:buClrTx/>
              <a:buSzTx/>
              <a:buFontTx/>
              <a:buNone/>
              <a:tabLst/>
            </a:pPr>
            <a:r>
              <a:rPr lang="ja-JP" altLang="en-US" sz="900" dirty="0">
                <a:latin typeface="MS UI Gothic" panose="020B0600070205080204" pitchFamily="50" charset="-128"/>
                <a:ea typeface="MS UI Gothic" panose="020B0600070205080204" pitchFamily="50" charset="-128"/>
              </a:rPr>
              <a:t>東住吉総合高校</a:t>
            </a:r>
            <a:br>
              <a:rPr lang="en-US" altLang="ja-JP" sz="900" dirty="0">
                <a:latin typeface="MS UI Gothic" panose="020B0600070205080204" pitchFamily="50" charset="-128"/>
                <a:ea typeface="MS UI Gothic" panose="020B0600070205080204" pitchFamily="50" charset="-128"/>
              </a:rPr>
            </a:br>
            <a:r>
              <a:rPr lang="ja-JP" altLang="en-US" sz="900" dirty="0">
                <a:latin typeface="ＭＳ 明朝" panose="02020609040205080304" pitchFamily="17" charset="-128"/>
                <a:ea typeface="ＭＳ 明朝" panose="02020609040205080304" pitchFamily="17" charset="-128"/>
              </a:rPr>
              <a:t>・最寄り駅</a:t>
            </a:r>
            <a:br>
              <a:rPr lang="en-US" altLang="ja-JP" sz="900" dirty="0">
                <a:latin typeface="ＭＳ 明朝" panose="02020609040205080304" pitchFamily="17" charset="-128"/>
                <a:ea typeface="ＭＳ 明朝" panose="02020609040205080304" pitchFamily="17" charset="-128"/>
              </a:rPr>
            </a:br>
            <a:r>
              <a:rPr lang="ja-JP" altLang="en-US" sz="900" dirty="0">
                <a:latin typeface="ＭＳ 明朝" panose="02020609040205080304" pitchFamily="17" charset="-128"/>
                <a:ea typeface="ＭＳ 明朝" panose="02020609040205080304" pitchFamily="17" charset="-128"/>
              </a:rPr>
              <a:t>　谷町線喜連瓜破駅</a:t>
            </a:r>
            <a:endParaRPr lang="en-US" altLang="ja-JP" sz="900" dirty="0">
              <a:latin typeface="ＭＳ 明朝" panose="02020609040205080304" pitchFamily="17" charset="-128"/>
              <a:ea typeface="ＭＳ 明朝" panose="02020609040205080304" pitchFamily="17" charset="-128"/>
            </a:endParaRPr>
          </a:p>
          <a:p>
            <a:pPr marL="0" marR="0" lvl="0" indent="0" algn="l" defTabSz="914400" rtl="0" eaLnBrk="0" fontAlgn="base" latinLnBrk="0" hangingPunct="0">
              <a:lnSpc>
                <a:spcPct val="100000"/>
              </a:lnSpc>
              <a:spcBef>
                <a:spcPts val="300"/>
              </a:spcBef>
              <a:spcAft>
                <a:spcPct val="0"/>
              </a:spcAft>
              <a:buClrTx/>
              <a:buSzTx/>
              <a:buFontTx/>
              <a:buNone/>
              <a:tabLst/>
            </a:pPr>
            <a:endParaRPr lang="en-US" altLang="ja-JP" sz="900" dirty="0">
              <a:latin typeface="ＭＳ 明朝" panose="02020609040205080304" pitchFamily="17" charset="-128"/>
              <a:ea typeface="ＭＳ 明朝" panose="02020609040205080304" pitchFamily="17" charset="-128"/>
            </a:endParaRPr>
          </a:p>
        </p:txBody>
      </p:sp>
      <p:pic>
        <p:nvPicPr>
          <p:cNvPr id="36" name="図 35">
            <a:extLst>
              <a:ext uri="{FF2B5EF4-FFF2-40B4-BE49-F238E27FC236}">
                <a16:creationId xmlns:a16="http://schemas.microsoft.com/office/drawing/2014/main" id="{5DBC4803-7816-404F-932C-B2DF6FD88392}"/>
              </a:ext>
            </a:extLst>
          </p:cNvPr>
          <p:cNvPicPr/>
          <p:nvPr/>
        </p:nvPicPr>
        <p:blipFill rotWithShape="1">
          <a:blip r:embed="rId4" cstate="print">
            <a:extLst>
              <a:ext uri="{28A0092B-C50C-407E-A947-70E740481C1C}">
                <a14:useLocalDpi xmlns:a14="http://schemas.microsoft.com/office/drawing/2010/main" val="0"/>
              </a:ext>
            </a:extLst>
          </a:blip>
          <a:srcRect l="4953" t="40594" r="6411" b="5036"/>
          <a:stretch/>
        </p:blipFill>
        <p:spPr bwMode="auto">
          <a:xfrm>
            <a:off x="5505548" y="5322078"/>
            <a:ext cx="2085602" cy="1400131"/>
          </a:xfrm>
          <a:prstGeom prst="rect">
            <a:avLst/>
          </a:prstGeom>
          <a:noFill/>
          <a:ln>
            <a:noFill/>
          </a:ln>
          <a:extLst>
            <a:ext uri="{53640926-AAD7-44D8-BBD7-CCE9431645EC}">
              <a14:shadowObscured xmlns:a14="http://schemas.microsoft.com/office/drawing/2010/main"/>
            </a:ext>
          </a:extLst>
        </p:spPr>
      </p:pic>
      <p:sp>
        <p:nvSpPr>
          <p:cNvPr id="13" name="楕円 12">
            <a:extLst>
              <a:ext uri="{FF2B5EF4-FFF2-40B4-BE49-F238E27FC236}">
                <a16:creationId xmlns:a16="http://schemas.microsoft.com/office/drawing/2014/main" id="{6F0C9832-3789-4711-A47C-785867157ACF}"/>
              </a:ext>
            </a:extLst>
          </p:cNvPr>
          <p:cNvSpPr/>
          <p:nvPr/>
        </p:nvSpPr>
        <p:spPr>
          <a:xfrm>
            <a:off x="6792610" y="5453571"/>
            <a:ext cx="72000" cy="72000"/>
          </a:xfrm>
          <a:prstGeom prst="ellips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latin typeface="ＭＳ 明朝" panose="02020609040205080304" pitchFamily="17" charset="-128"/>
              <a:ea typeface="ＭＳ 明朝" panose="02020609040205080304" pitchFamily="17" charset="-128"/>
            </a:endParaRPr>
          </a:p>
        </p:txBody>
      </p:sp>
      <p:sp>
        <p:nvSpPr>
          <p:cNvPr id="14" name="楕円 13">
            <a:extLst>
              <a:ext uri="{FF2B5EF4-FFF2-40B4-BE49-F238E27FC236}">
                <a16:creationId xmlns:a16="http://schemas.microsoft.com/office/drawing/2014/main" id="{A580E446-2133-4B36-9EAD-FA9BC2E5720E}"/>
              </a:ext>
            </a:extLst>
          </p:cNvPr>
          <p:cNvSpPr/>
          <p:nvPr/>
        </p:nvSpPr>
        <p:spPr>
          <a:xfrm>
            <a:off x="7056597" y="5887194"/>
            <a:ext cx="72000" cy="72000"/>
          </a:xfrm>
          <a:prstGeom prst="ellips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latin typeface="ＭＳ 明朝" panose="02020609040205080304" pitchFamily="17" charset="-128"/>
              <a:ea typeface="ＭＳ 明朝" panose="02020609040205080304" pitchFamily="17" charset="-128"/>
            </a:endParaRPr>
          </a:p>
        </p:txBody>
      </p:sp>
      <p:sp>
        <p:nvSpPr>
          <p:cNvPr id="12" name="吹き出し: 四角形 17">
            <a:extLst>
              <a:ext uri="{FF2B5EF4-FFF2-40B4-BE49-F238E27FC236}">
                <a16:creationId xmlns:a16="http://schemas.microsoft.com/office/drawing/2014/main" id="{BD3F1018-898E-4B3C-AB64-90B3D4434465}"/>
              </a:ext>
            </a:extLst>
          </p:cNvPr>
          <p:cNvSpPr>
            <a:spLocks noChangeArrowheads="1"/>
          </p:cNvSpPr>
          <p:nvPr/>
        </p:nvSpPr>
        <p:spPr bwMode="auto">
          <a:xfrm>
            <a:off x="6066070" y="5356052"/>
            <a:ext cx="576263" cy="287338"/>
          </a:xfrm>
          <a:prstGeom prst="wedgeRectCallout">
            <a:avLst>
              <a:gd name="adj1" fmla="val 70608"/>
              <a:gd name="adj2" fmla="val 4919"/>
            </a:avLst>
          </a:prstGeom>
          <a:solidFill>
            <a:srgbClr val="FFFFFF"/>
          </a:solidFill>
          <a:ln w="12700">
            <a:solidFill>
              <a:srgbClr val="70AD47"/>
            </a:solidFill>
            <a:miter lim="800000"/>
            <a:headEnd/>
            <a:tailEnd/>
          </a:ln>
        </p:spPr>
        <p:txBody>
          <a:bodyPr vert="horz" wrap="square" lIns="36000" tIns="36000" rIns="36000" bIns="3600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中央高校</a:t>
            </a:r>
            <a:endParaRPr kumimoji="0" lang="ja-JP" altLang="ja-JP" sz="1800" b="0" i="0" u="none" strike="noStrike" cap="none" normalizeH="0" baseline="0">
              <a:ln>
                <a:noFill/>
              </a:ln>
              <a:solidFill>
                <a:schemeClr val="tx1"/>
              </a:solidFill>
              <a:effectLst/>
              <a:latin typeface="ＭＳ 明朝" panose="02020609040205080304" pitchFamily="17" charset="-128"/>
              <a:ea typeface="ＭＳ 明朝" panose="02020609040205080304" pitchFamily="17" charset="-128"/>
            </a:endParaRPr>
          </a:p>
        </p:txBody>
      </p:sp>
      <p:sp>
        <p:nvSpPr>
          <p:cNvPr id="11" name="吹き出し: 四角形 16">
            <a:extLst>
              <a:ext uri="{FF2B5EF4-FFF2-40B4-BE49-F238E27FC236}">
                <a16:creationId xmlns:a16="http://schemas.microsoft.com/office/drawing/2014/main" id="{B77C5553-B479-4A3A-A99F-C0355AB405AC}"/>
              </a:ext>
            </a:extLst>
          </p:cNvPr>
          <p:cNvSpPr>
            <a:spLocks noChangeArrowheads="1"/>
          </p:cNvSpPr>
          <p:nvPr/>
        </p:nvSpPr>
        <p:spPr bwMode="auto">
          <a:xfrm>
            <a:off x="5998416" y="5782134"/>
            <a:ext cx="900113" cy="287337"/>
          </a:xfrm>
          <a:prstGeom prst="wedgeRectCallout">
            <a:avLst>
              <a:gd name="adj1" fmla="val 60000"/>
              <a:gd name="adj2" fmla="val -975"/>
            </a:avLst>
          </a:prstGeom>
          <a:solidFill>
            <a:srgbClr val="FFFFFF"/>
          </a:solidFill>
          <a:ln w="12700">
            <a:solidFill>
              <a:srgbClr val="70AD47"/>
            </a:solidFill>
            <a:miter lim="800000"/>
            <a:headEnd/>
            <a:tailEnd/>
          </a:ln>
        </p:spPr>
        <p:txBody>
          <a:bodyPr vert="horz" wrap="square" lIns="36000" tIns="36000" rIns="36000" bIns="3600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ja-JP" sz="900" b="0" i="0" u="none" strike="noStrike" cap="none" normalizeH="0" baseline="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大阪わかば高校</a:t>
            </a:r>
            <a:endParaRPr kumimoji="0" lang="ja-JP" altLang="ja-JP" sz="1800" b="0" i="0" u="none" strike="noStrike" cap="none" normalizeH="0" baseline="0">
              <a:ln>
                <a:noFill/>
              </a:ln>
              <a:solidFill>
                <a:schemeClr val="tx1"/>
              </a:solidFill>
              <a:effectLst/>
              <a:latin typeface="ＭＳ 明朝" panose="02020609040205080304" pitchFamily="17" charset="-128"/>
              <a:ea typeface="ＭＳ 明朝" panose="02020609040205080304" pitchFamily="17" charset="-128"/>
            </a:endParaRPr>
          </a:p>
        </p:txBody>
      </p:sp>
      <p:grpSp>
        <p:nvGrpSpPr>
          <p:cNvPr id="73" name="グループ化 72">
            <a:extLst>
              <a:ext uri="{FF2B5EF4-FFF2-40B4-BE49-F238E27FC236}">
                <a16:creationId xmlns:a16="http://schemas.microsoft.com/office/drawing/2014/main" id="{A9B95CDF-B6D4-460D-9386-1CE5BD40109C}"/>
              </a:ext>
            </a:extLst>
          </p:cNvPr>
          <p:cNvGrpSpPr/>
          <p:nvPr/>
        </p:nvGrpSpPr>
        <p:grpSpPr>
          <a:xfrm>
            <a:off x="5386873" y="4228181"/>
            <a:ext cx="3654249" cy="1003551"/>
            <a:chOff x="244765" y="381002"/>
            <a:chExt cx="5106733" cy="1060260"/>
          </a:xfrm>
        </p:grpSpPr>
        <p:sp>
          <p:nvSpPr>
            <p:cNvPr id="74" name="正方形/長方形 73">
              <a:extLst>
                <a:ext uri="{FF2B5EF4-FFF2-40B4-BE49-F238E27FC236}">
                  <a16:creationId xmlns:a16="http://schemas.microsoft.com/office/drawing/2014/main" id="{FCE9F6DC-750D-49C4-9344-AA978F53911B}"/>
                </a:ext>
              </a:extLst>
            </p:cNvPr>
            <p:cNvSpPr/>
            <p:nvPr/>
          </p:nvSpPr>
          <p:spPr>
            <a:xfrm>
              <a:off x="244765" y="381004"/>
              <a:ext cx="5106733" cy="1060258"/>
            </a:xfrm>
            <a:prstGeom prst="rect">
              <a:avLst/>
            </a:prstGeom>
            <a:no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5" name="正方形/長方形 74">
              <a:extLst>
                <a:ext uri="{FF2B5EF4-FFF2-40B4-BE49-F238E27FC236}">
                  <a16:creationId xmlns:a16="http://schemas.microsoft.com/office/drawing/2014/main" id="{1C2AB727-179C-4FD8-A01A-D1DE5BE279AB}"/>
                </a:ext>
              </a:extLst>
            </p:cNvPr>
            <p:cNvSpPr/>
            <p:nvPr/>
          </p:nvSpPr>
          <p:spPr>
            <a:xfrm>
              <a:off x="244765" y="381002"/>
              <a:ext cx="5104069" cy="252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latin typeface="ＭＳ ゴシック" panose="020B0609070205080204" pitchFamily="49" charset="-128"/>
                  <a:ea typeface="ＭＳ ゴシック" panose="020B0609070205080204" pitchFamily="49" charset="-128"/>
                </a:rPr>
                <a:t>４ スケジュール</a:t>
              </a:r>
            </a:p>
          </p:txBody>
        </p:sp>
      </p:grpSp>
      <p:sp>
        <p:nvSpPr>
          <p:cNvPr id="76" name="テキスト ボックス 75">
            <a:extLst>
              <a:ext uri="{FF2B5EF4-FFF2-40B4-BE49-F238E27FC236}">
                <a16:creationId xmlns:a16="http://schemas.microsoft.com/office/drawing/2014/main" id="{E881CC5E-DC00-4818-887C-759635AB0803}"/>
              </a:ext>
            </a:extLst>
          </p:cNvPr>
          <p:cNvSpPr txBox="1"/>
          <p:nvPr/>
        </p:nvSpPr>
        <p:spPr>
          <a:xfrm>
            <a:off x="5388779" y="4451606"/>
            <a:ext cx="3652343" cy="784830"/>
          </a:xfrm>
          <a:prstGeom prst="rect">
            <a:avLst/>
          </a:prstGeom>
          <a:noFill/>
        </p:spPr>
        <p:txBody>
          <a:bodyPr wrap="square">
            <a:spAutoFit/>
          </a:bodyPr>
          <a:lstStyle/>
          <a:p>
            <a:r>
              <a:rPr lang="ja-JP" altLang="en-US" sz="900" dirty="0">
                <a:latin typeface="ＭＳ ゴシック" panose="020B0609070205080204" pitchFamily="49" charset="-128"/>
                <a:ea typeface="ＭＳ ゴシック" panose="020B0609070205080204" pitchFamily="49" charset="-128"/>
              </a:rPr>
              <a:t>令和８年度：</a:t>
            </a:r>
            <a:r>
              <a:rPr lang="ja-JP" altLang="en-US" sz="900" dirty="0">
                <a:latin typeface="ＭＳ 明朝" panose="02020609040205080304" pitchFamily="17" charset="-128"/>
                <a:ea typeface="ＭＳ 明朝" panose="02020609040205080304" pitchFamily="17" charset="-128"/>
              </a:rPr>
              <a:t>改編に係る周知</a:t>
            </a:r>
          </a:p>
          <a:p>
            <a:r>
              <a:rPr lang="ja-JP" altLang="en-US" sz="900" dirty="0">
                <a:latin typeface="ＭＳ ゴシック" panose="020B0609070205080204" pitchFamily="49" charset="-128"/>
                <a:ea typeface="ＭＳ ゴシック" panose="020B0609070205080204" pitchFamily="49" charset="-128"/>
              </a:rPr>
              <a:t>令和９年度：</a:t>
            </a:r>
            <a:r>
              <a:rPr lang="ja-JP" altLang="en-US" sz="900" dirty="0">
                <a:latin typeface="ＭＳ 明朝" panose="02020609040205080304" pitchFamily="17" charset="-128"/>
                <a:ea typeface="ＭＳ 明朝" panose="02020609040205080304" pitchFamily="17" charset="-128"/>
              </a:rPr>
              <a:t>東住吉総合高校のクリエイティブスクールの機能移行</a:t>
            </a:r>
            <a:br>
              <a:rPr lang="ja-JP" altLang="en-US" sz="900" dirty="0">
                <a:latin typeface="ＭＳ 明朝" panose="02020609040205080304" pitchFamily="17" charset="-128"/>
                <a:ea typeface="ＭＳ 明朝" panose="02020609040205080304" pitchFamily="17" charset="-128"/>
              </a:rPr>
            </a:br>
            <a:r>
              <a:rPr lang="ja-JP" altLang="en-US" sz="900" dirty="0">
                <a:latin typeface="ＭＳ 明朝" panose="02020609040205080304" pitchFamily="17" charset="-128"/>
                <a:ea typeface="ＭＳ 明朝" panose="02020609040205080304" pitchFamily="17" charset="-128"/>
              </a:rPr>
              <a:t>　　　　　　中央高校で秋季選抜開始</a:t>
            </a:r>
            <a:br>
              <a:rPr lang="en-US" altLang="ja-JP" sz="900" dirty="0">
                <a:latin typeface="ＭＳ 明朝" panose="02020609040205080304" pitchFamily="17" charset="-128"/>
                <a:ea typeface="ＭＳ 明朝" panose="02020609040205080304" pitchFamily="17" charset="-128"/>
              </a:rPr>
            </a:br>
            <a:r>
              <a:rPr lang="ja-JP" altLang="en-US" sz="900" dirty="0">
                <a:latin typeface="ＭＳ ゴシック" panose="020B0609070205080204" pitchFamily="49" charset="-128"/>
                <a:ea typeface="ＭＳ ゴシック" panose="020B0609070205080204" pitchFamily="49" charset="-128"/>
              </a:rPr>
              <a:t>令和</a:t>
            </a:r>
            <a:r>
              <a:rPr lang="en-US" altLang="ja-JP" sz="900" dirty="0">
                <a:latin typeface="ＭＳ ゴシック" panose="020B0609070205080204" pitchFamily="49" charset="-128"/>
                <a:ea typeface="ＭＳ ゴシック" panose="020B0609070205080204" pitchFamily="49" charset="-128"/>
              </a:rPr>
              <a:t>10</a:t>
            </a:r>
            <a:r>
              <a:rPr lang="ja-JP" altLang="en-US" sz="900" dirty="0">
                <a:latin typeface="ＭＳ ゴシック" panose="020B0609070205080204" pitchFamily="49" charset="-128"/>
                <a:ea typeface="ＭＳ ゴシック" panose="020B0609070205080204" pitchFamily="49" charset="-128"/>
              </a:rPr>
              <a:t>年度：</a:t>
            </a:r>
            <a:r>
              <a:rPr lang="ja-JP" altLang="en-US" sz="900" dirty="0">
                <a:latin typeface="ＭＳ 明朝" panose="02020609040205080304" pitchFamily="17" charset="-128"/>
                <a:ea typeface="ＭＳ 明朝" panose="02020609040205080304" pitchFamily="17" charset="-128"/>
              </a:rPr>
              <a:t>大阪わかば高校を全日制単位制に改編、日本語指導</a:t>
            </a:r>
            <a:endParaRPr lang="en-US" altLang="ja-JP" sz="900" dirty="0">
              <a:latin typeface="ＭＳ 明朝" panose="02020609040205080304" pitchFamily="17" charset="-128"/>
              <a:ea typeface="ＭＳ 明朝" panose="02020609040205080304" pitchFamily="17" charset="-128"/>
            </a:endParaRPr>
          </a:p>
          <a:p>
            <a:r>
              <a:rPr lang="ja-JP" altLang="en-US" sz="900" dirty="0">
                <a:latin typeface="ＭＳ 明朝" panose="02020609040205080304" pitchFamily="17" charset="-128"/>
                <a:ea typeface="ＭＳ 明朝" panose="02020609040205080304" pitchFamily="17" charset="-128"/>
              </a:rPr>
              <a:t>　　　　　　の拠点校化</a:t>
            </a:r>
          </a:p>
        </p:txBody>
      </p:sp>
      <p:sp>
        <p:nvSpPr>
          <p:cNvPr id="77" name="楕円 76">
            <a:extLst>
              <a:ext uri="{FF2B5EF4-FFF2-40B4-BE49-F238E27FC236}">
                <a16:creationId xmlns:a16="http://schemas.microsoft.com/office/drawing/2014/main" id="{60152E68-E119-48F4-ADA9-F426DCEE7547}"/>
              </a:ext>
            </a:extLst>
          </p:cNvPr>
          <p:cNvSpPr/>
          <p:nvPr/>
        </p:nvSpPr>
        <p:spPr>
          <a:xfrm>
            <a:off x="7048135" y="6421812"/>
            <a:ext cx="72000" cy="72000"/>
          </a:xfrm>
          <a:prstGeom prst="ellips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latin typeface="ＭＳ 明朝" panose="02020609040205080304" pitchFamily="17" charset="-128"/>
              <a:ea typeface="ＭＳ 明朝" panose="02020609040205080304" pitchFamily="17" charset="-128"/>
            </a:endParaRPr>
          </a:p>
        </p:txBody>
      </p:sp>
      <p:sp>
        <p:nvSpPr>
          <p:cNvPr id="78" name="吹き出し: 四角形 16">
            <a:extLst>
              <a:ext uri="{FF2B5EF4-FFF2-40B4-BE49-F238E27FC236}">
                <a16:creationId xmlns:a16="http://schemas.microsoft.com/office/drawing/2014/main" id="{C72C7EE2-948D-46E1-BC67-3F7DF0A68B71}"/>
              </a:ext>
            </a:extLst>
          </p:cNvPr>
          <p:cNvSpPr>
            <a:spLocks noChangeArrowheads="1"/>
          </p:cNvSpPr>
          <p:nvPr/>
        </p:nvSpPr>
        <p:spPr bwMode="auto">
          <a:xfrm>
            <a:off x="6005473" y="6254116"/>
            <a:ext cx="900113" cy="287337"/>
          </a:xfrm>
          <a:prstGeom prst="wedgeRectCallout">
            <a:avLst>
              <a:gd name="adj1" fmla="val 60000"/>
              <a:gd name="adj2" fmla="val -975"/>
            </a:avLst>
          </a:prstGeom>
          <a:solidFill>
            <a:srgbClr val="FFFFFF"/>
          </a:solidFill>
          <a:ln w="12700">
            <a:solidFill>
              <a:srgbClr val="70AD47"/>
            </a:solidFill>
            <a:miter lim="800000"/>
            <a:headEnd/>
            <a:tailEnd/>
          </a:ln>
        </p:spPr>
        <p:txBody>
          <a:bodyPr vert="horz" wrap="square" lIns="36000" tIns="36000" rIns="36000" bIns="3600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en-US" sz="9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東住吉総合</a:t>
            </a:r>
            <a:r>
              <a:rPr kumimoji="0" lang="ja-JP" altLang="ja-JP" sz="9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高校</a:t>
            </a:r>
            <a:endParaRPr kumimoji="0" lang="ja-JP" altLang="ja-JP" sz="18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endParaRPr>
          </a:p>
        </p:txBody>
      </p:sp>
      <p:sp>
        <p:nvSpPr>
          <p:cNvPr id="32" name="テキスト ボックス 31">
            <a:extLst>
              <a:ext uri="{FF2B5EF4-FFF2-40B4-BE49-F238E27FC236}">
                <a16:creationId xmlns:a16="http://schemas.microsoft.com/office/drawing/2014/main" id="{27BC3D93-00E8-41E0-85C9-9F95204FD739}"/>
              </a:ext>
            </a:extLst>
          </p:cNvPr>
          <p:cNvSpPr txBox="1"/>
          <p:nvPr/>
        </p:nvSpPr>
        <p:spPr>
          <a:xfrm>
            <a:off x="226607" y="837370"/>
            <a:ext cx="4991578" cy="369332"/>
          </a:xfrm>
          <a:prstGeom prst="rect">
            <a:avLst/>
          </a:prstGeom>
          <a:noFill/>
        </p:spPr>
        <p:txBody>
          <a:bodyPr wrap="square">
            <a:spAutoFit/>
          </a:bodyPr>
          <a:lstStyle/>
          <a:p>
            <a:pPr marL="92075" marR="0" lvl="0" indent="-92075"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ja-JP" altLang="en-US" sz="900" dirty="0">
                <a:latin typeface="ＭＳ 明朝" panose="02020609040205080304" pitchFamily="17" charset="-128"/>
                <a:ea typeface="ＭＳ 明朝" panose="02020609040205080304" pitchFamily="17" charset="-128"/>
              </a:rPr>
              <a:t>多様な時間帯、選択科目から生徒が自分のライフスタイルや興味関心に合わせて科目を選択</a:t>
            </a:r>
            <a:endParaRPr lang="en-US" altLang="ja-JP" sz="900" dirty="0">
              <a:latin typeface="ＭＳ 明朝" panose="02020609040205080304" pitchFamily="17" charset="-128"/>
              <a:ea typeface="ＭＳ 明朝" panose="02020609040205080304" pitchFamily="17" charset="-128"/>
            </a:endParaRPr>
          </a:p>
          <a:p>
            <a:pPr marL="92075" marR="0" lvl="0" indent="-92075"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ja-JP" altLang="en-US" sz="900" dirty="0">
                <a:latin typeface="ＭＳ 明朝" panose="02020609040205080304" pitchFamily="17" charset="-128"/>
                <a:ea typeface="ＭＳ 明朝" panose="02020609040205080304" pitchFamily="17" charset="-128"/>
              </a:rPr>
              <a:t>不登校経験のある生徒等、多様な背景や学習歴のある生徒の受入れ</a:t>
            </a:r>
            <a:endParaRPr lang="en-US" altLang="ja-JP" sz="900" dirty="0">
              <a:latin typeface="ＭＳ 明朝" panose="02020609040205080304" pitchFamily="17" charset="-128"/>
              <a:ea typeface="ＭＳ 明朝" panose="02020609040205080304" pitchFamily="17" charset="-128"/>
            </a:endParaRPr>
          </a:p>
        </p:txBody>
      </p:sp>
      <p:sp>
        <p:nvSpPr>
          <p:cNvPr id="8" name="テキスト ボックス 7">
            <a:extLst>
              <a:ext uri="{FF2B5EF4-FFF2-40B4-BE49-F238E27FC236}">
                <a16:creationId xmlns:a16="http://schemas.microsoft.com/office/drawing/2014/main" id="{774F181D-3B52-474C-B689-5F1899E0E514}"/>
              </a:ext>
            </a:extLst>
          </p:cNvPr>
          <p:cNvSpPr txBox="1"/>
          <p:nvPr/>
        </p:nvSpPr>
        <p:spPr>
          <a:xfrm>
            <a:off x="190399" y="5582044"/>
            <a:ext cx="4952924" cy="1200329"/>
          </a:xfrm>
          <a:prstGeom prst="rect">
            <a:avLst/>
          </a:prstGeom>
          <a:noFill/>
        </p:spPr>
        <p:txBody>
          <a:bodyPr wrap="square" rtlCol="0">
            <a:spAutoFit/>
          </a:bodyPr>
          <a:lstStyle/>
          <a:p>
            <a:pPr marL="171450" indent="-171450">
              <a:buFont typeface="ＭＳ ゴシック" panose="020B0609070205080204" pitchFamily="49" charset="-128"/>
              <a:buChar char="○"/>
            </a:pPr>
            <a:r>
              <a:rPr kumimoji="1" lang="ja-JP" altLang="en-US" sz="900" dirty="0">
                <a:latin typeface="ＭＳ ゴシック" panose="020B0609070205080204" pitchFamily="49" charset="-128"/>
                <a:ea typeface="ＭＳ ゴシック" panose="020B0609070205080204" pitchFamily="49" charset="-128"/>
              </a:rPr>
              <a:t>平成</a:t>
            </a:r>
            <a:r>
              <a:rPr kumimoji="1" lang="en-US" altLang="ja-JP" sz="900" dirty="0">
                <a:latin typeface="ＭＳ ゴシック" panose="020B0609070205080204" pitchFamily="49" charset="-128"/>
                <a:ea typeface="ＭＳ ゴシック" panose="020B0609070205080204" pitchFamily="49" charset="-128"/>
              </a:rPr>
              <a:t>15</a:t>
            </a:r>
            <a:r>
              <a:rPr kumimoji="1" lang="ja-JP" altLang="en-US" sz="900" dirty="0">
                <a:latin typeface="ＭＳ ゴシック" panose="020B0609070205080204" pitchFamily="49" charset="-128"/>
                <a:ea typeface="ＭＳ ゴシック" panose="020B0609070205080204" pitchFamily="49" charset="-128"/>
              </a:rPr>
              <a:t>年度から　学校教育審議会答申「今後の後期中等教育のあり方について</a:t>
            </a:r>
            <a:r>
              <a:rPr lang="ja-JP" altLang="en-US" sz="900" b="0" i="0" dirty="0">
                <a:solidFill>
                  <a:srgbClr val="222222"/>
                </a:solidFill>
                <a:effectLst/>
                <a:latin typeface="ＭＳ ゴシック" panose="020B0609070205080204" pitchFamily="49" charset="-128"/>
                <a:ea typeface="ＭＳ ゴシック" panose="020B0609070205080204" pitchFamily="49" charset="-128"/>
              </a:rPr>
              <a:t>」（</a:t>
            </a:r>
            <a:r>
              <a:rPr kumimoji="1" lang="ja-JP" altLang="en-US" sz="900" dirty="0">
                <a:latin typeface="ＭＳ ゴシック" panose="020B0609070205080204" pitchFamily="49" charset="-128"/>
                <a:ea typeface="ＭＳ ゴシック" panose="020B0609070205080204" pitchFamily="49" charset="-128"/>
              </a:rPr>
              <a:t>平成</a:t>
            </a:r>
            <a:r>
              <a:rPr kumimoji="1" lang="en-US" altLang="ja-JP" sz="900" dirty="0">
                <a:latin typeface="ＭＳ ゴシック" panose="020B0609070205080204" pitchFamily="49" charset="-128"/>
                <a:ea typeface="ＭＳ ゴシック" panose="020B0609070205080204" pitchFamily="49" charset="-128"/>
              </a:rPr>
              <a:t>14</a:t>
            </a:r>
            <a:br>
              <a:rPr kumimoji="1" lang="en-US" altLang="ja-JP" sz="900" dirty="0">
                <a:latin typeface="ＭＳ ゴシック" panose="020B0609070205080204" pitchFamily="49" charset="-128"/>
                <a:ea typeface="ＭＳ ゴシック" panose="020B0609070205080204" pitchFamily="49" charset="-128"/>
              </a:rPr>
            </a:br>
            <a:r>
              <a:rPr kumimoji="1" lang="ja-JP" altLang="en-US" sz="900" dirty="0">
                <a:latin typeface="ＭＳ ゴシック" panose="020B0609070205080204" pitchFamily="49" charset="-128"/>
                <a:ea typeface="ＭＳ ゴシック" panose="020B0609070205080204" pitchFamily="49" charset="-128"/>
              </a:rPr>
              <a:t>　　　　　　　　年５月）に基づき</a:t>
            </a:r>
            <a:r>
              <a:rPr kumimoji="1" lang="ja-JP" altLang="en-US" sz="900" dirty="0">
                <a:solidFill>
                  <a:srgbClr val="222222"/>
                </a:solidFill>
                <a:latin typeface="ＭＳ ゴシック" panose="020B0609070205080204" pitchFamily="49" charset="-128"/>
                <a:ea typeface="ＭＳ ゴシック" panose="020B0609070205080204" pitchFamily="49" charset="-128"/>
              </a:rPr>
              <a:t>クリエイティブスクールとして多部制単位制を設置し、</a:t>
            </a:r>
            <a:br>
              <a:rPr kumimoji="1" lang="en-US" altLang="ja-JP" sz="900" dirty="0">
                <a:solidFill>
                  <a:srgbClr val="222222"/>
                </a:solidFill>
                <a:latin typeface="ＭＳ ゴシック" panose="020B0609070205080204" pitchFamily="49" charset="-128"/>
                <a:ea typeface="ＭＳ ゴシック" panose="020B0609070205080204" pitchFamily="49" charset="-128"/>
              </a:rPr>
            </a:br>
            <a:r>
              <a:rPr kumimoji="1" lang="ja-JP" altLang="en-US" sz="900" dirty="0">
                <a:solidFill>
                  <a:srgbClr val="222222"/>
                </a:solidFill>
                <a:latin typeface="ＭＳ ゴシック" panose="020B0609070205080204" pitchFamily="49" charset="-128"/>
                <a:ea typeface="ＭＳ ゴシック" panose="020B0609070205080204" pitchFamily="49" charset="-128"/>
              </a:rPr>
              <a:t>　　　　　　　　平成</a:t>
            </a:r>
            <a:r>
              <a:rPr kumimoji="1" lang="en-US" altLang="ja-JP" sz="900" dirty="0">
                <a:solidFill>
                  <a:srgbClr val="222222"/>
                </a:solidFill>
                <a:latin typeface="ＭＳ ゴシック" panose="020B0609070205080204" pitchFamily="49" charset="-128"/>
                <a:ea typeface="ＭＳ ゴシック" panose="020B0609070205080204" pitchFamily="49" charset="-128"/>
              </a:rPr>
              <a:t>17</a:t>
            </a:r>
            <a:r>
              <a:rPr kumimoji="1" lang="ja-JP" altLang="en-US" sz="900" dirty="0">
                <a:solidFill>
                  <a:srgbClr val="222222"/>
                </a:solidFill>
                <a:latin typeface="ＭＳ ゴシック" panose="020B0609070205080204" pitchFamily="49" charset="-128"/>
                <a:ea typeface="ＭＳ ゴシック" panose="020B0609070205080204" pitchFamily="49" charset="-128"/>
              </a:rPr>
              <a:t>年度までに６校を設置</a:t>
            </a:r>
            <a:endParaRPr kumimoji="1" lang="en-US" altLang="ja-JP" sz="900" dirty="0">
              <a:solidFill>
                <a:srgbClr val="222222"/>
              </a:solidFill>
              <a:latin typeface="ＭＳ ゴシック" panose="020B0609070205080204" pitchFamily="49" charset="-128"/>
              <a:ea typeface="ＭＳ ゴシック" panose="020B0609070205080204" pitchFamily="49" charset="-128"/>
            </a:endParaRPr>
          </a:p>
          <a:p>
            <a:r>
              <a:rPr lang="en-US" altLang="ja-JP" sz="900" dirty="0">
                <a:latin typeface="ＭＳ ゴシック" panose="020B0609070205080204" pitchFamily="49" charset="-128"/>
                <a:ea typeface="ＭＳ ゴシック" panose="020B0609070205080204" pitchFamily="49" charset="-128"/>
              </a:rPr>
              <a:t> </a:t>
            </a:r>
            <a:r>
              <a:rPr lang="ja-JP" altLang="en-US" sz="900" dirty="0">
                <a:latin typeface="ＭＳ ゴシック" panose="020B0609070205080204" pitchFamily="49" charset="-128"/>
                <a:ea typeface="ＭＳ ゴシック" panose="020B0609070205080204" pitchFamily="49" charset="-128"/>
              </a:rPr>
              <a:t>　　　　　　　　　</a:t>
            </a:r>
            <a:r>
              <a:rPr lang="en-US" altLang="ja-JP" sz="900" dirty="0">
                <a:latin typeface="ＭＳ 明朝" panose="02020609040205080304" pitchFamily="17" charset="-128"/>
                <a:ea typeface="ＭＳ 明朝" panose="02020609040205080304" pitchFamily="17" charset="-128"/>
              </a:rPr>
              <a:t>【</a:t>
            </a:r>
            <a:r>
              <a:rPr lang="ja-JP" altLang="en-US" sz="900" dirty="0">
                <a:latin typeface="ＭＳ 明朝" panose="02020609040205080304" pitchFamily="17" charset="-128"/>
                <a:ea typeface="ＭＳ 明朝" panose="02020609040205080304" pitchFamily="17" charset="-128"/>
              </a:rPr>
              <a:t>設置理念</a:t>
            </a:r>
            <a:r>
              <a:rPr lang="en-US" altLang="ja-JP" sz="900" dirty="0">
                <a:latin typeface="ＭＳ 明朝" panose="02020609040205080304" pitchFamily="17" charset="-128"/>
                <a:ea typeface="ＭＳ 明朝" panose="02020609040205080304" pitchFamily="17" charset="-128"/>
              </a:rPr>
              <a:t>】</a:t>
            </a:r>
            <a:r>
              <a:rPr lang="ja-JP" altLang="en-US" sz="900" dirty="0">
                <a:latin typeface="ＭＳ 明朝" panose="02020609040205080304" pitchFamily="17" charset="-128"/>
                <a:ea typeface="ＭＳ 明朝" panose="02020609040205080304" pitchFamily="17" charset="-128"/>
              </a:rPr>
              <a:t>生徒自ら学ぶ科目や時間帯を選択することにより目的意識</a:t>
            </a:r>
            <a:br>
              <a:rPr lang="en-US" altLang="ja-JP" sz="900" dirty="0">
                <a:latin typeface="ＭＳ 明朝" panose="02020609040205080304" pitchFamily="17" charset="-128"/>
                <a:ea typeface="ＭＳ 明朝" panose="02020609040205080304" pitchFamily="17" charset="-128"/>
              </a:rPr>
            </a:br>
            <a:r>
              <a:rPr lang="ja-JP" altLang="en-US" sz="900" dirty="0">
                <a:latin typeface="ＭＳ 明朝" panose="02020609040205080304" pitchFamily="17" charset="-128"/>
                <a:ea typeface="ＭＳ 明朝" panose="02020609040205080304" pitchFamily="17" charset="-128"/>
              </a:rPr>
              <a:t>　　　 　　　　　　を養い、進路目標に応じた多様な学習が可能となるよう、単位制で昼間</a:t>
            </a:r>
            <a:br>
              <a:rPr lang="en-US" altLang="ja-JP" sz="900" dirty="0">
                <a:latin typeface="ＭＳ 明朝" panose="02020609040205080304" pitchFamily="17" charset="-128"/>
                <a:ea typeface="ＭＳ 明朝" panose="02020609040205080304" pitchFamily="17" charset="-128"/>
              </a:rPr>
            </a:br>
            <a:r>
              <a:rPr lang="ja-JP" altLang="en-US" sz="900" dirty="0">
                <a:latin typeface="ＭＳ 明朝" panose="02020609040205080304" pitchFamily="17" charset="-128"/>
                <a:ea typeface="ＭＳ 明朝" panose="02020609040205080304" pitchFamily="17" charset="-128"/>
              </a:rPr>
              <a:t>　　　　　　　　　　定時制のシステムを活用した、新しいタイプの学校</a:t>
            </a:r>
            <a:endParaRPr kumimoji="1" lang="en-US" altLang="ja-JP" sz="900" dirty="0">
              <a:solidFill>
                <a:srgbClr val="222222"/>
              </a:solidFill>
              <a:latin typeface="ＭＳ 明朝" panose="02020609040205080304" pitchFamily="17" charset="-128"/>
              <a:ea typeface="ＭＳ 明朝" panose="02020609040205080304" pitchFamily="17" charset="-128"/>
            </a:endParaRPr>
          </a:p>
          <a:p>
            <a:pPr marL="171450" indent="-171450">
              <a:buFont typeface="ＭＳ ゴシック" panose="020B0609070205080204" pitchFamily="49" charset="-128"/>
              <a:buChar char="○"/>
            </a:pPr>
            <a:r>
              <a:rPr kumimoji="1" lang="ja-JP" altLang="en-US" sz="900" b="0" i="0" dirty="0">
                <a:solidFill>
                  <a:srgbClr val="222222"/>
                </a:solidFill>
                <a:effectLst/>
                <a:latin typeface="ＭＳ ゴシック" panose="020B0609070205080204" pitchFamily="49" charset="-128"/>
                <a:ea typeface="ＭＳ ゴシック" panose="020B0609070205080204" pitchFamily="49" charset="-128"/>
              </a:rPr>
              <a:t>平成</a:t>
            </a:r>
            <a:r>
              <a:rPr kumimoji="1" lang="en-US" altLang="ja-JP" sz="900" b="0" i="0" dirty="0">
                <a:solidFill>
                  <a:srgbClr val="222222"/>
                </a:solidFill>
                <a:effectLst/>
                <a:latin typeface="ＭＳ ゴシック" panose="020B0609070205080204" pitchFamily="49" charset="-128"/>
                <a:ea typeface="ＭＳ ゴシック" panose="020B0609070205080204" pitchFamily="49" charset="-128"/>
              </a:rPr>
              <a:t>24</a:t>
            </a:r>
            <a:r>
              <a:rPr kumimoji="1" lang="ja-JP" altLang="en-US" sz="900" b="0" i="0" dirty="0">
                <a:solidFill>
                  <a:srgbClr val="222222"/>
                </a:solidFill>
                <a:effectLst/>
                <a:latin typeface="ＭＳ ゴシック" panose="020B0609070205080204" pitchFamily="49" charset="-128"/>
                <a:ea typeface="ＭＳ ゴシック" panose="020B0609070205080204" pitchFamily="49" charset="-128"/>
              </a:rPr>
              <a:t>年度から　うち４校において多部制単位制</a:t>
            </a:r>
            <a:r>
              <a:rPr kumimoji="1" lang="en-US" altLang="ja-JP" sz="900" b="0" i="0" dirty="0">
                <a:solidFill>
                  <a:srgbClr val="222222"/>
                </a:solidFill>
                <a:effectLst/>
                <a:latin typeface="ＭＳ ゴシック" panose="020B0609070205080204" pitchFamily="49" charset="-128"/>
                <a:ea typeface="ＭＳ ゴシック" panose="020B0609070205080204" pitchFamily="49" charset="-128"/>
              </a:rPr>
              <a:t>Ⅰ</a:t>
            </a:r>
            <a:r>
              <a:rPr kumimoji="1" lang="ja-JP" altLang="en-US" sz="900" b="0" i="0" dirty="0">
                <a:solidFill>
                  <a:srgbClr val="222222"/>
                </a:solidFill>
                <a:effectLst/>
                <a:latin typeface="ＭＳ ゴシック" panose="020B0609070205080204" pitchFamily="49" charset="-128"/>
                <a:ea typeface="ＭＳ ゴシック" panose="020B0609070205080204" pitchFamily="49" charset="-128"/>
              </a:rPr>
              <a:t>・</a:t>
            </a:r>
            <a:r>
              <a:rPr kumimoji="1" lang="en-US" altLang="ja-JP" sz="900" b="0" i="0" dirty="0">
                <a:solidFill>
                  <a:srgbClr val="222222"/>
                </a:solidFill>
                <a:effectLst/>
                <a:latin typeface="ＭＳ ゴシック" panose="020B0609070205080204" pitchFamily="49" charset="-128"/>
                <a:ea typeface="ＭＳ ゴシック" panose="020B0609070205080204" pitchFamily="49" charset="-128"/>
              </a:rPr>
              <a:t>Ⅱ</a:t>
            </a:r>
            <a:r>
              <a:rPr kumimoji="1" lang="ja-JP" altLang="en-US" sz="900" b="0" i="0" dirty="0">
                <a:solidFill>
                  <a:srgbClr val="222222"/>
                </a:solidFill>
                <a:effectLst/>
                <a:latin typeface="ＭＳ ゴシック" panose="020B0609070205080204" pitchFamily="49" charset="-128"/>
                <a:ea typeface="ＭＳ ゴシック" panose="020B0609070205080204" pitchFamily="49" charset="-128"/>
              </a:rPr>
              <a:t>部を統合し、全日制の課程にお</a:t>
            </a:r>
            <a:r>
              <a:rPr kumimoji="1" lang="ja-JP" altLang="en-US" sz="900" dirty="0">
                <a:solidFill>
                  <a:srgbClr val="222222"/>
                </a:solidFill>
                <a:latin typeface="ＭＳ ゴシック" panose="020B0609070205080204" pitchFamily="49" charset="-128"/>
                <a:ea typeface="ＭＳ ゴシック" panose="020B0609070205080204" pitchFamily="49" charset="-128"/>
              </a:rPr>
              <a:t>け</a:t>
            </a:r>
            <a:br>
              <a:rPr kumimoji="1" lang="en-US" altLang="ja-JP" sz="900" dirty="0">
                <a:solidFill>
                  <a:srgbClr val="222222"/>
                </a:solidFill>
                <a:latin typeface="ＭＳ ゴシック" panose="020B0609070205080204" pitchFamily="49" charset="-128"/>
                <a:ea typeface="ＭＳ ゴシック" panose="020B0609070205080204" pitchFamily="49" charset="-128"/>
              </a:rPr>
            </a:br>
            <a:r>
              <a:rPr kumimoji="1" lang="ja-JP" altLang="en-US" sz="900" dirty="0">
                <a:solidFill>
                  <a:srgbClr val="222222"/>
                </a:solidFill>
                <a:latin typeface="ＭＳ ゴシック" panose="020B0609070205080204" pitchFamily="49" charset="-128"/>
                <a:ea typeface="ＭＳ ゴシック" panose="020B0609070205080204" pitchFamily="49" charset="-128"/>
              </a:rPr>
              <a:t>　　　　　　　　る</a:t>
            </a:r>
            <a:r>
              <a:rPr kumimoji="1" lang="ja-JP" altLang="en-US" sz="900" b="0" i="0" dirty="0">
                <a:solidFill>
                  <a:srgbClr val="222222"/>
                </a:solidFill>
                <a:effectLst/>
                <a:latin typeface="ＭＳ ゴシック" panose="020B0609070205080204" pitchFamily="49" charset="-128"/>
                <a:ea typeface="ＭＳ ゴシック" panose="020B0609070205080204" pitchFamily="49" charset="-128"/>
              </a:rPr>
              <a:t>クリエイティブスクールに改編</a:t>
            </a:r>
            <a:endParaRPr lang="en-US" altLang="ja-JP" sz="900" b="0" i="0" dirty="0">
              <a:solidFill>
                <a:srgbClr val="222222"/>
              </a:solidFill>
              <a:effectLst/>
              <a:latin typeface="ＭＳ ゴシック" panose="020B0609070205080204" pitchFamily="49" charset="-128"/>
              <a:ea typeface="ＭＳ ゴシック" panose="020B0609070205080204" pitchFamily="49" charset="-128"/>
            </a:endParaRPr>
          </a:p>
        </p:txBody>
      </p:sp>
      <p:sp>
        <p:nvSpPr>
          <p:cNvPr id="48" name="正方形/長方形 47">
            <a:extLst>
              <a:ext uri="{FF2B5EF4-FFF2-40B4-BE49-F238E27FC236}">
                <a16:creationId xmlns:a16="http://schemas.microsoft.com/office/drawing/2014/main" id="{FA55E0E4-3965-46D3-B1ED-DCC5EA83FEF9}"/>
              </a:ext>
            </a:extLst>
          </p:cNvPr>
          <p:cNvSpPr/>
          <p:nvPr/>
        </p:nvSpPr>
        <p:spPr>
          <a:xfrm>
            <a:off x="157851" y="5591742"/>
            <a:ext cx="5111023" cy="1208233"/>
          </a:xfrm>
          <a:prstGeom prst="rect">
            <a:avLst/>
          </a:prstGeom>
          <a:no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正方形/長方形 48">
            <a:extLst>
              <a:ext uri="{FF2B5EF4-FFF2-40B4-BE49-F238E27FC236}">
                <a16:creationId xmlns:a16="http://schemas.microsoft.com/office/drawing/2014/main" id="{3F1197D2-B7EE-4F97-897B-1248F5E2EFA0}"/>
              </a:ext>
            </a:extLst>
          </p:cNvPr>
          <p:cNvSpPr/>
          <p:nvPr/>
        </p:nvSpPr>
        <p:spPr>
          <a:xfrm>
            <a:off x="153933" y="5388397"/>
            <a:ext cx="5111023" cy="216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0" rIns="72000" bIns="0" rtlCol="0" anchor="ctr"/>
          <a:lstStyle/>
          <a:p>
            <a:r>
              <a:rPr kumimoji="1" lang="ja-JP" altLang="en-US" sz="1050" dirty="0">
                <a:latin typeface="ＭＳ ゴシック" panose="020B0609070205080204" pitchFamily="49" charset="-128"/>
                <a:ea typeface="ＭＳ ゴシック" panose="020B0609070205080204" pitchFamily="49" charset="-128"/>
              </a:rPr>
              <a:t>（参考）大阪府におけるクリエイティブスクールに係る取組みの経緯</a:t>
            </a:r>
          </a:p>
        </p:txBody>
      </p:sp>
      <p:sp>
        <p:nvSpPr>
          <p:cNvPr id="30" name="テキスト ボックス 29">
            <a:extLst>
              <a:ext uri="{FF2B5EF4-FFF2-40B4-BE49-F238E27FC236}">
                <a16:creationId xmlns:a16="http://schemas.microsoft.com/office/drawing/2014/main" id="{85C236B3-7175-4767-9138-78033102D8D7}"/>
              </a:ext>
            </a:extLst>
          </p:cNvPr>
          <p:cNvSpPr txBox="1"/>
          <p:nvPr/>
        </p:nvSpPr>
        <p:spPr>
          <a:xfrm>
            <a:off x="411319" y="3454236"/>
            <a:ext cx="2701381" cy="230832"/>
          </a:xfrm>
          <a:prstGeom prst="rect">
            <a:avLst/>
          </a:prstGeom>
          <a:noFill/>
        </p:spPr>
        <p:txBody>
          <a:bodyPr wrap="square">
            <a:spAutoFit/>
          </a:bodyPr>
          <a:lstStyle/>
          <a:p>
            <a:pPr marL="92075" marR="0" lvl="0" indent="-92075"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ja-JP" altLang="en-US" sz="900" dirty="0">
                <a:latin typeface="ＭＳ 明朝" panose="02020609040205080304" pitchFamily="17" charset="-128"/>
                <a:ea typeface="ＭＳ 明朝" panose="02020609040205080304" pitchFamily="17" charset="-128"/>
              </a:rPr>
              <a:t>生徒は</a:t>
            </a:r>
            <a:r>
              <a:rPr lang="ja-JP" altLang="en-US" sz="900" dirty="0">
                <a:latin typeface="ＭＳ ゴシック" panose="020B0609070205080204" pitchFamily="49" charset="-128"/>
                <a:ea typeface="ＭＳ ゴシック" panose="020B0609070205080204" pitchFamily="49" charset="-128"/>
              </a:rPr>
              <a:t>出願時に</a:t>
            </a:r>
            <a:r>
              <a:rPr lang="ja-JP" altLang="en-US" sz="900" dirty="0">
                <a:latin typeface="ＭＳ 明朝" panose="02020609040205080304" pitchFamily="17" charset="-128"/>
                <a:ea typeface="ＭＳ 明朝" panose="02020609040205080304" pitchFamily="17" charset="-128"/>
              </a:rPr>
              <a:t>「</a:t>
            </a:r>
            <a:r>
              <a:rPr lang="en-US" altLang="ja-JP" sz="900" dirty="0">
                <a:latin typeface="ＭＳ 明朝" panose="02020609040205080304" pitchFamily="17" charset="-128"/>
                <a:ea typeface="ＭＳ 明朝" panose="02020609040205080304" pitchFamily="17" charset="-128"/>
              </a:rPr>
              <a:t>Ⅰ</a:t>
            </a:r>
            <a:r>
              <a:rPr lang="ja-JP" altLang="en-US" sz="900" dirty="0">
                <a:latin typeface="ＭＳ 明朝" panose="02020609040205080304" pitchFamily="17" charset="-128"/>
                <a:ea typeface="ＭＳ 明朝" panose="02020609040205080304" pitchFamily="17" charset="-128"/>
              </a:rPr>
              <a:t>部」又は「</a:t>
            </a:r>
            <a:r>
              <a:rPr lang="en-US" altLang="ja-JP" sz="900" dirty="0">
                <a:latin typeface="ＭＳ 明朝" panose="02020609040205080304" pitchFamily="17" charset="-128"/>
                <a:ea typeface="ＭＳ 明朝" panose="02020609040205080304" pitchFamily="17" charset="-128"/>
              </a:rPr>
              <a:t>Ⅱ</a:t>
            </a:r>
            <a:r>
              <a:rPr lang="ja-JP" altLang="en-US" sz="900" dirty="0">
                <a:latin typeface="ＭＳ 明朝" panose="02020609040205080304" pitchFamily="17" charset="-128"/>
                <a:ea typeface="ＭＳ 明朝" panose="02020609040205080304" pitchFamily="17" charset="-128"/>
              </a:rPr>
              <a:t>部」を選択</a:t>
            </a:r>
          </a:p>
        </p:txBody>
      </p:sp>
      <p:pic>
        <p:nvPicPr>
          <p:cNvPr id="23" name="図 22">
            <a:extLst>
              <a:ext uri="{FF2B5EF4-FFF2-40B4-BE49-F238E27FC236}">
                <a16:creationId xmlns:a16="http://schemas.microsoft.com/office/drawing/2014/main" id="{648B0A19-DFBD-4FCE-BD39-13FDE38811CF}"/>
              </a:ext>
            </a:extLst>
          </p:cNvPr>
          <p:cNvPicPr>
            <a:picLocks noChangeAspect="1"/>
          </p:cNvPicPr>
          <p:nvPr/>
        </p:nvPicPr>
        <p:blipFill>
          <a:blip r:embed="rId5"/>
          <a:stretch>
            <a:fillRect/>
          </a:stretch>
        </p:blipFill>
        <p:spPr>
          <a:xfrm>
            <a:off x="586600" y="2690928"/>
            <a:ext cx="3523243" cy="774046"/>
          </a:xfrm>
          <a:prstGeom prst="rect">
            <a:avLst/>
          </a:prstGeom>
        </p:spPr>
      </p:pic>
      <p:sp>
        <p:nvSpPr>
          <p:cNvPr id="57" name="テキスト ボックス 56">
            <a:extLst>
              <a:ext uri="{FF2B5EF4-FFF2-40B4-BE49-F238E27FC236}">
                <a16:creationId xmlns:a16="http://schemas.microsoft.com/office/drawing/2014/main" id="{F452811C-F252-4C82-B5FD-1606DCAE491C}"/>
              </a:ext>
            </a:extLst>
          </p:cNvPr>
          <p:cNvSpPr txBox="1"/>
          <p:nvPr/>
        </p:nvSpPr>
        <p:spPr>
          <a:xfrm>
            <a:off x="1728648" y="3681183"/>
            <a:ext cx="3740126" cy="369332"/>
          </a:xfrm>
          <a:prstGeom prst="rect">
            <a:avLst/>
          </a:prstGeom>
          <a:noFill/>
        </p:spPr>
        <p:txBody>
          <a:bodyPr wrap="square">
            <a:spAutoFit/>
          </a:bodyPr>
          <a:lstStyle/>
          <a:p>
            <a:pPr marL="92075" marR="0" lvl="0" indent="-92075"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ja-JP" altLang="en-US" sz="900" dirty="0">
                <a:latin typeface="ＭＳ 明朝" panose="02020609040205080304" pitchFamily="17" charset="-128"/>
                <a:ea typeface="ＭＳ 明朝" panose="02020609040205080304" pitchFamily="17" charset="-128"/>
              </a:rPr>
              <a:t>令和４年度から日本語指導が必要な生徒選抜を</a:t>
            </a:r>
            <a:r>
              <a:rPr lang="en-US" altLang="ja-JP" sz="900" dirty="0">
                <a:latin typeface="ＭＳ 明朝" panose="02020609040205080304" pitchFamily="17" charset="-128"/>
                <a:ea typeface="ＭＳ 明朝" panose="02020609040205080304" pitchFamily="17" charset="-128"/>
              </a:rPr>
              <a:t>Ⅰ</a:t>
            </a:r>
            <a:r>
              <a:rPr lang="ja-JP" altLang="en-US" sz="900" dirty="0">
                <a:latin typeface="ＭＳ 明朝" panose="02020609040205080304" pitchFamily="17" charset="-128"/>
                <a:ea typeface="ＭＳ 明朝" panose="02020609040205080304" pitchFamily="17" charset="-128"/>
              </a:rPr>
              <a:t>部において実施</a:t>
            </a:r>
            <a:endParaRPr lang="en-US" altLang="ja-JP" sz="900" dirty="0">
              <a:latin typeface="ＭＳ 明朝" panose="02020609040205080304" pitchFamily="17" charset="-128"/>
              <a:ea typeface="ＭＳ 明朝" panose="02020609040205080304" pitchFamily="17" charset="-128"/>
            </a:endParaRPr>
          </a:p>
          <a:p>
            <a:pPr marL="92075" marR="0" lvl="0" indent="-92075"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ja-JP" altLang="en-US" sz="900" dirty="0">
                <a:latin typeface="ＭＳ 明朝" panose="02020609040205080304" pitchFamily="17" charset="-128"/>
                <a:ea typeface="ＭＳ 明朝" panose="02020609040205080304" pitchFamily="17" charset="-128"/>
              </a:rPr>
              <a:t>多くの生徒は</a:t>
            </a:r>
            <a:r>
              <a:rPr lang="en-US" altLang="ja-JP" sz="900" dirty="0">
                <a:latin typeface="ＭＳ 明朝" panose="02020609040205080304" pitchFamily="17" charset="-128"/>
                <a:ea typeface="ＭＳ 明朝" panose="02020609040205080304" pitchFamily="17" charset="-128"/>
              </a:rPr>
              <a:t>Ⅱ</a:t>
            </a:r>
            <a:r>
              <a:rPr lang="ja-JP" altLang="en-US" sz="900" dirty="0">
                <a:latin typeface="ＭＳ 明朝" panose="02020609040205080304" pitchFamily="17" charset="-128"/>
                <a:ea typeface="ＭＳ 明朝" panose="02020609040205080304" pitchFamily="17" charset="-128"/>
              </a:rPr>
              <a:t>部を併修し、全日制の課程に近い学習形態</a:t>
            </a:r>
            <a:endParaRPr lang="en-US" altLang="ja-JP" sz="900" dirty="0">
              <a:latin typeface="ＭＳ 明朝" panose="02020609040205080304" pitchFamily="17" charset="-128"/>
              <a:ea typeface="ＭＳ 明朝" panose="02020609040205080304" pitchFamily="17" charset="-128"/>
            </a:endParaRPr>
          </a:p>
        </p:txBody>
      </p:sp>
      <p:sp>
        <p:nvSpPr>
          <p:cNvPr id="35" name="四角形: 角を丸くする 34">
            <a:extLst>
              <a:ext uri="{FF2B5EF4-FFF2-40B4-BE49-F238E27FC236}">
                <a16:creationId xmlns:a16="http://schemas.microsoft.com/office/drawing/2014/main" id="{F24CE6C0-1B6E-4F96-8E41-2F79E63348D9}"/>
              </a:ext>
            </a:extLst>
          </p:cNvPr>
          <p:cNvSpPr/>
          <p:nvPr/>
        </p:nvSpPr>
        <p:spPr>
          <a:xfrm>
            <a:off x="323251" y="3729367"/>
            <a:ext cx="1405397" cy="193348"/>
          </a:xfrm>
          <a:prstGeom prst="roundRect">
            <a:avLst>
              <a:gd name="adj" fmla="val 50000"/>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sz="900" dirty="0">
                <a:solidFill>
                  <a:schemeClr val="bg1"/>
                </a:solidFill>
                <a:latin typeface="ＭＳ ゴシック" panose="020B0609070205080204" pitchFamily="49" charset="-128"/>
                <a:ea typeface="ＭＳ ゴシック" panose="020B0609070205080204" pitchFamily="49" charset="-128"/>
              </a:rPr>
              <a:t>大阪わかばの現状</a:t>
            </a:r>
          </a:p>
        </p:txBody>
      </p:sp>
      <p:sp>
        <p:nvSpPr>
          <p:cNvPr id="64" name="四角形: 角を丸くする 63">
            <a:extLst>
              <a:ext uri="{FF2B5EF4-FFF2-40B4-BE49-F238E27FC236}">
                <a16:creationId xmlns:a16="http://schemas.microsoft.com/office/drawing/2014/main" id="{347922E2-6231-440F-B8D7-4607E0E0ED56}"/>
              </a:ext>
            </a:extLst>
          </p:cNvPr>
          <p:cNvSpPr/>
          <p:nvPr/>
        </p:nvSpPr>
        <p:spPr>
          <a:xfrm>
            <a:off x="320959" y="4103579"/>
            <a:ext cx="1405396" cy="193348"/>
          </a:xfrm>
          <a:prstGeom prst="roundRect">
            <a:avLst>
              <a:gd name="adj" fmla="val 50000"/>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sz="900" dirty="0">
                <a:solidFill>
                  <a:schemeClr val="bg1"/>
                </a:solidFill>
                <a:latin typeface="ＭＳ ゴシック" panose="020B0609070205080204" pitchFamily="49" charset="-128"/>
                <a:ea typeface="ＭＳ ゴシック" panose="020B0609070205080204" pitchFamily="49" charset="-128"/>
              </a:rPr>
              <a:t>大阪府の課題</a:t>
            </a:r>
          </a:p>
        </p:txBody>
      </p:sp>
      <p:sp>
        <p:nvSpPr>
          <p:cNvPr id="66" name="テキスト ボックス 65">
            <a:extLst>
              <a:ext uri="{FF2B5EF4-FFF2-40B4-BE49-F238E27FC236}">
                <a16:creationId xmlns:a16="http://schemas.microsoft.com/office/drawing/2014/main" id="{68D374DA-D84D-4011-8A7D-23CF52A7E892}"/>
              </a:ext>
            </a:extLst>
          </p:cNvPr>
          <p:cNvSpPr txBox="1"/>
          <p:nvPr/>
        </p:nvSpPr>
        <p:spPr>
          <a:xfrm>
            <a:off x="1733383" y="4072387"/>
            <a:ext cx="1980029" cy="246221"/>
          </a:xfrm>
          <a:prstGeom prst="rect">
            <a:avLst/>
          </a:prstGeom>
          <a:noFill/>
        </p:spPr>
        <p:txBody>
          <a:bodyPr wrap="none">
            <a:spAutoFit/>
          </a:bodyPr>
          <a:lstStyle/>
          <a:p>
            <a:pPr marR="0" lvl="0" algn="l" defTabSz="914400" rtl="0" eaLnBrk="0" fontAlgn="base" latinLnBrk="0" hangingPunct="0">
              <a:lnSpc>
                <a:spcPct val="100000"/>
              </a:lnSpc>
              <a:spcBef>
                <a:spcPct val="0"/>
              </a:spcBef>
              <a:spcAft>
                <a:spcPct val="0"/>
              </a:spcAft>
              <a:buClrTx/>
              <a:buSzTx/>
              <a:tabLst/>
            </a:pPr>
            <a:r>
              <a:rPr lang="ja-JP" altLang="en-US" sz="1000" dirty="0">
                <a:latin typeface="ＭＳ ゴシック" panose="020B0609070205080204" pitchFamily="49" charset="-128"/>
                <a:ea typeface="ＭＳ ゴシック" panose="020B0609070205080204" pitchFamily="49" charset="-128"/>
              </a:rPr>
              <a:t>日本語指導が必要な生徒の急増</a:t>
            </a:r>
            <a:endParaRPr lang="en-US" altLang="ja-JP" sz="1000" dirty="0">
              <a:latin typeface="ＭＳ ゴシック" panose="020B0609070205080204" pitchFamily="49" charset="-128"/>
              <a:ea typeface="ＭＳ ゴシック" panose="020B0609070205080204" pitchFamily="49" charset="-128"/>
            </a:endParaRPr>
          </a:p>
        </p:txBody>
      </p:sp>
      <p:sp>
        <p:nvSpPr>
          <p:cNvPr id="68" name="テキスト ボックス 67">
            <a:extLst>
              <a:ext uri="{FF2B5EF4-FFF2-40B4-BE49-F238E27FC236}">
                <a16:creationId xmlns:a16="http://schemas.microsoft.com/office/drawing/2014/main" id="{236AE6C8-5CD5-470F-8017-D62728BF1587}"/>
              </a:ext>
            </a:extLst>
          </p:cNvPr>
          <p:cNvSpPr txBox="1"/>
          <p:nvPr/>
        </p:nvSpPr>
        <p:spPr>
          <a:xfrm>
            <a:off x="328881" y="4285777"/>
            <a:ext cx="5023001" cy="923330"/>
          </a:xfrm>
          <a:prstGeom prst="rect">
            <a:avLst/>
          </a:prstGeom>
          <a:noFill/>
        </p:spPr>
        <p:txBody>
          <a:bodyPr wrap="square">
            <a:spAutoFit/>
          </a:bodyPr>
          <a:lstStyle/>
          <a:p>
            <a:r>
              <a:rPr lang="ja-JP" altLang="en-US" sz="900" dirty="0">
                <a:latin typeface="ＭＳ ゴシック" panose="020B0609070205080204" pitchFamily="49" charset="-128"/>
                <a:ea typeface="ＭＳ ゴシック" panose="020B0609070205080204" pitchFamily="49" charset="-128"/>
              </a:rPr>
              <a:t>学校教育審議会答申「府立高校改革の具体的な方向性とそれを踏まえた入学者選抜制度のあり方について」（令和６年８月）</a:t>
            </a:r>
            <a:endParaRPr lang="en-US" altLang="ja-JP" sz="900" dirty="0">
              <a:latin typeface="ＭＳ ゴシック" panose="020B0609070205080204" pitchFamily="49" charset="-128"/>
              <a:ea typeface="ＭＳ ゴシック" panose="020B0609070205080204" pitchFamily="49" charset="-128"/>
            </a:endParaRPr>
          </a:p>
          <a:p>
            <a:pPr marL="92075" indent="-92075">
              <a:buFont typeface="Arial" panose="020B0604020202020204" pitchFamily="34" charset="0"/>
              <a:buChar char="•"/>
            </a:pPr>
            <a:r>
              <a:rPr lang="ja-JP" altLang="en-US" sz="900" dirty="0">
                <a:latin typeface="ＭＳ 明朝" panose="02020609040205080304" pitchFamily="17" charset="-128"/>
                <a:ea typeface="ＭＳ 明朝" panose="02020609040205080304" pitchFamily="17" charset="-128"/>
              </a:rPr>
              <a:t>日本語指導が必要な生徒をこれまで以上に受け入れることができる新たな仕組み等の検討</a:t>
            </a:r>
          </a:p>
          <a:p>
            <a:pPr marL="92075" indent="-92075">
              <a:buFont typeface="Arial" panose="020B0604020202020204" pitchFamily="34" charset="0"/>
              <a:buChar char="•"/>
            </a:pPr>
            <a:r>
              <a:rPr lang="ja-JP" altLang="en-US" sz="900" dirty="0">
                <a:latin typeface="ＭＳ 明朝" panose="02020609040205080304" pitchFamily="17" charset="-128"/>
                <a:ea typeface="ＭＳ 明朝" panose="02020609040205080304" pitchFamily="17" charset="-128"/>
              </a:rPr>
              <a:t>他の少数散在校に支援を行う、センター的機能を果たす拠点校の整備</a:t>
            </a:r>
          </a:p>
          <a:p>
            <a:pPr marL="92075" indent="-92075">
              <a:buFont typeface="Arial" panose="020B0604020202020204" pitchFamily="34" charset="0"/>
              <a:buChar char="•"/>
            </a:pPr>
            <a:r>
              <a:rPr lang="ja-JP" altLang="en-US" sz="900" dirty="0">
                <a:latin typeface="ＭＳ 明朝" panose="02020609040205080304" pitchFamily="17" charset="-128"/>
                <a:ea typeface="ＭＳ 明朝" panose="02020609040205080304" pitchFamily="17" charset="-128"/>
              </a:rPr>
              <a:t>日本語指導や母語指導の充実を含め、多様な進路実現に応える指導体制の充実</a:t>
            </a:r>
          </a:p>
          <a:p>
            <a:pPr marL="92075" indent="-92075">
              <a:buFont typeface="Arial" panose="020B0604020202020204" pitchFamily="34" charset="0"/>
              <a:buChar char="•"/>
            </a:pPr>
            <a:r>
              <a:rPr lang="ja-JP" altLang="en-US" sz="900" dirty="0">
                <a:latin typeface="ＭＳ 明朝" panose="02020609040205080304" pitchFamily="17" charset="-128"/>
                <a:ea typeface="ＭＳ 明朝" panose="02020609040205080304" pitchFamily="17" charset="-128"/>
              </a:rPr>
              <a:t>ダイレクト生徒等に対して入学前の支援体制の充実　</a:t>
            </a:r>
          </a:p>
        </p:txBody>
      </p:sp>
      <p:sp>
        <p:nvSpPr>
          <p:cNvPr id="28" name="テキスト ボックス 27">
            <a:extLst>
              <a:ext uri="{FF2B5EF4-FFF2-40B4-BE49-F238E27FC236}">
                <a16:creationId xmlns:a16="http://schemas.microsoft.com/office/drawing/2014/main" id="{0E578E79-08AA-4C05-A0F2-8C602DE3B406}"/>
              </a:ext>
            </a:extLst>
          </p:cNvPr>
          <p:cNvSpPr txBox="1"/>
          <p:nvPr/>
        </p:nvSpPr>
        <p:spPr>
          <a:xfrm>
            <a:off x="243791" y="2455716"/>
            <a:ext cx="2740100" cy="226591"/>
          </a:xfrm>
          <a:prstGeom prst="rect">
            <a:avLst/>
          </a:prstGeom>
          <a:noFill/>
        </p:spPr>
        <p:txBody>
          <a:bodyPr wrap="none" lIns="36000" tIns="36000" rIns="36000" bIns="36000" rtlCol="0">
            <a:spAutoFit/>
          </a:bodyPr>
          <a:lstStyle>
            <a:defPPr>
              <a:defRPr lang="en-US"/>
            </a:defPPr>
            <a:lvl1pPr>
              <a:defRPr kumimoji="1" sz="1000">
                <a:solidFill>
                  <a:srgbClr val="222222"/>
                </a:solidFill>
                <a:latin typeface="ＭＳ ゴシック" panose="020B0609070205080204" pitchFamily="49" charset="-128"/>
                <a:ea typeface="ＭＳ ゴシック" panose="020B0609070205080204" pitchFamily="49" charset="-128"/>
              </a:defRPr>
            </a:lvl1pPr>
          </a:lstStyle>
          <a:p>
            <a:r>
              <a:rPr lang="en-US" altLang="ja-JP" dirty="0">
                <a:highlight>
                  <a:srgbClr val="FFFF00"/>
                </a:highlight>
              </a:rPr>
              <a:t>(3) </a:t>
            </a:r>
            <a:r>
              <a:rPr lang="ja-JP" altLang="en-US" dirty="0">
                <a:highlight>
                  <a:srgbClr val="FFFF00"/>
                </a:highlight>
              </a:rPr>
              <a:t>多部制単位制</a:t>
            </a:r>
            <a:r>
              <a:rPr lang="en-US" altLang="ja-JP" dirty="0">
                <a:highlight>
                  <a:srgbClr val="FFFF00"/>
                </a:highlight>
              </a:rPr>
              <a:t>Ⅰ</a:t>
            </a:r>
            <a:r>
              <a:rPr lang="ja-JP" altLang="en-US" dirty="0">
                <a:highlight>
                  <a:srgbClr val="FFFF00"/>
                </a:highlight>
              </a:rPr>
              <a:t>・</a:t>
            </a:r>
            <a:r>
              <a:rPr lang="en-US" altLang="ja-JP" dirty="0">
                <a:highlight>
                  <a:srgbClr val="FFFF00"/>
                </a:highlight>
              </a:rPr>
              <a:t>Ⅱ</a:t>
            </a:r>
            <a:r>
              <a:rPr lang="ja-JP" altLang="en-US" dirty="0">
                <a:highlight>
                  <a:srgbClr val="FFFF00"/>
                </a:highlight>
              </a:rPr>
              <a:t>部</a:t>
            </a:r>
            <a:r>
              <a:rPr lang="ja-JP" altLang="en-US" sz="800" dirty="0"/>
              <a:t>（設置校：大阪わかば）</a:t>
            </a:r>
            <a:endParaRPr lang="en-US" altLang="ja-JP" dirty="0"/>
          </a:p>
        </p:txBody>
      </p:sp>
      <p:sp>
        <p:nvSpPr>
          <p:cNvPr id="61" name="テキスト ボックス 60">
            <a:extLst>
              <a:ext uri="{FF2B5EF4-FFF2-40B4-BE49-F238E27FC236}">
                <a16:creationId xmlns:a16="http://schemas.microsoft.com/office/drawing/2014/main" id="{185497B1-30AC-4933-A366-16D2856FFA3B}"/>
              </a:ext>
            </a:extLst>
          </p:cNvPr>
          <p:cNvSpPr txBox="1"/>
          <p:nvPr/>
        </p:nvSpPr>
        <p:spPr>
          <a:xfrm>
            <a:off x="243791" y="653945"/>
            <a:ext cx="1996307" cy="226591"/>
          </a:xfrm>
          <a:prstGeom prst="rect">
            <a:avLst/>
          </a:prstGeom>
          <a:noFill/>
        </p:spPr>
        <p:txBody>
          <a:bodyPr wrap="none" lIns="36000" tIns="36000" rIns="36000" bIns="36000" rtlCol="0">
            <a:spAutoFit/>
          </a:bodyPr>
          <a:lstStyle/>
          <a:p>
            <a:r>
              <a:rPr kumimoji="1" lang="en-US" altLang="ja-JP" sz="1000" dirty="0">
                <a:solidFill>
                  <a:srgbClr val="222222"/>
                </a:solidFill>
                <a:highlight>
                  <a:srgbClr val="FFFF00"/>
                </a:highlight>
                <a:latin typeface="ＭＳ ゴシック" panose="020B0609070205080204" pitchFamily="49" charset="-128"/>
                <a:ea typeface="ＭＳ ゴシック" panose="020B0609070205080204" pitchFamily="49" charset="-128"/>
              </a:rPr>
              <a:t>(1) </a:t>
            </a:r>
            <a:r>
              <a:rPr kumimoji="1" lang="ja-JP" altLang="en-US" sz="1000" dirty="0">
                <a:solidFill>
                  <a:srgbClr val="222222"/>
                </a:solidFill>
                <a:highlight>
                  <a:srgbClr val="FFFF00"/>
                </a:highlight>
                <a:latin typeface="ＭＳ ゴシック" panose="020B0609070205080204" pitchFamily="49" charset="-128"/>
                <a:ea typeface="ＭＳ ゴシック" panose="020B0609070205080204" pitchFamily="49" charset="-128"/>
              </a:rPr>
              <a:t>クリエイティブスクールとは</a:t>
            </a:r>
            <a:endParaRPr kumimoji="1" lang="en-US" altLang="ja-JP" sz="1000" dirty="0">
              <a:solidFill>
                <a:srgbClr val="222222"/>
              </a:solidFill>
              <a:highlight>
                <a:srgbClr val="FFFF00"/>
              </a:highlight>
              <a:latin typeface="ＭＳ ゴシック" panose="020B0609070205080204" pitchFamily="49" charset="-128"/>
              <a:ea typeface="ＭＳ ゴシック" panose="020B0609070205080204" pitchFamily="49" charset="-128"/>
            </a:endParaRPr>
          </a:p>
        </p:txBody>
      </p:sp>
      <p:grpSp>
        <p:nvGrpSpPr>
          <p:cNvPr id="4" name="グループ化 3">
            <a:extLst>
              <a:ext uri="{FF2B5EF4-FFF2-40B4-BE49-F238E27FC236}">
                <a16:creationId xmlns:a16="http://schemas.microsoft.com/office/drawing/2014/main" id="{FE80B90E-1B04-4294-994A-16DAA9DB8526}"/>
              </a:ext>
            </a:extLst>
          </p:cNvPr>
          <p:cNvGrpSpPr/>
          <p:nvPr/>
        </p:nvGrpSpPr>
        <p:grpSpPr>
          <a:xfrm>
            <a:off x="5377349" y="316793"/>
            <a:ext cx="3645562" cy="1656325"/>
            <a:chOff x="5325861" y="5141349"/>
            <a:chExt cx="3645562" cy="1656325"/>
          </a:xfrm>
        </p:grpSpPr>
        <p:sp>
          <p:nvSpPr>
            <p:cNvPr id="45" name="正方形/長方形 44">
              <a:extLst>
                <a:ext uri="{FF2B5EF4-FFF2-40B4-BE49-F238E27FC236}">
                  <a16:creationId xmlns:a16="http://schemas.microsoft.com/office/drawing/2014/main" id="{4032BD39-1409-4DA2-AB60-9EE5FA06F62A}"/>
                </a:ext>
              </a:extLst>
            </p:cNvPr>
            <p:cNvSpPr/>
            <p:nvPr/>
          </p:nvSpPr>
          <p:spPr>
            <a:xfrm>
              <a:off x="5325861" y="5141349"/>
              <a:ext cx="3645562" cy="1656325"/>
            </a:xfrm>
            <a:prstGeom prst="rect">
              <a:avLst/>
            </a:prstGeom>
            <a:no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正方形/長方形 45">
              <a:extLst>
                <a:ext uri="{FF2B5EF4-FFF2-40B4-BE49-F238E27FC236}">
                  <a16:creationId xmlns:a16="http://schemas.microsoft.com/office/drawing/2014/main" id="{F219C290-20F0-4F65-B4F1-1946DA13F86A}"/>
                </a:ext>
              </a:extLst>
            </p:cNvPr>
            <p:cNvSpPr/>
            <p:nvPr/>
          </p:nvSpPr>
          <p:spPr>
            <a:xfrm>
              <a:off x="5326839" y="5141350"/>
              <a:ext cx="3643661" cy="2520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latin typeface="ＭＳ ゴシック" panose="020B0609070205080204" pitchFamily="49" charset="-128"/>
                  <a:ea typeface="ＭＳ ゴシック" panose="020B0609070205080204" pitchFamily="49" charset="-128"/>
                </a:rPr>
                <a:t>２ 昼夜間単位制</a:t>
              </a:r>
              <a:r>
                <a:rPr kumimoji="1" lang="ja-JP" altLang="en-US" sz="700" dirty="0">
                  <a:latin typeface="ＭＳ ゴシック" panose="020B0609070205080204" pitchFamily="49" charset="-128"/>
                  <a:ea typeface="ＭＳ ゴシック" panose="020B0609070205080204" pitchFamily="49" charset="-128"/>
                </a:rPr>
                <a:t>（令和４年度に大阪市から移管）設置校：中央</a:t>
              </a:r>
              <a:endParaRPr kumimoji="1" lang="ja-JP" altLang="en-US" sz="1200" dirty="0">
                <a:latin typeface="ＭＳ ゴシック" panose="020B0609070205080204" pitchFamily="49" charset="-128"/>
                <a:ea typeface="ＭＳ ゴシック" panose="020B0609070205080204" pitchFamily="49" charset="-128"/>
              </a:endParaRPr>
            </a:p>
          </p:txBody>
        </p:sp>
        <p:pic>
          <p:nvPicPr>
            <p:cNvPr id="50" name="Picture 28">
              <a:extLst>
                <a:ext uri="{FF2B5EF4-FFF2-40B4-BE49-F238E27FC236}">
                  <a16:creationId xmlns:a16="http://schemas.microsoft.com/office/drawing/2014/main" id="{0903827B-7CED-403C-BA56-9D1D8C957B7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05599" y="5404192"/>
              <a:ext cx="2911195" cy="834828"/>
            </a:xfrm>
            <a:prstGeom prst="rect">
              <a:avLst/>
            </a:prstGeom>
            <a:noFill/>
            <a:extLst>
              <a:ext uri="{909E8E84-426E-40DD-AFC4-6F175D3DCCD1}">
                <a14:hiddenFill xmlns:a14="http://schemas.microsoft.com/office/drawing/2010/main">
                  <a:solidFill>
                    <a:srgbClr val="FFFFFF"/>
                  </a:solidFill>
                </a14:hiddenFill>
              </a:ext>
            </a:extLst>
          </p:spPr>
        </p:pic>
        <p:sp>
          <p:nvSpPr>
            <p:cNvPr id="52" name="テキスト ボックス 51">
              <a:extLst>
                <a:ext uri="{FF2B5EF4-FFF2-40B4-BE49-F238E27FC236}">
                  <a16:creationId xmlns:a16="http://schemas.microsoft.com/office/drawing/2014/main" id="{5613CD50-3CDA-4118-BA1E-C30CFF8536F1}"/>
                </a:ext>
              </a:extLst>
            </p:cNvPr>
            <p:cNvSpPr txBox="1"/>
            <p:nvPr/>
          </p:nvSpPr>
          <p:spPr>
            <a:xfrm>
              <a:off x="5387196" y="6204336"/>
              <a:ext cx="2124299" cy="230832"/>
            </a:xfrm>
            <a:prstGeom prst="rect">
              <a:avLst/>
            </a:prstGeom>
            <a:noFill/>
          </p:spPr>
          <p:txBody>
            <a:bodyPr wrap="square">
              <a:spAutoFit/>
            </a:bodyPr>
            <a:lstStyle/>
            <a:p>
              <a:pPr marL="92075" marR="0" lvl="0" indent="-92075"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ja-JP" altLang="en-US" sz="900" dirty="0">
                  <a:latin typeface="ＭＳ 明朝" panose="02020609040205080304" pitchFamily="17" charset="-128"/>
                  <a:ea typeface="ＭＳ 明朝" panose="02020609040205080304" pitchFamily="17" charset="-128"/>
                </a:rPr>
                <a:t>生徒は</a:t>
              </a:r>
              <a:r>
                <a:rPr lang="ja-JP" altLang="en-US" sz="900" dirty="0">
                  <a:latin typeface="ＭＳ ゴシック" panose="020B0609070205080204" pitchFamily="49" charset="-128"/>
                  <a:ea typeface="ＭＳ ゴシック" panose="020B0609070205080204" pitchFamily="49" charset="-128"/>
                </a:rPr>
                <a:t>入学後に</a:t>
              </a:r>
              <a:r>
                <a:rPr lang="ja-JP" altLang="en-US" sz="900" dirty="0">
                  <a:latin typeface="ＭＳ 明朝" panose="02020609040205080304" pitchFamily="17" charset="-128"/>
                  <a:ea typeface="ＭＳ 明朝" panose="02020609040205080304" pitchFamily="17" charset="-128"/>
                </a:rPr>
                <a:t>学ぶ時間帯を選択</a:t>
              </a:r>
              <a:endParaRPr lang="en-US" altLang="ja-JP" sz="900" dirty="0">
                <a:latin typeface="ＭＳ 明朝" panose="02020609040205080304" pitchFamily="17" charset="-128"/>
                <a:ea typeface="ＭＳ 明朝" panose="02020609040205080304" pitchFamily="17" charset="-128"/>
              </a:endParaRPr>
            </a:p>
          </p:txBody>
        </p:sp>
        <p:sp>
          <p:nvSpPr>
            <p:cNvPr id="43" name="四角形: 角を丸くする 42">
              <a:extLst>
                <a:ext uri="{FF2B5EF4-FFF2-40B4-BE49-F238E27FC236}">
                  <a16:creationId xmlns:a16="http://schemas.microsoft.com/office/drawing/2014/main" id="{5D7C907B-071B-4680-8C8B-AC56604ED43E}"/>
                </a:ext>
              </a:extLst>
            </p:cNvPr>
            <p:cNvSpPr/>
            <p:nvPr/>
          </p:nvSpPr>
          <p:spPr>
            <a:xfrm>
              <a:off x="5442629" y="6425842"/>
              <a:ext cx="1155156" cy="205253"/>
            </a:xfrm>
            <a:prstGeom prst="roundRect">
              <a:avLst>
                <a:gd name="adj" fmla="val 50000"/>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sz="900" dirty="0">
                  <a:solidFill>
                    <a:schemeClr val="bg1"/>
                  </a:solidFill>
                  <a:latin typeface="ＭＳ ゴシック" panose="020B0609070205080204" pitchFamily="49" charset="-128"/>
                  <a:ea typeface="ＭＳ ゴシック" panose="020B0609070205080204" pitchFamily="49" charset="-128"/>
                </a:rPr>
                <a:t>中央の特色</a:t>
              </a:r>
            </a:p>
          </p:txBody>
        </p:sp>
        <p:sp>
          <p:nvSpPr>
            <p:cNvPr id="47" name="テキスト ボックス 46">
              <a:extLst>
                <a:ext uri="{FF2B5EF4-FFF2-40B4-BE49-F238E27FC236}">
                  <a16:creationId xmlns:a16="http://schemas.microsoft.com/office/drawing/2014/main" id="{2D8D4A7C-517B-4837-B464-7856B5A4B243}"/>
                </a:ext>
              </a:extLst>
            </p:cNvPr>
            <p:cNvSpPr txBox="1"/>
            <p:nvPr/>
          </p:nvSpPr>
          <p:spPr>
            <a:xfrm>
              <a:off x="6652860" y="6388762"/>
              <a:ext cx="2124299" cy="369332"/>
            </a:xfrm>
            <a:prstGeom prst="rect">
              <a:avLst/>
            </a:prstGeom>
            <a:noFill/>
          </p:spPr>
          <p:txBody>
            <a:bodyPr wrap="square">
              <a:spAutoFit/>
            </a:bodyPr>
            <a:lstStyle/>
            <a:p>
              <a:pPr marL="92075" marR="0" lvl="0" indent="-92075"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ja-JP" altLang="en-US" sz="900" dirty="0">
                  <a:latin typeface="ＭＳ 明朝" panose="02020609040205080304" pitchFamily="17" charset="-128"/>
                  <a:ea typeface="ＭＳ 明朝" panose="02020609040205080304" pitchFamily="17" charset="-128"/>
                </a:rPr>
                <a:t>府内全域から通学しやすい</a:t>
              </a:r>
              <a:endParaRPr lang="en-US" altLang="ja-JP" sz="900" dirty="0">
                <a:latin typeface="ＭＳ 明朝" panose="02020609040205080304" pitchFamily="17" charset="-128"/>
                <a:ea typeface="ＭＳ 明朝" panose="02020609040205080304" pitchFamily="17" charset="-128"/>
              </a:endParaRPr>
            </a:p>
            <a:p>
              <a:pPr marL="92075" marR="0" lvl="0" indent="-92075"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ja-JP" altLang="en-US" sz="900" dirty="0">
                  <a:latin typeface="ＭＳ 明朝" panose="02020609040205080304" pitchFamily="17" charset="-128"/>
                  <a:ea typeface="ＭＳ 明朝" panose="02020609040205080304" pitchFamily="17" charset="-128"/>
                </a:rPr>
                <a:t>普通科ビジネス科を併置</a:t>
              </a:r>
              <a:endParaRPr lang="en-US" altLang="ja-JP" sz="900" dirty="0">
                <a:latin typeface="ＭＳ 明朝" panose="02020609040205080304" pitchFamily="17" charset="-128"/>
                <a:ea typeface="ＭＳ 明朝" panose="02020609040205080304" pitchFamily="17" charset="-128"/>
              </a:endParaRPr>
            </a:p>
          </p:txBody>
        </p:sp>
      </p:grpSp>
      <p:sp>
        <p:nvSpPr>
          <p:cNvPr id="5" name="テキスト ボックス 4">
            <a:extLst>
              <a:ext uri="{FF2B5EF4-FFF2-40B4-BE49-F238E27FC236}">
                <a16:creationId xmlns:a16="http://schemas.microsoft.com/office/drawing/2014/main" id="{38D282D8-367E-4C88-80B1-A414710EA7E8}"/>
              </a:ext>
            </a:extLst>
          </p:cNvPr>
          <p:cNvSpPr txBox="1"/>
          <p:nvPr/>
        </p:nvSpPr>
        <p:spPr>
          <a:xfrm rot="5400000">
            <a:off x="-374995" y="3305649"/>
            <a:ext cx="907031" cy="253916"/>
          </a:xfrm>
          <a:prstGeom prst="rect">
            <a:avLst/>
          </a:prstGeom>
          <a:noFill/>
        </p:spPr>
        <p:txBody>
          <a:bodyPr wrap="square" rtlCol="0">
            <a:spAutoFit/>
          </a:bodyPr>
          <a:lstStyle/>
          <a:p>
            <a:pPr algn="ctr"/>
            <a:r>
              <a:rPr kumimoji="1" lang="ja-JP" altLang="en-US" sz="1050" dirty="0">
                <a:latin typeface="ＭＳ 明朝" panose="02020609040205080304" pitchFamily="17" charset="-128"/>
                <a:ea typeface="ＭＳ 明朝" panose="02020609040205080304" pitchFamily="17" charset="-128"/>
              </a:rPr>
              <a:t>２－４</a:t>
            </a:r>
          </a:p>
        </p:txBody>
      </p:sp>
    </p:spTree>
    <p:extLst>
      <p:ext uri="{BB962C8B-B14F-4D97-AF65-F5344CB8AC3E}">
        <p14:creationId xmlns:p14="http://schemas.microsoft.com/office/powerpoint/2010/main" val="222711129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514</TotalTime>
  <Words>717</Words>
  <Application>Microsoft Office PowerPoint</Application>
  <PresentationFormat>画面に合わせる (4:3)</PresentationFormat>
  <Paragraphs>55</Paragraphs>
  <Slides>1</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MS UI Gothic</vt:lpstr>
      <vt:lpstr>ＭＳ ゴシック</vt:lpstr>
      <vt:lpstr>ＭＳ 明朝</vt:lpstr>
      <vt:lpstr>游ゴシック</vt:lpstr>
      <vt:lpstr>Arial</vt:lpstr>
      <vt:lpstr>Calibri</vt:lpstr>
      <vt:lpstr>Calibri Light</vt:lpstr>
      <vt:lpstr>Wingdings</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revision>223</cp:revision>
  <cp:lastPrinted>2025-07-18T07:36:13Z</cp:lastPrinted>
  <dcterms:created xsi:type="dcterms:W3CDTF">2025-07-15T06:19:05Z</dcterms:created>
  <dcterms:modified xsi:type="dcterms:W3CDTF">2025-08-25T01:42:22Z</dcterms:modified>
</cp:coreProperties>
</file>