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66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80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1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1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56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6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4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648B-2112-4FD9-B9C8-B7949D514E5A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00D4-E66C-469D-989F-D15C85C20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9599CB-F035-4824-B86C-B0A5D81DD265}"/>
              </a:ext>
            </a:extLst>
          </p:cNvPr>
          <p:cNvGrpSpPr/>
          <p:nvPr/>
        </p:nvGrpSpPr>
        <p:grpSpPr>
          <a:xfrm>
            <a:off x="-530" y="0"/>
            <a:ext cx="21951113" cy="12192000"/>
            <a:chOff x="-530" y="0"/>
            <a:chExt cx="21951113" cy="12192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AEB1CDD-D087-49E3-A5C7-5F4B81F3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0" y="0"/>
              <a:ext cx="21674668" cy="121920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8167181-4D05-450B-A074-B232B197F510}"/>
                </a:ext>
              </a:extLst>
            </p:cNvPr>
            <p:cNvSpPr/>
            <p:nvPr/>
          </p:nvSpPr>
          <p:spPr>
            <a:xfrm>
              <a:off x="-530" y="190500"/>
              <a:ext cx="21674668" cy="1749881"/>
            </a:xfrm>
            <a:prstGeom prst="rect">
              <a:avLst/>
            </a:prstGeom>
            <a:noFill/>
          </p:spPr>
          <p:txBody>
            <a:bodyPr wrap="square" lIns="513757" tIns="256879" rIns="513757" bIns="256879">
              <a:spAutoFit/>
            </a:bodyPr>
            <a:lstStyle/>
            <a:p>
              <a:pPr algn="ctr"/>
              <a:r>
                <a:rPr lang="ja-JP" alt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おおさかブルーカーボン宣言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8E77F43-F350-4540-852B-CEF0AE9318C9}"/>
                </a:ext>
              </a:extLst>
            </p:cNvPr>
            <p:cNvSpPr txBox="1"/>
            <p:nvPr/>
          </p:nvSpPr>
          <p:spPr>
            <a:xfrm>
              <a:off x="4057650" y="440055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AE5F6AC-4191-4276-B74D-15D6C6214F83}"/>
                </a:ext>
              </a:extLst>
            </p:cNvPr>
            <p:cNvSpPr txBox="1"/>
            <p:nvPr/>
          </p:nvSpPr>
          <p:spPr>
            <a:xfrm>
              <a:off x="6362700" y="5486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995C7F2-F798-471D-96C1-547C33C1191F}"/>
                </a:ext>
              </a:extLst>
            </p:cNvPr>
            <p:cNvSpPr txBox="1"/>
            <p:nvPr/>
          </p:nvSpPr>
          <p:spPr>
            <a:xfrm>
              <a:off x="157438" y="2224126"/>
              <a:ext cx="21793145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大阪府では「豊かな大阪湾」を実現するため、大阪・関西万博を契機として、大阪湾沿岸をブルー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カーボン生態系の回廊（コリドー）でつなぐ「大阪湾</a:t>
              </a:r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MOBA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リンク構想」を掲げています。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endParaRPr kumimoji="1" lang="ja-JP" altLang="en-US" sz="4000" dirty="0"/>
            </a:p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 「大阪湾</a:t>
              </a:r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MOBA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リンク構想」の実現に向けて、大阪湾におけるブルーカーボン生態系（藻場・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干潟）のミッシングリンクとなっている湾奥部における創出や、湾南部や西部における保全・再生を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民間企業や地域団体等と連携して取り組んでいます。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endParaRPr kumimoji="1" lang="en-US" altLang="ja-JP" sz="4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 「大阪湾</a:t>
              </a:r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MOBA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リンク構想」を実現し、次世代へ多面的価値・機能が最大限に発揮された「豊か</a:t>
              </a:r>
              <a:endPara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な大阪湾」を継承していくという思いから、大阪・関西万博の場から世界に向けて、</a:t>
              </a:r>
              <a:endParaRPr kumimoji="1" lang="ja-JP" altLang="en-US" sz="40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CD161D1-7793-40DD-8107-390A339E1D68}"/>
                </a:ext>
              </a:extLst>
            </p:cNvPr>
            <p:cNvSpPr txBox="1"/>
            <p:nvPr/>
          </p:nvSpPr>
          <p:spPr>
            <a:xfrm>
              <a:off x="357964" y="9659589"/>
              <a:ext cx="2153666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をおおさかブルーカーボン宣言として宣言し、関係者一丸となって「大阪湾</a:t>
              </a:r>
              <a:r>
                <a:rPr kumimoji="1" lang="en-US" altLang="ja-JP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MOBA</a:t>
              </a:r>
              <a:r>
                <a:rPr kumimoji="1" lang="ja-JP" altLang="en-US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リンク構想」の</a:t>
              </a:r>
              <a:endParaRPr kumimoji="1" lang="en-US" altLang="ja-JP" sz="4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実現を目指すとともに、全国的にブルーカーボン生態系に関する取り組みが推進されるよう、</a:t>
              </a:r>
              <a:endParaRPr kumimoji="1" lang="en-US" altLang="ja-JP" sz="4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40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ブルーカーボン生態系の認知度向上・機運醸成を目指します。</a:t>
              </a:r>
              <a:endParaRPr kumimoji="1" lang="ja-JP" altLang="en-US" sz="4000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42264C4-627C-402B-8143-01713D9D9E96}"/>
                </a:ext>
              </a:extLst>
            </p:cNvPr>
            <p:cNvSpPr/>
            <p:nvPr/>
          </p:nvSpPr>
          <p:spPr>
            <a:xfrm>
              <a:off x="357964" y="8055872"/>
              <a:ext cx="20958210" cy="1442105"/>
            </a:xfrm>
            <a:prstGeom prst="rect">
              <a:avLst/>
            </a:prstGeom>
            <a:noFill/>
          </p:spPr>
          <p:txBody>
            <a:bodyPr wrap="square" lIns="513757" tIns="256879" rIns="513757" bIns="256879">
              <a:spAutoFit/>
            </a:bodyPr>
            <a:lstStyle/>
            <a:p>
              <a:pPr algn="ctr"/>
              <a:r>
                <a:rPr lang="ja-JP" alt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藻場でつなげる！今の私（わたし）と、未来の魚庭（なにわ）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48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235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大山　浩司</dc:creator>
  <cp:lastModifiedBy>吉見　翔太郎</cp:lastModifiedBy>
  <cp:revision>9</cp:revision>
  <dcterms:created xsi:type="dcterms:W3CDTF">2025-08-26T08:32:04Z</dcterms:created>
  <dcterms:modified xsi:type="dcterms:W3CDTF">2025-09-10T05:21:13Z</dcterms:modified>
</cp:coreProperties>
</file>