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notesMasterIdLst>
    <p:notesMasterId r:id="rId3"/>
  </p:notesMasterIdLst>
  <p:sldIdLst>
    <p:sldId id="569"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00"/>
    <a:srgbClr val="FFCC66"/>
    <a:srgbClr val="FF66FF"/>
    <a:srgbClr val="FFFFFF"/>
    <a:srgbClr val="9DC3E6"/>
    <a:srgbClr val="FBE5D6"/>
    <a:srgbClr val="4472C4"/>
    <a:srgbClr val="4584D3"/>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17" autoAdjust="0"/>
    <p:restoredTop sz="94434" autoAdjust="0"/>
  </p:normalViewPr>
  <p:slideViewPr>
    <p:cSldViewPr snapToGrid="0">
      <p:cViewPr>
        <p:scale>
          <a:sx n="75" d="100"/>
          <a:sy n="75" d="100"/>
        </p:scale>
        <p:origin x="912" y="43"/>
      </p:cViewPr>
      <p:guideLst>
        <p:guide orient="horz" pos="2092"/>
        <p:guide pos="3120"/>
      </p:guideLst>
    </p:cSldViewPr>
  </p:slideViewPr>
  <p:notesTextViewPr>
    <p:cViewPr>
      <p:scale>
        <a:sx n="66" d="100"/>
        <a:sy n="66"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45659" cy="498056"/>
          </a:xfrm>
          <a:prstGeom prst="rect">
            <a:avLst/>
          </a:prstGeom>
        </p:spPr>
        <p:txBody>
          <a:bodyPr vert="horz" lIns="91283" tIns="45642" rIns="91283"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7" y="2"/>
            <a:ext cx="2945659" cy="498056"/>
          </a:xfrm>
          <a:prstGeom prst="rect">
            <a:avLst/>
          </a:prstGeom>
        </p:spPr>
        <p:txBody>
          <a:bodyPr vert="horz" lIns="91283" tIns="45642" rIns="91283" bIns="45642" rtlCol="0"/>
          <a:lstStyle>
            <a:lvl1pPr algn="r">
              <a:defRPr sz="1200"/>
            </a:lvl1pPr>
          </a:lstStyle>
          <a:p>
            <a:fld id="{2834F7C2-E3C1-485C-AEC1-A22E69A3451F}" type="datetimeFigureOut">
              <a:rPr kumimoji="1" lang="ja-JP" altLang="en-US" smtClean="0"/>
              <a:t>2026/3/19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283" tIns="45642" rIns="91283" bIns="45642" rtlCol="0" anchor="ctr"/>
          <a:lstStyle/>
          <a:p>
            <a:endParaRPr lang="ja-JP" altLang="en-US"/>
          </a:p>
        </p:txBody>
      </p:sp>
      <p:sp>
        <p:nvSpPr>
          <p:cNvPr id="5" name="ノート プレースホルダー 4"/>
          <p:cNvSpPr>
            <a:spLocks noGrp="1"/>
          </p:cNvSpPr>
          <p:nvPr>
            <p:ph type="body" sz="quarter" idx="3"/>
          </p:nvPr>
        </p:nvSpPr>
        <p:spPr>
          <a:xfrm>
            <a:off x="679768" y="4777197"/>
            <a:ext cx="5438140" cy="3908613"/>
          </a:xfrm>
          <a:prstGeom prst="rect">
            <a:avLst/>
          </a:prstGeom>
        </p:spPr>
        <p:txBody>
          <a:bodyPr vert="horz" lIns="91283" tIns="45642" rIns="91283"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4"/>
            <a:ext cx="2945659" cy="498055"/>
          </a:xfrm>
          <a:prstGeom prst="rect">
            <a:avLst/>
          </a:prstGeom>
        </p:spPr>
        <p:txBody>
          <a:bodyPr vert="horz" lIns="91283" tIns="45642" rIns="91283"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7" y="9428584"/>
            <a:ext cx="2945659" cy="498055"/>
          </a:xfrm>
          <a:prstGeom prst="rect">
            <a:avLst/>
          </a:prstGeom>
        </p:spPr>
        <p:txBody>
          <a:bodyPr vert="horz" lIns="91283" tIns="45642" rIns="91283" bIns="45642" rtlCol="0" anchor="b"/>
          <a:lstStyle>
            <a:lvl1pPr algn="r">
              <a:defRPr sz="1200"/>
            </a:lvl1pPr>
          </a:lstStyle>
          <a:p>
            <a:fld id="{2FA404CE-5901-4433-A4E3-CDF533FEFA05}" type="slidenum">
              <a:rPr kumimoji="1" lang="ja-JP" altLang="en-US" smtClean="0"/>
              <a:t>‹#›</a:t>
            </a:fld>
            <a:endParaRPr kumimoji="1" lang="ja-JP" altLang="en-US"/>
          </a:p>
        </p:txBody>
      </p:sp>
    </p:spTree>
    <p:extLst>
      <p:ext uri="{BB962C8B-B14F-4D97-AF65-F5344CB8AC3E}">
        <p14:creationId xmlns:p14="http://schemas.microsoft.com/office/powerpoint/2010/main" val="675585917"/>
      </p:ext>
    </p:extLst>
  </p:cSld>
  <p:clrMap bg1="lt1" tx1="dk1" bg2="lt2" tx2="dk2" accent1="accent1" accent2="accent2" accent3="accent3" accent4="accent4" accent5="accent5" accent6="accent6" hlink="hlink" folHlink="folHlink"/>
  <p:notesStyle>
    <a:lvl1pPr marL="0" algn="l" defTabSz="914235" rtl="0" eaLnBrk="1" latinLnBrk="0" hangingPunct="1">
      <a:defRPr kumimoji="1" sz="1200" kern="1200">
        <a:solidFill>
          <a:schemeClr val="tx1"/>
        </a:solidFill>
        <a:latin typeface="+mn-lt"/>
        <a:ea typeface="+mn-ea"/>
        <a:cs typeface="+mn-cs"/>
      </a:defRPr>
    </a:lvl1pPr>
    <a:lvl2pPr marL="457117" algn="l" defTabSz="914235" rtl="0" eaLnBrk="1" latinLnBrk="0" hangingPunct="1">
      <a:defRPr kumimoji="1" sz="1200" kern="1200">
        <a:solidFill>
          <a:schemeClr val="tx1"/>
        </a:solidFill>
        <a:latin typeface="+mn-lt"/>
        <a:ea typeface="+mn-ea"/>
        <a:cs typeface="+mn-cs"/>
      </a:defRPr>
    </a:lvl2pPr>
    <a:lvl3pPr marL="914235" algn="l" defTabSz="914235" rtl="0" eaLnBrk="1" latinLnBrk="0" hangingPunct="1">
      <a:defRPr kumimoji="1" sz="1200" kern="1200">
        <a:solidFill>
          <a:schemeClr val="tx1"/>
        </a:solidFill>
        <a:latin typeface="+mn-lt"/>
        <a:ea typeface="+mn-ea"/>
        <a:cs typeface="+mn-cs"/>
      </a:defRPr>
    </a:lvl3pPr>
    <a:lvl4pPr marL="1371353" algn="l" defTabSz="914235" rtl="0" eaLnBrk="1" latinLnBrk="0" hangingPunct="1">
      <a:defRPr kumimoji="1" sz="1200" kern="1200">
        <a:solidFill>
          <a:schemeClr val="tx1"/>
        </a:solidFill>
        <a:latin typeface="+mn-lt"/>
        <a:ea typeface="+mn-ea"/>
        <a:cs typeface="+mn-cs"/>
      </a:defRPr>
    </a:lvl4pPr>
    <a:lvl5pPr marL="1828470" algn="l" defTabSz="914235" rtl="0" eaLnBrk="1" latinLnBrk="0" hangingPunct="1">
      <a:defRPr kumimoji="1" sz="1200" kern="1200">
        <a:solidFill>
          <a:schemeClr val="tx1"/>
        </a:solidFill>
        <a:latin typeface="+mn-lt"/>
        <a:ea typeface="+mn-ea"/>
        <a:cs typeface="+mn-cs"/>
      </a:defRPr>
    </a:lvl5pPr>
    <a:lvl6pPr marL="2285588" algn="l" defTabSz="914235" rtl="0" eaLnBrk="1" latinLnBrk="0" hangingPunct="1">
      <a:defRPr kumimoji="1" sz="1200" kern="1200">
        <a:solidFill>
          <a:schemeClr val="tx1"/>
        </a:solidFill>
        <a:latin typeface="+mn-lt"/>
        <a:ea typeface="+mn-ea"/>
        <a:cs typeface="+mn-cs"/>
      </a:defRPr>
    </a:lvl6pPr>
    <a:lvl7pPr marL="2742705" algn="l" defTabSz="914235" rtl="0" eaLnBrk="1" latinLnBrk="0" hangingPunct="1">
      <a:defRPr kumimoji="1" sz="1200" kern="1200">
        <a:solidFill>
          <a:schemeClr val="tx1"/>
        </a:solidFill>
        <a:latin typeface="+mn-lt"/>
        <a:ea typeface="+mn-ea"/>
        <a:cs typeface="+mn-cs"/>
      </a:defRPr>
    </a:lvl7pPr>
    <a:lvl8pPr marL="3199823" algn="l" defTabSz="914235" rtl="0" eaLnBrk="1" latinLnBrk="0" hangingPunct="1">
      <a:defRPr kumimoji="1" sz="1200" kern="1200">
        <a:solidFill>
          <a:schemeClr val="tx1"/>
        </a:solidFill>
        <a:latin typeface="+mn-lt"/>
        <a:ea typeface="+mn-ea"/>
        <a:cs typeface="+mn-cs"/>
      </a:defRPr>
    </a:lvl8pPr>
    <a:lvl9pPr marL="3656940" algn="l" defTabSz="914235"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7210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2836">
              <a:defRPr/>
            </a:pPr>
            <a:fld id="{42787226-618E-490E-9C26-24E6078C4AF0}" type="slidenum">
              <a:rPr kumimoji="1" lang="ja-JP" altLang="en-US">
                <a:solidFill>
                  <a:prstClr val="black"/>
                </a:solidFill>
                <a:latin typeface="Calibri"/>
                <a:ea typeface="ＭＳ Ｐゴシック" panose="020B0600070205080204" pitchFamily="50" charset="-128"/>
              </a:rPr>
              <a:pPr defTabSz="912836">
                <a:defRPr/>
              </a:pPr>
              <a:t>1</a:t>
            </a:fld>
            <a:endParaRPr kumimoji="1"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61909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5703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113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84058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647488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7482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72885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01147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8463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190387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0132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508826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A6E46-829E-4979-A182-11FDFDE24D30}" type="datetimeFigureOut">
              <a:rPr kumimoji="1" lang="ja-JP" altLang="en-US" smtClean="0"/>
              <a:t>2026/3/19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323539510"/>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29540" y="57829"/>
            <a:ext cx="9707880" cy="282857"/>
          </a:xfrm>
          <a:prstGeom prst="rect">
            <a:avLst/>
          </a:prstGeom>
          <a:solidFill>
            <a:schemeClr val="accent1">
              <a:lumMod val="5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BIZ UDゴシック" panose="020B0400000000000000" pitchFamily="49" charset="-128"/>
                <a:ea typeface="BIZ UDゴシック" panose="020B0400000000000000" pitchFamily="49" charset="-128"/>
              </a:rPr>
              <a:t>第６次大阪府文化振興計画</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r>
              <a:rPr kumimoji="1" lang="ja-JP" altLang="en-US" sz="1200" b="1" dirty="0">
                <a:solidFill>
                  <a:schemeClr val="bg1"/>
                </a:solidFill>
                <a:latin typeface="BIZ UDゴシック" panose="020B0400000000000000" pitchFamily="49" charset="-128"/>
                <a:ea typeface="BIZ UDゴシック" panose="020B0400000000000000" pitchFamily="49" charset="-128"/>
              </a:rPr>
              <a:t>概要</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endParaRPr kumimoji="1" lang="en-US" altLang="ja-JP" sz="700" b="1" dirty="0">
              <a:solidFill>
                <a:schemeClr val="bg1"/>
              </a:solidFill>
              <a:latin typeface="BIZ UDゴシック" panose="020B0400000000000000" pitchFamily="49" charset="-128"/>
              <a:ea typeface="BIZ UDゴシック" panose="020B0400000000000000" pitchFamily="49" charset="-128"/>
            </a:endParaRPr>
          </a:p>
        </p:txBody>
      </p:sp>
      <p:sp>
        <p:nvSpPr>
          <p:cNvPr id="2" name="テキスト ボックス 1"/>
          <p:cNvSpPr txBox="1"/>
          <p:nvPr/>
        </p:nvSpPr>
        <p:spPr>
          <a:xfrm>
            <a:off x="129540" y="396916"/>
            <a:ext cx="3369563" cy="6378857"/>
          </a:xfrm>
          <a:prstGeom prst="rect">
            <a:avLst/>
          </a:prstGeom>
          <a:solidFill>
            <a:schemeClr val="bg2"/>
          </a:solidFill>
          <a:ln>
            <a:solidFill>
              <a:srgbClr val="000000"/>
            </a:solidFill>
          </a:ln>
        </p:spPr>
        <p:txBody>
          <a:bodyPr wrap="square" rIns="0" rtlCol="0">
            <a:noAutofit/>
          </a:bodyPr>
          <a:lstStyle/>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策定趣旨</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これまでの計画における理念や方向性を継承しつつ、</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文化芸術を取り巻く状況の変化などを踏まえて策定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 政治・経済のみならず、文化芸術の分野においても首都圏への</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一極集中が進み、今後さらなる少子高齢化や人口減少が想定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される中、先人が築いてきた文化を維持・継承するのみならず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現在の文化芸術の担い手・将来の担い手となる次世代・文化</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芸術の受け手でもある府民の誰もが、文化芸術を通じて自分</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らしくいきいきとした人生を送ることができる都市、かつ国内</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外からも文化芸術に触れ交流することを目的に多くの人々が</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集う都市となるよう、文化芸術の振興と共創に力強く取り組む</a:t>
            </a: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位置付け</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大阪府文化振興条例に基づく「文化の振興に関する施策の総合</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的かつ計画的な推進を図るための計画」</a:t>
            </a:r>
          </a:p>
          <a:p>
            <a:r>
              <a:rPr kumimoji="1" lang="ja-JP" altLang="en-US" sz="786" dirty="0">
                <a:latin typeface="BIZ UDゴシック" panose="020B0400000000000000" pitchFamily="49" charset="-128"/>
                <a:ea typeface="BIZ UDゴシック" panose="020B0400000000000000" pitchFamily="49" charset="-128"/>
              </a:rPr>
              <a:t> ■ 文化芸術基本法に規定される「地方文化芸術推進基本計画」と</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しても位置付け</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計画期間</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令和８（</a:t>
            </a:r>
            <a:r>
              <a:rPr kumimoji="1" lang="en-US" altLang="ja-JP" sz="786" dirty="0">
                <a:latin typeface="BIZ UDゴシック" panose="020B0400000000000000" pitchFamily="49" charset="-128"/>
                <a:ea typeface="BIZ UDゴシック" panose="020B0400000000000000" pitchFamily="49" charset="-128"/>
              </a:rPr>
              <a:t>2026</a:t>
            </a:r>
            <a:r>
              <a:rPr kumimoji="1" lang="ja-JP" altLang="en-US" sz="786" dirty="0">
                <a:latin typeface="BIZ UDゴシック" panose="020B0400000000000000" pitchFamily="49" charset="-128"/>
                <a:ea typeface="BIZ UDゴシック" panose="020B0400000000000000" pitchFamily="49" charset="-128"/>
              </a:rPr>
              <a:t>）年度から令和</a:t>
            </a:r>
            <a:r>
              <a:rPr kumimoji="1" lang="en-US" altLang="ja-JP" sz="786" dirty="0">
                <a:latin typeface="BIZ UDゴシック" panose="020B0400000000000000" pitchFamily="49" charset="-128"/>
                <a:ea typeface="BIZ UDゴシック" panose="020B0400000000000000" pitchFamily="49" charset="-128"/>
              </a:rPr>
              <a:t>12</a:t>
            </a:r>
            <a:r>
              <a:rPr kumimoji="1" lang="ja-JP" altLang="en-US" sz="786" dirty="0">
                <a:latin typeface="BIZ UDゴシック" panose="020B0400000000000000" pitchFamily="49" charset="-128"/>
                <a:ea typeface="BIZ UDゴシック" panose="020B0400000000000000" pitchFamily="49" charset="-128"/>
              </a:rPr>
              <a:t>（</a:t>
            </a:r>
            <a:r>
              <a:rPr kumimoji="1" lang="en-US" altLang="ja-JP" sz="786" dirty="0">
                <a:latin typeface="BIZ UDゴシック" panose="020B0400000000000000" pitchFamily="49" charset="-128"/>
                <a:ea typeface="BIZ UDゴシック" panose="020B0400000000000000" pitchFamily="49" charset="-128"/>
              </a:rPr>
              <a:t>2030</a:t>
            </a:r>
            <a:r>
              <a:rPr kumimoji="1" lang="ja-JP" altLang="en-US" sz="786" dirty="0">
                <a:latin typeface="BIZ UDゴシック" panose="020B0400000000000000" pitchFamily="49" charset="-128"/>
                <a:ea typeface="BIZ UDゴシック" panose="020B0400000000000000" pitchFamily="49" charset="-128"/>
              </a:rPr>
              <a:t>）年度までの５年間</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文化芸術の範囲</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条例において、以下のとおり規定</a:t>
            </a:r>
          </a:p>
          <a:p>
            <a:r>
              <a:rPr kumimoji="1" lang="ja-JP" altLang="en-US" sz="786" dirty="0">
                <a:latin typeface="BIZ UDゴシック" panose="020B0400000000000000" pitchFamily="49" charset="-128"/>
                <a:ea typeface="BIZ UDゴシック" panose="020B0400000000000000" pitchFamily="49" charset="-128"/>
              </a:rPr>
              <a:t>　</a:t>
            </a:r>
            <a:r>
              <a:rPr kumimoji="1" lang="ja-JP" altLang="en-US" sz="786" spc="-71" dirty="0">
                <a:latin typeface="BIZ UDゴシック" panose="020B0400000000000000" pitchFamily="49" charset="-128"/>
                <a:ea typeface="BIZ UDゴシック" panose="020B0400000000000000" pitchFamily="49" charset="-128"/>
              </a:rPr>
              <a:t>　芸術、伝統芸能、上方演芸、生活文化、地域文化、国民娯楽、文化財</a:t>
            </a:r>
            <a:endParaRPr kumimoji="1" lang="en-US" altLang="ja-JP" sz="786" spc="-7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文化芸術を取り巻く状況（前計画策定以降の主なもの）</a:t>
            </a:r>
            <a:r>
              <a:rPr kumimoji="1" lang="en-US" altLang="ja-JP" sz="786" b="1" dirty="0">
                <a:latin typeface="BIZ UDゴシック" panose="020B0400000000000000" pitchFamily="49" charset="-128"/>
                <a:ea typeface="BIZ UDゴシック" panose="020B0400000000000000" pitchFamily="49" charset="-128"/>
              </a:rPr>
              <a:t>】</a:t>
            </a:r>
          </a:p>
          <a:p>
            <a:endParaRPr kumimoji="1" lang="en-US" altLang="ja-JP" sz="786" b="1"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文化芸術推進基本計画</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第２期</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の策定</a:t>
            </a:r>
            <a:endParaRPr kumimoji="1" lang="en-US" altLang="ja-JP" sz="4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・文化財保護法の一部改正　・博物館法の一部改正</a:t>
            </a:r>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500" dirty="0">
                <a:latin typeface="BIZ UDゴシック" panose="020B0400000000000000" pitchFamily="49" charset="-128"/>
                <a:ea typeface="BIZ UDゴシック" panose="020B0400000000000000" pitchFamily="49" charset="-128"/>
              </a:rPr>
              <a:t> </a:t>
            </a:r>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障害者による文化芸術活動の推進に関する基本的な計画</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第２期</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の策定</a:t>
            </a:r>
            <a:endParaRPr kumimoji="1" lang="en-US" altLang="ja-JP" sz="500" spc="-4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文化芸術分野の適正な契約関係構築に向けた検討会議</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による</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a:t>
            </a:r>
            <a:endParaRPr kumimoji="1" lang="en-US" altLang="ja-JP" sz="790" spc="-40" dirty="0">
              <a:latin typeface="BIZ UDゴシック" panose="020B0400000000000000" pitchFamily="49" charset="-128"/>
              <a:ea typeface="BIZ UDゴシック" panose="020B0400000000000000" pitchFamily="49" charset="-128"/>
            </a:endParaRPr>
          </a:p>
          <a:p>
            <a:r>
              <a:rPr kumimoji="1" lang="en-US" altLang="ja-JP" sz="790" spc="-40" dirty="0">
                <a:latin typeface="BIZ UDゴシック" panose="020B0400000000000000" pitchFamily="49" charset="-128"/>
                <a:ea typeface="BIZ UDゴシック" panose="020B0400000000000000" pitchFamily="49" charset="-128"/>
              </a:rPr>
              <a:t>   </a:t>
            </a:r>
            <a:r>
              <a:rPr kumimoji="1" lang="ja-JP" altLang="en-US" sz="790" spc="-40" dirty="0">
                <a:latin typeface="BIZ UDゴシック" panose="020B0400000000000000" pitchFamily="49" charset="-128"/>
                <a:ea typeface="BIZ UDゴシック" panose="020B0400000000000000" pitchFamily="49" charset="-128"/>
              </a:rPr>
              <a:t>分野の適正な契約関係構築に向けたガイドライン</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検討のまとめ</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の公表</a:t>
            </a:r>
            <a:endParaRPr kumimoji="1" lang="en-US" altLang="ja-JP" sz="500" spc="-4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60" dirty="0">
                <a:latin typeface="BIZ UDゴシック" panose="020B0400000000000000" pitchFamily="49" charset="-128"/>
                <a:ea typeface="BIZ UDゴシック" panose="020B0400000000000000" pitchFamily="49" charset="-128"/>
              </a:rPr>
              <a:t>新型コロナウイルス感染症の拡大による影響からの回復及び今後への懸念</a:t>
            </a:r>
            <a:endParaRPr kumimoji="1" lang="en-US" altLang="ja-JP" sz="500" spc="-6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・人口減少及び少子高齢化の進行</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人口構造の変化</a:t>
            </a:r>
            <a:br>
              <a:rPr kumimoji="1" lang="en-US" altLang="ja-JP" sz="500" dirty="0">
                <a:latin typeface="BIZ UDゴシック" panose="020B0400000000000000" pitchFamily="49" charset="-128"/>
                <a:ea typeface="BIZ UDゴシック" panose="020B0400000000000000" pitchFamily="49" charset="-128"/>
              </a:rPr>
            </a:br>
            <a:endParaRPr kumimoji="1" lang="en-US" altLang="ja-JP" sz="500" spc="-107"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デジタル技術の急速な進展と文化芸術分野への影響</a:t>
            </a:r>
            <a:endParaRPr kumimoji="1" lang="en-US" altLang="ja-JP" sz="5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大阪</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関西万博の開催　　・訪日外客数の増加</a:t>
            </a:r>
            <a:endParaRPr kumimoji="1" lang="en-US" altLang="ja-JP" sz="50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71" dirty="0">
                <a:latin typeface="BIZ UDゴシック" panose="020B0400000000000000" pitchFamily="49" charset="-128"/>
                <a:ea typeface="BIZ UDゴシック" panose="020B0400000000000000" pitchFamily="49" charset="-128"/>
              </a:rPr>
              <a:t>文化施設の新規開業やリニューアルオープン、大規模な都市開発など</a:t>
            </a:r>
            <a:endParaRPr kumimoji="1" lang="en-US" altLang="ja-JP" sz="790" spc="-71" dirty="0">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129540" y="386199"/>
            <a:ext cx="1694845"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第１章 計画の策定に当たって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5" name="テキスト ボックス 4"/>
          <p:cNvSpPr txBox="1"/>
          <p:nvPr/>
        </p:nvSpPr>
        <p:spPr>
          <a:xfrm>
            <a:off x="3560064" y="3917811"/>
            <a:ext cx="6277356" cy="2505175"/>
          </a:xfrm>
          <a:prstGeom prst="rect">
            <a:avLst/>
          </a:prstGeom>
          <a:solidFill>
            <a:schemeClr val="bg2"/>
          </a:solidFill>
          <a:ln>
            <a:solidFill>
              <a:srgbClr val="000000"/>
            </a:solidFill>
          </a:ln>
        </p:spPr>
        <p:txBody>
          <a:bodyPr wrap="square" rtlCol="0">
            <a:noAutofit/>
          </a:bodyPr>
          <a:lstStyle/>
          <a:p>
            <a:endParaRPr kumimoji="1" lang="en-US" altLang="ja-JP" sz="780" dirty="0">
              <a:latin typeface="BIZ UDゴシック" panose="020B0400000000000000" pitchFamily="49" charset="-128"/>
              <a:ea typeface="BIZ UDゴシック" panose="020B0400000000000000" pitchFamily="49" charset="-128"/>
            </a:endParaRPr>
          </a:p>
        </p:txBody>
      </p:sp>
      <p:sp>
        <p:nvSpPr>
          <p:cNvPr id="6" name="正方形/長方形 5"/>
          <p:cNvSpPr/>
          <p:nvPr/>
        </p:nvSpPr>
        <p:spPr>
          <a:xfrm>
            <a:off x="3567187" y="3910959"/>
            <a:ext cx="1756881" cy="267704"/>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第４章 計画の推進に当たって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7" name="テキスト ボックス 6"/>
          <p:cNvSpPr txBox="1"/>
          <p:nvPr/>
        </p:nvSpPr>
        <p:spPr>
          <a:xfrm>
            <a:off x="3560064" y="393555"/>
            <a:ext cx="6277356" cy="3428790"/>
          </a:xfrm>
          <a:prstGeom prst="rect">
            <a:avLst/>
          </a:prstGeom>
          <a:solidFill>
            <a:schemeClr val="bg2"/>
          </a:solidFill>
          <a:ln>
            <a:solidFill>
              <a:srgbClr val="000000"/>
            </a:solidFill>
          </a:ln>
        </p:spPr>
        <p:txBody>
          <a:bodyPr wrap="square" lIns="0" tIns="0" rIns="0" bIns="0" rtlCol="0">
            <a:noAutofit/>
          </a:bodyPr>
          <a:lstStyle/>
          <a:p>
            <a:endParaRPr kumimoji="1" lang="en-US" altLang="ja-JP" sz="786">
              <a:latin typeface="+mn-ea"/>
            </a:endParaRPr>
          </a:p>
          <a:p>
            <a:endParaRPr kumimoji="1" lang="en-US" altLang="ja-JP" sz="786">
              <a:latin typeface="+mn-ea"/>
            </a:endParaRPr>
          </a:p>
          <a:p>
            <a:endParaRPr kumimoji="1" lang="en-US" altLang="ja-JP" sz="286" b="1">
              <a:latin typeface="+mn-ea"/>
            </a:endParaRPr>
          </a:p>
          <a:p>
            <a:endParaRPr kumimoji="1" lang="en-US" altLang="ja-JP" sz="786" dirty="0">
              <a:latin typeface="+mn-ea"/>
            </a:endParaRPr>
          </a:p>
        </p:txBody>
      </p:sp>
      <p:sp>
        <p:nvSpPr>
          <p:cNvPr id="8" name="正方形/長方形 7"/>
          <p:cNvSpPr/>
          <p:nvPr/>
        </p:nvSpPr>
        <p:spPr>
          <a:xfrm>
            <a:off x="3549454" y="389953"/>
            <a:ext cx="3151643" cy="24005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第２章 計画の基本的な考え方、第３章 施策の具体的取組</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2" name="テキスト ボックス 31"/>
          <p:cNvSpPr txBox="1"/>
          <p:nvPr/>
        </p:nvSpPr>
        <p:spPr>
          <a:xfrm>
            <a:off x="3559222" y="6492916"/>
            <a:ext cx="6277355" cy="282857"/>
          </a:xfrm>
          <a:prstGeom prst="rect">
            <a:avLst/>
          </a:prstGeom>
          <a:solidFill>
            <a:schemeClr val="bg2"/>
          </a:solidFill>
          <a:ln>
            <a:solidFill>
              <a:srgbClr val="000000"/>
            </a:solidFill>
          </a:ln>
        </p:spPr>
        <p:txBody>
          <a:bodyPr wrap="square" rtlCol="0">
            <a:noAutofit/>
          </a:bodyPr>
          <a:lstStyle/>
          <a:p>
            <a:endParaRPr kumimoji="1" lang="en-US" altLang="ja-JP" sz="286" b="1"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p:txBody>
      </p:sp>
      <p:sp>
        <p:nvSpPr>
          <p:cNvPr id="33" name="正方形/長方形 32"/>
          <p:cNvSpPr/>
          <p:nvPr/>
        </p:nvSpPr>
        <p:spPr>
          <a:xfrm>
            <a:off x="3560064" y="6492916"/>
            <a:ext cx="926946"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第５章 資料編</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5" name="正方形/長方形 34"/>
          <p:cNvSpPr/>
          <p:nvPr/>
        </p:nvSpPr>
        <p:spPr>
          <a:xfrm rot="16200000">
            <a:off x="6563095" y="3304224"/>
            <a:ext cx="376648" cy="3859523"/>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endParaRPr kumimoji="1" lang="en-US" altLang="ja-JP" sz="786" b="1" spc="38" dirty="0">
              <a:solidFill>
                <a:schemeClr val="tx1"/>
              </a:solidFill>
              <a:latin typeface="+mn-ea"/>
            </a:endParaRPr>
          </a:p>
        </p:txBody>
      </p:sp>
      <p:sp>
        <p:nvSpPr>
          <p:cNvPr id="39" name="テキスト ボックス 38"/>
          <p:cNvSpPr txBox="1"/>
          <p:nvPr/>
        </p:nvSpPr>
        <p:spPr>
          <a:xfrm>
            <a:off x="4567580" y="6527712"/>
            <a:ext cx="3960000" cy="213264"/>
          </a:xfrm>
          <a:prstGeom prst="rect">
            <a:avLst/>
          </a:prstGeom>
          <a:noFill/>
          <a:ln>
            <a:noFill/>
          </a:ln>
        </p:spPr>
        <p:txBody>
          <a:bodyPr wrap="square" rtlCol="0">
            <a:spAutoFit/>
          </a:bodyPr>
          <a:lstStyle/>
          <a:p>
            <a:r>
              <a:rPr kumimoji="1" lang="ja-JP" altLang="en-US" sz="786" dirty="0">
                <a:latin typeface="BIZ UDゴシック" panose="020B0400000000000000" pitchFamily="49" charset="-128"/>
                <a:ea typeface="BIZ UDゴシック" panose="020B0400000000000000" pitchFamily="49" charset="-128"/>
              </a:rPr>
              <a:t>■ 文化芸術基本法、大阪府文化振興条例、大阪府市文化振興会議委員名簿　など</a:t>
            </a:r>
            <a:endParaRPr kumimoji="1" lang="en-US" altLang="ja-JP" sz="786" dirty="0">
              <a:latin typeface="BIZ UDゴシック" panose="020B0400000000000000" pitchFamily="49" charset="-128"/>
              <a:ea typeface="BIZ UDゴシック" panose="020B0400000000000000" pitchFamily="49" charset="-128"/>
            </a:endParaRPr>
          </a:p>
        </p:txBody>
      </p:sp>
      <p:sp>
        <p:nvSpPr>
          <p:cNvPr id="41" name="正方形/長方形 40"/>
          <p:cNvSpPr/>
          <p:nvPr/>
        </p:nvSpPr>
        <p:spPr>
          <a:xfrm>
            <a:off x="3660136" y="682693"/>
            <a:ext cx="6016923" cy="747454"/>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BIZ UDゴシック" panose="020B0400000000000000" pitchFamily="49" charset="-128"/>
              <a:ea typeface="BIZ UDゴシック" panose="020B0400000000000000" pitchFamily="49" charset="-128"/>
            </a:endParaRPr>
          </a:p>
        </p:txBody>
      </p:sp>
      <p:sp>
        <p:nvSpPr>
          <p:cNvPr id="43" name="テキスト ボックス 42"/>
          <p:cNvSpPr txBox="1"/>
          <p:nvPr/>
        </p:nvSpPr>
        <p:spPr>
          <a:xfrm>
            <a:off x="8978650" y="424671"/>
            <a:ext cx="857927" cy="207749"/>
          </a:xfrm>
          <a:prstGeom prst="rect">
            <a:avLst/>
          </a:prstGeom>
          <a:noFill/>
        </p:spPr>
        <p:txBody>
          <a:bodyPr wrap="none" rtlCol="0">
            <a:spAutoFit/>
          </a:bodyPr>
          <a:lstStyle/>
          <a:p>
            <a:r>
              <a:rPr kumimoji="1" lang="en-US" altLang="ja-JP" sz="750" dirty="0">
                <a:latin typeface="BIZ UDゴシック" panose="020B0400000000000000" pitchFamily="49" charset="-128"/>
                <a:ea typeface="BIZ UDゴシック" panose="020B0400000000000000" pitchFamily="49" charset="-128"/>
              </a:rPr>
              <a:t>【</a:t>
            </a:r>
            <a:r>
              <a:rPr kumimoji="1" lang="ja-JP" altLang="en-US" sz="750" dirty="0">
                <a:latin typeface="BIZ UDゴシック" panose="020B0400000000000000" pitchFamily="49" charset="-128"/>
                <a:ea typeface="BIZ UDゴシック" panose="020B0400000000000000" pitchFamily="49" charset="-128"/>
              </a:rPr>
              <a:t>イメージ図</a:t>
            </a:r>
            <a:r>
              <a:rPr kumimoji="1" lang="en-US" altLang="ja-JP" sz="750" dirty="0">
                <a:latin typeface="BIZ UDゴシック" panose="020B0400000000000000" pitchFamily="49" charset="-128"/>
                <a:ea typeface="BIZ UDゴシック" panose="020B0400000000000000" pitchFamily="49" charset="-128"/>
              </a:rPr>
              <a:t>】</a:t>
            </a:r>
            <a:endParaRPr kumimoji="1" lang="ja-JP" altLang="en-US" sz="750" dirty="0">
              <a:latin typeface="BIZ UDゴシック" panose="020B0400000000000000" pitchFamily="49" charset="-128"/>
              <a:ea typeface="BIZ UDゴシック" panose="020B0400000000000000" pitchFamily="49" charset="-128"/>
            </a:endParaRPr>
          </a:p>
        </p:txBody>
      </p:sp>
      <p:sp>
        <p:nvSpPr>
          <p:cNvPr id="21" name="角丸四角形 8">
            <a:extLst>
              <a:ext uri="{FF2B5EF4-FFF2-40B4-BE49-F238E27FC236}">
                <a16:creationId xmlns:a16="http://schemas.microsoft.com/office/drawing/2014/main" id="{070F9763-301A-4751-B460-7E94B1333E6A}"/>
              </a:ext>
            </a:extLst>
          </p:cNvPr>
          <p:cNvSpPr/>
          <p:nvPr/>
        </p:nvSpPr>
        <p:spPr>
          <a:xfrm>
            <a:off x="5186680" y="1557820"/>
            <a:ext cx="4589779" cy="2197316"/>
          </a:xfrm>
          <a:prstGeom prst="roundRect">
            <a:avLst>
              <a:gd name="adj" fmla="val 3374"/>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62"/>
          </a:p>
        </p:txBody>
      </p:sp>
      <p:sp>
        <p:nvSpPr>
          <p:cNvPr id="29" name="ホームベース 18">
            <a:extLst>
              <a:ext uri="{FF2B5EF4-FFF2-40B4-BE49-F238E27FC236}">
                <a16:creationId xmlns:a16="http://schemas.microsoft.com/office/drawing/2014/main" id="{69E9F49B-67B3-4C00-9796-C70A19A54716}"/>
              </a:ext>
            </a:extLst>
          </p:cNvPr>
          <p:cNvSpPr/>
          <p:nvPr/>
        </p:nvSpPr>
        <p:spPr>
          <a:xfrm>
            <a:off x="3629476" y="1905243"/>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Ins="72000" rtlCol="0" anchor="ctr"/>
          <a:lstStyle/>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あらゆる人々が文化を享受し、</a:t>
            </a:r>
            <a:endParaRPr lang="en-US"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いきいきと活動できる都市</a:t>
            </a:r>
            <a:endParaRPr kumimoji="1" lang="ja-JP" altLang="en-US" sz="790" b="1" dirty="0">
              <a:solidFill>
                <a:schemeClr val="tx1"/>
              </a:solidFill>
              <a:latin typeface="BIZ UDゴシック" panose="020B0400000000000000" pitchFamily="49" charset="-128"/>
              <a:ea typeface="BIZ UDゴシック" panose="020B0400000000000000" pitchFamily="49" charset="-128"/>
            </a:endParaRPr>
          </a:p>
        </p:txBody>
      </p:sp>
      <p:sp>
        <p:nvSpPr>
          <p:cNvPr id="30" name="ホームベース 19">
            <a:extLst>
              <a:ext uri="{FF2B5EF4-FFF2-40B4-BE49-F238E27FC236}">
                <a16:creationId xmlns:a16="http://schemas.microsoft.com/office/drawing/2014/main" id="{7482E43F-A40F-4CFE-9577-0DEAED83BBA1}"/>
              </a:ext>
            </a:extLst>
          </p:cNvPr>
          <p:cNvSpPr/>
          <p:nvPr/>
        </p:nvSpPr>
        <p:spPr>
          <a:xfrm>
            <a:off x="3629476" y="2497509"/>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文化芸術活動の場として</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選ばれる都市</a:t>
            </a:r>
          </a:p>
        </p:txBody>
      </p:sp>
      <p:sp>
        <p:nvSpPr>
          <p:cNvPr id="34" name="ホームベース 20">
            <a:extLst>
              <a:ext uri="{FF2B5EF4-FFF2-40B4-BE49-F238E27FC236}">
                <a16:creationId xmlns:a16="http://schemas.microsoft.com/office/drawing/2014/main" id="{F0D2A35E-7713-4E26-9CE6-CF46EF49E570}"/>
              </a:ext>
            </a:extLst>
          </p:cNvPr>
          <p:cNvSpPr/>
          <p:nvPr/>
        </p:nvSpPr>
        <p:spPr>
          <a:xfrm>
            <a:off x="3631618" y="3078788"/>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bIns="25714"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文化力を活用した世界に</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誇れる魅力あふれる都市</a:t>
            </a:r>
          </a:p>
        </p:txBody>
      </p:sp>
      <p:sp>
        <p:nvSpPr>
          <p:cNvPr id="37" name="ホームベース 21">
            <a:extLst>
              <a:ext uri="{FF2B5EF4-FFF2-40B4-BE49-F238E27FC236}">
                <a16:creationId xmlns:a16="http://schemas.microsoft.com/office/drawing/2014/main" id="{B462DC02-E291-4D08-9650-89C14AA0AB2B}"/>
              </a:ext>
            </a:extLst>
          </p:cNvPr>
          <p:cNvSpPr/>
          <p:nvPr/>
        </p:nvSpPr>
        <p:spPr>
          <a:xfrm>
            <a:off x="5266778" y="190524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Ａ 文化にかかわる環境づくり</a:t>
            </a:r>
          </a:p>
        </p:txBody>
      </p:sp>
      <p:sp>
        <p:nvSpPr>
          <p:cNvPr id="38" name="ホームベース 22">
            <a:extLst>
              <a:ext uri="{FF2B5EF4-FFF2-40B4-BE49-F238E27FC236}">
                <a16:creationId xmlns:a16="http://schemas.microsoft.com/office/drawing/2014/main" id="{DE47FD7B-72EF-451B-84DC-F3811A50AE1D}"/>
              </a:ext>
            </a:extLst>
          </p:cNvPr>
          <p:cNvSpPr/>
          <p:nvPr/>
        </p:nvSpPr>
        <p:spPr>
          <a:xfrm>
            <a:off x="5266778" y="2490965"/>
            <a:ext cx="1347473" cy="497924"/>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Ｂ 文化が都市を成長させる</a:t>
            </a:r>
          </a:p>
        </p:txBody>
      </p:sp>
      <p:sp>
        <p:nvSpPr>
          <p:cNvPr id="42" name="ホームベース 23">
            <a:extLst>
              <a:ext uri="{FF2B5EF4-FFF2-40B4-BE49-F238E27FC236}">
                <a16:creationId xmlns:a16="http://schemas.microsoft.com/office/drawing/2014/main" id="{7C204567-68FF-44D1-A666-89D230B67B0D}"/>
              </a:ext>
            </a:extLst>
          </p:cNvPr>
          <p:cNvSpPr/>
          <p:nvPr/>
        </p:nvSpPr>
        <p:spPr>
          <a:xfrm>
            <a:off x="5271061" y="307819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Ｃ 文化が社会を形成する</a:t>
            </a:r>
          </a:p>
        </p:txBody>
      </p:sp>
      <p:sp>
        <p:nvSpPr>
          <p:cNvPr id="45" name="ホームベース 24">
            <a:extLst>
              <a:ext uri="{FF2B5EF4-FFF2-40B4-BE49-F238E27FC236}">
                <a16:creationId xmlns:a16="http://schemas.microsoft.com/office/drawing/2014/main" id="{D9E2DDA5-4085-413B-A818-D817F6019DFA}"/>
              </a:ext>
            </a:extLst>
          </p:cNvPr>
          <p:cNvSpPr/>
          <p:nvPr/>
        </p:nvSpPr>
        <p:spPr>
          <a:xfrm>
            <a:off x="6687688" y="1799581"/>
            <a:ext cx="2989371" cy="567462"/>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文化芸術における鑑賞・参加・創造の機会等の充実</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文化芸術を通じた子ども・青少年の成長する機会の提供</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文化芸術を支え、育て、次世代へと継承するための府民意識の醸成</a:t>
            </a:r>
          </a:p>
        </p:txBody>
      </p:sp>
      <p:sp>
        <p:nvSpPr>
          <p:cNvPr id="46" name="ホームベース 25">
            <a:extLst>
              <a:ext uri="{FF2B5EF4-FFF2-40B4-BE49-F238E27FC236}">
                <a16:creationId xmlns:a16="http://schemas.microsoft.com/office/drawing/2014/main" id="{D1886A87-B7D8-430E-B5E8-8E7B52CCED13}"/>
              </a:ext>
            </a:extLst>
          </p:cNvPr>
          <p:cNvSpPr/>
          <p:nvPr/>
        </p:nvSpPr>
        <p:spPr>
          <a:xfrm>
            <a:off x="6694349" y="2410028"/>
            <a:ext cx="2991726" cy="707787"/>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文化芸術を創造し、支える人材の育成・支援</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多彩な大阪の文化を活用した都市魅力の向上や文化観光の推進</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新たな文化の創造、国内外への発信、他文化への理解や交流の促進</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④ 多様な文化芸術活動の持続可能な成長・発展に向けた連携</a:t>
            </a:r>
          </a:p>
        </p:txBody>
      </p:sp>
      <p:sp>
        <p:nvSpPr>
          <p:cNvPr id="47" name="ホームベース 26">
            <a:extLst>
              <a:ext uri="{FF2B5EF4-FFF2-40B4-BE49-F238E27FC236}">
                <a16:creationId xmlns:a16="http://schemas.microsoft.com/office/drawing/2014/main" id="{D3DE92C3-966A-4666-820D-A77D3BA5DF31}"/>
              </a:ext>
            </a:extLst>
          </p:cNvPr>
          <p:cNvSpPr/>
          <p:nvPr/>
        </p:nvSpPr>
        <p:spPr>
          <a:xfrm>
            <a:off x="6698742" y="3169774"/>
            <a:ext cx="2991726" cy="519896"/>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文化芸術拠点の充実や機能強化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関係機関及び市町村との連携の強化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文化資源の保存・活用・継承</a:t>
            </a:r>
          </a:p>
        </p:txBody>
      </p:sp>
      <p:sp>
        <p:nvSpPr>
          <p:cNvPr id="48" name="テキスト ボックス 47">
            <a:extLst>
              <a:ext uri="{FF2B5EF4-FFF2-40B4-BE49-F238E27FC236}">
                <a16:creationId xmlns:a16="http://schemas.microsoft.com/office/drawing/2014/main" id="{97966E91-08A6-4A0B-BD10-1463417FACA8}"/>
              </a:ext>
            </a:extLst>
          </p:cNvPr>
          <p:cNvSpPr txBox="1"/>
          <p:nvPr/>
        </p:nvSpPr>
        <p:spPr>
          <a:xfrm rot="16200000">
            <a:off x="4218928" y="104749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基本理念</a:t>
            </a:r>
            <a:endParaRPr kumimoji="1" lang="en-US" altLang="ja-JP" sz="750" b="1" spc="100" dirty="0">
              <a:latin typeface="BIZ UDゴシック" panose="020B0400000000000000" pitchFamily="49" charset="-128"/>
              <a:ea typeface="BIZ UDゴシック" panose="020B0400000000000000" pitchFamily="49" charset="-128"/>
            </a:endParaRPr>
          </a:p>
        </p:txBody>
      </p:sp>
      <p:sp>
        <p:nvSpPr>
          <p:cNvPr id="49" name="テキスト ボックス 48">
            <a:extLst>
              <a:ext uri="{FF2B5EF4-FFF2-40B4-BE49-F238E27FC236}">
                <a16:creationId xmlns:a16="http://schemas.microsoft.com/office/drawing/2014/main" id="{B10599EE-C619-4EE6-8C8C-E18C47A3C6E3}"/>
              </a:ext>
            </a:extLst>
          </p:cNvPr>
          <p:cNvSpPr txBox="1"/>
          <p:nvPr/>
        </p:nvSpPr>
        <p:spPr>
          <a:xfrm rot="16200000">
            <a:off x="5786236" y="105287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施策の方向性</a:t>
            </a:r>
            <a:endParaRPr kumimoji="1" lang="en-US" altLang="ja-JP" sz="786" b="1" spc="100" dirty="0">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DDB1D697-85C6-4396-AA9F-3B5B00D01332}"/>
              </a:ext>
            </a:extLst>
          </p:cNvPr>
          <p:cNvSpPr txBox="1"/>
          <p:nvPr/>
        </p:nvSpPr>
        <p:spPr>
          <a:xfrm rot="16200000">
            <a:off x="8087203" y="170790"/>
            <a:ext cx="211331" cy="2989370"/>
          </a:xfrm>
          <a:prstGeom prst="rect">
            <a:avLst/>
          </a:prstGeom>
          <a:noFill/>
        </p:spPr>
        <p:txBody>
          <a:bodyPr vert="eaVert" wrap="square" tIns="36000" bIns="36000" rtlCol="0" anchor="ctr">
            <a:noAutofit/>
          </a:bodyPr>
          <a:lstStyle/>
          <a:p>
            <a:pPr algn="ctr">
              <a:lnSpc>
                <a:spcPts val="1286"/>
              </a:lnSpc>
              <a:tabLst>
                <a:tab pos="673567" algn="l"/>
              </a:tabLst>
            </a:pPr>
            <a:r>
              <a:rPr kumimoji="1" lang="ja-JP" altLang="en-US" sz="786" b="1" spc="-54" dirty="0">
                <a:latin typeface="BIZ UDゴシック" panose="020B0400000000000000" pitchFamily="49" charset="-128"/>
                <a:ea typeface="BIZ UDゴシック" panose="020B0400000000000000" pitchFamily="49" charset="-128"/>
              </a:rPr>
              <a:t>施　策</a:t>
            </a:r>
            <a:endParaRPr kumimoji="1" lang="en-US" altLang="ja-JP" sz="786" b="1" spc="-54" dirty="0">
              <a:latin typeface="BIZ UDゴシック" panose="020B0400000000000000" pitchFamily="49" charset="-128"/>
              <a:ea typeface="BIZ UDゴシック" panose="020B0400000000000000" pitchFamily="49" charset="-128"/>
            </a:endParaRPr>
          </a:p>
        </p:txBody>
      </p:sp>
      <p:sp>
        <p:nvSpPr>
          <p:cNvPr id="53" name="テキスト ボックス 52">
            <a:extLst>
              <a:ext uri="{FF2B5EF4-FFF2-40B4-BE49-F238E27FC236}">
                <a16:creationId xmlns:a16="http://schemas.microsoft.com/office/drawing/2014/main" id="{B415CC30-739B-430B-A56B-C314B49A6DEC}"/>
              </a:ext>
            </a:extLst>
          </p:cNvPr>
          <p:cNvSpPr txBox="1"/>
          <p:nvPr/>
        </p:nvSpPr>
        <p:spPr>
          <a:xfrm>
            <a:off x="3670631" y="4194444"/>
            <a:ext cx="3191857" cy="2162130"/>
          </a:xfrm>
          <a:prstGeom prst="rect">
            <a:avLst/>
          </a:prstGeom>
          <a:noFill/>
        </p:spPr>
        <p:txBody>
          <a:bodyPr wrap="square" lIns="0">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府の役割</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府民や文化芸術活動を行う者等の自主性や創造性を尊重し、</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国、他の地方公共団体、事業者及び府民等と協働して文化</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芸術の振興に関する施策に取り組む</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推進体制、進行管理</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府民や文化芸術の担い手、府内市町村などに本計画を幅広く</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周知するとともに、庁内関係部局とも連携し、施策を総合的</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かつ計画的に推進</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計画を着実かつ継続的に推進していくため、施策の実施・</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進捗状況等について、進行管理と評価を実施</a:t>
            </a: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各施策・事業の評価については、毎年度大阪アーツカウンシル</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が行い、その結果について大阪府市文化振興会議に報告</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大阪府市文化振興会議では、この報告や指標の状況等を踏まえ</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計画全体の進捗状況を把握し、重要な施策等について審議</a:t>
            </a:r>
          </a:p>
        </p:txBody>
      </p:sp>
      <p:sp>
        <p:nvSpPr>
          <p:cNvPr id="54" name="テキスト ボックス 53">
            <a:extLst>
              <a:ext uri="{FF2B5EF4-FFF2-40B4-BE49-F238E27FC236}">
                <a16:creationId xmlns:a16="http://schemas.microsoft.com/office/drawing/2014/main" id="{52D52C7A-5EB6-4293-AA57-AE7C30888B6B}"/>
              </a:ext>
            </a:extLst>
          </p:cNvPr>
          <p:cNvSpPr txBox="1"/>
          <p:nvPr/>
        </p:nvSpPr>
        <p:spPr>
          <a:xfrm>
            <a:off x="6698425" y="4069589"/>
            <a:ext cx="3102941" cy="821763"/>
          </a:xfrm>
          <a:prstGeom prst="rect">
            <a:avLst/>
          </a:prstGeom>
          <a:noFill/>
        </p:spPr>
        <p:txBody>
          <a:bodyPr wrap="square">
            <a:spAutoFit/>
          </a:bodyPr>
          <a:lstStyle/>
          <a:p>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大阪アーツカウンシル</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これまでの実績を踏まえながら、文化芸術の担い手を支援</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　 し、大阪の文化力の更なる向上につなげるため、引き続き</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「評価」「審査」を中心としつつ「調査」や「企画」を</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強化して取組内容の質を高め、積極的に発信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55" name="テキスト ボックス 54">
            <a:extLst>
              <a:ext uri="{FF2B5EF4-FFF2-40B4-BE49-F238E27FC236}">
                <a16:creationId xmlns:a16="http://schemas.microsoft.com/office/drawing/2014/main" id="{98A3746D-7969-4AE6-986E-ADCE7FD8A343}"/>
              </a:ext>
            </a:extLst>
          </p:cNvPr>
          <p:cNvSpPr txBox="1"/>
          <p:nvPr/>
        </p:nvSpPr>
        <p:spPr>
          <a:xfrm>
            <a:off x="6692246" y="4847910"/>
            <a:ext cx="3102941" cy="1188018"/>
          </a:xfrm>
          <a:prstGeom prst="rect">
            <a:avLst/>
          </a:prstGeom>
          <a:noFill/>
        </p:spPr>
        <p:txBody>
          <a:bodyPr wrap="square">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評価・検証</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■「施策の方向性」ごとに指標を設け、単年度ごとに評価・</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検証し、フォローアップを実施</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指標は、その内容の達成を主たる目的とするものではなく</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計画を評価・検証しフォローアップと改善を行う際のより</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どころとして位置付ける</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評価・検証は、個々の指標に基づく状況で判断するのでは</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なく、指標に基づく全体の状況をもとに進捗を適切に把握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17" name="二等辺三角形 16"/>
          <p:cNvSpPr/>
          <p:nvPr/>
        </p:nvSpPr>
        <p:spPr>
          <a:xfrm rot="5400000">
            <a:off x="6795296" y="1113670"/>
            <a:ext cx="204486" cy="143509"/>
          </a:xfrm>
          <a:prstGeom prst="triangle">
            <a:avLst/>
          </a:prstGeom>
          <a:solidFill>
            <a:srgbClr val="0070C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24" dirty="0">
              <a:solidFill>
                <a:schemeClr val="tx1"/>
              </a:solidFill>
              <a:latin typeface="+mn-ea"/>
            </a:endParaRPr>
          </a:p>
        </p:txBody>
      </p:sp>
      <p:sp>
        <p:nvSpPr>
          <p:cNvPr id="18" name="正方形/長方形 17"/>
          <p:cNvSpPr/>
          <p:nvPr/>
        </p:nvSpPr>
        <p:spPr>
          <a:xfrm rot="16200000">
            <a:off x="5078234" y="-295543"/>
            <a:ext cx="376648" cy="2949487"/>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750" b="1" spc="38" dirty="0">
                <a:solidFill>
                  <a:schemeClr val="tx1"/>
                </a:solidFill>
                <a:latin typeface="BIZ UDゴシック" panose="020B0400000000000000" pitchFamily="49" charset="-128"/>
                <a:ea typeface="BIZ UDゴシック" panose="020B0400000000000000" pitchFamily="49" charset="-128"/>
              </a:rPr>
              <a:t>一人ひとりの多様な価値観を尊重しつつ、様々な立場の人々が、年齢・障がいの有無・経済的な状況・居住する地域・国籍などにかかわらず、等しく大阪の文化芸術を創っていく</a:t>
            </a:r>
            <a:endParaRPr kumimoji="1" lang="en-US" altLang="ja-JP" sz="750" b="1" spc="38" dirty="0">
              <a:solidFill>
                <a:schemeClr val="tx1"/>
              </a:solidFill>
              <a:latin typeface="BIZ UDゴシック" panose="020B0400000000000000" pitchFamily="49" charset="-128"/>
              <a:ea typeface="BIZ UDゴシック" panose="020B0400000000000000" pitchFamily="49" charset="-128"/>
            </a:endParaRPr>
          </a:p>
        </p:txBody>
      </p:sp>
      <p:sp>
        <p:nvSpPr>
          <p:cNvPr id="36" name="正方形/長方形 35"/>
          <p:cNvSpPr/>
          <p:nvPr/>
        </p:nvSpPr>
        <p:spPr>
          <a:xfrm rot="16200000">
            <a:off x="8182342" y="-137690"/>
            <a:ext cx="376648" cy="263378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800" b="1" spc="43" dirty="0">
                <a:solidFill>
                  <a:schemeClr val="tx1"/>
                </a:solidFill>
                <a:latin typeface="BIZ UDゴシック" panose="020B0400000000000000" pitchFamily="49" charset="-128"/>
                <a:ea typeface="BIZ UDゴシック" panose="020B0400000000000000" pitchFamily="49" charset="-128"/>
              </a:rPr>
              <a:t>文化芸術活動を通じて、誰もが自分らしく、心豊かで活力溢れ、心躍る幸福な生き方ができる都市へ</a:t>
            </a:r>
            <a:endParaRPr kumimoji="1" lang="en-US" altLang="ja-JP" sz="800" b="1" spc="43" dirty="0">
              <a:solidFill>
                <a:schemeClr val="tx1"/>
              </a:solidFill>
              <a:latin typeface="BIZ UDゴシック" panose="020B0400000000000000" pitchFamily="49" charset="-128"/>
              <a:ea typeface="BIZ UDゴシック" panose="020B0400000000000000" pitchFamily="49" charset="-128"/>
            </a:endParaRPr>
          </a:p>
        </p:txBody>
      </p:sp>
      <p:sp>
        <p:nvSpPr>
          <p:cNvPr id="40" name="正方形/長方形 39"/>
          <p:cNvSpPr/>
          <p:nvPr/>
        </p:nvSpPr>
        <p:spPr>
          <a:xfrm>
            <a:off x="3649639" y="680069"/>
            <a:ext cx="6036436" cy="25714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tIns="25714" rtlCol="0" anchor="ctr"/>
          <a:lstStyle/>
          <a:p>
            <a:pPr algn="ct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dirty="0">
                <a:latin typeface="BIZ UDゴシック" panose="020B0400000000000000" pitchFamily="49" charset="-128"/>
                <a:ea typeface="BIZ UDゴシック" panose="020B0400000000000000" pitchFamily="49" charset="-128"/>
              </a:rPr>
              <a:t>めざす将来像</a:t>
            </a: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dirty="0">
                <a:latin typeface="BIZ UDゴシック" panose="020B0400000000000000" pitchFamily="49" charset="-128"/>
                <a:ea typeface="BIZ UDゴシック" panose="020B0400000000000000" pitchFamily="49" charset="-128"/>
              </a:rPr>
              <a:t>「文化共創都市 大阪－</a:t>
            </a:r>
            <a:r>
              <a:rPr kumimoji="1" lang="ja-JP" altLang="en-US" sz="857" b="1" dirty="0">
                <a:solidFill>
                  <a:schemeClr val="bg1"/>
                </a:solidFill>
                <a:latin typeface="BIZ UDゴシック" panose="020B0400000000000000" pitchFamily="49" charset="-128"/>
                <a:ea typeface="BIZ UDゴシック" panose="020B0400000000000000" pitchFamily="49" charset="-128"/>
              </a:rPr>
              <a:t>多様でありながらも、ひとつにつながる未来へ</a:t>
            </a:r>
            <a:r>
              <a:rPr kumimoji="1" lang="ja-JP" altLang="en-US" sz="857" b="1" dirty="0">
                <a:latin typeface="BIZ UDゴシック" panose="020B0400000000000000" pitchFamily="49" charset="-128"/>
                <a:ea typeface="BIZ UDゴシック" panose="020B0400000000000000" pitchFamily="49" charset="-128"/>
              </a:rPr>
              <a:t>－」</a:t>
            </a:r>
          </a:p>
        </p:txBody>
      </p:sp>
    </p:spTree>
    <p:extLst>
      <p:ext uri="{BB962C8B-B14F-4D97-AF65-F5344CB8AC3E}">
        <p14:creationId xmlns:p14="http://schemas.microsoft.com/office/powerpoint/2010/main" val="17235572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14406</TotalTime>
  <Words>1187</Words>
  <PresentationFormat>A4 210 x 297 mm</PresentationFormat>
  <Paragraphs>117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2026-03-13T10:14:41Z</cp:lastPrinted>
  <dcterms:created xsi:type="dcterms:W3CDTF">2019-01-25T10:22:13Z</dcterms:created>
  <dcterms:modified xsi:type="dcterms:W3CDTF">2026-03-19T02:01:54Z</dcterms:modified>
</cp:coreProperties>
</file>