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73" r:id="rId3"/>
    <p:sldId id="294" r:id="rId4"/>
    <p:sldId id="297" r:id="rId5"/>
    <p:sldId id="291" r:id="rId6"/>
    <p:sldId id="295" r:id="rId7"/>
    <p:sldId id="292" r:id="rId8"/>
    <p:sldId id="257" r:id="rId9"/>
    <p:sldId id="298" r:id="rId10"/>
    <p:sldId id="259" r:id="rId11"/>
    <p:sldId id="279" r:id="rId12"/>
    <p:sldId id="261" r:id="rId13"/>
    <p:sldId id="286" r:id="rId14"/>
    <p:sldId id="293" r:id="rId15"/>
    <p:sldId id="274" r:id="rId16"/>
    <p:sldId id="264" r:id="rId1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49" autoAdjust="0"/>
    <p:restoredTop sz="94660"/>
  </p:normalViewPr>
  <p:slideViewPr>
    <p:cSldViewPr snapToGrid="0">
      <p:cViewPr varScale="1">
        <p:scale>
          <a:sx n="57" d="100"/>
          <a:sy n="57" d="100"/>
        </p:scale>
        <p:origin x="72" y="4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0000sv0ns101\d11235$\doc\03%20&#28040;&#38450;&#20445;&#23433;&#35506;\&#20445;&#23433;G\00%20&#65303;&#24180;&#24230;\10%20&#30707;&#27833;&#12467;&#12531;&#12499;&#12490;&#12540;&#12488;&#31561;&#38450;&#28797;&#35336;&#30011;\01_&#20196;&#21644;&#65302;&#24180;&#24230;&#23455;&#32318;\&#9733;&#31532;&#65297;&#26399;&#65374;&#31532;&#65299;&#26399;&#37325;&#28857;&#38917;&#30446;123&#12414;&#12392;&#1241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0000sv0ns101\d11235$\doc\03%20&#28040;&#38450;&#20445;&#23433;&#35506;\&#20445;&#23433;G\00%20&#65303;&#24180;&#24230;\10%20&#30707;&#27833;&#12467;&#12531;&#12499;&#12490;&#12540;&#12488;&#31561;&#38450;&#28797;&#35336;&#30011;\01_&#20196;&#21644;&#65302;&#24180;&#24230;&#23455;&#32318;\&#9733;&#31532;&#65297;&#26399;&#65374;&#31532;&#65299;&#26399;&#37325;&#28857;&#38917;&#30446;123&#12414;&#12392;&#1241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G0000sv0ns101\d11235$\doc\03%20&#28040;&#38450;&#20445;&#23433;&#35506;\&#20445;&#23433;G\00%20&#65303;&#24180;&#24230;\10%20&#30707;&#27833;&#12467;&#12531;&#12499;&#12490;&#12540;&#12488;&#31561;&#38450;&#28797;&#35336;&#30011;\01_&#20196;&#21644;&#65302;&#24180;&#24230;&#23455;&#32318;\&#9733;&#31532;&#65297;&#26399;&#65374;&#31532;&#65299;&#26399;&#37325;&#28857;&#38917;&#30446;123&#12414;&#12392;&#12417;.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a:t>緊急遮断弁の設置</a:t>
            </a:r>
            <a:endParaRPr lang="ja-JP"/>
          </a:p>
        </c:rich>
      </c:tx>
      <c:layout>
        <c:manualLayout>
          <c:xMode val="edge"/>
          <c:yMode val="edge"/>
          <c:x val="0.27887760506888681"/>
          <c:y val="0.11636120116078003"/>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①G!$B$1</c:f>
              <c:strCache>
                <c:ptCount val="1"/>
                <c:pt idx="0">
                  <c:v>設置済</c:v>
                </c:pt>
              </c:strCache>
            </c:strRef>
          </c:tx>
          <c:spPr>
            <a:solidFill>
              <a:schemeClr val="accent5">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①G!$A$8:$A$9</c:f>
              <c:strCache>
                <c:ptCount val="2"/>
                <c:pt idx="0">
                  <c:v>R5</c:v>
                </c:pt>
                <c:pt idx="1">
                  <c:v>R6</c:v>
                </c:pt>
              </c:strCache>
            </c:strRef>
          </c:cat>
          <c:val>
            <c:numRef>
              <c:f>①G!$B$8:$B$9</c:f>
              <c:numCache>
                <c:formatCode>General</c:formatCode>
                <c:ptCount val="2"/>
                <c:pt idx="0">
                  <c:v>113</c:v>
                </c:pt>
                <c:pt idx="1">
                  <c:v>121</c:v>
                </c:pt>
              </c:numCache>
            </c:numRef>
          </c:val>
          <c:extLst>
            <c:ext xmlns:c16="http://schemas.microsoft.com/office/drawing/2014/chart" uri="{C3380CC4-5D6E-409C-BE32-E72D297353CC}">
              <c16:uniqueId val="{00000000-4406-4263-AB1B-BA81AA306237}"/>
            </c:ext>
          </c:extLst>
        </c:ser>
        <c:ser>
          <c:idx val="1"/>
          <c:order val="1"/>
          <c:tx>
            <c:strRef>
              <c:f>①G!$C$1</c:f>
              <c:strCache>
                <c:ptCount val="1"/>
                <c:pt idx="0">
                  <c:v>一部or代替</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①G!$A$8:$A$9</c:f>
              <c:strCache>
                <c:ptCount val="2"/>
                <c:pt idx="0">
                  <c:v>R5</c:v>
                </c:pt>
                <c:pt idx="1">
                  <c:v>R6</c:v>
                </c:pt>
              </c:strCache>
            </c:strRef>
          </c:cat>
          <c:val>
            <c:numRef>
              <c:f>①G!$C$8:$C$9</c:f>
              <c:numCache>
                <c:formatCode>General</c:formatCode>
                <c:ptCount val="2"/>
                <c:pt idx="0">
                  <c:v>204</c:v>
                </c:pt>
                <c:pt idx="1">
                  <c:v>198</c:v>
                </c:pt>
              </c:numCache>
            </c:numRef>
          </c:val>
          <c:extLst>
            <c:ext xmlns:c16="http://schemas.microsoft.com/office/drawing/2014/chart" uri="{C3380CC4-5D6E-409C-BE32-E72D297353CC}">
              <c16:uniqueId val="{00000001-4406-4263-AB1B-BA81AA306237}"/>
            </c:ext>
          </c:extLst>
        </c:ser>
        <c:ser>
          <c:idx val="2"/>
          <c:order val="2"/>
          <c:tx>
            <c:strRef>
              <c:f>①G!$D$1</c:f>
              <c:strCache>
                <c:ptCount val="1"/>
                <c:pt idx="0">
                  <c:v>未対策</c:v>
                </c:pt>
              </c:strCache>
            </c:strRef>
          </c:tx>
          <c:spPr>
            <a:solidFill>
              <a:schemeClr val="accent5">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①G!$A$8:$A$9</c:f>
              <c:strCache>
                <c:ptCount val="2"/>
                <c:pt idx="0">
                  <c:v>R5</c:v>
                </c:pt>
                <c:pt idx="1">
                  <c:v>R6</c:v>
                </c:pt>
              </c:strCache>
            </c:strRef>
          </c:cat>
          <c:val>
            <c:numRef>
              <c:f>①G!$D$8:$D$9</c:f>
              <c:numCache>
                <c:formatCode>General</c:formatCode>
                <c:ptCount val="2"/>
                <c:pt idx="0">
                  <c:v>3</c:v>
                </c:pt>
                <c:pt idx="1">
                  <c:v>3</c:v>
                </c:pt>
              </c:numCache>
            </c:numRef>
          </c:val>
          <c:extLst>
            <c:ext xmlns:c16="http://schemas.microsoft.com/office/drawing/2014/chart" uri="{C3380CC4-5D6E-409C-BE32-E72D297353CC}">
              <c16:uniqueId val="{00000002-4406-4263-AB1B-BA81AA306237}"/>
            </c:ext>
          </c:extLst>
        </c:ser>
        <c:dLbls>
          <c:showLegendKey val="0"/>
          <c:showVal val="1"/>
          <c:showCatName val="0"/>
          <c:showSerName val="0"/>
          <c:showPercent val="0"/>
          <c:showBubbleSize val="0"/>
        </c:dLbls>
        <c:gapWidth val="79"/>
        <c:shape val="box"/>
        <c:axId val="1175058575"/>
        <c:axId val="1175055663"/>
        <c:axId val="0"/>
      </c:bar3DChart>
      <c:catAx>
        <c:axId val="117505857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ja-JP"/>
          </a:p>
        </c:txPr>
        <c:crossAx val="1175055663"/>
        <c:crosses val="autoZero"/>
        <c:auto val="1"/>
        <c:lblAlgn val="ctr"/>
        <c:lblOffset val="100"/>
        <c:noMultiLvlLbl val="0"/>
      </c:catAx>
      <c:valAx>
        <c:axId val="1175055663"/>
        <c:scaling>
          <c:orientation val="minMax"/>
        </c:scaling>
        <c:delete val="1"/>
        <c:axPos val="l"/>
        <c:numFmt formatCode="General" sourceLinked="1"/>
        <c:majorTickMark val="none"/>
        <c:minorTickMark val="none"/>
        <c:tickLblPos val="nextTo"/>
        <c:crossAx val="1175058575"/>
        <c:crosses val="autoZero"/>
        <c:crossBetween val="between"/>
      </c:valAx>
      <c:spPr>
        <a:noFill/>
        <a:ln>
          <a:noFill/>
        </a:ln>
        <a:effectLst/>
      </c:spPr>
    </c:plotArea>
    <c:legend>
      <c:legendPos val="t"/>
      <c:layout>
        <c:manualLayout>
          <c:xMode val="edge"/>
          <c:yMode val="edge"/>
          <c:x val="0.17203811534870866"/>
          <c:y val="0.19774803177152223"/>
          <c:w val="0.65913775576182998"/>
          <c:h val="5.686768473694204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t>重要施設等の浸水対策</a:t>
            </a:r>
          </a:p>
        </c:rich>
      </c:tx>
      <c:layout>
        <c:manualLayout>
          <c:xMode val="edge"/>
          <c:yMode val="edge"/>
          <c:x val="0.21882911270387861"/>
          <c:y val="9.7120879134571278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②G!$B$1</c:f>
              <c:strCache>
                <c:ptCount val="1"/>
                <c:pt idx="0">
                  <c:v>対策済</c:v>
                </c:pt>
              </c:strCache>
            </c:strRef>
          </c:tx>
          <c:spPr>
            <a:solidFill>
              <a:schemeClr val="accent5">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②G!$A$8:$A$9</c:f>
              <c:strCache>
                <c:ptCount val="2"/>
                <c:pt idx="0">
                  <c:v>R5</c:v>
                </c:pt>
                <c:pt idx="1">
                  <c:v>R6</c:v>
                </c:pt>
              </c:strCache>
            </c:strRef>
          </c:cat>
          <c:val>
            <c:numRef>
              <c:f>②G!$B$8:$B$9</c:f>
              <c:numCache>
                <c:formatCode>General</c:formatCode>
                <c:ptCount val="2"/>
                <c:pt idx="0">
                  <c:v>94</c:v>
                </c:pt>
                <c:pt idx="1">
                  <c:v>98</c:v>
                </c:pt>
              </c:numCache>
            </c:numRef>
          </c:val>
          <c:extLst>
            <c:ext xmlns:c16="http://schemas.microsoft.com/office/drawing/2014/chart" uri="{C3380CC4-5D6E-409C-BE32-E72D297353CC}">
              <c16:uniqueId val="{00000000-9B33-4514-9494-0F25E49F1AA3}"/>
            </c:ext>
          </c:extLst>
        </c:ser>
        <c:ser>
          <c:idx val="1"/>
          <c:order val="1"/>
          <c:tx>
            <c:strRef>
              <c:f>②G!$C$1</c:f>
              <c:strCache>
                <c:ptCount val="1"/>
                <c:pt idx="0">
                  <c:v>代替措置</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②G!$A$8:$A$9</c:f>
              <c:strCache>
                <c:ptCount val="2"/>
                <c:pt idx="0">
                  <c:v>R5</c:v>
                </c:pt>
                <c:pt idx="1">
                  <c:v>R6</c:v>
                </c:pt>
              </c:strCache>
            </c:strRef>
          </c:cat>
          <c:val>
            <c:numRef>
              <c:f>②G!$C$8:$C$9</c:f>
              <c:numCache>
                <c:formatCode>General</c:formatCode>
                <c:ptCount val="2"/>
                <c:pt idx="0">
                  <c:v>62</c:v>
                </c:pt>
                <c:pt idx="1">
                  <c:v>62</c:v>
                </c:pt>
              </c:numCache>
            </c:numRef>
          </c:val>
          <c:extLst>
            <c:ext xmlns:c16="http://schemas.microsoft.com/office/drawing/2014/chart" uri="{C3380CC4-5D6E-409C-BE32-E72D297353CC}">
              <c16:uniqueId val="{00000001-9B33-4514-9494-0F25E49F1AA3}"/>
            </c:ext>
          </c:extLst>
        </c:ser>
        <c:ser>
          <c:idx val="2"/>
          <c:order val="2"/>
          <c:tx>
            <c:strRef>
              <c:f>②G!$D$1</c:f>
              <c:strCache>
                <c:ptCount val="1"/>
                <c:pt idx="0">
                  <c:v>未対策</c:v>
                </c:pt>
              </c:strCache>
            </c:strRef>
          </c:tx>
          <c:spPr>
            <a:solidFill>
              <a:schemeClr val="accent5">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②G!$A$8:$A$9</c:f>
              <c:strCache>
                <c:ptCount val="2"/>
                <c:pt idx="0">
                  <c:v>R5</c:v>
                </c:pt>
                <c:pt idx="1">
                  <c:v>R6</c:v>
                </c:pt>
              </c:strCache>
            </c:strRef>
          </c:cat>
          <c:val>
            <c:numRef>
              <c:f>②G!$D$8:$D$9</c:f>
              <c:numCache>
                <c:formatCode>General</c:formatCode>
                <c:ptCount val="2"/>
                <c:pt idx="0">
                  <c:v>56</c:v>
                </c:pt>
                <c:pt idx="1">
                  <c:v>54</c:v>
                </c:pt>
              </c:numCache>
            </c:numRef>
          </c:val>
          <c:extLst>
            <c:ext xmlns:c16="http://schemas.microsoft.com/office/drawing/2014/chart" uri="{C3380CC4-5D6E-409C-BE32-E72D297353CC}">
              <c16:uniqueId val="{00000002-9B33-4514-9494-0F25E49F1AA3}"/>
            </c:ext>
          </c:extLst>
        </c:ser>
        <c:dLbls>
          <c:showLegendKey val="0"/>
          <c:showVal val="1"/>
          <c:showCatName val="0"/>
          <c:showSerName val="0"/>
          <c:showPercent val="0"/>
          <c:showBubbleSize val="0"/>
        </c:dLbls>
        <c:gapWidth val="79"/>
        <c:shape val="box"/>
        <c:axId val="1175058575"/>
        <c:axId val="1175055663"/>
        <c:axId val="0"/>
      </c:bar3DChart>
      <c:catAx>
        <c:axId val="117505857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ja-JP"/>
          </a:p>
        </c:txPr>
        <c:crossAx val="1175055663"/>
        <c:crosses val="autoZero"/>
        <c:auto val="1"/>
        <c:lblAlgn val="ctr"/>
        <c:lblOffset val="100"/>
        <c:noMultiLvlLbl val="0"/>
      </c:catAx>
      <c:valAx>
        <c:axId val="1175055663"/>
        <c:scaling>
          <c:orientation val="minMax"/>
        </c:scaling>
        <c:delete val="1"/>
        <c:axPos val="l"/>
        <c:numFmt formatCode="General" sourceLinked="1"/>
        <c:majorTickMark val="none"/>
        <c:minorTickMark val="none"/>
        <c:tickLblPos val="nextTo"/>
        <c:crossAx val="1175058575"/>
        <c:crosses val="autoZero"/>
        <c:crossBetween val="between"/>
      </c:valAx>
      <c:spPr>
        <a:noFill/>
        <a:ln>
          <a:noFill/>
        </a:ln>
        <a:effectLst/>
      </c:spPr>
    </c:plotArea>
    <c:legend>
      <c:legendPos val="t"/>
      <c:layout>
        <c:manualLayout>
          <c:xMode val="edge"/>
          <c:yMode val="edge"/>
          <c:x val="0.19755784672399868"/>
          <c:y val="0.18510044766909853"/>
          <c:w val="0.6048840577943605"/>
          <c:h val="5.214995522908469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a:t>小規模タンクの漂流対策</a:t>
            </a:r>
            <a:endParaRPr lang="ja-JP"/>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③G!$B$9</c:f>
              <c:strCache>
                <c:ptCount val="1"/>
                <c:pt idx="0">
                  <c:v>対策済</c:v>
                </c:pt>
              </c:strCache>
            </c:strRef>
          </c:tx>
          <c:spPr>
            <a:solidFill>
              <a:schemeClr val="accent1">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③G!$A$13:$A$14</c:f>
              <c:strCache>
                <c:ptCount val="2"/>
                <c:pt idx="0">
                  <c:v>R5</c:v>
                </c:pt>
                <c:pt idx="1">
                  <c:v>R6</c:v>
                </c:pt>
              </c:strCache>
            </c:strRef>
          </c:cat>
          <c:val>
            <c:numRef>
              <c:f>③G!$B$13:$B$14</c:f>
              <c:numCache>
                <c:formatCode>General</c:formatCode>
                <c:ptCount val="2"/>
                <c:pt idx="0">
                  <c:v>127</c:v>
                </c:pt>
                <c:pt idx="1">
                  <c:v>127</c:v>
                </c:pt>
              </c:numCache>
            </c:numRef>
          </c:val>
          <c:extLst>
            <c:ext xmlns:c16="http://schemas.microsoft.com/office/drawing/2014/chart" uri="{C3380CC4-5D6E-409C-BE32-E72D297353CC}">
              <c16:uniqueId val="{00000000-33DB-4C3D-AF42-D038CD0A076F}"/>
            </c:ext>
          </c:extLst>
        </c:ser>
        <c:ser>
          <c:idx val="1"/>
          <c:order val="1"/>
          <c:tx>
            <c:strRef>
              <c:f>③G!$C$9</c:f>
              <c:strCache>
                <c:ptCount val="1"/>
                <c:pt idx="0">
                  <c:v>代替措置</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③G!$A$13:$A$14</c:f>
              <c:strCache>
                <c:ptCount val="2"/>
                <c:pt idx="0">
                  <c:v>R5</c:v>
                </c:pt>
                <c:pt idx="1">
                  <c:v>R6</c:v>
                </c:pt>
              </c:strCache>
            </c:strRef>
          </c:cat>
          <c:val>
            <c:numRef>
              <c:f>③G!$C$13:$C$14</c:f>
              <c:numCache>
                <c:formatCode>General</c:formatCode>
                <c:ptCount val="2"/>
                <c:pt idx="0">
                  <c:v>42</c:v>
                </c:pt>
                <c:pt idx="1">
                  <c:v>43</c:v>
                </c:pt>
              </c:numCache>
            </c:numRef>
          </c:val>
          <c:extLst>
            <c:ext xmlns:c16="http://schemas.microsoft.com/office/drawing/2014/chart" uri="{C3380CC4-5D6E-409C-BE32-E72D297353CC}">
              <c16:uniqueId val="{00000001-33DB-4C3D-AF42-D038CD0A076F}"/>
            </c:ext>
          </c:extLst>
        </c:ser>
        <c:ser>
          <c:idx val="2"/>
          <c:order val="2"/>
          <c:tx>
            <c:strRef>
              <c:f>③G!$D$9</c:f>
              <c:strCache>
                <c:ptCount val="1"/>
                <c:pt idx="0">
                  <c:v>未対策</c:v>
                </c:pt>
              </c:strCache>
            </c:strRef>
          </c:tx>
          <c:spPr>
            <a:solidFill>
              <a:schemeClr val="accent1">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③G!$A$13:$A$14</c:f>
              <c:strCache>
                <c:ptCount val="2"/>
                <c:pt idx="0">
                  <c:v>R5</c:v>
                </c:pt>
                <c:pt idx="1">
                  <c:v>R6</c:v>
                </c:pt>
              </c:strCache>
            </c:strRef>
          </c:cat>
          <c:val>
            <c:numRef>
              <c:f>③G!$D$13:$D$14</c:f>
              <c:numCache>
                <c:formatCode>General</c:formatCode>
                <c:ptCount val="2"/>
                <c:pt idx="0">
                  <c:v>75</c:v>
                </c:pt>
                <c:pt idx="1">
                  <c:v>74</c:v>
                </c:pt>
              </c:numCache>
            </c:numRef>
          </c:val>
          <c:extLst>
            <c:ext xmlns:c16="http://schemas.microsoft.com/office/drawing/2014/chart" uri="{C3380CC4-5D6E-409C-BE32-E72D297353CC}">
              <c16:uniqueId val="{00000002-33DB-4C3D-AF42-D038CD0A076F}"/>
            </c:ext>
          </c:extLst>
        </c:ser>
        <c:dLbls>
          <c:showLegendKey val="0"/>
          <c:showVal val="1"/>
          <c:showCatName val="0"/>
          <c:showSerName val="0"/>
          <c:showPercent val="0"/>
          <c:showBubbleSize val="0"/>
        </c:dLbls>
        <c:gapWidth val="79"/>
        <c:shape val="box"/>
        <c:axId val="1046917439"/>
        <c:axId val="1046916607"/>
        <c:axId val="0"/>
      </c:bar3DChart>
      <c:catAx>
        <c:axId val="10469174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046916607"/>
        <c:crosses val="autoZero"/>
        <c:auto val="1"/>
        <c:lblAlgn val="ctr"/>
        <c:lblOffset val="100"/>
        <c:noMultiLvlLbl val="0"/>
      </c:catAx>
      <c:valAx>
        <c:axId val="1046916607"/>
        <c:scaling>
          <c:orientation val="minMax"/>
        </c:scaling>
        <c:delete val="1"/>
        <c:axPos val="l"/>
        <c:numFmt formatCode="General" sourceLinked="1"/>
        <c:majorTickMark val="none"/>
        <c:minorTickMark val="none"/>
        <c:tickLblPos val="nextTo"/>
        <c:crossAx val="10469174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t>津波避難計画の見直し</a:t>
            </a:r>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2824055262088582E-2"/>
          <c:y val="0.15991071428571429"/>
          <c:w val="0.91060544494108087"/>
          <c:h val="0.75356135170603677"/>
        </c:manualLayout>
      </c:layout>
      <c:bar3DChart>
        <c:barDir val="col"/>
        <c:grouping val="stacked"/>
        <c:varyColors val="0"/>
        <c:ser>
          <c:idx val="0"/>
          <c:order val="0"/>
          <c:tx>
            <c:strRef>
              <c:f>'３期ソフト対策'!$B$10</c:f>
              <c:strCache>
                <c:ptCount val="1"/>
                <c:pt idx="0">
                  <c:v>見直し済</c:v>
                </c:pt>
              </c:strCache>
            </c:strRef>
          </c:tx>
          <c:spPr>
            <a:solidFill>
              <a:schemeClr val="accent5">
                <a:shade val="76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'３期ソフト対策'!$C$9:$D$9</c:f>
              <c:strCache>
                <c:ptCount val="2"/>
                <c:pt idx="0">
                  <c:v>R5</c:v>
                </c:pt>
                <c:pt idx="1">
                  <c:v>R6</c:v>
                </c:pt>
              </c:strCache>
            </c:strRef>
          </c:cat>
          <c:val>
            <c:numRef>
              <c:f>'３期ソフト対策'!$C$10:$D$10</c:f>
              <c:numCache>
                <c:formatCode>General</c:formatCode>
                <c:ptCount val="2"/>
                <c:pt idx="0">
                  <c:v>34</c:v>
                </c:pt>
                <c:pt idx="1">
                  <c:v>38</c:v>
                </c:pt>
              </c:numCache>
            </c:numRef>
          </c:val>
          <c:extLst>
            <c:ext xmlns:c16="http://schemas.microsoft.com/office/drawing/2014/chart" uri="{C3380CC4-5D6E-409C-BE32-E72D297353CC}">
              <c16:uniqueId val="{00000000-8C75-4E58-BDF2-30941BD84A9F}"/>
            </c:ext>
          </c:extLst>
        </c:ser>
        <c:ser>
          <c:idx val="1"/>
          <c:order val="1"/>
          <c:tx>
            <c:strRef>
              <c:f>'３期ソフト対策'!$B$11</c:f>
              <c:strCache>
                <c:ptCount val="1"/>
                <c:pt idx="0">
                  <c:v>一部見直し済</c:v>
                </c:pt>
              </c:strCache>
            </c:strRef>
          </c:tx>
          <c:spPr>
            <a:solidFill>
              <a:schemeClr val="accent5">
                <a:tint val="77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'３期ソフト対策'!$C$9:$D$9</c:f>
              <c:strCache>
                <c:ptCount val="2"/>
                <c:pt idx="0">
                  <c:v>R5</c:v>
                </c:pt>
                <c:pt idx="1">
                  <c:v>R6</c:v>
                </c:pt>
              </c:strCache>
            </c:strRef>
          </c:cat>
          <c:val>
            <c:numRef>
              <c:f>'３期ソフト対策'!$C$11:$D$11</c:f>
              <c:numCache>
                <c:formatCode>General</c:formatCode>
                <c:ptCount val="2"/>
                <c:pt idx="0">
                  <c:v>14</c:v>
                </c:pt>
                <c:pt idx="1">
                  <c:v>10</c:v>
                </c:pt>
              </c:numCache>
            </c:numRef>
          </c:val>
          <c:extLst>
            <c:ext xmlns:c16="http://schemas.microsoft.com/office/drawing/2014/chart" uri="{C3380CC4-5D6E-409C-BE32-E72D297353CC}">
              <c16:uniqueId val="{00000001-8C75-4E58-BDF2-30941BD84A9F}"/>
            </c:ext>
          </c:extLst>
        </c:ser>
        <c:dLbls>
          <c:showLegendKey val="0"/>
          <c:showVal val="1"/>
          <c:showCatName val="0"/>
          <c:showSerName val="0"/>
          <c:showPercent val="0"/>
          <c:showBubbleSize val="0"/>
        </c:dLbls>
        <c:gapWidth val="79"/>
        <c:shape val="box"/>
        <c:axId val="1913346688"/>
        <c:axId val="1913347936"/>
        <c:axId val="0"/>
      </c:bar3DChart>
      <c:catAx>
        <c:axId val="1913346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913347936"/>
        <c:crosses val="autoZero"/>
        <c:auto val="1"/>
        <c:lblAlgn val="ctr"/>
        <c:lblOffset val="100"/>
        <c:noMultiLvlLbl val="0"/>
      </c:catAx>
      <c:valAx>
        <c:axId val="1913347936"/>
        <c:scaling>
          <c:orientation val="minMax"/>
          <c:max val="48"/>
          <c:min val="0"/>
        </c:scaling>
        <c:delete val="1"/>
        <c:axPos val="l"/>
        <c:numFmt formatCode="General" sourceLinked="1"/>
        <c:majorTickMark val="none"/>
        <c:minorTickMark val="none"/>
        <c:tickLblPos val="nextTo"/>
        <c:crossAx val="19133466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dirty="0"/>
              <a:t>Ｌ２高潮に備えた対策</a:t>
            </a:r>
            <a:endParaRPr lang="ja-JP" dirty="0"/>
          </a:p>
        </c:rich>
      </c:tx>
      <c:layout>
        <c:manualLayout>
          <c:xMode val="edge"/>
          <c:yMode val="edge"/>
          <c:x val="0.18942956337950551"/>
          <c:y val="1.7857142857142856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2824055262088582E-2"/>
          <c:y val="0.19264880952380956"/>
          <c:w val="0.91060544494108087"/>
          <c:h val="0.72082325646794154"/>
        </c:manualLayout>
      </c:layout>
      <c:bar3DChart>
        <c:barDir val="col"/>
        <c:grouping val="stacked"/>
        <c:varyColors val="0"/>
        <c:ser>
          <c:idx val="0"/>
          <c:order val="0"/>
          <c:tx>
            <c:strRef>
              <c:f>'３期ソフト対策'!$B$14</c:f>
              <c:strCache>
                <c:ptCount val="1"/>
                <c:pt idx="0">
                  <c:v>実施済</c:v>
                </c:pt>
              </c:strCache>
            </c:strRef>
          </c:tx>
          <c:spPr>
            <a:solidFill>
              <a:schemeClr val="accent5">
                <a:shade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'３期ソフト対策'!$C$9:$D$9</c:f>
              <c:strCache>
                <c:ptCount val="2"/>
                <c:pt idx="0">
                  <c:v>R5</c:v>
                </c:pt>
                <c:pt idx="1">
                  <c:v>R6</c:v>
                </c:pt>
              </c:strCache>
            </c:strRef>
          </c:cat>
          <c:val>
            <c:numRef>
              <c:f>'３期ソフト対策'!$C$14:$D$14</c:f>
              <c:numCache>
                <c:formatCode>General</c:formatCode>
                <c:ptCount val="2"/>
                <c:pt idx="0">
                  <c:v>16</c:v>
                </c:pt>
                <c:pt idx="1">
                  <c:v>18</c:v>
                </c:pt>
              </c:numCache>
            </c:numRef>
          </c:val>
          <c:extLst>
            <c:ext xmlns:c16="http://schemas.microsoft.com/office/drawing/2014/chart" uri="{C3380CC4-5D6E-409C-BE32-E72D297353CC}">
              <c16:uniqueId val="{00000000-4665-4F96-97EB-922CF4047C0F}"/>
            </c:ext>
          </c:extLst>
        </c:ser>
        <c:ser>
          <c:idx val="1"/>
          <c:order val="1"/>
          <c:tx>
            <c:strRef>
              <c:f>'３期ソフト対策'!$B$15</c:f>
              <c:strCache>
                <c:ptCount val="1"/>
                <c:pt idx="0">
                  <c:v>一部済</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'３期ソフト対策'!$C$9:$D$9</c:f>
              <c:strCache>
                <c:ptCount val="2"/>
                <c:pt idx="0">
                  <c:v>R5</c:v>
                </c:pt>
                <c:pt idx="1">
                  <c:v>R6</c:v>
                </c:pt>
              </c:strCache>
            </c:strRef>
          </c:cat>
          <c:val>
            <c:numRef>
              <c:f>'３期ソフト対策'!$C$15:$D$15</c:f>
              <c:numCache>
                <c:formatCode>General</c:formatCode>
                <c:ptCount val="2"/>
                <c:pt idx="0">
                  <c:v>28</c:v>
                </c:pt>
                <c:pt idx="1">
                  <c:v>30</c:v>
                </c:pt>
              </c:numCache>
            </c:numRef>
          </c:val>
          <c:extLst>
            <c:ext xmlns:c16="http://schemas.microsoft.com/office/drawing/2014/chart" uri="{C3380CC4-5D6E-409C-BE32-E72D297353CC}">
              <c16:uniqueId val="{00000001-4665-4F96-97EB-922CF4047C0F}"/>
            </c:ext>
          </c:extLst>
        </c:ser>
        <c:ser>
          <c:idx val="2"/>
          <c:order val="2"/>
          <c:tx>
            <c:strRef>
              <c:f>'３期ソフト対策'!$B$16</c:f>
              <c:strCache>
                <c:ptCount val="1"/>
                <c:pt idx="0">
                  <c:v>未対策</c:v>
                </c:pt>
              </c:strCache>
            </c:strRef>
          </c:tx>
          <c:spPr>
            <a:solidFill>
              <a:schemeClr val="accent5">
                <a:tint val="65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'３期ソフト対策'!$C$9:$D$9</c:f>
              <c:strCache>
                <c:ptCount val="2"/>
                <c:pt idx="0">
                  <c:v>R5</c:v>
                </c:pt>
                <c:pt idx="1">
                  <c:v>R6</c:v>
                </c:pt>
              </c:strCache>
            </c:strRef>
          </c:cat>
          <c:val>
            <c:numRef>
              <c:f>'３期ソフト対策'!$C$16:$D$16</c:f>
              <c:numCache>
                <c:formatCode>General</c:formatCode>
                <c:ptCount val="2"/>
                <c:pt idx="0">
                  <c:v>4</c:v>
                </c:pt>
                <c:pt idx="1">
                  <c:v>0</c:v>
                </c:pt>
              </c:numCache>
            </c:numRef>
          </c:val>
          <c:extLst>
            <c:ext xmlns:c16="http://schemas.microsoft.com/office/drawing/2014/chart" uri="{C3380CC4-5D6E-409C-BE32-E72D297353CC}">
              <c16:uniqueId val="{00000002-4665-4F96-97EB-922CF4047C0F}"/>
            </c:ext>
          </c:extLst>
        </c:ser>
        <c:dLbls>
          <c:showLegendKey val="0"/>
          <c:showVal val="1"/>
          <c:showCatName val="0"/>
          <c:showSerName val="0"/>
          <c:showPercent val="0"/>
          <c:showBubbleSize val="0"/>
        </c:dLbls>
        <c:gapWidth val="79"/>
        <c:shape val="box"/>
        <c:axId val="1913346688"/>
        <c:axId val="1913347936"/>
        <c:axId val="0"/>
      </c:bar3DChart>
      <c:catAx>
        <c:axId val="1913346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ja-JP"/>
          </a:p>
        </c:txPr>
        <c:crossAx val="1913347936"/>
        <c:crosses val="autoZero"/>
        <c:auto val="1"/>
        <c:lblAlgn val="ctr"/>
        <c:lblOffset val="100"/>
        <c:noMultiLvlLbl val="0"/>
      </c:catAx>
      <c:valAx>
        <c:axId val="1913347936"/>
        <c:scaling>
          <c:orientation val="minMax"/>
          <c:max val="48"/>
          <c:min val="0"/>
        </c:scaling>
        <c:delete val="1"/>
        <c:axPos val="l"/>
        <c:numFmt formatCode="General" sourceLinked="1"/>
        <c:majorTickMark val="none"/>
        <c:minorTickMark val="none"/>
        <c:tickLblPos val="nextTo"/>
        <c:crossAx val="19133466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 id="18">
  <a:schemeClr val="accent5"/>
</cs:colorStyle>
</file>

<file path=ppt/charts/colors5.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800"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7182E66-8F07-4D2D-BC50-0A26E2CE553C}"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004D3B80-6C3E-4E04-8F6D-B2C2839E0989}" type="slidenum">
              <a:rPr kumimoji="1" lang="ja-JP" altLang="en-US" smtClean="0"/>
              <a:t>‹#›</a:t>
            </a:fld>
            <a:endParaRPr kumimoji="1" lang="ja-JP" altLang="en-US"/>
          </a:p>
        </p:txBody>
      </p:sp>
    </p:spTree>
    <p:extLst>
      <p:ext uri="{BB962C8B-B14F-4D97-AF65-F5344CB8AC3E}">
        <p14:creationId xmlns:p14="http://schemas.microsoft.com/office/powerpoint/2010/main" val="16660112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C4C91C-6388-4548-9974-F44AE092CA2C}" type="datetime1">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620127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2F46CF-A3F0-40A6-A73F-5929671EF8B3}" type="datetime1">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27928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E614046-3B03-454F-9A8E-1B962D9E695D}" type="datetime1">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20307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8A87C0-150A-4D89-8310-178CAAFB46AD}" type="datetime1">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892507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685D443-EFD2-4F49-93DA-47F0CDFE9120}" type="datetime1">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2422903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EF84299-EC68-411A-B2B0-73C3E1A6D517}" type="datetime1">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13537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FDBA209-FCD9-4256-B3AB-5931ECBFF5A3}" type="datetime1">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027625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548EA33-A76D-4C89-9776-49D4787CA8B1}" type="datetime1">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057795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DF850-8603-4F07-9E1F-9577FECE936B}" type="datetime1">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337023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CF2C86-371A-4FDA-A439-E56EFBBC3505}" type="datetime1">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4279737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ABD13A-DD3E-4D08-9D60-4314FA3118CD}" type="datetime1">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147079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FE825-088E-4BC5-A6DC-794C03249772}" type="datetime1">
              <a:rPr kumimoji="1" lang="ja-JP" altLang="en-US" smtClean="0"/>
              <a:t>2026/3/13</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938BA9-2DF4-4B7E-9133-A83724163198}" type="slidenum">
              <a:rPr kumimoji="1" lang="ja-JP" altLang="en-US" smtClean="0"/>
              <a:t>‹#›</a:t>
            </a:fld>
            <a:endParaRPr kumimoji="1" lang="ja-JP" altLang="en-US"/>
          </a:p>
        </p:txBody>
      </p:sp>
    </p:spTree>
    <p:extLst>
      <p:ext uri="{BB962C8B-B14F-4D97-AF65-F5344CB8AC3E}">
        <p14:creationId xmlns:p14="http://schemas.microsoft.com/office/powerpoint/2010/main" val="21530554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18C76F5F-E8DD-4129-A85D-07EDFE15EB79}"/>
              </a:ext>
            </a:extLst>
          </p:cNvPr>
          <p:cNvSpPr txBox="1">
            <a:spLocks/>
          </p:cNvSpPr>
          <p:nvPr/>
        </p:nvSpPr>
        <p:spPr>
          <a:xfrm>
            <a:off x="186117" y="1372659"/>
            <a:ext cx="11819766" cy="417412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「大阪府石油コンビナート等特別防災区域</a:t>
            </a:r>
            <a:endParaRPr lang="en-US" altLang="ja-JP" sz="4000" dirty="0">
              <a:solidFill>
                <a:srgbClr val="002060"/>
              </a:solidFill>
              <a:latin typeface="HGP創英角ｺﾞｼｯｸUB" panose="020B0900000000000000" pitchFamily="50" charset="-128"/>
              <a:ea typeface="HGP創英角ｺﾞｼｯｸUB" panose="020B0900000000000000" pitchFamily="50" charset="-128"/>
            </a:endParaRPr>
          </a:p>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における防災対策ガイドライン」に基づく</a:t>
            </a:r>
          </a:p>
          <a:p>
            <a:r>
              <a:rPr lang="ja-JP" altLang="en-US" sz="4000" dirty="0">
                <a:solidFill>
                  <a:srgbClr val="002060"/>
                </a:solidFill>
                <a:latin typeface="HGP創英角ｺﾞｼｯｸUB" panose="020B0900000000000000" pitchFamily="50" charset="-128"/>
                <a:ea typeface="HGP創英角ｺﾞｼｯｸUB" panose="020B0900000000000000" pitchFamily="50" charset="-128"/>
              </a:rPr>
              <a:t>令和６年度分の取組状況について（報告）</a:t>
            </a:r>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endParaRPr lang="en-US" altLang="ja-JP" sz="4000" u="sng" dirty="0">
              <a:solidFill>
                <a:srgbClr val="002060"/>
              </a:solidFill>
              <a:latin typeface="HGP創英角ｺﾞｼｯｸUB" panose="020B0900000000000000" pitchFamily="50" charset="-128"/>
              <a:ea typeface="HGP創英角ｺﾞｼｯｸUB" panose="020B0900000000000000" pitchFamily="50" charset="-128"/>
            </a:endParaRPr>
          </a:p>
          <a:p>
            <a:r>
              <a:rPr lang="ja-JP" altLang="en-US" sz="3200" dirty="0">
                <a:solidFill>
                  <a:srgbClr val="002060"/>
                </a:solidFill>
                <a:latin typeface="HGP創英角ｺﾞｼｯｸUB" panose="020B0900000000000000" pitchFamily="50" charset="-128"/>
                <a:ea typeface="HGP創英角ｺﾞｼｯｸUB" panose="020B0900000000000000" pitchFamily="50" charset="-128"/>
              </a:rPr>
              <a:t>大阪府石油コンビナート等防災本部</a:t>
            </a:r>
            <a:endParaRPr lang="en-US" altLang="ja-JP" sz="3200" u="sng"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4" name="スライド番号プレースホルダー 3">
            <a:extLst>
              <a:ext uri="{FF2B5EF4-FFF2-40B4-BE49-F238E27FC236}">
                <a16:creationId xmlns:a16="http://schemas.microsoft.com/office/drawing/2014/main" id="{80D3B497-B9CE-4BBE-98D1-E2F29C59ACA0}"/>
              </a:ext>
            </a:extLst>
          </p:cNvPr>
          <p:cNvSpPr>
            <a:spLocks noGrp="1"/>
          </p:cNvSpPr>
          <p:nvPr>
            <p:ph type="sldNum" sz="quarter" idx="12"/>
          </p:nvPr>
        </p:nvSpPr>
        <p:spPr/>
        <p:txBody>
          <a:bodyPr/>
          <a:lstStyle/>
          <a:p>
            <a:fld id="{A3938BA9-2DF4-4B7E-9133-A83724163198}" type="slidenum">
              <a:rPr kumimoji="1" lang="ja-JP" altLang="en-US" smtClean="0"/>
              <a:t>1</a:t>
            </a:fld>
            <a:endParaRPr kumimoji="1" lang="ja-JP" altLang="en-US"/>
          </a:p>
        </p:txBody>
      </p:sp>
      <p:sp>
        <p:nvSpPr>
          <p:cNvPr id="5" name="正方形/長方形 4">
            <a:extLst>
              <a:ext uri="{FF2B5EF4-FFF2-40B4-BE49-F238E27FC236}">
                <a16:creationId xmlns:a16="http://schemas.microsoft.com/office/drawing/2014/main" id="{8DEB3BFC-2462-46BB-856E-23B76D6C8CC7}"/>
              </a:ext>
            </a:extLst>
          </p:cNvPr>
          <p:cNvSpPr/>
          <p:nvPr/>
        </p:nvSpPr>
        <p:spPr>
          <a:xfrm>
            <a:off x="10084900" y="480678"/>
            <a:ext cx="1260133" cy="593293"/>
          </a:xfrm>
          <a:prstGeom prst="rect">
            <a:avLst/>
          </a:prstGeom>
          <a:ln w="15875"/>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ja-JP" altLang="en-US" sz="1853" dirty="0">
                <a:solidFill>
                  <a:srgbClr val="002060"/>
                </a:solidFill>
                <a:effectLst>
                  <a:outerShdw blurRad="38100" dist="38100" dir="2700000" algn="tl">
                    <a:srgbClr val="000000">
                      <a:alpha val="43137"/>
                    </a:srgbClr>
                  </a:outerShdw>
                </a:effectLst>
                <a:latin typeface="ＭＳ ゴシック" pitchFamily="49" charset="-128"/>
                <a:ea typeface="ＭＳ ゴシック" pitchFamily="49" charset="-128"/>
              </a:rPr>
              <a:t>資料１</a:t>
            </a:r>
          </a:p>
        </p:txBody>
      </p:sp>
    </p:spTree>
    <p:extLst>
      <p:ext uri="{BB962C8B-B14F-4D97-AF65-F5344CB8AC3E}">
        <p14:creationId xmlns:p14="http://schemas.microsoft.com/office/powerpoint/2010/main" val="1590663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8C5531AA-B95E-4351-B06C-0FC2C4A4E3F8}"/>
              </a:ext>
            </a:extLst>
          </p:cNvPr>
          <p:cNvSpPr>
            <a:spLocks noGrp="1"/>
          </p:cNvSpPr>
          <p:nvPr>
            <p:ph type="title"/>
          </p:nvPr>
        </p:nvSpPr>
        <p:spPr>
          <a:xfrm>
            <a:off x="470563" y="1346214"/>
            <a:ext cx="4799706" cy="662563"/>
          </a:xfrm>
        </p:spPr>
        <p:txBody>
          <a:bodyPr>
            <a:normAutofit fontScale="90000"/>
          </a:bodyPr>
          <a:lstStyle/>
          <a:p>
            <a:r>
              <a:rPr lang="ja-JP" altLang="en-US" sz="2700" b="1" dirty="0"/>
              <a:t>③ 小規模タンク</a:t>
            </a:r>
            <a:r>
              <a:rPr lang="en-US" altLang="ja-JP" sz="2700" b="1" baseline="30000" dirty="0"/>
              <a:t>※</a:t>
            </a:r>
            <a:r>
              <a:rPr lang="ja-JP" altLang="en-US" sz="2700" b="1" dirty="0"/>
              <a:t>の漂流</a:t>
            </a:r>
            <a:r>
              <a:rPr kumimoji="1" lang="ja-JP" altLang="en-US" sz="2700" b="1" dirty="0"/>
              <a:t>対策</a:t>
            </a:r>
            <a:br>
              <a:rPr kumimoji="1" lang="en-US" altLang="ja-JP" sz="2400" b="1" dirty="0"/>
            </a:br>
            <a:r>
              <a:rPr kumimoji="1" lang="en-US" altLang="ja-JP" sz="1600" dirty="0">
                <a:latin typeface="+mj-ea"/>
              </a:rPr>
              <a:t>※</a:t>
            </a:r>
            <a:r>
              <a:rPr kumimoji="1" lang="ja-JP" altLang="en-US" sz="1600" dirty="0"/>
              <a:t>貯蔵量</a:t>
            </a:r>
            <a:r>
              <a:rPr kumimoji="1" lang="en-US" altLang="ja-JP" sz="1600" dirty="0"/>
              <a:t>500kL</a:t>
            </a:r>
            <a:r>
              <a:rPr kumimoji="1" lang="ja-JP" altLang="en-US" sz="1600" dirty="0"/>
              <a:t>以上１万</a:t>
            </a:r>
            <a:r>
              <a:rPr kumimoji="1" lang="en-US" altLang="ja-JP" sz="1600" dirty="0" err="1"/>
              <a:t>kL</a:t>
            </a:r>
            <a:r>
              <a:rPr kumimoji="1" lang="ja-JP" altLang="en-US" sz="1600" dirty="0"/>
              <a:t>未満の危険物タンク</a:t>
            </a:r>
            <a:endParaRPr kumimoji="1" lang="ja-JP" altLang="en-US" sz="2400" dirty="0"/>
          </a:p>
        </p:txBody>
      </p:sp>
      <p:sp>
        <p:nvSpPr>
          <p:cNvPr id="2" name="スライド番号プレースホルダー 1">
            <a:extLst>
              <a:ext uri="{FF2B5EF4-FFF2-40B4-BE49-F238E27FC236}">
                <a16:creationId xmlns:a16="http://schemas.microsoft.com/office/drawing/2014/main" id="{7AF9F5A3-903E-4065-A293-8C22BF50D7A2}"/>
              </a:ext>
            </a:extLst>
          </p:cNvPr>
          <p:cNvSpPr>
            <a:spLocks noGrp="1"/>
          </p:cNvSpPr>
          <p:nvPr>
            <p:ph type="sldNum" sz="quarter" idx="12"/>
          </p:nvPr>
        </p:nvSpPr>
        <p:spPr>
          <a:xfrm>
            <a:off x="9281140" y="6356350"/>
            <a:ext cx="2743200" cy="365125"/>
          </a:xfrm>
        </p:spPr>
        <p:txBody>
          <a:bodyPr/>
          <a:lstStyle/>
          <a:p>
            <a:fld id="{A3938BA9-2DF4-4B7E-9133-A83724163198}" type="slidenum">
              <a:rPr kumimoji="1" lang="ja-JP" altLang="en-US" smtClean="0"/>
              <a:t>10</a:t>
            </a:fld>
            <a:endParaRPr kumimoji="1" lang="ja-JP" altLang="en-US" dirty="0"/>
          </a:p>
        </p:txBody>
      </p:sp>
      <p:sp>
        <p:nvSpPr>
          <p:cNvPr id="25" name="テキスト ボックス 24">
            <a:extLst>
              <a:ext uri="{FF2B5EF4-FFF2-40B4-BE49-F238E27FC236}">
                <a16:creationId xmlns:a16="http://schemas.microsoft.com/office/drawing/2014/main" id="{4FCDD629-DA7A-4860-8DFC-5E8060865CE1}"/>
              </a:ext>
            </a:extLst>
          </p:cNvPr>
          <p:cNvSpPr txBox="1"/>
          <p:nvPr/>
        </p:nvSpPr>
        <p:spPr>
          <a:xfrm>
            <a:off x="518322" y="2099487"/>
            <a:ext cx="3922143" cy="2308324"/>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○一定量以上の貯蔵物を常時保管しておくことで自重を大きくして、津波の波力や浮力によってタンクが移動することを防止</a:t>
            </a:r>
            <a:endParaRPr lang="ja-JP" altLang="ja-JP" sz="1400" kern="100" dirty="0">
              <a:effectLst/>
              <a:latin typeface="+mn-ea"/>
              <a:cs typeface="Times New Roman" panose="02020603050405020304" pitchFamily="18" charset="0"/>
            </a:endParaRPr>
          </a:p>
          <a:p>
            <a:pPr marL="285750" marR="110490" indent="-152400">
              <a:spcAft>
                <a:spcPts val="0"/>
              </a:spcAft>
            </a:pPr>
            <a:r>
              <a:rPr lang="ja-JP" altLang="ja-JP" sz="1800" kern="100" dirty="0">
                <a:effectLst/>
                <a:latin typeface="+mn-ea"/>
                <a:cs typeface="メイリオ" panose="020B0604030504040204" pitchFamily="50" charset="-128"/>
              </a:rPr>
              <a:t>○管理油高（下限値）の見直し以外の方法により、津波の波力や浮力によって</a:t>
            </a:r>
            <a:r>
              <a:rPr lang="ja-JP" altLang="ja-JP" sz="1800" dirty="0">
                <a:effectLst/>
                <a:latin typeface="+mn-ea"/>
                <a:cs typeface="メイリオ" panose="020B0604030504040204" pitchFamily="50" charset="-128"/>
              </a:rPr>
              <a:t>タンクが移動することを</a:t>
            </a:r>
            <a:r>
              <a:rPr lang="ja-JP" altLang="en-US" dirty="0">
                <a:latin typeface="+mn-ea"/>
                <a:cs typeface="メイリオ" panose="020B0604030504040204" pitchFamily="50" charset="-128"/>
              </a:rPr>
              <a:t>防止</a:t>
            </a:r>
            <a:endParaRPr lang="ja-JP" altLang="en-US" dirty="0">
              <a:latin typeface="+mn-ea"/>
            </a:endParaRPr>
          </a:p>
        </p:txBody>
      </p:sp>
      <p:pic>
        <p:nvPicPr>
          <p:cNvPr id="29" name="図 28">
            <a:extLst>
              <a:ext uri="{FF2B5EF4-FFF2-40B4-BE49-F238E27FC236}">
                <a16:creationId xmlns:a16="http://schemas.microsoft.com/office/drawing/2014/main" id="{9CCDE9BA-4246-495F-AB02-178CE3E4F7E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27443" y="1777369"/>
            <a:ext cx="2546543" cy="1886233"/>
          </a:xfrm>
          <a:prstGeom prst="rect">
            <a:avLst/>
          </a:prstGeom>
          <a:noFill/>
          <a:ln>
            <a:noFill/>
          </a:ln>
        </p:spPr>
      </p:pic>
      <p:sp>
        <p:nvSpPr>
          <p:cNvPr id="7" name="テキスト ボックス 6">
            <a:extLst>
              <a:ext uri="{FF2B5EF4-FFF2-40B4-BE49-F238E27FC236}">
                <a16:creationId xmlns:a16="http://schemas.microsoft.com/office/drawing/2014/main" id="{81454B65-BC9F-4CA6-B49A-622F06770566}"/>
              </a:ext>
            </a:extLst>
          </p:cNvPr>
          <p:cNvSpPr txBox="1"/>
          <p:nvPr/>
        </p:nvSpPr>
        <p:spPr>
          <a:xfrm>
            <a:off x="470563" y="4628965"/>
            <a:ext cx="5524795" cy="923330"/>
          </a:xfrm>
          <a:prstGeom prst="rect">
            <a:avLst/>
          </a:prstGeom>
          <a:noFill/>
        </p:spPr>
        <p:txBody>
          <a:bodyPr wrap="square" rtlCol="0">
            <a:spAutoFit/>
          </a:bodyPr>
          <a:lstStyle/>
          <a:p>
            <a:r>
              <a:rPr kumimoji="1" lang="en-US" altLang="ja-JP" dirty="0">
                <a:latin typeface="+mn-ea"/>
              </a:rPr>
              <a:t>【</a:t>
            </a:r>
            <a:r>
              <a:rPr kumimoji="1" lang="ja-JP" altLang="en-US" dirty="0">
                <a:latin typeface="+mn-ea"/>
              </a:rPr>
              <a:t>令和６年度進捗状況</a:t>
            </a:r>
            <a:r>
              <a:rPr kumimoji="1" lang="en-US" altLang="ja-JP" dirty="0">
                <a:latin typeface="+mn-ea"/>
              </a:rPr>
              <a:t>】</a:t>
            </a:r>
            <a:endParaRPr kumimoji="1" lang="ja-JP" altLang="en-US" dirty="0">
              <a:latin typeface="+mn-ea"/>
            </a:endParaRPr>
          </a:p>
          <a:p>
            <a:r>
              <a:rPr kumimoji="1" lang="ja-JP" altLang="en-US" dirty="0">
                <a:latin typeface="+mn-ea"/>
              </a:rPr>
              <a:t>未対策→代替措置：１基</a:t>
            </a:r>
            <a:endParaRPr kumimoji="1" lang="en-US" altLang="ja-JP" dirty="0">
              <a:latin typeface="+mn-ea"/>
            </a:endParaRPr>
          </a:p>
          <a:p>
            <a:r>
              <a:rPr kumimoji="1" lang="ja-JP" altLang="en-US" dirty="0">
                <a:latin typeface="+mn-ea"/>
              </a:rPr>
              <a:t>未対策</a:t>
            </a:r>
            <a:r>
              <a:rPr kumimoji="1" lang="en-US" altLang="ja-JP" dirty="0">
                <a:latin typeface="+mn-ea"/>
              </a:rPr>
              <a:t>74</a:t>
            </a:r>
            <a:r>
              <a:rPr kumimoji="1" lang="ja-JP" altLang="en-US" dirty="0">
                <a:latin typeface="+mn-ea"/>
              </a:rPr>
              <a:t>基のうち、</a:t>
            </a:r>
            <a:r>
              <a:rPr kumimoji="1" lang="en-US" altLang="ja-JP" dirty="0">
                <a:latin typeface="+mn-ea"/>
              </a:rPr>
              <a:t>71</a:t>
            </a:r>
            <a:r>
              <a:rPr kumimoji="1" lang="ja-JP" altLang="en-US" dirty="0">
                <a:latin typeface="+mn-ea"/>
              </a:rPr>
              <a:t>基は基礎アンカー設置済み</a:t>
            </a:r>
            <a:endParaRPr kumimoji="1" lang="en-US" altLang="ja-JP" dirty="0">
              <a:latin typeface="+mn-ea"/>
            </a:endParaRPr>
          </a:p>
        </p:txBody>
      </p:sp>
      <p:sp>
        <p:nvSpPr>
          <p:cNvPr id="8" name="タイトル 1">
            <a:extLst>
              <a:ext uri="{FF2B5EF4-FFF2-40B4-BE49-F238E27FC236}">
                <a16:creationId xmlns:a16="http://schemas.microsoft.com/office/drawing/2014/main" id="{1CA27E84-4309-4E0B-8138-EBDF424048BA}"/>
              </a:ext>
            </a:extLst>
          </p:cNvPr>
          <p:cNvSpPr txBox="1">
            <a:spLocks/>
          </p:cNvSpPr>
          <p:nvPr/>
        </p:nvSpPr>
        <p:spPr>
          <a:xfrm>
            <a:off x="246151" y="833785"/>
            <a:ext cx="9663201" cy="350869"/>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4" name="テキスト ボックス 3">
            <a:extLst>
              <a:ext uri="{FF2B5EF4-FFF2-40B4-BE49-F238E27FC236}">
                <a16:creationId xmlns:a16="http://schemas.microsoft.com/office/drawing/2014/main" id="{2A1824DF-2123-4580-BF55-1AFE906ECF30}"/>
              </a:ext>
            </a:extLst>
          </p:cNvPr>
          <p:cNvSpPr txBox="1"/>
          <p:nvPr/>
        </p:nvSpPr>
        <p:spPr>
          <a:xfrm>
            <a:off x="7273986" y="5566099"/>
            <a:ext cx="4499362" cy="830997"/>
          </a:xfrm>
          <a:prstGeom prst="rect">
            <a:avLst/>
          </a:prstGeom>
          <a:noFill/>
        </p:spPr>
        <p:txBody>
          <a:bodyPr wrap="square" rtlCol="0">
            <a:spAutoFit/>
          </a:bodyPr>
          <a:lstStyle/>
          <a:p>
            <a:r>
              <a:rPr kumimoji="1" lang="ja-JP" altLang="en-US" sz="1200" dirty="0"/>
              <a:t>対策済　：管理油高の見直し</a:t>
            </a:r>
            <a:endParaRPr kumimoji="1" lang="en-US" altLang="ja-JP" sz="1200" dirty="0"/>
          </a:p>
          <a:p>
            <a:r>
              <a:rPr kumimoji="1" lang="ja-JP" altLang="en-US" sz="1200" dirty="0"/>
              <a:t>代替措置：防油提の設置、タンク注水、他タンクから内容物を</a:t>
            </a:r>
            <a:endParaRPr kumimoji="1" lang="en-US" altLang="ja-JP" sz="1200" dirty="0"/>
          </a:p>
          <a:p>
            <a:r>
              <a:rPr kumimoji="1" lang="ja-JP" altLang="en-US" sz="1200" dirty="0"/>
              <a:t>　　　　　移送、アンカー等による固定（強度計算あり）</a:t>
            </a:r>
            <a:endParaRPr kumimoji="1" lang="en-US" altLang="ja-JP" sz="1200" dirty="0"/>
          </a:p>
          <a:p>
            <a:r>
              <a:rPr kumimoji="1" lang="ja-JP" altLang="en-US" sz="1200" dirty="0"/>
              <a:t>未対策　：上記対策の未実施</a:t>
            </a:r>
          </a:p>
        </p:txBody>
      </p:sp>
      <p:sp>
        <p:nvSpPr>
          <p:cNvPr id="5" name="テキスト ボックス 4">
            <a:extLst>
              <a:ext uri="{FF2B5EF4-FFF2-40B4-BE49-F238E27FC236}">
                <a16:creationId xmlns:a16="http://schemas.microsoft.com/office/drawing/2014/main" id="{9A1ABAB5-37BA-4E88-A566-E09FDDA66B3F}"/>
              </a:ext>
            </a:extLst>
          </p:cNvPr>
          <p:cNvSpPr txBox="1"/>
          <p:nvPr/>
        </p:nvSpPr>
        <p:spPr>
          <a:xfrm>
            <a:off x="518322" y="5707915"/>
            <a:ext cx="4906695" cy="830997"/>
          </a:xfrm>
          <a:prstGeom prst="rect">
            <a:avLst/>
          </a:prstGeom>
          <a:noFill/>
        </p:spPr>
        <p:txBody>
          <a:bodyPr wrap="square" rtlCol="0">
            <a:spAutoFit/>
          </a:bodyPr>
          <a:lstStyle/>
          <a:p>
            <a:r>
              <a:rPr kumimoji="1" lang="ja-JP" altLang="en-US" sz="1200" dirty="0"/>
              <a:t>防災本部では、総務省消防庁の第１回屋外タンク貯蔵所等分科会（</a:t>
            </a:r>
            <a:r>
              <a:rPr kumimoji="1" lang="en-US" altLang="ja-JP" sz="1200" dirty="0"/>
              <a:t>H23.10.19</a:t>
            </a:r>
            <a:r>
              <a:rPr kumimoji="1" lang="ja-JP" altLang="en-US" sz="1200" dirty="0"/>
              <a:t>）資料</a:t>
            </a:r>
            <a:r>
              <a:rPr kumimoji="1" lang="en-US" altLang="ja-JP" sz="1200" dirty="0"/>
              <a:t>1-4</a:t>
            </a:r>
            <a:r>
              <a:rPr kumimoji="1" lang="ja-JP" altLang="en-US" sz="1200" dirty="0"/>
              <a:t>を踏まえ、浸水深</a:t>
            </a:r>
            <a:r>
              <a:rPr kumimoji="1" lang="en-US" altLang="ja-JP" sz="1200" dirty="0"/>
              <a:t>5m</a:t>
            </a:r>
            <a:r>
              <a:rPr kumimoji="1" lang="ja-JP" altLang="en-US" sz="1200" dirty="0"/>
              <a:t>未満の区域において基礎アンカー有（強度計算未実施）のタンクは　漂流リスクに対し一定の効果があると判断している。</a:t>
            </a:r>
          </a:p>
        </p:txBody>
      </p:sp>
      <p:sp>
        <p:nvSpPr>
          <p:cNvPr id="12" name="タイトル 1">
            <a:extLst>
              <a:ext uri="{FF2B5EF4-FFF2-40B4-BE49-F238E27FC236}">
                <a16:creationId xmlns:a16="http://schemas.microsoft.com/office/drawing/2014/main" id="{C3646708-2198-401F-B09A-396D71C50556}"/>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graphicFrame>
        <p:nvGraphicFramePr>
          <p:cNvPr id="13" name="グラフ 12">
            <a:extLst>
              <a:ext uri="{FF2B5EF4-FFF2-40B4-BE49-F238E27FC236}">
                <a16:creationId xmlns:a16="http://schemas.microsoft.com/office/drawing/2014/main" id="{8BB88690-5B85-4D78-B1A0-87972E8D5D31}"/>
              </a:ext>
            </a:extLst>
          </p:cNvPr>
          <p:cNvGraphicFramePr>
            <a:graphicFrameLocks/>
          </p:cNvGraphicFramePr>
          <p:nvPr>
            <p:extLst>
              <p:ext uri="{D42A27DB-BD31-4B8C-83A1-F6EECF244321}">
                <p14:modId xmlns:p14="http://schemas.microsoft.com/office/powerpoint/2010/main" val="4203305589"/>
              </p:ext>
            </p:extLst>
          </p:nvPr>
        </p:nvGraphicFramePr>
        <p:xfrm>
          <a:off x="7273986" y="1184654"/>
          <a:ext cx="4399692" cy="42584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9073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1E42AB2B-BC5E-4EE2-AEF4-8D0EB98F7594}"/>
              </a:ext>
            </a:extLst>
          </p:cNvPr>
          <p:cNvSpPr>
            <a:spLocks noGrp="1"/>
          </p:cNvSpPr>
          <p:nvPr>
            <p:ph type="title"/>
          </p:nvPr>
        </p:nvSpPr>
        <p:spPr>
          <a:xfrm>
            <a:off x="527496" y="1172842"/>
            <a:ext cx="6178933" cy="832496"/>
          </a:xfrm>
        </p:spPr>
        <p:txBody>
          <a:bodyPr>
            <a:normAutofit/>
          </a:bodyPr>
          <a:lstStyle/>
          <a:p>
            <a:r>
              <a:rPr lang="ja-JP" altLang="en-US" sz="2400" b="1" dirty="0"/>
              <a:t>④ 津波避難計画の見直し </a:t>
            </a:r>
          </a:p>
        </p:txBody>
      </p:sp>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11</a:t>
            </a:fld>
            <a:endParaRPr kumimoji="1" lang="ja-JP" altLang="en-US"/>
          </a:p>
        </p:txBody>
      </p:sp>
      <p:sp>
        <p:nvSpPr>
          <p:cNvPr id="7" name="テキスト ボックス 6">
            <a:extLst>
              <a:ext uri="{FF2B5EF4-FFF2-40B4-BE49-F238E27FC236}">
                <a16:creationId xmlns:a16="http://schemas.microsoft.com/office/drawing/2014/main" id="{4889B52F-9F0F-4122-B8A1-B5FC3BCE5FF8}"/>
              </a:ext>
            </a:extLst>
          </p:cNvPr>
          <p:cNvSpPr txBox="1"/>
          <p:nvPr/>
        </p:nvSpPr>
        <p:spPr>
          <a:xfrm>
            <a:off x="527496" y="4255340"/>
            <a:ext cx="3185487" cy="923330"/>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令和６年度進捗状況</a:t>
            </a:r>
            <a:r>
              <a:rPr kumimoji="1" lang="en-US" altLang="ja-JP" dirty="0">
                <a:latin typeface="+mn-ea"/>
              </a:rPr>
              <a:t>】</a:t>
            </a:r>
            <a:endParaRPr kumimoji="1" lang="ja-JP" altLang="en-US" dirty="0">
              <a:latin typeface="+mn-ea"/>
            </a:endParaRPr>
          </a:p>
          <a:p>
            <a:r>
              <a:rPr kumimoji="1" lang="ja-JP" altLang="en-US" dirty="0">
                <a:latin typeface="+mn-ea"/>
              </a:rPr>
              <a:t>一部済→見直し済：４事業所</a:t>
            </a:r>
            <a:endParaRPr kumimoji="1" lang="en-US" altLang="ja-JP" dirty="0">
              <a:latin typeface="+mn-ea"/>
            </a:endParaRPr>
          </a:p>
          <a:p>
            <a:r>
              <a:rPr kumimoji="1" lang="ja-JP" altLang="en-US" dirty="0">
                <a:latin typeface="+mn-ea"/>
              </a:rPr>
              <a:t>未実施の事業所は無し</a:t>
            </a:r>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318999" y="763281"/>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2" name="テキスト ボックス 1">
            <a:extLst>
              <a:ext uri="{FF2B5EF4-FFF2-40B4-BE49-F238E27FC236}">
                <a16:creationId xmlns:a16="http://schemas.microsoft.com/office/drawing/2014/main" id="{DFEC769A-BCB6-42D5-9328-2BB5BB2794B8}"/>
              </a:ext>
            </a:extLst>
          </p:cNvPr>
          <p:cNvSpPr txBox="1"/>
          <p:nvPr/>
        </p:nvSpPr>
        <p:spPr>
          <a:xfrm>
            <a:off x="1057999" y="3476726"/>
            <a:ext cx="5140532" cy="646331"/>
          </a:xfrm>
          <a:prstGeom prst="rect">
            <a:avLst/>
          </a:prstGeom>
          <a:noFill/>
        </p:spPr>
        <p:txBody>
          <a:bodyPr wrap="square" rtlCol="0">
            <a:spAutoFit/>
          </a:bodyPr>
          <a:lstStyle/>
          <a:p>
            <a:r>
              <a:rPr kumimoji="1" lang="ja-JP" altLang="en-US" sz="1200" dirty="0"/>
              <a:t>見直し済　　：上記三点の全ての視点で、計画の見直しや訓練を実施</a:t>
            </a:r>
          </a:p>
          <a:p>
            <a:r>
              <a:rPr kumimoji="1" lang="ja-JP" altLang="en-US" sz="1200" dirty="0"/>
              <a:t>一部見直し済：上記三点のうち一部で、計画の見直しや訓練を実施</a:t>
            </a:r>
          </a:p>
          <a:p>
            <a:r>
              <a:rPr kumimoji="1" lang="ja-JP" altLang="en-US" sz="1200" dirty="0"/>
              <a:t>未実施　　　：上記三点の視点のいずれも実施しない</a:t>
            </a:r>
            <a:endParaRPr kumimoji="1" lang="en-US" altLang="ja-JP" sz="1200" dirty="0"/>
          </a:p>
        </p:txBody>
      </p:sp>
      <p:sp>
        <p:nvSpPr>
          <p:cNvPr id="12" name="テキスト ボックス 11">
            <a:extLst>
              <a:ext uri="{FF2B5EF4-FFF2-40B4-BE49-F238E27FC236}">
                <a16:creationId xmlns:a16="http://schemas.microsoft.com/office/drawing/2014/main" id="{443B56C9-1C84-4AAE-A3DD-91D96398E97E}"/>
              </a:ext>
            </a:extLst>
          </p:cNvPr>
          <p:cNvSpPr txBox="1"/>
          <p:nvPr/>
        </p:nvSpPr>
        <p:spPr>
          <a:xfrm>
            <a:off x="527496" y="1933257"/>
            <a:ext cx="6289462" cy="1477328"/>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常駐する協力会社従業員を含めた避難場所の確保及び避難訓練の実施</a:t>
            </a:r>
            <a:endParaRPr lang="ja-JP" altLang="ja-JP" sz="1400" kern="100" dirty="0">
              <a:effectLst/>
              <a:latin typeface="+mn-ea"/>
              <a:cs typeface="Times New Roman" panose="02020603050405020304" pitchFamily="18" charset="0"/>
            </a:endParaRPr>
          </a:p>
          <a:p>
            <a:pPr marL="284400" marR="110490" indent="-1512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定期修理等の作業員への避難場所の確保又は避難経路の周知</a:t>
            </a:r>
            <a:endParaRPr lang="en-US" altLang="ja-JP" sz="1800" kern="100" dirty="0">
              <a:effectLst/>
              <a:latin typeface="+mn-ea"/>
              <a:cs typeface="メイリオ" panose="020B0604030504040204" pitchFamily="50" charset="-128"/>
            </a:endParaRPr>
          </a:p>
          <a:p>
            <a:pPr marL="284400" marR="110490" indent="-151200">
              <a:spcAft>
                <a:spcPts val="0"/>
              </a:spcAft>
            </a:pPr>
            <a:r>
              <a:rPr lang="ja-JP" altLang="en-US" kern="100" dirty="0">
                <a:effectLst/>
                <a:latin typeface="+mn-ea"/>
                <a:cs typeface="Times New Roman" panose="02020603050405020304" pitchFamily="18" charset="0"/>
              </a:rPr>
              <a:t>○津波避難計画の実効性の定期的な検証・見直しの実施</a:t>
            </a:r>
            <a:endParaRPr lang="ja-JP" altLang="ja-JP" kern="100" dirty="0">
              <a:effectLst/>
              <a:latin typeface="+mn-ea"/>
              <a:cs typeface="Times New Roman" panose="02020603050405020304" pitchFamily="18" charset="0"/>
            </a:endParaRPr>
          </a:p>
        </p:txBody>
      </p:sp>
      <p:sp>
        <p:nvSpPr>
          <p:cNvPr id="5" name="矢印: 下 4">
            <a:extLst>
              <a:ext uri="{FF2B5EF4-FFF2-40B4-BE49-F238E27FC236}">
                <a16:creationId xmlns:a16="http://schemas.microsoft.com/office/drawing/2014/main" id="{B3C488D6-048A-4939-9A18-6FDE00527D5F}"/>
              </a:ext>
            </a:extLst>
          </p:cNvPr>
          <p:cNvSpPr/>
          <p:nvPr/>
        </p:nvSpPr>
        <p:spPr>
          <a:xfrm>
            <a:off x="2771159" y="5331475"/>
            <a:ext cx="957532" cy="353683"/>
          </a:xfrm>
          <a:prstGeom prst="downArrow">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25D53FE1-B408-4504-A9B7-20FC7A2AFA03}"/>
              </a:ext>
            </a:extLst>
          </p:cNvPr>
          <p:cNvSpPr txBox="1"/>
          <p:nvPr/>
        </p:nvSpPr>
        <p:spPr>
          <a:xfrm>
            <a:off x="750953" y="5837963"/>
            <a:ext cx="5724644" cy="646331"/>
          </a:xfrm>
          <a:prstGeom prst="rect">
            <a:avLst/>
          </a:prstGeom>
          <a:noFill/>
        </p:spPr>
        <p:txBody>
          <a:bodyPr wrap="none" rtlCol="0">
            <a:spAutoFit/>
          </a:bodyPr>
          <a:lstStyle/>
          <a:p>
            <a:r>
              <a:rPr kumimoji="1" lang="ja-JP" altLang="en-US" dirty="0"/>
              <a:t>一部済の</a:t>
            </a:r>
            <a:r>
              <a:rPr kumimoji="1" lang="en-US" altLang="ja-JP" dirty="0"/>
              <a:t>10</a:t>
            </a:r>
            <a:r>
              <a:rPr kumimoji="1" lang="ja-JP" altLang="en-US" dirty="0"/>
              <a:t>事業所については避難訓練が未実施</a:t>
            </a:r>
            <a:endParaRPr kumimoji="1" lang="en-US" altLang="ja-JP" dirty="0"/>
          </a:p>
          <a:p>
            <a:r>
              <a:rPr kumimoji="1" lang="ja-JP" altLang="en-US" dirty="0"/>
              <a:t>⇒協力会社従業員等を含めた訓練の実施を働きかける</a:t>
            </a:r>
          </a:p>
        </p:txBody>
      </p:sp>
      <p:sp>
        <p:nvSpPr>
          <p:cNvPr id="13" name="タイトル 1">
            <a:extLst>
              <a:ext uri="{FF2B5EF4-FFF2-40B4-BE49-F238E27FC236}">
                <a16:creationId xmlns:a16="http://schemas.microsoft.com/office/drawing/2014/main" id="{FF4F31C8-312D-463E-84B7-6706B1FB4367}"/>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graphicFrame>
        <p:nvGraphicFramePr>
          <p:cNvPr id="14" name="グラフ 13">
            <a:extLst>
              <a:ext uri="{FF2B5EF4-FFF2-40B4-BE49-F238E27FC236}">
                <a16:creationId xmlns:a16="http://schemas.microsoft.com/office/drawing/2014/main" id="{52B87646-0379-4146-A725-7FBE2A7A2FDE}"/>
              </a:ext>
            </a:extLst>
          </p:cNvPr>
          <p:cNvGraphicFramePr>
            <a:graphicFrameLocks/>
          </p:cNvGraphicFramePr>
          <p:nvPr>
            <p:extLst>
              <p:ext uri="{D42A27DB-BD31-4B8C-83A1-F6EECF244321}">
                <p14:modId xmlns:p14="http://schemas.microsoft.com/office/powerpoint/2010/main" val="3635842042"/>
              </p:ext>
            </p:extLst>
          </p:nvPr>
        </p:nvGraphicFramePr>
        <p:xfrm>
          <a:off x="7184642" y="1172841"/>
          <a:ext cx="4322996" cy="48397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64034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1E42AB2B-BC5E-4EE2-AEF4-8D0EB98F7594}"/>
              </a:ext>
            </a:extLst>
          </p:cNvPr>
          <p:cNvSpPr>
            <a:spLocks noGrp="1"/>
          </p:cNvSpPr>
          <p:nvPr>
            <p:ph type="title"/>
          </p:nvPr>
        </p:nvSpPr>
        <p:spPr>
          <a:xfrm>
            <a:off x="547642" y="1675143"/>
            <a:ext cx="10434680" cy="832496"/>
          </a:xfrm>
        </p:spPr>
        <p:txBody>
          <a:bodyPr>
            <a:normAutofit/>
          </a:bodyPr>
          <a:lstStyle/>
          <a:p>
            <a:r>
              <a:rPr lang="ja-JP" altLang="en-US" sz="2400" b="1" dirty="0"/>
              <a:t>⑤ Ｌ２</a:t>
            </a:r>
            <a:r>
              <a:rPr lang="en-US" altLang="ja-JP" sz="2400" b="1" baseline="30000" dirty="0"/>
              <a:t>※</a:t>
            </a:r>
            <a:r>
              <a:rPr lang="ja-JP" altLang="en-US" sz="2400" b="1" dirty="0"/>
              <a:t>高潮に備えた対策</a:t>
            </a:r>
          </a:p>
        </p:txBody>
      </p:sp>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12</a:t>
            </a:fld>
            <a:endParaRPr kumimoji="1" lang="ja-JP" altLang="en-US"/>
          </a:p>
        </p:txBody>
      </p:sp>
      <p:sp>
        <p:nvSpPr>
          <p:cNvPr id="29" name="テキスト ボックス 28">
            <a:extLst>
              <a:ext uri="{FF2B5EF4-FFF2-40B4-BE49-F238E27FC236}">
                <a16:creationId xmlns:a16="http://schemas.microsoft.com/office/drawing/2014/main" id="{5E4E8D1D-FC76-4F18-A32F-1BDC485B0D95}"/>
              </a:ext>
            </a:extLst>
          </p:cNvPr>
          <p:cNvSpPr txBox="1"/>
          <p:nvPr/>
        </p:nvSpPr>
        <p:spPr>
          <a:xfrm>
            <a:off x="383433" y="2596788"/>
            <a:ext cx="6120884" cy="646331"/>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a:t>
            </a:r>
            <a:r>
              <a:rPr lang="ja-JP" altLang="en-US" sz="1800" kern="100" dirty="0">
                <a:effectLst/>
                <a:latin typeface="+mn-ea"/>
                <a:cs typeface="メイリオ" panose="020B0604030504040204" pitchFamily="50" charset="-128"/>
              </a:rPr>
              <a:t>高潮対策に関する</a:t>
            </a:r>
            <a:r>
              <a:rPr lang="en-US" altLang="ja-JP" sz="1800" kern="100" dirty="0">
                <a:effectLst/>
                <a:latin typeface="+mn-ea"/>
                <a:cs typeface="メイリオ" panose="020B0604030504040204" pitchFamily="50" charset="-128"/>
              </a:rPr>
              <a:t>BCP</a:t>
            </a:r>
            <a:r>
              <a:rPr lang="ja-JP" altLang="en-US" sz="1800" kern="100" dirty="0">
                <a:effectLst/>
                <a:latin typeface="+mn-ea"/>
                <a:cs typeface="メイリオ" panose="020B0604030504040204" pitchFamily="50" charset="-128"/>
              </a:rPr>
              <a:t>、タイムライン　（台風上陸予想の</a:t>
            </a:r>
            <a:r>
              <a:rPr lang="en-US" altLang="ja-JP" sz="1800" kern="100" dirty="0">
                <a:effectLst/>
                <a:latin typeface="+mn-ea"/>
                <a:cs typeface="メイリオ" panose="020B0604030504040204" pitchFamily="50" charset="-128"/>
              </a:rPr>
              <a:t>72</a:t>
            </a:r>
            <a:r>
              <a:rPr lang="ja-JP" altLang="en-US" sz="1800" kern="100" dirty="0">
                <a:effectLst/>
                <a:latin typeface="+mn-ea"/>
                <a:cs typeface="メイリオ" panose="020B0604030504040204" pitchFamily="50" charset="-128"/>
              </a:rPr>
              <a:t>時間前からの対応）等の作成・見直し　等</a:t>
            </a:r>
            <a:endParaRPr lang="ja-JP" altLang="en-US" dirty="0">
              <a:latin typeface="+mn-ea"/>
            </a:endParaRPr>
          </a:p>
        </p:txBody>
      </p:sp>
      <p:sp>
        <p:nvSpPr>
          <p:cNvPr id="8" name="テキスト ボックス 7">
            <a:extLst>
              <a:ext uri="{FF2B5EF4-FFF2-40B4-BE49-F238E27FC236}">
                <a16:creationId xmlns:a16="http://schemas.microsoft.com/office/drawing/2014/main" id="{87C4EE7C-29FE-49E9-991B-9BFE957A5F07}"/>
              </a:ext>
            </a:extLst>
          </p:cNvPr>
          <p:cNvSpPr txBox="1"/>
          <p:nvPr/>
        </p:nvSpPr>
        <p:spPr>
          <a:xfrm>
            <a:off x="919039" y="4488654"/>
            <a:ext cx="4570482" cy="1200329"/>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令和６年度進捗状況</a:t>
            </a:r>
            <a:r>
              <a:rPr kumimoji="1" lang="en-US" altLang="ja-JP" dirty="0">
                <a:latin typeface="+mn-ea"/>
              </a:rPr>
              <a:t>】</a:t>
            </a:r>
            <a:endParaRPr kumimoji="1" lang="ja-JP" altLang="en-US" dirty="0">
              <a:latin typeface="+mn-ea"/>
            </a:endParaRPr>
          </a:p>
          <a:p>
            <a:r>
              <a:rPr kumimoji="1" lang="ja-JP" altLang="en-US" dirty="0">
                <a:latin typeface="+mn-ea"/>
              </a:rPr>
              <a:t>一部済、実施済みがそれぞれ２事業所増加</a:t>
            </a:r>
            <a:endParaRPr kumimoji="1" lang="en-US" altLang="ja-JP" dirty="0">
              <a:latin typeface="+mn-ea"/>
            </a:endParaRPr>
          </a:p>
          <a:p>
            <a:r>
              <a:rPr kumimoji="1" lang="ja-JP" altLang="en-US" dirty="0">
                <a:latin typeface="+mn-ea"/>
              </a:rPr>
              <a:t>一部済→実施済：２事業所</a:t>
            </a:r>
            <a:endParaRPr kumimoji="1" lang="en-US" altLang="ja-JP" dirty="0">
              <a:latin typeface="+mn-ea"/>
            </a:endParaRPr>
          </a:p>
          <a:p>
            <a:r>
              <a:rPr kumimoji="1" lang="ja-JP" altLang="en-US" dirty="0">
                <a:latin typeface="+mn-ea"/>
              </a:rPr>
              <a:t>未対策→一部済：４事業所</a:t>
            </a:r>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249988" y="962495"/>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4" name="テキスト ボックス 3">
            <a:extLst>
              <a:ext uri="{FF2B5EF4-FFF2-40B4-BE49-F238E27FC236}">
                <a16:creationId xmlns:a16="http://schemas.microsoft.com/office/drawing/2014/main" id="{BAB58D6F-AF80-4F49-9C70-8496B1DD25CB}"/>
              </a:ext>
            </a:extLst>
          </p:cNvPr>
          <p:cNvSpPr txBox="1"/>
          <p:nvPr/>
        </p:nvSpPr>
        <p:spPr>
          <a:xfrm>
            <a:off x="919039" y="3351690"/>
            <a:ext cx="5666267" cy="646331"/>
          </a:xfrm>
          <a:prstGeom prst="rect">
            <a:avLst/>
          </a:prstGeom>
          <a:noFill/>
        </p:spPr>
        <p:txBody>
          <a:bodyPr wrap="square" rtlCol="0">
            <a:spAutoFit/>
          </a:bodyPr>
          <a:lstStyle/>
          <a:p>
            <a:r>
              <a:rPr kumimoji="1" lang="ja-JP" altLang="en-US" sz="1200" dirty="0"/>
              <a:t>実施済：Ｌ２高潮など、相当規模の高潮に備えたソフト対策を実施している</a:t>
            </a:r>
          </a:p>
          <a:p>
            <a:r>
              <a:rPr kumimoji="1" lang="ja-JP" altLang="en-US" sz="1200" dirty="0"/>
              <a:t>一部済：大型台風の高潮に備えたソフト対策を実施している</a:t>
            </a:r>
          </a:p>
          <a:p>
            <a:r>
              <a:rPr kumimoji="1" lang="ja-JP" altLang="en-US" sz="1200" dirty="0"/>
              <a:t>未実施：高潮に備えたソフト対策を実施していない</a:t>
            </a:r>
          </a:p>
        </p:txBody>
      </p:sp>
      <p:sp>
        <p:nvSpPr>
          <p:cNvPr id="13" name="テキスト ボックス 12">
            <a:extLst>
              <a:ext uri="{FF2B5EF4-FFF2-40B4-BE49-F238E27FC236}">
                <a16:creationId xmlns:a16="http://schemas.microsoft.com/office/drawing/2014/main" id="{4C2E3765-0D53-478D-81CA-14B85E1DA004}"/>
              </a:ext>
            </a:extLst>
          </p:cNvPr>
          <p:cNvSpPr txBox="1"/>
          <p:nvPr/>
        </p:nvSpPr>
        <p:spPr>
          <a:xfrm>
            <a:off x="4365072" y="2045655"/>
            <a:ext cx="2759527" cy="307777"/>
          </a:xfrm>
          <a:prstGeom prst="rect">
            <a:avLst/>
          </a:prstGeom>
          <a:noFill/>
        </p:spPr>
        <p:txBody>
          <a:bodyPr wrap="square">
            <a:spAutoFit/>
          </a:bodyPr>
          <a:lstStyle/>
          <a:p>
            <a:pPr marL="285750" marR="110490" indent="-152400">
              <a:spcAft>
                <a:spcPts val="0"/>
              </a:spcAft>
            </a:pPr>
            <a:r>
              <a:rPr lang="en-US" altLang="ja-JP" sz="1400" dirty="0">
                <a:latin typeface="+mn-ea"/>
              </a:rPr>
              <a:t>※</a:t>
            </a:r>
            <a:r>
              <a:rPr lang="ja-JP" altLang="en-US" sz="1400" dirty="0">
                <a:latin typeface="+mn-ea"/>
              </a:rPr>
              <a:t>Ｌ２：想定しうる最大規模</a:t>
            </a:r>
          </a:p>
        </p:txBody>
      </p:sp>
      <p:sp>
        <p:nvSpPr>
          <p:cNvPr id="11" name="タイトル 1">
            <a:extLst>
              <a:ext uri="{FF2B5EF4-FFF2-40B4-BE49-F238E27FC236}">
                <a16:creationId xmlns:a16="http://schemas.microsoft.com/office/drawing/2014/main" id="{E8553579-81FC-416C-8AC1-BF862E395D8A}"/>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graphicFrame>
        <p:nvGraphicFramePr>
          <p:cNvPr id="15" name="グラフ 14">
            <a:extLst>
              <a:ext uri="{FF2B5EF4-FFF2-40B4-BE49-F238E27FC236}">
                <a16:creationId xmlns:a16="http://schemas.microsoft.com/office/drawing/2014/main" id="{B4DD029D-31C3-459A-A782-6B290D3B64A8}"/>
              </a:ext>
            </a:extLst>
          </p:cNvPr>
          <p:cNvGraphicFramePr>
            <a:graphicFrameLocks/>
          </p:cNvGraphicFramePr>
          <p:nvPr>
            <p:extLst>
              <p:ext uri="{D42A27DB-BD31-4B8C-83A1-F6EECF244321}">
                <p14:modId xmlns:p14="http://schemas.microsoft.com/office/powerpoint/2010/main" val="2185646322"/>
              </p:ext>
            </p:extLst>
          </p:nvPr>
        </p:nvGraphicFramePr>
        <p:xfrm>
          <a:off x="7107465" y="1366300"/>
          <a:ext cx="4536893" cy="4749828"/>
        </p:xfrm>
        <a:graphic>
          <a:graphicData uri="http://schemas.openxmlformats.org/drawingml/2006/chart">
            <c:chart xmlns:c="http://schemas.openxmlformats.org/drawingml/2006/chart" xmlns:r="http://schemas.openxmlformats.org/officeDocument/2006/relationships" r:id="rId2"/>
          </a:graphicData>
        </a:graphic>
      </p:graphicFrame>
      <p:sp>
        <p:nvSpPr>
          <p:cNvPr id="12" name="大かっこ 11">
            <a:extLst>
              <a:ext uri="{FF2B5EF4-FFF2-40B4-BE49-F238E27FC236}">
                <a16:creationId xmlns:a16="http://schemas.microsoft.com/office/drawing/2014/main" id="{82BEA981-CBB3-48E2-A4B9-78C3A29D0076}"/>
              </a:ext>
            </a:extLst>
          </p:cNvPr>
          <p:cNvSpPr/>
          <p:nvPr/>
        </p:nvSpPr>
        <p:spPr>
          <a:xfrm>
            <a:off x="919039" y="5082287"/>
            <a:ext cx="2954692" cy="606696"/>
          </a:xfrm>
          <a:prstGeom prst="bracketPair">
            <a:avLst>
              <a:gd name="adj" fmla="val 11352"/>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773717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6F410230-52C5-45F3-A03D-04EE8E2741CE}"/>
              </a:ext>
            </a:extLst>
          </p:cNvPr>
          <p:cNvSpPr>
            <a:spLocks noGrp="1"/>
          </p:cNvSpPr>
          <p:nvPr>
            <p:ph type="sldNum" sz="quarter" idx="12"/>
          </p:nvPr>
        </p:nvSpPr>
        <p:spPr/>
        <p:txBody>
          <a:bodyPr/>
          <a:lstStyle/>
          <a:p>
            <a:fld id="{A3938BA9-2DF4-4B7E-9133-A83724163198}" type="slidenum">
              <a:rPr kumimoji="1" lang="ja-JP" altLang="en-US" smtClean="0"/>
              <a:t>13</a:t>
            </a:fld>
            <a:endParaRPr kumimoji="1" lang="ja-JP" altLang="en-US"/>
          </a:p>
        </p:txBody>
      </p:sp>
      <p:sp>
        <p:nvSpPr>
          <p:cNvPr id="10" name="タイトル 1">
            <a:extLst>
              <a:ext uri="{FF2B5EF4-FFF2-40B4-BE49-F238E27FC236}">
                <a16:creationId xmlns:a16="http://schemas.microsoft.com/office/drawing/2014/main" id="{995AA8EF-F58F-4331-BD0D-41DE7677014A}"/>
              </a:ext>
            </a:extLst>
          </p:cNvPr>
          <p:cNvSpPr txBox="1">
            <a:spLocks/>
          </p:cNvSpPr>
          <p:nvPr/>
        </p:nvSpPr>
        <p:spPr>
          <a:xfrm>
            <a:off x="318999" y="871267"/>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15" name="四角形: 角を丸くする 14">
            <a:extLst>
              <a:ext uri="{FF2B5EF4-FFF2-40B4-BE49-F238E27FC236}">
                <a16:creationId xmlns:a16="http://schemas.microsoft.com/office/drawing/2014/main" id="{5F37D9E5-1BF6-4FAA-8C92-F903D08819E0}"/>
              </a:ext>
            </a:extLst>
          </p:cNvPr>
          <p:cNvSpPr/>
          <p:nvPr/>
        </p:nvSpPr>
        <p:spPr>
          <a:xfrm>
            <a:off x="200851" y="1402385"/>
            <a:ext cx="7985972" cy="704674"/>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b="1" dirty="0">
                <a:latin typeface="+mj-ea"/>
                <a:ea typeface="+mj-ea"/>
              </a:rPr>
              <a:t>⑥ プラント保安におけるＩｏＴ</a:t>
            </a:r>
            <a:r>
              <a:rPr kumimoji="1" lang="en-US" altLang="ja-JP" sz="2400" b="1" dirty="0">
                <a:latin typeface="+mj-ea"/>
                <a:ea typeface="+mj-ea"/>
              </a:rPr>
              <a:t> </a:t>
            </a:r>
            <a:r>
              <a:rPr kumimoji="1" lang="ja-JP" altLang="en-US" sz="2400" b="1" dirty="0">
                <a:latin typeface="+mj-ea"/>
                <a:ea typeface="+mj-ea"/>
              </a:rPr>
              <a:t>・ＡＩ</a:t>
            </a:r>
            <a:r>
              <a:rPr lang="ja-JP" altLang="en-US" sz="2400" b="1" dirty="0">
                <a:latin typeface="+mj-ea"/>
                <a:ea typeface="+mj-ea"/>
              </a:rPr>
              <a:t>利活用</a:t>
            </a:r>
            <a:endParaRPr kumimoji="1" lang="ja-JP" altLang="en-US" sz="2400" dirty="0">
              <a:latin typeface="+mj-ea"/>
              <a:ea typeface="+mj-ea"/>
            </a:endParaRPr>
          </a:p>
        </p:txBody>
      </p:sp>
      <p:sp>
        <p:nvSpPr>
          <p:cNvPr id="17" name="テキスト ボックス 16">
            <a:extLst>
              <a:ext uri="{FF2B5EF4-FFF2-40B4-BE49-F238E27FC236}">
                <a16:creationId xmlns:a16="http://schemas.microsoft.com/office/drawing/2014/main" id="{7640D883-838D-4A5B-BDCD-6518BE2DF7ED}"/>
              </a:ext>
            </a:extLst>
          </p:cNvPr>
          <p:cNvSpPr txBox="1"/>
          <p:nvPr/>
        </p:nvSpPr>
        <p:spPr>
          <a:xfrm>
            <a:off x="604218" y="2803074"/>
            <a:ext cx="10196054" cy="2031325"/>
          </a:xfrm>
          <a:prstGeom prst="rect">
            <a:avLst/>
          </a:prstGeom>
          <a:noFill/>
        </p:spPr>
        <p:txBody>
          <a:bodyPr wrap="square" rtlCol="0">
            <a:spAutoFit/>
          </a:bodyPr>
          <a:lstStyle/>
          <a:p>
            <a:r>
              <a:rPr kumimoji="1" lang="ja-JP" altLang="en-US" b="1" u="sng" dirty="0"/>
              <a:t>令和６年度活用事例</a:t>
            </a:r>
            <a:endParaRPr kumimoji="1" lang="en-US" altLang="ja-JP" b="1" u="sng" dirty="0"/>
          </a:p>
          <a:p>
            <a:r>
              <a:rPr kumimoji="1" lang="ja-JP" altLang="en-US" dirty="0"/>
              <a:t>・可聴域外を含む音響データから異常を検知　（ディープラーニングによる</a:t>
            </a:r>
            <a:r>
              <a:rPr kumimoji="1" lang="en-US" altLang="ja-JP" dirty="0"/>
              <a:t>AI</a:t>
            </a:r>
            <a:r>
              <a:rPr kumimoji="1" lang="ja-JP" altLang="en-US" dirty="0"/>
              <a:t>学習）</a:t>
            </a:r>
            <a:endParaRPr kumimoji="1" lang="en-US" altLang="ja-JP" dirty="0"/>
          </a:p>
          <a:p>
            <a:r>
              <a:rPr kumimoji="1" lang="ja-JP" altLang="en-US" dirty="0"/>
              <a:t>・調節弁にスマートバルブを導入　　　　　　（稼働状態を可視化し交換周期を最適化）</a:t>
            </a:r>
          </a:p>
          <a:p>
            <a:r>
              <a:rPr kumimoji="1" lang="ja-JP" altLang="en-US" dirty="0"/>
              <a:t>・ドローンを活用した点検　　　　　　　　　（立入困難な場所や上空からの視認・画像撮影）</a:t>
            </a:r>
            <a:endParaRPr kumimoji="1" lang="en-US" altLang="ja-JP" dirty="0"/>
          </a:p>
          <a:p>
            <a:r>
              <a:rPr kumimoji="1" lang="ja-JP" altLang="en-US" dirty="0"/>
              <a:t>・スマートフォンを利用した現場画像の配信</a:t>
            </a:r>
          </a:p>
          <a:p>
            <a:r>
              <a:rPr kumimoji="1" lang="ja-JP" altLang="en-US" dirty="0"/>
              <a:t>・</a:t>
            </a:r>
            <a:r>
              <a:rPr kumimoji="1" lang="en-US" altLang="ja-JP" dirty="0"/>
              <a:t>Zoom</a:t>
            </a:r>
            <a:r>
              <a:rPr kumimoji="1" lang="ja-JP" altLang="en-US" dirty="0"/>
              <a:t>を活用した映像の共有</a:t>
            </a:r>
          </a:p>
          <a:p>
            <a:r>
              <a:rPr kumimoji="1" lang="ja-JP" altLang="en-US" dirty="0"/>
              <a:t>・デジタルツインによるシミュレーション</a:t>
            </a:r>
          </a:p>
        </p:txBody>
      </p:sp>
      <p:sp>
        <p:nvSpPr>
          <p:cNvPr id="8" name="タイトル 1">
            <a:extLst>
              <a:ext uri="{FF2B5EF4-FFF2-40B4-BE49-F238E27FC236}">
                <a16:creationId xmlns:a16="http://schemas.microsoft.com/office/drawing/2014/main" id="{D272C0B1-7BEB-420E-BBA6-FC5AEDF7C2DD}"/>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sp>
        <p:nvSpPr>
          <p:cNvPr id="11" name="テキスト ボックス 10">
            <a:extLst>
              <a:ext uri="{FF2B5EF4-FFF2-40B4-BE49-F238E27FC236}">
                <a16:creationId xmlns:a16="http://schemas.microsoft.com/office/drawing/2014/main" id="{C2D784E1-E5E8-4F82-BDA6-2DFB0DA95BDA}"/>
              </a:ext>
            </a:extLst>
          </p:cNvPr>
          <p:cNvSpPr txBox="1"/>
          <p:nvPr/>
        </p:nvSpPr>
        <p:spPr>
          <a:xfrm>
            <a:off x="604217" y="2089225"/>
            <a:ext cx="5493812" cy="369332"/>
          </a:xfrm>
          <a:prstGeom prst="rect">
            <a:avLst/>
          </a:prstGeom>
          <a:noFill/>
          <a:ln w="38100">
            <a:solidFill>
              <a:srgbClr val="002060"/>
            </a:solidFill>
          </a:ln>
        </p:spPr>
        <p:txBody>
          <a:bodyPr wrap="none" rtlCol="0">
            <a:spAutoFit/>
          </a:bodyPr>
          <a:lstStyle/>
          <a:p>
            <a:r>
              <a:rPr kumimoji="1" lang="ja-JP" altLang="en-US" dirty="0"/>
              <a:t>☝他事業所の取組を紹介・共有することで水平展開</a:t>
            </a:r>
          </a:p>
        </p:txBody>
      </p:sp>
    </p:spTree>
    <p:extLst>
      <p:ext uri="{BB962C8B-B14F-4D97-AF65-F5344CB8AC3E}">
        <p14:creationId xmlns:p14="http://schemas.microsoft.com/office/powerpoint/2010/main" val="3641519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9E679EE-57C2-4E9C-A022-A48D47F96B33}"/>
              </a:ext>
            </a:extLst>
          </p:cNvPr>
          <p:cNvSpPr>
            <a:spLocks noGrp="1"/>
          </p:cNvSpPr>
          <p:nvPr>
            <p:ph type="sldNum" sz="quarter" idx="12"/>
          </p:nvPr>
        </p:nvSpPr>
        <p:spPr/>
        <p:txBody>
          <a:bodyPr/>
          <a:lstStyle/>
          <a:p>
            <a:fld id="{A3938BA9-2DF4-4B7E-9133-A83724163198}" type="slidenum">
              <a:rPr kumimoji="1" lang="ja-JP" altLang="en-US" smtClean="0"/>
              <a:t>14</a:t>
            </a:fld>
            <a:endParaRPr kumimoji="1" lang="ja-JP" altLang="en-US"/>
          </a:p>
        </p:txBody>
      </p:sp>
      <p:sp>
        <p:nvSpPr>
          <p:cNvPr id="5" name="テキスト ボックス 4">
            <a:extLst>
              <a:ext uri="{FF2B5EF4-FFF2-40B4-BE49-F238E27FC236}">
                <a16:creationId xmlns:a16="http://schemas.microsoft.com/office/drawing/2014/main" id="{F9793782-729E-43AB-864F-636E44E968E7}"/>
              </a:ext>
            </a:extLst>
          </p:cNvPr>
          <p:cNvSpPr txBox="1"/>
          <p:nvPr/>
        </p:nvSpPr>
        <p:spPr>
          <a:xfrm>
            <a:off x="4849505" y="2921168"/>
            <a:ext cx="2492990" cy="1015663"/>
          </a:xfrm>
          <a:prstGeom prst="rect">
            <a:avLst/>
          </a:prstGeom>
          <a:noFill/>
        </p:spPr>
        <p:txBody>
          <a:bodyPr wrap="none" rtlCol="0">
            <a:spAutoFit/>
          </a:bodyPr>
          <a:lstStyle/>
          <a:p>
            <a:r>
              <a:rPr kumimoji="1" lang="ja-JP" altLang="en-US" sz="6000" dirty="0"/>
              <a:t>参　考</a:t>
            </a:r>
          </a:p>
        </p:txBody>
      </p:sp>
    </p:spTree>
    <p:extLst>
      <p:ext uri="{BB962C8B-B14F-4D97-AF65-F5344CB8AC3E}">
        <p14:creationId xmlns:p14="http://schemas.microsoft.com/office/powerpoint/2010/main" val="625813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3A13D11-8256-4AFF-ACBD-3839B1E5BF81}"/>
              </a:ext>
            </a:extLst>
          </p:cNvPr>
          <p:cNvSpPr>
            <a:spLocks noGrp="1"/>
          </p:cNvSpPr>
          <p:nvPr>
            <p:ph type="sldNum" sz="quarter" idx="12"/>
          </p:nvPr>
        </p:nvSpPr>
        <p:spPr/>
        <p:txBody>
          <a:bodyPr/>
          <a:lstStyle/>
          <a:p>
            <a:fld id="{A3938BA9-2DF4-4B7E-9133-A83724163198}" type="slidenum">
              <a:rPr kumimoji="1" lang="ja-JP" altLang="en-US" smtClean="0"/>
              <a:t>15</a:t>
            </a:fld>
            <a:endParaRPr kumimoji="1" lang="ja-JP" altLang="en-US"/>
          </a:p>
        </p:txBody>
      </p:sp>
      <p:sp>
        <p:nvSpPr>
          <p:cNvPr id="6" name="タイトル 1">
            <a:extLst>
              <a:ext uri="{FF2B5EF4-FFF2-40B4-BE49-F238E27FC236}">
                <a16:creationId xmlns:a16="http://schemas.microsoft.com/office/drawing/2014/main" id="{BC4D4C42-50CB-4722-9C3F-11E288A5B5EF}"/>
              </a:ext>
            </a:extLst>
          </p:cNvPr>
          <p:cNvSpPr txBox="1">
            <a:spLocks/>
          </p:cNvSpPr>
          <p:nvPr/>
        </p:nvSpPr>
        <p:spPr>
          <a:xfrm>
            <a:off x="143774" y="136526"/>
            <a:ext cx="11904451" cy="527708"/>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solidFill>
                  <a:schemeClr val="bg1"/>
                </a:solidFill>
                <a:latin typeface="ＭＳ ゴシック" panose="020B0609070205080204" pitchFamily="49" charset="-128"/>
                <a:ea typeface="ＭＳ ゴシック" panose="020B0609070205080204" pitchFamily="49" charset="-128"/>
              </a:rPr>
              <a:t>　用語の定義</a:t>
            </a:r>
          </a:p>
        </p:txBody>
      </p:sp>
      <p:sp>
        <p:nvSpPr>
          <p:cNvPr id="2" name="テキスト ボックス 1">
            <a:extLst>
              <a:ext uri="{FF2B5EF4-FFF2-40B4-BE49-F238E27FC236}">
                <a16:creationId xmlns:a16="http://schemas.microsoft.com/office/drawing/2014/main" id="{6C1064BF-2D92-4E9C-A590-EDCE08BFC378}"/>
              </a:ext>
            </a:extLst>
          </p:cNvPr>
          <p:cNvSpPr txBox="1"/>
          <p:nvPr/>
        </p:nvSpPr>
        <p:spPr>
          <a:xfrm>
            <a:off x="457201" y="1084342"/>
            <a:ext cx="11360988" cy="2585323"/>
          </a:xfrm>
          <a:prstGeom prst="rect">
            <a:avLst/>
          </a:prstGeom>
          <a:noFill/>
        </p:spPr>
        <p:txBody>
          <a:bodyPr wrap="square" rtlCol="0">
            <a:spAutoFit/>
          </a:bodyPr>
          <a:lstStyle/>
          <a:p>
            <a:r>
              <a:rPr kumimoji="1" lang="ja-JP" altLang="en-US" dirty="0"/>
              <a:t>１　石災法　ーーー　石油コンビナート等災害防止法（昭和５０年法律第８４号）</a:t>
            </a:r>
          </a:p>
          <a:p>
            <a:r>
              <a:rPr kumimoji="1" lang="ja-JP" altLang="en-US" dirty="0"/>
              <a:t>２　施行令　ーーー　石油コンビナート等災害防止法施行令（昭和５１年政令第１２９号）</a:t>
            </a:r>
          </a:p>
          <a:p>
            <a:r>
              <a:rPr kumimoji="1" lang="ja-JP" altLang="en-US" dirty="0"/>
              <a:t>３　防災本部ーーー　石災法第２７条第１項の規定に基づき設置された大阪府石油コンビナート等防災本部</a:t>
            </a:r>
          </a:p>
          <a:p>
            <a:r>
              <a:rPr kumimoji="1" lang="ja-JP" altLang="en-US" dirty="0"/>
              <a:t>４　防災計画ーーー　石災法第３１条第１項の規定に基づき作成された大阪府石油コンビナート等防災計画</a:t>
            </a:r>
          </a:p>
          <a:p>
            <a:r>
              <a:rPr kumimoji="1" lang="ja-JP" altLang="en-US" dirty="0"/>
              <a:t>５　特別防災区域ーーー石災法第２条第２号に定める石油コンビナート等特別防災区域</a:t>
            </a:r>
          </a:p>
          <a:p>
            <a:r>
              <a:rPr kumimoji="1" lang="ja-JP" altLang="en-US" dirty="0"/>
              <a:t>６　特定事業所ーーー石災法第２条第４号及び第５号に定める第一種事業所及び第二種事業所</a:t>
            </a:r>
          </a:p>
          <a:p>
            <a:r>
              <a:rPr kumimoji="1" lang="ja-JP" altLang="en-US" dirty="0"/>
              <a:t>７　対策計画ーーー　大阪府石油コンビナート等防災計画に基づき特定事業者が作成した対策計画</a:t>
            </a:r>
            <a:endParaRPr kumimoji="1" lang="en-US" altLang="ja-JP" dirty="0"/>
          </a:p>
          <a:p>
            <a:r>
              <a:rPr kumimoji="1" lang="ja-JP" altLang="en-US" dirty="0"/>
              <a:t>８　ガイドラインーー大阪府特別防災区域における防災対策ガイドライン</a:t>
            </a:r>
          </a:p>
          <a:p>
            <a:endParaRPr kumimoji="1" lang="ja-JP" altLang="en-US" dirty="0"/>
          </a:p>
        </p:txBody>
      </p:sp>
    </p:spTree>
    <p:extLst>
      <p:ext uri="{BB962C8B-B14F-4D97-AF65-F5344CB8AC3E}">
        <p14:creationId xmlns:p14="http://schemas.microsoft.com/office/powerpoint/2010/main" val="44668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CB56339-F0E2-44E5-A26D-CCE136FD747F}"/>
              </a:ext>
            </a:extLst>
          </p:cNvPr>
          <p:cNvSpPr>
            <a:spLocks noGrp="1"/>
          </p:cNvSpPr>
          <p:nvPr>
            <p:ph type="sldNum" sz="quarter" idx="12"/>
          </p:nvPr>
        </p:nvSpPr>
        <p:spPr/>
        <p:txBody>
          <a:bodyPr/>
          <a:lstStyle/>
          <a:p>
            <a:fld id="{A3938BA9-2DF4-4B7E-9133-A83724163198}" type="slidenum">
              <a:rPr kumimoji="1" lang="ja-JP" altLang="en-US" smtClean="0"/>
              <a:t>16</a:t>
            </a:fld>
            <a:endParaRPr kumimoji="1" lang="ja-JP" altLang="en-US"/>
          </a:p>
        </p:txBody>
      </p:sp>
      <p:sp>
        <p:nvSpPr>
          <p:cNvPr id="13" name="テキスト ボックス 12">
            <a:extLst>
              <a:ext uri="{FF2B5EF4-FFF2-40B4-BE49-F238E27FC236}">
                <a16:creationId xmlns:a16="http://schemas.microsoft.com/office/drawing/2014/main" id="{9EA674DF-DC4A-4B81-8F18-D0A593B8376A}"/>
              </a:ext>
            </a:extLst>
          </p:cNvPr>
          <p:cNvSpPr txBox="1"/>
          <p:nvPr/>
        </p:nvSpPr>
        <p:spPr>
          <a:xfrm>
            <a:off x="736106" y="2257871"/>
            <a:ext cx="11159184" cy="646331"/>
          </a:xfrm>
          <a:prstGeom prst="rect">
            <a:avLst/>
          </a:prstGeom>
          <a:noFill/>
        </p:spPr>
        <p:txBody>
          <a:bodyPr wrap="square">
            <a:spAutoFit/>
          </a:bodyPr>
          <a:lstStyle/>
          <a:p>
            <a:r>
              <a:rPr lang="ja-JP" altLang="en-US" sz="1800" dirty="0">
                <a:solidFill>
                  <a:schemeClr val="accent1">
                    <a:lumMod val="50000"/>
                  </a:schemeClr>
                </a:solidFill>
                <a:effectLst/>
                <a:latin typeface="+mn-ea"/>
                <a:cs typeface="Times New Roman" panose="02020603050405020304" pitchFamily="18" charset="0"/>
              </a:rPr>
              <a:t>○</a:t>
            </a:r>
            <a:r>
              <a:rPr lang="ja-JP" altLang="ja-JP" sz="1800" dirty="0">
                <a:solidFill>
                  <a:schemeClr val="accent1">
                    <a:lumMod val="50000"/>
                  </a:schemeClr>
                </a:solidFill>
                <a:effectLst/>
                <a:latin typeface="+mn-ea"/>
                <a:cs typeface="Times New Roman" panose="02020603050405020304" pitchFamily="18" charset="0"/>
              </a:rPr>
              <a:t>今後も学識経験者や特定事業</a:t>
            </a:r>
            <a:r>
              <a:rPr lang="ja-JP" altLang="en-US" sz="1800" dirty="0">
                <a:solidFill>
                  <a:schemeClr val="accent1">
                    <a:lumMod val="50000"/>
                  </a:schemeClr>
                </a:solidFill>
                <a:effectLst/>
                <a:latin typeface="+mn-ea"/>
                <a:cs typeface="Times New Roman" panose="02020603050405020304" pitchFamily="18" charset="0"/>
              </a:rPr>
              <a:t>所</a:t>
            </a:r>
            <a:r>
              <a:rPr lang="ja-JP" altLang="ja-JP" sz="1800" dirty="0">
                <a:solidFill>
                  <a:schemeClr val="accent1">
                    <a:lumMod val="50000"/>
                  </a:schemeClr>
                </a:solidFill>
                <a:effectLst/>
                <a:latin typeface="+mn-ea"/>
                <a:cs typeface="Times New Roman" panose="02020603050405020304" pitchFamily="18" charset="0"/>
              </a:rPr>
              <a:t>の意見・要望等を踏まえながら対策の継続実施</a:t>
            </a:r>
            <a:r>
              <a:rPr lang="ja-JP" altLang="en-US" sz="1800" dirty="0">
                <a:solidFill>
                  <a:schemeClr val="accent1">
                    <a:lumMod val="50000"/>
                  </a:schemeClr>
                </a:solidFill>
                <a:effectLst/>
                <a:latin typeface="+mn-ea"/>
                <a:cs typeface="Times New Roman" panose="02020603050405020304" pitchFamily="18" charset="0"/>
              </a:rPr>
              <a:t>の推進</a:t>
            </a:r>
            <a:r>
              <a:rPr lang="ja-JP" altLang="ja-JP" sz="1800" dirty="0">
                <a:solidFill>
                  <a:schemeClr val="accent1">
                    <a:lumMod val="50000"/>
                  </a:schemeClr>
                </a:solidFill>
                <a:effectLst/>
                <a:latin typeface="+mn-ea"/>
                <a:cs typeface="Times New Roman" panose="02020603050405020304" pitchFamily="18" charset="0"/>
              </a:rPr>
              <a:t>及びフォローアップ</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a:t>
            </a:r>
            <a:r>
              <a:rPr lang="ja-JP" altLang="ja-JP" sz="1800" dirty="0">
                <a:solidFill>
                  <a:schemeClr val="accent1">
                    <a:lumMod val="50000"/>
                  </a:schemeClr>
                </a:solidFill>
                <a:effectLst/>
                <a:latin typeface="+mn-ea"/>
                <a:cs typeface="Times New Roman" panose="02020603050405020304" pitchFamily="18" charset="0"/>
              </a:rPr>
              <a:t>を図る仕組みを継続</a:t>
            </a:r>
            <a:r>
              <a:rPr lang="ja-JP" altLang="en-US" sz="1800" dirty="0">
                <a:solidFill>
                  <a:schemeClr val="accent1">
                    <a:lumMod val="50000"/>
                  </a:schemeClr>
                </a:solidFill>
                <a:effectLst/>
                <a:latin typeface="+mn-ea"/>
                <a:cs typeface="Times New Roman" panose="02020603050405020304" pitchFamily="18" charset="0"/>
              </a:rPr>
              <a:t>することが必要</a:t>
            </a:r>
            <a:endParaRPr lang="en-US" altLang="ja-JP" dirty="0">
              <a:solidFill>
                <a:schemeClr val="accent1">
                  <a:lumMod val="50000"/>
                </a:schemeClr>
              </a:solidFill>
              <a:latin typeface="+mn-ea"/>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DF7EBFE7-8C66-48AB-B2E0-3981E441352C}"/>
              </a:ext>
            </a:extLst>
          </p:cNvPr>
          <p:cNvSpPr txBox="1"/>
          <p:nvPr/>
        </p:nvSpPr>
        <p:spPr>
          <a:xfrm>
            <a:off x="736106" y="1561870"/>
            <a:ext cx="11045894" cy="646331"/>
          </a:xfrm>
          <a:prstGeom prst="rect">
            <a:avLst/>
          </a:prstGeom>
          <a:noFill/>
        </p:spPr>
        <p:txBody>
          <a:bodyPr wrap="square">
            <a:spAutoFit/>
          </a:bodyPr>
          <a:lstStyle/>
          <a:p>
            <a:r>
              <a:rPr lang="ja-JP" altLang="en-US" sz="1800" dirty="0">
                <a:solidFill>
                  <a:schemeClr val="accent1">
                    <a:lumMod val="50000"/>
                  </a:schemeClr>
                </a:solidFill>
                <a:effectLst/>
                <a:latin typeface="+mn-ea"/>
                <a:cs typeface="Times New Roman" panose="02020603050405020304" pitchFamily="18" charset="0"/>
              </a:rPr>
              <a:t>○</a:t>
            </a:r>
            <a:r>
              <a:rPr lang="ja-JP" altLang="ja-JP" sz="1800" dirty="0">
                <a:solidFill>
                  <a:schemeClr val="accent1">
                    <a:lumMod val="50000"/>
                  </a:schemeClr>
                </a:solidFill>
                <a:effectLst/>
                <a:latin typeface="+mn-ea"/>
                <a:cs typeface="Times New Roman" panose="02020603050405020304" pitchFamily="18" charset="0"/>
              </a:rPr>
              <a:t>重点項目達成に向けて引き続き取り組</a:t>
            </a:r>
            <a:r>
              <a:rPr lang="ja-JP" altLang="en-US" dirty="0">
                <a:solidFill>
                  <a:schemeClr val="accent1">
                    <a:lumMod val="50000"/>
                  </a:schemeClr>
                </a:solidFill>
                <a:latin typeface="+mn-ea"/>
                <a:cs typeface="Times New Roman" panose="02020603050405020304" pitchFamily="18" charset="0"/>
              </a:rPr>
              <a:t>み、</a:t>
            </a:r>
            <a:r>
              <a:rPr lang="ja-JP" altLang="ja-JP" sz="1800" dirty="0">
                <a:solidFill>
                  <a:schemeClr val="accent1">
                    <a:lumMod val="50000"/>
                  </a:schemeClr>
                </a:solidFill>
                <a:effectLst/>
                <a:latin typeface="+mn-ea"/>
                <a:cs typeface="Times New Roman" panose="02020603050405020304" pitchFamily="18" charset="0"/>
              </a:rPr>
              <a:t>対策の有効性及び実効性を確認</a:t>
            </a:r>
            <a:r>
              <a:rPr lang="ja-JP" altLang="en-US" sz="1800" dirty="0">
                <a:solidFill>
                  <a:schemeClr val="accent1">
                    <a:lumMod val="50000"/>
                  </a:schemeClr>
                </a:solidFill>
                <a:effectLst/>
                <a:latin typeface="+mn-ea"/>
                <a:cs typeface="Times New Roman" panose="02020603050405020304" pitchFamily="18" charset="0"/>
              </a:rPr>
              <a:t>するとともに取組内容の</a:t>
            </a:r>
            <a:r>
              <a:rPr lang="en-US" altLang="ja-JP" sz="1800" dirty="0">
                <a:solidFill>
                  <a:schemeClr val="accent1">
                    <a:lumMod val="50000"/>
                  </a:schemeClr>
                </a:solidFill>
                <a:effectLst/>
                <a:latin typeface="+mn-ea"/>
                <a:cs typeface="Times New Roman" panose="02020603050405020304" pitchFamily="18" charset="0"/>
              </a:rPr>
              <a:t>PR</a:t>
            </a:r>
            <a:r>
              <a:rPr lang="ja-JP" altLang="en-US" sz="1800" dirty="0">
                <a:solidFill>
                  <a:schemeClr val="accent1">
                    <a:lumMod val="50000"/>
                  </a:schemeClr>
                </a:solidFill>
                <a:effectLst/>
                <a:latin typeface="+mn-ea"/>
                <a:cs typeface="Times New Roman" panose="02020603050405020304" pitchFamily="18" charset="0"/>
              </a:rPr>
              <a:t>や</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a:t>
            </a:r>
            <a:r>
              <a:rPr lang="ja-JP" altLang="en-US" sz="1800" dirty="0">
                <a:solidFill>
                  <a:schemeClr val="accent1">
                    <a:lumMod val="50000"/>
                  </a:schemeClr>
                </a:solidFill>
                <a:effectLst/>
                <a:latin typeface="+mn-ea"/>
                <a:cs typeface="Times New Roman" panose="02020603050405020304" pitchFamily="18" charset="0"/>
              </a:rPr>
              <a:t>地域連携の強化を進め、特別防災区域全体の防災体制の充実を図ること</a:t>
            </a:r>
            <a:r>
              <a:rPr lang="ja-JP" altLang="en-US" dirty="0">
                <a:solidFill>
                  <a:schemeClr val="accent1">
                    <a:lumMod val="50000"/>
                  </a:schemeClr>
                </a:solidFill>
                <a:latin typeface="+mn-ea"/>
                <a:cs typeface="Times New Roman" panose="02020603050405020304" pitchFamily="18" charset="0"/>
              </a:rPr>
              <a:t>を求めていくことが必要</a:t>
            </a:r>
            <a:endParaRPr lang="ja-JP" altLang="en-US" dirty="0">
              <a:solidFill>
                <a:schemeClr val="accent1">
                  <a:lumMod val="50000"/>
                </a:schemeClr>
              </a:solidFill>
              <a:latin typeface="+mn-ea"/>
            </a:endParaRPr>
          </a:p>
        </p:txBody>
      </p:sp>
      <p:sp>
        <p:nvSpPr>
          <p:cNvPr id="17" name="テキスト ボックス 16">
            <a:extLst>
              <a:ext uri="{FF2B5EF4-FFF2-40B4-BE49-F238E27FC236}">
                <a16:creationId xmlns:a16="http://schemas.microsoft.com/office/drawing/2014/main" id="{819F2F55-0984-4111-9725-00F2834739EA}"/>
              </a:ext>
            </a:extLst>
          </p:cNvPr>
          <p:cNvSpPr txBox="1"/>
          <p:nvPr/>
        </p:nvSpPr>
        <p:spPr>
          <a:xfrm>
            <a:off x="736106" y="4014726"/>
            <a:ext cx="4486829" cy="1200329"/>
          </a:xfrm>
          <a:prstGeom prst="rect">
            <a:avLst/>
          </a:prstGeom>
          <a:noFill/>
        </p:spPr>
        <p:txBody>
          <a:bodyPr wrap="square">
            <a:spAutoFit/>
          </a:bodyPr>
          <a:lstStyle/>
          <a:p>
            <a:r>
              <a:rPr lang="ja-JP" altLang="en-US" dirty="0">
                <a:solidFill>
                  <a:schemeClr val="accent1">
                    <a:lumMod val="50000"/>
                  </a:schemeClr>
                </a:solidFill>
                <a:latin typeface="+mn-ea"/>
                <a:cs typeface="Times New Roman" panose="02020603050405020304" pitchFamily="18" charset="0"/>
              </a:rPr>
              <a:t>＜取組内容＞</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①重点項目の</a:t>
            </a:r>
            <a:r>
              <a:rPr lang="ja-JP" altLang="en-US" sz="1800" dirty="0">
                <a:solidFill>
                  <a:schemeClr val="accent1">
                    <a:lumMod val="50000"/>
                  </a:schemeClr>
                </a:solidFill>
                <a:effectLst/>
                <a:latin typeface="+mn-ea"/>
                <a:cs typeface="Times New Roman" panose="02020603050405020304" pitchFamily="18" charset="0"/>
              </a:rPr>
              <a:t>継続実施・フォローアップ</a:t>
            </a:r>
            <a:endParaRPr lang="en-US" altLang="ja-JP" sz="1800" dirty="0">
              <a:solidFill>
                <a:schemeClr val="accent1">
                  <a:lumMod val="50000"/>
                </a:schemeClr>
              </a:solidFill>
              <a:effectLst/>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②防災訓練及び防災教育の充実</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③取組内容の</a:t>
            </a:r>
            <a:r>
              <a:rPr lang="en-US" altLang="ja-JP" dirty="0">
                <a:solidFill>
                  <a:schemeClr val="accent1">
                    <a:lumMod val="50000"/>
                  </a:schemeClr>
                </a:solidFill>
                <a:latin typeface="+mn-ea"/>
                <a:cs typeface="Times New Roman" panose="02020603050405020304" pitchFamily="18" charset="0"/>
              </a:rPr>
              <a:t>PR</a:t>
            </a:r>
            <a:r>
              <a:rPr lang="ja-JP" altLang="en-US" dirty="0">
                <a:solidFill>
                  <a:schemeClr val="accent1">
                    <a:lumMod val="50000"/>
                  </a:schemeClr>
                </a:solidFill>
                <a:latin typeface="+mn-ea"/>
                <a:cs typeface="Times New Roman" panose="02020603050405020304" pitchFamily="18" charset="0"/>
              </a:rPr>
              <a:t>と地域連携</a:t>
            </a:r>
            <a:endParaRPr lang="ja-JP" altLang="en-US" dirty="0">
              <a:solidFill>
                <a:schemeClr val="accent1">
                  <a:lumMod val="50000"/>
                </a:schemeClr>
              </a:solidFill>
              <a:latin typeface="+mn-ea"/>
            </a:endParaRPr>
          </a:p>
        </p:txBody>
      </p:sp>
      <p:sp>
        <p:nvSpPr>
          <p:cNvPr id="20" name="矢印: 右 19">
            <a:extLst>
              <a:ext uri="{FF2B5EF4-FFF2-40B4-BE49-F238E27FC236}">
                <a16:creationId xmlns:a16="http://schemas.microsoft.com/office/drawing/2014/main" id="{F704FD82-0F8B-494E-A6CB-255E4E94746D}"/>
              </a:ext>
            </a:extLst>
          </p:cNvPr>
          <p:cNvSpPr/>
          <p:nvPr/>
        </p:nvSpPr>
        <p:spPr>
          <a:xfrm rot="5400000">
            <a:off x="5543368" y="2732978"/>
            <a:ext cx="345921" cy="68837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56C871C7-99DE-4D49-9F72-D4C1E0059B77}"/>
              </a:ext>
            </a:extLst>
          </p:cNvPr>
          <p:cNvSpPr/>
          <p:nvPr/>
        </p:nvSpPr>
        <p:spPr>
          <a:xfrm>
            <a:off x="736106" y="3310453"/>
            <a:ext cx="10405765" cy="6463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ln w="0"/>
                <a:solidFill>
                  <a:schemeClr val="tx1"/>
                </a:solidFill>
              </a:rPr>
              <a:t>大阪府石油コンビナート等特別防災区域における防災対策ガイドライン（令和６年３月制定）</a:t>
            </a:r>
          </a:p>
        </p:txBody>
      </p:sp>
      <p:sp>
        <p:nvSpPr>
          <p:cNvPr id="25" name="テキスト ボックス 24">
            <a:extLst>
              <a:ext uri="{FF2B5EF4-FFF2-40B4-BE49-F238E27FC236}">
                <a16:creationId xmlns:a16="http://schemas.microsoft.com/office/drawing/2014/main" id="{27F24399-5DBF-48CC-BE33-C661F1A939CD}"/>
              </a:ext>
            </a:extLst>
          </p:cNvPr>
          <p:cNvSpPr txBox="1"/>
          <p:nvPr/>
        </p:nvSpPr>
        <p:spPr>
          <a:xfrm>
            <a:off x="736106" y="5379893"/>
            <a:ext cx="10477637" cy="923330"/>
          </a:xfrm>
          <a:prstGeom prst="rect">
            <a:avLst/>
          </a:prstGeom>
          <a:noFill/>
        </p:spPr>
        <p:txBody>
          <a:bodyPr wrap="square">
            <a:spAutoFit/>
          </a:bodyPr>
          <a:lstStyle/>
          <a:p>
            <a:r>
              <a:rPr lang="ja-JP" altLang="en-US" dirty="0">
                <a:solidFill>
                  <a:schemeClr val="accent1">
                    <a:lumMod val="50000"/>
                  </a:schemeClr>
                </a:solidFill>
                <a:effectLst/>
                <a:latin typeface="+mn-ea"/>
                <a:cs typeface="Times New Roman" panose="02020603050405020304" pitchFamily="18" charset="0"/>
              </a:rPr>
              <a:t>＜進行管理＞</a:t>
            </a:r>
            <a:endParaRPr lang="en-US" altLang="ja-JP" dirty="0">
              <a:solidFill>
                <a:schemeClr val="accent1">
                  <a:lumMod val="50000"/>
                </a:schemeClr>
              </a:solidFill>
              <a:effectLst/>
              <a:latin typeface="+mn-ea"/>
              <a:cs typeface="Times New Roman" panose="02020603050405020304" pitchFamily="18" charset="0"/>
            </a:endParaRPr>
          </a:p>
          <a:p>
            <a:pPr marL="285750" indent="-285750">
              <a:buFont typeface="Arial" panose="020B0604020202020204" pitchFamily="34" charset="0"/>
              <a:buChar char="•"/>
            </a:pPr>
            <a:r>
              <a:rPr lang="ja-JP" altLang="en-US" dirty="0">
                <a:solidFill>
                  <a:schemeClr val="accent1">
                    <a:lumMod val="50000"/>
                  </a:schemeClr>
                </a:solidFill>
                <a:effectLst/>
                <a:latin typeface="+mn-ea"/>
                <a:cs typeface="Times New Roman" panose="02020603050405020304" pitchFamily="18" charset="0"/>
              </a:rPr>
              <a:t>令和６～</a:t>
            </a:r>
            <a:r>
              <a:rPr lang="en-US" altLang="ja-JP" dirty="0">
                <a:solidFill>
                  <a:schemeClr val="accent1">
                    <a:lumMod val="50000"/>
                  </a:schemeClr>
                </a:solidFill>
                <a:effectLst/>
                <a:latin typeface="+mn-ea"/>
                <a:cs typeface="Times New Roman" panose="02020603050405020304" pitchFamily="18" charset="0"/>
              </a:rPr>
              <a:t>15</a:t>
            </a:r>
            <a:r>
              <a:rPr lang="ja-JP" altLang="en-US" dirty="0">
                <a:solidFill>
                  <a:schemeClr val="accent1">
                    <a:lumMod val="50000"/>
                  </a:schemeClr>
                </a:solidFill>
                <a:effectLst/>
                <a:latin typeface="+mn-ea"/>
                <a:cs typeface="Times New Roman" panose="02020603050405020304" pitchFamily="18" charset="0"/>
              </a:rPr>
              <a:t>年度で中長期的に取り組む</a:t>
            </a:r>
            <a:endParaRPr lang="en-US" altLang="ja-JP" dirty="0">
              <a:solidFill>
                <a:schemeClr val="accent1">
                  <a:lumMod val="50000"/>
                </a:schemeClr>
              </a:solidFill>
              <a:effectLst/>
              <a:latin typeface="+mn-ea"/>
              <a:cs typeface="Times New Roman" panose="02020603050405020304" pitchFamily="18" charset="0"/>
            </a:endParaRPr>
          </a:p>
          <a:p>
            <a:pPr marL="285750" indent="-285750">
              <a:buFont typeface="Arial" panose="020B0604020202020204" pitchFamily="34" charset="0"/>
              <a:buChar char="•"/>
            </a:pPr>
            <a:r>
              <a:rPr lang="ja-JP" altLang="en-US" dirty="0">
                <a:solidFill>
                  <a:srgbClr val="002060"/>
                </a:solidFill>
                <a:latin typeface="+mn-ea"/>
                <a:cs typeface="Times New Roman" panose="02020603050405020304" pitchFamily="18" charset="0"/>
              </a:rPr>
              <a:t>令和６年度以降も前年度の取組結果を毎年とりまとめて公表する</a:t>
            </a:r>
            <a:endParaRPr lang="en-US" altLang="ja-JP" dirty="0">
              <a:solidFill>
                <a:srgbClr val="002060"/>
              </a:solidFill>
              <a:effectLst/>
              <a:latin typeface="+mn-ea"/>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0A4CC682-4BF9-4796-BD5F-E944551DC20C}"/>
              </a:ext>
            </a:extLst>
          </p:cNvPr>
          <p:cNvSpPr txBox="1"/>
          <p:nvPr/>
        </p:nvSpPr>
        <p:spPr>
          <a:xfrm>
            <a:off x="736106" y="889475"/>
            <a:ext cx="11159184" cy="646331"/>
          </a:xfrm>
          <a:prstGeom prst="rect">
            <a:avLst/>
          </a:prstGeom>
          <a:noFill/>
        </p:spPr>
        <p:txBody>
          <a:bodyPr wrap="square">
            <a:spAutoFit/>
          </a:bodyPr>
          <a:lstStyle/>
          <a:p>
            <a:r>
              <a:rPr lang="ja-JP" altLang="en-US" dirty="0">
                <a:solidFill>
                  <a:schemeClr val="accent1">
                    <a:lumMod val="50000"/>
                  </a:schemeClr>
                </a:solidFill>
                <a:latin typeface="+mn-ea"/>
                <a:cs typeface="Times New Roman" panose="02020603050405020304" pitchFamily="18" charset="0"/>
              </a:rPr>
              <a:t>○計画に基づいて対策が進められてきたなか、重要施設の移設等のハード対策には多額の対策費用や</a:t>
            </a:r>
            <a:endParaRPr lang="en-US" altLang="ja-JP" dirty="0">
              <a:solidFill>
                <a:schemeClr val="accent1">
                  <a:lumMod val="50000"/>
                </a:schemeClr>
              </a:solidFill>
              <a:latin typeface="+mn-ea"/>
              <a:cs typeface="Times New Roman" panose="02020603050405020304" pitchFamily="18" charset="0"/>
            </a:endParaRPr>
          </a:p>
          <a:p>
            <a:r>
              <a:rPr lang="ja-JP" altLang="en-US" dirty="0">
                <a:solidFill>
                  <a:schemeClr val="accent1">
                    <a:lumMod val="50000"/>
                  </a:schemeClr>
                </a:solidFill>
                <a:latin typeface="+mn-ea"/>
                <a:cs typeface="Times New Roman" panose="02020603050405020304" pitchFamily="18" charset="0"/>
              </a:rPr>
              <a:t>　中長期的な期間を要する対策が残っている。引き続き、重点項目実施の推進・フォローアップが必要</a:t>
            </a:r>
            <a:endParaRPr lang="en-US" altLang="ja-JP" dirty="0">
              <a:solidFill>
                <a:schemeClr val="accent1">
                  <a:lumMod val="50000"/>
                </a:schemeClr>
              </a:solidFill>
              <a:latin typeface="+mn-ea"/>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1BC7708B-C026-4655-B6F6-D4333DD227F9}"/>
              </a:ext>
            </a:extLst>
          </p:cNvPr>
          <p:cNvSpPr txBox="1"/>
          <p:nvPr/>
        </p:nvSpPr>
        <p:spPr>
          <a:xfrm>
            <a:off x="126520" y="167410"/>
            <a:ext cx="11938959" cy="461665"/>
          </a:xfrm>
          <a:prstGeom prst="rect">
            <a:avLst/>
          </a:prstGeom>
          <a:solidFill>
            <a:srgbClr val="002060"/>
          </a:solidFill>
        </p:spPr>
        <p:txBody>
          <a:bodyPr wrap="square" rtlCol="0">
            <a:spAutoFit/>
          </a:bodyPr>
          <a:lstStyle/>
          <a:p>
            <a:r>
              <a:rPr kumimoji="1" lang="ja-JP" altLang="en-US" sz="2400" dirty="0">
                <a:solidFill>
                  <a:schemeClr val="bg1"/>
                </a:solidFill>
                <a:latin typeface="ＭＳ ゴシック" panose="020B0609070205080204" pitchFamily="49" charset="-128"/>
                <a:ea typeface="ＭＳ ゴシック" panose="020B0609070205080204" pitchFamily="49" charset="-128"/>
              </a:rPr>
              <a:t>　第１～３期対策計画の評価（令和６年度公表）</a:t>
            </a:r>
          </a:p>
        </p:txBody>
      </p:sp>
    </p:spTree>
    <p:extLst>
      <p:ext uri="{BB962C8B-B14F-4D97-AF65-F5344CB8AC3E}">
        <p14:creationId xmlns:p14="http://schemas.microsoft.com/office/powerpoint/2010/main" val="372276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63F83E1-B998-4B5F-8040-F77D30D5AB6A}"/>
              </a:ext>
            </a:extLst>
          </p:cNvPr>
          <p:cNvSpPr>
            <a:spLocks noGrp="1"/>
          </p:cNvSpPr>
          <p:nvPr>
            <p:ph type="sldNum" sz="quarter" idx="12"/>
          </p:nvPr>
        </p:nvSpPr>
        <p:spPr/>
        <p:txBody>
          <a:bodyPr/>
          <a:lstStyle/>
          <a:p>
            <a:fld id="{A3938BA9-2DF4-4B7E-9133-A83724163198}" type="slidenum">
              <a:rPr kumimoji="1" lang="ja-JP" altLang="en-US" smtClean="0"/>
              <a:t>2</a:t>
            </a:fld>
            <a:endParaRPr kumimoji="1" lang="ja-JP" altLang="en-US"/>
          </a:p>
        </p:txBody>
      </p:sp>
      <p:sp>
        <p:nvSpPr>
          <p:cNvPr id="6" name="テキスト ボックス 5">
            <a:extLst>
              <a:ext uri="{FF2B5EF4-FFF2-40B4-BE49-F238E27FC236}">
                <a16:creationId xmlns:a16="http://schemas.microsoft.com/office/drawing/2014/main" id="{956DCED2-4026-4413-B293-675FE22B0D90}"/>
              </a:ext>
            </a:extLst>
          </p:cNvPr>
          <p:cNvSpPr txBox="1"/>
          <p:nvPr/>
        </p:nvSpPr>
        <p:spPr>
          <a:xfrm>
            <a:off x="511847" y="1114395"/>
            <a:ext cx="11229170" cy="4524315"/>
          </a:xfrm>
          <a:prstGeom prst="rect">
            <a:avLst/>
          </a:prstGeom>
          <a:noFill/>
        </p:spPr>
        <p:txBody>
          <a:bodyPr wrap="square">
            <a:spAutoFit/>
          </a:bodyPr>
          <a:lstStyle/>
          <a:p>
            <a:pPr indent="133350"/>
            <a:r>
              <a:rPr lang="ja-JP" altLang="en-US" sz="1600" kern="100"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防災本部は、防災計画を着実に推進し実効性を高めるため、特別防災区域内に立地する特定事業所が</a:t>
            </a:r>
            <a:endParaRPr lang="en-US" altLang="ja-JP" sz="1600" kern="100" dirty="0">
              <a:solidFill>
                <a:schemeClr val="accent1">
                  <a:lumMod val="50000"/>
                </a:schemeClr>
              </a:solidFill>
              <a:latin typeface="+mn-ea"/>
              <a:cs typeface="Times New Roman" panose="02020603050405020304" pitchFamily="18" charset="0"/>
            </a:endParaRPr>
          </a:p>
          <a:p>
            <a:pPr indent="133350"/>
            <a:r>
              <a:rPr lang="ja-JP" altLang="en-US" sz="1600" kern="100" dirty="0">
                <a:solidFill>
                  <a:schemeClr val="accent1">
                    <a:lumMod val="50000"/>
                  </a:schemeClr>
                </a:solidFill>
                <a:effectLst/>
                <a:latin typeface="+mn-ea"/>
                <a:cs typeface="Times New Roman" panose="02020603050405020304" pitchFamily="18" charset="0"/>
              </a:rPr>
              <a:t>　</a:t>
            </a:r>
            <a:r>
              <a:rPr lang="ja-JP" altLang="ja-JP" sz="1600" kern="100" dirty="0">
                <a:solidFill>
                  <a:schemeClr val="accent1">
                    <a:lumMod val="50000"/>
                  </a:schemeClr>
                </a:solidFill>
                <a:effectLst/>
                <a:latin typeface="+mn-ea"/>
                <a:cs typeface="Times New Roman" panose="02020603050405020304" pitchFamily="18" charset="0"/>
              </a:rPr>
              <a:t>優先的に実施すべき対策を重点項目として設定し</a:t>
            </a:r>
            <a:r>
              <a:rPr lang="ja-JP" altLang="en-US" sz="1600" kern="100"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進行管理</a:t>
            </a:r>
            <a:r>
              <a:rPr lang="ja-JP" altLang="en-US" sz="1600" b="1" dirty="0">
                <a:solidFill>
                  <a:schemeClr val="accent1">
                    <a:lumMod val="50000"/>
                  </a:schemeClr>
                </a:solidFill>
                <a:effectLst/>
                <a:latin typeface="+mn-ea"/>
                <a:cs typeface="Times New Roman" panose="02020603050405020304" pitchFamily="18" charset="0"/>
              </a:rPr>
              <a:t>（</a:t>
            </a:r>
            <a:r>
              <a:rPr lang="ja-JP" altLang="ja-JP" sz="1600" b="1" dirty="0">
                <a:solidFill>
                  <a:schemeClr val="accent1">
                    <a:lumMod val="50000"/>
                  </a:schemeClr>
                </a:solidFill>
                <a:effectLst/>
                <a:latin typeface="+mn-ea"/>
                <a:cs typeface="Times New Roman" panose="02020603050405020304" pitchFamily="18" charset="0"/>
              </a:rPr>
              <a:t>進捗状況</a:t>
            </a:r>
            <a:r>
              <a:rPr lang="ja-JP" altLang="en-US" sz="1600" b="1" dirty="0">
                <a:solidFill>
                  <a:schemeClr val="accent1">
                    <a:lumMod val="50000"/>
                  </a:schemeClr>
                </a:solidFill>
                <a:effectLst/>
                <a:latin typeface="+mn-ea"/>
                <a:cs typeface="Times New Roman" panose="02020603050405020304" pitchFamily="18" charset="0"/>
              </a:rPr>
              <a:t>の</a:t>
            </a:r>
            <a:r>
              <a:rPr lang="ja-JP" altLang="ja-JP" sz="1600" b="1" dirty="0">
                <a:solidFill>
                  <a:schemeClr val="accent1">
                    <a:lumMod val="50000"/>
                  </a:schemeClr>
                </a:solidFill>
                <a:effectLst/>
                <a:latin typeface="+mn-ea"/>
                <a:cs typeface="Times New Roman" panose="02020603050405020304" pitchFamily="18" charset="0"/>
              </a:rPr>
              <a:t>把握及び公表</a:t>
            </a:r>
            <a:r>
              <a:rPr lang="ja-JP" altLang="en-US" sz="1600" b="1" dirty="0">
                <a:solidFill>
                  <a:schemeClr val="accent1">
                    <a:lumMod val="50000"/>
                  </a:schemeClr>
                </a:solidFill>
                <a:effectLst/>
                <a:latin typeface="+mn-ea"/>
                <a:cs typeface="Times New Roman" panose="02020603050405020304" pitchFamily="18" charset="0"/>
              </a:rPr>
              <a:t>）</a:t>
            </a:r>
            <a:r>
              <a:rPr lang="ja-JP" altLang="ja-JP" sz="1600" kern="100" dirty="0">
                <a:solidFill>
                  <a:schemeClr val="accent1">
                    <a:lumMod val="50000"/>
                  </a:schemeClr>
                </a:solidFill>
                <a:effectLst/>
                <a:latin typeface="+mn-ea"/>
                <a:cs typeface="Times New Roman" panose="02020603050405020304" pitchFamily="18" charset="0"/>
              </a:rPr>
              <a:t>を進めてき</a:t>
            </a:r>
            <a:r>
              <a:rPr lang="ja-JP" altLang="en-US" sz="1600" kern="100" dirty="0">
                <a:solidFill>
                  <a:schemeClr val="accent1">
                    <a:lumMod val="50000"/>
                  </a:schemeClr>
                </a:solidFill>
                <a:effectLst/>
                <a:latin typeface="+mn-ea"/>
                <a:cs typeface="Times New Roman" panose="02020603050405020304" pitchFamily="18" charset="0"/>
              </a:rPr>
              <a:t>た</a:t>
            </a:r>
            <a:endParaRPr lang="en-US" altLang="ja-JP" sz="1600" kern="100" dirty="0">
              <a:solidFill>
                <a:schemeClr val="accent1">
                  <a:lumMod val="50000"/>
                </a:schemeClr>
              </a:solidFill>
              <a:effectLst/>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endParaRPr lang="en-US" altLang="ja-JP" sz="1600" dirty="0">
              <a:solidFill>
                <a:schemeClr val="accent1">
                  <a:lumMod val="50000"/>
                </a:schemeClr>
              </a:solidFill>
              <a:latin typeface="+mn-ea"/>
              <a:cs typeface="Times New Roman" panose="02020603050405020304" pitchFamily="18" charset="0"/>
            </a:endParaRPr>
          </a:p>
          <a:p>
            <a:pPr indent="133350"/>
            <a:r>
              <a:rPr lang="ja-JP" altLang="en-US" sz="1600" dirty="0">
                <a:solidFill>
                  <a:schemeClr val="accent1">
                    <a:lumMod val="50000"/>
                  </a:schemeClr>
                </a:solidFill>
                <a:latin typeface="+mn-ea"/>
                <a:cs typeface="Times New Roman" panose="02020603050405020304" pitchFamily="18" charset="0"/>
              </a:rPr>
              <a:t>○</a:t>
            </a:r>
            <a:r>
              <a:rPr lang="ja-JP" altLang="ja-JP" sz="1600" dirty="0">
                <a:solidFill>
                  <a:schemeClr val="accent1">
                    <a:lumMod val="50000"/>
                  </a:schemeClr>
                </a:solidFill>
                <a:effectLst/>
                <a:latin typeface="+mn-ea"/>
                <a:cs typeface="Times New Roman" panose="02020603050405020304" pitchFamily="18" charset="0"/>
              </a:rPr>
              <a:t>特定事業所は</a:t>
            </a:r>
            <a:r>
              <a:rPr lang="ja-JP" altLang="en-US" sz="1600" dirty="0">
                <a:solidFill>
                  <a:schemeClr val="accent1">
                    <a:lumMod val="50000"/>
                  </a:schemeClr>
                </a:solidFill>
                <a:effectLst/>
                <a:latin typeface="+mn-ea"/>
                <a:cs typeface="Times New Roman" panose="02020603050405020304" pitchFamily="18" charset="0"/>
              </a:rPr>
              <a:t>、重点項目の対策計画を作成し、取組みを進めてきた</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第１期対策計画（平成</a:t>
            </a:r>
            <a:r>
              <a:rPr lang="en-US" altLang="ja-JP" sz="1600" dirty="0">
                <a:solidFill>
                  <a:schemeClr val="accent1">
                    <a:lumMod val="50000"/>
                  </a:schemeClr>
                </a:solidFill>
                <a:effectLst/>
                <a:latin typeface="+mn-ea"/>
                <a:cs typeface="Times New Roman" panose="02020603050405020304" pitchFamily="18" charset="0"/>
              </a:rPr>
              <a:t>27</a:t>
            </a:r>
            <a:r>
              <a:rPr lang="ja-JP" altLang="ja-JP" sz="1600" dirty="0">
                <a:solidFill>
                  <a:schemeClr val="accent1">
                    <a:lumMod val="50000"/>
                  </a:schemeClr>
                </a:solidFill>
                <a:effectLst/>
                <a:latin typeface="+mn-ea"/>
                <a:cs typeface="Times New Roman" panose="02020603050405020304" pitchFamily="18" charset="0"/>
              </a:rPr>
              <a:t>年度～</a:t>
            </a:r>
            <a:r>
              <a:rPr lang="en-US" altLang="ja-JP" sz="1600" dirty="0">
                <a:solidFill>
                  <a:schemeClr val="accent1">
                    <a:lumMod val="50000"/>
                  </a:schemeClr>
                </a:solidFill>
                <a:effectLst/>
                <a:latin typeface="+mn-ea"/>
                <a:cs typeface="Times New Roman" panose="02020603050405020304" pitchFamily="18" charset="0"/>
              </a:rPr>
              <a:t>29</a:t>
            </a:r>
            <a:r>
              <a:rPr lang="ja-JP" altLang="ja-JP" sz="1600" dirty="0">
                <a:solidFill>
                  <a:schemeClr val="accent1">
                    <a:lumMod val="50000"/>
                  </a:schemeClr>
                </a:solidFill>
                <a:effectLst/>
                <a:latin typeface="+mn-ea"/>
                <a:cs typeface="Times New Roman" panose="02020603050405020304" pitchFamily="18" charset="0"/>
              </a:rPr>
              <a:t>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第２期対策計画（平成</a:t>
            </a:r>
            <a:r>
              <a:rPr lang="en-US" altLang="ja-JP" sz="1600" dirty="0">
                <a:solidFill>
                  <a:schemeClr val="accent1">
                    <a:lumMod val="50000"/>
                  </a:schemeClr>
                </a:solidFill>
                <a:effectLst/>
                <a:latin typeface="+mn-ea"/>
                <a:cs typeface="Times New Roman" panose="02020603050405020304" pitchFamily="18" charset="0"/>
              </a:rPr>
              <a:t>30</a:t>
            </a:r>
            <a:r>
              <a:rPr lang="ja-JP" altLang="ja-JP" sz="1600" dirty="0">
                <a:solidFill>
                  <a:schemeClr val="accent1">
                    <a:lumMod val="50000"/>
                  </a:schemeClr>
                </a:solidFill>
                <a:effectLst/>
                <a:latin typeface="+mn-ea"/>
                <a:cs typeface="Times New Roman" panose="02020603050405020304" pitchFamily="18" charset="0"/>
              </a:rPr>
              <a:t>年度～２年度）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r>
              <a:rPr lang="ja-JP" altLang="ja-JP" sz="1600" dirty="0">
                <a:solidFill>
                  <a:schemeClr val="accent1">
                    <a:lumMod val="50000"/>
                  </a:schemeClr>
                </a:solidFill>
                <a:effectLst/>
                <a:latin typeface="+mn-ea"/>
                <a:cs typeface="Times New Roman" panose="02020603050405020304" pitchFamily="18" charset="0"/>
              </a:rPr>
              <a:t>第３期対策計画（令和３年度～５年度）</a:t>
            </a:r>
            <a:endParaRPr lang="en-US" altLang="ja-JP" sz="1600" dirty="0">
              <a:solidFill>
                <a:schemeClr val="accent1">
                  <a:lumMod val="50000"/>
                </a:schemeClr>
              </a:solidFill>
              <a:effectLst/>
              <a:latin typeface="+mn-ea"/>
              <a:cs typeface="Times New Roman" panose="02020603050405020304" pitchFamily="18" charset="0"/>
            </a:endParaRPr>
          </a:p>
          <a:p>
            <a:r>
              <a:rPr lang="ja-JP" altLang="en-US" sz="1600" dirty="0">
                <a:solidFill>
                  <a:schemeClr val="accent1">
                    <a:lumMod val="50000"/>
                  </a:schemeClr>
                </a:solidFill>
                <a:latin typeface="+mn-ea"/>
                <a:cs typeface="Times New Roman" panose="02020603050405020304" pitchFamily="18" charset="0"/>
              </a:rPr>
              <a:t>　　　　　　　　　　↓</a:t>
            </a:r>
            <a:endParaRPr lang="en-US" altLang="ja-JP" sz="1600" dirty="0">
              <a:solidFill>
                <a:schemeClr val="accent1">
                  <a:lumMod val="50000"/>
                </a:schemeClr>
              </a:solidFill>
              <a:latin typeface="+mn-ea"/>
              <a:cs typeface="Times New Roman" panose="02020603050405020304" pitchFamily="18" charset="0"/>
            </a:endParaRPr>
          </a:p>
          <a:p>
            <a:r>
              <a:rPr lang="ja-JP" altLang="en-US" sz="1600" dirty="0">
                <a:solidFill>
                  <a:schemeClr val="accent1">
                    <a:lumMod val="50000"/>
                  </a:schemeClr>
                </a:solidFill>
                <a:effectLst/>
                <a:latin typeface="+mn-ea"/>
                <a:cs typeface="Times New Roman" panose="02020603050405020304" pitchFamily="18" charset="0"/>
              </a:rPr>
              <a:t>　　令和６年度以降は、ガイドライン</a:t>
            </a:r>
            <a:r>
              <a:rPr kumimoji="1" lang="ja-JP" altLang="en-US" sz="1600" dirty="0">
                <a:ln w="0"/>
                <a:solidFill>
                  <a:srgbClr val="002060"/>
                </a:solidFill>
                <a:latin typeface="+mn-ea"/>
                <a:cs typeface="Times New Roman" panose="02020603050405020304" pitchFamily="18" charset="0"/>
              </a:rPr>
              <a:t>（令和６～</a:t>
            </a:r>
            <a:r>
              <a:rPr kumimoji="1" lang="en-US" altLang="ja-JP" sz="1600" dirty="0">
                <a:ln w="0"/>
                <a:solidFill>
                  <a:srgbClr val="002060"/>
                </a:solidFill>
                <a:latin typeface="+mn-ea"/>
                <a:cs typeface="Times New Roman" panose="02020603050405020304" pitchFamily="18" charset="0"/>
              </a:rPr>
              <a:t>15</a:t>
            </a:r>
            <a:r>
              <a:rPr kumimoji="1" lang="ja-JP" altLang="en-US" sz="1600" dirty="0">
                <a:ln w="0"/>
                <a:solidFill>
                  <a:srgbClr val="002060"/>
                </a:solidFill>
                <a:latin typeface="+mn-ea"/>
                <a:cs typeface="Times New Roman" panose="02020603050405020304" pitchFamily="18" charset="0"/>
              </a:rPr>
              <a:t>年度</a:t>
            </a:r>
            <a:r>
              <a:rPr kumimoji="1" lang="ja-JP" altLang="en-US" sz="1600" b="1" dirty="0">
                <a:ln w="0"/>
                <a:solidFill>
                  <a:srgbClr val="002060"/>
                </a:solidFill>
                <a:latin typeface="+mn-ea"/>
                <a:cs typeface="Times New Roman" panose="02020603050405020304" pitchFamily="18" charset="0"/>
              </a:rPr>
              <a:t>）</a:t>
            </a:r>
            <a:r>
              <a:rPr lang="ja-JP" altLang="en-US" sz="1600" dirty="0">
                <a:solidFill>
                  <a:schemeClr val="accent1">
                    <a:lumMod val="50000"/>
                  </a:schemeClr>
                </a:solidFill>
                <a:effectLst/>
                <a:latin typeface="+mn-ea"/>
                <a:cs typeface="Times New Roman" panose="02020603050405020304" pitchFamily="18" charset="0"/>
              </a:rPr>
              <a:t>に基づき取組みを進める</a:t>
            </a:r>
            <a:endParaRPr lang="en-US" altLang="ja-JP" sz="1600" dirty="0">
              <a:solidFill>
                <a:schemeClr val="accent1">
                  <a:lumMod val="50000"/>
                </a:schemeClr>
              </a:solidFill>
              <a:effectLst/>
              <a:latin typeface="+mn-ea"/>
              <a:cs typeface="Times New Roman" panose="02020603050405020304" pitchFamily="18" charset="0"/>
            </a:endParaRPr>
          </a:p>
        </p:txBody>
      </p:sp>
      <p:sp>
        <p:nvSpPr>
          <p:cNvPr id="7" name="テキスト ボックス 6">
            <a:extLst>
              <a:ext uri="{FF2B5EF4-FFF2-40B4-BE49-F238E27FC236}">
                <a16:creationId xmlns:a16="http://schemas.microsoft.com/office/drawing/2014/main" id="{50E06FFD-8FB9-4C52-867E-3EA9064F5478}"/>
              </a:ext>
            </a:extLst>
          </p:cNvPr>
          <p:cNvSpPr txBox="1"/>
          <p:nvPr/>
        </p:nvSpPr>
        <p:spPr>
          <a:xfrm>
            <a:off x="204740" y="771122"/>
            <a:ext cx="1456566" cy="369332"/>
          </a:xfrm>
          <a:prstGeom prst="rect">
            <a:avLst/>
          </a:prstGeom>
          <a:noFill/>
        </p:spPr>
        <p:txBody>
          <a:bodyPr wrap="square" rtlCol="0">
            <a:spAutoFit/>
          </a:bodyPr>
          <a:lstStyle/>
          <a:p>
            <a:r>
              <a:rPr kumimoji="1" lang="ja-JP" altLang="en-US" dirty="0">
                <a:solidFill>
                  <a:schemeClr val="accent1">
                    <a:lumMod val="50000"/>
                  </a:schemeClr>
                </a:solidFill>
              </a:rPr>
              <a:t>（１）概要</a:t>
            </a:r>
          </a:p>
        </p:txBody>
      </p:sp>
      <p:sp>
        <p:nvSpPr>
          <p:cNvPr id="8" name="タイトル 1">
            <a:extLst>
              <a:ext uri="{FF2B5EF4-FFF2-40B4-BE49-F238E27FC236}">
                <a16:creationId xmlns:a16="http://schemas.microsoft.com/office/drawing/2014/main" id="{C6775ED7-338A-43CF-9F4A-78AB1229C68E}"/>
              </a:ext>
            </a:extLst>
          </p:cNvPr>
          <p:cNvSpPr txBox="1">
            <a:spLocks/>
          </p:cNvSpPr>
          <p:nvPr/>
        </p:nvSpPr>
        <p:spPr>
          <a:xfrm>
            <a:off x="184510" y="105072"/>
            <a:ext cx="11883845" cy="590328"/>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１　概　要</a:t>
            </a:r>
          </a:p>
        </p:txBody>
      </p:sp>
      <p:sp>
        <p:nvSpPr>
          <p:cNvPr id="9" name="テキスト ボックス 8">
            <a:extLst>
              <a:ext uri="{FF2B5EF4-FFF2-40B4-BE49-F238E27FC236}">
                <a16:creationId xmlns:a16="http://schemas.microsoft.com/office/drawing/2014/main" id="{6D8A50D2-8B79-49F7-B907-C21EB824CC14}"/>
              </a:ext>
            </a:extLst>
          </p:cNvPr>
          <p:cNvSpPr txBox="1"/>
          <p:nvPr/>
        </p:nvSpPr>
        <p:spPr>
          <a:xfrm>
            <a:off x="204740" y="1854973"/>
            <a:ext cx="3193720" cy="369332"/>
          </a:xfrm>
          <a:prstGeom prst="rect">
            <a:avLst/>
          </a:prstGeom>
          <a:noFill/>
        </p:spPr>
        <p:txBody>
          <a:bodyPr wrap="square" rtlCol="0">
            <a:spAutoFit/>
          </a:bodyPr>
          <a:lstStyle/>
          <a:p>
            <a:r>
              <a:rPr kumimoji="1" lang="ja-JP" altLang="en-US" dirty="0">
                <a:solidFill>
                  <a:schemeClr val="accent1">
                    <a:lumMod val="50000"/>
                  </a:schemeClr>
                </a:solidFill>
              </a:rPr>
              <a:t>（２）特定事業所の状況</a:t>
            </a:r>
          </a:p>
        </p:txBody>
      </p:sp>
      <p:graphicFrame>
        <p:nvGraphicFramePr>
          <p:cNvPr id="10" name="表 9">
            <a:extLst>
              <a:ext uri="{FF2B5EF4-FFF2-40B4-BE49-F238E27FC236}">
                <a16:creationId xmlns:a16="http://schemas.microsoft.com/office/drawing/2014/main" id="{557F3C98-F338-4B97-B7D9-DA822687A5F2}"/>
              </a:ext>
            </a:extLst>
          </p:cNvPr>
          <p:cNvGraphicFramePr>
            <a:graphicFrameLocks noGrp="1"/>
          </p:cNvGraphicFramePr>
          <p:nvPr>
            <p:extLst>
              <p:ext uri="{D42A27DB-BD31-4B8C-83A1-F6EECF244321}">
                <p14:modId xmlns:p14="http://schemas.microsoft.com/office/powerpoint/2010/main" val="1669536059"/>
              </p:ext>
            </p:extLst>
          </p:nvPr>
        </p:nvGraphicFramePr>
        <p:xfrm>
          <a:off x="933023" y="2176892"/>
          <a:ext cx="6461910" cy="1554480"/>
        </p:xfrm>
        <a:graphic>
          <a:graphicData uri="http://schemas.openxmlformats.org/drawingml/2006/table">
            <a:tbl>
              <a:tblPr firstRow="1" firstCol="1" bandRow="1">
                <a:tableStyleId>{5C22544A-7EE6-4342-B048-85BDC9FD1C3A}</a:tableStyleId>
              </a:tblPr>
              <a:tblGrid>
                <a:gridCol w="1709534">
                  <a:extLst>
                    <a:ext uri="{9D8B030D-6E8A-4147-A177-3AD203B41FA5}">
                      <a16:colId xmlns:a16="http://schemas.microsoft.com/office/drawing/2014/main" val="3096583439"/>
                    </a:ext>
                  </a:extLst>
                </a:gridCol>
                <a:gridCol w="1188094">
                  <a:extLst>
                    <a:ext uri="{9D8B030D-6E8A-4147-A177-3AD203B41FA5}">
                      <a16:colId xmlns:a16="http://schemas.microsoft.com/office/drawing/2014/main" val="799460697"/>
                    </a:ext>
                  </a:extLst>
                </a:gridCol>
                <a:gridCol w="1188094">
                  <a:extLst>
                    <a:ext uri="{9D8B030D-6E8A-4147-A177-3AD203B41FA5}">
                      <a16:colId xmlns:a16="http://schemas.microsoft.com/office/drawing/2014/main" val="2243563882"/>
                    </a:ext>
                  </a:extLst>
                </a:gridCol>
                <a:gridCol w="1188094">
                  <a:extLst>
                    <a:ext uri="{9D8B030D-6E8A-4147-A177-3AD203B41FA5}">
                      <a16:colId xmlns:a16="http://schemas.microsoft.com/office/drawing/2014/main" val="3102938526"/>
                    </a:ext>
                  </a:extLst>
                </a:gridCol>
                <a:gridCol w="1188094">
                  <a:extLst>
                    <a:ext uri="{9D8B030D-6E8A-4147-A177-3AD203B41FA5}">
                      <a16:colId xmlns:a16="http://schemas.microsoft.com/office/drawing/2014/main" val="3557490529"/>
                    </a:ext>
                  </a:extLst>
                </a:gridCol>
              </a:tblGrid>
              <a:tr h="630550">
                <a:tc>
                  <a:txBody>
                    <a:bodyPr/>
                    <a:lstStyle/>
                    <a:p>
                      <a:pPr indent="457200" algn="l"/>
                      <a:r>
                        <a:rPr lang="ja-JP" altLang="en-US" sz="1400" kern="100" dirty="0">
                          <a:effectLst/>
                        </a:rPr>
                        <a:t>　　</a:t>
                      </a:r>
                      <a:r>
                        <a:rPr lang="ja-JP" sz="1400" kern="100" dirty="0">
                          <a:effectLst/>
                        </a:rPr>
                        <a:t>地区名</a:t>
                      </a:r>
                    </a:p>
                    <a:p>
                      <a:pPr algn="l"/>
                      <a:endParaRPr lang="en-US" altLang="ja-JP" sz="1400" kern="100" dirty="0">
                        <a:effectLst/>
                      </a:endParaRPr>
                    </a:p>
                    <a:p>
                      <a:pPr algn="l"/>
                      <a:r>
                        <a:rPr lang="ja-JP" sz="1400" kern="100" dirty="0">
                          <a:effectLst/>
                        </a:rPr>
                        <a:t>種別</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r>
                        <a:rPr lang="ja-JP" sz="1400" kern="100" dirty="0">
                          <a:effectLst/>
                        </a:rPr>
                        <a:t>大阪北港</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dirty="0">
                          <a:effectLst/>
                        </a:rPr>
                        <a:t>堺泉北</a:t>
                      </a:r>
                      <a:endParaRPr lang="en-US" altLang="ja-JP" sz="1400" kern="100" dirty="0">
                        <a:effectLst/>
                      </a:endParaRPr>
                    </a:p>
                    <a:p>
                      <a:pPr algn="ctr"/>
                      <a:r>
                        <a:rPr lang="ja-JP" altLang="en-US" sz="1400" kern="100" dirty="0">
                          <a:effectLst/>
                          <a:latin typeface="Century" panose="02040604050505020304" pitchFamily="18" charset="0"/>
                          <a:ea typeface="ＭＳ 明朝" panose="02020609040205080304" pitchFamily="17" charset="-128"/>
                          <a:cs typeface="Times New Roman" panose="02020603050405020304" pitchFamily="18" charset="0"/>
                        </a:rPr>
                        <a:t>臨海</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dirty="0">
                          <a:effectLst/>
                        </a:rPr>
                        <a:t>関西空港</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1400" kern="100">
                          <a:effectLst/>
                        </a:rPr>
                        <a:t>合計</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70818086"/>
                  </a:ext>
                </a:extLst>
              </a:tr>
              <a:tr h="270236">
                <a:tc>
                  <a:txBody>
                    <a:bodyPr/>
                    <a:lstStyle/>
                    <a:p>
                      <a:pPr algn="ctr"/>
                      <a:r>
                        <a:rPr lang="ja-JP" sz="1400" kern="100" dirty="0">
                          <a:effectLst/>
                        </a:rPr>
                        <a:t>第一種</a:t>
                      </a:r>
                      <a:r>
                        <a:rPr lang="ja-JP" altLang="en-US" sz="1400" kern="100" dirty="0">
                          <a:effectLst/>
                        </a:rPr>
                        <a:t>事業所</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ja-JP" sz="2000" kern="100" dirty="0">
                          <a:effectLst/>
                          <a:latin typeface="+mn-ea"/>
                          <a:ea typeface="+mn-ea"/>
                        </a:rPr>
                        <a:t>２</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11</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１</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a:effectLst/>
                          <a:latin typeface="+mn-ea"/>
                          <a:ea typeface="+mn-ea"/>
                        </a:rPr>
                        <a:t>14</a:t>
                      </a:r>
                      <a:endParaRPr lang="ja-JP" sz="2000" kern="10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943434416"/>
                  </a:ext>
                </a:extLst>
              </a:tr>
              <a:tr h="270236">
                <a:tc>
                  <a:txBody>
                    <a:bodyPr/>
                    <a:lstStyle/>
                    <a:p>
                      <a:pPr algn="ctr"/>
                      <a:r>
                        <a:rPr lang="ja-JP" sz="1400" kern="100" dirty="0">
                          <a:effectLst/>
                        </a:rPr>
                        <a:t>第二種</a:t>
                      </a:r>
                      <a:r>
                        <a:rPr lang="ja-JP" altLang="en-US" sz="1400" kern="100" dirty="0">
                          <a:effectLst/>
                        </a:rPr>
                        <a:t>事業所</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2000" kern="100" dirty="0">
                          <a:effectLst/>
                          <a:latin typeface="+mn-ea"/>
                          <a:ea typeface="+mn-ea"/>
                        </a:rPr>
                        <a:t>12</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22</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０</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34</a:t>
                      </a:r>
                      <a:endParaRPr lang="ja-JP" sz="2000" kern="10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930332356"/>
                  </a:ext>
                </a:extLst>
              </a:tr>
              <a:tr h="270236">
                <a:tc>
                  <a:txBody>
                    <a:bodyPr/>
                    <a:lstStyle/>
                    <a:p>
                      <a:pPr algn="ctr"/>
                      <a:r>
                        <a:rPr lang="ja-JP" sz="1400" kern="100" dirty="0">
                          <a:effectLst/>
                        </a:rPr>
                        <a:t>合　計</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r>
                        <a:rPr lang="en-US" sz="2000" kern="100">
                          <a:effectLst/>
                          <a:latin typeface="+mn-ea"/>
                          <a:ea typeface="+mn-ea"/>
                        </a:rPr>
                        <a:t>14</a:t>
                      </a:r>
                      <a:endParaRPr lang="ja-JP" sz="2000" kern="10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33</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ja-JP" sz="2000" kern="100" dirty="0">
                          <a:effectLst/>
                          <a:latin typeface="+mn-ea"/>
                          <a:ea typeface="+mn-ea"/>
                        </a:rPr>
                        <a:t>１</a:t>
                      </a:r>
                      <a:endParaRPr lang="ja-JP" sz="2000" kern="100" dirty="0">
                        <a:effectLst/>
                        <a:latin typeface="+mn-ea"/>
                        <a:ea typeface="+mn-ea"/>
                        <a:cs typeface="Times New Roman" panose="02020603050405020304" pitchFamily="18" charset="0"/>
                      </a:endParaRPr>
                    </a:p>
                  </a:txBody>
                  <a:tcPr marL="68580" marR="68580" marT="0" marB="0"/>
                </a:tc>
                <a:tc>
                  <a:txBody>
                    <a:bodyPr/>
                    <a:lstStyle/>
                    <a:p>
                      <a:pPr algn="ctr"/>
                      <a:r>
                        <a:rPr lang="en-US" sz="2000" kern="100" dirty="0">
                          <a:effectLst/>
                          <a:latin typeface="+mn-ea"/>
                          <a:ea typeface="+mn-ea"/>
                        </a:rPr>
                        <a:t>48</a:t>
                      </a:r>
                      <a:endParaRPr lang="ja-JP" sz="2000" kern="10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335213144"/>
                  </a:ext>
                </a:extLst>
              </a:tr>
            </a:tbl>
          </a:graphicData>
        </a:graphic>
      </p:graphicFrame>
      <p:pic>
        <p:nvPicPr>
          <p:cNvPr id="12" name="図 11">
            <a:extLst>
              <a:ext uri="{FF2B5EF4-FFF2-40B4-BE49-F238E27FC236}">
                <a16:creationId xmlns:a16="http://schemas.microsoft.com/office/drawing/2014/main" id="{00D77D92-88AC-4326-A47B-0B7244ECF636}"/>
              </a:ext>
            </a:extLst>
          </p:cNvPr>
          <p:cNvPicPr>
            <a:picLocks noChangeAspect="1"/>
          </p:cNvPicPr>
          <p:nvPr/>
        </p:nvPicPr>
        <p:blipFill>
          <a:blip r:embed="rId2"/>
          <a:stretch>
            <a:fillRect/>
          </a:stretch>
        </p:blipFill>
        <p:spPr>
          <a:xfrm>
            <a:off x="8874084" y="2254042"/>
            <a:ext cx="2402623" cy="3571246"/>
          </a:xfrm>
          <a:prstGeom prst="rect">
            <a:avLst/>
          </a:prstGeom>
        </p:spPr>
      </p:pic>
      <p:sp>
        <p:nvSpPr>
          <p:cNvPr id="13" name="テキスト ボックス 12">
            <a:extLst>
              <a:ext uri="{FF2B5EF4-FFF2-40B4-BE49-F238E27FC236}">
                <a16:creationId xmlns:a16="http://schemas.microsoft.com/office/drawing/2014/main" id="{BB22E7F4-3C89-4616-887D-30C41472B984}"/>
              </a:ext>
            </a:extLst>
          </p:cNvPr>
          <p:cNvSpPr txBox="1"/>
          <p:nvPr/>
        </p:nvSpPr>
        <p:spPr>
          <a:xfrm>
            <a:off x="9505637" y="2767632"/>
            <a:ext cx="723275" cy="253916"/>
          </a:xfrm>
          <a:prstGeom prst="rect">
            <a:avLst/>
          </a:prstGeom>
          <a:solidFill>
            <a:schemeClr val="bg1"/>
          </a:solidFill>
          <a:ln>
            <a:solidFill>
              <a:schemeClr val="tx1"/>
            </a:solidFill>
          </a:ln>
        </p:spPr>
        <p:txBody>
          <a:bodyPr wrap="none" rtlCol="0">
            <a:spAutoFit/>
          </a:bodyPr>
          <a:lstStyle/>
          <a:p>
            <a:r>
              <a:rPr kumimoji="1" lang="ja-JP" altLang="en-US" sz="1050" dirty="0"/>
              <a:t>大阪北港</a:t>
            </a:r>
          </a:p>
        </p:txBody>
      </p:sp>
      <p:sp>
        <p:nvSpPr>
          <p:cNvPr id="14" name="テキスト ボックス 13">
            <a:extLst>
              <a:ext uri="{FF2B5EF4-FFF2-40B4-BE49-F238E27FC236}">
                <a16:creationId xmlns:a16="http://schemas.microsoft.com/office/drawing/2014/main" id="{C59F37A1-3FB4-496B-AC49-62408EB2DE90}"/>
              </a:ext>
            </a:extLst>
          </p:cNvPr>
          <p:cNvSpPr txBox="1"/>
          <p:nvPr/>
        </p:nvSpPr>
        <p:spPr>
          <a:xfrm>
            <a:off x="9433038" y="3665150"/>
            <a:ext cx="868473" cy="253916"/>
          </a:xfrm>
          <a:prstGeom prst="rect">
            <a:avLst/>
          </a:prstGeom>
          <a:solidFill>
            <a:schemeClr val="bg1"/>
          </a:solidFill>
          <a:ln>
            <a:solidFill>
              <a:schemeClr val="tx1"/>
            </a:solidFill>
          </a:ln>
        </p:spPr>
        <p:txBody>
          <a:bodyPr wrap="square" rtlCol="0">
            <a:spAutoFit/>
          </a:bodyPr>
          <a:lstStyle/>
          <a:p>
            <a:r>
              <a:rPr kumimoji="1" lang="ja-JP" altLang="en-US" sz="1050" dirty="0"/>
              <a:t>堺泉北臨海</a:t>
            </a:r>
          </a:p>
        </p:txBody>
      </p:sp>
      <p:sp>
        <p:nvSpPr>
          <p:cNvPr id="15" name="テキスト ボックス 14">
            <a:extLst>
              <a:ext uri="{FF2B5EF4-FFF2-40B4-BE49-F238E27FC236}">
                <a16:creationId xmlns:a16="http://schemas.microsoft.com/office/drawing/2014/main" id="{CE7E27D0-97A8-47E3-A8DA-69020E27BAE6}"/>
              </a:ext>
            </a:extLst>
          </p:cNvPr>
          <p:cNvSpPr txBox="1"/>
          <p:nvPr/>
        </p:nvSpPr>
        <p:spPr>
          <a:xfrm>
            <a:off x="8976221" y="4555109"/>
            <a:ext cx="723275" cy="253916"/>
          </a:xfrm>
          <a:prstGeom prst="rect">
            <a:avLst/>
          </a:prstGeom>
          <a:solidFill>
            <a:schemeClr val="bg1"/>
          </a:solidFill>
          <a:ln>
            <a:solidFill>
              <a:schemeClr val="tx1"/>
            </a:solidFill>
          </a:ln>
        </p:spPr>
        <p:txBody>
          <a:bodyPr wrap="none" rtlCol="0">
            <a:spAutoFit/>
          </a:bodyPr>
          <a:lstStyle/>
          <a:p>
            <a:r>
              <a:rPr kumimoji="1" lang="ja-JP" altLang="en-US" sz="1050" dirty="0"/>
              <a:t>関西空港</a:t>
            </a:r>
          </a:p>
        </p:txBody>
      </p:sp>
      <p:sp>
        <p:nvSpPr>
          <p:cNvPr id="16" name="テキスト ボックス 15">
            <a:extLst>
              <a:ext uri="{FF2B5EF4-FFF2-40B4-BE49-F238E27FC236}">
                <a16:creationId xmlns:a16="http://schemas.microsoft.com/office/drawing/2014/main" id="{82A4A0CA-A7AE-4FD8-AF4E-60410E18E1D0}"/>
              </a:ext>
            </a:extLst>
          </p:cNvPr>
          <p:cNvSpPr txBox="1"/>
          <p:nvPr/>
        </p:nvSpPr>
        <p:spPr>
          <a:xfrm>
            <a:off x="4177831" y="1900420"/>
            <a:ext cx="3294929" cy="335285"/>
          </a:xfrm>
          <a:prstGeom prst="rect">
            <a:avLst/>
          </a:prstGeom>
          <a:noFill/>
        </p:spPr>
        <p:txBody>
          <a:bodyPr wrap="square">
            <a:spAutoFit/>
          </a:bodyPr>
          <a:lstStyle/>
          <a:p>
            <a:pPr algn="r">
              <a:lnSpc>
                <a:spcPts val="2000"/>
              </a:lnSpc>
            </a:pPr>
            <a:r>
              <a:rPr lang="ja-JP" altLang="ja-JP" sz="1400" kern="100" dirty="0">
                <a:solidFill>
                  <a:schemeClr val="accent1">
                    <a:lumMod val="50000"/>
                  </a:schemeClr>
                </a:solidFill>
                <a:effectLst/>
                <a:latin typeface="+mn-ea"/>
                <a:cs typeface="Times New Roman" panose="02020603050405020304" pitchFamily="18" charset="0"/>
              </a:rPr>
              <a:t>（令和</a:t>
            </a:r>
            <a:r>
              <a:rPr lang="ja-JP" altLang="en-US" sz="1400" kern="100" dirty="0">
                <a:solidFill>
                  <a:schemeClr val="accent1">
                    <a:lumMod val="50000"/>
                  </a:schemeClr>
                </a:solidFill>
                <a:effectLst/>
                <a:latin typeface="+mn-ea"/>
                <a:cs typeface="Times New Roman" panose="02020603050405020304" pitchFamily="18" charset="0"/>
              </a:rPr>
              <a:t>７</a:t>
            </a:r>
            <a:r>
              <a:rPr lang="ja-JP" altLang="ja-JP" sz="1400" kern="100" dirty="0">
                <a:solidFill>
                  <a:schemeClr val="accent1">
                    <a:lumMod val="50000"/>
                  </a:schemeClr>
                </a:solidFill>
                <a:effectLst/>
                <a:latin typeface="+mn-ea"/>
                <a:cs typeface="Times New Roman" panose="02020603050405020304" pitchFamily="18" charset="0"/>
              </a:rPr>
              <a:t>年</a:t>
            </a:r>
            <a:r>
              <a:rPr lang="ja-JP" altLang="en-US" sz="1400" kern="100" dirty="0">
                <a:solidFill>
                  <a:schemeClr val="accent1">
                    <a:lumMod val="50000"/>
                  </a:schemeClr>
                </a:solidFill>
                <a:latin typeface="+mn-ea"/>
                <a:cs typeface="Times New Roman" panose="02020603050405020304" pitchFamily="18" charset="0"/>
              </a:rPr>
              <a:t>３</a:t>
            </a:r>
            <a:r>
              <a:rPr lang="ja-JP" altLang="ja-JP" sz="1400" kern="100" dirty="0">
                <a:solidFill>
                  <a:schemeClr val="accent1">
                    <a:lumMod val="50000"/>
                  </a:schemeClr>
                </a:solidFill>
                <a:effectLst/>
                <a:latin typeface="+mn-ea"/>
                <a:cs typeface="Times New Roman" panose="02020603050405020304" pitchFamily="18" charset="0"/>
              </a:rPr>
              <a:t>月</a:t>
            </a:r>
            <a:r>
              <a:rPr lang="en-US" altLang="ja-JP" sz="1400" kern="100" dirty="0">
                <a:solidFill>
                  <a:schemeClr val="accent1">
                    <a:lumMod val="50000"/>
                  </a:schemeClr>
                </a:solidFill>
                <a:latin typeface="+mn-ea"/>
                <a:cs typeface="Times New Roman" panose="02020603050405020304" pitchFamily="18" charset="0"/>
              </a:rPr>
              <a:t>31</a:t>
            </a:r>
            <a:r>
              <a:rPr lang="ja-JP" altLang="ja-JP" sz="1400" kern="100" dirty="0">
                <a:solidFill>
                  <a:schemeClr val="accent1">
                    <a:lumMod val="50000"/>
                  </a:schemeClr>
                </a:solidFill>
                <a:effectLst/>
                <a:latin typeface="+mn-ea"/>
                <a:cs typeface="Times New Roman" panose="02020603050405020304" pitchFamily="18" charset="0"/>
              </a:rPr>
              <a:t>日現在）</a:t>
            </a:r>
          </a:p>
        </p:txBody>
      </p:sp>
      <p:sp>
        <p:nvSpPr>
          <p:cNvPr id="2" name="テキスト ボックス 1">
            <a:extLst>
              <a:ext uri="{FF2B5EF4-FFF2-40B4-BE49-F238E27FC236}">
                <a16:creationId xmlns:a16="http://schemas.microsoft.com/office/drawing/2014/main" id="{06A7927A-EBBD-44A7-9E49-FA609D75FBA9}"/>
              </a:ext>
            </a:extLst>
          </p:cNvPr>
          <p:cNvSpPr txBox="1"/>
          <p:nvPr/>
        </p:nvSpPr>
        <p:spPr>
          <a:xfrm>
            <a:off x="6726347" y="752323"/>
            <a:ext cx="4791696" cy="338554"/>
          </a:xfrm>
          <a:prstGeom prst="rect">
            <a:avLst/>
          </a:prstGeom>
          <a:noFill/>
        </p:spPr>
        <p:txBody>
          <a:bodyPr wrap="none" rtlCol="0">
            <a:spAutoFit/>
          </a:bodyPr>
          <a:lstStyle/>
          <a:p>
            <a:r>
              <a:rPr kumimoji="1" lang="ja-JP" altLang="en-US" sz="1600" b="1" dirty="0">
                <a:solidFill>
                  <a:srgbClr val="FF0000"/>
                </a:solidFill>
              </a:rPr>
              <a:t>今回の議題 ☞ 令和６年度の取組状況について</a:t>
            </a:r>
            <a:r>
              <a:rPr kumimoji="1" lang="ja-JP" altLang="en-US" sz="1600" b="1" u="sng" dirty="0">
                <a:solidFill>
                  <a:srgbClr val="FF0000"/>
                </a:solidFill>
              </a:rPr>
              <a:t>報告</a:t>
            </a:r>
            <a:endParaRPr kumimoji="1" lang="ja-JP" altLang="en-US" sz="1600" b="1" dirty="0">
              <a:solidFill>
                <a:srgbClr val="FF0000"/>
              </a:solidFill>
            </a:endParaRPr>
          </a:p>
        </p:txBody>
      </p:sp>
      <p:sp>
        <p:nvSpPr>
          <p:cNvPr id="17" name="テキスト ボックス 16">
            <a:extLst>
              <a:ext uri="{FF2B5EF4-FFF2-40B4-BE49-F238E27FC236}">
                <a16:creationId xmlns:a16="http://schemas.microsoft.com/office/drawing/2014/main" id="{A390AB47-FC75-4BC4-ACB4-AFC05288AA98}"/>
              </a:ext>
            </a:extLst>
          </p:cNvPr>
          <p:cNvSpPr txBox="1"/>
          <p:nvPr/>
        </p:nvSpPr>
        <p:spPr>
          <a:xfrm>
            <a:off x="2111548" y="5596121"/>
            <a:ext cx="5425855" cy="1077218"/>
          </a:xfrm>
          <a:prstGeom prst="rect">
            <a:avLst/>
          </a:prstGeom>
          <a:noFill/>
          <a:ln>
            <a:solidFill>
              <a:srgbClr val="002060"/>
            </a:solidFill>
          </a:ln>
        </p:spPr>
        <p:txBody>
          <a:bodyPr wrap="square">
            <a:spAutoFit/>
          </a:bodyPr>
          <a:lstStyle/>
          <a:p>
            <a:r>
              <a:rPr lang="ja-JP" altLang="en-US" sz="1600" b="1" dirty="0">
                <a:solidFill>
                  <a:schemeClr val="accent1">
                    <a:lumMod val="50000"/>
                  </a:schemeClr>
                </a:solidFill>
                <a:latin typeface="+mn-ea"/>
                <a:cs typeface="Times New Roman" panose="02020603050405020304" pitchFamily="18" charset="0"/>
              </a:rPr>
              <a:t>＜取組内容＞</a:t>
            </a:r>
            <a:endParaRPr lang="en-US" altLang="ja-JP" sz="1600" b="1" dirty="0">
              <a:solidFill>
                <a:schemeClr val="accent1">
                  <a:lumMod val="50000"/>
                </a:schemeClr>
              </a:solidFill>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①重点項目の</a:t>
            </a:r>
            <a:r>
              <a:rPr lang="ja-JP" altLang="en-US" sz="1600" b="1" dirty="0">
                <a:solidFill>
                  <a:schemeClr val="accent1">
                    <a:lumMod val="50000"/>
                  </a:schemeClr>
                </a:solidFill>
                <a:effectLst/>
                <a:latin typeface="+mn-ea"/>
                <a:cs typeface="Times New Roman" panose="02020603050405020304" pitchFamily="18" charset="0"/>
              </a:rPr>
              <a:t>継続実施・フォローアップ</a:t>
            </a:r>
            <a:endParaRPr lang="en-US" altLang="ja-JP" sz="1600" b="1" dirty="0">
              <a:solidFill>
                <a:schemeClr val="accent1">
                  <a:lumMod val="50000"/>
                </a:schemeClr>
              </a:solidFill>
              <a:effectLst/>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②防災訓練及び防災教育の充実</a:t>
            </a:r>
            <a:endParaRPr lang="en-US" altLang="ja-JP" sz="1600" b="1" dirty="0">
              <a:solidFill>
                <a:schemeClr val="accent1">
                  <a:lumMod val="50000"/>
                </a:schemeClr>
              </a:solidFill>
              <a:latin typeface="+mn-ea"/>
              <a:cs typeface="Times New Roman" panose="02020603050405020304" pitchFamily="18" charset="0"/>
            </a:endParaRPr>
          </a:p>
          <a:p>
            <a:r>
              <a:rPr lang="ja-JP" altLang="en-US" sz="1600" b="1" dirty="0">
                <a:solidFill>
                  <a:schemeClr val="accent1">
                    <a:lumMod val="50000"/>
                  </a:schemeClr>
                </a:solidFill>
                <a:latin typeface="+mn-ea"/>
                <a:cs typeface="Times New Roman" panose="02020603050405020304" pitchFamily="18" charset="0"/>
              </a:rPr>
              <a:t>　③取組内容の</a:t>
            </a:r>
            <a:r>
              <a:rPr lang="en-US" altLang="ja-JP" sz="1600" b="1" dirty="0">
                <a:solidFill>
                  <a:schemeClr val="accent1">
                    <a:lumMod val="50000"/>
                  </a:schemeClr>
                </a:solidFill>
                <a:latin typeface="+mn-ea"/>
                <a:cs typeface="Times New Roman" panose="02020603050405020304" pitchFamily="18" charset="0"/>
              </a:rPr>
              <a:t>PR</a:t>
            </a:r>
            <a:r>
              <a:rPr lang="ja-JP" altLang="en-US" sz="1600" b="1" dirty="0">
                <a:solidFill>
                  <a:schemeClr val="accent1">
                    <a:lumMod val="50000"/>
                  </a:schemeClr>
                </a:solidFill>
                <a:latin typeface="+mn-ea"/>
                <a:cs typeface="Times New Roman" panose="02020603050405020304" pitchFamily="18" charset="0"/>
              </a:rPr>
              <a:t>と地域連携</a:t>
            </a:r>
            <a:endParaRPr lang="ja-JP" altLang="en-US" sz="1600" b="1" dirty="0">
              <a:solidFill>
                <a:schemeClr val="accent1">
                  <a:lumMod val="50000"/>
                </a:schemeClr>
              </a:solidFill>
              <a:latin typeface="+mn-ea"/>
            </a:endParaRPr>
          </a:p>
        </p:txBody>
      </p:sp>
      <p:sp>
        <p:nvSpPr>
          <p:cNvPr id="18" name="テキスト ボックス 17">
            <a:extLst>
              <a:ext uri="{FF2B5EF4-FFF2-40B4-BE49-F238E27FC236}">
                <a16:creationId xmlns:a16="http://schemas.microsoft.com/office/drawing/2014/main" id="{1460C2ED-5898-4D1C-8E3D-478B6D868D15}"/>
              </a:ext>
            </a:extLst>
          </p:cNvPr>
          <p:cNvSpPr txBox="1"/>
          <p:nvPr/>
        </p:nvSpPr>
        <p:spPr>
          <a:xfrm>
            <a:off x="204740" y="3738030"/>
            <a:ext cx="3193720" cy="369332"/>
          </a:xfrm>
          <a:prstGeom prst="rect">
            <a:avLst/>
          </a:prstGeom>
          <a:noFill/>
        </p:spPr>
        <p:txBody>
          <a:bodyPr wrap="square" rtlCol="0">
            <a:spAutoFit/>
          </a:bodyPr>
          <a:lstStyle/>
          <a:p>
            <a:r>
              <a:rPr kumimoji="1" lang="ja-JP" altLang="en-US" dirty="0">
                <a:solidFill>
                  <a:schemeClr val="accent1">
                    <a:lumMod val="50000"/>
                  </a:schemeClr>
                </a:solidFill>
              </a:rPr>
              <a:t>（３）進行管理について</a:t>
            </a:r>
          </a:p>
        </p:txBody>
      </p:sp>
    </p:spTree>
    <p:extLst>
      <p:ext uri="{BB962C8B-B14F-4D97-AF65-F5344CB8AC3E}">
        <p14:creationId xmlns:p14="http://schemas.microsoft.com/office/powerpoint/2010/main" val="1956329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0B3ADB-7051-4830-A947-B08EA8E1C3A6}"/>
              </a:ext>
            </a:extLst>
          </p:cNvPr>
          <p:cNvSpPr>
            <a:spLocks noGrp="1"/>
          </p:cNvSpPr>
          <p:nvPr>
            <p:ph type="title"/>
          </p:nvPr>
        </p:nvSpPr>
        <p:spPr>
          <a:xfrm>
            <a:off x="276363" y="652218"/>
            <a:ext cx="4347395" cy="434537"/>
          </a:xfrm>
        </p:spPr>
        <p:txBody>
          <a:bodyPr>
            <a:normAutofit/>
          </a:bodyPr>
          <a:lstStyle/>
          <a:p>
            <a:r>
              <a:rPr lang="ja-JP" altLang="en-US" sz="2200" b="1" dirty="0"/>
              <a:t>２－１　重点項目の進捗状況</a:t>
            </a:r>
            <a:endParaRPr kumimoji="1" lang="ja-JP" altLang="en-US" sz="2800" b="1" dirty="0"/>
          </a:p>
        </p:txBody>
      </p:sp>
      <p:sp>
        <p:nvSpPr>
          <p:cNvPr id="12" name="Rectangle 8">
            <a:extLst>
              <a:ext uri="{FF2B5EF4-FFF2-40B4-BE49-F238E27FC236}">
                <a16:creationId xmlns:a16="http://schemas.microsoft.com/office/drawing/2014/main" id="{44BDCF1E-33AA-4B5F-A506-AF50A162D2F9}"/>
              </a:ext>
            </a:extLst>
          </p:cNvPr>
          <p:cNvSpPr>
            <a:spLocks noChangeArrowheads="1"/>
          </p:cNvSpPr>
          <p:nvPr/>
        </p:nvSpPr>
        <p:spPr bwMode="auto">
          <a:xfrm>
            <a:off x="1549400" y="12255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400" b="1"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ja-JP" sz="1400" b="1"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br>
            <a:endParaRPr kumimoji="0" lang="en-US" altLang="ja-JP" sz="1800" b="0" i="0" u="none" strike="noStrike" cap="none" normalizeH="0" baseline="0">
              <a:ln>
                <a:noFill/>
              </a:ln>
              <a:solidFill>
                <a:schemeClr val="tx1"/>
              </a:solidFill>
              <a:effectLst/>
              <a:latin typeface="Arial" panose="020B0604020202020204" pitchFamily="34" charset="0"/>
            </a:endParaRPr>
          </a:p>
        </p:txBody>
      </p:sp>
      <p:sp>
        <p:nvSpPr>
          <p:cNvPr id="3" name="スライド番号プレースホルダー 2">
            <a:extLst>
              <a:ext uri="{FF2B5EF4-FFF2-40B4-BE49-F238E27FC236}">
                <a16:creationId xmlns:a16="http://schemas.microsoft.com/office/drawing/2014/main" id="{A09C10C6-366D-4A7E-8A69-225184087E64}"/>
              </a:ext>
            </a:extLst>
          </p:cNvPr>
          <p:cNvSpPr>
            <a:spLocks noGrp="1"/>
          </p:cNvSpPr>
          <p:nvPr>
            <p:ph type="sldNum" sz="quarter" idx="12"/>
          </p:nvPr>
        </p:nvSpPr>
        <p:spPr>
          <a:xfrm>
            <a:off x="11725855" y="6451926"/>
            <a:ext cx="366176" cy="365125"/>
          </a:xfrm>
        </p:spPr>
        <p:txBody>
          <a:bodyPr/>
          <a:lstStyle/>
          <a:p>
            <a:fld id="{A3938BA9-2DF4-4B7E-9133-A83724163198}" type="slidenum">
              <a:rPr kumimoji="1" lang="ja-JP" altLang="en-US" smtClean="0"/>
              <a:t>3</a:t>
            </a:fld>
            <a:endParaRPr kumimoji="1" lang="ja-JP" altLang="en-US" dirty="0"/>
          </a:p>
        </p:txBody>
      </p:sp>
      <p:graphicFrame>
        <p:nvGraphicFramePr>
          <p:cNvPr id="7" name="コンテンツ プレースホルダー 3">
            <a:extLst>
              <a:ext uri="{FF2B5EF4-FFF2-40B4-BE49-F238E27FC236}">
                <a16:creationId xmlns:a16="http://schemas.microsoft.com/office/drawing/2014/main" id="{085C441F-9919-41D2-8F10-78776CD90BF4}"/>
              </a:ext>
            </a:extLst>
          </p:cNvPr>
          <p:cNvGraphicFramePr>
            <a:graphicFrameLocks/>
          </p:cNvGraphicFramePr>
          <p:nvPr>
            <p:extLst>
              <p:ext uri="{D42A27DB-BD31-4B8C-83A1-F6EECF244321}">
                <p14:modId xmlns:p14="http://schemas.microsoft.com/office/powerpoint/2010/main" val="4000702286"/>
              </p:ext>
            </p:extLst>
          </p:nvPr>
        </p:nvGraphicFramePr>
        <p:xfrm>
          <a:off x="191983" y="1059094"/>
          <a:ext cx="11723655" cy="5558826"/>
        </p:xfrm>
        <a:graphic>
          <a:graphicData uri="http://schemas.openxmlformats.org/drawingml/2006/table">
            <a:tbl>
              <a:tblPr firstRow="1" firstCol="1" bandRow="1">
                <a:tableStyleId>{5C22544A-7EE6-4342-B048-85BDC9FD1C3A}</a:tableStyleId>
              </a:tblPr>
              <a:tblGrid>
                <a:gridCol w="3430258">
                  <a:extLst>
                    <a:ext uri="{9D8B030D-6E8A-4147-A177-3AD203B41FA5}">
                      <a16:colId xmlns:a16="http://schemas.microsoft.com/office/drawing/2014/main" val="3230089130"/>
                    </a:ext>
                  </a:extLst>
                </a:gridCol>
                <a:gridCol w="3240224">
                  <a:extLst>
                    <a:ext uri="{9D8B030D-6E8A-4147-A177-3AD203B41FA5}">
                      <a16:colId xmlns:a16="http://schemas.microsoft.com/office/drawing/2014/main" val="1907316710"/>
                    </a:ext>
                  </a:extLst>
                </a:gridCol>
                <a:gridCol w="5053173">
                  <a:extLst>
                    <a:ext uri="{9D8B030D-6E8A-4147-A177-3AD203B41FA5}">
                      <a16:colId xmlns:a16="http://schemas.microsoft.com/office/drawing/2014/main" val="3048368420"/>
                    </a:ext>
                  </a:extLst>
                </a:gridCol>
              </a:tblGrid>
              <a:tr h="599039">
                <a:tc>
                  <a:txBody>
                    <a:bodyPr/>
                    <a:lstStyle/>
                    <a:p>
                      <a:pPr algn="ctr">
                        <a:lnSpc>
                          <a:spcPct val="100000"/>
                        </a:lnSpc>
                      </a:pPr>
                      <a:r>
                        <a:rPr lang="ja-JP" altLang="en-US" sz="1400" b="0" kern="100" dirty="0">
                          <a:effectLst/>
                          <a:latin typeface="ＭＳ ゴシック" panose="020B0609070205080204" pitchFamily="49" charset="-128"/>
                          <a:ea typeface="ＭＳ ゴシック" panose="020B0609070205080204" pitchFamily="49" charset="-128"/>
                        </a:rPr>
                        <a:t>重点</a:t>
                      </a:r>
                      <a:r>
                        <a:rPr lang="ja-JP" sz="1400" b="0" kern="100" dirty="0">
                          <a:effectLst/>
                          <a:latin typeface="ＭＳ ゴシック" panose="020B0609070205080204" pitchFamily="49" charset="-128"/>
                          <a:ea typeface="ＭＳ ゴシック" panose="020B0609070205080204" pitchFamily="49" charset="-128"/>
                        </a:rPr>
                        <a:t>項目</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ctr">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令和６年度末の状況（対前年度比）</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ct val="100000"/>
                        </a:lnSpc>
                      </a:pP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内は単位</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ctr">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今後の取組等</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459447787"/>
                  </a:ext>
                </a:extLst>
              </a:tr>
              <a:tr h="764241">
                <a:tc>
                  <a:txBody>
                    <a:bodyPr/>
                    <a:lstStyle/>
                    <a:p>
                      <a:pPr marL="342900" indent="-342900" algn="just">
                        <a:lnSpc>
                          <a:spcPct val="100000"/>
                        </a:lnSpc>
                        <a:buFont typeface="+mj-ea"/>
                        <a:buAutoNum type="circleNumDbPlain"/>
                      </a:pPr>
                      <a:r>
                        <a:rPr lang="ja-JP" sz="1400" b="0" kern="100" dirty="0">
                          <a:effectLst/>
                          <a:latin typeface="ＭＳ ゴシック" panose="020B0609070205080204" pitchFamily="49" charset="-128"/>
                          <a:ea typeface="ＭＳ ゴシック" panose="020B0609070205080204" pitchFamily="49" charset="-128"/>
                        </a:rPr>
                        <a:t>タンク配管への緊急遮断弁の設置</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500k</a:t>
                      </a:r>
                      <a:r>
                        <a:rPr lang="en-US" altLang="ja-JP" sz="1400" b="0" kern="100" dirty="0">
                          <a:effectLst/>
                          <a:latin typeface="ＭＳ ゴシック" panose="020B0609070205080204" pitchFamily="49" charset="-128"/>
                          <a:ea typeface="ＭＳ ゴシック" panose="020B0609070205080204" pitchFamily="49" charset="-128"/>
                        </a:rPr>
                        <a:t>L</a:t>
                      </a:r>
                      <a:r>
                        <a:rPr lang="ja-JP" sz="1400" b="0" kern="100" dirty="0">
                          <a:effectLst/>
                          <a:latin typeface="ＭＳ ゴシック" panose="020B0609070205080204" pitchFamily="49" charset="-128"/>
                          <a:ea typeface="ＭＳ ゴシック" panose="020B0609070205080204" pitchFamily="49" charset="-128"/>
                        </a:rPr>
                        <a:t>以上</a:t>
                      </a:r>
                      <a:r>
                        <a:rPr lang="en-US" altLang="ja-JP" sz="1400" b="0" kern="100" dirty="0">
                          <a:effectLst/>
                          <a:latin typeface="ＭＳ ゴシック" panose="020B0609070205080204" pitchFamily="49" charset="-128"/>
                          <a:ea typeface="ＭＳ ゴシック" panose="020B0609070205080204" pitchFamily="49" charset="-128"/>
                        </a:rPr>
                        <a:t>10,000kL</a:t>
                      </a:r>
                      <a:r>
                        <a:rPr lang="ja-JP" altLang="en-US" sz="1400" b="0" kern="100" dirty="0">
                          <a:effectLst/>
                          <a:latin typeface="ＭＳ ゴシック" panose="020B0609070205080204" pitchFamily="49" charset="-128"/>
                          <a:ea typeface="ＭＳ ゴシック" panose="020B0609070205080204" pitchFamily="49" charset="-128"/>
                        </a:rPr>
                        <a:t>未満</a:t>
                      </a:r>
                      <a:r>
                        <a:rPr lang="ja-JP"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121</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（＋８）</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198</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　　　 ３（</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基</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7161" marR="67161" marT="17412" marB="17412" anchor="ctr"/>
                </a:tc>
                <a:tc>
                  <a:txBody>
                    <a:bodyPr/>
                    <a:lstStyle/>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・未対策３基は、令和７～８年度中のタンク開放点検に</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あわせて設置予定</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438469245"/>
                  </a:ext>
                </a:extLst>
              </a:tr>
              <a:tr h="870663">
                <a:tc>
                  <a:txBody>
                    <a:bodyPr/>
                    <a:lstStyle/>
                    <a:p>
                      <a:pPr marL="342900" indent="-342900" algn="just">
                        <a:lnSpc>
                          <a:spcPct val="100000"/>
                        </a:lnSpc>
                        <a:buFont typeface="+mj-ea"/>
                        <a:buAutoNum type="circleNumDbPlain" startAt="2"/>
                      </a:pPr>
                      <a:r>
                        <a:rPr lang="ja-JP" sz="1400" b="0" kern="100" dirty="0">
                          <a:effectLst/>
                          <a:latin typeface="ＭＳ ゴシック" panose="020B0609070205080204" pitchFamily="49" charset="-128"/>
                          <a:ea typeface="ＭＳ ゴシック" panose="020B0609070205080204" pitchFamily="49" charset="-128"/>
                        </a:rPr>
                        <a:t>重要施設等の浸水対策</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（非常用発電機の移設等）</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対策済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98</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代替措置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62</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54</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（－２）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7161" marR="67161" marT="17412" marB="17412" anchor="ctr"/>
                </a:tc>
                <a:tc>
                  <a:txBody>
                    <a:bodyPr/>
                    <a:lstStyle/>
                    <a:p>
                      <a:pPr marL="0" indent="0" algn="l">
                        <a:lnSpc>
                          <a:spcPct val="100000"/>
                        </a:lnSpc>
                        <a:buFont typeface="Arial" panose="020B0604020202020204" pitchFamily="34" charset="0"/>
                        <a:buNone/>
                      </a:pPr>
                      <a:r>
                        <a:rPr kumimoji="1" lang="ja-JP" altLang="en-US" sz="1400" b="0" dirty="0">
                          <a:latin typeface="ＭＳ ゴシック" panose="020B0609070205080204" pitchFamily="49" charset="-128"/>
                          <a:ea typeface="ＭＳ ゴシック" panose="020B0609070205080204" pitchFamily="49" charset="-128"/>
                        </a:rPr>
                        <a:t>・未対策</a:t>
                      </a:r>
                      <a:r>
                        <a:rPr kumimoji="1" lang="en-US" altLang="ja-JP" sz="1400" b="0" dirty="0">
                          <a:latin typeface="ＭＳ ゴシック" panose="020B0609070205080204" pitchFamily="49" charset="-128"/>
                          <a:ea typeface="ＭＳ ゴシック" panose="020B0609070205080204" pitchFamily="49" charset="-128"/>
                        </a:rPr>
                        <a:t>54</a:t>
                      </a:r>
                      <a:r>
                        <a:rPr kumimoji="1" lang="ja-JP" altLang="en-US" sz="1400" b="0" dirty="0">
                          <a:latin typeface="ＭＳ ゴシック" panose="020B0609070205080204" pitchFamily="49" charset="-128"/>
                          <a:ea typeface="ＭＳ ゴシック" panose="020B0609070205080204" pitchFamily="49" charset="-128"/>
                        </a:rPr>
                        <a:t>施設は、中長期的に対策予定</a:t>
                      </a:r>
                    </a:p>
                    <a:p>
                      <a:pPr marL="0" indent="0" algn="l">
                        <a:lnSpc>
                          <a:spcPct val="100000"/>
                        </a:lnSpc>
                        <a:buFont typeface="Arial" panose="020B0604020202020204" pitchFamily="34" charset="0"/>
                        <a:buNone/>
                      </a:pPr>
                      <a:r>
                        <a:rPr kumimoji="1" lang="en-US" altLang="ja-JP" sz="1400" b="0" dirty="0">
                          <a:solidFill>
                            <a:schemeClr val="tx1"/>
                          </a:solidFill>
                          <a:latin typeface="ＭＳ ゴシック" panose="020B0609070205080204" pitchFamily="49" charset="-128"/>
                          <a:ea typeface="ＭＳ ゴシック" panose="020B0609070205080204" pitchFamily="49" charset="-128"/>
                        </a:rPr>
                        <a:t>※</a:t>
                      </a:r>
                      <a:r>
                        <a:rPr kumimoji="1" lang="ja-JP" altLang="en-US" sz="1400" b="0" dirty="0">
                          <a:solidFill>
                            <a:schemeClr val="tx1"/>
                          </a:solidFill>
                          <a:latin typeface="ＭＳ ゴシック" panose="020B0609070205080204" pitchFamily="49" charset="-128"/>
                          <a:ea typeface="ＭＳ ゴシック" panose="020B0609070205080204" pitchFamily="49" charset="-128"/>
                        </a:rPr>
                        <a:t>浸水により二次災害の可能性がある重要施設については</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p>
                      <a:pPr marL="0" indent="0" algn="l">
                        <a:lnSpc>
                          <a:spcPct val="100000"/>
                        </a:lnSpc>
                        <a:buFont typeface="Arial" panose="020B0604020202020204" pitchFamily="34" charset="0"/>
                        <a:buNone/>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　すべて移設または代替措置済</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marL="67161" marR="67161" marT="17412" marB="17412" anchor="ctr"/>
                </a:tc>
                <a:extLst>
                  <a:ext uri="{0D108BD9-81ED-4DB2-BD59-A6C34878D82A}">
                    <a16:rowId xmlns:a16="http://schemas.microsoft.com/office/drawing/2014/main" val="234387382"/>
                  </a:ext>
                </a:extLst>
              </a:tr>
              <a:tr h="735023">
                <a:tc>
                  <a:txBody>
                    <a:bodyPr/>
                    <a:lstStyle/>
                    <a:p>
                      <a:pPr marL="342900" indent="-342900" algn="just">
                        <a:lnSpc>
                          <a:spcPct val="100000"/>
                        </a:lnSpc>
                        <a:buFont typeface="+mj-ea"/>
                        <a:buAutoNum type="circleNumDbPlain" startAt="3"/>
                      </a:pPr>
                      <a:r>
                        <a:rPr lang="ja-JP" sz="1400" b="0" kern="100" dirty="0">
                          <a:effectLst/>
                          <a:latin typeface="ＭＳ ゴシック" panose="020B0609070205080204" pitchFamily="49" charset="-128"/>
                          <a:ea typeface="ＭＳ ゴシック" panose="020B0609070205080204" pitchFamily="49" charset="-128"/>
                        </a:rPr>
                        <a:t>小規模タンクの漂流対策</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（許可容量：</a:t>
                      </a:r>
                      <a:r>
                        <a:rPr lang="en-US" sz="1400" b="0" kern="100" dirty="0">
                          <a:effectLst/>
                          <a:latin typeface="ＭＳ ゴシック" panose="020B0609070205080204" pitchFamily="49" charset="-128"/>
                          <a:ea typeface="ＭＳ ゴシック" panose="020B0609070205080204" pitchFamily="49" charset="-128"/>
                        </a:rPr>
                        <a:t>100</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500kL</a:t>
                      </a:r>
                      <a:r>
                        <a:rPr lang="ja-JP"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対策済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127</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代替措置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lnSpc>
                          <a:spcPct val="100000"/>
                        </a:lnSpc>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74</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基</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・未対策</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74</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基のうち</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71</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基は、基礎アンカーが設置されて</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いることを確認済</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（強度計算は未だが、一定の効果あり）</a:t>
                      </a:r>
                    </a:p>
                    <a:p>
                      <a:pPr marL="0" indent="0" algn="l">
                        <a:lnSpc>
                          <a:spcPct val="100000"/>
                        </a:lnSpc>
                        <a:buFont typeface="Arial" panose="020B0604020202020204" pitchFamily="34" charset="0"/>
                        <a:buNone/>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残り３基は、中長期的に対策予定</a:t>
                      </a:r>
                    </a:p>
                  </a:txBody>
                  <a:tcPr marL="67161" marR="67161" marT="17412" marB="17412" anchor="ctr"/>
                </a:tc>
                <a:extLst>
                  <a:ext uri="{0D108BD9-81ED-4DB2-BD59-A6C34878D82A}">
                    <a16:rowId xmlns:a16="http://schemas.microsoft.com/office/drawing/2014/main" val="1151262598"/>
                  </a:ext>
                </a:extLst>
              </a:tr>
              <a:tr h="870663">
                <a:tc>
                  <a:txBody>
                    <a:bodyPr/>
                    <a:lstStyle/>
                    <a:p>
                      <a:pPr marL="342900" indent="-342900" algn="just">
                        <a:lnSpc>
                          <a:spcPct val="100000"/>
                        </a:lnSpc>
                        <a:buFont typeface="+mj-ea"/>
                        <a:buAutoNum type="circleNumDbPlain" startAt="4"/>
                      </a:pPr>
                      <a:r>
                        <a:rPr lang="ja-JP" sz="1400" b="0" kern="100" dirty="0">
                          <a:effectLst/>
                          <a:latin typeface="ＭＳ ゴシック" panose="020B0609070205080204" pitchFamily="49" charset="-128"/>
                          <a:ea typeface="ＭＳ ゴシック" panose="020B0609070205080204" pitchFamily="49" charset="-128"/>
                        </a:rPr>
                        <a:t>津波避難計画の見直し</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ja-JP" sz="1400" b="0" kern="100" dirty="0">
                          <a:effectLst/>
                          <a:latin typeface="ＭＳ ゴシック" panose="020B0609070205080204" pitchFamily="49" charset="-128"/>
                          <a:ea typeface="ＭＳ ゴシック" panose="020B0609070205080204" pitchFamily="49" charset="-128"/>
                        </a:rPr>
                        <a:t>（一時的</a:t>
                      </a:r>
                      <a:r>
                        <a:rPr lang="ja-JP" altLang="en-US" sz="1400" b="0" kern="100" dirty="0">
                          <a:effectLst/>
                          <a:latin typeface="ＭＳ ゴシック" panose="020B0609070205080204" pitchFamily="49" charset="-128"/>
                          <a:ea typeface="ＭＳ ゴシック" panose="020B0609070205080204" pitchFamily="49" charset="-128"/>
                        </a:rPr>
                        <a:t>な</a:t>
                      </a:r>
                      <a:r>
                        <a:rPr lang="ja-JP" sz="1400" b="0" kern="100" dirty="0">
                          <a:effectLst/>
                          <a:latin typeface="ＭＳ ゴシック" panose="020B0609070205080204" pitchFamily="49" charset="-128"/>
                          <a:ea typeface="ＭＳ ゴシック" panose="020B0609070205080204" pitchFamily="49" charset="-128"/>
                        </a:rPr>
                        <a:t>作業員増</a:t>
                      </a:r>
                      <a:r>
                        <a:rPr lang="ja-JP" altLang="en-US" sz="1400" b="0" kern="100" dirty="0">
                          <a:effectLst/>
                          <a:latin typeface="ＭＳ ゴシック" panose="020B0609070205080204" pitchFamily="49" charset="-128"/>
                          <a:ea typeface="ＭＳ ゴシック" panose="020B0609070205080204" pitchFamily="49" charset="-128"/>
                        </a:rPr>
                        <a:t>を</a:t>
                      </a:r>
                      <a:r>
                        <a:rPr lang="ja-JP" sz="1400" b="0" kern="100" dirty="0">
                          <a:effectLst/>
                          <a:latin typeface="ＭＳ ゴシック" panose="020B0609070205080204" pitchFamily="49" charset="-128"/>
                          <a:ea typeface="ＭＳ ゴシック" panose="020B0609070205080204" pitchFamily="49" charset="-128"/>
                        </a:rPr>
                        <a:t>考慮</a:t>
                      </a:r>
                      <a:r>
                        <a:rPr lang="ja-JP" altLang="en-US" sz="1400" b="0" kern="100" dirty="0">
                          <a:effectLst/>
                          <a:latin typeface="ＭＳ ゴシック" panose="020B0609070205080204" pitchFamily="49" charset="-128"/>
                          <a:ea typeface="ＭＳ ゴシック" panose="020B0609070205080204" pitchFamily="49" charset="-128"/>
                        </a:rPr>
                        <a:t>）</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見直し済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38</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　　　 </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未実施　　　 ０（</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・一部済の</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事業所では、事業所員の津波避難計画は策</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定しているが、協力会社や外部点検作業員を含めた計</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140801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画が策定できていないため引き続き取組を推進</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1368687281"/>
                  </a:ext>
                </a:extLst>
              </a:tr>
              <a:tr h="811520">
                <a:tc>
                  <a:txBody>
                    <a:bodyPr/>
                    <a:lstStyle/>
                    <a:p>
                      <a:pPr marL="342900" indent="-342900" algn="just">
                        <a:lnSpc>
                          <a:spcPct val="100000"/>
                        </a:lnSpc>
                        <a:buFont typeface="+mj-ea"/>
                        <a:buAutoNum type="circleNumDbPlain" startAt="5"/>
                      </a:pPr>
                      <a:r>
                        <a:rPr lang="ja-JP" altLang="en-US" sz="1400" b="0" kern="100">
                          <a:effectLst/>
                          <a:latin typeface="ＭＳ ゴシック" panose="020B0609070205080204" pitchFamily="49" charset="-128"/>
                          <a:ea typeface="ＭＳ ゴシック" panose="020B0609070205080204" pitchFamily="49" charset="-128"/>
                        </a:rPr>
                        <a:t>Ｌ２</a:t>
                      </a:r>
                      <a:r>
                        <a:rPr lang="ja-JP" sz="1400" b="0" kern="100">
                          <a:effectLst/>
                          <a:latin typeface="ＭＳ ゴシック" panose="020B0609070205080204" pitchFamily="49" charset="-128"/>
                          <a:ea typeface="ＭＳ ゴシック" panose="020B0609070205080204" pitchFamily="49" charset="-128"/>
                        </a:rPr>
                        <a:t>（</a:t>
                      </a:r>
                      <a:r>
                        <a:rPr lang="ja-JP" sz="1400" b="0" kern="100" dirty="0">
                          <a:effectLst/>
                          <a:latin typeface="ＭＳ ゴシック" panose="020B0609070205080204" pitchFamily="49" charset="-128"/>
                          <a:ea typeface="ＭＳ ゴシック" panose="020B0609070205080204" pitchFamily="49" charset="-128"/>
                        </a:rPr>
                        <a:t>想定最大規模）高潮（地震・津波を除く）に備えた</a:t>
                      </a:r>
                      <a:r>
                        <a:rPr lang="ja-JP" altLang="en-US" sz="1400" b="0" kern="100" dirty="0">
                          <a:effectLst/>
                          <a:latin typeface="ＭＳ ゴシック" panose="020B0609070205080204" pitchFamily="49" charset="-128"/>
                          <a:ea typeface="ＭＳ ゴシック" panose="020B0609070205080204" pitchFamily="49" charset="-128"/>
                        </a:rPr>
                        <a:t>ソフト</a:t>
                      </a:r>
                      <a:r>
                        <a:rPr lang="ja-JP" sz="1400" b="0" kern="100" dirty="0">
                          <a:effectLst/>
                          <a:latin typeface="ＭＳ ゴシック" panose="020B0609070205080204" pitchFamily="49" charset="-128"/>
                          <a:ea typeface="ＭＳ ゴシック" panose="020B0609070205080204" pitchFamily="49" charset="-128"/>
                        </a:rPr>
                        <a:t>対策</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algn="l">
                        <a:lnSpc>
                          <a:spcPct val="100000"/>
                        </a:lnSpc>
                      </a:pPr>
                      <a:r>
                        <a:rPr kumimoji="1" lang="ja-JP" altLang="en-US" sz="1400" b="0" dirty="0">
                          <a:latin typeface="ＭＳ ゴシック" panose="020B0609070205080204" pitchFamily="49" charset="-128"/>
                          <a:ea typeface="ＭＳ ゴシック" panose="020B0609070205080204" pitchFamily="49" charset="-128"/>
                        </a:rPr>
                        <a:t>実施済　　　 </a:t>
                      </a:r>
                      <a:r>
                        <a:rPr kumimoji="1" lang="en-US" altLang="ja-JP" sz="1400" b="0" dirty="0">
                          <a:latin typeface="ＭＳ ゴシック" panose="020B0609070205080204" pitchFamily="49" charset="-128"/>
                          <a:ea typeface="ＭＳ ゴシック" panose="020B0609070205080204" pitchFamily="49" charset="-128"/>
                        </a:rPr>
                        <a:t>18</a:t>
                      </a:r>
                      <a:r>
                        <a:rPr kumimoji="1" lang="ja-JP" altLang="en-US" sz="1400" b="0" dirty="0">
                          <a:latin typeface="ＭＳ ゴシック" panose="020B0609070205080204" pitchFamily="49" charset="-128"/>
                          <a:ea typeface="ＭＳ ゴシック" panose="020B0609070205080204" pitchFamily="49" charset="-128"/>
                        </a:rPr>
                        <a:t>（＋２）</a:t>
                      </a:r>
                    </a:p>
                    <a:p>
                      <a:pPr algn="l">
                        <a:lnSpc>
                          <a:spcPct val="100000"/>
                        </a:lnSpc>
                      </a:pPr>
                      <a:r>
                        <a:rPr kumimoji="1" lang="ja-JP" altLang="en-US" sz="1400" b="0" dirty="0">
                          <a:latin typeface="ＭＳ ゴシック" panose="020B0609070205080204" pitchFamily="49" charset="-128"/>
                          <a:ea typeface="ＭＳ ゴシック" panose="020B0609070205080204" pitchFamily="49" charset="-128"/>
                        </a:rPr>
                        <a:t>一部済　　　 </a:t>
                      </a:r>
                      <a:r>
                        <a:rPr kumimoji="1" lang="en-US" altLang="ja-JP" sz="1400" b="0" dirty="0">
                          <a:latin typeface="ＭＳ ゴシック" panose="020B0609070205080204" pitchFamily="49" charset="-128"/>
                          <a:ea typeface="ＭＳ ゴシック" panose="020B0609070205080204" pitchFamily="49" charset="-128"/>
                        </a:rPr>
                        <a:t>30</a:t>
                      </a:r>
                      <a:r>
                        <a:rPr kumimoji="1" lang="ja-JP" altLang="en-US" sz="1400" b="0" dirty="0">
                          <a:latin typeface="ＭＳ ゴシック" panose="020B0609070205080204" pitchFamily="49" charset="-128"/>
                          <a:ea typeface="ＭＳ ゴシック" panose="020B0609070205080204" pitchFamily="49" charset="-128"/>
                        </a:rPr>
                        <a:t>（＋２）</a:t>
                      </a:r>
                    </a:p>
                    <a:p>
                      <a:pPr algn="l">
                        <a:lnSpc>
                          <a:spcPct val="100000"/>
                        </a:lnSpc>
                      </a:pPr>
                      <a:r>
                        <a:rPr kumimoji="1" lang="ja-JP" altLang="en-US" sz="1400" b="0" dirty="0">
                          <a:latin typeface="ＭＳ ゴシック" panose="020B0609070205080204" pitchFamily="49" charset="-128"/>
                          <a:ea typeface="ＭＳ ゴシック" panose="020B0609070205080204" pitchFamily="49" charset="-128"/>
                        </a:rPr>
                        <a:t>未実施　　　 </a:t>
                      </a:r>
                      <a:r>
                        <a:rPr kumimoji="1"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事業所</a:t>
                      </a:r>
                      <a:r>
                        <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・一部済の事業所では大型の台風には備えており、今後</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中長期的に取組予定</a:t>
                      </a:r>
                    </a:p>
                  </a:txBody>
                  <a:tcPr marL="67161" marR="67161" marT="17412" marB="17412" anchor="ctr"/>
                </a:tc>
                <a:extLst>
                  <a:ext uri="{0D108BD9-81ED-4DB2-BD59-A6C34878D82A}">
                    <a16:rowId xmlns:a16="http://schemas.microsoft.com/office/drawing/2014/main" val="740309824"/>
                  </a:ext>
                </a:extLst>
              </a:tr>
              <a:tr h="754436">
                <a:tc>
                  <a:txBody>
                    <a:bodyPr/>
                    <a:lstStyle/>
                    <a:p>
                      <a:pPr marL="342900" indent="-342900" algn="just">
                        <a:lnSpc>
                          <a:spcPct val="100000"/>
                        </a:lnSpc>
                        <a:buFont typeface="+mj-ea"/>
                        <a:buAutoNum type="circleNumDbPlain" startAt="6"/>
                      </a:pPr>
                      <a:r>
                        <a:rPr lang="ja-JP" sz="1400" b="0" kern="100" dirty="0">
                          <a:effectLst/>
                          <a:latin typeface="ＭＳ ゴシック" panose="020B0609070205080204" pitchFamily="49" charset="-128"/>
                          <a:ea typeface="ＭＳ ゴシック" panose="020B0609070205080204" pitchFamily="49" charset="-128"/>
                        </a:rPr>
                        <a:t>プラント保安における</a:t>
                      </a:r>
                      <a:endParaRPr lang="en-US" altLang="ja-JP" sz="1400" b="0" kern="100" dirty="0">
                        <a:effectLst/>
                        <a:latin typeface="ＭＳ ゴシック" panose="020B0609070205080204" pitchFamily="49" charset="-128"/>
                        <a:ea typeface="ＭＳ ゴシック" panose="020B0609070205080204" pitchFamily="49" charset="-128"/>
                      </a:endParaRPr>
                    </a:p>
                    <a:p>
                      <a:pPr marL="0" indent="0" algn="just">
                        <a:lnSpc>
                          <a:spcPct val="100000"/>
                        </a:lnSpc>
                        <a:buFont typeface="+mj-ea"/>
                        <a:buNone/>
                      </a:pPr>
                      <a:r>
                        <a:rPr lang="ja-JP" altLang="en-US" sz="1400" b="0" kern="100" dirty="0">
                          <a:effectLst/>
                          <a:latin typeface="ＭＳ ゴシック" panose="020B0609070205080204" pitchFamily="49" charset="-128"/>
                          <a:ea typeface="ＭＳ ゴシック" panose="020B0609070205080204" pitchFamily="49" charset="-128"/>
                        </a:rPr>
                        <a:t>　　</a:t>
                      </a:r>
                      <a:r>
                        <a:rPr lang="en-US" sz="1400" b="0" kern="100" dirty="0">
                          <a:effectLst/>
                          <a:latin typeface="ＭＳ ゴシック" panose="020B0609070205080204" pitchFamily="49" charset="-128"/>
                          <a:ea typeface="ＭＳ ゴシック" panose="020B0609070205080204" pitchFamily="49" charset="-128"/>
                        </a:rPr>
                        <a:t>IoT</a:t>
                      </a:r>
                      <a:r>
                        <a:rPr lang="ja-JP" sz="1400" b="0" kern="100" dirty="0">
                          <a:effectLst/>
                          <a:latin typeface="ＭＳ ゴシック" panose="020B0609070205080204" pitchFamily="49" charset="-128"/>
                          <a:ea typeface="ＭＳ ゴシック" panose="020B0609070205080204" pitchFamily="49" charset="-128"/>
                        </a:rPr>
                        <a:t>・</a:t>
                      </a:r>
                      <a:r>
                        <a:rPr lang="en-US" sz="1400" b="0" kern="100" dirty="0">
                          <a:effectLst/>
                          <a:latin typeface="ＭＳ ゴシック" panose="020B0609070205080204" pitchFamily="49" charset="-128"/>
                          <a:ea typeface="ＭＳ ゴシック" panose="020B0609070205080204" pitchFamily="49" charset="-128"/>
                        </a:rPr>
                        <a:t>AI</a:t>
                      </a:r>
                      <a:r>
                        <a:rPr lang="ja-JP" sz="1400" b="0" kern="100" dirty="0">
                          <a:effectLst/>
                          <a:latin typeface="ＭＳ ゴシック" panose="020B0609070205080204" pitchFamily="49" charset="-128"/>
                          <a:ea typeface="ＭＳ ゴシック" panose="020B0609070205080204" pitchFamily="49" charset="-128"/>
                        </a:rPr>
                        <a:t>の利活用</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ＭＳ ゴシック" panose="020B0609070205080204" pitchFamily="49" charset="-128"/>
                          <a:ea typeface="ＭＳ ゴシック" panose="020B0609070205080204" pitchFamily="49" charset="-128"/>
                        </a:rPr>
                        <a:t>活用例：</a:t>
                      </a:r>
                      <a:r>
                        <a:rPr kumimoji="1" lang="en-US" altLang="ja-JP" sz="1400" dirty="0">
                          <a:latin typeface="ＭＳ ゴシック" panose="020B0609070205080204" pitchFamily="49" charset="-128"/>
                          <a:ea typeface="ＭＳ ゴシック" panose="020B0609070205080204" pitchFamily="49" charset="-128"/>
                        </a:rPr>
                        <a:t>20</a:t>
                      </a:r>
                    </a:p>
                  </a:txBody>
                  <a:tcPr marL="67161" marR="67161" marT="17412" marB="1741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・今後も他事業所の取組を紹介・共有し、水平展開を図る</a:t>
                      </a:r>
                      <a:endParaRPr lang="en-US" alt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7161" marR="67161" marT="17412" marB="17412" anchor="ctr"/>
                </a:tc>
                <a:extLst>
                  <a:ext uri="{0D108BD9-81ED-4DB2-BD59-A6C34878D82A}">
                    <a16:rowId xmlns:a16="http://schemas.microsoft.com/office/drawing/2014/main" val="1560894563"/>
                  </a:ext>
                </a:extLst>
              </a:tr>
            </a:tbl>
          </a:graphicData>
        </a:graphic>
      </p:graphicFrame>
      <p:sp>
        <p:nvSpPr>
          <p:cNvPr id="6" name="タイトル 1">
            <a:extLst>
              <a:ext uri="{FF2B5EF4-FFF2-40B4-BE49-F238E27FC236}">
                <a16:creationId xmlns:a16="http://schemas.microsoft.com/office/drawing/2014/main" id="{BC4FDBD7-539B-4898-BB9E-C1E58A645DCF}"/>
              </a:ext>
            </a:extLst>
          </p:cNvPr>
          <p:cNvSpPr txBox="1">
            <a:spLocks/>
          </p:cNvSpPr>
          <p:nvPr/>
        </p:nvSpPr>
        <p:spPr>
          <a:xfrm>
            <a:off x="145976" y="98635"/>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令和６年度の進捗状況</a:t>
            </a:r>
          </a:p>
        </p:txBody>
      </p:sp>
      <p:sp>
        <p:nvSpPr>
          <p:cNvPr id="5" name="テキスト ボックス 4">
            <a:extLst>
              <a:ext uri="{FF2B5EF4-FFF2-40B4-BE49-F238E27FC236}">
                <a16:creationId xmlns:a16="http://schemas.microsoft.com/office/drawing/2014/main" id="{34935CD2-18E4-4261-99C5-8451577F1574}"/>
              </a:ext>
            </a:extLst>
          </p:cNvPr>
          <p:cNvSpPr txBox="1"/>
          <p:nvPr/>
        </p:nvSpPr>
        <p:spPr>
          <a:xfrm>
            <a:off x="6390788" y="683480"/>
            <a:ext cx="5147563" cy="369332"/>
          </a:xfrm>
          <a:prstGeom prst="rect">
            <a:avLst/>
          </a:prstGeom>
          <a:noFill/>
        </p:spPr>
        <p:txBody>
          <a:bodyPr wrap="none" rtlCol="0">
            <a:spAutoFit/>
          </a:bodyPr>
          <a:lstStyle/>
          <a:p>
            <a:r>
              <a:rPr kumimoji="1" lang="en-US" altLang="ja-JP" sz="900" dirty="0"/>
              <a:t>※</a:t>
            </a:r>
            <a:r>
              <a:rPr kumimoji="1" lang="ja-JP" altLang="en-US" sz="900" dirty="0"/>
              <a:t>ガイドラインでは重点項目として</a:t>
            </a:r>
            <a:r>
              <a:rPr kumimoji="1" lang="en-US" altLang="ja-JP" sz="900" dirty="0"/>
              <a:t>15</a:t>
            </a:r>
            <a:r>
              <a:rPr kumimoji="1" lang="ja-JP" altLang="en-US" sz="900" dirty="0"/>
              <a:t>項目を掲げており、９項目は令和５年度までで取組を終了</a:t>
            </a:r>
            <a:endParaRPr kumimoji="1" lang="en-US" altLang="ja-JP" sz="900" dirty="0"/>
          </a:p>
          <a:p>
            <a:r>
              <a:rPr kumimoji="1" lang="ja-JP" altLang="en-US" sz="900" dirty="0"/>
              <a:t>　残り６項目について今後も進捗状況を確認することとしている</a:t>
            </a:r>
          </a:p>
        </p:txBody>
      </p:sp>
    </p:spTree>
    <p:extLst>
      <p:ext uri="{BB962C8B-B14F-4D97-AF65-F5344CB8AC3E}">
        <p14:creationId xmlns:p14="http://schemas.microsoft.com/office/powerpoint/2010/main" val="1607220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46B82-F1C5-40B2-9C92-AA6D679FA971}"/>
              </a:ext>
            </a:extLst>
          </p:cNvPr>
          <p:cNvSpPr>
            <a:spLocks noGrp="1"/>
          </p:cNvSpPr>
          <p:nvPr>
            <p:ph type="title"/>
          </p:nvPr>
        </p:nvSpPr>
        <p:spPr>
          <a:xfrm>
            <a:off x="287075" y="650300"/>
            <a:ext cx="2587079" cy="409497"/>
          </a:xfrm>
        </p:spPr>
        <p:txBody>
          <a:bodyPr>
            <a:normAutofit/>
          </a:bodyPr>
          <a:lstStyle/>
          <a:p>
            <a:r>
              <a:rPr kumimoji="1" lang="ja-JP" altLang="en-US" sz="2200" b="1" dirty="0"/>
              <a:t>２－２　</a:t>
            </a:r>
            <a:r>
              <a:rPr lang="ja-JP" altLang="en-US" sz="2200" b="1" dirty="0"/>
              <a:t>防災訓練</a:t>
            </a:r>
            <a:endParaRPr kumimoji="1" lang="ja-JP" altLang="en-US" sz="2200" b="1" dirty="0"/>
          </a:p>
        </p:txBody>
      </p:sp>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46697" y="6394928"/>
            <a:ext cx="2743200" cy="365125"/>
          </a:xfrm>
        </p:spPr>
        <p:txBody>
          <a:bodyPr/>
          <a:lstStyle/>
          <a:p>
            <a:fld id="{A3938BA9-2DF4-4B7E-9133-A83724163198}"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id="{BA333578-43ED-4CD3-9335-729704759EBA}"/>
              </a:ext>
            </a:extLst>
          </p:cNvPr>
          <p:cNvSpPr txBox="1"/>
          <p:nvPr/>
        </p:nvSpPr>
        <p:spPr>
          <a:xfrm>
            <a:off x="281956" y="1040717"/>
            <a:ext cx="11011857" cy="830997"/>
          </a:xfrm>
          <a:prstGeom prst="rect">
            <a:avLst/>
          </a:prstGeom>
          <a:noFill/>
          <a:ln w="12700">
            <a:noFill/>
            <a:prstDash val="solid"/>
          </a:ln>
        </p:spPr>
        <p:txBody>
          <a:bodyPr wrap="square" rtlCol="0">
            <a:spAutoFit/>
          </a:bodyPr>
          <a:lstStyle/>
          <a:p>
            <a:r>
              <a:rPr kumimoji="1" lang="ja-JP" altLang="en-US" sz="1600" b="1" dirty="0"/>
              <a:t>＜ 目　的 ＞</a:t>
            </a:r>
            <a:r>
              <a:rPr kumimoji="1" lang="ja-JP" altLang="en-US" sz="1600" dirty="0"/>
              <a:t>防災意識の高揚や実践的な技能の向上を図る（有効性・実効性を高める）</a:t>
            </a:r>
            <a:endParaRPr kumimoji="1" lang="en-US" altLang="ja-JP" sz="1600" dirty="0"/>
          </a:p>
          <a:p>
            <a:endParaRPr kumimoji="1" lang="en-US" altLang="ja-JP" sz="1600" b="1" dirty="0"/>
          </a:p>
          <a:p>
            <a:r>
              <a:rPr kumimoji="1" lang="ja-JP" altLang="en-US" sz="1600" b="1" dirty="0"/>
              <a:t>＜取組状況＞</a:t>
            </a:r>
            <a:endParaRPr kumimoji="1" lang="en-US" altLang="ja-JP" sz="1600" b="1"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令和６年度の進捗状況</a:t>
            </a:r>
          </a:p>
        </p:txBody>
      </p:sp>
      <p:sp>
        <p:nvSpPr>
          <p:cNvPr id="12" name="テキスト ボックス 11">
            <a:extLst>
              <a:ext uri="{FF2B5EF4-FFF2-40B4-BE49-F238E27FC236}">
                <a16:creationId xmlns:a16="http://schemas.microsoft.com/office/drawing/2014/main" id="{89A633A0-AB35-4C64-8549-2CDA078F6939}"/>
              </a:ext>
            </a:extLst>
          </p:cNvPr>
          <p:cNvSpPr txBox="1"/>
          <p:nvPr/>
        </p:nvSpPr>
        <p:spPr>
          <a:xfrm>
            <a:off x="571812" y="1851791"/>
            <a:ext cx="2160290" cy="369332"/>
          </a:xfrm>
          <a:prstGeom prst="rect">
            <a:avLst/>
          </a:prstGeom>
          <a:noFill/>
          <a:ln>
            <a:solidFill>
              <a:srgbClr val="002060"/>
            </a:solidFill>
          </a:ln>
        </p:spPr>
        <p:txBody>
          <a:bodyPr wrap="square" rtlCol="0">
            <a:spAutoFit/>
          </a:bodyPr>
          <a:lstStyle/>
          <a:p>
            <a:r>
              <a:rPr kumimoji="1" lang="ja-JP" altLang="en-US" dirty="0"/>
              <a:t>全</a:t>
            </a:r>
            <a:r>
              <a:rPr kumimoji="1" lang="en-US" altLang="ja-JP" dirty="0"/>
              <a:t>(48)</a:t>
            </a:r>
            <a:r>
              <a:rPr kumimoji="1" lang="ja-JP" altLang="en-US" dirty="0"/>
              <a:t>事業所で実施</a:t>
            </a:r>
          </a:p>
        </p:txBody>
      </p:sp>
      <p:graphicFrame>
        <p:nvGraphicFramePr>
          <p:cNvPr id="3" name="表 4">
            <a:extLst>
              <a:ext uri="{FF2B5EF4-FFF2-40B4-BE49-F238E27FC236}">
                <a16:creationId xmlns:a16="http://schemas.microsoft.com/office/drawing/2014/main" id="{A2BDB313-A9AB-4A59-AD79-553CB2E538AB}"/>
              </a:ext>
            </a:extLst>
          </p:cNvPr>
          <p:cNvGraphicFramePr>
            <a:graphicFrameLocks noGrp="1"/>
          </p:cNvGraphicFramePr>
          <p:nvPr>
            <p:extLst>
              <p:ext uri="{D42A27DB-BD31-4B8C-83A1-F6EECF244321}">
                <p14:modId xmlns:p14="http://schemas.microsoft.com/office/powerpoint/2010/main" val="883161005"/>
              </p:ext>
            </p:extLst>
          </p:nvPr>
        </p:nvGraphicFramePr>
        <p:xfrm>
          <a:off x="461671" y="2568856"/>
          <a:ext cx="11268657" cy="1483360"/>
        </p:xfrm>
        <a:graphic>
          <a:graphicData uri="http://schemas.openxmlformats.org/drawingml/2006/table">
            <a:tbl>
              <a:tblPr firstRow="1" bandRow="1">
                <a:tableStyleId>{5C22544A-7EE6-4342-B048-85BDC9FD1C3A}</a:tableStyleId>
              </a:tblPr>
              <a:tblGrid>
                <a:gridCol w="3242737">
                  <a:extLst>
                    <a:ext uri="{9D8B030D-6E8A-4147-A177-3AD203B41FA5}">
                      <a16:colId xmlns:a16="http://schemas.microsoft.com/office/drawing/2014/main" val="198653358"/>
                    </a:ext>
                  </a:extLst>
                </a:gridCol>
                <a:gridCol w="1499026">
                  <a:extLst>
                    <a:ext uri="{9D8B030D-6E8A-4147-A177-3AD203B41FA5}">
                      <a16:colId xmlns:a16="http://schemas.microsoft.com/office/drawing/2014/main" val="965920381"/>
                    </a:ext>
                  </a:extLst>
                </a:gridCol>
                <a:gridCol w="6526894">
                  <a:extLst>
                    <a:ext uri="{9D8B030D-6E8A-4147-A177-3AD203B41FA5}">
                      <a16:colId xmlns:a16="http://schemas.microsoft.com/office/drawing/2014/main" val="825423901"/>
                    </a:ext>
                  </a:extLst>
                </a:gridCol>
              </a:tblGrid>
              <a:tr h="370840">
                <a:tc>
                  <a:txBody>
                    <a:bodyPr/>
                    <a:lstStyle/>
                    <a:p>
                      <a:pPr algn="ctr"/>
                      <a:r>
                        <a:rPr kumimoji="1" lang="ja-JP" altLang="en-US" sz="1600" dirty="0"/>
                        <a:t>訓練の実施形式</a:t>
                      </a:r>
                      <a:endParaRPr kumimoji="1" lang="en-US" altLang="ja-JP" sz="1600" dirty="0"/>
                    </a:p>
                  </a:txBody>
                  <a:tcPr/>
                </a:tc>
                <a:tc>
                  <a:txBody>
                    <a:bodyPr/>
                    <a:lstStyle/>
                    <a:p>
                      <a:pPr algn="ctr"/>
                      <a:r>
                        <a:rPr kumimoji="1" lang="ja-JP" altLang="en-US" sz="1600" dirty="0"/>
                        <a:t>現状</a:t>
                      </a:r>
                    </a:p>
                  </a:txBody>
                  <a:tcPr/>
                </a:tc>
                <a:tc>
                  <a:txBody>
                    <a:bodyPr/>
                    <a:lstStyle/>
                    <a:p>
                      <a:pPr algn="ctr"/>
                      <a:r>
                        <a:rPr kumimoji="1" lang="ja-JP" altLang="en-US" sz="1600" dirty="0"/>
                        <a:t>今後の取組等</a:t>
                      </a:r>
                    </a:p>
                  </a:txBody>
                  <a:tcPr/>
                </a:tc>
                <a:extLst>
                  <a:ext uri="{0D108BD9-81ED-4DB2-BD59-A6C34878D82A}">
                    <a16:rowId xmlns:a16="http://schemas.microsoft.com/office/drawing/2014/main" val="829946948"/>
                  </a:ext>
                </a:extLst>
              </a:tr>
              <a:tr h="370840">
                <a:tc>
                  <a:txBody>
                    <a:bodyPr/>
                    <a:lstStyle/>
                    <a:p>
                      <a:r>
                        <a:rPr kumimoji="1" lang="ja-JP" altLang="en-US" sz="1600" dirty="0"/>
                        <a:t>シナリオ型</a:t>
                      </a:r>
                    </a:p>
                  </a:txBody>
                  <a:tcPr/>
                </a:tc>
                <a:tc>
                  <a:txBody>
                    <a:bodyPr/>
                    <a:lstStyle/>
                    <a:p>
                      <a:pPr algn="ctr"/>
                      <a:r>
                        <a:rPr kumimoji="1" lang="ja-JP" altLang="en-US" sz="1600" dirty="0"/>
                        <a:t>  </a:t>
                      </a:r>
                      <a:r>
                        <a:rPr kumimoji="1" lang="en-US" altLang="ja-JP" sz="1600" dirty="0"/>
                        <a:t>98</a:t>
                      </a:r>
                      <a:r>
                        <a:rPr kumimoji="1" lang="ja-JP" altLang="en-US" sz="1600" dirty="0"/>
                        <a:t>件</a:t>
                      </a:r>
                      <a:r>
                        <a:rPr kumimoji="1" lang="en-US" altLang="ja-JP" sz="1600" baseline="30000" dirty="0"/>
                        <a:t>※</a:t>
                      </a:r>
                      <a:endParaRPr kumimoji="1" lang="ja-JP" altLang="en-US" sz="1600" baseline="30000" dirty="0"/>
                    </a:p>
                  </a:txBody>
                  <a:tcPr/>
                </a:tc>
                <a:tc rowSpan="3">
                  <a:txBody>
                    <a:bodyPr/>
                    <a:lstStyle/>
                    <a:p>
                      <a:r>
                        <a:rPr kumimoji="1" lang="ja-JP" altLang="en-US" sz="1600" dirty="0"/>
                        <a:t>・シナリオ型訓練の実施を促進する</a:t>
                      </a:r>
                      <a:endParaRPr kumimoji="1" lang="en-US" altLang="ja-JP" sz="1600" dirty="0"/>
                    </a:p>
                    <a:p>
                      <a:r>
                        <a:rPr kumimoji="1" lang="ja-JP" altLang="en-US" sz="1600" dirty="0"/>
                        <a:t>・ブラインド型訓練導入予定の無い事業所を中心に</a:t>
                      </a:r>
                      <a:r>
                        <a:rPr lang="ja-JP" altLang="en-US" sz="1600" b="0" i="0" u="none" strike="noStrike" baseline="0" dirty="0">
                          <a:solidFill>
                            <a:schemeClr val="tx1"/>
                          </a:solidFill>
                          <a:latin typeface="MS-Mincho"/>
                        </a:rPr>
                        <a:t>、</a:t>
                      </a:r>
                      <a:r>
                        <a:rPr kumimoji="1" lang="ja-JP" altLang="en-US" sz="1600" dirty="0"/>
                        <a:t>ブラインド型</a:t>
                      </a:r>
                      <a:endParaRPr kumimoji="1" lang="en-US" altLang="ja-JP" sz="1600" dirty="0"/>
                    </a:p>
                    <a:p>
                      <a:r>
                        <a:rPr kumimoji="1" lang="ja-JP" altLang="en-US" sz="1600" dirty="0"/>
                        <a:t>　訓練のメリットや必要性、実施例等について情報提供をしていく</a:t>
                      </a:r>
                      <a:endParaRPr kumimoji="1" lang="en-US" altLang="ja-JP" sz="1600" dirty="0"/>
                    </a:p>
                  </a:txBody>
                  <a:tcPr anchor="ctr"/>
                </a:tc>
                <a:extLst>
                  <a:ext uri="{0D108BD9-81ED-4DB2-BD59-A6C34878D82A}">
                    <a16:rowId xmlns:a16="http://schemas.microsoft.com/office/drawing/2014/main" val="2372467509"/>
                  </a:ext>
                </a:extLst>
              </a:tr>
              <a:tr h="370840">
                <a:tc>
                  <a:txBody>
                    <a:bodyPr/>
                    <a:lstStyle/>
                    <a:p>
                      <a:r>
                        <a:rPr kumimoji="1" lang="ja-JP" altLang="en-US" sz="1600" dirty="0"/>
                        <a:t>シナリオ型＋ブラインド型</a:t>
                      </a:r>
                      <a:endParaRPr kumimoji="1" lang="en-US" altLang="ja-JP" sz="1600" dirty="0"/>
                    </a:p>
                  </a:txBody>
                  <a:tcPr/>
                </a:tc>
                <a:tc>
                  <a:txBody>
                    <a:bodyPr/>
                    <a:lstStyle/>
                    <a:p>
                      <a:pPr algn="ctr"/>
                      <a:r>
                        <a:rPr kumimoji="1" lang="en-US" altLang="ja-JP" sz="1600" dirty="0"/>
                        <a:t>38</a:t>
                      </a:r>
                      <a:r>
                        <a:rPr kumimoji="1" lang="ja-JP" altLang="en-US" sz="1600" dirty="0"/>
                        <a:t>件</a:t>
                      </a:r>
                    </a:p>
                  </a:txBody>
                  <a:tcPr/>
                </a:tc>
                <a:tc vMerge="1">
                  <a:txBody>
                    <a:bodyPr/>
                    <a:lstStyle/>
                    <a:p>
                      <a:endParaRPr kumimoji="1" lang="ja-JP" altLang="en-US" dirty="0"/>
                    </a:p>
                  </a:txBody>
                  <a:tcPr/>
                </a:tc>
                <a:extLst>
                  <a:ext uri="{0D108BD9-81ED-4DB2-BD59-A6C34878D82A}">
                    <a16:rowId xmlns:a16="http://schemas.microsoft.com/office/drawing/2014/main" val="4226950506"/>
                  </a:ext>
                </a:extLst>
              </a:tr>
              <a:tr h="370840">
                <a:tc>
                  <a:txBody>
                    <a:bodyPr/>
                    <a:lstStyle/>
                    <a:p>
                      <a:r>
                        <a:rPr kumimoji="1" lang="ja-JP" altLang="en-US" sz="1600" dirty="0"/>
                        <a:t>ブラインド型</a:t>
                      </a:r>
                    </a:p>
                  </a:txBody>
                  <a:tcPr/>
                </a:tc>
                <a:tc>
                  <a:txBody>
                    <a:bodyPr/>
                    <a:lstStyle/>
                    <a:p>
                      <a:pPr algn="ctr"/>
                      <a:r>
                        <a:rPr kumimoji="1" lang="en-US" altLang="ja-JP" sz="1600" dirty="0"/>
                        <a:t>1</a:t>
                      </a:r>
                      <a:r>
                        <a:rPr kumimoji="1" lang="ja-JP" altLang="en-US" sz="1600" dirty="0"/>
                        <a:t>件</a:t>
                      </a:r>
                    </a:p>
                  </a:txBody>
                  <a:tcPr/>
                </a:tc>
                <a:tc vMerge="1">
                  <a:txBody>
                    <a:bodyPr/>
                    <a:lstStyle/>
                    <a:p>
                      <a:endParaRPr kumimoji="1" lang="ja-JP" altLang="en-US" dirty="0"/>
                    </a:p>
                  </a:txBody>
                  <a:tcPr/>
                </a:tc>
                <a:extLst>
                  <a:ext uri="{0D108BD9-81ED-4DB2-BD59-A6C34878D82A}">
                    <a16:rowId xmlns:a16="http://schemas.microsoft.com/office/drawing/2014/main" val="3852265093"/>
                  </a:ext>
                </a:extLst>
              </a:tr>
            </a:tbl>
          </a:graphicData>
        </a:graphic>
      </p:graphicFrame>
      <p:sp>
        <p:nvSpPr>
          <p:cNvPr id="16" name="テキスト ボックス 15">
            <a:extLst>
              <a:ext uri="{FF2B5EF4-FFF2-40B4-BE49-F238E27FC236}">
                <a16:creationId xmlns:a16="http://schemas.microsoft.com/office/drawing/2014/main" id="{C31DBAD0-A526-4BD2-868A-9417DD58F020}"/>
              </a:ext>
            </a:extLst>
          </p:cNvPr>
          <p:cNvSpPr txBox="1"/>
          <p:nvPr/>
        </p:nvSpPr>
        <p:spPr>
          <a:xfrm>
            <a:off x="461671" y="5037198"/>
            <a:ext cx="5457288" cy="523220"/>
          </a:xfrm>
          <a:prstGeom prst="rect">
            <a:avLst/>
          </a:prstGeom>
          <a:noFill/>
          <a:ln>
            <a:noFill/>
            <a:prstDash val="sysDash"/>
          </a:ln>
        </p:spPr>
        <p:txBody>
          <a:bodyPr wrap="square" rtlCol="0">
            <a:spAutoFit/>
          </a:bodyPr>
          <a:lstStyle/>
          <a:p>
            <a:r>
              <a:rPr kumimoji="1" lang="en-US" altLang="ja-JP" sz="1400" dirty="0"/>
              <a:t>※</a:t>
            </a:r>
            <a:r>
              <a:rPr kumimoji="1" lang="ja-JP" altLang="en-US" sz="1400" dirty="0"/>
              <a:t>シナリオ型訓練</a:t>
            </a:r>
            <a:r>
              <a:rPr kumimoji="1" lang="en-US" altLang="ja-JP" sz="1400" dirty="0"/>
              <a:t>98</a:t>
            </a:r>
            <a:r>
              <a:rPr kumimoji="1" lang="ja-JP" altLang="en-US" sz="1400" dirty="0"/>
              <a:t>件のうちブラインド型訓練導入予定の有無　　</a:t>
            </a:r>
            <a:endParaRPr kumimoji="1" lang="en-US" altLang="ja-JP" sz="1400" dirty="0"/>
          </a:p>
          <a:p>
            <a:r>
              <a:rPr kumimoji="1" lang="ja-JP" altLang="en-US" sz="1400" dirty="0"/>
              <a:t>　あり：</a:t>
            </a:r>
            <a:r>
              <a:rPr kumimoji="1" lang="en-US" altLang="ja-JP" sz="1400" dirty="0"/>
              <a:t>18</a:t>
            </a:r>
            <a:r>
              <a:rPr kumimoji="1" lang="ja-JP" altLang="en-US" sz="1400" dirty="0"/>
              <a:t>件、</a:t>
            </a:r>
            <a:r>
              <a:rPr kumimoji="1" lang="ja-JP" altLang="en-US" sz="1400" b="1" u="sng" dirty="0"/>
              <a:t>なし：</a:t>
            </a:r>
            <a:r>
              <a:rPr kumimoji="1" lang="en-US" altLang="ja-JP" sz="1400" b="1" u="sng" dirty="0"/>
              <a:t>36</a:t>
            </a:r>
            <a:r>
              <a:rPr kumimoji="1" lang="ja-JP" altLang="en-US" sz="1400" b="1" u="sng" dirty="0"/>
              <a:t>件、不明：</a:t>
            </a:r>
            <a:r>
              <a:rPr kumimoji="1" lang="en-US" altLang="ja-JP" sz="1400" b="1" u="sng" dirty="0"/>
              <a:t>44</a:t>
            </a:r>
            <a:r>
              <a:rPr kumimoji="1" lang="ja-JP" altLang="en-US" sz="1400" b="1" u="sng" dirty="0"/>
              <a:t>件</a:t>
            </a:r>
            <a:endParaRPr kumimoji="1" lang="en-US" altLang="ja-JP" sz="1400" b="1" u="sng" dirty="0"/>
          </a:p>
        </p:txBody>
      </p:sp>
      <p:sp>
        <p:nvSpPr>
          <p:cNvPr id="17" name="テキスト ボックス 16">
            <a:extLst>
              <a:ext uri="{FF2B5EF4-FFF2-40B4-BE49-F238E27FC236}">
                <a16:creationId xmlns:a16="http://schemas.microsoft.com/office/drawing/2014/main" id="{20018352-DCB1-492A-8DE4-AC070685CCE2}"/>
              </a:ext>
            </a:extLst>
          </p:cNvPr>
          <p:cNvSpPr txBox="1"/>
          <p:nvPr/>
        </p:nvSpPr>
        <p:spPr>
          <a:xfrm>
            <a:off x="634212" y="5623383"/>
            <a:ext cx="6534600" cy="954107"/>
          </a:xfrm>
          <a:prstGeom prst="rect">
            <a:avLst/>
          </a:prstGeom>
          <a:noFill/>
          <a:ln>
            <a:solidFill>
              <a:schemeClr val="accent1"/>
            </a:solidFill>
            <a:prstDash val="sysDash"/>
          </a:ln>
        </p:spPr>
        <p:txBody>
          <a:bodyPr wrap="square" rtlCol="0">
            <a:spAutoFit/>
          </a:bodyPr>
          <a:lstStyle/>
          <a:p>
            <a:r>
              <a:rPr kumimoji="1" lang="ja-JP" altLang="en-US" sz="1400" b="1" dirty="0"/>
              <a:t>「なし」または「不明」の主な理由</a:t>
            </a:r>
            <a:endParaRPr kumimoji="1" lang="en-US" altLang="ja-JP" sz="1400" b="1" dirty="0"/>
          </a:p>
          <a:p>
            <a:r>
              <a:rPr kumimoji="1" lang="ja-JP" altLang="en-US" sz="1400" dirty="0"/>
              <a:t>　・社員数が少なく防災の役割が明確であり特段必要性を感じないため</a:t>
            </a:r>
            <a:endParaRPr kumimoji="1" lang="en-US" altLang="ja-JP" sz="1400" dirty="0"/>
          </a:p>
          <a:p>
            <a:r>
              <a:rPr kumimoji="1" lang="ja-JP" altLang="en-US" sz="1400" dirty="0"/>
              <a:t>　・今まで実施したことがないため</a:t>
            </a:r>
            <a:endParaRPr kumimoji="1" lang="en-US" altLang="ja-JP" sz="1400" dirty="0"/>
          </a:p>
          <a:p>
            <a:r>
              <a:rPr kumimoji="1" lang="ja-JP" altLang="en-US" sz="1400" dirty="0"/>
              <a:t>　・実施者側の人的リソース不足のため</a:t>
            </a:r>
            <a:endParaRPr kumimoji="1" lang="en-US" altLang="ja-JP" sz="1400" dirty="0"/>
          </a:p>
        </p:txBody>
      </p:sp>
      <p:sp>
        <p:nvSpPr>
          <p:cNvPr id="18" name="テキスト ボックス 17">
            <a:extLst>
              <a:ext uri="{FF2B5EF4-FFF2-40B4-BE49-F238E27FC236}">
                <a16:creationId xmlns:a16="http://schemas.microsoft.com/office/drawing/2014/main" id="{8B03B225-192A-4D8E-9975-974EB2A73420}"/>
              </a:ext>
            </a:extLst>
          </p:cNvPr>
          <p:cNvSpPr txBox="1"/>
          <p:nvPr/>
        </p:nvSpPr>
        <p:spPr>
          <a:xfrm>
            <a:off x="571812" y="2243341"/>
            <a:ext cx="9230599" cy="338554"/>
          </a:xfrm>
          <a:prstGeom prst="rect">
            <a:avLst/>
          </a:prstGeom>
          <a:noFill/>
          <a:ln>
            <a:noFill/>
          </a:ln>
        </p:spPr>
        <p:txBody>
          <a:bodyPr wrap="square" rtlCol="0">
            <a:spAutoFit/>
          </a:bodyPr>
          <a:lstStyle/>
          <a:p>
            <a:r>
              <a:rPr kumimoji="1" lang="ja-JP" altLang="en-US" sz="1600" dirty="0"/>
              <a:t>（全</a:t>
            </a:r>
            <a:r>
              <a:rPr kumimoji="1" lang="en-US" altLang="ja-JP" sz="1600" dirty="0"/>
              <a:t>(48)</a:t>
            </a:r>
            <a:r>
              <a:rPr kumimoji="1" lang="ja-JP" altLang="en-US" sz="1600" dirty="0"/>
              <a:t>事業所中、１件実施：</a:t>
            </a:r>
            <a:r>
              <a:rPr kumimoji="1" lang="en-US" altLang="ja-JP" sz="1600" dirty="0"/>
              <a:t>11</a:t>
            </a:r>
            <a:r>
              <a:rPr kumimoji="1" lang="ja-JP" altLang="en-US" sz="1600" dirty="0"/>
              <a:t>事業所、２件実施：</a:t>
            </a:r>
            <a:r>
              <a:rPr kumimoji="1" lang="en-US" altLang="ja-JP" sz="1600" dirty="0"/>
              <a:t>25</a:t>
            </a:r>
            <a:r>
              <a:rPr kumimoji="1" lang="ja-JP" altLang="en-US" sz="1600" dirty="0"/>
              <a:t>事業所、３件以上実施：</a:t>
            </a:r>
            <a:r>
              <a:rPr kumimoji="1" lang="en-US" altLang="ja-JP" sz="1600" dirty="0"/>
              <a:t>12</a:t>
            </a:r>
            <a:r>
              <a:rPr kumimoji="1" lang="ja-JP" altLang="en-US" sz="1600" dirty="0"/>
              <a:t>事業所）</a:t>
            </a:r>
          </a:p>
        </p:txBody>
      </p:sp>
      <p:sp>
        <p:nvSpPr>
          <p:cNvPr id="7" name="正方形/長方形 6">
            <a:extLst>
              <a:ext uri="{FF2B5EF4-FFF2-40B4-BE49-F238E27FC236}">
                <a16:creationId xmlns:a16="http://schemas.microsoft.com/office/drawing/2014/main" id="{2D7F7211-45E1-4AE6-BC9E-3BC76A3D2E14}"/>
              </a:ext>
            </a:extLst>
          </p:cNvPr>
          <p:cNvSpPr/>
          <p:nvPr/>
        </p:nvSpPr>
        <p:spPr>
          <a:xfrm>
            <a:off x="779606" y="4272963"/>
            <a:ext cx="5917966" cy="523220"/>
          </a:xfrm>
          <a:prstGeom prst="rect">
            <a:avLst/>
          </a:prstGeom>
          <a:ln w="635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t>＜令和４年度第</a:t>
            </a:r>
            <a:r>
              <a:rPr kumimoji="1" lang="en-US" altLang="ja-JP" sz="1400" dirty="0"/>
              <a:t>11</a:t>
            </a:r>
            <a:r>
              <a:rPr kumimoji="1" lang="ja-JP" altLang="en-US" sz="1400" dirty="0"/>
              <a:t>回進行管理検討部会における意見＞</a:t>
            </a:r>
          </a:p>
          <a:p>
            <a:r>
              <a:rPr kumimoji="1" lang="ja-JP" altLang="en-US" sz="1400" dirty="0"/>
              <a:t>「ブラインド型訓練は訓練参加者の習熟度を高めるのに有効である」</a:t>
            </a:r>
            <a:endParaRPr kumimoji="1" lang="ja-JP" altLang="en-US" dirty="0"/>
          </a:p>
        </p:txBody>
      </p:sp>
      <p:sp>
        <p:nvSpPr>
          <p:cNvPr id="5" name="矢印: 右 4">
            <a:extLst>
              <a:ext uri="{FF2B5EF4-FFF2-40B4-BE49-F238E27FC236}">
                <a16:creationId xmlns:a16="http://schemas.microsoft.com/office/drawing/2014/main" id="{5BEF21AC-139F-4860-BB0A-6554D5F446A4}"/>
              </a:ext>
            </a:extLst>
          </p:cNvPr>
          <p:cNvSpPr/>
          <p:nvPr/>
        </p:nvSpPr>
        <p:spPr>
          <a:xfrm rot="5400000">
            <a:off x="3570171" y="4705857"/>
            <a:ext cx="17805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93883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46B82-F1C5-40B2-9C92-AA6D679FA971}"/>
              </a:ext>
            </a:extLst>
          </p:cNvPr>
          <p:cNvSpPr>
            <a:spLocks noGrp="1"/>
          </p:cNvSpPr>
          <p:nvPr>
            <p:ph type="title"/>
          </p:nvPr>
        </p:nvSpPr>
        <p:spPr>
          <a:xfrm>
            <a:off x="432958" y="600827"/>
            <a:ext cx="2587079" cy="409497"/>
          </a:xfrm>
        </p:spPr>
        <p:txBody>
          <a:bodyPr>
            <a:normAutofit/>
          </a:bodyPr>
          <a:lstStyle/>
          <a:p>
            <a:r>
              <a:rPr kumimoji="1" lang="ja-JP" altLang="en-US" sz="2200" b="1" dirty="0"/>
              <a:t>２－３　防災</a:t>
            </a:r>
            <a:r>
              <a:rPr lang="ja-JP" altLang="en-US" sz="2200" b="1" dirty="0"/>
              <a:t>教育</a:t>
            </a:r>
            <a:endParaRPr kumimoji="1" lang="ja-JP" altLang="en-US" sz="2200" b="1" dirty="0"/>
          </a:p>
        </p:txBody>
      </p:sp>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78351" y="6425853"/>
            <a:ext cx="2743200" cy="365125"/>
          </a:xfrm>
        </p:spPr>
        <p:txBody>
          <a:bodyPr/>
          <a:lstStyle/>
          <a:p>
            <a:fld id="{A3938BA9-2DF4-4B7E-9133-A83724163198}" type="slidenum">
              <a:rPr kumimoji="1" lang="ja-JP" altLang="en-US" smtClean="0"/>
              <a:t>5</a:t>
            </a:fld>
            <a:endParaRPr kumimoji="1" lang="ja-JP" altLang="en-US"/>
          </a:p>
        </p:txBody>
      </p:sp>
      <p:sp>
        <p:nvSpPr>
          <p:cNvPr id="15" name="テキスト ボックス 14">
            <a:extLst>
              <a:ext uri="{FF2B5EF4-FFF2-40B4-BE49-F238E27FC236}">
                <a16:creationId xmlns:a16="http://schemas.microsoft.com/office/drawing/2014/main" id="{BA333578-43ED-4CD3-9335-729704759EBA}"/>
              </a:ext>
            </a:extLst>
          </p:cNvPr>
          <p:cNvSpPr txBox="1"/>
          <p:nvPr/>
        </p:nvSpPr>
        <p:spPr>
          <a:xfrm>
            <a:off x="343016" y="924528"/>
            <a:ext cx="11011857" cy="661720"/>
          </a:xfrm>
          <a:prstGeom prst="rect">
            <a:avLst/>
          </a:prstGeom>
          <a:noFill/>
          <a:ln w="12700">
            <a:noFill/>
            <a:prstDash val="solid"/>
          </a:ln>
        </p:spPr>
        <p:txBody>
          <a:bodyPr wrap="square" rtlCol="0">
            <a:spAutoFit/>
          </a:bodyPr>
          <a:lstStyle/>
          <a:p>
            <a:r>
              <a:rPr kumimoji="1" lang="ja-JP" altLang="en-US" sz="1600" b="1" dirty="0"/>
              <a:t>＜ 目　的 ＞</a:t>
            </a:r>
            <a:r>
              <a:rPr kumimoji="1" lang="ja-JP" altLang="en-US" sz="1600" dirty="0"/>
              <a:t>防災意識の高揚や実践的な技能の向上を図る（有効性・実効性を高める）</a:t>
            </a:r>
            <a:endParaRPr kumimoji="1" lang="en-US" altLang="ja-JP" sz="1600" dirty="0"/>
          </a:p>
          <a:p>
            <a:pPr>
              <a:spcBef>
                <a:spcPts val="600"/>
              </a:spcBef>
            </a:pPr>
            <a:r>
              <a:rPr kumimoji="1" lang="ja-JP" altLang="en-US" sz="1600" b="1" dirty="0"/>
              <a:t>＜取組状況＞</a:t>
            </a:r>
            <a:endParaRPr kumimoji="1" lang="en-US" altLang="ja-JP" sz="1600" b="1"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令和６年度の進捗状況</a:t>
            </a:r>
          </a:p>
        </p:txBody>
      </p:sp>
      <p:sp>
        <p:nvSpPr>
          <p:cNvPr id="12" name="テキスト ボックス 11">
            <a:extLst>
              <a:ext uri="{FF2B5EF4-FFF2-40B4-BE49-F238E27FC236}">
                <a16:creationId xmlns:a16="http://schemas.microsoft.com/office/drawing/2014/main" id="{89A633A0-AB35-4C64-8549-2CDA078F6939}"/>
              </a:ext>
            </a:extLst>
          </p:cNvPr>
          <p:cNvSpPr txBox="1"/>
          <p:nvPr/>
        </p:nvSpPr>
        <p:spPr>
          <a:xfrm>
            <a:off x="9565501" y="1153960"/>
            <a:ext cx="2160290" cy="369332"/>
          </a:xfrm>
          <a:prstGeom prst="rect">
            <a:avLst/>
          </a:prstGeom>
          <a:noFill/>
          <a:ln>
            <a:solidFill>
              <a:srgbClr val="002060"/>
            </a:solidFill>
          </a:ln>
        </p:spPr>
        <p:txBody>
          <a:bodyPr wrap="square" rtlCol="0">
            <a:spAutoFit/>
          </a:bodyPr>
          <a:lstStyle/>
          <a:p>
            <a:r>
              <a:rPr kumimoji="1" lang="ja-JP" altLang="en-US" dirty="0"/>
              <a:t>全</a:t>
            </a:r>
            <a:r>
              <a:rPr kumimoji="1" lang="en-US" altLang="ja-JP" dirty="0"/>
              <a:t>(48)</a:t>
            </a:r>
            <a:r>
              <a:rPr kumimoji="1" lang="ja-JP" altLang="en-US" dirty="0"/>
              <a:t>事業所で実施</a:t>
            </a:r>
          </a:p>
        </p:txBody>
      </p:sp>
      <p:graphicFrame>
        <p:nvGraphicFramePr>
          <p:cNvPr id="10" name="表 12">
            <a:extLst>
              <a:ext uri="{FF2B5EF4-FFF2-40B4-BE49-F238E27FC236}">
                <a16:creationId xmlns:a16="http://schemas.microsoft.com/office/drawing/2014/main" id="{957CE599-A8FA-4DC8-93B4-9EA344655C5B}"/>
              </a:ext>
            </a:extLst>
          </p:cNvPr>
          <p:cNvGraphicFramePr>
            <a:graphicFrameLocks noGrp="1"/>
          </p:cNvGraphicFramePr>
          <p:nvPr>
            <p:extLst>
              <p:ext uri="{D42A27DB-BD31-4B8C-83A1-F6EECF244321}">
                <p14:modId xmlns:p14="http://schemas.microsoft.com/office/powerpoint/2010/main" val="4044410682"/>
              </p:ext>
            </p:extLst>
          </p:nvPr>
        </p:nvGraphicFramePr>
        <p:xfrm>
          <a:off x="343016" y="1544129"/>
          <a:ext cx="11594518" cy="4022684"/>
        </p:xfrm>
        <a:graphic>
          <a:graphicData uri="http://schemas.openxmlformats.org/drawingml/2006/table">
            <a:tbl>
              <a:tblPr firstRow="1" bandRow="1">
                <a:tableStyleId>{5C22544A-7EE6-4342-B048-85BDC9FD1C3A}</a:tableStyleId>
              </a:tblPr>
              <a:tblGrid>
                <a:gridCol w="3383443">
                  <a:extLst>
                    <a:ext uri="{9D8B030D-6E8A-4147-A177-3AD203B41FA5}">
                      <a16:colId xmlns:a16="http://schemas.microsoft.com/office/drawing/2014/main" val="3067437765"/>
                    </a:ext>
                  </a:extLst>
                </a:gridCol>
                <a:gridCol w="4346236">
                  <a:extLst>
                    <a:ext uri="{9D8B030D-6E8A-4147-A177-3AD203B41FA5}">
                      <a16:colId xmlns:a16="http://schemas.microsoft.com/office/drawing/2014/main" val="2710640758"/>
                    </a:ext>
                  </a:extLst>
                </a:gridCol>
                <a:gridCol w="3864839">
                  <a:extLst>
                    <a:ext uri="{9D8B030D-6E8A-4147-A177-3AD203B41FA5}">
                      <a16:colId xmlns:a16="http://schemas.microsoft.com/office/drawing/2014/main" val="4182633833"/>
                    </a:ext>
                  </a:extLst>
                </a:gridCol>
              </a:tblGrid>
              <a:tr h="370840">
                <a:tc>
                  <a:txBody>
                    <a:bodyPr/>
                    <a:lstStyle/>
                    <a:p>
                      <a:pPr algn="ctr"/>
                      <a:r>
                        <a:rPr kumimoji="1" lang="ja-JP" altLang="en-US" sz="1600" dirty="0"/>
                        <a:t>項目（ガイドライン抜粋）</a:t>
                      </a:r>
                    </a:p>
                  </a:txBody>
                  <a:tcPr/>
                </a:tc>
                <a:tc>
                  <a:txBody>
                    <a:bodyPr/>
                    <a:lstStyle/>
                    <a:p>
                      <a:pPr algn="ctr"/>
                      <a:r>
                        <a:rPr kumimoji="1" lang="ja-JP" altLang="en-US" sz="1600" dirty="0"/>
                        <a:t>現状</a:t>
                      </a:r>
                    </a:p>
                  </a:txBody>
                  <a:tcPr/>
                </a:tc>
                <a:tc>
                  <a:txBody>
                    <a:bodyPr/>
                    <a:lstStyle/>
                    <a:p>
                      <a:pPr algn="ctr"/>
                      <a:r>
                        <a:rPr kumimoji="1" lang="ja-JP" altLang="en-US" sz="1600" dirty="0"/>
                        <a:t>今後の取組等</a:t>
                      </a:r>
                    </a:p>
                  </a:txBody>
                  <a:tcPr/>
                </a:tc>
                <a:extLst>
                  <a:ext uri="{0D108BD9-81ED-4DB2-BD59-A6C34878D82A}">
                    <a16:rowId xmlns:a16="http://schemas.microsoft.com/office/drawing/2014/main" val="10713086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①防災・保安関係法令等の教育</a:t>
                      </a:r>
                      <a:endParaRPr lang="en-US" altLang="ja-JP" sz="1600" b="0" i="0" u="none" strike="noStrike" baseline="0" dirty="0">
                        <a:latin typeface="MS-Mincho"/>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大阪府特別防災区域連絡協議会</a:t>
                      </a:r>
                      <a:r>
                        <a:rPr lang="en-US" altLang="ja-JP" sz="1600" b="0" i="0" u="none" strike="noStrike" baseline="30000" dirty="0">
                          <a:latin typeface="MS-Mincho"/>
                        </a:rPr>
                        <a:t>※</a:t>
                      </a:r>
                      <a:r>
                        <a:rPr lang="ja-JP" altLang="en-US" sz="1600" b="0" i="0" u="none" strike="noStrike" baseline="0" dirty="0">
                          <a:latin typeface="MS-Mincho"/>
                        </a:rPr>
                        <a:t>において</a:t>
                      </a:r>
                      <a:r>
                        <a:rPr lang="ja-JP" altLang="en-US" sz="1600" i="0" u="sng" strike="noStrike" baseline="0" dirty="0">
                          <a:latin typeface="MS-Mincho"/>
                        </a:rPr>
                        <a:t>全事業所向け</a:t>
                      </a:r>
                      <a:r>
                        <a:rPr lang="ja-JP" altLang="en-US" sz="1600" i="0" strike="noStrike" baseline="0" dirty="0">
                          <a:latin typeface="MS-Mincho"/>
                        </a:rPr>
                        <a:t>に実施（</a:t>
                      </a:r>
                      <a:r>
                        <a:rPr lang="en-US" altLang="ja-JP" sz="1600" i="0" strike="noStrike" baseline="0" dirty="0">
                          <a:latin typeface="MS-Mincho"/>
                        </a:rPr>
                        <a:t>48</a:t>
                      </a:r>
                      <a:r>
                        <a:rPr lang="ja-JP" altLang="en-US" sz="1600" i="0" strike="noStrike" baseline="0" dirty="0">
                          <a:latin typeface="MS-Mincho"/>
                        </a:rPr>
                        <a:t>事業所が参加）</a:t>
                      </a:r>
                      <a:endParaRPr lang="en-US" altLang="ja-JP" sz="1600" i="0" strike="noStrike" baseline="0" dirty="0">
                        <a:latin typeface="MS-Mincho"/>
                      </a:endParaRPr>
                    </a:p>
                  </a:txBody>
                  <a:tcPr/>
                </a:tc>
                <a:tc rowSpan="7">
                  <a:txBody>
                    <a:bodyPr/>
                    <a:lstStyle/>
                    <a:p>
                      <a:r>
                        <a:rPr lang="ja-JP" altLang="en-US" sz="1600" b="0" i="0" u="none" strike="noStrike" baseline="0" dirty="0">
                          <a:solidFill>
                            <a:schemeClr val="tx1"/>
                          </a:solidFill>
                          <a:latin typeface="MS-Mincho"/>
                        </a:rPr>
                        <a:t>大阪府特別防災区域連絡協議会の場を活用する等、以下のとおり取り組む</a:t>
                      </a:r>
                      <a:endParaRPr lang="en-US" altLang="ja-JP" sz="1600" b="0" i="0" u="none" strike="noStrike" baseline="0" dirty="0">
                        <a:solidFill>
                          <a:schemeClr val="tx1"/>
                        </a:solidFill>
                        <a:latin typeface="MS-Mincho"/>
                      </a:endParaRPr>
                    </a:p>
                    <a:p>
                      <a:endParaRPr kumimoji="1" lang="en-US" altLang="ja-JP" sz="1600" b="0" i="0" u="none" strike="noStrike" baseline="0" dirty="0">
                        <a:solidFill>
                          <a:schemeClr val="tx1"/>
                        </a:solidFill>
                        <a:latin typeface="MS-Mincho"/>
                      </a:endParaRPr>
                    </a:p>
                    <a:p>
                      <a:r>
                        <a:rPr kumimoji="1" lang="ja-JP" altLang="en-US" sz="1600" dirty="0">
                          <a:solidFill>
                            <a:schemeClr val="tx1"/>
                          </a:solidFill>
                        </a:rPr>
                        <a:t>①･②</a:t>
                      </a:r>
                      <a:endParaRPr kumimoji="1" lang="en-US" altLang="ja-JP" sz="1600" dirty="0">
                        <a:solidFill>
                          <a:schemeClr val="tx1"/>
                        </a:solidFill>
                      </a:endParaRPr>
                    </a:p>
                    <a:p>
                      <a:r>
                        <a:rPr kumimoji="1" lang="ja-JP" altLang="en-US" sz="1600" dirty="0">
                          <a:solidFill>
                            <a:schemeClr val="tx1"/>
                          </a:solidFill>
                        </a:rPr>
                        <a:t>　引き続き関係法令等</a:t>
                      </a:r>
                      <a:r>
                        <a:rPr lang="ja-JP" altLang="en-US" sz="1600" b="0" i="0" u="none" strike="noStrike" baseline="0" dirty="0">
                          <a:solidFill>
                            <a:schemeClr val="tx1"/>
                          </a:solidFill>
                          <a:latin typeface="MS-Mincho"/>
                        </a:rPr>
                        <a:t>に係る</a:t>
                      </a:r>
                      <a:r>
                        <a:rPr kumimoji="1" lang="ja-JP" altLang="en-US" sz="1600" dirty="0">
                          <a:solidFill>
                            <a:schemeClr val="tx1"/>
                          </a:solidFill>
                        </a:rPr>
                        <a:t>講義を行う</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③</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消防と連携し、消火原理に関する講義</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を行う</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④･⑤･⑥</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教育テキスト</a:t>
                      </a:r>
                      <a:r>
                        <a:rPr kumimoji="1" lang="ja-JP" altLang="en-US" sz="1600" baseline="0" dirty="0">
                          <a:solidFill>
                            <a:schemeClr val="tx1"/>
                          </a:solidFill>
                        </a:rPr>
                        <a:t>や</a:t>
                      </a:r>
                      <a:r>
                        <a:rPr kumimoji="1" lang="en-US" altLang="ja-JP" sz="1600" dirty="0">
                          <a:solidFill>
                            <a:schemeClr val="tx1"/>
                          </a:solidFill>
                        </a:rPr>
                        <a:t>SDS</a:t>
                      </a:r>
                      <a:r>
                        <a:rPr kumimoji="1" lang="ja-JP" altLang="en-US" sz="1600" dirty="0">
                          <a:solidFill>
                            <a:schemeClr val="tx1"/>
                          </a:solidFill>
                        </a:rPr>
                        <a:t>（安全データシー</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ト）を活用した教育の実施を促進する</a:t>
                      </a:r>
                      <a:endParaRPr kumimoji="1" lang="en-US" altLang="ja-JP"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txBody>
                  <a:tcPr/>
                </a:tc>
                <a:extLst>
                  <a:ext uri="{0D108BD9-81ED-4DB2-BD59-A6C34878D82A}">
                    <a16:rowId xmlns:a16="http://schemas.microsoft.com/office/drawing/2014/main" val="2744150959"/>
                  </a:ext>
                </a:extLst>
              </a:tr>
              <a:tr h="385404">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②事故の原因や対策に関する教育</a:t>
                      </a:r>
                      <a:endParaRPr lang="en-US" altLang="ja-JP" sz="1600" b="0" i="0" u="none" strike="noStrike" baseline="0" dirty="0">
                        <a:latin typeface="MS-Mincho"/>
                      </a:endParaRPr>
                    </a:p>
                  </a:txBody>
                  <a:tcPr/>
                </a:tc>
                <a:tc vMerge="1">
                  <a:txBody>
                    <a:bodyPr/>
                    <a:lstStyle/>
                    <a:p>
                      <a:endParaRPr kumimoji="1" lang="ja-JP" altLang="en-US" sz="16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tc>
                <a:extLst>
                  <a:ext uri="{0D108BD9-81ED-4DB2-BD59-A6C34878D82A}">
                    <a16:rowId xmlns:a16="http://schemas.microsoft.com/office/drawing/2014/main" val="1643145695"/>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②過去に起きた事故の原因や対策に関する教育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事業所ごとで実施、消防主催の研修へ参加</a:t>
                      </a:r>
                      <a:endParaRPr lang="en-US" altLang="ja-JP" sz="1600" dirty="0">
                        <a:latin typeface="MS-Mincho"/>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tc>
                <a:extLst>
                  <a:ext uri="{0D108BD9-81ED-4DB2-BD59-A6C34878D82A}">
                    <a16:rowId xmlns:a16="http://schemas.microsoft.com/office/drawing/2014/main" val="12644019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③燃焼・火災・爆発の基礎概念・現象に関する教育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MS-Mincho"/>
                        </a:rPr>
                        <a:t>事業所ごとで実施</a:t>
                      </a:r>
                      <a:endParaRPr lang="en-US" altLang="ja-JP" sz="1600" dirty="0">
                        <a:solidFill>
                          <a:schemeClr val="tx1"/>
                        </a:solidFill>
                        <a:latin typeface="MS-Mincho"/>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教育テキスト</a:t>
                      </a:r>
                      <a:r>
                        <a:rPr kumimoji="1" lang="en-US" altLang="ja-JP" sz="1600" baseline="30000" dirty="0">
                          <a:solidFill>
                            <a:srgbClr val="FF0000"/>
                          </a:solidFill>
                        </a:rPr>
                        <a:t>※</a:t>
                      </a:r>
                      <a:r>
                        <a:rPr kumimoji="1" lang="ja-JP" altLang="en-US" sz="1600" baseline="30000" dirty="0">
                          <a:solidFill>
                            <a:srgbClr val="FF0000"/>
                          </a:solidFill>
                        </a:rPr>
                        <a:t>２</a:t>
                      </a:r>
                      <a:r>
                        <a:rPr kumimoji="1" lang="ja-JP" altLang="en-US" sz="1600" dirty="0">
                          <a:solidFill>
                            <a:srgbClr val="FF0000"/>
                          </a:solidFill>
                        </a:rPr>
                        <a:t>を活用した教育の実施を促進</a:t>
                      </a:r>
                      <a:endParaRPr kumimoji="1" lang="en-US" altLang="ja-JP" sz="1600" dirty="0">
                        <a:solidFill>
                          <a:srgbClr val="FF0000"/>
                        </a:solidFill>
                      </a:endParaRPr>
                    </a:p>
                  </a:txBody>
                  <a:tcPr/>
                </a:tc>
                <a:extLst>
                  <a:ext uri="{0D108BD9-81ED-4DB2-BD59-A6C34878D82A}">
                    <a16:rowId xmlns:a16="http://schemas.microsoft.com/office/drawing/2014/main" val="70436276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i="0" u="none" strike="noStrike" baseline="0" dirty="0">
                          <a:latin typeface="MS-Mincho"/>
                        </a:rPr>
                        <a:t>④消火原理の基礎知識に関する教育</a:t>
                      </a:r>
                      <a:endParaRPr lang="en-US" altLang="ja-JP" sz="1600" b="0" i="0" u="none" strike="noStrike" baseline="0" dirty="0">
                        <a:latin typeface="MS-Mincho"/>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事業所ごとで実施</a:t>
                      </a:r>
                      <a:endParaRPr lang="en-US" altLang="ja-JP" sz="1600" dirty="0">
                        <a:latin typeface="MS-Minch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複数事業者で合同研修を実施</a:t>
                      </a:r>
                      <a:endParaRPr lang="en-US" altLang="ja-JP" sz="1600" dirty="0">
                        <a:latin typeface="MS-Mincho"/>
                      </a:endParaRPr>
                    </a:p>
                  </a:txBody>
                  <a:tcPr/>
                </a:tc>
                <a:tc vMerge="1">
                  <a:txBody>
                    <a:bodyPr/>
                    <a:lstStyle/>
                    <a:p>
                      <a:endParaRPr kumimoji="1" lang="ja-JP" altLang="en-US" sz="1600" dirty="0"/>
                    </a:p>
                  </a:txBody>
                  <a:tcPr/>
                </a:tc>
                <a:extLst>
                  <a:ext uri="{0D108BD9-81ED-4DB2-BD59-A6C34878D82A}">
                    <a16:rowId xmlns:a16="http://schemas.microsoft.com/office/drawing/2014/main" val="31937079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⑤</a:t>
                      </a:r>
                      <a:r>
                        <a:rPr lang="ja-JP" altLang="en-US" sz="1600" b="0" i="0" u="none" strike="noStrike" baseline="0" dirty="0">
                          <a:latin typeface="MS-Mincho"/>
                        </a:rPr>
                        <a:t>危険物の</a:t>
                      </a:r>
                      <a:r>
                        <a:rPr lang="ja-JP" altLang="en-US" sz="1600" dirty="0">
                          <a:latin typeface="YuMincho-Regular"/>
                        </a:rPr>
                        <a:t>種類や特性に関する教育</a:t>
                      </a:r>
                      <a:endParaRPr lang="ja-JP" altLang="en-US" sz="1600" b="0" i="0" u="none" strike="noStrike" baseline="0" dirty="0">
                        <a:latin typeface="YuMincho-Regular"/>
                      </a:endParaRPr>
                    </a:p>
                  </a:txBody>
                  <a:tcPr/>
                </a:tc>
                <a:tc>
                  <a:txBody>
                    <a:bodyPr/>
                    <a:lstStyle/>
                    <a:p>
                      <a:r>
                        <a:rPr lang="ja-JP" altLang="en-US" sz="1600" dirty="0">
                          <a:latin typeface="MS-Mincho"/>
                        </a:rPr>
                        <a:t>事業所ごとで実施</a:t>
                      </a:r>
                      <a:endParaRPr lang="en-US" altLang="ja-JP" sz="1600" dirty="0">
                        <a:latin typeface="MS-Mincho"/>
                      </a:endParaRPr>
                    </a:p>
                  </a:txBody>
                  <a:tcPr/>
                </a:tc>
                <a:tc vMerge="1">
                  <a:txBody>
                    <a:bodyPr/>
                    <a:lstStyle/>
                    <a:p>
                      <a:r>
                        <a:rPr kumimoji="1" lang="en-US" altLang="ja-JP" sz="1600" dirty="0"/>
                        <a:t>SDS</a:t>
                      </a:r>
                      <a:r>
                        <a:rPr kumimoji="1" lang="ja-JP" altLang="en-US" sz="1600" dirty="0"/>
                        <a:t>シートを活用した教育の実施を促進</a:t>
                      </a:r>
                      <a:endParaRPr kumimoji="1" lang="en-US" altLang="ja-JP" sz="1600" dirty="0"/>
                    </a:p>
                  </a:txBody>
                  <a:tcPr/>
                </a:tc>
                <a:extLst>
                  <a:ext uri="{0D108BD9-81ED-4DB2-BD59-A6C34878D82A}">
                    <a16:rowId xmlns:a16="http://schemas.microsoft.com/office/drawing/2014/main" val="23414517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S-Mincho"/>
                        </a:rPr>
                        <a:t>⑥</a:t>
                      </a:r>
                      <a:r>
                        <a:rPr lang="ja-JP" altLang="en-US" sz="1600" b="0" i="0" u="none" strike="noStrike" baseline="0" dirty="0">
                          <a:latin typeface="MS-Mincho"/>
                        </a:rPr>
                        <a:t>事業施設や特定防災施設・防災資機材等の構造・機能・維持管理等に関する教育</a:t>
                      </a:r>
                      <a:endParaRPr lang="en-US" altLang="ja-JP" sz="1600" dirty="0">
                        <a:latin typeface="MS-Mincho"/>
                      </a:endParaRPr>
                    </a:p>
                  </a:txBody>
                  <a:tcPr/>
                </a:tc>
                <a:tc>
                  <a:txBody>
                    <a:bodyPr/>
                    <a:lstStyle/>
                    <a:p>
                      <a:r>
                        <a:rPr kumimoji="1" lang="ja-JP" altLang="en-US" sz="1600" dirty="0">
                          <a:latin typeface="MS-Mincho"/>
                        </a:rPr>
                        <a:t>事業所ごとで実施</a:t>
                      </a:r>
                      <a:endParaRPr kumimoji="1" lang="en-US" altLang="ja-JP" sz="1600" dirty="0">
                        <a:latin typeface="MS-Mincho"/>
                      </a:endParaRPr>
                    </a:p>
                    <a:p>
                      <a:endParaRPr kumimoji="1" lang="ja-JP" altLang="en-US" sz="1600" dirty="0"/>
                    </a:p>
                  </a:txBody>
                  <a:tcPr/>
                </a:tc>
                <a:tc vMerge="1">
                  <a:txBody>
                    <a:bodyPr/>
                    <a:lstStyle/>
                    <a:p>
                      <a:r>
                        <a:rPr kumimoji="1" lang="ja-JP" altLang="en-US" sz="1600" dirty="0"/>
                        <a:t>ヒアリング等を行い、実施していない事業所にも実施を促進</a:t>
                      </a:r>
                    </a:p>
                  </a:txBody>
                  <a:tcPr/>
                </a:tc>
                <a:extLst>
                  <a:ext uri="{0D108BD9-81ED-4DB2-BD59-A6C34878D82A}">
                    <a16:rowId xmlns:a16="http://schemas.microsoft.com/office/drawing/2014/main" val="2050036938"/>
                  </a:ext>
                </a:extLst>
              </a:tr>
            </a:tbl>
          </a:graphicData>
        </a:graphic>
      </p:graphicFrame>
      <p:sp>
        <p:nvSpPr>
          <p:cNvPr id="13" name="テキスト ボックス 12">
            <a:extLst>
              <a:ext uri="{FF2B5EF4-FFF2-40B4-BE49-F238E27FC236}">
                <a16:creationId xmlns:a16="http://schemas.microsoft.com/office/drawing/2014/main" id="{7E38B7AE-64EC-4465-9CD5-EC14F43928E6}"/>
              </a:ext>
            </a:extLst>
          </p:cNvPr>
          <p:cNvSpPr txBox="1"/>
          <p:nvPr/>
        </p:nvSpPr>
        <p:spPr>
          <a:xfrm>
            <a:off x="213011" y="5748309"/>
            <a:ext cx="11854527" cy="738664"/>
          </a:xfrm>
          <a:prstGeom prst="rect">
            <a:avLst/>
          </a:prstGeom>
          <a:noFill/>
        </p:spPr>
        <p:txBody>
          <a:bodyPr wrap="none" rtlCol="0">
            <a:spAutoFit/>
          </a:bodyPr>
          <a:lstStyle/>
          <a:p>
            <a:r>
              <a:rPr kumimoji="1" lang="en-US" altLang="ja-JP" sz="1400" dirty="0"/>
              <a:t>※</a:t>
            </a:r>
            <a:r>
              <a:rPr kumimoji="1" lang="ja-JP" altLang="en-US" sz="1400" dirty="0"/>
              <a:t>　大阪府消防保安課が事務局。府内特定事業所、市町、消防等で構成。大阪府石油コンビナート等特別防災区域内における防災・保安に関し、</a:t>
            </a:r>
            <a:endParaRPr kumimoji="1" lang="en-US" altLang="ja-JP" sz="1400" dirty="0"/>
          </a:p>
          <a:p>
            <a:r>
              <a:rPr kumimoji="1" lang="ja-JP" altLang="en-US" sz="1400" dirty="0"/>
              <a:t>　　情報や意見の交換を行い、災害の予防対策や応急活動の充実及び質的向上を図ることを目的とし設置している。</a:t>
            </a:r>
            <a:endParaRPr kumimoji="1" lang="en-US" altLang="ja-JP" sz="1400" dirty="0"/>
          </a:p>
          <a:p>
            <a:r>
              <a:rPr kumimoji="1" lang="ja-JP" altLang="en-US" sz="1400" dirty="0"/>
              <a:t>　　</a:t>
            </a:r>
            <a:r>
              <a:rPr kumimoji="1" lang="en-US" altLang="ja-JP" sz="1400" dirty="0"/>
              <a:t>R6</a:t>
            </a:r>
            <a:r>
              <a:rPr kumimoji="1" lang="ja-JP" altLang="en-US" sz="1400" dirty="0"/>
              <a:t>年度は①石油コンビナート等防災計画及びガイドラインに係る講義と②事故原因究明に係る講義を実施。</a:t>
            </a:r>
            <a:endParaRPr kumimoji="1" lang="en-US" altLang="ja-JP" sz="1400" dirty="0"/>
          </a:p>
        </p:txBody>
      </p:sp>
    </p:spTree>
    <p:extLst>
      <p:ext uri="{BB962C8B-B14F-4D97-AF65-F5344CB8AC3E}">
        <p14:creationId xmlns:p14="http://schemas.microsoft.com/office/powerpoint/2010/main" val="170495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816B8D2-44BA-40A7-A0AC-F12A27C91627}"/>
              </a:ext>
            </a:extLst>
          </p:cNvPr>
          <p:cNvSpPr>
            <a:spLocks noGrp="1"/>
          </p:cNvSpPr>
          <p:nvPr>
            <p:ph type="sldNum" sz="quarter" idx="12"/>
          </p:nvPr>
        </p:nvSpPr>
        <p:spPr>
          <a:xfrm>
            <a:off x="9302823" y="6425853"/>
            <a:ext cx="2743200" cy="365125"/>
          </a:xfrm>
        </p:spPr>
        <p:txBody>
          <a:bodyPr/>
          <a:lstStyle/>
          <a:p>
            <a:fld id="{A3938BA9-2DF4-4B7E-9133-A83724163198}" type="slidenum">
              <a:rPr kumimoji="1" lang="ja-JP" altLang="en-US" smtClean="0"/>
              <a:t>6</a:t>
            </a:fld>
            <a:endParaRPr kumimoji="1" lang="ja-JP" altLang="en-US"/>
          </a:p>
        </p:txBody>
      </p:sp>
      <p:sp>
        <p:nvSpPr>
          <p:cNvPr id="10" name="タイトル 1">
            <a:extLst>
              <a:ext uri="{FF2B5EF4-FFF2-40B4-BE49-F238E27FC236}">
                <a16:creationId xmlns:a16="http://schemas.microsoft.com/office/drawing/2014/main" id="{86FEF083-AC47-4E5A-A590-21177C949BCB}"/>
              </a:ext>
            </a:extLst>
          </p:cNvPr>
          <p:cNvSpPr txBox="1">
            <a:spLocks/>
          </p:cNvSpPr>
          <p:nvPr/>
        </p:nvSpPr>
        <p:spPr>
          <a:xfrm>
            <a:off x="374235" y="652178"/>
            <a:ext cx="5001684" cy="4378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b="1" dirty="0"/>
              <a:t>２－４　</a:t>
            </a:r>
            <a:r>
              <a:rPr kumimoji="1" lang="ja-JP" altLang="en-US" sz="2200" b="1" dirty="0"/>
              <a:t>取組内容の</a:t>
            </a:r>
            <a:r>
              <a:rPr lang="ja-JP" altLang="en-US" sz="2200" b="1" dirty="0"/>
              <a:t>ＰＲと地域連携</a:t>
            </a:r>
          </a:p>
        </p:txBody>
      </p:sp>
      <p:sp>
        <p:nvSpPr>
          <p:cNvPr id="14" name="テキスト ボックス 13">
            <a:extLst>
              <a:ext uri="{FF2B5EF4-FFF2-40B4-BE49-F238E27FC236}">
                <a16:creationId xmlns:a16="http://schemas.microsoft.com/office/drawing/2014/main" id="{A3701518-77F9-4E31-9377-7EC1A55A703D}"/>
              </a:ext>
            </a:extLst>
          </p:cNvPr>
          <p:cNvSpPr txBox="1"/>
          <p:nvPr/>
        </p:nvSpPr>
        <p:spPr>
          <a:xfrm>
            <a:off x="374235" y="981489"/>
            <a:ext cx="11443530" cy="1231106"/>
          </a:xfrm>
          <a:prstGeom prst="rect">
            <a:avLst/>
          </a:prstGeom>
          <a:noFill/>
          <a:ln w="19050">
            <a:noFill/>
            <a:prstDash val="solid"/>
          </a:ln>
        </p:spPr>
        <p:txBody>
          <a:bodyPr wrap="square" rtlCol="0">
            <a:spAutoFit/>
          </a:bodyPr>
          <a:lstStyle/>
          <a:p>
            <a:r>
              <a:rPr kumimoji="1" lang="ja-JP" altLang="en-US" sz="1600" b="1" dirty="0"/>
              <a:t>＜目　的＞</a:t>
            </a:r>
            <a:endParaRPr kumimoji="1" lang="en-US" altLang="ja-JP" sz="1600" b="1" dirty="0"/>
          </a:p>
          <a:p>
            <a:r>
              <a:rPr kumimoji="1" lang="ja-JP" altLang="en-US" sz="1600" dirty="0"/>
              <a:t>地域住民に対し事業所の防災対策について理解を深めてもらい、信頼関係を構築することで、不安解消に繋げる。</a:t>
            </a:r>
            <a:endParaRPr kumimoji="1" lang="en-US" altLang="ja-JP" sz="1600" dirty="0"/>
          </a:p>
          <a:p>
            <a:r>
              <a:rPr kumimoji="1" lang="ja-JP" altLang="en-US" sz="1600" dirty="0"/>
              <a:t>ひいては、地域一帯の防災意識向上に寄与することで、特別防災区域全体の防災体制の充実を図る。</a:t>
            </a:r>
            <a:endParaRPr kumimoji="1" lang="en-US" altLang="ja-JP" sz="1600" dirty="0"/>
          </a:p>
          <a:p>
            <a:pPr>
              <a:spcBef>
                <a:spcPts val="1200"/>
              </a:spcBef>
            </a:pPr>
            <a:r>
              <a:rPr kumimoji="1" lang="ja-JP" altLang="en-US" sz="1600" b="1" dirty="0"/>
              <a:t>＜取組状況＞</a:t>
            </a:r>
            <a:endParaRPr kumimoji="1" lang="en-US" altLang="ja-JP" sz="1600" dirty="0"/>
          </a:p>
        </p:txBody>
      </p:sp>
      <p:sp>
        <p:nvSpPr>
          <p:cNvPr id="9" name="タイトル 1">
            <a:extLst>
              <a:ext uri="{FF2B5EF4-FFF2-40B4-BE49-F238E27FC236}">
                <a16:creationId xmlns:a16="http://schemas.microsoft.com/office/drawing/2014/main" id="{B5B41827-7CD6-4FDE-9D4A-1820CC90B5BA}"/>
              </a:ext>
            </a:extLst>
          </p:cNvPr>
          <p:cNvSpPr txBox="1">
            <a:spLocks/>
          </p:cNvSpPr>
          <p:nvPr/>
        </p:nvSpPr>
        <p:spPr>
          <a:xfrm>
            <a:off x="145976" y="67022"/>
            <a:ext cx="11900047" cy="533805"/>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latin typeface="ＭＳ ゴシック" panose="020B0609070205080204" pitchFamily="49" charset="-128"/>
                <a:ea typeface="ＭＳ ゴシック" panose="020B0609070205080204" pitchFamily="49" charset="-128"/>
              </a:rPr>
              <a:t>２　令和６年度の進捗状況</a:t>
            </a:r>
          </a:p>
        </p:txBody>
      </p:sp>
      <p:sp>
        <p:nvSpPr>
          <p:cNvPr id="13" name="テキスト ボックス 12">
            <a:extLst>
              <a:ext uri="{FF2B5EF4-FFF2-40B4-BE49-F238E27FC236}">
                <a16:creationId xmlns:a16="http://schemas.microsoft.com/office/drawing/2014/main" id="{3EB4EFA9-9765-491A-903F-8ADC6C636DDF}"/>
              </a:ext>
            </a:extLst>
          </p:cNvPr>
          <p:cNvSpPr txBox="1"/>
          <p:nvPr/>
        </p:nvSpPr>
        <p:spPr>
          <a:xfrm>
            <a:off x="9739617" y="1832081"/>
            <a:ext cx="1904301" cy="369332"/>
          </a:xfrm>
          <a:prstGeom prst="rect">
            <a:avLst/>
          </a:prstGeom>
          <a:noFill/>
          <a:ln>
            <a:solidFill>
              <a:srgbClr val="002060"/>
            </a:solidFill>
          </a:ln>
        </p:spPr>
        <p:txBody>
          <a:bodyPr wrap="square" rtlCol="0">
            <a:spAutoFit/>
          </a:bodyPr>
          <a:lstStyle/>
          <a:p>
            <a:r>
              <a:rPr kumimoji="1" lang="en-US" altLang="ja-JP" dirty="0"/>
              <a:t>27</a:t>
            </a:r>
            <a:r>
              <a:rPr kumimoji="1" lang="ja-JP" altLang="en-US" dirty="0"/>
              <a:t>事業所で実施</a:t>
            </a:r>
          </a:p>
        </p:txBody>
      </p:sp>
      <p:graphicFrame>
        <p:nvGraphicFramePr>
          <p:cNvPr id="5" name="表 5">
            <a:extLst>
              <a:ext uri="{FF2B5EF4-FFF2-40B4-BE49-F238E27FC236}">
                <a16:creationId xmlns:a16="http://schemas.microsoft.com/office/drawing/2014/main" id="{E8F0FB4D-AECF-45BF-B42E-C48A8C8E840A}"/>
              </a:ext>
            </a:extLst>
          </p:cNvPr>
          <p:cNvGraphicFramePr>
            <a:graphicFrameLocks noGrp="1"/>
          </p:cNvGraphicFramePr>
          <p:nvPr>
            <p:extLst>
              <p:ext uri="{D42A27DB-BD31-4B8C-83A1-F6EECF244321}">
                <p14:modId xmlns:p14="http://schemas.microsoft.com/office/powerpoint/2010/main" val="3409076988"/>
              </p:ext>
            </p:extLst>
          </p:nvPr>
        </p:nvGraphicFramePr>
        <p:xfrm>
          <a:off x="374235" y="2218242"/>
          <a:ext cx="11387130" cy="3844455"/>
        </p:xfrm>
        <a:graphic>
          <a:graphicData uri="http://schemas.openxmlformats.org/drawingml/2006/table">
            <a:tbl>
              <a:tblPr firstRow="1" bandRow="1">
                <a:tableStyleId>{5C22544A-7EE6-4342-B048-85BDC9FD1C3A}</a:tableStyleId>
              </a:tblPr>
              <a:tblGrid>
                <a:gridCol w="1369295">
                  <a:extLst>
                    <a:ext uri="{9D8B030D-6E8A-4147-A177-3AD203B41FA5}">
                      <a16:colId xmlns:a16="http://schemas.microsoft.com/office/drawing/2014/main" val="3828009733"/>
                    </a:ext>
                  </a:extLst>
                </a:gridCol>
                <a:gridCol w="3757169">
                  <a:extLst>
                    <a:ext uri="{9D8B030D-6E8A-4147-A177-3AD203B41FA5}">
                      <a16:colId xmlns:a16="http://schemas.microsoft.com/office/drawing/2014/main" val="1352613822"/>
                    </a:ext>
                  </a:extLst>
                </a:gridCol>
                <a:gridCol w="1228379">
                  <a:extLst>
                    <a:ext uri="{9D8B030D-6E8A-4147-A177-3AD203B41FA5}">
                      <a16:colId xmlns:a16="http://schemas.microsoft.com/office/drawing/2014/main" val="3364945718"/>
                    </a:ext>
                  </a:extLst>
                </a:gridCol>
                <a:gridCol w="5032287">
                  <a:extLst>
                    <a:ext uri="{9D8B030D-6E8A-4147-A177-3AD203B41FA5}">
                      <a16:colId xmlns:a16="http://schemas.microsoft.com/office/drawing/2014/main" val="263728519"/>
                    </a:ext>
                  </a:extLst>
                </a:gridCol>
              </a:tblGrid>
              <a:tr h="369735">
                <a:tc gridSpan="2">
                  <a:txBody>
                    <a:bodyPr/>
                    <a:lstStyle/>
                    <a:p>
                      <a:pPr algn="ctr"/>
                      <a:r>
                        <a:rPr kumimoji="1" lang="ja-JP" altLang="en-US" sz="1600" dirty="0"/>
                        <a:t>項目</a:t>
                      </a:r>
                    </a:p>
                  </a:txBody>
                  <a:tcPr/>
                </a:tc>
                <a:tc hMerge="1">
                  <a:txBody>
                    <a:bodyPr/>
                    <a:lstStyle/>
                    <a:p>
                      <a:endParaRPr kumimoji="1" lang="ja-JP" altLang="en-US" dirty="0"/>
                    </a:p>
                  </a:txBody>
                  <a:tcPr/>
                </a:tc>
                <a:tc>
                  <a:txBody>
                    <a:bodyPr/>
                    <a:lstStyle/>
                    <a:p>
                      <a:pPr algn="ctr"/>
                      <a:r>
                        <a:rPr kumimoji="1" lang="ja-JP" altLang="en-US" sz="1600" dirty="0"/>
                        <a:t>現状</a:t>
                      </a:r>
                    </a:p>
                  </a:txBody>
                  <a:tcPr/>
                </a:tc>
                <a:tc>
                  <a:txBody>
                    <a:bodyPr/>
                    <a:lstStyle/>
                    <a:p>
                      <a:pPr algn="ctr"/>
                      <a:r>
                        <a:rPr kumimoji="1" lang="ja-JP" altLang="en-US" sz="1600" b="1" dirty="0"/>
                        <a:t>今後の取組等</a:t>
                      </a:r>
                      <a:endParaRPr kumimoji="1" lang="ja-JP" altLang="en-US" sz="1600" dirty="0"/>
                    </a:p>
                  </a:txBody>
                  <a:tcPr/>
                </a:tc>
                <a:extLst>
                  <a:ext uri="{0D108BD9-81ED-4DB2-BD59-A6C34878D82A}">
                    <a16:rowId xmlns:a16="http://schemas.microsoft.com/office/drawing/2014/main" val="2268142241"/>
                  </a:ext>
                </a:extLst>
              </a:tr>
              <a:tr h="57067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情報発信</a:t>
                      </a:r>
                      <a:endParaRPr kumimoji="1" lang="en-US" altLang="ja-JP" sz="1600" b="1" dirty="0"/>
                    </a:p>
                    <a:p>
                      <a:r>
                        <a:rPr kumimoji="1" lang="ja-JP" altLang="en-US" sz="1600" dirty="0"/>
                        <a:t>　　　　　　　</a:t>
                      </a:r>
                    </a:p>
                  </a:txBody>
                  <a:tcPr/>
                </a:tc>
                <a:tc>
                  <a:txBody>
                    <a:bodyPr/>
                    <a:lstStyle/>
                    <a:p>
                      <a:r>
                        <a:rPr kumimoji="1" lang="ja-JP" altLang="en-US" sz="1600" dirty="0"/>
                        <a:t>ホームページにて情報発信</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8</a:t>
                      </a:r>
                      <a:r>
                        <a:rPr kumimoji="1" lang="ja-JP" altLang="en-US" sz="1600" dirty="0"/>
                        <a:t>事業所</a:t>
                      </a:r>
                      <a:endParaRPr kumimoji="1" lang="en-US" altLang="ja-JP" sz="1600" dirty="0"/>
                    </a:p>
                    <a:p>
                      <a:pPr algn="ctr"/>
                      <a:endParaRPr kumimoji="1" lang="ja-JP" altLang="en-US" sz="1600" dirty="0"/>
                    </a:p>
                  </a:txBody>
                  <a:tcPr/>
                </a:tc>
                <a:tc rowSpan="6">
                  <a:txBody>
                    <a:bodyPr/>
                    <a:lstStyle/>
                    <a:p>
                      <a:r>
                        <a:rPr kumimoji="1" lang="ja-JP" altLang="en-US" sz="1600" dirty="0"/>
                        <a:t>・</a:t>
                      </a:r>
                      <a:r>
                        <a:rPr kumimoji="1" lang="en-US" altLang="ja-JP" sz="1600" dirty="0"/>
                        <a:t>PR</a:t>
                      </a:r>
                      <a:r>
                        <a:rPr kumimoji="1" lang="ja-JP" altLang="en-US" sz="1600" dirty="0"/>
                        <a:t>や地域連携については</a:t>
                      </a:r>
                      <a:r>
                        <a:rPr kumimoji="1" lang="en-US" altLang="ja-JP" sz="1600" dirty="0"/>
                        <a:t>27</a:t>
                      </a:r>
                      <a:r>
                        <a:rPr kumimoji="1" lang="ja-JP" altLang="en-US" sz="1600" dirty="0"/>
                        <a:t>事業所で取り組んでい</a:t>
                      </a:r>
                      <a:endParaRPr kumimoji="1" lang="en-US" altLang="ja-JP" sz="1600" dirty="0"/>
                    </a:p>
                    <a:p>
                      <a:r>
                        <a:rPr kumimoji="1" lang="ja-JP" altLang="en-US" sz="1600" dirty="0"/>
                        <a:t>　ただいており、引き続き、</a:t>
                      </a:r>
                      <a:r>
                        <a:rPr kumimoji="1" lang="en-US" altLang="ja-JP" sz="1600" dirty="0"/>
                        <a:t>48</a:t>
                      </a:r>
                      <a:r>
                        <a:rPr kumimoji="1" lang="ja-JP" altLang="en-US" sz="1600" dirty="0"/>
                        <a:t>事業所全てで取り組</a:t>
                      </a:r>
                      <a:endParaRPr kumimoji="1" lang="en-US" altLang="ja-JP" sz="1600" dirty="0"/>
                    </a:p>
                    <a:p>
                      <a:r>
                        <a:rPr kumimoji="1" lang="ja-JP" altLang="en-US" sz="1600" dirty="0"/>
                        <a:t>　んでいただくよう</a:t>
                      </a:r>
                      <a:r>
                        <a:rPr lang="ja-JP" altLang="en-US" sz="1600" b="0" i="0" u="none" strike="noStrike" baseline="0" dirty="0">
                          <a:solidFill>
                            <a:schemeClr val="tx1"/>
                          </a:solidFill>
                          <a:latin typeface="MS-Mincho"/>
                        </a:rPr>
                        <a:t>大阪府特別防災区域連絡協議会</a:t>
                      </a:r>
                      <a:endParaRPr lang="en-US" altLang="ja-JP" sz="1600" b="0" i="0" u="none" strike="noStrike" baseline="0" dirty="0">
                        <a:solidFill>
                          <a:schemeClr val="tx1"/>
                        </a:solidFill>
                        <a:latin typeface="MS-Mincho"/>
                      </a:endParaRPr>
                    </a:p>
                    <a:p>
                      <a:r>
                        <a:rPr lang="ja-JP" altLang="en-US" sz="1600" b="0" i="0" u="none" strike="noStrike" baseline="0" dirty="0">
                          <a:solidFill>
                            <a:schemeClr val="tx1"/>
                          </a:solidFill>
                          <a:latin typeface="MS-Mincho"/>
                        </a:rPr>
                        <a:t>　の場を活用し、</a:t>
                      </a:r>
                      <a:r>
                        <a:rPr kumimoji="1" lang="ja-JP" altLang="en-US" sz="1600" dirty="0"/>
                        <a:t>事例紹介を行い、取組の実施を働</a:t>
                      </a:r>
                      <a:endParaRPr kumimoji="1" lang="en-US" altLang="ja-JP" sz="1600" dirty="0"/>
                    </a:p>
                    <a:p>
                      <a:r>
                        <a:rPr kumimoji="1" lang="ja-JP" altLang="en-US" sz="1600" dirty="0"/>
                        <a:t>　きかける</a:t>
                      </a:r>
                      <a:endParaRPr kumimoji="1" lang="en-US" altLang="ja-JP" sz="1600" dirty="0"/>
                    </a:p>
                  </a:txBody>
                  <a:tcPr/>
                </a:tc>
                <a:extLst>
                  <a:ext uri="{0D108BD9-81ED-4DB2-BD59-A6C34878D82A}">
                    <a16:rowId xmlns:a16="http://schemas.microsoft.com/office/drawing/2014/main" val="1406118568"/>
                  </a:ext>
                </a:extLst>
              </a:tr>
              <a:tr h="570675">
                <a:tc vMerge="1">
                  <a:txBody>
                    <a:bodyPr/>
                    <a:lstStyle/>
                    <a:p>
                      <a:endParaRPr kumimoji="1" lang="ja-JP" altLang="en-US" dirty="0"/>
                    </a:p>
                  </a:txBody>
                  <a:tcPr/>
                </a:tc>
                <a:tc>
                  <a:txBody>
                    <a:bodyPr/>
                    <a:lstStyle/>
                    <a:p>
                      <a:r>
                        <a:rPr kumimoji="1" lang="ja-JP" altLang="en-US" sz="1600" dirty="0"/>
                        <a:t>地域情報誌や企業新聞を情報発信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4</a:t>
                      </a:r>
                      <a:r>
                        <a:rPr kumimoji="1" lang="ja-JP" altLang="en-US" sz="1600" dirty="0"/>
                        <a:t>事業所</a:t>
                      </a:r>
                      <a:endParaRPr kumimoji="1" lang="en-US" altLang="ja-JP" sz="1600" dirty="0"/>
                    </a:p>
                    <a:p>
                      <a:pPr algn="ctr"/>
                      <a:endParaRPr kumimoji="1" lang="ja-JP" altLang="en-US" sz="1600" dirty="0"/>
                    </a:p>
                  </a:txBody>
                  <a:tcPr/>
                </a:tc>
                <a:tc vMerge="1">
                  <a:txBody>
                    <a:bodyPr/>
                    <a:lstStyle/>
                    <a:p>
                      <a:endParaRPr kumimoji="1" lang="ja-JP" altLang="en-US" dirty="0"/>
                    </a:p>
                  </a:txBody>
                  <a:tcPr/>
                </a:tc>
                <a:extLst>
                  <a:ext uri="{0D108BD9-81ED-4DB2-BD59-A6C34878D82A}">
                    <a16:rowId xmlns:a16="http://schemas.microsoft.com/office/drawing/2014/main" val="2377535506"/>
                  </a:ext>
                </a:extLst>
              </a:tr>
              <a:tr h="570675">
                <a:tc vMerge="1">
                  <a:txBody>
                    <a:bodyPr/>
                    <a:lstStyle/>
                    <a:p>
                      <a:endParaRPr kumimoji="1" lang="ja-JP" altLang="en-US" dirty="0"/>
                    </a:p>
                  </a:txBody>
                  <a:tcPr/>
                </a:tc>
                <a:tc>
                  <a:txBody>
                    <a:bodyPr/>
                    <a:lstStyle/>
                    <a:p>
                      <a:r>
                        <a:rPr kumimoji="1" lang="en-US" altLang="ja-JP" sz="1600" dirty="0"/>
                        <a:t>SNS</a:t>
                      </a:r>
                      <a:r>
                        <a:rPr kumimoji="1" lang="ja-JP" altLang="en-US" sz="1600" dirty="0"/>
                        <a:t>で情報発信</a:t>
                      </a:r>
                      <a:endParaRPr kumimoji="1" lang="en-US" altLang="ja-JP" sz="1600" dirty="0"/>
                    </a:p>
                    <a:p>
                      <a:r>
                        <a:rPr kumimoji="1" lang="ja-JP" altLang="en-US" sz="1600"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1</a:t>
                      </a:r>
                      <a:r>
                        <a:rPr kumimoji="1" lang="ja-JP" altLang="en-US" sz="1600" dirty="0"/>
                        <a:t>事業所</a:t>
                      </a:r>
                      <a:endParaRPr kumimoji="1" lang="en-US" altLang="ja-JP" sz="1600" dirty="0"/>
                    </a:p>
                  </a:txBody>
                  <a:tcPr/>
                </a:tc>
                <a:tc vMerge="1">
                  <a:txBody>
                    <a:bodyPr/>
                    <a:lstStyle/>
                    <a:p>
                      <a:endParaRPr kumimoji="1" lang="ja-JP" altLang="en-US" dirty="0"/>
                    </a:p>
                  </a:txBody>
                  <a:tcPr/>
                </a:tc>
                <a:extLst>
                  <a:ext uri="{0D108BD9-81ED-4DB2-BD59-A6C34878D82A}">
                    <a16:rowId xmlns:a16="http://schemas.microsoft.com/office/drawing/2014/main" val="2103254236"/>
                  </a:ext>
                </a:extLst>
              </a:tr>
              <a:tr h="57067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t>コミュニケーション</a:t>
                      </a:r>
                    </a:p>
                    <a:p>
                      <a:endParaRPr kumimoji="1" lang="ja-JP" altLang="en-US" sz="1600" dirty="0"/>
                    </a:p>
                  </a:txBody>
                  <a:tcPr/>
                </a:tc>
                <a:tc>
                  <a:txBody>
                    <a:bodyPr/>
                    <a:lstStyle/>
                    <a:p>
                      <a:r>
                        <a:rPr kumimoji="1" lang="ja-JP" altLang="en-US" sz="1600"/>
                        <a:t>社会見学の受入れ</a:t>
                      </a:r>
                      <a:endParaRPr kumimoji="1" lang="ja-JP" alt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17</a:t>
                      </a:r>
                      <a:r>
                        <a:rPr kumimoji="1" lang="ja-JP" altLang="en-US" sz="1600" dirty="0"/>
                        <a:t>事業所</a:t>
                      </a:r>
                    </a:p>
                    <a:p>
                      <a:pPr algn="ctr"/>
                      <a:endParaRPr kumimoji="1" lang="ja-JP" altLang="en-US" sz="1600" dirty="0"/>
                    </a:p>
                  </a:txBody>
                  <a:tcPr/>
                </a:tc>
                <a:tc vMerge="1">
                  <a:txBody>
                    <a:bodyPr/>
                    <a:lstStyle/>
                    <a:p>
                      <a:endParaRPr kumimoji="1" lang="ja-JP" altLang="en-US" dirty="0"/>
                    </a:p>
                  </a:txBody>
                  <a:tcPr/>
                </a:tc>
                <a:extLst>
                  <a:ext uri="{0D108BD9-81ED-4DB2-BD59-A6C34878D82A}">
                    <a16:rowId xmlns:a16="http://schemas.microsoft.com/office/drawing/2014/main" val="2305974706"/>
                  </a:ext>
                </a:extLst>
              </a:tr>
              <a:tr h="570675">
                <a:tc vMerge="1">
                  <a:txBody>
                    <a:bodyPr/>
                    <a:lstStyle/>
                    <a:p>
                      <a:endParaRPr kumimoji="1" lang="ja-JP" altLang="en-US" dirty="0"/>
                    </a:p>
                  </a:txBody>
                  <a:tcPr/>
                </a:tc>
                <a:tc>
                  <a:txBody>
                    <a:bodyPr/>
                    <a:lstStyle/>
                    <a:p>
                      <a:r>
                        <a:rPr kumimoji="1" lang="ja-JP" altLang="en-US" sz="1600" dirty="0"/>
                        <a:t>地域住民等との懇親の場で情報共有</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6</a:t>
                      </a:r>
                      <a:r>
                        <a:rPr kumimoji="1" lang="ja-JP" altLang="en-US" sz="1600" dirty="0"/>
                        <a:t>事業所</a:t>
                      </a:r>
                    </a:p>
                    <a:p>
                      <a:pPr algn="ctr"/>
                      <a:endParaRPr kumimoji="1" lang="ja-JP" altLang="en-US" sz="1600" dirty="0"/>
                    </a:p>
                  </a:txBody>
                  <a:tcPr/>
                </a:tc>
                <a:tc vMerge="1">
                  <a:txBody>
                    <a:bodyPr/>
                    <a:lstStyle/>
                    <a:p>
                      <a:endParaRPr kumimoji="1" lang="en-US" altLang="ja-JP" dirty="0"/>
                    </a:p>
                  </a:txBody>
                  <a:tcPr/>
                </a:tc>
                <a:extLst>
                  <a:ext uri="{0D108BD9-81ED-4DB2-BD59-A6C34878D82A}">
                    <a16:rowId xmlns:a16="http://schemas.microsoft.com/office/drawing/2014/main" val="636411403"/>
                  </a:ext>
                </a:extLst>
              </a:tr>
              <a:tr h="512821">
                <a:tc vMerge="1">
                  <a:txBody>
                    <a:bodyPr/>
                    <a:lstStyle/>
                    <a:p>
                      <a:endParaRPr kumimoji="1" lang="ja-JP" altLang="en-US" dirty="0"/>
                    </a:p>
                  </a:txBody>
                  <a:tcPr/>
                </a:tc>
                <a:tc>
                  <a:txBody>
                    <a:bodyPr/>
                    <a:lstStyle/>
                    <a:p>
                      <a:r>
                        <a:rPr kumimoji="1" lang="ja-JP" altLang="en-US" sz="1600" dirty="0"/>
                        <a:t>消防や関係行政機関と防災に係る</a:t>
                      </a:r>
                      <a:endParaRPr kumimoji="1" lang="en-US" altLang="ja-JP" sz="1600" dirty="0"/>
                    </a:p>
                    <a:p>
                      <a:r>
                        <a:rPr kumimoji="1" lang="ja-JP" altLang="en-US" sz="1600" dirty="0"/>
                        <a:t>取組内容の情報共有</a:t>
                      </a:r>
                    </a:p>
                  </a:txBody>
                  <a:tcPr/>
                </a:tc>
                <a:tc>
                  <a:txBody>
                    <a:bodyPr/>
                    <a:lstStyle/>
                    <a:p>
                      <a:pPr algn="ctr"/>
                      <a:r>
                        <a:rPr kumimoji="1" lang="en-US" altLang="ja-JP" sz="1600" dirty="0"/>
                        <a:t>1</a:t>
                      </a:r>
                      <a:r>
                        <a:rPr kumimoji="1" lang="ja-JP" altLang="en-US" sz="1600" dirty="0"/>
                        <a:t>事業所</a:t>
                      </a:r>
                    </a:p>
                  </a:txBody>
                  <a:tcPr/>
                </a:tc>
                <a:tc vMerge="1">
                  <a:txBody>
                    <a:bodyPr/>
                    <a:lstStyle/>
                    <a:p>
                      <a:endParaRPr kumimoji="1" lang="en-US" altLang="ja-JP" dirty="0"/>
                    </a:p>
                  </a:txBody>
                  <a:tcPr/>
                </a:tc>
                <a:extLst>
                  <a:ext uri="{0D108BD9-81ED-4DB2-BD59-A6C34878D82A}">
                    <a16:rowId xmlns:a16="http://schemas.microsoft.com/office/drawing/2014/main" val="2780539409"/>
                  </a:ext>
                </a:extLst>
              </a:tr>
            </a:tbl>
          </a:graphicData>
        </a:graphic>
      </p:graphicFrame>
      <p:sp>
        <p:nvSpPr>
          <p:cNvPr id="2" name="テキスト ボックス 1">
            <a:extLst>
              <a:ext uri="{FF2B5EF4-FFF2-40B4-BE49-F238E27FC236}">
                <a16:creationId xmlns:a16="http://schemas.microsoft.com/office/drawing/2014/main" id="{DD4E87B7-2F4A-461A-9B4A-9875C8241E65}"/>
              </a:ext>
            </a:extLst>
          </p:cNvPr>
          <p:cNvSpPr txBox="1"/>
          <p:nvPr/>
        </p:nvSpPr>
        <p:spPr>
          <a:xfrm>
            <a:off x="564533" y="6241187"/>
            <a:ext cx="8738290" cy="369332"/>
          </a:xfrm>
          <a:prstGeom prst="rect">
            <a:avLst/>
          </a:prstGeom>
          <a:noFill/>
        </p:spPr>
        <p:txBody>
          <a:bodyPr wrap="none" rtlCol="0">
            <a:spAutoFit/>
          </a:bodyPr>
          <a:lstStyle/>
          <a:p>
            <a:r>
              <a:rPr kumimoji="1" lang="ja-JP" altLang="en-US" dirty="0"/>
              <a:t>大阪府のホームページで、府内特定事業所における防災対策について</a:t>
            </a:r>
            <a:r>
              <a:rPr kumimoji="1" lang="en-US" altLang="ja-JP" dirty="0"/>
              <a:t>PR</a:t>
            </a:r>
            <a:r>
              <a:rPr kumimoji="1" lang="ja-JP" altLang="en-US" dirty="0"/>
              <a:t>している</a:t>
            </a:r>
          </a:p>
        </p:txBody>
      </p:sp>
    </p:spTree>
    <p:extLst>
      <p:ext uri="{BB962C8B-B14F-4D97-AF65-F5344CB8AC3E}">
        <p14:creationId xmlns:p14="http://schemas.microsoft.com/office/powerpoint/2010/main" val="2131990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C6F8218-67D5-43B2-90E1-8A27A2E1F7D0}"/>
              </a:ext>
            </a:extLst>
          </p:cNvPr>
          <p:cNvSpPr>
            <a:spLocks noGrp="1"/>
          </p:cNvSpPr>
          <p:nvPr>
            <p:ph type="sldNum" sz="quarter" idx="12"/>
          </p:nvPr>
        </p:nvSpPr>
        <p:spPr/>
        <p:txBody>
          <a:bodyPr/>
          <a:lstStyle/>
          <a:p>
            <a:fld id="{A3938BA9-2DF4-4B7E-9133-A83724163198}" type="slidenum">
              <a:rPr kumimoji="1" lang="ja-JP" altLang="en-US" smtClean="0"/>
              <a:t>7</a:t>
            </a:fld>
            <a:endParaRPr kumimoji="1" lang="ja-JP" altLang="en-US"/>
          </a:p>
        </p:txBody>
      </p:sp>
      <p:sp>
        <p:nvSpPr>
          <p:cNvPr id="5" name="テキスト ボックス 4">
            <a:extLst>
              <a:ext uri="{FF2B5EF4-FFF2-40B4-BE49-F238E27FC236}">
                <a16:creationId xmlns:a16="http://schemas.microsoft.com/office/drawing/2014/main" id="{1966DBD5-F119-4785-A793-20C4F8850EA3}"/>
              </a:ext>
            </a:extLst>
          </p:cNvPr>
          <p:cNvSpPr txBox="1"/>
          <p:nvPr/>
        </p:nvSpPr>
        <p:spPr>
          <a:xfrm>
            <a:off x="4849505" y="2921168"/>
            <a:ext cx="2492990" cy="1015663"/>
          </a:xfrm>
          <a:prstGeom prst="rect">
            <a:avLst/>
          </a:prstGeom>
          <a:noFill/>
        </p:spPr>
        <p:txBody>
          <a:bodyPr wrap="none" rtlCol="0">
            <a:spAutoFit/>
          </a:bodyPr>
          <a:lstStyle/>
          <a:p>
            <a:r>
              <a:rPr kumimoji="1" lang="ja-JP" altLang="en-US" sz="6000" dirty="0"/>
              <a:t>詳　細</a:t>
            </a:r>
          </a:p>
        </p:txBody>
      </p:sp>
    </p:spTree>
    <p:extLst>
      <p:ext uri="{BB962C8B-B14F-4D97-AF65-F5344CB8AC3E}">
        <p14:creationId xmlns:p14="http://schemas.microsoft.com/office/powerpoint/2010/main" val="2752684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E0537-57CB-44D6-94AE-EA5ED8394C2D}"/>
              </a:ext>
            </a:extLst>
          </p:cNvPr>
          <p:cNvSpPr>
            <a:spLocks noGrp="1"/>
          </p:cNvSpPr>
          <p:nvPr>
            <p:ph type="title"/>
          </p:nvPr>
        </p:nvSpPr>
        <p:spPr>
          <a:xfrm>
            <a:off x="399335" y="1187188"/>
            <a:ext cx="6059267" cy="600773"/>
          </a:xfrm>
        </p:spPr>
        <p:txBody>
          <a:bodyPr>
            <a:noAutofit/>
          </a:bodyPr>
          <a:lstStyle/>
          <a:p>
            <a:r>
              <a:rPr kumimoji="1" lang="ja-JP" altLang="en-US" sz="2400" b="1" dirty="0"/>
              <a:t>① タンク配管への緊急遮断弁の設置</a:t>
            </a:r>
          </a:p>
        </p:txBody>
      </p:sp>
      <p:sp>
        <p:nvSpPr>
          <p:cNvPr id="4" name="スライド番号プレースホルダー 3">
            <a:extLst>
              <a:ext uri="{FF2B5EF4-FFF2-40B4-BE49-F238E27FC236}">
                <a16:creationId xmlns:a16="http://schemas.microsoft.com/office/drawing/2014/main" id="{E416C344-6980-4E8D-B124-D56B3599C70B}"/>
              </a:ext>
            </a:extLst>
          </p:cNvPr>
          <p:cNvSpPr>
            <a:spLocks noGrp="1"/>
          </p:cNvSpPr>
          <p:nvPr>
            <p:ph type="sldNum" sz="quarter" idx="12"/>
          </p:nvPr>
        </p:nvSpPr>
        <p:spPr/>
        <p:txBody>
          <a:bodyPr/>
          <a:lstStyle/>
          <a:p>
            <a:fld id="{A3938BA9-2DF4-4B7E-9133-A83724163198}" type="slidenum">
              <a:rPr kumimoji="1" lang="ja-JP" altLang="en-US" smtClean="0"/>
              <a:t>8</a:t>
            </a:fld>
            <a:endParaRPr kumimoji="1" lang="ja-JP" altLang="en-US"/>
          </a:p>
        </p:txBody>
      </p:sp>
      <p:pic>
        <p:nvPicPr>
          <p:cNvPr id="22" name="図 21">
            <a:extLst>
              <a:ext uri="{FF2B5EF4-FFF2-40B4-BE49-F238E27FC236}">
                <a16:creationId xmlns:a16="http://schemas.microsoft.com/office/drawing/2014/main" id="{89F8ABDA-20E9-4901-8E9A-2B53A50A3A0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22953" y="2708370"/>
            <a:ext cx="2051309" cy="1259005"/>
          </a:xfrm>
          <a:prstGeom prst="rect">
            <a:avLst/>
          </a:prstGeom>
          <a:noFill/>
          <a:ln>
            <a:noFill/>
          </a:ln>
        </p:spPr>
      </p:pic>
      <p:sp>
        <p:nvSpPr>
          <p:cNvPr id="23" name="テキスト ボックス 22">
            <a:extLst>
              <a:ext uri="{FF2B5EF4-FFF2-40B4-BE49-F238E27FC236}">
                <a16:creationId xmlns:a16="http://schemas.microsoft.com/office/drawing/2014/main" id="{8F1002A7-00D2-48C8-A1B8-C81F5FAC1823}"/>
              </a:ext>
            </a:extLst>
          </p:cNvPr>
          <p:cNvSpPr txBox="1"/>
          <p:nvPr/>
        </p:nvSpPr>
        <p:spPr>
          <a:xfrm>
            <a:off x="91467" y="1828941"/>
            <a:ext cx="7436384" cy="741742"/>
          </a:xfrm>
          <a:prstGeom prst="rect">
            <a:avLst/>
          </a:prstGeom>
          <a:noFill/>
        </p:spPr>
        <p:txBody>
          <a:bodyPr wrap="square">
            <a:spAutoFit/>
          </a:bodyPr>
          <a:lstStyle/>
          <a:p>
            <a:pPr marL="266700">
              <a:lnSpc>
                <a:spcPts val="1700"/>
              </a:lnSpc>
            </a:pPr>
            <a:r>
              <a:rPr lang="ja-JP" altLang="en-US" sz="1800" dirty="0">
                <a:effectLst/>
                <a:latin typeface="+mj-ea"/>
                <a:ea typeface="+mj-ea"/>
                <a:cs typeface="Times New Roman" panose="02020603050405020304" pitchFamily="18" charset="0"/>
              </a:rPr>
              <a:t>○</a:t>
            </a:r>
            <a:r>
              <a:rPr lang="ja-JP" altLang="ja-JP" sz="1800" dirty="0">
                <a:effectLst/>
                <a:latin typeface="+mj-ea"/>
                <a:ea typeface="+mj-ea"/>
                <a:cs typeface="Times New Roman" panose="02020603050405020304" pitchFamily="18" charset="0"/>
              </a:rPr>
              <a:t>貯蔵量</a:t>
            </a:r>
            <a:r>
              <a:rPr lang="en-US" altLang="ja-JP" sz="1800" dirty="0">
                <a:effectLst/>
                <a:latin typeface="+mj-ea"/>
                <a:ea typeface="+mj-ea"/>
                <a:cs typeface="Times New Roman" panose="02020603050405020304" pitchFamily="18" charset="0"/>
              </a:rPr>
              <a:t>500kL</a:t>
            </a:r>
            <a:r>
              <a:rPr lang="ja-JP" altLang="en-US" sz="1800" dirty="0">
                <a:effectLst/>
                <a:latin typeface="+mj-ea"/>
                <a:ea typeface="+mj-ea"/>
                <a:cs typeface="Times New Roman" panose="02020603050405020304" pitchFamily="18" charset="0"/>
              </a:rPr>
              <a:t>以上</a:t>
            </a:r>
            <a:r>
              <a:rPr lang="ja-JP" altLang="en-US" dirty="0">
                <a:latin typeface="+mj-ea"/>
                <a:ea typeface="+mj-ea"/>
                <a:cs typeface="Times New Roman" panose="02020603050405020304" pitchFamily="18" charset="0"/>
              </a:rPr>
              <a:t>１</a:t>
            </a:r>
            <a:r>
              <a:rPr lang="ja-JP" altLang="ja-JP" sz="1800" dirty="0">
                <a:effectLst/>
                <a:latin typeface="+mj-ea"/>
                <a:ea typeface="+mj-ea"/>
                <a:cs typeface="Times New Roman" panose="02020603050405020304" pitchFamily="18" charset="0"/>
              </a:rPr>
              <a:t>万</a:t>
            </a:r>
            <a:r>
              <a:rPr lang="en-US" altLang="ja-JP" sz="1800" dirty="0" err="1">
                <a:effectLst/>
                <a:latin typeface="+mj-ea"/>
                <a:ea typeface="+mj-ea"/>
                <a:cs typeface="Times New Roman" panose="02020603050405020304" pitchFamily="18" charset="0"/>
              </a:rPr>
              <a:t>kL</a:t>
            </a:r>
            <a:r>
              <a:rPr lang="ja-JP" altLang="ja-JP" sz="1800" dirty="0">
                <a:effectLst/>
                <a:latin typeface="+mj-ea"/>
                <a:ea typeface="+mj-ea"/>
                <a:cs typeface="Times New Roman" panose="02020603050405020304" pitchFamily="18" charset="0"/>
              </a:rPr>
              <a:t>未満の危険物タンクに緊急遮断弁</a:t>
            </a:r>
            <a:r>
              <a:rPr lang="en-US" altLang="ja-JP" sz="1800" baseline="30000" dirty="0">
                <a:effectLst/>
                <a:latin typeface="+mj-ea"/>
                <a:ea typeface="+mj-ea"/>
                <a:cs typeface="Times New Roman" panose="02020603050405020304" pitchFamily="18" charset="0"/>
              </a:rPr>
              <a:t>※</a:t>
            </a:r>
            <a:r>
              <a:rPr lang="ja-JP" altLang="en-US" sz="1800" dirty="0">
                <a:effectLst/>
                <a:latin typeface="+mj-ea"/>
                <a:ea typeface="+mj-ea"/>
                <a:cs typeface="Times New Roman" panose="02020603050405020304" pitchFamily="18" charset="0"/>
              </a:rPr>
              <a:t>を</a:t>
            </a:r>
            <a:r>
              <a:rPr lang="ja-JP" altLang="ja-JP" sz="1800" kern="100" dirty="0">
                <a:effectLst/>
                <a:latin typeface="+mj-ea"/>
                <a:ea typeface="+mj-ea"/>
                <a:cs typeface="Times New Roman" panose="02020603050405020304" pitchFamily="18" charset="0"/>
              </a:rPr>
              <a:t>設置</a:t>
            </a:r>
          </a:p>
          <a:p>
            <a:pPr marL="457200" indent="-457200">
              <a:lnSpc>
                <a:spcPts val="1700"/>
              </a:lnSpc>
            </a:pPr>
            <a:r>
              <a:rPr lang="ja-JP" altLang="ja-JP" sz="1400" kern="100" dirty="0">
                <a:effectLst/>
                <a:latin typeface="+mj-ea"/>
                <a:ea typeface="+mj-ea"/>
                <a:cs typeface="Times New Roman" panose="02020603050405020304" pitchFamily="18" charset="0"/>
              </a:rPr>
              <a:t>　</a:t>
            </a:r>
            <a:r>
              <a:rPr lang="ja-JP" altLang="en-US" sz="1400" kern="100" dirty="0">
                <a:effectLst/>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※地震などの緊急時に遠隔操作又は自動的に弁を閉止することにより、</a:t>
            </a:r>
            <a:endParaRPr lang="en-US" altLang="ja-JP" sz="1400" kern="100" dirty="0">
              <a:effectLst/>
              <a:latin typeface="+mj-ea"/>
              <a:ea typeface="+mj-ea"/>
              <a:cs typeface="Times New Roman" panose="02020603050405020304" pitchFamily="18" charset="0"/>
            </a:endParaRPr>
          </a:p>
          <a:p>
            <a:pPr marL="457200" indent="-457200">
              <a:lnSpc>
                <a:spcPts val="1700"/>
              </a:lnSpc>
            </a:pPr>
            <a:r>
              <a:rPr lang="ja-JP" altLang="en-US" sz="1400" kern="100" dirty="0">
                <a:latin typeface="+mj-ea"/>
                <a:ea typeface="+mj-ea"/>
                <a:cs typeface="Times New Roman" panose="02020603050405020304" pitchFamily="18" charset="0"/>
              </a:rPr>
              <a:t>　　　　</a:t>
            </a:r>
            <a:r>
              <a:rPr lang="ja-JP" altLang="ja-JP" sz="1400" kern="100" dirty="0">
                <a:effectLst/>
                <a:latin typeface="+mj-ea"/>
                <a:ea typeface="+mj-ea"/>
                <a:cs typeface="Times New Roman" panose="02020603050405020304" pitchFamily="18" charset="0"/>
              </a:rPr>
              <a:t>配管の破断などによる貯蔵物の漏えいを防ぐための弁</a:t>
            </a:r>
          </a:p>
        </p:txBody>
      </p:sp>
      <p:graphicFrame>
        <p:nvGraphicFramePr>
          <p:cNvPr id="7" name="グラフ 6">
            <a:extLst>
              <a:ext uri="{FF2B5EF4-FFF2-40B4-BE49-F238E27FC236}">
                <a16:creationId xmlns:a16="http://schemas.microsoft.com/office/drawing/2014/main" id="{46CC26C3-CD45-4B5D-A75F-6FA857AD9F8D}"/>
              </a:ext>
            </a:extLst>
          </p:cNvPr>
          <p:cNvGraphicFramePr>
            <a:graphicFrameLocks/>
          </p:cNvGraphicFramePr>
          <p:nvPr>
            <p:extLst>
              <p:ext uri="{D42A27DB-BD31-4B8C-83A1-F6EECF244321}">
                <p14:modId xmlns:p14="http://schemas.microsoft.com/office/powerpoint/2010/main" val="1373219732"/>
              </p:ext>
            </p:extLst>
          </p:nvPr>
        </p:nvGraphicFramePr>
        <p:xfrm>
          <a:off x="7559906" y="400527"/>
          <a:ext cx="3951479" cy="4802288"/>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a:extLst>
              <a:ext uri="{FF2B5EF4-FFF2-40B4-BE49-F238E27FC236}">
                <a16:creationId xmlns:a16="http://schemas.microsoft.com/office/drawing/2014/main" id="{D0F0B346-ED93-4F55-83BE-B8D7ACF66227}"/>
              </a:ext>
            </a:extLst>
          </p:cNvPr>
          <p:cNvSpPr txBox="1"/>
          <p:nvPr/>
        </p:nvSpPr>
        <p:spPr>
          <a:xfrm>
            <a:off x="771597" y="2856000"/>
            <a:ext cx="2954655" cy="1200329"/>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令和６年度進捗状況</a:t>
            </a:r>
            <a:r>
              <a:rPr kumimoji="1" lang="en-US" altLang="ja-JP" dirty="0">
                <a:latin typeface="+mn-ea"/>
              </a:rPr>
              <a:t>】</a:t>
            </a:r>
            <a:endParaRPr kumimoji="1" lang="ja-JP" altLang="en-US" dirty="0">
              <a:latin typeface="+mn-ea"/>
            </a:endParaRPr>
          </a:p>
          <a:p>
            <a:r>
              <a:rPr kumimoji="1" lang="ja-JP" altLang="en-US" dirty="0">
                <a:latin typeface="+mn-ea"/>
              </a:rPr>
              <a:t>　緊急遮断弁を８基に設置</a:t>
            </a:r>
            <a:endParaRPr kumimoji="1" lang="en-US" altLang="ja-JP" dirty="0">
              <a:latin typeface="+mn-ea"/>
            </a:endParaRPr>
          </a:p>
          <a:p>
            <a:r>
              <a:rPr kumimoji="1" lang="ja-JP" altLang="en-US" dirty="0">
                <a:latin typeface="+mn-ea"/>
              </a:rPr>
              <a:t>　一部済→設置済：６基</a:t>
            </a:r>
            <a:endParaRPr kumimoji="1" lang="en-US" altLang="ja-JP" dirty="0">
              <a:latin typeface="+mn-ea"/>
            </a:endParaRPr>
          </a:p>
          <a:p>
            <a:r>
              <a:rPr kumimoji="1" lang="ja-JP" altLang="en-US" dirty="0">
                <a:latin typeface="+mn-ea"/>
              </a:rPr>
              <a:t>　　　　新設　　：２基</a:t>
            </a:r>
          </a:p>
        </p:txBody>
      </p:sp>
      <p:sp>
        <p:nvSpPr>
          <p:cNvPr id="10" name="タイトル 1">
            <a:extLst>
              <a:ext uri="{FF2B5EF4-FFF2-40B4-BE49-F238E27FC236}">
                <a16:creationId xmlns:a16="http://schemas.microsoft.com/office/drawing/2014/main" id="{917BF855-5ED2-4DA1-A1C9-E0277C1798C8}"/>
              </a:ext>
            </a:extLst>
          </p:cNvPr>
          <p:cNvSpPr txBox="1">
            <a:spLocks/>
          </p:cNvSpPr>
          <p:nvPr/>
        </p:nvSpPr>
        <p:spPr>
          <a:xfrm>
            <a:off x="318999" y="678765"/>
            <a:ext cx="9663201" cy="60077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12" name="大かっこ 11">
            <a:extLst>
              <a:ext uri="{FF2B5EF4-FFF2-40B4-BE49-F238E27FC236}">
                <a16:creationId xmlns:a16="http://schemas.microsoft.com/office/drawing/2014/main" id="{645AF28E-298C-43D8-A0E7-9EFD844ED916}"/>
              </a:ext>
            </a:extLst>
          </p:cNvPr>
          <p:cNvSpPr/>
          <p:nvPr/>
        </p:nvSpPr>
        <p:spPr>
          <a:xfrm>
            <a:off x="985938" y="3403383"/>
            <a:ext cx="2563597" cy="600165"/>
          </a:xfrm>
          <a:prstGeom prst="bracketPair">
            <a:avLst>
              <a:gd name="adj" fmla="val 11352"/>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573E298-29B3-4654-86E3-A84377E66B93}"/>
              </a:ext>
            </a:extLst>
          </p:cNvPr>
          <p:cNvSpPr txBox="1"/>
          <p:nvPr/>
        </p:nvSpPr>
        <p:spPr>
          <a:xfrm>
            <a:off x="738021" y="5212017"/>
            <a:ext cx="5518298" cy="1015663"/>
          </a:xfrm>
          <a:prstGeom prst="rect">
            <a:avLst/>
          </a:prstGeom>
          <a:noFill/>
          <a:ln>
            <a:solidFill>
              <a:schemeClr val="accent1"/>
            </a:solidFill>
            <a:prstDash val="sysDash"/>
          </a:ln>
        </p:spPr>
        <p:txBody>
          <a:bodyPr wrap="square" rtlCol="0">
            <a:spAutoFit/>
          </a:bodyPr>
          <a:lstStyle/>
          <a:p>
            <a:r>
              <a:rPr kumimoji="1" lang="en-US" altLang="ja-JP" sz="1200" dirty="0"/>
              <a:t>※</a:t>
            </a:r>
            <a:r>
              <a:rPr kumimoji="1" lang="ja-JP" altLang="en-US" sz="1200" dirty="0"/>
              <a:t>代替措置とは</a:t>
            </a:r>
            <a:endParaRPr kumimoji="1" lang="en-US" altLang="ja-JP" sz="1200" dirty="0"/>
          </a:p>
          <a:p>
            <a:r>
              <a:rPr kumimoji="1" lang="ja-JP" altLang="en-US" sz="1200" dirty="0"/>
              <a:t>地震が発生したとき、タンクの近くまで人が行って、対象となるすべての弁を速やかに閉止する。かつ、弁を閉止するための作業手順を定め、それを確認するための操作訓練を年１回以上実施し、必要に応じて作業手順の見直しが行われているものを基本とする。</a:t>
            </a:r>
          </a:p>
        </p:txBody>
      </p:sp>
      <p:sp>
        <p:nvSpPr>
          <p:cNvPr id="16" name="タイトル 1">
            <a:extLst>
              <a:ext uri="{FF2B5EF4-FFF2-40B4-BE49-F238E27FC236}">
                <a16:creationId xmlns:a16="http://schemas.microsoft.com/office/drawing/2014/main" id="{91AA0A6D-259F-4BC8-BEE9-84CB95F3403F}"/>
              </a:ext>
            </a:extLst>
          </p:cNvPr>
          <p:cNvSpPr txBox="1">
            <a:spLocks/>
          </p:cNvSpPr>
          <p:nvPr/>
        </p:nvSpPr>
        <p:spPr>
          <a:xfrm>
            <a:off x="79036" y="129362"/>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sp>
        <p:nvSpPr>
          <p:cNvPr id="5" name="テキスト ボックス 4">
            <a:extLst>
              <a:ext uri="{FF2B5EF4-FFF2-40B4-BE49-F238E27FC236}">
                <a16:creationId xmlns:a16="http://schemas.microsoft.com/office/drawing/2014/main" id="{904A3470-AD65-44F6-9F6F-6F6327175DEB}"/>
              </a:ext>
            </a:extLst>
          </p:cNvPr>
          <p:cNvSpPr txBox="1"/>
          <p:nvPr/>
        </p:nvSpPr>
        <p:spPr>
          <a:xfrm>
            <a:off x="744700" y="4411501"/>
            <a:ext cx="4903907" cy="584775"/>
          </a:xfrm>
          <a:prstGeom prst="rect">
            <a:avLst/>
          </a:prstGeom>
          <a:noFill/>
        </p:spPr>
        <p:txBody>
          <a:bodyPr wrap="none" rtlCol="0">
            <a:spAutoFit/>
          </a:bodyPr>
          <a:lstStyle/>
          <a:p>
            <a:r>
              <a:rPr kumimoji="1" lang="ja-JP" altLang="en-US" sz="1600" dirty="0"/>
              <a:t>・未対策の３基について</a:t>
            </a:r>
            <a:endParaRPr kumimoji="1" lang="en-US" altLang="ja-JP" sz="1600" dirty="0"/>
          </a:p>
          <a:p>
            <a:r>
              <a:rPr kumimoji="1" lang="ja-JP" altLang="en-US" sz="1600" dirty="0"/>
              <a:t>　令和７年度は２基、令和８年度は１基に設置予定</a:t>
            </a:r>
          </a:p>
        </p:txBody>
      </p:sp>
      <p:sp>
        <p:nvSpPr>
          <p:cNvPr id="6" name="テキスト ボックス 5">
            <a:extLst>
              <a:ext uri="{FF2B5EF4-FFF2-40B4-BE49-F238E27FC236}">
                <a16:creationId xmlns:a16="http://schemas.microsoft.com/office/drawing/2014/main" id="{1CEDDD00-25F9-443D-A3B1-911838D68376}"/>
              </a:ext>
            </a:extLst>
          </p:cNvPr>
          <p:cNvSpPr txBox="1"/>
          <p:nvPr/>
        </p:nvSpPr>
        <p:spPr>
          <a:xfrm>
            <a:off x="6957752" y="5223788"/>
            <a:ext cx="4838007" cy="1015663"/>
          </a:xfrm>
          <a:prstGeom prst="rect">
            <a:avLst/>
          </a:prstGeom>
          <a:noFill/>
        </p:spPr>
        <p:txBody>
          <a:bodyPr wrap="square" rtlCol="0">
            <a:spAutoFit/>
          </a:bodyPr>
          <a:lstStyle/>
          <a:p>
            <a:r>
              <a:rPr kumimoji="1" lang="ja-JP" altLang="en-US" sz="1200" dirty="0"/>
              <a:t>設置済：主要な配管すべてに緊急遮断弁が設置されているタンク</a:t>
            </a:r>
            <a:endParaRPr kumimoji="1" lang="en-US" altLang="ja-JP" sz="1200" dirty="0"/>
          </a:p>
          <a:p>
            <a:r>
              <a:rPr kumimoji="1" lang="ja-JP" altLang="en-US" sz="1200" dirty="0"/>
              <a:t>一部済：主要な配管の一部に緊急遮断弁が設置されているか、一部</a:t>
            </a:r>
            <a:endParaRPr kumimoji="1" lang="en-US" altLang="ja-JP" sz="1200" dirty="0"/>
          </a:p>
          <a:p>
            <a:r>
              <a:rPr kumimoji="1" lang="ja-JP" altLang="en-US" sz="1200" dirty="0"/>
              <a:t>　　　　または全部の配管に代替措置</a:t>
            </a:r>
            <a:r>
              <a:rPr kumimoji="1" lang="en-US" altLang="ja-JP" sz="1200" dirty="0"/>
              <a:t>※</a:t>
            </a:r>
            <a:r>
              <a:rPr kumimoji="1" lang="ja-JP" altLang="en-US" sz="1200" dirty="0"/>
              <a:t>が講じられているタンク</a:t>
            </a:r>
            <a:endParaRPr kumimoji="1" lang="en-US" altLang="ja-JP" sz="1200" dirty="0"/>
          </a:p>
          <a:p>
            <a:r>
              <a:rPr kumimoji="1" lang="ja-JP" altLang="en-US" sz="1200" dirty="0"/>
              <a:t>未対策：主要な配管全部に緊急遮断弁が設置されておらず、また、</a:t>
            </a:r>
            <a:endParaRPr kumimoji="1" lang="en-US" altLang="ja-JP" sz="1200" dirty="0"/>
          </a:p>
          <a:p>
            <a:r>
              <a:rPr kumimoji="1" lang="ja-JP" altLang="en-US" sz="1200" dirty="0"/>
              <a:t>　　　　代替措置も講じられていないタンク</a:t>
            </a:r>
          </a:p>
        </p:txBody>
      </p:sp>
    </p:spTree>
    <p:extLst>
      <p:ext uri="{BB962C8B-B14F-4D97-AF65-F5344CB8AC3E}">
        <p14:creationId xmlns:p14="http://schemas.microsoft.com/office/powerpoint/2010/main" val="416072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E0537-57CB-44D6-94AE-EA5ED8394C2D}"/>
              </a:ext>
            </a:extLst>
          </p:cNvPr>
          <p:cNvSpPr>
            <a:spLocks noGrp="1"/>
          </p:cNvSpPr>
          <p:nvPr>
            <p:ph type="title"/>
          </p:nvPr>
        </p:nvSpPr>
        <p:spPr>
          <a:xfrm>
            <a:off x="572688" y="1467792"/>
            <a:ext cx="4364979" cy="662563"/>
          </a:xfrm>
        </p:spPr>
        <p:txBody>
          <a:bodyPr>
            <a:normAutofit/>
          </a:bodyPr>
          <a:lstStyle/>
          <a:p>
            <a:r>
              <a:rPr lang="ja-JP" altLang="en-US" sz="2400" b="1" dirty="0"/>
              <a:t>② </a:t>
            </a:r>
            <a:r>
              <a:rPr kumimoji="1" lang="ja-JP" altLang="en-US" sz="2400" b="1" dirty="0"/>
              <a:t>重要施設等の浸水対策</a:t>
            </a:r>
          </a:p>
        </p:txBody>
      </p:sp>
      <p:sp>
        <p:nvSpPr>
          <p:cNvPr id="3" name="スライド番号プレースホルダー 2">
            <a:extLst>
              <a:ext uri="{FF2B5EF4-FFF2-40B4-BE49-F238E27FC236}">
                <a16:creationId xmlns:a16="http://schemas.microsoft.com/office/drawing/2014/main" id="{9F4BA9E7-85D6-4382-BCB2-3A55D0E9626D}"/>
              </a:ext>
            </a:extLst>
          </p:cNvPr>
          <p:cNvSpPr>
            <a:spLocks noGrp="1"/>
          </p:cNvSpPr>
          <p:nvPr>
            <p:ph type="sldNum" sz="quarter" idx="12"/>
          </p:nvPr>
        </p:nvSpPr>
        <p:spPr/>
        <p:txBody>
          <a:bodyPr/>
          <a:lstStyle/>
          <a:p>
            <a:fld id="{A3938BA9-2DF4-4B7E-9133-A83724163198}" type="slidenum">
              <a:rPr kumimoji="1" lang="ja-JP" altLang="en-US" smtClean="0"/>
              <a:t>9</a:t>
            </a:fld>
            <a:endParaRPr kumimoji="1" lang="ja-JP" altLang="en-US"/>
          </a:p>
        </p:txBody>
      </p:sp>
      <p:sp>
        <p:nvSpPr>
          <p:cNvPr id="21" name="テキスト ボックス 20">
            <a:extLst>
              <a:ext uri="{FF2B5EF4-FFF2-40B4-BE49-F238E27FC236}">
                <a16:creationId xmlns:a16="http://schemas.microsoft.com/office/drawing/2014/main" id="{C8DB6545-635A-4E4E-9B54-4611C5EC380B}"/>
              </a:ext>
            </a:extLst>
          </p:cNvPr>
          <p:cNvSpPr txBox="1"/>
          <p:nvPr/>
        </p:nvSpPr>
        <p:spPr>
          <a:xfrm>
            <a:off x="435369" y="2061359"/>
            <a:ext cx="7155876" cy="923330"/>
          </a:xfrm>
          <a:prstGeom prst="rect">
            <a:avLst/>
          </a:prstGeom>
          <a:noFill/>
        </p:spPr>
        <p:txBody>
          <a:bodyPr wrap="square">
            <a:spAutoFit/>
          </a:bodyPr>
          <a:lstStyle/>
          <a:p>
            <a:pPr marL="285750" marR="110490" indent="-152400">
              <a:spcAft>
                <a:spcPts val="0"/>
              </a:spcAft>
            </a:pPr>
            <a:r>
              <a:rPr lang="ja-JP" altLang="ja-JP" sz="1800" kern="100" dirty="0">
                <a:effectLst/>
                <a:latin typeface="+mn-ea"/>
                <a:cs typeface="メイリオ" panose="020B0604030504040204" pitchFamily="50" charset="-128"/>
              </a:rPr>
              <a:t>○防災上重要な施設等（通信設備、非常用発電機、自衛消防車両など）を</a:t>
            </a:r>
            <a:r>
              <a:rPr lang="ja-JP" altLang="en-US" kern="100" dirty="0">
                <a:latin typeface="+mn-ea"/>
                <a:cs typeface="メイリオ" panose="020B0604030504040204" pitchFamily="50" charset="-128"/>
              </a:rPr>
              <a:t>浸水深以上の</a:t>
            </a:r>
            <a:r>
              <a:rPr lang="ja-JP" altLang="ja-JP" sz="1800" kern="100" dirty="0">
                <a:effectLst/>
                <a:latin typeface="+mn-ea"/>
                <a:cs typeface="メイリオ" panose="020B0604030504040204" pitchFamily="50" charset="-128"/>
              </a:rPr>
              <a:t>場所に移設</a:t>
            </a:r>
            <a:endParaRPr lang="ja-JP" altLang="ja-JP" sz="1400" kern="100" dirty="0">
              <a:effectLst/>
              <a:latin typeface="+mn-ea"/>
              <a:cs typeface="Times New Roman" panose="02020603050405020304" pitchFamily="18" charset="0"/>
            </a:endParaRPr>
          </a:p>
          <a:p>
            <a:pPr marL="133350" marR="110490">
              <a:spcAft>
                <a:spcPts val="0"/>
              </a:spcAft>
            </a:pPr>
            <a:r>
              <a:rPr lang="ja-JP" altLang="ja-JP" sz="1800" kern="100" dirty="0">
                <a:effectLst/>
                <a:latin typeface="+mn-ea"/>
                <a:cs typeface="メイリオ" panose="020B0604030504040204" pitchFamily="50" charset="-128"/>
              </a:rPr>
              <a:t>○移設以外の方法による</a:t>
            </a:r>
            <a:r>
              <a:rPr lang="ja-JP" altLang="en-US" sz="1800" kern="100" dirty="0">
                <a:effectLst/>
                <a:latin typeface="+mn-ea"/>
                <a:cs typeface="メイリオ" panose="020B0604030504040204" pitchFamily="50" charset="-128"/>
              </a:rPr>
              <a:t>代替措置</a:t>
            </a:r>
            <a:endParaRPr lang="ja-JP" altLang="ja-JP" sz="1400" kern="100" dirty="0">
              <a:effectLst/>
              <a:latin typeface="+mn-ea"/>
              <a:cs typeface="Times New Roman" panose="02020603050405020304" pitchFamily="18" charset="0"/>
            </a:endParaRPr>
          </a:p>
        </p:txBody>
      </p:sp>
      <p:grpSp>
        <p:nvGrpSpPr>
          <p:cNvPr id="22" name="グループ化 21">
            <a:extLst>
              <a:ext uri="{FF2B5EF4-FFF2-40B4-BE49-F238E27FC236}">
                <a16:creationId xmlns:a16="http://schemas.microsoft.com/office/drawing/2014/main" id="{0F9DB28D-64FB-4345-B8B6-EBB972C3443B}"/>
              </a:ext>
            </a:extLst>
          </p:cNvPr>
          <p:cNvGrpSpPr/>
          <p:nvPr/>
        </p:nvGrpSpPr>
        <p:grpSpPr>
          <a:xfrm>
            <a:off x="1612516" y="3651659"/>
            <a:ext cx="3679668" cy="1285875"/>
            <a:chOff x="0" y="0"/>
            <a:chExt cx="2392680" cy="581025"/>
          </a:xfrm>
        </p:grpSpPr>
        <p:grpSp>
          <p:nvGrpSpPr>
            <p:cNvPr id="23" name="グループ化 22">
              <a:extLst>
                <a:ext uri="{FF2B5EF4-FFF2-40B4-BE49-F238E27FC236}">
                  <a16:creationId xmlns:a16="http://schemas.microsoft.com/office/drawing/2014/main" id="{BD7E6A14-4FFB-4526-997A-4B2158AED17F}"/>
                </a:ext>
              </a:extLst>
            </p:cNvPr>
            <p:cNvGrpSpPr/>
            <p:nvPr/>
          </p:nvGrpSpPr>
          <p:grpSpPr>
            <a:xfrm>
              <a:off x="247650" y="0"/>
              <a:ext cx="1839595" cy="581025"/>
              <a:chOff x="0" y="0"/>
              <a:chExt cx="4400550" cy="1701900"/>
            </a:xfrm>
          </p:grpSpPr>
          <p:sp>
            <p:nvSpPr>
              <p:cNvPr id="26" name="正方形/長方形 25">
                <a:extLst>
                  <a:ext uri="{FF2B5EF4-FFF2-40B4-BE49-F238E27FC236}">
                    <a16:creationId xmlns:a16="http://schemas.microsoft.com/office/drawing/2014/main" id="{0609BC2B-495D-4DFE-B154-4021EAE8CD7C}"/>
                  </a:ext>
                </a:extLst>
              </p:cNvPr>
              <p:cNvSpPr/>
              <p:nvPr/>
            </p:nvSpPr>
            <p:spPr>
              <a:xfrm>
                <a:off x="352425" y="1057275"/>
                <a:ext cx="866775" cy="638175"/>
              </a:xfrm>
              <a:prstGeom prst="rect">
                <a:avLst/>
              </a:prstGeom>
              <a:noFill/>
              <a:ln w="12700"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cxnSp>
            <p:nvCxnSpPr>
              <p:cNvPr id="27" name="直線コネクタ 26">
                <a:extLst>
                  <a:ext uri="{FF2B5EF4-FFF2-40B4-BE49-F238E27FC236}">
                    <a16:creationId xmlns:a16="http://schemas.microsoft.com/office/drawing/2014/main" id="{8BC68FC8-7385-4113-A116-28724297EE34}"/>
                  </a:ext>
                </a:extLst>
              </p:cNvPr>
              <p:cNvCxnSpPr/>
              <p:nvPr/>
            </p:nvCxnSpPr>
            <p:spPr>
              <a:xfrm>
                <a:off x="2171700" y="1485900"/>
                <a:ext cx="144000" cy="0"/>
              </a:xfrm>
              <a:prstGeom prst="line">
                <a:avLst/>
              </a:prstGeom>
              <a:noFill/>
              <a:ln w="12700" cap="flat" cmpd="sng" algn="ctr">
                <a:solidFill>
                  <a:sysClr val="windowText" lastClr="000000"/>
                </a:solidFill>
                <a:prstDash val="solid"/>
              </a:ln>
              <a:effectLst/>
            </p:spPr>
          </p:cxnSp>
          <p:cxnSp>
            <p:nvCxnSpPr>
              <p:cNvPr id="28" name="直線コネクタ 27">
                <a:extLst>
                  <a:ext uri="{FF2B5EF4-FFF2-40B4-BE49-F238E27FC236}">
                    <a16:creationId xmlns:a16="http://schemas.microsoft.com/office/drawing/2014/main" id="{FF0767F6-77E0-4B62-9781-6ADD767A9300}"/>
                  </a:ext>
                </a:extLst>
              </p:cNvPr>
              <p:cNvCxnSpPr/>
              <p:nvPr/>
            </p:nvCxnSpPr>
            <p:spPr>
              <a:xfrm rot="5400000">
                <a:off x="2220862" y="1379588"/>
                <a:ext cx="216000" cy="0"/>
              </a:xfrm>
              <a:prstGeom prst="line">
                <a:avLst/>
              </a:prstGeom>
              <a:noFill/>
              <a:ln w="12700" cap="flat" cmpd="sng" algn="ctr">
                <a:solidFill>
                  <a:sysClr val="windowText" lastClr="000000"/>
                </a:solidFill>
                <a:prstDash val="solid"/>
              </a:ln>
              <a:effectLst/>
            </p:spPr>
          </p:cxnSp>
          <p:cxnSp>
            <p:nvCxnSpPr>
              <p:cNvPr id="29" name="直線コネクタ 28">
                <a:extLst>
                  <a:ext uri="{FF2B5EF4-FFF2-40B4-BE49-F238E27FC236}">
                    <a16:creationId xmlns:a16="http://schemas.microsoft.com/office/drawing/2014/main" id="{F182E020-CD37-4E21-8AC7-B5B240AC68BB}"/>
                  </a:ext>
                </a:extLst>
              </p:cNvPr>
              <p:cNvCxnSpPr/>
              <p:nvPr/>
            </p:nvCxnSpPr>
            <p:spPr>
              <a:xfrm>
                <a:off x="2324100" y="1271587"/>
                <a:ext cx="144000" cy="0"/>
              </a:xfrm>
              <a:prstGeom prst="line">
                <a:avLst/>
              </a:prstGeom>
              <a:noFill/>
              <a:ln w="12700" cap="flat" cmpd="sng" algn="ctr">
                <a:solidFill>
                  <a:sysClr val="windowText" lastClr="000000"/>
                </a:solidFill>
                <a:prstDash val="solid"/>
              </a:ln>
              <a:effectLst/>
            </p:spPr>
          </p:cxnSp>
          <p:cxnSp>
            <p:nvCxnSpPr>
              <p:cNvPr id="30" name="直線コネクタ 29">
                <a:extLst>
                  <a:ext uri="{FF2B5EF4-FFF2-40B4-BE49-F238E27FC236}">
                    <a16:creationId xmlns:a16="http://schemas.microsoft.com/office/drawing/2014/main" id="{86AC935B-6845-4F2F-81F8-86975FAE7D59}"/>
                  </a:ext>
                </a:extLst>
              </p:cNvPr>
              <p:cNvCxnSpPr/>
              <p:nvPr/>
            </p:nvCxnSpPr>
            <p:spPr>
              <a:xfrm rot="5400000">
                <a:off x="2373262" y="1165275"/>
                <a:ext cx="216000" cy="0"/>
              </a:xfrm>
              <a:prstGeom prst="line">
                <a:avLst/>
              </a:prstGeom>
              <a:noFill/>
              <a:ln w="12700" cap="flat" cmpd="sng" algn="ctr">
                <a:solidFill>
                  <a:sysClr val="windowText" lastClr="000000"/>
                </a:solidFill>
                <a:prstDash val="solid"/>
              </a:ln>
              <a:effectLst/>
            </p:spPr>
          </p:cxnSp>
          <p:cxnSp>
            <p:nvCxnSpPr>
              <p:cNvPr id="31" name="直線コネクタ 30">
                <a:extLst>
                  <a:ext uri="{FF2B5EF4-FFF2-40B4-BE49-F238E27FC236}">
                    <a16:creationId xmlns:a16="http://schemas.microsoft.com/office/drawing/2014/main" id="{5F58036E-3EFD-4D8D-A7DF-86B31C05E30B}"/>
                  </a:ext>
                </a:extLst>
              </p:cNvPr>
              <p:cNvCxnSpPr/>
              <p:nvPr/>
            </p:nvCxnSpPr>
            <p:spPr>
              <a:xfrm>
                <a:off x="2486025" y="1062037"/>
                <a:ext cx="144000" cy="0"/>
              </a:xfrm>
              <a:prstGeom prst="line">
                <a:avLst/>
              </a:prstGeom>
              <a:noFill/>
              <a:ln w="12700" cap="flat" cmpd="sng" algn="ctr">
                <a:solidFill>
                  <a:sysClr val="windowText" lastClr="000000"/>
                </a:solidFill>
                <a:prstDash val="solid"/>
              </a:ln>
              <a:effectLst/>
            </p:spPr>
          </p:cxnSp>
          <p:cxnSp>
            <p:nvCxnSpPr>
              <p:cNvPr id="32" name="直線コネクタ 31">
                <a:extLst>
                  <a:ext uri="{FF2B5EF4-FFF2-40B4-BE49-F238E27FC236}">
                    <a16:creationId xmlns:a16="http://schemas.microsoft.com/office/drawing/2014/main" id="{DAA0C09A-FB35-49D0-8BCF-4610C29430F7}"/>
                  </a:ext>
                </a:extLst>
              </p:cNvPr>
              <p:cNvCxnSpPr/>
              <p:nvPr/>
            </p:nvCxnSpPr>
            <p:spPr>
              <a:xfrm rot="5400000">
                <a:off x="2535187" y="955725"/>
                <a:ext cx="216000" cy="0"/>
              </a:xfrm>
              <a:prstGeom prst="line">
                <a:avLst/>
              </a:prstGeom>
              <a:noFill/>
              <a:ln w="12700" cap="flat" cmpd="sng" algn="ctr">
                <a:solidFill>
                  <a:sysClr val="windowText" lastClr="000000"/>
                </a:solidFill>
                <a:prstDash val="solid"/>
              </a:ln>
              <a:effectLst/>
            </p:spPr>
          </p:cxnSp>
          <p:cxnSp>
            <p:nvCxnSpPr>
              <p:cNvPr id="33" name="直線コネクタ 32">
                <a:extLst>
                  <a:ext uri="{FF2B5EF4-FFF2-40B4-BE49-F238E27FC236}">
                    <a16:creationId xmlns:a16="http://schemas.microsoft.com/office/drawing/2014/main" id="{3AB2088D-5330-4E56-8AE3-6DFD4ABC66FB}"/>
                  </a:ext>
                </a:extLst>
              </p:cNvPr>
              <p:cNvCxnSpPr/>
              <p:nvPr/>
            </p:nvCxnSpPr>
            <p:spPr>
              <a:xfrm>
                <a:off x="2647950" y="852487"/>
                <a:ext cx="144000" cy="0"/>
              </a:xfrm>
              <a:prstGeom prst="line">
                <a:avLst/>
              </a:prstGeom>
              <a:noFill/>
              <a:ln w="12700" cap="flat" cmpd="sng" algn="ctr">
                <a:solidFill>
                  <a:sysClr val="windowText" lastClr="000000"/>
                </a:solidFill>
                <a:prstDash val="solid"/>
              </a:ln>
              <a:effectLst/>
            </p:spPr>
          </p:cxnSp>
          <p:cxnSp>
            <p:nvCxnSpPr>
              <p:cNvPr id="34" name="直線コネクタ 33">
                <a:extLst>
                  <a:ext uri="{FF2B5EF4-FFF2-40B4-BE49-F238E27FC236}">
                    <a16:creationId xmlns:a16="http://schemas.microsoft.com/office/drawing/2014/main" id="{A6A23A26-827A-4F14-95AE-4C462920707A}"/>
                  </a:ext>
                </a:extLst>
              </p:cNvPr>
              <p:cNvCxnSpPr/>
              <p:nvPr/>
            </p:nvCxnSpPr>
            <p:spPr>
              <a:xfrm rot="5400000">
                <a:off x="2697112" y="736650"/>
                <a:ext cx="216000" cy="0"/>
              </a:xfrm>
              <a:prstGeom prst="line">
                <a:avLst/>
              </a:prstGeom>
              <a:noFill/>
              <a:ln w="12700" cap="flat" cmpd="sng" algn="ctr">
                <a:solidFill>
                  <a:sysClr val="windowText" lastClr="000000"/>
                </a:solidFill>
                <a:prstDash val="solid"/>
              </a:ln>
              <a:effectLst/>
            </p:spPr>
          </p:cxnSp>
          <p:cxnSp>
            <p:nvCxnSpPr>
              <p:cNvPr id="35" name="直線コネクタ 34">
                <a:extLst>
                  <a:ext uri="{FF2B5EF4-FFF2-40B4-BE49-F238E27FC236}">
                    <a16:creationId xmlns:a16="http://schemas.microsoft.com/office/drawing/2014/main" id="{7BD79172-9118-4C42-B5B3-AD240B16D3CB}"/>
                  </a:ext>
                </a:extLst>
              </p:cNvPr>
              <p:cNvCxnSpPr/>
              <p:nvPr/>
            </p:nvCxnSpPr>
            <p:spPr>
              <a:xfrm rot="5400000">
                <a:off x="2068462" y="1593900"/>
                <a:ext cx="216000" cy="0"/>
              </a:xfrm>
              <a:prstGeom prst="line">
                <a:avLst/>
              </a:prstGeom>
              <a:noFill/>
              <a:ln w="12700" cap="flat" cmpd="sng" algn="ctr">
                <a:solidFill>
                  <a:sysClr val="windowText" lastClr="000000"/>
                </a:solidFill>
                <a:prstDash val="solid"/>
              </a:ln>
              <a:effectLst/>
            </p:spPr>
          </p:cxnSp>
          <p:cxnSp>
            <p:nvCxnSpPr>
              <p:cNvPr id="36" name="直線コネクタ 35">
                <a:extLst>
                  <a:ext uri="{FF2B5EF4-FFF2-40B4-BE49-F238E27FC236}">
                    <a16:creationId xmlns:a16="http://schemas.microsoft.com/office/drawing/2014/main" id="{04436231-21C1-44EB-9D4D-C8C0429A1908}"/>
                  </a:ext>
                </a:extLst>
              </p:cNvPr>
              <p:cNvCxnSpPr/>
              <p:nvPr/>
            </p:nvCxnSpPr>
            <p:spPr>
              <a:xfrm>
                <a:off x="2800350" y="638175"/>
                <a:ext cx="1581150" cy="0"/>
              </a:xfrm>
              <a:prstGeom prst="line">
                <a:avLst/>
              </a:prstGeom>
              <a:noFill/>
              <a:ln w="9525" cap="flat" cmpd="sng" algn="ctr">
                <a:solidFill>
                  <a:sysClr val="windowText" lastClr="000000"/>
                </a:solidFill>
                <a:prstDash val="solid"/>
              </a:ln>
              <a:effectLst/>
            </p:spPr>
          </p:cxnSp>
          <p:sp>
            <p:nvSpPr>
              <p:cNvPr id="37" name="稲妻 36">
                <a:extLst>
                  <a:ext uri="{FF2B5EF4-FFF2-40B4-BE49-F238E27FC236}">
                    <a16:creationId xmlns:a16="http://schemas.microsoft.com/office/drawing/2014/main" id="{C31440CA-47C0-403A-8196-30312558601A}"/>
                  </a:ext>
                </a:extLst>
              </p:cNvPr>
              <p:cNvSpPr/>
              <p:nvPr/>
            </p:nvSpPr>
            <p:spPr>
              <a:xfrm flipH="1">
                <a:off x="600075" y="1209675"/>
                <a:ext cx="381000" cy="400050"/>
              </a:xfrm>
              <a:prstGeom prst="lightningBolt">
                <a:avLst/>
              </a:prstGeom>
              <a:solidFill>
                <a:srgbClr val="FFFF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38" name="正方形/長方形 37">
                <a:extLst>
                  <a:ext uri="{FF2B5EF4-FFF2-40B4-BE49-F238E27FC236}">
                    <a16:creationId xmlns:a16="http://schemas.microsoft.com/office/drawing/2014/main" id="{B3B37533-A07C-4F10-8142-AB5B3E967BA1}"/>
                  </a:ext>
                </a:extLst>
              </p:cNvPr>
              <p:cNvSpPr/>
              <p:nvPr/>
            </p:nvSpPr>
            <p:spPr>
              <a:xfrm>
                <a:off x="3095625" y="0"/>
                <a:ext cx="866775" cy="638175"/>
              </a:xfrm>
              <a:prstGeom prst="rect">
                <a:avLst/>
              </a:prstGeom>
              <a:noFill/>
              <a:ln w="12700"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39" name="稲妻 38">
                <a:extLst>
                  <a:ext uri="{FF2B5EF4-FFF2-40B4-BE49-F238E27FC236}">
                    <a16:creationId xmlns:a16="http://schemas.microsoft.com/office/drawing/2014/main" id="{F1EEF580-F5E1-4C29-BBCF-AFF1D3D42951}"/>
                  </a:ext>
                </a:extLst>
              </p:cNvPr>
              <p:cNvSpPr/>
              <p:nvPr/>
            </p:nvSpPr>
            <p:spPr>
              <a:xfrm flipH="1">
                <a:off x="3343275" y="152400"/>
                <a:ext cx="381000" cy="400050"/>
              </a:xfrm>
              <a:prstGeom prst="lightningBolt">
                <a:avLst/>
              </a:prstGeom>
              <a:solidFill>
                <a:srgbClr val="FFFF00"/>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cxnSp>
            <p:nvCxnSpPr>
              <p:cNvPr id="40" name="直線コネクタ 39">
                <a:extLst>
                  <a:ext uri="{FF2B5EF4-FFF2-40B4-BE49-F238E27FC236}">
                    <a16:creationId xmlns:a16="http://schemas.microsoft.com/office/drawing/2014/main" id="{045EC0E9-3627-44C7-9AA0-9F3AF571F238}"/>
                  </a:ext>
                </a:extLst>
              </p:cNvPr>
              <p:cNvCxnSpPr/>
              <p:nvPr/>
            </p:nvCxnSpPr>
            <p:spPr>
              <a:xfrm>
                <a:off x="1990725" y="1695450"/>
                <a:ext cx="2409825" cy="0"/>
              </a:xfrm>
              <a:prstGeom prst="line">
                <a:avLst/>
              </a:prstGeom>
              <a:noFill/>
              <a:ln w="9525" cap="flat" cmpd="sng" algn="ctr">
                <a:solidFill>
                  <a:sysClr val="windowText" lastClr="000000"/>
                </a:solidFill>
                <a:prstDash val="solid"/>
              </a:ln>
              <a:effectLst/>
            </p:spPr>
          </p:cxnSp>
          <p:cxnSp>
            <p:nvCxnSpPr>
              <p:cNvPr id="41" name="直線コネクタ 40">
                <a:extLst>
                  <a:ext uri="{FF2B5EF4-FFF2-40B4-BE49-F238E27FC236}">
                    <a16:creationId xmlns:a16="http://schemas.microsoft.com/office/drawing/2014/main" id="{C760CA48-B755-4D6C-82CC-3CE0DEDD0D3B}"/>
                  </a:ext>
                </a:extLst>
              </p:cNvPr>
              <p:cNvCxnSpPr/>
              <p:nvPr/>
            </p:nvCxnSpPr>
            <p:spPr>
              <a:xfrm>
                <a:off x="0" y="1695450"/>
                <a:ext cx="1495425" cy="0"/>
              </a:xfrm>
              <a:prstGeom prst="line">
                <a:avLst/>
              </a:prstGeom>
              <a:noFill/>
              <a:ln w="9525" cap="flat" cmpd="sng" algn="ctr">
                <a:solidFill>
                  <a:sysClr val="windowText" lastClr="000000"/>
                </a:solidFill>
                <a:prstDash val="solid"/>
              </a:ln>
              <a:effectLst/>
            </p:spPr>
          </p:cxnSp>
        </p:grpSp>
        <p:cxnSp>
          <p:nvCxnSpPr>
            <p:cNvPr id="24" name="直線コネクタ 23">
              <a:extLst>
                <a:ext uri="{FF2B5EF4-FFF2-40B4-BE49-F238E27FC236}">
                  <a16:creationId xmlns:a16="http://schemas.microsoft.com/office/drawing/2014/main" id="{684AC931-A29F-434C-9CF7-DD8DB2251421}"/>
                </a:ext>
              </a:extLst>
            </p:cNvPr>
            <p:cNvCxnSpPr/>
            <p:nvPr/>
          </p:nvCxnSpPr>
          <p:spPr>
            <a:xfrm>
              <a:off x="0" y="361950"/>
              <a:ext cx="2392680" cy="0"/>
            </a:xfrm>
            <a:prstGeom prst="line">
              <a:avLst/>
            </a:prstGeom>
            <a:noFill/>
            <a:ln w="31750" cap="flat" cmpd="sng" algn="ctr">
              <a:solidFill>
                <a:srgbClr val="1F497D">
                  <a:lumMod val="60000"/>
                  <a:lumOff val="40000"/>
                </a:srgbClr>
              </a:solidFill>
              <a:prstDash val="dash"/>
            </a:ln>
            <a:effectLst/>
          </p:spPr>
        </p:cxnSp>
        <p:sp>
          <p:nvSpPr>
            <p:cNvPr id="25" name="テキスト ボックス 6">
              <a:extLst>
                <a:ext uri="{FF2B5EF4-FFF2-40B4-BE49-F238E27FC236}">
                  <a16:creationId xmlns:a16="http://schemas.microsoft.com/office/drawing/2014/main" id="{C431C37D-8D7E-41C8-9881-97FB548DC67B}"/>
                </a:ext>
              </a:extLst>
            </p:cNvPr>
            <p:cNvSpPr txBox="1"/>
            <p:nvPr/>
          </p:nvSpPr>
          <p:spPr>
            <a:xfrm>
              <a:off x="266692" y="155857"/>
              <a:ext cx="604520" cy="179080"/>
            </a:xfrm>
            <a:prstGeom prst="rect">
              <a:avLst/>
            </a:prstGeom>
            <a:noFill/>
            <a:ln w="9525" cmpd="sng">
              <a:noFill/>
            </a:ln>
            <a:effectLst/>
          </p:spPr>
          <p:txBody>
            <a:bodyPr wrap="square" lIns="0" tIns="0" rIns="0" bIns="0" rtlCol="0" anchor="ctr" anchorCtr="0">
              <a:noAutofit/>
            </a:bodyPr>
            <a:lstStyle/>
            <a:p>
              <a:pPr algn="ctr"/>
              <a:r>
                <a:rPr lang="ja-JP" sz="1050" b="1">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発電機</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42" name="テキスト ボックス 6">
            <a:extLst>
              <a:ext uri="{FF2B5EF4-FFF2-40B4-BE49-F238E27FC236}">
                <a16:creationId xmlns:a16="http://schemas.microsoft.com/office/drawing/2014/main" id="{AF783128-C7BC-419A-8257-76861992BF6D}"/>
              </a:ext>
            </a:extLst>
          </p:cNvPr>
          <p:cNvSpPr txBox="1"/>
          <p:nvPr/>
        </p:nvSpPr>
        <p:spPr>
          <a:xfrm>
            <a:off x="5179064" y="4303321"/>
            <a:ext cx="929682" cy="395388"/>
          </a:xfrm>
          <a:prstGeom prst="rect">
            <a:avLst/>
          </a:prstGeom>
          <a:noFill/>
          <a:ln w="9525" cmpd="sng">
            <a:noFill/>
          </a:ln>
          <a:effectLst/>
        </p:spPr>
        <p:txBody>
          <a:bodyPr wrap="square" lIns="0" tIns="0" rIns="0" bIns="0" rtlCol="0" anchor="ctr" anchorCtr="0">
            <a:noAutofit/>
          </a:bodyPr>
          <a:lstStyle/>
          <a:p>
            <a:pPr algn="ctr"/>
            <a:r>
              <a:rPr lang="ja-JP" sz="1050" b="1" dirty="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浸水深</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3" name="右矢印 193">
            <a:extLst>
              <a:ext uri="{FF2B5EF4-FFF2-40B4-BE49-F238E27FC236}">
                <a16:creationId xmlns:a16="http://schemas.microsoft.com/office/drawing/2014/main" id="{4C81A09A-4E8B-420C-BC70-D5194378AFE4}"/>
              </a:ext>
            </a:extLst>
          </p:cNvPr>
          <p:cNvSpPr/>
          <p:nvPr/>
        </p:nvSpPr>
        <p:spPr>
          <a:xfrm rot="19592222">
            <a:off x="2766157" y="4205048"/>
            <a:ext cx="1078865" cy="234315"/>
          </a:xfrm>
          <a:prstGeom prst="rightArrow">
            <a:avLst/>
          </a:prstGeom>
          <a:solidFill>
            <a:srgbClr val="FFC000"/>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4" name="テキスト ボックス 2">
            <a:extLst>
              <a:ext uri="{FF2B5EF4-FFF2-40B4-BE49-F238E27FC236}">
                <a16:creationId xmlns:a16="http://schemas.microsoft.com/office/drawing/2014/main" id="{A4D50CB2-6903-4E4F-98AB-8D2985E5E5BD}"/>
              </a:ext>
            </a:extLst>
          </p:cNvPr>
          <p:cNvSpPr txBox="1">
            <a:spLocks noChangeArrowheads="1"/>
          </p:cNvSpPr>
          <p:nvPr/>
        </p:nvSpPr>
        <p:spPr bwMode="auto">
          <a:xfrm>
            <a:off x="2395046" y="4937534"/>
            <a:ext cx="2488081" cy="138499"/>
          </a:xfrm>
          <a:prstGeom prst="rect">
            <a:avLst/>
          </a:prstGeom>
          <a:noFill/>
          <a:ln w="9525">
            <a:noFill/>
            <a:miter lim="800000"/>
            <a:headEnd/>
            <a:tailEnd/>
          </a:ln>
        </p:spPr>
        <p:txBody>
          <a:bodyPr rot="0" vert="horz" wrap="square" lIns="0" tIns="0" rIns="0" bIns="0" anchor="t" anchorCtr="0">
            <a:spAutoFit/>
          </a:bodyPr>
          <a:lstStyle/>
          <a:p>
            <a:pPr algn="just"/>
            <a:r>
              <a:rPr lang="ja-JP" sz="900" kern="100" dirty="0">
                <a:effectLst/>
                <a:latin typeface="Century" panose="02040604050505020304" pitchFamily="18" charset="0"/>
                <a:ea typeface="HG丸ｺﾞｼｯｸM-PRO" panose="020F0600000000000000" pitchFamily="50" charset="-128"/>
                <a:cs typeface="メイリオ" panose="020B0604030504040204" pitchFamily="50" charset="-128"/>
              </a:rPr>
              <a:t>発電機など重要施設を浸水深以上の場所に移設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C1CC9C1C-25AB-4C28-BCEA-12D37E8B5C7F}"/>
              </a:ext>
            </a:extLst>
          </p:cNvPr>
          <p:cNvSpPr txBox="1"/>
          <p:nvPr/>
        </p:nvSpPr>
        <p:spPr>
          <a:xfrm>
            <a:off x="2952341" y="5338583"/>
            <a:ext cx="2954655" cy="1200329"/>
          </a:xfrm>
          <a:prstGeom prst="rect">
            <a:avLst/>
          </a:prstGeom>
          <a:noFill/>
        </p:spPr>
        <p:txBody>
          <a:bodyPr wrap="none" rtlCol="0">
            <a:spAutoFit/>
          </a:bodyPr>
          <a:lstStyle/>
          <a:p>
            <a:r>
              <a:rPr kumimoji="1" lang="en-US" altLang="ja-JP" dirty="0">
                <a:latin typeface="+mn-ea"/>
              </a:rPr>
              <a:t>【</a:t>
            </a:r>
            <a:r>
              <a:rPr kumimoji="1" lang="ja-JP" altLang="en-US" dirty="0">
                <a:latin typeface="+mn-ea"/>
              </a:rPr>
              <a:t>令和６年度進捗状況</a:t>
            </a:r>
            <a:r>
              <a:rPr kumimoji="1" lang="en-US" altLang="ja-JP" dirty="0">
                <a:latin typeface="+mn-ea"/>
              </a:rPr>
              <a:t>】</a:t>
            </a:r>
            <a:endParaRPr kumimoji="1" lang="ja-JP" altLang="en-US" dirty="0">
              <a:latin typeface="+mn-ea"/>
            </a:endParaRPr>
          </a:p>
          <a:p>
            <a:r>
              <a:rPr kumimoji="1" lang="ja-JP" altLang="en-US" dirty="0">
                <a:latin typeface="+mn-ea"/>
              </a:rPr>
              <a:t>　４基について対策完了</a:t>
            </a:r>
            <a:endParaRPr kumimoji="1" lang="en-US" altLang="ja-JP" dirty="0">
              <a:latin typeface="+mn-ea"/>
            </a:endParaRPr>
          </a:p>
          <a:p>
            <a:r>
              <a:rPr kumimoji="1" lang="ja-JP" altLang="en-US" dirty="0">
                <a:latin typeface="+mn-ea"/>
              </a:rPr>
              <a:t>　代替措置→対策済：２基</a:t>
            </a:r>
            <a:endParaRPr kumimoji="1" lang="en-US" altLang="ja-JP" dirty="0">
              <a:latin typeface="+mn-ea"/>
            </a:endParaRPr>
          </a:p>
          <a:p>
            <a:r>
              <a:rPr kumimoji="1" lang="ja-JP" altLang="en-US" dirty="0">
                <a:latin typeface="+mn-ea"/>
              </a:rPr>
              <a:t>　　　新規設置　　：２基</a:t>
            </a:r>
          </a:p>
        </p:txBody>
      </p:sp>
      <p:graphicFrame>
        <p:nvGraphicFramePr>
          <p:cNvPr id="47" name="グラフ 46">
            <a:extLst>
              <a:ext uri="{FF2B5EF4-FFF2-40B4-BE49-F238E27FC236}">
                <a16:creationId xmlns:a16="http://schemas.microsoft.com/office/drawing/2014/main" id="{60E18763-0C38-4FB6-A591-2BE87609B68F}"/>
              </a:ext>
            </a:extLst>
          </p:cNvPr>
          <p:cNvGraphicFramePr>
            <a:graphicFrameLocks/>
          </p:cNvGraphicFramePr>
          <p:nvPr/>
        </p:nvGraphicFramePr>
        <p:xfrm>
          <a:off x="7491039" y="509350"/>
          <a:ext cx="4019977" cy="4815463"/>
        </p:xfrm>
        <a:graphic>
          <a:graphicData uri="http://schemas.openxmlformats.org/drawingml/2006/chart">
            <c:chart xmlns:c="http://schemas.openxmlformats.org/drawingml/2006/chart" xmlns:r="http://schemas.openxmlformats.org/officeDocument/2006/relationships" r:id="rId2"/>
          </a:graphicData>
        </a:graphic>
      </p:graphicFrame>
      <p:sp>
        <p:nvSpPr>
          <p:cNvPr id="48" name="タイトル 1">
            <a:extLst>
              <a:ext uri="{FF2B5EF4-FFF2-40B4-BE49-F238E27FC236}">
                <a16:creationId xmlns:a16="http://schemas.microsoft.com/office/drawing/2014/main" id="{E737BC2E-E9D3-4E95-82BF-8350BA513F64}"/>
              </a:ext>
            </a:extLst>
          </p:cNvPr>
          <p:cNvSpPr txBox="1">
            <a:spLocks/>
          </p:cNvSpPr>
          <p:nvPr/>
        </p:nvSpPr>
        <p:spPr>
          <a:xfrm>
            <a:off x="347463" y="795249"/>
            <a:ext cx="9663201" cy="6868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00" dirty="0"/>
              <a:t>３－１　重点項目の令和６年度進捗状況</a:t>
            </a:r>
            <a:endParaRPr lang="ja-JP" altLang="en-US" sz="2800" dirty="0"/>
          </a:p>
        </p:txBody>
      </p:sp>
      <p:sp>
        <p:nvSpPr>
          <p:cNvPr id="4" name="テキスト ボックス 3">
            <a:extLst>
              <a:ext uri="{FF2B5EF4-FFF2-40B4-BE49-F238E27FC236}">
                <a16:creationId xmlns:a16="http://schemas.microsoft.com/office/drawing/2014/main" id="{8497DB33-8312-456D-A3E6-27546974E040}"/>
              </a:ext>
            </a:extLst>
          </p:cNvPr>
          <p:cNvSpPr txBox="1"/>
          <p:nvPr/>
        </p:nvSpPr>
        <p:spPr>
          <a:xfrm>
            <a:off x="6872442" y="5201639"/>
            <a:ext cx="5150227" cy="1569660"/>
          </a:xfrm>
          <a:prstGeom prst="rect">
            <a:avLst/>
          </a:prstGeom>
          <a:noFill/>
        </p:spPr>
        <p:txBody>
          <a:bodyPr wrap="square" rtlCol="0">
            <a:spAutoFit/>
          </a:bodyPr>
          <a:lstStyle/>
          <a:p>
            <a:r>
              <a:rPr kumimoji="1" lang="ja-JP" altLang="en-US" sz="1200" dirty="0"/>
              <a:t>対策済　： あらかじめ浸水しない場所に重要施設等を移動すること</a:t>
            </a:r>
          </a:p>
          <a:p>
            <a:r>
              <a:rPr kumimoji="1" lang="ja-JP" altLang="en-US" sz="1200" dirty="0"/>
              <a:t>代替措置： 移設以外の方法で重要施設等の浸水対策を行うこと</a:t>
            </a:r>
          </a:p>
          <a:p>
            <a:r>
              <a:rPr kumimoji="1" lang="ja-JP" altLang="en-US" sz="1200" dirty="0"/>
              <a:t>　＜例＞・建物や施設周辺に止水壁を設ける</a:t>
            </a:r>
          </a:p>
          <a:p>
            <a:r>
              <a:rPr kumimoji="1" lang="ja-JP" altLang="en-US" sz="1200" dirty="0"/>
              <a:t>　　　　・建物の扉や窓を水密化して、建物内が浸水しないようにする</a:t>
            </a:r>
          </a:p>
          <a:p>
            <a:r>
              <a:rPr kumimoji="1" lang="ja-JP" altLang="en-US" sz="1200" dirty="0"/>
              <a:t>　　　　・自走できる消防車等を高台に移動する</a:t>
            </a:r>
          </a:p>
          <a:p>
            <a:r>
              <a:rPr kumimoji="1" lang="ja-JP" altLang="en-US" sz="1200" dirty="0"/>
              <a:t>　　　　・人が浸水しないところに重要施設等を持って移動する</a:t>
            </a:r>
          </a:p>
          <a:p>
            <a:r>
              <a:rPr kumimoji="1" lang="ja-JP" altLang="en-US" sz="1200" dirty="0"/>
              <a:t>　　　　・予備の施設を浸水しないところに増設する</a:t>
            </a:r>
          </a:p>
          <a:p>
            <a:r>
              <a:rPr kumimoji="1" lang="ja-JP" altLang="en-US" sz="1200" dirty="0"/>
              <a:t>未対策： 津波によって浸水するおそれがあるもの</a:t>
            </a:r>
          </a:p>
        </p:txBody>
      </p:sp>
      <p:sp>
        <p:nvSpPr>
          <p:cNvPr id="45" name="タイトル 1">
            <a:extLst>
              <a:ext uri="{FF2B5EF4-FFF2-40B4-BE49-F238E27FC236}">
                <a16:creationId xmlns:a16="http://schemas.microsoft.com/office/drawing/2014/main" id="{F49B253A-BE10-429E-9BA8-CC02ABB9F55A}"/>
              </a:ext>
            </a:extLst>
          </p:cNvPr>
          <p:cNvSpPr txBox="1">
            <a:spLocks/>
          </p:cNvSpPr>
          <p:nvPr/>
        </p:nvSpPr>
        <p:spPr>
          <a:xfrm>
            <a:off x="200851" y="105597"/>
            <a:ext cx="11815790" cy="600773"/>
          </a:xfrm>
          <a:prstGeom prst="rect">
            <a:avLst/>
          </a:prstGeom>
          <a:solidFill>
            <a:srgbClr val="002060"/>
          </a:solid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dirty="0">
                <a:solidFill>
                  <a:schemeClr val="bg1"/>
                </a:solidFill>
              </a:rPr>
              <a:t>３　令和６年度の進捗状況</a:t>
            </a:r>
          </a:p>
        </p:txBody>
      </p:sp>
      <p:sp>
        <p:nvSpPr>
          <p:cNvPr id="49" name="大かっこ 48">
            <a:extLst>
              <a:ext uri="{FF2B5EF4-FFF2-40B4-BE49-F238E27FC236}">
                <a16:creationId xmlns:a16="http://schemas.microsoft.com/office/drawing/2014/main" id="{34DCEF2D-47C5-4C54-B376-EEB33D773A1B}"/>
              </a:ext>
            </a:extLst>
          </p:cNvPr>
          <p:cNvSpPr/>
          <p:nvPr/>
        </p:nvSpPr>
        <p:spPr>
          <a:xfrm>
            <a:off x="3144061" y="5885310"/>
            <a:ext cx="2762936" cy="600165"/>
          </a:xfrm>
          <a:prstGeom prst="bracketPair">
            <a:avLst>
              <a:gd name="adj" fmla="val 11352"/>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641349117"/>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4196</TotalTime>
  <Words>3055</Words>
  <Application>Microsoft Office PowerPoint</Application>
  <PresentationFormat>ワイド画面</PresentationFormat>
  <Paragraphs>346</Paragraphs>
  <Slides>16</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16</vt:i4>
      </vt:variant>
    </vt:vector>
  </HeadingPairs>
  <TitlesOfParts>
    <vt:vector size="29" baseType="lpstr">
      <vt:lpstr>HGP創英角ｺﾞｼｯｸUB</vt:lpstr>
      <vt:lpstr>ＭＳ Ｐゴシック</vt:lpstr>
      <vt:lpstr>ＭＳ ゴシック</vt:lpstr>
      <vt:lpstr>ＭＳ 明朝</vt:lpstr>
      <vt:lpstr>MS-Mincho</vt:lpstr>
      <vt:lpstr>YuMincho-Regular</vt:lpstr>
      <vt:lpstr>游ゴシック</vt:lpstr>
      <vt:lpstr>游ゴシック Light</vt:lpstr>
      <vt:lpstr>Arial</vt:lpstr>
      <vt:lpstr>Calibri</vt:lpstr>
      <vt:lpstr>Calibri Light</vt:lpstr>
      <vt:lpstr>Century</vt:lpstr>
      <vt:lpstr>Office Theme</vt:lpstr>
      <vt:lpstr>PowerPoint プレゼンテーション</vt:lpstr>
      <vt:lpstr>PowerPoint プレゼンテーション</vt:lpstr>
      <vt:lpstr>２－１　重点項目の進捗状況</vt:lpstr>
      <vt:lpstr>２－２　防災訓練</vt:lpstr>
      <vt:lpstr>２－３　防災教育</vt:lpstr>
      <vt:lpstr>PowerPoint プレゼンテーション</vt:lpstr>
      <vt:lpstr>PowerPoint プレゼンテーション</vt:lpstr>
      <vt:lpstr>① タンク配管への緊急遮断弁の設置</vt:lpstr>
      <vt:lpstr>② 重要施設等の浸水対策</vt:lpstr>
      <vt:lpstr>③ 小規模タンク※の漂流対策 ※貯蔵量500kL以上１万kL未満の危険物タンク</vt:lpstr>
      <vt:lpstr>④ 津波避難計画の見直し </vt:lpstr>
      <vt:lpstr>⑤ Ｌ２※高潮に備えた対策</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窪田　剛</cp:lastModifiedBy>
  <cp:revision>416</cp:revision>
  <cp:lastPrinted>2025-09-05T00:53:18Z</cp:lastPrinted>
  <dcterms:created xsi:type="dcterms:W3CDTF">2024-03-13T04:13:18Z</dcterms:created>
  <dcterms:modified xsi:type="dcterms:W3CDTF">2026-03-13T01:57:46Z</dcterms:modified>
</cp:coreProperties>
</file>