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48" r:id="rId1"/>
    <p:sldMasterId id="2147483660" r:id="rId2"/>
  </p:sldMasterIdLst>
  <p:notesMasterIdLst>
    <p:notesMasterId r:id="rId16"/>
  </p:notesMasterIdLst>
  <p:handoutMasterIdLst>
    <p:handoutMasterId r:id="rId17"/>
  </p:handoutMasterIdLst>
  <p:sldIdLst>
    <p:sldId id="357" r:id="rId3"/>
    <p:sldId id="369" r:id="rId4"/>
    <p:sldId id="356" r:id="rId5"/>
    <p:sldId id="379" r:id="rId6"/>
    <p:sldId id="370" r:id="rId7"/>
    <p:sldId id="371" r:id="rId8"/>
    <p:sldId id="372" r:id="rId9"/>
    <p:sldId id="373" r:id="rId10"/>
    <p:sldId id="374" r:id="rId11"/>
    <p:sldId id="375" r:id="rId12"/>
    <p:sldId id="368" r:id="rId13"/>
    <p:sldId id="376" r:id="rId14"/>
    <p:sldId id="377" r:id="rId15"/>
  </p:sldIdLst>
  <p:sldSz cx="9906000" cy="6858000" type="A4"/>
  <p:notesSz cx="6807200" cy="9939338"/>
  <p:defaultTextStyle>
    <a:defPPr rtl="0">
      <a:defRPr lang="ja-jp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28" userDrawn="1">
          <p15:clr>
            <a:srgbClr val="A4A3A4"/>
          </p15:clr>
        </p15:guide>
        <p15:guide id="2" pos="3140" userDrawn="1">
          <p15:clr>
            <a:srgbClr val="A4A3A4"/>
          </p15:clr>
        </p15:guide>
        <p15:guide id="3" pos="6093" userDrawn="1">
          <p15:clr>
            <a:srgbClr val="A4A3A4"/>
          </p15:clr>
        </p15:guide>
        <p15:guide id="4" pos="117" userDrawn="1">
          <p15:clr>
            <a:srgbClr val="A4A3A4"/>
          </p15:clr>
        </p15:guide>
        <p15:guide id="5" orient="horz" pos="624" userDrawn="1">
          <p15:clr>
            <a:srgbClr val="A4A3A4"/>
          </p15:clr>
        </p15:guide>
        <p15:guide id="6" orient="horz" pos="405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3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D8295"/>
    <a:srgbClr val="D1F5FB"/>
    <a:srgbClr val="11AEC7"/>
    <a:srgbClr val="CCE3EB"/>
    <a:srgbClr val="BFBFBF"/>
    <a:srgbClr val="78E2F4"/>
    <a:srgbClr val="E7F2F5"/>
    <a:srgbClr val="8DE4F0"/>
    <a:srgbClr val="11AB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C083E6E3-FA7D-4D7B-A595-EF9225AFEA82}" styleName="淡色スタイル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中間スタイル 1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32" autoAdjust="0"/>
    <p:restoredTop sz="94434" autoAdjust="0"/>
  </p:normalViewPr>
  <p:slideViewPr>
    <p:cSldViewPr snapToGrid="0" showGuides="1">
      <p:cViewPr varScale="1">
        <p:scale>
          <a:sx n="69" d="100"/>
          <a:sy n="69" d="100"/>
        </p:scale>
        <p:origin x="708" y="44"/>
      </p:cViewPr>
      <p:guideLst>
        <p:guide orient="horz" pos="2328"/>
        <p:guide pos="3140"/>
        <p:guide pos="6093"/>
        <p:guide pos="117"/>
        <p:guide orient="horz" pos="624"/>
        <p:guide orient="horz" pos="405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09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>
        <c:manualLayout>
          <c:xMode val="edge"/>
          <c:yMode val="edge"/>
          <c:x val="2.1458113972113207E-2"/>
          <c:y val="1.76002331618753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2571020525543603"/>
          <c:y val="0.281483800081054"/>
          <c:w val="0.36769138000256402"/>
          <c:h val="0.534014784819610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分野別連携件数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4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AB-42FA-AAB0-81ABCF5449E0}"/>
              </c:ext>
            </c:extLst>
          </c:dPt>
          <c:dPt>
            <c:idx val="1"/>
            <c:bubble3D val="0"/>
            <c:spPr>
              <a:solidFill>
                <a:schemeClr val="accent3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AB-42FA-AAB0-81ABCF5449E0}"/>
              </c:ext>
            </c:extLst>
          </c:dPt>
          <c:dPt>
            <c:idx val="2"/>
            <c:bubble3D val="0"/>
            <c:spPr>
              <a:solidFill>
                <a:schemeClr val="accent3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AB-42FA-AAB0-81ABCF5449E0}"/>
              </c:ext>
            </c:extLst>
          </c:dPt>
          <c:dPt>
            <c:idx val="3"/>
            <c:bubble3D val="0"/>
            <c:spPr>
              <a:solidFill>
                <a:schemeClr val="accent3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AB-42FA-AAB0-81ABCF5449E0}"/>
              </c:ext>
            </c:extLst>
          </c:dPt>
          <c:dPt>
            <c:idx val="4"/>
            <c:bubble3D val="0"/>
            <c:spPr>
              <a:solidFill>
                <a:schemeClr val="accent3">
                  <a:tint val="54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3AB-42FA-AAB0-81ABCF5449E0}"/>
              </c:ext>
            </c:extLst>
          </c:dPt>
          <c:dPt>
            <c:idx val="5"/>
            <c:bubble3D val="0"/>
            <c:spPr>
              <a:solidFill>
                <a:schemeClr val="accent3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3AB-42FA-AAB0-81ABCF5449E0}"/>
              </c:ext>
            </c:extLst>
          </c:dPt>
          <c:dPt>
            <c:idx val="6"/>
            <c:bubble3D val="0"/>
            <c:spPr>
              <a:solidFill>
                <a:schemeClr val="accent3">
                  <a:tint val="62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3AB-42FA-AAB0-81ABCF5449E0}"/>
              </c:ext>
            </c:extLst>
          </c:dPt>
          <c:dPt>
            <c:idx val="7"/>
            <c:bubble3D val="0"/>
            <c:spPr>
              <a:solidFill>
                <a:schemeClr val="accent3">
                  <a:tint val="4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C-E3AB-42FA-AAB0-81ABCF5449E0}"/>
              </c:ext>
            </c:extLst>
          </c:dPt>
          <c:dLbls>
            <c:dLbl>
              <c:idx val="0"/>
              <c:layout>
                <c:manualLayout>
                  <c:x val="0.11248903193899365"/>
                  <c:y val="5.3858183717889932E-2"/>
                </c:manualLayout>
              </c:layout>
              <c:spPr>
                <a:xfrm>
                  <a:off x="3277072" y="867029"/>
                  <a:ext cx="910943" cy="563294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97202"/>
                        <a:gd name="adj2" fmla="val 56456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816596072237644"/>
                      <c:h val="0.1584684464947379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E3AB-42FA-AAB0-81ABCF5449E0}"/>
                </c:ext>
              </c:extLst>
            </c:dLbl>
            <c:dLbl>
              <c:idx val="1"/>
              <c:layout>
                <c:manualLayout>
                  <c:x val="4.7940497271944008E-2"/>
                  <c:y val="-7.4702787617104874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1050" b="0" i="0" u="none" strike="noStrike" kern="1200" baseline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defRPr>
                    </a:pPr>
                    <a:r>
                      <a:rPr lang="ja-JP" altLang="en-US" sz="1050" baseline="0" dirty="0"/>
                      <a:t>地域活性化・まちづくり </a:t>
                    </a:r>
                  </a:p>
                  <a:p>
                    <a:pPr>
                      <a:defRPr sz="1050"/>
                    </a:pPr>
                    <a:fld id="{2DC11B3F-1C35-46A1-8BBC-572A66DA18E8}" type="PERCENTAGE">
                      <a:rPr lang="en-US" altLang="ja-JP" sz="1050" baseline="0" smtClean="0"/>
                      <a:pPr>
                        <a:defRPr sz="1050"/>
                      </a:pPr>
                      <a:t>[パーセンテージ]</a:t>
                    </a:fld>
                    <a:endParaRPr lang="ja-JP" altLang="en-US"/>
                  </a:p>
                </c:rich>
              </c:tx>
              <c:spPr>
                <a:xfrm>
                  <a:off x="3116917" y="2115784"/>
                  <a:ext cx="1460734" cy="572294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67655"/>
                        <a:gd name="adj2" fmla="val -8636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9129873807472634"/>
                      <c:h val="0.1610006490158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3AB-42FA-AAB0-81ABCF5449E0}"/>
                </c:ext>
              </c:extLst>
            </c:dLbl>
            <c:dLbl>
              <c:idx val="2"/>
              <c:layout>
                <c:manualLayout>
                  <c:x val="6.0653377365112789E-2"/>
                  <c:y val="3.1154595775854017E-2"/>
                </c:manualLayout>
              </c:layout>
              <c:spPr>
                <a:xfrm>
                  <a:off x="614680" y="2944395"/>
                  <a:ext cx="1354548" cy="495916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28388"/>
                        <a:gd name="adj2" fmla="val -8730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7012300181870391"/>
                      <c:h val="0.1395136796927484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E3AB-42FA-AAB0-81ABCF5449E0}"/>
                </c:ext>
              </c:extLst>
            </c:dLbl>
            <c:dLbl>
              <c:idx val="3"/>
              <c:layout>
                <c:manualLayout>
                  <c:x val="-3.2955433776841833E-2"/>
                  <c:y val="2.738357941738789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51378386139561"/>
                      <c:h val="0.1403534337924926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E3AB-42FA-AAB0-81ABCF5449E0}"/>
                </c:ext>
              </c:extLst>
            </c:dLbl>
            <c:dLbl>
              <c:idx val="4"/>
              <c:layout>
                <c:manualLayout>
                  <c:x val="-6.0048638365080897E-2"/>
                  <c:y val="9.7126353030935586E-2"/>
                </c:manualLayout>
              </c:layout>
              <c:spPr>
                <a:xfrm>
                  <a:off x="229826" y="1220493"/>
                  <a:ext cx="765547" cy="513680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83961"/>
                        <a:gd name="adj2" fmla="val -3108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15266500616594933"/>
                      <c:h val="0.14451099217500518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E3AB-42FA-AAB0-81ABCF5449E0}"/>
                </c:ext>
              </c:extLst>
            </c:dLbl>
            <c:dLbl>
              <c:idx val="5"/>
              <c:layout>
                <c:manualLayout>
                  <c:x val="1.2206853642193932E-2"/>
                  <c:y val="-5.2769472448751416E-3"/>
                </c:manualLayout>
              </c:layout>
              <c:spPr>
                <a:xfrm>
                  <a:off x="23111" y="1133649"/>
                  <a:ext cx="1361391" cy="501097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39212"/>
                        <a:gd name="adj2" fmla="val 66150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1707507737468493"/>
                      <c:h val="0.1409712227382341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E3AB-42FA-AAB0-81ABCF5449E0}"/>
                </c:ext>
              </c:extLst>
            </c:dLbl>
            <c:dLbl>
              <c:idx val="6"/>
              <c:layout>
                <c:manualLayout>
                  <c:x val="4.2477704923263457E-2"/>
                  <c:y val="-8.401085688114483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324754315433458"/>
                      <c:h val="0.139447849723120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E3AB-42FA-AAB0-81ABCF5449E0}"/>
                </c:ext>
              </c:extLst>
            </c:dLbl>
            <c:dLbl>
              <c:idx val="7"/>
              <c:layout>
                <c:manualLayout>
                  <c:x val="0.2254129973517118"/>
                  <c:y val="-7.4897604886945496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1050" b="0" i="0" u="none" strike="noStrike" kern="1200" baseline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defRPr>
                    </a:pPr>
                    <a:fld id="{85531637-0789-49EC-9D0C-1D166B19D885}" type="CATEGORYNAME">
                      <a:rPr lang="zh-CN" altLang="en-US"/>
                      <a:pPr>
                        <a:defRPr sz="1050"/>
                      </a:pPr>
                      <a:t>[分類名]</a:t>
                    </a:fld>
                    <a:r>
                      <a:rPr lang="zh-CN" altLang="en-US" baseline="0" dirty="0"/>
                      <a:t>
</a:t>
                    </a:r>
                    <a:r>
                      <a:rPr lang="en-US" altLang="zh-CN" baseline="0" dirty="0"/>
                      <a:t>2</a:t>
                    </a:r>
                    <a:r>
                      <a:rPr lang="zh-CN" altLang="en-US" baseline="0" dirty="0"/>
                      <a:t>件、</a:t>
                    </a:r>
                    <a:fld id="{8BD4C621-D25F-41E4-9732-E371C4C22143}" type="PERCENTAGE">
                      <a:rPr lang="en-US" altLang="zh-CN" baseline="0" smtClean="0"/>
                      <a:pPr>
                        <a:defRPr sz="1050"/>
                      </a:pPr>
                      <a:t>[パーセンテージ]</a:t>
                    </a:fld>
                    <a:endParaRPr lang="zh-CN" altLang="en-US" baseline="0" dirty="0"/>
                  </a:p>
                </c:rich>
              </c:tx>
              <c:spPr>
                <a:xfrm>
                  <a:off x="2650634" y="247588"/>
                  <a:ext cx="1031401" cy="477096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104894"/>
                        <a:gd name="adj2" fmla="val 116313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568125618199803"/>
                      <c:h val="0.1342188683321836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E3AB-42FA-AAB0-81ABCF5449E0}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Sheet1!$A$2:$A$9</c:f>
              <c:strCache>
                <c:ptCount val="8"/>
                <c:pt idx="0">
                  <c:v>健康</c:v>
                </c:pt>
                <c:pt idx="1">
                  <c:v>地域活性化・まちづくり、人権・多様性</c:v>
                </c:pt>
                <c:pt idx="2">
                  <c:v>子ども・教育、福祉</c:v>
                </c:pt>
                <c:pt idx="3">
                  <c:v>環境</c:v>
                </c:pt>
                <c:pt idx="4">
                  <c:v>安全・安心</c:v>
                </c:pt>
                <c:pt idx="5">
                  <c:v>産業・中小企業振興、雇用</c:v>
                </c:pt>
                <c:pt idx="6">
                  <c:v>その他</c:v>
                </c:pt>
                <c:pt idx="7">
                  <c:v>府内市町村支援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211</c:v>
                </c:pt>
                <c:pt idx="1">
                  <c:v>196</c:v>
                </c:pt>
                <c:pt idx="2">
                  <c:v>194</c:v>
                </c:pt>
                <c:pt idx="3">
                  <c:v>130</c:v>
                </c:pt>
                <c:pt idx="4">
                  <c:v>93</c:v>
                </c:pt>
                <c:pt idx="5">
                  <c:v>49</c:v>
                </c:pt>
                <c:pt idx="6">
                  <c:v>26</c:v>
                </c:pt>
                <c:pt idx="7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3AB-42FA-AAB0-81ABCF5449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>
        <c:manualLayout>
          <c:xMode val="edge"/>
          <c:yMode val="edge"/>
          <c:x val="9.4769820211437466E-3"/>
          <c:y val="7.62208591084426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33204135991622813"/>
          <c:y val="0.33463224435753924"/>
          <c:w val="0.42251745216229958"/>
          <c:h val="0.6133878638120631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内容別連携件数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26B-4458-94D2-8BFA4DA40A0B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26B-4458-94D2-8BFA4DA40A0B}"/>
              </c:ext>
            </c:extLst>
          </c:dPt>
          <c:dPt>
            <c:idx val="2"/>
            <c:bubble3D val="0"/>
            <c:spPr>
              <a:solidFill>
                <a:schemeClr val="accent3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526B-4458-94D2-8BFA4DA40A0B}"/>
              </c:ext>
            </c:extLst>
          </c:dPt>
          <c:dPt>
            <c:idx val="3"/>
            <c:bubble3D val="0"/>
            <c:spPr>
              <a:solidFill>
                <a:schemeClr val="accent3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26B-4458-94D2-8BFA4DA40A0B}"/>
              </c:ext>
            </c:extLst>
          </c:dPt>
          <c:dLbls>
            <c:dLbl>
              <c:idx val="0"/>
              <c:layout>
                <c:manualLayout>
                  <c:x val="-2.7068565956398435E-3"/>
                  <c:y val="-0.2029432054572268"/>
                </c:manualLayout>
              </c:layout>
              <c:spPr>
                <a:xfrm>
                  <a:off x="3564110" y="1503797"/>
                  <a:ext cx="1355312" cy="543867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50860"/>
                        <a:gd name="adj2" fmla="val 84398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7475669176593259"/>
                      <c:h val="0.181338626337407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526B-4458-94D2-8BFA4DA40A0B}"/>
                </c:ext>
              </c:extLst>
            </c:dLbl>
            <c:dLbl>
              <c:idx val="1"/>
              <c:layout>
                <c:manualLayout>
                  <c:x val="-1.673503743201471E-2"/>
                  <c:y val="-5.081390607229512E-2"/>
                </c:manualLayout>
              </c:layout>
              <c:spPr>
                <a:xfrm>
                  <a:off x="42180" y="1790117"/>
                  <a:ext cx="1596849" cy="500647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59663"/>
                        <a:gd name="adj2" fmla="val 2848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32372224559198426"/>
                      <c:h val="0.1669280159670363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526B-4458-94D2-8BFA4DA40A0B}"/>
                </c:ext>
              </c:extLst>
            </c:dLbl>
            <c:dLbl>
              <c:idx val="2"/>
              <c:layout>
                <c:manualLayout>
                  <c:x val="-4.4017312770195278E-2"/>
                  <c:y val="3.0083232778036924E-2"/>
                </c:manualLayout>
              </c:layout>
              <c:spPr>
                <a:xfrm>
                  <a:off x="350680" y="975286"/>
                  <a:ext cx="1344281" cy="489126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68690"/>
                        <a:gd name="adj2" fmla="val 30647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7252038047378924"/>
                      <c:h val="0.1630866313747862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6-526B-4458-94D2-8BFA4DA40A0B}"/>
                </c:ext>
              </c:extLst>
            </c:dLbl>
            <c:dLbl>
              <c:idx val="3"/>
              <c:layout>
                <c:manualLayout>
                  <c:x val="0.14169113734155728"/>
                  <c:y val="-4.149235507450541E-2"/>
                </c:manualLayout>
              </c:layout>
              <c:spPr>
                <a:xfrm>
                  <a:off x="1971055" y="444946"/>
                  <a:ext cx="1012671" cy="514613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15662"/>
                        <a:gd name="adj2" fmla="val 78081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1583906459395802"/>
                      <c:h val="0.1715846236586746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526B-4458-94D2-8BFA4DA40A0B}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効果的な情報発信</c:v>
                </c:pt>
                <c:pt idx="1">
                  <c:v>協働による相乗効果の発揮</c:v>
                </c:pt>
                <c:pt idx="2">
                  <c:v>効果的な事業の実施</c:v>
                </c:pt>
                <c:pt idx="3">
                  <c:v>協賛・寄附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550</c:v>
                </c:pt>
                <c:pt idx="1">
                  <c:v>167</c:v>
                </c:pt>
                <c:pt idx="2">
                  <c:v>101</c:v>
                </c:pt>
                <c:pt idx="3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26B-4458-94D2-8BFA4DA40A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r>
              <a:rPr lang="zh-TW" altLang="en-US" dirty="0">
                <a:solidFill>
                  <a:schemeClr val="tx1"/>
                </a:solidFill>
              </a:rPr>
              <a:t>効果額</a:t>
            </a:r>
          </a:p>
        </c:rich>
      </c:tx>
      <c:layout>
        <c:manualLayout>
          <c:xMode val="edge"/>
          <c:yMode val="edge"/>
          <c:x val="3.7673589418238965E-2"/>
          <c:y val="0.175888604270957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0.25876535897249597"/>
          <c:y val="0.17688810926795495"/>
          <c:w val="0.46953035737524912"/>
          <c:h val="0.6798948346430402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直接的効果額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shade val="7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9405-4C5E-A762-3F0B5EF861B4}"/>
              </c:ext>
            </c:extLst>
          </c:dPt>
          <c:dPt>
            <c:idx val="1"/>
            <c:bubble3D val="0"/>
            <c:spPr>
              <a:solidFill>
                <a:schemeClr val="accent3">
                  <a:tint val="77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405-4C5E-A762-3F0B5EF861B4}"/>
              </c:ext>
            </c:extLst>
          </c:dPt>
          <c:dLbls>
            <c:dLbl>
              <c:idx val="0"/>
              <c:layout>
                <c:manualLayout>
                  <c:x val="4.8099073779132487E-2"/>
                  <c:y val="-8.0225140171692591E-2"/>
                </c:manualLayout>
              </c:layout>
              <c:tx>
                <c:rich>
                  <a:bodyPr rot="0" spcFirstLastPara="1" vertOverflow="clip" horzOverflow="clip" vert="horz" wrap="square" lIns="36576" tIns="18288" rIns="36576" bIns="18288" anchor="ctr" anchorCtr="1">
                    <a:spAutoFit/>
                  </a:bodyPr>
                  <a:lstStyle/>
                  <a:p>
                    <a:pPr>
                      <a:defRPr sz="1050" b="0" i="0" u="none" strike="noStrike" kern="1200" baseline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defRPr>
                    </a:pPr>
                    <a:fld id="{9FB67077-4267-402A-A482-7CF0EDFC8B4A}" type="CATEGORYNAME">
                      <a:rPr lang="ja-JP" altLang="en-US"/>
                      <a:pPr>
                        <a:defRPr sz="1050"/>
                      </a:pPr>
                      <a:t>[分類名]</a:t>
                    </a:fld>
                    <a:r>
                      <a:rPr lang="ja-JP" altLang="en-US" baseline="0" dirty="0"/>
                      <a:t>
</a:t>
                    </a:r>
                    <a:fld id="{72182068-D6F7-40DC-AEEB-C107BF2F5A85}" type="PERCENTAGE">
                      <a:rPr lang="en-US" altLang="ja-JP" baseline="0" smtClean="0"/>
                      <a:pPr>
                        <a:defRPr sz="1050"/>
                      </a:pPr>
                      <a:t>[パーセンテージ]</a:t>
                    </a:fld>
                    <a:endParaRPr lang="ja-JP" altLang="en-US" baseline="0" dirty="0"/>
                  </a:p>
                </c:rich>
              </c:tx>
              <c:spPr>
                <a:xfrm>
                  <a:off x="3106098" y="1292969"/>
                  <a:ext cx="806976" cy="599186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79642"/>
                        <a:gd name="adj2" fmla="val 12358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288217962005037"/>
                      <c:h val="0.21080260624907449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9405-4C5E-A762-3F0B5EF861B4}"/>
                </c:ext>
              </c:extLst>
            </c:dLbl>
            <c:dLbl>
              <c:idx val="1"/>
              <c:layout>
                <c:manualLayout>
                  <c:x val="-2.1811356255755726E-2"/>
                  <c:y val="5.9655425841549044E-2"/>
                </c:manualLayout>
              </c:layout>
              <c:spPr>
                <a:xfrm>
                  <a:off x="104462" y="981035"/>
                  <a:ext cx="819975" cy="609231"/>
                </a:xfrm>
                <a:solidFill>
                  <a:prstClr val="white"/>
                </a:solidFill>
                <a:ln w="9525" cap="flat" cmpd="sng" algn="ctr">
                  <a:solidFill>
                    <a:srgbClr val="000000">
                      <a:lumMod val="25000"/>
                      <a:lumOff val="7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  <a:extLst>
                    <a:ext uri="{C807C97D-BFC1-408E-A445-0C87EB9F89A2}">
                      <ask:lineSketchStyleProps xmlns:ask="http://schemas.microsoft.com/office/drawing/2018/sketchyshapes" sd="0">
                        <a:custGeom>
                          <a:avLst/>
                          <a:gdLst/>
                          <a:ahLst/>
                          <a:cxnLst/>
                          <a:rect l="0" t="0" r="0" b="0"/>
                          <a:pathLst/>
                        </a:custGeom>
                        <ask:type/>
                      </ask:lineSketchStyleProps>
                    </a:ext>
                  </a:extLst>
                </a:ln>
                <a:effectLst/>
              </c:spPr>
              <c:txPr>
                <a:bodyPr rot="0" spcFirstLastPara="1" vertOverflow="clip" horzOverflow="clip" vert="horz" wrap="square" lIns="36576" tIns="18288" rIns="36576" bIns="18288" anchor="ctr" anchorCtr="1">
                  <a:spAutoFit/>
                </a:bodyPr>
                <a:lstStyle/>
                <a:p>
                  <a:pPr>
                    <a:defRPr sz="1050" b="0" i="0" u="none" strike="noStrike" kern="1200" baseline="0">
                      <a:solidFill>
                        <a:schemeClr val="tx1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71447"/>
                        <a:gd name="adj2" fmla="val -37132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0615020109056781"/>
                      <c:h val="0.2143363001850192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405-4C5E-A762-3F0B5EF861B4}"/>
                </c:ext>
              </c:extLst>
            </c:dLbl>
            <c:spPr>
              <a:solidFill>
                <a:prstClr val="white"/>
              </a:solidFill>
              <a:ln>
                <a:solidFill>
                  <a:srgbClr val="000000">
                    <a:lumMod val="25000"/>
                    <a:lumOff val="75000"/>
                  </a:srgb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+mn-cs"/>
                  </a:defRPr>
                </a:pPr>
                <a:endParaRPr lang="ja-JP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Sheet1!$A$2:$A$3</c:f>
              <c:strCache>
                <c:ptCount val="2"/>
                <c:pt idx="0">
                  <c:v>試算可</c:v>
                </c:pt>
                <c:pt idx="1">
                  <c:v>試算不可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518</c:v>
                </c:pt>
                <c:pt idx="1">
                  <c:v>383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405-4C5E-A762-3F0B5EF861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2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3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B46527B0-0B24-4087-B225-DB4F5C738F6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787" cy="498693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72798E0-F322-4236-8531-A1882BFE400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40" y="2"/>
            <a:ext cx="2949787" cy="498693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r">
              <a:defRPr sz="1200"/>
            </a:lvl1pPr>
          </a:lstStyle>
          <a:p>
            <a:pPr rtl="0"/>
            <a:fld id="{0DAD2E7F-6AFD-4708-AD9B-83FD676E8A1F}" type="datetime1">
              <a:rPr lang="ja-JP" altLang="en-US" smtClean="0">
                <a:latin typeface="Meiryo UI" panose="020B0604030504040204" pitchFamily="50" charset="-128"/>
                <a:ea typeface="Meiryo UI" panose="020B0604030504040204" pitchFamily="50" charset="-128"/>
              </a:rPr>
              <a:t>2025/7/25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4E5881F-2FD0-41BC-8E76-C691E59E146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l">
              <a:defRPr sz="1200"/>
            </a:lvl1pPr>
          </a:lstStyle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2CA62C5-8A29-4592-9E3E-4C457F263C0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40" y="9440647"/>
            <a:ext cx="2949787" cy="498692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r">
              <a:defRPr sz="1200"/>
            </a:lvl1pPr>
          </a:lstStyle>
          <a:p>
            <a:pPr rtl="0"/>
            <a:fld id="{B4E85F6F-0FAD-4AD4-850C-7E4CD14D7D70}" type="slidenum">
              <a:rPr lang="en-US" altLang="ja-JP" smtClean="0">
                <a:latin typeface="Meiryo UI" panose="020B0604030504040204" pitchFamily="50" charset="-128"/>
                <a:ea typeface="Meiryo UI" panose="020B0604030504040204" pitchFamily="50" charset="-128"/>
              </a:rPr>
              <a:t>‹#›</a:t>
            </a:fld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83274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787" cy="498693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8693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D08D625A-A493-40A7-837C-B4F8C1FA19DE}" type="datetime1">
              <a:rPr lang="ja-JP" altLang="en-US" smtClean="0"/>
              <a:pPr/>
              <a:t>2025/7/25</a:t>
            </a:fld>
            <a:endParaRPr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4" rIns="91425" bIns="45714" rtlCol="0" anchor="ctr"/>
          <a:lstStyle/>
          <a:p>
            <a:pPr rtl="0"/>
            <a:endParaRPr lang="ja-JP" altLang="en-US" noProof="0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25" tIns="45714" rIns="91425" bIns="45714" rtlCol="0"/>
          <a:lstStyle/>
          <a:p>
            <a:pPr lvl="0" rtl="0"/>
            <a:r>
              <a:rPr lang="ja-JP" altLang="en-US" noProof="0" dirty="0"/>
              <a:t>マスター テキストのスタイルを編集する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l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8692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r">
              <a:defRPr sz="1200"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E60DC36-8EFA-4378-9855-E019C55AC47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77053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eiryo UI" panose="020B0604030504040204" pitchFamily="50" charset="-128"/>
        <a:ea typeface="Meiryo UI" panose="020B0604030504040204" pitchFamily="50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n-US" altLang="ja-JP" smtClean="0"/>
              <a:t>5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647449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n-US" altLang="ja-JP" smtClean="0"/>
              <a:t>6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65505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n-US" altLang="ja-JP" smtClean="0"/>
              <a:t>7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13247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n-US" altLang="ja-JP" smtClean="0"/>
              <a:t>8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32850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n-US" altLang="ja-JP" smtClean="0"/>
              <a:t>9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423337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n-US" altLang="ja-JP" smtClean="0"/>
              <a:t>10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0588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n-US" altLang="ja-JP" smtClean="0"/>
              <a:t>11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543590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81075" y="1243013"/>
            <a:ext cx="4845050" cy="3354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E60DC36-8EFA-4378-9855-E019C55AC472}" type="slidenum">
              <a:rPr lang="en-US" altLang="ja-JP" smtClean="0"/>
              <a:t>12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6783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0F864C-44C4-4000-952D-01F31BFB3F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rtlCol="0" anchor="b"/>
          <a:lstStyle>
            <a:lvl1pPr algn="ctr">
              <a:defRPr sz="4500" i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21392E06-C914-467E-9D4F-BD763EDA2D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rtlCol="0"/>
          <a:lstStyle>
            <a:lvl1pPr marL="0" indent="0" algn="ctr">
              <a:buNone/>
              <a:defRPr sz="1800" i="0"/>
            </a:lvl1pPr>
            <a:lvl2pPr marL="342882" indent="0" algn="ctr">
              <a:buNone/>
              <a:defRPr sz="1500"/>
            </a:lvl2pPr>
            <a:lvl3pPr marL="685762" indent="0" algn="ctr">
              <a:buNone/>
              <a:defRPr sz="1350"/>
            </a:lvl3pPr>
            <a:lvl4pPr marL="1028643" indent="0" algn="ctr">
              <a:buNone/>
              <a:defRPr sz="1200"/>
            </a:lvl4pPr>
            <a:lvl5pPr marL="1371524" indent="0" algn="ctr">
              <a:buNone/>
              <a:defRPr sz="1200"/>
            </a:lvl5pPr>
            <a:lvl6pPr marL="1714405" indent="0" algn="ctr">
              <a:buNone/>
              <a:defRPr sz="1200"/>
            </a:lvl6pPr>
            <a:lvl7pPr marL="2057285" indent="0" algn="ctr">
              <a:buNone/>
              <a:defRPr sz="1200"/>
            </a:lvl7pPr>
            <a:lvl8pPr marL="2400166" indent="0" algn="ctr">
              <a:buNone/>
              <a:defRPr sz="1200"/>
            </a:lvl8pPr>
            <a:lvl9pPr marL="2743048" indent="0" algn="ctr">
              <a:buNone/>
              <a:defRPr sz="1200"/>
            </a:lvl9pPr>
          </a:lstStyle>
          <a:p>
            <a:pPr rtl="0"/>
            <a:r>
              <a:rPr lang="ja-JP" altLang="en-US" noProof="0"/>
              <a:t>マスター サブタイトルの書式設定</a:t>
            </a:r>
            <a:endParaRPr lang="ja-JP" altLang="en-US" noProof="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BEFBAF-82E9-49AD-B2CF-7D154E024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B4088F9C-7BA6-47E2-99E2-84DEE266A3C2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AD8006A-94B1-44F7-972D-56767EDE3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i="0"/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E7BFAB-D84B-45E1-A0BD-2516AC14F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8564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F7B869-BFB2-4C20-8AB1-46704BB3D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i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9F007DB-4F12-4428-9C48-5120DF070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 i="0"/>
            </a:lvl1pPr>
            <a:lvl2pPr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6FFA8DA-0E31-4CA6-BBFC-2467AAD1D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F9B49548-6A45-4914-8B7F-F0DC2DF4983C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4974BD-9845-459A-9AAA-12731E250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i="0"/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A71B0A-FDFB-4B2C-A9EC-2334C59001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31409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60B5D73-1652-4A8E-B5A3-101523D729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8984" y="365125"/>
            <a:ext cx="2135981" cy="5811838"/>
          </a:xfrm>
        </p:spPr>
        <p:txBody>
          <a:bodyPr vert="eaVert" rtlCol="0"/>
          <a:lstStyle>
            <a:lvl1pPr>
              <a:defRPr b="0" i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9B7FB99-7425-444D-B602-01B672BCE8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41" y="365125"/>
            <a:ext cx="6284119" cy="5811838"/>
          </a:xfrm>
        </p:spPr>
        <p:txBody>
          <a:bodyPr vert="eaVert" rtlCol="0"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EEA9C5-552A-48A1-AB54-ED54209B3B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="0" i="0"/>
            </a:lvl1pPr>
          </a:lstStyle>
          <a:p>
            <a:fld id="{17563765-8F05-4D01-B0C7-B2BA185EEC0D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83AAA3-4155-48FB-8F00-16DBE0C9C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="0" i="0"/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D694EAE-CB3C-4DEF-A66D-583C7AAC9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="0"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468042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2" indent="0" algn="ctr">
              <a:buNone/>
              <a:defRPr sz="1500"/>
            </a:lvl2pPr>
            <a:lvl3pPr marL="685762" indent="0" algn="ctr">
              <a:buNone/>
              <a:defRPr sz="1350"/>
            </a:lvl3pPr>
            <a:lvl4pPr marL="1028643" indent="0" algn="ctr">
              <a:buNone/>
              <a:defRPr sz="1200"/>
            </a:lvl4pPr>
            <a:lvl5pPr marL="1371524" indent="0" algn="ctr">
              <a:buNone/>
              <a:defRPr sz="1200"/>
            </a:lvl5pPr>
            <a:lvl6pPr marL="1714405" indent="0" algn="ctr">
              <a:buNone/>
              <a:defRPr sz="1200"/>
            </a:lvl6pPr>
            <a:lvl7pPr marL="2057285" indent="0" algn="ctr">
              <a:buNone/>
              <a:defRPr sz="1200"/>
            </a:lvl7pPr>
            <a:lvl8pPr marL="2400166" indent="0" algn="ctr">
              <a:buNone/>
              <a:defRPr sz="1200"/>
            </a:lvl8pPr>
            <a:lvl9pPr marL="2743048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5A658-E357-4884-AB5D-F7C959B18CD6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679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807FBE-061D-452C-A8A6-213063CFD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i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33A3535-1708-499D-B5D2-7D8F9FD18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 i="0"/>
            </a:lvl1pPr>
            <a:lvl2pPr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CB06063-A112-49AB-80C8-504D99ECD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5A47A51A-43EF-44FD-8F3E-B3EC2E64E927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344C8D5-F898-4318-A76D-1FBD87329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i="0"/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76EC76-E8E8-4FFA-B671-7FA2F3EF5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928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C2CABF-E3C1-431A-A69C-D4881CC43F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880" y="1709748"/>
            <a:ext cx="8543925" cy="2852737"/>
          </a:xfrm>
        </p:spPr>
        <p:txBody>
          <a:bodyPr rtlCol="0" anchor="b"/>
          <a:lstStyle>
            <a:lvl1pPr>
              <a:defRPr sz="4500" i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584226-69DA-4211-B2C8-C29FD05A4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5880" y="4589473"/>
            <a:ext cx="8543925" cy="1500187"/>
          </a:xfrm>
        </p:spPr>
        <p:txBody>
          <a:bodyPr rtlCol="0"/>
          <a:lstStyle>
            <a:lvl1pPr marL="0" indent="0">
              <a:buNone/>
              <a:defRPr sz="1800" i="0">
                <a:solidFill>
                  <a:schemeClr val="tx1">
                    <a:tint val="75000"/>
                  </a:schemeClr>
                </a:solidFill>
              </a:defRPr>
            </a:lvl1pPr>
            <a:lvl2pPr marL="34288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2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FF82DB-B518-40FD-8A66-44B874C05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82DCBF-2ADA-4EC4-A68C-F99AB810DF33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CC1CCEE-725F-4745-837B-87EFB70E7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i="0"/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561522A-E0E6-406B-BF30-A7C7A5729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30041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段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CC9BDC-6F21-4EF5-A8DD-E35E27EACA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i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B968D5F-2AB6-42D3-A54E-AB3E60325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rtlCol="0"/>
          <a:lstStyle>
            <a:lvl1pPr>
              <a:defRPr i="0"/>
            </a:lvl1pPr>
            <a:lvl2pPr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65AB07F-D5F7-402A-AE4E-027BF1CA91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rtlCol="0"/>
          <a:lstStyle>
            <a:lvl1pPr>
              <a:defRPr i="0"/>
            </a:lvl1pPr>
            <a:lvl2pPr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5108EDC-3863-43B9-93C7-37465DC73B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13E137DE-5E1A-4A55-9AA6-D752A3924CF2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777D452-958D-4159-A9A4-16DD29680A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i="0"/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9654B6-1460-48B9-AC7E-592F68BAB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7404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E8C848-926A-4FD3-A311-A100A2662B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365129"/>
            <a:ext cx="8543925" cy="1325563"/>
          </a:xfrm>
        </p:spPr>
        <p:txBody>
          <a:bodyPr rtlCol="0"/>
          <a:lstStyle>
            <a:lvl1pPr>
              <a:defRPr i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C8ECD90-B4F0-4DFB-BB3D-F23102078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rtlCol="0" anchor="b"/>
          <a:lstStyle>
            <a:lvl1pPr marL="0" indent="0">
              <a:buNone/>
              <a:defRPr sz="1800" b="1" i="0"/>
            </a:lvl1pPr>
            <a:lvl2pPr marL="342882" indent="0">
              <a:buNone/>
              <a:defRPr sz="1500" b="1"/>
            </a:lvl2pPr>
            <a:lvl3pPr marL="685762" indent="0">
              <a:buNone/>
              <a:defRPr sz="1350" b="1"/>
            </a:lvl3pPr>
            <a:lvl4pPr marL="1028643" indent="0">
              <a:buNone/>
              <a:defRPr sz="1200" b="1"/>
            </a:lvl4pPr>
            <a:lvl5pPr marL="1371524" indent="0">
              <a:buNone/>
              <a:defRPr sz="1200" b="1"/>
            </a:lvl5pPr>
            <a:lvl6pPr marL="1714405" indent="0">
              <a:buNone/>
              <a:defRPr sz="1200" b="1"/>
            </a:lvl6pPr>
            <a:lvl7pPr marL="2057285" indent="0">
              <a:buNone/>
              <a:defRPr sz="1200" b="1"/>
            </a:lvl7pPr>
            <a:lvl8pPr marL="2400166" indent="0">
              <a:buNone/>
              <a:defRPr sz="1200" b="1"/>
            </a:lvl8pPr>
            <a:lvl9pPr marL="2743048" indent="0">
              <a:buNone/>
              <a:defRPr sz="12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35A6C3A-033E-474B-AB97-D8291A04E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rtlCol="0"/>
          <a:lstStyle>
            <a:lvl1pPr>
              <a:defRPr i="0"/>
            </a:lvl1pPr>
            <a:lvl2pPr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532B928-3A23-4FCA-AD1F-E45A467B54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5" y="1681163"/>
            <a:ext cx="4211340" cy="823912"/>
          </a:xfrm>
        </p:spPr>
        <p:txBody>
          <a:bodyPr rtlCol="0" anchor="b"/>
          <a:lstStyle>
            <a:lvl1pPr marL="0" indent="0">
              <a:buNone/>
              <a:defRPr sz="1800" b="1" i="0"/>
            </a:lvl1pPr>
            <a:lvl2pPr marL="342882" indent="0">
              <a:buNone/>
              <a:defRPr sz="1500" b="1"/>
            </a:lvl2pPr>
            <a:lvl3pPr marL="685762" indent="0">
              <a:buNone/>
              <a:defRPr sz="1350" b="1"/>
            </a:lvl3pPr>
            <a:lvl4pPr marL="1028643" indent="0">
              <a:buNone/>
              <a:defRPr sz="1200" b="1"/>
            </a:lvl4pPr>
            <a:lvl5pPr marL="1371524" indent="0">
              <a:buNone/>
              <a:defRPr sz="1200" b="1"/>
            </a:lvl5pPr>
            <a:lvl6pPr marL="1714405" indent="0">
              <a:buNone/>
              <a:defRPr sz="1200" b="1"/>
            </a:lvl6pPr>
            <a:lvl7pPr marL="2057285" indent="0">
              <a:buNone/>
              <a:defRPr sz="1200" b="1"/>
            </a:lvl7pPr>
            <a:lvl8pPr marL="2400166" indent="0">
              <a:buNone/>
              <a:defRPr sz="1200" b="1"/>
            </a:lvl8pPr>
            <a:lvl9pPr marL="2743048" indent="0">
              <a:buNone/>
              <a:defRPr sz="1200" b="1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BDC8376-6FC6-4A11-B0DB-9A148E9C00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5" y="2505075"/>
            <a:ext cx="4211340" cy="3684588"/>
          </a:xfrm>
        </p:spPr>
        <p:txBody>
          <a:bodyPr rtlCol="0"/>
          <a:lstStyle>
            <a:lvl1pPr>
              <a:defRPr i="0"/>
            </a:lvl1pPr>
            <a:lvl2pPr>
              <a:defRPr i="0"/>
            </a:lvl2pPr>
            <a:lvl3pPr>
              <a:defRPr i="0"/>
            </a:lvl3pPr>
            <a:lvl4pPr>
              <a:defRPr i="0"/>
            </a:lvl4pPr>
            <a:lvl5pPr>
              <a:defRPr i="0"/>
            </a:lvl5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E80206F-8846-425C-A56E-16FFBA442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83EAC525-530B-45B1-A51C-37A178C40383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45E89F-12CF-4561-A5F2-1E05783A3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i="0"/>
            </a:lvl1pPr>
          </a:lstStyle>
          <a:p>
            <a:endParaRPr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EB4DFE4-927C-43B1-A061-5CB97FFB33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69058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60E367-8DA0-4655-BCBC-F4280D8642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 i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FEF9592-AA3C-4CF8-A5DB-4D010195A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AED717A1-44B7-4B10-8110-9730C585BB85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C2C9377-F93E-4515-852A-264707755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i="0"/>
            </a:lvl1pPr>
          </a:lstStyle>
          <a:p>
            <a:endParaRPr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AED076D-476B-42BA-8795-14FE6C1E6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25551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EA599B4-6AB2-4190-82B5-7667EE1E9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3769C717-2B06-483A-AA07-91CF16426FFF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B8FBFB3-AD86-4E39-B8AE-B4EC14528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i="0"/>
            </a:lvl1pPr>
          </a:lstStyle>
          <a:p>
            <a:endParaRPr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A4AF55-C114-4B60-9A20-56B00A11B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8200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キャプション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0883DA1-5CB8-405D-9613-8A9B7BC56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rtlCol="0" anchor="b"/>
          <a:lstStyle>
            <a:lvl1pPr>
              <a:defRPr sz="2400" i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42BB15-A24D-42E9-9CAE-BB827226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340" y="987435"/>
            <a:ext cx="5014913" cy="4873625"/>
          </a:xfrm>
        </p:spPr>
        <p:txBody>
          <a:bodyPr rtlCol="0"/>
          <a:lstStyle>
            <a:lvl1pPr>
              <a:defRPr sz="2400" i="0"/>
            </a:lvl1pPr>
            <a:lvl2pPr>
              <a:defRPr sz="2100" i="0"/>
            </a:lvl2pPr>
            <a:lvl3pPr>
              <a:defRPr sz="1800" i="0"/>
            </a:lvl3pPr>
            <a:lvl4pPr>
              <a:defRPr sz="1500" i="0"/>
            </a:lvl4pPr>
            <a:lvl5pPr>
              <a:defRPr sz="1500" i="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  <a:p>
            <a:pPr lvl="1" rtl="0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 rtl="0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 rtl="0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 rtl="0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  <a:endParaRPr lang="ja-JP" altLang="en-US" noProof="0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8F0849D-D3C3-462A-9751-4EAB0B914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 rtlCol="0"/>
          <a:lstStyle>
            <a:lvl1pPr marL="0" indent="0">
              <a:buNone/>
              <a:defRPr sz="1200" i="0"/>
            </a:lvl1pPr>
            <a:lvl2pPr marL="342882" indent="0">
              <a:buNone/>
              <a:defRPr sz="1050"/>
            </a:lvl2pPr>
            <a:lvl3pPr marL="685762" indent="0">
              <a:buNone/>
              <a:defRPr sz="900"/>
            </a:lvl3pPr>
            <a:lvl4pPr marL="1028643" indent="0">
              <a:buNone/>
              <a:defRPr sz="750"/>
            </a:lvl4pPr>
            <a:lvl5pPr marL="1371524" indent="0">
              <a:buNone/>
              <a:defRPr sz="750"/>
            </a:lvl5pPr>
            <a:lvl6pPr marL="1714405" indent="0">
              <a:buNone/>
              <a:defRPr sz="750"/>
            </a:lvl6pPr>
            <a:lvl7pPr marL="2057285" indent="0">
              <a:buNone/>
              <a:defRPr sz="750"/>
            </a:lvl7pPr>
            <a:lvl8pPr marL="2400166" indent="0">
              <a:buNone/>
              <a:defRPr sz="750"/>
            </a:lvl8pPr>
            <a:lvl9pPr marL="2743048" indent="0">
              <a:buNone/>
              <a:defRPr sz="75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180DD20-7A20-4574-98A4-427795876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FCB10F74-321A-4FBD-BE91-86C6E2856F34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4D0ED2B-71C4-421A-9DB0-676E00C10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i="0"/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8C4572A-ADFC-4C53-BCA2-42BDF693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30950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キャプション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28F5C67-EEEC-4AB0-9653-0F80D6B109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329" y="457200"/>
            <a:ext cx="3194943" cy="1600200"/>
          </a:xfrm>
        </p:spPr>
        <p:txBody>
          <a:bodyPr rtlCol="0" anchor="b"/>
          <a:lstStyle>
            <a:lvl1pPr>
              <a:defRPr sz="2400" i="0"/>
            </a:lvl1pPr>
          </a:lstStyle>
          <a:p>
            <a:pPr rtl="0"/>
            <a:r>
              <a:rPr lang="ja-JP" altLang="en-US" noProof="0"/>
              <a:t>マスター タイトルの書式設定</a:t>
            </a:r>
            <a:endParaRPr lang="ja-JP" altLang="en-US" noProof="0" dirty="0"/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DD50D6D-5277-4324-AF23-5FAF00783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340" y="987435"/>
            <a:ext cx="5014913" cy="4873625"/>
          </a:xfrm>
        </p:spPr>
        <p:txBody>
          <a:bodyPr rtlCol="0"/>
          <a:lstStyle>
            <a:lvl1pPr marL="0" indent="0">
              <a:buNone/>
              <a:defRPr sz="2400" i="0"/>
            </a:lvl1pPr>
            <a:lvl2pPr marL="342882" indent="0">
              <a:buNone/>
              <a:defRPr sz="2100"/>
            </a:lvl2pPr>
            <a:lvl3pPr marL="685762" indent="0">
              <a:buNone/>
              <a:defRPr sz="1800"/>
            </a:lvl3pPr>
            <a:lvl4pPr marL="1028643" indent="0">
              <a:buNone/>
              <a:defRPr sz="1500"/>
            </a:lvl4pPr>
            <a:lvl5pPr marL="1371524" indent="0">
              <a:buNone/>
              <a:defRPr sz="1500"/>
            </a:lvl5pPr>
            <a:lvl6pPr marL="1714405" indent="0">
              <a:buNone/>
              <a:defRPr sz="1500"/>
            </a:lvl6pPr>
            <a:lvl7pPr marL="2057285" indent="0">
              <a:buNone/>
              <a:defRPr sz="1500"/>
            </a:lvl7pPr>
            <a:lvl8pPr marL="2400166" indent="0">
              <a:buNone/>
              <a:defRPr sz="1500"/>
            </a:lvl8pPr>
            <a:lvl9pPr marL="2743048" indent="0">
              <a:buNone/>
              <a:defRPr sz="1500"/>
            </a:lvl9pPr>
          </a:lstStyle>
          <a:p>
            <a:pPr rtl="0"/>
            <a:r>
              <a:rPr lang="ja-JP" altLang="en-US" noProof="0"/>
              <a:t>図を追加</a:t>
            </a:r>
            <a:endParaRPr lang="ja-JP" altLang="en-US" noProof="0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5275657-2BF9-4761-96B6-50EE3CFCF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329" y="2057400"/>
            <a:ext cx="3194943" cy="3811588"/>
          </a:xfrm>
        </p:spPr>
        <p:txBody>
          <a:bodyPr rtlCol="0"/>
          <a:lstStyle>
            <a:lvl1pPr marL="0" indent="0">
              <a:buNone/>
              <a:defRPr sz="1200" i="0"/>
            </a:lvl1pPr>
            <a:lvl2pPr marL="342882" indent="0">
              <a:buNone/>
              <a:defRPr sz="1050"/>
            </a:lvl2pPr>
            <a:lvl3pPr marL="685762" indent="0">
              <a:buNone/>
              <a:defRPr sz="900"/>
            </a:lvl3pPr>
            <a:lvl4pPr marL="1028643" indent="0">
              <a:buNone/>
              <a:defRPr sz="750"/>
            </a:lvl4pPr>
            <a:lvl5pPr marL="1371524" indent="0">
              <a:buNone/>
              <a:defRPr sz="750"/>
            </a:lvl5pPr>
            <a:lvl6pPr marL="1714405" indent="0">
              <a:buNone/>
              <a:defRPr sz="750"/>
            </a:lvl6pPr>
            <a:lvl7pPr marL="2057285" indent="0">
              <a:buNone/>
              <a:defRPr sz="750"/>
            </a:lvl7pPr>
            <a:lvl8pPr marL="2400166" indent="0">
              <a:buNone/>
              <a:defRPr sz="750"/>
            </a:lvl8pPr>
            <a:lvl9pPr marL="2743048" indent="0">
              <a:buNone/>
              <a:defRPr sz="750"/>
            </a:lvl9pPr>
          </a:lstStyle>
          <a:p>
            <a:pPr lvl="0" rtl="0"/>
            <a:r>
              <a:rPr lang="ja-JP" altLang="en-US" noProof="0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C3C3F7B-A4C8-4F9D-8165-BC5186EA0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928CA850-D19A-43F8-9944-FFD763D61EA9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696EA5-2FA2-464D-982F-C53E6426A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i="0"/>
            </a:lvl1pPr>
          </a:lstStyle>
          <a:p>
            <a:endParaRPr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11B398-191B-4AB1-86ED-00D0046EA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i="0"/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8660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B3445CA-54C1-4DDE-A216-DD2414E3F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9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ja-JP" altLang="en-US" noProof="0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306395A-6879-4E93-B24E-067F88AC1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ja-JP" altLang="en-US" noProof="0" dirty="0"/>
              <a:t>マスター テキストのスタイルを編集する</a:t>
            </a:r>
          </a:p>
          <a:p>
            <a:pPr lvl="1" rtl="0"/>
            <a:r>
              <a:rPr lang="ja-JP" altLang="en-US" noProof="0" dirty="0"/>
              <a:t>第 </a:t>
            </a:r>
            <a:r>
              <a:rPr lang="en-US" altLang="ja-JP" noProof="0" dirty="0"/>
              <a:t>2 </a:t>
            </a:r>
            <a:r>
              <a:rPr lang="ja-JP" altLang="en-US" noProof="0" dirty="0"/>
              <a:t>レベル</a:t>
            </a:r>
          </a:p>
          <a:p>
            <a:pPr lvl="2" rtl="0"/>
            <a:r>
              <a:rPr lang="ja-JP" altLang="en-US" noProof="0" dirty="0"/>
              <a:t>第 </a:t>
            </a:r>
            <a:r>
              <a:rPr lang="en-US" altLang="ja-JP" noProof="0" dirty="0"/>
              <a:t>3 </a:t>
            </a:r>
            <a:r>
              <a:rPr lang="ja-JP" altLang="en-US" noProof="0" dirty="0"/>
              <a:t>レベル</a:t>
            </a:r>
          </a:p>
          <a:p>
            <a:pPr lvl="3" rtl="0"/>
            <a:r>
              <a:rPr lang="ja-JP" altLang="en-US" noProof="0" dirty="0"/>
              <a:t>第 </a:t>
            </a:r>
            <a:r>
              <a:rPr lang="en-US" altLang="ja-JP" noProof="0" dirty="0"/>
              <a:t>4 </a:t>
            </a:r>
            <a:r>
              <a:rPr lang="ja-JP" altLang="en-US" noProof="0" dirty="0"/>
              <a:t>レベル</a:t>
            </a:r>
          </a:p>
          <a:p>
            <a:pPr lvl="4" rtl="0"/>
            <a:r>
              <a:rPr lang="ja-JP" altLang="en-US" noProof="0" dirty="0"/>
              <a:t>第 </a:t>
            </a:r>
            <a:r>
              <a:rPr lang="en-US" altLang="ja-JP" noProof="0" dirty="0"/>
              <a:t>5 </a:t>
            </a:r>
            <a:r>
              <a:rPr lang="ja-JP" altLang="en-US" noProof="0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450FF5B-A6A6-4F0F-AA5D-3F0F69A43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6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i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BA5226E7-3222-498D-9612-2B9AD8F3F97D}" type="datetime1">
              <a:rPr lang="ja-JP" altLang="en-US" smtClean="0"/>
              <a:t>2025/7/25</a:t>
            </a:fld>
            <a:endParaRPr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798FAA-76CC-42EF-8BE0-466A41BBAB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4" y="635636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i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endParaRPr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49FF02-6890-4E10-B958-1097AD32C6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6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fld id="{06FEDF93-2BFD-41CA-ABC7-B039102F3792}" type="slidenum">
              <a:rPr lang="en-US" altLang="ja-JP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378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685762" rtl="0" eaLnBrk="1" latinLnBrk="0" hangingPunct="1">
        <a:lnSpc>
          <a:spcPct val="90000"/>
        </a:lnSpc>
        <a:spcBef>
          <a:spcPct val="0"/>
        </a:spcBef>
        <a:buNone/>
        <a:defRPr kumimoji="1" sz="3300" i="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171441" indent="-171441" algn="l" defTabSz="68576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i="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514322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i="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857202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i="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200083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i="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542965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i="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885845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26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07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88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2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2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3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24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05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85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66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48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9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9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6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D1DA4-34AA-4729-BD66-042005463291}" type="datetime1">
              <a:rPr kumimoji="1" lang="ja-JP" altLang="en-US" smtClean="0"/>
              <a:t>2025/7/25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4" y="635636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6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BE2A86-7F05-41B4-8F07-5B31971C6D2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4" y="0"/>
            <a:ext cx="157596" cy="6858000"/>
            <a:chOff x="0" y="2070500"/>
            <a:chExt cx="656713" cy="2743756"/>
          </a:xfrm>
        </p:grpSpPr>
        <p:sp>
          <p:nvSpPr>
            <p:cNvPr id="8" name="正方形/長方形 7"/>
            <p:cNvSpPr/>
            <p:nvPr/>
          </p:nvSpPr>
          <p:spPr>
            <a:xfrm>
              <a:off x="0" y="2070500"/>
              <a:ext cx="656713" cy="914400"/>
            </a:xfrm>
            <a:prstGeom prst="rect">
              <a:avLst/>
            </a:prstGeom>
            <a:solidFill>
              <a:srgbClr val="02389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9" name="正方形/長方形 8"/>
            <p:cNvSpPr/>
            <p:nvPr/>
          </p:nvSpPr>
          <p:spPr>
            <a:xfrm>
              <a:off x="0" y="2985456"/>
              <a:ext cx="656713" cy="914400"/>
            </a:xfrm>
            <a:prstGeom prst="rect">
              <a:avLst/>
            </a:prstGeom>
            <a:solidFill>
              <a:srgbClr val="B0CEF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  <p:sp>
          <p:nvSpPr>
            <p:cNvPr id="10" name="正方形/長方形 9"/>
            <p:cNvSpPr/>
            <p:nvPr/>
          </p:nvSpPr>
          <p:spPr>
            <a:xfrm>
              <a:off x="0" y="3899856"/>
              <a:ext cx="656713" cy="914400"/>
            </a:xfrm>
            <a:prstGeom prst="rect">
              <a:avLst/>
            </a:prstGeom>
            <a:solidFill>
              <a:srgbClr val="7BADF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350"/>
            </a:p>
          </p:txBody>
        </p:sp>
      </p:grpSp>
      <p:sp>
        <p:nvSpPr>
          <p:cNvPr id="11" name="正方形/長方形 10"/>
          <p:cNvSpPr/>
          <p:nvPr userDrawn="1"/>
        </p:nvSpPr>
        <p:spPr>
          <a:xfrm>
            <a:off x="2260158" y="3642265"/>
            <a:ext cx="5543290" cy="11118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800" b="1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令和４年２月１７日（木） 知事記者レク資料</a:t>
            </a:r>
          </a:p>
        </p:txBody>
      </p:sp>
      <p:pic>
        <p:nvPicPr>
          <p:cNvPr id="12" name="図 11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0813"/>
          <a:stretch/>
        </p:blipFill>
        <p:spPr>
          <a:xfrm>
            <a:off x="870897" y="412683"/>
            <a:ext cx="1346698" cy="1219370"/>
          </a:xfrm>
          <a:prstGeom prst="rect">
            <a:avLst/>
          </a:prstGeom>
        </p:spPr>
      </p:pic>
      <p:sp>
        <p:nvSpPr>
          <p:cNvPr id="13" name="正方形/長方形 12"/>
          <p:cNvSpPr/>
          <p:nvPr userDrawn="1"/>
        </p:nvSpPr>
        <p:spPr>
          <a:xfrm>
            <a:off x="-1" y="2211484"/>
            <a:ext cx="9906000" cy="15841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ja-JP" altLang="en-US" sz="4500" b="1" spc="525" dirty="0">
                <a:solidFill>
                  <a:schemeClr val="tx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令和４年度当初予算案</a:t>
            </a:r>
          </a:p>
        </p:txBody>
      </p:sp>
    </p:spTree>
    <p:extLst>
      <p:ext uri="{BB962C8B-B14F-4D97-AF65-F5344CB8AC3E}">
        <p14:creationId xmlns:p14="http://schemas.microsoft.com/office/powerpoint/2010/main" val="39205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 ftr="0" dt="0"/>
  <p:txStyles>
    <p:titleStyle>
      <a:lvl1pPr algn="l" defTabSz="685762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1" indent="-171441" algn="l" defTabSz="68576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2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2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83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65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45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26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07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488" indent="-171441" algn="l" defTabSz="68576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2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2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3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24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05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85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66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48" algn="l" defTabSz="685762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655707" y="2515572"/>
            <a:ext cx="8930746" cy="103053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>
              <a:lnSpc>
                <a:spcPct val="150000"/>
              </a:lnSpc>
            </a:pPr>
            <a:r>
              <a:rPr lang="ja-JP" altLang="en-US" sz="24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参考資料</a:t>
            </a:r>
            <a:endParaRPr lang="en-US" altLang="ja-JP" sz="2400" b="1" spc="6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rtl="0">
              <a:lnSpc>
                <a:spcPct val="150000"/>
              </a:lnSpc>
            </a:pPr>
            <a:r>
              <a:rPr lang="ja-JP" altLang="en-US" sz="24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 令和６年度包括連携協定締結企業等との公民連携の取組み</a:t>
            </a:r>
            <a:endParaRPr lang="en-US" altLang="ja-JP" sz="2400" b="1" spc="6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7" name="直線コネクタ 6"/>
          <p:cNvCxnSpPr/>
          <p:nvPr/>
        </p:nvCxnSpPr>
        <p:spPr>
          <a:xfrm>
            <a:off x="655707" y="3777998"/>
            <a:ext cx="8604203" cy="0"/>
          </a:xfrm>
          <a:prstGeom prst="line">
            <a:avLst/>
          </a:prstGeom>
          <a:ln w="38100">
            <a:solidFill>
              <a:srgbClr val="0D82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6268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 hidden="1">
            <a:extLst>
              <a:ext uri="{FF2B5EF4-FFF2-40B4-BE49-F238E27FC236}">
                <a16:creationId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1131094"/>
            <a:ext cx="7886700" cy="994172"/>
          </a:xfrm>
        </p:spPr>
        <p:txBody>
          <a:bodyPr rtlCol="0"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プロジェクト分析スライド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677150" y="6482444"/>
            <a:ext cx="2228850" cy="365125"/>
          </a:xfrm>
        </p:spPr>
        <p:txBody>
          <a:bodyPr/>
          <a:lstStyle/>
          <a:p>
            <a:fld id="{06FEDF93-2BFD-41CA-ABC7-B039102F3792}" type="slidenum">
              <a:rPr lang="en-US" altLang="ja-JP" smtClean="0"/>
              <a:pPr/>
              <a:t>9</a:t>
            </a:fld>
            <a:endParaRPr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BCD5C2-E3A4-4BBF-AD7D-D3C417CFCB8C}"/>
              </a:ext>
            </a:extLst>
          </p:cNvPr>
          <p:cNvSpPr txBox="1"/>
          <p:nvPr/>
        </p:nvSpPr>
        <p:spPr>
          <a:xfrm>
            <a:off x="394181" y="991953"/>
            <a:ext cx="19473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卸売業、小売業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404EF838-A69B-471A-8227-D3433919C043}"/>
              </a:ext>
            </a:extLst>
          </p:cNvPr>
          <p:cNvGrpSpPr/>
          <p:nvPr/>
        </p:nvGrpSpPr>
        <p:grpSpPr>
          <a:xfrm>
            <a:off x="394181" y="465236"/>
            <a:ext cx="9173036" cy="475850"/>
            <a:chOff x="394181" y="465236"/>
            <a:chExt cx="9173036" cy="475850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5475B788-2F15-4475-93DD-4856718D0209}"/>
                </a:ext>
              </a:extLst>
            </p:cNvPr>
            <p:cNvSpPr txBox="1"/>
            <p:nvPr/>
          </p:nvSpPr>
          <p:spPr>
            <a:xfrm>
              <a:off x="474667" y="465236"/>
              <a:ext cx="27638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spc="6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（業種別）主な取組み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373FEF3D-D8CC-46BA-9DBE-A1588AE45F45}"/>
                </a:ext>
              </a:extLst>
            </p:cNvPr>
            <p:cNvCxnSpPr/>
            <p:nvPr/>
          </p:nvCxnSpPr>
          <p:spPr>
            <a:xfrm>
              <a:off x="394181" y="941086"/>
              <a:ext cx="9173036" cy="0"/>
            </a:xfrm>
            <a:prstGeom prst="line">
              <a:avLst/>
            </a:prstGeom>
            <a:ln w="38100">
              <a:solidFill>
                <a:srgbClr val="0D82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0" name="表 2">
            <a:extLst>
              <a:ext uri="{FF2B5EF4-FFF2-40B4-BE49-F238E27FC236}">
                <a16:creationId xmlns:a16="http://schemas.microsoft.com/office/drawing/2014/main" id="{B22D4400-A94F-4435-AB07-F7688DDFAF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682638"/>
              </p:ext>
            </p:extLst>
          </p:nvPr>
        </p:nvGraphicFramePr>
        <p:xfrm>
          <a:off x="474667" y="1379818"/>
          <a:ext cx="8941575" cy="538485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アカカベ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・「アカカベ健康フェア」への府政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ブース出展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・店舗や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を活用した府政情報の発信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095231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イオン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・ご当地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WAON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による「大阪ミュージアム基金」への寄附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・環境イベントにおける府政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ブース出展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04396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エイチ・ツー・オー リテイリング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・「大阪産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もん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マルシェ 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Road to EXPO 2025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～」への参画（ブース出店、協賛）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・おおさかカーボンフットプリントプロジェクトへの参画及び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CFP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表示の実施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997145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大阪いずみ市民生活協同組合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・「はじまるばこ」の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歳未満の子どものいる家庭への配布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・いずみ市民生協主催「コープフェスタ」への府政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ブース出展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683961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大阪地区オールトヨタ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・エコドライブ啓発冊子の寄贈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・「ビュースポットおおさかフォトコンテスト」の情報発信、協賛物品の提供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88010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キリン堂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・「みんなでやるで！健活１０」キャンペーンの協働実施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・店舗や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を活用した府政情報の発信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66895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上新電機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・「こども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番運動」への参画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・おおさかコツコツポイント＋事業の協働実施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569636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セブン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‐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イレブン・ジャパン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OSAKA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ごみゼロプロジェクトへの</a:t>
                      </a:r>
                      <a:r>
                        <a:rPr kumimoji="1" lang="ja-JP" altLang="en-US" sz="12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参画及びごみ拾いイベント「清走中」の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・大阪８８０万人訓練についての社内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4558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日産大阪販売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・府内小学校へ職員の講師派遣による、日産わくわくエコスクールの実施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・災害時の難病患者への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EV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車からの給電デモンストレーションについてのセミナーの実施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04228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ファミリーマート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・金光八尾中高の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SDGs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学習の出前授業の実施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EXPO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ミライ学園祭」へのブース出展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8265529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ローソン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・大阪産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もん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を使用した商品の販売数に応じた子ども輝く未来基金への寄附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・府政だよりの配架、府ちらしの配架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474021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6313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 hidden="1">
            <a:extLst>
              <a:ext uri="{FF2B5EF4-FFF2-40B4-BE49-F238E27FC236}">
                <a16:creationId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1131094"/>
            <a:ext cx="7886700" cy="994172"/>
          </a:xfrm>
        </p:spPr>
        <p:txBody>
          <a:bodyPr rtlCol="0"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プロジェクト分析スライド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677150" y="6482444"/>
            <a:ext cx="2228850" cy="365125"/>
          </a:xfrm>
        </p:spPr>
        <p:txBody>
          <a:bodyPr/>
          <a:lstStyle/>
          <a:p>
            <a:fld id="{06FEDF93-2BFD-41CA-ABC7-B039102F3792}" type="slidenum">
              <a:rPr lang="en-US" altLang="ja-JP" smtClean="0"/>
              <a:pPr/>
              <a:t>10</a:t>
            </a:fld>
            <a:endParaRPr lang="ja-JP" altLang="en-US" dirty="0"/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8149A1CE-A000-4870-A0B1-EEB3DD10AD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233069"/>
              </p:ext>
            </p:extLst>
          </p:nvPr>
        </p:nvGraphicFramePr>
        <p:xfrm>
          <a:off x="509911" y="1415454"/>
          <a:ext cx="8941575" cy="355605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大阪信用金庫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・店舗サイネージ等を活用した府政情報の発信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・府立中央図書館への物品の寄贈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9436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住友生命保険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・デジタル技術を活用した府民の健康づくり「次世代スマートヘルス」に関する協働プロジェクトの実施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SDGs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ジュニアフォーラム」における審査協力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515324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第一生命保険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・第一生命保険主催「関西ビジネスミーティング」における府政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ブース出展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・広報誌「生涯設計がんジャーナル」での府政情報の発信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5302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大同生命保険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・第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回大阪府障がい者スポーツ大会への協力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・「ロールモデルに学ぶ！働く女性のキャリアデザイン研修」への登壇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661602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日本生命保険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・「がん検診受診勧奨活動」におけるコラボ広報誌の制作、配布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・第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24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回大阪府障がい者スポーツ大会へのボランティア参加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1023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明治安田生命保険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・「測って応援！！健活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・「女性が輝く組織づくり」セミナーの実施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180710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りそな銀行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・「行政と民間企業の異業種交流会」の開催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・府内高等学校での金融経済教育の実施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202100509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BCD5C2-E3A4-4BBF-AD7D-D3C417CFCB8C}"/>
              </a:ext>
            </a:extLst>
          </p:cNvPr>
          <p:cNvSpPr txBox="1"/>
          <p:nvPr/>
        </p:nvSpPr>
        <p:spPr>
          <a:xfrm>
            <a:off x="394181" y="1042819"/>
            <a:ext cx="19104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金融業・保険業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25267FB9-5CA7-4231-A5E8-188DFF70C02E}"/>
              </a:ext>
            </a:extLst>
          </p:cNvPr>
          <p:cNvGrpSpPr/>
          <p:nvPr/>
        </p:nvGrpSpPr>
        <p:grpSpPr>
          <a:xfrm>
            <a:off x="394181" y="465236"/>
            <a:ext cx="9173036" cy="475850"/>
            <a:chOff x="394181" y="465236"/>
            <a:chExt cx="9173036" cy="475850"/>
          </a:xfrm>
        </p:grpSpPr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4B0B7674-67DA-477F-981A-8420F6D2D2A0}"/>
                </a:ext>
              </a:extLst>
            </p:cNvPr>
            <p:cNvSpPr txBox="1"/>
            <p:nvPr/>
          </p:nvSpPr>
          <p:spPr>
            <a:xfrm>
              <a:off x="474667" y="465236"/>
              <a:ext cx="27638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spc="6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（業種別）主な取組み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56E2A93B-CD99-4F65-ABCB-B7D16A22B904}"/>
                </a:ext>
              </a:extLst>
            </p:cNvPr>
            <p:cNvCxnSpPr/>
            <p:nvPr/>
          </p:nvCxnSpPr>
          <p:spPr>
            <a:xfrm>
              <a:off x="394181" y="941086"/>
              <a:ext cx="9173036" cy="0"/>
            </a:xfrm>
            <a:prstGeom prst="line">
              <a:avLst/>
            </a:prstGeom>
            <a:ln w="38100">
              <a:solidFill>
                <a:srgbClr val="0D82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51411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 hidden="1">
            <a:extLst>
              <a:ext uri="{FF2B5EF4-FFF2-40B4-BE49-F238E27FC236}">
                <a16:creationId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1131094"/>
            <a:ext cx="7886700" cy="994172"/>
          </a:xfrm>
        </p:spPr>
        <p:txBody>
          <a:bodyPr rtlCol="0"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プロジェクト分析スライド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677150" y="6482444"/>
            <a:ext cx="2228850" cy="365125"/>
          </a:xfrm>
        </p:spPr>
        <p:txBody>
          <a:bodyPr/>
          <a:lstStyle/>
          <a:p>
            <a:fld id="{06FEDF93-2BFD-41CA-ABC7-B039102F3792}" type="slidenum">
              <a:rPr lang="en-US" altLang="ja-JP" smtClean="0"/>
              <a:pPr/>
              <a:t>11</a:t>
            </a:fld>
            <a:endParaRPr lang="ja-JP" altLang="en-US" dirty="0"/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8149A1CE-A000-4870-A0B1-EEB3DD10AD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7479642"/>
              </p:ext>
            </p:extLst>
          </p:nvPr>
        </p:nvGraphicFramePr>
        <p:xfrm>
          <a:off x="509911" y="1559572"/>
          <a:ext cx="8941575" cy="81285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三井不動産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・ららぽーとサイネージを活用した府政情報の発信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・もずやんアニバーサリー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イベント開催への協力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3900581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BCD5C2-E3A4-4BBF-AD7D-D3C417CFCB8C}"/>
              </a:ext>
            </a:extLst>
          </p:cNvPr>
          <p:cNvSpPr txBox="1"/>
          <p:nvPr/>
        </p:nvSpPr>
        <p:spPr>
          <a:xfrm>
            <a:off x="394181" y="1042819"/>
            <a:ext cx="27398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不動産業</a:t>
            </a:r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zh-TW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物品賃貸業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2" name="表 2">
            <a:extLst>
              <a:ext uri="{FF2B5EF4-FFF2-40B4-BE49-F238E27FC236}">
                <a16:creationId xmlns:a16="http://schemas.microsoft.com/office/drawing/2014/main" id="{489B9111-27AC-4E50-802C-80421A6020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962215"/>
              </p:ext>
            </p:extLst>
          </p:nvPr>
        </p:nvGraphicFramePr>
        <p:xfrm>
          <a:off x="509911" y="3036471"/>
          <a:ext cx="8941575" cy="218445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大阪大学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・「大阪大学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上方演芸資料館ワッハ上方寄席」の実施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・共催セミナー「統計学と因果推論」の実施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3900581"/>
                  </a:ext>
                </a:extLst>
              </a:tr>
              <a:tr h="3936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関西大学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・外国人留学生就職支援事業の協働実施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・「関西大学文化会落語大学 ワッハ上方出張寄席」の実施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521113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近畿大学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・大学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大阪府プロジェクト「大阪府の家庭教育支援～学校・家庭・地域の連携・協働～」の実施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・リレー講義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テーマ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の実施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40077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立命館大学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・立命館大学主催「いばらき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×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立命館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DAY2024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」への府政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ブース出展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・リレー講義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全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テーマ</a:t>
                      </a:r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の実施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22949890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86F7EE5-358C-4C92-920C-030CA9668877}"/>
              </a:ext>
            </a:extLst>
          </p:cNvPr>
          <p:cNvSpPr txBox="1"/>
          <p:nvPr/>
        </p:nvSpPr>
        <p:spPr>
          <a:xfrm>
            <a:off x="394181" y="2489073"/>
            <a:ext cx="374814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学術研究、専門・技術サービス業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表 2">
            <a:extLst>
              <a:ext uri="{FF2B5EF4-FFF2-40B4-BE49-F238E27FC236}">
                <a16:creationId xmlns:a16="http://schemas.microsoft.com/office/drawing/2014/main" id="{A78EE97F-08A3-4E21-A1EE-A3E3864927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687100"/>
              </p:ext>
            </p:extLst>
          </p:nvPr>
        </p:nvGraphicFramePr>
        <p:xfrm>
          <a:off x="509911" y="5815181"/>
          <a:ext cx="8941575" cy="72649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ハークスレイ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・ほっかビジョンを活用した府政情報の発信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3900581"/>
                  </a:ext>
                </a:extLst>
              </a:tr>
            </a:tbl>
          </a:graphicData>
        </a:graphic>
      </p:graphicFrame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4F0DBD9A-59CA-465B-9F0F-C49C3ECDF161}"/>
              </a:ext>
            </a:extLst>
          </p:cNvPr>
          <p:cNvSpPr txBox="1"/>
          <p:nvPr/>
        </p:nvSpPr>
        <p:spPr>
          <a:xfrm>
            <a:off x="394181" y="5313339"/>
            <a:ext cx="2814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宿泊業、飲食サービス業</a:t>
            </a:r>
          </a:p>
        </p:txBody>
      </p: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3C97310A-82D7-4B01-B807-1DA21B2E0172}"/>
              </a:ext>
            </a:extLst>
          </p:cNvPr>
          <p:cNvGrpSpPr/>
          <p:nvPr/>
        </p:nvGrpSpPr>
        <p:grpSpPr>
          <a:xfrm>
            <a:off x="394181" y="465236"/>
            <a:ext cx="9173036" cy="475850"/>
            <a:chOff x="394181" y="465236"/>
            <a:chExt cx="9173036" cy="475850"/>
          </a:xfrm>
        </p:grpSpPr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98F0ECF0-9EAB-4215-A390-71FFC558C50A}"/>
                </a:ext>
              </a:extLst>
            </p:cNvPr>
            <p:cNvSpPr txBox="1"/>
            <p:nvPr/>
          </p:nvSpPr>
          <p:spPr>
            <a:xfrm>
              <a:off x="474667" y="465236"/>
              <a:ext cx="27638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spc="6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（業種別）主な取組み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4E22E8C9-367E-490B-A5DA-85E877A81C1E}"/>
                </a:ext>
              </a:extLst>
            </p:cNvPr>
            <p:cNvCxnSpPr/>
            <p:nvPr/>
          </p:nvCxnSpPr>
          <p:spPr>
            <a:xfrm>
              <a:off x="394181" y="941086"/>
              <a:ext cx="9173036" cy="0"/>
            </a:xfrm>
            <a:prstGeom prst="line">
              <a:avLst/>
            </a:prstGeom>
            <a:ln w="38100">
              <a:solidFill>
                <a:srgbClr val="0D82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656134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 hidden="1">
            <a:extLst>
              <a:ext uri="{FF2B5EF4-FFF2-40B4-BE49-F238E27FC236}">
                <a16:creationId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1131094"/>
            <a:ext cx="7886700" cy="994172"/>
          </a:xfrm>
        </p:spPr>
        <p:txBody>
          <a:bodyPr rtlCol="0"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プロジェクト分析スライド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677150" y="6482444"/>
            <a:ext cx="2228850" cy="365125"/>
          </a:xfrm>
        </p:spPr>
        <p:txBody>
          <a:bodyPr/>
          <a:lstStyle/>
          <a:p>
            <a:fld id="{06FEDF93-2BFD-41CA-ABC7-B039102F3792}" type="slidenum">
              <a:rPr lang="en-US" altLang="ja-JP" smtClean="0"/>
              <a:pPr/>
              <a:t>12</a:t>
            </a:fld>
            <a:endParaRPr lang="ja-JP" altLang="en-US" dirty="0"/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8149A1CE-A000-4870-A0B1-EEB3DD10AD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519356"/>
              </p:ext>
            </p:extLst>
          </p:nvPr>
        </p:nvGraphicFramePr>
        <p:xfrm>
          <a:off x="509911" y="1544661"/>
          <a:ext cx="8941575" cy="218445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F.C.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FC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大阪ホームゲームにおける府政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ブース出展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OSAKA KOUMIN Action Platform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への協力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3900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セレッソ大阪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・「測って応援！！健活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・大阪産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もん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を使用したメニューの開発、提供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88430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ダスキン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・大阪府内の子ども食堂に通う子どもたちのダスキンミュージアムへの招待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・府内支援学校生徒における職場体験の受け入れ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78264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ユー・エス・ジェイ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・ワンダーキッズ「金融教育プログラム」への子ども招待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・心のバリアフリー認定制度への参画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825229178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BCD5C2-E3A4-4BBF-AD7D-D3C417CFCB8C}"/>
              </a:ext>
            </a:extLst>
          </p:cNvPr>
          <p:cNvSpPr txBox="1"/>
          <p:nvPr/>
        </p:nvSpPr>
        <p:spPr>
          <a:xfrm>
            <a:off x="394181" y="1042819"/>
            <a:ext cx="33432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生活関連サービス業、娯楽業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6D42290A-E060-43D3-ADF4-64CD5278C030}"/>
              </a:ext>
            </a:extLst>
          </p:cNvPr>
          <p:cNvGrpSpPr/>
          <p:nvPr/>
        </p:nvGrpSpPr>
        <p:grpSpPr>
          <a:xfrm>
            <a:off x="394181" y="465236"/>
            <a:ext cx="9173036" cy="475850"/>
            <a:chOff x="394181" y="465236"/>
            <a:chExt cx="9173036" cy="475850"/>
          </a:xfrm>
        </p:grpSpPr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FB3045BD-7453-44BF-8ACE-9E0256F8DD60}"/>
                </a:ext>
              </a:extLst>
            </p:cNvPr>
            <p:cNvSpPr txBox="1"/>
            <p:nvPr/>
          </p:nvSpPr>
          <p:spPr>
            <a:xfrm>
              <a:off x="474667" y="465236"/>
              <a:ext cx="27638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spc="6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（業種別）主な取組み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AEF2CD60-949B-442A-BD32-C78E70814905}"/>
                </a:ext>
              </a:extLst>
            </p:cNvPr>
            <p:cNvCxnSpPr/>
            <p:nvPr/>
          </p:nvCxnSpPr>
          <p:spPr>
            <a:xfrm>
              <a:off x="394181" y="941086"/>
              <a:ext cx="9173036" cy="0"/>
            </a:xfrm>
            <a:prstGeom prst="line">
              <a:avLst/>
            </a:prstGeom>
            <a:ln w="38100">
              <a:solidFill>
                <a:srgbClr val="0D82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10758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655706" y="3210922"/>
            <a:ext cx="5745093" cy="3323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ja-JP" altLang="en-US" sz="24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取組実績の内訳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655707" y="3777998"/>
            <a:ext cx="8604203" cy="0"/>
          </a:xfrm>
          <a:prstGeom prst="line">
            <a:avLst/>
          </a:prstGeom>
          <a:ln w="38100">
            <a:solidFill>
              <a:srgbClr val="0D82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8151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6169CED-48D2-2C99-D8D7-F300E277536E}"/>
              </a:ext>
            </a:extLst>
          </p:cNvPr>
          <p:cNvSpPr/>
          <p:nvPr/>
        </p:nvSpPr>
        <p:spPr>
          <a:xfrm>
            <a:off x="384305" y="1013079"/>
            <a:ext cx="9173768" cy="1073599"/>
          </a:xfrm>
          <a:prstGeom prst="rect">
            <a:avLst/>
          </a:prstGeom>
          <a:solidFill>
            <a:srgbClr val="CCE3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　効果額（試算ベース）</a:t>
            </a:r>
            <a:r>
              <a:rPr kumimoji="1" lang="en-US" altLang="ja-JP" sz="11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が試算できる連携は、全体の約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　分野別連携件数は、「健康」が最も多く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  <a:endParaRPr kumimoji="1" lang="en-US" altLang="ja-JP" sz="14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　内容別連携件数は「効果的な情報発信」が約</a:t>
            </a:r>
            <a:r>
              <a:rPr kumimoji="1"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60</a:t>
            </a:r>
            <a:r>
              <a:rPr kumimoji="1"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％</a:t>
            </a: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677150" y="6475586"/>
            <a:ext cx="2228850" cy="365125"/>
          </a:xfrm>
        </p:spPr>
        <p:txBody>
          <a:bodyPr/>
          <a:lstStyle/>
          <a:p>
            <a:fld id="{06FEDF93-2BFD-41CA-ABC7-B039102F3792}" type="slidenum">
              <a:rPr lang="en-US" altLang="ja-JP" smtClean="0"/>
              <a:pPr/>
              <a:t>2</a:t>
            </a:fld>
            <a:endParaRPr lang="ja-JP" altLang="en-US" dirty="0"/>
          </a:p>
        </p:txBody>
      </p:sp>
      <p:grpSp>
        <p:nvGrpSpPr>
          <p:cNvPr id="28" name="グループ化 27"/>
          <p:cNvGrpSpPr/>
          <p:nvPr/>
        </p:nvGrpSpPr>
        <p:grpSpPr>
          <a:xfrm>
            <a:off x="5119227" y="2732050"/>
            <a:ext cx="5014560" cy="3554613"/>
            <a:chOff x="4923147" y="1938302"/>
            <a:chExt cx="4839269" cy="3587734"/>
          </a:xfrm>
        </p:grpSpPr>
        <p:graphicFrame>
          <p:nvGraphicFramePr>
            <p:cNvPr id="10" name="グラフ 9"/>
            <p:cNvGraphicFramePr/>
            <p:nvPr>
              <p:extLst>
                <p:ext uri="{D42A27DB-BD31-4B8C-83A1-F6EECF244321}">
                  <p14:modId xmlns:p14="http://schemas.microsoft.com/office/powerpoint/2010/main" val="4052791972"/>
                </p:ext>
              </p:extLst>
            </p:nvPr>
          </p:nvGraphicFramePr>
          <p:xfrm>
            <a:off x="4923147" y="1938302"/>
            <a:ext cx="4839269" cy="358773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18" name="テキスト ボックス 17"/>
            <p:cNvSpPr txBox="1"/>
            <p:nvPr/>
          </p:nvSpPr>
          <p:spPr>
            <a:xfrm>
              <a:off x="7138699" y="4135904"/>
              <a:ext cx="494789" cy="2174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194</a:t>
              </a:r>
              <a:r>
                <a:rPr kumimoji="1" lang="ja-JP" altLang="en-US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  <p:sp>
          <p:nvSpPr>
            <p:cNvPr id="19" name="テキスト ボックス 18"/>
            <p:cNvSpPr txBox="1"/>
            <p:nvPr/>
          </p:nvSpPr>
          <p:spPr>
            <a:xfrm>
              <a:off x="6478151" y="4305180"/>
              <a:ext cx="462852" cy="217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194</a:t>
              </a:r>
              <a:r>
                <a:rPr kumimoji="1" lang="ja-JP" altLang="en-US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6129067" y="3847320"/>
              <a:ext cx="462852" cy="217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130</a:t>
              </a:r>
              <a:r>
                <a:rPr kumimoji="1" lang="ja-JP" altLang="en-US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6417727" y="3043718"/>
              <a:ext cx="400974" cy="217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49</a:t>
              </a:r>
              <a:r>
                <a:rPr kumimoji="1" lang="ja-JP" altLang="en-US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6204974" y="3352731"/>
              <a:ext cx="400974" cy="217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93</a:t>
              </a:r>
              <a:r>
                <a:rPr kumimoji="1" lang="ja-JP" altLang="en-US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  <p:sp>
          <p:nvSpPr>
            <p:cNvPr id="23" name="テキスト ボックス 22"/>
            <p:cNvSpPr txBox="1"/>
            <p:nvPr/>
          </p:nvSpPr>
          <p:spPr>
            <a:xfrm>
              <a:off x="7018825" y="3432554"/>
              <a:ext cx="462852" cy="217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211</a:t>
              </a:r>
              <a:r>
                <a:rPr kumimoji="1" lang="ja-JP" altLang="en-US" sz="8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6651151" y="3186905"/>
              <a:ext cx="400974" cy="2174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28</a:t>
              </a:r>
              <a:r>
                <a:rPr kumimoji="1" lang="ja-JP" altLang="en-US" sz="8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913CA98C-703B-4D83-964F-BAB625C0E2BF}"/>
              </a:ext>
            </a:extLst>
          </p:cNvPr>
          <p:cNvGrpSpPr/>
          <p:nvPr/>
        </p:nvGrpSpPr>
        <p:grpSpPr>
          <a:xfrm>
            <a:off x="216310" y="3946511"/>
            <a:ext cx="4932775" cy="2999179"/>
            <a:chOff x="440812" y="3841532"/>
            <a:chExt cx="4354045" cy="2999179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F2F4480F-DA8F-4B34-8B67-802993182E90}"/>
                </a:ext>
              </a:extLst>
            </p:cNvPr>
            <p:cNvGrpSpPr/>
            <p:nvPr/>
          </p:nvGrpSpPr>
          <p:grpSpPr>
            <a:xfrm>
              <a:off x="440812" y="3841532"/>
              <a:ext cx="4354045" cy="2999179"/>
              <a:chOff x="440812" y="3841532"/>
              <a:chExt cx="4354045" cy="2999179"/>
            </a:xfrm>
          </p:grpSpPr>
          <p:graphicFrame>
            <p:nvGraphicFramePr>
              <p:cNvPr id="9" name="グラフ 8"/>
              <p:cNvGraphicFramePr/>
              <p:nvPr>
                <p:extLst>
                  <p:ext uri="{D42A27DB-BD31-4B8C-83A1-F6EECF244321}">
                    <p14:modId xmlns:p14="http://schemas.microsoft.com/office/powerpoint/2010/main" val="2067298745"/>
                  </p:ext>
                </p:extLst>
              </p:nvPr>
            </p:nvGraphicFramePr>
            <p:xfrm>
              <a:off x="440812" y="3841532"/>
              <a:ext cx="4354045" cy="2999179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334F08C5-A0B1-4C84-8721-54328683748D}"/>
                  </a:ext>
                </a:extLst>
              </p:cNvPr>
              <p:cNvSpPr txBox="1"/>
              <p:nvPr/>
            </p:nvSpPr>
            <p:spPr>
              <a:xfrm>
                <a:off x="2147909" y="5297300"/>
                <a:ext cx="455892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en-US" altLang="ja-JP" sz="900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101</a:t>
                </a:r>
                <a:r>
                  <a:rPr kumimoji="1" lang="ja-JP" altLang="en-US" sz="900" dirty="0">
                    <a:solidFill>
                      <a:schemeClr val="bg1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件</a:t>
                </a:r>
              </a:p>
            </p:txBody>
          </p:sp>
        </p:grp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6C44E3D8-870D-4E13-8D39-62029B09D4D3}"/>
                </a:ext>
              </a:extLst>
            </p:cNvPr>
            <p:cNvSpPr txBox="1"/>
            <p:nvPr/>
          </p:nvSpPr>
          <p:spPr>
            <a:xfrm>
              <a:off x="2957105" y="5758566"/>
              <a:ext cx="45589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550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  <p:sp>
          <p:nvSpPr>
            <p:cNvPr id="31" name="テキスト ボックス 30">
              <a:extLst>
                <a:ext uri="{FF2B5EF4-FFF2-40B4-BE49-F238E27FC236}">
                  <a16:creationId xmlns:a16="http://schemas.microsoft.com/office/drawing/2014/main" id="{305DB667-BD9F-4F83-AC0E-96BEF9FE1259}"/>
                </a:ext>
              </a:extLst>
            </p:cNvPr>
            <p:cNvSpPr txBox="1"/>
            <p:nvPr/>
          </p:nvSpPr>
          <p:spPr>
            <a:xfrm>
              <a:off x="2066522" y="5813430"/>
              <a:ext cx="455892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167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  <p:sp>
          <p:nvSpPr>
            <p:cNvPr id="32" name="テキスト ボックス 31">
              <a:extLst>
                <a:ext uri="{FF2B5EF4-FFF2-40B4-BE49-F238E27FC236}">
                  <a16:creationId xmlns:a16="http://schemas.microsoft.com/office/drawing/2014/main" id="{04C5F5B7-B055-4FB4-84CC-9B6E1BA3FF2C}"/>
                </a:ext>
              </a:extLst>
            </p:cNvPr>
            <p:cNvSpPr txBox="1"/>
            <p:nvPr/>
          </p:nvSpPr>
          <p:spPr>
            <a:xfrm>
              <a:off x="2459499" y="5068992"/>
              <a:ext cx="44435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9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83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</p:grpSp>
      <p:grpSp>
        <p:nvGrpSpPr>
          <p:cNvPr id="4" name="グループ化 3"/>
          <p:cNvGrpSpPr/>
          <p:nvPr/>
        </p:nvGrpSpPr>
        <p:grpSpPr>
          <a:xfrm>
            <a:off x="519538" y="1652901"/>
            <a:ext cx="3977561" cy="2842407"/>
            <a:chOff x="518593" y="1612094"/>
            <a:chExt cx="3711913" cy="2489126"/>
          </a:xfrm>
        </p:grpSpPr>
        <p:graphicFrame>
          <p:nvGraphicFramePr>
            <p:cNvPr id="5" name="グラフ 4"/>
            <p:cNvGraphicFramePr/>
            <p:nvPr>
              <p:extLst>
                <p:ext uri="{D42A27DB-BD31-4B8C-83A1-F6EECF244321}">
                  <p14:modId xmlns:p14="http://schemas.microsoft.com/office/powerpoint/2010/main" val="782595093"/>
                </p:ext>
              </p:extLst>
            </p:nvPr>
          </p:nvGraphicFramePr>
          <p:xfrm>
            <a:off x="518593" y="1612094"/>
            <a:ext cx="3711913" cy="248912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3" name="テキスト ボックス 2"/>
            <p:cNvSpPr txBox="1"/>
            <p:nvPr/>
          </p:nvSpPr>
          <p:spPr>
            <a:xfrm>
              <a:off x="2482095" y="2787567"/>
              <a:ext cx="481993" cy="2021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518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1723740" y="2772712"/>
              <a:ext cx="481993" cy="2021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9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383</a:t>
              </a:r>
              <a:r>
                <a:rPr kumimoji="1" lang="ja-JP" altLang="en-US" sz="900" dirty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件</a:t>
              </a:r>
            </a:p>
          </p:txBody>
        </p:sp>
      </p:grp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36AC0B0-43DB-42A5-A8A6-EC4F0BE0D28F}"/>
              </a:ext>
            </a:extLst>
          </p:cNvPr>
          <p:cNvSpPr txBox="1"/>
          <p:nvPr/>
        </p:nvSpPr>
        <p:spPr>
          <a:xfrm>
            <a:off x="3299741" y="2088175"/>
            <a:ext cx="67057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効果額（試算ベース）とは</a:t>
            </a:r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「仮に府が直接実施した場合に必要となる</a:t>
            </a:r>
            <a:r>
              <a:rPr kumimoji="1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費用</a:t>
            </a:r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」を試算したもの</a:t>
            </a:r>
            <a:endParaRPr kumimoji="1" lang="en-US" altLang="ja-JP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算出方法</a:t>
            </a:r>
            <a:r>
              <a:rPr kumimoji="1" lang="en-US" altLang="ja-JP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各企業等が設定している単価（会場使用料・広告掲載料・実負担額等）に加え</a:t>
            </a:r>
            <a:r>
              <a:rPr kumimoji="1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単価未設定なものの</a:t>
            </a:r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一部を共通単価（市場価格等）を用いて算出したもの</a:t>
            </a:r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F1D795EF-3CA2-4D63-B84E-491531E0E5C6}"/>
              </a:ext>
            </a:extLst>
          </p:cNvPr>
          <p:cNvGrpSpPr/>
          <p:nvPr/>
        </p:nvGrpSpPr>
        <p:grpSpPr>
          <a:xfrm>
            <a:off x="394181" y="465236"/>
            <a:ext cx="9173036" cy="475850"/>
            <a:chOff x="394181" y="465236"/>
            <a:chExt cx="9173036" cy="475850"/>
          </a:xfrm>
        </p:grpSpPr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B9D082CE-994F-496F-B56B-564808B386C2}"/>
                </a:ext>
              </a:extLst>
            </p:cNvPr>
            <p:cNvSpPr txBox="1"/>
            <p:nvPr/>
          </p:nvSpPr>
          <p:spPr>
            <a:xfrm>
              <a:off x="474667" y="465236"/>
              <a:ext cx="22772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spc="6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取組実績の内訳①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40" name="直線コネクタ 39">
              <a:extLst>
                <a:ext uri="{FF2B5EF4-FFF2-40B4-BE49-F238E27FC236}">
                  <a16:creationId xmlns:a16="http://schemas.microsoft.com/office/drawing/2014/main" id="{B0C5E7E2-6733-49DA-BD7C-BB2612AA8C74}"/>
                </a:ext>
              </a:extLst>
            </p:cNvPr>
            <p:cNvCxnSpPr/>
            <p:nvPr/>
          </p:nvCxnSpPr>
          <p:spPr>
            <a:xfrm>
              <a:off x="394181" y="941086"/>
              <a:ext cx="9173036" cy="0"/>
            </a:xfrm>
            <a:prstGeom prst="line">
              <a:avLst/>
            </a:prstGeom>
            <a:ln w="38100">
              <a:solidFill>
                <a:srgbClr val="0D82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01112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8577603"/>
              </p:ext>
            </p:extLst>
          </p:nvPr>
        </p:nvGraphicFramePr>
        <p:xfrm>
          <a:off x="120094" y="1639106"/>
          <a:ext cx="9665811" cy="4647264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889042">
                  <a:extLst>
                    <a:ext uri="{9D8B030D-6E8A-4147-A177-3AD203B41FA5}">
                      <a16:colId xmlns:a16="http://schemas.microsoft.com/office/drawing/2014/main" val="1862927830"/>
                    </a:ext>
                  </a:extLst>
                </a:gridCol>
                <a:gridCol w="973393">
                  <a:extLst>
                    <a:ext uri="{9D8B030D-6E8A-4147-A177-3AD203B41FA5}">
                      <a16:colId xmlns:a16="http://schemas.microsoft.com/office/drawing/2014/main" val="343284561"/>
                    </a:ext>
                  </a:extLst>
                </a:gridCol>
                <a:gridCol w="695564">
                  <a:extLst>
                    <a:ext uri="{9D8B030D-6E8A-4147-A177-3AD203B41FA5}">
                      <a16:colId xmlns:a16="http://schemas.microsoft.com/office/drawing/2014/main" val="669856415"/>
                    </a:ext>
                  </a:extLst>
                </a:gridCol>
                <a:gridCol w="695564">
                  <a:extLst>
                    <a:ext uri="{9D8B030D-6E8A-4147-A177-3AD203B41FA5}">
                      <a16:colId xmlns:a16="http://schemas.microsoft.com/office/drawing/2014/main" val="3136828764"/>
                    </a:ext>
                  </a:extLst>
                </a:gridCol>
                <a:gridCol w="695564">
                  <a:extLst>
                    <a:ext uri="{9D8B030D-6E8A-4147-A177-3AD203B41FA5}">
                      <a16:colId xmlns:a16="http://schemas.microsoft.com/office/drawing/2014/main" val="3513464660"/>
                    </a:ext>
                  </a:extLst>
                </a:gridCol>
                <a:gridCol w="695564">
                  <a:extLst>
                    <a:ext uri="{9D8B030D-6E8A-4147-A177-3AD203B41FA5}">
                      <a16:colId xmlns:a16="http://schemas.microsoft.com/office/drawing/2014/main" val="2362096077"/>
                    </a:ext>
                  </a:extLst>
                </a:gridCol>
                <a:gridCol w="695564">
                  <a:extLst>
                    <a:ext uri="{9D8B030D-6E8A-4147-A177-3AD203B41FA5}">
                      <a16:colId xmlns:a16="http://schemas.microsoft.com/office/drawing/2014/main" val="2412160230"/>
                    </a:ext>
                  </a:extLst>
                </a:gridCol>
                <a:gridCol w="695564">
                  <a:extLst>
                    <a:ext uri="{9D8B030D-6E8A-4147-A177-3AD203B41FA5}">
                      <a16:colId xmlns:a16="http://schemas.microsoft.com/office/drawing/2014/main" val="321559195"/>
                    </a:ext>
                  </a:extLst>
                </a:gridCol>
                <a:gridCol w="695564">
                  <a:extLst>
                    <a:ext uri="{9D8B030D-6E8A-4147-A177-3AD203B41FA5}">
                      <a16:colId xmlns:a16="http://schemas.microsoft.com/office/drawing/2014/main" val="1925584908"/>
                    </a:ext>
                  </a:extLst>
                </a:gridCol>
                <a:gridCol w="695564">
                  <a:extLst>
                    <a:ext uri="{9D8B030D-6E8A-4147-A177-3AD203B41FA5}">
                      <a16:colId xmlns:a16="http://schemas.microsoft.com/office/drawing/2014/main" val="1317993694"/>
                    </a:ext>
                  </a:extLst>
                </a:gridCol>
                <a:gridCol w="1238864">
                  <a:extLst>
                    <a:ext uri="{9D8B030D-6E8A-4147-A177-3AD203B41FA5}">
                      <a16:colId xmlns:a16="http://schemas.microsoft.com/office/drawing/2014/main" val="904460993"/>
                    </a:ext>
                  </a:extLst>
                </a:gridCol>
              </a:tblGrid>
              <a:tr h="286982">
                <a:tc rowSpan="2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内容別件数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分野別件数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効果額</a:t>
                      </a:r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円</a:t>
                      </a:r>
                      <a:r>
                        <a:rPr kumimoji="1" lang="en-US" altLang="ja-JP" sz="105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algn="ctr"/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試算ベース</a:t>
                      </a:r>
                      <a:r>
                        <a:rPr kumimoji="1" lang="en-US" altLang="ja-JP" sz="10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)※</a:t>
                      </a:r>
                      <a:endParaRPr kumimoji="1" lang="ja-JP" altLang="en-US" sz="10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721974300"/>
                  </a:ext>
                </a:extLst>
              </a:tr>
              <a:tr h="533686"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子ども・</a:t>
                      </a:r>
                      <a:endParaRPr kumimoji="1" lang="en-US" altLang="ja-JP" sz="9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教育、</a:t>
                      </a:r>
                      <a:endParaRPr kumimoji="1" lang="en-US" altLang="ja-JP" sz="9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E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健康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E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環境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E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産業・中小企業振興、雇用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E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安全・安心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11AE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地域活性化・まちづくり</a:t>
                      </a:r>
                      <a:endParaRPr kumimoji="1" lang="en-US" altLang="ja-JP" sz="900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E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府内市町村支援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E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AE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b="1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11AE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162616"/>
                  </a:ext>
                </a:extLst>
              </a:tr>
              <a:tr h="513708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合計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901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194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211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130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93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194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28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398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692878"/>
                  </a:ext>
                </a:extLst>
              </a:tr>
              <a:tr h="414111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協働による相乗効果の発揮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・コラボイベント・事業の実施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(159)</a:t>
                      </a: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・コラボ商品の開発・販売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(8)</a:t>
                      </a:r>
                      <a:endParaRPr kumimoji="1" lang="en-US" altLang="ja-JP" sz="9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小計　　　   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167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48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42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1,560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500923"/>
                  </a:ext>
                </a:extLst>
              </a:tr>
              <a:tr h="414111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上記のうち金額に試算できるもの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27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35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17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475961"/>
                  </a:ext>
                </a:extLst>
              </a:tr>
              <a:tr h="414111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効果的な情報発信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・イベント会場の提供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(72)</a:t>
                      </a: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・広報媒体等を活用した発信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(478)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　　　　　　　　　　　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小計　　　   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550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82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149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36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76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163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E7F2F5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4,261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209347"/>
                  </a:ext>
                </a:extLst>
              </a:tr>
              <a:tr h="414111">
                <a:tc vMerge="1">
                  <a:txBody>
                    <a:bodyPr/>
                    <a:lstStyle/>
                    <a:p>
                      <a:endParaRPr kumimoji="1" lang="ja-JP" altLang="en-US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上記のうち金額に試算できるもの</a:t>
                      </a: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75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51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106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6591886"/>
                  </a:ext>
                </a:extLst>
              </a:tr>
              <a:tr h="414111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効果的な事業の実施</a:t>
                      </a:r>
                      <a:endParaRPr kumimoji="1" lang="en-US" altLang="ja-JP" sz="105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・講師・選手の派遣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(30)</a:t>
                      </a: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・府事業への登録・参画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(56)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・府事業への助言・アドバイス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(15)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kumimoji="1" lang="en-US" altLang="ja-JP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小計       　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37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102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0921704"/>
                  </a:ext>
                </a:extLst>
              </a:tr>
              <a:tr h="414111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上記のうち金額に試算できるもの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3E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r"/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6285945"/>
                  </a:ext>
                </a:extLst>
              </a:tr>
              <a:tr h="414111">
                <a:tc rowSpan="2">
                  <a:txBody>
                    <a:bodyPr/>
                    <a:lstStyle/>
                    <a:p>
                      <a:pPr algn="l"/>
                      <a:r>
                        <a:rPr kumimoji="1" lang="ja-JP" altLang="en-US" sz="105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事業・基金への協賛、寄附</a:t>
                      </a: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小計　        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83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38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r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</a:t>
                      </a:r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4,475</a:t>
                      </a: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万</a:t>
                      </a: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0042669"/>
                  </a:ext>
                </a:extLst>
              </a:tr>
              <a:tr h="414111">
                <a:tc vMerge="1">
                  <a:txBody>
                    <a:bodyPr/>
                    <a:lstStyle/>
                    <a:p>
                      <a:pPr algn="l"/>
                      <a:endParaRPr kumimoji="1" lang="ja-JP" altLang="en-US" sz="105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上記のうち金額に試算できるもの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</a:t>
                      </a: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r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F2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704643"/>
                  </a:ext>
                </a:extLst>
              </a:tr>
            </a:tbl>
          </a:graphicData>
        </a:graphic>
      </p:graphicFrame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7677150" y="6475586"/>
            <a:ext cx="2228850" cy="365125"/>
          </a:xfrm>
        </p:spPr>
        <p:txBody>
          <a:bodyPr/>
          <a:lstStyle/>
          <a:p>
            <a:fld id="{06FEDF93-2BFD-41CA-ABC7-B039102F3792}" type="slidenum">
              <a:rPr lang="en-US" altLang="ja-JP" smtClean="0"/>
              <a:pPr/>
              <a:t>3</a:t>
            </a:fld>
            <a:endParaRPr lang="ja-JP" altLang="en-US" dirty="0"/>
          </a:p>
        </p:txBody>
      </p:sp>
      <p:sp>
        <p:nvSpPr>
          <p:cNvPr id="7" name="正方形/長方形 6"/>
          <p:cNvSpPr/>
          <p:nvPr/>
        </p:nvSpPr>
        <p:spPr>
          <a:xfrm>
            <a:off x="120095" y="2563938"/>
            <a:ext cx="77525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( )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は件数</a:t>
            </a:r>
            <a:endParaRPr kumimoji="1" lang="en-US" altLang="ja-JP" sz="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F714E4A-A26E-44DD-9AEE-A658331FED30}"/>
              </a:ext>
            </a:extLst>
          </p:cNvPr>
          <p:cNvSpPr txBox="1"/>
          <p:nvPr/>
        </p:nvSpPr>
        <p:spPr>
          <a:xfrm>
            <a:off x="3460227" y="1274846"/>
            <a:ext cx="67057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効果額（試算ベース）とは</a:t>
            </a:r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「仮に府が直接実施した場合に必要となる費用」を試算したもの</a:t>
            </a:r>
            <a:endParaRPr kumimoji="1" lang="en-US" altLang="ja-JP" sz="7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算出方法</a:t>
            </a:r>
            <a:r>
              <a:rPr kumimoji="1" lang="en-US" altLang="ja-JP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各企業等が設定している単価（会場使用料・広告掲載料・実負担額等）に加え</a:t>
            </a:r>
            <a:r>
              <a:rPr kumimoji="1" lang="ja-JP" altLang="en-US" sz="700" dirty="0">
                <a:latin typeface="Meiryo UI" panose="020B0604030504040204" pitchFamily="50" charset="-128"/>
                <a:ea typeface="Meiryo UI" panose="020B0604030504040204" pitchFamily="50" charset="-128"/>
              </a:rPr>
              <a:t>単価未設定なものの</a:t>
            </a:r>
            <a:r>
              <a:rPr kumimoji="1" lang="ja-JP" altLang="en-US" sz="700" b="0" dirty="0">
                <a:latin typeface="Meiryo UI" panose="020B0604030504040204" pitchFamily="50" charset="-128"/>
                <a:ea typeface="Meiryo UI" panose="020B0604030504040204" pitchFamily="50" charset="-128"/>
              </a:rPr>
              <a:t>一部を共通単価（市場価格等）を用いて算出したもの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0782689E-07AA-446A-A0E6-4AB2727782E0}"/>
              </a:ext>
            </a:extLst>
          </p:cNvPr>
          <p:cNvGrpSpPr/>
          <p:nvPr/>
        </p:nvGrpSpPr>
        <p:grpSpPr>
          <a:xfrm>
            <a:off x="394181" y="465236"/>
            <a:ext cx="9173036" cy="475850"/>
            <a:chOff x="394181" y="465236"/>
            <a:chExt cx="9173036" cy="475850"/>
          </a:xfrm>
        </p:grpSpPr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F2FCD37E-B45C-415A-A48E-F5E2818138D2}"/>
                </a:ext>
              </a:extLst>
            </p:cNvPr>
            <p:cNvSpPr txBox="1"/>
            <p:nvPr/>
          </p:nvSpPr>
          <p:spPr>
            <a:xfrm>
              <a:off x="474667" y="465236"/>
              <a:ext cx="227722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 spc="6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取組実績の内訳②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2" name="直線コネクタ 11">
              <a:extLst>
                <a:ext uri="{FF2B5EF4-FFF2-40B4-BE49-F238E27FC236}">
                  <a16:creationId xmlns:a16="http://schemas.microsoft.com/office/drawing/2014/main" id="{4CE8DBEA-2857-4103-B6C9-90955E458791}"/>
                </a:ext>
              </a:extLst>
            </p:cNvPr>
            <p:cNvCxnSpPr/>
            <p:nvPr/>
          </p:nvCxnSpPr>
          <p:spPr>
            <a:xfrm>
              <a:off x="394181" y="941086"/>
              <a:ext cx="9173036" cy="0"/>
            </a:xfrm>
            <a:prstGeom prst="line">
              <a:avLst/>
            </a:prstGeom>
            <a:ln w="38100">
              <a:solidFill>
                <a:srgbClr val="0D82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596366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>
            <a:extLst>
              <a:ext uri="{FF2B5EF4-FFF2-40B4-BE49-F238E27FC236}">
                <a16:creationId xmlns:a16="http://schemas.microsoft.com/office/drawing/2014/main" id="{4E3F5479-058B-4FA8-92E9-18CAB8CDC5C5}"/>
              </a:ext>
            </a:extLst>
          </p:cNvPr>
          <p:cNvSpPr txBox="1">
            <a:spLocks/>
          </p:cNvSpPr>
          <p:nvPr/>
        </p:nvSpPr>
        <p:spPr>
          <a:xfrm>
            <a:off x="655706" y="3210922"/>
            <a:ext cx="5745093" cy="332399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rtl="0"/>
            <a:r>
              <a:rPr lang="ja-JP" altLang="en-US" sz="24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包括連携協定締結企業等の主な取組み</a:t>
            </a:r>
          </a:p>
        </p:txBody>
      </p:sp>
      <p:cxnSp>
        <p:nvCxnSpPr>
          <p:cNvPr id="7" name="直線コネクタ 6"/>
          <p:cNvCxnSpPr/>
          <p:nvPr/>
        </p:nvCxnSpPr>
        <p:spPr>
          <a:xfrm>
            <a:off x="655707" y="3777998"/>
            <a:ext cx="8604203" cy="0"/>
          </a:xfrm>
          <a:prstGeom prst="line">
            <a:avLst/>
          </a:prstGeom>
          <a:ln w="38100">
            <a:solidFill>
              <a:srgbClr val="0D829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6423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 hidden="1">
            <a:extLst>
              <a:ext uri="{FF2B5EF4-FFF2-40B4-BE49-F238E27FC236}">
                <a16:creationId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1131094"/>
            <a:ext cx="7886700" cy="994172"/>
          </a:xfrm>
        </p:spPr>
        <p:txBody>
          <a:bodyPr rtlCol="0"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プロジェクト分析スライド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</p:txBody>
      </p:sp>
      <p:grpSp>
        <p:nvGrpSpPr>
          <p:cNvPr id="18" name="グループ化 17"/>
          <p:cNvGrpSpPr/>
          <p:nvPr/>
        </p:nvGrpSpPr>
        <p:grpSpPr>
          <a:xfrm>
            <a:off x="394181" y="465236"/>
            <a:ext cx="9173036" cy="475850"/>
            <a:chOff x="394181" y="465236"/>
            <a:chExt cx="9173036" cy="475850"/>
          </a:xfrm>
        </p:grpSpPr>
        <p:sp>
          <p:nvSpPr>
            <p:cNvPr id="47" name="テキスト ボックス 46"/>
            <p:cNvSpPr txBox="1"/>
            <p:nvPr/>
          </p:nvSpPr>
          <p:spPr>
            <a:xfrm>
              <a:off x="474667" y="465236"/>
              <a:ext cx="27638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spc="6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（業種別）主な取組み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55" name="直線コネクタ 54"/>
            <p:cNvCxnSpPr/>
            <p:nvPr/>
          </p:nvCxnSpPr>
          <p:spPr>
            <a:xfrm>
              <a:off x="394181" y="941086"/>
              <a:ext cx="9173036" cy="0"/>
            </a:xfrm>
            <a:prstGeom prst="line">
              <a:avLst/>
            </a:prstGeom>
            <a:ln w="38100">
              <a:solidFill>
                <a:srgbClr val="0D82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677150" y="6482444"/>
            <a:ext cx="2228850" cy="365125"/>
          </a:xfrm>
        </p:spPr>
        <p:txBody>
          <a:bodyPr/>
          <a:lstStyle/>
          <a:p>
            <a:fld id="{06FEDF93-2BFD-41CA-ABC7-B039102F3792}" type="slidenum">
              <a:rPr lang="en-US" altLang="ja-JP" smtClean="0"/>
              <a:pPr/>
              <a:t>5</a:t>
            </a:fld>
            <a:endParaRPr lang="ja-JP" altLang="en-US" dirty="0"/>
          </a:p>
        </p:txBody>
      </p:sp>
      <p:graphicFrame>
        <p:nvGraphicFramePr>
          <p:cNvPr id="2" name="表 2">
            <a:extLst>
              <a:ext uri="{FF2B5EF4-FFF2-40B4-BE49-F238E27FC236}">
                <a16:creationId xmlns:a16="http://schemas.microsoft.com/office/drawing/2014/main" id="{8149A1CE-A000-4870-A0B1-EEB3DD10AD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2851399"/>
              </p:ext>
            </p:extLst>
          </p:nvPr>
        </p:nvGraphicFramePr>
        <p:xfrm>
          <a:off x="509911" y="1544661"/>
          <a:ext cx="8941575" cy="127005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積水ハウス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・心の輪を広げる体験作文やポスターの入選作品の展示等の協力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・府内小学校における「いえコロジー」出張授業の実施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3900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大和ハウス工業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・学校へのキャリア教育・出張授業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布施工科高校における「課題研究授業」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・環境教育冊子「考えよう！わたしたちのくらしと環境・エネルギー」の制作協力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9436375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BCD5C2-E3A4-4BBF-AD7D-D3C417CFCB8C}"/>
              </a:ext>
            </a:extLst>
          </p:cNvPr>
          <p:cNvSpPr txBox="1"/>
          <p:nvPr/>
        </p:nvSpPr>
        <p:spPr>
          <a:xfrm>
            <a:off x="394181" y="1042819"/>
            <a:ext cx="977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建設業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2" name="表 2">
            <a:extLst>
              <a:ext uri="{FF2B5EF4-FFF2-40B4-BE49-F238E27FC236}">
                <a16:creationId xmlns:a16="http://schemas.microsoft.com/office/drawing/2014/main" id="{A986CA69-ACCC-41BE-853C-9A592263C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1697172"/>
              </p:ext>
            </p:extLst>
          </p:nvPr>
        </p:nvGraphicFramePr>
        <p:xfrm>
          <a:off x="509911" y="3403732"/>
          <a:ext cx="8941575" cy="309885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アース製薬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zh-TW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日本民家集落博物館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及び府民の森での虫ケアステーションの設置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MA-T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技術を活用した除菌スプレー・洗浄剤の寄贈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043966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アサヒビール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・健康アプリ「アスマイル」への特典の提供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・銭湯利用促進におけるサンプリング飲料の提供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89250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アストラゼネカ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・環境教育冊子「考えよう！わたしたちのくらしと環境・エネルギー」の制作協力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zh-TW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「胸部</a:t>
                      </a:r>
                      <a:r>
                        <a:rPr kumimoji="1" lang="en-US" altLang="zh-TW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X</a:t>
                      </a:r>
                      <a:r>
                        <a:rPr kumimoji="1" lang="zh-TW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線読影講習会第３回」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セミナーの実施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29747506"/>
                  </a:ext>
                </a:extLst>
              </a:tr>
              <a:tr h="4024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江崎グリコ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・「おやつで整える子どもの栄養バランス」講座の実施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・世界糖尿病デーに合わせた道頓堀グリコサインでの糖尿病予防・健活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の啓発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00490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大塚製薬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・「ワクワク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EXPO with 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回食育推進全国大会」へのブース出展、セミナーの実施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・自殺予防週間の相談窓口の啓発ポスターの制作協力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639005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カゴメ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・「ハルカスべジフェス」への府政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ブース出展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・「ワクワク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EXPO with 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回食育推進全国大会」へのブース出展、協賛物品の提供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24961141"/>
                  </a:ext>
                </a:extLst>
              </a:tr>
            </a:tbl>
          </a:graphicData>
        </a:graphic>
      </p:graphicFrame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6E70F16-F738-49D8-BCCB-C439C70BAC19}"/>
              </a:ext>
            </a:extLst>
          </p:cNvPr>
          <p:cNvSpPr txBox="1"/>
          <p:nvPr/>
        </p:nvSpPr>
        <p:spPr>
          <a:xfrm>
            <a:off x="394181" y="2901890"/>
            <a:ext cx="977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製造業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87864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 hidden="1">
            <a:extLst>
              <a:ext uri="{FF2B5EF4-FFF2-40B4-BE49-F238E27FC236}">
                <a16:creationId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1131094"/>
            <a:ext cx="7886700" cy="994172"/>
          </a:xfrm>
        </p:spPr>
        <p:txBody>
          <a:bodyPr rtlCol="0"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プロジェクト分析スライド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677150" y="6482444"/>
            <a:ext cx="2228850" cy="365125"/>
          </a:xfrm>
        </p:spPr>
        <p:txBody>
          <a:bodyPr/>
          <a:lstStyle/>
          <a:p>
            <a:fld id="{06FEDF93-2BFD-41CA-ABC7-B039102F3792}" type="slidenum">
              <a:rPr lang="en-US" altLang="ja-JP" smtClean="0"/>
              <a:pPr/>
              <a:t>6</a:t>
            </a:fld>
            <a:endParaRPr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BCD5C2-E3A4-4BBF-AD7D-D3C417CFCB8C}"/>
              </a:ext>
            </a:extLst>
          </p:cNvPr>
          <p:cNvSpPr txBox="1"/>
          <p:nvPr/>
        </p:nvSpPr>
        <p:spPr>
          <a:xfrm>
            <a:off x="394181" y="1042819"/>
            <a:ext cx="9771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製造業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2" name="表 2">
            <a:extLst>
              <a:ext uri="{FF2B5EF4-FFF2-40B4-BE49-F238E27FC236}">
                <a16:creationId xmlns:a16="http://schemas.microsoft.com/office/drawing/2014/main" id="{A986CA69-ACCC-41BE-853C-9A592263C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6960264"/>
              </p:ext>
            </p:extLst>
          </p:nvPr>
        </p:nvGraphicFramePr>
        <p:xfrm>
          <a:off x="509911" y="1546181"/>
          <a:ext cx="8941575" cy="448061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キリン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（キリンビール、キリンビバレッジ、協和キリン）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・「大阪産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もん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マルシェ 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Road to EXPO 2025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～」への参画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（大阪産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もん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フェスタ実行委員、ステージ出演、大阪産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もん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メニューの提供、協賛）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・「みんなでやるで！健活１０」キャンペーンの協働実施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76547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グンゼ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・明治安田生命との３者で乳がん検診のリーフレット作成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・「ドーン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de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キラリフェスティバル」へのブース出展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91496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ダイドードリンコ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・ダイドードリンコの公式アプリ「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Smile Stand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」における府政情報の発信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・おおさか交通安全ファミリーフェスティバルへの飲料の提供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572684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中西金属工業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・「おおさかアニマルハーモニー」へのブース出展、協賛</a:t>
                      </a: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・本社屋上サイネージ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を活用した府政情報の発信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492033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ネスレ日本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・「おおさかアニマルハーモニー」へのブース出展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・狂犬病予防啓発ポスターの制作協力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923429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不二製油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・「大阪産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もん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マルシェ 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Road to EXPO 2025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～」への参画（キッチンカー出店、協賛）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094363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ミズノ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・「咲洲こども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EXPO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」へのブース出展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・「カーボンフットプリントセミナー」への登壇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3478901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リコージャパン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・「南河内フルーツフォトコンテスト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」及び「ダイトレフォトコンテスト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」の副賞製作協力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・リコージャパン主催「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ValuePresentation2024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」での大阪府警サイバー対策課の講師参加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605690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ロート製薬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・府立高校におけるキャリア講演会の実施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092946400"/>
                  </a:ext>
                </a:extLst>
              </a:tr>
            </a:tbl>
          </a:graphicData>
        </a:graphic>
      </p:graphicFrame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8A9EA5EE-1D07-4447-AACC-EF3FB785D4CE}"/>
              </a:ext>
            </a:extLst>
          </p:cNvPr>
          <p:cNvGrpSpPr/>
          <p:nvPr/>
        </p:nvGrpSpPr>
        <p:grpSpPr>
          <a:xfrm>
            <a:off x="394181" y="465236"/>
            <a:ext cx="9173036" cy="475850"/>
            <a:chOff x="394181" y="465236"/>
            <a:chExt cx="9173036" cy="475850"/>
          </a:xfrm>
        </p:grpSpPr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F8BB25BD-CA03-43C3-8830-DCE72CC12B40}"/>
                </a:ext>
              </a:extLst>
            </p:cNvPr>
            <p:cNvSpPr txBox="1"/>
            <p:nvPr/>
          </p:nvSpPr>
          <p:spPr>
            <a:xfrm>
              <a:off x="474667" y="465236"/>
              <a:ext cx="27638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spc="6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（業種別）主な取組み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0094166E-9F58-4C62-A247-23909897611E}"/>
                </a:ext>
              </a:extLst>
            </p:cNvPr>
            <p:cNvCxnSpPr/>
            <p:nvPr/>
          </p:nvCxnSpPr>
          <p:spPr>
            <a:xfrm>
              <a:off x="394181" y="941086"/>
              <a:ext cx="9173036" cy="0"/>
            </a:xfrm>
            <a:prstGeom prst="line">
              <a:avLst/>
            </a:prstGeom>
            <a:ln w="38100">
              <a:solidFill>
                <a:srgbClr val="0D82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45636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 hidden="1">
            <a:extLst>
              <a:ext uri="{FF2B5EF4-FFF2-40B4-BE49-F238E27FC236}">
                <a16:creationId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1131094"/>
            <a:ext cx="7886700" cy="994172"/>
          </a:xfrm>
        </p:spPr>
        <p:txBody>
          <a:bodyPr rtlCol="0"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プロジェクト分析スライド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677150" y="6482444"/>
            <a:ext cx="2228850" cy="365125"/>
          </a:xfrm>
        </p:spPr>
        <p:txBody>
          <a:bodyPr/>
          <a:lstStyle/>
          <a:p>
            <a:fld id="{06FEDF93-2BFD-41CA-ABC7-B039102F3792}" type="slidenum">
              <a:rPr lang="en-US" altLang="ja-JP" smtClean="0"/>
              <a:pPr/>
              <a:t>7</a:t>
            </a:fld>
            <a:endParaRPr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BCD5C2-E3A4-4BBF-AD7D-D3C417CFCB8C}"/>
              </a:ext>
            </a:extLst>
          </p:cNvPr>
          <p:cNvSpPr txBox="1"/>
          <p:nvPr/>
        </p:nvSpPr>
        <p:spPr>
          <a:xfrm>
            <a:off x="394181" y="1042819"/>
            <a:ext cx="15055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情報通信業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2" name="表 2">
            <a:extLst>
              <a:ext uri="{FF2B5EF4-FFF2-40B4-BE49-F238E27FC236}">
                <a16:creationId xmlns:a16="http://schemas.microsoft.com/office/drawing/2014/main" id="{A986CA69-ACCC-41BE-853C-9A592263C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977564"/>
              </p:ext>
            </p:extLst>
          </p:nvPr>
        </p:nvGraphicFramePr>
        <p:xfrm>
          <a:off x="509911" y="1546181"/>
          <a:ext cx="8941575" cy="346969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SAP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ジャパン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・商業高校におけるキャリア教育授業の実施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・「おおさかグローバル塾」セミナーへの登壇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491231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NTT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ドコモ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・府立高校におけるスマホ・ケータイ教室の実施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・令和６年能登半島地震被災者受け入れに伴う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Pocket Wi-fi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の貸出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46593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関西ぱど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・「まみたん」「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E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しごとぱど」等への府政情報の掲載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・「まみたんフェスタ 枚方～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 Spring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～」へのブース出展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176547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KDDI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・バーチャル大阪「バーチャルハロウィーン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2024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」「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#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大阪を広めよう 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Go To EXPO2025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」の実施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・支援学校生徒の職場体験の受け入れ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5616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ソフトバンク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MONET Technologies</a:t>
                      </a:r>
                      <a:endParaRPr kumimoji="1"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・高齢者向けスマホ教室の実施</a:t>
                      </a:r>
                      <a:endParaRPr kumimoji="1" lang="en-US" altLang="ja-JP" sz="1200" strike="sngStrike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u="none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令和６年能登半島地震</a:t>
                      </a:r>
                      <a:r>
                        <a:rPr kumimoji="1" lang="ja-JP" altLang="en-US" sz="1200" u="none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被災者受け入れに伴う</a:t>
                      </a:r>
                      <a:r>
                        <a:rPr kumimoji="1" lang="en-US" altLang="ja-JP" sz="1200" u="none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Pocket Wi-fi</a:t>
                      </a:r>
                      <a:r>
                        <a:rPr kumimoji="1" lang="ja-JP" altLang="en-US" sz="1200" u="none" strike="noStrike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の貸出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791496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フェイスブックジャパン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・府庁内・市町村向け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SNS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活用セミナーの実施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0718837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読売新聞大阪本社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・児童自立支援施設・児童養護施設等の新聞工場見学への招待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・読売ファミリーへの府政情報の掲載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957268483"/>
                  </a:ext>
                </a:extLst>
              </a:tr>
            </a:tbl>
          </a:graphicData>
        </a:graphic>
      </p:graphicFrame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F965C437-7512-4AA1-BDE0-DBF687FB3933}"/>
              </a:ext>
            </a:extLst>
          </p:cNvPr>
          <p:cNvGrpSpPr/>
          <p:nvPr/>
        </p:nvGrpSpPr>
        <p:grpSpPr>
          <a:xfrm>
            <a:off x="394181" y="465236"/>
            <a:ext cx="9173036" cy="475850"/>
            <a:chOff x="394181" y="465236"/>
            <a:chExt cx="9173036" cy="475850"/>
          </a:xfrm>
        </p:grpSpPr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AA244437-9C36-4D5D-BDD3-9F497B0DE595}"/>
                </a:ext>
              </a:extLst>
            </p:cNvPr>
            <p:cNvSpPr txBox="1"/>
            <p:nvPr/>
          </p:nvSpPr>
          <p:spPr>
            <a:xfrm>
              <a:off x="474667" y="465236"/>
              <a:ext cx="27638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spc="6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（業種別）主な取組み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B0D2E607-3D21-454B-BBFD-D5CE1E25CB74}"/>
                </a:ext>
              </a:extLst>
            </p:cNvPr>
            <p:cNvCxnSpPr/>
            <p:nvPr/>
          </p:nvCxnSpPr>
          <p:spPr>
            <a:xfrm>
              <a:off x="394181" y="941086"/>
              <a:ext cx="9173036" cy="0"/>
            </a:xfrm>
            <a:prstGeom prst="line">
              <a:avLst/>
            </a:prstGeom>
            <a:ln w="38100">
              <a:solidFill>
                <a:srgbClr val="0D82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50125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8" hidden="1">
            <a:extLst>
              <a:ext uri="{FF2B5EF4-FFF2-40B4-BE49-F238E27FC236}">
                <a16:creationId xmlns:a16="http://schemas.microsoft.com/office/drawing/2014/main" id="{9FDB6406-0CDB-4213-A1B6-DE47D953FED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000" y="1131094"/>
            <a:ext cx="7886700" cy="994172"/>
          </a:xfrm>
        </p:spPr>
        <p:txBody>
          <a:bodyPr rtlCol="0"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プロジェクト分析スライド 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3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>
          <a:xfrm>
            <a:off x="7677150" y="6482444"/>
            <a:ext cx="2228850" cy="365125"/>
          </a:xfrm>
        </p:spPr>
        <p:txBody>
          <a:bodyPr/>
          <a:lstStyle/>
          <a:p>
            <a:fld id="{06FEDF93-2BFD-41CA-ABC7-B039102F3792}" type="slidenum">
              <a:rPr lang="en-US" altLang="ja-JP" smtClean="0"/>
              <a:pPr/>
              <a:t>8</a:t>
            </a:fld>
            <a:endParaRPr lang="ja-JP" altLang="en-US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EFBCD5C2-E3A4-4BBF-AD7D-D3C417CFCB8C}"/>
              </a:ext>
            </a:extLst>
          </p:cNvPr>
          <p:cNvSpPr txBox="1"/>
          <p:nvPr/>
        </p:nvSpPr>
        <p:spPr>
          <a:xfrm>
            <a:off x="394181" y="1042819"/>
            <a:ext cx="19473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b="1" spc="60" dirty="0">
                <a:latin typeface="Meiryo UI" panose="020B0604030504040204" pitchFamily="50" charset="-128"/>
                <a:ea typeface="Meiryo UI" panose="020B0604030504040204" pitchFamily="50" charset="-128"/>
              </a:rPr>
              <a:t>運輸業、郵便業</a:t>
            </a:r>
            <a:endParaRPr kumimoji="1" lang="ja-JP" altLang="en-US" sz="20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2" name="表 2">
            <a:extLst>
              <a:ext uri="{FF2B5EF4-FFF2-40B4-BE49-F238E27FC236}">
                <a16:creationId xmlns:a16="http://schemas.microsoft.com/office/drawing/2014/main" id="{A986CA69-ACCC-41BE-853C-9A592263C0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7997248"/>
              </p:ext>
            </p:extLst>
          </p:nvPr>
        </p:nvGraphicFramePr>
        <p:xfrm>
          <a:off x="509911" y="1546181"/>
          <a:ext cx="8941575" cy="2184458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862567">
                  <a:extLst>
                    <a:ext uri="{9D8B030D-6E8A-4147-A177-3AD203B41FA5}">
                      <a16:colId xmlns:a16="http://schemas.microsoft.com/office/drawing/2014/main" val="911289907"/>
                    </a:ext>
                  </a:extLst>
                </a:gridCol>
                <a:gridCol w="6079008">
                  <a:extLst>
                    <a:ext uri="{9D8B030D-6E8A-4147-A177-3AD203B41FA5}">
                      <a16:colId xmlns:a16="http://schemas.microsoft.com/office/drawing/2014/main" val="1977037378"/>
                    </a:ext>
                  </a:extLst>
                </a:gridCol>
              </a:tblGrid>
              <a:tr h="35565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企業等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事例</a:t>
                      </a: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150671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佐川急便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</a:t>
                      </a:r>
                      <a:r>
                        <a:rPr kumimoji="1" lang="zh-TW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大阪府高齢者保健福祉月間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・認知症月間に合わせた「認知症サポーター」の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協力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・都市部の物流におけるドローンの活用等についての意見交換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49123187"/>
                  </a:ext>
                </a:extLst>
              </a:tr>
              <a:tr h="4312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南海電気鉄道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・「駅からはじまる朝日・５私鉄リレーウォーク」内での府主催清掃活動の実施への協力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・改札付近のモニターでの府政情報の発信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47964234"/>
                  </a:ext>
                </a:extLst>
              </a:tr>
              <a:tr h="4312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NEXCO</a:t>
                      </a: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西日本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・府及び市町職員へ「土木・施設等技術」についてのセミナーの実施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・府政だよりの配架、府ちらしの配架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946593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ヤマト運輸</a:t>
                      </a:r>
                    </a:p>
                  </a:txBody>
                  <a:tcPr anchor="ctr">
                    <a:lnR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・子ども食堂等を利用する子どもを対象とした「関西ゲートウェイ見学コース」への招待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・梱包資材に大阪ミュージアム等の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PR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情報を掲載</a:t>
                      </a:r>
                    </a:p>
                  </a:txBody>
                  <a:tcPr anchor="ctr">
                    <a:lnL w="28575" cap="flat" cmpd="sng" algn="ctr">
                      <a:solidFill>
                        <a:srgbClr val="11AE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15616582"/>
                  </a:ext>
                </a:extLst>
              </a:tr>
            </a:tbl>
          </a:graphicData>
        </a:graphic>
      </p:graphicFrame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5240E257-BC4D-479A-8F47-D51D9C772F2B}"/>
              </a:ext>
            </a:extLst>
          </p:cNvPr>
          <p:cNvGrpSpPr/>
          <p:nvPr/>
        </p:nvGrpSpPr>
        <p:grpSpPr>
          <a:xfrm>
            <a:off x="394181" y="465236"/>
            <a:ext cx="9173036" cy="475850"/>
            <a:chOff x="394181" y="465236"/>
            <a:chExt cx="9173036" cy="475850"/>
          </a:xfrm>
        </p:grpSpPr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59548704-79C9-4167-A687-3FCEEC90E0DF}"/>
                </a:ext>
              </a:extLst>
            </p:cNvPr>
            <p:cNvSpPr txBox="1"/>
            <p:nvPr/>
          </p:nvSpPr>
          <p:spPr>
            <a:xfrm>
              <a:off x="474667" y="465236"/>
              <a:ext cx="276389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2000" b="1" spc="6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（業種別）主な取組み</a:t>
              </a:r>
              <a:endParaRPr kumimoji="1"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1A4A15DB-8F0C-4F5D-9E41-5711BBC09B85}"/>
                </a:ext>
              </a:extLst>
            </p:cNvPr>
            <p:cNvCxnSpPr/>
            <p:nvPr/>
          </p:nvCxnSpPr>
          <p:spPr>
            <a:xfrm>
              <a:off x="394181" y="941086"/>
              <a:ext cx="9173036" cy="0"/>
            </a:xfrm>
            <a:prstGeom prst="line">
              <a:avLst/>
            </a:prstGeom>
            <a:ln w="38100">
              <a:solidFill>
                <a:srgbClr val="0D8295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98761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Custom 73">
      <a:dk1>
        <a:srgbClr val="000000"/>
      </a:dk1>
      <a:lt1>
        <a:sysClr val="window" lastClr="FFFFFF"/>
      </a:lt1>
      <a:dk2>
        <a:srgbClr val="585858"/>
      </a:dk2>
      <a:lt2>
        <a:srgbClr val="E3E3E3"/>
      </a:lt2>
      <a:accent1>
        <a:srgbClr val="E20613"/>
      </a:accent1>
      <a:accent2>
        <a:srgbClr val="A9C038"/>
      </a:accent2>
      <a:accent3>
        <a:srgbClr val="11AEC7"/>
      </a:accent3>
      <a:accent4>
        <a:srgbClr val="F59F26"/>
      </a:accent4>
      <a:accent5>
        <a:srgbClr val="0062A9"/>
      </a:accent5>
      <a:accent6>
        <a:srgbClr val="EB6047"/>
      </a:accent6>
      <a:hlink>
        <a:srgbClr val="8ED9F6"/>
      </a:hlink>
      <a:folHlink>
        <a:srgbClr val="C00000"/>
      </a:folHlink>
    </a:clrScheme>
    <a:fontScheme name="Modern 01">
      <a:majorFont>
        <a:latin typeface="Century Gothic"/>
        <a:ea typeface=""/>
        <a:cs typeface=""/>
      </a:majorFont>
      <a:minorFont>
        <a:latin typeface="Segoe UI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481_TF78455520.potx" id="{6979FCD6-F55A-4BC0-AB21-D73A0A1C55DA}" vid="{D577912A-D538-44E8-94F5-74701B60C77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24Slides のプロジェクト分析</Template>
  <TotalTime>0</TotalTime>
  <Words>2296</Words>
  <Application>Microsoft Office PowerPoint</Application>
  <PresentationFormat>A4 210 x 297 mm</PresentationFormat>
  <Paragraphs>380</Paragraphs>
  <Slides>13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13</vt:i4>
      </vt:variant>
    </vt:vector>
  </HeadingPairs>
  <TitlesOfParts>
    <vt:vector size="20" baseType="lpstr">
      <vt:lpstr>BIZ UDゴシック</vt:lpstr>
      <vt:lpstr>Meiryo UI</vt:lpstr>
      <vt:lpstr>游ゴシック</vt:lpstr>
      <vt:lpstr>游ゴシック Light</vt:lpstr>
      <vt:lpstr>Arial</vt:lpstr>
      <vt:lpstr>Office テーマ</vt:lpstr>
      <vt:lpstr>デザインの設定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プロジェクト分析スライド 3</vt:lpstr>
      <vt:lpstr>プロジェクト分析スライド 3</vt:lpstr>
      <vt:lpstr>プロジェクト分析スライド 3</vt:lpstr>
      <vt:lpstr>プロジェクト分析スライド 3</vt:lpstr>
      <vt:lpstr>プロジェクト分析スライド 3</vt:lpstr>
      <vt:lpstr>プロジェクト分析スライド 3</vt:lpstr>
      <vt:lpstr>プロジェクト分析スライド 3</vt:lpstr>
      <vt:lpstr>プロジェクト分析スライド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2022-02-18T00:49:57Z</dcterms:created>
  <dcterms:modified xsi:type="dcterms:W3CDTF">2025-07-25T02:18:37Z</dcterms:modified>
</cp:coreProperties>
</file>