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660" r:id="rId2"/>
  </p:sldMasterIdLst>
  <p:notesMasterIdLst>
    <p:notesMasterId r:id="rId27"/>
  </p:notesMasterIdLst>
  <p:handoutMasterIdLst>
    <p:handoutMasterId r:id="rId28"/>
  </p:handoutMasterIdLst>
  <p:sldIdLst>
    <p:sldId id="341" r:id="rId3"/>
    <p:sldId id="395" r:id="rId4"/>
    <p:sldId id="401" r:id="rId5"/>
    <p:sldId id="420" r:id="rId6"/>
    <p:sldId id="406" r:id="rId7"/>
    <p:sldId id="421" r:id="rId8"/>
    <p:sldId id="422" r:id="rId9"/>
    <p:sldId id="413" r:id="rId10"/>
    <p:sldId id="410" r:id="rId11"/>
    <p:sldId id="353" r:id="rId12"/>
    <p:sldId id="404" r:id="rId13"/>
    <p:sldId id="405" r:id="rId14"/>
    <p:sldId id="409" r:id="rId15"/>
    <p:sldId id="400" r:id="rId16"/>
    <p:sldId id="373" r:id="rId17"/>
    <p:sldId id="362" r:id="rId18"/>
    <p:sldId id="386" r:id="rId19"/>
    <p:sldId id="366" r:id="rId20"/>
    <p:sldId id="396" r:id="rId21"/>
    <p:sldId id="387" r:id="rId22"/>
    <p:sldId id="365" r:id="rId23"/>
    <p:sldId id="364" r:id="rId24"/>
    <p:sldId id="416" r:id="rId25"/>
    <p:sldId id="417" r:id="rId26"/>
  </p:sldIdLst>
  <p:sldSz cx="9906000" cy="6858000" type="A4"/>
  <p:notesSz cx="6807200" cy="9939338"/>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140" userDrawn="1">
          <p15:clr>
            <a:srgbClr val="A4A3A4"/>
          </p15:clr>
        </p15:guide>
        <p15:guide id="3" pos="6093" userDrawn="1">
          <p15:clr>
            <a:srgbClr val="A4A3A4"/>
          </p15:clr>
        </p15:guide>
        <p15:guide id="4" pos="117"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3A3"/>
    <a:srgbClr val="CCE3EB"/>
    <a:srgbClr val="0068B7"/>
    <a:srgbClr val="474747"/>
    <a:srgbClr val="0D8295"/>
    <a:srgbClr val="D0253D"/>
    <a:srgbClr val="FEDA14"/>
    <a:srgbClr val="FFFCE7"/>
    <a:srgbClr val="FCFFE7"/>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4" autoAdjust="0"/>
    <p:restoredTop sz="89125" autoAdjust="0"/>
  </p:normalViewPr>
  <p:slideViewPr>
    <p:cSldViewPr snapToGrid="0" showGuides="1">
      <p:cViewPr varScale="1">
        <p:scale>
          <a:sx n="61" d="100"/>
          <a:sy n="61" d="100"/>
        </p:scale>
        <p:origin x="1052" y="48"/>
      </p:cViewPr>
      <p:guideLst>
        <p:guide orient="horz" pos="2328"/>
        <p:guide pos="3140"/>
        <p:guide pos="6093"/>
        <p:guide pos="117"/>
        <p:guide orient="horz" pos="624"/>
        <p:guide orient="horz" pos="4056"/>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4044"/>
    </p:cViewPr>
  </p:sorterViewPr>
  <p:notesViewPr>
    <p:cSldViewPr snapToGrid="0">
      <p:cViewPr varScale="1">
        <p:scale>
          <a:sx n="87" d="100"/>
          <a:sy n="87" d="100"/>
        </p:scale>
        <p:origin x="309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46527B0-0B24-4087-B225-DB4F5C738F6E}"/>
              </a:ext>
            </a:extLst>
          </p:cNvPr>
          <p:cNvSpPr>
            <a:spLocks noGrp="1"/>
          </p:cNvSpPr>
          <p:nvPr>
            <p:ph type="hdr" sz="quarter"/>
          </p:nvPr>
        </p:nvSpPr>
        <p:spPr>
          <a:xfrm>
            <a:off x="0" y="2"/>
            <a:ext cx="2949787" cy="498693"/>
          </a:xfrm>
          <a:prstGeom prst="rect">
            <a:avLst/>
          </a:prstGeom>
        </p:spPr>
        <p:txBody>
          <a:bodyPr vert="horz" lIns="91425" tIns="45714" rIns="91425" bIns="45714"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F72798E0-F322-4236-8531-A1882BFE4007}"/>
              </a:ext>
            </a:extLst>
          </p:cNvPr>
          <p:cNvSpPr>
            <a:spLocks noGrp="1"/>
          </p:cNvSpPr>
          <p:nvPr>
            <p:ph type="dt" sz="quarter" idx="1"/>
          </p:nvPr>
        </p:nvSpPr>
        <p:spPr>
          <a:xfrm>
            <a:off x="3855840" y="2"/>
            <a:ext cx="2949787" cy="498693"/>
          </a:xfrm>
          <a:prstGeom prst="rect">
            <a:avLst/>
          </a:prstGeom>
        </p:spPr>
        <p:txBody>
          <a:bodyPr vert="horz" lIns="91425" tIns="45714" rIns="91425" bIns="45714" rtlCol="0"/>
          <a:lstStyle>
            <a:lvl1pPr algn="r">
              <a:defRPr sz="1200"/>
            </a:lvl1pPr>
          </a:lstStyle>
          <a:p>
            <a:pPr rtl="0"/>
            <a:fld id="{0DAD2E7F-6AFD-4708-AD9B-83FD676E8A1F}" type="datetime1">
              <a:rPr lang="ja-JP" altLang="en-US" smtClean="0">
                <a:latin typeface="Meiryo UI" panose="020B0604030504040204" pitchFamily="50" charset="-128"/>
                <a:ea typeface="Meiryo UI" panose="020B0604030504040204" pitchFamily="50" charset="-128"/>
              </a:rPr>
              <a:t>2025/7/25</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4E5881F-2FD0-41BC-8E76-C691E59E146C}"/>
              </a:ext>
            </a:extLst>
          </p:cNvPr>
          <p:cNvSpPr>
            <a:spLocks noGrp="1"/>
          </p:cNvSpPr>
          <p:nvPr>
            <p:ph type="ftr" sz="quarter" idx="2"/>
          </p:nvPr>
        </p:nvSpPr>
        <p:spPr>
          <a:xfrm>
            <a:off x="0" y="9440647"/>
            <a:ext cx="2949787" cy="498692"/>
          </a:xfrm>
          <a:prstGeom prst="rect">
            <a:avLst/>
          </a:prstGeom>
        </p:spPr>
        <p:txBody>
          <a:bodyPr vert="horz" lIns="91425" tIns="45714" rIns="91425" bIns="45714"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62CA62C5-8A29-4592-9E3E-4C457F263C0A}"/>
              </a:ext>
            </a:extLst>
          </p:cNvPr>
          <p:cNvSpPr>
            <a:spLocks noGrp="1"/>
          </p:cNvSpPr>
          <p:nvPr>
            <p:ph type="sldNum" sz="quarter" idx="3"/>
          </p:nvPr>
        </p:nvSpPr>
        <p:spPr>
          <a:xfrm>
            <a:off x="3855840" y="9440647"/>
            <a:ext cx="2949787" cy="498692"/>
          </a:xfrm>
          <a:prstGeom prst="rect">
            <a:avLst/>
          </a:prstGeom>
        </p:spPr>
        <p:txBody>
          <a:bodyPr vert="horz" lIns="91425" tIns="45714" rIns="91425" bIns="45714" rtlCol="0" anchor="b"/>
          <a:lstStyle>
            <a:lvl1pPr algn="r">
              <a:defRPr sz="1200"/>
            </a:lvl1pPr>
          </a:lstStyle>
          <a:p>
            <a:pPr rtl="0"/>
            <a:fld id="{B4E85F6F-0FAD-4AD4-850C-7E4CD14D7D70}"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8327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8693"/>
          </a:xfrm>
          <a:prstGeom prst="rect">
            <a:avLst/>
          </a:prstGeom>
        </p:spPr>
        <p:txBody>
          <a:bodyPr vert="horz" lIns="91425" tIns="45714" rIns="91425" bIns="45714"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5840" y="2"/>
            <a:ext cx="2949787" cy="498693"/>
          </a:xfrm>
          <a:prstGeom prst="rect">
            <a:avLst/>
          </a:prstGeom>
        </p:spPr>
        <p:txBody>
          <a:bodyPr vert="horz" lIns="91425" tIns="45714" rIns="91425" bIns="45714" rtlCol="0"/>
          <a:lstStyle>
            <a:lvl1pPr algn="r">
              <a:defRPr sz="1200">
                <a:latin typeface="Meiryo UI" panose="020B0604030504040204" pitchFamily="50" charset="-128"/>
                <a:ea typeface="Meiryo UI" panose="020B0604030504040204" pitchFamily="50" charset="-128"/>
              </a:defRPr>
            </a:lvl1pPr>
          </a:lstStyle>
          <a:p>
            <a:fld id="{D08D625A-A493-40A7-837C-B4F8C1FA19DE}" type="datetime1">
              <a:rPr lang="ja-JP" altLang="en-US" smtClean="0"/>
              <a:pPr/>
              <a:t>2025/7/25</a:t>
            </a:fld>
            <a:endParaRPr lang="ja-JP" altLang="en-US" dirty="0"/>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pPr rtl="0"/>
            <a:endParaRPr lang="ja-JP" altLang="en-US" noProof="0" dirty="0"/>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25" tIns="45714" rIns="91425" bIns="45714"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25" tIns="45714" rIns="91425" bIns="45714"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7"/>
            <a:ext cx="2949787" cy="498692"/>
          </a:xfrm>
          <a:prstGeom prst="rect">
            <a:avLst/>
          </a:prstGeom>
        </p:spPr>
        <p:txBody>
          <a:bodyPr vert="horz" lIns="91425" tIns="45714" rIns="91425" bIns="45714" rtlCol="0" anchor="b"/>
          <a:lstStyle>
            <a:lvl1pPr algn="r">
              <a:defRPr sz="1200">
                <a:latin typeface="Meiryo UI" panose="020B0604030504040204" pitchFamily="50" charset="-128"/>
                <a:ea typeface="Meiryo UI" panose="020B0604030504040204" pitchFamily="50" charset="-128"/>
              </a:defRPr>
            </a:lvl1pPr>
          </a:lstStyle>
          <a:p>
            <a:fld id="{BE60DC36-8EFA-4378-9855-E019C55AC472}" type="slidenum">
              <a:rPr lang="en-US" altLang="ja-JP" smtClean="0"/>
              <a:pPr/>
              <a:t>‹#›</a:t>
            </a:fld>
            <a:endParaRPr lang="ja-JP" alt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298F-FC5B-9FA3-C12B-333EA8696B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6D685D-894C-79DC-8E11-5B42E77FCF3A}"/>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D574FBD6-234F-E725-1EFF-705964D3D251}"/>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CD40799-2825-C56D-EAC6-425C18B6DAB9}"/>
              </a:ext>
            </a:extLst>
          </p:cNvPr>
          <p:cNvSpPr>
            <a:spLocks noGrp="1"/>
          </p:cNvSpPr>
          <p:nvPr>
            <p:ph type="sldNum" sz="quarter" idx="5"/>
          </p:nvPr>
        </p:nvSpPr>
        <p:spPr/>
        <p:txBody>
          <a:bodyPr rtlCol="0"/>
          <a:lstStyle/>
          <a:p>
            <a:pPr rtl="0"/>
            <a:fld id="{BE60DC36-8EFA-4378-9855-E019C55AC472}" type="slidenum">
              <a:rPr lang="en-US" altLang="ja-JP" smtClean="0"/>
              <a:t>1</a:t>
            </a:fld>
            <a:endParaRPr lang="ja-JP" altLang="en-US" dirty="0"/>
          </a:p>
        </p:txBody>
      </p:sp>
    </p:spTree>
    <p:extLst>
      <p:ext uri="{BB962C8B-B14F-4D97-AF65-F5344CB8AC3E}">
        <p14:creationId xmlns:p14="http://schemas.microsoft.com/office/powerpoint/2010/main" val="14966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DA89-5D0C-B542-462F-9342A1D4E4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F1E7A-B14C-18C6-5FED-4C4E110030EF}"/>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7C75DC41-2801-47D8-05F9-AB0B9118097B}"/>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26B4A45-6BDA-9206-D12D-BBE19977265B}"/>
              </a:ext>
            </a:extLst>
          </p:cNvPr>
          <p:cNvSpPr>
            <a:spLocks noGrp="1"/>
          </p:cNvSpPr>
          <p:nvPr>
            <p:ph type="sldNum" sz="quarter" idx="5"/>
          </p:nvPr>
        </p:nvSpPr>
        <p:spPr/>
        <p:txBody>
          <a:bodyPr rtlCol="0"/>
          <a:lstStyle/>
          <a:p>
            <a:pPr rtl="0"/>
            <a:fld id="{BE60DC36-8EFA-4378-9855-E019C55AC472}" type="slidenum">
              <a:rPr lang="en-US" altLang="ja-JP" smtClean="0"/>
              <a:t>14</a:t>
            </a:fld>
            <a:endParaRPr lang="ja-JP" altLang="en-US" dirty="0"/>
          </a:p>
        </p:txBody>
      </p:sp>
    </p:spTree>
    <p:extLst>
      <p:ext uri="{BB962C8B-B14F-4D97-AF65-F5344CB8AC3E}">
        <p14:creationId xmlns:p14="http://schemas.microsoft.com/office/powerpoint/2010/main" val="202476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15</a:t>
            </a:fld>
            <a:endParaRPr lang="ja-JP" altLang="en-US" dirty="0"/>
          </a:p>
        </p:txBody>
      </p:sp>
    </p:spTree>
    <p:extLst>
      <p:ext uri="{BB962C8B-B14F-4D97-AF65-F5344CB8AC3E}">
        <p14:creationId xmlns:p14="http://schemas.microsoft.com/office/powerpoint/2010/main" val="405747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16</a:t>
            </a:fld>
            <a:endParaRPr lang="ja-JP" altLang="en-US" dirty="0"/>
          </a:p>
        </p:txBody>
      </p:sp>
    </p:spTree>
    <p:extLst>
      <p:ext uri="{BB962C8B-B14F-4D97-AF65-F5344CB8AC3E}">
        <p14:creationId xmlns:p14="http://schemas.microsoft.com/office/powerpoint/2010/main" val="158095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17</a:t>
            </a:fld>
            <a:endParaRPr lang="ja-JP" altLang="en-US" dirty="0"/>
          </a:p>
        </p:txBody>
      </p:sp>
    </p:spTree>
    <p:extLst>
      <p:ext uri="{BB962C8B-B14F-4D97-AF65-F5344CB8AC3E}">
        <p14:creationId xmlns:p14="http://schemas.microsoft.com/office/powerpoint/2010/main" val="210184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18</a:t>
            </a:fld>
            <a:endParaRPr lang="ja-JP" altLang="en-US" dirty="0"/>
          </a:p>
        </p:txBody>
      </p:sp>
    </p:spTree>
    <p:extLst>
      <p:ext uri="{BB962C8B-B14F-4D97-AF65-F5344CB8AC3E}">
        <p14:creationId xmlns:p14="http://schemas.microsoft.com/office/powerpoint/2010/main" val="288406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19</a:t>
            </a:fld>
            <a:endParaRPr lang="ja-JP" altLang="en-US" dirty="0"/>
          </a:p>
        </p:txBody>
      </p:sp>
    </p:spTree>
    <p:extLst>
      <p:ext uri="{BB962C8B-B14F-4D97-AF65-F5344CB8AC3E}">
        <p14:creationId xmlns:p14="http://schemas.microsoft.com/office/powerpoint/2010/main" val="291313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20</a:t>
            </a:fld>
            <a:endParaRPr lang="ja-JP" altLang="en-US" dirty="0"/>
          </a:p>
        </p:txBody>
      </p:sp>
    </p:spTree>
    <p:extLst>
      <p:ext uri="{BB962C8B-B14F-4D97-AF65-F5344CB8AC3E}">
        <p14:creationId xmlns:p14="http://schemas.microsoft.com/office/powerpoint/2010/main" val="211810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21</a:t>
            </a:fld>
            <a:endParaRPr lang="ja-JP" altLang="en-US" dirty="0"/>
          </a:p>
        </p:txBody>
      </p:sp>
    </p:spTree>
    <p:extLst>
      <p:ext uri="{BB962C8B-B14F-4D97-AF65-F5344CB8AC3E}">
        <p14:creationId xmlns:p14="http://schemas.microsoft.com/office/powerpoint/2010/main" val="2716753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22</a:t>
            </a:fld>
            <a:endParaRPr lang="ja-JP" altLang="en-US" dirty="0"/>
          </a:p>
        </p:txBody>
      </p:sp>
    </p:spTree>
    <p:extLst>
      <p:ext uri="{BB962C8B-B14F-4D97-AF65-F5344CB8AC3E}">
        <p14:creationId xmlns:p14="http://schemas.microsoft.com/office/powerpoint/2010/main" val="265053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23</a:t>
            </a:fld>
            <a:endParaRPr lang="ja-JP" altLang="en-US" dirty="0"/>
          </a:p>
        </p:txBody>
      </p:sp>
    </p:spTree>
    <p:extLst>
      <p:ext uri="{BB962C8B-B14F-4D97-AF65-F5344CB8AC3E}">
        <p14:creationId xmlns:p14="http://schemas.microsoft.com/office/powerpoint/2010/main" val="38115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871B9-BEE1-98C5-7F16-C324BF46E8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A4CB81-B32C-77FC-00F6-29A93C646E3D}"/>
              </a:ext>
            </a:extLst>
          </p:cNvPr>
          <p:cNvSpPr>
            <a:spLocks noGrp="1" noRot="1" noChangeAspect="1"/>
          </p:cNvSpPr>
          <p:nvPr>
            <p:ph type="sldImg"/>
          </p:nvPr>
        </p:nvSpPr>
        <p:spPr>
          <a:xfrm>
            <a:off x="981075" y="1243013"/>
            <a:ext cx="4845050" cy="3354387"/>
          </a:xfrm>
        </p:spPr>
      </p:sp>
      <p:sp>
        <p:nvSpPr>
          <p:cNvPr id="3" name="ノート プレースホルダー 2">
            <a:extLst>
              <a:ext uri="{FF2B5EF4-FFF2-40B4-BE49-F238E27FC236}">
                <a16:creationId xmlns:a16="http://schemas.microsoft.com/office/drawing/2014/main" id="{1025EECF-605C-CAB9-E7ED-6C40412D7A1F}"/>
              </a:ext>
            </a:extLst>
          </p:cNvPr>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7F51C9F-5CDC-3290-A1E9-F820541E5E92}"/>
              </a:ext>
            </a:extLst>
          </p:cNvPr>
          <p:cNvSpPr>
            <a:spLocks noGrp="1"/>
          </p:cNvSpPr>
          <p:nvPr>
            <p:ph type="sldNum" sz="quarter" idx="5"/>
          </p:nvPr>
        </p:nvSpPr>
        <p:spPr/>
        <p:txBody>
          <a:bodyPr rtlCol="0"/>
          <a:lstStyle/>
          <a:p>
            <a:pPr rtl="0"/>
            <a:fld id="{BE60DC36-8EFA-4378-9855-E019C55AC472}" type="slidenum">
              <a:rPr lang="en-US" altLang="ja-JP" smtClean="0"/>
              <a:t>3</a:t>
            </a:fld>
            <a:endParaRPr lang="ja-JP" altLang="en-US" dirty="0"/>
          </a:p>
        </p:txBody>
      </p:sp>
    </p:spTree>
    <p:extLst>
      <p:ext uri="{BB962C8B-B14F-4D97-AF65-F5344CB8AC3E}">
        <p14:creationId xmlns:p14="http://schemas.microsoft.com/office/powerpoint/2010/main" val="196237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5</a:t>
            </a:fld>
            <a:endParaRPr lang="ja-JP" altLang="en-US" dirty="0"/>
          </a:p>
        </p:txBody>
      </p:sp>
    </p:spTree>
    <p:extLst>
      <p:ext uri="{BB962C8B-B14F-4D97-AF65-F5344CB8AC3E}">
        <p14:creationId xmlns:p14="http://schemas.microsoft.com/office/powerpoint/2010/main" val="45204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6</a:t>
            </a:fld>
            <a:endParaRPr lang="ja-JP" altLang="en-US" dirty="0"/>
          </a:p>
        </p:txBody>
      </p:sp>
    </p:spTree>
    <p:extLst>
      <p:ext uri="{BB962C8B-B14F-4D97-AF65-F5344CB8AC3E}">
        <p14:creationId xmlns:p14="http://schemas.microsoft.com/office/powerpoint/2010/main" val="90712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7</a:t>
            </a:fld>
            <a:endParaRPr lang="ja-JP" altLang="en-US" dirty="0"/>
          </a:p>
        </p:txBody>
      </p:sp>
    </p:spTree>
    <p:extLst>
      <p:ext uri="{BB962C8B-B14F-4D97-AF65-F5344CB8AC3E}">
        <p14:creationId xmlns:p14="http://schemas.microsoft.com/office/powerpoint/2010/main" val="189706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37996C2-5E03-4E2D-8F4B-E9F77C0C4B8E}" type="slidenum">
              <a:rPr kumimoji="1" lang="ja-JP" altLang="en-US" smtClean="0"/>
              <a:t>9</a:t>
            </a:fld>
            <a:endParaRPr kumimoji="1" lang="ja-JP" altLang="en-US" dirty="0"/>
          </a:p>
        </p:txBody>
      </p:sp>
    </p:spTree>
    <p:extLst>
      <p:ext uri="{BB962C8B-B14F-4D97-AF65-F5344CB8AC3E}">
        <p14:creationId xmlns:p14="http://schemas.microsoft.com/office/powerpoint/2010/main" val="63587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10</a:t>
            </a:fld>
            <a:endParaRPr lang="ja-JP" altLang="en-US" dirty="0"/>
          </a:p>
        </p:txBody>
      </p:sp>
    </p:spTree>
    <p:extLst>
      <p:ext uri="{BB962C8B-B14F-4D97-AF65-F5344CB8AC3E}">
        <p14:creationId xmlns:p14="http://schemas.microsoft.com/office/powerpoint/2010/main" val="185254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11</a:t>
            </a:fld>
            <a:endParaRPr lang="ja-JP" altLang="en-US" dirty="0"/>
          </a:p>
        </p:txBody>
      </p:sp>
    </p:spTree>
    <p:extLst>
      <p:ext uri="{BB962C8B-B14F-4D97-AF65-F5344CB8AC3E}">
        <p14:creationId xmlns:p14="http://schemas.microsoft.com/office/powerpoint/2010/main" val="283872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BE60DC36-8EFA-4378-9855-E019C55AC472}" type="slidenum">
              <a:rPr lang="en-US" altLang="ja-JP" smtClean="0"/>
              <a:t>13</a:t>
            </a:fld>
            <a:endParaRPr lang="ja-JP" altLang="en-US" dirty="0"/>
          </a:p>
        </p:txBody>
      </p:sp>
    </p:spTree>
    <p:extLst>
      <p:ext uri="{BB962C8B-B14F-4D97-AF65-F5344CB8AC3E}">
        <p14:creationId xmlns:p14="http://schemas.microsoft.com/office/powerpoint/2010/main" val="63448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0F864C-44C4-4000-952D-01F31BFB3FD3}"/>
              </a:ext>
            </a:extLst>
          </p:cNvPr>
          <p:cNvSpPr>
            <a:spLocks noGrp="1"/>
          </p:cNvSpPr>
          <p:nvPr>
            <p:ph type="ctrTitle"/>
          </p:nvPr>
        </p:nvSpPr>
        <p:spPr>
          <a:xfrm>
            <a:off x="1238250" y="1122363"/>
            <a:ext cx="7429500" cy="2387600"/>
          </a:xfrm>
        </p:spPr>
        <p:txBody>
          <a:bodyPr rtlCol="0" anchor="b"/>
          <a:lstStyle>
            <a:lvl1pPr algn="ctr">
              <a:defRPr sz="4500" i="0"/>
            </a:lvl1pPr>
          </a:lstStyle>
          <a:p>
            <a:pPr rtl="0"/>
            <a:r>
              <a:rPr lang="ja-JP" altLang="en-US" noProof="0"/>
              <a:t>マスター タイトルの書式設定</a:t>
            </a:r>
            <a:endParaRPr lang="ja-JP" altLang="en-US" noProof="0" dirty="0"/>
          </a:p>
        </p:txBody>
      </p:sp>
      <p:sp>
        <p:nvSpPr>
          <p:cNvPr id="3" name="サブタイトル 2">
            <a:extLst>
              <a:ext uri="{FF2B5EF4-FFF2-40B4-BE49-F238E27FC236}">
                <a16:creationId xmlns:a16="http://schemas.microsoft.com/office/drawing/2014/main" id="{21392E06-C914-467E-9D4F-BD763EDA2DD5}"/>
              </a:ext>
            </a:extLst>
          </p:cNvPr>
          <p:cNvSpPr>
            <a:spLocks noGrp="1"/>
          </p:cNvSpPr>
          <p:nvPr>
            <p:ph type="subTitle" idx="1"/>
          </p:nvPr>
        </p:nvSpPr>
        <p:spPr>
          <a:xfrm>
            <a:off x="1238250" y="3602038"/>
            <a:ext cx="7429500" cy="1655762"/>
          </a:xfrm>
        </p:spPr>
        <p:txBody>
          <a:bodyPr rtlCol="0"/>
          <a:lstStyle>
            <a:lvl1pPr marL="0" indent="0" algn="ctr">
              <a:buNone/>
              <a:defRPr sz="1800" i="0"/>
            </a:lvl1pPr>
            <a:lvl2pPr marL="342882" indent="0" algn="ctr">
              <a:buNone/>
              <a:defRPr sz="1500"/>
            </a:lvl2pPr>
            <a:lvl3pPr marL="685762" indent="0" algn="ctr">
              <a:buNone/>
              <a:defRPr sz="1350"/>
            </a:lvl3pPr>
            <a:lvl4pPr marL="1028643" indent="0" algn="ctr">
              <a:buNone/>
              <a:defRPr sz="1200"/>
            </a:lvl4pPr>
            <a:lvl5pPr marL="1371524" indent="0" algn="ctr">
              <a:buNone/>
              <a:defRPr sz="1200"/>
            </a:lvl5pPr>
            <a:lvl6pPr marL="1714405" indent="0" algn="ctr">
              <a:buNone/>
              <a:defRPr sz="1200"/>
            </a:lvl6pPr>
            <a:lvl7pPr marL="2057285" indent="0" algn="ctr">
              <a:buNone/>
              <a:defRPr sz="1200"/>
            </a:lvl7pPr>
            <a:lvl8pPr marL="2400166" indent="0" algn="ctr">
              <a:buNone/>
              <a:defRPr sz="1200"/>
            </a:lvl8pPr>
            <a:lvl9pPr marL="2743048" indent="0" algn="ctr">
              <a:buNone/>
              <a:defRPr sz="1200"/>
            </a:lvl9pPr>
          </a:lstStyle>
          <a:p>
            <a:pPr rtl="0"/>
            <a:r>
              <a:rPr lang="ja-JP" altLang="en-US" noProof="0"/>
              <a:t>マスター サブタイトルの書式設定</a:t>
            </a:r>
            <a:endParaRPr lang="ja-JP" altLang="en-US" noProof="0" dirty="0"/>
          </a:p>
        </p:txBody>
      </p:sp>
      <p:sp>
        <p:nvSpPr>
          <p:cNvPr id="4" name="日付プレースホルダー 3">
            <a:extLst>
              <a:ext uri="{FF2B5EF4-FFF2-40B4-BE49-F238E27FC236}">
                <a16:creationId xmlns:a16="http://schemas.microsoft.com/office/drawing/2014/main" id="{1FBEFBAF-82E9-49AD-B2CF-7D154E024431}"/>
              </a:ext>
            </a:extLst>
          </p:cNvPr>
          <p:cNvSpPr>
            <a:spLocks noGrp="1"/>
          </p:cNvSpPr>
          <p:nvPr>
            <p:ph type="dt" sz="half" idx="10"/>
          </p:nvPr>
        </p:nvSpPr>
        <p:spPr/>
        <p:txBody>
          <a:bodyPr rtlCol="0"/>
          <a:lstStyle>
            <a:lvl1pPr>
              <a:defRPr i="0"/>
            </a:lvl1pPr>
          </a:lstStyle>
          <a:p>
            <a:fld id="{B4088F9C-7BA6-47E2-99E2-84DEE266A3C2}"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5AD8006A-94B1-44F7-972D-56767EDE3CC3}"/>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F7B869-BFB2-4C20-8AB1-46704BB3D177}"/>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縦書きテキスト プレースホルダー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16FFA8DA-0E31-4CA6-BBFC-2467AAD1D30B}"/>
              </a:ext>
            </a:extLst>
          </p:cNvPr>
          <p:cNvSpPr>
            <a:spLocks noGrp="1"/>
          </p:cNvSpPr>
          <p:nvPr>
            <p:ph type="dt" sz="half" idx="10"/>
          </p:nvPr>
        </p:nvSpPr>
        <p:spPr/>
        <p:txBody>
          <a:bodyPr rtlCol="0"/>
          <a:lstStyle>
            <a:lvl1pPr>
              <a:defRPr i="0"/>
            </a:lvl1pPr>
          </a:lstStyle>
          <a:p>
            <a:fld id="{F9B49548-6A45-4914-8B7F-F0DC2DF4983C}"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064974BD-9845-459A-9AAA-12731E2507C4}"/>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60B5D73-1652-4A8E-B5A3-101523D7290A}"/>
              </a:ext>
            </a:extLst>
          </p:cNvPr>
          <p:cNvSpPr>
            <a:spLocks noGrp="1"/>
          </p:cNvSpPr>
          <p:nvPr>
            <p:ph type="title" orient="vert"/>
          </p:nvPr>
        </p:nvSpPr>
        <p:spPr>
          <a:xfrm>
            <a:off x="7088984" y="365125"/>
            <a:ext cx="2135981" cy="5811838"/>
          </a:xfrm>
        </p:spPr>
        <p:txBody>
          <a:bodyPr vert="eaVert" rtlCol="0"/>
          <a:lstStyle>
            <a:lvl1pPr>
              <a:defRPr b="0" i="0"/>
            </a:lvl1pPr>
          </a:lstStyle>
          <a:p>
            <a:pPr rtl="0"/>
            <a:r>
              <a:rPr lang="ja-JP" altLang="en-US" noProof="0"/>
              <a:t>マスター タイトルの書式設定</a:t>
            </a:r>
            <a:endParaRPr lang="ja-JP" altLang="en-US" noProof="0" dirty="0"/>
          </a:p>
        </p:txBody>
      </p:sp>
      <p:sp>
        <p:nvSpPr>
          <p:cNvPr id="3" name="縦書きテキスト プレースホルダー 2">
            <a:extLst>
              <a:ext uri="{FF2B5EF4-FFF2-40B4-BE49-F238E27FC236}">
                <a16:creationId xmlns:a16="http://schemas.microsoft.com/office/drawing/2014/main" id="{A9B7FB99-7425-444D-B602-01B672BCE8C6}"/>
              </a:ext>
            </a:extLst>
          </p:cNvPr>
          <p:cNvSpPr>
            <a:spLocks noGrp="1"/>
          </p:cNvSpPr>
          <p:nvPr>
            <p:ph type="body" orient="vert" idx="1"/>
          </p:nvPr>
        </p:nvSpPr>
        <p:spPr>
          <a:xfrm>
            <a:off x="681041" y="365125"/>
            <a:ext cx="6284119" cy="5811838"/>
          </a:xfrm>
        </p:spPr>
        <p:txBody>
          <a:bodyPr vert="eaVert" rtlCol="0"/>
          <a:lstStyle>
            <a:lvl1pPr>
              <a:defRPr b="0" i="0"/>
            </a:lvl1pPr>
            <a:lvl2pPr>
              <a:defRPr b="0" i="0"/>
            </a:lvl2pPr>
            <a:lvl3pPr>
              <a:defRPr b="0" i="0"/>
            </a:lvl3pPr>
            <a:lvl4pPr>
              <a:defRPr b="0" i="0"/>
            </a:lvl4pPr>
            <a:lvl5pPr>
              <a:defRPr b="0"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00EEA9C5-552A-48A1-AB54-ED54209B3B48}"/>
              </a:ext>
            </a:extLst>
          </p:cNvPr>
          <p:cNvSpPr>
            <a:spLocks noGrp="1"/>
          </p:cNvSpPr>
          <p:nvPr>
            <p:ph type="dt" sz="half" idx="10"/>
          </p:nvPr>
        </p:nvSpPr>
        <p:spPr/>
        <p:txBody>
          <a:bodyPr rtlCol="0"/>
          <a:lstStyle>
            <a:lvl1pPr>
              <a:defRPr b="0" i="0"/>
            </a:lvl1pPr>
          </a:lstStyle>
          <a:p>
            <a:fld id="{17563765-8F05-4D01-B0C7-B2BA185EEC0D}"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1A83AAA3-4155-48FB-8F00-16DBE0C9C256}"/>
              </a:ext>
            </a:extLst>
          </p:cNvPr>
          <p:cNvSpPr>
            <a:spLocks noGrp="1"/>
          </p:cNvSpPr>
          <p:nvPr>
            <p:ph type="ftr" sz="quarter" idx="11"/>
          </p:nvPr>
        </p:nvSpPr>
        <p:spPr/>
        <p:txBody>
          <a:bodyPr rtlCol="0"/>
          <a:lstStyle>
            <a:lvl1pPr>
              <a:defRPr b="0" i="0"/>
            </a:lvl1pPr>
          </a:lstStyle>
          <a:p>
            <a:endParaRPr lang="ja-JP" altLang="en-US" dirty="0"/>
          </a:p>
        </p:txBody>
      </p:sp>
      <p:sp>
        <p:nvSpPr>
          <p:cNvPr id="6" name="スライド番号プレースホルダー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rtlCol="0"/>
          <a:lstStyle>
            <a:lvl1pPr>
              <a:defRPr b="0"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800"/>
            </a:lvl1pPr>
            <a:lvl2pPr marL="342882" indent="0" algn="ctr">
              <a:buNone/>
              <a:defRPr sz="1500"/>
            </a:lvl2pPr>
            <a:lvl3pPr marL="685762" indent="0" algn="ctr">
              <a:buNone/>
              <a:defRPr sz="1350"/>
            </a:lvl3pPr>
            <a:lvl4pPr marL="1028643" indent="0" algn="ctr">
              <a:buNone/>
              <a:defRPr sz="1200"/>
            </a:lvl4pPr>
            <a:lvl5pPr marL="1371524" indent="0" algn="ctr">
              <a:buNone/>
              <a:defRPr sz="1200"/>
            </a:lvl5pPr>
            <a:lvl6pPr marL="1714405" indent="0" algn="ctr">
              <a:buNone/>
              <a:defRPr sz="1200"/>
            </a:lvl6pPr>
            <a:lvl7pPr marL="2057285" indent="0" algn="ctr">
              <a:buNone/>
              <a:defRPr sz="1200"/>
            </a:lvl7pPr>
            <a:lvl8pPr marL="2400166" indent="0" algn="ctr">
              <a:buNone/>
              <a:defRPr sz="1200"/>
            </a:lvl8pPr>
            <a:lvl9pPr marL="2743048"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5C5A658-E357-4884-AB5D-F7C959B18CD6}"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BE2A86-7F05-41B4-8F07-5B31971C6D26}" type="slidenum">
              <a:rPr kumimoji="1" lang="ja-JP" altLang="en-US" smtClean="0"/>
              <a:t>‹#›</a:t>
            </a:fld>
            <a:endParaRPr kumimoji="1" lang="ja-JP" altLang="en-US"/>
          </a:p>
        </p:txBody>
      </p:sp>
    </p:spTree>
    <p:extLst>
      <p:ext uri="{BB962C8B-B14F-4D97-AF65-F5344CB8AC3E}">
        <p14:creationId xmlns:p14="http://schemas.microsoft.com/office/powerpoint/2010/main" val="258967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807FBE-061D-452C-A8A6-213063CFD678}"/>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433A3535-1708-499D-B5D2-7D8F9FD182D0}"/>
              </a:ext>
            </a:extLst>
          </p:cNvPr>
          <p:cNvSpPr>
            <a:spLocks noGrp="1"/>
          </p:cNvSpPr>
          <p:nvPr>
            <p:ph idx="1"/>
          </p:nvPr>
        </p:nvSpPr>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ACB06063-A112-49AB-80C8-504D99ECD771}"/>
              </a:ext>
            </a:extLst>
          </p:cNvPr>
          <p:cNvSpPr>
            <a:spLocks noGrp="1"/>
          </p:cNvSpPr>
          <p:nvPr>
            <p:ph type="dt" sz="half" idx="10"/>
          </p:nvPr>
        </p:nvSpPr>
        <p:spPr/>
        <p:txBody>
          <a:bodyPr rtlCol="0"/>
          <a:lstStyle>
            <a:lvl1pPr>
              <a:defRPr i="0"/>
            </a:lvl1pPr>
          </a:lstStyle>
          <a:p>
            <a:fld id="{5A47A51A-43EF-44FD-8F3E-B3EC2E64E927}"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6344C8D5-F898-4318-A76D-1FBD87329198}"/>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2CABF-E3C1-431A-A69C-D4881CC43F0F}"/>
              </a:ext>
            </a:extLst>
          </p:cNvPr>
          <p:cNvSpPr>
            <a:spLocks noGrp="1"/>
          </p:cNvSpPr>
          <p:nvPr>
            <p:ph type="title"/>
          </p:nvPr>
        </p:nvSpPr>
        <p:spPr>
          <a:xfrm>
            <a:off x="675880" y="1709748"/>
            <a:ext cx="8543925" cy="2852737"/>
          </a:xfrm>
        </p:spPr>
        <p:txBody>
          <a:bodyPr rtlCol="0" anchor="b"/>
          <a:lstStyle>
            <a:lvl1pPr>
              <a:defRPr sz="4500" i="0"/>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D5584226-69DA-4211-B2C8-C29FD05A4A69}"/>
              </a:ext>
            </a:extLst>
          </p:cNvPr>
          <p:cNvSpPr>
            <a:spLocks noGrp="1"/>
          </p:cNvSpPr>
          <p:nvPr>
            <p:ph type="body" idx="1"/>
          </p:nvPr>
        </p:nvSpPr>
        <p:spPr>
          <a:xfrm>
            <a:off x="675880" y="4589473"/>
            <a:ext cx="8543925" cy="1500187"/>
          </a:xfrm>
        </p:spPr>
        <p:txBody>
          <a:bodyPr rtlCol="0"/>
          <a:lstStyle>
            <a:lvl1pPr marL="0" indent="0">
              <a:buNone/>
              <a:defRPr sz="1800" i="0">
                <a:solidFill>
                  <a:schemeClr val="tx1">
                    <a:tint val="75000"/>
                  </a:schemeClr>
                </a:solidFill>
              </a:defRPr>
            </a:lvl1pPr>
            <a:lvl2pPr marL="342882" indent="0">
              <a:buNone/>
              <a:defRPr sz="1500">
                <a:solidFill>
                  <a:schemeClr val="tx1">
                    <a:tint val="75000"/>
                  </a:schemeClr>
                </a:solidFill>
              </a:defRPr>
            </a:lvl2pPr>
            <a:lvl3pPr marL="685762" indent="0">
              <a:buNone/>
              <a:defRPr sz="1350">
                <a:solidFill>
                  <a:schemeClr val="tx1">
                    <a:tint val="75000"/>
                  </a:schemeClr>
                </a:solidFill>
              </a:defRPr>
            </a:lvl3pPr>
            <a:lvl4pPr marL="1028643" indent="0">
              <a:buNone/>
              <a:defRPr sz="1200">
                <a:solidFill>
                  <a:schemeClr val="tx1">
                    <a:tint val="75000"/>
                  </a:schemeClr>
                </a:solidFill>
              </a:defRPr>
            </a:lvl4pPr>
            <a:lvl5pPr marL="1371524" indent="0">
              <a:buNone/>
              <a:defRPr sz="1200">
                <a:solidFill>
                  <a:schemeClr val="tx1">
                    <a:tint val="75000"/>
                  </a:schemeClr>
                </a:solidFill>
              </a:defRPr>
            </a:lvl5pPr>
            <a:lvl6pPr marL="1714405" indent="0">
              <a:buNone/>
              <a:defRPr sz="1200">
                <a:solidFill>
                  <a:schemeClr val="tx1">
                    <a:tint val="75000"/>
                  </a:schemeClr>
                </a:solidFill>
              </a:defRPr>
            </a:lvl6pPr>
            <a:lvl7pPr marL="2057285" indent="0">
              <a:buNone/>
              <a:defRPr sz="1200">
                <a:solidFill>
                  <a:schemeClr val="tx1">
                    <a:tint val="75000"/>
                  </a:schemeClr>
                </a:solidFill>
              </a:defRPr>
            </a:lvl7pPr>
            <a:lvl8pPr marL="2400166" indent="0">
              <a:buNone/>
              <a:defRPr sz="1200">
                <a:solidFill>
                  <a:schemeClr val="tx1">
                    <a:tint val="75000"/>
                  </a:schemeClr>
                </a:solidFill>
              </a:defRPr>
            </a:lvl8pPr>
            <a:lvl9pPr marL="2743048" indent="0">
              <a:buNone/>
              <a:defRPr sz="1200">
                <a:solidFill>
                  <a:schemeClr val="tx1">
                    <a:tint val="75000"/>
                  </a:schemeClr>
                </a:solidFill>
              </a:defRPr>
            </a:lvl9pPr>
          </a:lstStyle>
          <a:p>
            <a:pPr lvl="0" rtl="0"/>
            <a:r>
              <a:rPr lang="ja-JP" altLang="en-US" noProof="0"/>
              <a:t>マスター テキストの書式設定</a:t>
            </a:r>
          </a:p>
        </p:txBody>
      </p:sp>
      <p:sp>
        <p:nvSpPr>
          <p:cNvPr id="4" name="日付プレースホルダー 3">
            <a:extLst>
              <a:ext uri="{FF2B5EF4-FFF2-40B4-BE49-F238E27FC236}">
                <a16:creationId xmlns:a16="http://schemas.microsoft.com/office/drawing/2014/main" id="{D5FF82DB-B518-40FD-8A66-44B874C055FB}"/>
              </a:ext>
            </a:extLst>
          </p:cNvPr>
          <p:cNvSpPr>
            <a:spLocks noGrp="1"/>
          </p:cNvSpPr>
          <p:nvPr>
            <p:ph type="dt" sz="half" idx="10"/>
          </p:nvPr>
        </p:nvSpPr>
        <p:spPr/>
        <p:txBody>
          <a:bodyPr rtlCol="0"/>
          <a:lstStyle>
            <a:lvl1pPr>
              <a:defRPr i="0"/>
            </a:lvl1pPr>
          </a:lstStyle>
          <a:p>
            <a:fld id="{0682DCBF-2ADA-4EC4-A68C-F99AB810DF33}"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FCC1CCEE-725F-4745-837B-87EFB70E71D8}"/>
              </a:ext>
            </a:extLst>
          </p:cNvPr>
          <p:cNvSpPr>
            <a:spLocks noGrp="1"/>
          </p:cNvSpPr>
          <p:nvPr>
            <p:ph type="ftr" sz="quarter" idx="11"/>
          </p:nvPr>
        </p:nvSpPr>
        <p:spPr/>
        <p:txBody>
          <a:bodyPr rtlCol="0"/>
          <a:lstStyle>
            <a:lvl1pPr>
              <a:defRPr i="0"/>
            </a:lvl1pPr>
          </a:lstStyle>
          <a:p>
            <a:endParaRPr lang="ja-JP" altLang="en-US" dirty="0"/>
          </a:p>
        </p:txBody>
      </p:sp>
      <p:sp>
        <p:nvSpPr>
          <p:cNvPr id="6" name="スライド番号プレースホルダー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CC9BDC-6F21-4EF5-A8DD-E35E27EACA58}"/>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6B968D5F-2AB6-42D3-A54E-AB3E60325170}"/>
              </a:ext>
            </a:extLst>
          </p:cNvPr>
          <p:cNvSpPr>
            <a:spLocks noGrp="1"/>
          </p:cNvSpPr>
          <p:nvPr>
            <p:ph sz="half" idx="1"/>
          </p:nvPr>
        </p:nvSpPr>
        <p:spPr>
          <a:xfrm>
            <a:off x="681038" y="1825625"/>
            <a:ext cx="4210050" cy="435133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a:extLst>
              <a:ext uri="{FF2B5EF4-FFF2-40B4-BE49-F238E27FC236}">
                <a16:creationId xmlns:a16="http://schemas.microsoft.com/office/drawing/2014/main" id="{465AB07F-D5F7-402A-AE4E-027BF1CA9127}"/>
              </a:ext>
            </a:extLst>
          </p:cNvPr>
          <p:cNvSpPr>
            <a:spLocks noGrp="1"/>
          </p:cNvSpPr>
          <p:nvPr>
            <p:ph sz="half" idx="2"/>
          </p:nvPr>
        </p:nvSpPr>
        <p:spPr>
          <a:xfrm>
            <a:off x="5014913" y="1825625"/>
            <a:ext cx="4210050" cy="435133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a:extLst>
              <a:ext uri="{FF2B5EF4-FFF2-40B4-BE49-F238E27FC236}">
                <a16:creationId xmlns:a16="http://schemas.microsoft.com/office/drawing/2014/main" id="{85108EDC-3863-43B9-93C7-37465DC73B28}"/>
              </a:ext>
            </a:extLst>
          </p:cNvPr>
          <p:cNvSpPr>
            <a:spLocks noGrp="1"/>
          </p:cNvSpPr>
          <p:nvPr>
            <p:ph type="dt" sz="half" idx="10"/>
          </p:nvPr>
        </p:nvSpPr>
        <p:spPr/>
        <p:txBody>
          <a:bodyPr rtlCol="0"/>
          <a:lstStyle>
            <a:lvl1pPr>
              <a:defRPr i="0"/>
            </a:lvl1pPr>
          </a:lstStyle>
          <a:p>
            <a:fld id="{13E137DE-5E1A-4A55-9AA6-D752A3924CF2}" type="datetime1">
              <a:rPr lang="ja-JP" altLang="en-US" smtClean="0"/>
              <a:t>2025/7/25</a:t>
            </a:fld>
            <a:endParaRPr lang="ja-JP" altLang="en-US" dirty="0"/>
          </a:p>
        </p:txBody>
      </p:sp>
      <p:sp>
        <p:nvSpPr>
          <p:cNvPr id="6" name="フッター プレースホルダー 5">
            <a:extLst>
              <a:ext uri="{FF2B5EF4-FFF2-40B4-BE49-F238E27FC236}">
                <a16:creationId xmlns:a16="http://schemas.microsoft.com/office/drawing/2014/main" id="{A777D452-958D-4159-A9A4-16DD29680A04}"/>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8C848-926A-4FD3-A311-A100A2662BE1}"/>
              </a:ext>
            </a:extLst>
          </p:cNvPr>
          <p:cNvSpPr>
            <a:spLocks noGrp="1"/>
          </p:cNvSpPr>
          <p:nvPr>
            <p:ph type="title"/>
          </p:nvPr>
        </p:nvSpPr>
        <p:spPr>
          <a:xfrm>
            <a:off x="682329" y="365129"/>
            <a:ext cx="8543925" cy="1325563"/>
          </a:xfrm>
        </p:spPr>
        <p:txBody>
          <a:bodyPr rtlCol="0"/>
          <a:lstStyle>
            <a:lvl1pPr>
              <a:defRPr i="0"/>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3C8ECD90-B4F0-4DFB-BB3D-F2310207896F}"/>
              </a:ext>
            </a:extLst>
          </p:cNvPr>
          <p:cNvSpPr>
            <a:spLocks noGrp="1"/>
          </p:cNvSpPr>
          <p:nvPr>
            <p:ph type="body" idx="1"/>
          </p:nvPr>
        </p:nvSpPr>
        <p:spPr>
          <a:xfrm>
            <a:off x="682329" y="1681163"/>
            <a:ext cx="4190702" cy="823912"/>
          </a:xfrm>
        </p:spPr>
        <p:txBody>
          <a:bodyPr rtlCol="0" anchor="b"/>
          <a:lstStyle>
            <a:lvl1pPr marL="0" indent="0">
              <a:buNone/>
              <a:defRPr sz="1800" b="1" i="0"/>
            </a:lvl1pPr>
            <a:lvl2pPr marL="342882" indent="0">
              <a:buNone/>
              <a:defRPr sz="1500" b="1"/>
            </a:lvl2pPr>
            <a:lvl3pPr marL="685762" indent="0">
              <a:buNone/>
              <a:defRPr sz="1350" b="1"/>
            </a:lvl3pPr>
            <a:lvl4pPr marL="1028643" indent="0">
              <a:buNone/>
              <a:defRPr sz="1200" b="1"/>
            </a:lvl4pPr>
            <a:lvl5pPr marL="1371524" indent="0">
              <a:buNone/>
              <a:defRPr sz="1200" b="1"/>
            </a:lvl5pPr>
            <a:lvl6pPr marL="1714405" indent="0">
              <a:buNone/>
              <a:defRPr sz="1200" b="1"/>
            </a:lvl6pPr>
            <a:lvl7pPr marL="2057285" indent="0">
              <a:buNone/>
              <a:defRPr sz="1200" b="1"/>
            </a:lvl7pPr>
            <a:lvl8pPr marL="2400166" indent="0">
              <a:buNone/>
              <a:defRPr sz="1200" b="1"/>
            </a:lvl8pPr>
            <a:lvl9pPr marL="2743048" indent="0">
              <a:buNone/>
              <a:defRPr sz="12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335A6C3A-033E-474B-AB97-D8291A04E7DD}"/>
              </a:ext>
            </a:extLst>
          </p:cNvPr>
          <p:cNvSpPr>
            <a:spLocks noGrp="1"/>
          </p:cNvSpPr>
          <p:nvPr>
            <p:ph sz="half" idx="2"/>
          </p:nvPr>
        </p:nvSpPr>
        <p:spPr>
          <a:xfrm>
            <a:off x="682329" y="2505075"/>
            <a:ext cx="4190702" cy="368458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a:extLst>
              <a:ext uri="{FF2B5EF4-FFF2-40B4-BE49-F238E27FC236}">
                <a16:creationId xmlns:a16="http://schemas.microsoft.com/office/drawing/2014/main" id="{A532B928-3A23-4FCA-AD1F-E45A467B54F5}"/>
              </a:ext>
            </a:extLst>
          </p:cNvPr>
          <p:cNvSpPr>
            <a:spLocks noGrp="1"/>
          </p:cNvSpPr>
          <p:nvPr>
            <p:ph type="body" sz="quarter" idx="3"/>
          </p:nvPr>
        </p:nvSpPr>
        <p:spPr>
          <a:xfrm>
            <a:off x="5014915" y="1681163"/>
            <a:ext cx="4211340" cy="823912"/>
          </a:xfrm>
        </p:spPr>
        <p:txBody>
          <a:bodyPr rtlCol="0" anchor="b"/>
          <a:lstStyle>
            <a:lvl1pPr marL="0" indent="0">
              <a:buNone/>
              <a:defRPr sz="1800" b="1" i="0"/>
            </a:lvl1pPr>
            <a:lvl2pPr marL="342882" indent="0">
              <a:buNone/>
              <a:defRPr sz="1500" b="1"/>
            </a:lvl2pPr>
            <a:lvl3pPr marL="685762" indent="0">
              <a:buNone/>
              <a:defRPr sz="1350" b="1"/>
            </a:lvl3pPr>
            <a:lvl4pPr marL="1028643" indent="0">
              <a:buNone/>
              <a:defRPr sz="1200" b="1"/>
            </a:lvl4pPr>
            <a:lvl5pPr marL="1371524" indent="0">
              <a:buNone/>
              <a:defRPr sz="1200" b="1"/>
            </a:lvl5pPr>
            <a:lvl6pPr marL="1714405" indent="0">
              <a:buNone/>
              <a:defRPr sz="1200" b="1"/>
            </a:lvl6pPr>
            <a:lvl7pPr marL="2057285" indent="0">
              <a:buNone/>
              <a:defRPr sz="1200" b="1"/>
            </a:lvl7pPr>
            <a:lvl8pPr marL="2400166" indent="0">
              <a:buNone/>
              <a:defRPr sz="1200" b="1"/>
            </a:lvl8pPr>
            <a:lvl9pPr marL="2743048" indent="0">
              <a:buNone/>
              <a:defRPr sz="12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3BDC8376-6FC6-4A11-B0DB-9A148E9C00E2}"/>
              </a:ext>
            </a:extLst>
          </p:cNvPr>
          <p:cNvSpPr>
            <a:spLocks noGrp="1"/>
          </p:cNvSpPr>
          <p:nvPr>
            <p:ph sz="quarter" idx="4"/>
          </p:nvPr>
        </p:nvSpPr>
        <p:spPr>
          <a:xfrm>
            <a:off x="5014915" y="2505075"/>
            <a:ext cx="4211340" cy="3684588"/>
          </a:xfrm>
        </p:spPr>
        <p:txBody>
          <a:bodyPr rtlCol="0"/>
          <a:lstStyle>
            <a:lvl1pPr>
              <a:defRPr i="0"/>
            </a:lvl1pPr>
            <a:lvl2pPr>
              <a:defRPr i="0"/>
            </a:lvl2pPr>
            <a:lvl3pPr>
              <a:defRPr i="0"/>
            </a:lvl3pPr>
            <a:lvl4pPr>
              <a:defRPr i="0"/>
            </a:lvl4pPr>
            <a:lvl5pPr>
              <a:defRPr i="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a:extLst>
              <a:ext uri="{FF2B5EF4-FFF2-40B4-BE49-F238E27FC236}">
                <a16:creationId xmlns:a16="http://schemas.microsoft.com/office/drawing/2014/main" id="{6E80206F-8846-425C-A56E-16FFBA442014}"/>
              </a:ext>
            </a:extLst>
          </p:cNvPr>
          <p:cNvSpPr>
            <a:spLocks noGrp="1"/>
          </p:cNvSpPr>
          <p:nvPr>
            <p:ph type="dt" sz="half" idx="10"/>
          </p:nvPr>
        </p:nvSpPr>
        <p:spPr/>
        <p:txBody>
          <a:bodyPr rtlCol="0"/>
          <a:lstStyle>
            <a:lvl1pPr>
              <a:defRPr i="0"/>
            </a:lvl1pPr>
          </a:lstStyle>
          <a:p>
            <a:fld id="{83EAC525-530B-45B1-A51C-37A178C40383}" type="datetime1">
              <a:rPr lang="ja-JP" altLang="en-US" smtClean="0"/>
              <a:t>2025/7/25</a:t>
            </a:fld>
            <a:endParaRPr lang="ja-JP" altLang="en-US" dirty="0"/>
          </a:p>
        </p:txBody>
      </p:sp>
      <p:sp>
        <p:nvSpPr>
          <p:cNvPr id="8" name="フッター プレースホルダー 7">
            <a:extLst>
              <a:ext uri="{FF2B5EF4-FFF2-40B4-BE49-F238E27FC236}">
                <a16:creationId xmlns:a16="http://schemas.microsoft.com/office/drawing/2014/main" id="{6A45E89F-12CF-4561-A5F2-1E05783A3063}"/>
              </a:ext>
            </a:extLst>
          </p:cNvPr>
          <p:cNvSpPr>
            <a:spLocks noGrp="1"/>
          </p:cNvSpPr>
          <p:nvPr>
            <p:ph type="ftr" sz="quarter" idx="11"/>
          </p:nvPr>
        </p:nvSpPr>
        <p:spPr/>
        <p:txBody>
          <a:bodyPr rtlCol="0"/>
          <a:lstStyle>
            <a:lvl1pPr>
              <a:defRPr i="0"/>
            </a:lvl1pPr>
          </a:lstStyle>
          <a:p>
            <a:endParaRPr lang="ja-JP" altLang="en-US" dirty="0"/>
          </a:p>
        </p:txBody>
      </p:sp>
      <p:sp>
        <p:nvSpPr>
          <p:cNvPr id="9" name="スライド番号プレースホルダー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0E367-8DA0-4655-BCBC-F4280D8642CD}"/>
              </a:ext>
            </a:extLst>
          </p:cNvPr>
          <p:cNvSpPr>
            <a:spLocks noGrp="1"/>
          </p:cNvSpPr>
          <p:nvPr>
            <p:ph type="title"/>
          </p:nvPr>
        </p:nvSpPr>
        <p:spPr/>
        <p:txBody>
          <a:bodyPr rtlCol="0"/>
          <a:lstStyle>
            <a:lvl1pPr>
              <a:defRPr i="0"/>
            </a:lvl1pPr>
          </a:lstStyle>
          <a:p>
            <a:pPr rtl="0"/>
            <a:r>
              <a:rPr lang="ja-JP" altLang="en-US" noProof="0"/>
              <a:t>マスター タイトルの書式設定</a:t>
            </a:r>
            <a:endParaRPr lang="ja-JP" altLang="en-US" noProof="0" dirty="0"/>
          </a:p>
        </p:txBody>
      </p:sp>
      <p:sp>
        <p:nvSpPr>
          <p:cNvPr id="3" name="日付プレースホルダー 2">
            <a:extLst>
              <a:ext uri="{FF2B5EF4-FFF2-40B4-BE49-F238E27FC236}">
                <a16:creationId xmlns:a16="http://schemas.microsoft.com/office/drawing/2014/main" id="{2FEF9592-AA3C-4CF8-A5DB-4D010195A438}"/>
              </a:ext>
            </a:extLst>
          </p:cNvPr>
          <p:cNvSpPr>
            <a:spLocks noGrp="1"/>
          </p:cNvSpPr>
          <p:nvPr>
            <p:ph type="dt" sz="half" idx="10"/>
          </p:nvPr>
        </p:nvSpPr>
        <p:spPr/>
        <p:txBody>
          <a:bodyPr rtlCol="0"/>
          <a:lstStyle>
            <a:lvl1pPr>
              <a:defRPr i="0"/>
            </a:lvl1pPr>
          </a:lstStyle>
          <a:p>
            <a:fld id="{AED717A1-44B7-4B10-8110-9730C585BB85}" type="datetime1">
              <a:rPr lang="ja-JP" altLang="en-US" smtClean="0"/>
              <a:t>2025/7/25</a:t>
            </a:fld>
            <a:endParaRPr lang="ja-JP" altLang="en-US" dirty="0"/>
          </a:p>
        </p:txBody>
      </p:sp>
      <p:sp>
        <p:nvSpPr>
          <p:cNvPr id="4" name="フッター プレースホルダー 3">
            <a:extLst>
              <a:ext uri="{FF2B5EF4-FFF2-40B4-BE49-F238E27FC236}">
                <a16:creationId xmlns:a16="http://schemas.microsoft.com/office/drawing/2014/main" id="{3C2C9377-F93E-4515-852A-264707755154}"/>
              </a:ext>
            </a:extLst>
          </p:cNvPr>
          <p:cNvSpPr>
            <a:spLocks noGrp="1"/>
          </p:cNvSpPr>
          <p:nvPr>
            <p:ph type="ftr" sz="quarter" idx="11"/>
          </p:nvPr>
        </p:nvSpPr>
        <p:spPr/>
        <p:txBody>
          <a:bodyPr rtlCol="0"/>
          <a:lstStyle>
            <a:lvl1pPr>
              <a:defRPr i="0"/>
            </a:lvl1pPr>
          </a:lstStyle>
          <a:p>
            <a:endParaRPr lang="ja-JP" altLang="en-US" dirty="0"/>
          </a:p>
        </p:txBody>
      </p:sp>
      <p:sp>
        <p:nvSpPr>
          <p:cNvPr id="5" name="スライド番号プレースホルダー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A599B4-6AB2-4190-82B5-7667EE1E922A}"/>
              </a:ext>
            </a:extLst>
          </p:cNvPr>
          <p:cNvSpPr>
            <a:spLocks noGrp="1"/>
          </p:cNvSpPr>
          <p:nvPr>
            <p:ph type="dt" sz="half" idx="10"/>
          </p:nvPr>
        </p:nvSpPr>
        <p:spPr/>
        <p:txBody>
          <a:bodyPr rtlCol="0"/>
          <a:lstStyle>
            <a:lvl1pPr>
              <a:defRPr i="0"/>
            </a:lvl1pPr>
          </a:lstStyle>
          <a:p>
            <a:fld id="{3769C717-2B06-483A-AA07-91CF16426FFF}" type="datetime1">
              <a:rPr lang="ja-JP" altLang="en-US" smtClean="0"/>
              <a:t>2025/7/25</a:t>
            </a:fld>
            <a:endParaRPr lang="ja-JP" altLang="en-US" dirty="0"/>
          </a:p>
        </p:txBody>
      </p:sp>
      <p:sp>
        <p:nvSpPr>
          <p:cNvPr id="3" name="フッター プレースホルダー 2">
            <a:extLst>
              <a:ext uri="{FF2B5EF4-FFF2-40B4-BE49-F238E27FC236}">
                <a16:creationId xmlns:a16="http://schemas.microsoft.com/office/drawing/2014/main" id="{1B8FBFB3-AD86-4E39-B8AE-B4EC14528156}"/>
              </a:ext>
            </a:extLst>
          </p:cNvPr>
          <p:cNvSpPr>
            <a:spLocks noGrp="1"/>
          </p:cNvSpPr>
          <p:nvPr>
            <p:ph type="ftr" sz="quarter" idx="11"/>
          </p:nvPr>
        </p:nvSpPr>
        <p:spPr/>
        <p:txBody>
          <a:bodyPr rtlCol="0"/>
          <a:lstStyle>
            <a:lvl1pPr>
              <a:defRPr i="0"/>
            </a:lvl1pPr>
          </a:lstStyle>
          <a:p>
            <a:endParaRPr lang="ja-JP" altLang="en-US" dirty="0"/>
          </a:p>
        </p:txBody>
      </p:sp>
      <p:sp>
        <p:nvSpPr>
          <p:cNvPr id="4" name="スライド番号プレースホルダー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83DA1-5CB8-405D-9613-8A9B7BC5664C}"/>
              </a:ext>
            </a:extLst>
          </p:cNvPr>
          <p:cNvSpPr>
            <a:spLocks noGrp="1"/>
          </p:cNvSpPr>
          <p:nvPr>
            <p:ph type="title"/>
          </p:nvPr>
        </p:nvSpPr>
        <p:spPr>
          <a:xfrm>
            <a:off x="682329" y="457200"/>
            <a:ext cx="3194943" cy="1600200"/>
          </a:xfrm>
        </p:spPr>
        <p:txBody>
          <a:bodyPr rtlCol="0" anchor="b"/>
          <a:lstStyle>
            <a:lvl1pPr>
              <a:defRPr sz="2400" i="0"/>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9842BB15-A24D-42E9-9CAE-BB827226301E}"/>
              </a:ext>
            </a:extLst>
          </p:cNvPr>
          <p:cNvSpPr>
            <a:spLocks noGrp="1"/>
          </p:cNvSpPr>
          <p:nvPr>
            <p:ph idx="1"/>
          </p:nvPr>
        </p:nvSpPr>
        <p:spPr>
          <a:xfrm>
            <a:off x="4211340" y="987435"/>
            <a:ext cx="5014913" cy="4873625"/>
          </a:xfrm>
        </p:spPr>
        <p:txBody>
          <a:bodyPr rtlCol="0"/>
          <a:lstStyle>
            <a:lvl1pPr>
              <a:defRPr sz="2400" i="0"/>
            </a:lvl1pPr>
            <a:lvl2pPr>
              <a:defRPr sz="2100" i="0"/>
            </a:lvl2pPr>
            <a:lvl3pPr>
              <a:defRPr sz="1800" i="0"/>
            </a:lvl3pPr>
            <a:lvl4pPr>
              <a:defRPr sz="1500" i="0"/>
            </a:lvl4pPr>
            <a:lvl5pPr>
              <a:defRPr sz="1500" i="0"/>
            </a:lvl5pPr>
            <a:lvl6pPr>
              <a:defRPr sz="1500"/>
            </a:lvl6pPr>
            <a:lvl7pPr>
              <a:defRPr sz="1500"/>
            </a:lvl7pPr>
            <a:lvl8pPr>
              <a:defRPr sz="1500"/>
            </a:lvl8pPr>
            <a:lvl9pPr>
              <a:defRPr sz="15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a:extLst>
              <a:ext uri="{FF2B5EF4-FFF2-40B4-BE49-F238E27FC236}">
                <a16:creationId xmlns:a16="http://schemas.microsoft.com/office/drawing/2014/main" id="{78F0849D-D3C3-462A-9751-4EAB0B9145E4}"/>
              </a:ext>
            </a:extLst>
          </p:cNvPr>
          <p:cNvSpPr>
            <a:spLocks noGrp="1"/>
          </p:cNvSpPr>
          <p:nvPr>
            <p:ph type="body" sz="half" idx="2"/>
          </p:nvPr>
        </p:nvSpPr>
        <p:spPr>
          <a:xfrm>
            <a:off x="682329" y="2057400"/>
            <a:ext cx="3194943" cy="3811588"/>
          </a:xfrm>
        </p:spPr>
        <p:txBody>
          <a:bodyPr rtlCol="0"/>
          <a:lstStyle>
            <a:lvl1pPr marL="0" indent="0">
              <a:buNone/>
              <a:defRPr sz="1200" i="0"/>
            </a:lvl1pPr>
            <a:lvl2pPr marL="342882" indent="0">
              <a:buNone/>
              <a:defRPr sz="1050"/>
            </a:lvl2pPr>
            <a:lvl3pPr marL="685762" indent="0">
              <a:buNone/>
              <a:defRPr sz="900"/>
            </a:lvl3pPr>
            <a:lvl4pPr marL="1028643" indent="0">
              <a:buNone/>
              <a:defRPr sz="750"/>
            </a:lvl4pPr>
            <a:lvl5pPr marL="1371524" indent="0">
              <a:buNone/>
              <a:defRPr sz="750"/>
            </a:lvl5pPr>
            <a:lvl6pPr marL="1714405" indent="0">
              <a:buNone/>
              <a:defRPr sz="750"/>
            </a:lvl6pPr>
            <a:lvl7pPr marL="2057285" indent="0">
              <a:buNone/>
              <a:defRPr sz="750"/>
            </a:lvl7pPr>
            <a:lvl8pPr marL="2400166" indent="0">
              <a:buNone/>
              <a:defRPr sz="750"/>
            </a:lvl8pPr>
            <a:lvl9pPr marL="2743048" indent="0">
              <a:buNone/>
              <a:defRPr sz="75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F180DD20-7A20-4574-98A4-427795876739}"/>
              </a:ext>
            </a:extLst>
          </p:cNvPr>
          <p:cNvSpPr>
            <a:spLocks noGrp="1"/>
          </p:cNvSpPr>
          <p:nvPr>
            <p:ph type="dt" sz="half" idx="10"/>
          </p:nvPr>
        </p:nvSpPr>
        <p:spPr/>
        <p:txBody>
          <a:bodyPr rtlCol="0"/>
          <a:lstStyle>
            <a:lvl1pPr>
              <a:defRPr i="0"/>
            </a:lvl1pPr>
          </a:lstStyle>
          <a:p>
            <a:fld id="{FCB10F74-321A-4FBD-BE91-86C6E2856F34}" type="datetime1">
              <a:rPr lang="ja-JP" altLang="en-US" smtClean="0"/>
              <a:t>2025/7/25</a:t>
            </a:fld>
            <a:endParaRPr lang="ja-JP" altLang="en-US" dirty="0"/>
          </a:p>
        </p:txBody>
      </p:sp>
      <p:sp>
        <p:nvSpPr>
          <p:cNvPr id="6" name="フッター プレースホルダー 5">
            <a:extLst>
              <a:ext uri="{FF2B5EF4-FFF2-40B4-BE49-F238E27FC236}">
                <a16:creationId xmlns:a16="http://schemas.microsoft.com/office/drawing/2014/main" id="{54D0ED2B-71C4-421A-9DB0-676E00C10BDC}"/>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8F5C67-EEEC-4AB0-9653-0F80D6B10941}"/>
              </a:ext>
            </a:extLst>
          </p:cNvPr>
          <p:cNvSpPr>
            <a:spLocks noGrp="1"/>
          </p:cNvSpPr>
          <p:nvPr>
            <p:ph type="title"/>
          </p:nvPr>
        </p:nvSpPr>
        <p:spPr>
          <a:xfrm>
            <a:off x="682329" y="457200"/>
            <a:ext cx="3194943" cy="1600200"/>
          </a:xfrm>
        </p:spPr>
        <p:txBody>
          <a:bodyPr rtlCol="0" anchor="b"/>
          <a:lstStyle>
            <a:lvl1pPr>
              <a:defRPr sz="2400" i="0"/>
            </a:lvl1pPr>
          </a:lstStyle>
          <a:p>
            <a:pPr rtl="0"/>
            <a:r>
              <a:rPr lang="ja-JP" altLang="en-US" noProof="0"/>
              <a:t>マスター タイトルの書式設定</a:t>
            </a:r>
            <a:endParaRPr lang="ja-JP" altLang="en-US" noProof="0" dirty="0"/>
          </a:p>
        </p:txBody>
      </p:sp>
      <p:sp>
        <p:nvSpPr>
          <p:cNvPr id="3" name="図プレースホルダー 2">
            <a:extLst>
              <a:ext uri="{FF2B5EF4-FFF2-40B4-BE49-F238E27FC236}">
                <a16:creationId xmlns:a16="http://schemas.microsoft.com/office/drawing/2014/main" id="{1DD50D6D-5277-4324-AF23-5FAF007834EB}"/>
              </a:ext>
            </a:extLst>
          </p:cNvPr>
          <p:cNvSpPr>
            <a:spLocks noGrp="1"/>
          </p:cNvSpPr>
          <p:nvPr>
            <p:ph type="pic" idx="1"/>
          </p:nvPr>
        </p:nvSpPr>
        <p:spPr>
          <a:xfrm>
            <a:off x="4211340" y="987435"/>
            <a:ext cx="5014913" cy="4873625"/>
          </a:xfrm>
        </p:spPr>
        <p:txBody>
          <a:bodyPr rtlCol="0"/>
          <a:lstStyle>
            <a:lvl1pPr marL="0" indent="0">
              <a:buNone/>
              <a:defRPr sz="2400" i="0"/>
            </a:lvl1pPr>
            <a:lvl2pPr marL="342882" indent="0">
              <a:buNone/>
              <a:defRPr sz="2100"/>
            </a:lvl2pPr>
            <a:lvl3pPr marL="685762" indent="0">
              <a:buNone/>
              <a:defRPr sz="1800"/>
            </a:lvl3pPr>
            <a:lvl4pPr marL="1028643" indent="0">
              <a:buNone/>
              <a:defRPr sz="1500"/>
            </a:lvl4pPr>
            <a:lvl5pPr marL="1371524" indent="0">
              <a:buNone/>
              <a:defRPr sz="1500"/>
            </a:lvl5pPr>
            <a:lvl6pPr marL="1714405" indent="0">
              <a:buNone/>
              <a:defRPr sz="1500"/>
            </a:lvl6pPr>
            <a:lvl7pPr marL="2057285" indent="0">
              <a:buNone/>
              <a:defRPr sz="1500"/>
            </a:lvl7pPr>
            <a:lvl8pPr marL="2400166" indent="0">
              <a:buNone/>
              <a:defRPr sz="1500"/>
            </a:lvl8pPr>
            <a:lvl9pPr marL="2743048" indent="0">
              <a:buNone/>
              <a:defRPr sz="1500"/>
            </a:lvl9pPr>
          </a:lstStyle>
          <a:p>
            <a:pPr rtl="0"/>
            <a:r>
              <a:rPr lang="ja-JP" altLang="en-US" noProof="0"/>
              <a:t>図を追加</a:t>
            </a:r>
            <a:endParaRPr lang="ja-JP" altLang="en-US" noProof="0" dirty="0"/>
          </a:p>
        </p:txBody>
      </p:sp>
      <p:sp>
        <p:nvSpPr>
          <p:cNvPr id="4" name="テキスト プレースホルダー 3">
            <a:extLst>
              <a:ext uri="{FF2B5EF4-FFF2-40B4-BE49-F238E27FC236}">
                <a16:creationId xmlns:a16="http://schemas.microsoft.com/office/drawing/2014/main" id="{75275657-2BF9-4761-96B6-50EE3CFCFAD0}"/>
              </a:ext>
            </a:extLst>
          </p:cNvPr>
          <p:cNvSpPr>
            <a:spLocks noGrp="1"/>
          </p:cNvSpPr>
          <p:nvPr>
            <p:ph type="body" sz="half" idx="2"/>
          </p:nvPr>
        </p:nvSpPr>
        <p:spPr>
          <a:xfrm>
            <a:off x="682329" y="2057400"/>
            <a:ext cx="3194943" cy="3811588"/>
          </a:xfrm>
        </p:spPr>
        <p:txBody>
          <a:bodyPr rtlCol="0"/>
          <a:lstStyle>
            <a:lvl1pPr marL="0" indent="0">
              <a:buNone/>
              <a:defRPr sz="1200" i="0"/>
            </a:lvl1pPr>
            <a:lvl2pPr marL="342882" indent="0">
              <a:buNone/>
              <a:defRPr sz="1050"/>
            </a:lvl2pPr>
            <a:lvl3pPr marL="685762" indent="0">
              <a:buNone/>
              <a:defRPr sz="900"/>
            </a:lvl3pPr>
            <a:lvl4pPr marL="1028643" indent="0">
              <a:buNone/>
              <a:defRPr sz="750"/>
            </a:lvl4pPr>
            <a:lvl5pPr marL="1371524" indent="0">
              <a:buNone/>
              <a:defRPr sz="750"/>
            </a:lvl5pPr>
            <a:lvl6pPr marL="1714405" indent="0">
              <a:buNone/>
              <a:defRPr sz="750"/>
            </a:lvl6pPr>
            <a:lvl7pPr marL="2057285" indent="0">
              <a:buNone/>
              <a:defRPr sz="750"/>
            </a:lvl7pPr>
            <a:lvl8pPr marL="2400166" indent="0">
              <a:buNone/>
              <a:defRPr sz="750"/>
            </a:lvl8pPr>
            <a:lvl9pPr marL="2743048" indent="0">
              <a:buNone/>
              <a:defRPr sz="75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5C3C3F7B-A4C8-4F9D-8165-BC5186EA0929}"/>
              </a:ext>
            </a:extLst>
          </p:cNvPr>
          <p:cNvSpPr>
            <a:spLocks noGrp="1"/>
          </p:cNvSpPr>
          <p:nvPr>
            <p:ph type="dt" sz="half" idx="10"/>
          </p:nvPr>
        </p:nvSpPr>
        <p:spPr/>
        <p:txBody>
          <a:bodyPr rtlCol="0"/>
          <a:lstStyle>
            <a:lvl1pPr>
              <a:defRPr i="0"/>
            </a:lvl1pPr>
          </a:lstStyle>
          <a:p>
            <a:fld id="{928CA850-D19A-43F8-9944-FFD763D61EA9}" type="datetime1">
              <a:rPr lang="ja-JP" altLang="en-US" smtClean="0"/>
              <a:t>2025/7/25</a:t>
            </a:fld>
            <a:endParaRPr lang="ja-JP" altLang="en-US" dirty="0"/>
          </a:p>
        </p:txBody>
      </p:sp>
      <p:sp>
        <p:nvSpPr>
          <p:cNvPr id="6" name="フッター プレースホルダー 5">
            <a:extLst>
              <a:ext uri="{FF2B5EF4-FFF2-40B4-BE49-F238E27FC236}">
                <a16:creationId xmlns:a16="http://schemas.microsoft.com/office/drawing/2014/main" id="{DE696EA5-2FA2-464D-982F-C53E6426A843}"/>
              </a:ext>
            </a:extLst>
          </p:cNvPr>
          <p:cNvSpPr>
            <a:spLocks noGrp="1"/>
          </p:cNvSpPr>
          <p:nvPr>
            <p:ph type="ftr" sz="quarter" idx="11"/>
          </p:nvPr>
        </p:nvSpPr>
        <p:spPr/>
        <p:txBody>
          <a:bodyPr rtlCol="0"/>
          <a:lstStyle>
            <a:lvl1pPr>
              <a:defRPr i="0"/>
            </a:lvl1pPr>
          </a:lstStyle>
          <a:p>
            <a:endParaRPr lang="ja-JP" altLang="en-US" dirty="0"/>
          </a:p>
        </p:txBody>
      </p:sp>
      <p:sp>
        <p:nvSpPr>
          <p:cNvPr id="7" name="スライド番号プレースホルダー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rtlCol="0"/>
          <a:lstStyle>
            <a:lvl1pPr>
              <a:defRPr i="0"/>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3445CA-54C1-4DDE-A216-DD2414E3F593}"/>
              </a:ext>
            </a:extLst>
          </p:cNvPr>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0306395A-6879-4E93-B24E-067F88AC1D69}"/>
              </a:ext>
            </a:extLst>
          </p:cNvPr>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a:extLst>
              <a:ext uri="{FF2B5EF4-FFF2-40B4-BE49-F238E27FC236}">
                <a16:creationId xmlns:a16="http://schemas.microsoft.com/office/drawing/2014/main" id="{9450FF5B-A6A6-4F0F-AA5D-3F0F69A43AEB}"/>
              </a:ext>
            </a:extLst>
          </p:cNvPr>
          <p:cNvSpPr>
            <a:spLocks noGrp="1"/>
          </p:cNvSpPr>
          <p:nvPr>
            <p:ph type="dt" sz="half" idx="2"/>
          </p:nvPr>
        </p:nvSpPr>
        <p:spPr>
          <a:xfrm>
            <a:off x="681038" y="6356360"/>
            <a:ext cx="2228850" cy="365125"/>
          </a:xfrm>
          <a:prstGeom prst="rect">
            <a:avLst/>
          </a:prstGeom>
        </p:spPr>
        <p:txBody>
          <a:bodyPr vert="horz" lIns="91440" tIns="45720" rIns="91440" bIns="45720" rtlCol="0" anchor="ctr"/>
          <a:lstStyle>
            <a:lvl1pPr algn="l">
              <a:defRPr sz="900" i="0">
                <a:solidFill>
                  <a:schemeClr val="tx1">
                    <a:tint val="75000"/>
                  </a:schemeClr>
                </a:solidFill>
                <a:latin typeface="Meiryo UI" panose="020B0604030504040204" pitchFamily="50" charset="-128"/>
                <a:ea typeface="Meiryo UI" panose="020B0604030504040204" pitchFamily="50" charset="-128"/>
              </a:defRPr>
            </a:lvl1pPr>
          </a:lstStyle>
          <a:p>
            <a:fld id="{BA5226E7-3222-498D-9612-2B9AD8F3F97D}" type="datetime1">
              <a:rPr lang="ja-JP" altLang="en-US" smtClean="0"/>
              <a:t>2025/7/25</a:t>
            </a:fld>
            <a:endParaRPr lang="ja-JP" altLang="en-US" dirty="0"/>
          </a:p>
        </p:txBody>
      </p:sp>
      <p:sp>
        <p:nvSpPr>
          <p:cNvPr id="5" name="フッター プレースホルダー 4">
            <a:extLst>
              <a:ext uri="{FF2B5EF4-FFF2-40B4-BE49-F238E27FC236}">
                <a16:creationId xmlns:a16="http://schemas.microsoft.com/office/drawing/2014/main" id="{FA798FAA-76CC-42EF-8BE0-466A41BBAB09}"/>
              </a:ext>
            </a:extLst>
          </p:cNvPr>
          <p:cNvSpPr>
            <a:spLocks noGrp="1"/>
          </p:cNvSpPr>
          <p:nvPr>
            <p:ph type="ftr" sz="quarter" idx="3"/>
          </p:nvPr>
        </p:nvSpPr>
        <p:spPr>
          <a:xfrm>
            <a:off x="3281364" y="6356360"/>
            <a:ext cx="3343275" cy="365125"/>
          </a:xfrm>
          <a:prstGeom prst="rect">
            <a:avLst/>
          </a:prstGeom>
        </p:spPr>
        <p:txBody>
          <a:bodyPr vert="horz" lIns="91440" tIns="45720" rIns="91440" bIns="45720" rtlCol="0" anchor="ctr"/>
          <a:lstStyle>
            <a:lvl1pPr algn="ctr">
              <a:defRPr sz="900" i="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5149FF02-6890-4E10-B958-1097AD32C6FA}"/>
              </a:ext>
            </a:extLst>
          </p:cNvPr>
          <p:cNvSpPr>
            <a:spLocks noGrp="1"/>
          </p:cNvSpPr>
          <p:nvPr>
            <p:ph type="sldNum" sz="quarter" idx="4"/>
          </p:nvPr>
        </p:nvSpPr>
        <p:spPr>
          <a:xfrm>
            <a:off x="6996113" y="6356360"/>
            <a:ext cx="2228850" cy="365125"/>
          </a:xfrm>
          <a:prstGeom prst="rect">
            <a:avLst/>
          </a:prstGeom>
        </p:spPr>
        <p:txBody>
          <a:bodyPr vert="horz" lIns="91440" tIns="45720" rIns="91440" bIns="45720" rtlCol="0" anchor="ctr"/>
          <a:lstStyle>
            <a:lvl1pPr algn="r">
              <a:defRPr sz="900" i="0">
                <a:solidFill>
                  <a:schemeClr val="tx1">
                    <a:tint val="75000"/>
                  </a:schemeClr>
                </a:solidFill>
                <a:latin typeface="Meiryo UI" panose="020B0604030504040204" pitchFamily="50" charset="-128"/>
                <a:ea typeface="Meiryo UI" panose="020B0604030504040204" pitchFamily="50" charset="-128"/>
              </a:defRPr>
            </a:lvl1pPr>
          </a:lstStyle>
          <a:p>
            <a:fld id="{06FEDF93-2BFD-41CA-ABC7-B039102F3792}" type="slidenum">
              <a:rPr lang="en-US" altLang="ja-JP" smtClean="0"/>
              <a:pPr/>
              <a:t>‹#›</a:t>
            </a:fld>
            <a:endParaRPr lang="ja-JP" alt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762" rtl="0" eaLnBrk="1" latinLnBrk="0" hangingPunct="1">
        <a:lnSpc>
          <a:spcPct val="90000"/>
        </a:lnSpc>
        <a:spcBef>
          <a:spcPct val="0"/>
        </a:spcBef>
        <a:buNone/>
        <a:defRPr kumimoji="1" sz="3300" i="0" kern="1200">
          <a:solidFill>
            <a:schemeClr val="tx1"/>
          </a:solidFill>
          <a:latin typeface="Meiryo UI" panose="020B0604030504040204" pitchFamily="50" charset="-128"/>
          <a:ea typeface="Meiryo UI" panose="020B0604030504040204" pitchFamily="50" charset="-128"/>
          <a:cs typeface="+mj-cs"/>
        </a:defRPr>
      </a:lvl1pPr>
    </p:titleStyle>
    <p:bodyStyle>
      <a:lvl1pPr marL="171441" indent="-171441" algn="l" defTabSz="685762" rtl="0" eaLnBrk="1" latinLnBrk="0" hangingPunct="1">
        <a:lnSpc>
          <a:spcPct val="90000"/>
        </a:lnSpc>
        <a:spcBef>
          <a:spcPts val="750"/>
        </a:spcBef>
        <a:buFont typeface="Arial" panose="020B0604020202020204" pitchFamily="34" charset="0"/>
        <a:buChar char="•"/>
        <a:defRPr kumimoji="1" sz="2100" i="0" kern="1200">
          <a:solidFill>
            <a:schemeClr val="tx1"/>
          </a:solidFill>
          <a:latin typeface="Meiryo UI" panose="020B0604030504040204" pitchFamily="50" charset="-128"/>
          <a:ea typeface="Meiryo UI" panose="020B0604030504040204" pitchFamily="50" charset="-128"/>
          <a:cs typeface="+mn-cs"/>
        </a:defRPr>
      </a:lvl1pPr>
      <a:lvl2pPr marL="514322" indent="-171441" algn="l" defTabSz="685762" rtl="0" eaLnBrk="1" latinLnBrk="0" hangingPunct="1">
        <a:lnSpc>
          <a:spcPct val="90000"/>
        </a:lnSpc>
        <a:spcBef>
          <a:spcPts val="375"/>
        </a:spcBef>
        <a:buFont typeface="Arial" panose="020B0604020202020204" pitchFamily="34" charset="0"/>
        <a:buChar char="•"/>
        <a:defRPr kumimoji="1" sz="1800" i="0" kern="1200">
          <a:solidFill>
            <a:schemeClr val="tx1"/>
          </a:solidFill>
          <a:latin typeface="Meiryo UI" panose="020B0604030504040204" pitchFamily="50" charset="-128"/>
          <a:ea typeface="Meiryo UI" panose="020B0604030504040204" pitchFamily="50" charset="-128"/>
          <a:cs typeface="+mn-cs"/>
        </a:defRPr>
      </a:lvl2pPr>
      <a:lvl3pPr marL="857202" indent="-171441" algn="l" defTabSz="685762" rtl="0" eaLnBrk="1" latinLnBrk="0" hangingPunct="1">
        <a:lnSpc>
          <a:spcPct val="90000"/>
        </a:lnSpc>
        <a:spcBef>
          <a:spcPts val="375"/>
        </a:spcBef>
        <a:buFont typeface="Arial" panose="020B0604020202020204" pitchFamily="34" charset="0"/>
        <a:buChar char="•"/>
        <a:defRPr kumimoji="1" sz="1500" i="0" kern="1200">
          <a:solidFill>
            <a:schemeClr val="tx1"/>
          </a:solidFill>
          <a:latin typeface="Meiryo UI" panose="020B0604030504040204" pitchFamily="50" charset="-128"/>
          <a:ea typeface="Meiryo UI" panose="020B0604030504040204" pitchFamily="50" charset="-128"/>
          <a:cs typeface="+mn-cs"/>
        </a:defRPr>
      </a:lvl3pPr>
      <a:lvl4pPr marL="1200083" indent="-171441" algn="l" defTabSz="685762" rtl="0" eaLnBrk="1" latinLnBrk="0" hangingPunct="1">
        <a:lnSpc>
          <a:spcPct val="90000"/>
        </a:lnSpc>
        <a:spcBef>
          <a:spcPts val="375"/>
        </a:spcBef>
        <a:buFont typeface="Arial" panose="020B0604020202020204" pitchFamily="34" charset="0"/>
        <a:buChar char="•"/>
        <a:defRPr kumimoji="1" sz="1350" i="0" kern="1200">
          <a:solidFill>
            <a:schemeClr val="tx1"/>
          </a:solidFill>
          <a:latin typeface="Meiryo UI" panose="020B0604030504040204" pitchFamily="50" charset="-128"/>
          <a:ea typeface="Meiryo UI" panose="020B0604030504040204" pitchFamily="50" charset="-128"/>
          <a:cs typeface="+mn-cs"/>
        </a:defRPr>
      </a:lvl4pPr>
      <a:lvl5pPr marL="1542965" indent="-171441" algn="l" defTabSz="685762" rtl="0" eaLnBrk="1" latinLnBrk="0" hangingPunct="1">
        <a:lnSpc>
          <a:spcPct val="90000"/>
        </a:lnSpc>
        <a:spcBef>
          <a:spcPts val="375"/>
        </a:spcBef>
        <a:buFont typeface="Arial" panose="020B0604020202020204" pitchFamily="34" charset="0"/>
        <a:buChar char="•"/>
        <a:defRPr kumimoji="1" sz="1350" i="0" kern="1200">
          <a:solidFill>
            <a:schemeClr val="tx1"/>
          </a:solidFill>
          <a:latin typeface="Meiryo UI" panose="020B0604030504040204" pitchFamily="50" charset="-128"/>
          <a:ea typeface="Meiryo UI" panose="020B0604030504040204" pitchFamily="50" charset="-128"/>
          <a:cs typeface="+mn-cs"/>
        </a:defRPr>
      </a:lvl5pPr>
      <a:lvl6pPr marL="188584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26"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07"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488"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762" rtl="0" eaLnBrk="1" latinLnBrk="0" hangingPunct="1">
        <a:defRPr kumimoji="1" sz="1350" kern="1200">
          <a:solidFill>
            <a:schemeClr val="tx1"/>
          </a:solidFill>
          <a:latin typeface="+mn-lt"/>
          <a:ea typeface="+mn-ea"/>
          <a:cs typeface="+mn-cs"/>
        </a:defRPr>
      </a:lvl1pPr>
      <a:lvl2pPr marL="342882" algn="l" defTabSz="685762" rtl="0" eaLnBrk="1" latinLnBrk="0" hangingPunct="1">
        <a:defRPr kumimoji="1" sz="1350" kern="1200">
          <a:solidFill>
            <a:schemeClr val="tx1"/>
          </a:solidFill>
          <a:latin typeface="+mn-lt"/>
          <a:ea typeface="+mn-ea"/>
          <a:cs typeface="+mn-cs"/>
        </a:defRPr>
      </a:lvl2pPr>
      <a:lvl3pPr marL="685762" algn="l" defTabSz="685762" rtl="0" eaLnBrk="1" latinLnBrk="0" hangingPunct="1">
        <a:defRPr kumimoji="1" sz="1350" kern="1200">
          <a:solidFill>
            <a:schemeClr val="tx1"/>
          </a:solidFill>
          <a:latin typeface="+mn-lt"/>
          <a:ea typeface="+mn-ea"/>
          <a:cs typeface="+mn-cs"/>
        </a:defRPr>
      </a:lvl3pPr>
      <a:lvl4pPr marL="1028643" algn="l" defTabSz="685762" rtl="0" eaLnBrk="1" latinLnBrk="0" hangingPunct="1">
        <a:defRPr kumimoji="1" sz="1350" kern="1200">
          <a:solidFill>
            <a:schemeClr val="tx1"/>
          </a:solidFill>
          <a:latin typeface="+mn-lt"/>
          <a:ea typeface="+mn-ea"/>
          <a:cs typeface="+mn-cs"/>
        </a:defRPr>
      </a:lvl4pPr>
      <a:lvl5pPr marL="1371524" algn="l" defTabSz="685762" rtl="0" eaLnBrk="1" latinLnBrk="0" hangingPunct="1">
        <a:defRPr kumimoji="1" sz="1350" kern="1200">
          <a:solidFill>
            <a:schemeClr val="tx1"/>
          </a:solidFill>
          <a:latin typeface="+mn-lt"/>
          <a:ea typeface="+mn-ea"/>
          <a:cs typeface="+mn-cs"/>
        </a:defRPr>
      </a:lvl5pPr>
      <a:lvl6pPr marL="1714405" algn="l" defTabSz="685762" rtl="0" eaLnBrk="1" latinLnBrk="0" hangingPunct="1">
        <a:defRPr kumimoji="1" sz="1350" kern="1200">
          <a:solidFill>
            <a:schemeClr val="tx1"/>
          </a:solidFill>
          <a:latin typeface="+mn-lt"/>
          <a:ea typeface="+mn-ea"/>
          <a:cs typeface="+mn-cs"/>
        </a:defRPr>
      </a:lvl6pPr>
      <a:lvl7pPr marL="2057285" algn="l" defTabSz="685762" rtl="0" eaLnBrk="1" latinLnBrk="0" hangingPunct="1">
        <a:defRPr kumimoji="1" sz="1350" kern="1200">
          <a:solidFill>
            <a:schemeClr val="tx1"/>
          </a:solidFill>
          <a:latin typeface="+mn-lt"/>
          <a:ea typeface="+mn-ea"/>
          <a:cs typeface="+mn-cs"/>
        </a:defRPr>
      </a:lvl7pPr>
      <a:lvl8pPr marL="2400166" algn="l" defTabSz="685762" rtl="0" eaLnBrk="1" latinLnBrk="0" hangingPunct="1">
        <a:defRPr kumimoji="1" sz="1350" kern="1200">
          <a:solidFill>
            <a:schemeClr val="tx1"/>
          </a:solidFill>
          <a:latin typeface="+mn-lt"/>
          <a:ea typeface="+mn-ea"/>
          <a:cs typeface="+mn-cs"/>
        </a:defRPr>
      </a:lvl8pPr>
      <a:lvl9pPr marL="2743048" algn="l" defTabSz="685762"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60"/>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D1DA4-34AA-4729-BD66-042005463291}" type="datetime1">
              <a:rPr kumimoji="1" lang="ja-JP" altLang="en-US" smtClean="0"/>
              <a:t>2025/7/25</a:t>
            </a:fld>
            <a:endParaRPr kumimoji="1" lang="ja-JP" altLang="en-US"/>
          </a:p>
        </p:txBody>
      </p:sp>
      <p:sp>
        <p:nvSpPr>
          <p:cNvPr id="5" name="フッター プレースホルダー 4"/>
          <p:cNvSpPr>
            <a:spLocks noGrp="1"/>
          </p:cNvSpPr>
          <p:nvPr>
            <p:ph type="ftr" sz="quarter" idx="3"/>
          </p:nvPr>
        </p:nvSpPr>
        <p:spPr>
          <a:xfrm>
            <a:off x="3281364" y="6356360"/>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60"/>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BE2A86-7F05-41B4-8F07-5B31971C6D26}" type="slidenum">
              <a:rPr kumimoji="1" lang="ja-JP" altLang="en-US" smtClean="0"/>
              <a:t>‹#›</a:t>
            </a:fld>
            <a:endParaRPr kumimoji="1" lang="ja-JP" altLang="en-US"/>
          </a:p>
        </p:txBody>
      </p:sp>
      <p:grpSp>
        <p:nvGrpSpPr>
          <p:cNvPr id="7" name="グループ化 6"/>
          <p:cNvGrpSpPr/>
          <p:nvPr userDrawn="1"/>
        </p:nvGrpSpPr>
        <p:grpSpPr>
          <a:xfrm>
            <a:off x="4" y="0"/>
            <a:ext cx="157596" cy="6858000"/>
            <a:chOff x="0" y="2070500"/>
            <a:chExt cx="656713" cy="2743756"/>
          </a:xfrm>
        </p:grpSpPr>
        <p:sp>
          <p:nvSpPr>
            <p:cNvPr id="8" name="正方形/長方形 7"/>
            <p:cNvSpPr/>
            <p:nvPr/>
          </p:nvSpPr>
          <p:spPr>
            <a:xfrm>
              <a:off x="0" y="2070500"/>
              <a:ext cx="656713" cy="914400"/>
            </a:xfrm>
            <a:prstGeom prst="rect">
              <a:avLst/>
            </a:prstGeom>
            <a:solidFill>
              <a:srgbClr val="02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正方形/長方形 8"/>
            <p:cNvSpPr/>
            <p:nvPr/>
          </p:nvSpPr>
          <p:spPr>
            <a:xfrm>
              <a:off x="0" y="2985456"/>
              <a:ext cx="656713" cy="914400"/>
            </a:xfrm>
            <a:prstGeom prst="rect">
              <a:avLst/>
            </a:prstGeom>
            <a:solidFill>
              <a:srgbClr val="B0C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正方形/長方形 9"/>
            <p:cNvSpPr/>
            <p:nvPr/>
          </p:nvSpPr>
          <p:spPr>
            <a:xfrm>
              <a:off x="0" y="3899856"/>
              <a:ext cx="656713" cy="914400"/>
            </a:xfrm>
            <a:prstGeom prst="rect">
              <a:avLst/>
            </a:prstGeom>
            <a:solidFill>
              <a:srgbClr val="7BA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sp>
        <p:nvSpPr>
          <p:cNvPr id="11" name="正方形/長方形 10"/>
          <p:cNvSpPr/>
          <p:nvPr userDrawn="1"/>
        </p:nvSpPr>
        <p:spPr>
          <a:xfrm>
            <a:off x="2260158" y="3642265"/>
            <a:ext cx="5543290" cy="111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chemeClr val="tx1"/>
                </a:solidFill>
                <a:latin typeface="BIZ UDゴシック" panose="020B0400000000000000" pitchFamily="49" charset="-128"/>
                <a:ea typeface="BIZ UDゴシック" panose="020B0400000000000000" pitchFamily="49" charset="-128"/>
              </a:rPr>
              <a:t>令和４年２月１７日（木） 知事記者レク資料</a:t>
            </a:r>
          </a:p>
        </p:txBody>
      </p:sp>
      <p:pic>
        <p:nvPicPr>
          <p:cNvPr id="12" name="図 1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70897" y="412683"/>
            <a:ext cx="1346698" cy="1219370"/>
          </a:xfrm>
          <a:prstGeom prst="rect">
            <a:avLst/>
          </a:prstGeom>
        </p:spPr>
      </p:pic>
      <p:sp>
        <p:nvSpPr>
          <p:cNvPr id="13" name="正方形/長方形 12"/>
          <p:cNvSpPr/>
          <p:nvPr userDrawn="1"/>
        </p:nvSpPr>
        <p:spPr>
          <a:xfrm>
            <a:off x="-1" y="2211484"/>
            <a:ext cx="9906000"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500" b="1" spc="525" dirty="0">
                <a:solidFill>
                  <a:schemeClr val="tx1"/>
                </a:solidFill>
                <a:latin typeface="BIZ UDゴシック" panose="020B0400000000000000" pitchFamily="49" charset="-128"/>
                <a:ea typeface="BIZ UDゴシック" panose="020B0400000000000000" pitchFamily="49" charset="-128"/>
              </a:rPr>
              <a:t>令和４年度当初予算案</a:t>
            </a:r>
          </a:p>
        </p:txBody>
      </p:sp>
    </p:spTree>
    <p:extLst>
      <p:ext uri="{BB962C8B-B14F-4D97-AF65-F5344CB8AC3E}">
        <p14:creationId xmlns:p14="http://schemas.microsoft.com/office/powerpoint/2010/main" val="3920567887"/>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762"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41" indent="-171441" algn="l" defTabSz="685762"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22" indent="-171441" algn="l" defTabSz="685762"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02" indent="-171441" algn="l" defTabSz="685762"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083"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296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845"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26"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07"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488" indent="-171441" algn="l" defTabSz="685762"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62" rtl="0" eaLnBrk="1" latinLnBrk="0" hangingPunct="1">
        <a:defRPr kumimoji="1" sz="1350" kern="1200">
          <a:solidFill>
            <a:schemeClr val="tx1"/>
          </a:solidFill>
          <a:latin typeface="+mn-lt"/>
          <a:ea typeface="+mn-ea"/>
          <a:cs typeface="+mn-cs"/>
        </a:defRPr>
      </a:lvl1pPr>
      <a:lvl2pPr marL="342882" algn="l" defTabSz="685762" rtl="0" eaLnBrk="1" latinLnBrk="0" hangingPunct="1">
        <a:defRPr kumimoji="1" sz="1350" kern="1200">
          <a:solidFill>
            <a:schemeClr val="tx1"/>
          </a:solidFill>
          <a:latin typeface="+mn-lt"/>
          <a:ea typeface="+mn-ea"/>
          <a:cs typeface="+mn-cs"/>
        </a:defRPr>
      </a:lvl2pPr>
      <a:lvl3pPr marL="685762" algn="l" defTabSz="685762" rtl="0" eaLnBrk="1" latinLnBrk="0" hangingPunct="1">
        <a:defRPr kumimoji="1" sz="1350" kern="1200">
          <a:solidFill>
            <a:schemeClr val="tx1"/>
          </a:solidFill>
          <a:latin typeface="+mn-lt"/>
          <a:ea typeface="+mn-ea"/>
          <a:cs typeface="+mn-cs"/>
        </a:defRPr>
      </a:lvl3pPr>
      <a:lvl4pPr marL="1028643" algn="l" defTabSz="685762" rtl="0" eaLnBrk="1" latinLnBrk="0" hangingPunct="1">
        <a:defRPr kumimoji="1" sz="1350" kern="1200">
          <a:solidFill>
            <a:schemeClr val="tx1"/>
          </a:solidFill>
          <a:latin typeface="+mn-lt"/>
          <a:ea typeface="+mn-ea"/>
          <a:cs typeface="+mn-cs"/>
        </a:defRPr>
      </a:lvl4pPr>
      <a:lvl5pPr marL="1371524" algn="l" defTabSz="685762" rtl="0" eaLnBrk="1" latinLnBrk="0" hangingPunct="1">
        <a:defRPr kumimoji="1" sz="1350" kern="1200">
          <a:solidFill>
            <a:schemeClr val="tx1"/>
          </a:solidFill>
          <a:latin typeface="+mn-lt"/>
          <a:ea typeface="+mn-ea"/>
          <a:cs typeface="+mn-cs"/>
        </a:defRPr>
      </a:lvl5pPr>
      <a:lvl6pPr marL="1714405" algn="l" defTabSz="685762" rtl="0" eaLnBrk="1" latinLnBrk="0" hangingPunct="1">
        <a:defRPr kumimoji="1" sz="1350" kern="1200">
          <a:solidFill>
            <a:schemeClr val="tx1"/>
          </a:solidFill>
          <a:latin typeface="+mn-lt"/>
          <a:ea typeface="+mn-ea"/>
          <a:cs typeface="+mn-cs"/>
        </a:defRPr>
      </a:lvl6pPr>
      <a:lvl7pPr marL="2057285" algn="l" defTabSz="685762" rtl="0" eaLnBrk="1" latinLnBrk="0" hangingPunct="1">
        <a:defRPr kumimoji="1" sz="1350" kern="1200">
          <a:solidFill>
            <a:schemeClr val="tx1"/>
          </a:solidFill>
          <a:latin typeface="+mn-lt"/>
          <a:ea typeface="+mn-ea"/>
          <a:cs typeface="+mn-cs"/>
        </a:defRPr>
      </a:lvl7pPr>
      <a:lvl8pPr marL="2400166" algn="l" defTabSz="685762" rtl="0" eaLnBrk="1" latinLnBrk="0" hangingPunct="1">
        <a:defRPr kumimoji="1" sz="1350" kern="1200">
          <a:solidFill>
            <a:schemeClr val="tx1"/>
          </a:solidFill>
          <a:latin typeface="+mn-lt"/>
          <a:ea typeface="+mn-ea"/>
          <a:cs typeface="+mn-cs"/>
        </a:defRPr>
      </a:lvl8pPr>
      <a:lvl9pPr marL="2743048" algn="l" defTabSz="685762"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12.pn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1.jpeg"/><Relationship Id="rId5" Type="http://schemas.openxmlformats.org/officeDocument/2006/relationships/image" Target="../media/image23.png"/><Relationship Id="rId15" Type="http://schemas.openxmlformats.org/officeDocument/2006/relationships/image" Target="../media/image32.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23.png"/><Relationship Id="rId15"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44.emf"/><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51.jpeg"/><Relationship Id="rId5" Type="http://schemas.openxmlformats.org/officeDocument/2006/relationships/image" Target="../media/image26.png"/><Relationship Id="rId10" Type="http://schemas.openxmlformats.org/officeDocument/2006/relationships/image" Target="../media/image50.jpeg"/><Relationship Id="rId4" Type="http://schemas.openxmlformats.org/officeDocument/2006/relationships/image" Target="../media/image46.pn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54.png"/><Relationship Id="rId12" Type="http://schemas.openxmlformats.org/officeDocument/2006/relationships/image" Target="../media/image58.png"/><Relationship Id="rId17" Type="http://schemas.openxmlformats.org/officeDocument/2006/relationships/image" Target="../media/image63.jpeg"/><Relationship Id="rId2" Type="http://schemas.openxmlformats.org/officeDocument/2006/relationships/notesSlide" Target="../notesSlides/notesSlide12.xml"/><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27.svg"/><Relationship Id="rId15" Type="http://schemas.openxmlformats.org/officeDocument/2006/relationships/image" Target="../media/image61.jpeg"/><Relationship Id="rId10" Type="http://schemas.openxmlformats.org/officeDocument/2006/relationships/image" Target="../media/image8.jpeg"/><Relationship Id="rId4" Type="http://schemas.openxmlformats.org/officeDocument/2006/relationships/image" Target="../media/image26.png"/><Relationship Id="rId9" Type="http://schemas.openxmlformats.org/officeDocument/2006/relationships/image" Target="../media/image56.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emf"/><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image" Target="../media/image66.png"/><Relationship Id="rId15" Type="http://schemas.openxmlformats.org/officeDocument/2006/relationships/image" Target="../media/image75.jpeg"/><Relationship Id="rId10" Type="http://schemas.openxmlformats.org/officeDocument/2006/relationships/image" Target="../media/image4.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8.jpg"/><Relationship Id="rId18" Type="http://schemas.openxmlformats.org/officeDocument/2006/relationships/image" Target="../media/image83.jpeg"/><Relationship Id="rId3" Type="http://schemas.openxmlformats.org/officeDocument/2006/relationships/image" Target="../media/image64.png"/><Relationship Id="rId21" Type="http://schemas.openxmlformats.org/officeDocument/2006/relationships/image" Target="../media/image86.jpeg"/><Relationship Id="rId7"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jpeg"/><Relationship Id="rId2" Type="http://schemas.openxmlformats.org/officeDocument/2006/relationships/notesSlide" Target="../notesSlides/notesSlide14.xml"/><Relationship Id="rId16" Type="http://schemas.openxmlformats.org/officeDocument/2006/relationships/image" Target="../media/image81.png"/><Relationship Id="rId20"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png"/><Relationship Id="rId5" Type="http://schemas.openxmlformats.org/officeDocument/2006/relationships/image" Target="../media/image66.png"/><Relationship Id="rId15"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84.jpe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64.png"/><Relationship Id="rId21" Type="http://schemas.openxmlformats.org/officeDocument/2006/relationships/image" Target="../media/image97.jpeg"/><Relationship Id="rId7" Type="http://schemas.openxmlformats.org/officeDocument/2006/relationships/image" Target="../media/image68.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jpeg"/><Relationship Id="rId2" Type="http://schemas.openxmlformats.org/officeDocument/2006/relationships/notesSlide" Target="../notesSlides/notesSlide15.xml"/><Relationship Id="rId16" Type="http://schemas.openxmlformats.org/officeDocument/2006/relationships/image" Target="../media/image92.jpe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0.png"/><Relationship Id="rId24" Type="http://schemas.openxmlformats.org/officeDocument/2006/relationships/image" Target="../media/image100.jpeg"/><Relationship Id="rId5" Type="http://schemas.openxmlformats.org/officeDocument/2006/relationships/image" Target="../media/image66.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4.pn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jpeg"/></Relationships>
</file>

<file path=ppt/slides/_rels/slide22.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66.png"/><Relationship Id="rId7"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77.png"/><Relationship Id="rId9" Type="http://schemas.openxmlformats.org/officeDocument/2006/relationships/image" Target="../media/image118.jpeg"/></Relationships>
</file>

<file path=ppt/slides/_rels/slide23.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3.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2.png"/><Relationship Id="rId9" Type="http://schemas.openxmlformats.org/officeDocument/2006/relationships/image" Target="../media/image123.jpeg"/></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1.jpeg"/><Relationship Id="rId7" Type="http://schemas.openxmlformats.org/officeDocument/2006/relationships/image" Target="../media/image53.png"/><Relationship Id="rId12"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09.png"/><Relationship Id="rId5" Type="http://schemas.openxmlformats.org/officeDocument/2006/relationships/image" Target="../media/image125.jpeg"/><Relationship Id="rId10" Type="http://schemas.openxmlformats.org/officeDocument/2006/relationships/image" Target="../media/image13.png"/><Relationship Id="rId4" Type="http://schemas.openxmlformats.org/officeDocument/2006/relationships/image" Target="../media/image124.png"/><Relationship Id="rId9" Type="http://schemas.openxmlformats.org/officeDocument/2006/relationships/image" Target="../media/image1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E3F5479-058B-4FA8-92E9-18CAB8CDC5C5}"/>
              </a:ext>
            </a:extLst>
          </p:cNvPr>
          <p:cNvSpPr txBox="1">
            <a:spLocks/>
          </p:cNvSpPr>
          <p:nvPr/>
        </p:nvSpPr>
        <p:spPr>
          <a:xfrm>
            <a:off x="901688" y="2391046"/>
            <a:ext cx="8261977" cy="120231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令和６年度</a:t>
            </a:r>
            <a:endPar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endParaRPr>
          </a:p>
          <a:p>
            <a:pPr algn="ctr" rtl="0">
              <a:lnSpc>
                <a:spcPct val="150000"/>
              </a:lnSpc>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包括連携協定締結企業等との公民連携の取組み</a:t>
            </a:r>
          </a:p>
        </p:txBody>
      </p:sp>
      <p:sp>
        <p:nvSpPr>
          <p:cNvPr id="6" name="タイトル 1">
            <a:extLst>
              <a:ext uri="{FF2B5EF4-FFF2-40B4-BE49-F238E27FC236}">
                <a16:creationId xmlns:a16="http://schemas.microsoft.com/office/drawing/2014/main" id="{4E3F5479-058B-4FA8-92E9-18CAB8CDC5C5}"/>
              </a:ext>
            </a:extLst>
          </p:cNvPr>
          <p:cNvSpPr txBox="1">
            <a:spLocks/>
          </p:cNvSpPr>
          <p:nvPr/>
        </p:nvSpPr>
        <p:spPr>
          <a:xfrm>
            <a:off x="3378589" y="4611043"/>
            <a:ext cx="3158436"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令和７年７月　大阪府</a:t>
            </a:r>
          </a:p>
        </p:txBody>
      </p:sp>
      <p:cxnSp>
        <p:nvCxnSpPr>
          <p:cNvPr id="7" name="直線コネクタ 6"/>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005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36559002"/>
              </p:ext>
            </p:extLst>
          </p:nvPr>
        </p:nvGraphicFramePr>
        <p:xfrm>
          <a:off x="394181" y="1262239"/>
          <a:ext cx="9173036" cy="3568473"/>
        </p:xfrm>
        <a:graphic>
          <a:graphicData uri="http://schemas.openxmlformats.org/drawingml/2006/table">
            <a:tbl>
              <a:tblPr bandRow="1">
                <a:tableStyleId>{F5AB1C69-6EDB-4FF4-983F-18BD219EF322}</a:tableStyleId>
              </a:tblPr>
              <a:tblGrid>
                <a:gridCol w="3559254">
                  <a:extLst>
                    <a:ext uri="{9D8B030D-6E8A-4147-A177-3AD203B41FA5}">
                      <a16:colId xmlns:a16="http://schemas.microsoft.com/office/drawing/2014/main" val="20000"/>
                    </a:ext>
                  </a:extLst>
                </a:gridCol>
                <a:gridCol w="5613782">
                  <a:extLst>
                    <a:ext uri="{9D8B030D-6E8A-4147-A177-3AD203B41FA5}">
                      <a16:colId xmlns:a16="http://schemas.microsoft.com/office/drawing/2014/main" val="20001"/>
                    </a:ext>
                  </a:extLst>
                </a:gridCol>
              </a:tblGrid>
              <a:tr h="1189491">
                <a:tc>
                  <a:txBody>
                    <a:bodyPr/>
                    <a:lstStyle/>
                    <a:p>
                      <a:pPr marL="0" indent="0">
                        <a:buFont typeface="Wingdings" panose="05000000000000000000" pitchFamily="2" charset="2"/>
                        <a:buNone/>
                      </a:pPr>
                      <a:r>
                        <a:rPr kumimoji="1" lang="ja-JP" altLang="en-US" sz="1800" b="1" dirty="0">
                          <a:solidFill>
                            <a:schemeClr val="tx1"/>
                          </a:solidFill>
                          <a:latin typeface="Meiryo UI" panose="020B0604030504040204" pitchFamily="50" charset="-128"/>
                          <a:ea typeface="Meiryo UI" panose="020B0604030504040204" pitchFamily="50" charset="-128"/>
                        </a:rPr>
                        <a:t>　包括連携協定締結数</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spcBef>
                          <a:spcPts val="300"/>
                        </a:spcBef>
                      </a:pPr>
                      <a:r>
                        <a:rPr kumimoji="1" lang="en-US" altLang="ja-JP" sz="2800">
                          <a:solidFill>
                            <a:schemeClr val="tx1"/>
                          </a:solidFill>
                          <a:latin typeface="Meiryo UI" panose="020B0604030504040204" pitchFamily="50" charset="-128"/>
                          <a:ea typeface="Meiryo UI" panose="020B0604030504040204" pitchFamily="50" charset="-128"/>
                        </a:rPr>
                        <a:t> 60</a:t>
                      </a:r>
                      <a:r>
                        <a:rPr kumimoji="1" lang="ja-JP" altLang="en-US" sz="2800">
                          <a:solidFill>
                            <a:schemeClr val="tx1"/>
                          </a:solidFill>
                          <a:latin typeface="Meiryo UI" panose="020B0604030504040204" pitchFamily="50" charset="-128"/>
                          <a:ea typeface="Meiryo UI" panose="020B0604030504040204" pitchFamily="50" charset="-128"/>
                        </a:rPr>
                        <a:t>件　</a:t>
                      </a:r>
                      <a:r>
                        <a:rPr kumimoji="1" lang="en-US" altLang="ja-JP" sz="2800" dirty="0">
                          <a:solidFill>
                            <a:schemeClr val="tx1"/>
                          </a:solidFill>
                          <a:latin typeface="Meiryo UI" panose="020B0604030504040204" pitchFamily="50" charset="-128"/>
                          <a:ea typeface="Meiryo UI" panose="020B0604030504040204" pitchFamily="50" charset="-128"/>
                        </a:rPr>
                        <a:t>74</a:t>
                      </a:r>
                      <a:r>
                        <a:rPr kumimoji="1" lang="ja-JP" altLang="en-US" sz="2800" dirty="0">
                          <a:solidFill>
                            <a:schemeClr val="tx1"/>
                          </a:solidFill>
                          <a:latin typeface="Meiryo UI" panose="020B0604030504040204" pitchFamily="50" charset="-128"/>
                          <a:ea typeface="Meiryo UI" panose="020B0604030504040204" pitchFamily="50" charset="-128"/>
                        </a:rPr>
                        <a:t>事業者</a:t>
                      </a:r>
                      <a:endParaRPr kumimoji="1" lang="en-US" altLang="ja-JP" sz="2800" dirty="0">
                        <a:solidFill>
                          <a:schemeClr val="tx1"/>
                        </a:solidFill>
                        <a:latin typeface="Meiryo UI" panose="020B0604030504040204" pitchFamily="50" charset="-128"/>
                        <a:ea typeface="Meiryo UI" panose="020B0604030504040204" pitchFamily="50" charset="-128"/>
                      </a:endParaRPr>
                    </a:p>
                  </a:txBody>
                  <a:tcPr marT="108000" marB="108000" anchor="ctr"/>
                </a:tc>
                <a:extLst>
                  <a:ext uri="{0D108BD9-81ED-4DB2-BD59-A6C34878D82A}">
                    <a16:rowId xmlns:a16="http://schemas.microsoft.com/office/drawing/2014/main" val="4210157356"/>
                  </a:ext>
                </a:extLst>
              </a:tr>
              <a:tr h="1189491">
                <a:tc>
                  <a:txBody>
                    <a:bodyPr/>
                    <a:lstStyle/>
                    <a:p>
                      <a:r>
                        <a:rPr kumimoji="1" lang="ja-JP" altLang="en-US" sz="1800" b="1" dirty="0">
                          <a:solidFill>
                            <a:schemeClr val="tx1"/>
                          </a:solidFill>
                          <a:latin typeface="Meiryo UI" panose="020B0604030504040204" pitchFamily="50" charset="-128"/>
                          <a:ea typeface="Meiryo UI" panose="020B0604030504040204" pitchFamily="50" charset="-128"/>
                        </a:rPr>
                        <a:t>　包括連携協定締結企業等</a:t>
                      </a: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１</a:t>
                      </a:r>
                      <a:endParaRPr kumimoji="1" lang="en-US" altLang="ja-JP" sz="1800" b="1" dirty="0">
                        <a:solidFill>
                          <a:schemeClr val="tx1"/>
                        </a:solidFill>
                        <a:latin typeface="Meiryo UI" panose="020B0604030504040204" pitchFamily="50" charset="-128"/>
                        <a:ea typeface="Meiryo UI" panose="020B0604030504040204" pitchFamily="50" charset="-128"/>
                      </a:endParaRPr>
                    </a:p>
                    <a:p>
                      <a:r>
                        <a:rPr kumimoji="1" lang="ja-JP" altLang="en-US" sz="1800" b="1" baseline="0" dirty="0">
                          <a:solidFill>
                            <a:schemeClr val="tx1"/>
                          </a:solidFill>
                          <a:latin typeface="Meiryo UI" panose="020B0604030504040204" pitchFamily="50" charset="-128"/>
                          <a:ea typeface="Meiryo UI" panose="020B0604030504040204" pitchFamily="50" charset="-128"/>
                        </a:rPr>
                        <a:t>　</a:t>
                      </a:r>
                      <a:r>
                        <a:rPr kumimoji="1" lang="ja-JP" altLang="en-US" sz="1800" b="1" dirty="0">
                          <a:solidFill>
                            <a:schemeClr val="tx1"/>
                          </a:solidFill>
                          <a:latin typeface="Meiryo UI" panose="020B0604030504040204" pitchFamily="50" charset="-128"/>
                          <a:ea typeface="Meiryo UI" panose="020B0604030504040204" pitchFamily="50" charset="-128"/>
                        </a:rPr>
                        <a:t>との連携件数</a:t>
                      </a:r>
                      <a:endParaRPr kumimoji="1" lang="en-US" altLang="ja-JP" sz="3600" b="1" dirty="0">
                        <a:solidFill>
                          <a:schemeClr val="tx1"/>
                        </a:solidFill>
                        <a:latin typeface="Meiryo UI" panose="020B0604030504040204" pitchFamily="50" charset="-128"/>
                        <a:ea typeface="Meiryo UI" panose="020B0604030504040204" pitchFamily="50" charset="-128"/>
                      </a:endParaRPr>
                    </a:p>
                  </a:txBody>
                  <a:tcPr marT="108000" marB="108000" anchor="ctr"/>
                </a:tc>
                <a:tc>
                  <a:txBody>
                    <a:bodyPr/>
                    <a:lstStyle/>
                    <a:p>
                      <a:r>
                        <a:rPr kumimoji="1" lang="en-US" altLang="ja-JP" sz="2800" dirty="0">
                          <a:solidFill>
                            <a:schemeClr val="tx1"/>
                          </a:solidFill>
                          <a:latin typeface="Meiryo UI" panose="020B0604030504040204" pitchFamily="50" charset="-128"/>
                          <a:ea typeface="Meiryo UI" panose="020B0604030504040204" pitchFamily="50" charset="-128"/>
                        </a:rPr>
                        <a:t> 901</a:t>
                      </a:r>
                      <a:r>
                        <a:rPr kumimoji="1" lang="ja-JP" altLang="en-US" sz="2800" dirty="0">
                          <a:solidFill>
                            <a:schemeClr val="tx1"/>
                          </a:solidFill>
                          <a:latin typeface="Meiryo UI" panose="020B0604030504040204" pitchFamily="50" charset="-128"/>
                          <a:ea typeface="Meiryo UI" panose="020B0604030504040204" pitchFamily="50" charset="-128"/>
                        </a:rPr>
                        <a:t>件</a:t>
                      </a:r>
                      <a:endParaRPr kumimoji="1" lang="en-US" altLang="ja-JP" sz="2400" dirty="0">
                        <a:solidFill>
                          <a:schemeClr val="tx1"/>
                        </a:solidFill>
                        <a:latin typeface="Meiryo UI" panose="020B0604030504040204" pitchFamily="50" charset="-128"/>
                        <a:ea typeface="Meiryo UI" panose="020B0604030504040204" pitchFamily="50" charset="-128"/>
                      </a:endParaRPr>
                    </a:p>
                  </a:txBody>
                  <a:tcPr marT="108000" marB="108000" anchor="ctr"/>
                </a:tc>
                <a:extLst>
                  <a:ext uri="{0D108BD9-81ED-4DB2-BD59-A6C34878D82A}">
                    <a16:rowId xmlns:a16="http://schemas.microsoft.com/office/drawing/2014/main" val="10001"/>
                  </a:ext>
                </a:extLst>
              </a:tr>
              <a:tr h="1189491">
                <a:tc>
                  <a:txBody>
                    <a:bodyPr/>
                    <a:lstStyle/>
                    <a:p>
                      <a:r>
                        <a:rPr kumimoji="1" lang="ja-JP" altLang="en-US" sz="1800" b="1" dirty="0">
                          <a:solidFill>
                            <a:schemeClr val="tx1"/>
                          </a:solidFill>
                          <a:latin typeface="Meiryo UI" panose="020B0604030504040204" pitchFamily="50" charset="-128"/>
                          <a:ea typeface="Meiryo UI" panose="020B0604030504040204" pitchFamily="50" charset="-128"/>
                        </a:rPr>
                        <a:t>　効果額（試算ベース）</a:t>
                      </a:r>
                      <a:r>
                        <a:rPr kumimoji="1" lang="en-US" altLang="ja-JP" sz="1050" b="1" dirty="0">
                          <a:solidFill>
                            <a:schemeClr val="tx1"/>
                          </a:solidFill>
                          <a:latin typeface="Meiryo UI" panose="020B0604030504040204" pitchFamily="50" charset="-128"/>
                          <a:ea typeface="Meiryo UI" panose="020B0604030504040204" pitchFamily="50" charset="-128"/>
                        </a:rPr>
                        <a:t>※</a:t>
                      </a:r>
                      <a:r>
                        <a:rPr kumimoji="1" lang="ja-JP" altLang="en-US" sz="1050" b="1" dirty="0">
                          <a:solidFill>
                            <a:schemeClr val="tx1"/>
                          </a:solidFill>
                          <a:latin typeface="Meiryo UI" panose="020B0604030504040204" pitchFamily="50" charset="-128"/>
                          <a:ea typeface="Meiryo UI" panose="020B0604030504040204" pitchFamily="50" charset="-128"/>
                        </a:rPr>
                        <a:t>２</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marR="0" lvl="0" indent="0" algn="l" defTabSz="685762" rtl="0" eaLnBrk="1" fontAlgn="auto" latinLnBrk="0" hangingPunct="1">
                        <a:lnSpc>
                          <a:spcPct val="100000"/>
                        </a:lnSpc>
                        <a:spcBef>
                          <a:spcPts val="300"/>
                        </a:spcBef>
                        <a:spcAft>
                          <a:spcPts val="0"/>
                        </a:spcAft>
                        <a:buClrTx/>
                        <a:buSzTx/>
                        <a:buFontTx/>
                        <a:buNone/>
                        <a:tabLst/>
                        <a:defRPr/>
                      </a:pPr>
                      <a:r>
                        <a:rPr kumimoji="1" lang="ja-JP" altLang="en-US" sz="2400" baseline="0" dirty="0">
                          <a:solidFill>
                            <a:schemeClr val="tx1"/>
                          </a:solidFill>
                          <a:latin typeface="Meiryo UI" panose="020B0604030504040204" pitchFamily="50" charset="-128"/>
                          <a:ea typeface="Meiryo UI" panose="020B0604030504040204" pitchFamily="50" charset="-128"/>
                        </a:rPr>
                        <a:t> </a:t>
                      </a:r>
                      <a:r>
                        <a:rPr kumimoji="1" lang="ja-JP" altLang="en-US" sz="2800" dirty="0">
                          <a:solidFill>
                            <a:schemeClr val="tx1"/>
                          </a:solidFill>
                          <a:latin typeface="Meiryo UI" panose="020B0604030504040204" pitchFamily="50" charset="-128"/>
                          <a:ea typeface="Meiryo UI" panose="020B0604030504040204" pitchFamily="50" charset="-128"/>
                        </a:rPr>
                        <a:t>約</a:t>
                      </a:r>
                      <a:r>
                        <a:rPr kumimoji="1" lang="en-US" altLang="ja-JP" sz="2800" baseline="0" dirty="0">
                          <a:solidFill>
                            <a:schemeClr val="tx1"/>
                          </a:solidFill>
                          <a:latin typeface="Meiryo UI" panose="020B0604030504040204" pitchFamily="50" charset="-128"/>
                          <a:ea typeface="Meiryo UI" panose="020B0604030504040204" pitchFamily="50" charset="-128"/>
                        </a:rPr>
                        <a:t>8</a:t>
                      </a:r>
                      <a:r>
                        <a:rPr kumimoji="1" lang="ja-JP" altLang="en-US" sz="2800" dirty="0">
                          <a:solidFill>
                            <a:schemeClr val="tx1"/>
                          </a:solidFill>
                          <a:latin typeface="Meiryo UI" panose="020B0604030504040204" pitchFamily="50" charset="-128"/>
                          <a:ea typeface="Meiryo UI" panose="020B0604030504040204" pitchFamily="50" charset="-128"/>
                        </a:rPr>
                        <a:t>億</a:t>
                      </a:r>
                      <a:r>
                        <a:rPr kumimoji="1" lang="en-US" altLang="ja-JP" sz="2800" dirty="0">
                          <a:solidFill>
                            <a:schemeClr val="tx1"/>
                          </a:solidFill>
                          <a:latin typeface="Meiryo UI" panose="020B0604030504040204" pitchFamily="50" charset="-128"/>
                          <a:ea typeface="Meiryo UI" panose="020B0604030504040204" pitchFamily="50" charset="-128"/>
                        </a:rPr>
                        <a:t>398</a:t>
                      </a:r>
                      <a:r>
                        <a:rPr kumimoji="1" lang="ja-JP" altLang="en-US" sz="2800" baseline="0" dirty="0">
                          <a:solidFill>
                            <a:schemeClr val="tx1"/>
                          </a:solidFill>
                          <a:latin typeface="Meiryo UI" panose="020B0604030504040204" pitchFamily="50" charset="-128"/>
                          <a:ea typeface="Meiryo UI" panose="020B0604030504040204" pitchFamily="50" charset="-128"/>
                        </a:rPr>
                        <a:t>万円</a:t>
                      </a:r>
                      <a:endParaRPr kumimoji="1" lang="en-US" altLang="ja-JP" sz="2800" baseline="0" dirty="0">
                        <a:solidFill>
                          <a:schemeClr val="tx1"/>
                        </a:solidFill>
                        <a:latin typeface="Meiryo UI" panose="020B0604030504040204" pitchFamily="50" charset="-128"/>
                        <a:ea typeface="Meiryo UI" panose="020B0604030504040204" pitchFamily="50" charset="-128"/>
                      </a:endParaRPr>
                    </a:p>
                    <a:p>
                      <a:pPr marL="0" marR="0" lvl="0" indent="0" algn="l" defTabSz="685762" rtl="0" eaLnBrk="1" fontAlgn="auto" latinLnBrk="0" hangingPunct="1">
                        <a:lnSpc>
                          <a:spcPct val="100000"/>
                        </a:lnSpc>
                        <a:spcBef>
                          <a:spcPts val="30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rPr>
                        <a:t>　（</a:t>
                      </a:r>
                      <a:r>
                        <a:rPr kumimoji="1" lang="en-US" altLang="ja-JP" sz="1200" baseline="0" dirty="0">
                          <a:solidFill>
                            <a:schemeClr val="tx1"/>
                          </a:solidFill>
                          <a:latin typeface="Meiryo UI" panose="020B0604030504040204" pitchFamily="50" charset="-128"/>
                          <a:ea typeface="Meiryo UI" panose="020B0604030504040204" pitchFamily="50" charset="-128"/>
                        </a:rPr>
                        <a:t>901</a:t>
                      </a:r>
                      <a:r>
                        <a:rPr kumimoji="1" lang="ja-JP" altLang="en-US" sz="1200" baseline="0" dirty="0">
                          <a:solidFill>
                            <a:schemeClr val="tx1"/>
                          </a:solidFill>
                          <a:latin typeface="Meiryo UI" panose="020B0604030504040204" pitchFamily="50" charset="-128"/>
                          <a:ea typeface="Meiryo UI" panose="020B0604030504040204" pitchFamily="50" charset="-128"/>
                        </a:rPr>
                        <a:t>件のうち、試算している件数は</a:t>
                      </a:r>
                      <a:r>
                        <a:rPr kumimoji="1" lang="en-US" altLang="ja-JP" sz="1200" baseline="0" dirty="0">
                          <a:solidFill>
                            <a:schemeClr val="tx1"/>
                          </a:solidFill>
                          <a:latin typeface="Meiryo UI" panose="020B0604030504040204" pitchFamily="50" charset="-128"/>
                          <a:ea typeface="Meiryo UI" panose="020B0604030504040204" pitchFamily="50" charset="-128"/>
                        </a:rPr>
                        <a:t>518</a:t>
                      </a:r>
                      <a:r>
                        <a:rPr kumimoji="1" lang="ja-JP" altLang="en-US" sz="1200" baseline="0" dirty="0">
                          <a:solidFill>
                            <a:schemeClr val="tx1"/>
                          </a:solidFill>
                          <a:latin typeface="Meiryo UI" panose="020B0604030504040204" pitchFamily="50" charset="-128"/>
                          <a:ea typeface="Meiryo UI" panose="020B0604030504040204" pitchFamily="50" charset="-128"/>
                        </a:rPr>
                        <a:t>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grpSp>
        <p:nvGrpSpPr>
          <p:cNvPr id="14" name="グループ化 13"/>
          <p:cNvGrpSpPr/>
          <p:nvPr/>
        </p:nvGrpSpPr>
        <p:grpSpPr>
          <a:xfrm>
            <a:off x="394181" y="465236"/>
            <a:ext cx="9173036" cy="475850"/>
            <a:chOff x="394181" y="465236"/>
            <a:chExt cx="9173036" cy="475850"/>
          </a:xfrm>
        </p:grpSpPr>
        <p:cxnSp>
          <p:nvCxnSpPr>
            <p:cNvPr id="15" name="直線コネクタ 1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56233" y="465236"/>
              <a:ext cx="2577950"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令和６年度 </a:t>
              </a:r>
              <a:r>
                <a:rPr kumimoji="1" lang="ja-JP" altLang="en-US" sz="2000" b="1" dirty="0">
                  <a:latin typeface="Meiryo UI" panose="020B0604030504040204" pitchFamily="50" charset="-128"/>
                  <a:ea typeface="Meiryo UI" panose="020B0604030504040204" pitchFamily="50" charset="-128"/>
                </a:rPr>
                <a:t>取組実績</a:t>
              </a:r>
              <a:endParaRPr kumimoji="1" lang="en-US" altLang="ja-JP" sz="2000" b="1" dirty="0">
                <a:latin typeface="Meiryo UI" panose="020B0604030504040204" pitchFamily="50" charset="-128"/>
                <a:ea typeface="Meiryo UI" panose="020B0604030504040204" pitchFamily="50" charset="-128"/>
              </a:endParaRPr>
            </a:p>
          </p:txBody>
        </p:sp>
      </p:grpSp>
      <p:sp>
        <p:nvSpPr>
          <p:cNvPr id="6" name="スライド番号プレースホルダー 5"/>
          <p:cNvSpPr>
            <a:spLocks noGrp="1"/>
          </p:cNvSpPr>
          <p:nvPr>
            <p:ph type="sldNum" sz="quarter" idx="12"/>
          </p:nvPr>
        </p:nvSpPr>
        <p:spPr>
          <a:xfrm>
            <a:off x="7663703" y="6492875"/>
            <a:ext cx="2228850" cy="365125"/>
          </a:xfrm>
        </p:spPr>
        <p:txBody>
          <a:bodyPr/>
          <a:lstStyle/>
          <a:p>
            <a:fld id="{06FEDF93-2BFD-41CA-ABC7-B039102F3792}" type="slidenum">
              <a:rPr lang="en-US" altLang="ja-JP" smtClean="0">
                <a:solidFill>
                  <a:schemeClr val="tx1"/>
                </a:solidFill>
              </a:rPr>
              <a:pPr/>
              <a:t>9</a:t>
            </a:fld>
            <a:endParaRPr lang="ja-JP" altLang="en-US" dirty="0">
              <a:solidFill>
                <a:schemeClr val="tx1"/>
              </a:solidFill>
            </a:endParaRPr>
          </a:p>
        </p:txBody>
      </p:sp>
      <p:sp>
        <p:nvSpPr>
          <p:cNvPr id="10" name="長方形 45">
            <a:extLst>
              <a:ext uri="{FF2B5EF4-FFF2-40B4-BE49-F238E27FC236}">
                <a16:creationId xmlns:a16="http://schemas.microsoft.com/office/drawing/2014/main" id="{6F9D5174-3C66-489A-A66D-FBB840F92700}"/>
              </a:ext>
            </a:extLst>
          </p:cNvPr>
          <p:cNvSpPr/>
          <p:nvPr/>
        </p:nvSpPr>
        <p:spPr>
          <a:xfrm>
            <a:off x="394181" y="5841764"/>
            <a:ext cx="9173036" cy="882427"/>
          </a:xfrm>
          <a:prstGeom prst="rect">
            <a:avLst/>
          </a:prstGeom>
          <a:noFill/>
          <a:ln w="38100">
            <a:solidFill>
              <a:srgbClr val="CCE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参考</a:t>
            </a:r>
            <a:r>
              <a:rPr lang="en-US" altLang="ja-JP" sz="1600" b="1" dirty="0">
                <a:solidFill>
                  <a:schemeClr val="tx1"/>
                </a:solidFill>
                <a:latin typeface="Meiryo UI" panose="020B0604030504040204" pitchFamily="50" charset="-128"/>
                <a:ea typeface="Meiryo UI" panose="020B0604030504040204" pitchFamily="50" charset="-128"/>
              </a:rPr>
              <a:t>】</a:t>
            </a:r>
          </a:p>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 庁内各部局が締結した事業連携協定締結数　　　　　　　</a:t>
            </a:r>
            <a:endParaRPr lang="en-US" altLang="ja-JP" sz="1400" dirty="0">
              <a:solidFill>
                <a:schemeClr val="tx1"/>
              </a:solidFill>
              <a:latin typeface="Meiryo UI" panose="020B0604030504040204" pitchFamily="50" charset="-128"/>
              <a:ea typeface="Meiryo UI" panose="020B0604030504040204" pitchFamily="50" charset="-128"/>
            </a:endParaRPr>
          </a:p>
          <a:p>
            <a:pPr>
              <a:spcBef>
                <a:spcPts val="450"/>
              </a:spcBef>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409</a:t>
            </a:r>
            <a:r>
              <a:rPr lang="ja-JP" altLang="en-US" sz="1400" dirty="0">
                <a:solidFill>
                  <a:schemeClr val="tx1"/>
                </a:solidFill>
                <a:latin typeface="Meiryo UI" panose="020B0604030504040204" pitchFamily="50" charset="-128"/>
                <a:ea typeface="Meiryo UI" panose="020B0604030504040204" pitchFamily="50" charset="-128"/>
              </a:rPr>
              <a:t>件（うち新規締結件数：</a:t>
            </a:r>
            <a:r>
              <a:rPr lang="en-US" altLang="ja-JP" sz="1400" dirty="0">
                <a:solidFill>
                  <a:schemeClr val="tx1"/>
                </a:solidFill>
                <a:latin typeface="Meiryo UI" panose="020B0604030504040204" pitchFamily="50" charset="-128"/>
                <a:ea typeface="Meiryo UI" panose="020B0604030504040204" pitchFamily="50" charset="-128"/>
              </a:rPr>
              <a:t>23</a:t>
            </a:r>
            <a:r>
              <a:rPr lang="ja-JP" altLang="en-US" sz="1400" dirty="0">
                <a:solidFill>
                  <a:schemeClr val="tx1"/>
                </a:solidFill>
                <a:latin typeface="Meiryo UI" panose="020B0604030504040204" pitchFamily="50" charset="-128"/>
                <a:ea typeface="Meiryo UI" panose="020B0604030504040204" pitchFamily="50" charset="-128"/>
              </a:rPr>
              <a:t>件）　</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災害協定、アドプト協定、こころの再生パートナーを除く</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7228C3D8-F7D8-4C49-BDBD-A2BECE727561}"/>
              </a:ext>
            </a:extLst>
          </p:cNvPr>
          <p:cNvSpPr txBox="1"/>
          <p:nvPr/>
        </p:nvSpPr>
        <p:spPr>
          <a:xfrm>
            <a:off x="474666" y="4883381"/>
            <a:ext cx="9259269" cy="430887"/>
          </a:xfrm>
          <a:prstGeom prst="rect">
            <a:avLst/>
          </a:prstGeom>
          <a:noFill/>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a:t>
            </a:r>
            <a:r>
              <a:rPr lang="zh-TW" altLang="en-US" sz="1100" dirty="0">
                <a:latin typeface="Meiryo UI" panose="020B0604030504040204" pitchFamily="50" charset="-128"/>
                <a:ea typeface="Meiryo UI" panose="020B0604030504040204" pitchFamily="50" charset="-128"/>
              </a:rPr>
              <a:t>包括連携協定締結企業等</a:t>
            </a:r>
            <a:r>
              <a:rPr lang="ja-JP" altLang="en-US" sz="1100" dirty="0">
                <a:latin typeface="Meiryo UI" panose="020B0604030504040204" pitchFamily="50" charset="-128"/>
                <a:ea typeface="Meiryo UI" panose="020B0604030504040204" pitchFamily="50" charset="-128"/>
              </a:rPr>
              <a:t>とは、大阪府と包括連携協定を締結している企業・団体・大学をいう。以下「企業等」という</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効果額（試算ベース）とは、</a:t>
            </a:r>
            <a:r>
              <a:rPr kumimoji="1" lang="ja-JP" altLang="en-US" sz="1100" b="0" dirty="0">
                <a:latin typeface="Meiryo UI" panose="020B0604030504040204" pitchFamily="50" charset="-128"/>
                <a:ea typeface="Meiryo UI" panose="020B0604030504040204" pitchFamily="50" charset="-128"/>
              </a:rPr>
              <a:t>「仮に府が直接実施した場合に必要となる</a:t>
            </a:r>
            <a:r>
              <a:rPr kumimoji="1" lang="ja-JP" altLang="en-US" sz="1100" dirty="0">
                <a:latin typeface="Meiryo UI" panose="020B0604030504040204" pitchFamily="50" charset="-128"/>
                <a:ea typeface="Meiryo UI" panose="020B0604030504040204" pitchFamily="50" charset="-128"/>
              </a:rPr>
              <a:t>費用</a:t>
            </a:r>
            <a:r>
              <a:rPr kumimoji="1" lang="ja-JP" altLang="en-US" sz="1100" b="0" dirty="0">
                <a:latin typeface="Meiryo UI" panose="020B0604030504040204" pitchFamily="50" charset="-128"/>
                <a:ea typeface="Meiryo UI" panose="020B0604030504040204" pitchFamily="50" charset="-128"/>
              </a:rPr>
              <a:t>」を試算したも</a:t>
            </a:r>
            <a:r>
              <a:rPr kumimoji="1" lang="ja-JP" altLang="en-US" sz="1100" dirty="0">
                <a:latin typeface="Meiryo UI" panose="020B0604030504040204" pitchFamily="50" charset="-128"/>
                <a:ea typeface="Meiryo UI" panose="020B0604030504040204" pitchFamily="50" charset="-128"/>
              </a:rPr>
              <a:t>の</a:t>
            </a:r>
            <a:endParaRPr kumimoji="1" lang="en-US" altLang="ja-JP" sz="11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059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2" name="スライド番号プレースホルダー 1"/>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10</a:t>
            </a:fld>
            <a:endParaRPr lang="ja-JP" altLang="en-US" dirty="0"/>
          </a:p>
        </p:txBody>
      </p:sp>
      <p:sp>
        <p:nvSpPr>
          <p:cNvPr id="27" name="正方形/長方形 26"/>
          <p:cNvSpPr/>
          <p:nvPr/>
        </p:nvSpPr>
        <p:spPr>
          <a:xfrm>
            <a:off x="394180" y="1079662"/>
            <a:ext cx="9162531" cy="361368"/>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協働による相乗効果の発揮</a:t>
            </a:r>
          </a:p>
        </p:txBody>
      </p:sp>
      <p:sp>
        <p:nvSpPr>
          <p:cNvPr id="29" name="テキスト ボックス 28">
            <a:extLst>
              <a:ext uri="{FF2B5EF4-FFF2-40B4-BE49-F238E27FC236}">
                <a16:creationId xmlns:a16="http://schemas.microsoft.com/office/drawing/2014/main" id="{AD731547-EB82-49F7-8E4B-72CFB93B3858}"/>
              </a:ext>
            </a:extLst>
          </p:cNvPr>
          <p:cNvSpPr txBox="1"/>
          <p:nvPr/>
        </p:nvSpPr>
        <p:spPr>
          <a:xfrm>
            <a:off x="625115" y="2462719"/>
            <a:ext cx="9280885" cy="3825856"/>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■コラボイベント・事業の実施</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・府政課題に対して、それぞれの企業等の特色を生かした取組みを実施</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・企業等の柔軟なアイデアや資源を活用し独創的な取組みが実現</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より多くの府民の行動変容の促進や、府事業の認知度が向上</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159</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48</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a:lnSpc>
                <a:spcPct val="150000"/>
              </a:lnSpc>
            </a:pPr>
            <a:endParaRPr kumimoji="1" lang="en-US" altLang="ja-JP" sz="1000" b="1" dirty="0">
              <a:latin typeface="Meiryo UI" panose="020B0604030504040204" pitchFamily="50" charset="-128"/>
              <a:ea typeface="Meiryo UI" panose="020B0604030504040204" pitchFamily="50" charset="-128"/>
            </a:endParaRPr>
          </a:p>
          <a:p>
            <a:pPr>
              <a:lnSpc>
                <a:spcPct val="150000"/>
              </a:lnSpc>
            </a:pPr>
            <a:endParaRPr kumimoji="1" lang="en-US" altLang="ja-JP" sz="1000"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■コラボ商品の開発・販売</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・府民に身近なコンビニやスーパーとコラボ販売することで、</a:t>
            </a:r>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府だけでは</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 アプローチできない府民に対して大阪産</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もん</a:t>
            </a:r>
            <a:r>
              <a:rPr kumimoji="1" lang="en-US" altLang="ja-JP" sz="14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を普及・促進</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大阪産</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もん</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とは：大阪府内で生産された農林水産物とそれらを使った加工品のこと</a:t>
            </a:r>
            <a:endParaRPr kumimoji="1" lang="en-US" altLang="ja-JP" sz="140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57F44D71-75CD-4863-B8C5-D3B03CEB6DB9}"/>
              </a:ext>
            </a:extLst>
          </p:cNvPr>
          <p:cNvSpPr txBox="1"/>
          <p:nvPr/>
        </p:nvSpPr>
        <p:spPr>
          <a:xfrm>
            <a:off x="456233" y="1460681"/>
            <a:ext cx="8843950" cy="865237"/>
          </a:xfrm>
          <a:prstGeom prst="rect">
            <a:avLst/>
          </a:prstGeom>
          <a:noFill/>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「その企業だからこそ」の企画力や資源を掛け合わせた事業の実施</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◇連携件数：</a:t>
            </a:r>
            <a:r>
              <a:rPr kumimoji="1" lang="en-US" altLang="ja-JP" dirty="0">
                <a:latin typeface="Meiryo UI" panose="020B0604030504040204" pitchFamily="50" charset="-128"/>
                <a:ea typeface="Meiryo UI" panose="020B0604030504040204" pitchFamily="50" charset="-128"/>
              </a:rPr>
              <a:t>167</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49</a:t>
            </a:r>
            <a:r>
              <a:rPr kumimoji="1" lang="ja-JP" altLang="en-US" dirty="0">
                <a:latin typeface="Meiryo UI" panose="020B0604030504040204" pitchFamily="50" charset="-128"/>
                <a:ea typeface="Meiryo UI" panose="020B0604030504040204" pitchFamily="50" charset="-128"/>
              </a:rPr>
              <a:t>事業者</a:t>
            </a:r>
            <a:endParaRPr kumimoji="1" lang="en-US" altLang="ja-JP" dirty="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A8B41D5D-160F-4EDF-9F16-EC649F308C4B}"/>
              </a:ext>
            </a:extLst>
          </p:cNvPr>
          <p:cNvGrpSpPr/>
          <p:nvPr/>
        </p:nvGrpSpPr>
        <p:grpSpPr>
          <a:xfrm>
            <a:off x="5970056" y="2470812"/>
            <a:ext cx="4244100" cy="2201847"/>
            <a:chOff x="5889459" y="2286995"/>
            <a:chExt cx="4244100" cy="2201847"/>
          </a:xfrm>
        </p:grpSpPr>
        <p:grpSp>
          <p:nvGrpSpPr>
            <p:cNvPr id="3" name="グループ化 2">
              <a:extLst>
                <a:ext uri="{FF2B5EF4-FFF2-40B4-BE49-F238E27FC236}">
                  <a16:creationId xmlns:a16="http://schemas.microsoft.com/office/drawing/2014/main" id="{9BAFA831-B68A-4565-A02C-CCE7A14A430D}"/>
                </a:ext>
              </a:extLst>
            </p:cNvPr>
            <p:cNvGrpSpPr/>
            <p:nvPr/>
          </p:nvGrpSpPr>
          <p:grpSpPr>
            <a:xfrm>
              <a:off x="5889459" y="2286995"/>
              <a:ext cx="4244100" cy="2201847"/>
              <a:chOff x="5979284" y="2305061"/>
              <a:chExt cx="4027253" cy="2201847"/>
            </a:xfrm>
          </p:grpSpPr>
          <p:sp>
            <p:nvSpPr>
              <p:cNvPr id="6" name="正方形/長方形 5">
                <a:extLst>
                  <a:ext uri="{FF2B5EF4-FFF2-40B4-BE49-F238E27FC236}">
                    <a16:creationId xmlns:a16="http://schemas.microsoft.com/office/drawing/2014/main" id="{C43BDF1E-5F68-448A-9470-74D5ED8077B8}"/>
                  </a:ext>
                </a:extLst>
              </p:cNvPr>
              <p:cNvSpPr/>
              <p:nvPr/>
            </p:nvSpPr>
            <p:spPr>
              <a:xfrm>
                <a:off x="5979284" y="2305061"/>
                <a:ext cx="3408326" cy="2201847"/>
              </a:xfrm>
              <a:prstGeom prst="rect">
                <a:avLst/>
              </a:prstGeom>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771EDEA-7E6E-4FD8-95B5-4CD50C9A5CE6}"/>
                  </a:ext>
                </a:extLst>
              </p:cNvPr>
              <p:cNvSpPr txBox="1"/>
              <p:nvPr/>
            </p:nvSpPr>
            <p:spPr>
              <a:xfrm>
                <a:off x="7387009" y="2784333"/>
                <a:ext cx="1927301" cy="1169551"/>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rPr>
                  <a:t>より多くの府民へアプローチすることを目的に、企業が持つ知名度の高い商品パッケージとコラボした広報資材を制作</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3526C120-8ABA-4978-BA9F-59945343D004}"/>
                  </a:ext>
                </a:extLst>
              </p:cNvPr>
              <p:cNvSpPr txBox="1"/>
              <p:nvPr/>
            </p:nvSpPr>
            <p:spPr>
              <a:xfrm>
                <a:off x="6022247" y="2329774"/>
                <a:ext cx="3984290" cy="30777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1400" b="1" dirty="0">
                    <a:solidFill>
                      <a:prstClr val="black"/>
                    </a:solidFill>
                    <a:latin typeface="Meiryo UI" panose="020B0604030504040204" pitchFamily="50" charset="-128"/>
                    <a:ea typeface="Meiryo UI" panose="020B0604030504040204" pitchFamily="50" charset="-128"/>
                  </a:rPr>
                  <a:t>（例）ちゃーんと朝ごはんキャンペーン</a:t>
                </a:r>
                <a:endParaRPr lang="en-US" altLang="ja-JP" sz="1400" b="1" dirty="0">
                  <a:solidFill>
                    <a:prstClr val="black"/>
                  </a:solidFill>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A8932982-D709-4B6A-B4B9-A89AD4E8605D}"/>
                </a:ext>
              </a:extLst>
            </p:cNvPr>
            <p:cNvGrpSpPr/>
            <p:nvPr/>
          </p:nvGrpSpPr>
          <p:grpSpPr>
            <a:xfrm>
              <a:off x="6092191" y="2704877"/>
              <a:ext cx="3502224" cy="1704512"/>
              <a:chOff x="6092191" y="2251112"/>
              <a:chExt cx="3502224" cy="1704512"/>
            </a:xfrm>
          </p:grpSpPr>
          <p:sp>
            <p:nvSpPr>
              <p:cNvPr id="19" name="テキスト ボックス 18">
                <a:extLst>
                  <a:ext uri="{FF2B5EF4-FFF2-40B4-BE49-F238E27FC236}">
                    <a16:creationId xmlns:a16="http://schemas.microsoft.com/office/drawing/2014/main" id="{342FD28A-03E1-4CB9-A277-61784E44A4E1}"/>
                  </a:ext>
                </a:extLst>
              </p:cNvPr>
              <p:cNvSpPr txBox="1"/>
              <p:nvPr/>
            </p:nvSpPr>
            <p:spPr>
              <a:xfrm>
                <a:off x="7365564" y="3622317"/>
                <a:ext cx="2228851" cy="246221"/>
              </a:xfrm>
              <a:prstGeom prst="rect">
                <a:avLst/>
              </a:prstGeom>
              <a:noFill/>
            </p:spPr>
            <p:txBody>
              <a:bodyPr wrap="square" rtlCol="0">
                <a:spAutoFit/>
              </a:bodyPr>
              <a:lstStyle/>
              <a:p>
                <a:r>
                  <a:rPr kumimoji="1" lang="ja-JP" altLang="en-US" sz="1000" dirty="0"/>
                  <a:t>☛</a:t>
                </a:r>
                <a:r>
                  <a:rPr kumimoji="1" lang="en-US" altLang="ja-JP" sz="1000" dirty="0"/>
                  <a:t> P15</a:t>
                </a:r>
                <a:r>
                  <a:rPr kumimoji="1" lang="ja-JP" altLang="en-US" sz="1000" dirty="0"/>
                  <a:t>　主な連携事例　健康①</a:t>
                </a:r>
              </a:p>
            </p:txBody>
          </p:sp>
          <p:pic>
            <p:nvPicPr>
              <p:cNvPr id="23" name="図 22">
                <a:extLst>
                  <a:ext uri="{FF2B5EF4-FFF2-40B4-BE49-F238E27FC236}">
                    <a16:creationId xmlns:a16="http://schemas.microsoft.com/office/drawing/2014/main" id="{EA1BECC8-F751-4F0B-9575-FC3E9CA4CD67}"/>
                  </a:ext>
                </a:extLst>
              </p:cNvPr>
              <p:cNvPicPr>
                <a:picLocks noChangeAspect="1"/>
              </p:cNvPicPr>
              <p:nvPr/>
            </p:nvPicPr>
            <p:blipFill>
              <a:blip r:embed="rId3"/>
              <a:stretch>
                <a:fillRect/>
              </a:stretch>
            </p:blipFill>
            <p:spPr>
              <a:xfrm>
                <a:off x="6092191" y="2251112"/>
                <a:ext cx="1203545" cy="1704512"/>
              </a:xfrm>
              <a:prstGeom prst="rect">
                <a:avLst/>
              </a:prstGeom>
            </p:spPr>
          </p:pic>
        </p:grpSp>
      </p:grpSp>
      <p:grpSp>
        <p:nvGrpSpPr>
          <p:cNvPr id="30" name="グループ化 29">
            <a:extLst>
              <a:ext uri="{FF2B5EF4-FFF2-40B4-BE49-F238E27FC236}">
                <a16:creationId xmlns:a16="http://schemas.microsoft.com/office/drawing/2014/main" id="{CF9F5382-BE20-4716-B559-EF349A29B4F8}"/>
              </a:ext>
            </a:extLst>
          </p:cNvPr>
          <p:cNvGrpSpPr/>
          <p:nvPr/>
        </p:nvGrpSpPr>
        <p:grpSpPr>
          <a:xfrm>
            <a:off x="394181" y="465236"/>
            <a:ext cx="9173036" cy="475850"/>
            <a:chOff x="394181" y="465236"/>
            <a:chExt cx="9173036" cy="475850"/>
          </a:xfrm>
        </p:grpSpPr>
        <p:cxnSp>
          <p:nvCxnSpPr>
            <p:cNvPr id="31" name="直線コネクタ 30">
              <a:extLst>
                <a:ext uri="{FF2B5EF4-FFF2-40B4-BE49-F238E27FC236}">
                  <a16:creationId xmlns:a16="http://schemas.microsoft.com/office/drawing/2014/main" id="{9A091A90-E7D4-4AFC-9025-455B6E6C9480}"/>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D7E6D32D-ED30-4E32-9251-50E3D9A09131}"/>
                </a:ext>
              </a:extLst>
            </p:cNvPr>
            <p:cNvSpPr txBox="1"/>
            <p:nvPr/>
          </p:nvSpPr>
          <p:spPr>
            <a:xfrm>
              <a:off x="456233" y="465236"/>
              <a:ext cx="2805576"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取組みによる主な効果①</a:t>
              </a:r>
              <a:endParaRPr kumimoji="1" lang="en-US" altLang="ja-JP" sz="2000" b="1" dirty="0">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542E9D3A-0CA1-48BB-9DB7-583F30FFB57D}"/>
              </a:ext>
            </a:extLst>
          </p:cNvPr>
          <p:cNvGrpSpPr/>
          <p:nvPr/>
        </p:nvGrpSpPr>
        <p:grpSpPr>
          <a:xfrm>
            <a:off x="5577738" y="4909747"/>
            <a:ext cx="4260932" cy="1446147"/>
            <a:chOff x="5950168" y="4906628"/>
            <a:chExt cx="4260932" cy="1446147"/>
          </a:xfrm>
        </p:grpSpPr>
        <p:grpSp>
          <p:nvGrpSpPr>
            <p:cNvPr id="7" name="グループ化 6">
              <a:extLst>
                <a:ext uri="{FF2B5EF4-FFF2-40B4-BE49-F238E27FC236}">
                  <a16:creationId xmlns:a16="http://schemas.microsoft.com/office/drawing/2014/main" id="{CDAA6013-D202-4C13-9892-7468C406387E}"/>
                </a:ext>
              </a:extLst>
            </p:cNvPr>
            <p:cNvGrpSpPr/>
            <p:nvPr/>
          </p:nvGrpSpPr>
          <p:grpSpPr>
            <a:xfrm>
              <a:off x="5950168" y="4906628"/>
              <a:ext cx="4247561" cy="1446147"/>
              <a:chOff x="5889459" y="4864401"/>
              <a:chExt cx="4247561" cy="1446147"/>
            </a:xfrm>
          </p:grpSpPr>
          <p:pic>
            <p:nvPicPr>
              <p:cNvPr id="15" name="図 14">
                <a:extLst>
                  <a:ext uri="{FF2B5EF4-FFF2-40B4-BE49-F238E27FC236}">
                    <a16:creationId xmlns:a16="http://schemas.microsoft.com/office/drawing/2014/main" id="{03FCE1E7-55E5-4555-B3B2-63853B3430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72806">
                <a:off x="5966410" y="5350669"/>
                <a:ext cx="1764491" cy="635143"/>
              </a:xfrm>
              <a:prstGeom prst="rect">
                <a:avLst/>
              </a:prstGeom>
            </p:spPr>
          </p:pic>
          <p:sp>
            <p:nvSpPr>
              <p:cNvPr id="20" name="テキスト ボックス 19">
                <a:extLst>
                  <a:ext uri="{FF2B5EF4-FFF2-40B4-BE49-F238E27FC236}">
                    <a16:creationId xmlns:a16="http://schemas.microsoft.com/office/drawing/2014/main" id="{0CDB20E7-21A8-4E83-BF53-A9A027422F5D}"/>
                  </a:ext>
                </a:extLst>
              </p:cNvPr>
              <p:cNvSpPr txBox="1"/>
              <p:nvPr/>
            </p:nvSpPr>
            <p:spPr>
              <a:xfrm>
                <a:off x="7735111" y="6026712"/>
                <a:ext cx="2228851" cy="246221"/>
              </a:xfrm>
              <a:prstGeom prst="rect">
                <a:avLst/>
              </a:prstGeom>
              <a:noFill/>
            </p:spPr>
            <p:txBody>
              <a:bodyPr wrap="square" rtlCol="0">
                <a:spAutoFit/>
              </a:bodyPr>
              <a:lstStyle/>
              <a:p>
                <a:r>
                  <a:rPr kumimoji="1" lang="ja-JP" altLang="en-US" sz="1000" dirty="0"/>
                  <a:t>☛</a:t>
                </a:r>
                <a:r>
                  <a:rPr kumimoji="1" lang="en-US" altLang="ja-JP" sz="1000" dirty="0"/>
                  <a:t> P18</a:t>
                </a:r>
                <a:r>
                  <a:rPr kumimoji="1" lang="ja-JP" altLang="en-US" sz="1000" dirty="0"/>
                  <a:t>　主な連携事例　環境②</a:t>
                </a:r>
              </a:p>
            </p:txBody>
          </p:sp>
          <p:sp>
            <p:nvSpPr>
              <p:cNvPr id="22" name="正方形/長方形 21">
                <a:extLst>
                  <a:ext uri="{FF2B5EF4-FFF2-40B4-BE49-F238E27FC236}">
                    <a16:creationId xmlns:a16="http://schemas.microsoft.com/office/drawing/2014/main" id="{8A679E59-9A39-4469-A0F6-6FDD5B2E3952}"/>
                  </a:ext>
                </a:extLst>
              </p:cNvPr>
              <p:cNvSpPr/>
              <p:nvPr/>
            </p:nvSpPr>
            <p:spPr>
              <a:xfrm>
                <a:off x="5938196" y="4864401"/>
                <a:ext cx="4198824" cy="1446147"/>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99E8AD2-092C-4DE8-8F25-D21F6F5971F8}"/>
                  </a:ext>
                </a:extLst>
              </p:cNvPr>
              <p:cNvSpPr txBox="1"/>
              <p:nvPr/>
            </p:nvSpPr>
            <p:spPr>
              <a:xfrm>
                <a:off x="5889459" y="4912178"/>
                <a:ext cx="4198824" cy="30777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1400" b="1" dirty="0">
                    <a:solidFill>
                      <a:prstClr val="black"/>
                    </a:solidFill>
                    <a:latin typeface="Meiryo UI" panose="020B0604030504040204" pitchFamily="50" charset="-128"/>
                    <a:ea typeface="Meiryo UI" panose="020B0604030504040204" pitchFamily="50" charset="-128"/>
                  </a:rPr>
                  <a:t>（例）ローソン</a:t>
                </a:r>
                <a:r>
                  <a:rPr lang="en-US" altLang="ja-JP" sz="1400" b="1" dirty="0">
                    <a:solidFill>
                      <a:prstClr val="black"/>
                    </a:solidFill>
                    <a:latin typeface="Meiryo UI" panose="020B0604030504040204" pitchFamily="50" charset="-128"/>
                    <a:ea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rPr>
                  <a:t>大阪産</a:t>
                </a:r>
                <a:r>
                  <a:rPr lang="en-US" altLang="ja-JP" sz="1400" b="1" dirty="0">
                    <a:solidFill>
                      <a:prstClr val="black"/>
                    </a:solidFill>
                    <a:latin typeface="Meiryo UI" panose="020B0604030504040204" pitchFamily="50" charset="-128"/>
                    <a:ea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rPr>
                  <a:t>もん</a:t>
                </a:r>
                <a:r>
                  <a:rPr lang="en-US" altLang="ja-JP" sz="1400" b="1" dirty="0">
                    <a:solidFill>
                      <a:prstClr val="black"/>
                    </a:solidFill>
                    <a:latin typeface="Meiryo UI" panose="020B0604030504040204" pitchFamily="50" charset="-128"/>
                    <a:ea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rPr>
                  <a:t>商品</a:t>
                </a:r>
                <a:endParaRPr lang="en-US" altLang="ja-JP" sz="1400" b="1" dirty="0">
                  <a:solidFill>
                    <a:prstClr val="black"/>
                  </a:solidFill>
                  <a:latin typeface="Meiryo UI" panose="020B0604030504040204" pitchFamily="50" charset="-128"/>
                  <a:ea typeface="Meiryo UI" panose="020B0604030504040204" pitchFamily="50" charset="-128"/>
                </a:endParaRPr>
              </a:p>
            </p:txBody>
          </p:sp>
        </p:grpSp>
        <p:sp>
          <p:nvSpPr>
            <p:cNvPr id="24" name="テキスト ボックス 23">
              <a:extLst>
                <a:ext uri="{FF2B5EF4-FFF2-40B4-BE49-F238E27FC236}">
                  <a16:creationId xmlns:a16="http://schemas.microsoft.com/office/drawing/2014/main" id="{7155901E-D3AA-4C8B-86A0-0CC8E4DDB3BA}"/>
                </a:ext>
              </a:extLst>
            </p:cNvPr>
            <p:cNvSpPr txBox="1"/>
            <p:nvPr/>
          </p:nvSpPr>
          <p:spPr>
            <a:xfrm>
              <a:off x="7761848" y="5333208"/>
              <a:ext cx="2449252" cy="73866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rPr>
                <a:t>大阪産</a:t>
              </a:r>
              <a:r>
                <a:rPr kumimoji="1" lang="en-US" altLang="ja-JP" sz="1400" dirty="0">
                  <a:solidFill>
                    <a:prstClr val="black"/>
                  </a:solidFill>
                  <a:latin typeface="Meiryo UI" panose="020B0604030504040204" pitchFamily="50" charset="-128"/>
                  <a:ea typeface="Meiryo UI" panose="020B0604030504040204" pitchFamily="50" charset="-128"/>
                </a:rPr>
                <a:t>(</a:t>
              </a:r>
              <a:r>
                <a:rPr kumimoji="1" lang="ja-JP" altLang="en-US" sz="1400" dirty="0">
                  <a:solidFill>
                    <a:prstClr val="black"/>
                  </a:solidFill>
                  <a:latin typeface="Meiryo UI" panose="020B0604030504040204" pitchFamily="50" charset="-128"/>
                  <a:ea typeface="Meiryo UI" panose="020B0604030504040204" pitchFamily="50" charset="-128"/>
                </a:rPr>
                <a:t>もん</a:t>
              </a:r>
              <a:r>
                <a:rPr kumimoji="1" lang="en-US" altLang="ja-JP" sz="1400" dirty="0">
                  <a:solidFill>
                    <a:prstClr val="black"/>
                  </a:solidFill>
                  <a:latin typeface="Meiryo UI" panose="020B0604030504040204" pitchFamily="50" charset="-128"/>
                  <a:ea typeface="Meiryo UI" panose="020B0604030504040204" pitchFamily="50" charset="-128"/>
                </a:rPr>
                <a:t>)</a:t>
              </a:r>
              <a:r>
                <a:rPr kumimoji="1" lang="ja-JP" altLang="en-US" sz="1400" dirty="0">
                  <a:solidFill>
                    <a:prstClr val="black"/>
                  </a:solidFill>
                  <a:latin typeface="Meiryo UI" panose="020B0604030504040204" pitchFamily="50" charset="-128"/>
                  <a:ea typeface="Meiryo UI" panose="020B0604030504040204" pitchFamily="50" charset="-128"/>
                </a:rPr>
                <a:t>を使用した商品を近畿</a:t>
              </a:r>
              <a:r>
                <a:rPr kumimoji="1" lang="en-US" altLang="ja-JP" sz="1400" dirty="0">
                  <a:solidFill>
                    <a:prstClr val="black"/>
                  </a:solidFill>
                  <a:latin typeface="Meiryo UI" panose="020B0604030504040204" pitchFamily="50" charset="-128"/>
                  <a:ea typeface="Meiryo UI" panose="020B0604030504040204" pitchFamily="50" charset="-128"/>
                </a:rPr>
                <a:t>2</a:t>
              </a:r>
              <a:r>
                <a:rPr kumimoji="1" lang="ja-JP" altLang="en-US" sz="1400" dirty="0">
                  <a:solidFill>
                    <a:prstClr val="black"/>
                  </a:solidFill>
                  <a:latin typeface="Meiryo UI" panose="020B0604030504040204" pitchFamily="50" charset="-128"/>
                  <a:ea typeface="Meiryo UI" panose="020B0604030504040204" pitchFamily="50" charset="-128"/>
                </a:rPr>
                <a:t>府</a:t>
              </a:r>
              <a:r>
                <a:rPr kumimoji="1" lang="en-US" altLang="ja-JP" sz="1400" dirty="0">
                  <a:solidFill>
                    <a:prstClr val="black"/>
                  </a:solidFill>
                  <a:latin typeface="Meiryo UI" panose="020B0604030504040204" pitchFamily="50" charset="-128"/>
                  <a:ea typeface="Meiryo UI" panose="020B0604030504040204" pitchFamily="50" charset="-128"/>
                </a:rPr>
                <a:t>4</a:t>
              </a:r>
              <a:r>
                <a:rPr kumimoji="1" lang="ja-JP" altLang="en-US" sz="1400" dirty="0">
                  <a:solidFill>
                    <a:prstClr val="black"/>
                  </a:solidFill>
                  <a:latin typeface="Meiryo UI" panose="020B0604030504040204" pitchFamily="50" charset="-128"/>
                  <a:ea typeface="Meiryo UI" panose="020B0604030504040204" pitchFamily="50" charset="-128"/>
                </a:rPr>
                <a:t>県にて販売</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1400" dirty="0">
                  <a:solidFill>
                    <a:prstClr val="black"/>
                  </a:solidFill>
                  <a:latin typeface="Meiryo UI" panose="020B0604030504040204" pitchFamily="50" charset="-128"/>
                  <a:ea typeface="Meiryo UI" panose="020B0604030504040204" pitchFamily="50" charset="-128"/>
                </a:rPr>
                <a:t>(R6</a:t>
              </a:r>
              <a:r>
                <a:rPr kumimoji="1" lang="ja-JP" altLang="en-US" sz="1400" dirty="0">
                  <a:solidFill>
                    <a:prstClr val="black"/>
                  </a:solidFill>
                  <a:latin typeface="Meiryo UI" panose="020B0604030504040204" pitchFamily="50" charset="-128"/>
                  <a:ea typeface="Meiryo UI" panose="020B0604030504040204" pitchFamily="50" charset="-128"/>
                </a:rPr>
                <a:t>：</a:t>
              </a:r>
              <a:r>
                <a:rPr kumimoji="1" lang="en-US" altLang="ja-JP" sz="1400" dirty="0">
                  <a:solidFill>
                    <a:prstClr val="black"/>
                  </a:solidFill>
                  <a:latin typeface="Meiryo UI" panose="020B0604030504040204" pitchFamily="50" charset="-128"/>
                  <a:ea typeface="Meiryo UI" panose="020B0604030504040204" pitchFamily="50" charset="-128"/>
                </a:rPr>
                <a:t>4</a:t>
              </a:r>
              <a:r>
                <a:rPr kumimoji="1" lang="ja-JP" altLang="en-US" sz="1400" dirty="0">
                  <a:solidFill>
                    <a:prstClr val="black"/>
                  </a:solidFill>
                  <a:latin typeface="Meiryo UI" panose="020B0604030504040204" pitchFamily="50" charset="-128"/>
                  <a:ea typeface="Meiryo UI" panose="020B0604030504040204" pitchFamily="50" charset="-128"/>
                </a:rPr>
                <a:t>商品</a:t>
              </a:r>
              <a:r>
                <a:rPr kumimoji="1" lang="en-US" altLang="ja-JP" sz="1400" dirty="0">
                  <a:solidFill>
                    <a:prstClr val="black"/>
                  </a:solidFill>
                  <a:latin typeface="Meiryo UI" panose="020B0604030504040204" pitchFamily="50" charset="-128"/>
                  <a:ea typeface="Meiryo UI" panose="020B0604030504040204" pitchFamily="50" charset="-128"/>
                </a:rPr>
                <a:t>)</a:t>
              </a:r>
            </a:p>
          </p:txBody>
        </p:sp>
      </p:grpSp>
    </p:spTree>
    <p:extLst>
      <p:ext uri="{BB962C8B-B14F-4D97-AF65-F5344CB8AC3E}">
        <p14:creationId xmlns:p14="http://schemas.microsoft.com/office/powerpoint/2010/main" val="2075519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3" name="グループ化 2">
            <a:extLst>
              <a:ext uri="{FF2B5EF4-FFF2-40B4-BE49-F238E27FC236}">
                <a16:creationId xmlns:a16="http://schemas.microsoft.com/office/drawing/2014/main" id="{D4315179-F82C-4D5E-9904-A1EA90DC02F5}"/>
              </a:ext>
            </a:extLst>
          </p:cNvPr>
          <p:cNvGrpSpPr/>
          <p:nvPr/>
        </p:nvGrpSpPr>
        <p:grpSpPr>
          <a:xfrm>
            <a:off x="425388" y="765201"/>
            <a:ext cx="9291000" cy="3598224"/>
            <a:chOff x="446969" y="562873"/>
            <a:chExt cx="9291000" cy="3598224"/>
          </a:xfrm>
        </p:grpSpPr>
        <p:sp>
          <p:nvSpPr>
            <p:cNvPr id="51" name="正方形/長方形 50"/>
            <p:cNvSpPr/>
            <p:nvPr/>
          </p:nvSpPr>
          <p:spPr>
            <a:xfrm>
              <a:off x="446969" y="562873"/>
              <a:ext cx="9173036" cy="346897"/>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効果的な情報発信</a:t>
              </a:r>
            </a:p>
          </p:txBody>
        </p:sp>
        <p:graphicFrame>
          <p:nvGraphicFramePr>
            <p:cNvPr id="10" name="コンテンツ プレースホルダー 3"/>
            <p:cNvGraphicFramePr>
              <a:graphicFrameLocks/>
            </p:cNvGraphicFramePr>
            <p:nvPr>
              <p:extLst>
                <p:ext uri="{D42A27DB-BD31-4B8C-83A1-F6EECF244321}">
                  <p14:modId xmlns:p14="http://schemas.microsoft.com/office/powerpoint/2010/main" val="819827345"/>
                </p:ext>
              </p:extLst>
            </p:nvPr>
          </p:nvGraphicFramePr>
          <p:xfrm>
            <a:off x="5509108" y="1614341"/>
            <a:ext cx="4114741" cy="1840604"/>
          </p:xfrm>
          <a:graphic>
            <a:graphicData uri="http://schemas.openxmlformats.org/drawingml/2006/table">
              <a:tbl>
                <a:tblPr firstRow="1" bandRow="1">
                  <a:tableStyleId>{F5AB1C69-6EDB-4FF4-983F-18BD219EF322}</a:tableStyleId>
                </a:tblPr>
                <a:tblGrid>
                  <a:gridCol w="2573868">
                    <a:extLst>
                      <a:ext uri="{9D8B030D-6E8A-4147-A177-3AD203B41FA5}">
                        <a16:colId xmlns:a16="http://schemas.microsoft.com/office/drawing/2014/main" val="1862927830"/>
                      </a:ext>
                    </a:extLst>
                  </a:gridCol>
                  <a:gridCol w="1540873">
                    <a:extLst>
                      <a:ext uri="{9D8B030D-6E8A-4147-A177-3AD203B41FA5}">
                        <a16:colId xmlns:a16="http://schemas.microsoft.com/office/drawing/2014/main" val="343284561"/>
                      </a:ext>
                    </a:extLst>
                  </a:gridCol>
                </a:tblGrid>
                <a:tr h="278182">
                  <a:tc>
                    <a:txBody>
                      <a:bodyPr/>
                      <a:lstStyle/>
                      <a:p>
                        <a:pPr algn="ctr"/>
                        <a:r>
                          <a:rPr kumimoji="1" lang="ja-JP" altLang="en-US" sz="1050" dirty="0">
                            <a:latin typeface="Meiryo UI" panose="020B0604030504040204" pitchFamily="50" charset="-128"/>
                            <a:ea typeface="Meiryo UI" panose="020B0604030504040204" pitchFamily="50" charset="-128"/>
                          </a:rPr>
                          <a:t>広報手法</a:t>
                        </a:r>
                        <a:endParaRPr kumimoji="1" lang="ja-JP" altLang="en-US" sz="14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アプローチ数</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（延べ）</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1974300"/>
                    </a:ext>
                  </a:extLst>
                </a:tr>
                <a:tr h="224634">
                  <a:tc>
                    <a:txBody>
                      <a:bodyPr/>
                      <a:lstStyle/>
                      <a:p>
                        <a:pPr marL="0" marR="0" lvl="0" indent="0" algn="l" defTabSz="685762"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広報誌・</a:t>
                        </a:r>
                        <a:r>
                          <a:rPr kumimoji="1" lang="en-US" altLang="ja-JP" sz="1000" dirty="0">
                            <a:latin typeface="Meiryo UI" panose="020B0604030504040204" pitchFamily="50" charset="-128"/>
                            <a:ea typeface="Meiryo UI" panose="020B0604030504040204" pitchFamily="50" charset="-128"/>
                          </a:rPr>
                          <a:t>DM</a:t>
                        </a:r>
                        <a:r>
                          <a:rPr kumimoji="1" lang="ja-JP" altLang="en-US" sz="1000" dirty="0">
                            <a:latin typeface="Meiryo UI" panose="020B0604030504040204" pitchFamily="50" charset="-128"/>
                            <a:ea typeface="Meiryo UI" panose="020B0604030504040204" pitchFamily="50" charset="-128"/>
                          </a:rPr>
                          <a:t>への府政情報の掲載</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250</a:t>
                        </a:r>
                        <a:r>
                          <a:rPr lang="ja-JP" altLang="en-US" sz="900" dirty="0">
                            <a:latin typeface="Meiryo UI" panose="020B0604030504040204" pitchFamily="50" charset="-128"/>
                            <a:ea typeface="Meiryo UI" panose="020B0604030504040204" pitchFamily="50" charset="-128"/>
                          </a:rPr>
                          <a:t>万</a:t>
                        </a:r>
                        <a:r>
                          <a:rPr kumimoji="1" lang="ja-JP" altLang="en-US" sz="900" dirty="0">
                            <a:latin typeface="Meiryo UI" panose="020B0604030504040204" pitchFamily="50" charset="-128"/>
                            <a:ea typeface="Meiryo UI" panose="020B0604030504040204" pitchFamily="50" charset="-128"/>
                          </a:rPr>
                          <a:t>部</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6622876"/>
                    </a:ext>
                  </a:extLst>
                </a:tr>
                <a:tr h="301364">
                  <a:tc>
                    <a:txBody>
                      <a:bodyPr/>
                      <a:lstStyle/>
                      <a:p>
                        <a:pPr algn="l"/>
                        <a:r>
                          <a:rPr kumimoji="1" lang="ja-JP" altLang="en-US" sz="1000" dirty="0">
                            <a:latin typeface="Meiryo UI" panose="020B0604030504040204" pitchFamily="50" charset="-128"/>
                            <a:ea typeface="Meiryo UI" panose="020B0604030504040204" pitchFamily="50" charset="-128"/>
                          </a:rPr>
                          <a:t>アプリ、</a:t>
                        </a:r>
                        <a:r>
                          <a:rPr kumimoji="1" lang="en-US" altLang="ja-JP" sz="1000" dirty="0">
                            <a:latin typeface="Meiryo UI" panose="020B0604030504040204" pitchFamily="50" charset="-128"/>
                            <a:ea typeface="Meiryo UI" panose="020B0604030504040204" pitchFamily="50" charset="-128"/>
                          </a:rPr>
                          <a:t>SNS</a:t>
                        </a:r>
                        <a:r>
                          <a:rPr kumimoji="1" lang="ja-JP" altLang="en-US" sz="1000" dirty="0">
                            <a:latin typeface="Meiryo UI" panose="020B0604030504040204" pitchFamily="50" charset="-128"/>
                            <a:ea typeface="Meiryo UI" panose="020B0604030504040204" pitchFamily="50" charset="-128"/>
                          </a:rPr>
                          <a:t>、メルマガ、</a:t>
                        </a:r>
                        <a:endParaRPr kumimoji="1" lang="en-US" altLang="ja-JP" sz="1000" dirty="0">
                          <a:latin typeface="Meiryo UI" panose="020B0604030504040204" pitchFamily="50" charset="-128"/>
                          <a:ea typeface="Meiryo UI" panose="020B0604030504040204" pitchFamily="50" charset="-128"/>
                        </a:endParaRPr>
                      </a:p>
                      <a:p>
                        <a:pPr algn="l"/>
                        <a:r>
                          <a:rPr kumimoji="1" lang="ja-JP" altLang="en-US" sz="1000" dirty="0">
                            <a:latin typeface="Meiryo UI" panose="020B0604030504040204" pitchFamily="50" charset="-128"/>
                            <a:ea typeface="Meiryo UI" panose="020B0604030504040204" pitchFamily="50" charset="-128"/>
                          </a:rPr>
                          <a:t>大学の学生向けポータルサイトへの掲載</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40</a:t>
                        </a:r>
                        <a:r>
                          <a:rPr lang="ja-JP" altLang="en-US" sz="1100" dirty="0">
                            <a:latin typeface="Meiryo UI" panose="020B0604030504040204" pitchFamily="50" charset="-128"/>
                            <a:ea typeface="Meiryo UI" panose="020B0604030504040204" pitchFamily="50" charset="-128"/>
                          </a:rPr>
                          <a:t>万</a:t>
                        </a:r>
                        <a:r>
                          <a:rPr lang="ja-JP" altLang="en-US" sz="900" dirty="0">
                            <a:latin typeface="Meiryo UI" panose="020B0604030504040204" pitchFamily="50" charset="-128"/>
                            <a:ea typeface="Meiryo UI" panose="020B0604030504040204" pitchFamily="50" charset="-128"/>
                          </a:rPr>
                          <a:t>フォロワー／会員</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7228322"/>
                    </a:ext>
                  </a:extLst>
                </a:tr>
                <a:tr h="224634">
                  <a:tc>
                    <a:txBody>
                      <a:bodyPr/>
                      <a:lstStyle/>
                      <a:p>
                        <a:pPr algn="l"/>
                        <a:r>
                          <a:rPr kumimoji="1" lang="ja-JP" altLang="en-US" sz="1000" dirty="0">
                            <a:latin typeface="Meiryo UI" panose="020B0604030504040204" pitchFamily="50" charset="-128"/>
                            <a:ea typeface="Meiryo UI" panose="020B0604030504040204" pitchFamily="50" charset="-128"/>
                          </a:rPr>
                          <a:t>サイネージでの放映</a:t>
                        </a:r>
                        <a:endParaRPr kumimoji="1" lang="en-US" altLang="ja-JP" sz="1000" dirty="0">
                          <a:latin typeface="Meiryo UI" panose="020B0604030504040204" pitchFamily="50" charset="-128"/>
                          <a:ea typeface="Meiryo UI" panose="020B0604030504040204" pitchFamily="50" charset="-128"/>
                        </a:endParaRP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1,200</a:t>
                        </a:r>
                        <a:r>
                          <a:rPr kumimoji="1" lang="ja-JP" altLang="en-US" sz="900" dirty="0">
                            <a:latin typeface="Meiryo UI" panose="020B0604030504040204" pitchFamily="50" charset="-128"/>
                            <a:ea typeface="Meiryo UI" panose="020B0604030504040204" pitchFamily="50" charset="-128"/>
                          </a:rPr>
                          <a:t>か所</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3417431"/>
                    </a:ext>
                  </a:extLst>
                </a:tr>
                <a:tr h="224634">
                  <a:tc>
                    <a:txBody>
                      <a:bodyPr/>
                      <a:lstStyle/>
                      <a:p>
                        <a:pPr algn="l"/>
                        <a:r>
                          <a:rPr kumimoji="1" lang="ja-JP" altLang="en-US" sz="1000" dirty="0">
                            <a:latin typeface="Meiryo UI" panose="020B0604030504040204" pitchFamily="50" charset="-128"/>
                            <a:ea typeface="Meiryo UI" panose="020B0604030504040204" pitchFamily="50" charset="-128"/>
                          </a:rPr>
                          <a:t>店舗等への府ポスターの掲示、チラシの配架</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lang="ja-JP" altLang="en-US" sz="900" dirty="0">
                            <a:latin typeface="Meiryo UI" panose="020B0604030504040204" pitchFamily="50" charset="-128"/>
                            <a:ea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rPr>
                          <a:t>18,000</a:t>
                        </a:r>
                        <a:r>
                          <a:rPr kumimoji="1" lang="ja-JP" altLang="en-US" sz="900" dirty="0">
                            <a:latin typeface="Meiryo UI" panose="020B0604030504040204" pitchFamily="50" charset="-128"/>
                            <a:ea typeface="Meiryo UI" panose="020B0604030504040204" pitchFamily="50" charset="-128"/>
                          </a:rPr>
                          <a:t>か所</a:t>
                        </a:r>
                        <a:endParaRPr kumimoji="1" lang="ja-JP" altLang="en-US" sz="1100" dirty="0">
                          <a:latin typeface="Meiryo UI" panose="020B0604030504040204" pitchFamily="50" charset="-128"/>
                          <a:ea typeface="Meiryo UI" panose="020B0604030504040204" pitchFamily="50" charset="-128"/>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79330239"/>
                    </a:ext>
                  </a:extLst>
                </a:tr>
                <a:tr h="301364">
                  <a:tc>
                    <a:txBody>
                      <a:bodyPr/>
                      <a:lstStyle/>
                      <a:p>
                        <a:pPr algn="l"/>
                        <a:r>
                          <a:rPr kumimoji="1" lang="ja-JP" altLang="en-US" sz="1000" dirty="0">
                            <a:latin typeface="Meiryo UI" panose="020B0604030504040204" pitchFamily="50" charset="-128"/>
                            <a:ea typeface="Meiryo UI" panose="020B0604030504040204" pitchFamily="50" charset="-128"/>
                          </a:rPr>
                          <a:t>営業職員による府ちらし等の配布協力</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r"/>
                        <a:r>
                          <a:rPr kumimoji="1" lang="ja-JP" altLang="en-US" sz="900" dirty="0">
                            <a:latin typeface="Meiryo UI" panose="020B0604030504040204" pitchFamily="50" charset="-128"/>
                            <a:ea typeface="Meiryo UI" panose="020B0604030504040204" pitchFamily="50" charset="-128"/>
                          </a:rPr>
                          <a:t>協力人数：約</a:t>
                        </a:r>
                        <a:r>
                          <a:rPr kumimoji="1" lang="en-US" altLang="ja-JP" sz="1100" dirty="0">
                            <a:latin typeface="Meiryo UI" panose="020B0604030504040204" pitchFamily="50" charset="-128"/>
                            <a:ea typeface="Meiryo UI" panose="020B0604030504040204" pitchFamily="50" charset="-128"/>
                          </a:rPr>
                          <a:t>9,800</a:t>
                        </a:r>
                        <a:r>
                          <a:rPr kumimoji="1" lang="ja-JP" altLang="en-US" sz="1100" dirty="0">
                            <a:latin typeface="Meiryo UI" panose="020B0604030504040204" pitchFamily="50" charset="-128"/>
                            <a:ea typeface="Meiryo UI" panose="020B0604030504040204" pitchFamily="50" charset="-128"/>
                          </a:rPr>
                          <a:t>名</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278622"/>
                    </a:ext>
                  </a:extLst>
                </a:tr>
              </a:tbl>
            </a:graphicData>
          </a:graphic>
        </p:graphicFrame>
        <p:sp>
          <p:nvSpPr>
            <p:cNvPr id="19" name="テキスト ボックス 18">
              <a:extLst>
                <a:ext uri="{FF2B5EF4-FFF2-40B4-BE49-F238E27FC236}">
                  <a16:creationId xmlns:a16="http://schemas.microsoft.com/office/drawing/2014/main" id="{B016C3FE-A6D5-4D35-9B78-872DF8DC153D}"/>
                </a:ext>
              </a:extLst>
            </p:cNvPr>
            <p:cNvSpPr txBox="1"/>
            <p:nvPr/>
          </p:nvSpPr>
          <p:spPr>
            <a:xfrm>
              <a:off x="446969" y="920579"/>
              <a:ext cx="9291000" cy="64633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集客効果の高い商業施設やデジタルサイネージ等を活用した情報発信 </a:t>
              </a:r>
              <a:endParaRPr kumimoji="1" lang="en-US" altLang="ja-JP" b="1"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◇連携件数：</a:t>
              </a:r>
              <a:r>
                <a:rPr kumimoji="1" lang="en-US" altLang="ja-JP" dirty="0">
                  <a:latin typeface="Meiryo UI" panose="020B0604030504040204" pitchFamily="50" charset="-128"/>
                  <a:ea typeface="Meiryo UI" panose="020B0604030504040204" pitchFamily="50" charset="-128"/>
                </a:rPr>
                <a:t>550</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48</a:t>
              </a:r>
              <a:r>
                <a:rPr kumimoji="1" lang="ja-JP" altLang="en-US" dirty="0">
                  <a:latin typeface="Meiryo UI" panose="020B0604030504040204" pitchFamily="50" charset="-128"/>
                  <a:ea typeface="Meiryo UI" panose="020B0604030504040204" pitchFamily="50" charset="-128"/>
                </a:rPr>
                <a:t>事業者</a:t>
              </a:r>
              <a:endParaRPr kumimoji="1" lang="en-US"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718D14B5-08CC-4954-95EF-7B1BBCF7D1BC}"/>
                </a:ext>
              </a:extLst>
            </p:cNvPr>
            <p:cNvSpPr txBox="1"/>
            <p:nvPr/>
          </p:nvSpPr>
          <p:spPr>
            <a:xfrm>
              <a:off x="446969" y="1544996"/>
              <a:ext cx="5028934" cy="2616101"/>
            </a:xfrm>
            <a:prstGeom prst="rect">
              <a:avLst/>
            </a:prstGeom>
            <a:noFill/>
          </p:spPr>
          <p:txBody>
            <a:bodyPr wrap="square">
              <a:spAutoFit/>
            </a:bodyPr>
            <a:lstStyle/>
            <a:p>
              <a:r>
                <a:rPr kumimoji="1" lang="ja-JP" altLang="en-US" b="1" dirty="0">
                  <a:latin typeface="Meiryo UI" panose="020B0604030504040204" pitchFamily="50" charset="-128"/>
                  <a:ea typeface="Meiryo UI" panose="020B0604030504040204" pitchFamily="50" charset="-128"/>
                </a:rPr>
                <a:t>■イベント会場の提供</a:t>
              </a:r>
              <a:endParaRPr kumimoji="1" lang="en-US" altLang="ja-JP" b="1" dirty="0">
                <a:latin typeface="Meiryo UI" panose="020B0604030504040204" pitchFamily="50" charset="-128"/>
                <a:ea typeface="Meiryo UI" panose="020B0604030504040204" pitchFamily="50" charset="-128"/>
              </a:endParaRPr>
            </a:p>
            <a:p>
              <a:pPr marL="85725" indent="-85725"/>
              <a:r>
                <a:rPr kumimoji="1" lang="ja-JP" altLang="en-US" sz="1400" dirty="0">
                  <a:latin typeface="Meiryo UI" panose="020B0604030504040204" pitchFamily="50" charset="-128"/>
                  <a:ea typeface="Meiryo UI" panose="020B0604030504040204" pitchFamily="50" charset="-128"/>
                </a:rPr>
                <a:t>・府事業の認知度向上を図るため、企業等の保有する集客効果の高い商業施設等を活用し、イベントを開催することで、幅広い世代の府民へ直接的な啓発活動を実施</a:t>
              </a:r>
              <a:endParaRPr kumimoji="1" lang="en-US" altLang="ja-JP" sz="1400" dirty="0">
                <a:latin typeface="Meiryo UI" panose="020B0604030504040204" pitchFamily="50" charset="-128"/>
                <a:ea typeface="Meiryo UI" panose="020B0604030504040204" pitchFamily="50" charset="-128"/>
              </a:endParaRPr>
            </a:p>
            <a:p>
              <a:pPr marL="85725" indent="-85725"/>
              <a:endParaRPr kumimoji="1" lang="en-US" altLang="ja-JP" sz="800" dirty="0">
                <a:latin typeface="Meiryo UI" panose="020B0604030504040204" pitchFamily="50" charset="-128"/>
                <a:ea typeface="Meiryo UI" panose="020B0604030504040204" pitchFamily="50" charset="-128"/>
              </a:endParaRPr>
            </a:p>
            <a:p>
              <a:pPr marL="85725" indent="-85725"/>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72</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pPr marL="85725" indent="-85725"/>
              <a:endParaRPr kumimoji="1" lang="en-US" altLang="ja-JP" sz="800"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■広報媒体等を活用した府政の</a:t>
              </a:r>
              <a:r>
                <a:rPr kumimoji="1" lang="en-US" altLang="ja-JP" b="1" dirty="0">
                  <a:latin typeface="Meiryo UI" panose="020B0604030504040204" pitchFamily="50" charset="-128"/>
                  <a:ea typeface="Meiryo UI" panose="020B0604030504040204" pitchFamily="50" charset="-128"/>
                </a:rPr>
                <a:t>PR</a:t>
              </a:r>
            </a:p>
            <a:p>
              <a:r>
                <a:rPr kumimoji="1" lang="ja-JP" altLang="en-US" sz="1400" dirty="0">
                  <a:latin typeface="Meiryo UI" panose="020B0604030504040204" pitchFamily="50" charset="-128"/>
                  <a:ea typeface="Meiryo UI" panose="020B0604030504040204" pitchFamily="50" charset="-128"/>
                </a:rPr>
                <a:t>・企業等の保有する広報媒体等を活用した情報を発信</a:t>
              </a:r>
              <a:endParaRPr kumimoji="1" lang="en-US" altLang="ja-JP" sz="14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478</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48</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                                                                                                                                                                                                                                                                                                                            </a:t>
              </a:r>
            </a:p>
          </p:txBody>
        </p:sp>
      </p:grpSp>
      <p:grpSp>
        <p:nvGrpSpPr>
          <p:cNvPr id="4" name="グループ化 3">
            <a:extLst>
              <a:ext uri="{FF2B5EF4-FFF2-40B4-BE49-F238E27FC236}">
                <a16:creationId xmlns:a16="http://schemas.microsoft.com/office/drawing/2014/main" id="{959492F8-2BD2-4F20-9914-67ACFA87D89D}"/>
              </a:ext>
            </a:extLst>
          </p:cNvPr>
          <p:cNvGrpSpPr/>
          <p:nvPr/>
        </p:nvGrpSpPr>
        <p:grpSpPr>
          <a:xfrm>
            <a:off x="425388" y="4102786"/>
            <a:ext cx="9559097" cy="2945779"/>
            <a:chOff x="366482" y="4224017"/>
            <a:chExt cx="9559097" cy="2945779"/>
          </a:xfrm>
        </p:grpSpPr>
        <p:sp>
          <p:nvSpPr>
            <p:cNvPr id="16" name="正方形/長方形 15">
              <a:extLst>
                <a:ext uri="{FF2B5EF4-FFF2-40B4-BE49-F238E27FC236}">
                  <a16:creationId xmlns:a16="http://schemas.microsoft.com/office/drawing/2014/main" id="{8D94EB1D-5C73-4735-8F49-B2B8ECC1CA27}"/>
                </a:ext>
              </a:extLst>
            </p:cNvPr>
            <p:cNvSpPr/>
            <p:nvPr/>
          </p:nvSpPr>
          <p:spPr>
            <a:xfrm>
              <a:off x="366482" y="4224017"/>
              <a:ext cx="9173036" cy="381193"/>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効果的な事業の実施</a:t>
              </a:r>
            </a:p>
          </p:txBody>
        </p:sp>
        <p:sp>
          <p:nvSpPr>
            <p:cNvPr id="26" name="テキスト ボックス 25">
              <a:extLst>
                <a:ext uri="{FF2B5EF4-FFF2-40B4-BE49-F238E27FC236}">
                  <a16:creationId xmlns:a16="http://schemas.microsoft.com/office/drawing/2014/main" id="{6EAEC20C-8FD9-4D72-B474-34F7C8F5CCE4}"/>
                </a:ext>
              </a:extLst>
            </p:cNvPr>
            <p:cNvSpPr txBox="1"/>
            <p:nvPr/>
          </p:nvSpPr>
          <p:spPr>
            <a:xfrm>
              <a:off x="441361" y="5323137"/>
              <a:ext cx="4879176" cy="1846659"/>
            </a:xfrm>
            <a:prstGeom prst="rect">
              <a:avLst/>
            </a:prstGeom>
            <a:noFill/>
          </p:spPr>
          <p:txBody>
            <a:bodyPr wrap="square" rtlCol="0">
              <a:spAutoFit/>
            </a:bodyPr>
            <a:lstStyle/>
            <a:p>
              <a:pPr>
                <a:spcBef>
                  <a:spcPts val="300"/>
                </a:spcBef>
              </a:pPr>
              <a:r>
                <a:rPr kumimoji="1" lang="ja-JP" altLang="en-US" b="1" dirty="0">
                  <a:latin typeface="Meiryo UI" panose="020B0604030504040204" pitchFamily="50" charset="-128"/>
                  <a:ea typeface="Meiryo UI" panose="020B0604030504040204" pitchFamily="50" charset="-128"/>
                </a:rPr>
                <a:t>■セミナーへの講師、イベントへの選手の派遣</a:t>
              </a:r>
              <a:endParaRPr kumimoji="1"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・専門的な知識・技術を習得する機会の創出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800"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■府事業への登録・参画</a:t>
              </a:r>
              <a:endParaRPr kumimoji="1"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・府の事業・制度等に登録・参画することによる事業効果の向上</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56</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35</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515D9271-1230-4BF2-ABC6-DB594A708A0C}"/>
                </a:ext>
              </a:extLst>
            </p:cNvPr>
            <p:cNvSpPr txBox="1"/>
            <p:nvPr/>
          </p:nvSpPr>
          <p:spPr>
            <a:xfrm>
              <a:off x="5046403" y="5313872"/>
              <a:ext cx="4879176" cy="101566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■府事業への助言・アドバイス</a:t>
              </a:r>
              <a:endParaRPr kumimoji="1" lang="en-US" altLang="ja-JP"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・企業等の、府事業への技術的・制度的なアドバイス等による</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効果的な事業の実施</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◇連携件数：</a:t>
              </a:r>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件　◇連携企業等：</a:t>
              </a:r>
              <a:r>
                <a:rPr kumimoji="1" lang="en-US" altLang="ja-JP" sz="1400" dirty="0">
                  <a:latin typeface="Meiryo UI" panose="020B0604030504040204" pitchFamily="50" charset="-128"/>
                  <a:ea typeface="Meiryo UI" panose="020B0604030504040204" pitchFamily="50" charset="-128"/>
                </a:rPr>
                <a:t>9</a:t>
              </a:r>
              <a:r>
                <a:rPr kumimoji="1" lang="ja-JP" altLang="en-US" sz="1400" dirty="0">
                  <a:latin typeface="Meiryo UI" panose="020B0604030504040204" pitchFamily="50" charset="-128"/>
                  <a:ea typeface="Meiryo UI" panose="020B0604030504040204" pitchFamily="50" charset="-128"/>
                </a:rPr>
                <a:t>事業者</a:t>
              </a:r>
              <a:endParaRPr kumimoji="1" lang="en-US" altLang="ja-JP"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16CD3D9E-D5DA-4D64-A240-8F3548E7F588}"/>
                </a:ext>
              </a:extLst>
            </p:cNvPr>
            <p:cNvSpPr txBox="1"/>
            <p:nvPr/>
          </p:nvSpPr>
          <p:spPr>
            <a:xfrm>
              <a:off x="474668" y="4662870"/>
              <a:ext cx="9291000" cy="64633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知見やノウハウ等の人的資源を活用した事業内容の充実</a:t>
              </a:r>
              <a:endParaRPr kumimoji="1" lang="en-US" altLang="ja-JP" b="1"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連携件数：</a:t>
              </a:r>
              <a:r>
                <a:rPr kumimoji="1" lang="en-US" altLang="ja-JP" dirty="0">
                  <a:latin typeface="Meiryo UI" panose="020B0604030504040204" pitchFamily="50" charset="-128"/>
                  <a:ea typeface="Meiryo UI" panose="020B0604030504040204" pitchFamily="50" charset="-128"/>
                </a:rPr>
                <a:t>101</a:t>
              </a:r>
              <a:r>
                <a:rPr kumimoji="1" lang="ja-JP" altLang="en-US" dirty="0">
                  <a:latin typeface="Meiryo UI" panose="020B0604030504040204" pitchFamily="50" charset="-128"/>
                  <a:ea typeface="Meiryo UI" panose="020B0604030504040204" pitchFamily="50" charset="-128"/>
                </a:rPr>
                <a:t>件　連携企業等：</a:t>
              </a:r>
              <a:r>
                <a:rPr kumimoji="1" lang="en-US" altLang="ja-JP" dirty="0">
                  <a:latin typeface="Meiryo UI" panose="020B0604030504040204" pitchFamily="50" charset="-128"/>
                  <a:ea typeface="Meiryo UI" panose="020B0604030504040204" pitchFamily="50" charset="-128"/>
                </a:rPr>
                <a:t>45</a:t>
              </a:r>
              <a:r>
                <a:rPr kumimoji="1" lang="ja-JP" altLang="en-US" dirty="0">
                  <a:latin typeface="Meiryo UI" panose="020B0604030504040204" pitchFamily="50" charset="-128"/>
                  <a:ea typeface="Meiryo UI" panose="020B0604030504040204" pitchFamily="50" charset="-128"/>
                </a:rPr>
                <a:t>事業者　</a:t>
              </a:r>
              <a:endParaRPr kumimoji="1" lang="en-US" altLang="ja-JP" dirty="0">
                <a:latin typeface="Meiryo UI" panose="020B0604030504040204" pitchFamily="50" charset="-128"/>
                <a:ea typeface="Meiryo UI" panose="020B0604030504040204" pitchFamily="50" charset="-128"/>
              </a:endParaRPr>
            </a:p>
          </p:txBody>
        </p:sp>
      </p:grpSp>
      <p:sp>
        <p:nvSpPr>
          <p:cNvPr id="20" name="スライド番号プレースホルダー 1">
            <a:extLst>
              <a:ext uri="{FF2B5EF4-FFF2-40B4-BE49-F238E27FC236}">
                <a16:creationId xmlns:a16="http://schemas.microsoft.com/office/drawing/2014/main" id="{D687A1F0-8D7C-431A-9A45-18293439DECD}"/>
              </a:ext>
            </a:extLst>
          </p:cNvPr>
          <p:cNvSpPr>
            <a:spLocks noGrp="1"/>
          </p:cNvSpPr>
          <p:nvPr>
            <p:ph type="sldNum" sz="quarter" idx="12"/>
          </p:nvPr>
        </p:nvSpPr>
        <p:spPr>
          <a:xfrm>
            <a:off x="7719682" y="6483796"/>
            <a:ext cx="2228850" cy="365125"/>
          </a:xfrm>
        </p:spPr>
        <p:txBody>
          <a:bodyPr/>
          <a:lstStyle/>
          <a:p>
            <a:fld id="{06FEDF93-2BFD-41CA-ABC7-B039102F3792}" type="slidenum">
              <a:rPr lang="en-US" altLang="ja-JP" smtClean="0"/>
              <a:pPr/>
              <a:t>11</a:t>
            </a:fld>
            <a:endParaRPr lang="ja-JP" altLang="en-US" dirty="0"/>
          </a:p>
        </p:txBody>
      </p:sp>
      <p:grpSp>
        <p:nvGrpSpPr>
          <p:cNvPr id="22" name="グループ化 21">
            <a:extLst>
              <a:ext uri="{FF2B5EF4-FFF2-40B4-BE49-F238E27FC236}">
                <a16:creationId xmlns:a16="http://schemas.microsoft.com/office/drawing/2014/main" id="{A1D5B98A-F57F-417B-9233-8855C18C113B}"/>
              </a:ext>
            </a:extLst>
          </p:cNvPr>
          <p:cNvGrpSpPr/>
          <p:nvPr/>
        </p:nvGrpSpPr>
        <p:grpSpPr>
          <a:xfrm>
            <a:off x="425388" y="209631"/>
            <a:ext cx="9173036" cy="475850"/>
            <a:chOff x="394181" y="465236"/>
            <a:chExt cx="9173036" cy="475850"/>
          </a:xfrm>
        </p:grpSpPr>
        <p:cxnSp>
          <p:nvCxnSpPr>
            <p:cNvPr id="23" name="直線コネクタ 22">
              <a:extLst>
                <a:ext uri="{FF2B5EF4-FFF2-40B4-BE49-F238E27FC236}">
                  <a16:creationId xmlns:a16="http://schemas.microsoft.com/office/drawing/2014/main" id="{DCF2F332-9C1A-48EA-9042-AFCE79438624}"/>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54E0E0E2-D691-4C23-A0FE-97941ACF22A9}"/>
                </a:ext>
              </a:extLst>
            </p:cNvPr>
            <p:cNvSpPr txBox="1"/>
            <p:nvPr/>
          </p:nvSpPr>
          <p:spPr>
            <a:xfrm>
              <a:off x="456233" y="465236"/>
              <a:ext cx="2831224"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取組みによる主な効果②</a:t>
              </a:r>
              <a:endParaRPr kumimoji="1" lang="en-US" altLang="ja-JP" sz="20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018895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798B3E-4ED6-472A-B621-943BFB2A9FD3}"/>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CA97AD00-CBC5-414E-8836-F4804DEA5FA3}"/>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2400" b="1" spc="60" dirty="0">
                  <a:latin typeface="Meiryo UI" panose="020B0604030504040204" pitchFamily="50" charset="-128"/>
                  <a:ea typeface="Meiryo UI" panose="020B0604030504040204" pitchFamily="50" charset="-128"/>
                </a:rPr>
                <a:t>４．</a:t>
              </a:r>
              <a:r>
                <a:rPr kumimoji="1" lang="ja-JP" altLang="en-US" sz="2400" b="1" dirty="0">
                  <a:latin typeface="Meiryo UI" panose="020B0604030504040204" pitchFamily="50" charset="-128"/>
                  <a:ea typeface="Meiryo UI" panose="020B0604030504040204" pitchFamily="50" charset="-128"/>
                </a:rPr>
                <a:t>主な連携事例</a:t>
              </a:r>
              <a:endParaRPr lang="ja-JP" altLang="en-US" sz="2400" b="1" spc="60"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2777EF21-183F-44B6-A171-A380BAD7848D}"/>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1">
            <a:extLst>
              <a:ext uri="{FF2B5EF4-FFF2-40B4-BE49-F238E27FC236}">
                <a16:creationId xmlns:a16="http://schemas.microsoft.com/office/drawing/2014/main" id="{AD6D2CEA-AD89-4195-BD63-059929FE447A}"/>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12</a:t>
            </a:fld>
            <a:endParaRPr lang="ja-JP" altLang="en-US" dirty="0"/>
          </a:p>
        </p:txBody>
      </p:sp>
    </p:spTree>
    <p:extLst>
      <p:ext uri="{BB962C8B-B14F-4D97-AF65-F5344CB8AC3E}">
        <p14:creationId xmlns:p14="http://schemas.microsoft.com/office/powerpoint/2010/main" val="238148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51FB1D88-3CDA-46B7-B17B-1FF3F3A408FD}"/>
              </a:ext>
            </a:extLst>
          </p:cNvPr>
          <p:cNvGrpSpPr/>
          <p:nvPr/>
        </p:nvGrpSpPr>
        <p:grpSpPr>
          <a:xfrm>
            <a:off x="6965168" y="260758"/>
            <a:ext cx="2581092" cy="615067"/>
            <a:chOff x="6965168" y="260758"/>
            <a:chExt cx="2581092" cy="615067"/>
          </a:xfrm>
        </p:grpSpPr>
        <p:grpSp>
          <p:nvGrpSpPr>
            <p:cNvPr id="58" name="グループ化 57">
              <a:extLst>
                <a:ext uri="{FF2B5EF4-FFF2-40B4-BE49-F238E27FC236}">
                  <a16:creationId xmlns:a16="http://schemas.microsoft.com/office/drawing/2014/main" id="{45F68A4A-BE63-430D-8247-A98A7F13C40F}"/>
                </a:ext>
              </a:extLst>
            </p:cNvPr>
            <p:cNvGrpSpPr/>
            <p:nvPr/>
          </p:nvGrpSpPr>
          <p:grpSpPr>
            <a:xfrm>
              <a:off x="6965168" y="261046"/>
              <a:ext cx="1928485" cy="614779"/>
              <a:chOff x="7629708" y="262855"/>
              <a:chExt cx="1928485" cy="614779"/>
            </a:xfrm>
          </p:grpSpPr>
          <p:pic>
            <p:nvPicPr>
              <p:cNvPr id="62" name="図 61">
                <a:extLst>
                  <a:ext uri="{FF2B5EF4-FFF2-40B4-BE49-F238E27FC236}">
                    <a16:creationId xmlns:a16="http://schemas.microsoft.com/office/drawing/2014/main" id="{43521BB0-A87A-4331-8713-66D743E988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66" name="図 65">
                <a:extLst>
                  <a:ext uri="{FF2B5EF4-FFF2-40B4-BE49-F238E27FC236}">
                    <a16:creationId xmlns:a16="http://schemas.microsoft.com/office/drawing/2014/main" id="{75FC8673-A460-44F5-8E16-99DC799A03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67" name="図 66">
                <a:extLst>
                  <a:ext uri="{FF2B5EF4-FFF2-40B4-BE49-F238E27FC236}">
                    <a16:creationId xmlns:a16="http://schemas.microsoft.com/office/drawing/2014/main" id="{C1B7FAFA-9CAD-4756-B1A1-A8A4245E9D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60" name="図 59">
              <a:extLst>
                <a:ext uri="{FF2B5EF4-FFF2-40B4-BE49-F238E27FC236}">
                  <a16:creationId xmlns:a16="http://schemas.microsoft.com/office/drawing/2014/main" id="{03708C97-A20B-47A4-9144-2CC2684D18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73" name="グループ化 72">
            <a:extLst>
              <a:ext uri="{FF2B5EF4-FFF2-40B4-BE49-F238E27FC236}">
                <a16:creationId xmlns:a16="http://schemas.microsoft.com/office/drawing/2014/main" id="{A31D13ED-0565-4ED8-8909-02D5B0B47B63}"/>
              </a:ext>
            </a:extLst>
          </p:cNvPr>
          <p:cNvGrpSpPr/>
          <p:nvPr/>
        </p:nvGrpSpPr>
        <p:grpSpPr>
          <a:xfrm>
            <a:off x="205990" y="1168400"/>
            <a:ext cx="4637056" cy="3973577"/>
            <a:chOff x="205990" y="1168400"/>
            <a:chExt cx="4637056" cy="3973577"/>
          </a:xfrm>
        </p:grpSpPr>
        <p:sp>
          <p:nvSpPr>
            <p:cNvPr id="75" name="正方形/長方形 74">
              <a:extLst>
                <a:ext uri="{FF2B5EF4-FFF2-40B4-BE49-F238E27FC236}">
                  <a16:creationId xmlns:a16="http://schemas.microsoft.com/office/drawing/2014/main" id="{781D4362-7ACA-48C1-8905-D1F04E4B6C95}"/>
                </a:ext>
              </a:extLst>
            </p:cNvPr>
            <p:cNvSpPr/>
            <p:nvPr/>
          </p:nvSpPr>
          <p:spPr>
            <a:xfrm>
              <a:off x="333270" y="1168400"/>
              <a:ext cx="4443263" cy="53785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「府立支援学校ものづくり大賞</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～中西金属工業チャレンジカップ～」の実施</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10E0EF0E-ADFE-4353-A01C-38FF4B1B043C}"/>
                </a:ext>
              </a:extLst>
            </p:cNvPr>
            <p:cNvSpPr txBox="1"/>
            <p:nvPr/>
          </p:nvSpPr>
          <p:spPr>
            <a:xfrm>
              <a:off x="205990" y="2301201"/>
              <a:ext cx="4637056" cy="21698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子どもたちの未来を広げる新たな機会の創出</a:t>
              </a:r>
              <a:endParaRPr lang="en-US" altLang="ja-JP" sz="1600" dirty="0"/>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・子どもたちの個性を発揮できる新たな活躍の場を創出するため、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中西金属工業のものづくり企業としての強みを活かし、府立支援学校の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児童生徒が制作した作品について、それぞれの個性や魅力にふさわしい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賞の選定及び表彰を実施</a:t>
              </a:r>
              <a:endParaRPr lang="en-US" altLang="ja-JP" sz="1200" b="0" i="0" dirty="0">
                <a:effectLst/>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エントリー数：大阪府立支援学校</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校　計</a:t>
              </a:r>
              <a:r>
                <a:rPr kumimoji="1" lang="en-US" altLang="ja-JP" sz="1200" dirty="0">
                  <a:latin typeface="Meiryo UI" panose="020B0604030504040204" pitchFamily="50" charset="-128"/>
                  <a:ea typeface="Meiryo UI" panose="020B0604030504040204" pitchFamily="50" charset="-128"/>
                </a:rPr>
                <a:t>28</a:t>
              </a:r>
              <a:r>
                <a:rPr kumimoji="1" lang="ja-JP" altLang="en-US" sz="1200" dirty="0">
                  <a:latin typeface="Meiryo UI" panose="020B0604030504040204" pitchFamily="50" charset="-128"/>
                  <a:ea typeface="Meiryo UI" panose="020B0604030504040204" pitchFamily="50" charset="-128"/>
                </a:rPr>
                <a:t>作品</a:t>
              </a:r>
              <a:endParaRPr kumimoji="1" lang="en-US" altLang="ja-JP" sz="1200" dirty="0">
                <a:latin typeface="Meiryo UI" panose="020B0604030504040204" pitchFamily="50" charset="-128"/>
                <a:ea typeface="Meiryo UI" panose="020B0604030504040204" pitchFamily="50" charset="-128"/>
              </a:endParaRPr>
            </a:p>
            <a:p>
              <a:pPr>
                <a:spcBef>
                  <a:spcPts val="600"/>
                </a:spcBef>
              </a:pPr>
              <a:endParaRPr kumimoji="1" lang="en-US" altLang="ja-JP" sz="100" dirty="0">
                <a:latin typeface="Meiryo UI" panose="020B0604030504040204" pitchFamily="50" charset="-128"/>
                <a:ea typeface="Meiryo UI" panose="020B0604030504040204" pitchFamily="50" charset="-128"/>
              </a:endParaRPr>
            </a:p>
            <a:p>
              <a:pPr>
                <a:spcBef>
                  <a:spcPts val="600"/>
                </a:spcBef>
              </a:pPr>
              <a:r>
                <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尾崎委員</a:t>
              </a:r>
              <a:r>
                <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大阪府教育委員会</a:t>
              </a:r>
              <a:r>
                <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p:txBody>
        </p:sp>
        <p:sp>
          <p:nvSpPr>
            <p:cNvPr id="77" name="吹き出し: 角を丸めた四角形 76">
              <a:extLst>
                <a:ext uri="{FF2B5EF4-FFF2-40B4-BE49-F238E27FC236}">
                  <a16:creationId xmlns:a16="http://schemas.microsoft.com/office/drawing/2014/main" id="{5F4E314F-B9FB-4CFA-BDED-4277CEC873D6}"/>
                </a:ext>
              </a:extLst>
            </p:cNvPr>
            <p:cNvSpPr/>
            <p:nvPr/>
          </p:nvSpPr>
          <p:spPr>
            <a:xfrm>
              <a:off x="1319547" y="4561485"/>
              <a:ext cx="3492822" cy="580492"/>
            </a:xfrm>
            <a:prstGeom prst="wedgeRoundRectCallout">
              <a:avLst>
                <a:gd name="adj1" fmla="val -56907"/>
                <a:gd name="adj2" fmla="val -1036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学校と社会がつながる、新たな学びの場。</a:t>
              </a:r>
              <a:endParaRPr kumimoji="0"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生徒一人ひとりの感覚・個性を活かすことで、作品の持つ</a:t>
              </a:r>
              <a:endParaRPr kumimoji="0"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商品としての価値も高まるビジネス的な未来を強く感じた。</a:t>
              </a:r>
            </a:p>
          </p:txBody>
        </p:sp>
      </p:grpSp>
      <p:grpSp>
        <p:nvGrpSpPr>
          <p:cNvPr id="19" name="グループ化 18">
            <a:extLst>
              <a:ext uri="{FF2B5EF4-FFF2-40B4-BE49-F238E27FC236}">
                <a16:creationId xmlns:a16="http://schemas.microsoft.com/office/drawing/2014/main" id="{B3D4C771-E27A-4191-9CBB-0F5400E3875C}"/>
              </a:ext>
            </a:extLst>
          </p:cNvPr>
          <p:cNvGrpSpPr/>
          <p:nvPr/>
        </p:nvGrpSpPr>
        <p:grpSpPr>
          <a:xfrm>
            <a:off x="4947324" y="1164336"/>
            <a:ext cx="4884066" cy="4025321"/>
            <a:chOff x="4947324" y="1164336"/>
            <a:chExt cx="4884066" cy="4025321"/>
          </a:xfrm>
        </p:grpSpPr>
        <p:grpSp>
          <p:nvGrpSpPr>
            <p:cNvPr id="83" name="グループ化 82">
              <a:extLst>
                <a:ext uri="{FF2B5EF4-FFF2-40B4-BE49-F238E27FC236}">
                  <a16:creationId xmlns:a16="http://schemas.microsoft.com/office/drawing/2014/main" id="{C67FC37B-DCF8-49BF-B576-782CA4B64EBA}"/>
                </a:ext>
              </a:extLst>
            </p:cNvPr>
            <p:cNvGrpSpPr/>
            <p:nvPr/>
          </p:nvGrpSpPr>
          <p:grpSpPr>
            <a:xfrm>
              <a:off x="5074767" y="1164336"/>
              <a:ext cx="4756623" cy="4025321"/>
              <a:chOff x="5074767" y="1155869"/>
              <a:chExt cx="4756623" cy="4025321"/>
            </a:xfrm>
          </p:grpSpPr>
          <p:sp>
            <p:nvSpPr>
              <p:cNvPr id="85" name="テキスト ボックス 84">
                <a:extLst>
                  <a:ext uri="{FF2B5EF4-FFF2-40B4-BE49-F238E27FC236}">
                    <a16:creationId xmlns:a16="http://schemas.microsoft.com/office/drawing/2014/main" id="{F4BFA497-1B4D-49D7-A05D-B38F7F6499C6}"/>
                  </a:ext>
                </a:extLst>
              </p:cNvPr>
              <p:cNvSpPr txBox="1"/>
              <p:nvPr/>
            </p:nvSpPr>
            <p:spPr>
              <a:xfrm>
                <a:off x="5074767" y="2296173"/>
                <a:ext cx="4754778" cy="2262158"/>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子どもたちの自主性、自己肯定感の向上</a:t>
                </a:r>
              </a:p>
              <a:p>
                <a:pPr algn="ctr">
                  <a:spcBef>
                    <a:spcPts val="600"/>
                  </a:spcBef>
                </a:pPr>
                <a:endParaRPr kumimoji="1" lang="en-US" altLang="ja-JP" sz="1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lang="ja-JP" altLang="en-US" sz="1200" b="0" i="0" dirty="0">
                    <a:solidFill>
                      <a:srgbClr val="222222"/>
                    </a:solidFill>
                    <a:effectLst/>
                    <a:latin typeface="Meiryo UI" panose="020B0604030504040204" pitchFamily="50" charset="-128"/>
                    <a:ea typeface="Meiryo UI" panose="020B0604030504040204" pitchFamily="50" charset="-128"/>
                  </a:rPr>
                  <a:t>「掃除を通して子どもたちの力を伸ばす」をテーマに、楽しみながら掃除を</a:t>
                </a:r>
                <a:endParaRPr lang="en-US" altLang="ja-JP" sz="1200" b="0" i="0" dirty="0">
                  <a:solidFill>
                    <a:srgbClr val="222222"/>
                  </a:solidFill>
                  <a:effectLst/>
                  <a:latin typeface="Meiryo UI" panose="020B0604030504040204" pitchFamily="50" charset="-128"/>
                  <a:ea typeface="Meiryo UI" panose="020B0604030504040204" pitchFamily="50" charset="-128"/>
                </a:endParaRPr>
              </a:p>
              <a:p>
                <a:pPr>
                  <a:spcBef>
                    <a:spcPts val="600"/>
                  </a:spcBef>
                </a:pPr>
                <a:r>
                  <a:rPr lang="ja-JP" altLang="en-US" sz="1200" dirty="0">
                    <a:solidFill>
                      <a:srgbClr val="222222"/>
                    </a:solidFill>
                    <a:latin typeface="Meiryo UI" panose="020B0604030504040204" pitchFamily="50" charset="-128"/>
                    <a:ea typeface="Meiryo UI" panose="020B0604030504040204" pitchFamily="50" charset="-128"/>
                  </a:rPr>
                  <a:t>　</a:t>
                </a:r>
                <a:r>
                  <a:rPr lang="ja-JP" altLang="en-US" sz="1200" b="0" i="0" dirty="0">
                    <a:solidFill>
                      <a:srgbClr val="222222"/>
                    </a:solidFill>
                    <a:effectLst/>
                    <a:latin typeface="Meiryo UI" panose="020B0604030504040204" pitchFamily="50" charset="-128"/>
                    <a:ea typeface="Meiryo UI" panose="020B0604030504040204" pitchFamily="50" charset="-128"/>
                  </a:rPr>
                  <a:t>学んで</a:t>
                </a:r>
                <a:r>
                  <a:rPr lang="ja-JP" altLang="en-US" sz="1200" b="0" i="0" dirty="0">
                    <a:effectLst/>
                    <a:latin typeface="Meiryo UI" panose="020B0604030504040204" pitchFamily="50" charset="-128"/>
                    <a:ea typeface="Meiryo UI" panose="020B0604030504040204" pitchFamily="50" charset="-128"/>
                  </a:rPr>
                  <a:t>もらいたいという思いから、ダスキンお掃除教育研究所の監修のもと</a:t>
                </a:r>
                <a:endParaRPr lang="en-US" altLang="ja-JP" sz="1200" b="0" i="0" dirty="0">
                  <a:effectLst/>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　</a:t>
                </a:r>
                <a:r>
                  <a:rPr lang="ja-JP" altLang="en-US" sz="1200" b="0" i="0" dirty="0">
                    <a:effectLst/>
                    <a:latin typeface="Meiryo UI" panose="020B0604030504040204" pitchFamily="50" charset="-128"/>
                    <a:ea typeface="Meiryo UI" panose="020B0604030504040204" pitchFamily="50" charset="-128"/>
                  </a:rPr>
                  <a:t>「府立支援学校おそうじ手帳」を</a:t>
                </a:r>
                <a:r>
                  <a:rPr lang="ja-JP" altLang="en-US" sz="1200" dirty="0">
                    <a:latin typeface="Meiryo UI" panose="020B0604030504040204" pitchFamily="50" charset="-128"/>
                    <a:ea typeface="Meiryo UI" panose="020B0604030504040204" pitchFamily="50" charset="-128"/>
                  </a:rPr>
                  <a:t>作成</a:t>
                </a:r>
                <a:endParaRPr lang="en-US" altLang="ja-JP" sz="1200" b="0" i="0" dirty="0">
                  <a:effectLst/>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・ダスキンお掃除教育研究所による、手帳を活用した、正しい掃除道具の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持ち方や使い方を学ぶ</a:t>
                </a:r>
                <a:r>
                  <a:rPr kumimoji="1" lang="ja-JP" altLang="en-US" sz="1200" dirty="0">
                    <a:solidFill>
                      <a:srgbClr val="222222"/>
                    </a:solidFill>
                    <a:latin typeface="Meiryo UI" panose="020B0604030504040204" pitchFamily="50" charset="-128"/>
                    <a:ea typeface="Meiryo UI" panose="020B0604030504040204" pitchFamily="50" charset="-128"/>
                  </a:rPr>
                  <a:t>出前授業を実施</a:t>
                </a:r>
                <a:endParaRPr kumimoji="1" lang="en-US" altLang="ja-JP" sz="1200" dirty="0">
                  <a:solidFill>
                    <a:srgbClr val="222222"/>
                  </a:solidFill>
                  <a:latin typeface="Meiryo UI" panose="020B0604030504040204" pitchFamily="50" charset="-128"/>
                  <a:ea typeface="Meiryo UI" panose="020B0604030504040204" pitchFamily="50" charset="-128"/>
                </a:endParaRPr>
              </a:p>
              <a:p>
                <a:pPr>
                  <a:spcBef>
                    <a:spcPts val="600"/>
                  </a:spcBef>
                </a:pPr>
                <a:r>
                  <a:rPr kumimoji="1" lang="en-US" altLang="ja-JP" sz="1200" b="1" dirty="0">
                    <a:solidFill>
                      <a:srgbClr val="222222"/>
                    </a:solidFill>
                    <a:latin typeface="Meiryo UI" panose="020B0604030504040204" pitchFamily="50" charset="-128"/>
                    <a:ea typeface="Meiryo UI" panose="020B0604030504040204" pitchFamily="50" charset="-128"/>
                  </a:rPr>
                  <a:t>【</a:t>
                </a:r>
                <a:r>
                  <a:rPr kumimoji="1" lang="ja-JP" altLang="en-US" sz="1200" b="1" dirty="0">
                    <a:solidFill>
                      <a:srgbClr val="222222"/>
                    </a:solidFill>
                    <a:latin typeface="Meiryo UI" panose="020B0604030504040204" pitchFamily="50" charset="-128"/>
                    <a:ea typeface="Meiryo UI" panose="020B0604030504040204" pitchFamily="50" charset="-128"/>
                  </a:rPr>
                  <a:t>実績</a:t>
                </a:r>
                <a:r>
                  <a:rPr kumimoji="1" lang="en-US" altLang="ja-JP" sz="1200" b="1" dirty="0">
                    <a:solidFill>
                      <a:srgbClr val="222222"/>
                    </a:solidFill>
                    <a:latin typeface="Meiryo UI" panose="020B0604030504040204" pitchFamily="50" charset="-128"/>
                    <a:ea typeface="Meiryo UI" panose="020B0604030504040204" pitchFamily="50" charset="-128"/>
                  </a:rPr>
                  <a:t>】</a:t>
                </a:r>
                <a:r>
                  <a:rPr kumimoji="1" lang="ja-JP" altLang="en-US" sz="1200" b="1" dirty="0">
                    <a:solidFill>
                      <a:srgbClr val="222222"/>
                    </a:solidFill>
                    <a:latin typeface="Meiryo UI" panose="020B0604030504040204" pitchFamily="50" charset="-128"/>
                    <a:ea typeface="Meiryo UI" panose="020B0604030504040204" pitchFamily="50" charset="-128"/>
                  </a:rPr>
                  <a:t>　</a:t>
                </a:r>
                <a:r>
                  <a:rPr kumimoji="1" lang="ja-JP" altLang="en-US" sz="1200" dirty="0">
                    <a:solidFill>
                      <a:srgbClr val="222222"/>
                    </a:solidFill>
                    <a:latin typeface="Meiryo UI" panose="020B0604030504040204" pitchFamily="50" charset="-128"/>
                    <a:ea typeface="Meiryo UI" panose="020B0604030504040204" pitchFamily="50" charset="-128"/>
                  </a:rPr>
                  <a:t>対象：東淀川支援学校中学部</a:t>
                </a:r>
                <a:r>
                  <a:rPr kumimoji="1" lang="en-US" altLang="ja-JP" sz="1200" dirty="0">
                    <a:solidFill>
                      <a:srgbClr val="222222"/>
                    </a:solidFill>
                    <a:latin typeface="Meiryo UI" panose="020B0604030504040204" pitchFamily="50" charset="-128"/>
                    <a:ea typeface="Meiryo UI" panose="020B0604030504040204" pitchFamily="50" charset="-128"/>
                  </a:rPr>
                  <a:t>2</a:t>
                </a:r>
                <a:r>
                  <a:rPr kumimoji="1" lang="ja-JP" altLang="en-US" sz="1200" dirty="0">
                    <a:solidFill>
                      <a:srgbClr val="222222"/>
                    </a:solidFill>
                    <a:latin typeface="Meiryo UI" panose="020B0604030504040204" pitchFamily="50" charset="-128"/>
                    <a:ea typeface="Meiryo UI" panose="020B0604030504040204" pitchFamily="50" charset="-128"/>
                  </a:rPr>
                  <a:t>年生 生徒</a:t>
                </a:r>
                <a:r>
                  <a:rPr kumimoji="1" lang="en-US" altLang="ja-JP" sz="1200" dirty="0">
                    <a:solidFill>
                      <a:srgbClr val="222222"/>
                    </a:solidFill>
                    <a:latin typeface="Meiryo UI" panose="020B0604030504040204" pitchFamily="50" charset="-128"/>
                    <a:ea typeface="Meiryo UI" panose="020B0604030504040204" pitchFamily="50" charset="-128"/>
                  </a:rPr>
                  <a:t>29</a:t>
                </a:r>
                <a:r>
                  <a:rPr kumimoji="1" lang="ja-JP" altLang="en-US" sz="1200" dirty="0">
                    <a:solidFill>
                      <a:srgbClr val="222222"/>
                    </a:solidFill>
                    <a:latin typeface="Meiryo UI" panose="020B0604030504040204" pitchFamily="50" charset="-128"/>
                    <a:ea typeface="Meiryo UI" panose="020B0604030504040204" pitchFamily="50" charset="-128"/>
                  </a:rPr>
                  <a:t>名</a:t>
                </a:r>
                <a:endParaRPr kumimoji="1" lang="en-US" altLang="ja-JP" sz="1200" dirty="0">
                  <a:solidFill>
                    <a:srgbClr val="222222"/>
                  </a:solidFill>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東淀川支援学校　担当先生</a:t>
                </a:r>
                <a:r>
                  <a:rPr kumimoji="1" lang="en-US" altLang="ja-JP" sz="1200" b="1" dirty="0">
                    <a:latin typeface="Meiryo UI" panose="020B0604030504040204" pitchFamily="50" charset="-128"/>
                    <a:ea typeface="Meiryo UI" panose="020B0604030504040204" pitchFamily="50" charset="-128"/>
                  </a:rPr>
                  <a:t>】</a:t>
                </a:r>
              </a:p>
            </p:txBody>
          </p:sp>
          <p:sp>
            <p:nvSpPr>
              <p:cNvPr id="86" name="正方形/長方形 85">
                <a:extLst>
                  <a:ext uri="{FF2B5EF4-FFF2-40B4-BE49-F238E27FC236}">
                    <a16:creationId xmlns:a16="http://schemas.microsoft.com/office/drawing/2014/main" id="{A3D199E7-5E3E-46C1-BC23-9976207CE33A}"/>
                  </a:ext>
                </a:extLst>
              </p:cNvPr>
              <p:cNvSpPr/>
              <p:nvPr/>
            </p:nvSpPr>
            <p:spPr>
              <a:xfrm>
                <a:off x="5168013" y="1155869"/>
                <a:ext cx="4661532" cy="742517"/>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ダスキンと連携した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「府立支援学校おそうじ手帳」を活用した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出前授業の実施</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89" name="吹き出し: 角を丸めた四角形 88">
                <a:extLst>
                  <a:ext uri="{FF2B5EF4-FFF2-40B4-BE49-F238E27FC236}">
                    <a16:creationId xmlns:a16="http://schemas.microsoft.com/office/drawing/2014/main" id="{809F4D19-C671-49E6-A319-4B695BDEEC0B}"/>
                  </a:ext>
                </a:extLst>
              </p:cNvPr>
              <p:cNvSpPr/>
              <p:nvPr/>
            </p:nvSpPr>
            <p:spPr>
              <a:xfrm>
                <a:off x="6284411" y="4577458"/>
                <a:ext cx="3546979" cy="603732"/>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普段の授業では見せない生徒の表情や行動などを見ることができた新鮮な授業でした。お掃除への関心が高まり、より楽しく実践してくれると思います。</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grpSp>
          <p:nvGrpSpPr>
            <p:cNvPr id="90" name="グループ化 89">
              <a:extLst>
                <a:ext uri="{FF2B5EF4-FFF2-40B4-BE49-F238E27FC236}">
                  <a16:creationId xmlns:a16="http://schemas.microsoft.com/office/drawing/2014/main" id="{4F411AA2-9FEF-41CF-8D93-1306A814BCDB}"/>
                </a:ext>
              </a:extLst>
            </p:cNvPr>
            <p:cNvGrpSpPr/>
            <p:nvPr/>
          </p:nvGrpSpPr>
          <p:grpSpPr>
            <a:xfrm>
              <a:off x="4947324" y="1208269"/>
              <a:ext cx="612000" cy="595761"/>
              <a:chOff x="-1492514" y="1649237"/>
              <a:chExt cx="612000" cy="595761"/>
            </a:xfrm>
          </p:grpSpPr>
          <p:sp>
            <p:nvSpPr>
              <p:cNvPr id="91" name="星: 12 pt 90">
                <a:extLst>
                  <a:ext uri="{FF2B5EF4-FFF2-40B4-BE49-F238E27FC236}">
                    <a16:creationId xmlns:a16="http://schemas.microsoft.com/office/drawing/2014/main" id="{3CDDD6C7-FC28-422D-B912-8E412B3FD340}"/>
                  </a:ext>
                </a:extLst>
              </p:cNvPr>
              <p:cNvSpPr/>
              <p:nvPr/>
            </p:nvSpPr>
            <p:spPr>
              <a:xfrm>
                <a:off x="-1492514" y="1649237"/>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2" name="テキスト ボックス 91">
                <a:extLst>
                  <a:ext uri="{FF2B5EF4-FFF2-40B4-BE49-F238E27FC236}">
                    <a16:creationId xmlns:a16="http://schemas.microsoft.com/office/drawing/2014/main" id="{011111C8-23A9-4333-81F3-16DD74BBB28D}"/>
                  </a:ext>
                </a:extLst>
              </p:cNvPr>
              <p:cNvSpPr txBox="1"/>
              <p:nvPr/>
            </p:nvSpPr>
            <p:spPr>
              <a:xfrm>
                <a:off x="-1489290" y="1755013"/>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grpSp>
      <p:grpSp>
        <p:nvGrpSpPr>
          <p:cNvPr id="48" name="グループ化 47">
            <a:extLst>
              <a:ext uri="{FF2B5EF4-FFF2-40B4-BE49-F238E27FC236}">
                <a16:creationId xmlns:a16="http://schemas.microsoft.com/office/drawing/2014/main" id="{74DE8357-507F-4426-8AAA-A9C88D2E78DC}"/>
              </a:ext>
            </a:extLst>
          </p:cNvPr>
          <p:cNvGrpSpPr/>
          <p:nvPr/>
        </p:nvGrpSpPr>
        <p:grpSpPr>
          <a:xfrm>
            <a:off x="32830" y="1139445"/>
            <a:ext cx="612000" cy="595761"/>
            <a:chOff x="-1472255" y="1547756"/>
            <a:chExt cx="612000" cy="595761"/>
          </a:xfrm>
        </p:grpSpPr>
        <p:sp>
          <p:nvSpPr>
            <p:cNvPr id="49" name="星: 12 pt 48">
              <a:extLst>
                <a:ext uri="{FF2B5EF4-FFF2-40B4-BE49-F238E27FC236}">
                  <a16:creationId xmlns:a16="http://schemas.microsoft.com/office/drawing/2014/main" id="{74078AD5-733C-4557-863E-148DE7DFDEAF}"/>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50" name="テキスト ボックス 49">
              <a:extLst>
                <a:ext uri="{FF2B5EF4-FFF2-40B4-BE49-F238E27FC236}">
                  <a16:creationId xmlns:a16="http://schemas.microsoft.com/office/drawing/2014/main" id="{F61585CA-059C-42E7-AB25-EE2816EAC51D}"/>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39" name="図 38">
            <a:extLst>
              <a:ext uri="{FF2B5EF4-FFF2-40B4-BE49-F238E27FC236}">
                <a16:creationId xmlns:a16="http://schemas.microsoft.com/office/drawing/2014/main" id="{522DAD77-1563-44A1-93E9-40A309119FE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29062" y="1828046"/>
            <a:ext cx="1253147" cy="458860"/>
          </a:xfrm>
          <a:prstGeom prst="rect">
            <a:avLst/>
          </a:prstGeom>
        </p:spPr>
      </p:pic>
      <p:pic>
        <p:nvPicPr>
          <p:cNvPr id="45" name="グラフィックス 44" descr="ユーザー 単色塗りつぶし">
            <a:extLst>
              <a:ext uri="{FF2B5EF4-FFF2-40B4-BE49-F238E27FC236}">
                <a16:creationId xmlns:a16="http://schemas.microsoft.com/office/drawing/2014/main" id="{40DCAD3D-4D2F-41A7-BCB6-541A202D473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88799" y="4449684"/>
            <a:ext cx="914400" cy="914400"/>
          </a:xfrm>
          <a:prstGeom prst="rect">
            <a:avLst/>
          </a:prstGeom>
        </p:spPr>
      </p:pic>
      <p:pic>
        <p:nvPicPr>
          <p:cNvPr id="37" name="図 36" descr="青いシャツを着ている女性&#10;&#10;AI によって生成されたコンテンツは間違っている可能性があります。">
            <a:extLst>
              <a:ext uri="{FF2B5EF4-FFF2-40B4-BE49-F238E27FC236}">
                <a16:creationId xmlns:a16="http://schemas.microsoft.com/office/drawing/2014/main" id="{FA2BC7AB-658C-4BBA-A43A-77D7552399E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1071" y="4484311"/>
            <a:ext cx="688316" cy="819043"/>
          </a:xfrm>
          <a:prstGeom prst="rect">
            <a:avLst/>
          </a:prstGeom>
        </p:spPr>
      </p:pic>
      <p:sp>
        <p:nvSpPr>
          <p:cNvPr id="41" name="テキスト ボックス 40">
            <a:extLst>
              <a:ext uri="{FF2B5EF4-FFF2-40B4-BE49-F238E27FC236}">
                <a16:creationId xmlns:a16="http://schemas.microsoft.com/office/drawing/2014/main" id="{B21C2FBD-CA25-42B7-B82A-27B03A80F276}"/>
              </a:ext>
            </a:extLst>
          </p:cNvPr>
          <p:cNvSpPr txBox="1"/>
          <p:nvPr/>
        </p:nvSpPr>
        <p:spPr>
          <a:xfrm>
            <a:off x="3910219" y="5765813"/>
            <a:ext cx="1164524" cy="276999"/>
          </a:xfrm>
          <a:prstGeom prst="rect">
            <a:avLst/>
          </a:prstGeom>
          <a:noFill/>
        </p:spPr>
        <p:txBody>
          <a:bodyPr wrap="square">
            <a:spAutoFit/>
          </a:bodyPr>
          <a:lstStyle/>
          <a:p>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当日の様子</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lang="ja-JP" altLang="en-US" sz="1200" dirty="0"/>
          </a:p>
        </p:txBody>
      </p:sp>
      <p:pic>
        <p:nvPicPr>
          <p:cNvPr id="46" name="Picture 2" descr="大阪府教育庁との公民連携の一環として、ダスキンが出前授業を実施">
            <a:extLst>
              <a:ext uri="{FF2B5EF4-FFF2-40B4-BE49-F238E27FC236}">
                <a16:creationId xmlns:a16="http://schemas.microsoft.com/office/drawing/2014/main" id="{4629366F-194B-43FD-9FBE-5FF60E30A4F1}"/>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209980" y="5456295"/>
            <a:ext cx="1697895" cy="1301013"/>
          </a:xfrm>
          <a:prstGeom prst="rect">
            <a:avLst/>
          </a:prstGeom>
          <a:noFill/>
          <a:extLst>
            <a:ext uri="{909E8E84-426E-40DD-AFC4-6F175D3DCCD1}">
              <a14:hiddenFill xmlns:a14="http://schemas.microsoft.com/office/drawing/2010/main">
                <a:solidFill>
                  <a:srgbClr val="FFFFFF"/>
                </a:solidFill>
              </a14:hiddenFill>
            </a:ext>
          </a:extLst>
        </p:spPr>
      </p:pic>
      <p:pic>
        <p:nvPicPr>
          <p:cNvPr id="51" name="図 50">
            <a:extLst>
              <a:ext uri="{FF2B5EF4-FFF2-40B4-BE49-F238E27FC236}">
                <a16:creationId xmlns:a16="http://schemas.microsoft.com/office/drawing/2014/main" id="{8BDFFD74-D25F-47D4-8664-8EDCE1C62B8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018646" y="5241184"/>
            <a:ext cx="1164526" cy="1649414"/>
          </a:xfrm>
          <a:prstGeom prst="rect">
            <a:avLst/>
          </a:prstGeom>
          <a:ln>
            <a:solidFill>
              <a:schemeClr val="bg1"/>
            </a:solidFill>
          </a:ln>
        </p:spPr>
      </p:pic>
      <p:pic>
        <p:nvPicPr>
          <p:cNvPr id="52" name="Picture 4" descr="授業に参加した生徒の様子">
            <a:extLst>
              <a:ext uri="{FF2B5EF4-FFF2-40B4-BE49-F238E27FC236}">
                <a16:creationId xmlns:a16="http://schemas.microsoft.com/office/drawing/2014/main" id="{0F602C63-17DA-4C2B-A4D7-0DC5FB05B861}"/>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031608" y="5416841"/>
            <a:ext cx="1514652" cy="13404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CB25546-6B72-4D8F-9730-BB2054DDF6C3}"/>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230744" y="5413882"/>
            <a:ext cx="1814693" cy="136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AB7C27C-9A43-4867-8C70-91108AC745B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08299" y="5413882"/>
            <a:ext cx="1817371" cy="136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スライド番号プレースホルダー 1">
            <a:extLst>
              <a:ext uri="{FF2B5EF4-FFF2-40B4-BE49-F238E27FC236}">
                <a16:creationId xmlns:a16="http://schemas.microsoft.com/office/drawing/2014/main" id="{9EA3A264-BAD9-4930-AACC-2D5BB8B856C9}"/>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13</a:t>
            </a:fld>
            <a:endParaRPr lang="ja-JP" altLang="en-US" dirty="0"/>
          </a:p>
        </p:txBody>
      </p:sp>
      <p:pic>
        <p:nvPicPr>
          <p:cNvPr id="4" name="図 3">
            <a:extLst>
              <a:ext uri="{FF2B5EF4-FFF2-40B4-BE49-F238E27FC236}">
                <a16:creationId xmlns:a16="http://schemas.microsoft.com/office/drawing/2014/main" id="{044DB651-85FB-4637-8E03-280E3E2182ED}"/>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109625" y="6042812"/>
            <a:ext cx="714496" cy="714496"/>
          </a:xfrm>
          <a:prstGeom prst="rect">
            <a:avLst/>
          </a:prstGeom>
        </p:spPr>
      </p:pic>
      <p:pic>
        <p:nvPicPr>
          <p:cNvPr id="40" name="図 39">
            <a:extLst>
              <a:ext uri="{FF2B5EF4-FFF2-40B4-BE49-F238E27FC236}">
                <a16:creationId xmlns:a16="http://schemas.microsoft.com/office/drawing/2014/main" id="{8B6D1CE5-2DAA-48EB-9C5D-866A1D7645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2369" y="1925980"/>
            <a:ext cx="1085070" cy="438646"/>
          </a:xfrm>
          <a:prstGeom prst="rect">
            <a:avLst/>
          </a:prstGeom>
        </p:spPr>
      </p:pic>
    </p:spTree>
    <p:extLst>
      <p:ext uri="{BB962C8B-B14F-4D97-AF65-F5344CB8AC3E}">
        <p14:creationId xmlns:p14="http://schemas.microsoft.com/office/powerpoint/2010/main" val="75023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51E5-654E-3B3F-3952-0B9720907871}"/>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068DAF94-A18D-8C16-B16D-9CFB1FE36732}"/>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a:extLst>
              <a:ext uri="{FF2B5EF4-FFF2-40B4-BE49-F238E27FC236}">
                <a16:creationId xmlns:a16="http://schemas.microsoft.com/office/drawing/2014/main" id="{C13D73CF-0887-0B46-DD6B-F9D3B1B8A22D}"/>
              </a:ext>
            </a:extLst>
          </p:cNvPr>
          <p:cNvGrpSpPr/>
          <p:nvPr/>
        </p:nvGrpSpPr>
        <p:grpSpPr>
          <a:xfrm>
            <a:off x="394181" y="465236"/>
            <a:ext cx="9173036" cy="475850"/>
            <a:chOff x="394181" y="465236"/>
            <a:chExt cx="9173036" cy="475850"/>
          </a:xfrm>
        </p:grpSpPr>
        <p:sp>
          <p:nvSpPr>
            <p:cNvPr id="47" name="テキスト ボックス 46">
              <a:extLst>
                <a:ext uri="{FF2B5EF4-FFF2-40B4-BE49-F238E27FC236}">
                  <a16:creationId xmlns:a16="http://schemas.microsoft.com/office/drawing/2014/main" id="{76BC1CB2-1C48-4684-D697-4CB8869B932F}"/>
                </a:ext>
              </a:extLst>
            </p:cNvPr>
            <p:cNvSpPr txBox="1"/>
            <p:nvPr/>
          </p:nvSpPr>
          <p:spPr>
            <a:xfrm>
              <a:off x="474667" y="465236"/>
              <a:ext cx="242085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子ども・教育、福祉②</a:t>
              </a:r>
            </a:p>
          </p:txBody>
        </p:sp>
        <p:cxnSp>
          <p:nvCxnSpPr>
            <p:cNvPr id="55" name="直線コネクタ 54">
              <a:extLst>
                <a:ext uri="{FF2B5EF4-FFF2-40B4-BE49-F238E27FC236}">
                  <a16:creationId xmlns:a16="http://schemas.microsoft.com/office/drawing/2014/main" id="{C49D63D8-DF02-CC7F-8D49-B837CCD6C7AF}"/>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a:extLst>
              <a:ext uri="{FF2B5EF4-FFF2-40B4-BE49-F238E27FC236}">
                <a16:creationId xmlns:a16="http://schemas.microsoft.com/office/drawing/2014/main" id="{AD9C4564-DDF9-AAE5-EA67-255049579FBC}"/>
              </a:ext>
            </a:extLst>
          </p:cNvPr>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14</a:t>
            </a:fld>
            <a:endParaRPr lang="ja-JP" altLang="en-US" dirty="0"/>
          </a:p>
        </p:txBody>
      </p:sp>
      <p:sp>
        <p:nvSpPr>
          <p:cNvPr id="11" name="テキスト ボックス 10">
            <a:extLst>
              <a:ext uri="{FF2B5EF4-FFF2-40B4-BE49-F238E27FC236}">
                <a16:creationId xmlns:a16="http://schemas.microsoft.com/office/drawing/2014/main" id="{98CB47BE-19AF-0759-3238-C66F72F6E3E7}"/>
              </a:ext>
            </a:extLst>
          </p:cNvPr>
          <p:cNvSpPr txBox="1"/>
          <p:nvPr/>
        </p:nvSpPr>
        <p:spPr>
          <a:xfrm>
            <a:off x="195269" y="2270122"/>
            <a:ext cx="4756088" cy="2416046"/>
          </a:xfrm>
          <a:prstGeom prst="rect">
            <a:avLst/>
          </a:prstGeom>
          <a:noFill/>
        </p:spPr>
        <p:txBody>
          <a:bodyPr wrap="square" rtlCol="0">
            <a:spAutoFit/>
          </a:bodyPr>
          <a:lstStyle/>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困難な問題を抱える女性への支援</a:t>
            </a:r>
          </a:p>
          <a:p>
            <a:pPr>
              <a:spcBef>
                <a:spcPts val="600"/>
              </a:spcBef>
            </a:pPr>
            <a:r>
              <a:rPr kumimoji="1" lang="ja-JP" altLang="en-US" sz="300" dirty="0">
                <a:solidFill>
                  <a:srgbClr val="2993A3"/>
                </a:solidFill>
                <a:latin typeface="Meiryo UI" panose="020B0604030504040204" pitchFamily="50" charset="-128"/>
                <a:ea typeface="Meiryo UI" panose="020B0604030504040204" pitchFamily="50" charset="-128"/>
              </a:rPr>
              <a:t>　</a:t>
            </a:r>
            <a:endParaRPr kumimoji="1" lang="en-US" altLang="ja-JP" sz="3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・様々な事情により日常生活又は社会生活を円滑に営む上で困難な問題</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配偶者等からの暴力等</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を抱える女性が入所する施設において、</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退所後も安全・安心な生活を送ることができる環境を実現するため、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KDDI</a:t>
            </a:r>
            <a:r>
              <a:rPr kumimoji="1" lang="ja-JP" altLang="en-US" sz="1200" dirty="0">
                <a:latin typeface="Meiryo UI" panose="020B0604030504040204" pitchFamily="50" charset="-128"/>
                <a:ea typeface="Meiryo UI" panose="020B0604030504040204" pitchFamily="50" charset="-128"/>
              </a:rPr>
              <a:t>と連携し、入所者を対象とした「スマホの安全な使い方講座」を実施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・スマホやアプリに潜むリスクなど、退所後に必要な知識を得る機会を創出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参加者数：</a:t>
            </a:r>
            <a:r>
              <a:rPr kumimoji="1" lang="en-US" altLang="ja-JP" sz="1200" dirty="0">
                <a:latin typeface="Meiryo UI" panose="020B0604030504040204" pitchFamily="50" charset="-128"/>
                <a:ea typeface="Meiryo UI" panose="020B0604030504040204" pitchFamily="50" charset="-128"/>
              </a:rPr>
              <a:t>26</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nvGrpSpPr>
          <p:cNvPr id="33" name="グループ化 32">
            <a:extLst>
              <a:ext uri="{FF2B5EF4-FFF2-40B4-BE49-F238E27FC236}">
                <a16:creationId xmlns:a16="http://schemas.microsoft.com/office/drawing/2014/main" id="{A1090883-2491-4B77-B770-44DC0F5DE5D5}"/>
              </a:ext>
            </a:extLst>
          </p:cNvPr>
          <p:cNvGrpSpPr/>
          <p:nvPr/>
        </p:nvGrpSpPr>
        <p:grpSpPr>
          <a:xfrm>
            <a:off x="6965168" y="260758"/>
            <a:ext cx="2581092" cy="615067"/>
            <a:chOff x="6965168" y="260758"/>
            <a:chExt cx="2581092" cy="615067"/>
          </a:xfrm>
        </p:grpSpPr>
        <p:grpSp>
          <p:nvGrpSpPr>
            <p:cNvPr id="40" name="グループ化 39">
              <a:extLst>
                <a:ext uri="{FF2B5EF4-FFF2-40B4-BE49-F238E27FC236}">
                  <a16:creationId xmlns:a16="http://schemas.microsoft.com/office/drawing/2014/main" id="{A2611362-4419-4B2B-8CA5-A94A709A257D}"/>
                </a:ext>
              </a:extLst>
            </p:cNvPr>
            <p:cNvGrpSpPr/>
            <p:nvPr/>
          </p:nvGrpSpPr>
          <p:grpSpPr>
            <a:xfrm>
              <a:off x="6965168" y="261046"/>
              <a:ext cx="1928485" cy="614779"/>
              <a:chOff x="7629708" y="262855"/>
              <a:chExt cx="1928485" cy="614779"/>
            </a:xfrm>
          </p:grpSpPr>
          <p:pic>
            <p:nvPicPr>
              <p:cNvPr id="42" name="図 41">
                <a:extLst>
                  <a:ext uri="{FF2B5EF4-FFF2-40B4-BE49-F238E27FC236}">
                    <a16:creationId xmlns:a16="http://schemas.microsoft.com/office/drawing/2014/main" id="{A0292BE1-C883-407A-B600-3DCF6674A4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6193" y="262855"/>
                <a:ext cx="612000" cy="612000"/>
              </a:xfrm>
              <a:prstGeom prst="rect">
                <a:avLst/>
              </a:prstGeom>
            </p:spPr>
          </p:pic>
          <p:pic>
            <p:nvPicPr>
              <p:cNvPr id="43" name="図 42">
                <a:extLst>
                  <a:ext uri="{FF2B5EF4-FFF2-40B4-BE49-F238E27FC236}">
                    <a16:creationId xmlns:a16="http://schemas.microsoft.com/office/drawing/2014/main" id="{AFA27E92-1A4D-4144-8091-E20169E6DB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08" y="265634"/>
                <a:ext cx="612000" cy="612000"/>
              </a:xfrm>
              <a:prstGeom prst="rect">
                <a:avLst/>
              </a:prstGeom>
            </p:spPr>
          </p:pic>
          <p:pic>
            <p:nvPicPr>
              <p:cNvPr id="44" name="図 43">
                <a:extLst>
                  <a:ext uri="{FF2B5EF4-FFF2-40B4-BE49-F238E27FC236}">
                    <a16:creationId xmlns:a16="http://schemas.microsoft.com/office/drawing/2014/main" id="{91322E5F-CB37-4EDD-B36E-18D986379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3587" y="263720"/>
                <a:ext cx="612000" cy="612000"/>
              </a:xfrm>
              <a:prstGeom prst="rect">
                <a:avLst/>
              </a:prstGeom>
            </p:spPr>
          </p:pic>
        </p:grpSp>
        <p:pic>
          <p:nvPicPr>
            <p:cNvPr id="41" name="図 40">
              <a:extLst>
                <a:ext uri="{FF2B5EF4-FFF2-40B4-BE49-F238E27FC236}">
                  <a16:creationId xmlns:a16="http://schemas.microsoft.com/office/drawing/2014/main" id="{665FF8F7-0302-47DD-B62C-0778C3CC6D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4260" y="260758"/>
              <a:ext cx="612000" cy="610092"/>
            </a:xfrm>
            <a:prstGeom prst="rect">
              <a:avLst/>
            </a:prstGeom>
          </p:spPr>
        </p:pic>
      </p:grpSp>
      <p:grpSp>
        <p:nvGrpSpPr>
          <p:cNvPr id="65" name="グループ化 64">
            <a:extLst>
              <a:ext uri="{FF2B5EF4-FFF2-40B4-BE49-F238E27FC236}">
                <a16:creationId xmlns:a16="http://schemas.microsoft.com/office/drawing/2014/main" id="{643E8631-A526-4B5D-9123-8934686E3209}"/>
              </a:ext>
            </a:extLst>
          </p:cNvPr>
          <p:cNvGrpSpPr/>
          <p:nvPr/>
        </p:nvGrpSpPr>
        <p:grpSpPr>
          <a:xfrm>
            <a:off x="5020373" y="1165063"/>
            <a:ext cx="4592089" cy="3703498"/>
            <a:chOff x="234146" y="1168399"/>
            <a:chExt cx="4592089" cy="3703498"/>
          </a:xfrm>
        </p:grpSpPr>
        <p:sp>
          <p:nvSpPr>
            <p:cNvPr id="66" name="正方形/長方形 65">
              <a:extLst>
                <a:ext uri="{FF2B5EF4-FFF2-40B4-BE49-F238E27FC236}">
                  <a16:creationId xmlns:a16="http://schemas.microsoft.com/office/drawing/2014/main" id="{B4C7E807-2555-40DC-9B53-9ECC394C2EB9}"/>
                </a:ext>
              </a:extLst>
            </p:cNvPr>
            <p:cNvSpPr/>
            <p:nvPr/>
          </p:nvSpPr>
          <p:spPr>
            <a:xfrm>
              <a:off x="333270" y="1168399"/>
              <a:ext cx="4443263" cy="537851"/>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企業等の商業施設やアプリ等を活用した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zh-TW" altLang="en-US" sz="1600" b="1" dirty="0">
                  <a:solidFill>
                    <a:schemeClr val="tx1"/>
                  </a:solidFill>
                  <a:latin typeface="Meiryo UI" panose="020B0604030504040204" pitchFamily="50" charset="-128"/>
                  <a:ea typeface="Meiryo UI" panose="020B0604030504040204" pitchFamily="50" charset="-128"/>
                </a:rPr>
                <a:t>里親制度</a:t>
              </a:r>
              <a:r>
                <a:rPr kumimoji="1" lang="ja-JP" altLang="en-US" sz="1600" b="1" dirty="0">
                  <a:solidFill>
                    <a:schemeClr val="tx1"/>
                  </a:solidFill>
                  <a:latin typeface="Meiryo UI" panose="020B0604030504040204" pitchFamily="50" charset="-128"/>
                  <a:ea typeface="Meiryo UI" panose="020B0604030504040204" pitchFamily="50" charset="-128"/>
                </a:rPr>
                <a:t>についての情報発信</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23206A30-8BF6-4EAF-8A47-0BEFCD577239}"/>
                </a:ext>
              </a:extLst>
            </p:cNvPr>
            <p:cNvSpPr txBox="1"/>
            <p:nvPr/>
          </p:nvSpPr>
          <p:spPr>
            <a:xfrm>
              <a:off x="283566" y="2348129"/>
              <a:ext cx="4542669" cy="2523768"/>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子どものための里親制度普及啓発</a:t>
              </a:r>
              <a:endParaRPr kumimoji="1" lang="en-US" altLang="ja-JP" sz="1600" b="1" dirty="0">
                <a:solidFill>
                  <a:srgbClr val="2993A3"/>
                </a:solidFill>
                <a:latin typeface="Meiryo UI" panose="020B0604030504040204" pitchFamily="50" charset="-128"/>
                <a:ea typeface="Meiryo UI" panose="020B0604030504040204" pitchFamily="50" charset="-128"/>
              </a:endParaRPr>
            </a:p>
            <a:p>
              <a:pPr algn="ctr">
                <a:spcBef>
                  <a:spcPts val="600"/>
                </a:spcBef>
              </a:pPr>
              <a:endParaRPr kumimoji="1" lang="en-US" altLang="ja-JP" sz="100" b="1" dirty="0">
                <a:solidFill>
                  <a:srgbClr val="0D8295"/>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・里親制度の認知度向上を図るため、集客効果が高く地域に密着した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イオンモールや三井ショッピングパークららぽーとにおいて、 「里親制度普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及啓発イベント」を実施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FC</a:t>
              </a:r>
              <a:r>
                <a:rPr kumimoji="1" lang="ja-JP" altLang="en-US" sz="1200" dirty="0">
                  <a:latin typeface="Meiryo UI" panose="020B0604030504040204" pitchFamily="50" charset="-128"/>
                  <a:ea typeface="Meiryo UI" panose="020B0604030504040204" pitchFamily="50" charset="-128"/>
                </a:rPr>
                <a:t>大阪ホームゲームにおいて、里親制度の周知・啓発ブースを出展</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・企業等が持つアプリやサイネージ等を活用した情報発信を実施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・実施回数：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イオンモール</a:t>
              </a:r>
              <a:r>
                <a:rPr kumimoji="1" lang="en-US" altLang="ja-JP" sz="1200" dirty="0">
                  <a:latin typeface="Meiryo UI" panose="020B0604030504040204" pitchFamily="50" charset="-128"/>
                  <a:ea typeface="Meiryo UI" panose="020B0604030504040204" pitchFamily="50" charset="-128"/>
                </a:rPr>
                <a:t>) 6</a:t>
              </a:r>
              <a:r>
                <a:rPr kumimoji="1" lang="ja-JP" altLang="en-US" sz="1200" dirty="0">
                  <a:latin typeface="Meiryo UI" panose="020B0604030504040204" pitchFamily="50" charset="-128"/>
                  <a:ea typeface="Meiryo UI" panose="020B0604030504040204" pitchFamily="50" charset="-128"/>
                </a:rPr>
                <a:t>回、（ららぽーと）</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回、（</a:t>
              </a:r>
              <a:r>
                <a:rPr kumimoji="1" lang="en-US" altLang="ja-JP" sz="1200" dirty="0">
                  <a:latin typeface="Meiryo UI" panose="020B0604030504040204" pitchFamily="50" charset="-128"/>
                  <a:ea typeface="Meiryo UI" panose="020B0604030504040204" pitchFamily="50" charset="-128"/>
                </a:rPr>
                <a:t>FC</a:t>
              </a:r>
              <a:r>
                <a:rPr kumimoji="1" lang="ja-JP" altLang="en-US" sz="1200" dirty="0">
                  <a:latin typeface="Meiryo UI" panose="020B0604030504040204" pitchFamily="50" charset="-128"/>
                  <a:ea typeface="Meiryo UI" panose="020B0604030504040204" pitchFamily="50" charset="-128"/>
                </a:rPr>
                <a:t>大阪）</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回</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・来場者数（延べ）：</a:t>
              </a:r>
              <a:r>
                <a:rPr kumimoji="1" lang="en-US" altLang="ja-JP" sz="1200" dirty="0">
                  <a:latin typeface="Meiryo UI" panose="020B0604030504040204" pitchFamily="50" charset="-128"/>
                  <a:ea typeface="Meiryo UI" panose="020B0604030504040204" pitchFamily="50" charset="-128"/>
                </a:rPr>
                <a:t>4,040</a:t>
              </a:r>
              <a:r>
                <a:rPr kumimoji="1" lang="ja-JP" altLang="en-US" sz="1200" dirty="0">
                  <a:latin typeface="Meiryo UI" panose="020B0604030504040204" pitchFamily="50" charset="-128"/>
                  <a:ea typeface="Meiryo UI" panose="020B0604030504040204" pitchFamily="50" charset="-128"/>
                </a:rPr>
                <a:t>名　　　</a:t>
              </a:r>
              <a:endParaRPr kumimoji="1" lang="en-US" altLang="ja-JP" sz="1200" dirty="0">
                <a:latin typeface="Meiryo UI" panose="020B0604030504040204" pitchFamily="50" charset="-128"/>
                <a:ea typeface="Meiryo UI" panose="020B0604030504040204" pitchFamily="50" charset="-128"/>
              </a:endParaRPr>
            </a:p>
          </p:txBody>
        </p:sp>
        <p:pic>
          <p:nvPicPr>
            <p:cNvPr id="70" name="図 69">
              <a:extLst>
                <a:ext uri="{FF2B5EF4-FFF2-40B4-BE49-F238E27FC236}">
                  <a16:creationId xmlns:a16="http://schemas.microsoft.com/office/drawing/2014/main" id="{CDAAA986-EC26-4910-87A5-7919365F28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4146" y="1789300"/>
              <a:ext cx="734487" cy="277248"/>
            </a:xfrm>
            <a:prstGeom prst="rect">
              <a:avLst/>
            </a:prstGeom>
          </p:spPr>
        </p:pic>
      </p:grpSp>
      <p:cxnSp>
        <p:nvCxnSpPr>
          <p:cNvPr id="74" name="直線コネクタ 73">
            <a:extLst>
              <a:ext uri="{FF2B5EF4-FFF2-40B4-BE49-F238E27FC236}">
                <a16:creationId xmlns:a16="http://schemas.microsoft.com/office/drawing/2014/main" id="{1536A36E-14DA-410C-A855-59ABB94827EB}"/>
              </a:ext>
            </a:extLst>
          </p:cNvPr>
          <p:cNvCxnSpPr>
            <a:cxnSpLocks/>
          </p:cNvCxnSpPr>
          <p:nvPr/>
        </p:nvCxnSpPr>
        <p:spPr>
          <a:xfrm flipH="1" flipV="1">
            <a:off x="4951357" y="1165063"/>
            <a:ext cx="1643" cy="48633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90A5F00D-451D-4B09-B8DA-66F714485FDB}"/>
              </a:ext>
            </a:extLst>
          </p:cNvPr>
          <p:cNvSpPr/>
          <p:nvPr/>
        </p:nvSpPr>
        <p:spPr>
          <a:xfrm>
            <a:off x="333270" y="1168399"/>
            <a:ext cx="4443263" cy="55272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Meiryo UI" panose="020B0604030504040204" pitchFamily="50" charset="-128"/>
                <a:ea typeface="Meiryo UI" panose="020B0604030504040204" pitchFamily="50" charset="-128"/>
              </a:rPr>
              <a:t>KDDI</a:t>
            </a:r>
            <a:r>
              <a:rPr kumimoji="1" lang="ja-JP" altLang="en-US" sz="1600" b="1" dirty="0">
                <a:solidFill>
                  <a:schemeClr val="tx1"/>
                </a:solidFill>
                <a:latin typeface="Meiryo UI" panose="020B0604030504040204" pitchFamily="50" charset="-128"/>
                <a:ea typeface="Meiryo UI" panose="020B0604030504040204" pitchFamily="50" charset="-128"/>
              </a:rPr>
              <a:t>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「スマホの安全な使い方講座」の実施</a:t>
            </a:r>
          </a:p>
        </p:txBody>
      </p:sp>
      <p:pic>
        <p:nvPicPr>
          <p:cNvPr id="35" name="図 34">
            <a:extLst>
              <a:ext uri="{FF2B5EF4-FFF2-40B4-BE49-F238E27FC236}">
                <a16:creationId xmlns:a16="http://schemas.microsoft.com/office/drawing/2014/main" id="{2A78FBB2-861E-4DE8-BA40-BCA23413F26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727101" y="1787839"/>
            <a:ext cx="1084795" cy="521471"/>
          </a:xfrm>
          <a:prstGeom prst="rect">
            <a:avLst/>
          </a:prstGeom>
        </p:spPr>
      </p:pic>
      <p:pic>
        <p:nvPicPr>
          <p:cNvPr id="36" name="グラフィックス 35" descr="ユーザー 単色塗りつぶし">
            <a:extLst>
              <a:ext uri="{FF2B5EF4-FFF2-40B4-BE49-F238E27FC236}">
                <a16:creationId xmlns:a16="http://schemas.microsoft.com/office/drawing/2014/main" id="{78BA9CEF-411F-4345-9211-603648A696A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3538" y="4622717"/>
            <a:ext cx="713410" cy="713410"/>
          </a:xfrm>
          <a:prstGeom prst="rect">
            <a:avLst/>
          </a:prstGeom>
        </p:spPr>
      </p:pic>
      <p:sp>
        <p:nvSpPr>
          <p:cNvPr id="37" name="吹き出し: 角を丸めた四角形 36">
            <a:extLst>
              <a:ext uri="{FF2B5EF4-FFF2-40B4-BE49-F238E27FC236}">
                <a16:creationId xmlns:a16="http://schemas.microsoft.com/office/drawing/2014/main" id="{ABB788D9-1668-44A6-B801-BB97FA6EF4F9}"/>
              </a:ext>
            </a:extLst>
          </p:cNvPr>
          <p:cNvSpPr/>
          <p:nvPr/>
        </p:nvSpPr>
        <p:spPr>
          <a:xfrm>
            <a:off x="1294496" y="4579466"/>
            <a:ext cx="3530150" cy="630782"/>
          </a:xfrm>
          <a:prstGeom prst="wedgeRoundRectCallout">
            <a:avLst>
              <a:gd name="adj1" fmla="val -59075"/>
              <a:gd name="adj2" fmla="val 28583"/>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b="1" dirty="0">
                <a:solidFill>
                  <a:schemeClr val="tx1"/>
                </a:solidFill>
                <a:latin typeface="Meiryo UI" panose="020B0604030504040204" pitchFamily="50" charset="-128"/>
                <a:ea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子どもにも伝えたい内容が聞けて、受講できて本当に良かった。</a:t>
            </a:r>
            <a:endParaRPr lang="en-US" altLang="ja-JP" sz="1050" dirty="0">
              <a:solidFill>
                <a:schemeClr val="tx1"/>
              </a:solidFill>
              <a:latin typeface="Meiryo UI" panose="020B0604030504040204" pitchFamily="50" charset="-128"/>
              <a:ea typeface="Meiryo UI" panose="020B0604030504040204" pitchFamily="50" charset="-128"/>
            </a:endParaRPr>
          </a:p>
          <a:p>
            <a:pPr marL="85725" indent="-85725" algn="just">
              <a:spcBef>
                <a:spcPts val="600"/>
              </a:spcBef>
            </a:pPr>
            <a:r>
              <a:rPr lang="ja-JP" altLang="en-US" sz="1050" dirty="0">
                <a:solidFill>
                  <a:schemeClr val="tx1"/>
                </a:solidFill>
                <a:latin typeface="Meiryo UI" panose="020B0604030504040204" pitchFamily="50" charset="-128"/>
                <a:ea typeface="Meiryo UI" panose="020B0604030504040204" pitchFamily="50" charset="-128"/>
              </a:rPr>
              <a:t>・家族名義のスマホを使うことで、思わぬ落とし穴があることを 理解できた。チェックリストを確認してスマホを安全に使いたい。</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508C144A-8061-49EA-A75A-3E52400E5386}"/>
              </a:ext>
            </a:extLst>
          </p:cNvPr>
          <p:cNvSpPr/>
          <p:nvPr/>
        </p:nvSpPr>
        <p:spPr>
          <a:xfrm>
            <a:off x="333270" y="6177288"/>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＜子ども・教育、福祉の分野で連携した企業等一覧（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/SAP</a:t>
            </a:r>
            <a:r>
              <a:rPr kumimoji="1" lang="ja-JP" altLang="en-US" sz="800" dirty="0">
                <a:solidFill>
                  <a:schemeClr val="tx1"/>
                </a:solidFill>
                <a:latin typeface="Meiryo UI" panose="020B0604030504040204" pitchFamily="50" charset="-128"/>
                <a:ea typeface="Meiryo UI" panose="020B0604030504040204" pitchFamily="50" charset="-128"/>
              </a:rPr>
              <a:t>ジャパン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大阪地区オールトヨタ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佐川急便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ロート製薬</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0A1CB51C-EB74-4D05-B128-F5B9FC03CD0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607331" y="1764650"/>
            <a:ext cx="1021716" cy="278259"/>
          </a:xfrm>
          <a:prstGeom prst="rect">
            <a:avLst/>
          </a:prstGeom>
        </p:spPr>
      </p:pic>
      <p:pic>
        <p:nvPicPr>
          <p:cNvPr id="46" name="図 45">
            <a:extLst>
              <a:ext uri="{FF2B5EF4-FFF2-40B4-BE49-F238E27FC236}">
                <a16:creationId xmlns:a16="http://schemas.microsoft.com/office/drawing/2014/main" id="{04EE6F94-802D-4857-94A7-82E4DF2A593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36237" y="2111179"/>
            <a:ext cx="903967" cy="262922"/>
          </a:xfrm>
          <a:prstGeom prst="rect">
            <a:avLst/>
          </a:prstGeom>
        </p:spPr>
      </p:pic>
      <p:pic>
        <p:nvPicPr>
          <p:cNvPr id="49" name="図 48">
            <a:extLst>
              <a:ext uri="{FF2B5EF4-FFF2-40B4-BE49-F238E27FC236}">
                <a16:creationId xmlns:a16="http://schemas.microsoft.com/office/drawing/2014/main" id="{ED50FD13-2EC5-491E-814D-7B82AEA684ED}"/>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712064" y="1773289"/>
            <a:ext cx="612000" cy="317816"/>
          </a:xfrm>
          <a:prstGeom prst="rect">
            <a:avLst/>
          </a:prstGeom>
        </p:spPr>
      </p:pic>
      <p:pic>
        <p:nvPicPr>
          <p:cNvPr id="50" name="図 49">
            <a:extLst>
              <a:ext uri="{FF2B5EF4-FFF2-40B4-BE49-F238E27FC236}">
                <a16:creationId xmlns:a16="http://schemas.microsoft.com/office/drawing/2014/main" id="{306FD9B2-8F31-45D7-A8FE-84B8E8B5CD3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87417" y="1741908"/>
            <a:ext cx="538693" cy="364056"/>
          </a:xfrm>
          <a:prstGeom prst="rect">
            <a:avLst/>
          </a:prstGeom>
        </p:spPr>
      </p:pic>
      <p:pic>
        <p:nvPicPr>
          <p:cNvPr id="51" name="図 50">
            <a:extLst>
              <a:ext uri="{FF2B5EF4-FFF2-40B4-BE49-F238E27FC236}">
                <a16:creationId xmlns:a16="http://schemas.microsoft.com/office/drawing/2014/main" id="{86A45DFE-FC88-4408-9C31-C03AB51B652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008548" y="1851136"/>
            <a:ext cx="675795" cy="247454"/>
          </a:xfrm>
          <a:prstGeom prst="rect">
            <a:avLst/>
          </a:prstGeom>
        </p:spPr>
      </p:pic>
      <p:pic>
        <p:nvPicPr>
          <p:cNvPr id="52" name="図 51" descr="テキスト&#10;&#10;自動的に生成された説明">
            <a:extLst>
              <a:ext uri="{FF2B5EF4-FFF2-40B4-BE49-F238E27FC236}">
                <a16:creationId xmlns:a16="http://schemas.microsoft.com/office/drawing/2014/main" id="{0C5FC17F-DD16-4B7B-B810-5FE7B210997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996854" y="2104645"/>
            <a:ext cx="708833" cy="222849"/>
          </a:xfrm>
          <a:prstGeom prst="rect">
            <a:avLst/>
          </a:prstGeom>
        </p:spPr>
      </p:pic>
      <p:pic>
        <p:nvPicPr>
          <p:cNvPr id="6" name="図 5">
            <a:extLst>
              <a:ext uri="{FF2B5EF4-FFF2-40B4-BE49-F238E27FC236}">
                <a16:creationId xmlns:a16="http://schemas.microsoft.com/office/drawing/2014/main" id="{49EE1C23-BFFD-4D2A-9DE9-7FE83B3A763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813852" y="1845326"/>
            <a:ext cx="734487" cy="152773"/>
          </a:xfrm>
          <a:prstGeom prst="rect">
            <a:avLst/>
          </a:prstGeom>
        </p:spPr>
      </p:pic>
      <p:pic>
        <p:nvPicPr>
          <p:cNvPr id="53" name="図 52">
            <a:extLst>
              <a:ext uri="{FF2B5EF4-FFF2-40B4-BE49-F238E27FC236}">
                <a16:creationId xmlns:a16="http://schemas.microsoft.com/office/drawing/2014/main" id="{0EFEA2C5-9037-4A87-97E0-A96AC79FC645}"/>
              </a:ext>
            </a:extLst>
          </p:cNvPr>
          <p:cNvPicPr>
            <a:picLocks noChangeAspect="1"/>
          </p:cNvPicPr>
          <p:nvPr/>
        </p:nvPicPr>
        <p:blipFill>
          <a:blip r:embed="rId18"/>
          <a:stretch>
            <a:fillRect/>
          </a:stretch>
        </p:blipFill>
        <p:spPr>
          <a:xfrm>
            <a:off x="7577168" y="4885691"/>
            <a:ext cx="1882376" cy="1230777"/>
          </a:xfrm>
          <a:prstGeom prst="rect">
            <a:avLst/>
          </a:prstGeom>
        </p:spPr>
      </p:pic>
      <p:pic>
        <p:nvPicPr>
          <p:cNvPr id="56" name="図 55">
            <a:extLst>
              <a:ext uri="{FF2B5EF4-FFF2-40B4-BE49-F238E27FC236}">
                <a16:creationId xmlns:a16="http://schemas.microsoft.com/office/drawing/2014/main" id="{EF89F931-CFCA-4AE6-B57F-6EDAC5DB1DEA}"/>
              </a:ext>
            </a:extLst>
          </p:cNvPr>
          <p:cNvPicPr>
            <a:picLocks noChangeAspect="1"/>
          </p:cNvPicPr>
          <p:nvPr/>
        </p:nvPicPr>
        <p:blipFill>
          <a:blip r:embed="rId19"/>
          <a:stretch>
            <a:fillRect/>
          </a:stretch>
        </p:blipFill>
        <p:spPr>
          <a:xfrm>
            <a:off x="5410082" y="4890385"/>
            <a:ext cx="1882376" cy="1231431"/>
          </a:xfrm>
          <a:prstGeom prst="rect">
            <a:avLst/>
          </a:prstGeom>
        </p:spPr>
      </p:pic>
      <p:pic>
        <p:nvPicPr>
          <p:cNvPr id="57" name="Picture 3">
            <a:extLst>
              <a:ext uri="{FF2B5EF4-FFF2-40B4-BE49-F238E27FC236}">
                <a16:creationId xmlns:a16="http://schemas.microsoft.com/office/drawing/2014/main" id="{F2AE102E-C6BF-4295-9A68-CC32819C136F}"/>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l="-150" r="-670"/>
          <a:stretch/>
        </p:blipFill>
        <p:spPr bwMode="auto">
          <a:xfrm>
            <a:off x="3282376" y="5272665"/>
            <a:ext cx="1637412" cy="8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38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15</a:t>
            </a:fld>
            <a:endParaRPr lang="ja-JP" altLang="en-US" dirty="0"/>
          </a:p>
        </p:txBody>
      </p:sp>
      <p:pic>
        <p:nvPicPr>
          <p:cNvPr id="27" name="図 26">
            <a:extLst>
              <a:ext uri="{FF2B5EF4-FFF2-40B4-BE49-F238E27FC236}">
                <a16:creationId xmlns:a16="http://schemas.microsoft.com/office/drawing/2014/main" id="{C85E50C4-11F6-4E6B-9553-D9D9323324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sp>
        <p:nvSpPr>
          <p:cNvPr id="20" name="正方形/長方形 19">
            <a:extLst>
              <a:ext uri="{FF2B5EF4-FFF2-40B4-BE49-F238E27FC236}">
                <a16:creationId xmlns:a16="http://schemas.microsoft.com/office/drawing/2014/main" id="{0FDA90F0-639E-483A-91E0-78E37CC27BD5}"/>
              </a:ext>
            </a:extLst>
          </p:cNvPr>
          <p:cNvSpPr/>
          <p:nvPr/>
        </p:nvSpPr>
        <p:spPr>
          <a:xfrm>
            <a:off x="333270" y="1168400"/>
            <a:ext cx="4443263" cy="5627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大塚製薬</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ファミリーマートと連携した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a:t>
            </a:r>
            <a:r>
              <a:rPr lang="ja-JP" altLang="en-US" sz="1600" b="1" i="0" dirty="0">
                <a:solidFill>
                  <a:srgbClr val="222222"/>
                </a:solidFill>
                <a:effectLst/>
                <a:latin typeface="Meiryo UI" panose="020B0604030504040204" pitchFamily="50" charset="-128"/>
                <a:ea typeface="Meiryo UI" panose="020B0604030504040204" pitchFamily="50" charset="-128"/>
              </a:rPr>
              <a:t>ちゃーんと朝ごはんキャンペーン</a:t>
            </a:r>
            <a:r>
              <a:rPr kumimoji="1" lang="ja-JP" altLang="en-US" sz="1600" b="1" dirty="0">
                <a:solidFill>
                  <a:schemeClr val="tx1"/>
                </a:solidFill>
                <a:latin typeface="Meiryo UI" panose="020B0604030504040204" pitchFamily="50" charset="-128"/>
                <a:ea typeface="Meiryo UI" panose="020B0604030504040204" pitchFamily="50" charset="-128"/>
              </a:rPr>
              <a:t>」の実施</a:t>
            </a:r>
          </a:p>
        </p:txBody>
      </p:sp>
      <p:grpSp>
        <p:nvGrpSpPr>
          <p:cNvPr id="45" name="グループ化 44">
            <a:extLst>
              <a:ext uri="{FF2B5EF4-FFF2-40B4-BE49-F238E27FC236}">
                <a16:creationId xmlns:a16="http://schemas.microsoft.com/office/drawing/2014/main" id="{A84A357D-7D1E-4156-BED2-F4843E464666}"/>
              </a:ext>
            </a:extLst>
          </p:cNvPr>
          <p:cNvGrpSpPr/>
          <p:nvPr/>
        </p:nvGrpSpPr>
        <p:grpSpPr>
          <a:xfrm>
            <a:off x="4961553" y="1168399"/>
            <a:ext cx="4754780" cy="3700151"/>
            <a:chOff x="135553" y="1168399"/>
            <a:chExt cx="4754780" cy="3700151"/>
          </a:xfrm>
        </p:grpSpPr>
        <p:sp>
          <p:nvSpPr>
            <p:cNvPr id="46" name="正方形/長方形 45">
              <a:extLst>
                <a:ext uri="{FF2B5EF4-FFF2-40B4-BE49-F238E27FC236}">
                  <a16:creationId xmlns:a16="http://schemas.microsoft.com/office/drawing/2014/main" id="{CE3A26DA-E6BC-4C5D-BFEA-EB1F7E6920FD}"/>
                </a:ext>
              </a:extLst>
            </p:cNvPr>
            <p:cNvSpPr/>
            <p:nvPr/>
          </p:nvSpPr>
          <p:spPr>
            <a:xfrm>
              <a:off x="333270" y="1168399"/>
              <a:ext cx="4443263" cy="562746"/>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　　日本生命と連携した「</a:t>
              </a:r>
              <a:r>
                <a:rPr kumimoji="1" lang="en-US" altLang="ja-JP" sz="1600" b="1" dirty="0">
                  <a:solidFill>
                    <a:schemeClr val="tx1"/>
                  </a:solidFill>
                  <a:latin typeface="Meiryo UI" panose="020B0604030504040204" pitchFamily="50" charset="-128"/>
                  <a:ea typeface="Meiryo UI" panose="020B0604030504040204" pitchFamily="50" charset="-128"/>
                </a:rPr>
                <a:t>10</a:t>
              </a:r>
              <a:r>
                <a:rPr kumimoji="1" lang="ja-JP" altLang="en-US" sz="1600" b="1" dirty="0">
                  <a:solidFill>
                    <a:schemeClr val="tx1"/>
                  </a:solidFill>
                  <a:latin typeface="Meiryo UI" panose="020B0604030504040204" pitchFamily="50" charset="-128"/>
                  <a:ea typeface="Meiryo UI" panose="020B0604030504040204" pitchFamily="50" charset="-128"/>
                </a:rPr>
                <a:t>歳若返り」プロジェクト</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　　バスケ・車いすバスケ体験会の実施</a:t>
              </a:r>
            </a:p>
          </p:txBody>
        </p:sp>
        <p:sp>
          <p:nvSpPr>
            <p:cNvPr id="49" name="テキスト ボックス 48">
              <a:extLst>
                <a:ext uri="{FF2B5EF4-FFF2-40B4-BE49-F238E27FC236}">
                  <a16:creationId xmlns:a16="http://schemas.microsoft.com/office/drawing/2014/main" id="{0D306BE1-E9C0-463C-8D4E-BEB5F5345007}"/>
                </a:ext>
              </a:extLst>
            </p:cNvPr>
            <p:cNvSpPr txBox="1"/>
            <p:nvPr/>
          </p:nvSpPr>
          <p:spPr>
            <a:xfrm>
              <a:off x="135553" y="2314005"/>
              <a:ext cx="4754780" cy="255454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いきいきと長く活躍できる「</a:t>
              </a:r>
              <a:r>
                <a:rPr kumimoji="1" lang="en-US" altLang="ja-JP" sz="1600" b="1" dirty="0">
                  <a:solidFill>
                    <a:srgbClr val="2993A3"/>
                  </a:solidFill>
                  <a:latin typeface="Meiryo UI" panose="020B0604030504040204" pitchFamily="50" charset="-128"/>
                  <a:ea typeface="Meiryo UI" panose="020B0604030504040204" pitchFamily="50" charset="-128"/>
                </a:rPr>
                <a:t>10</a:t>
              </a:r>
              <a:r>
                <a:rPr kumimoji="1" lang="ja-JP" altLang="en-US" sz="1600" b="1" dirty="0">
                  <a:solidFill>
                    <a:srgbClr val="2993A3"/>
                  </a:solidFill>
                  <a:latin typeface="Meiryo UI" panose="020B0604030504040204" pitchFamily="50" charset="-128"/>
                  <a:ea typeface="Meiryo UI" panose="020B0604030504040204" pitchFamily="50" charset="-128"/>
                </a:rPr>
                <a:t>歳若返り」の実現</a:t>
              </a:r>
              <a:endParaRPr kumimoji="1" lang="en-US" altLang="ja-JP" sz="1600" b="1" dirty="0">
                <a:solidFill>
                  <a:srgbClr val="2993A3"/>
                </a:solidFill>
                <a:latin typeface="Meiryo UI" panose="020B0604030504040204" pitchFamily="50" charset="-128"/>
                <a:ea typeface="Meiryo UI" panose="020B0604030504040204" pitchFamily="50" charset="-128"/>
              </a:endParaRP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・府民へ「</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歳若返り」に向けた取組みのきっかけを提供するため、日本生命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に加え、大阪エヴェッサとも連携し、選手等と一緒にバスケットボールや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車いすバスケットボールを体験できるイベントを開催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大阪エヴェッサのホームゲーム時には、日本生命と協働して</a:t>
              </a:r>
              <a:r>
                <a:rPr kumimoji="1" lang="en-US" altLang="ja-JP" sz="1200" dirty="0">
                  <a:latin typeface="Meiryo UI" panose="020B0604030504040204" pitchFamily="50" charset="-128"/>
                  <a:ea typeface="Meiryo UI" panose="020B0604030504040204" pitchFamily="50" charset="-128"/>
                </a:rPr>
                <a:t>PR</a:t>
              </a:r>
              <a:r>
                <a:rPr kumimoji="1" lang="ja-JP" altLang="en-US" sz="1200" dirty="0">
                  <a:latin typeface="Meiryo UI" panose="020B0604030504040204" pitchFamily="50" charset="-128"/>
                  <a:ea typeface="Meiryo UI" panose="020B0604030504040204" pitchFamily="50" charset="-128"/>
                </a:rPr>
                <a:t>ブースを出展</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し、来場者へ「</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歳若返り」プロジェクトの周知を実施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・体験会</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実施回数：２回　・参加者数（延べ）：</a:t>
              </a:r>
              <a:r>
                <a:rPr kumimoji="1" lang="en-US" altLang="ja-JP" sz="1200" dirty="0">
                  <a:latin typeface="Meiryo UI" panose="020B0604030504040204" pitchFamily="50" charset="-128"/>
                  <a:ea typeface="Meiryo UI" panose="020B0604030504040204" pitchFamily="50" charset="-128"/>
                </a:rPr>
                <a:t>62</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・ブース来場者数：</a:t>
              </a:r>
              <a:r>
                <a:rPr kumimoji="1" lang="en-US" altLang="ja-JP" sz="1200" dirty="0">
                  <a:latin typeface="Meiryo UI" panose="020B0604030504040204" pitchFamily="50" charset="-128"/>
                  <a:ea typeface="Meiryo UI" panose="020B0604030504040204" pitchFamily="50" charset="-128"/>
                </a:rPr>
                <a:t>440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endPar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pSp>
      <p:cxnSp>
        <p:nvCxnSpPr>
          <p:cNvPr id="88" name="直線コネクタ 87">
            <a:extLst>
              <a:ext uri="{FF2B5EF4-FFF2-40B4-BE49-F238E27FC236}">
                <a16:creationId xmlns:a16="http://schemas.microsoft.com/office/drawing/2014/main" id="{3C02D87C-EC77-498F-99CF-151EA71FCB78}"/>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グループ化 88">
            <a:extLst>
              <a:ext uri="{FF2B5EF4-FFF2-40B4-BE49-F238E27FC236}">
                <a16:creationId xmlns:a16="http://schemas.microsoft.com/office/drawing/2014/main" id="{B895C8CF-F377-469A-B13C-EFC8340C7D2E}"/>
              </a:ext>
            </a:extLst>
          </p:cNvPr>
          <p:cNvGrpSpPr/>
          <p:nvPr/>
        </p:nvGrpSpPr>
        <p:grpSpPr>
          <a:xfrm>
            <a:off x="187630" y="1139445"/>
            <a:ext cx="612000" cy="595761"/>
            <a:chOff x="-1472255" y="1547756"/>
            <a:chExt cx="612000" cy="595761"/>
          </a:xfrm>
        </p:grpSpPr>
        <p:sp>
          <p:nvSpPr>
            <p:cNvPr id="90" name="星: 12 pt 89">
              <a:extLst>
                <a:ext uri="{FF2B5EF4-FFF2-40B4-BE49-F238E27FC236}">
                  <a16:creationId xmlns:a16="http://schemas.microsoft.com/office/drawing/2014/main" id="{9DB14C0B-1663-4B4A-8A90-F72E7688F72C}"/>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91" name="テキスト ボックス 90">
              <a:extLst>
                <a:ext uri="{FF2B5EF4-FFF2-40B4-BE49-F238E27FC236}">
                  <a16:creationId xmlns:a16="http://schemas.microsoft.com/office/drawing/2014/main" id="{296D855B-75E5-4104-B95F-741860CC2E82}"/>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31" name="図 30">
            <a:extLst>
              <a:ext uri="{FF2B5EF4-FFF2-40B4-BE49-F238E27FC236}">
                <a16:creationId xmlns:a16="http://schemas.microsoft.com/office/drawing/2014/main" id="{112679CB-5A4A-49D4-8468-A9580C7204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98949" y="1882831"/>
            <a:ext cx="1203755" cy="338552"/>
          </a:xfrm>
          <a:prstGeom prst="rect">
            <a:avLst/>
          </a:prstGeom>
        </p:spPr>
      </p:pic>
      <p:pic>
        <p:nvPicPr>
          <p:cNvPr id="33" name="グラフィックス 32" descr="ユーザー 単色塗りつぶし">
            <a:extLst>
              <a:ext uri="{FF2B5EF4-FFF2-40B4-BE49-F238E27FC236}">
                <a16:creationId xmlns:a16="http://schemas.microsoft.com/office/drawing/2014/main" id="{3CFC991B-9EFD-486E-849F-370F8AED0E3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77983" y="4723709"/>
            <a:ext cx="914400" cy="914400"/>
          </a:xfrm>
          <a:prstGeom prst="rect">
            <a:avLst/>
          </a:prstGeom>
        </p:spPr>
      </p:pic>
      <p:sp>
        <p:nvSpPr>
          <p:cNvPr id="34" name="吹き出し: 角を丸めた四角形 33">
            <a:extLst>
              <a:ext uri="{FF2B5EF4-FFF2-40B4-BE49-F238E27FC236}">
                <a16:creationId xmlns:a16="http://schemas.microsoft.com/office/drawing/2014/main" id="{C476E849-4A13-4069-AA22-631467D3903A}"/>
              </a:ext>
            </a:extLst>
          </p:cNvPr>
          <p:cNvSpPr/>
          <p:nvPr/>
        </p:nvSpPr>
        <p:spPr>
          <a:xfrm>
            <a:off x="6308204" y="4700585"/>
            <a:ext cx="3475836" cy="784442"/>
          </a:xfrm>
          <a:prstGeom prst="wedgeRoundRectCallout">
            <a:avLst>
              <a:gd name="adj1" fmla="val -58095"/>
              <a:gd name="adj2" fmla="val 40257"/>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indent="-88900" algn="just">
              <a:spcBef>
                <a:spcPts val="600"/>
              </a:spcBef>
            </a:pPr>
            <a:r>
              <a:rPr lang="ja-JP" altLang="en-US" sz="1050" b="0" i="0" dirty="0">
                <a:solidFill>
                  <a:schemeClr val="tx1"/>
                </a:solidFill>
                <a:effectLst/>
                <a:latin typeface="Meiryo UI" panose="020B0604030504040204" pitchFamily="50" charset="-128"/>
                <a:ea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rPr>
              <a:t>最初は車いすの操作に戸惑いましたが、徐々に慣れてきて仲間と一緒に楽しめる瞬間が増えていくのが嬉しかったです。</a:t>
            </a:r>
            <a:endParaRPr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spcBef>
                <a:spcPts val="600"/>
              </a:spcBef>
            </a:pPr>
            <a:r>
              <a:rPr lang="ja-JP" altLang="en-US" sz="1050" dirty="0">
                <a:solidFill>
                  <a:schemeClr val="tx1"/>
                </a:solidFill>
                <a:latin typeface="Meiryo UI" panose="020B0604030504040204" pitchFamily="50" charset="-128"/>
                <a:ea typeface="Meiryo UI" panose="020B0604030504040204" pitchFamily="50" charset="-128"/>
              </a:rPr>
              <a:t>・実際のオリンピック選手に教えていただける体験会は、とても貴重な経験でした！</a:t>
            </a:r>
          </a:p>
        </p:txBody>
      </p:sp>
      <p:pic>
        <p:nvPicPr>
          <p:cNvPr id="35" name="図 34">
            <a:extLst>
              <a:ext uri="{FF2B5EF4-FFF2-40B4-BE49-F238E27FC236}">
                <a16:creationId xmlns:a16="http://schemas.microsoft.com/office/drawing/2014/main" id="{D9FBF254-55FD-4B57-826A-FC310B4C19D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29776" y="1851197"/>
            <a:ext cx="1272757" cy="370186"/>
          </a:xfrm>
          <a:prstGeom prst="rect">
            <a:avLst/>
          </a:prstGeom>
        </p:spPr>
      </p:pic>
      <p:grpSp>
        <p:nvGrpSpPr>
          <p:cNvPr id="30" name="グループ化 29">
            <a:extLst>
              <a:ext uri="{FF2B5EF4-FFF2-40B4-BE49-F238E27FC236}">
                <a16:creationId xmlns:a16="http://schemas.microsoft.com/office/drawing/2014/main" id="{2CC89BCC-CB56-4DCE-A48B-BA444BD3D543}"/>
              </a:ext>
            </a:extLst>
          </p:cNvPr>
          <p:cNvGrpSpPr/>
          <p:nvPr/>
        </p:nvGrpSpPr>
        <p:grpSpPr>
          <a:xfrm>
            <a:off x="4980699" y="1139445"/>
            <a:ext cx="612000" cy="595761"/>
            <a:chOff x="-1472255" y="1547756"/>
            <a:chExt cx="612000" cy="595761"/>
          </a:xfrm>
        </p:grpSpPr>
        <p:sp>
          <p:nvSpPr>
            <p:cNvPr id="36" name="星: 12 pt 35">
              <a:extLst>
                <a:ext uri="{FF2B5EF4-FFF2-40B4-BE49-F238E27FC236}">
                  <a16:creationId xmlns:a16="http://schemas.microsoft.com/office/drawing/2014/main" id="{BF23C206-CF8B-454E-B63E-7A51F49831A5}"/>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37" name="テキスト ボックス 36">
              <a:extLst>
                <a:ext uri="{FF2B5EF4-FFF2-40B4-BE49-F238E27FC236}">
                  <a16:creationId xmlns:a16="http://schemas.microsoft.com/office/drawing/2014/main" id="{2940434F-75A0-4B51-8459-7E0BC6087B91}"/>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sp>
        <p:nvSpPr>
          <p:cNvPr id="39" name="テキスト ボックス 38">
            <a:extLst>
              <a:ext uri="{FF2B5EF4-FFF2-40B4-BE49-F238E27FC236}">
                <a16:creationId xmlns:a16="http://schemas.microsoft.com/office/drawing/2014/main" id="{54BE0AF0-543C-4454-A211-45BD9DEA00FE}"/>
              </a:ext>
            </a:extLst>
          </p:cNvPr>
          <p:cNvSpPr txBox="1"/>
          <p:nvPr/>
        </p:nvSpPr>
        <p:spPr>
          <a:xfrm>
            <a:off x="121960" y="2284925"/>
            <a:ext cx="4680023" cy="3862596"/>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府民の食育の推進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・朝食欠食改善の取組みとして、大塚製薬、ファミリーマートとの連携による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「ちゃーんと朝ごはんキャンペーン」を実施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・大塚製薬と協働で制作した啓発動画の放映や、ポスター、店頭</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掲出等をファミリーマート各店舗で実施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・ファミリーマートのイートインスペースにおいて、府の管理栄養士と歯科医師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が参加する親子食育体験を実施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p>
          <a:p>
            <a:pPr>
              <a:spcBef>
                <a:spcPts val="600"/>
              </a:spcBef>
            </a:pPr>
            <a:r>
              <a:rPr kumimoji="1" lang="ja-JP" altLang="en-US" sz="1200" dirty="0">
                <a:latin typeface="Meiryo UI" panose="020B0604030504040204" pitchFamily="50" charset="-128"/>
                <a:ea typeface="Meiryo UI" panose="020B0604030504040204" pitchFamily="50" charset="-128"/>
              </a:rPr>
              <a:t>・実施店舗数：・サイネージ放映　約</a:t>
            </a:r>
            <a:r>
              <a:rPr kumimoji="1" lang="en-US" altLang="ja-JP" sz="1200" dirty="0">
                <a:latin typeface="Meiryo UI" panose="020B0604030504040204" pitchFamily="50" charset="-128"/>
                <a:ea typeface="Meiryo UI" panose="020B0604030504040204" pitchFamily="50" charset="-128"/>
              </a:rPr>
              <a:t>900</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・ポスター、店頭</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掲出　約</a:t>
            </a:r>
            <a:r>
              <a:rPr kumimoji="1" lang="en-US" altLang="ja-JP" sz="1200" dirty="0">
                <a:latin typeface="Meiryo UI" panose="020B0604030504040204" pitchFamily="50" charset="-128"/>
                <a:ea typeface="Meiryo UI" panose="020B0604030504040204" pitchFamily="50" charset="-128"/>
              </a:rPr>
              <a:t>1,350</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・親子食育体験　</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店舗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・店頭での大塚製薬商品や府啓発資料の配布　</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p:txBody>
      </p:sp>
      <p:pic>
        <p:nvPicPr>
          <p:cNvPr id="40" name="図 39">
            <a:extLst>
              <a:ext uri="{FF2B5EF4-FFF2-40B4-BE49-F238E27FC236}">
                <a16:creationId xmlns:a16="http://schemas.microsoft.com/office/drawing/2014/main" id="{116F5310-5A69-47E4-8473-018ABF47BEC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02854" y="5560807"/>
            <a:ext cx="885098" cy="1253514"/>
          </a:xfrm>
          <a:prstGeom prst="rect">
            <a:avLst/>
          </a:prstGeom>
        </p:spPr>
      </p:pic>
      <p:pic>
        <p:nvPicPr>
          <p:cNvPr id="29" name="図 28">
            <a:extLst>
              <a:ext uri="{FF2B5EF4-FFF2-40B4-BE49-F238E27FC236}">
                <a16:creationId xmlns:a16="http://schemas.microsoft.com/office/drawing/2014/main" id="{5357291A-F74A-4E49-B588-FA617B144CF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425871" y="5572298"/>
            <a:ext cx="1658435" cy="1188000"/>
          </a:xfrm>
          <a:prstGeom prst="rect">
            <a:avLst/>
          </a:prstGeom>
        </p:spPr>
      </p:pic>
      <p:pic>
        <p:nvPicPr>
          <p:cNvPr id="38" name="図 37">
            <a:extLst>
              <a:ext uri="{FF2B5EF4-FFF2-40B4-BE49-F238E27FC236}">
                <a16:creationId xmlns:a16="http://schemas.microsoft.com/office/drawing/2014/main" id="{60AD7301-9108-4E8B-9C7A-91AA533088C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36015" y="5572298"/>
            <a:ext cx="1584006" cy="1188000"/>
          </a:xfrm>
          <a:prstGeom prst="rect">
            <a:avLst/>
          </a:prstGeom>
        </p:spPr>
      </p:pic>
      <p:pic>
        <p:nvPicPr>
          <p:cNvPr id="3" name="図 2">
            <a:extLst>
              <a:ext uri="{FF2B5EF4-FFF2-40B4-BE49-F238E27FC236}">
                <a16:creationId xmlns:a16="http://schemas.microsoft.com/office/drawing/2014/main" id="{DB9F0033-DF03-4E6F-B92E-A44BE73026C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8978" y="1863542"/>
            <a:ext cx="1389971" cy="338552"/>
          </a:xfrm>
          <a:prstGeom prst="rect">
            <a:avLst/>
          </a:prstGeom>
        </p:spPr>
      </p:pic>
      <p:pic>
        <p:nvPicPr>
          <p:cNvPr id="42" name="図 41">
            <a:extLst>
              <a:ext uri="{FF2B5EF4-FFF2-40B4-BE49-F238E27FC236}">
                <a16:creationId xmlns:a16="http://schemas.microsoft.com/office/drawing/2014/main" id="{615CAFFF-71AE-4FAD-9A48-FD4A690650D0}"/>
              </a:ext>
            </a:extLst>
          </p:cNvPr>
          <p:cNvPicPr>
            <a:picLocks noChangeAspect="1"/>
          </p:cNvPicPr>
          <p:nvPr/>
        </p:nvPicPr>
        <p:blipFill>
          <a:blip r:embed="rId12"/>
          <a:stretch>
            <a:fillRect/>
          </a:stretch>
        </p:blipFill>
        <p:spPr>
          <a:xfrm>
            <a:off x="814604" y="5641077"/>
            <a:ext cx="1668966" cy="1115956"/>
          </a:xfrm>
          <a:prstGeom prst="rect">
            <a:avLst/>
          </a:prstGeom>
        </p:spPr>
      </p:pic>
    </p:spTree>
    <p:extLst>
      <p:ext uri="{BB962C8B-B14F-4D97-AF65-F5344CB8AC3E}">
        <p14:creationId xmlns:p14="http://schemas.microsoft.com/office/powerpoint/2010/main" val="51722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健康②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16</a:t>
            </a:fld>
            <a:endParaRPr lang="ja-JP" altLang="en-US" dirty="0"/>
          </a:p>
        </p:txBody>
      </p:sp>
      <p:pic>
        <p:nvPicPr>
          <p:cNvPr id="27" name="図 26">
            <a:extLst>
              <a:ext uri="{FF2B5EF4-FFF2-40B4-BE49-F238E27FC236}">
                <a16:creationId xmlns:a16="http://schemas.microsoft.com/office/drawing/2014/main" id="{C85E50C4-11F6-4E6B-9553-D9D9323324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486"/>
            <a:ext cx="612000" cy="612000"/>
          </a:xfrm>
          <a:prstGeom prst="rect">
            <a:avLst/>
          </a:prstGeom>
        </p:spPr>
      </p:pic>
      <p:grpSp>
        <p:nvGrpSpPr>
          <p:cNvPr id="66" name="グループ化 65">
            <a:extLst>
              <a:ext uri="{FF2B5EF4-FFF2-40B4-BE49-F238E27FC236}">
                <a16:creationId xmlns:a16="http://schemas.microsoft.com/office/drawing/2014/main" id="{DCD91CA7-EE0E-48FA-9C20-F503409A7812}"/>
              </a:ext>
            </a:extLst>
          </p:cNvPr>
          <p:cNvGrpSpPr/>
          <p:nvPr/>
        </p:nvGrpSpPr>
        <p:grpSpPr>
          <a:xfrm>
            <a:off x="103483" y="1177252"/>
            <a:ext cx="4868675" cy="3915521"/>
            <a:chOff x="184708" y="1167224"/>
            <a:chExt cx="4868675" cy="3915521"/>
          </a:xfrm>
        </p:grpSpPr>
        <p:grpSp>
          <p:nvGrpSpPr>
            <p:cNvPr id="68" name="グループ化 67">
              <a:extLst>
                <a:ext uri="{FF2B5EF4-FFF2-40B4-BE49-F238E27FC236}">
                  <a16:creationId xmlns:a16="http://schemas.microsoft.com/office/drawing/2014/main" id="{021B9B18-F8A3-4744-AE4B-6B8A3619C05A}"/>
                </a:ext>
              </a:extLst>
            </p:cNvPr>
            <p:cNvGrpSpPr/>
            <p:nvPr/>
          </p:nvGrpSpPr>
          <p:grpSpPr>
            <a:xfrm>
              <a:off x="184708" y="1167224"/>
              <a:ext cx="4868675" cy="3186831"/>
              <a:chOff x="4975085" y="1167224"/>
              <a:chExt cx="4868675" cy="3186831"/>
            </a:xfrm>
          </p:grpSpPr>
          <p:sp>
            <p:nvSpPr>
              <p:cNvPr id="71" name="正方形/長方形 70">
                <a:extLst>
                  <a:ext uri="{FF2B5EF4-FFF2-40B4-BE49-F238E27FC236}">
                    <a16:creationId xmlns:a16="http://schemas.microsoft.com/office/drawing/2014/main" id="{3DC8E3EC-1880-4D03-A08B-E36B8DA83870}"/>
                  </a:ext>
                </a:extLst>
              </p:cNvPr>
              <p:cNvSpPr/>
              <p:nvPr/>
            </p:nvSpPr>
            <p:spPr>
              <a:xfrm>
                <a:off x="5151221" y="1167224"/>
                <a:ext cx="4437223" cy="53816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アース製薬と連携したトコジラミ対策</a:t>
                </a:r>
              </a:p>
            </p:txBody>
          </p:sp>
          <p:sp>
            <p:nvSpPr>
              <p:cNvPr id="72" name="テキスト ボックス 71">
                <a:extLst>
                  <a:ext uri="{FF2B5EF4-FFF2-40B4-BE49-F238E27FC236}">
                    <a16:creationId xmlns:a16="http://schemas.microsoft.com/office/drawing/2014/main" id="{F4FEA2C1-350E-4DEF-8469-3191ADB1AC01}"/>
                  </a:ext>
                </a:extLst>
              </p:cNvPr>
              <p:cNvSpPr txBox="1"/>
              <p:nvPr/>
            </p:nvSpPr>
            <p:spPr>
              <a:xfrm>
                <a:off x="4975085" y="2322730"/>
                <a:ext cx="4868675" cy="20313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快適で衛生的な宿泊施設の確保</a:t>
                </a:r>
                <a:endParaRPr kumimoji="1" lang="en-US" altLang="ja-JP" sz="1600" b="1" dirty="0">
                  <a:solidFill>
                    <a:srgbClr val="2993A3"/>
                  </a:solidFill>
                  <a:latin typeface="Meiryo UI" panose="020B0604030504040204" pitchFamily="50" charset="-128"/>
                  <a:ea typeface="Meiryo UI" panose="020B0604030504040204" pitchFamily="50" charset="-128"/>
                </a:endParaRPr>
              </a:p>
              <a:p>
                <a:pPr>
                  <a:spcBef>
                    <a:spcPts val="600"/>
                  </a:spcBef>
                </a:pPr>
                <a:endParaRPr kumimoji="1" lang="en-US" altLang="ja-JP" sz="3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・国内外からの訪問客が増加する中、来阪者が安全・快適に滞在できるよう、</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府域全体でトコジラミ対策を行うため、アース製薬との協働で研修動画を</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制作し、宿泊施設事業者を対象とした研修を実施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・実施回数：</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回　参加者数（延べ）：</a:t>
                </a:r>
                <a:r>
                  <a:rPr kumimoji="1" lang="en-US" altLang="ja-JP" sz="1200" dirty="0">
                    <a:latin typeface="Meiryo UI" panose="020B0604030504040204" pitchFamily="50" charset="-128"/>
                    <a:ea typeface="Meiryo UI" panose="020B0604030504040204" pitchFamily="50" charset="-128"/>
                  </a:rPr>
                  <a:t>668</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・研修動画視聴回数：</a:t>
                </a:r>
                <a:r>
                  <a:rPr kumimoji="1" lang="en-US" altLang="ja-JP" sz="1200" dirty="0">
                    <a:latin typeface="Meiryo UI" panose="020B0604030504040204" pitchFamily="50" charset="-128"/>
                    <a:ea typeface="Meiryo UI" panose="020B0604030504040204" pitchFamily="50" charset="-128"/>
                  </a:rPr>
                  <a:t>264</a:t>
                </a:r>
                <a:r>
                  <a:rPr kumimoji="1" lang="ja-JP" altLang="en-US" sz="1200" dirty="0">
                    <a:latin typeface="Meiryo UI" panose="020B0604030504040204" pitchFamily="50" charset="-128"/>
                    <a:ea typeface="Meiryo UI" panose="020B0604030504040204" pitchFamily="50" charset="-128"/>
                  </a:rPr>
                  <a:t>回</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受講者の声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69" name="グラフィックス 68" descr="ユーザー 単色塗りつぶし">
              <a:extLst>
                <a:ext uri="{FF2B5EF4-FFF2-40B4-BE49-F238E27FC236}">
                  <a16:creationId xmlns:a16="http://schemas.microsoft.com/office/drawing/2014/main" id="{4DA35806-D078-4EF7-92E1-D20AE243B25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96" y="4168345"/>
              <a:ext cx="914400" cy="914400"/>
            </a:xfrm>
            <a:prstGeom prst="rect">
              <a:avLst/>
            </a:prstGeom>
          </p:spPr>
        </p:pic>
        <p:sp>
          <p:nvSpPr>
            <p:cNvPr id="70" name="吹き出し: 角を丸めた四角形 69">
              <a:extLst>
                <a:ext uri="{FF2B5EF4-FFF2-40B4-BE49-F238E27FC236}">
                  <a16:creationId xmlns:a16="http://schemas.microsoft.com/office/drawing/2014/main" id="{EF487B1D-ED12-449D-8847-7FFD413E93BC}"/>
                </a:ext>
              </a:extLst>
            </p:cNvPr>
            <p:cNvSpPr/>
            <p:nvPr/>
          </p:nvSpPr>
          <p:spPr>
            <a:xfrm>
              <a:off x="1318330" y="4305802"/>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050" dirty="0">
                  <a:solidFill>
                    <a:schemeClr val="tx1"/>
                  </a:solidFill>
                  <a:latin typeface="Meiryo UI" panose="020B0604030504040204" pitchFamily="50" charset="-128"/>
                  <a:ea typeface="Meiryo UI" panose="020B0604030504040204" pitchFamily="50" charset="-128"/>
                </a:rPr>
                <a:t>トコジラミは、ニュースや噂で見たり聞いたりしているが、実際に何をすればよいのか分からなかった。研修会のおかげでトコジラミの生態や対策を知ることができた。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grpSp>
      <p:pic>
        <p:nvPicPr>
          <p:cNvPr id="83" name="図 82">
            <a:extLst>
              <a:ext uri="{FF2B5EF4-FFF2-40B4-BE49-F238E27FC236}">
                <a16:creationId xmlns:a16="http://schemas.microsoft.com/office/drawing/2014/main" id="{F7B462C9-D308-4B07-9624-AEF6B03DDE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15812" y="1848049"/>
            <a:ext cx="1501029" cy="402391"/>
          </a:xfrm>
          <a:prstGeom prst="rect">
            <a:avLst/>
          </a:prstGeom>
        </p:spPr>
      </p:pic>
      <p:cxnSp>
        <p:nvCxnSpPr>
          <p:cNvPr id="84" name="直線コネクタ 83">
            <a:extLst>
              <a:ext uri="{FF2B5EF4-FFF2-40B4-BE49-F238E27FC236}">
                <a16:creationId xmlns:a16="http://schemas.microsoft.com/office/drawing/2014/main" id="{9E70D025-E71B-4FCD-A22B-E55C26715A06}"/>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44CC53F0-16D1-4F92-A92F-9DCD18159814}"/>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＜健康の分野で連携した企業等一覧（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p>
          <a:p>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pic>
        <p:nvPicPr>
          <p:cNvPr id="31" name="図 30">
            <a:extLst>
              <a:ext uri="{FF2B5EF4-FFF2-40B4-BE49-F238E27FC236}">
                <a16:creationId xmlns:a16="http://schemas.microsoft.com/office/drawing/2014/main" id="{4E40DE2F-0A19-4E11-B1DA-BCA9CAAE01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649" y="4963554"/>
            <a:ext cx="1791059" cy="1161402"/>
          </a:xfrm>
          <a:prstGeom prst="rect">
            <a:avLst/>
          </a:prstGeom>
        </p:spPr>
      </p:pic>
      <p:grpSp>
        <p:nvGrpSpPr>
          <p:cNvPr id="35" name="グループ化 34">
            <a:extLst>
              <a:ext uri="{FF2B5EF4-FFF2-40B4-BE49-F238E27FC236}">
                <a16:creationId xmlns:a16="http://schemas.microsoft.com/office/drawing/2014/main" id="{367D234D-623A-4E9D-B868-A7364D29D496}"/>
              </a:ext>
            </a:extLst>
          </p:cNvPr>
          <p:cNvGrpSpPr/>
          <p:nvPr/>
        </p:nvGrpSpPr>
        <p:grpSpPr>
          <a:xfrm>
            <a:off x="4953000" y="1181770"/>
            <a:ext cx="4952999" cy="4995202"/>
            <a:chOff x="4945314" y="1167224"/>
            <a:chExt cx="4952999" cy="4995202"/>
          </a:xfrm>
        </p:grpSpPr>
        <p:sp>
          <p:nvSpPr>
            <p:cNvPr id="48" name="正方形/長方形 47">
              <a:extLst>
                <a:ext uri="{FF2B5EF4-FFF2-40B4-BE49-F238E27FC236}">
                  <a16:creationId xmlns:a16="http://schemas.microsoft.com/office/drawing/2014/main" id="{3C56179A-3DF6-4454-937B-DD4300FB68F2}"/>
                </a:ext>
              </a:extLst>
            </p:cNvPr>
            <p:cNvSpPr/>
            <p:nvPr/>
          </p:nvSpPr>
          <p:spPr>
            <a:xfrm>
              <a:off x="5151221" y="1167224"/>
              <a:ext cx="4437223" cy="539051"/>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熱中症の予防啓発</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クールオアシスプロジェクトへの参画</a:t>
              </a:r>
            </a:p>
          </p:txBody>
        </p:sp>
        <p:sp>
          <p:nvSpPr>
            <p:cNvPr id="49" name="テキスト ボックス 48">
              <a:extLst>
                <a:ext uri="{FF2B5EF4-FFF2-40B4-BE49-F238E27FC236}">
                  <a16:creationId xmlns:a16="http://schemas.microsoft.com/office/drawing/2014/main" id="{DDF057B0-2FA9-4859-96DD-9A2AA83141A0}"/>
                </a:ext>
              </a:extLst>
            </p:cNvPr>
            <p:cNvSpPr txBox="1"/>
            <p:nvPr/>
          </p:nvSpPr>
          <p:spPr>
            <a:xfrm>
              <a:off x="4945314" y="2428070"/>
              <a:ext cx="4952999" cy="3734356"/>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猛暑から身を守るための熱中症対策</a:t>
              </a:r>
            </a:p>
            <a:p>
              <a:pPr>
                <a:spcBef>
                  <a:spcPts val="600"/>
                </a:spcBef>
              </a:pPr>
              <a:endParaRPr kumimoji="1" lang="en-US" altLang="ja-JP" sz="1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・熱中症予防の効果的な啓発を行うため、店頭</a:t>
              </a:r>
              <a:r>
                <a:rPr kumimoji="1" lang="en-US" altLang="ja-JP" sz="1200" dirty="0">
                  <a:latin typeface="Meiryo UI" panose="020B0604030504040204" pitchFamily="50" charset="-128"/>
                  <a:ea typeface="Meiryo UI" panose="020B0604030504040204" pitchFamily="50" charset="-128"/>
                </a:rPr>
                <a:t>POP</a:t>
              </a:r>
              <a:r>
                <a:rPr kumimoji="1" lang="ja-JP" altLang="en-US" sz="1200" dirty="0">
                  <a:latin typeface="Meiryo UI" panose="020B0604030504040204" pitchFamily="50" charset="-128"/>
                  <a:ea typeface="Meiryo UI" panose="020B0604030504040204" pitchFamily="50" charset="-128"/>
                </a:rPr>
                <a:t>やポスターの掲示、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動画放映などを府民に身近なコンビニやドラッグストアなどで実施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また、チラシの制作・配布や企業公式アプリから啓発メッセージを配信</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・猛暑の際に暑さをしのげる涼しい空間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クールオアシス</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として店舗を提供</a:t>
              </a:r>
              <a:endParaRPr kumimoji="1" lang="en-US" altLang="ja-JP" sz="1200" dirty="0">
                <a:latin typeface="Meiryo UI" panose="020B0604030504040204" pitchFamily="50" charset="-128"/>
                <a:ea typeface="Meiryo UI" panose="020B0604030504040204" pitchFamily="50" charset="-128"/>
              </a:endParaRPr>
            </a:p>
            <a:p>
              <a:pPr>
                <a:lnSpc>
                  <a:spcPts val="1000"/>
                </a:lnSpc>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＜熱中症の予防啓発＞</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・大塚製薬と協働制作した店頭</a:t>
              </a:r>
              <a:r>
                <a:rPr kumimoji="1" lang="en-US" altLang="ja-JP" sz="1050" dirty="0">
                  <a:latin typeface="Meiryo UI" panose="020B0604030504040204" pitchFamily="50" charset="-128"/>
                  <a:ea typeface="Meiryo UI" panose="020B0604030504040204" pitchFamily="50" charset="-128"/>
                </a:rPr>
                <a:t>POP</a:t>
              </a:r>
              <a:r>
                <a:rPr kumimoji="1" lang="ja-JP" altLang="en-US" sz="1050" dirty="0">
                  <a:latin typeface="Meiryo UI" panose="020B0604030504040204" pitchFamily="50" charset="-128"/>
                  <a:ea typeface="Meiryo UI" panose="020B0604030504040204" pitchFamily="50" charset="-128"/>
                </a:rPr>
                <a:t>やポスター、動画などによる啓発</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　　キリン堂：店頭</a:t>
              </a:r>
              <a:r>
                <a:rPr kumimoji="1" lang="en-US" altLang="ja-JP" sz="1050" dirty="0">
                  <a:latin typeface="Meiryo UI" panose="020B0604030504040204" pitchFamily="50" charset="-128"/>
                  <a:ea typeface="Meiryo UI" panose="020B0604030504040204" pitchFamily="50" charset="-128"/>
                </a:rPr>
                <a:t>POP161</a:t>
              </a:r>
              <a:r>
                <a:rPr kumimoji="1" lang="ja-JP" altLang="en-US" sz="1050" dirty="0">
                  <a:latin typeface="Meiryo UI" panose="020B0604030504040204" pitchFamily="50" charset="-128"/>
                  <a:ea typeface="Meiryo UI" panose="020B0604030504040204" pitchFamily="50" charset="-128"/>
                </a:rPr>
                <a:t>店舗</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　　ファミリーマート：ポスター約</a:t>
              </a:r>
              <a:r>
                <a:rPr kumimoji="1" lang="en-US" altLang="ja-JP" sz="1050" dirty="0">
                  <a:latin typeface="Meiryo UI" panose="020B0604030504040204" pitchFamily="50" charset="-128"/>
                  <a:ea typeface="Meiryo UI" panose="020B0604030504040204" pitchFamily="50" charset="-128"/>
                </a:rPr>
                <a:t>1,250</a:t>
              </a:r>
              <a:r>
                <a:rPr kumimoji="1" lang="ja-JP" altLang="en-US" sz="1050" dirty="0">
                  <a:latin typeface="Meiryo UI" panose="020B0604030504040204" pitchFamily="50" charset="-128"/>
                  <a:ea typeface="Meiryo UI" panose="020B0604030504040204" pitchFamily="50" charset="-128"/>
                </a:rPr>
                <a:t>店舗、サイネージ放映約</a:t>
              </a:r>
              <a:r>
                <a:rPr kumimoji="1" lang="en-US" altLang="ja-JP" sz="1050" dirty="0">
                  <a:latin typeface="Meiryo UI" panose="020B0604030504040204" pitchFamily="50" charset="-128"/>
                  <a:ea typeface="Meiryo UI" panose="020B0604030504040204" pitchFamily="50" charset="-128"/>
                </a:rPr>
                <a:t>900</a:t>
              </a:r>
              <a:r>
                <a:rPr kumimoji="1" lang="ja-JP" altLang="en-US" sz="1050" dirty="0">
                  <a:latin typeface="Meiryo UI" panose="020B0604030504040204" pitchFamily="50" charset="-128"/>
                  <a:ea typeface="Meiryo UI" panose="020B0604030504040204" pitchFamily="50" charset="-128"/>
                </a:rPr>
                <a:t>店舗</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　　アカカベ：健康フェアにてサイネージを放映　  ほか</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・キリンビバレッジと協働制作したポスターを、</a:t>
              </a:r>
              <a:r>
                <a:rPr kumimoji="1" lang="en-US" altLang="ja-JP" sz="1050" dirty="0">
                  <a:latin typeface="Meiryo UI" panose="020B0604030504040204" pitchFamily="50" charset="-128"/>
                  <a:ea typeface="Meiryo UI" panose="020B0604030504040204" pitchFamily="50" charset="-128"/>
                </a:rPr>
                <a:t>240</a:t>
              </a:r>
              <a:r>
                <a:rPr kumimoji="1" lang="ja-JP" altLang="en-US" sz="1050" dirty="0">
                  <a:latin typeface="Meiryo UI" panose="020B0604030504040204" pitchFamily="50" charset="-128"/>
                  <a:ea typeface="Meiryo UI" panose="020B0604030504040204" pitchFamily="50" charset="-128"/>
                </a:rPr>
                <a:t>店舗で掲示</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・明治安田生命</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セレッソ大阪と協働制作したチラシの配布</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・ダイドードリンコのアプリにてメッセージを配信（配信者数 </a:t>
              </a:r>
              <a:r>
                <a:rPr kumimoji="1" lang="en-US" altLang="ja-JP" sz="1050" dirty="0">
                  <a:latin typeface="Meiryo UI" panose="020B0604030504040204" pitchFamily="50" charset="-128"/>
                  <a:ea typeface="Meiryo UI" panose="020B0604030504040204" pitchFamily="50" charset="-128"/>
                </a:rPr>
                <a:t>9,911</a:t>
              </a:r>
              <a:r>
                <a:rPr kumimoji="1" lang="ja-JP" altLang="en-US" sz="1050" dirty="0">
                  <a:latin typeface="Meiryo UI" panose="020B0604030504040204" pitchFamily="50" charset="-128"/>
                  <a:ea typeface="Meiryo UI" panose="020B0604030504040204" pitchFamily="50" charset="-128"/>
                </a:rPr>
                <a:t>名）</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＜クールオアシスプロジェクトへの参画＞</a:t>
              </a:r>
              <a:endParaRPr kumimoji="1" lang="en-US" altLang="ja-JP" sz="1050" dirty="0">
                <a:latin typeface="Meiryo UI" panose="020B0604030504040204" pitchFamily="50" charset="-128"/>
                <a:ea typeface="Meiryo UI" panose="020B0604030504040204" pitchFamily="50" charset="-128"/>
              </a:endParaRPr>
            </a:p>
            <a:p>
              <a:pPr>
                <a:lnSpc>
                  <a:spcPts val="1000"/>
                </a:lnSpc>
                <a:spcBef>
                  <a:spcPts val="600"/>
                </a:spcBef>
              </a:pPr>
              <a:r>
                <a:rPr kumimoji="1" lang="ja-JP" altLang="en-US" sz="1050" dirty="0">
                  <a:latin typeface="Meiryo UI" panose="020B0604030504040204" pitchFamily="50" charset="-128"/>
                  <a:ea typeface="Meiryo UI" panose="020B0604030504040204" pitchFamily="50" charset="-128"/>
                </a:rPr>
                <a:t>・キリン堂</a:t>
              </a:r>
              <a:r>
                <a:rPr kumimoji="1" lang="en-US" altLang="ja-JP" sz="1050" dirty="0">
                  <a:latin typeface="Meiryo UI" panose="020B0604030504040204" pitchFamily="50" charset="-128"/>
                  <a:ea typeface="Meiryo UI" panose="020B0604030504040204" pitchFamily="50" charset="-128"/>
                </a:rPr>
                <a:t>(155</a:t>
              </a:r>
              <a:r>
                <a:rPr kumimoji="1" lang="ja-JP" altLang="en-US" sz="1050" dirty="0">
                  <a:latin typeface="Meiryo UI" panose="020B0604030504040204" pitchFamily="50" charset="-128"/>
                  <a:ea typeface="Meiryo UI" panose="020B0604030504040204" pitchFamily="50" charset="-128"/>
                </a:rPr>
                <a:t>店舗</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、ファミリーマート</a:t>
              </a:r>
              <a:r>
                <a:rPr kumimoji="1" lang="en-US" altLang="ja-JP" sz="1050" dirty="0">
                  <a:latin typeface="Meiryo UI" panose="020B0604030504040204" pitchFamily="50" charset="-128"/>
                  <a:ea typeface="Meiryo UI" panose="020B0604030504040204" pitchFamily="50" charset="-128"/>
                </a:rPr>
                <a:t>(1,274</a:t>
              </a:r>
              <a:r>
                <a:rPr kumimoji="1" lang="ja-JP" altLang="en-US" sz="1050" dirty="0">
                  <a:latin typeface="Meiryo UI" panose="020B0604030504040204" pitchFamily="50" charset="-128"/>
                  <a:ea typeface="Meiryo UI" panose="020B0604030504040204" pitchFamily="50" charset="-128"/>
                </a:rPr>
                <a:t>店舗</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、アカカベ</a:t>
              </a:r>
              <a:r>
                <a:rPr kumimoji="1" lang="en-US" altLang="ja-JP" sz="1050" dirty="0">
                  <a:latin typeface="Meiryo UI" panose="020B0604030504040204" pitchFamily="50" charset="-128"/>
                  <a:ea typeface="Meiryo UI" panose="020B0604030504040204" pitchFamily="50" charset="-128"/>
                </a:rPr>
                <a:t>(68</a:t>
              </a:r>
              <a:r>
                <a:rPr kumimoji="1" lang="ja-JP" altLang="en-US" sz="1050" dirty="0">
                  <a:latin typeface="Meiryo UI" panose="020B0604030504040204" pitchFamily="50" charset="-128"/>
                  <a:ea typeface="Meiryo UI" panose="020B0604030504040204" pitchFamily="50" charset="-128"/>
                </a:rPr>
                <a:t>店舗</a:t>
              </a:r>
              <a:r>
                <a:rPr kumimoji="1" lang="en-US" altLang="ja-JP" sz="1050" dirty="0">
                  <a:latin typeface="Meiryo UI" panose="020B0604030504040204" pitchFamily="50" charset="-128"/>
                  <a:ea typeface="Meiryo UI" panose="020B0604030504040204" pitchFamily="50" charset="-128"/>
                </a:rPr>
                <a:t>)</a:t>
              </a:r>
            </a:p>
          </p:txBody>
        </p:sp>
      </p:grpSp>
      <p:grpSp>
        <p:nvGrpSpPr>
          <p:cNvPr id="6" name="グループ化 5">
            <a:extLst>
              <a:ext uri="{FF2B5EF4-FFF2-40B4-BE49-F238E27FC236}">
                <a16:creationId xmlns:a16="http://schemas.microsoft.com/office/drawing/2014/main" id="{D857BA44-E770-4BB5-A572-97CD959FADA0}"/>
              </a:ext>
            </a:extLst>
          </p:cNvPr>
          <p:cNvGrpSpPr/>
          <p:nvPr/>
        </p:nvGrpSpPr>
        <p:grpSpPr>
          <a:xfrm>
            <a:off x="5217249" y="1728220"/>
            <a:ext cx="4258559" cy="740575"/>
            <a:chOff x="5222777" y="1766756"/>
            <a:chExt cx="4258559" cy="740575"/>
          </a:xfrm>
        </p:grpSpPr>
        <p:pic>
          <p:nvPicPr>
            <p:cNvPr id="38" name="図 37">
              <a:extLst>
                <a:ext uri="{FF2B5EF4-FFF2-40B4-BE49-F238E27FC236}">
                  <a16:creationId xmlns:a16="http://schemas.microsoft.com/office/drawing/2014/main" id="{5F87C606-A8E2-43BC-BA5A-1A23144EF7C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638587" y="1819383"/>
              <a:ext cx="842749" cy="266444"/>
            </a:xfrm>
            <a:prstGeom prst="rect">
              <a:avLst/>
            </a:prstGeom>
          </p:spPr>
        </p:pic>
        <p:pic>
          <p:nvPicPr>
            <p:cNvPr id="40" name="図 39">
              <a:extLst>
                <a:ext uri="{FF2B5EF4-FFF2-40B4-BE49-F238E27FC236}">
                  <a16:creationId xmlns:a16="http://schemas.microsoft.com/office/drawing/2014/main" id="{A6384C6D-593A-4D83-8A32-FC47BD2B07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21683" y="2156299"/>
              <a:ext cx="827349" cy="341101"/>
            </a:xfrm>
            <a:prstGeom prst="rect">
              <a:avLst/>
            </a:prstGeom>
          </p:spPr>
        </p:pic>
        <p:pic>
          <p:nvPicPr>
            <p:cNvPr id="41" name="図 40">
              <a:extLst>
                <a:ext uri="{FF2B5EF4-FFF2-40B4-BE49-F238E27FC236}">
                  <a16:creationId xmlns:a16="http://schemas.microsoft.com/office/drawing/2014/main" id="{A8B3C534-60A5-4335-80E5-FCC86EBE0A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04720" y="2179448"/>
              <a:ext cx="908595" cy="202305"/>
            </a:xfrm>
            <a:prstGeom prst="rect">
              <a:avLst/>
            </a:prstGeom>
          </p:spPr>
        </p:pic>
        <p:pic>
          <p:nvPicPr>
            <p:cNvPr id="36" name="図 35">
              <a:extLst>
                <a:ext uri="{FF2B5EF4-FFF2-40B4-BE49-F238E27FC236}">
                  <a16:creationId xmlns:a16="http://schemas.microsoft.com/office/drawing/2014/main" id="{2DC52B15-20CE-402E-8B54-416FB8A5C8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17796" y="2146370"/>
              <a:ext cx="534111" cy="360961"/>
            </a:xfrm>
            <a:prstGeom prst="rect">
              <a:avLst/>
            </a:prstGeom>
          </p:spPr>
        </p:pic>
        <p:pic>
          <p:nvPicPr>
            <p:cNvPr id="43" name="図 42">
              <a:extLst>
                <a:ext uri="{FF2B5EF4-FFF2-40B4-BE49-F238E27FC236}">
                  <a16:creationId xmlns:a16="http://schemas.microsoft.com/office/drawing/2014/main" id="{EC210BC3-686E-4A52-9F42-ACD7A2AA0F3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71556" y="1862855"/>
              <a:ext cx="1180914" cy="175449"/>
            </a:xfrm>
            <a:prstGeom prst="rect">
              <a:avLst/>
            </a:prstGeom>
          </p:spPr>
        </p:pic>
        <p:pic>
          <p:nvPicPr>
            <p:cNvPr id="45" name="図 44">
              <a:extLst>
                <a:ext uri="{FF2B5EF4-FFF2-40B4-BE49-F238E27FC236}">
                  <a16:creationId xmlns:a16="http://schemas.microsoft.com/office/drawing/2014/main" id="{A868754C-FD14-4269-A65F-DFF47705EB4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837558" y="2166230"/>
              <a:ext cx="908595" cy="255540"/>
            </a:xfrm>
            <a:prstGeom prst="rect">
              <a:avLst/>
            </a:prstGeom>
          </p:spPr>
        </p:pic>
        <p:pic>
          <p:nvPicPr>
            <p:cNvPr id="46" name="図 45">
              <a:extLst>
                <a:ext uri="{FF2B5EF4-FFF2-40B4-BE49-F238E27FC236}">
                  <a16:creationId xmlns:a16="http://schemas.microsoft.com/office/drawing/2014/main" id="{D81238C9-317F-43CC-A6FA-75838FAB0C2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222777" y="1855146"/>
              <a:ext cx="719435" cy="240486"/>
            </a:xfrm>
            <a:prstGeom prst="rect">
              <a:avLst/>
            </a:prstGeom>
          </p:spPr>
        </p:pic>
        <p:pic>
          <p:nvPicPr>
            <p:cNvPr id="33" name="図 32">
              <a:extLst>
                <a:ext uri="{FF2B5EF4-FFF2-40B4-BE49-F238E27FC236}">
                  <a16:creationId xmlns:a16="http://schemas.microsoft.com/office/drawing/2014/main" id="{A8A1BC91-2514-4825-A44D-BCE3B25B9862}"/>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975450" y="1766756"/>
              <a:ext cx="1309989" cy="319071"/>
            </a:xfrm>
            <a:prstGeom prst="rect">
              <a:avLst/>
            </a:prstGeom>
          </p:spPr>
        </p:pic>
      </p:grpSp>
      <p:pic>
        <p:nvPicPr>
          <p:cNvPr id="2050" name="Picture 2">
            <a:extLst>
              <a:ext uri="{FF2B5EF4-FFF2-40B4-BE49-F238E27FC236}">
                <a16:creationId xmlns:a16="http://schemas.microsoft.com/office/drawing/2014/main" id="{9E81FC04-D162-417B-82DE-4838F8C07727}"/>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763702" y="4966509"/>
            <a:ext cx="1675058" cy="120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1">
            <a:extLst>
              <a:ext uri="{FF2B5EF4-FFF2-40B4-BE49-F238E27FC236}">
                <a16:creationId xmlns:a16="http://schemas.microsoft.com/office/drawing/2014/main" id="{71D4E156-C9A0-4B23-9AD4-7F2C0951CCDA}"/>
              </a:ext>
            </a:extLst>
          </p:cNvPr>
          <p:cNvPicPr/>
          <p:nvPr/>
        </p:nvPicPr>
        <p:blipFill rotWithShape="1">
          <a:blip r:embed="rId17">
            <a:extLst>
              <a:ext uri="{28A0092B-C50C-407E-A947-70E740481C1C}">
                <a14:useLocalDpi xmlns:a14="http://schemas.microsoft.com/office/drawing/2010/main" val="0"/>
              </a:ext>
            </a:extLst>
          </a:blip>
          <a:srcRect l="19372" t="6286" r="24429"/>
          <a:stretch/>
        </p:blipFill>
        <p:spPr bwMode="auto">
          <a:xfrm>
            <a:off x="8997579" y="4635573"/>
            <a:ext cx="764030" cy="1429907"/>
          </a:xfrm>
          <a:prstGeom prst="rect">
            <a:avLst/>
          </a:prstGeom>
          <a:noFill/>
          <a:ln>
            <a:noFill/>
          </a:ln>
        </p:spPr>
      </p:pic>
    </p:spTree>
    <p:extLst>
      <p:ext uri="{BB962C8B-B14F-4D97-AF65-F5344CB8AC3E}">
        <p14:creationId xmlns:p14="http://schemas.microsoft.com/office/powerpoint/2010/main" val="166961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217B60D9-A048-4F4A-A011-56704E3FB227}"/>
              </a:ext>
            </a:extLst>
          </p:cNvPr>
          <p:cNvGrpSpPr/>
          <p:nvPr/>
        </p:nvGrpSpPr>
        <p:grpSpPr>
          <a:xfrm>
            <a:off x="4969675" y="266575"/>
            <a:ext cx="4597542" cy="620144"/>
            <a:chOff x="4969675" y="266575"/>
            <a:chExt cx="4597542" cy="620144"/>
          </a:xfrm>
        </p:grpSpPr>
        <p:pic>
          <p:nvPicPr>
            <p:cNvPr id="58" name="図 57">
              <a:extLst>
                <a:ext uri="{FF2B5EF4-FFF2-40B4-BE49-F238E27FC236}">
                  <a16:creationId xmlns:a16="http://schemas.microsoft.com/office/drawing/2014/main" id="{6A4D2D1C-91F7-41DB-9BF5-8D0D531B48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59" name="図 58">
              <a:extLst>
                <a:ext uri="{FF2B5EF4-FFF2-40B4-BE49-F238E27FC236}">
                  <a16:creationId xmlns:a16="http://schemas.microsoft.com/office/drawing/2014/main" id="{A9624612-A180-4353-914F-DC22106447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60" name="図 59">
              <a:extLst>
                <a:ext uri="{FF2B5EF4-FFF2-40B4-BE49-F238E27FC236}">
                  <a16:creationId xmlns:a16="http://schemas.microsoft.com/office/drawing/2014/main" id="{3A700FFD-7389-46D6-99A7-550655817D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61" name="図 60">
              <a:extLst>
                <a:ext uri="{FF2B5EF4-FFF2-40B4-BE49-F238E27FC236}">
                  <a16:creationId xmlns:a16="http://schemas.microsoft.com/office/drawing/2014/main" id="{D51A78EC-C976-4A61-A6EB-1727AEEC51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62" name="図 61">
              <a:extLst>
                <a:ext uri="{FF2B5EF4-FFF2-40B4-BE49-F238E27FC236}">
                  <a16:creationId xmlns:a16="http://schemas.microsoft.com/office/drawing/2014/main" id="{90BDB9CE-54E0-4FC6-A3DC-A37A0CEA7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63" name="図 62">
              <a:extLst>
                <a:ext uri="{FF2B5EF4-FFF2-40B4-BE49-F238E27FC236}">
                  <a16:creationId xmlns:a16="http://schemas.microsoft.com/office/drawing/2014/main" id="{9391FC23-8937-41E3-A04B-66629F8763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64" name="図 63">
              <a:extLst>
                <a:ext uri="{FF2B5EF4-FFF2-40B4-BE49-F238E27FC236}">
                  <a16:creationId xmlns:a16="http://schemas.microsoft.com/office/drawing/2014/main" id="{ED00F780-3667-4B2F-B762-DD8FCDE9E4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86" name="グループ化 85">
            <a:extLst>
              <a:ext uri="{FF2B5EF4-FFF2-40B4-BE49-F238E27FC236}">
                <a16:creationId xmlns:a16="http://schemas.microsoft.com/office/drawing/2014/main" id="{D853173E-6C11-431B-8262-4FC421BF98E9}"/>
              </a:ext>
            </a:extLst>
          </p:cNvPr>
          <p:cNvGrpSpPr/>
          <p:nvPr/>
        </p:nvGrpSpPr>
        <p:grpSpPr>
          <a:xfrm>
            <a:off x="112319" y="1167224"/>
            <a:ext cx="4938498" cy="3782938"/>
            <a:chOff x="4982045" y="1167224"/>
            <a:chExt cx="4938498" cy="3782938"/>
          </a:xfrm>
        </p:grpSpPr>
        <p:sp>
          <p:nvSpPr>
            <p:cNvPr id="87" name="正方形/長方形 86">
              <a:extLst>
                <a:ext uri="{FF2B5EF4-FFF2-40B4-BE49-F238E27FC236}">
                  <a16:creationId xmlns:a16="http://schemas.microsoft.com/office/drawing/2014/main" id="{74517DCF-5CA8-4771-BF7C-D4DA18D3297F}"/>
                </a:ext>
              </a:extLst>
            </p:cNvPr>
            <p:cNvSpPr/>
            <p:nvPr/>
          </p:nvSpPr>
          <p:spPr>
            <a:xfrm>
              <a:off x="5151221" y="1167224"/>
              <a:ext cx="4437223" cy="55860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エイチ・ツー・オー リテイリングと連携した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衣類回収のモデル実証事業の実施</a:t>
              </a:r>
            </a:p>
          </p:txBody>
        </p:sp>
        <p:sp>
          <p:nvSpPr>
            <p:cNvPr id="88" name="テキスト ボックス 87">
              <a:extLst>
                <a:ext uri="{FF2B5EF4-FFF2-40B4-BE49-F238E27FC236}">
                  <a16:creationId xmlns:a16="http://schemas.microsoft.com/office/drawing/2014/main" id="{4AF4D5BB-88BA-4A99-A104-4470D7992402}"/>
                </a:ext>
              </a:extLst>
            </p:cNvPr>
            <p:cNvSpPr txBox="1"/>
            <p:nvPr/>
          </p:nvSpPr>
          <p:spPr>
            <a:xfrm>
              <a:off x="4982045" y="2395617"/>
              <a:ext cx="4938498" cy="255454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循環型社会の実現</a:t>
              </a:r>
              <a:endParaRPr kumimoji="1" lang="en-US" altLang="ja-JP" sz="1600" b="1" dirty="0">
                <a:solidFill>
                  <a:srgbClr val="2993A3"/>
                </a:solidFill>
                <a:latin typeface="Meiryo UI" panose="020B0604030504040204" pitchFamily="50" charset="-128"/>
                <a:ea typeface="Meiryo UI" panose="020B0604030504040204" pitchFamily="50" charset="-128"/>
              </a:endParaRPr>
            </a:p>
            <a:p>
              <a:pPr algn="ctr">
                <a:spcBef>
                  <a:spcPts val="600"/>
                </a:spcBef>
              </a:pPr>
              <a:r>
                <a:rPr kumimoji="1" lang="ja-JP" altLang="en-US" sz="300" b="1" dirty="0">
                  <a:solidFill>
                    <a:srgbClr val="0D8295"/>
                  </a:solidFill>
                  <a:latin typeface="Meiryo UI" panose="020B0604030504040204" pitchFamily="50" charset="-128"/>
                  <a:ea typeface="Meiryo UI" panose="020B0604030504040204" pitchFamily="50" charset="-128"/>
                </a:rPr>
                <a:t>　</a:t>
              </a:r>
              <a:endParaRPr kumimoji="1" lang="en-US" altLang="ja-JP" sz="300" b="1" dirty="0">
                <a:solidFill>
                  <a:srgbClr val="0D8295"/>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・衣料品における効率的かつ効果的で持続可能なサーキュラー</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循環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システム</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を構築するため、</a:t>
              </a:r>
              <a:r>
                <a:rPr lang="ja-JP" altLang="ja-JP" sz="1200" dirty="0">
                  <a:effectLst/>
                  <a:ea typeface="Meiryo UI" panose="020B0604030504040204" pitchFamily="50" charset="-128"/>
                  <a:cs typeface="Times New Roman" panose="02020603050405020304" pitchFamily="18" charset="0"/>
                </a:rPr>
                <a:t>サステナブルファッションを推進する取組みを国のモデル実証</a:t>
              </a:r>
              <a:endParaRPr lang="en-US" altLang="ja-JP" sz="1200" dirty="0">
                <a:effectLst/>
                <a:ea typeface="Meiryo UI" panose="020B0604030504040204" pitchFamily="50" charset="-128"/>
                <a:cs typeface="Times New Roman" panose="02020603050405020304" pitchFamily="18" charset="0"/>
              </a:endParaRPr>
            </a:p>
            <a:p>
              <a:pPr>
                <a:spcBef>
                  <a:spcPts val="600"/>
                </a:spcBef>
              </a:pPr>
              <a:r>
                <a:rPr lang="ja-JP" altLang="en-US" sz="1200" dirty="0">
                  <a:ea typeface="Meiryo UI" panose="020B0604030504040204" pitchFamily="50" charset="-128"/>
                  <a:cs typeface="Times New Roman" panose="02020603050405020304" pitchFamily="18" charset="0"/>
                </a:rPr>
                <a:t>　</a:t>
              </a:r>
              <a:r>
                <a:rPr lang="ja-JP" altLang="ja-JP" sz="1200" dirty="0">
                  <a:effectLst/>
                  <a:ea typeface="Meiryo UI" panose="020B0604030504040204" pitchFamily="50" charset="-128"/>
                  <a:cs typeface="Times New Roman" panose="02020603050405020304" pitchFamily="18" charset="0"/>
                </a:rPr>
                <a:t>事業として実施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・エイチ・ツー・オー リテイリングを中心に、</a:t>
              </a:r>
              <a:r>
                <a:rPr kumimoji="1" lang="en-US" altLang="ja-JP" sz="1200" dirty="0">
                  <a:latin typeface="Meiryo UI" panose="020B0604030504040204" pitchFamily="50" charset="-128"/>
                  <a:ea typeface="Meiryo UI" panose="020B0604030504040204" pitchFamily="50" charset="-128"/>
                </a:rPr>
                <a:t>13</a:t>
              </a:r>
              <a:r>
                <a:rPr kumimoji="1" lang="ja-JP" altLang="en-US" sz="1200" dirty="0">
                  <a:latin typeface="Meiryo UI" panose="020B0604030504040204" pitchFamily="50" charset="-128"/>
                  <a:ea typeface="Meiryo UI" panose="020B0604030504040204" pitchFamily="50" charset="-128"/>
                </a:rPr>
                <a:t>の賛同企業・自治体が連携し、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府内</a:t>
              </a:r>
              <a:r>
                <a:rPr kumimoji="1" lang="en-US" altLang="ja-JP" sz="1200" dirty="0">
                  <a:latin typeface="Meiryo UI" panose="020B0604030504040204" pitchFamily="50" charset="-128"/>
                  <a:ea typeface="Meiryo UI" panose="020B0604030504040204" pitchFamily="50" charset="-128"/>
                </a:rPr>
                <a:t>65</a:t>
              </a:r>
              <a:r>
                <a:rPr kumimoji="1" lang="ja-JP" altLang="en-US" sz="1200" dirty="0">
                  <a:latin typeface="Meiryo UI" panose="020B0604030504040204" pitchFamily="50" charset="-128"/>
                  <a:ea typeface="Meiryo UI" panose="020B0604030504040204" pitchFamily="50" charset="-128"/>
                </a:rPr>
                <a:t>か所で不要となった衣類の回収から、リユース・リサイクル等の循環を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構築</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回収期間</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令和６年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9</a:t>
              </a:r>
              <a:r>
                <a:rPr kumimoji="1" lang="ja-JP" altLang="en-US" sz="1200" dirty="0">
                  <a:latin typeface="Meiryo UI" panose="020B0604030504040204" pitchFamily="50" charset="-128"/>
                  <a:ea typeface="Meiryo UI" panose="020B0604030504040204" pitchFamily="50" charset="-128"/>
                </a:rPr>
                <a:t>日～</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日</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回収実績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約</a:t>
              </a:r>
              <a:r>
                <a:rPr kumimoji="1" lang="en-US" altLang="ja-JP" sz="1200" dirty="0">
                  <a:latin typeface="Meiryo UI" panose="020B0604030504040204" pitchFamily="50" charset="-128"/>
                  <a:ea typeface="Meiryo UI" panose="020B0604030504040204" pitchFamily="50" charset="-128"/>
                </a:rPr>
                <a:t>5,000kg</a:t>
              </a:r>
              <a:r>
                <a:rPr kumimoji="1" lang="ja-JP" altLang="en-US" sz="1050" dirty="0">
                  <a:latin typeface="Meiryo UI" panose="020B0604030504040204" pitchFamily="50" charset="-128"/>
                  <a:ea typeface="Meiryo UI" panose="020B0604030504040204" pitchFamily="50" charset="-128"/>
                </a:rPr>
                <a:t>（うち、大阪府咲州庁舎では、約</a:t>
              </a:r>
              <a:r>
                <a:rPr kumimoji="1" lang="en-US" altLang="ja-JP" sz="1050" dirty="0">
                  <a:latin typeface="Meiryo UI" panose="020B0604030504040204" pitchFamily="50" charset="-128"/>
                  <a:ea typeface="Meiryo UI" panose="020B0604030504040204" pitchFamily="50" charset="-128"/>
                </a:rPr>
                <a:t>300kg</a:t>
              </a:r>
              <a:r>
                <a:rPr kumimoji="1" lang="ja-JP" altLang="en-US" sz="1050" dirty="0">
                  <a:latin typeface="Meiryo UI" panose="020B0604030504040204" pitchFamily="50" charset="-128"/>
                  <a:ea typeface="Meiryo UI" panose="020B0604030504040204" pitchFamily="50" charset="-128"/>
                </a:rPr>
                <a:t>の衣類を回収）</a:t>
              </a:r>
              <a:endParaRPr kumimoji="1" lang="en-US" altLang="ja-JP" sz="1200" dirty="0">
                <a:latin typeface="Meiryo UI" panose="020B0604030504040204" pitchFamily="50" charset="-128"/>
                <a:ea typeface="Meiryo UI" panose="020B0604030504040204" pitchFamily="50" charset="-128"/>
              </a:endParaRPr>
            </a:p>
          </p:txBody>
        </p:sp>
      </p:grpSp>
      <p:cxnSp>
        <p:nvCxnSpPr>
          <p:cNvPr id="70" name="直線コネクタ 69">
            <a:extLst>
              <a:ext uri="{FF2B5EF4-FFF2-40B4-BE49-F238E27FC236}">
                <a16:creationId xmlns:a16="http://schemas.microsoft.com/office/drawing/2014/main" id="{2BDBD4B9-D0D8-4E62-9723-4E7FB3AE22CD}"/>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1" name="グループ化 100">
            <a:extLst>
              <a:ext uri="{FF2B5EF4-FFF2-40B4-BE49-F238E27FC236}">
                <a16:creationId xmlns:a16="http://schemas.microsoft.com/office/drawing/2014/main" id="{A8D1DE33-BD79-4A09-B31F-48FCFD11C33A}"/>
              </a:ext>
            </a:extLst>
          </p:cNvPr>
          <p:cNvGrpSpPr/>
          <p:nvPr/>
        </p:nvGrpSpPr>
        <p:grpSpPr>
          <a:xfrm>
            <a:off x="187630" y="1139445"/>
            <a:ext cx="612000" cy="595761"/>
            <a:chOff x="-1472255" y="1547756"/>
            <a:chExt cx="612000" cy="595761"/>
          </a:xfrm>
        </p:grpSpPr>
        <p:sp>
          <p:nvSpPr>
            <p:cNvPr id="102" name="星: 12 pt 101">
              <a:extLst>
                <a:ext uri="{FF2B5EF4-FFF2-40B4-BE49-F238E27FC236}">
                  <a16:creationId xmlns:a16="http://schemas.microsoft.com/office/drawing/2014/main" id="{10E04E76-547D-45C4-A9EA-5154C2F25B9F}"/>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103" name="テキスト ボックス 102">
              <a:extLst>
                <a:ext uri="{FF2B5EF4-FFF2-40B4-BE49-F238E27FC236}">
                  <a16:creationId xmlns:a16="http://schemas.microsoft.com/office/drawing/2014/main" id="{D596A750-83DA-4660-9C78-9424B69A8EE1}"/>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41" name="図 40">
            <a:extLst>
              <a:ext uri="{FF2B5EF4-FFF2-40B4-BE49-F238E27FC236}">
                <a16:creationId xmlns:a16="http://schemas.microsoft.com/office/drawing/2014/main" id="{1DA39792-F51E-4C0F-95FA-A7A2DF6C8B5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88150" y="1789216"/>
            <a:ext cx="897288" cy="606401"/>
          </a:xfrm>
          <a:prstGeom prst="rect">
            <a:avLst/>
          </a:prstGeom>
        </p:spPr>
      </p:pic>
      <p:grpSp>
        <p:nvGrpSpPr>
          <p:cNvPr id="48" name="グループ化 47">
            <a:extLst>
              <a:ext uri="{FF2B5EF4-FFF2-40B4-BE49-F238E27FC236}">
                <a16:creationId xmlns:a16="http://schemas.microsoft.com/office/drawing/2014/main" id="{D3D80206-38F3-48E5-8C03-AE7C73F4D55B}"/>
              </a:ext>
            </a:extLst>
          </p:cNvPr>
          <p:cNvGrpSpPr/>
          <p:nvPr/>
        </p:nvGrpSpPr>
        <p:grpSpPr>
          <a:xfrm>
            <a:off x="5042022" y="1167224"/>
            <a:ext cx="4690702" cy="3259718"/>
            <a:chOff x="4968996" y="1167224"/>
            <a:chExt cx="4690702" cy="3259718"/>
          </a:xfrm>
        </p:grpSpPr>
        <p:grpSp>
          <p:nvGrpSpPr>
            <p:cNvPr id="67" name="グループ化 66">
              <a:extLst>
                <a:ext uri="{FF2B5EF4-FFF2-40B4-BE49-F238E27FC236}">
                  <a16:creationId xmlns:a16="http://schemas.microsoft.com/office/drawing/2014/main" id="{CC795C9F-F9C8-47F3-8E69-4D5049FAB137}"/>
                </a:ext>
              </a:extLst>
            </p:cNvPr>
            <p:cNvGrpSpPr/>
            <p:nvPr/>
          </p:nvGrpSpPr>
          <p:grpSpPr>
            <a:xfrm>
              <a:off x="4968996" y="1167224"/>
              <a:ext cx="4690702" cy="3259718"/>
              <a:chOff x="4968996" y="1167224"/>
              <a:chExt cx="4690702" cy="3259718"/>
            </a:xfrm>
          </p:grpSpPr>
          <p:sp>
            <p:nvSpPr>
              <p:cNvPr id="68" name="正方形/長方形 67">
                <a:extLst>
                  <a:ext uri="{FF2B5EF4-FFF2-40B4-BE49-F238E27FC236}">
                    <a16:creationId xmlns:a16="http://schemas.microsoft.com/office/drawing/2014/main" id="{1923042A-F6ED-440E-85CB-3FFFD8CF454E}"/>
                  </a:ext>
                </a:extLst>
              </p:cNvPr>
              <p:cNvSpPr/>
              <p:nvPr/>
            </p:nvSpPr>
            <p:spPr>
              <a:xfrm>
                <a:off x="5151221" y="1167224"/>
                <a:ext cx="4437223" cy="55860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三井不動産と連携した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rPr>
                  <a:t>     </a:t>
                </a:r>
                <a:r>
                  <a:rPr kumimoji="1" lang="ja-JP" altLang="en-US" sz="1600" b="1" dirty="0">
                    <a:solidFill>
                      <a:schemeClr val="tx1"/>
                    </a:solidFill>
                    <a:latin typeface="Meiryo UI" panose="020B0604030504040204" pitchFamily="50" charset="-128"/>
                    <a:ea typeface="Meiryo UI" panose="020B0604030504040204" pitchFamily="50" charset="-128"/>
                  </a:rPr>
                  <a:t>「南河内ぶどうフェスタ＠ららぽーと堺」の開催</a:t>
                </a:r>
              </a:p>
            </p:txBody>
          </p:sp>
          <p:sp>
            <p:nvSpPr>
              <p:cNvPr id="69" name="テキスト ボックス 68">
                <a:extLst>
                  <a:ext uri="{FF2B5EF4-FFF2-40B4-BE49-F238E27FC236}">
                    <a16:creationId xmlns:a16="http://schemas.microsoft.com/office/drawing/2014/main" id="{600FE130-5657-4EFF-A360-A49DF3760D75}"/>
                  </a:ext>
                </a:extLst>
              </p:cNvPr>
              <p:cNvSpPr txBox="1"/>
              <p:nvPr/>
            </p:nvSpPr>
            <p:spPr>
              <a:xfrm>
                <a:off x="4968996" y="2395617"/>
                <a:ext cx="4690702" cy="20313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「農」を活かした地域活性化の推進</a:t>
                </a:r>
                <a:endParaRPr kumimoji="1" lang="en-US" altLang="ja-JP" sz="1600" b="1" dirty="0">
                  <a:solidFill>
                    <a:srgbClr val="2993A3"/>
                  </a:solidFill>
                  <a:latin typeface="Meiryo UI" panose="020B0604030504040204" pitchFamily="50" charset="-128"/>
                  <a:ea typeface="Meiryo UI" panose="020B0604030504040204" pitchFamily="50" charset="-128"/>
                </a:endParaRP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・「南河内フルーツ」の認知度向上や生産者支援、地域活性化を図るため、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集客効果の高い「ららぽーと堺」と連携したイベントを開催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・大阪ぶどうやぶどう加工品の販売、試食・展示を実施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ららぽーとと連携したデジタルスタンプラリーを実施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endParaRPr kumimoji="1" lang="en-US" altLang="ja-JP" sz="1200" b="1" dirty="0">
                  <a:latin typeface="Meiryo UI" panose="020B0604030504040204" pitchFamily="50" charset="-128"/>
                  <a:ea typeface="Meiryo UI" panose="020B0604030504040204" pitchFamily="50" charset="-128"/>
                </a:endParaRPr>
              </a:p>
              <a:p>
                <a:pPr>
                  <a:spcBef>
                    <a:spcPts val="600"/>
                  </a:spcBef>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来場者数：約</a:t>
                </a:r>
                <a:r>
                  <a:rPr kumimoji="1" lang="en-US" altLang="ja-JP" sz="1200" dirty="0">
                    <a:latin typeface="Meiryo UI" panose="020B0604030504040204" pitchFamily="50" charset="-128"/>
                    <a:ea typeface="Meiryo UI" panose="020B0604030504040204" pitchFamily="50" charset="-128"/>
                  </a:rPr>
                  <a:t>3,000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p:txBody>
          </p:sp>
        </p:grpSp>
        <p:pic>
          <p:nvPicPr>
            <p:cNvPr id="51" name="図 50" descr="テキスト&#10;&#10;自動的に生成された説明">
              <a:extLst>
                <a:ext uri="{FF2B5EF4-FFF2-40B4-BE49-F238E27FC236}">
                  <a16:creationId xmlns:a16="http://schemas.microsoft.com/office/drawing/2014/main" id="{BDD940C2-585B-4BBD-B399-72B06B3F2A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1481" y="1830521"/>
              <a:ext cx="1421376" cy="446865"/>
            </a:xfrm>
            <a:prstGeom prst="rect">
              <a:avLst/>
            </a:prstGeom>
          </p:spPr>
        </p:pic>
      </p:grpSp>
      <p:pic>
        <p:nvPicPr>
          <p:cNvPr id="7" name="図 6">
            <a:extLst>
              <a:ext uri="{FF2B5EF4-FFF2-40B4-BE49-F238E27FC236}">
                <a16:creationId xmlns:a16="http://schemas.microsoft.com/office/drawing/2014/main" id="{22F2341B-C775-4A8C-AA59-B119B766297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7504" b="4234"/>
          <a:stretch/>
        </p:blipFill>
        <p:spPr>
          <a:xfrm>
            <a:off x="7574444" y="4689775"/>
            <a:ext cx="2203373" cy="1458562"/>
          </a:xfrm>
          <a:prstGeom prst="rect">
            <a:avLst/>
          </a:prstGeom>
        </p:spPr>
      </p:pic>
      <p:pic>
        <p:nvPicPr>
          <p:cNvPr id="12" name="図 11">
            <a:extLst>
              <a:ext uri="{FF2B5EF4-FFF2-40B4-BE49-F238E27FC236}">
                <a16:creationId xmlns:a16="http://schemas.microsoft.com/office/drawing/2014/main" id="{18F4FE5A-A321-4D3E-98EB-882D38004623}"/>
              </a:ext>
            </a:extLst>
          </p:cNvPr>
          <p:cNvPicPr>
            <a:picLocks noChangeAspect="1"/>
          </p:cNvPicPr>
          <p:nvPr/>
        </p:nvPicPr>
        <p:blipFill>
          <a:blip r:embed="rId13"/>
          <a:stretch>
            <a:fillRect/>
          </a:stretch>
        </p:blipFill>
        <p:spPr>
          <a:xfrm>
            <a:off x="5050817" y="4689775"/>
            <a:ext cx="2392041" cy="1458562"/>
          </a:xfrm>
          <a:prstGeom prst="rect">
            <a:avLst/>
          </a:prstGeom>
        </p:spPr>
      </p:pic>
      <p:grpSp>
        <p:nvGrpSpPr>
          <p:cNvPr id="44" name="グループ化 43">
            <a:extLst>
              <a:ext uri="{FF2B5EF4-FFF2-40B4-BE49-F238E27FC236}">
                <a16:creationId xmlns:a16="http://schemas.microsoft.com/office/drawing/2014/main" id="{1841CA0B-6721-408D-A48C-929DDFF601DA}"/>
              </a:ext>
            </a:extLst>
          </p:cNvPr>
          <p:cNvGrpSpPr/>
          <p:nvPr/>
        </p:nvGrpSpPr>
        <p:grpSpPr>
          <a:xfrm>
            <a:off x="5137180" y="1148647"/>
            <a:ext cx="612000" cy="595761"/>
            <a:chOff x="-1472255" y="1547756"/>
            <a:chExt cx="612000" cy="595761"/>
          </a:xfrm>
        </p:grpSpPr>
        <p:sp>
          <p:nvSpPr>
            <p:cNvPr id="45" name="星: 12 pt 44">
              <a:extLst>
                <a:ext uri="{FF2B5EF4-FFF2-40B4-BE49-F238E27FC236}">
                  <a16:creationId xmlns:a16="http://schemas.microsoft.com/office/drawing/2014/main" id="{654A9A78-4217-4784-9530-8DC3D72FC165}"/>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46" name="テキスト ボックス 45">
              <a:extLst>
                <a:ext uri="{FF2B5EF4-FFF2-40B4-BE49-F238E27FC236}">
                  <a16:creationId xmlns:a16="http://schemas.microsoft.com/office/drawing/2014/main" id="{773B7E2A-D056-45C9-B1A1-963BD10B4AC7}"/>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39" name="図 38" descr="テキスト が含まれている画像&#10;&#10;AI によって生成されたコンテンツは間違っている可能性があります。">
            <a:extLst>
              <a:ext uri="{FF2B5EF4-FFF2-40B4-BE49-F238E27FC236}">
                <a16:creationId xmlns:a16="http://schemas.microsoft.com/office/drawing/2014/main" id="{FF71F5F8-832F-46BD-879D-E72320DB995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53120" y="5080471"/>
            <a:ext cx="2142915" cy="1513053"/>
          </a:xfrm>
          <a:prstGeom prst="rect">
            <a:avLst/>
          </a:prstGeom>
        </p:spPr>
      </p:pic>
      <p:pic>
        <p:nvPicPr>
          <p:cNvPr id="3074" name="Picture 2">
            <a:extLst>
              <a:ext uri="{FF2B5EF4-FFF2-40B4-BE49-F238E27FC236}">
                <a16:creationId xmlns:a16="http://schemas.microsoft.com/office/drawing/2014/main" id="{59B08F05-3D25-4338-BA49-5E818E4B87C8}"/>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3071457" y="4950162"/>
            <a:ext cx="1352179" cy="180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スライド番号プレースホルダー 1">
            <a:extLst>
              <a:ext uri="{FF2B5EF4-FFF2-40B4-BE49-F238E27FC236}">
                <a16:creationId xmlns:a16="http://schemas.microsoft.com/office/drawing/2014/main" id="{E07C6AE6-101C-4EBD-977F-4E3C7488DCD4}"/>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17</a:t>
            </a:fld>
            <a:endParaRPr lang="ja-JP" altLang="en-US" dirty="0"/>
          </a:p>
        </p:txBody>
      </p:sp>
    </p:spTree>
    <p:extLst>
      <p:ext uri="{BB962C8B-B14F-4D97-AF65-F5344CB8AC3E}">
        <p14:creationId xmlns:p14="http://schemas.microsoft.com/office/powerpoint/2010/main" val="390290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環境②</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F6BFB89C-6136-475B-8656-CCDDFEEAEF2A}"/>
              </a:ext>
            </a:extLst>
          </p:cNvPr>
          <p:cNvGrpSpPr/>
          <p:nvPr/>
        </p:nvGrpSpPr>
        <p:grpSpPr>
          <a:xfrm>
            <a:off x="4969675" y="266575"/>
            <a:ext cx="4597542" cy="620144"/>
            <a:chOff x="4969675" y="266575"/>
            <a:chExt cx="4597542" cy="620144"/>
          </a:xfrm>
        </p:grpSpPr>
        <p:pic>
          <p:nvPicPr>
            <p:cNvPr id="35" name="図 34">
              <a:extLst>
                <a:ext uri="{FF2B5EF4-FFF2-40B4-BE49-F238E27FC236}">
                  <a16:creationId xmlns:a16="http://schemas.microsoft.com/office/drawing/2014/main" id="{3FB3BDFD-1E52-4E91-BA53-04044856E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36" name="図 35">
              <a:extLst>
                <a:ext uri="{FF2B5EF4-FFF2-40B4-BE49-F238E27FC236}">
                  <a16:creationId xmlns:a16="http://schemas.microsoft.com/office/drawing/2014/main" id="{2A8FF1CE-4F0B-486F-91DE-C07F1E9AB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37" name="図 36">
              <a:extLst>
                <a:ext uri="{FF2B5EF4-FFF2-40B4-BE49-F238E27FC236}">
                  <a16:creationId xmlns:a16="http://schemas.microsoft.com/office/drawing/2014/main" id="{F440C6CC-AB43-46B7-9244-E32FC82809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39" name="図 38">
              <a:extLst>
                <a:ext uri="{FF2B5EF4-FFF2-40B4-BE49-F238E27FC236}">
                  <a16:creationId xmlns:a16="http://schemas.microsoft.com/office/drawing/2014/main" id="{B2414B3A-4802-442D-97E0-55CFB0BD40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40" name="図 39">
              <a:extLst>
                <a:ext uri="{FF2B5EF4-FFF2-40B4-BE49-F238E27FC236}">
                  <a16:creationId xmlns:a16="http://schemas.microsoft.com/office/drawing/2014/main" id="{823A01F0-5524-4C9B-AEF0-AC00A12B9D4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41" name="図 40">
              <a:extLst>
                <a:ext uri="{FF2B5EF4-FFF2-40B4-BE49-F238E27FC236}">
                  <a16:creationId xmlns:a16="http://schemas.microsoft.com/office/drawing/2014/main" id="{66FB5483-17A4-4385-8F74-9545F7747D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42" name="図 41">
              <a:extLst>
                <a:ext uri="{FF2B5EF4-FFF2-40B4-BE49-F238E27FC236}">
                  <a16:creationId xmlns:a16="http://schemas.microsoft.com/office/drawing/2014/main" id="{85FC8A49-D47C-4222-86D1-8CC003835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grpSp>
        <p:nvGrpSpPr>
          <p:cNvPr id="53" name="グループ化 52">
            <a:extLst>
              <a:ext uri="{FF2B5EF4-FFF2-40B4-BE49-F238E27FC236}">
                <a16:creationId xmlns:a16="http://schemas.microsoft.com/office/drawing/2014/main" id="{1D736848-DB4D-4FC2-B026-1713030AD2BA}"/>
              </a:ext>
            </a:extLst>
          </p:cNvPr>
          <p:cNvGrpSpPr/>
          <p:nvPr/>
        </p:nvGrpSpPr>
        <p:grpSpPr>
          <a:xfrm>
            <a:off x="5072140" y="1168399"/>
            <a:ext cx="4652544" cy="4520706"/>
            <a:chOff x="286129" y="1168399"/>
            <a:chExt cx="4652544" cy="4520706"/>
          </a:xfrm>
        </p:grpSpPr>
        <p:grpSp>
          <p:nvGrpSpPr>
            <p:cNvPr id="56" name="グループ化 55">
              <a:extLst>
                <a:ext uri="{FF2B5EF4-FFF2-40B4-BE49-F238E27FC236}">
                  <a16:creationId xmlns:a16="http://schemas.microsoft.com/office/drawing/2014/main" id="{2492135E-5466-4D7F-89AB-E1427C2A3238}"/>
                </a:ext>
              </a:extLst>
            </p:cNvPr>
            <p:cNvGrpSpPr/>
            <p:nvPr/>
          </p:nvGrpSpPr>
          <p:grpSpPr>
            <a:xfrm>
              <a:off x="286129" y="1168399"/>
              <a:ext cx="4652544" cy="4520706"/>
              <a:chOff x="286129" y="1168399"/>
              <a:chExt cx="4652544" cy="4520706"/>
            </a:xfrm>
          </p:grpSpPr>
          <p:sp>
            <p:nvSpPr>
              <p:cNvPr id="69" name="テキスト ボックス 68">
                <a:extLst>
                  <a:ext uri="{FF2B5EF4-FFF2-40B4-BE49-F238E27FC236}">
                    <a16:creationId xmlns:a16="http://schemas.microsoft.com/office/drawing/2014/main" id="{AABF6940-6ABA-4597-89EB-F2D8E376E2E0}"/>
                  </a:ext>
                </a:extLst>
              </p:cNvPr>
              <p:cNvSpPr txBox="1"/>
              <p:nvPr/>
            </p:nvSpPr>
            <p:spPr>
              <a:xfrm>
                <a:off x="286129" y="2349729"/>
                <a:ext cx="4652544" cy="3339376"/>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地元の農水産物の利用促進や消費拡大</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の認知度向上・消費拡大の推進のため、府民の生活に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0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身近なイズミヤ・阪急オアシス、ローソンにおいて、「大阪産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「大阪産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もん</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名品」を活用した商品を販売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・日本一の生産量を誇る「泉州きくな」の認知度向上を図るため、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キリンビールと連携した新梅田食道街におけるオリジナルメニューの提供や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エイチ・ツー・オー リテイリングと連携した阪急百貨店における特別販売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コーナーを設置</a:t>
                </a:r>
                <a:endParaRPr kumimoji="1" lang="en-US" altLang="ja-JP" sz="1200" dirty="0">
                  <a:latin typeface="Meiryo UI" panose="020B0604030504040204" pitchFamily="50" charset="-128"/>
                  <a:ea typeface="Meiryo UI" panose="020B0604030504040204" pitchFamily="50" charset="-128"/>
                </a:endParaRPr>
              </a:p>
              <a:p>
                <a:pPr marL="542925" indent="-542925">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・商品数：</a:t>
                </a:r>
                <a:r>
                  <a:rPr kumimoji="1" lang="en-US" altLang="ja-JP" sz="1200" dirty="0">
                    <a:latin typeface="Meiryo UI" panose="020B0604030504040204" pitchFamily="50" charset="-128"/>
                    <a:ea typeface="Meiryo UI" panose="020B0604030504040204" pitchFamily="50" charset="-128"/>
                  </a:rPr>
                  <a:t>H2O</a:t>
                </a:r>
                <a:r>
                  <a:rPr kumimoji="1" lang="ja-JP" altLang="en-US" sz="1200" dirty="0">
                    <a:latin typeface="Meiryo UI" panose="020B0604030504040204" pitchFamily="50" charset="-128"/>
                    <a:ea typeface="Meiryo UI" panose="020B0604030504040204" pitchFamily="50" charset="-128"/>
                  </a:rPr>
                  <a:t>リテイリング </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品、ローソン </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品</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・「泉州きくな」販売期間：</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H2O</a:t>
                </a:r>
                <a:r>
                  <a:rPr kumimoji="1" lang="ja-JP" altLang="en-US" sz="1200" dirty="0">
                    <a:latin typeface="Meiryo UI" panose="020B0604030504040204" pitchFamily="50" charset="-128"/>
                    <a:ea typeface="Meiryo UI" panose="020B0604030504040204" pitchFamily="50" charset="-128"/>
                  </a:rPr>
                  <a:t>リテイリング 令和</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19</a:t>
                </a:r>
                <a:r>
                  <a:rPr kumimoji="1" lang="ja-JP" altLang="en-US" sz="1200" dirty="0">
                    <a:latin typeface="Meiryo UI" panose="020B0604030504040204" pitchFamily="50" charset="-128"/>
                    <a:ea typeface="Meiryo UI" panose="020B0604030504040204" pitchFamily="50" charset="-128"/>
                  </a:rPr>
                  <a:t>日</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キリンビール 令和</a:t>
                </a:r>
                <a:r>
                  <a:rPr kumimoji="1" lang="en-US" altLang="ja-JP" sz="1200" dirty="0">
                    <a:latin typeface="Meiryo UI" panose="020B0604030504040204" pitchFamily="50" charset="-128"/>
                    <a:ea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rPr>
                  <a:t>日～</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日</a:t>
                </a:r>
                <a:endParaRPr kumimoji="1" lang="en-US" altLang="ja-JP" sz="1200"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DC361062-C65C-4DDE-BC09-87393FF6D2EE}"/>
                  </a:ext>
                </a:extLst>
              </p:cNvPr>
              <p:cNvSpPr/>
              <p:nvPr/>
            </p:nvSpPr>
            <p:spPr>
              <a:xfrm>
                <a:off x="333270" y="1168399"/>
                <a:ext cx="4443263" cy="55272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大阪産</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もん</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の商品販売やイベントの開催</a:t>
                </a:r>
              </a:p>
            </p:txBody>
          </p:sp>
        </p:grpSp>
        <p:pic>
          <p:nvPicPr>
            <p:cNvPr id="59" name="図 58">
              <a:extLst>
                <a:ext uri="{FF2B5EF4-FFF2-40B4-BE49-F238E27FC236}">
                  <a16:creationId xmlns:a16="http://schemas.microsoft.com/office/drawing/2014/main" id="{F7BE047E-CBDB-441D-9445-C0C84A0C4D6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89"/>
            <a:stretch/>
          </p:blipFill>
          <p:spPr>
            <a:xfrm>
              <a:off x="3589920" y="1948434"/>
              <a:ext cx="1186613" cy="264049"/>
            </a:xfrm>
            <a:prstGeom prst="rect">
              <a:avLst/>
            </a:prstGeom>
          </p:spPr>
        </p:pic>
      </p:grpSp>
      <p:cxnSp>
        <p:nvCxnSpPr>
          <p:cNvPr id="71" name="直線コネクタ 70">
            <a:extLst>
              <a:ext uri="{FF2B5EF4-FFF2-40B4-BE49-F238E27FC236}">
                <a16:creationId xmlns:a16="http://schemas.microsoft.com/office/drawing/2014/main" id="{CE99C92B-83D8-4591-903E-4F7E0D1E0735}"/>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6A1D0364-60D1-4907-960D-40E315E75F4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21385" y="1796581"/>
            <a:ext cx="803500" cy="543018"/>
          </a:xfrm>
          <a:prstGeom prst="rect">
            <a:avLst/>
          </a:prstGeom>
        </p:spPr>
      </p:pic>
      <p:pic>
        <p:nvPicPr>
          <p:cNvPr id="73" name="図 72">
            <a:extLst>
              <a:ext uri="{FF2B5EF4-FFF2-40B4-BE49-F238E27FC236}">
                <a16:creationId xmlns:a16="http://schemas.microsoft.com/office/drawing/2014/main" id="{15B3BE80-0A6A-43FD-81F1-5EC19FEFFBE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122376" y="1864603"/>
            <a:ext cx="1109548" cy="350795"/>
          </a:xfrm>
          <a:prstGeom prst="rect">
            <a:avLst/>
          </a:prstGeom>
        </p:spPr>
      </p:pic>
      <p:pic>
        <p:nvPicPr>
          <p:cNvPr id="8" name="図 7">
            <a:extLst>
              <a:ext uri="{FF2B5EF4-FFF2-40B4-BE49-F238E27FC236}">
                <a16:creationId xmlns:a16="http://schemas.microsoft.com/office/drawing/2014/main" id="{513889E0-ABCA-40EC-ABE9-2CE4577162D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1011" y="5311143"/>
            <a:ext cx="1667441" cy="1250581"/>
          </a:xfrm>
          <a:prstGeom prst="rect">
            <a:avLst/>
          </a:prstGeom>
        </p:spPr>
      </p:pic>
      <p:grpSp>
        <p:nvGrpSpPr>
          <p:cNvPr id="34" name="グループ化 33">
            <a:extLst>
              <a:ext uri="{FF2B5EF4-FFF2-40B4-BE49-F238E27FC236}">
                <a16:creationId xmlns:a16="http://schemas.microsoft.com/office/drawing/2014/main" id="{8570B5EB-ED97-49A9-B467-F951523F99BD}"/>
              </a:ext>
            </a:extLst>
          </p:cNvPr>
          <p:cNvGrpSpPr/>
          <p:nvPr/>
        </p:nvGrpSpPr>
        <p:grpSpPr>
          <a:xfrm>
            <a:off x="181316" y="1168399"/>
            <a:ext cx="4715981" cy="3991580"/>
            <a:chOff x="181316" y="1168399"/>
            <a:chExt cx="4715981" cy="3991580"/>
          </a:xfrm>
        </p:grpSpPr>
        <p:grpSp>
          <p:nvGrpSpPr>
            <p:cNvPr id="38" name="グループ化 37">
              <a:extLst>
                <a:ext uri="{FF2B5EF4-FFF2-40B4-BE49-F238E27FC236}">
                  <a16:creationId xmlns:a16="http://schemas.microsoft.com/office/drawing/2014/main" id="{6843690B-F8C0-4AC9-B4BB-092621FFA2CC}"/>
                </a:ext>
              </a:extLst>
            </p:cNvPr>
            <p:cNvGrpSpPr/>
            <p:nvPr/>
          </p:nvGrpSpPr>
          <p:grpSpPr>
            <a:xfrm>
              <a:off x="181316" y="1168399"/>
              <a:ext cx="4715981" cy="3991580"/>
              <a:chOff x="181316" y="1168399"/>
              <a:chExt cx="4715981" cy="3991580"/>
            </a:xfrm>
          </p:grpSpPr>
          <p:sp>
            <p:nvSpPr>
              <p:cNvPr id="45" name="テキスト ボックス 44">
                <a:extLst>
                  <a:ext uri="{FF2B5EF4-FFF2-40B4-BE49-F238E27FC236}">
                    <a16:creationId xmlns:a16="http://schemas.microsoft.com/office/drawing/2014/main" id="{5B69B73C-7D12-4D39-9E17-D462DD39228A}"/>
                  </a:ext>
                </a:extLst>
              </p:cNvPr>
              <p:cNvSpPr txBox="1"/>
              <p:nvPr/>
            </p:nvSpPr>
            <p:spPr>
              <a:xfrm>
                <a:off x="181316" y="2343823"/>
                <a:ext cx="4715981" cy="2816156"/>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カーボンニュートラルの実現</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・ゼロエミッション車等の普及促進を図るため、府内の自動車ディーラー店舗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において、ゼロエミッション車ならではの走行機能や、いざという時に役立つ</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給電機能を体験できるキャンペーンを実施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・「咲洲こども</a:t>
                </a:r>
                <a:r>
                  <a:rPr kumimoji="1" lang="en-US" altLang="ja-JP" sz="1200" dirty="0">
                    <a:latin typeface="Meiryo UI" panose="020B0604030504040204" pitchFamily="50" charset="-128"/>
                    <a:ea typeface="Meiryo UI" panose="020B0604030504040204" pitchFamily="50" charset="-128"/>
                  </a:rPr>
                  <a:t>EXPO2024</a:t>
                </a:r>
                <a:r>
                  <a:rPr kumimoji="1" lang="ja-JP" altLang="en-US" sz="1200" dirty="0">
                    <a:latin typeface="Meiryo UI" panose="020B0604030504040204" pitchFamily="50" charset="-128"/>
                    <a:ea typeface="Meiryo UI" panose="020B0604030504040204" pitchFamily="50" charset="-128"/>
                  </a:rPr>
                  <a:t>」において、大阪地区オールトヨタ、日産大阪販売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によるゼロエミッション車の乗車・給電体験会やヤマト運輸による</a:t>
                </a:r>
                <a:r>
                  <a:rPr kumimoji="1" lang="en-US" altLang="ja-JP" sz="1200" dirty="0">
                    <a:latin typeface="Meiryo UI" panose="020B0604030504040204" pitchFamily="50" charset="-128"/>
                    <a:ea typeface="Meiryo UI" panose="020B0604030504040204" pitchFamily="50" charset="-128"/>
                  </a:rPr>
                  <a:t>EV</a:t>
                </a:r>
                <a:r>
                  <a:rPr kumimoji="1" lang="ja-JP" altLang="en-US" sz="1200" dirty="0">
                    <a:latin typeface="Meiryo UI" panose="020B0604030504040204" pitchFamily="50" charset="-128"/>
                    <a:ea typeface="Meiryo UI" panose="020B0604030504040204" pitchFamily="50" charset="-128"/>
                  </a:rPr>
                  <a:t>配送車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の展示を実施</a:t>
                </a: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・実施店舗数：大阪地区オールトヨタ（</a:t>
                </a:r>
                <a:r>
                  <a:rPr kumimoji="1" lang="en-US" altLang="ja-JP" sz="1200" dirty="0">
                    <a:latin typeface="Meiryo UI" panose="020B0604030504040204" pitchFamily="50" charset="-128"/>
                    <a:ea typeface="Meiryo UI" panose="020B0604030504040204" pitchFamily="50" charset="-128"/>
                  </a:rPr>
                  <a:t>29</a:t>
                </a:r>
                <a:r>
                  <a:rPr kumimoji="1" lang="ja-JP" altLang="en-US" sz="1200" dirty="0">
                    <a:latin typeface="Meiryo UI" panose="020B0604030504040204" pitchFamily="50" charset="-128"/>
                    <a:ea typeface="Meiryo UI" panose="020B0604030504040204" pitchFamily="50" charset="-128"/>
                  </a:rPr>
                  <a:t>店舗）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日産大阪販売（</a:t>
                </a:r>
                <a:r>
                  <a:rPr kumimoji="1" lang="en-US" altLang="ja-JP" sz="1200" dirty="0">
                    <a:latin typeface="Meiryo UI" panose="020B0604030504040204" pitchFamily="50" charset="-128"/>
                    <a:ea typeface="Meiryo UI" panose="020B0604030504040204" pitchFamily="50" charset="-128"/>
                  </a:rPr>
                  <a:t>103</a:t>
                </a:r>
                <a:r>
                  <a:rPr kumimoji="1" lang="ja-JP" altLang="en-US" sz="1200" dirty="0">
                    <a:latin typeface="Meiryo UI" panose="020B0604030504040204" pitchFamily="50" charset="-128"/>
                    <a:ea typeface="Meiryo UI" panose="020B0604030504040204" pitchFamily="50" charset="-128"/>
                  </a:rPr>
                  <a:t>店舗）</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・イベントでの乗車体験者組数（延べ）：</a:t>
                </a:r>
                <a:r>
                  <a:rPr kumimoji="1" lang="en-US" altLang="ja-JP" sz="1200" dirty="0">
                    <a:latin typeface="Meiryo UI" panose="020B0604030504040204" pitchFamily="50" charset="-128"/>
                    <a:ea typeface="Meiryo UI" panose="020B0604030504040204" pitchFamily="50" charset="-128"/>
                  </a:rPr>
                  <a:t>81</a:t>
                </a:r>
                <a:r>
                  <a:rPr kumimoji="1" lang="ja-JP" altLang="en-US" sz="1200" dirty="0">
                    <a:latin typeface="Meiryo UI" panose="020B0604030504040204" pitchFamily="50" charset="-128"/>
                    <a:ea typeface="Meiryo UI" panose="020B0604030504040204" pitchFamily="50" charset="-128"/>
                  </a:rPr>
                  <a:t>組</a:t>
                </a:r>
                <a:endParaRPr kumimoji="1" lang="en-US" altLang="ja-JP" sz="1200" dirty="0">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CF3793B3-EC87-42A1-BB17-349F4F8002FC}"/>
                  </a:ext>
                </a:extLst>
              </p:cNvPr>
              <p:cNvSpPr/>
              <p:nvPr/>
            </p:nvSpPr>
            <p:spPr>
              <a:xfrm>
                <a:off x="333270" y="1168399"/>
                <a:ext cx="4443263" cy="552723"/>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企業と連携したゼロエミッション車等の</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体験キャンペーンやイベントの実施</a:t>
                </a:r>
              </a:p>
            </p:txBody>
          </p:sp>
        </p:grpSp>
        <p:pic>
          <p:nvPicPr>
            <p:cNvPr id="43" name="図 42">
              <a:extLst>
                <a:ext uri="{FF2B5EF4-FFF2-40B4-BE49-F238E27FC236}">
                  <a16:creationId xmlns:a16="http://schemas.microsoft.com/office/drawing/2014/main" id="{7486BAEC-1CF4-4D49-B814-16574FDBA5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73151" y="1749159"/>
              <a:ext cx="634380" cy="578869"/>
            </a:xfrm>
            <a:prstGeom prst="rect">
              <a:avLst/>
            </a:prstGeom>
          </p:spPr>
        </p:pic>
        <p:pic>
          <p:nvPicPr>
            <p:cNvPr id="44" name="図 43">
              <a:extLst>
                <a:ext uri="{FF2B5EF4-FFF2-40B4-BE49-F238E27FC236}">
                  <a16:creationId xmlns:a16="http://schemas.microsoft.com/office/drawing/2014/main" id="{57F7F634-C9F4-4BE1-BE6E-ECAB1AC212E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223902" y="1864603"/>
              <a:ext cx="1180956" cy="369743"/>
            </a:xfrm>
            <a:prstGeom prst="rect">
              <a:avLst/>
            </a:prstGeom>
          </p:spPr>
        </p:pic>
      </p:grpSp>
      <p:pic>
        <p:nvPicPr>
          <p:cNvPr id="49" name="図 48">
            <a:extLst>
              <a:ext uri="{FF2B5EF4-FFF2-40B4-BE49-F238E27FC236}">
                <a16:creationId xmlns:a16="http://schemas.microsoft.com/office/drawing/2014/main" id="{E2D32263-340D-4B00-AD93-83C436FA5A1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432607" y="1866402"/>
            <a:ext cx="1346514" cy="369743"/>
          </a:xfrm>
          <a:prstGeom prst="rect">
            <a:avLst/>
          </a:prstGeom>
        </p:spPr>
      </p:pic>
      <p:sp>
        <p:nvSpPr>
          <p:cNvPr id="50" name="正方形/長方形 49">
            <a:extLst>
              <a:ext uri="{FF2B5EF4-FFF2-40B4-BE49-F238E27FC236}">
                <a16:creationId xmlns:a16="http://schemas.microsoft.com/office/drawing/2014/main" id="{F3829915-C9BC-4C7F-A708-311B8ABA6093}"/>
              </a:ext>
            </a:extLst>
          </p:cNvPr>
          <p:cNvSpPr/>
          <p:nvPr/>
        </p:nvSpPr>
        <p:spPr>
          <a:xfrm>
            <a:off x="3523635" y="5277470"/>
            <a:ext cx="1384580" cy="1278888"/>
          </a:xfrm>
          <a:prstGeom prst="rect">
            <a:avLst/>
          </a:prstGeom>
          <a:blipFill dpi="0" rotWithShape="1">
            <a:blip r:embed="rId17"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pic>
        <p:nvPicPr>
          <p:cNvPr id="1026" name="Picture 2">
            <a:extLst>
              <a:ext uri="{FF2B5EF4-FFF2-40B4-BE49-F238E27FC236}">
                <a16:creationId xmlns:a16="http://schemas.microsoft.com/office/drawing/2014/main" id="{A9152EEA-C14E-40B3-A377-C7C98777EE03}"/>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1790407" y="5307680"/>
            <a:ext cx="1667447" cy="125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1">
            <a:extLst>
              <a:ext uri="{FF2B5EF4-FFF2-40B4-BE49-F238E27FC236}">
                <a16:creationId xmlns:a16="http://schemas.microsoft.com/office/drawing/2014/main" id="{385D09CE-8FD1-4280-9110-7CC4662B92AB}"/>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068431" y="5970297"/>
            <a:ext cx="2218235" cy="798472"/>
          </a:xfrm>
          <a:prstGeom prst="rect">
            <a:avLst/>
          </a:prstGeom>
        </p:spPr>
      </p:pic>
      <p:pic>
        <p:nvPicPr>
          <p:cNvPr id="54" name="図 53" descr="皿の上の食べ物&#10;&#10;AI によって生成されたコンテンツは間違っている可能性があります。">
            <a:extLst>
              <a:ext uri="{FF2B5EF4-FFF2-40B4-BE49-F238E27FC236}">
                <a16:creationId xmlns:a16="http://schemas.microsoft.com/office/drawing/2014/main" id="{4D1C0DAE-2A66-4CEC-AE2D-173CEB5D82C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628993" y="4643207"/>
            <a:ext cx="1028687" cy="1328947"/>
          </a:xfrm>
          <a:prstGeom prst="rect">
            <a:avLst/>
          </a:prstGeom>
        </p:spPr>
      </p:pic>
      <p:pic>
        <p:nvPicPr>
          <p:cNvPr id="57" name="図 56">
            <a:extLst>
              <a:ext uri="{FF2B5EF4-FFF2-40B4-BE49-F238E27FC236}">
                <a16:creationId xmlns:a16="http://schemas.microsoft.com/office/drawing/2014/main" id="{3A9128A1-F30E-4A04-95E9-02A06086DE98}"/>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5213686" y="5716291"/>
            <a:ext cx="1728503" cy="1038831"/>
          </a:xfrm>
          <a:prstGeom prst="rect">
            <a:avLst/>
          </a:prstGeom>
        </p:spPr>
      </p:pic>
      <p:sp>
        <p:nvSpPr>
          <p:cNvPr id="46" name="スライド番号プレースホルダー 1">
            <a:extLst>
              <a:ext uri="{FF2B5EF4-FFF2-40B4-BE49-F238E27FC236}">
                <a16:creationId xmlns:a16="http://schemas.microsoft.com/office/drawing/2014/main" id="{1D6003EC-EEB0-444F-BD04-CDD3A493D645}"/>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18</a:t>
            </a:fld>
            <a:endParaRPr lang="ja-JP" altLang="en-US" dirty="0"/>
          </a:p>
        </p:txBody>
      </p:sp>
    </p:spTree>
    <p:extLst>
      <p:ext uri="{BB962C8B-B14F-4D97-AF65-F5344CB8AC3E}">
        <p14:creationId xmlns:p14="http://schemas.microsoft.com/office/powerpoint/2010/main" val="249790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0123-8C54-AD22-9E1C-43079A18984F}"/>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A2BDD1D7-6C3F-4B47-5999-1771F91DD7AB}"/>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2" name="スライド番号プレースホルダー 1">
            <a:extLst>
              <a:ext uri="{FF2B5EF4-FFF2-40B4-BE49-F238E27FC236}">
                <a16:creationId xmlns:a16="http://schemas.microsoft.com/office/drawing/2014/main" id="{C2D6FC2E-334B-126A-3F04-E8D86B846D0A}"/>
              </a:ext>
            </a:extLst>
          </p:cNvPr>
          <p:cNvSpPr>
            <a:spLocks noGrp="1"/>
          </p:cNvSpPr>
          <p:nvPr>
            <p:ph type="sldNum" sz="quarter" idx="12"/>
          </p:nvPr>
        </p:nvSpPr>
        <p:spPr>
          <a:xfrm>
            <a:off x="7677150" y="6483798"/>
            <a:ext cx="2228850" cy="365125"/>
          </a:xfrm>
        </p:spPr>
        <p:txBody>
          <a:bodyPr/>
          <a:lstStyle/>
          <a:p>
            <a:fld id="{06FEDF93-2BFD-41CA-ABC7-B039102F3792}" type="slidenum">
              <a:rPr lang="en-US" altLang="ja-JP" smtClean="0"/>
              <a:pPr/>
              <a:t>1</a:t>
            </a:fld>
            <a:endParaRPr lang="ja-JP" altLang="en-US" dirty="0"/>
          </a:p>
        </p:txBody>
      </p:sp>
      <p:grpSp>
        <p:nvGrpSpPr>
          <p:cNvPr id="21" name="グループ化 20">
            <a:extLst>
              <a:ext uri="{FF2B5EF4-FFF2-40B4-BE49-F238E27FC236}">
                <a16:creationId xmlns:a16="http://schemas.microsoft.com/office/drawing/2014/main" id="{5703FB2F-232D-4E47-A540-7ECEA1865F70}"/>
              </a:ext>
            </a:extLst>
          </p:cNvPr>
          <p:cNvGrpSpPr/>
          <p:nvPr/>
        </p:nvGrpSpPr>
        <p:grpSpPr>
          <a:xfrm>
            <a:off x="394181" y="465236"/>
            <a:ext cx="9173036" cy="475850"/>
            <a:chOff x="394181" y="465236"/>
            <a:chExt cx="9173036" cy="475850"/>
          </a:xfrm>
        </p:grpSpPr>
        <p:cxnSp>
          <p:nvCxnSpPr>
            <p:cNvPr id="22" name="直線コネクタ 21">
              <a:extLst>
                <a:ext uri="{FF2B5EF4-FFF2-40B4-BE49-F238E27FC236}">
                  <a16:creationId xmlns:a16="http://schemas.microsoft.com/office/drawing/2014/main" id="{20BE275D-181B-489B-94A1-A1934CBD4E0E}"/>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8F392EAB-F9EE-4719-BD43-72E08E728787}"/>
                </a:ext>
              </a:extLst>
            </p:cNvPr>
            <p:cNvSpPr txBox="1"/>
            <p:nvPr/>
          </p:nvSpPr>
          <p:spPr>
            <a:xfrm>
              <a:off x="456233" y="465236"/>
              <a:ext cx="697627"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目次</a:t>
              </a:r>
              <a:endParaRPr kumimoji="1" lang="en-US" altLang="ja-JP" sz="2000" b="1" dirty="0">
                <a:latin typeface="Meiryo UI" panose="020B0604030504040204" pitchFamily="50" charset="-128"/>
                <a:ea typeface="Meiryo UI" panose="020B0604030504040204" pitchFamily="50" charset="-128"/>
              </a:endParaRPr>
            </a:p>
          </p:txBody>
        </p:sp>
      </p:grpSp>
      <p:sp>
        <p:nvSpPr>
          <p:cNvPr id="5" name="テキスト ボックス 4">
            <a:extLst>
              <a:ext uri="{FF2B5EF4-FFF2-40B4-BE49-F238E27FC236}">
                <a16:creationId xmlns:a16="http://schemas.microsoft.com/office/drawing/2014/main" id="{9BABBBE4-C222-4CD7-977E-D66E00F18533}"/>
              </a:ext>
            </a:extLst>
          </p:cNvPr>
          <p:cNvSpPr txBox="1"/>
          <p:nvPr/>
        </p:nvSpPr>
        <p:spPr>
          <a:xfrm>
            <a:off x="456233" y="1161744"/>
            <a:ext cx="8802410" cy="5416868"/>
          </a:xfrm>
          <a:prstGeom prst="rect">
            <a:avLst/>
          </a:prstGeom>
          <a:noFill/>
        </p:spPr>
        <p:txBody>
          <a:bodyPr wrap="square" rtlCol="0">
            <a:spAutoFit/>
          </a:bodyPr>
          <a:lstStyle/>
          <a:p>
            <a:pPr algn="dist">
              <a:spcBef>
                <a:spcPts val="300"/>
              </a:spcBef>
            </a:pPr>
            <a:r>
              <a:rPr kumimoji="1" lang="ja-JP" altLang="en-US" b="1" dirty="0">
                <a:latin typeface="Meiryo UI" panose="020B0604030504040204" pitchFamily="50" charset="-128"/>
                <a:ea typeface="Meiryo UI" panose="020B0604030504040204" pitchFamily="50" charset="-128"/>
              </a:rPr>
              <a:t>１．大阪府がめざす公民連携　</a:t>
            </a:r>
            <a:r>
              <a:rPr kumimoji="1" lang="ja-JP" altLang="en-US" dirty="0">
                <a:latin typeface="Meiryo UI" panose="020B0604030504040204" pitchFamily="50" charset="-128"/>
                <a:ea typeface="Meiryo UI" panose="020B0604030504040204" pitchFamily="50" charset="-128"/>
              </a:rPr>
              <a:t>・・・・・・・・・・・・・・・・・・・・・・・・・・・・・・・・・・・・・・・・・・・・　２</a:t>
            </a:r>
            <a:endParaRPr kumimoji="1" lang="en-US" altLang="ja-JP" dirty="0">
              <a:latin typeface="Meiryo UI" panose="020B0604030504040204" pitchFamily="50" charset="-128"/>
              <a:ea typeface="Meiryo UI" panose="020B0604030504040204" pitchFamily="50" charset="-128"/>
            </a:endParaRPr>
          </a:p>
          <a:p>
            <a:pPr algn="dist">
              <a:spcBef>
                <a:spcPts val="300"/>
              </a:spcBef>
            </a:pP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b="1" dirty="0">
                <a:latin typeface="Meiryo UI" panose="020B0604030504040204" pitchFamily="50" charset="-128"/>
                <a:ea typeface="Meiryo UI" panose="020B0604030504040204" pitchFamily="50" charset="-128"/>
              </a:rPr>
              <a:t>２．トピックス ・・・・・・・・・・・・・</a:t>
            </a:r>
            <a:r>
              <a:rPr kumimoji="1" lang="ja-JP" altLang="en-US" dirty="0">
                <a:latin typeface="Meiryo UI" panose="020B0604030504040204" pitchFamily="50" charset="-128"/>
                <a:ea typeface="Meiryo UI" panose="020B0604030504040204" pitchFamily="50" charset="-128"/>
              </a:rPr>
              <a:t>・・・・・・・・・・・・・・・・・・・・・・・・・・・・・・・・・・・・・・・・・・・・・・　４</a:t>
            </a: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dirty="0">
                <a:latin typeface="Meiryo UI" panose="020B0604030504040204" pitchFamily="50" charset="-128"/>
                <a:ea typeface="Meiryo UI" panose="020B0604030504040204" pitchFamily="50" charset="-128"/>
              </a:rPr>
              <a:t>　　トピックス①　積極的に強みを活かして取組む企業のご紹介　・・・・・・・・・・・・・・・・・・・・　５</a:t>
            </a:r>
            <a:endParaRPr kumimoji="1" lang="en-US" altLang="ja-JP" dirty="0">
              <a:latin typeface="Meiryo UI" panose="020B0604030504040204" pitchFamily="50" charset="-128"/>
              <a:ea typeface="Meiryo UI" panose="020B0604030504040204" pitchFamily="50" charset="-128"/>
            </a:endParaRPr>
          </a:p>
          <a:p>
            <a:pPr>
              <a:spcBef>
                <a:spcPts val="300"/>
              </a:spcBef>
            </a:pPr>
            <a:r>
              <a:rPr kumimoji="1" lang="ja-JP" altLang="en-US" dirty="0">
                <a:latin typeface="Meiryo UI" panose="020B0604030504040204" pitchFamily="50" charset="-128"/>
                <a:ea typeface="Meiryo UI" panose="020B0604030504040204" pitchFamily="50" charset="-128"/>
              </a:rPr>
              <a:t>　　トピックス②　大阪・関西万博の参加促進　・・・・・・・・・・・・・・・・・・・・・・・・・・・・・・・・・・・　７</a:t>
            </a:r>
            <a:endParaRPr kumimoji="1" lang="en-US" altLang="ja-JP" dirty="0">
              <a:latin typeface="Meiryo UI" panose="020B0604030504040204" pitchFamily="50" charset="-128"/>
              <a:ea typeface="Meiryo UI" panose="020B0604030504040204" pitchFamily="50" charset="-128"/>
            </a:endParaRPr>
          </a:p>
          <a:p>
            <a:pPr>
              <a:spcBef>
                <a:spcPts val="300"/>
              </a:spcBef>
            </a:pPr>
            <a:r>
              <a:rPr kumimoji="1" lang="ja-JP" altLang="en-US" dirty="0">
                <a:latin typeface="Meiryo UI" panose="020B0604030504040204" pitchFamily="50" charset="-128"/>
                <a:ea typeface="Meiryo UI" panose="020B0604030504040204" pitchFamily="50" charset="-128"/>
              </a:rPr>
              <a:t>　</a:t>
            </a: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b="1" dirty="0">
                <a:latin typeface="Meiryo UI" panose="020B0604030504040204" pitchFamily="50" charset="-128"/>
                <a:ea typeface="Meiryo UI" panose="020B0604030504040204" pitchFamily="50" charset="-128"/>
              </a:rPr>
              <a:t>３．取組実績と取組みによる主な効果</a:t>
            </a:r>
            <a:r>
              <a:rPr kumimoji="1" lang="ja-JP" altLang="en-US" dirty="0">
                <a:latin typeface="Meiryo UI" panose="020B0604030504040204" pitchFamily="50" charset="-128"/>
                <a:ea typeface="Meiryo UI" panose="020B0604030504040204" pitchFamily="50" charset="-128"/>
              </a:rPr>
              <a:t>・・・・・・・・・・・・・・・・・・・・・・・・・・・・・・・・・・・・・・・・　８</a:t>
            </a: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dirty="0">
                <a:latin typeface="Meiryo UI" panose="020B0604030504040204" pitchFamily="50" charset="-128"/>
                <a:ea typeface="Meiryo UI" panose="020B0604030504040204" pitchFamily="50" charset="-128"/>
              </a:rPr>
              <a:t>　（１）令和</a:t>
            </a:r>
            <a:r>
              <a:rPr kumimoji="1" lang="en-US" altLang="ja-JP" dirty="0">
                <a:latin typeface="Meiryo UI" panose="020B0604030504040204" pitchFamily="50" charset="-128"/>
                <a:ea typeface="Meiryo UI" panose="020B0604030504040204" pitchFamily="50" charset="-128"/>
              </a:rPr>
              <a:t>6</a:t>
            </a:r>
            <a:r>
              <a:rPr kumimoji="1" lang="ja-JP" altLang="en-US" dirty="0">
                <a:latin typeface="Meiryo UI" panose="020B0604030504040204" pitchFamily="50" charset="-128"/>
                <a:ea typeface="Meiryo UI" panose="020B0604030504040204" pitchFamily="50" charset="-128"/>
              </a:rPr>
              <a:t>年度 取組実績　・・・・・・・・・・・・・・・・・・・・・・・・・・・・・・・・・・・・・・・・・・・・・　９</a:t>
            </a: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dirty="0">
                <a:latin typeface="Meiryo UI" panose="020B0604030504040204" pitchFamily="50" charset="-128"/>
                <a:ea typeface="Meiryo UI" panose="020B0604030504040204" pitchFamily="50" charset="-128"/>
              </a:rPr>
              <a:t>　（２）取組みによる主な効果　・・・・・・・・・・・・・・・・・・・・・・・・・・・・・・・・・・・・・・・・・・・・　</a:t>
            </a:r>
            <a:r>
              <a:rPr kumimoji="1" lang="en-US" altLang="ja-JP" dirty="0">
                <a:latin typeface="Meiryo UI" panose="020B0604030504040204" pitchFamily="50" charset="-128"/>
                <a:ea typeface="Meiryo UI" panose="020B0604030504040204" pitchFamily="50" charset="-128"/>
              </a:rPr>
              <a:t>10</a:t>
            </a:r>
          </a:p>
          <a:p>
            <a:pPr algn="dist">
              <a:spcBef>
                <a:spcPts val="300"/>
              </a:spcBef>
            </a:pPr>
            <a:endParaRPr kumimoji="1" lang="en-US" altLang="ja-JP" dirty="0">
              <a:latin typeface="Meiryo UI" panose="020B0604030504040204" pitchFamily="50" charset="-128"/>
              <a:ea typeface="Meiryo UI" panose="020B0604030504040204" pitchFamily="50" charset="-128"/>
            </a:endParaRPr>
          </a:p>
          <a:p>
            <a:pPr algn="dist">
              <a:spcBef>
                <a:spcPts val="300"/>
              </a:spcBef>
            </a:pPr>
            <a:r>
              <a:rPr kumimoji="1" lang="ja-JP" altLang="en-US" b="1" dirty="0">
                <a:latin typeface="Meiryo UI" panose="020B0604030504040204" pitchFamily="50" charset="-128"/>
                <a:ea typeface="Meiryo UI" panose="020B0604030504040204" pitchFamily="50" charset="-128"/>
              </a:rPr>
              <a:t>４．主な連携事例　</a:t>
            </a: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12</a:t>
            </a:r>
          </a:p>
          <a:p>
            <a:pPr algn="dist">
              <a:spcBef>
                <a:spcPts val="300"/>
              </a:spcBef>
            </a:pPr>
            <a:r>
              <a:rPr kumimoji="1" lang="ja-JP" altLang="en-US" dirty="0">
                <a:latin typeface="Meiryo UI" panose="020B0604030504040204" pitchFamily="50" charset="-128"/>
                <a:ea typeface="Meiryo UI" panose="020B0604030504040204" pitchFamily="50" charset="-128"/>
              </a:rPr>
              <a:t>　（１）子ども・教育、福祉　・・・・・・・・・・・・・・・・・・・・・・・・・・・・・・・・・・・・・・・・・・・・・・・　</a:t>
            </a:r>
            <a:r>
              <a:rPr kumimoji="1" lang="en-US" altLang="ja-JP" dirty="0">
                <a:latin typeface="Meiryo UI" panose="020B0604030504040204" pitchFamily="50" charset="-128"/>
                <a:ea typeface="Meiryo UI" panose="020B0604030504040204" pitchFamily="50" charset="-128"/>
              </a:rPr>
              <a:t>13</a:t>
            </a:r>
          </a:p>
          <a:p>
            <a:pPr algn="dist">
              <a:spcBef>
                <a:spcPts val="300"/>
              </a:spcBef>
            </a:pPr>
            <a:r>
              <a:rPr kumimoji="1" lang="ja-JP" altLang="en-US" dirty="0">
                <a:latin typeface="Meiryo UI" panose="020B0604030504040204" pitchFamily="50" charset="-128"/>
                <a:ea typeface="Meiryo UI" panose="020B0604030504040204" pitchFamily="50" charset="-128"/>
              </a:rPr>
              <a:t>　（２）健康　・・・・・・・・・・・・・・・・・・・・・・・・・・・・・・・・・・・・・・・・・・・・・・・・・・・・・・・・・・　</a:t>
            </a:r>
            <a:r>
              <a:rPr kumimoji="1" lang="en-US" altLang="ja-JP" dirty="0">
                <a:latin typeface="Meiryo UI" panose="020B0604030504040204" pitchFamily="50" charset="-128"/>
                <a:ea typeface="Meiryo UI" panose="020B0604030504040204" pitchFamily="50" charset="-128"/>
              </a:rPr>
              <a:t>15</a:t>
            </a:r>
          </a:p>
          <a:p>
            <a:pPr algn="dist">
              <a:spcBef>
                <a:spcPts val="300"/>
              </a:spcBef>
            </a:pPr>
            <a:r>
              <a:rPr kumimoji="1" lang="ja-JP" altLang="en-US" dirty="0">
                <a:latin typeface="Meiryo UI" panose="020B0604030504040204" pitchFamily="50" charset="-128"/>
                <a:ea typeface="Meiryo UI" panose="020B0604030504040204" pitchFamily="50" charset="-128"/>
              </a:rPr>
              <a:t>　（３）環境　・・・・・・・・・・・・・・・・・・・・・・・・・・・・・・・・・・・・・・・・・・・・・・・・・・・・・・・・・・　</a:t>
            </a:r>
            <a:r>
              <a:rPr kumimoji="1" lang="en-US" altLang="ja-JP" dirty="0">
                <a:latin typeface="Meiryo UI" panose="020B0604030504040204" pitchFamily="50" charset="-128"/>
                <a:ea typeface="Meiryo UI" panose="020B0604030504040204" pitchFamily="50" charset="-128"/>
              </a:rPr>
              <a:t>17</a:t>
            </a:r>
          </a:p>
          <a:p>
            <a:pPr algn="dist">
              <a:spcBef>
                <a:spcPts val="300"/>
              </a:spcBef>
            </a:pPr>
            <a:r>
              <a:rPr kumimoji="1" lang="ja-JP" altLang="en-US" dirty="0">
                <a:latin typeface="Meiryo UI" panose="020B0604030504040204" pitchFamily="50" charset="-128"/>
                <a:ea typeface="Meiryo UI" panose="020B0604030504040204" pitchFamily="50" charset="-128"/>
              </a:rPr>
              <a:t>　（４）産業・中小企業振興、雇用　・・・・・・・・・・・・・・・・・・・・・・・・・・・・・・・・・・・・・・・・　</a:t>
            </a:r>
            <a:r>
              <a:rPr kumimoji="1" lang="en-US" altLang="ja-JP" dirty="0">
                <a:latin typeface="Meiryo UI" panose="020B0604030504040204" pitchFamily="50" charset="-128"/>
                <a:ea typeface="Meiryo UI" panose="020B0604030504040204" pitchFamily="50" charset="-128"/>
              </a:rPr>
              <a:t>20</a:t>
            </a:r>
          </a:p>
          <a:p>
            <a:pPr algn="dist">
              <a:spcBef>
                <a:spcPts val="300"/>
              </a:spcBef>
            </a:pPr>
            <a:r>
              <a:rPr kumimoji="1" lang="ja-JP" altLang="en-US" dirty="0">
                <a:latin typeface="Meiryo UI" panose="020B0604030504040204" pitchFamily="50" charset="-128"/>
                <a:ea typeface="Meiryo UI" panose="020B0604030504040204" pitchFamily="50" charset="-128"/>
              </a:rPr>
              <a:t>　（５）安全・安心　・・・・・・・・・・・・・・・・・・・・・・・・・・・・・・・・・・・・・・・・・・・・・・・・・・・・・　</a:t>
            </a:r>
            <a:r>
              <a:rPr kumimoji="1" lang="en-US" altLang="ja-JP" dirty="0">
                <a:latin typeface="Meiryo UI" panose="020B0604030504040204" pitchFamily="50" charset="-128"/>
                <a:ea typeface="Meiryo UI" panose="020B0604030504040204" pitchFamily="50" charset="-128"/>
              </a:rPr>
              <a:t>21</a:t>
            </a:r>
          </a:p>
          <a:p>
            <a:pPr algn="dist">
              <a:spcBef>
                <a:spcPts val="300"/>
              </a:spcBef>
            </a:pPr>
            <a:r>
              <a:rPr kumimoji="1" lang="ja-JP" altLang="en-US" dirty="0">
                <a:latin typeface="Meiryo UI" panose="020B0604030504040204" pitchFamily="50" charset="-128"/>
                <a:ea typeface="Meiryo UI" panose="020B0604030504040204" pitchFamily="50" charset="-128"/>
              </a:rPr>
              <a:t>　（６）地域活性化・まちづくり、府内市町村支援　・・・・・・・・・・・・・・・・・・・・・・・・・　</a:t>
            </a:r>
            <a:r>
              <a:rPr kumimoji="1" lang="en-US" altLang="ja-JP" dirty="0">
                <a:latin typeface="Meiryo UI" panose="020B0604030504040204" pitchFamily="50" charset="-128"/>
                <a:ea typeface="Meiryo UI" panose="020B0604030504040204" pitchFamily="50" charset="-128"/>
              </a:rPr>
              <a:t>22</a:t>
            </a:r>
          </a:p>
        </p:txBody>
      </p:sp>
    </p:spTree>
    <p:extLst>
      <p:ext uri="{BB962C8B-B14F-4D97-AF65-F5344CB8AC3E}">
        <p14:creationId xmlns:p14="http://schemas.microsoft.com/office/powerpoint/2010/main" val="408182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954107"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環境③</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19</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217B60D9-A048-4F4A-A011-56704E3FB227}"/>
              </a:ext>
            </a:extLst>
          </p:cNvPr>
          <p:cNvGrpSpPr/>
          <p:nvPr/>
        </p:nvGrpSpPr>
        <p:grpSpPr>
          <a:xfrm>
            <a:off x="4969675" y="266575"/>
            <a:ext cx="4597542" cy="620144"/>
            <a:chOff x="4969675" y="266575"/>
            <a:chExt cx="4597542" cy="620144"/>
          </a:xfrm>
        </p:grpSpPr>
        <p:pic>
          <p:nvPicPr>
            <p:cNvPr id="58" name="図 57">
              <a:extLst>
                <a:ext uri="{FF2B5EF4-FFF2-40B4-BE49-F238E27FC236}">
                  <a16:creationId xmlns:a16="http://schemas.microsoft.com/office/drawing/2014/main" id="{6A4D2D1C-91F7-41DB-9BF5-8D0D531B48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675" y="267650"/>
              <a:ext cx="612000" cy="612000"/>
            </a:xfrm>
            <a:prstGeom prst="rect">
              <a:avLst/>
            </a:prstGeom>
          </p:spPr>
        </p:pic>
        <p:pic>
          <p:nvPicPr>
            <p:cNvPr id="59" name="図 58">
              <a:extLst>
                <a:ext uri="{FF2B5EF4-FFF2-40B4-BE49-F238E27FC236}">
                  <a16:creationId xmlns:a16="http://schemas.microsoft.com/office/drawing/2014/main" id="{A9624612-A180-4353-914F-DC22106447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3932" y="266575"/>
              <a:ext cx="612000" cy="612000"/>
            </a:xfrm>
            <a:prstGeom prst="rect">
              <a:avLst/>
            </a:prstGeom>
          </p:spPr>
        </p:pic>
        <p:pic>
          <p:nvPicPr>
            <p:cNvPr id="60" name="図 59">
              <a:extLst>
                <a:ext uri="{FF2B5EF4-FFF2-40B4-BE49-F238E27FC236}">
                  <a16:creationId xmlns:a16="http://schemas.microsoft.com/office/drawing/2014/main" id="{3A700FFD-7389-46D6-99A7-550655817D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8189" y="271419"/>
              <a:ext cx="612000" cy="612000"/>
            </a:xfrm>
            <a:prstGeom prst="rect">
              <a:avLst/>
            </a:prstGeom>
          </p:spPr>
        </p:pic>
        <p:pic>
          <p:nvPicPr>
            <p:cNvPr id="61" name="図 60">
              <a:extLst>
                <a:ext uri="{FF2B5EF4-FFF2-40B4-BE49-F238E27FC236}">
                  <a16:creationId xmlns:a16="http://schemas.microsoft.com/office/drawing/2014/main" id="{D51A78EC-C976-4A61-A6EB-1727AEEC51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446" y="271419"/>
              <a:ext cx="612000" cy="612000"/>
            </a:xfrm>
            <a:prstGeom prst="rect">
              <a:avLst/>
            </a:prstGeom>
          </p:spPr>
        </p:pic>
        <p:pic>
          <p:nvPicPr>
            <p:cNvPr id="62" name="図 61">
              <a:extLst>
                <a:ext uri="{FF2B5EF4-FFF2-40B4-BE49-F238E27FC236}">
                  <a16:creationId xmlns:a16="http://schemas.microsoft.com/office/drawing/2014/main" id="{90BDB9CE-54E0-4FC6-A3DC-A37A0CEA7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6703" y="271419"/>
              <a:ext cx="612000" cy="612000"/>
            </a:xfrm>
            <a:prstGeom prst="rect">
              <a:avLst/>
            </a:prstGeom>
          </p:spPr>
        </p:pic>
        <p:pic>
          <p:nvPicPr>
            <p:cNvPr id="63" name="図 62">
              <a:extLst>
                <a:ext uri="{FF2B5EF4-FFF2-40B4-BE49-F238E27FC236}">
                  <a16:creationId xmlns:a16="http://schemas.microsoft.com/office/drawing/2014/main" id="{9391FC23-8937-41E3-A04B-66629F8763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0960" y="274719"/>
              <a:ext cx="612000" cy="612000"/>
            </a:xfrm>
            <a:prstGeom prst="rect">
              <a:avLst/>
            </a:prstGeom>
          </p:spPr>
        </p:pic>
        <p:pic>
          <p:nvPicPr>
            <p:cNvPr id="64" name="図 63">
              <a:extLst>
                <a:ext uri="{FF2B5EF4-FFF2-40B4-BE49-F238E27FC236}">
                  <a16:creationId xmlns:a16="http://schemas.microsoft.com/office/drawing/2014/main" id="{ED00F780-3667-4B2F-B762-DD8FCDE9E4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55217" y="274719"/>
              <a:ext cx="612000" cy="612000"/>
            </a:xfrm>
            <a:prstGeom prst="rect">
              <a:avLst/>
            </a:prstGeom>
          </p:spPr>
        </p:pic>
      </p:grpSp>
      <p:sp>
        <p:nvSpPr>
          <p:cNvPr id="35" name="正方形/長方形 34">
            <a:extLst>
              <a:ext uri="{FF2B5EF4-FFF2-40B4-BE49-F238E27FC236}">
                <a16:creationId xmlns:a16="http://schemas.microsoft.com/office/drawing/2014/main" id="{7AE73A71-5D2F-4838-9559-6F63F74E2D4D}"/>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＜環境の分野で連携した企業等一覧（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大阪地区オールトヨタ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カゴメ</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佐川急便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積水ハウス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大和ハウス工業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ネスレ日本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不二製油</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2EA99DD9-BE00-4F93-BF4F-64E1464DAB64}"/>
              </a:ext>
            </a:extLst>
          </p:cNvPr>
          <p:cNvGrpSpPr/>
          <p:nvPr/>
        </p:nvGrpSpPr>
        <p:grpSpPr>
          <a:xfrm>
            <a:off x="5069459" y="1143685"/>
            <a:ext cx="4868675" cy="4592959"/>
            <a:chOff x="8271791" y="1167820"/>
            <a:chExt cx="4868675" cy="4592959"/>
          </a:xfrm>
        </p:grpSpPr>
        <p:grpSp>
          <p:nvGrpSpPr>
            <p:cNvPr id="42" name="グループ化 41">
              <a:extLst>
                <a:ext uri="{FF2B5EF4-FFF2-40B4-BE49-F238E27FC236}">
                  <a16:creationId xmlns:a16="http://schemas.microsoft.com/office/drawing/2014/main" id="{D550341B-7259-418A-953B-0623496EEC30}"/>
                </a:ext>
              </a:extLst>
            </p:cNvPr>
            <p:cNvGrpSpPr/>
            <p:nvPr/>
          </p:nvGrpSpPr>
          <p:grpSpPr>
            <a:xfrm>
              <a:off x="8271791" y="1167820"/>
              <a:ext cx="4868675" cy="4592959"/>
              <a:chOff x="8271791" y="1167820"/>
              <a:chExt cx="4868675" cy="4592959"/>
            </a:xfrm>
          </p:grpSpPr>
          <p:sp>
            <p:nvSpPr>
              <p:cNvPr id="46" name="正方形/長方形 45">
                <a:extLst>
                  <a:ext uri="{FF2B5EF4-FFF2-40B4-BE49-F238E27FC236}">
                    <a16:creationId xmlns:a16="http://schemas.microsoft.com/office/drawing/2014/main" id="{5FF07995-21D5-44BF-A475-A037AB6B0C77}"/>
                  </a:ext>
                </a:extLst>
              </p:cNvPr>
              <p:cNvSpPr/>
              <p:nvPr/>
            </p:nvSpPr>
            <p:spPr>
              <a:xfrm>
                <a:off x="8451602" y="1167820"/>
                <a:ext cx="4437223" cy="58647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中西金属工業、ネスレ日本と連携した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動物の愛護精神を学ぶ出前授業等の実施</a:t>
                </a:r>
              </a:p>
            </p:txBody>
          </p:sp>
          <p:sp>
            <p:nvSpPr>
              <p:cNvPr id="48" name="テキスト ボックス 47">
                <a:extLst>
                  <a:ext uri="{FF2B5EF4-FFF2-40B4-BE49-F238E27FC236}">
                    <a16:creationId xmlns:a16="http://schemas.microsoft.com/office/drawing/2014/main" id="{8C0E9F46-D4AE-4576-A7AE-FDEFBFD06621}"/>
                  </a:ext>
                </a:extLst>
              </p:cNvPr>
              <p:cNvSpPr txBox="1"/>
              <p:nvPr/>
            </p:nvSpPr>
            <p:spPr>
              <a:xfrm>
                <a:off x="8271791" y="2298293"/>
                <a:ext cx="4868675" cy="3462486"/>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動物の愛護と適正飼養の推進</a:t>
                </a:r>
              </a:p>
              <a:p>
                <a:pPr>
                  <a:spcBef>
                    <a:spcPts val="600"/>
                  </a:spcBef>
                </a:pPr>
                <a:endParaRPr kumimoji="1" lang="en-US" altLang="ja-JP" sz="3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・府民の動物の愛護と適正飼養の普及啓発を図るため、ネスレピュリナペット</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ケアと協働で開発した</a:t>
                </a:r>
                <a:r>
                  <a:rPr kumimoji="1" lang="en-US" altLang="ja-JP" sz="1200" dirty="0">
                    <a:latin typeface="Meiryo UI" panose="020B0604030504040204" pitchFamily="50" charset="-128"/>
                    <a:ea typeface="Meiryo UI" panose="020B0604030504040204" pitchFamily="50" charset="-128"/>
                  </a:rPr>
                  <a:t>VR</a:t>
                </a:r>
                <a:r>
                  <a:rPr kumimoji="1" lang="ja-JP" altLang="en-US" sz="1200" dirty="0">
                    <a:latin typeface="Meiryo UI" panose="020B0604030504040204" pitchFamily="50" charset="-128"/>
                    <a:ea typeface="Meiryo UI" panose="020B0604030504040204" pitchFamily="50" charset="-128"/>
                  </a:rPr>
                  <a:t>教材を活用した出前授業「ともにクラス」を府内</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小学校等や、中西金属工業の「子ども食堂」において実施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・保護動物と飼い主との新たな出会いの場を創出するため、ネスレピュリナペット</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ケア、コーナン商事との３者連携のもと、コーナン店内において、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「成猫（おとな猫）」専用の展示スペースの常設や、中西金属工業本社</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での「うさぎと犬猫出張譲渡会」を実施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・出前授業実施回数（延べ）：</a:t>
                </a:r>
                <a:r>
                  <a:rPr kumimoji="1" lang="en-US" altLang="ja-JP" sz="1200" dirty="0">
                    <a:latin typeface="Meiryo UI" panose="020B0604030504040204" pitchFamily="50" charset="-128"/>
                    <a:ea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rPr>
                  <a:t>回　参加者数（延べ）：</a:t>
                </a:r>
                <a:r>
                  <a:rPr kumimoji="1" lang="en-US" altLang="ja-JP" sz="1200" dirty="0">
                    <a:latin typeface="Meiryo UI" panose="020B0604030504040204" pitchFamily="50" charset="-128"/>
                    <a:ea typeface="Meiryo UI" panose="020B0604030504040204" pitchFamily="50" charset="-128"/>
                  </a:rPr>
                  <a:t>250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・おとな猫の譲渡促進事業　受入れ頭数：</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頭</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・うさぎと犬猫出張譲渡会　受入れ頭数：</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頭</a:t>
                </a:r>
                <a:endParaRPr kumimoji="1" lang="en-US" altLang="ja-JP" sz="1200" dirty="0">
                  <a:latin typeface="Meiryo UI" panose="020B0604030504040204" pitchFamily="50" charset="-128"/>
                  <a:ea typeface="Meiryo UI" panose="020B0604030504040204" pitchFamily="50" charset="-128"/>
                </a:endParaRPr>
              </a:p>
              <a:p>
                <a:pPr>
                  <a:spcBef>
                    <a:spcPts val="600"/>
                  </a:spcBef>
                </a:pPr>
                <a:endParaRPr kumimoji="1" lang="en-US" altLang="ja-JP" sz="1200" dirty="0">
                  <a:latin typeface="Meiryo UI" panose="020B0604030504040204" pitchFamily="50" charset="-128"/>
                  <a:ea typeface="Meiryo UI" panose="020B0604030504040204" pitchFamily="50" charset="-128"/>
                </a:endParaRPr>
              </a:p>
            </p:txBody>
          </p:sp>
        </p:grpSp>
        <p:pic>
          <p:nvPicPr>
            <p:cNvPr id="44" name="図 43">
              <a:extLst>
                <a:ext uri="{FF2B5EF4-FFF2-40B4-BE49-F238E27FC236}">
                  <a16:creationId xmlns:a16="http://schemas.microsoft.com/office/drawing/2014/main" id="{7D09CB9C-73BC-4061-AC1A-32B7CB1737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493292" y="1798277"/>
              <a:ext cx="1395532" cy="496848"/>
            </a:xfrm>
            <a:prstGeom prst="rect">
              <a:avLst/>
            </a:prstGeom>
          </p:spPr>
        </p:pic>
      </p:grpSp>
      <p:pic>
        <p:nvPicPr>
          <p:cNvPr id="37" name="図 36">
            <a:extLst>
              <a:ext uri="{FF2B5EF4-FFF2-40B4-BE49-F238E27FC236}">
                <a16:creationId xmlns:a16="http://schemas.microsoft.com/office/drawing/2014/main" id="{0CBD194D-9970-4827-9AD4-3D91349078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87424" y="1908714"/>
            <a:ext cx="979451" cy="358643"/>
          </a:xfrm>
          <a:prstGeom prst="rect">
            <a:avLst/>
          </a:prstGeom>
        </p:spPr>
      </p:pic>
      <p:grpSp>
        <p:nvGrpSpPr>
          <p:cNvPr id="13" name="グループ化 12">
            <a:extLst>
              <a:ext uri="{FF2B5EF4-FFF2-40B4-BE49-F238E27FC236}">
                <a16:creationId xmlns:a16="http://schemas.microsoft.com/office/drawing/2014/main" id="{A0BB8801-464B-4C7C-8F1F-7D984985500F}"/>
              </a:ext>
            </a:extLst>
          </p:cNvPr>
          <p:cNvGrpSpPr/>
          <p:nvPr/>
        </p:nvGrpSpPr>
        <p:grpSpPr>
          <a:xfrm>
            <a:off x="56870" y="1143685"/>
            <a:ext cx="4868675" cy="3927329"/>
            <a:chOff x="56870" y="1143685"/>
            <a:chExt cx="4868675" cy="3927329"/>
          </a:xfrm>
        </p:grpSpPr>
        <p:grpSp>
          <p:nvGrpSpPr>
            <p:cNvPr id="74" name="グループ化 73">
              <a:extLst>
                <a:ext uri="{FF2B5EF4-FFF2-40B4-BE49-F238E27FC236}">
                  <a16:creationId xmlns:a16="http://schemas.microsoft.com/office/drawing/2014/main" id="{2BD428C4-2F72-41D5-8790-BB8858BDEAAC}"/>
                </a:ext>
              </a:extLst>
            </p:cNvPr>
            <p:cNvGrpSpPr/>
            <p:nvPr/>
          </p:nvGrpSpPr>
          <p:grpSpPr>
            <a:xfrm>
              <a:off x="56870" y="1143685"/>
              <a:ext cx="4868675" cy="3927329"/>
              <a:chOff x="4861592" y="1167225"/>
              <a:chExt cx="4868675" cy="3927329"/>
            </a:xfrm>
          </p:grpSpPr>
          <p:sp>
            <p:nvSpPr>
              <p:cNvPr id="77" name="正方形/長方形 76">
                <a:extLst>
                  <a:ext uri="{FF2B5EF4-FFF2-40B4-BE49-F238E27FC236}">
                    <a16:creationId xmlns:a16="http://schemas.microsoft.com/office/drawing/2014/main" id="{BA5809C4-4D9F-4354-8C1C-08A83FBFCCE5}"/>
                  </a:ext>
                </a:extLst>
              </p:cNvPr>
              <p:cNvSpPr/>
              <p:nvPr/>
            </p:nvSpPr>
            <p:spPr>
              <a:xfrm>
                <a:off x="5151221" y="1167225"/>
                <a:ext cx="4437223" cy="58647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企業等と連携した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a:t>
                </a:r>
                <a:r>
                  <a:rPr kumimoji="1" lang="en-US" altLang="ja-JP" sz="1600" b="1" dirty="0">
                    <a:solidFill>
                      <a:schemeClr val="tx1"/>
                    </a:solidFill>
                    <a:latin typeface="Meiryo UI" panose="020B0604030504040204" pitchFamily="50" charset="-128"/>
                    <a:ea typeface="Meiryo UI" panose="020B0604030504040204" pitchFamily="50" charset="-128"/>
                  </a:rPr>
                  <a:t>OSAKA</a:t>
                </a:r>
                <a:r>
                  <a:rPr kumimoji="1" lang="ja-JP" altLang="en-US" sz="1600" b="1" dirty="0">
                    <a:solidFill>
                      <a:schemeClr val="tx1"/>
                    </a:solidFill>
                    <a:latin typeface="Meiryo UI" panose="020B0604030504040204" pitchFamily="50" charset="-128"/>
                    <a:ea typeface="Meiryo UI" panose="020B0604030504040204" pitchFamily="50" charset="-128"/>
                  </a:rPr>
                  <a:t>ごみゼロプロジェクト」の実施</a:t>
                </a:r>
              </a:p>
            </p:txBody>
          </p:sp>
          <p:sp>
            <p:nvSpPr>
              <p:cNvPr id="78" name="テキスト ボックス 77">
                <a:extLst>
                  <a:ext uri="{FF2B5EF4-FFF2-40B4-BE49-F238E27FC236}">
                    <a16:creationId xmlns:a16="http://schemas.microsoft.com/office/drawing/2014/main" id="{80D6543D-5C1F-4901-9102-AA1D9099C015}"/>
                  </a:ext>
                </a:extLst>
              </p:cNvPr>
              <p:cNvSpPr txBox="1"/>
              <p:nvPr/>
            </p:nvSpPr>
            <p:spPr>
              <a:xfrm>
                <a:off x="4861592" y="3063229"/>
                <a:ext cx="4868675" cy="20313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オール大阪でごみ削減や海ごみゼロの機運醸成</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lang="ja-JP" altLang="en-US" sz="1200" b="0" i="0" dirty="0">
                    <a:effectLst/>
                    <a:latin typeface="Meiryo UI" panose="020B0604030504040204" pitchFamily="50" charset="-128"/>
                    <a:ea typeface="Meiryo UI" panose="020B0604030504040204" pitchFamily="50" charset="-128"/>
                  </a:rPr>
                  <a:t>街・川・海にごみのないきれいな大阪の実現をめざし、府内全域で地域住民、</a:t>
                </a:r>
                <a:endParaRPr lang="en-US" altLang="ja-JP" sz="1200" b="0" i="0" dirty="0">
                  <a:effectLst/>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　</a:t>
                </a:r>
                <a:r>
                  <a:rPr lang="ja-JP" altLang="en-US" sz="1200" b="0" i="0" dirty="0">
                    <a:effectLst/>
                    <a:latin typeface="Meiryo UI" panose="020B0604030504040204" pitchFamily="50" charset="-128"/>
                    <a:ea typeface="Meiryo UI" panose="020B0604030504040204" pitchFamily="50" charset="-128"/>
                  </a:rPr>
                  <a:t>企業、団体、市町村等と連携して、</a:t>
                </a:r>
                <a:r>
                  <a:rPr lang="ja-JP" altLang="en-US" sz="1200" dirty="0">
                    <a:latin typeface="Meiryo UI" panose="020B0604030504040204" pitchFamily="50" charset="-128"/>
                    <a:ea typeface="Meiryo UI" panose="020B0604030504040204" pitchFamily="50" charset="-128"/>
                  </a:rPr>
                  <a:t>「使い捨てプラスチックなどの使用抑制」</a:t>
                </a:r>
                <a:endParaRPr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「街・川・海でのごみ拾いの連携・促進」</a:t>
                </a:r>
                <a:r>
                  <a:rPr kumimoji="1" lang="ja-JP" altLang="en-US" sz="1200" dirty="0">
                    <a:latin typeface="Meiryo UI" panose="020B0604030504040204" pitchFamily="50" charset="-128"/>
                    <a:ea typeface="Meiryo UI" panose="020B0604030504040204" pitchFamily="50" charset="-128"/>
                  </a:rPr>
                  <a:t>　「川・海でのごみ回収事業の推進」</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等の取組みを実施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「街・川・海でのごみ拾いの連携・促進」について</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重点期間（</a:t>
                </a:r>
                <a:r>
                  <a:rPr kumimoji="1" lang="en-US" altLang="ja-JP" sz="800" dirty="0">
                    <a:latin typeface="Meiryo UI" panose="020B0604030504040204" pitchFamily="50" charset="-128"/>
                    <a:ea typeface="Meiryo UI" panose="020B0604030504040204" pitchFamily="50" charset="-128"/>
                  </a:rPr>
                  <a:t>9</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11</a:t>
                </a:r>
                <a:r>
                  <a:rPr kumimoji="1" lang="ja-JP" altLang="en-US" sz="800" dirty="0">
                    <a:latin typeface="Meiryo UI" panose="020B0604030504040204" pitchFamily="50" charset="-128"/>
                    <a:ea typeface="Meiryo UI" panose="020B0604030504040204" pitchFamily="50" charset="-128"/>
                  </a:rPr>
                  <a:t>月）</a:t>
                </a:r>
                <a:endParaRPr kumimoji="1" lang="en-US" altLang="ja-JP" sz="800" dirty="0">
                  <a:latin typeface="Meiryo UI" panose="020B0604030504040204" pitchFamily="50" charset="-128"/>
                  <a:ea typeface="Meiryo UI" panose="020B0604030504040204" pitchFamily="50" charset="-128"/>
                </a:endParaRPr>
              </a:p>
              <a:p>
                <a:pPr>
                  <a:spcBef>
                    <a:spcPts val="600"/>
                  </a:spcBef>
                </a:pPr>
                <a:r>
                  <a:rPr kumimoji="1" lang="ja-JP" altLang="en-US" sz="8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ごみ回収量：</a:t>
                </a:r>
                <a:r>
                  <a:rPr kumimoji="1" lang="en-US" altLang="ja-JP" sz="1200" dirty="0">
                    <a:latin typeface="Meiryo UI" panose="020B0604030504040204" pitchFamily="50" charset="-128"/>
                    <a:ea typeface="Meiryo UI" panose="020B0604030504040204" pitchFamily="50" charset="-128"/>
                  </a:rPr>
                  <a:t>14,758</a:t>
                </a:r>
                <a:r>
                  <a:rPr kumimoji="1" lang="ja-JP" altLang="en-US" sz="1200" dirty="0">
                    <a:latin typeface="Meiryo UI" panose="020B0604030504040204" pitchFamily="50" charset="-128"/>
                    <a:ea typeface="Meiryo UI" panose="020B0604030504040204" pitchFamily="50" charset="-128"/>
                  </a:rPr>
                  <a:t>袋（</a:t>
                </a:r>
                <a:r>
                  <a:rPr kumimoji="1" lang="en-US" altLang="ja-JP" sz="1200" dirty="0">
                    <a:latin typeface="Meiryo UI" panose="020B0604030504040204" pitchFamily="50" charset="-128"/>
                    <a:ea typeface="Meiryo UI" panose="020B0604030504040204" pitchFamily="50" charset="-128"/>
                  </a:rPr>
                  <a:t>45L</a:t>
                </a:r>
                <a:r>
                  <a:rPr kumimoji="1" lang="ja-JP" altLang="en-US" sz="1200" dirty="0">
                    <a:latin typeface="Meiryo UI" panose="020B0604030504040204" pitchFamily="50" charset="-128"/>
                    <a:ea typeface="Meiryo UI" panose="020B0604030504040204" pitchFamily="50" charset="-128"/>
                  </a:rPr>
                  <a:t>ごみ袋換算）</a:t>
                </a:r>
                <a:endParaRPr kumimoji="1" lang="en-US" altLang="ja-JP" sz="1200" dirty="0">
                  <a:latin typeface="Meiryo UI" panose="020B0604030504040204" pitchFamily="50" charset="-128"/>
                  <a:ea typeface="Meiryo UI" panose="020B0604030504040204" pitchFamily="50" charset="-128"/>
                </a:endParaRPr>
              </a:p>
            </p:txBody>
          </p:sp>
        </p:grpSp>
        <p:grpSp>
          <p:nvGrpSpPr>
            <p:cNvPr id="12" name="グループ化 11">
              <a:extLst>
                <a:ext uri="{FF2B5EF4-FFF2-40B4-BE49-F238E27FC236}">
                  <a16:creationId xmlns:a16="http://schemas.microsoft.com/office/drawing/2014/main" id="{8B07B835-7538-4DA8-86DC-20DA4DB9CE6E}"/>
                </a:ext>
              </a:extLst>
            </p:cNvPr>
            <p:cNvGrpSpPr/>
            <p:nvPr/>
          </p:nvGrpSpPr>
          <p:grpSpPr>
            <a:xfrm>
              <a:off x="141356" y="1765739"/>
              <a:ext cx="4752778" cy="1178108"/>
              <a:chOff x="141356" y="1765739"/>
              <a:chExt cx="4752778" cy="1178108"/>
            </a:xfrm>
          </p:grpSpPr>
          <p:pic>
            <p:nvPicPr>
              <p:cNvPr id="56" name="図 55">
                <a:extLst>
                  <a:ext uri="{FF2B5EF4-FFF2-40B4-BE49-F238E27FC236}">
                    <a16:creationId xmlns:a16="http://schemas.microsoft.com/office/drawing/2014/main" id="{54D12F36-ECA3-447B-B23B-7017EB9F6D8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460552" y="2696334"/>
                <a:ext cx="880054" cy="247513"/>
              </a:xfrm>
              <a:prstGeom prst="rect">
                <a:avLst/>
              </a:prstGeom>
            </p:spPr>
          </p:pic>
          <p:pic>
            <p:nvPicPr>
              <p:cNvPr id="49" name="図 48">
                <a:extLst>
                  <a:ext uri="{FF2B5EF4-FFF2-40B4-BE49-F238E27FC236}">
                    <a16:creationId xmlns:a16="http://schemas.microsoft.com/office/drawing/2014/main" id="{1588CEAB-A222-4607-AA40-64D93D36662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67936" y="2196644"/>
                <a:ext cx="393372" cy="405362"/>
              </a:xfrm>
              <a:prstGeom prst="rect">
                <a:avLst/>
              </a:prstGeom>
            </p:spPr>
          </p:pic>
          <p:pic>
            <p:nvPicPr>
              <p:cNvPr id="52" name="図 51">
                <a:extLst>
                  <a:ext uri="{FF2B5EF4-FFF2-40B4-BE49-F238E27FC236}">
                    <a16:creationId xmlns:a16="http://schemas.microsoft.com/office/drawing/2014/main" id="{96060F6B-9DE8-49A8-A2B6-37E1D1B0FF9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486442" y="2231377"/>
                <a:ext cx="727643" cy="377871"/>
              </a:xfrm>
              <a:prstGeom prst="rect">
                <a:avLst/>
              </a:prstGeom>
            </p:spPr>
          </p:pic>
          <p:pic>
            <p:nvPicPr>
              <p:cNvPr id="53" name="図 52">
                <a:extLst>
                  <a:ext uri="{FF2B5EF4-FFF2-40B4-BE49-F238E27FC236}">
                    <a16:creationId xmlns:a16="http://schemas.microsoft.com/office/drawing/2014/main" id="{EF599D4C-2FF6-4517-9220-46B41A3E735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41356" y="2323755"/>
                <a:ext cx="853182" cy="189513"/>
              </a:xfrm>
              <a:prstGeom prst="rect">
                <a:avLst/>
              </a:prstGeom>
            </p:spPr>
          </p:pic>
          <p:pic>
            <p:nvPicPr>
              <p:cNvPr id="66" name="図 65">
                <a:extLst>
                  <a:ext uri="{FF2B5EF4-FFF2-40B4-BE49-F238E27FC236}">
                    <a16:creationId xmlns:a16="http://schemas.microsoft.com/office/drawing/2014/main" id="{392AF4EC-D2E2-498E-8782-77B2747D313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02517" y="2737453"/>
                <a:ext cx="923981" cy="205730"/>
              </a:xfrm>
              <a:prstGeom prst="rect">
                <a:avLst/>
              </a:prstGeom>
            </p:spPr>
          </p:pic>
          <p:pic>
            <p:nvPicPr>
              <p:cNvPr id="68" name="図 67">
                <a:extLst>
                  <a:ext uri="{FF2B5EF4-FFF2-40B4-BE49-F238E27FC236}">
                    <a16:creationId xmlns:a16="http://schemas.microsoft.com/office/drawing/2014/main" id="{EAAED373-6BF6-4769-A87C-FBF37F95D44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014080" y="2274158"/>
                <a:ext cx="880054" cy="322247"/>
              </a:xfrm>
              <a:prstGeom prst="rect">
                <a:avLst/>
              </a:prstGeom>
            </p:spPr>
          </p:pic>
          <p:pic>
            <p:nvPicPr>
              <p:cNvPr id="7" name="図 6">
                <a:extLst>
                  <a:ext uri="{FF2B5EF4-FFF2-40B4-BE49-F238E27FC236}">
                    <a16:creationId xmlns:a16="http://schemas.microsoft.com/office/drawing/2014/main" id="{B7A48115-C7FD-4401-80E0-5E52653A3731}"/>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2598921" y="1866555"/>
                <a:ext cx="1138174" cy="211137"/>
              </a:xfrm>
              <a:prstGeom prst="rect">
                <a:avLst/>
              </a:prstGeom>
            </p:spPr>
          </p:pic>
          <p:pic>
            <p:nvPicPr>
              <p:cNvPr id="50" name="図 49">
                <a:extLst>
                  <a:ext uri="{FF2B5EF4-FFF2-40B4-BE49-F238E27FC236}">
                    <a16:creationId xmlns:a16="http://schemas.microsoft.com/office/drawing/2014/main" id="{603FEDB5-8777-47A5-AC61-F23966E89441}"/>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203528" y="1854899"/>
                <a:ext cx="641535" cy="210436"/>
              </a:xfrm>
              <a:prstGeom prst="rect">
                <a:avLst/>
              </a:prstGeom>
            </p:spPr>
          </p:pic>
          <p:pic>
            <p:nvPicPr>
              <p:cNvPr id="4" name="図 3">
                <a:extLst>
                  <a:ext uri="{FF2B5EF4-FFF2-40B4-BE49-F238E27FC236}">
                    <a16:creationId xmlns:a16="http://schemas.microsoft.com/office/drawing/2014/main" id="{FDA7849A-CAB9-48D5-BB0B-8BD8503EE8CC}"/>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3869685" y="1834978"/>
                <a:ext cx="852393" cy="274293"/>
              </a:xfrm>
              <a:prstGeom prst="rect">
                <a:avLst/>
              </a:prstGeom>
            </p:spPr>
          </p:pic>
          <p:pic>
            <p:nvPicPr>
              <p:cNvPr id="10" name="図 9">
                <a:extLst>
                  <a:ext uri="{FF2B5EF4-FFF2-40B4-BE49-F238E27FC236}">
                    <a16:creationId xmlns:a16="http://schemas.microsoft.com/office/drawing/2014/main" id="{35D93CAB-FB6C-46EE-897C-3C6DA40A16AA}"/>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66201" y="1765739"/>
                <a:ext cx="924208" cy="284726"/>
              </a:xfrm>
              <a:prstGeom prst="rect">
                <a:avLst/>
              </a:prstGeom>
            </p:spPr>
          </p:pic>
        </p:grpSp>
      </p:grpSp>
      <p:pic>
        <p:nvPicPr>
          <p:cNvPr id="75" name="図 74">
            <a:extLst>
              <a:ext uri="{FF2B5EF4-FFF2-40B4-BE49-F238E27FC236}">
                <a16:creationId xmlns:a16="http://schemas.microsoft.com/office/drawing/2014/main" id="{856EEA18-2622-468C-88F5-27E130EE39A7}"/>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t="15504"/>
          <a:stretch/>
        </p:blipFill>
        <p:spPr>
          <a:xfrm>
            <a:off x="7810464" y="5316744"/>
            <a:ext cx="1392192" cy="824310"/>
          </a:xfrm>
          <a:prstGeom prst="rect">
            <a:avLst/>
          </a:prstGeom>
        </p:spPr>
      </p:pic>
      <p:pic>
        <p:nvPicPr>
          <p:cNvPr id="72" name="図 71">
            <a:extLst>
              <a:ext uri="{FF2B5EF4-FFF2-40B4-BE49-F238E27FC236}">
                <a16:creationId xmlns:a16="http://schemas.microsoft.com/office/drawing/2014/main" id="{4010BE6A-0B30-43F1-81D9-1E011FC96434}"/>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2231692" y="5063618"/>
            <a:ext cx="1337327" cy="989822"/>
          </a:xfrm>
          <a:prstGeom prst="rect">
            <a:avLst/>
          </a:prstGeom>
          <a:ln>
            <a:solidFill>
              <a:schemeClr val="bg1"/>
            </a:solidFill>
          </a:ln>
        </p:spPr>
      </p:pic>
      <p:pic>
        <p:nvPicPr>
          <p:cNvPr id="76" name="図 75">
            <a:extLst>
              <a:ext uri="{FF2B5EF4-FFF2-40B4-BE49-F238E27FC236}">
                <a16:creationId xmlns:a16="http://schemas.microsoft.com/office/drawing/2014/main" id="{B3670F6C-B5EF-4149-85E5-255BC2AC5CEE}"/>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3742270" y="5063618"/>
            <a:ext cx="1069509" cy="989822"/>
          </a:xfrm>
          <a:prstGeom prst="rect">
            <a:avLst/>
          </a:prstGeom>
          <a:ln>
            <a:solidFill>
              <a:schemeClr val="bg1"/>
            </a:solidFill>
          </a:ln>
        </p:spPr>
      </p:pic>
      <p:pic>
        <p:nvPicPr>
          <p:cNvPr id="79" name="図 78">
            <a:extLst>
              <a:ext uri="{FF2B5EF4-FFF2-40B4-BE49-F238E27FC236}">
                <a16:creationId xmlns:a16="http://schemas.microsoft.com/office/drawing/2014/main" id="{B9FE604B-4F3A-40F3-AB96-04CB291C6627}"/>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189820" y="5063618"/>
            <a:ext cx="1868621" cy="989822"/>
          </a:xfrm>
          <a:prstGeom prst="rect">
            <a:avLst/>
          </a:prstGeom>
          <a:ln>
            <a:solidFill>
              <a:schemeClr val="bg1"/>
            </a:solidFill>
          </a:ln>
        </p:spPr>
      </p:pic>
      <p:pic>
        <p:nvPicPr>
          <p:cNvPr id="81" name="図 80">
            <a:extLst>
              <a:ext uri="{FF2B5EF4-FFF2-40B4-BE49-F238E27FC236}">
                <a16:creationId xmlns:a16="http://schemas.microsoft.com/office/drawing/2014/main" id="{3EA7F9CD-466A-49CE-A45E-AC21D27CD508}"/>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5654223" y="5315230"/>
            <a:ext cx="1690745" cy="812805"/>
          </a:xfrm>
          <a:prstGeom prst="rect">
            <a:avLst/>
          </a:prstGeom>
        </p:spPr>
      </p:pic>
      <p:pic>
        <p:nvPicPr>
          <p:cNvPr id="2" name="図 1">
            <a:extLst>
              <a:ext uri="{FF2B5EF4-FFF2-40B4-BE49-F238E27FC236}">
                <a16:creationId xmlns:a16="http://schemas.microsoft.com/office/drawing/2014/main" id="{AA7ED3A6-FC7A-4AA2-A48E-5467E79E729D}"/>
              </a:ext>
            </a:extLst>
          </p:cNvPr>
          <p:cNvPicPr>
            <a:picLocks noChangeAspect="1"/>
          </p:cNvPicPr>
          <p:nvPr/>
        </p:nvPicPr>
        <p:blipFill>
          <a:blip r:embed="rId26"/>
          <a:stretch>
            <a:fillRect/>
          </a:stretch>
        </p:blipFill>
        <p:spPr>
          <a:xfrm>
            <a:off x="1925656" y="1750542"/>
            <a:ext cx="645316" cy="435099"/>
          </a:xfrm>
          <a:prstGeom prst="rect">
            <a:avLst/>
          </a:prstGeom>
        </p:spPr>
      </p:pic>
      <p:pic>
        <p:nvPicPr>
          <p:cNvPr id="3" name="図 2">
            <a:extLst>
              <a:ext uri="{FF2B5EF4-FFF2-40B4-BE49-F238E27FC236}">
                <a16:creationId xmlns:a16="http://schemas.microsoft.com/office/drawing/2014/main" id="{E8F86AAC-A450-4DAB-B887-D13B8DB12739}"/>
              </a:ext>
            </a:extLst>
          </p:cNvPr>
          <p:cNvPicPr>
            <a:picLocks noChangeAspect="1"/>
          </p:cNvPicPr>
          <p:nvPr/>
        </p:nvPicPr>
        <p:blipFill>
          <a:blip r:embed="rId27"/>
          <a:stretch>
            <a:fillRect/>
          </a:stretch>
        </p:blipFill>
        <p:spPr>
          <a:xfrm>
            <a:off x="201579" y="2656089"/>
            <a:ext cx="1021942" cy="321332"/>
          </a:xfrm>
          <a:prstGeom prst="rect">
            <a:avLst/>
          </a:prstGeom>
        </p:spPr>
      </p:pic>
      <p:pic>
        <p:nvPicPr>
          <p:cNvPr id="51" name="図 50">
            <a:extLst>
              <a:ext uri="{FF2B5EF4-FFF2-40B4-BE49-F238E27FC236}">
                <a16:creationId xmlns:a16="http://schemas.microsoft.com/office/drawing/2014/main" id="{8CF2866C-291B-4E01-AB49-82E92892337D}"/>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3696366" y="2707633"/>
            <a:ext cx="1083967" cy="309970"/>
          </a:xfrm>
          <a:prstGeom prst="rect">
            <a:avLst/>
          </a:prstGeom>
        </p:spPr>
      </p:pic>
      <p:pic>
        <p:nvPicPr>
          <p:cNvPr id="8" name="図 7">
            <a:extLst>
              <a:ext uri="{FF2B5EF4-FFF2-40B4-BE49-F238E27FC236}">
                <a16:creationId xmlns:a16="http://schemas.microsoft.com/office/drawing/2014/main" id="{1E11DDDC-C6C3-42B5-931D-845110DA4B83}"/>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054908" y="2285273"/>
            <a:ext cx="1008049" cy="264488"/>
          </a:xfrm>
          <a:prstGeom prst="rect">
            <a:avLst/>
          </a:prstGeom>
        </p:spPr>
      </p:pic>
      <p:pic>
        <p:nvPicPr>
          <p:cNvPr id="65" name="図 64">
            <a:extLst>
              <a:ext uri="{FF2B5EF4-FFF2-40B4-BE49-F238E27FC236}">
                <a16:creationId xmlns:a16="http://schemas.microsoft.com/office/drawing/2014/main" id="{88B875B1-C6B4-4C5E-A512-157767B706D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122709" y="2202937"/>
            <a:ext cx="952949" cy="385235"/>
          </a:xfrm>
          <a:prstGeom prst="rect">
            <a:avLst/>
          </a:prstGeom>
        </p:spPr>
      </p:pic>
    </p:spTree>
    <p:extLst>
      <p:ext uri="{BB962C8B-B14F-4D97-AF65-F5344CB8AC3E}">
        <p14:creationId xmlns:p14="http://schemas.microsoft.com/office/powerpoint/2010/main" val="3257061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3052439"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産業・中小企業振興、雇用</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20</a:t>
            </a:fld>
            <a:endParaRPr lang="ja-JP" altLang="en-US" dirty="0"/>
          </a:p>
        </p:txBody>
      </p:sp>
      <p:cxnSp>
        <p:nvCxnSpPr>
          <p:cNvPr id="54" name="直線コネクタ 53">
            <a:extLst>
              <a:ext uri="{FF2B5EF4-FFF2-40B4-BE49-F238E27FC236}">
                <a16:creationId xmlns:a16="http://schemas.microsoft.com/office/drawing/2014/main" id="{19A29A18-5964-443F-BA1A-3B5E66C311AE}"/>
              </a:ext>
            </a:extLst>
          </p:cNvPr>
          <p:cNvCxnSpPr>
            <a:cxnSpLocks/>
          </p:cNvCxnSpPr>
          <p:nvPr/>
        </p:nvCxnSpPr>
        <p:spPr>
          <a:xfrm flipV="1">
            <a:off x="4953000" y="1168400"/>
            <a:ext cx="0" cy="48514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4AB22C07-DD7C-49C8-B8AF-9EA19797F42A}"/>
              </a:ext>
            </a:extLst>
          </p:cNvPr>
          <p:cNvGrpSpPr/>
          <p:nvPr/>
        </p:nvGrpSpPr>
        <p:grpSpPr>
          <a:xfrm>
            <a:off x="8289048" y="261426"/>
            <a:ext cx="1278169" cy="612466"/>
            <a:chOff x="8289048" y="261426"/>
            <a:chExt cx="1278169" cy="612466"/>
          </a:xfrm>
        </p:grpSpPr>
        <p:pic>
          <p:nvPicPr>
            <p:cNvPr id="41" name="図 40">
              <a:extLst>
                <a:ext uri="{FF2B5EF4-FFF2-40B4-BE49-F238E27FC236}">
                  <a16:creationId xmlns:a16="http://schemas.microsoft.com/office/drawing/2014/main" id="{ADC98FF9-E6A1-43FD-97D7-707340FD55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61892"/>
              <a:ext cx="612000" cy="612000"/>
            </a:xfrm>
            <a:prstGeom prst="rect">
              <a:avLst/>
            </a:prstGeom>
          </p:spPr>
        </p:pic>
        <p:pic>
          <p:nvPicPr>
            <p:cNvPr id="42" name="図 41">
              <a:extLst>
                <a:ext uri="{FF2B5EF4-FFF2-40B4-BE49-F238E27FC236}">
                  <a16:creationId xmlns:a16="http://schemas.microsoft.com/office/drawing/2014/main" id="{8CC2C4C8-22CB-494C-A66A-518B1E154D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89048" y="261426"/>
              <a:ext cx="612000" cy="612000"/>
            </a:xfrm>
            <a:prstGeom prst="rect">
              <a:avLst/>
            </a:prstGeom>
          </p:spPr>
        </p:pic>
      </p:grpSp>
      <p:sp>
        <p:nvSpPr>
          <p:cNvPr id="39" name="正方形/長方形 38">
            <a:extLst>
              <a:ext uri="{FF2B5EF4-FFF2-40B4-BE49-F238E27FC236}">
                <a16:creationId xmlns:a16="http://schemas.microsoft.com/office/drawing/2014/main" id="{2047396C-87F7-4C93-A811-301A10EC7B6E}"/>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＜産業・中小企業振興、雇用の分野で連携した企業等一覧（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佐川急便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ユー・エス・ジェイ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9A8434D3-FB5F-4CD6-BD5B-5E35D5BEFED6}"/>
              </a:ext>
            </a:extLst>
          </p:cNvPr>
          <p:cNvGrpSpPr/>
          <p:nvPr/>
        </p:nvGrpSpPr>
        <p:grpSpPr>
          <a:xfrm>
            <a:off x="4953000" y="1167225"/>
            <a:ext cx="4933544" cy="2879651"/>
            <a:chOff x="4953000" y="1167225"/>
            <a:chExt cx="4933544" cy="2879651"/>
          </a:xfrm>
        </p:grpSpPr>
        <p:sp>
          <p:nvSpPr>
            <p:cNvPr id="23" name="正方形/長方形 22">
              <a:extLst>
                <a:ext uri="{FF2B5EF4-FFF2-40B4-BE49-F238E27FC236}">
                  <a16:creationId xmlns:a16="http://schemas.microsoft.com/office/drawing/2014/main" id="{63E2A156-D65F-4FF7-820E-A442B6186761}"/>
                </a:ext>
              </a:extLst>
            </p:cNvPr>
            <p:cNvSpPr/>
            <p:nvPr/>
          </p:nvSpPr>
          <p:spPr>
            <a:xfrm>
              <a:off x="5151221" y="1167225"/>
              <a:ext cx="4437223" cy="55726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りそな銀行と連携した</a:t>
              </a:r>
              <a:r>
                <a:rPr kumimoji="1" lang="en-US" altLang="ja-JP" sz="1600" b="1" dirty="0">
                  <a:solidFill>
                    <a:schemeClr val="tx1"/>
                  </a:solidFill>
                  <a:latin typeface="Meiryo UI" panose="020B0604030504040204" pitchFamily="50" charset="-128"/>
                  <a:ea typeface="Meiryo UI" panose="020B0604030504040204" pitchFamily="50" charset="-128"/>
                </a:rPr>
                <a:t>DX</a:t>
              </a:r>
              <a:r>
                <a:rPr kumimoji="1" lang="ja-JP" altLang="en-US" sz="1600" b="1" dirty="0">
                  <a:solidFill>
                    <a:schemeClr val="tx1"/>
                  </a:solidFill>
                  <a:latin typeface="Meiryo UI" panose="020B0604030504040204" pitchFamily="50" charset="-128"/>
                  <a:ea typeface="Meiryo UI" panose="020B0604030504040204" pitchFamily="50" charset="-128"/>
                </a:rPr>
                <a:t>推進セミナーの実施</a:t>
              </a:r>
            </a:p>
          </p:txBody>
        </p:sp>
        <p:sp>
          <p:nvSpPr>
            <p:cNvPr id="24" name="テキスト ボックス 23">
              <a:extLst>
                <a:ext uri="{FF2B5EF4-FFF2-40B4-BE49-F238E27FC236}">
                  <a16:creationId xmlns:a16="http://schemas.microsoft.com/office/drawing/2014/main" id="{6A253614-A787-4DBE-AF19-963BB449B6C3}"/>
                </a:ext>
              </a:extLst>
            </p:cNvPr>
            <p:cNvSpPr txBox="1"/>
            <p:nvPr/>
          </p:nvSpPr>
          <p:spPr>
            <a:xfrm>
              <a:off x="4953000" y="2277161"/>
              <a:ext cx="4933544" cy="176971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中小企業の生産性向上や競争力強化への支援</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・大阪のさらなる成長を実現するため、中小企業の生産性向上や競争力</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強化に向けた支援の一つとして、りそな銀行と共催で　「事例紹介から知る！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中小企業の</a:t>
              </a:r>
              <a:r>
                <a:rPr kumimoji="1" lang="en-US" altLang="ja-JP" sz="1200" dirty="0">
                  <a:latin typeface="Meiryo UI" panose="020B0604030504040204" pitchFamily="50" charset="-128"/>
                  <a:ea typeface="Meiryo UI" panose="020B0604030504040204" pitchFamily="50" charset="-128"/>
                </a:rPr>
                <a:t>DX</a:t>
              </a:r>
              <a:r>
                <a:rPr kumimoji="1" lang="ja-JP" altLang="en-US" sz="1200" dirty="0">
                  <a:latin typeface="Meiryo UI" panose="020B0604030504040204" pitchFamily="50" charset="-128"/>
                  <a:ea typeface="Meiryo UI" panose="020B0604030504040204" pitchFamily="50" charset="-128"/>
                </a:rPr>
                <a:t>推進</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の極意＆デジタル技術体験展示セミナー」を開催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・参加者数：</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・アーカイブ配信視聴申込数：</a:t>
              </a:r>
              <a:r>
                <a:rPr kumimoji="1" lang="en-US" altLang="ja-JP" sz="1200" dirty="0">
                  <a:latin typeface="Meiryo UI" panose="020B0604030504040204" pitchFamily="50" charset="-128"/>
                  <a:ea typeface="Meiryo UI" panose="020B0604030504040204" pitchFamily="50" charset="-128"/>
                </a:rPr>
                <a:t>37</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p:txBody>
        </p:sp>
      </p:grpSp>
      <p:pic>
        <p:nvPicPr>
          <p:cNvPr id="35" name="図 34">
            <a:extLst>
              <a:ext uri="{FF2B5EF4-FFF2-40B4-BE49-F238E27FC236}">
                <a16:creationId xmlns:a16="http://schemas.microsoft.com/office/drawing/2014/main" id="{F740EF13-BD47-4F5C-891A-52A4A299A8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09439" y="1848151"/>
            <a:ext cx="1291555" cy="369332"/>
          </a:xfrm>
          <a:prstGeom prst="rect">
            <a:avLst/>
          </a:prstGeom>
        </p:spPr>
      </p:pic>
      <p:pic>
        <p:nvPicPr>
          <p:cNvPr id="28" name="図 27">
            <a:extLst>
              <a:ext uri="{FF2B5EF4-FFF2-40B4-BE49-F238E27FC236}">
                <a16:creationId xmlns:a16="http://schemas.microsoft.com/office/drawing/2014/main" id="{1D233FC3-594A-46E0-A9AE-E5FFB53F87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03703" y="4521959"/>
            <a:ext cx="2242665" cy="1352887"/>
          </a:xfrm>
          <a:prstGeom prst="rect">
            <a:avLst/>
          </a:prstGeom>
        </p:spPr>
      </p:pic>
      <p:grpSp>
        <p:nvGrpSpPr>
          <p:cNvPr id="40" name="グループ化 39">
            <a:extLst>
              <a:ext uri="{FF2B5EF4-FFF2-40B4-BE49-F238E27FC236}">
                <a16:creationId xmlns:a16="http://schemas.microsoft.com/office/drawing/2014/main" id="{85A1A5F7-BC87-4493-AE44-34DDFC27C029}"/>
              </a:ext>
            </a:extLst>
          </p:cNvPr>
          <p:cNvGrpSpPr/>
          <p:nvPr/>
        </p:nvGrpSpPr>
        <p:grpSpPr>
          <a:xfrm>
            <a:off x="272565" y="1168400"/>
            <a:ext cx="4676554" cy="3396066"/>
            <a:chOff x="272565" y="1168400"/>
            <a:chExt cx="4676554" cy="3396066"/>
          </a:xfrm>
        </p:grpSpPr>
        <p:sp>
          <p:nvSpPr>
            <p:cNvPr id="48" name="テキスト ボックス 47">
              <a:extLst>
                <a:ext uri="{FF2B5EF4-FFF2-40B4-BE49-F238E27FC236}">
                  <a16:creationId xmlns:a16="http://schemas.microsoft.com/office/drawing/2014/main" id="{E12D6B63-7651-4105-AB8B-88CF9A8C393F}"/>
                </a:ext>
              </a:extLst>
            </p:cNvPr>
            <p:cNvSpPr txBox="1"/>
            <p:nvPr/>
          </p:nvSpPr>
          <p:spPr>
            <a:xfrm>
              <a:off x="272565" y="2271531"/>
              <a:ext cx="4676554" cy="229293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自分らしく働くための就職活動支援</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・求職者にそれぞれのライフスタイルにあった働き方を見つけてもらうために、</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ミドルやシニア、女性向けに「仕事説明会＆会社見学ツアー</a:t>
              </a:r>
              <a:r>
                <a:rPr kumimoji="1" lang="en-US" altLang="ja-JP" sz="1200" dirty="0">
                  <a:latin typeface="Meiryo UI" panose="020B0604030504040204" pitchFamily="50" charset="-128"/>
                  <a:ea typeface="Meiryo UI" panose="020B0604030504040204" pitchFamily="50" charset="-128"/>
                </a:rPr>
                <a:t>in</a:t>
              </a:r>
              <a:r>
                <a:rPr kumimoji="1" lang="ja-JP" altLang="en-US" sz="1200" dirty="0">
                  <a:latin typeface="Meiryo UI" panose="020B0604030504040204" pitchFamily="50" charset="-128"/>
                  <a:ea typeface="Meiryo UI" panose="020B0604030504040204" pitchFamily="50" charset="-128"/>
                </a:rPr>
                <a:t>ユニバー</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サル・スタジオ・ジャパン」を実施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・実際に職場を見学することで</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見て</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聞いて</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感じて</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もらい、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働くイメージを具体的に持てる機会を創出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参加者数（延べ）：</a:t>
              </a:r>
              <a:r>
                <a:rPr kumimoji="1" lang="en-US" altLang="ja-JP" sz="1200" dirty="0">
                  <a:latin typeface="Meiryo UI" panose="020B0604030504040204" pitchFamily="50" charset="-128"/>
                  <a:ea typeface="Meiryo UI" panose="020B0604030504040204" pitchFamily="50" charset="-128"/>
                  <a:sym typeface="Wingdings" panose="05000000000000000000" pitchFamily="2" charset="2"/>
                </a:rPr>
                <a:t>151</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名</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a:p>
              <a:pPr>
                <a:spcBef>
                  <a:spcPts val="600"/>
                </a:spcBef>
              </a:pP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r>
                <a:rPr kumimoji="1" lang="ja-JP" altLang="en-US" sz="1200" b="1" dirty="0">
                  <a:latin typeface="Meiryo UI" panose="020B0604030504040204" pitchFamily="50" charset="-128"/>
                  <a:ea typeface="Meiryo UI" panose="020B0604030504040204" pitchFamily="50" charset="-128"/>
                  <a:sym typeface="Wingdings" panose="05000000000000000000" pitchFamily="2" charset="2"/>
                </a:rPr>
                <a:t>参加者の声</a:t>
              </a:r>
              <a:r>
                <a:rPr kumimoji="1" lang="en-US" altLang="ja-JP" sz="1200" b="1" dirty="0">
                  <a:latin typeface="Meiryo UI" panose="020B0604030504040204" pitchFamily="50" charset="-128"/>
                  <a:ea typeface="Meiryo UI" panose="020B0604030504040204" pitchFamily="50" charset="-128"/>
                  <a:sym typeface="Wingdings" panose="05000000000000000000" pitchFamily="2" charset="2"/>
                </a:rPr>
                <a:t>】</a:t>
              </a:r>
            </a:p>
          </p:txBody>
        </p:sp>
        <p:sp>
          <p:nvSpPr>
            <p:cNvPr id="49" name="正方形/長方形 48">
              <a:extLst>
                <a:ext uri="{FF2B5EF4-FFF2-40B4-BE49-F238E27FC236}">
                  <a16:creationId xmlns:a16="http://schemas.microsoft.com/office/drawing/2014/main" id="{0B48A171-9092-4139-9572-2881D3749E90}"/>
                </a:ext>
              </a:extLst>
            </p:cNvPr>
            <p:cNvSpPr/>
            <p:nvPr/>
          </p:nvSpPr>
          <p:spPr>
            <a:xfrm>
              <a:off x="333270" y="1168400"/>
              <a:ext cx="4443263" cy="557262"/>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ユー・エス・ジェイと連携した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仕事説明会＆会社見学ツアーの実施</a:t>
              </a:r>
            </a:p>
          </p:txBody>
        </p:sp>
      </p:grpSp>
      <p:grpSp>
        <p:nvGrpSpPr>
          <p:cNvPr id="38" name="グループ化 37">
            <a:extLst>
              <a:ext uri="{FF2B5EF4-FFF2-40B4-BE49-F238E27FC236}">
                <a16:creationId xmlns:a16="http://schemas.microsoft.com/office/drawing/2014/main" id="{21B111F6-A1D9-4FF7-AD81-1895FF79DA64}"/>
              </a:ext>
            </a:extLst>
          </p:cNvPr>
          <p:cNvGrpSpPr/>
          <p:nvPr/>
        </p:nvGrpSpPr>
        <p:grpSpPr>
          <a:xfrm>
            <a:off x="88181" y="1169495"/>
            <a:ext cx="612000" cy="595761"/>
            <a:chOff x="-1472255" y="1547756"/>
            <a:chExt cx="612000" cy="595761"/>
          </a:xfrm>
        </p:grpSpPr>
        <p:sp>
          <p:nvSpPr>
            <p:cNvPr id="45" name="星: 12 pt 44">
              <a:extLst>
                <a:ext uri="{FF2B5EF4-FFF2-40B4-BE49-F238E27FC236}">
                  <a16:creationId xmlns:a16="http://schemas.microsoft.com/office/drawing/2014/main" id="{342A00EE-A3CB-4B64-96E1-66A3DF72EE97}"/>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46" name="テキスト ボックス 45">
              <a:extLst>
                <a:ext uri="{FF2B5EF4-FFF2-40B4-BE49-F238E27FC236}">
                  <a16:creationId xmlns:a16="http://schemas.microsoft.com/office/drawing/2014/main" id="{199D81AC-476F-465F-9222-D9D1DCD69DD1}"/>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2" name="図 1">
            <a:extLst>
              <a:ext uri="{FF2B5EF4-FFF2-40B4-BE49-F238E27FC236}">
                <a16:creationId xmlns:a16="http://schemas.microsoft.com/office/drawing/2014/main" id="{7232AE7C-39C8-45F6-B124-32EE05D4CC01}"/>
              </a:ext>
            </a:extLst>
          </p:cNvPr>
          <p:cNvPicPr>
            <a:picLocks noChangeAspect="1"/>
          </p:cNvPicPr>
          <p:nvPr/>
        </p:nvPicPr>
        <p:blipFill>
          <a:blip r:embed="rId7"/>
          <a:stretch>
            <a:fillRect/>
          </a:stretch>
        </p:blipFill>
        <p:spPr>
          <a:xfrm>
            <a:off x="333270" y="4453189"/>
            <a:ext cx="914479" cy="914479"/>
          </a:xfrm>
          <a:prstGeom prst="rect">
            <a:avLst/>
          </a:prstGeom>
        </p:spPr>
      </p:pic>
      <p:sp>
        <p:nvSpPr>
          <p:cNvPr id="50" name="吹き出し: 角を丸めた四角形 49">
            <a:extLst>
              <a:ext uri="{FF2B5EF4-FFF2-40B4-BE49-F238E27FC236}">
                <a16:creationId xmlns:a16="http://schemas.microsoft.com/office/drawing/2014/main" id="{DAF6094A-AF0C-4C0B-A871-5E6BDF94DC38}"/>
              </a:ext>
            </a:extLst>
          </p:cNvPr>
          <p:cNvSpPr/>
          <p:nvPr/>
        </p:nvSpPr>
        <p:spPr>
          <a:xfrm>
            <a:off x="1237105" y="4541978"/>
            <a:ext cx="3546979"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実際に応募する前に職場見学をできることで、気がねなく質問ができたり、働いている人の顔や職場の雰囲気が見れて良かったです。</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7DF62B02-5C2A-420E-B62F-F5DF0AA3D2E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10595" y="5172515"/>
            <a:ext cx="1266438" cy="949829"/>
          </a:xfrm>
          <a:prstGeom prst="rect">
            <a:avLst/>
          </a:prstGeom>
        </p:spPr>
      </p:pic>
      <p:pic>
        <p:nvPicPr>
          <p:cNvPr id="7" name="図 6">
            <a:extLst>
              <a:ext uri="{FF2B5EF4-FFF2-40B4-BE49-F238E27FC236}">
                <a16:creationId xmlns:a16="http://schemas.microsoft.com/office/drawing/2014/main" id="{6A6FABB9-807C-4FCE-8FE3-089EF841F50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427507" y="5182347"/>
            <a:ext cx="1266439" cy="949829"/>
          </a:xfrm>
          <a:prstGeom prst="rect">
            <a:avLst/>
          </a:prstGeom>
        </p:spPr>
      </p:pic>
      <p:pic>
        <p:nvPicPr>
          <p:cNvPr id="29" name="図 28">
            <a:extLst>
              <a:ext uri="{FF2B5EF4-FFF2-40B4-BE49-F238E27FC236}">
                <a16:creationId xmlns:a16="http://schemas.microsoft.com/office/drawing/2014/main" id="{96A3EDE1-0190-4C81-B9B1-B564BCA0FA2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76539" y="1763624"/>
            <a:ext cx="799994" cy="540648"/>
          </a:xfrm>
          <a:prstGeom prst="rect">
            <a:avLst/>
          </a:prstGeom>
        </p:spPr>
      </p:pic>
      <p:pic>
        <p:nvPicPr>
          <p:cNvPr id="4098" name="Picture 2">
            <a:extLst>
              <a:ext uri="{FF2B5EF4-FFF2-40B4-BE49-F238E27FC236}">
                <a16:creationId xmlns:a16="http://schemas.microsoft.com/office/drawing/2014/main" id="{470F73F9-053D-4C78-B340-D4A2C13D2E4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100733" y="4514705"/>
            <a:ext cx="2335964" cy="13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260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8C95C34B-4F40-4382-A462-2B808D5DFB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5217" y="259107"/>
            <a:ext cx="612000" cy="612000"/>
          </a:xfrm>
          <a:prstGeom prst="rect">
            <a:avLst/>
          </a:prstGeom>
        </p:spPr>
      </p:pic>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1343638"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安全・安心</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4"/>
          <p:cNvSpPr>
            <a:spLocks noGrp="1"/>
          </p:cNvSpPr>
          <p:nvPr>
            <p:ph type="sldNum" sz="quarter" idx="12"/>
          </p:nvPr>
        </p:nvSpPr>
        <p:spPr>
          <a:xfrm>
            <a:off x="7677150" y="6482444"/>
            <a:ext cx="2228850" cy="365125"/>
          </a:xfrm>
        </p:spPr>
        <p:txBody>
          <a:bodyPr/>
          <a:lstStyle/>
          <a:p>
            <a:fld id="{06FEDF93-2BFD-41CA-ABC7-B039102F3792}" type="slidenum">
              <a:rPr lang="en-US" altLang="ja-JP" smtClean="0"/>
              <a:pPr/>
              <a:t>21</a:t>
            </a:fld>
            <a:endParaRPr lang="ja-JP" altLang="en-US" dirty="0"/>
          </a:p>
        </p:txBody>
      </p:sp>
      <p:grpSp>
        <p:nvGrpSpPr>
          <p:cNvPr id="8" name="グループ化 7">
            <a:extLst>
              <a:ext uri="{FF2B5EF4-FFF2-40B4-BE49-F238E27FC236}">
                <a16:creationId xmlns:a16="http://schemas.microsoft.com/office/drawing/2014/main" id="{D25A4E53-6C11-6A90-95BB-52DBBBE10E3E}"/>
              </a:ext>
            </a:extLst>
          </p:cNvPr>
          <p:cNvGrpSpPr/>
          <p:nvPr/>
        </p:nvGrpSpPr>
        <p:grpSpPr>
          <a:xfrm>
            <a:off x="65256" y="1168399"/>
            <a:ext cx="4952999" cy="2830406"/>
            <a:chOff x="65256" y="1168399"/>
            <a:chExt cx="4952999" cy="2830406"/>
          </a:xfrm>
        </p:grpSpPr>
        <p:sp>
          <p:nvSpPr>
            <p:cNvPr id="12" name="テキスト ボックス 11">
              <a:extLst>
                <a:ext uri="{FF2B5EF4-FFF2-40B4-BE49-F238E27FC236}">
                  <a16:creationId xmlns:a16="http://schemas.microsoft.com/office/drawing/2014/main" id="{FB9A0F3E-5ECC-E774-F20D-4F94E46753EE}"/>
                </a:ext>
              </a:extLst>
            </p:cNvPr>
            <p:cNvSpPr txBox="1"/>
            <p:nvPr/>
          </p:nvSpPr>
          <p:spPr>
            <a:xfrm>
              <a:off x="65256" y="2352200"/>
              <a:ext cx="4952999" cy="164660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交通安全意識の向上</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・府民等の交通安全意識の向上を図るため、飲酒運転の撲滅や自転車</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乗用時のヘルメット着用などに関する交通安全啓発のラッピングを施した</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自動販売機を府内各所に設置し、広報啓発を実施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endParaRPr kumimoji="1" lang="en-US" altLang="ja-JP" sz="4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府内設置個所数：</a:t>
              </a:r>
              <a:r>
                <a:rPr kumimoji="1" lang="en-US" altLang="ja-JP" sz="1200" dirty="0">
                  <a:latin typeface="Meiryo UI" panose="020B0604030504040204" pitchFamily="50" charset="-128"/>
                  <a:ea typeface="Meiryo UI" panose="020B0604030504040204" pitchFamily="50" charset="-128"/>
                </a:rPr>
                <a:t>21</a:t>
              </a:r>
              <a:r>
                <a:rPr kumimoji="1" lang="ja-JP" altLang="en-US" sz="1200" dirty="0">
                  <a:latin typeface="Meiryo UI" panose="020B0604030504040204" pitchFamily="50" charset="-128"/>
                  <a:ea typeface="Meiryo UI" panose="020B0604030504040204" pitchFamily="50" charset="-128"/>
                </a:rPr>
                <a:t>か所</a:t>
              </a:r>
              <a:endParaRPr kumimoji="1" lang="en-US" altLang="ja-JP" sz="12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2665D338-CDB7-4052-5D2F-8142C9D24BDD}"/>
                </a:ext>
              </a:extLst>
            </p:cNvPr>
            <p:cNvSpPr/>
            <p:nvPr/>
          </p:nvSpPr>
          <p:spPr>
            <a:xfrm>
              <a:off x="362766" y="1168399"/>
              <a:ext cx="4443263" cy="547489"/>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キリンビバレッジと連携した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r"/>
              <a:r>
                <a:rPr lang="ja-JP" altLang="en-US" sz="1600" b="1" dirty="0">
                  <a:solidFill>
                    <a:schemeClr val="tx1"/>
                  </a:solidFill>
                  <a:latin typeface="Meiryo UI" panose="020B0604030504040204" pitchFamily="50" charset="-128"/>
                  <a:ea typeface="Meiryo UI" panose="020B0604030504040204" pitchFamily="50" charset="-128"/>
                </a:rPr>
                <a:t>ラッピング自動販売機の設置による交通安全啓発</a:t>
              </a:r>
            </a:p>
          </p:txBody>
        </p:sp>
      </p:grpSp>
      <p:cxnSp>
        <p:nvCxnSpPr>
          <p:cNvPr id="48" name="直線コネクタ 47">
            <a:extLst>
              <a:ext uri="{FF2B5EF4-FFF2-40B4-BE49-F238E27FC236}">
                <a16:creationId xmlns:a16="http://schemas.microsoft.com/office/drawing/2014/main" id="{97D1CE56-D2BB-4D51-9D38-FDEFF93CF524}"/>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4" name="グループ化 63">
            <a:extLst>
              <a:ext uri="{FF2B5EF4-FFF2-40B4-BE49-F238E27FC236}">
                <a16:creationId xmlns:a16="http://schemas.microsoft.com/office/drawing/2014/main" id="{3C8676AD-5B58-4117-8DD9-11E940562033}"/>
              </a:ext>
            </a:extLst>
          </p:cNvPr>
          <p:cNvGrpSpPr/>
          <p:nvPr/>
        </p:nvGrpSpPr>
        <p:grpSpPr>
          <a:xfrm>
            <a:off x="22609" y="1133478"/>
            <a:ext cx="612000" cy="595761"/>
            <a:chOff x="-1472255" y="1547756"/>
            <a:chExt cx="612000" cy="595761"/>
          </a:xfrm>
        </p:grpSpPr>
        <p:sp>
          <p:nvSpPr>
            <p:cNvPr id="65" name="星: 12 pt 64">
              <a:extLst>
                <a:ext uri="{FF2B5EF4-FFF2-40B4-BE49-F238E27FC236}">
                  <a16:creationId xmlns:a16="http://schemas.microsoft.com/office/drawing/2014/main" id="{0350925D-2F47-4BAD-A39E-4B1D60038B65}"/>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66" name="テキスト ボックス 65">
              <a:extLst>
                <a:ext uri="{FF2B5EF4-FFF2-40B4-BE49-F238E27FC236}">
                  <a16:creationId xmlns:a16="http://schemas.microsoft.com/office/drawing/2014/main" id="{EF803CF7-C607-4A72-A37F-53E304573726}"/>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35" name="図 34">
            <a:extLst>
              <a:ext uri="{FF2B5EF4-FFF2-40B4-BE49-F238E27FC236}">
                <a16:creationId xmlns:a16="http://schemas.microsoft.com/office/drawing/2014/main" id="{A204D2CD-6E4A-460A-85ED-FD4AD1D9EF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84714" y="1784298"/>
            <a:ext cx="1391819" cy="440038"/>
          </a:xfrm>
          <a:prstGeom prst="rect">
            <a:avLst/>
          </a:prstGeom>
        </p:spPr>
      </p:pic>
      <p:grpSp>
        <p:nvGrpSpPr>
          <p:cNvPr id="60" name="グループ化 59">
            <a:extLst>
              <a:ext uri="{FF2B5EF4-FFF2-40B4-BE49-F238E27FC236}">
                <a16:creationId xmlns:a16="http://schemas.microsoft.com/office/drawing/2014/main" id="{6F7ABA43-1167-4F39-83AA-F55B72762EA3}"/>
              </a:ext>
            </a:extLst>
          </p:cNvPr>
          <p:cNvGrpSpPr/>
          <p:nvPr/>
        </p:nvGrpSpPr>
        <p:grpSpPr>
          <a:xfrm>
            <a:off x="5070169" y="1167224"/>
            <a:ext cx="4596937" cy="2928046"/>
            <a:chOff x="5070169" y="1167224"/>
            <a:chExt cx="4596937" cy="2928046"/>
          </a:xfrm>
        </p:grpSpPr>
        <p:sp>
          <p:nvSpPr>
            <p:cNvPr id="69" name="正方形/長方形 68">
              <a:extLst>
                <a:ext uri="{FF2B5EF4-FFF2-40B4-BE49-F238E27FC236}">
                  <a16:creationId xmlns:a16="http://schemas.microsoft.com/office/drawing/2014/main" id="{F142D24B-5AE9-40F8-829E-250955DEE04A}"/>
                </a:ext>
              </a:extLst>
            </p:cNvPr>
            <p:cNvSpPr/>
            <p:nvPr/>
          </p:nvSpPr>
          <p:spPr>
            <a:xfrm>
              <a:off x="5151221" y="1167224"/>
              <a:ext cx="4437223" cy="548144"/>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江崎グリコと連携した</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a:t>
              </a:r>
              <a:r>
                <a:rPr kumimoji="1" lang="en-US" altLang="ja-JP" sz="1600" b="1" dirty="0">
                  <a:solidFill>
                    <a:schemeClr val="tx1"/>
                  </a:solidFill>
                  <a:latin typeface="Meiryo UI" panose="020B0604030504040204" pitchFamily="50" charset="-128"/>
                  <a:ea typeface="Meiryo UI" panose="020B0604030504040204" pitchFamily="50" charset="-128"/>
                </a:rPr>
                <a:t> Glico</a:t>
              </a:r>
              <a:r>
                <a:rPr kumimoji="1" lang="ja-JP" altLang="en-US" sz="1600" b="1" dirty="0">
                  <a:solidFill>
                    <a:schemeClr val="tx1"/>
                  </a:solidFill>
                  <a:latin typeface="Meiryo UI" panose="020B0604030504040204" pitchFamily="50" charset="-128"/>
                  <a:ea typeface="Meiryo UI" panose="020B0604030504040204" pitchFamily="50" charset="-128"/>
                </a:rPr>
                <a:t>防災フェスタ</a:t>
              </a:r>
              <a:r>
                <a:rPr kumimoji="1" lang="en-US" altLang="ja-JP" sz="1600" b="1" dirty="0">
                  <a:solidFill>
                    <a:schemeClr val="tx1"/>
                  </a:solidFill>
                  <a:latin typeface="Meiryo UI" panose="020B0604030504040204" pitchFamily="50" charset="-128"/>
                  <a:ea typeface="Meiryo UI" panose="020B0604030504040204" pitchFamily="50" charset="-128"/>
                </a:rPr>
                <a:t>2024 </a:t>
              </a:r>
              <a:r>
                <a:rPr kumimoji="1" lang="ja-JP" altLang="en-US" sz="1600" b="1" dirty="0">
                  <a:solidFill>
                    <a:schemeClr val="tx1"/>
                  </a:solidFill>
                  <a:latin typeface="Meiryo UI" panose="020B0604030504040204" pitchFamily="50" charset="-128"/>
                  <a:ea typeface="Meiryo UI" panose="020B0604030504040204" pitchFamily="50" charset="-128"/>
                </a:rPr>
                <a:t>」の開催</a:t>
              </a:r>
            </a:p>
          </p:txBody>
        </p:sp>
        <p:sp>
          <p:nvSpPr>
            <p:cNvPr id="70" name="テキスト ボックス 69">
              <a:extLst>
                <a:ext uri="{FF2B5EF4-FFF2-40B4-BE49-F238E27FC236}">
                  <a16:creationId xmlns:a16="http://schemas.microsoft.com/office/drawing/2014/main" id="{AFE9F9D8-B18C-41DC-9A17-7EB0B0FF5068}"/>
                </a:ext>
              </a:extLst>
            </p:cNvPr>
            <p:cNvSpPr txBox="1"/>
            <p:nvPr/>
          </p:nvSpPr>
          <p:spPr>
            <a:xfrm>
              <a:off x="5070169" y="2325555"/>
              <a:ext cx="4596937" cy="176971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地域防災力の向上</a:t>
              </a:r>
            </a:p>
            <a:p>
              <a:pP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・異常気象や自然災害が増えつつある中で、府民等の防災意識や防災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知識の向上を図るため、「</a:t>
              </a:r>
              <a:r>
                <a:rPr kumimoji="1" lang="en-US" altLang="ja-JP" sz="1200" dirty="0">
                  <a:latin typeface="Meiryo UI" panose="020B0604030504040204" pitchFamily="50" charset="-128"/>
                  <a:ea typeface="Meiryo UI" panose="020B0604030504040204" pitchFamily="50" charset="-128"/>
                </a:rPr>
                <a:t>Glico</a:t>
              </a:r>
              <a:r>
                <a:rPr kumimoji="1" lang="ja-JP" altLang="en-US" sz="1200" dirty="0">
                  <a:latin typeface="Meiryo UI" panose="020B0604030504040204" pitchFamily="50" charset="-128"/>
                  <a:ea typeface="Meiryo UI" panose="020B0604030504040204" pitchFamily="50" charset="-128"/>
                </a:rPr>
                <a:t>防災フェスタ</a:t>
              </a:r>
              <a:r>
                <a:rPr kumimoji="1" lang="en-US" altLang="ja-JP" sz="1200" dirty="0">
                  <a:latin typeface="Meiryo UI" panose="020B0604030504040204" pitchFamily="50" charset="-128"/>
                  <a:ea typeface="Meiryo UI" panose="020B0604030504040204" pitchFamily="50" charset="-128"/>
                </a:rPr>
                <a:t>2024 </a:t>
              </a:r>
              <a:r>
                <a:rPr kumimoji="1" lang="ja-JP" altLang="en-US" sz="1200" dirty="0">
                  <a:latin typeface="Meiryo UI" panose="020B0604030504040204" pitchFamily="50" charset="-128"/>
                  <a:ea typeface="Meiryo UI" panose="020B0604030504040204" pitchFamily="50" charset="-128"/>
                </a:rPr>
                <a:t>」を開催</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・警察車両・自衛隊車両等の展示や、地震や火災を実際に体験できる</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機会を創出</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来場者数：約</a:t>
              </a:r>
              <a:r>
                <a:rPr kumimoji="1" lang="en-US" altLang="ja-JP" sz="1200" dirty="0">
                  <a:latin typeface="Meiryo UI" panose="020B0604030504040204" pitchFamily="50" charset="-128"/>
                  <a:ea typeface="Meiryo UI" panose="020B0604030504040204" pitchFamily="50" charset="-128"/>
                </a:rPr>
                <a:t>730</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p:txBody>
        </p:sp>
      </p:grpSp>
      <p:sp>
        <p:nvSpPr>
          <p:cNvPr id="71" name="正方形/長方形 70">
            <a:extLst>
              <a:ext uri="{FF2B5EF4-FFF2-40B4-BE49-F238E27FC236}">
                <a16:creationId xmlns:a16="http://schemas.microsoft.com/office/drawing/2014/main" id="{7EE44DEB-2F12-4F25-8B25-FD9032448AB8}"/>
              </a:ext>
            </a:extLst>
          </p:cNvPr>
          <p:cNvSpPr/>
          <p:nvPr/>
        </p:nvSpPr>
        <p:spPr>
          <a:xfrm>
            <a:off x="394181" y="6170871"/>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＜安全・安心の分野で連携した企業等一覧（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江崎グリコ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大阪地区オールトヨタ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キリンビバレッジ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南海電気鉄道</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8D25F8EA-3F5B-43E7-88F2-4C9FF90429F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03927" y="4621989"/>
            <a:ext cx="1383351" cy="1303948"/>
          </a:xfrm>
          <a:prstGeom prst="rect">
            <a:avLst/>
          </a:prstGeom>
        </p:spPr>
      </p:pic>
      <p:pic>
        <p:nvPicPr>
          <p:cNvPr id="3" name="図 2">
            <a:extLst>
              <a:ext uri="{FF2B5EF4-FFF2-40B4-BE49-F238E27FC236}">
                <a16:creationId xmlns:a16="http://schemas.microsoft.com/office/drawing/2014/main" id="{6AB7D304-B7F5-450D-BB19-1F00A7261F3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15624" y="4204742"/>
            <a:ext cx="1330826" cy="1769715"/>
          </a:xfrm>
          <a:prstGeom prst="rect">
            <a:avLst/>
          </a:prstGeom>
        </p:spPr>
      </p:pic>
      <p:pic>
        <p:nvPicPr>
          <p:cNvPr id="33" name="図 32">
            <a:extLst>
              <a:ext uri="{FF2B5EF4-FFF2-40B4-BE49-F238E27FC236}">
                <a16:creationId xmlns:a16="http://schemas.microsoft.com/office/drawing/2014/main" id="{3E987EC9-7E6B-45B8-BC19-37CD58EC38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81743" y="1769948"/>
            <a:ext cx="872742" cy="589811"/>
          </a:xfrm>
          <a:prstGeom prst="rect">
            <a:avLst/>
          </a:prstGeom>
        </p:spPr>
      </p:pic>
      <p:pic>
        <p:nvPicPr>
          <p:cNvPr id="28" name="図 27">
            <a:extLst>
              <a:ext uri="{FF2B5EF4-FFF2-40B4-BE49-F238E27FC236}">
                <a16:creationId xmlns:a16="http://schemas.microsoft.com/office/drawing/2014/main" id="{4A5971EA-9BDA-44AA-BD66-E4514392194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37975" y="3853302"/>
            <a:ext cx="1567294" cy="2089725"/>
          </a:xfrm>
          <a:prstGeom prst="rect">
            <a:avLst/>
          </a:prstGeom>
        </p:spPr>
      </p:pic>
      <p:pic>
        <p:nvPicPr>
          <p:cNvPr id="1026" name="Picture 2">
            <a:extLst>
              <a:ext uri="{FF2B5EF4-FFF2-40B4-BE49-F238E27FC236}">
                <a16:creationId xmlns:a16="http://schemas.microsoft.com/office/drawing/2014/main" id="{60C8B777-50B2-4582-888C-B0F5DBA99271}"/>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679058" y="4604899"/>
            <a:ext cx="1714123" cy="13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7B6241C-7A85-46FC-9D9E-42BAC7FDCE4A}"/>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383508" y="4308504"/>
            <a:ext cx="2103625" cy="157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344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18" name="グループ化 17"/>
          <p:cNvGrpSpPr/>
          <p:nvPr/>
        </p:nvGrpSpPr>
        <p:grpSpPr>
          <a:xfrm>
            <a:off x="394181" y="465236"/>
            <a:ext cx="9173036" cy="475850"/>
            <a:chOff x="394181" y="465236"/>
            <a:chExt cx="9173036" cy="475850"/>
          </a:xfrm>
        </p:grpSpPr>
        <p:sp>
          <p:nvSpPr>
            <p:cNvPr id="47" name="テキスト ボックス 46"/>
            <p:cNvSpPr txBox="1"/>
            <p:nvPr/>
          </p:nvSpPr>
          <p:spPr>
            <a:xfrm>
              <a:off x="474667" y="465236"/>
              <a:ext cx="477727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地域活性化・まちづくり、府内市町村支援①</a:t>
              </a:r>
            </a:p>
          </p:txBody>
        </p:sp>
        <p:cxnSp>
          <p:nvCxnSpPr>
            <p:cNvPr id="55" name="直線コネクタ 54"/>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pic>
        <p:nvPicPr>
          <p:cNvPr id="17" name="図 16">
            <a:extLst>
              <a:ext uri="{FF2B5EF4-FFF2-40B4-BE49-F238E27FC236}">
                <a16:creationId xmlns:a16="http://schemas.microsoft.com/office/drawing/2014/main" id="{4E5273FF-DD14-4633-85D4-69621E4E36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grpSp>
        <p:nvGrpSpPr>
          <p:cNvPr id="26" name="グループ化 25">
            <a:extLst>
              <a:ext uri="{FF2B5EF4-FFF2-40B4-BE49-F238E27FC236}">
                <a16:creationId xmlns:a16="http://schemas.microsoft.com/office/drawing/2014/main" id="{9CFDE614-0E03-4D92-9413-C32B713FB3C5}"/>
              </a:ext>
            </a:extLst>
          </p:cNvPr>
          <p:cNvGrpSpPr/>
          <p:nvPr/>
        </p:nvGrpSpPr>
        <p:grpSpPr>
          <a:xfrm>
            <a:off x="44936" y="1168400"/>
            <a:ext cx="4763017" cy="3232925"/>
            <a:chOff x="44936" y="1168400"/>
            <a:chExt cx="4763017" cy="3232925"/>
          </a:xfrm>
        </p:grpSpPr>
        <p:sp>
          <p:nvSpPr>
            <p:cNvPr id="31" name="テキスト ボックス 30">
              <a:extLst>
                <a:ext uri="{FF2B5EF4-FFF2-40B4-BE49-F238E27FC236}">
                  <a16:creationId xmlns:a16="http://schemas.microsoft.com/office/drawing/2014/main" id="{0937D4C3-EE07-4737-A1CD-E44A9E2EA802}"/>
                </a:ext>
              </a:extLst>
            </p:cNvPr>
            <p:cNvSpPr txBox="1"/>
            <p:nvPr/>
          </p:nvSpPr>
          <p:spPr>
            <a:xfrm>
              <a:off x="44936" y="2370000"/>
              <a:ext cx="4763017" cy="20313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万博来場に関する各種手続き支援</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2025</a:t>
              </a:r>
              <a:r>
                <a:rPr kumimoji="1" lang="ja-JP" altLang="en-US" sz="1200" dirty="0">
                  <a:latin typeface="Meiryo UI" panose="020B0604030504040204" pitchFamily="50" charset="-128"/>
                  <a:ea typeface="Meiryo UI" panose="020B0604030504040204" pitchFamily="50" charset="-128"/>
                </a:rPr>
                <a:t>年大阪・関西万博への参加を促進するため、チケット購入や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パビリオン入場予約等をサポートする「万博来場サポートデスク」を集客効果</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の高い府内各イオンモールに設置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・設置箇所数</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：府内イオンモール　</a:t>
              </a:r>
              <a:r>
                <a:rPr kumimoji="1" lang="en-US" altLang="ja-JP" sz="1200" dirty="0">
                  <a:latin typeface="Meiryo UI" panose="020B0604030504040204" pitchFamily="50" charset="-128"/>
                  <a:ea typeface="Meiryo UI" panose="020B0604030504040204" pitchFamily="50" charset="-128"/>
                  <a:sym typeface="Wingdings" panose="05000000000000000000" pitchFamily="2" charset="2"/>
                </a:rPr>
                <a:t>11</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か所</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a:p>
              <a:pPr>
                <a:spcBef>
                  <a:spcPts val="600"/>
                </a:spcBef>
              </a:pP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　・来場者数：</a:t>
              </a:r>
              <a:r>
                <a:rPr kumimoji="1" lang="en-US" altLang="ja-JP" sz="1200" dirty="0">
                  <a:latin typeface="Meiryo UI" panose="020B0604030504040204" pitchFamily="50" charset="-128"/>
                  <a:ea typeface="Meiryo UI" panose="020B0604030504040204" pitchFamily="50" charset="-128"/>
                  <a:sym typeface="Wingdings" panose="05000000000000000000" pitchFamily="2" charset="2"/>
                </a:rPr>
                <a:t> 9,211</a:t>
              </a:r>
              <a:r>
                <a:rPr kumimoji="1" lang="ja-JP" altLang="en-US" sz="1200" dirty="0">
                  <a:latin typeface="Meiryo UI" panose="020B0604030504040204" pitchFamily="50" charset="-128"/>
                  <a:ea typeface="Meiryo UI" panose="020B0604030504040204" pitchFamily="50" charset="-128"/>
                  <a:sym typeface="Wingdings" panose="05000000000000000000" pitchFamily="2" charset="2"/>
                </a:rPr>
                <a:t>名</a:t>
              </a:r>
              <a:endParaRPr kumimoji="1" lang="en-US" altLang="ja-JP" sz="1200" dirty="0">
                <a:highlight>
                  <a:srgbClr val="FFFF00"/>
                </a:highlight>
                <a:latin typeface="Meiryo UI" panose="020B0604030504040204" pitchFamily="50" charset="-128"/>
                <a:ea typeface="Meiryo UI" panose="020B0604030504040204" pitchFamily="50" charset="-128"/>
                <a:sym typeface="Wingdings" panose="05000000000000000000" pitchFamily="2" charset="2"/>
              </a:endParaRPr>
            </a:p>
          </p:txBody>
        </p:sp>
        <p:sp>
          <p:nvSpPr>
            <p:cNvPr id="32" name="正方形/長方形 31">
              <a:extLst>
                <a:ext uri="{FF2B5EF4-FFF2-40B4-BE49-F238E27FC236}">
                  <a16:creationId xmlns:a16="http://schemas.microsoft.com/office/drawing/2014/main" id="{9108A54C-BAA9-4F39-8097-D3CAA939C187}"/>
                </a:ext>
              </a:extLst>
            </p:cNvPr>
            <p:cNvSpPr/>
            <p:nvPr/>
          </p:nvSpPr>
          <p:spPr>
            <a:xfrm>
              <a:off x="333270" y="1168400"/>
              <a:ext cx="4443263" cy="547488"/>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イオンと連携した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「万博来場サポートデスク」の設置</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grpSp>
        <p:nvGrpSpPr>
          <p:cNvPr id="85" name="グループ化 84">
            <a:extLst>
              <a:ext uri="{FF2B5EF4-FFF2-40B4-BE49-F238E27FC236}">
                <a16:creationId xmlns:a16="http://schemas.microsoft.com/office/drawing/2014/main" id="{E2441F05-65DB-48F7-A78E-B27A91FEB7D7}"/>
              </a:ext>
            </a:extLst>
          </p:cNvPr>
          <p:cNvGrpSpPr/>
          <p:nvPr/>
        </p:nvGrpSpPr>
        <p:grpSpPr>
          <a:xfrm>
            <a:off x="187630" y="1139445"/>
            <a:ext cx="612000" cy="595761"/>
            <a:chOff x="-1472255" y="1547756"/>
            <a:chExt cx="612000" cy="595761"/>
          </a:xfrm>
        </p:grpSpPr>
        <p:sp>
          <p:nvSpPr>
            <p:cNvPr id="86" name="星: 12 pt 85">
              <a:extLst>
                <a:ext uri="{FF2B5EF4-FFF2-40B4-BE49-F238E27FC236}">
                  <a16:creationId xmlns:a16="http://schemas.microsoft.com/office/drawing/2014/main" id="{7B7A92DA-DD21-4703-BCA7-A869B1B8C6FE}"/>
                </a:ext>
              </a:extLst>
            </p:cNvPr>
            <p:cNvSpPr/>
            <p:nvPr/>
          </p:nvSpPr>
          <p:spPr>
            <a:xfrm>
              <a:off x="-1472255" y="1547756"/>
              <a:ext cx="612000" cy="595761"/>
            </a:xfrm>
            <a:prstGeom prst="star1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chemeClr val="tx1"/>
                </a:solidFill>
              </a:endParaRPr>
            </a:p>
          </p:txBody>
        </p:sp>
        <p:sp>
          <p:nvSpPr>
            <p:cNvPr id="87" name="テキスト ボックス 86">
              <a:extLst>
                <a:ext uri="{FF2B5EF4-FFF2-40B4-BE49-F238E27FC236}">
                  <a16:creationId xmlns:a16="http://schemas.microsoft.com/office/drawing/2014/main" id="{213F2110-D0B0-4B7C-A53E-2933B07A295E}"/>
                </a:ext>
              </a:extLst>
            </p:cNvPr>
            <p:cNvSpPr txBox="1"/>
            <p:nvPr/>
          </p:nvSpPr>
          <p:spPr>
            <a:xfrm>
              <a:off x="-1472255" y="1676359"/>
              <a:ext cx="598241" cy="338554"/>
            </a:xfrm>
            <a:prstGeom prst="rect">
              <a:avLst/>
            </a:prstGeom>
            <a:noFill/>
          </p:spPr>
          <p:txBody>
            <a:bodyPr wrap="none" rtlCol="0">
              <a:spAutoFit/>
            </a:bodyPr>
            <a:lstStyle/>
            <a:p>
              <a:r>
                <a:rPr kumimoji="1" lang="ja-JP" altLang="en-US" sz="1600" b="1" dirty="0">
                  <a:solidFill>
                    <a:schemeClr val="bg1"/>
                  </a:solidFill>
                </a:rPr>
                <a:t>新規</a:t>
              </a:r>
            </a:p>
          </p:txBody>
        </p:sp>
      </p:grpSp>
      <p:pic>
        <p:nvPicPr>
          <p:cNvPr id="40" name="図 39">
            <a:extLst>
              <a:ext uri="{FF2B5EF4-FFF2-40B4-BE49-F238E27FC236}">
                <a16:creationId xmlns:a16="http://schemas.microsoft.com/office/drawing/2014/main" id="{D26A94A2-CBEB-4B20-80A2-783D31CB47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37579" y="1854775"/>
            <a:ext cx="1138954" cy="373599"/>
          </a:xfrm>
          <a:prstGeom prst="rect">
            <a:avLst/>
          </a:prstGeom>
        </p:spPr>
      </p:pic>
      <p:sp>
        <p:nvSpPr>
          <p:cNvPr id="33" name="テキスト ボックス 32">
            <a:extLst>
              <a:ext uri="{FF2B5EF4-FFF2-40B4-BE49-F238E27FC236}">
                <a16:creationId xmlns:a16="http://schemas.microsoft.com/office/drawing/2014/main" id="{53F0CE68-6E0E-45C0-81A7-8DE97D4B8C87}"/>
              </a:ext>
            </a:extLst>
          </p:cNvPr>
          <p:cNvSpPr txBox="1"/>
          <p:nvPr/>
        </p:nvSpPr>
        <p:spPr>
          <a:xfrm>
            <a:off x="4993545" y="2404946"/>
            <a:ext cx="4804503" cy="176971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万博への参加促進・宝くじの販売促進</a:t>
            </a:r>
          </a:p>
          <a:p>
            <a:pPr algn="ctr">
              <a:spcBef>
                <a:spcPts val="600"/>
              </a:spcBef>
            </a:pPr>
            <a:endParaRPr kumimoji="1" lang="en-US" altLang="ja-JP" sz="3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2025</a:t>
            </a:r>
            <a:r>
              <a:rPr kumimoji="1" lang="ja-JP" altLang="en-US" sz="1200" dirty="0">
                <a:latin typeface="Meiryo UI" panose="020B0604030504040204" pitchFamily="50" charset="-128"/>
                <a:ea typeface="Meiryo UI" panose="020B0604030504040204" pitchFamily="50" charset="-128"/>
              </a:rPr>
              <a:t>年大阪・関西万博の参加促進を図るため、集客効果の高い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セレッソ大阪のホーム開幕戦において、万博</a:t>
            </a:r>
            <a:r>
              <a:rPr kumimoji="1" lang="en-US" altLang="ja-JP" sz="1200" dirty="0">
                <a:latin typeface="Meiryo UI" panose="020B0604030504040204" pitchFamily="50" charset="-128"/>
                <a:ea typeface="Meiryo UI" panose="020B0604030504040204" pitchFamily="50" charset="-128"/>
              </a:rPr>
              <a:t>PR</a:t>
            </a:r>
            <a:r>
              <a:rPr kumimoji="1" lang="ja-JP" altLang="en-US" sz="1200" dirty="0">
                <a:latin typeface="Meiryo UI" panose="020B0604030504040204" pitchFamily="50" charset="-128"/>
                <a:ea typeface="Meiryo UI" panose="020B0604030504040204" pitchFamily="50" charset="-128"/>
              </a:rPr>
              <a:t>ブースを出展</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・一部の収益金が万博資金に充当されるバレンタインジャンボ宝くじの</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販売促進を実施　</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宝くじ販売枚数：</a:t>
            </a:r>
            <a:r>
              <a:rPr kumimoji="1" lang="en-US" altLang="ja-JP" sz="1200" dirty="0">
                <a:latin typeface="Meiryo UI" panose="020B0604030504040204" pitchFamily="50" charset="-128"/>
                <a:ea typeface="Meiryo UI" panose="020B0604030504040204" pitchFamily="50" charset="-128"/>
              </a:rPr>
              <a:t>2,397</a:t>
            </a:r>
            <a:r>
              <a:rPr kumimoji="1" lang="ja-JP" altLang="en-US" sz="1200" dirty="0">
                <a:latin typeface="Meiryo UI" panose="020B0604030504040204" pitchFamily="50" charset="-128"/>
                <a:ea typeface="Meiryo UI" panose="020B0604030504040204" pitchFamily="50" charset="-128"/>
              </a:rPr>
              <a:t>枚</a:t>
            </a:r>
            <a:endParaRPr kumimoji="1" lang="en-US" altLang="ja-JP" sz="1200" dirty="0">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C946075A-584E-4718-A8E3-88588ACC4D7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2812" y="4781499"/>
            <a:ext cx="2016680" cy="1611265"/>
          </a:xfrm>
          <a:prstGeom prst="rect">
            <a:avLst/>
          </a:prstGeom>
        </p:spPr>
      </p:pic>
      <p:pic>
        <p:nvPicPr>
          <p:cNvPr id="27" name="図 26">
            <a:extLst>
              <a:ext uri="{FF2B5EF4-FFF2-40B4-BE49-F238E27FC236}">
                <a16:creationId xmlns:a16="http://schemas.microsoft.com/office/drawing/2014/main" id="{4020529E-BAAF-4249-B7B5-276F5BCC0EB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08445" y="4789958"/>
            <a:ext cx="2399508" cy="1614940"/>
          </a:xfrm>
          <a:prstGeom prst="rect">
            <a:avLst/>
          </a:prstGeom>
        </p:spPr>
      </p:pic>
      <p:sp>
        <p:nvSpPr>
          <p:cNvPr id="28" name="スライド番号プレースホルダー 1">
            <a:extLst>
              <a:ext uri="{FF2B5EF4-FFF2-40B4-BE49-F238E27FC236}">
                <a16:creationId xmlns:a16="http://schemas.microsoft.com/office/drawing/2014/main" id="{C7066685-040E-4F33-B687-1FD5E630410A}"/>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22</a:t>
            </a:fld>
            <a:endParaRPr lang="ja-JP" altLang="en-US" dirty="0"/>
          </a:p>
        </p:txBody>
      </p:sp>
      <p:sp>
        <p:nvSpPr>
          <p:cNvPr id="30" name="正方形/長方形 29">
            <a:extLst>
              <a:ext uri="{FF2B5EF4-FFF2-40B4-BE49-F238E27FC236}">
                <a16:creationId xmlns:a16="http://schemas.microsoft.com/office/drawing/2014/main" id="{ADF0DCC7-5496-456C-8FD7-7E1D526866B3}"/>
              </a:ext>
            </a:extLst>
          </p:cNvPr>
          <p:cNvSpPr/>
          <p:nvPr/>
        </p:nvSpPr>
        <p:spPr>
          <a:xfrm>
            <a:off x="5174166" y="1168400"/>
            <a:ext cx="4443263" cy="547488"/>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セレッソ大阪と連携した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ホーム開幕戦における府政</a:t>
            </a:r>
            <a:r>
              <a:rPr lang="en-US" altLang="ja-JP" sz="1600" b="1" dirty="0">
                <a:solidFill>
                  <a:schemeClr val="tx1"/>
                </a:solidFill>
                <a:latin typeface="Meiryo UI" panose="020B0604030504040204" pitchFamily="50" charset="-128"/>
                <a:ea typeface="Meiryo UI" panose="020B0604030504040204" pitchFamily="50" charset="-128"/>
              </a:rPr>
              <a:t>PR</a:t>
            </a:r>
            <a:r>
              <a:rPr lang="ja-JP" altLang="en-US" sz="1600" b="1" dirty="0">
                <a:solidFill>
                  <a:schemeClr val="tx1"/>
                </a:solidFill>
                <a:latin typeface="Meiryo UI" panose="020B0604030504040204" pitchFamily="50" charset="-128"/>
                <a:ea typeface="Meiryo UI" panose="020B0604030504040204" pitchFamily="50" charset="-128"/>
              </a:rPr>
              <a:t>ブースの出展</a:t>
            </a:r>
            <a:endParaRPr lang="en-US" altLang="ja-JP" sz="1600" b="1" dirty="0">
              <a:solidFill>
                <a:schemeClr val="tx1"/>
              </a:solidFill>
              <a:latin typeface="Meiryo UI" panose="020B0604030504040204" pitchFamily="50" charset="-128"/>
              <a:ea typeface="Meiryo UI" panose="020B0604030504040204" pitchFamily="50" charset="-128"/>
            </a:endParaRPr>
          </a:p>
        </p:txBody>
      </p:sp>
      <p:cxnSp>
        <p:nvCxnSpPr>
          <p:cNvPr id="34" name="直線コネクタ 33">
            <a:extLst>
              <a:ext uri="{FF2B5EF4-FFF2-40B4-BE49-F238E27FC236}">
                <a16:creationId xmlns:a16="http://schemas.microsoft.com/office/drawing/2014/main" id="{DE18271B-9183-47A2-B340-8E834A69AA18}"/>
              </a:ext>
            </a:extLst>
          </p:cNvPr>
          <p:cNvCxnSpPr>
            <a:cxnSpLocks/>
          </p:cNvCxnSpPr>
          <p:nvPr/>
        </p:nvCxnSpPr>
        <p:spPr>
          <a:xfrm flipV="1">
            <a:off x="4953000" y="1168400"/>
            <a:ext cx="0" cy="547820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C7B0FEE9-7212-4A34-A349-5E946D8527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982001" y="1749405"/>
            <a:ext cx="1619147" cy="620595"/>
          </a:xfrm>
          <a:prstGeom prst="rect">
            <a:avLst/>
          </a:prstGeom>
        </p:spPr>
      </p:pic>
      <p:pic>
        <p:nvPicPr>
          <p:cNvPr id="1026" name="Picture 2">
            <a:extLst>
              <a:ext uri="{FF2B5EF4-FFF2-40B4-BE49-F238E27FC236}">
                <a16:creationId xmlns:a16="http://schemas.microsoft.com/office/drawing/2014/main" id="{A44F02A0-BC9B-47B6-890B-794455BA648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18661" y="4709142"/>
            <a:ext cx="2336405" cy="175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1AD582C0-3A10-4A39-84A4-912633ECBEA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32293" y="4789958"/>
            <a:ext cx="2120895" cy="1590672"/>
          </a:xfrm>
          <a:prstGeom prst="rect">
            <a:avLst/>
          </a:prstGeom>
        </p:spPr>
      </p:pic>
    </p:spTree>
    <p:extLst>
      <p:ext uri="{BB962C8B-B14F-4D97-AF65-F5344CB8AC3E}">
        <p14:creationId xmlns:p14="http://schemas.microsoft.com/office/powerpoint/2010/main" val="1268643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19" name="テキスト ボックス 18">
            <a:extLst>
              <a:ext uri="{FF2B5EF4-FFF2-40B4-BE49-F238E27FC236}">
                <a16:creationId xmlns:a16="http://schemas.microsoft.com/office/drawing/2014/main" id="{0C458B59-9BE8-472D-987B-8833C7937692}"/>
              </a:ext>
            </a:extLst>
          </p:cNvPr>
          <p:cNvSpPr txBox="1"/>
          <p:nvPr/>
        </p:nvSpPr>
        <p:spPr>
          <a:xfrm>
            <a:off x="240794" y="2320675"/>
            <a:ext cx="4804503" cy="190821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府内市町村の魅力発信の支援</a:t>
            </a:r>
            <a:endParaRPr kumimoji="1" lang="en-US" altLang="ja-JP" sz="3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・府内市町村と連携し、移住・定住の促進を目的に地域の魅力発信を行う</a:t>
            </a:r>
          </a:p>
          <a:p>
            <a:pPr>
              <a:spcBef>
                <a:spcPts val="600"/>
              </a:spcBef>
            </a:pPr>
            <a:r>
              <a:rPr kumimoji="1" lang="ja-JP" altLang="en-US" sz="1200" dirty="0">
                <a:latin typeface="Meiryo UI" panose="020B0604030504040204" pitchFamily="50" charset="-128"/>
                <a:ea typeface="Meiryo UI" panose="020B0604030504040204" pitchFamily="50" charset="-128"/>
              </a:rPr>
              <a:t>　「大阪の魅力を再発見</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移住・定住フェア</a:t>
            </a:r>
            <a:r>
              <a:rPr kumimoji="1" lang="en-US" altLang="ja-JP" sz="1200" dirty="0">
                <a:latin typeface="Meiryo UI" panose="020B0604030504040204" pitchFamily="50" charset="-128"/>
                <a:ea typeface="Meiryo UI" panose="020B0604030504040204" pitchFamily="50" charset="-128"/>
              </a:rPr>
              <a:t>2024</a:t>
            </a:r>
            <a:r>
              <a:rPr kumimoji="1" lang="ja-JP" altLang="en-US" sz="1200" dirty="0">
                <a:latin typeface="Meiryo UI" panose="020B0604030504040204" pitchFamily="50" charset="-128"/>
                <a:ea typeface="Meiryo UI" panose="020B0604030504040204" pitchFamily="50" charset="-128"/>
              </a:rPr>
              <a:t>」を、集客効果が高い</a:t>
            </a:r>
          </a:p>
          <a:p>
            <a:pPr>
              <a:spcBef>
                <a:spcPts val="600"/>
              </a:spcBef>
            </a:pPr>
            <a:r>
              <a:rPr kumimoji="1" lang="ja-JP" altLang="en-US" sz="1200" dirty="0">
                <a:latin typeface="Meiryo UI" panose="020B0604030504040204" pitchFamily="50" charset="-128"/>
                <a:ea typeface="Meiryo UI" panose="020B0604030504040204" pitchFamily="50" charset="-128"/>
              </a:rPr>
              <a:t>　「ららぽーと</a:t>
            </a:r>
            <a:r>
              <a:rPr kumimoji="1" lang="en-US" altLang="ja-JP" sz="1200" dirty="0">
                <a:latin typeface="Meiryo UI" panose="020B0604030504040204" pitchFamily="50" charset="-128"/>
                <a:ea typeface="Meiryo UI" panose="020B0604030504040204" pitchFamily="50" charset="-128"/>
              </a:rPr>
              <a:t>EXPOCITY</a:t>
            </a:r>
            <a:r>
              <a:rPr kumimoji="1" lang="ja-JP" altLang="en-US" sz="1200" dirty="0">
                <a:latin typeface="Meiryo UI" panose="020B0604030504040204" pitchFamily="50" charset="-128"/>
                <a:ea typeface="Meiryo UI" panose="020B0604030504040204" pitchFamily="50" charset="-128"/>
              </a:rPr>
              <a:t>」において開催</a:t>
            </a:r>
          </a:p>
          <a:p>
            <a:pPr>
              <a:spcBef>
                <a:spcPts val="600"/>
              </a:spcBef>
            </a:pPr>
            <a:r>
              <a:rPr kumimoji="1" lang="ja-JP" altLang="en-US" sz="1200" dirty="0">
                <a:latin typeface="Meiryo UI" panose="020B0604030504040204" pitchFamily="50" charset="-128"/>
                <a:ea typeface="Meiryo UI" panose="020B0604030504040204" pitchFamily="50" charset="-128"/>
              </a:rPr>
              <a:t>・府内</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市町村がブースを出展し、特産品紹介・販売、移住・定住相談、</a:t>
            </a:r>
          </a:p>
          <a:p>
            <a:pPr>
              <a:spcBef>
                <a:spcPts val="600"/>
              </a:spcBef>
            </a:pPr>
            <a:r>
              <a:rPr kumimoji="1" lang="ja-JP" altLang="en-US" sz="1200" dirty="0">
                <a:latin typeface="Meiryo UI" panose="020B0604030504040204" pitchFamily="50" charset="-128"/>
                <a:ea typeface="Meiryo UI" panose="020B0604030504040204" pitchFamily="50" charset="-128"/>
              </a:rPr>
              <a:t>　各種体験イベント、ご当地キャラクターによる市町</a:t>
            </a:r>
            <a:r>
              <a:rPr kumimoji="1" lang="en-US" altLang="ja-JP" sz="1200" dirty="0">
                <a:latin typeface="Meiryo UI" panose="020B0604030504040204" pitchFamily="50" charset="-128"/>
                <a:ea typeface="Meiryo UI" panose="020B0604030504040204" pitchFamily="50" charset="-128"/>
              </a:rPr>
              <a:t>PR</a:t>
            </a:r>
            <a:r>
              <a:rPr kumimoji="1" lang="ja-JP" altLang="en-US" sz="1200" dirty="0">
                <a:latin typeface="Meiryo UI" panose="020B0604030504040204" pitchFamily="50" charset="-128"/>
                <a:ea typeface="Meiryo UI" panose="020B0604030504040204" pitchFamily="50" charset="-128"/>
              </a:rPr>
              <a:t>、クイズラリー等を実施</a:t>
            </a: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来場者数：約</a:t>
            </a:r>
            <a:r>
              <a:rPr kumimoji="1" lang="en-US" altLang="ja-JP" sz="1200" dirty="0">
                <a:latin typeface="Meiryo UI" panose="020B0604030504040204" pitchFamily="50" charset="-128"/>
                <a:ea typeface="Meiryo UI" panose="020B0604030504040204" pitchFamily="50" charset="-128"/>
              </a:rPr>
              <a:t>2,200</a:t>
            </a:r>
            <a:r>
              <a:rPr kumimoji="1" lang="ja-JP" altLang="en-US" sz="1200" dirty="0">
                <a:latin typeface="Meiryo UI" panose="020B0604030504040204" pitchFamily="50" charset="-128"/>
                <a:ea typeface="Meiryo UI" panose="020B0604030504040204" pitchFamily="50" charset="-128"/>
              </a:rPr>
              <a:t>名　</a:t>
            </a:r>
            <a:endParaRPr kumimoji="1" lang="en-US" altLang="ja-JP" sz="1200" dirty="0">
              <a:latin typeface="Meiryo UI" panose="020B0604030504040204" pitchFamily="50" charset="-128"/>
              <a:ea typeface="Meiryo UI" panose="020B0604030504040204" pitchFamily="50" charset="-128"/>
            </a:endParaRPr>
          </a:p>
        </p:txBody>
      </p:sp>
      <p:pic>
        <p:nvPicPr>
          <p:cNvPr id="21" name="図 20" descr="テキスト&#10;&#10;自動的に生成された説明">
            <a:extLst>
              <a:ext uri="{FF2B5EF4-FFF2-40B4-BE49-F238E27FC236}">
                <a16:creationId xmlns:a16="http://schemas.microsoft.com/office/drawing/2014/main" id="{BC014DC4-CA71-4880-90BD-1C1A460F01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1754" y="1786699"/>
            <a:ext cx="1421376" cy="446865"/>
          </a:xfrm>
          <a:prstGeom prst="rect">
            <a:avLst/>
          </a:prstGeom>
        </p:spPr>
      </p:pic>
      <p:pic>
        <p:nvPicPr>
          <p:cNvPr id="23" name="図 22">
            <a:extLst>
              <a:ext uri="{FF2B5EF4-FFF2-40B4-BE49-F238E27FC236}">
                <a16:creationId xmlns:a16="http://schemas.microsoft.com/office/drawing/2014/main" id="{058A60DA-17E6-414D-903C-2F45752819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70114" y="5136002"/>
            <a:ext cx="1543016" cy="879976"/>
          </a:xfrm>
          <a:prstGeom prst="rect">
            <a:avLst/>
          </a:prstGeom>
        </p:spPr>
      </p:pic>
      <p:pic>
        <p:nvPicPr>
          <p:cNvPr id="24" name="図 23">
            <a:extLst>
              <a:ext uri="{FF2B5EF4-FFF2-40B4-BE49-F238E27FC236}">
                <a16:creationId xmlns:a16="http://schemas.microsoft.com/office/drawing/2014/main" id="{52ECF9B6-C0A3-4747-8C48-1D7B1320A2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75928" y="4129961"/>
            <a:ext cx="1531388" cy="879976"/>
          </a:xfrm>
          <a:prstGeom prst="rect">
            <a:avLst/>
          </a:prstGeom>
        </p:spPr>
      </p:pic>
      <p:pic>
        <p:nvPicPr>
          <p:cNvPr id="25" name="図 24">
            <a:extLst>
              <a:ext uri="{FF2B5EF4-FFF2-40B4-BE49-F238E27FC236}">
                <a16:creationId xmlns:a16="http://schemas.microsoft.com/office/drawing/2014/main" id="{2FFEC677-8721-4E46-9E9E-292D1568DB09}"/>
              </a:ext>
            </a:extLst>
          </p:cNvPr>
          <p:cNvPicPr>
            <a:picLocks noChangeAspect="1"/>
          </p:cNvPicPr>
          <p:nvPr/>
        </p:nvPicPr>
        <p:blipFill>
          <a:blip r:embed="rId6"/>
          <a:stretch>
            <a:fillRect/>
          </a:stretch>
        </p:blipFill>
        <p:spPr>
          <a:xfrm>
            <a:off x="433057" y="4358868"/>
            <a:ext cx="2702571" cy="1593899"/>
          </a:xfrm>
          <a:prstGeom prst="rect">
            <a:avLst/>
          </a:prstGeom>
        </p:spPr>
      </p:pic>
      <p:grpSp>
        <p:nvGrpSpPr>
          <p:cNvPr id="28" name="グループ化 27">
            <a:extLst>
              <a:ext uri="{FF2B5EF4-FFF2-40B4-BE49-F238E27FC236}">
                <a16:creationId xmlns:a16="http://schemas.microsoft.com/office/drawing/2014/main" id="{22A487FE-72B3-4661-A737-D0531792E23D}"/>
              </a:ext>
            </a:extLst>
          </p:cNvPr>
          <p:cNvGrpSpPr/>
          <p:nvPr/>
        </p:nvGrpSpPr>
        <p:grpSpPr>
          <a:xfrm>
            <a:off x="5147616" y="1021636"/>
            <a:ext cx="4699996" cy="3460343"/>
            <a:chOff x="5085256" y="1098929"/>
            <a:chExt cx="4699996" cy="3460343"/>
          </a:xfrm>
        </p:grpSpPr>
        <p:sp>
          <p:nvSpPr>
            <p:cNvPr id="29" name="正方形/長方形 28">
              <a:extLst>
                <a:ext uri="{FF2B5EF4-FFF2-40B4-BE49-F238E27FC236}">
                  <a16:creationId xmlns:a16="http://schemas.microsoft.com/office/drawing/2014/main" id="{5E34D367-CF82-41C7-B1CB-7C6ADEBE3CDE}"/>
                </a:ext>
              </a:extLst>
            </p:cNvPr>
            <p:cNvSpPr/>
            <p:nvPr/>
          </p:nvSpPr>
          <p:spPr>
            <a:xfrm>
              <a:off x="5154213" y="1098929"/>
              <a:ext cx="4437223" cy="776196"/>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アース製薬、明治安田生命による</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大阪府・市町村公民連携推進協議会</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研修会への協力</a:t>
              </a:r>
            </a:p>
          </p:txBody>
        </p:sp>
        <p:sp>
          <p:nvSpPr>
            <p:cNvPr id="30" name="テキスト ボックス 29">
              <a:extLst>
                <a:ext uri="{FF2B5EF4-FFF2-40B4-BE49-F238E27FC236}">
                  <a16:creationId xmlns:a16="http://schemas.microsoft.com/office/drawing/2014/main" id="{A21B8675-0889-489D-8D33-62CCBF81FCFD}"/>
                </a:ext>
              </a:extLst>
            </p:cNvPr>
            <p:cNvSpPr txBox="1"/>
            <p:nvPr/>
          </p:nvSpPr>
          <p:spPr>
            <a:xfrm>
              <a:off x="5085256" y="2389447"/>
              <a:ext cx="4699996" cy="2169825"/>
            </a:xfrm>
            <a:prstGeom prst="rect">
              <a:avLst/>
            </a:prstGeom>
            <a:noFill/>
          </p:spPr>
          <p:txBody>
            <a:bodyPr wrap="square" rtlCol="0">
              <a:spAutoFit/>
            </a:bodyPr>
            <a:lstStyle/>
            <a:p>
              <a:pPr algn="ctr">
                <a:spcBef>
                  <a:spcPts val="600"/>
                </a:spcBef>
              </a:pPr>
              <a:r>
                <a:rPr kumimoji="1" lang="ja-JP" altLang="en-US" sz="1600" b="1" dirty="0">
                  <a:solidFill>
                    <a:srgbClr val="2993A3"/>
                  </a:solidFill>
                  <a:latin typeface="Meiryo UI" panose="020B0604030504040204" pitchFamily="50" charset="-128"/>
                  <a:ea typeface="Meiryo UI" panose="020B0604030504040204" pitchFamily="50" charset="-128"/>
                </a:rPr>
                <a:t>市町村の公民連携の促進</a:t>
              </a:r>
              <a:endParaRPr kumimoji="1" lang="en-US" altLang="ja-JP" sz="400" dirty="0">
                <a:solidFill>
                  <a:srgbClr val="2993A3"/>
                </a:solidFill>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・市町村の公民連携を促進するため、担当者向けの研修会において、</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アース製薬、明治安田生命より「企業から見た公民連携」や</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「行政への期待」について講演</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・企業と市町村職員により、企業等と行政の強みを活かした連携を検討</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ja-JP" altLang="en-US" sz="1200" dirty="0">
                  <a:latin typeface="Meiryo UI" panose="020B0604030504040204" pitchFamily="50" charset="-128"/>
                  <a:ea typeface="Meiryo UI" panose="020B0604030504040204" pitchFamily="50" charset="-128"/>
                </a:rPr>
                <a:t>　するグループワークを実施</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実績</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参加者数：</a:t>
              </a:r>
              <a:r>
                <a:rPr kumimoji="1" lang="en-US" altLang="ja-JP" sz="1200" dirty="0">
                  <a:latin typeface="Meiryo UI" panose="020B0604030504040204" pitchFamily="50" charset="-128"/>
                  <a:ea typeface="Meiryo UI" panose="020B0604030504040204" pitchFamily="50" charset="-128"/>
                </a:rPr>
                <a:t>22</a:t>
              </a:r>
              <a:r>
                <a:rPr kumimoji="1" lang="ja-JP" altLang="en-US" sz="1200" dirty="0">
                  <a:latin typeface="Meiryo UI" panose="020B0604030504040204" pitchFamily="50" charset="-128"/>
                  <a:ea typeface="Meiryo UI" panose="020B0604030504040204" pitchFamily="50" charset="-128"/>
                </a:rPr>
                <a:t>市町、</a:t>
              </a:r>
              <a:r>
                <a:rPr kumimoji="1" lang="en-US" altLang="ja-JP" sz="1200" dirty="0">
                  <a:latin typeface="Meiryo UI" panose="020B0604030504040204" pitchFamily="50" charset="-128"/>
                  <a:ea typeface="Meiryo UI" panose="020B0604030504040204" pitchFamily="50" charset="-128"/>
                </a:rPr>
                <a:t>26</a:t>
              </a:r>
              <a:r>
                <a:rPr kumimoji="1" lang="ja-JP" altLang="en-US" sz="1200" dirty="0">
                  <a:latin typeface="Meiryo UI" panose="020B0604030504040204" pitchFamily="50" charset="-128"/>
                  <a:ea typeface="Meiryo UI" panose="020B0604030504040204" pitchFamily="50" charset="-128"/>
                </a:rPr>
                <a:t>名</a:t>
              </a:r>
              <a:endParaRPr kumimoji="1" lang="en-US" altLang="ja-JP" sz="1200" dirty="0">
                <a:latin typeface="Meiryo UI" panose="020B0604030504040204" pitchFamily="50" charset="-128"/>
                <a:ea typeface="Meiryo UI" panose="020B0604030504040204" pitchFamily="50" charset="-128"/>
              </a:endParaRPr>
            </a:p>
            <a:p>
              <a:pPr>
                <a:spcBef>
                  <a:spcPts val="60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参加者の声</a:t>
              </a:r>
              <a:r>
                <a:rPr kumimoji="1" lang="en-US" altLang="ja-JP" sz="1200" b="1" dirty="0">
                  <a:latin typeface="Meiryo UI" panose="020B0604030504040204" pitchFamily="50" charset="-128"/>
                  <a:ea typeface="Meiryo UI" panose="020B0604030504040204" pitchFamily="50" charset="-128"/>
                </a:rPr>
                <a:t>】</a:t>
              </a:r>
            </a:p>
          </p:txBody>
        </p:sp>
      </p:grpSp>
      <p:pic>
        <p:nvPicPr>
          <p:cNvPr id="31" name="図 30">
            <a:extLst>
              <a:ext uri="{FF2B5EF4-FFF2-40B4-BE49-F238E27FC236}">
                <a16:creationId xmlns:a16="http://schemas.microsoft.com/office/drawing/2014/main" id="{C075D4C0-662F-4002-AF9C-8A396540863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08406" y="1860761"/>
            <a:ext cx="1365219" cy="365983"/>
          </a:xfrm>
          <a:prstGeom prst="rect">
            <a:avLst/>
          </a:prstGeom>
        </p:spPr>
      </p:pic>
      <p:pic>
        <p:nvPicPr>
          <p:cNvPr id="32" name="図 31">
            <a:extLst>
              <a:ext uri="{FF2B5EF4-FFF2-40B4-BE49-F238E27FC236}">
                <a16:creationId xmlns:a16="http://schemas.microsoft.com/office/drawing/2014/main" id="{51074CAD-BBBF-4887-859C-995F8843423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20546" y="1878860"/>
            <a:ext cx="1313199" cy="292393"/>
          </a:xfrm>
          <a:prstGeom prst="rect">
            <a:avLst/>
          </a:prstGeom>
        </p:spPr>
      </p:pic>
      <p:pic>
        <p:nvPicPr>
          <p:cNvPr id="34" name="図 33">
            <a:extLst>
              <a:ext uri="{FF2B5EF4-FFF2-40B4-BE49-F238E27FC236}">
                <a16:creationId xmlns:a16="http://schemas.microsoft.com/office/drawing/2014/main" id="{4A83A809-603E-4EDC-9526-7E92623C1B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08461" y="5108284"/>
            <a:ext cx="1370519" cy="1027890"/>
          </a:xfrm>
          <a:prstGeom prst="rect">
            <a:avLst/>
          </a:prstGeom>
        </p:spPr>
      </p:pic>
      <p:grpSp>
        <p:nvGrpSpPr>
          <p:cNvPr id="46" name="グループ化 45">
            <a:extLst>
              <a:ext uri="{FF2B5EF4-FFF2-40B4-BE49-F238E27FC236}">
                <a16:creationId xmlns:a16="http://schemas.microsoft.com/office/drawing/2014/main" id="{08396079-CAEB-4B03-9FA0-4F50C57BB797}"/>
              </a:ext>
            </a:extLst>
          </p:cNvPr>
          <p:cNvGrpSpPr/>
          <p:nvPr/>
        </p:nvGrpSpPr>
        <p:grpSpPr>
          <a:xfrm>
            <a:off x="394181" y="465236"/>
            <a:ext cx="9173036" cy="475850"/>
            <a:chOff x="394181" y="465236"/>
            <a:chExt cx="9173036" cy="475850"/>
          </a:xfrm>
        </p:grpSpPr>
        <p:sp>
          <p:nvSpPr>
            <p:cNvPr id="49" name="テキスト ボックス 48">
              <a:extLst>
                <a:ext uri="{FF2B5EF4-FFF2-40B4-BE49-F238E27FC236}">
                  <a16:creationId xmlns:a16="http://schemas.microsoft.com/office/drawing/2014/main" id="{83866347-EE93-4ACC-A006-0CBE145BBDF3}"/>
                </a:ext>
              </a:extLst>
            </p:cNvPr>
            <p:cNvSpPr txBox="1"/>
            <p:nvPr/>
          </p:nvSpPr>
          <p:spPr>
            <a:xfrm>
              <a:off x="474667" y="465236"/>
              <a:ext cx="4777270"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地域活性化・まちづくり、府内市町村支援②</a:t>
              </a:r>
            </a:p>
          </p:txBody>
        </p:sp>
        <p:cxnSp>
          <p:nvCxnSpPr>
            <p:cNvPr id="50" name="直線コネクタ 49">
              <a:extLst>
                <a:ext uri="{FF2B5EF4-FFF2-40B4-BE49-F238E27FC236}">
                  <a16:creationId xmlns:a16="http://schemas.microsoft.com/office/drawing/2014/main" id="{64B37079-AE91-4650-9A74-30EB2B90A857}"/>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pic>
        <p:nvPicPr>
          <p:cNvPr id="51" name="図 50">
            <a:extLst>
              <a:ext uri="{FF2B5EF4-FFF2-40B4-BE49-F238E27FC236}">
                <a16:creationId xmlns:a16="http://schemas.microsoft.com/office/drawing/2014/main" id="{AD598F8A-CA40-4B2A-B0F9-193F766E40C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sp>
        <p:nvSpPr>
          <p:cNvPr id="54" name="正方形/長方形 53">
            <a:extLst>
              <a:ext uri="{FF2B5EF4-FFF2-40B4-BE49-F238E27FC236}">
                <a16:creationId xmlns:a16="http://schemas.microsoft.com/office/drawing/2014/main" id="{FB2F54C8-D973-4E6A-8094-149542663A08}"/>
              </a:ext>
            </a:extLst>
          </p:cNvPr>
          <p:cNvSpPr/>
          <p:nvPr/>
        </p:nvSpPr>
        <p:spPr>
          <a:xfrm>
            <a:off x="95136" y="1135990"/>
            <a:ext cx="4882870" cy="547488"/>
          </a:xfrm>
          <a:prstGeom prst="rect">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三井不動産と連携した</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「大阪の魅力を再発見</a:t>
            </a:r>
            <a:r>
              <a:rPr lang="en-US" altLang="ja-JP" sz="1600" b="1" dirty="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移住・定住フェア</a:t>
            </a:r>
            <a:r>
              <a:rPr lang="en-US" altLang="ja-JP" sz="1600" b="1" dirty="0">
                <a:solidFill>
                  <a:schemeClr val="tx1"/>
                </a:solidFill>
                <a:latin typeface="Meiryo UI" panose="020B0604030504040204" pitchFamily="50" charset="-128"/>
                <a:ea typeface="Meiryo UI" panose="020B0604030504040204" pitchFamily="50" charset="-128"/>
              </a:rPr>
              <a:t>2024</a:t>
            </a:r>
            <a:r>
              <a:rPr lang="ja-JP" altLang="en-US" sz="1600" b="1" dirty="0">
                <a:solidFill>
                  <a:schemeClr val="tx1"/>
                </a:solidFill>
                <a:latin typeface="Meiryo UI" panose="020B0604030504040204" pitchFamily="50" charset="-128"/>
                <a:ea typeface="Meiryo UI" panose="020B0604030504040204" pitchFamily="50" charset="-128"/>
              </a:rPr>
              <a:t>」の開催</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9A2411AE-8D09-451F-8059-991BC4F65A4D}"/>
              </a:ext>
            </a:extLst>
          </p:cNvPr>
          <p:cNvSpPr/>
          <p:nvPr/>
        </p:nvSpPr>
        <p:spPr>
          <a:xfrm>
            <a:off x="394181" y="6136174"/>
            <a:ext cx="9173036" cy="6871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＜地域活性化・まちづくり、府内市町村支援の分野で連携した企業等一覧（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アース製薬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アサヒビール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エイチ・ツー・オー リテイリング</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/FC</a:t>
            </a:r>
            <a:r>
              <a:rPr kumimoji="1" lang="ja-JP" altLang="en-US" sz="800" dirty="0">
                <a:solidFill>
                  <a:schemeClr val="tx1"/>
                </a:solidFill>
                <a:latin typeface="Meiryo UI" panose="020B0604030504040204" pitchFamily="50" charset="-128"/>
                <a:ea typeface="Meiryo UI" panose="020B0604030504040204" pitchFamily="50" charset="-128"/>
              </a:rPr>
              <a:t>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大阪地区オールトヨタ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関西ぱど</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セブン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イレブン・ジャパン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ソフトバンク</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ダスキン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/NEXCO</a:t>
            </a:r>
            <a:r>
              <a:rPr kumimoji="1" lang="ja-JP" altLang="en-US" sz="800" dirty="0">
                <a:solidFill>
                  <a:schemeClr val="tx1"/>
                </a:solidFill>
                <a:latin typeface="Meiryo UI" panose="020B0604030504040204" pitchFamily="50" charset="-128"/>
                <a:ea typeface="Meiryo UI" panose="020B0604030504040204" pitchFamily="50" charset="-128"/>
              </a:rPr>
              <a:t>西日本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フェイスブックジャパン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ローソン</a:t>
            </a:r>
          </a:p>
        </p:txBody>
      </p:sp>
      <p:cxnSp>
        <p:nvCxnSpPr>
          <p:cNvPr id="60" name="直線コネクタ 59">
            <a:extLst>
              <a:ext uri="{FF2B5EF4-FFF2-40B4-BE49-F238E27FC236}">
                <a16:creationId xmlns:a16="http://schemas.microsoft.com/office/drawing/2014/main" id="{88327C62-542B-42D5-8D73-6D2DBFAD684D}"/>
              </a:ext>
            </a:extLst>
          </p:cNvPr>
          <p:cNvCxnSpPr>
            <a:cxnSpLocks/>
          </p:cNvCxnSpPr>
          <p:nvPr/>
        </p:nvCxnSpPr>
        <p:spPr>
          <a:xfrm flipV="1">
            <a:off x="5059330" y="1212112"/>
            <a:ext cx="0" cy="480768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2" name="図 21">
            <a:extLst>
              <a:ext uri="{FF2B5EF4-FFF2-40B4-BE49-F238E27FC236}">
                <a16:creationId xmlns:a16="http://schemas.microsoft.com/office/drawing/2014/main" id="{9FD5A173-0DB9-4768-97AC-2F664383A714}"/>
              </a:ext>
            </a:extLst>
          </p:cNvPr>
          <p:cNvPicPr>
            <a:picLocks noChangeAspect="1"/>
          </p:cNvPicPr>
          <p:nvPr/>
        </p:nvPicPr>
        <p:blipFill>
          <a:blip r:embed="rId11"/>
          <a:stretch>
            <a:fillRect/>
          </a:stretch>
        </p:blipFill>
        <p:spPr>
          <a:xfrm>
            <a:off x="5147616" y="4394597"/>
            <a:ext cx="914479" cy="914479"/>
          </a:xfrm>
          <a:prstGeom prst="rect">
            <a:avLst/>
          </a:prstGeom>
        </p:spPr>
      </p:pic>
      <p:sp>
        <p:nvSpPr>
          <p:cNvPr id="26" name="吹き出し: 角を丸めた四角形 25">
            <a:extLst>
              <a:ext uri="{FF2B5EF4-FFF2-40B4-BE49-F238E27FC236}">
                <a16:creationId xmlns:a16="http://schemas.microsoft.com/office/drawing/2014/main" id="{3A4FDFE9-70F0-4554-9E04-6A8575283C95}"/>
              </a:ext>
            </a:extLst>
          </p:cNvPr>
          <p:cNvSpPr/>
          <p:nvPr/>
        </p:nvSpPr>
        <p:spPr>
          <a:xfrm>
            <a:off x="6081503" y="4500937"/>
            <a:ext cx="3439264" cy="580493"/>
          </a:xfrm>
          <a:prstGeom prst="wedgeRoundRectCallout">
            <a:avLst>
              <a:gd name="adj1" fmla="val -56105"/>
              <a:gd name="adj2" fmla="val -23918"/>
              <a:gd name="adj3" fmla="val 16667"/>
            </a:avLst>
          </a:prstGeom>
          <a:solidFill>
            <a:srgbClr val="D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050" dirty="0">
                <a:solidFill>
                  <a:schemeClr val="tx1"/>
                </a:solidFill>
                <a:latin typeface="Meiryo UI" panose="020B0604030504040204" pitchFamily="50" charset="-128"/>
                <a:ea typeface="Meiryo UI" panose="020B0604030504040204" pitchFamily="50" charset="-128"/>
              </a:rPr>
              <a:t>・企業や他市の方との交流もでき刺激になりました。</a:t>
            </a:r>
            <a:br>
              <a:rPr kumimoji="1" lang="en-US" altLang="ja-JP" sz="1050" dirty="0">
                <a:solidFill>
                  <a:schemeClr val="tx1"/>
                </a:solidFill>
                <a:latin typeface="Meiryo UI" panose="020B0604030504040204" pitchFamily="50" charset="-128"/>
                <a:ea typeface="Meiryo UI" panose="020B0604030504040204" pitchFamily="50" charset="-128"/>
              </a:rPr>
            </a:br>
            <a:r>
              <a:rPr kumimoji="1" lang="ja-JP" altLang="en-US" sz="1050" dirty="0">
                <a:solidFill>
                  <a:schemeClr val="tx1"/>
                </a:solidFill>
                <a:latin typeface="Meiryo UI" panose="020B0604030504040204" pitchFamily="50" charset="-128"/>
                <a:ea typeface="Meiryo UI" panose="020B0604030504040204" pitchFamily="50" charset="-128"/>
              </a:rPr>
              <a:t>・近隣市町村と共通の課題について、一緒に議論でき、大変</a:t>
            </a:r>
            <a:br>
              <a:rPr kumimoji="1" lang="en-US" altLang="ja-JP" sz="1050" dirty="0">
                <a:solidFill>
                  <a:schemeClr val="tx1"/>
                </a:solidFill>
                <a:latin typeface="Meiryo UI" panose="020B0604030504040204" pitchFamily="50" charset="-128"/>
                <a:ea typeface="Meiryo UI" panose="020B0604030504040204" pitchFamily="50" charset="-128"/>
              </a:rPr>
            </a:b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参考になりました。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91F759D0-89DA-4F8C-9090-2BFBE084EB2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196698" y="5102778"/>
            <a:ext cx="1370519" cy="1027890"/>
          </a:xfrm>
          <a:prstGeom prst="rect">
            <a:avLst/>
          </a:prstGeom>
        </p:spPr>
      </p:pic>
    </p:spTree>
    <p:extLst>
      <p:ext uri="{BB962C8B-B14F-4D97-AF65-F5344CB8AC3E}">
        <p14:creationId xmlns:p14="http://schemas.microsoft.com/office/powerpoint/2010/main" val="405263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798B3E-4ED6-472A-B621-943BFB2A9FD3}"/>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CA97AD00-CBC5-414E-8836-F4804DEA5FA3}"/>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2400" b="1" spc="60" dirty="0">
                  <a:latin typeface="Meiryo UI" panose="020B0604030504040204" pitchFamily="50" charset="-128"/>
                  <a:ea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rPr>
                <a:t>大阪府がめざす公民連携</a:t>
              </a:r>
            </a:p>
          </p:txBody>
        </p:sp>
        <p:cxnSp>
          <p:nvCxnSpPr>
            <p:cNvPr id="9" name="直線コネクタ 8">
              <a:extLst>
                <a:ext uri="{FF2B5EF4-FFF2-40B4-BE49-F238E27FC236}">
                  <a16:creationId xmlns:a16="http://schemas.microsoft.com/office/drawing/2014/main" id="{2777EF21-183F-44B6-A171-A380BAD7848D}"/>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1">
            <a:extLst>
              <a:ext uri="{FF2B5EF4-FFF2-40B4-BE49-F238E27FC236}">
                <a16:creationId xmlns:a16="http://schemas.microsoft.com/office/drawing/2014/main" id="{5193359B-4F86-43AA-AF33-388F175EFD1F}"/>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2</a:t>
            </a:fld>
            <a:endParaRPr lang="ja-JP" altLang="en-US" dirty="0"/>
          </a:p>
        </p:txBody>
      </p:sp>
    </p:spTree>
    <p:extLst>
      <p:ext uri="{BB962C8B-B14F-4D97-AF65-F5344CB8AC3E}">
        <p14:creationId xmlns:p14="http://schemas.microsoft.com/office/powerpoint/2010/main" val="374925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8A6CA-A483-FDD0-2042-DAD7D8A71AD9}"/>
            </a:ext>
          </a:extLst>
        </p:cNvPr>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59815FC2-08EF-3EA3-C013-02F19054EF2E}"/>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15" name="正方形/長方形 14">
            <a:extLst>
              <a:ext uri="{FF2B5EF4-FFF2-40B4-BE49-F238E27FC236}">
                <a16:creationId xmlns:a16="http://schemas.microsoft.com/office/drawing/2014/main" id="{26104965-39E2-4992-A7FB-65FD046F5030}"/>
              </a:ext>
            </a:extLst>
          </p:cNvPr>
          <p:cNvSpPr/>
          <p:nvPr/>
        </p:nvSpPr>
        <p:spPr>
          <a:xfrm>
            <a:off x="366115" y="861235"/>
            <a:ext cx="9173768" cy="2518237"/>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indent="-88900">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・公民連携の専任部署「大阪府公民戦略連携デスク」を設置して</a:t>
            </a:r>
            <a:r>
              <a:rPr kumimoji="1" lang="en-US" altLang="ja-JP" sz="1600" spc="50" dirty="0">
                <a:solidFill>
                  <a:schemeClr val="tx1"/>
                </a:solidFill>
                <a:latin typeface="Meiryo UI" panose="020B0604030504040204" pitchFamily="50" charset="-128"/>
                <a:ea typeface="Meiryo UI" panose="020B0604030504040204" pitchFamily="50" charset="-128"/>
              </a:rPr>
              <a:t>10</a:t>
            </a:r>
            <a:r>
              <a:rPr kumimoji="1" lang="ja-JP" altLang="en-US" sz="1600" spc="50" dirty="0">
                <a:solidFill>
                  <a:schemeClr val="tx1"/>
                </a:solidFill>
                <a:latin typeface="Meiryo UI" panose="020B0604030504040204" pitchFamily="50" charset="-128"/>
                <a:ea typeface="Meiryo UI" panose="020B0604030504040204" pitchFamily="50" charset="-128"/>
              </a:rPr>
              <a:t>年の節目を迎えました。</a:t>
            </a:r>
            <a:endParaRPr kumimoji="1" lang="en-US" altLang="ja-JP" sz="1600" spc="50" dirty="0">
              <a:solidFill>
                <a:schemeClr val="tx1"/>
              </a:solidFill>
              <a:latin typeface="Meiryo UI" panose="020B0604030504040204" pitchFamily="50" charset="-128"/>
              <a:ea typeface="Meiryo UI" panose="020B0604030504040204" pitchFamily="50" charset="-128"/>
            </a:endParaRPr>
          </a:p>
          <a:p>
            <a:pPr marL="88900" indent="-88900">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・この</a:t>
            </a:r>
            <a:r>
              <a:rPr kumimoji="1" lang="en-US" altLang="ja-JP" sz="1600" spc="50" dirty="0">
                <a:solidFill>
                  <a:schemeClr val="tx1"/>
                </a:solidFill>
                <a:latin typeface="Meiryo UI" panose="020B0604030504040204" pitchFamily="50" charset="-128"/>
                <a:ea typeface="Meiryo UI" panose="020B0604030504040204" pitchFamily="50" charset="-128"/>
              </a:rPr>
              <a:t>10</a:t>
            </a:r>
            <a:r>
              <a:rPr kumimoji="1" lang="ja-JP" altLang="en-US" sz="1600" spc="50" dirty="0">
                <a:solidFill>
                  <a:schemeClr val="tx1"/>
                </a:solidFill>
                <a:latin typeface="Meiryo UI" panose="020B0604030504040204" pitchFamily="50" charset="-128"/>
                <a:ea typeface="Meiryo UI" panose="020B0604030504040204" pitchFamily="50" charset="-128"/>
              </a:rPr>
              <a:t>年で、協定数は</a:t>
            </a:r>
            <a:r>
              <a:rPr kumimoji="1" lang="en-US" altLang="ja-JP" sz="1600" spc="50" dirty="0">
                <a:solidFill>
                  <a:schemeClr val="tx1"/>
                </a:solidFill>
                <a:latin typeface="Meiryo UI" panose="020B0604030504040204" pitchFamily="50" charset="-128"/>
                <a:ea typeface="Meiryo UI" panose="020B0604030504040204" pitchFamily="50" charset="-128"/>
              </a:rPr>
              <a:t>6</a:t>
            </a:r>
            <a:r>
              <a:rPr kumimoji="1" lang="ja-JP" altLang="en-US" sz="1600" spc="50" dirty="0">
                <a:solidFill>
                  <a:schemeClr val="tx1"/>
                </a:solidFill>
                <a:latin typeface="Meiryo UI" panose="020B0604030504040204" pitchFamily="50" charset="-128"/>
                <a:ea typeface="Meiryo UI" panose="020B0604030504040204" pitchFamily="50" charset="-128"/>
              </a:rPr>
              <a:t>０協定となり、チラシの配架やサイネージを活用した府政</a:t>
            </a:r>
            <a:r>
              <a:rPr kumimoji="1" lang="en-US" altLang="ja-JP" sz="1600" spc="50" dirty="0">
                <a:solidFill>
                  <a:schemeClr val="tx1"/>
                </a:solidFill>
                <a:latin typeface="Meiryo UI" panose="020B0604030504040204" pitchFamily="50" charset="-128"/>
                <a:ea typeface="Meiryo UI" panose="020B0604030504040204" pitchFamily="50" charset="-128"/>
              </a:rPr>
              <a:t>PR</a:t>
            </a:r>
            <a:r>
              <a:rPr kumimoji="1" lang="ja-JP" altLang="en-US" sz="1600" spc="50" dirty="0">
                <a:solidFill>
                  <a:schemeClr val="tx1"/>
                </a:solidFill>
                <a:latin typeface="Meiryo UI" panose="020B0604030504040204" pitchFamily="50" charset="-128"/>
                <a:ea typeface="Meiryo UI" panose="020B0604030504040204" pitchFamily="50" charset="-128"/>
              </a:rPr>
              <a:t>といった取組みから始まった公民連携は、今や、コラボイベントの実施やコラボ商品の開発といった企業等の強みを活かした取組みにまで拡がってきました。</a:t>
            </a:r>
            <a:endParaRPr kumimoji="1" lang="en-US" altLang="ja-JP" sz="1600" spc="50" dirty="0">
              <a:solidFill>
                <a:schemeClr val="tx1"/>
              </a:solidFill>
              <a:latin typeface="Meiryo UI" panose="020B0604030504040204" pitchFamily="50" charset="-128"/>
              <a:ea typeface="Meiryo UI" panose="020B0604030504040204" pitchFamily="50" charset="-128"/>
            </a:endParaRPr>
          </a:p>
          <a:p>
            <a:pPr marL="88900" indent="-88900">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・令和７年度からは、これまでの協定項目の見直しを行い、時代のニーズに合わせたアップデートや新たな取組みへのトライをしていきます。</a:t>
            </a:r>
            <a:endParaRPr kumimoji="1" lang="en-US" altLang="ja-JP" sz="1600" spc="50" dirty="0">
              <a:solidFill>
                <a:schemeClr val="tx1"/>
              </a:solidFill>
              <a:latin typeface="Meiryo UI" panose="020B0604030504040204" pitchFamily="50" charset="-128"/>
              <a:ea typeface="Meiryo UI" panose="020B0604030504040204" pitchFamily="50" charset="-128"/>
            </a:endParaRPr>
          </a:p>
          <a:p>
            <a:pPr marL="88900" indent="-88900">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・「その企業だからこそ」の強みを活かし、企業等とともに持続的な公民連携を進め、さらなる府民サービスの充実・向上を図っていきます。</a:t>
            </a:r>
            <a:endParaRPr kumimoji="1" lang="en-US" altLang="ja-JP" sz="1600" spc="50" dirty="0">
              <a:solidFill>
                <a:schemeClr val="tx1"/>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3044BC5B-C98C-417F-A2EB-481CC552B9EC}"/>
              </a:ext>
            </a:extLst>
          </p:cNvPr>
          <p:cNvGrpSpPr/>
          <p:nvPr/>
        </p:nvGrpSpPr>
        <p:grpSpPr>
          <a:xfrm>
            <a:off x="228830" y="234871"/>
            <a:ext cx="9173036" cy="475850"/>
            <a:chOff x="394181" y="465236"/>
            <a:chExt cx="9173036" cy="475850"/>
          </a:xfrm>
        </p:grpSpPr>
        <p:cxnSp>
          <p:nvCxnSpPr>
            <p:cNvPr id="18" name="直線コネクタ 17">
              <a:extLst>
                <a:ext uri="{FF2B5EF4-FFF2-40B4-BE49-F238E27FC236}">
                  <a16:creationId xmlns:a16="http://schemas.microsoft.com/office/drawing/2014/main" id="{64CB3E47-8EC7-457E-843C-3039983C64FF}"/>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D2E9D66-3997-400A-A651-81EBBFA000DE}"/>
                </a:ext>
              </a:extLst>
            </p:cNvPr>
            <p:cNvSpPr txBox="1"/>
            <p:nvPr/>
          </p:nvSpPr>
          <p:spPr>
            <a:xfrm>
              <a:off x="456233" y="465236"/>
              <a:ext cx="2869696"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大阪府がめざす公民連携</a:t>
              </a:r>
            </a:p>
          </p:txBody>
        </p:sp>
      </p:grpSp>
      <p:grpSp>
        <p:nvGrpSpPr>
          <p:cNvPr id="3" name="グループ化 2">
            <a:extLst>
              <a:ext uri="{FF2B5EF4-FFF2-40B4-BE49-F238E27FC236}">
                <a16:creationId xmlns:a16="http://schemas.microsoft.com/office/drawing/2014/main" id="{B6294DFF-83AF-4DA2-969C-9CD93479A5E6}"/>
              </a:ext>
            </a:extLst>
          </p:cNvPr>
          <p:cNvGrpSpPr/>
          <p:nvPr/>
        </p:nvGrpSpPr>
        <p:grpSpPr>
          <a:xfrm>
            <a:off x="511418" y="3529985"/>
            <a:ext cx="8178670" cy="1945255"/>
            <a:chOff x="304039" y="3726612"/>
            <a:chExt cx="8375272" cy="2996033"/>
          </a:xfrm>
        </p:grpSpPr>
        <p:sp>
          <p:nvSpPr>
            <p:cNvPr id="16" name="フローチャート: 結合子 15">
              <a:extLst>
                <a:ext uri="{FF2B5EF4-FFF2-40B4-BE49-F238E27FC236}">
                  <a16:creationId xmlns:a16="http://schemas.microsoft.com/office/drawing/2014/main" id="{39ADCF32-0283-4988-8D7A-AFB5F14A3133}"/>
                </a:ext>
              </a:extLst>
            </p:cNvPr>
            <p:cNvSpPr/>
            <p:nvPr/>
          </p:nvSpPr>
          <p:spPr>
            <a:xfrm>
              <a:off x="5522139" y="3726612"/>
              <a:ext cx="3044735" cy="2996033"/>
            </a:xfrm>
            <a:prstGeom prst="flowChartConnector">
              <a:avLst/>
            </a:prstGeom>
            <a:gradFill flip="none" rotWithShape="1">
              <a:gsLst>
                <a:gs pos="0">
                  <a:schemeClr val="accent3">
                    <a:lumMod val="20000"/>
                    <a:lumOff val="80000"/>
                    <a:shade val="30000"/>
                    <a:satMod val="115000"/>
                  </a:schemeClr>
                </a:gs>
                <a:gs pos="52000">
                  <a:schemeClr val="accent3">
                    <a:lumMod val="20000"/>
                    <a:lumOff val="80000"/>
                    <a:shade val="67500"/>
                    <a:satMod val="115000"/>
                  </a:schemeClr>
                </a:gs>
                <a:gs pos="13000">
                  <a:schemeClr val="accent3">
                    <a:lumMod val="20000"/>
                    <a:lumOff val="8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dirty="0">
                <a:latin typeface="Meiryo UI" panose="020B0604030504040204" pitchFamily="50" charset="-128"/>
                <a:ea typeface="Meiryo UI" panose="020B0604030504040204" pitchFamily="50" charset="-128"/>
              </a:endParaRPr>
            </a:p>
          </p:txBody>
        </p:sp>
        <p:sp>
          <p:nvSpPr>
            <p:cNvPr id="22" name="フローチャート: 結合子 21">
              <a:extLst>
                <a:ext uri="{FF2B5EF4-FFF2-40B4-BE49-F238E27FC236}">
                  <a16:creationId xmlns:a16="http://schemas.microsoft.com/office/drawing/2014/main" id="{B5432CDA-66BF-4F01-8D5C-34470F71F559}"/>
                </a:ext>
              </a:extLst>
            </p:cNvPr>
            <p:cNvSpPr/>
            <p:nvPr/>
          </p:nvSpPr>
          <p:spPr>
            <a:xfrm>
              <a:off x="1091330" y="3773471"/>
              <a:ext cx="3044735" cy="2949174"/>
            </a:xfrm>
            <a:prstGeom prst="flowChartConnector">
              <a:avLst/>
            </a:prstGeom>
            <a:gradFill flip="none" rotWithShape="1">
              <a:gsLst>
                <a:gs pos="0">
                  <a:schemeClr val="accent3">
                    <a:lumMod val="20000"/>
                    <a:lumOff val="80000"/>
                    <a:shade val="30000"/>
                    <a:satMod val="115000"/>
                  </a:schemeClr>
                </a:gs>
                <a:gs pos="52000">
                  <a:schemeClr val="accent3">
                    <a:lumMod val="20000"/>
                    <a:lumOff val="80000"/>
                    <a:shade val="67500"/>
                    <a:satMod val="115000"/>
                  </a:schemeClr>
                </a:gs>
                <a:gs pos="13000">
                  <a:schemeClr val="accent3">
                    <a:lumMod val="20000"/>
                    <a:lumOff val="8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CB63CDA5-18C4-453E-BD36-FB33A313768E}"/>
                </a:ext>
              </a:extLst>
            </p:cNvPr>
            <p:cNvSpPr txBox="1"/>
            <p:nvPr/>
          </p:nvSpPr>
          <p:spPr>
            <a:xfrm>
              <a:off x="5206227" y="4777533"/>
              <a:ext cx="3473084" cy="1038594"/>
            </a:xfrm>
            <a:prstGeom prst="rect">
              <a:avLst/>
            </a:prstGeom>
            <a:noFill/>
            <a:ln>
              <a:noFill/>
            </a:ln>
          </p:spPr>
          <p:txBody>
            <a:bodyPr wrap="square" rtlCol="0">
              <a:spAutoFit/>
            </a:bodyPr>
            <a:lstStyle/>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「その企業だからこそ」　</a:t>
              </a:r>
              <a:endParaRPr lang="en-US" altLang="ja-JP"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といえる取組み</a:t>
              </a:r>
              <a:endPar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BE170150-08D6-40E9-AAE5-742F03F775CC}"/>
                </a:ext>
              </a:extLst>
            </p:cNvPr>
            <p:cNvSpPr txBox="1"/>
            <p:nvPr/>
          </p:nvSpPr>
          <p:spPr>
            <a:xfrm>
              <a:off x="304039" y="4282722"/>
              <a:ext cx="4367107" cy="1976112"/>
            </a:xfrm>
            <a:prstGeom prst="rect">
              <a:avLst/>
            </a:prstGeom>
            <a:noFill/>
            <a:ln>
              <a:noFill/>
            </a:ln>
          </p:spPr>
          <p:txBody>
            <a:bodyPr wrap="square" rtlCol="0">
              <a:spAutoFit/>
            </a:bodyPr>
            <a:lstStyle/>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従来の取組みの</a:t>
              </a:r>
              <a:endParaRPr lang="en-US" altLang="ja-JP"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アップデートや</a:t>
              </a:r>
              <a:endParaRPr lang="en-US" altLang="ja-JP"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新しい取組みへの</a:t>
              </a:r>
              <a:endParaRPr lang="en-US" altLang="ja-JP"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indent="139700" algn="ctr"/>
              <a:r>
                <a:rPr lang="ja-JP" altLang="en-US" sz="20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トライ</a:t>
              </a:r>
              <a:r>
                <a:rPr lang="ja-JP" altLang="en-US" sz="1100" b="1" u="sng"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56FFBAE3-E2EB-4B20-91EF-03361B3DF1B9}"/>
                </a:ext>
              </a:extLst>
            </p:cNvPr>
            <p:cNvSpPr txBox="1"/>
            <p:nvPr/>
          </p:nvSpPr>
          <p:spPr>
            <a:xfrm>
              <a:off x="4103002" y="4603108"/>
              <a:ext cx="1246702" cy="1495065"/>
            </a:xfrm>
            <a:prstGeom prst="rect">
              <a:avLst/>
            </a:prstGeom>
            <a:noFill/>
            <a:ln>
              <a:noFill/>
            </a:ln>
          </p:spPr>
          <p:txBody>
            <a:bodyPr wrap="square" rtlCol="0">
              <a:spAutoFit/>
            </a:bodyPr>
            <a:lstStyle/>
            <a:p>
              <a:pPr indent="139700" algn="ctr"/>
              <a:r>
                <a:rPr lang="en-US" altLang="ja-JP" sz="5400" kern="100" dirty="0">
                  <a:latin typeface="Meiryo UI" panose="020B0604030504040204" pitchFamily="50" charset="-128"/>
                  <a:ea typeface="Meiryo UI" panose="020B0604030504040204" pitchFamily="50" charset="-128"/>
                  <a:cs typeface="Times New Roman" panose="02020603050405020304" pitchFamily="18" charset="0"/>
                </a:rPr>
                <a:t>×</a:t>
              </a:r>
            </a:p>
          </p:txBody>
        </p:sp>
      </p:grpSp>
      <p:sp>
        <p:nvSpPr>
          <p:cNvPr id="4" name="スライド番号プレースホルダー 1">
            <a:extLst>
              <a:ext uri="{FF2B5EF4-FFF2-40B4-BE49-F238E27FC236}">
                <a16:creationId xmlns:a16="http://schemas.microsoft.com/office/drawing/2014/main" id="{6DCD172F-B161-E235-01F0-09558EF50F3F}"/>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3</a:t>
            </a:fld>
            <a:endParaRPr lang="ja-JP" altLang="en-US" dirty="0"/>
          </a:p>
        </p:txBody>
      </p:sp>
      <p:grpSp>
        <p:nvGrpSpPr>
          <p:cNvPr id="7" name="グループ化 6">
            <a:extLst>
              <a:ext uri="{FF2B5EF4-FFF2-40B4-BE49-F238E27FC236}">
                <a16:creationId xmlns:a16="http://schemas.microsoft.com/office/drawing/2014/main" id="{51851791-8A49-5061-B756-B30B9AEE6344}"/>
              </a:ext>
            </a:extLst>
          </p:cNvPr>
          <p:cNvGrpSpPr/>
          <p:nvPr/>
        </p:nvGrpSpPr>
        <p:grpSpPr>
          <a:xfrm>
            <a:off x="2936097" y="5537569"/>
            <a:ext cx="4242309" cy="493705"/>
            <a:chOff x="2865122" y="5527863"/>
            <a:chExt cx="4242309" cy="640173"/>
          </a:xfrm>
        </p:grpSpPr>
        <p:sp>
          <p:nvSpPr>
            <p:cNvPr id="2" name="二等辺三角形 1">
              <a:extLst>
                <a:ext uri="{FF2B5EF4-FFF2-40B4-BE49-F238E27FC236}">
                  <a16:creationId xmlns:a16="http://schemas.microsoft.com/office/drawing/2014/main" id="{7F4FF48A-75EF-C3EF-48AE-B5A41A599E19}"/>
                </a:ext>
              </a:extLst>
            </p:cNvPr>
            <p:cNvSpPr/>
            <p:nvPr/>
          </p:nvSpPr>
          <p:spPr>
            <a:xfrm rot="10800000">
              <a:off x="2865122" y="5543845"/>
              <a:ext cx="4242309" cy="624191"/>
            </a:xfrm>
            <a:prstGeom prst="triangl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EA6A2E-D710-CFC7-ADF1-83F6E401122F}"/>
                </a:ext>
              </a:extLst>
            </p:cNvPr>
            <p:cNvSpPr txBox="1"/>
            <p:nvPr/>
          </p:nvSpPr>
          <p:spPr>
            <a:xfrm>
              <a:off x="4083625" y="5527863"/>
              <a:ext cx="1805302" cy="5593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持続的な公民連携</a:t>
              </a:r>
            </a:p>
          </p:txBody>
        </p:sp>
      </p:grpSp>
      <p:sp>
        <p:nvSpPr>
          <p:cNvPr id="6" name="四角形: 角を丸くする 5">
            <a:extLst>
              <a:ext uri="{FF2B5EF4-FFF2-40B4-BE49-F238E27FC236}">
                <a16:creationId xmlns:a16="http://schemas.microsoft.com/office/drawing/2014/main" id="{2E23B019-7ED3-4A99-FD1B-C23EC5D25C9D}"/>
              </a:ext>
            </a:extLst>
          </p:cNvPr>
          <p:cNvSpPr/>
          <p:nvPr/>
        </p:nvSpPr>
        <p:spPr>
          <a:xfrm>
            <a:off x="1514168" y="6136142"/>
            <a:ext cx="7086168" cy="492743"/>
          </a:xfrm>
          <a:prstGeom prst="round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indent="-88900" algn="ctr">
              <a:lnSpc>
                <a:spcPts val="2700"/>
              </a:lnSpc>
            </a:pPr>
            <a:r>
              <a:rPr kumimoji="1" lang="ja-JP" altLang="en-US" sz="2000" b="1" spc="50" dirty="0">
                <a:solidFill>
                  <a:schemeClr val="tx1"/>
                </a:solidFill>
                <a:latin typeface="Meiryo UI" panose="020B0604030504040204" pitchFamily="50" charset="-128"/>
                <a:ea typeface="Meiryo UI" panose="020B0604030504040204" pitchFamily="50" charset="-128"/>
              </a:rPr>
              <a:t>さらなる府の施策効果の向上、府民サービスの充実・向上</a:t>
            </a:r>
            <a:endParaRPr kumimoji="1" lang="en-US" altLang="ja-JP" sz="2000" b="1" spc="50" dirty="0">
              <a:solidFill>
                <a:schemeClr val="tx1"/>
              </a:solidFill>
              <a:latin typeface="Meiryo UI" panose="020B0604030504040204" pitchFamily="50" charset="-128"/>
              <a:ea typeface="Meiryo UI" panose="020B0604030504040204" pitchFamily="50" charset="-128"/>
            </a:endParaRPr>
          </a:p>
        </p:txBody>
      </p:sp>
      <p:sp>
        <p:nvSpPr>
          <p:cNvPr id="8" name="四角形: 角を丸くする 7">
            <a:extLst>
              <a:ext uri="{FF2B5EF4-FFF2-40B4-BE49-F238E27FC236}">
                <a16:creationId xmlns:a16="http://schemas.microsoft.com/office/drawing/2014/main" id="{A8A969E6-1992-3E7A-A362-CB2D430EB997}"/>
              </a:ext>
            </a:extLst>
          </p:cNvPr>
          <p:cNvSpPr/>
          <p:nvPr/>
        </p:nvSpPr>
        <p:spPr>
          <a:xfrm>
            <a:off x="366115" y="3478529"/>
            <a:ext cx="9173768" cy="3242601"/>
          </a:xfrm>
          <a:prstGeom prst="roundRect">
            <a:avLst/>
          </a:prstGeom>
          <a:noFill/>
          <a:ln w="19050">
            <a:solidFill>
              <a:srgbClr val="0D82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201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798B3E-4ED6-472A-B621-943BFB2A9FD3}"/>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CA97AD00-CBC5-414E-8836-F4804DEA5FA3}"/>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2400" b="1" spc="60" dirty="0">
                  <a:latin typeface="Meiryo UI" panose="020B0604030504040204" pitchFamily="50" charset="-128"/>
                  <a:ea typeface="Meiryo UI" panose="020B0604030504040204" pitchFamily="50" charset="-128"/>
                </a:rPr>
                <a:t>２．</a:t>
              </a:r>
              <a:r>
                <a:rPr kumimoji="1" lang="ja-JP" altLang="en-US" sz="2400" b="1" dirty="0">
                  <a:latin typeface="Meiryo UI" panose="020B0604030504040204" pitchFamily="50" charset="-128"/>
                  <a:ea typeface="Meiryo UI" panose="020B0604030504040204" pitchFamily="50" charset="-128"/>
                </a:rPr>
                <a:t>トピックス</a:t>
              </a:r>
              <a:endParaRPr kumimoji="1" lang="en-US" altLang="ja-JP" sz="2400" b="1"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2777EF21-183F-44B6-A171-A380BAD7848D}"/>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1">
            <a:extLst>
              <a:ext uri="{FF2B5EF4-FFF2-40B4-BE49-F238E27FC236}">
                <a16:creationId xmlns:a16="http://schemas.microsoft.com/office/drawing/2014/main" id="{42942B63-F06B-40B7-9455-4800D8F79719}"/>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4</a:t>
            </a:fld>
            <a:endParaRPr lang="ja-JP" altLang="en-US" dirty="0"/>
          </a:p>
        </p:txBody>
      </p:sp>
    </p:spTree>
    <p:extLst>
      <p:ext uri="{BB962C8B-B14F-4D97-AF65-F5344CB8AC3E}">
        <p14:creationId xmlns:p14="http://schemas.microsoft.com/office/powerpoint/2010/main" val="322244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sp>
        <p:nvSpPr>
          <p:cNvPr id="42" name="正方形/長方形 41">
            <a:extLst>
              <a:ext uri="{FF2B5EF4-FFF2-40B4-BE49-F238E27FC236}">
                <a16:creationId xmlns:a16="http://schemas.microsoft.com/office/drawing/2014/main" id="{5D505DF6-5308-4397-B3A3-B8BFE571390C}"/>
              </a:ext>
            </a:extLst>
          </p:cNvPr>
          <p:cNvSpPr/>
          <p:nvPr/>
        </p:nvSpPr>
        <p:spPr>
          <a:xfrm>
            <a:off x="394181" y="1110762"/>
            <a:ext cx="9173768" cy="1642029"/>
          </a:xfrm>
          <a:prstGeom prst="rect">
            <a:avLst/>
          </a:prstGeom>
          <a:solidFill>
            <a:srgbClr val="CC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indent="-87313">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・本トピックスでは、これから公民連携の充実を進めていくにあたって、大阪府がめざす「その企業だからこその　強み」を活かした取組みを積極的に実施している企業をピックアップして紹介します。</a:t>
            </a:r>
            <a:endParaRPr kumimoji="1" lang="en-US" altLang="ja-JP" sz="1600" spc="50" dirty="0">
              <a:solidFill>
                <a:schemeClr val="tx1"/>
              </a:solidFill>
              <a:latin typeface="Meiryo UI" panose="020B0604030504040204" pitchFamily="50" charset="-128"/>
              <a:ea typeface="Meiryo UI" panose="020B0604030504040204" pitchFamily="50" charset="-128"/>
            </a:endParaRPr>
          </a:p>
          <a:p>
            <a:pPr marL="87313" indent="-87313">
              <a:spcAft>
                <a:spcPts val="600"/>
              </a:spcAft>
            </a:pPr>
            <a:endParaRPr kumimoji="1" lang="en-US" altLang="ja-JP" sz="500" spc="50" dirty="0">
              <a:solidFill>
                <a:schemeClr val="tx1"/>
              </a:solidFill>
              <a:latin typeface="Meiryo UI" panose="020B0604030504040204" pitchFamily="50" charset="-128"/>
              <a:ea typeface="Meiryo UI" panose="020B0604030504040204" pitchFamily="50" charset="-128"/>
            </a:endParaRPr>
          </a:p>
          <a:p>
            <a:pPr marL="87313" indent="-87313">
              <a:spcAft>
                <a:spcPts val="600"/>
              </a:spcAft>
            </a:pPr>
            <a:r>
              <a:rPr kumimoji="1" lang="ja-JP" altLang="en-US" sz="1600" spc="50" dirty="0">
                <a:solidFill>
                  <a:schemeClr val="tx1"/>
                </a:solidFill>
                <a:latin typeface="Meiryo UI" panose="020B0604030504040204" pitchFamily="50" charset="-128"/>
                <a:ea typeface="Meiryo UI" panose="020B0604030504040204" pitchFamily="50" charset="-128"/>
              </a:rPr>
              <a:t>・包括連携協定締結企業等のこれまでの連携に感謝するとともに、企業等とともに持続的な公民連携を進め、さらなる府民サービスの充実・向上を図っていきます。</a:t>
            </a:r>
            <a:endParaRPr kumimoji="1" lang="en-US" altLang="ja-JP" sz="1600" spc="50" dirty="0">
              <a:solidFill>
                <a:schemeClr val="tx1"/>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5ABD0EA7-94E3-4478-B613-605912446D6C}"/>
              </a:ext>
            </a:extLst>
          </p:cNvPr>
          <p:cNvGrpSpPr/>
          <p:nvPr/>
        </p:nvGrpSpPr>
        <p:grpSpPr>
          <a:xfrm>
            <a:off x="394181" y="465236"/>
            <a:ext cx="9173036" cy="475850"/>
            <a:chOff x="394181" y="465236"/>
            <a:chExt cx="9173036" cy="475850"/>
          </a:xfrm>
        </p:grpSpPr>
        <p:cxnSp>
          <p:nvCxnSpPr>
            <p:cNvPr id="30" name="直線コネクタ 29">
              <a:extLst>
                <a:ext uri="{FF2B5EF4-FFF2-40B4-BE49-F238E27FC236}">
                  <a16:creationId xmlns:a16="http://schemas.microsoft.com/office/drawing/2014/main" id="{063FA81E-B329-46AC-B1B1-EB25285AB8CB}"/>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D24CA3E-C0DE-49CD-A8AE-4647C909A366}"/>
                </a:ext>
              </a:extLst>
            </p:cNvPr>
            <p:cNvSpPr txBox="1"/>
            <p:nvPr/>
          </p:nvSpPr>
          <p:spPr>
            <a:xfrm>
              <a:off x="456233" y="465236"/>
              <a:ext cx="6524543"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トピックス①　積極的に強みを活かして取組む企業のご紹介</a:t>
              </a:r>
              <a:endParaRPr kumimoji="1" lang="en-US" altLang="ja-JP" sz="2000" b="1" dirty="0">
                <a:latin typeface="Meiryo UI" panose="020B0604030504040204" pitchFamily="50" charset="-128"/>
                <a:ea typeface="Meiryo UI" panose="020B0604030504040204" pitchFamily="50" charset="-128"/>
              </a:endParaRPr>
            </a:p>
          </p:txBody>
        </p:sp>
      </p:grpSp>
      <p:sp>
        <p:nvSpPr>
          <p:cNvPr id="37" name="テキスト ボックス 36">
            <a:extLst>
              <a:ext uri="{FF2B5EF4-FFF2-40B4-BE49-F238E27FC236}">
                <a16:creationId xmlns:a16="http://schemas.microsoft.com/office/drawing/2014/main" id="{B8BF1636-049F-42E5-ADB6-AEB38166214A}"/>
              </a:ext>
            </a:extLst>
          </p:cNvPr>
          <p:cNvSpPr txBox="1"/>
          <p:nvPr/>
        </p:nvSpPr>
        <p:spPr>
          <a:xfrm>
            <a:off x="1105606" y="3508355"/>
            <a:ext cx="7211372" cy="1282146"/>
          </a:xfrm>
          <a:prstGeom prst="rect">
            <a:avLst/>
          </a:prstGeom>
          <a:noFill/>
        </p:spPr>
        <p:txBody>
          <a:bodyPr wrap="square">
            <a:spAutoFit/>
          </a:bodyPr>
          <a:lstStyle/>
          <a:p>
            <a:pPr>
              <a:lnSpc>
                <a:spcPts val="2400"/>
              </a:lnSpc>
            </a:pPr>
            <a:r>
              <a:rPr kumimoji="1" lang="ja-JP" altLang="en-US" sz="1400" dirty="0">
                <a:latin typeface="Meiryo UI" panose="020B0604030504040204" pitchFamily="50" charset="-128"/>
                <a:ea typeface="Meiryo UI" panose="020B0604030504040204" pitchFamily="50" charset="-128"/>
              </a:rPr>
              <a:t>集客効果の高い商業施設を持つ強みを活かし、府内イオングループの店舗にて、</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「万博来場サポートデスク」の設置や府イベントの開催、広報誌の配架など幅広く連携が実現</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普段の生活で利用する身近な場所での実施は、普段、関心を示していない府民の興味を</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引くなど、多くの府民への普及啓発、行動変容を促進</a:t>
            </a:r>
            <a:endParaRPr kumimoji="1" lang="en-US" altLang="ja-JP" sz="1400" dirty="0">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0CA8223F-FFF7-49E3-84E0-4650DB7A7844}"/>
              </a:ext>
            </a:extLst>
          </p:cNvPr>
          <p:cNvGrpSpPr/>
          <p:nvPr/>
        </p:nvGrpSpPr>
        <p:grpSpPr>
          <a:xfrm>
            <a:off x="412307" y="3070971"/>
            <a:ext cx="9493693" cy="1781909"/>
            <a:chOff x="491384" y="2943989"/>
            <a:chExt cx="9493693" cy="1781909"/>
          </a:xfrm>
        </p:grpSpPr>
        <p:sp>
          <p:nvSpPr>
            <p:cNvPr id="40" name="正方形/長方形 39">
              <a:extLst>
                <a:ext uri="{FF2B5EF4-FFF2-40B4-BE49-F238E27FC236}">
                  <a16:creationId xmlns:a16="http://schemas.microsoft.com/office/drawing/2014/main" id="{C72988A6-4468-4B68-9FC9-1F45F166A8BC}"/>
                </a:ext>
              </a:extLst>
            </p:cNvPr>
            <p:cNvSpPr/>
            <p:nvPr/>
          </p:nvSpPr>
          <p:spPr>
            <a:xfrm>
              <a:off x="491384" y="2943989"/>
              <a:ext cx="9179339" cy="1773763"/>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7C024C7E-9AC6-415E-9E13-B9C49C86A2E7}"/>
                </a:ext>
              </a:extLst>
            </p:cNvPr>
            <p:cNvSpPr txBox="1"/>
            <p:nvPr/>
          </p:nvSpPr>
          <p:spPr>
            <a:xfrm>
              <a:off x="694077" y="3021469"/>
              <a:ext cx="9291000" cy="400110"/>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イオン株式会社</a:t>
              </a:r>
              <a:endParaRPr kumimoji="1" lang="en-US" altLang="ja-JP" sz="2000" dirty="0">
                <a:latin typeface="Meiryo UI" panose="020B0604030504040204" pitchFamily="50" charset="-128"/>
                <a:ea typeface="Meiryo UI" panose="020B0604030504040204" pitchFamily="50" charset="-128"/>
              </a:endParaRPr>
            </a:p>
          </p:txBody>
        </p:sp>
        <p:pic>
          <p:nvPicPr>
            <p:cNvPr id="44" name="図 43">
              <a:extLst>
                <a:ext uri="{FF2B5EF4-FFF2-40B4-BE49-F238E27FC236}">
                  <a16:creationId xmlns:a16="http://schemas.microsoft.com/office/drawing/2014/main" id="{B9455B09-4F85-4678-8EBC-8C09219385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7023" y="3070658"/>
              <a:ext cx="961967" cy="315544"/>
            </a:xfrm>
            <a:prstGeom prst="rect">
              <a:avLst/>
            </a:prstGeom>
          </p:spPr>
        </p:pic>
        <p:sp>
          <p:nvSpPr>
            <p:cNvPr id="48" name="テキスト ボックス 47">
              <a:extLst>
                <a:ext uri="{FF2B5EF4-FFF2-40B4-BE49-F238E27FC236}">
                  <a16:creationId xmlns:a16="http://schemas.microsoft.com/office/drawing/2014/main" id="{887B496E-E810-41A1-96BF-C00FA38703A8}"/>
                </a:ext>
              </a:extLst>
            </p:cNvPr>
            <p:cNvSpPr txBox="1"/>
            <p:nvPr/>
          </p:nvSpPr>
          <p:spPr>
            <a:xfrm>
              <a:off x="7679747" y="4171900"/>
              <a:ext cx="2052508" cy="553998"/>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P22</a:t>
              </a:r>
              <a:r>
                <a:rPr kumimoji="1" lang="ja-JP" altLang="en-US" sz="1000" dirty="0">
                  <a:latin typeface="Meiryo UI" panose="020B0604030504040204" pitchFamily="50" charset="-128"/>
                  <a:ea typeface="Meiryo UI" panose="020B0604030504040204" pitchFamily="50" charset="-128"/>
                </a:rPr>
                <a:t>　主な連携事例　</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地域活性化・まちづくり</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府内市町村支援①</a:t>
              </a:r>
            </a:p>
          </p:txBody>
        </p:sp>
        <p:pic>
          <p:nvPicPr>
            <p:cNvPr id="50" name="Picture 4" descr="リボンのイラスト「ポンポンボウ」">
              <a:extLst>
                <a:ext uri="{FF2B5EF4-FFF2-40B4-BE49-F238E27FC236}">
                  <a16:creationId xmlns:a16="http://schemas.microsoft.com/office/drawing/2014/main" id="{B0EF039B-953D-4CE0-9C78-423C2A47C0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7457" y="2990222"/>
              <a:ext cx="692667" cy="631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グループ化 50">
            <a:extLst>
              <a:ext uri="{FF2B5EF4-FFF2-40B4-BE49-F238E27FC236}">
                <a16:creationId xmlns:a16="http://schemas.microsoft.com/office/drawing/2014/main" id="{36E98231-0218-4D1A-84CB-0909B9F950FC}"/>
              </a:ext>
            </a:extLst>
          </p:cNvPr>
          <p:cNvGrpSpPr/>
          <p:nvPr/>
        </p:nvGrpSpPr>
        <p:grpSpPr>
          <a:xfrm>
            <a:off x="362178" y="4959300"/>
            <a:ext cx="9467343" cy="1813914"/>
            <a:chOff x="333787" y="1088137"/>
            <a:chExt cx="9467343" cy="1813914"/>
          </a:xfrm>
        </p:grpSpPr>
        <p:grpSp>
          <p:nvGrpSpPr>
            <p:cNvPr id="52" name="グループ化 51">
              <a:extLst>
                <a:ext uri="{FF2B5EF4-FFF2-40B4-BE49-F238E27FC236}">
                  <a16:creationId xmlns:a16="http://schemas.microsoft.com/office/drawing/2014/main" id="{B41A40FC-735E-4E66-B5D9-CC48E911F71D}"/>
                </a:ext>
              </a:extLst>
            </p:cNvPr>
            <p:cNvGrpSpPr/>
            <p:nvPr/>
          </p:nvGrpSpPr>
          <p:grpSpPr>
            <a:xfrm>
              <a:off x="333787" y="1088137"/>
              <a:ext cx="9291000" cy="1813914"/>
              <a:chOff x="361697" y="3985162"/>
              <a:chExt cx="9291000" cy="1520000"/>
            </a:xfrm>
          </p:grpSpPr>
          <p:sp>
            <p:nvSpPr>
              <p:cNvPr id="59" name="正方形/長方形 58">
                <a:extLst>
                  <a:ext uri="{FF2B5EF4-FFF2-40B4-BE49-F238E27FC236}">
                    <a16:creationId xmlns:a16="http://schemas.microsoft.com/office/drawing/2014/main" id="{0046CAEC-0FFE-489A-A951-218BB1CFF189}"/>
                  </a:ext>
                </a:extLst>
              </p:cNvPr>
              <p:cNvSpPr/>
              <p:nvPr/>
            </p:nvSpPr>
            <p:spPr>
              <a:xfrm>
                <a:off x="422091" y="3985162"/>
                <a:ext cx="9179339" cy="1520000"/>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7EB5D911-821D-48F2-BBD8-A133C144A902}"/>
                  </a:ext>
                </a:extLst>
              </p:cNvPr>
              <p:cNvSpPr txBox="1"/>
              <p:nvPr/>
            </p:nvSpPr>
            <p:spPr>
              <a:xfrm>
                <a:off x="361697" y="4089214"/>
                <a:ext cx="9291000" cy="335279"/>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　　　　エイチ・ツー・オー リテイリング株式会社</a:t>
                </a:r>
                <a:endParaRPr kumimoji="1" lang="en-US" altLang="ja-JP" sz="20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8E6F0057-52ED-49BC-9DD0-A86884F4FFBE}"/>
                  </a:ext>
                </a:extLst>
              </p:cNvPr>
              <p:cNvSpPr txBox="1"/>
              <p:nvPr/>
            </p:nvSpPr>
            <p:spPr>
              <a:xfrm>
                <a:off x="631608" y="4402265"/>
                <a:ext cx="7211372" cy="290119"/>
              </a:xfrm>
              <a:prstGeom prst="rect">
                <a:avLst/>
              </a:prstGeom>
              <a:noFill/>
            </p:spPr>
            <p:txBody>
              <a:bodyPr wrap="square">
                <a:spAutoFit/>
              </a:bodyPr>
              <a:lstStyle/>
              <a:p>
                <a:endParaRPr kumimoji="1" lang="ja-JP" altLang="en-US" sz="1600" dirty="0">
                  <a:latin typeface="Meiryo UI" panose="020B0604030504040204" pitchFamily="50" charset="-128"/>
                  <a:ea typeface="Meiryo UI" panose="020B0604030504040204" pitchFamily="50" charset="-128"/>
                </a:endParaRPr>
              </a:p>
            </p:txBody>
          </p:sp>
        </p:grpSp>
        <p:pic>
          <p:nvPicPr>
            <p:cNvPr id="53" name="図 52">
              <a:extLst>
                <a:ext uri="{FF2B5EF4-FFF2-40B4-BE49-F238E27FC236}">
                  <a16:creationId xmlns:a16="http://schemas.microsoft.com/office/drawing/2014/main" id="{02E625DB-7D80-4266-A7F1-31B095411D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1768" y="1119932"/>
              <a:ext cx="785894" cy="531119"/>
            </a:xfrm>
            <a:prstGeom prst="rect">
              <a:avLst/>
            </a:prstGeom>
          </p:spPr>
        </p:pic>
        <p:sp>
          <p:nvSpPr>
            <p:cNvPr id="56" name="テキスト ボックス 55">
              <a:extLst>
                <a:ext uri="{FF2B5EF4-FFF2-40B4-BE49-F238E27FC236}">
                  <a16:creationId xmlns:a16="http://schemas.microsoft.com/office/drawing/2014/main" id="{F68903DC-9658-469A-A0ED-26BF83A7F431}"/>
                </a:ext>
              </a:extLst>
            </p:cNvPr>
            <p:cNvSpPr txBox="1"/>
            <p:nvPr/>
          </p:nvSpPr>
          <p:spPr>
            <a:xfrm>
              <a:off x="1080319" y="1578313"/>
              <a:ext cx="6786409" cy="1282146"/>
            </a:xfrm>
            <a:prstGeom prst="rect">
              <a:avLst/>
            </a:prstGeom>
            <a:noFill/>
          </p:spPr>
          <p:txBody>
            <a:bodyPr wrap="square" rtlCol="0">
              <a:spAutoFit/>
            </a:bodyPr>
            <a:lstStyle>
              <a:defPPr rtl="0">
                <a:defRPr lang="ja-jp"/>
              </a:defPPr>
              <a:lvl1pPr>
                <a:lnSpc>
                  <a:spcPts val="2400"/>
                </a:lnSpc>
                <a:defRPr kumimoji="1" sz="1400">
                  <a:latin typeface="Meiryo UI" panose="020B0604030504040204" pitchFamily="50" charset="-128"/>
                  <a:ea typeface="Meiryo UI" panose="020B0604030504040204" pitchFamily="50" charset="-128"/>
                </a:defRPr>
              </a:lvl1pPr>
            </a:lstStyle>
            <a:p>
              <a:r>
                <a:rPr lang="ja-JP" altLang="en-US" dirty="0"/>
                <a:t>百貨店やショッピングセンターという「身近な場所」と多くの人にとってまだ「遠い場所」である</a:t>
              </a:r>
              <a:endParaRPr lang="en-US" altLang="ja-JP" dirty="0"/>
            </a:p>
            <a:p>
              <a:r>
                <a:rPr lang="ja-JP" altLang="en-US" dirty="0"/>
                <a:t>資源循環をうまく組み合わせることにより、行動変容を促すという小売業ならではの連携が実現</a:t>
              </a:r>
              <a:endParaRPr lang="en-US" altLang="ja-JP" dirty="0"/>
            </a:p>
            <a:p>
              <a:r>
                <a:rPr lang="ja-JP" altLang="en-US" dirty="0"/>
                <a:t>従来のビジネスの垣根を越えて、エイチ・ツー・オー リテイリングが主体となり、競合他社も含めた多様な参加者とともに新たな仕組みづくりをスタート</a:t>
              </a:r>
              <a:endParaRPr lang="en-US" altLang="ja-JP" dirty="0"/>
            </a:p>
          </p:txBody>
        </p:sp>
        <p:pic>
          <p:nvPicPr>
            <p:cNvPr id="57" name="Picture 4" descr="リボンのイラスト「ポンポンボウ」">
              <a:extLst>
                <a:ext uri="{FF2B5EF4-FFF2-40B4-BE49-F238E27FC236}">
                  <a16:creationId xmlns:a16="http://schemas.microsoft.com/office/drawing/2014/main" id="{2A55585F-86AB-47FE-A8F7-A8A1083928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1507" y="1115270"/>
              <a:ext cx="692667" cy="631712"/>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055D57A6-97BD-4B30-A787-46B294722DEB}"/>
                </a:ext>
              </a:extLst>
            </p:cNvPr>
            <p:cNvSpPr txBox="1"/>
            <p:nvPr/>
          </p:nvSpPr>
          <p:spPr>
            <a:xfrm>
              <a:off x="7572279" y="2643415"/>
              <a:ext cx="2228851"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P17</a:t>
              </a:r>
              <a:r>
                <a:rPr kumimoji="1" lang="ja-JP" altLang="en-US" sz="1000" dirty="0">
                  <a:latin typeface="Meiryo UI" panose="020B0604030504040204" pitchFamily="50" charset="-128"/>
                  <a:ea typeface="Meiryo UI" panose="020B0604030504040204" pitchFamily="50" charset="-128"/>
                </a:rPr>
                <a:t>　主な連携事例　環境①</a:t>
              </a:r>
            </a:p>
          </p:txBody>
        </p:sp>
      </p:grpSp>
      <p:sp>
        <p:nvSpPr>
          <p:cNvPr id="27" name="テキスト ボックス 26">
            <a:extLst>
              <a:ext uri="{FF2B5EF4-FFF2-40B4-BE49-F238E27FC236}">
                <a16:creationId xmlns:a16="http://schemas.microsoft.com/office/drawing/2014/main" id="{75AB0831-3EC0-4B28-9747-C1BD44C3A0CA}"/>
              </a:ext>
            </a:extLst>
          </p:cNvPr>
          <p:cNvSpPr txBox="1"/>
          <p:nvPr/>
        </p:nvSpPr>
        <p:spPr>
          <a:xfrm>
            <a:off x="8909809" y="2763052"/>
            <a:ext cx="911599"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50</a:t>
            </a:r>
            <a:r>
              <a:rPr kumimoji="1" lang="ja-JP" altLang="en-US" sz="1000" dirty="0">
                <a:latin typeface="Meiryo UI" panose="020B0604030504040204" pitchFamily="50" charset="-128"/>
                <a:ea typeface="Meiryo UI" panose="020B0604030504040204" pitchFamily="50" charset="-128"/>
              </a:rPr>
              <a:t>音順）</a:t>
            </a:r>
          </a:p>
        </p:txBody>
      </p:sp>
      <p:sp>
        <p:nvSpPr>
          <p:cNvPr id="29" name="スライド番号プレースホルダー 1">
            <a:extLst>
              <a:ext uri="{FF2B5EF4-FFF2-40B4-BE49-F238E27FC236}">
                <a16:creationId xmlns:a16="http://schemas.microsoft.com/office/drawing/2014/main" id="{B3F10F5A-943D-4E69-9358-26DEDBF03A31}"/>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5</a:t>
            </a:fld>
            <a:endParaRPr lang="ja-JP" altLang="en-US" dirty="0"/>
          </a:p>
        </p:txBody>
      </p:sp>
      <p:pic>
        <p:nvPicPr>
          <p:cNvPr id="31" name="Picture 2">
            <a:extLst>
              <a:ext uri="{FF2B5EF4-FFF2-40B4-BE49-F238E27FC236}">
                <a16:creationId xmlns:a16="http://schemas.microsoft.com/office/drawing/2014/main" id="{4AEE85B2-6CAD-4575-968C-16378B6FE87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33349" y="5017574"/>
            <a:ext cx="1100018" cy="146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1">
            <a:extLst>
              <a:ext uri="{FF2B5EF4-FFF2-40B4-BE49-F238E27FC236}">
                <a16:creationId xmlns:a16="http://schemas.microsoft.com/office/drawing/2014/main" id="{F89E2A66-A1D2-40BC-8299-2FFE2F6C046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94797" y="3167511"/>
            <a:ext cx="1666773" cy="1121788"/>
          </a:xfrm>
          <a:prstGeom prst="rect">
            <a:avLst/>
          </a:prstGeom>
        </p:spPr>
      </p:pic>
    </p:spTree>
    <p:extLst>
      <p:ext uri="{BB962C8B-B14F-4D97-AF65-F5344CB8AC3E}">
        <p14:creationId xmlns:p14="http://schemas.microsoft.com/office/powerpoint/2010/main" val="212531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28" name="グループ化 27">
            <a:extLst>
              <a:ext uri="{FF2B5EF4-FFF2-40B4-BE49-F238E27FC236}">
                <a16:creationId xmlns:a16="http://schemas.microsoft.com/office/drawing/2014/main" id="{5ABD0EA7-94E3-4478-B613-605912446D6C}"/>
              </a:ext>
            </a:extLst>
          </p:cNvPr>
          <p:cNvGrpSpPr/>
          <p:nvPr/>
        </p:nvGrpSpPr>
        <p:grpSpPr>
          <a:xfrm>
            <a:off x="394181" y="465236"/>
            <a:ext cx="9173036" cy="475850"/>
            <a:chOff x="394181" y="465236"/>
            <a:chExt cx="9173036" cy="475850"/>
          </a:xfrm>
        </p:grpSpPr>
        <p:cxnSp>
          <p:nvCxnSpPr>
            <p:cNvPr id="30" name="直線コネクタ 29">
              <a:extLst>
                <a:ext uri="{FF2B5EF4-FFF2-40B4-BE49-F238E27FC236}">
                  <a16:creationId xmlns:a16="http://schemas.microsoft.com/office/drawing/2014/main" id="{063FA81E-B329-46AC-B1B1-EB25285AB8CB}"/>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D24CA3E-C0DE-49CD-A8AE-4647C909A366}"/>
                </a:ext>
              </a:extLst>
            </p:cNvPr>
            <p:cNvSpPr txBox="1"/>
            <p:nvPr/>
          </p:nvSpPr>
          <p:spPr>
            <a:xfrm>
              <a:off x="456233" y="465236"/>
              <a:ext cx="6351419"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トピックス①　積極的に強みを活かして取組む企業のご紹介</a:t>
              </a:r>
              <a:endParaRPr kumimoji="1" lang="en-US" altLang="ja-JP" sz="2000" b="1" dirty="0">
                <a:latin typeface="Meiryo UI" panose="020B0604030504040204" pitchFamily="50" charset="-128"/>
                <a:ea typeface="Meiryo UI" panose="020B0604030504040204" pitchFamily="50" charset="-128"/>
              </a:endParaRPr>
            </a:p>
          </p:txBody>
        </p:sp>
      </p:grpSp>
      <p:grpSp>
        <p:nvGrpSpPr>
          <p:cNvPr id="34" name="グループ化 33">
            <a:extLst>
              <a:ext uri="{FF2B5EF4-FFF2-40B4-BE49-F238E27FC236}">
                <a16:creationId xmlns:a16="http://schemas.microsoft.com/office/drawing/2014/main" id="{B061B8AE-3513-4CE7-921F-7CF0A17B96B8}"/>
              </a:ext>
            </a:extLst>
          </p:cNvPr>
          <p:cNvGrpSpPr/>
          <p:nvPr/>
        </p:nvGrpSpPr>
        <p:grpSpPr>
          <a:xfrm>
            <a:off x="394181" y="3108291"/>
            <a:ext cx="9305092" cy="1773763"/>
            <a:chOff x="422091" y="3985162"/>
            <a:chExt cx="9305092" cy="1520000"/>
          </a:xfrm>
        </p:grpSpPr>
        <p:sp>
          <p:nvSpPr>
            <p:cNvPr id="35" name="正方形/長方形 34">
              <a:extLst>
                <a:ext uri="{FF2B5EF4-FFF2-40B4-BE49-F238E27FC236}">
                  <a16:creationId xmlns:a16="http://schemas.microsoft.com/office/drawing/2014/main" id="{8208616C-19D4-4BDC-A01E-0E6A7A8B7427}"/>
                </a:ext>
              </a:extLst>
            </p:cNvPr>
            <p:cNvSpPr/>
            <p:nvPr/>
          </p:nvSpPr>
          <p:spPr>
            <a:xfrm>
              <a:off x="422091" y="3985162"/>
              <a:ext cx="9179339" cy="1520000"/>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C199F1A-FDE3-4CE0-B3E8-A250F9C525A2}"/>
                </a:ext>
              </a:extLst>
            </p:cNvPr>
            <p:cNvSpPr txBox="1"/>
            <p:nvPr/>
          </p:nvSpPr>
          <p:spPr>
            <a:xfrm>
              <a:off x="436183" y="4077738"/>
              <a:ext cx="9291000" cy="342868"/>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　　株式会社ダスキン</a:t>
              </a:r>
              <a:endParaRPr kumimoji="1" lang="en-US" altLang="ja-JP" sz="2000" b="1" dirty="0">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54B68D72-59D6-4C90-967B-6084DB345130}"/>
                </a:ext>
              </a:extLst>
            </p:cNvPr>
            <p:cNvSpPr txBox="1"/>
            <p:nvPr/>
          </p:nvSpPr>
          <p:spPr>
            <a:xfrm>
              <a:off x="1108231" y="4384368"/>
              <a:ext cx="6534340" cy="1098716"/>
            </a:xfrm>
            <a:prstGeom prst="rect">
              <a:avLst/>
            </a:prstGeom>
            <a:noFill/>
          </p:spPr>
          <p:txBody>
            <a:bodyPr wrap="square" rtlCol="0">
              <a:spAutoFit/>
            </a:bodyPr>
            <a:lstStyle>
              <a:defPPr rtl="0">
                <a:defRPr lang="ja-jp"/>
              </a:defPPr>
              <a:lvl1pPr>
                <a:lnSpc>
                  <a:spcPts val="2400"/>
                </a:lnSpc>
                <a:defRPr kumimoji="1" sz="1400">
                  <a:latin typeface="Meiryo UI" panose="020B0604030504040204" pitchFamily="50" charset="-128"/>
                  <a:ea typeface="Meiryo UI" panose="020B0604030504040204" pitchFamily="50" charset="-128"/>
                </a:defRPr>
              </a:lvl1pPr>
            </a:lstStyle>
            <a:p>
              <a:r>
                <a:rPr lang="ja-JP" altLang="en-US" dirty="0"/>
                <a:t>「清掃・衛生管理のプロ」という、府民に広く浸透した企業イメージとダスキンが持つ</a:t>
              </a:r>
              <a:endParaRPr lang="en-US" altLang="ja-JP" dirty="0"/>
            </a:p>
            <a:p>
              <a:r>
                <a:rPr lang="ja-JP" altLang="en-US" dirty="0"/>
                <a:t>専門的な知見・ノウハウを活かした、衛生環境を整える取組みを実施</a:t>
              </a:r>
              <a:endParaRPr lang="en-US" altLang="ja-JP" dirty="0"/>
            </a:p>
            <a:p>
              <a:r>
                <a:rPr lang="ja-JP" altLang="en-US" dirty="0"/>
                <a:t>また、クリーンサービス事業・ケアサービス事業・シニアケア事業・鍵の駆けつけ事業など</a:t>
              </a:r>
              <a:endParaRPr lang="en-US" altLang="ja-JP" dirty="0"/>
            </a:p>
            <a:p>
              <a:r>
                <a:rPr lang="ja-JP" altLang="en-US" dirty="0"/>
                <a:t>多岐に渡り事業展開し、積極的に幅広い分野での連携を実現</a:t>
              </a:r>
              <a:endParaRPr lang="en-US" altLang="ja-JP" dirty="0"/>
            </a:p>
          </p:txBody>
        </p:sp>
      </p:grpSp>
      <p:sp>
        <p:nvSpPr>
          <p:cNvPr id="29" name="テキスト ボックス 28">
            <a:extLst>
              <a:ext uri="{FF2B5EF4-FFF2-40B4-BE49-F238E27FC236}">
                <a16:creationId xmlns:a16="http://schemas.microsoft.com/office/drawing/2014/main" id="{4D984FC2-059D-44E4-890A-F161679DD30D}"/>
              </a:ext>
            </a:extLst>
          </p:cNvPr>
          <p:cNvSpPr txBox="1"/>
          <p:nvPr/>
        </p:nvSpPr>
        <p:spPr>
          <a:xfrm>
            <a:off x="7587188" y="4474780"/>
            <a:ext cx="2228851"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P13</a:t>
            </a:r>
            <a:r>
              <a:rPr kumimoji="1" lang="ja-JP" altLang="en-US" sz="1000" dirty="0">
                <a:latin typeface="Meiryo UI" panose="020B0604030504040204" pitchFamily="50" charset="-128"/>
                <a:ea typeface="Meiryo UI" panose="020B0604030504040204" pitchFamily="50" charset="-128"/>
              </a:rPr>
              <a:t>　主な連携事例</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子ども・教育、福祉①</a:t>
            </a:r>
          </a:p>
        </p:txBody>
      </p:sp>
      <p:pic>
        <p:nvPicPr>
          <p:cNvPr id="48" name="Picture 4" descr="リボンのイラスト「ポンポンボウ」">
            <a:extLst>
              <a:ext uri="{FF2B5EF4-FFF2-40B4-BE49-F238E27FC236}">
                <a16:creationId xmlns:a16="http://schemas.microsoft.com/office/drawing/2014/main" id="{93BDE656-71AB-42C2-A5E9-5101EFD48E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233" y="3187576"/>
            <a:ext cx="692667" cy="631712"/>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グループ化 51">
            <a:extLst>
              <a:ext uri="{FF2B5EF4-FFF2-40B4-BE49-F238E27FC236}">
                <a16:creationId xmlns:a16="http://schemas.microsoft.com/office/drawing/2014/main" id="{152C9AA8-7121-40C1-9244-8BB2AD7307F2}"/>
              </a:ext>
            </a:extLst>
          </p:cNvPr>
          <p:cNvGrpSpPr/>
          <p:nvPr/>
        </p:nvGrpSpPr>
        <p:grpSpPr>
          <a:xfrm>
            <a:off x="394181" y="1073093"/>
            <a:ext cx="9742002" cy="1942377"/>
            <a:chOff x="394181" y="4890958"/>
            <a:chExt cx="9742002" cy="1902321"/>
          </a:xfrm>
        </p:grpSpPr>
        <p:grpSp>
          <p:nvGrpSpPr>
            <p:cNvPr id="53" name="グループ化 52">
              <a:extLst>
                <a:ext uri="{FF2B5EF4-FFF2-40B4-BE49-F238E27FC236}">
                  <a16:creationId xmlns:a16="http://schemas.microsoft.com/office/drawing/2014/main" id="{0231274A-F302-4805-955A-EC255F6458F2}"/>
                </a:ext>
              </a:extLst>
            </p:cNvPr>
            <p:cNvGrpSpPr/>
            <p:nvPr/>
          </p:nvGrpSpPr>
          <p:grpSpPr>
            <a:xfrm>
              <a:off x="394181" y="4890958"/>
              <a:ext cx="9742002" cy="1894636"/>
              <a:chOff x="422091" y="4062702"/>
              <a:chExt cx="9742002" cy="1442459"/>
            </a:xfrm>
          </p:grpSpPr>
          <p:sp>
            <p:nvSpPr>
              <p:cNvPr id="60" name="正方形/長方形 59">
                <a:extLst>
                  <a:ext uri="{FF2B5EF4-FFF2-40B4-BE49-F238E27FC236}">
                    <a16:creationId xmlns:a16="http://schemas.microsoft.com/office/drawing/2014/main" id="{2CCBFCE7-519F-44AD-B1DE-12A41D92F1F8}"/>
                  </a:ext>
                </a:extLst>
              </p:cNvPr>
              <p:cNvSpPr/>
              <p:nvPr/>
            </p:nvSpPr>
            <p:spPr>
              <a:xfrm>
                <a:off x="422091" y="4062702"/>
                <a:ext cx="9179339" cy="1442459"/>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AE0C25ED-36CE-4BB8-B1DB-275A9AF1F867}"/>
                  </a:ext>
                </a:extLst>
              </p:cNvPr>
              <p:cNvSpPr txBox="1"/>
              <p:nvPr/>
            </p:nvSpPr>
            <p:spPr>
              <a:xfrm>
                <a:off x="873093" y="4175791"/>
                <a:ext cx="9291000" cy="33649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大塚製薬株式会社</a:t>
                </a:r>
                <a:endParaRPr kumimoji="1" lang="en-US" altLang="ja-JP" sz="20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558D4893-66B3-4B60-A613-3E73624EE9B9}"/>
                  </a:ext>
                </a:extLst>
              </p:cNvPr>
              <p:cNvSpPr txBox="1"/>
              <p:nvPr/>
            </p:nvSpPr>
            <p:spPr>
              <a:xfrm>
                <a:off x="560927" y="4744920"/>
                <a:ext cx="7211372" cy="290119"/>
              </a:xfrm>
              <a:prstGeom prst="rect">
                <a:avLst/>
              </a:prstGeom>
              <a:noFill/>
            </p:spPr>
            <p:txBody>
              <a:bodyPr wrap="square">
                <a:spAutoFit/>
              </a:bodyPr>
              <a:lstStyle/>
              <a:p>
                <a:endParaRPr kumimoji="1" lang="ja-JP" altLang="en-US" sz="1600" dirty="0">
                  <a:latin typeface="Meiryo UI" panose="020B0604030504040204" pitchFamily="50" charset="-128"/>
                  <a:ea typeface="Meiryo UI" panose="020B0604030504040204" pitchFamily="50" charset="-128"/>
                </a:endParaRPr>
              </a:p>
            </p:txBody>
          </p:sp>
        </p:grpSp>
        <p:pic>
          <p:nvPicPr>
            <p:cNvPr id="54" name="図 53">
              <a:extLst>
                <a:ext uri="{FF2B5EF4-FFF2-40B4-BE49-F238E27FC236}">
                  <a16:creationId xmlns:a16="http://schemas.microsoft.com/office/drawing/2014/main" id="{43E4A162-4E73-4133-BA96-CD5B5DC7EC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9518" y="4973165"/>
              <a:ext cx="1646893" cy="401130"/>
            </a:xfrm>
            <a:prstGeom prst="rect">
              <a:avLst/>
            </a:prstGeom>
          </p:spPr>
        </p:pic>
        <p:pic>
          <p:nvPicPr>
            <p:cNvPr id="57" name="Picture 4" descr="リボンのイラスト「ポンポンボウ」">
              <a:extLst>
                <a:ext uri="{FF2B5EF4-FFF2-40B4-BE49-F238E27FC236}">
                  <a16:creationId xmlns:a16="http://schemas.microsoft.com/office/drawing/2014/main" id="{F9255DFA-AC04-4FCD-BB58-080ECC0D2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255" y="4947774"/>
              <a:ext cx="692667" cy="631712"/>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BF3DCD3C-E30E-4416-B092-50342C6B656B}"/>
                </a:ext>
              </a:extLst>
            </p:cNvPr>
            <p:cNvSpPr txBox="1"/>
            <p:nvPr/>
          </p:nvSpPr>
          <p:spPr>
            <a:xfrm>
              <a:off x="7614661" y="6401420"/>
              <a:ext cx="2228851" cy="391859"/>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P15</a:t>
              </a:r>
              <a:r>
                <a:rPr kumimoji="1" lang="ja-JP" altLang="en-US" sz="1000" dirty="0">
                  <a:latin typeface="Meiryo UI" panose="020B0604030504040204" pitchFamily="50" charset="-128"/>
                  <a:ea typeface="Meiryo UI" panose="020B0604030504040204" pitchFamily="50" charset="-128"/>
                </a:rPr>
                <a:t>　主な連携事例　健康①</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P16</a:t>
              </a:r>
              <a:r>
                <a:rPr kumimoji="1" lang="ja-JP" altLang="en-US" sz="1000" dirty="0">
                  <a:latin typeface="Meiryo UI" panose="020B0604030504040204" pitchFamily="50" charset="-128"/>
                  <a:ea typeface="Meiryo UI" panose="020B0604030504040204" pitchFamily="50" charset="-128"/>
                </a:rPr>
                <a:t>　主な連携事例　健康②</a:t>
              </a:r>
              <a:endParaRPr kumimoji="1" lang="en-US" altLang="ja-JP" sz="1000"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0505517A-859C-4615-9E57-90755C630C68}"/>
                </a:ext>
              </a:extLst>
            </p:cNvPr>
            <p:cNvSpPr txBox="1"/>
            <p:nvPr/>
          </p:nvSpPr>
          <p:spPr>
            <a:xfrm>
              <a:off x="1090364" y="5418039"/>
              <a:ext cx="6586786" cy="1255705"/>
            </a:xfrm>
            <a:prstGeom prst="rect">
              <a:avLst/>
            </a:prstGeom>
            <a:noFill/>
          </p:spPr>
          <p:txBody>
            <a:bodyPr wrap="square" rtlCol="0">
              <a:spAutoFit/>
            </a:bodyPr>
            <a:lstStyle/>
            <a:p>
              <a:pPr>
                <a:lnSpc>
                  <a:spcPts val="2400"/>
                </a:lnSpc>
              </a:pPr>
              <a:r>
                <a:rPr kumimoji="1" lang="ja-JP" altLang="en-US" sz="1400" dirty="0">
                  <a:latin typeface="Meiryo UI" panose="020B0604030504040204" pitchFamily="50" charset="-128"/>
                  <a:ea typeface="Meiryo UI" panose="020B0604030504040204" pitchFamily="50" charset="-128"/>
                </a:rPr>
                <a:t>認知度の非常に高い商品ブランドを持つという大塚製薬ならではの強みを活かし、</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そのブランドイメージを活用した熱中症対策や朝食欠食の啓発を継続的に実施</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さらに、コンビニエンスストアやドラッグストアといった他者を巻き込み、それぞれの企業の強みを</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掛け合わせることにより取組みのバージョンアップを展開</a:t>
              </a:r>
              <a:endParaRPr kumimoji="1" lang="en-US" altLang="ja-JP" sz="1400" dirty="0">
                <a:latin typeface="Meiryo UI" panose="020B0604030504040204" pitchFamily="50" charset="-128"/>
                <a:ea typeface="Meiryo UI" panose="020B0604030504040204" pitchFamily="50" charset="-128"/>
              </a:endParaRPr>
            </a:p>
          </p:txBody>
        </p:sp>
      </p:grpSp>
      <p:grpSp>
        <p:nvGrpSpPr>
          <p:cNvPr id="63" name="グループ化 62">
            <a:extLst>
              <a:ext uri="{FF2B5EF4-FFF2-40B4-BE49-F238E27FC236}">
                <a16:creationId xmlns:a16="http://schemas.microsoft.com/office/drawing/2014/main" id="{3ECB3086-32A2-4A78-8733-3466E38E6699}"/>
              </a:ext>
            </a:extLst>
          </p:cNvPr>
          <p:cNvGrpSpPr/>
          <p:nvPr/>
        </p:nvGrpSpPr>
        <p:grpSpPr>
          <a:xfrm>
            <a:off x="394181" y="4986505"/>
            <a:ext cx="9580493" cy="1911216"/>
            <a:chOff x="394181" y="2966826"/>
            <a:chExt cx="9580493" cy="1911216"/>
          </a:xfrm>
        </p:grpSpPr>
        <p:grpSp>
          <p:nvGrpSpPr>
            <p:cNvPr id="64" name="グループ化 63">
              <a:extLst>
                <a:ext uri="{FF2B5EF4-FFF2-40B4-BE49-F238E27FC236}">
                  <a16:creationId xmlns:a16="http://schemas.microsoft.com/office/drawing/2014/main" id="{CFD21A03-5E91-449A-AC8A-BC0BEFD0BB47}"/>
                </a:ext>
              </a:extLst>
            </p:cNvPr>
            <p:cNvGrpSpPr/>
            <p:nvPr/>
          </p:nvGrpSpPr>
          <p:grpSpPr>
            <a:xfrm>
              <a:off x="394181" y="2966826"/>
              <a:ext cx="9580493" cy="1807382"/>
              <a:chOff x="420092" y="3029710"/>
              <a:chExt cx="9580493" cy="1807382"/>
            </a:xfrm>
          </p:grpSpPr>
          <p:grpSp>
            <p:nvGrpSpPr>
              <p:cNvPr id="67" name="グループ化 66">
                <a:extLst>
                  <a:ext uri="{FF2B5EF4-FFF2-40B4-BE49-F238E27FC236}">
                    <a16:creationId xmlns:a16="http://schemas.microsoft.com/office/drawing/2014/main" id="{DD88E11A-3EF3-4A18-9FB8-F87E9A66F753}"/>
                  </a:ext>
                </a:extLst>
              </p:cNvPr>
              <p:cNvGrpSpPr/>
              <p:nvPr/>
            </p:nvGrpSpPr>
            <p:grpSpPr>
              <a:xfrm>
                <a:off x="420092" y="3029710"/>
                <a:ext cx="9580493" cy="1807382"/>
                <a:chOff x="422091" y="3985162"/>
                <a:chExt cx="9580493" cy="1520000"/>
              </a:xfrm>
            </p:grpSpPr>
            <p:sp>
              <p:nvSpPr>
                <p:cNvPr id="71" name="正方形/長方形 70">
                  <a:extLst>
                    <a:ext uri="{FF2B5EF4-FFF2-40B4-BE49-F238E27FC236}">
                      <a16:creationId xmlns:a16="http://schemas.microsoft.com/office/drawing/2014/main" id="{755865F5-5E10-4FEE-BE30-4581B5A51A4C}"/>
                    </a:ext>
                  </a:extLst>
                </p:cNvPr>
                <p:cNvSpPr/>
                <p:nvPr/>
              </p:nvSpPr>
              <p:spPr>
                <a:xfrm>
                  <a:off x="422091" y="3985162"/>
                  <a:ext cx="9179339" cy="1520000"/>
                </a:xfrm>
                <a:prstGeom prst="rect">
                  <a:avLst/>
                </a:prstGeom>
                <a:noFill/>
                <a:ln w="19050">
                  <a:solidFill>
                    <a:srgbClr val="CCE3E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9E07E943-5794-4368-A4BE-54CB90FD8ECD}"/>
                    </a:ext>
                  </a:extLst>
                </p:cNvPr>
                <p:cNvSpPr txBox="1"/>
                <p:nvPr/>
              </p:nvSpPr>
              <p:spPr>
                <a:xfrm>
                  <a:off x="711584" y="4053236"/>
                  <a:ext cx="9291000" cy="342868"/>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明治安田生命保険相互会社</a:t>
                  </a:r>
                  <a:endParaRPr kumimoji="1" lang="en-US" altLang="ja-JP" sz="2000" dirty="0">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55B1A070-AEA5-42C1-A9B3-9F3FF283F8B8}"/>
                    </a:ext>
                  </a:extLst>
                </p:cNvPr>
                <p:cNvSpPr txBox="1"/>
                <p:nvPr/>
              </p:nvSpPr>
              <p:spPr>
                <a:xfrm>
                  <a:off x="631608" y="4402265"/>
                  <a:ext cx="7211372" cy="290119"/>
                </a:xfrm>
                <a:prstGeom prst="rect">
                  <a:avLst/>
                </a:prstGeom>
                <a:noFill/>
              </p:spPr>
              <p:txBody>
                <a:bodyPr wrap="square">
                  <a:spAutoFit/>
                </a:bodyPr>
                <a:lstStyle/>
                <a:p>
                  <a:endParaRPr kumimoji="1" lang="ja-JP" altLang="en-US" sz="1600" dirty="0">
                    <a:latin typeface="Meiryo UI" panose="020B0604030504040204" pitchFamily="50" charset="-128"/>
                    <a:ea typeface="Meiryo UI" panose="020B0604030504040204" pitchFamily="50" charset="-128"/>
                  </a:endParaRPr>
                </a:p>
              </p:txBody>
            </p:sp>
          </p:grpSp>
          <p:pic>
            <p:nvPicPr>
              <p:cNvPr id="68" name="図 67">
                <a:extLst>
                  <a:ext uri="{FF2B5EF4-FFF2-40B4-BE49-F238E27FC236}">
                    <a16:creationId xmlns:a16="http://schemas.microsoft.com/office/drawing/2014/main" id="{45D131DD-75BD-4347-9842-27CB53EEA0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8913" y="3140317"/>
                <a:ext cx="1564595" cy="348368"/>
              </a:xfrm>
              <a:prstGeom prst="rect">
                <a:avLst/>
              </a:prstGeom>
            </p:spPr>
          </p:pic>
          <p:sp>
            <p:nvSpPr>
              <p:cNvPr id="69" name="テキスト ボックス 68">
                <a:extLst>
                  <a:ext uri="{FF2B5EF4-FFF2-40B4-BE49-F238E27FC236}">
                    <a16:creationId xmlns:a16="http://schemas.microsoft.com/office/drawing/2014/main" id="{5E9B115B-63D6-4999-99CB-6BFF6CE86F26}"/>
                  </a:ext>
                </a:extLst>
              </p:cNvPr>
              <p:cNvSpPr txBox="1"/>
              <p:nvPr/>
            </p:nvSpPr>
            <p:spPr>
              <a:xfrm>
                <a:off x="1106232" y="3540324"/>
                <a:ext cx="8589791" cy="1282146"/>
              </a:xfrm>
              <a:prstGeom prst="rect">
                <a:avLst/>
              </a:prstGeom>
              <a:noFill/>
            </p:spPr>
            <p:txBody>
              <a:bodyPr wrap="square" rtlCol="0">
                <a:spAutoFit/>
              </a:bodyPr>
              <a:lstStyle/>
              <a:p>
                <a:pPr>
                  <a:lnSpc>
                    <a:spcPts val="2400"/>
                  </a:lnSpc>
                </a:pPr>
                <a:r>
                  <a:rPr kumimoji="1" lang="ja-JP" altLang="en-US" sz="1400" dirty="0">
                    <a:latin typeface="Meiryo UI" panose="020B0604030504040204" pitchFamily="50" charset="-128"/>
                    <a:ea typeface="Meiryo UI" panose="020B0604030504040204" pitchFamily="50" charset="-128"/>
                  </a:rPr>
                  <a:t>生命保険会社の枠を超えて健康増進や地域活性化に貢献する企業をめざす明治安田の</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方針のもと、キャンペーンやブース出展を数多く行い、府民の健康への行動変容を促進</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また、明治安田ならではのネットワークを活かし、Ｊリーグ、国立循環器病研究センター等、</a:t>
                </a:r>
                <a:endParaRPr kumimoji="1" lang="en-US" altLang="ja-JP" sz="1400" dirty="0">
                  <a:latin typeface="Meiryo UI" panose="020B0604030504040204" pitchFamily="50" charset="-128"/>
                  <a:ea typeface="Meiryo UI" panose="020B0604030504040204" pitchFamily="50" charset="-128"/>
                </a:endParaRPr>
              </a:p>
              <a:p>
                <a:pPr>
                  <a:lnSpc>
                    <a:spcPts val="2400"/>
                  </a:lnSpc>
                </a:pPr>
                <a:r>
                  <a:rPr kumimoji="1" lang="ja-JP" altLang="en-US" sz="1400" dirty="0">
                    <a:latin typeface="Meiryo UI" panose="020B0604030504040204" pitchFamily="50" charset="-128"/>
                    <a:ea typeface="Meiryo UI" panose="020B0604030504040204" pitchFamily="50" charset="-128"/>
                  </a:rPr>
                  <a:t>他者を巻き込んだ連携を主体的に行い、多くの府民への普及啓発、行動変容を促進</a:t>
                </a:r>
                <a:endParaRPr kumimoji="1" lang="en-US" altLang="ja-JP" sz="1400" dirty="0">
                  <a:latin typeface="Meiryo UI" panose="020B0604030504040204" pitchFamily="50" charset="-128"/>
                  <a:ea typeface="Meiryo UI" panose="020B0604030504040204" pitchFamily="50" charset="-128"/>
                </a:endParaRPr>
              </a:p>
            </p:txBody>
          </p:sp>
        </p:grpSp>
        <p:pic>
          <p:nvPicPr>
            <p:cNvPr id="65" name="Picture 4" descr="リボンのイラスト「ポンポンボウ」">
              <a:extLst>
                <a:ext uri="{FF2B5EF4-FFF2-40B4-BE49-F238E27FC236}">
                  <a16:creationId xmlns:a16="http://schemas.microsoft.com/office/drawing/2014/main" id="{D18791EB-43C2-425F-93D4-44D8729319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254" y="3037563"/>
              <a:ext cx="692667" cy="631712"/>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63AF9CFF-721E-4042-B765-AE58D16F9778}"/>
                </a:ext>
              </a:extLst>
            </p:cNvPr>
            <p:cNvSpPr txBox="1"/>
            <p:nvPr/>
          </p:nvSpPr>
          <p:spPr>
            <a:xfrm>
              <a:off x="7650662" y="4324044"/>
              <a:ext cx="2228851" cy="553998"/>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P16</a:t>
              </a:r>
              <a:r>
                <a:rPr kumimoji="1" lang="ja-JP" altLang="en-US" sz="1000" dirty="0">
                  <a:latin typeface="Meiryo UI" panose="020B0604030504040204" pitchFamily="50" charset="-128"/>
                  <a:ea typeface="Meiryo UI" panose="020B0604030504040204" pitchFamily="50" charset="-128"/>
                </a:rPr>
                <a:t>　主な連携事例　健康②</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 P19</a:t>
              </a:r>
              <a:r>
                <a:rPr kumimoji="1" lang="ja-JP" altLang="en-US" sz="1000" dirty="0">
                  <a:latin typeface="Meiryo UI" panose="020B0604030504040204" pitchFamily="50" charset="-128"/>
                  <a:ea typeface="Meiryo UI" panose="020B0604030504040204" pitchFamily="50" charset="-128"/>
                </a:rPr>
                <a:t>　主な連携事例　環境③</a:t>
              </a:r>
              <a:endParaRPr kumimoji="1" lang="en-US" altLang="ja-JP" sz="1000" dirty="0">
                <a:latin typeface="Meiryo UI" panose="020B0604030504040204" pitchFamily="50" charset="-128"/>
                <a:ea typeface="Meiryo UI" panose="020B0604030504040204" pitchFamily="50" charset="-128"/>
              </a:endParaRPr>
            </a:p>
            <a:p>
              <a:endParaRPr kumimoji="1" lang="ja-JP" altLang="en-US" sz="1000" dirty="0">
                <a:solidFill>
                  <a:srgbClr val="FF0000"/>
                </a:solidFill>
              </a:endParaRPr>
            </a:p>
          </p:txBody>
        </p:sp>
      </p:grpSp>
      <p:sp>
        <p:nvSpPr>
          <p:cNvPr id="37" name="スライド番号プレースホルダー 1">
            <a:extLst>
              <a:ext uri="{FF2B5EF4-FFF2-40B4-BE49-F238E27FC236}">
                <a16:creationId xmlns:a16="http://schemas.microsoft.com/office/drawing/2014/main" id="{BC1B43D8-E84F-45D5-BDAE-36CFB6C8EBDE}"/>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6</a:t>
            </a:fld>
            <a:endParaRPr lang="ja-JP" altLang="en-US" dirty="0"/>
          </a:p>
        </p:txBody>
      </p:sp>
      <p:pic>
        <p:nvPicPr>
          <p:cNvPr id="3" name="図 2">
            <a:extLst>
              <a:ext uri="{FF2B5EF4-FFF2-40B4-BE49-F238E27FC236}">
                <a16:creationId xmlns:a16="http://schemas.microsoft.com/office/drawing/2014/main" id="{C080CC27-27B6-4058-9692-11735620851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12295" y="5120711"/>
            <a:ext cx="1561405" cy="1171469"/>
          </a:xfrm>
          <a:prstGeom prst="rect">
            <a:avLst/>
          </a:prstGeom>
        </p:spPr>
      </p:pic>
      <p:pic>
        <p:nvPicPr>
          <p:cNvPr id="1026" name="Picture 2" descr="大塚製薬ポスター">
            <a:extLst>
              <a:ext uri="{FF2B5EF4-FFF2-40B4-BE49-F238E27FC236}">
                <a16:creationId xmlns:a16="http://schemas.microsoft.com/office/drawing/2014/main" id="{F753743A-D069-4990-80AE-AAE2D8893A7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975485" y="1105339"/>
            <a:ext cx="1010902" cy="14290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大阪府教育庁との公民連携の一環として、ダスキンが出前授業を実施">
            <a:extLst>
              <a:ext uri="{FF2B5EF4-FFF2-40B4-BE49-F238E27FC236}">
                <a16:creationId xmlns:a16="http://schemas.microsoft.com/office/drawing/2014/main" id="{5D9C6009-FEEB-4C18-9C6F-DCFB8932EAA4}"/>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672433" y="3218663"/>
            <a:ext cx="1552624" cy="118969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63FF41D9-E19D-4673-B448-3A65F224F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447" y="3149709"/>
            <a:ext cx="1250642" cy="505579"/>
          </a:xfrm>
          <a:prstGeom prst="rect">
            <a:avLst/>
          </a:prstGeom>
        </p:spPr>
      </p:pic>
    </p:spTree>
    <p:extLst>
      <p:ext uri="{BB962C8B-B14F-4D97-AF65-F5344CB8AC3E}">
        <p14:creationId xmlns:p14="http://schemas.microsoft.com/office/powerpoint/2010/main" val="358866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381000" y="1131094"/>
            <a:ext cx="7886700" cy="994172"/>
          </a:xfrm>
        </p:spPr>
        <p:txBody>
          <a:bodyPr rtlCol="0"/>
          <a:lstStyle/>
          <a:p>
            <a:r>
              <a:rPr lang="ja-JP" altLang="en-US" dirty="0">
                <a:latin typeface="Meiryo UI" panose="020B0604030504040204" pitchFamily="50" charset="-128"/>
                <a:ea typeface="Meiryo UI" panose="020B0604030504040204" pitchFamily="50" charset="-128"/>
              </a:rPr>
              <a:t>プロジェクト分析スライド </a:t>
            </a:r>
            <a:r>
              <a:rPr lang="en-US" altLang="ja-JP" dirty="0">
                <a:latin typeface="Meiryo UI" panose="020B0604030504040204" pitchFamily="50" charset="-128"/>
                <a:ea typeface="Meiryo UI" panose="020B0604030504040204" pitchFamily="50" charset="-128"/>
              </a:rPr>
              <a:t>3</a:t>
            </a:r>
          </a:p>
        </p:txBody>
      </p:sp>
      <p:grpSp>
        <p:nvGrpSpPr>
          <p:cNvPr id="28" name="グループ化 27">
            <a:extLst>
              <a:ext uri="{FF2B5EF4-FFF2-40B4-BE49-F238E27FC236}">
                <a16:creationId xmlns:a16="http://schemas.microsoft.com/office/drawing/2014/main" id="{5ABD0EA7-94E3-4478-B613-605912446D6C}"/>
              </a:ext>
            </a:extLst>
          </p:cNvPr>
          <p:cNvGrpSpPr/>
          <p:nvPr/>
        </p:nvGrpSpPr>
        <p:grpSpPr>
          <a:xfrm>
            <a:off x="394181" y="465236"/>
            <a:ext cx="9173036" cy="475850"/>
            <a:chOff x="394181" y="465236"/>
            <a:chExt cx="9173036" cy="475850"/>
          </a:xfrm>
        </p:grpSpPr>
        <p:cxnSp>
          <p:nvCxnSpPr>
            <p:cNvPr id="30" name="直線コネクタ 29">
              <a:extLst>
                <a:ext uri="{FF2B5EF4-FFF2-40B4-BE49-F238E27FC236}">
                  <a16:creationId xmlns:a16="http://schemas.microsoft.com/office/drawing/2014/main" id="{063FA81E-B329-46AC-B1B1-EB25285AB8CB}"/>
                </a:ext>
              </a:extLst>
            </p:cNvPr>
            <p:cNvCxnSpPr/>
            <p:nvPr/>
          </p:nvCxnSpPr>
          <p:spPr>
            <a:xfrm>
              <a:off x="394181" y="941086"/>
              <a:ext cx="9173036"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D24CA3E-C0DE-49CD-A8AE-4647C909A366}"/>
                </a:ext>
              </a:extLst>
            </p:cNvPr>
            <p:cNvSpPr txBox="1"/>
            <p:nvPr/>
          </p:nvSpPr>
          <p:spPr>
            <a:xfrm>
              <a:off x="456233" y="465236"/>
              <a:ext cx="4520789"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トピックス②　大阪・関西万博の参加促進</a:t>
              </a:r>
              <a:endParaRPr kumimoji="1" lang="en-US" altLang="ja-JP" sz="2000" b="1" dirty="0">
                <a:latin typeface="Meiryo UI" panose="020B0604030504040204" pitchFamily="50" charset="-128"/>
                <a:ea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98006887-61CE-4F29-B3CC-107D5FC08BCC}"/>
              </a:ext>
            </a:extLst>
          </p:cNvPr>
          <p:cNvSpPr txBox="1"/>
          <p:nvPr/>
        </p:nvSpPr>
        <p:spPr>
          <a:xfrm>
            <a:off x="477499" y="4845713"/>
            <a:ext cx="9005950" cy="1231106"/>
          </a:xfrm>
          <a:prstGeom prst="rect">
            <a:avLst/>
          </a:prstGeom>
          <a:noFill/>
          <a:ln w="19050">
            <a:solidFill>
              <a:srgbClr val="CCE3EB"/>
            </a:solidFill>
          </a:ln>
        </p:spPr>
        <p:txBody>
          <a:bodyPr wrap="square" rtlCol="0">
            <a:spAutoFit/>
          </a:bodyPr>
          <a:lstStyle/>
          <a:p>
            <a:pPr>
              <a:spcBef>
                <a:spcPts val="600"/>
              </a:spcBef>
            </a:pPr>
            <a:r>
              <a:rPr kumimoji="1" lang="ja-JP" altLang="en-US" b="1" spc="100" dirty="0">
                <a:latin typeface="Meiryo UI" panose="020B0604030504040204" pitchFamily="50" charset="-128"/>
                <a:ea typeface="Meiryo UI" panose="020B0604030504040204" pitchFamily="50" charset="-128"/>
              </a:rPr>
              <a:t>■万博来場サポートデスク設置への協力（イオン）</a:t>
            </a:r>
            <a:endParaRPr kumimoji="1" lang="en-US" altLang="ja-JP" b="1" spc="100" dirty="0">
              <a:latin typeface="Meiryo UI" panose="020B0604030504040204" pitchFamily="50" charset="-128"/>
              <a:ea typeface="Meiryo UI" panose="020B0604030504040204" pitchFamily="50" charset="-128"/>
            </a:endParaRPr>
          </a:p>
          <a:p>
            <a:pPr>
              <a:spcBef>
                <a:spcPts val="600"/>
              </a:spcBef>
            </a:pPr>
            <a:r>
              <a:rPr kumimoji="1" lang="ja-JP" altLang="en-US" sz="1600" b="1" spc="1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spc="100" dirty="0">
                <a:latin typeface="Meiryo UI" panose="020B0604030504040204" pitchFamily="50" charset="-128"/>
                <a:ea typeface="Meiryo UI" panose="020B0604030504040204" pitchFamily="50" charset="-128"/>
              </a:rPr>
              <a:t> </a:t>
            </a:r>
            <a:r>
              <a:rPr kumimoji="1" lang="ja-JP" altLang="en-US" sz="1400" b="1" spc="100" dirty="0">
                <a:latin typeface="Meiryo UI" panose="020B0604030504040204" pitchFamily="50" charset="-128"/>
                <a:ea typeface="Meiryo UI" panose="020B0604030504040204" pitchFamily="50" charset="-128"/>
              </a:rPr>
              <a:t>府内イオンモール</a:t>
            </a:r>
            <a:r>
              <a:rPr kumimoji="1" lang="en-US" altLang="ja-JP" b="1" spc="100" dirty="0">
                <a:solidFill>
                  <a:srgbClr val="FF0000"/>
                </a:solidFill>
                <a:latin typeface="Meiryo UI" panose="020B0604030504040204" pitchFamily="50" charset="-128"/>
                <a:ea typeface="Meiryo UI" panose="020B0604030504040204" pitchFamily="50" charset="-128"/>
              </a:rPr>
              <a:t>11</a:t>
            </a:r>
            <a:r>
              <a:rPr kumimoji="1" lang="ja-JP" altLang="en-US" sz="1400" b="1" spc="100" dirty="0">
                <a:solidFill>
                  <a:srgbClr val="FF0000"/>
                </a:solidFill>
                <a:latin typeface="Meiryo UI" panose="020B0604030504040204" pitchFamily="50" charset="-128"/>
                <a:ea typeface="Meiryo UI" panose="020B0604030504040204" pitchFamily="50" charset="-128"/>
              </a:rPr>
              <a:t>か所</a:t>
            </a:r>
            <a:r>
              <a:rPr kumimoji="1" lang="ja-JP" altLang="en-US" sz="1400" b="1" spc="100" dirty="0">
                <a:latin typeface="Meiryo UI" panose="020B0604030504040204" pitchFamily="50" charset="-128"/>
                <a:ea typeface="Meiryo UI" panose="020B0604030504040204" pitchFamily="50" charset="-128"/>
              </a:rPr>
              <a:t>にて会場提供協力</a:t>
            </a:r>
            <a:endParaRPr kumimoji="1" lang="en-US" altLang="ja-JP" sz="1400" b="1" spc="100" dirty="0">
              <a:latin typeface="Meiryo UI" panose="020B0604030504040204" pitchFamily="50" charset="-128"/>
              <a:ea typeface="Meiryo UI" panose="020B0604030504040204" pitchFamily="50" charset="-128"/>
            </a:endParaRPr>
          </a:p>
          <a:p>
            <a:pPr>
              <a:spcBef>
                <a:spcPts val="600"/>
              </a:spcBef>
            </a:pPr>
            <a:r>
              <a:rPr kumimoji="1" lang="ja-JP" altLang="en-US" sz="1600" spc="100" dirty="0">
                <a:latin typeface="Meiryo UI" panose="020B0604030504040204" pitchFamily="50" charset="-128"/>
                <a:ea typeface="Meiryo UI" panose="020B0604030504040204" pitchFamily="50" charset="-128"/>
              </a:rPr>
              <a:t>　</a:t>
            </a:r>
            <a:r>
              <a:rPr kumimoji="1" lang="ja-JP" altLang="en-US" sz="1400" spc="100" dirty="0">
                <a:latin typeface="Meiryo UI" panose="020B0604030504040204" pitchFamily="50" charset="-128"/>
                <a:ea typeface="Meiryo UI" panose="020B0604030504040204" pitchFamily="50" charset="-128"/>
              </a:rPr>
              <a:t>　令和</a:t>
            </a:r>
            <a:r>
              <a:rPr kumimoji="1" lang="en-US" altLang="ja-JP" sz="1400" spc="100" dirty="0">
                <a:latin typeface="Meiryo UI" panose="020B0604030504040204" pitchFamily="50" charset="-128"/>
                <a:ea typeface="Meiryo UI" panose="020B0604030504040204" pitchFamily="50" charset="-128"/>
              </a:rPr>
              <a:t>6</a:t>
            </a:r>
            <a:r>
              <a:rPr kumimoji="1" lang="ja-JP" altLang="en-US" sz="1400" spc="100" dirty="0">
                <a:latin typeface="Meiryo UI" panose="020B0604030504040204" pitchFamily="50" charset="-128"/>
                <a:ea typeface="Meiryo UI" panose="020B0604030504040204" pitchFamily="50" charset="-128"/>
              </a:rPr>
              <a:t>年</a:t>
            </a:r>
            <a:r>
              <a:rPr kumimoji="1" lang="en-US" altLang="ja-JP" sz="1400" spc="100" dirty="0">
                <a:latin typeface="Meiryo UI" panose="020B0604030504040204" pitchFamily="50" charset="-128"/>
                <a:ea typeface="Meiryo UI" panose="020B0604030504040204" pitchFamily="50" charset="-128"/>
              </a:rPr>
              <a:t>9</a:t>
            </a:r>
            <a:r>
              <a:rPr kumimoji="1" lang="ja-JP" altLang="en-US" sz="1400" spc="100" dirty="0">
                <a:latin typeface="Meiryo UI" panose="020B0604030504040204" pitchFamily="50" charset="-128"/>
                <a:ea typeface="Meiryo UI" panose="020B0604030504040204" pitchFamily="50" charset="-128"/>
              </a:rPr>
              <a:t>月より設置開始　（令和</a:t>
            </a:r>
            <a:r>
              <a:rPr kumimoji="1" lang="en-US" altLang="ja-JP" sz="1400" spc="100" dirty="0">
                <a:latin typeface="Meiryo UI" panose="020B0604030504040204" pitchFamily="50" charset="-128"/>
                <a:ea typeface="Meiryo UI" panose="020B0604030504040204" pitchFamily="50" charset="-128"/>
              </a:rPr>
              <a:t>7</a:t>
            </a:r>
            <a:r>
              <a:rPr kumimoji="1" lang="ja-JP" altLang="en-US" sz="1400" spc="100" dirty="0">
                <a:latin typeface="Meiryo UI" panose="020B0604030504040204" pitchFamily="50" charset="-128"/>
                <a:ea typeface="Meiryo UI" panose="020B0604030504040204" pitchFamily="50" charset="-128"/>
              </a:rPr>
              <a:t>年</a:t>
            </a:r>
            <a:r>
              <a:rPr kumimoji="1" lang="en-US" altLang="ja-JP" sz="1400" spc="100" dirty="0">
                <a:latin typeface="Meiryo UI" panose="020B0604030504040204" pitchFamily="50" charset="-128"/>
                <a:ea typeface="Meiryo UI" panose="020B0604030504040204" pitchFamily="50" charset="-128"/>
              </a:rPr>
              <a:t>7</a:t>
            </a:r>
            <a:r>
              <a:rPr kumimoji="1" lang="ja-JP" altLang="en-US" sz="1400" spc="100" dirty="0">
                <a:latin typeface="Meiryo UI" panose="020B0604030504040204" pitchFamily="50" charset="-128"/>
                <a:ea typeface="Meiryo UI" panose="020B0604030504040204" pitchFamily="50" charset="-128"/>
              </a:rPr>
              <a:t>月現在も継続して設置）</a:t>
            </a:r>
            <a:endParaRPr kumimoji="1" lang="en-US" altLang="ja-JP" sz="1400" spc="100" dirty="0">
              <a:latin typeface="Meiryo UI" panose="020B0604030504040204" pitchFamily="50" charset="-128"/>
              <a:ea typeface="Meiryo UI" panose="020B0604030504040204" pitchFamily="50" charset="-128"/>
            </a:endParaRPr>
          </a:p>
          <a:p>
            <a:pPr>
              <a:spcBef>
                <a:spcPts val="600"/>
              </a:spcBef>
            </a:pPr>
            <a:endParaRPr kumimoji="1" lang="en-US" altLang="ja-JP" sz="700" spc="100" dirty="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E98B721B-ECFE-406E-AA46-D72F06479B4E}"/>
              </a:ext>
            </a:extLst>
          </p:cNvPr>
          <p:cNvGrpSpPr/>
          <p:nvPr/>
        </p:nvGrpSpPr>
        <p:grpSpPr>
          <a:xfrm>
            <a:off x="474949" y="1148387"/>
            <a:ext cx="9009957" cy="3536481"/>
            <a:chOff x="526430" y="1417264"/>
            <a:chExt cx="9009957" cy="3536481"/>
          </a:xfrm>
        </p:grpSpPr>
        <p:sp>
          <p:nvSpPr>
            <p:cNvPr id="14" name="テキスト ボックス 13">
              <a:extLst>
                <a:ext uri="{FF2B5EF4-FFF2-40B4-BE49-F238E27FC236}">
                  <a16:creationId xmlns:a16="http://schemas.microsoft.com/office/drawing/2014/main" id="{54193960-F6CF-4EB3-B554-D4DC988F5417}"/>
                </a:ext>
              </a:extLst>
            </p:cNvPr>
            <p:cNvSpPr txBox="1"/>
            <p:nvPr/>
          </p:nvSpPr>
          <p:spPr>
            <a:xfrm>
              <a:off x="530436" y="1417264"/>
              <a:ext cx="9005951" cy="3536481"/>
            </a:xfrm>
            <a:prstGeom prst="rect">
              <a:avLst/>
            </a:prstGeom>
            <a:noFill/>
            <a:ln w="19050">
              <a:solidFill>
                <a:srgbClr val="CCE3EB"/>
              </a:solidFill>
            </a:ln>
          </p:spPr>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■イベントへのブース出展・参加と、企業等の広報媒体等を活用した参加促進</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sz="1600" b="1" dirty="0">
                  <a:latin typeface="Meiryo UI" panose="020B0604030504040204" pitchFamily="50" charset="-128"/>
                  <a:ea typeface="Meiryo UI" panose="020B0604030504040204" pitchFamily="50" charset="-128"/>
                </a:rPr>
                <a:t>○企業等主催イベントへの府ブースの出展・府主催のイベントへの企業ブース出展</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計</a:t>
              </a:r>
              <a:r>
                <a:rPr kumimoji="1" lang="ja-JP" altLang="en-US" sz="2000"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８</a:t>
              </a:r>
              <a:r>
                <a:rPr kumimoji="1" lang="ja-JP" altLang="en-US" sz="1400"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企業</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と連携</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endParaRPr kumimoji="1" lang="en-US" altLang="ja-JP" sz="1600" b="1" dirty="0">
                <a:latin typeface="Meiryo UI" panose="020B0604030504040204" pitchFamily="50" charset="-128"/>
                <a:ea typeface="Meiryo UI" panose="020B0604030504040204" pitchFamily="50" charset="-128"/>
                <a:cs typeface="Microsoft Himalaya" panose="01010100010101010101" pitchFamily="2" charset="0"/>
              </a:endParaRPr>
            </a:p>
            <a:p>
              <a:pPr>
                <a:lnSpc>
                  <a:spcPct val="150000"/>
                </a:lnSpc>
              </a:pP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○ちらし・ポスター・サイネージ・のぼりによる</a:t>
              </a:r>
              <a:r>
                <a:rPr kumimoji="1" lang="en-US" altLang="ja-JP" sz="1600" b="1" dirty="0">
                  <a:latin typeface="Meiryo UI" panose="020B0604030504040204" pitchFamily="50" charset="-128"/>
                  <a:ea typeface="Meiryo UI" panose="020B0604030504040204" pitchFamily="50" charset="-128"/>
                  <a:cs typeface="Microsoft Himalaya" panose="01010100010101010101" pitchFamily="2" charset="0"/>
                </a:rPr>
                <a:t>PR</a:t>
              </a:r>
              <a:r>
                <a:rPr kumimoji="1" lang="ja-JP" altLang="en-US" sz="1400" b="1"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計</a:t>
              </a:r>
              <a:r>
                <a:rPr kumimoji="1" lang="en-US" altLang="ja-JP" sz="2000"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32</a:t>
              </a:r>
              <a:r>
                <a:rPr kumimoji="1" lang="ja-JP" altLang="en-US" sz="1400" b="1"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企業</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と連携</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a:extLst>
                <a:ext uri="{FF2B5EF4-FFF2-40B4-BE49-F238E27FC236}">
                  <a16:creationId xmlns:a16="http://schemas.microsoft.com/office/drawing/2014/main" id="{D87CE97B-FA7E-42DF-AB77-75411CACB2FF}"/>
                </a:ext>
              </a:extLst>
            </p:cNvPr>
            <p:cNvSpPr/>
            <p:nvPr/>
          </p:nvSpPr>
          <p:spPr>
            <a:xfrm>
              <a:off x="4825320" y="2415878"/>
              <a:ext cx="4492730" cy="31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600" spc="1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A056F245-FF4F-475E-BAB4-47EF991AE4A7}"/>
                </a:ext>
              </a:extLst>
            </p:cNvPr>
            <p:cNvSpPr/>
            <p:nvPr/>
          </p:nvSpPr>
          <p:spPr>
            <a:xfrm>
              <a:off x="526430" y="2296658"/>
              <a:ext cx="3641156" cy="694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a:t>
              </a:r>
              <a:r>
                <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rPr>
                <a:t>EXPO</a:t>
              </a:r>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ミライ学園祭</a:t>
              </a:r>
              <a:endPar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p:txBody>
        </p:sp>
      </p:grpSp>
      <p:pic>
        <p:nvPicPr>
          <p:cNvPr id="23" name="図 22">
            <a:extLst>
              <a:ext uri="{FF2B5EF4-FFF2-40B4-BE49-F238E27FC236}">
                <a16:creationId xmlns:a16="http://schemas.microsoft.com/office/drawing/2014/main" id="{564486FA-76A2-4FF4-A692-D14C231CCD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569" y="256521"/>
            <a:ext cx="612000" cy="612000"/>
          </a:xfrm>
          <a:prstGeom prst="rect">
            <a:avLst/>
          </a:prstGeom>
        </p:spPr>
      </p:pic>
      <p:sp>
        <p:nvSpPr>
          <p:cNvPr id="24" name="テキスト ボックス 23">
            <a:extLst>
              <a:ext uri="{FF2B5EF4-FFF2-40B4-BE49-F238E27FC236}">
                <a16:creationId xmlns:a16="http://schemas.microsoft.com/office/drawing/2014/main" id="{409FF113-1E8F-4D96-864C-E78590C3D1D3}"/>
              </a:ext>
            </a:extLst>
          </p:cNvPr>
          <p:cNvSpPr txBox="1"/>
          <p:nvPr/>
        </p:nvSpPr>
        <p:spPr>
          <a:xfrm>
            <a:off x="5372565" y="646611"/>
            <a:ext cx="4548589" cy="246221"/>
          </a:xfrm>
          <a:prstGeom prst="rect">
            <a:avLst/>
          </a:prstGeom>
          <a:noFill/>
        </p:spPr>
        <p:txBody>
          <a:bodyPr wrap="square" rtlCol="0">
            <a:spAutoFit/>
          </a:bodyPr>
          <a:lstStyle/>
          <a:p>
            <a:pPr>
              <a:spcBef>
                <a:spcPts val="600"/>
              </a:spcBef>
            </a:pPr>
            <a:r>
              <a:rPr kumimoji="1" lang="en-US" altLang="ja-JP" sz="1000" dirty="0">
                <a:latin typeface="Meiryo UI" panose="020B0604030504040204" pitchFamily="50" charset="-128"/>
                <a:ea typeface="Meiryo UI" panose="020B0604030504040204" pitchFamily="50" charset="-128"/>
              </a:rPr>
              <a:t>※</a:t>
            </a:r>
            <a:r>
              <a:rPr kumimoji="1" lang="zh-CN" altLang="en-US" sz="1000" dirty="0">
                <a:latin typeface="Meiryo UI" panose="020B0604030504040204" pitchFamily="50" charset="-128"/>
                <a:ea typeface="Meiryo UI" panose="020B0604030504040204" pitchFamily="50" charset="-128"/>
              </a:rPr>
              <a:t>２０２５年日本国際博覧会協会</a:t>
            </a:r>
            <a:r>
              <a:rPr kumimoji="1" lang="ja-JP" altLang="en-US" sz="1000" dirty="0">
                <a:latin typeface="Meiryo UI" panose="020B0604030504040204" pitchFamily="50" charset="-128"/>
                <a:ea typeface="Meiryo UI" panose="020B0604030504040204" pitchFamily="50" charset="-128"/>
              </a:rPr>
              <a:t>との取組みは含まれていません</a:t>
            </a:r>
            <a:endParaRPr kumimoji="1" lang="en-US" altLang="ja-JP" sz="10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1F303A23-DBE7-4CD5-84D6-08FB7EB235CC}"/>
              </a:ext>
            </a:extLst>
          </p:cNvPr>
          <p:cNvSpPr/>
          <p:nvPr/>
        </p:nvSpPr>
        <p:spPr>
          <a:xfrm>
            <a:off x="3100080" y="2105796"/>
            <a:ext cx="3343512" cy="694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a:t>
            </a:r>
            <a:r>
              <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rPr>
              <a:t>EXPO</a:t>
            </a:r>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文化祭 </a:t>
            </a:r>
            <a:r>
              <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rPr>
              <a:t>in EXPOCITY</a:t>
            </a:r>
          </a:p>
          <a:p>
            <a:endParaRPr kumimoji="1" lang="en-US" altLang="ja-JP" sz="12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7F980182-1281-4EF2-9D1C-B4B1A1693F4E}"/>
              </a:ext>
            </a:extLst>
          </p:cNvPr>
          <p:cNvSpPr txBox="1"/>
          <p:nvPr/>
        </p:nvSpPr>
        <p:spPr>
          <a:xfrm>
            <a:off x="1774816" y="2953836"/>
            <a:ext cx="1565264" cy="938719"/>
          </a:xfrm>
          <a:prstGeom prst="rect">
            <a:avLst/>
          </a:prstGeom>
          <a:noFill/>
        </p:spPr>
        <p:txBody>
          <a:bodyPr wrap="square" rtlCol="0">
            <a:spAutoFit/>
          </a:bodyPr>
          <a:lstStyle/>
          <a:p>
            <a:r>
              <a:rPr kumimoji="1" lang="ja-JP" altLang="en-US" sz="1100" spc="100" dirty="0">
                <a:solidFill>
                  <a:schemeClr val="tx1"/>
                </a:solidFill>
                <a:latin typeface="Meiryo UI" panose="020B0604030504040204" pitchFamily="50" charset="-128"/>
                <a:ea typeface="Meiryo UI" panose="020B0604030504040204" pitchFamily="50" charset="-128"/>
              </a:rPr>
              <a:t>府主催</a:t>
            </a:r>
            <a:r>
              <a:rPr kumimoji="1" lang="ja-JP" altLang="en-US" sz="1100" spc="100" dirty="0">
                <a:latin typeface="Meiryo UI" panose="020B0604030504040204" pitchFamily="50" charset="-128"/>
                <a:ea typeface="Meiryo UI" panose="020B0604030504040204" pitchFamily="50" charset="-128"/>
              </a:rPr>
              <a:t>の万博</a:t>
            </a:r>
            <a:r>
              <a:rPr kumimoji="1" lang="en-US" altLang="ja-JP" sz="1100" spc="100" dirty="0">
                <a:latin typeface="Meiryo UI" panose="020B0604030504040204" pitchFamily="50" charset="-128"/>
                <a:ea typeface="Meiryo UI" panose="020B0604030504040204" pitchFamily="50" charset="-128"/>
              </a:rPr>
              <a:t>PR</a:t>
            </a:r>
          </a:p>
          <a:p>
            <a:r>
              <a:rPr kumimoji="1" lang="ja-JP" altLang="en-US" sz="1100" spc="100" dirty="0">
                <a:solidFill>
                  <a:schemeClr val="tx1"/>
                </a:solidFill>
                <a:latin typeface="Meiryo UI" panose="020B0604030504040204" pitchFamily="50" charset="-128"/>
                <a:ea typeface="Meiryo UI" panose="020B0604030504040204" pitchFamily="50" charset="-128"/>
              </a:rPr>
              <a:t>イベントに、</a:t>
            </a:r>
            <a:endParaRPr kumimoji="1" lang="en-US" altLang="ja-JP" sz="1100" spc="100" dirty="0">
              <a:solidFill>
                <a:schemeClr val="tx1"/>
              </a:solidFill>
              <a:latin typeface="Meiryo UI" panose="020B0604030504040204" pitchFamily="50" charset="-128"/>
              <a:ea typeface="Meiryo UI" panose="020B0604030504040204" pitchFamily="50" charset="-128"/>
            </a:endParaRPr>
          </a:p>
          <a:p>
            <a:r>
              <a:rPr kumimoji="1" lang="ja-JP" altLang="en-US" sz="1100" b="1" spc="100" dirty="0">
                <a:solidFill>
                  <a:schemeClr val="tx1"/>
                </a:solidFill>
                <a:latin typeface="Meiryo UI" panose="020B0604030504040204" pitchFamily="50" charset="-128"/>
                <a:ea typeface="Meiryo UI" panose="020B0604030504040204" pitchFamily="50" charset="-128"/>
              </a:rPr>
              <a:t>明治安田生命、</a:t>
            </a:r>
            <a:endParaRPr kumimoji="1" lang="en-US" altLang="ja-JP" sz="1100" b="1" spc="100" dirty="0">
              <a:solidFill>
                <a:schemeClr val="tx1"/>
              </a:solidFill>
              <a:latin typeface="Meiryo UI" panose="020B0604030504040204" pitchFamily="50" charset="-128"/>
              <a:ea typeface="Meiryo UI" panose="020B0604030504040204" pitchFamily="50" charset="-128"/>
            </a:endParaRPr>
          </a:p>
          <a:p>
            <a:r>
              <a:rPr kumimoji="1" lang="ja-JP" altLang="en-US" sz="1100" b="1" spc="100" dirty="0">
                <a:solidFill>
                  <a:schemeClr val="tx1"/>
                </a:solidFill>
                <a:latin typeface="Meiryo UI" panose="020B0604030504040204" pitchFamily="50" charset="-128"/>
                <a:ea typeface="Meiryo UI" panose="020B0604030504040204" pitchFamily="50" charset="-128"/>
              </a:rPr>
              <a:t>ファミリーマート、</a:t>
            </a:r>
            <a:endParaRPr kumimoji="1" lang="en-US" altLang="ja-JP" sz="1100" b="1" spc="100" dirty="0">
              <a:solidFill>
                <a:schemeClr val="tx1"/>
              </a:solidFill>
              <a:latin typeface="Meiryo UI" panose="020B0604030504040204" pitchFamily="50" charset="-128"/>
              <a:ea typeface="Meiryo UI" panose="020B0604030504040204" pitchFamily="50" charset="-128"/>
            </a:endParaRPr>
          </a:p>
          <a:p>
            <a:r>
              <a:rPr kumimoji="1" lang="ja-JP" altLang="en-US" sz="1100" b="1" spc="100" dirty="0">
                <a:latin typeface="Meiryo UI" panose="020B0604030504040204" pitchFamily="50" charset="-128"/>
                <a:ea typeface="Meiryo UI" panose="020B0604030504040204" pitchFamily="50" charset="-128"/>
              </a:rPr>
              <a:t>グンゼ</a:t>
            </a:r>
            <a:r>
              <a:rPr kumimoji="1" lang="ja-JP" altLang="en-US" sz="1100" spc="100" dirty="0">
                <a:solidFill>
                  <a:schemeClr val="tx1"/>
                </a:solidFill>
                <a:latin typeface="Meiryo UI" panose="020B0604030504040204" pitchFamily="50" charset="-128"/>
                <a:ea typeface="Meiryo UI" panose="020B0604030504040204" pitchFamily="50" charset="-128"/>
              </a:rPr>
              <a:t>が参加</a:t>
            </a:r>
            <a:endParaRPr kumimoji="1" lang="en-US" altLang="ja-JP" sz="1100" spc="100" dirty="0">
              <a:solidFill>
                <a:schemeClr val="tx1"/>
              </a:solidFill>
              <a:uFill>
                <a:solidFill>
                  <a:srgbClr val="FEDA14"/>
                </a:solidFill>
              </a:u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8DAE0DB2-953B-4BF1-910A-95A6CA6E9CF8}"/>
              </a:ext>
            </a:extLst>
          </p:cNvPr>
          <p:cNvSpPr txBox="1"/>
          <p:nvPr/>
        </p:nvSpPr>
        <p:spPr>
          <a:xfrm>
            <a:off x="6105910" y="2198240"/>
            <a:ext cx="3895725" cy="523220"/>
          </a:xfrm>
          <a:prstGeom prst="rect">
            <a:avLst/>
          </a:prstGeom>
          <a:noFill/>
        </p:spPr>
        <p:txBody>
          <a:bodyPr wrap="square">
            <a:spAutoFit/>
          </a:bodyPr>
          <a:lstStyle/>
          <a:p>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a:t>
            </a:r>
            <a:r>
              <a:rPr kumimoji="1" lang="ja-JP" altLang="en-US" sz="1400" b="1" spc="100" dirty="0">
                <a:uFill>
                  <a:solidFill>
                    <a:srgbClr val="FEDA14"/>
                  </a:solidFill>
                </a:uFill>
                <a:latin typeface="Meiryo UI" panose="020B0604030504040204" pitchFamily="50" charset="-128"/>
                <a:ea typeface="Meiryo UI" panose="020B0604030504040204" pitchFamily="50" charset="-128"/>
              </a:rPr>
              <a:t>明治安田</a:t>
            </a:r>
            <a:r>
              <a:rPr kumimoji="1" lang="en-US" altLang="ja-JP" sz="1400" b="1" spc="100" dirty="0">
                <a:uFill>
                  <a:solidFill>
                    <a:srgbClr val="FEDA14"/>
                  </a:solidFill>
                </a:uFill>
                <a:latin typeface="Meiryo UI" panose="020B0604030504040204" pitchFamily="50" charset="-128"/>
                <a:ea typeface="Meiryo UI" panose="020B0604030504040204" pitchFamily="50" charset="-128"/>
              </a:rPr>
              <a:t>J1</a:t>
            </a:r>
            <a:r>
              <a:rPr kumimoji="1" lang="ja-JP" altLang="en-US" sz="1400" b="1" spc="100" dirty="0">
                <a:uFill>
                  <a:solidFill>
                    <a:srgbClr val="FEDA14"/>
                  </a:solidFill>
                </a:uFill>
                <a:latin typeface="Meiryo UI" panose="020B0604030504040204" pitchFamily="50" charset="-128"/>
                <a:ea typeface="Meiryo UI" panose="020B0604030504040204" pitchFamily="50" charset="-128"/>
              </a:rPr>
              <a:t>リーグ</a:t>
            </a:r>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開幕戦での</a:t>
            </a:r>
            <a:endParaRPr kumimoji="1" lang="en-US" altLang="ja-JP" sz="1400" b="1" spc="100" dirty="0">
              <a:uFill>
                <a:solidFill>
                  <a:srgbClr val="FEDA14"/>
                </a:solidFill>
              </a:uFill>
              <a:latin typeface="Meiryo UI" panose="020B0604030504040204" pitchFamily="50" charset="-128"/>
              <a:ea typeface="Meiryo UI" panose="020B0604030504040204" pitchFamily="50" charset="-128"/>
            </a:endParaRPr>
          </a:p>
          <a:p>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r>
              <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rPr>
              <a:t> </a:t>
            </a:r>
            <a:r>
              <a:rPr kumimoji="1" lang="ja-JP" altLang="en-US" sz="1400" b="1" spc="100" dirty="0">
                <a:solidFill>
                  <a:schemeClr val="tx1"/>
                </a:solidFill>
                <a:uFill>
                  <a:solidFill>
                    <a:srgbClr val="FEDA14"/>
                  </a:solidFill>
                </a:uFill>
                <a:latin typeface="Meiryo UI" panose="020B0604030504040204" pitchFamily="50" charset="-128"/>
                <a:ea typeface="Meiryo UI" panose="020B0604030504040204" pitchFamily="50" charset="-128"/>
              </a:rPr>
              <a:t>ブース出展</a:t>
            </a:r>
            <a:endParaRPr kumimoji="1" lang="en-US" altLang="ja-JP" sz="1400" b="1" spc="100" dirty="0">
              <a:solidFill>
                <a:schemeClr val="tx1"/>
              </a:solidFill>
              <a:uFill>
                <a:solidFill>
                  <a:srgbClr val="FEDA14"/>
                </a:solidFill>
              </a:u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5425618-0725-4E76-B0A3-B95A62E18099}"/>
              </a:ext>
            </a:extLst>
          </p:cNvPr>
          <p:cNvSpPr txBox="1"/>
          <p:nvPr/>
        </p:nvSpPr>
        <p:spPr>
          <a:xfrm>
            <a:off x="4857073" y="2947510"/>
            <a:ext cx="1565264" cy="938719"/>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三井不動産</a:t>
            </a:r>
            <a:r>
              <a:rPr kumimoji="1" lang="ja-JP" altLang="en-US" sz="1100" dirty="0">
                <a:latin typeface="Meiryo UI" panose="020B0604030504040204" pitchFamily="50" charset="-128"/>
                <a:ea typeface="Meiryo UI" panose="020B0604030504040204" pitchFamily="50" charset="-128"/>
              </a:rPr>
              <a:t>主催の</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イベントにて、ブース出展とステージ出演での万博</a:t>
            </a:r>
            <a:r>
              <a:rPr kumimoji="1" lang="en-US" altLang="ja-JP" sz="1100" dirty="0">
                <a:latin typeface="Meiryo UI" panose="020B0604030504040204" pitchFamily="50" charset="-128"/>
                <a:ea typeface="Meiryo UI" panose="020B0604030504040204" pitchFamily="50" charset="-128"/>
              </a:rPr>
              <a:t>PR</a:t>
            </a:r>
            <a:r>
              <a:rPr kumimoji="1" lang="ja-JP" altLang="en-US" sz="1100" dirty="0">
                <a:latin typeface="Meiryo UI" panose="020B0604030504040204" pitchFamily="50" charset="-128"/>
                <a:ea typeface="Meiryo UI" panose="020B0604030504040204" pitchFamily="50" charset="-128"/>
              </a:rPr>
              <a:t>を実施</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来場者数：</a:t>
            </a:r>
            <a:r>
              <a:rPr lang="en-US" altLang="ja-JP" sz="1100" b="0" i="0" u="none" strike="noStrike" baseline="0" dirty="0">
                <a:solidFill>
                  <a:srgbClr val="000000"/>
                </a:solidFill>
                <a:latin typeface="Meiryo UI" panose="020B0604030504040204" pitchFamily="50" charset="-128"/>
                <a:ea typeface="Meiryo UI" panose="020B0604030504040204" pitchFamily="50" charset="-128"/>
              </a:rPr>
              <a:t>8,645</a:t>
            </a:r>
            <a:r>
              <a:rPr kumimoji="1" lang="ja-JP" altLang="en-US" sz="1100" b="0" i="0" u="none" strike="noStrike" baseline="0" dirty="0">
                <a:solidFill>
                  <a:srgbClr val="000000"/>
                </a:solidFill>
                <a:latin typeface="Meiryo UI" panose="020B0604030504040204" pitchFamily="50" charset="-128"/>
                <a:ea typeface="Meiryo UI" panose="020B0604030504040204" pitchFamily="50" charset="-128"/>
              </a:rPr>
              <a:t>名</a:t>
            </a:r>
            <a:endParaRPr kumimoji="1" lang="ja-JP" altLang="en-US"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3FD60B5-A0ED-412E-960A-351CDBCA15D8}"/>
              </a:ext>
            </a:extLst>
          </p:cNvPr>
          <p:cNvSpPr txBox="1"/>
          <p:nvPr/>
        </p:nvSpPr>
        <p:spPr>
          <a:xfrm>
            <a:off x="7907039" y="2821257"/>
            <a:ext cx="1647575" cy="1107996"/>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セレッソ大阪</a:t>
            </a:r>
            <a:r>
              <a:rPr kumimoji="1" lang="ja-JP" altLang="en-US" sz="1100" dirty="0">
                <a:latin typeface="Meiryo UI" panose="020B0604030504040204" pitchFamily="50" charset="-128"/>
                <a:ea typeface="Meiryo UI" panose="020B0604030504040204" pitchFamily="50" charset="-128"/>
              </a:rPr>
              <a:t>の開幕戦に</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万博</a:t>
            </a:r>
            <a:r>
              <a:rPr kumimoji="1" lang="en-US" altLang="ja-JP" sz="1100" dirty="0">
                <a:latin typeface="Meiryo UI" panose="020B0604030504040204" pitchFamily="50" charset="-128"/>
                <a:ea typeface="Meiryo UI" panose="020B0604030504040204" pitchFamily="50" charset="-128"/>
              </a:rPr>
              <a:t>PR</a:t>
            </a:r>
            <a:r>
              <a:rPr kumimoji="1" lang="ja-JP" altLang="en-US" sz="1100" dirty="0">
                <a:latin typeface="Meiryo UI" panose="020B0604030504040204" pitchFamily="50" charset="-128"/>
                <a:ea typeface="Meiryo UI" panose="020B0604030504040204" pitchFamily="50" charset="-128"/>
              </a:rPr>
              <a:t>・宝くじ販売</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ブース出展</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宝くじ販売数：</a:t>
            </a:r>
            <a:r>
              <a:rPr kumimoji="1" lang="en-US" altLang="ja-JP" sz="1100" dirty="0">
                <a:latin typeface="Meiryo UI" panose="020B0604030504040204" pitchFamily="50" charset="-128"/>
                <a:ea typeface="Meiryo UI" panose="020B0604030504040204" pitchFamily="50" charset="-128"/>
              </a:rPr>
              <a:t>2,397</a:t>
            </a:r>
            <a:r>
              <a:rPr kumimoji="1" lang="ja-JP" altLang="en-US" sz="1100" dirty="0">
                <a:latin typeface="Meiryo UI" panose="020B0604030504040204" pitchFamily="50" charset="-128"/>
                <a:ea typeface="Meiryo UI" panose="020B0604030504040204" pitchFamily="50" charset="-128"/>
              </a:rPr>
              <a:t>枚</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（収益の一部は、万博のための資金に充当）</a:t>
            </a:r>
            <a:endParaRPr kumimoji="1" lang="en-US" altLang="ja-JP" sz="11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63864CC-4FF2-47C2-943D-A7C95363FC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1275" y="2747544"/>
            <a:ext cx="1661030" cy="1236870"/>
          </a:xfrm>
          <a:prstGeom prst="rect">
            <a:avLst/>
          </a:prstGeom>
        </p:spPr>
      </p:pic>
      <p:pic>
        <p:nvPicPr>
          <p:cNvPr id="5" name="図 4">
            <a:extLst>
              <a:ext uri="{FF2B5EF4-FFF2-40B4-BE49-F238E27FC236}">
                <a16:creationId xmlns:a16="http://schemas.microsoft.com/office/drawing/2014/main" id="{E26EFC49-4EE6-4056-B609-6FE7D69EBE9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21898" y="5187496"/>
            <a:ext cx="1478811" cy="848705"/>
          </a:xfrm>
          <a:prstGeom prst="rect">
            <a:avLst/>
          </a:prstGeom>
        </p:spPr>
      </p:pic>
      <p:pic>
        <p:nvPicPr>
          <p:cNvPr id="12" name="図 11">
            <a:extLst>
              <a:ext uri="{FF2B5EF4-FFF2-40B4-BE49-F238E27FC236}">
                <a16:creationId xmlns:a16="http://schemas.microsoft.com/office/drawing/2014/main" id="{DAC836DE-3BAF-4066-864C-37A778D9E2E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75692" y="4993725"/>
            <a:ext cx="1478810" cy="1042476"/>
          </a:xfrm>
          <a:prstGeom prst="rect">
            <a:avLst/>
          </a:prstGeom>
        </p:spPr>
      </p:pic>
      <p:pic>
        <p:nvPicPr>
          <p:cNvPr id="16" name="図 15">
            <a:extLst>
              <a:ext uri="{FF2B5EF4-FFF2-40B4-BE49-F238E27FC236}">
                <a16:creationId xmlns:a16="http://schemas.microsoft.com/office/drawing/2014/main" id="{6F08CF6C-ADE7-4197-AFC2-18DA881CCD4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1763" y="2716412"/>
            <a:ext cx="1195042" cy="1344198"/>
          </a:xfrm>
          <a:prstGeom prst="rect">
            <a:avLst/>
          </a:prstGeom>
        </p:spPr>
      </p:pic>
      <p:pic>
        <p:nvPicPr>
          <p:cNvPr id="18" name="図 17">
            <a:extLst>
              <a:ext uri="{FF2B5EF4-FFF2-40B4-BE49-F238E27FC236}">
                <a16:creationId xmlns:a16="http://schemas.microsoft.com/office/drawing/2014/main" id="{8A717006-2558-4C4A-8A64-5CCB61B68A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64430" y="2767002"/>
            <a:ext cx="1565265" cy="1173949"/>
          </a:xfrm>
          <a:prstGeom prst="rect">
            <a:avLst/>
          </a:prstGeom>
        </p:spPr>
      </p:pic>
      <p:sp>
        <p:nvSpPr>
          <p:cNvPr id="27" name="スライド番号プレースホルダー 1">
            <a:extLst>
              <a:ext uri="{FF2B5EF4-FFF2-40B4-BE49-F238E27FC236}">
                <a16:creationId xmlns:a16="http://schemas.microsoft.com/office/drawing/2014/main" id="{93F6BA8F-E1BD-43A8-A522-B2F89E607BDE}"/>
              </a:ext>
            </a:extLst>
          </p:cNvPr>
          <p:cNvSpPr>
            <a:spLocks noGrp="1"/>
          </p:cNvSpPr>
          <p:nvPr>
            <p:ph type="sldNum" sz="quarter" idx="12"/>
          </p:nvPr>
        </p:nvSpPr>
        <p:spPr>
          <a:xfrm>
            <a:off x="7677150" y="6483796"/>
            <a:ext cx="2228850" cy="365125"/>
          </a:xfrm>
        </p:spPr>
        <p:txBody>
          <a:bodyPr/>
          <a:lstStyle/>
          <a:p>
            <a:fld id="{06FEDF93-2BFD-41CA-ABC7-B039102F3792}" type="slidenum">
              <a:rPr lang="en-US" altLang="ja-JP" smtClean="0"/>
              <a:pPr/>
              <a:t>7</a:t>
            </a:fld>
            <a:endParaRPr lang="ja-JP" altLang="en-US" dirty="0"/>
          </a:p>
        </p:txBody>
      </p:sp>
      <p:sp>
        <p:nvSpPr>
          <p:cNvPr id="34" name="正方形/長方形 33">
            <a:extLst>
              <a:ext uri="{FF2B5EF4-FFF2-40B4-BE49-F238E27FC236}">
                <a16:creationId xmlns:a16="http://schemas.microsoft.com/office/drawing/2014/main" id="{5C9938D8-D3A1-4C5D-8E5A-410972059D21}"/>
              </a:ext>
            </a:extLst>
          </p:cNvPr>
          <p:cNvSpPr/>
          <p:nvPr/>
        </p:nvSpPr>
        <p:spPr>
          <a:xfrm>
            <a:off x="333270" y="6177288"/>
            <a:ext cx="9173036" cy="6307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Meiryo UI" panose="020B0604030504040204" pitchFamily="50" charset="-128"/>
                <a:ea typeface="Meiryo UI" panose="020B0604030504040204" pitchFamily="50" charset="-128"/>
              </a:rPr>
              <a:t>＜連携した企業等一覧（</a:t>
            </a:r>
            <a:r>
              <a:rPr kumimoji="1" lang="en-US" altLang="ja-JP" sz="800" dirty="0">
                <a:solidFill>
                  <a:schemeClr val="tx1"/>
                </a:solidFill>
                <a:latin typeface="Meiryo UI" panose="020B0604030504040204" pitchFamily="50" charset="-128"/>
                <a:ea typeface="Meiryo UI" panose="020B0604030504040204" pitchFamily="50" charset="-128"/>
              </a:rPr>
              <a:t>50</a:t>
            </a:r>
            <a:r>
              <a:rPr kumimoji="1" lang="ja-JP" altLang="en-US" sz="800" dirty="0">
                <a:solidFill>
                  <a:schemeClr val="tx1"/>
                </a:solidFill>
                <a:latin typeface="Meiryo UI" panose="020B0604030504040204" pitchFamily="50" charset="-128"/>
                <a:ea typeface="Meiryo UI" panose="020B0604030504040204" pitchFamily="50" charset="-128"/>
              </a:rPr>
              <a:t>音順）＞</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アカカベ</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アストラゼネカ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イオン</a:t>
            </a:r>
            <a:r>
              <a:rPr kumimoji="1" lang="en-US" altLang="ja-JP" sz="800" dirty="0">
                <a:solidFill>
                  <a:schemeClr val="tx1"/>
                </a:solidFill>
                <a:latin typeface="Meiryo UI" panose="020B0604030504040204" pitchFamily="50" charset="-128"/>
                <a:ea typeface="Meiryo UI" panose="020B0604030504040204" pitchFamily="50" charset="-128"/>
              </a:rPr>
              <a:t>/NTT</a:t>
            </a:r>
            <a:r>
              <a:rPr kumimoji="1" lang="ja-JP" altLang="en-US" sz="800" dirty="0">
                <a:solidFill>
                  <a:schemeClr val="tx1"/>
                </a:solidFill>
                <a:latin typeface="Meiryo UI" panose="020B0604030504040204" pitchFamily="50" charset="-128"/>
                <a:ea typeface="Meiryo UI" panose="020B0604030504040204" pitchFamily="50" charset="-128"/>
              </a:rPr>
              <a:t>ドコモ</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大阪いずみ市民生協</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大阪信用金庫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大阪地区オールトヨタ</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大塚製薬</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関西大学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キリン堂</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キリンビール</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近畿大学</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グンゼ</a:t>
            </a:r>
            <a:r>
              <a:rPr kumimoji="1" lang="en-US" altLang="ja-JP" sz="800" dirty="0">
                <a:solidFill>
                  <a:schemeClr val="tx1"/>
                </a:solidFill>
                <a:latin typeface="Meiryo UI" panose="020B0604030504040204" pitchFamily="50" charset="-128"/>
                <a:ea typeface="Meiryo UI" panose="020B0604030504040204" pitchFamily="50" charset="-128"/>
              </a:rPr>
              <a:t>/KDDI/</a:t>
            </a:r>
            <a:r>
              <a:rPr kumimoji="1" lang="ja-JP" altLang="en-US" sz="800" dirty="0">
                <a:solidFill>
                  <a:schemeClr val="tx1"/>
                </a:solidFill>
                <a:latin typeface="Meiryo UI" panose="020B0604030504040204" pitchFamily="50" charset="-128"/>
                <a:ea typeface="Meiryo UI" panose="020B0604030504040204" pitchFamily="50" charset="-128"/>
              </a:rPr>
              <a:t>上新電機</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住友生命保険</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セレッソ大阪</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第一生命保険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大同生命保険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ダイドードリンコ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中西金属工業</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日産大阪販売</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日本生命保険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ハークスレイ</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ファミリーマート</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ミズノ</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三井不動産</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明治安田生命保険</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ヤマト運輸</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読売新聞大阪本社</a:t>
            </a:r>
            <a:r>
              <a:rPr kumimoji="1" lang="en-US" altLang="ja-JP" sz="800" dirty="0">
                <a:solidFill>
                  <a:schemeClr val="tx1"/>
                </a:solidFill>
                <a:latin typeface="Meiryo UI" panose="020B0604030504040204" pitchFamily="50" charset="-128"/>
                <a:ea typeface="Meiryo UI" panose="020B0604030504040204" pitchFamily="50" charset="-128"/>
              </a:rPr>
              <a:t>/</a:t>
            </a:r>
          </a:p>
          <a:p>
            <a:r>
              <a:rPr kumimoji="1" lang="ja-JP" altLang="en-US" sz="800" dirty="0">
                <a:solidFill>
                  <a:schemeClr val="tx1"/>
                </a:solidFill>
                <a:latin typeface="Meiryo UI" panose="020B0604030504040204" pitchFamily="50" charset="-128"/>
                <a:ea typeface="Meiryo UI" panose="020B0604030504040204" pitchFamily="50" charset="-128"/>
              </a:rPr>
              <a:t>リコージャパン</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りそな銀行</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立命館大学</a:t>
            </a:r>
          </a:p>
        </p:txBody>
      </p:sp>
    </p:spTree>
    <p:extLst>
      <p:ext uri="{BB962C8B-B14F-4D97-AF65-F5344CB8AC3E}">
        <p14:creationId xmlns:p14="http://schemas.microsoft.com/office/powerpoint/2010/main" val="872500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798B3E-4ED6-472A-B621-943BFB2A9FD3}"/>
              </a:ext>
            </a:extLst>
          </p:cNvPr>
          <p:cNvGrpSpPr/>
          <p:nvPr/>
        </p:nvGrpSpPr>
        <p:grpSpPr>
          <a:xfrm>
            <a:off x="655707" y="3210922"/>
            <a:ext cx="8604203" cy="567076"/>
            <a:chOff x="655707" y="3210922"/>
            <a:chExt cx="8604203" cy="567076"/>
          </a:xfrm>
        </p:grpSpPr>
        <p:sp>
          <p:nvSpPr>
            <p:cNvPr id="8" name="タイトル 1">
              <a:extLst>
                <a:ext uri="{FF2B5EF4-FFF2-40B4-BE49-F238E27FC236}">
                  <a16:creationId xmlns:a16="http://schemas.microsoft.com/office/drawing/2014/main" id="{CA97AD00-CBC5-414E-8836-F4804DEA5FA3}"/>
                </a:ext>
              </a:extLst>
            </p:cNvPr>
            <p:cNvSpPr txBox="1">
              <a:spLocks/>
            </p:cNvSpPr>
            <p:nvPr/>
          </p:nvSpPr>
          <p:spPr>
            <a:xfrm>
              <a:off x="655707" y="3210922"/>
              <a:ext cx="4914900"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ja-JP" altLang="en-US" sz="2400" b="1" spc="60" dirty="0">
                  <a:latin typeface="Meiryo UI" panose="020B0604030504040204" pitchFamily="50" charset="-128"/>
                  <a:ea typeface="Meiryo UI" panose="020B0604030504040204" pitchFamily="50" charset="-128"/>
                </a:rPr>
                <a:t>３．</a:t>
              </a:r>
              <a:r>
                <a:rPr kumimoji="1" lang="ja-JP" altLang="en-US" sz="2400" b="1" dirty="0">
                  <a:latin typeface="Meiryo UI" panose="020B0604030504040204" pitchFamily="50" charset="-128"/>
                  <a:ea typeface="Meiryo UI" panose="020B0604030504040204" pitchFamily="50" charset="-128"/>
                </a:rPr>
                <a:t>取組実績と取組みによる主な効果　</a:t>
              </a:r>
              <a:endParaRPr lang="ja-JP" altLang="en-US" sz="2400" b="1" spc="60"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2777EF21-183F-44B6-A171-A380BAD7848D}"/>
                </a:ext>
              </a:extLst>
            </p:cNvPr>
            <p:cNvCxnSpPr/>
            <p:nvPr/>
          </p:nvCxnSpPr>
          <p:spPr>
            <a:xfrm>
              <a:off x="655707" y="3777998"/>
              <a:ext cx="8604203" cy="0"/>
            </a:xfrm>
            <a:prstGeom prst="line">
              <a:avLst/>
            </a:prstGeom>
            <a:ln w="38100">
              <a:solidFill>
                <a:srgbClr val="0D8295"/>
              </a:solidFill>
            </a:ln>
          </p:spPr>
          <p:style>
            <a:lnRef idx="1">
              <a:schemeClr val="accent1"/>
            </a:lnRef>
            <a:fillRef idx="0">
              <a:schemeClr val="accent1"/>
            </a:fillRef>
            <a:effectRef idx="0">
              <a:schemeClr val="accent1"/>
            </a:effectRef>
            <a:fontRef idx="minor">
              <a:schemeClr val="tx1"/>
            </a:fontRef>
          </p:style>
        </p:cxnSp>
      </p:grpSp>
      <p:sp>
        <p:nvSpPr>
          <p:cNvPr id="5" name="スライド番号プレースホルダー 1">
            <a:extLst>
              <a:ext uri="{FF2B5EF4-FFF2-40B4-BE49-F238E27FC236}">
                <a16:creationId xmlns:a16="http://schemas.microsoft.com/office/drawing/2014/main" id="{A14F7013-BE9C-407A-BDD1-36EF8714BA01}"/>
              </a:ext>
            </a:extLst>
          </p:cNvPr>
          <p:cNvSpPr>
            <a:spLocks noGrp="1"/>
          </p:cNvSpPr>
          <p:nvPr>
            <p:ph type="sldNum" sz="quarter" idx="12"/>
          </p:nvPr>
        </p:nvSpPr>
        <p:spPr>
          <a:xfrm>
            <a:off x="7677150" y="6514395"/>
            <a:ext cx="2228850" cy="365125"/>
          </a:xfrm>
        </p:spPr>
        <p:txBody>
          <a:bodyPr/>
          <a:lstStyle/>
          <a:p>
            <a:fld id="{06FEDF93-2BFD-41CA-ABC7-B039102F3792}" type="slidenum">
              <a:rPr lang="en-US" altLang="ja-JP" smtClean="0"/>
              <a:pPr/>
              <a:t>8</a:t>
            </a:fld>
            <a:endParaRPr lang="ja-JP" altLang="en-US" dirty="0"/>
          </a:p>
        </p:txBody>
      </p:sp>
    </p:spTree>
    <p:extLst>
      <p:ext uri="{BB962C8B-B14F-4D97-AF65-F5344CB8AC3E}">
        <p14:creationId xmlns:p14="http://schemas.microsoft.com/office/powerpoint/2010/main" val="1910382189"/>
      </p:ext>
    </p:extLst>
  </p:cSld>
  <p:clrMapOvr>
    <a:masterClrMapping/>
  </p:clrMapOvr>
</p:sld>
</file>

<file path=ppt/theme/theme1.xml><?xml version="1.0" encoding="utf-8"?>
<a:theme xmlns:a="http://schemas.openxmlformats.org/drawingml/2006/main" name="Office テーマ">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481_TF78455520.potx" id="{6979FCD6-F55A-4BC0-AB21-D73A0A1C55DA}" vid="{D577912A-D538-44E8-94F5-74701B60C77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24Slides のプロジェクト分析</Template>
  <TotalTime>0</TotalTime>
  <Words>6890</Words>
  <Application>Microsoft Office PowerPoint</Application>
  <PresentationFormat>A4 210 x 297 mm</PresentationFormat>
  <Paragraphs>559</Paragraphs>
  <Slides>24</Slides>
  <Notes>19</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24</vt:i4>
      </vt:variant>
    </vt:vector>
  </HeadingPairs>
  <TitlesOfParts>
    <vt:vector size="33" baseType="lpstr">
      <vt:lpstr>BIZ UDゴシック</vt:lpstr>
      <vt:lpstr>Meiryo UI</vt:lpstr>
      <vt:lpstr>游ゴシック</vt:lpstr>
      <vt:lpstr>游ゴシック Light</vt:lpstr>
      <vt:lpstr>Arial</vt:lpstr>
      <vt:lpstr>Segoe UI Light</vt:lpstr>
      <vt:lpstr>Wingdings</vt:lpstr>
      <vt:lpstr>Office テーマ</vt:lpstr>
      <vt:lpstr>デザインの設定</vt:lpstr>
      <vt:lpstr>PowerPoint プレゼンテーション</vt:lpstr>
      <vt:lpstr>プロジェクト分析スライド 3</vt:lpstr>
      <vt:lpstr>PowerPoint プレゼンテーション</vt:lpstr>
      <vt:lpstr>プロジェクト分析スライド 3</vt:lpstr>
      <vt:lpstr>PowerPoint プレゼンテーション</vt:lpstr>
      <vt:lpstr>プロジェクト分析スライド 3</vt:lpstr>
      <vt:lpstr>プロジェクト分析スライド 3</vt:lpstr>
      <vt:lpstr>プロジェクト分析スライド 3</vt:lpstr>
      <vt:lpstr>PowerPoint プレゼンテーション</vt:lpstr>
      <vt:lpstr>PowerPoint プレゼンテーション</vt:lpstr>
      <vt:lpstr>プロジェクト分析スライド 3</vt:lpstr>
      <vt:lpstr>プロジェクト分析スライド 3</vt:lpstr>
      <vt:lpstr>PowerPoint プレゼンテーション</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lpstr>プロジェクト分析スライド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2022-02-18T00:49:57Z</dcterms:created>
  <dcterms:modified xsi:type="dcterms:W3CDTF">2025-07-25T02:19:08Z</dcterms:modified>
</cp:coreProperties>
</file>