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83" r:id="rId2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辰巳　貞江" initials="辰巳　貞江" lastIdx="1" clrIdx="0">
    <p:extLst>
      <p:ext uri="{19B8F6BF-5375-455C-9EA6-DF929625EA0E}">
        <p15:presenceInfo xmlns:p15="http://schemas.microsoft.com/office/powerpoint/2012/main" userId="S::TatsumiS@lan.pref.osaka.jp::b0673048-9a92-4f61-b551-165d964235f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87530" autoAdjust="0"/>
  </p:normalViewPr>
  <p:slideViewPr>
    <p:cSldViewPr snapToGrid="0">
      <p:cViewPr varScale="1">
        <p:scale>
          <a:sx n="99" d="100"/>
          <a:sy n="99" d="100"/>
        </p:scale>
        <p:origin x="1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F591C-3A66-41D0-A211-CD754101AA20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2AB8A-5B71-48D2-B958-93D3FD58DF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93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12AB8A-5B71-48D2-B958-93D3FD58DF4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5600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031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07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22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21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9632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850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7423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9410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0077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21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523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E58C5-7D58-4877-9FB3-194936A6A4F5}" type="datetimeFigureOut">
              <a:rPr kumimoji="1" lang="ja-JP" altLang="en-US" smtClean="0"/>
              <a:t>2025/8/25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25251-8F13-46F7-ACD5-ED1F808534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92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楕円 6">
            <a:extLst>
              <a:ext uri="{FF2B5EF4-FFF2-40B4-BE49-F238E27FC236}">
                <a16:creationId xmlns:a16="http://schemas.microsoft.com/office/drawing/2014/main" id="{5F7AA143-3867-43BA-969D-5C2FBBA7AB4C}"/>
              </a:ext>
            </a:extLst>
          </p:cNvPr>
          <p:cNvSpPr/>
          <p:nvPr/>
        </p:nvSpPr>
        <p:spPr>
          <a:xfrm>
            <a:off x="1039083" y="1268969"/>
            <a:ext cx="365761" cy="52485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084939C2-5224-434E-99E9-92DBB2651E15}"/>
              </a:ext>
            </a:extLst>
          </p:cNvPr>
          <p:cNvSpPr/>
          <p:nvPr/>
        </p:nvSpPr>
        <p:spPr>
          <a:xfrm>
            <a:off x="1039083" y="2065044"/>
            <a:ext cx="365761" cy="52485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楕円 34">
            <a:extLst>
              <a:ext uri="{FF2B5EF4-FFF2-40B4-BE49-F238E27FC236}">
                <a16:creationId xmlns:a16="http://schemas.microsoft.com/office/drawing/2014/main" id="{50687A92-F7F0-4F13-A7EF-90EA656D38BE}"/>
              </a:ext>
            </a:extLst>
          </p:cNvPr>
          <p:cNvSpPr/>
          <p:nvPr/>
        </p:nvSpPr>
        <p:spPr>
          <a:xfrm>
            <a:off x="1039083" y="4171374"/>
            <a:ext cx="365761" cy="52485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9082F7F9-CD6E-4B58-A1CB-B52BAFF62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496750"/>
              </p:ext>
            </p:extLst>
          </p:nvPr>
        </p:nvGraphicFramePr>
        <p:xfrm>
          <a:off x="223768" y="829107"/>
          <a:ext cx="8753983" cy="5832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90383">
                  <a:extLst>
                    <a:ext uri="{9D8B030D-6E8A-4147-A177-3AD203B41FA5}">
                      <a16:colId xmlns:a16="http://schemas.microsoft.com/office/drawing/2014/main" val="3549143530"/>
                    </a:ext>
                  </a:extLst>
                </a:gridCol>
                <a:gridCol w="407324">
                  <a:extLst>
                    <a:ext uri="{9D8B030D-6E8A-4147-A177-3AD203B41FA5}">
                      <a16:colId xmlns:a16="http://schemas.microsoft.com/office/drawing/2014/main" val="3538880712"/>
                    </a:ext>
                  </a:extLst>
                </a:gridCol>
                <a:gridCol w="1945178">
                  <a:extLst>
                    <a:ext uri="{9D8B030D-6E8A-4147-A177-3AD203B41FA5}">
                      <a16:colId xmlns:a16="http://schemas.microsoft.com/office/drawing/2014/main" val="243981671"/>
                    </a:ext>
                  </a:extLst>
                </a:gridCol>
                <a:gridCol w="3832169">
                  <a:extLst>
                    <a:ext uri="{9D8B030D-6E8A-4147-A177-3AD203B41FA5}">
                      <a16:colId xmlns:a16="http://schemas.microsoft.com/office/drawing/2014/main" val="4164506147"/>
                    </a:ext>
                  </a:extLst>
                </a:gridCol>
                <a:gridCol w="490453">
                  <a:extLst>
                    <a:ext uri="{9D8B030D-6E8A-4147-A177-3AD203B41FA5}">
                      <a16:colId xmlns:a16="http://schemas.microsoft.com/office/drawing/2014/main" val="978351"/>
                    </a:ext>
                  </a:extLst>
                </a:gridCol>
                <a:gridCol w="1288476">
                  <a:extLst>
                    <a:ext uri="{9D8B030D-6E8A-4147-A177-3AD203B41FA5}">
                      <a16:colId xmlns:a16="http://schemas.microsoft.com/office/drawing/2014/main" val="3832310417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000" b="1" kern="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方向性</a:t>
                      </a:r>
                      <a:endParaRPr lang="ja-JP" sz="1000" b="1" kern="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00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取組項目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000" b="1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 panose="020B0600070205080204" pitchFamily="50" charset="-128"/>
                        </a:rPr>
                        <a:t>取組項目</a:t>
                      </a:r>
                      <a:endParaRPr lang="ja-JP" sz="1000" b="1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ＭＳ Ｐゴシック" panose="020B0600070205080204" pitchFamily="50" charset="-128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00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ＭＳ Ｐゴシック" panose="020B0600070205080204" pitchFamily="50" charset="-128"/>
                        </a:rPr>
                        <a:t>R6</a:t>
                      </a:r>
                      <a:r>
                        <a:rPr lang="ja-JP" altLang="en-US" sz="100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ＭＳ Ｐゴシック" panose="020B0600070205080204" pitchFamily="50" charset="-128"/>
                        </a:rPr>
                        <a:t>取組と実績（抜粋）</a:t>
                      </a:r>
                      <a:endParaRPr lang="ja-JP" sz="100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ＭＳ Ｐゴシック" panose="020B0600070205080204" pitchFamily="50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755039"/>
                  </a:ext>
                </a:extLst>
              </a:tr>
              <a:tr h="288000">
                <a:tc rowSpan="9">
                  <a:txBody>
                    <a:bodyPr/>
                    <a:lstStyle/>
                    <a:p>
                      <a:pPr algn="ctr"/>
                      <a:r>
                        <a:rPr lang="ja-JP" altLang="en-US" sz="100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（１）</a:t>
                      </a:r>
                      <a:endParaRPr lang="en-US" altLang="ja-JP" sz="1000" b="1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lang="ja-JP" altLang="en-US" sz="100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参入促進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ja-JP" altLang="en-US" sz="9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重点１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ja-JP" altLang="en-US" sz="100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➀将来の介護・福祉を担う人材の確保に向けた教育との連携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・若年層を対象とした、職場体験等の福祉体験の機会の提供</a:t>
                      </a:r>
                      <a:endParaRPr lang="en-US" altLang="ja-JP" sz="90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職場体験</a:t>
                      </a:r>
                      <a:r>
                        <a:rPr lang="en-US" altLang="ja-JP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111</a:t>
                      </a: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人</a:t>
                      </a:r>
                      <a:endParaRPr lang="en-US" altLang="ja-JP" sz="90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9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924450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・介護職・介護業務の魅力発信イベントの実施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イベント参加者</a:t>
                      </a:r>
                      <a:r>
                        <a:rPr lang="en-US" altLang="ja-JP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274</a:t>
                      </a: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人</a:t>
                      </a:r>
                      <a:endParaRPr lang="en-US" altLang="ja-JP" sz="90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514787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spcBef>
                          <a:spcPts val="600"/>
                        </a:spcBef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・市町村の介護人材確保の取組に対する補助</a:t>
                      </a:r>
                      <a:endParaRPr lang="en-US" altLang="ja-JP" sz="90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補助市町村８市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5383166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重点２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②外国人介護人材の受入促進と　　育成　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ja-JP" altLang="en-US" sz="900" b="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１号特定技能外国人及びインターンシップ生と、介護施設とのマッチング支援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spcBef>
                          <a:spcPts val="0"/>
                        </a:spcBef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１号特定技能外国人</a:t>
                      </a:r>
                      <a:r>
                        <a:rPr lang="en-US" altLang="ja-JP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30</a:t>
                      </a: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人</a:t>
                      </a:r>
                      <a:endParaRPr lang="en-US" altLang="ja-JP" sz="90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l">
                        <a:lnSpc>
                          <a:spcPts val="900"/>
                        </a:lnSpc>
                        <a:spcBef>
                          <a:spcPts val="0"/>
                        </a:spcBef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インターンシップ生７人</a:t>
                      </a:r>
                      <a:endParaRPr kumimoji="1" lang="ja-JP" altLang="en-US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spcBef>
                          <a:spcPts val="600"/>
                        </a:spcBef>
                      </a:pPr>
                      <a:endParaRPr lang="ja-JP" altLang="en-US" sz="9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9295712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9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・「大阪府外国人介護人材適正受入推進連絡会議」を開催し、情報共有及び支援策を検討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会議開催１回</a:t>
                      </a:r>
                      <a:endParaRPr kumimoji="1" lang="ja-JP" altLang="en-US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483534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endParaRPr kumimoji="1" lang="ja-JP" altLang="en-US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③ターゲットに応じた参入支援とマッチングの強化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・潜在介護福祉士等の再就業を支援する研修等の実施</a:t>
                      </a:r>
                      <a:endParaRPr lang="en-US" altLang="ja-JP" sz="90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潜在介護福祉士研修５回</a:t>
                      </a:r>
                      <a:endParaRPr kumimoji="1" lang="en-US" altLang="ja-JP" sz="900" kern="12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潜在保育士セミナー４回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513905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・就職フェアや及び合同面接会の開催</a:t>
                      </a:r>
                      <a:endParaRPr lang="en-US" altLang="ja-JP" sz="90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就職フェア参加者</a:t>
                      </a:r>
                      <a:r>
                        <a:rPr kumimoji="1" lang="en-US" altLang="ja-JP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497</a:t>
                      </a: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人</a:t>
                      </a:r>
                      <a:endParaRPr kumimoji="1" lang="en-US" altLang="ja-JP" sz="900" kern="12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合同面接会４回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57466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900" b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④介護・福祉人材の養成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・介護福祉士修学資金、保育士修学資金等の貸付</a:t>
                      </a:r>
                      <a:endParaRPr kumimoji="1" lang="en-US" altLang="ja-JP" sz="900" b="0" kern="12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介護福祉士修学資金</a:t>
                      </a:r>
                      <a:r>
                        <a:rPr kumimoji="1" lang="en-US" altLang="ja-JP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842</a:t>
                      </a: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人</a:t>
                      </a:r>
                      <a:endParaRPr kumimoji="1" lang="en-US" altLang="ja-JP" sz="900" kern="12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保育士修学資金</a:t>
                      </a:r>
                      <a:r>
                        <a:rPr kumimoji="1" lang="en-US" altLang="ja-JP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261</a:t>
                      </a: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人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ja-JP" altLang="en-US" sz="9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606008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・離職者等への公共職業訓練を通じた再就職支援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修了者</a:t>
                      </a:r>
                      <a:r>
                        <a:rPr kumimoji="1" lang="en-US" altLang="ja-JP" sz="900" b="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467</a:t>
                      </a:r>
                      <a:r>
                        <a:rPr kumimoji="1" lang="ja-JP" altLang="en-US" sz="900" b="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人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513444"/>
                  </a:ext>
                </a:extLst>
              </a:tr>
              <a:tr h="360000">
                <a:tc rowSpan="3">
                  <a:txBody>
                    <a:bodyPr/>
                    <a:lstStyle/>
                    <a:p>
                      <a:pPr algn="ctr"/>
                      <a:r>
                        <a:rPr lang="ja-JP" altLang="en-US" sz="100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（２）</a:t>
                      </a:r>
                      <a:endParaRPr lang="en-US" altLang="ja-JP" sz="1000" b="1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lang="ja-JP" altLang="en-US" sz="100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労働環境・</a:t>
                      </a:r>
                      <a:endParaRPr lang="en-US" altLang="ja-JP" sz="1000" b="1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lang="ja-JP" altLang="en-US" sz="100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処遇の改善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1" kern="1200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重点３</a:t>
                      </a:r>
                      <a:endParaRPr kumimoji="1" lang="ja-JP" altLang="en-US" sz="900" b="1" kern="1200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➀早期離職防止と業務改善</a:t>
                      </a:r>
                      <a:r>
                        <a:rPr kumimoji="1" lang="ja-JP" altLang="en-US" sz="1000" b="1" kern="120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による定着</a:t>
                      </a:r>
                      <a:r>
                        <a:rPr kumimoji="1" lang="ja-JP" altLang="en-US" sz="1000" b="1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の促進</a:t>
                      </a:r>
                      <a:r>
                        <a:rPr kumimoji="1" lang="ja-JP" altLang="en-US" sz="10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r>
                        <a:rPr kumimoji="1" lang="ja-JP" altLang="en-US" sz="1000" b="1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　</a:t>
                      </a:r>
                      <a:endParaRPr kumimoji="1" lang="ja-JP" altLang="en-US" sz="1000" b="1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・大阪府介護生産性向上支援センターの設置運営</a:t>
                      </a:r>
                      <a:endParaRPr kumimoji="1" lang="en-US" altLang="ja-JP" sz="9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セミナー参加者</a:t>
                      </a:r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509</a:t>
                      </a:r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人</a:t>
                      </a:r>
                      <a:endParaRPr kumimoji="1" lang="en-US" altLang="ja-JP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伴走支援型研修</a:t>
                      </a:r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20</a:t>
                      </a:r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事業所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893979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・介護ロボット、</a:t>
                      </a:r>
                      <a:r>
                        <a:rPr kumimoji="1" lang="en-US" altLang="ja-JP" sz="9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ICT</a:t>
                      </a:r>
                      <a:r>
                        <a:rPr kumimoji="1" lang="ja-JP" altLang="en-US" sz="9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等導入費用の補助</a:t>
                      </a:r>
                      <a:endParaRPr lang="ja-JP" altLang="en-US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高齢分野</a:t>
                      </a:r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722</a:t>
                      </a:r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件</a:t>
                      </a:r>
                      <a:endParaRPr kumimoji="1" lang="en-US" altLang="ja-JP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障がい分野</a:t>
                      </a:r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17</a:t>
                      </a:r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件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28048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②介護・福祉職員の処遇改善に　係る国への要望</a:t>
                      </a:r>
                      <a:endParaRPr kumimoji="1" lang="ja-JP" altLang="en-US" sz="10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・制度改善等について、あらゆる機会を捉え、引き続き国へ要望</a:t>
                      </a:r>
                      <a:endParaRPr kumimoji="1" lang="ja-JP" altLang="en-US" sz="9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694735"/>
                  </a:ext>
                </a:extLst>
              </a:tr>
              <a:tr h="360000">
                <a:tc rowSpan="4">
                  <a:txBody>
                    <a:bodyPr/>
                    <a:lstStyle/>
                    <a:p>
                      <a:pPr algn="ctr"/>
                      <a:r>
                        <a:rPr lang="ja-JP" altLang="en-US" sz="100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（３）</a:t>
                      </a:r>
                      <a:endParaRPr lang="en-US" altLang="ja-JP" sz="1000" b="1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lang="ja-JP" altLang="en-US" sz="1000" b="1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資質の向上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➀業務遂行力の充実に向けた資質の向上</a:t>
                      </a:r>
                      <a:endParaRPr kumimoji="1" lang="ja-JP" altLang="en-US" sz="10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・社会福祉施設従事者の基礎的研修、キャリア形成を支援する職階別専門研修の実施</a:t>
                      </a:r>
                      <a:endParaRPr kumimoji="1" lang="en-US" altLang="ja-JP" sz="9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研修参加者</a:t>
                      </a:r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14,621</a:t>
                      </a:r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人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883533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・福祉用具を活用した研修の実施</a:t>
                      </a:r>
                      <a:endParaRPr kumimoji="1" lang="en-US" altLang="ja-JP" sz="9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修了者</a:t>
                      </a:r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920</a:t>
                      </a:r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人</a:t>
                      </a:r>
                      <a:endParaRPr kumimoji="1" lang="en-US" altLang="ja-JP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544272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・保育現場におけるリーダー的職員の育成研修実施機関の指定</a:t>
                      </a:r>
                      <a:endParaRPr kumimoji="1" lang="en-US" altLang="ja-JP" sz="9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指定機関</a:t>
                      </a:r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52</a:t>
                      </a:r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機関</a:t>
                      </a:r>
                      <a:endParaRPr kumimoji="1" lang="en-US" altLang="ja-JP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683124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②専門職・専門的職員の資質向上</a:t>
                      </a:r>
                      <a:endParaRPr kumimoji="1" lang="ja-JP" altLang="en-US" sz="10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kern="1200" dirty="0">
                          <a:solidFill>
                            <a:schemeClr val="dk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・専門職員のスキルアップ研修の実施</a:t>
                      </a:r>
                      <a:endParaRPr kumimoji="1" lang="ja-JP" altLang="en-US" sz="900" b="0" kern="1200" dirty="0">
                        <a:solidFill>
                          <a:schemeClr val="dk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介護支援専門員</a:t>
                      </a:r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5,378</a:t>
                      </a:r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人</a:t>
                      </a:r>
                      <a:endParaRPr kumimoji="1" lang="en-US" altLang="ja-JP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強度行動障がい支援者</a:t>
                      </a:r>
                      <a:endParaRPr kumimoji="1" lang="en-US" altLang="ja-JP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（基礎）</a:t>
                      </a:r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807</a:t>
                      </a:r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人　（実践）</a:t>
                      </a:r>
                      <a:r>
                        <a:rPr kumimoji="1" lang="en-US" altLang="ja-JP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610</a:t>
                      </a:r>
                      <a:r>
                        <a:rPr kumimoji="1" lang="ja-JP" altLang="en-US" sz="9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人</a:t>
                      </a:r>
                      <a:endParaRPr kumimoji="1" lang="en-US" altLang="ja-JP" sz="9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kern="1200" dirty="0">
                        <a:solidFill>
                          <a:schemeClr val="dk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55550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19E274-8B1C-4D49-A250-FECE6CE8AA54}"/>
              </a:ext>
            </a:extLst>
          </p:cNvPr>
          <p:cNvSpPr txBox="1"/>
          <p:nvPr/>
        </p:nvSpPr>
        <p:spPr>
          <a:xfrm>
            <a:off x="0" y="0"/>
            <a:ext cx="9144000" cy="39465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「大阪府介護・福祉人材確保戦略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2023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ＭＳ Ｐゴシック" panose="020B0600070205080204" pitchFamily="50" charset="-128"/>
              </a:rPr>
              <a:t>」にかかる取組状況</a:t>
            </a:r>
            <a:endParaRPr kumimoji="1" lang="ja-JP" altLang="en-US" sz="1200" b="1" dirty="0"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9114E4-1D21-434C-975C-6C66AB957977}"/>
              </a:ext>
            </a:extLst>
          </p:cNvPr>
          <p:cNvSpPr txBox="1"/>
          <p:nvPr/>
        </p:nvSpPr>
        <p:spPr>
          <a:xfrm>
            <a:off x="7802880" y="19337"/>
            <a:ext cx="1306483" cy="338554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参考資料２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9CFF99D-A657-4257-A573-D7E4031EF3E2}"/>
              </a:ext>
            </a:extLst>
          </p:cNvPr>
          <p:cNvSpPr/>
          <p:nvPr/>
        </p:nvSpPr>
        <p:spPr>
          <a:xfrm>
            <a:off x="87283" y="499082"/>
            <a:ext cx="8679180" cy="524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kumimoji="1" lang="ja-JP" altLang="en-US" sz="110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各取組項目における</a:t>
            </a:r>
            <a:r>
              <a:rPr kumimoji="1" lang="en-US" altLang="ja-JP" sz="110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R6</a:t>
            </a:r>
            <a:r>
              <a:rPr kumimoji="1" lang="ja-JP" altLang="en-US" sz="1100" b="1" u="sng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取組と実績</a:t>
            </a:r>
            <a:endParaRPr kumimoji="1" lang="en-US" altLang="ja-JP" sz="1100" b="1" u="sng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8845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2300</TotalTime>
  <Words>463</Words>
  <Application>Microsoft Office PowerPoint</Application>
  <PresentationFormat>画面に合わせる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辰巳　貞江</dc:creator>
  <cp:lastModifiedBy>辰巳　貞江</cp:lastModifiedBy>
  <cp:revision>222</cp:revision>
  <cp:lastPrinted>2025-07-08T07:35:19Z</cp:lastPrinted>
  <dcterms:created xsi:type="dcterms:W3CDTF">2025-05-14T04:07:03Z</dcterms:created>
  <dcterms:modified xsi:type="dcterms:W3CDTF">2025-08-25T03:38:25Z</dcterms:modified>
</cp:coreProperties>
</file>