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4"/>
    <p:sldMasterId id="2147483681" r:id="rId5"/>
  </p:sldMasterIdLst>
  <p:notesMasterIdLst>
    <p:notesMasterId r:id="rId31"/>
  </p:notesMasterIdLst>
  <p:handoutMasterIdLst>
    <p:handoutMasterId r:id="rId32"/>
  </p:handoutMasterIdLst>
  <p:sldIdLst>
    <p:sldId id="822" r:id="rId6"/>
    <p:sldId id="823" r:id="rId7"/>
    <p:sldId id="768" r:id="rId8"/>
    <p:sldId id="785" r:id="rId9"/>
    <p:sldId id="826" r:id="rId10"/>
    <p:sldId id="784" r:id="rId11"/>
    <p:sldId id="837" r:id="rId12"/>
    <p:sldId id="838" r:id="rId13"/>
    <p:sldId id="296" r:id="rId14"/>
    <p:sldId id="824" r:id="rId15"/>
    <p:sldId id="809" r:id="rId16"/>
    <p:sldId id="679" r:id="rId17"/>
    <p:sldId id="616" r:id="rId18"/>
    <p:sldId id="258" r:id="rId19"/>
    <p:sldId id="815" r:id="rId20"/>
    <p:sldId id="821" r:id="rId21"/>
    <p:sldId id="827" r:id="rId22"/>
    <p:sldId id="810" r:id="rId23"/>
    <p:sldId id="701" r:id="rId24"/>
    <p:sldId id="818" r:id="rId25"/>
    <p:sldId id="271" r:id="rId26"/>
    <p:sldId id="615" r:id="rId27"/>
    <p:sldId id="274" r:id="rId28"/>
    <p:sldId id="816" r:id="rId29"/>
    <p:sldId id="820" r:id="rId3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EEEE5"/>
    <a:srgbClr val="FFCCFF"/>
    <a:srgbClr val="FF7C80"/>
    <a:srgbClr val="009900"/>
    <a:srgbClr val="F7EC97"/>
    <a:srgbClr val="FD6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98" autoAdjust="0"/>
    <p:restoredTop sz="94434" autoAdjust="0"/>
  </p:normalViewPr>
  <p:slideViewPr>
    <p:cSldViewPr>
      <p:cViewPr varScale="1">
        <p:scale>
          <a:sx n="67" d="100"/>
          <a:sy n="67" d="100"/>
        </p:scale>
        <p:origin x="67" y="998"/>
      </p:cViewPr>
      <p:guideLst>
        <p:guide orient="horz" pos="2160"/>
        <p:guide pos="2880"/>
      </p:guideLst>
    </p:cSldViewPr>
  </p:slideViewPr>
  <p:notesTextViewPr>
    <p:cViewPr>
      <p:scale>
        <a:sx n="1" d="1"/>
        <a:sy n="1" d="1"/>
      </p:scale>
      <p:origin x="0" y="0"/>
    </p:cViewPr>
  </p:notesTextViewPr>
  <p:sorterViewPr>
    <p:cViewPr>
      <p:scale>
        <a:sx n="60" d="100"/>
        <a:sy n="60" d="100"/>
      </p:scale>
      <p:origin x="0" y="-2808"/>
    </p:cViewPr>
  </p:sorterViewPr>
  <p:notesViewPr>
    <p:cSldViewPr>
      <p:cViewPr varScale="1">
        <p:scale>
          <a:sx n="52" d="100"/>
          <a:sy n="52" d="100"/>
        </p:scale>
        <p:origin x="2952"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4" cy="496888"/>
          </a:xfrm>
          <a:prstGeom prst="rect">
            <a:avLst/>
          </a:prstGeom>
        </p:spPr>
        <p:txBody>
          <a:bodyPr vert="horz" lIns="91418" tIns="45709" rIns="91418" bIns="457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3" y="9440866"/>
            <a:ext cx="2949574" cy="496887"/>
          </a:xfrm>
          <a:prstGeom prst="rect">
            <a:avLst/>
          </a:prstGeom>
        </p:spPr>
        <p:txBody>
          <a:bodyPr vert="horz" lIns="91418" tIns="45709" rIns="91418"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4" cy="496887"/>
          </a:xfrm>
          <a:prstGeom prst="rect">
            <a:avLst/>
          </a:prstGeom>
        </p:spPr>
        <p:txBody>
          <a:bodyPr vert="horz" lIns="91418" tIns="45709" rIns="91418" bIns="45709"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787" cy="496967"/>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18" tIns="45709" rIns="91418" bIns="45709" rtlCol="0"/>
          <a:lstStyle>
            <a:lvl1pPr algn="r">
              <a:defRPr sz="1200"/>
            </a:lvl1pPr>
          </a:lstStyle>
          <a:p>
            <a:fld id="{8D5BEBC8-2257-4310-91FB-3838D0908DC9}" type="datetimeFigureOut">
              <a:rPr kumimoji="1" lang="ja-JP" altLang="en-US" smtClean="0"/>
              <a:t>2025/7/29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8" tIns="45709" rIns="91418" bIns="45709"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18" tIns="45709" rIns="91418"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7" cy="496967"/>
          </a:xfrm>
          <a:prstGeom prst="rect">
            <a:avLst/>
          </a:prstGeom>
        </p:spPr>
        <p:txBody>
          <a:bodyPr vert="horz" lIns="91418" tIns="45709" rIns="91418"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18" tIns="45709" rIns="91418" bIns="45709"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7" indent="-179357">
              <a:tabLst>
                <a:tab pos="360301"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94973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11</a:t>
            </a:fld>
            <a:endParaRPr kumimoji="1" lang="ja-JP" altLang="en-US"/>
          </a:p>
        </p:txBody>
      </p:sp>
    </p:spTree>
    <p:extLst>
      <p:ext uri="{BB962C8B-B14F-4D97-AF65-F5344CB8AC3E}">
        <p14:creationId xmlns:p14="http://schemas.microsoft.com/office/powerpoint/2010/main" val="11680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a:ln/>
        </p:spPr>
      </p:sp>
      <p:sp>
        <p:nvSpPr>
          <p:cNvPr id="71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15559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18</a:t>
            </a:fld>
            <a:endParaRPr kumimoji="1" lang="ja-JP" altLang="en-US" dirty="0"/>
          </a:p>
        </p:txBody>
      </p:sp>
    </p:spTree>
    <p:extLst>
      <p:ext uri="{BB962C8B-B14F-4D97-AF65-F5344CB8AC3E}">
        <p14:creationId xmlns:p14="http://schemas.microsoft.com/office/powerpoint/2010/main" val="136183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●また今年から食品ロス削減の取組推進や普及啓発をすすめるための牽引役になっていただくボランティアの皆様を募集しています。</a:t>
            </a:r>
            <a:endParaRPr kumimoji="1" lang="en-US" altLang="ja-JP" dirty="0"/>
          </a:p>
          <a:p>
            <a:r>
              <a:rPr kumimoji="1" lang="ja-JP" altLang="en-US" dirty="0"/>
              <a:t>●現在、学生の方も多く参加していただいており、今後、消費者向けの出前講座などだけではなく、</a:t>
            </a:r>
            <a:endParaRPr kumimoji="1" lang="en-US" altLang="ja-JP"/>
          </a:p>
          <a:p>
            <a:r>
              <a:rPr kumimoji="1" lang="ja-JP" altLang="en-US"/>
              <a:t>事</a:t>
            </a:r>
            <a:r>
              <a:rPr kumimoji="1" lang="ja-JP" altLang="en-US" dirty="0"/>
              <a:t>業者様とも連携したワークショップなども実施していきたいと思います。</a:t>
            </a:r>
            <a:endParaRPr kumimoji="1" lang="en-US" altLang="ja-JP" dirty="0"/>
          </a:p>
          <a:p>
            <a:r>
              <a:rPr kumimoji="1" lang="ja-JP" altLang="en-US" dirty="0"/>
              <a:t>事業者の皆様も、何か一緒に取り組みを行いたい、自社の取り組みに対して若い世代の意見を聞きたいなどの場合は、</a:t>
            </a:r>
            <a:endParaRPr kumimoji="1" lang="en-US" altLang="ja-JP" dirty="0"/>
          </a:p>
          <a:p>
            <a:r>
              <a:rPr kumimoji="1" lang="ja-JP" altLang="en-US" dirty="0"/>
              <a:t>いつでも大阪府にご連絡下さい。</a:t>
            </a: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20</a:t>
            </a:fld>
            <a:endParaRPr kumimoji="1" lang="ja-JP" altLang="en-US" dirty="0"/>
          </a:p>
        </p:txBody>
      </p:sp>
    </p:spTree>
    <p:extLst>
      <p:ext uri="{BB962C8B-B14F-4D97-AF65-F5344CB8AC3E}">
        <p14:creationId xmlns:p14="http://schemas.microsoft.com/office/powerpoint/2010/main" val="97510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a:ln/>
        </p:spPr>
      </p:sp>
      <p:sp>
        <p:nvSpPr>
          <p:cNvPr id="71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717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7453" indent="-291328">
              <a:defRPr kumimoji="1">
                <a:solidFill>
                  <a:schemeClr val="tx1"/>
                </a:solidFill>
                <a:latin typeface="Arial" panose="020B0604020202020204" pitchFamily="34" charset="0"/>
                <a:ea typeface="ＭＳ Ｐゴシック" panose="020B0600070205080204" pitchFamily="50" charset="-128"/>
              </a:defRPr>
            </a:lvl2pPr>
            <a:lvl3pPr marL="1165312" indent="-233063">
              <a:defRPr kumimoji="1">
                <a:solidFill>
                  <a:schemeClr val="tx1"/>
                </a:solidFill>
                <a:latin typeface="Arial" panose="020B0604020202020204" pitchFamily="34" charset="0"/>
                <a:ea typeface="ＭＳ Ｐゴシック" panose="020B0600070205080204" pitchFamily="50" charset="-128"/>
              </a:defRPr>
            </a:lvl3pPr>
            <a:lvl4pPr marL="1631436" indent="-233063">
              <a:defRPr kumimoji="1">
                <a:solidFill>
                  <a:schemeClr val="tx1"/>
                </a:solidFill>
                <a:latin typeface="Arial" panose="020B0604020202020204" pitchFamily="34" charset="0"/>
                <a:ea typeface="ＭＳ Ｐゴシック" panose="020B0600070205080204" pitchFamily="50" charset="-128"/>
              </a:defRPr>
            </a:lvl4pPr>
            <a:lvl5pPr marL="2097561" indent="-233063">
              <a:defRPr kumimoji="1">
                <a:solidFill>
                  <a:schemeClr val="tx1"/>
                </a:solidFill>
                <a:latin typeface="Arial" panose="020B0604020202020204" pitchFamily="34" charset="0"/>
                <a:ea typeface="ＭＳ Ｐゴシック" panose="020B0600070205080204" pitchFamily="50" charset="-128"/>
              </a:defRPr>
            </a:lvl5pPr>
            <a:lvl6pPr marL="2563685" indent="-2330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29810" indent="-2330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95934" indent="-2330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62060" indent="-2330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32322">
              <a:defRPr/>
            </a:pPr>
            <a:fld id="{2819DA00-665D-4967-8769-165F7D194F64}" type="slidenum">
              <a:rPr lang="ja-JP" altLang="en-US">
                <a:solidFill>
                  <a:prstClr val="black"/>
                </a:solidFill>
              </a:rPr>
              <a:pPr defTabSz="932322">
                <a:defRPr/>
              </a:pPr>
              <a:t>22</a:t>
            </a:fld>
            <a:endParaRPr lang="ja-JP" altLang="en-US">
              <a:solidFill>
                <a:prstClr val="black"/>
              </a:solidFill>
            </a:endParaRPr>
          </a:p>
        </p:txBody>
      </p:sp>
    </p:spTree>
    <p:extLst>
      <p:ext uri="{BB962C8B-B14F-4D97-AF65-F5344CB8AC3E}">
        <p14:creationId xmlns:p14="http://schemas.microsoft.com/office/powerpoint/2010/main" val="426734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EB0E46-4664-445D-A08A-355127D9B610}" type="datetime1">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398591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247345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380649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270791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2588413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386945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6548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2323425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285831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173086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AFF2A2C-A528-4E2A-949B-5E751DCB01AD}" type="datetime1">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300572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1128C9-7147-4D94-AF65-E4A7B195B972}" type="datetime1">
              <a:rPr kumimoji="1" lang="ja-JP" altLang="en-US" smtClean="0"/>
              <a:t>2025/7/29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86588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C312FBC-C4C8-4DF9-ADF5-FDE4CC8932CD}" type="datetime1">
              <a:rPr kumimoji="1" lang="ja-JP" altLang="en-US" smtClean="0"/>
              <a:t>2025/7/29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79281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DAF623-7211-4EE0-BDEC-43551C73AE56}" type="datetime1">
              <a:rPr kumimoji="1" lang="ja-JP" altLang="en-US" smtClean="0"/>
              <a:t>2025/7/29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1350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64919F-F3C3-49FC-AEB8-A4B362C9AF36}" type="datetime1">
              <a:rPr kumimoji="1" lang="ja-JP" altLang="en-US" smtClean="0"/>
              <a:t>2025/7/29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16644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4FC2D8-EE2E-4247-9630-A4EB9C9AEBA5}" type="datetime1">
              <a:rPr kumimoji="1" lang="ja-JP" altLang="en-US" smtClean="0"/>
              <a:t>2025/7/29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dirty="0"/>
          </a:p>
        </p:txBody>
      </p:sp>
    </p:spTree>
    <p:extLst>
      <p:ext uri="{BB962C8B-B14F-4D97-AF65-F5344CB8AC3E}">
        <p14:creationId xmlns:p14="http://schemas.microsoft.com/office/powerpoint/2010/main" val="24567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101662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B1CC80-967A-49F6-B13D-B5C8943590A7}" type="datetimeFigureOut">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355433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6EBDC1-6480-4224-8402-E67ADBFA7022}" type="datetime1">
              <a:rPr kumimoji="1" lang="ja-JP" altLang="en-US" smtClean="0"/>
              <a:t>2025/7/29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4352124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B1CC80-967A-49F6-B13D-B5C8943590A7}" type="datetimeFigureOut">
              <a:rPr kumimoji="1" lang="ja-JP" altLang="en-US" smtClean="0"/>
              <a:t>2025/7/29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04F919-547D-4F28-BA6D-4A1731C62F32}" type="slidenum">
              <a:rPr kumimoji="1" lang="ja-JP" altLang="en-US" smtClean="0"/>
              <a:t>‹#›</a:t>
            </a:fld>
            <a:endParaRPr kumimoji="1" lang="ja-JP" altLang="en-US"/>
          </a:p>
        </p:txBody>
      </p:sp>
    </p:spTree>
    <p:extLst>
      <p:ext uri="{BB962C8B-B14F-4D97-AF65-F5344CB8AC3E}">
        <p14:creationId xmlns:p14="http://schemas.microsoft.com/office/powerpoint/2010/main" val="2782934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p:cNvSpPr txBox="1"/>
          <p:nvPr/>
        </p:nvSpPr>
        <p:spPr>
          <a:xfrm>
            <a:off x="7668344" y="275121"/>
            <a:ext cx="1224136" cy="5452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kern="100" dirty="0">
                <a:effectLst/>
                <a:latin typeface="Meiryo UI" panose="020B0604030504040204" pitchFamily="50" charset="-128"/>
                <a:ea typeface="Meiryo UI" panose="020B0604030504040204" pitchFamily="50" charset="-128"/>
                <a:cs typeface="Times New Roman" panose="02020603050405020304" pitchFamily="18" charset="0"/>
              </a:rPr>
              <a:t>資料３</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251520" y="2531799"/>
            <a:ext cx="8640960" cy="30808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　将来目標について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lnSpc>
                <a:spcPct val="150000"/>
              </a:lnSpc>
            </a:pPr>
            <a:r>
              <a:rPr lang="ja-JP" altLang="en-US" sz="2800" b="1" dirty="0">
                <a:latin typeface="Meiryo UI" panose="020B0604030504040204" pitchFamily="50" charset="-128"/>
                <a:ea typeface="Meiryo UI" panose="020B0604030504040204" pitchFamily="50" charset="-128"/>
              </a:rPr>
              <a:t>２　目標達成に向けた基本的施策の推進について</a:t>
            </a:r>
            <a:endParaRPr lang="en-US" altLang="ja-JP" sz="28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（１</a:t>
            </a:r>
            <a:r>
              <a:rPr lang="ja-JP" altLang="en-US" sz="2400" b="1" dirty="0">
                <a:solidFill>
                  <a:prstClr val="black"/>
                </a:solidFill>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削減状況を踏まえた施策の方向性</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（２）　事業者への取組</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（３）　消費者への取組</a:t>
            </a:r>
            <a:r>
              <a:rPr lang="ja-JP" altLang="en-US" sz="2800" b="1"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7348" y="1340768"/>
            <a:ext cx="8496944"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＜食品ロス削減推進計画部会の検討内容＞</a:t>
            </a:r>
          </a:p>
        </p:txBody>
      </p:sp>
    </p:spTree>
    <p:extLst>
      <p:ext uri="{BB962C8B-B14F-4D97-AF65-F5344CB8AC3E}">
        <p14:creationId xmlns:p14="http://schemas.microsoft.com/office/powerpoint/2010/main" val="101905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DA410FF-DA86-41BC-BAA7-9DC97786C11D}"/>
              </a:ext>
            </a:extLst>
          </p:cNvPr>
          <p:cNvSpPr txBox="1"/>
          <p:nvPr/>
        </p:nvSpPr>
        <p:spPr>
          <a:xfrm>
            <a:off x="251520" y="1888578"/>
            <a:ext cx="8640960" cy="30808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１</a:t>
            </a:r>
            <a:r>
              <a:rPr lang="ja-JP" altLang="en-US" sz="2800" b="1" dirty="0">
                <a:solidFill>
                  <a:prstClr val="white">
                    <a:lumMod val="85000"/>
                  </a:prstClr>
                </a:solidFill>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将来目標について</a:t>
            </a:r>
            <a:endParaRPr kumimoji="1" lang="en-US" altLang="ja-JP"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a:t>
            </a:r>
            <a:r>
              <a:rPr lang="ja-JP" altLang="en-US" sz="2800" b="1" dirty="0">
                <a:solidFill>
                  <a:prstClr val="black"/>
                </a:solidFill>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目標達成に向けた基本的施策の推進について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（１）　削減状況を踏まえた施策の方向性</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（２）　事業者への取組</a:t>
            </a:r>
            <a:b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（３）　消費者への取組</a:t>
            </a: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444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1951-2CE9-FB37-018F-4B5B04DDE0EE}"/>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CDDD4246-3382-F6EE-1E4E-5C77F2202252}"/>
              </a:ext>
            </a:extLst>
          </p:cNvPr>
          <p:cNvSpPr/>
          <p:nvPr/>
        </p:nvSpPr>
        <p:spPr>
          <a:xfrm>
            <a:off x="237415" y="3852485"/>
            <a:ext cx="3201133" cy="2892945"/>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600"/>
              </a:lnSpc>
              <a:defRPr/>
            </a:pP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1600"/>
              </a:lnSpc>
              <a:defRPr/>
            </a:pP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1600"/>
              </a:lnSpc>
              <a:defRPr/>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おおさか食品ロス削減</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ts val="1600"/>
              </a:lnSpc>
              <a:defRPr/>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パートナーシップ制度の推進</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a:t>
            </a:r>
          </a:p>
          <a:p>
            <a:pPr marL="360363" indent="-360363">
              <a:lnSpc>
                <a:spcPts val="1600"/>
              </a:lnSpc>
              <a:defRPr/>
            </a:pPr>
            <a:r>
              <a:rPr lang="ja-JP" altLang="en-US" sz="1600" dirty="0">
                <a:solidFill>
                  <a:schemeClr val="tx1"/>
                </a:solidFill>
                <a:latin typeface="Meiryo UI" panose="020B0604030504040204" pitchFamily="50" charset="-128"/>
                <a:ea typeface="Meiryo UI" panose="020B0604030504040204" pitchFamily="50" charset="-128"/>
              </a:rPr>
              <a:t> ◆  フードバンクガイドラインの活用</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a:t>
            </a:r>
          </a:p>
          <a:p>
            <a:pPr marL="360363" indent="-360363">
              <a:lnSpc>
                <a:spcPts val="1600"/>
              </a:lnSpc>
              <a:defRPr/>
            </a:pPr>
            <a:r>
              <a:rPr lang="ja-JP" altLang="en-US" sz="1600" dirty="0">
                <a:solidFill>
                  <a:schemeClr val="tx1"/>
                </a:solidFill>
                <a:latin typeface="Meiryo UI" panose="020B0604030504040204" pitchFamily="50" charset="-128"/>
                <a:ea typeface="Meiryo UI" panose="020B0604030504040204" pitchFamily="50" charset="-128"/>
              </a:rPr>
              <a:t> ◆  飲食店の食べきり・持ち帰りの</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ts val="1600"/>
              </a:lnSpc>
              <a:defRPr/>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取組への支援</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a:t>
            </a:r>
          </a:p>
          <a:p>
            <a:pPr marL="360363" indent="-360363">
              <a:lnSpc>
                <a:spcPts val="1600"/>
              </a:lnSpc>
              <a:defRPr/>
            </a:pPr>
            <a:r>
              <a:rPr lang="ja-JP" altLang="en-US" sz="1600" dirty="0">
                <a:solidFill>
                  <a:schemeClr val="tx1"/>
                </a:solidFill>
                <a:latin typeface="Meiryo UI" panose="020B0604030504040204" pitchFamily="50" charset="-128"/>
                <a:ea typeface="Meiryo UI" panose="020B0604030504040204" pitchFamily="50" charset="-128"/>
              </a:rPr>
              <a:t> ◆  食品ロス削減の取組事例の</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ts val="1600"/>
              </a:lnSpc>
              <a:defRPr/>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共有・周知</a:t>
            </a:r>
          </a:p>
        </p:txBody>
      </p:sp>
      <p:sp>
        <p:nvSpPr>
          <p:cNvPr id="18" name="四角形: 角を丸くする 42">
            <a:extLst>
              <a:ext uri="{FF2B5EF4-FFF2-40B4-BE49-F238E27FC236}">
                <a16:creationId xmlns:a16="http://schemas.microsoft.com/office/drawing/2014/main" id="{2FF17C08-CB7B-DD03-F3ED-8E8BFCBFB266}"/>
              </a:ext>
            </a:extLst>
          </p:cNvPr>
          <p:cNvSpPr/>
          <p:nvPr/>
        </p:nvSpPr>
        <p:spPr>
          <a:xfrm>
            <a:off x="221358" y="3649808"/>
            <a:ext cx="1743471" cy="4194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lang="ja-JP" altLang="en-US" sz="1600" b="1" dirty="0">
                <a:solidFill>
                  <a:prstClr val="white"/>
                </a:solidFill>
                <a:latin typeface="Meiryo UI" panose="020B0604030504040204" pitchFamily="50" charset="-128"/>
                <a:ea typeface="Meiryo UI" panose="020B0604030504040204" pitchFamily="50" charset="-128"/>
              </a:rPr>
              <a:t>基本的施策</a:t>
            </a:r>
            <a:endPar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C99F604-4D35-9439-9571-A14BB110A2CA}"/>
              </a:ext>
            </a:extLst>
          </p:cNvPr>
          <p:cNvSpPr/>
          <p:nvPr/>
        </p:nvSpPr>
        <p:spPr>
          <a:xfrm>
            <a:off x="3779912" y="3859520"/>
            <a:ext cx="5107190" cy="2885910"/>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lvl="0" indent="-360363">
              <a:lnSpc>
                <a:spcPts val="1600"/>
              </a:lnSpc>
              <a:defRPr/>
            </a:pP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lvl="0" indent="-360363">
              <a:lnSpc>
                <a:spcPts val="1600"/>
              </a:lnSpc>
              <a:defRPr/>
            </a:pP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lvl="0" indent="-360363">
              <a:lnSpc>
                <a:spcPts val="1600"/>
              </a:lnSpc>
              <a:defRPr/>
            </a:pPr>
            <a:r>
              <a:rPr lang="ja-JP" altLang="en-US" sz="1600" dirty="0">
                <a:solidFill>
                  <a:schemeClr val="tx1"/>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おおさか食品ロス削減パートナーシップ事業者</a:t>
            </a:r>
            <a:r>
              <a:rPr lang="ja-JP" altLang="en-US" sz="1600" dirty="0">
                <a:solidFill>
                  <a:schemeClr val="tx1"/>
                </a:solidFill>
                <a:latin typeface="Meiryo UI" panose="020B0604030504040204" pitchFamily="50" charset="-128"/>
                <a:ea typeface="Meiryo UI" panose="020B0604030504040204" pitchFamily="50" charset="-128"/>
              </a:rPr>
              <a:t>数：</a:t>
            </a:r>
            <a:r>
              <a:rPr lang="en-US" altLang="ja-JP" sz="1600" dirty="0">
                <a:solidFill>
                  <a:schemeClr val="tx1"/>
                </a:solidFill>
                <a:latin typeface="Meiryo UI" panose="020B0604030504040204" pitchFamily="50" charset="-128"/>
                <a:ea typeface="Meiryo UI" panose="020B0604030504040204" pitchFamily="50" charset="-128"/>
              </a:rPr>
              <a:t>58</a:t>
            </a:r>
            <a:r>
              <a:rPr lang="ja-JP" altLang="en-US" sz="1600" dirty="0">
                <a:solidFill>
                  <a:schemeClr val="tx1"/>
                </a:solidFill>
                <a:latin typeface="Meiryo UI" panose="020B0604030504040204" pitchFamily="50" charset="-128"/>
                <a:ea typeface="Meiryo UI" panose="020B0604030504040204" pitchFamily="50" charset="-128"/>
              </a:rPr>
              <a:t>者</a:t>
            </a:r>
            <a:r>
              <a:rPr lang="en-US" altLang="ja-JP" sz="1600" dirty="0">
                <a:solidFill>
                  <a:schemeClr val="tx1"/>
                </a:solidFill>
                <a:latin typeface="Meiryo UI" panose="020B0604030504040204" pitchFamily="50" charset="-128"/>
                <a:ea typeface="Meiryo UI" panose="020B0604030504040204" pitchFamily="50" charset="-128"/>
              </a:rPr>
              <a:t>(R7.7</a:t>
            </a:r>
            <a:r>
              <a:rPr lang="ja-JP" altLang="en-US" sz="1600" dirty="0">
                <a:solidFill>
                  <a:schemeClr val="tx1"/>
                </a:solidFill>
                <a:latin typeface="Meiryo UI" panose="020B0604030504040204" pitchFamily="50" charset="-128"/>
                <a:ea typeface="Meiryo UI" panose="020B0604030504040204" pitchFamily="50" charset="-128"/>
              </a:rPr>
              <a:t>月末現在</a:t>
            </a:r>
            <a:r>
              <a:rPr lang="en-US" altLang="ja-JP" sz="1600" dirty="0">
                <a:solidFill>
                  <a:schemeClr val="tx1"/>
                </a:solidFill>
                <a:latin typeface="Meiryo UI" panose="020B0604030504040204" pitchFamily="50" charset="-128"/>
                <a:ea typeface="Meiryo UI" panose="020B0604030504040204" pitchFamily="50" charset="-128"/>
              </a:rPr>
              <a:t>)</a:t>
            </a:r>
            <a:br>
              <a:rPr lang="en-US" altLang="ja-JP" sz="1600" dirty="0">
                <a:solidFill>
                  <a:schemeClr val="tx1"/>
                </a:solidFill>
                <a:latin typeface="Meiryo UI" panose="020B0604030504040204" pitchFamily="50" charset="-128"/>
                <a:ea typeface="Meiryo UI" panose="020B0604030504040204" pitchFamily="50" charset="-128"/>
              </a:rPr>
            </a:br>
            <a:endParaRPr lang="en-US" altLang="ja-JP" sz="1600" dirty="0">
              <a:solidFill>
                <a:schemeClr val="tx1"/>
              </a:solidFill>
              <a:latin typeface="Meiryo UI" panose="020B0604030504040204" pitchFamily="50" charset="-128"/>
              <a:ea typeface="Meiryo UI" panose="020B0604030504040204" pitchFamily="50" charset="-128"/>
            </a:endParaRPr>
          </a:p>
          <a:p>
            <a:pPr marL="360363" lvl="0" indent="-360363">
              <a:lnSpc>
                <a:spcPts val="1600"/>
              </a:lnSpc>
              <a:defRPr/>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事業連携協定に基づく取組（</a:t>
            </a:r>
            <a:r>
              <a:rPr lang="en-US" altLang="ja-JP" sz="1600" dirty="0">
                <a:solidFill>
                  <a:schemeClr val="tx1"/>
                </a:solidFill>
                <a:latin typeface="Meiryo UI" panose="020B0604030504040204" pitchFamily="50" charset="-128"/>
                <a:ea typeface="Meiryo UI" panose="020B0604030504040204" pitchFamily="50" charset="-128"/>
              </a:rPr>
              <a:t>R3</a:t>
            </a:r>
            <a:r>
              <a:rPr lang="ja-JP" altLang="en-US" sz="1600" dirty="0">
                <a:solidFill>
                  <a:schemeClr val="tx1"/>
                </a:solidFill>
                <a:latin typeface="Meiryo UI" panose="020B0604030504040204" pitchFamily="50" charset="-128"/>
                <a:ea typeface="Meiryo UI" panose="020B0604030504040204" pitchFamily="50" charset="-128"/>
              </a:rPr>
              <a:t>～）</a:t>
            </a:r>
            <a:br>
              <a:rPr lang="en-US" altLang="ja-JP" sz="1600" dirty="0">
                <a:solidFill>
                  <a:schemeClr val="tx1"/>
                </a:solidFill>
                <a:latin typeface="Meiryo UI" panose="020B0604030504040204" pitchFamily="50" charset="-128"/>
                <a:ea typeface="Meiryo UI" panose="020B0604030504040204" pitchFamily="50" charset="-128"/>
              </a:rPr>
            </a:br>
            <a:endParaRPr lang="en-US" altLang="ja-JP" sz="1600" dirty="0">
              <a:solidFill>
                <a:schemeClr val="tx1"/>
              </a:solidFill>
              <a:latin typeface="Meiryo UI" panose="020B0604030504040204" pitchFamily="50" charset="-128"/>
              <a:ea typeface="Meiryo UI" panose="020B0604030504040204" pitchFamily="50" charset="-128"/>
            </a:endParaRPr>
          </a:p>
          <a:p>
            <a:pPr marL="360363" lvl="0" indent="-360363">
              <a:lnSpc>
                <a:spcPts val="1600"/>
              </a:lnSpc>
              <a:defRPr/>
            </a:pPr>
            <a:r>
              <a:rPr lang="ja-JP" altLang="en-US" sz="1600" dirty="0">
                <a:solidFill>
                  <a:schemeClr val="tx1"/>
                </a:solidFill>
                <a:latin typeface="Meiryo UI" panose="020B0604030504040204" pitchFamily="50" charset="-128"/>
                <a:ea typeface="Meiryo UI" panose="020B0604030504040204" pitchFamily="50" charset="-128"/>
              </a:rPr>
              <a:t> ✓ 事業者向けセミナーの開催（</a:t>
            </a:r>
            <a:r>
              <a:rPr lang="en-US" altLang="ja-JP" sz="1600" dirty="0">
                <a:solidFill>
                  <a:schemeClr val="tx1"/>
                </a:solidFill>
                <a:latin typeface="Meiryo UI" panose="020B0604030504040204" pitchFamily="50" charset="-128"/>
                <a:ea typeface="Meiryo UI" panose="020B0604030504040204" pitchFamily="50" charset="-128"/>
              </a:rPr>
              <a:t>R3</a:t>
            </a:r>
            <a:r>
              <a:rPr lang="ja-JP" altLang="en-US" sz="1600" dirty="0">
                <a:solidFill>
                  <a:schemeClr val="tx1"/>
                </a:solidFill>
                <a:latin typeface="Meiryo UI" panose="020B0604030504040204" pitchFamily="50" charset="-128"/>
                <a:ea typeface="Meiryo UI" panose="020B0604030504040204" pitchFamily="50" charset="-128"/>
              </a:rPr>
              <a:t>～）</a:t>
            </a:r>
            <a:br>
              <a:rPr lang="en-US" altLang="ja-JP" sz="1600" dirty="0">
                <a:solidFill>
                  <a:schemeClr val="tx1"/>
                </a:solidFill>
                <a:latin typeface="Meiryo UI" panose="020B0604030504040204" pitchFamily="50" charset="-128"/>
                <a:ea typeface="Meiryo UI" panose="020B0604030504040204" pitchFamily="50" charset="-128"/>
              </a:rPr>
            </a:br>
            <a:endParaRPr lang="en-US" altLang="ja-JP" sz="1600" dirty="0">
              <a:solidFill>
                <a:schemeClr val="tx1"/>
              </a:solidFill>
              <a:latin typeface="Meiryo UI" panose="020B0604030504040204" pitchFamily="50" charset="-128"/>
              <a:ea typeface="Meiryo UI" panose="020B0604030504040204" pitchFamily="50" charset="-128"/>
            </a:endParaRPr>
          </a:p>
          <a:p>
            <a:pPr marL="360363" lvl="0" indent="-360363">
              <a:lnSpc>
                <a:spcPts val="1600"/>
              </a:lnSpc>
              <a:defRPr/>
            </a:pPr>
            <a:r>
              <a:rPr lang="ja-JP" altLang="en-US" sz="1600" dirty="0">
                <a:solidFill>
                  <a:schemeClr val="tx1"/>
                </a:solidFill>
                <a:latin typeface="Meiryo UI" panose="020B0604030504040204" pitchFamily="50" charset="-128"/>
                <a:ea typeface="Meiryo UI" panose="020B0604030504040204" pitchFamily="50" charset="-128"/>
              </a:rPr>
              <a:t> ✓ 消費者向け啓発実証実験（</a:t>
            </a:r>
            <a:r>
              <a:rPr lang="en-US" altLang="ja-JP" sz="1600" dirty="0">
                <a:solidFill>
                  <a:schemeClr val="tx1"/>
                </a:solidFill>
                <a:latin typeface="Meiryo UI" panose="020B0604030504040204" pitchFamily="50" charset="-128"/>
                <a:ea typeface="Meiryo UI" panose="020B0604030504040204" pitchFamily="50" charset="-128"/>
              </a:rPr>
              <a:t>R4</a:t>
            </a:r>
            <a:r>
              <a:rPr lang="ja-JP" altLang="en-US" sz="1600" dirty="0">
                <a:solidFill>
                  <a:schemeClr val="tx1"/>
                </a:solidFill>
                <a:latin typeface="Meiryo UI" panose="020B0604030504040204" pitchFamily="50" charset="-128"/>
                <a:ea typeface="Meiryo UI" panose="020B0604030504040204" pitchFamily="50" charset="-128"/>
              </a:rPr>
              <a:t>）</a:t>
            </a:r>
            <a:br>
              <a:rPr lang="en-US" altLang="ja-JP" sz="1600" dirty="0">
                <a:solidFill>
                  <a:schemeClr val="tx1"/>
                </a:solidFill>
                <a:latin typeface="Meiryo UI" panose="020B0604030504040204" pitchFamily="50" charset="-128"/>
                <a:ea typeface="Meiryo UI" panose="020B0604030504040204" pitchFamily="50" charset="-128"/>
              </a:rPr>
            </a:br>
            <a:endParaRPr lang="ja-JP" altLang="en-US" sz="1600" dirty="0">
              <a:solidFill>
                <a:schemeClr val="tx1"/>
              </a:solidFill>
              <a:latin typeface="Meiryo UI" panose="020B0604030504040204" pitchFamily="50" charset="-128"/>
              <a:ea typeface="Meiryo UI" panose="020B0604030504040204" pitchFamily="50" charset="-128"/>
            </a:endParaRPr>
          </a:p>
          <a:p>
            <a:pPr marL="360363" lvl="0" indent="-360363">
              <a:lnSpc>
                <a:spcPts val="1600"/>
              </a:lnSpc>
              <a:defRPr/>
            </a:pPr>
            <a:r>
              <a:rPr lang="ja-JP" altLang="en-US" sz="1600" dirty="0">
                <a:solidFill>
                  <a:schemeClr val="tx1"/>
                </a:solidFill>
                <a:latin typeface="Meiryo UI" panose="020B0604030504040204" pitchFamily="50" charset="-128"/>
                <a:ea typeface="Meiryo UI" panose="020B0604030504040204" pitchFamily="50" charset="-128"/>
              </a:rPr>
              <a:t> ✓ 食べきり持ち帰り実証実験（</a:t>
            </a:r>
            <a:r>
              <a:rPr lang="en-US" altLang="ja-JP" sz="1600" dirty="0">
                <a:solidFill>
                  <a:schemeClr val="tx1"/>
                </a:solidFill>
                <a:latin typeface="Meiryo UI" panose="020B0604030504040204" pitchFamily="50" charset="-128"/>
                <a:ea typeface="Meiryo UI" panose="020B0604030504040204" pitchFamily="50" charset="-128"/>
              </a:rPr>
              <a:t>R1</a:t>
            </a:r>
            <a:r>
              <a:rPr lang="ja-JP" altLang="en-US" sz="1600" dirty="0">
                <a:solidFill>
                  <a:schemeClr val="tx1"/>
                </a:solidFill>
                <a:latin typeface="Meiryo UI" panose="020B0604030504040204" pitchFamily="50" charset="-128"/>
                <a:ea typeface="Meiryo UI" panose="020B0604030504040204" pitchFamily="50" charset="-128"/>
              </a:rPr>
              <a:t>）</a:t>
            </a:r>
          </a:p>
          <a:p>
            <a:pPr marL="360363" lvl="0"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lvl="0" indent="-360363">
              <a:lnSpc>
                <a:spcPts val="1600"/>
              </a:lnSpc>
              <a:defRPr/>
            </a:pPr>
            <a:endParaRPr lang="ja-JP" altLang="en-US" sz="1400" dirty="0">
              <a:solidFill>
                <a:schemeClr val="tx1"/>
              </a:solidFill>
              <a:latin typeface="BIZ UDゴシック" panose="020B0400000000000000" pitchFamily="49" charset="-128"/>
              <a:ea typeface="BIZ UDゴシック" panose="020B0400000000000000" pitchFamily="49" charset="-128"/>
            </a:endParaRPr>
          </a:p>
          <a:p>
            <a:pPr marL="360363" lvl="0" indent="-360363">
              <a:lnSpc>
                <a:spcPts val="1600"/>
              </a:lnSpc>
              <a:defRPr/>
            </a:pPr>
            <a:endParaRPr kumimoji="0"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360363" lvl="0" indent="-360363">
              <a:lnSpc>
                <a:spcPts val="1600"/>
              </a:lnSpc>
              <a:defRPr/>
            </a:pPr>
            <a:endParaRPr kumimoji="0" lang="en-US" altLang="ja-JP"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360363" lvl="0" indent="-360363">
              <a:lnSpc>
                <a:spcPts val="1600"/>
              </a:lnSpc>
              <a:defRPr/>
            </a:pPr>
            <a:endParaRPr kumimoji="0"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23" name="タイトル 1">
            <a:extLst>
              <a:ext uri="{FF2B5EF4-FFF2-40B4-BE49-F238E27FC236}">
                <a16:creationId xmlns:a16="http://schemas.microsoft.com/office/drawing/2014/main" id="{8040B74D-B7FA-4B6F-082A-026980805D00}"/>
              </a:ext>
            </a:extLst>
          </p:cNvPr>
          <p:cNvSpPr txBox="1">
            <a:spLocks/>
          </p:cNvSpPr>
          <p:nvPr/>
        </p:nvSpPr>
        <p:spPr>
          <a:xfrm>
            <a:off x="7827265" y="-47414"/>
            <a:ext cx="1316736" cy="52776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nSpc>
                <a:spcPct val="100000"/>
              </a:lnSpc>
              <a:spcBef>
                <a:spcPts val="0"/>
              </a:spcBef>
              <a:defRPr/>
            </a:pPr>
            <a:r>
              <a:rPr lang="en-US" altLang="ja-JP"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R7.4.17</a:t>
            </a: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（木）流通対策室</a:t>
            </a:r>
            <a:endParaRPr kumimoji="1" lang="ja-JP" altLang="en-US" sz="12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4876BF0-345D-4813-83F3-72A7D7B79C2D}"/>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36FCE6E-9851-4C08-98AC-7161DB66D195}"/>
              </a:ext>
            </a:extLst>
          </p:cNvPr>
          <p:cNvSpPr txBox="1"/>
          <p:nvPr/>
        </p:nvSpPr>
        <p:spPr bwMode="white">
          <a:xfrm>
            <a:off x="0" y="-7257"/>
            <a:ext cx="6583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lang="ja-JP" altLang="en-US" sz="2000" b="1" dirty="0">
                <a:solidFill>
                  <a:prstClr val="white"/>
                </a:solidFill>
                <a:latin typeface="Meiryo UI" panose="020B0604030504040204" pitchFamily="50" charset="-128"/>
                <a:ea typeface="Meiryo UI" panose="020B0604030504040204" pitchFamily="50" charset="-128"/>
              </a:rPr>
              <a:t>２（２） 事業者への取組</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06360DDD-6B16-41A7-852A-BC117A647708}"/>
              </a:ext>
            </a:extLst>
          </p:cNvPr>
          <p:cNvSpPr/>
          <p:nvPr/>
        </p:nvSpPr>
        <p:spPr>
          <a:xfrm>
            <a:off x="232104" y="823374"/>
            <a:ext cx="8690537" cy="2605625"/>
          </a:xfrm>
          <a:prstGeom prst="rect">
            <a:avLst/>
          </a:prstGeom>
          <a:solidFill>
            <a:schemeClr val="bg1">
              <a:alpha val="80000"/>
            </a:schemeClr>
          </a:solidFill>
          <a:ln w="2540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08000" lvl="0" indent="-108000">
              <a:lnSpc>
                <a:spcPts val="2300"/>
              </a:lnSpc>
              <a:defRPr/>
            </a:pPr>
            <a:endParaRPr kumimoji="0" lang="en-US" altLang="ja-JP" sz="1200" dirty="0">
              <a:solidFill>
                <a:schemeClr val="tx1"/>
              </a:solidFill>
              <a:latin typeface="Meiryo UI" panose="020B0604030504040204" pitchFamily="50" charset="-128"/>
              <a:ea typeface="Meiryo UI" panose="020B0604030504040204" pitchFamily="50" charset="-128"/>
            </a:endParaRPr>
          </a:p>
          <a:p>
            <a:pPr marL="108000" lvl="0" indent="-108000">
              <a:lnSpc>
                <a:spcPts val="2300"/>
              </a:lnSpc>
              <a:defRPr/>
            </a:pP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0" lang="ja-JP" altLang="en-US" sz="1600" dirty="0">
                <a:solidFill>
                  <a:schemeClr val="tx1"/>
                </a:solidFill>
                <a:latin typeface="Meiryo UI" panose="020B0604030504040204" pitchFamily="50" charset="-128"/>
                <a:ea typeface="Meiryo UI" panose="020B0604030504040204" pitchFamily="50" charset="-128"/>
              </a:rPr>
              <a:t>流通の各段階において発生している食品ロスを削減するため、食品製造業者、食品卸売・小売業者、</a:t>
            </a:r>
            <a:endParaRPr kumimoji="0" lang="en-US" altLang="ja-JP" sz="1600" dirty="0">
              <a:solidFill>
                <a:schemeClr val="tx1"/>
              </a:solidFill>
              <a:latin typeface="Meiryo UI" panose="020B0604030504040204" pitchFamily="50" charset="-128"/>
              <a:ea typeface="Meiryo UI" panose="020B0604030504040204" pitchFamily="50" charset="-128"/>
            </a:endParaRPr>
          </a:p>
          <a:p>
            <a:pPr marL="108000" lvl="0" indent="-108000">
              <a:lnSpc>
                <a:spcPts val="2300"/>
              </a:lnSpc>
              <a:defRPr/>
            </a:pPr>
            <a:r>
              <a:rPr kumimoji="0" lang="ja-JP" altLang="en-US" sz="1600" dirty="0">
                <a:solidFill>
                  <a:schemeClr val="tx1"/>
                </a:solidFill>
                <a:latin typeface="Meiryo UI" panose="020B0604030504040204" pitchFamily="50" charset="-128"/>
                <a:ea typeface="Meiryo UI" panose="020B0604030504040204" pitchFamily="50" charset="-128"/>
              </a:rPr>
              <a:t>　　外食事業者、消費者、行政等によるネットワーク懇話会等の検討の場を設置。</a:t>
            </a:r>
            <a:endParaRPr kumimoji="0" lang="en-US" altLang="ja-JP" sz="1600" dirty="0">
              <a:solidFill>
                <a:schemeClr val="tx1"/>
              </a:solidFill>
              <a:latin typeface="Meiryo UI" panose="020B0604030504040204" pitchFamily="50" charset="-128"/>
              <a:ea typeface="Meiryo UI" panose="020B0604030504040204" pitchFamily="50" charset="-128"/>
            </a:endParaRPr>
          </a:p>
          <a:p>
            <a:pPr marL="108000" lvl="0" indent="-108000">
              <a:lnSpc>
                <a:spcPts val="2300"/>
              </a:lnSpc>
              <a:defRPr/>
            </a:pPr>
            <a:r>
              <a:rPr kumimoji="0" lang="ja-JP" altLang="en-US" sz="1600" dirty="0">
                <a:solidFill>
                  <a:schemeClr val="tx1"/>
                </a:solidFill>
                <a:latin typeface="Meiryo UI" panose="020B0604030504040204" pitchFamily="50" charset="-128"/>
                <a:ea typeface="Meiryo UI" panose="020B0604030504040204" pitchFamily="50" charset="-128"/>
              </a:rPr>
              <a:t>○　各立場からの意見交換により、流通の各段階の施策を具体化する取組を展開するとともに、各業界　　</a:t>
            </a:r>
            <a:endParaRPr kumimoji="0" lang="en-US" altLang="ja-JP" sz="1600" dirty="0">
              <a:solidFill>
                <a:schemeClr val="tx1"/>
              </a:solidFill>
              <a:latin typeface="Meiryo UI" panose="020B0604030504040204" pitchFamily="50" charset="-128"/>
              <a:ea typeface="Meiryo UI" panose="020B0604030504040204" pitchFamily="50" charset="-128"/>
            </a:endParaRPr>
          </a:p>
          <a:p>
            <a:pPr marL="108000" lvl="0" indent="-108000">
              <a:lnSpc>
                <a:spcPts val="2300"/>
              </a:lnSpc>
              <a:defRPr/>
            </a:pPr>
            <a:r>
              <a:rPr kumimoji="0" lang="ja-JP" altLang="en-US" sz="1600" dirty="0">
                <a:solidFill>
                  <a:schemeClr val="tx1"/>
                </a:solidFill>
                <a:latin typeface="Meiryo UI" panose="020B0604030504040204" pitchFamily="50" charset="-128"/>
                <a:ea typeface="Meiryo UI" panose="020B0604030504040204" pitchFamily="50" charset="-128"/>
              </a:rPr>
              <a:t>　　団体等へ発信することで、取組拡大を進め、消費者の行動変容を促す積極的な取組を推進。</a:t>
            </a:r>
            <a:endParaRPr kumimoji="0" lang="en-US" altLang="ja-JP" sz="1600" noProof="0" dirty="0">
              <a:solidFill>
                <a:schemeClr val="tx1"/>
              </a:solidFill>
              <a:latin typeface="Meiryo UI" panose="020B0604030504040204" pitchFamily="50" charset="-128"/>
              <a:ea typeface="Meiryo UI" panose="020B0604030504040204" pitchFamily="50" charset="-128"/>
            </a:endParaRPr>
          </a:p>
          <a:p>
            <a:pPr marL="108000" lvl="0" indent="-108000">
              <a:lnSpc>
                <a:spcPts val="2200"/>
              </a:lnSpc>
              <a:defRPr/>
            </a:pP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取組の展開方法</a:t>
            </a:r>
            <a:r>
              <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p>
          <a:p>
            <a:pPr marL="108000" lvl="0" indent="-108000">
              <a:lnSpc>
                <a:spcPts val="2200"/>
              </a:lnSpc>
              <a:defRPr/>
            </a:pP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周知や広報、連携による事業者の取組の後押し</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08000" lvl="0" indent="-108000">
              <a:lnSpc>
                <a:spcPts val="2200"/>
              </a:lnSpc>
              <a:defRPr/>
            </a:pPr>
            <a:r>
              <a:rPr kumimoji="0" lang="ja-JP" altLang="en-US" sz="1600" dirty="0">
                <a:solidFill>
                  <a:schemeClr val="tx1"/>
                </a:solidFill>
                <a:latin typeface="Meiryo UI" panose="020B0604030504040204" pitchFamily="50" charset="-128"/>
                <a:ea typeface="Meiryo UI" panose="020B0604030504040204" pitchFamily="50" charset="-128"/>
              </a:rPr>
              <a:t> 　・　実証実験による削減手法の効果検証とモデル化</a:t>
            </a:r>
            <a:endParaRPr kumimoji="0" lang="en-US" altLang="ja-JP" sz="1600" dirty="0">
              <a:solidFill>
                <a:schemeClr val="tx1"/>
              </a:solidFill>
              <a:latin typeface="Meiryo UI" panose="020B0604030504040204" pitchFamily="50" charset="-128"/>
              <a:ea typeface="Meiryo UI" panose="020B0604030504040204" pitchFamily="50" charset="-128"/>
            </a:endParaRPr>
          </a:p>
          <a:p>
            <a:pPr marL="108000" lvl="0" indent="-108000">
              <a:lnSpc>
                <a:spcPts val="2200"/>
              </a:lnSpc>
              <a:defRPr/>
            </a:pP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削減手法・事例の共有・周知</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08000" lvl="0" indent="-108000">
              <a:defRPr/>
            </a:pPr>
            <a:endParaRPr kumimoji="0" lang="en-US" altLang="ja-JP" sz="1600" dirty="0">
              <a:solidFill>
                <a:schemeClr val="tx1"/>
              </a:solidFill>
              <a:latin typeface="BIZ UDゴシック" panose="020B0400000000000000" pitchFamily="49" charset="-128"/>
              <a:ea typeface="BIZ UDゴシック" panose="020B0400000000000000" pitchFamily="49" charset="-128"/>
            </a:endParaRPr>
          </a:p>
          <a:p>
            <a:pPr marL="108000" lvl="0" indent="-108000">
              <a:defRPr/>
            </a:pPr>
            <a:endParaRPr kumimoji="0" lang="en-US" altLang="ja-JP" sz="1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108000" lvl="0" indent="-108000">
              <a:defRPr/>
            </a:pPr>
            <a:endParaRPr kumimoji="0" lang="ja-JP" altLang="en-US" sz="1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6" name="スライド番号プレースホルダー 3">
            <a:extLst>
              <a:ext uri="{FF2B5EF4-FFF2-40B4-BE49-F238E27FC236}">
                <a16:creationId xmlns:a16="http://schemas.microsoft.com/office/drawing/2014/main" id="{8BDBEBB1-58B5-43C7-86A2-AF96D191185D}"/>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７</a:t>
            </a:r>
          </a:p>
        </p:txBody>
      </p:sp>
      <p:sp>
        <p:nvSpPr>
          <p:cNvPr id="20" name="四角形: 角を丸くする 42">
            <a:extLst>
              <a:ext uri="{FF2B5EF4-FFF2-40B4-BE49-F238E27FC236}">
                <a16:creationId xmlns:a16="http://schemas.microsoft.com/office/drawing/2014/main" id="{2EBC387F-2E28-48B0-AA13-F04D350D9271}"/>
              </a:ext>
            </a:extLst>
          </p:cNvPr>
          <p:cNvSpPr/>
          <p:nvPr/>
        </p:nvSpPr>
        <p:spPr>
          <a:xfrm>
            <a:off x="3779912" y="3642773"/>
            <a:ext cx="1743471" cy="4194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具体的取組</a:t>
            </a:r>
          </a:p>
        </p:txBody>
      </p:sp>
      <p:sp>
        <p:nvSpPr>
          <p:cNvPr id="15" name="四角形: 角を丸くする 42">
            <a:extLst>
              <a:ext uri="{FF2B5EF4-FFF2-40B4-BE49-F238E27FC236}">
                <a16:creationId xmlns:a16="http://schemas.microsoft.com/office/drawing/2014/main" id="{7339A591-ABA1-4F2D-B073-6F659332C2D1}"/>
              </a:ext>
            </a:extLst>
          </p:cNvPr>
          <p:cNvSpPr/>
          <p:nvPr/>
        </p:nvSpPr>
        <p:spPr>
          <a:xfrm>
            <a:off x="221359" y="600838"/>
            <a:ext cx="966265" cy="4194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dirty="0">
                <a:solidFill>
                  <a:prstClr val="white"/>
                </a:solidFill>
                <a:latin typeface="Meiryo UI" panose="020B0604030504040204" pitchFamily="50" charset="-128"/>
                <a:ea typeface="Meiryo UI" panose="020B0604030504040204" pitchFamily="50" charset="-128"/>
              </a:rPr>
              <a:t>概　要</a:t>
            </a:r>
            <a:endPar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352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0C48F8F-CF09-4D14-AEBC-CD5DCA8B30D7}"/>
              </a:ext>
            </a:extLst>
          </p:cNvPr>
          <p:cNvSpPr/>
          <p:nvPr/>
        </p:nvSpPr>
        <p:spPr>
          <a:xfrm>
            <a:off x="160590" y="1908182"/>
            <a:ext cx="8717795" cy="1836400"/>
          </a:xfrm>
          <a:prstGeom prst="rect">
            <a:avLst/>
          </a:prstGeom>
        </p:spPr>
        <p:txBody>
          <a:bodyPr wrap="square">
            <a:spAutoFit/>
          </a:bodyPr>
          <a:lstStyle/>
          <a:p>
            <a:pPr defTabSz="844083">
              <a:lnSpc>
                <a:spcPts val="1700"/>
              </a:lnSpc>
              <a:defRPr/>
            </a:pPr>
            <a:r>
              <a:rPr kumimoji="0" lang="ja-JP" altLang="en-US" sz="1400" dirty="0">
                <a:solidFill>
                  <a:prstClr val="black"/>
                </a:solidFill>
                <a:latin typeface="Meiryo UI" panose="020B0604030504040204" pitchFamily="50" charset="-128"/>
                <a:ea typeface="Meiryo UI" panose="020B0604030504040204" pitchFamily="50" charset="-128"/>
              </a:rPr>
              <a:t>　</a:t>
            </a:r>
            <a:r>
              <a:rPr kumimoji="0" lang="ja-JP" altLang="en-US" sz="1600" dirty="0">
                <a:solidFill>
                  <a:prstClr val="black"/>
                </a:solidFill>
                <a:latin typeface="Meiryo UI" panose="020B0604030504040204" pitchFamily="50" charset="-128"/>
                <a:ea typeface="Meiryo UI" panose="020B0604030504040204" pitchFamily="50" charset="-128"/>
              </a:rPr>
              <a:t>■　登録事業者数：計画策定前の約</a:t>
            </a:r>
            <a:r>
              <a:rPr kumimoji="0" lang="en-US" altLang="ja-JP" sz="1600" dirty="0">
                <a:solidFill>
                  <a:prstClr val="black"/>
                </a:solidFill>
                <a:latin typeface="Meiryo UI" panose="020B0604030504040204" pitchFamily="50" charset="-128"/>
                <a:ea typeface="Meiryo UI" panose="020B0604030504040204" pitchFamily="50" charset="-128"/>
              </a:rPr>
              <a:t>3</a:t>
            </a:r>
            <a:r>
              <a:rPr kumimoji="0" lang="ja-JP" altLang="en-US" sz="1600" dirty="0">
                <a:solidFill>
                  <a:prstClr val="black"/>
                </a:solidFill>
                <a:latin typeface="Meiryo UI" panose="020B0604030504040204" pitchFamily="50" charset="-128"/>
                <a:ea typeface="Meiryo UI" panose="020B0604030504040204" pitchFamily="50" charset="-128"/>
              </a:rPr>
              <a:t>倍に増加</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844083">
              <a:lnSpc>
                <a:spcPts val="1700"/>
              </a:lnSpc>
              <a:defRPr/>
            </a:pPr>
            <a:r>
              <a:rPr kumimoji="0" lang="ja-JP" altLang="en-US" sz="1600" dirty="0">
                <a:solidFill>
                  <a:prstClr val="black"/>
                </a:solidFill>
                <a:latin typeface="Meiryo UI" panose="020B0604030504040204" pitchFamily="50" charset="-128"/>
                <a:ea typeface="Meiryo UI" panose="020B0604030504040204" pitchFamily="50" charset="-128"/>
              </a:rPr>
              <a:t>　</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844083">
              <a:lnSpc>
                <a:spcPts val="1700"/>
              </a:lnSpc>
              <a:defRPr/>
            </a:pP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zh-TW" altLang="en-US" sz="1600" dirty="0">
                <a:solidFill>
                  <a:prstClr val="black"/>
                </a:solidFill>
                <a:latin typeface="Meiryo UI" panose="020B0604030504040204" pitchFamily="50" charset="-128"/>
                <a:ea typeface="Meiryo UI" panose="020B0604030504040204" pitchFamily="50" charset="-128"/>
              </a:rPr>
              <a:t>令和２年８月時点</a:t>
            </a: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zh-TW" sz="1600" dirty="0">
                <a:solidFill>
                  <a:prstClr val="black"/>
                </a:solidFill>
                <a:latin typeface="Meiryo UI" panose="020B0604030504040204" pitchFamily="50" charset="-128"/>
                <a:ea typeface="Meiryo UI" panose="020B0604030504040204" pitchFamily="50" charset="-128"/>
              </a:rPr>
              <a:t>21</a:t>
            </a:r>
            <a:r>
              <a:rPr kumimoji="0" lang="zh-TW" altLang="en-US" sz="1600" dirty="0">
                <a:solidFill>
                  <a:prstClr val="black"/>
                </a:solidFill>
                <a:latin typeface="Meiryo UI" panose="020B0604030504040204" pitchFamily="50" charset="-128"/>
                <a:ea typeface="Meiryo UI" panose="020B0604030504040204" pitchFamily="50" charset="-128"/>
              </a:rPr>
              <a:t>事業者</a:t>
            </a:r>
            <a:r>
              <a:rPr kumimoji="0" lang="ja-JP" altLang="en-US" sz="1600" dirty="0">
                <a:solidFill>
                  <a:prstClr val="black"/>
                </a:solidFill>
                <a:latin typeface="Meiryo UI" panose="020B0604030504040204" pitchFamily="50" charset="-128"/>
                <a:ea typeface="Meiryo UI" panose="020B0604030504040204" pitchFamily="50" charset="-128"/>
              </a:rPr>
              <a:t>　　　　⇒　　　　（令和</a:t>
            </a:r>
            <a:r>
              <a:rPr lang="ja-JP" altLang="en-US" sz="1600" dirty="0">
                <a:solidFill>
                  <a:prstClr val="black"/>
                </a:solidFill>
                <a:latin typeface="Meiryo UI" panose="020B0604030504040204" pitchFamily="50" charset="-128"/>
                <a:ea typeface="Meiryo UI" panose="020B0604030504040204" pitchFamily="50" charset="-128"/>
              </a:rPr>
              <a:t>７</a:t>
            </a:r>
            <a:r>
              <a:rPr kumimoji="0" lang="ja-JP" altLang="en-US" sz="1600" dirty="0">
                <a:solidFill>
                  <a:prstClr val="black"/>
                </a:solidFill>
                <a:latin typeface="Meiryo UI" panose="020B0604030504040204" pitchFamily="50" charset="-128"/>
                <a:ea typeface="Meiryo UI" panose="020B0604030504040204" pitchFamily="50" charset="-128"/>
              </a:rPr>
              <a:t>年</a:t>
            </a:r>
            <a:r>
              <a:rPr kumimoji="0" lang="en-US" altLang="ja-JP" sz="1600" dirty="0">
                <a:solidFill>
                  <a:prstClr val="black"/>
                </a:solidFill>
                <a:latin typeface="Meiryo UI" panose="020B0604030504040204" pitchFamily="50" charset="-128"/>
                <a:ea typeface="Meiryo UI" panose="020B0604030504040204" pitchFamily="50" charset="-128"/>
              </a:rPr>
              <a:t>7</a:t>
            </a:r>
            <a:r>
              <a:rPr kumimoji="0" lang="ja-JP" altLang="en-US" sz="1600" dirty="0">
                <a:latin typeface="Meiryo UI" panose="020B0604030504040204" pitchFamily="50" charset="-128"/>
                <a:ea typeface="Meiryo UI" panose="020B0604030504040204" pitchFamily="50" charset="-128"/>
              </a:rPr>
              <a:t>月末</a:t>
            </a:r>
            <a:r>
              <a:rPr kumimoji="0" lang="ja-JP" altLang="en-US" sz="1600" dirty="0">
                <a:solidFill>
                  <a:prstClr val="black"/>
                </a:solidFill>
                <a:latin typeface="Meiryo UI" panose="020B0604030504040204" pitchFamily="50" charset="-128"/>
                <a:ea typeface="Meiryo UI" panose="020B0604030504040204" pitchFamily="50" charset="-128"/>
              </a:rPr>
              <a:t>現在）　　</a:t>
            </a:r>
            <a:r>
              <a:rPr kumimoji="0" lang="en-US" altLang="ja-JP" sz="1600" u="sng" dirty="0">
                <a:solidFill>
                  <a:srgbClr val="FF0000"/>
                </a:solidFill>
                <a:latin typeface="Meiryo UI" panose="020B0604030504040204" pitchFamily="50" charset="-128"/>
                <a:ea typeface="Meiryo UI" panose="020B0604030504040204" pitchFamily="50" charset="-128"/>
              </a:rPr>
              <a:t>58</a:t>
            </a:r>
            <a:r>
              <a:rPr kumimoji="0" lang="ja-JP" altLang="en-US" sz="1600" u="sng" dirty="0">
                <a:solidFill>
                  <a:srgbClr val="FF0000"/>
                </a:solidFill>
                <a:latin typeface="Meiryo UI" panose="020B0604030504040204" pitchFamily="50" charset="-128"/>
                <a:ea typeface="Meiryo UI" panose="020B0604030504040204" pitchFamily="50" charset="-128"/>
              </a:rPr>
              <a:t>事業者</a:t>
            </a:r>
            <a:endParaRPr kumimoji="0" lang="en-US" altLang="ja-JP" sz="1600" u="sng" dirty="0">
              <a:solidFill>
                <a:srgbClr val="FF0000"/>
              </a:solidFill>
              <a:latin typeface="Meiryo UI" panose="020B0604030504040204" pitchFamily="50" charset="-128"/>
              <a:ea typeface="Meiryo UI" panose="020B0604030504040204" pitchFamily="50" charset="-128"/>
            </a:endParaRPr>
          </a:p>
          <a:p>
            <a:pPr defTabSz="844083">
              <a:lnSpc>
                <a:spcPts val="1700"/>
              </a:lnSpc>
              <a:defRPr/>
            </a:pPr>
            <a:endParaRPr lang="en-US" altLang="ja-JP" sz="1600" dirty="0">
              <a:solidFill>
                <a:prstClr val="black"/>
              </a:solidFill>
              <a:latin typeface="Meiryo UI" panose="020B0604030504040204" pitchFamily="50" charset="-128"/>
              <a:ea typeface="Meiryo UI" panose="020B0604030504040204" pitchFamily="50" charset="-128"/>
            </a:endParaRPr>
          </a:p>
          <a:p>
            <a:pPr defTabSz="844083">
              <a:lnSpc>
                <a:spcPts val="1700"/>
              </a:lnSpc>
              <a:defRPr/>
            </a:pPr>
            <a:r>
              <a:rPr kumimoji="0" lang="ja-JP" altLang="en-US" sz="1600" dirty="0">
                <a:solidFill>
                  <a:prstClr val="black"/>
                </a:solidFill>
                <a:latin typeface="Meiryo UI" panose="020B0604030504040204" pitchFamily="50" charset="-128"/>
                <a:ea typeface="Meiryo UI" panose="020B0604030504040204" pitchFamily="50" charset="-128"/>
              </a:rPr>
              <a:t>　■　業種　製造・卸・小売といった食品関連事業者だけでなく、</a:t>
            </a:r>
            <a:r>
              <a:rPr kumimoji="0" lang="ja-JP" altLang="en-US" sz="1600" u="sng" dirty="0">
                <a:solidFill>
                  <a:srgbClr val="FF0000"/>
                </a:solidFill>
                <a:latin typeface="Meiryo UI" panose="020B0604030504040204" pitchFamily="50" charset="-128"/>
                <a:ea typeface="Meiryo UI" panose="020B0604030504040204" pitchFamily="50" charset="-128"/>
              </a:rPr>
              <a:t>様々な業態</a:t>
            </a:r>
            <a:r>
              <a:rPr kumimoji="0" lang="ja-JP" altLang="en-US" sz="1600" dirty="0">
                <a:solidFill>
                  <a:prstClr val="black"/>
                </a:solidFill>
                <a:latin typeface="Meiryo UI" panose="020B0604030504040204" pitchFamily="50" charset="-128"/>
                <a:ea typeface="Meiryo UI" panose="020B0604030504040204" pitchFamily="50" charset="-128"/>
              </a:rPr>
              <a:t>の事業者が参画</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844083">
              <a:lnSpc>
                <a:spcPts val="1700"/>
              </a:lnSpc>
              <a:defRPr/>
            </a:pP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ja-JP" sz="1600" dirty="0">
                <a:solidFill>
                  <a:prstClr val="black"/>
                </a:solidFill>
                <a:latin typeface="Meiryo UI" panose="020B0604030504040204" pitchFamily="50" charset="-128"/>
                <a:ea typeface="Meiryo UI" panose="020B0604030504040204" pitchFamily="50" charset="-128"/>
              </a:rPr>
              <a:t>①</a:t>
            </a:r>
            <a:r>
              <a:rPr kumimoji="0" lang="ja-JP" altLang="en-US" sz="1600" dirty="0">
                <a:solidFill>
                  <a:prstClr val="black"/>
                </a:solidFill>
                <a:latin typeface="Meiryo UI" panose="020B0604030504040204" pitchFamily="50" charset="-128"/>
                <a:ea typeface="Meiryo UI" panose="020B0604030504040204" pitchFamily="50" charset="-128"/>
              </a:rPr>
              <a:t>　大学やメディア、保険会社など、啓発・広報、食品寄附などに取り組む事業者</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844083">
              <a:lnSpc>
                <a:spcPts val="1700"/>
              </a:lnSpc>
              <a:defRPr/>
            </a:pP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en-US" altLang="ja-JP" sz="1600" dirty="0">
                <a:solidFill>
                  <a:prstClr val="black"/>
                </a:solidFill>
                <a:latin typeface="Meiryo UI" panose="020B0604030504040204" pitchFamily="50" charset="-128"/>
                <a:ea typeface="Meiryo UI" panose="020B0604030504040204" pitchFamily="50" charset="-128"/>
              </a:rPr>
              <a:t>②</a:t>
            </a:r>
            <a:r>
              <a:rPr kumimoji="0" lang="ja-JP" altLang="en-US" sz="1600" dirty="0">
                <a:solidFill>
                  <a:prstClr val="black"/>
                </a:solidFill>
                <a:latin typeface="Meiryo UI" panose="020B0604030504040204" pitchFamily="50" charset="-128"/>
                <a:ea typeface="Meiryo UI" panose="020B0604030504040204" pitchFamily="50" charset="-128"/>
              </a:rPr>
              <a:t>　フードシェアリングサービス、需要予測サービス、発注システム開発、パッケージ製造、企画など、</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844083">
              <a:lnSpc>
                <a:spcPts val="1700"/>
              </a:lnSpc>
              <a:defRPr/>
            </a:pPr>
            <a:r>
              <a:rPr kumimoji="0" lang="ja-JP" altLang="en-US" sz="1600" dirty="0">
                <a:solidFill>
                  <a:prstClr val="black"/>
                </a:solidFill>
                <a:latin typeface="Meiryo UI" panose="020B0604030504040204" pitchFamily="50" charset="-128"/>
                <a:ea typeface="Meiryo UI" panose="020B0604030504040204" pitchFamily="50" charset="-128"/>
              </a:rPr>
              <a:t>　　　　食品ロス削減の業務改善につながるサービスを提供する事業者</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086F487D-CCAF-4E3F-97CD-87B9CC88CABA}"/>
              </a:ext>
            </a:extLst>
          </p:cNvPr>
          <p:cNvSpPr>
            <a:spLocks noGrp="1"/>
          </p:cNvSpPr>
          <p:nvPr>
            <p:ph type="sldNum" sz="quarter" idx="12"/>
          </p:nvPr>
        </p:nvSpPr>
        <p:spPr>
          <a:xfrm>
            <a:off x="6660093" y="6159306"/>
            <a:ext cx="2057400" cy="337038"/>
          </a:xfrm>
        </p:spPr>
        <p:txBody>
          <a:bodyPr/>
          <a:lstStyle/>
          <a:p>
            <a:fld id="{EFB75F29-2A43-47D9-BF57-FD259BF795F0}" type="slidenum">
              <a:rPr lang="ja-JP" altLang="en-US" smtClean="0">
                <a:latin typeface="BIZ UDPゴシック" panose="020B0400000000000000" pitchFamily="50" charset="-128"/>
                <a:ea typeface="BIZ UDPゴシック" panose="020B0400000000000000" pitchFamily="50" charset="-128"/>
              </a:rPr>
              <a:pPr/>
              <a:t>11</a:t>
            </a:fld>
            <a:endParaRPr lang="ja-JP" altLang="en-US">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050FED22-D022-461F-A8AC-51B54B3E6F4A}"/>
              </a:ext>
            </a:extLst>
          </p:cNvPr>
          <p:cNvGraphicFramePr>
            <a:graphicFrameLocks noGrp="1"/>
          </p:cNvGraphicFramePr>
          <p:nvPr>
            <p:extLst>
              <p:ext uri="{D42A27DB-BD31-4B8C-83A1-F6EECF244321}">
                <p14:modId xmlns:p14="http://schemas.microsoft.com/office/powerpoint/2010/main" val="2528129656"/>
              </p:ext>
            </p:extLst>
          </p:nvPr>
        </p:nvGraphicFramePr>
        <p:xfrm>
          <a:off x="394512" y="3847174"/>
          <a:ext cx="8249949" cy="2958820"/>
        </p:xfrm>
        <a:graphic>
          <a:graphicData uri="http://schemas.openxmlformats.org/drawingml/2006/table">
            <a:tbl>
              <a:tblPr firstRow="1" firstCol="1" bandRow="1">
                <a:tableStyleId>{5C22544A-7EE6-4342-B048-85BDC9FD1C3A}</a:tableStyleId>
              </a:tblPr>
              <a:tblGrid>
                <a:gridCol w="1844448">
                  <a:extLst>
                    <a:ext uri="{9D8B030D-6E8A-4147-A177-3AD203B41FA5}">
                      <a16:colId xmlns:a16="http://schemas.microsoft.com/office/drawing/2014/main" val="4079180838"/>
                    </a:ext>
                  </a:extLst>
                </a:gridCol>
                <a:gridCol w="5178917">
                  <a:extLst>
                    <a:ext uri="{9D8B030D-6E8A-4147-A177-3AD203B41FA5}">
                      <a16:colId xmlns:a16="http://schemas.microsoft.com/office/drawing/2014/main" val="1262073175"/>
                    </a:ext>
                  </a:extLst>
                </a:gridCol>
                <a:gridCol w="1226584">
                  <a:extLst>
                    <a:ext uri="{9D8B030D-6E8A-4147-A177-3AD203B41FA5}">
                      <a16:colId xmlns:a16="http://schemas.microsoft.com/office/drawing/2014/main" val="2857509801"/>
                    </a:ext>
                  </a:extLst>
                </a:gridCol>
              </a:tblGrid>
              <a:tr h="253889">
                <a:tc>
                  <a:txBody>
                    <a:bodyPr/>
                    <a:lstStyle/>
                    <a:p>
                      <a:pPr algn="ctr"/>
                      <a:r>
                        <a:rPr lang="ja-JP" sz="1600" b="1" kern="100" dirty="0">
                          <a:effectLst/>
                          <a:latin typeface="Meiryo UI" panose="020B0604030504040204" pitchFamily="50" charset="-128"/>
                          <a:ea typeface="Meiryo UI" panose="020B0604030504040204" pitchFamily="50" charset="-128"/>
                        </a:rPr>
                        <a:t>カテゴリー</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tc>
                <a:tc>
                  <a:txBody>
                    <a:bodyPr/>
                    <a:lstStyle/>
                    <a:p>
                      <a:pPr algn="ctr"/>
                      <a:r>
                        <a:rPr lang="ja-JP" sz="1600" b="1" kern="100" dirty="0">
                          <a:effectLst/>
                          <a:latin typeface="Meiryo UI" panose="020B0604030504040204" pitchFamily="50" charset="-128"/>
                          <a:ea typeface="Meiryo UI" panose="020B0604030504040204" pitchFamily="50" charset="-128"/>
                        </a:rPr>
                        <a:t>主な業種</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tc>
                <a:tc>
                  <a:txBody>
                    <a:bodyPr/>
                    <a:lstStyle/>
                    <a:p>
                      <a:pPr algn="ctr"/>
                      <a:r>
                        <a:rPr lang="ja-JP" sz="1600" b="1" kern="100" dirty="0">
                          <a:effectLst/>
                          <a:latin typeface="Meiryo UI" panose="020B0604030504040204" pitchFamily="50" charset="-128"/>
                          <a:ea typeface="Meiryo UI" panose="020B0604030504040204" pitchFamily="50" charset="-128"/>
                        </a:rPr>
                        <a:t>登録数</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tc>
                <a:extLst>
                  <a:ext uri="{0D108BD9-81ED-4DB2-BD59-A6C34878D82A}">
                    <a16:rowId xmlns:a16="http://schemas.microsoft.com/office/drawing/2014/main" val="924036222"/>
                  </a:ext>
                </a:extLst>
              </a:tr>
              <a:tr h="538199">
                <a:tc>
                  <a:txBody>
                    <a:bodyPr/>
                    <a:lstStyle/>
                    <a:p>
                      <a:pPr algn="just"/>
                      <a:r>
                        <a:rPr lang="ja-JP" sz="1600" b="0" kern="100" dirty="0">
                          <a:effectLst/>
                          <a:latin typeface="Meiryo UI" panose="020B0604030504040204" pitchFamily="50" charset="-128"/>
                          <a:ea typeface="Meiryo UI" panose="020B0604030504040204" pitchFamily="50" charset="-128"/>
                        </a:rPr>
                        <a:t>食品製造</a:t>
                      </a:r>
                    </a:p>
                    <a:p>
                      <a:pPr algn="just"/>
                      <a:r>
                        <a:rPr lang="ja-JP" sz="1600" b="0" kern="100" dirty="0">
                          <a:effectLst/>
                          <a:latin typeface="Meiryo UI" panose="020B0604030504040204" pitchFamily="50" charset="-128"/>
                          <a:ea typeface="Meiryo UI" panose="020B0604030504040204" pitchFamily="50" charset="-128"/>
                        </a:rPr>
                        <a:t>食品製造小売</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just"/>
                      <a:r>
                        <a:rPr lang="ja-JP" sz="1600" kern="100" dirty="0">
                          <a:effectLst/>
                          <a:latin typeface="Meiryo UI" panose="020B0604030504040204" pitchFamily="50" charset="-128"/>
                          <a:ea typeface="Meiryo UI" panose="020B0604030504040204" pitchFamily="50" charset="-128"/>
                        </a:rPr>
                        <a:t>製菓</a:t>
                      </a:r>
                      <a:r>
                        <a:rPr lang="ja-JP" alt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飲料</a:t>
                      </a:r>
                      <a:r>
                        <a:rPr lang="ja-JP" alt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野菜果物加工、農業</a:t>
                      </a:r>
                      <a:r>
                        <a:rPr lang="ja-JP" alt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漁業</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r"/>
                      <a:r>
                        <a:rPr lang="en-US" sz="1600" kern="100" dirty="0">
                          <a:effectLst/>
                          <a:latin typeface="Meiryo UI" panose="020B0604030504040204" pitchFamily="50" charset="-128"/>
                          <a:ea typeface="Meiryo UI" panose="020B0604030504040204" pitchFamily="50" charset="-128"/>
                        </a:rPr>
                        <a:t>10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extLst>
                  <a:ext uri="{0D108BD9-81ED-4DB2-BD59-A6C34878D82A}">
                    <a16:rowId xmlns:a16="http://schemas.microsoft.com/office/drawing/2014/main" val="1761544446"/>
                  </a:ext>
                </a:extLst>
              </a:tr>
              <a:tr h="347518">
                <a:tc>
                  <a:txBody>
                    <a:bodyPr/>
                    <a:lstStyle/>
                    <a:p>
                      <a:pPr algn="just"/>
                      <a:r>
                        <a:rPr lang="ja-JP" sz="1600" b="0" kern="100" dirty="0">
                          <a:effectLst/>
                          <a:latin typeface="Meiryo UI" panose="020B0604030504040204" pitchFamily="50" charset="-128"/>
                          <a:ea typeface="Meiryo UI" panose="020B0604030504040204" pitchFamily="50" charset="-128"/>
                        </a:rPr>
                        <a:t>卸売</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just"/>
                      <a:r>
                        <a:rPr lang="ja-JP" sz="1600" kern="100" dirty="0">
                          <a:effectLst/>
                          <a:latin typeface="Meiryo UI" panose="020B0604030504040204" pitchFamily="50" charset="-128"/>
                          <a:ea typeface="Meiryo UI" panose="020B0604030504040204" pitchFamily="50" charset="-128"/>
                        </a:rPr>
                        <a:t>食品卸売</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r"/>
                      <a:r>
                        <a:rPr lang="en-US" sz="1600" kern="100" dirty="0">
                          <a:effectLst/>
                          <a:latin typeface="Meiryo UI" panose="020B0604030504040204" pitchFamily="50" charset="-128"/>
                          <a:ea typeface="Meiryo UI" panose="020B0604030504040204" pitchFamily="50" charset="-128"/>
                        </a:rPr>
                        <a:t>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extLst>
                  <a:ext uri="{0D108BD9-81ED-4DB2-BD59-A6C34878D82A}">
                    <a16:rowId xmlns:a16="http://schemas.microsoft.com/office/drawing/2014/main" val="3591815790"/>
                  </a:ext>
                </a:extLst>
              </a:tr>
              <a:tr h="361361">
                <a:tc>
                  <a:txBody>
                    <a:bodyPr/>
                    <a:lstStyle/>
                    <a:p>
                      <a:pPr algn="just"/>
                      <a:r>
                        <a:rPr lang="ja-JP" sz="1600" b="0" kern="100" dirty="0">
                          <a:effectLst/>
                          <a:latin typeface="Meiryo UI" panose="020B0604030504040204" pitchFamily="50" charset="-128"/>
                          <a:ea typeface="Meiryo UI" panose="020B0604030504040204" pitchFamily="50" charset="-128"/>
                        </a:rPr>
                        <a:t>小売</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just"/>
                      <a:r>
                        <a:rPr lang="ja-JP" sz="1600" kern="100" dirty="0">
                          <a:effectLst/>
                          <a:latin typeface="Meiryo UI" panose="020B0604030504040204" pitchFamily="50" charset="-128"/>
                          <a:ea typeface="Meiryo UI" panose="020B0604030504040204" pitchFamily="50" charset="-128"/>
                        </a:rPr>
                        <a:t>スーパーマーケット</a:t>
                      </a:r>
                      <a:r>
                        <a:rPr lang="ja-JP" alt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生活協同組合</a:t>
                      </a:r>
                      <a:r>
                        <a:rPr lang="ja-JP" alt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ドラッグストア</a:t>
                      </a:r>
                      <a:r>
                        <a:rPr lang="ja-JP" alt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ショッピングモール</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r"/>
                      <a:r>
                        <a:rPr lang="en-US" sz="1600" kern="100" dirty="0">
                          <a:effectLst/>
                          <a:latin typeface="Meiryo UI" panose="020B0604030504040204" pitchFamily="50" charset="-128"/>
                          <a:ea typeface="Meiryo UI" panose="020B0604030504040204" pitchFamily="50" charset="-128"/>
                        </a:rPr>
                        <a:t>10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extLst>
                  <a:ext uri="{0D108BD9-81ED-4DB2-BD59-A6C34878D82A}">
                    <a16:rowId xmlns:a16="http://schemas.microsoft.com/office/drawing/2014/main" val="2299806610"/>
                  </a:ext>
                </a:extLst>
              </a:tr>
              <a:tr h="375287">
                <a:tc>
                  <a:txBody>
                    <a:bodyPr/>
                    <a:lstStyle/>
                    <a:p>
                      <a:pPr algn="just"/>
                      <a:r>
                        <a:rPr lang="ja-JP" altLang="en-US" sz="1600" b="0" kern="100" dirty="0">
                          <a:effectLst/>
                          <a:latin typeface="Meiryo UI" panose="020B0604030504040204" pitchFamily="50" charset="-128"/>
                          <a:ea typeface="Meiryo UI" panose="020B0604030504040204" pitchFamily="50" charset="-128"/>
                          <a:cs typeface="Times New Roman" panose="02020603050405020304" pitchFamily="18" charset="0"/>
                        </a:rPr>
                        <a:t>外食産業</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just"/>
                      <a:r>
                        <a:rPr lang="ja-JP" altLang="en-US" sz="1600" kern="100" dirty="0">
                          <a:effectLst/>
                          <a:latin typeface="Meiryo UI" panose="020B0604030504040204" pitchFamily="50" charset="-128"/>
                          <a:ea typeface="Meiryo UI" panose="020B0604030504040204" pitchFamily="50" charset="-128"/>
                        </a:rPr>
                        <a:t>飲食店、ホテル、給食</a:t>
                      </a:r>
                    </a:p>
                  </a:txBody>
                  <a:tcPr marL="31081" marR="31081" marT="0" marB="0" anchor="ctr"/>
                </a:tc>
                <a:tc>
                  <a:txBody>
                    <a:bodyPr/>
                    <a:lstStyle/>
                    <a:p>
                      <a:pPr algn="r"/>
                      <a:r>
                        <a:rPr lang="en-US" sz="1600" kern="100" dirty="0">
                          <a:effectLst/>
                          <a:latin typeface="Meiryo UI" panose="020B0604030504040204" pitchFamily="50" charset="-128"/>
                          <a:ea typeface="Meiryo UI" panose="020B0604030504040204" pitchFamily="50" charset="-128"/>
                        </a:rPr>
                        <a:t> </a:t>
                      </a:r>
                      <a:r>
                        <a:rPr lang="en-US" altLang="ja-JP" sz="1600" kern="100" dirty="0">
                          <a:effectLst/>
                          <a:latin typeface="Meiryo UI" panose="020B0604030504040204" pitchFamily="50" charset="-128"/>
                          <a:ea typeface="Meiryo UI" panose="020B0604030504040204" pitchFamily="50" charset="-128"/>
                        </a:rPr>
                        <a:t>13</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extLst>
                  <a:ext uri="{0D108BD9-81ED-4DB2-BD59-A6C34878D82A}">
                    <a16:rowId xmlns:a16="http://schemas.microsoft.com/office/drawing/2014/main" val="1431545833"/>
                  </a:ext>
                </a:extLst>
              </a:tr>
              <a:tr h="468567">
                <a:tc>
                  <a:txBody>
                    <a:bodyPr/>
                    <a:lstStyle/>
                    <a:p>
                      <a:pPr algn="just"/>
                      <a:r>
                        <a:rPr lang="ja-JP" sz="1600" b="0" kern="100" dirty="0">
                          <a:effectLst/>
                          <a:latin typeface="Meiryo UI" panose="020B0604030504040204" pitchFamily="50" charset="-128"/>
                          <a:ea typeface="Meiryo UI" panose="020B0604030504040204" pitchFamily="50" charset="-128"/>
                        </a:rPr>
                        <a:t>フードシェアリング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just"/>
                      <a:r>
                        <a:rPr lang="en-US" sz="1600" kern="100" dirty="0">
                          <a:effectLst/>
                          <a:latin typeface="Meiryo UI" panose="020B0604030504040204" pitchFamily="50" charset="-128"/>
                          <a:ea typeface="Meiryo UI" panose="020B0604030504040204" pitchFamily="50" charset="-128"/>
                        </a:rPr>
                        <a:t>EC</a:t>
                      </a:r>
                      <a:r>
                        <a:rPr lang="ja-JP" sz="1600" kern="100" dirty="0">
                          <a:effectLst/>
                          <a:latin typeface="Meiryo UI" panose="020B0604030504040204" pitchFamily="50" charset="-128"/>
                          <a:ea typeface="Meiryo UI" panose="020B0604030504040204" pitchFamily="50" charset="-128"/>
                        </a:rPr>
                        <a:t>サイト運営、出展販売、アプリ提供</a:t>
                      </a:r>
                      <a:r>
                        <a:rPr lang="ja-JP" altLang="en-US" sz="1600" kern="100" dirty="0">
                          <a:effectLst/>
                          <a:latin typeface="Meiryo UI" panose="020B0604030504040204" pitchFamily="50" charset="-128"/>
                          <a:ea typeface="Meiryo UI" panose="020B0604030504040204" pitchFamily="50" charset="-128"/>
                        </a:rPr>
                        <a:t>、アップサイクル支援</a:t>
                      </a:r>
                      <a:r>
                        <a:rPr lang="ja-JP" sz="1600" kern="100" dirty="0">
                          <a:effectLst/>
                          <a:latin typeface="Meiryo UI" panose="020B0604030504040204" pitchFamily="50" charset="-128"/>
                          <a:ea typeface="Meiryo UI" panose="020B0604030504040204" pitchFamily="50" charset="-128"/>
                        </a:rPr>
                        <a:t>など</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r"/>
                      <a:r>
                        <a:rPr lang="en-US" sz="1600" kern="100" dirty="0">
                          <a:effectLst/>
                          <a:latin typeface="Meiryo UI" panose="020B0604030504040204" pitchFamily="50" charset="-128"/>
                          <a:ea typeface="Meiryo UI" panose="020B0604030504040204" pitchFamily="50" charset="-128"/>
                        </a:rPr>
                        <a:t> </a:t>
                      </a:r>
                      <a:r>
                        <a:rPr lang="en-US" altLang="ja-JP" sz="1600" kern="100" dirty="0">
                          <a:effectLst/>
                          <a:latin typeface="Meiryo UI" panose="020B0604030504040204" pitchFamily="50" charset="-128"/>
                          <a:ea typeface="Meiryo UI" panose="020B0604030504040204" pitchFamily="50" charset="-128"/>
                        </a:rPr>
                        <a:t>6</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extLst>
                  <a:ext uri="{0D108BD9-81ED-4DB2-BD59-A6C34878D82A}">
                    <a16:rowId xmlns:a16="http://schemas.microsoft.com/office/drawing/2014/main" val="1559725663"/>
                  </a:ext>
                </a:extLst>
              </a:tr>
              <a:tr h="458214">
                <a:tc>
                  <a:txBody>
                    <a:bodyPr/>
                    <a:lstStyle/>
                    <a:p>
                      <a:pPr algn="just"/>
                      <a:r>
                        <a:rPr lang="ja-JP" sz="1600" b="0" kern="100" dirty="0">
                          <a:effectLst/>
                          <a:latin typeface="Meiryo UI" panose="020B0604030504040204" pitchFamily="50" charset="-128"/>
                          <a:ea typeface="Meiryo UI" panose="020B0604030504040204" pitchFamily="50" charset="-128"/>
                        </a:rPr>
                        <a:t>その他</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just"/>
                      <a:r>
                        <a:rPr lang="ja-JP" sz="1600" kern="100" dirty="0">
                          <a:effectLst/>
                          <a:latin typeface="Meiryo UI" panose="020B0604030504040204" pitchFamily="50" charset="-128"/>
                          <a:ea typeface="Meiryo UI" panose="020B0604030504040204" pitchFamily="50" charset="-128"/>
                        </a:rPr>
                        <a:t>需要予測サービス、自動発注システム開発、パッケージ製造</a:t>
                      </a:r>
                      <a:endParaRPr lang="en-US" altLang="ja-JP" sz="1600" kern="100" dirty="0">
                        <a:effectLst/>
                        <a:latin typeface="Meiryo UI" panose="020B0604030504040204" pitchFamily="50" charset="-128"/>
                        <a:ea typeface="Meiryo UI" panose="020B0604030504040204" pitchFamily="50" charset="-128"/>
                      </a:endParaRPr>
                    </a:p>
                    <a:p>
                      <a:pPr algn="just"/>
                      <a:r>
                        <a:rPr lang="ja-JP" sz="1600" kern="100" dirty="0">
                          <a:effectLst/>
                          <a:latin typeface="Meiryo UI" panose="020B0604030504040204" pitchFamily="50" charset="-128"/>
                          <a:ea typeface="Meiryo UI" panose="020B0604030504040204" pitchFamily="50" charset="-128"/>
                        </a:rPr>
                        <a:t>販売、メディア、教育・啓発、</a:t>
                      </a:r>
                      <a:r>
                        <a:rPr lang="ja-JP" altLang="en-US" sz="1600" kern="100" dirty="0">
                          <a:effectLst/>
                          <a:latin typeface="Meiryo UI" panose="020B0604030504040204" pitchFamily="50" charset="-128"/>
                          <a:ea typeface="Meiryo UI" panose="020B0604030504040204" pitchFamily="50" charset="-128"/>
                        </a:rPr>
                        <a:t>保険、</a:t>
                      </a:r>
                      <a:r>
                        <a:rPr lang="ja-JP" sz="1600" kern="100" dirty="0">
                          <a:effectLst/>
                          <a:latin typeface="Meiryo UI" panose="020B0604030504040204" pitchFamily="50" charset="-128"/>
                          <a:ea typeface="Meiryo UI" panose="020B0604030504040204" pitchFamily="50" charset="-128"/>
                        </a:rPr>
                        <a:t>組合、企画・広報</a:t>
                      </a:r>
                      <a:r>
                        <a:rPr lang="ja-JP" altLang="en-US" sz="1600" kern="100" dirty="0">
                          <a:effectLst/>
                          <a:latin typeface="Meiryo UI" panose="020B0604030504040204" pitchFamily="50" charset="-128"/>
                          <a:ea typeface="Meiryo UI" panose="020B0604030504040204" pitchFamily="50" charset="-128"/>
                        </a:rPr>
                        <a:t>　</a:t>
                      </a:r>
                      <a:r>
                        <a:rPr lang="ja-JP" sz="1600" kern="100" dirty="0">
                          <a:effectLst/>
                          <a:latin typeface="Meiryo UI" panose="020B0604030504040204" pitchFamily="50" charset="-128"/>
                          <a:ea typeface="Meiryo UI" panose="020B0604030504040204" pitchFamily="50" charset="-128"/>
                        </a:rPr>
                        <a:t>など</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1081" marR="31081" marT="0" marB="0" anchor="ctr"/>
                </a:tc>
                <a:tc>
                  <a:txBody>
                    <a:bodyPr/>
                    <a:lstStyle/>
                    <a:p>
                      <a:pPr algn="r"/>
                      <a:r>
                        <a:rPr lang="en-US" altLang="ja-JP" sz="1600" kern="100" dirty="0">
                          <a:effectLst/>
                          <a:latin typeface="Meiryo UI" panose="020B0604030504040204" pitchFamily="50" charset="-128"/>
                          <a:ea typeface="Meiryo UI" panose="020B0604030504040204" pitchFamily="50" charset="-128"/>
                        </a:rPr>
                        <a:t>17</a:t>
                      </a:r>
                    </a:p>
                  </a:txBody>
                  <a:tcPr marL="31081" marR="31081" marT="0" marB="0" anchor="ctr"/>
                </a:tc>
                <a:extLst>
                  <a:ext uri="{0D108BD9-81ED-4DB2-BD59-A6C34878D82A}">
                    <a16:rowId xmlns:a16="http://schemas.microsoft.com/office/drawing/2014/main" val="3534147080"/>
                  </a:ext>
                </a:extLst>
              </a:tr>
            </a:tbl>
          </a:graphicData>
        </a:graphic>
      </p:graphicFrame>
      <p:sp>
        <p:nvSpPr>
          <p:cNvPr id="7" name="正方形/長方形 6">
            <a:extLst>
              <a:ext uri="{FF2B5EF4-FFF2-40B4-BE49-F238E27FC236}">
                <a16:creationId xmlns:a16="http://schemas.microsoft.com/office/drawing/2014/main" id="{4DB38BB9-8469-460B-B94B-2F23402CE041}"/>
              </a:ext>
            </a:extLst>
          </p:cNvPr>
          <p:cNvSpPr/>
          <p:nvPr/>
        </p:nvSpPr>
        <p:spPr>
          <a:xfrm>
            <a:off x="174685" y="485674"/>
            <a:ext cx="8717795" cy="1308050"/>
          </a:xfrm>
          <a:prstGeom prst="rect">
            <a:avLst/>
          </a:prstGeom>
          <a:ln w="25400">
            <a:solidFill>
              <a:schemeClr val="accent1"/>
            </a:solidFill>
          </a:ln>
        </p:spPr>
        <p:txBody>
          <a:bodyPr wrap="square">
            <a:spAutoFit/>
          </a:bodyPr>
          <a:lstStyle/>
          <a:p>
            <a:pPr>
              <a:spcAft>
                <a:spcPts val="554"/>
              </a:spcAft>
            </a:pPr>
            <a:r>
              <a:rPr lang="ja-JP" altLang="en-US" sz="1600" dirty="0">
                <a:latin typeface="Meiryo UI" panose="020B0604030504040204" pitchFamily="50" charset="-128"/>
                <a:ea typeface="Meiryo UI" panose="020B0604030504040204" pitchFamily="50" charset="-128"/>
              </a:rPr>
              <a:t>○　食品ロス削減に積極的に取り組むとともに、消費者に対して啓発を実施する事業者を後押しし、さらに</a:t>
            </a:r>
            <a:endParaRPr lang="en-US" altLang="ja-JP" sz="1600" dirty="0">
              <a:latin typeface="Meiryo UI" panose="020B0604030504040204" pitchFamily="50" charset="-128"/>
              <a:ea typeface="Meiryo UI" panose="020B0604030504040204" pitchFamily="50" charset="-128"/>
            </a:endParaRPr>
          </a:p>
          <a:p>
            <a:pPr>
              <a:spcAft>
                <a:spcPts val="554"/>
              </a:spcAft>
            </a:pPr>
            <a:r>
              <a:rPr lang="ja-JP" altLang="en-US" sz="1600" dirty="0">
                <a:latin typeface="Meiryo UI" panose="020B0604030504040204" pitchFamily="50" charset="-128"/>
                <a:ea typeface="Meiryo UI" panose="020B0604030504040204" pitchFamily="50" charset="-128"/>
              </a:rPr>
              <a:t>　　取組を進める制度として創設。連携した事業者啓発や、事業者活動の周知を図ってきた。</a:t>
            </a:r>
            <a:endParaRPr lang="en-US" altLang="ja-JP" sz="1600" dirty="0">
              <a:latin typeface="Meiryo UI" panose="020B0604030504040204" pitchFamily="50" charset="-128"/>
              <a:ea typeface="Meiryo UI" panose="020B0604030504040204" pitchFamily="50" charset="-128"/>
            </a:endParaRPr>
          </a:p>
          <a:p>
            <a:pPr>
              <a:spcAft>
                <a:spcPts val="554"/>
              </a:spcAft>
            </a:pPr>
            <a:r>
              <a:rPr kumimoji="0" lang="ja-JP" altLang="en-US" sz="1600" dirty="0">
                <a:solidFill>
                  <a:prstClr val="black"/>
                </a:solidFill>
                <a:latin typeface="Meiryo UI" panose="020B0604030504040204" pitchFamily="50" charset="-128"/>
                <a:ea typeface="Meiryo UI" panose="020B0604030504040204" pitchFamily="50" charset="-128"/>
              </a:rPr>
              <a:t>○　参画する事業者の数・業態とも増加し、多様な取組が実施されるようになったため、パートナーシップ</a:t>
            </a:r>
            <a:endParaRPr kumimoji="0" lang="en-US" altLang="ja-JP" sz="1600" dirty="0">
              <a:solidFill>
                <a:prstClr val="black"/>
              </a:solidFill>
              <a:latin typeface="Meiryo UI" panose="020B0604030504040204" pitchFamily="50" charset="-128"/>
              <a:ea typeface="Meiryo UI" panose="020B0604030504040204" pitchFamily="50" charset="-128"/>
            </a:endParaRPr>
          </a:p>
          <a:p>
            <a:pPr>
              <a:spcAft>
                <a:spcPts val="554"/>
              </a:spcAft>
            </a:pPr>
            <a:r>
              <a:rPr kumimoji="0" lang="ja-JP" altLang="en-US" sz="1600" dirty="0">
                <a:solidFill>
                  <a:prstClr val="black"/>
                </a:solidFill>
                <a:latin typeface="Meiryo UI" panose="020B0604030504040204" pitchFamily="50" charset="-128"/>
                <a:ea typeface="Meiryo UI" panose="020B0604030504040204" pitchFamily="50" charset="-128"/>
              </a:rPr>
              <a:t>　  事業者間の情報共有や交流についても推進している。</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9E5B9B1-37B3-49EA-9814-AD707D95142F}"/>
              </a:ext>
            </a:extLst>
          </p:cNvPr>
          <p:cNvSpPr/>
          <p:nvPr/>
        </p:nvSpPr>
        <p:spPr>
          <a:xfrm>
            <a:off x="0" y="-10381"/>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8E091D75-5EF0-4C7B-9E91-7E9F14A0CBA9}"/>
              </a:ext>
            </a:extLst>
          </p:cNvPr>
          <p:cNvSpPr txBox="1"/>
          <p:nvPr/>
        </p:nvSpPr>
        <p:spPr bwMode="white">
          <a:xfrm>
            <a:off x="0" y="-28894"/>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lang="ja-JP" altLang="en-US" sz="2000" b="1" dirty="0">
                <a:solidFill>
                  <a:prstClr val="white"/>
                </a:solidFill>
                <a:latin typeface="Meiryo UI" panose="020B0604030504040204" pitchFamily="50" charset="-128"/>
                <a:ea typeface="Meiryo UI" panose="020B0604030504040204" pitchFamily="50" charset="-128"/>
              </a:rPr>
              <a:t>２（２） 事業者への取組（おおさか食品ロス削減パートナーシップ制度）</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3">
            <a:extLst>
              <a:ext uri="{FF2B5EF4-FFF2-40B4-BE49-F238E27FC236}">
                <a16:creationId xmlns:a16="http://schemas.microsoft.com/office/drawing/2014/main" id="{E851CA26-DB14-4DFF-B93B-8A443A5BC4DE}"/>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８</a:t>
            </a:r>
          </a:p>
        </p:txBody>
      </p:sp>
    </p:spTree>
    <p:extLst>
      <p:ext uri="{BB962C8B-B14F-4D97-AF65-F5344CB8AC3E}">
        <p14:creationId xmlns:p14="http://schemas.microsoft.com/office/powerpoint/2010/main" val="95370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9410EFA-5324-4945-B1D6-FB934E53CB4C}"/>
              </a:ext>
            </a:extLst>
          </p:cNvPr>
          <p:cNvSpPr/>
          <p:nvPr/>
        </p:nvSpPr>
        <p:spPr>
          <a:xfrm>
            <a:off x="174687" y="500083"/>
            <a:ext cx="8717793" cy="1184940"/>
          </a:xfrm>
          <a:prstGeom prst="rect">
            <a:avLst/>
          </a:prstGeom>
          <a:ln w="28575">
            <a:solidFill>
              <a:schemeClr val="accent1"/>
            </a:solidFill>
          </a:ln>
        </p:spPr>
        <p:txBody>
          <a:bodyPr wrap="square">
            <a:spAutoFit/>
          </a:bodyPr>
          <a:lstStyle/>
          <a:p>
            <a:pPr>
              <a:spcAft>
                <a:spcPts val="554"/>
              </a:spcAft>
            </a:pPr>
            <a:r>
              <a:rPr lang="ja-JP" altLang="en-US" sz="1400" dirty="0">
                <a:latin typeface="Meiryo UI" panose="020B0604030504040204" pitchFamily="50" charset="-128"/>
                <a:ea typeface="Meiryo UI" panose="020B0604030504040204" pitchFamily="50" charset="-128"/>
              </a:rPr>
              <a:t>○　事業者間の連携のもと、事業者が一体となり取組を進め、優良事例について、共有・周知を図る場として、セミナーを</a:t>
            </a:r>
            <a:endParaRPr lang="en-US" altLang="ja-JP" sz="1400" dirty="0">
              <a:latin typeface="Meiryo UI" panose="020B0604030504040204" pitchFamily="50" charset="-128"/>
              <a:ea typeface="Meiryo UI" panose="020B0604030504040204" pitchFamily="50" charset="-128"/>
            </a:endParaRPr>
          </a:p>
          <a:p>
            <a:pPr>
              <a:spcAft>
                <a:spcPts val="554"/>
              </a:spcAft>
            </a:pPr>
            <a:r>
              <a:rPr lang="ja-JP" altLang="en-US" sz="1400" dirty="0">
                <a:latin typeface="Meiryo UI" panose="020B0604030504040204" pitchFamily="50" charset="-128"/>
                <a:ea typeface="Meiryo UI" panose="020B0604030504040204" pitchFamily="50" charset="-128"/>
              </a:rPr>
              <a:t>　　開催している。その他にも、事業者と府と連携した実証実験の取組をはじめ、パートナーシップ事業者等の事例発表等を</a:t>
            </a:r>
            <a:endParaRPr lang="en-US" altLang="ja-JP" sz="1400" dirty="0">
              <a:latin typeface="Meiryo UI" panose="020B0604030504040204" pitchFamily="50" charset="-128"/>
              <a:ea typeface="Meiryo UI" panose="020B0604030504040204" pitchFamily="50" charset="-128"/>
            </a:endParaRPr>
          </a:p>
          <a:p>
            <a:pPr>
              <a:spcAft>
                <a:spcPts val="554"/>
              </a:spcAft>
            </a:pPr>
            <a:r>
              <a:rPr lang="ja-JP" altLang="en-US" sz="1400" dirty="0">
                <a:latin typeface="Meiryo UI" panose="020B0604030504040204" pitchFamily="50" charset="-128"/>
                <a:ea typeface="Meiryo UI" panose="020B0604030504040204" pitchFamily="50" charset="-128"/>
              </a:rPr>
              <a:t>　　実施している。</a:t>
            </a:r>
            <a:endParaRPr lang="en-US" altLang="ja-JP" sz="1400" dirty="0">
              <a:latin typeface="Meiryo UI" panose="020B0604030504040204" pitchFamily="50" charset="-128"/>
              <a:ea typeface="Meiryo UI" panose="020B0604030504040204" pitchFamily="50" charset="-128"/>
            </a:endParaRPr>
          </a:p>
          <a:p>
            <a:pPr>
              <a:spcAft>
                <a:spcPts val="554"/>
              </a:spcAft>
            </a:pPr>
            <a:r>
              <a:rPr lang="ja-JP" altLang="en-US" sz="1400" dirty="0">
                <a:latin typeface="Meiryo UI" panose="020B0604030504040204" pitchFamily="50" charset="-128"/>
                <a:ea typeface="Meiryo UI" panose="020B0604030504040204" pitchFamily="50" charset="-128"/>
              </a:rPr>
              <a:t>○　また、事業者同士の交流を促進するため、令和</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年度からは、交流時間を長く確保した「交流会」を開催している。</a:t>
            </a:r>
            <a:endParaRPr lang="en-US" altLang="ja-JP" sz="1400" dirty="0">
              <a:latin typeface="Meiryo UI" panose="020B0604030504040204" pitchFamily="50" charset="-128"/>
              <a:ea typeface="Meiryo UI" panose="020B0604030504040204" pitchFamily="50" charset="-128"/>
            </a:endParaRPr>
          </a:p>
        </p:txBody>
      </p:sp>
      <p:graphicFrame>
        <p:nvGraphicFramePr>
          <p:cNvPr id="2" name="表 2">
            <a:extLst>
              <a:ext uri="{FF2B5EF4-FFF2-40B4-BE49-F238E27FC236}">
                <a16:creationId xmlns:a16="http://schemas.microsoft.com/office/drawing/2014/main" id="{86C44DE2-C58B-4DDE-BC23-E6A29624A8B5}"/>
              </a:ext>
            </a:extLst>
          </p:cNvPr>
          <p:cNvGraphicFramePr>
            <a:graphicFrameLocks noGrp="1"/>
          </p:cNvGraphicFramePr>
          <p:nvPr>
            <p:extLst>
              <p:ext uri="{D42A27DB-BD31-4B8C-83A1-F6EECF244321}">
                <p14:modId xmlns:p14="http://schemas.microsoft.com/office/powerpoint/2010/main" val="4108008445"/>
              </p:ext>
            </p:extLst>
          </p:nvPr>
        </p:nvGraphicFramePr>
        <p:xfrm>
          <a:off x="539552" y="1814353"/>
          <a:ext cx="8064896" cy="2958875"/>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1338464219"/>
                    </a:ext>
                  </a:extLst>
                </a:gridCol>
                <a:gridCol w="4176464">
                  <a:extLst>
                    <a:ext uri="{9D8B030D-6E8A-4147-A177-3AD203B41FA5}">
                      <a16:colId xmlns:a16="http://schemas.microsoft.com/office/drawing/2014/main" val="2086275853"/>
                    </a:ext>
                  </a:extLst>
                </a:gridCol>
                <a:gridCol w="2880320">
                  <a:extLst>
                    <a:ext uri="{9D8B030D-6E8A-4147-A177-3AD203B41FA5}">
                      <a16:colId xmlns:a16="http://schemas.microsoft.com/office/drawing/2014/main" val="2555267985"/>
                    </a:ext>
                  </a:extLst>
                </a:gridCol>
              </a:tblGrid>
              <a:tr h="376135">
                <a:tc>
                  <a:txBody>
                    <a:bodyPr/>
                    <a:lstStyle/>
                    <a:p>
                      <a:pPr algn="ctr"/>
                      <a:r>
                        <a:rPr kumimoji="1" lang="ja-JP" altLang="en-US" sz="1400" dirty="0">
                          <a:latin typeface="Meiryo UI" panose="020B0604030504040204" pitchFamily="50" charset="-128"/>
                          <a:ea typeface="Meiryo UI" panose="020B0604030504040204" pitchFamily="50" charset="-128"/>
                        </a:rPr>
                        <a:t>年度</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セミナー・交流会のテーマ</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参加者</a:t>
                      </a:r>
                    </a:p>
                  </a:txBody>
                  <a:tcPr/>
                </a:tc>
                <a:extLst>
                  <a:ext uri="{0D108BD9-81ED-4DB2-BD59-A6C34878D82A}">
                    <a16:rowId xmlns:a16="http://schemas.microsoft.com/office/drawing/2014/main" val="3183363305"/>
                  </a:ext>
                </a:extLst>
              </a:tr>
              <a:tr h="510100">
                <a:tc>
                  <a:txBody>
                    <a:bodyPr/>
                    <a:lstStyle/>
                    <a:p>
                      <a:r>
                        <a:rPr kumimoji="1" lang="en-US" altLang="ja-JP" sz="1400" dirty="0">
                          <a:latin typeface="Meiryo UI" panose="020B0604030504040204" pitchFamily="50" charset="-128"/>
                          <a:ea typeface="Meiryo UI" panose="020B0604030504040204" pitchFamily="50" charset="-128"/>
                        </a:rPr>
                        <a:t>R3</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未利用食品の有効活用について</a:t>
                      </a:r>
                    </a:p>
                  </a:txBody>
                  <a:tcPr/>
                </a:tc>
                <a:tc>
                  <a:txBody>
                    <a:bodyPr/>
                    <a:lstStyle/>
                    <a:p>
                      <a:r>
                        <a:rPr kumimoji="1" lang="ja-JP" altLang="en-US" sz="1400" dirty="0">
                          <a:latin typeface="Meiryo UI" panose="020B0604030504040204" pitchFamily="50" charset="-128"/>
                          <a:ea typeface="Meiryo UI" panose="020B0604030504040204" pitchFamily="50" charset="-128"/>
                        </a:rPr>
                        <a:t>事業者、大学、行政</a:t>
                      </a:r>
                      <a:br>
                        <a:rPr kumimoji="1" lang="en-US" altLang="ja-JP" sz="1400" dirty="0">
                          <a:latin typeface="Meiryo UI" panose="020B0604030504040204" pitchFamily="50" charset="-128"/>
                          <a:ea typeface="Meiryo UI" panose="020B0604030504040204" pitchFamily="50" charset="-128"/>
                        </a:rPr>
                      </a:b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3526298601"/>
                  </a:ext>
                </a:extLst>
              </a:tr>
              <a:tr h="510100">
                <a:tc>
                  <a:txBody>
                    <a:bodyPr/>
                    <a:lstStyle/>
                    <a:p>
                      <a:r>
                        <a:rPr kumimoji="1" lang="en-US" altLang="ja-JP" sz="1400" dirty="0">
                          <a:latin typeface="Meiryo UI" panose="020B0604030504040204" pitchFamily="50" charset="-128"/>
                          <a:ea typeface="Meiryo UI" panose="020B0604030504040204" pitchFamily="50" charset="-128"/>
                        </a:rPr>
                        <a:t>R4</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zh-TW" altLang="en-US" sz="1400" dirty="0">
                          <a:latin typeface="Meiryo UI" panose="020B0604030504040204" pitchFamily="50" charset="-128"/>
                          <a:ea typeface="Meiryo UI" panose="020B0604030504040204" pitchFamily="50" charset="-128"/>
                        </a:rPr>
                        <a:t>食品小売事業者</a:t>
                      </a:r>
                      <a:r>
                        <a:rPr kumimoji="1" lang="ja-JP" altLang="en-US" sz="1400" dirty="0">
                          <a:latin typeface="Meiryo UI" panose="020B0604030504040204" pitchFamily="50" charset="-128"/>
                          <a:ea typeface="Meiryo UI" panose="020B0604030504040204" pitchFamily="50" charset="-128"/>
                        </a:rPr>
                        <a:t>向け「消費者と取り組む食品ロス削減」</a:t>
                      </a:r>
                    </a:p>
                  </a:txBody>
                  <a:tcPr/>
                </a:tc>
                <a:tc>
                  <a:txBody>
                    <a:bodyPr/>
                    <a:lstStyle/>
                    <a:p>
                      <a:r>
                        <a:rPr kumimoji="1" lang="ja-JP" altLang="en-US" sz="1400" dirty="0">
                          <a:latin typeface="Meiryo UI" panose="020B0604030504040204" pitchFamily="50" charset="-128"/>
                          <a:ea typeface="Meiryo UI" panose="020B0604030504040204" pitchFamily="50" charset="-128"/>
                        </a:rPr>
                        <a:t>事業者、研究機関、行政</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58</a:t>
                      </a:r>
                      <a:r>
                        <a:rPr kumimoji="1" lang="ja-JP" altLang="en-US" sz="1400"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796363423"/>
                  </a:ext>
                </a:extLst>
              </a:tr>
              <a:tr h="510100">
                <a:tc>
                  <a:txBody>
                    <a:bodyPr/>
                    <a:lstStyle/>
                    <a:p>
                      <a:r>
                        <a:rPr kumimoji="1" lang="en-US" altLang="ja-JP" sz="1400" dirty="0">
                          <a:latin typeface="Meiryo UI" panose="020B0604030504040204" pitchFamily="50" charset="-128"/>
                          <a:ea typeface="Meiryo UI" panose="020B0604030504040204" pitchFamily="50" charset="-128"/>
                        </a:rPr>
                        <a:t>R5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地域一体で取り組む食品ロス削減</a:t>
                      </a:r>
                    </a:p>
                  </a:txBody>
                  <a:tcPr/>
                </a:tc>
                <a:tc>
                  <a:txBody>
                    <a:bodyPr/>
                    <a:lstStyle/>
                    <a:p>
                      <a:r>
                        <a:rPr kumimoji="1" lang="zh-TW" altLang="en-US" sz="1400" dirty="0">
                          <a:latin typeface="Meiryo UI" panose="020B0604030504040204" pitchFamily="50" charset="-128"/>
                          <a:ea typeface="Meiryo UI" panose="020B0604030504040204" pitchFamily="50" charset="-128"/>
                        </a:rPr>
                        <a:t>事業者、行政、府民</a:t>
                      </a:r>
                    </a:p>
                    <a:p>
                      <a:r>
                        <a:rPr kumimoji="1" lang="en-US" altLang="ja-JP" sz="1400" dirty="0">
                          <a:latin typeface="Meiryo UI" panose="020B0604030504040204" pitchFamily="50" charset="-128"/>
                          <a:ea typeface="Meiryo UI" panose="020B0604030504040204" pitchFamily="50" charset="-128"/>
                        </a:rPr>
                        <a:t>59</a:t>
                      </a:r>
                      <a:r>
                        <a:rPr kumimoji="1" lang="ja-JP" altLang="en-US" sz="1400" dirty="0">
                          <a:latin typeface="Meiryo UI" panose="020B0604030504040204" pitchFamily="50" charset="-128"/>
                          <a:ea typeface="Meiryo UI" panose="020B0604030504040204" pitchFamily="50" charset="-128"/>
                        </a:rPr>
                        <a:t>名（</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団体）</a:t>
                      </a:r>
                    </a:p>
                  </a:txBody>
                  <a:tcPr/>
                </a:tc>
                <a:extLst>
                  <a:ext uri="{0D108BD9-81ED-4DB2-BD59-A6C34878D82A}">
                    <a16:rowId xmlns:a16="http://schemas.microsoft.com/office/drawing/2014/main" val="3738484416"/>
                  </a:ext>
                </a:extLst>
              </a:tr>
              <a:tr h="510100">
                <a:tc>
                  <a:txBody>
                    <a:bodyPr/>
                    <a:lstStyle/>
                    <a:p>
                      <a:r>
                        <a:rPr kumimoji="1" lang="en-US" altLang="ja-JP" sz="1400" dirty="0">
                          <a:latin typeface="Meiryo UI" panose="020B0604030504040204" pitchFamily="50" charset="-128"/>
                          <a:ea typeface="Meiryo UI" panose="020B0604030504040204" pitchFamily="50" charset="-128"/>
                        </a:rPr>
                        <a:t>R6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おおさか食品ロス削減パートナーシップ事業者交流会</a:t>
                      </a:r>
                    </a:p>
                  </a:txBody>
                  <a:tcPr/>
                </a:tc>
                <a:tc>
                  <a:txBody>
                    <a:bodyPr/>
                    <a:lstStyle/>
                    <a:p>
                      <a:r>
                        <a:rPr kumimoji="1" lang="ja-JP" altLang="en-US" sz="1400" dirty="0">
                          <a:latin typeface="Meiryo UI" panose="020B0604030504040204" pitchFamily="50" charset="-128"/>
                          <a:ea typeface="Meiryo UI" panose="020B0604030504040204" pitchFamily="50" charset="-128"/>
                        </a:rPr>
                        <a:t>事業者、行政、府民</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40</a:t>
                      </a:r>
                      <a:r>
                        <a:rPr kumimoji="1" lang="ja-JP" altLang="en-US" sz="1400" dirty="0">
                          <a:latin typeface="Meiryo UI" panose="020B0604030504040204" pitchFamily="50" charset="-128"/>
                          <a:ea typeface="Meiryo UI" panose="020B0604030504040204" pitchFamily="50" charset="-128"/>
                        </a:rPr>
                        <a:t>名（</a:t>
                      </a:r>
                      <a:r>
                        <a:rPr kumimoji="1" lang="en-US" altLang="ja-JP" sz="1400" dirty="0">
                          <a:latin typeface="Meiryo UI" panose="020B0604030504040204" pitchFamily="50" charset="-128"/>
                          <a:ea typeface="Meiryo UI" panose="020B0604030504040204" pitchFamily="50" charset="-128"/>
                        </a:rPr>
                        <a:t>26</a:t>
                      </a:r>
                      <a:r>
                        <a:rPr kumimoji="1" lang="ja-JP" altLang="en-US" sz="1400" dirty="0">
                          <a:latin typeface="Meiryo UI" panose="020B0604030504040204" pitchFamily="50" charset="-128"/>
                          <a:ea typeface="Meiryo UI" panose="020B0604030504040204" pitchFamily="50" charset="-128"/>
                        </a:rPr>
                        <a:t>団体）</a:t>
                      </a:r>
                    </a:p>
                  </a:txBody>
                  <a:tcPr/>
                </a:tc>
                <a:extLst>
                  <a:ext uri="{0D108BD9-81ED-4DB2-BD59-A6C34878D82A}">
                    <a16:rowId xmlns:a16="http://schemas.microsoft.com/office/drawing/2014/main" val="808042637"/>
                  </a:ext>
                </a:extLst>
              </a:tr>
              <a:tr h="510100">
                <a:tc>
                  <a:txBody>
                    <a:bodyPr/>
                    <a:lstStyle/>
                    <a:p>
                      <a:r>
                        <a:rPr kumimoji="1" lang="en-US" altLang="ja-JP" sz="1400" dirty="0">
                          <a:latin typeface="Meiryo UI" panose="020B0604030504040204" pitchFamily="50" charset="-128"/>
                          <a:ea typeface="Meiryo UI" panose="020B0604030504040204" pitchFamily="50" charset="-128"/>
                        </a:rPr>
                        <a:t>R7(</a:t>
                      </a:r>
                      <a:r>
                        <a:rPr kumimoji="1" lang="ja-JP" altLang="en-US" sz="1400" dirty="0">
                          <a:latin typeface="Meiryo UI" panose="020B0604030504040204" pitchFamily="50" charset="-128"/>
                          <a:ea typeface="Meiryo UI" panose="020B0604030504040204" pitchFamily="50" charset="-128"/>
                        </a:rPr>
                        <a:t>予定</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食品ロス削減啓発情報交換会</a:t>
                      </a:r>
                    </a:p>
                  </a:txBody>
                  <a:tcPr/>
                </a:tc>
                <a:tc>
                  <a:txBody>
                    <a:bodyPr/>
                    <a:lstStyle/>
                    <a:p>
                      <a:r>
                        <a:rPr kumimoji="1" lang="ja-JP" altLang="en-US" sz="1400" dirty="0">
                          <a:latin typeface="Meiryo UI" panose="020B0604030504040204" pitchFamily="50" charset="-128"/>
                          <a:ea typeface="Meiryo UI" panose="020B0604030504040204" pitchFamily="50" charset="-128"/>
                        </a:rPr>
                        <a:t>事業者、大学、行政、活動隊、府民</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22083121"/>
                  </a:ext>
                </a:extLst>
              </a:tr>
            </a:tbl>
          </a:graphicData>
        </a:graphic>
      </p:graphicFrame>
      <p:sp>
        <p:nvSpPr>
          <p:cNvPr id="7" name="正方形/長方形 6">
            <a:extLst>
              <a:ext uri="{FF2B5EF4-FFF2-40B4-BE49-F238E27FC236}">
                <a16:creationId xmlns:a16="http://schemas.microsoft.com/office/drawing/2014/main" id="{A4192DFD-E088-423E-A54F-6A9CF3561480}"/>
              </a:ext>
            </a:extLst>
          </p:cNvPr>
          <p:cNvSpPr/>
          <p:nvPr/>
        </p:nvSpPr>
        <p:spPr>
          <a:xfrm>
            <a:off x="195821" y="5217465"/>
            <a:ext cx="8717793" cy="1477328"/>
          </a:xfrm>
          <a:prstGeom prst="rect">
            <a:avLst/>
          </a:prstGeom>
          <a:ln w="28575">
            <a:solidFill>
              <a:schemeClr val="accent1"/>
            </a:solidFill>
          </a:ln>
        </p:spPr>
        <p:txBody>
          <a:bodyPr wrap="square">
            <a:spAutoFit/>
          </a:bodyPr>
          <a:lstStyle/>
          <a:p>
            <a:pPr>
              <a:spcAft>
                <a:spcPts val="554"/>
              </a:spcAft>
            </a:pPr>
            <a:r>
              <a:rPr lang="ja-JP" altLang="en-US" sz="14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これらの取組により、事業者の情報共有や交流を推進した結果、複数の事業者・法人の共創による</a:t>
            </a:r>
            <a:endParaRPr lang="en-US" altLang="ja-JP" sz="1600" dirty="0">
              <a:latin typeface="Meiryo UI" panose="020B0604030504040204" pitchFamily="50" charset="-128"/>
              <a:ea typeface="Meiryo UI" panose="020B0604030504040204" pitchFamily="50" charset="-128"/>
            </a:endParaRPr>
          </a:p>
          <a:p>
            <a:pPr>
              <a:spcAft>
                <a:spcPts val="554"/>
              </a:spcAft>
            </a:pPr>
            <a:r>
              <a:rPr lang="ja-JP" altLang="en-US" sz="1600" dirty="0">
                <a:latin typeface="Meiryo UI" panose="020B0604030504040204" pitchFamily="50" charset="-128"/>
                <a:ea typeface="Meiryo UI" panose="020B0604030504040204" pitchFamily="50" charset="-128"/>
              </a:rPr>
              <a:t>　取組も生まれており、取組の拡大につながっている。</a:t>
            </a:r>
            <a:endParaRPr lang="en-US" altLang="ja-JP" sz="1600" dirty="0">
              <a:latin typeface="Meiryo UI" panose="020B0604030504040204" pitchFamily="50" charset="-128"/>
              <a:ea typeface="Meiryo UI" panose="020B0604030504040204" pitchFamily="50" charset="-128"/>
            </a:endParaRPr>
          </a:p>
          <a:p>
            <a:pPr>
              <a:spcAft>
                <a:spcPts val="554"/>
              </a:spcAft>
            </a:pPr>
            <a:r>
              <a:rPr lang="ja-JP" altLang="en-US" sz="1600" dirty="0">
                <a:latin typeface="Meiryo UI" panose="020B0604030504040204" pitchFamily="50" charset="-128"/>
                <a:ea typeface="Meiryo UI" panose="020B0604030504040204" pitchFamily="50" charset="-128"/>
              </a:rPr>
              <a:t>　　例）・　小売事業者、大学、府が連携した店頭啓発</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　製造事業者と大学が連携した食べきりレシピ開発</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　フードシェアリングサービス、保険事業者、物流サービスが連携した未利用食品の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次流通実証</a:t>
            </a:r>
            <a:endParaRPr lang="en-US" altLang="ja-JP" sz="16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3B32019-C923-4805-A5BC-0D65680244F8}"/>
              </a:ext>
            </a:extLst>
          </p:cNvPr>
          <p:cNvSpPr/>
          <p:nvPr/>
        </p:nvSpPr>
        <p:spPr>
          <a:xfrm>
            <a:off x="-17282"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D57277B5-F471-4355-B03E-7000676FEC69}"/>
              </a:ext>
            </a:extLst>
          </p:cNvPr>
          <p:cNvSpPr txBox="1"/>
          <p:nvPr/>
        </p:nvSpPr>
        <p:spPr bwMode="white">
          <a:xfrm>
            <a:off x="-43795" y="-29357"/>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lang="ja-JP" altLang="en-US" sz="2000" b="1" dirty="0">
                <a:solidFill>
                  <a:prstClr val="white"/>
                </a:solidFill>
                <a:latin typeface="Meiryo UI" panose="020B0604030504040204" pitchFamily="50" charset="-128"/>
                <a:ea typeface="Meiryo UI" panose="020B0604030504040204" pitchFamily="50" charset="-128"/>
              </a:rPr>
              <a:t>２（２） 事業者への取組（事業者セミナー・交流会）</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3">
            <a:extLst>
              <a:ext uri="{FF2B5EF4-FFF2-40B4-BE49-F238E27FC236}">
                <a16:creationId xmlns:a16="http://schemas.microsoft.com/office/drawing/2014/main" id="{15E78247-ED07-4384-AD7A-8870AA03B70B}"/>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９</a:t>
            </a:r>
          </a:p>
        </p:txBody>
      </p:sp>
      <p:sp>
        <p:nvSpPr>
          <p:cNvPr id="11" name="二等辺三角形 10">
            <a:extLst>
              <a:ext uri="{FF2B5EF4-FFF2-40B4-BE49-F238E27FC236}">
                <a16:creationId xmlns:a16="http://schemas.microsoft.com/office/drawing/2014/main" id="{5D98D323-9C9B-4368-B53A-E67D6DE06966}"/>
              </a:ext>
            </a:extLst>
          </p:cNvPr>
          <p:cNvSpPr/>
          <p:nvPr/>
        </p:nvSpPr>
        <p:spPr>
          <a:xfrm rot="10800000">
            <a:off x="1720331" y="4909381"/>
            <a:ext cx="5703337" cy="186941"/>
          </a:xfrm>
          <a:prstGeom prst="triangle">
            <a:avLst>
              <a:gd name="adj" fmla="val 50462"/>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8583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7211" y="1781230"/>
            <a:ext cx="3494210" cy="1223407"/>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517549" y="3627009"/>
            <a:ext cx="2759039" cy="1947894"/>
          </a:xfrm>
          <a:prstGeom prst="rect">
            <a:avLst/>
          </a:prstGeom>
        </p:spPr>
      </p:pic>
      <p:sp>
        <p:nvSpPr>
          <p:cNvPr id="8" name="正方形/長方形 7"/>
          <p:cNvSpPr/>
          <p:nvPr/>
        </p:nvSpPr>
        <p:spPr>
          <a:xfrm>
            <a:off x="112579" y="1571075"/>
            <a:ext cx="6485909" cy="2031325"/>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実証概要</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実証店舗：デイリーカナートイズミヤ　花園店</a:t>
            </a:r>
          </a:p>
          <a:p>
            <a:r>
              <a:rPr lang="ja-JP" altLang="en-US" sz="1400" dirty="0">
                <a:latin typeface="Meiryo UI" panose="020B0604030504040204" pitchFamily="50" charset="-128"/>
                <a:ea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rPr>
              <a:t>調査期間：令和</a:t>
            </a:r>
            <a:r>
              <a:rPr lang="ja-JP" altLang="en-US" sz="1400" dirty="0">
                <a:latin typeface="Meiryo UI" panose="020B0604030504040204" pitchFamily="50" charset="-128"/>
                <a:ea typeface="Meiryo UI" panose="020B0604030504040204" pitchFamily="50" charset="-128"/>
              </a:rPr>
              <a:t>４</a:t>
            </a:r>
            <a:r>
              <a:rPr lang="zh-TW"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zh-TW"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27</a:t>
            </a:r>
            <a:r>
              <a:rPr lang="zh-TW"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30</a:t>
            </a:r>
            <a:r>
              <a:rPr lang="zh-TW" altLang="en-US" sz="1400" dirty="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日間）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実施内容：大学生のアイデアを基に、店舗の従業員や関係者と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検討し、次の取組を実践した。</a:t>
            </a:r>
          </a:p>
          <a:p>
            <a:r>
              <a:rPr lang="ja-JP" altLang="en-US" sz="1400" dirty="0">
                <a:latin typeface="Meiryo UI" panose="020B0604030504040204" pitchFamily="50" charset="-128"/>
                <a:ea typeface="Meiryo UI" panose="020B0604030504040204" pitchFamily="50" charset="-128"/>
              </a:rPr>
              <a:t>　　　　　　　　　・　コト</a:t>
            </a:r>
            <a:r>
              <a:rPr lang="en-US" altLang="ja-JP" sz="1400" dirty="0">
                <a:latin typeface="Meiryo UI" panose="020B0604030504040204" pitchFamily="50" charset="-128"/>
                <a:ea typeface="Meiryo UI" panose="020B0604030504040204" pitchFamily="50" charset="-128"/>
              </a:rPr>
              <a:t>POP</a:t>
            </a:r>
            <a:r>
              <a:rPr lang="ja-JP" altLang="en-US" sz="1400" dirty="0">
                <a:latin typeface="Meiryo UI" panose="020B0604030504040204" pitchFamily="50" charset="-128"/>
                <a:ea typeface="Meiryo UI" panose="020B0604030504040204" pitchFamily="50" charset="-128"/>
              </a:rPr>
              <a:t>（購入後の保存方法、食べ方提案）による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販売期限内売りきりと家庭向け食品ロス削減方法の啓発　</a:t>
            </a:r>
          </a:p>
          <a:p>
            <a:r>
              <a:rPr lang="ja-JP" altLang="en-US" sz="1400" dirty="0">
                <a:latin typeface="Meiryo UI" panose="020B0604030504040204" pitchFamily="50" charset="-128"/>
                <a:ea typeface="Meiryo UI" panose="020B0604030504040204" pitchFamily="50" charset="-128"/>
              </a:rPr>
              <a:t>　　　　　　　　　・　店舗での食品ロス予備軍の売りきり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（コーナー化　値引き率を半額→３割）　</a:t>
            </a:r>
          </a:p>
        </p:txBody>
      </p:sp>
      <p:sp>
        <p:nvSpPr>
          <p:cNvPr id="10" name="正方形/長方形 9"/>
          <p:cNvSpPr/>
          <p:nvPr/>
        </p:nvSpPr>
        <p:spPr>
          <a:xfrm>
            <a:off x="251520" y="447862"/>
            <a:ext cx="8635582" cy="1077218"/>
          </a:xfrm>
          <a:prstGeom prst="rect">
            <a:avLst/>
          </a:prstGeom>
          <a:ln w="28575">
            <a:solidFill>
              <a:schemeClr val="accent1"/>
            </a:solidFill>
          </a:ln>
        </p:spPr>
        <p:txBody>
          <a:bodyPr wrap="square">
            <a:spAutoFit/>
          </a:bodyPr>
          <a:lstStyle/>
          <a:p>
            <a:r>
              <a:rPr lang="ja-JP" altLang="en-US" sz="1600" dirty="0">
                <a:solidFill>
                  <a:srgbClr val="000000"/>
                </a:solidFill>
                <a:latin typeface="Meiryo UI" panose="020B0604030504040204" pitchFamily="50" charset="-128"/>
                <a:ea typeface="Meiryo UI" panose="020B0604030504040204" pitchFamily="50" charset="-128"/>
              </a:rPr>
              <a:t>○　パートナーシップ事業者、管理栄養士養成大学の学生、及び府ネットワーク懇話会が連携して、小売　　</a:t>
            </a:r>
            <a:endParaRPr lang="en-US" altLang="ja-JP" sz="1600" dirty="0">
              <a:solidFill>
                <a:srgbClr val="000000"/>
              </a:solidFill>
              <a:latin typeface="Meiryo UI" panose="020B0604030504040204" pitchFamily="50" charset="-128"/>
              <a:ea typeface="Meiryo UI" panose="020B0604030504040204" pitchFamily="50" charset="-128"/>
            </a:endParaRPr>
          </a:p>
          <a:p>
            <a:r>
              <a:rPr lang="ja-JP" altLang="en-US" sz="1600" dirty="0">
                <a:solidFill>
                  <a:srgbClr val="000000"/>
                </a:solidFill>
                <a:latin typeface="Meiryo UI" panose="020B0604030504040204" pitchFamily="50" charset="-128"/>
                <a:ea typeface="Meiryo UI" panose="020B0604030504040204" pitchFamily="50" charset="-128"/>
              </a:rPr>
              <a:t>　　店舗における消費者向け食品ロス削減実証実験を行った。</a:t>
            </a:r>
            <a:br>
              <a:rPr lang="en-US" altLang="ja-JP" sz="1600" dirty="0">
                <a:solidFill>
                  <a:srgbClr val="000000"/>
                </a:solidFill>
                <a:latin typeface="Meiryo UI" panose="020B0604030504040204" pitchFamily="50" charset="-128"/>
                <a:ea typeface="Meiryo UI" panose="020B0604030504040204" pitchFamily="50" charset="-128"/>
              </a:rPr>
            </a:br>
            <a:r>
              <a:rPr lang="ja-JP" altLang="en-US" sz="1600" dirty="0">
                <a:solidFill>
                  <a:srgbClr val="000000"/>
                </a:solidFill>
                <a:latin typeface="Meiryo UI" panose="020B0604030504040204" pitchFamily="50" charset="-128"/>
                <a:ea typeface="Meiryo UI" panose="020B0604030504040204" pitchFamily="50" charset="-128"/>
              </a:rPr>
              <a:t>○　この取組の結果、一定の削減効果が見られ、来店者・小売店とも好印象であったことから、有効な啓</a:t>
            </a:r>
            <a:endParaRPr lang="en-US" altLang="ja-JP" sz="1600" dirty="0">
              <a:solidFill>
                <a:srgbClr val="000000"/>
              </a:solidFill>
              <a:latin typeface="Meiryo UI" panose="020B0604030504040204" pitchFamily="50" charset="-128"/>
              <a:ea typeface="Meiryo UI" panose="020B0604030504040204" pitchFamily="50" charset="-128"/>
            </a:endParaRPr>
          </a:p>
          <a:p>
            <a:r>
              <a:rPr lang="ja-JP" altLang="en-US" sz="1600" dirty="0">
                <a:solidFill>
                  <a:srgbClr val="000000"/>
                </a:solidFill>
                <a:latin typeface="Meiryo UI" panose="020B0604030504040204" pitchFamily="50" charset="-128"/>
                <a:ea typeface="Meiryo UI" panose="020B0604030504040204" pitchFamily="50" charset="-128"/>
              </a:rPr>
              <a:t>　　発手法として普及拡大を進めており、市町村・事業者を問わず、取組が広がっている。</a:t>
            </a:r>
            <a:endParaRPr lang="ja-JP" altLang="en-US" sz="1600" dirty="0">
              <a:latin typeface="Meiryo UI" panose="020B0604030504040204" pitchFamily="50" charset="-128"/>
              <a:ea typeface="Meiryo UI" panose="020B0604030504040204" pitchFamily="50" charset="-128"/>
            </a:endParaRPr>
          </a:p>
        </p:txBody>
      </p:sp>
      <p:sp>
        <p:nvSpPr>
          <p:cNvPr id="17" name="正方形/長方形 16"/>
          <p:cNvSpPr/>
          <p:nvPr/>
        </p:nvSpPr>
        <p:spPr>
          <a:xfrm>
            <a:off x="181684" y="3708158"/>
            <a:ext cx="6190516" cy="2008242"/>
          </a:xfrm>
          <a:prstGeom prst="rect">
            <a:avLst/>
          </a:prstGeom>
          <a:solidFill>
            <a:srgbClr val="CCFFCC"/>
          </a:solidFill>
        </p:spPr>
        <p:txBody>
          <a:bodyPr wrap="square" anchor="ctr" anchorCtr="0">
            <a:spAutoFit/>
          </a:bodyPr>
          <a:lstStyle/>
          <a:p>
            <a:pPr indent="114303" defTabSz="342909">
              <a:spcAft>
                <a:spcPts val="450"/>
              </a:spcAft>
            </a:pPr>
            <a:r>
              <a:rPr kumimoji="0" lang="en-US" altLang="ja-JP"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効果・実績</a:t>
            </a:r>
            <a:r>
              <a:rPr kumimoji="0" lang="en-US" altLang="ja-JP"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67153" defTabSz="342909">
              <a:spcAft>
                <a:spcPts val="450"/>
              </a:spcAft>
            </a:pP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　コト</a:t>
            </a:r>
            <a:r>
              <a:rPr kumimoji="0"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POP</a:t>
            </a: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に対して、</a:t>
            </a:r>
            <a:r>
              <a:rPr kumimoji="0" lang="ja-JP" altLang="en-US"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来店者・従業員とも９割以上が好印象</a:t>
            </a: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を持ち、</a:t>
            </a:r>
            <a:br>
              <a:rPr kumimoji="0"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５割以上が保存方法を紹介した商品を購入</a:t>
            </a: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した。</a:t>
            </a:r>
            <a:endParaRPr kumimoji="0"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67153" defTabSz="342909">
              <a:spcAft>
                <a:spcPts val="450"/>
              </a:spcAft>
            </a:pP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　予備軍を集めたコーナー化について、</a:t>
            </a:r>
            <a:r>
              <a:rPr kumimoji="0" lang="ja-JP" altLang="en-US"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来店者だけではなく従業員の</a:t>
            </a:r>
            <a:br>
              <a:rPr kumimoji="0" lang="en-US"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８割以上が好印象を持った。</a:t>
            </a:r>
            <a:endParaRPr kumimoji="0" lang="en-US"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67153" defTabSz="342909">
              <a:spcAft>
                <a:spcPts val="450"/>
              </a:spcAft>
            </a:pP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　実証期間中の</a:t>
            </a:r>
            <a:r>
              <a:rPr kumimoji="0" lang="ja-JP" altLang="en-US"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農産部門の生ごみ排出量が前年、前月より削減</a:t>
            </a: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し、　　　　</a:t>
            </a:r>
            <a:br>
              <a:rPr kumimoji="0"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他店舗の平均削減率よりも削減率が上回っていた。</a:t>
            </a:r>
            <a:endParaRPr kumimoji="0" lang="en-US" altLang="ja-JP" sz="1600" b="1"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E30922A4-B757-498B-BF3D-397B143C0BAF}"/>
              </a:ext>
            </a:extLst>
          </p:cNvPr>
          <p:cNvSpPr/>
          <p:nvPr/>
        </p:nvSpPr>
        <p:spPr>
          <a:xfrm>
            <a:off x="181684" y="5863531"/>
            <a:ext cx="8490976"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実証後の展開</a:t>
            </a:r>
            <a:r>
              <a:rPr lang="en-US" altLang="ja-JP" sz="1600" b="1"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府の啓発イベント、モデル事業でのコト</a:t>
            </a:r>
            <a:r>
              <a:rPr lang="en-US" altLang="ja-JP" sz="1600" dirty="0">
                <a:latin typeface="Meiryo UI" panose="020B0604030504040204" pitchFamily="50" charset="-128"/>
                <a:ea typeface="Meiryo UI" panose="020B0604030504040204" pitchFamily="50" charset="-128"/>
              </a:rPr>
              <a:t>POP</a:t>
            </a:r>
            <a:r>
              <a:rPr lang="ja-JP" altLang="en-US" sz="1600" dirty="0">
                <a:latin typeface="Meiryo UI" panose="020B0604030504040204" pitchFamily="50" charset="-128"/>
                <a:ea typeface="Meiryo UI" panose="020B0604030504040204" pitchFamily="50" charset="-128"/>
              </a:rPr>
              <a:t>使用（小売店やブースでの掲示、消費者への配布）、</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要望調査に基づく市町村・パートナーシップ事業者へのコト</a:t>
            </a:r>
            <a:r>
              <a:rPr lang="en-US" altLang="ja-JP" sz="1600" dirty="0">
                <a:latin typeface="Meiryo UI" panose="020B0604030504040204" pitchFamily="50" charset="-128"/>
                <a:ea typeface="Meiryo UI" panose="020B0604030504040204" pitchFamily="50" charset="-128"/>
              </a:rPr>
              <a:t>POP</a:t>
            </a:r>
            <a:r>
              <a:rPr lang="ja-JP" altLang="en-US" sz="1600" dirty="0">
                <a:latin typeface="Meiryo UI" panose="020B0604030504040204" pitchFamily="50" charset="-128"/>
                <a:ea typeface="Meiryo UI" panose="020B0604030504040204" pitchFamily="50" charset="-128"/>
              </a:rPr>
              <a:t>配布</a:t>
            </a:r>
            <a:endParaRPr lang="en-US" altLang="zh-TW"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8B9B739-1E8B-4CE5-9AEB-CB0A0E36A8DB}"/>
              </a:ext>
            </a:extLst>
          </p:cNvPr>
          <p:cNvSpPr txBox="1"/>
          <p:nvPr/>
        </p:nvSpPr>
        <p:spPr bwMode="white">
          <a:xfrm>
            <a:off x="0" y="-28894"/>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lang="ja-JP" altLang="en-US" sz="2000" b="1" dirty="0">
                <a:solidFill>
                  <a:prstClr val="white"/>
                </a:solidFill>
                <a:latin typeface="Meiryo UI" panose="020B0604030504040204" pitchFamily="50" charset="-128"/>
                <a:ea typeface="Meiryo UI" panose="020B0604030504040204" pitchFamily="50" charset="-128"/>
              </a:rPr>
              <a:t>２（２）　事業者への取組（おおさか食品ロス削減パートナーシップ制度）</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52402F58-3B6D-4FF2-A8BF-FED97BB55284}"/>
              </a:ext>
            </a:extLst>
          </p:cNvPr>
          <p:cNvSpPr/>
          <p:nvPr/>
        </p:nvSpPr>
        <p:spPr>
          <a:xfrm>
            <a:off x="0" y="-8211"/>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FF304925-B076-4372-9B64-339C06748ECF}"/>
              </a:ext>
            </a:extLst>
          </p:cNvPr>
          <p:cNvSpPr txBox="1"/>
          <p:nvPr/>
        </p:nvSpPr>
        <p:spPr bwMode="white">
          <a:xfrm>
            <a:off x="-43795" y="-29357"/>
            <a:ext cx="9144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lang="ja-JP" altLang="en-US" sz="2000" b="1" dirty="0">
                <a:solidFill>
                  <a:prstClr val="white"/>
                </a:solidFill>
                <a:latin typeface="Meiryo UI" panose="020B0604030504040204" pitchFamily="50" charset="-128"/>
                <a:ea typeface="Meiryo UI" panose="020B0604030504040204" pitchFamily="50" charset="-128"/>
              </a:rPr>
              <a:t>２（２） 事業者への取組（小売店における消費者向け食品ロス削減実証）</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スライド番号プレースホルダー 3">
            <a:extLst>
              <a:ext uri="{FF2B5EF4-FFF2-40B4-BE49-F238E27FC236}">
                <a16:creationId xmlns:a16="http://schemas.microsoft.com/office/drawing/2014/main" id="{5092D3E1-76D9-4340-8B6B-37A41D002986}"/>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10</a:t>
            </a:r>
            <a:endParaRPr lang="ja-JP" altLang="en-US" sz="1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66650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sp>
        <p:nvSpPr>
          <p:cNvPr id="18" name="Rectangle 2">
            <a:extLst>
              <a:ext uri="{FF2B5EF4-FFF2-40B4-BE49-F238E27FC236}">
                <a16:creationId xmlns:a16="http://schemas.microsoft.com/office/drawing/2014/main" id="{52DA4DF8-24A7-7ED6-6DB3-D93A9E9F62D0}"/>
              </a:ext>
            </a:extLst>
          </p:cNvPr>
          <p:cNvSpPr txBox="1">
            <a:spLocks noChangeArrowheads="1"/>
          </p:cNvSpPr>
          <p:nvPr/>
        </p:nvSpPr>
        <p:spPr>
          <a:xfrm>
            <a:off x="0" y="-26987"/>
            <a:ext cx="9144000" cy="375434"/>
          </a:xfrm>
          <a:prstGeom prst="rect">
            <a:avLst/>
          </a:prstGeom>
          <a:solidFill>
            <a:schemeClr val="accent1"/>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２（２）事業者への取組（現状分析・論点）</a:t>
            </a:r>
            <a:endParaRPr kumimoji="1" lang="ja-JP" altLang="en-US" sz="2000" b="1" i="0" u="none" strike="noStrike" kern="1200" cap="none" spc="0" normalizeH="0" baseline="0" noProof="0" dirty="0">
              <a:ln>
                <a:noFill/>
              </a:ln>
              <a:solidFill>
                <a:schemeClr val="bg1"/>
              </a:solidFill>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二等辺三角形 25">
            <a:extLst>
              <a:ext uri="{FF2B5EF4-FFF2-40B4-BE49-F238E27FC236}">
                <a16:creationId xmlns:a16="http://schemas.microsoft.com/office/drawing/2014/main" id="{C5917C40-A2AD-4DC8-9F4E-B333F1C56D31}"/>
              </a:ext>
            </a:extLst>
          </p:cNvPr>
          <p:cNvSpPr/>
          <p:nvPr/>
        </p:nvSpPr>
        <p:spPr>
          <a:xfrm rot="5400000">
            <a:off x="1521837" y="3691463"/>
            <a:ext cx="5703337" cy="245564"/>
          </a:xfrm>
          <a:prstGeom prst="triangle">
            <a:avLst>
              <a:gd name="adj" fmla="val 50462"/>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27" name="正方形/長方形 26">
            <a:extLst>
              <a:ext uri="{FF2B5EF4-FFF2-40B4-BE49-F238E27FC236}">
                <a16:creationId xmlns:a16="http://schemas.microsoft.com/office/drawing/2014/main" id="{17003C2A-ECD2-4C94-827F-E34AA33578D0}"/>
              </a:ext>
            </a:extLst>
          </p:cNvPr>
          <p:cNvSpPr/>
          <p:nvPr/>
        </p:nvSpPr>
        <p:spPr>
          <a:xfrm>
            <a:off x="111671" y="762739"/>
            <a:ext cx="3979626" cy="5978629"/>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6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defRPr/>
            </a:pPr>
            <a:r>
              <a:rPr lang="ja-JP" altLang="en-US" sz="12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solidFill>
                <a:latin typeface="Meiryo UI" panose="020B0604030504040204" pitchFamily="50" charset="-128"/>
                <a:ea typeface="Meiryo UI" panose="020B0604030504040204" pitchFamily="50" charset="-128"/>
              </a:rPr>
              <a:t>◆　事業者で発生する食品ロスについては、</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rPr>
              <a:t>削減が一定進んでいる状況である</a:t>
            </a:r>
            <a:r>
              <a:rPr lang="ja-JP" altLang="en-US" sz="1400" dirty="0">
                <a:solidFill>
                  <a:schemeClr val="tx1"/>
                </a:solidFill>
                <a:latin typeface="Meiryo UI" panose="020B0604030504040204" pitchFamily="50" charset="-128"/>
                <a:ea typeface="Meiryo UI" panose="020B0604030504040204" pitchFamily="50" charset="-128"/>
              </a:rPr>
              <a:t>。</a:t>
            </a:r>
            <a:br>
              <a:rPr lang="en-US" altLang="ja-JP" sz="1400" dirty="0">
                <a:solidFill>
                  <a:schemeClr val="tx1"/>
                </a:solidFill>
                <a:latin typeface="Meiryo UI" panose="020B0604030504040204" pitchFamily="50" charset="-128"/>
                <a:ea typeface="Meiryo UI" panose="020B0604030504040204" pitchFamily="50" charset="-128"/>
              </a:rPr>
            </a:b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　事業者においては、システム化や外部委託化に</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より、食品ロスと労力の削減を図る方向性であり、</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rPr>
              <a:t>食品ロスの発生抑制に重点が置かれている</a:t>
            </a:r>
            <a:r>
              <a:rPr lang="ja-JP" altLang="en-US" sz="1400" dirty="0">
                <a:solidFill>
                  <a:schemeClr val="tx1"/>
                </a:solidFill>
                <a:latin typeface="Meiryo UI" panose="020B0604030504040204" pitchFamily="50" charset="-128"/>
                <a:ea typeface="Meiryo UI" panose="020B0604030504040204" pitchFamily="50" charset="-128"/>
              </a:rPr>
              <a:t>。</a:t>
            </a:r>
            <a:br>
              <a:rPr lang="en-US" altLang="ja-JP" sz="1400" dirty="0">
                <a:solidFill>
                  <a:schemeClr val="tx1"/>
                </a:solidFill>
                <a:latin typeface="Meiryo UI" panose="020B0604030504040204" pitchFamily="50" charset="-128"/>
                <a:ea typeface="Meiryo UI" panose="020B0604030504040204" pitchFamily="50" charset="-128"/>
              </a:rPr>
            </a:b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　持ち帰り・寄附については、有事の際のリスク</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が問題視されており、法的整理が望まれている。</a:t>
            </a:r>
            <a:br>
              <a:rPr lang="en-US" altLang="ja-JP" sz="1400" dirty="0">
                <a:solidFill>
                  <a:schemeClr val="tx1"/>
                </a:solidFill>
                <a:latin typeface="Meiryo UI" panose="020B0604030504040204" pitchFamily="50" charset="-128"/>
                <a:ea typeface="Meiryo UI" panose="020B0604030504040204" pitchFamily="50" charset="-128"/>
              </a:rPr>
            </a:b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　</a:t>
            </a:r>
            <a:r>
              <a:rPr lang="ja-JP" altLang="en-US" sz="1400" u="sng" dirty="0">
                <a:solidFill>
                  <a:schemeClr val="tx1"/>
                </a:solidFill>
                <a:latin typeface="Meiryo UI" panose="020B0604030504040204" pitchFamily="50" charset="-128"/>
                <a:ea typeface="Meiryo UI" panose="020B0604030504040204" pitchFamily="50" charset="-128"/>
              </a:rPr>
              <a:t>消費者（顧客）行動による食品ロス</a:t>
            </a:r>
            <a:r>
              <a:rPr lang="ja-JP" altLang="en-US" sz="1400" dirty="0">
                <a:solidFill>
                  <a:schemeClr val="tx1"/>
                </a:solidFill>
                <a:latin typeface="Meiryo UI" panose="020B0604030504040204" pitchFamily="50" charset="-128"/>
                <a:ea typeface="Meiryo UI" panose="020B0604030504040204" pitchFamily="50" charset="-128"/>
              </a:rPr>
              <a:t>については、</a:t>
            </a:r>
          </a:p>
          <a:p>
            <a:pPr marL="360363" indent="-360363">
              <a:defRPr/>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事業者からの働きかけが難しく、行政にその役割が</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期待されている。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indent="-360363">
              <a:lnSpc>
                <a:spcPts val="2000"/>
              </a:lnSpc>
              <a:defRPr/>
            </a:pPr>
            <a:endParaRPr lang="en-US" altLang="ja-JP" sz="1400" dirty="0">
              <a:solidFill>
                <a:schemeClr val="tx1"/>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パートナーシップ事業者の業種が拡大しており、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事業者間の繋がりや取組事例を要望する事業者</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がい</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アップサイクル</a:t>
            </a:r>
            <a:r>
              <a:rPr lang="ja-JP" altLang="en-US" sz="1400" dirty="0">
                <a:solidFill>
                  <a:prstClr val="black"/>
                </a:solidFill>
                <a:latin typeface="Meiryo UI" panose="020B0604030504040204" pitchFamily="50" charset="-128"/>
                <a:ea typeface="Meiryo UI" panose="020B0604030504040204" pitchFamily="50" charset="-128"/>
              </a:rPr>
              <a:t>や</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フードシェアリングによる未利用食品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の有効活用を実践する事業者との連携が多くある。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「てまえどり」等の小売店での売り切りは、府民の</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取組意向が高く、府の取組でも一定の効果が認め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られている。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20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600"/>
              </a:lnSpc>
              <a:defRPr/>
            </a:pPr>
            <a:endParaRPr lang="ja-JP" altLang="en-US" sz="12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28" name="四角形: 角を丸くする 42">
            <a:extLst>
              <a:ext uri="{FF2B5EF4-FFF2-40B4-BE49-F238E27FC236}">
                <a16:creationId xmlns:a16="http://schemas.microsoft.com/office/drawing/2014/main" id="{1BDAF6D8-428A-4A62-8C0B-87931CBFA2BD}"/>
              </a:ext>
            </a:extLst>
          </p:cNvPr>
          <p:cNvSpPr/>
          <p:nvPr/>
        </p:nvSpPr>
        <p:spPr>
          <a:xfrm>
            <a:off x="111671" y="522219"/>
            <a:ext cx="1368000" cy="37543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現状分析</a:t>
            </a:r>
          </a:p>
        </p:txBody>
      </p:sp>
      <p:sp>
        <p:nvSpPr>
          <p:cNvPr id="30" name="テキスト ボックス 29">
            <a:extLst>
              <a:ext uri="{FF2B5EF4-FFF2-40B4-BE49-F238E27FC236}">
                <a16:creationId xmlns:a16="http://schemas.microsoft.com/office/drawing/2014/main" id="{89A78A7C-C771-43C0-935F-8050EFC9BA96}"/>
              </a:ext>
            </a:extLst>
          </p:cNvPr>
          <p:cNvSpPr txBox="1"/>
          <p:nvPr/>
        </p:nvSpPr>
        <p:spPr>
          <a:xfrm>
            <a:off x="243242" y="938189"/>
            <a:ext cx="1585558" cy="26161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事業者ヒアリング</a:t>
            </a:r>
            <a:r>
              <a:rPr lang="ja-JP" altLang="en-US" sz="1100" b="1" dirty="0">
                <a:solidFill>
                  <a:prstClr val="black"/>
                </a:solidFill>
                <a:latin typeface="BIZ UDゴシック" panose="020B0400000000000000" pitchFamily="49" charset="-128"/>
                <a:ea typeface="BIZ UDゴシック" panose="020B0400000000000000" pitchFamily="49" charset="-128"/>
              </a:rPr>
              <a:t>結果</a:t>
            </a:r>
            <a:endParaRPr kumimoji="0"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90D0D92E-3BFA-43C9-9A33-60C7A4C2E1D7}"/>
              </a:ext>
            </a:extLst>
          </p:cNvPr>
          <p:cNvSpPr/>
          <p:nvPr/>
        </p:nvSpPr>
        <p:spPr>
          <a:xfrm>
            <a:off x="4655716" y="775203"/>
            <a:ext cx="4245043" cy="5966165"/>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2400"/>
              </a:lnSpc>
              <a:defRPr/>
            </a:pPr>
            <a:r>
              <a:rPr lang="ja-JP" altLang="en-US" sz="1400" dirty="0">
                <a:solidFill>
                  <a:schemeClr val="tx1"/>
                </a:solidFill>
                <a:latin typeface="BIZ UDゴシック" panose="020B0400000000000000" pitchFamily="49" charset="-128"/>
                <a:ea typeface="BIZ UDゴシック" panose="020B0400000000000000" pitchFamily="49" charset="-128"/>
              </a:rPr>
              <a:t> </a:t>
            </a:r>
            <a:r>
              <a:rPr lang="ja-JP" altLang="en-US" dirty="0">
                <a:solidFill>
                  <a:schemeClr val="tx1"/>
                </a:solidFill>
                <a:latin typeface="Meiryo UI" panose="020B0604030504040204" pitchFamily="50" charset="-128"/>
                <a:ea typeface="Meiryo UI" panose="020B0604030504040204" pitchFamily="50" charset="-128"/>
              </a:rPr>
              <a:t>　左記の分析結果に基づき、</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dirty="0">
                <a:solidFill>
                  <a:schemeClr val="tx1"/>
                </a:solidFill>
                <a:latin typeface="Meiryo UI" panose="020B0604030504040204" pitchFamily="50" charset="-128"/>
                <a:ea typeface="Meiryo UI" panose="020B0604030504040204" pitchFamily="50" charset="-128"/>
              </a:rPr>
              <a:t>　今後、事業系食品ロスの更なる削減に向け、</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dirty="0">
                <a:solidFill>
                  <a:schemeClr val="tx1"/>
                </a:solidFill>
                <a:latin typeface="Meiryo UI" panose="020B0604030504040204" pitchFamily="50" charset="-128"/>
                <a:ea typeface="Meiryo UI" panose="020B0604030504040204" pitchFamily="50" charset="-128"/>
              </a:rPr>
              <a:t>　府として取り組む施策として、</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dirty="0">
                <a:solidFill>
                  <a:schemeClr val="tx1"/>
                </a:solidFill>
                <a:latin typeface="Meiryo UI" panose="020B0604030504040204" pitchFamily="50" charset="-128"/>
                <a:ea typeface="Meiryo UI" panose="020B0604030504040204" pitchFamily="50" charset="-128"/>
              </a:rPr>
              <a:t>　次の内容を計画に盛り込んでいく。</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dirty="0">
                <a:solidFill>
                  <a:schemeClr val="tx1"/>
                </a:solidFill>
                <a:latin typeface="Meiryo UI" panose="020B0604030504040204" pitchFamily="50" charset="-128"/>
                <a:ea typeface="Meiryo UI" panose="020B0604030504040204" pitchFamily="50" charset="-128"/>
              </a:rPr>
              <a:t>　◎　国による持ち帰りや食品寄附に関する</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dirty="0">
                <a:solidFill>
                  <a:schemeClr val="tx1"/>
                </a:solidFill>
                <a:latin typeface="Meiryo UI" panose="020B0604030504040204" pitchFamily="50" charset="-128"/>
                <a:ea typeface="Meiryo UI" panose="020B0604030504040204" pitchFamily="50" charset="-128"/>
              </a:rPr>
              <a:t>　　　ガイドライン等にかかる情報提供</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en-US" altLang="ja-JP"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 ◎　</a:t>
            </a:r>
            <a:r>
              <a:rPr lang="ja-JP" altLang="en-US" b="1" dirty="0">
                <a:solidFill>
                  <a:schemeClr val="tx1"/>
                </a:solidFill>
                <a:latin typeface="Meiryo UI" panose="020B0604030504040204" pitchFamily="50" charset="-128"/>
                <a:ea typeface="Meiryo UI" panose="020B0604030504040204" pitchFamily="50" charset="-128"/>
              </a:rPr>
              <a:t>同業又は他業種の事業者間で</a:t>
            </a:r>
            <a:endParaRPr lang="en-US" altLang="ja-JP" b="1"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b="1" dirty="0">
                <a:solidFill>
                  <a:schemeClr val="tx1"/>
                </a:solidFill>
                <a:latin typeface="Meiryo UI" panose="020B0604030504040204" pitchFamily="50" charset="-128"/>
                <a:ea typeface="Meiryo UI" panose="020B0604030504040204" pitchFamily="50" charset="-128"/>
              </a:rPr>
              <a:t>　　　情報交換ができる機会の創出</a:t>
            </a:r>
            <a:endParaRPr lang="en-US" altLang="ja-JP" b="1"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dirty="0">
                <a:solidFill>
                  <a:schemeClr val="tx1"/>
                </a:solidFill>
                <a:latin typeface="Meiryo UI" panose="020B0604030504040204" pitchFamily="50" charset="-128"/>
                <a:ea typeface="Meiryo UI" panose="020B0604030504040204" pitchFamily="50" charset="-128"/>
              </a:rPr>
              <a:t>　◎　</a:t>
            </a:r>
            <a:r>
              <a:rPr lang="ja-JP" altLang="en-US" b="1" dirty="0">
                <a:solidFill>
                  <a:schemeClr val="tx1"/>
                </a:solidFill>
                <a:latin typeface="Meiryo UI" panose="020B0604030504040204" pitchFamily="50" charset="-128"/>
                <a:ea typeface="Meiryo UI" panose="020B0604030504040204" pitchFamily="50" charset="-128"/>
              </a:rPr>
              <a:t>広域的なキャンペーンの実施による</a:t>
            </a:r>
            <a:endParaRPr lang="en-US" altLang="ja-JP" b="1"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r>
              <a:rPr lang="ja-JP" altLang="en-US" b="1" dirty="0">
                <a:solidFill>
                  <a:schemeClr val="tx1"/>
                </a:solidFill>
                <a:latin typeface="Meiryo UI" panose="020B0604030504040204" pitchFamily="50" charset="-128"/>
                <a:ea typeface="Meiryo UI" panose="020B0604030504040204" pitchFamily="50" charset="-128"/>
              </a:rPr>
              <a:t>　　　事業者と連携した消費者への働きかけ（小売店の売り切りなど）</a:t>
            </a:r>
            <a:endParaRPr lang="en-US" altLang="ja-JP" b="1" dirty="0">
              <a:solidFill>
                <a:schemeClr val="tx1"/>
              </a:solidFill>
              <a:latin typeface="Meiryo UI" panose="020B0604030504040204" pitchFamily="50" charset="-128"/>
              <a:ea typeface="Meiryo UI" panose="020B0604030504040204" pitchFamily="50" charset="-128"/>
            </a:endParaRPr>
          </a:p>
          <a:p>
            <a:pPr marL="360363" indent="-360363">
              <a:lnSpc>
                <a:spcPts val="2400"/>
              </a:lnSpc>
              <a:defRPr/>
            </a:pPr>
            <a:endParaRPr lang="en-US" altLang="ja-JP" b="1" dirty="0">
              <a:solidFill>
                <a:schemeClr val="tx1"/>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アップサイクルやフードシェアリングに</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400"/>
              </a:lnSpc>
              <a:spcBef>
                <a:spcPts val="0"/>
              </a:spcBef>
              <a:spcAft>
                <a:spcPts val="0"/>
              </a:spcAft>
              <a:buClrTx/>
              <a:buSzTx/>
              <a:buFontTx/>
              <a:buNone/>
              <a:tabLst/>
              <a:defRPr/>
            </a:pPr>
            <a:r>
              <a:rPr lang="ja-JP" altLang="en-US" b="1" dirty="0">
                <a:solidFill>
                  <a:prstClr val="black"/>
                </a:solidFill>
                <a:latin typeface="Meiryo UI" panose="020B0604030504040204" pitchFamily="50" charset="-128"/>
                <a:ea typeface="Meiryo UI" panose="020B0604030504040204" pitchFamily="50" charset="-128"/>
              </a:rPr>
              <a:t>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よる未利用食品の有効活用の拡大</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400"/>
              </a:lnSpc>
              <a:spcBef>
                <a:spcPts val="0"/>
              </a:spcBef>
              <a:spcAft>
                <a:spcPts val="0"/>
              </a:spcAft>
              <a:buClrTx/>
              <a:buSzTx/>
              <a:buFontTx/>
              <a:buNone/>
              <a:tabLst/>
              <a:defRPr/>
            </a:pPr>
            <a:r>
              <a:rPr lang="ja-JP" altLang="en-US" b="1" dirty="0">
                <a:solidFill>
                  <a:prstClr val="black"/>
                </a:solidFill>
                <a:latin typeface="Meiryo UI" panose="020B0604030504040204" pitchFamily="50" charset="-128"/>
                <a:ea typeface="Meiryo UI" panose="020B0604030504040204" pitchFamily="50" charset="-128"/>
              </a:rPr>
              <a:t>　　　</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支援</a:t>
            </a:r>
            <a:r>
              <a:rPr lang="ja-JP" altLang="en-US" sz="1400" dirty="0">
                <a:solidFill>
                  <a:schemeClr val="tx1"/>
                </a:solidFill>
                <a:latin typeface="BIZ UDゴシック" panose="020B0400000000000000" pitchFamily="49" charset="-128"/>
                <a:ea typeface="BIZ UDゴシック" panose="020B0400000000000000" pitchFamily="49" charset="-128"/>
              </a:rPr>
              <a:t>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F7B02100-FF60-4E69-A0B1-74F36CB53AD4}"/>
              </a:ext>
            </a:extLst>
          </p:cNvPr>
          <p:cNvSpPr txBox="1"/>
          <p:nvPr/>
        </p:nvSpPr>
        <p:spPr>
          <a:xfrm>
            <a:off x="222236" y="4149080"/>
            <a:ext cx="3320646" cy="26161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府内でのこれまでの取組結果や事業者の動き</a:t>
            </a:r>
            <a:endParaRPr kumimoji="0"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 name="四角形: 角を丸くする 42">
            <a:extLst>
              <a:ext uri="{FF2B5EF4-FFF2-40B4-BE49-F238E27FC236}">
                <a16:creationId xmlns:a16="http://schemas.microsoft.com/office/drawing/2014/main" id="{3087062F-51A6-4ADB-A2CE-16D0CEC5F04B}"/>
              </a:ext>
            </a:extLst>
          </p:cNvPr>
          <p:cNvSpPr/>
          <p:nvPr/>
        </p:nvSpPr>
        <p:spPr>
          <a:xfrm>
            <a:off x="4687245" y="522219"/>
            <a:ext cx="1756963" cy="3707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施策の方向性</a:t>
            </a:r>
          </a:p>
        </p:txBody>
      </p:sp>
      <p:sp>
        <p:nvSpPr>
          <p:cNvPr id="14" name="スライド番号プレースホルダー 3">
            <a:extLst>
              <a:ext uri="{FF2B5EF4-FFF2-40B4-BE49-F238E27FC236}">
                <a16:creationId xmlns:a16="http://schemas.microsoft.com/office/drawing/2014/main" id="{5BF03D07-9E04-4859-BDA3-26BF3874DB08}"/>
              </a:ext>
            </a:extLst>
          </p:cNvPr>
          <p:cNvSpPr txBox="1">
            <a:spLocks/>
          </p:cNvSpPr>
          <p:nvPr/>
        </p:nvSpPr>
        <p:spPr>
          <a:xfrm>
            <a:off x="8772545"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11</a:t>
            </a:r>
            <a:endParaRPr lang="ja-JP" altLang="en-US" sz="1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00475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1951-2CE9-FB37-018F-4B5B04DDE0EE}"/>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C99F604-4D35-9439-9571-A14BB110A2CA}"/>
              </a:ext>
            </a:extLst>
          </p:cNvPr>
          <p:cNvSpPr/>
          <p:nvPr/>
        </p:nvSpPr>
        <p:spPr>
          <a:xfrm>
            <a:off x="176106" y="797015"/>
            <a:ext cx="8568952" cy="5872345"/>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marR="0" lvl="0" indent="-360363"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　≪ 施策体系１：売れ残り、食べ残し等の発生抑制 ≫</a:t>
            </a: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 </a:t>
            </a: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おおさか食品ロス削減パートナーシップ制度の推進</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事業者による積極的な取組と、</a:t>
            </a:r>
            <a:r>
              <a:rPr lang="ja-JP" altLang="en-US" sz="1600" b="1" u="sng" dirty="0">
                <a:solidFill>
                  <a:srgbClr val="FF0000"/>
                </a:solidFill>
                <a:latin typeface="Meiryo UI" panose="020B0604030504040204" pitchFamily="50" charset="-128"/>
                <a:ea typeface="Meiryo UI" panose="020B0604030504040204" pitchFamily="50" charset="-128"/>
              </a:rPr>
              <a:t>事業者間連携による取組拡大を推進</a:t>
            </a:r>
          </a:p>
          <a:p>
            <a:pPr marL="360363" marR="0" lvl="0" indent="-360363" algn="l" defTabSz="914400" rtl="0" eaLnBrk="1" fontAlgn="auto" latinLnBrk="0" hangingPunct="1">
              <a:lnSpc>
                <a:spcPts val="19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 情報共有、事業者間交流の促進</a:t>
            </a:r>
          </a:p>
          <a:p>
            <a:pPr marL="360363" marR="0" lvl="0" indent="-360363" algn="l" defTabSz="914400" rtl="0" eaLnBrk="1" fontAlgn="auto" latinLnBrk="0" hangingPunct="1">
              <a:lnSpc>
                <a:spcPts val="19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 府民への取組周知、連携した取組の実施等</a:t>
            </a:r>
            <a:endParaRPr lang="en-US" altLang="ja-JP" sz="1600" dirty="0">
              <a:solidFill>
                <a:prstClr val="black"/>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lang="en-US" altLang="ja-JP" sz="1600" noProof="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　</a:t>
            </a:r>
            <a:r>
              <a:rPr lang="en-US" altLang="ja-JP" sz="1600" noProof="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食品ロス削減の取組事例の共有・周知</a:t>
            </a:r>
            <a:endParaRPr lang="en-US" altLang="ja-JP" sz="1600" dirty="0">
              <a:solidFill>
                <a:prstClr val="black"/>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飲食店の食べきり・持ち帰りの取組への</a:t>
            </a:r>
            <a:r>
              <a:rPr lang="ja-JP" altLang="en-US" sz="1600" dirty="0">
                <a:solidFill>
                  <a:prstClr val="black"/>
                </a:solidFill>
                <a:latin typeface="Meiryo UI" panose="020B0604030504040204" pitchFamily="50" charset="-128"/>
                <a:ea typeface="Meiryo UI" panose="020B0604030504040204" pitchFamily="50" charset="-128"/>
              </a:rPr>
              <a:t>支援</a:t>
            </a:r>
            <a:endParaRPr lang="en-US" altLang="ja-JP" sz="1600" dirty="0">
              <a:solidFill>
                <a:prstClr val="black"/>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① 飲食店の“食べきり”の取組への支援</a:t>
            </a: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事業者と連携したキャンペーン等の消費者啓発</a:t>
            </a:r>
            <a:endParaRPr kumimoji="1" lang="en-US" altLang="ja-JP"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lang="ja-JP" altLang="en-US" sz="1600" dirty="0">
                <a:solidFill>
                  <a:srgbClr val="FF0000"/>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② 飲食店での“持ち帰り”の取組への支援</a:t>
            </a: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国「食べ残し持ち帰り促進ガイドライン」、「</a:t>
            </a:r>
            <a:r>
              <a:rPr kumimoji="1" lang="en-US" altLang="ja-JP" sz="16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rPr>
              <a:t>mottECO</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」等の普及</a:t>
            </a:r>
            <a:br>
              <a:rPr kumimoji="1" lang="en-US" altLang="ja-JP"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b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小売店の“売り切り”の取組への支援</a:t>
            </a: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小売事業者と連携したキャンペーン等の消費者啓発</a:t>
            </a: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事業者によるフードシェアリングサービス、アップサイクルの拡大支援</a:t>
            </a:r>
          </a:p>
          <a:p>
            <a:pPr marL="360363" marR="0" lvl="0" indent="-360363" algn="l" defTabSz="914400" rtl="0" eaLnBrk="1" fontAlgn="auto" latinLnBrk="0" hangingPunct="1">
              <a:lnSpc>
                <a:spcPts val="19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360363" indent="-360363">
              <a:lnSpc>
                <a:spcPts val="1900"/>
              </a:lnSpc>
              <a:defRPr/>
            </a:pP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　≪ 施策体系２：未利用食品の有効活用≫</a:t>
            </a: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 </a:t>
            </a:r>
            <a:endParaRPr kumimoji="1" lang="ja-JP" altLang="en-US" sz="1600" b="1" i="0" u="sng" strike="noStrike" kern="1200" cap="none" spc="0" normalizeH="0" baseline="0" noProof="0" dirty="0">
              <a:ln>
                <a:noFill/>
              </a:ln>
              <a:solidFill>
                <a:srgbClr val="FF0000"/>
              </a:solidFill>
              <a:effectLst/>
              <a:highlight>
                <a:srgbClr val="FFFF00"/>
              </a:highligh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未利用食品を提供する事業者の参入を促進し、有効活用の取組を推進</a:t>
            </a:r>
            <a:endParaRPr lang="en-US" altLang="ja-JP" sz="1600" dirty="0">
              <a:solidFill>
                <a:srgbClr val="FF0000"/>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事業者による食品寄附等の拡大支援</a:t>
            </a: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①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府版フードバンクガイドライン</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拡充更新</a:t>
            </a: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②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国施策を活用したフードバンク活動や食品アクセスの支援</a:t>
            </a:r>
            <a:endParaRPr kumimoji="1" lang="en-US" altLang="ja-JP"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lang="en-US" altLang="ja-JP" sz="1600" b="1" dirty="0">
                <a:solidFill>
                  <a:srgbClr val="FF0000"/>
                </a:solidFill>
                <a:latin typeface="Meiryo UI" panose="020B0604030504040204" pitchFamily="50" charset="-128"/>
                <a:ea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rPr>
              <a:t>　</a:t>
            </a:r>
            <a:r>
              <a:rPr lang="en-US" altLang="ja-JP" sz="1600" b="1" dirty="0">
                <a:solidFill>
                  <a:srgbClr val="FF0000"/>
                </a:solidFill>
                <a:latin typeface="Meiryo UI" panose="020B0604030504040204" pitchFamily="50" charset="-128"/>
                <a:ea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rPr>
              <a:t>　 </a:t>
            </a:r>
            <a:r>
              <a:rPr lang="ja-JP" altLang="en-US" sz="1600" b="1" u="sng" dirty="0">
                <a:solidFill>
                  <a:srgbClr val="FF0000"/>
                </a:solidFill>
                <a:latin typeface="Meiryo UI" panose="020B0604030504040204" pitchFamily="50" charset="-128"/>
                <a:ea typeface="Meiryo UI" panose="020B0604030504040204" pitchFamily="50" charset="-128"/>
              </a:rPr>
              <a:t>③</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事業者によるフードシェアリングサービス、アップサイクルの拡大支援（再掲）</a:t>
            </a:r>
            <a:endParaRPr kumimoji="1" lang="en-US" altLang="ja-JP"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6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15" name="四角形: 角を丸くする 42">
            <a:extLst>
              <a:ext uri="{FF2B5EF4-FFF2-40B4-BE49-F238E27FC236}">
                <a16:creationId xmlns:a16="http://schemas.microsoft.com/office/drawing/2014/main" id="{AAE5D721-00DC-0F07-52C9-0BF75EA4AB02}"/>
              </a:ext>
            </a:extLst>
          </p:cNvPr>
          <p:cNvSpPr/>
          <p:nvPr/>
        </p:nvSpPr>
        <p:spPr>
          <a:xfrm>
            <a:off x="149174" y="565433"/>
            <a:ext cx="3846762" cy="4001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計画に盛り込む基本的施策（事務局案）</a:t>
            </a:r>
          </a:p>
        </p:txBody>
      </p:sp>
      <p:sp>
        <p:nvSpPr>
          <p:cNvPr id="23" name="タイトル 1">
            <a:extLst>
              <a:ext uri="{FF2B5EF4-FFF2-40B4-BE49-F238E27FC236}">
                <a16:creationId xmlns:a16="http://schemas.microsoft.com/office/drawing/2014/main" id="{8040B74D-B7FA-4B6F-082A-026980805D00}"/>
              </a:ext>
            </a:extLst>
          </p:cNvPr>
          <p:cNvSpPr txBox="1">
            <a:spLocks/>
          </p:cNvSpPr>
          <p:nvPr/>
        </p:nvSpPr>
        <p:spPr>
          <a:xfrm>
            <a:off x="7827265" y="-47414"/>
            <a:ext cx="1316736" cy="52776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R7.4.17</a:t>
            </a:r>
            <a:r>
              <a:rPr kumimoji="1"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（木）流通対策室</a:t>
            </a:r>
          </a:p>
        </p:txBody>
      </p:sp>
      <p:sp>
        <p:nvSpPr>
          <p:cNvPr id="11" name="正方形/長方形 10">
            <a:extLst>
              <a:ext uri="{FF2B5EF4-FFF2-40B4-BE49-F238E27FC236}">
                <a16:creationId xmlns:a16="http://schemas.microsoft.com/office/drawing/2014/main" id="{A4876BF0-345D-4813-83F3-72A7D7B79C2D}"/>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36FCE6E-9851-4C08-98AC-7161DB66D195}"/>
              </a:ext>
            </a:extLst>
          </p:cNvPr>
          <p:cNvSpPr txBox="1"/>
          <p:nvPr/>
        </p:nvSpPr>
        <p:spPr bwMode="white">
          <a:xfrm>
            <a:off x="0" y="-7257"/>
            <a:ext cx="87450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２（２）事業者への取組（計画に盛り込む基本的施策）</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 name="スライド番号プレースホルダー 3">
            <a:extLst>
              <a:ext uri="{FF2B5EF4-FFF2-40B4-BE49-F238E27FC236}">
                <a16:creationId xmlns:a16="http://schemas.microsoft.com/office/drawing/2014/main" id="{F475A702-775E-4811-B198-3E4670CA520C}"/>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12</a:t>
            </a:r>
            <a:endParaRPr lang="ja-JP" altLang="en-US" sz="1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9993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DA410FF-DA86-41BC-BAA7-9DC97786C11D}"/>
              </a:ext>
            </a:extLst>
          </p:cNvPr>
          <p:cNvSpPr txBox="1"/>
          <p:nvPr/>
        </p:nvSpPr>
        <p:spPr>
          <a:xfrm>
            <a:off x="251520" y="1888578"/>
            <a:ext cx="8640960" cy="30808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lumMod val="85000"/>
                  </a:schemeClr>
                </a:solidFill>
                <a:effectLst/>
                <a:uLnTx/>
                <a:uFillTx/>
                <a:latin typeface="Meiryo UI" panose="020B0604030504040204" pitchFamily="50" charset="-128"/>
                <a:ea typeface="Meiryo UI" panose="020B0604030504040204" pitchFamily="50" charset="-128"/>
              </a:rPr>
              <a:t>１</a:t>
            </a:r>
            <a:r>
              <a:rPr lang="ja-JP" altLang="en-US" sz="2800" b="1" dirty="0">
                <a:solidFill>
                  <a:schemeClr val="bg1">
                    <a:lumMod val="85000"/>
                  </a:schemeClr>
                </a:solidFill>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schemeClr val="bg1">
                    <a:lumMod val="85000"/>
                  </a:schemeClr>
                </a:solidFill>
                <a:effectLst/>
                <a:uLnTx/>
                <a:uFillTx/>
                <a:latin typeface="Meiryo UI" panose="020B0604030504040204" pitchFamily="50" charset="-128"/>
                <a:ea typeface="Meiryo UI" panose="020B0604030504040204" pitchFamily="50" charset="-128"/>
              </a:rPr>
              <a:t>将来目標について</a:t>
            </a:r>
            <a:endParaRPr kumimoji="1" lang="en-US" altLang="ja-JP" sz="2800" b="1" i="0" u="none" strike="noStrike" kern="1200" cap="none" spc="0" normalizeH="0" baseline="0" noProof="0" dirty="0">
              <a:ln>
                <a:noFill/>
              </a:ln>
              <a:solidFill>
                <a:schemeClr val="bg1">
                  <a:lumMod val="85000"/>
                </a:scheme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a:t>
            </a:r>
            <a:r>
              <a:rPr lang="ja-JP" altLang="en-US" sz="2800" b="1" dirty="0">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目標達成に向けた基本的施策の推進について</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（１）　削減状況を踏まえた施策の方向性</a:t>
            </a:r>
            <a:br>
              <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（２）　事業者への取組</a:t>
            </a:r>
            <a:br>
              <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（３）　消費者への取組</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endPar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432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1951-2CE9-FB37-018F-4B5B04DDE0EE}"/>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CDDD4246-3382-F6EE-1E4E-5C77F2202252}"/>
              </a:ext>
            </a:extLst>
          </p:cNvPr>
          <p:cNvSpPr/>
          <p:nvPr/>
        </p:nvSpPr>
        <p:spPr>
          <a:xfrm>
            <a:off x="182497" y="2720775"/>
            <a:ext cx="3201133" cy="3801231"/>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600"/>
              </a:lnSpc>
              <a:defRPr/>
            </a:pP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ct val="150000"/>
              </a:lnSpc>
              <a:defRPr/>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リーフレットやデジタルコンテンツ等</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ct val="150000"/>
              </a:lnSpc>
              <a:defRPr/>
            </a:pPr>
            <a:r>
              <a:rPr lang="ja-JP" altLang="en-US" sz="1600" dirty="0">
                <a:solidFill>
                  <a:schemeClr val="tx1"/>
                </a:solidFill>
                <a:latin typeface="Meiryo UI" panose="020B0604030504040204" pitchFamily="50" charset="-128"/>
                <a:ea typeface="Meiryo UI" panose="020B0604030504040204" pitchFamily="50" charset="-128"/>
              </a:rPr>
              <a:t>　　　の啓発媒体の活用</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ct val="150000"/>
              </a:lnSpc>
              <a:defRPr/>
            </a:pPr>
            <a:r>
              <a:rPr lang="ja-JP" altLang="en-US" sz="1600" dirty="0">
                <a:solidFill>
                  <a:schemeClr val="tx1"/>
                </a:solidFill>
                <a:latin typeface="Meiryo UI" panose="020B0604030504040204" pitchFamily="50" charset="-128"/>
                <a:ea typeface="Meiryo UI" panose="020B0604030504040204" pitchFamily="50" charset="-128"/>
              </a:rPr>
              <a:t>　　</a:t>
            </a:r>
          </a:p>
          <a:p>
            <a:pPr marL="360363" indent="-360363">
              <a:lnSpc>
                <a:spcPct val="150000"/>
              </a:lnSpc>
              <a:defRPr/>
            </a:pPr>
            <a:r>
              <a:rPr lang="ja-JP" altLang="en-US" sz="1600" dirty="0">
                <a:solidFill>
                  <a:schemeClr val="tx1"/>
                </a:solidFill>
                <a:latin typeface="Meiryo UI" panose="020B0604030504040204" pitchFamily="50" charset="-128"/>
                <a:ea typeface="Meiryo UI" panose="020B0604030504040204" pitchFamily="50" charset="-128"/>
              </a:rPr>
              <a:t> ◇ 　大学</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府内栄養士養成課程の</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ct val="150000"/>
              </a:lnSpc>
              <a:defRPr/>
            </a:pPr>
            <a:r>
              <a:rPr lang="ja-JP" altLang="en-US" sz="1600" dirty="0">
                <a:solidFill>
                  <a:schemeClr val="tx1"/>
                </a:solidFill>
                <a:latin typeface="Meiryo UI" panose="020B0604030504040204" pitchFamily="50" charset="-128"/>
                <a:ea typeface="Meiryo UI" panose="020B0604030504040204" pitchFamily="50" charset="-128"/>
              </a:rPr>
              <a:t>　　　大学等</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との連携　　　</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ct val="150000"/>
              </a:lnSpc>
              <a:defRPr/>
            </a:pPr>
            <a:endParaRPr lang="ja-JP" altLang="en-US" sz="1600" dirty="0">
              <a:solidFill>
                <a:schemeClr val="tx1"/>
              </a:solidFill>
              <a:latin typeface="Meiryo UI" panose="020B0604030504040204" pitchFamily="50" charset="-128"/>
              <a:ea typeface="Meiryo UI" panose="020B0604030504040204" pitchFamily="50" charset="-128"/>
            </a:endParaRPr>
          </a:p>
          <a:p>
            <a:pPr marL="360363" indent="-360363">
              <a:lnSpc>
                <a:spcPct val="150000"/>
              </a:lnSpc>
              <a:defRPr/>
            </a:pPr>
            <a:r>
              <a:rPr lang="ja-JP" altLang="en-US" sz="1600" dirty="0">
                <a:solidFill>
                  <a:schemeClr val="tx1"/>
                </a:solidFill>
                <a:latin typeface="Meiryo UI" panose="020B0604030504040204" pitchFamily="50" charset="-128"/>
                <a:ea typeface="Meiryo UI" panose="020B0604030504040204" pitchFamily="50" charset="-128"/>
              </a:rPr>
              <a:t> ◇ 　</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月食品ロス削減月間における　</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ct val="150000"/>
              </a:lnSpc>
              <a:defRPr/>
            </a:pPr>
            <a:r>
              <a:rPr lang="ja-JP" altLang="en-US" sz="1600" dirty="0">
                <a:solidFill>
                  <a:schemeClr val="tx1"/>
                </a:solidFill>
                <a:latin typeface="Meiryo UI" panose="020B0604030504040204" pitchFamily="50" charset="-128"/>
                <a:ea typeface="Meiryo UI" panose="020B0604030504040204" pitchFamily="50" charset="-128"/>
              </a:rPr>
              <a:t>　　　取組の実施</a:t>
            </a:r>
          </a:p>
        </p:txBody>
      </p:sp>
      <p:sp>
        <p:nvSpPr>
          <p:cNvPr id="14" name="正方形/長方形 13">
            <a:extLst>
              <a:ext uri="{FF2B5EF4-FFF2-40B4-BE49-F238E27FC236}">
                <a16:creationId xmlns:a16="http://schemas.microsoft.com/office/drawing/2014/main" id="{2C99F604-4D35-9439-9571-A14BB110A2CA}"/>
              </a:ext>
            </a:extLst>
          </p:cNvPr>
          <p:cNvSpPr/>
          <p:nvPr/>
        </p:nvSpPr>
        <p:spPr>
          <a:xfrm>
            <a:off x="3587166" y="2720775"/>
            <a:ext cx="5254886" cy="3801231"/>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lvl="0" indent="-360363">
              <a:lnSpc>
                <a:spcPts val="1600"/>
              </a:lnSpc>
              <a:defRPr/>
            </a:pP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lvl="0" indent="-360363">
              <a:lnSpc>
                <a:spcPts val="3100"/>
              </a:lnSpc>
              <a:defRPr/>
            </a:pP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冷蔵庫の余剰食品調査</a:t>
            </a:r>
            <a:r>
              <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(H30)</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lvl="0" indent="-360363">
              <a:lnSpc>
                <a:spcPts val="3100"/>
              </a:lnSpc>
              <a:defRPr/>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若年層向け教材の作成</a:t>
            </a:r>
            <a:endParaRPr kumimoji="0" lang="en-US" altLang="ja-JP" sz="1600" dirty="0">
              <a:solidFill>
                <a:schemeClr val="tx1"/>
              </a:solidFill>
              <a:latin typeface="Meiryo UI" panose="020B0604030504040204" pitchFamily="50" charset="-128"/>
              <a:ea typeface="Meiryo UI" panose="020B0604030504040204" pitchFamily="50" charset="-128"/>
            </a:endParaRPr>
          </a:p>
          <a:p>
            <a:pPr marL="360363" lvl="0" indent="-360363">
              <a:lnSpc>
                <a:spcPts val="3100"/>
              </a:lnSpc>
              <a:defRPr/>
            </a:pPr>
            <a:r>
              <a:rPr kumimoji="0"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（もったいないやんカードゲーム、食べきりレシピ など）</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lvl="0" indent="-360363">
              <a:lnSpc>
                <a:spcPts val="3100"/>
              </a:lnSpc>
              <a:defRPr/>
            </a:pP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「もったいないやん！食の都大阪でおいしく食べきろう」</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lvl="0" indent="-360363">
              <a:lnSpc>
                <a:spcPts val="3100"/>
              </a:lnSpc>
              <a:defRPr/>
            </a:pPr>
            <a:r>
              <a:rPr lang="ja-JP" altLang="en-US" sz="1600" dirty="0">
                <a:solidFill>
                  <a:schemeClr val="tx1"/>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学生プロジェクト（</a:t>
            </a:r>
            <a:r>
              <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R3</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60363" lvl="0" indent="-360363">
              <a:lnSpc>
                <a:spcPts val="3100"/>
              </a:lnSpc>
              <a:defRPr/>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食品ロス削減総合実践エリア推進事業（</a:t>
            </a:r>
            <a:r>
              <a:rPr lang="en-US" altLang="ja-JP" sz="1600" dirty="0">
                <a:solidFill>
                  <a:schemeClr val="tx1"/>
                </a:solidFill>
                <a:latin typeface="Meiryo UI" panose="020B0604030504040204" pitchFamily="50" charset="-128"/>
                <a:ea typeface="Meiryo UI" panose="020B0604030504040204" pitchFamily="50" charset="-128"/>
              </a:rPr>
              <a:t>R5</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marL="360363" lvl="0" indent="-360363">
              <a:lnSpc>
                <a:spcPts val="3100"/>
              </a:lnSpc>
              <a:defRPr/>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（おいしく食べきりキャンペーン、フードドライブ など）</a:t>
            </a:r>
            <a:endParaRPr lang="en-US" altLang="ja-JP" sz="1600" dirty="0">
              <a:solidFill>
                <a:schemeClr val="tx1"/>
              </a:solidFill>
              <a:latin typeface="Meiryo UI" panose="020B0604030504040204" pitchFamily="50" charset="-128"/>
              <a:ea typeface="Meiryo UI" panose="020B0604030504040204" pitchFamily="50" charset="-128"/>
            </a:endParaRPr>
          </a:p>
          <a:p>
            <a:pPr marL="360363" lvl="0" indent="-360363">
              <a:lnSpc>
                <a:spcPts val="3100"/>
              </a:lnSpc>
              <a:defRPr/>
            </a:pPr>
            <a:r>
              <a:rPr lang="ja-JP" altLang="en-US" sz="1600" dirty="0">
                <a:solidFill>
                  <a:schemeClr val="tx1"/>
                </a:solidFill>
                <a:latin typeface="Meiryo UI" panose="020B0604030504040204" pitchFamily="50" charset="-128"/>
                <a:ea typeface="Meiryo UI" panose="020B0604030504040204" pitchFamily="50" charset="-128"/>
              </a:rPr>
              <a:t> ✓　 事業者、市町村、大学と共に「もったいないやん活動隊」</a:t>
            </a:r>
            <a:endParaRPr lang="en-US" altLang="ja-JP" sz="1600" dirty="0">
              <a:solidFill>
                <a:schemeClr val="tx1"/>
              </a:solidFill>
              <a:latin typeface="Meiryo UI" panose="020B0604030504040204" pitchFamily="50" charset="-128"/>
              <a:ea typeface="Meiryo UI" panose="020B0604030504040204" pitchFamily="50" charset="-128"/>
            </a:endParaRPr>
          </a:p>
          <a:p>
            <a:pPr marL="360363" lvl="0" indent="-360363">
              <a:lnSpc>
                <a:spcPts val="3100"/>
              </a:lnSpc>
              <a:defRPr/>
            </a:pPr>
            <a:r>
              <a:rPr lang="ja-JP" altLang="en-US" sz="1600" dirty="0">
                <a:solidFill>
                  <a:schemeClr val="tx1"/>
                </a:solidFill>
                <a:latin typeface="Meiryo UI" panose="020B0604030504040204" pitchFamily="50" charset="-128"/>
                <a:ea typeface="Meiryo UI" panose="020B0604030504040204" pitchFamily="50" charset="-128"/>
              </a:rPr>
              <a:t>　　　が主体となった地域課題解決モデルの創出（</a:t>
            </a:r>
            <a:r>
              <a:rPr lang="en-US" altLang="ja-JP" sz="1600" dirty="0">
                <a:solidFill>
                  <a:schemeClr val="tx1"/>
                </a:solidFill>
                <a:latin typeface="Meiryo UI" panose="020B0604030504040204" pitchFamily="50" charset="-128"/>
                <a:ea typeface="Meiryo UI" panose="020B0604030504040204" pitchFamily="50" charset="-128"/>
              </a:rPr>
              <a:t>R6</a:t>
            </a:r>
            <a:r>
              <a:rPr lang="ja-JP" altLang="en-US" sz="1600" dirty="0">
                <a:solidFill>
                  <a:schemeClr val="tx1"/>
                </a:solidFill>
                <a:latin typeface="Meiryo UI" panose="020B0604030504040204" pitchFamily="50" charset="-128"/>
                <a:ea typeface="Meiryo UI" panose="020B0604030504040204" pitchFamily="50" charset="-128"/>
              </a:rPr>
              <a:t>）</a:t>
            </a:r>
          </a:p>
        </p:txBody>
      </p:sp>
      <p:sp>
        <p:nvSpPr>
          <p:cNvPr id="23" name="タイトル 1">
            <a:extLst>
              <a:ext uri="{FF2B5EF4-FFF2-40B4-BE49-F238E27FC236}">
                <a16:creationId xmlns:a16="http://schemas.microsoft.com/office/drawing/2014/main" id="{8040B74D-B7FA-4B6F-082A-026980805D00}"/>
              </a:ext>
            </a:extLst>
          </p:cNvPr>
          <p:cNvSpPr txBox="1">
            <a:spLocks/>
          </p:cNvSpPr>
          <p:nvPr/>
        </p:nvSpPr>
        <p:spPr>
          <a:xfrm>
            <a:off x="7827265" y="-47414"/>
            <a:ext cx="1316736" cy="52776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nSpc>
                <a:spcPct val="100000"/>
              </a:lnSpc>
              <a:spcBef>
                <a:spcPts val="0"/>
              </a:spcBef>
              <a:defRPr/>
            </a:pPr>
            <a:r>
              <a:rPr lang="en-US" altLang="ja-JP"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R7.4.17</a:t>
            </a: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（木）流通対策室</a:t>
            </a:r>
            <a:endParaRPr kumimoji="1" lang="ja-JP" altLang="en-US" sz="12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4876BF0-345D-4813-83F3-72A7D7B79C2D}"/>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36FCE6E-9851-4C08-98AC-7161DB66D195}"/>
              </a:ext>
            </a:extLst>
          </p:cNvPr>
          <p:cNvSpPr txBox="1"/>
          <p:nvPr/>
        </p:nvSpPr>
        <p:spPr bwMode="white">
          <a:xfrm>
            <a:off x="0" y="-7257"/>
            <a:ext cx="6583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２（３）消費者への取組</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23B320E6-734E-417C-BD2A-8500DEA69B67}"/>
              </a:ext>
            </a:extLst>
          </p:cNvPr>
          <p:cNvSpPr/>
          <p:nvPr/>
        </p:nvSpPr>
        <p:spPr>
          <a:xfrm>
            <a:off x="182497" y="874833"/>
            <a:ext cx="8628257" cy="1260370"/>
          </a:xfrm>
          <a:prstGeom prst="rect">
            <a:avLst/>
          </a:prstGeom>
          <a:solidFill>
            <a:schemeClr val="bg1">
              <a:alpha val="80000"/>
            </a:schemeClr>
          </a:solidFill>
          <a:ln w="254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08000" lvl="0" indent="-108000">
              <a:lnSpc>
                <a:spcPct val="150000"/>
              </a:lnSpc>
              <a:defRPr/>
            </a:pPr>
            <a:r>
              <a:rPr kumimoji="0" lang="ja-JP" altLang="en-US" sz="1600" dirty="0">
                <a:solidFill>
                  <a:schemeClr val="tx1"/>
                </a:solidFill>
                <a:latin typeface="Meiryo UI" panose="020B0604030504040204" pitchFamily="50" charset="-128"/>
                <a:ea typeface="Meiryo UI" panose="020B0604030504040204" pitchFamily="50" charset="-128"/>
              </a:rPr>
              <a:t>○  食品ロス削減</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ネットワーク懇話会等の場を活用し、消費者と事業者のコミュニケーションを図り、消費者</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08000" lvl="0" indent="-108000">
              <a:lnSpc>
                <a:spcPct val="150000"/>
              </a:lnSpc>
              <a:defRPr/>
            </a:pPr>
            <a:r>
              <a:rPr kumimoji="0" lang="en-US" altLang="ja-JP" sz="1600" dirty="0">
                <a:solidFill>
                  <a:schemeClr val="tx1"/>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と事業者が一体となった食品ロスの削減を推進し、消費者の食品ロス削減に関する認知度向上や、</a:t>
            </a:r>
            <a:endParaRPr kumimoji="0"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08000" lvl="0" indent="-108000">
              <a:lnSpc>
                <a:spcPct val="150000"/>
              </a:lnSpc>
              <a:defRPr/>
            </a:pPr>
            <a:r>
              <a:rPr kumimoji="0" lang="en-US" altLang="ja-JP" sz="1600" dirty="0">
                <a:solidFill>
                  <a:schemeClr val="tx1"/>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行動変容を促進。</a:t>
            </a:r>
          </a:p>
        </p:txBody>
      </p:sp>
      <p:sp>
        <p:nvSpPr>
          <p:cNvPr id="20" name="スライド番号プレースホルダー 3">
            <a:extLst>
              <a:ext uri="{FF2B5EF4-FFF2-40B4-BE49-F238E27FC236}">
                <a16:creationId xmlns:a16="http://schemas.microsoft.com/office/drawing/2014/main" id="{EF6A43F5-680E-4E0D-856E-F25794917C9D}"/>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13</a:t>
            </a:r>
            <a:endParaRPr lang="ja-JP" altLang="en-US" sz="1600" dirty="0">
              <a:latin typeface="HGSｺﾞｼｯｸM" panose="020B0600000000000000" pitchFamily="50" charset="-128"/>
              <a:ea typeface="HGSｺﾞｼｯｸM" panose="020B0600000000000000" pitchFamily="50" charset="-128"/>
            </a:endParaRPr>
          </a:p>
        </p:txBody>
      </p:sp>
      <p:sp>
        <p:nvSpPr>
          <p:cNvPr id="22" name="四角形: 角を丸くする 42">
            <a:extLst>
              <a:ext uri="{FF2B5EF4-FFF2-40B4-BE49-F238E27FC236}">
                <a16:creationId xmlns:a16="http://schemas.microsoft.com/office/drawing/2014/main" id="{BBE41915-41F4-4C79-96D1-0D8756CE1D8A}"/>
              </a:ext>
            </a:extLst>
          </p:cNvPr>
          <p:cNvSpPr/>
          <p:nvPr/>
        </p:nvSpPr>
        <p:spPr>
          <a:xfrm>
            <a:off x="157118" y="2492212"/>
            <a:ext cx="1743471" cy="4194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lang="ja-JP" altLang="en-US" sz="1600" b="1" dirty="0">
                <a:solidFill>
                  <a:prstClr val="white"/>
                </a:solidFill>
                <a:latin typeface="Meiryo UI" panose="020B0604030504040204" pitchFamily="50" charset="-128"/>
                <a:ea typeface="Meiryo UI" panose="020B0604030504040204" pitchFamily="50" charset="-128"/>
              </a:rPr>
              <a:t>基本的施策</a:t>
            </a:r>
            <a:endPar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4" name="四角形: 角を丸くする 42">
            <a:extLst>
              <a:ext uri="{FF2B5EF4-FFF2-40B4-BE49-F238E27FC236}">
                <a16:creationId xmlns:a16="http://schemas.microsoft.com/office/drawing/2014/main" id="{6A9AAC3F-740F-49DE-AD0E-33E2F32EFD5E}"/>
              </a:ext>
            </a:extLst>
          </p:cNvPr>
          <p:cNvSpPr/>
          <p:nvPr/>
        </p:nvSpPr>
        <p:spPr>
          <a:xfrm>
            <a:off x="3587166" y="2511063"/>
            <a:ext cx="1743471" cy="4194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具体的取組</a:t>
            </a:r>
          </a:p>
        </p:txBody>
      </p:sp>
      <p:sp>
        <p:nvSpPr>
          <p:cNvPr id="15" name="四角形: 角を丸くする 42">
            <a:extLst>
              <a:ext uri="{FF2B5EF4-FFF2-40B4-BE49-F238E27FC236}">
                <a16:creationId xmlns:a16="http://schemas.microsoft.com/office/drawing/2014/main" id="{DAE11DAA-0FD2-4D83-8A7B-8D40519FD9BF}"/>
              </a:ext>
            </a:extLst>
          </p:cNvPr>
          <p:cNvSpPr/>
          <p:nvPr/>
        </p:nvSpPr>
        <p:spPr>
          <a:xfrm>
            <a:off x="157118" y="577620"/>
            <a:ext cx="966265" cy="41942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dirty="0">
                <a:solidFill>
                  <a:prstClr val="white"/>
                </a:solidFill>
                <a:latin typeface="Meiryo UI" panose="020B0604030504040204" pitchFamily="50" charset="-128"/>
                <a:ea typeface="Meiryo UI" panose="020B0604030504040204" pitchFamily="50" charset="-128"/>
              </a:rPr>
              <a:t>概　要</a:t>
            </a:r>
            <a:endPar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195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504" y="509680"/>
            <a:ext cx="8856984" cy="1234540"/>
          </a:xfrm>
          <a:prstGeom prst="rect">
            <a:avLst/>
          </a:prstGeom>
          <a:ln w="28575">
            <a:solidFill>
              <a:srgbClr val="00B0F0"/>
            </a:solidFill>
          </a:ln>
        </p:spPr>
        <p:style>
          <a:lnRef idx="2">
            <a:schemeClr val="dk1"/>
          </a:lnRef>
          <a:fillRef idx="1">
            <a:schemeClr val="lt1"/>
          </a:fillRef>
          <a:effectRef idx="0">
            <a:schemeClr val="dk1"/>
          </a:effectRef>
          <a:fontRef idx="minor">
            <a:schemeClr val="dk1"/>
          </a:fontRef>
        </p:style>
        <p:txBody>
          <a:bodyPr anchor="ctr"/>
          <a:lstStyle/>
          <a:p>
            <a:pPr>
              <a:spcAft>
                <a:spcPts val="554"/>
              </a:spcAft>
            </a:pPr>
            <a:r>
              <a:rPr lang="ja-JP" altLang="en-US" sz="1600" dirty="0">
                <a:latin typeface="Meiryo UI" panose="020B0604030504040204" pitchFamily="50" charset="-128"/>
                <a:ea typeface="Meiryo UI" panose="020B0604030504040204" pitchFamily="50" charset="-128"/>
              </a:rPr>
              <a:t>○　教育現場等で活用できる食品ロス削減の教材ツールを掲載したポータルサイトとして開設。</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出前授業やイベント出展の主要ツールとして広く活用されており、特にカードゲームは「消費者教育教材</a:t>
            </a:r>
            <a:endParaRPr lang="en-US" altLang="ja-JP" sz="1600" dirty="0">
              <a:latin typeface="Meiryo UI" panose="020B0604030504040204" pitchFamily="50" charset="-128"/>
              <a:ea typeface="Meiryo UI" panose="020B0604030504040204" pitchFamily="50" charset="-128"/>
            </a:endParaRPr>
          </a:p>
          <a:p>
            <a:pPr>
              <a:spcAft>
                <a:spcPts val="554"/>
              </a:spcAft>
            </a:pPr>
            <a:r>
              <a:rPr lang="ja-JP" altLang="en-US" sz="1600" dirty="0">
                <a:latin typeface="Meiryo UI" panose="020B0604030504040204" pitchFamily="50" charset="-128"/>
                <a:ea typeface="Meiryo UI" panose="020B0604030504040204" pitchFamily="50" charset="-128"/>
              </a:rPr>
              <a:t>　　資料表彰</a:t>
            </a: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  で消費者庁長官賞を受賞するなど、教材として高く評価されている。</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就学児以外の啓発学習にも活用できる内容など、コンテンツの充実を進めている。</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26921" y="2438130"/>
            <a:ext cx="4624613" cy="4234493"/>
          </a:xfrm>
          <a:prstGeom prst="rect">
            <a:avLst/>
          </a:prstGeom>
        </p:spPr>
        <p:txBody>
          <a:bodyPr wrap="square">
            <a:spAutoFit/>
          </a:bodyPr>
          <a:lstStyle/>
          <a:p>
            <a:pPr>
              <a:lnSpc>
                <a:spcPts val="1700"/>
              </a:lnSpc>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基本の解説</a:t>
            </a:r>
            <a:r>
              <a:rPr lang="en-US" altLang="ja-JP" sz="1600" b="1" dirty="0">
                <a:latin typeface="Meiryo UI" panose="020B0604030504040204" pitchFamily="50" charset="-128"/>
                <a:ea typeface="Meiryo UI" panose="020B0604030504040204" pitchFamily="50" charset="-128"/>
              </a:rPr>
              <a:t>〉</a:t>
            </a:r>
          </a:p>
          <a:p>
            <a:pPr>
              <a:lnSpc>
                <a:spcPts val="1700"/>
              </a:lnSpc>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食品ロスについて知ろう</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dirty="0">
                <a:latin typeface="Meiryo UI" panose="020B0604030504040204" pitchFamily="50" charset="-128"/>
                <a:ea typeface="Meiryo UI" panose="020B0604030504040204" pitchFamily="50" charset="-128"/>
              </a:rPr>
              <a:t>　・ 食品ロスと</a:t>
            </a:r>
            <a:r>
              <a:rPr lang="en-US" altLang="ja-JP" sz="1600" dirty="0">
                <a:latin typeface="Meiryo UI" panose="020B0604030504040204" pitchFamily="50" charset="-128"/>
                <a:ea typeface="Meiryo UI" panose="020B0604030504040204" pitchFamily="50" charset="-128"/>
              </a:rPr>
              <a:t>SDGs</a:t>
            </a:r>
          </a:p>
          <a:p>
            <a:pPr>
              <a:lnSpc>
                <a:spcPts val="1700"/>
              </a:lnSpc>
            </a:pPr>
            <a:endParaRPr lang="en-US" altLang="ja-JP" sz="1400" dirty="0">
              <a:latin typeface="Meiryo UI" panose="020B0604030504040204" pitchFamily="50" charset="-128"/>
              <a:ea typeface="Meiryo UI" panose="020B0604030504040204" pitchFamily="50" charset="-128"/>
            </a:endParaRPr>
          </a:p>
          <a:p>
            <a:pPr>
              <a:lnSpc>
                <a:spcPts val="1700"/>
              </a:lnSpc>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食品ロス削減カードゲーム</a:t>
            </a:r>
            <a:r>
              <a:rPr lang="en-US" altLang="ja-JP" sz="1600" b="1"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4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生産者から消費者までのフードサプライチェーン全体</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dirty="0">
                <a:latin typeface="Meiryo UI" panose="020B0604030504040204" pitchFamily="50" charset="-128"/>
                <a:ea typeface="Meiryo UI" panose="020B0604030504040204" pitchFamily="50" charset="-128"/>
              </a:rPr>
              <a:t>　　の中で、食品ロスが「どの段階で」、「どのような原因」</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dirty="0">
                <a:latin typeface="Meiryo UI" panose="020B0604030504040204" pitchFamily="50" charset="-128"/>
                <a:ea typeface="Meiryo UI" panose="020B0604030504040204" pitchFamily="50" charset="-128"/>
              </a:rPr>
              <a:t>　　で発生していて、「どのような解決策」があるか、楽しく</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dirty="0">
                <a:latin typeface="Meiryo UI" panose="020B0604030504040204" pitchFamily="50" charset="-128"/>
                <a:ea typeface="Meiryo UI" panose="020B0604030504040204" pitchFamily="50" charset="-128"/>
              </a:rPr>
              <a:t>　　学べるカードゲーム</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カードゲームは</a:t>
            </a:r>
            <a:r>
              <a:rPr lang="en-US" altLang="ja-JP" sz="1400" dirty="0">
                <a:latin typeface="Meiryo UI" panose="020B0604030504040204" pitchFamily="50" charset="-128"/>
                <a:ea typeface="Meiryo UI" panose="020B0604030504040204" pitchFamily="50" charset="-128"/>
              </a:rPr>
              <a:t>DL</a:t>
            </a:r>
            <a:r>
              <a:rPr lang="ja-JP" altLang="en-US" sz="1400" dirty="0">
                <a:latin typeface="Meiryo UI" panose="020B0604030504040204" pitchFamily="50" charset="-128"/>
                <a:ea typeface="Meiryo UI" panose="020B0604030504040204" pitchFamily="50" charset="-128"/>
              </a:rPr>
              <a:t>して作成できるほか、貸出も可能。</a:t>
            </a:r>
            <a:endParaRPr lang="en-US" altLang="ja-JP" sz="1400" dirty="0">
              <a:latin typeface="Meiryo UI" panose="020B0604030504040204" pitchFamily="50" charset="-128"/>
              <a:ea typeface="Meiryo UI" panose="020B0604030504040204" pitchFamily="50" charset="-128"/>
            </a:endParaRPr>
          </a:p>
          <a:p>
            <a:pPr>
              <a:lnSpc>
                <a:spcPts val="1700"/>
              </a:lnSpc>
            </a:pPr>
            <a:endParaRPr lang="en-US" altLang="ja-JP" sz="1846" dirty="0">
              <a:latin typeface="Meiryo UI" panose="020B0604030504040204" pitchFamily="50" charset="-128"/>
              <a:ea typeface="Meiryo UI" panose="020B0604030504040204" pitchFamily="50" charset="-128"/>
            </a:endParaRPr>
          </a:p>
          <a:p>
            <a:pPr>
              <a:lnSpc>
                <a:spcPts val="1700"/>
              </a:lnSpc>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授業の授業用スライド等</a:t>
            </a:r>
            <a:r>
              <a:rPr lang="en-US" altLang="ja-JP" sz="1600" b="1" dirty="0">
                <a:latin typeface="Meiryo UI" panose="020B0604030504040204" pitchFamily="50" charset="-128"/>
                <a:ea typeface="Meiryo UI" panose="020B0604030504040204" pitchFamily="50" charset="-128"/>
              </a:rPr>
              <a:t>〉</a:t>
            </a:r>
          </a:p>
          <a:p>
            <a:pPr>
              <a:lnSpc>
                <a:spcPts val="1700"/>
              </a:lnSpc>
            </a:pPr>
            <a:r>
              <a:rPr lang="ja-JP" altLang="en-US" sz="1662"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パワーポイント形式の授業用スライドと振り返りの</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dirty="0">
                <a:latin typeface="Meiryo UI" panose="020B0604030504040204" pitchFamily="50" charset="-128"/>
                <a:ea typeface="Meiryo UI" panose="020B0604030504040204" pitchFamily="50" charset="-128"/>
              </a:rPr>
              <a:t>　ワークシート、グループワーク用</a:t>
            </a:r>
            <a:r>
              <a:rPr lang="ja-JP" altLang="en-US" sz="1477" dirty="0">
                <a:latin typeface="Meiryo UI" panose="020B0604030504040204" pitchFamily="50" charset="-128"/>
                <a:ea typeface="Meiryo UI" panose="020B0604030504040204" pitchFamily="50" charset="-128"/>
              </a:rPr>
              <a:t>資料を掲載。</a:t>
            </a:r>
            <a:endParaRPr lang="en-US" altLang="ja-JP" sz="1477" dirty="0">
              <a:latin typeface="Meiryo UI" panose="020B0604030504040204" pitchFamily="50" charset="-128"/>
              <a:ea typeface="Meiryo UI" panose="020B0604030504040204" pitchFamily="50" charset="-128"/>
            </a:endParaRPr>
          </a:p>
          <a:p>
            <a:pPr>
              <a:lnSpc>
                <a:spcPts val="1700"/>
              </a:lnSpc>
            </a:pPr>
            <a:endParaRPr lang="en-US" altLang="ja-JP" sz="1477" dirty="0">
              <a:latin typeface="Meiryo UI" panose="020B0604030504040204" pitchFamily="50" charset="-128"/>
              <a:ea typeface="Meiryo UI" panose="020B0604030504040204" pitchFamily="50" charset="-128"/>
            </a:endParaRPr>
          </a:p>
          <a:p>
            <a:pPr>
              <a:lnSpc>
                <a:spcPts val="1700"/>
              </a:lnSpc>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みんなで減らそう食品ロス</a:t>
            </a:r>
            <a:r>
              <a:rPr lang="en-US" altLang="ja-JP" sz="1600" b="1" dirty="0">
                <a:latin typeface="Meiryo UI" panose="020B0604030504040204" pitchFamily="50" charset="-128"/>
                <a:ea typeface="Meiryo UI" panose="020B0604030504040204" pitchFamily="50" charset="-128"/>
              </a:rPr>
              <a:t>〉</a:t>
            </a:r>
          </a:p>
          <a:p>
            <a:pPr>
              <a:lnSpc>
                <a:spcPts val="1700"/>
              </a:lnSpc>
            </a:pPr>
            <a:r>
              <a:rPr lang="ja-JP" altLang="en-US"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家庭での食品ロス削減手法を紹介</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あなたはどのタイプ？食品ロスを減らすコツ</a:t>
            </a:r>
            <a:endParaRPr lang="en-US" altLang="ja-JP" sz="1600" dirty="0">
              <a:latin typeface="Meiryo UI" panose="020B0604030504040204" pitchFamily="50" charset="-128"/>
              <a:ea typeface="Meiryo UI" panose="020B0604030504040204" pitchFamily="50" charset="-128"/>
            </a:endParaRPr>
          </a:p>
          <a:p>
            <a:pPr>
              <a:lnSpc>
                <a:spcPts val="1700"/>
              </a:lnSpc>
            </a:pPr>
            <a:r>
              <a:rPr lang="ja-JP" altLang="en-US" sz="1600" dirty="0">
                <a:latin typeface="Meiryo UI" panose="020B0604030504040204" pitchFamily="50" charset="-128"/>
                <a:ea typeface="Meiryo UI" panose="020B0604030504040204" pitchFamily="50" charset="-128"/>
              </a:rPr>
              <a:t>　・ おいしく食べ切りクッキング</a:t>
            </a:r>
            <a:endParaRPr lang="en-US"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90024" y="4013224"/>
            <a:ext cx="830573" cy="1168796"/>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37703" y="4019821"/>
            <a:ext cx="826635" cy="1162199"/>
          </a:xfrm>
          <a:prstGeom prst="rect">
            <a:avLst/>
          </a:prstGeom>
        </p:spPr>
      </p:pic>
      <p:pic>
        <p:nvPicPr>
          <p:cNvPr id="10" name="図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81444" y="4002051"/>
            <a:ext cx="847710" cy="1191141"/>
          </a:xfrm>
          <a:prstGeom prst="rect">
            <a:avLst/>
          </a:prstGeom>
        </p:spPr>
      </p:pic>
      <p:sp>
        <p:nvSpPr>
          <p:cNvPr id="13" name="角丸四角形 18">
            <a:extLst>
              <a:ext uri="{FF2B5EF4-FFF2-40B4-BE49-F238E27FC236}">
                <a16:creationId xmlns:a16="http://schemas.microsoft.com/office/drawing/2014/main" id="{8F22830F-D641-4E23-B93B-65416380EE1E}"/>
              </a:ext>
            </a:extLst>
          </p:cNvPr>
          <p:cNvSpPr/>
          <p:nvPr/>
        </p:nvSpPr>
        <p:spPr>
          <a:xfrm>
            <a:off x="126921" y="1906907"/>
            <a:ext cx="1584176" cy="38821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サイトの主な内容</a:t>
            </a:r>
          </a:p>
        </p:txBody>
      </p:sp>
      <p:pic>
        <p:nvPicPr>
          <p:cNvPr id="3" name="図 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337868" y="1900060"/>
            <a:ext cx="2826304" cy="1670828"/>
          </a:xfrm>
          <a:prstGeom prst="rect">
            <a:avLst/>
          </a:prstGeom>
        </p:spPr>
      </p:pic>
      <p:sp>
        <p:nvSpPr>
          <p:cNvPr id="12" name="正方形/長方形 11">
            <a:extLst>
              <a:ext uri="{FF2B5EF4-FFF2-40B4-BE49-F238E27FC236}">
                <a16:creationId xmlns:a16="http://schemas.microsoft.com/office/drawing/2014/main" id="{321B0381-5E60-46F9-865E-1EDEB1A97A1B}"/>
              </a:ext>
            </a:extLst>
          </p:cNvPr>
          <p:cNvSpPr/>
          <p:nvPr/>
        </p:nvSpPr>
        <p:spPr>
          <a:xfrm>
            <a:off x="4514915" y="5515481"/>
            <a:ext cx="4161541" cy="973869"/>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spcAft>
                <a:spcPts val="554"/>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啓発実績</a:t>
            </a:r>
            <a:r>
              <a:rPr lang="en-US" altLang="ja-JP" sz="1400" dirty="0">
                <a:latin typeface="Meiryo UI" panose="020B0604030504040204" pitchFamily="50" charset="-128"/>
                <a:ea typeface="Meiryo UI" panose="020B0604030504040204" pitchFamily="50" charset="-128"/>
              </a:rPr>
              <a:t>】</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・ポータルサイトページ閲覧数：延べ約</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万</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千ページ</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（月平均 </a:t>
            </a:r>
            <a:r>
              <a:rPr lang="en-US" altLang="ja-JP" sz="1400" dirty="0">
                <a:solidFill>
                  <a:schemeClr val="tx1"/>
                </a:solidFill>
                <a:latin typeface="Meiryo UI" panose="020B0604030504040204" pitchFamily="50" charset="-128"/>
                <a:ea typeface="Meiryo UI" panose="020B0604030504040204" pitchFamily="50" charset="-128"/>
              </a:rPr>
              <a:t>1,600</a:t>
            </a:r>
            <a:r>
              <a:rPr lang="ja-JP" altLang="en-US" sz="1400" dirty="0">
                <a:solidFill>
                  <a:schemeClr val="tx1"/>
                </a:solidFill>
                <a:latin typeface="Meiryo UI" panose="020B0604030504040204" pitchFamily="50" charset="-128"/>
                <a:ea typeface="Meiryo UI" panose="020B0604030504040204" pitchFamily="50" charset="-128"/>
              </a:rPr>
              <a:t>ページ）</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・カードゲーム貸出実績：小学校等　</a:t>
            </a:r>
            <a:r>
              <a:rPr lang="en-US" altLang="ja-JP" sz="1400" dirty="0">
                <a:solidFill>
                  <a:schemeClr val="tx1"/>
                </a:solidFill>
                <a:latin typeface="Meiryo UI" panose="020B0604030504040204" pitchFamily="50" charset="-128"/>
                <a:ea typeface="Meiryo UI" panose="020B0604030504040204" pitchFamily="50" charset="-128"/>
              </a:rPr>
              <a:t>62</a:t>
            </a:r>
            <a:r>
              <a:rPr lang="ja-JP" altLang="en-US" sz="1400" dirty="0">
                <a:solidFill>
                  <a:schemeClr val="tx1"/>
                </a:solidFill>
                <a:latin typeface="Meiryo UI" panose="020B0604030504040204" pitchFamily="50" charset="-128"/>
                <a:ea typeface="Meiryo UI" panose="020B0604030504040204" pitchFamily="50" charset="-128"/>
              </a:rPr>
              <a:t>回</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9B402960-2B36-4D10-B546-16DAD05C3668}"/>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14</a:t>
            </a:r>
            <a:endParaRPr lang="ja-JP" altLang="en-US" sz="1600" dirty="0">
              <a:latin typeface="HGSｺﾞｼｯｸM" panose="020B0600000000000000" pitchFamily="50" charset="-128"/>
              <a:ea typeface="HGSｺﾞｼｯｸM" panose="020B0600000000000000" pitchFamily="50" charset="-128"/>
            </a:endParaRPr>
          </a:p>
        </p:txBody>
      </p:sp>
      <p:sp>
        <p:nvSpPr>
          <p:cNvPr id="14" name="正方形/長方形 13">
            <a:extLst>
              <a:ext uri="{FF2B5EF4-FFF2-40B4-BE49-F238E27FC236}">
                <a16:creationId xmlns:a16="http://schemas.microsoft.com/office/drawing/2014/main" id="{A02C4B19-23F4-457F-87AD-8A5E67E5A188}"/>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7BCB20A-94BE-4ADF-B619-310541272261}"/>
              </a:ext>
            </a:extLst>
          </p:cNvPr>
          <p:cNvSpPr txBox="1"/>
          <p:nvPr/>
        </p:nvSpPr>
        <p:spPr bwMode="white">
          <a:xfrm>
            <a:off x="0" y="-11088"/>
            <a:ext cx="91564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２（３）消費者への取組</a:t>
            </a:r>
            <a:r>
              <a:rPr lang="ja-JP" altLang="en-US" sz="2000" b="1" dirty="0">
                <a:solidFill>
                  <a:prstClr val="white"/>
                </a:solidFill>
                <a:latin typeface="Meiryo UI" panose="020B0604030504040204" pitchFamily="50" charset="-128"/>
                <a:ea typeface="Meiryo UI" panose="020B0604030504040204" pitchFamily="50" charset="-128"/>
              </a:rPr>
              <a:t>（「もったいないやん へらそう食品ロス」ポータルサイト）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5539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DA410FF-DA86-41BC-BAA7-9DC97786C11D}"/>
              </a:ext>
            </a:extLst>
          </p:cNvPr>
          <p:cNvSpPr txBox="1"/>
          <p:nvPr/>
        </p:nvSpPr>
        <p:spPr>
          <a:xfrm>
            <a:off x="251520" y="1888578"/>
            <a:ext cx="8640960" cy="30808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a:t>
            </a:r>
            <a:r>
              <a:rPr lang="ja-JP" altLang="en-US" sz="2800" b="1" dirty="0">
                <a:solidFill>
                  <a:prstClr val="black"/>
                </a:solidFill>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将来目標について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２</a:t>
            </a:r>
            <a:r>
              <a:rPr lang="ja-JP" altLang="en-US" sz="2800" b="1" dirty="0">
                <a:solidFill>
                  <a:prstClr val="white">
                    <a:lumMod val="85000"/>
                  </a:prstClr>
                </a:solidFill>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目標達成に向けた基本的施策の推進について</a:t>
            </a:r>
            <a:endParaRPr kumimoji="1" lang="en-US" altLang="ja-JP"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（１）　削減状況を踏まえた施策の方向性</a:t>
            </a:r>
            <a:br>
              <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（２）　事業者への取組</a:t>
            </a:r>
            <a:br>
              <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（３）　消費者への取組</a:t>
            </a: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endPar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859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3488141" y="1226282"/>
            <a:ext cx="5409334" cy="5168299"/>
          </a:xfrm>
          <a:prstGeom prst="roundRect">
            <a:avLst>
              <a:gd name="adj" fmla="val 146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25" name="角丸四角形 24"/>
          <p:cNvSpPr/>
          <p:nvPr/>
        </p:nvSpPr>
        <p:spPr>
          <a:xfrm>
            <a:off x="93193" y="1173702"/>
            <a:ext cx="3277904" cy="5639673"/>
          </a:xfrm>
          <a:prstGeom prst="roundRect">
            <a:avLst>
              <a:gd name="adj" fmla="val 146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200">
              <a:solidFill>
                <a:prstClr val="white"/>
              </a:solidFill>
              <a:latin typeface="游ゴシック" panose="020F0502020204030204"/>
              <a:ea typeface="游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98" y="1667236"/>
            <a:ext cx="1538291" cy="1354676"/>
          </a:xfrm>
          <a:prstGeom prst="rect">
            <a:avLst/>
          </a:prstGeom>
        </p:spPr>
      </p:pic>
      <p:pic>
        <p:nvPicPr>
          <p:cNvPr id="6" name="図 5"/>
          <p:cNvPicPr>
            <a:picLocks noChangeAspect="1"/>
          </p:cNvPicPr>
          <p:nvPr/>
        </p:nvPicPr>
        <p:blipFill>
          <a:blip r:embed="rId3"/>
          <a:stretch>
            <a:fillRect/>
          </a:stretch>
        </p:blipFill>
        <p:spPr>
          <a:xfrm>
            <a:off x="2210132" y="3266012"/>
            <a:ext cx="587130" cy="1683105"/>
          </a:xfrm>
          <a:prstGeom prst="rect">
            <a:avLst/>
          </a:prstGeom>
        </p:spPr>
      </p:pic>
      <p:pic>
        <p:nvPicPr>
          <p:cNvPr id="7" name="図 6"/>
          <p:cNvPicPr>
            <a:picLocks noChangeAspect="1"/>
          </p:cNvPicPr>
          <p:nvPr/>
        </p:nvPicPr>
        <p:blipFill>
          <a:blip r:embed="rId4"/>
          <a:stretch>
            <a:fillRect/>
          </a:stretch>
        </p:blipFill>
        <p:spPr>
          <a:xfrm>
            <a:off x="476728" y="3230688"/>
            <a:ext cx="1254226" cy="165646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8447" y="1886831"/>
            <a:ext cx="1175148" cy="1645778"/>
          </a:xfrm>
          <a:prstGeom prst="rect">
            <a:avLst/>
          </a:prstGeom>
        </p:spPr>
      </p:pic>
      <p:sp>
        <p:nvSpPr>
          <p:cNvPr id="12" name="テキスト ボックス 11"/>
          <p:cNvSpPr txBox="1"/>
          <p:nvPr/>
        </p:nvSpPr>
        <p:spPr>
          <a:xfrm>
            <a:off x="129010" y="1402818"/>
            <a:ext cx="4007644" cy="276999"/>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「なんでやろう？食品ロス」カードゲーム</a:t>
            </a:r>
          </a:p>
        </p:txBody>
      </p:sp>
      <p:sp>
        <p:nvSpPr>
          <p:cNvPr id="14" name="テキスト ボックス 13"/>
          <p:cNvSpPr txBox="1"/>
          <p:nvPr/>
        </p:nvSpPr>
        <p:spPr>
          <a:xfrm>
            <a:off x="129010" y="2962508"/>
            <a:ext cx="2714798" cy="276999"/>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「おいしく食べきろう」のぼり（大・小）</a:t>
            </a:r>
          </a:p>
        </p:txBody>
      </p:sp>
      <p:sp>
        <p:nvSpPr>
          <p:cNvPr id="17" name="テキスト ボックス 16"/>
          <p:cNvSpPr txBox="1"/>
          <p:nvPr/>
        </p:nvSpPr>
        <p:spPr>
          <a:xfrm>
            <a:off x="3612968" y="1445595"/>
            <a:ext cx="1789225" cy="461665"/>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食品ロス削減月間</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ポスター</a:t>
            </a:r>
          </a:p>
        </p:txBody>
      </p:sp>
      <p:sp>
        <p:nvSpPr>
          <p:cNvPr id="18" name="テキスト ボックス 17"/>
          <p:cNvSpPr txBox="1"/>
          <p:nvPr/>
        </p:nvSpPr>
        <p:spPr>
          <a:xfrm>
            <a:off x="5264406" y="1477344"/>
            <a:ext cx="2705695" cy="276999"/>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冷蔵庫革命リーフレット</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pic>
        <p:nvPicPr>
          <p:cNvPr id="19" name="図 18"/>
          <p:cNvPicPr>
            <a:picLocks noChangeAspect="1"/>
          </p:cNvPicPr>
          <p:nvPr/>
        </p:nvPicPr>
        <p:blipFill>
          <a:blip r:embed="rId6"/>
          <a:stretch>
            <a:fillRect/>
          </a:stretch>
        </p:blipFill>
        <p:spPr>
          <a:xfrm>
            <a:off x="5139813" y="1777891"/>
            <a:ext cx="2319509" cy="1633973"/>
          </a:xfrm>
          <a:prstGeom prst="rect">
            <a:avLst/>
          </a:prstGeom>
        </p:spPr>
      </p:pic>
      <p:sp>
        <p:nvSpPr>
          <p:cNvPr id="22" name="テキスト ボックス 21"/>
          <p:cNvSpPr txBox="1"/>
          <p:nvPr/>
        </p:nvSpPr>
        <p:spPr>
          <a:xfrm>
            <a:off x="3640747" y="4018913"/>
            <a:ext cx="2705695" cy="276999"/>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デジタルサイネージ（２種類）</a:t>
            </a:r>
          </a:p>
        </p:txBody>
      </p:sp>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4047" y="4310011"/>
            <a:ext cx="1114550" cy="1981421"/>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5611" y="4310011"/>
            <a:ext cx="1122371" cy="1995326"/>
          </a:xfrm>
          <a:prstGeom prst="rect">
            <a:avLst/>
          </a:prstGeom>
        </p:spPr>
      </p:pic>
      <p:pic>
        <p:nvPicPr>
          <p:cNvPr id="2" name="図 1"/>
          <p:cNvPicPr>
            <a:picLocks noChangeAspect="1"/>
          </p:cNvPicPr>
          <p:nvPr/>
        </p:nvPicPr>
        <p:blipFill>
          <a:blip r:embed="rId9"/>
          <a:stretch>
            <a:fillRect/>
          </a:stretch>
        </p:blipFill>
        <p:spPr>
          <a:xfrm>
            <a:off x="7632483" y="1772407"/>
            <a:ext cx="1159929" cy="1636280"/>
          </a:xfrm>
          <a:prstGeom prst="rect">
            <a:avLst/>
          </a:prstGeom>
          <a:ln>
            <a:solidFill>
              <a:schemeClr val="tx1"/>
            </a:solidFill>
          </a:ln>
        </p:spPr>
      </p:pic>
      <p:sp>
        <p:nvSpPr>
          <p:cNvPr id="27" name="テキスト ボックス 26"/>
          <p:cNvSpPr txBox="1"/>
          <p:nvPr/>
        </p:nvSpPr>
        <p:spPr>
          <a:xfrm>
            <a:off x="7459322" y="1429277"/>
            <a:ext cx="1789225" cy="276999"/>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ポータルサイトチラシ</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25A2A306-2E3D-4746-A917-C9FFD88227BB}"/>
              </a:ext>
            </a:extLst>
          </p:cNvPr>
          <p:cNvSpPr txBox="1"/>
          <p:nvPr/>
        </p:nvSpPr>
        <p:spPr>
          <a:xfrm>
            <a:off x="159051" y="4964690"/>
            <a:ext cx="2207777" cy="276999"/>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もったいないやん釣りゲーム</a:t>
            </a:r>
          </a:p>
        </p:txBody>
      </p:sp>
      <p:pic>
        <p:nvPicPr>
          <p:cNvPr id="16" name="図 15">
            <a:extLst>
              <a:ext uri="{FF2B5EF4-FFF2-40B4-BE49-F238E27FC236}">
                <a16:creationId xmlns:a16="http://schemas.microsoft.com/office/drawing/2014/main" id="{75647737-4ADC-4BD1-B015-D146B2688A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017" y="5270037"/>
            <a:ext cx="1900355" cy="1425266"/>
          </a:xfrm>
          <a:prstGeom prst="rect">
            <a:avLst/>
          </a:prstGeom>
        </p:spPr>
      </p:pic>
      <p:sp>
        <p:nvSpPr>
          <p:cNvPr id="30" name="正方形/長方形 29">
            <a:extLst>
              <a:ext uri="{FF2B5EF4-FFF2-40B4-BE49-F238E27FC236}">
                <a16:creationId xmlns:a16="http://schemas.microsoft.com/office/drawing/2014/main" id="{136E53AE-5C39-4A63-9097-E20A6C5F37CC}"/>
              </a:ext>
            </a:extLst>
          </p:cNvPr>
          <p:cNvSpPr/>
          <p:nvPr/>
        </p:nvSpPr>
        <p:spPr>
          <a:xfrm>
            <a:off x="76265" y="460677"/>
            <a:ext cx="8862629" cy="661720"/>
          </a:xfrm>
          <a:prstGeom prst="rect">
            <a:avLst/>
          </a:prstGeom>
          <a:ln w="28575">
            <a:solidFill>
              <a:schemeClr val="accent1"/>
            </a:solidFill>
            <a:prstDash val="solid"/>
          </a:ln>
        </p:spPr>
        <p:txBody>
          <a:bodyPr wrap="square">
            <a:spAutoFit/>
          </a:bodyPr>
          <a:lstStyle/>
          <a:p>
            <a:pPr>
              <a:spcAft>
                <a:spcPts val="554"/>
              </a:spcAft>
            </a:pPr>
            <a:r>
              <a:rPr lang="ja-JP" altLang="en-US" sz="1600" dirty="0">
                <a:latin typeface="Meiryo UI" panose="020B0604030504040204" pitchFamily="50" charset="-128"/>
                <a:ea typeface="Meiryo UI" panose="020B0604030504040204" pitchFamily="50" charset="-128"/>
              </a:rPr>
              <a:t>○　大阪府で活用するほか、毎年</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月の「食品ロス削減月間」を中心に、市町村・パートナーシップ事業者に</a:t>
            </a:r>
            <a:endParaRPr lang="en-US" altLang="ja-JP" sz="1600" dirty="0">
              <a:latin typeface="Meiryo UI" panose="020B0604030504040204" pitchFamily="50" charset="-128"/>
              <a:ea typeface="Meiryo UI" panose="020B0604030504040204" pitchFamily="50" charset="-128"/>
            </a:endParaRPr>
          </a:p>
          <a:p>
            <a:pPr>
              <a:spcAft>
                <a:spcPts val="554"/>
              </a:spcAft>
            </a:pPr>
            <a:r>
              <a:rPr lang="ja-JP" altLang="en-US" sz="1600" dirty="0">
                <a:latin typeface="Meiryo UI" panose="020B0604030504040204" pitchFamily="50" charset="-128"/>
                <a:ea typeface="Meiryo UI" panose="020B0604030504040204" pitchFamily="50" charset="-128"/>
              </a:rPr>
              <a:t>　　貸出・提供を行っており、多くの主体により、地域での消費者啓発に活用されている。</a:t>
            </a:r>
            <a:endParaRPr lang="en-US" altLang="ja-JP" sz="16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502899DB-F175-4D1B-98C4-F2E5075610C4}"/>
              </a:ext>
            </a:extLst>
          </p:cNvPr>
          <p:cNvSpPr txBox="1"/>
          <p:nvPr/>
        </p:nvSpPr>
        <p:spPr>
          <a:xfrm>
            <a:off x="52974" y="1158378"/>
            <a:ext cx="1253728" cy="300082"/>
          </a:xfrm>
          <a:prstGeom prst="rect">
            <a:avLst/>
          </a:prstGeom>
          <a:noFill/>
        </p:spPr>
        <p:txBody>
          <a:bodyPr wrap="square" rtlCol="0">
            <a:spAutoFit/>
          </a:bodyPr>
          <a:lstStyle/>
          <a:p>
            <a:pPr defTabSz="685800"/>
            <a:r>
              <a:rPr lang="ja-JP" altLang="en-US" sz="1350" dirty="0">
                <a:solidFill>
                  <a:prstClr val="black"/>
                </a:solidFill>
                <a:latin typeface="BIZ UDPゴシック" panose="020B0400000000000000" pitchFamily="50" charset="-128"/>
                <a:ea typeface="BIZ UDPゴシック" panose="020B0400000000000000" pitchFamily="50" charset="-128"/>
              </a:rPr>
              <a:t>＜貸出＞</a:t>
            </a:r>
          </a:p>
        </p:txBody>
      </p:sp>
      <p:sp>
        <p:nvSpPr>
          <p:cNvPr id="32" name="テキスト ボックス 31">
            <a:extLst>
              <a:ext uri="{FF2B5EF4-FFF2-40B4-BE49-F238E27FC236}">
                <a16:creationId xmlns:a16="http://schemas.microsoft.com/office/drawing/2014/main" id="{DCBD558B-3743-48CE-A3C7-F4480A7E15E2}"/>
              </a:ext>
            </a:extLst>
          </p:cNvPr>
          <p:cNvSpPr txBox="1"/>
          <p:nvPr/>
        </p:nvSpPr>
        <p:spPr>
          <a:xfrm>
            <a:off x="3468146" y="1140373"/>
            <a:ext cx="2008651" cy="300082"/>
          </a:xfrm>
          <a:prstGeom prst="rect">
            <a:avLst/>
          </a:prstGeom>
          <a:noFill/>
        </p:spPr>
        <p:txBody>
          <a:bodyPr wrap="square" rtlCol="0">
            <a:spAutoFit/>
          </a:bodyPr>
          <a:lstStyle/>
          <a:p>
            <a:pPr defTabSz="685800"/>
            <a:r>
              <a:rPr lang="ja-JP" altLang="en-US" sz="1350" dirty="0">
                <a:solidFill>
                  <a:prstClr val="black"/>
                </a:solidFill>
                <a:latin typeface="BIZ UDPゴシック" panose="020B0400000000000000" pitchFamily="50" charset="-128"/>
                <a:ea typeface="BIZ UDPゴシック" panose="020B0400000000000000" pitchFamily="50" charset="-128"/>
              </a:rPr>
              <a:t>＜配布＞</a:t>
            </a:r>
          </a:p>
        </p:txBody>
      </p:sp>
      <p:sp>
        <p:nvSpPr>
          <p:cNvPr id="33" name="テキスト ボックス 32">
            <a:extLst>
              <a:ext uri="{FF2B5EF4-FFF2-40B4-BE49-F238E27FC236}">
                <a16:creationId xmlns:a16="http://schemas.microsoft.com/office/drawing/2014/main" id="{6074AE5A-95E1-4CFA-A47A-3C796B48C0A4}"/>
              </a:ext>
            </a:extLst>
          </p:cNvPr>
          <p:cNvSpPr txBox="1"/>
          <p:nvPr/>
        </p:nvSpPr>
        <p:spPr>
          <a:xfrm>
            <a:off x="3537260" y="3704732"/>
            <a:ext cx="2008651" cy="300082"/>
          </a:xfrm>
          <a:prstGeom prst="rect">
            <a:avLst/>
          </a:prstGeom>
          <a:noFill/>
        </p:spPr>
        <p:txBody>
          <a:bodyPr wrap="square" rtlCol="0">
            <a:spAutoFit/>
          </a:bodyPr>
          <a:lstStyle/>
          <a:p>
            <a:pPr defTabSz="685800"/>
            <a:r>
              <a:rPr lang="ja-JP" altLang="en-US" sz="1350" dirty="0">
                <a:solidFill>
                  <a:prstClr val="black"/>
                </a:solidFill>
                <a:latin typeface="BIZ UDPゴシック" panose="020B0400000000000000" pitchFamily="50" charset="-128"/>
                <a:ea typeface="BIZ UDPゴシック" panose="020B0400000000000000" pitchFamily="50" charset="-128"/>
              </a:rPr>
              <a:t>＜データ提供＞</a:t>
            </a:r>
          </a:p>
        </p:txBody>
      </p:sp>
      <p:sp>
        <p:nvSpPr>
          <p:cNvPr id="34" name="テキスト ボックス 33">
            <a:extLst>
              <a:ext uri="{FF2B5EF4-FFF2-40B4-BE49-F238E27FC236}">
                <a16:creationId xmlns:a16="http://schemas.microsoft.com/office/drawing/2014/main" id="{82C69BDC-1667-4B68-87E4-5B1EA37792F7}"/>
              </a:ext>
            </a:extLst>
          </p:cNvPr>
          <p:cNvSpPr txBox="1"/>
          <p:nvPr/>
        </p:nvSpPr>
        <p:spPr>
          <a:xfrm>
            <a:off x="6112939" y="3995744"/>
            <a:ext cx="2705695" cy="276999"/>
          </a:xfrm>
          <a:prstGeom prst="rect">
            <a:avLst/>
          </a:prstGeom>
          <a:noFill/>
        </p:spPr>
        <p:txBody>
          <a:bodyPr wrap="square" rtlCol="0">
            <a:spAutoFit/>
          </a:bodyPr>
          <a:lstStyle/>
          <a:p>
            <a:pPr defTabSz="685800"/>
            <a:r>
              <a:rPr lang="ja-JP" altLang="en-US" sz="1200" dirty="0">
                <a:solidFill>
                  <a:prstClr val="black"/>
                </a:solidFill>
                <a:latin typeface="BIZ UDPゴシック" panose="020B0400000000000000" pitchFamily="50" charset="-128"/>
                <a:ea typeface="BIZ UDPゴシック" panose="020B0400000000000000" pitchFamily="50" charset="-128"/>
              </a:rPr>
              <a:t>コト</a:t>
            </a:r>
            <a:r>
              <a:rPr lang="en-US" altLang="ja-JP" sz="1200" dirty="0">
                <a:solidFill>
                  <a:prstClr val="black"/>
                </a:solidFill>
                <a:latin typeface="BIZ UDPゴシック" panose="020B0400000000000000" pitchFamily="50" charset="-128"/>
                <a:ea typeface="BIZ UDPゴシック" panose="020B0400000000000000" pitchFamily="50" charset="-128"/>
              </a:rPr>
              <a:t>POP</a:t>
            </a:r>
            <a:r>
              <a:rPr lang="ja-JP" altLang="en-US" sz="1200" dirty="0">
                <a:solidFill>
                  <a:prstClr val="black"/>
                </a:solidFill>
                <a:latin typeface="BIZ UDPゴシック" panose="020B0400000000000000" pitchFamily="50" charset="-128"/>
                <a:ea typeface="BIZ UDPゴシック" panose="020B0400000000000000" pitchFamily="50" charset="-128"/>
              </a:rPr>
              <a:t>（</a:t>
            </a:r>
            <a:r>
              <a:rPr lang="en-US" altLang="ja-JP" sz="1200" dirty="0">
                <a:solidFill>
                  <a:prstClr val="black"/>
                </a:solidFill>
                <a:latin typeface="BIZ UDPゴシック" panose="020B0400000000000000" pitchFamily="50" charset="-128"/>
                <a:ea typeface="BIZ UDPゴシック" panose="020B0400000000000000" pitchFamily="50" charset="-128"/>
              </a:rPr>
              <a:t>44</a:t>
            </a:r>
            <a:r>
              <a:rPr lang="ja-JP" altLang="en-US" sz="1200" dirty="0">
                <a:solidFill>
                  <a:prstClr val="black"/>
                </a:solidFill>
                <a:latin typeface="BIZ UDPゴシック" panose="020B0400000000000000" pitchFamily="50" charset="-128"/>
                <a:ea typeface="BIZ UDPゴシック" panose="020B0400000000000000" pitchFamily="50" charset="-128"/>
              </a:rPr>
              <a:t>種類）</a:t>
            </a:r>
          </a:p>
        </p:txBody>
      </p:sp>
      <p:pic>
        <p:nvPicPr>
          <p:cNvPr id="35" name="図 34">
            <a:extLst>
              <a:ext uri="{FF2B5EF4-FFF2-40B4-BE49-F238E27FC236}">
                <a16:creationId xmlns:a16="http://schemas.microsoft.com/office/drawing/2014/main" id="{53FDA6C4-E38E-4F93-8F31-3A753F47A2C1}"/>
              </a:ext>
            </a:extLst>
          </p:cNvPr>
          <p:cNvPicPr>
            <a:picLocks noChangeAspect="1"/>
          </p:cNvPicPr>
          <p:nvPr/>
        </p:nvPicPr>
        <p:blipFill>
          <a:blip r:embed="rId11"/>
          <a:stretch>
            <a:fillRect/>
          </a:stretch>
        </p:blipFill>
        <p:spPr>
          <a:xfrm>
            <a:off x="6189615" y="4348838"/>
            <a:ext cx="974673" cy="1395499"/>
          </a:xfrm>
          <a:prstGeom prst="rect">
            <a:avLst/>
          </a:prstGeom>
        </p:spPr>
      </p:pic>
      <p:pic>
        <p:nvPicPr>
          <p:cNvPr id="36" name="図 35">
            <a:extLst>
              <a:ext uri="{FF2B5EF4-FFF2-40B4-BE49-F238E27FC236}">
                <a16:creationId xmlns:a16="http://schemas.microsoft.com/office/drawing/2014/main" id="{55BE731E-03B1-4551-8062-D3281D479BF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0082" t="19151" r="19110" b="20242"/>
          <a:stretch/>
        </p:blipFill>
        <p:spPr>
          <a:xfrm>
            <a:off x="7301157" y="4375195"/>
            <a:ext cx="1353487" cy="953160"/>
          </a:xfrm>
          <a:prstGeom prst="rect">
            <a:avLst/>
          </a:prstGeom>
          <a:ln>
            <a:solidFill>
              <a:schemeClr val="tx1">
                <a:lumMod val="65000"/>
                <a:lumOff val="35000"/>
              </a:schemeClr>
            </a:solidFill>
          </a:ln>
        </p:spPr>
      </p:pic>
      <p:sp>
        <p:nvSpPr>
          <p:cNvPr id="37" name="正方形/長方形 36">
            <a:extLst>
              <a:ext uri="{FF2B5EF4-FFF2-40B4-BE49-F238E27FC236}">
                <a16:creationId xmlns:a16="http://schemas.microsoft.com/office/drawing/2014/main" id="{163BC7DF-F0C5-4B6F-A0A6-A2DD4ADA8CD3}"/>
              </a:ext>
            </a:extLst>
          </p:cNvPr>
          <p:cNvSpPr/>
          <p:nvPr/>
        </p:nvSpPr>
        <p:spPr>
          <a:xfrm>
            <a:off x="6165627" y="5820432"/>
            <a:ext cx="2510830" cy="866732"/>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spcAft>
                <a:spcPts val="554"/>
              </a:spcAft>
            </a:pPr>
            <a:r>
              <a:rPr lang="ja-JP" altLang="en-US" sz="1200" dirty="0">
                <a:latin typeface="Meiryo UI" panose="020B0604030504040204" pitchFamily="50" charset="-128"/>
                <a:ea typeface="Meiryo UI" panose="020B0604030504040204" pitchFamily="50" charset="-128"/>
              </a:rPr>
              <a:t>啓発実績（</a:t>
            </a:r>
            <a:r>
              <a:rPr lang="en-US" altLang="ja-JP" sz="1200" dirty="0">
                <a:latin typeface="Meiryo UI" panose="020B0604030504040204" pitchFamily="50" charset="-128"/>
                <a:ea typeface="Meiryo UI" panose="020B0604030504040204" pitchFamily="50" charset="-128"/>
              </a:rPr>
              <a:t>R4</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R7</a:t>
            </a:r>
            <a:r>
              <a:rPr lang="ja-JP" altLang="en-US" sz="1200" dirty="0">
                <a:latin typeface="Meiryo UI" panose="020B0604030504040204" pitchFamily="50" charset="-128"/>
                <a:ea typeface="Meiryo UI" panose="020B0604030504040204" pitchFamily="50" charset="-128"/>
              </a:rPr>
              <a:t>年６月）</a:t>
            </a:r>
            <a:br>
              <a:rPr lang="en-US" altLang="ja-JP" sz="1200" dirty="0">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配布実績：延べ約</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万</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千部</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貸出実績：延べ</a:t>
            </a:r>
            <a:r>
              <a:rPr lang="en-US" altLang="ja-JP" sz="1200" dirty="0">
                <a:solidFill>
                  <a:schemeClr val="tx1"/>
                </a:solidFill>
                <a:latin typeface="Meiryo UI" panose="020B0604030504040204" pitchFamily="50" charset="-128"/>
                <a:ea typeface="Meiryo UI" panose="020B0604030504040204" pitchFamily="50" charset="-128"/>
              </a:rPr>
              <a:t>44</a:t>
            </a:r>
            <a:r>
              <a:rPr lang="ja-JP" altLang="en-US" sz="1200" dirty="0">
                <a:solidFill>
                  <a:schemeClr val="tx1"/>
                </a:solidFill>
                <a:latin typeface="Meiryo UI" panose="020B0604030504040204" pitchFamily="50" charset="-128"/>
                <a:ea typeface="Meiryo UI" panose="020B0604030504040204" pitchFamily="50" charset="-128"/>
              </a:rPr>
              <a:t>回</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8" name="スライド番号プレースホルダー 3">
            <a:extLst>
              <a:ext uri="{FF2B5EF4-FFF2-40B4-BE49-F238E27FC236}">
                <a16:creationId xmlns:a16="http://schemas.microsoft.com/office/drawing/2014/main" id="{A743813D-933D-470E-AF41-2E149384DEBD}"/>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15</a:t>
            </a:r>
            <a:endParaRPr lang="ja-JP" altLang="en-US" sz="1600" dirty="0">
              <a:latin typeface="HGSｺﾞｼｯｸM" panose="020B0600000000000000" pitchFamily="50" charset="-128"/>
              <a:ea typeface="HGSｺﾞｼｯｸM" panose="020B0600000000000000" pitchFamily="50" charset="-128"/>
            </a:endParaRPr>
          </a:p>
        </p:txBody>
      </p:sp>
      <p:sp>
        <p:nvSpPr>
          <p:cNvPr id="42" name="正方形/長方形 41">
            <a:extLst>
              <a:ext uri="{FF2B5EF4-FFF2-40B4-BE49-F238E27FC236}">
                <a16:creationId xmlns:a16="http://schemas.microsoft.com/office/drawing/2014/main" id="{5C9775AE-1FBA-4DEB-AAC1-B015AF8C46D8}"/>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DFC77323-0DBC-486B-87B2-B17F9D25D79C}"/>
              </a:ext>
            </a:extLst>
          </p:cNvPr>
          <p:cNvSpPr txBox="1"/>
          <p:nvPr/>
        </p:nvSpPr>
        <p:spPr bwMode="white">
          <a:xfrm>
            <a:off x="-105745" y="-17671"/>
            <a:ext cx="91564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２（３）消費者への取組</a:t>
            </a:r>
            <a:r>
              <a:rPr lang="ja-JP" altLang="en-US" sz="2000" b="1" dirty="0">
                <a:solidFill>
                  <a:prstClr val="white"/>
                </a:solidFill>
                <a:latin typeface="Meiryo UI" panose="020B0604030504040204" pitchFamily="50" charset="-128"/>
                <a:ea typeface="Meiryo UI" panose="020B0604030504040204" pitchFamily="50" charset="-128"/>
              </a:rPr>
              <a:t>（大阪府の食品ロス削減啓発媒体）</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9121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4450" y="1742937"/>
            <a:ext cx="8635100" cy="3751010"/>
          </a:xfrm>
          <a:prstGeom prst="roundRect">
            <a:avLst>
              <a:gd name="adj" fmla="val 32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66998" y="506020"/>
            <a:ext cx="8835140" cy="1077218"/>
          </a:xfrm>
          <a:prstGeom prst="rect">
            <a:avLst/>
          </a:prstGeom>
          <a:ln w="28575">
            <a:solidFill>
              <a:schemeClr val="accent1"/>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 食品ロスについて学び、食品ロス削減の取組推進や普及啓発のために、地域活動や学校への出前講座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など、多様な分野で積極的に活躍していただくボランティアとして、活動隊員の養成、隊員による啓発実践、</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多様な主体との連携構築を支援してきた。</a:t>
            </a:r>
          </a:p>
          <a:p>
            <a:r>
              <a:rPr lang="ja-JP" altLang="en-US" sz="1600" dirty="0">
                <a:latin typeface="Meiryo UI" panose="020B0604030504040204" pitchFamily="50" charset="-128"/>
                <a:ea typeface="Meiryo UI" panose="020B0604030504040204" pitchFamily="50" charset="-128"/>
              </a:rPr>
              <a:t>○ 今後は、もったいないやん活動隊員による地域活動の推進と定着を図っていく。</a:t>
            </a:r>
            <a:endParaRPr lang="en-US" altLang="ja-JP" sz="1600" dirty="0">
              <a:latin typeface="Meiryo UI" panose="020B0604030504040204" pitchFamily="50" charset="-128"/>
              <a:ea typeface="Meiryo UI" panose="020B0604030504040204" pitchFamily="50" charset="-128"/>
            </a:endParaRPr>
          </a:p>
        </p:txBody>
      </p:sp>
      <p:grpSp>
        <p:nvGrpSpPr>
          <p:cNvPr id="14" name="グループ化 6"/>
          <p:cNvGrpSpPr>
            <a:grpSpLocks/>
          </p:cNvGrpSpPr>
          <p:nvPr/>
        </p:nvGrpSpPr>
        <p:grpSpPr bwMode="auto">
          <a:xfrm>
            <a:off x="329388" y="1713061"/>
            <a:ext cx="8557727" cy="3982683"/>
            <a:chOff x="-9866" y="51866"/>
            <a:chExt cx="9434871" cy="3809277"/>
          </a:xfrm>
        </p:grpSpPr>
        <p:pic>
          <p:nvPicPr>
            <p:cNvPr id="15" name="Picture 36" descr="会議でプレゼンをする人のイラスト（女性）"/>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1275" y="459841"/>
              <a:ext cx="1190829" cy="12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グループ化 1"/>
            <p:cNvGrpSpPr>
              <a:grpSpLocks/>
            </p:cNvGrpSpPr>
            <p:nvPr/>
          </p:nvGrpSpPr>
          <p:grpSpPr bwMode="auto">
            <a:xfrm>
              <a:off x="5883356" y="51866"/>
              <a:ext cx="3541649" cy="3809277"/>
              <a:chOff x="5735694" y="281187"/>
              <a:chExt cx="3542562" cy="3808849"/>
            </a:xfrm>
          </p:grpSpPr>
          <p:sp>
            <p:nvSpPr>
              <p:cNvPr id="30" name="テキスト ボックス 29"/>
              <p:cNvSpPr txBox="1">
                <a:spLocks noChangeArrowheads="1"/>
              </p:cNvSpPr>
              <p:nvPr/>
            </p:nvSpPr>
            <p:spPr bwMode="auto">
              <a:xfrm>
                <a:off x="5735694" y="1323212"/>
                <a:ext cx="3542562" cy="276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dirty="0">
                    <a:latin typeface="Meiryo UI" panose="020B0604030504040204" pitchFamily="50" charset="-128"/>
                    <a:ea typeface="Meiryo UI" panose="020B0604030504040204" pitchFamily="50" charset="-128"/>
                  </a:rPr>
                  <a:t>消費者への食品ロス削減に関する</a:t>
                </a:r>
                <a:endParaRPr lang="en-US" altLang="ja-JP" sz="1400" b="1" dirty="0">
                  <a:latin typeface="Meiryo UI" panose="020B0604030504040204" pitchFamily="50" charset="-128"/>
                  <a:ea typeface="Meiryo UI" panose="020B0604030504040204" pitchFamily="50" charset="-128"/>
                </a:endParaRPr>
              </a:p>
              <a:p>
                <a:pPr>
                  <a:spcBef>
                    <a:spcPct val="0"/>
                  </a:spcBef>
                  <a:buFontTx/>
                  <a:buNone/>
                </a:pPr>
                <a:r>
                  <a:rPr lang="ja-JP" altLang="en-US" sz="1400" b="1" dirty="0">
                    <a:latin typeface="Meiryo UI" panose="020B0604030504040204" pitchFamily="50" charset="-128"/>
                    <a:ea typeface="Meiryo UI" panose="020B0604030504040204" pitchFamily="50" charset="-128"/>
                  </a:rPr>
                  <a:t>啓発活動</a:t>
                </a:r>
              </a:p>
              <a:p>
                <a:pPr>
                  <a:spcBef>
                    <a:spcPct val="0"/>
                  </a:spcBef>
                  <a:buFontTx/>
                  <a:buNone/>
                </a:pPr>
                <a:r>
                  <a:rPr lang="ja-JP" altLang="en-US" sz="1400" dirty="0">
                    <a:latin typeface="Meiryo UI" panose="020B0604030504040204" pitchFamily="50" charset="-128"/>
                    <a:ea typeface="Meiryo UI" panose="020B0604030504040204" pitchFamily="50" charset="-128"/>
                  </a:rPr>
                  <a:t>■　府や市町村・パートナーシップ事業</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者等の啓発活動への協力</a:t>
                </a:r>
              </a:p>
              <a:p>
                <a:pPr>
                  <a:spcBef>
                    <a:spcPct val="0"/>
                  </a:spcBef>
                  <a:buFontTx/>
                  <a:buNone/>
                </a:pPr>
                <a:r>
                  <a:rPr lang="ja-JP" altLang="en-US" sz="1400" dirty="0">
                    <a:latin typeface="Meiryo UI" panose="020B0604030504040204" pitchFamily="50" charset="-128"/>
                    <a:ea typeface="Meiryo UI" panose="020B0604030504040204" pitchFamily="50" charset="-128"/>
                  </a:rPr>
                  <a:t>　・　イベントブース等での啓発活動</a:t>
                </a:r>
              </a:p>
              <a:p>
                <a:pPr>
                  <a:spcBef>
                    <a:spcPct val="0"/>
                  </a:spcBef>
                  <a:buFontTx/>
                  <a:buNone/>
                </a:pPr>
                <a:r>
                  <a:rPr lang="ja-JP" altLang="en-US" sz="1400" dirty="0">
                    <a:latin typeface="Meiryo UI" panose="020B0604030504040204" pitchFamily="50" charset="-128"/>
                    <a:ea typeface="Meiryo UI" panose="020B0604030504040204" pitchFamily="50" charset="-128"/>
                  </a:rPr>
                  <a:t>　・　学校の出前授業、環境学習等の</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講座補助</a:t>
                </a:r>
              </a:p>
              <a:p>
                <a:pPr>
                  <a:spcBef>
                    <a:spcPct val="0"/>
                  </a:spcBef>
                  <a:buFontTx/>
                  <a:buNone/>
                </a:pP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活動隊員の自主活動</a:t>
                </a:r>
              </a:p>
              <a:p>
                <a:pPr>
                  <a:spcBef>
                    <a:spcPct val="0"/>
                  </a:spcBef>
                  <a:buFontTx/>
                  <a:buNone/>
                </a:pPr>
                <a:r>
                  <a:rPr lang="ja-JP" altLang="en-US" sz="1400" dirty="0">
                    <a:latin typeface="Meiryo UI" panose="020B0604030504040204" pitchFamily="50" charset="-128"/>
                    <a:ea typeface="Meiryo UI" panose="020B0604030504040204" pitchFamily="50" charset="-128"/>
                  </a:rPr>
                  <a:t>　・　所属する団体・学校等での啓発活動</a:t>
                </a:r>
              </a:p>
              <a:p>
                <a:pPr>
                  <a:spcBef>
                    <a:spcPct val="0"/>
                  </a:spcBef>
                  <a:buFontTx/>
                  <a:buNone/>
                </a:pPr>
                <a:r>
                  <a:rPr lang="ja-JP" altLang="en-US" sz="1400" dirty="0">
                    <a:latin typeface="Meiryo UI" panose="020B0604030504040204" pitchFamily="50" charset="-128"/>
                    <a:ea typeface="Meiryo UI" panose="020B0604030504040204" pitchFamily="50" charset="-128"/>
                  </a:rPr>
                  <a:t>　・　地域などでのボランティア活動</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（フードバンクの仕分け補助等）</a:t>
                </a:r>
              </a:p>
              <a:p>
                <a:pPr>
                  <a:spcBef>
                    <a:spcPct val="0"/>
                  </a:spcBef>
                  <a:buFontTx/>
                  <a:buNone/>
                </a:pPr>
                <a:endParaRPr lang="en-US" altLang="ja-JP" sz="1400"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4220" y="281187"/>
                <a:ext cx="1177187" cy="114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10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9037" y="633316"/>
                <a:ext cx="427609" cy="6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テキスト ボックス 19"/>
            <p:cNvSpPr txBox="1">
              <a:spLocks noChangeArrowheads="1"/>
            </p:cNvSpPr>
            <p:nvPr/>
          </p:nvSpPr>
          <p:spPr bwMode="auto">
            <a:xfrm>
              <a:off x="-9866" y="1902864"/>
              <a:ext cx="2955470" cy="11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dirty="0">
                  <a:latin typeface="Meiryo UI" panose="020B0604030504040204" pitchFamily="50" charset="-128"/>
                  <a:ea typeface="Meiryo UI" panose="020B0604030504040204" pitchFamily="50" charset="-128"/>
                </a:rPr>
                <a:t>養成講座</a:t>
              </a:r>
              <a:endParaRPr lang="en-US" altLang="ja-JP" sz="1400" b="1" dirty="0">
                <a:latin typeface="Meiryo UI" panose="020B0604030504040204" pitchFamily="50" charset="-128"/>
                <a:ea typeface="Meiryo UI" panose="020B0604030504040204" pitchFamily="50" charset="-128"/>
              </a:endParaRPr>
            </a:p>
            <a:p>
              <a:pPr>
                <a:buFontTx/>
                <a:buNone/>
              </a:pPr>
              <a:r>
                <a:rPr lang="ja-JP" altLang="en-US" sz="1400" dirty="0">
                  <a:latin typeface="Meiryo UI" panose="020B0604030504040204" pitchFamily="50" charset="-128"/>
                  <a:ea typeface="Meiryo UI" panose="020B0604030504040204" pitchFamily="50" charset="-128"/>
                </a:rPr>
                <a:t>食品ロスの基本的な知識や効果的な啓発手法、３</a:t>
              </a:r>
              <a:r>
                <a:rPr lang="en-US" altLang="ja-JP" sz="1400" dirty="0">
                  <a:latin typeface="Meiryo UI" panose="020B0604030504040204" pitchFamily="50" charset="-128"/>
                  <a:ea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rPr>
                <a:t>や食品ロス削減に向けた事業者等の取り組み事例などを、座学と実習で学ぶ。</a:t>
              </a:r>
              <a:endParaRPr lang="en-US" altLang="ja-JP" sz="1400" b="1" dirty="0">
                <a:latin typeface="Meiryo UI" panose="020B0604030504040204" pitchFamily="50" charset="-128"/>
                <a:ea typeface="Meiryo UI" panose="020B0604030504040204" pitchFamily="50" charset="-128"/>
              </a:endParaRPr>
            </a:p>
          </p:txBody>
        </p:sp>
        <p:sp>
          <p:nvSpPr>
            <p:cNvPr id="21" name="下矢印 20"/>
            <p:cNvSpPr/>
            <p:nvPr/>
          </p:nvSpPr>
          <p:spPr>
            <a:xfrm rot="16200000">
              <a:off x="2998903" y="1519731"/>
              <a:ext cx="466031" cy="709113"/>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dirty="0">
                <a:latin typeface="Meiryo UI" panose="020B0604030504040204" pitchFamily="50" charset="-128"/>
                <a:ea typeface="Meiryo UI" panose="020B0604030504040204" pitchFamily="50" charset="-128"/>
              </a:endParaRPr>
            </a:p>
          </p:txBody>
        </p:sp>
        <p:sp>
          <p:nvSpPr>
            <p:cNvPr id="22" name="下矢印 21"/>
            <p:cNvSpPr/>
            <p:nvPr/>
          </p:nvSpPr>
          <p:spPr>
            <a:xfrm rot="16200000">
              <a:off x="5388734" y="1602450"/>
              <a:ext cx="419534" cy="71203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dirty="0">
                <a:latin typeface="Meiryo UI" panose="020B0604030504040204" pitchFamily="50" charset="-128"/>
                <a:ea typeface="Meiryo UI" panose="020B0604030504040204" pitchFamily="50" charset="-128"/>
              </a:endParaRPr>
            </a:p>
          </p:txBody>
        </p:sp>
        <p:sp>
          <p:nvSpPr>
            <p:cNvPr id="24" name="テキスト ボックス 28"/>
            <p:cNvSpPr txBox="1">
              <a:spLocks noChangeArrowheads="1"/>
            </p:cNvSpPr>
            <p:nvPr/>
          </p:nvSpPr>
          <p:spPr bwMode="auto">
            <a:xfrm>
              <a:off x="2322005" y="1376212"/>
              <a:ext cx="1558997" cy="23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023" b="1" dirty="0">
                  <a:latin typeface="Meiryo UI" panose="020B0604030504040204" pitchFamily="50" charset="-128"/>
                  <a:ea typeface="Meiryo UI" panose="020B0604030504040204" pitchFamily="50" charset="-128"/>
                </a:rPr>
                <a:t>修了後、登録</a:t>
              </a:r>
            </a:p>
          </p:txBody>
        </p:sp>
        <p:sp>
          <p:nvSpPr>
            <p:cNvPr id="25" name="テキスト ボックス 28"/>
            <p:cNvSpPr txBox="1">
              <a:spLocks noChangeArrowheads="1"/>
            </p:cNvSpPr>
            <p:nvPr/>
          </p:nvSpPr>
          <p:spPr bwMode="auto">
            <a:xfrm>
              <a:off x="5114733" y="1482616"/>
              <a:ext cx="830899" cy="26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200" b="1" dirty="0">
                  <a:latin typeface="Meiryo UI" panose="020B0604030504040204" pitchFamily="50" charset="-128"/>
                  <a:ea typeface="Meiryo UI" panose="020B0604030504040204" pitchFamily="50" charset="-128"/>
                </a:rPr>
                <a:t>啓発</a:t>
              </a:r>
            </a:p>
          </p:txBody>
        </p:sp>
      </p:grpSp>
      <p:pic>
        <p:nvPicPr>
          <p:cNvPr id="35" name="図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80972" y="2616248"/>
            <a:ext cx="1377114" cy="1212640"/>
          </a:xfrm>
          <a:prstGeom prst="rect">
            <a:avLst/>
          </a:prstGeom>
        </p:spPr>
      </p:pic>
      <p:grpSp>
        <p:nvGrpSpPr>
          <p:cNvPr id="26" name="グループ化 25">
            <a:extLst>
              <a:ext uri="{FF2B5EF4-FFF2-40B4-BE49-F238E27FC236}">
                <a16:creationId xmlns:a16="http://schemas.microsoft.com/office/drawing/2014/main" id="{39AC82E1-7633-4B87-B660-D459ED0C41FC}"/>
              </a:ext>
            </a:extLst>
          </p:cNvPr>
          <p:cNvGrpSpPr/>
          <p:nvPr/>
        </p:nvGrpSpPr>
        <p:grpSpPr>
          <a:xfrm>
            <a:off x="145883" y="5678233"/>
            <a:ext cx="8653174" cy="1077218"/>
            <a:chOff x="488784" y="2073480"/>
            <a:chExt cx="7799385" cy="1166986"/>
          </a:xfrm>
          <a:solidFill>
            <a:schemeClr val="accent5">
              <a:lumMod val="20000"/>
              <a:lumOff val="80000"/>
            </a:schemeClr>
          </a:solidFill>
        </p:grpSpPr>
        <p:sp>
          <p:nvSpPr>
            <p:cNvPr id="27" name="テキスト ボックス 26">
              <a:extLst>
                <a:ext uri="{FF2B5EF4-FFF2-40B4-BE49-F238E27FC236}">
                  <a16:creationId xmlns:a16="http://schemas.microsoft.com/office/drawing/2014/main" id="{8EFFB27A-2D20-4469-8DFF-EEA74D5C4ECD}"/>
                </a:ext>
              </a:extLst>
            </p:cNvPr>
            <p:cNvSpPr txBox="1"/>
            <p:nvPr/>
          </p:nvSpPr>
          <p:spPr>
            <a:xfrm>
              <a:off x="488784" y="2073480"/>
              <a:ext cx="7799385" cy="1166986"/>
            </a:xfrm>
            <a:prstGeom prst="rect">
              <a:avLst/>
            </a:prstGeom>
            <a:grpFill/>
          </p:spPr>
          <p:txBody>
            <a:bodyPr wrap="square" rtlCol="0">
              <a:spAutoFit/>
            </a:bodyPr>
            <a:lstStyle/>
            <a:p>
              <a:r>
                <a:rPr lang="ja-JP" altLang="en-US" sz="1600" dirty="0">
                  <a:latin typeface="Meiryo UI" panose="020B0604030504040204" pitchFamily="50" charset="-128"/>
                  <a:ea typeface="Meiryo UI" panose="020B0604030504040204" pitchFamily="50" charset="-128"/>
                </a:rPr>
                <a:t>（隊員総数）</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R4</a:t>
              </a:r>
              <a:r>
                <a:rPr lang="ja-JP" altLang="en-US" sz="1600" dirty="0">
                  <a:latin typeface="Meiryo UI" panose="020B0604030504040204" pitchFamily="50" charset="-128"/>
                  <a:ea typeface="Meiryo UI" panose="020B0604030504040204" pitchFamily="50" charset="-128"/>
                </a:rPr>
                <a:t>年度登録　</a:t>
              </a:r>
              <a:r>
                <a:rPr lang="ja-JP" altLang="en-US" sz="1600" b="1" dirty="0">
                  <a:latin typeface="Meiryo UI" panose="020B0604030504040204" pitchFamily="50" charset="-128"/>
                  <a:ea typeface="Meiryo UI" panose="020B0604030504040204" pitchFamily="50" charset="-128"/>
                </a:rPr>
                <a:t>１７名</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R5</a:t>
              </a:r>
              <a:r>
                <a:rPr lang="ja-JP" altLang="en-US" sz="1600" dirty="0">
                  <a:latin typeface="Meiryo UI" panose="020B0604030504040204" pitchFamily="50" charset="-128"/>
                  <a:ea typeface="Meiryo UI" panose="020B0604030504040204" pitchFamily="50" charset="-128"/>
                </a:rPr>
                <a:t>年度登録　</a:t>
              </a:r>
              <a:r>
                <a:rPr lang="ja-JP" altLang="en-US" sz="1600" b="1" dirty="0">
                  <a:latin typeface="Meiryo UI" panose="020B0604030504040204" pitchFamily="50" charset="-128"/>
                  <a:ea typeface="Meiryo UI" panose="020B0604030504040204" pitchFamily="50" charset="-128"/>
                </a:rPr>
                <a:t>１６名</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R6</a:t>
              </a:r>
              <a:r>
                <a:rPr lang="ja-JP" altLang="en-US" sz="1600" dirty="0">
                  <a:latin typeface="Meiryo UI" panose="020B0604030504040204" pitchFamily="50" charset="-128"/>
                  <a:ea typeface="Meiryo UI" panose="020B0604030504040204" pitchFamily="50" charset="-128"/>
                </a:rPr>
                <a:t>年度登録　</a:t>
              </a:r>
              <a:r>
                <a:rPr lang="ja-JP" altLang="en-US" sz="1600" b="1" dirty="0">
                  <a:latin typeface="Meiryo UI" panose="020B0604030504040204" pitchFamily="50" charset="-128"/>
                  <a:ea typeface="Meiryo UI" panose="020B0604030504040204" pitchFamily="50" charset="-128"/>
                </a:rPr>
                <a:t>１３名</a:t>
              </a:r>
              <a:endParaRPr lang="en-US" altLang="ja-JP" sz="1600" b="1" dirty="0">
                <a:latin typeface="Meiryo UI" panose="020B0604030504040204" pitchFamily="50" charset="-128"/>
                <a:ea typeface="Meiryo UI" panose="020B0604030504040204" pitchFamily="50" charset="-128"/>
              </a:endParaRPr>
            </a:p>
          </p:txBody>
        </p:sp>
        <p:sp>
          <p:nvSpPr>
            <p:cNvPr id="34" name="二等辺三角形 33">
              <a:extLst>
                <a:ext uri="{FF2B5EF4-FFF2-40B4-BE49-F238E27FC236}">
                  <a16:creationId xmlns:a16="http://schemas.microsoft.com/office/drawing/2014/main" id="{B5E54114-A50B-43F4-A2D5-F849A4F26E54}"/>
                </a:ext>
              </a:extLst>
            </p:cNvPr>
            <p:cNvSpPr/>
            <p:nvPr/>
          </p:nvSpPr>
          <p:spPr>
            <a:xfrm rot="5400000">
              <a:off x="2426436" y="2567366"/>
              <a:ext cx="404542" cy="392415"/>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52417DD-B2CE-4F8A-A5D3-6C082774AA19}"/>
                </a:ext>
              </a:extLst>
            </p:cNvPr>
            <p:cNvSpPr txBox="1"/>
            <p:nvPr/>
          </p:nvSpPr>
          <p:spPr>
            <a:xfrm>
              <a:off x="3005269" y="2560001"/>
              <a:ext cx="1659685" cy="377118"/>
            </a:xfrm>
            <a:prstGeom prst="rect">
              <a:avLst/>
            </a:prstGeom>
            <a:grpFill/>
          </p:spPr>
          <p:txBody>
            <a:bodyPr wrap="square" rtlCol="0">
              <a:spAutoFit/>
            </a:bodyPr>
            <a:lstStyle/>
            <a:p>
              <a:r>
                <a:rPr lang="ja-JP" altLang="en-US" sz="1662" dirty="0">
                  <a:latin typeface="Meiryo UI" panose="020B0604030504040204" pitchFamily="50" charset="-128"/>
                  <a:ea typeface="Meiryo UI" panose="020B0604030504040204" pitchFamily="50" charset="-128"/>
                </a:rPr>
                <a:t>総数　：　</a:t>
              </a:r>
              <a:r>
                <a:rPr lang="ja-JP" altLang="en-US" sz="1662" b="1" dirty="0">
                  <a:latin typeface="Meiryo UI" panose="020B0604030504040204" pitchFamily="50" charset="-128"/>
                  <a:ea typeface="Meiryo UI" panose="020B0604030504040204" pitchFamily="50" charset="-128"/>
                </a:rPr>
                <a:t>４６名</a:t>
              </a:r>
              <a:endParaRPr lang="en-US" altLang="ja-JP" sz="1662" b="1" dirty="0">
                <a:latin typeface="Meiryo UI" panose="020B0604030504040204" pitchFamily="50" charset="-128"/>
                <a:ea typeface="Meiryo UI" panose="020B0604030504040204" pitchFamily="50" charset="-128"/>
              </a:endParaRPr>
            </a:p>
          </p:txBody>
        </p:sp>
      </p:grpSp>
      <p:sp>
        <p:nvSpPr>
          <p:cNvPr id="28" name="テキスト ボックス 27">
            <a:extLst>
              <a:ext uri="{FF2B5EF4-FFF2-40B4-BE49-F238E27FC236}">
                <a16:creationId xmlns:a16="http://schemas.microsoft.com/office/drawing/2014/main" id="{D253E08A-C559-436F-A752-6629DAA88185}"/>
              </a:ext>
            </a:extLst>
          </p:cNvPr>
          <p:cNvSpPr txBox="1"/>
          <p:nvPr/>
        </p:nvSpPr>
        <p:spPr>
          <a:xfrm>
            <a:off x="4779213" y="5723466"/>
            <a:ext cx="4019843" cy="1077218"/>
          </a:xfrm>
          <a:prstGeom prst="rect">
            <a:avLst/>
          </a:prstGeom>
          <a:solidFill>
            <a:schemeClr val="accent5">
              <a:lumMod val="20000"/>
              <a:lumOff val="80000"/>
            </a:schemeClr>
          </a:solid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R7</a:t>
            </a:r>
            <a:r>
              <a:rPr lang="ja-JP" altLang="en-US" sz="1400" dirty="0">
                <a:latin typeface="Meiryo UI" panose="020B0604030504040204" pitchFamily="50" charset="-128"/>
                <a:ea typeface="Meiryo UI" panose="020B0604030504040204" pitchFamily="50" charset="-128"/>
              </a:rPr>
              <a:t>年度　市町村、事業者からの活動要請）</a:t>
            </a:r>
            <a:br>
              <a:rPr lang="en-US" altLang="ja-JP" sz="16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（仮称）堺市食品ロス削減イベント</a:t>
            </a:r>
            <a:endParaRPr lang="zh-TW" altLang="en-US" sz="18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・咲洲こども</a:t>
            </a:r>
            <a:r>
              <a:rPr lang="en-US" altLang="ja-JP" sz="1600" dirty="0">
                <a:latin typeface="Meiryo UI" panose="020B0604030504040204" pitchFamily="50" charset="-128"/>
                <a:ea typeface="Meiryo UI" panose="020B0604030504040204" pitchFamily="50" charset="-128"/>
              </a:rPr>
              <a:t>EXPO </a:t>
            </a:r>
          </a:p>
          <a:p>
            <a:r>
              <a:rPr lang="ja-JP" altLang="en-US" sz="1600" dirty="0">
                <a:latin typeface="Meiryo UI" panose="020B0604030504040204" pitchFamily="50" charset="-128"/>
                <a:ea typeface="Meiryo UI" panose="020B0604030504040204" pitchFamily="50" charset="-128"/>
              </a:rPr>
              <a:t>・大阪産まつり　　　　　　　　　　　　　　　　　など</a:t>
            </a:r>
            <a:endParaRPr lang="en-US" altLang="ja-JP" sz="1600" dirty="0">
              <a:latin typeface="Meiryo UI" panose="020B0604030504040204" pitchFamily="50" charset="-128"/>
              <a:ea typeface="Meiryo UI" panose="020B0604030504040204" pitchFamily="50" charset="-128"/>
            </a:endParaRPr>
          </a:p>
        </p:txBody>
      </p:sp>
      <p:sp>
        <p:nvSpPr>
          <p:cNvPr id="23" name="スライド番号プレースホルダー 3">
            <a:extLst>
              <a:ext uri="{FF2B5EF4-FFF2-40B4-BE49-F238E27FC236}">
                <a16:creationId xmlns:a16="http://schemas.microsoft.com/office/drawing/2014/main" id="{1F1DCEF3-54A2-4D71-BF20-EB507F5112A0}"/>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16</a:t>
            </a:r>
            <a:endParaRPr lang="ja-JP" altLang="en-US" sz="1600" dirty="0">
              <a:latin typeface="HGSｺﾞｼｯｸM" panose="020B0600000000000000" pitchFamily="50" charset="-128"/>
              <a:ea typeface="HGSｺﾞｼｯｸM" panose="020B0600000000000000" pitchFamily="50" charset="-128"/>
            </a:endParaRPr>
          </a:p>
        </p:txBody>
      </p:sp>
      <p:sp>
        <p:nvSpPr>
          <p:cNvPr id="29" name="正方形/長方形 28">
            <a:extLst>
              <a:ext uri="{FF2B5EF4-FFF2-40B4-BE49-F238E27FC236}">
                <a16:creationId xmlns:a16="http://schemas.microsoft.com/office/drawing/2014/main" id="{EEAB81CD-A71B-4F08-9DC1-F6208FC59479}"/>
              </a:ext>
            </a:extLst>
          </p:cNvPr>
          <p:cNvSpPr/>
          <p:nvPr/>
        </p:nvSpPr>
        <p:spPr>
          <a:xfrm>
            <a:off x="0" y="-10617"/>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B2D69E56-B8BA-4E56-B1E6-B5389ACBCA38}"/>
              </a:ext>
            </a:extLst>
          </p:cNvPr>
          <p:cNvSpPr txBox="1"/>
          <p:nvPr/>
        </p:nvSpPr>
        <p:spPr bwMode="white">
          <a:xfrm>
            <a:off x="-105745" y="-17671"/>
            <a:ext cx="91564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２（３）消費者への取組</a:t>
            </a:r>
            <a:r>
              <a:rPr lang="ja-JP" altLang="en-US" sz="2000" b="1" dirty="0">
                <a:solidFill>
                  <a:prstClr val="white"/>
                </a:solidFill>
                <a:latin typeface="Meiryo UI" panose="020B0604030504040204" pitchFamily="50" charset="-128"/>
                <a:ea typeface="Meiryo UI" panose="020B0604030504040204" pitchFamily="50" charset="-128"/>
              </a:rPr>
              <a:t>（啓発ボランティア「もったいないやん活動隊」）</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0831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0364" y="524362"/>
            <a:ext cx="8990322" cy="1944216"/>
          </a:xfrm>
          <a:prstGeom prst="roundRect">
            <a:avLst>
              <a:gd name="adj" fmla="val 1002"/>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80599" marR="0" lvl="0" indent="-80599" algn="l" defTabSz="914400" rtl="0" eaLnBrk="1" fontAlgn="auto" latinLnBrk="0" hangingPunct="1">
              <a:lnSpc>
                <a:spcPct val="150000"/>
              </a:lnSpc>
              <a:spcBef>
                <a:spcPts val="0"/>
              </a:spcBef>
              <a:spcAft>
                <a:spcPts val="0"/>
              </a:spcAft>
              <a:buClrTx/>
              <a:buSzTx/>
              <a:buFontTx/>
              <a:buNone/>
              <a:tabLst/>
              <a:defRPr/>
            </a:pPr>
            <a:r>
              <a:rPr lang="ja-JP" altLang="en-US" sz="1600" dirty="0">
                <a:solidFill>
                  <a:prstClr val="black"/>
                </a:solidFill>
                <a:latin typeface="Meiryo UI" pitchFamily="50" charset="-128"/>
                <a:ea typeface="Meiryo UI" pitchFamily="50" charset="-128"/>
                <a:cs typeface="Meiryo UI"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「食品ロスの削減の推進に関する法律」で規定された「食品ロス削減月間（</a:t>
            </a:r>
            <a:r>
              <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10</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月）」において、パートナー　</a:t>
            </a:r>
            <a:endPar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0599" marR="0" lvl="0" indent="-80599" algn="l" defTabSz="914400" rtl="0" eaLnBrk="1" fontAlgn="auto" latinLnBrk="0" hangingPunct="1">
              <a:lnSpc>
                <a:spcPct val="150000"/>
              </a:lnSpc>
              <a:spcBef>
                <a:spcPts val="0"/>
              </a:spcBef>
              <a:spcAft>
                <a:spcPts val="0"/>
              </a:spcAft>
              <a:buClrTx/>
              <a:buSzTx/>
              <a:buFontTx/>
              <a:buNone/>
              <a:tabLst/>
              <a:defRPr/>
            </a:pPr>
            <a:r>
              <a:rPr lang="ja-JP" altLang="en-US" sz="1600" dirty="0">
                <a:solidFill>
                  <a:prstClr val="black"/>
                </a:solidFill>
                <a:latin typeface="Meiryo UI" pitchFamily="50" charset="-128"/>
                <a:ea typeface="Meiryo UI" pitchFamily="50" charset="-128"/>
                <a:cs typeface="Meiryo UI"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シップ事業者、市町村と共にキャンペーン・啓発を展開。</a:t>
            </a:r>
            <a:endPar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0599" marR="0" lvl="0" indent="-80599" algn="l" defTabSz="914400"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月間キャンペーンの一環として、府も啓発イベントを、事業者や市町村と連携して開催してきた。</a:t>
            </a:r>
            <a:endParaRPr lang="en-US" altLang="ja-JP" sz="1600" dirty="0">
              <a:solidFill>
                <a:prstClr val="black"/>
              </a:solidFill>
              <a:latin typeface="Meiryo UI" pitchFamily="50" charset="-128"/>
              <a:ea typeface="Meiryo UI" pitchFamily="50" charset="-128"/>
              <a:cs typeface="Meiryo UI" pitchFamily="50" charset="-128"/>
            </a:endParaRPr>
          </a:p>
          <a:p>
            <a:pPr marL="80599" marR="0" lvl="0" indent="-80599" algn="l" defTabSz="914400" rtl="0" eaLnBrk="1" fontAlgn="auto" latinLnBrk="0" hangingPunct="1">
              <a:lnSpc>
                <a:spcPct val="150000"/>
              </a:lnSpc>
              <a:spcBef>
                <a:spcPts val="0"/>
              </a:spcBef>
              <a:spcAft>
                <a:spcPts val="0"/>
              </a:spcAft>
              <a:buClrTx/>
              <a:buSzTx/>
              <a:buFontTx/>
              <a:buNone/>
              <a:tabLst/>
              <a:defRPr/>
            </a:pPr>
            <a:r>
              <a:rPr lang="ja-JP" altLang="en-US" sz="1600" dirty="0">
                <a:solidFill>
                  <a:prstClr val="black"/>
                </a:solidFill>
                <a:latin typeface="Meiryo UI" pitchFamily="50" charset="-128"/>
                <a:ea typeface="Meiryo UI" pitchFamily="50" charset="-128"/>
                <a:cs typeface="Meiryo UI"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全国での啓発月間でもあり、国・自治体・事業者一体となって啓発を実施し、国民運動としての意識醸成</a:t>
            </a:r>
            <a:endPar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0599" marR="0" lvl="0" indent="-80599" algn="l" defTabSz="914400" rtl="0" eaLnBrk="1" fontAlgn="auto" latinLnBrk="0" hangingPunct="1">
              <a:lnSpc>
                <a:spcPct val="150000"/>
              </a:lnSpc>
              <a:spcBef>
                <a:spcPts val="0"/>
              </a:spcBef>
              <a:spcAft>
                <a:spcPts val="0"/>
              </a:spcAft>
              <a:buClrTx/>
              <a:buSzTx/>
              <a:buFontTx/>
              <a:buNone/>
              <a:tabLst/>
              <a:defRPr/>
            </a:pPr>
            <a:r>
              <a:rPr lang="ja-JP" altLang="en-US" sz="1600" dirty="0">
                <a:solidFill>
                  <a:prstClr val="black"/>
                </a:solidFill>
                <a:latin typeface="Meiryo UI" pitchFamily="50" charset="-128"/>
                <a:ea typeface="Meiryo UI" pitchFamily="50" charset="-128"/>
                <a:cs typeface="Meiryo UI"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を図るとともに、家庭での削減を具体的に働きかける機会として活用していく。</a:t>
            </a:r>
            <a:endPar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7" name="正方形/長方形 6"/>
          <p:cNvSpPr/>
          <p:nvPr/>
        </p:nvSpPr>
        <p:spPr>
          <a:xfrm>
            <a:off x="94442" y="2800670"/>
            <a:ext cx="8990322" cy="3625031"/>
          </a:xfrm>
          <a:prstGeom prst="rect">
            <a:avLst/>
          </a:prstGeom>
          <a:noFill/>
          <a:ln>
            <a:solidFill>
              <a:schemeClr val="tx1"/>
            </a:solidFill>
          </a:ln>
        </p:spPr>
        <p:txBody>
          <a:bodyPr wrap="square" lIns="0" tIns="0" rIns="0" bIns="0">
            <a:spAutoFit/>
          </a:bodyPr>
          <a:lstStyle/>
          <a:p>
            <a:pPr>
              <a:lnSpc>
                <a:spcPts val="2600"/>
              </a:lnSpc>
            </a:pP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１　パートナーシップ事業者及び市町村による取組の周知</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府ホームページへの掲載、報道提供の実施</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市町村や大学等による講座や掲示による食品ロス学習・啓発</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イベントでのブース啓発</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市町村でのフードドライブ実施</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フードシェアリングサービスによる未利用食品やアップサイクル商品の販売会</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飲食店での食べきり企画</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２　府によるイベント啓発</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市町村・事業者・活動隊等と連携した、ショッピングモールでの啓発イベント</a:t>
            </a:r>
          </a:p>
          <a:p>
            <a:pPr>
              <a:lnSpc>
                <a:spcPts val="2600"/>
              </a:lnSpc>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　大阪産</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もん</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イベント等でのブース出展や食べきり啓発の実施</a:t>
            </a:r>
            <a:endParaRPr lang="en-US" altLang="ja-JP" sz="1600" dirty="0">
              <a:latin typeface="Meiryo UI" panose="020B0604030504040204" pitchFamily="50" charset="-128"/>
              <a:ea typeface="Meiryo UI" panose="020B0604030504040204" pitchFamily="50" charset="-128"/>
              <a:cs typeface="メイリオ" pitchFamily="50" charset="-128"/>
            </a:endParaRPr>
          </a:p>
        </p:txBody>
      </p:sp>
      <p:sp>
        <p:nvSpPr>
          <p:cNvPr id="8" name="スライド番号プレースホルダー 3">
            <a:extLst>
              <a:ext uri="{FF2B5EF4-FFF2-40B4-BE49-F238E27FC236}">
                <a16:creationId xmlns:a16="http://schemas.microsoft.com/office/drawing/2014/main" id="{AA648822-3CB0-425B-ADB2-3E8D00068B13}"/>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17</a:t>
            </a:r>
            <a:endParaRPr lang="ja-JP" altLang="en-US" sz="1600" dirty="0">
              <a:latin typeface="HGSｺﾞｼｯｸM" panose="020B0600000000000000" pitchFamily="50" charset="-128"/>
              <a:ea typeface="HGSｺﾞｼｯｸM" panose="020B0600000000000000" pitchFamily="50" charset="-128"/>
            </a:endParaRPr>
          </a:p>
        </p:txBody>
      </p:sp>
      <p:sp>
        <p:nvSpPr>
          <p:cNvPr id="9" name="正方形/長方形 8">
            <a:extLst>
              <a:ext uri="{FF2B5EF4-FFF2-40B4-BE49-F238E27FC236}">
                <a16:creationId xmlns:a16="http://schemas.microsoft.com/office/drawing/2014/main" id="{890C5AEC-57DE-4627-80C1-EC7E025E289C}"/>
              </a:ext>
            </a:extLst>
          </p:cNvPr>
          <p:cNvSpPr/>
          <p:nvPr/>
        </p:nvSpPr>
        <p:spPr>
          <a:xfrm>
            <a:off x="12431"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EA964188-10CC-4EE5-A2DD-E4ED398C0F40}"/>
              </a:ext>
            </a:extLst>
          </p:cNvPr>
          <p:cNvSpPr txBox="1"/>
          <p:nvPr/>
        </p:nvSpPr>
        <p:spPr bwMode="white">
          <a:xfrm>
            <a:off x="-105745" y="-17671"/>
            <a:ext cx="91564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２（３）消費者への取組</a:t>
            </a:r>
            <a:r>
              <a:rPr lang="ja-JP" altLang="en-US" sz="2000" b="1" dirty="0">
                <a:solidFill>
                  <a:prstClr val="white"/>
                </a:solidFill>
                <a:latin typeface="Meiryo UI" panose="020B0604030504040204" pitchFamily="50" charset="-128"/>
                <a:ea typeface="Meiryo UI" panose="020B0604030504040204" pitchFamily="50" charset="-128"/>
              </a:rPr>
              <a:t>（</a:t>
            </a:r>
            <a:r>
              <a:rPr lang="en-US" altLang="ja-JP" sz="2000" b="1" dirty="0">
                <a:solidFill>
                  <a:prstClr val="white"/>
                </a:solidFill>
                <a:latin typeface="Meiryo UI" panose="020B0604030504040204" pitchFamily="50" charset="-128"/>
                <a:ea typeface="Meiryo UI" panose="020B0604030504040204" pitchFamily="50" charset="-128"/>
              </a:rPr>
              <a:t>10</a:t>
            </a:r>
            <a:r>
              <a:rPr lang="ja-JP" altLang="en-US" sz="2000" b="1" dirty="0">
                <a:solidFill>
                  <a:prstClr val="white"/>
                </a:solidFill>
                <a:latin typeface="Meiryo UI" panose="020B0604030504040204" pitchFamily="50" charset="-128"/>
                <a:ea typeface="Meiryo UI" panose="020B0604030504040204" pitchFamily="50" charset="-128"/>
              </a:rPr>
              <a:t>月「食品ロス削減月間」での啓発・キャンペーン）</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0739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46D0C87-9940-414F-9604-3644D0412E1A}"/>
              </a:ext>
            </a:extLst>
          </p:cNvPr>
          <p:cNvSpPr txBox="1"/>
          <p:nvPr/>
        </p:nvSpPr>
        <p:spPr>
          <a:xfrm>
            <a:off x="79343" y="1181992"/>
            <a:ext cx="5234656" cy="1086516"/>
          </a:xfrm>
          <a:prstGeom prst="rect">
            <a:avLst/>
          </a:prstGeom>
          <a:noFill/>
        </p:spPr>
        <p:txBody>
          <a:bodyPr wrap="square" rtlCol="0">
            <a:spAutoFit/>
          </a:bodyPr>
          <a:lstStyle/>
          <a:p>
            <a:pPr indent="123095" defTabSz="844083"/>
            <a:endPar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23095" defTabSz="844083"/>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■実施場所、実施期間</a:t>
            </a:r>
            <a:endPar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23095" defTabSz="844083"/>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・じゃんぼスクエア河内長野　　　</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令和５年</a:t>
            </a:r>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９</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29</a:t>
            </a:r>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10</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29</a:t>
            </a:r>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a:t>
            </a:r>
            <a:endPar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23095" algn="just" defTabSz="844083">
              <a:tabLst>
                <a:tab pos="492382" algn="l"/>
              </a:tabLst>
            </a:pPr>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・イオン藤井寺ショッピングセンター　</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令和５年</a:t>
            </a:r>
            <a:r>
              <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10</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a:t>
            </a:r>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11</a:t>
            </a:r>
            <a:r>
              <a:rPr kumimoji="0" lang="ja-JP"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26</a:t>
            </a:r>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a:t>
            </a:r>
            <a:endParaRPr kumimoji="0" lang="en-US" altLang="ja-JP"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23095" algn="just" defTabSz="844083">
              <a:tabLst>
                <a:tab pos="492382" algn="l"/>
              </a:tabLst>
            </a:pPr>
            <a:r>
              <a:rPr kumimoji="0" lang="ja-JP" altLang="en-US" sz="1292"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主な取組</a:t>
            </a:r>
            <a:endParaRPr lang="ja-JP" altLang="en-US" sz="1292" b="1" dirty="0">
              <a:solidFill>
                <a:srgbClr val="5B9BD5">
                  <a:lumMod val="50000"/>
                </a:srgbClr>
              </a:solidFill>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22569891-B15F-49E7-93F3-82AB7C58A02D}"/>
              </a:ext>
            </a:extLst>
          </p:cNvPr>
          <p:cNvGraphicFramePr>
            <a:graphicFrameLocks noGrp="1"/>
          </p:cNvGraphicFramePr>
          <p:nvPr>
            <p:extLst>
              <p:ext uri="{D42A27DB-BD31-4B8C-83A1-F6EECF244321}">
                <p14:modId xmlns:p14="http://schemas.microsoft.com/office/powerpoint/2010/main" val="3715619676"/>
              </p:ext>
            </p:extLst>
          </p:nvPr>
        </p:nvGraphicFramePr>
        <p:xfrm>
          <a:off x="414154" y="2268508"/>
          <a:ext cx="4376324" cy="3499933"/>
        </p:xfrm>
        <a:graphic>
          <a:graphicData uri="http://schemas.openxmlformats.org/drawingml/2006/table">
            <a:tbl>
              <a:tblPr firstRow="1" bandRow="1"/>
              <a:tblGrid>
                <a:gridCol w="290702">
                  <a:extLst>
                    <a:ext uri="{9D8B030D-6E8A-4147-A177-3AD203B41FA5}">
                      <a16:colId xmlns:a16="http://schemas.microsoft.com/office/drawing/2014/main" val="245153192"/>
                    </a:ext>
                  </a:extLst>
                </a:gridCol>
                <a:gridCol w="4085622">
                  <a:extLst>
                    <a:ext uri="{9D8B030D-6E8A-4147-A177-3AD203B41FA5}">
                      <a16:colId xmlns:a16="http://schemas.microsoft.com/office/drawing/2014/main" val="4061432721"/>
                    </a:ext>
                  </a:extLst>
                </a:gridCol>
              </a:tblGrid>
              <a:tr h="267507">
                <a:tc gridSpan="2">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取組内容</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9581" marR="69581" marT="34790" marB="347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EB0C3"/>
                    </a:solidFill>
                  </a:tcPr>
                </a:tc>
                <a:tc hMerge="1">
                  <a:txBody>
                    <a:bodyPr/>
                    <a:lstStyle/>
                    <a:p>
                      <a:endParaRPr kumimoji="1" lang="ja-JP" altLang="en-US"/>
                    </a:p>
                  </a:txBody>
                  <a:tcPr/>
                </a:tc>
                <a:extLst>
                  <a:ext uri="{0D108BD9-81ED-4DB2-BD59-A6C34878D82A}">
                    <a16:rowId xmlns:a16="http://schemas.microsoft.com/office/drawing/2014/main" val="1056841822"/>
                  </a:ext>
                </a:extLst>
              </a:tr>
              <a:tr h="432048">
                <a:tc rowSpan="4">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71755" marR="71755" algn="ctr">
                        <a:spcAft>
                          <a:spcPts val="0"/>
                        </a:spcAft>
                      </a:pPr>
                      <a:r>
                        <a:rPr lang="ja-JP" sz="1200" kern="100" dirty="0">
                          <a:effectLst/>
                          <a:latin typeface="Meiryo UI" panose="020B0604030504040204" pitchFamily="50" charset="-128"/>
                          <a:ea typeface="Meiryo UI" panose="020B0604030504040204" pitchFamily="50" charset="-128"/>
                        </a:rPr>
                        <a:t>広報・啓発</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9581" marR="69581" marT="34790" marB="34790" vert="eaVert"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ts val="1200"/>
                        </a:lnSpc>
                      </a:pPr>
                      <a:r>
                        <a:rPr lang="ja-JP" sz="1200" kern="100" dirty="0">
                          <a:effectLst/>
                          <a:latin typeface="Meiryo UI" panose="020B0604030504040204" pitchFamily="50" charset="-128"/>
                          <a:ea typeface="Meiryo UI" panose="020B0604030504040204" pitchFamily="50" charset="-128"/>
                        </a:rPr>
                        <a:t>実践事業の周知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185" marR="52185" marT="7248"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extLst>
                  <a:ext uri="{0D108BD9-81ED-4DB2-BD59-A6C34878D82A}">
                    <a16:rowId xmlns:a16="http://schemas.microsoft.com/office/drawing/2014/main" val="894780978"/>
                  </a:ext>
                </a:extLst>
              </a:tr>
              <a:tr h="436231">
                <a:tc vMerge="1">
                  <a:txBody>
                    <a:bodyPr/>
                    <a:lstStyle/>
                    <a:p>
                      <a:endParaRPr kumimoji="1" lang="ja-JP" altLang="en-US"/>
                    </a:p>
                  </a:txBody>
                  <a:tcPr>
                    <a:lnT w="12700" cap="flat" cmpd="sng" algn="ctr">
                      <a:solidFill>
                        <a:srgbClr val="FFFFFF"/>
                      </a:solidFill>
                      <a:prstDash val="solid"/>
                      <a:round/>
                      <a:headEnd type="none" w="med" len="med"/>
                      <a:tailEnd type="none" w="med" len="med"/>
                    </a:lnT>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0" marR="0" lvl="0" indent="0" algn="just" defTabSz="685817" rtl="0" eaLnBrk="1" fontAlgn="auto" latinLnBrk="0" hangingPunct="1">
                        <a:lnSpc>
                          <a:spcPts val="12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エリアのイベントとの連携</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685817" rtl="0" eaLnBrk="1" fontAlgn="auto" latinLnBrk="0" hangingPunct="1">
                        <a:lnSpc>
                          <a:spcPts val="1200"/>
                        </a:lnSpc>
                        <a:spcBef>
                          <a:spcPts val="0"/>
                        </a:spcBef>
                        <a:spcAft>
                          <a:spcPts val="0"/>
                        </a:spcAft>
                        <a:buClrTx/>
                        <a:buSzTx/>
                        <a:buFontTx/>
                        <a:buNone/>
                        <a:tabLst/>
                        <a:defRPr/>
                      </a:pP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河内長野市：「食品ロス」をテーマにしたはがき絵展示会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685817" rtl="0" eaLnBrk="1" fontAlgn="auto" latinLnBrk="0" hangingPunct="1">
                        <a:lnSpc>
                          <a:spcPts val="12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藤井寺市：ふじいでら市民まつり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185" marR="52185" marT="7248"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CCCC">
                        <a:tint val="20000"/>
                      </a:srgbClr>
                    </a:solidFill>
                  </a:tcPr>
                </a:tc>
                <a:extLst>
                  <a:ext uri="{0D108BD9-81ED-4DB2-BD59-A6C34878D82A}">
                    <a16:rowId xmlns:a16="http://schemas.microsoft.com/office/drawing/2014/main" val="3415893076"/>
                  </a:ext>
                </a:extLst>
              </a:tr>
              <a:tr h="44475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200025" indent="-200025" algn="just">
                        <a:lnSpc>
                          <a:spcPts val="1200"/>
                        </a:lnSpc>
                      </a:pPr>
                      <a:r>
                        <a:rPr lang="ja-JP" sz="1200" kern="100" dirty="0">
                          <a:effectLst/>
                          <a:latin typeface="Meiryo UI" panose="020B0604030504040204" pitchFamily="50" charset="-128"/>
                          <a:ea typeface="Meiryo UI" panose="020B0604030504040204" pitchFamily="50" charset="-128"/>
                        </a:rPr>
                        <a:t>「なんでやろう？食品ロス」カードゲーム体験</a:t>
                      </a:r>
                      <a:r>
                        <a:rPr lang="ja-JP" altLang="en-US" sz="1200" kern="100" dirty="0">
                          <a:effectLst/>
                          <a:latin typeface="Meiryo UI" panose="020B0604030504040204" pitchFamily="50" charset="-128"/>
                          <a:ea typeface="Meiryo UI" panose="020B0604030504040204" pitchFamily="50" charset="-128"/>
                        </a:rPr>
                        <a:t>イベント</a:t>
                      </a:r>
                      <a:endParaRPr lang="en-US" altLang="ja-JP" sz="1200" kern="100" dirty="0">
                        <a:effectLst/>
                        <a:latin typeface="Meiryo UI" panose="020B0604030504040204" pitchFamily="50" charset="-128"/>
                        <a:ea typeface="Meiryo UI" panose="020B0604030504040204" pitchFamily="50" charset="-128"/>
                      </a:endParaRPr>
                    </a:p>
                    <a:p>
                      <a:pPr marL="200025" indent="-200025" algn="just">
                        <a:lnSpc>
                          <a:spcPts val="1200"/>
                        </a:lnSpc>
                      </a:pP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体験者数</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235</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名</a:t>
                      </a:r>
                      <a:endParaRPr 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2185" marR="52185" marT="7248" marB="0" anchor="ctr">
                    <a:lnL w="12700"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extLst>
                  <a:ext uri="{0D108BD9-81ED-4DB2-BD59-A6C34878D82A}">
                    <a16:rowId xmlns:a16="http://schemas.microsoft.com/office/drawing/2014/main" val="45680255"/>
                  </a:ext>
                </a:extLst>
              </a:tr>
              <a:tr h="40453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266700" indent="-266700" algn="just">
                        <a:lnSpc>
                          <a:spcPts val="1200"/>
                        </a:lnSpc>
                      </a:pPr>
                      <a:r>
                        <a:rPr lang="ja-JP" sz="1200" kern="100" dirty="0">
                          <a:effectLst/>
                          <a:latin typeface="Meiryo UI" panose="020B0604030504040204" pitchFamily="50" charset="-128"/>
                          <a:ea typeface="Meiryo UI" panose="020B0604030504040204" pitchFamily="50" charset="-128"/>
                        </a:rPr>
                        <a:t>フードドライブ開催</a:t>
                      </a:r>
                      <a:endParaRPr lang="en-US" altLang="ja-JP" sz="1200" kern="100" dirty="0">
                        <a:effectLst/>
                        <a:latin typeface="Meiryo UI" panose="020B0604030504040204" pitchFamily="50" charset="-128"/>
                        <a:ea typeface="Meiryo UI" panose="020B0604030504040204" pitchFamily="50" charset="-128"/>
                      </a:endParaRPr>
                    </a:p>
                    <a:p>
                      <a:pPr marL="266700" indent="-266700" algn="just">
                        <a:lnSpc>
                          <a:spcPts val="1200"/>
                        </a:lnSpc>
                      </a:pPr>
                      <a:r>
                        <a:rPr lang="ja-JP" altLang="en-US" sz="12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府民より</a:t>
                      </a:r>
                      <a:r>
                        <a:rPr lang="en-US" altLang="ja-JP" sz="12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132</a:t>
                      </a:r>
                      <a:r>
                        <a:rPr lang="ja-JP" altLang="en-US" sz="12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点　計</a:t>
                      </a:r>
                      <a:r>
                        <a:rPr lang="en-US" altLang="ja-JP" sz="12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47kg</a:t>
                      </a:r>
                      <a:r>
                        <a:rPr lang="ja-JP" altLang="en-US" sz="12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の食品提供があり、市を通じて寄附</a:t>
                      </a:r>
                      <a:endParaRPr lang="ja-JP" sz="1200" b="1"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2185" marR="52185" marT="7248"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extLst>
                  <a:ext uri="{0D108BD9-81ED-4DB2-BD59-A6C34878D82A}">
                    <a16:rowId xmlns:a16="http://schemas.microsoft.com/office/drawing/2014/main" val="1348772818"/>
                  </a:ext>
                </a:extLst>
              </a:tr>
              <a:tr h="444750">
                <a:tc rowSpan="3">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71755" marR="71755" algn="ctr">
                        <a:spcAft>
                          <a:spcPts val="0"/>
                        </a:spcAft>
                      </a:pPr>
                      <a:r>
                        <a:rPr lang="ja-JP" sz="1200" kern="100" dirty="0">
                          <a:effectLst/>
                          <a:latin typeface="Meiryo UI" panose="020B0604030504040204" pitchFamily="50" charset="-128"/>
                          <a:ea typeface="Meiryo UI" panose="020B0604030504040204" pitchFamily="50" charset="-128"/>
                        </a:rPr>
                        <a:t>店舗での取組み</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9581" marR="69581" marT="34790" marB="34790" vert="eaVert"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200025" indent="-200025" algn="just">
                        <a:lnSpc>
                          <a:spcPts val="1200"/>
                        </a:lnSpc>
                      </a:pPr>
                      <a:r>
                        <a:rPr lang="ja-JP" sz="1200" kern="100" dirty="0">
                          <a:effectLst/>
                          <a:latin typeface="Meiryo UI" panose="020B0604030504040204" pitchFamily="50" charset="-128"/>
                          <a:ea typeface="Meiryo UI" panose="020B0604030504040204" pitchFamily="50" charset="-128"/>
                        </a:rPr>
                        <a:t>家庭でおいしく日持ちする保存方法等をコトＰＯＰで情報発信</a:t>
                      </a:r>
                      <a:endParaRPr lang="en-US" altLang="ja-JP" sz="1200" kern="100" dirty="0">
                        <a:effectLst/>
                        <a:latin typeface="Meiryo UI" panose="020B0604030504040204" pitchFamily="50" charset="-128"/>
                        <a:ea typeface="Meiryo UI" panose="020B0604030504040204" pitchFamily="50" charset="-128"/>
                      </a:endParaRPr>
                    </a:p>
                    <a:p>
                      <a:pPr marL="200025" indent="-200025" algn="just">
                        <a:lnSpc>
                          <a:spcPts val="1200"/>
                        </a:lnSpc>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７店舗及びイベントスペースで　</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20</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種類の</a:t>
                      </a:r>
                      <a:r>
                        <a:rPr lang="en-US"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POP</a:t>
                      </a: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を掲示・配架</a:t>
                      </a:r>
                      <a:endParaRPr 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2185" marR="52185" marT="7248"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extLst>
                  <a:ext uri="{0D108BD9-81ED-4DB2-BD59-A6C34878D82A}">
                    <a16:rowId xmlns:a16="http://schemas.microsoft.com/office/drawing/2014/main" val="168732211"/>
                  </a:ext>
                </a:extLst>
              </a:tr>
              <a:tr h="44475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ts val="1200"/>
                        </a:lnSpc>
                      </a:pPr>
                      <a:r>
                        <a:rPr lang="ja-JP" altLang="en-US" sz="1200" kern="100" dirty="0">
                          <a:effectLst/>
                          <a:latin typeface="Meiryo UI" panose="020B0604030504040204" pitchFamily="50" charset="-128"/>
                          <a:ea typeface="Meiryo UI" panose="020B0604030504040204" pitchFamily="50" charset="-128"/>
                        </a:rPr>
                        <a:t>「買わなきゃもったいないセール」</a:t>
                      </a:r>
                      <a:endParaRPr lang="en-US" altLang="ja-JP" sz="1200" kern="100" dirty="0">
                        <a:effectLst/>
                        <a:latin typeface="Meiryo UI" panose="020B0604030504040204" pitchFamily="50" charset="-128"/>
                        <a:ea typeface="Meiryo UI" panose="020B0604030504040204" pitchFamily="50" charset="-128"/>
                      </a:endParaRPr>
                    </a:p>
                    <a:p>
                      <a:pPr algn="just">
                        <a:lnSpc>
                          <a:spcPts val="1200"/>
                        </a:lnSpc>
                      </a:pPr>
                      <a:r>
                        <a:rPr lang="ja-JP" altLang="en-US" sz="1200" kern="100" dirty="0">
                          <a:solidFill>
                            <a:srgbClr val="FF0000"/>
                          </a:solidFill>
                          <a:effectLst/>
                          <a:latin typeface="Meiryo UI" panose="020B0604030504040204" pitchFamily="50" charset="-128"/>
                          <a:ea typeface="Meiryo UI" panose="020B0604030504040204" pitchFamily="50" charset="-128"/>
                        </a:rPr>
                        <a:t>８店舗で実施</a:t>
                      </a:r>
                    </a:p>
                  </a:txBody>
                  <a:tcPr marL="69581" marR="69581" marT="34790" marB="347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20000"/>
                      </a:srgbClr>
                    </a:solidFill>
                  </a:tcPr>
                </a:tc>
                <a:extLst>
                  <a:ext uri="{0D108BD9-81ED-4DB2-BD59-A6C34878D82A}">
                    <a16:rowId xmlns:a16="http://schemas.microsoft.com/office/drawing/2014/main" val="1691138078"/>
                  </a:ext>
                </a:extLst>
              </a:tr>
              <a:tr h="44475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266700" marR="0" lvl="0" indent="-266700" algn="just" defTabSz="914400" rtl="0" eaLnBrk="1" fontAlgn="auto" latinLnBrk="0" hangingPunct="1">
                        <a:lnSpc>
                          <a:spcPts val="12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rPr>
                        <a:t>「おいしく食べきり」キャンペーン</a:t>
                      </a:r>
                      <a:endParaRPr lang="en-US" altLang="ja-JP" sz="1200" kern="100" dirty="0">
                        <a:effectLst/>
                        <a:latin typeface="Meiryo UI" panose="020B0604030504040204" pitchFamily="50" charset="-128"/>
                        <a:ea typeface="Meiryo UI" panose="020B0604030504040204" pitchFamily="50" charset="-128"/>
                      </a:endParaRPr>
                    </a:p>
                    <a:p>
                      <a:pPr marL="266700" marR="0" lvl="0" indent="-266700" algn="just" defTabSz="914400" rtl="0" eaLnBrk="1" fontAlgn="auto" latinLnBrk="0" hangingPunct="1">
                        <a:lnSpc>
                          <a:spcPts val="1200"/>
                        </a:lnSpc>
                        <a:spcBef>
                          <a:spcPts val="0"/>
                        </a:spcBef>
                        <a:spcAft>
                          <a:spcPts val="0"/>
                        </a:spcAft>
                        <a:buClrTx/>
                        <a:buSzTx/>
                        <a:buFontTx/>
                        <a:buNone/>
                        <a:tabLst/>
                        <a:defRPr/>
                      </a:pPr>
                      <a:r>
                        <a:rPr lang="ja-JP" altLang="en-US"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１０店舗で実施</a:t>
                      </a:r>
                      <a:endParaRPr lang="ja-JP" altLang="ja-JP" sz="12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9581" marR="69581" marT="34790" marB="347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CCCC">
                        <a:tint val="40000"/>
                      </a:srgbClr>
                    </a:solidFill>
                  </a:tcPr>
                </a:tc>
                <a:extLst>
                  <a:ext uri="{0D108BD9-81ED-4DB2-BD59-A6C34878D82A}">
                    <a16:rowId xmlns:a16="http://schemas.microsoft.com/office/drawing/2014/main" val="1494612438"/>
                  </a:ext>
                </a:extLst>
              </a:tr>
            </a:tbl>
          </a:graphicData>
        </a:graphic>
      </p:graphicFrame>
      <p:pic>
        <p:nvPicPr>
          <p:cNvPr id="2" name="図 1">
            <a:extLst>
              <a:ext uri="{FF2B5EF4-FFF2-40B4-BE49-F238E27FC236}">
                <a16:creationId xmlns:a16="http://schemas.microsoft.com/office/drawing/2014/main" id="{D179FD83-9E61-43DB-A2E7-3E4B31494CCB}"/>
              </a:ext>
            </a:extLst>
          </p:cNvPr>
          <p:cNvPicPr>
            <a:picLocks noChangeAspect="1"/>
          </p:cNvPicPr>
          <p:nvPr/>
        </p:nvPicPr>
        <p:blipFill>
          <a:blip r:embed="rId3"/>
          <a:stretch>
            <a:fillRect/>
          </a:stretch>
        </p:blipFill>
        <p:spPr>
          <a:xfrm>
            <a:off x="6941577" y="3463628"/>
            <a:ext cx="2018867" cy="1515295"/>
          </a:xfrm>
          <a:prstGeom prst="rect">
            <a:avLst/>
          </a:prstGeom>
        </p:spPr>
      </p:pic>
      <p:sp>
        <p:nvSpPr>
          <p:cNvPr id="15" name="テキスト ボックス 1">
            <a:extLst>
              <a:ext uri="{FF2B5EF4-FFF2-40B4-BE49-F238E27FC236}">
                <a16:creationId xmlns:a16="http://schemas.microsoft.com/office/drawing/2014/main" id="{36CC6159-165A-46B1-845D-5807A3AC306E}"/>
              </a:ext>
            </a:extLst>
          </p:cNvPr>
          <p:cNvSpPr txBox="1"/>
          <p:nvPr/>
        </p:nvSpPr>
        <p:spPr>
          <a:xfrm>
            <a:off x="7189228" y="5131492"/>
            <a:ext cx="1655068" cy="228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01600" indent="-101600" algn="just">
              <a:lnSpc>
                <a:spcPts val="1000"/>
              </a:lnSpc>
            </a:pPr>
            <a:r>
              <a:rPr lang="ja-JP" altLang="en-US" sz="1000" kern="100" dirty="0">
                <a:solidFill>
                  <a:srgbClr val="000000"/>
                </a:solidFill>
                <a:latin typeface="游明朝" panose="02020400000000000000" pitchFamily="18" charset="-128"/>
                <a:ea typeface="BIZ UDゴシック" panose="020B0400000000000000" pitchFamily="49" charset="-128"/>
                <a:cs typeface="Times New Roman" panose="02020603050405020304" pitchFamily="18" charset="0"/>
              </a:rPr>
              <a:t>▲フードドライブ</a:t>
            </a:r>
            <a:endParaRPr lang="ja-JP" altLang="en-US" sz="1200"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
            <a:extLst>
              <a:ext uri="{FF2B5EF4-FFF2-40B4-BE49-F238E27FC236}">
                <a16:creationId xmlns:a16="http://schemas.microsoft.com/office/drawing/2014/main" id="{F3042CA6-46E3-4245-96B3-C23D6D0C3662}"/>
              </a:ext>
            </a:extLst>
          </p:cNvPr>
          <p:cNvSpPr txBox="1"/>
          <p:nvPr/>
        </p:nvSpPr>
        <p:spPr>
          <a:xfrm>
            <a:off x="4788318" y="5017192"/>
            <a:ext cx="2119921" cy="228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01600" indent="-101600" algn="ctr">
              <a:lnSpc>
                <a:spcPts val="1000"/>
              </a:lnSpc>
            </a:pPr>
            <a:r>
              <a:rPr lang="ja-JP" altLang="ja-JP" sz="1000" kern="100" dirty="0">
                <a:solidFill>
                  <a:srgbClr val="000000"/>
                </a:solidFill>
                <a:latin typeface="游明朝" panose="02020400000000000000" pitchFamily="18" charset="-128"/>
                <a:ea typeface="BIZ UDゴシック" panose="020B0400000000000000" pitchFamily="49" charset="-128"/>
                <a:cs typeface="Times New Roman" panose="02020603050405020304" pitchFamily="18" charset="0"/>
              </a:rPr>
              <a:t>▲</a:t>
            </a:r>
            <a:r>
              <a:rPr lang="ja-JP" altLang="en-US" sz="1000" kern="100" dirty="0">
                <a:solidFill>
                  <a:srgbClr val="000000"/>
                </a:solidFill>
                <a:latin typeface="游明朝" panose="02020400000000000000" pitchFamily="18" charset="-128"/>
                <a:ea typeface="BIZ UDゴシック" panose="020B0400000000000000" pitchFamily="49" charset="-128"/>
                <a:cs typeface="Times New Roman" panose="02020603050405020304" pitchFamily="18" charset="0"/>
              </a:rPr>
              <a:t>展示はがき絵（一例）</a:t>
            </a:r>
            <a:endParaRPr lang="ja-JP" altLang="en-US" sz="1200"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0" name="図 19">
            <a:extLst>
              <a:ext uri="{FF2B5EF4-FFF2-40B4-BE49-F238E27FC236}">
                <a16:creationId xmlns:a16="http://schemas.microsoft.com/office/drawing/2014/main" id="{8CFCE854-E0CA-4B7B-A2A6-B9936FE3A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1643" y="3491343"/>
            <a:ext cx="1777531" cy="1208158"/>
          </a:xfrm>
          <a:prstGeom prst="rect">
            <a:avLst/>
          </a:prstGeom>
        </p:spPr>
      </p:pic>
      <p:sp>
        <p:nvSpPr>
          <p:cNvPr id="21" name="テキスト ボックス 20">
            <a:extLst>
              <a:ext uri="{FF2B5EF4-FFF2-40B4-BE49-F238E27FC236}">
                <a16:creationId xmlns:a16="http://schemas.microsoft.com/office/drawing/2014/main" id="{7DBFC419-5A6F-4EB6-9390-AE62B75A6D55}"/>
              </a:ext>
            </a:extLst>
          </p:cNvPr>
          <p:cNvSpPr txBox="1"/>
          <p:nvPr/>
        </p:nvSpPr>
        <p:spPr>
          <a:xfrm>
            <a:off x="5395981" y="3263994"/>
            <a:ext cx="1326361" cy="248065"/>
          </a:xfrm>
          <a:prstGeom prst="rect">
            <a:avLst/>
          </a:prstGeom>
          <a:noFill/>
        </p:spPr>
        <p:txBody>
          <a:bodyPr wrap="square" rtlCol="0">
            <a:spAutoFit/>
          </a:bodyPr>
          <a:lstStyle/>
          <a:p>
            <a:r>
              <a:rPr lang="ja-JP" altLang="ja-JP" sz="10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コト</a:t>
            </a:r>
            <a:r>
              <a:rPr lang="en-US" altLang="ja-JP" sz="10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POP</a:t>
            </a:r>
            <a:endParaRPr lang="ja-JP" altLang="en-US" sz="1000" dirty="0">
              <a:solidFill>
                <a:srgbClr val="000000"/>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2C3798F4-F379-4763-B635-6564965AD4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3210" y="1375652"/>
            <a:ext cx="1364036" cy="1818715"/>
          </a:xfrm>
          <a:prstGeom prst="rect">
            <a:avLst/>
          </a:prstGeom>
        </p:spPr>
      </p:pic>
      <p:pic>
        <p:nvPicPr>
          <p:cNvPr id="23" name="図 22">
            <a:extLst>
              <a:ext uri="{FF2B5EF4-FFF2-40B4-BE49-F238E27FC236}">
                <a16:creationId xmlns:a16="http://schemas.microsoft.com/office/drawing/2014/main" id="{11251331-D45F-407E-8332-C9214C536C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6713588" y="1614882"/>
            <a:ext cx="1743004" cy="1307253"/>
          </a:xfrm>
          <a:prstGeom prst="rect">
            <a:avLst/>
          </a:prstGeom>
        </p:spPr>
      </p:pic>
      <p:sp>
        <p:nvSpPr>
          <p:cNvPr id="24" name="Rectangle 1">
            <a:extLst>
              <a:ext uri="{FF2B5EF4-FFF2-40B4-BE49-F238E27FC236}">
                <a16:creationId xmlns:a16="http://schemas.microsoft.com/office/drawing/2014/main" id="{10F19759-C64D-46AB-B8EA-0A17E9D86BAE}"/>
              </a:ext>
            </a:extLst>
          </p:cNvPr>
          <p:cNvSpPr>
            <a:spLocks noChangeArrowheads="1"/>
          </p:cNvSpPr>
          <p:nvPr/>
        </p:nvSpPr>
        <p:spPr bwMode="auto">
          <a:xfrm>
            <a:off x="6741843" y="3157374"/>
            <a:ext cx="1894201" cy="25391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　</a:t>
            </a:r>
            <a:r>
              <a:rPr lang="ja-JP" altLang="en-US" sz="105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ja-JP" sz="105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食べきりを促す三角柱</a:t>
            </a:r>
            <a:endParaRPr kumimoji="0" lang="ja-JP" altLang="ja-JP" sz="105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662D265-9B69-4942-A5FD-A3BB117CB16A}"/>
              </a:ext>
            </a:extLst>
          </p:cNvPr>
          <p:cNvSpPr/>
          <p:nvPr/>
        </p:nvSpPr>
        <p:spPr>
          <a:xfrm>
            <a:off x="74831" y="417159"/>
            <a:ext cx="8994335" cy="738664"/>
          </a:xfrm>
          <a:prstGeom prst="rect">
            <a:avLst/>
          </a:prstGeom>
          <a:ln w="28575">
            <a:solidFill>
              <a:schemeClr val="accent1"/>
            </a:solidFill>
          </a:ln>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市町村、ショッピングモールと連携し、食ロス削減の取組や啓発活動を実施。</a:t>
            </a:r>
            <a:br>
              <a:rPr lang="en-US" altLang="ja-JP" sz="1400" dirty="0">
                <a:solidFill>
                  <a:srgbClr val="000000"/>
                </a:solidFill>
                <a:latin typeface="Meiryo UI" panose="020B0604030504040204" pitchFamily="50" charset="-128"/>
                <a:ea typeface="Meiryo UI" panose="020B0604030504040204" pitchFamily="50" charset="-128"/>
              </a:rPr>
            </a:br>
            <a:r>
              <a:rPr lang="ja-JP" altLang="en-US" sz="1400" dirty="0">
                <a:solidFill>
                  <a:srgbClr val="000000"/>
                </a:solidFill>
                <a:latin typeface="Meiryo UI" panose="020B0604030504040204" pitchFamily="50" charset="-128"/>
                <a:ea typeface="Meiryo UI" panose="020B0604030504040204" pitchFamily="50" charset="-128"/>
              </a:rPr>
              <a:t>○　小売店・飲食店・イベントスペースなど、幅広い啓発や企画が実践でき、市町村や店舗による</a:t>
            </a:r>
            <a:r>
              <a:rPr lang="en-US" altLang="ja-JP" sz="1400" dirty="0">
                <a:solidFill>
                  <a:srgbClr val="000000"/>
                </a:solidFill>
                <a:latin typeface="Meiryo UI" panose="020B0604030504040204" pitchFamily="50" charset="-128"/>
                <a:ea typeface="Meiryo UI" panose="020B0604030504040204" pitchFamily="50" charset="-128"/>
              </a:rPr>
              <a:t>PR</a:t>
            </a:r>
            <a:r>
              <a:rPr lang="ja-JP" altLang="en-US" sz="1400" dirty="0">
                <a:solidFill>
                  <a:srgbClr val="000000"/>
                </a:solidFill>
                <a:latin typeface="Meiryo UI" panose="020B0604030504040204" pitchFamily="50" charset="-128"/>
                <a:ea typeface="Meiryo UI" panose="020B0604030504040204" pitchFamily="50" charset="-128"/>
              </a:rPr>
              <a:t>が効果的でもあったことから、</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有効な啓発イベントとして、</a:t>
            </a:r>
            <a:r>
              <a:rPr lang="en-US" altLang="ja-JP" sz="1400" dirty="0">
                <a:solidFill>
                  <a:srgbClr val="000000"/>
                </a:solidFill>
                <a:latin typeface="Meiryo UI" panose="020B0604030504040204" pitchFamily="50" charset="-128"/>
                <a:ea typeface="Meiryo UI" panose="020B0604030504040204" pitchFamily="50" charset="-128"/>
              </a:rPr>
              <a:t>R6</a:t>
            </a:r>
            <a:r>
              <a:rPr lang="ja-JP" altLang="en-US" sz="1400" dirty="0">
                <a:solidFill>
                  <a:srgbClr val="000000"/>
                </a:solidFill>
                <a:latin typeface="Meiryo UI" panose="020B0604030504040204" pitchFamily="50" charset="-128"/>
                <a:ea typeface="Meiryo UI" panose="020B0604030504040204" pitchFamily="50" charset="-128"/>
              </a:rPr>
              <a:t>以降のイベントの基本となっている。</a:t>
            </a:r>
            <a:endParaRPr lang="ja-JP" altLang="en-US" sz="14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F12B5E9-EF6F-4DD5-86F3-2377ECAEA42E}"/>
              </a:ext>
            </a:extLst>
          </p:cNvPr>
          <p:cNvSpPr/>
          <p:nvPr/>
        </p:nvSpPr>
        <p:spPr>
          <a:xfrm>
            <a:off x="200732" y="5847579"/>
            <a:ext cx="8435312" cy="830997"/>
          </a:xfrm>
          <a:prstGeom prst="rect">
            <a:avLst/>
          </a:prstGeom>
          <a:ln w="9525">
            <a:solidFill>
              <a:schemeClr val="tx1"/>
            </a:solidFill>
          </a:ln>
        </p:spPr>
        <p:txBody>
          <a:bodyPr wrap="square">
            <a:spAutoFit/>
          </a:bodyPr>
          <a:lstStyle/>
          <a:p>
            <a:r>
              <a:rPr lang="ja-JP" altLang="en-US" sz="1600" dirty="0">
                <a:solidFill>
                  <a:srgbClr val="000000"/>
                </a:solidFill>
                <a:latin typeface="Meiryo UI" panose="020B0604030504040204" pitchFamily="50" charset="-128"/>
                <a:ea typeface="Meiryo UI" panose="020B0604030504040204" pitchFamily="50" charset="-128"/>
              </a:rPr>
              <a:t>◎　来店者アンケートで各啓発が「役に立った」との回答が</a:t>
            </a:r>
            <a:r>
              <a:rPr lang="en-US" altLang="ja-JP" sz="1600" dirty="0">
                <a:solidFill>
                  <a:srgbClr val="000000"/>
                </a:solidFill>
                <a:latin typeface="Meiryo UI" panose="020B0604030504040204" pitchFamily="50" charset="-128"/>
                <a:ea typeface="Meiryo UI" panose="020B0604030504040204" pitchFamily="50" charset="-128"/>
              </a:rPr>
              <a:t>80</a:t>
            </a:r>
            <a:r>
              <a:rPr lang="ja-JP" altLang="en-US" sz="1600" dirty="0">
                <a:solidFill>
                  <a:srgbClr val="000000"/>
                </a:solidFill>
                <a:latin typeface="Meiryo UI" panose="020B0604030504040204" pitchFamily="50" charset="-128"/>
                <a:ea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rPr>
              <a:t>90</a:t>
            </a:r>
            <a:r>
              <a:rPr lang="ja-JP" altLang="en-US" sz="1600" dirty="0">
                <a:solidFill>
                  <a:srgbClr val="000000"/>
                </a:solidFill>
                <a:latin typeface="Meiryo UI" panose="020B0604030504040204" pitchFamily="50" charset="-128"/>
                <a:ea typeface="Meiryo UI" panose="020B0604030504040204" pitchFamily="50" charset="-128"/>
              </a:rPr>
              <a:t>％となった。</a:t>
            </a:r>
            <a:br>
              <a:rPr lang="en-US" altLang="ja-JP" sz="1600" dirty="0">
                <a:solidFill>
                  <a:srgbClr val="000000"/>
                </a:solidFill>
                <a:latin typeface="Meiryo UI" panose="020B0604030504040204" pitchFamily="50" charset="-128"/>
                <a:ea typeface="Meiryo UI" panose="020B0604030504040204" pitchFamily="50" charset="-128"/>
              </a:rPr>
            </a:br>
            <a:r>
              <a:rPr lang="ja-JP" altLang="en-US" sz="1600" dirty="0">
                <a:solidFill>
                  <a:srgbClr val="000000"/>
                </a:solidFill>
                <a:latin typeface="Meiryo UI" panose="020B0604030504040204" pitchFamily="50" charset="-128"/>
                <a:ea typeface="Meiryo UI" panose="020B0604030504040204" pitchFamily="50" charset="-128"/>
              </a:rPr>
              <a:t>◎　地域のイベントと連動したことで参加者が多くなった。</a:t>
            </a:r>
            <a:endParaRPr lang="en-US" altLang="ja-JP" sz="1600" dirty="0">
              <a:solidFill>
                <a:srgbClr val="000000"/>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これまで地域で行っていなかったフードドライブやコト</a:t>
            </a:r>
            <a:r>
              <a:rPr lang="en-US" altLang="ja-JP" sz="1600" dirty="0">
                <a:latin typeface="Meiryo UI" panose="020B0604030504040204" pitchFamily="50" charset="-128"/>
                <a:ea typeface="Meiryo UI" panose="020B0604030504040204" pitchFamily="50" charset="-128"/>
              </a:rPr>
              <a:t>POP</a:t>
            </a:r>
            <a:r>
              <a:rPr lang="ja-JP" altLang="en-US" sz="1600" dirty="0">
                <a:latin typeface="Meiryo UI" panose="020B0604030504040204" pitchFamily="50" charset="-128"/>
                <a:ea typeface="Meiryo UI" panose="020B0604030504040204" pitchFamily="50" charset="-128"/>
              </a:rPr>
              <a:t>を実践する機会となった。</a:t>
            </a:r>
          </a:p>
        </p:txBody>
      </p:sp>
      <p:sp>
        <p:nvSpPr>
          <p:cNvPr id="16" name="スライド番号プレースホルダー 3">
            <a:extLst>
              <a:ext uri="{FF2B5EF4-FFF2-40B4-BE49-F238E27FC236}">
                <a16:creationId xmlns:a16="http://schemas.microsoft.com/office/drawing/2014/main" id="{087FE3A6-C65A-45FB-9E4C-9642B23CEF4B}"/>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18</a:t>
            </a:r>
            <a:endParaRPr lang="ja-JP" altLang="en-US" sz="1600" dirty="0">
              <a:latin typeface="HGSｺﾞｼｯｸM" panose="020B0600000000000000" pitchFamily="50" charset="-128"/>
              <a:ea typeface="HGSｺﾞｼｯｸM" panose="020B0600000000000000" pitchFamily="50" charset="-128"/>
            </a:endParaRPr>
          </a:p>
        </p:txBody>
      </p:sp>
      <p:sp>
        <p:nvSpPr>
          <p:cNvPr id="17" name="正方形/長方形 16">
            <a:extLst>
              <a:ext uri="{FF2B5EF4-FFF2-40B4-BE49-F238E27FC236}">
                <a16:creationId xmlns:a16="http://schemas.microsoft.com/office/drawing/2014/main" id="{92DF9E07-C56E-4AB2-9048-8C60F0946C66}"/>
              </a:ext>
            </a:extLst>
          </p:cNvPr>
          <p:cNvSpPr/>
          <p:nvPr/>
        </p:nvSpPr>
        <p:spPr>
          <a:xfrm>
            <a:off x="-1" y="-26152"/>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EC34820A-5728-417A-856E-779D54B28AD9}"/>
              </a:ext>
            </a:extLst>
          </p:cNvPr>
          <p:cNvSpPr txBox="1"/>
          <p:nvPr/>
        </p:nvSpPr>
        <p:spPr bwMode="white">
          <a:xfrm>
            <a:off x="-105745" y="-17671"/>
            <a:ext cx="91564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２（３）消費者への取組</a:t>
            </a:r>
            <a:r>
              <a:rPr lang="ja-JP" altLang="en-US" sz="2000" b="1" dirty="0">
                <a:solidFill>
                  <a:prstClr val="white"/>
                </a:solidFill>
                <a:latin typeface="Meiryo UI" panose="020B0604030504040204" pitchFamily="50" charset="-128"/>
                <a:ea typeface="Meiryo UI" panose="020B0604030504040204" pitchFamily="50" charset="-128"/>
              </a:rPr>
              <a:t>（食品ロス削減総合実践エリア推進事業（</a:t>
            </a:r>
            <a:r>
              <a:rPr lang="en-US" altLang="ja-JP" sz="2000" b="1" dirty="0">
                <a:solidFill>
                  <a:prstClr val="white"/>
                </a:solidFill>
                <a:latin typeface="Meiryo UI" panose="020B0604030504040204" pitchFamily="50" charset="-128"/>
                <a:ea typeface="Meiryo UI" panose="020B0604030504040204" pitchFamily="50" charset="-128"/>
              </a:rPr>
              <a:t>R5</a:t>
            </a:r>
            <a:r>
              <a:rPr lang="ja-JP" altLang="en-US" sz="2000" b="1" dirty="0">
                <a:solidFill>
                  <a:prstClr val="white"/>
                </a:solidFill>
                <a:latin typeface="Meiryo UI" panose="020B0604030504040204" pitchFamily="50" charset="-128"/>
                <a:ea typeface="Meiryo UI" panose="020B0604030504040204" pitchFamily="50" charset="-128"/>
              </a:rPr>
              <a:t>））</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8258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0847-9BBE-47E2-33AE-96B1F3A63466}"/>
            </a:ext>
          </a:extLst>
        </p:cNvPr>
        <p:cNvGrpSpPr/>
        <p:nvPr/>
      </p:nvGrpSpPr>
      <p:grpSpPr>
        <a:xfrm>
          <a:off x="0" y="0"/>
          <a:ext cx="0" cy="0"/>
          <a:chOff x="0" y="0"/>
          <a:chExt cx="0" cy="0"/>
        </a:xfrm>
      </p:grpSpPr>
      <p:sp>
        <p:nvSpPr>
          <p:cNvPr id="26" name="二等辺三角形 25">
            <a:extLst>
              <a:ext uri="{FF2B5EF4-FFF2-40B4-BE49-F238E27FC236}">
                <a16:creationId xmlns:a16="http://schemas.microsoft.com/office/drawing/2014/main" id="{C5917C40-A2AD-4DC8-9F4E-B333F1C56D31}"/>
              </a:ext>
            </a:extLst>
          </p:cNvPr>
          <p:cNvSpPr/>
          <p:nvPr/>
        </p:nvSpPr>
        <p:spPr>
          <a:xfrm rot="5400000">
            <a:off x="2601137" y="3609982"/>
            <a:ext cx="3941728" cy="259288"/>
          </a:xfrm>
          <a:prstGeom prst="triangle">
            <a:avLst>
              <a:gd name="adj" fmla="val 50462"/>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27" name="正方形/長方形 26">
            <a:extLst>
              <a:ext uri="{FF2B5EF4-FFF2-40B4-BE49-F238E27FC236}">
                <a16:creationId xmlns:a16="http://schemas.microsoft.com/office/drawing/2014/main" id="{17003C2A-ECD2-4C94-827F-E34AA33578D0}"/>
              </a:ext>
            </a:extLst>
          </p:cNvPr>
          <p:cNvSpPr/>
          <p:nvPr/>
        </p:nvSpPr>
        <p:spPr>
          <a:xfrm>
            <a:off x="111670" y="762738"/>
            <a:ext cx="4281401" cy="5906621"/>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600"/>
              </a:lnSpc>
              <a:defRPr/>
            </a:pP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ボランティア・学生等による継続的な取組推進には、</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r>
              <a:rPr lang="ja-JP" altLang="en-US" sz="1400" dirty="0">
                <a:solidFill>
                  <a:schemeClr val="tx1"/>
                </a:solidFill>
                <a:latin typeface="Meiryo UI" panose="020B0604030504040204" pitchFamily="50" charset="-128"/>
                <a:ea typeface="Meiryo UI" panose="020B0604030504040204" pitchFamily="50" charset="-128"/>
              </a:rPr>
              <a:t>　　活動のメリットを可視化することが必要である。</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endParaRPr lang="ja-JP" altLang="en-US"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r>
              <a:rPr lang="ja-JP" altLang="en-US" sz="1400" dirty="0">
                <a:solidFill>
                  <a:schemeClr val="tx1"/>
                </a:solidFill>
                <a:latin typeface="Meiryo UI" panose="020B0604030504040204" pitchFamily="50" charset="-128"/>
                <a:ea typeface="Meiryo UI" panose="020B0604030504040204" pitchFamily="50" charset="-128"/>
              </a:rPr>
              <a:t> ◇　</a:t>
            </a:r>
            <a:r>
              <a:rPr lang="ja-JP" altLang="en-US" sz="1400" u="sng" dirty="0">
                <a:solidFill>
                  <a:schemeClr val="tx1"/>
                </a:solidFill>
                <a:latin typeface="Meiryo UI" panose="020B0604030504040204" pitchFamily="50" charset="-128"/>
                <a:ea typeface="Meiryo UI" panose="020B0604030504040204" pitchFamily="50" charset="-128"/>
              </a:rPr>
              <a:t>活動隊員間や、企業との連携による交流・課題解決</a:t>
            </a:r>
            <a:endParaRPr lang="en-US" altLang="ja-JP" sz="1400" u="sng"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rPr>
              <a:t>に向けた取組</a:t>
            </a:r>
            <a:r>
              <a:rPr lang="ja-JP" altLang="en-US" sz="1400" dirty="0">
                <a:solidFill>
                  <a:schemeClr val="tx1"/>
                </a:solidFill>
                <a:latin typeface="Meiryo UI" panose="020B0604030504040204" pitchFamily="50" charset="-128"/>
                <a:ea typeface="Meiryo UI" panose="020B0604030504040204" pitchFamily="50" charset="-128"/>
              </a:rPr>
              <a:t>が、活動隊員のメリット、学び、活動の</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r>
              <a:rPr lang="ja-JP" altLang="en-US" sz="1400" dirty="0">
                <a:solidFill>
                  <a:schemeClr val="tx1"/>
                </a:solidFill>
                <a:latin typeface="Meiryo UI" panose="020B0604030504040204" pitchFamily="50" charset="-128"/>
                <a:ea typeface="Meiryo UI" panose="020B0604030504040204" pitchFamily="50" charset="-128"/>
              </a:rPr>
              <a:t>　　拡大に繋がると思われる。</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endParaRPr lang="ja-JP" altLang="en-US"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r>
              <a:rPr lang="ja-JP" altLang="en-US" sz="1400" dirty="0">
                <a:solidFill>
                  <a:schemeClr val="tx1"/>
                </a:solidFill>
                <a:latin typeface="Meiryo UI" panose="020B0604030504040204" pitchFamily="50" charset="-128"/>
                <a:ea typeface="Meiryo UI" panose="020B0604030504040204" pitchFamily="50" charset="-128"/>
              </a:rPr>
              <a:t> ◇　企業等との連携には、企業等に対しても、</a:t>
            </a:r>
            <a:r>
              <a:rPr lang="ja-JP" altLang="en-US" sz="1400" u="sng" dirty="0">
                <a:solidFill>
                  <a:schemeClr val="tx1"/>
                </a:solidFill>
                <a:latin typeface="Meiryo UI" panose="020B0604030504040204" pitchFamily="50" charset="-128"/>
                <a:ea typeface="Meiryo UI" panose="020B0604030504040204" pitchFamily="50" charset="-128"/>
              </a:rPr>
              <a:t>ボランティア</a:t>
            </a:r>
            <a:endParaRPr lang="en-US" altLang="ja-JP" sz="1400" u="sng"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u="sng" dirty="0">
                <a:solidFill>
                  <a:schemeClr val="tx1"/>
                </a:solidFill>
                <a:latin typeface="Meiryo UI" panose="020B0604030504040204" pitchFamily="50" charset="-128"/>
                <a:ea typeface="Meiryo UI" panose="020B0604030504040204" pitchFamily="50" charset="-128"/>
              </a:rPr>
              <a:t>や学生等の取組を知ってもらう</a:t>
            </a:r>
            <a:r>
              <a:rPr lang="ja-JP" altLang="en-US" sz="1400" dirty="0">
                <a:solidFill>
                  <a:schemeClr val="tx1"/>
                </a:solidFill>
                <a:latin typeface="Meiryo UI" panose="020B0604030504040204" pitchFamily="50" charset="-128"/>
                <a:ea typeface="Meiryo UI" panose="020B0604030504040204" pitchFamily="50" charset="-128"/>
              </a:rPr>
              <a:t>ことが有効である。</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000"/>
              </a:lnSpc>
              <a:defRPr/>
            </a:pPr>
            <a:endParaRPr lang="en-US" altLang="ja-JP" sz="1400" dirty="0">
              <a:solidFill>
                <a:schemeClr val="tx1"/>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消費者への行動変容に向け、具体的な削減手法の</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提示を強化する必要がある。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事業者や市町村と連携し、府域全体で啓発を進め、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認知をより進める一方、地域で対面啓発により具体的な</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実践に繋げることが効果的と考えられる。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これまでの発生抑制の啓発に加え、市町村や事業者</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で</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取組が進んで</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いるフードドライブを</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推進することで、</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未利用食品の有効活用による削減が期待できる。</a:t>
            </a:r>
          </a:p>
          <a:p>
            <a:pPr marL="360363" marR="0" lvl="0" indent="-360363" algn="l" defTabSz="914400" rtl="0" eaLnBrk="1" fontAlgn="auto" latinLnBrk="0" hangingPunct="1">
              <a:lnSpc>
                <a:spcPts val="2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lnSpc>
                <a:spcPts val="20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600"/>
              </a:lnSpc>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600"/>
              </a:lnSpc>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90D0D92E-3BFA-43C9-9A33-60C7A4C2E1D7}"/>
              </a:ext>
            </a:extLst>
          </p:cNvPr>
          <p:cNvSpPr/>
          <p:nvPr/>
        </p:nvSpPr>
        <p:spPr>
          <a:xfrm>
            <a:off x="4750931" y="771654"/>
            <a:ext cx="4281401" cy="5746814"/>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左記の分析結果に基づき、</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家庭系食品ロスの削減に向け、</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府民が日常生活の中での行動変容を促進</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するために府として取り組む施策として、</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次の内容を計画に盛り込んでいく。</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活動隊等</a:t>
            </a:r>
            <a:r>
              <a:rPr lang="en-US" altLang="ja-JP" dirty="0">
                <a:solidFill>
                  <a:schemeClr val="tx1"/>
                </a:solidFill>
                <a:latin typeface="Meiryo UI" panose="020B0604030504040204" pitchFamily="50" charset="-128"/>
                <a:ea typeface="Meiryo UI" panose="020B0604030504040204" pitchFamily="50" charset="-128"/>
              </a:rPr>
              <a:t>〉</a:t>
            </a: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　</a:t>
            </a:r>
            <a:r>
              <a:rPr lang="ja-JP" altLang="en-US" b="1" dirty="0">
                <a:solidFill>
                  <a:schemeClr val="tx1"/>
                </a:solidFill>
                <a:latin typeface="Meiryo UI" panose="020B0604030504040204" pitchFamily="50" charset="-128"/>
                <a:ea typeface="Meiryo UI" panose="020B0604030504040204" pitchFamily="50" charset="-128"/>
              </a:rPr>
              <a:t>行政、事業者、活動隊が所属する団体</a:t>
            </a:r>
            <a:endParaRPr lang="en-US" altLang="ja-JP" b="1"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b="1" dirty="0">
                <a:solidFill>
                  <a:schemeClr val="tx1"/>
                </a:solidFill>
                <a:latin typeface="Meiryo UI" panose="020B0604030504040204" pitchFamily="50" charset="-128"/>
                <a:ea typeface="Meiryo UI" panose="020B0604030504040204" pitchFamily="50" charset="-128"/>
              </a:rPr>
              <a:t>　　等との連携による活動の場の創出及び</a:t>
            </a:r>
            <a:endParaRPr lang="en-US" altLang="ja-JP" b="1"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b="1" dirty="0">
                <a:solidFill>
                  <a:schemeClr val="tx1"/>
                </a:solidFill>
                <a:latin typeface="Meiryo UI" panose="020B0604030504040204" pitchFamily="50" charset="-128"/>
                <a:ea typeface="Meiryo UI" panose="020B0604030504040204" pitchFamily="50" charset="-128"/>
              </a:rPr>
              <a:t>　　活動の促進</a:t>
            </a:r>
            <a:endParaRPr lang="en-US" altLang="ja-JP" b="1"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endParaRPr lang="ja-JP" altLang="en-US" b="1"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　</a:t>
            </a:r>
            <a:r>
              <a:rPr lang="ja-JP" altLang="en-US" b="1" dirty="0">
                <a:solidFill>
                  <a:schemeClr val="tx1"/>
                </a:solidFill>
                <a:latin typeface="Meiryo UI" panose="020B0604030504040204" pitchFamily="50" charset="-128"/>
                <a:ea typeface="Meiryo UI" panose="020B0604030504040204" pitchFamily="50" charset="-128"/>
              </a:rPr>
              <a:t>交流機会の創出</a:t>
            </a: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a:t>
            </a:r>
          </a:p>
          <a:p>
            <a:pPr marL="360363" marR="0" lvl="0" indent="-360363" algn="l" defTabSz="914400" rtl="0" eaLnBrk="1" fontAlgn="auto" latinLnBrk="0" hangingPunct="1">
              <a:lnSpc>
                <a:spcPts val="1800"/>
              </a:lnSpc>
              <a:spcBef>
                <a:spcPts val="0"/>
              </a:spcBef>
              <a:spcAft>
                <a:spcPts val="0"/>
              </a:spcAft>
              <a:buClrTx/>
              <a:buSzTx/>
              <a:buFontTx/>
              <a:buNone/>
              <a:tabLst/>
              <a:defRPr/>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啓発の強化</a:t>
            </a:r>
            <a:r>
              <a:rPr lang="en-US" altLang="ja-JP" dirty="0">
                <a:solidFill>
                  <a:prstClr val="black"/>
                </a:solidFill>
                <a:latin typeface="Meiryo UI" panose="020B0604030504040204" pitchFamily="50" charset="-128"/>
                <a:ea typeface="Meiryo UI" panose="020B0604030504040204" pitchFamily="50" charset="-128"/>
              </a:rPr>
              <a:t>〉</a:t>
            </a:r>
          </a:p>
          <a:p>
            <a:pPr marL="360363" lvl="0" indent="-360363">
              <a:lnSpc>
                <a:spcPts val="1800"/>
              </a:lnSpc>
              <a:defRPr/>
            </a:pPr>
            <a:r>
              <a:rPr lang="ja-JP" altLang="en-US" dirty="0">
                <a:solidFill>
                  <a:prstClr val="black"/>
                </a:solidFill>
                <a:latin typeface="Meiryo UI" panose="020B0604030504040204" pitchFamily="50" charset="-128"/>
                <a:ea typeface="Meiryo UI" panose="020B0604030504040204" pitchFamily="50" charset="-128"/>
              </a:rPr>
              <a:t> ◎　食品ロスの認知拡大に向けた広範囲な</a:t>
            </a:r>
            <a:endParaRPr lang="en-US" altLang="ja-JP" dirty="0">
              <a:solidFill>
                <a:prstClr val="black"/>
              </a:solidFill>
              <a:latin typeface="Meiryo UI" panose="020B0604030504040204" pitchFamily="50" charset="-128"/>
              <a:ea typeface="Meiryo UI" panose="020B0604030504040204" pitchFamily="50" charset="-128"/>
            </a:endParaRPr>
          </a:p>
          <a:p>
            <a:pPr marL="360363" lvl="0" indent="-360363">
              <a:lnSpc>
                <a:spcPts val="1800"/>
              </a:lnSpc>
              <a:defRPr/>
            </a:pPr>
            <a:r>
              <a:rPr lang="ja-JP" altLang="en-US" dirty="0">
                <a:solidFill>
                  <a:prstClr val="black"/>
                </a:solidFill>
                <a:latin typeface="Meiryo UI" panose="020B0604030504040204" pitchFamily="50" charset="-128"/>
                <a:ea typeface="Meiryo UI" panose="020B0604030504040204" pitchFamily="50" charset="-128"/>
              </a:rPr>
              <a:t>　　啓発</a:t>
            </a:r>
            <a:endParaRPr lang="en-US" altLang="ja-JP" dirty="0">
              <a:solidFill>
                <a:prstClr val="black"/>
              </a:solidFill>
              <a:latin typeface="Meiryo UI" panose="020B0604030504040204" pitchFamily="50" charset="-128"/>
              <a:ea typeface="Meiryo UI" panose="020B0604030504040204" pitchFamily="50" charset="-128"/>
            </a:endParaRPr>
          </a:p>
          <a:p>
            <a:pPr marL="360363" lvl="0" indent="-360363">
              <a:lnSpc>
                <a:spcPts val="1800"/>
              </a:lnSpc>
              <a:defRPr/>
            </a:pPr>
            <a:endParaRPr lang="ja-JP" altLang="en-US" b="1" dirty="0">
              <a:solidFill>
                <a:prstClr val="black"/>
              </a:solidFill>
              <a:latin typeface="Meiryo UI" panose="020B0604030504040204" pitchFamily="50" charset="-128"/>
              <a:ea typeface="Meiryo UI" panose="020B0604030504040204" pitchFamily="50" charset="-128"/>
            </a:endParaRPr>
          </a:p>
          <a:p>
            <a:pPr marL="360363" lvl="0" indent="-360363">
              <a:lnSpc>
                <a:spcPts val="1800"/>
              </a:lnSpc>
              <a:defRPr/>
            </a:pPr>
            <a:r>
              <a:rPr lang="ja-JP" altLang="en-US" dirty="0">
                <a:solidFill>
                  <a:prstClr val="black"/>
                </a:solidFill>
                <a:latin typeface="Meiryo UI" panose="020B0604030504040204" pitchFamily="50" charset="-128"/>
                <a:ea typeface="Meiryo UI" panose="020B0604030504040204" pitchFamily="50" charset="-128"/>
              </a:rPr>
              <a:t> ◎　府民の取組実践の拡大に向けた地域で</a:t>
            </a:r>
            <a:endParaRPr lang="en-US" altLang="ja-JP" dirty="0">
              <a:solidFill>
                <a:prstClr val="black"/>
              </a:solidFill>
              <a:latin typeface="Meiryo UI" panose="020B0604030504040204" pitchFamily="50" charset="-128"/>
              <a:ea typeface="Meiryo UI" panose="020B0604030504040204" pitchFamily="50" charset="-128"/>
            </a:endParaRPr>
          </a:p>
          <a:p>
            <a:pPr marL="360363" lvl="0" indent="-360363">
              <a:lnSpc>
                <a:spcPts val="1800"/>
              </a:lnSpc>
              <a:defRPr/>
            </a:pPr>
            <a:r>
              <a:rPr lang="ja-JP" altLang="en-US" dirty="0">
                <a:solidFill>
                  <a:prstClr val="black"/>
                </a:solidFill>
                <a:latin typeface="Meiryo UI" panose="020B0604030504040204" pitchFamily="50" charset="-128"/>
                <a:ea typeface="Meiryo UI" panose="020B0604030504040204" pitchFamily="50" charset="-128"/>
              </a:rPr>
              <a:t>　　の対面啓発の推進</a:t>
            </a:r>
            <a:endParaRPr lang="ja-JP" altLang="en-US" b="1" dirty="0">
              <a:solidFill>
                <a:prstClr val="black"/>
              </a:solidFill>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8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8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新たな削減行動の推奨</a:t>
            </a:r>
            <a: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360363" marR="0" lvl="0" indent="-360363" algn="l" defTabSz="914400" rtl="0" eaLnBrk="1" fontAlgn="auto" latinLnBrk="0" hangingPunct="1">
              <a:lnSpc>
                <a:spcPts val="18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家庭での未利用食品の寄附につながる、</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8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地域でのフードドライブの拡大支援</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800"/>
              </a:lnSpc>
              <a:defRPr/>
            </a:pPr>
            <a:r>
              <a:rPr lang="ja-JP" altLang="en-US" dirty="0">
                <a:solidFill>
                  <a:schemeClr val="tx1"/>
                </a:solidFill>
                <a:latin typeface="Meiryo UI" panose="020B0604030504040204" pitchFamily="50" charset="-128"/>
                <a:ea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endParaRPr>
          </a:p>
          <a:p>
            <a:pPr marL="360363" indent="-360363">
              <a:lnSpc>
                <a:spcPts val="1600"/>
              </a:lnSpc>
              <a:defRPr/>
            </a:pP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C9062851-9119-4827-B561-F0185E9DA6D5}"/>
              </a:ext>
            </a:extLst>
          </p:cNvPr>
          <p:cNvSpPr txBox="1"/>
          <p:nvPr/>
        </p:nvSpPr>
        <p:spPr>
          <a:xfrm>
            <a:off x="179512" y="942225"/>
            <a:ext cx="3386078" cy="26161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もったいないやん活動隊・８大学ヒアリング</a:t>
            </a:r>
            <a:r>
              <a:rPr lang="ja-JP" altLang="en-US" sz="1100" b="1" dirty="0">
                <a:solidFill>
                  <a:prstClr val="black"/>
                </a:solidFill>
                <a:latin typeface="BIZ UDゴシック" panose="020B0400000000000000" pitchFamily="49" charset="-128"/>
                <a:ea typeface="BIZ UDゴシック" panose="020B0400000000000000" pitchFamily="49" charset="-128"/>
              </a:rPr>
              <a:t>結果</a:t>
            </a:r>
            <a:endParaRPr kumimoji="0"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45C6FCF6-5ED1-4888-9DA5-503AD48AABD3}"/>
              </a:ext>
            </a:extLst>
          </p:cNvPr>
          <p:cNvSpPr txBox="1"/>
          <p:nvPr/>
        </p:nvSpPr>
        <p:spPr>
          <a:xfrm>
            <a:off x="195072" y="3608821"/>
            <a:ext cx="3320646" cy="261610"/>
          </a:xfrm>
          <a:prstGeom prst="rect">
            <a:avLst/>
          </a:prstGeom>
          <a:solidFill>
            <a:schemeClr val="accent2">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府内でのこれまでの取組結果や市町村等の動き</a:t>
            </a:r>
            <a:endParaRPr kumimoji="0"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 name="スライド番号プレースホルダー 3">
            <a:extLst>
              <a:ext uri="{FF2B5EF4-FFF2-40B4-BE49-F238E27FC236}">
                <a16:creationId xmlns:a16="http://schemas.microsoft.com/office/drawing/2014/main" id="{04EC735B-F925-412D-8A22-2838CFC8A545}"/>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19</a:t>
            </a:r>
            <a:endParaRPr lang="ja-JP" altLang="en-US" sz="1600" dirty="0">
              <a:latin typeface="HGSｺﾞｼｯｸM" panose="020B0600000000000000" pitchFamily="50" charset="-128"/>
              <a:ea typeface="HGSｺﾞｼｯｸM" panose="020B0600000000000000" pitchFamily="50" charset="-128"/>
            </a:endParaRPr>
          </a:p>
        </p:txBody>
      </p:sp>
      <p:sp>
        <p:nvSpPr>
          <p:cNvPr id="14" name="Rectangle 2">
            <a:extLst>
              <a:ext uri="{FF2B5EF4-FFF2-40B4-BE49-F238E27FC236}">
                <a16:creationId xmlns:a16="http://schemas.microsoft.com/office/drawing/2014/main" id="{19852D74-302E-45CE-BE44-F96964ADCDAD}"/>
              </a:ext>
            </a:extLst>
          </p:cNvPr>
          <p:cNvSpPr txBox="1">
            <a:spLocks noChangeArrowheads="1"/>
          </p:cNvSpPr>
          <p:nvPr/>
        </p:nvSpPr>
        <p:spPr>
          <a:xfrm>
            <a:off x="8613" y="3118"/>
            <a:ext cx="9135387" cy="370753"/>
          </a:xfrm>
          <a:prstGeom prst="rect">
            <a:avLst/>
          </a:prstGeom>
          <a:solidFill>
            <a:schemeClr val="accent1"/>
          </a:solid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lvl="0" algn="l">
              <a:defRPr/>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２（３）消費者への取組（現状分析・施策の方向性）</a:t>
            </a:r>
            <a:endParaRPr kumimoji="1" lang="ja-JP" altLang="en-US" sz="2000" b="1" i="0" u="none" strike="noStrike" kern="1200" cap="none" spc="0" normalizeH="0" baseline="0" noProof="0" dirty="0">
              <a:ln>
                <a:noFill/>
              </a:ln>
              <a:solidFill>
                <a:schemeClr val="bg1"/>
              </a:solidFill>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 角を丸くする 42">
            <a:extLst>
              <a:ext uri="{FF2B5EF4-FFF2-40B4-BE49-F238E27FC236}">
                <a16:creationId xmlns:a16="http://schemas.microsoft.com/office/drawing/2014/main" id="{D05B17A7-6D4E-422F-9AA7-ACF9437FB472}"/>
              </a:ext>
            </a:extLst>
          </p:cNvPr>
          <p:cNvSpPr/>
          <p:nvPr/>
        </p:nvSpPr>
        <p:spPr>
          <a:xfrm>
            <a:off x="111671" y="522219"/>
            <a:ext cx="1368000" cy="37543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現状分析</a:t>
            </a:r>
          </a:p>
        </p:txBody>
      </p:sp>
      <p:sp>
        <p:nvSpPr>
          <p:cNvPr id="16" name="四角形: 角を丸くする 42">
            <a:extLst>
              <a:ext uri="{FF2B5EF4-FFF2-40B4-BE49-F238E27FC236}">
                <a16:creationId xmlns:a16="http://schemas.microsoft.com/office/drawing/2014/main" id="{75D82576-1FD2-4B44-B484-6927859C124E}"/>
              </a:ext>
            </a:extLst>
          </p:cNvPr>
          <p:cNvSpPr/>
          <p:nvPr/>
        </p:nvSpPr>
        <p:spPr>
          <a:xfrm>
            <a:off x="4687245" y="522219"/>
            <a:ext cx="1756963" cy="3707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施策の方向性</a:t>
            </a:r>
          </a:p>
        </p:txBody>
      </p:sp>
    </p:spTree>
    <p:extLst>
      <p:ext uri="{BB962C8B-B14F-4D97-AF65-F5344CB8AC3E}">
        <p14:creationId xmlns:p14="http://schemas.microsoft.com/office/powerpoint/2010/main" val="223283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1951-2CE9-FB37-018F-4B5B04DDE0EE}"/>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C99F604-4D35-9439-9571-A14BB110A2CA}"/>
              </a:ext>
            </a:extLst>
          </p:cNvPr>
          <p:cNvSpPr/>
          <p:nvPr/>
        </p:nvSpPr>
        <p:spPr>
          <a:xfrm>
            <a:off x="395536" y="801322"/>
            <a:ext cx="8349521" cy="5685925"/>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marR="0" lvl="0" indent="-360363" algn="l"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lang="en-US" altLang="ja-JP" sz="1600" dirty="0">
              <a:solidFill>
                <a:prstClr val="black"/>
              </a:solidFill>
              <a:latin typeface="BIZ UDゴシック" panose="020B0400000000000000" pitchFamily="49" charset="-128"/>
              <a:ea typeface="BIZ UDゴシック" panose="020B0400000000000000" pitchFamily="49" charset="-128"/>
            </a:endParaRPr>
          </a:p>
          <a:p>
            <a:pPr marL="360363" indent="-360363">
              <a:lnSpc>
                <a:spcPts val="2100"/>
              </a:lnSpc>
              <a:defRPr/>
            </a:pPr>
            <a:r>
              <a:rPr lang="en-US" altLang="ja-JP" sz="1600" dirty="0">
                <a:solidFill>
                  <a:prstClr val="black"/>
                </a:solidFill>
                <a:latin typeface="BIZ UDゴシック" panose="020B0400000000000000" pitchFamily="49" charset="-128"/>
                <a:ea typeface="BIZ UDゴシック" panose="020B0400000000000000" pitchFamily="49" charset="-128"/>
              </a:rPr>
              <a:t>  </a:t>
            </a: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 施策体系１：売れ残り、食べ残し等の発生抑制 ≫</a:t>
            </a: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 </a:t>
            </a:r>
          </a:p>
          <a:p>
            <a:pPr marL="360363" marR="0" lvl="0" indent="-360363" algn="l" defTabSz="914400"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月食品ロス削減月間における取組の実施</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事業者と連携したキャンペーンの実施</a:t>
            </a:r>
            <a:b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b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事業者や市町村の取組を府民に発信</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大学</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・啓発ボランティア・事業者・市町村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の活動支援</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363" marR="0" lvl="0" indent="-360363" algn="l" defTabSz="914400"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活動隊の地域活動支援</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360363" marR="0" lvl="0" indent="-360363" algn="l" defTabSz="914400"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大学による啓発・実証等との連携</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363" marR="0" lvl="0" indent="-360363" algn="l" defTabSz="914400" rtl="0" eaLnBrk="1" fontAlgn="auto" latinLnBrk="0" hangingPunct="1">
              <a:lnSpc>
                <a:spcPts val="21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各主体の交流による活動の活性化・協働の促進</a:t>
            </a:r>
            <a:br>
              <a:rPr kumimoji="1" lang="en-US" altLang="ja-JP"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br>
            <a:endPar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360363" indent="-360363">
              <a:lnSpc>
                <a:spcPts val="2100"/>
              </a:lnSpc>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啓発媒体を活用した</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府民啓発の実施</a:t>
            </a:r>
            <a:br>
              <a:rPr kumimoji="1" lang="en-US" altLang="ja-JP"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br>
            <a:r>
              <a:rPr kumimoji="1" lang="en-US" altLang="ja-JP" sz="16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ポータルサイト、リーフレット、</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ゲーム類</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による消費者啓発</a:t>
            </a:r>
            <a:br>
              <a:rPr lang="en-US" altLang="ja-JP" sz="1600" dirty="0">
                <a:solidFill>
                  <a:prstClr val="black"/>
                </a:solidFill>
                <a:latin typeface="Meiryo UI" panose="020B0604030504040204" pitchFamily="50" charset="-128"/>
                <a:ea typeface="Meiryo UI" panose="020B0604030504040204" pitchFamily="50" charset="-128"/>
              </a:rPr>
            </a:b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学校教育・環境教育等での出前授業</a:t>
            </a:r>
            <a:br>
              <a:rPr lang="en-US" altLang="ja-JP" sz="1600" noProof="0" dirty="0">
                <a:solidFill>
                  <a:prstClr val="black"/>
                </a:solidFill>
                <a:latin typeface="Meiryo UI" panose="020B0604030504040204" pitchFamily="50" charset="-128"/>
                <a:ea typeface="Meiryo UI" panose="020B0604030504040204" pitchFamily="50" charset="-128"/>
              </a:rPr>
            </a:br>
            <a:r>
              <a:rPr lang="en-US" altLang="ja-JP" sz="1600" noProof="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市町村や府イベント等でのブース啓発および啓発媒体の提供</a:t>
            </a:r>
            <a:endParaRPr lang="en-US" altLang="ja-JP" sz="1600" b="1" dirty="0">
              <a:solidFill>
                <a:srgbClr val="FF0000"/>
              </a:solidFill>
              <a:highlight>
                <a:srgbClr val="FFFF00"/>
              </a:highlight>
              <a:latin typeface="Meiryo UI" panose="020B0604030504040204" pitchFamily="50" charset="-128"/>
              <a:ea typeface="Meiryo UI" panose="020B0604030504040204" pitchFamily="50" charset="-128"/>
            </a:endParaRPr>
          </a:p>
          <a:p>
            <a:pPr marL="360363" indent="-360363">
              <a:lnSpc>
                <a:spcPts val="2100"/>
              </a:lnSpc>
              <a:defRPr/>
            </a:pPr>
            <a:endParaRPr lang="en-US" altLang="ja-JP" sz="1600" b="1" dirty="0">
              <a:solidFill>
                <a:srgbClr val="FF0000"/>
              </a:solidFill>
              <a:highlight>
                <a:srgbClr val="FFFF00"/>
              </a:highlight>
              <a:latin typeface="Meiryo UI" panose="020B0604030504040204" pitchFamily="50" charset="-128"/>
              <a:ea typeface="Meiryo UI" panose="020B0604030504040204" pitchFamily="50" charset="-128"/>
            </a:endParaRPr>
          </a:p>
          <a:p>
            <a:pPr marL="360363" indent="-360363">
              <a:lnSpc>
                <a:spcPts val="2100"/>
              </a:lnSpc>
              <a:defRPr/>
            </a:pPr>
            <a:r>
              <a:rPr lang="ja-JP" altLang="en-US" sz="1600" b="1" dirty="0">
                <a:solidFill>
                  <a:srgbClr val="FF0000"/>
                </a:solidFill>
                <a:latin typeface="Meiryo UI" panose="020B0604030504040204" pitchFamily="50" charset="-128"/>
                <a:ea typeface="Meiryo UI" panose="020B0604030504040204" pitchFamily="50" charset="-128"/>
              </a:rPr>
              <a:t>  　</a:t>
            </a: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 施策体系</a:t>
            </a: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2</a:t>
            </a: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：未利用食品の有効活用≫</a:t>
            </a: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フードドライブ実施支援</a:t>
            </a:r>
          </a:p>
          <a:p>
            <a:pPr marL="360363" marR="0" lvl="0" indent="-360363" algn="l" defTabSz="914400" rtl="0" eaLnBrk="1" fontAlgn="auto" latinLnBrk="0" hangingPunct="1">
              <a:lnSpc>
                <a:spcPts val="2100"/>
              </a:lnSpc>
              <a:spcBef>
                <a:spcPts val="0"/>
              </a:spcBef>
              <a:spcAft>
                <a:spcPts val="0"/>
              </a:spcAft>
              <a:buClrTx/>
              <a:buSzTx/>
              <a:buFontTx/>
              <a:buNone/>
              <a:tabLst/>
              <a:defRPr/>
            </a:pPr>
            <a:r>
              <a:rPr kumimoji="1" lang="ja-JP" altLang="en-US" sz="16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市町村・パートナー事業者の実施するフードドライブ情報の周知</a:t>
            </a:r>
          </a:p>
          <a:p>
            <a:pPr marL="360363" marR="0" lvl="0" indent="-360363" algn="l" defTabSz="914400" rtl="0" eaLnBrk="1" fontAlgn="auto" latinLnBrk="0" hangingPunct="1">
              <a:lnSpc>
                <a:spcPts val="2100"/>
              </a:lnSpc>
              <a:spcBef>
                <a:spcPts val="0"/>
              </a:spcBef>
              <a:spcAft>
                <a:spcPts val="0"/>
              </a:spcAft>
              <a:buClrTx/>
              <a:buSzTx/>
              <a:buFontTx/>
              <a:buNone/>
              <a:tabLst/>
              <a:defRPr/>
            </a:pPr>
            <a:r>
              <a:rPr kumimoji="1" lang="ja-JP" altLang="en-US" sz="16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府・市町村イベントでのフードドライブ実施の支援</a:t>
            </a:r>
          </a:p>
          <a:p>
            <a:pPr marL="360363" marR="0" lvl="0" indent="-360363" algn="l" defTabSz="914400" rtl="0" eaLnBrk="1" fontAlgn="auto" latinLnBrk="0" hangingPunct="1">
              <a:lnSpc>
                <a:spcPts val="2400"/>
              </a:lnSpc>
              <a:spcBef>
                <a:spcPts val="0"/>
              </a:spcBef>
              <a:spcAft>
                <a:spcPts val="0"/>
              </a:spcAft>
              <a:buClrTx/>
              <a:buSzTx/>
              <a:buFontTx/>
              <a:buNone/>
              <a:tabLst/>
              <a:defRPr/>
            </a:pPr>
            <a:br>
              <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endPar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marR="0" lvl="0" indent="-360363" algn="l" defTabSz="914400" rtl="0" eaLnBrk="1" fontAlgn="auto" latinLnBrk="0" hangingPunct="1">
              <a:lnSpc>
                <a:spcPts val="16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3" name="タイトル 1">
            <a:extLst>
              <a:ext uri="{FF2B5EF4-FFF2-40B4-BE49-F238E27FC236}">
                <a16:creationId xmlns:a16="http://schemas.microsoft.com/office/drawing/2014/main" id="{8040B74D-B7FA-4B6F-082A-026980805D00}"/>
              </a:ext>
            </a:extLst>
          </p:cNvPr>
          <p:cNvSpPr txBox="1">
            <a:spLocks/>
          </p:cNvSpPr>
          <p:nvPr/>
        </p:nvSpPr>
        <p:spPr>
          <a:xfrm>
            <a:off x="7827265" y="-47414"/>
            <a:ext cx="1316736" cy="52776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nSpc>
                <a:spcPct val="100000"/>
              </a:lnSpc>
              <a:spcBef>
                <a:spcPts val="0"/>
              </a:spcBef>
              <a:defRPr/>
            </a:pPr>
            <a:r>
              <a:rPr lang="en-US" altLang="ja-JP"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R7.4.17</a:t>
            </a: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（木）流通対策室</a:t>
            </a:r>
            <a:endParaRPr kumimoji="1" lang="ja-JP" altLang="en-US" sz="12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4876BF0-345D-4813-83F3-72A7D7B79C2D}"/>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スライド番号プレースホルダー 3">
            <a:extLst>
              <a:ext uri="{FF2B5EF4-FFF2-40B4-BE49-F238E27FC236}">
                <a16:creationId xmlns:a16="http://schemas.microsoft.com/office/drawing/2014/main" id="{A7792813-E467-4AEC-B3A7-08B9C1D6F763}"/>
              </a:ext>
            </a:extLst>
          </p:cNvPr>
          <p:cNvSpPr txBox="1">
            <a:spLocks/>
          </p:cNvSpPr>
          <p:nvPr/>
        </p:nvSpPr>
        <p:spPr>
          <a:xfrm>
            <a:off x="8676456" y="6487247"/>
            <a:ext cx="479975"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17</a:t>
            </a:r>
            <a:endParaRPr lang="ja-JP" altLang="en-US" sz="1600" dirty="0">
              <a:latin typeface="HGSｺﾞｼｯｸM" panose="020B0600000000000000" pitchFamily="50" charset="-128"/>
              <a:ea typeface="HGSｺﾞｼｯｸM" panose="020B0600000000000000" pitchFamily="50" charset="-128"/>
            </a:endParaRPr>
          </a:p>
        </p:txBody>
      </p:sp>
      <p:sp>
        <p:nvSpPr>
          <p:cNvPr id="16" name="テキスト ボックス 15">
            <a:extLst>
              <a:ext uri="{FF2B5EF4-FFF2-40B4-BE49-F238E27FC236}">
                <a16:creationId xmlns:a16="http://schemas.microsoft.com/office/drawing/2014/main" id="{50810A62-EEAA-472E-AAC5-09A495D9556F}"/>
              </a:ext>
            </a:extLst>
          </p:cNvPr>
          <p:cNvSpPr txBox="1"/>
          <p:nvPr/>
        </p:nvSpPr>
        <p:spPr bwMode="white">
          <a:xfrm>
            <a:off x="0" y="-7257"/>
            <a:ext cx="87450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２（３）消費者への取組（計画に盛り込む基本的施策）</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四角形: 角を丸くする 42">
            <a:extLst>
              <a:ext uri="{FF2B5EF4-FFF2-40B4-BE49-F238E27FC236}">
                <a16:creationId xmlns:a16="http://schemas.microsoft.com/office/drawing/2014/main" id="{9C72E88D-0021-4641-8323-92925D5992EE}"/>
              </a:ext>
            </a:extLst>
          </p:cNvPr>
          <p:cNvSpPr/>
          <p:nvPr/>
        </p:nvSpPr>
        <p:spPr>
          <a:xfrm>
            <a:off x="323528" y="491666"/>
            <a:ext cx="3846762" cy="4001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計画に盛り込む基本的施策（事務局案）</a:t>
            </a:r>
          </a:p>
        </p:txBody>
      </p:sp>
    </p:spTree>
    <p:extLst>
      <p:ext uri="{BB962C8B-B14F-4D97-AF65-F5344CB8AC3E}">
        <p14:creationId xmlns:p14="http://schemas.microsoft.com/office/powerpoint/2010/main" val="19372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white">
          <a:xfrm>
            <a:off x="0" y="-7257"/>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１ 将来目標について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6889" y="2882525"/>
            <a:ext cx="8630213" cy="2092881"/>
          </a:xfrm>
          <a:prstGeom prst="rect">
            <a:avLst/>
          </a:prstGeom>
          <a:noFill/>
          <a:ln w="12700">
            <a:solidFill>
              <a:schemeClr val="accent1"/>
            </a:solidFill>
          </a:ln>
        </p:spPr>
        <p:txBody>
          <a:bodyPr wrap="square" rtlCol="0">
            <a:spAutoFit/>
          </a:bodyPr>
          <a:lstStyle/>
          <a:p>
            <a:pPr marL="87313" indent="-87313"/>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府計画（現行）</a:t>
            </a:r>
            <a:endParaRPr kumimoji="1" lang="en-US" altLang="ja-JP" sz="14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indent="-87313"/>
            <a:endParaRPr lang="en-US" altLang="ja-JP" sz="1400" b="1" dirty="0">
              <a:solidFill>
                <a:prstClr val="black"/>
              </a:solidFill>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国の事業系、家庭系ともに、</a:t>
            </a:r>
            <a:r>
              <a:rPr lang="en-US" altLang="ja-JP" sz="1400" dirty="0">
                <a:latin typeface="Meiryo UI" pitchFamily="50" charset="-128"/>
                <a:ea typeface="Meiryo UI" pitchFamily="50" charset="-128"/>
                <a:cs typeface="Meiryo UI" pitchFamily="50" charset="-128"/>
              </a:rPr>
              <a:t>2000 </a:t>
            </a:r>
            <a:r>
              <a:rPr lang="ja-JP" altLang="en-US" sz="1400" dirty="0">
                <a:latin typeface="Meiryo UI" pitchFamily="50" charset="-128"/>
                <a:ea typeface="Meiryo UI" pitchFamily="50" charset="-128"/>
                <a:cs typeface="Meiryo UI" pitchFamily="50" charset="-128"/>
              </a:rPr>
              <a:t>年度比で</a:t>
            </a:r>
            <a:r>
              <a:rPr lang="en-US" altLang="ja-JP" sz="1400" dirty="0">
                <a:latin typeface="Meiryo UI" pitchFamily="50" charset="-128"/>
                <a:ea typeface="Meiryo UI" pitchFamily="50" charset="-128"/>
                <a:cs typeface="Meiryo UI" pitchFamily="50" charset="-128"/>
              </a:rPr>
              <a:t>2030 </a:t>
            </a:r>
            <a:r>
              <a:rPr lang="ja-JP" altLang="en-US" sz="1400" dirty="0">
                <a:latin typeface="Meiryo UI" pitchFamily="50" charset="-128"/>
                <a:ea typeface="Meiryo UI" pitchFamily="50" charset="-128"/>
                <a:cs typeface="Meiryo UI" pitchFamily="50" charset="-128"/>
              </a:rPr>
              <a:t>年度までに食品ロス量の半減を目指すという削減目標を踏まえ、　　</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大阪府の食品ロス量についても、</a:t>
            </a:r>
            <a:r>
              <a:rPr lang="ja-JP" altLang="en-US" sz="1400" dirty="0">
                <a:solidFill>
                  <a:srgbClr val="FF0000"/>
                </a:solidFill>
                <a:latin typeface="Meiryo UI" pitchFamily="50" charset="-128"/>
                <a:ea typeface="Meiryo UI" pitchFamily="50" charset="-128"/>
                <a:cs typeface="Meiryo UI" pitchFamily="50" charset="-128"/>
              </a:rPr>
              <a:t>事業系、家庭系ともに、半減を目指します。</a:t>
            </a:r>
            <a:br>
              <a:rPr lang="en-US" altLang="ja-JP" sz="1400" dirty="0">
                <a:solidFill>
                  <a:srgbClr val="FF0000"/>
                </a:solidFill>
                <a:latin typeface="Meiryo UI" pitchFamily="50" charset="-128"/>
                <a:ea typeface="Meiryo UI" pitchFamily="50" charset="-128"/>
                <a:cs typeface="Meiryo UI" pitchFamily="50" charset="-128"/>
              </a:rPr>
            </a:br>
            <a:endParaRPr lang="en-US" altLang="ja-JP" sz="1400" dirty="0">
              <a:solidFill>
                <a:srgbClr val="FF0000"/>
              </a:solidFill>
              <a:latin typeface="Meiryo UI" pitchFamily="50" charset="-128"/>
              <a:ea typeface="Meiryo UI" pitchFamily="50" charset="-128"/>
              <a:cs typeface="Meiryo UI" pitchFamily="50" charset="-128"/>
            </a:endParaRPr>
          </a:p>
          <a:p>
            <a:pPr marL="87313" indent="-87313"/>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府の削減状況</a:t>
            </a:r>
            <a:br>
              <a:rPr lang="en-US" altLang="ja-JP" sz="1600" b="1" dirty="0">
                <a:solidFill>
                  <a:prstClr val="black"/>
                </a:solidFill>
                <a:latin typeface="Meiryo UI" pitchFamily="50" charset="-128"/>
                <a:ea typeface="Meiryo UI" pitchFamily="50" charset="-128"/>
                <a:cs typeface="Meiryo UI" pitchFamily="50" charset="-128"/>
              </a:rPr>
            </a:b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rPr>
              <a:t>　</a:t>
            </a:r>
            <a:r>
              <a:rPr kumimoji="1" lang="ja-JP" altLang="en-US" sz="140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食品ロスの発生量は減少傾向。</a:t>
            </a:r>
            <a:r>
              <a:rPr lang="ja-JP" altLang="en-US" sz="1400" dirty="0">
                <a:solidFill>
                  <a:prstClr val="black"/>
                </a:solidFill>
                <a:latin typeface="Meiryo UI" pitchFamily="50" charset="-128"/>
                <a:ea typeface="Meiryo UI" pitchFamily="50" charset="-128"/>
                <a:cs typeface="Meiryo UI" pitchFamily="50" charset="-128"/>
              </a:rPr>
              <a:t>このうち、</a:t>
            </a:r>
            <a:r>
              <a:rPr kumimoji="1" lang="ja-JP" altLang="en-US" sz="140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事業系は</a:t>
            </a:r>
            <a:r>
              <a:rPr kumimoji="1" lang="en-US" altLang="ja-JP" sz="140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2022</a:t>
            </a:r>
            <a:r>
              <a:rPr kumimoji="1" lang="ja-JP" altLang="en-US" sz="140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年度に大幅に減少</a:t>
            </a:r>
            <a:r>
              <a:rPr kumimoji="1" lang="ja-JP" altLang="en-US" sz="140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したが、家庭系は微減～横ばいで推移。</a:t>
            </a:r>
            <a:br>
              <a:rPr kumimoji="1" lang="en-US" altLang="ja-JP" sz="140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br>
            <a:r>
              <a:rPr lang="ja-JP" altLang="en-US" sz="1400" strike="noStrike" dirty="0">
                <a:solidFill>
                  <a:prstClr val="black"/>
                </a:solidFill>
                <a:latin typeface="Meiryo UI" pitchFamily="50" charset="-128"/>
                <a:ea typeface="Meiryo UI" pitchFamily="50" charset="-128"/>
                <a:cs typeface="Meiryo UI" pitchFamily="50" charset="-128"/>
              </a:rPr>
              <a:t>・　</a:t>
            </a:r>
            <a:r>
              <a:rPr kumimoji="1" lang="ja-JP" altLang="en-US" sz="1400" i="0" u="non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事業系について、府では、小売・外食産業の割合が高く、</a:t>
            </a:r>
            <a:r>
              <a:rPr kumimoji="1" lang="en-US" altLang="ja-JP" sz="1400" i="0" u="non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2022</a:t>
            </a:r>
            <a:r>
              <a:rPr kumimoji="1" lang="ja-JP" altLang="en-US" sz="1400" i="0" u="non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年度値の食品ロス量の減少に大きく寄与したものの、　</a:t>
            </a:r>
            <a:endParaRPr kumimoji="1" lang="en-US" altLang="ja-JP" sz="1400" i="0" u="non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indent="-87313"/>
            <a:r>
              <a:rPr kumimoji="1" lang="ja-JP" altLang="en-US" sz="1400" i="0" u="non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lang="ja-JP" altLang="en-US" sz="1400" dirty="0">
                <a:solidFill>
                  <a:srgbClr val="FF0000"/>
                </a:solidFill>
                <a:latin typeface="Meiryo UI" pitchFamily="50" charset="-128"/>
                <a:ea typeface="Meiryo UI" pitchFamily="50" charset="-128"/>
                <a:cs typeface="Meiryo UI" pitchFamily="50" charset="-128"/>
              </a:rPr>
              <a:t>国の</a:t>
            </a:r>
            <a:r>
              <a:rPr lang="en-US" altLang="ja-JP" sz="1400" dirty="0">
                <a:solidFill>
                  <a:srgbClr val="FF0000"/>
                </a:solidFill>
                <a:latin typeface="Meiryo UI" pitchFamily="50" charset="-128"/>
                <a:ea typeface="Meiryo UI" pitchFamily="50" charset="-128"/>
                <a:cs typeface="Meiryo UI" pitchFamily="50" charset="-128"/>
              </a:rPr>
              <a:t>2023</a:t>
            </a:r>
            <a:r>
              <a:rPr lang="ja-JP" altLang="en-US" sz="1400" dirty="0">
                <a:solidFill>
                  <a:srgbClr val="FF0000"/>
                </a:solidFill>
                <a:latin typeface="Meiryo UI" pitchFamily="50" charset="-128"/>
                <a:ea typeface="Meiryo UI" pitchFamily="50" charset="-128"/>
                <a:cs typeface="Meiryo UI" pitchFamily="50" charset="-128"/>
              </a:rPr>
              <a:t>年推計値では外食産業での</a:t>
            </a:r>
            <a:r>
              <a:rPr kumimoji="1" lang="ja-JP" altLang="en-US" sz="1400" i="0" u="non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増加が見られたことから、増加に転ずる懸念</a:t>
            </a:r>
            <a:r>
              <a:rPr kumimoji="1" lang="ja-JP" altLang="en-US" sz="1400" i="0" u="none" kern="1200" cap="none" spc="0" normalizeH="0" baseline="0" noProof="0">
                <a:ln>
                  <a:noFill/>
                </a:ln>
                <a:solidFill>
                  <a:srgbClr val="FF0000"/>
                </a:solidFill>
                <a:effectLst/>
                <a:uLnTx/>
                <a:uFillTx/>
                <a:latin typeface="Meiryo UI" pitchFamily="50" charset="-128"/>
                <a:ea typeface="Meiryo UI" pitchFamily="50" charset="-128"/>
                <a:cs typeface="Meiryo UI" pitchFamily="50" charset="-128"/>
              </a:rPr>
              <a:t>がある。</a:t>
            </a:r>
            <a:endParaRPr kumimoji="1" lang="ja-JP" altLang="en-US" sz="1400" i="0" u="none" strike="sng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0" name="角丸四角形 9"/>
          <p:cNvSpPr/>
          <p:nvPr/>
        </p:nvSpPr>
        <p:spPr>
          <a:xfrm>
            <a:off x="256888" y="825357"/>
            <a:ext cx="8630213" cy="1945745"/>
          </a:xfrm>
          <a:prstGeom prst="roundRect">
            <a:avLst>
              <a:gd name="adj" fmla="val 1002"/>
            </a:avLst>
          </a:prstGeom>
          <a:ln w="19050">
            <a:solidFill>
              <a:schemeClr val="tx1"/>
            </a:solidFill>
            <a:prstDash val="dashDot"/>
          </a:ln>
        </p:spPr>
        <p:style>
          <a:lnRef idx="2">
            <a:schemeClr val="accent1"/>
          </a:lnRef>
          <a:fillRef idx="1">
            <a:schemeClr val="lt1"/>
          </a:fillRef>
          <a:effectRef idx="0">
            <a:schemeClr val="accent1"/>
          </a:effectRef>
          <a:fontRef idx="minor">
            <a:schemeClr val="dk1"/>
          </a:fontRef>
        </p:style>
        <p:txBody>
          <a:bodyPr rtlCol="0" anchor="t"/>
          <a:lstStyle/>
          <a:p>
            <a:r>
              <a:rPr lang="ja-JP" altLang="en-US" sz="1600" b="1" dirty="0">
                <a:solidFill>
                  <a:schemeClr val="tx1"/>
                </a:solidFill>
                <a:latin typeface="Meiryo UI" pitchFamily="50" charset="-128"/>
                <a:ea typeface="Meiryo UI" pitchFamily="50" charset="-128"/>
                <a:cs typeface="Meiryo UI" pitchFamily="50" charset="-128"/>
              </a:rPr>
              <a:t>国の基本的な方針（第２次）　　</a:t>
            </a:r>
            <a:r>
              <a:rPr lang="ja-JP" altLang="en-US" sz="1400" u="sng" dirty="0">
                <a:solidFill>
                  <a:srgbClr val="FF0000"/>
                </a:solidFill>
                <a:latin typeface="Meiryo UI" pitchFamily="50" charset="-128"/>
                <a:ea typeface="Meiryo UI" pitchFamily="50" charset="-128"/>
                <a:cs typeface="Meiryo UI" pitchFamily="50" charset="-128"/>
              </a:rPr>
              <a:t>事業系食品ロス半減の目標を前倒し達成したことにより、目標を引き上げ</a:t>
            </a:r>
            <a:br>
              <a:rPr lang="en-US" altLang="ja-JP" sz="1600" b="1" dirty="0">
                <a:solidFill>
                  <a:schemeClr val="tx1"/>
                </a:solidFill>
                <a:latin typeface="Meiryo UI" pitchFamily="50" charset="-128"/>
                <a:ea typeface="Meiryo UI" pitchFamily="50" charset="-128"/>
                <a:cs typeface="Meiryo UI" pitchFamily="50" charset="-128"/>
              </a:rPr>
            </a:br>
            <a:br>
              <a:rPr lang="en-US" altLang="ja-JP" sz="1400" dirty="0">
                <a:solidFill>
                  <a:schemeClr val="tx1"/>
                </a:solidFill>
                <a:latin typeface="Meiryo UI" pitchFamily="50" charset="-128"/>
                <a:ea typeface="Meiryo UI" pitchFamily="50" charset="-128"/>
                <a:cs typeface="Meiryo UI" pitchFamily="50" charset="-128"/>
              </a:rPr>
            </a:br>
            <a:r>
              <a:rPr lang="ja-JP" altLang="en-US" sz="1400" dirty="0">
                <a:solidFill>
                  <a:schemeClr val="tx1"/>
                </a:solidFill>
                <a:latin typeface="Meiryo UI" pitchFamily="50" charset="-128"/>
                <a:ea typeface="Meiryo UI" pitchFamily="50" charset="-128"/>
                <a:cs typeface="Meiryo UI" pitchFamily="50" charset="-128"/>
              </a:rPr>
              <a:t>◆　家庭系の食品ロス量については、「第五次循環型社会形成推進基本計画」において、</a:t>
            </a:r>
            <a:r>
              <a:rPr lang="en-US" altLang="ja-JP" sz="1400" dirty="0">
                <a:solidFill>
                  <a:schemeClr val="tx1"/>
                </a:solidFill>
                <a:latin typeface="Meiryo UI" pitchFamily="50" charset="-128"/>
                <a:ea typeface="Meiryo UI" pitchFamily="50" charset="-128"/>
                <a:cs typeface="Meiryo UI" pitchFamily="50" charset="-128"/>
              </a:rPr>
              <a:t>2000 </a:t>
            </a:r>
            <a:r>
              <a:rPr lang="ja-JP" altLang="en-US" sz="1400" dirty="0">
                <a:solidFill>
                  <a:schemeClr val="tx1"/>
                </a:solidFill>
                <a:latin typeface="Meiryo UI" pitchFamily="50" charset="-128"/>
                <a:ea typeface="Meiryo UI" pitchFamily="50" charset="-128"/>
                <a:cs typeface="Meiryo UI" pitchFamily="50" charset="-128"/>
              </a:rPr>
              <a:t>年度比で</a:t>
            </a:r>
            <a:r>
              <a:rPr lang="en-US" altLang="ja-JP" sz="1400" dirty="0">
                <a:solidFill>
                  <a:schemeClr val="tx1"/>
                </a:solidFill>
                <a:latin typeface="Meiryo UI" pitchFamily="50" charset="-128"/>
                <a:ea typeface="Meiryo UI" pitchFamily="50" charset="-128"/>
                <a:cs typeface="Meiryo UI" pitchFamily="50" charset="-128"/>
              </a:rPr>
              <a:t>2030 </a:t>
            </a:r>
            <a:r>
              <a:rPr lang="ja-JP" altLang="en-US" sz="1400" dirty="0">
                <a:solidFill>
                  <a:schemeClr val="tx1"/>
                </a:solidFill>
                <a:latin typeface="Meiryo UI" pitchFamily="50" charset="-128"/>
                <a:ea typeface="Meiryo UI" pitchFamily="50" charset="-128"/>
                <a:cs typeface="Meiryo UI" pitchFamily="50" charset="-128"/>
              </a:rPr>
              <a:t>年度</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までに食品ロス量を半減させるという目標を設定している。</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また、</a:t>
            </a:r>
            <a:r>
              <a:rPr lang="ja-JP" altLang="en-US" sz="1400" dirty="0">
                <a:solidFill>
                  <a:srgbClr val="FF0000"/>
                </a:solidFill>
                <a:latin typeface="Meiryo UI" pitchFamily="50" charset="-128"/>
                <a:ea typeface="Meiryo UI" pitchFamily="50" charset="-128"/>
                <a:cs typeface="Meiryo UI" pitchFamily="50" charset="-128"/>
              </a:rPr>
              <a:t>事業系の食品ロス量については、</a:t>
            </a:r>
            <a:r>
              <a:rPr lang="ja-JP" altLang="en-US" sz="1400" dirty="0">
                <a:solidFill>
                  <a:schemeClr val="tx1"/>
                </a:solidFill>
                <a:latin typeface="Meiryo UI" pitchFamily="50" charset="-128"/>
                <a:ea typeface="Meiryo UI" pitchFamily="50" charset="-128"/>
                <a:cs typeface="Meiryo UI" pitchFamily="50" charset="-128"/>
              </a:rPr>
              <a:t>「食品循環資源の再生利用等の促進に関する基本方針」において、</a:t>
            </a:r>
            <a:r>
              <a:rPr lang="en-US" altLang="ja-JP" sz="1400" dirty="0">
                <a:solidFill>
                  <a:schemeClr val="tx1"/>
                </a:solidFill>
                <a:latin typeface="Meiryo UI" pitchFamily="50" charset="-128"/>
                <a:ea typeface="Meiryo UI" pitchFamily="50" charset="-128"/>
                <a:cs typeface="Meiryo UI" pitchFamily="50" charset="-128"/>
              </a:rPr>
              <a:t>2000    </a:t>
            </a:r>
          </a:p>
          <a:p>
            <a:r>
              <a:rPr lang="en-US" altLang="ja-JP" sz="1400" dirty="0">
                <a:solidFill>
                  <a:schemeClr val="tx1"/>
                </a:solidFill>
                <a:latin typeface="Meiryo UI" pitchFamily="50" charset="-128"/>
                <a:ea typeface="Meiryo UI" pitchFamily="50" charset="-128"/>
                <a:cs typeface="Meiryo UI" pitchFamily="50" charset="-128"/>
              </a:rPr>
              <a:t>   </a:t>
            </a:r>
            <a:r>
              <a:rPr lang="ja-JP" altLang="en-US" sz="1400" dirty="0">
                <a:solidFill>
                  <a:schemeClr val="tx1"/>
                </a:solidFill>
                <a:latin typeface="Meiryo UI" pitchFamily="50" charset="-128"/>
                <a:ea typeface="Meiryo UI" pitchFamily="50" charset="-128"/>
                <a:cs typeface="Meiryo UI" pitchFamily="50" charset="-128"/>
              </a:rPr>
              <a:t>年度比で、</a:t>
            </a:r>
            <a:r>
              <a:rPr lang="en-US" altLang="ja-JP" sz="1400" dirty="0">
                <a:solidFill>
                  <a:schemeClr val="tx1"/>
                </a:solidFill>
                <a:latin typeface="Meiryo UI" pitchFamily="50" charset="-128"/>
                <a:ea typeface="Meiryo UI" pitchFamily="50" charset="-128"/>
                <a:cs typeface="Meiryo UI" pitchFamily="50" charset="-128"/>
              </a:rPr>
              <a:t>2030 </a:t>
            </a:r>
            <a:r>
              <a:rPr lang="ja-JP" altLang="en-US" sz="1400" dirty="0">
                <a:solidFill>
                  <a:schemeClr val="tx1"/>
                </a:solidFill>
                <a:latin typeface="Meiryo UI" pitchFamily="50" charset="-128"/>
                <a:ea typeface="Meiryo UI" pitchFamily="50" charset="-128"/>
                <a:cs typeface="Meiryo UI" pitchFamily="50" charset="-128"/>
              </a:rPr>
              <a:t>年度までに</a:t>
            </a:r>
            <a:r>
              <a:rPr lang="ja-JP" altLang="en-US" sz="1400" b="1" dirty="0">
                <a:solidFill>
                  <a:srgbClr val="FF0000"/>
                </a:solidFill>
                <a:latin typeface="Meiryo UI" pitchFamily="50" charset="-128"/>
                <a:ea typeface="Meiryo UI" pitchFamily="50" charset="-128"/>
                <a:cs typeface="Meiryo UI" pitchFamily="50" charset="-128"/>
              </a:rPr>
              <a:t>食品ロス量を</a:t>
            </a:r>
            <a:r>
              <a:rPr lang="en-US" altLang="ja-JP" sz="1400" b="1" dirty="0">
                <a:solidFill>
                  <a:srgbClr val="FF0000"/>
                </a:solidFill>
                <a:latin typeface="Meiryo UI" pitchFamily="50" charset="-128"/>
                <a:ea typeface="Meiryo UI" pitchFamily="50" charset="-128"/>
                <a:cs typeface="Meiryo UI" pitchFamily="50" charset="-128"/>
              </a:rPr>
              <a:t>60</a:t>
            </a:r>
            <a:r>
              <a:rPr lang="ja-JP" altLang="en-US" sz="1400" b="1" dirty="0">
                <a:solidFill>
                  <a:srgbClr val="FF0000"/>
                </a:solidFill>
                <a:latin typeface="Meiryo UI" pitchFamily="50" charset="-128"/>
                <a:ea typeface="Meiryo UI" pitchFamily="50" charset="-128"/>
                <a:cs typeface="Meiryo UI" pitchFamily="50" charset="-128"/>
              </a:rPr>
              <a:t>％削減させるという目標を設定</a:t>
            </a:r>
            <a:r>
              <a:rPr lang="ja-JP" altLang="en-US" sz="1400" dirty="0">
                <a:solidFill>
                  <a:schemeClr val="tx1"/>
                </a:solidFill>
                <a:latin typeface="Meiryo UI" pitchFamily="50" charset="-128"/>
                <a:ea typeface="Meiryo UI" pitchFamily="50" charset="-128"/>
                <a:cs typeface="Meiryo UI" pitchFamily="50" charset="-128"/>
              </a:rPr>
              <a:t>している。</a:t>
            </a:r>
          </a:p>
          <a:p>
            <a:r>
              <a:rPr lang="ja-JP" altLang="en-US" sz="1400" dirty="0">
                <a:solidFill>
                  <a:schemeClr val="tx1"/>
                </a:solidFill>
                <a:latin typeface="Meiryo UI" pitchFamily="50" charset="-128"/>
                <a:ea typeface="Meiryo UI" pitchFamily="50" charset="-128"/>
                <a:cs typeface="Meiryo UI" pitchFamily="50" charset="-128"/>
              </a:rPr>
              <a:t>◆　本基本方針においても、これらの削減目標の達成（家庭系食品ロスについては、</a:t>
            </a:r>
            <a:r>
              <a:rPr lang="en-US" altLang="ja-JP" sz="1400" dirty="0">
                <a:solidFill>
                  <a:schemeClr val="tx1"/>
                </a:solidFill>
                <a:latin typeface="Meiryo UI" pitchFamily="50" charset="-128"/>
                <a:ea typeface="Meiryo UI" pitchFamily="50" charset="-128"/>
                <a:cs typeface="Meiryo UI" pitchFamily="50" charset="-128"/>
              </a:rPr>
              <a:t>2030 </a:t>
            </a:r>
            <a:r>
              <a:rPr lang="ja-JP" altLang="en-US" sz="1400" dirty="0">
                <a:solidFill>
                  <a:schemeClr val="tx1"/>
                </a:solidFill>
                <a:latin typeface="Meiryo UI" pitchFamily="50" charset="-128"/>
                <a:ea typeface="Meiryo UI" pitchFamily="50" charset="-128"/>
                <a:cs typeface="Meiryo UI" pitchFamily="50" charset="-128"/>
              </a:rPr>
              <a:t>年度を待たず早期達成）を　</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目指し、総合的に取組を推進する。</a:t>
            </a:r>
            <a:endParaRPr lang="en-US" altLang="ja-JP" sz="1400" dirty="0">
              <a:solidFill>
                <a:schemeClr val="tx1"/>
              </a:solidFill>
              <a:latin typeface="Meiryo UI" pitchFamily="50" charset="-128"/>
              <a:ea typeface="Meiryo UI" pitchFamily="50" charset="-128"/>
              <a:cs typeface="Meiryo UI" pitchFamily="50" charset="-128"/>
            </a:endParaRPr>
          </a:p>
          <a:p>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256891" y="392853"/>
            <a:ext cx="6214268"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Ⅰ</a:t>
            </a:r>
            <a:r>
              <a:rPr lang="ja-JP" altLang="en-US" sz="2000" b="1" dirty="0">
                <a:latin typeface="Meiryo UI" panose="020B0604030504040204" pitchFamily="50" charset="-128"/>
                <a:ea typeface="Meiryo UI" panose="020B0604030504040204" pitchFamily="50" charset="-128"/>
              </a:rPr>
              <a:t>　食品ロス量の削減目標について</a:t>
            </a:r>
          </a:p>
        </p:txBody>
      </p:sp>
      <p:sp>
        <p:nvSpPr>
          <p:cNvPr id="18" name="テキスト ボックス 17">
            <a:extLst>
              <a:ext uri="{FF2B5EF4-FFF2-40B4-BE49-F238E27FC236}">
                <a16:creationId xmlns:a16="http://schemas.microsoft.com/office/drawing/2014/main" id="{054F5401-FD47-45E5-AF3B-97B868D7DD55}"/>
              </a:ext>
            </a:extLst>
          </p:cNvPr>
          <p:cNvSpPr txBox="1"/>
          <p:nvPr/>
        </p:nvSpPr>
        <p:spPr>
          <a:xfrm>
            <a:off x="256889" y="5346643"/>
            <a:ext cx="8630213" cy="1446550"/>
          </a:xfrm>
          <a:prstGeom prst="rect">
            <a:avLst/>
          </a:prstGeom>
          <a:noFill/>
          <a:ln w="38100">
            <a:solidFill>
              <a:schemeClr val="accent1"/>
            </a:solidFill>
          </a:ln>
        </p:spPr>
        <p:txBody>
          <a:bodyPr wrap="square" rtlCol="0">
            <a:spAutoFit/>
          </a:bodyPr>
          <a:lstStyle/>
          <a:p>
            <a:pPr marL="87313" indent="-87313"/>
            <a:r>
              <a:rPr lang="ja-JP" altLang="en-US" sz="1600" b="1" dirty="0">
                <a:solidFill>
                  <a:prstClr val="black"/>
                </a:solidFill>
                <a:latin typeface="Meiryo UI" pitchFamily="50" charset="-128"/>
                <a:ea typeface="Meiryo UI" pitchFamily="50" charset="-128"/>
                <a:cs typeface="Meiryo UI" pitchFamily="50" charset="-128"/>
              </a:rPr>
              <a:t>≪論　点≫</a:t>
            </a:r>
            <a:endParaRPr lang="en-US" altLang="ja-JP" sz="1400" b="1" dirty="0">
              <a:solidFill>
                <a:prstClr val="black"/>
              </a:solidFill>
              <a:latin typeface="Meiryo UI" pitchFamily="50" charset="-128"/>
              <a:ea typeface="Meiryo UI" pitchFamily="50" charset="-128"/>
              <a:cs typeface="Meiryo UI" pitchFamily="50" charset="-128"/>
            </a:endParaRPr>
          </a:p>
          <a:p>
            <a:pPr marL="87313" indent="-87313"/>
            <a:r>
              <a:rPr lang="ja-JP" altLang="en-US" dirty="0">
                <a:latin typeface="Meiryo UI" pitchFamily="50" charset="-128"/>
                <a:ea typeface="Meiryo UI" pitchFamily="50" charset="-128"/>
                <a:cs typeface="Meiryo UI" pitchFamily="50" charset="-128"/>
              </a:rPr>
              <a:t>◎　国の第</a:t>
            </a:r>
            <a:r>
              <a:rPr lang="en-US" altLang="ja-JP" dirty="0">
                <a:latin typeface="Meiryo UI" pitchFamily="50" charset="-128"/>
                <a:ea typeface="Meiryo UI" pitchFamily="50" charset="-128"/>
                <a:cs typeface="Meiryo UI" pitchFamily="50" charset="-128"/>
              </a:rPr>
              <a:t>2</a:t>
            </a:r>
            <a:r>
              <a:rPr lang="ja-JP" altLang="en-US" dirty="0">
                <a:latin typeface="Meiryo UI" pitchFamily="50" charset="-128"/>
                <a:ea typeface="Meiryo UI" pitchFamily="50" charset="-128"/>
                <a:cs typeface="Meiryo UI" pitchFamily="50" charset="-128"/>
              </a:rPr>
              <a:t>次基本方針における削減目標、及び府の事業系食品ロスの削減状況を踏まえ、</a:t>
            </a:r>
            <a:br>
              <a:rPr lang="en-US" altLang="ja-JP"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　府の削減目標を見直し、</a:t>
            </a:r>
            <a:r>
              <a:rPr lang="ja-JP" altLang="en-US" dirty="0">
                <a:solidFill>
                  <a:srgbClr val="FF0000"/>
                </a:solidFill>
                <a:latin typeface="Meiryo UI" pitchFamily="50" charset="-128"/>
                <a:ea typeface="Meiryo UI" pitchFamily="50" charset="-128"/>
                <a:cs typeface="Meiryo UI" pitchFamily="50" charset="-128"/>
              </a:rPr>
              <a:t>事業系</a:t>
            </a:r>
            <a:r>
              <a:rPr lang="en-US" altLang="ja-JP" dirty="0">
                <a:solidFill>
                  <a:srgbClr val="FF0000"/>
                </a:solidFill>
                <a:latin typeface="Meiryo UI" pitchFamily="50" charset="-128"/>
                <a:ea typeface="Meiryo UI" pitchFamily="50" charset="-128"/>
                <a:cs typeface="Meiryo UI" pitchFamily="50" charset="-128"/>
              </a:rPr>
              <a:t>60</a:t>
            </a:r>
            <a:r>
              <a:rPr lang="ja-JP" altLang="en-US" dirty="0">
                <a:solidFill>
                  <a:srgbClr val="FF0000"/>
                </a:solidFill>
                <a:latin typeface="Meiryo UI" pitchFamily="50" charset="-128"/>
                <a:ea typeface="Meiryo UI" pitchFamily="50" charset="-128"/>
                <a:cs typeface="Meiryo UI" pitchFamily="50" charset="-128"/>
              </a:rPr>
              <a:t>％減</a:t>
            </a:r>
            <a:r>
              <a:rPr lang="ja-JP" altLang="en-US" dirty="0">
                <a:latin typeface="Meiryo UI" pitchFamily="50" charset="-128"/>
                <a:ea typeface="Meiryo UI" pitchFamily="50" charset="-128"/>
                <a:cs typeface="Meiryo UI" pitchFamily="50" charset="-128"/>
              </a:rPr>
              <a:t>、家庭系</a:t>
            </a:r>
            <a:r>
              <a:rPr lang="en-US" altLang="ja-JP" dirty="0">
                <a:latin typeface="Meiryo UI" pitchFamily="50" charset="-128"/>
                <a:ea typeface="Meiryo UI" pitchFamily="50" charset="-128"/>
                <a:cs typeface="Meiryo UI" pitchFamily="50" charset="-128"/>
              </a:rPr>
              <a:t>50</a:t>
            </a:r>
            <a:r>
              <a:rPr lang="ja-JP" altLang="en-US" dirty="0">
                <a:latin typeface="Meiryo UI" pitchFamily="50" charset="-128"/>
                <a:ea typeface="Meiryo UI" pitchFamily="50" charset="-128"/>
                <a:cs typeface="Meiryo UI" pitchFamily="50" charset="-128"/>
              </a:rPr>
              <a:t>％減をめざす。</a:t>
            </a:r>
            <a:endParaRPr lang="en-US" altLang="ja-JP" dirty="0">
              <a:latin typeface="Meiryo UI" pitchFamily="50" charset="-128"/>
              <a:ea typeface="Meiryo UI" pitchFamily="50" charset="-128"/>
              <a:cs typeface="Meiryo UI" pitchFamily="50" charset="-128"/>
            </a:endParaRPr>
          </a:p>
          <a:p>
            <a:pPr marL="87313" indent="-87313"/>
            <a:r>
              <a:rPr lang="ja-JP" altLang="en-US" dirty="0">
                <a:solidFill>
                  <a:prstClr val="black"/>
                </a:solidFill>
                <a:latin typeface="Meiryo UI" pitchFamily="50" charset="-128"/>
                <a:ea typeface="Meiryo UI" pitchFamily="50" charset="-128"/>
                <a:cs typeface="Meiryo UI" pitchFamily="50" charset="-128"/>
              </a:rPr>
              <a:t>◎　あるいは、現時点で府の目標は未達であるため、現行の削減目標を維持し、目標達成に</a:t>
            </a:r>
            <a:endParaRPr lang="en-US" altLang="ja-JP" dirty="0">
              <a:solidFill>
                <a:prstClr val="black"/>
              </a:solidFill>
              <a:latin typeface="Meiryo UI" pitchFamily="50" charset="-128"/>
              <a:ea typeface="Meiryo UI" pitchFamily="50" charset="-128"/>
              <a:cs typeface="Meiryo UI" pitchFamily="50" charset="-128"/>
            </a:endParaRPr>
          </a:p>
          <a:p>
            <a:pPr marL="87313" indent="-87313"/>
            <a:r>
              <a:rPr lang="ja-JP" altLang="en-US" dirty="0">
                <a:solidFill>
                  <a:prstClr val="black"/>
                </a:solidFill>
                <a:latin typeface="Meiryo UI" pitchFamily="50" charset="-128"/>
                <a:ea typeface="Meiryo UI" pitchFamily="50" charset="-128"/>
                <a:cs typeface="Meiryo UI" pitchFamily="50" charset="-128"/>
              </a:rPr>
              <a:t>　 向けて取り組む。</a:t>
            </a:r>
            <a:endParaRPr lang="en-US" altLang="ja-JP" dirty="0">
              <a:solidFill>
                <a:prstClr val="black"/>
              </a:solidFill>
              <a:latin typeface="Meiryo UI" pitchFamily="50" charset="-128"/>
              <a:ea typeface="Meiryo UI" pitchFamily="50" charset="-128"/>
              <a:cs typeface="Meiryo UI" pitchFamily="50" charset="-128"/>
            </a:endParaRPr>
          </a:p>
        </p:txBody>
      </p:sp>
      <p:sp>
        <p:nvSpPr>
          <p:cNvPr id="11" name="スライド番号プレースホルダー 3">
            <a:extLst>
              <a:ext uri="{FF2B5EF4-FFF2-40B4-BE49-F238E27FC236}">
                <a16:creationId xmlns:a16="http://schemas.microsoft.com/office/drawing/2014/main" id="{14EDB4E4-1877-4697-8527-12A402ADA9E2}"/>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１</a:t>
            </a:r>
          </a:p>
        </p:txBody>
      </p:sp>
      <p:sp>
        <p:nvSpPr>
          <p:cNvPr id="14" name="二等辺三角形 13">
            <a:extLst>
              <a:ext uri="{FF2B5EF4-FFF2-40B4-BE49-F238E27FC236}">
                <a16:creationId xmlns:a16="http://schemas.microsoft.com/office/drawing/2014/main" id="{9230C0A0-83E5-49EF-95E9-58CFFD528143}"/>
              </a:ext>
            </a:extLst>
          </p:cNvPr>
          <p:cNvSpPr/>
          <p:nvPr/>
        </p:nvSpPr>
        <p:spPr>
          <a:xfrm rot="10800000">
            <a:off x="1720325" y="5046427"/>
            <a:ext cx="5703337" cy="229195"/>
          </a:xfrm>
          <a:prstGeom prst="triangle">
            <a:avLst>
              <a:gd name="adj" fmla="val 50462"/>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996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bwMode="white">
          <a:xfrm>
            <a:off x="0" y="-7257"/>
            <a:ext cx="6583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１ 将来目標について</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251518" y="2254571"/>
            <a:ext cx="8630213" cy="2103140"/>
          </a:xfrm>
          <a:prstGeom prst="rect">
            <a:avLst/>
          </a:prstGeom>
          <a:noFill/>
          <a:ln w="12700">
            <a:solidFill>
              <a:schemeClr val="accent1"/>
            </a:solidFill>
          </a:ln>
        </p:spPr>
        <p:txBody>
          <a:bodyPr wrap="square" rtlCol="0">
            <a:spAutoFit/>
          </a:bodyPr>
          <a:lstStyle/>
          <a:p>
            <a:pPr marL="87313" marR="0" lvl="0" indent="-87313" algn="l" defTabSz="9144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府計画（現行）</a:t>
            </a:r>
            <a:endParaRPr lang="en-US" altLang="ja-JP" sz="1400" noProof="0" dirty="0">
              <a:solidFill>
                <a:prstClr val="black"/>
              </a:solidFill>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2030 </a:t>
            </a:r>
            <a:r>
              <a:rPr kumimoji="1" lang="ja-JP" altLang="en-US"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年度までに、食品ロス削減のための複数（２項目以上）の取組を行う府⺠の</a:t>
            </a:r>
            <a:endParaRPr kumimoji="1" lang="en-US" altLang="ja-JP"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ts val="2000"/>
              </a:lnSpc>
              <a:spcBef>
                <a:spcPts val="0"/>
              </a:spcBef>
              <a:spcAft>
                <a:spcPts val="0"/>
              </a:spcAft>
              <a:buClrTx/>
              <a:buSzTx/>
              <a:buFontTx/>
              <a:buNone/>
              <a:tabLst/>
              <a:defRPr/>
            </a:pPr>
            <a:r>
              <a:rPr lang="ja-JP" altLang="en-US" dirty="0">
                <a:solidFill>
                  <a:prstClr val="black"/>
                </a:solidFill>
                <a:latin typeface="Meiryo UI" pitchFamily="50" charset="-128"/>
                <a:ea typeface="Meiryo UI" pitchFamily="50" charset="-128"/>
                <a:cs typeface="Meiryo UI" pitchFamily="50" charset="-128"/>
              </a:rPr>
              <a:t>　　</a:t>
            </a:r>
            <a:r>
              <a:rPr kumimoji="1" lang="ja-JP" altLang="en-US"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割合を</a:t>
            </a:r>
            <a:r>
              <a:rPr kumimoji="1" lang="en-US" altLang="ja-JP"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90</a:t>
            </a:r>
            <a:r>
              <a:rPr kumimoji="1" lang="ja-JP" altLang="en-US"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％とします。</a:t>
            </a:r>
            <a:br>
              <a:rPr kumimoji="1" lang="en-US" altLang="ja-JP" sz="16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br>
            <a:endParaRPr kumimoji="1" lang="en-US" altLang="ja-JP" sz="1600" b="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達成状況</a:t>
            </a:r>
            <a:endParaRPr lang="en-US" altLang="ja-JP" sz="1600" b="1" dirty="0">
              <a:solidFill>
                <a:prstClr val="black"/>
              </a:solidFill>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　</a:t>
            </a:r>
            <a:r>
              <a:rPr kumimoji="1" lang="ja-JP" altLang="en-US" sz="160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府の食品ロス問題の認知度及び二項目以上取り組む府民の割合については、</a:t>
            </a:r>
            <a:r>
              <a:rPr kumimoji="1" lang="ja-JP" altLang="en-US" sz="160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高い水準を維持し、　　</a:t>
            </a:r>
            <a:endParaRPr kumimoji="1" lang="en-US" altLang="ja-JP" sz="160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ts val="2000"/>
              </a:lnSpc>
              <a:spcBef>
                <a:spcPts val="0"/>
              </a:spcBef>
              <a:spcAft>
                <a:spcPts val="0"/>
              </a:spcAft>
              <a:buClrTx/>
              <a:buSzTx/>
              <a:buFontTx/>
              <a:buNone/>
              <a:tabLst/>
              <a:defRPr/>
            </a:pPr>
            <a:r>
              <a:rPr lang="ja-JP" altLang="en-US" sz="1600" dirty="0">
                <a:solidFill>
                  <a:srgbClr val="FF0000"/>
                </a:solidFill>
                <a:latin typeface="Meiryo UI" pitchFamily="50" charset="-128"/>
                <a:ea typeface="Meiryo UI" pitchFamily="50" charset="-128"/>
                <a:cs typeface="Meiryo UI" pitchFamily="50" charset="-128"/>
              </a:rPr>
              <a:t>　　</a:t>
            </a:r>
            <a:r>
              <a:rPr kumimoji="1" lang="ja-JP" altLang="en-US" sz="160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rPr>
              <a:t>目標達成に向けて堅調に推移している。</a:t>
            </a:r>
            <a:endParaRPr kumimoji="1" lang="en-US" altLang="ja-JP" sz="1600"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sng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10" name="角丸四角形 9"/>
          <p:cNvSpPr/>
          <p:nvPr/>
        </p:nvSpPr>
        <p:spPr>
          <a:xfrm>
            <a:off x="251517" y="1056336"/>
            <a:ext cx="8630213" cy="813029"/>
          </a:xfrm>
          <a:prstGeom prst="roundRect">
            <a:avLst>
              <a:gd name="adj" fmla="val 1002"/>
            </a:avLst>
          </a:prstGeom>
          <a:ln w="19050">
            <a:solidFill>
              <a:schemeClr val="tx1"/>
            </a:solidFill>
            <a:prstDash val="dashDot"/>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国の基本的な方針（第２次）</a:t>
            </a:r>
            <a:endParaRPr lang="en-US" altLang="ja-JP" sz="1600" b="1" dirty="0">
              <a:solidFill>
                <a:prstClr val="black"/>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600" b="1" dirty="0">
                <a:solidFill>
                  <a:prstClr val="black"/>
                </a:solidFill>
                <a:latin typeface="Meiryo UI" pitchFamily="50" charset="-128"/>
                <a:ea typeface="Meiryo UI" pitchFamily="50" charset="-128"/>
                <a:cs typeface="Meiryo UI" pitchFamily="50" charset="-128"/>
              </a:rPr>
              <a:t>　</a:t>
            </a:r>
            <a:r>
              <a:rPr kumimoji="1" lang="ja-JP" altLang="en-US"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食品ロス問題を認知して削減に取り組む消費者の割合を</a:t>
            </a:r>
            <a:r>
              <a:rPr kumimoji="1" lang="en-US" altLang="ja-JP"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80</a:t>
            </a:r>
            <a:r>
              <a:rPr kumimoji="1" lang="ja-JP" altLang="en-US"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％とする。</a:t>
            </a:r>
            <a:endParaRPr kumimoji="1" lang="en-US" altLang="ja-JP" sz="1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2" name="正方形/長方形 11"/>
          <p:cNvSpPr/>
          <p:nvPr/>
        </p:nvSpPr>
        <p:spPr>
          <a:xfrm>
            <a:off x="251520" y="425577"/>
            <a:ext cx="621426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Ⅱ</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食品ロス削減に取り組む府民の割合について</a:t>
            </a:r>
          </a:p>
        </p:txBody>
      </p:sp>
      <p:sp>
        <p:nvSpPr>
          <p:cNvPr id="11" name="テキスト ボックス 10">
            <a:extLst>
              <a:ext uri="{FF2B5EF4-FFF2-40B4-BE49-F238E27FC236}">
                <a16:creationId xmlns:a16="http://schemas.microsoft.com/office/drawing/2014/main" id="{3121761F-478C-4D89-8957-07009EB7EB3B}"/>
              </a:ext>
            </a:extLst>
          </p:cNvPr>
          <p:cNvSpPr txBox="1"/>
          <p:nvPr/>
        </p:nvSpPr>
        <p:spPr>
          <a:xfrm>
            <a:off x="251517" y="5383166"/>
            <a:ext cx="8630213" cy="819070"/>
          </a:xfrm>
          <a:prstGeom prst="rect">
            <a:avLst/>
          </a:prstGeom>
          <a:noFill/>
          <a:ln w="38100">
            <a:solidFill>
              <a:schemeClr val="accent1"/>
            </a:solidFill>
          </a:ln>
        </p:spPr>
        <p:txBody>
          <a:bodyPr wrap="square" rtlCol="0">
            <a:spAutoFit/>
          </a:bodyPr>
          <a:lstStyle/>
          <a:p>
            <a:pPr marL="87313" indent="-87313">
              <a:lnSpc>
                <a:spcPct val="150000"/>
              </a:lnSpc>
            </a:pPr>
            <a:r>
              <a:rPr lang="ja-JP" altLang="en-US" sz="1600" b="1" dirty="0">
                <a:solidFill>
                  <a:prstClr val="black"/>
                </a:solidFill>
                <a:latin typeface="Meiryo UI" pitchFamily="50" charset="-128"/>
                <a:ea typeface="Meiryo UI" pitchFamily="50" charset="-128"/>
                <a:cs typeface="Meiryo UI" pitchFamily="50" charset="-128"/>
              </a:rPr>
              <a:t>≪論　点≫</a:t>
            </a:r>
            <a:endParaRPr lang="en-US" altLang="ja-JP" sz="1400" b="1" dirty="0">
              <a:solidFill>
                <a:prstClr val="black"/>
              </a:solidFill>
              <a:latin typeface="Meiryo UI" pitchFamily="50" charset="-128"/>
              <a:ea typeface="Meiryo UI" pitchFamily="50" charset="-128"/>
              <a:cs typeface="Meiryo UI" pitchFamily="50" charset="-128"/>
            </a:endParaRPr>
          </a:p>
          <a:p>
            <a:pPr marL="87313" indent="-87313">
              <a:lnSpc>
                <a:spcPct val="150000"/>
              </a:lnSpc>
            </a:pPr>
            <a:r>
              <a:rPr lang="ja-JP" altLang="en-US" dirty="0">
                <a:latin typeface="Meiryo UI" pitchFamily="50" charset="-128"/>
                <a:ea typeface="Meiryo UI" pitchFamily="50" charset="-128"/>
                <a:cs typeface="Meiryo UI" pitchFamily="50" charset="-128"/>
              </a:rPr>
              <a:t>　◎　国方針より高い水準である</a:t>
            </a:r>
            <a:r>
              <a:rPr lang="ja-JP" altLang="en-US" dirty="0">
                <a:solidFill>
                  <a:prstClr val="black"/>
                </a:solidFill>
                <a:latin typeface="Meiryo UI" pitchFamily="50" charset="-128"/>
                <a:ea typeface="Meiryo UI" pitchFamily="50" charset="-128"/>
                <a:cs typeface="Meiryo UI" pitchFamily="50" charset="-128"/>
              </a:rPr>
              <a:t>現行の目標を維持し、目標達成に向けて、取り組んでいく。</a:t>
            </a:r>
            <a:endParaRPr lang="en-US" altLang="ja-JP" dirty="0">
              <a:solidFill>
                <a:prstClr val="black"/>
              </a:solidFill>
              <a:latin typeface="Meiryo UI" pitchFamily="50" charset="-128"/>
              <a:ea typeface="Meiryo UI" pitchFamily="50" charset="-128"/>
              <a:cs typeface="Meiryo UI" pitchFamily="50" charset="-128"/>
            </a:endParaRPr>
          </a:p>
        </p:txBody>
      </p:sp>
      <p:sp>
        <p:nvSpPr>
          <p:cNvPr id="14" name="スライド番号プレースホルダー 3">
            <a:extLst>
              <a:ext uri="{FF2B5EF4-FFF2-40B4-BE49-F238E27FC236}">
                <a16:creationId xmlns:a16="http://schemas.microsoft.com/office/drawing/2014/main" id="{77F81F16-5C0E-4CF8-9799-FC3595DFCBC6}"/>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２</a:t>
            </a:r>
          </a:p>
        </p:txBody>
      </p:sp>
      <p:sp>
        <p:nvSpPr>
          <p:cNvPr id="15" name="二等辺三角形 14">
            <a:extLst>
              <a:ext uri="{FF2B5EF4-FFF2-40B4-BE49-F238E27FC236}">
                <a16:creationId xmlns:a16="http://schemas.microsoft.com/office/drawing/2014/main" id="{F605ACC0-E48D-49C9-9005-F9101526628A}"/>
              </a:ext>
            </a:extLst>
          </p:cNvPr>
          <p:cNvSpPr/>
          <p:nvPr/>
        </p:nvSpPr>
        <p:spPr>
          <a:xfrm rot="10800000">
            <a:off x="1714953" y="4661702"/>
            <a:ext cx="5703337" cy="495489"/>
          </a:xfrm>
          <a:prstGeom prst="triangle">
            <a:avLst>
              <a:gd name="adj" fmla="val 50462"/>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779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DA410FF-DA86-41BC-BAA7-9DC97786C11D}"/>
              </a:ext>
            </a:extLst>
          </p:cNvPr>
          <p:cNvSpPr txBox="1"/>
          <p:nvPr/>
        </p:nvSpPr>
        <p:spPr>
          <a:xfrm>
            <a:off x="251520" y="1888578"/>
            <a:ext cx="8640960" cy="30808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１</a:t>
            </a:r>
            <a:r>
              <a:rPr lang="ja-JP" altLang="en-US" sz="2800" b="1" dirty="0">
                <a:solidFill>
                  <a:prstClr val="white">
                    <a:lumMod val="85000"/>
                  </a:prstClr>
                </a:solidFill>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将来目標について</a:t>
            </a:r>
            <a:endParaRPr kumimoji="1" lang="en-US" altLang="ja-JP"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a:t>
            </a:r>
            <a:r>
              <a:rPr lang="ja-JP" altLang="en-US" sz="2800" b="1" dirty="0">
                <a:solidFill>
                  <a:prstClr val="black"/>
                </a:solidFill>
                <a:latin typeface="Meiryo UI" panose="020B0604030504040204" pitchFamily="50" charset="-128"/>
                <a:ea typeface="Meiryo UI" panose="020B0604030504040204" pitchFamily="50" charset="-128"/>
              </a:rPr>
              <a:t>　</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目標達成に向けた基本的施策の推進について</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（１）　削減状況を踏まえた施策の方向性</a:t>
            </a:r>
            <a:br>
              <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（２）　事業者への取組</a:t>
            </a:r>
            <a:br>
              <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（３）　消費者への取組</a:t>
            </a:r>
            <a:r>
              <a:rPr kumimoji="1" lang="ja-JP" altLang="en-US" sz="28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r>
              <a:rPr kumimoji="1" lang="ja-JP" altLang="en-US"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rPr>
              <a:t>　</a:t>
            </a:r>
            <a:endParaRPr kumimoji="1" lang="en-US" altLang="ja-JP" sz="2400" b="1"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933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bwMode="white">
          <a:xfrm>
            <a:off x="0" y="-7257"/>
            <a:ext cx="6583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 目標達成に向けた基本的</a:t>
            </a:r>
            <a:r>
              <a:rPr lang="ja-JP" altLang="en-US" sz="2000" b="1" dirty="0">
                <a:solidFill>
                  <a:prstClr val="white"/>
                </a:solidFill>
                <a:latin typeface="Meiryo UI" panose="020B0604030504040204" pitchFamily="50" charset="-128"/>
                <a:ea typeface="Meiryo UI" panose="020B0604030504040204" pitchFamily="50" charset="-128"/>
              </a:rPr>
              <a:t>施策の推進に</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ついて</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251520" y="419275"/>
            <a:ext cx="621426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削減状況を踏まえた施策の方向性について</a:t>
            </a:r>
          </a:p>
        </p:txBody>
      </p:sp>
      <p:sp>
        <p:nvSpPr>
          <p:cNvPr id="9" name="正方形/長方形 8">
            <a:extLst>
              <a:ext uri="{FF2B5EF4-FFF2-40B4-BE49-F238E27FC236}">
                <a16:creationId xmlns:a16="http://schemas.microsoft.com/office/drawing/2014/main" id="{BEB2ECEE-524A-428C-A0D2-5E6611BA929A}"/>
              </a:ext>
            </a:extLst>
          </p:cNvPr>
          <p:cNvSpPr/>
          <p:nvPr/>
        </p:nvSpPr>
        <p:spPr>
          <a:xfrm>
            <a:off x="395535" y="845807"/>
            <a:ext cx="8352927" cy="1985545"/>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indent="-360363">
              <a:defRPr/>
            </a:pPr>
            <a:r>
              <a:rPr lang="ja-JP" altLang="en-US" sz="1600" b="1" dirty="0">
                <a:solidFill>
                  <a:schemeClr val="tx1"/>
                </a:solidFill>
                <a:latin typeface="Meiryo UI" panose="020B0604030504040204" pitchFamily="50" charset="-128"/>
                <a:ea typeface="Meiryo UI" panose="020B0604030504040204" pitchFamily="50" charset="-128"/>
              </a:rPr>
              <a:t>◇　食品ロス量の削減状況</a:t>
            </a:r>
            <a:endParaRPr lang="en-US" altLang="ja-JP" sz="1600" b="1"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b="1" dirty="0">
                <a:solidFill>
                  <a:schemeClr val="tx1"/>
                </a:solidFill>
                <a:latin typeface="Meiryo UI" panose="020B0604030504040204" pitchFamily="50" charset="-128"/>
                <a:ea typeface="Meiryo UI" panose="020B0604030504040204" pitchFamily="50" charset="-128"/>
              </a:rPr>
              <a:t>　・　</a:t>
            </a:r>
            <a:r>
              <a:rPr lang="ja-JP" altLang="en-US" sz="1400" dirty="0">
                <a:solidFill>
                  <a:schemeClr val="tx1"/>
                </a:solidFill>
                <a:latin typeface="Meiryo UI" panose="020B0604030504040204" pitchFamily="50" charset="-128"/>
                <a:ea typeface="Meiryo UI" panose="020B0604030504040204" pitchFamily="50" charset="-128"/>
              </a:rPr>
              <a:t>事業系について、府では、小売・外食産業の割合が高く、</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年度値の食品ロス量の減少に大きく寄与した</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ものの、国の</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年推計値では外食産業での増加が見られたことから、増加に転ずる懸念がある。</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b="1" dirty="0">
                <a:solidFill>
                  <a:schemeClr val="tx1"/>
                </a:solidFill>
                <a:latin typeface="Meiryo UI" panose="020B0604030504040204" pitchFamily="50" charset="-128"/>
                <a:ea typeface="Meiryo UI" panose="020B0604030504040204" pitchFamily="50" charset="-128"/>
              </a:rPr>
              <a:t>　・　</a:t>
            </a:r>
            <a:r>
              <a:rPr lang="ja-JP" altLang="en-US" sz="1400" dirty="0">
                <a:solidFill>
                  <a:schemeClr val="tx1"/>
                </a:solidFill>
                <a:latin typeface="Meiryo UI" panose="020B0604030504040204" pitchFamily="50" charset="-128"/>
                <a:ea typeface="Meiryo UI" panose="020B0604030504040204" pitchFamily="50" charset="-128"/>
              </a:rPr>
              <a:t>家庭系について、量的な削減が進んでおらず、このままのペースで推移すると、人口減少の要素を加味したとしても、</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2030</a:t>
            </a:r>
            <a:r>
              <a:rPr lang="ja-JP" altLang="en-US" sz="1400" dirty="0">
                <a:solidFill>
                  <a:schemeClr val="tx1"/>
                </a:solidFill>
                <a:latin typeface="Meiryo UI" panose="020B0604030504040204" pitchFamily="50" charset="-128"/>
                <a:ea typeface="Meiryo UI" panose="020B0604030504040204" pitchFamily="50" charset="-128"/>
              </a:rPr>
              <a:t>年度の目標値である</a:t>
            </a:r>
            <a:r>
              <a:rPr lang="en-US" altLang="ja-JP" sz="1400" dirty="0">
                <a:solidFill>
                  <a:schemeClr val="tx1"/>
                </a:solidFill>
                <a:latin typeface="Meiryo UI" panose="020B0604030504040204" pitchFamily="50" charset="-128"/>
                <a:ea typeface="Meiryo UI" panose="020B0604030504040204" pitchFamily="50" charset="-128"/>
              </a:rPr>
              <a:t>16.1</a:t>
            </a:r>
            <a:r>
              <a:rPr lang="ja-JP" altLang="en-US" sz="1400" dirty="0">
                <a:solidFill>
                  <a:schemeClr val="tx1"/>
                </a:solidFill>
                <a:latin typeface="Meiryo UI" panose="020B0604030504040204" pitchFamily="50" charset="-128"/>
                <a:ea typeface="Meiryo UI" panose="020B0604030504040204" pitchFamily="50" charset="-128"/>
              </a:rPr>
              <a:t>万ｔまで到達できない可能性がある。</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100"/>
              </a:lnSpc>
              <a:defRPr/>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lnSpc>
                <a:spcPts val="2100"/>
              </a:lnSpc>
              <a:defRPr/>
            </a:pPr>
            <a:r>
              <a:rPr lang="ja-JP" altLang="en-US" sz="1400" dirty="0">
                <a:solidFill>
                  <a:schemeClr val="tx1"/>
                </a:solidFill>
                <a:latin typeface="Meiryo UI" panose="020B0604030504040204" pitchFamily="50" charset="-128"/>
                <a:ea typeface="Meiryo UI" panose="020B0604030504040204" pitchFamily="50" charset="-128"/>
              </a:rPr>
              <a:t>　⇒　</a:t>
            </a:r>
            <a:r>
              <a:rPr lang="ja-JP" altLang="en-US" sz="1600" dirty="0">
                <a:solidFill>
                  <a:schemeClr val="tx1"/>
                </a:solidFill>
                <a:latin typeface="Meiryo UI" panose="020B0604030504040204" pitchFamily="50" charset="-128"/>
                <a:ea typeface="Meiryo UI" panose="020B0604030504040204" pitchFamily="50" charset="-128"/>
              </a:rPr>
              <a:t>現行計画に基づく取組をベースとして事業を進めた場合、</a:t>
            </a:r>
            <a:r>
              <a:rPr lang="en-US" altLang="ja-JP" sz="1600" b="1" u="sng" dirty="0">
                <a:solidFill>
                  <a:schemeClr val="tx1"/>
                </a:solidFill>
                <a:latin typeface="Meiryo UI" panose="020B0604030504040204" pitchFamily="50" charset="-128"/>
                <a:ea typeface="Meiryo UI" panose="020B0604030504040204" pitchFamily="50" charset="-128"/>
              </a:rPr>
              <a:t>2030</a:t>
            </a:r>
            <a:r>
              <a:rPr lang="ja-JP" altLang="en-US" sz="1600" b="1" u="sng" dirty="0">
                <a:solidFill>
                  <a:schemeClr val="tx1"/>
                </a:solidFill>
                <a:latin typeface="Meiryo UI" panose="020B0604030504040204" pitchFamily="50" charset="-128"/>
                <a:ea typeface="Meiryo UI" panose="020B0604030504040204" pitchFamily="50" charset="-128"/>
              </a:rPr>
              <a:t>年度までの目標達成が困難に</a:t>
            </a:r>
            <a:endParaRPr lang="en-US" altLang="ja-JP" sz="1600" b="1" u="sng" dirty="0">
              <a:solidFill>
                <a:schemeClr val="tx1"/>
              </a:solidFill>
              <a:latin typeface="Meiryo UI" panose="020B0604030504040204" pitchFamily="50" charset="-128"/>
              <a:ea typeface="Meiryo UI" panose="020B0604030504040204" pitchFamily="50" charset="-128"/>
            </a:endParaRPr>
          </a:p>
          <a:p>
            <a:pPr marL="360363" indent="-360363">
              <a:lnSpc>
                <a:spcPts val="2100"/>
              </a:lnSpc>
              <a:defRPr/>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なる可能性がある。</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2000"/>
              </a:lnSpc>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2000"/>
              </a:lnSpc>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marL="360363" indent="-360363">
              <a:lnSpc>
                <a:spcPts val="2000"/>
              </a:lnSpc>
              <a:defRPr/>
            </a:pPr>
            <a:r>
              <a:rPr lang="ja-JP" altLang="en-US" sz="1200" dirty="0">
                <a:solidFill>
                  <a:schemeClr val="tx1"/>
                </a:solidFill>
                <a:latin typeface="BIZ UDゴシック" panose="020B0400000000000000" pitchFamily="49" charset="-128"/>
                <a:ea typeface="BIZ UDゴシック" panose="020B0400000000000000" pitchFamily="49" charset="-128"/>
              </a:rPr>
              <a:t>　</a:t>
            </a:r>
          </a:p>
          <a:p>
            <a:pPr marL="360363" indent="-360363">
              <a:lnSpc>
                <a:spcPts val="1600"/>
              </a:lnSpc>
              <a:defRPr/>
            </a:pPr>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E60383DC-8DD6-4614-8FD7-BB7413C0498B}"/>
              </a:ext>
            </a:extLst>
          </p:cNvPr>
          <p:cNvSpPr/>
          <p:nvPr/>
        </p:nvSpPr>
        <p:spPr>
          <a:xfrm>
            <a:off x="395534" y="2948696"/>
            <a:ext cx="8352927" cy="1985545"/>
          </a:xfrm>
          <a:prstGeom prst="rect">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60363" marR="0" lvl="0" indent="-360363" algn="l" defTabSz="914400" rtl="0" eaLnBrk="1" fontAlgn="auto" latinLnBrk="0" hangingPunct="1">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食品ロス削減に取り組む府民の割合について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360363" indent="-360363">
              <a:defRPr/>
            </a:pPr>
            <a:r>
              <a:rPr lang="ja-JP" altLang="en-US" sz="1400" b="1" dirty="0">
                <a:solidFill>
                  <a:schemeClr val="tx1"/>
                </a:solidFill>
                <a:latin typeface="Meiryo UI" panose="020B0604030504040204" pitchFamily="50" charset="-128"/>
                <a:ea typeface="Meiryo UI" panose="020B0604030504040204" pitchFamily="50" charset="-128"/>
              </a:rPr>
              <a:t>　・　</a:t>
            </a:r>
            <a:r>
              <a:rPr lang="ja-JP" altLang="en-US" sz="1400" dirty="0">
                <a:solidFill>
                  <a:schemeClr val="tx1"/>
                </a:solidFill>
                <a:latin typeface="Meiryo UI" panose="020B0604030504040204" pitchFamily="50" charset="-128"/>
                <a:ea typeface="Meiryo UI" panose="020B0604030504040204" pitchFamily="50" charset="-128"/>
              </a:rPr>
              <a:t>府の食品ロス問題の認知度及び二項目以上取り組む府民の割合について、高い水準を維持し、目標達成に</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向けて堅調に推移している。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　しかしながら、家庭系の食品ロス量は、微減から横ばい推移しており、量的な削減までには至っていない。</a:t>
            </a:r>
            <a:endParaRPr lang="en-US" altLang="ja-JP" sz="14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400" dirty="0">
                <a:solidFill>
                  <a:schemeClr val="tx1"/>
                </a:solidFill>
                <a:latin typeface="Meiryo UI" panose="020B0604030504040204" pitchFamily="50" charset="-128"/>
                <a:ea typeface="Meiryo UI" panose="020B0604030504040204" pitchFamily="50" charset="-128"/>
              </a:rPr>
              <a:t>　⇒　</a:t>
            </a:r>
            <a:r>
              <a:rPr lang="ja-JP" altLang="en-US" sz="1600" dirty="0">
                <a:solidFill>
                  <a:schemeClr val="tx1"/>
                </a:solidFill>
                <a:latin typeface="Meiryo UI" panose="020B0604030504040204" pitchFamily="50" charset="-128"/>
                <a:ea typeface="Meiryo UI" panose="020B0604030504040204" pitchFamily="50" charset="-128"/>
              </a:rPr>
              <a:t>食品ロス問題の認知度を高め、削減に取り組む割合が増えているとしても、府民（消費者）が、</a:t>
            </a:r>
            <a:endParaRPr lang="en-US" altLang="ja-JP" sz="1600"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600" dirty="0">
                <a:solidFill>
                  <a:schemeClr val="tx1"/>
                </a:solidFill>
                <a:latin typeface="Meiryo UI" panose="020B0604030504040204" pitchFamily="50" charset="-128"/>
                <a:ea typeface="Meiryo UI" panose="020B0604030504040204" pitchFamily="50" charset="-128"/>
              </a:rPr>
              <a:t>　　　日常生活の中で、食品ロス削減に取り組む項目を、</a:t>
            </a:r>
            <a:r>
              <a:rPr lang="ja-JP" altLang="en-US" sz="1600" b="1" u="sng" dirty="0">
                <a:solidFill>
                  <a:schemeClr val="tx1"/>
                </a:solidFill>
                <a:latin typeface="Meiryo UI" panose="020B0604030504040204" pitchFamily="50" charset="-128"/>
                <a:ea typeface="Meiryo UI" panose="020B0604030504040204" pitchFamily="50" charset="-128"/>
              </a:rPr>
              <a:t>複数以上、かつ、継続して取り組むための</a:t>
            </a:r>
            <a:endParaRPr lang="en-US" altLang="ja-JP" sz="1600" b="1" u="sng" dirty="0">
              <a:solidFill>
                <a:schemeClr val="tx1"/>
              </a:solidFill>
              <a:latin typeface="Meiryo UI" panose="020B0604030504040204" pitchFamily="50" charset="-128"/>
              <a:ea typeface="Meiryo UI" panose="020B0604030504040204" pitchFamily="50" charset="-128"/>
            </a:endParaRPr>
          </a:p>
          <a:p>
            <a:pPr marL="360363" indent="-360363">
              <a:defRPr/>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行動変容を促していく必要</a:t>
            </a:r>
            <a:r>
              <a:rPr lang="ja-JP" altLang="en-US" sz="1600" dirty="0">
                <a:solidFill>
                  <a:schemeClr val="tx1"/>
                </a:solidFill>
                <a:latin typeface="Meiryo UI" panose="020B0604030504040204" pitchFamily="50" charset="-128"/>
                <a:ea typeface="Meiryo UI" panose="020B0604030504040204" pitchFamily="50" charset="-128"/>
              </a:rPr>
              <a:t>がある</a:t>
            </a:r>
            <a:r>
              <a:rPr lang="ja-JP" altLang="en-US" sz="1400" dirty="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2B411C7-F044-4349-9599-A6668528D5B9}"/>
              </a:ext>
            </a:extLst>
          </p:cNvPr>
          <p:cNvSpPr/>
          <p:nvPr/>
        </p:nvSpPr>
        <p:spPr>
          <a:xfrm>
            <a:off x="395534" y="5280781"/>
            <a:ext cx="8352928" cy="1432231"/>
          </a:xfrm>
          <a:prstGeom prst="rect">
            <a:avLst/>
          </a:prstGeom>
          <a:solidFill>
            <a:sysClr val="window" lastClr="FFFFFF">
              <a:alpha val="80000"/>
            </a:sysClr>
          </a:solidFill>
          <a:ln w="38100" cap="flat" cmpd="sng" algn="ctr">
            <a:solidFill>
              <a:schemeClr val="accent1"/>
            </a:solidFill>
            <a:prstDash val="solid"/>
            <a:miter lim="800000"/>
          </a:ln>
          <a:effectLst/>
        </p:spPr>
        <p:txBody>
          <a:bodyPr lIns="108000" tIns="36000" rIns="72000" bIns="0" rtlCol="0" anchor="ctr"/>
          <a:lstStyle/>
          <a:p>
            <a:pPr marR="0" lvl="0" defTabSz="457200" eaLnBrk="1" fontAlgn="auto" latinLnBrk="0" hangingPunct="1">
              <a:spcBef>
                <a:spcPts val="0"/>
              </a:spcBef>
              <a:spcAft>
                <a:spcPts val="0"/>
              </a:spcAft>
              <a:buClrTx/>
              <a:buSzTx/>
              <a:buFontTx/>
              <a:buNone/>
              <a:tabLst/>
              <a:defRPr/>
            </a:pPr>
            <a:r>
              <a:rPr kumimoji="0" lang="ja-JP" altLang="en-US" sz="1600" b="1" kern="0" dirty="0">
                <a:solidFill>
                  <a:prstClr val="black"/>
                </a:solidFill>
                <a:latin typeface="Meiryo UI" panose="020B0604030504040204" pitchFamily="50" charset="-128"/>
                <a:ea typeface="Meiryo UI" panose="020B0604030504040204" pitchFamily="50" charset="-128"/>
              </a:rPr>
              <a:t>≪論　点≫</a:t>
            </a:r>
            <a:endParaRPr kumimoji="0" lang="en-US" altLang="ja-JP" sz="1600" b="1" kern="0" dirty="0">
              <a:solidFill>
                <a:prstClr val="black"/>
              </a:solidFill>
              <a:latin typeface="Meiryo UI" panose="020B0604030504040204" pitchFamily="50" charset="-128"/>
              <a:ea typeface="Meiryo UI" panose="020B0604030504040204" pitchFamily="50" charset="-128"/>
            </a:endParaRPr>
          </a:p>
          <a:p>
            <a:pPr marR="0" lvl="0" defTabSz="457200" eaLnBrk="1" fontAlgn="auto" latinLnBrk="0" hangingPunct="1">
              <a:spcBef>
                <a:spcPts val="0"/>
              </a:spcBef>
              <a:spcAft>
                <a:spcPts val="0"/>
              </a:spcAft>
              <a:buClrTx/>
              <a:buSzTx/>
              <a:buFontTx/>
              <a:buNone/>
              <a:tabLst/>
              <a:defRPr/>
            </a:pPr>
            <a:r>
              <a:rPr kumimoji="0" lang="ja-JP" altLang="en-US" sz="1600" kern="0" dirty="0">
                <a:solidFill>
                  <a:prstClr val="black"/>
                </a:solidFill>
                <a:latin typeface="Meiryo UI" panose="020B0604030504040204" pitchFamily="50" charset="-128"/>
                <a:ea typeface="Meiryo UI" panose="020B0604030504040204" pitchFamily="50" charset="-128"/>
              </a:rPr>
              <a:t>　◎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これまでの取組により、食品ロス量の削減は一定進んでいるが、目標達成のためには、これまで</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defTabSz="457200" eaLnBrk="1" fontAlgn="auto" latinLnBrk="0" hangingPunct="1">
              <a:spcBef>
                <a:spcPts val="0"/>
              </a:spcBef>
              <a:spcAft>
                <a:spcPts val="0"/>
              </a:spcAft>
              <a:buClrTx/>
              <a:buSzTx/>
              <a:buFontTx/>
              <a:buNone/>
              <a:tabLst/>
              <a:defRPr/>
            </a:pPr>
            <a:r>
              <a:rPr kumimoji="0" lang="ja-JP" altLang="en-US" sz="1600" kern="0" dirty="0">
                <a:solidFill>
                  <a:prstClr val="black"/>
                </a:solidFill>
                <a:latin typeface="Meiryo UI" panose="020B0604030504040204" pitchFamily="50" charset="-128"/>
                <a:ea typeface="Meiryo UI" panose="020B0604030504040204" pitchFamily="50" charset="-128"/>
              </a:rPr>
              <a:t>　　　以上に取組を加速させていく必要がある。</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R="0" lvl="0" defTabSz="457200" eaLnBrk="1" fontAlgn="auto" latinLnBrk="0" hangingPunct="1">
              <a:spcBef>
                <a:spcPts val="0"/>
              </a:spcBef>
              <a:spcAft>
                <a:spcPts val="0"/>
              </a:spcAft>
              <a:buClrTx/>
              <a:buSzTx/>
              <a:buFontTx/>
              <a:buNone/>
              <a:tabLst/>
              <a:defRPr/>
            </a:pPr>
            <a:r>
              <a:rPr kumimoji="0" lang="ja-JP" altLang="en-US" sz="1600" kern="0" dirty="0">
                <a:solidFill>
                  <a:prstClr val="black"/>
                </a:solidFill>
                <a:latin typeface="Meiryo UI" panose="020B0604030504040204" pitchFamily="50" charset="-128"/>
                <a:ea typeface="Meiryo UI" panose="020B0604030504040204" pitchFamily="50" charset="-128"/>
              </a:rPr>
              <a:t>　◎　このため、</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計画の基本的構成は</a:t>
            </a:r>
            <a:r>
              <a:rPr kumimoji="0" lang="ja-JP" altLang="en-US" sz="1600" kern="0" dirty="0">
                <a:solidFill>
                  <a:prstClr val="black"/>
                </a:solidFill>
                <a:latin typeface="Meiryo UI" panose="020B0604030504040204" pitchFamily="50" charset="-128"/>
                <a:ea typeface="Meiryo UI" panose="020B0604030504040204" pitchFamily="50" charset="-128"/>
              </a:rPr>
              <a:t>維持しつつ、</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2030</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年度の目標達成に向け、</a:t>
            </a:r>
            <a:r>
              <a:rPr kumimoji="0" lang="ja-JP" altLang="en-US" sz="16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取組を加速させる</a:t>
            </a:r>
            <a:endParaRPr kumimoji="0" lang="en-US" altLang="ja-JP" sz="16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defTabSz="457200" eaLnBrk="1" fontAlgn="auto" latinLnBrk="0" hangingPunct="1">
              <a:spcBef>
                <a:spcPts val="0"/>
              </a:spcBef>
              <a:spcAft>
                <a:spcPts val="0"/>
              </a:spcAft>
              <a:buClrTx/>
              <a:buSzTx/>
              <a:buFontTx/>
              <a:buNone/>
              <a:tabLst/>
              <a:defRPr/>
            </a:pPr>
            <a:r>
              <a:rPr kumimoji="0" lang="ja-JP" altLang="en-US" sz="1600" b="1" kern="0" dirty="0">
                <a:solidFill>
                  <a:prstClr val="black"/>
                </a:solidFill>
                <a:latin typeface="Meiryo UI" panose="020B0604030504040204" pitchFamily="50" charset="-128"/>
                <a:ea typeface="Meiryo UI" panose="020B0604030504040204" pitchFamily="50" charset="-128"/>
              </a:rPr>
              <a:t>　　　</a:t>
            </a:r>
            <a:r>
              <a:rPr kumimoji="0" lang="ja-JP" altLang="en-US" sz="16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ための具体的な内容を計画に盛り込んでいく</a:t>
            </a:r>
            <a:r>
              <a:rPr kumimoji="0" lang="ja-JP" altLang="en-US" sz="1600" b="0" i="0"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15" name="スライド番号プレースホルダー 3">
            <a:extLst>
              <a:ext uri="{FF2B5EF4-FFF2-40B4-BE49-F238E27FC236}">
                <a16:creationId xmlns:a16="http://schemas.microsoft.com/office/drawing/2014/main" id="{AAB4F62B-71A3-421B-ACD3-B6659477F6BD}"/>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３</a:t>
            </a:r>
          </a:p>
        </p:txBody>
      </p:sp>
      <p:sp>
        <p:nvSpPr>
          <p:cNvPr id="16" name="二等辺三角形 15">
            <a:extLst>
              <a:ext uri="{FF2B5EF4-FFF2-40B4-BE49-F238E27FC236}">
                <a16:creationId xmlns:a16="http://schemas.microsoft.com/office/drawing/2014/main" id="{656B53E7-916A-41FA-BD34-D3C599E1EDD4}"/>
              </a:ext>
            </a:extLst>
          </p:cNvPr>
          <p:cNvSpPr/>
          <p:nvPr/>
        </p:nvSpPr>
        <p:spPr>
          <a:xfrm rot="10800000">
            <a:off x="1720328" y="4982304"/>
            <a:ext cx="5703337" cy="229195"/>
          </a:xfrm>
          <a:prstGeom prst="triangle">
            <a:avLst>
              <a:gd name="adj" fmla="val 50462"/>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3251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917A4AA-A773-4AF7-8C44-CB81196C9ABA}"/>
              </a:ext>
            </a:extLst>
          </p:cNvPr>
          <p:cNvGraphicFramePr>
            <a:graphicFrameLocks noGrp="1"/>
          </p:cNvGraphicFramePr>
          <p:nvPr>
            <p:extLst>
              <p:ext uri="{D42A27DB-BD31-4B8C-83A1-F6EECF244321}">
                <p14:modId xmlns:p14="http://schemas.microsoft.com/office/powerpoint/2010/main" val="98813197"/>
              </p:ext>
            </p:extLst>
          </p:nvPr>
        </p:nvGraphicFramePr>
        <p:xfrm>
          <a:off x="107504" y="643866"/>
          <a:ext cx="8779597" cy="6207424"/>
        </p:xfrm>
        <a:graphic>
          <a:graphicData uri="http://schemas.openxmlformats.org/drawingml/2006/table">
            <a:tbl>
              <a:tblPr firstRow="1" bandRow="1">
                <a:tableStyleId>{5C22544A-7EE6-4342-B048-85BDC9FD1C3A}</a:tableStyleId>
              </a:tblPr>
              <a:tblGrid>
                <a:gridCol w="663757">
                  <a:extLst>
                    <a:ext uri="{9D8B030D-6E8A-4147-A177-3AD203B41FA5}">
                      <a16:colId xmlns:a16="http://schemas.microsoft.com/office/drawing/2014/main" val="3945398134"/>
                    </a:ext>
                  </a:extLst>
                </a:gridCol>
                <a:gridCol w="1696267">
                  <a:extLst>
                    <a:ext uri="{9D8B030D-6E8A-4147-A177-3AD203B41FA5}">
                      <a16:colId xmlns:a16="http://schemas.microsoft.com/office/drawing/2014/main" val="3311381485"/>
                    </a:ext>
                  </a:extLst>
                </a:gridCol>
                <a:gridCol w="549585">
                  <a:extLst>
                    <a:ext uri="{9D8B030D-6E8A-4147-A177-3AD203B41FA5}">
                      <a16:colId xmlns:a16="http://schemas.microsoft.com/office/drawing/2014/main" val="630344939"/>
                    </a:ext>
                  </a:extLst>
                </a:gridCol>
                <a:gridCol w="1294185">
                  <a:extLst>
                    <a:ext uri="{9D8B030D-6E8A-4147-A177-3AD203B41FA5}">
                      <a16:colId xmlns:a16="http://schemas.microsoft.com/office/drawing/2014/main" val="2778079895"/>
                    </a:ext>
                  </a:extLst>
                </a:gridCol>
                <a:gridCol w="2360025">
                  <a:extLst>
                    <a:ext uri="{9D8B030D-6E8A-4147-A177-3AD203B41FA5}">
                      <a16:colId xmlns:a16="http://schemas.microsoft.com/office/drawing/2014/main" val="1719826680"/>
                    </a:ext>
                  </a:extLst>
                </a:gridCol>
                <a:gridCol w="2215778">
                  <a:extLst>
                    <a:ext uri="{9D8B030D-6E8A-4147-A177-3AD203B41FA5}">
                      <a16:colId xmlns:a16="http://schemas.microsoft.com/office/drawing/2014/main" val="9827153"/>
                    </a:ext>
                  </a:extLst>
                </a:gridCol>
              </a:tblGrid>
              <a:tr h="225739">
                <a:tc row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発生源</a:t>
                      </a:r>
                      <a:r>
                        <a:rPr kumimoji="1" lang="ja-JP" altLang="en-US" sz="800" b="0" dirty="0">
                          <a:solidFill>
                            <a:schemeClr val="bg1"/>
                          </a:solidFill>
                          <a:latin typeface="Meiryo UI" panose="020B0604030504040204" pitchFamily="50" charset="-128"/>
                          <a:ea typeface="Meiryo UI" panose="020B0604030504040204" pitchFamily="50" charset="-128"/>
                        </a:rPr>
                        <a:t>（府の発生割合）</a:t>
                      </a:r>
                    </a:p>
                  </a:txBody>
                  <a:tcPr marL="65314" marR="65314" marT="32657" marB="32657" anchor="ctr"/>
                </a:tc>
                <a:tc row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食品ロスの</a:t>
                      </a:r>
                      <a:endParaRPr kumimoji="1"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発生要因</a:t>
                      </a:r>
                    </a:p>
                  </a:txBody>
                  <a:tcPr marL="65314" marR="65314" marT="32657" marB="32657" anchor="ctr">
                    <a:lnR w="12700" cap="flat" cmpd="sng" algn="ctr">
                      <a:solidFill>
                        <a:schemeClr val="bg1"/>
                      </a:solidFill>
                      <a:prstDash val="solid"/>
                      <a:round/>
                      <a:headEnd type="none" w="med" len="med"/>
                      <a:tailEnd type="none" w="med" len="med"/>
                    </a:lnR>
                  </a:tcPr>
                </a:tc>
                <a:tc row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発生割合</a:t>
                      </a:r>
                    </a:p>
                  </a:txBody>
                  <a:tcPr marL="65314" marR="65314" marT="32657" marB="3265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kumimoji="1" lang="ja-JP" altLang="en-US" sz="1100" b="1" dirty="0">
                          <a:latin typeface="Meiryo UI" panose="020B0604030504040204" pitchFamily="50" charset="-128"/>
                          <a:ea typeface="Meiryo UI" panose="020B0604030504040204" pitchFamily="50" charset="-128"/>
                        </a:rPr>
                        <a:t>対策の方向</a:t>
                      </a:r>
                    </a:p>
                  </a:txBody>
                  <a:tcPr marL="65314" marR="65314" marT="32657" marB="32657" anchor="ctr">
                    <a:lnL w="12700" cap="flat" cmpd="sng" algn="ctr">
                      <a:solidFill>
                        <a:schemeClr val="bg1"/>
                      </a:solidFill>
                      <a:prstDash val="solid"/>
                      <a:round/>
                      <a:headEnd type="none" w="med" len="med"/>
                      <a:tailEnd type="none" w="med" len="med"/>
                    </a:lnL>
                  </a:tcPr>
                </a:tc>
                <a:tc gridSpan="2">
                  <a:txBody>
                    <a:bodyPr/>
                    <a:lstStyle/>
                    <a:p>
                      <a:pPr algn="ctr"/>
                      <a:r>
                        <a:rPr kumimoji="1" lang="ja-JP" altLang="en-US" sz="1100" b="1" dirty="0">
                          <a:latin typeface="Meiryo UI" panose="020B0604030504040204" pitchFamily="50" charset="-128"/>
                          <a:ea typeface="Meiryo UI" panose="020B0604030504040204" pitchFamily="50" charset="-128"/>
                        </a:rPr>
                        <a:t>主　な　対　応　策</a:t>
                      </a:r>
                    </a:p>
                  </a:txBody>
                  <a:tcPr marL="65314" marR="65314" marT="32657" marB="32657" anchor="ctr"/>
                </a:tc>
                <a:tc hMerge="1">
                  <a:txBody>
                    <a:bodyPr/>
                    <a:lstStyle/>
                    <a:p>
                      <a:pPr algn="ctr"/>
                      <a:endParaRPr kumimoji="1" lang="ja-JP" altLang="en-US" sz="1200" b="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3228513064"/>
                  </a:ext>
                </a:extLst>
              </a:tr>
              <a:tr h="225739">
                <a:tc vMerge="1">
                  <a:txBody>
                    <a:bodyPr/>
                    <a:lstStyle/>
                    <a:p>
                      <a:pPr algn="ctr"/>
                      <a:r>
                        <a:rPr kumimoji="1" lang="ja-JP" altLang="en-US" sz="1000" b="1" dirty="0">
                          <a:solidFill>
                            <a:sysClr val="windowText" lastClr="000000"/>
                          </a:solidFill>
                          <a:latin typeface="Meiryo UI" panose="020B0604030504040204" pitchFamily="50" charset="-128"/>
                          <a:ea typeface="Meiryo UI" panose="020B0604030504040204" pitchFamily="50" charset="-128"/>
                        </a:rPr>
                        <a:t>発生源</a:t>
                      </a:r>
                    </a:p>
                  </a:txBody>
                  <a:tcPr marL="65314" marR="65314" marT="32657" marB="32657" anchor="ctr"/>
                </a:tc>
                <a:tc vMerge="1">
                  <a:txBody>
                    <a:bodyPr/>
                    <a:lstStyle/>
                    <a:p>
                      <a:pPr algn="ctr"/>
                      <a:r>
                        <a:rPr kumimoji="1" lang="ja-JP" altLang="en-US" sz="1000" b="1" dirty="0">
                          <a:solidFill>
                            <a:sysClr val="windowText" lastClr="000000"/>
                          </a:solidFill>
                          <a:latin typeface="Meiryo UI" panose="020B0604030504040204" pitchFamily="50" charset="-128"/>
                          <a:ea typeface="Meiryo UI" panose="020B0604030504040204" pitchFamily="50" charset="-128"/>
                        </a:rPr>
                        <a:t>食品ロス発生要因</a:t>
                      </a:r>
                    </a:p>
                  </a:txBody>
                  <a:tcPr marL="65314" marR="65314" marT="32657" marB="32657" anchor="ctr"/>
                </a:tc>
                <a:tc vMerge="1">
                  <a:txBody>
                    <a:bodyPr/>
                    <a:lstStyle/>
                    <a:p>
                      <a:endParaRPr kumimoji="1" lang="ja-JP" altLang="en-US"/>
                    </a:p>
                  </a:txBody>
                  <a:tcPr/>
                </a:tc>
                <a:tc vMerge="1">
                  <a:txBody>
                    <a:bodyPr/>
                    <a:lstStyle/>
                    <a:p>
                      <a:pPr algn="ct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大阪府の取組</a:t>
                      </a:r>
                    </a:p>
                  </a:txBody>
                  <a:tcPr marL="65314" marR="65314" marT="32657" marB="32657" anchor="ctr">
                    <a:solidFill>
                      <a:schemeClr val="accent1"/>
                    </a:solidFill>
                  </a:tcPr>
                </a:tc>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国・民間等の取組等</a:t>
                      </a:r>
                    </a:p>
                  </a:txBody>
                  <a:tcPr marL="65314" marR="65314" marT="32657" marB="32657" anchor="ctr">
                    <a:solidFill>
                      <a:schemeClr val="accent1"/>
                    </a:solidFill>
                  </a:tcPr>
                </a:tc>
                <a:extLst>
                  <a:ext uri="{0D108BD9-81ED-4DB2-BD59-A6C34878D82A}">
                    <a16:rowId xmlns:a16="http://schemas.microsoft.com/office/drawing/2014/main" val="2841097411"/>
                  </a:ext>
                </a:extLst>
              </a:tr>
              <a:tr h="368033">
                <a:tc rowSpan="6">
                  <a:txBody>
                    <a:bodyPr/>
                    <a:lstStyle/>
                    <a:p>
                      <a:pPr algn="ctr"/>
                      <a:r>
                        <a:rPr kumimoji="1" lang="ja-JP" altLang="en-US" sz="900" b="1" dirty="0">
                          <a:latin typeface="Meiryo UI" panose="020B0604030504040204" pitchFamily="50" charset="-128"/>
                          <a:ea typeface="Meiryo UI" panose="020B0604030504040204" pitchFamily="50" charset="-128"/>
                        </a:rPr>
                        <a:t>食品</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製造業</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12%</a:t>
                      </a:r>
                      <a:endParaRPr kumimoji="1" lang="ja-JP" altLang="en-US" sz="900" b="1"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2">
                  <a:txBody>
                    <a:bodyPr/>
                    <a:lstStyle/>
                    <a:p>
                      <a:pPr algn="l"/>
                      <a:r>
                        <a:rPr kumimoji="1" lang="ja-JP" altLang="en-US" sz="900" b="1" dirty="0">
                          <a:latin typeface="Meiryo UI" panose="020B0604030504040204" pitchFamily="50" charset="-128"/>
                          <a:ea typeface="Meiryo UI" panose="020B0604030504040204" pitchFamily="50" charset="-128"/>
                        </a:rPr>
                        <a:t>◎製造段階での端材等の廃棄</a:t>
                      </a:r>
                      <a:endParaRPr kumimoji="1" lang="en-US" altLang="ja-JP" sz="900" b="1"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2">
                  <a:txBody>
                    <a:bodyPr/>
                    <a:lstStyle/>
                    <a:p>
                      <a:pPr algn="l"/>
                      <a:r>
                        <a:rPr kumimoji="1" lang="en-US" altLang="ja-JP" sz="900" b="0" dirty="0">
                          <a:solidFill>
                            <a:schemeClr val="tx1"/>
                          </a:solidFill>
                          <a:latin typeface="Meiryo UI" panose="020B0604030504040204" pitchFamily="50" charset="-128"/>
                          <a:ea typeface="Meiryo UI" panose="020B0604030504040204" pitchFamily="50" charset="-128"/>
                        </a:rPr>
                        <a:t>76%</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未利用食品の活用</a:t>
                      </a:r>
                      <a:endPar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（アップサイクル）</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tc>
                  <a:txBody>
                    <a:bodyPr/>
                    <a:lstStyle/>
                    <a:p>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○パートナー事業者（アップサイクルサービス）</a:t>
                      </a:r>
                      <a:endPar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の紹介・</a:t>
                      </a:r>
                      <a:r>
                        <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PR</a:t>
                      </a: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、活用要望に応じた調整</a:t>
                      </a:r>
                      <a:endParaRPr kumimoji="1" lang="ja-JP" altLang="en-US" sz="900" b="1" u="sng" dirty="0">
                        <a:solidFill>
                          <a:srgbClr val="FF0000"/>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アップサイクルサービス、</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製造業者による再加工</a:t>
                      </a:r>
                    </a:p>
                  </a:txBody>
                  <a:tcPr marL="65314" marR="65314" marT="32657" marB="32657" anchor="ctr"/>
                </a:tc>
                <a:extLst>
                  <a:ext uri="{0D108BD9-81ED-4DB2-BD59-A6C34878D82A}">
                    <a16:rowId xmlns:a16="http://schemas.microsoft.com/office/drawing/2014/main" val="3213235305"/>
                  </a:ext>
                </a:extLst>
              </a:tr>
              <a:tr h="32911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未利用食品の活用</a:t>
                      </a:r>
                      <a:endPar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（食品寄附）</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○フードバンクガイドラインの作成及び周知</a:t>
                      </a:r>
                      <a:endPar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○フードバンク活動への国庫事業活用支援</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農水省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食品寄附ガイドライン作成、</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フードバンク活動等への支援事業</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264276378"/>
                  </a:ext>
                </a:extLst>
              </a:tr>
              <a:tr h="462027">
                <a:tc vMerge="1">
                  <a:txBody>
                    <a:bodyPr/>
                    <a:lstStyle/>
                    <a:p>
                      <a:endParaRPr kumimoji="1" lang="ja-JP" altLang="en-US"/>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◎パッケージの印字ミスや破損</a:t>
                      </a:r>
                      <a:endParaRPr kumimoji="1" lang="en-US" altLang="ja-JP" sz="900" b="1"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2">
                  <a:txBody>
                    <a:bodyPr/>
                    <a:lstStyle/>
                    <a:p>
                      <a:r>
                        <a:rPr kumimoji="1" lang="en-US" altLang="ja-JP" sz="900" b="0" dirty="0">
                          <a:latin typeface="Meiryo UI" panose="020B0604030504040204" pitchFamily="50" charset="-128"/>
                          <a:ea typeface="Meiryo UI" panose="020B0604030504040204" pitchFamily="50" charset="-128"/>
                        </a:rPr>
                        <a:t>16%</a:t>
                      </a:r>
                      <a:endParaRPr kumimoji="1" lang="ja-JP" altLang="en-US" dirty="0"/>
                    </a:p>
                  </a:txBody>
                  <a:tcPr marL="65314" marR="65314" marT="32657" marB="32657" anchor="ct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返品・過剰在庫の削減</a:t>
                      </a:r>
                      <a:endParaRPr kumimoji="1" lang="en-US" altLang="ja-JP" sz="9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ー</a:t>
                      </a:r>
                      <a:endParaRPr kumimoji="1" lang="en-US" altLang="ja-JP" sz="900" dirty="0">
                        <a:latin typeface="Meiryo UI" panose="020B0604030504040204" pitchFamily="50" charset="-128"/>
                        <a:ea typeface="Meiryo UI" panose="020B0604030504040204" pitchFamily="50" charset="-128"/>
                      </a:endParaRPr>
                    </a:p>
                  </a:txBody>
                  <a:tcPr marL="65314" marR="65314" marT="32657" marB="32657" anchor="ctr">
                    <a:solidFill>
                      <a:srgbClr val="EAEFF7"/>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民間</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商慣習の見直し（納品期限の緩和）、予約販売の推進</a:t>
                      </a:r>
                      <a:br>
                        <a:rPr kumimoji="1" lang="ja-JP" altLang="en-US" sz="900" dirty="0">
                          <a:latin typeface="Meiryo UI" panose="020B0604030504040204" pitchFamily="50" charset="-128"/>
                          <a:ea typeface="Meiryo UI" panose="020B0604030504040204" pitchFamily="50" charset="-128"/>
                        </a:rPr>
                      </a:b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農水省</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商慣習見直し運動、事業者公表</a:t>
                      </a:r>
                      <a:endParaRPr kumimoji="1" lang="en-US" altLang="ja-JP" sz="9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732664351"/>
                  </a:ext>
                </a:extLst>
              </a:tr>
              <a:tr h="293854">
                <a:tc vMerge="1">
                  <a:txBody>
                    <a:bodyPr/>
                    <a:lstStyle/>
                    <a:p>
                      <a:endParaRPr kumimoji="1" lang="ja-JP" altLang="en-US"/>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1" dirty="0">
                        <a:latin typeface="Meiryo UI" panose="020B0604030504040204" pitchFamily="50" charset="-128"/>
                        <a:ea typeface="Meiryo UI" panose="020B0604030504040204" pitchFamily="50" charset="-128"/>
                      </a:endParaRPr>
                    </a:p>
                  </a:txBody>
                  <a:tcPr marL="65314" marR="65314" marT="32657" marB="32657" anchor="ctr"/>
                </a:tc>
                <a:tc vMerge="1">
                  <a:txBody>
                    <a:bodyPr/>
                    <a:lstStyle/>
                    <a:p>
                      <a:endParaRPr kumimoji="1" lang="ja-JP" altLang="en-US" dirty="0"/>
                    </a:p>
                  </a:txBody>
                  <a:tcPr marL="65314" marR="65314" marT="32657" marB="32657" anchor="ct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賞味期限の延長</a:t>
                      </a:r>
                    </a:p>
                  </a:txBody>
                  <a:tcPr marL="65314" marR="65314" marT="32657" marB="32657" anchor="ctr"/>
                </a:tc>
                <a:tc rowSpan="2">
                  <a:txBody>
                    <a:bodyPr/>
                    <a:lstStyle/>
                    <a:p>
                      <a:pPr algn="ctr"/>
                      <a:r>
                        <a:rPr kumimoji="1" lang="ja-JP" altLang="en-US" sz="1200" dirty="0">
                          <a:latin typeface="Meiryo UI" panose="020B0604030504040204" pitchFamily="50" charset="-128"/>
                          <a:ea typeface="Meiryo UI" panose="020B0604030504040204" pitchFamily="50" charset="-128"/>
                        </a:rPr>
                        <a:t>ー</a:t>
                      </a:r>
                      <a:endParaRPr kumimoji="1" lang="ja-JP" altLang="en-US" dirty="0"/>
                    </a:p>
                  </a:txBody>
                  <a:tcPr marL="65314" marR="65314" marT="32657" marB="32657" anchor="ctr"/>
                </a:tc>
                <a:tc rowSpan="2">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民間</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包装資材等の改善</a:t>
                      </a:r>
                    </a:p>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農水省</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事業者の公表</a:t>
                      </a:r>
                    </a:p>
                  </a:txBody>
                  <a:tcPr marL="65314" marR="65314" marT="32657" marB="32657" anchor="ctr"/>
                </a:tc>
                <a:extLst>
                  <a:ext uri="{0D108BD9-81ED-4DB2-BD59-A6C34878D82A}">
                    <a16:rowId xmlns:a16="http://schemas.microsoft.com/office/drawing/2014/main" val="2652913308"/>
                  </a:ext>
                </a:extLst>
              </a:tr>
              <a:tr h="0">
                <a:tc vMerge="1">
                  <a:txBody>
                    <a:bodyPr/>
                    <a:lstStyle/>
                    <a:p>
                      <a:endParaRPr kumimoji="1" lang="ja-JP" altLang="en-US"/>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◎期限切れ、需要を上回る製造</a:t>
                      </a:r>
                      <a:endParaRPr kumimoji="1" lang="en-US" altLang="ja-JP" sz="900" b="1"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1%</a:t>
                      </a:r>
                      <a:endParaRPr kumimoji="1" lang="ja-JP" altLang="en-US" sz="900" dirty="0"/>
                    </a:p>
                  </a:txBody>
                  <a:tcPr marL="65314" marR="65314" marT="32657" marB="32657" anchor="c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82782652"/>
                  </a:ext>
                </a:extLst>
              </a:tr>
              <a:tr h="1399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需要予測による適正量の製造・販売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rgbClr val="EAEFF7"/>
                    </a:solidFill>
                  </a:tcPr>
                </a:tc>
                <a:tc rowSpan="2">
                  <a:txBody>
                    <a:bodyPr/>
                    <a:lstStyle/>
                    <a:p>
                      <a:r>
                        <a:rPr kumimoji="1" lang="ja-JP" altLang="en-US" sz="900" b="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セミナー・交流会での事業者事例紹介</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rgbClr val="EAEFF7"/>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農水省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ICT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AI</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等の新技術活用促進</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需要予測サービス等</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rgbClr val="EAEFF7"/>
                    </a:solidFill>
                  </a:tcPr>
                </a:tc>
                <a:extLst>
                  <a:ext uri="{0D108BD9-81ED-4DB2-BD59-A6C34878D82A}">
                    <a16:rowId xmlns:a16="http://schemas.microsoft.com/office/drawing/2014/main" val="2027979594"/>
                  </a:ext>
                </a:extLst>
              </a:tr>
              <a:tr h="238780">
                <a:tc rowSpan="3">
                  <a:txBody>
                    <a:bodyPr/>
                    <a:lstStyle/>
                    <a:p>
                      <a:pPr algn="ctr"/>
                      <a:r>
                        <a:rPr kumimoji="1" lang="ja-JP" altLang="en-US" sz="900" b="1" dirty="0">
                          <a:latin typeface="Meiryo UI" panose="020B0604030504040204" pitchFamily="50" charset="-128"/>
                          <a:ea typeface="Meiryo UI" panose="020B0604030504040204" pitchFamily="50" charset="-128"/>
                        </a:rPr>
                        <a:t>食品</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卸売業</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4%</a:t>
                      </a:r>
                      <a:endParaRPr kumimoji="1" lang="ja-JP" altLang="en-US" sz="900" b="1"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2">
                  <a:txBody>
                    <a:bodyPr/>
                    <a:lstStyle/>
                    <a:p>
                      <a:pPr algn="l"/>
                      <a:r>
                        <a:rPr kumimoji="1" lang="ja-JP" altLang="en-US" sz="900" b="1" dirty="0">
                          <a:latin typeface="Meiryo UI" panose="020B0604030504040204" pitchFamily="50" charset="-128"/>
                          <a:ea typeface="Meiryo UI" panose="020B0604030504040204" pitchFamily="50" charset="-128"/>
                        </a:rPr>
                        <a:t>◎売れ残り</a:t>
                      </a:r>
                      <a:endParaRPr kumimoji="1" lang="en-US" altLang="ja-JP" sz="900" b="1"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2">
                  <a:txBody>
                    <a:bodyPr/>
                    <a:lstStyle/>
                    <a:p>
                      <a:pPr algn="l"/>
                      <a:r>
                        <a:rPr kumimoji="1" lang="en-US" altLang="ja-JP" sz="900" b="0" dirty="0">
                          <a:latin typeface="Meiryo UI" panose="020B0604030504040204" pitchFamily="50" charset="-128"/>
                          <a:ea typeface="Meiryo UI" panose="020B0604030504040204" pitchFamily="50" charset="-128"/>
                        </a:rPr>
                        <a:t>17%</a:t>
                      </a:r>
                      <a:endParaRPr kumimoji="1" lang="ja-JP" altLang="en-US" sz="900" b="0"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vMerge="1">
                  <a:txBody>
                    <a:bodyPr/>
                    <a:lstStyle/>
                    <a:p>
                      <a:pPr algn="l"/>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lnL w="19050" cap="flat" cmpd="sng" algn="ctr">
                      <a:solidFill>
                        <a:schemeClr val="tx1"/>
                      </a:solidFill>
                      <a:prstDash val="solid"/>
                      <a:round/>
                      <a:headEnd type="none" w="med" len="med"/>
                      <a:tailEnd type="none" w="med" len="med"/>
                    </a:lnL>
                  </a:tcPr>
                </a:tc>
                <a:tc vMerge="1">
                  <a:txBody>
                    <a:bodyPr/>
                    <a:lstStyle/>
                    <a:p>
                      <a:pPr algn="l"/>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chemeClr val="accent6">
                        <a:lumMod val="20000"/>
                        <a:lumOff val="80000"/>
                      </a:schemeClr>
                    </a:solidFill>
                  </a:tcPr>
                </a:tc>
                <a:extLst>
                  <a:ext uri="{0D108BD9-81ED-4DB2-BD59-A6C34878D82A}">
                    <a16:rowId xmlns:a16="http://schemas.microsoft.com/office/drawing/2014/main" val="598170700"/>
                  </a:ext>
                </a:extLst>
              </a:tr>
              <a:tr h="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tc rowSpan="2">
                  <a:txBody>
                    <a:bodyPr/>
                    <a:lstStyle/>
                    <a:p>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業務改善によるミス削減</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tc>
                <a:tc rowSpan="2">
                  <a:txBody>
                    <a:bodyPr/>
                    <a:lstStyle/>
                    <a:p>
                      <a:pPr algn="ctr"/>
                      <a:r>
                        <a:rPr kumimoji="1" lang="ja-JP" altLang="en-US" sz="900" dirty="0">
                          <a:latin typeface="Meiryo UI" panose="020B0604030504040204" pitchFamily="50" charset="-128"/>
                          <a:ea typeface="Meiryo UI" panose="020B0604030504040204" pitchFamily="50" charset="-128"/>
                        </a:rPr>
                        <a:t>ー</a:t>
                      </a:r>
                    </a:p>
                  </a:txBody>
                  <a:tcPr marL="65314" marR="65314" marT="32657" marB="32657" anchor="ctr"/>
                </a:tc>
                <a:tc row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民間</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マニュアル化、機器導入等</a:t>
                      </a:r>
                      <a:endParaRPr kumimoji="1" lang="ja-JP" altLang="en-US"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1306029788"/>
                  </a:ext>
                </a:extLst>
              </a:tr>
              <a:tr h="196203">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◎パッケージの破損</a:t>
                      </a:r>
                    </a:p>
                  </a:txBody>
                  <a:tcPr marL="65314" marR="65314" marT="32657" marB="32657" anchor="ctr">
                    <a:solidFill>
                      <a:schemeClr val="accent5">
                        <a:lumMod val="20000"/>
                        <a:lumOff val="80000"/>
                      </a:schemeClr>
                    </a:solidFill>
                  </a:tcPr>
                </a:tc>
                <a:tc>
                  <a:txBody>
                    <a:bodyPr/>
                    <a:lstStyle/>
                    <a:p>
                      <a:r>
                        <a:rPr kumimoji="1" lang="en-US" altLang="ja-JP" sz="900" dirty="0">
                          <a:latin typeface="Meiryo UI" panose="020B0604030504040204" pitchFamily="50" charset="-128"/>
                          <a:ea typeface="Meiryo UI" panose="020B0604030504040204" pitchFamily="50" charset="-128"/>
                        </a:rPr>
                        <a:t>33%</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2425777691"/>
                  </a:ext>
                </a:extLst>
              </a:tr>
              <a:tr h="329115">
                <a:tc rowSpan="6">
                  <a:txBody>
                    <a:bodyPr/>
                    <a:lstStyle/>
                    <a:p>
                      <a:pPr algn="ctr"/>
                      <a:r>
                        <a:rPr kumimoji="1" lang="ja-JP" altLang="en-US" sz="900" b="1" dirty="0">
                          <a:latin typeface="Meiryo UI" panose="020B0604030504040204" pitchFamily="50" charset="-128"/>
                          <a:ea typeface="Meiryo UI" panose="020B0604030504040204" pitchFamily="50" charset="-128"/>
                        </a:rPr>
                        <a:t>食品</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小売業</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37%</a:t>
                      </a:r>
                      <a:endParaRPr kumimoji="1" lang="ja-JP" altLang="en-US" dirty="0"/>
                    </a:p>
                  </a:txBody>
                  <a:tcPr marL="65314" marR="65314" marT="32657" marB="32657" anchor="ctr">
                    <a:solidFill>
                      <a:schemeClr val="accent5">
                        <a:lumMod val="20000"/>
                        <a:lumOff val="80000"/>
                      </a:schemeClr>
                    </a:solidFill>
                  </a:tcPr>
                </a:tc>
                <a:tc rowSpan="3">
                  <a:txBody>
                    <a:bodyPr/>
                    <a:lstStyle/>
                    <a:p>
                      <a:r>
                        <a:rPr kumimoji="1" lang="ja-JP" altLang="en-US" sz="900" b="1" dirty="0">
                          <a:latin typeface="Meiryo UI" panose="020B0604030504040204" pitchFamily="50" charset="-128"/>
                          <a:ea typeface="Meiryo UI" panose="020B0604030504040204" pitchFamily="50" charset="-128"/>
                        </a:rPr>
                        <a:t>◎期限切れ、売れ残り</a:t>
                      </a:r>
                      <a:endParaRPr kumimoji="1" lang="ja-JP" altLang="en-US" dirty="0"/>
                    </a:p>
                  </a:txBody>
                  <a:tcPr marL="65314" marR="65314" marT="32657" marB="32657" anchor="ctr">
                    <a:solidFill>
                      <a:schemeClr val="accent5">
                        <a:lumMod val="20000"/>
                        <a:lumOff val="80000"/>
                      </a:schemeClr>
                    </a:solidFill>
                  </a:tcPr>
                </a:tc>
                <a:tc rowSpan="3">
                  <a:txBody>
                    <a:bodyPr/>
                    <a:lstStyle/>
                    <a:p>
                      <a:r>
                        <a:rPr kumimoji="1" lang="en-US" altLang="ja-JP" sz="900" b="0" dirty="0">
                          <a:latin typeface="Meiryo UI" panose="020B0604030504040204" pitchFamily="50" charset="-128"/>
                          <a:ea typeface="Meiryo UI" panose="020B0604030504040204" pitchFamily="50" charset="-128"/>
                        </a:rPr>
                        <a:t>57%</a:t>
                      </a:r>
                      <a:endParaRPr kumimoji="1" lang="ja-JP" altLang="en-US" dirty="0"/>
                    </a:p>
                  </a:txBody>
                  <a:tcPr marL="65314" marR="65314" marT="32657" marB="32657" anchor="ct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小ロット・食べきりサイズ販売</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solidFill>
                      <a:srgbClr val="EAEFF7"/>
                    </a:solidFill>
                  </a:tcPr>
                </a:tc>
                <a:tc>
                  <a:txBody>
                    <a:bodyPr/>
                    <a:lstStyle/>
                    <a:p>
                      <a:pPr algn="ctr"/>
                      <a:r>
                        <a:rPr kumimoji="1" lang="ja-JP" altLang="en-US" sz="900" dirty="0">
                          <a:latin typeface="Meiryo UI" panose="020B0604030504040204" pitchFamily="50" charset="-128"/>
                          <a:ea typeface="Meiryo UI" panose="020B0604030504040204" pitchFamily="50" charset="-128"/>
                        </a:rPr>
                        <a:t>ー</a:t>
                      </a:r>
                    </a:p>
                  </a:txBody>
                  <a:tcPr marL="65314" marR="65314" marT="32657" marB="32657" anchor="ctr">
                    <a:solidFill>
                      <a:srgbClr val="EAEFF7"/>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小売・外食での食べきりサイズ販売、</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外食産業での仕入れ小ロット化</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rgbClr val="EAEFF7"/>
                    </a:solidFill>
                  </a:tcPr>
                </a:tc>
                <a:extLst>
                  <a:ext uri="{0D108BD9-81ED-4DB2-BD59-A6C34878D82A}">
                    <a16:rowId xmlns:a16="http://schemas.microsoft.com/office/drawing/2014/main" val="3961825303"/>
                  </a:ext>
                </a:extLst>
              </a:tr>
              <a:tr h="4620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消費者の理解と行動変容の促進</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（売り切り）</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○小売店での</a:t>
                      </a:r>
                      <a:r>
                        <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POP</a:t>
                      </a: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等による売り切り啓発</a:t>
                      </a:r>
                      <a:endParaRPr kumimoji="1" lang="en-US" altLang="ja-JP"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農水省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啓発媒体の配布</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消費者庁・民間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てまえどりの推進</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値引き販売等による売り切り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chemeClr val="accent5">
                        <a:lumMod val="20000"/>
                        <a:lumOff val="80000"/>
                      </a:schemeClr>
                    </a:solidFill>
                  </a:tcPr>
                </a:tc>
                <a:extLst>
                  <a:ext uri="{0D108BD9-81ED-4DB2-BD59-A6C34878D82A}">
                    <a16:rowId xmlns:a16="http://schemas.microsoft.com/office/drawing/2014/main" val="83265758"/>
                  </a:ext>
                </a:extLst>
              </a:tr>
              <a:tr h="313593">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dirty="0"/>
                    </a:p>
                  </a:txBody>
                  <a:tcPr/>
                </a:tc>
                <a:tc rowSpan="2">
                  <a:txBody>
                    <a:bodyPr/>
                    <a:lstStyle/>
                    <a:p>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売り切り</a:t>
                      </a:r>
                      <a:r>
                        <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再流通</a:t>
                      </a:r>
                      <a:r>
                        <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endParaRPr kumimoji="1" lang="ja-JP" altLang="en-US" sz="900" b="1" u="sng" dirty="0">
                        <a:solidFill>
                          <a:srgbClr val="FF0000"/>
                        </a:solidFill>
                        <a:latin typeface="Meiryo UI" panose="020B0604030504040204" pitchFamily="50" charset="-128"/>
                        <a:ea typeface="Meiryo UI" panose="020B0604030504040204" pitchFamily="50" charset="-128"/>
                      </a:endParaRPr>
                    </a:p>
                  </a:txBody>
                  <a:tcPr marL="65314" marR="65314" marT="32657" marB="32657" anchor="ctr">
                    <a:solidFill>
                      <a:srgbClr val="EAEFF7"/>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連携事業者（フードシェアリングサービス）　</a:t>
                      </a:r>
                      <a:endPar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の紹介・</a:t>
                      </a:r>
                      <a:r>
                        <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PR</a:t>
                      </a: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、活用要望に応じた調整</a:t>
                      </a:r>
                      <a:endParaRPr kumimoji="1" lang="en-US" altLang="ja-JP"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○実証実験への協力</a:t>
                      </a:r>
                      <a:endParaRPr kumimoji="1" lang="ja-JP" altLang="en-US" sz="900" b="0" u="none" dirty="0">
                        <a:latin typeface="Meiryo UI" panose="020B0604030504040204" pitchFamily="50" charset="-128"/>
                        <a:ea typeface="Meiryo UI" panose="020B0604030504040204" pitchFamily="50" charset="-128"/>
                      </a:endParaRPr>
                    </a:p>
                  </a:txBody>
                  <a:tcPr marL="65314" marR="65314" marT="32657" marB="32657" anchor="ctr">
                    <a:solidFill>
                      <a:srgbClr val="EAEFF7"/>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フードシェアリングサービス</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農水省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ICT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AI</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等の新技術活用促進</a:t>
                      </a:r>
                      <a:endParaRPr kumimoji="1" lang="ja-JP" altLang="en-US" dirty="0">
                        <a:latin typeface="Meiryo UI" panose="020B0604030504040204" pitchFamily="50" charset="-128"/>
                        <a:ea typeface="Meiryo UI" panose="020B0604030504040204" pitchFamily="50" charset="-128"/>
                      </a:endParaRPr>
                    </a:p>
                  </a:txBody>
                  <a:tcPr marL="65314" marR="65314" marT="32657" marB="32657" anchor="ctr">
                    <a:solidFill>
                      <a:srgbClr val="EAEFF7"/>
                    </a:solidFill>
                  </a:tcPr>
                </a:tc>
                <a:extLst>
                  <a:ext uri="{0D108BD9-81ED-4DB2-BD59-A6C34878D82A}">
                    <a16:rowId xmlns:a16="http://schemas.microsoft.com/office/drawing/2014/main" val="4021010182"/>
                  </a:ext>
                </a:extLst>
              </a:tr>
              <a:tr h="148434">
                <a:tc vMerge="1">
                  <a:txBody>
                    <a:bodyPr/>
                    <a:lstStyle/>
                    <a:p>
                      <a:endParaRPr kumimoji="1" lang="ja-JP" altLang="en-US"/>
                    </a:p>
                  </a:txBody>
                  <a:tcPr/>
                </a:tc>
                <a:tc rowSpan="3">
                  <a:txBody>
                    <a:bodyPr/>
                    <a:lstStyle/>
                    <a:p>
                      <a:pPr algn="l"/>
                      <a:r>
                        <a:rPr kumimoji="1" lang="ja-JP" altLang="en-US" sz="900" b="1" dirty="0">
                          <a:latin typeface="Meiryo UI" panose="020B0604030504040204" pitchFamily="50" charset="-128"/>
                          <a:ea typeface="Meiryo UI" panose="020B0604030504040204" pitchFamily="50" charset="-128"/>
                        </a:rPr>
                        <a:t>◎パッケージの破損、調理ミス等その他</a:t>
                      </a:r>
                    </a:p>
                  </a:txBody>
                  <a:tcPr marL="65314" marR="65314" marT="32657" marB="32657" anchor="ctr">
                    <a:solidFill>
                      <a:schemeClr val="accent5">
                        <a:lumMod val="20000"/>
                        <a:lumOff val="80000"/>
                      </a:schemeClr>
                    </a:solidFill>
                  </a:tcPr>
                </a:tc>
                <a:tc rowSpan="3">
                  <a:txBody>
                    <a:bodyPr/>
                    <a:lstStyle/>
                    <a:p>
                      <a:pPr algn="l"/>
                      <a:r>
                        <a:rPr kumimoji="1" lang="en-US" altLang="ja-JP" sz="900" b="0" dirty="0">
                          <a:latin typeface="Meiryo UI" panose="020B0604030504040204" pitchFamily="50" charset="-128"/>
                          <a:ea typeface="Meiryo UI" panose="020B0604030504040204" pitchFamily="50" charset="-128"/>
                        </a:rPr>
                        <a:t>37%</a:t>
                      </a:r>
                      <a:endParaRPr kumimoji="1" lang="ja-JP" altLang="en-US" sz="900" b="0"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36730841"/>
                  </a:ext>
                </a:extLst>
              </a:tr>
              <a:tr h="2995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未利用食品の活用</a:t>
                      </a:r>
                      <a:endParaRPr kumimoji="1" lang="en-US" altLang="ja-JP" sz="8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（アップサイクル）</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tc>
                  <a:txBody>
                    <a:bodyPr/>
                    <a:lstStyle/>
                    <a:p>
                      <a:r>
                        <a:rPr kumimoji="1" lang="ja-JP" altLang="en-US" sz="800" dirty="0">
                          <a:latin typeface="Meiryo UI" panose="020B0604030504040204" pitchFamily="50" charset="-128"/>
                          <a:ea typeface="Meiryo UI" panose="020B0604030504040204" pitchFamily="50" charset="-128"/>
                        </a:rPr>
                        <a:t>食品製造業参照</a:t>
                      </a: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食品製造業参照</a:t>
                      </a:r>
                    </a:p>
                  </a:txBody>
                  <a:tcPr marL="65314" marR="65314" marT="32657" marB="32657" anchor="ctr"/>
                </a:tc>
                <a:extLst>
                  <a:ext uri="{0D108BD9-81ED-4DB2-BD59-A6C34878D82A}">
                    <a16:rowId xmlns:a16="http://schemas.microsoft.com/office/drawing/2014/main" val="119292596"/>
                  </a:ext>
                </a:extLst>
              </a:tr>
              <a:tr h="29957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未利用食品の活用</a:t>
                      </a:r>
                      <a:endParaRPr kumimoji="1" lang="en-US" altLang="ja-JP" sz="8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（食品寄附）</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食品製造業参照</a:t>
                      </a: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食品製造業参照</a:t>
                      </a:r>
                    </a:p>
                  </a:txBody>
                  <a:tcPr marL="65314" marR="65314" marT="32657" marB="32657" anchor="ctr"/>
                </a:tc>
                <a:extLst>
                  <a:ext uri="{0D108BD9-81ED-4DB2-BD59-A6C34878D82A}">
                    <a16:rowId xmlns:a16="http://schemas.microsoft.com/office/drawing/2014/main" val="3261281427"/>
                  </a:ext>
                </a:extLst>
              </a:tr>
              <a:tr h="345778">
                <a:tc rowSpan="4">
                  <a:txBody>
                    <a:bodyPr/>
                    <a:lstStyle/>
                    <a:p>
                      <a:pPr algn="ctr"/>
                      <a:r>
                        <a:rPr kumimoji="1" lang="ja-JP" altLang="en-US" sz="900" b="1" dirty="0">
                          <a:latin typeface="Meiryo UI" panose="020B0604030504040204" pitchFamily="50" charset="-128"/>
                          <a:ea typeface="Meiryo UI" panose="020B0604030504040204" pitchFamily="50" charset="-128"/>
                        </a:rPr>
                        <a:t>外食産業</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47%</a:t>
                      </a:r>
                    </a:p>
                  </a:txBody>
                  <a:tcPr marL="65314" marR="65314" marT="32657" marB="32657" anchor="ctr">
                    <a:solidFill>
                      <a:schemeClr val="accent5">
                        <a:lumMod val="20000"/>
                        <a:lumOff val="80000"/>
                      </a:schemeClr>
                    </a:solidFill>
                  </a:tcPr>
                </a:tc>
                <a:tc>
                  <a:txBody>
                    <a:bodyPr/>
                    <a:lstStyle/>
                    <a:p>
                      <a:pPr algn="l"/>
                      <a:r>
                        <a:rPr kumimoji="1" lang="ja-JP" altLang="en-US" sz="900" b="1" dirty="0">
                          <a:latin typeface="Meiryo UI" panose="020B0604030504040204" pitchFamily="50" charset="-128"/>
                          <a:ea typeface="Meiryo UI" panose="020B0604030504040204" pitchFamily="50" charset="-128"/>
                        </a:rPr>
                        <a:t>◎作りすぎ</a:t>
                      </a:r>
                    </a:p>
                  </a:txBody>
                  <a:tcPr marL="65314" marR="65314" marT="32657" marB="32657" anchor="ctr">
                    <a:solidFill>
                      <a:schemeClr val="accent5">
                        <a:lumMod val="20000"/>
                        <a:lumOff val="80000"/>
                      </a:schemeClr>
                    </a:solidFill>
                  </a:tcPr>
                </a:tc>
                <a:tc>
                  <a:txBody>
                    <a:bodyPr/>
                    <a:lstStyle/>
                    <a:p>
                      <a:pPr algn="l"/>
                      <a:r>
                        <a:rPr kumimoji="1" lang="en-US" altLang="ja-JP" sz="900" b="0" dirty="0">
                          <a:latin typeface="Meiryo UI" panose="020B0604030504040204" pitchFamily="50" charset="-128"/>
                          <a:ea typeface="Meiryo UI" panose="020B0604030504040204" pitchFamily="50" charset="-128"/>
                        </a:rPr>
                        <a:t>40%</a:t>
                      </a:r>
                      <a:endParaRPr kumimoji="1" lang="ja-JP" altLang="en-US" sz="900" b="0"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需要予測による適正量の調理</a:t>
                      </a:r>
                      <a:endParaRPr kumimoji="1" lang="en-US" altLang="ja-JP"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tc>
                  <a:txBody>
                    <a:bodyPr/>
                    <a:lstStyle/>
                    <a:p>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○セミナー・交流会での事業者事例紹介</a:t>
                      </a:r>
                      <a:endParaRPr kumimoji="1" lang="ja-JP" altLang="en-US" sz="1000" b="1" u="sng" dirty="0">
                        <a:solidFill>
                          <a:srgbClr val="FF0000"/>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農水省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ICT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や</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AI</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等の新技術活用促進</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需要予測サービス等</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extLst>
                  <a:ext uri="{0D108BD9-81ED-4DB2-BD59-A6C34878D82A}">
                    <a16:rowId xmlns:a16="http://schemas.microsoft.com/office/drawing/2014/main" val="4035281952"/>
                  </a:ext>
                </a:extLst>
              </a:tr>
              <a:tr h="196203">
                <a:tc vMerge="1">
                  <a:txBody>
                    <a:bodyPr/>
                    <a:lstStyle/>
                    <a:p>
                      <a:endParaRPr kumimoji="1" lang="ja-JP" altLang="en-US"/>
                    </a:p>
                  </a:txBody>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◎食べ残し</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chemeClr val="accent5">
                        <a:lumMod val="20000"/>
                        <a:lumOff val="80000"/>
                      </a:schemeClr>
                    </a:solid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48%</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食べきりサイズ販売</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ctr"/>
                      <a:r>
                        <a:rPr kumimoji="1" lang="ja-JP" altLang="en-US" sz="900" dirty="0">
                          <a:latin typeface="Meiryo UI" panose="020B0604030504040204" pitchFamily="50" charset="-128"/>
                          <a:ea typeface="Meiryo UI" panose="020B0604030504040204" pitchFamily="50" charset="-128"/>
                        </a:rPr>
                        <a:t>ー</a:t>
                      </a: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小盛など食べきりサイズ販売</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extLst>
                  <a:ext uri="{0D108BD9-81ED-4DB2-BD59-A6C34878D82A}">
                    <a16:rowId xmlns:a16="http://schemas.microsoft.com/office/drawing/2014/main" val="211745365"/>
                  </a:ext>
                </a:extLst>
              </a:tr>
              <a:tr h="594939">
                <a:tc vMerge="1">
                  <a:txBody>
                    <a:bodyPr/>
                    <a:lstStyle/>
                    <a:p>
                      <a:pPr algn="ctr"/>
                      <a:endParaRPr kumimoji="1" lang="en-US" altLang="ja-JP" sz="900" b="1" dirty="0">
                        <a:latin typeface="Meiryo UI" panose="020B0604030504040204" pitchFamily="50" charset="-128"/>
                        <a:ea typeface="Meiryo UI" panose="020B0604030504040204" pitchFamily="50" charset="-128"/>
                      </a:endParaRPr>
                    </a:p>
                  </a:txBody>
                  <a:tcPr marL="65314" marR="65314" marT="32657" marB="32657" anchor="ctr"/>
                </a:tc>
                <a:tc vMerge="1">
                  <a:txBody>
                    <a:bodyPr/>
                    <a:lstStyle/>
                    <a:p>
                      <a:pPr algn="ctr"/>
                      <a:endParaRPr kumimoji="1" lang="ja-JP" altLang="en-US" sz="900" b="1" dirty="0">
                        <a:latin typeface="Meiryo UI" panose="020B0604030504040204" pitchFamily="50" charset="-128"/>
                        <a:ea typeface="Meiryo UI" panose="020B0604030504040204" pitchFamily="50" charset="-128"/>
                      </a:endParaRPr>
                    </a:p>
                  </a:txBody>
                  <a:tcPr marL="65314" marR="65314" marT="32657" marB="32657" anchor="ct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消費者の理解と行動変容の促進</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（食べきり）</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○啓発媒体の提供</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○食べきり持ち帰り実証実験</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○飲食店での食べ切りキャンペーン</a:t>
                      </a:r>
                      <a:b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○府イベントでの食べきり啓発</a:t>
                      </a:r>
                      <a:endParaRPr kumimoji="1" lang="en-US" altLang="ja-JP" sz="9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農水省・消費者庁・環境省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外食「食べきり」ガイド、 事例集、全国共同キャンペーン</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extLst>
                  <a:ext uri="{0D108BD9-81ED-4DB2-BD59-A6C34878D82A}">
                    <a16:rowId xmlns:a16="http://schemas.microsoft.com/office/drawing/2014/main" val="1981157227"/>
                  </a:ext>
                </a:extLst>
              </a:tr>
              <a:tr h="462027">
                <a:tc vMerge="1">
                  <a:txBody>
                    <a:bodyPr/>
                    <a:lstStyle/>
                    <a:p>
                      <a:pPr algn="ctr"/>
                      <a:endParaRPr kumimoji="1" lang="en-US" altLang="ja-JP" sz="900" b="1" dirty="0">
                        <a:latin typeface="Meiryo UI" panose="020B0604030504040204" pitchFamily="50" charset="-128"/>
                        <a:ea typeface="Meiryo UI" panose="020B0604030504040204" pitchFamily="50" charset="-128"/>
                      </a:endParaRPr>
                    </a:p>
                  </a:txBody>
                  <a:tcPr marL="65314" marR="65314" marT="32657" marB="32657" anchor="ctr"/>
                </a:tc>
                <a:tc vMerge="1">
                  <a:txBody>
                    <a:bodyPr/>
                    <a:lstStyle/>
                    <a:p>
                      <a:pPr algn="ctr"/>
                      <a:endParaRPr kumimoji="1" lang="ja-JP" altLang="en-US" sz="900" b="1" dirty="0">
                        <a:latin typeface="Meiryo UI" panose="020B0604030504040204" pitchFamily="50" charset="-128"/>
                        <a:ea typeface="Meiryo UI" panose="020B0604030504040204" pitchFamily="50" charset="-128"/>
                      </a:endParaRPr>
                    </a:p>
                  </a:txBody>
                  <a:tcPr marL="65314" marR="65314" marT="32657" marB="32657" anchor="ctr"/>
                </a:tc>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消費者の理解と行動変容の促進</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（食べ残し持ち帰り）</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○食べきり持ち帰り実証実験</a:t>
                      </a:r>
                      <a:b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○持ち帰り宣言カード・</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POP</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等の提供</a:t>
                      </a:r>
                      <a:endParaRPr kumimoji="1" lang="ja-JP" altLang="en-US" sz="9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環境省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900" b="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mottECO</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の推進</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消費者庁</a:t>
                      </a: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食べ残し持ち帰りガイドラインの</a:t>
                      </a:r>
                      <a:endPar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9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策定及び普及</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extLst>
                  <a:ext uri="{0D108BD9-81ED-4DB2-BD59-A6C34878D82A}">
                    <a16:rowId xmlns:a16="http://schemas.microsoft.com/office/drawing/2014/main" val="434491886"/>
                  </a:ext>
                </a:extLst>
              </a:tr>
            </a:tbl>
          </a:graphicData>
        </a:graphic>
      </p:graphicFrame>
      <p:sp>
        <p:nvSpPr>
          <p:cNvPr id="3" name="テキスト ボックス 2">
            <a:extLst>
              <a:ext uri="{FF2B5EF4-FFF2-40B4-BE49-F238E27FC236}">
                <a16:creationId xmlns:a16="http://schemas.microsoft.com/office/drawing/2014/main" id="{76B7D34B-1156-48A5-8701-5E7314F81F23}"/>
              </a:ext>
            </a:extLst>
          </p:cNvPr>
          <p:cNvSpPr txBox="1"/>
          <p:nvPr/>
        </p:nvSpPr>
        <p:spPr>
          <a:xfrm>
            <a:off x="107504" y="356084"/>
            <a:ext cx="3656904"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事業系食品ロスの発生要因と主な対応策</a:t>
            </a:r>
          </a:p>
        </p:txBody>
      </p:sp>
      <p:sp>
        <p:nvSpPr>
          <p:cNvPr id="9" name="正方形/長方形 8">
            <a:extLst>
              <a:ext uri="{FF2B5EF4-FFF2-40B4-BE49-F238E27FC236}">
                <a16:creationId xmlns:a16="http://schemas.microsoft.com/office/drawing/2014/main" id="{75D07A6A-AE9B-453E-8640-92AA1A6279F8}"/>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63F661D2-D7CC-4972-92A2-D817117C4C51}"/>
              </a:ext>
            </a:extLst>
          </p:cNvPr>
          <p:cNvSpPr txBox="1"/>
          <p:nvPr/>
        </p:nvSpPr>
        <p:spPr bwMode="white">
          <a:xfrm>
            <a:off x="-37707" y="0"/>
            <a:ext cx="6583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 目標達成に向けた基本的施策の推進について</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3">
            <a:extLst>
              <a:ext uri="{FF2B5EF4-FFF2-40B4-BE49-F238E27FC236}">
                <a16:creationId xmlns:a16="http://schemas.microsoft.com/office/drawing/2014/main" id="{0393DFE2-50E3-4D65-9C6D-9163DB2F03B1}"/>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４</a:t>
            </a:r>
          </a:p>
        </p:txBody>
      </p:sp>
      <p:sp>
        <p:nvSpPr>
          <p:cNvPr id="7" name="テキスト ボックス 6">
            <a:extLst>
              <a:ext uri="{FF2B5EF4-FFF2-40B4-BE49-F238E27FC236}">
                <a16:creationId xmlns:a16="http://schemas.microsoft.com/office/drawing/2014/main" id="{E746300A-874C-4913-95C2-D629307A5A93}"/>
              </a:ext>
            </a:extLst>
          </p:cNvPr>
          <p:cNvSpPr txBox="1"/>
          <p:nvPr/>
        </p:nvSpPr>
        <p:spPr>
          <a:xfrm>
            <a:off x="5109061" y="369313"/>
            <a:ext cx="56543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発生割合出展：令和５年度食品産業リサイクル状況等調査委託事業</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（食品関連事業者における食品廃棄物等の可食部・不可食部の量の把握等調査）報告書</a:t>
            </a:r>
          </a:p>
        </p:txBody>
      </p:sp>
    </p:spTree>
    <p:extLst>
      <p:ext uri="{BB962C8B-B14F-4D97-AF65-F5344CB8AC3E}">
        <p14:creationId xmlns:p14="http://schemas.microsoft.com/office/powerpoint/2010/main" val="65330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F917A4AA-A773-4AF7-8C44-CB81196C9ABA}"/>
              </a:ext>
            </a:extLst>
          </p:cNvPr>
          <p:cNvGraphicFramePr>
            <a:graphicFrameLocks noGrp="1"/>
          </p:cNvGraphicFramePr>
          <p:nvPr>
            <p:extLst>
              <p:ext uri="{D42A27DB-BD31-4B8C-83A1-F6EECF244321}">
                <p14:modId xmlns:p14="http://schemas.microsoft.com/office/powerpoint/2010/main" val="4219236469"/>
              </p:ext>
            </p:extLst>
          </p:nvPr>
        </p:nvGraphicFramePr>
        <p:xfrm>
          <a:off x="135762" y="846809"/>
          <a:ext cx="8979754" cy="5671260"/>
        </p:xfrm>
        <a:graphic>
          <a:graphicData uri="http://schemas.openxmlformats.org/drawingml/2006/table">
            <a:tbl>
              <a:tblPr firstRow="1" bandRow="1">
                <a:tableStyleId>{5C22544A-7EE6-4342-B048-85BDC9FD1C3A}</a:tableStyleId>
              </a:tblPr>
              <a:tblGrid>
                <a:gridCol w="812717">
                  <a:extLst>
                    <a:ext uri="{9D8B030D-6E8A-4147-A177-3AD203B41FA5}">
                      <a16:colId xmlns:a16="http://schemas.microsoft.com/office/drawing/2014/main" val="3945398134"/>
                    </a:ext>
                  </a:extLst>
                </a:gridCol>
                <a:gridCol w="1562813">
                  <a:extLst>
                    <a:ext uri="{9D8B030D-6E8A-4147-A177-3AD203B41FA5}">
                      <a16:colId xmlns:a16="http://schemas.microsoft.com/office/drawing/2014/main" val="3311381485"/>
                    </a:ext>
                  </a:extLst>
                </a:gridCol>
                <a:gridCol w="1296144">
                  <a:extLst>
                    <a:ext uri="{9D8B030D-6E8A-4147-A177-3AD203B41FA5}">
                      <a16:colId xmlns:a16="http://schemas.microsoft.com/office/drawing/2014/main" val="2778079895"/>
                    </a:ext>
                  </a:extLst>
                </a:gridCol>
                <a:gridCol w="3325325">
                  <a:extLst>
                    <a:ext uri="{9D8B030D-6E8A-4147-A177-3AD203B41FA5}">
                      <a16:colId xmlns:a16="http://schemas.microsoft.com/office/drawing/2014/main" val="1719826680"/>
                    </a:ext>
                  </a:extLst>
                </a:gridCol>
                <a:gridCol w="1982755">
                  <a:extLst>
                    <a:ext uri="{9D8B030D-6E8A-4147-A177-3AD203B41FA5}">
                      <a16:colId xmlns:a16="http://schemas.microsoft.com/office/drawing/2014/main" val="9827153"/>
                    </a:ext>
                  </a:extLst>
                </a:gridCol>
              </a:tblGrid>
              <a:tr h="287701">
                <a:tc rowSpan="2">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発生源</a:t>
                      </a:r>
                    </a:p>
                  </a:txBody>
                  <a:tcPr marL="65314" marR="65314" marT="32657" marB="32657" anchor="ctr"/>
                </a:tc>
                <a:tc rowSpan="2">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食品ロスの</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rPr>
                        <a:t>発生要因</a:t>
                      </a:r>
                    </a:p>
                  </a:txBody>
                  <a:tcPr marL="65314" marR="65314" marT="32657" marB="32657" anchor="ctr">
                    <a:lnR w="12700" cap="flat" cmpd="sng" algn="ctr">
                      <a:solidFill>
                        <a:schemeClr val="bg1"/>
                      </a:solidFill>
                      <a:prstDash val="solid"/>
                      <a:round/>
                      <a:headEnd type="none" w="med" len="med"/>
                      <a:tailEnd type="none" w="med" len="med"/>
                    </a:lnR>
                  </a:tcPr>
                </a:tc>
                <a:tc rowSpan="2">
                  <a:txBody>
                    <a:bodyPr/>
                    <a:lstStyle/>
                    <a:p>
                      <a:pPr algn="ctr"/>
                      <a:r>
                        <a:rPr kumimoji="1" lang="ja-JP" altLang="en-US" sz="1200" b="1" dirty="0">
                          <a:latin typeface="Meiryo UI" panose="020B0604030504040204" pitchFamily="50" charset="-128"/>
                          <a:ea typeface="Meiryo UI" panose="020B0604030504040204" pitchFamily="50" charset="-128"/>
                        </a:rPr>
                        <a:t>対策の方向</a:t>
                      </a:r>
                    </a:p>
                  </a:txBody>
                  <a:tcPr marL="65314" marR="65314" marT="32657" marB="32657" anchor="ctr">
                    <a:lnL w="12700" cap="flat" cmpd="sng" algn="ctr">
                      <a:solidFill>
                        <a:schemeClr val="bg1"/>
                      </a:solidFill>
                      <a:prstDash val="solid"/>
                      <a:round/>
                      <a:headEnd type="none" w="med" len="med"/>
                      <a:tailEnd type="none" w="med" len="med"/>
                    </a:lnL>
                  </a:tcPr>
                </a:tc>
                <a:tc gridSpan="2">
                  <a:txBody>
                    <a:bodyPr/>
                    <a:lstStyle/>
                    <a:p>
                      <a:pPr algn="ctr"/>
                      <a:r>
                        <a:rPr kumimoji="1" lang="ja-JP" altLang="en-US" sz="1200" b="1" dirty="0">
                          <a:latin typeface="Meiryo UI" panose="020B0604030504040204" pitchFamily="50" charset="-128"/>
                          <a:ea typeface="Meiryo UI" panose="020B0604030504040204" pitchFamily="50" charset="-128"/>
                        </a:rPr>
                        <a:t>主　な　対　応　策</a:t>
                      </a:r>
                    </a:p>
                  </a:txBody>
                  <a:tcPr marL="65314" marR="65314" marT="32657" marB="32657" anchor="ctr"/>
                </a:tc>
                <a:tc hMerge="1">
                  <a:txBody>
                    <a:bodyPr/>
                    <a:lstStyle/>
                    <a:p>
                      <a:pPr algn="ctr"/>
                      <a:endParaRPr kumimoji="1" lang="ja-JP" altLang="en-US" sz="1200" b="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3228513064"/>
                  </a:ext>
                </a:extLst>
              </a:tr>
              <a:tr h="351335">
                <a:tc vMerge="1">
                  <a:txBody>
                    <a:bodyPr/>
                    <a:lstStyle/>
                    <a:p>
                      <a:pPr algn="ctr"/>
                      <a:r>
                        <a:rPr kumimoji="1" lang="ja-JP" altLang="en-US" sz="1000" b="1" dirty="0">
                          <a:solidFill>
                            <a:sysClr val="windowText" lastClr="000000"/>
                          </a:solidFill>
                          <a:latin typeface="Meiryo UI" panose="020B0604030504040204" pitchFamily="50" charset="-128"/>
                          <a:ea typeface="Meiryo UI" panose="020B0604030504040204" pitchFamily="50" charset="-128"/>
                        </a:rPr>
                        <a:t>発生源</a:t>
                      </a:r>
                    </a:p>
                  </a:txBody>
                  <a:tcPr marL="65314" marR="65314" marT="32657" marB="32657" anchor="ctr"/>
                </a:tc>
                <a:tc vMerge="1">
                  <a:txBody>
                    <a:bodyPr/>
                    <a:lstStyle/>
                    <a:p>
                      <a:pPr algn="ctr"/>
                      <a:r>
                        <a:rPr kumimoji="1" lang="ja-JP" altLang="en-US" sz="1000" b="1" dirty="0">
                          <a:solidFill>
                            <a:sysClr val="windowText" lastClr="000000"/>
                          </a:solidFill>
                          <a:latin typeface="Meiryo UI" panose="020B0604030504040204" pitchFamily="50" charset="-128"/>
                          <a:ea typeface="Meiryo UI" panose="020B0604030504040204" pitchFamily="50" charset="-128"/>
                        </a:rPr>
                        <a:t>食品ロス発生要因</a:t>
                      </a:r>
                    </a:p>
                  </a:txBody>
                  <a:tcPr marL="65314" marR="65314" marT="32657" marB="32657" anchor="ctr"/>
                </a:tc>
                <a:tc vMerge="1">
                  <a:txBody>
                    <a:bodyPr/>
                    <a:lstStyle/>
                    <a:p>
                      <a:pPr algn="ct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大阪府の取組</a:t>
                      </a:r>
                    </a:p>
                  </a:txBody>
                  <a:tcPr marL="65314" marR="65314" marT="32657" marB="32657" anchor="ctr">
                    <a:solidFill>
                      <a:schemeClr val="accent1"/>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国・民間等の取組等</a:t>
                      </a:r>
                    </a:p>
                  </a:txBody>
                  <a:tcPr marL="65314" marR="65314" marT="32657" marB="32657" anchor="ctr">
                    <a:solidFill>
                      <a:schemeClr val="accent1"/>
                    </a:solidFill>
                  </a:tcPr>
                </a:tc>
                <a:extLst>
                  <a:ext uri="{0D108BD9-81ED-4DB2-BD59-A6C34878D82A}">
                    <a16:rowId xmlns:a16="http://schemas.microsoft.com/office/drawing/2014/main" val="2841097411"/>
                  </a:ext>
                </a:extLst>
              </a:tr>
              <a:tr h="347415">
                <a:tc rowSpan="4">
                  <a:txBody>
                    <a:bodyPr/>
                    <a:lstStyle/>
                    <a:p>
                      <a:pPr algn="ctr"/>
                      <a:r>
                        <a:rPr kumimoji="1" lang="ja-JP" altLang="en-US" sz="1100" b="1" dirty="0">
                          <a:latin typeface="Meiryo UI" panose="020B0604030504040204" pitchFamily="50" charset="-128"/>
                          <a:ea typeface="Meiryo UI" panose="020B0604030504040204" pitchFamily="50" charset="-128"/>
                        </a:rPr>
                        <a:t>直接廃棄</a:t>
                      </a:r>
                      <a:endParaRPr kumimoji="1" lang="en-US" altLang="ja-JP" sz="1100" b="1" dirty="0">
                        <a:latin typeface="Meiryo UI" panose="020B0604030504040204" pitchFamily="50" charset="-128"/>
                        <a:ea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rPr>
                        <a:t>43%</a:t>
                      </a:r>
                    </a:p>
                    <a:p>
                      <a:pPr algn="ctr"/>
                      <a:r>
                        <a:rPr kumimoji="1" lang="en-US" altLang="ja-JP" sz="1100" b="0" dirty="0">
                          <a:latin typeface="Meiryo UI" panose="020B0604030504040204" pitchFamily="50" charset="-128"/>
                          <a:ea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rPr>
                        <a:t>全国</a:t>
                      </a:r>
                      <a:r>
                        <a:rPr kumimoji="1" lang="en-US" altLang="ja-JP" sz="1100" b="0" dirty="0">
                          <a:latin typeface="Meiryo UI" panose="020B0604030504040204" pitchFamily="50" charset="-128"/>
                          <a:ea typeface="Meiryo UI" panose="020B0604030504040204" pitchFamily="50" charset="-128"/>
                        </a:rPr>
                        <a:t>)</a:t>
                      </a:r>
                      <a:endParaRPr kumimoji="1" lang="ja-JP" altLang="en-US" sz="1100" b="0"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4">
                  <a:txBody>
                    <a:bodyPr/>
                    <a:lstStyle/>
                    <a:p>
                      <a:pPr algn="l"/>
                      <a:br>
                        <a:rPr kumimoji="1" lang="en-US" altLang="ja-JP" sz="1100" b="1" dirty="0">
                          <a:latin typeface="Meiryo UI" panose="020B0604030504040204" pitchFamily="50" charset="-128"/>
                          <a:ea typeface="Meiryo UI" panose="020B0604030504040204" pitchFamily="50" charset="-128"/>
                        </a:rPr>
                      </a:br>
                      <a:r>
                        <a:rPr kumimoji="1" lang="ja-JP" altLang="en-US" sz="1100" b="1" dirty="0">
                          <a:latin typeface="Meiryo UI" panose="020B0604030504040204" pitchFamily="50" charset="-128"/>
                          <a:ea typeface="Meiryo UI" panose="020B0604030504040204" pitchFamily="50" charset="-128"/>
                        </a:rPr>
                        <a:t>◎買いすぎ</a:t>
                      </a:r>
                      <a:endParaRPr kumimoji="1" lang="en-US" altLang="ja-JP" sz="1100" b="1" dirty="0">
                        <a:latin typeface="Meiryo UI" panose="020B0604030504040204" pitchFamily="50" charset="-128"/>
                        <a:ea typeface="Meiryo UI" panose="020B0604030504040204" pitchFamily="50" charset="-128"/>
                      </a:endParaRPr>
                    </a:p>
                    <a:p>
                      <a:pPr algn="l"/>
                      <a:endParaRPr kumimoji="1" lang="en-US" altLang="ja-JP" sz="1100" b="1" dirty="0">
                        <a:latin typeface="Meiryo UI" panose="020B0604030504040204" pitchFamily="50" charset="-128"/>
                        <a:ea typeface="Meiryo UI" panose="020B0604030504040204" pitchFamily="50" charset="-128"/>
                      </a:endParaRPr>
                    </a:p>
                    <a:p>
                      <a:pPr algn="l"/>
                      <a:r>
                        <a:rPr kumimoji="1" lang="ja-JP" altLang="en-US" sz="1100" b="1" dirty="0">
                          <a:latin typeface="Meiryo UI" panose="020B0604030504040204" pitchFamily="50" charset="-128"/>
                          <a:ea typeface="Meiryo UI" panose="020B0604030504040204" pitchFamily="50" charset="-128"/>
                        </a:rPr>
                        <a:t>◎使い忘れ</a:t>
                      </a:r>
                      <a:br>
                        <a:rPr kumimoji="1" lang="en-US" altLang="ja-JP" sz="1100" b="1" dirty="0">
                          <a:latin typeface="Meiryo UI" panose="020B0604030504040204" pitchFamily="50" charset="-128"/>
                          <a:ea typeface="Meiryo UI" panose="020B0604030504040204" pitchFamily="50" charset="-128"/>
                        </a:rPr>
                      </a:br>
                      <a:endParaRPr kumimoji="1" lang="en-US" altLang="ja-JP" sz="1100" b="1" dirty="0">
                        <a:latin typeface="Meiryo UI" panose="020B0604030504040204" pitchFamily="50" charset="-128"/>
                        <a:ea typeface="Meiryo UI" panose="020B0604030504040204" pitchFamily="50" charset="-128"/>
                      </a:endParaRPr>
                    </a:p>
                    <a:p>
                      <a:pPr algn="l"/>
                      <a:r>
                        <a:rPr kumimoji="1" lang="ja-JP" altLang="en-US" sz="1100" b="1" dirty="0">
                          <a:latin typeface="Meiryo UI" panose="020B0604030504040204" pitchFamily="50" charset="-128"/>
                          <a:ea typeface="Meiryo UI" panose="020B0604030504040204" pitchFamily="50" charset="-128"/>
                        </a:rPr>
                        <a:t>◎傷みや期限による廃棄</a:t>
                      </a:r>
                    </a:p>
                  </a:txBody>
                  <a:tcPr marL="65314" marR="65314" marT="32657" marB="32657" anchor="ctr">
                    <a:solidFill>
                      <a:schemeClr val="accent5">
                        <a:lumMod val="20000"/>
                        <a:lumOff val="80000"/>
                      </a:schemeClr>
                    </a:solidFill>
                  </a:tcPr>
                </a:tc>
                <a:tc>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在庫管理</a:t>
                      </a:r>
                      <a:br>
                        <a:rPr kumimoji="1" lang="ja-JP" altLang="en-US" sz="1100" b="0" dirty="0">
                          <a:solidFill>
                            <a:schemeClr val="tx1"/>
                          </a:solidFill>
                          <a:latin typeface="Meiryo UI" panose="020B0604030504040204" pitchFamily="50" charset="-128"/>
                          <a:ea typeface="Meiryo UI" panose="020B0604030504040204" pitchFamily="50" charset="-128"/>
                        </a:rPr>
                      </a:br>
                      <a:r>
                        <a:rPr kumimoji="1" lang="ja-JP" altLang="en-US" sz="1100" b="1" u="sng" dirty="0">
                          <a:solidFill>
                            <a:srgbClr val="FF0000"/>
                          </a:solidFill>
                          <a:latin typeface="Meiryo UI" panose="020B0604030504040204" pitchFamily="50" charset="-128"/>
                          <a:ea typeface="Meiryo UI" panose="020B0604030504040204" pitchFamily="50" charset="-128"/>
                        </a:rPr>
                        <a:t>計画的な買物</a:t>
                      </a:r>
                    </a:p>
                  </a:txBody>
                  <a:tcPr marL="65314" marR="65314" marT="32657" marB="32657" anchor="ctr"/>
                </a:tc>
                <a:tc>
                  <a:txBody>
                    <a:bodyPr/>
                    <a:lstStyle/>
                    <a:p>
                      <a:r>
                        <a:rPr kumimoji="1" lang="ja-JP" altLang="en-US" sz="1100" dirty="0">
                          <a:latin typeface="Meiryo UI" panose="020B0604030504040204" pitchFamily="50" charset="-128"/>
                          <a:ea typeface="Meiryo UI" panose="020B0604030504040204" pitchFamily="50" charset="-128"/>
                        </a:rPr>
                        <a:t>○ 家庭の食品ロス実態調査</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リーフレット「今日からはじめる冷蔵庫革命」作成</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及び周知</a:t>
                      </a:r>
                      <a:br>
                        <a:rPr kumimoji="1" lang="en-US" altLang="ja-JP" sz="1100" dirty="0">
                          <a:latin typeface="Meiryo UI" panose="020B0604030504040204" pitchFamily="50" charset="-128"/>
                          <a:ea typeface="Meiryo UI" panose="020B0604030504040204" pitchFamily="50" charset="-128"/>
                        </a:rPr>
                      </a:br>
                      <a:r>
                        <a:rPr kumimoji="1" lang="ja-JP" altLang="en-US" sz="1100" b="0" u="sng" dirty="0">
                          <a:solidFill>
                            <a:srgbClr val="FF0000"/>
                          </a:solidFill>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事例集やポータルサイトでの「買い物のコツ」啓発</a:t>
                      </a:r>
                    </a:p>
                  </a:txBody>
                  <a:tcPr marL="86018" marR="86018" marT="43009" marB="43009"/>
                </a:tc>
                <a:tc>
                  <a:txBody>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民間</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在庫管理アプリや、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スマート冷蔵庫の開発</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神戸市・消費者庁</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食品ロス </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ダイアリー等の記録の啓発</a:t>
                      </a:r>
                      <a:endParaRPr kumimoji="1" lang="en-US" altLang="ja-JP" sz="1100" dirty="0">
                        <a:latin typeface="Meiryo UI" panose="020B0604030504040204" pitchFamily="50" charset="-128"/>
                        <a:ea typeface="Meiryo UI" panose="020B0604030504040204" pitchFamily="50" charset="-128"/>
                      </a:endParaRPr>
                    </a:p>
                  </a:txBody>
                  <a:tcPr marL="86018" marR="86018" marT="43009" marB="43009"/>
                </a:tc>
                <a:extLst>
                  <a:ext uri="{0D108BD9-81ED-4DB2-BD59-A6C34878D82A}">
                    <a16:rowId xmlns:a16="http://schemas.microsoft.com/office/drawing/2014/main" val="3162621925"/>
                  </a:ext>
                </a:extLst>
              </a:tr>
              <a:tr h="4037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100" b="1" u="sng" dirty="0">
                          <a:solidFill>
                            <a:srgbClr val="FF0000"/>
                          </a:solidFill>
                          <a:latin typeface="Meiryo UI" panose="020B0604030504040204" pitchFamily="50" charset="-128"/>
                          <a:ea typeface="Meiryo UI" panose="020B0604030504040204" pitchFamily="50" charset="-128"/>
                        </a:rPr>
                        <a:t>適切な保存</a:t>
                      </a:r>
                    </a:p>
                  </a:txBody>
                  <a:tcPr marL="65314" marR="65314" marT="32657" marB="32657" anchor="ctr"/>
                </a:tc>
                <a:tc>
                  <a:txBody>
                    <a:bodyPr/>
                    <a:lstStyle/>
                    <a:p>
                      <a:pPr algn="l"/>
                      <a:r>
                        <a:rPr kumimoji="1" lang="ja-JP" altLang="en-US" sz="1100" dirty="0">
                          <a:latin typeface="Meiryo UI" panose="020B0604030504040204" pitchFamily="50" charset="-128"/>
                          <a:ea typeface="Meiryo UI" panose="020B0604030504040204" pitchFamily="50" charset="-128"/>
                        </a:rPr>
                        <a:t>○ ポータルサイトでの保存方法掲載</a:t>
                      </a:r>
                      <a:br>
                        <a:rPr kumimoji="1" lang="ja-JP" altLang="en-US" sz="1100" dirty="0">
                          <a:latin typeface="Meiryo UI" panose="020B0604030504040204" pitchFamily="50" charset="-128"/>
                          <a:ea typeface="Meiryo UI" panose="020B0604030504040204" pitchFamily="50" charset="-128"/>
                        </a:rPr>
                      </a:br>
                      <a:r>
                        <a:rPr kumimoji="1" lang="ja-JP" altLang="en-US" sz="1100" u="sng" dirty="0">
                          <a:solidFill>
                            <a:srgbClr val="FF0000"/>
                          </a:solidFill>
                          <a:latin typeface="Meiryo UI" panose="020B0604030504040204" pitchFamily="50" charset="-128"/>
                          <a:ea typeface="Meiryo UI" panose="020B0604030504040204" pitchFamily="50" charset="-128"/>
                        </a:rPr>
                        <a:t>○</a:t>
                      </a:r>
                      <a:r>
                        <a:rPr kumimoji="1" lang="ja-JP" altLang="en-US" sz="1100" u="sng" dirty="0">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コト</a:t>
                      </a:r>
                      <a:r>
                        <a:rPr kumimoji="1" lang="en-US" altLang="ja-JP" sz="1100" b="1" u="sng" dirty="0">
                          <a:solidFill>
                            <a:srgbClr val="FF0000"/>
                          </a:solidFill>
                          <a:latin typeface="Meiryo UI" panose="020B0604030504040204" pitchFamily="50" charset="-128"/>
                          <a:ea typeface="Meiryo UI" panose="020B0604030504040204" pitchFamily="50" charset="-128"/>
                        </a:rPr>
                        <a:t>POP</a:t>
                      </a:r>
                      <a:r>
                        <a:rPr kumimoji="1" lang="ja-JP" altLang="en-US" sz="1100" b="1" u="sng" dirty="0">
                          <a:solidFill>
                            <a:srgbClr val="FF0000"/>
                          </a:solidFill>
                          <a:latin typeface="Meiryo UI" panose="020B0604030504040204" pitchFamily="50" charset="-128"/>
                          <a:ea typeface="Meiryo UI" panose="020B0604030504040204" pitchFamily="50" charset="-128"/>
                        </a:rPr>
                        <a:t>による適切な保存方法の啓発</a:t>
                      </a:r>
                    </a:p>
                  </a:txBody>
                  <a:tcPr marL="65314" marR="65314" marT="32657" marB="32657" anchor="ctr"/>
                </a:tc>
                <a:tc>
                  <a:txBody>
                    <a:bodyPr/>
                    <a:lstStyle/>
                    <a:p>
                      <a:pPr algn="l"/>
                      <a:endParaRPr kumimoji="1" lang="ja-JP" altLang="en-US" sz="11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3195754877"/>
                  </a:ext>
                </a:extLst>
              </a:tr>
              <a:tr h="3474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b="0" u="none" dirty="0">
                          <a:solidFill>
                            <a:schemeClr val="tx1"/>
                          </a:solidFill>
                          <a:latin typeface="Meiryo UI" panose="020B0604030504040204" pitchFamily="50" charset="-128"/>
                          <a:ea typeface="Meiryo UI" panose="020B0604030504040204" pitchFamily="50" charset="-128"/>
                        </a:rPr>
                        <a:t>消費期限・</a:t>
                      </a:r>
                      <a:endParaRPr kumimoji="1" lang="en-US" altLang="ja-JP" sz="1100" b="0" u="none" dirty="0">
                        <a:solidFill>
                          <a:schemeClr val="tx1"/>
                        </a:solidFill>
                        <a:latin typeface="Meiryo UI" panose="020B0604030504040204" pitchFamily="50" charset="-128"/>
                        <a:ea typeface="Meiryo UI" panose="020B0604030504040204" pitchFamily="50" charset="-128"/>
                      </a:endParaRPr>
                    </a:p>
                    <a:p>
                      <a:r>
                        <a:rPr kumimoji="1" lang="ja-JP" altLang="en-US" sz="1100" b="0" u="none" dirty="0">
                          <a:solidFill>
                            <a:schemeClr val="tx1"/>
                          </a:solidFill>
                          <a:latin typeface="Meiryo UI" panose="020B0604030504040204" pitchFamily="50" charset="-128"/>
                          <a:ea typeface="Meiryo UI" panose="020B0604030504040204" pitchFamily="50" charset="-128"/>
                        </a:rPr>
                        <a:t>賞味期限への理解</a:t>
                      </a:r>
                    </a:p>
                  </a:txBody>
                  <a:tcPr marL="86018" marR="86018" marT="43009" marB="43009"/>
                </a:tc>
                <a:tc>
                  <a:txBody>
                    <a:bodyPr/>
                    <a:lstStyle/>
                    <a:p>
                      <a:r>
                        <a:rPr kumimoji="1" lang="ja-JP" altLang="en-US" sz="1100" dirty="0">
                          <a:latin typeface="Meiryo UI" panose="020B0604030504040204" pitchFamily="50" charset="-128"/>
                          <a:ea typeface="Meiryo UI" panose="020B0604030504040204" pitchFamily="50" charset="-128"/>
                        </a:rPr>
                        <a:t>○ 事例集や</a:t>
                      </a:r>
                      <a:r>
                        <a:rPr kumimoji="1" lang="en-US" altLang="ja-JP" sz="1100" dirty="0">
                          <a:latin typeface="Meiryo UI" panose="020B0604030504040204" pitchFamily="50" charset="-128"/>
                          <a:ea typeface="Meiryo UI" panose="020B0604030504040204" pitchFamily="50" charset="-128"/>
                        </a:rPr>
                        <a:t>HP</a:t>
                      </a:r>
                      <a:r>
                        <a:rPr kumimoji="1" lang="ja-JP" altLang="en-US" sz="1100" dirty="0">
                          <a:latin typeface="Meiryo UI" panose="020B0604030504040204" pitchFamily="50" charset="-128"/>
                          <a:ea typeface="Meiryo UI" panose="020B0604030504040204" pitchFamily="50" charset="-128"/>
                        </a:rPr>
                        <a:t>での啓発</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ポータルサイト教材を用いた</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学校・府民への出前授業</a:t>
                      </a:r>
                    </a:p>
                  </a:txBody>
                  <a:tcPr marL="86018" marR="86018" marT="43009" marB="43009"/>
                </a:tc>
                <a:tc>
                  <a:txBody>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消費者庁</a:t>
                      </a:r>
                      <a:r>
                        <a:rPr kumimoji="1" lang="en-US" altLang="ja-JP" sz="1100" dirty="0">
                          <a:latin typeface="Meiryo UI" panose="020B0604030504040204" pitchFamily="50" charset="-128"/>
                          <a:ea typeface="Meiryo UI" panose="020B0604030504040204" pitchFamily="50" charset="-128"/>
                        </a:rPr>
                        <a:t>】</a:t>
                      </a: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「おいしいめやす」普及啓発</a:t>
                      </a:r>
                    </a:p>
                  </a:txBody>
                  <a:tcPr marL="86018" marR="86018" marT="43009" marB="43009"/>
                </a:tc>
                <a:extLst>
                  <a:ext uri="{0D108BD9-81ED-4DB2-BD59-A6C34878D82A}">
                    <a16:rowId xmlns:a16="http://schemas.microsoft.com/office/drawing/2014/main" val="2912879005"/>
                  </a:ext>
                </a:extLst>
              </a:tr>
              <a:tr h="3474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b="1" u="sng" dirty="0">
                          <a:solidFill>
                            <a:srgbClr val="FF0000"/>
                          </a:solidFill>
                          <a:latin typeface="Meiryo UI" panose="020B0604030504040204" pitchFamily="50" charset="-128"/>
                          <a:ea typeface="Meiryo UI" panose="020B0604030504040204" pitchFamily="50" charset="-128"/>
                        </a:rPr>
                        <a:t>未利用食品の寄附</a:t>
                      </a:r>
                    </a:p>
                  </a:txBody>
                  <a:tcPr marL="86018" marR="86018" marT="43009" marB="43009"/>
                </a:tc>
                <a:tc>
                  <a:txBody>
                    <a:bodyPr/>
                    <a:lstStyle/>
                    <a:p>
                      <a:r>
                        <a:rPr kumimoji="1" lang="ja-JP" altLang="en-US" sz="1100" b="0" u="sng" dirty="0">
                          <a:solidFill>
                            <a:srgbClr val="FF0000"/>
                          </a:solidFill>
                          <a:latin typeface="Meiryo UI" panose="020B0604030504040204" pitchFamily="50" charset="-128"/>
                          <a:ea typeface="Meiryo UI" panose="020B0604030504040204" pitchFamily="50" charset="-128"/>
                        </a:rPr>
                        <a:t>○</a:t>
                      </a:r>
                      <a:r>
                        <a:rPr kumimoji="1" lang="ja-JP" altLang="en-US" sz="1100" b="1" u="sng" dirty="0">
                          <a:solidFill>
                            <a:srgbClr val="FF0000"/>
                          </a:solidFill>
                          <a:latin typeface="Meiryo UI" panose="020B0604030504040204" pitchFamily="50" charset="-128"/>
                          <a:ea typeface="Meiryo UI" panose="020B0604030504040204" pitchFamily="50" charset="-128"/>
                        </a:rPr>
                        <a:t> 市町村・パートナー事業者の実施する</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en-US" altLang="ja-JP" sz="1100" b="1" u="sng"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フードドライブ情報の府</a:t>
                      </a:r>
                      <a:r>
                        <a:rPr kumimoji="1" lang="en-US" altLang="ja-JP" sz="1100" b="1" u="sng" dirty="0">
                          <a:solidFill>
                            <a:srgbClr val="FF0000"/>
                          </a:solidFill>
                          <a:latin typeface="Meiryo UI" panose="020B0604030504040204" pitchFamily="50" charset="-128"/>
                          <a:ea typeface="Meiryo UI" panose="020B0604030504040204" pitchFamily="50" charset="-128"/>
                        </a:rPr>
                        <a:t>HP</a:t>
                      </a:r>
                      <a:r>
                        <a:rPr kumimoji="1" lang="ja-JP" altLang="en-US" sz="1100" b="1" u="sng" dirty="0">
                          <a:solidFill>
                            <a:srgbClr val="FF0000"/>
                          </a:solidFill>
                          <a:latin typeface="Meiryo UI" panose="020B0604030504040204" pitchFamily="50" charset="-128"/>
                          <a:ea typeface="Meiryo UI" panose="020B0604030504040204" pitchFamily="50" charset="-128"/>
                        </a:rPr>
                        <a:t>掲載</a:t>
                      </a:r>
                    </a:p>
                    <a:p>
                      <a:r>
                        <a:rPr kumimoji="1" lang="ja-JP" altLang="en-US" sz="1100" b="1" u="sng" dirty="0">
                          <a:solidFill>
                            <a:srgbClr val="FF0000"/>
                          </a:solidFill>
                          <a:latin typeface="Meiryo UI" panose="020B0604030504040204" pitchFamily="50" charset="-128"/>
                          <a:ea typeface="Meiryo UI" panose="020B0604030504040204" pitchFamily="50" charset="-128"/>
                        </a:rPr>
                        <a:t>○ 府イベントでのフードドライブの実施</a:t>
                      </a:r>
                    </a:p>
                  </a:txBody>
                  <a:tcPr marL="86018" marR="86018" marT="43009" marB="43009"/>
                </a:tc>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消費者庁ほか</a:t>
                      </a:r>
                      <a:r>
                        <a:rPr kumimoji="1" lang="en-US" altLang="ja-JP" sz="1100" dirty="0">
                          <a:latin typeface="Meiryo UI" panose="020B0604030504040204" pitchFamily="50" charset="-128"/>
                          <a:ea typeface="Meiryo UI" panose="020B0604030504040204" pitchFamily="50" charset="-128"/>
                        </a:rPr>
                        <a:t>】</a:t>
                      </a:r>
                    </a:p>
                    <a:p>
                      <a:pPr algn="l"/>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「食の環」プロジェクトの発信</a:t>
                      </a:r>
                    </a:p>
                  </a:txBody>
                  <a:tcPr marL="65314" marR="65314" marT="32657" marB="32657" anchor="ctr"/>
                </a:tc>
                <a:extLst>
                  <a:ext uri="{0D108BD9-81ED-4DB2-BD59-A6C34878D82A}">
                    <a16:rowId xmlns:a16="http://schemas.microsoft.com/office/drawing/2014/main" val="4054709335"/>
                  </a:ext>
                </a:extLst>
              </a:tr>
              <a:tr h="500967">
                <a:tc>
                  <a:txBody>
                    <a:bodyPr/>
                    <a:lstStyle/>
                    <a:p>
                      <a:pPr algn="ctr"/>
                      <a:r>
                        <a:rPr kumimoji="1" lang="ja-JP" altLang="en-US" sz="1100" b="1" dirty="0">
                          <a:latin typeface="Meiryo UI" panose="020B0604030504040204" pitchFamily="50" charset="-128"/>
                          <a:ea typeface="Meiryo UI" panose="020B0604030504040204" pitchFamily="50" charset="-128"/>
                        </a:rPr>
                        <a:t>過剰除去</a:t>
                      </a:r>
                      <a:endParaRPr kumimoji="1" lang="en-US" altLang="ja-JP" sz="1100" b="1" dirty="0">
                        <a:latin typeface="Meiryo UI" panose="020B0604030504040204" pitchFamily="50" charset="-128"/>
                        <a:ea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rPr>
                        <a:t>16%</a:t>
                      </a:r>
                    </a:p>
                    <a:p>
                      <a:pPr algn="ctr"/>
                      <a:r>
                        <a:rPr kumimoji="1" lang="en-US" altLang="ja-JP" sz="1100" b="0" dirty="0">
                          <a:latin typeface="Meiryo UI" panose="020B0604030504040204" pitchFamily="50" charset="-128"/>
                          <a:ea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rPr>
                        <a:t>全国</a:t>
                      </a:r>
                      <a:r>
                        <a:rPr kumimoji="1" lang="en-US" altLang="ja-JP" sz="1100" b="0" dirty="0">
                          <a:latin typeface="Meiryo UI" panose="020B0604030504040204" pitchFamily="50" charset="-128"/>
                          <a:ea typeface="Meiryo UI" panose="020B0604030504040204" pitchFamily="50" charset="-128"/>
                        </a:rPr>
                        <a:t>)</a:t>
                      </a:r>
                      <a:endParaRPr kumimoji="1" lang="ja-JP" altLang="en-US" sz="1100" b="0"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a:txBody>
                    <a:bodyPr/>
                    <a:lstStyle/>
                    <a:p>
                      <a:pPr algn="l"/>
                      <a:r>
                        <a:rPr kumimoji="1" lang="ja-JP" altLang="en-US" sz="1100" b="1" dirty="0">
                          <a:latin typeface="Meiryo UI" panose="020B0604030504040204" pitchFamily="50" charset="-128"/>
                          <a:ea typeface="Meiryo UI" panose="020B0604030504040204" pitchFamily="50" charset="-128"/>
                        </a:rPr>
                        <a:t>◎可食部位の除去</a:t>
                      </a:r>
                    </a:p>
                  </a:txBody>
                  <a:tcPr marL="65314" marR="65314" marT="32657" marB="32657" anchor="ctr">
                    <a:solidFill>
                      <a:schemeClr val="accent5">
                        <a:lumMod val="20000"/>
                        <a:lumOff val="80000"/>
                      </a:schemeClr>
                    </a:solidFill>
                  </a:tcPr>
                </a:tc>
                <a:tc>
                  <a:txBody>
                    <a:bodyPr/>
                    <a:lstStyle/>
                    <a:p>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使い切り</a:t>
                      </a:r>
                      <a:endParaRPr kumimoji="1" lang="ja-JP" altLang="en-US" sz="11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使い切りレシピの作成及びポータルサイト等での</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掲載</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コト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POP</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による使い切りレシピの啓発</a:t>
                      </a:r>
                      <a:endParaRPr kumimoji="1" lang="ja-JP" altLang="en-US" sz="11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消費者庁・民間</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使い切りレシピの啓発</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5314" marR="65314" marT="32657" marB="32657" anchor="ctr"/>
                </a:tc>
                <a:extLst>
                  <a:ext uri="{0D108BD9-81ED-4DB2-BD59-A6C34878D82A}">
                    <a16:rowId xmlns:a16="http://schemas.microsoft.com/office/drawing/2014/main" val="1698088341"/>
                  </a:ext>
                </a:extLst>
              </a:tr>
              <a:tr h="708612">
                <a:tc rowSpan="3">
                  <a:txBody>
                    <a:bodyPr/>
                    <a:lstStyle/>
                    <a:p>
                      <a:pPr algn="ctr"/>
                      <a:r>
                        <a:rPr kumimoji="1" lang="ja-JP" altLang="en-US" sz="1100" b="1" dirty="0">
                          <a:latin typeface="Meiryo UI" panose="020B0604030504040204" pitchFamily="50" charset="-128"/>
                          <a:ea typeface="Meiryo UI" panose="020B0604030504040204" pitchFamily="50" charset="-128"/>
                        </a:rPr>
                        <a:t>食べ残し</a:t>
                      </a:r>
                      <a:endParaRPr kumimoji="1" lang="en-US" altLang="ja-JP" sz="1100" b="1" dirty="0">
                        <a:latin typeface="Meiryo UI" panose="020B0604030504040204" pitchFamily="50" charset="-128"/>
                        <a:ea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rPr>
                        <a:t>41%</a:t>
                      </a:r>
                    </a:p>
                    <a:p>
                      <a:pPr algn="ctr"/>
                      <a:r>
                        <a:rPr kumimoji="1" lang="en-US" altLang="ja-JP" sz="1100" b="0" dirty="0">
                          <a:latin typeface="Meiryo UI" panose="020B0604030504040204" pitchFamily="50" charset="-128"/>
                          <a:ea typeface="Meiryo UI" panose="020B0604030504040204" pitchFamily="50" charset="-128"/>
                        </a:rPr>
                        <a:t>(※</a:t>
                      </a:r>
                      <a:r>
                        <a:rPr kumimoji="1" lang="ja-JP" altLang="en-US" sz="1100" b="0" dirty="0">
                          <a:latin typeface="Meiryo UI" panose="020B0604030504040204" pitchFamily="50" charset="-128"/>
                          <a:ea typeface="Meiryo UI" panose="020B0604030504040204" pitchFamily="50" charset="-128"/>
                        </a:rPr>
                        <a:t>全国</a:t>
                      </a:r>
                      <a:r>
                        <a:rPr kumimoji="1" lang="en-US" altLang="ja-JP" sz="1100" b="0" dirty="0">
                          <a:latin typeface="Meiryo UI" panose="020B0604030504040204" pitchFamily="50" charset="-128"/>
                          <a:ea typeface="Meiryo UI" panose="020B0604030504040204" pitchFamily="50" charset="-128"/>
                        </a:rPr>
                        <a:t>)</a:t>
                      </a:r>
                      <a:endParaRPr kumimoji="1" lang="ja-JP" altLang="en-US" sz="1100" b="0" dirty="0">
                        <a:latin typeface="Meiryo UI" panose="020B0604030504040204" pitchFamily="50" charset="-128"/>
                        <a:ea typeface="Meiryo UI" panose="020B0604030504040204" pitchFamily="50" charset="-128"/>
                      </a:endParaRPr>
                    </a:p>
                  </a:txBody>
                  <a:tcPr marL="65314" marR="65314" marT="32657" marB="32657" anchor="ctr">
                    <a:solidFill>
                      <a:schemeClr val="accent5">
                        <a:lumMod val="20000"/>
                        <a:lumOff val="80000"/>
                      </a:schemeClr>
                    </a:solidFill>
                  </a:tcPr>
                </a:tc>
                <a:tc rowSpan="3">
                  <a:txBody>
                    <a:bodyPr/>
                    <a:lstStyle/>
                    <a:p>
                      <a:pPr algn="l"/>
                      <a:r>
                        <a:rPr kumimoji="1" lang="ja-JP" altLang="en-US" sz="1100" b="1" dirty="0">
                          <a:latin typeface="Meiryo UI" panose="020B0604030504040204" pitchFamily="50" charset="-128"/>
                          <a:ea typeface="Meiryo UI" panose="020B0604030504040204" pitchFamily="50" charset="-128"/>
                        </a:rPr>
                        <a:t>◎作りすぎ</a:t>
                      </a:r>
                    </a:p>
                  </a:txBody>
                  <a:tcPr marL="65314" marR="65314" marT="32657" marB="32657" anchor="ctr">
                    <a:solidFill>
                      <a:schemeClr val="accent5">
                        <a:lumMod val="20000"/>
                        <a:lumOff val="8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計画的な調理</a:t>
                      </a: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事例集やポータルサイトでの「調理のコツ」啓発</a:t>
                      </a:r>
                    </a:p>
                  </a:txBody>
                  <a:tcPr marL="65314" marR="65314" marT="32657" marB="32657" anchor="ctr"/>
                </a:tc>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消費者庁</a:t>
                      </a:r>
                      <a:r>
                        <a:rPr kumimoji="1" lang="en-US" altLang="ja-JP" sz="1100" dirty="0">
                          <a:latin typeface="Meiryo UI" panose="020B0604030504040204" pitchFamily="50" charset="-128"/>
                          <a:ea typeface="Meiryo UI" panose="020B0604030504040204" pitchFamily="50" charset="-128"/>
                        </a:rPr>
                        <a:t>】</a:t>
                      </a:r>
                    </a:p>
                    <a:p>
                      <a:pPr algn="l"/>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リメイクレシピの啓発</a:t>
                      </a:r>
                    </a:p>
                    <a:p>
                      <a:pPr algn="l"/>
                      <a:endParaRPr kumimoji="1" lang="ja-JP" altLang="en-US" sz="11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2788389161"/>
                  </a:ext>
                </a:extLst>
              </a:tr>
              <a:tr h="70861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食べきり</a:t>
                      </a:r>
                      <a:endParaRPr kumimoji="1" lang="en-US" altLang="ja-JP"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1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txBody>
                  <a:tcPr marL="65314" marR="65314" marT="32657" marB="32657"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事例集や</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HP</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での啓発</a:t>
                      </a:r>
                      <a:b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ポータルサイト教材を用いた</a:t>
                      </a:r>
                      <a:endParaRPr kumimoji="1" lang="en-US" altLang="ja-JP"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学校・府民への出前授業</a:t>
                      </a:r>
                    </a:p>
                  </a:txBody>
                  <a:tcPr marL="65314" marR="65314" marT="32657" marB="32657" anchor="ctr"/>
                </a:tc>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消費者庁</a:t>
                      </a:r>
                      <a:r>
                        <a:rPr kumimoji="1" lang="en-US" altLang="ja-JP" sz="1100" dirty="0">
                          <a:latin typeface="Meiryo UI" panose="020B0604030504040204" pitchFamily="50" charset="-128"/>
                          <a:ea typeface="Meiryo UI" panose="020B0604030504040204" pitchFamily="50" charset="-128"/>
                        </a:rPr>
                        <a:t>】</a:t>
                      </a:r>
                    </a:p>
                    <a:p>
                      <a:pPr algn="l"/>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ポスター等の食べきり啓発</a:t>
                      </a:r>
                    </a:p>
                  </a:txBody>
                  <a:tcPr marL="65314" marR="65314" marT="32657" marB="32657" anchor="ctr"/>
                </a:tc>
                <a:extLst>
                  <a:ext uri="{0D108BD9-81ED-4DB2-BD59-A6C34878D82A}">
                    <a16:rowId xmlns:a16="http://schemas.microsoft.com/office/drawing/2014/main" val="2656940730"/>
                  </a:ext>
                </a:extLst>
              </a:tr>
              <a:tr h="70861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食べ残しのリメイクや保存などの活用</a:t>
                      </a:r>
                      <a:endParaRPr kumimoji="1" lang="ja-JP" altLang="en-US" sz="1100" b="1"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txBody>
                  <a:tcPr marL="65314" marR="65314" marT="32657" marB="32657" anchor="ctr"/>
                </a:tc>
                <a:tc>
                  <a:txBody>
                    <a:bodyPr/>
                    <a:lstStyle/>
                    <a:p>
                      <a:r>
                        <a:rPr kumimoji="1" lang="ja-JP" altLang="en-US" sz="11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使い切りレシピの作成及びポータルサイト等での</a:t>
                      </a:r>
                      <a:endParaRPr kumimoji="1" lang="en-US" altLang="ja-JP"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r>
                        <a:rPr kumimoji="1" lang="en-US" altLang="ja-JP" sz="11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掲載</a:t>
                      </a:r>
                      <a:endParaRPr kumimoji="1" lang="ja-JP" altLang="en-US" sz="1100" b="1" u="sng" dirty="0">
                        <a:solidFill>
                          <a:srgbClr val="FF0000"/>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消費者庁・民間</a:t>
                      </a:r>
                      <a:r>
                        <a:rPr kumimoji="1" lang="en-US" altLang="ja-JP" sz="1100" dirty="0">
                          <a:latin typeface="Meiryo UI" panose="020B0604030504040204" pitchFamily="50" charset="-128"/>
                          <a:ea typeface="Meiryo UI" panose="020B0604030504040204" pitchFamily="50" charset="-128"/>
                        </a:rPr>
                        <a:t>】</a:t>
                      </a:r>
                    </a:p>
                    <a:p>
                      <a:pPr algn="l"/>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リメイクレシピの啓発</a:t>
                      </a:r>
                    </a:p>
                  </a:txBody>
                  <a:tcPr marL="65314" marR="65314" marT="32657" marB="32657" anchor="ctr"/>
                </a:tc>
                <a:extLst>
                  <a:ext uri="{0D108BD9-81ED-4DB2-BD59-A6C34878D82A}">
                    <a16:rowId xmlns:a16="http://schemas.microsoft.com/office/drawing/2014/main" val="719176827"/>
                  </a:ext>
                </a:extLst>
              </a:tr>
            </a:tbl>
          </a:graphicData>
        </a:graphic>
      </p:graphicFrame>
      <p:sp>
        <p:nvSpPr>
          <p:cNvPr id="9" name="正方形/長方形 8">
            <a:extLst>
              <a:ext uri="{FF2B5EF4-FFF2-40B4-BE49-F238E27FC236}">
                <a16:creationId xmlns:a16="http://schemas.microsoft.com/office/drawing/2014/main" id="{AD5FAF64-2A01-48AA-9507-7443B5E82583}"/>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72A27AAE-C575-420B-8CF6-398D5F3E4786}"/>
              </a:ext>
            </a:extLst>
          </p:cNvPr>
          <p:cNvSpPr txBox="1"/>
          <p:nvPr/>
        </p:nvSpPr>
        <p:spPr bwMode="white">
          <a:xfrm>
            <a:off x="-37707" y="0"/>
            <a:ext cx="6583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 目標達成に向けた基本的施策の推進について</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9A26CD8D-80FD-4DC7-8529-F0F8CEF79C8F}"/>
              </a:ext>
            </a:extLst>
          </p:cNvPr>
          <p:cNvSpPr txBox="1"/>
          <p:nvPr/>
        </p:nvSpPr>
        <p:spPr>
          <a:xfrm>
            <a:off x="251520" y="519929"/>
            <a:ext cx="3656904"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家庭系食品ロスの発生要因と主な対応策</a:t>
            </a:r>
          </a:p>
        </p:txBody>
      </p:sp>
      <p:sp>
        <p:nvSpPr>
          <p:cNvPr id="12" name="スライド番号プレースホルダー 3">
            <a:extLst>
              <a:ext uri="{FF2B5EF4-FFF2-40B4-BE49-F238E27FC236}">
                <a16:creationId xmlns:a16="http://schemas.microsoft.com/office/drawing/2014/main" id="{C83EA07D-8A56-4AC2-AA38-8B5B83CB745A}"/>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５</a:t>
            </a:r>
          </a:p>
        </p:txBody>
      </p:sp>
    </p:spTree>
    <p:extLst>
      <p:ext uri="{BB962C8B-B14F-4D97-AF65-F5344CB8AC3E}">
        <p14:creationId xmlns:p14="http://schemas.microsoft.com/office/powerpoint/2010/main" val="241477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5BFCED14-B934-4920-8332-DA624B9EA3BE}"/>
              </a:ext>
            </a:extLst>
          </p:cNvPr>
          <p:cNvGraphicFramePr>
            <a:graphicFrameLocks noGrp="1"/>
          </p:cNvGraphicFramePr>
          <p:nvPr>
            <p:extLst>
              <p:ext uri="{D42A27DB-BD31-4B8C-83A1-F6EECF244321}">
                <p14:modId xmlns:p14="http://schemas.microsoft.com/office/powerpoint/2010/main" val="1798066220"/>
              </p:ext>
            </p:extLst>
          </p:nvPr>
        </p:nvGraphicFramePr>
        <p:xfrm>
          <a:off x="251520" y="1490245"/>
          <a:ext cx="8568952" cy="5074622"/>
        </p:xfrm>
        <a:graphic>
          <a:graphicData uri="http://schemas.openxmlformats.org/drawingml/2006/table">
            <a:tbl>
              <a:tblPr firstRow="1" bandRow="1">
                <a:tableStyleId>{5C22544A-7EE6-4342-B048-85BDC9FD1C3A}</a:tableStyleId>
              </a:tblPr>
              <a:tblGrid>
                <a:gridCol w="2018598">
                  <a:extLst>
                    <a:ext uri="{9D8B030D-6E8A-4147-A177-3AD203B41FA5}">
                      <a16:colId xmlns:a16="http://schemas.microsoft.com/office/drawing/2014/main" val="3534141905"/>
                    </a:ext>
                  </a:extLst>
                </a:gridCol>
                <a:gridCol w="1718749">
                  <a:extLst>
                    <a:ext uri="{9D8B030D-6E8A-4147-A177-3AD203B41FA5}">
                      <a16:colId xmlns:a16="http://schemas.microsoft.com/office/drawing/2014/main" val="3763337559"/>
                    </a:ext>
                  </a:extLst>
                </a:gridCol>
                <a:gridCol w="597826">
                  <a:extLst>
                    <a:ext uri="{9D8B030D-6E8A-4147-A177-3AD203B41FA5}">
                      <a16:colId xmlns:a16="http://schemas.microsoft.com/office/drawing/2014/main" val="3923637410"/>
                    </a:ext>
                  </a:extLst>
                </a:gridCol>
                <a:gridCol w="4233779">
                  <a:extLst>
                    <a:ext uri="{9D8B030D-6E8A-4147-A177-3AD203B41FA5}">
                      <a16:colId xmlns:a16="http://schemas.microsoft.com/office/drawing/2014/main" val="3603026890"/>
                    </a:ext>
                  </a:extLst>
                </a:gridCol>
              </a:tblGrid>
              <a:tr h="282571">
                <a:tc>
                  <a:txBody>
                    <a:bodyPr/>
                    <a:lstStyle/>
                    <a:p>
                      <a:pPr algn="ctr"/>
                      <a:r>
                        <a:rPr kumimoji="1" lang="ja-JP" altLang="en-US" sz="1400" b="1" u="sng" dirty="0">
                          <a:solidFill>
                            <a:srgbClr val="FF0000"/>
                          </a:solidFill>
                          <a:latin typeface="Meiryo UI" panose="020B0604030504040204" pitchFamily="50" charset="-128"/>
                          <a:ea typeface="Meiryo UI" panose="020B0604030504040204" pitchFamily="50" charset="-128"/>
                        </a:rPr>
                        <a:t>施策体系</a:t>
                      </a:r>
                    </a:p>
                  </a:txBody>
                  <a:tcPr marL="55290" marR="55290" marT="27645" marB="27645" anchor="ctr"/>
                </a:tc>
                <a:tc>
                  <a:txBody>
                    <a:bodyPr/>
                    <a:lstStyle/>
                    <a:p>
                      <a:pPr algn="ctr"/>
                      <a:r>
                        <a:rPr kumimoji="1" lang="ja-JP" altLang="en-US" sz="1400" dirty="0">
                          <a:latin typeface="Meiryo UI" panose="020B0604030504040204" pitchFamily="50" charset="-128"/>
                          <a:ea typeface="Meiryo UI" panose="020B0604030504040204" pitchFamily="50" charset="-128"/>
                        </a:rPr>
                        <a:t>基本施策</a:t>
                      </a:r>
                    </a:p>
                  </a:txBody>
                  <a:tcPr marL="55290" marR="55290" marT="27645" marB="27645" anchor="ctr"/>
                </a:tc>
                <a:tc>
                  <a:txBody>
                    <a:bodyPr/>
                    <a:lstStyle/>
                    <a:p>
                      <a:pPr algn="ctr"/>
                      <a:r>
                        <a:rPr kumimoji="1" lang="ja-JP" altLang="en-US" sz="1400" dirty="0">
                          <a:latin typeface="Meiryo UI" panose="020B0604030504040204" pitchFamily="50" charset="-128"/>
                          <a:ea typeface="Meiryo UI" panose="020B0604030504040204" pitchFamily="50" charset="-128"/>
                        </a:rPr>
                        <a:t>対象</a:t>
                      </a:r>
                    </a:p>
                  </a:txBody>
                  <a:tcPr marL="55290" marR="55290" marT="27645" marB="27645" anchor="ctr"/>
                </a:tc>
                <a:tc>
                  <a:txBody>
                    <a:bodyPr/>
                    <a:lstStyle/>
                    <a:p>
                      <a:pPr algn="ctr"/>
                      <a:r>
                        <a:rPr kumimoji="1" lang="ja-JP" altLang="en-US" sz="1400" dirty="0">
                          <a:latin typeface="Meiryo UI" panose="020B0604030504040204" pitchFamily="50" charset="-128"/>
                          <a:ea typeface="Meiryo UI" panose="020B0604030504040204" pitchFamily="50" charset="-128"/>
                        </a:rPr>
                        <a:t>施策内容</a:t>
                      </a:r>
                    </a:p>
                  </a:txBody>
                  <a:tcPr marL="55290" marR="55290" marT="27645" marB="27645" anchor="ctr"/>
                </a:tc>
                <a:extLst>
                  <a:ext uri="{0D108BD9-81ED-4DB2-BD59-A6C34878D82A}">
                    <a16:rowId xmlns:a16="http://schemas.microsoft.com/office/drawing/2014/main" val="4060504062"/>
                  </a:ext>
                </a:extLst>
              </a:tr>
              <a:tr h="591925">
                <a:tc rowSpan="4">
                  <a:txBody>
                    <a:bodyPr/>
                    <a:lstStyle/>
                    <a:p>
                      <a:r>
                        <a:rPr kumimoji="1" lang="ja-JP" altLang="en-US" sz="1050" b="1" u="sng" dirty="0">
                          <a:solidFill>
                            <a:srgbClr val="FF0000"/>
                          </a:solidFill>
                          <a:latin typeface="Meiryo UI" panose="020B0604030504040204" pitchFamily="50" charset="-128"/>
                          <a:ea typeface="Meiryo UI" panose="020B0604030504040204" pitchFamily="50" charset="-128"/>
                        </a:rPr>
                        <a:t>売れ残り、食べ残し等の発生抑制</a:t>
                      </a:r>
                    </a:p>
                  </a:txBody>
                  <a:tcPr marL="55290" marR="55290" marT="27645" marB="27645" anchor="ctr"/>
                </a:tc>
                <a:tc>
                  <a:txBody>
                    <a:bodyPr/>
                    <a:lstStyle/>
                    <a:p>
                      <a:r>
                        <a:rPr kumimoji="1" lang="ja-JP" altLang="en-US" sz="1100" dirty="0">
                          <a:latin typeface="Meiryo UI" panose="020B0604030504040204" pitchFamily="50" charset="-128"/>
                          <a:ea typeface="Meiryo UI" panose="020B0604030504040204" pitchFamily="50" charset="-128"/>
                        </a:rPr>
                        <a:t>◆ おおさか食品ロス</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削減パートナーシップ</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制度の推進</a:t>
                      </a:r>
                    </a:p>
                  </a:txBody>
                  <a:tcPr marL="55290" marR="55290" marT="27645" marB="27645" anchor="ct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事業者</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55290" marR="55290" marT="27645" marB="27645" anchor="ct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 パートナーシップ事業者による取組の支援</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　 ・府民への取組周知、連携した取組の実施等</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1" u="sng" dirty="0">
                          <a:solidFill>
                            <a:srgbClr val="FF0000"/>
                          </a:solidFill>
                          <a:latin typeface="Meiryo UI" panose="020B0604030504040204" pitchFamily="50" charset="-128"/>
                          <a:ea typeface="Meiryo UI" panose="020B0604030504040204" pitchFamily="50" charset="-128"/>
                        </a:rPr>
                        <a:t>○ 情報共有・事業者間交流の促進</a:t>
                      </a:r>
                      <a:endParaRPr kumimoji="1" lang="en-US" altLang="ja-JP" sz="1100" b="1" u="sng" dirty="0">
                        <a:solidFill>
                          <a:srgbClr val="FF0000"/>
                        </a:solidFill>
                        <a:latin typeface="Meiryo UI" panose="020B0604030504040204" pitchFamily="50" charset="-128"/>
                        <a:ea typeface="Meiryo UI" panose="020B0604030504040204" pitchFamily="50" charset="-128"/>
                      </a:endParaRPr>
                    </a:p>
                  </a:txBody>
                  <a:tcPr marL="55290" marR="55290" marT="27645" marB="27645" anchor="ctr"/>
                </a:tc>
                <a:extLst>
                  <a:ext uri="{0D108BD9-81ED-4DB2-BD59-A6C34878D82A}">
                    <a16:rowId xmlns:a16="http://schemas.microsoft.com/office/drawing/2014/main" val="678771766"/>
                  </a:ext>
                </a:extLst>
              </a:tr>
              <a:tr h="1050474">
                <a:tc vMerge="1">
                  <a:txBody>
                    <a:bodyPr/>
                    <a:lstStyle/>
                    <a:p>
                      <a:r>
                        <a:rPr kumimoji="1" lang="ja-JP" altLang="en-US" sz="1100" b="1" u="sng" dirty="0">
                          <a:solidFill>
                            <a:srgbClr val="FF0000"/>
                          </a:solidFill>
                          <a:latin typeface="Meiryo UI" panose="020B0604030504040204" pitchFamily="50" charset="-128"/>
                          <a:ea typeface="Meiryo UI" panose="020B0604030504040204" pitchFamily="50" charset="-128"/>
                        </a:rPr>
                        <a:t>消費者行動による食品ロス削減</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1" u="sng" dirty="0">
                          <a:solidFill>
                            <a:srgbClr val="FF0000"/>
                          </a:solidFill>
                          <a:latin typeface="Meiryo UI" panose="020B0604030504040204" pitchFamily="50" charset="-128"/>
                          <a:ea typeface="Meiryo UI" panose="020B0604030504040204" pitchFamily="50" charset="-128"/>
                        </a:rPr>
                        <a:t>　事業系：売れ残り、食べ残し</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1" u="sng" dirty="0">
                          <a:solidFill>
                            <a:srgbClr val="FF0000"/>
                          </a:solidFill>
                          <a:latin typeface="Meiryo UI" panose="020B0604030504040204" pitchFamily="50" charset="-128"/>
                          <a:ea typeface="Meiryo UI" panose="020B0604030504040204" pitchFamily="50" charset="-128"/>
                        </a:rPr>
                        <a:t>　家庭系：直接廃棄、食べ残し</a:t>
                      </a:r>
                    </a:p>
                  </a:txBody>
                  <a:tcPr marL="55290" marR="55290" marT="27645" marB="27645" anchor="ctr"/>
                </a:tc>
                <a:tc>
                  <a:txBody>
                    <a:bodyPr/>
                    <a:lstStyle/>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月食品ロス削減</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月間での啓発</a:t>
                      </a:r>
                    </a:p>
                    <a:p>
                      <a:endParaRPr kumimoji="1" lang="en-US" altLang="ja-JP" sz="1100" dirty="0">
                        <a:latin typeface="Meiryo UI" panose="020B0604030504040204" pitchFamily="50" charset="-128"/>
                        <a:ea typeface="Meiryo UI" panose="020B0604030504040204" pitchFamily="50" charset="-128"/>
                      </a:endParaRPr>
                    </a:p>
                  </a:txBody>
                  <a:tcPr marL="55290" marR="55290" marT="27645" marB="27645" anchor="ct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消費者</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55290" marR="55290" marT="27645" marB="27645" anchor="ctr"/>
                </a:tc>
                <a:tc>
                  <a:txBody>
                    <a:bodyPr/>
                    <a:lstStyle/>
                    <a:p>
                      <a:r>
                        <a:rPr kumimoji="1" lang="ja-JP" altLang="en-US" sz="1100" b="1" u="sng" dirty="0">
                          <a:solidFill>
                            <a:srgbClr val="FF0000"/>
                          </a:solidFill>
                          <a:latin typeface="Meiryo UI" panose="020B0604030504040204" pitchFamily="50" charset="-128"/>
                          <a:ea typeface="Meiryo UI" panose="020B0604030504040204" pitchFamily="50" charset="-128"/>
                        </a:rPr>
                        <a:t>〇 事業者と連携した大規模キャンペーン</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1" u="none"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 スーパー売り切りキャンペーン</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1" u="none"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 メーカー商品を使った使い切りキャンペーン</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1" u="none"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 飲食店食べきり・持ち帰りキャンペーン</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　</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 事業者・市町村の取組周知</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55290" marR="55290" marT="27645" marB="27645" anchor="ctr"/>
                </a:tc>
                <a:extLst>
                  <a:ext uri="{0D108BD9-81ED-4DB2-BD59-A6C34878D82A}">
                    <a16:rowId xmlns:a16="http://schemas.microsoft.com/office/drawing/2014/main" val="348038195"/>
                  </a:ext>
                </a:extLst>
              </a:tr>
              <a:tr h="657673">
                <a:tc vMerge="1">
                  <a:txBody>
                    <a:bodyPr/>
                    <a:lstStyle/>
                    <a:p>
                      <a:endParaRPr kumimoji="1" lang="ja-JP" altLang="en-US"/>
                    </a:p>
                  </a:txBody>
                  <a:tcPr/>
                </a:tc>
                <a:tc>
                  <a:txBody>
                    <a:bodyPr/>
                    <a:lstStyle/>
                    <a:p>
                      <a:r>
                        <a:rPr kumimoji="1" lang="ja-JP" altLang="en-US" sz="1100" b="1" u="sng" dirty="0">
                          <a:solidFill>
                            <a:srgbClr val="FF0000"/>
                          </a:solidFill>
                          <a:latin typeface="Meiryo UI" panose="020B0604030504040204" pitchFamily="50" charset="-128"/>
                          <a:ea typeface="Meiryo UI" panose="020B0604030504040204" pitchFamily="50" charset="-128"/>
                        </a:rPr>
                        <a:t>◇大学・啓発ボランティア・</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en-US" altLang="ja-JP" sz="1100" b="1" u="none"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事業者・市町村</a:t>
                      </a:r>
                      <a:r>
                        <a:rPr kumimoji="1" lang="ja-JP" altLang="en-US" sz="1100" dirty="0">
                          <a:latin typeface="Meiryo UI" panose="020B0604030504040204" pitchFamily="50" charset="-128"/>
                          <a:ea typeface="Meiryo UI" panose="020B0604030504040204" pitchFamily="50" charset="-128"/>
                        </a:rPr>
                        <a:t>の活動</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支援</a:t>
                      </a:r>
                    </a:p>
                  </a:txBody>
                  <a:tcPr marL="55290" marR="55290" marT="27645" marB="27645" anchor="ct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消費者</a:t>
                      </a:r>
                    </a:p>
                  </a:txBody>
                  <a:tcPr marL="55290" marR="55290" marT="27645" marB="27645" anchor="ct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 もったいないやん活動隊の地域活動支援</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　 ・ 市町村・事業者が実施するイベント等への活動隊派遣</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〇 大学による啓発・実証等との連携</a:t>
                      </a:r>
                    </a:p>
                    <a:p>
                      <a:r>
                        <a:rPr kumimoji="1" lang="ja-JP" altLang="en-US" sz="1100" b="1" u="sng" dirty="0">
                          <a:solidFill>
                            <a:srgbClr val="FF0000"/>
                          </a:solidFill>
                          <a:latin typeface="Meiryo UI" panose="020B0604030504040204" pitchFamily="50" charset="-128"/>
                          <a:ea typeface="Meiryo UI" panose="020B0604030504040204" pitchFamily="50" charset="-128"/>
                        </a:rPr>
                        <a:t>〇 各主体の交流による活動の活性化・協働の促進</a:t>
                      </a:r>
                    </a:p>
                  </a:txBody>
                  <a:tcPr marL="55290" marR="55290" marT="27645" marB="27645" anchor="ctr"/>
                </a:tc>
                <a:extLst>
                  <a:ext uri="{0D108BD9-81ED-4DB2-BD59-A6C34878D82A}">
                    <a16:rowId xmlns:a16="http://schemas.microsoft.com/office/drawing/2014/main" val="3733168490"/>
                  </a:ext>
                </a:extLst>
              </a:tr>
              <a:tr h="657673">
                <a:tc vMerge="1">
                  <a:txBody>
                    <a:bodyPr/>
                    <a:lstStyle/>
                    <a:p>
                      <a:pPr marL="0" marR="0" lvl="0" indent="0" algn="l" defTabSz="1454074" rtl="0" eaLnBrk="1" fontAlgn="auto" latinLnBrk="0" hangingPunct="1">
                        <a:lnSpc>
                          <a:spcPct val="100000"/>
                        </a:lnSpc>
                        <a:spcBef>
                          <a:spcPts val="0"/>
                        </a:spcBef>
                        <a:spcAft>
                          <a:spcPts val="0"/>
                        </a:spcAft>
                        <a:buClrTx/>
                        <a:buSzTx/>
                        <a:buFontTx/>
                        <a:buNone/>
                        <a:tabLst/>
                        <a:defRPr/>
                      </a:pPr>
                      <a:r>
                        <a:rPr kumimoji="1" lang="ja-JP" altLang="en-US" sz="1800" dirty="0">
                          <a:latin typeface="BIZ UDゴシック" panose="020B0400000000000000" pitchFamily="49" charset="-128"/>
                          <a:ea typeface="BIZ UDゴシック" panose="020B0400000000000000" pitchFamily="49" charset="-128"/>
                        </a:rPr>
                        <a:t>消費者の理解及び行動変容の促進</a:t>
                      </a:r>
                    </a:p>
                  </a:txBody>
                  <a:tcPr/>
                </a:tc>
                <a:tc>
                  <a:txBody>
                    <a:bodyPr/>
                    <a:lstStyle/>
                    <a:p>
                      <a:r>
                        <a:rPr kumimoji="1" lang="ja-JP" altLang="en-US" sz="1100" dirty="0">
                          <a:latin typeface="Meiryo UI" panose="020B0604030504040204" pitchFamily="50" charset="-128"/>
                          <a:ea typeface="Meiryo UI" panose="020B0604030504040204" pitchFamily="50" charset="-128"/>
                        </a:rPr>
                        <a:t>◇ 啓発媒体を活用した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府民啓発の実施</a:t>
                      </a:r>
                    </a:p>
                  </a:txBody>
                  <a:tcPr marL="55290" marR="55290" marT="27645" marB="27645" anchor="ct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消費者</a:t>
                      </a:r>
                    </a:p>
                  </a:txBody>
                  <a:tcPr marL="55290" marR="55290" marT="27645" marB="27645" anchor="ct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〇 ポータルサイト、リーフレット、</a:t>
                      </a:r>
                      <a:r>
                        <a:rPr kumimoji="1" lang="ja-JP" altLang="en-US" sz="1100" b="1" u="sng" dirty="0">
                          <a:solidFill>
                            <a:srgbClr val="FF0000"/>
                          </a:solidFill>
                          <a:latin typeface="Meiryo UI" panose="020B0604030504040204" pitchFamily="50" charset="-128"/>
                          <a:ea typeface="Meiryo UI" panose="020B0604030504040204" pitchFamily="50" charset="-128"/>
                        </a:rPr>
                        <a:t>ゲーム類</a:t>
                      </a:r>
                      <a:r>
                        <a:rPr kumimoji="1" lang="ja-JP" altLang="en-US" sz="1100" b="0" dirty="0">
                          <a:solidFill>
                            <a:schemeClr val="tx1"/>
                          </a:solidFill>
                          <a:latin typeface="Meiryo UI" panose="020B0604030504040204" pitchFamily="50" charset="-128"/>
                          <a:ea typeface="Meiryo UI" panose="020B0604030504040204" pitchFamily="50" charset="-128"/>
                        </a:rPr>
                        <a:t>による啓発</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　 ・ 学校教育・環境教育等での出前授業</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　 ・ 市町村や府イベント等でのブース啓発、啓発媒体の提供</a:t>
                      </a:r>
                    </a:p>
                  </a:txBody>
                  <a:tcPr marL="55290" marR="55290" marT="27645" marB="27645" anchor="ctr"/>
                </a:tc>
                <a:extLst>
                  <a:ext uri="{0D108BD9-81ED-4DB2-BD59-A6C34878D82A}">
                    <a16:rowId xmlns:a16="http://schemas.microsoft.com/office/drawing/2014/main" val="2118975291"/>
                  </a:ext>
                </a:extLst>
              </a:tr>
              <a:tr h="866204">
                <a:tc rowSpan="2">
                  <a:txBody>
                    <a:bodyPr/>
                    <a:lstStyle/>
                    <a:p>
                      <a:pPr marL="0" marR="0" lvl="0" indent="0" algn="l" defTabSz="1454074" rtl="0" eaLnBrk="1" fontAlgn="auto" latinLnBrk="0" hangingPunct="1">
                        <a:lnSpc>
                          <a:spcPct val="100000"/>
                        </a:lnSpc>
                        <a:spcBef>
                          <a:spcPts val="0"/>
                        </a:spcBef>
                        <a:spcAft>
                          <a:spcPts val="0"/>
                        </a:spcAft>
                        <a:buClrTx/>
                        <a:buSzTx/>
                        <a:buFontTx/>
                        <a:buNone/>
                        <a:tabLst/>
                        <a:defRPr/>
                      </a:pPr>
                      <a:r>
                        <a:rPr kumimoji="1" lang="ja-JP" altLang="en-US" sz="1100" b="1" u="sng" dirty="0">
                          <a:solidFill>
                            <a:srgbClr val="FF0000"/>
                          </a:solidFill>
                          <a:latin typeface="Meiryo UI" panose="020B0604030504040204" pitchFamily="50" charset="-128"/>
                          <a:ea typeface="Meiryo UI" panose="020B0604030504040204" pitchFamily="50" charset="-128"/>
                        </a:rPr>
                        <a:t>未利用食品の有効活用</a:t>
                      </a:r>
                    </a:p>
                  </a:txBody>
                  <a:tcPr marL="55290" marR="55290" marT="27645" marB="27645" anchor="ctr"/>
                </a:tc>
                <a:tc>
                  <a:txBody>
                    <a:bodyPr/>
                    <a:lstStyle/>
                    <a:p>
                      <a:r>
                        <a:rPr kumimoji="1" lang="ja-JP" altLang="en-US" sz="1100" b="1" u="sng" dirty="0">
                          <a:solidFill>
                            <a:srgbClr val="FF0000"/>
                          </a:solidFill>
                          <a:latin typeface="Meiryo UI" panose="020B0604030504040204" pitchFamily="50" charset="-128"/>
                          <a:ea typeface="Meiryo UI" panose="020B0604030504040204" pitchFamily="50" charset="-128"/>
                        </a:rPr>
                        <a:t>◆ 事業者による食品</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en-US" altLang="ja-JP" sz="1100" b="1" u="none"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寄附等の拡大支援</a:t>
                      </a:r>
                    </a:p>
                  </a:txBody>
                  <a:tcPr marL="55290" marR="55290" marT="27645" marB="27645" anchor="ct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事業者</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55290" marR="55290" marT="27645" marB="27645" anchor="ct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 府版フードバンクガイドライン</a:t>
                      </a:r>
                      <a:r>
                        <a:rPr kumimoji="1" lang="ja-JP" altLang="en-US" sz="1100" b="1" u="sng" dirty="0">
                          <a:solidFill>
                            <a:srgbClr val="FF0000"/>
                          </a:solidFill>
                          <a:latin typeface="Meiryo UI" panose="020B0604030504040204" pitchFamily="50" charset="-128"/>
                          <a:ea typeface="Meiryo UI" panose="020B0604030504040204" pitchFamily="50" charset="-128"/>
                        </a:rPr>
                        <a:t>拡充更新</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 国施策を活用したフードバンク活動や食品アクセスの支援</a:t>
                      </a:r>
                      <a:endParaRPr kumimoji="1" lang="en-US" altLang="ja-JP" sz="1100" b="0" dirty="0">
                        <a:solidFill>
                          <a:schemeClr val="tx1"/>
                        </a:solidFill>
                        <a:latin typeface="Meiryo UI" panose="020B0604030504040204" pitchFamily="50" charset="-128"/>
                        <a:ea typeface="Meiryo UI" panose="020B0604030504040204" pitchFamily="50" charset="-128"/>
                      </a:endParaRPr>
                    </a:p>
                    <a:p>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1" u="sng" dirty="0">
                          <a:solidFill>
                            <a:srgbClr val="FF0000"/>
                          </a:solidFill>
                          <a:latin typeface="Meiryo UI" panose="020B0604030504040204" pitchFamily="50" charset="-128"/>
                          <a:ea typeface="Meiryo UI" panose="020B0604030504040204" pitchFamily="50" charset="-128"/>
                        </a:rPr>
                        <a:t>〇 事業者によるフードシェアリングサービス、アップサイクルの拡大支援</a:t>
                      </a:r>
                      <a:endParaRPr kumimoji="1" lang="en-US" altLang="ja-JP" sz="1100" b="1" u="sng" dirty="0">
                        <a:solidFill>
                          <a:srgbClr val="FF0000"/>
                        </a:solidFill>
                        <a:latin typeface="Meiryo UI" panose="020B0604030504040204" pitchFamily="50" charset="-128"/>
                        <a:ea typeface="Meiryo UI" panose="020B0604030504040204" pitchFamily="50" charset="-128"/>
                      </a:endParaRPr>
                    </a:p>
                  </a:txBody>
                  <a:tcPr marL="55290" marR="55290" marT="27645" marB="27645" anchor="ctr"/>
                </a:tc>
                <a:extLst>
                  <a:ext uri="{0D108BD9-81ED-4DB2-BD59-A6C34878D82A}">
                    <a16:rowId xmlns:a16="http://schemas.microsoft.com/office/drawing/2014/main" val="2814507936"/>
                  </a:ext>
                </a:extLst>
              </a:tr>
              <a:tr h="889269">
                <a:tc vMerge="1">
                  <a:txBody>
                    <a:bodyPr/>
                    <a:lstStyle/>
                    <a:p>
                      <a:pPr marL="0" marR="0" lvl="0" indent="0" algn="l" defTabSz="1454074" rtl="0" eaLnBrk="1" fontAlgn="auto" latinLnBrk="0" hangingPunct="1">
                        <a:lnSpc>
                          <a:spcPct val="100000"/>
                        </a:lnSpc>
                        <a:spcBef>
                          <a:spcPts val="0"/>
                        </a:spcBef>
                        <a:spcAft>
                          <a:spcPts val="0"/>
                        </a:spcAft>
                        <a:buClrTx/>
                        <a:buSzTx/>
                        <a:buFontTx/>
                        <a:buNone/>
                        <a:tabLst/>
                        <a:defRPr/>
                      </a:pPr>
                      <a:endParaRPr kumimoji="1" lang="ja-JP" altLang="en-US" sz="18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100" b="1" u="sng" dirty="0">
                          <a:solidFill>
                            <a:srgbClr val="FF0000"/>
                          </a:solidFill>
                          <a:latin typeface="Meiryo UI" panose="020B0604030504040204" pitchFamily="50" charset="-128"/>
                          <a:ea typeface="Meiryo UI" panose="020B0604030504040204" pitchFamily="50" charset="-128"/>
                        </a:rPr>
                        <a:t>◇ フードドライブの</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1" u="none"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 実施支援</a:t>
                      </a:r>
                    </a:p>
                  </a:txBody>
                  <a:tcPr marL="55290" marR="55290" marT="27645" marB="27645" anchor="ct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消費者</a:t>
                      </a:r>
                    </a:p>
                  </a:txBody>
                  <a:tcPr marL="55290" marR="55290" marT="27645" marB="27645" anchor="ctr"/>
                </a:tc>
                <a:tc>
                  <a:txBody>
                    <a:bodyPr/>
                    <a:lstStyle/>
                    <a:p>
                      <a:r>
                        <a:rPr kumimoji="1" lang="ja-JP" altLang="en-US" sz="1100" b="1" u="sng" dirty="0">
                          <a:solidFill>
                            <a:srgbClr val="FF0000"/>
                          </a:solidFill>
                          <a:latin typeface="Meiryo UI" panose="020B0604030504040204" pitchFamily="50" charset="-128"/>
                          <a:ea typeface="Meiryo UI" panose="020B0604030504040204" pitchFamily="50" charset="-128"/>
                        </a:rPr>
                        <a:t>〇 市町村・パートナー事業者の実施するフードドライブ情報の周知</a:t>
                      </a:r>
                    </a:p>
                    <a:p>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1" u="sng" dirty="0">
                          <a:solidFill>
                            <a:srgbClr val="FF0000"/>
                          </a:solidFill>
                          <a:latin typeface="Meiryo UI" panose="020B0604030504040204" pitchFamily="50" charset="-128"/>
                          <a:ea typeface="Meiryo UI" panose="020B0604030504040204" pitchFamily="50" charset="-128"/>
                        </a:rPr>
                        <a:t>〇 府・市町村イベントでのフードドライブ実施の支援</a:t>
                      </a:r>
                      <a:endParaRPr kumimoji="1" lang="en-US" altLang="ja-JP" sz="1100" b="1" u="sng" dirty="0">
                        <a:solidFill>
                          <a:srgbClr val="FF0000"/>
                        </a:solidFill>
                        <a:latin typeface="Meiryo UI" panose="020B0604030504040204" pitchFamily="50" charset="-128"/>
                        <a:ea typeface="Meiryo UI" panose="020B0604030504040204" pitchFamily="50" charset="-128"/>
                      </a:endParaRPr>
                    </a:p>
                    <a:p>
                      <a:r>
                        <a:rPr kumimoji="1" lang="ja-JP" altLang="en-US" sz="1100" b="0" u="none" dirty="0">
                          <a:solidFill>
                            <a:srgbClr val="FF0000"/>
                          </a:solidFill>
                          <a:latin typeface="Meiryo UI" panose="020B0604030504040204" pitchFamily="50" charset="-128"/>
                          <a:ea typeface="Meiryo UI" panose="020B0604030504040204" pitchFamily="50" charset="-128"/>
                        </a:rPr>
                        <a:t>　</a:t>
                      </a:r>
                      <a:r>
                        <a:rPr kumimoji="1" lang="ja-JP" altLang="en-US" sz="1100" b="1" u="sng" dirty="0">
                          <a:solidFill>
                            <a:srgbClr val="FF0000"/>
                          </a:solidFill>
                          <a:latin typeface="Meiryo UI" panose="020B0604030504040204" pitchFamily="50" charset="-128"/>
                          <a:ea typeface="Meiryo UI" panose="020B0604030504040204" pitchFamily="50" charset="-128"/>
                        </a:rPr>
                        <a:t>・ 物品貸出、活動隊派遣、寄附先調整支援</a:t>
                      </a:r>
                    </a:p>
                  </a:txBody>
                  <a:tcPr marL="55290" marR="55290" marT="27645" marB="27645" anchor="ctr"/>
                </a:tc>
                <a:extLst>
                  <a:ext uri="{0D108BD9-81ED-4DB2-BD59-A6C34878D82A}">
                    <a16:rowId xmlns:a16="http://schemas.microsoft.com/office/drawing/2014/main" val="2629270815"/>
                  </a:ext>
                </a:extLst>
              </a:tr>
            </a:tbl>
          </a:graphicData>
        </a:graphic>
      </p:graphicFrame>
      <p:sp>
        <p:nvSpPr>
          <p:cNvPr id="7" name="正方形/長方形 6">
            <a:extLst>
              <a:ext uri="{FF2B5EF4-FFF2-40B4-BE49-F238E27FC236}">
                <a16:creationId xmlns:a16="http://schemas.microsoft.com/office/drawing/2014/main" id="{C811ED00-C8ED-4304-AAD5-943A401D9329}"/>
              </a:ext>
            </a:extLst>
          </p:cNvPr>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29AB72D5-326E-4BE5-8497-CBD94DEA8121}"/>
              </a:ext>
            </a:extLst>
          </p:cNvPr>
          <p:cNvSpPr txBox="1"/>
          <p:nvPr/>
        </p:nvSpPr>
        <p:spPr bwMode="white">
          <a:xfrm>
            <a:off x="-37707" y="0"/>
            <a:ext cx="6583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 目標達成に向けた基本的</a:t>
            </a:r>
            <a:r>
              <a:rPr lang="ja-JP" altLang="en-US" sz="2000" b="1" dirty="0">
                <a:solidFill>
                  <a:prstClr val="white"/>
                </a:solidFill>
                <a:latin typeface="Meiryo UI" panose="020B0604030504040204" pitchFamily="50" charset="-128"/>
                <a:ea typeface="Meiryo UI" panose="020B0604030504040204" pitchFamily="50" charset="-128"/>
              </a:rPr>
              <a:t>施策の推進に</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ついて</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3">
            <a:extLst>
              <a:ext uri="{FF2B5EF4-FFF2-40B4-BE49-F238E27FC236}">
                <a16:creationId xmlns:a16="http://schemas.microsoft.com/office/drawing/2014/main" id="{5A1F2566-94FC-4D19-A0AC-965B4CE1470B}"/>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６</a:t>
            </a:r>
          </a:p>
        </p:txBody>
      </p:sp>
      <p:sp>
        <p:nvSpPr>
          <p:cNvPr id="11" name="正方形/長方形 10">
            <a:extLst>
              <a:ext uri="{FF2B5EF4-FFF2-40B4-BE49-F238E27FC236}">
                <a16:creationId xmlns:a16="http://schemas.microsoft.com/office/drawing/2014/main" id="{F29A368D-A546-4DF7-B5F8-5F430468E853}"/>
              </a:ext>
            </a:extLst>
          </p:cNvPr>
          <p:cNvSpPr/>
          <p:nvPr/>
        </p:nvSpPr>
        <p:spPr>
          <a:xfrm>
            <a:off x="226728" y="464897"/>
            <a:ext cx="8690537" cy="931204"/>
          </a:xfrm>
          <a:prstGeom prst="rect">
            <a:avLst/>
          </a:prstGeom>
          <a:solidFill>
            <a:schemeClr val="bg1">
              <a:alpha val="80000"/>
            </a:schemeClr>
          </a:solidFill>
          <a:ln w="25400">
            <a:solidFill>
              <a:schemeClr val="accent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108000" lvl="0" indent="-108000">
              <a:lnSpc>
                <a:spcPts val="1700"/>
              </a:lnSpc>
              <a:defRPr/>
            </a:pPr>
            <a:r>
              <a:rPr kumimoji="0" lang="ja-JP" altLang="en-US" sz="1200" dirty="0">
                <a:solidFill>
                  <a:schemeClr val="tx1"/>
                </a:solidFill>
                <a:latin typeface="Meiryo UI" panose="020B0604030504040204" pitchFamily="50" charset="-128"/>
                <a:ea typeface="Meiryo UI" panose="020B0604030504040204" pitchFamily="50" charset="-128"/>
              </a:rPr>
              <a:t>◎ これまでの食品ロス量の削減状況及び府・国・民間等における食品ロス削減の取組状況を踏まえ、今後、府として、重点的に取り組む施策を具体化・体系化する。</a:t>
            </a:r>
            <a:endParaRPr kumimoji="0" lang="en-US" altLang="ja-JP" sz="1200" dirty="0">
              <a:solidFill>
                <a:schemeClr val="tx1"/>
              </a:solidFill>
              <a:latin typeface="Meiryo UI" panose="020B0604030504040204" pitchFamily="50" charset="-128"/>
              <a:ea typeface="Meiryo UI" panose="020B0604030504040204" pitchFamily="50" charset="-128"/>
            </a:endParaRPr>
          </a:p>
          <a:p>
            <a:pPr marL="108000" lvl="0" indent="-108000">
              <a:lnSpc>
                <a:spcPts val="1700"/>
              </a:lnSpc>
              <a:defRPr/>
            </a:pPr>
            <a:r>
              <a:rPr kumimoji="0" lang="ja-JP" altLang="en-US" sz="1200" dirty="0">
                <a:solidFill>
                  <a:schemeClr val="tx1"/>
                </a:solidFill>
                <a:latin typeface="Meiryo UI" panose="020B0604030504040204" pitchFamily="50" charset="-128"/>
                <a:ea typeface="Meiryo UI" panose="020B0604030504040204" pitchFamily="50" charset="-128"/>
              </a:rPr>
              <a:t>◎ 施策の柱として、事業系・家庭系双方の食品ロス削減にアプローチするため、「売れ残り、食べ残し等の発生抑制」及び「未利用食品の有効活用」という２つの柱を掲げて、取り組んでいく。</a:t>
            </a:r>
            <a:endPar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08000" lvl="0" indent="-108000">
              <a:lnSpc>
                <a:spcPts val="1700"/>
              </a:lnSpc>
              <a:defRPr/>
            </a:pPr>
            <a:endParaRPr kumimoji="0" lang="en-US" altLang="ja-JP" sz="1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108000" lvl="0" indent="-108000">
              <a:lnSpc>
                <a:spcPts val="1700"/>
              </a:lnSpc>
              <a:defRPr/>
            </a:pPr>
            <a:endParaRPr kumimoji="0" lang="ja-JP" altLang="en-US" sz="16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4740010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873068-B3A6-4707-94C3-6977396A5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307398-34FC-487B-AB05-40A656A8C1D5}">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elements/1.1/"/>
    <ds:schemaRef ds:uri="a9b0d389-098a-4f82-adda-c0435a7f6245"/>
    <ds:schemaRef ds:uri="http://schemas.openxmlformats.org/package/2006/metadata/core-properties"/>
    <ds:schemaRef ds:uri="70d7d652-1edb-4486-adb7-569848e2bdac"/>
    <ds:schemaRef ds:uri="http://www.w3.org/XML/1998/namespace"/>
    <ds:schemaRef ds:uri="http://purl.org/dc/dcmitype/"/>
  </ds:schemaRefs>
</ds:datastoreItem>
</file>

<file path=customXml/itemProps3.xml><?xml version="1.0" encoding="utf-8"?>
<ds:datastoreItem xmlns:ds="http://schemas.openxmlformats.org/officeDocument/2006/customXml" ds:itemID="{E3B0AB56-8764-4225-BB5D-65E0EABD35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7198</Words>
  <Application>Microsoft Office PowerPoint</Application>
  <PresentationFormat>画面に合わせる (4:3)</PresentationFormat>
  <Paragraphs>742</Paragraphs>
  <Slides>25</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25</vt:i4>
      </vt:variant>
    </vt:vector>
  </HeadingPairs>
  <TitlesOfParts>
    <vt:vector size="37" baseType="lpstr">
      <vt:lpstr>BIZ UDPゴシック</vt:lpstr>
      <vt:lpstr>BIZ UDゴシック</vt:lpstr>
      <vt:lpstr>HGSｺﾞｼｯｸM</vt:lpstr>
      <vt:lpstr>Meiryo UI</vt:lpstr>
      <vt:lpstr>UD デジタル 教科書体 NK-R</vt:lpstr>
      <vt:lpstr>游ゴシック</vt:lpstr>
      <vt:lpstr>游ゴシック Light</vt:lpstr>
      <vt:lpstr>游明朝</vt:lpstr>
      <vt:lpstr>Arial</vt:lpstr>
      <vt:lpstr>Calibri</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2020-03-27T06:29:37Z</dcterms:created>
  <dcterms:modified xsi:type="dcterms:W3CDTF">2025-07-29T07:46:19Z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