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7"/>
  </p:notesMasterIdLst>
  <p:sldIdLst>
    <p:sldId id="265" r:id="rId5"/>
    <p:sldId id="266" r:id="rId6"/>
  </p:sldIdLst>
  <p:sldSz cx="12801600" cy="9601200" type="A3"/>
  <p:notesSz cx="6797675" cy="99266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3EA"/>
    <a:srgbClr val="F4F7ED"/>
    <a:srgbClr val="3E4FCE"/>
    <a:srgbClr val="9BBB59"/>
    <a:srgbClr val="3AA43A"/>
    <a:srgbClr val="E2FDBD"/>
    <a:srgbClr val="006600"/>
    <a:srgbClr val="003300"/>
    <a:srgbClr val="339933"/>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8E1848-1F9A-78D4-45CD-D9D76E7BCD6C}" v="27" dt="2025-12-03T01:34:45.41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31" autoAdjust="0"/>
    <p:restoredTop sz="94660"/>
  </p:normalViewPr>
  <p:slideViewPr>
    <p:cSldViewPr snapToGrid="0">
      <p:cViewPr varScale="1">
        <p:scale>
          <a:sx n="75" d="100"/>
          <a:sy n="75" d="100"/>
        </p:scale>
        <p:origin x="1330" y="62"/>
      </p:cViewPr>
      <p:guideLst>
        <p:guide orient="horz" pos="3024"/>
        <p:guide pos="4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861547824642801E-2"/>
          <c:y val="2.5812083887676977E-2"/>
          <c:w val="0.92427687669489433"/>
          <c:h val="0.76361417681631771"/>
        </c:manualLayout>
      </c:layout>
      <c:barChart>
        <c:barDir val="col"/>
        <c:grouping val="clustered"/>
        <c:varyColors val="0"/>
        <c:ser>
          <c:idx val="0"/>
          <c:order val="0"/>
          <c:spPr>
            <a:solidFill>
              <a:schemeClr val="accent1"/>
            </a:solidFill>
            <a:ln>
              <a:noFill/>
            </a:ln>
            <a:effectLst/>
          </c:spPr>
          <c:invertIfNegative val="0"/>
          <c:dPt>
            <c:idx val="2"/>
            <c:invertIfNegative val="0"/>
            <c:bubble3D val="0"/>
            <c:spPr>
              <a:pattFill prst="ltUpDiag">
                <a:fgClr>
                  <a:schemeClr val="accent1"/>
                </a:fgClr>
                <a:bgClr>
                  <a:schemeClr val="bg1"/>
                </a:bgClr>
              </a:pattFill>
              <a:ln>
                <a:noFill/>
              </a:ln>
              <a:effectLst/>
            </c:spPr>
            <c:extLst>
              <c:ext xmlns:c16="http://schemas.microsoft.com/office/drawing/2014/chart" uri="{C3380CC4-5D6E-409C-BE32-E72D297353CC}">
                <c16:uniqueId val="{00000001-8581-4593-B136-AFCF37363B3B}"/>
              </c:ext>
            </c:extLst>
          </c:dPt>
          <c:dPt>
            <c:idx val="3"/>
            <c:invertIfNegative val="0"/>
            <c:bubble3D val="0"/>
            <c:spPr>
              <a:pattFill prst="ltUpDiag">
                <a:fgClr>
                  <a:schemeClr val="accent1"/>
                </a:fgClr>
                <a:bgClr>
                  <a:schemeClr val="bg1"/>
                </a:bgClr>
              </a:pattFill>
              <a:ln>
                <a:noFill/>
              </a:ln>
              <a:effectLst/>
            </c:spPr>
            <c:extLst>
              <c:ext xmlns:c16="http://schemas.microsoft.com/office/drawing/2014/chart" uri="{C3380CC4-5D6E-409C-BE32-E72D297353CC}">
                <c16:uniqueId val="{00000003-8581-4593-B136-AFCF37363B3B}"/>
              </c:ext>
            </c:extLst>
          </c:dPt>
          <c:cat>
            <c:strRef>
              <c:f>Sheet1!$A$73:$A$75</c:f>
              <c:strCache>
                <c:ptCount val="3"/>
                <c:pt idx="0">
                  <c:v>2020</c:v>
                </c:pt>
                <c:pt idx="1">
                  <c:v>2024</c:v>
                </c:pt>
                <c:pt idx="2">
                  <c:v>2030(目標)</c:v>
                </c:pt>
              </c:strCache>
            </c:strRef>
          </c:cat>
          <c:val>
            <c:numRef>
              <c:f>Sheet1!$B$73:$B$75</c:f>
              <c:numCache>
                <c:formatCode>?0.0;\-?0.0;\-</c:formatCode>
                <c:ptCount val="3"/>
                <c:pt idx="0" formatCode="0.0;\-0.0;\-">
                  <c:v>81.900000000000006</c:v>
                </c:pt>
                <c:pt idx="1">
                  <c:v>86.4</c:v>
                </c:pt>
                <c:pt idx="2" formatCode="General">
                  <c:v>90</c:v>
                </c:pt>
              </c:numCache>
            </c:numRef>
          </c:val>
          <c:extLst>
            <c:ext xmlns:c16="http://schemas.microsoft.com/office/drawing/2014/chart" uri="{C3380CC4-5D6E-409C-BE32-E72D297353CC}">
              <c16:uniqueId val="{00000004-8581-4593-B136-AFCF37363B3B}"/>
            </c:ext>
          </c:extLst>
        </c:ser>
        <c:dLbls>
          <c:showLegendKey val="0"/>
          <c:showVal val="0"/>
          <c:showCatName val="0"/>
          <c:showSerName val="0"/>
          <c:showPercent val="0"/>
          <c:showBubbleSize val="0"/>
        </c:dLbls>
        <c:gapWidth val="219"/>
        <c:overlap val="-27"/>
        <c:axId val="290456456"/>
        <c:axId val="290458416"/>
      </c:barChart>
      <c:catAx>
        <c:axId val="29045645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lang="ja-JP" sz="800" b="1"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290458416"/>
        <c:crosses val="autoZero"/>
        <c:auto val="1"/>
        <c:lblAlgn val="ctr"/>
        <c:lblOffset val="100"/>
        <c:noMultiLvlLbl val="0"/>
      </c:catAx>
      <c:valAx>
        <c:axId val="290458416"/>
        <c:scaling>
          <c:orientation val="minMax"/>
          <c:min val="0"/>
        </c:scaling>
        <c:delete val="1"/>
        <c:axPos val="l"/>
        <c:majorGridlines>
          <c:spPr>
            <a:ln w="9525" cap="flat" cmpd="sng" algn="ctr">
              <a:noFill/>
              <a:prstDash val="dash"/>
              <a:round/>
            </a:ln>
            <a:effectLst/>
          </c:spPr>
        </c:majorGridlines>
        <c:numFmt formatCode="0.0;\-0.0;\-" sourceLinked="1"/>
        <c:majorTickMark val="none"/>
        <c:minorTickMark val="none"/>
        <c:tickLblPos val="nextTo"/>
        <c:crossAx val="29045645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3175">
      <a:noFill/>
    </a:ln>
    <a:effectLst/>
  </c:spPr>
  <c:txPr>
    <a:bodyPr/>
    <a:lstStyle/>
    <a:p>
      <a:pPr>
        <a:defRPr sz="800" b="1">
          <a:latin typeface="BIZ UDPゴシック" panose="020B0400000000000000" pitchFamily="50" charset="-128"/>
          <a:ea typeface="BIZ UDPゴシック" panose="020B0400000000000000" pitchFamily="50" charset="-128"/>
        </a:defRPr>
      </a:pPr>
      <a:endParaRPr lang="ja-JP"/>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8764794045304282E-2"/>
          <c:y val="7.0566976787002855E-2"/>
          <c:w val="0.87110646142276982"/>
          <c:h val="0.67084334320214833"/>
        </c:manualLayout>
      </c:layout>
      <c:barChart>
        <c:barDir val="col"/>
        <c:grouping val="stacked"/>
        <c:varyColors val="0"/>
        <c:ser>
          <c:idx val="0"/>
          <c:order val="0"/>
          <c:tx>
            <c:strRef>
              <c:f>Sheet1!$B$21</c:f>
              <c:strCache>
                <c:ptCount val="1"/>
                <c:pt idx="0">
                  <c:v>家庭系</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(Sheet1!$F$20,Sheet1!$G$20,Sheet1!$J$20)</c:f>
              <c:strCache>
                <c:ptCount val="3"/>
                <c:pt idx="0">
                  <c:v>2019</c:v>
                </c:pt>
                <c:pt idx="1">
                  <c:v>2022</c:v>
                </c:pt>
                <c:pt idx="2">
                  <c:v>2030(当初目標)</c:v>
                </c:pt>
              </c:strCache>
            </c:strRef>
          </c:cat>
          <c:val>
            <c:numRef>
              <c:f>(Sheet1!$F$21,Sheet1!$G$21,Sheet1!$J$21)</c:f>
              <c:numCache>
                <c:formatCode>General</c:formatCode>
                <c:ptCount val="3"/>
                <c:pt idx="0">
                  <c:v>20.8</c:v>
                </c:pt>
                <c:pt idx="1">
                  <c:v>20.5</c:v>
                </c:pt>
                <c:pt idx="2">
                  <c:v>16.100000000000001</c:v>
                </c:pt>
              </c:numCache>
            </c:numRef>
          </c:val>
          <c:extLst>
            <c:ext xmlns:c16="http://schemas.microsoft.com/office/drawing/2014/chart" uri="{C3380CC4-5D6E-409C-BE32-E72D297353CC}">
              <c16:uniqueId val="{00000000-9D13-458F-B54C-DDEB5CE15E99}"/>
            </c:ext>
          </c:extLst>
        </c:ser>
        <c:ser>
          <c:idx val="1"/>
          <c:order val="1"/>
          <c:tx>
            <c:strRef>
              <c:f>Sheet1!$B$22</c:f>
              <c:strCache>
                <c:ptCount val="1"/>
                <c:pt idx="0">
                  <c:v>事業系</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(Sheet1!$F$20,Sheet1!$G$20,Sheet1!$J$20)</c:f>
              <c:strCache>
                <c:ptCount val="3"/>
                <c:pt idx="0">
                  <c:v>2019</c:v>
                </c:pt>
                <c:pt idx="1">
                  <c:v>2022</c:v>
                </c:pt>
                <c:pt idx="2">
                  <c:v>2030(当初目標)</c:v>
                </c:pt>
              </c:strCache>
            </c:strRef>
          </c:cat>
          <c:val>
            <c:numRef>
              <c:f>(Sheet1!$F$22,Sheet1!$G$22,Sheet1!$J$22)</c:f>
              <c:numCache>
                <c:formatCode>General</c:formatCode>
                <c:ptCount val="3"/>
                <c:pt idx="0">
                  <c:v>22.3</c:v>
                </c:pt>
                <c:pt idx="1">
                  <c:v>17.3</c:v>
                </c:pt>
                <c:pt idx="2">
                  <c:v>16.600000000000001</c:v>
                </c:pt>
              </c:numCache>
            </c:numRef>
          </c:val>
          <c:extLst>
            <c:ext xmlns:c16="http://schemas.microsoft.com/office/drawing/2014/chart" uri="{C3380CC4-5D6E-409C-BE32-E72D297353CC}">
              <c16:uniqueId val="{00000001-9D13-458F-B54C-DDEB5CE15E99}"/>
            </c:ext>
          </c:extLst>
        </c:ser>
        <c:dLbls>
          <c:showLegendKey val="0"/>
          <c:showVal val="0"/>
          <c:showCatName val="0"/>
          <c:showSerName val="0"/>
          <c:showPercent val="0"/>
          <c:showBubbleSize val="0"/>
        </c:dLbls>
        <c:gapWidth val="150"/>
        <c:overlap val="100"/>
        <c:axId val="322394399"/>
        <c:axId val="322395231"/>
      </c:barChart>
      <c:catAx>
        <c:axId val="322394399"/>
        <c:scaling>
          <c:orientation val="minMax"/>
        </c:scaling>
        <c:delete val="0"/>
        <c:axPos val="b"/>
        <c:numFmt formatCode="General" sourceLinked="1"/>
        <c:majorTickMark val="none"/>
        <c:minorTickMark val="none"/>
        <c:tickLblPos val="nextTo"/>
        <c:spPr>
          <a:noFill/>
          <a:ln w="9525" cap="flat" cmpd="sng" algn="ctr">
            <a:solidFill>
              <a:sysClr val="window" lastClr="FFFFFF">
                <a:lumMod val="85000"/>
              </a:sysClr>
            </a:solidFill>
            <a:round/>
          </a:ln>
          <a:effectLst/>
        </c:spPr>
        <c:txPr>
          <a:bodyPr rot="-60000000" spcFirstLastPara="1" vertOverflow="ellipsis" vert="horz" wrap="square" anchor="ctr" anchorCtr="1"/>
          <a:lstStyle/>
          <a:p>
            <a:pPr>
              <a:defRPr sz="800" b="0"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crossAx val="322395231"/>
        <c:crosses val="autoZero"/>
        <c:auto val="1"/>
        <c:lblAlgn val="ctr"/>
        <c:lblOffset val="100"/>
        <c:noMultiLvlLbl val="0"/>
      </c:catAx>
      <c:valAx>
        <c:axId val="322395231"/>
        <c:scaling>
          <c:orientation val="minMax"/>
        </c:scaling>
        <c:delete val="1"/>
        <c:axPos val="l"/>
        <c:numFmt formatCode="General" sourceLinked="1"/>
        <c:majorTickMark val="none"/>
        <c:minorTickMark val="none"/>
        <c:tickLblPos val="nextTo"/>
        <c:crossAx val="322394399"/>
        <c:crosses val="autoZero"/>
        <c:crossBetween val="between"/>
      </c:valAx>
      <c:spPr>
        <a:noFill/>
        <a:ln>
          <a:solidFill>
            <a:sysClr val="window" lastClr="FFFFFF">
              <a:lumMod val="85000"/>
            </a:sysClr>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0.38231</cdr:x>
      <cdr:y>0</cdr:y>
    </cdr:from>
    <cdr:to>
      <cdr:x>0.65814</cdr:x>
      <cdr:y>0.14866</cdr:y>
    </cdr:to>
    <cdr:sp macro="" textlink="">
      <cdr:nvSpPr>
        <cdr:cNvPr id="2" name="正方形/長方形 1">
          <a:extLst xmlns:a="http://schemas.openxmlformats.org/drawingml/2006/main">
            <a:ext uri="{FF2B5EF4-FFF2-40B4-BE49-F238E27FC236}">
              <a16:creationId xmlns:a16="http://schemas.microsoft.com/office/drawing/2014/main" id="{797A84C0-826A-47B3-81F2-91A202F48966}"/>
            </a:ext>
          </a:extLst>
        </cdr:cNvPr>
        <cdr:cNvSpPr/>
      </cdr:nvSpPr>
      <cdr:spPr>
        <a:xfrm xmlns:a="http://schemas.openxmlformats.org/drawingml/2006/main">
          <a:off x="846342" y="0"/>
          <a:ext cx="610602" cy="230832"/>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xmlns:a="http://schemas.openxmlformats.org/drawingml/2006/main">
          <a:r>
            <a:rPr lang="en-US" altLang="ja-JP" sz="900" b="1" dirty="0">
              <a:solidFill>
                <a:srgbClr val="FF0000"/>
              </a:solidFill>
              <a:latin typeface="Meiryo UI" panose="020B0604030504040204" pitchFamily="50" charset="-128"/>
              <a:ea typeface="Meiryo UI" panose="020B0604030504040204" pitchFamily="50" charset="-128"/>
            </a:rPr>
            <a:t>86.4</a:t>
          </a:r>
          <a:r>
            <a:rPr lang="ja-JP" altLang="en-US" sz="900" b="1" dirty="0">
              <a:solidFill>
                <a:srgbClr val="FF0000"/>
              </a:solidFill>
              <a:latin typeface="Meiryo UI" panose="020B0604030504040204" pitchFamily="50" charset="-128"/>
              <a:ea typeface="Meiryo UI" panose="020B0604030504040204" pitchFamily="50" charset="-128"/>
            </a:rPr>
            <a:t>％</a:t>
          </a:r>
          <a:endParaRPr lang="en-US" altLang="ja-JP" sz="900" b="1" dirty="0">
            <a:solidFill>
              <a:srgbClr val="FF0000"/>
            </a:solidFill>
            <a:latin typeface="Meiryo UI" panose="020B0604030504040204" pitchFamily="50" charset="-128"/>
            <a:ea typeface="Meiryo UI" panose="020B0604030504040204" pitchFamily="50" charset="-128"/>
          </a:endParaRPr>
        </a:p>
      </cdr:txBody>
    </cdr:sp>
  </cdr:relSizeAnchor>
  <cdr:relSizeAnchor xmlns:cdr="http://schemas.openxmlformats.org/drawingml/2006/chartDrawing">
    <cdr:from>
      <cdr:x>0.71615</cdr:x>
      <cdr:y>0</cdr:y>
    </cdr:from>
    <cdr:to>
      <cdr:x>0.95428</cdr:x>
      <cdr:y>0.15279</cdr:y>
    </cdr:to>
    <cdr:sp macro="" textlink="">
      <cdr:nvSpPr>
        <cdr:cNvPr id="4" name="正方形/長方形 3">
          <a:extLst xmlns:a="http://schemas.openxmlformats.org/drawingml/2006/main">
            <a:ext uri="{FF2B5EF4-FFF2-40B4-BE49-F238E27FC236}">
              <a16:creationId xmlns:a16="http://schemas.microsoft.com/office/drawing/2014/main" id="{914B28D4-5D05-4023-960B-3DA8DA449934}"/>
            </a:ext>
          </a:extLst>
        </cdr:cNvPr>
        <cdr:cNvSpPr/>
      </cdr:nvSpPr>
      <cdr:spPr>
        <a:xfrm xmlns:a="http://schemas.openxmlformats.org/drawingml/2006/main">
          <a:off x="1585362" y="-6853693"/>
          <a:ext cx="527157" cy="237246"/>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ja-JP" sz="800" b="1" dirty="0">
              <a:latin typeface="Meiryo UI" panose="020B0604030504040204" pitchFamily="50" charset="-128"/>
              <a:ea typeface="Meiryo UI" panose="020B0604030504040204" pitchFamily="50" charset="-128"/>
            </a:rPr>
            <a:t>90</a:t>
          </a:r>
          <a:r>
            <a:rPr lang="ja-JP" altLang="en-US" sz="800" b="1" dirty="0">
              <a:latin typeface="Meiryo UI" panose="020B0604030504040204" pitchFamily="50" charset="-128"/>
              <a:ea typeface="Meiryo UI" panose="020B0604030504040204" pitchFamily="50" charset="-128"/>
            </a:rPr>
            <a:t>％</a:t>
          </a:r>
          <a:endParaRPr lang="en-US" altLang="ja-JP" sz="800" b="1" dirty="0">
            <a:latin typeface="Meiryo UI" panose="020B0604030504040204" pitchFamily="50" charset="-128"/>
            <a:ea typeface="Meiryo UI" panose="020B0604030504040204" pitchFamily="50" charset="-128"/>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945448" cy="496253"/>
          </a:xfrm>
          <a:prstGeom prst="rect">
            <a:avLst/>
          </a:prstGeom>
        </p:spPr>
        <p:txBody>
          <a:bodyPr vert="horz" lIns="91264" tIns="45632" rIns="91264" bIns="4563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8" y="0"/>
            <a:ext cx="2945448" cy="496253"/>
          </a:xfrm>
          <a:prstGeom prst="rect">
            <a:avLst/>
          </a:prstGeom>
        </p:spPr>
        <p:txBody>
          <a:bodyPr vert="horz" lIns="91264" tIns="45632" rIns="91264" bIns="45632" rtlCol="0"/>
          <a:lstStyle>
            <a:lvl1pPr algn="r">
              <a:defRPr sz="1200"/>
            </a:lvl1pPr>
          </a:lstStyle>
          <a:p>
            <a:fld id="{9EFDEC38-9E6E-4F38-A92F-57AC730FB332}" type="datetimeFigureOut">
              <a:rPr kumimoji="1" lang="ja-JP" altLang="en-US" smtClean="0"/>
              <a:t>2025/12/9</a:t>
            </a:fld>
            <a:endParaRPr kumimoji="1" lang="ja-JP" altLang="en-US"/>
          </a:p>
        </p:txBody>
      </p:sp>
      <p:sp>
        <p:nvSpPr>
          <p:cNvPr id="4" name="スライド イメージ プレースホルダー 3"/>
          <p:cNvSpPr>
            <a:spLocks noGrp="1" noRot="1" noChangeAspect="1"/>
          </p:cNvSpPr>
          <p:nvPr>
            <p:ph type="sldImg" idx="2"/>
          </p:nvPr>
        </p:nvSpPr>
        <p:spPr>
          <a:xfrm>
            <a:off x="919163" y="744538"/>
            <a:ext cx="4959350" cy="3721100"/>
          </a:xfrm>
          <a:prstGeom prst="rect">
            <a:avLst/>
          </a:prstGeom>
          <a:noFill/>
          <a:ln w="12700">
            <a:solidFill>
              <a:prstClr val="black"/>
            </a:solidFill>
          </a:ln>
        </p:spPr>
        <p:txBody>
          <a:bodyPr vert="horz" lIns="91264" tIns="45632" rIns="91264" bIns="45632" rtlCol="0" anchor="ctr"/>
          <a:lstStyle/>
          <a:p>
            <a:endParaRPr lang="ja-JP" altLang="en-US"/>
          </a:p>
        </p:txBody>
      </p:sp>
      <p:sp>
        <p:nvSpPr>
          <p:cNvPr id="5" name="ノート プレースホルダー 4"/>
          <p:cNvSpPr>
            <a:spLocks noGrp="1"/>
          </p:cNvSpPr>
          <p:nvPr>
            <p:ph type="body" sz="quarter" idx="3"/>
          </p:nvPr>
        </p:nvSpPr>
        <p:spPr>
          <a:xfrm>
            <a:off x="680092" y="4715194"/>
            <a:ext cx="5437506" cy="4466274"/>
          </a:xfrm>
          <a:prstGeom prst="rect">
            <a:avLst/>
          </a:prstGeom>
        </p:spPr>
        <p:txBody>
          <a:bodyPr vert="horz" lIns="91264" tIns="45632" rIns="91264" bIns="4563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428800"/>
            <a:ext cx="2945448" cy="496252"/>
          </a:xfrm>
          <a:prstGeom prst="rect">
            <a:avLst/>
          </a:prstGeom>
        </p:spPr>
        <p:txBody>
          <a:bodyPr vert="horz" lIns="91264" tIns="45632" rIns="91264" bIns="4563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8" y="9428800"/>
            <a:ext cx="2945448" cy="496252"/>
          </a:xfrm>
          <a:prstGeom prst="rect">
            <a:avLst/>
          </a:prstGeom>
        </p:spPr>
        <p:txBody>
          <a:bodyPr vert="horz" lIns="91264" tIns="45632" rIns="91264" bIns="45632"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1191848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10"/>
          </p:nvPr>
        </p:nvSpPr>
        <p:spPr/>
        <p:txBody>
          <a:bodyPr/>
          <a:lstStyle/>
          <a:p>
            <a:pPr marL="0" marR="0" lvl="0" indent="0" algn="r" defTabSz="1280160" rtl="0" eaLnBrk="1" fontAlgn="auto" latinLnBrk="0" hangingPunct="1">
              <a:lnSpc>
                <a:spcPct val="100000"/>
              </a:lnSpc>
              <a:spcBef>
                <a:spcPts val="0"/>
              </a:spcBef>
              <a:spcAft>
                <a:spcPts val="0"/>
              </a:spcAft>
              <a:buClrTx/>
              <a:buSzTx/>
              <a:buFontTx/>
              <a:buNone/>
              <a:tabLst/>
              <a:defRPr/>
            </a:pPr>
            <a:fld id="{E89182C8-D04B-4A1A-8523-950FC9621A72}"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128016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93430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2025/12/9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2025/12/9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2025/12/9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2025/12/9</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chart" Target="../charts/chart1.xml"/><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hyperlink" Target="https://www.irasutoya.com/2018/05/blog-post_426.html" TargetMode="External"/><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角丸四角形 68"/>
          <p:cNvSpPr/>
          <p:nvPr/>
        </p:nvSpPr>
        <p:spPr>
          <a:xfrm>
            <a:off x="84960" y="805472"/>
            <a:ext cx="5845715" cy="3126617"/>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75" name="角丸四角形 74"/>
          <p:cNvSpPr/>
          <p:nvPr/>
        </p:nvSpPr>
        <p:spPr>
          <a:xfrm>
            <a:off x="6028907" y="4046473"/>
            <a:ext cx="6687733" cy="5366442"/>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p>
        </p:txBody>
      </p:sp>
      <p:sp>
        <p:nvSpPr>
          <p:cNvPr id="43" name="角丸四角形 42"/>
          <p:cNvSpPr/>
          <p:nvPr/>
        </p:nvSpPr>
        <p:spPr>
          <a:xfrm>
            <a:off x="153449" y="7532152"/>
            <a:ext cx="4032000"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lgn="l">
              <a:spcAft>
                <a:spcPts val="0"/>
              </a:spcAft>
            </a:pPr>
            <a:endParaRPr lang="en-US" altLang="ja-JP" sz="900" kern="10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45" name="角丸四角形 44"/>
          <p:cNvSpPr/>
          <p:nvPr/>
        </p:nvSpPr>
        <p:spPr>
          <a:xfrm>
            <a:off x="-2724309" y="7094809"/>
            <a:ext cx="4032000" cy="360000"/>
          </a:xfrm>
          <a:prstGeom prst="roundRect">
            <a:avLst>
              <a:gd name="adj"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endParaRPr lang="en-US" altLang="ja-JP" sz="900" kern="10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99" name="角丸四角形 98"/>
          <p:cNvSpPr/>
          <p:nvPr/>
        </p:nvSpPr>
        <p:spPr>
          <a:xfrm>
            <a:off x="78328" y="611584"/>
            <a:ext cx="5847341"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a:latin typeface="Meiryo UI" pitchFamily="50" charset="-128"/>
                <a:ea typeface="Meiryo UI" pitchFamily="50" charset="-128"/>
                <a:cs typeface="Meiryo UI" pitchFamily="50" charset="-128"/>
              </a:rPr>
              <a:t>第１章　基本的な方向、第２章　基本的事項</a:t>
            </a: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36331"/>
            <a:ext cx="5938225"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a:solidFill>
                    <a:schemeClr val="bg1"/>
                  </a:solidFill>
                  <a:latin typeface="Meiryo UI"/>
                  <a:ea typeface="Meiryo UI"/>
                  <a:cs typeface="Meiryo UI" panose="020B0604030504040204" pitchFamily="50" charset="-128"/>
                </a:rPr>
                <a:t>大阪府食品ロス削減推進計画の見直しについて</a:t>
              </a:r>
              <a:r>
                <a:rPr lang="en-US" altLang="ja-JP" sz="1600" b="1">
                  <a:solidFill>
                    <a:schemeClr val="bg1"/>
                  </a:solidFill>
                  <a:latin typeface="Meiryo UI"/>
                  <a:ea typeface="Meiryo UI"/>
                  <a:cs typeface="Meiryo UI" panose="020B0604030504040204" pitchFamily="50" charset="-128"/>
                </a:rPr>
                <a:t>(</a:t>
              </a:r>
              <a:r>
                <a:rPr lang="ja-JP" altLang="en-US" sz="1600" b="1">
                  <a:solidFill>
                    <a:schemeClr val="bg1"/>
                  </a:solidFill>
                  <a:latin typeface="Meiryo UI"/>
                  <a:ea typeface="Meiryo UI"/>
                  <a:cs typeface="Meiryo UI" panose="020B0604030504040204" pitchFamily="50" charset="-128"/>
                </a:rPr>
                <a:t>部会報告骨子</a:t>
              </a:r>
              <a:r>
                <a:rPr lang="en-US" altLang="ja-JP" sz="1600" b="1">
                  <a:solidFill>
                    <a:schemeClr val="bg1"/>
                  </a:solidFill>
                  <a:latin typeface="Meiryo UI"/>
                  <a:ea typeface="Meiryo UI"/>
                  <a:cs typeface="Meiryo UI" panose="020B0604030504040204" pitchFamily="50" charset="-128"/>
                </a:rPr>
                <a:t>)</a:t>
              </a:r>
              <a:endParaRPr lang="ja-JP" altLang="en-US" sz="1600" b="1">
                <a:solidFill>
                  <a:schemeClr val="bg1"/>
                </a:solidFill>
                <a:latin typeface="Meiryo UI"/>
                <a:ea typeface="Meiryo UI"/>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61" name="Text Box 2"/>
          <p:cNvSpPr txBox="1">
            <a:spLocks noChangeArrowheads="1"/>
          </p:cNvSpPr>
          <p:nvPr/>
        </p:nvSpPr>
        <p:spPr bwMode="auto">
          <a:xfrm>
            <a:off x="11225297" y="107956"/>
            <a:ext cx="1133475" cy="377825"/>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algn="ctr" fontAlgn="base">
              <a:lnSpc>
                <a:spcPts val="2400"/>
              </a:lnSpc>
              <a:spcAft>
                <a:spcPts val="0"/>
              </a:spcAft>
            </a:pPr>
            <a:r>
              <a:rPr lang="ja-JP" altLang="en-US" sz="1300" kern="1200" dirty="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資料２－２　</a:t>
            </a:r>
            <a:endParaRPr lang="ja-JP" sz="13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7" name="テキスト ボックス 6">
            <a:extLst>
              <a:ext uri="{FF2B5EF4-FFF2-40B4-BE49-F238E27FC236}">
                <a16:creationId xmlns:a16="http://schemas.microsoft.com/office/drawing/2014/main" id="{608C6244-DF21-8FF7-D0E1-11C8CAF4E515}"/>
              </a:ext>
            </a:extLst>
          </p:cNvPr>
          <p:cNvSpPr txBox="1"/>
          <p:nvPr/>
        </p:nvSpPr>
        <p:spPr>
          <a:xfrm>
            <a:off x="84960" y="912019"/>
            <a:ext cx="5920271" cy="3016210"/>
          </a:xfrm>
          <a:prstGeom prst="rect">
            <a:avLst/>
          </a:prstGeom>
          <a:noFill/>
        </p:spPr>
        <p:txBody>
          <a:bodyPr wrap="square" rtlCol="0">
            <a:spAutoFit/>
          </a:bodyPr>
          <a:lstStyle/>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章　基本的な方向</a:t>
            </a:r>
            <a:endParaRPr kumimoji="1" lang="en-US" altLang="ja-JP"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60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府民の「もったいない」と「おいしさを追求する」心を大切にし、事業者、消費者、行政が一体となって、</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もったいないやん！”食の都大阪でおいしく食べきろう</a:t>
            </a:r>
            <a:b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始末の心</a:t>
            </a:r>
            <a:r>
              <a:rPr kumimoji="1" lang="ja-JP" altLang="en-US" sz="14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」で無駄にせず　</a:t>
            </a:r>
            <a:r>
              <a:rPr kumimoji="1" lang="ja-JP" altLang="en-US" sz="1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売りきり・食べきり・　</a:t>
            </a:r>
            <a:r>
              <a:rPr kumimoji="1" lang="ja-JP" altLang="en-US" sz="14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使いきり！</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b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をスローガンに、取組を進める。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endParaRPr lang="en-US" altLang="ja-JP"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第２章　基本的事項</a:t>
            </a:r>
            <a:endParaRPr lang="en-US" altLang="ja-JP"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計画の位置づけ</a:t>
            </a:r>
            <a:br>
              <a:rPr lang="en-US" altLang="ja-JP"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「食品ロスの削減の推進に関する法律」第</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条に基づく「食品ロスの削減の推進に関する基本的な</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方針」を踏まえ、同法第</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12 </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条に基づく都道府県食品ロス削減推進計画として本計画を策定。　　</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本計画は「大阪府循環型社会推進計画」等の関連計画との調和を図り、「大阪府環境総合計画」</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の考え方を踏まえ策定。</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1" dirty="0">
                <a:solidFill>
                  <a:prstClr val="black"/>
                </a:solidFill>
                <a:latin typeface="Meiryo UI" panose="020B0604030504040204" pitchFamily="50" charset="-128"/>
                <a:ea typeface="Meiryo UI" panose="020B0604030504040204" pitchFamily="50" charset="-128"/>
              </a:rPr>
              <a:t>　</a:t>
            </a:r>
            <a:br>
              <a:rPr lang="en-US" altLang="ja-JP" sz="1100" b="1" dirty="0">
                <a:solidFill>
                  <a:prstClr val="black"/>
                </a:solidFill>
                <a:latin typeface="Meiryo UI" panose="020B0604030504040204" pitchFamily="50" charset="-128"/>
                <a:ea typeface="Meiryo UI" panose="020B0604030504040204" pitchFamily="50" charset="-128"/>
              </a:rPr>
            </a:br>
            <a:r>
              <a:rPr lang="ja-JP" altLang="en-US" sz="1100" b="1" dirty="0">
                <a:solidFill>
                  <a:prstClr val="black"/>
                </a:solidFill>
                <a:latin typeface="Meiryo UI" panose="020B0604030504040204" pitchFamily="50" charset="-128"/>
                <a:ea typeface="Meiryo UI" panose="020B0604030504040204" pitchFamily="50" charset="-128"/>
              </a:rPr>
              <a:t>　　計画期間</a:t>
            </a:r>
            <a:r>
              <a:rPr lang="ja-JP" altLang="en-US" sz="1100" dirty="0">
                <a:solidFill>
                  <a:prstClr val="black"/>
                </a:solidFill>
                <a:latin typeface="Meiryo UI" panose="020B0604030504040204" pitchFamily="50" charset="-128"/>
                <a:ea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endParaRPr>
          </a:p>
          <a:p>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国の「基本方針」及び</a:t>
            </a:r>
            <a:r>
              <a:rPr lang="en-US" altLang="ja-JP" sz="1100" dirty="0">
                <a:solidFill>
                  <a:prstClr val="black"/>
                </a:solidFill>
                <a:latin typeface="Meiryo UI" panose="020B0604030504040204" pitchFamily="50" charset="-128"/>
                <a:ea typeface="Meiryo UI" panose="020B0604030504040204" pitchFamily="50" charset="-128"/>
              </a:rPr>
              <a:t>SDG</a:t>
            </a:r>
            <a:r>
              <a:rPr lang="ja-JP" altLang="en-US" sz="1100" dirty="0">
                <a:solidFill>
                  <a:prstClr val="black"/>
                </a:solidFill>
                <a:latin typeface="Meiryo UI" panose="020B0604030504040204" pitchFamily="50" charset="-128"/>
                <a:ea typeface="Meiryo UI" panose="020B0604030504040204" pitchFamily="50" charset="-128"/>
              </a:rPr>
              <a:t>ｓを踏まえ、</a:t>
            </a:r>
            <a:r>
              <a:rPr lang="en-US" altLang="ja-JP" sz="1100" dirty="0">
                <a:solidFill>
                  <a:prstClr val="black"/>
                </a:solidFill>
                <a:latin typeface="Meiryo UI" panose="020B0604030504040204" pitchFamily="50" charset="-128"/>
                <a:ea typeface="Meiryo UI" panose="020B0604030504040204" pitchFamily="50" charset="-128"/>
              </a:rPr>
              <a:t>2021</a:t>
            </a:r>
            <a:r>
              <a:rPr lang="ja-JP" altLang="en-US" sz="1100" dirty="0">
                <a:solidFill>
                  <a:prstClr val="black"/>
                </a:solidFill>
                <a:latin typeface="Meiryo UI" panose="020B0604030504040204" pitchFamily="50" charset="-128"/>
                <a:ea typeface="Meiryo UI" panose="020B0604030504040204" pitchFamily="50" charset="-128"/>
              </a:rPr>
              <a:t>年度～</a:t>
            </a:r>
            <a:r>
              <a:rPr lang="en-US" altLang="ja-JP" sz="1100" dirty="0">
                <a:solidFill>
                  <a:prstClr val="black"/>
                </a:solidFill>
                <a:latin typeface="Meiryo UI" panose="020B0604030504040204" pitchFamily="50" charset="-128"/>
                <a:ea typeface="Meiryo UI" panose="020B0604030504040204" pitchFamily="50" charset="-128"/>
              </a:rPr>
              <a:t>2030</a:t>
            </a:r>
            <a:r>
              <a:rPr lang="ja-JP" altLang="en-US" sz="1100" dirty="0">
                <a:solidFill>
                  <a:prstClr val="black"/>
                </a:solidFill>
                <a:latin typeface="Meiryo UI" panose="020B0604030504040204" pitchFamily="50" charset="-128"/>
                <a:ea typeface="Meiryo UI" panose="020B0604030504040204" pitchFamily="50" charset="-128"/>
              </a:rPr>
              <a:t>年度までの</a:t>
            </a:r>
            <a:r>
              <a:rPr lang="en-US" altLang="ja-JP" sz="1100" dirty="0">
                <a:solidFill>
                  <a:prstClr val="black"/>
                </a:solidFill>
                <a:latin typeface="Meiryo UI" panose="020B0604030504040204" pitchFamily="50" charset="-128"/>
                <a:ea typeface="Meiryo UI" panose="020B0604030504040204" pitchFamily="50" charset="-128"/>
              </a:rPr>
              <a:t>10</a:t>
            </a:r>
            <a:r>
              <a:rPr lang="ja-JP" altLang="en-US" sz="1100" dirty="0">
                <a:solidFill>
                  <a:prstClr val="black"/>
                </a:solidFill>
                <a:latin typeface="Meiryo UI" panose="020B0604030504040204" pitchFamily="50" charset="-128"/>
                <a:ea typeface="Meiryo UI" panose="020B0604030504040204" pitchFamily="50" charset="-128"/>
              </a:rPr>
              <a:t>年計画</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55" name="角丸四角形 98">
            <a:extLst>
              <a:ext uri="{FF2B5EF4-FFF2-40B4-BE49-F238E27FC236}">
                <a16:creationId xmlns:a16="http://schemas.microsoft.com/office/drawing/2014/main" id="{C741C557-D2FE-4DFF-BFFA-4144E20BE3FE}"/>
              </a:ext>
            </a:extLst>
          </p:cNvPr>
          <p:cNvSpPr/>
          <p:nvPr/>
        </p:nvSpPr>
        <p:spPr>
          <a:xfrm>
            <a:off x="6037546" y="4046473"/>
            <a:ext cx="6679094"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a:latin typeface="Meiryo UI" pitchFamily="50" charset="-128"/>
                <a:ea typeface="Meiryo UI" pitchFamily="50" charset="-128"/>
                <a:cs typeface="Meiryo UI" pitchFamily="50" charset="-128"/>
              </a:rPr>
              <a:t>第５章　各主体の役割</a:t>
            </a:r>
          </a:p>
        </p:txBody>
      </p:sp>
      <p:sp>
        <p:nvSpPr>
          <p:cNvPr id="56" name="正方形/長方形 55">
            <a:extLst>
              <a:ext uri="{FF2B5EF4-FFF2-40B4-BE49-F238E27FC236}">
                <a16:creationId xmlns:a16="http://schemas.microsoft.com/office/drawing/2014/main" id="{DE5D2452-734B-4F8E-9E26-97C1E61EE5E6}"/>
              </a:ext>
            </a:extLst>
          </p:cNvPr>
          <p:cNvSpPr/>
          <p:nvPr/>
        </p:nvSpPr>
        <p:spPr>
          <a:xfrm>
            <a:off x="6052403" y="4341925"/>
            <a:ext cx="6569586" cy="592470"/>
          </a:xfrm>
          <a:prstGeom prst="rect">
            <a:avLst/>
          </a:prstGeom>
        </p:spPr>
        <p:txBody>
          <a:bodyPr wrap="square">
            <a:spAutoFit/>
          </a:bodyPr>
          <a:lstStyle/>
          <a:p>
            <a:pPr>
              <a:lnSpc>
                <a:spcPts val="1300"/>
              </a:lnSpc>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事業者と消費者のそれぞれが、行動を実践しながら、双方向でコミュニケーションを取り合い、それぞれの課題や考えを共有し、相手の取組を応援することが大切。なお、発生抑制を行った上でも発生する食品ロスについては、食品寄附やリサイクル等による適切な有効活用・再生利用等に協力することとします。</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8" name="グループ化 47">
            <a:extLst>
              <a:ext uri="{FF2B5EF4-FFF2-40B4-BE49-F238E27FC236}">
                <a16:creationId xmlns:a16="http://schemas.microsoft.com/office/drawing/2014/main" id="{905A252F-FE6C-4EC7-99A6-DF9F7A6BEE4E}"/>
              </a:ext>
            </a:extLst>
          </p:cNvPr>
          <p:cNvGrpSpPr>
            <a:grpSpLocks/>
          </p:cNvGrpSpPr>
          <p:nvPr/>
        </p:nvGrpSpPr>
        <p:grpSpPr bwMode="auto">
          <a:xfrm>
            <a:off x="6369847" y="92054"/>
            <a:ext cx="3271458" cy="436069"/>
            <a:chOff x="7706062" y="20711"/>
            <a:chExt cx="4090513" cy="591720"/>
          </a:xfrm>
        </p:grpSpPr>
        <p:pic>
          <p:nvPicPr>
            <p:cNvPr id="59" name="図 49">
              <a:extLst>
                <a:ext uri="{FF2B5EF4-FFF2-40B4-BE49-F238E27FC236}">
                  <a16:creationId xmlns:a16="http://schemas.microsoft.com/office/drawing/2014/main" id="{7AD830B5-23D4-42FD-AA81-BB3F088457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6062" y="22500"/>
              <a:ext cx="586091" cy="586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図 50">
              <a:extLst>
                <a:ext uri="{FF2B5EF4-FFF2-40B4-BE49-F238E27FC236}">
                  <a16:creationId xmlns:a16="http://schemas.microsoft.com/office/drawing/2014/main" id="{878CB778-ACAD-4A95-800B-2D41B60C5E3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4404" y="26474"/>
              <a:ext cx="582117" cy="582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 name="図 51">
              <a:extLst>
                <a:ext uri="{FF2B5EF4-FFF2-40B4-BE49-F238E27FC236}">
                  <a16:creationId xmlns:a16="http://schemas.microsoft.com/office/drawing/2014/main" id="{DDABF94C-F11C-4775-B5AC-627EBB3D0A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76130" y="20711"/>
              <a:ext cx="590810" cy="590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 name="図 52">
              <a:extLst>
                <a:ext uri="{FF2B5EF4-FFF2-40B4-BE49-F238E27FC236}">
                  <a16:creationId xmlns:a16="http://schemas.microsoft.com/office/drawing/2014/main" id="{C6202440-0E9A-4DA2-AF7D-85B5836EC2D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60094" y="26550"/>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 name="図 53">
              <a:extLst>
                <a:ext uri="{FF2B5EF4-FFF2-40B4-BE49-F238E27FC236}">
                  <a16:creationId xmlns:a16="http://schemas.microsoft.com/office/drawing/2014/main" id="{BC959148-0543-40C4-BF37-B0C36062DF1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42294" y="25489"/>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 name="図 54">
              <a:extLst>
                <a:ext uri="{FF2B5EF4-FFF2-40B4-BE49-F238E27FC236}">
                  <a16:creationId xmlns:a16="http://schemas.microsoft.com/office/drawing/2014/main" id="{3C57FA50-C269-4A4E-815E-910E1A8DC07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628176" y="26500"/>
              <a:ext cx="582200" cy="58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 name="図 55">
              <a:extLst>
                <a:ext uri="{FF2B5EF4-FFF2-40B4-BE49-F238E27FC236}">
                  <a16:creationId xmlns:a16="http://schemas.microsoft.com/office/drawing/2014/main" id="{36BEEB29-CA74-4732-A120-1E9662F4C34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210375" y="22500"/>
              <a:ext cx="586200" cy="5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6" name="テキスト ボックス 35">
            <a:extLst>
              <a:ext uri="{FF2B5EF4-FFF2-40B4-BE49-F238E27FC236}">
                <a16:creationId xmlns:a16="http://schemas.microsoft.com/office/drawing/2014/main" id="{C95B9962-F9BF-41B8-9E6A-8E1F635A30D5}"/>
              </a:ext>
            </a:extLst>
          </p:cNvPr>
          <p:cNvSpPr txBox="1"/>
          <p:nvPr/>
        </p:nvSpPr>
        <p:spPr>
          <a:xfrm>
            <a:off x="74298" y="4379660"/>
            <a:ext cx="5823479" cy="4832092"/>
          </a:xfrm>
          <a:prstGeom prst="rect">
            <a:avLst/>
          </a:prstGeom>
          <a:noFill/>
        </p:spPr>
        <p:txBody>
          <a:bodyPr wrap="square" rtlCol="0">
            <a:spAutoFit/>
          </a:bodyPr>
          <a:lstStyle/>
          <a:p>
            <a:pPr marL="171450" indent="-171450">
              <a:buFont typeface="Wingdings" panose="05000000000000000000" pitchFamily="2" charset="2"/>
              <a:buChar char="u"/>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現状</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①食品ロス量</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減少傾向。うち 事業系は</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2022</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年度に大幅に減少</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したが、家庭系は微減～横ばいで推移。</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②食品ロス削減に取り組む人の割合</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削減の取組を２項目以上取り組む府民の割合に</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ついては、高い水準を維持し、目標達成に向けて</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堅調に推移している。</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課題</a:t>
            </a:r>
            <a:br>
              <a:rPr lang="en-US" altLang="ja-JP" sz="11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① 食品ロス量の削減状況</a:t>
            </a: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事業系</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小売・外食産業を中心に減少しているが、</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外食産業については、今後、増加に転ずる懸念がある。</a:t>
            </a: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家庭系</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量的な削減が進んでおらず、目標値まで</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到達できない可能性がある。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② 食品ロス削減に取り組む府民の割合</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堅調に推移しているが、家庭系の食品ロス量の削減まで</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には至っていない。</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lang="en-US" altLang="ja-JP" sz="11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方向性</a:t>
            </a:r>
            <a:br>
              <a:rPr lang="en-US" altLang="ja-JP" sz="11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rPr>
              <a:t>食品ロス量の削減は一定進んでいるが、目標達成のためには、これまで以上に取組を加速させていく必要がある。このため、府民</a:t>
            </a:r>
            <a:r>
              <a:rPr lang="en-US" altLang="ja-JP" sz="1100" dirty="0">
                <a:solidFill>
                  <a:prstClr val="black"/>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消費者</a:t>
            </a:r>
            <a:r>
              <a:rPr lang="en-US" altLang="ja-JP" sz="1100" dirty="0">
                <a:solidFill>
                  <a:prstClr val="black"/>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が、削減に取り組む項目を、複数以上、かつ、継続して取り組むための行動変容を促進していくとともに、取組を加速させるための具体的な内容を盛り込む。</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37" name="角丸四角形 68">
            <a:extLst>
              <a:ext uri="{FF2B5EF4-FFF2-40B4-BE49-F238E27FC236}">
                <a16:creationId xmlns:a16="http://schemas.microsoft.com/office/drawing/2014/main" id="{B9177131-AF2E-4655-99C6-8B9EA74DAD5D}"/>
              </a:ext>
            </a:extLst>
          </p:cNvPr>
          <p:cNvSpPr/>
          <p:nvPr/>
        </p:nvSpPr>
        <p:spPr>
          <a:xfrm>
            <a:off x="84960" y="4120520"/>
            <a:ext cx="5851770" cy="5298336"/>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38" name="角丸四角形 98">
            <a:extLst>
              <a:ext uri="{FF2B5EF4-FFF2-40B4-BE49-F238E27FC236}">
                <a16:creationId xmlns:a16="http://schemas.microsoft.com/office/drawing/2014/main" id="{563CE28B-833F-4D45-9EC5-D714A027991B}"/>
              </a:ext>
            </a:extLst>
          </p:cNvPr>
          <p:cNvSpPr/>
          <p:nvPr/>
        </p:nvSpPr>
        <p:spPr>
          <a:xfrm>
            <a:off x="84960" y="4053778"/>
            <a:ext cx="5860409"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itchFamily="50" charset="-128"/>
                <a:ea typeface="Meiryo UI" pitchFamily="50" charset="-128"/>
                <a:cs typeface="Meiryo UI" pitchFamily="50" charset="-128"/>
              </a:rPr>
              <a:t>第３章　食品ロスの現状と課題</a:t>
            </a:r>
          </a:p>
        </p:txBody>
      </p:sp>
      <p:sp>
        <p:nvSpPr>
          <p:cNvPr id="39" name="テキスト ボックス 38">
            <a:extLst>
              <a:ext uri="{FF2B5EF4-FFF2-40B4-BE49-F238E27FC236}">
                <a16:creationId xmlns:a16="http://schemas.microsoft.com/office/drawing/2014/main" id="{7B035786-4E0F-4E77-A6AC-110AAB0CCAA4}"/>
              </a:ext>
            </a:extLst>
          </p:cNvPr>
          <p:cNvSpPr txBox="1"/>
          <p:nvPr/>
        </p:nvSpPr>
        <p:spPr>
          <a:xfrm>
            <a:off x="6127437" y="930241"/>
            <a:ext cx="6419519" cy="2631490"/>
          </a:xfrm>
          <a:prstGeom prst="rect">
            <a:avLst/>
          </a:prstGeom>
          <a:noFill/>
        </p:spPr>
        <p:txBody>
          <a:bodyPr wrap="square" rtlCol="0">
            <a:spAutoFit/>
          </a:bodyPr>
          <a:lstStyle/>
          <a:p>
            <a:pPr marL="171450" indent="-171450">
              <a:buFont typeface="Wingdings" panose="05000000000000000000" pitchFamily="2" charset="2"/>
              <a:buChar char="u"/>
            </a:pPr>
            <a:r>
              <a:rPr lang="ja-JP"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将来目標（</a:t>
            </a:r>
            <a:r>
              <a:rPr lang="en-US" altLang="ja-JP"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年度目標）</a:t>
            </a: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①食品ロス量　 </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年度比で、</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年度までに食品ロス量を</a:t>
            </a:r>
            <a:r>
              <a:rPr lang="ja-JP" altLang="en-US"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事業系</a:t>
            </a:r>
            <a:r>
              <a:rPr lang="en-US" altLang="ja-JP"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60</a:t>
            </a:r>
            <a:r>
              <a:rPr lang="ja-JP" altLang="en-US"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％減</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、家庭系</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50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％をめざす。</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②食品ロス削減に取り組む府民の割合</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年度までに、食品ロス削減のための複数（２項目以上）の取組を行う府民の割合を</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90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％とする。</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角丸四角形 68">
            <a:extLst>
              <a:ext uri="{FF2B5EF4-FFF2-40B4-BE49-F238E27FC236}">
                <a16:creationId xmlns:a16="http://schemas.microsoft.com/office/drawing/2014/main" id="{C816D972-6211-4827-B00B-827B2C9DE3D5}"/>
              </a:ext>
            </a:extLst>
          </p:cNvPr>
          <p:cNvSpPr/>
          <p:nvPr/>
        </p:nvSpPr>
        <p:spPr>
          <a:xfrm>
            <a:off x="6018554" y="734428"/>
            <a:ext cx="6698086" cy="3166221"/>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41" name="角丸四角形 98">
            <a:extLst>
              <a:ext uri="{FF2B5EF4-FFF2-40B4-BE49-F238E27FC236}">
                <a16:creationId xmlns:a16="http://schemas.microsoft.com/office/drawing/2014/main" id="{53B0B76B-5716-4B81-A1F4-6FA48CA13C12}"/>
              </a:ext>
            </a:extLst>
          </p:cNvPr>
          <p:cNvSpPr/>
          <p:nvPr/>
        </p:nvSpPr>
        <p:spPr>
          <a:xfrm>
            <a:off x="6009200" y="611065"/>
            <a:ext cx="6720763"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a:latin typeface="Meiryo UI" pitchFamily="50" charset="-128"/>
                <a:ea typeface="Meiryo UI" pitchFamily="50" charset="-128"/>
                <a:cs typeface="Meiryo UI" pitchFamily="50" charset="-128"/>
              </a:rPr>
              <a:t>第４章　将来目標</a:t>
            </a:r>
          </a:p>
        </p:txBody>
      </p:sp>
      <p:sp>
        <p:nvSpPr>
          <p:cNvPr id="42" name="テキスト ボックス 41">
            <a:extLst>
              <a:ext uri="{FF2B5EF4-FFF2-40B4-BE49-F238E27FC236}">
                <a16:creationId xmlns:a16="http://schemas.microsoft.com/office/drawing/2014/main" id="{A90021F5-3896-4F35-9C0F-3F4EFEBC73F9}"/>
              </a:ext>
            </a:extLst>
          </p:cNvPr>
          <p:cNvSpPr txBox="1"/>
          <p:nvPr/>
        </p:nvSpPr>
        <p:spPr>
          <a:xfrm>
            <a:off x="3841647" y="4394687"/>
            <a:ext cx="1558129" cy="230832"/>
          </a:xfrm>
          <a:prstGeom prst="rect">
            <a:avLst/>
          </a:prstGeom>
          <a:noFill/>
        </p:spPr>
        <p:txBody>
          <a:bodyPr wrap="square" rtlCol="0">
            <a:spAutoFit/>
          </a:bodyPr>
          <a:lstStyle/>
          <a:p>
            <a:pPr algn="ctr"/>
            <a:r>
              <a:rPr lang="ja-JP" altLang="en-US" sz="900" b="1" dirty="0">
                <a:latin typeface="Meiryo UI" panose="020B0604030504040204" pitchFamily="50" charset="-128"/>
                <a:ea typeface="Meiryo UI" panose="020B0604030504040204" pitchFamily="50" charset="-128"/>
              </a:rPr>
              <a:t>〇食品ロス量（推計）</a:t>
            </a:r>
            <a:endParaRPr lang="en-US" altLang="ja-JP" sz="900" b="1" dirty="0">
              <a:latin typeface="Meiryo UI" panose="020B0604030504040204" pitchFamily="50" charset="-128"/>
              <a:ea typeface="Meiryo UI" panose="020B0604030504040204" pitchFamily="50" charset="-128"/>
            </a:endParaRPr>
          </a:p>
        </p:txBody>
      </p:sp>
      <p:graphicFrame>
        <p:nvGraphicFramePr>
          <p:cNvPr id="48" name="グラフ 47">
            <a:extLst>
              <a:ext uri="{FF2B5EF4-FFF2-40B4-BE49-F238E27FC236}">
                <a16:creationId xmlns:a16="http://schemas.microsoft.com/office/drawing/2014/main" id="{15EFDD91-86FA-47D0-80DE-F089D924ED48}"/>
              </a:ext>
            </a:extLst>
          </p:cNvPr>
          <p:cNvGraphicFramePr>
            <a:graphicFrameLocks/>
          </p:cNvGraphicFramePr>
          <p:nvPr>
            <p:extLst>
              <p:ext uri="{D42A27DB-BD31-4B8C-83A1-F6EECF244321}">
                <p14:modId xmlns:p14="http://schemas.microsoft.com/office/powerpoint/2010/main" val="2564333959"/>
              </p:ext>
            </p:extLst>
          </p:nvPr>
        </p:nvGraphicFramePr>
        <p:xfrm>
          <a:off x="3606721" y="6853693"/>
          <a:ext cx="2213736" cy="1552761"/>
        </p:xfrm>
        <a:graphic>
          <a:graphicData uri="http://schemas.openxmlformats.org/drawingml/2006/chart">
            <c:chart xmlns:c="http://schemas.openxmlformats.org/drawingml/2006/chart" xmlns:r="http://schemas.openxmlformats.org/officeDocument/2006/relationships" r:id="rId10"/>
          </a:graphicData>
        </a:graphic>
      </p:graphicFrame>
      <p:sp>
        <p:nvSpPr>
          <p:cNvPr id="49" name="テキスト ボックス 48">
            <a:extLst>
              <a:ext uri="{FF2B5EF4-FFF2-40B4-BE49-F238E27FC236}">
                <a16:creationId xmlns:a16="http://schemas.microsoft.com/office/drawing/2014/main" id="{0F3EBCA3-0F76-4CB2-9CAD-A34D6670A3E9}"/>
              </a:ext>
            </a:extLst>
          </p:cNvPr>
          <p:cNvSpPr txBox="1"/>
          <p:nvPr/>
        </p:nvSpPr>
        <p:spPr>
          <a:xfrm>
            <a:off x="3527852" y="6450990"/>
            <a:ext cx="2397817" cy="369332"/>
          </a:xfrm>
          <a:prstGeom prst="rect">
            <a:avLst/>
          </a:prstGeom>
          <a:noFill/>
        </p:spPr>
        <p:txBody>
          <a:bodyPr wrap="square" rtlCol="0">
            <a:spAutoFit/>
          </a:bodyPr>
          <a:lstStyle/>
          <a:p>
            <a:r>
              <a:rPr lang="ja-JP" altLang="en-US" sz="900" b="1" dirty="0">
                <a:latin typeface="Meiryo UI" panose="020B0604030504040204" pitchFamily="50" charset="-128"/>
                <a:ea typeface="Meiryo UI" panose="020B0604030504040204" pitchFamily="50" charset="-128"/>
              </a:rPr>
              <a:t>〇食品ロス削減の取組を</a:t>
            </a:r>
            <a:r>
              <a:rPr lang="en-US" altLang="ja-JP" sz="900" b="1" dirty="0">
                <a:latin typeface="Meiryo UI" panose="020B0604030504040204" pitchFamily="50" charset="-128"/>
                <a:ea typeface="Meiryo UI" panose="020B0604030504040204" pitchFamily="50" charset="-128"/>
              </a:rPr>
              <a:t>2</a:t>
            </a:r>
            <a:r>
              <a:rPr lang="ja-JP" altLang="en-US" sz="900" b="1" dirty="0">
                <a:latin typeface="Meiryo UI" panose="020B0604030504040204" pitchFamily="50" charset="-128"/>
                <a:ea typeface="Meiryo UI" panose="020B0604030504040204" pitchFamily="50" charset="-128"/>
              </a:rPr>
              <a:t>項目以上取り組む </a:t>
            </a:r>
            <a:endParaRPr lang="en-US" altLang="ja-JP" sz="900" b="1" dirty="0">
              <a:latin typeface="Meiryo UI" panose="020B0604030504040204" pitchFamily="50" charset="-128"/>
              <a:ea typeface="Meiryo UI" panose="020B0604030504040204" pitchFamily="50" charset="-128"/>
            </a:endParaRPr>
          </a:p>
          <a:p>
            <a:r>
              <a:rPr lang="en-US" altLang="ja-JP" sz="900" b="1" dirty="0">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府民の割合</a:t>
            </a:r>
          </a:p>
        </p:txBody>
      </p:sp>
      <p:graphicFrame>
        <p:nvGraphicFramePr>
          <p:cNvPr id="51" name="表 50">
            <a:extLst>
              <a:ext uri="{FF2B5EF4-FFF2-40B4-BE49-F238E27FC236}">
                <a16:creationId xmlns:a16="http://schemas.microsoft.com/office/drawing/2014/main" id="{F3E05BE0-F1B7-4A72-8CA8-BE175EA27FCD}"/>
              </a:ext>
            </a:extLst>
          </p:cNvPr>
          <p:cNvGraphicFramePr>
            <a:graphicFrameLocks noGrp="1"/>
          </p:cNvGraphicFramePr>
          <p:nvPr>
            <p:extLst>
              <p:ext uri="{D42A27DB-BD31-4B8C-83A1-F6EECF244321}">
                <p14:modId xmlns:p14="http://schemas.microsoft.com/office/powerpoint/2010/main" val="3163397194"/>
              </p:ext>
            </p:extLst>
          </p:nvPr>
        </p:nvGraphicFramePr>
        <p:xfrm>
          <a:off x="6091872" y="5062318"/>
          <a:ext cx="6532454" cy="4262342"/>
        </p:xfrm>
        <a:graphic>
          <a:graphicData uri="http://schemas.openxmlformats.org/drawingml/2006/table">
            <a:tbl>
              <a:tblPr firstRow="1" bandRow="1"/>
              <a:tblGrid>
                <a:gridCol w="3259209">
                  <a:extLst>
                    <a:ext uri="{9D8B030D-6E8A-4147-A177-3AD203B41FA5}">
                      <a16:colId xmlns:a16="http://schemas.microsoft.com/office/drawing/2014/main" val="4230220939"/>
                    </a:ext>
                  </a:extLst>
                </a:gridCol>
                <a:gridCol w="3273245">
                  <a:extLst>
                    <a:ext uri="{9D8B030D-6E8A-4147-A177-3AD203B41FA5}">
                      <a16:colId xmlns:a16="http://schemas.microsoft.com/office/drawing/2014/main" val="774331964"/>
                    </a:ext>
                  </a:extLst>
                </a:gridCol>
              </a:tblGrid>
              <a:tr h="197247">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1100">
                          <a:solidFill>
                            <a:schemeClr val="tx1"/>
                          </a:solidFill>
                          <a:latin typeface="Meiryo UI" panose="020B0604030504040204" pitchFamily="50" charset="-128"/>
                          <a:ea typeface="Meiryo UI" panose="020B0604030504040204" pitchFamily="50" charset="-128"/>
                        </a:rPr>
                        <a:t>消費者 </a:t>
                      </a:r>
                      <a:r>
                        <a:rPr kumimoji="1" lang="ja-JP" altLang="en-US" sz="1100">
                          <a:latin typeface="Meiryo UI" panose="020B0604030504040204" pitchFamily="50" charset="-128"/>
                          <a:ea typeface="Meiryo UI" panose="020B0604030504040204" pitchFamily="50" charset="-128"/>
                        </a:rPr>
                        <a:t> </a:t>
                      </a:r>
                      <a:endParaRPr kumimoji="1" lang="ja-JP" altLang="en-US" sz="1100">
                        <a:solidFill>
                          <a:schemeClr val="bg1"/>
                        </a:solidFill>
                        <a:latin typeface="Meiryo UI" panose="020B0604030504040204" pitchFamily="50" charset="-128"/>
                        <a:ea typeface="Meiryo UI" panose="020B0604030504040204" pitchFamily="50" charset="-128"/>
                      </a:endParaRP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1100">
                          <a:solidFill>
                            <a:schemeClr val="tx1"/>
                          </a:solidFill>
                          <a:latin typeface="Meiryo UI" panose="020B0604030504040204" pitchFamily="50" charset="-128"/>
                          <a:ea typeface="Meiryo UI" panose="020B0604030504040204" pitchFamily="50" charset="-128"/>
                        </a:rPr>
                        <a:t>事業者</a:t>
                      </a: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2904749161"/>
                  </a:ext>
                </a:extLst>
              </a:tr>
              <a:tr h="4058702">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spcAft>
                          <a:spcPts val="0"/>
                        </a:spcAft>
                        <a:buFont typeface="Wingdings" panose="05000000000000000000" pitchFamily="2" charset="2"/>
                        <a:buNone/>
                      </a:pP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買物の際</a:t>
                      </a:r>
                      <a:r>
                        <a:rPr kumimoji="1"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家にある食材を事前に確認し、使いきれる分だけ購入</a:t>
                      </a:r>
                      <a:endParaRPr kumimoji="1" lang="en-US" altLang="ja-JP" sz="1100"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rgbClr val="FF0000"/>
                          </a:solidFill>
                          <a:latin typeface="Meiryo UI" panose="020B0604030504040204" pitchFamily="50" charset="-128"/>
                          <a:ea typeface="Meiryo UI" panose="020B0604030504040204" pitchFamily="50" charset="-128"/>
                        </a:rPr>
                        <a:t>すぐ食べるものは「てまえどり」や見切り品を活用</a:t>
                      </a:r>
                    </a:p>
                    <a:p>
                      <a:pPr marL="171450" indent="-171450">
                        <a:spcAft>
                          <a:spcPts val="60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欠品を許容する意識を持つ</a:t>
                      </a:r>
                    </a:p>
                    <a:p>
                      <a:pPr marL="0" indent="0">
                        <a:spcAft>
                          <a:spcPts val="0"/>
                        </a:spcAft>
                        <a:buFont typeface="Wingdings" panose="05000000000000000000" pitchFamily="2" charset="2"/>
                        <a:buNone/>
                      </a:pP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食品の保存の際</a:t>
                      </a:r>
                      <a:r>
                        <a:rPr kumimoji="1"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食材に応じた適切な保存、冷蔵庫内の在庫管理等</a:t>
                      </a:r>
                      <a:endParaRPr kumimoji="1" lang="en-US" altLang="ja-JP" sz="1100"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消費期限と賞味期限の理解等</a:t>
                      </a:r>
                      <a:endParaRPr kumimoji="1" lang="en-US" altLang="ja-JP" sz="1100"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rgbClr val="FF0000"/>
                          </a:solidFill>
                          <a:latin typeface="Meiryo UI" panose="020B0604030504040204" pitchFamily="50" charset="-128"/>
                          <a:ea typeface="Meiryo UI" panose="020B0604030504040204" pitchFamily="50" charset="-128"/>
                        </a:rPr>
                        <a:t>食品を備蓄する際に「ローリングストック法」を実践</a:t>
                      </a:r>
                    </a:p>
                    <a:p>
                      <a:pPr marL="171450" indent="-171450">
                        <a:spcAft>
                          <a:spcPts val="600"/>
                        </a:spcAft>
                        <a:buFont typeface="Wingdings" panose="05000000000000000000" pitchFamily="2" charset="2"/>
                        <a:buChar char="Ø"/>
                      </a:pPr>
                      <a:r>
                        <a:rPr kumimoji="1" lang="ja-JP" altLang="en-US" sz="1100" dirty="0">
                          <a:solidFill>
                            <a:srgbClr val="FF0000"/>
                          </a:solidFill>
                          <a:latin typeface="Meiryo UI" panose="020B0604030504040204" pitchFamily="50" charset="-128"/>
                          <a:ea typeface="Meiryo UI" panose="020B0604030504040204" pitchFamily="50" charset="-128"/>
                        </a:rPr>
                        <a:t>フードドライブ活動を通じた未利用食品の寄附</a:t>
                      </a:r>
                      <a:endParaRPr kumimoji="1" lang="en-US" altLang="ja-JP" sz="1100" b="1" dirty="0">
                        <a:solidFill>
                          <a:srgbClr val="FF0000"/>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調理の際</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余った食材の活用等、食材を使いきる無駄のない調理</a:t>
                      </a: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食べきれる量を食卓に上げ、食べきれなかったものはリメイク等の工夫をする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indent="0">
                        <a:spcAft>
                          <a:spcPts val="0"/>
                        </a:spcAft>
                        <a:buFont typeface="Wingdings" panose="05000000000000000000" pitchFamily="2" charset="2"/>
                        <a:buNone/>
                      </a:pP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外食の際</a:t>
                      </a:r>
                      <a:r>
                        <a:rPr kumimoji="1"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食べきれる量を注文する</a:t>
                      </a:r>
                      <a:endParaRPr kumimoji="1" lang="en-US" altLang="ja-JP" sz="1100"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残ってしまった場合は「食べ残し持ち帰り促進ガイドライン」 に基づき持ち帰る</a:t>
                      </a:r>
                      <a:endParaRPr kumimoji="1" lang="en-US" altLang="ja-JP" sz="1100"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endParaRPr kumimoji="1" lang="en-US" altLang="ja-JP"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1450" indent="-171450">
                        <a:spcAft>
                          <a:spcPts val="0"/>
                        </a:spcAft>
                        <a:buFont typeface="Wingdings" panose="05000000000000000000" pitchFamily="2" charset="2"/>
                        <a:buChar char="Ø"/>
                      </a:pPr>
                      <a:r>
                        <a:rPr kumimoji="1" lang="en-US" altLang="ja-JP"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商品・サービス選択の際</a:t>
                      </a:r>
                      <a:r>
                        <a:rPr kumimoji="1" lang="en-US" altLang="ja-JP"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endParaRPr kumimoji="1" lang="ja-JP" altLang="en-US" sz="11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食品ロス削減に繋がる商品やサービスを積極的に利用し、事業者の取組を支援</a:t>
                      </a:r>
                      <a:endParaRPr kumimoji="1"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marR="0" lvl="0" indent="0" algn="l" defTabSz="145407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食品製造業者・農林漁業者</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製造・出荷での工程管理</a:t>
                      </a:r>
                      <a:endParaRPr kumimoji="1"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賞味期限の延長・表示の大括り化</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適正受注の推進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小分け包装等の実施</a:t>
                      </a:r>
                      <a:endParaRPr kumimoji="1"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未利用食品の</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有効活用</a:t>
                      </a:r>
                    </a:p>
                    <a:p>
                      <a:pPr marL="0" marR="0" lvl="0" indent="0" algn="l" defTabSz="145407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食品卸売・小売業者</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商慣習の見直し（納品期限の緩和</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適正発注等）</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需要予測等の推進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“売りきり”の推進</a:t>
                      </a:r>
                      <a:endParaRPr kumimoji="1"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小分け・少量販売等の工夫</a:t>
                      </a:r>
                    </a:p>
                    <a:p>
                      <a:pPr marL="0" marR="0" lvl="0" indent="0" algn="l" defTabSz="145407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外食事業者</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適正発注や提供の推進</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需要予測等の推進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“食べきり”の推進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「食べ残し持ち帰り促進ガイドライン」に基づく</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“持ち帰り”の推進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5407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共通事項</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「食品寄附ガイドライン」に基づく</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未利用食品の寄附</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フードシェアリングサービス活用等による売りきりの工夫 </a:t>
                      </a:r>
                      <a:endParaRPr kumimoji="1"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情報発信等を通じ、家庭での食品使いきりを推進 </a:t>
                      </a:r>
                      <a:endParaRPr kumimoji="1"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削減に向けた体制整備、取組や進捗状況の開示</a:t>
                      </a:r>
                      <a:endParaRPr kumimoji="1"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82638439"/>
                  </a:ext>
                </a:extLst>
              </a:tr>
            </a:tbl>
          </a:graphicData>
        </a:graphic>
      </p:graphicFrame>
      <p:graphicFrame>
        <p:nvGraphicFramePr>
          <p:cNvPr id="2" name="表 1">
            <a:extLst>
              <a:ext uri="{FF2B5EF4-FFF2-40B4-BE49-F238E27FC236}">
                <a16:creationId xmlns:a16="http://schemas.microsoft.com/office/drawing/2014/main" id="{C1C7025B-BC01-4B0A-AC4B-DF8537E37519}"/>
              </a:ext>
            </a:extLst>
          </p:cNvPr>
          <p:cNvGraphicFramePr>
            <a:graphicFrameLocks noGrp="1"/>
          </p:cNvGraphicFramePr>
          <p:nvPr>
            <p:extLst>
              <p:ext uri="{D42A27DB-BD31-4B8C-83A1-F6EECF244321}">
                <p14:modId xmlns:p14="http://schemas.microsoft.com/office/powerpoint/2010/main" val="928385128"/>
              </p:ext>
            </p:extLst>
          </p:nvPr>
        </p:nvGraphicFramePr>
        <p:xfrm>
          <a:off x="6903720" y="1592241"/>
          <a:ext cx="4678770" cy="1104679"/>
        </p:xfrm>
        <a:graphic>
          <a:graphicData uri="http://schemas.openxmlformats.org/drawingml/2006/table">
            <a:tbl>
              <a:tblPr firstRow="1" firstCol="1" bandRow="1"/>
              <a:tblGrid>
                <a:gridCol w="1108402">
                  <a:extLst>
                    <a:ext uri="{9D8B030D-6E8A-4147-A177-3AD203B41FA5}">
                      <a16:colId xmlns:a16="http://schemas.microsoft.com/office/drawing/2014/main" val="2472601581"/>
                    </a:ext>
                  </a:extLst>
                </a:gridCol>
                <a:gridCol w="1182968">
                  <a:extLst>
                    <a:ext uri="{9D8B030D-6E8A-4147-A177-3AD203B41FA5}">
                      <a16:colId xmlns:a16="http://schemas.microsoft.com/office/drawing/2014/main" val="3084108110"/>
                    </a:ext>
                  </a:extLst>
                </a:gridCol>
                <a:gridCol w="1225726">
                  <a:extLst>
                    <a:ext uri="{9D8B030D-6E8A-4147-A177-3AD203B41FA5}">
                      <a16:colId xmlns:a16="http://schemas.microsoft.com/office/drawing/2014/main" val="668554187"/>
                    </a:ext>
                  </a:extLst>
                </a:gridCol>
                <a:gridCol w="1161674">
                  <a:extLst>
                    <a:ext uri="{9D8B030D-6E8A-4147-A177-3AD203B41FA5}">
                      <a16:colId xmlns:a16="http://schemas.microsoft.com/office/drawing/2014/main" val="725530497"/>
                    </a:ext>
                  </a:extLst>
                </a:gridCol>
              </a:tblGrid>
              <a:tr h="344453">
                <a:tc>
                  <a:txBody>
                    <a:bodyPr/>
                    <a:lstStyle/>
                    <a:p>
                      <a:pPr algn="ctr">
                        <a:lnSpc>
                          <a:spcPts val="1400"/>
                        </a:lnSpc>
                      </a:pPr>
                      <a:r>
                        <a:rPr lang="en-US" sz="1100" kern="100">
                          <a:effectLst/>
                          <a:latin typeface="Meiryo UI" panose="020B0604030504040204" pitchFamily="50" charset="-128"/>
                          <a:ea typeface="游ゴシック" panose="020B0400000000000000" pitchFamily="50" charset="-128"/>
                          <a:cs typeface="Times New Roman" panose="02020603050405020304" pitchFamily="18" charset="0"/>
                        </a:rPr>
                        <a:t> </a:t>
                      </a:r>
                      <a:endParaRPr lang="ja-JP" sz="11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100" kern="100">
                          <a:effectLst/>
                          <a:latin typeface="Meiryo UI" panose="020B0604030504040204" pitchFamily="50" charset="-128"/>
                          <a:ea typeface="游ゴシック" panose="020B0400000000000000" pitchFamily="50" charset="-128"/>
                          <a:cs typeface="Times New Roman" panose="02020603050405020304" pitchFamily="18" charset="0"/>
                        </a:rPr>
                        <a:t>2000</a:t>
                      </a:r>
                      <a:r>
                        <a:rPr lang="ja-JP" sz="1100" kern="100">
                          <a:effectLst/>
                          <a:latin typeface="游ゴシック" panose="020B0400000000000000" pitchFamily="50" charset="-128"/>
                          <a:ea typeface="Meiryo UI" panose="020B0604030504040204" pitchFamily="50" charset="-128"/>
                          <a:cs typeface="Times New Roman" panose="02020603050405020304" pitchFamily="18" charset="0"/>
                        </a:rPr>
                        <a:t>年度</a:t>
                      </a:r>
                      <a:br>
                        <a:rPr lang="en-US" altLang="ja-JP" sz="1100" kern="100">
                          <a:effectLst/>
                          <a:latin typeface="游ゴシック" panose="020B0400000000000000" pitchFamily="50" charset="-128"/>
                          <a:ea typeface="Meiryo UI" panose="020B0604030504040204" pitchFamily="50" charset="-128"/>
                          <a:cs typeface="Times New Roman" panose="02020603050405020304" pitchFamily="18" charset="0"/>
                        </a:rPr>
                      </a:br>
                      <a:r>
                        <a:rPr lang="ja-JP" sz="1100" kern="100">
                          <a:effectLst/>
                          <a:latin typeface="游ゴシック" panose="020B0400000000000000" pitchFamily="50" charset="-128"/>
                          <a:ea typeface="Meiryo UI" panose="020B0604030504040204" pitchFamily="50" charset="-128"/>
                          <a:cs typeface="Times New Roman" panose="02020603050405020304" pitchFamily="18" charset="0"/>
                        </a:rPr>
                        <a:t>（基準値）</a:t>
                      </a:r>
                      <a:endParaRPr lang="ja-JP" sz="11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100" kern="100">
                          <a:solidFill>
                            <a:srgbClr val="FF0000"/>
                          </a:solidFill>
                          <a:effectLst/>
                          <a:latin typeface="Meiryo UI" panose="020B0604030504040204" pitchFamily="50" charset="-128"/>
                          <a:ea typeface="游ゴシック" panose="020B0400000000000000" pitchFamily="50" charset="-128"/>
                          <a:cs typeface="Times New Roman" panose="02020603050405020304" pitchFamily="18" charset="0"/>
                        </a:rPr>
                        <a:t>2022</a:t>
                      </a:r>
                      <a:r>
                        <a:rPr lang="ja-JP" sz="1100" kern="100">
                          <a:solidFill>
                            <a:srgbClr val="FF0000"/>
                          </a:solidFill>
                          <a:effectLst/>
                          <a:latin typeface="游ゴシック" panose="020B0400000000000000" pitchFamily="50" charset="-128"/>
                          <a:ea typeface="Meiryo UI" panose="020B0604030504040204" pitchFamily="50" charset="-128"/>
                          <a:cs typeface="Times New Roman" panose="02020603050405020304" pitchFamily="18" charset="0"/>
                        </a:rPr>
                        <a:t>年度</a:t>
                      </a:r>
                      <a:br>
                        <a:rPr lang="en-US" altLang="ja-JP" sz="1100" kern="100">
                          <a:solidFill>
                            <a:srgbClr val="FF0000"/>
                          </a:solidFill>
                          <a:effectLst/>
                          <a:latin typeface="游ゴシック" panose="020B0400000000000000" pitchFamily="50" charset="-128"/>
                          <a:ea typeface="Meiryo UI" panose="020B0604030504040204" pitchFamily="50" charset="-128"/>
                          <a:cs typeface="Times New Roman" panose="02020603050405020304" pitchFamily="18" charset="0"/>
                        </a:rPr>
                      </a:br>
                      <a:r>
                        <a:rPr lang="ja-JP" sz="1100" kern="100">
                          <a:solidFill>
                            <a:srgbClr val="FF0000"/>
                          </a:solidFill>
                          <a:effectLst/>
                          <a:latin typeface="游ゴシック" panose="020B0400000000000000" pitchFamily="50" charset="-128"/>
                          <a:ea typeface="Meiryo UI" panose="020B0604030504040204" pitchFamily="50" charset="-128"/>
                          <a:cs typeface="Times New Roman" panose="02020603050405020304" pitchFamily="18" charset="0"/>
                        </a:rPr>
                        <a:t>（現状値）</a:t>
                      </a:r>
                      <a:endParaRPr lang="ja-JP" sz="11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100" kern="100" dirty="0">
                          <a:solidFill>
                            <a:srgbClr val="000000"/>
                          </a:solidFill>
                          <a:effectLst/>
                          <a:latin typeface="Meiryo UI" panose="020B0604030504040204" pitchFamily="50" charset="-128"/>
                          <a:ea typeface="游ゴシック" panose="020B0400000000000000" pitchFamily="50" charset="-128"/>
                          <a:cs typeface="Times New Roman" panose="02020603050405020304" pitchFamily="18" charset="0"/>
                        </a:rPr>
                        <a:t>2030</a:t>
                      </a:r>
                      <a:r>
                        <a:rPr lang="ja-JP" sz="1100" kern="100" dirty="0">
                          <a:solidFill>
                            <a:srgbClr val="000000"/>
                          </a:solidFill>
                          <a:effectLst/>
                          <a:latin typeface="游ゴシック" panose="020B0400000000000000" pitchFamily="50" charset="-128"/>
                          <a:ea typeface="Meiryo UI" panose="020B0604030504040204" pitchFamily="50" charset="-128"/>
                          <a:cs typeface="Times New Roman" panose="02020603050405020304" pitchFamily="18" charset="0"/>
                        </a:rPr>
                        <a:t>年度</a:t>
                      </a:r>
                      <a:br>
                        <a:rPr lang="en-US" altLang="ja-JP" sz="1100" kern="100" dirty="0">
                          <a:solidFill>
                            <a:srgbClr val="000000"/>
                          </a:solidFill>
                          <a:effectLst/>
                          <a:latin typeface="游ゴシック" panose="020B0400000000000000" pitchFamily="50" charset="-128"/>
                          <a:ea typeface="Meiryo UI" panose="020B0604030504040204" pitchFamily="50" charset="-128"/>
                          <a:cs typeface="Times New Roman" panose="02020603050405020304" pitchFamily="18" charset="0"/>
                        </a:rPr>
                      </a:br>
                      <a:r>
                        <a:rPr lang="ja-JP" sz="1100" kern="100" dirty="0">
                          <a:solidFill>
                            <a:srgbClr val="000000"/>
                          </a:solidFill>
                          <a:effectLst/>
                          <a:latin typeface="游ゴシック" panose="020B0400000000000000" pitchFamily="50" charset="-128"/>
                          <a:ea typeface="Meiryo UI" panose="020B0604030504040204" pitchFamily="50" charset="-128"/>
                          <a:cs typeface="Times New Roman" panose="02020603050405020304" pitchFamily="18" charset="0"/>
                        </a:rPr>
                        <a:t>（</a:t>
                      </a:r>
                      <a:r>
                        <a:rPr lang="ja-JP" altLang="en-US" sz="1100" kern="100" dirty="0">
                          <a:solidFill>
                            <a:srgbClr val="FF0000"/>
                          </a:solidFill>
                          <a:effectLst/>
                          <a:latin typeface="游ゴシック" panose="020B0400000000000000" pitchFamily="50" charset="-128"/>
                          <a:ea typeface="Meiryo UI" panose="020B0604030504040204" pitchFamily="50" charset="-128"/>
                          <a:cs typeface="Times New Roman" panose="02020603050405020304" pitchFamily="18" charset="0"/>
                        </a:rPr>
                        <a:t>改定</a:t>
                      </a:r>
                      <a:r>
                        <a:rPr lang="ja-JP" sz="1100" kern="100" dirty="0">
                          <a:solidFill>
                            <a:srgbClr val="FF0000"/>
                          </a:solidFill>
                          <a:effectLst/>
                          <a:latin typeface="游ゴシック" panose="020B0400000000000000" pitchFamily="50" charset="-128"/>
                          <a:ea typeface="Meiryo UI" panose="020B0604030504040204" pitchFamily="50" charset="-128"/>
                          <a:cs typeface="Times New Roman" panose="02020603050405020304" pitchFamily="18" charset="0"/>
                        </a:rPr>
                        <a:t>目標値</a:t>
                      </a:r>
                      <a:r>
                        <a:rPr lang="ja-JP" sz="1100" kern="100" dirty="0">
                          <a:solidFill>
                            <a:srgbClr val="000000"/>
                          </a:solidFill>
                          <a:effectLst/>
                          <a:latin typeface="游ゴシック" panose="020B0400000000000000" pitchFamily="50" charset="-128"/>
                          <a:ea typeface="Meiryo UI" panose="020B0604030504040204" pitchFamily="50" charset="-128"/>
                          <a:cs typeface="Times New Roman" panose="02020603050405020304" pitchFamily="18" charset="0"/>
                        </a:rPr>
                        <a:t>）</a:t>
                      </a:r>
                      <a:endParaRPr lang="ja-JP" sz="11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896043834"/>
                  </a:ext>
                </a:extLst>
              </a:tr>
              <a:tr h="256766">
                <a:tc>
                  <a:txBody>
                    <a:bodyPr/>
                    <a:lstStyle/>
                    <a:p>
                      <a:pPr algn="ctr"/>
                      <a:r>
                        <a:rPr lang="ja-JP" sz="1200" kern="100" dirty="0">
                          <a:effectLst/>
                          <a:latin typeface="游ゴシック" panose="020B0400000000000000" pitchFamily="50" charset="-128"/>
                          <a:ea typeface="Meiryo UI" panose="020B0604030504040204" pitchFamily="50" charset="-128"/>
                          <a:cs typeface="Times New Roman" panose="02020603050405020304" pitchFamily="18" charset="0"/>
                        </a:rPr>
                        <a:t>事業系</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effectLst/>
                          <a:latin typeface="Meiryo UI" panose="020B0604030504040204" pitchFamily="50" charset="-128"/>
                          <a:ea typeface="游ゴシック" panose="020B0400000000000000" pitchFamily="50" charset="-128"/>
                          <a:cs typeface="Times New Roman" panose="02020603050405020304" pitchFamily="18" charset="0"/>
                        </a:rPr>
                        <a:t>33.2</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rgbClr val="FF0000"/>
                          </a:solidFill>
                          <a:effectLst/>
                          <a:latin typeface="Meiryo UI" panose="020B0604030504040204" pitchFamily="50" charset="-128"/>
                          <a:ea typeface="游ゴシック" panose="020B0400000000000000" pitchFamily="50" charset="-128"/>
                          <a:cs typeface="Times New Roman" panose="02020603050405020304" pitchFamily="18" charset="0"/>
                        </a:rPr>
                        <a:t>17.3</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a:solidFill>
                            <a:srgbClr val="FF0000"/>
                          </a:solidFill>
                          <a:effectLst/>
                          <a:latin typeface="Meiryo UI" panose="020B0604030504040204" pitchFamily="50" charset="-128"/>
                          <a:ea typeface="游ゴシック" panose="020B0400000000000000" pitchFamily="50" charset="-128"/>
                          <a:cs typeface="Times New Roman" panose="02020603050405020304" pitchFamily="18" charset="0"/>
                        </a:rPr>
                        <a:t>13.3</a:t>
                      </a:r>
                      <a:endParaRPr lang="ja-JP" sz="12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088145487"/>
                  </a:ext>
                </a:extLst>
              </a:tr>
              <a:tr h="236109">
                <a:tc>
                  <a:txBody>
                    <a:bodyPr/>
                    <a:lstStyle/>
                    <a:p>
                      <a:pPr algn="ctr"/>
                      <a:r>
                        <a:rPr lang="ja-JP" sz="1200" kern="100" dirty="0">
                          <a:effectLst/>
                          <a:latin typeface="游ゴシック" panose="020B0400000000000000" pitchFamily="50" charset="-128"/>
                          <a:ea typeface="Meiryo UI" panose="020B0604030504040204" pitchFamily="50" charset="-128"/>
                          <a:cs typeface="Times New Roman" panose="02020603050405020304" pitchFamily="18" charset="0"/>
                        </a:rPr>
                        <a:t>家庭系</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a:effectLst/>
                          <a:latin typeface="Meiryo UI" panose="020B0604030504040204" pitchFamily="50" charset="-128"/>
                          <a:ea typeface="游ゴシック" panose="020B0400000000000000" pitchFamily="50" charset="-128"/>
                          <a:cs typeface="Times New Roman" panose="02020603050405020304" pitchFamily="18" charset="0"/>
                        </a:rPr>
                        <a:t>32.2</a:t>
                      </a:r>
                      <a:endParaRPr lang="ja-JP" sz="12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rgbClr val="FF0000"/>
                          </a:solidFill>
                          <a:effectLst/>
                          <a:latin typeface="Meiryo UI" panose="020B0604030504040204" pitchFamily="50" charset="-128"/>
                          <a:ea typeface="游ゴシック" panose="020B0400000000000000" pitchFamily="50" charset="-128"/>
                          <a:cs typeface="Times New Roman" panose="02020603050405020304" pitchFamily="18" charset="0"/>
                        </a:rPr>
                        <a:t>20.5</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rgbClr val="000000"/>
                          </a:solidFill>
                          <a:effectLst/>
                          <a:latin typeface="Meiryo UI" panose="020B0604030504040204" pitchFamily="50" charset="-128"/>
                          <a:ea typeface="游ゴシック" panose="020B0400000000000000" pitchFamily="50" charset="-128"/>
                          <a:cs typeface="Times New Roman" panose="02020603050405020304" pitchFamily="18" charset="0"/>
                        </a:rPr>
                        <a:t>16.1</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406312496"/>
                  </a:ext>
                </a:extLst>
              </a:tr>
              <a:tr h="263824">
                <a:tc>
                  <a:txBody>
                    <a:bodyPr/>
                    <a:lstStyle/>
                    <a:p>
                      <a:pPr algn="ctr"/>
                      <a:r>
                        <a:rPr lang="ja-JP" sz="1200" kern="100" dirty="0">
                          <a:effectLst/>
                          <a:latin typeface="游ゴシック" panose="020B0400000000000000" pitchFamily="50" charset="-128"/>
                          <a:ea typeface="Meiryo UI" panose="020B0604030504040204" pitchFamily="50" charset="-128"/>
                          <a:cs typeface="Times New Roman" panose="02020603050405020304" pitchFamily="18" charset="0"/>
                        </a:rPr>
                        <a:t>全体</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a:effectLst/>
                          <a:latin typeface="Meiryo UI" panose="020B0604030504040204" pitchFamily="50" charset="-128"/>
                          <a:ea typeface="游ゴシック" panose="020B0400000000000000" pitchFamily="50" charset="-128"/>
                          <a:cs typeface="Times New Roman" panose="02020603050405020304" pitchFamily="18" charset="0"/>
                        </a:rPr>
                        <a:t>65.4</a:t>
                      </a:r>
                      <a:endParaRPr lang="ja-JP" sz="12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a:solidFill>
                            <a:srgbClr val="FF0000"/>
                          </a:solidFill>
                          <a:effectLst/>
                          <a:latin typeface="Meiryo UI" panose="020B0604030504040204" pitchFamily="50" charset="-128"/>
                          <a:ea typeface="游ゴシック" panose="020B0400000000000000" pitchFamily="50" charset="-128"/>
                          <a:cs typeface="Times New Roman" panose="02020603050405020304" pitchFamily="18" charset="0"/>
                        </a:rPr>
                        <a:t>37.8</a:t>
                      </a:r>
                      <a:endParaRPr lang="ja-JP" sz="12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rgbClr val="FF0000"/>
                          </a:solidFill>
                          <a:effectLst/>
                          <a:latin typeface="Meiryo UI" panose="020B0604030504040204" pitchFamily="50" charset="-128"/>
                          <a:ea typeface="游ゴシック" panose="020B0400000000000000" pitchFamily="50" charset="-128"/>
                          <a:cs typeface="Times New Roman" panose="02020603050405020304" pitchFamily="18" charset="0"/>
                        </a:rPr>
                        <a:t>29.4</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001951975"/>
                  </a:ext>
                </a:extLst>
              </a:tr>
            </a:tbl>
          </a:graphicData>
        </a:graphic>
      </p:graphicFrame>
      <p:graphicFrame>
        <p:nvGraphicFramePr>
          <p:cNvPr id="3" name="表 2">
            <a:extLst>
              <a:ext uri="{FF2B5EF4-FFF2-40B4-BE49-F238E27FC236}">
                <a16:creationId xmlns:a16="http://schemas.microsoft.com/office/drawing/2014/main" id="{9E871C6F-FC17-43EA-908C-6A652212DB73}"/>
              </a:ext>
            </a:extLst>
          </p:cNvPr>
          <p:cNvGraphicFramePr>
            <a:graphicFrameLocks noGrp="1"/>
          </p:cNvGraphicFramePr>
          <p:nvPr>
            <p:extLst>
              <p:ext uri="{D42A27DB-BD31-4B8C-83A1-F6EECF244321}">
                <p14:modId xmlns:p14="http://schemas.microsoft.com/office/powerpoint/2010/main" val="3700777861"/>
              </p:ext>
            </p:extLst>
          </p:nvPr>
        </p:nvGraphicFramePr>
        <p:xfrm>
          <a:off x="7073163" y="3184586"/>
          <a:ext cx="3867925" cy="673706"/>
        </p:xfrm>
        <a:graphic>
          <a:graphicData uri="http://schemas.openxmlformats.org/drawingml/2006/table">
            <a:tbl>
              <a:tblPr firstRow="1" firstCol="1" bandRow="1"/>
              <a:tblGrid>
                <a:gridCol w="1366660">
                  <a:extLst>
                    <a:ext uri="{9D8B030D-6E8A-4147-A177-3AD203B41FA5}">
                      <a16:colId xmlns:a16="http://schemas.microsoft.com/office/drawing/2014/main" val="3159060738"/>
                    </a:ext>
                  </a:extLst>
                </a:gridCol>
                <a:gridCol w="1150620">
                  <a:extLst>
                    <a:ext uri="{9D8B030D-6E8A-4147-A177-3AD203B41FA5}">
                      <a16:colId xmlns:a16="http://schemas.microsoft.com/office/drawing/2014/main" val="398691355"/>
                    </a:ext>
                  </a:extLst>
                </a:gridCol>
                <a:gridCol w="1350645">
                  <a:extLst>
                    <a:ext uri="{9D8B030D-6E8A-4147-A177-3AD203B41FA5}">
                      <a16:colId xmlns:a16="http://schemas.microsoft.com/office/drawing/2014/main" val="392014330"/>
                    </a:ext>
                  </a:extLst>
                </a:gridCol>
              </a:tblGrid>
              <a:tr h="353321">
                <a:tc>
                  <a:txBody>
                    <a:bodyPr/>
                    <a:lstStyle/>
                    <a:p>
                      <a:pPr algn="ctr">
                        <a:lnSpc>
                          <a:spcPts val="1400"/>
                        </a:lnSpc>
                      </a:pPr>
                      <a:r>
                        <a:rPr lang="en-US" sz="1000" kern="100">
                          <a:effectLst/>
                          <a:latin typeface="Meiryo UI" panose="020B0604030504040204" pitchFamily="50" charset="-128"/>
                          <a:ea typeface="游ゴシック" panose="020B0400000000000000" pitchFamily="50" charset="-128"/>
                          <a:cs typeface="Times New Roman" panose="02020603050405020304" pitchFamily="18" charset="0"/>
                        </a:rPr>
                        <a:t>2020</a:t>
                      </a:r>
                      <a:r>
                        <a:rPr lang="ja-JP" sz="1000" kern="100">
                          <a:effectLst/>
                          <a:latin typeface="游ゴシック" panose="020B0400000000000000" pitchFamily="50" charset="-128"/>
                          <a:ea typeface="Meiryo UI" panose="020B0604030504040204" pitchFamily="50" charset="-128"/>
                          <a:cs typeface="Times New Roman" panose="02020603050405020304" pitchFamily="18" charset="0"/>
                        </a:rPr>
                        <a:t>年度</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400"/>
                        </a:lnSpc>
                      </a:pPr>
                      <a:r>
                        <a:rPr lang="ja-JP" sz="1000" kern="100">
                          <a:effectLst/>
                          <a:latin typeface="游ゴシック" panose="020B0400000000000000" pitchFamily="50" charset="-128"/>
                          <a:ea typeface="Meiryo UI" panose="020B0604030504040204" pitchFamily="50" charset="-128"/>
                          <a:cs typeface="Times New Roman" panose="02020603050405020304" pitchFamily="18" charset="0"/>
                        </a:rPr>
                        <a:t>（本計画策定時）</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000" kern="100">
                          <a:solidFill>
                            <a:srgbClr val="FF0000"/>
                          </a:solidFill>
                          <a:effectLst/>
                          <a:latin typeface="Meiryo UI" panose="020B0604030504040204" pitchFamily="50" charset="-128"/>
                          <a:ea typeface="游ゴシック" panose="020B0400000000000000" pitchFamily="50" charset="-128"/>
                          <a:cs typeface="Times New Roman" panose="02020603050405020304" pitchFamily="18" charset="0"/>
                        </a:rPr>
                        <a:t>2024</a:t>
                      </a:r>
                      <a:r>
                        <a:rPr lang="ja-JP" sz="1000" kern="100">
                          <a:solidFill>
                            <a:srgbClr val="FF0000"/>
                          </a:solidFill>
                          <a:effectLst/>
                          <a:latin typeface="游ゴシック" panose="020B0400000000000000" pitchFamily="50" charset="-128"/>
                          <a:ea typeface="Meiryo UI" panose="020B0604030504040204" pitchFamily="50" charset="-128"/>
                          <a:cs typeface="Times New Roman" panose="02020603050405020304" pitchFamily="18" charset="0"/>
                        </a:rPr>
                        <a:t>年度</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400"/>
                        </a:lnSpc>
                      </a:pPr>
                      <a:r>
                        <a:rPr lang="ja-JP" sz="1000" kern="100">
                          <a:solidFill>
                            <a:srgbClr val="FF0000"/>
                          </a:solidFill>
                          <a:effectLst/>
                          <a:latin typeface="游ゴシック" panose="020B0400000000000000" pitchFamily="50" charset="-128"/>
                          <a:ea typeface="Meiryo UI" panose="020B0604030504040204" pitchFamily="50" charset="-128"/>
                          <a:cs typeface="Times New Roman" panose="02020603050405020304" pitchFamily="18" charset="0"/>
                        </a:rPr>
                        <a:t>（現状値）</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000" kern="100">
                          <a:solidFill>
                            <a:srgbClr val="000000"/>
                          </a:solidFill>
                          <a:effectLst/>
                          <a:latin typeface="Meiryo UI" panose="020B0604030504040204" pitchFamily="50" charset="-128"/>
                          <a:ea typeface="游ゴシック" panose="020B0400000000000000" pitchFamily="50" charset="-128"/>
                          <a:cs typeface="Times New Roman" panose="02020603050405020304" pitchFamily="18" charset="0"/>
                        </a:rPr>
                        <a:t>2030</a:t>
                      </a:r>
                      <a:r>
                        <a:rPr lang="ja-JP" sz="1000" kern="100">
                          <a:solidFill>
                            <a:srgbClr val="000000"/>
                          </a:solidFill>
                          <a:effectLst/>
                          <a:latin typeface="游ゴシック" panose="020B0400000000000000" pitchFamily="50" charset="-128"/>
                          <a:ea typeface="Meiryo UI" panose="020B0604030504040204" pitchFamily="50" charset="-128"/>
                          <a:cs typeface="Times New Roman" panose="02020603050405020304" pitchFamily="18" charset="0"/>
                        </a:rPr>
                        <a:t>年度</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400"/>
                        </a:lnSpc>
                      </a:pPr>
                      <a:r>
                        <a:rPr lang="ja-JP" sz="1000" kern="100">
                          <a:solidFill>
                            <a:srgbClr val="000000"/>
                          </a:solidFill>
                          <a:effectLst/>
                          <a:latin typeface="游ゴシック" panose="020B0400000000000000" pitchFamily="50" charset="-128"/>
                          <a:ea typeface="Meiryo UI" panose="020B0604030504040204" pitchFamily="50" charset="-128"/>
                          <a:cs typeface="Times New Roman" panose="02020603050405020304" pitchFamily="18" charset="0"/>
                        </a:rPr>
                        <a:t>（目標値）</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937901393"/>
                  </a:ext>
                </a:extLst>
              </a:tr>
              <a:tr h="320385">
                <a:tc>
                  <a:txBody>
                    <a:bodyPr/>
                    <a:lstStyle/>
                    <a:p>
                      <a:pPr algn="ctr"/>
                      <a:r>
                        <a:rPr lang="en-US" sz="1200" kern="100" dirty="0">
                          <a:effectLst/>
                          <a:latin typeface="Meiryo UI" panose="020B0604030504040204" pitchFamily="50" charset="-128"/>
                          <a:ea typeface="游ゴシック" panose="020B0400000000000000" pitchFamily="50" charset="-128"/>
                          <a:cs typeface="Times New Roman" panose="02020603050405020304" pitchFamily="18" charset="0"/>
                        </a:rPr>
                        <a:t>81.9</a:t>
                      </a:r>
                      <a:r>
                        <a:rPr lang="ja-JP" sz="1200" kern="100" dirty="0">
                          <a:effectLst/>
                          <a:latin typeface="游ゴシック" panose="020B0400000000000000" pitchFamily="50" charset="-128"/>
                          <a:ea typeface="Meiryo UI" panose="020B0604030504040204" pitchFamily="50" charset="-128"/>
                          <a:cs typeface="Times New Roman" panose="02020603050405020304" pitchFamily="18" charset="0"/>
                        </a:rPr>
                        <a:t>％</a:t>
                      </a:r>
                      <a:endParaRPr lang="ja-JP" sz="14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rgbClr val="FF0000"/>
                          </a:solidFill>
                          <a:effectLst/>
                          <a:latin typeface="Meiryo UI" panose="020B0604030504040204" pitchFamily="50" charset="-128"/>
                          <a:ea typeface="游ゴシック" panose="020B0400000000000000" pitchFamily="50" charset="-128"/>
                          <a:cs typeface="Times New Roman" panose="02020603050405020304" pitchFamily="18" charset="0"/>
                        </a:rPr>
                        <a:t>86.4</a:t>
                      </a:r>
                      <a:r>
                        <a:rPr lang="ja-JP" sz="1200" kern="100" dirty="0">
                          <a:solidFill>
                            <a:srgbClr val="FF0000"/>
                          </a:solidFill>
                          <a:effectLst/>
                          <a:latin typeface="游ゴシック" panose="020B0400000000000000" pitchFamily="50" charset="-128"/>
                          <a:ea typeface="Meiryo UI" panose="020B0604030504040204" pitchFamily="50" charset="-128"/>
                          <a:cs typeface="Times New Roman" panose="02020603050405020304" pitchFamily="18" charset="0"/>
                        </a:rPr>
                        <a:t>％</a:t>
                      </a:r>
                      <a:endParaRPr lang="ja-JP" sz="14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rgbClr val="000000"/>
                          </a:solidFill>
                          <a:effectLst/>
                          <a:latin typeface="Meiryo UI" panose="020B0604030504040204" pitchFamily="50" charset="-128"/>
                          <a:ea typeface="游ゴシック" panose="020B0400000000000000" pitchFamily="50" charset="-128"/>
                          <a:cs typeface="Times New Roman" panose="02020603050405020304" pitchFamily="18" charset="0"/>
                        </a:rPr>
                        <a:t>90</a:t>
                      </a:r>
                      <a:r>
                        <a:rPr lang="ja-JP" sz="1200" kern="100" dirty="0">
                          <a:solidFill>
                            <a:srgbClr val="000000"/>
                          </a:solidFill>
                          <a:effectLst/>
                          <a:latin typeface="游ゴシック" panose="020B0400000000000000" pitchFamily="50" charset="-128"/>
                          <a:ea typeface="Meiryo UI" panose="020B0604030504040204" pitchFamily="50" charset="-128"/>
                          <a:cs typeface="Times New Roman" panose="02020603050405020304" pitchFamily="18" charset="0"/>
                        </a:rPr>
                        <a:t>％</a:t>
                      </a:r>
                      <a:endParaRPr lang="ja-JP" sz="14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50556951"/>
                  </a:ext>
                </a:extLst>
              </a:tr>
            </a:tbl>
          </a:graphicData>
        </a:graphic>
      </p:graphicFrame>
      <p:sp>
        <p:nvSpPr>
          <p:cNvPr id="44" name="テキスト ボックス 23">
            <a:extLst>
              <a:ext uri="{FF2B5EF4-FFF2-40B4-BE49-F238E27FC236}">
                <a16:creationId xmlns:a16="http://schemas.microsoft.com/office/drawing/2014/main" id="{0344AEE5-2373-416C-A4B5-B1F9BB39E461}"/>
              </a:ext>
            </a:extLst>
          </p:cNvPr>
          <p:cNvSpPr txBox="1">
            <a:spLocks/>
          </p:cNvSpPr>
          <p:nvPr/>
        </p:nvSpPr>
        <p:spPr>
          <a:xfrm>
            <a:off x="10941088" y="1397336"/>
            <a:ext cx="1068215" cy="105661"/>
          </a:xfrm>
          <a:prstGeom prst="rect">
            <a:avLst/>
          </a:prstGeom>
          <a:noFill/>
          <a:ln w="6350">
            <a:noFill/>
          </a:ln>
        </p:spPr>
        <p:txBody>
          <a:bodyPr rot="0" spcFirstLastPara="0" vert="horz" wrap="square" lIns="0" tIns="0" rIns="0" bIns="0" numCol="1" spcCol="0" rtlCol="0" fromWordArt="0" anchor="t" anchorCtr="0" forceAA="0" compatLnSpc="1">
            <a:prstTxWarp prst="textNoShape">
              <a:avLst/>
            </a:prstTxWarp>
            <a:noAutofit/>
          </a:bodyPr>
          <a:lstStyle/>
          <a:p>
            <a:pPr algn="just"/>
            <a:r>
              <a:rPr lang="ja-JP" sz="1000" kern="100">
                <a:effectLst/>
                <a:latin typeface="游ゴシック" panose="020B0400000000000000" pitchFamily="50" charset="-128"/>
                <a:ea typeface="Meiryo UI" panose="020B0604030504040204" pitchFamily="50" charset="-128"/>
                <a:cs typeface="Times New Roman" panose="02020603050405020304" pitchFamily="18" charset="0"/>
              </a:rPr>
              <a:t>（万トン</a:t>
            </a:r>
            <a:r>
              <a:rPr lang="en-US" sz="1000" kern="100">
                <a:effectLst/>
                <a:latin typeface="游ゴシック" panose="020B0400000000000000" pitchFamily="50" charset="-128"/>
                <a:ea typeface="Meiryo UI" panose="020B0604030504040204" pitchFamily="50" charset="-128"/>
                <a:cs typeface="Times New Roman" panose="02020603050405020304" pitchFamily="18" charset="0"/>
              </a:rPr>
              <a:t>/</a:t>
            </a:r>
            <a:r>
              <a:rPr lang="ja-JP" sz="1000" kern="100">
                <a:effectLst/>
                <a:latin typeface="游ゴシック" panose="020B0400000000000000" pitchFamily="50" charset="-128"/>
                <a:ea typeface="Meiryo UI" panose="020B0604030504040204" pitchFamily="50" charset="-128"/>
                <a:cs typeface="Times New Roman" panose="02020603050405020304" pitchFamily="18" charset="0"/>
              </a:rPr>
              <a:t>年）</a:t>
            </a:r>
            <a:endParaRPr lang="ja-JP" sz="1200" kern="100">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pic>
        <p:nvPicPr>
          <p:cNvPr id="46" name="図 45">
            <a:extLst>
              <a:ext uri="{FF2B5EF4-FFF2-40B4-BE49-F238E27FC236}">
                <a16:creationId xmlns:a16="http://schemas.microsoft.com/office/drawing/2014/main" id="{98D61E42-7FC5-473B-B221-36B6C15415D0}"/>
              </a:ext>
            </a:extLst>
          </p:cNvPr>
          <p:cNvPicPr/>
          <p:nvPr/>
        </p:nvPicPr>
        <p:blipFill>
          <a:blip r:embed="rId11">
            <a:extLst>
              <a:ext uri="{28A0092B-C50C-407E-A947-70E740481C1C}">
                <a14:useLocalDpi xmlns:a14="http://schemas.microsoft.com/office/drawing/2010/main" val="0"/>
              </a:ext>
            </a:extLst>
          </a:blip>
          <a:srcRect/>
          <a:stretch>
            <a:fillRect/>
          </a:stretch>
        </p:blipFill>
        <p:spPr bwMode="auto">
          <a:xfrm>
            <a:off x="4583270" y="1359590"/>
            <a:ext cx="1263861" cy="1288469"/>
          </a:xfrm>
          <a:prstGeom prst="rect">
            <a:avLst/>
          </a:prstGeom>
          <a:noFill/>
          <a:ln>
            <a:noFill/>
          </a:ln>
        </p:spPr>
      </p:pic>
      <p:sp>
        <p:nvSpPr>
          <p:cNvPr id="50" name="正方形/長方形 49">
            <a:extLst>
              <a:ext uri="{FF2B5EF4-FFF2-40B4-BE49-F238E27FC236}">
                <a16:creationId xmlns:a16="http://schemas.microsoft.com/office/drawing/2014/main" id="{F94F63A5-8382-49DE-879E-108E3CE37BEA}"/>
              </a:ext>
            </a:extLst>
          </p:cNvPr>
          <p:cNvSpPr/>
          <p:nvPr/>
        </p:nvSpPr>
        <p:spPr>
          <a:xfrm>
            <a:off x="3822498" y="6878849"/>
            <a:ext cx="567600" cy="215444"/>
          </a:xfrm>
          <a:prstGeom prst="rect">
            <a:avLst/>
          </a:prstGeom>
          <a:noFill/>
        </p:spPr>
        <p:txBody>
          <a:bodyPr wrap="square">
            <a:spAutoFit/>
          </a:bodyPr>
          <a:lstStyle/>
          <a:p>
            <a:pPr defTabSz="1181679">
              <a:defRPr/>
            </a:pPr>
            <a:r>
              <a:rPr kumimoji="0" lang="en-US" altLang="ja-JP" sz="800" b="1" kern="0" dirty="0">
                <a:solidFill>
                  <a:prstClr val="black"/>
                </a:solidFill>
                <a:latin typeface="Meiryo UI"/>
                <a:ea typeface="Meiryo UI"/>
              </a:rPr>
              <a:t>81.9</a:t>
            </a:r>
            <a:r>
              <a:rPr kumimoji="0" lang="ja-JP" altLang="en-US" sz="800" b="1" kern="0" dirty="0">
                <a:solidFill>
                  <a:prstClr val="black"/>
                </a:solidFill>
                <a:latin typeface="Meiryo UI"/>
                <a:ea typeface="Meiryo UI"/>
              </a:rPr>
              <a:t>％</a:t>
            </a:r>
            <a:endParaRPr kumimoji="0" lang="en-US" altLang="ja-JP" sz="800" b="1" kern="0" dirty="0">
              <a:solidFill>
                <a:prstClr val="black"/>
              </a:solidFill>
              <a:latin typeface="Meiryo UI"/>
              <a:ea typeface="Meiryo UI"/>
            </a:endParaRPr>
          </a:p>
        </p:txBody>
      </p:sp>
      <p:grpSp>
        <p:nvGrpSpPr>
          <p:cNvPr id="6" name="グループ化 5">
            <a:extLst>
              <a:ext uri="{FF2B5EF4-FFF2-40B4-BE49-F238E27FC236}">
                <a16:creationId xmlns:a16="http://schemas.microsoft.com/office/drawing/2014/main" id="{1B554BB0-194B-4A1A-9D71-DB93556C6D0E}"/>
              </a:ext>
            </a:extLst>
          </p:cNvPr>
          <p:cNvGrpSpPr/>
          <p:nvPr/>
        </p:nvGrpSpPr>
        <p:grpSpPr>
          <a:xfrm>
            <a:off x="3053560" y="4544254"/>
            <a:ext cx="2927755" cy="2020506"/>
            <a:chOff x="3053560" y="4544254"/>
            <a:chExt cx="2927755" cy="2020506"/>
          </a:xfrm>
        </p:grpSpPr>
        <p:graphicFrame>
          <p:nvGraphicFramePr>
            <p:cNvPr id="53" name="グラフ 52">
              <a:extLst>
                <a:ext uri="{FF2B5EF4-FFF2-40B4-BE49-F238E27FC236}">
                  <a16:creationId xmlns:a16="http://schemas.microsoft.com/office/drawing/2014/main" id="{EC5A1D38-9BF3-445C-8C8C-77B69711D4CA}"/>
                </a:ext>
              </a:extLst>
            </p:cNvPr>
            <p:cNvGraphicFramePr>
              <a:graphicFrameLocks/>
            </p:cNvGraphicFramePr>
            <p:nvPr>
              <p:extLst>
                <p:ext uri="{D42A27DB-BD31-4B8C-83A1-F6EECF244321}">
                  <p14:modId xmlns:p14="http://schemas.microsoft.com/office/powerpoint/2010/main" val="1417841701"/>
                </p:ext>
              </p:extLst>
            </p:nvPr>
          </p:nvGraphicFramePr>
          <p:xfrm>
            <a:off x="3108960" y="4544254"/>
            <a:ext cx="2872355" cy="2020506"/>
          </p:xfrm>
          <a:graphic>
            <a:graphicData uri="http://schemas.openxmlformats.org/drawingml/2006/chart">
              <c:chart xmlns:c="http://schemas.openxmlformats.org/drawingml/2006/chart" xmlns:r="http://schemas.openxmlformats.org/officeDocument/2006/relationships" r:id="rId12"/>
            </a:graphicData>
          </a:graphic>
        </p:graphicFrame>
        <p:sp>
          <p:nvSpPr>
            <p:cNvPr id="4" name="テキスト ボックス 3">
              <a:extLst>
                <a:ext uri="{FF2B5EF4-FFF2-40B4-BE49-F238E27FC236}">
                  <a16:creationId xmlns:a16="http://schemas.microsoft.com/office/drawing/2014/main" id="{B1D679AF-08D1-44EB-B840-61C18C8AA1FA}"/>
                </a:ext>
              </a:extLst>
            </p:cNvPr>
            <p:cNvSpPr txBox="1"/>
            <p:nvPr/>
          </p:nvSpPr>
          <p:spPr>
            <a:xfrm>
              <a:off x="3061368" y="5101457"/>
              <a:ext cx="624622" cy="215444"/>
            </a:xfrm>
            <a:prstGeom prst="rect">
              <a:avLst/>
            </a:prstGeom>
            <a:noFill/>
          </p:spPr>
          <p:txBody>
            <a:bodyPr wrap="square" rtlCol="0">
              <a:spAutoFit/>
            </a:bodyPr>
            <a:lstStyle/>
            <a:p>
              <a:r>
                <a:rPr kumimoji="1" lang="ja-JP" altLang="en-US" sz="800" dirty="0">
                  <a:latin typeface="メイリオ" panose="020B0604030504040204" pitchFamily="50" charset="-128"/>
                  <a:ea typeface="メイリオ" panose="020B0604030504040204" pitchFamily="50" charset="-128"/>
                </a:rPr>
                <a:t>事業系</a:t>
              </a:r>
            </a:p>
          </p:txBody>
        </p:sp>
        <p:sp>
          <p:nvSpPr>
            <p:cNvPr id="54" name="テキスト ボックス 53">
              <a:extLst>
                <a:ext uri="{FF2B5EF4-FFF2-40B4-BE49-F238E27FC236}">
                  <a16:creationId xmlns:a16="http://schemas.microsoft.com/office/drawing/2014/main" id="{11C6E070-10F8-4C74-B268-7DCA03713A4F}"/>
                </a:ext>
              </a:extLst>
            </p:cNvPr>
            <p:cNvSpPr txBox="1"/>
            <p:nvPr/>
          </p:nvSpPr>
          <p:spPr>
            <a:xfrm>
              <a:off x="3104372" y="5675273"/>
              <a:ext cx="624622" cy="215444"/>
            </a:xfrm>
            <a:prstGeom prst="rect">
              <a:avLst/>
            </a:prstGeom>
            <a:noFill/>
          </p:spPr>
          <p:txBody>
            <a:bodyPr wrap="square" rtlCol="0">
              <a:spAutoFit/>
            </a:bodyPr>
            <a:lstStyle/>
            <a:p>
              <a:r>
                <a:rPr kumimoji="1" lang="ja-JP" altLang="en-US" sz="800" dirty="0">
                  <a:latin typeface="メイリオ" panose="020B0604030504040204" pitchFamily="50" charset="-128"/>
                  <a:ea typeface="メイリオ" panose="020B0604030504040204" pitchFamily="50" charset="-128"/>
                </a:rPr>
                <a:t>家庭系</a:t>
              </a:r>
            </a:p>
          </p:txBody>
        </p:sp>
        <p:sp>
          <p:nvSpPr>
            <p:cNvPr id="57" name="テキスト ボックス 56">
              <a:extLst>
                <a:ext uri="{FF2B5EF4-FFF2-40B4-BE49-F238E27FC236}">
                  <a16:creationId xmlns:a16="http://schemas.microsoft.com/office/drawing/2014/main" id="{C58D4EE7-DB80-4DCB-990C-54E8A673D261}"/>
                </a:ext>
              </a:extLst>
            </p:cNvPr>
            <p:cNvSpPr txBox="1"/>
            <p:nvPr/>
          </p:nvSpPr>
          <p:spPr>
            <a:xfrm>
              <a:off x="3564619" y="4698447"/>
              <a:ext cx="441931" cy="230832"/>
            </a:xfrm>
            <a:prstGeom prst="rect">
              <a:avLst/>
            </a:prstGeom>
            <a:noFill/>
          </p:spPr>
          <p:txBody>
            <a:bodyPr wrap="square" rtlCol="0">
              <a:spAutoFit/>
            </a:bodyPr>
            <a:lstStyle/>
            <a:p>
              <a:r>
                <a:rPr kumimoji="1" lang="en-US" altLang="ja-JP" sz="900" dirty="0">
                  <a:latin typeface="メイリオ" panose="020B0604030504040204" pitchFamily="50" charset="-128"/>
                  <a:ea typeface="メイリオ" panose="020B0604030504040204" pitchFamily="50" charset="-128"/>
                </a:rPr>
                <a:t>43.1</a:t>
              </a:r>
              <a:endParaRPr kumimoji="1" lang="ja-JP" altLang="en-US" sz="900" dirty="0">
                <a:latin typeface="メイリオ" panose="020B0604030504040204" pitchFamily="50" charset="-128"/>
                <a:ea typeface="メイリオ" panose="020B0604030504040204" pitchFamily="50" charset="-128"/>
              </a:endParaRPr>
            </a:p>
          </p:txBody>
        </p:sp>
        <p:sp>
          <p:nvSpPr>
            <p:cNvPr id="67" name="テキスト ボックス 66">
              <a:extLst>
                <a:ext uri="{FF2B5EF4-FFF2-40B4-BE49-F238E27FC236}">
                  <a16:creationId xmlns:a16="http://schemas.microsoft.com/office/drawing/2014/main" id="{DB5B79F4-AB3C-4EBF-9645-D4055405DE5D}"/>
                </a:ext>
              </a:extLst>
            </p:cNvPr>
            <p:cNvSpPr txBox="1"/>
            <p:nvPr/>
          </p:nvSpPr>
          <p:spPr>
            <a:xfrm>
              <a:off x="4387243" y="4831486"/>
              <a:ext cx="441931" cy="230832"/>
            </a:xfrm>
            <a:prstGeom prst="rect">
              <a:avLst/>
            </a:prstGeom>
            <a:noFill/>
          </p:spPr>
          <p:txBody>
            <a:bodyPr wrap="square" rtlCol="0">
              <a:spAutoFit/>
            </a:bodyPr>
            <a:lstStyle/>
            <a:p>
              <a:r>
                <a:rPr lang="en-US" altLang="ja-JP" sz="900" dirty="0">
                  <a:latin typeface="メイリオ" panose="020B0604030504040204" pitchFamily="50" charset="-128"/>
                  <a:ea typeface="メイリオ" panose="020B0604030504040204" pitchFamily="50" charset="-128"/>
                </a:rPr>
                <a:t>37.8</a:t>
              </a:r>
              <a:endParaRPr kumimoji="1" lang="ja-JP" altLang="en-US" sz="900" dirty="0">
                <a:latin typeface="メイリオ" panose="020B0604030504040204" pitchFamily="50" charset="-128"/>
                <a:ea typeface="メイリオ" panose="020B0604030504040204" pitchFamily="50" charset="-128"/>
              </a:endParaRPr>
            </a:p>
          </p:txBody>
        </p:sp>
        <p:sp>
          <p:nvSpPr>
            <p:cNvPr id="68" name="テキスト ボックス 67">
              <a:extLst>
                <a:ext uri="{FF2B5EF4-FFF2-40B4-BE49-F238E27FC236}">
                  <a16:creationId xmlns:a16="http://schemas.microsoft.com/office/drawing/2014/main" id="{0EFD5DFD-4904-411B-B994-314D4AECC444}"/>
                </a:ext>
              </a:extLst>
            </p:cNvPr>
            <p:cNvSpPr txBox="1"/>
            <p:nvPr/>
          </p:nvSpPr>
          <p:spPr>
            <a:xfrm>
              <a:off x="5220375" y="4973889"/>
              <a:ext cx="441931" cy="230832"/>
            </a:xfrm>
            <a:prstGeom prst="rect">
              <a:avLst/>
            </a:prstGeom>
            <a:noFill/>
          </p:spPr>
          <p:txBody>
            <a:bodyPr wrap="square" rtlCol="0">
              <a:spAutoFit/>
            </a:bodyPr>
            <a:lstStyle/>
            <a:p>
              <a:r>
                <a:rPr lang="en-US" altLang="ja-JP" sz="900" dirty="0">
                  <a:latin typeface="メイリオ" panose="020B0604030504040204" pitchFamily="50" charset="-128"/>
                  <a:ea typeface="メイリオ" panose="020B0604030504040204" pitchFamily="50" charset="-128"/>
                </a:rPr>
                <a:t>32.7</a:t>
              </a:r>
              <a:endParaRPr kumimoji="1" lang="ja-JP" altLang="en-US" sz="900" dirty="0">
                <a:latin typeface="メイリオ" panose="020B0604030504040204" pitchFamily="50" charset="-128"/>
                <a:ea typeface="メイリオ" panose="020B0604030504040204" pitchFamily="50" charset="-128"/>
              </a:endParaRPr>
            </a:p>
          </p:txBody>
        </p:sp>
        <p:sp>
          <p:nvSpPr>
            <p:cNvPr id="70" name="テキスト ボックス 69">
              <a:extLst>
                <a:ext uri="{FF2B5EF4-FFF2-40B4-BE49-F238E27FC236}">
                  <a16:creationId xmlns:a16="http://schemas.microsoft.com/office/drawing/2014/main" id="{E1A5DEF6-F166-4263-827E-7B88BBEC267F}"/>
                </a:ext>
              </a:extLst>
            </p:cNvPr>
            <p:cNvSpPr txBox="1"/>
            <p:nvPr/>
          </p:nvSpPr>
          <p:spPr>
            <a:xfrm>
              <a:off x="3108960" y="4590725"/>
              <a:ext cx="689095" cy="215444"/>
            </a:xfrm>
            <a:prstGeom prst="rect">
              <a:avLst/>
            </a:prstGeom>
            <a:noFill/>
          </p:spPr>
          <p:txBody>
            <a:bodyPr wrap="square" rtlCol="0">
              <a:spAutoFit/>
            </a:bodyPr>
            <a:lstStyle/>
            <a:p>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万トン</a:t>
              </a:r>
              <a:r>
                <a:rPr lang="en-US" altLang="ja-JP" sz="800" dirty="0">
                  <a:latin typeface="メイリオ" panose="020B0604030504040204" pitchFamily="50" charset="-128"/>
                  <a:ea typeface="メイリオ" panose="020B0604030504040204" pitchFamily="50" charset="-128"/>
                </a:rPr>
                <a:t>)</a:t>
              </a:r>
            </a:p>
          </p:txBody>
        </p:sp>
        <p:sp>
          <p:nvSpPr>
            <p:cNvPr id="71" name="テキスト ボックス 70">
              <a:extLst>
                <a:ext uri="{FF2B5EF4-FFF2-40B4-BE49-F238E27FC236}">
                  <a16:creationId xmlns:a16="http://schemas.microsoft.com/office/drawing/2014/main" id="{D9F31C3F-79F3-464D-94F5-E003D0A5EE36}"/>
                </a:ext>
              </a:extLst>
            </p:cNvPr>
            <p:cNvSpPr txBox="1"/>
            <p:nvPr/>
          </p:nvSpPr>
          <p:spPr>
            <a:xfrm>
              <a:off x="3053560" y="6087119"/>
              <a:ext cx="547237" cy="215444"/>
            </a:xfrm>
            <a:prstGeom prst="rect">
              <a:avLst/>
            </a:prstGeom>
            <a:noFill/>
          </p:spPr>
          <p:txBody>
            <a:bodyPr wrap="square" rtlCol="0">
              <a:spAutoFit/>
            </a:bodyPr>
            <a:lstStyle/>
            <a:p>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年度</a:t>
              </a:r>
              <a:r>
                <a:rPr lang="en-US" altLang="ja-JP" sz="800" dirty="0">
                  <a:latin typeface="メイリオ" panose="020B0604030504040204" pitchFamily="50" charset="-128"/>
                  <a:ea typeface="メイリオ" panose="020B0604030504040204" pitchFamily="50" charset="-128"/>
                </a:rPr>
                <a:t>)</a:t>
              </a:r>
            </a:p>
          </p:txBody>
        </p:sp>
      </p:grpSp>
    </p:spTree>
    <p:extLst>
      <p:ext uri="{BB962C8B-B14F-4D97-AF65-F5344CB8AC3E}">
        <p14:creationId xmlns:p14="http://schemas.microsoft.com/office/powerpoint/2010/main" val="129171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角丸四角形 77"/>
          <p:cNvSpPr/>
          <p:nvPr/>
        </p:nvSpPr>
        <p:spPr>
          <a:xfrm>
            <a:off x="146877" y="631128"/>
            <a:ext cx="12252933" cy="6619079"/>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79" name="角丸四角形 78"/>
          <p:cNvSpPr/>
          <p:nvPr/>
        </p:nvSpPr>
        <p:spPr>
          <a:xfrm>
            <a:off x="142692" y="595278"/>
            <a:ext cx="12257119"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lIns="91440" tIns="36000" rIns="91440" bIns="36000" rtlCol="0" anchor="ctr">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a:ea typeface="Meiryo UI"/>
                <a:cs typeface="Meiryo UI" pitchFamily="50" charset="-128"/>
              </a:rPr>
              <a:t>第６章　基本的施策</a:t>
            </a:r>
          </a:p>
        </p:txBody>
      </p:sp>
      <p:sp>
        <p:nvSpPr>
          <p:cNvPr id="90" name="角丸四角形 89"/>
          <p:cNvSpPr/>
          <p:nvPr/>
        </p:nvSpPr>
        <p:spPr>
          <a:xfrm>
            <a:off x="165833" y="7551047"/>
            <a:ext cx="12181273" cy="1706563"/>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96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97" name="角丸四角形 96"/>
          <p:cNvSpPr/>
          <p:nvPr/>
        </p:nvSpPr>
        <p:spPr>
          <a:xfrm>
            <a:off x="155530" y="7417639"/>
            <a:ext cx="12191576" cy="297978"/>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lIns="91440" tIns="36000" rIns="91440" bIns="36000" rtlCol="0" anchor="ctr">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a:ea typeface="Meiryo UI"/>
                <a:cs typeface="+mn-cs"/>
              </a:rPr>
              <a:t>計画の効果的な推進</a:t>
            </a:r>
          </a:p>
        </p:txBody>
      </p:sp>
      <p:sp>
        <p:nvSpPr>
          <p:cNvPr id="43" name="角丸四角形 42"/>
          <p:cNvSpPr/>
          <p:nvPr/>
        </p:nvSpPr>
        <p:spPr>
          <a:xfrm>
            <a:off x="153449" y="7532152"/>
            <a:ext cx="4032000"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L="0" marR="142875"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p:txBody>
      </p:sp>
      <p:sp>
        <p:nvSpPr>
          <p:cNvPr id="45" name="角丸四角形 44"/>
          <p:cNvSpPr/>
          <p:nvPr/>
        </p:nvSpPr>
        <p:spPr>
          <a:xfrm>
            <a:off x="-2724309" y="7094809"/>
            <a:ext cx="4032000" cy="360000"/>
          </a:xfrm>
          <a:prstGeom prst="roundRect">
            <a:avLst>
              <a:gd name="adj"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L="0" marR="142875"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36331"/>
            <a:ext cx="5938225"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1" i="0" u="none" strike="noStrike" kern="1200" cap="none" spc="0" normalizeH="0" baseline="0" noProof="0">
                  <a:ln>
                    <a:noFill/>
                  </a:ln>
                  <a:solidFill>
                    <a:prstClr val="white"/>
                  </a:solidFill>
                  <a:effectLst/>
                  <a:uLnTx/>
                  <a:uFillTx/>
                  <a:latin typeface="Meiryo UI"/>
                  <a:ea typeface="Meiryo UI"/>
                  <a:cs typeface="Meiryo UI" panose="020B0604030504040204" pitchFamily="50" charset="-128"/>
                </a:rPr>
                <a:t>大阪府食品ロス削減推進計画の見直しについて</a:t>
              </a:r>
              <a:r>
                <a:rPr kumimoji="1" lang="en-US" altLang="ja-JP" sz="1600" b="1" i="0" u="none" strike="noStrike" kern="1200" cap="none" spc="0" normalizeH="0" baseline="0" noProof="0">
                  <a:ln>
                    <a:noFill/>
                  </a:ln>
                  <a:solidFill>
                    <a:prstClr val="white"/>
                  </a:solidFill>
                  <a:effectLst/>
                  <a:uLnTx/>
                  <a:uFillTx/>
                  <a:latin typeface="Meiryo UI"/>
                  <a:ea typeface="Meiryo UI"/>
                  <a:cs typeface="Meiryo UI" panose="020B0604030504040204" pitchFamily="50" charset="-128"/>
                </a:rPr>
                <a:t>(</a:t>
              </a:r>
              <a:r>
                <a:rPr kumimoji="1" lang="ja-JP" altLang="en-US" sz="1600" b="1" i="0" u="none" strike="noStrike" kern="1200" cap="none" spc="0" normalizeH="0" baseline="0" noProof="0">
                  <a:ln>
                    <a:noFill/>
                  </a:ln>
                  <a:solidFill>
                    <a:prstClr val="white"/>
                  </a:solidFill>
                  <a:effectLst/>
                  <a:uLnTx/>
                  <a:uFillTx/>
                  <a:latin typeface="Meiryo UI"/>
                  <a:ea typeface="Meiryo UI"/>
                  <a:cs typeface="Meiryo UI" panose="020B0604030504040204" pitchFamily="50" charset="-128"/>
                </a:rPr>
                <a:t>部会報告骨子</a:t>
              </a:r>
              <a:r>
                <a:rPr kumimoji="1" lang="en-US" altLang="ja-JP" sz="1600" b="1" i="0" u="none" strike="noStrike" kern="1200" cap="none" spc="0" normalizeH="0" baseline="0" noProof="0">
                  <a:ln>
                    <a:noFill/>
                  </a:ln>
                  <a:solidFill>
                    <a:prstClr val="white"/>
                  </a:solidFill>
                  <a:effectLst/>
                  <a:uLnTx/>
                  <a:uFillTx/>
                  <a:latin typeface="Meiryo UI"/>
                  <a:ea typeface="Meiryo UI"/>
                  <a:cs typeface="Meiryo UI" panose="020B0604030504040204" pitchFamily="50" charset="-128"/>
                </a:rPr>
                <a:t>)</a:t>
              </a:r>
              <a:endParaRPr kumimoji="1" lang="ja-JP" altLang="en-US" sz="1600" b="1" i="0" u="none" strike="noStrike" kern="1200" cap="none" spc="0" normalizeH="0" baseline="0" noProof="0">
                <a:ln>
                  <a:noFill/>
                </a:ln>
                <a:solidFill>
                  <a:prstClr val="white"/>
                </a:solidFill>
                <a:effectLst/>
                <a:uLnTx/>
                <a:uFillTx/>
                <a:latin typeface="Meiryo UI"/>
                <a:ea typeface="Meiryo UI"/>
                <a:cs typeface="+mn-cs"/>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pSp>
      <p:sp>
        <p:nvSpPr>
          <p:cNvPr id="61" name="Text Box 2"/>
          <p:cNvSpPr txBox="1">
            <a:spLocks noChangeArrowheads="1"/>
          </p:cNvSpPr>
          <p:nvPr/>
        </p:nvSpPr>
        <p:spPr bwMode="auto">
          <a:xfrm>
            <a:off x="11225297" y="107956"/>
            <a:ext cx="1133475" cy="377825"/>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ctr" defTabSz="1280160" rtl="0" eaLnBrk="1" fontAlgn="base" latinLnBrk="0" hangingPunct="1">
              <a:lnSpc>
                <a:spcPts val="24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ゴシック" panose="020B0609070205080204" pitchFamily="49" charset="-128"/>
                <a:cs typeface="ＭＳ Ｐゴシック" panose="020B0600070205080204" pitchFamily="50" charset="-128"/>
              </a:rPr>
              <a:t>資料２－２　</a:t>
            </a:r>
            <a:endParaRPr kumimoji="1" lang="ja-JP" altLang="en-US" sz="13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nvGrpSpPr>
          <p:cNvPr id="58" name="グループ化 47">
            <a:extLst>
              <a:ext uri="{FF2B5EF4-FFF2-40B4-BE49-F238E27FC236}">
                <a16:creationId xmlns:a16="http://schemas.microsoft.com/office/drawing/2014/main" id="{905A252F-FE6C-4EC7-99A6-DF9F7A6BEE4E}"/>
              </a:ext>
            </a:extLst>
          </p:cNvPr>
          <p:cNvGrpSpPr>
            <a:grpSpLocks/>
          </p:cNvGrpSpPr>
          <p:nvPr/>
        </p:nvGrpSpPr>
        <p:grpSpPr bwMode="auto">
          <a:xfrm>
            <a:off x="6369847" y="92054"/>
            <a:ext cx="3271458" cy="436069"/>
            <a:chOff x="7706062" y="20711"/>
            <a:chExt cx="4090513" cy="591720"/>
          </a:xfrm>
        </p:grpSpPr>
        <p:pic>
          <p:nvPicPr>
            <p:cNvPr id="59" name="図 49">
              <a:extLst>
                <a:ext uri="{FF2B5EF4-FFF2-40B4-BE49-F238E27FC236}">
                  <a16:creationId xmlns:a16="http://schemas.microsoft.com/office/drawing/2014/main" id="{7AD830B5-23D4-42FD-AA81-BB3F088457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6062" y="22500"/>
              <a:ext cx="586091" cy="586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図 50">
              <a:extLst>
                <a:ext uri="{FF2B5EF4-FFF2-40B4-BE49-F238E27FC236}">
                  <a16:creationId xmlns:a16="http://schemas.microsoft.com/office/drawing/2014/main" id="{878CB778-ACAD-4A95-800B-2D41B60C5E3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4404" y="26474"/>
              <a:ext cx="582117" cy="582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 name="図 51">
              <a:extLst>
                <a:ext uri="{FF2B5EF4-FFF2-40B4-BE49-F238E27FC236}">
                  <a16:creationId xmlns:a16="http://schemas.microsoft.com/office/drawing/2014/main" id="{DDABF94C-F11C-4775-B5AC-627EBB3D0A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76130" y="20711"/>
              <a:ext cx="590810" cy="590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 name="図 52">
              <a:extLst>
                <a:ext uri="{FF2B5EF4-FFF2-40B4-BE49-F238E27FC236}">
                  <a16:creationId xmlns:a16="http://schemas.microsoft.com/office/drawing/2014/main" id="{C6202440-0E9A-4DA2-AF7D-85B5836EC2D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60094" y="26550"/>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 name="図 53">
              <a:extLst>
                <a:ext uri="{FF2B5EF4-FFF2-40B4-BE49-F238E27FC236}">
                  <a16:creationId xmlns:a16="http://schemas.microsoft.com/office/drawing/2014/main" id="{BC959148-0543-40C4-BF37-B0C36062DF1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42294" y="25489"/>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 name="図 54">
              <a:extLst>
                <a:ext uri="{FF2B5EF4-FFF2-40B4-BE49-F238E27FC236}">
                  <a16:creationId xmlns:a16="http://schemas.microsoft.com/office/drawing/2014/main" id="{3C57FA50-C269-4A4E-815E-910E1A8DC07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628176" y="26500"/>
              <a:ext cx="582200" cy="58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 name="図 55">
              <a:extLst>
                <a:ext uri="{FF2B5EF4-FFF2-40B4-BE49-F238E27FC236}">
                  <a16:creationId xmlns:a16="http://schemas.microsoft.com/office/drawing/2014/main" id="{36BEEB29-CA74-4732-A120-1E9662F4C34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210375" y="22500"/>
              <a:ext cx="586200" cy="5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7" name="正方形/長方形 56">
            <a:extLst>
              <a:ext uri="{FF2B5EF4-FFF2-40B4-BE49-F238E27FC236}">
                <a16:creationId xmlns:a16="http://schemas.microsoft.com/office/drawing/2014/main" id="{6436214A-DABD-4360-BBE7-67ED17D55D25}"/>
              </a:ext>
            </a:extLst>
          </p:cNvPr>
          <p:cNvSpPr/>
          <p:nvPr/>
        </p:nvSpPr>
        <p:spPr>
          <a:xfrm>
            <a:off x="190170" y="880797"/>
            <a:ext cx="12132954" cy="434543"/>
          </a:xfrm>
          <a:prstGeom prst="rect">
            <a:avLst/>
          </a:prstGeom>
        </p:spPr>
        <p:txBody>
          <a:bodyPr wrap="square" lIns="91440" tIns="45720" rIns="91440" bIns="45720" anchor="t">
            <a:spAutoFit/>
          </a:bodyPr>
          <a:lstStyle/>
          <a:p>
            <a:pPr marR="0" lvl="0" algn="l" defTabSz="1280160" rtl="0" eaLnBrk="1" fontAlgn="auto" latinLnBrk="0" hangingPunct="1">
              <a:lnSpc>
                <a:spcPts val="1400"/>
              </a:lnSpc>
              <a:spcBef>
                <a:spcPts val="300"/>
              </a:spcBef>
              <a:spcAft>
                <a:spcPts val="0"/>
              </a:spcAft>
              <a:buClrTx/>
              <a:buSzTx/>
              <a:tabLst/>
              <a:defRPr/>
            </a:pPr>
            <a:r>
              <a:rPr lang="ja-JP" altLang="en-US" sz="1100" dirty="0">
                <a:solidFill>
                  <a:prstClr val="black"/>
                </a:solidFill>
                <a:latin typeface="Meiryo UI"/>
                <a:ea typeface="Meiryo UI"/>
                <a:cs typeface="Meiryo UI" panose="020B0604030504040204" pitchFamily="50" charset="-128"/>
              </a:rPr>
              <a:t>家庭系の食品ロスの更なる削減を進めていくために</a:t>
            </a:r>
            <a:r>
              <a:rPr lang="ja-JP" altLang="en-US" sz="1100" b="1" dirty="0">
                <a:solidFill>
                  <a:prstClr val="black"/>
                </a:solidFill>
                <a:latin typeface="Meiryo UI"/>
                <a:ea typeface="Meiryo UI"/>
                <a:cs typeface="Meiryo UI" panose="020B0604030504040204" pitchFamily="50" charset="-128"/>
              </a:rPr>
              <a:t>「家庭における食品の使いきりの推進」</a:t>
            </a:r>
            <a:r>
              <a:rPr lang="ja-JP" altLang="en-US" sz="1100" dirty="0">
                <a:solidFill>
                  <a:prstClr val="black"/>
                </a:solidFill>
                <a:latin typeface="Meiryo UI"/>
                <a:ea typeface="Meiryo UI"/>
                <a:cs typeface="Meiryo UI" panose="020B0604030504040204" pitchFamily="50" charset="-128"/>
              </a:rPr>
              <a:t>を、また、事業系・家庭系双方の食品ロスの削減にアプローチするために、</a:t>
            </a:r>
            <a:r>
              <a:rPr lang="ja-JP" altLang="en-US" sz="1100" b="1" dirty="0">
                <a:solidFill>
                  <a:srgbClr val="FF0000"/>
                </a:solidFill>
                <a:latin typeface="Meiryo UI"/>
                <a:ea typeface="Meiryo UI"/>
                <a:cs typeface="Meiryo UI" panose="020B0604030504040204" pitchFamily="50" charset="-128"/>
              </a:rPr>
              <a:t>事業者における適正量の製造・販売・供給</a:t>
            </a:r>
            <a:r>
              <a:rPr lang="ja-JP" altLang="en-US" sz="1100" dirty="0">
                <a:solidFill>
                  <a:srgbClr val="FF0000"/>
                </a:solidFill>
                <a:latin typeface="Meiryo UI"/>
                <a:ea typeface="Meiryo UI"/>
                <a:cs typeface="Meiryo UI" panose="020B0604030504040204" pitchFamily="50" charset="-128"/>
              </a:rPr>
              <a:t>を前提と</a:t>
            </a:r>
            <a:br>
              <a:rPr lang="en-US" altLang="ja-JP" sz="1100" dirty="0">
                <a:solidFill>
                  <a:srgbClr val="FF0000"/>
                </a:solidFill>
                <a:latin typeface="Meiryo UI"/>
                <a:ea typeface="Meiryo UI"/>
                <a:cs typeface="Meiryo UI" panose="020B0604030504040204" pitchFamily="50" charset="-128"/>
              </a:rPr>
            </a:br>
            <a:r>
              <a:rPr lang="ja-JP" altLang="en-US" sz="1100" dirty="0">
                <a:solidFill>
                  <a:srgbClr val="FF0000"/>
                </a:solidFill>
                <a:latin typeface="Meiryo UI"/>
                <a:ea typeface="Meiryo UI"/>
                <a:cs typeface="Meiryo UI" panose="020B0604030504040204" pitchFamily="50" charset="-128"/>
              </a:rPr>
              <a:t>しつつ</a:t>
            </a:r>
            <a:r>
              <a:rPr lang="ja-JP" altLang="en-US" sz="1100" b="1" dirty="0">
                <a:solidFill>
                  <a:prstClr val="black"/>
                </a:solidFill>
                <a:latin typeface="Meiryo UI"/>
                <a:ea typeface="Meiryo UI"/>
                <a:cs typeface="Meiryo UI" panose="020B0604030504040204" pitchFamily="50" charset="-128"/>
              </a:rPr>
              <a:t>「食品の売りきり・食べきりの推進」</a:t>
            </a:r>
            <a:r>
              <a:rPr lang="ja-JP" altLang="en-US" sz="1100" dirty="0">
                <a:solidFill>
                  <a:prstClr val="black"/>
                </a:solidFill>
                <a:latin typeface="Meiryo UI"/>
                <a:ea typeface="Meiryo UI"/>
                <a:cs typeface="Meiryo UI" panose="020B0604030504040204" pitchFamily="50" charset="-128"/>
              </a:rPr>
              <a:t>及び</a:t>
            </a:r>
            <a:r>
              <a:rPr lang="ja-JP" altLang="en-US" sz="1100" b="1" dirty="0">
                <a:solidFill>
                  <a:prstClr val="black"/>
                </a:solidFill>
                <a:latin typeface="Meiryo UI"/>
                <a:ea typeface="Meiryo UI"/>
                <a:cs typeface="Meiryo UI" panose="020B0604030504040204" pitchFamily="50" charset="-128"/>
              </a:rPr>
              <a:t>「未利用食品の有効活用」</a:t>
            </a:r>
            <a:r>
              <a:rPr lang="ja-JP" altLang="en-US" sz="1100" dirty="0">
                <a:solidFill>
                  <a:prstClr val="black"/>
                </a:solidFill>
                <a:latin typeface="Meiryo UI"/>
                <a:ea typeface="Meiryo UI"/>
                <a:cs typeface="Meiryo UI" panose="020B0604030504040204" pitchFamily="50" charset="-128"/>
              </a:rPr>
              <a:t>という</a:t>
            </a:r>
            <a:r>
              <a:rPr lang="en-US" altLang="ja-JP" sz="1100" dirty="0">
                <a:solidFill>
                  <a:prstClr val="black"/>
                </a:solidFill>
                <a:latin typeface="Meiryo UI"/>
                <a:ea typeface="Meiryo UI"/>
                <a:cs typeface="Meiryo UI" panose="020B0604030504040204" pitchFamily="50" charset="-128"/>
              </a:rPr>
              <a:t>3</a:t>
            </a:r>
            <a:r>
              <a:rPr lang="ja-JP" altLang="en-US" sz="1100" dirty="0">
                <a:solidFill>
                  <a:prstClr val="black"/>
                </a:solidFill>
                <a:latin typeface="Meiryo UI"/>
                <a:ea typeface="Meiryo UI"/>
                <a:cs typeface="Meiryo UI" panose="020B0604030504040204" pitchFamily="50" charset="-128"/>
              </a:rPr>
              <a:t>つの施策の柱を掲げて、体系的かつ重点的に進めていく。</a:t>
            </a:r>
            <a:endParaRPr kumimoji="1" lang="en-US" altLang="ja-JP" sz="900" b="0" i="0" u="none" strike="noStrike" kern="1200" cap="none" spc="0" normalizeH="0" baseline="0" noProof="0" dirty="0">
              <a:ln>
                <a:noFill/>
              </a:ln>
              <a:solidFill>
                <a:prstClr val="black"/>
              </a:solidFill>
              <a:effectLst/>
              <a:uLnTx/>
              <a:uFillTx/>
              <a:latin typeface="Meiryo UI"/>
              <a:ea typeface="Meiryo UI"/>
              <a:cs typeface="Meiryo UI" panose="020B0604030504040204" pitchFamily="50" charset="-128"/>
            </a:endParaRPr>
          </a:p>
        </p:txBody>
      </p:sp>
      <p:sp>
        <p:nvSpPr>
          <p:cNvPr id="50" name="テキスト ボックス 49">
            <a:extLst>
              <a:ext uri="{FF2B5EF4-FFF2-40B4-BE49-F238E27FC236}">
                <a16:creationId xmlns:a16="http://schemas.microsoft.com/office/drawing/2014/main" id="{81F43C5E-3B44-416C-902E-50AE2F8B4DB9}"/>
              </a:ext>
            </a:extLst>
          </p:cNvPr>
          <p:cNvSpPr txBox="1"/>
          <p:nvPr/>
        </p:nvSpPr>
        <p:spPr>
          <a:xfrm>
            <a:off x="219206" y="7793175"/>
            <a:ext cx="6957390" cy="1277273"/>
          </a:xfrm>
          <a:prstGeom prst="rect">
            <a:avLst/>
          </a:prstGeom>
          <a:noFill/>
        </p:spPr>
        <p:txBody>
          <a:bodyPr wrap="square" rtlCol="0">
            <a:spAutoFit/>
          </a:bodyPr>
          <a:lstStyle/>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100" b="1" i="0" u="sng"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推進体制</a:t>
            </a:r>
            <a:br>
              <a:rPr kumimoji="1" lang="en-US" altLang="ja-JP" sz="1100" b="1" i="0" u="sng"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食品ロス削減のためには、流通全体及び消費者が一体となってコミュニケーションを強化し、取組を推進する必要がある。このため、食品製造業者、食品卸売・小売業者、外食事業者、消費者、行政等多様な主体で構成するネットワーク懇話会等の体制を築く。</a:t>
            </a: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庁内関係部局との連携や、市町村担当者会議等を活用することにより、オール大阪で取組を進める。</a:t>
            </a: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進捗管理</a:t>
            </a:r>
            <a:b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ネットワーク懇話会等により、継続的に取組状況等の成果を検証し、より効果的な取組を検討。</a:t>
            </a:r>
          </a:p>
        </p:txBody>
      </p:sp>
      <p:graphicFrame>
        <p:nvGraphicFramePr>
          <p:cNvPr id="26" name="表 25">
            <a:extLst>
              <a:ext uri="{FF2B5EF4-FFF2-40B4-BE49-F238E27FC236}">
                <a16:creationId xmlns:a16="http://schemas.microsoft.com/office/drawing/2014/main" id="{AA5A03EE-3B14-4D2A-B195-5AB3D22E9802}"/>
              </a:ext>
            </a:extLst>
          </p:cNvPr>
          <p:cNvGraphicFramePr>
            <a:graphicFrameLocks noGrp="1"/>
          </p:cNvGraphicFramePr>
          <p:nvPr>
            <p:extLst>
              <p:ext uri="{D42A27DB-BD31-4B8C-83A1-F6EECF244321}">
                <p14:modId xmlns:p14="http://schemas.microsoft.com/office/powerpoint/2010/main" val="733098629"/>
              </p:ext>
            </p:extLst>
          </p:nvPr>
        </p:nvGraphicFramePr>
        <p:xfrm>
          <a:off x="219206" y="1429027"/>
          <a:ext cx="5530298" cy="2621185"/>
        </p:xfrm>
        <a:graphic>
          <a:graphicData uri="http://schemas.openxmlformats.org/drawingml/2006/table">
            <a:tbl>
              <a:tblPr firstRow="1" bandRow="1"/>
              <a:tblGrid>
                <a:gridCol w="5530298">
                  <a:extLst>
                    <a:ext uri="{9D8B030D-6E8A-4147-A177-3AD203B41FA5}">
                      <a16:colId xmlns:a16="http://schemas.microsoft.com/office/drawing/2014/main" val="3241766134"/>
                    </a:ext>
                  </a:extLst>
                </a:gridCol>
              </a:tblGrid>
              <a:tr h="20697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100" b="1"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体系</a:t>
                      </a:r>
                      <a:r>
                        <a:rPr kumimoji="1" lang="en-US" altLang="ja-JP" sz="1100" b="1"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1</a:t>
                      </a:r>
                      <a:r>
                        <a:rPr kumimoji="1" lang="ja-JP" altLang="en-US" sz="1100" b="1"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家庭における食品の使いきりの推進</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BBB59"/>
                    </a:solidFill>
                  </a:tcPr>
                </a:tc>
                <a:extLst>
                  <a:ext uri="{0D108BD9-81ED-4DB2-BD59-A6C34878D82A}">
                    <a16:rowId xmlns:a16="http://schemas.microsoft.com/office/drawing/2014/main" val="2904749161"/>
                  </a:ext>
                </a:extLst>
              </a:tr>
              <a:tr h="2414212">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家庭系食品ロスの</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割程度を占める「直接廃棄」、</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割程度を占める「過剰除去」の発生抑制</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1475129" rtl="0" eaLnBrk="1" fontAlgn="auto" latinLnBrk="0" hangingPunct="1">
                        <a:lnSpc>
                          <a:spcPct val="100000"/>
                        </a:lnSpc>
                        <a:spcBef>
                          <a:spcPts val="0"/>
                        </a:spcBef>
                        <a:spcAft>
                          <a:spcPts val="0"/>
                        </a:spcAft>
                        <a:buClrTx/>
                        <a:buSzTx/>
                        <a:buFontTx/>
                        <a:buNone/>
                        <a:tabLst/>
                        <a:defRPr/>
                      </a:pPr>
                      <a:r>
                        <a:rPr kumimoji="1" lang="ja-JP" altLang="en-US" sz="11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食品を使いきるための在庫管理・買い物・保存方法及び調理等の手法を、消費者に情報提供</a:t>
                      </a:r>
                      <a:br>
                        <a:rPr kumimoji="1" lang="en-US" altLang="ja-JP" sz="11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br>
                      <a:endParaRPr kumimoji="1" lang="en-US" altLang="ja-JP" sz="11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10</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月食品ロス削減月間における広域的な情報提供と消費行動変容の呼びかけ</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事業者と連携したキャンペーン等により、買い物や家庭でできる「使いきり」の手法と意義を、消費者へ情報提供・呼びかけ。</a:t>
                      </a:r>
                      <a:br>
                        <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br>
                      <a:endPar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大学・啓発ボランティア・事業者・市町村による手法の開発や啓発活動の支援</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食材を無駄なく使いきるレシピや啓発の手法などについて、大学等と連携した開発、地域での啓発などを推進。</a:t>
                      </a:r>
                      <a:br>
                        <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br>
                      <a:endPar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啓発媒体を活用した消費者への情報提供・啓発の実施</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地域での食育や環境教育の場を活用し、啓発媒体により「使いきり」の手法と意義を、幅広い世代の消費者へ楽しく伝える。</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0">
                    <a:lnL w="12700" cmpd="sng">
                      <a:solidFill>
                        <a:sysClr val="window" lastClr="FFFFFF"/>
                      </a:solidFill>
                    </a:lnL>
                    <a:lnR w="12700" cmpd="sng">
                      <a:solidFill>
                        <a:sysClr val="window" lastClr="FFFFFF"/>
                      </a:solidFill>
                    </a:lnR>
                    <a:lnT w="381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270901083"/>
                  </a:ext>
                </a:extLst>
              </a:tr>
            </a:tbl>
          </a:graphicData>
        </a:graphic>
      </p:graphicFrame>
      <p:graphicFrame>
        <p:nvGraphicFramePr>
          <p:cNvPr id="27" name="表 26">
            <a:extLst>
              <a:ext uri="{FF2B5EF4-FFF2-40B4-BE49-F238E27FC236}">
                <a16:creationId xmlns:a16="http://schemas.microsoft.com/office/drawing/2014/main" id="{AA5A03EE-3B14-4D2A-B195-5AB3D22E9802}"/>
              </a:ext>
            </a:extLst>
          </p:cNvPr>
          <p:cNvGraphicFramePr>
            <a:graphicFrameLocks noGrp="1"/>
          </p:cNvGraphicFramePr>
          <p:nvPr>
            <p:extLst>
              <p:ext uri="{D42A27DB-BD31-4B8C-83A1-F6EECF244321}">
                <p14:modId xmlns:p14="http://schemas.microsoft.com/office/powerpoint/2010/main" val="3068527830"/>
              </p:ext>
            </p:extLst>
          </p:nvPr>
        </p:nvGraphicFramePr>
        <p:xfrm>
          <a:off x="5847131" y="1418254"/>
          <a:ext cx="6502132" cy="5632912"/>
        </p:xfrm>
        <a:graphic>
          <a:graphicData uri="http://schemas.openxmlformats.org/drawingml/2006/table">
            <a:tbl>
              <a:tblPr firstRow="1" bandRow="1"/>
              <a:tblGrid>
                <a:gridCol w="6502132">
                  <a:extLst>
                    <a:ext uri="{9D8B030D-6E8A-4147-A177-3AD203B41FA5}">
                      <a16:colId xmlns:a16="http://schemas.microsoft.com/office/drawing/2014/main" val="3241766134"/>
                    </a:ext>
                  </a:extLst>
                </a:gridCol>
              </a:tblGrid>
              <a:tr h="205806">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1100">
                          <a:solidFill>
                            <a:schemeClr val="tx1"/>
                          </a:solidFill>
                          <a:latin typeface="Meiryo UI" panose="020B0604030504040204" pitchFamily="50" charset="-128"/>
                          <a:ea typeface="Meiryo UI" panose="020B0604030504040204" pitchFamily="50" charset="-128"/>
                        </a:rPr>
                        <a:t>体系</a:t>
                      </a:r>
                      <a:r>
                        <a:rPr kumimoji="1" lang="en-US" altLang="ja-JP" sz="1100">
                          <a:solidFill>
                            <a:schemeClr val="tx1"/>
                          </a:solidFill>
                          <a:latin typeface="Meiryo UI" panose="020B0604030504040204" pitchFamily="50" charset="-128"/>
                          <a:ea typeface="Meiryo UI" panose="020B0604030504040204" pitchFamily="50" charset="-128"/>
                        </a:rPr>
                        <a:t>2</a:t>
                      </a:r>
                      <a:r>
                        <a:rPr kumimoji="1" lang="ja-JP" altLang="en-US" sz="1100">
                          <a:solidFill>
                            <a:schemeClr val="tx1"/>
                          </a:solidFill>
                          <a:latin typeface="Meiryo UI" panose="020B0604030504040204" pitchFamily="50" charset="-128"/>
                          <a:ea typeface="Meiryo UI" panose="020B0604030504040204" pitchFamily="50" charset="-128"/>
                        </a:rPr>
                        <a:t>　食品の売りきり・食べきりの推進</a:t>
                      </a:r>
                    </a:p>
                  </a:txBody>
                  <a:tcPr marL="36000" marR="36000" marT="3600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BBB59"/>
                    </a:solidFill>
                  </a:tcPr>
                </a:tc>
                <a:extLst>
                  <a:ext uri="{0D108BD9-81ED-4DB2-BD59-A6C34878D82A}">
                    <a16:rowId xmlns:a16="http://schemas.microsoft.com/office/drawing/2014/main" val="2904749161"/>
                  </a:ext>
                </a:extLst>
              </a:tr>
              <a:tr h="5427106">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marR="0" lvl="0" indent="0" algn="l" defTabSz="1475129"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事業系：府内食品ロス量の多くを占める小売・外食から発生する、「売れ残り」「食べ残し」の発生抑制</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b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家庭系：食品ロスの</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割程度を占める「食べ残し」の発生抑制</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事業者と連携した消費者啓発を進め、消費者の行動による“売れ残り”、“食べ残し”を削減。事業者においても、</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適正量の把握・消費者への呼びかけ等について、事業者間の情報共有等により知見を広め、取組を推進。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消費者の行動変容に向けた取組</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月食品ロス削減月間における広域的な情報提供と消費行動変容の呼びかけ</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飲食店での“食べきり・持ち帰り”、小売店での「てまえどり」や「見切り品コーナー活用」等の消費者行動について、事業者と連携して広域的に呼びかけ。</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飲食店の食べきり・持ち帰りの取組への支援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外食事業者が実施する食べきり・持ち帰りの取組を啓発資材等で支援。</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「食べ残し持ち帰り促進ガイドライン」による衛生管理等留意事項の周知。</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“売りきり”の取組への支援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小売事業者が店頭等で実施する「売りきり」の取組を啓発や呼びかけで支援。</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事業者によるフードシェアリングサービスの消費者や食品事業者への周知により拡大支援。</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大学・啓発ボランティア・事業者・市町村による啓発活動支援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「売りきり」「食べきり」の意義や手法について、地域での消費者啓発を市町村や啓発ボランティア等と推進。</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啓発手法や実証について、大学と連携。</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啓発媒体を活用した府民啓発の実施</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地域での食育や環境教育の場を活用し、啓発媒体により「売りきり」「食べきり」の手法と意義を、幅広い世代の消費者へ楽しく伝える。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適正量の把握手法等の事業者間共有や連携に向けた取組</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おおさか食品ロス削減パートナーシップ制度の推進</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事業者等による「売りきり」「食べきり」の積極的な取組を広く周知。また、事業者間での情報共有や交流の場を設け、需要予測や啓発等の手法の共有、事業者間連携による取組拡大を推進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食品ロス削減の取組事例の共有・周知</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国や府の表彰制度の活用等により、「売りきり」「食べきり」の優良事例について共有・周知を図り、横展開を促進</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36000" marR="36000" marT="3600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270901083"/>
                  </a:ext>
                </a:extLst>
              </a:tr>
            </a:tbl>
          </a:graphicData>
        </a:graphic>
      </p:graphicFrame>
      <p:graphicFrame>
        <p:nvGraphicFramePr>
          <p:cNvPr id="28" name="表 27">
            <a:extLst>
              <a:ext uri="{FF2B5EF4-FFF2-40B4-BE49-F238E27FC236}">
                <a16:creationId xmlns:a16="http://schemas.microsoft.com/office/drawing/2014/main" id="{AA5A03EE-3B14-4D2A-B195-5AB3D22E9802}"/>
              </a:ext>
            </a:extLst>
          </p:cNvPr>
          <p:cNvGraphicFramePr>
            <a:graphicFrameLocks noGrp="1"/>
          </p:cNvGraphicFramePr>
          <p:nvPr>
            <p:extLst>
              <p:ext uri="{D42A27DB-BD31-4B8C-83A1-F6EECF244321}">
                <p14:modId xmlns:p14="http://schemas.microsoft.com/office/powerpoint/2010/main" val="3737108103"/>
              </p:ext>
            </p:extLst>
          </p:nvPr>
        </p:nvGraphicFramePr>
        <p:xfrm>
          <a:off x="252148" y="4107538"/>
          <a:ext cx="5483305" cy="2949177"/>
        </p:xfrm>
        <a:graphic>
          <a:graphicData uri="http://schemas.openxmlformats.org/drawingml/2006/table">
            <a:tbl>
              <a:tblPr firstRow="1" bandRow="1"/>
              <a:tblGrid>
                <a:gridCol w="5483305">
                  <a:extLst>
                    <a:ext uri="{9D8B030D-6E8A-4147-A177-3AD203B41FA5}">
                      <a16:colId xmlns:a16="http://schemas.microsoft.com/office/drawing/2014/main" val="3241766134"/>
                    </a:ext>
                  </a:extLst>
                </a:gridCol>
              </a:tblGrid>
              <a:tr h="186176">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1100">
                          <a:solidFill>
                            <a:schemeClr val="tx1"/>
                          </a:solidFill>
                          <a:latin typeface="Meiryo UI" panose="020B0604030504040204" pitchFamily="50" charset="-128"/>
                          <a:ea typeface="Meiryo UI" panose="020B0604030504040204" pitchFamily="50" charset="-128"/>
                        </a:rPr>
                        <a:t>体系３　未利用食品の有効活用の推進</a:t>
                      </a:r>
                    </a:p>
                  </a:txBody>
                  <a:tcPr marL="36000" marR="36000" marT="3600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BBB59"/>
                    </a:solidFill>
                  </a:tcPr>
                </a:tc>
                <a:extLst>
                  <a:ext uri="{0D108BD9-81ED-4DB2-BD59-A6C34878D82A}">
                    <a16:rowId xmlns:a16="http://schemas.microsoft.com/office/drawing/2014/main" val="2904749161"/>
                  </a:ext>
                </a:extLst>
              </a:tr>
              <a:tr h="2745537">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marR="0" lvl="0" indent="0" algn="l" defTabSz="1475129"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発生抑制できなかった食品ロスを、家庭・事業者双方で活用</a:t>
                      </a:r>
                      <a:r>
                        <a:rPr kumimoji="1" lang="en-US" altLang="ja-JP"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食品寄附やフードシェアリングサービスといった、未利用食品の利用拡大を支援。</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r>
                        <a:rPr kumimoji="1" lang="en-US" altLang="ja-JP" sz="1100" b="1"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r>
                        <a:rPr kumimoji="1" lang="ja-JP" altLang="en-US" sz="1100" b="1" u="none" strike="noStrike" kern="1200" cap="none" spc="0" normalizeH="0" baseline="0" noProof="0">
                          <a:ln>
                            <a:noFill/>
                          </a:ln>
                          <a:effectLst/>
                          <a:uLnTx/>
                          <a:uFillTx/>
                          <a:latin typeface="Meiryo UI" panose="020B0604030504040204" pitchFamily="50" charset="-128"/>
                          <a:ea typeface="Meiryo UI" panose="020B0604030504040204" pitchFamily="50" charset="-128"/>
                        </a:rPr>
                        <a:t>食品寄附の促進</a:t>
                      </a:r>
                      <a:r>
                        <a:rPr kumimoji="1" lang="en-US" altLang="ja-JP" sz="1100" b="1"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フードドライブの実施にかかる支援</a:t>
                      </a:r>
                      <a:endParaRPr kumimoji="1" lang="en-US" altLang="ja-JP"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フードドライブの意義や受付窓口及び対象食品等について、消費者へ周知し、参加促進。</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府内イベントでのフードドライブ受付を資材提供等で支援。</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事業者による食品寄附の拡大支援　</a:t>
                      </a:r>
                      <a:endParaRPr kumimoji="1" lang="en-US" altLang="ja-JP"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府版「フードバンクガイドライン」について、国「食品寄附ガイドライン」の内容、近年の事例等を踏まえ拡充更新</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再販売・加工等の促進</a:t>
                      </a:r>
                      <a:r>
                        <a:rPr kumimoji="1" lang="en-US" altLang="ja-JP"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事業者によるフードシェアリングサービス等の拡大支援</a:t>
                      </a:r>
                      <a:endParaRPr kumimoji="1" lang="en-US" altLang="ja-JP"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フードシェアリングサービス・加工等の事業活動について、認知度の向上等を支援</a:t>
                      </a:r>
                      <a:endParaRPr kumimoji="1" lang="en-US" altLang="ja-JP" sz="110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a:txBody>
                  <a:tcPr marL="36000" marR="36000" marT="3600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270901083"/>
                  </a:ext>
                </a:extLst>
              </a:tr>
            </a:tbl>
          </a:graphicData>
        </a:graphic>
      </p:graphicFrame>
      <p:grpSp>
        <p:nvGrpSpPr>
          <p:cNvPr id="29" name="グループ化 28">
            <a:extLst>
              <a:ext uri="{FF2B5EF4-FFF2-40B4-BE49-F238E27FC236}">
                <a16:creationId xmlns:a16="http://schemas.microsoft.com/office/drawing/2014/main" id="{33991684-86C3-410E-8D33-46C18AE01F2D}"/>
              </a:ext>
            </a:extLst>
          </p:cNvPr>
          <p:cNvGrpSpPr/>
          <p:nvPr/>
        </p:nvGrpSpPr>
        <p:grpSpPr>
          <a:xfrm>
            <a:off x="7815197" y="7803782"/>
            <a:ext cx="2248946" cy="1559953"/>
            <a:chOff x="12297197" y="8862689"/>
            <a:chExt cx="3220556" cy="1968995"/>
          </a:xfrm>
        </p:grpSpPr>
        <p:sp>
          <p:nvSpPr>
            <p:cNvPr id="30" name="楕円 29">
              <a:extLst>
                <a:ext uri="{FF2B5EF4-FFF2-40B4-BE49-F238E27FC236}">
                  <a16:creationId xmlns:a16="http://schemas.microsoft.com/office/drawing/2014/main" id="{824D99C6-1D55-43B1-A9D2-2822F1084920}"/>
                </a:ext>
              </a:extLst>
            </p:cNvPr>
            <p:cNvSpPr/>
            <p:nvPr/>
          </p:nvSpPr>
          <p:spPr bwMode="gray">
            <a:xfrm>
              <a:off x="12575481" y="8951386"/>
              <a:ext cx="2375587" cy="1578791"/>
            </a:xfrm>
            <a:prstGeom prst="ellipse">
              <a:avLst/>
            </a:prstGeom>
            <a:noFill/>
            <a:ln w="381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8643" tIns="29322" rIns="58643" bIns="29322" numCol="1" spcCol="0" rtlCol="0" fromWordArt="0" anchor="ctr" anchorCtr="0" forceAA="0" compatLnSpc="1">
              <a:prstTxWarp prst="textNoShape">
                <a:avLst/>
              </a:prstTxWarp>
              <a:noAutofit/>
            </a:bodyPr>
            <a:lstStyle/>
            <a:p>
              <a:endParaRPr lang="ja-JP" altLang="en-US" sz="1154"/>
            </a:p>
          </p:txBody>
        </p:sp>
        <p:sp>
          <p:nvSpPr>
            <p:cNvPr id="31" name="角丸四角形 91">
              <a:extLst>
                <a:ext uri="{FF2B5EF4-FFF2-40B4-BE49-F238E27FC236}">
                  <a16:creationId xmlns:a16="http://schemas.microsoft.com/office/drawing/2014/main" id="{01F4F164-8BB6-4FD9-8A0F-30E9817946F7}"/>
                </a:ext>
              </a:extLst>
            </p:cNvPr>
            <p:cNvSpPr/>
            <p:nvPr/>
          </p:nvSpPr>
          <p:spPr>
            <a:xfrm>
              <a:off x="12527863" y="8862689"/>
              <a:ext cx="2442790" cy="48194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8643" tIns="29322" rIns="58643" bIns="29322" numCol="1" spcCol="0" rtlCol="0" fromWordArt="0" anchor="ctr" anchorCtr="0" forceAA="0" compatLnSpc="1">
              <a:prstTxWarp prst="textNoShape">
                <a:avLst/>
              </a:prstTxWarp>
              <a:noAutofit/>
            </a:bodyPr>
            <a:lstStyle/>
            <a:p>
              <a:pPr algn="ctr"/>
              <a:r>
                <a:rPr lang="ja-JP" altLang="en-US" sz="800" kern="100">
                  <a:solidFill>
                    <a:srgbClr val="000000"/>
                  </a:solidFill>
                  <a:latin typeface="Meiryo UI" panose="020B0604030504040204" pitchFamily="50" charset="-128"/>
                  <a:ea typeface="Meiryo UI" panose="020B0604030504040204" pitchFamily="50" charset="-128"/>
                  <a:cs typeface="Times New Roman" panose="02020603050405020304" pitchFamily="18" charset="0"/>
                </a:rPr>
                <a:t>食品関連事業者</a:t>
              </a:r>
              <a:endParaRPr lang="en-US" altLang="ja-JP" sz="800" kern="100">
                <a:latin typeface="Meiryo UI" panose="020B0604030504040204" pitchFamily="50" charset="-128"/>
                <a:ea typeface="Meiryo UI" panose="020B0604030504040204" pitchFamily="50" charset="-128"/>
                <a:cs typeface="Times New Roman" panose="02020603050405020304" pitchFamily="18" charset="0"/>
              </a:endParaRPr>
            </a:p>
            <a:p>
              <a:pPr algn="ctr"/>
              <a:r>
                <a:rPr lang="ja-JP" altLang="en-US" sz="800" kern="100">
                  <a:solidFill>
                    <a:srgbClr val="000000"/>
                  </a:solidFill>
                  <a:latin typeface="Meiryo UI" panose="020B0604030504040204" pitchFamily="50" charset="-128"/>
                  <a:ea typeface="Meiryo UI" panose="020B0604030504040204" pitchFamily="50" charset="-128"/>
                  <a:cs typeface="Times New Roman" panose="02020603050405020304" pitchFamily="18" charset="0"/>
                </a:rPr>
                <a:t>（製造、卸、小売、外食等）</a:t>
              </a:r>
              <a:endParaRPr lang="ja-JP" altLang="en-US" sz="800" kern="100">
                <a:latin typeface="Meiryo UI" panose="020B0604030504040204" pitchFamily="50" charset="-128"/>
                <a:ea typeface="Meiryo UI" panose="020B0604030504040204" pitchFamily="50" charset="-128"/>
                <a:cs typeface="Times New Roman" panose="02020603050405020304" pitchFamily="18" charset="0"/>
              </a:endParaRPr>
            </a:p>
          </p:txBody>
        </p:sp>
        <p:sp>
          <p:nvSpPr>
            <p:cNvPr id="32" name="角丸四角形 92">
              <a:extLst>
                <a:ext uri="{FF2B5EF4-FFF2-40B4-BE49-F238E27FC236}">
                  <a16:creationId xmlns:a16="http://schemas.microsoft.com/office/drawing/2014/main" id="{F41CA3D8-CF31-4793-8954-45EAB56FF318}"/>
                </a:ext>
              </a:extLst>
            </p:cNvPr>
            <p:cNvSpPr/>
            <p:nvPr/>
          </p:nvSpPr>
          <p:spPr>
            <a:xfrm>
              <a:off x="12297197" y="9654871"/>
              <a:ext cx="792753" cy="48194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8643" tIns="29322" rIns="58643" bIns="29322" numCol="1" spcCol="0" rtlCol="0" fromWordArt="0" anchor="ctr" anchorCtr="0" forceAA="0" compatLnSpc="1">
              <a:prstTxWarp prst="textNoShape">
                <a:avLst/>
              </a:prstTxWarp>
              <a:noAutofit/>
            </a:bodyPr>
            <a:lstStyle/>
            <a:p>
              <a:pPr algn="just"/>
              <a:r>
                <a:rPr lang="ja-JP" altLang="en-US" sz="900" kern="100">
                  <a:solidFill>
                    <a:srgbClr val="000000"/>
                  </a:solidFill>
                  <a:latin typeface="Meiryo UI" panose="020B0604030504040204" pitchFamily="50" charset="-128"/>
                  <a:ea typeface="Meiryo UI" panose="020B0604030504040204" pitchFamily="50" charset="-128"/>
                  <a:cs typeface="Times New Roman" panose="02020603050405020304" pitchFamily="18" charset="0"/>
                </a:rPr>
                <a:t>消費者</a:t>
              </a:r>
              <a:endParaRPr lang="ja-JP" altLang="en-US" sz="900" kern="100">
                <a:latin typeface="Meiryo UI" panose="020B0604030504040204" pitchFamily="50" charset="-128"/>
                <a:ea typeface="Meiryo UI" panose="020B0604030504040204" pitchFamily="50" charset="-128"/>
                <a:cs typeface="Times New Roman" panose="02020603050405020304" pitchFamily="18" charset="0"/>
              </a:endParaRPr>
            </a:p>
          </p:txBody>
        </p:sp>
        <p:sp>
          <p:nvSpPr>
            <p:cNvPr id="33" name="角丸四角形 93">
              <a:extLst>
                <a:ext uri="{FF2B5EF4-FFF2-40B4-BE49-F238E27FC236}">
                  <a16:creationId xmlns:a16="http://schemas.microsoft.com/office/drawing/2014/main" id="{B76A3B79-EC0D-4584-85FA-8A0C3B2C6E5B}"/>
                </a:ext>
              </a:extLst>
            </p:cNvPr>
            <p:cNvSpPr/>
            <p:nvPr/>
          </p:nvSpPr>
          <p:spPr>
            <a:xfrm flipH="1">
              <a:off x="14491943" y="9611966"/>
              <a:ext cx="582613" cy="4221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8643" tIns="29322" rIns="58643" bIns="29322" numCol="1" spcCol="0" rtlCol="0" fromWordArt="0" anchor="ctr" anchorCtr="0" forceAA="0" compatLnSpc="1">
              <a:prstTxWarp prst="textNoShape">
                <a:avLst/>
              </a:prstTxWarp>
              <a:noAutofit/>
            </a:bodyPr>
            <a:lstStyle/>
            <a:p>
              <a:pPr algn="just"/>
              <a:r>
                <a:rPr lang="ja-JP" altLang="en-US" sz="900" kern="100">
                  <a:solidFill>
                    <a:srgbClr val="000000"/>
                  </a:solidFill>
                  <a:latin typeface="Meiryo UI" panose="020B0604030504040204" pitchFamily="50" charset="-128"/>
                  <a:ea typeface="Meiryo UI" panose="020B0604030504040204" pitchFamily="50" charset="-128"/>
                  <a:cs typeface="Times New Roman" panose="02020603050405020304" pitchFamily="18" charset="0"/>
                </a:rPr>
                <a:t>行政</a:t>
              </a:r>
              <a:endParaRPr lang="ja-JP" altLang="en-US" sz="900" kern="100">
                <a:latin typeface="Meiryo UI" panose="020B0604030504040204" pitchFamily="50" charset="-128"/>
                <a:ea typeface="Meiryo UI" panose="020B0604030504040204" pitchFamily="50" charset="-128"/>
                <a:cs typeface="Times New Roman" panose="02020603050405020304" pitchFamily="18" charset="0"/>
              </a:endParaRPr>
            </a:p>
          </p:txBody>
        </p:sp>
        <p:pic>
          <p:nvPicPr>
            <p:cNvPr id="34" name="図 33" descr="真剣な会議のイラスト（老若男女）">
              <a:hlinkClick r:id="rId10"/>
              <a:extLst>
                <a:ext uri="{FF2B5EF4-FFF2-40B4-BE49-F238E27FC236}">
                  <a16:creationId xmlns:a16="http://schemas.microsoft.com/office/drawing/2014/main" id="{0DAD3709-DD21-44E4-BE3C-64A7B31DFAD1}"/>
                </a:ext>
              </a:extLst>
            </p:cNvPr>
            <p:cNvPicPr/>
            <p:nvPr/>
          </p:nvPicPr>
          <p:blipFill>
            <a:blip r:embed="rId11">
              <a:extLst>
                <a:ext uri="{28A0092B-C50C-407E-A947-70E740481C1C}">
                  <a14:useLocalDpi xmlns:a14="http://schemas.microsoft.com/office/drawing/2010/main"/>
                </a:ext>
              </a:extLst>
            </a:blip>
            <a:srcRect/>
            <a:stretch>
              <a:fillRect/>
            </a:stretch>
          </p:blipFill>
          <p:spPr bwMode="auto">
            <a:xfrm>
              <a:off x="13339452" y="9359594"/>
              <a:ext cx="954782" cy="1005226"/>
            </a:xfrm>
            <a:prstGeom prst="rect">
              <a:avLst/>
            </a:prstGeom>
            <a:noFill/>
            <a:ln>
              <a:noFill/>
            </a:ln>
          </p:spPr>
        </p:pic>
        <p:sp>
          <p:nvSpPr>
            <p:cNvPr id="35" name="テキスト ボックス 2">
              <a:extLst>
                <a:ext uri="{FF2B5EF4-FFF2-40B4-BE49-F238E27FC236}">
                  <a16:creationId xmlns:a16="http://schemas.microsoft.com/office/drawing/2014/main" id="{78A00780-1914-4830-8133-0D82E71BE22C}"/>
                </a:ext>
              </a:extLst>
            </p:cNvPr>
            <p:cNvSpPr txBox="1">
              <a:spLocks noChangeArrowheads="1"/>
            </p:cNvSpPr>
            <p:nvPr/>
          </p:nvSpPr>
          <p:spPr bwMode="auto">
            <a:xfrm>
              <a:off x="12602792" y="10496450"/>
              <a:ext cx="2914961" cy="335234"/>
            </a:xfrm>
            <a:prstGeom prst="rect">
              <a:avLst/>
            </a:prstGeom>
            <a:noFill/>
            <a:ln w="9525">
              <a:noFill/>
              <a:miter lim="800000"/>
              <a:headEnd/>
              <a:tailEnd/>
            </a:ln>
          </p:spPr>
          <p:txBody>
            <a:bodyPr rot="0" vert="horz" wrap="square" lIns="58643" tIns="29322" rIns="58643" bIns="29322" anchor="t" anchorCtr="0">
              <a:noAutofit/>
            </a:bodyPr>
            <a:lstStyle/>
            <a:p>
              <a:pPr algn="just"/>
              <a:r>
                <a:rPr lang="ja-JP" altLang="en-US" sz="900" b="1" kern="100">
                  <a:latin typeface="Meiryo UI" panose="020B0604030504040204" pitchFamily="50" charset="-128"/>
                  <a:ea typeface="Meiryo UI" panose="020B0604030504040204" pitchFamily="50" charset="-128"/>
                  <a:cs typeface="Times New Roman" panose="02020603050405020304" pitchFamily="18" charset="0"/>
                </a:rPr>
                <a:t>ネットワーク懇話会等のイメージ</a:t>
              </a:r>
              <a:endParaRPr lang="ja-JP" altLang="en-US" sz="900" kern="100">
                <a:latin typeface="Meiryo UI" panose="020B0604030504040204" pitchFamily="50" charset="-128"/>
                <a:ea typeface="Meiryo UI" panose="020B0604030504040204" pitchFamily="50" charset="-128"/>
                <a:cs typeface="Times New Roman" panose="02020603050405020304" pitchFamily="18" charset="0"/>
              </a:endParaRPr>
            </a:p>
          </p:txBody>
        </p:sp>
      </p:grpSp>
    </p:spTree>
    <p:extLst>
      <p:ext uri="{BB962C8B-B14F-4D97-AF65-F5344CB8AC3E}">
        <p14:creationId xmlns:p14="http://schemas.microsoft.com/office/powerpoint/2010/main" val="80331636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x65e5__x4ed8__x5165__x308a_ xmlns="70d7d652-1edb-4486-adb7-569848e2bdac" xsi:nil="true"/>
    <lcf76f155ced4ddcb4097134ff3c332f xmlns="c7c7c4a4-3995-4225-ada3-b74c1aec62aa">
      <Terms xmlns="http://schemas.microsoft.com/office/infopath/2007/PartnerControls"/>
    </lcf76f155ced4ddcb4097134ff3c332f>
    <TaxCatchAll xmlns="a4d498d9-fa0f-488e-82cc-ab7a8f45b7c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71900DA93A2FBA4C983C37E6F22DA360" ma:contentTypeVersion="51" ma:contentTypeDescription="新しいドキュメントを作成します。" ma:contentTypeScope="" ma:versionID="82a47db8c3d24ca330e92e6b580320ca">
  <xsd:schema xmlns:xsd="http://www.w3.org/2001/XMLSchema" xmlns:xs="http://www.w3.org/2001/XMLSchema" xmlns:p="http://schemas.microsoft.com/office/2006/metadata/properties" xmlns:ns2="70d7d652-1edb-4486-adb7-569848e2bdac" xmlns:ns3="a9b0d389-098a-4f82-adda-c0435a7f6245" xmlns:ns4="c7c7c4a4-3995-4225-ada3-b74c1aec62aa" xmlns:ns5="a4d498d9-fa0f-488e-82cc-ab7a8f45b7cc" targetNamespace="http://schemas.microsoft.com/office/2006/metadata/properties" ma:root="true" ma:fieldsID="69341065cfb2102e2de813cee40c29f8" ns2:_="" ns3:_="" ns4:_="" ns5:_="">
    <xsd:import namespace="70d7d652-1edb-4486-adb7-569848e2bdac"/>
    <xsd:import namespace="a9b0d389-098a-4f82-adda-c0435a7f6245"/>
    <xsd:import namespace="c7c7c4a4-3995-4225-ada3-b74c1aec62aa"/>
    <xsd:import namespace="a4d498d9-fa0f-488e-82cc-ab7a8f45b7cc"/>
    <xsd:element name="properties">
      <xsd:complexType>
        <xsd:sequence>
          <xsd:element name="documentManagement">
            <xsd:complexType>
              <xsd:all>
                <xsd:element ref="ns2:_x65e5__x4ed8__x5165__x308a_" minOccurs="0"/>
                <xsd:element ref="ns3:SharedWithUsers" minOccurs="0"/>
                <xsd:element ref="ns4:MediaServiceMetadata" minOccurs="0"/>
                <xsd:element ref="ns4:MediaServiceFastMetadata" minOccurs="0"/>
                <xsd:element ref="ns4:MediaServiceSearchProperties" minOccurs="0"/>
                <xsd:element ref="ns4:MediaServiceDateTaken" minOccurs="0"/>
                <xsd:element ref="ns4:MediaServiceGenerationTime" minOccurs="0"/>
                <xsd:element ref="ns4:MediaServiceEventHashCode" minOccurs="0"/>
                <xsd:element ref="ns4:MediaLengthInSeconds" minOccurs="0"/>
                <xsd:element ref="ns4:MediaServiceLocation" minOccurs="0"/>
                <xsd:element ref="ns4:lcf76f155ced4ddcb4097134ff3c332f" minOccurs="0"/>
                <xsd:element ref="ns5:TaxCatchAll" minOccurs="0"/>
                <xsd:element ref="ns4: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d7d652-1edb-4486-adb7-569848e2bdac" elementFormDefault="qualified">
    <xsd:import namespace="http://schemas.microsoft.com/office/2006/documentManagement/types"/>
    <xsd:import namespace="http://schemas.microsoft.com/office/infopath/2007/PartnerControls"/>
    <xsd:element name="_x65e5__x4ed8__x5165__x308a_" ma:index="8" nillable="true" ma:displayName="日付入り" ma:default="" ma:format="DateOnly" ma:internalName="_x65e5__x4ed8__x5165__x308a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9b0d389-098a-4f82-adda-c0435a7f6245"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7c7c4a4-3995-4225-ada3-b74c1aec62a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Location" ma:index="17" nillable="true" ma:displayName="Location" ma:descrip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9426463e-fb95-4bd5-b485-403931fdaadb"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4d498d9-fa0f-488e-82cc-ab7a8f45b7cc"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0afbc6c2-7451-4790-86db-97391c02e5c3}" ma:internalName="TaxCatchAll" ma:showField="CatchAllData" ma:web="a4d498d9-fa0f-488e-82cc-ab7a8f45b7c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B1B7628-BDB7-4306-BC16-375B5A352245}">
  <ds:schemaRefs>
    <ds:schemaRef ds:uri="http://schemas.microsoft.com/sharepoint/v3/contenttype/forms"/>
  </ds:schemaRefs>
</ds:datastoreItem>
</file>

<file path=customXml/itemProps2.xml><?xml version="1.0" encoding="utf-8"?>
<ds:datastoreItem xmlns:ds="http://schemas.openxmlformats.org/officeDocument/2006/customXml" ds:itemID="{C4FD892D-7B20-450D-B826-54C4A22F4D34}">
  <ds:schemaRefs>
    <ds:schemaRef ds:uri="70d7d652-1edb-4486-adb7-569848e2bdac"/>
    <ds:schemaRef ds:uri="a4d498d9-fa0f-488e-82cc-ab7a8f45b7cc"/>
    <ds:schemaRef ds:uri="a9b0d389-098a-4f82-adda-c0435a7f6245"/>
    <ds:schemaRef ds:uri="c7c7c4a4-3995-4225-ada3-b74c1aec62a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B1F85F2-A319-4563-B7F6-44DAB0DBA5B1}">
  <ds:schemaRefs>
    <ds:schemaRef ds:uri="70d7d652-1edb-4486-adb7-569848e2bdac"/>
    <ds:schemaRef ds:uri="a4d498d9-fa0f-488e-82cc-ab7a8f45b7cc"/>
    <ds:schemaRef ds:uri="a9b0d389-098a-4f82-adda-c0435a7f6245"/>
    <ds:schemaRef ds:uri="c7c7c4a4-3995-4225-ada3-b74c1aec62a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2271</Words>
  <Application>Microsoft Office PowerPoint</Application>
  <PresentationFormat>A3 297x420 mm</PresentationFormat>
  <Paragraphs>184</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ＭＳ Ｐゴシック</vt:lpstr>
      <vt:lpstr>メイリオ</vt:lpstr>
      <vt:lpstr>游ゴシック</vt:lpstr>
      <vt:lpstr>Arial</vt:lpstr>
      <vt:lpstr>Calibri</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revision>1</cp:revision>
  <dcterms:created xsi:type="dcterms:W3CDTF">2020-01-27T08:11:08Z</dcterms:created>
  <dcterms:modified xsi:type="dcterms:W3CDTF">2025-12-09T05:27:21Z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0x01010071900DA93A2FBA4C983C37E6F22DA360</vt:lpwstr>
  </property>
  <property fmtid="{D5CDD505-2E9C-101B-9397-08002B2CF9AE}" pid="3" name="MediaServiceImageTags">
    <vt:lpwstr/>
  </property>
</Properties>
</file>