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2" r:id="rId4"/>
    <p:sldMasterId id="2147483681" r:id="rId5"/>
  </p:sldMasterIdLst>
  <p:notesMasterIdLst>
    <p:notesMasterId r:id="rId12"/>
  </p:notesMasterIdLst>
  <p:handoutMasterIdLst>
    <p:handoutMasterId r:id="rId13"/>
  </p:handoutMasterIdLst>
  <p:sldIdLst>
    <p:sldId id="822" r:id="rId6"/>
    <p:sldId id="845" r:id="rId7"/>
    <p:sldId id="843" r:id="rId8"/>
    <p:sldId id="847" r:id="rId9"/>
    <p:sldId id="848" r:id="rId10"/>
    <p:sldId id="846" r:id="rId11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EEEE5"/>
    <a:srgbClr val="FFCCFF"/>
    <a:srgbClr val="FF7C80"/>
    <a:srgbClr val="009900"/>
    <a:srgbClr val="F7EC97"/>
    <a:srgbClr val="FD6C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9" autoAdjust="0"/>
    <p:restoredTop sz="94434" autoAdjust="0"/>
  </p:normalViewPr>
  <p:slideViewPr>
    <p:cSldViewPr>
      <p:cViewPr varScale="1">
        <p:scale>
          <a:sx n="65" d="100"/>
          <a:sy n="65" d="100"/>
        </p:scale>
        <p:origin x="1652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2808"/>
    </p:cViewPr>
  </p:sorterViewPr>
  <p:notesViewPr>
    <p:cSldViewPr>
      <p:cViewPr varScale="1">
        <p:scale>
          <a:sx n="52" d="100"/>
          <a:sy n="52" d="100"/>
        </p:scale>
        <p:origin x="2952" y="90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574" cy="496888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440866"/>
            <a:ext cx="2949574" cy="496887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6"/>
            <a:ext cx="2949574" cy="496887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3FA8D4F6-A8D6-432C-BA59-0C059F0DD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714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9787" cy="496967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6967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fld id="{8D5BEBC8-2257-4310-91FB-3838D0908DC9}" type="datetimeFigureOut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9" rIns="91418" bIns="4570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1418" tIns="45709" rIns="91418" bIns="457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648"/>
            <a:ext cx="2949787" cy="496967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8"/>
            <a:ext cx="2949787" cy="496967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F87C77AA-7151-4A8D-8C26-E58B9E1A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341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9357" indent="-179357">
              <a:tabLst>
                <a:tab pos="360301" algn="l"/>
              </a:tabLst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C77AA-7151-4A8D-8C26-E58B9E1A327F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9736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0E46-4664-445D-A08A-355127D9B610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85918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248B-364B-496B-BBE1-9AE88152A9A6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56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2D32-44AB-4E86-9B07-58E7F0B05EEE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949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596CF-D7A8-469F-9BBD-4436CF9111C2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97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9598-75A7-4963-8878-294CD50248F1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284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05208-34D2-40C6-8719-5E6B288F7EA7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572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BE408-13C2-4C00-A915-821AF45A4FD5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487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E2D1-ADC9-45DC-8537-FA13F74925DA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6571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3414-2A3A-4B7E-BE12-92CB2960ECAA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836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2A2C-A528-4E2A-949B-5E751DCB01AD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5721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28C9-7147-4D94-AF65-E4A7B195B972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588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2FBC-C4C8-4DF9-ADF5-FDE4CC8932CD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281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F623-7211-4EE0-BDEC-43551C73AE56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919F-F3C3-49FC-AEB8-A4B362C9AF36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44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828-B464-4878-AB63-3FE967824397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95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0C82C-E4CF-4D08-93A6-442484CEC0D3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882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B4BE-71BF-4249-A2FD-AF93253F4B23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829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EBDC1-6480-4224-8402-E67ADBFA7022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521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CFBB3-D217-4C07-868F-E21E80E83969}" type="datetime1">
              <a:rPr kumimoji="1" lang="ja-JP" altLang="en-US" smtClean="0"/>
              <a:t>2025/12/4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993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/>
          <p:cNvSpPr txBox="1"/>
          <p:nvPr/>
        </p:nvSpPr>
        <p:spPr>
          <a:xfrm>
            <a:off x="7668344" y="275121"/>
            <a:ext cx="1224136" cy="54528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資料１　</a:t>
            </a:r>
            <a:endParaRPr kumimoji="1" lang="ja-JP" altLang="en-US" sz="1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0566" y="2135344"/>
            <a:ext cx="8640960" cy="3879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１　施策体系及び計画の構成案について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　計画本文案について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・第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章　スローガンについて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 ・第５章　各主体の役割について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・第</a:t>
            </a:r>
            <a:r>
              <a:rPr lang="en-US" altLang="ja-JP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章　２</a:t>
            </a:r>
            <a:r>
              <a:rPr lang="en-US" altLang="ja-JP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(3)</a:t>
            </a:r>
            <a:r>
              <a:rPr lang="ja-JP" altLang="en-US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未利用食品の有効活用　について</a:t>
            </a:r>
            <a:b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2574" y="970041"/>
            <a:ext cx="84969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＜第</a:t>
            </a:r>
            <a:r>
              <a:rPr kumimoji="1" lang="en-US" altLang="ja-JP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1" lang="ja-JP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回食品ロス削減</a:t>
            </a:r>
            <a:r>
              <a:rPr lang="ja-JP" altLang="en-US" sz="27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</a:t>
            </a:r>
            <a:r>
              <a:rPr kumimoji="1" lang="ja-JP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計画部会の意見及び対応＞</a:t>
            </a:r>
          </a:p>
        </p:txBody>
      </p:sp>
    </p:spTree>
    <p:extLst>
      <p:ext uri="{BB962C8B-B14F-4D97-AF65-F5344CB8AC3E}">
        <p14:creationId xmlns:p14="http://schemas.microsoft.com/office/powerpoint/2010/main" val="1019052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54F5401-FD47-45E5-AF3B-97B868D7DD55}"/>
              </a:ext>
            </a:extLst>
          </p:cNvPr>
          <p:cNvSpPr txBox="1"/>
          <p:nvPr/>
        </p:nvSpPr>
        <p:spPr>
          <a:xfrm>
            <a:off x="224107" y="529447"/>
            <a:ext cx="8652067" cy="344421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kumimoji="0" lang="en-US" altLang="ja-JP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Ⅰ</a:t>
            </a:r>
            <a:r>
              <a:rPr kumimoji="0" lang="ja-JP" alt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施策体系について</a:t>
            </a:r>
            <a:endParaRPr kumimoji="0" lang="en-US" altLang="ja-JP" sz="1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◎　家庭系の更なる削減を進めていくために「家庭における食品の使いきりの推進」を、</a:t>
            </a:r>
            <a:br>
              <a:rPr kumimoji="0" lang="en-US" altLang="ja-JP" sz="170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kumimoji="0" lang="ja-JP" altLang="en-US" sz="170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事業系・家庭系双方の食品ロス削減にアプローチするために「食品の売りきり・食べきりの推進」</a:t>
            </a:r>
            <a:br>
              <a:rPr kumimoji="0" lang="en-US" altLang="ja-JP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と「未利用食品の有効活用」という</a:t>
            </a:r>
            <a:r>
              <a:rPr kumimoji="0" lang="en-US" altLang="ja-JP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3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つの柱を掲げて、取り組んでいく。</a:t>
            </a:r>
            <a:endParaRPr kumimoji="0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65315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en-US" altLang="ja-JP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Ⅱ</a:t>
            </a:r>
            <a:r>
              <a:rPr kumimoji="1" lang="ja-JP" alt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計画の構成について</a:t>
            </a: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◎ 課題と方向性にかかる項目を新設。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◎ 消費者・事業者の取組が分かりやすいよう、各主体の役割を先に示すため、章を入替え。</a:t>
            </a:r>
            <a:endParaRPr lang="en-US" altLang="ja-JP" sz="1700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◎ 消費者の行動変容が重要であるため、消費者 → 事業者の順番に変更。</a:t>
            </a: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◎ 施策体系にかかる項目を新設。</a:t>
            </a: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◎ 基本的施策について、新たな施策体系に沿って、再構成。</a:t>
            </a:r>
          </a:p>
        </p:txBody>
      </p:sp>
      <p:sp>
        <p:nvSpPr>
          <p:cNvPr id="11" name="スライド番号プレースホルダー 3">
            <a:extLst>
              <a:ext uri="{FF2B5EF4-FFF2-40B4-BE49-F238E27FC236}">
                <a16:creationId xmlns:a16="http://schemas.microsoft.com/office/drawing/2014/main" id="{14EDB4E4-1877-4697-8527-12A402ADA9E2}"/>
              </a:ext>
            </a:extLst>
          </p:cNvPr>
          <p:cNvSpPr txBox="1">
            <a:spLocks/>
          </p:cNvSpPr>
          <p:nvPr/>
        </p:nvSpPr>
        <p:spPr>
          <a:xfrm>
            <a:off x="8887102" y="6480538"/>
            <a:ext cx="256898" cy="37075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１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FDA9479-11F7-40C5-A628-8ECC4B1D012F}"/>
              </a:ext>
            </a:extLst>
          </p:cNvPr>
          <p:cNvSpPr/>
          <p:nvPr/>
        </p:nvSpPr>
        <p:spPr>
          <a:xfrm>
            <a:off x="-21857" y="0"/>
            <a:ext cx="9144000" cy="3707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１　施策体系及び計画の構成案について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6FD3A4-9B4A-4AFB-B531-E899E1437E18}"/>
              </a:ext>
            </a:extLst>
          </p:cNvPr>
          <p:cNvSpPr/>
          <p:nvPr/>
        </p:nvSpPr>
        <p:spPr>
          <a:xfrm>
            <a:off x="235035" y="4509120"/>
            <a:ext cx="8630213" cy="1971418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87313" indent="-87313">
              <a:lnSpc>
                <a:spcPts val="2400"/>
              </a:lnSpc>
            </a:pP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3" indent="-87313">
              <a:lnSpc>
                <a:spcPts val="2400"/>
              </a:lnSpc>
            </a:pPr>
            <a:r>
              <a:rPr lang="en-US" altLang="ja-JP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 Ⅰ</a:t>
            </a: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施策体系については、「家庭における食品の使いきりの推進」、「食品の売りきり・食べきり</a:t>
            </a: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3" indent="-87313">
              <a:lnSpc>
                <a:spcPts val="2400"/>
              </a:lnSpc>
            </a:pP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の推進」、「未利用食品の有効活用」という</a:t>
            </a:r>
            <a:r>
              <a:rPr lang="en-US" altLang="ja-JP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</a:t>
            </a: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つの柱を掲げて、取り組んでいくことで各委員</a:t>
            </a: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3" indent="-87313">
              <a:lnSpc>
                <a:spcPts val="2400"/>
              </a:lnSpc>
            </a:pP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が了承。</a:t>
            </a: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3" indent="-87313">
              <a:lnSpc>
                <a:spcPts val="2400"/>
              </a:lnSpc>
            </a:pP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3" indent="-87313">
              <a:lnSpc>
                <a:spcPts val="2400"/>
              </a:lnSpc>
            </a:pP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Ⅱ</a:t>
            </a: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計画の構成について、事務局案で各委員が了承。</a:t>
            </a: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/>
            <a:endParaRPr kumimoji="1" lang="ja-JP" altLang="en-US" sz="1200" dirty="0"/>
          </a:p>
        </p:txBody>
      </p:sp>
      <p:sp>
        <p:nvSpPr>
          <p:cNvPr id="7" name="二等辺三角形 6">
            <a:extLst>
              <a:ext uri="{FF2B5EF4-FFF2-40B4-BE49-F238E27FC236}">
                <a16:creationId xmlns:a16="http://schemas.microsoft.com/office/drawing/2014/main" id="{6AE77418-74F3-4AA4-9E17-5DBA5569EC6E}"/>
              </a:ext>
            </a:extLst>
          </p:cNvPr>
          <p:cNvSpPr/>
          <p:nvPr/>
        </p:nvSpPr>
        <p:spPr>
          <a:xfrm rot="10800000">
            <a:off x="1835696" y="4051158"/>
            <a:ext cx="5688632" cy="385954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167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81951-2CE9-FB37-018F-4B5B04DDE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C99F604-4D35-9439-9571-A14BB110A2CA}"/>
              </a:ext>
            </a:extLst>
          </p:cNvPr>
          <p:cNvSpPr/>
          <p:nvPr/>
        </p:nvSpPr>
        <p:spPr>
          <a:xfrm>
            <a:off x="293402" y="2348964"/>
            <a:ext cx="8630212" cy="1368067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✓　サブタイトルの「捨てずに」は</a:t>
            </a:r>
            <a:r>
              <a:rPr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文字でリズムが良くない。５文字で考えてくれれば。</a:t>
            </a:r>
            <a:endParaRPr lang="en-US" altLang="ja-JP" sz="2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✓　「捨てずに」は無くてもいいかもしれない。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8040B74D-B7FA-4B6F-082A-026980805D00}"/>
              </a:ext>
            </a:extLst>
          </p:cNvPr>
          <p:cNvSpPr txBox="1">
            <a:spLocks/>
          </p:cNvSpPr>
          <p:nvPr/>
        </p:nvSpPr>
        <p:spPr>
          <a:xfrm>
            <a:off x="7827265" y="-47414"/>
            <a:ext cx="1316736" cy="5277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R7.4.17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（木）流通対策室</a:t>
            </a:r>
          </a:p>
        </p:txBody>
      </p:sp>
      <p:sp>
        <p:nvSpPr>
          <p:cNvPr id="18" name="四角形: 角を丸くする 42">
            <a:extLst>
              <a:ext uri="{FF2B5EF4-FFF2-40B4-BE49-F238E27FC236}">
                <a16:creationId xmlns:a16="http://schemas.microsoft.com/office/drawing/2014/main" id="{9C72E88D-0021-4641-8323-92925D5992EE}"/>
              </a:ext>
            </a:extLst>
          </p:cNvPr>
          <p:cNvSpPr/>
          <p:nvPr/>
        </p:nvSpPr>
        <p:spPr>
          <a:xfrm>
            <a:off x="167788" y="2092293"/>
            <a:ext cx="1368152" cy="37075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委員意見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6EAF85-72F1-4BC3-8E59-5AB8D11E16C8}"/>
              </a:ext>
            </a:extLst>
          </p:cNvPr>
          <p:cNvSpPr/>
          <p:nvPr/>
        </p:nvSpPr>
        <p:spPr>
          <a:xfrm>
            <a:off x="11666" y="-9674"/>
            <a:ext cx="9144000" cy="3707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２　計画本文案について　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8A2509-9FF6-4C4A-A82E-B38A4BCFD595}"/>
              </a:ext>
            </a:extLst>
          </p:cNvPr>
          <p:cNvSpPr/>
          <p:nvPr/>
        </p:nvSpPr>
        <p:spPr>
          <a:xfrm>
            <a:off x="268560" y="4609733"/>
            <a:ext cx="8630212" cy="117369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スローガン</a:t>
            </a: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◎　</a:t>
            </a:r>
            <a:r>
              <a:rPr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 “</a:t>
            </a: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もったいないやん！”　食の都大阪でおいしく食べきろう </a:t>
            </a:r>
            <a:r>
              <a:rPr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2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「始末の心」で</a:t>
            </a:r>
            <a:r>
              <a:rPr lang="ja-JP" altLang="en-US" sz="2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）無駄にせず　</a:t>
            </a:r>
            <a:r>
              <a:rPr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売りきり・食べきり・使いきり！</a:t>
            </a:r>
            <a:endParaRPr lang="en-US" altLang="ja-JP" sz="2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2282783-3066-46B8-A5EC-CE03181FE748}"/>
              </a:ext>
            </a:extLst>
          </p:cNvPr>
          <p:cNvSpPr txBox="1"/>
          <p:nvPr/>
        </p:nvSpPr>
        <p:spPr>
          <a:xfrm>
            <a:off x="254623" y="562369"/>
            <a:ext cx="8630213" cy="1015663"/>
          </a:xfrm>
          <a:prstGeom prst="rect">
            <a:avLst/>
          </a:prstGeom>
          <a:noFill/>
          <a:ln w="38100">
            <a:solidFill>
              <a:srgbClr val="4472C4"/>
            </a:solidFill>
          </a:ln>
        </p:spPr>
        <p:txBody>
          <a:bodyPr wrap="square" rtlCol="0">
            <a:spAutoFit/>
          </a:bodyPr>
          <a:lstStyle/>
          <a:p>
            <a:pPr marR="0" lvl="0" defTabSz="32657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スローガン</a:t>
            </a:r>
            <a:endParaRPr kumimoji="0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R="0" lvl="0" defTabSz="32657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◎　</a:t>
            </a:r>
            <a:r>
              <a:rPr kumimoji="0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『 “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もったいないやん！”　食の都大阪でおいしく食べきろう </a:t>
            </a:r>
            <a:r>
              <a:rPr kumimoji="0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』</a:t>
            </a:r>
          </a:p>
          <a:p>
            <a:pPr marR="0" lvl="0" defTabSz="32657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「始末の心」で捨てずに売りきり・食べきり・使いきり！</a:t>
            </a:r>
            <a:endParaRPr kumimoji="0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AE85CB95-3AA0-4541-8F35-DDFA90502823}"/>
              </a:ext>
            </a:extLst>
          </p:cNvPr>
          <p:cNvSpPr txBox="1">
            <a:spLocks/>
          </p:cNvSpPr>
          <p:nvPr/>
        </p:nvSpPr>
        <p:spPr>
          <a:xfrm>
            <a:off x="8923614" y="6480538"/>
            <a:ext cx="256898" cy="37075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dirty="0">
                <a:solidFill>
                  <a:prstClr val="black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２</a:t>
            </a: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1466B7E8-8180-4C6F-A1FB-73DA46BEC432}"/>
              </a:ext>
            </a:extLst>
          </p:cNvPr>
          <p:cNvSpPr/>
          <p:nvPr/>
        </p:nvSpPr>
        <p:spPr>
          <a:xfrm rot="10800000">
            <a:off x="1770469" y="1852452"/>
            <a:ext cx="5703337" cy="239840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28C9103B-8309-474D-AE42-BE069DAB3C1F}"/>
              </a:ext>
            </a:extLst>
          </p:cNvPr>
          <p:cNvSpPr/>
          <p:nvPr/>
        </p:nvSpPr>
        <p:spPr>
          <a:xfrm rot="10800000">
            <a:off x="1756839" y="3955736"/>
            <a:ext cx="5703337" cy="239840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" name="四角形: 角を丸くする 42">
            <a:extLst>
              <a:ext uri="{FF2B5EF4-FFF2-40B4-BE49-F238E27FC236}">
                <a16:creationId xmlns:a16="http://schemas.microsoft.com/office/drawing/2014/main" id="{6D5F499D-33AE-40EF-A016-F3CDA7CDC8DF}"/>
              </a:ext>
            </a:extLst>
          </p:cNvPr>
          <p:cNvSpPr/>
          <p:nvPr/>
        </p:nvSpPr>
        <p:spPr>
          <a:xfrm>
            <a:off x="49719" y="4238980"/>
            <a:ext cx="1604290" cy="37075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事務局対応</a:t>
            </a:r>
          </a:p>
        </p:txBody>
      </p:sp>
    </p:spTree>
    <p:extLst>
      <p:ext uri="{BB962C8B-B14F-4D97-AF65-F5344CB8AC3E}">
        <p14:creationId xmlns:p14="http://schemas.microsoft.com/office/powerpoint/2010/main" val="2918616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81951-2CE9-FB37-018F-4B5B04DDE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C99F604-4D35-9439-9571-A14BB110A2CA}"/>
              </a:ext>
            </a:extLst>
          </p:cNvPr>
          <p:cNvSpPr/>
          <p:nvPr/>
        </p:nvSpPr>
        <p:spPr>
          <a:xfrm>
            <a:off x="155174" y="2962403"/>
            <a:ext cx="8856984" cy="1085919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✓　消費者の理解を深めることは、「必要」より強く「肝要」「重要」のレベルであると思う。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✓　「立場」「役割」を「理解する」といった表現は、府が役割を決めて指導するような印象を招く。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各主体が、問題や思いを共有し、考え行った工夫を支援・応援するという表現が良いのではないか。</a:t>
            </a: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8040B74D-B7FA-4B6F-082A-026980805D00}"/>
              </a:ext>
            </a:extLst>
          </p:cNvPr>
          <p:cNvSpPr txBox="1">
            <a:spLocks/>
          </p:cNvSpPr>
          <p:nvPr/>
        </p:nvSpPr>
        <p:spPr>
          <a:xfrm>
            <a:off x="7827265" y="-47414"/>
            <a:ext cx="1316736" cy="5277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R7.4.17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（木）流通対策室</a:t>
            </a:r>
          </a:p>
        </p:txBody>
      </p:sp>
      <p:sp>
        <p:nvSpPr>
          <p:cNvPr id="18" name="四角形: 角を丸くする 42">
            <a:extLst>
              <a:ext uri="{FF2B5EF4-FFF2-40B4-BE49-F238E27FC236}">
                <a16:creationId xmlns:a16="http://schemas.microsoft.com/office/drawing/2014/main" id="{9C72E88D-0021-4641-8323-92925D5992EE}"/>
              </a:ext>
            </a:extLst>
          </p:cNvPr>
          <p:cNvSpPr/>
          <p:nvPr/>
        </p:nvSpPr>
        <p:spPr>
          <a:xfrm>
            <a:off x="64062" y="2732897"/>
            <a:ext cx="1080120" cy="27810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委員意見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6EAF85-72F1-4BC3-8E59-5AB8D11E16C8}"/>
              </a:ext>
            </a:extLst>
          </p:cNvPr>
          <p:cNvSpPr/>
          <p:nvPr/>
        </p:nvSpPr>
        <p:spPr>
          <a:xfrm>
            <a:off x="11666" y="-9673"/>
            <a:ext cx="9144000" cy="334940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２　計画本文案について　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8A2509-9FF6-4C4A-A82E-B38A4BCFD595}"/>
              </a:ext>
            </a:extLst>
          </p:cNvPr>
          <p:cNvSpPr/>
          <p:nvPr/>
        </p:nvSpPr>
        <p:spPr>
          <a:xfrm>
            <a:off x="179512" y="4290792"/>
            <a:ext cx="8856984" cy="25175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食品ロスは事業者及び消費者の双方から発生しており、サプライチェーン全体で取り組むべき課題ですが、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事業者で発生している食品ロスは、消費者の意識や行動が深く関係していることから、削減にあたっては事業　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者の取組に加え、消費者の理解を深めることが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重要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です。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食品ロスの問題を解決するためには、事業者と消費者のそれぞれが、この問題を自分のこととして捉え、考え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ていく必要があります。このため、本章で示す「消費者の役割」、「事業者の役割」で示すような行動を実践し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ながら、双方向でコミュニケーションを取り合い、それぞれの課題や考えを共有し、相手の取組を応援することが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大切です。 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中略</a:t>
            </a:r>
            <a:r>
              <a: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こうした事業者と消費者が行っている具体的な取組を、府は、本計画の基本的施策を通じて、支援してい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きます。また、地域の特性に応じた取組を展開する市町村を支援するとともに、消費者・事業者・市町村など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の各主体が連携・協働した取組を進めていきます。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2282783-3066-46B8-A5EC-CE03181FE748}"/>
              </a:ext>
            </a:extLst>
          </p:cNvPr>
          <p:cNvSpPr txBox="1"/>
          <p:nvPr/>
        </p:nvSpPr>
        <p:spPr>
          <a:xfrm>
            <a:off x="179512" y="374920"/>
            <a:ext cx="8856984" cy="2308324"/>
          </a:xfrm>
          <a:prstGeom prst="rect">
            <a:avLst/>
          </a:prstGeom>
          <a:noFill/>
          <a:ln w="38100">
            <a:solidFill>
              <a:srgbClr val="4472C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第５章　各主体の役割について </a:t>
            </a:r>
            <a:r>
              <a: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リード文</a:t>
            </a:r>
            <a:r>
              <a: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食品ロスは事業者及び消費者の双方から発生しており、サプライチェーン全体で取り組むべき課題ですが、　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事業者で発生している食品ロスは、消費者の意識や行動が深く関係していることから、削減にあたっては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事業者の取組に加え、消費者の理解を深めることが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必要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です。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このため、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事業者と消費者が、それぞれの立場で役割を果たしながら、双方向のコミュニケーションを活性化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kern="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していくことが重要です。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（中略）</a:t>
            </a:r>
            <a:br>
              <a: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府は、事業者や消費者など、関係するそれぞれの立場が自分の役割を理解し、具体的な取組を進められ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kern="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るよう、支援していきます。</a:t>
            </a: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AE85CB95-3AA0-4541-8F35-DDFA90502823}"/>
              </a:ext>
            </a:extLst>
          </p:cNvPr>
          <p:cNvSpPr txBox="1">
            <a:spLocks/>
          </p:cNvSpPr>
          <p:nvPr/>
        </p:nvSpPr>
        <p:spPr>
          <a:xfrm>
            <a:off x="8782969" y="6482863"/>
            <a:ext cx="256898" cy="37075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3</a:t>
            </a: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1466B7E8-8180-4C6F-A1FB-73DA46BEC432}"/>
              </a:ext>
            </a:extLst>
          </p:cNvPr>
          <p:cNvSpPr/>
          <p:nvPr/>
        </p:nvSpPr>
        <p:spPr>
          <a:xfrm rot="10800000">
            <a:off x="1907704" y="2732897"/>
            <a:ext cx="5703337" cy="148216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28C9103B-8309-474D-AE42-BE069DAB3C1F}"/>
              </a:ext>
            </a:extLst>
          </p:cNvPr>
          <p:cNvSpPr/>
          <p:nvPr/>
        </p:nvSpPr>
        <p:spPr>
          <a:xfrm rot="10800000">
            <a:off x="1976931" y="4095868"/>
            <a:ext cx="5634110" cy="155679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" name="四角形: 角を丸くする 42">
            <a:extLst>
              <a:ext uri="{FF2B5EF4-FFF2-40B4-BE49-F238E27FC236}">
                <a16:creationId xmlns:a16="http://schemas.microsoft.com/office/drawing/2014/main" id="{6D5F499D-33AE-40EF-A016-F3CDA7CDC8DF}"/>
              </a:ext>
            </a:extLst>
          </p:cNvPr>
          <p:cNvSpPr/>
          <p:nvPr/>
        </p:nvSpPr>
        <p:spPr>
          <a:xfrm>
            <a:off x="45218" y="4079148"/>
            <a:ext cx="1368152" cy="27810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事務局対応</a:t>
            </a:r>
          </a:p>
        </p:txBody>
      </p:sp>
    </p:spTree>
    <p:extLst>
      <p:ext uri="{BB962C8B-B14F-4D97-AF65-F5344CB8AC3E}">
        <p14:creationId xmlns:p14="http://schemas.microsoft.com/office/powerpoint/2010/main" val="2780488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81951-2CE9-FB37-018F-4B5B04DDE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C99F604-4D35-9439-9571-A14BB110A2CA}"/>
              </a:ext>
            </a:extLst>
          </p:cNvPr>
          <p:cNvSpPr/>
          <p:nvPr/>
        </p:nvSpPr>
        <p:spPr>
          <a:xfrm>
            <a:off x="324482" y="2775718"/>
            <a:ext cx="8630213" cy="807296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✓　食品ロスにつながるサービスを選択する行動をすることを示してほしい。</a:t>
            </a:r>
            <a:b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リード文に記載はあるが、行動例にも（５）などとして示せればよいのでは。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8040B74D-B7FA-4B6F-082A-026980805D00}"/>
              </a:ext>
            </a:extLst>
          </p:cNvPr>
          <p:cNvSpPr txBox="1">
            <a:spLocks/>
          </p:cNvSpPr>
          <p:nvPr/>
        </p:nvSpPr>
        <p:spPr>
          <a:xfrm>
            <a:off x="7827265" y="-47414"/>
            <a:ext cx="1316736" cy="5277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R7.4.17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（木）流通対策室</a:t>
            </a:r>
          </a:p>
        </p:txBody>
      </p:sp>
      <p:sp>
        <p:nvSpPr>
          <p:cNvPr id="18" name="四角形: 角を丸くする 42">
            <a:extLst>
              <a:ext uri="{FF2B5EF4-FFF2-40B4-BE49-F238E27FC236}">
                <a16:creationId xmlns:a16="http://schemas.microsoft.com/office/drawing/2014/main" id="{9C72E88D-0021-4641-8323-92925D5992EE}"/>
              </a:ext>
            </a:extLst>
          </p:cNvPr>
          <p:cNvSpPr/>
          <p:nvPr/>
        </p:nvSpPr>
        <p:spPr>
          <a:xfrm>
            <a:off x="73763" y="2490339"/>
            <a:ext cx="1080120" cy="27810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委員意見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6EAF85-72F1-4BC3-8E59-5AB8D11E16C8}"/>
              </a:ext>
            </a:extLst>
          </p:cNvPr>
          <p:cNvSpPr/>
          <p:nvPr/>
        </p:nvSpPr>
        <p:spPr>
          <a:xfrm>
            <a:off x="11666" y="-9674"/>
            <a:ext cx="9144000" cy="3707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２　計画本文案について　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8A2509-9FF6-4C4A-A82E-B38A4BCFD595}"/>
              </a:ext>
            </a:extLst>
          </p:cNvPr>
          <p:cNvSpPr/>
          <p:nvPr/>
        </p:nvSpPr>
        <p:spPr>
          <a:xfrm>
            <a:off x="283460" y="4093954"/>
            <a:ext cx="8630212" cy="2184398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（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5</a:t>
            </a: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）として以下を追加。</a:t>
            </a:r>
            <a:endParaRPr kumimoji="1" lang="en-US" altLang="ja-JP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（５）商品・サービス選択の際</a:t>
            </a:r>
          </a:p>
          <a:p>
            <a:pPr lvl="1">
              <a:defRPr/>
            </a:pP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食べきれる量のメニューや商品、保存性の高い加工や包装の商品、食材の使いきりメニューを案内されている商品、食べ残しの持ち帰りサービス、未利用食品を使った加工品など、食品ロス削減に繋がる商品やサービスを積極的に利用し、持続可能な生産・製造・販売活動を行う事業者の取組を支援します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2282783-3066-46B8-A5EC-CE03181FE748}"/>
              </a:ext>
            </a:extLst>
          </p:cNvPr>
          <p:cNvSpPr txBox="1"/>
          <p:nvPr/>
        </p:nvSpPr>
        <p:spPr>
          <a:xfrm>
            <a:off x="307031" y="412038"/>
            <a:ext cx="8630213" cy="1754326"/>
          </a:xfrm>
          <a:prstGeom prst="rect">
            <a:avLst/>
          </a:prstGeom>
          <a:noFill/>
          <a:ln w="38100">
            <a:solidFill>
              <a:srgbClr val="4472C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第５章　１　消費者の役割</a:t>
            </a:r>
            <a:endParaRPr kumimoji="0" lang="en-US" altLang="ja-JP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kumimoji="0" lang="en-US" altLang="ja-JP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《</a:t>
            </a:r>
            <a:r>
              <a:rPr kumimoji="0" lang="ja-JP" altLang="en-US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行動例</a:t>
            </a:r>
            <a:r>
              <a:rPr kumimoji="0" lang="en-US" altLang="ja-JP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》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（１）買物の際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（２）食品の保存の際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（３）調理の際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（４）外食の際</a:t>
            </a:r>
            <a:endParaRPr kumimoji="0" lang="ja-JP" altLang="en-US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AE85CB95-3AA0-4541-8F35-DDFA90502823}"/>
              </a:ext>
            </a:extLst>
          </p:cNvPr>
          <p:cNvSpPr txBox="1">
            <a:spLocks/>
          </p:cNvSpPr>
          <p:nvPr/>
        </p:nvSpPr>
        <p:spPr>
          <a:xfrm>
            <a:off x="8808795" y="6455982"/>
            <a:ext cx="256898" cy="37075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4</a:t>
            </a: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1466B7E8-8180-4C6F-A1FB-73DA46BEC432}"/>
              </a:ext>
            </a:extLst>
          </p:cNvPr>
          <p:cNvSpPr/>
          <p:nvPr/>
        </p:nvSpPr>
        <p:spPr>
          <a:xfrm rot="10800000">
            <a:off x="1896632" y="2510466"/>
            <a:ext cx="5703337" cy="127244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28C9103B-8309-474D-AE42-BE069DAB3C1F}"/>
              </a:ext>
            </a:extLst>
          </p:cNvPr>
          <p:cNvSpPr/>
          <p:nvPr/>
        </p:nvSpPr>
        <p:spPr>
          <a:xfrm rot="10800000">
            <a:off x="1965859" y="3760644"/>
            <a:ext cx="5634110" cy="155679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" name="四角形: 角を丸くする 42">
            <a:extLst>
              <a:ext uri="{FF2B5EF4-FFF2-40B4-BE49-F238E27FC236}">
                <a16:creationId xmlns:a16="http://schemas.microsoft.com/office/drawing/2014/main" id="{6D5F499D-33AE-40EF-A016-F3CDA7CDC8DF}"/>
              </a:ext>
            </a:extLst>
          </p:cNvPr>
          <p:cNvSpPr/>
          <p:nvPr/>
        </p:nvSpPr>
        <p:spPr>
          <a:xfrm>
            <a:off x="72805" y="3838484"/>
            <a:ext cx="1368152" cy="31052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事務局対応</a:t>
            </a:r>
          </a:p>
        </p:txBody>
      </p:sp>
    </p:spTree>
    <p:extLst>
      <p:ext uri="{BB962C8B-B14F-4D97-AF65-F5344CB8AC3E}">
        <p14:creationId xmlns:p14="http://schemas.microsoft.com/office/powerpoint/2010/main" val="3778636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81951-2CE9-FB37-018F-4B5B04DDE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C99F604-4D35-9439-9571-A14BB110A2CA}"/>
              </a:ext>
            </a:extLst>
          </p:cNvPr>
          <p:cNvSpPr/>
          <p:nvPr/>
        </p:nvSpPr>
        <p:spPr>
          <a:xfrm>
            <a:off x="158208" y="2981278"/>
            <a:ext cx="8878287" cy="59152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✓　食品寄附と、再販売・加工を一緒にしているのでわかりにくくなっている。</a:t>
            </a: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事業者から見れば異なる取組なので、見出しを付ける等して、２つに</a:t>
            </a:r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分けて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記載する方が良い。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8040B74D-B7FA-4B6F-082A-026980805D00}"/>
              </a:ext>
            </a:extLst>
          </p:cNvPr>
          <p:cNvSpPr txBox="1">
            <a:spLocks/>
          </p:cNvSpPr>
          <p:nvPr/>
        </p:nvSpPr>
        <p:spPr>
          <a:xfrm>
            <a:off x="7827265" y="-47414"/>
            <a:ext cx="1316736" cy="5277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R7.4.17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（木）流通対策室</a:t>
            </a:r>
          </a:p>
        </p:txBody>
      </p:sp>
      <p:sp>
        <p:nvSpPr>
          <p:cNvPr id="18" name="四角形: 角を丸くする 42">
            <a:extLst>
              <a:ext uri="{FF2B5EF4-FFF2-40B4-BE49-F238E27FC236}">
                <a16:creationId xmlns:a16="http://schemas.microsoft.com/office/drawing/2014/main" id="{9C72E88D-0021-4641-8323-92925D5992EE}"/>
              </a:ext>
            </a:extLst>
          </p:cNvPr>
          <p:cNvSpPr/>
          <p:nvPr/>
        </p:nvSpPr>
        <p:spPr>
          <a:xfrm>
            <a:off x="158209" y="2772994"/>
            <a:ext cx="1368152" cy="27037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委員意見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6EAF85-72F1-4BC3-8E59-5AB8D11E16C8}"/>
              </a:ext>
            </a:extLst>
          </p:cNvPr>
          <p:cNvSpPr/>
          <p:nvPr/>
        </p:nvSpPr>
        <p:spPr>
          <a:xfrm>
            <a:off x="0" y="17098"/>
            <a:ext cx="9144000" cy="332958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２　計画本文案について　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8A2509-9FF6-4C4A-A82E-B38A4BCFD595}"/>
              </a:ext>
            </a:extLst>
          </p:cNvPr>
          <p:cNvSpPr/>
          <p:nvPr/>
        </p:nvSpPr>
        <p:spPr>
          <a:xfrm>
            <a:off x="158209" y="3906661"/>
            <a:ext cx="8878286" cy="278216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 食品寄附やフードシェアリングサービスといった、未利用食品の利用拡大を支援します。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食品寄附については、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家庭での未利用食品を地域で活用する“フードドライブ”の利用拡大を図るとともに、食品寄附へ未利用食品を提供する事業者の参入を促進します。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再販売、加工等については、事業者によるフードシェアリングサービスや加工について、消費者や食品事業者への周知等により認知度向上等を支援します。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食品寄附の促進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①フードドライブの実施にかかる支援　（取組略）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②事業者による食品寄附等の拡大支援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  　・府版フードバンクガイドライン拡充更新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・国施策を活用したフードバンク活動や食品アクセスの支援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再販売・加工等の促進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③事業者によるフードシェアリングサービス等の拡大支援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2282783-3066-46B8-A5EC-CE03181FE748}"/>
              </a:ext>
            </a:extLst>
          </p:cNvPr>
          <p:cNvSpPr txBox="1"/>
          <p:nvPr/>
        </p:nvSpPr>
        <p:spPr>
          <a:xfrm>
            <a:off x="123286" y="407363"/>
            <a:ext cx="8913210" cy="2308324"/>
          </a:xfrm>
          <a:prstGeom prst="rect">
            <a:avLst/>
          </a:prstGeom>
          <a:noFill/>
          <a:ln w="38100">
            <a:solidFill>
              <a:srgbClr val="4472C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第</a:t>
            </a:r>
            <a:r>
              <a: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6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章　２</a:t>
            </a:r>
            <a:r>
              <a: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(3)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未利用食品の有効活用について　（リード文）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食品寄附やフードシェアリングサービスといった、未利用食品の利用拡大を支援します。家庭での未利用食品を地域で活用する“フードドライブ”の利用拡大を図るとともに、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食品寄附や再販売、加工等へ未利用食品を提供する事業者の参入を促進し、有効活用の取組を推進します。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①フードドライブの実施にかかる支援</a:t>
            </a:r>
            <a:r>
              <a:rPr kumimoji="0" lang="ja-JP" altLang="en-US" sz="1600" kern="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（取組略）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②事業者による食品寄附等の拡大支援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  　・府版フードバンクガイドライン拡充更新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・国施策を活用したフードバンク活動や食品アクセスの支援</a:t>
            </a:r>
          </a:p>
          <a:p>
            <a:pPr marL="0" marR="0" lvl="0" indent="0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  　・事業者によるフードシェアリングサービス等の拡大支援</a:t>
            </a: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AE85CB95-3AA0-4541-8F35-DDFA90502823}"/>
              </a:ext>
            </a:extLst>
          </p:cNvPr>
          <p:cNvSpPr txBox="1">
            <a:spLocks/>
          </p:cNvSpPr>
          <p:nvPr/>
        </p:nvSpPr>
        <p:spPr>
          <a:xfrm>
            <a:off x="8923614" y="6480538"/>
            <a:ext cx="256898" cy="37075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5</a:t>
            </a: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1466B7E8-8180-4C6F-A1FB-73DA46BEC432}"/>
              </a:ext>
            </a:extLst>
          </p:cNvPr>
          <p:cNvSpPr/>
          <p:nvPr/>
        </p:nvSpPr>
        <p:spPr>
          <a:xfrm rot="10800000">
            <a:off x="2076059" y="2751463"/>
            <a:ext cx="5654658" cy="163964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28C9103B-8309-474D-AE42-BE069DAB3C1F}"/>
              </a:ext>
            </a:extLst>
          </p:cNvPr>
          <p:cNvSpPr/>
          <p:nvPr/>
        </p:nvSpPr>
        <p:spPr>
          <a:xfrm rot="10800000">
            <a:off x="2123928" y="3635040"/>
            <a:ext cx="5703337" cy="146044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" name="四角形: 角を丸くする 42">
            <a:extLst>
              <a:ext uri="{FF2B5EF4-FFF2-40B4-BE49-F238E27FC236}">
                <a16:creationId xmlns:a16="http://schemas.microsoft.com/office/drawing/2014/main" id="{6D5F499D-33AE-40EF-A016-F3CDA7CDC8DF}"/>
              </a:ext>
            </a:extLst>
          </p:cNvPr>
          <p:cNvSpPr/>
          <p:nvPr/>
        </p:nvSpPr>
        <p:spPr>
          <a:xfrm>
            <a:off x="211076" y="3652352"/>
            <a:ext cx="1368152" cy="29535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事務局対応</a:t>
            </a:r>
          </a:p>
        </p:txBody>
      </p:sp>
    </p:spTree>
    <p:extLst>
      <p:ext uri="{BB962C8B-B14F-4D97-AF65-F5344CB8AC3E}">
        <p14:creationId xmlns:p14="http://schemas.microsoft.com/office/powerpoint/2010/main" val="1934347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65e5__x4ed8__x5165__x308a_ xmlns="70d7d652-1edb-4486-adb7-569848e2bda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E149F3571759242AB70A9ADBD48801F" ma:contentTypeVersion="2" ma:contentTypeDescription="新しいドキュメントを作成します。" ma:contentTypeScope="" ma:versionID="b3c97e09efd2aa013a335549072096a9">
  <xsd:schema xmlns:xsd="http://www.w3.org/2001/XMLSchema" xmlns:xs="http://www.w3.org/2001/XMLSchema" xmlns:p="http://schemas.microsoft.com/office/2006/metadata/properties" xmlns:ns2="70d7d652-1edb-4486-adb7-569848e2bdac" xmlns:ns3="a9b0d389-098a-4f82-adda-c0435a7f6245" targetNamespace="http://schemas.microsoft.com/office/2006/metadata/properties" ma:root="true" ma:fieldsID="25ddd6d1bcad24e9732583f12c572358" ns2:_="" ns3:_="">
    <xsd:import namespace="70d7d652-1edb-4486-adb7-569848e2bdac"/>
    <xsd:import namespace="a9b0d389-098a-4f82-adda-c0435a7f6245"/>
    <xsd:element name="properties">
      <xsd:complexType>
        <xsd:sequence>
          <xsd:element name="documentManagement">
            <xsd:complexType>
              <xsd:all>
                <xsd:element ref="ns2:_x65e5__x4ed8__x5165__x308a_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d7d652-1edb-4486-adb7-569848e2bdac" elementFormDefault="qualified">
    <xsd:import namespace="http://schemas.microsoft.com/office/2006/documentManagement/types"/>
    <xsd:import namespace="http://schemas.microsoft.com/office/infopath/2007/PartnerControls"/>
    <xsd:element name="_x65e5__x4ed8__x5165__x308a_" ma:index="8" nillable="true" ma:displayName="日付入り" ma:format="DateOnly" ma:internalName="_x65e5__x4ed8__x5165__x308a_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0d389-098a-4f82-adda-c0435a7f6245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B0AB56-8764-4225-BB5D-65E0EABD35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307398-34FC-487B-AB05-40A656A8C1D5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a9b0d389-098a-4f82-adda-c0435a7f6245"/>
    <ds:schemaRef ds:uri="http://schemas.openxmlformats.org/package/2006/metadata/core-properties"/>
    <ds:schemaRef ds:uri="70d7d652-1edb-4486-adb7-569848e2bda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F873068-B3A6-4707-94C3-6977396A5F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d7d652-1edb-4486-adb7-569848e2bdac"/>
    <ds:schemaRef ds:uri="a9b0d389-098a-4f82-adda-c0435a7f6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1533</Words>
  <Application>Microsoft Office PowerPoint</Application>
  <PresentationFormat>画面に合わせる (4:3)</PresentationFormat>
  <Paragraphs>109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6" baseType="lpstr">
      <vt:lpstr>BIZ UDゴシック</vt:lpstr>
      <vt:lpstr>HGSｺﾞｼｯｸM</vt:lpstr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2020-03-27T06:29:37Z</dcterms:created>
  <dcterms:modified xsi:type="dcterms:W3CDTF">2025-12-04T04:40:29Z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0x010100EE149F3571759242AB70A9ADBD48801F</vt:lpwstr>
  </property>
</Properties>
</file>