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4"/>
  </p:sldMasterIdLst>
  <p:notesMasterIdLst>
    <p:notesMasterId r:id="rId18"/>
  </p:notesMasterIdLst>
  <p:handoutMasterIdLst>
    <p:handoutMasterId r:id="rId19"/>
  </p:handoutMasterIdLst>
  <p:sldIdLst>
    <p:sldId id="822" r:id="rId5"/>
    <p:sldId id="846" r:id="rId6"/>
    <p:sldId id="839" r:id="rId7"/>
    <p:sldId id="842" r:id="rId8"/>
    <p:sldId id="847" r:id="rId9"/>
    <p:sldId id="841" r:id="rId10"/>
    <p:sldId id="296" r:id="rId11"/>
    <p:sldId id="848" r:id="rId12"/>
    <p:sldId id="840" r:id="rId13"/>
    <p:sldId id="820" r:id="rId14"/>
    <p:sldId id="821" r:id="rId15"/>
    <p:sldId id="849" r:id="rId16"/>
    <p:sldId id="845" r:id="rId17"/>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2" userDrawn="1">
          <p15:clr>
            <a:srgbClr val="A4A3A4"/>
          </p15:clr>
        </p15:guide>
        <p15:guide id="2" pos="214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66"/>
    <a:srgbClr val="FEEEE5"/>
    <a:srgbClr val="FFCCFF"/>
    <a:srgbClr val="FF7C80"/>
    <a:srgbClr val="009900"/>
    <a:srgbClr val="F7EC97"/>
    <a:srgbClr val="FD6C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598" autoAdjust="0"/>
    <p:restoredTop sz="94434" autoAdjust="0"/>
  </p:normalViewPr>
  <p:slideViewPr>
    <p:cSldViewPr>
      <p:cViewPr varScale="1">
        <p:scale>
          <a:sx n="110" d="100"/>
          <a:sy n="110" d="100"/>
        </p:scale>
        <p:origin x="1166" y="96"/>
      </p:cViewPr>
      <p:guideLst>
        <p:guide orient="horz" pos="2160"/>
        <p:guide pos="2880"/>
      </p:guideLst>
    </p:cSldViewPr>
  </p:slideViewPr>
  <p:notesTextViewPr>
    <p:cViewPr>
      <p:scale>
        <a:sx n="1" d="1"/>
        <a:sy n="1" d="1"/>
      </p:scale>
      <p:origin x="0" y="0"/>
    </p:cViewPr>
  </p:notesTextViewPr>
  <p:sorterViewPr>
    <p:cViewPr>
      <p:scale>
        <a:sx n="60" d="100"/>
        <a:sy n="60" d="100"/>
      </p:scale>
      <p:origin x="0" y="0"/>
    </p:cViewPr>
  </p:sorterViewPr>
  <p:notesViewPr>
    <p:cSldViewPr>
      <p:cViewPr varScale="1">
        <p:scale>
          <a:sx n="52" d="100"/>
          <a:sy n="52" d="100"/>
        </p:scale>
        <p:origin x="2952" y="90"/>
      </p:cViewPr>
      <p:guideLst>
        <p:guide orient="horz" pos="3132"/>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2949574" cy="496888"/>
          </a:xfrm>
          <a:prstGeom prst="rect">
            <a:avLst/>
          </a:prstGeom>
        </p:spPr>
        <p:txBody>
          <a:bodyPr vert="horz" lIns="91418" tIns="45709" rIns="91418" bIns="45709" rtlCol="0"/>
          <a:lstStyle>
            <a:lvl1pPr algn="l">
              <a:defRPr sz="1200"/>
            </a:lvl1pPr>
          </a:lstStyle>
          <a:p>
            <a:endParaRPr kumimoji="1" lang="ja-JP" altLang="en-US"/>
          </a:p>
        </p:txBody>
      </p:sp>
      <p:sp>
        <p:nvSpPr>
          <p:cNvPr id="4" name="フッター プレースホルダー 3"/>
          <p:cNvSpPr>
            <a:spLocks noGrp="1"/>
          </p:cNvSpPr>
          <p:nvPr>
            <p:ph type="ftr" sz="quarter" idx="2"/>
          </p:nvPr>
        </p:nvSpPr>
        <p:spPr>
          <a:xfrm>
            <a:off x="3" y="9440866"/>
            <a:ext cx="2949574" cy="496887"/>
          </a:xfrm>
          <a:prstGeom prst="rect">
            <a:avLst/>
          </a:prstGeom>
        </p:spPr>
        <p:txBody>
          <a:bodyPr vert="horz" lIns="91418" tIns="45709" rIns="91418" bIns="45709"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40" y="9440866"/>
            <a:ext cx="2949574" cy="496887"/>
          </a:xfrm>
          <a:prstGeom prst="rect">
            <a:avLst/>
          </a:prstGeom>
        </p:spPr>
        <p:txBody>
          <a:bodyPr vert="horz" lIns="91418" tIns="45709" rIns="91418" bIns="45709" rtlCol="0" anchor="b"/>
          <a:lstStyle>
            <a:lvl1pPr algn="r">
              <a:defRPr sz="1200"/>
            </a:lvl1pPr>
          </a:lstStyle>
          <a:p>
            <a:fld id="{3FA8D4F6-A8D6-432C-BA59-0C059F0DD957}" type="slidenum">
              <a:rPr kumimoji="1" lang="ja-JP" altLang="en-US" smtClean="0"/>
              <a:t>‹#›</a:t>
            </a:fld>
            <a:endParaRPr kumimoji="1" lang="ja-JP" altLang="en-US"/>
          </a:p>
        </p:txBody>
      </p:sp>
    </p:spTree>
    <p:extLst>
      <p:ext uri="{BB962C8B-B14F-4D97-AF65-F5344CB8AC3E}">
        <p14:creationId xmlns:p14="http://schemas.microsoft.com/office/powerpoint/2010/main" val="42827141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2"/>
            <a:ext cx="2949787" cy="496967"/>
          </a:xfrm>
          <a:prstGeom prst="rect">
            <a:avLst/>
          </a:prstGeom>
        </p:spPr>
        <p:txBody>
          <a:bodyPr vert="horz" lIns="91418" tIns="45709" rIns="91418" bIns="4570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0" y="2"/>
            <a:ext cx="2949787" cy="496967"/>
          </a:xfrm>
          <a:prstGeom prst="rect">
            <a:avLst/>
          </a:prstGeom>
        </p:spPr>
        <p:txBody>
          <a:bodyPr vert="horz" lIns="91418" tIns="45709" rIns="91418" bIns="45709" rtlCol="0"/>
          <a:lstStyle>
            <a:lvl1pPr algn="r">
              <a:defRPr sz="1200"/>
            </a:lvl1pPr>
          </a:lstStyle>
          <a:p>
            <a:fld id="{8D5BEBC8-2257-4310-91FB-3838D0908DC9}" type="datetimeFigureOut">
              <a:rPr kumimoji="1" lang="ja-JP" altLang="en-US" smtClean="0"/>
              <a:t>2025/10/16</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18" tIns="45709" rIns="91418" bIns="45709" rtlCol="0" anchor="ctr"/>
          <a:lstStyle/>
          <a:p>
            <a:endParaRPr lang="ja-JP" altLang="en-US"/>
          </a:p>
        </p:txBody>
      </p:sp>
      <p:sp>
        <p:nvSpPr>
          <p:cNvPr id="5" name="ノート プレースホルダー 4"/>
          <p:cNvSpPr>
            <a:spLocks noGrp="1"/>
          </p:cNvSpPr>
          <p:nvPr>
            <p:ph type="body" sz="quarter" idx="3"/>
          </p:nvPr>
        </p:nvSpPr>
        <p:spPr>
          <a:xfrm>
            <a:off x="680721" y="4721187"/>
            <a:ext cx="5445760" cy="4472702"/>
          </a:xfrm>
          <a:prstGeom prst="rect">
            <a:avLst/>
          </a:prstGeom>
        </p:spPr>
        <p:txBody>
          <a:bodyPr vert="horz" lIns="91418" tIns="45709" rIns="91418" bIns="4570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440648"/>
            <a:ext cx="2949787" cy="496967"/>
          </a:xfrm>
          <a:prstGeom prst="rect">
            <a:avLst/>
          </a:prstGeom>
        </p:spPr>
        <p:txBody>
          <a:bodyPr vert="horz" lIns="91418" tIns="45709" rIns="91418" bIns="4570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0" y="9440648"/>
            <a:ext cx="2949787" cy="496967"/>
          </a:xfrm>
          <a:prstGeom prst="rect">
            <a:avLst/>
          </a:prstGeom>
        </p:spPr>
        <p:txBody>
          <a:bodyPr vert="horz" lIns="91418" tIns="45709" rIns="91418" bIns="45709" rtlCol="0" anchor="b"/>
          <a:lstStyle>
            <a:lvl1pPr algn="r">
              <a:defRPr sz="1200"/>
            </a:lvl1pPr>
          </a:lstStyle>
          <a:p>
            <a:fld id="{F87C77AA-7151-4A8D-8C26-E58B9E1A327F}" type="slidenum">
              <a:rPr kumimoji="1" lang="ja-JP" altLang="en-US" smtClean="0"/>
              <a:t>‹#›</a:t>
            </a:fld>
            <a:endParaRPr kumimoji="1" lang="ja-JP" altLang="en-US"/>
          </a:p>
        </p:txBody>
      </p:sp>
    </p:spTree>
    <p:extLst>
      <p:ext uri="{BB962C8B-B14F-4D97-AF65-F5344CB8AC3E}">
        <p14:creationId xmlns:p14="http://schemas.microsoft.com/office/powerpoint/2010/main" val="112034105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79357" indent="-179357">
              <a:tabLst>
                <a:tab pos="360301" algn="l"/>
              </a:tabLst>
            </a:pPr>
            <a:endParaRPr lang="en-US" altLang="ja-JP"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87C77AA-7151-4A8D-8C26-E58B9E1A327F}"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9497364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79357" indent="-179357">
              <a:tabLst>
                <a:tab pos="360301" algn="l"/>
              </a:tabLst>
            </a:pPr>
            <a:endParaRPr lang="en-US" altLang="ja-JP"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87C77AA-7151-4A8D-8C26-E58B9E1A327F}"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0711449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79357" indent="-179357">
              <a:tabLst>
                <a:tab pos="360301" algn="l"/>
              </a:tabLst>
            </a:pPr>
            <a:endParaRPr lang="en-US" altLang="ja-JP"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87C77AA-7151-4A8D-8C26-E58B9E1A327F}"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9108312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79357" indent="-179357">
              <a:tabLst>
                <a:tab pos="360301" algn="l"/>
              </a:tabLst>
            </a:pPr>
            <a:endParaRPr lang="en-US" altLang="ja-JP"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87C77AA-7151-4A8D-8C26-E58B9E1A327F}"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7369627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8EB0E46-4664-445D-A08A-355127D9B610}" type="datetime1">
              <a:rPr kumimoji="1" lang="ja-JP" altLang="en-US" smtClean="0"/>
              <a:t>2025/10/16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bwMode="white">
          <a:xfrm>
            <a:off x="7062936" y="6351"/>
            <a:ext cx="2057400" cy="365125"/>
          </a:xfrm>
        </p:spPr>
        <p:txBody>
          <a:bodyPr/>
          <a:lstStyle>
            <a:lvl1pPr>
              <a:defRPr sz="1600">
                <a:solidFill>
                  <a:schemeClr val="bg1"/>
                </a:solidFill>
                <a:latin typeface="Meiryo UI" panose="020B0604030504040204" pitchFamily="50" charset="-128"/>
                <a:ea typeface="Meiryo UI" panose="020B0604030504040204" pitchFamily="50" charset="-128"/>
              </a:defRPr>
            </a:lvl1pPr>
          </a:lstStyle>
          <a:p>
            <a:fld id="{F0DA1747-7AE3-4485-B1CC-5CDDF653E874}" type="slidenum">
              <a:rPr lang="ja-JP" altLang="en-US" smtClean="0"/>
              <a:pPr/>
              <a:t>‹#›</a:t>
            </a:fld>
            <a:endParaRPr lang="ja-JP" altLang="en-US"/>
          </a:p>
        </p:txBody>
      </p:sp>
    </p:spTree>
    <p:extLst>
      <p:ext uri="{BB962C8B-B14F-4D97-AF65-F5344CB8AC3E}">
        <p14:creationId xmlns:p14="http://schemas.microsoft.com/office/powerpoint/2010/main" val="3985918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AFF2A2C-A528-4E2A-949B-5E751DCB01AD}" type="datetime1">
              <a:rPr kumimoji="1" lang="ja-JP" altLang="en-US" smtClean="0"/>
              <a:t>2025/10/16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8" name="スライド番号プレースホルダー 5"/>
          <p:cNvSpPr>
            <a:spLocks noGrp="1"/>
          </p:cNvSpPr>
          <p:nvPr>
            <p:ph type="sldNum" sz="quarter" idx="12"/>
          </p:nvPr>
        </p:nvSpPr>
        <p:spPr bwMode="white">
          <a:xfrm>
            <a:off x="7062936" y="6351"/>
            <a:ext cx="2057400" cy="365125"/>
          </a:xfrm>
        </p:spPr>
        <p:txBody>
          <a:bodyPr/>
          <a:lstStyle>
            <a:lvl1pPr>
              <a:defRPr sz="1600">
                <a:solidFill>
                  <a:schemeClr val="bg1"/>
                </a:solidFill>
                <a:latin typeface="Meiryo UI" panose="020B0604030504040204" pitchFamily="50" charset="-128"/>
                <a:ea typeface="Meiryo UI" panose="020B0604030504040204" pitchFamily="50" charset="-128"/>
              </a:defRPr>
            </a:lvl1pPr>
          </a:lstStyle>
          <a:p>
            <a:fld id="{F0DA1747-7AE3-4485-B1CC-5CDDF653E874}" type="slidenum">
              <a:rPr lang="ja-JP" altLang="en-US" smtClean="0"/>
              <a:pPr/>
              <a:t>‹#›</a:t>
            </a:fld>
            <a:endParaRPr lang="ja-JP" altLang="en-US"/>
          </a:p>
        </p:txBody>
      </p:sp>
    </p:spTree>
    <p:extLst>
      <p:ext uri="{BB962C8B-B14F-4D97-AF65-F5344CB8AC3E}">
        <p14:creationId xmlns:p14="http://schemas.microsoft.com/office/powerpoint/2010/main" val="3005721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451128C9-7147-4D94-AF65-E4A7B195B972}" type="datetime1">
              <a:rPr kumimoji="1" lang="ja-JP" altLang="en-US" smtClean="0"/>
              <a:t>2025/10/16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8" name="スライド番号プレースホルダー 5"/>
          <p:cNvSpPr>
            <a:spLocks noGrp="1"/>
          </p:cNvSpPr>
          <p:nvPr>
            <p:ph type="sldNum" sz="quarter" idx="12"/>
          </p:nvPr>
        </p:nvSpPr>
        <p:spPr bwMode="white">
          <a:xfrm>
            <a:off x="7062936" y="6351"/>
            <a:ext cx="2057400" cy="365125"/>
          </a:xfrm>
        </p:spPr>
        <p:txBody>
          <a:bodyPr/>
          <a:lstStyle>
            <a:lvl1pPr>
              <a:defRPr sz="1600">
                <a:solidFill>
                  <a:schemeClr val="bg1"/>
                </a:solidFill>
                <a:latin typeface="Meiryo UI" panose="020B0604030504040204" pitchFamily="50" charset="-128"/>
                <a:ea typeface="Meiryo UI" panose="020B0604030504040204" pitchFamily="50" charset="-128"/>
              </a:defRPr>
            </a:lvl1pPr>
          </a:lstStyle>
          <a:p>
            <a:fld id="{F0DA1747-7AE3-4485-B1CC-5CDDF653E874}" type="slidenum">
              <a:rPr lang="ja-JP" altLang="en-US" smtClean="0"/>
              <a:pPr/>
              <a:t>‹#›</a:t>
            </a:fld>
            <a:endParaRPr lang="ja-JP" altLang="en-US"/>
          </a:p>
        </p:txBody>
      </p:sp>
    </p:spTree>
    <p:extLst>
      <p:ext uri="{BB962C8B-B14F-4D97-AF65-F5344CB8AC3E}">
        <p14:creationId xmlns:p14="http://schemas.microsoft.com/office/powerpoint/2010/main" val="8658802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C312FBC-C4C8-4DF9-ADF5-FDE4CC8932CD}" type="datetime1">
              <a:rPr kumimoji="1" lang="ja-JP" altLang="en-US" smtClean="0"/>
              <a:t>2025/10/16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10" name="スライド番号プレースホルダー 5"/>
          <p:cNvSpPr>
            <a:spLocks noGrp="1"/>
          </p:cNvSpPr>
          <p:nvPr>
            <p:ph type="sldNum" sz="quarter" idx="12"/>
          </p:nvPr>
        </p:nvSpPr>
        <p:spPr bwMode="white">
          <a:xfrm>
            <a:off x="7062936" y="6351"/>
            <a:ext cx="2057400" cy="365125"/>
          </a:xfrm>
        </p:spPr>
        <p:txBody>
          <a:bodyPr/>
          <a:lstStyle>
            <a:lvl1pPr>
              <a:defRPr sz="1600">
                <a:solidFill>
                  <a:schemeClr val="bg1"/>
                </a:solidFill>
                <a:latin typeface="Meiryo UI" panose="020B0604030504040204" pitchFamily="50" charset="-128"/>
                <a:ea typeface="Meiryo UI" panose="020B0604030504040204" pitchFamily="50" charset="-128"/>
              </a:defRPr>
            </a:lvl1pPr>
          </a:lstStyle>
          <a:p>
            <a:fld id="{F0DA1747-7AE3-4485-B1CC-5CDDF653E874}" type="slidenum">
              <a:rPr lang="ja-JP" altLang="en-US" smtClean="0"/>
              <a:pPr/>
              <a:t>‹#›</a:t>
            </a:fld>
            <a:endParaRPr lang="ja-JP" altLang="en-US"/>
          </a:p>
        </p:txBody>
      </p:sp>
    </p:spTree>
    <p:extLst>
      <p:ext uri="{BB962C8B-B14F-4D97-AF65-F5344CB8AC3E}">
        <p14:creationId xmlns:p14="http://schemas.microsoft.com/office/powerpoint/2010/main" val="792818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D6DAF623-7211-4EE0-BDEC-43551C73AE56}" type="datetime1">
              <a:rPr kumimoji="1" lang="ja-JP" altLang="en-US" smtClean="0"/>
              <a:t>2025/10/16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bwMode="white">
          <a:xfrm>
            <a:off x="7062936" y="6351"/>
            <a:ext cx="2057400" cy="365125"/>
          </a:xfrm>
        </p:spPr>
        <p:txBody>
          <a:bodyPr/>
          <a:lstStyle>
            <a:lvl1pPr>
              <a:defRPr sz="1600">
                <a:solidFill>
                  <a:schemeClr val="bg1"/>
                </a:solidFill>
                <a:latin typeface="Meiryo UI" panose="020B0604030504040204" pitchFamily="50" charset="-128"/>
                <a:ea typeface="Meiryo UI" panose="020B0604030504040204" pitchFamily="50" charset="-128"/>
              </a:defRPr>
            </a:lvl1pPr>
          </a:lstStyle>
          <a:p>
            <a:fld id="{F0DA1747-7AE3-4485-B1CC-5CDDF653E874}" type="slidenum">
              <a:rPr lang="ja-JP" altLang="en-US" smtClean="0"/>
              <a:pPr/>
              <a:t>‹#›</a:t>
            </a:fld>
            <a:endParaRPr lang="ja-JP" altLang="en-US"/>
          </a:p>
        </p:txBody>
      </p:sp>
    </p:spTree>
    <p:extLst>
      <p:ext uri="{BB962C8B-B14F-4D97-AF65-F5344CB8AC3E}">
        <p14:creationId xmlns:p14="http://schemas.microsoft.com/office/powerpoint/2010/main" val="13509249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864919F-F3C3-49FC-AEB8-A4B362C9AF36}" type="datetime1">
              <a:rPr kumimoji="1" lang="ja-JP" altLang="en-US" smtClean="0"/>
              <a:t>2025/10/16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5" name="スライド番号プレースホルダー 5"/>
          <p:cNvSpPr>
            <a:spLocks noGrp="1"/>
          </p:cNvSpPr>
          <p:nvPr>
            <p:ph type="sldNum" sz="quarter" idx="12"/>
          </p:nvPr>
        </p:nvSpPr>
        <p:spPr bwMode="white">
          <a:xfrm>
            <a:off x="7062936" y="6351"/>
            <a:ext cx="2057400" cy="365125"/>
          </a:xfrm>
        </p:spPr>
        <p:txBody>
          <a:bodyPr/>
          <a:lstStyle>
            <a:lvl1pPr>
              <a:defRPr sz="1600">
                <a:solidFill>
                  <a:schemeClr val="bg1"/>
                </a:solidFill>
                <a:latin typeface="Meiryo UI" panose="020B0604030504040204" pitchFamily="50" charset="-128"/>
                <a:ea typeface="Meiryo UI" panose="020B0604030504040204" pitchFamily="50" charset="-128"/>
              </a:defRPr>
            </a:lvl1pPr>
          </a:lstStyle>
          <a:p>
            <a:fld id="{F0DA1747-7AE3-4485-B1CC-5CDDF653E874}" type="slidenum">
              <a:rPr lang="ja-JP" altLang="en-US" smtClean="0"/>
              <a:pPr/>
              <a:t>‹#›</a:t>
            </a:fld>
            <a:endParaRPr lang="ja-JP" altLang="en-US"/>
          </a:p>
        </p:txBody>
      </p:sp>
    </p:spTree>
    <p:extLst>
      <p:ext uri="{BB962C8B-B14F-4D97-AF65-F5344CB8AC3E}">
        <p14:creationId xmlns:p14="http://schemas.microsoft.com/office/powerpoint/2010/main" val="1664454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34FC2D8-EE2E-4247-9630-A4EB9C9AEBA5}" type="datetime1">
              <a:rPr kumimoji="1" lang="ja-JP" altLang="en-US" smtClean="0"/>
              <a:t>2025/10/16</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50F88186-B17D-4CE3-A887-D91699CF601C}" type="slidenum">
              <a:rPr kumimoji="1" lang="ja-JP" altLang="en-US" smtClean="0"/>
              <a:t>‹#›</a:t>
            </a:fld>
            <a:endParaRPr kumimoji="1" lang="ja-JP" altLang="en-US" dirty="0"/>
          </a:p>
        </p:txBody>
      </p:sp>
    </p:spTree>
    <p:extLst>
      <p:ext uri="{BB962C8B-B14F-4D97-AF65-F5344CB8AC3E}">
        <p14:creationId xmlns:p14="http://schemas.microsoft.com/office/powerpoint/2010/main" val="24567130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1C6EBDC1-6480-4224-8402-E67ADBFA7022}" type="datetime1">
              <a:rPr kumimoji="1" lang="ja-JP" altLang="en-US" smtClean="0"/>
              <a:t>2025/10/16</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0DA1747-7AE3-4485-B1CC-5CDDF653E874}" type="slidenum">
              <a:rPr lang="ja-JP" altLang="en-US" smtClean="0"/>
              <a:pPr/>
              <a:t>‹#›</a:t>
            </a:fld>
            <a:endParaRPr lang="ja-JP" altLang="en-US"/>
          </a:p>
        </p:txBody>
      </p:sp>
    </p:spTree>
    <p:extLst>
      <p:ext uri="{BB962C8B-B14F-4D97-AF65-F5344CB8AC3E}">
        <p14:creationId xmlns:p14="http://schemas.microsoft.com/office/powerpoint/2010/main" val="2435212422"/>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1"/>
          <p:cNvSpPr txBox="1"/>
          <p:nvPr/>
        </p:nvSpPr>
        <p:spPr>
          <a:xfrm>
            <a:off x="7668344" y="275121"/>
            <a:ext cx="1224136" cy="54528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Times New Roman" panose="02020603050405020304" pitchFamily="18" charset="0"/>
              </a:rPr>
              <a:t>資料</a:t>
            </a:r>
            <a:r>
              <a:rPr kumimoji="1" lang="en-US" altLang="ja-JP" sz="1800" b="0" i="0" u="none" strike="noStrike" kern="1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Times New Roman" panose="02020603050405020304" pitchFamily="18" charset="0"/>
              </a:rPr>
              <a:t>2</a:t>
            </a:r>
            <a:endParaRPr kumimoji="1" lang="ja-JP" altLang="en-US" sz="1400" b="0" i="0" u="none" strike="noStrike" kern="1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Times New Roman" panose="02020603050405020304" pitchFamily="18" charset="0"/>
            </a:endParaRPr>
          </a:p>
        </p:txBody>
      </p:sp>
      <p:sp>
        <p:nvSpPr>
          <p:cNvPr id="6" name="テキスト ボックス 5"/>
          <p:cNvSpPr txBox="1"/>
          <p:nvPr/>
        </p:nvSpPr>
        <p:spPr>
          <a:xfrm>
            <a:off x="251520" y="1869846"/>
            <a:ext cx="8640960" cy="4524315"/>
          </a:xfrm>
          <a:prstGeom prst="rect">
            <a:avLst/>
          </a:prstGeom>
          <a:noFill/>
        </p:spPr>
        <p:txBody>
          <a:bodyPr wrap="square" rtlCol="0">
            <a:spAutoFit/>
          </a:bodyPr>
          <a:lstStyle/>
          <a:p>
            <a:pPr marL="0" marR="0" lvl="0" indent="0" algn="l" defTabSz="914400" rtl="0" eaLnBrk="1" fontAlgn="auto" latinLnBrk="0" hangingPunct="1">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１　食品ロスの発生要因及び主な対応策</a:t>
            </a:r>
            <a:endParaRPr kumimoji="1" lang="en-US" altLang="ja-JP" sz="2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spcBef>
                <a:spcPts val="0"/>
              </a:spcBef>
              <a:spcAft>
                <a:spcPts val="0"/>
              </a:spcAft>
              <a:buClrTx/>
              <a:buSzTx/>
              <a:buFontTx/>
              <a:buNone/>
              <a:tabLst/>
              <a:defRPr/>
            </a:pPr>
            <a:r>
              <a:rPr lang="ja-JP" altLang="en-US" sz="2400" b="1" dirty="0">
                <a:solidFill>
                  <a:prstClr val="black"/>
                </a:solidFill>
                <a:latin typeface="Meiryo UI" panose="020B0604030504040204" pitchFamily="50" charset="-128"/>
                <a:ea typeface="Meiryo UI" panose="020B0604030504040204" pitchFamily="50" charset="-128"/>
              </a:rPr>
              <a:t>　　</a:t>
            </a:r>
            <a:r>
              <a:rPr lang="ja-JP" altLang="en-US" sz="2400" b="1" dirty="0">
                <a:solidFill>
                  <a:srgbClr val="FF0000"/>
                </a:solidFill>
                <a:latin typeface="Meiryo UI" panose="020B0604030504040204" pitchFamily="50" charset="-128"/>
                <a:ea typeface="Meiryo UI" panose="020B0604030504040204" pitchFamily="50" charset="-128"/>
              </a:rPr>
              <a:t>→ 行動変容の促進（家庭における食品の使いきりの推進）を　　</a:t>
            </a:r>
            <a:endParaRPr lang="en-US" altLang="ja-JP" sz="2400" b="1"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spcBef>
                <a:spcPts val="0"/>
              </a:spcBef>
              <a:spcAft>
                <a:spcPts val="0"/>
              </a:spcAft>
              <a:buClrTx/>
              <a:buSzTx/>
              <a:buFontTx/>
              <a:buNone/>
              <a:tabLst/>
              <a:defRPr/>
            </a:pPr>
            <a:r>
              <a:rPr kumimoji="1" lang="ja-JP" altLang="en-US" sz="24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　　　　追加</a:t>
            </a:r>
            <a:endParaRPr kumimoji="1" lang="en-US" altLang="ja-JP" sz="24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spcBef>
                <a:spcPts val="0"/>
              </a:spcBef>
              <a:spcAft>
                <a:spcPts val="0"/>
              </a:spcAft>
              <a:buClrTx/>
              <a:buSzTx/>
              <a:buFontTx/>
              <a:buNone/>
              <a:tabLst/>
              <a:defRPr/>
            </a:pPr>
            <a:br>
              <a:rPr kumimoji="1" lang="en-US" altLang="ja-JP" sz="2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2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lang="ja-JP" altLang="en-US" sz="2400" b="1" dirty="0">
                <a:solidFill>
                  <a:prstClr val="black"/>
                </a:solidFill>
                <a:latin typeface="Meiryo UI" panose="020B0604030504040204" pitchFamily="50" charset="-128"/>
                <a:ea typeface="Meiryo UI" panose="020B0604030504040204" pitchFamily="50" charset="-128"/>
              </a:rPr>
              <a:t>２　</a:t>
            </a:r>
            <a:r>
              <a:rPr kumimoji="1" lang="ja-JP" altLang="en-US" sz="2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施策体系の再整理及び取組の方向性</a:t>
            </a:r>
            <a:endParaRPr kumimoji="1" lang="en-US" altLang="ja-JP" sz="2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spcBef>
                <a:spcPts val="0"/>
              </a:spcBef>
              <a:spcAft>
                <a:spcPts val="0"/>
              </a:spcAft>
              <a:buClrTx/>
              <a:buSzTx/>
              <a:buFontTx/>
              <a:buNone/>
              <a:tabLst/>
              <a:defRPr/>
            </a:pPr>
            <a:r>
              <a:rPr lang="ja-JP" altLang="en-US" sz="2400" b="1" dirty="0">
                <a:solidFill>
                  <a:prstClr val="black"/>
                </a:solidFill>
                <a:latin typeface="Meiryo UI" panose="020B0604030504040204" pitchFamily="50" charset="-128"/>
                <a:ea typeface="Meiryo UI" panose="020B0604030504040204" pitchFamily="50" charset="-128"/>
              </a:rPr>
              <a:t>　</a:t>
            </a:r>
            <a:r>
              <a:rPr lang="ja-JP" altLang="en-US" sz="2400" b="1" dirty="0">
                <a:solidFill>
                  <a:srgbClr val="FF0000"/>
                </a:solidFill>
                <a:latin typeface="Meiryo UI" panose="020B0604030504040204" pitchFamily="50" charset="-128"/>
                <a:ea typeface="Meiryo UI" panose="020B0604030504040204" pitchFamily="50" charset="-128"/>
              </a:rPr>
              <a:t>　→　施策を３つの柱で再整理</a:t>
            </a:r>
            <a:endParaRPr lang="en-US" altLang="ja-JP" sz="2400" b="1"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spcBef>
                <a:spcPts val="0"/>
              </a:spcBef>
              <a:spcAft>
                <a:spcPts val="0"/>
              </a:spcAft>
              <a:buClrTx/>
              <a:buSzTx/>
              <a:buFontTx/>
              <a:buNone/>
              <a:tabLst/>
              <a:defRPr/>
            </a:pPr>
            <a:r>
              <a:rPr lang="ja-JP" altLang="en-US" sz="2400" b="1" dirty="0">
                <a:solidFill>
                  <a:srgbClr val="FF0000"/>
                </a:solidFill>
                <a:latin typeface="Meiryo UI" panose="020B0604030504040204" pitchFamily="50" charset="-128"/>
                <a:ea typeface="Meiryo UI" panose="020B0604030504040204" pitchFamily="50" charset="-128"/>
              </a:rPr>
              <a:t>　　　　　①　家庭における食品の使いきりの推進</a:t>
            </a:r>
            <a:endParaRPr lang="en-US" altLang="ja-JP" sz="2400" b="1"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spcBef>
                <a:spcPts val="0"/>
              </a:spcBef>
              <a:spcAft>
                <a:spcPts val="0"/>
              </a:spcAft>
              <a:buClrTx/>
              <a:buSzTx/>
              <a:buFontTx/>
              <a:buNone/>
              <a:tabLst/>
              <a:defRPr/>
            </a:pPr>
            <a:r>
              <a:rPr lang="ja-JP" altLang="en-US" sz="2400" b="1" dirty="0">
                <a:solidFill>
                  <a:srgbClr val="FF0000"/>
                </a:solidFill>
                <a:latin typeface="Meiryo UI" panose="020B0604030504040204" pitchFamily="50" charset="-128"/>
                <a:ea typeface="Meiryo UI" panose="020B0604030504040204" pitchFamily="50" charset="-128"/>
              </a:rPr>
              <a:t>　　　　　②　食品の売りきり・食べきりの推進</a:t>
            </a:r>
            <a:endParaRPr lang="en-US" altLang="ja-JP" sz="2400" b="1"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spcBef>
                <a:spcPts val="0"/>
              </a:spcBef>
              <a:spcAft>
                <a:spcPts val="0"/>
              </a:spcAft>
              <a:buClrTx/>
              <a:buSzTx/>
              <a:buFontTx/>
              <a:buNone/>
              <a:tabLst/>
              <a:defRPr/>
            </a:pPr>
            <a:r>
              <a:rPr kumimoji="1" lang="ja-JP" altLang="en-US" sz="24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　　　　　③　未利用食品の有効活用</a:t>
            </a:r>
            <a:endParaRPr lang="en-US" altLang="ja-JP" sz="2400" b="1"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spcBef>
                <a:spcPts val="0"/>
              </a:spcBef>
              <a:spcAft>
                <a:spcPts val="0"/>
              </a:spcAft>
              <a:buClrTx/>
              <a:buSzTx/>
              <a:buFontTx/>
              <a:buNone/>
              <a:tabLst/>
              <a:defRPr/>
            </a:pPr>
            <a:endParaRPr kumimoji="1" lang="en-US" altLang="ja-JP" sz="2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lang="ja-JP" altLang="en-US" sz="2400" b="1" dirty="0">
                <a:solidFill>
                  <a:prstClr val="black"/>
                </a:solidFill>
                <a:latin typeface="Meiryo UI" panose="020B0604030504040204" pitchFamily="50" charset="-128"/>
                <a:ea typeface="Meiryo UI" panose="020B0604030504040204" pitchFamily="50" charset="-128"/>
              </a:rPr>
              <a:t>３　計画に盛り込む基本的施策及び取組内容</a:t>
            </a:r>
            <a:endParaRPr lang="en-US" altLang="ja-JP" sz="2400" b="1" dirty="0">
              <a:solidFill>
                <a:prstClr val="black"/>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lang="ja-JP" altLang="en-US" sz="2400" b="1" dirty="0">
                <a:solidFill>
                  <a:srgbClr val="FF0000"/>
                </a:solidFill>
                <a:latin typeface="Meiryo UI" panose="020B0604030504040204" pitchFamily="50" charset="-128"/>
                <a:ea typeface="Meiryo UI" panose="020B0604030504040204" pitchFamily="50" charset="-128"/>
              </a:rPr>
              <a:t>→</a:t>
            </a:r>
            <a:r>
              <a:rPr kumimoji="1" lang="ja-JP" altLang="en-US" sz="24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　３つの施策の柱に沿って、再構成</a:t>
            </a:r>
            <a:endParaRPr kumimoji="1" lang="en-US" altLang="ja-JP" sz="24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7" name="テキスト ボックス 6"/>
          <p:cNvSpPr txBox="1"/>
          <p:nvPr/>
        </p:nvSpPr>
        <p:spPr>
          <a:xfrm>
            <a:off x="323528" y="1052736"/>
            <a:ext cx="8496944"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3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＜委員意見を踏まえた</a:t>
            </a:r>
            <a:r>
              <a:rPr lang="ja-JP" altLang="en-US" sz="3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施策体系の再整理</a:t>
            </a:r>
            <a:r>
              <a:rPr kumimoji="1" lang="ja-JP" altLang="en-US" sz="3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p:txBody>
      </p:sp>
    </p:spTree>
    <p:extLst>
      <p:ext uri="{BB962C8B-B14F-4D97-AF65-F5344CB8AC3E}">
        <p14:creationId xmlns:p14="http://schemas.microsoft.com/office/powerpoint/2010/main" val="10190521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181951-2CE9-FB37-018F-4B5B04DDE0EE}"/>
            </a:ext>
          </a:extLst>
        </p:cNvPr>
        <p:cNvGrpSpPr/>
        <p:nvPr/>
      </p:nvGrpSpPr>
      <p:grpSpPr>
        <a:xfrm>
          <a:off x="0" y="0"/>
          <a:ext cx="0" cy="0"/>
          <a:chOff x="0" y="0"/>
          <a:chExt cx="0" cy="0"/>
        </a:xfrm>
      </p:grpSpPr>
      <p:sp>
        <p:nvSpPr>
          <p:cNvPr id="14" name="正方形/長方形 13">
            <a:extLst>
              <a:ext uri="{FF2B5EF4-FFF2-40B4-BE49-F238E27FC236}">
                <a16:creationId xmlns:a16="http://schemas.microsoft.com/office/drawing/2014/main" id="{2C99F604-4D35-9439-9571-A14BB110A2CA}"/>
              </a:ext>
            </a:extLst>
          </p:cNvPr>
          <p:cNvSpPr/>
          <p:nvPr/>
        </p:nvSpPr>
        <p:spPr>
          <a:xfrm>
            <a:off x="107504" y="418167"/>
            <a:ext cx="8745058" cy="6405338"/>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360363" marR="0" lvl="0" indent="-360363" algn="l" defTabSz="914400" rtl="0" eaLnBrk="1" fontAlgn="auto" latinLnBrk="0" hangingPunct="1">
              <a:lnSpc>
                <a:spcPts val="2000"/>
              </a:lnSpc>
              <a:spcBef>
                <a:spcPts val="0"/>
              </a:spcBef>
              <a:spcAft>
                <a:spcPts val="0"/>
              </a:spcAft>
              <a:buClrTx/>
              <a:buSzTx/>
              <a:buFontTx/>
              <a:buNone/>
              <a:tabLst/>
              <a:defRPr/>
            </a:pPr>
            <a:r>
              <a:rPr lang="ja-JP" altLang="en-US" sz="1600" b="1" dirty="0">
                <a:solidFill>
                  <a:schemeClr val="tx1"/>
                </a:solidFill>
                <a:latin typeface="Meiryo UI" panose="020B0604030504040204" pitchFamily="50" charset="-128"/>
                <a:ea typeface="Meiryo UI" panose="020B0604030504040204" pitchFamily="50" charset="-128"/>
              </a:rPr>
              <a:t>　</a:t>
            </a:r>
            <a:r>
              <a:rPr lang="ja-JP" altLang="en-US" b="1" dirty="0">
                <a:solidFill>
                  <a:schemeClr val="tx1"/>
                </a:solidFill>
                <a:latin typeface="Meiryo UI" panose="020B0604030504040204" pitchFamily="50" charset="-128"/>
                <a:ea typeface="Meiryo UI" panose="020B0604030504040204" pitchFamily="50" charset="-128"/>
              </a:rPr>
              <a:t>≪ 施策体系２：</a:t>
            </a:r>
            <a:r>
              <a:rPr lang="ja-JP" altLang="en-US" b="1" u="sng" dirty="0">
                <a:solidFill>
                  <a:srgbClr val="FF0000"/>
                </a:solidFill>
                <a:latin typeface="Meiryo UI" panose="020B0604030504040204" pitchFamily="50" charset="-128"/>
                <a:ea typeface="Meiryo UI" panose="020B0604030504040204" pitchFamily="50" charset="-128"/>
              </a:rPr>
              <a:t>食品の売りきり・食べきりの推進</a:t>
            </a:r>
            <a:r>
              <a:rPr lang="ja-JP" altLang="en-US" b="1" dirty="0">
                <a:solidFill>
                  <a:schemeClr val="tx1"/>
                </a:solidFill>
                <a:latin typeface="Meiryo UI" panose="020B0604030504040204" pitchFamily="50" charset="-128"/>
                <a:ea typeface="Meiryo UI" panose="020B0604030504040204" pitchFamily="50" charset="-128"/>
              </a:rPr>
              <a:t> ≫</a:t>
            </a:r>
            <a:endParaRPr lang="en-US" altLang="ja-JP" b="1" dirty="0">
              <a:solidFill>
                <a:schemeClr val="tx1"/>
              </a:solidFill>
              <a:latin typeface="Meiryo UI" panose="020B0604030504040204" pitchFamily="50" charset="-128"/>
              <a:ea typeface="Meiryo UI" panose="020B0604030504040204" pitchFamily="50" charset="-128"/>
            </a:endParaRPr>
          </a:p>
          <a:p>
            <a:pPr marL="360363" marR="0" lvl="0" indent="-360363" algn="l" defTabSz="914400" rtl="0" eaLnBrk="1" fontAlgn="auto" latinLnBrk="0" hangingPunct="1">
              <a:lnSpc>
                <a:spcPts val="2000"/>
              </a:lnSpc>
              <a:spcBef>
                <a:spcPts val="0"/>
              </a:spcBef>
              <a:spcAft>
                <a:spcPts val="0"/>
              </a:spcAft>
              <a:buClrTx/>
              <a:buSzTx/>
              <a:buFontTx/>
              <a:buNone/>
              <a:tabLst/>
              <a:defRPr/>
            </a:pPr>
            <a:endParaRPr lang="en-US" altLang="ja-JP" sz="1600" b="1" dirty="0">
              <a:solidFill>
                <a:schemeClr val="tx1"/>
              </a:solidFill>
              <a:latin typeface="Meiryo UI" panose="020B0604030504040204" pitchFamily="50" charset="-128"/>
              <a:ea typeface="Meiryo UI" panose="020B0604030504040204" pitchFamily="50" charset="-128"/>
            </a:endParaRPr>
          </a:p>
          <a:p>
            <a:pPr marL="360363" marR="0" lvl="0" indent="-360363" algn="l" defTabSz="914400" rtl="0" eaLnBrk="1" fontAlgn="auto" latinLnBrk="0" hangingPunct="1">
              <a:lnSpc>
                <a:spcPts val="2000"/>
              </a:lnSpc>
              <a:spcBef>
                <a:spcPts val="0"/>
              </a:spcBef>
              <a:spcAft>
                <a:spcPts val="0"/>
              </a:spcAft>
              <a:buClrTx/>
              <a:buSzTx/>
              <a:buFontTx/>
              <a:buNone/>
              <a:tabLst/>
              <a:defRPr/>
            </a:pPr>
            <a:r>
              <a:rPr lang="ja-JP" altLang="en-US" b="1" dirty="0">
                <a:solidFill>
                  <a:schemeClr val="tx1"/>
                </a:solidFill>
                <a:latin typeface="Meiryo UI" panose="020B0604030504040204" pitchFamily="50" charset="-128"/>
                <a:ea typeface="Meiryo UI" panose="020B0604030504040204" pitchFamily="50" charset="-128"/>
              </a:rPr>
              <a:t>　</a:t>
            </a:r>
            <a:r>
              <a:rPr lang="ja-JP" altLang="en-US" b="1" dirty="0">
                <a:solidFill>
                  <a:schemeClr val="tx1"/>
                </a:solidFill>
                <a:highlight>
                  <a:srgbClr val="FFFF00"/>
                </a:highlight>
                <a:latin typeface="Meiryo UI" panose="020B0604030504040204" pitchFamily="50" charset="-128"/>
                <a:ea typeface="Meiryo UI" panose="020B0604030504040204" pitchFamily="50" charset="-128"/>
              </a:rPr>
              <a:t> </a:t>
            </a:r>
            <a:r>
              <a:rPr lang="en-US" altLang="ja-JP" b="1" dirty="0">
                <a:solidFill>
                  <a:schemeClr val="tx1"/>
                </a:solidFill>
                <a:highlight>
                  <a:srgbClr val="FFFF00"/>
                </a:highlight>
                <a:latin typeface="Meiryo UI" panose="020B0604030504040204" pitchFamily="50" charset="-128"/>
                <a:ea typeface="Meiryo UI" panose="020B0604030504040204" pitchFamily="50" charset="-128"/>
              </a:rPr>
              <a:t>【</a:t>
            </a:r>
            <a:r>
              <a:rPr lang="ja-JP" altLang="en-US" b="1" dirty="0">
                <a:solidFill>
                  <a:srgbClr val="FF0000"/>
                </a:solidFill>
                <a:highlight>
                  <a:srgbClr val="FFFF00"/>
                </a:highlight>
                <a:latin typeface="Meiryo UI" panose="020B0604030504040204" pitchFamily="50" charset="-128"/>
                <a:ea typeface="Meiryo UI" panose="020B0604030504040204" pitchFamily="50" charset="-128"/>
              </a:rPr>
              <a:t>消費者の行動変容に向けた取組</a:t>
            </a:r>
            <a:r>
              <a:rPr lang="en-US" altLang="ja-JP" b="1" dirty="0">
                <a:solidFill>
                  <a:schemeClr val="tx1"/>
                </a:solidFill>
                <a:highlight>
                  <a:srgbClr val="FFFF00"/>
                </a:highlight>
                <a:latin typeface="Meiryo UI" panose="020B0604030504040204" pitchFamily="50" charset="-128"/>
                <a:ea typeface="Meiryo UI" panose="020B0604030504040204" pitchFamily="50" charset="-128"/>
              </a:rPr>
              <a:t>】</a:t>
            </a:r>
          </a:p>
          <a:p>
            <a:pPr marL="360363" marR="0" lvl="0" indent="-360363" algn="l" defTabSz="914400" rtl="0" eaLnBrk="1" fontAlgn="auto" latinLnBrk="0" hangingPunct="1">
              <a:lnSpc>
                <a:spcPts val="2000"/>
              </a:lnSpc>
              <a:spcBef>
                <a:spcPts val="0"/>
              </a:spcBef>
              <a:spcAft>
                <a:spcPts val="0"/>
              </a:spcAft>
              <a:buClrTx/>
              <a:buSzTx/>
              <a:buFontTx/>
              <a:buNone/>
              <a:tabLst/>
              <a:defRPr/>
            </a:pPr>
            <a:r>
              <a:rPr kumimoji="1" lang="ja-JP" altLang="en-US" sz="1600" i="0"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　 　</a:t>
            </a:r>
            <a:r>
              <a:rPr kumimoji="1" lang="ja-JP" altLang="en-US" sz="1600" i="0" strike="noStrike" kern="1200" cap="none" spc="0" normalizeH="0" baseline="0" noProof="0" dirty="0">
                <a:ln>
                  <a:noFill/>
                </a:ln>
                <a:solidFill>
                  <a:schemeClr val="tx1"/>
                </a:solidFill>
                <a:effectLst/>
                <a:highlight>
                  <a:srgbClr val="FFFF00"/>
                </a:highlight>
                <a:uLnTx/>
                <a:uFillTx/>
                <a:latin typeface="Meiryo UI" panose="020B0604030504040204" pitchFamily="50" charset="-128"/>
                <a:ea typeface="Meiryo UI" panose="020B0604030504040204" pitchFamily="50" charset="-128"/>
              </a:rPr>
              <a:t>消費者啓発や事業者と連携した取組を進め、消費者の行動による“売れ残り”、“食べ残し</a:t>
            </a:r>
            <a:r>
              <a:rPr kumimoji="1" lang="en-US" altLang="ja-JP" sz="1600" i="0" strike="noStrike" kern="1200" cap="none" spc="0" normalizeH="0" baseline="0" noProof="0" dirty="0">
                <a:ln>
                  <a:noFill/>
                </a:ln>
                <a:solidFill>
                  <a:schemeClr val="tx1"/>
                </a:solidFill>
                <a:effectLst/>
                <a:highlight>
                  <a:srgbClr val="FFFF00"/>
                </a:highlight>
                <a:uLnTx/>
                <a:uFillTx/>
                <a:latin typeface="Meiryo UI" panose="020B0604030504040204" pitchFamily="50" charset="-128"/>
                <a:ea typeface="Meiryo UI" panose="020B0604030504040204" pitchFamily="50" charset="-128"/>
              </a:rPr>
              <a:t>”</a:t>
            </a:r>
            <a:r>
              <a:rPr kumimoji="1" lang="ja-JP" altLang="en-US" sz="1600" i="0" strike="noStrike" kern="1200" cap="none" spc="0" normalizeH="0" baseline="0" noProof="0" dirty="0">
                <a:ln>
                  <a:noFill/>
                </a:ln>
                <a:solidFill>
                  <a:schemeClr val="tx1"/>
                </a:solidFill>
                <a:effectLst/>
                <a:highlight>
                  <a:srgbClr val="FFFF00"/>
                </a:highlight>
                <a:uLnTx/>
                <a:uFillTx/>
                <a:latin typeface="Meiryo UI" panose="020B0604030504040204" pitchFamily="50" charset="-128"/>
                <a:ea typeface="Meiryo UI" panose="020B0604030504040204" pitchFamily="50" charset="-128"/>
              </a:rPr>
              <a:t>を削減　</a:t>
            </a:r>
            <a:endParaRPr kumimoji="1" lang="en-US" altLang="ja-JP" sz="1600" b="1" strike="noStrike" kern="1200" cap="none" spc="0" normalizeH="0" baseline="0" noProof="0" dirty="0">
              <a:ln>
                <a:noFill/>
              </a:ln>
              <a:solidFill>
                <a:schemeClr val="tx1"/>
              </a:solidFill>
              <a:effectLst/>
              <a:highlight>
                <a:srgbClr val="FFFF00"/>
              </a:highlight>
              <a:uLnTx/>
              <a:uFillTx/>
              <a:latin typeface="Meiryo UI" panose="020B0604030504040204" pitchFamily="50" charset="-128"/>
              <a:ea typeface="Meiryo UI" panose="020B0604030504040204" pitchFamily="50" charset="-128"/>
            </a:endParaRPr>
          </a:p>
          <a:p>
            <a:pPr marL="360363" marR="0" lvl="0" indent="-360363" algn="l" defTabSz="914400" rtl="0" eaLnBrk="1" fontAlgn="auto" latinLnBrk="0" hangingPunct="1">
              <a:lnSpc>
                <a:spcPts val="2000"/>
              </a:lnSpc>
              <a:spcBef>
                <a:spcPts val="0"/>
              </a:spcBef>
              <a:spcAft>
                <a:spcPts val="0"/>
              </a:spcAft>
              <a:buClrTx/>
              <a:buSzTx/>
              <a:buFontTx/>
              <a:buNone/>
              <a:tabLst/>
              <a:defRPr/>
            </a:pPr>
            <a:endParaRPr lang="en-US" altLang="ja-JP" sz="1600" b="1" noProof="0" dirty="0">
              <a:solidFill>
                <a:schemeClr val="tx1"/>
              </a:solidFill>
              <a:latin typeface="Meiryo UI" panose="020B0604030504040204" pitchFamily="50" charset="-128"/>
              <a:ea typeface="Meiryo UI" panose="020B0604030504040204" pitchFamily="50" charset="-128"/>
            </a:endParaRPr>
          </a:p>
          <a:p>
            <a:pPr marL="360363" marR="0" lvl="0" indent="-360363" algn="l" defTabSz="914400" rtl="0" eaLnBrk="1" fontAlgn="auto" latinLnBrk="0" hangingPunct="1">
              <a:lnSpc>
                <a:spcPts val="2000"/>
              </a:lnSpc>
              <a:spcBef>
                <a:spcPts val="0"/>
              </a:spcBef>
              <a:spcAft>
                <a:spcPts val="0"/>
              </a:spcAft>
              <a:buClrTx/>
              <a:buSzTx/>
              <a:buFontTx/>
              <a:buNone/>
              <a:tabLst/>
              <a:defRPr/>
            </a:pPr>
            <a:r>
              <a:rPr lang="ja-JP" altLang="en-US" sz="1600" b="1" noProof="0" dirty="0">
                <a:solidFill>
                  <a:schemeClr val="tx1"/>
                </a:solidFill>
                <a:latin typeface="Meiryo UI" panose="020B0604030504040204" pitchFamily="50" charset="-128"/>
                <a:ea typeface="Meiryo UI" panose="020B0604030504040204" pitchFamily="50" charset="-128"/>
              </a:rPr>
              <a:t>　</a:t>
            </a:r>
            <a:r>
              <a:rPr lang="ja-JP" altLang="en-US" b="1" noProof="0" dirty="0">
                <a:solidFill>
                  <a:schemeClr val="tx1"/>
                </a:solidFill>
                <a:latin typeface="Meiryo UI" panose="020B0604030504040204" pitchFamily="50" charset="-128"/>
                <a:ea typeface="Meiryo UI" panose="020B0604030504040204" pitchFamily="50" charset="-128"/>
              </a:rPr>
              <a:t>　</a:t>
            </a:r>
            <a:r>
              <a:rPr kumimoji="1" lang="ja-JP" altLang="en-US" b="1"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a:t>
            </a:r>
            <a:r>
              <a:rPr kumimoji="1" lang="en-US" altLang="ja-JP" b="1"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10</a:t>
            </a:r>
            <a:r>
              <a:rPr kumimoji="1" lang="ja-JP" altLang="en-US" b="1"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月食品ロス削減月間における</a:t>
            </a:r>
            <a:r>
              <a:rPr kumimoji="1" lang="ja-JP" altLang="en-US" b="1" strike="noStrike" kern="1200" cap="none" spc="0" normalizeH="0" baseline="0" noProof="0" dirty="0">
                <a:ln>
                  <a:noFill/>
                </a:ln>
                <a:solidFill>
                  <a:schemeClr val="tx1"/>
                </a:solidFill>
                <a:effectLst/>
                <a:highlight>
                  <a:srgbClr val="FFFF00"/>
                </a:highlight>
                <a:uLnTx/>
                <a:uFillTx/>
                <a:latin typeface="Meiryo UI" panose="020B0604030504040204" pitchFamily="50" charset="-128"/>
                <a:ea typeface="Meiryo UI" panose="020B0604030504040204" pitchFamily="50" charset="-128"/>
              </a:rPr>
              <a:t>消費者への広域的な行動変容の呼びかけ</a:t>
            </a:r>
            <a:endParaRPr kumimoji="1" lang="en-US" altLang="ja-JP" b="1" strike="noStrike" kern="1200" cap="none" spc="0" normalizeH="0" baseline="0" noProof="0" dirty="0">
              <a:ln>
                <a:noFill/>
              </a:ln>
              <a:solidFill>
                <a:schemeClr val="tx1"/>
              </a:solidFill>
              <a:effectLst/>
              <a:highlight>
                <a:srgbClr val="FFFF00"/>
              </a:highlight>
              <a:uLnTx/>
              <a:uFillTx/>
              <a:latin typeface="Meiryo UI" panose="020B0604030504040204" pitchFamily="50" charset="-128"/>
              <a:ea typeface="Meiryo UI" panose="020B0604030504040204" pitchFamily="50" charset="-128"/>
            </a:endParaRPr>
          </a:p>
          <a:p>
            <a:pPr marL="360363" marR="0" lvl="0" indent="-360363" algn="l" defTabSz="914400" rtl="0" eaLnBrk="1" fontAlgn="auto" latinLnBrk="0" hangingPunct="1">
              <a:lnSpc>
                <a:spcPts val="2000"/>
              </a:lnSpc>
              <a:spcBef>
                <a:spcPts val="0"/>
              </a:spcBef>
              <a:spcAft>
                <a:spcPts val="0"/>
              </a:spcAft>
              <a:buClrTx/>
              <a:buSzTx/>
              <a:buFontTx/>
              <a:buNone/>
              <a:tabLst/>
              <a:defRPr/>
            </a:pPr>
            <a:r>
              <a:rPr kumimoji="1" lang="ja-JP" altLang="en-US" sz="1600" b="0"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　　　　　飲食店での食べ残しを削減する</a:t>
            </a:r>
            <a:r>
              <a:rPr kumimoji="1" lang="ja-JP" altLang="en-US" sz="1600" b="0" strike="noStrike" kern="1200" cap="none" spc="0" normalizeH="0" baseline="0" noProof="0" dirty="0">
                <a:ln>
                  <a:noFill/>
                </a:ln>
                <a:solidFill>
                  <a:schemeClr val="tx1"/>
                </a:solidFill>
                <a:effectLst/>
                <a:highlight>
                  <a:srgbClr val="FFFF00"/>
                </a:highlight>
                <a:uLnTx/>
                <a:uFillTx/>
                <a:latin typeface="Meiryo UI" panose="020B0604030504040204" pitchFamily="50" charset="-128"/>
                <a:ea typeface="Meiryo UI" panose="020B0604030504040204" pitchFamily="50" charset="-128"/>
              </a:rPr>
              <a:t>“食べきり・持ち帰り”</a:t>
            </a:r>
            <a:r>
              <a:rPr kumimoji="1" lang="ja-JP" altLang="en-US" sz="1600" b="0"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、消費期限の近い食品を積極的に購入する　</a:t>
            </a:r>
            <a:endParaRPr kumimoji="1" lang="en-US" altLang="ja-JP" sz="1600" b="0"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a:p>
            <a:pPr marL="360363" marR="0" lvl="0" indent="-360363" algn="l" defTabSz="914400" rtl="0" eaLnBrk="1" fontAlgn="auto" latinLnBrk="0" hangingPunct="1">
              <a:lnSpc>
                <a:spcPts val="2000"/>
              </a:lnSpc>
              <a:spcBef>
                <a:spcPts val="0"/>
              </a:spcBef>
              <a:spcAft>
                <a:spcPts val="0"/>
              </a:spcAft>
              <a:buClrTx/>
              <a:buSzTx/>
              <a:buFontTx/>
              <a:buNone/>
              <a:tabLst/>
              <a:defRPr/>
            </a:pPr>
            <a:r>
              <a:rPr lang="ja-JP" altLang="en-US" sz="1600" dirty="0">
                <a:solidFill>
                  <a:schemeClr val="tx1"/>
                </a:solidFill>
                <a:latin typeface="Meiryo UI" panose="020B0604030504040204" pitchFamily="50" charset="-128"/>
                <a:ea typeface="Meiryo UI" panose="020B0604030504040204" pitchFamily="50" charset="-128"/>
              </a:rPr>
              <a:t>　　　　</a:t>
            </a:r>
            <a:r>
              <a:rPr kumimoji="1" lang="ja-JP" altLang="en-US" sz="1600" b="0" strike="noStrike" kern="1200" cap="none" spc="0" normalizeH="0" baseline="0" noProof="0" dirty="0">
                <a:ln>
                  <a:noFill/>
                </a:ln>
                <a:solidFill>
                  <a:schemeClr val="tx1"/>
                </a:solidFill>
                <a:effectLst/>
                <a:highlight>
                  <a:srgbClr val="FFFF00"/>
                </a:highlight>
                <a:uLnTx/>
                <a:uFillTx/>
                <a:latin typeface="Meiryo UI" panose="020B0604030504040204" pitchFamily="50" charset="-128"/>
                <a:ea typeface="Meiryo UI" panose="020B0604030504040204" pitchFamily="50" charset="-128"/>
              </a:rPr>
              <a:t>「てまえどり」等の“売りきり”に繋がる消費行動について、事業者と連携し、消費者へ広域的な呼びかけを行う。</a:t>
            </a:r>
          </a:p>
          <a:p>
            <a:pPr marL="360363" marR="0" lvl="0" indent="-360363" algn="l" defTabSz="914400" rtl="0" eaLnBrk="1" fontAlgn="auto" latinLnBrk="0" hangingPunct="1">
              <a:lnSpc>
                <a:spcPts val="2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  </a:t>
            </a:r>
            <a:r>
              <a:rPr kumimoji="1" lang="ja-JP" altLang="en-US" sz="1600"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事業者（小売店、飲食店）と連携したキャンペーンの実施</a:t>
            </a:r>
            <a:endParaRPr kumimoji="1" lang="en-US" altLang="ja-JP" sz="1600"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a:p>
            <a:pPr marL="360363" marR="0" lvl="0" indent="-360363" algn="l" defTabSz="914400" rtl="0" eaLnBrk="1" fontAlgn="auto" latinLnBrk="0" hangingPunct="1">
              <a:lnSpc>
                <a:spcPts val="2000"/>
              </a:lnSpc>
              <a:spcBef>
                <a:spcPts val="0"/>
              </a:spcBef>
              <a:spcAft>
                <a:spcPts val="0"/>
              </a:spcAft>
              <a:buClrTx/>
              <a:buSzTx/>
              <a:buFontTx/>
              <a:buNone/>
              <a:tabLst/>
              <a:defRPr/>
            </a:pPr>
            <a:r>
              <a:rPr kumimoji="1" lang="en-US" altLang="ja-JP" sz="1600"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   </a:t>
            </a:r>
            <a:r>
              <a:rPr kumimoji="1" lang="ja-JP" altLang="en-US" sz="1600"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　　　・  事業者や市町村</a:t>
            </a:r>
            <a:r>
              <a:rPr lang="ja-JP" altLang="en-US" sz="1600" dirty="0">
                <a:solidFill>
                  <a:schemeClr val="tx1"/>
                </a:solidFill>
                <a:latin typeface="Meiryo UI" panose="020B0604030504040204" pitchFamily="50" charset="-128"/>
                <a:ea typeface="Meiryo UI" panose="020B0604030504040204" pitchFamily="50" charset="-128"/>
              </a:rPr>
              <a:t>による</a:t>
            </a:r>
            <a:r>
              <a:rPr kumimoji="1" lang="ja-JP" altLang="en-US" sz="1600"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“売りきり”“食べきり・持ち帰り”の取組を府民に発信</a:t>
            </a:r>
            <a:endParaRPr kumimoji="1" lang="en-US" altLang="ja-JP" sz="1600"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a:p>
            <a:pPr marL="360363" marR="0" lvl="0" indent="-360363" algn="l" defTabSz="914400" rtl="0" eaLnBrk="1" fontAlgn="auto" latinLnBrk="0" hangingPunct="1">
              <a:lnSpc>
                <a:spcPts val="2000"/>
              </a:lnSpc>
              <a:spcBef>
                <a:spcPts val="0"/>
              </a:spcBef>
              <a:spcAft>
                <a:spcPts val="0"/>
              </a:spcAft>
              <a:buClrTx/>
              <a:buSzTx/>
              <a:buFontTx/>
              <a:buNone/>
              <a:tabLst/>
              <a:defRPr/>
            </a:pPr>
            <a:endParaRPr kumimoji="1" lang="en-US" altLang="ja-JP" b="1"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a:p>
            <a:pPr marL="360363" marR="0" lvl="0" indent="-360363" algn="l" defTabSz="914400" rtl="0" eaLnBrk="1" fontAlgn="auto" latinLnBrk="0" hangingPunct="1">
              <a:lnSpc>
                <a:spcPts val="2000"/>
              </a:lnSpc>
              <a:spcBef>
                <a:spcPts val="0"/>
              </a:spcBef>
              <a:spcAft>
                <a:spcPts val="0"/>
              </a:spcAft>
              <a:buClrTx/>
              <a:buSzTx/>
              <a:buFontTx/>
              <a:buNone/>
              <a:tabLst/>
              <a:defRPr/>
            </a:pPr>
            <a:r>
              <a:rPr kumimoji="1" lang="ja-JP" altLang="en-US"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◇飲食店</a:t>
            </a:r>
            <a:r>
              <a:rPr lang="ja-JP" altLang="en-US" b="1" dirty="0">
                <a:solidFill>
                  <a:prstClr val="black"/>
                </a:solidFill>
                <a:latin typeface="Meiryo UI" panose="020B0604030504040204" pitchFamily="50" charset="-128"/>
                <a:ea typeface="Meiryo UI" panose="020B0604030504040204" pitchFamily="50" charset="-128"/>
              </a:rPr>
              <a:t>による</a:t>
            </a:r>
            <a:r>
              <a:rPr kumimoji="1" lang="ja-JP" altLang="en-US" b="1"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rPr>
              <a:t>食べきり・持ち帰り</a:t>
            </a:r>
            <a:r>
              <a:rPr kumimoji="1" lang="ja-JP" altLang="en-US"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の取組への支援</a:t>
            </a:r>
            <a:endParaRPr kumimoji="1" lang="en-US" altLang="ja-JP"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363" marR="0" lvl="0" indent="-360363" algn="l" defTabSz="914400" rtl="0" eaLnBrk="1" fontAlgn="auto" latinLnBrk="0" hangingPunct="1">
              <a:lnSpc>
                <a:spcPts val="2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外食事業者が実施する食べきり・持ち帰りの取組について、消費者への啓発や呼びかけで支援する。</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363" marR="0" lvl="0" indent="-360363" algn="l" defTabSz="914400" rtl="0" eaLnBrk="1" fontAlgn="auto" latinLnBrk="0" hangingPunct="1">
              <a:lnSpc>
                <a:spcPts val="2000"/>
              </a:lnSpc>
              <a:spcBef>
                <a:spcPts val="0"/>
              </a:spcBef>
              <a:spcAft>
                <a:spcPts val="0"/>
              </a:spcAft>
              <a:buClrTx/>
              <a:buSzTx/>
              <a:buFontTx/>
              <a:buNone/>
              <a:tabLst/>
              <a:defRPr/>
            </a:pPr>
            <a:r>
              <a:rPr lang="ja-JP" altLang="en-US" sz="1600" dirty="0">
                <a:solidFill>
                  <a:prstClr val="black"/>
                </a:solidFill>
                <a:latin typeface="Meiryo UI" panose="020B0604030504040204" pitchFamily="50" charset="-128"/>
                <a:ea typeface="Meiryo UI" panose="020B0604030504040204" pitchFamily="50" charset="-128"/>
              </a:rPr>
              <a:t>　　　　</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持ち帰りについては国ガイドラインによる留意事項の周知を行う。</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363" marR="0" lvl="0" indent="-360363" algn="l" defTabSz="914400" rtl="0" eaLnBrk="1" fontAlgn="auto" latinLnBrk="0" hangingPunct="1">
              <a:lnSpc>
                <a:spcPts val="2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① 飲食店の</a:t>
            </a:r>
            <a:r>
              <a:rPr kumimoji="1" lang="ja-JP" altLang="en-US" sz="1600" b="1"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rPr>
              <a:t>“食べきり”</a:t>
            </a:r>
            <a:r>
              <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の取組への支援</a:t>
            </a:r>
          </a:p>
          <a:p>
            <a:pPr marL="360363" marR="0" lvl="0" indent="-360363" algn="l" defTabSz="914400" rtl="0" eaLnBrk="1" fontAlgn="auto" latinLnBrk="0" hangingPunct="1">
              <a:lnSpc>
                <a:spcPts val="2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 事業者と連携したキャンペーン等の消費者啓発</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363" marR="0" lvl="0" indent="-360363" algn="l" defTabSz="914400" rtl="0" eaLnBrk="1" fontAlgn="auto" latinLnBrk="0" hangingPunct="1">
              <a:lnSpc>
                <a:spcPts val="2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② 飲食店での</a:t>
            </a:r>
            <a:r>
              <a:rPr kumimoji="1" lang="ja-JP" altLang="en-US" sz="1600" b="1"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rPr>
              <a:t>“持ち帰り”</a:t>
            </a:r>
            <a:r>
              <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の取組への支援</a:t>
            </a:r>
          </a:p>
          <a:p>
            <a:pPr marL="360363" marR="0" lvl="0" indent="-360363" algn="l" defTabSz="914400" rtl="0" eaLnBrk="1" fontAlgn="auto" latinLnBrk="0" hangingPunct="1">
              <a:lnSpc>
                <a:spcPts val="2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 国「食べ残し持ち帰り促進ガイドライン」、「</a:t>
            </a:r>
            <a:r>
              <a:rPr kumimoji="1" lang="en-US" altLang="ja-JP" sz="1600" b="0" i="0" u="none" strike="noStrike" kern="1200" cap="none" spc="0" normalizeH="0" baseline="0" noProof="0" dirty="0" err="1">
                <a:ln>
                  <a:noFill/>
                </a:ln>
                <a:solidFill>
                  <a:prstClr val="black"/>
                </a:solidFill>
                <a:effectLst/>
                <a:uLnTx/>
                <a:uFillTx/>
                <a:latin typeface="Meiryo UI" panose="020B0604030504040204" pitchFamily="50" charset="-128"/>
                <a:ea typeface="Meiryo UI" panose="020B0604030504040204" pitchFamily="50" charset="-128"/>
                <a:cs typeface="+mn-cs"/>
              </a:rPr>
              <a:t>mottECO</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」等の普及</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363" marR="0" lvl="0" indent="-360363" algn="l" defTabSz="914400" rtl="0" eaLnBrk="1" fontAlgn="auto" latinLnBrk="0" hangingPunct="1">
              <a:lnSpc>
                <a:spcPts val="2000"/>
              </a:lnSpc>
              <a:spcBef>
                <a:spcPts val="0"/>
              </a:spcBef>
              <a:spcAft>
                <a:spcPts val="0"/>
              </a:spcAft>
              <a:buClrTx/>
              <a:buSzTx/>
              <a:buFontTx/>
              <a:buNone/>
              <a:tabLst/>
              <a:defRPr/>
            </a:pPr>
            <a:endParaRPr kumimoji="1" lang="en-US" altLang="ja-JP"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363" marR="0" lvl="0" indent="-360363" algn="l" defTabSz="914400" rtl="0" eaLnBrk="1" fontAlgn="auto" latinLnBrk="0" hangingPunct="1">
              <a:lnSpc>
                <a:spcPts val="2000"/>
              </a:lnSpc>
              <a:spcBef>
                <a:spcPts val="0"/>
              </a:spcBef>
              <a:spcAft>
                <a:spcPts val="0"/>
              </a:spcAft>
              <a:buClrTx/>
              <a:buSzTx/>
              <a:buFontTx/>
              <a:buNone/>
              <a:tabLst/>
              <a:defRPr/>
            </a:pPr>
            <a:r>
              <a:rPr kumimoji="1" lang="ja-JP" altLang="en-US"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lang="en-US" altLang="ja-JP" sz="1600" dirty="0">
              <a:solidFill>
                <a:schemeClr val="tx1"/>
              </a:solidFill>
              <a:latin typeface="Meiryo UI" panose="020B0604030504040204" pitchFamily="50" charset="-128"/>
              <a:ea typeface="Meiryo UI" panose="020B0604030504040204" pitchFamily="50" charset="-128"/>
            </a:endParaRPr>
          </a:p>
          <a:p>
            <a:pPr marL="360363" marR="0" lvl="0" indent="-360363" algn="l" defTabSz="914400" rtl="0" eaLnBrk="1" fontAlgn="auto" latinLnBrk="0" hangingPunct="1">
              <a:lnSpc>
                <a:spcPts val="2200"/>
              </a:lnSpc>
              <a:spcBef>
                <a:spcPts val="0"/>
              </a:spcBef>
              <a:spcAft>
                <a:spcPts val="0"/>
              </a:spcAft>
              <a:buClrTx/>
              <a:buSzTx/>
              <a:buFontTx/>
              <a:buNone/>
              <a:tabLst/>
              <a:defRPr/>
            </a:pPr>
            <a:r>
              <a:rPr kumimoji="1" lang="ja-JP" altLang="en-US" sz="1600"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endParaRPr lang="en-US" altLang="ja-JP" sz="1600" b="1" dirty="0">
              <a:solidFill>
                <a:srgbClr val="FF0000"/>
              </a:solidFill>
              <a:latin typeface="Meiryo UI" panose="020B0604030504040204" pitchFamily="50" charset="-128"/>
              <a:ea typeface="Meiryo UI" panose="020B0604030504040204" pitchFamily="50" charset="-128"/>
            </a:endParaRPr>
          </a:p>
          <a:p>
            <a:pPr marL="360363" marR="0" lvl="0" indent="-360363" algn="l" defTabSz="914400" rtl="0" eaLnBrk="1" fontAlgn="auto" latinLnBrk="0" hangingPunct="1">
              <a:lnSpc>
                <a:spcPts val="2200"/>
              </a:lnSpc>
              <a:spcBef>
                <a:spcPts val="0"/>
              </a:spcBef>
              <a:spcAft>
                <a:spcPts val="0"/>
              </a:spcAft>
              <a:buClrTx/>
              <a:buSzTx/>
              <a:buFontTx/>
              <a:buNone/>
              <a:tabLst/>
              <a:defRPr/>
            </a:pPr>
            <a:r>
              <a:rPr lang="ja-JP" altLang="en-US" sz="1600" b="1" dirty="0">
                <a:solidFill>
                  <a:srgbClr val="FF0000"/>
                </a:solidFill>
                <a:latin typeface="Meiryo UI" panose="020B0604030504040204" pitchFamily="50" charset="-128"/>
                <a:ea typeface="Meiryo UI" panose="020B0604030504040204" pitchFamily="50" charset="-128"/>
              </a:rPr>
              <a:t>　</a:t>
            </a:r>
            <a:endParaRPr kumimoji="1" lang="ja-JP" altLang="en-US" sz="16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p:txBody>
      </p:sp>
      <p:sp>
        <p:nvSpPr>
          <p:cNvPr id="23" name="タイトル 1">
            <a:extLst>
              <a:ext uri="{FF2B5EF4-FFF2-40B4-BE49-F238E27FC236}">
                <a16:creationId xmlns:a16="http://schemas.microsoft.com/office/drawing/2014/main" id="{8040B74D-B7FA-4B6F-082A-026980805D00}"/>
              </a:ext>
            </a:extLst>
          </p:cNvPr>
          <p:cNvSpPr txBox="1">
            <a:spLocks/>
          </p:cNvSpPr>
          <p:nvPr/>
        </p:nvSpPr>
        <p:spPr>
          <a:xfrm>
            <a:off x="7827265" y="-47414"/>
            <a:ext cx="1316736" cy="527768"/>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lvl="0">
              <a:lnSpc>
                <a:spcPct val="100000"/>
              </a:lnSpc>
              <a:spcBef>
                <a:spcPts val="0"/>
              </a:spcBef>
              <a:defRPr/>
            </a:pPr>
            <a:r>
              <a:rPr lang="en-US" altLang="ja-JP" sz="1200" b="1" dirty="0">
                <a:solidFill>
                  <a:schemeClr val="bg1"/>
                </a:solidFill>
                <a:latin typeface="BIZ UDゴシック" panose="020B0400000000000000" pitchFamily="49" charset="-128"/>
                <a:ea typeface="BIZ UDゴシック" panose="020B0400000000000000" pitchFamily="49" charset="-128"/>
                <a:cs typeface="Meiryo UI" panose="020B0604030504040204" pitchFamily="50" charset="-128"/>
              </a:rPr>
              <a:t>R7.4.17</a:t>
            </a:r>
            <a:r>
              <a:rPr lang="ja-JP" altLang="en-US" sz="1200" b="1" dirty="0">
                <a:solidFill>
                  <a:schemeClr val="bg1"/>
                </a:solidFill>
                <a:latin typeface="BIZ UDゴシック" panose="020B0400000000000000" pitchFamily="49" charset="-128"/>
                <a:ea typeface="BIZ UDゴシック" panose="020B0400000000000000" pitchFamily="49" charset="-128"/>
                <a:cs typeface="Meiryo UI" panose="020B0604030504040204" pitchFamily="50" charset="-128"/>
              </a:rPr>
              <a:t>（木）流通対策室</a:t>
            </a:r>
            <a:endParaRPr kumimoji="1" lang="ja-JP" altLang="en-US" sz="1200" b="1" i="0" u="none" strike="noStrike" kern="1200" cap="none" spc="0" normalizeH="0" baseline="0" noProof="0" dirty="0">
              <a:ln>
                <a:noFill/>
              </a:ln>
              <a:solidFill>
                <a:schemeClr val="bg1"/>
              </a:solidFill>
              <a:effectLst/>
              <a:uLnTx/>
              <a:uFillTx/>
              <a:latin typeface="BIZ UDゴシック" panose="020B0400000000000000" pitchFamily="49" charset="-128"/>
              <a:ea typeface="BIZ UDゴシック" panose="020B0400000000000000" pitchFamily="49" charset="-128"/>
              <a:cs typeface="Meiryo UI" panose="020B0604030504040204" pitchFamily="50" charset="-128"/>
            </a:endParaRPr>
          </a:p>
        </p:txBody>
      </p:sp>
      <p:sp>
        <p:nvSpPr>
          <p:cNvPr id="11" name="正方形/長方形 10">
            <a:extLst>
              <a:ext uri="{FF2B5EF4-FFF2-40B4-BE49-F238E27FC236}">
                <a16:creationId xmlns:a16="http://schemas.microsoft.com/office/drawing/2014/main" id="{A4876BF0-345D-4813-83F3-72A7D7B79C2D}"/>
              </a:ext>
            </a:extLst>
          </p:cNvPr>
          <p:cNvSpPr/>
          <p:nvPr/>
        </p:nvSpPr>
        <p:spPr>
          <a:xfrm>
            <a:off x="0" y="0"/>
            <a:ext cx="9144000" cy="3707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0" name="スライド番号プレースホルダー 3">
            <a:extLst>
              <a:ext uri="{FF2B5EF4-FFF2-40B4-BE49-F238E27FC236}">
                <a16:creationId xmlns:a16="http://schemas.microsoft.com/office/drawing/2014/main" id="{A7792813-E467-4AEC-B3A7-08B9C1D6F763}"/>
              </a:ext>
            </a:extLst>
          </p:cNvPr>
          <p:cNvSpPr txBox="1">
            <a:spLocks/>
          </p:cNvSpPr>
          <p:nvPr/>
        </p:nvSpPr>
        <p:spPr>
          <a:xfrm>
            <a:off x="8676456" y="6487247"/>
            <a:ext cx="479975" cy="370753"/>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ja-JP" altLang="en-US" sz="1600" dirty="0">
                <a:latin typeface="HGSｺﾞｼｯｸM" panose="020B0600000000000000" pitchFamily="50" charset="-128"/>
                <a:ea typeface="HGSｺﾞｼｯｸM" panose="020B0600000000000000" pitchFamily="50" charset="-128"/>
              </a:rPr>
              <a:t>６</a:t>
            </a:r>
          </a:p>
        </p:txBody>
      </p:sp>
      <p:sp>
        <p:nvSpPr>
          <p:cNvPr id="16" name="テキスト ボックス 15">
            <a:extLst>
              <a:ext uri="{FF2B5EF4-FFF2-40B4-BE49-F238E27FC236}">
                <a16:creationId xmlns:a16="http://schemas.microsoft.com/office/drawing/2014/main" id="{50810A62-EEAA-472E-AAC5-09A495D9556F}"/>
              </a:ext>
            </a:extLst>
          </p:cNvPr>
          <p:cNvSpPr txBox="1"/>
          <p:nvPr/>
        </p:nvSpPr>
        <p:spPr bwMode="white">
          <a:xfrm>
            <a:off x="0" y="-7257"/>
            <a:ext cx="8745058"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000" b="1" dirty="0">
                <a:solidFill>
                  <a:prstClr val="white"/>
                </a:solidFill>
                <a:latin typeface="Meiryo UI" panose="020B0604030504040204" pitchFamily="50" charset="-128"/>
                <a:ea typeface="Meiryo UI" panose="020B0604030504040204" pitchFamily="50" charset="-128"/>
              </a:rPr>
              <a:t>　３　計画に盛り込む基本的施策及び取組内容</a:t>
            </a:r>
            <a:r>
              <a:rPr kumimoji="1"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（②食品の売りきり・食べきりの推進）</a:t>
            </a:r>
          </a:p>
        </p:txBody>
      </p:sp>
    </p:spTree>
    <p:extLst>
      <p:ext uri="{BB962C8B-B14F-4D97-AF65-F5344CB8AC3E}">
        <p14:creationId xmlns:p14="http://schemas.microsoft.com/office/powerpoint/2010/main" val="19372201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181951-2CE9-FB37-018F-4B5B04DDE0EE}"/>
            </a:ext>
          </a:extLst>
        </p:cNvPr>
        <p:cNvGrpSpPr/>
        <p:nvPr/>
      </p:nvGrpSpPr>
      <p:grpSpPr>
        <a:xfrm>
          <a:off x="0" y="0"/>
          <a:ext cx="0" cy="0"/>
          <a:chOff x="0" y="0"/>
          <a:chExt cx="0" cy="0"/>
        </a:xfrm>
      </p:grpSpPr>
      <p:sp>
        <p:nvSpPr>
          <p:cNvPr id="14" name="正方形/長方形 13">
            <a:extLst>
              <a:ext uri="{FF2B5EF4-FFF2-40B4-BE49-F238E27FC236}">
                <a16:creationId xmlns:a16="http://schemas.microsoft.com/office/drawing/2014/main" id="{2C99F604-4D35-9439-9571-A14BB110A2CA}"/>
              </a:ext>
            </a:extLst>
          </p:cNvPr>
          <p:cNvSpPr/>
          <p:nvPr/>
        </p:nvSpPr>
        <p:spPr>
          <a:xfrm>
            <a:off x="153319" y="424510"/>
            <a:ext cx="8568952" cy="58848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360363" marR="0" lvl="0" indent="-360363" algn="l" defTabSz="914400" rtl="0" eaLnBrk="1" fontAlgn="auto" latinLnBrk="0" hangingPunct="1">
              <a:lnSpc>
                <a:spcPts val="1800"/>
              </a:lnSpc>
              <a:spcBef>
                <a:spcPts val="0"/>
              </a:spcBef>
              <a:spcAft>
                <a:spcPts val="0"/>
              </a:spcAft>
              <a:buClrTx/>
              <a:buSzTx/>
              <a:buFontTx/>
              <a:buNone/>
              <a:tabLst/>
              <a:defRPr/>
            </a:pPr>
            <a:r>
              <a:rPr lang="ja-JP" altLang="en-US" b="1" dirty="0">
                <a:solidFill>
                  <a:schemeClr val="tx1"/>
                </a:solidFill>
                <a:latin typeface="Meiryo UI" panose="020B0604030504040204" pitchFamily="50" charset="-128"/>
                <a:ea typeface="Meiryo UI" panose="020B0604030504040204" pitchFamily="50" charset="-128"/>
              </a:rPr>
              <a:t>　≪ 施策体系２：</a:t>
            </a:r>
            <a:r>
              <a:rPr lang="ja-JP" altLang="en-US" b="1" u="sng" dirty="0">
                <a:solidFill>
                  <a:srgbClr val="FF0000"/>
                </a:solidFill>
                <a:latin typeface="Meiryo UI" panose="020B0604030504040204" pitchFamily="50" charset="-128"/>
                <a:ea typeface="Meiryo UI" panose="020B0604030504040204" pitchFamily="50" charset="-128"/>
              </a:rPr>
              <a:t>食品の売りきり・食べきりの推進 </a:t>
            </a:r>
            <a:r>
              <a:rPr lang="ja-JP" altLang="en-US" b="1" dirty="0">
                <a:solidFill>
                  <a:schemeClr val="tx1"/>
                </a:solidFill>
                <a:latin typeface="Meiryo UI" panose="020B0604030504040204" pitchFamily="50" charset="-128"/>
                <a:ea typeface="Meiryo UI" panose="020B0604030504040204" pitchFamily="50" charset="-128"/>
              </a:rPr>
              <a:t>≫</a:t>
            </a:r>
            <a:r>
              <a:rPr lang="en-US" altLang="ja-JP" b="1" dirty="0">
                <a:solidFill>
                  <a:schemeClr val="tx1"/>
                </a:solidFill>
                <a:highlight>
                  <a:srgbClr val="FFFF00"/>
                </a:highlight>
                <a:latin typeface="Meiryo UI" panose="020B0604030504040204" pitchFamily="50" charset="-128"/>
                <a:ea typeface="Meiryo UI" panose="020B0604030504040204" pitchFamily="50" charset="-128"/>
              </a:rPr>
              <a:t> </a:t>
            </a:r>
          </a:p>
          <a:p>
            <a:pPr marL="360363" marR="0" lvl="0" indent="-360363" algn="l" defTabSz="914400" rtl="0" eaLnBrk="1" fontAlgn="auto" latinLnBrk="0" hangingPunct="1">
              <a:lnSpc>
                <a:spcPts val="1800"/>
              </a:lnSpc>
              <a:spcBef>
                <a:spcPts val="0"/>
              </a:spcBef>
              <a:spcAft>
                <a:spcPts val="0"/>
              </a:spcAft>
              <a:buClrTx/>
              <a:buSzTx/>
              <a:buFontTx/>
              <a:buNone/>
              <a:tabLst/>
              <a:defRPr/>
            </a:pPr>
            <a:endParaRPr lang="en-US" altLang="ja-JP" sz="1600" b="1" dirty="0">
              <a:solidFill>
                <a:schemeClr val="tx1"/>
              </a:solidFill>
              <a:highlight>
                <a:srgbClr val="FFFF00"/>
              </a:highlight>
              <a:latin typeface="Meiryo UI" panose="020B0604030504040204" pitchFamily="50" charset="-128"/>
              <a:ea typeface="Meiryo UI" panose="020B0604030504040204" pitchFamily="50" charset="-128"/>
            </a:endParaRPr>
          </a:p>
          <a:p>
            <a:pPr marL="360363" marR="0" lvl="0" indent="-360363" algn="l" defTabSz="914400" rtl="0" eaLnBrk="1" fontAlgn="auto" latinLnBrk="0" hangingPunct="1">
              <a:lnSpc>
                <a:spcPts val="1800"/>
              </a:lnSpc>
              <a:spcBef>
                <a:spcPts val="0"/>
              </a:spcBef>
              <a:spcAft>
                <a:spcPts val="0"/>
              </a:spcAft>
              <a:buClrTx/>
              <a:buSzTx/>
              <a:buFontTx/>
              <a:buNone/>
              <a:tabLst/>
              <a:defRPr/>
            </a:pPr>
            <a:r>
              <a:rPr lang="ja-JP" altLang="en-US" b="1" dirty="0">
                <a:solidFill>
                  <a:prstClr val="black"/>
                </a:solidFill>
                <a:latin typeface="Meiryo UI" panose="020B0604030504040204" pitchFamily="50" charset="-128"/>
                <a:ea typeface="Meiryo UI" panose="020B0604030504040204" pitchFamily="50" charset="-128"/>
              </a:rPr>
              <a:t>　</a:t>
            </a:r>
            <a:r>
              <a:rPr lang="ja-JP" altLang="en-US" b="1" dirty="0">
                <a:solidFill>
                  <a:srgbClr val="FF0000"/>
                </a:solidFill>
                <a:latin typeface="Meiryo UI" panose="020B0604030504040204" pitchFamily="50" charset="-128"/>
                <a:ea typeface="Meiryo UI" panose="020B0604030504040204" pitchFamily="50" charset="-128"/>
              </a:rPr>
              <a:t> </a:t>
            </a:r>
            <a:r>
              <a:rPr kumimoji="1" lang="en-US" altLang="ja-JP" b="1" i="0" u="none" strike="noStrike" kern="1200" cap="none" spc="0" normalizeH="0" baseline="0" noProof="0" dirty="0">
                <a:ln>
                  <a:noFill/>
                </a:ln>
                <a:solidFill>
                  <a:srgbClr val="FF0000"/>
                </a:solidFill>
                <a:effectLst/>
                <a:highlight>
                  <a:srgbClr val="FFFF00"/>
                </a:highlight>
                <a:uLnTx/>
                <a:uFillTx/>
                <a:latin typeface="Meiryo UI" panose="020B0604030504040204" pitchFamily="50" charset="-128"/>
                <a:ea typeface="Meiryo UI" panose="020B0604030504040204" pitchFamily="50" charset="-128"/>
                <a:cs typeface="+mn-cs"/>
              </a:rPr>
              <a:t>【</a:t>
            </a:r>
            <a:r>
              <a:rPr kumimoji="1" lang="ja-JP" altLang="en-US" b="1" i="0" u="none" strike="noStrike" kern="1200" cap="none" spc="0" normalizeH="0" baseline="0" noProof="0" dirty="0">
                <a:ln>
                  <a:noFill/>
                </a:ln>
                <a:solidFill>
                  <a:srgbClr val="FF0000"/>
                </a:solidFill>
                <a:effectLst/>
                <a:highlight>
                  <a:srgbClr val="FFFF00"/>
                </a:highlight>
                <a:uLnTx/>
                <a:uFillTx/>
                <a:latin typeface="Meiryo UI" panose="020B0604030504040204" pitchFamily="50" charset="-128"/>
                <a:ea typeface="Meiryo UI" panose="020B0604030504040204" pitchFamily="50" charset="-128"/>
                <a:cs typeface="+mn-cs"/>
              </a:rPr>
              <a:t>消費者の行動変容に向けた取組</a:t>
            </a:r>
            <a:r>
              <a:rPr kumimoji="1" lang="en-US" altLang="ja-JP" b="1" i="0" u="none" strike="noStrike" kern="1200" cap="none" spc="0" normalizeH="0" baseline="0" noProof="0" dirty="0">
                <a:ln>
                  <a:noFill/>
                </a:ln>
                <a:solidFill>
                  <a:srgbClr val="FF0000"/>
                </a:solidFill>
                <a:effectLst/>
                <a:highlight>
                  <a:srgbClr val="FFFF00"/>
                </a:highlight>
                <a:uLnTx/>
                <a:uFillTx/>
                <a:latin typeface="Meiryo UI" panose="020B0604030504040204" pitchFamily="50" charset="-128"/>
                <a:ea typeface="Meiryo UI" panose="020B0604030504040204" pitchFamily="50" charset="-128"/>
                <a:cs typeface="+mn-cs"/>
              </a:rPr>
              <a:t>】</a:t>
            </a:r>
            <a:r>
              <a:rPr kumimoji="1" lang="ja-JP" altLang="en-US" b="1"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rPr>
              <a:t>（続き）</a:t>
            </a:r>
            <a:endParaRPr kumimoji="1" lang="en-US" altLang="ja-JP" b="1"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endParaRPr>
          </a:p>
          <a:p>
            <a:pPr marL="360363" marR="0" lvl="0" indent="-360363" algn="l" defTabSz="914400" rtl="0" eaLnBrk="1" fontAlgn="auto" latinLnBrk="0" hangingPunct="1">
              <a:lnSpc>
                <a:spcPts val="2000"/>
              </a:lnSpc>
              <a:spcBef>
                <a:spcPts val="0"/>
              </a:spcBef>
              <a:spcAft>
                <a:spcPts val="0"/>
              </a:spcAft>
              <a:buClrTx/>
              <a:buSzTx/>
              <a:buFontTx/>
              <a:buNone/>
              <a:tabLst/>
              <a:defRPr/>
            </a:pPr>
            <a:endParaRPr kumimoji="1" lang="en-US" altLang="ja-JP"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363" marR="0" lvl="0" indent="-360363" algn="l" defTabSz="914400" rtl="0" eaLnBrk="1" fontAlgn="auto" latinLnBrk="0" hangingPunct="1">
              <a:lnSpc>
                <a:spcPts val="2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800" b="1"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rPr>
              <a:t>“売りきり”</a:t>
            </a: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の取組への支援</a:t>
            </a:r>
            <a:endParaRPr kumimoji="1" lang="en-US" altLang="ja-JP"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363" marR="0" lvl="0" indent="-360363" algn="l" defTabSz="914400" rtl="0" eaLnBrk="1" fontAlgn="auto" latinLnBrk="0" hangingPunct="1">
              <a:lnSpc>
                <a:spcPts val="2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小売事業者が実施する「売りきり」の取組について、消費者への啓発や呼びかけの支援を行う。</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363" marR="0" lvl="0" indent="-360363" algn="l" defTabSz="914400" rtl="0" eaLnBrk="1" fontAlgn="auto" latinLnBrk="0" hangingPunct="1">
              <a:lnSpc>
                <a:spcPts val="2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事業者によるフードシェアリングサービスについて、消費者や食品事業者への周知等により、廃棄され</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363" marR="0" lvl="0" indent="-360363" algn="l" defTabSz="914400" rtl="0" eaLnBrk="1" fontAlgn="auto" latinLnBrk="0" hangingPunct="1">
              <a:lnSpc>
                <a:spcPts val="2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てしまう食品の販売促進を支援する。</a:t>
            </a:r>
          </a:p>
          <a:p>
            <a:pPr marL="360363" marR="0" lvl="0" indent="-360363" algn="l" defTabSz="914400" rtl="0" eaLnBrk="1" fontAlgn="auto" latinLnBrk="0" hangingPunct="1">
              <a:lnSpc>
                <a:spcPts val="2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 小売事業者と連携したキャンペーン等の消費者啓発</a:t>
            </a:r>
          </a:p>
          <a:p>
            <a:pPr marL="360363" marR="0" lvl="0" indent="-360363" algn="l" defTabSz="914400" rtl="0" eaLnBrk="1" fontAlgn="auto" latinLnBrk="0" hangingPunct="1">
              <a:lnSpc>
                <a:spcPts val="2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 事業者によるフードシェアリングサービスの拡大支援</a:t>
            </a:r>
          </a:p>
          <a:p>
            <a:pPr marL="360363" marR="0" lvl="0" indent="-360363" algn="l" defTabSz="914400" rtl="0" eaLnBrk="1" fontAlgn="auto" latinLnBrk="0" hangingPunct="1">
              <a:lnSpc>
                <a:spcPts val="1800"/>
              </a:lnSpc>
              <a:spcBef>
                <a:spcPts val="0"/>
              </a:spcBef>
              <a:spcAft>
                <a:spcPts val="0"/>
              </a:spcAft>
              <a:buClrTx/>
              <a:buSzTx/>
              <a:buFontTx/>
              <a:buNone/>
              <a:tabLst/>
              <a:defRPr/>
            </a:pPr>
            <a:r>
              <a:rPr kumimoji="1" lang="ja-JP" altLang="en-US"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363" marR="0" lvl="0" indent="-360363" algn="l" defTabSz="914400" rtl="0" eaLnBrk="1" fontAlgn="auto" latinLnBrk="0" hangingPunct="1">
              <a:lnSpc>
                <a:spcPts val="1800"/>
              </a:lnSpc>
              <a:spcBef>
                <a:spcPts val="0"/>
              </a:spcBef>
              <a:spcAft>
                <a:spcPts val="0"/>
              </a:spcAft>
              <a:buClrTx/>
              <a:buSzTx/>
              <a:buFontTx/>
              <a:buNone/>
              <a:tabLst/>
              <a:defRPr/>
            </a:pPr>
            <a:r>
              <a:rPr lang="ja-JP" altLang="en-US" b="1" dirty="0">
                <a:solidFill>
                  <a:prstClr val="black"/>
                </a:solidFill>
                <a:latin typeface="Meiryo UI" panose="020B0604030504040204" pitchFamily="50" charset="-128"/>
                <a:ea typeface="Meiryo UI" panose="020B0604030504040204" pitchFamily="50" charset="-128"/>
              </a:rPr>
              <a:t>　</a:t>
            </a:r>
            <a:r>
              <a:rPr kumimoji="1" lang="ja-JP" altLang="en-US"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大学・啓発ボランティア・事業者・市町村による啓発活動支援</a:t>
            </a:r>
            <a:endParaRPr kumimoji="1" lang="en-US" altLang="ja-JP"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363" marR="0" lvl="0" indent="-360363" algn="l" defTabSz="914400" rtl="0" eaLnBrk="1" fontAlgn="auto" latinLnBrk="0" hangingPunct="1">
              <a:lnSpc>
                <a:spcPts val="18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60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rPr>
              <a:t> 「売りきり」・「食べきり」の取組の意義や手法</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について、地域での消費者啓発を市町村や</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363" marR="0" lvl="0" indent="-360363" algn="l" defTabSz="914400" rtl="0" eaLnBrk="1" fontAlgn="auto" latinLnBrk="0" hangingPunct="1">
              <a:lnSpc>
                <a:spcPts val="1800"/>
              </a:lnSpc>
              <a:spcBef>
                <a:spcPts val="0"/>
              </a:spcBef>
              <a:spcAft>
                <a:spcPts val="0"/>
              </a:spcAft>
              <a:buClrTx/>
              <a:buSzTx/>
              <a:buFontTx/>
              <a:buNone/>
              <a:tabLst/>
              <a:defRPr/>
            </a:pPr>
            <a:r>
              <a:rPr lang="en-US" altLang="ja-JP" sz="1600" dirty="0">
                <a:solidFill>
                  <a:prstClr val="black"/>
                </a:solidFill>
                <a:latin typeface="Meiryo UI" panose="020B0604030504040204" pitchFamily="50" charset="-128"/>
                <a:ea typeface="Meiryo UI" panose="020B0604030504040204" pitchFamily="50" charset="-128"/>
              </a:rPr>
              <a:t>          </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啓発ボランティア等と進めていく。また、その啓発手法や実証について、大学と連携する。</a:t>
            </a:r>
          </a:p>
          <a:p>
            <a:pPr marL="360363" marR="0" lvl="0" indent="-360363" algn="l" defTabSz="914400" rtl="0" eaLnBrk="1" fontAlgn="auto" latinLnBrk="0" hangingPunct="1">
              <a:lnSpc>
                <a:spcPts val="18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　「もったいないやん活動隊」による地域活動の支援</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363" marR="0" lvl="0" indent="-360363" algn="l" defTabSz="914400" rtl="0" eaLnBrk="1" fontAlgn="auto" latinLnBrk="0" hangingPunct="1">
              <a:lnSpc>
                <a:spcPts val="18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　大学による啓発・実証等との連携（</a:t>
            </a:r>
            <a:r>
              <a:rPr kumimoji="1" lang="ja-JP" altLang="en-US" sz="160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rPr>
              <a:t>食べきり・売りきり</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に向けた啓発等）</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363" marR="0" lvl="0" indent="-360363" algn="l" defTabSz="914400" rtl="0" eaLnBrk="1" fontAlgn="auto" latinLnBrk="0" hangingPunct="1">
              <a:lnSpc>
                <a:spcPts val="18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　各主体の交流による活動の活性化・協働の促進</a:t>
            </a:r>
            <a:endParaRPr lang="en-US" altLang="ja-JP" sz="1600" dirty="0">
              <a:solidFill>
                <a:prstClr val="black"/>
              </a:solidFill>
              <a:latin typeface="Meiryo UI" panose="020B0604030504040204" pitchFamily="50" charset="-128"/>
              <a:ea typeface="Meiryo UI" panose="020B0604030504040204" pitchFamily="50" charset="-128"/>
            </a:endParaRPr>
          </a:p>
          <a:p>
            <a:pPr marL="360363" marR="0" lvl="0" indent="-360363" algn="l" defTabSz="914400" rtl="0" eaLnBrk="1" fontAlgn="auto" latinLnBrk="0" hangingPunct="1">
              <a:lnSpc>
                <a:spcPts val="1800"/>
              </a:lnSpc>
              <a:spcBef>
                <a:spcPts val="0"/>
              </a:spcBef>
              <a:spcAft>
                <a:spcPts val="0"/>
              </a:spcAft>
              <a:buClrTx/>
              <a:buSzTx/>
              <a:buFontTx/>
              <a:buNone/>
              <a:tabLst/>
              <a:defRPr/>
            </a:pPr>
            <a:endParaRPr kumimoji="1" lang="en-US" altLang="ja-JP"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363" marR="0" lvl="0" indent="-360363" algn="l" defTabSz="914400" rtl="0" eaLnBrk="1" fontAlgn="auto" latinLnBrk="0" hangingPunct="1">
              <a:lnSpc>
                <a:spcPts val="18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　</a:t>
            </a:r>
            <a:r>
              <a:rPr kumimoji="1" lang="ja-JP" altLang="en-US"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啓発媒体を活用した府民啓発の実施</a:t>
            </a:r>
            <a:endParaRPr kumimoji="1" lang="en-US" altLang="ja-JP"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363" marR="0" lvl="0" indent="-360363" algn="l" defTabSz="914400" rtl="0" eaLnBrk="1" fontAlgn="auto" latinLnBrk="0" hangingPunct="1">
              <a:lnSpc>
                <a:spcPts val="18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地域での食育や環境教育の場を活用し、啓発媒体の活用により</a:t>
            </a:r>
            <a:r>
              <a:rPr kumimoji="1" lang="ja-JP" altLang="en-US" sz="160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rPr>
              <a:t>「売りきり」「食べきり」の手法と</a:t>
            </a:r>
            <a:endParaRPr kumimoji="1" lang="en-US" altLang="ja-JP" sz="160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endParaRPr>
          </a:p>
          <a:p>
            <a:pPr marL="360363" marR="0" lvl="0" indent="-360363" algn="l" defTabSz="914400" rtl="0" eaLnBrk="1" fontAlgn="auto" latinLnBrk="0" hangingPunct="1">
              <a:lnSpc>
                <a:spcPts val="1800"/>
              </a:lnSpc>
              <a:spcBef>
                <a:spcPts val="0"/>
              </a:spcBef>
              <a:spcAft>
                <a:spcPts val="0"/>
              </a:spcAft>
              <a:buClrTx/>
              <a:buSzTx/>
              <a:buFontTx/>
              <a:buNone/>
              <a:tabLst/>
              <a:defRPr/>
            </a:pPr>
            <a:r>
              <a:rPr lang="en-US" altLang="ja-JP" sz="1600" dirty="0">
                <a:solidFill>
                  <a:prstClr val="black"/>
                </a:solidFill>
                <a:latin typeface="Meiryo UI" panose="020B0604030504040204" pitchFamily="50" charset="-128"/>
                <a:ea typeface="Meiryo UI" panose="020B0604030504040204" pitchFamily="50" charset="-128"/>
              </a:rPr>
              <a:t>        </a:t>
            </a:r>
            <a:r>
              <a:rPr lang="ja-JP" altLang="en-US" sz="1600" dirty="0">
                <a:solidFill>
                  <a:prstClr val="black"/>
                </a:solidFill>
                <a:latin typeface="Meiryo UI" panose="020B0604030504040204" pitchFamily="50" charset="-128"/>
                <a:ea typeface="Meiryo UI" panose="020B0604030504040204" pitchFamily="50" charset="-128"/>
              </a:rPr>
              <a:t> </a:t>
            </a:r>
            <a:r>
              <a:rPr lang="en-US" altLang="ja-JP" sz="1600" dirty="0">
                <a:solidFill>
                  <a:prstClr val="black"/>
                </a:solidFill>
                <a:latin typeface="Meiryo UI" panose="020B0604030504040204" pitchFamily="50" charset="-128"/>
                <a:ea typeface="Meiryo UI" panose="020B0604030504040204" pitchFamily="50" charset="-128"/>
              </a:rPr>
              <a:t> </a:t>
            </a:r>
            <a:r>
              <a:rPr kumimoji="1" lang="ja-JP" altLang="en-US" sz="160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rPr>
              <a:t>意義</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について、幅広い世代の消費者へ楽しく伝えていく。</a:t>
            </a:r>
          </a:p>
          <a:p>
            <a:pPr marL="360363" marR="0" lvl="0" indent="-360363" algn="l" defTabSz="914400" rtl="0" eaLnBrk="1" fontAlgn="auto" latinLnBrk="0" hangingPunct="1">
              <a:lnSpc>
                <a:spcPts val="18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　ポータルサイト、ゲーム類、コト</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POP</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による消費者啓発</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363" marR="0" lvl="0" indent="-360363" algn="l" defTabSz="914400" rtl="0" eaLnBrk="1" fontAlgn="auto" latinLnBrk="0" hangingPunct="1">
              <a:lnSpc>
                <a:spcPts val="1800"/>
              </a:lnSpc>
              <a:spcBef>
                <a:spcPts val="0"/>
              </a:spcBef>
              <a:spcAft>
                <a:spcPts val="0"/>
              </a:spcAft>
              <a:buClrTx/>
              <a:buSzTx/>
              <a:buFontTx/>
              <a:buNone/>
              <a:tabLst/>
              <a:defRPr/>
            </a:pPr>
            <a:r>
              <a:rPr lang="ja-JP" altLang="en-US" sz="1600" dirty="0">
                <a:solidFill>
                  <a:prstClr val="black"/>
                </a:solidFill>
                <a:latin typeface="Meiryo UI" panose="020B0604030504040204" pitchFamily="50" charset="-128"/>
                <a:ea typeface="Meiryo UI" panose="020B0604030504040204" pitchFamily="50" charset="-128"/>
              </a:rPr>
              <a:t>　　　　　　 ・</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学校教育・環境教育等での出前授業</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363" marR="0" lvl="0" indent="-360363" algn="l" defTabSz="914400" rtl="0" eaLnBrk="1" fontAlgn="auto" latinLnBrk="0" hangingPunct="1">
              <a:lnSpc>
                <a:spcPts val="1800"/>
              </a:lnSpc>
              <a:spcBef>
                <a:spcPts val="0"/>
              </a:spcBef>
              <a:spcAft>
                <a:spcPts val="0"/>
              </a:spcAft>
              <a:buClrTx/>
              <a:buSzTx/>
              <a:buFontTx/>
              <a:buNone/>
              <a:tabLst/>
              <a:defRPr/>
            </a:pPr>
            <a:r>
              <a:rPr lang="ja-JP" altLang="en-US" sz="1600" dirty="0">
                <a:solidFill>
                  <a:prstClr val="black"/>
                </a:solidFill>
                <a:latin typeface="Meiryo UI" panose="020B0604030504040204" pitchFamily="50" charset="-128"/>
                <a:ea typeface="Meiryo UI" panose="020B0604030504040204" pitchFamily="50" charset="-128"/>
              </a:rPr>
              <a:t>　　　　　　 </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市町村や府イベント等</a:t>
            </a:r>
            <a:r>
              <a:rPr lang="ja-JP" altLang="en-US" sz="1600" dirty="0">
                <a:solidFill>
                  <a:prstClr val="black"/>
                </a:solidFill>
                <a:latin typeface="Meiryo UI" panose="020B0604030504040204" pitchFamily="50" charset="-128"/>
                <a:ea typeface="Meiryo UI" panose="020B0604030504040204" pitchFamily="50" charset="-128"/>
              </a:rPr>
              <a:t>における</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ブース啓発</a:t>
            </a:r>
            <a:r>
              <a:rPr lang="ja-JP" altLang="en-US" sz="1600" dirty="0">
                <a:solidFill>
                  <a:prstClr val="black"/>
                </a:solidFill>
                <a:latin typeface="Meiryo UI" panose="020B0604030504040204" pitchFamily="50" charset="-128"/>
                <a:ea typeface="Meiryo UI" panose="020B0604030504040204" pitchFamily="50" charset="-128"/>
              </a:rPr>
              <a:t>及び</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啓発媒体の提供</a:t>
            </a:r>
            <a:endParaRPr kumimoji="1" lang="en-US" altLang="ja-JP"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3" name="タイトル 1">
            <a:extLst>
              <a:ext uri="{FF2B5EF4-FFF2-40B4-BE49-F238E27FC236}">
                <a16:creationId xmlns:a16="http://schemas.microsoft.com/office/drawing/2014/main" id="{8040B74D-B7FA-4B6F-082A-026980805D00}"/>
              </a:ext>
            </a:extLst>
          </p:cNvPr>
          <p:cNvSpPr txBox="1">
            <a:spLocks/>
          </p:cNvSpPr>
          <p:nvPr/>
        </p:nvSpPr>
        <p:spPr>
          <a:xfrm>
            <a:off x="7827265" y="-47414"/>
            <a:ext cx="1316736" cy="527768"/>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a:ln>
                  <a:noFill/>
                </a:ln>
                <a:solidFill>
                  <a:prstClr val="white"/>
                </a:solidFill>
                <a:effectLst/>
                <a:uLnTx/>
                <a:uFillTx/>
                <a:latin typeface="BIZ UDゴシック" panose="020B0400000000000000" pitchFamily="49" charset="-128"/>
                <a:ea typeface="BIZ UDゴシック" panose="020B0400000000000000" pitchFamily="49" charset="-128"/>
                <a:cs typeface="Meiryo UI" panose="020B0604030504040204" pitchFamily="50" charset="-128"/>
              </a:rPr>
              <a:t>R7.4.17</a:t>
            </a:r>
            <a:r>
              <a:rPr kumimoji="1" lang="ja-JP" altLang="en-US" sz="1200" b="1" i="0" u="none" strike="noStrike" kern="1200" cap="none" spc="0" normalizeH="0" baseline="0" noProof="0" dirty="0">
                <a:ln>
                  <a:noFill/>
                </a:ln>
                <a:solidFill>
                  <a:prstClr val="white"/>
                </a:solidFill>
                <a:effectLst/>
                <a:uLnTx/>
                <a:uFillTx/>
                <a:latin typeface="BIZ UDゴシック" panose="020B0400000000000000" pitchFamily="49" charset="-128"/>
                <a:ea typeface="BIZ UDゴシック" panose="020B0400000000000000" pitchFamily="49" charset="-128"/>
                <a:cs typeface="Meiryo UI" panose="020B0604030504040204" pitchFamily="50" charset="-128"/>
              </a:rPr>
              <a:t>（木）流通対策室</a:t>
            </a:r>
          </a:p>
        </p:txBody>
      </p:sp>
      <p:sp>
        <p:nvSpPr>
          <p:cNvPr id="11" name="正方形/長方形 10">
            <a:extLst>
              <a:ext uri="{FF2B5EF4-FFF2-40B4-BE49-F238E27FC236}">
                <a16:creationId xmlns:a16="http://schemas.microsoft.com/office/drawing/2014/main" id="{A4876BF0-345D-4813-83F3-72A7D7B79C2D}"/>
              </a:ext>
            </a:extLst>
          </p:cNvPr>
          <p:cNvSpPr/>
          <p:nvPr/>
        </p:nvSpPr>
        <p:spPr>
          <a:xfrm>
            <a:off x="0" y="0"/>
            <a:ext cx="9144000" cy="3707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2" name="テキスト ボックス 11">
            <a:extLst>
              <a:ext uri="{FF2B5EF4-FFF2-40B4-BE49-F238E27FC236}">
                <a16:creationId xmlns:a16="http://schemas.microsoft.com/office/drawing/2014/main" id="{B36FCE6E-9851-4C08-98AC-7161DB66D195}"/>
              </a:ext>
            </a:extLst>
          </p:cNvPr>
          <p:cNvSpPr txBox="1"/>
          <p:nvPr/>
        </p:nvSpPr>
        <p:spPr bwMode="white">
          <a:xfrm>
            <a:off x="0" y="-7257"/>
            <a:ext cx="8745058"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000" b="1" dirty="0">
                <a:solidFill>
                  <a:prstClr val="white"/>
                </a:solidFill>
                <a:latin typeface="Meiryo UI" panose="020B0604030504040204" pitchFamily="50" charset="-128"/>
                <a:ea typeface="Meiryo UI" panose="020B0604030504040204" pitchFamily="50" charset="-128"/>
              </a:rPr>
              <a:t>　３　計画に盛り込む基本的施策及び取組内容</a:t>
            </a:r>
            <a:r>
              <a:rPr lang="ja-JP" altLang="en-US" sz="1600" b="1" dirty="0">
                <a:solidFill>
                  <a:prstClr val="white"/>
                </a:solidFill>
                <a:latin typeface="Meiryo UI" panose="020B0604030504040204" pitchFamily="50" charset="-128"/>
                <a:ea typeface="Meiryo UI" panose="020B0604030504040204" pitchFamily="50" charset="-128"/>
              </a:rPr>
              <a:t>（②食品の売りきり・食べきりの推進）</a:t>
            </a:r>
            <a:endParaRPr kumimoji="1" lang="en-US" altLang="ja-JP"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8" name="スライド番号プレースホルダー 3">
            <a:extLst>
              <a:ext uri="{FF2B5EF4-FFF2-40B4-BE49-F238E27FC236}">
                <a16:creationId xmlns:a16="http://schemas.microsoft.com/office/drawing/2014/main" id="{F475A702-775E-4811-B198-3E4670CA520C}"/>
              </a:ext>
            </a:extLst>
          </p:cNvPr>
          <p:cNvSpPr txBox="1">
            <a:spLocks/>
          </p:cNvSpPr>
          <p:nvPr/>
        </p:nvSpPr>
        <p:spPr>
          <a:xfrm>
            <a:off x="8676456" y="6487247"/>
            <a:ext cx="479975" cy="370753"/>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ja-JP" altLang="en-US" sz="1600" dirty="0">
                <a:latin typeface="HGSｺﾞｼｯｸM" panose="020B0600000000000000" pitchFamily="50" charset="-128"/>
                <a:ea typeface="HGSｺﾞｼｯｸM" panose="020B0600000000000000" pitchFamily="50" charset="-128"/>
              </a:rPr>
              <a:t>７</a:t>
            </a:r>
          </a:p>
        </p:txBody>
      </p:sp>
    </p:spTree>
    <p:extLst>
      <p:ext uri="{BB962C8B-B14F-4D97-AF65-F5344CB8AC3E}">
        <p14:creationId xmlns:p14="http://schemas.microsoft.com/office/powerpoint/2010/main" val="21999393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181951-2CE9-FB37-018F-4B5B04DDE0EE}"/>
            </a:ext>
          </a:extLst>
        </p:cNvPr>
        <p:cNvGrpSpPr/>
        <p:nvPr/>
      </p:nvGrpSpPr>
      <p:grpSpPr>
        <a:xfrm>
          <a:off x="0" y="0"/>
          <a:ext cx="0" cy="0"/>
          <a:chOff x="0" y="0"/>
          <a:chExt cx="0" cy="0"/>
        </a:xfrm>
      </p:grpSpPr>
      <p:sp>
        <p:nvSpPr>
          <p:cNvPr id="14" name="正方形/長方形 13">
            <a:extLst>
              <a:ext uri="{FF2B5EF4-FFF2-40B4-BE49-F238E27FC236}">
                <a16:creationId xmlns:a16="http://schemas.microsoft.com/office/drawing/2014/main" id="{2C99F604-4D35-9439-9571-A14BB110A2CA}"/>
              </a:ext>
            </a:extLst>
          </p:cNvPr>
          <p:cNvSpPr/>
          <p:nvPr/>
        </p:nvSpPr>
        <p:spPr>
          <a:xfrm>
            <a:off x="153319" y="424510"/>
            <a:ext cx="8568952" cy="643349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360363" marR="0" lvl="0" indent="-360363" algn="l" defTabSz="914400" rtl="0" eaLnBrk="1" fontAlgn="auto" latinLnBrk="0" hangingPunct="1">
              <a:lnSpc>
                <a:spcPts val="18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 施策体系２：</a:t>
            </a:r>
            <a:r>
              <a:rPr kumimoji="1" lang="ja-JP" altLang="en-US" sz="18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食品の売りきり・食べきりの推進 </a:t>
            </a: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800" b="1"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rPr>
              <a:t> </a:t>
            </a:r>
          </a:p>
          <a:p>
            <a:pPr marL="360363" marR="0" lvl="0" indent="-360363" algn="l" defTabSz="914400" rtl="0" eaLnBrk="1" fontAlgn="auto" latinLnBrk="0" hangingPunct="1">
              <a:lnSpc>
                <a:spcPts val="1800"/>
              </a:lnSpc>
              <a:spcBef>
                <a:spcPts val="0"/>
              </a:spcBef>
              <a:spcAft>
                <a:spcPts val="0"/>
              </a:spcAft>
              <a:buClrTx/>
              <a:buSzTx/>
              <a:buFontTx/>
              <a:buNone/>
              <a:tabLst/>
              <a:defRPr/>
            </a:pPr>
            <a:endParaRPr kumimoji="1" lang="en-US" altLang="ja-JP" sz="1600" b="1"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endParaRPr>
          </a:p>
          <a:p>
            <a:pPr marL="360363" marR="0" lvl="0" indent="-360363" algn="l" defTabSz="914400" rtl="0" eaLnBrk="1" fontAlgn="auto" latinLnBrk="0" hangingPunct="1">
              <a:lnSpc>
                <a:spcPts val="18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800" b="1"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rPr>
              <a:t>【</a:t>
            </a:r>
            <a:r>
              <a:rPr kumimoji="1" lang="ja-JP" altLang="en-US" sz="1800" b="1"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rPr>
              <a:t>適正量の把握・消費者啓発手法の事業者間共有や連携に向けた取組</a:t>
            </a:r>
            <a:r>
              <a:rPr kumimoji="1" lang="en-US" altLang="ja-JP" sz="1800" b="1"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rPr>
              <a:t>】</a:t>
            </a:r>
          </a:p>
          <a:p>
            <a:pPr marL="360363" marR="0" lvl="0" indent="-360363" algn="l" defTabSz="914400" rtl="0" eaLnBrk="1" fontAlgn="auto" latinLnBrk="0" hangingPunct="1">
              <a:lnSpc>
                <a:spcPts val="18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事業者による</a:t>
            </a:r>
            <a:r>
              <a:rPr kumimoji="1" lang="ja-JP" altLang="en-US" sz="160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rPr>
              <a:t>「売りきり」「食べきり」の取組事例を周知</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するとともに、事業者間の情報共有や交流に</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363" marR="0" lvl="0" indent="-360363" algn="l" defTabSz="914400" rtl="0" eaLnBrk="1" fontAlgn="auto" latinLnBrk="0" hangingPunct="1">
              <a:lnSpc>
                <a:spcPts val="18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より、</a:t>
            </a:r>
            <a:r>
              <a:rPr kumimoji="1" lang="ja-JP" altLang="en-US" sz="160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rPr>
              <a:t>売りきれる・食べきれる適正量を把握する需要予測、啓発戦略等の手法</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などの共有、連携による</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363" marR="0" lvl="0" indent="-360363" algn="l" defTabSz="914400" rtl="0" eaLnBrk="1" fontAlgn="auto" latinLnBrk="0" hangingPunct="1">
              <a:lnSpc>
                <a:spcPts val="18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取組の拡大を進める。</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363" marR="0" lvl="0" indent="-360363" algn="l" defTabSz="914400" rtl="0" eaLnBrk="1" fontAlgn="auto" latinLnBrk="0" hangingPunct="1">
              <a:lnSpc>
                <a:spcPts val="1800"/>
              </a:lnSpc>
              <a:spcBef>
                <a:spcPts val="0"/>
              </a:spcBef>
              <a:spcAft>
                <a:spcPts val="0"/>
              </a:spcAft>
              <a:buClrTx/>
              <a:buSzTx/>
              <a:buFontTx/>
              <a:buNone/>
              <a:tabLst/>
              <a:defRPr/>
            </a:pP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363" marR="0" lvl="0" indent="-360363" algn="l" defTabSz="914400" rtl="0" eaLnBrk="1" fontAlgn="auto" latinLnBrk="0" hangingPunct="1">
              <a:lnSpc>
                <a:spcPts val="18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おおさか食品ロス削減パートナーシップ制度の推進</a:t>
            </a:r>
            <a:endParaRPr kumimoji="1" lang="en-US" altLang="ja-JP"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363" marR="0" lvl="0" indent="-360363" algn="l" defTabSz="914400" rtl="0" eaLnBrk="1" fontAlgn="auto" latinLnBrk="0" hangingPunct="1">
              <a:lnSpc>
                <a:spcPts val="18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 情報共有、事業者間交流の促進</a:t>
            </a:r>
          </a:p>
          <a:p>
            <a:pPr marL="360363" marR="0" lvl="0" indent="-360363" algn="l" defTabSz="914400" rtl="0" eaLnBrk="1" fontAlgn="auto" latinLnBrk="0" hangingPunct="1">
              <a:lnSpc>
                <a:spcPts val="18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 取組周知、連携した取組の実施等</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363" marR="0" lvl="0" indent="-360363" algn="l" defTabSz="914400" rtl="0" eaLnBrk="1" fontAlgn="auto" latinLnBrk="0" hangingPunct="1">
              <a:lnSpc>
                <a:spcPts val="1800"/>
              </a:lnSpc>
              <a:spcBef>
                <a:spcPts val="0"/>
              </a:spcBef>
              <a:spcAft>
                <a:spcPts val="0"/>
              </a:spcAft>
              <a:buClrTx/>
              <a:buSzTx/>
              <a:buFontTx/>
              <a:buNone/>
              <a:tabLst/>
              <a:defRPr/>
            </a:pP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363" marR="0" lvl="0" indent="-360363" algn="l" defTabSz="914400" rtl="0" eaLnBrk="1" fontAlgn="auto" latinLnBrk="0" hangingPunct="1">
              <a:lnSpc>
                <a:spcPts val="18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食品ロス削減の取組事例の共有・周知</a:t>
            </a:r>
            <a:endParaRPr kumimoji="1" lang="en-US" altLang="ja-JP"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3" name="タイトル 1">
            <a:extLst>
              <a:ext uri="{FF2B5EF4-FFF2-40B4-BE49-F238E27FC236}">
                <a16:creationId xmlns:a16="http://schemas.microsoft.com/office/drawing/2014/main" id="{8040B74D-B7FA-4B6F-082A-026980805D00}"/>
              </a:ext>
            </a:extLst>
          </p:cNvPr>
          <p:cNvSpPr txBox="1">
            <a:spLocks/>
          </p:cNvSpPr>
          <p:nvPr/>
        </p:nvSpPr>
        <p:spPr>
          <a:xfrm>
            <a:off x="7827265" y="-47414"/>
            <a:ext cx="1316736" cy="527768"/>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a:ln>
                  <a:noFill/>
                </a:ln>
                <a:solidFill>
                  <a:prstClr val="white"/>
                </a:solidFill>
                <a:effectLst/>
                <a:uLnTx/>
                <a:uFillTx/>
                <a:latin typeface="BIZ UDゴシック" panose="020B0400000000000000" pitchFamily="49" charset="-128"/>
                <a:ea typeface="BIZ UDゴシック" panose="020B0400000000000000" pitchFamily="49" charset="-128"/>
                <a:cs typeface="Meiryo UI" panose="020B0604030504040204" pitchFamily="50" charset="-128"/>
              </a:rPr>
              <a:t>R7.4.17</a:t>
            </a:r>
            <a:r>
              <a:rPr kumimoji="1" lang="ja-JP" altLang="en-US" sz="1200" b="1" i="0" u="none" strike="noStrike" kern="1200" cap="none" spc="0" normalizeH="0" baseline="0" noProof="0" dirty="0">
                <a:ln>
                  <a:noFill/>
                </a:ln>
                <a:solidFill>
                  <a:prstClr val="white"/>
                </a:solidFill>
                <a:effectLst/>
                <a:uLnTx/>
                <a:uFillTx/>
                <a:latin typeface="BIZ UDゴシック" panose="020B0400000000000000" pitchFamily="49" charset="-128"/>
                <a:ea typeface="BIZ UDゴシック" panose="020B0400000000000000" pitchFamily="49" charset="-128"/>
                <a:cs typeface="Meiryo UI" panose="020B0604030504040204" pitchFamily="50" charset="-128"/>
              </a:rPr>
              <a:t>（木）流通対策室</a:t>
            </a:r>
          </a:p>
        </p:txBody>
      </p:sp>
      <p:sp>
        <p:nvSpPr>
          <p:cNvPr id="11" name="正方形/長方形 10">
            <a:extLst>
              <a:ext uri="{FF2B5EF4-FFF2-40B4-BE49-F238E27FC236}">
                <a16:creationId xmlns:a16="http://schemas.microsoft.com/office/drawing/2014/main" id="{A4876BF0-345D-4813-83F3-72A7D7B79C2D}"/>
              </a:ext>
            </a:extLst>
          </p:cNvPr>
          <p:cNvSpPr/>
          <p:nvPr/>
        </p:nvSpPr>
        <p:spPr>
          <a:xfrm>
            <a:off x="0" y="0"/>
            <a:ext cx="9144000" cy="3707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2" name="テキスト ボックス 11">
            <a:extLst>
              <a:ext uri="{FF2B5EF4-FFF2-40B4-BE49-F238E27FC236}">
                <a16:creationId xmlns:a16="http://schemas.microsoft.com/office/drawing/2014/main" id="{B36FCE6E-9851-4C08-98AC-7161DB66D195}"/>
              </a:ext>
            </a:extLst>
          </p:cNvPr>
          <p:cNvSpPr txBox="1"/>
          <p:nvPr/>
        </p:nvSpPr>
        <p:spPr bwMode="white">
          <a:xfrm>
            <a:off x="0" y="-7257"/>
            <a:ext cx="8745058"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　３　計画に盛り込む基本的施策及び取組内容</a:t>
            </a:r>
            <a:r>
              <a:rPr kumimoji="1"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（②食品の売りきり・食べきりの推進）</a:t>
            </a:r>
            <a:endParaRPr kumimoji="1" lang="en-US" altLang="ja-JP"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8" name="スライド番号プレースホルダー 3">
            <a:extLst>
              <a:ext uri="{FF2B5EF4-FFF2-40B4-BE49-F238E27FC236}">
                <a16:creationId xmlns:a16="http://schemas.microsoft.com/office/drawing/2014/main" id="{F475A702-775E-4811-B198-3E4670CA520C}"/>
              </a:ext>
            </a:extLst>
          </p:cNvPr>
          <p:cNvSpPr txBox="1">
            <a:spLocks/>
          </p:cNvSpPr>
          <p:nvPr/>
        </p:nvSpPr>
        <p:spPr>
          <a:xfrm>
            <a:off x="8676456" y="6487247"/>
            <a:ext cx="479975" cy="370753"/>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HGSｺﾞｼｯｸM" panose="020B0600000000000000" pitchFamily="50" charset="-128"/>
                <a:ea typeface="HGSｺﾞｼｯｸM" panose="020B0600000000000000" pitchFamily="50" charset="-128"/>
                <a:cs typeface="+mn-cs"/>
              </a:rPr>
              <a:t>７</a:t>
            </a:r>
          </a:p>
        </p:txBody>
      </p:sp>
    </p:spTree>
    <p:extLst>
      <p:ext uri="{BB962C8B-B14F-4D97-AF65-F5344CB8AC3E}">
        <p14:creationId xmlns:p14="http://schemas.microsoft.com/office/powerpoint/2010/main" val="5871966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181951-2CE9-FB37-018F-4B5B04DDE0EE}"/>
            </a:ext>
          </a:extLst>
        </p:cNvPr>
        <p:cNvGrpSpPr/>
        <p:nvPr/>
      </p:nvGrpSpPr>
      <p:grpSpPr>
        <a:xfrm>
          <a:off x="0" y="0"/>
          <a:ext cx="0" cy="0"/>
          <a:chOff x="0" y="0"/>
          <a:chExt cx="0" cy="0"/>
        </a:xfrm>
      </p:grpSpPr>
      <p:sp>
        <p:nvSpPr>
          <p:cNvPr id="14" name="正方形/長方形 13">
            <a:extLst>
              <a:ext uri="{FF2B5EF4-FFF2-40B4-BE49-F238E27FC236}">
                <a16:creationId xmlns:a16="http://schemas.microsoft.com/office/drawing/2014/main" id="{2C99F604-4D35-9439-9571-A14BB110A2CA}"/>
              </a:ext>
            </a:extLst>
          </p:cNvPr>
          <p:cNvSpPr/>
          <p:nvPr/>
        </p:nvSpPr>
        <p:spPr>
          <a:xfrm>
            <a:off x="176106" y="592351"/>
            <a:ext cx="8745058" cy="6115171"/>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360363" marR="0" lvl="0" indent="-360363" algn="l" defTabSz="914400" rtl="0" eaLnBrk="1" fontAlgn="auto" latinLnBrk="0" hangingPunct="1">
              <a:lnSpc>
                <a:spcPts val="2500"/>
              </a:lnSpc>
              <a:spcBef>
                <a:spcPts val="0"/>
              </a:spcBef>
              <a:spcAft>
                <a:spcPts val="0"/>
              </a:spcAft>
              <a:buClrTx/>
              <a:buSzTx/>
              <a:buFontTx/>
              <a:buNone/>
              <a:tabLst/>
              <a:defRPr/>
            </a:pPr>
            <a:r>
              <a:rPr kumimoji="1" lang="ja-JP" altLang="en-US"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1" lang="ja-JP" altLang="en-US"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施策体系３：</a:t>
            </a:r>
            <a:r>
              <a:rPr kumimoji="1" lang="ja-JP" altLang="en-US"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rPr>
              <a:t>未利用食品の有効活用</a:t>
            </a:r>
            <a:r>
              <a:rPr kumimoji="1" lang="ja-JP" altLang="en-US"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1" lang="en-US" altLang="ja-JP"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endParaRPr kumimoji="1" lang="en-US" altLang="ja-JP"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360363" marR="0" lvl="0" indent="-360363" algn="l" defTabSz="914400" rtl="0" eaLnBrk="1" fontAlgn="auto" latinLnBrk="0" hangingPunct="1">
              <a:lnSpc>
                <a:spcPts val="25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60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rPr>
              <a:t>家庭での未利用食品を地域で活用する“フードドライブ”の利用拡大を図るとともに、食品寄附や</a:t>
            </a:r>
            <a:endParaRPr kumimoji="1" lang="en-US" altLang="ja-JP" sz="160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endParaRPr>
          </a:p>
          <a:p>
            <a:pPr marL="360363" marR="0" lvl="0" indent="-360363" algn="l" defTabSz="914400" rtl="0" eaLnBrk="1" fontAlgn="auto" latinLnBrk="0" hangingPunct="1">
              <a:lnSpc>
                <a:spcPts val="2500"/>
              </a:lnSpc>
              <a:spcBef>
                <a:spcPts val="0"/>
              </a:spcBef>
              <a:spcAft>
                <a:spcPts val="0"/>
              </a:spcAft>
              <a:buClrTx/>
              <a:buSzTx/>
              <a:buFontTx/>
              <a:buNone/>
              <a:tabLst/>
              <a:defRPr/>
            </a:pPr>
            <a:r>
              <a:rPr lang="en-US" altLang="ja-JP" sz="1600" dirty="0">
                <a:solidFill>
                  <a:prstClr val="black"/>
                </a:solidFill>
                <a:latin typeface="Meiryo UI" panose="020B0604030504040204" pitchFamily="50" charset="-128"/>
                <a:ea typeface="Meiryo UI" panose="020B0604030504040204" pitchFamily="50" charset="-128"/>
              </a:rPr>
              <a:t>       </a:t>
            </a:r>
            <a:r>
              <a:rPr kumimoji="1" lang="ja-JP" altLang="en-US" sz="160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rPr>
              <a:t>再販売、加工等に未利用食品を提供する事業者の参入を促進し、有効活用の取組を</a:t>
            </a:r>
            <a:r>
              <a:rPr lang="ja-JP" altLang="en-US" sz="1600" dirty="0">
                <a:solidFill>
                  <a:prstClr val="black"/>
                </a:solidFill>
                <a:highlight>
                  <a:srgbClr val="FFFF00"/>
                </a:highlight>
                <a:latin typeface="Meiryo UI" panose="020B0604030504040204" pitchFamily="50" charset="-128"/>
                <a:ea typeface="Meiryo UI" panose="020B0604030504040204" pitchFamily="50" charset="-128"/>
              </a:rPr>
              <a:t>進める</a:t>
            </a:r>
            <a:r>
              <a:rPr kumimoji="1" lang="ja-JP" altLang="en-US" sz="160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rPr>
              <a:t>。</a:t>
            </a:r>
            <a:endParaRPr kumimoji="1" lang="en-US" altLang="ja-JP" sz="160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endParaRPr>
          </a:p>
          <a:p>
            <a:pPr marL="360363" marR="0" lvl="0" indent="-360363" algn="l" defTabSz="914400" rtl="0" eaLnBrk="1" fontAlgn="auto" latinLnBrk="0" hangingPunct="1">
              <a:lnSpc>
                <a:spcPts val="2500"/>
              </a:lnSpc>
              <a:spcBef>
                <a:spcPts val="0"/>
              </a:spcBef>
              <a:spcAft>
                <a:spcPts val="0"/>
              </a:spcAft>
              <a:buClrTx/>
              <a:buSzTx/>
              <a:buFontTx/>
              <a:buNone/>
              <a:tabLst/>
              <a:defRPr/>
            </a:pPr>
            <a:endParaRPr kumimoji="1" lang="en-US" altLang="ja-JP" sz="160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endParaRPr>
          </a:p>
          <a:p>
            <a:pPr marL="360363" marR="0" lvl="0" indent="-360363" algn="l" defTabSz="914400" rtl="0" eaLnBrk="1" fontAlgn="auto" latinLnBrk="0" hangingPunct="1">
              <a:lnSpc>
                <a:spcPts val="2500"/>
              </a:lnSpc>
              <a:spcBef>
                <a:spcPts val="0"/>
              </a:spcBef>
              <a:spcAft>
                <a:spcPts val="0"/>
              </a:spcAft>
              <a:buClrTx/>
              <a:buSzTx/>
              <a:buFontTx/>
              <a:buNone/>
              <a:tabLst/>
              <a:defRPr/>
            </a:pPr>
            <a:r>
              <a:rPr lang="ja-JP" altLang="en-US" b="1" dirty="0">
                <a:solidFill>
                  <a:prstClr val="black"/>
                </a:solidFill>
                <a:latin typeface="Meiryo UI" panose="020B0604030504040204" pitchFamily="50" charset="-128"/>
                <a:ea typeface="Meiryo UI" panose="020B0604030504040204" pitchFamily="50" charset="-128"/>
              </a:rPr>
              <a:t>　　</a:t>
            </a:r>
            <a:r>
              <a:rPr kumimoji="1" lang="ja-JP" altLang="en-US"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フードドライブの消費者参加促進及びイベントでの実施支援</a:t>
            </a:r>
            <a:endParaRPr kumimoji="1" lang="en-US" altLang="ja-JP"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363" marR="0" lvl="0" indent="-360363" algn="l" defTabSz="914400" rtl="0" eaLnBrk="1" fontAlgn="auto" latinLnBrk="0" hangingPunct="1">
              <a:lnSpc>
                <a:spcPts val="25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60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rPr>
              <a:t>フードドライブの意義や</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受付窓口及び対象食品等について、消費者へ周知し、参加促進を図る</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363" marR="0" lvl="0" indent="-360363" algn="l" defTabSz="914400" rtl="0" eaLnBrk="1" fontAlgn="auto" latinLnBrk="0" hangingPunct="1">
              <a:lnSpc>
                <a:spcPts val="2500"/>
              </a:lnSpc>
              <a:spcBef>
                <a:spcPts val="0"/>
              </a:spcBef>
              <a:spcAft>
                <a:spcPts val="0"/>
              </a:spcAft>
              <a:buClrTx/>
              <a:buSzTx/>
              <a:buFontTx/>
              <a:buNone/>
              <a:tabLst/>
              <a:defRPr/>
            </a:pPr>
            <a:r>
              <a:rPr lang="ja-JP" altLang="en-US" sz="1600" dirty="0">
                <a:solidFill>
                  <a:prstClr val="black"/>
                </a:solidFill>
                <a:latin typeface="Meiryo UI" panose="020B0604030504040204" pitchFamily="50" charset="-128"/>
                <a:ea typeface="Meiryo UI" panose="020B0604030504040204" pitchFamily="50" charset="-128"/>
              </a:rPr>
              <a:t>　　　　　</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とともに、府内のイベントにおけるフードドライブの受付を、資材提供等により、支援する。</a:t>
            </a:r>
          </a:p>
          <a:p>
            <a:pPr marL="360363" marR="0" lvl="0" indent="-360363" algn="l" defTabSz="914400" rtl="0" eaLnBrk="1" fontAlgn="auto" latinLnBrk="0" hangingPunct="1">
              <a:lnSpc>
                <a:spcPts val="25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 市町村・パートナー事業者の実施するフードドライブ情報</a:t>
            </a:r>
            <a:r>
              <a:rPr lang="ja-JP" altLang="en-US" sz="1600" dirty="0">
                <a:solidFill>
                  <a:prstClr val="black"/>
                </a:solidFill>
                <a:highlight>
                  <a:srgbClr val="FFFF00"/>
                </a:highlight>
                <a:latin typeface="Meiryo UI" panose="020B0604030504040204" pitchFamily="50" charset="-128"/>
                <a:ea typeface="Meiryo UI" panose="020B0604030504040204" pitchFamily="50" charset="-128"/>
              </a:rPr>
              <a:t>等</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の周知</a:t>
            </a:r>
          </a:p>
          <a:p>
            <a:pPr marL="360363" marR="0" lvl="0" indent="-360363" algn="l" defTabSz="914400" rtl="0" eaLnBrk="1" fontAlgn="auto" latinLnBrk="0" hangingPunct="1">
              <a:lnSpc>
                <a:spcPts val="25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 府・市町村イベント</a:t>
            </a:r>
            <a:r>
              <a:rPr lang="ja-JP" altLang="en-US" sz="1600" dirty="0">
                <a:solidFill>
                  <a:prstClr val="black"/>
                </a:solidFill>
                <a:latin typeface="Meiryo UI" panose="020B0604030504040204" pitchFamily="50" charset="-128"/>
                <a:ea typeface="Meiryo UI" panose="020B0604030504040204" pitchFamily="50" charset="-128"/>
              </a:rPr>
              <a:t>における</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フードドライブの実施支援</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363" marR="0" lvl="0" indent="-360363" algn="l" defTabSz="914400" rtl="0" eaLnBrk="1" fontAlgn="auto" latinLnBrk="0" hangingPunct="1">
              <a:lnSpc>
                <a:spcPts val="2500"/>
              </a:lnSpc>
              <a:spcBef>
                <a:spcPts val="0"/>
              </a:spcBef>
              <a:spcAft>
                <a:spcPts val="0"/>
              </a:spcAft>
              <a:buClrTx/>
              <a:buSzTx/>
              <a:buFontTx/>
              <a:buNone/>
              <a:tabLst/>
              <a:defRPr/>
            </a:pPr>
            <a:endPar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363" marR="0" lvl="0" indent="-360363" algn="l" defTabSz="914400" rtl="0" eaLnBrk="1" fontAlgn="auto" latinLnBrk="0" hangingPunct="1">
              <a:lnSpc>
                <a:spcPts val="2500"/>
              </a:lnSpc>
              <a:spcBef>
                <a:spcPts val="0"/>
              </a:spcBef>
              <a:spcAft>
                <a:spcPts val="0"/>
              </a:spcAft>
              <a:buClrTx/>
              <a:buSzTx/>
              <a:buFontTx/>
              <a:buNone/>
              <a:tabLst/>
              <a:defRPr/>
            </a:pPr>
            <a:r>
              <a:rPr kumimoji="1" lang="ja-JP" altLang="en-US"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　事業者による食品寄附等の拡大支援</a:t>
            </a:r>
          </a:p>
          <a:p>
            <a:pPr marL="360363" marR="0" lvl="0" indent="-360363" algn="l" defTabSz="914400" rtl="0" eaLnBrk="1" fontAlgn="auto" latinLnBrk="0" hangingPunct="1">
              <a:lnSpc>
                <a:spcPts val="25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大阪府版「フードバンクガイドライン」について、国の「食品寄附ガイドライン」の内容や近年の事例等</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363" marR="0" lvl="0" indent="-360363" algn="l" defTabSz="914400" rtl="0" eaLnBrk="1" fontAlgn="auto" latinLnBrk="0" hangingPunct="1">
              <a:lnSpc>
                <a:spcPts val="2500"/>
              </a:lnSpc>
              <a:spcBef>
                <a:spcPts val="0"/>
              </a:spcBef>
              <a:spcAft>
                <a:spcPts val="0"/>
              </a:spcAft>
              <a:buClrTx/>
              <a:buSzTx/>
              <a:buFontTx/>
              <a:buNone/>
              <a:tabLst/>
              <a:defRPr/>
            </a:pPr>
            <a:r>
              <a:rPr lang="ja-JP" altLang="en-US" sz="1600" dirty="0">
                <a:solidFill>
                  <a:prstClr val="black"/>
                </a:solidFill>
                <a:latin typeface="Meiryo UI" panose="020B0604030504040204" pitchFamily="50" charset="-128"/>
                <a:ea typeface="Meiryo UI" panose="020B0604030504040204" pitchFamily="50" charset="-128"/>
              </a:rPr>
              <a:t>　　　　　</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を盛り込んで拡充・更新し、関係者の支援に活用する。また、補助金等の国施策について周知し、</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363" marR="0" lvl="0" indent="-360363" algn="l" defTabSz="914400" rtl="0" eaLnBrk="1" fontAlgn="auto" latinLnBrk="0" hangingPunct="1">
              <a:lnSpc>
                <a:spcPts val="2500"/>
              </a:lnSpc>
              <a:spcBef>
                <a:spcPts val="0"/>
              </a:spcBef>
              <a:spcAft>
                <a:spcPts val="0"/>
              </a:spcAft>
              <a:buClrTx/>
              <a:buSzTx/>
              <a:buFontTx/>
              <a:buNone/>
              <a:tabLst/>
              <a:defRPr/>
            </a:pPr>
            <a:r>
              <a:rPr lang="ja-JP" altLang="en-US" sz="1600" dirty="0">
                <a:solidFill>
                  <a:prstClr val="black"/>
                </a:solidFill>
                <a:latin typeface="Meiryo UI" panose="020B0604030504040204" pitchFamily="50" charset="-128"/>
                <a:ea typeface="Meiryo UI" panose="020B0604030504040204" pitchFamily="50" charset="-128"/>
              </a:rPr>
              <a:t>　　　　　</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フードバンク活動や地域における円滑な食品アクセスの確保体制づくりを支援する。</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363" marR="0" lvl="0" indent="-360363" algn="l" defTabSz="914400" rtl="0" eaLnBrk="1" fontAlgn="auto" latinLnBrk="0" hangingPunct="1">
              <a:lnSpc>
                <a:spcPts val="2500"/>
              </a:lnSpc>
              <a:spcBef>
                <a:spcPts val="0"/>
              </a:spcBef>
              <a:spcAft>
                <a:spcPts val="0"/>
              </a:spcAft>
              <a:buClrTx/>
              <a:buSzTx/>
              <a:buFontTx/>
              <a:buNone/>
              <a:tabLst/>
              <a:defRPr/>
            </a:pPr>
            <a:r>
              <a:rPr lang="ja-JP" altLang="en-US" sz="1600" dirty="0">
                <a:solidFill>
                  <a:prstClr val="black"/>
                </a:solidFill>
                <a:latin typeface="Meiryo UI" panose="020B0604030504040204" pitchFamily="50" charset="-128"/>
                <a:ea typeface="Meiryo UI" panose="020B0604030504040204" pitchFamily="50" charset="-128"/>
              </a:rPr>
              <a:t>　　　　　　さらに、</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フードシェアリングサービス等の事業活動について、認知度の向上等の支援を行い、未利用</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363" marR="0" lvl="0" indent="-360363" algn="l" defTabSz="914400" rtl="0" eaLnBrk="1" fontAlgn="auto" latinLnBrk="0" hangingPunct="1">
              <a:lnSpc>
                <a:spcPts val="2500"/>
              </a:lnSpc>
              <a:spcBef>
                <a:spcPts val="0"/>
              </a:spcBef>
              <a:spcAft>
                <a:spcPts val="0"/>
              </a:spcAft>
              <a:buClrTx/>
              <a:buSzTx/>
              <a:buFontTx/>
              <a:buNone/>
              <a:tabLst/>
              <a:defRPr/>
            </a:pPr>
            <a:r>
              <a:rPr lang="ja-JP" altLang="en-US" sz="1600" dirty="0">
                <a:solidFill>
                  <a:prstClr val="black"/>
                </a:solidFill>
                <a:latin typeface="Meiryo UI" panose="020B0604030504040204" pitchFamily="50" charset="-128"/>
                <a:ea typeface="Meiryo UI" panose="020B0604030504040204" pitchFamily="50" charset="-128"/>
              </a:rPr>
              <a:t>　　　　　</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食品の活用拡大を図る。</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363" marR="0" lvl="0" indent="-360363" algn="l" defTabSz="914400" rtl="0" eaLnBrk="1" fontAlgn="auto" latinLnBrk="0" hangingPunct="1">
              <a:lnSpc>
                <a:spcPts val="25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 大阪府版「フードバンクガイドライン」の拡充・更新</a:t>
            </a:r>
          </a:p>
          <a:p>
            <a:pPr marL="360363" marR="0" lvl="0" indent="-360363" algn="l" defTabSz="914400" rtl="0" eaLnBrk="1" fontAlgn="auto" latinLnBrk="0" hangingPunct="1">
              <a:lnSpc>
                <a:spcPts val="25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 国施策を活用したフードバンク活動や食品アクセスの支援</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363" marR="0" lvl="0" indent="-360363" algn="l" defTabSz="914400" rtl="0" eaLnBrk="1" fontAlgn="auto" latinLnBrk="0" hangingPunct="1">
              <a:lnSpc>
                <a:spcPts val="25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 事業者によるフードシェアリングサービス等の拡大支援（再掲）</a:t>
            </a:r>
          </a:p>
        </p:txBody>
      </p:sp>
      <p:sp>
        <p:nvSpPr>
          <p:cNvPr id="23" name="タイトル 1">
            <a:extLst>
              <a:ext uri="{FF2B5EF4-FFF2-40B4-BE49-F238E27FC236}">
                <a16:creationId xmlns:a16="http://schemas.microsoft.com/office/drawing/2014/main" id="{8040B74D-B7FA-4B6F-082A-026980805D00}"/>
              </a:ext>
            </a:extLst>
          </p:cNvPr>
          <p:cNvSpPr txBox="1">
            <a:spLocks/>
          </p:cNvSpPr>
          <p:nvPr/>
        </p:nvSpPr>
        <p:spPr>
          <a:xfrm>
            <a:off x="7827265" y="-47414"/>
            <a:ext cx="1316736" cy="527768"/>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a:ln>
                  <a:noFill/>
                </a:ln>
                <a:solidFill>
                  <a:prstClr val="white"/>
                </a:solidFill>
                <a:effectLst/>
                <a:uLnTx/>
                <a:uFillTx/>
                <a:latin typeface="BIZ UDゴシック" panose="020B0400000000000000" pitchFamily="49" charset="-128"/>
                <a:ea typeface="BIZ UDゴシック" panose="020B0400000000000000" pitchFamily="49" charset="-128"/>
                <a:cs typeface="Meiryo UI" panose="020B0604030504040204" pitchFamily="50" charset="-128"/>
              </a:rPr>
              <a:t>R7.4.17</a:t>
            </a:r>
            <a:r>
              <a:rPr kumimoji="1" lang="ja-JP" altLang="en-US" sz="1200" b="1" i="0" u="none" strike="noStrike" kern="1200" cap="none" spc="0" normalizeH="0" baseline="0" noProof="0" dirty="0">
                <a:ln>
                  <a:noFill/>
                </a:ln>
                <a:solidFill>
                  <a:prstClr val="white"/>
                </a:solidFill>
                <a:effectLst/>
                <a:uLnTx/>
                <a:uFillTx/>
                <a:latin typeface="BIZ UDゴシック" panose="020B0400000000000000" pitchFamily="49" charset="-128"/>
                <a:ea typeface="BIZ UDゴシック" panose="020B0400000000000000" pitchFamily="49" charset="-128"/>
                <a:cs typeface="Meiryo UI" panose="020B0604030504040204" pitchFamily="50" charset="-128"/>
              </a:rPr>
              <a:t>（木）流通対策室</a:t>
            </a:r>
          </a:p>
        </p:txBody>
      </p:sp>
      <p:sp>
        <p:nvSpPr>
          <p:cNvPr id="11" name="正方形/長方形 10">
            <a:extLst>
              <a:ext uri="{FF2B5EF4-FFF2-40B4-BE49-F238E27FC236}">
                <a16:creationId xmlns:a16="http://schemas.microsoft.com/office/drawing/2014/main" id="{A4876BF0-345D-4813-83F3-72A7D7B79C2D}"/>
              </a:ext>
            </a:extLst>
          </p:cNvPr>
          <p:cNvSpPr/>
          <p:nvPr/>
        </p:nvSpPr>
        <p:spPr>
          <a:xfrm>
            <a:off x="0" y="0"/>
            <a:ext cx="9144000" cy="3707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2" name="テキスト ボックス 11">
            <a:extLst>
              <a:ext uri="{FF2B5EF4-FFF2-40B4-BE49-F238E27FC236}">
                <a16:creationId xmlns:a16="http://schemas.microsoft.com/office/drawing/2014/main" id="{B36FCE6E-9851-4C08-98AC-7161DB66D195}"/>
              </a:ext>
            </a:extLst>
          </p:cNvPr>
          <p:cNvSpPr txBox="1"/>
          <p:nvPr/>
        </p:nvSpPr>
        <p:spPr bwMode="white">
          <a:xfrm>
            <a:off x="0" y="-7257"/>
            <a:ext cx="8745058"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000" b="1" dirty="0">
                <a:solidFill>
                  <a:prstClr val="white"/>
                </a:solidFill>
                <a:latin typeface="Meiryo UI" panose="020B0604030504040204" pitchFamily="50" charset="-128"/>
                <a:ea typeface="Meiryo UI" panose="020B0604030504040204" pitchFamily="50" charset="-128"/>
              </a:rPr>
              <a:t>　３　計画に盛り込む基本的施策及び取組内容</a:t>
            </a:r>
            <a:r>
              <a:rPr kumimoji="1"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（③未利用食品の有効活用）</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8" name="スライド番号プレースホルダー 3">
            <a:extLst>
              <a:ext uri="{FF2B5EF4-FFF2-40B4-BE49-F238E27FC236}">
                <a16:creationId xmlns:a16="http://schemas.microsoft.com/office/drawing/2014/main" id="{F475A702-775E-4811-B198-3E4670CA520C}"/>
              </a:ext>
            </a:extLst>
          </p:cNvPr>
          <p:cNvSpPr txBox="1">
            <a:spLocks/>
          </p:cNvSpPr>
          <p:nvPr/>
        </p:nvSpPr>
        <p:spPr>
          <a:xfrm>
            <a:off x="8676456" y="6487247"/>
            <a:ext cx="479975" cy="370753"/>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sz="1600" dirty="0">
                <a:solidFill>
                  <a:prstClr val="black"/>
                </a:solidFill>
                <a:latin typeface="HGSｺﾞｼｯｸM" panose="020B0600000000000000" pitchFamily="50" charset="-128"/>
                <a:ea typeface="HGSｺﾞｼｯｸM" panose="020B0600000000000000" pitchFamily="50" charset="-128"/>
              </a:rPr>
              <a:t>８</a:t>
            </a:r>
            <a:endParaRPr kumimoji="1" lang="ja-JP" altLang="en-US" sz="1600" b="0" i="0" u="none" strike="noStrike" kern="1200" cap="none" spc="0" normalizeH="0" baseline="0" noProof="0" dirty="0">
              <a:ln>
                <a:noFill/>
              </a:ln>
              <a:solidFill>
                <a:prstClr val="black"/>
              </a:solidFill>
              <a:effectLst/>
              <a:uLnTx/>
              <a:uFillTx/>
              <a:latin typeface="HGSｺﾞｼｯｸM" panose="020B0600000000000000" pitchFamily="50" charset="-128"/>
              <a:ea typeface="HGSｺﾞｼｯｸM" panose="020B0600000000000000" pitchFamily="50" charset="-128"/>
              <a:cs typeface="+mn-cs"/>
            </a:endParaRPr>
          </a:p>
        </p:txBody>
      </p:sp>
    </p:spTree>
    <p:extLst>
      <p:ext uri="{BB962C8B-B14F-4D97-AF65-F5344CB8AC3E}">
        <p14:creationId xmlns:p14="http://schemas.microsoft.com/office/powerpoint/2010/main" val="1704876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251520" y="1124744"/>
            <a:ext cx="8640960" cy="4524315"/>
          </a:xfrm>
          <a:prstGeom prst="rect">
            <a:avLst/>
          </a:prstGeom>
          <a:noFill/>
        </p:spPr>
        <p:txBody>
          <a:bodyPr wrap="square" rtlCol="0">
            <a:spAutoFit/>
          </a:bodyPr>
          <a:lstStyle/>
          <a:p>
            <a:pPr marL="0" marR="0" lvl="0" indent="0" algn="l" defTabSz="914400" rtl="0" eaLnBrk="1" fontAlgn="auto" latinLnBrk="0" hangingPunct="1">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１　食品ロスの発生要因及び主な対応策</a:t>
            </a:r>
            <a:endParaRPr kumimoji="1" lang="en-US" altLang="ja-JP" sz="2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spcBef>
                <a:spcPts val="0"/>
              </a:spcBef>
              <a:spcAft>
                <a:spcPts val="0"/>
              </a:spcAft>
              <a:buClrTx/>
              <a:buSzTx/>
              <a:buFontTx/>
              <a:buNone/>
              <a:tabLst/>
              <a:defRPr/>
            </a:pPr>
            <a:r>
              <a:rPr lang="ja-JP" altLang="en-US" sz="2400" b="1" dirty="0">
                <a:solidFill>
                  <a:prstClr val="black"/>
                </a:solidFill>
                <a:latin typeface="Meiryo UI" panose="020B0604030504040204" pitchFamily="50" charset="-128"/>
                <a:ea typeface="Meiryo UI" panose="020B0604030504040204" pitchFamily="50" charset="-128"/>
              </a:rPr>
              <a:t>　　</a:t>
            </a:r>
            <a:r>
              <a:rPr lang="ja-JP" altLang="en-US" sz="2400" b="1" dirty="0">
                <a:solidFill>
                  <a:srgbClr val="FF0000"/>
                </a:solidFill>
                <a:latin typeface="Meiryo UI" panose="020B0604030504040204" pitchFamily="50" charset="-128"/>
                <a:ea typeface="Meiryo UI" panose="020B0604030504040204" pitchFamily="50" charset="-128"/>
              </a:rPr>
              <a:t>→ 行動変容の促進（家庭における食品の使いきりの推進）を　　</a:t>
            </a:r>
            <a:endParaRPr lang="en-US" altLang="ja-JP" sz="2400" b="1"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spcBef>
                <a:spcPts val="0"/>
              </a:spcBef>
              <a:spcAft>
                <a:spcPts val="0"/>
              </a:spcAft>
              <a:buClrTx/>
              <a:buSzTx/>
              <a:buFontTx/>
              <a:buNone/>
              <a:tabLst/>
              <a:defRPr/>
            </a:pPr>
            <a:r>
              <a:rPr kumimoji="1" lang="ja-JP" altLang="en-US" sz="24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　　　　追加</a:t>
            </a:r>
            <a:endParaRPr kumimoji="1" lang="en-US" altLang="ja-JP" sz="24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spcBef>
                <a:spcPts val="0"/>
              </a:spcBef>
              <a:spcAft>
                <a:spcPts val="0"/>
              </a:spcAft>
              <a:buClrTx/>
              <a:buSzTx/>
              <a:buFontTx/>
              <a:buNone/>
              <a:tabLst/>
              <a:defRPr/>
            </a:pPr>
            <a:br>
              <a:rPr kumimoji="1" lang="en-US" altLang="ja-JP" sz="2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2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lang="ja-JP" altLang="en-US" sz="2400" b="1" dirty="0">
                <a:solidFill>
                  <a:schemeClr val="bg1">
                    <a:lumMod val="85000"/>
                  </a:schemeClr>
                </a:solidFill>
                <a:latin typeface="Meiryo UI" panose="020B0604030504040204" pitchFamily="50" charset="-128"/>
                <a:ea typeface="Meiryo UI" panose="020B0604030504040204" pitchFamily="50" charset="-128"/>
              </a:rPr>
              <a:t>２　</a:t>
            </a:r>
            <a:r>
              <a:rPr kumimoji="1" lang="ja-JP" altLang="en-US" sz="2400" b="1" i="0" u="none" strike="noStrike" kern="1200" cap="none" spc="0" normalizeH="0" baseline="0" noProof="0" dirty="0">
                <a:ln>
                  <a:noFill/>
                </a:ln>
                <a:solidFill>
                  <a:schemeClr val="bg1">
                    <a:lumMod val="85000"/>
                  </a:schemeClr>
                </a:solidFill>
                <a:effectLst/>
                <a:uLnTx/>
                <a:uFillTx/>
                <a:latin typeface="Meiryo UI" panose="020B0604030504040204" pitchFamily="50" charset="-128"/>
                <a:ea typeface="Meiryo UI" panose="020B0604030504040204" pitchFamily="50" charset="-128"/>
                <a:cs typeface="+mn-cs"/>
              </a:rPr>
              <a:t>施策体系の再整理及び取組の方向性</a:t>
            </a:r>
            <a:endParaRPr kumimoji="1" lang="en-US" altLang="ja-JP" sz="2400" b="1" i="0" u="none" strike="noStrike" kern="1200" cap="none" spc="0" normalizeH="0" baseline="0" noProof="0" dirty="0">
              <a:ln>
                <a:noFill/>
              </a:ln>
              <a:solidFill>
                <a:schemeClr val="bg1">
                  <a:lumMod val="85000"/>
                </a:schemeClr>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spcBef>
                <a:spcPts val="0"/>
              </a:spcBef>
              <a:spcAft>
                <a:spcPts val="0"/>
              </a:spcAft>
              <a:buClrTx/>
              <a:buSzTx/>
              <a:buFontTx/>
              <a:buNone/>
              <a:tabLst/>
              <a:defRPr/>
            </a:pPr>
            <a:r>
              <a:rPr lang="ja-JP" altLang="en-US" sz="2400" b="1" dirty="0">
                <a:solidFill>
                  <a:schemeClr val="bg1">
                    <a:lumMod val="85000"/>
                  </a:schemeClr>
                </a:solidFill>
                <a:latin typeface="Meiryo UI" panose="020B0604030504040204" pitchFamily="50" charset="-128"/>
                <a:ea typeface="Meiryo UI" panose="020B0604030504040204" pitchFamily="50" charset="-128"/>
              </a:rPr>
              <a:t>　　→　施策を３つの柱で再整理</a:t>
            </a:r>
            <a:endParaRPr lang="en-US" altLang="ja-JP" sz="2400" b="1" dirty="0">
              <a:solidFill>
                <a:schemeClr val="bg1">
                  <a:lumMod val="8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spcBef>
                <a:spcPts val="0"/>
              </a:spcBef>
              <a:spcAft>
                <a:spcPts val="0"/>
              </a:spcAft>
              <a:buClrTx/>
              <a:buSzTx/>
              <a:buFontTx/>
              <a:buNone/>
              <a:tabLst/>
              <a:defRPr/>
            </a:pPr>
            <a:r>
              <a:rPr lang="ja-JP" altLang="en-US" sz="2400" b="1" dirty="0">
                <a:solidFill>
                  <a:schemeClr val="bg1">
                    <a:lumMod val="85000"/>
                  </a:schemeClr>
                </a:solidFill>
                <a:latin typeface="Meiryo UI" panose="020B0604030504040204" pitchFamily="50" charset="-128"/>
                <a:ea typeface="Meiryo UI" panose="020B0604030504040204" pitchFamily="50" charset="-128"/>
              </a:rPr>
              <a:t>　　　　　①　家庭における食品の使いきりの推進</a:t>
            </a:r>
            <a:endParaRPr lang="en-US" altLang="ja-JP" sz="2400" b="1" dirty="0">
              <a:solidFill>
                <a:schemeClr val="bg1">
                  <a:lumMod val="8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spcBef>
                <a:spcPts val="0"/>
              </a:spcBef>
              <a:spcAft>
                <a:spcPts val="0"/>
              </a:spcAft>
              <a:buClrTx/>
              <a:buSzTx/>
              <a:buFontTx/>
              <a:buNone/>
              <a:tabLst/>
              <a:defRPr/>
            </a:pPr>
            <a:r>
              <a:rPr lang="ja-JP" altLang="en-US" sz="2400" b="1" dirty="0">
                <a:solidFill>
                  <a:schemeClr val="bg1">
                    <a:lumMod val="85000"/>
                  </a:schemeClr>
                </a:solidFill>
                <a:latin typeface="Meiryo UI" panose="020B0604030504040204" pitchFamily="50" charset="-128"/>
                <a:ea typeface="Meiryo UI" panose="020B0604030504040204" pitchFamily="50" charset="-128"/>
              </a:rPr>
              <a:t>　　　　　②　食品の売りきり・食べきりの推進</a:t>
            </a:r>
            <a:endParaRPr lang="en-US" altLang="ja-JP" sz="2400" b="1" dirty="0">
              <a:solidFill>
                <a:schemeClr val="bg1">
                  <a:lumMod val="8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spcBef>
                <a:spcPts val="0"/>
              </a:spcBef>
              <a:spcAft>
                <a:spcPts val="0"/>
              </a:spcAft>
              <a:buClrTx/>
              <a:buSzTx/>
              <a:buFontTx/>
              <a:buNone/>
              <a:tabLst/>
              <a:defRPr/>
            </a:pPr>
            <a:r>
              <a:rPr kumimoji="1" lang="ja-JP" altLang="en-US" sz="2400" b="1" i="0" u="none" strike="noStrike" kern="1200" cap="none" spc="0" normalizeH="0" baseline="0" noProof="0" dirty="0">
                <a:ln>
                  <a:noFill/>
                </a:ln>
                <a:solidFill>
                  <a:schemeClr val="bg1">
                    <a:lumMod val="85000"/>
                  </a:schemeClr>
                </a:solidFill>
                <a:effectLst/>
                <a:uLnTx/>
                <a:uFillTx/>
                <a:latin typeface="Meiryo UI" panose="020B0604030504040204" pitchFamily="50" charset="-128"/>
                <a:ea typeface="Meiryo UI" panose="020B0604030504040204" pitchFamily="50" charset="-128"/>
                <a:cs typeface="+mn-cs"/>
              </a:rPr>
              <a:t>　　　　　③　未利用食品の有効活用</a:t>
            </a:r>
            <a:endParaRPr lang="en-US" altLang="ja-JP" sz="2400" b="1" dirty="0">
              <a:solidFill>
                <a:schemeClr val="bg1">
                  <a:lumMod val="8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spcBef>
                <a:spcPts val="0"/>
              </a:spcBef>
              <a:spcAft>
                <a:spcPts val="0"/>
              </a:spcAft>
              <a:buClrTx/>
              <a:buSzTx/>
              <a:buFontTx/>
              <a:buNone/>
              <a:tabLst/>
              <a:defRPr/>
            </a:pPr>
            <a:endParaRPr kumimoji="1" lang="en-US" altLang="ja-JP" sz="2400" b="1" i="0" u="none" strike="noStrike" kern="1200" cap="none" spc="0" normalizeH="0" baseline="0" noProof="0" dirty="0">
              <a:ln>
                <a:noFill/>
              </a:ln>
              <a:solidFill>
                <a:schemeClr val="bg1">
                  <a:lumMod val="85000"/>
                </a:schemeClr>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spcBef>
                <a:spcPts val="0"/>
              </a:spcBef>
              <a:spcAft>
                <a:spcPts val="0"/>
              </a:spcAft>
              <a:buClrTx/>
              <a:buSzTx/>
              <a:buFontTx/>
              <a:buNone/>
              <a:tabLst/>
              <a:defRPr/>
            </a:pPr>
            <a:r>
              <a:rPr kumimoji="1" lang="ja-JP" altLang="en-US" sz="2400" b="1" i="0" u="none" strike="noStrike" kern="1200" cap="none" spc="0" normalizeH="0" baseline="0" noProof="0" dirty="0">
                <a:ln>
                  <a:noFill/>
                </a:ln>
                <a:solidFill>
                  <a:schemeClr val="bg1">
                    <a:lumMod val="85000"/>
                  </a:schemeClr>
                </a:solidFill>
                <a:effectLst/>
                <a:uLnTx/>
                <a:uFillTx/>
                <a:latin typeface="Meiryo UI" panose="020B0604030504040204" pitchFamily="50" charset="-128"/>
                <a:ea typeface="Meiryo UI" panose="020B0604030504040204" pitchFamily="50" charset="-128"/>
                <a:cs typeface="+mn-cs"/>
              </a:rPr>
              <a:t>　</a:t>
            </a:r>
            <a:r>
              <a:rPr lang="ja-JP" altLang="en-US" sz="2400" b="1" dirty="0">
                <a:solidFill>
                  <a:schemeClr val="bg1">
                    <a:lumMod val="85000"/>
                  </a:schemeClr>
                </a:solidFill>
                <a:latin typeface="Meiryo UI" panose="020B0604030504040204" pitchFamily="50" charset="-128"/>
                <a:ea typeface="Meiryo UI" panose="020B0604030504040204" pitchFamily="50" charset="-128"/>
              </a:rPr>
              <a:t>３　計画に盛り込む基本的施策及び取組内容</a:t>
            </a:r>
            <a:endParaRPr lang="en-US" altLang="ja-JP" sz="2400" b="1" dirty="0">
              <a:solidFill>
                <a:schemeClr val="bg1">
                  <a:lumMod val="8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spcBef>
                <a:spcPts val="0"/>
              </a:spcBef>
              <a:spcAft>
                <a:spcPts val="0"/>
              </a:spcAft>
              <a:buClrTx/>
              <a:buSzTx/>
              <a:buFontTx/>
              <a:buNone/>
              <a:tabLst/>
              <a:defRPr/>
            </a:pPr>
            <a:r>
              <a:rPr kumimoji="1" lang="ja-JP" altLang="en-US" sz="2400" b="1" i="0" u="none" strike="noStrike" kern="1200" cap="none" spc="0" normalizeH="0" baseline="0" noProof="0" dirty="0">
                <a:ln>
                  <a:noFill/>
                </a:ln>
                <a:solidFill>
                  <a:schemeClr val="bg1">
                    <a:lumMod val="85000"/>
                  </a:schemeClr>
                </a:solidFill>
                <a:effectLst/>
                <a:uLnTx/>
                <a:uFillTx/>
                <a:latin typeface="Meiryo UI" panose="020B0604030504040204" pitchFamily="50" charset="-128"/>
                <a:ea typeface="Meiryo UI" panose="020B0604030504040204" pitchFamily="50" charset="-128"/>
                <a:cs typeface="+mn-cs"/>
              </a:rPr>
              <a:t>　　</a:t>
            </a:r>
            <a:r>
              <a:rPr lang="ja-JP" altLang="en-US" sz="2400" b="1" dirty="0">
                <a:solidFill>
                  <a:schemeClr val="bg1">
                    <a:lumMod val="85000"/>
                  </a:schemeClr>
                </a:solidFill>
                <a:latin typeface="Meiryo UI" panose="020B0604030504040204" pitchFamily="50" charset="-128"/>
                <a:ea typeface="Meiryo UI" panose="020B0604030504040204" pitchFamily="50" charset="-128"/>
              </a:rPr>
              <a:t>→</a:t>
            </a:r>
            <a:r>
              <a:rPr kumimoji="1" lang="ja-JP" altLang="en-US" sz="2400" b="1" i="0" u="none" strike="noStrike" kern="1200" cap="none" spc="0" normalizeH="0" baseline="0" noProof="0" dirty="0">
                <a:ln>
                  <a:noFill/>
                </a:ln>
                <a:solidFill>
                  <a:schemeClr val="bg1">
                    <a:lumMod val="85000"/>
                  </a:schemeClr>
                </a:solidFill>
                <a:effectLst/>
                <a:uLnTx/>
                <a:uFillTx/>
                <a:latin typeface="Meiryo UI" panose="020B0604030504040204" pitchFamily="50" charset="-128"/>
                <a:ea typeface="Meiryo UI" panose="020B0604030504040204" pitchFamily="50" charset="-128"/>
                <a:cs typeface="+mn-cs"/>
              </a:rPr>
              <a:t>　３つの施策の柱に沿って、再構成</a:t>
            </a:r>
            <a:endParaRPr kumimoji="1" lang="en-US" altLang="ja-JP" sz="2400" b="0" i="0" u="none" strike="noStrike" kern="1200" cap="none" spc="0" normalizeH="0" baseline="0" noProof="0" dirty="0">
              <a:ln>
                <a:noFill/>
              </a:ln>
              <a:solidFill>
                <a:schemeClr val="bg1">
                  <a:lumMod val="85000"/>
                </a:schemeClr>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4262512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AD5FAF64-2A01-48AA-9507-7443B5E82583}"/>
              </a:ext>
            </a:extLst>
          </p:cNvPr>
          <p:cNvSpPr/>
          <p:nvPr/>
        </p:nvSpPr>
        <p:spPr>
          <a:xfrm>
            <a:off x="0" y="0"/>
            <a:ext cx="9144000" cy="26976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１　食品ロスの発生要因及び主な対応策（事業系食品ロス）</a:t>
            </a:r>
          </a:p>
        </p:txBody>
      </p:sp>
      <p:sp>
        <p:nvSpPr>
          <p:cNvPr id="12" name="スライド番号プレースホルダー 3">
            <a:extLst>
              <a:ext uri="{FF2B5EF4-FFF2-40B4-BE49-F238E27FC236}">
                <a16:creationId xmlns:a16="http://schemas.microsoft.com/office/drawing/2014/main" id="{C83EA07D-8A56-4AC2-AA38-8B5B83CB745A}"/>
              </a:ext>
            </a:extLst>
          </p:cNvPr>
          <p:cNvSpPr txBox="1">
            <a:spLocks/>
          </p:cNvSpPr>
          <p:nvPr/>
        </p:nvSpPr>
        <p:spPr>
          <a:xfrm>
            <a:off x="8887102" y="6480537"/>
            <a:ext cx="256898" cy="370753"/>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HGSｺﾞｼｯｸM" panose="020B0600000000000000" pitchFamily="50" charset="-128"/>
                <a:ea typeface="HGSｺﾞｼｯｸM" panose="020B0600000000000000" pitchFamily="50" charset="-128"/>
                <a:cs typeface="+mn-cs"/>
              </a:rPr>
              <a:t>１</a:t>
            </a:r>
          </a:p>
        </p:txBody>
      </p:sp>
      <p:sp>
        <p:nvSpPr>
          <p:cNvPr id="3" name="テキスト ボックス 2">
            <a:extLst>
              <a:ext uri="{FF2B5EF4-FFF2-40B4-BE49-F238E27FC236}">
                <a16:creationId xmlns:a16="http://schemas.microsoft.com/office/drawing/2014/main" id="{F9080B38-F942-4A77-B8CD-62103D219A1C}"/>
              </a:ext>
            </a:extLst>
          </p:cNvPr>
          <p:cNvSpPr txBox="1"/>
          <p:nvPr/>
        </p:nvSpPr>
        <p:spPr>
          <a:xfrm>
            <a:off x="4138654" y="2965836"/>
            <a:ext cx="914400" cy="914400"/>
          </a:xfrm>
          <a:prstGeom prst="rect">
            <a:avLst/>
          </a:prstGeom>
          <a:noFill/>
        </p:spPr>
        <p:txBody>
          <a:bodyPr wrap="square" rtlCol="0">
            <a:spAutoFit/>
          </a:bodyPr>
          <a:lstStyle/>
          <a:p>
            <a:endParaRPr kumimoji="1" lang="ja-JP" altLang="en-US" dirty="0"/>
          </a:p>
        </p:txBody>
      </p:sp>
      <p:graphicFrame>
        <p:nvGraphicFramePr>
          <p:cNvPr id="10" name="表 2">
            <a:extLst>
              <a:ext uri="{FF2B5EF4-FFF2-40B4-BE49-F238E27FC236}">
                <a16:creationId xmlns:a16="http://schemas.microsoft.com/office/drawing/2014/main" id="{0BED243A-1042-40B3-83E7-7FB38C8E7207}"/>
              </a:ext>
            </a:extLst>
          </p:cNvPr>
          <p:cNvGraphicFramePr>
            <a:graphicFrameLocks noGrp="1"/>
          </p:cNvGraphicFramePr>
          <p:nvPr>
            <p:extLst>
              <p:ext uri="{D42A27DB-BD31-4B8C-83A1-F6EECF244321}">
                <p14:modId xmlns:p14="http://schemas.microsoft.com/office/powerpoint/2010/main" val="27381408"/>
              </p:ext>
            </p:extLst>
          </p:nvPr>
        </p:nvGraphicFramePr>
        <p:xfrm>
          <a:off x="198643" y="761519"/>
          <a:ext cx="8794422" cy="3903920"/>
        </p:xfrm>
        <a:graphic>
          <a:graphicData uri="http://schemas.openxmlformats.org/drawingml/2006/table">
            <a:tbl>
              <a:tblPr firstRow="1" bandRow="1"/>
              <a:tblGrid>
                <a:gridCol w="843703">
                  <a:extLst>
                    <a:ext uri="{9D8B030D-6E8A-4147-A177-3AD203B41FA5}">
                      <a16:colId xmlns:a16="http://schemas.microsoft.com/office/drawing/2014/main" val="3945398134"/>
                    </a:ext>
                  </a:extLst>
                </a:gridCol>
                <a:gridCol w="554840">
                  <a:extLst>
                    <a:ext uri="{9D8B030D-6E8A-4147-A177-3AD203B41FA5}">
                      <a16:colId xmlns:a16="http://schemas.microsoft.com/office/drawing/2014/main" val="2560422161"/>
                    </a:ext>
                  </a:extLst>
                </a:gridCol>
                <a:gridCol w="2016224">
                  <a:extLst>
                    <a:ext uri="{9D8B030D-6E8A-4147-A177-3AD203B41FA5}">
                      <a16:colId xmlns:a16="http://schemas.microsoft.com/office/drawing/2014/main" val="3311381485"/>
                    </a:ext>
                  </a:extLst>
                </a:gridCol>
                <a:gridCol w="720080">
                  <a:extLst>
                    <a:ext uri="{9D8B030D-6E8A-4147-A177-3AD203B41FA5}">
                      <a16:colId xmlns:a16="http://schemas.microsoft.com/office/drawing/2014/main" val="630344939"/>
                    </a:ext>
                  </a:extLst>
                </a:gridCol>
                <a:gridCol w="1584176">
                  <a:extLst>
                    <a:ext uri="{9D8B030D-6E8A-4147-A177-3AD203B41FA5}">
                      <a16:colId xmlns:a16="http://schemas.microsoft.com/office/drawing/2014/main" val="4200884147"/>
                    </a:ext>
                  </a:extLst>
                </a:gridCol>
                <a:gridCol w="3075399">
                  <a:extLst>
                    <a:ext uri="{9D8B030D-6E8A-4147-A177-3AD203B41FA5}">
                      <a16:colId xmlns:a16="http://schemas.microsoft.com/office/drawing/2014/main" val="643818437"/>
                    </a:ext>
                  </a:extLst>
                </a:gridCol>
              </a:tblGrid>
              <a:tr h="0">
                <a:tc>
                  <a:txBody>
                    <a:bodyPr/>
                    <a:lstStyle>
                      <a:lvl1pPr marL="0" algn="l" defTabSz="1280160" rtl="0" eaLnBrk="1" latinLnBrk="0" hangingPunct="1">
                        <a:defRPr kumimoji="1" sz="2520" b="1" kern="1200">
                          <a:solidFill>
                            <a:schemeClr val="lt1"/>
                          </a:solidFill>
                          <a:latin typeface="游ゴシック" panose="020F0502020204030204"/>
                        </a:defRPr>
                      </a:lvl1pPr>
                      <a:lvl2pPr marL="640080" algn="l" defTabSz="1280160" rtl="0" eaLnBrk="1" latinLnBrk="0" hangingPunct="1">
                        <a:defRPr kumimoji="1" sz="2520" b="1" kern="1200">
                          <a:solidFill>
                            <a:schemeClr val="lt1"/>
                          </a:solidFill>
                          <a:latin typeface="游ゴシック" panose="020F0502020204030204"/>
                        </a:defRPr>
                      </a:lvl2pPr>
                      <a:lvl3pPr marL="1280160" algn="l" defTabSz="1280160" rtl="0" eaLnBrk="1" latinLnBrk="0" hangingPunct="1">
                        <a:defRPr kumimoji="1" sz="2520" b="1" kern="1200">
                          <a:solidFill>
                            <a:schemeClr val="lt1"/>
                          </a:solidFill>
                          <a:latin typeface="游ゴシック" panose="020F0502020204030204"/>
                        </a:defRPr>
                      </a:lvl3pPr>
                      <a:lvl4pPr marL="1920240" algn="l" defTabSz="1280160" rtl="0" eaLnBrk="1" latinLnBrk="0" hangingPunct="1">
                        <a:defRPr kumimoji="1" sz="2520" b="1" kern="1200">
                          <a:solidFill>
                            <a:schemeClr val="lt1"/>
                          </a:solidFill>
                          <a:latin typeface="游ゴシック" panose="020F0502020204030204"/>
                        </a:defRPr>
                      </a:lvl4pPr>
                      <a:lvl5pPr marL="2560320" algn="l" defTabSz="1280160" rtl="0" eaLnBrk="1" latinLnBrk="0" hangingPunct="1">
                        <a:defRPr kumimoji="1" sz="2520" b="1" kern="1200">
                          <a:solidFill>
                            <a:schemeClr val="lt1"/>
                          </a:solidFill>
                          <a:latin typeface="游ゴシック" panose="020F0502020204030204"/>
                        </a:defRPr>
                      </a:lvl5pPr>
                      <a:lvl6pPr marL="3200400" algn="l" defTabSz="1280160" rtl="0" eaLnBrk="1" latinLnBrk="0" hangingPunct="1">
                        <a:defRPr kumimoji="1" sz="2520" b="1" kern="1200">
                          <a:solidFill>
                            <a:schemeClr val="lt1"/>
                          </a:solidFill>
                          <a:latin typeface="游ゴシック" panose="020F0502020204030204"/>
                        </a:defRPr>
                      </a:lvl6pPr>
                      <a:lvl7pPr marL="3840480" algn="l" defTabSz="1280160" rtl="0" eaLnBrk="1" latinLnBrk="0" hangingPunct="1">
                        <a:defRPr kumimoji="1" sz="2520" b="1" kern="1200">
                          <a:solidFill>
                            <a:schemeClr val="lt1"/>
                          </a:solidFill>
                          <a:latin typeface="游ゴシック" panose="020F0502020204030204"/>
                        </a:defRPr>
                      </a:lvl7pPr>
                      <a:lvl8pPr marL="4480560" algn="l" defTabSz="1280160" rtl="0" eaLnBrk="1" latinLnBrk="0" hangingPunct="1">
                        <a:defRPr kumimoji="1" sz="2520" b="1" kern="1200">
                          <a:solidFill>
                            <a:schemeClr val="lt1"/>
                          </a:solidFill>
                          <a:latin typeface="游ゴシック" panose="020F0502020204030204"/>
                        </a:defRPr>
                      </a:lvl8pPr>
                      <a:lvl9pPr marL="5120640" algn="l" defTabSz="1280160" rtl="0" eaLnBrk="1" latinLnBrk="0" hangingPunct="1">
                        <a:defRPr kumimoji="1" sz="2520" b="1" kern="1200">
                          <a:solidFill>
                            <a:schemeClr val="lt1"/>
                          </a:solidFill>
                          <a:latin typeface="游ゴシック" panose="020F0502020204030204"/>
                        </a:defRPr>
                      </a:lvl9pPr>
                    </a:lstStyle>
                    <a:p>
                      <a:pPr algn="ctr"/>
                      <a:r>
                        <a:rPr kumimoji="1" lang="ja-JP" altLang="en-US" sz="1100" b="1" dirty="0">
                          <a:solidFill>
                            <a:sysClr val="windowText" lastClr="000000"/>
                          </a:solidFill>
                          <a:latin typeface="Meiryo UI" panose="020B0604030504040204" pitchFamily="50" charset="-128"/>
                          <a:ea typeface="Meiryo UI" panose="020B0604030504040204" pitchFamily="50" charset="-128"/>
                        </a:rPr>
                        <a:t>発生源</a:t>
                      </a:r>
                      <a:endParaRPr kumimoji="1" lang="en-US" altLang="ja-JP" sz="1100" b="1" dirty="0">
                        <a:solidFill>
                          <a:sysClr val="windowText" lastClr="000000"/>
                        </a:solidFill>
                        <a:latin typeface="Meiryo UI" panose="020B0604030504040204" pitchFamily="50" charset="-128"/>
                        <a:ea typeface="Meiryo UI" panose="020B0604030504040204" pitchFamily="50" charset="-128"/>
                      </a:endParaRP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5B9BD5">
                        <a:lumMod val="60000"/>
                        <a:lumOff val="40000"/>
                      </a:srgbClr>
                    </a:solidFill>
                  </a:tcPr>
                </a:tc>
                <a:tc>
                  <a:txBody>
                    <a:bodyPr/>
                    <a:lstStyle>
                      <a:lvl1pPr marL="0" algn="l" defTabSz="685800" rtl="0" eaLnBrk="1" latinLnBrk="0" hangingPunct="1">
                        <a:defRPr kumimoji="1" sz="1350" kern="1200">
                          <a:solidFill>
                            <a:schemeClr val="tx1"/>
                          </a:solidFill>
                          <a:latin typeface="Calibri" panose="020F0502020204030204"/>
                        </a:defRPr>
                      </a:lvl1pPr>
                      <a:lvl2pPr marL="342900" algn="l" defTabSz="685800" rtl="0" eaLnBrk="1" latinLnBrk="0" hangingPunct="1">
                        <a:defRPr kumimoji="1" sz="1350" kern="1200">
                          <a:solidFill>
                            <a:schemeClr val="tx1"/>
                          </a:solidFill>
                          <a:latin typeface="Calibri" panose="020F0502020204030204"/>
                        </a:defRPr>
                      </a:lvl2pPr>
                      <a:lvl3pPr marL="685800" algn="l" defTabSz="685800" rtl="0" eaLnBrk="1" latinLnBrk="0" hangingPunct="1">
                        <a:defRPr kumimoji="1" sz="1350" kern="1200">
                          <a:solidFill>
                            <a:schemeClr val="tx1"/>
                          </a:solidFill>
                          <a:latin typeface="Calibri" panose="020F0502020204030204"/>
                        </a:defRPr>
                      </a:lvl3pPr>
                      <a:lvl4pPr marL="1028700" algn="l" defTabSz="685800" rtl="0" eaLnBrk="1" latinLnBrk="0" hangingPunct="1">
                        <a:defRPr kumimoji="1" sz="1350" kern="1200">
                          <a:solidFill>
                            <a:schemeClr val="tx1"/>
                          </a:solidFill>
                          <a:latin typeface="Calibri" panose="020F0502020204030204"/>
                        </a:defRPr>
                      </a:lvl4pPr>
                      <a:lvl5pPr marL="1371600" algn="l" defTabSz="685800" rtl="0" eaLnBrk="1" latinLnBrk="0" hangingPunct="1">
                        <a:defRPr kumimoji="1" sz="1350" kern="1200">
                          <a:solidFill>
                            <a:schemeClr val="tx1"/>
                          </a:solidFill>
                          <a:latin typeface="Calibri" panose="020F0502020204030204"/>
                        </a:defRPr>
                      </a:lvl5pPr>
                      <a:lvl6pPr marL="1714500" algn="l" defTabSz="685800" rtl="0" eaLnBrk="1" latinLnBrk="0" hangingPunct="1">
                        <a:defRPr kumimoji="1" sz="1350" kern="1200">
                          <a:solidFill>
                            <a:schemeClr val="tx1"/>
                          </a:solidFill>
                          <a:latin typeface="Calibri" panose="020F0502020204030204"/>
                        </a:defRPr>
                      </a:lvl6pPr>
                      <a:lvl7pPr marL="2057400" algn="l" defTabSz="685800" rtl="0" eaLnBrk="1" latinLnBrk="0" hangingPunct="1">
                        <a:defRPr kumimoji="1" sz="1350" kern="1200">
                          <a:solidFill>
                            <a:schemeClr val="tx1"/>
                          </a:solidFill>
                          <a:latin typeface="Calibri" panose="020F0502020204030204"/>
                        </a:defRPr>
                      </a:lvl7pPr>
                      <a:lvl8pPr marL="2400300" algn="l" defTabSz="685800" rtl="0" eaLnBrk="1" latinLnBrk="0" hangingPunct="1">
                        <a:defRPr kumimoji="1" sz="1350" kern="1200">
                          <a:solidFill>
                            <a:schemeClr val="tx1"/>
                          </a:solidFill>
                          <a:latin typeface="Calibri" panose="020F0502020204030204"/>
                        </a:defRPr>
                      </a:lvl8pPr>
                      <a:lvl9pPr marL="2743200" algn="l" defTabSz="685800" rtl="0" eaLnBrk="1" latinLnBrk="0" hangingPunct="1">
                        <a:defRPr kumimoji="1" sz="1350" kern="1200">
                          <a:solidFill>
                            <a:schemeClr val="tx1"/>
                          </a:solidFill>
                          <a:latin typeface="Calibri" panose="020F0502020204030204"/>
                        </a:defRPr>
                      </a:lvl9pPr>
                    </a:lstStyle>
                    <a:p>
                      <a:pPr algn="ctr"/>
                      <a:r>
                        <a:rPr kumimoji="1" lang="ja-JP" altLang="en-US" sz="1100" b="1"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発生割合</a:t>
                      </a:r>
                      <a:r>
                        <a:rPr kumimoji="1" lang="en-US" altLang="ja-JP" sz="1100" b="1"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a:t>
                      </a:r>
                      <a:r>
                        <a:rPr kumimoji="1" lang="ja-JP" altLang="en-US" sz="1100" b="1"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府</a:t>
                      </a:r>
                      <a:r>
                        <a:rPr kumimoji="1" lang="en-US" altLang="ja-JP" sz="1100" b="1"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a:t>
                      </a: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5B9BD5">
                        <a:lumMod val="60000"/>
                        <a:lumOff val="40000"/>
                      </a:srgbClr>
                    </a:solidFill>
                  </a:tcPr>
                </a:tc>
                <a:tc>
                  <a:txBody>
                    <a:bodyPr/>
                    <a:lstStyle>
                      <a:lvl1pPr marL="0" algn="l" defTabSz="1280160" rtl="0" eaLnBrk="1" latinLnBrk="0" hangingPunct="1">
                        <a:defRPr kumimoji="1" sz="2520" b="1" kern="1200">
                          <a:solidFill>
                            <a:schemeClr val="lt1"/>
                          </a:solidFill>
                          <a:latin typeface="游ゴシック" panose="020F0502020204030204"/>
                        </a:defRPr>
                      </a:lvl1pPr>
                      <a:lvl2pPr marL="640080" algn="l" defTabSz="1280160" rtl="0" eaLnBrk="1" latinLnBrk="0" hangingPunct="1">
                        <a:defRPr kumimoji="1" sz="2520" b="1" kern="1200">
                          <a:solidFill>
                            <a:schemeClr val="lt1"/>
                          </a:solidFill>
                          <a:latin typeface="游ゴシック" panose="020F0502020204030204"/>
                        </a:defRPr>
                      </a:lvl2pPr>
                      <a:lvl3pPr marL="1280160" algn="l" defTabSz="1280160" rtl="0" eaLnBrk="1" latinLnBrk="0" hangingPunct="1">
                        <a:defRPr kumimoji="1" sz="2520" b="1" kern="1200">
                          <a:solidFill>
                            <a:schemeClr val="lt1"/>
                          </a:solidFill>
                          <a:latin typeface="游ゴシック" panose="020F0502020204030204"/>
                        </a:defRPr>
                      </a:lvl3pPr>
                      <a:lvl4pPr marL="1920240" algn="l" defTabSz="1280160" rtl="0" eaLnBrk="1" latinLnBrk="0" hangingPunct="1">
                        <a:defRPr kumimoji="1" sz="2520" b="1" kern="1200">
                          <a:solidFill>
                            <a:schemeClr val="lt1"/>
                          </a:solidFill>
                          <a:latin typeface="游ゴシック" panose="020F0502020204030204"/>
                        </a:defRPr>
                      </a:lvl4pPr>
                      <a:lvl5pPr marL="2560320" algn="l" defTabSz="1280160" rtl="0" eaLnBrk="1" latinLnBrk="0" hangingPunct="1">
                        <a:defRPr kumimoji="1" sz="2520" b="1" kern="1200">
                          <a:solidFill>
                            <a:schemeClr val="lt1"/>
                          </a:solidFill>
                          <a:latin typeface="游ゴシック" panose="020F0502020204030204"/>
                        </a:defRPr>
                      </a:lvl5pPr>
                      <a:lvl6pPr marL="3200400" algn="l" defTabSz="1280160" rtl="0" eaLnBrk="1" latinLnBrk="0" hangingPunct="1">
                        <a:defRPr kumimoji="1" sz="2520" b="1" kern="1200">
                          <a:solidFill>
                            <a:schemeClr val="lt1"/>
                          </a:solidFill>
                          <a:latin typeface="游ゴシック" panose="020F0502020204030204"/>
                        </a:defRPr>
                      </a:lvl6pPr>
                      <a:lvl7pPr marL="3840480" algn="l" defTabSz="1280160" rtl="0" eaLnBrk="1" latinLnBrk="0" hangingPunct="1">
                        <a:defRPr kumimoji="1" sz="2520" b="1" kern="1200">
                          <a:solidFill>
                            <a:schemeClr val="lt1"/>
                          </a:solidFill>
                          <a:latin typeface="游ゴシック" panose="020F0502020204030204"/>
                        </a:defRPr>
                      </a:lvl7pPr>
                      <a:lvl8pPr marL="4480560" algn="l" defTabSz="1280160" rtl="0" eaLnBrk="1" latinLnBrk="0" hangingPunct="1">
                        <a:defRPr kumimoji="1" sz="2520" b="1" kern="1200">
                          <a:solidFill>
                            <a:schemeClr val="lt1"/>
                          </a:solidFill>
                          <a:latin typeface="游ゴシック" panose="020F0502020204030204"/>
                        </a:defRPr>
                      </a:lvl8pPr>
                      <a:lvl9pPr marL="5120640" algn="l" defTabSz="1280160" rtl="0" eaLnBrk="1" latinLnBrk="0" hangingPunct="1">
                        <a:defRPr kumimoji="1" sz="2520" b="1" kern="1200">
                          <a:solidFill>
                            <a:schemeClr val="lt1"/>
                          </a:solidFill>
                          <a:latin typeface="游ゴシック" panose="020F0502020204030204"/>
                        </a:defRPr>
                      </a:lvl9pPr>
                    </a:lstStyle>
                    <a:p>
                      <a:pPr algn="ctr"/>
                      <a:r>
                        <a:rPr kumimoji="1" lang="ja-JP" altLang="en-US" sz="1100" b="1" dirty="0">
                          <a:solidFill>
                            <a:sysClr val="windowText" lastClr="000000"/>
                          </a:solidFill>
                          <a:latin typeface="Meiryo UI" panose="020B0604030504040204" pitchFamily="50" charset="-128"/>
                          <a:ea typeface="Meiryo UI" panose="020B0604030504040204" pitchFamily="50" charset="-128"/>
                        </a:rPr>
                        <a:t>食品ロスの発生要因</a:t>
                      </a: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5B9BD5">
                        <a:lumMod val="60000"/>
                        <a:lumOff val="40000"/>
                      </a:srgbClr>
                    </a:solidFill>
                  </a:tcPr>
                </a:tc>
                <a:tc>
                  <a:txBody>
                    <a:bodyPr/>
                    <a:lstStyle>
                      <a:lvl1pPr marL="0" algn="l" defTabSz="1280160" rtl="0" eaLnBrk="1" latinLnBrk="0" hangingPunct="1">
                        <a:defRPr kumimoji="1" sz="2520" b="1" kern="1200">
                          <a:solidFill>
                            <a:schemeClr val="lt1"/>
                          </a:solidFill>
                          <a:latin typeface="游ゴシック" panose="020F0502020204030204"/>
                        </a:defRPr>
                      </a:lvl1pPr>
                      <a:lvl2pPr marL="640080" algn="l" defTabSz="1280160" rtl="0" eaLnBrk="1" latinLnBrk="0" hangingPunct="1">
                        <a:defRPr kumimoji="1" sz="2520" b="1" kern="1200">
                          <a:solidFill>
                            <a:schemeClr val="lt1"/>
                          </a:solidFill>
                          <a:latin typeface="游ゴシック" panose="020F0502020204030204"/>
                        </a:defRPr>
                      </a:lvl2pPr>
                      <a:lvl3pPr marL="1280160" algn="l" defTabSz="1280160" rtl="0" eaLnBrk="1" latinLnBrk="0" hangingPunct="1">
                        <a:defRPr kumimoji="1" sz="2520" b="1" kern="1200">
                          <a:solidFill>
                            <a:schemeClr val="lt1"/>
                          </a:solidFill>
                          <a:latin typeface="游ゴシック" panose="020F0502020204030204"/>
                        </a:defRPr>
                      </a:lvl3pPr>
                      <a:lvl4pPr marL="1920240" algn="l" defTabSz="1280160" rtl="0" eaLnBrk="1" latinLnBrk="0" hangingPunct="1">
                        <a:defRPr kumimoji="1" sz="2520" b="1" kern="1200">
                          <a:solidFill>
                            <a:schemeClr val="lt1"/>
                          </a:solidFill>
                          <a:latin typeface="游ゴシック" panose="020F0502020204030204"/>
                        </a:defRPr>
                      </a:lvl4pPr>
                      <a:lvl5pPr marL="2560320" algn="l" defTabSz="1280160" rtl="0" eaLnBrk="1" latinLnBrk="0" hangingPunct="1">
                        <a:defRPr kumimoji="1" sz="2520" b="1" kern="1200">
                          <a:solidFill>
                            <a:schemeClr val="lt1"/>
                          </a:solidFill>
                          <a:latin typeface="游ゴシック" panose="020F0502020204030204"/>
                        </a:defRPr>
                      </a:lvl5pPr>
                      <a:lvl6pPr marL="3200400" algn="l" defTabSz="1280160" rtl="0" eaLnBrk="1" latinLnBrk="0" hangingPunct="1">
                        <a:defRPr kumimoji="1" sz="2520" b="1" kern="1200">
                          <a:solidFill>
                            <a:schemeClr val="lt1"/>
                          </a:solidFill>
                          <a:latin typeface="游ゴシック" panose="020F0502020204030204"/>
                        </a:defRPr>
                      </a:lvl6pPr>
                      <a:lvl7pPr marL="3840480" algn="l" defTabSz="1280160" rtl="0" eaLnBrk="1" latinLnBrk="0" hangingPunct="1">
                        <a:defRPr kumimoji="1" sz="2520" b="1" kern="1200">
                          <a:solidFill>
                            <a:schemeClr val="lt1"/>
                          </a:solidFill>
                          <a:latin typeface="游ゴシック" panose="020F0502020204030204"/>
                        </a:defRPr>
                      </a:lvl7pPr>
                      <a:lvl8pPr marL="4480560" algn="l" defTabSz="1280160" rtl="0" eaLnBrk="1" latinLnBrk="0" hangingPunct="1">
                        <a:defRPr kumimoji="1" sz="2520" b="1" kern="1200">
                          <a:solidFill>
                            <a:schemeClr val="lt1"/>
                          </a:solidFill>
                          <a:latin typeface="游ゴシック" panose="020F0502020204030204"/>
                        </a:defRPr>
                      </a:lvl8pPr>
                      <a:lvl9pPr marL="5120640" algn="l" defTabSz="1280160" rtl="0" eaLnBrk="1" latinLnBrk="0" hangingPunct="1">
                        <a:defRPr kumimoji="1" sz="2520" b="1" kern="1200">
                          <a:solidFill>
                            <a:schemeClr val="lt1"/>
                          </a:solidFill>
                          <a:latin typeface="游ゴシック" panose="020F0502020204030204"/>
                        </a:defRPr>
                      </a:lvl9pPr>
                    </a:lstStyle>
                    <a:p>
                      <a:pPr algn="ctr"/>
                      <a:r>
                        <a:rPr kumimoji="1" lang="ja-JP" altLang="en-US" sz="1100" b="1" dirty="0">
                          <a:solidFill>
                            <a:sysClr val="windowText" lastClr="000000"/>
                          </a:solidFill>
                          <a:latin typeface="Meiryo UI" panose="020B0604030504040204" pitchFamily="50" charset="-128"/>
                          <a:ea typeface="Meiryo UI" panose="020B0604030504040204" pitchFamily="50" charset="-128"/>
                        </a:rPr>
                        <a:t>業種内</a:t>
                      </a:r>
                      <a:br>
                        <a:rPr kumimoji="1" lang="en-US" altLang="ja-JP" sz="1100" b="1" dirty="0">
                          <a:solidFill>
                            <a:sysClr val="windowText" lastClr="000000"/>
                          </a:solidFill>
                          <a:latin typeface="Meiryo UI" panose="020B0604030504040204" pitchFamily="50" charset="-128"/>
                          <a:ea typeface="Meiryo UI" panose="020B0604030504040204" pitchFamily="50" charset="-128"/>
                        </a:rPr>
                      </a:br>
                      <a:r>
                        <a:rPr kumimoji="1" lang="ja-JP" altLang="en-US" sz="1100" b="1" dirty="0">
                          <a:solidFill>
                            <a:sysClr val="windowText" lastClr="000000"/>
                          </a:solidFill>
                          <a:latin typeface="Meiryo UI" panose="020B0604030504040204" pitchFamily="50" charset="-128"/>
                          <a:ea typeface="Meiryo UI" panose="020B0604030504040204" pitchFamily="50" charset="-128"/>
                        </a:rPr>
                        <a:t>発生割合</a:t>
                      </a: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5B9BD5">
                        <a:lumMod val="60000"/>
                        <a:lumOff val="40000"/>
                      </a:srgbClr>
                    </a:solidFill>
                  </a:tcPr>
                </a:tc>
                <a:tc>
                  <a:txBody>
                    <a:bodyPr/>
                    <a:lstStyle>
                      <a:lvl1pPr marL="0" algn="l" defTabSz="685800" rtl="0" eaLnBrk="1" latinLnBrk="0" hangingPunct="1">
                        <a:defRPr kumimoji="1" sz="1350" kern="1200">
                          <a:solidFill>
                            <a:schemeClr val="tx1"/>
                          </a:solidFill>
                          <a:latin typeface="Calibri" panose="020F0502020204030204"/>
                        </a:defRPr>
                      </a:lvl1pPr>
                      <a:lvl2pPr marL="342900" algn="l" defTabSz="685800" rtl="0" eaLnBrk="1" latinLnBrk="0" hangingPunct="1">
                        <a:defRPr kumimoji="1" sz="1350" kern="1200">
                          <a:solidFill>
                            <a:schemeClr val="tx1"/>
                          </a:solidFill>
                          <a:latin typeface="Calibri" panose="020F0502020204030204"/>
                        </a:defRPr>
                      </a:lvl2pPr>
                      <a:lvl3pPr marL="685800" algn="l" defTabSz="685800" rtl="0" eaLnBrk="1" latinLnBrk="0" hangingPunct="1">
                        <a:defRPr kumimoji="1" sz="1350" kern="1200">
                          <a:solidFill>
                            <a:schemeClr val="tx1"/>
                          </a:solidFill>
                          <a:latin typeface="Calibri" panose="020F0502020204030204"/>
                        </a:defRPr>
                      </a:lvl3pPr>
                      <a:lvl4pPr marL="1028700" algn="l" defTabSz="685800" rtl="0" eaLnBrk="1" latinLnBrk="0" hangingPunct="1">
                        <a:defRPr kumimoji="1" sz="1350" kern="1200">
                          <a:solidFill>
                            <a:schemeClr val="tx1"/>
                          </a:solidFill>
                          <a:latin typeface="Calibri" panose="020F0502020204030204"/>
                        </a:defRPr>
                      </a:lvl4pPr>
                      <a:lvl5pPr marL="1371600" algn="l" defTabSz="685800" rtl="0" eaLnBrk="1" latinLnBrk="0" hangingPunct="1">
                        <a:defRPr kumimoji="1" sz="1350" kern="1200">
                          <a:solidFill>
                            <a:schemeClr val="tx1"/>
                          </a:solidFill>
                          <a:latin typeface="Calibri" panose="020F0502020204030204"/>
                        </a:defRPr>
                      </a:lvl5pPr>
                      <a:lvl6pPr marL="1714500" algn="l" defTabSz="685800" rtl="0" eaLnBrk="1" latinLnBrk="0" hangingPunct="1">
                        <a:defRPr kumimoji="1" sz="1350" kern="1200">
                          <a:solidFill>
                            <a:schemeClr val="tx1"/>
                          </a:solidFill>
                          <a:latin typeface="Calibri" panose="020F0502020204030204"/>
                        </a:defRPr>
                      </a:lvl6pPr>
                      <a:lvl7pPr marL="2057400" algn="l" defTabSz="685800" rtl="0" eaLnBrk="1" latinLnBrk="0" hangingPunct="1">
                        <a:defRPr kumimoji="1" sz="1350" kern="1200">
                          <a:solidFill>
                            <a:schemeClr val="tx1"/>
                          </a:solidFill>
                          <a:latin typeface="Calibri" panose="020F0502020204030204"/>
                        </a:defRPr>
                      </a:lvl7pPr>
                      <a:lvl8pPr marL="2400300" algn="l" defTabSz="685800" rtl="0" eaLnBrk="1" latinLnBrk="0" hangingPunct="1">
                        <a:defRPr kumimoji="1" sz="1350" kern="1200">
                          <a:solidFill>
                            <a:schemeClr val="tx1"/>
                          </a:solidFill>
                          <a:latin typeface="Calibri" panose="020F0502020204030204"/>
                        </a:defRPr>
                      </a:lvl8pPr>
                      <a:lvl9pPr marL="2743200" algn="l" defTabSz="685800" rtl="0" eaLnBrk="1" latinLnBrk="0" hangingPunct="1">
                        <a:defRPr kumimoji="1" sz="1350" kern="1200">
                          <a:solidFill>
                            <a:schemeClr val="tx1"/>
                          </a:solidFill>
                          <a:latin typeface="Calibri" panose="020F0502020204030204"/>
                        </a:defRPr>
                      </a:lvl9pPr>
                    </a:lstStyle>
                    <a:p>
                      <a:pPr marL="0" marR="0" lvl="0" indent="0" algn="ctr" defTabSz="128016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対策（行動変容）</a:t>
                      </a:r>
                      <a:endParaRPr kumimoji="1" lang="ja-JP" altLang="en-US" sz="1100" b="1" dirty="0">
                        <a:solidFill>
                          <a:srgbClr val="FF0000"/>
                        </a:solidFill>
                        <a:latin typeface="Meiryo UI" panose="020B0604030504040204" pitchFamily="50" charset="-128"/>
                        <a:ea typeface="Meiryo UI" panose="020B0604030504040204" pitchFamily="50" charset="-128"/>
                      </a:endParaRP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5B9BD5">
                        <a:lumMod val="60000"/>
                        <a:lumOff val="40000"/>
                      </a:srgbClr>
                    </a:solidFill>
                  </a:tcPr>
                </a:tc>
                <a:tc>
                  <a:txBody>
                    <a:bodyPr/>
                    <a:lstStyle>
                      <a:lvl1pPr marL="0" algn="l" defTabSz="685800" rtl="0" eaLnBrk="1" latinLnBrk="0" hangingPunct="1">
                        <a:defRPr kumimoji="1" sz="1350" kern="1200">
                          <a:solidFill>
                            <a:schemeClr val="tx1"/>
                          </a:solidFill>
                          <a:latin typeface="Calibri" panose="020F0502020204030204"/>
                        </a:defRPr>
                      </a:lvl1pPr>
                      <a:lvl2pPr marL="342900" algn="l" defTabSz="685800" rtl="0" eaLnBrk="1" latinLnBrk="0" hangingPunct="1">
                        <a:defRPr kumimoji="1" sz="1350" kern="1200">
                          <a:solidFill>
                            <a:schemeClr val="tx1"/>
                          </a:solidFill>
                          <a:latin typeface="Calibri" panose="020F0502020204030204"/>
                        </a:defRPr>
                      </a:lvl2pPr>
                      <a:lvl3pPr marL="685800" algn="l" defTabSz="685800" rtl="0" eaLnBrk="1" latinLnBrk="0" hangingPunct="1">
                        <a:defRPr kumimoji="1" sz="1350" kern="1200">
                          <a:solidFill>
                            <a:schemeClr val="tx1"/>
                          </a:solidFill>
                          <a:latin typeface="Calibri" panose="020F0502020204030204"/>
                        </a:defRPr>
                      </a:lvl3pPr>
                      <a:lvl4pPr marL="1028700" algn="l" defTabSz="685800" rtl="0" eaLnBrk="1" latinLnBrk="0" hangingPunct="1">
                        <a:defRPr kumimoji="1" sz="1350" kern="1200">
                          <a:solidFill>
                            <a:schemeClr val="tx1"/>
                          </a:solidFill>
                          <a:latin typeface="Calibri" panose="020F0502020204030204"/>
                        </a:defRPr>
                      </a:lvl4pPr>
                      <a:lvl5pPr marL="1371600" algn="l" defTabSz="685800" rtl="0" eaLnBrk="1" latinLnBrk="0" hangingPunct="1">
                        <a:defRPr kumimoji="1" sz="1350" kern="1200">
                          <a:solidFill>
                            <a:schemeClr val="tx1"/>
                          </a:solidFill>
                          <a:latin typeface="Calibri" panose="020F0502020204030204"/>
                        </a:defRPr>
                      </a:lvl5pPr>
                      <a:lvl6pPr marL="1714500" algn="l" defTabSz="685800" rtl="0" eaLnBrk="1" latinLnBrk="0" hangingPunct="1">
                        <a:defRPr kumimoji="1" sz="1350" kern="1200">
                          <a:solidFill>
                            <a:schemeClr val="tx1"/>
                          </a:solidFill>
                          <a:latin typeface="Calibri" panose="020F0502020204030204"/>
                        </a:defRPr>
                      </a:lvl6pPr>
                      <a:lvl7pPr marL="2057400" algn="l" defTabSz="685800" rtl="0" eaLnBrk="1" latinLnBrk="0" hangingPunct="1">
                        <a:defRPr kumimoji="1" sz="1350" kern="1200">
                          <a:solidFill>
                            <a:schemeClr val="tx1"/>
                          </a:solidFill>
                          <a:latin typeface="Calibri" panose="020F0502020204030204"/>
                        </a:defRPr>
                      </a:lvl7pPr>
                      <a:lvl8pPr marL="2400300" algn="l" defTabSz="685800" rtl="0" eaLnBrk="1" latinLnBrk="0" hangingPunct="1">
                        <a:defRPr kumimoji="1" sz="1350" kern="1200">
                          <a:solidFill>
                            <a:schemeClr val="tx1"/>
                          </a:solidFill>
                          <a:latin typeface="Calibri" panose="020F0502020204030204"/>
                        </a:defRPr>
                      </a:lvl8pPr>
                      <a:lvl9pPr marL="2743200" algn="l" defTabSz="685800" rtl="0" eaLnBrk="1" latinLnBrk="0" hangingPunct="1">
                        <a:defRPr kumimoji="1" sz="1350" kern="1200">
                          <a:solidFill>
                            <a:schemeClr val="tx1"/>
                          </a:solidFill>
                          <a:latin typeface="Calibri" panose="020F0502020204030204"/>
                        </a:defRPr>
                      </a:lvl9pPr>
                    </a:lstStyle>
                    <a:p>
                      <a:pPr marL="0" marR="0" lvl="0" indent="0" algn="ctr" defTabSz="128016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対策の方向</a:t>
                      </a:r>
                      <a:endParaRPr kumimoji="1" lang="ja-JP" altLang="en-US" sz="1100" b="1" dirty="0">
                        <a:solidFill>
                          <a:sysClr val="windowText" lastClr="000000"/>
                        </a:solidFill>
                        <a:latin typeface="Meiryo UI" panose="020B0604030504040204" pitchFamily="50" charset="-128"/>
                        <a:ea typeface="Meiryo UI" panose="020B0604030504040204" pitchFamily="50" charset="-128"/>
                      </a:endParaRP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5B9BD5">
                        <a:lumMod val="60000"/>
                        <a:lumOff val="40000"/>
                      </a:srgbClr>
                    </a:solidFill>
                  </a:tcPr>
                </a:tc>
                <a:extLst>
                  <a:ext uri="{0D108BD9-81ED-4DB2-BD59-A6C34878D82A}">
                    <a16:rowId xmlns:a16="http://schemas.microsoft.com/office/drawing/2014/main" val="3228513064"/>
                  </a:ext>
                </a:extLst>
              </a:tr>
              <a:tr h="298574">
                <a:tc rowSpan="3">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algn="ctr"/>
                      <a:r>
                        <a:rPr kumimoji="1" lang="ja-JP" altLang="en-US" sz="1100" b="1" dirty="0">
                          <a:solidFill>
                            <a:sysClr val="windowText" lastClr="000000"/>
                          </a:solidFill>
                          <a:latin typeface="Meiryo UI" panose="020B0604030504040204" pitchFamily="50" charset="-128"/>
                          <a:ea typeface="Meiryo UI" panose="020B0604030504040204" pitchFamily="50" charset="-128"/>
                        </a:rPr>
                        <a:t>食品製造業</a:t>
                      </a:r>
                      <a:endParaRPr kumimoji="1" lang="en-US" altLang="ja-JP" sz="1100" b="1" dirty="0">
                        <a:solidFill>
                          <a:sysClr val="windowText" lastClr="000000"/>
                        </a:solidFill>
                        <a:latin typeface="Meiryo UI" panose="020B0604030504040204" pitchFamily="50" charset="-128"/>
                        <a:ea typeface="Meiryo UI" panose="020B0604030504040204" pitchFamily="50" charset="-128"/>
                      </a:endParaRP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rowSpan="3">
                  <a:txBody>
                    <a:bodyPr/>
                    <a:lstStyle>
                      <a:lvl1pPr marL="0" algn="l" defTabSz="685800" rtl="0" eaLnBrk="1" latinLnBrk="0" hangingPunct="1">
                        <a:defRPr kumimoji="1" sz="1350" kern="1200">
                          <a:solidFill>
                            <a:schemeClr val="tx1"/>
                          </a:solidFill>
                          <a:latin typeface="Calibri" panose="020F0502020204030204"/>
                        </a:defRPr>
                      </a:lvl1pPr>
                      <a:lvl2pPr marL="342900" algn="l" defTabSz="685800" rtl="0" eaLnBrk="1" latinLnBrk="0" hangingPunct="1">
                        <a:defRPr kumimoji="1" sz="1350" kern="1200">
                          <a:solidFill>
                            <a:schemeClr val="tx1"/>
                          </a:solidFill>
                          <a:latin typeface="Calibri" panose="020F0502020204030204"/>
                        </a:defRPr>
                      </a:lvl2pPr>
                      <a:lvl3pPr marL="685800" algn="l" defTabSz="685800" rtl="0" eaLnBrk="1" latinLnBrk="0" hangingPunct="1">
                        <a:defRPr kumimoji="1" sz="1350" kern="1200">
                          <a:solidFill>
                            <a:schemeClr val="tx1"/>
                          </a:solidFill>
                          <a:latin typeface="Calibri" panose="020F0502020204030204"/>
                        </a:defRPr>
                      </a:lvl3pPr>
                      <a:lvl4pPr marL="1028700" algn="l" defTabSz="685800" rtl="0" eaLnBrk="1" latinLnBrk="0" hangingPunct="1">
                        <a:defRPr kumimoji="1" sz="1350" kern="1200">
                          <a:solidFill>
                            <a:schemeClr val="tx1"/>
                          </a:solidFill>
                          <a:latin typeface="Calibri" panose="020F0502020204030204"/>
                        </a:defRPr>
                      </a:lvl4pPr>
                      <a:lvl5pPr marL="1371600" algn="l" defTabSz="685800" rtl="0" eaLnBrk="1" latinLnBrk="0" hangingPunct="1">
                        <a:defRPr kumimoji="1" sz="1350" kern="1200">
                          <a:solidFill>
                            <a:schemeClr val="tx1"/>
                          </a:solidFill>
                          <a:latin typeface="Calibri" panose="020F0502020204030204"/>
                        </a:defRPr>
                      </a:lvl5pPr>
                      <a:lvl6pPr marL="1714500" algn="l" defTabSz="685800" rtl="0" eaLnBrk="1" latinLnBrk="0" hangingPunct="1">
                        <a:defRPr kumimoji="1" sz="1350" kern="1200">
                          <a:solidFill>
                            <a:schemeClr val="tx1"/>
                          </a:solidFill>
                          <a:latin typeface="Calibri" panose="020F0502020204030204"/>
                        </a:defRPr>
                      </a:lvl6pPr>
                      <a:lvl7pPr marL="2057400" algn="l" defTabSz="685800" rtl="0" eaLnBrk="1" latinLnBrk="0" hangingPunct="1">
                        <a:defRPr kumimoji="1" sz="1350" kern="1200">
                          <a:solidFill>
                            <a:schemeClr val="tx1"/>
                          </a:solidFill>
                          <a:latin typeface="Calibri" panose="020F0502020204030204"/>
                        </a:defRPr>
                      </a:lvl7pPr>
                      <a:lvl8pPr marL="2400300" algn="l" defTabSz="685800" rtl="0" eaLnBrk="1" latinLnBrk="0" hangingPunct="1">
                        <a:defRPr kumimoji="1" sz="1350" kern="1200">
                          <a:solidFill>
                            <a:schemeClr val="tx1"/>
                          </a:solidFill>
                          <a:latin typeface="Calibri" panose="020F0502020204030204"/>
                        </a:defRPr>
                      </a:lvl8pPr>
                      <a:lvl9pPr marL="2743200" algn="l" defTabSz="685800" rtl="0" eaLnBrk="1" latinLnBrk="0" hangingPunct="1">
                        <a:defRPr kumimoji="1" sz="1350" kern="1200">
                          <a:solidFill>
                            <a:schemeClr val="tx1"/>
                          </a:solidFill>
                          <a:latin typeface="Calibri" panose="020F0502020204030204"/>
                        </a:defRPr>
                      </a:lvl9pPr>
                    </a:lstStyle>
                    <a:p>
                      <a:pPr algn="ctr"/>
                      <a:r>
                        <a:rPr kumimoji="1" lang="en-US" altLang="ja-JP" sz="1300" b="0" dirty="0">
                          <a:solidFill>
                            <a:sysClr val="windowText" lastClr="000000"/>
                          </a:solidFill>
                          <a:latin typeface="Meiryo UI" panose="020B0604030504040204" pitchFamily="50" charset="-128"/>
                          <a:ea typeface="Meiryo UI" panose="020B0604030504040204" pitchFamily="50" charset="-128"/>
                        </a:rPr>
                        <a:t>12%</a:t>
                      </a: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algn="l"/>
                      <a:r>
                        <a:rPr kumimoji="1" lang="ja-JP" altLang="en-US" sz="1100" b="1" dirty="0">
                          <a:solidFill>
                            <a:sysClr val="windowText" lastClr="000000"/>
                          </a:solidFill>
                          <a:latin typeface="Meiryo UI" panose="020B0604030504040204" pitchFamily="50" charset="-128"/>
                          <a:ea typeface="Meiryo UI" panose="020B0604030504040204" pitchFamily="50" charset="-128"/>
                        </a:rPr>
                        <a:t>◎製造段階での端材等の廃棄</a:t>
                      </a:r>
                      <a:endParaRPr kumimoji="1" lang="en-US" altLang="ja-JP" sz="1100" b="1" dirty="0">
                        <a:solidFill>
                          <a:sysClr val="windowText" lastClr="000000"/>
                        </a:solidFill>
                        <a:latin typeface="Meiryo UI" panose="020B0604030504040204" pitchFamily="50" charset="-128"/>
                        <a:ea typeface="Meiryo UI" panose="020B0604030504040204" pitchFamily="50" charset="-128"/>
                      </a:endParaRP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000">
                        <a:lumMod val="20000"/>
                        <a:lumOff val="80000"/>
                      </a:srgbClr>
                    </a:solidFill>
                  </a:tcPr>
                </a:tc>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algn="r"/>
                      <a:r>
                        <a:rPr kumimoji="1" lang="en-US" altLang="ja-JP" sz="1300" b="0" dirty="0">
                          <a:solidFill>
                            <a:sysClr val="windowText" lastClr="000000"/>
                          </a:solidFill>
                          <a:latin typeface="Meiryo UI" panose="020B0604030504040204" pitchFamily="50" charset="-128"/>
                          <a:ea typeface="Meiryo UI" panose="020B0604030504040204" pitchFamily="50" charset="-128"/>
                        </a:rPr>
                        <a:t>76%</a:t>
                      </a:r>
                      <a:endParaRPr kumimoji="1" lang="ja-JP" altLang="en-US" sz="1300" b="0" dirty="0">
                        <a:solidFill>
                          <a:sysClr val="windowText" lastClr="000000"/>
                        </a:solidFill>
                        <a:latin typeface="Meiryo UI" panose="020B0604030504040204" pitchFamily="50" charset="-128"/>
                        <a:ea typeface="Meiryo UI" panose="020B0604030504040204" pitchFamily="50" charset="-128"/>
                      </a:endParaRP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000">
                        <a:lumMod val="20000"/>
                        <a:lumOff val="80000"/>
                      </a:srgbClr>
                    </a:solidFill>
                  </a:tcPr>
                </a:tc>
                <a:tc>
                  <a:txBody>
                    <a:bodyPr/>
                    <a:lstStyle>
                      <a:lvl1pPr marL="0" algn="l" defTabSz="685800" rtl="0" eaLnBrk="1" latinLnBrk="0" hangingPunct="1">
                        <a:defRPr kumimoji="1" sz="1350" kern="1200">
                          <a:solidFill>
                            <a:schemeClr val="tx1"/>
                          </a:solidFill>
                          <a:latin typeface="Calibri" panose="020F0502020204030204"/>
                        </a:defRPr>
                      </a:lvl1pPr>
                      <a:lvl2pPr marL="342900" algn="l" defTabSz="685800" rtl="0" eaLnBrk="1" latinLnBrk="0" hangingPunct="1">
                        <a:defRPr kumimoji="1" sz="1350" kern="1200">
                          <a:solidFill>
                            <a:schemeClr val="tx1"/>
                          </a:solidFill>
                          <a:latin typeface="Calibri" panose="020F0502020204030204"/>
                        </a:defRPr>
                      </a:lvl2pPr>
                      <a:lvl3pPr marL="685800" algn="l" defTabSz="685800" rtl="0" eaLnBrk="1" latinLnBrk="0" hangingPunct="1">
                        <a:defRPr kumimoji="1" sz="1350" kern="1200">
                          <a:solidFill>
                            <a:schemeClr val="tx1"/>
                          </a:solidFill>
                          <a:latin typeface="Calibri" panose="020F0502020204030204"/>
                        </a:defRPr>
                      </a:lvl3pPr>
                      <a:lvl4pPr marL="1028700" algn="l" defTabSz="685800" rtl="0" eaLnBrk="1" latinLnBrk="0" hangingPunct="1">
                        <a:defRPr kumimoji="1" sz="1350" kern="1200">
                          <a:solidFill>
                            <a:schemeClr val="tx1"/>
                          </a:solidFill>
                          <a:latin typeface="Calibri" panose="020F0502020204030204"/>
                        </a:defRPr>
                      </a:lvl4pPr>
                      <a:lvl5pPr marL="1371600" algn="l" defTabSz="685800" rtl="0" eaLnBrk="1" latinLnBrk="0" hangingPunct="1">
                        <a:defRPr kumimoji="1" sz="1350" kern="1200">
                          <a:solidFill>
                            <a:schemeClr val="tx1"/>
                          </a:solidFill>
                          <a:latin typeface="Calibri" panose="020F0502020204030204"/>
                        </a:defRPr>
                      </a:lvl5pPr>
                      <a:lvl6pPr marL="1714500" algn="l" defTabSz="685800" rtl="0" eaLnBrk="1" latinLnBrk="0" hangingPunct="1">
                        <a:defRPr kumimoji="1" sz="1350" kern="1200">
                          <a:solidFill>
                            <a:schemeClr val="tx1"/>
                          </a:solidFill>
                          <a:latin typeface="Calibri" panose="020F0502020204030204"/>
                        </a:defRPr>
                      </a:lvl6pPr>
                      <a:lvl7pPr marL="2057400" algn="l" defTabSz="685800" rtl="0" eaLnBrk="1" latinLnBrk="0" hangingPunct="1">
                        <a:defRPr kumimoji="1" sz="1350" kern="1200">
                          <a:solidFill>
                            <a:schemeClr val="tx1"/>
                          </a:solidFill>
                          <a:latin typeface="Calibri" panose="020F0502020204030204"/>
                        </a:defRPr>
                      </a:lvl7pPr>
                      <a:lvl8pPr marL="2400300" algn="l" defTabSz="685800" rtl="0" eaLnBrk="1" latinLnBrk="0" hangingPunct="1">
                        <a:defRPr kumimoji="1" sz="1350" kern="1200">
                          <a:solidFill>
                            <a:schemeClr val="tx1"/>
                          </a:solidFill>
                          <a:latin typeface="Calibri" panose="020F0502020204030204"/>
                        </a:defRPr>
                      </a:lvl8pPr>
                      <a:lvl9pPr marL="2743200" algn="l" defTabSz="685800" rtl="0" eaLnBrk="1" latinLnBrk="0" hangingPunct="1">
                        <a:defRPr kumimoji="1" sz="1350" kern="1200">
                          <a:solidFill>
                            <a:schemeClr val="tx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未利用食品の有効活用</a:t>
                      </a: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000">
                        <a:lumMod val="20000"/>
                        <a:lumOff val="80000"/>
                      </a:srgbClr>
                    </a:solidFill>
                  </a:tcPr>
                </a:tc>
                <a:tc>
                  <a:txBody>
                    <a:bodyPr/>
                    <a:lstStyle>
                      <a:lvl1pPr marL="0" algn="l" defTabSz="685800" rtl="0" eaLnBrk="1" latinLnBrk="0" hangingPunct="1">
                        <a:defRPr kumimoji="1" sz="1350" kern="1200">
                          <a:solidFill>
                            <a:schemeClr val="tx1"/>
                          </a:solidFill>
                          <a:latin typeface="Calibri" panose="020F0502020204030204"/>
                        </a:defRPr>
                      </a:lvl1pPr>
                      <a:lvl2pPr marL="342900" algn="l" defTabSz="685800" rtl="0" eaLnBrk="1" latinLnBrk="0" hangingPunct="1">
                        <a:defRPr kumimoji="1" sz="1350" kern="1200">
                          <a:solidFill>
                            <a:schemeClr val="tx1"/>
                          </a:solidFill>
                          <a:latin typeface="Calibri" panose="020F0502020204030204"/>
                        </a:defRPr>
                      </a:lvl2pPr>
                      <a:lvl3pPr marL="685800" algn="l" defTabSz="685800" rtl="0" eaLnBrk="1" latinLnBrk="0" hangingPunct="1">
                        <a:defRPr kumimoji="1" sz="1350" kern="1200">
                          <a:solidFill>
                            <a:schemeClr val="tx1"/>
                          </a:solidFill>
                          <a:latin typeface="Calibri" panose="020F0502020204030204"/>
                        </a:defRPr>
                      </a:lvl3pPr>
                      <a:lvl4pPr marL="1028700" algn="l" defTabSz="685800" rtl="0" eaLnBrk="1" latinLnBrk="0" hangingPunct="1">
                        <a:defRPr kumimoji="1" sz="1350" kern="1200">
                          <a:solidFill>
                            <a:schemeClr val="tx1"/>
                          </a:solidFill>
                          <a:latin typeface="Calibri" panose="020F0502020204030204"/>
                        </a:defRPr>
                      </a:lvl4pPr>
                      <a:lvl5pPr marL="1371600" algn="l" defTabSz="685800" rtl="0" eaLnBrk="1" latinLnBrk="0" hangingPunct="1">
                        <a:defRPr kumimoji="1" sz="1350" kern="1200">
                          <a:solidFill>
                            <a:schemeClr val="tx1"/>
                          </a:solidFill>
                          <a:latin typeface="Calibri" panose="020F0502020204030204"/>
                        </a:defRPr>
                      </a:lvl5pPr>
                      <a:lvl6pPr marL="1714500" algn="l" defTabSz="685800" rtl="0" eaLnBrk="1" latinLnBrk="0" hangingPunct="1">
                        <a:defRPr kumimoji="1" sz="1350" kern="1200">
                          <a:solidFill>
                            <a:schemeClr val="tx1"/>
                          </a:solidFill>
                          <a:latin typeface="Calibri" panose="020F0502020204030204"/>
                        </a:defRPr>
                      </a:lvl6pPr>
                      <a:lvl7pPr marL="2057400" algn="l" defTabSz="685800" rtl="0" eaLnBrk="1" latinLnBrk="0" hangingPunct="1">
                        <a:defRPr kumimoji="1" sz="1350" kern="1200">
                          <a:solidFill>
                            <a:schemeClr val="tx1"/>
                          </a:solidFill>
                          <a:latin typeface="Calibri" panose="020F0502020204030204"/>
                        </a:defRPr>
                      </a:lvl7pPr>
                      <a:lvl8pPr marL="2400300" algn="l" defTabSz="685800" rtl="0" eaLnBrk="1" latinLnBrk="0" hangingPunct="1">
                        <a:defRPr kumimoji="1" sz="1350" kern="1200">
                          <a:solidFill>
                            <a:schemeClr val="tx1"/>
                          </a:solidFill>
                          <a:latin typeface="Calibri" panose="020F0502020204030204"/>
                        </a:defRPr>
                      </a:lvl8pPr>
                      <a:lvl9pPr marL="2743200" algn="l" defTabSz="685800" rtl="0" eaLnBrk="1" latinLnBrk="0" hangingPunct="1">
                        <a:defRPr kumimoji="1" sz="1350" kern="1200">
                          <a:solidFill>
                            <a:schemeClr val="tx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未利用食品の寄附</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000">
                        <a:lumMod val="20000"/>
                        <a:lumOff val="80000"/>
                      </a:srgbClr>
                    </a:solidFill>
                  </a:tcPr>
                </a:tc>
                <a:extLst>
                  <a:ext uri="{0D108BD9-81ED-4DB2-BD59-A6C34878D82A}">
                    <a16:rowId xmlns:a16="http://schemas.microsoft.com/office/drawing/2014/main" val="3213235305"/>
                  </a:ext>
                </a:extLst>
              </a:tr>
              <a:tr h="391886">
                <a:tc vMerge="1">
                  <a:txBody>
                    <a:bodyPr/>
                    <a:lstStyle/>
                    <a:p>
                      <a:endParaRPr kumimoji="1" lang="ja-JP" altLang="en-US"/>
                    </a:p>
                  </a:txBody>
                  <a:tcPr/>
                </a:tc>
                <a:tc vMerge="1">
                  <a:txBody>
                    <a:bodyPr/>
                    <a:lstStyle/>
                    <a:p>
                      <a:endParaRPr kumimoji="1" lang="ja-JP" altLang="en-US"/>
                    </a:p>
                  </a:txBody>
                  <a:tcPr/>
                </a:tc>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1" dirty="0">
                          <a:solidFill>
                            <a:sysClr val="windowText" lastClr="000000"/>
                          </a:solidFill>
                          <a:latin typeface="Meiryo UI" panose="020B0604030504040204" pitchFamily="50" charset="-128"/>
                          <a:ea typeface="Meiryo UI" panose="020B0604030504040204" pitchFamily="50" charset="-128"/>
                        </a:rPr>
                        <a:t>◎パッケージの印字ミスや破損</a:t>
                      </a:r>
                      <a:endParaRPr kumimoji="1" lang="en-US" altLang="ja-JP" sz="1100" b="1" dirty="0">
                        <a:solidFill>
                          <a:sysClr val="windowText" lastClr="000000"/>
                        </a:solidFill>
                        <a:latin typeface="Meiryo UI" panose="020B0604030504040204" pitchFamily="50" charset="-128"/>
                        <a:ea typeface="Meiryo UI" panose="020B0604030504040204" pitchFamily="50" charset="-128"/>
                      </a:endParaRP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algn="r"/>
                      <a:r>
                        <a:rPr kumimoji="1" lang="en-US" altLang="ja-JP" sz="1300" b="0" dirty="0">
                          <a:solidFill>
                            <a:sysClr val="windowText" lastClr="000000"/>
                          </a:solidFill>
                          <a:latin typeface="Meiryo UI" panose="020B0604030504040204" pitchFamily="50" charset="-128"/>
                          <a:ea typeface="Meiryo UI" panose="020B0604030504040204" pitchFamily="50" charset="-128"/>
                        </a:rPr>
                        <a:t>16%</a:t>
                      </a:r>
                      <a:endParaRPr kumimoji="1" lang="ja-JP" altLang="en-US" sz="1300" dirty="0">
                        <a:solidFill>
                          <a:sysClr val="windowText" lastClr="000000"/>
                        </a:solidFill>
                      </a:endParaRP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800" rtl="0" eaLnBrk="1" latinLnBrk="0" hangingPunct="1">
                        <a:defRPr kumimoji="1" sz="1350" kern="1200">
                          <a:solidFill>
                            <a:schemeClr val="tx1"/>
                          </a:solidFill>
                          <a:latin typeface="Calibri" panose="020F0502020204030204"/>
                        </a:defRPr>
                      </a:lvl1pPr>
                      <a:lvl2pPr marL="342900" algn="l" defTabSz="685800" rtl="0" eaLnBrk="1" latinLnBrk="0" hangingPunct="1">
                        <a:defRPr kumimoji="1" sz="1350" kern="1200">
                          <a:solidFill>
                            <a:schemeClr val="tx1"/>
                          </a:solidFill>
                          <a:latin typeface="Calibri" panose="020F0502020204030204"/>
                        </a:defRPr>
                      </a:lvl2pPr>
                      <a:lvl3pPr marL="685800" algn="l" defTabSz="685800" rtl="0" eaLnBrk="1" latinLnBrk="0" hangingPunct="1">
                        <a:defRPr kumimoji="1" sz="1350" kern="1200">
                          <a:solidFill>
                            <a:schemeClr val="tx1"/>
                          </a:solidFill>
                          <a:latin typeface="Calibri" panose="020F0502020204030204"/>
                        </a:defRPr>
                      </a:lvl3pPr>
                      <a:lvl4pPr marL="1028700" algn="l" defTabSz="685800" rtl="0" eaLnBrk="1" latinLnBrk="0" hangingPunct="1">
                        <a:defRPr kumimoji="1" sz="1350" kern="1200">
                          <a:solidFill>
                            <a:schemeClr val="tx1"/>
                          </a:solidFill>
                          <a:latin typeface="Calibri" panose="020F0502020204030204"/>
                        </a:defRPr>
                      </a:lvl4pPr>
                      <a:lvl5pPr marL="1371600" algn="l" defTabSz="685800" rtl="0" eaLnBrk="1" latinLnBrk="0" hangingPunct="1">
                        <a:defRPr kumimoji="1" sz="1350" kern="1200">
                          <a:solidFill>
                            <a:schemeClr val="tx1"/>
                          </a:solidFill>
                          <a:latin typeface="Calibri" panose="020F0502020204030204"/>
                        </a:defRPr>
                      </a:lvl5pPr>
                      <a:lvl6pPr marL="1714500" algn="l" defTabSz="685800" rtl="0" eaLnBrk="1" latinLnBrk="0" hangingPunct="1">
                        <a:defRPr kumimoji="1" sz="1350" kern="1200">
                          <a:solidFill>
                            <a:schemeClr val="tx1"/>
                          </a:solidFill>
                          <a:latin typeface="Calibri" panose="020F0502020204030204"/>
                        </a:defRPr>
                      </a:lvl6pPr>
                      <a:lvl7pPr marL="2057400" algn="l" defTabSz="685800" rtl="0" eaLnBrk="1" latinLnBrk="0" hangingPunct="1">
                        <a:defRPr kumimoji="1" sz="1350" kern="1200">
                          <a:solidFill>
                            <a:schemeClr val="tx1"/>
                          </a:solidFill>
                          <a:latin typeface="Calibri" panose="020F0502020204030204"/>
                        </a:defRPr>
                      </a:lvl7pPr>
                      <a:lvl8pPr marL="2400300" algn="l" defTabSz="685800" rtl="0" eaLnBrk="1" latinLnBrk="0" hangingPunct="1">
                        <a:defRPr kumimoji="1" sz="1350" kern="1200">
                          <a:solidFill>
                            <a:schemeClr val="tx1"/>
                          </a:solidFill>
                          <a:latin typeface="Calibri" panose="020F0502020204030204"/>
                        </a:defRPr>
                      </a:lvl8pPr>
                      <a:lvl9pPr marL="2743200" algn="l" defTabSz="685800" rtl="0" eaLnBrk="1" latinLnBrk="0" hangingPunct="1">
                        <a:defRPr kumimoji="1" sz="1350" kern="1200">
                          <a:solidFill>
                            <a:schemeClr val="tx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業務改善</a:t>
                      </a:r>
                      <a:endParaRPr kumimoji="1" lang="en-US" altLang="ja-JP" sz="11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未利用食品の有効活用</a:t>
                      </a: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800" rtl="0" eaLnBrk="1" latinLnBrk="0" hangingPunct="1">
                        <a:defRPr kumimoji="1" sz="1350" kern="1200">
                          <a:solidFill>
                            <a:schemeClr val="tx1"/>
                          </a:solidFill>
                          <a:latin typeface="Calibri" panose="020F0502020204030204"/>
                        </a:defRPr>
                      </a:lvl1pPr>
                      <a:lvl2pPr marL="342900" algn="l" defTabSz="685800" rtl="0" eaLnBrk="1" latinLnBrk="0" hangingPunct="1">
                        <a:defRPr kumimoji="1" sz="1350" kern="1200">
                          <a:solidFill>
                            <a:schemeClr val="tx1"/>
                          </a:solidFill>
                          <a:latin typeface="Calibri" panose="020F0502020204030204"/>
                        </a:defRPr>
                      </a:lvl2pPr>
                      <a:lvl3pPr marL="685800" algn="l" defTabSz="685800" rtl="0" eaLnBrk="1" latinLnBrk="0" hangingPunct="1">
                        <a:defRPr kumimoji="1" sz="1350" kern="1200">
                          <a:solidFill>
                            <a:schemeClr val="tx1"/>
                          </a:solidFill>
                          <a:latin typeface="Calibri" panose="020F0502020204030204"/>
                        </a:defRPr>
                      </a:lvl3pPr>
                      <a:lvl4pPr marL="1028700" algn="l" defTabSz="685800" rtl="0" eaLnBrk="1" latinLnBrk="0" hangingPunct="1">
                        <a:defRPr kumimoji="1" sz="1350" kern="1200">
                          <a:solidFill>
                            <a:schemeClr val="tx1"/>
                          </a:solidFill>
                          <a:latin typeface="Calibri" panose="020F0502020204030204"/>
                        </a:defRPr>
                      </a:lvl4pPr>
                      <a:lvl5pPr marL="1371600" algn="l" defTabSz="685800" rtl="0" eaLnBrk="1" latinLnBrk="0" hangingPunct="1">
                        <a:defRPr kumimoji="1" sz="1350" kern="1200">
                          <a:solidFill>
                            <a:schemeClr val="tx1"/>
                          </a:solidFill>
                          <a:latin typeface="Calibri" panose="020F0502020204030204"/>
                        </a:defRPr>
                      </a:lvl5pPr>
                      <a:lvl6pPr marL="1714500" algn="l" defTabSz="685800" rtl="0" eaLnBrk="1" latinLnBrk="0" hangingPunct="1">
                        <a:defRPr kumimoji="1" sz="1350" kern="1200">
                          <a:solidFill>
                            <a:schemeClr val="tx1"/>
                          </a:solidFill>
                          <a:latin typeface="Calibri" panose="020F0502020204030204"/>
                        </a:defRPr>
                      </a:lvl6pPr>
                      <a:lvl7pPr marL="2057400" algn="l" defTabSz="685800" rtl="0" eaLnBrk="1" latinLnBrk="0" hangingPunct="1">
                        <a:defRPr kumimoji="1" sz="1350" kern="1200">
                          <a:solidFill>
                            <a:schemeClr val="tx1"/>
                          </a:solidFill>
                          <a:latin typeface="Calibri" panose="020F0502020204030204"/>
                        </a:defRPr>
                      </a:lvl7pPr>
                      <a:lvl8pPr marL="2400300" algn="l" defTabSz="685800" rtl="0" eaLnBrk="1" latinLnBrk="0" hangingPunct="1">
                        <a:defRPr kumimoji="1" sz="1350" kern="1200">
                          <a:solidFill>
                            <a:schemeClr val="tx1"/>
                          </a:solidFill>
                          <a:latin typeface="Calibri" panose="020F0502020204030204"/>
                        </a:defRPr>
                      </a:lvl8pPr>
                      <a:lvl9pPr marL="2743200" algn="l" defTabSz="685800" rtl="0" eaLnBrk="1" latinLnBrk="0" hangingPunct="1">
                        <a:defRPr kumimoji="1" sz="1350" kern="1200">
                          <a:solidFill>
                            <a:schemeClr val="tx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業務改善によるミス削減</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未利用食品の寄附</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32664351"/>
                  </a:ext>
                </a:extLst>
              </a:tr>
              <a:tr h="241130">
                <a:tc vMerge="1">
                  <a:txBody>
                    <a:bodyPr/>
                    <a:lstStyle/>
                    <a:p>
                      <a:endParaRPr kumimoji="1" lang="ja-JP" altLang="en-US"/>
                    </a:p>
                  </a:txBody>
                  <a:tcPr/>
                </a:tc>
                <a:tc vMerge="1">
                  <a:txBody>
                    <a:bodyPr/>
                    <a:lstStyle/>
                    <a:p>
                      <a:endParaRPr kumimoji="1" lang="ja-JP" altLang="en-US"/>
                    </a:p>
                  </a:txBody>
                  <a:tcPr/>
                </a:tc>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1" dirty="0">
                          <a:solidFill>
                            <a:sysClr val="windowText" lastClr="000000"/>
                          </a:solidFill>
                          <a:latin typeface="Meiryo UI" panose="020B0604030504040204" pitchFamily="50" charset="-128"/>
                          <a:ea typeface="Meiryo UI" panose="020B0604030504040204" pitchFamily="50" charset="-128"/>
                        </a:rPr>
                        <a:t>◎期限切れ、需要を上回る製造</a:t>
                      </a:r>
                      <a:endParaRPr kumimoji="1" lang="en-US" altLang="ja-JP" sz="1100" b="1" dirty="0">
                        <a:solidFill>
                          <a:sysClr val="windowText" lastClr="000000"/>
                        </a:solidFill>
                        <a:latin typeface="Meiryo UI" panose="020B0604030504040204" pitchFamily="50" charset="-128"/>
                        <a:ea typeface="Meiryo UI" panose="020B0604030504040204" pitchFamily="50" charset="-128"/>
                      </a:endParaRP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1" lang="en-US" altLang="ja-JP" sz="1300" dirty="0">
                          <a:solidFill>
                            <a:sysClr val="windowText" lastClr="000000"/>
                          </a:solidFill>
                          <a:latin typeface="Meiryo UI" panose="020B0604030504040204" pitchFamily="50" charset="-128"/>
                          <a:ea typeface="Meiryo UI" panose="020B0604030504040204" pitchFamily="50" charset="-128"/>
                        </a:rPr>
                        <a:t>1%</a:t>
                      </a:r>
                      <a:endParaRPr kumimoji="1" lang="ja-JP" altLang="en-US" sz="1300" dirty="0">
                        <a:solidFill>
                          <a:sysClr val="windowText" lastClr="000000"/>
                        </a:solidFill>
                      </a:endParaRP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800" rtl="0" eaLnBrk="1" latinLnBrk="0" hangingPunct="1">
                        <a:defRPr kumimoji="1" sz="1350" kern="1200">
                          <a:solidFill>
                            <a:schemeClr val="tx1"/>
                          </a:solidFill>
                          <a:latin typeface="Calibri" panose="020F0502020204030204"/>
                        </a:defRPr>
                      </a:lvl1pPr>
                      <a:lvl2pPr marL="342900" algn="l" defTabSz="685800" rtl="0" eaLnBrk="1" latinLnBrk="0" hangingPunct="1">
                        <a:defRPr kumimoji="1" sz="1350" kern="1200">
                          <a:solidFill>
                            <a:schemeClr val="tx1"/>
                          </a:solidFill>
                          <a:latin typeface="Calibri" panose="020F0502020204030204"/>
                        </a:defRPr>
                      </a:lvl2pPr>
                      <a:lvl3pPr marL="685800" algn="l" defTabSz="685800" rtl="0" eaLnBrk="1" latinLnBrk="0" hangingPunct="1">
                        <a:defRPr kumimoji="1" sz="1350" kern="1200">
                          <a:solidFill>
                            <a:schemeClr val="tx1"/>
                          </a:solidFill>
                          <a:latin typeface="Calibri" panose="020F0502020204030204"/>
                        </a:defRPr>
                      </a:lvl3pPr>
                      <a:lvl4pPr marL="1028700" algn="l" defTabSz="685800" rtl="0" eaLnBrk="1" latinLnBrk="0" hangingPunct="1">
                        <a:defRPr kumimoji="1" sz="1350" kern="1200">
                          <a:solidFill>
                            <a:schemeClr val="tx1"/>
                          </a:solidFill>
                          <a:latin typeface="Calibri" panose="020F0502020204030204"/>
                        </a:defRPr>
                      </a:lvl4pPr>
                      <a:lvl5pPr marL="1371600" algn="l" defTabSz="685800" rtl="0" eaLnBrk="1" latinLnBrk="0" hangingPunct="1">
                        <a:defRPr kumimoji="1" sz="1350" kern="1200">
                          <a:solidFill>
                            <a:schemeClr val="tx1"/>
                          </a:solidFill>
                          <a:latin typeface="Calibri" panose="020F0502020204030204"/>
                        </a:defRPr>
                      </a:lvl5pPr>
                      <a:lvl6pPr marL="1714500" algn="l" defTabSz="685800" rtl="0" eaLnBrk="1" latinLnBrk="0" hangingPunct="1">
                        <a:defRPr kumimoji="1" sz="1350" kern="1200">
                          <a:solidFill>
                            <a:schemeClr val="tx1"/>
                          </a:solidFill>
                          <a:latin typeface="Calibri" panose="020F0502020204030204"/>
                        </a:defRPr>
                      </a:lvl6pPr>
                      <a:lvl7pPr marL="2057400" algn="l" defTabSz="685800" rtl="0" eaLnBrk="1" latinLnBrk="0" hangingPunct="1">
                        <a:defRPr kumimoji="1" sz="1350" kern="1200">
                          <a:solidFill>
                            <a:schemeClr val="tx1"/>
                          </a:solidFill>
                          <a:latin typeface="Calibri" panose="020F0502020204030204"/>
                        </a:defRPr>
                      </a:lvl7pPr>
                      <a:lvl8pPr marL="2400300" algn="l" defTabSz="685800" rtl="0" eaLnBrk="1" latinLnBrk="0" hangingPunct="1">
                        <a:defRPr kumimoji="1" sz="1350" kern="1200">
                          <a:solidFill>
                            <a:schemeClr val="tx1"/>
                          </a:solidFill>
                          <a:latin typeface="Calibri" panose="020F0502020204030204"/>
                        </a:defRPr>
                      </a:lvl8pPr>
                      <a:lvl9pPr marL="2743200" algn="l" defTabSz="685800" rtl="0" eaLnBrk="1" latinLnBrk="0" hangingPunct="1">
                        <a:defRPr kumimoji="1" sz="1350" kern="1200">
                          <a:solidFill>
                            <a:schemeClr val="tx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1" dirty="0">
                          <a:solidFill>
                            <a:srgbClr val="FF0000"/>
                          </a:solidFill>
                          <a:latin typeface="Meiryo UI" panose="020B0604030504040204" pitchFamily="50" charset="-128"/>
                          <a:ea typeface="Meiryo UI" panose="020B0604030504040204" pitchFamily="50" charset="-128"/>
                        </a:rPr>
                        <a:t>適正量の製造（売りきれる量を製造する）</a:t>
                      </a: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800" rtl="0" eaLnBrk="1" latinLnBrk="0" hangingPunct="1">
                        <a:defRPr kumimoji="1" sz="1350" kern="1200">
                          <a:solidFill>
                            <a:schemeClr val="tx1"/>
                          </a:solidFill>
                          <a:latin typeface="Calibri" panose="020F0502020204030204"/>
                        </a:defRPr>
                      </a:lvl1pPr>
                      <a:lvl2pPr marL="342900" algn="l" defTabSz="685800" rtl="0" eaLnBrk="1" latinLnBrk="0" hangingPunct="1">
                        <a:defRPr kumimoji="1" sz="1350" kern="1200">
                          <a:solidFill>
                            <a:schemeClr val="tx1"/>
                          </a:solidFill>
                          <a:latin typeface="Calibri" panose="020F0502020204030204"/>
                        </a:defRPr>
                      </a:lvl2pPr>
                      <a:lvl3pPr marL="685800" algn="l" defTabSz="685800" rtl="0" eaLnBrk="1" latinLnBrk="0" hangingPunct="1">
                        <a:defRPr kumimoji="1" sz="1350" kern="1200">
                          <a:solidFill>
                            <a:schemeClr val="tx1"/>
                          </a:solidFill>
                          <a:latin typeface="Calibri" panose="020F0502020204030204"/>
                        </a:defRPr>
                      </a:lvl3pPr>
                      <a:lvl4pPr marL="1028700" algn="l" defTabSz="685800" rtl="0" eaLnBrk="1" latinLnBrk="0" hangingPunct="1">
                        <a:defRPr kumimoji="1" sz="1350" kern="1200">
                          <a:solidFill>
                            <a:schemeClr val="tx1"/>
                          </a:solidFill>
                          <a:latin typeface="Calibri" panose="020F0502020204030204"/>
                        </a:defRPr>
                      </a:lvl4pPr>
                      <a:lvl5pPr marL="1371600" algn="l" defTabSz="685800" rtl="0" eaLnBrk="1" latinLnBrk="0" hangingPunct="1">
                        <a:defRPr kumimoji="1" sz="1350" kern="1200">
                          <a:solidFill>
                            <a:schemeClr val="tx1"/>
                          </a:solidFill>
                          <a:latin typeface="Calibri" panose="020F0502020204030204"/>
                        </a:defRPr>
                      </a:lvl5pPr>
                      <a:lvl6pPr marL="1714500" algn="l" defTabSz="685800" rtl="0" eaLnBrk="1" latinLnBrk="0" hangingPunct="1">
                        <a:defRPr kumimoji="1" sz="1350" kern="1200">
                          <a:solidFill>
                            <a:schemeClr val="tx1"/>
                          </a:solidFill>
                          <a:latin typeface="Calibri" panose="020F0502020204030204"/>
                        </a:defRPr>
                      </a:lvl6pPr>
                      <a:lvl7pPr marL="2057400" algn="l" defTabSz="685800" rtl="0" eaLnBrk="1" latinLnBrk="0" hangingPunct="1">
                        <a:defRPr kumimoji="1" sz="1350" kern="1200">
                          <a:solidFill>
                            <a:schemeClr val="tx1"/>
                          </a:solidFill>
                          <a:latin typeface="Calibri" panose="020F0502020204030204"/>
                        </a:defRPr>
                      </a:lvl7pPr>
                      <a:lvl8pPr marL="2400300" algn="l" defTabSz="685800" rtl="0" eaLnBrk="1" latinLnBrk="0" hangingPunct="1">
                        <a:defRPr kumimoji="1" sz="1350" kern="1200">
                          <a:solidFill>
                            <a:schemeClr val="tx1"/>
                          </a:solidFill>
                          <a:latin typeface="Calibri" panose="020F0502020204030204"/>
                        </a:defRPr>
                      </a:lvl8pPr>
                      <a:lvl9pPr marL="2743200" algn="l" defTabSz="685800" rtl="0" eaLnBrk="1" latinLnBrk="0" hangingPunct="1">
                        <a:defRPr kumimoji="1" sz="1350" kern="1200">
                          <a:solidFill>
                            <a:schemeClr val="tx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需要予測による適正量の製造</a:t>
                      </a:r>
                      <a:endParaRPr kumimoji="1" lang="ja-JP" altLang="en-US" sz="1300" dirty="0">
                        <a:solidFill>
                          <a:sysClr val="windowText" lastClr="000000"/>
                        </a:solidFill>
                      </a:endParaRP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82782652"/>
                  </a:ext>
                </a:extLst>
              </a:tr>
              <a:tr h="207567">
                <a:tc rowSpan="2">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algn="ctr"/>
                      <a:r>
                        <a:rPr kumimoji="1" lang="ja-JP" altLang="en-US" sz="1100" b="1" dirty="0">
                          <a:solidFill>
                            <a:sysClr val="windowText" lastClr="000000"/>
                          </a:solidFill>
                          <a:latin typeface="Meiryo UI" panose="020B0604030504040204" pitchFamily="50" charset="-128"/>
                          <a:ea typeface="Meiryo UI" panose="020B0604030504040204" pitchFamily="50" charset="-128"/>
                        </a:rPr>
                        <a:t>食品卸売業</a:t>
                      </a:r>
                      <a:endParaRPr kumimoji="1" lang="en-US" altLang="ja-JP" sz="1100" b="1" dirty="0">
                        <a:solidFill>
                          <a:sysClr val="windowText" lastClr="000000"/>
                        </a:solidFill>
                        <a:latin typeface="Meiryo UI" panose="020B0604030504040204" pitchFamily="50" charset="-128"/>
                        <a:ea typeface="Meiryo UI" panose="020B0604030504040204" pitchFamily="50" charset="-128"/>
                      </a:endParaRP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rowSpan="2">
                  <a:txBody>
                    <a:bodyPr/>
                    <a:lstStyle>
                      <a:lvl1pPr marL="0" algn="l" defTabSz="685800" rtl="0" eaLnBrk="1" latinLnBrk="0" hangingPunct="1">
                        <a:defRPr kumimoji="1" sz="1350" kern="1200">
                          <a:solidFill>
                            <a:schemeClr val="tx1"/>
                          </a:solidFill>
                          <a:latin typeface="Calibri" panose="020F0502020204030204"/>
                        </a:defRPr>
                      </a:lvl1pPr>
                      <a:lvl2pPr marL="342900" algn="l" defTabSz="685800" rtl="0" eaLnBrk="1" latinLnBrk="0" hangingPunct="1">
                        <a:defRPr kumimoji="1" sz="1350" kern="1200">
                          <a:solidFill>
                            <a:schemeClr val="tx1"/>
                          </a:solidFill>
                          <a:latin typeface="Calibri" panose="020F0502020204030204"/>
                        </a:defRPr>
                      </a:lvl2pPr>
                      <a:lvl3pPr marL="685800" algn="l" defTabSz="685800" rtl="0" eaLnBrk="1" latinLnBrk="0" hangingPunct="1">
                        <a:defRPr kumimoji="1" sz="1350" kern="1200">
                          <a:solidFill>
                            <a:schemeClr val="tx1"/>
                          </a:solidFill>
                          <a:latin typeface="Calibri" panose="020F0502020204030204"/>
                        </a:defRPr>
                      </a:lvl3pPr>
                      <a:lvl4pPr marL="1028700" algn="l" defTabSz="685800" rtl="0" eaLnBrk="1" latinLnBrk="0" hangingPunct="1">
                        <a:defRPr kumimoji="1" sz="1350" kern="1200">
                          <a:solidFill>
                            <a:schemeClr val="tx1"/>
                          </a:solidFill>
                          <a:latin typeface="Calibri" panose="020F0502020204030204"/>
                        </a:defRPr>
                      </a:lvl4pPr>
                      <a:lvl5pPr marL="1371600" algn="l" defTabSz="685800" rtl="0" eaLnBrk="1" latinLnBrk="0" hangingPunct="1">
                        <a:defRPr kumimoji="1" sz="1350" kern="1200">
                          <a:solidFill>
                            <a:schemeClr val="tx1"/>
                          </a:solidFill>
                          <a:latin typeface="Calibri" panose="020F0502020204030204"/>
                        </a:defRPr>
                      </a:lvl5pPr>
                      <a:lvl6pPr marL="1714500" algn="l" defTabSz="685800" rtl="0" eaLnBrk="1" latinLnBrk="0" hangingPunct="1">
                        <a:defRPr kumimoji="1" sz="1350" kern="1200">
                          <a:solidFill>
                            <a:schemeClr val="tx1"/>
                          </a:solidFill>
                          <a:latin typeface="Calibri" panose="020F0502020204030204"/>
                        </a:defRPr>
                      </a:lvl6pPr>
                      <a:lvl7pPr marL="2057400" algn="l" defTabSz="685800" rtl="0" eaLnBrk="1" latinLnBrk="0" hangingPunct="1">
                        <a:defRPr kumimoji="1" sz="1350" kern="1200">
                          <a:solidFill>
                            <a:schemeClr val="tx1"/>
                          </a:solidFill>
                          <a:latin typeface="Calibri" panose="020F0502020204030204"/>
                        </a:defRPr>
                      </a:lvl7pPr>
                      <a:lvl8pPr marL="2400300" algn="l" defTabSz="685800" rtl="0" eaLnBrk="1" latinLnBrk="0" hangingPunct="1">
                        <a:defRPr kumimoji="1" sz="1350" kern="1200">
                          <a:solidFill>
                            <a:schemeClr val="tx1"/>
                          </a:solidFill>
                          <a:latin typeface="Calibri" panose="020F0502020204030204"/>
                        </a:defRPr>
                      </a:lvl8pPr>
                      <a:lvl9pPr marL="2743200" algn="l" defTabSz="685800" rtl="0" eaLnBrk="1" latinLnBrk="0" hangingPunct="1">
                        <a:defRPr kumimoji="1" sz="1350" kern="1200">
                          <a:solidFill>
                            <a:schemeClr val="tx1"/>
                          </a:solidFill>
                          <a:latin typeface="Calibri" panose="020F0502020204030204"/>
                        </a:defRPr>
                      </a:lvl9pPr>
                    </a:lstStyle>
                    <a:p>
                      <a:pPr algn="ctr"/>
                      <a:r>
                        <a:rPr kumimoji="1" lang="en-US" altLang="ja-JP" sz="1300" b="0" dirty="0">
                          <a:solidFill>
                            <a:sysClr val="windowText" lastClr="000000"/>
                          </a:solidFill>
                          <a:latin typeface="Meiryo UI" panose="020B0604030504040204" pitchFamily="50" charset="-128"/>
                          <a:ea typeface="Meiryo UI" panose="020B0604030504040204" pitchFamily="50" charset="-128"/>
                        </a:rPr>
                        <a:t>4%</a:t>
                      </a: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algn="l"/>
                      <a:r>
                        <a:rPr kumimoji="1" lang="ja-JP" altLang="en-US" sz="1100" b="1" dirty="0">
                          <a:solidFill>
                            <a:sysClr val="windowText" lastClr="000000"/>
                          </a:solidFill>
                          <a:latin typeface="Meiryo UI" panose="020B0604030504040204" pitchFamily="50" charset="-128"/>
                          <a:ea typeface="Meiryo UI" panose="020B0604030504040204" pitchFamily="50" charset="-128"/>
                        </a:rPr>
                        <a:t>◎売れ残り</a:t>
                      </a:r>
                      <a:endParaRPr kumimoji="1" lang="en-US" altLang="ja-JP" sz="1100" b="1" dirty="0">
                        <a:solidFill>
                          <a:sysClr val="windowText" lastClr="000000"/>
                        </a:solidFill>
                        <a:latin typeface="Meiryo UI" panose="020B0604030504040204" pitchFamily="50" charset="-128"/>
                        <a:ea typeface="Meiryo UI" panose="020B0604030504040204" pitchFamily="50" charset="-128"/>
                      </a:endParaRP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algn="r"/>
                      <a:r>
                        <a:rPr kumimoji="1" lang="en-US" altLang="ja-JP" sz="1300" b="0" dirty="0">
                          <a:solidFill>
                            <a:sysClr val="windowText" lastClr="000000"/>
                          </a:solidFill>
                          <a:latin typeface="Meiryo UI" panose="020B0604030504040204" pitchFamily="50" charset="-128"/>
                          <a:ea typeface="Meiryo UI" panose="020B0604030504040204" pitchFamily="50" charset="-128"/>
                        </a:rPr>
                        <a:t>17%</a:t>
                      </a:r>
                      <a:endParaRPr kumimoji="1" lang="ja-JP" altLang="en-US" sz="1300" b="0" dirty="0">
                        <a:solidFill>
                          <a:sysClr val="windowText" lastClr="000000"/>
                        </a:solidFill>
                        <a:latin typeface="Meiryo UI" panose="020B0604030504040204" pitchFamily="50" charset="-128"/>
                        <a:ea typeface="Meiryo UI" panose="020B0604030504040204" pitchFamily="50" charset="-128"/>
                      </a:endParaRP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800" rtl="0" eaLnBrk="1" latinLnBrk="0" hangingPunct="1">
                        <a:defRPr kumimoji="1" sz="1350" kern="1200">
                          <a:solidFill>
                            <a:schemeClr val="tx1"/>
                          </a:solidFill>
                          <a:latin typeface="Calibri" panose="020F0502020204030204"/>
                        </a:defRPr>
                      </a:lvl1pPr>
                      <a:lvl2pPr marL="342900" algn="l" defTabSz="685800" rtl="0" eaLnBrk="1" latinLnBrk="0" hangingPunct="1">
                        <a:defRPr kumimoji="1" sz="1350" kern="1200">
                          <a:solidFill>
                            <a:schemeClr val="tx1"/>
                          </a:solidFill>
                          <a:latin typeface="Calibri" panose="020F0502020204030204"/>
                        </a:defRPr>
                      </a:lvl2pPr>
                      <a:lvl3pPr marL="685800" algn="l" defTabSz="685800" rtl="0" eaLnBrk="1" latinLnBrk="0" hangingPunct="1">
                        <a:defRPr kumimoji="1" sz="1350" kern="1200">
                          <a:solidFill>
                            <a:schemeClr val="tx1"/>
                          </a:solidFill>
                          <a:latin typeface="Calibri" panose="020F0502020204030204"/>
                        </a:defRPr>
                      </a:lvl3pPr>
                      <a:lvl4pPr marL="1028700" algn="l" defTabSz="685800" rtl="0" eaLnBrk="1" latinLnBrk="0" hangingPunct="1">
                        <a:defRPr kumimoji="1" sz="1350" kern="1200">
                          <a:solidFill>
                            <a:schemeClr val="tx1"/>
                          </a:solidFill>
                          <a:latin typeface="Calibri" panose="020F0502020204030204"/>
                        </a:defRPr>
                      </a:lvl4pPr>
                      <a:lvl5pPr marL="1371600" algn="l" defTabSz="685800" rtl="0" eaLnBrk="1" latinLnBrk="0" hangingPunct="1">
                        <a:defRPr kumimoji="1" sz="1350" kern="1200">
                          <a:solidFill>
                            <a:schemeClr val="tx1"/>
                          </a:solidFill>
                          <a:latin typeface="Calibri" panose="020F0502020204030204"/>
                        </a:defRPr>
                      </a:lvl5pPr>
                      <a:lvl6pPr marL="1714500" algn="l" defTabSz="685800" rtl="0" eaLnBrk="1" latinLnBrk="0" hangingPunct="1">
                        <a:defRPr kumimoji="1" sz="1350" kern="1200">
                          <a:solidFill>
                            <a:schemeClr val="tx1"/>
                          </a:solidFill>
                          <a:latin typeface="Calibri" panose="020F0502020204030204"/>
                        </a:defRPr>
                      </a:lvl6pPr>
                      <a:lvl7pPr marL="2057400" algn="l" defTabSz="685800" rtl="0" eaLnBrk="1" latinLnBrk="0" hangingPunct="1">
                        <a:defRPr kumimoji="1" sz="1350" kern="1200">
                          <a:solidFill>
                            <a:schemeClr val="tx1"/>
                          </a:solidFill>
                          <a:latin typeface="Calibri" panose="020F0502020204030204"/>
                        </a:defRPr>
                      </a:lvl7pPr>
                      <a:lvl8pPr marL="2400300" algn="l" defTabSz="685800" rtl="0" eaLnBrk="1" latinLnBrk="0" hangingPunct="1">
                        <a:defRPr kumimoji="1" sz="1350" kern="1200">
                          <a:solidFill>
                            <a:schemeClr val="tx1"/>
                          </a:solidFill>
                          <a:latin typeface="Calibri" panose="020F0502020204030204"/>
                        </a:defRPr>
                      </a:lvl8pPr>
                      <a:lvl9pPr marL="2743200" algn="l" defTabSz="685800" rtl="0" eaLnBrk="1" latinLnBrk="0" hangingPunct="1">
                        <a:defRPr kumimoji="1" sz="1350" kern="1200">
                          <a:solidFill>
                            <a:schemeClr val="tx1"/>
                          </a:solidFill>
                          <a:latin typeface="Calibri" panose="020F0502020204030204"/>
                        </a:defRPr>
                      </a:lvl9pPr>
                    </a:lstStyle>
                    <a:p>
                      <a:pPr algn="l"/>
                      <a:r>
                        <a:rPr kumimoji="1" lang="ja-JP" altLang="en-US" sz="1100" b="1" dirty="0">
                          <a:solidFill>
                            <a:srgbClr val="FF0000"/>
                          </a:solidFill>
                          <a:latin typeface="Meiryo UI" panose="020B0604030504040204" pitchFamily="50" charset="-128"/>
                          <a:ea typeface="Meiryo UI" panose="020B0604030504040204" pitchFamily="50" charset="-128"/>
                        </a:rPr>
                        <a:t>売りきり</a:t>
                      </a: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800" rtl="0" eaLnBrk="1" latinLnBrk="0" hangingPunct="1">
                        <a:defRPr kumimoji="1" sz="1350" kern="1200">
                          <a:solidFill>
                            <a:schemeClr val="tx1"/>
                          </a:solidFill>
                          <a:latin typeface="Calibri" panose="020F0502020204030204"/>
                        </a:defRPr>
                      </a:lvl1pPr>
                      <a:lvl2pPr marL="342900" algn="l" defTabSz="685800" rtl="0" eaLnBrk="1" latinLnBrk="0" hangingPunct="1">
                        <a:defRPr kumimoji="1" sz="1350" kern="1200">
                          <a:solidFill>
                            <a:schemeClr val="tx1"/>
                          </a:solidFill>
                          <a:latin typeface="Calibri" panose="020F0502020204030204"/>
                        </a:defRPr>
                      </a:lvl2pPr>
                      <a:lvl3pPr marL="685800" algn="l" defTabSz="685800" rtl="0" eaLnBrk="1" latinLnBrk="0" hangingPunct="1">
                        <a:defRPr kumimoji="1" sz="1350" kern="1200">
                          <a:solidFill>
                            <a:schemeClr val="tx1"/>
                          </a:solidFill>
                          <a:latin typeface="Calibri" panose="020F0502020204030204"/>
                        </a:defRPr>
                      </a:lvl3pPr>
                      <a:lvl4pPr marL="1028700" algn="l" defTabSz="685800" rtl="0" eaLnBrk="1" latinLnBrk="0" hangingPunct="1">
                        <a:defRPr kumimoji="1" sz="1350" kern="1200">
                          <a:solidFill>
                            <a:schemeClr val="tx1"/>
                          </a:solidFill>
                          <a:latin typeface="Calibri" panose="020F0502020204030204"/>
                        </a:defRPr>
                      </a:lvl4pPr>
                      <a:lvl5pPr marL="1371600" algn="l" defTabSz="685800" rtl="0" eaLnBrk="1" latinLnBrk="0" hangingPunct="1">
                        <a:defRPr kumimoji="1" sz="1350" kern="1200">
                          <a:solidFill>
                            <a:schemeClr val="tx1"/>
                          </a:solidFill>
                          <a:latin typeface="Calibri" panose="020F0502020204030204"/>
                        </a:defRPr>
                      </a:lvl5pPr>
                      <a:lvl6pPr marL="1714500" algn="l" defTabSz="685800" rtl="0" eaLnBrk="1" latinLnBrk="0" hangingPunct="1">
                        <a:defRPr kumimoji="1" sz="1350" kern="1200">
                          <a:solidFill>
                            <a:schemeClr val="tx1"/>
                          </a:solidFill>
                          <a:latin typeface="Calibri" panose="020F0502020204030204"/>
                        </a:defRPr>
                      </a:lvl6pPr>
                      <a:lvl7pPr marL="2057400" algn="l" defTabSz="685800" rtl="0" eaLnBrk="1" latinLnBrk="0" hangingPunct="1">
                        <a:defRPr kumimoji="1" sz="1350" kern="1200">
                          <a:solidFill>
                            <a:schemeClr val="tx1"/>
                          </a:solidFill>
                          <a:latin typeface="Calibri" panose="020F0502020204030204"/>
                        </a:defRPr>
                      </a:lvl7pPr>
                      <a:lvl8pPr marL="2400300" algn="l" defTabSz="685800" rtl="0" eaLnBrk="1" latinLnBrk="0" hangingPunct="1">
                        <a:defRPr kumimoji="1" sz="1350" kern="1200">
                          <a:solidFill>
                            <a:schemeClr val="tx1"/>
                          </a:solidFill>
                          <a:latin typeface="Calibri" panose="020F0502020204030204"/>
                        </a:defRPr>
                      </a:lvl8pPr>
                      <a:lvl9pPr marL="2743200" algn="l" defTabSz="685800" rtl="0" eaLnBrk="1" latinLnBrk="0" hangingPunct="1">
                        <a:defRPr kumimoji="1" sz="1350" kern="1200">
                          <a:solidFill>
                            <a:schemeClr val="tx1"/>
                          </a:solidFill>
                          <a:latin typeface="Calibri" panose="020F0502020204030204"/>
                        </a:defRPr>
                      </a:lvl9p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商慣習の見直し</a:t>
                      </a:r>
                      <a:br>
                        <a:rPr kumimoji="1" lang="en-US" altLang="ja-JP" sz="1100" b="1"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br>
                      <a:r>
                        <a:rPr kumimoji="1" lang="ja-JP" altLang="en-US" sz="1100" b="1"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消費者の理解と行動変容の促進</a:t>
                      </a:r>
                      <a:endParaRPr kumimoji="1" lang="en-US" altLang="ja-JP" sz="1100" b="1"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98170700"/>
                  </a:ext>
                </a:extLst>
              </a:tr>
              <a:tr h="391886">
                <a:tc vMerge="1">
                  <a:txBody>
                    <a:bodyPr/>
                    <a:lstStyle/>
                    <a:p>
                      <a:endParaRPr kumimoji="1" lang="ja-JP" altLang="en-US"/>
                    </a:p>
                  </a:txBody>
                  <a:tcPr/>
                </a:tc>
                <a:tc vMerge="1">
                  <a:txBody>
                    <a:bodyPr/>
                    <a:lstStyle/>
                    <a:p>
                      <a:endParaRPr kumimoji="1" lang="ja-JP" altLang="en-US"/>
                    </a:p>
                  </a:txBody>
                  <a:tcPr/>
                </a:tc>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1" dirty="0">
                          <a:solidFill>
                            <a:sysClr val="windowText" lastClr="000000"/>
                          </a:solidFill>
                          <a:latin typeface="Meiryo UI" panose="020B0604030504040204" pitchFamily="50" charset="-128"/>
                          <a:ea typeface="Meiryo UI" panose="020B0604030504040204" pitchFamily="50" charset="-128"/>
                        </a:rPr>
                        <a:t>◎パッケージの破損</a:t>
                      </a: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algn="r"/>
                      <a:r>
                        <a:rPr kumimoji="1" lang="en-US" altLang="ja-JP" sz="1300" dirty="0">
                          <a:solidFill>
                            <a:sysClr val="windowText" lastClr="000000"/>
                          </a:solidFill>
                          <a:latin typeface="Meiryo UI" panose="020B0604030504040204" pitchFamily="50" charset="-128"/>
                          <a:ea typeface="Meiryo UI" panose="020B0604030504040204" pitchFamily="50" charset="-128"/>
                        </a:rPr>
                        <a:t>33%</a:t>
                      </a:r>
                      <a:endParaRPr kumimoji="1" lang="ja-JP" altLang="en-US" sz="1300" dirty="0">
                        <a:solidFill>
                          <a:sysClr val="windowText" lastClr="000000"/>
                        </a:solidFill>
                        <a:latin typeface="Meiryo UI" panose="020B0604030504040204" pitchFamily="50" charset="-128"/>
                        <a:ea typeface="Meiryo UI" panose="020B0604030504040204" pitchFamily="50" charset="-128"/>
                      </a:endParaRP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800" rtl="0" eaLnBrk="1" latinLnBrk="0" hangingPunct="1">
                        <a:defRPr kumimoji="1" sz="1350" kern="1200">
                          <a:solidFill>
                            <a:schemeClr val="tx1"/>
                          </a:solidFill>
                          <a:latin typeface="Calibri" panose="020F0502020204030204"/>
                        </a:defRPr>
                      </a:lvl1pPr>
                      <a:lvl2pPr marL="342900" algn="l" defTabSz="685800" rtl="0" eaLnBrk="1" latinLnBrk="0" hangingPunct="1">
                        <a:defRPr kumimoji="1" sz="1350" kern="1200">
                          <a:solidFill>
                            <a:schemeClr val="tx1"/>
                          </a:solidFill>
                          <a:latin typeface="Calibri" panose="020F0502020204030204"/>
                        </a:defRPr>
                      </a:lvl2pPr>
                      <a:lvl3pPr marL="685800" algn="l" defTabSz="685800" rtl="0" eaLnBrk="1" latinLnBrk="0" hangingPunct="1">
                        <a:defRPr kumimoji="1" sz="1350" kern="1200">
                          <a:solidFill>
                            <a:schemeClr val="tx1"/>
                          </a:solidFill>
                          <a:latin typeface="Calibri" panose="020F0502020204030204"/>
                        </a:defRPr>
                      </a:lvl3pPr>
                      <a:lvl4pPr marL="1028700" algn="l" defTabSz="685800" rtl="0" eaLnBrk="1" latinLnBrk="0" hangingPunct="1">
                        <a:defRPr kumimoji="1" sz="1350" kern="1200">
                          <a:solidFill>
                            <a:schemeClr val="tx1"/>
                          </a:solidFill>
                          <a:latin typeface="Calibri" panose="020F0502020204030204"/>
                        </a:defRPr>
                      </a:lvl4pPr>
                      <a:lvl5pPr marL="1371600" algn="l" defTabSz="685800" rtl="0" eaLnBrk="1" latinLnBrk="0" hangingPunct="1">
                        <a:defRPr kumimoji="1" sz="1350" kern="1200">
                          <a:solidFill>
                            <a:schemeClr val="tx1"/>
                          </a:solidFill>
                          <a:latin typeface="Calibri" panose="020F0502020204030204"/>
                        </a:defRPr>
                      </a:lvl5pPr>
                      <a:lvl6pPr marL="1714500" algn="l" defTabSz="685800" rtl="0" eaLnBrk="1" latinLnBrk="0" hangingPunct="1">
                        <a:defRPr kumimoji="1" sz="1350" kern="1200">
                          <a:solidFill>
                            <a:schemeClr val="tx1"/>
                          </a:solidFill>
                          <a:latin typeface="Calibri" panose="020F0502020204030204"/>
                        </a:defRPr>
                      </a:lvl6pPr>
                      <a:lvl7pPr marL="2057400" algn="l" defTabSz="685800" rtl="0" eaLnBrk="1" latinLnBrk="0" hangingPunct="1">
                        <a:defRPr kumimoji="1" sz="1350" kern="1200">
                          <a:solidFill>
                            <a:schemeClr val="tx1"/>
                          </a:solidFill>
                          <a:latin typeface="Calibri" panose="020F0502020204030204"/>
                        </a:defRPr>
                      </a:lvl7pPr>
                      <a:lvl8pPr marL="2400300" algn="l" defTabSz="685800" rtl="0" eaLnBrk="1" latinLnBrk="0" hangingPunct="1">
                        <a:defRPr kumimoji="1" sz="1350" kern="1200">
                          <a:solidFill>
                            <a:schemeClr val="tx1"/>
                          </a:solidFill>
                          <a:latin typeface="Calibri" panose="020F0502020204030204"/>
                        </a:defRPr>
                      </a:lvl8pPr>
                      <a:lvl9pPr marL="2743200" algn="l" defTabSz="685800" rtl="0" eaLnBrk="1" latinLnBrk="0" hangingPunct="1">
                        <a:defRPr kumimoji="1" sz="1350" kern="1200">
                          <a:solidFill>
                            <a:schemeClr val="tx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業務改善</a:t>
                      </a:r>
                      <a:endParaRPr kumimoji="1" lang="en-US" altLang="ja-JP" sz="11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未利用食品の有効活用</a:t>
                      </a: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800" rtl="0" eaLnBrk="1" latinLnBrk="0" hangingPunct="1">
                        <a:defRPr kumimoji="1" sz="1350" kern="1200">
                          <a:solidFill>
                            <a:schemeClr val="tx1"/>
                          </a:solidFill>
                          <a:latin typeface="Calibri" panose="020F0502020204030204"/>
                        </a:defRPr>
                      </a:lvl1pPr>
                      <a:lvl2pPr marL="342900" algn="l" defTabSz="685800" rtl="0" eaLnBrk="1" latinLnBrk="0" hangingPunct="1">
                        <a:defRPr kumimoji="1" sz="1350" kern="1200">
                          <a:solidFill>
                            <a:schemeClr val="tx1"/>
                          </a:solidFill>
                          <a:latin typeface="Calibri" panose="020F0502020204030204"/>
                        </a:defRPr>
                      </a:lvl2pPr>
                      <a:lvl3pPr marL="685800" algn="l" defTabSz="685800" rtl="0" eaLnBrk="1" latinLnBrk="0" hangingPunct="1">
                        <a:defRPr kumimoji="1" sz="1350" kern="1200">
                          <a:solidFill>
                            <a:schemeClr val="tx1"/>
                          </a:solidFill>
                          <a:latin typeface="Calibri" panose="020F0502020204030204"/>
                        </a:defRPr>
                      </a:lvl3pPr>
                      <a:lvl4pPr marL="1028700" algn="l" defTabSz="685800" rtl="0" eaLnBrk="1" latinLnBrk="0" hangingPunct="1">
                        <a:defRPr kumimoji="1" sz="1350" kern="1200">
                          <a:solidFill>
                            <a:schemeClr val="tx1"/>
                          </a:solidFill>
                          <a:latin typeface="Calibri" panose="020F0502020204030204"/>
                        </a:defRPr>
                      </a:lvl4pPr>
                      <a:lvl5pPr marL="1371600" algn="l" defTabSz="685800" rtl="0" eaLnBrk="1" latinLnBrk="0" hangingPunct="1">
                        <a:defRPr kumimoji="1" sz="1350" kern="1200">
                          <a:solidFill>
                            <a:schemeClr val="tx1"/>
                          </a:solidFill>
                          <a:latin typeface="Calibri" panose="020F0502020204030204"/>
                        </a:defRPr>
                      </a:lvl5pPr>
                      <a:lvl6pPr marL="1714500" algn="l" defTabSz="685800" rtl="0" eaLnBrk="1" latinLnBrk="0" hangingPunct="1">
                        <a:defRPr kumimoji="1" sz="1350" kern="1200">
                          <a:solidFill>
                            <a:schemeClr val="tx1"/>
                          </a:solidFill>
                          <a:latin typeface="Calibri" panose="020F0502020204030204"/>
                        </a:defRPr>
                      </a:lvl6pPr>
                      <a:lvl7pPr marL="2057400" algn="l" defTabSz="685800" rtl="0" eaLnBrk="1" latinLnBrk="0" hangingPunct="1">
                        <a:defRPr kumimoji="1" sz="1350" kern="1200">
                          <a:solidFill>
                            <a:schemeClr val="tx1"/>
                          </a:solidFill>
                          <a:latin typeface="Calibri" panose="020F0502020204030204"/>
                        </a:defRPr>
                      </a:lvl7pPr>
                      <a:lvl8pPr marL="2400300" algn="l" defTabSz="685800" rtl="0" eaLnBrk="1" latinLnBrk="0" hangingPunct="1">
                        <a:defRPr kumimoji="1" sz="1350" kern="1200">
                          <a:solidFill>
                            <a:schemeClr val="tx1"/>
                          </a:solidFill>
                          <a:latin typeface="Calibri" panose="020F0502020204030204"/>
                        </a:defRPr>
                      </a:lvl8pPr>
                      <a:lvl9pPr marL="2743200" algn="l" defTabSz="685800" rtl="0" eaLnBrk="1" latinLnBrk="0" hangingPunct="1">
                        <a:defRPr kumimoji="1" sz="1350" kern="1200">
                          <a:solidFill>
                            <a:schemeClr val="tx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業務改善によるミス削減</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未利用食品の寄附</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25777691"/>
                  </a:ext>
                </a:extLst>
              </a:tr>
              <a:tr h="394437">
                <a:tc rowSpan="2">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algn="ctr"/>
                      <a:r>
                        <a:rPr kumimoji="1" lang="ja-JP" altLang="en-US" sz="1100" b="1" dirty="0">
                          <a:solidFill>
                            <a:sysClr val="windowText" lastClr="000000"/>
                          </a:solidFill>
                          <a:latin typeface="Meiryo UI" panose="020B0604030504040204" pitchFamily="50" charset="-128"/>
                          <a:ea typeface="Meiryo UI" panose="020B0604030504040204" pitchFamily="50" charset="-128"/>
                        </a:rPr>
                        <a:t>食品小売業</a:t>
                      </a:r>
                      <a:endParaRPr kumimoji="1" lang="en-US" altLang="ja-JP" sz="1100" b="1" dirty="0">
                        <a:solidFill>
                          <a:sysClr val="windowText" lastClr="000000"/>
                        </a:solidFill>
                        <a:latin typeface="Meiryo UI" panose="020B0604030504040204" pitchFamily="50" charset="-128"/>
                        <a:ea typeface="Meiryo UI" panose="020B0604030504040204" pitchFamily="50" charset="-128"/>
                      </a:endParaRP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000">
                        <a:lumMod val="20000"/>
                        <a:lumOff val="80000"/>
                      </a:srgbClr>
                    </a:solidFill>
                  </a:tcPr>
                </a:tc>
                <a:tc rowSpan="2">
                  <a:txBody>
                    <a:bodyPr/>
                    <a:lstStyle>
                      <a:lvl1pPr marL="0" algn="l" defTabSz="685800" rtl="0" eaLnBrk="1" latinLnBrk="0" hangingPunct="1">
                        <a:defRPr kumimoji="1" sz="1350" kern="1200">
                          <a:solidFill>
                            <a:schemeClr val="tx1"/>
                          </a:solidFill>
                          <a:latin typeface="Calibri" panose="020F0502020204030204"/>
                        </a:defRPr>
                      </a:lvl1pPr>
                      <a:lvl2pPr marL="342900" algn="l" defTabSz="685800" rtl="0" eaLnBrk="1" latinLnBrk="0" hangingPunct="1">
                        <a:defRPr kumimoji="1" sz="1350" kern="1200">
                          <a:solidFill>
                            <a:schemeClr val="tx1"/>
                          </a:solidFill>
                          <a:latin typeface="Calibri" panose="020F0502020204030204"/>
                        </a:defRPr>
                      </a:lvl2pPr>
                      <a:lvl3pPr marL="685800" algn="l" defTabSz="685800" rtl="0" eaLnBrk="1" latinLnBrk="0" hangingPunct="1">
                        <a:defRPr kumimoji="1" sz="1350" kern="1200">
                          <a:solidFill>
                            <a:schemeClr val="tx1"/>
                          </a:solidFill>
                          <a:latin typeface="Calibri" panose="020F0502020204030204"/>
                        </a:defRPr>
                      </a:lvl3pPr>
                      <a:lvl4pPr marL="1028700" algn="l" defTabSz="685800" rtl="0" eaLnBrk="1" latinLnBrk="0" hangingPunct="1">
                        <a:defRPr kumimoji="1" sz="1350" kern="1200">
                          <a:solidFill>
                            <a:schemeClr val="tx1"/>
                          </a:solidFill>
                          <a:latin typeface="Calibri" panose="020F0502020204030204"/>
                        </a:defRPr>
                      </a:lvl4pPr>
                      <a:lvl5pPr marL="1371600" algn="l" defTabSz="685800" rtl="0" eaLnBrk="1" latinLnBrk="0" hangingPunct="1">
                        <a:defRPr kumimoji="1" sz="1350" kern="1200">
                          <a:solidFill>
                            <a:schemeClr val="tx1"/>
                          </a:solidFill>
                          <a:latin typeface="Calibri" panose="020F0502020204030204"/>
                        </a:defRPr>
                      </a:lvl5pPr>
                      <a:lvl6pPr marL="1714500" algn="l" defTabSz="685800" rtl="0" eaLnBrk="1" latinLnBrk="0" hangingPunct="1">
                        <a:defRPr kumimoji="1" sz="1350" kern="1200">
                          <a:solidFill>
                            <a:schemeClr val="tx1"/>
                          </a:solidFill>
                          <a:latin typeface="Calibri" panose="020F0502020204030204"/>
                        </a:defRPr>
                      </a:lvl6pPr>
                      <a:lvl7pPr marL="2057400" algn="l" defTabSz="685800" rtl="0" eaLnBrk="1" latinLnBrk="0" hangingPunct="1">
                        <a:defRPr kumimoji="1" sz="1350" kern="1200">
                          <a:solidFill>
                            <a:schemeClr val="tx1"/>
                          </a:solidFill>
                          <a:latin typeface="Calibri" panose="020F0502020204030204"/>
                        </a:defRPr>
                      </a:lvl7pPr>
                      <a:lvl8pPr marL="2400300" algn="l" defTabSz="685800" rtl="0" eaLnBrk="1" latinLnBrk="0" hangingPunct="1">
                        <a:defRPr kumimoji="1" sz="1350" kern="1200">
                          <a:solidFill>
                            <a:schemeClr val="tx1"/>
                          </a:solidFill>
                          <a:latin typeface="Calibri" panose="020F0502020204030204"/>
                        </a:defRPr>
                      </a:lvl8pPr>
                      <a:lvl9pPr marL="2743200" algn="l" defTabSz="685800" rtl="0" eaLnBrk="1" latinLnBrk="0" hangingPunct="1">
                        <a:defRPr kumimoji="1" sz="1350" kern="1200">
                          <a:solidFill>
                            <a:schemeClr val="tx1"/>
                          </a:solidFill>
                          <a:latin typeface="Calibri" panose="020F0502020204030204"/>
                        </a:defRPr>
                      </a:lvl9pPr>
                    </a:lstStyle>
                    <a:p>
                      <a:pPr algn="ctr"/>
                      <a:r>
                        <a:rPr kumimoji="1" lang="en-US" altLang="ja-JP" sz="1300" b="0" dirty="0">
                          <a:solidFill>
                            <a:sysClr val="windowText" lastClr="000000"/>
                          </a:solidFill>
                          <a:latin typeface="Meiryo UI" panose="020B0604030504040204" pitchFamily="50" charset="-128"/>
                          <a:ea typeface="Meiryo UI" panose="020B0604030504040204" pitchFamily="50" charset="-128"/>
                        </a:rPr>
                        <a:t>37%</a:t>
                      </a: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000">
                        <a:lumMod val="20000"/>
                        <a:lumOff val="80000"/>
                      </a:srgbClr>
                    </a:solidFill>
                  </a:tcPr>
                </a:tc>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r>
                        <a:rPr kumimoji="1" lang="ja-JP" altLang="en-US" sz="1100" b="1" dirty="0">
                          <a:solidFill>
                            <a:sysClr val="windowText" lastClr="000000"/>
                          </a:solidFill>
                          <a:latin typeface="Meiryo UI" panose="020B0604030504040204" pitchFamily="50" charset="-128"/>
                          <a:ea typeface="Meiryo UI" panose="020B0604030504040204" pitchFamily="50" charset="-128"/>
                        </a:rPr>
                        <a:t>◎期限切れ、売れ残り</a:t>
                      </a:r>
                      <a:endParaRPr kumimoji="1" lang="ja-JP" altLang="en-US" sz="1100" dirty="0">
                        <a:solidFill>
                          <a:sysClr val="windowText" lastClr="000000"/>
                        </a:solidFill>
                      </a:endParaRP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000">
                        <a:lumMod val="20000"/>
                        <a:lumOff val="80000"/>
                      </a:srgbClr>
                    </a:solidFill>
                  </a:tcPr>
                </a:tc>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algn="r"/>
                      <a:r>
                        <a:rPr kumimoji="1" lang="en-US" altLang="ja-JP" sz="1300" b="0" dirty="0">
                          <a:solidFill>
                            <a:sysClr val="windowText" lastClr="000000"/>
                          </a:solidFill>
                          <a:latin typeface="Meiryo UI" panose="020B0604030504040204" pitchFamily="50" charset="-128"/>
                          <a:ea typeface="Meiryo UI" panose="020B0604030504040204" pitchFamily="50" charset="-128"/>
                        </a:rPr>
                        <a:t>57%</a:t>
                      </a:r>
                      <a:endParaRPr kumimoji="1" lang="ja-JP" altLang="en-US" sz="1300" dirty="0">
                        <a:solidFill>
                          <a:sysClr val="windowText" lastClr="000000"/>
                        </a:solidFill>
                      </a:endParaRP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000">
                        <a:lumMod val="20000"/>
                        <a:lumOff val="80000"/>
                      </a:srgbClr>
                    </a:solidFill>
                  </a:tcPr>
                </a:tc>
                <a:tc>
                  <a:txBody>
                    <a:bodyPr/>
                    <a:lstStyle>
                      <a:lvl1pPr marL="0" algn="l" defTabSz="685800" rtl="0" eaLnBrk="1" latinLnBrk="0" hangingPunct="1">
                        <a:defRPr kumimoji="1" sz="1350" kern="1200">
                          <a:solidFill>
                            <a:schemeClr val="tx1"/>
                          </a:solidFill>
                          <a:latin typeface="Calibri" panose="020F0502020204030204"/>
                        </a:defRPr>
                      </a:lvl1pPr>
                      <a:lvl2pPr marL="342900" algn="l" defTabSz="685800" rtl="0" eaLnBrk="1" latinLnBrk="0" hangingPunct="1">
                        <a:defRPr kumimoji="1" sz="1350" kern="1200">
                          <a:solidFill>
                            <a:schemeClr val="tx1"/>
                          </a:solidFill>
                          <a:latin typeface="Calibri" panose="020F0502020204030204"/>
                        </a:defRPr>
                      </a:lvl2pPr>
                      <a:lvl3pPr marL="685800" algn="l" defTabSz="685800" rtl="0" eaLnBrk="1" latinLnBrk="0" hangingPunct="1">
                        <a:defRPr kumimoji="1" sz="1350" kern="1200">
                          <a:solidFill>
                            <a:schemeClr val="tx1"/>
                          </a:solidFill>
                          <a:latin typeface="Calibri" panose="020F0502020204030204"/>
                        </a:defRPr>
                      </a:lvl3pPr>
                      <a:lvl4pPr marL="1028700" algn="l" defTabSz="685800" rtl="0" eaLnBrk="1" latinLnBrk="0" hangingPunct="1">
                        <a:defRPr kumimoji="1" sz="1350" kern="1200">
                          <a:solidFill>
                            <a:schemeClr val="tx1"/>
                          </a:solidFill>
                          <a:latin typeface="Calibri" panose="020F0502020204030204"/>
                        </a:defRPr>
                      </a:lvl4pPr>
                      <a:lvl5pPr marL="1371600" algn="l" defTabSz="685800" rtl="0" eaLnBrk="1" latinLnBrk="0" hangingPunct="1">
                        <a:defRPr kumimoji="1" sz="1350" kern="1200">
                          <a:solidFill>
                            <a:schemeClr val="tx1"/>
                          </a:solidFill>
                          <a:latin typeface="Calibri" panose="020F0502020204030204"/>
                        </a:defRPr>
                      </a:lvl5pPr>
                      <a:lvl6pPr marL="1714500" algn="l" defTabSz="685800" rtl="0" eaLnBrk="1" latinLnBrk="0" hangingPunct="1">
                        <a:defRPr kumimoji="1" sz="1350" kern="1200">
                          <a:solidFill>
                            <a:schemeClr val="tx1"/>
                          </a:solidFill>
                          <a:latin typeface="Calibri" panose="020F0502020204030204"/>
                        </a:defRPr>
                      </a:lvl6pPr>
                      <a:lvl7pPr marL="2057400" algn="l" defTabSz="685800" rtl="0" eaLnBrk="1" latinLnBrk="0" hangingPunct="1">
                        <a:defRPr kumimoji="1" sz="1350" kern="1200">
                          <a:solidFill>
                            <a:schemeClr val="tx1"/>
                          </a:solidFill>
                          <a:latin typeface="Calibri" panose="020F0502020204030204"/>
                        </a:defRPr>
                      </a:lvl7pPr>
                      <a:lvl8pPr marL="2400300" algn="l" defTabSz="685800" rtl="0" eaLnBrk="1" latinLnBrk="0" hangingPunct="1">
                        <a:defRPr kumimoji="1" sz="1350" kern="1200">
                          <a:solidFill>
                            <a:schemeClr val="tx1"/>
                          </a:solidFill>
                          <a:latin typeface="Calibri" panose="020F0502020204030204"/>
                        </a:defRPr>
                      </a:lvl8pPr>
                      <a:lvl9pPr marL="2743200" algn="l" defTabSz="685800" rtl="0" eaLnBrk="1" latinLnBrk="0" hangingPunct="1">
                        <a:defRPr kumimoji="1" sz="1350" kern="1200">
                          <a:solidFill>
                            <a:schemeClr val="tx1"/>
                          </a:solidFill>
                          <a:latin typeface="Calibri" panose="020F0502020204030204"/>
                        </a:defRPr>
                      </a:lvl9p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売りきり</a:t>
                      </a: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000">
                        <a:lumMod val="20000"/>
                        <a:lumOff val="80000"/>
                      </a:srgbClr>
                    </a:solidFill>
                  </a:tcPr>
                </a:tc>
                <a:tc>
                  <a:txBody>
                    <a:bodyPr/>
                    <a:lstStyle>
                      <a:lvl1pPr marL="0" algn="l" defTabSz="685800" rtl="0" eaLnBrk="1" latinLnBrk="0" hangingPunct="1">
                        <a:defRPr kumimoji="1" sz="1350" kern="1200">
                          <a:solidFill>
                            <a:schemeClr val="tx1"/>
                          </a:solidFill>
                          <a:latin typeface="Calibri" panose="020F0502020204030204"/>
                        </a:defRPr>
                      </a:lvl1pPr>
                      <a:lvl2pPr marL="342900" algn="l" defTabSz="685800" rtl="0" eaLnBrk="1" latinLnBrk="0" hangingPunct="1">
                        <a:defRPr kumimoji="1" sz="1350" kern="1200">
                          <a:solidFill>
                            <a:schemeClr val="tx1"/>
                          </a:solidFill>
                          <a:latin typeface="Calibri" panose="020F0502020204030204"/>
                        </a:defRPr>
                      </a:lvl2pPr>
                      <a:lvl3pPr marL="685800" algn="l" defTabSz="685800" rtl="0" eaLnBrk="1" latinLnBrk="0" hangingPunct="1">
                        <a:defRPr kumimoji="1" sz="1350" kern="1200">
                          <a:solidFill>
                            <a:schemeClr val="tx1"/>
                          </a:solidFill>
                          <a:latin typeface="Calibri" panose="020F0502020204030204"/>
                        </a:defRPr>
                      </a:lvl3pPr>
                      <a:lvl4pPr marL="1028700" algn="l" defTabSz="685800" rtl="0" eaLnBrk="1" latinLnBrk="0" hangingPunct="1">
                        <a:defRPr kumimoji="1" sz="1350" kern="1200">
                          <a:solidFill>
                            <a:schemeClr val="tx1"/>
                          </a:solidFill>
                          <a:latin typeface="Calibri" panose="020F0502020204030204"/>
                        </a:defRPr>
                      </a:lvl4pPr>
                      <a:lvl5pPr marL="1371600" algn="l" defTabSz="685800" rtl="0" eaLnBrk="1" latinLnBrk="0" hangingPunct="1">
                        <a:defRPr kumimoji="1" sz="1350" kern="1200">
                          <a:solidFill>
                            <a:schemeClr val="tx1"/>
                          </a:solidFill>
                          <a:latin typeface="Calibri" panose="020F0502020204030204"/>
                        </a:defRPr>
                      </a:lvl5pPr>
                      <a:lvl6pPr marL="1714500" algn="l" defTabSz="685800" rtl="0" eaLnBrk="1" latinLnBrk="0" hangingPunct="1">
                        <a:defRPr kumimoji="1" sz="1350" kern="1200">
                          <a:solidFill>
                            <a:schemeClr val="tx1"/>
                          </a:solidFill>
                          <a:latin typeface="Calibri" panose="020F0502020204030204"/>
                        </a:defRPr>
                      </a:lvl6pPr>
                      <a:lvl7pPr marL="2057400" algn="l" defTabSz="685800" rtl="0" eaLnBrk="1" latinLnBrk="0" hangingPunct="1">
                        <a:defRPr kumimoji="1" sz="1350" kern="1200">
                          <a:solidFill>
                            <a:schemeClr val="tx1"/>
                          </a:solidFill>
                          <a:latin typeface="Calibri" panose="020F0502020204030204"/>
                        </a:defRPr>
                      </a:lvl7pPr>
                      <a:lvl8pPr marL="2400300" algn="l" defTabSz="685800" rtl="0" eaLnBrk="1" latinLnBrk="0" hangingPunct="1">
                        <a:defRPr kumimoji="1" sz="1350" kern="1200">
                          <a:solidFill>
                            <a:schemeClr val="tx1"/>
                          </a:solidFill>
                          <a:latin typeface="Calibri" panose="020F0502020204030204"/>
                        </a:defRPr>
                      </a:lvl8pPr>
                      <a:lvl9pPr marL="2743200" algn="l" defTabSz="685800" rtl="0" eaLnBrk="1" latinLnBrk="0" hangingPunct="1">
                        <a:defRPr kumimoji="1" sz="1350" kern="1200">
                          <a:solidFill>
                            <a:schemeClr val="tx1"/>
                          </a:solidFill>
                          <a:latin typeface="Calibri" panose="020F0502020204030204"/>
                        </a:defRPr>
                      </a:lvl9pPr>
                    </a:lstStyle>
                    <a:p>
                      <a:pPr algn="l"/>
                      <a:r>
                        <a:rPr kumimoji="1" lang="ja-JP" altLang="en-US" sz="1100" b="1" dirty="0">
                          <a:solidFill>
                            <a:sysClr val="windowText" lastClr="000000"/>
                          </a:solidFill>
                          <a:latin typeface="Meiryo UI" panose="020B0604030504040204" pitchFamily="50" charset="-128"/>
                          <a:ea typeface="Meiryo UI" panose="020B0604030504040204" pitchFamily="50" charset="-128"/>
                        </a:rPr>
                        <a:t>消費者の理解と行動変容の促進</a:t>
                      </a:r>
                      <a:endParaRPr kumimoji="1" lang="en-US" altLang="ja-JP" sz="1100" b="1" dirty="0">
                        <a:solidFill>
                          <a:sysClr val="windowText" lastClr="000000"/>
                        </a:solidFill>
                        <a:latin typeface="Meiryo UI" panose="020B0604030504040204" pitchFamily="50" charset="-128"/>
                        <a:ea typeface="Meiryo UI" panose="020B0604030504040204" pitchFamily="50" charset="-128"/>
                      </a:endParaRPr>
                    </a:p>
                    <a:p>
                      <a:pPr algn="l"/>
                      <a:r>
                        <a:rPr kumimoji="1" lang="ja-JP" altLang="en-US" sz="1100" b="1" dirty="0">
                          <a:solidFill>
                            <a:sysClr val="windowText" lastClr="000000"/>
                          </a:solidFill>
                          <a:latin typeface="Meiryo UI" panose="020B0604030504040204" pitchFamily="50" charset="-128"/>
                          <a:ea typeface="Meiryo UI" panose="020B0604030504040204" pitchFamily="50" charset="-128"/>
                        </a:rPr>
                        <a:t>フードシェアリングサービス等による再流通の促進</a:t>
                      </a: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000">
                        <a:lumMod val="20000"/>
                        <a:lumOff val="80000"/>
                      </a:srgbClr>
                    </a:solidFill>
                  </a:tcPr>
                </a:tc>
                <a:extLst>
                  <a:ext uri="{0D108BD9-81ED-4DB2-BD59-A6C34878D82A}">
                    <a16:rowId xmlns:a16="http://schemas.microsoft.com/office/drawing/2014/main" val="3961825303"/>
                  </a:ext>
                </a:extLst>
              </a:tr>
              <a:tr h="398909">
                <a:tc vMerge="1">
                  <a:txBody>
                    <a:bodyPr/>
                    <a:lstStyle/>
                    <a:p>
                      <a:endParaRPr kumimoji="1" lang="ja-JP" altLang="en-US"/>
                    </a:p>
                  </a:txBody>
                  <a:tcPr/>
                </a:tc>
                <a:tc vMerge="1">
                  <a:txBody>
                    <a:bodyPr/>
                    <a:lstStyle/>
                    <a:p>
                      <a:endParaRPr kumimoji="1" lang="ja-JP" altLang="en-US"/>
                    </a:p>
                  </a:txBody>
                  <a:tcPr/>
                </a:tc>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algn="l"/>
                      <a:r>
                        <a:rPr kumimoji="1" lang="ja-JP" altLang="en-US" sz="1100" b="1" dirty="0">
                          <a:solidFill>
                            <a:sysClr val="windowText" lastClr="000000"/>
                          </a:solidFill>
                          <a:latin typeface="Meiryo UI" panose="020B0604030504040204" pitchFamily="50" charset="-128"/>
                          <a:ea typeface="Meiryo UI" panose="020B0604030504040204" pitchFamily="50" charset="-128"/>
                        </a:rPr>
                        <a:t>◎パッケージの破損、調理ミス等その他</a:t>
                      </a: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algn="r"/>
                      <a:r>
                        <a:rPr kumimoji="1" lang="en-US" altLang="ja-JP" sz="1300" b="0" dirty="0">
                          <a:solidFill>
                            <a:sysClr val="windowText" lastClr="000000"/>
                          </a:solidFill>
                          <a:latin typeface="Meiryo UI" panose="020B0604030504040204" pitchFamily="50" charset="-128"/>
                          <a:ea typeface="Meiryo UI" panose="020B0604030504040204" pitchFamily="50" charset="-128"/>
                        </a:rPr>
                        <a:t>37%</a:t>
                      </a:r>
                      <a:endParaRPr kumimoji="1" lang="ja-JP" altLang="en-US" sz="1300" b="0" dirty="0">
                        <a:solidFill>
                          <a:sysClr val="windowText" lastClr="000000"/>
                        </a:solidFill>
                        <a:latin typeface="Meiryo UI" panose="020B0604030504040204" pitchFamily="50" charset="-128"/>
                        <a:ea typeface="Meiryo UI" panose="020B0604030504040204" pitchFamily="50" charset="-128"/>
                      </a:endParaRP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800" rtl="0" eaLnBrk="1" latinLnBrk="0" hangingPunct="1">
                        <a:defRPr kumimoji="1" sz="1350" kern="1200">
                          <a:solidFill>
                            <a:schemeClr val="tx1"/>
                          </a:solidFill>
                          <a:latin typeface="Calibri" panose="020F0502020204030204"/>
                        </a:defRPr>
                      </a:lvl1pPr>
                      <a:lvl2pPr marL="342900" algn="l" defTabSz="685800" rtl="0" eaLnBrk="1" latinLnBrk="0" hangingPunct="1">
                        <a:defRPr kumimoji="1" sz="1350" kern="1200">
                          <a:solidFill>
                            <a:schemeClr val="tx1"/>
                          </a:solidFill>
                          <a:latin typeface="Calibri" panose="020F0502020204030204"/>
                        </a:defRPr>
                      </a:lvl2pPr>
                      <a:lvl3pPr marL="685800" algn="l" defTabSz="685800" rtl="0" eaLnBrk="1" latinLnBrk="0" hangingPunct="1">
                        <a:defRPr kumimoji="1" sz="1350" kern="1200">
                          <a:solidFill>
                            <a:schemeClr val="tx1"/>
                          </a:solidFill>
                          <a:latin typeface="Calibri" panose="020F0502020204030204"/>
                        </a:defRPr>
                      </a:lvl3pPr>
                      <a:lvl4pPr marL="1028700" algn="l" defTabSz="685800" rtl="0" eaLnBrk="1" latinLnBrk="0" hangingPunct="1">
                        <a:defRPr kumimoji="1" sz="1350" kern="1200">
                          <a:solidFill>
                            <a:schemeClr val="tx1"/>
                          </a:solidFill>
                          <a:latin typeface="Calibri" panose="020F0502020204030204"/>
                        </a:defRPr>
                      </a:lvl4pPr>
                      <a:lvl5pPr marL="1371600" algn="l" defTabSz="685800" rtl="0" eaLnBrk="1" latinLnBrk="0" hangingPunct="1">
                        <a:defRPr kumimoji="1" sz="1350" kern="1200">
                          <a:solidFill>
                            <a:schemeClr val="tx1"/>
                          </a:solidFill>
                          <a:latin typeface="Calibri" panose="020F0502020204030204"/>
                        </a:defRPr>
                      </a:lvl5pPr>
                      <a:lvl6pPr marL="1714500" algn="l" defTabSz="685800" rtl="0" eaLnBrk="1" latinLnBrk="0" hangingPunct="1">
                        <a:defRPr kumimoji="1" sz="1350" kern="1200">
                          <a:solidFill>
                            <a:schemeClr val="tx1"/>
                          </a:solidFill>
                          <a:latin typeface="Calibri" panose="020F0502020204030204"/>
                        </a:defRPr>
                      </a:lvl6pPr>
                      <a:lvl7pPr marL="2057400" algn="l" defTabSz="685800" rtl="0" eaLnBrk="1" latinLnBrk="0" hangingPunct="1">
                        <a:defRPr kumimoji="1" sz="1350" kern="1200">
                          <a:solidFill>
                            <a:schemeClr val="tx1"/>
                          </a:solidFill>
                          <a:latin typeface="Calibri" panose="020F0502020204030204"/>
                        </a:defRPr>
                      </a:lvl7pPr>
                      <a:lvl8pPr marL="2400300" algn="l" defTabSz="685800" rtl="0" eaLnBrk="1" latinLnBrk="0" hangingPunct="1">
                        <a:defRPr kumimoji="1" sz="1350" kern="1200">
                          <a:solidFill>
                            <a:schemeClr val="tx1"/>
                          </a:solidFill>
                          <a:latin typeface="Calibri" panose="020F0502020204030204"/>
                        </a:defRPr>
                      </a:lvl8pPr>
                      <a:lvl9pPr marL="2743200" algn="l" defTabSz="685800" rtl="0" eaLnBrk="1" latinLnBrk="0" hangingPunct="1">
                        <a:defRPr kumimoji="1" sz="1350" kern="1200">
                          <a:solidFill>
                            <a:schemeClr val="tx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業務改善</a:t>
                      </a:r>
                      <a:endParaRPr kumimoji="1" lang="en-US" altLang="ja-JP" sz="11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未利用食品の有効活用</a:t>
                      </a: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800" rtl="0" eaLnBrk="1" latinLnBrk="0" hangingPunct="1">
                        <a:defRPr kumimoji="1" sz="1350" kern="1200">
                          <a:solidFill>
                            <a:schemeClr val="tx1"/>
                          </a:solidFill>
                          <a:latin typeface="Calibri" panose="020F0502020204030204"/>
                        </a:defRPr>
                      </a:lvl1pPr>
                      <a:lvl2pPr marL="342900" algn="l" defTabSz="685800" rtl="0" eaLnBrk="1" latinLnBrk="0" hangingPunct="1">
                        <a:defRPr kumimoji="1" sz="1350" kern="1200">
                          <a:solidFill>
                            <a:schemeClr val="tx1"/>
                          </a:solidFill>
                          <a:latin typeface="Calibri" panose="020F0502020204030204"/>
                        </a:defRPr>
                      </a:lvl2pPr>
                      <a:lvl3pPr marL="685800" algn="l" defTabSz="685800" rtl="0" eaLnBrk="1" latinLnBrk="0" hangingPunct="1">
                        <a:defRPr kumimoji="1" sz="1350" kern="1200">
                          <a:solidFill>
                            <a:schemeClr val="tx1"/>
                          </a:solidFill>
                          <a:latin typeface="Calibri" panose="020F0502020204030204"/>
                        </a:defRPr>
                      </a:lvl3pPr>
                      <a:lvl4pPr marL="1028700" algn="l" defTabSz="685800" rtl="0" eaLnBrk="1" latinLnBrk="0" hangingPunct="1">
                        <a:defRPr kumimoji="1" sz="1350" kern="1200">
                          <a:solidFill>
                            <a:schemeClr val="tx1"/>
                          </a:solidFill>
                          <a:latin typeface="Calibri" panose="020F0502020204030204"/>
                        </a:defRPr>
                      </a:lvl4pPr>
                      <a:lvl5pPr marL="1371600" algn="l" defTabSz="685800" rtl="0" eaLnBrk="1" latinLnBrk="0" hangingPunct="1">
                        <a:defRPr kumimoji="1" sz="1350" kern="1200">
                          <a:solidFill>
                            <a:schemeClr val="tx1"/>
                          </a:solidFill>
                          <a:latin typeface="Calibri" panose="020F0502020204030204"/>
                        </a:defRPr>
                      </a:lvl5pPr>
                      <a:lvl6pPr marL="1714500" algn="l" defTabSz="685800" rtl="0" eaLnBrk="1" latinLnBrk="0" hangingPunct="1">
                        <a:defRPr kumimoji="1" sz="1350" kern="1200">
                          <a:solidFill>
                            <a:schemeClr val="tx1"/>
                          </a:solidFill>
                          <a:latin typeface="Calibri" panose="020F0502020204030204"/>
                        </a:defRPr>
                      </a:lvl6pPr>
                      <a:lvl7pPr marL="2057400" algn="l" defTabSz="685800" rtl="0" eaLnBrk="1" latinLnBrk="0" hangingPunct="1">
                        <a:defRPr kumimoji="1" sz="1350" kern="1200">
                          <a:solidFill>
                            <a:schemeClr val="tx1"/>
                          </a:solidFill>
                          <a:latin typeface="Calibri" panose="020F0502020204030204"/>
                        </a:defRPr>
                      </a:lvl7pPr>
                      <a:lvl8pPr marL="2400300" algn="l" defTabSz="685800" rtl="0" eaLnBrk="1" latinLnBrk="0" hangingPunct="1">
                        <a:defRPr kumimoji="1" sz="1350" kern="1200">
                          <a:solidFill>
                            <a:schemeClr val="tx1"/>
                          </a:solidFill>
                          <a:latin typeface="Calibri" panose="020F0502020204030204"/>
                        </a:defRPr>
                      </a:lvl8pPr>
                      <a:lvl9pPr marL="2743200" algn="l" defTabSz="685800" rtl="0" eaLnBrk="1" latinLnBrk="0" hangingPunct="1">
                        <a:defRPr kumimoji="1" sz="1350" kern="1200">
                          <a:solidFill>
                            <a:schemeClr val="tx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業務改善によるミス削減</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未利用食品の寄附</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36730841"/>
                  </a:ext>
                </a:extLst>
              </a:tr>
              <a:tr h="261257">
                <a:tc rowSpan="2">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algn="ctr"/>
                      <a:r>
                        <a:rPr kumimoji="1" lang="ja-JP" altLang="en-US" sz="1100" b="1" dirty="0">
                          <a:solidFill>
                            <a:sysClr val="windowText" lastClr="000000"/>
                          </a:solidFill>
                          <a:latin typeface="Meiryo UI" panose="020B0604030504040204" pitchFamily="50" charset="-128"/>
                          <a:ea typeface="Meiryo UI" panose="020B0604030504040204" pitchFamily="50" charset="-128"/>
                        </a:rPr>
                        <a:t>外食産業</a:t>
                      </a:r>
                      <a:endParaRPr kumimoji="1" lang="en-US" altLang="ja-JP" sz="1100" b="1" dirty="0">
                        <a:solidFill>
                          <a:sysClr val="windowText" lastClr="000000"/>
                        </a:solidFill>
                        <a:latin typeface="Meiryo UI" panose="020B0604030504040204" pitchFamily="50" charset="-128"/>
                        <a:ea typeface="Meiryo UI" panose="020B0604030504040204" pitchFamily="50" charset="-128"/>
                      </a:endParaRP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000">
                        <a:lumMod val="20000"/>
                        <a:lumOff val="80000"/>
                      </a:srgbClr>
                    </a:solidFill>
                  </a:tcPr>
                </a:tc>
                <a:tc rowSpan="2">
                  <a:txBody>
                    <a:bodyPr/>
                    <a:lstStyle>
                      <a:lvl1pPr marL="0" algn="l" defTabSz="685800" rtl="0" eaLnBrk="1" latinLnBrk="0" hangingPunct="1">
                        <a:defRPr kumimoji="1" sz="1350" kern="1200">
                          <a:solidFill>
                            <a:schemeClr val="tx1"/>
                          </a:solidFill>
                          <a:latin typeface="Calibri" panose="020F0502020204030204"/>
                        </a:defRPr>
                      </a:lvl1pPr>
                      <a:lvl2pPr marL="342900" algn="l" defTabSz="685800" rtl="0" eaLnBrk="1" latinLnBrk="0" hangingPunct="1">
                        <a:defRPr kumimoji="1" sz="1350" kern="1200">
                          <a:solidFill>
                            <a:schemeClr val="tx1"/>
                          </a:solidFill>
                          <a:latin typeface="Calibri" panose="020F0502020204030204"/>
                        </a:defRPr>
                      </a:lvl2pPr>
                      <a:lvl3pPr marL="685800" algn="l" defTabSz="685800" rtl="0" eaLnBrk="1" latinLnBrk="0" hangingPunct="1">
                        <a:defRPr kumimoji="1" sz="1350" kern="1200">
                          <a:solidFill>
                            <a:schemeClr val="tx1"/>
                          </a:solidFill>
                          <a:latin typeface="Calibri" panose="020F0502020204030204"/>
                        </a:defRPr>
                      </a:lvl3pPr>
                      <a:lvl4pPr marL="1028700" algn="l" defTabSz="685800" rtl="0" eaLnBrk="1" latinLnBrk="0" hangingPunct="1">
                        <a:defRPr kumimoji="1" sz="1350" kern="1200">
                          <a:solidFill>
                            <a:schemeClr val="tx1"/>
                          </a:solidFill>
                          <a:latin typeface="Calibri" panose="020F0502020204030204"/>
                        </a:defRPr>
                      </a:lvl4pPr>
                      <a:lvl5pPr marL="1371600" algn="l" defTabSz="685800" rtl="0" eaLnBrk="1" latinLnBrk="0" hangingPunct="1">
                        <a:defRPr kumimoji="1" sz="1350" kern="1200">
                          <a:solidFill>
                            <a:schemeClr val="tx1"/>
                          </a:solidFill>
                          <a:latin typeface="Calibri" panose="020F0502020204030204"/>
                        </a:defRPr>
                      </a:lvl5pPr>
                      <a:lvl6pPr marL="1714500" algn="l" defTabSz="685800" rtl="0" eaLnBrk="1" latinLnBrk="0" hangingPunct="1">
                        <a:defRPr kumimoji="1" sz="1350" kern="1200">
                          <a:solidFill>
                            <a:schemeClr val="tx1"/>
                          </a:solidFill>
                          <a:latin typeface="Calibri" panose="020F0502020204030204"/>
                        </a:defRPr>
                      </a:lvl6pPr>
                      <a:lvl7pPr marL="2057400" algn="l" defTabSz="685800" rtl="0" eaLnBrk="1" latinLnBrk="0" hangingPunct="1">
                        <a:defRPr kumimoji="1" sz="1350" kern="1200">
                          <a:solidFill>
                            <a:schemeClr val="tx1"/>
                          </a:solidFill>
                          <a:latin typeface="Calibri" panose="020F0502020204030204"/>
                        </a:defRPr>
                      </a:lvl7pPr>
                      <a:lvl8pPr marL="2400300" algn="l" defTabSz="685800" rtl="0" eaLnBrk="1" latinLnBrk="0" hangingPunct="1">
                        <a:defRPr kumimoji="1" sz="1350" kern="1200">
                          <a:solidFill>
                            <a:schemeClr val="tx1"/>
                          </a:solidFill>
                          <a:latin typeface="Calibri" panose="020F0502020204030204"/>
                        </a:defRPr>
                      </a:lvl8pPr>
                      <a:lvl9pPr marL="2743200" algn="l" defTabSz="685800" rtl="0" eaLnBrk="1" latinLnBrk="0" hangingPunct="1">
                        <a:defRPr kumimoji="1" sz="1350" kern="1200">
                          <a:solidFill>
                            <a:schemeClr val="tx1"/>
                          </a:solidFill>
                          <a:latin typeface="Calibri" panose="020F0502020204030204"/>
                        </a:defRPr>
                      </a:lvl9pPr>
                    </a:lstStyle>
                    <a:p>
                      <a:pPr algn="ctr"/>
                      <a:r>
                        <a:rPr kumimoji="1" lang="en-US" altLang="ja-JP" sz="1300" b="0" dirty="0">
                          <a:solidFill>
                            <a:sysClr val="windowText" lastClr="000000"/>
                          </a:solidFill>
                          <a:latin typeface="Meiryo UI" panose="020B0604030504040204" pitchFamily="50" charset="-128"/>
                          <a:ea typeface="Meiryo UI" panose="020B0604030504040204" pitchFamily="50" charset="-128"/>
                        </a:rPr>
                        <a:t>47%</a:t>
                      </a: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000">
                        <a:lumMod val="20000"/>
                        <a:lumOff val="80000"/>
                      </a:srgbClr>
                    </a:solidFill>
                  </a:tcPr>
                </a:tc>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algn="l"/>
                      <a:r>
                        <a:rPr kumimoji="1" lang="ja-JP" altLang="en-US" sz="1100" b="1" dirty="0">
                          <a:solidFill>
                            <a:sysClr val="windowText" lastClr="000000"/>
                          </a:solidFill>
                          <a:latin typeface="Meiryo UI" panose="020B0604030504040204" pitchFamily="50" charset="-128"/>
                          <a:ea typeface="Meiryo UI" panose="020B0604030504040204" pitchFamily="50" charset="-128"/>
                        </a:rPr>
                        <a:t>◎作りすぎ</a:t>
                      </a: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algn="r"/>
                      <a:r>
                        <a:rPr kumimoji="1" lang="en-US" altLang="ja-JP" sz="1300" b="0" dirty="0">
                          <a:solidFill>
                            <a:sysClr val="windowText" lastClr="000000"/>
                          </a:solidFill>
                          <a:latin typeface="Meiryo UI" panose="020B0604030504040204" pitchFamily="50" charset="-128"/>
                          <a:ea typeface="Meiryo UI" panose="020B0604030504040204" pitchFamily="50" charset="-128"/>
                        </a:rPr>
                        <a:t>40%</a:t>
                      </a:r>
                      <a:endParaRPr kumimoji="1" lang="ja-JP" altLang="en-US" sz="1300" b="0" dirty="0">
                        <a:solidFill>
                          <a:sysClr val="windowText" lastClr="000000"/>
                        </a:solidFill>
                        <a:latin typeface="Meiryo UI" panose="020B0604030504040204" pitchFamily="50" charset="-128"/>
                        <a:ea typeface="Meiryo UI" panose="020B0604030504040204" pitchFamily="50" charset="-128"/>
                      </a:endParaRP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800" rtl="0" eaLnBrk="1" latinLnBrk="0" hangingPunct="1">
                        <a:defRPr kumimoji="1" sz="1350" kern="1200">
                          <a:solidFill>
                            <a:schemeClr val="tx1"/>
                          </a:solidFill>
                          <a:latin typeface="Calibri" panose="020F0502020204030204"/>
                        </a:defRPr>
                      </a:lvl1pPr>
                      <a:lvl2pPr marL="342900" algn="l" defTabSz="685800" rtl="0" eaLnBrk="1" latinLnBrk="0" hangingPunct="1">
                        <a:defRPr kumimoji="1" sz="1350" kern="1200">
                          <a:solidFill>
                            <a:schemeClr val="tx1"/>
                          </a:solidFill>
                          <a:latin typeface="Calibri" panose="020F0502020204030204"/>
                        </a:defRPr>
                      </a:lvl2pPr>
                      <a:lvl3pPr marL="685800" algn="l" defTabSz="685800" rtl="0" eaLnBrk="1" latinLnBrk="0" hangingPunct="1">
                        <a:defRPr kumimoji="1" sz="1350" kern="1200">
                          <a:solidFill>
                            <a:schemeClr val="tx1"/>
                          </a:solidFill>
                          <a:latin typeface="Calibri" panose="020F0502020204030204"/>
                        </a:defRPr>
                      </a:lvl3pPr>
                      <a:lvl4pPr marL="1028700" algn="l" defTabSz="685800" rtl="0" eaLnBrk="1" latinLnBrk="0" hangingPunct="1">
                        <a:defRPr kumimoji="1" sz="1350" kern="1200">
                          <a:solidFill>
                            <a:schemeClr val="tx1"/>
                          </a:solidFill>
                          <a:latin typeface="Calibri" panose="020F0502020204030204"/>
                        </a:defRPr>
                      </a:lvl4pPr>
                      <a:lvl5pPr marL="1371600" algn="l" defTabSz="685800" rtl="0" eaLnBrk="1" latinLnBrk="0" hangingPunct="1">
                        <a:defRPr kumimoji="1" sz="1350" kern="1200">
                          <a:solidFill>
                            <a:schemeClr val="tx1"/>
                          </a:solidFill>
                          <a:latin typeface="Calibri" panose="020F0502020204030204"/>
                        </a:defRPr>
                      </a:lvl5pPr>
                      <a:lvl6pPr marL="1714500" algn="l" defTabSz="685800" rtl="0" eaLnBrk="1" latinLnBrk="0" hangingPunct="1">
                        <a:defRPr kumimoji="1" sz="1350" kern="1200">
                          <a:solidFill>
                            <a:schemeClr val="tx1"/>
                          </a:solidFill>
                          <a:latin typeface="Calibri" panose="020F0502020204030204"/>
                        </a:defRPr>
                      </a:lvl6pPr>
                      <a:lvl7pPr marL="2057400" algn="l" defTabSz="685800" rtl="0" eaLnBrk="1" latinLnBrk="0" hangingPunct="1">
                        <a:defRPr kumimoji="1" sz="1350" kern="1200">
                          <a:solidFill>
                            <a:schemeClr val="tx1"/>
                          </a:solidFill>
                          <a:latin typeface="Calibri" panose="020F0502020204030204"/>
                        </a:defRPr>
                      </a:lvl7pPr>
                      <a:lvl8pPr marL="2400300" algn="l" defTabSz="685800" rtl="0" eaLnBrk="1" latinLnBrk="0" hangingPunct="1">
                        <a:defRPr kumimoji="1" sz="1350" kern="1200">
                          <a:solidFill>
                            <a:schemeClr val="tx1"/>
                          </a:solidFill>
                          <a:latin typeface="Calibri" panose="020F0502020204030204"/>
                        </a:defRPr>
                      </a:lvl8pPr>
                      <a:lvl9pPr marL="2743200" algn="l" defTabSz="685800" rtl="0" eaLnBrk="1" latinLnBrk="0" hangingPunct="1">
                        <a:defRPr kumimoji="1" sz="1350" kern="1200">
                          <a:solidFill>
                            <a:schemeClr val="tx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適正量の製造（食べきれる量を調理する）</a:t>
                      </a:r>
                      <a:endParaRPr kumimoji="1" lang="ja-JP" altLang="en-US" sz="1300" b="0" dirty="0">
                        <a:solidFill>
                          <a:srgbClr val="FF0000"/>
                        </a:solidFill>
                        <a:latin typeface="Meiryo UI" panose="020B0604030504040204" pitchFamily="50" charset="-128"/>
                        <a:ea typeface="Meiryo UI" panose="020B0604030504040204" pitchFamily="50" charset="-128"/>
                      </a:endParaRP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800" rtl="0" eaLnBrk="1" latinLnBrk="0" hangingPunct="1">
                        <a:defRPr kumimoji="1" sz="1350" kern="1200">
                          <a:solidFill>
                            <a:schemeClr val="tx1"/>
                          </a:solidFill>
                          <a:latin typeface="Calibri" panose="020F0502020204030204"/>
                        </a:defRPr>
                      </a:lvl1pPr>
                      <a:lvl2pPr marL="342900" algn="l" defTabSz="685800" rtl="0" eaLnBrk="1" latinLnBrk="0" hangingPunct="1">
                        <a:defRPr kumimoji="1" sz="1350" kern="1200">
                          <a:solidFill>
                            <a:schemeClr val="tx1"/>
                          </a:solidFill>
                          <a:latin typeface="Calibri" panose="020F0502020204030204"/>
                        </a:defRPr>
                      </a:lvl2pPr>
                      <a:lvl3pPr marL="685800" algn="l" defTabSz="685800" rtl="0" eaLnBrk="1" latinLnBrk="0" hangingPunct="1">
                        <a:defRPr kumimoji="1" sz="1350" kern="1200">
                          <a:solidFill>
                            <a:schemeClr val="tx1"/>
                          </a:solidFill>
                          <a:latin typeface="Calibri" panose="020F0502020204030204"/>
                        </a:defRPr>
                      </a:lvl3pPr>
                      <a:lvl4pPr marL="1028700" algn="l" defTabSz="685800" rtl="0" eaLnBrk="1" latinLnBrk="0" hangingPunct="1">
                        <a:defRPr kumimoji="1" sz="1350" kern="1200">
                          <a:solidFill>
                            <a:schemeClr val="tx1"/>
                          </a:solidFill>
                          <a:latin typeface="Calibri" panose="020F0502020204030204"/>
                        </a:defRPr>
                      </a:lvl4pPr>
                      <a:lvl5pPr marL="1371600" algn="l" defTabSz="685800" rtl="0" eaLnBrk="1" latinLnBrk="0" hangingPunct="1">
                        <a:defRPr kumimoji="1" sz="1350" kern="1200">
                          <a:solidFill>
                            <a:schemeClr val="tx1"/>
                          </a:solidFill>
                          <a:latin typeface="Calibri" panose="020F0502020204030204"/>
                        </a:defRPr>
                      </a:lvl5pPr>
                      <a:lvl6pPr marL="1714500" algn="l" defTabSz="685800" rtl="0" eaLnBrk="1" latinLnBrk="0" hangingPunct="1">
                        <a:defRPr kumimoji="1" sz="1350" kern="1200">
                          <a:solidFill>
                            <a:schemeClr val="tx1"/>
                          </a:solidFill>
                          <a:latin typeface="Calibri" panose="020F0502020204030204"/>
                        </a:defRPr>
                      </a:lvl6pPr>
                      <a:lvl7pPr marL="2057400" algn="l" defTabSz="685800" rtl="0" eaLnBrk="1" latinLnBrk="0" hangingPunct="1">
                        <a:defRPr kumimoji="1" sz="1350" kern="1200">
                          <a:solidFill>
                            <a:schemeClr val="tx1"/>
                          </a:solidFill>
                          <a:latin typeface="Calibri" panose="020F0502020204030204"/>
                        </a:defRPr>
                      </a:lvl7pPr>
                      <a:lvl8pPr marL="2400300" algn="l" defTabSz="685800" rtl="0" eaLnBrk="1" latinLnBrk="0" hangingPunct="1">
                        <a:defRPr kumimoji="1" sz="1350" kern="1200">
                          <a:solidFill>
                            <a:schemeClr val="tx1"/>
                          </a:solidFill>
                          <a:latin typeface="Calibri" panose="020F0502020204030204"/>
                        </a:defRPr>
                      </a:lvl8pPr>
                      <a:lvl9pPr marL="2743200" algn="l" defTabSz="685800" rtl="0" eaLnBrk="1" latinLnBrk="0" hangingPunct="1">
                        <a:defRPr kumimoji="1" sz="1350" kern="1200">
                          <a:solidFill>
                            <a:schemeClr val="tx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需要予測による適正量の製造</a:t>
                      </a: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35281952"/>
                  </a:ext>
                </a:extLst>
              </a:tr>
              <a:tr h="391886">
                <a:tc vMerge="1">
                  <a:txBody>
                    <a:bodyPr/>
                    <a:lstStyle/>
                    <a:p>
                      <a:endParaRPr kumimoji="1" lang="ja-JP" altLang="en-US"/>
                    </a:p>
                  </a:txBody>
                  <a:tcPr/>
                </a:tc>
                <a:tc vMerge="1">
                  <a:txBody>
                    <a:bodyPr/>
                    <a:lstStyle/>
                    <a:p>
                      <a:endParaRPr kumimoji="1" lang="ja-JP" altLang="en-US"/>
                    </a:p>
                  </a:txBody>
                  <a:tcPr/>
                </a:tc>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1"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rPr>
                        <a:t>◎食べ残し</a:t>
                      </a:r>
                      <a:endParaRPr kumimoji="1" lang="ja-JP" altLang="en-US" sz="1100" b="1"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000">
                        <a:lumMod val="20000"/>
                        <a:lumOff val="80000"/>
                      </a:srgbClr>
                    </a:solidFill>
                  </a:tcPr>
                </a:tc>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1" lang="en-US" altLang="ja-JP" sz="130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48%</a:t>
                      </a:r>
                      <a:endParaRPr kumimoji="1" lang="ja-JP" altLang="en-US" sz="130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000">
                        <a:lumMod val="20000"/>
                        <a:lumOff val="80000"/>
                      </a:srgbClr>
                    </a:solidFill>
                  </a:tcPr>
                </a:tc>
                <a:tc>
                  <a:txBody>
                    <a:bodyPr/>
                    <a:lstStyle>
                      <a:lvl1pPr marL="0" algn="l" defTabSz="685800" rtl="0" eaLnBrk="1" latinLnBrk="0" hangingPunct="1">
                        <a:defRPr kumimoji="1" sz="1350" kern="1200">
                          <a:solidFill>
                            <a:schemeClr val="tx1"/>
                          </a:solidFill>
                          <a:latin typeface="Calibri" panose="020F0502020204030204"/>
                        </a:defRPr>
                      </a:lvl1pPr>
                      <a:lvl2pPr marL="342900" algn="l" defTabSz="685800" rtl="0" eaLnBrk="1" latinLnBrk="0" hangingPunct="1">
                        <a:defRPr kumimoji="1" sz="1350" kern="1200">
                          <a:solidFill>
                            <a:schemeClr val="tx1"/>
                          </a:solidFill>
                          <a:latin typeface="Calibri" panose="020F0502020204030204"/>
                        </a:defRPr>
                      </a:lvl2pPr>
                      <a:lvl3pPr marL="685800" algn="l" defTabSz="685800" rtl="0" eaLnBrk="1" latinLnBrk="0" hangingPunct="1">
                        <a:defRPr kumimoji="1" sz="1350" kern="1200">
                          <a:solidFill>
                            <a:schemeClr val="tx1"/>
                          </a:solidFill>
                          <a:latin typeface="Calibri" panose="020F0502020204030204"/>
                        </a:defRPr>
                      </a:lvl3pPr>
                      <a:lvl4pPr marL="1028700" algn="l" defTabSz="685800" rtl="0" eaLnBrk="1" latinLnBrk="0" hangingPunct="1">
                        <a:defRPr kumimoji="1" sz="1350" kern="1200">
                          <a:solidFill>
                            <a:schemeClr val="tx1"/>
                          </a:solidFill>
                          <a:latin typeface="Calibri" panose="020F0502020204030204"/>
                        </a:defRPr>
                      </a:lvl4pPr>
                      <a:lvl5pPr marL="1371600" algn="l" defTabSz="685800" rtl="0" eaLnBrk="1" latinLnBrk="0" hangingPunct="1">
                        <a:defRPr kumimoji="1" sz="1350" kern="1200">
                          <a:solidFill>
                            <a:schemeClr val="tx1"/>
                          </a:solidFill>
                          <a:latin typeface="Calibri" panose="020F0502020204030204"/>
                        </a:defRPr>
                      </a:lvl5pPr>
                      <a:lvl6pPr marL="1714500" algn="l" defTabSz="685800" rtl="0" eaLnBrk="1" latinLnBrk="0" hangingPunct="1">
                        <a:defRPr kumimoji="1" sz="1350" kern="1200">
                          <a:solidFill>
                            <a:schemeClr val="tx1"/>
                          </a:solidFill>
                          <a:latin typeface="Calibri" panose="020F0502020204030204"/>
                        </a:defRPr>
                      </a:lvl6pPr>
                      <a:lvl7pPr marL="2057400" algn="l" defTabSz="685800" rtl="0" eaLnBrk="1" latinLnBrk="0" hangingPunct="1">
                        <a:defRPr kumimoji="1" sz="1350" kern="1200">
                          <a:solidFill>
                            <a:schemeClr val="tx1"/>
                          </a:solidFill>
                          <a:latin typeface="Calibri" panose="020F0502020204030204"/>
                        </a:defRPr>
                      </a:lvl7pPr>
                      <a:lvl8pPr marL="2400300" algn="l" defTabSz="685800" rtl="0" eaLnBrk="1" latinLnBrk="0" hangingPunct="1">
                        <a:defRPr kumimoji="1" sz="1350" kern="1200">
                          <a:solidFill>
                            <a:schemeClr val="tx1"/>
                          </a:solidFill>
                          <a:latin typeface="Calibri" panose="020F0502020204030204"/>
                        </a:defRPr>
                      </a:lvl8pPr>
                      <a:lvl9pPr marL="2743200" algn="l" defTabSz="685800" rtl="0" eaLnBrk="1" latinLnBrk="0" hangingPunct="1">
                        <a:defRPr kumimoji="1" sz="1350" kern="1200">
                          <a:solidFill>
                            <a:schemeClr val="tx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食べきり</a:t>
                      </a:r>
                      <a:endParaRPr kumimoji="1" lang="en-US" altLang="ja-JP" sz="11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食べ残し持ち帰り</a:t>
                      </a:r>
                      <a:endParaRPr kumimoji="1" lang="ja-JP" altLang="en-US" sz="13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000">
                        <a:lumMod val="20000"/>
                        <a:lumOff val="80000"/>
                      </a:srgbClr>
                    </a:solidFill>
                  </a:tcPr>
                </a:tc>
                <a:tc>
                  <a:txBody>
                    <a:bodyPr/>
                    <a:lstStyle>
                      <a:lvl1pPr marL="0" algn="l" defTabSz="685800" rtl="0" eaLnBrk="1" latinLnBrk="0" hangingPunct="1">
                        <a:defRPr kumimoji="1" sz="1350" kern="1200">
                          <a:solidFill>
                            <a:schemeClr val="tx1"/>
                          </a:solidFill>
                          <a:latin typeface="Calibri" panose="020F0502020204030204"/>
                        </a:defRPr>
                      </a:lvl1pPr>
                      <a:lvl2pPr marL="342900" algn="l" defTabSz="685800" rtl="0" eaLnBrk="1" latinLnBrk="0" hangingPunct="1">
                        <a:defRPr kumimoji="1" sz="1350" kern="1200">
                          <a:solidFill>
                            <a:schemeClr val="tx1"/>
                          </a:solidFill>
                          <a:latin typeface="Calibri" panose="020F0502020204030204"/>
                        </a:defRPr>
                      </a:lvl2pPr>
                      <a:lvl3pPr marL="685800" algn="l" defTabSz="685800" rtl="0" eaLnBrk="1" latinLnBrk="0" hangingPunct="1">
                        <a:defRPr kumimoji="1" sz="1350" kern="1200">
                          <a:solidFill>
                            <a:schemeClr val="tx1"/>
                          </a:solidFill>
                          <a:latin typeface="Calibri" panose="020F0502020204030204"/>
                        </a:defRPr>
                      </a:lvl3pPr>
                      <a:lvl4pPr marL="1028700" algn="l" defTabSz="685800" rtl="0" eaLnBrk="1" latinLnBrk="0" hangingPunct="1">
                        <a:defRPr kumimoji="1" sz="1350" kern="1200">
                          <a:solidFill>
                            <a:schemeClr val="tx1"/>
                          </a:solidFill>
                          <a:latin typeface="Calibri" panose="020F0502020204030204"/>
                        </a:defRPr>
                      </a:lvl4pPr>
                      <a:lvl5pPr marL="1371600" algn="l" defTabSz="685800" rtl="0" eaLnBrk="1" latinLnBrk="0" hangingPunct="1">
                        <a:defRPr kumimoji="1" sz="1350" kern="1200">
                          <a:solidFill>
                            <a:schemeClr val="tx1"/>
                          </a:solidFill>
                          <a:latin typeface="Calibri" panose="020F0502020204030204"/>
                        </a:defRPr>
                      </a:lvl5pPr>
                      <a:lvl6pPr marL="1714500" algn="l" defTabSz="685800" rtl="0" eaLnBrk="1" latinLnBrk="0" hangingPunct="1">
                        <a:defRPr kumimoji="1" sz="1350" kern="1200">
                          <a:solidFill>
                            <a:schemeClr val="tx1"/>
                          </a:solidFill>
                          <a:latin typeface="Calibri" panose="020F0502020204030204"/>
                        </a:defRPr>
                      </a:lvl6pPr>
                      <a:lvl7pPr marL="2057400" algn="l" defTabSz="685800" rtl="0" eaLnBrk="1" latinLnBrk="0" hangingPunct="1">
                        <a:defRPr kumimoji="1" sz="1350" kern="1200">
                          <a:solidFill>
                            <a:schemeClr val="tx1"/>
                          </a:solidFill>
                          <a:latin typeface="Calibri" panose="020F0502020204030204"/>
                        </a:defRPr>
                      </a:lvl7pPr>
                      <a:lvl8pPr marL="2400300" algn="l" defTabSz="685800" rtl="0" eaLnBrk="1" latinLnBrk="0" hangingPunct="1">
                        <a:defRPr kumimoji="1" sz="1350" kern="1200">
                          <a:solidFill>
                            <a:schemeClr val="tx1"/>
                          </a:solidFill>
                          <a:latin typeface="Calibri" panose="020F0502020204030204"/>
                        </a:defRPr>
                      </a:lvl8pPr>
                      <a:lvl9pPr marL="2743200" algn="l" defTabSz="685800" rtl="0" eaLnBrk="1" latinLnBrk="0" hangingPunct="1">
                        <a:defRPr kumimoji="1" sz="1350" kern="1200">
                          <a:solidFill>
                            <a:schemeClr val="tx1"/>
                          </a:solidFill>
                          <a:latin typeface="Calibri" panose="020F0502020204030204"/>
                        </a:defRPr>
                      </a:lvl9p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消費者の理解と行動変容の促進</a:t>
                      </a:r>
                      <a:endParaRPr kumimoji="1" lang="en-US" altLang="ja-JP" sz="1100" b="1"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000">
                        <a:lumMod val="20000"/>
                        <a:lumOff val="80000"/>
                      </a:srgbClr>
                    </a:solidFill>
                  </a:tcPr>
                </a:tc>
                <a:extLst>
                  <a:ext uri="{0D108BD9-81ED-4DB2-BD59-A6C34878D82A}">
                    <a16:rowId xmlns:a16="http://schemas.microsoft.com/office/drawing/2014/main" val="211745365"/>
                  </a:ext>
                </a:extLst>
              </a:tr>
            </a:tbl>
          </a:graphicData>
        </a:graphic>
      </p:graphicFrame>
      <p:sp>
        <p:nvSpPr>
          <p:cNvPr id="13" name="テキスト ボックス 12">
            <a:extLst>
              <a:ext uri="{FF2B5EF4-FFF2-40B4-BE49-F238E27FC236}">
                <a16:creationId xmlns:a16="http://schemas.microsoft.com/office/drawing/2014/main" id="{43A62D3B-AA59-4611-B0C7-E73E2321009F}"/>
              </a:ext>
            </a:extLst>
          </p:cNvPr>
          <p:cNvSpPr txBox="1"/>
          <p:nvPr/>
        </p:nvSpPr>
        <p:spPr>
          <a:xfrm>
            <a:off x="107504" y="346591"/>
            <a:ext cx="2162883"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dirty="0">
                <a:solidFill>
                  <a:prstClr val="black"/>
                </a:solidFill>
                <a:latin typeface="Meiryo UI" panose="020B0604030504040204" pitchFamily="50" charset="-128"/>
                <a:ea typeface="Meiryo UI" panose="020B0604030504040204" pitchFamily="50" charset="-128"/>
              </a:rPr>
              <a:t>◆</a:t>
            </a:r>
            <a:r>
              <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事業系食品ロス</a:t>
            </a:r>
            <a:endParaRPr kumimoji="1" lang="ja-JP" altLang="en-US" sz="16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14" name="テキスト ボックス 13">
            <a:extLst>
              <a:ext uri="{FF2B5EF4-FFF2-40B4-BE49-F238E27FC236}">
                <a16:creationId xmlns:a16="http://schemas.microsoft.com/office/drawing/2014/main" id="{CB5E28BE-1352-46D6-AE2D-99F5BE6E6161}"/>
              </a:ext>
            </a:extLst>
          </p:cNvPr>
          <p:cNvSpPr txBox="1"/>
          <p:nvPr/>
        </p:nvSpPr>
        <p:spPr>
          <a:xfrm>
            <a:off x="174785" y="5263588"/>
            <a:ext cx="8794421" cy="1374735"/>
          </a:xfrm>
          <a:prstGeom prst="rect">
            <a:avLst/>
          </a:prstGeom>
          <a:noFill/>
          <a:ln>
            <a:noFill/>
          </a:ln>
        </p:spPr>
        <p:txBody>
          <a:bodyPr wrap="square" rtlCol="0">
            <a:spAutoFit/>
          </a:bodyPr>
          <a:lstStyle/>
          <a:p>
            <a:pPr>
              <a:lnSpc>
                <a:spcPts val="2000"/>
              </a:lnSpc>
            </a:pPr>
            <a:r>
              <a:rPr lang="ja-JP" altLang="en-US" sz="2000" dirty="0">
                <a:latin typeface="Meiryo UI" panose="020B0604030504040204" pitchFamily="50" charset="-128"/>
                <a:ea typeface="Meiryo UI" panose="020B0604030504040204" pitchFamily="50" charset="-128"/>
              </a:rPr>
              <a:t>◎　食品ロスの削減に向け、行動変容を促進する観点から、「売りきり」、</a:t>
            </a:r>
            <a:r>
              <a:rPr kumimoji="1" lang="ja-JP" altLang="en-US" sz="2000" dirty="0">
                <a:latin typeface="Meiryo UI" panose="020B0604030504040204" pitchFamily="50" charset="-128"/>
                <a:ea typeface="Meiryo UI" panose="020B0604030504040204" pitchFamily="50" charset="-128"/>
              </a:rPr>
              <a:t>「食べきり」、</a:t>
            </a:r>
            <a:endParaRPr kumimoji="1" lang="en-US" altLang="ja-JP" sz="2000" dirty="0">
              <a:latin typeface="Meiryo UI" panose="020B0604030504040204" pitchFamily="50" charset="-128"/>
              <a:ea typeface="Meiryo UI" panose="020B0604030504040204" pitchFamily="50" charset="-128"/>
            </a:endParaRPr>
          </a:p>
          <a:p>
            <a:pPr>
              <a:lnSpc>
                <a:spcPts val="2000"/>
              </a:lnSpc>
            </a:pPr>
            <a:r>
              <a:rPr lang="ja-JP" altLang="en-US" sz="2000" dirty="0">
                <a:latin typeface="Meiryo UI" panose="020B0604030504040204" pitchFamily="50" charset="-128"/>
                <a:ea typeface="Meiryo UI" panose="020B0604030504040204" pitchFamily="50" charset="-128"/>
              </a:rPr>
              <a:t>　　</a:t>
            </a:r>
            <a:r>
              <a:rPr kumimoji="1" lang="ja-JP" altLang="en-US" sz="2000" dirty="0">
                <a:latin typeface="Meiryo UI" panose="020B0604030504040204" pitchFamily="50" charset="-128"/>
                <a:ea typeface="Meiryo UI" panose="020B0604030504040204" pitchFamily="50" charset="-128"/>
              </a:rPr>
              <a:t>及び「未利用食品の有効活用」を推進する。</a:t>
            </a:r>
            <a:endParaRPr kumimoji="1" lang="en-US" altLang="ja-JP" sz="2000" dirty="0">
              <a:latin typeface="Meiryo UI" panose="020B0604030504040204" pitchFamily="50" charset="-128"/>
              <a:ea typeface="Meiryo UI" panose="020B0604030504040204" pitchFamily="50" charset="-128"/>
            </a:endParaRPr>
          </a:p>
          <a:p>
            <a:pPr>
              <a:lnSpc>
                <a:spcPts val="2000"/>
              </a:lnSpc>
            </a:pPr>
            <a:endParaRPr kumimoji="1" lang="en-US" altLang="ja-JP" sz="2000" dirty="0">
              <a:latin typeface="Meiryo UI" panose="020B0604030504040204" pitchFamily="50" charset="-128"/>
              <a:ea typeface="Meiryo UI" panose="020B0604030504040204" pitchFamily="50" charset="-128"/>
            </a:endParaRPr>
          </a:p>
          <a:p>
            <a:pPr>
              <a:lnSpc>
                <a:spcPts val="2000"/>
              </a:lnSpc>
            </a:pPr>
            <a:r>
              <a:rPr kumimoji="1" lang="ja-JP" altLang="en-US" sz="2000" dirty="0">
                <a:latin typeface="Meiryo UI" panose="020B0604030504040204" pitchFamily="50" charset="-128"/>
                <a:ea typeface="Meiryo UI" panose="020B0604030504040204" pitchFamily="50" charset="-128"/>
              </a:rPr>
              <a:t>◎　これにより、府内で食品ロス発生量の多い小売業及び外食産業の「売れ残り」、</a:t>
            </a:r>
            <a:endParaRPr kumimoji="1" lang="en-US" altLang="ja-JP" sz="2000" dirty="0">
              <a:latin typeface="Meiryo UI" panose="020B0604030504040204" pitchFamily="50" charset="-128"/>
              <a:ea typeface="Meiryo UI" panose="020B0604030504040204" pitchFamily="50" charset="-128"/>
            </a:endParaRPr>
          </a:p>
          <a:p>
            <a:pPr>
              <a:lnSpc>
                <a:spcPts val="2000"/>
              </a:lnSpc>
            </a:pPr>
            <a:r>
              <a:rPr lang="ja-JP" altLang="en-US" sz="2000" dirty="0">
                <a:latin typeface="Meiryo UI" panose="020B0604030504040204" pitchFamily="50" charset="-128"/>
                <a:ea typeface="Meiryo UI" panose="020B0604030504040204" pitchFamily="50" charset="-128"/>
              </a:rPr>
              <a:t>　　</a:t>
            </a:r>
            <a:r>
              <a:rPr kumimoji="1" lang="ja-JP" altLang="en-US" sz="2000" dirty="0">
                <a:latin typeface="Meiryo UI" panose="020B0604030504040204" pitchFamily="50" charset="-128"/>
                <a:ea typeface="Meiryo UI" panose="020B0604030504040204" pitchFamily="50" charset="-128"/>
              </a:rPr>
              <a:t>「食べ残し」を中心に、削減をすすめていく。</a:t>
            </a:r>
          </a:p>
        </p:txBody>
      </p:sp>
      <p:sp>
        <p:nvSpPr>
          <p:cNvPr id="8" name="二等辺三角形 7">
            <a:extLst>
              <a:ext uri="{FF2B5EF4-FFF2-40B4-BE49-F238E27FC236}">
                <a16:creationId xmlns:a16="http://schemas.microsoft.com/office/drawing/2014/main" id="{C7ECD0C8-E2A8-4B02-A922-10E3DABDFB4A}"/>
              </a:ext>
            </a:extLst>
          </p:cNvPr>
          <p:cNvSpPr/>
          <p:nvPr/>
        </p:nvSpPr>
        <p:spPr>
          <a:xfrm rot="10800000">
            <a:off x="1744185" y="4848210"/>
            <a:ext cx="5703337" cy="316227"/>
          </a:xfrm>
          <a:prstGeom prst="triangle">
            <a:avLst>
              <a:gd name="adj" fmla="val 50979"/>
            </a:avLst>
          </a:prstGeom>
          <a:solidFill>
            <a:schemeClr val="accent1">
              <a:lumMod val="40000"/>
              <a:lumOff val="6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dirty="0">
              <a:ln>
                <a:noFill/>
              </a:ln>
              <a:solidFill>
                <a:schemeClr val="tx1"/>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0057910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AD5FAF64-2A01-48AA-9507-7443B5E82583}"/>
              </a:ext>
            </a:extLst>
          </p:cNvPr>
          <p:cNvSpPr/>
          <p:nvPr/>
        </p:nvSpPr>
        <p:spPr>
          <a:xfrm>
            <a:off x="0" y="0"/>
            <a:ext cx="9144000" cy="26976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１　食品ロスの発生要因及び主な対応策（家庭系食品ロス）</a:t>
            </a:r>
          </a:p>
        </p:txBody>
      </p:sp>
      <p:sp>
        <p:nvSpPr>
          <p:cNvPr id="11" name="テキスト ボックス 10">
            <a:extLst>
              <a:ext uri="{FF2B5EF4-FFF2-40B4-BE49-F238E27FC236}">
                <a16:creationId xmlns:a16="http://schemas.microsoft.com/office/drawing/2014/main" id="{9A26CD8D-80FD-4DC7-8529-F0F8CEF79C8F}"/>
              </a:ext>
            </a:extLst>
          </p:cNvPr>
          <p:cNvSpPr txBox="1"/>
          <p:nvPr/>
        </p:nvSpPr>
        <p:spPr>
          <a:xfrm>
            <a:off x="34797" y="344073"/>
            <a:ext cx="266198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家庭系食品ロス</a:t>
            </a:r>
            <a:endParaRPr kumimoji="1" lang="ja-JP" altLang="en-US" sz="16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12" name="スライド番号プレースホルダー 3">
            <a:extLst>
              <a:ext uri="{FF2B5EF4-FFF2-40B4-BE49-F238E27FC236}">
                <a16:creationId xmlns:a16="http://schemas.microsoft.com/office/drawing/2014/main" id="{C83EA07D-8A56-4AC2-AA38-8B5B83CB745A}"/>
              </a:ext>
            </a:extLst>
          </p:cNvPr>
          <p:cNvSpPr txBox="1">
            <a:spLocks/>
          </p:cNvSpPr>
          <p:nvPr/>
        </p:nvSpPr>
        <p:spPr>
          <a:xfrm>
            <a:off x="8887102" y="6480537"/>
            <a:ext cx="256898" cy="370753"/>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sz="1600" dirty="0">
                <a:solidFill>
                  <a:prstClr val="black"/>
                </a:solidFill>
                <a:latin typeface="HGSｺﾞｼｯｸM" panose="020B0600000000000000" pitchFamily="50" charset="-128"/>
                <a:ea typeface="HGSｺﾞｼｯｸM" panose="020B0600000000000000" pitchFamily="50" charset="-128"/>
              </a:rPr>
              <a:t>２</a:t>
            </a:r>
            <a:endParaRPr kumimoji="1" lang="ja-JP" altLang="en-US" sz="1600" b="0" i="0" u="none" strike="noStrike" kern="1200" cap="none" spc="0" normalizeH="0" baseline="0" noProof="0" dirty="0">
              <a:ln>
                <a:noFill/>
              </a:ln>
              <a:solidFill>
                <a:prstClr val="black"/>
              </a:solidFill>
              <a:effectLst/>
              <a:uLnTx/>
              <a:uFillTx/>
              <a:latin typeface="HGSｺﾞｼｯｸM" panose="020B0600000000000000" pitchFamily="50" charset="-128"/>
              <a:ea typeface="HGSｺﾞｼｯｸM" panose="020B0600000000000000" pitchFamily="50" charset="-128"/>
              <a:cs typeface="+mn-cs"/>
            </a:endParaRPr>
          </a:p>
        </p:txBody>
      </p:sp>
      <p:sp>
        <p:nvSpPr>
          <p:cNvPr id="3" name="テキスト ボックス 2">
            <a:extLst>
              <a:ext uri="{FF2B5EF4-FFF2-40B4-BE49-F238E27FC236}">
                <a16:creationId xmlns:a16="http://schemas.microsoft.com/office/drawing/2014/main" id="{F9080B38-F942-4A77-B8CD-62103D219A1C}"/>
              </a:ext>
            </a:extLst>
          </p:cNvPr>
          <p:cNvSpPr txBox="1"/>
          <p:nvPr/>
        </p:nvSpPr>
        <p:spPr>
          <a:xfrm>
            <a:off x="4138654" y="2965836"/>
            <a:ext cx="914400" cy="91440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4" name="テキスト ボックス 3">
            <a:extLst>
              <a:ext uri="{FF2B5EF4-FFF2-40B4-BE49-F238E27FC236}">
                <a16:creationId xmlns:a16="http://schemas.microsoft.com/office/drawing/2014/main" id="{A61FAED8-85F3-410F-B826-1AF3DB6E8698}"/>
              </a:ext>
            </a:extLst>
          </p:cNvPr>
          <p:cNvSpPr txBox="1"/>
          <p:nvPr/>
        </p:nvSpPr>
        <p:spPr>
          <a:xfrm>
            <a:off x="-1548680" y="3169680"/>
            <a:ext cx="8794421" cy="707886"/>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2000" dirty="0">
              <a:solidFill>
                <a:prstClr val="black"/>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2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aphicFrame>
        <p:nvGraphicFramePr>
          <p:cNvPr id="8" name="表 2">
            <a:extLst>
              <a:ext uri="{FF2B5EF4-FFF2-40B4-BE49-F238E27FC236}">
                <a16:creationId xmlns:a16="http://schemas.microsoft.com/office/drawing/2014/main" id="{60548C26-726B-4AE9-B483-D36B81154FF3}"/>
              </a:ext>
            </a:extLst>
          </p:cNvPr>
          <p:cNvGraphicFramePr>
            <a:graphicFrameLocks noGrp="1"/>
          </p:cNvGraphicFramePr>
          <p:nvPr>
            <p:extLst>
              <p:ext uri="{D42A27DB-BD31-4B8C-83A1-F6EECF244321}">
                <p14:modId xmlns:p14="http://schemas.microsoft.com/office/powerpoint/2010/main" val="3374365475"/>
              </p:ext>
            </p:extLst>
          </p:nvPr>
        </p:nvGraphicFramePr>
        <p:xfrm>
          <a:off x="174788" y="793770"/>
          <a:ext cx="8712312" cy="2529104"/>
        </p:xfrm>
        <a:graphic>
          <a:graphicData uri="http://schemas.openxmlformats.org/drawingml/2006/table">
            <a:tbl>
              <a:tblPr firstRow="1" bandRow="1"/>
              <a:tblGrid>
                <a:gridCol w="810363">
                  <a:extLst>
                    <a:ext uri="{9D8B030D-6E8A-4147-A177-3AD203B41FA5}">
                      <a16:colId xmlns:a16="http://schemas.microsoft.com/office/drawing/2014/main" val="3945398134"/>
                    </a:ext>
                  </a:extLst>
                </a:gridCol>
                <a:gridCol w="884032">
                  <a:extLst>
                    <a:ext uri="{9D8B030D-6E8A-4147-A177-3AD203B41FA5}">
                      <a16:colId xmlns:a16="http://schemas.microsoft.com/office/drawing/2014/main" val="4070009723"/>
                    </a:ext>
                  </a:extLst>
                </a:gridCol>
                <a:gridCol w="1694705">
                  <a:extLst>
                    <a:ext uri="{9D8B030D-6E8A-4147-A177-3AD203B41FA5}">
                      <a16:colId xmlns:a16="http://schemas.microsoft.com/office/drawing/2014/main" val="3311381485"/>
                    </a:ext>
                  </a:extLst>
                </a:gridCol>
                <a:gridCol w="1656184">
                  <a:extLst>
                    <a:ext uri="{9D8B030D-6E8A-4147-A177-3AD203B41FA5}">
                      <a16:colId xmlns:a16="http://schemas.microsoft.com/office/drawing/2014/main" val="3721924287"/>
                    </a:ext>
                  </a:extLst>
                </a:gridCol>
                <a:gridCol w="3667028">
                  <a:extLst>
                    <a:ext uri="{9D8B030D-6E8A-4147-A177-3AD203B41FA5}">
                      <a16:colId xmlns:a16="http://schemas.microsoft.com/office/drawing/2014/main" val="2807378757"/>
                    </a:ext>
                  </a:extLst>
                </a:gridCol>
              </a:tblGrid>
              <a:tr h="435224">
                <a:tc>
                  <a:txBody>
                    <a:bodyPr/>
                    <a:lstStyle>
                      <a:lvl1pPr marL="0" algn="l" defTabSz="1280160" rtl="0" eaLnBrk="1" latinLnBrk="0" hangingPunct="1">
                        <a:defRPr kumimoji="1" sz="2520" b="1" kern="1200">
                          <a:solidFill>
                            <a:schemeClr val="lt1"/>
                          </a:solidFill>
                          <a:latin typeface="游ゴシック" panose="020F0502020204030204"/>
                        </a:defRPr>
                      </a:lvl1pPr>
                      <a:lvl2pPr marL="640080" algn="l" defTabSz="1280160" rtl="0" eaLnBrk="1" latinLnBrk="0" hangingPunct="1">
                        <a:defRPr kumimoji="1" sz="2520" b="1" kern="1200">
                          <a:solidFill>
                            <a:schemeClr val="lt1"/>
                          </a:solidFill>
                          <a:latin typeface="游ゴシック" panose="020F0502020204030204"/>
                        </a:defRPr>
                      </a:lvl2pPr>
                      <a:lvl3pPr marL="1280160" algn="l" defTabSz="1280160" rtl="0" eaLnBrk="1" latinLnBrk="0" hangingPunct="1">
                        <a:defRPr kumimoji="1" sz="2520" b="1" kern="1200">
                          <a:solidFill>
                            <a:schemeClr val="lt1"/>
                          </a:solidFill>
                          <a:latin typeface="游ゴシック" panose="020F0502020204030204"/>
                        </a:defRPr>
                      </a:lvl3pPr>
                      <a:lvl4pPr marL="1920240" algn="l" defTabSz="1280160" rtl="0" eaLnBrk="1" latinLnBrk="0" hangingPunct="1">
                        <a:defRPr kumimoji="1" sz="2520" b="1" kern="1200">
                          <a:solidFill>
                            <a:schemeClr val="lt1"/>
                          </a:solidFill>
                          <a:latin typeface="游ゴシック" panose="020F0502020204030204"/>
                        </a:defRPr>
                      </a:lvl4pPr>
                      <a:lvl5pPr marL="2560320" algn="l" defTabSz="1280160" rtl="0" eaLnBrk="1" latinLnBrk="0" hangingPunct="1">
                        <a:defRPr kumimoji="1" sz="2520" b="1" kern="1200">
                          <a:solidFill>
                            <a:schemeClr val="lt1"/>
                          </a:solidFill>
                          <a:latin typeface="游ゴシック" panose="020F0502020204030204"/>
                        </a:defRPr>
                      </a:lvl5pPr>
                      <a:lvl6pPr marL="3200400" algn="l" defTabSz="1280160" rtl="0" eaLnBrk="1" latinLnBrk="0" hangingPunct="1">
                        <a:defRPr kumimoji="1" sz="2520" b="1" kern="1200">
                          <a:solidFill>
                            <a:schemeClr val="lt1"/>
                          </a:solidFill>
                          <a:latin typeface="游ゴシック" panose="020F0502020204030204"/>
                        </a:defRPr>
                      </a:lvl6pPr>
                      <a:lvl7pPr marL="3840480" algn="l" defTabSz="1280160" rtl="0" eaLnBrk="1" latinLnBrk="0" hangingPunct="1">
                        <a:defRPr kumimoji="1" sz="2520" b="1" kern="1200">
                          <a:solidFill>
                            <a:schemeClr val="lt1"/>
                          </a:solidFill>
                          <a:latin typeface="游ゴシック" panose="020F0502020204030204"/>
                        </a:defRPr>
                      </a:lvl7pPr>
                      <a:lvl8pPr marL="4480560" algn="l" defTabSz="1280160" rtl="0" eaLnBrk="1" latinLnBrk="0" hangingPunct="1">
                        <a:defRPr kumimoji="1" sz="2520" b="1" kern="1200">
                          <a:solidFill>
                            <a:schemeClr val="lt1"/>
                          </a:solidFill>
                          <a:latin typeface="游ゴシック" panose="020F0502020204030204"/>
                        </a:defRPr>
                      </a:lvl8pPr>
                      <a:lvl9pPr marL="5120640" algn="l" defTabSz="1280160" rtl="0" eaLnBrk="1" latinLnBrk="0" hangingPunct="1">
                        <a:defRPr kumimoji="1" sz="2520" b="1" kern="1200">
                          <a:solidFill>
                            <a:schemeClr val="lt1"/>
                          </a:solidFill>
                          <a:latin typeface="游ゴシック" panose="020F0502020204030204"/>
                        </a:defRPr>
                      </a:lvl9pPr>
                    </a:lstStyle>
                    <a:p>
                      <a:pPr marL="0" marR="0" lvl="0" indent="0" algn="ctr" defTabSz="1280160" rtl="0" eaLnBrk="1" fontAlgn="auto" latinLnBrk="0" hangingPunct="1">
                        <a:lnSpc>
                          <a:spcPct val="100000"/>
                        </a:lnSpc>
                        <a:spcBef>
                          <a:spcPts val="0"/>
                        </a:spcBef>
                        <a:spcAft>
                          <a:spcPts val="0"/>
                        </a:spcAft>
                        <a:buClrTx/>
                        <a:buSzTx/>
                        <a:buFontTx/>
                        <a:buNone/>
                        <a:tabLst/>
                        <a:defRPr/>
                      </a:pPr>
                      <a:r>
                        <a:rPr kumimoji="1" lang="ja-JP" altLang="en-US" sz="1200" b="1" dirty="0">
                          <a:solidFill>
                            <a:sysClr val="windowText" lastClr="000000"/>
                          </a:solidFill>
                          <a:latin typeface="Meiryo UI" panose="020B0604030504040204" pitchFamily="50" charset="-128"/>
                          <a:ea typeface="Meiryo UI" panose="020B0604030504040204" pitchFamily="50" charset="-128"/>
                        </a:rPr>
                        <a:t>発生源</a:t>
                      </a: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5B9BD5">
                        <a:lumMod val="60000"/>
                        <a:lumOff val="40000"/>
                      </a:srgbClr>
                    </a:solidFill>
                  </a:tcPr>
                </a:tc>
                <a:tc>
                  <a:txBody>
                    <a:bodyPr/>
                    <a:lstStyle>
                      <a:lvl1pPr marL="0" algn="l" defTabSz="685800" rtl="0" eaLnBrk="1" latinLnBrk="0" hangingPunct="1">
                        <a:defRPr kumimoji="1" sz="1350" kern="1200">
                          <a:solidFill>
                            <a:schemeClr val="tx1"/>
                          </a:solidFill>
                          <a:latin typeface="游ゴシック" panose="020F0502020204030204"/>
                        </a:defRPr>
                      </a:lvl1pPr>
                      <a:lvl2pPr marL="342900" algn="l" defTabSz="685800" rtl="0" eaLnBrk="1" latinLnBrk="0" hangingPunct="1">
                        <a:defRPr kumimoji="1" sz="1350" kern="1200">
                          <a:solidFill>
                            <a:schemeClr val="tx1"/>
                          </a:solidFill>
                          <a:latin typeface="游ゴシック" panose="020F0502020204030204"/>
                        </a:defRPr>
                      </a:lvl2pPr>
                      <a:lvl3pPr marL="685800" algn="l" defTabSz="685800" rtl="0" eaLnBrk="1" latinLnBrk="0" hangingPunct="1">
                        <a:defRPr kumimoji="1" sz="1350" kern="1200">
                          <a:solidFill>
                            <a:schemeClr val="tx1"/>
                          </a:solidFill>
                          <a:latin typeface="游ゴシック" panose="020F0502020204030204"/>
                        </a:defRPr>
                      </a:lvl3pPr>
                      <a:lvl4pPr marL="1028700" algn="l" defTabSz="685800" rtl="0" eaLnBrk="1" latinLnBrk="0" hangingPunct="1">
                        <a:defRPr kumimoji="1" sz="1350" kern="1200">
                          <a:solidFill>
                            <a:schemeClr val="tx1"/>
                          </a:solidFill>
                          <a:latin typeface="游ゴシック" panose="020F0502020204030204"/>
                        </a:defRPr>
                      </a:lvl4pPr>
                      <a:lvl5pPr marL="1371600" algn="l" defTabSz="685800" rtl="0" eaLnBrk="1" latinLnBrk="0" hangingPunct="1">
                        <a:defRPr kumimoji="1" sz="1350" kern="1200">
                          <a:solidFill>
                            <a:schemeClr val="tx1"/>
                          </a:solidFill>
                          <a:latin typeface="游ゴシック" panose="020F0502020204030204"/>
                        </a:defRPr>
                      </a:lvl5pPr>
                      <a:lvl6pPr marL="1714500" algn="l" defTabSz="685800" rtl="0" eaLnBrk="1" latinLnBrk="0" hangingPunct="1">
                        <a:defRPr kumimoji="1" sz="1350" kern="1200">
                          <a:solidFill>
                            <a:schemeClr val="tx1"/>
                          </a:solidFill>
                          <a:latin typeface="游ゴシック" panose="020F0502020204030204"/>
                        </a:defRPr>
                      </a:lvl6pPr>
                      <a:lvl7pPr marL="2057400" algn="l" defTabSz="685800" rtl="0" eaLnBrk="1" latinLnBrk="0" hangingPunct="1">
                        <a:defRPr kumimoji="1" sz="1350" kern="1200">
                          <a:solidFill>
                            <a:schemeClr val="tx1"/>
                          </a:solidFill>
                          <a:latin typeface="游ゴシック" panose="020F0502020204030204"/>
                        </a:defRPr>
                      </a:lvl7pPr>
                      <a:lvl8pPr marL="2400300" algn="l" defTabSz="685800" rtl="0" eaLnBrk="1" latinLnBrk="0" hangingPunct="1">
                        <a:defRPr kumimoji="1" sz="1350" kern="1200">
                          <a:solidFill>
                            <a:schemeClr val="tx1"/>
                          </a:solidFill>
                          <a:latin typeface="游ゴシック" panose="020F0502020204030204"/>
                        </a:defRPr>
                      </a:lvl8pPr>
                      <a:lvl9pPr marL="2743200" algn="l" defTabSz="685800" rtl="0" eaLnBrk="1" latinLnBrk="0" hangingPunct="1">
                        <a:defRPr kumimoji="1" sz="1350" kern="1200">
                          <a:solidFill>
                            <a:schemeClr val="tx1"/>
                          </a:solidFill>
                          <a:latin typeface="游ゴシック" panose="020F0502020204030204"/>
                        </a:defRPr>
                      </a:lvl9pPr>
                    </a:lstStyle>
                    <a:p>
                      <a:pPr marL="0" marR="0" lvl="0" indent="0" algn="ctr" defTabSz="1280160" rtl="0" eaLnBrk="1" fontAlgn="auto" latinLnBrk="0" hangingPunct="1">
                        <a:lnSpc>
                          <a:spcPct val="100000"/>
                        </a:lnSpc>
                        <a:spcBef>
                          <a:spcPts val="0"/>
                        </a:spcBef>
                        <a:spcAft>
                          <a:spcPts val="0"/>
                        </a:spcAft>
                        <a:buClrTx/>
                        <a:buSzTx/>
                        <a:buFontTx/>
                        <a:buNone/>
                        <a:tabLst/>
                        <a:defRPr/>
                      </a:pPr>
                      <a:r>
                        <a:rPr kumimoji="1" lang="ja-JP" altLang="en-US" sz="1200" b="1" dirty="0">
                          <a:solidFill>
                            <a:sysClr val="windowText" lastClr="000000"/>
                          </a:solidFill>
                          <a:latin typeface="Meiryo UI" panose="020B0604030504040204" pitchFamily="50" charset="-128"/>
                          <a:ea typeface="Meiryo UI" panose="020B0604030504040204" pitchFamily="50" charset="-128"/>
                        </a:rPr>
                        <a:t>発生割合</a:t>
                      </a:r>
                      <a:endParaRPr kumimoji="1" lang="en-US" altLang="ja-JP" sz="1200" b="1" dirty="0">
                        <a:solidFill>
                          <a:sysClr val="windowText" lastClr="000000"/>
                        </a:solidFill>
                        <a:latin typeface="Meiryo UI" panose="020B0604030504040204" pitchFamily="50" charset="-128"/>
                        <a:ea typeface="Meiryo UI" panose="020B0604030504040204" pitchFamily="50" charset="-128"/>
                      </a:endParaRPr>
                    </a:p>
                    <a:p>
                      <a:pPr marL="0" marR="0" lvl="0" indent="0" algn="ctr" defTabSz="1280160" rtl="0" eaLnBrk="1" fontAlgn="auto" latinLnBrk="0" hangingPunct="1">
                        <a:lnSpc>
                          <a:spcPct val="100000"/>
                        </a:lnSpc>
                        <a:spcBef>
                          <a:spcPts val="0"/>
                        </a:spcBef>
                        <a:spcAft>
                          <a:spcPts val="0"/>
                        </a:spcAft>
                        <a:buClrTx/>
                        <a:buSzTx/>
                        <a:buFontTx/>
                        <a:buNone/>
                        <a:tabLst/>
                        <a:defRPr/>
                      </a:pPr>
                      <a:r>
                        <a:rPr kumimoji="1" lang="en-US" altLang="ja-JP" sz="1200" b="1" dirty="0">
                          <a:solidFill>
                            <a:sysClr val="windowText" lastClr="000000"/>
                          </a:solidFill>
                          <a:latin typeface="Meiryo UI" panose="020B0604030504040204" pitchFamily="50" charset="-128"/>
                          <a:ea typeface="Meiryo UI" panose="020B0604030504040204" pitchFamily="50" charset="-128"/>
                        </a:rPr>
                        <a:t>(</a:t>
                      </a:r>
                      <a:r>
                        <a:rPr kumimoji="1" lang="ja-JP" altLang="en-US" sz="1200" b="1" dirty="0">
                          <a:solidFill>
                            <a:sysClr val="windowText" lastClr="000000"/>
                          </a:solidFill>
                          <a:latin typeface="Meiryo UI" panose="020B0604030504040204" pitchFamily="50" charset="-128"/>
                          <a:ea typeface="Meiryo UI" panose="020B0604030504040204" pitchFamily="50" charset="-128"/>
                        </a:rPr>
                        <a:t>全国</a:t>
                      </a:r>
                      <a:r>
                        <a:rPr kumimoji="1" lang="en-US" altLang="ja-JP" sz="1200" b="1" dirty="0">
                          <a:solidFill>
                            <a:sysClr val="windowText" lastClr="000000"/>
                          </a:solidFill>
                          <a:latin typeface="Meiryo UI" panose="020B0604030504040204" pitchFamily="50" charset="-128"/>
                          <a:ea typeface="Meiryo UI" panose="020B0604030504040204" pitchFamily="50" charset="-128"/>
                        </a:rPr>
                        <a:t>)</a:t>
                      </a:r>
                      <a:endParaRPr kumimoji="1" lang="ja-JP" altLang="en-US" sz="1200" b="1" dirty="0">
                        <a:solidFill>
                          <a:sysClr val="windowText" lastClr="000000"/>
                        </a:solidFill>
                        <a:latin typeface="Meiryo UI" panose="020B0604030504040204" pitchFamily="50" charset="-128"/>
                        <a:ea typeface="Meiryo UI" panose="020B0604030504040204" pitchFamily="50" charset="-128"/>
                      </a:endParaRP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5B9BD5">
                        <a:lumMod val="60000"/>
                        <a:lumOff val="40000"/>
                      </a:srgbClr>
                    </a:solidFill>
                  </a:tcPr>
                </a:tc>
                <a:tc>
                  <a:txBody>
                    <a:bodyPr/>
                    <a:lstStyle>
                      <a:lvl1pPr marL="0" algn="l" defTabSz="1280160" rtl="0" eaLnBrk="1" latinLnBrk="0" hangingPunct="1">
                        <a:defRPr kumimoji="1" sz="2520" b="1" kern="1200">
                          <a:solidFill>
                            <a:schemeClr val="lt1"/>
                          </a:solidFill>
                          <a:latin typeface="游ゴシック" panose="020F0502020204030204"/>
                        </a:defRPr>
                      </a:lvl1pPr>
                      <a:lvl2pPr marL="640080" algn="l" defTabSz="1280160" rtl="0" eaLnBrk="1" latinLnBrk="0" hangingPunct="1">
                        <a:defRPr kumimoji="1" sz="2520" b="1" kern="1200">
                          <a:solidFill>
                            <a:schemeClr val="lt1"/>
                          </a:solidFill>
                          <a:latin typeface="游ゴシック" panose="020F0502020204030204"/>
                        </a:defRPr>
                      </a:lvl2pPr>
                      <a:lvl3pPr marL="1280160" algn="l" defTabSz="1280160" rtl="0" eaLnBrk="1" latinLnBrk="0" hangingPunct="1">
                        <a:defRPr kumimoji="1" sz="2520" b="1" kern="1200">
                          <a:solidFill>
                            <a:schemeClr val="lt1"/>
                          </a:solidFill>
                          <a:latin typeface="游ゴシック" panose="020F0502020204030204"/>
                        </a:defRPr>
                      </a:lvl3pPr>
                      <a:lvl4pPr marL="1920240" algn="l" defTabSz="1280160" rtl="0" eaLnBrk="1" latinLnBrk="0" hangingPunct="1">
                        <a:defRPr kumimoji="1" sz="2520" b="1" kern="1200">
                          <a:solidFill>
                            <a:schemeClr val="lt1"/>
                          </a:solidFill>
                          <a:latin typeface="游ゴシック" panose="020F0502020204030204"/>
                        </a:defRPr>
                      </a:lvl4pPr>
                      <a:lvl5pPr marL="2560320" algn="l" defTabSz="1280160" rtl="0" eaLnBrk="1" latinLnBrk="0" hangingPunct="1">
                        <a:defRPr kumimoji="1" sz="2520" b="1" kern="1200">
                          <a:solidFill>
                            <a:schemeClr val="lt1"/>
                          </a:solidFill>
                          <a:latin typeface="游ゴシック" panose="020F0502020204030204"/>
                        </a:defRPr>
                      </a:lvl5pPr>
                      <a:lvl6pPr marL="3200400" algn="l" defTabSz="1280160" rtl="0" eaLnBrk="1" latinLnBrk="0" hangingPunct="1">
                        <a:defRPr kumimoji="1" sz="2520" b="1" kern="1200">
                          <a:solidFill>
                            <a:schemeClr val="lt1"/>
                          </a:solidFill>
                          <a:latin typeface="游ゴシック" panose="020F0502020204030204"/>
                        </a:defRPr>
                      </a:lvl6pPr>
                      <a:lvl7pPr marL="3840480" algn="l" defTabSz="1280160" rtl="0" eaLnBrk="1" latinLnBrk="0" hangingPunct="1">
                        <a:defRPr kumimoji="1" sz="2520" b="1" kern="1200">
                          <a:solidFill>
                            <a:schemeClr val="lt1"/>
                          </a:solidFill>
                          <a:latin typeface="游ゴシック" panose="020F0502020204030204"/>
                        </a:defRPr>
                      </a:lvl7pPr>
                      <a:lvl8pPr marL="4480560" algn="l" defTabSz="1280160" rtl="0" eaLnBrk="1" latinLnBrk="0" hangingPunct="1">
                        <a:defRPr kumimoji="1" sz="2520" b="1" kern="1200">
                          <a:solidFill>
                            <a:schemeClr val="lt1"/>
                          </a:solidFill>
                          <a:latin typeface="游ゴシック" panose="020F0502020204030204"/>
                        </a:defRPr>
                      </a:lvl8pPr>
                      <a:lvl9pPr marL="5120640" algn="l" defTabSz="1280160" rtl="0" eaLnBrk="1" latinLnBrk="0" hangingPunct="1">
                        <a:defRPr kumimoji="1" sz="2520" b="1" kern="1200">
                          <a:solidFill>
                            <a:schemeClr val="lt1"/>
                          </a:solidFill>
                          <a:latin typeface="游ゴシック" panose="020F0502020204030204"/>
                        </a:defRPr>
                      </a:lvl9pPr>
                    </a:lstStyle>
                    <a:p>
                      <a:pPr algn="ctr"/>
                      <a:r>
                        <a:rPr kumimoji="1" lang="ja-JP" altLang="en-US" sz="1200" b="1" dirty="0">
                          <a:solidFill>
                            <a:sysClr val="windowText" lastClr="000000"/>
                          </a:solidFill>
                          <a:latin typeface="Meiryo UI" panose="020B0604030504040204" pitchFamily="50" charset="-128"/>
                          <a:ea typeface="Meiryo UI" panose="020B0604030504040204" pitchFamily="50" charset="-128"/>
                        </a:rPr>
                        <a:t>食品ロスの発生要因</a:t>
                      </a: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5B9BD5">
                        <a:lumMod val="60000"/>
                        <a:lumOff val="40000"/>
                      </a:srgbClr>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r>
                        <a:rPr kumimoji="1" lang="ja-JP" altLang="en-US" sz="1200" b="1" dirty="0">
                          <a:solidFill>
                            <a:srgbClr val="FF0000"/>
                          </a:solidFill>
                          <a:latin typeface="Meiryo UI" panose="020B0604030504040204" pitchFamily="50" charset="-128"/>
                          <a:ea typeface="Meiryo UI" panose="020B0604030504040204" pitchFamily="50" charset="-128"/>
                        </a:rPr>
                        <a:t>対策（行動変容）</a:t>
                      </a: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5B9BD5">
                        <a:lumMod val="60000"/>
                        <a:lumOff val="40000"/>
                      </a:srgbClr>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r>
                        <a:rPr kumimoji="1" lang="ja-JP" altLang="en-US" sz="1200" b="1" dirty="0">
                          <a:solidFill>
                            <a:sysClr val="windowText" lastClr="000000"/>
                          </a:solidFill>
                          <a:latin typeface="Meiryo UI" panose="020B0604030504040204" pitchFamily="50" charset="-128"/>
                          <a:ea typeface="Meiryo UI" panose="020B0604030504040204" pitchFamily="50" charset="-128"/>
                        </a:rPr>
                        <a:t>対策の方向</a:t>
                      </a: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5B9BD5">
                        <a:lumMod val="60000"/>
                        <a:lumOff val="40000"/>
                      </a:srgbClr>
                    </a:solidFill>
                  </a:tcPr>
                </a:tc>
                <a:extLst>
                  <a:ext uri="{0D108BD9-81ED-4DB2-BD59-A6C34878D82A}">
                    <a16:rowId xmlns:a16="http://schemas.microsoft.com/office/drawing/2014/main" val="3228513064"/>
                  </a:ext>
                </a:extLst>
              </a:tr>
              <a:tr h="573705">
                <a:tc rowSpan="2">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algn="ctr"/>
                      <a:r>
                        <a:rPr kumimoji="1" lang="ja-JP" altLang="en-US" sz="1200" b="1" dirty="0">
                          <a:solidFill>
                            <a:sysClr val="windowText" lastClr="000000"/>
                          </a:solidFill>
                          <a:latin typeface="Meiryo UI" panose="020B0604030504040204" pitchFamily="50" charset="-128"/>
                          <a:ea typeface="Meiryo UI" panose="020B0604030504040204" pitchFamily="50" charset="-128"/>
                        </a:rPr>
                        <a:t>直接廃棄</a:t>
                      </a:r>
                      <a:endParaRPr kumimoji="1" lang="en-US" altLang="ja-JP" sz="1200" b="1" dirty="0">
                        <a:solidFill>
                          <a:sysClr val="windowText" lastClr="000000"/>
                        </a:solidFill>
                        <a:latin typeface="Meiryo UI" panose="020B0604030504040204" pitchFamily="50" charset="-128"/>
                        <a:ea typeface="Meiryo UI" panose="020B0604030504040204" pitchFamily="50" charset="-128"/>
                      </a:endParaRP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000">
                        <a:lumMod val="20000"/>
                        <a:lumOff val="80000"/>
                      </a:srgbClr>
                    </a:solidFill>
                  </a:tcPr>
                </a:tc>
                <a:tc rowSpan="2">
                  <a:txBody>
                    <a:bodyPr/>
                    <a:lstStyle>
                      <a:lvl1pPr marL="0" algn="l" defTabSz="685800" rtl="0" eaLnBrk="1" latinLnBrk="0" hangingPunct="1">
                        <a:defRPr kumimoji="1" sz="1350" kern="1200">
                          <a:solidFill>
                            <a:schemeClr val="tx1"/>
                          </a:solidFill>
                          <a:latin typeface="游ゴシック" panose="020F0502020204030204"/>
                        </a:defRPr>
                      </a:lvl1pPr>
                      <a:lvl2pPr marL="342900" algn="l" defTabSz="685800" rtl="0" eaLnBrk="1" latinLnBrk="0" hangingPunct="1">
                        <a:defRPr kumimoji="1" sz="1350" kern="1200">
                          <a:solidFill>
                            <a:schemeClr val="tx1"/>
                          </a:solidFill>
                          <a:latin typeface="游ゴシック" panose="020F0502020204030204"/>
                        </a:defRPr>
                      </a:lvl2pPr>
                      <a:lvl3pPr marL="685800" algn="l" defTabSz="685800" rtl="0" eaLnBrk="1" latinLnBrk="0" hangingPunct="1">
                        <a:defRPr kumimoji="1" sz="1350" kern="1200">
                          <a:solidFill>
                            <a:schemeClr val="tx1"/>
                          </a:solidFill>
                          <a:latin typeface="游ゴシック" panose="020F0502020204030204"/>
                        </a:defRPr>
                      </a:lvl3pPr>
                      <a:lvl4pPr marL="1028700" algn="l" defTabSz="685800" rtl="0" eaLnBrk="1" latinLnBrk="0" hangingPunct="1">
                        <a:defRPr kumimoji="1" sz="1350" kern="1200">
                          <a:solidFill>
                            <a:schemeClr val="tx1"/>
                          </a:solidFill>
                          <a:latin typeface="游ゴシック" panose="020F0502020204030204"/>
                        </a:defRPr>
                      </a:lvl4pPr>
                      <a:lvl5pPr marL="1371600" algn="l" defTabSz="685800" rtl="0" eaLnBrk="1" latinLnBrk="0" hangingPunct="1">
                        <a:defRPr kumimoji="1" sz="1350" kern="1200">
                          <a:solidFill>
                            <a:schemeClr val="tx1"/>
                          </a:solidFill>
                          <a:latin typeface="游ゴシック" panose="020F0502020204030204"/>
                        </a:defRPr>
                      </a:lvl5pPr>
                      <a:lvl6pPr marL="1714500" algn="l" defTabSz="685800" rtl="0" eaLnBrk="1" latinLnBrk="0" hangingPunct="1">
                        <a:defRPr kumimoji="1" sz="1350" kern="1200">
                          <a:solidFill>
                            <a:schemeClr val="tx1"/>
                          </a:solidFill>
                          <a:latin typeface="游ゴシック" panose="020F0502020204030204"/>
                        </a:defRPr>
                      </a:lvl6pPr>
                      <a:lvl7pPr marL="2057400" algn="l" defTabSz="685800" rtl="0" eaLnBrk="1" latinLnBrk="0" hangingPunct="1">
                        <a:defRPr kumimoji="1" sz="1350" kern="1200">
                          <a:solidFill>
                            <a:schemeClr val="tx1"/>
                          </a:solidFill>
                          <a:latin typeface="游ゴシック" panose="020F0502020204030204"/>
                        </a:defRPr>
                      </a:lvl7pPr>
                      <a:lvl8pPr marL="2400300" algn="l" defTabSz="685800" rtl="0" eaLnBrk="1" latinLnBrk="0" hangingPunct="1">
                        <a:defRPr kumimoji="1" sz="1350" kern="1200">
                          <a:solidFill>
                            <a:schemeClr val="tx1"/>
                          </a:solidFill>
                          <a:latin typeface="游ゴシック" panose="020F0502020204030204"/>
                        </a:defRPr>
                      </a:lvl8pPr>
                      <a:lvl9pPr marL="2743200" algn="l" defTabSz="685800" rtl="0" eaLnBrk="1" latinLnBrk="0" hangingPunct="1">
                        <a:defRPr kumimoji="1" sz="1350" kern="1200">
                          <a:solidFill>
                            <a:schemeClr val="tx1"/>
                          </a:solidFill>
                          <a:latin typeface="游ゴシック" panose="020F0502020204030204"/>
                        </a:defRPr>
                      </a:lvl9pPr>
                    </a:lstStyle>
                    <a:p>
                      <a:pPr algn="ctr"/>
                      <a:r>
                        <a:rPr kumimoji="1" lang="en-US" altLang="ja-JP" sz="1200" b="0" dirty="0">
                          <a:solidFill>
                            <a:sysClr val="windowText" lastClr="000000"/>
                          </a:solidFill>
                          <a:latin typeface="Meiryo UI" panose="020B0604030504040204" pitchFamily="50" charset="-128"/>
                          <a:ea typeface="Meiryo UI" panose="020B0604030504040204" pitchFamily="50" charset="-128"/>
                        </a:rPr>
                        <a:t>43%</a:t>
                      </a: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000">
                        <a:lumMod val="20000"/>
                        <a:lumOff val="80000"/>
                      </a:srgbClr>
                    </a:solidFill>
                  </a:tcPr>
                </a:tc>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algn="l"/>
                      <a:r>
                        <a:rPr kumimoji="1" lang="ja-JP" altLang="en-US" sz="1200" b="1" dirty="0">
                          <a:solidFill>
                            <a:sysClr val="windowText" lastClr="000000"/>
                          </a:solidFill>
                          <a:latin typeface="Meiryo UI" panose="020B0604030504040204" pitchFamily="50" charset="-128"/>
                          <a:ea typeface="Meiryo UI" panose="020B0604030504040204" pitchFamily="50" charset="-128"/>
                        </a:rPr>
                        <a:t>◎買いすぎ</a:t>
                      </a:r>
                      <a:endParaRPr kumimoji="1" lang="en-US" altLang="ja-JP" sz="1200" b="1" dirty="0">
                        <a:solidFill>
                          <a:sysClr val="windowText" lastClr="000000"/>
                        </a:solidFill>
                        <a:latin typeface="Meiryo UI" panose="020B0604030504040204" pitchFamily="50" charset="-128"/>
                        <a:ea typeface="Meiryo UI" panose="020B0604030504040204" pitchFamily="50" charset="-128"/>
                      </a:endParaRPr>
                    </a:p>
                    <a:p>
                      <a:pPr algn="l"/>
                      <a:r>
                        <a:rPr kumimoji="1" lang="ja-JP" altLang="en-US" sz="1200" b="1" dirty="0">
                          <a:solidFill>
                            <a:sysClr val="windowText" lastClr="000000"/>
                          </a:solidFill>
                          <a:latin typeface="Meiryo UI" panose="020B0604030504040204" pitchFamily="50" charset="-128"/>
                          <a:ea typeface="Meiryo UI" panose="020B0604030504040204" pitchFamily="50" charset="-128"/>
                        </a:rPr>
                        <a:t>◎使い忘れ</a:t>
                      </a:r>
                      <a:endParaRPr kumimoji="1" lang="en-US" altLang="ja-JP" sz="1200" b="1" dirty="0">
                        <a:solidFill>
                          <a:sysClr val="windowText" lastClr="000000"/>
                        </a:solidFill>
                        <a:latin typeface="Meiryo UI" panose="020B0604030504040204" pitchFamily="50" charset="-128"/>
                        <a:ea typeface="Meiryo UI" panose="020B0604030504040204" pitchFamily="50" charset="-128"/>
                      </a:endParaRPr>
                    </a:p>
                    <a:p>
                      <a:pPr algn="l"/>
                      <a:r>
                        <a:rPr kumimoji="1" lang="ja-JP" altLang="en-US" sz="1200" b="1" dirty="0">
                          <a:solidFill>
                            <a:sysClr val="windowText" lastClr="000000"/>
                          </a:solidFill>
                          <a:latin typeface="Meiryo UI" panose="020B0604030504040204" pitchFamily="50" charset="-128"/>
                          <a:ea typeface="Meiryo UI" panose="020B0604030504040204" pitchFamily="50" charset="-128"/>
                        </a:rPr>
                        <a:t>◎傷みや期限による廃棄</a:t>
                      </a: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l"/>
                      <a:r>
                        <a:rPr kumimoji="1" lang="ja-JP" altLang="en-US" sz="1400" b="1" dirty="0">
                          <a:solidFill>
                            <a:srgbClr val="FF0000"/>
                          </a:solidFill>
                          <a:highlight>
                            <a:srgbClr val="FFFF00"/>
                          </a:highlight>
                          <a:latin typeface="Meiryo UI" panose="020B0604030504040204" pitchFamily="50" charset="-128"/>
                          <a:ea typeface="Meiryo UI" panose="020B0604030504040204" pitchFamily="50" charset="-128"/>
                        </a:rPr>
                        <a:t>使いきり</a:t>
                      </a:r>
                    </a:p>
                  </a:txBody>
                  <a:tcPr marL="46653" marR="46653" marT="23326" marB="23326"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l"/>
                      <a:r>
                        <a:rPr kumimoji="1" lang="ja-JP" altLang="en-US" sz="1200" b="1" dirty="0">
                          <a:solidFill>
                            <a:sysClr val="windowText" lastClr="000000"/>
                          </a:solidFill>
                          <a:latin typeface="Meiryo UI" panose="020B0604030504040204" pitchFamily="50" charset="-128"/>
                          <a:ea typeface="Meiryo UI" panose="020B0604030504040204" pitchFamily="50" charset="-128"/>
                        </a:rPr>
                        <a:t>在庫管理、計画的な買物（使い切れる量を購入する）</a:t>
                      </a:r>
                      <a:endParaRPr kumimoji="1" lang="en-US" altLang="ja-JP" sz="1200" b="1" dirty="0">
                        <a:solidFill>
                          <a:sysClr val="windowText" lastClr="000000"/>
                        </a:solidFill>
                        <a:latin typeface="Meiryo UI" panose="020B0604030504040204" pitchFamily="50" charset="-128"/>
                        <a:ea typeface="Meiryo UI" panose="020B0604030504040204" pitchFamily="50" charset="-128"/>
                      </a:endParaRPr>
                    </a:p>
                    <a:p>
                      <a:pPr algn="l"/>
                      <a:r>
                        <a:rPr kumimoji="1" lang="ja-JP" altLang="en-US" sz="1200" b="1" dirty="0">
                          <a:solidFill>
                            <a:sysClr val="windowText" lastClr="000000"/>
                          </a:solidFill>
                          <a:latin typeface="Meiryo UI" panose="020B0604030504040204" pitchFamily="50" charset="-128"/>
                          <a:ea typeface="Meiryo UI" panose="020B0604030504040204" pitchFamily="50" charset="-128"/>
                        </a:rPr>
                        <a:t>適切な保存</a:t>
                      </a: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消費期限・賞味期限への理解</a:t>
                      </a:r>
                      <a:endParaRPr kumimoji="1" lang="ja-JP" altLang="en-US" sz="1200" b="1" dirty="0">
                        <a:solidFill>
                          <a:sysClr val="windowText" lastClr="000000"/>
                        </a:solidFill>
                        <a:latin typeface="Meiryo UI" panose="020B0604030504040204" pitchFamily="50" charset="-128"/>
                        <a:ea typeface="Meiryo UI" panose="020B0604030504040204" pitchFamily="50" charset="-128"/>
                      </a:endParaRP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62621925"/>
                  </a:ext>
                </a:extLst>
              </a:tr>
              <a:tr h="404451">
                <a:tc vMerge="1">
                  <a:txBody>
                    <a:bodyPr/>
                    <a:lstStyle/>
                    <a:p>
                      <a:pPr algn="ctr"/>
                      <a:endParaRPr kumimoji="1" lang="en-US" altLang="ja-JP" sz="1500" b="1" dirty="0">
                        <a:solidFill>
                          <a:sysClr val="windowText" lastClr="000000"/>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◎買いすぎ</a:t>
                      </a:r>
                      <a:endPar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◎使い忘れ</a:t>
                      </a:r>
                      <a:endParaRPr kumimoji="1" lang="ja-JP" altLang="en-US" sz="1200" b="1" dirty="0">
                        <a:solidFill>
                          <a:sysClr val="windowText" lastClr="000000"/>
                        </a:solidFill>
                        <a:latin typeface="Meiryo UI" panose="020B0604030504040204" pitchFamily="50" charset="-128"/>
                        <a:ea typeface="Meiryo UI" panose="020B0604030504040204" pitchFamily="50" charset="-128"/>
                      </a:endParaRP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未利用食品の有効活用</a:t>
                      </a: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未利用食品の寄附</a:t>
                      </a: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31220840"/>
                  </a:ext>
                </a:extLst>
              </a:tr>
              <a:tr h="434898">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algn="ctr"/>
                      <a:r>
                        <a:rPr kumimoji="1" lang="ja-JP" altLang="en-US" sz="1200" b="1" dirty="0">
                          <a:solidFill>
                            <a:sysClr val="windowText" lastClr="000000"/>
                          </a:solidFill>
                          <a:latin typeface="Meiryo UI" panose="020B0604030504040204" pitchFamily="50" charset="-128"/>
                          <a:ea typeface="Meiryo UI" panose="020B0604030504040204" pitchFamily="50" charset="-128"/>
                        </a:rPr>
                        <a:t>過剰除去</a:t>
                      </a:r>
                      <a:endParaRPr kumimoji="1" lang="en-US" altLang="ja-JP" sz="1200" b="1" dirty="0">
                        <a:solidFill>
                          <a:sysClr val="windowText" lastClr="000000"/>
                        </a:solidFill>
                        <a:latin typeface="Meiryo UI" panose="020B0604030504040204" pitchFamily="50" charset="-128"/>
                        <a:ea typeface="Meiryo UI" panose="020B0604030504040204" pitchFamily="50" charset="-128"/>
                      </a:endParaRP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800" rtl="0" eaLnBrk="1" latinLnBrk="0" hangingPunct="1">
                        <a:defRPr kumimoji="1" sz="1350" kern="1200">
                          <a:solidFill>
                            <a:schemeClr val="tx1"/>
                          </a:solidFill>
                          <a:latin typeface="游ゴシック" panose="020F0502020204030204"/>
                        </a:defRPr>
                      </a:lvl1pPr>
                      <a:lvl2pPr marL="342900" algn="l" defTabSz="685800" rtl="0" eaLnBrk="1" latinLnBrk="0" hangingPunct="1">
                        <a:defRPr kumimoji="1" sz="1350" kern="1200">
                          <a:solidFill>
                            <a:schemeClr val="tx1"/>
                          </a:solidFill>
                          <a:latin typeface="游ゴシック" panose="020F0502020204030204"/>
                        </a:defRPr>
                      </a:lvl2pPr>
                      <a:lvl3pPr marL="685800" algn="l" defTabSz="685800" rtl="0" eaLnBrk="1" latinLnBrk="0" hangingPunct="1">
                        <a:defRPr kumimoji="1" sz="1350" kern="1200">
                          <a:solidFill>
                            <a:schemeClr val="tx1"/>
                          </a:solidFill>
                          <a:latin typeface="游ゴシック" panose="020F0502020204030204"/>
                        </a:defRPr>
                      </a:lvl3pPr>
                      <a:lvl4pPr marL="1028700" algn="l" defTabSz="685800" rtl="0" eaLnBrk="1" latinLnBrk="0" hangingPunct="1">
                        <a:defRPr kumimoji="1" sz="1350" kern="1200">
                          <a:solidFill>
                            <a:schemeClr val="tx1"/>
                          </a:solidFill>
                          <a:latin typeface="游ゴシック" panose="020F0502020204030204"/>
                        </a:defRPr>
                      </a:lvl4pPr>
                      <a:lvl5pPr marL="1371600" algn="l" defTabSz="685800" rtl="0" eaLnBrk="1" latinLnBrk="0" hangingPunct="1">
                        <a:defRPr kumimoji="1" sz="1350" kern="1200">
                          <a:solidFill>
                            <a:schemeClr val="tx1"/>
                          </a:solidFill>
                          <a:latin typeface="游ゴシック" panose="020F0502020204030204"/>
                        </a:defRPr>
                      </a:lvl5pPr>
                      <a:lvl6pPr marL="1714500" algn="l" defTabSz="685800" rtl="0" eaLnBrk="1" latinLnBrk="0" hangingPunct="1">
                        <a:defRPr kumimoji="1" sz="1350" kern="1200">
                          <a:solidFill>
                            <a:schemeClr val="tx1"/>
                          </a:solidFill>
                          <a:latin typeface="游ゴシック" panose="020F0502020204030204"/>
                        </a:defRPr>
                      </a:lvl6pPr>
                      <a:lvl7pPr marL="2057400" algn="l" defTabSz="685800" rtl="0" eaLnBrk="1" latinLnBrk="0" hangingPunct="1">
                        <a:defRPr kumimoji="1" sz="1350" kern="1200">
                          <a:solidFill>
                            <a:schemeClr val="tx1"/>
                          </a:solidFill>
                          <a:latin typeface="游ゴシック" panose="020F0502020204030204"/>
                        </a:defRPr>
                      </a:lvl7pPr>
                      <a:lvl8pPr marL="2400300" algn="l" defTabSz="685800" rtl="0" eaLnBrk="1" latinLnBrk="0" hangingPunct="1">
                        <a:defRPr kumimoji="1" sz="1350" kern="1200">
                          <a:solidFill>
                            <a:schemeClr val="tx1"/>
                          </a:solidFill>
                          <a:latin typeface="游ゴシック" panose="020F0502020204030204"/>
                        </a:defRPr>
                      </a:lvl8pPr>
                      <a:lvl9pPr marL="2743200" algn="l" defTabSz="685800" rtl="0" eaLnBrk="1" latinLnBrk="0" hangingPunct="1">
                        <a:defRPr kumimoji="1" sz="1350" kern="1200">
                          <a:solidFill>
                            <a:schemeClr val="tx1"/>
                          </a:solidFill>
                          <a:latin typeface="游ゴシック" panose="020F0502020204030204"/>
                        </a:defRPr>
                      </a:lvl9pPr>
                    </a:lstStyle>
                    <a:p>
                      <a:pPr algn="ctr"/>
                      <a:r>
                        <a:rPr kumimoji="1" lang="en-US" altLang="ja-JP" sz="1200" b="0" dirty="0">
                          <a:solidFill>
                            <a:sysClr val="windowText" lastClr="000000"/>
                          </a:solidFill>
                          <a:latin typeface="Meiryo UI" panose="020B0604030504040204" pitchFamily="50" charset="-128"/>
                          <a:ea typeface="Meiryo UI" panose="020B0604030504040204" pitchFamily="50" charset="-128"/>
                        </a:rPr>
                        <a:t>16%</a:t>
                      </a: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algn="l"/>
                      <a:r>
                        <a:rPr kumimoji="1" lang="ja-JP" altLang="en-US" sz="1200" b="1" dirty="0">
                          <a:solidFill>
                            <a:sysClr val="windowText" lastClr="000000"/>
                          </a:solidFill>
                          <a:latin typeface="Meiryo UI" panose="020B0604030504040204" pitchFamily="50" charset="-128"/>
                          <a:ea typeface="Meiryo UI" panose="020B0604030504040204" pitchFamily="50" charset="-128"/>
                        </a:rPr>
                        <a:t>◎可食部位の除去</a:t>
                      </a: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rgbClr val="FF0000"/>
                          </a:solidFill>
                          <a:effectLst/>
                          <a:highlight>
                            <a:srgbClr val="FFFF00"/>
                          </a:highlight>
                          <a:uLnTx/>
                          <a:uFillTx/>
                          <a:latin typeface="Meiryo UI" panose="020B0604030504040204" pitchFamily="50" charset="-128"/>
                          <a:ea typeface="Meiryo UI" panose="020B0604030504040204" pitchFamily="50" charset="-128"/>
                          <a:cs typeface="+mn-cs"/>
                        </a:rPr>
                        <a:t>使いきり</a:t>
                      </a: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使いきり（食べられる部分は、できる限り、無駄にしない）</a:t>
                      </a: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8088341"/>
                  </a:ext>
                </a:extLst>
              </a:tr>
              <a:tr h="573705">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algn="ctr"/>
                      <a:r>
                        <a:rPr kumimoji="1" lang="ja-JP" altLang="en-US" sz="1200" b="1" dirty="0">
                          <a:solidFill>
                            <a:sysClr val="windowText" lastClr="000000"/>
                          </a:solidFill>
                          <a:latin typeface="Meiryo UI" panose="020B0604030504040204" pitchFamily="50" charset="-128"/>
                          <a:ea typeface="Meiryo UI" panose="020B0604030504040204" pitchFamily="50" charset="-128"/>
                        </a:rPr>
                        <a:t>食べ残し</a:t>
                      </a:r>
                      <a:endParaRPr kumimoji="1" lang="en-US" altLang="ja-JP" sz="1200" b="1" dirty="0">
                        <a:solidFill>
                          <a:sysClr val="windowText" lastClr="000000"/>
                        </a:solidFill>
                        <a:latin typeface="Meiryo UI" panose="020B0604030504040204" pitchFamily="50" charset="-128"/>
                        <a:ea typeface="Meiryo UI" panose="020B0604030504040204" pitchFamily="50" charset="-128"/>
                      </a:endParaRP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000">
                        <a:lumMod val="20000"/>
                        <a:lumOff val="80000"/>
                      </a:srgbClr>
                    </a:solidFill>
                  </a:tcPr>
                </a:tc>
                <a:tc>
                  <a:txBody>
                    <a:bodyPr/>
                    <a:lstStyle>
                      <a:lvl1pPr marL="0" algn="l" defTabSz="685800" rtl="0" eaLnBrk="1" latinLnBrk="0" hangingPunct="1">
                        <a:defRPr kumimoji="1" sz="1350" kern="1200">
                          <a:solidFill>
                            <a:schemeClr val="tx1"/>
                          </a:solidFill>
                          <a:latin typeface="游ゴシック" panose="020F0502020204030204"/>
                        </a:defRPr>
                      </a:lvl1pPr>
                      <a:lvl2pPr marL="342900" algn="l" defTabSz="685800" rtl="0" eaLnBrk="1" latinLnBrk="0" hangingPunct="1">
                        <a:defRPr kumimoji="1" sz="1350" kern="1200">
                          <a:solidFill>
                            <a:schemeClr val="tx1"/>
                          </a:solidFill>
                          <a:latin typeface="游ゴシック" panose="020F0502020204030204"/>
                        </a:defRPr>
                      </a:lvl2pPr>
                      <a:lvl3pPr marL="685800" algn="l" defTabSz="685800" rtl="0" eaLnBrk="1" latinLnBrk="0" hangingPunct="1">
                        <a:defRPr kumimoji="1" sz="1350" kern="1200">
                          <a:solidFill>
                            <a:schemeClr val="tx1"/>
                          </a:solidFill>
                          <a:latin typeface="游ゴシック" panose="020F0502020204030204"/>
                        </a:defRPr>
                      </a:lvl3pPr>
                      <a:lvl4pPr marL="1028700" algn="l" defTabSz="685800" rtl="0" eaLnBrk="1" latinLnBrk="0" hangingPunct="1">
                        <a:defRPr kumimoji="1" sz="1350" kern="1200">
                          <a:solidFill>
                            <a:schemeClr val="tx1"/>
                          </a:solidFill>
                          <a:latin typeface="游ゴシック" panose="020F0502020204030204"/>
                        </a:defRPr>
                      </a:lvl4pPr>
                      <a:lvl5pPr marL="1371600" algn="l" defTabSz="685800" rtl="0" eaLnBrk="1" latinLnBrk="0" hangingPunct="1">
                        <a:defRPr kumimoji="1" sz="1350" kern="1200">
                          <a:solidFill>
                            <a:schemeClr val="tx1"/>
                          </a:solidFill>
                          <a:latin typeface="游ゴシック" panose="020F0502020204030204"/>
                        </a:defRPr>
                      </a:lvl5pPr>
                      <a:lvl6pPr marL="1714500" algn="l" defTabSz="685800" rtl="0" eaLnBrk="1" latinLnBrk="0" hangingPunct="1">
                        <a:defRPr kumimoji="1" sz="1350" kern="1200">
                          <a:solidFill>
                            <a:schemeClr val="tx1"/>
                          </a:solidFill>
                          <a:latin typeface="游ゴシック" panose="020F0502020204030204"/>
                        </a:defRPr>
                      </a:lvl6pPr>
                      <a:lvl7pPr marL="2057400" algn="l" defTabSz="685800" rtl="0" eaLnBrk="1" latinLnBrk="0" hangingPunct="1">
                        <a:defRPr kumimoji="1" sz="1350" kern="1200">
                          <a:solidFill>
                            <a:schemeClr val="tx1"/>
                          </a:solidFill>
                          <a:latin typeface="游ゴシック" panose="020F0502020204030204"/>
                        </a:defRPr>
                      </a:lvl7pPr>
                      <a:lvl8pPr marL="2400300" algn="l" defTabSz="685800" rtl="0" eaLnBrk="1" latinLnBrk="0" hangingPunct="1">
                        <a:defRPr kumimoji="1" sz="1350" kern="1200">
                          <a:solidFill>
                            <a:schemeClr val="tx1"/>
                          </a:solidFill>
                          <a:latin typeface="游ゴシック" panose="020F0502020204030204"/>
                        </a:defRPr>
                      </a:lvl8pPr>
                      <a:lvl9pPr marL="2743200" algn="l" defTabSz="685800" rtl="0" eaLnBrk="1" latinLnBrk="0" hangingPunct="1">
                        <a:defRPr kumimoji="1" sz="1350" kern="1200">
                          <a:solidFill>
                            <a:schemeClr val="tx1"/>
                          </a:solidFill>
                          <a:latin typeface="游ゴシック" panose="020F0502020204030204"/>
                        </a:defRPr>
                      </a:lvl9pPr>
                    </a:lstStyle>
                    <a:p>
                      <a:pPr algn="ctr"/>
                      <a:r>
                        <a:rPr kumimoji="1" lang="en-US" altLang="ja-JP" sz="1200" b="0" dirty="0">
                          <a:solidFill>
                            <a:sysClr val="windowText" lastClr="000000"/>
                          </a:solidFill>
                          <a:latin typeface="Meiryo UI" panose="020B0604030504040204" pitchFamily="50" charset="-128"/>
                          <a:ea typeface="Meiryo UI" panose="020B0604030504040204" pitchFamily="50" charset="-128"/>
                        </a:rPr>
                        <a:t>41%</a:t>
                      </a: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000">
                        <a:lumMod val="20000"/>
                        <a:lumOff val="80000"/>
                      </a:srgbClr>
                    </a:solidFill>
                  </a:tcPr>
                </a:tc>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algn="l"/>
                      <a:r>
                        <a:rPr kumimoji="1" lang="ja-JP" altLang="en-US" sz="1200" b="1" dirty="0">
                          <a:solidFill>
                            <a:sysClr val="windowText" lastClr="000000"/>
                          </a:solidFill>
                          <a:latin typeface="Meiryo UI" panose="020B0604030504040204" pitchFamily="50" charset="-128"/>
                          <a:ea typeface="Meiryo UI" panose="020B0604030504040204" pitchFamily="50" charset="-128"/>
                        </a:rPr>
                        <a:t>◎作りすぎ</a:t>
                      </a: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食べきり</a:t>
                      </a: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l"/>
                      <a:r>
                        <a:rPr kumimoji="1" lang="ja-JP" altLang="en-US" sz="1200" b="1" dirty="0">
                          <a:solidFill>
                            <a:sysClr val="windowText" lastClr="000000"/>
                          </a:solidFill>
                          <a:latin typeface="Meiryo UI" panose="020B0604030504040204" pitchFamily="50" charset="-128"/>
                          <a:ea typeface="Meiryo UI" panose="020B0604030504040204" pitchFamily="50" charset="-128"/>
                        </a:rPr>
                        <a:t>計画的な調理</a:t>
                      </a:r>
                      <a:r>
                        <a:rPr kumimoji="1" lang="en-US" altLang="ja-JP" sz="1200" b="1" dirty="0">
                          <a:solidFill>
                            <a:sysClr val="windowText" lastClr="000000"/>
                          </a:solidFill>
                          <a:latin typeface="Meiryo UI" panose="020B0604030504040204" pitchFamily="50" charset="-128"/>
                          <a:ea typeface="Meiryo UI" panose="020B0604030504040204" pitchFamily="50" charset="-128"/>
                        </a:rPr>
                        <a:t>(</a:t>
                      </a:r>
                      <a:r>
                        <a:rPr kumimoji="1" lang="ja-JP" altLang="en-US" sz="1200" b="1" dirty="0">
                          <a:solidFill>
                            <a:sysClr val="windowText" lastClr="000000"/>
                          </a:solidFill>
                          <a:latin typeface="Meiryo UI" panose="020B0604030504040204" pitchFamily="50" charset="-128"/>
                          <a:ea typeface="Meiryo UI" panose="020B0604030504040204" pitchFamily="50" charset="-128"/>
                        </a:rPr>
                        <a:t>食べきれる量を作る</a:t>
                      </a:r>
                      <a:r>
                        <a:rPr kumimoji="1" lang="en-US" altLang="ja-JP" sz="1200" b="1" dirty="0">
                          <a:solidFill>
                            <a:sysClr val="windowText" lastClr="000000"/>
                          </a:solidFill>
                          <a:latin typeface="Meiryo UI" panose="020B0604030504040204" pitchFamily="50" charset="-128"/>
                          <a:ea typeface="Meiryo UI" panose="020B0604030504040204" pitchFamily="50" charset="-128"/>
                        </a:rPr>
                        <a:t>)</a:t>
                      </a:r>
                    </a:p>
                    <a:p>
                      <a:pPr algn="l"/>
                      <a:r>
                        <a:rPr kumimoji="1" lang="ja-JP" altLang="en-US" sz="1200" b="1" dirty="0">
                          <a:solidFill>
                            <a:sysClr val="windowText" lastClr="000000"/>
                          </a:solidFill>
                          <a:latin typeface="Meiryo UI" panose="020B0604030504040204" pitchFamily="50" charset="-128"/>
                          <a:ea typeface="Meiryo UI" panose="020B0604030504040204" pitchFamily="50" charset="-128"/>
                        </a:rPr>
                        <a:t>食べきり</a:t>
                      </a:r>
                    </a:p>
                    <a:p>
                      <a:pPr algn="l"/>
                      <a:r>
                        <a:rPr kumimoji="1" lang="ja-JP" altLang="en-US" sz="1200" b="1" dirty="0">
                          <a:solidFill>
                            <a:sysClr val="windowText" lastClr="000000"/>
                          </a:solidFill>
                          <a:latin typeface="Meiryo UI" panose="020B0604030504040204" pitchFamily="50" charset="-128"/>
                          <a:ea typeface="Meiryo UI" panose="020B0604030504040204" pitchFamily="50" charset="-128"/>
                        </a:rPr>
                        <a:t>食べ残しのリメイクや保存などの活用</a:t>
                      </a:r>
                    </a:p>
                  </a:txBody>
                  <a:tcPr marL="65314" marR="65314" marT="32657" marB="32657"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88389161"/>
                  </a:ext>
                </a:extLst>
              </a:tr>
            </a:tbl>
          </a:graphicData>
        </a:graphic>
      </p:graphicFrame>
      <p:sp>
        <p:nvSpPr>
          <p:cNvPr id="10" name="二等辺三角形 9">
            <a:extLst>
              <a:ext uri="{FF2B5EF4-FFF2-40B4-BE49-F238E27FC236}">
                <a16:creationId xmlns:a16="http://schemas.microsoft.com/office/drawing/2014/main" id="{46FB2067-2AAE-4F80-A844-A58CB16FE5AF}"/>
              </a:ext>
            </a:extLst>
          </p:cNvPr>
          <p:cNvSpPr/>
          <p:nvPr/>
        </p:nvSpPr>
        <p:spPr>
          <a:xfrm rot="10800000">
            <a:off x="1679275" y="3519602"/>
            <a:ext cx="5703337" cy="239533"/>
          </a:xfrm>
          <a:prstGeom prst="triangle">
            <a:avLst>
              <a:gd name="adj" fmla="val 50462"/>
            </a:avLst>
          </a:prstGeom>
          <a:solidFill>
            <a:schemeClr val="accent1">
              <a:lumMod val="40000"/>
              <a:lumOff val="6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dirty="0">
              <a:ln>
                <a:noFill/>
              </a:ln>
              <a:solidFill>
                <a:schemeClr val="tx1"/>
              </a:solidFill>
              <a:effectLst/>
              <a:uLnTx/>
              <a:uFillTx/>
              <a:latin typeface="Calibri"/>
              <a:ea typeface="ＭＳ Ｐゴシック" panose="020B0600070205080204" pitchFamily="50" charset="-128"/>
              <a:cs typeface="+mn-cs"/>
            </a:endParaRPr>
          </a:p>
        </p:txBody>
      </p:sp>
      <p:sp>
        <p:nvSpPr>
          <p:cNvPr id="13" name="テキスト ボックス 12">
            <a:extLst>
              <a:ext uri="{FF2B5EF4-FFF2-40B4-BE49-F238E27FC236}">
                <a16:creationId xmlns:a16="http://schemas.microsoft.com/office/drawing/2014/main" id="{0600A9B1-560B-4E1F-BB9A-219CE984392E}"/>
              </a:ext>
            </a:extLst>
          </p:cNvPr>
          <p:cNvSpPr txBox="1"/>
          <p:nvPr/>
        </p:nvSpPr>
        <p:spPr>
          <a:xfrm>
            <a:off x="198643" y="3955864"/>
            <a:ext cx="8794421" cy="2785378"/>
          </a:xfrm>
          <a:prstGeom prst="rect">
            <a:avLst/>
          </a:prstGeom>
          <a:noFill/>
          <a:ln>
            <a:noFill/>
          </a:ln>
        </p:spPr>
        <p:txBody>
          <a:bodyPr wrap="square" rtlCol="0">
            <a:spAutoFit/>
          </a:bodyPr>
          <a:lstStyle/>
          <a:p>
            <a:pPr>
              <a:lnSpc>
                <a:spcPts val="2100"/>
              </a:lnSpc>
            </a:pPr>
            <a:r>
              <a:rPr lang="ja-JP" altLang="en-US" sz="2000" dirty="0">
                <a:latin typeface="Meiryo UI" panose="020B0604030504040204" pitchFamily="50" charset="-128"/>
                <a:ea typeface="Meiryo UI" panose="020B0604030504040204" pitchFamily="50" charset="-128"/>
              </a:rPr>
              <a:t>◎　第１回計画部会では、食品ロスの発生割合が高い「直接廃棄（</a:t>
            </a:r>
            <a:r>
              <a:rPr lang="en-US" altLang="ja-JP" sz="2000" dirty="0">
                <a:latin typeface="Meiryo UI" panose="020B0604030504040204" pitchFamily="50" charset="-128"/>
                <a:ea typeface="Meiryo UI" panose="020B0604030504040204" pitchFamily="50" charset="-128"/>
              </a:rPr>
              <a:t>43%</a:t>
            </a:r>
            <a:r>
              <a:rPr lang="ja-JP" altLang="en-US" sz="2000" dirty="0">
                <a:latin typeface="Meiryo UI" panose="020B0604030504040204" pitchFamily="50" charset="-128"/>
                <a:ea typeface="Meiryo UI" panose="020B0604030504040204" pitchFamily="50" charset="-128"/>
              </a:rPr>
              <a:t>）」及び</a:t>
            </a:r>
            <a:endParaRPr lang="en-US" altLang="ja-JP" sz="2000" dirty="0">
              <a:latin typeface="Meiryo UI" panose="020B0604030504040204" pitchFamily="50" charset="-128"/>
              <a:ea typeface="Meiryo UI" panose="020B0604030504040204" pitchFamily="50" charset="-128"/>
            </a:endParaRPr>
          </a:p>
          <a:p>
            <a:pPr>
              <a:lnSpc>
                <a:spcPts val="2100"/>
              </a:lnSpc>
            </a:pPr>
            <a:r>
              <a:rPr lang="ja-JP" altLang="en-US" sz="2000" dirty="0">
                <a:latin typeface="Meiryo UI" panose="020B0604030504040204" pitchFamily="50" charset="-128"/>
                <a:ea typeface="Meiryo UI" panose="020B0604030504040204" pitchFamily="50" charset="-128"/>
              </a:rPr>
              <a:t>　　「食べ残し（</a:t>
            </a:r>
            <a:r>
              <a:rPr lang="en-US" altLang="ja-JP" sz="2000" dirty="0">
                <a:latin typeface="Meiryo UI" panose="020B0604030504040204" pitchFamily="50" charset="-128"/>
                <a:ea typeface="Meiryo UI" panose="020B0604030504040204" pitchFamily="50" charset="-128"/>
              </a:rPr>
              <a:t>41%</a:t>
            </a:r>
            <a:r>
              <a:rPr lang="ja-JP" altLang="en-US" sz="2000" dirty="0">
                <a:latin typeface="Meiryo UI" panose="020B0604030504040204" pitchFamily="50" charset="-128"/>
                <a:ea typeface="Meiryo UI" panose="020B0604030504040204" pitchFamily="50" charset="-128"/>
              </a:rPr>
              <a:t>）」を中心にアプローチするため、その対策（行動変容）として、</a:t>
            </a:r>
            <a:endParaRPr lang="en-US" altLang="ja-JP" sz="2000" dirty="0">
              <a:latin typeface="Meiryo UI" panose="020B0604030504040204" pitchFamily="50" charset="-128"/>
              <a:ea typeface="Meiryo UI" panose="020B0604030504040204" pitchFamily="50" charset="-128"/>
            </a:endParaRPr>
          </a:p>
          <a:p>
            <a:pPr>
              <a:lnSpc>
                <a:spcPts val="2100"/>
              </a:lnSpc>
            </a:pPr>
            <a:r>
              <a:rPr lang="ja-JP" altLang="en-US" sz="2000" dirty="0">
                <a:latin typeface="Meiryo UI" panose="020B0604030504040204" pitchFamily="50" charset="-128"/>
                <a:ea typeface="Meiryo UI" panose="020B0604030504040204" pitchFamily="50" charset="-128"/>
              </a:rPr>
              <a:t>　　「食べきり」及び「未利用食品の有効活用」で整理していた。</a:t>
            </a:r>
            <a:endParaRPr lang="en-US" altLang="ja-JP" sz="2000" dirty="0">
              <a:latin typeface="Meiryo UI" panose="020B0604030504040204" pitchFamily="50" charset="-128"/>
              <a:ea typeface="Meiryo UI" panose="020B0604030504040204" pitchFamily="50" charset="-128"/>
            </a:endParaRPr>
          </a:p>
          <a:p>
            <a:pPr>
              <a:lnSpc>
                <a:spcPts val="2100"/>
              </a:lnSpc>
            </a:pPr>
            <a:endParaRPr lang="en-US" altLang="ja-JP" sz="2000" dirty="0">
              <a:latin typeface="Meiryo UI" panose="020B0604030504040204" pitchFamily="50" charset="-128"/>
              <a:ea typeface="Meiryo UI" panose="020B0604030504040204" pitchFamily="50" charset="-128"/>
            </a:endParaRPr>
          </a:p>
          <a:p>
            <a:pPr>
              <a:lnSpc>
                <a:spcPts val="2100"/>
              </a:lnSpc>
            </a:pPr>
            <a:r>
              <a:rPr lang="ja-JP" altLang="en-US" sz="2000" dirty="0">
                <a:latin typeface="Meiryo UI" panose="020B0604030504040204" pitchFamily="50" charset="-128"/>
                <a:ea typeface="Meiryo UI" panose="020B0604030504040204" pitchFamily="50" charset="-128"/>
              </a:rPr>
              <a:t>◎　この点につき、委員意見の</a:t>
            </a:r>
            <a:r>
              <a:rPr lang="ja-JP" altLang="en-US" sz="2000" dirty="0">
                <a:solidFill>
                  <a:srgbClr val="FF0000"/>
                </a:solidFill>
                <a:latin typeface="Meiryo UI" panose="020B0604030504040204" pitchFamily="50" charset="-128"/>
                <a:ea typeface="Meiryo UI" panose="020B0604030504040204" pitchFamily="50" charset="-128"/>
              </a:rPr>
              <a:t>「どのような行動変容を促進していくのか」といった観点を</a:t>
            </a:r>
            <a:endParaRPr lang="en-US" altLang="ja-JP" sz="2000" dirty="0">
              <a:solidFill>
                <a:srgbClr val="FF0000"/>
              </a:solidFill>
              <a:latin typeface="Meiryo UI" panose="020B0604030504040204" pitchFamily="50" charset="-128"/>
              <a:ea typeface="Meiryo UI" panose="020B0604030504040204" pitchFamily="50" charset="-128"/>
            </a:endParaRPr>
          </a:p>
          <a:p>
            <a:pPr>
              <a:lnSpc>
                <a:spcPts val="2100"/>
              </a:lnSpc>
            </a:pPr>
            <a:r>
              <a:rPr lang="ja-JP" altLang="en-US" sz="2000" dirty="0">
                <a:solidFill>
                  <a:srgbClr val="FF0000"/>
                </a:solidFill>
                <a:latin typeface="Meiryo UI" panose="020B0604030504040204" pitchFamily="50" charset="-128"/>
                <a:ea typeface="Meiryo UI" panose="020B0604030504040204" pitchFamily="50" charset="-128"/>
              </a:rPr>
              <a:t>　　踏まえ、これらの対策（行動変容）に加え、</a:t>
            </a:r>
            <a:r>
              <a:rPr lang="ja-JP" altLang="en-US" sz="2000" dirty="0">
                <a:solidFill>
                  <a:srgbClr val="FF0000"/>
                </a:solidFill>
                <a:highlight>
                  <a:srgbClr val="FFFF00"/>
                </a:highlight>
                <a:latin typeface="Meiryo UI" panose="020B0604030504040204" pitchFamily="50" charset="-128"/>
                <a:ea typeface="Meiryo UI" panose="020B0604030504040204" pitchFamily="50" charset="-128"/>
              </a:rPr>
              <a:t>「家庭における食品の使いきり」</a:t>
            </a:r>
            <a:r>
              <a:rPr lang="ja-JP" altLang="en-US" sz="2000" dirty="0">
                <a:solidFill>
                  <a:srgbClr val="FF0000"/>
                </a:solidFill>
                <a:latin typeface="Meiryo UI" panose="020B0604030504040204" pitchFamily="50" charset="-128"/>
                <a:ea typeface="Meiryo UI" panose="020B0604030504040204" pitchFamily="50" charset="-128"/>
              </a:rPr>
              <a:t>を追加</a:t>
            </a:r>
            <a:endParaRPr lang="en-US" altLang="ja-JP" sz="2000" dirty="0">
              <a:solidFill>
                <a:srgbClr val="FF0000"/>
              </a:solidFill>
              <a:latin typeface="Meiryo UI" panose="020B0604030504040204" pitchFamily="50" charset="-128"/>
              <a:ea typeface="Meiryo UI" panose="020B0604030504040204" pitchFamily="50" charset="-128"/>
            </a:endParaRPr>
          </a:p>
          <a:p>
            <a:pPr>
              <a:lnSpc>
                <a:spcPts val="2100"/>
              </a:lnSpc>
            </a:pPr>
            <a:r>
              <a:rPr lang="ja-JP" altLang="en-US" sz="2000" dirty="0">
                <a:solidFill>
                  <a:srgbClr val="FF0000"/>
                </a:solidFill>
                <a:latin typeface="Meiryo UI" panose="020B0604030504040204" pitchFamily="50" charset="-128"/>
                <a:ea typeface="Meiryo UI" panose="020B0604030504040204" pitchFamily="50" charset="-128"/>
              </a:rPr>
              <a:t>　　する</a:t>
            </a:r>
            <a:r>
              <a:rPr lang="ja-JP" altLang="en-US" sz="2000" dirty="0">
                <a:latin typeface="Meiryo UI" panose="020B0604030504040204" pitchFamily="50" charset="-128"/>
                <a:ea typeface="Meiryo UI" panose="020B0604030504040204" pitchFamily="50" charset="-128"/>
              </a:rPr>
              <a:t>こととした。</a:t>
            </a:r>
            <a:endParaRPr lang="en-US" altLang="ja-JP" sz="2000" dirty="0">
              <a:latin typeface="Meiryo UI" panose="020B0604030504040204" pitchFamily="50" charset="-128"/>
              <a:ea typeface="Meiryo UI" panose="020B0604030504040204" pitchFamily="50" charset="-128"/>
            </a:endParaRPr>
          </a:p>
          <a:p>
            <a:pPr>
              <a:lnSpc>
                <a:spcPts val="2100"/>
              </a:lnSpc>
            </a:pPr>
            <a:endParaRPr lang="en-US" altLang="ja-JP" sz="2000" dirty="0">
              <a:latin typeface="Meiryo UI" panose="020B0604030504040204" pitchFamily="50" charset="-128"/>
              <a:ea typeface="Meiryo UI" panose="020B0604030504040204" pitchFamily="50" charset="-128"/>
            </a:endParaRPr>
          </a:p>
          <a:p>
            <a:pPr>
              <a:lnSpc>
                <a:spcPts val="2100"/>
              </a:lnSpc>
            </a:pPr>
            <a:r>
              <a:rPr lang="ja-JP" altLang="en-US" sz="2000" dirty="0">
                <a:latin typeface="Meiryo UI" panose="020B0604030504040204" pitchFamily="50" charset="-128"/>
                <a:ea typeface="Meiryo UI" panose="020B0604030504040204" pitchFamily="50" charset="-128"/>
              </a:rPr>
              <a:t>◎　事業系と共通する「食べきり」及び「未利用食品の有効活用」に加え、</a:t>
            </a:r>
            <a:r>
              <a:rPr lang="ja-JP" altLang="en-US" sz="2000" dirty="0">
                <a:solidFill>
                  <a:srgbClr val="FF0000"/>
                </a:solidFill>
                <a:highlight>
                  <a:srgbClr val="FFFF00"/>
                </a:highlight>
                <a:latin typeface="Meiryo UI" panose="020B0604030504040204" pitchFamily="50" charset="-128"/>
                <a:ea typeface="Meiryo UI" panose="020B0604030504040204" pitchFamily="50" charset="-128"/>
              </a:rPr>
              <a:t>家庭系では</a:t>
            </a:r>
            <a:endParaRPr lang="en-US" altLang="ja-JP" sz="2000" dirty="0">
              <a:solidFill>
                <a:srgbClr val="FF0000"/>
              </a:solidFill>
              <a:highlight>
                <a:srgbClr val="FFFF00"/>
              </a:highlight>
              <a:latin typeface="Meiryo UI" panose="020B0604030504040204" pitchFamily="50" charset="-128"/>
              <a:ea typeface="Meiryo UI" panose="020B0604030504040204" pitchFamily="50" charset="-128"/>
            </a:endParaRPr>
          </a:p>
          <a:p>
            <a:pPr>
              <a:lnSpc>
                <a:spcPts val="2100"/>
              </a:lnSpc>
            </a:pPr>
            <a:r>
              <a:rPr lang="ja-JP" altLang="en-US" sz="2000" dirty="0">
                <a:solidFill>
                  <a:srgbClr val="FF0000"/>
                </a:solidFill>
                <a:latin typeface="Meiryo UI" panose="020B0604030504040204" pitchFamily="50" charset="-128"/>
                <a:ea typeface="Meiryo UI" panose="020B0604030504040204" pitchFamily="50" charset="-128"/>
              </a:rPr>
              <a:t>　　</a:t>
            </a:r>
            <a:r>
              <a:rPr lang="ja-JP" altLang="en-US" sz="2000" dirty="0">
                <a:solidFill>
                  <a:srgbClr val="FF0000"/>
                </a:solidFill>
                <a:highlight>
                  <a:srgbClr val="FFFF00"/>
                </a:highlight>
                <a:latin typeface="Meiryo UI" panose="020B0604030504040204" pitchFamily="50" charset="-128"/>
                <a:ea typeface="Meiryo UI" panose="020B0604030504040204" pitchFamily="50" charset="-128"/>
              </a:rPr>
              <a:t>「使いきり」を推進する対策（行動変容）</a:t>
            </a:r>
            <a:r>
              <a:rPr lang="ja-JP" altLang="en-US" sz="2000" dirty="0">
                <a:latin typeface="Meiryo UI" panose="020B0604030504040204" pitchFamily="50" charset="-128"/>
                <a:ea typeface="Meiryo UI" panose="020B0604030504040204" pitchFamily="50" charset="-128"/>
              </a:rPr>
              <a:t>により、更なる削減に向け取り組んでいく。</a:t>
            </a:r>
          </a:p>
        </p:txBody>
      </p:sp>
    </p:spTree>
    <p:extLst>
      <p:ext uri="{BB962C8B-B14F-4D97-AF65-F5344CB8AC3E}">
        <p14:creationId xmlns:p14="http://schemas.microsoft.com/office/powerpoint/2010/main" val="25225966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251520" y="1124744"/>
            <a:ext cx="8640960" cy="4524315"/>
          </a:xfrm>
          <a:prstGeom prst="rect">
            <a:avLst/>
          </a:prstGeom>
          <a:noFill/>
        </p:spPr>
        <p:txBody>
          <a:bodyPr wrap="square" rtlCol="0">
            <a:spAutoFit/>
          </a:bodyPr>
          <a:lstStyle/>
          <a:p>
            <a:pPr marL="0" marR="0" lvl="0" indent="0" algn="l" defTabSz="914400" rtl="0" eaLnBrk="1" fontAlgn="auto" latinLnBrk="0" hangingPunct="1">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2400" b="1" i="0" u="none" strike="noStrike" kern="1200" cap="none" spc="0" normalizeH="0" baseline="0" noProof="0" dirty="0">
                <a:ln>
                  <a:noFill/>
                </a:ln>
                <a:solidFill>
                  <a:schemeClr val="bg1">
                    <a:lumMod val="85000"/>
                  </a:schemeClr>
                </a:solidFill>
                <a:effectLst/>
                <a:uLnTx/>
                <a:uFillTx/>
                <a:latin typeface="Meiryo UI" panose="020B0604030504040204" pitchFamily="50" charset="-128"/>
                <a:ea typeface="Meiryo UI" panose="020B0604030504040204" pitchFamily="50" charset="-128"/>
                <a:cs typeface="+mn-cs"/>
              </a:rPr>
              <a:t>１　食品ロスの発生要因及び主な対応策</a:t>
            </a:r>
            <a:endParaRPr kumimoji="1" lang="en-US" altLang="ja-JP" sz="2400" b="1" i="0" u="none" strike="noStrike" kern="1200" cap="none" spc="0" normalizeH="0" baseline="0" noProof="0" dirty="0">
              <a:ln>
                <a:noFill/>
              </a:ln>
              <a:solidFill>
                <a:schemeClr val="bg1">
                  <a:lumMod val="85000"/>
                </a:schemeClr>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spcBef>
                <a:spcPts val="0"/>
              </a:spcBef>
              <a:spcAft>
                <a:spcPts val="0"/>
              </a:spcAft>
              <a:buClrTx/>
              <a:buSzTx/>
              <a:buFontTx/>
              <a:buNone/>
              <a:tabLst/>
              <a:defRPr/>
            </a:pPr>
            <a:r>
              <a:rPr lang="ja-JP" altLang="en-US" sz="2400" b="1" dirty="0">
                <a:solidFill>
                  <a:schemeClr val="bg1">
                    <a:lumMod val="85000"/>
                  </a:schemeClr>
                </a:solidFill>
                <a:latin typeface="Meiryo UI" panose="020B0604030504040204" pitchFamily="50" charset="-128"/>
                <a:ea typeface="Meiryo UI" panose="020B0604030504040204" pitchFamily="50" charset="-128"/>
              </a:rPr>
              <a:t>　　→ 行動変容の促進（家庭における食品の使いきりの推進）を　　</a:t>
            </a:r>
            <a:endParaRPr lang="en-US" altLang="ja-JP" sz="2400" b="1" dirty="0">
              <a:solidFill>
                <a:schemeClr val="bg1">
                  <a:lumMod val="8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spcBef>
                <a:spcPts val="0"/>
              </a:spcBef>
              <a:spcAft>
                <a:spcPts val="0"/>
              </a:spcAft>
              <a:buClrTx/>
              <a:buSzTx/>
              <a:buFontTx/>
              <a:buNone/>
              <a:tabLst/>
              <a:defRPr/>
            </a:pPr>
            <a:r>
              <a:rPr kumimoji="1" lang="ja-JP" altLang="en-US" sz="2400" b="1" i="0" u="none" strike="noStrike" kern="1200" cap="none" spc="0" normalizeH="0" baseline="0" noProof="0" dirty="0">
                <a:ln>
                  <a:noFill/>
                </a:ln>
                <a:solidFill>
                  <a:schemeClr val="bg1">
                    <a:lumMod val="85000"/>
                  </a:schemeClr>
                </a:solidFill>
                <a:effectLst/>
                <a:uLnTx/>
                <a:uFillTx/>
                <a:latin typeface="Meiryo UI" panose="020B0604030504040204" pitchFamily="50" charset="-128"/>
                <a:ea typeface="Meiryo UI" panose="020B0604030504040204" pitchFamily="50" charset="-128"/>
                <a:cs typeface="+mn-cs"/>
              </a:rPr>
              <a:t>　　　　追加</a:t>
            </a:r>
            <a:endParaRPr kumimoji="1" lang="en-US" altLang="ja-JP" sz="2400" b="1" i="0" u="none" strike="noStrike" kern="1200" cap="none" spc="0" normalizeH="0" baseline="0" noProof="0" dirty="0">
              <a:ln>
                <a:noFill/>
              </a:ln>
              <a:solidFill>
                <a:schemeClr val="bg1">
                  <a:lumMod val="85000"/>
                </a:schemeClr>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spcBef>
                <a:spcPts val="0"/>
              </a:spcBef>
              <a:spcAft>
                <a:spcPts val="0"/>
              </a:spcAft>
              <a:buClrTx/>
              <a:buSzTx/>
              <a:buFontTx/>
              <a:buNone/>
              <a:tabLst/>
              <a:defRPr/>
            </a:pPr>
            <a:br>
              <a:rPr kumimoji="1" lang="en-US" altLang="ja-JP" sz="2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2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lang="ja-JP" altLang="en-US" sz="2400" b="1" dirty="0">
                <a:latin typeface="Meiryo UI" panose="020B0604030504040204" pitchFamily="50" charset="-128"/>
                <a:ea typeface="Meiryo UI" panose="020B0604030504040204" pitchFamily="50" charset="-128"/>
              </a:rPr>
              <a:t>２　</a:t>
            </a:r>
            <a:r>
              <a:rPr kumimoji="1" lang="ja-JP" altLang="en-US" sz="24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施策体系の再整理及び取組の方向性</a:t>
            </a:r>
            <a:endParaRPr kumimoji="1" lang="en-US" altLang="ja-JP" sz="24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spcBef>
                <a:spcPts val="0"/>
              </a:spcBef>
              <a:spcAft>
                <a:spcPts val="0"/>
              </a:spcAft>
              <a:buClrTx/>
              <a:buSzTx/>
              <a:buFontTx/>
              <a:buNone/>
              <a:tabLst/>
              <a:defRPr/>
            </a:pPr>
            <a:r>
              <a:rPr lang="ja-JP" altLang="en-US" sz="2400" b="1" dirty="0">
                <a:latin typeface="Meiryo UI" panose="020B0604030504040204" pitchFamily="50" charset="-128"/>
                <a:ea typeface="Meiryo UI" panose="020B0604030504040204" pitchFamily="50" charset="-128"/>
              </a:rPr>
              <a:t>　　</a:t>
            </a:r>
            <a:r>
              <a:rPr lang="ja-JP" altLang="en-US" sz="2400" b="1" dirty="0">
                <a:solidFill>
                  <a:srgbClr val="FF0000"/>
                </a:solidFill>
                <a:latin typeface="Meiryo UI" panose="020B0604030504040204" pitchFamily="50" charset="-128"/>
                <a:ea typeface="Meiryo UI" panose="020B0604030504040204" pitchFamily="50" charset="-128"/>
              </a:rPr>
              <a:t>→　施策を３つの柱で再整理</a:t>
            </a:r>
            <a:endParaRPr lang="en-US" altLang="ja-JP" sz="2400" b="1"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spcBef>
                <a:spcPts val="0"/>
              </a:spcBef>
              <a:spcAft>
                <a:spcPts val="0"/>
              </a:spcAft>
              <a:buClrTx/>
              <a:buSzTx/>
              <a:buFontTx/>
              <a:buNone/>
              <a:tabLst/>
              <a:defRPr/>
            </a:pPr>
            <a:r>
              <a:rPr lang="ja-JP" altLang="en-US" sz="2400" b="1" dirty="0">
                <a:solidFill>
                  <a:srgbClr val="FF0000"/>
                </a:solidFill>
                <a:latin typeface="Meiryo UI" panose="020B0604030504040204" pitchFamily="50" charset="-128"/>
                <a:ea typeface="Meiryo UI" panose="020B0604030504040204" pitchFamily="50" charset="-128"/>
              </a:rPr>
              <a:t>　　　　　①　家庭における食品の使いきりの推進</a:t>
            </a:r>
            <a:endParaRPr lang="en-US" altLang="ja-JP" sz="2400" b="1"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spcBef>
                <a:spcPts val="0"/>
              </a:spcBef>
              <a:spcAft>
                <a:spcPts val="0"/>
              </a:spcAft>
              <a:buClrTx/>
              <a:buSzTx/>
              <a:buFontTx/>
              <a:buNone/>
              <a:tabLst/>
              <a:defRPr/>
            </a:pPr>
            <a:r>
              <a:rPr lang="ja-JP" altLang="en-US" sz="2400" b="1" dirty="0">
                <a:solidFill>
                  <a:srgbClr val="FF0000"/>
                </a:solidFill>
                <a:latin typeface="Meiryo UI" panose="020B0604030504040204" pitchFamily="50" charset="-128"/>
                <a:ea typeface="Meiryo UI" panose="020B0604030504040204" pitchFamily="50" charset="-128"/>
              </a:rPr>
              <a:t>　　　　　②　食品の売りきり・食べきりの推進</a:t>
            </a:r>
            <a:endParaRPr lang="en-US" altLang="ja-JP" sz="2400" b="1"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spcBef>
                <a:spcPts val="0"/>
              </a:spcBef>
              <a:spcAft>
                <a:spcPts val="0"/>
              </a:spcAft>
              <a:buClrTx/>
              <a:buSzTx/>
              <a:buFontTx/>
              <a:buNone/>
              <a:tabLst/>
              <a:defRPr/>
            </a:pPr>
            <a:r>
              <a:rPr kumimoji="1" lang="ja-JP" altLang="en-US" sz="24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　　　　　③　未利用食品の有効活用</a:t>
            </a:r>
            <a:endParaRPr lang="en-US" altLang="ja-JP" sz="2400" b="1"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spcBef>
                <a:spcPts val="0"/>
              </a:spcBef>
              <a:spcAft>
                <a:spcPts val="0"/>
              </a:spcAft>
              <a:buClrTx/>
              <a:buSzTx/>
              <a:buFontTx/>
              <a:buNone/>
              <a:tabLst/>
              <a:defRPr/>
            </a:pPr>
            <a:endParaRPr kumimoji="1" lang="en-US" altLang="ja-JP" sz="2400" b="1" i="0" u="none" strike="noStrike" kern="1200" cap="none" spc="0" normalizeH="0" baseline="0" noProof="0" dirty="0">
              <a:ln>
                <a:noFill/>
              </a:ln>
              <a:solidFill>
                <a:schemeClr val="bg1">
                  <a:lumMod val="85000"/>
                </a:schemeClr>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spcBef>
                <a:spcPts val="0"/>
              </a:spcBef>
              <a:spcAft>
                <a:spcPts val="0"/>
              </a:spcAft>
              <a:buClrTx/>
              <a:buSzTx/>
              <a:buFontTx/>
              <a:buNone/>
              <a:tabLst/>
              <a:defRPr/>
            </a:pPr>
            <a:r>
              <a:rPr kumimoji="1" lang="ja-JP" altLang="en-US" sz="2400" b="1" i="0" u="none" strike="noStrike" kern="1200" cap="none" spc="0" normalizeH="0" baseline="0" noProof="0" dirty="0">
                <a:ln>
                  <a:noFill/>
                </a:ln>
                <a:solidFill>
                  <a:schemeClr val="bg1">
                    <a:lumMod val="85000"/>
                  </a:schemeClr>
                </a:solidFill>
                <a:effectLst/>
                <a:uLnTx/>
                <a:uFillTx/>
                <a:latin typeface="Meiryo UI" panose="020B0604030504040204" pitchFamily="50" charset="-128"/>
                <a:ea typeface="Meiryo UI" panose="020B0604030504040204" pitchFamily="50" charset="-128"/>
                <a:cs typeface="+mn-cs"/>
              </a:rPr>
              <a:t>　</a:t>
            </a:r>
            <a:r>
              <a:rPr lang="ja-JP" altLang="en-US" sz="2400" b="1" dirty="0">
                <a:solidFill>
                  <a:schemeClr val="bg1">
                    <a:lumMod val="85000"/>
                  </a:schemeClr>
                </a:solidFill>
                <a:latin typeface="Meiryo UI" panose="020B0604030504040204" pitchFamily="50" charset="-128"/>
                <a:ea typeface="Meiryo UI" panose="020B0604030504040204" pitchFamily="50" charset="-128"/>
              </a:rPr>
              <a:t>３　計画に盛り込む基本的施策及び取組内容</a:t>
            </a:r>
            <a:endParaRPr lang="en-US" altLang="ja-JP" sz="2400" b="1" dirty="0">
              <a:solidFill>
                <a:schemeClr val="bg1">
                  <a:lumMod val="8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spcBef>
                <a:spcPts val="0"/>
              </a:spcBef>
              <a:spcAft>
                <a:spcPts val="0"/>
              </a:spcAft>
              <a:buClrTx/>
              <a:buSzTx/>
              <a:buFontTx/>
              <a:buNone/>
              <a:tabLst/>
              <a:defRPr/>
            </a:pPr>
            <a:r>
              <a:rPr kumimoji="1" lang="ja-JP" altLang="en-US" sz="2400" b="1" i="0" u="none" strike="noStrike" kern="1200" cap="none" spc="0" normalizeH="0" baseline="0" noProof="0" dirty="0">
                <a:ln>
                  <a:noFill/>
                </a:ln>
                <a:solidFill>
                  <a:schemeClr val="bg1">
                    <a:lumMod val="85000"/>
                  </a:schemeClr>
                </a:solidFill>
                <a:effectLst/>
                <a:uLnTx/>
                <a:uFillTx/>
                <a:latin typeface="Meiryo UI" panose="020B0604030504040204" pitchFamily="50" charset="-128"/>
                <a:ea typeface="Meiryo UI" panose="020B0604030504040204" pitchFamily="50" charset="-128"/>
                <a:cs typeface="+mn-cs"/>
              </a:rPr>
              <a:t>　　</a:t>
            </a:r>
            <a:r>
              <a:rPr lang="ja-JP" altLang="en-US" sz="2400" b="1" dirty="0">
                <a:solidFill>
                  <a:schemeClr val="bg1">
                    <a:lumMod val="85000"/>
                  </a:schemeClr>
                </a:solidFill>
                <a:latin typeface="Meiryo UI" panose="020B0604030504040204" pitchFamily="50" charset="-128"/>
                <a:ea typeface="Meiryo UI" panose="020B0604030504040204" pitchFamily="50" charset="-128"/>
              </a:rPr>
              <a:t>→</a:t>
            </a:r>
            <a:r>
              <a:rPr kumimoji="1" lang="ja-JP" altLang="en-US" sz="2400" b="1" i="0" u="none" strike="noStrike" kern="1200" cap="none" spc="0" normalizeH="0" baseline="0" noProof="0" dirty="0">
                <a:ln>
                  <a:noFill/>
                </a:ln>
                <a:solidFill>
                  <a:schemeClr val="bg1">
                    <a:lumMod val="85000"/>
                  </a:schemeClr>
                </a:solidFill>
                <a:effectLst/>
                <a:uLnTx/>
                <a:uFillTx/>
                <a:latin typeface="Meiryo UI" panose="020B0604030504040204" pitchFamily="50" charset="-128"/>
                <a:ea typeface="Meiryo UI" panose="020B0604030504040204" pitchFamily="50" charset="-128"/>
                <a:cs typeface="+mn-cs"/>
              </a:rPr>
              <a:t>　３つの施策の柱に沿って、再構成</a:t>
            </a:r>
            <a:endParaRPr kumimoji="1" lang="en-US" altLang="ja-JP" sz="2400" b="0" i="0" u="none" strike="noStrike" kern="1200" cap="none" spc="0" normalizeH="0" baseline="0" noProof="0" dirty="0">
              <a:ln>
                <a:noFill/>
              </a:ln>
              <a:solidFill>
                <a:schemeClr val="bg1">
                  <a:lumMod val="85000"/>
                </a:schemeClr>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34574728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C811ED00-C8ED-4304-AAD5-943A401D9329}"/>
              </a:ext>
            </a:extLst>
          </p:cNvPr>
          <p:cNvSpPr/>
          <p:nvPr/>
        </p:nvSpPr>
        <p:spPr>
          <a:xfrm>
            <a:off x="0" y="14679"/>
            <a:ext cx="9144000" cy="31797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1" dirty="0">
                <a:solidFill>
                  <a:prstClr val="white"/>
                </a:solidFill>
                <a:latin typeface="Meiryo UI" panose="020B0604030504040204" pitchFamily="50" charset="-128"/>
                <a:ea typeface="Meiryo UI" panose="020B0604030504040204" pitchFamily="50" charset="-128"/>
              </a:rPr>
              <a:t>　</a:t>
            </a:r>
            <a:r>
              <a:rPr lang="ja-JP" altLang="en-US" sz="2000" b="1" dirty="0">
                <a:solidFill>
                  <a:prstClr val="white"/>
                </a:solidFill>
                <a:latin typeface="Meiryo UI" panose="020B0604030504040204" pitchFamily="50" charset="-128"/>
                <a:ea typeface="Meiryo UI" panose="020B0604030504040204" pitchFamily="50" charset="-128"/>
              </a:rPr>
              <a:t>２　</a:t>
            </a:r>
            <a:r>
              <a:rPr kumimoji="1"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施策体系の再整理及び取組の方向性</a:t>
            </a:r>
            <a:endParaRPr kumimoji="1" lang="ja-JP" altLang="en-US" sz="20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0" name="スライド番号プレースホルダー 3">
            <a:extLst>
              <a:ext uri="{FF2B5EF4-FFF2-40B4-BE49-F238E27FC236}">
                <a16:creationId xmlns:a16="http://schemas.microsoft.com/office/drawing/2014/main" id="{5A1F2566-94FC-4D19-A0AC-965B4CE1470B}"/>
              </a:ext>
            </a:extLst>
          </p:cNvPr>
          <p:cNvSpPr txBox="1">
            <a:spLocks/>
          </p:cNvSpPr>
          <p:nvPr/>
        </p:nvSpPr>
        <p:spPr>
          <a:xfrm>
            <a:off x="8887102" y="6480537"/>
            <a:ext cx="256898" cy="370753"/>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sz="1600" dirty="0">
                <a:solidFill>
                  <a:prstClr val="black"/>
                </a:solidFill>
                <a:latin typeface="HGSｺﾞｼｯｸM" panose="020B0600000000000000" pitchFamily="50" charset="-128"/>
                <a:ea typeface="HGSｺﾞｼｯｸM" panose="020B0600000000000000" pitchFamily="50" charset="-128"/>
              </a:rPr>
              <a:t>３</a:t>
            </a:r>
            <a:endParaRPr kumimoji="1" lang="ja-JP" altLang="en-US" sz="1600" b="0" i="0" u="none" strike="noStrike" kern="1200" cap="none" spc="0" normalizeH="0" baseline="0" noProof="0" dirty="0">
              <a:ln>
                <a:noFill/>
              </a:ln>
              <a:solidFill>
                <a:prstClr val="black"/>
              </a:solidFill>
              <a:effectLst/>
              <a:uLnTx/>
              <a:uFillTx/>
              <a:latin typeface="HGSｺﾞｼｯｸM" panose="020B0600000000000000" pitchFamily="50" charset="-128"/>
              <a:ea typeface="HGSｺﾞｼｯｸM" panose="020B0600000000000000" pitchFamily="50" charset="-128"/>
              <a:cs typeface="+mn-cs"/>
            </a:endParaRPr>
          </a:p>
        </p:txBody>
      </p:sp>
      <p:sp>
        <p:nvSpPr>
          <p:cNvPr id="5" name="正方形/長方形 4">
            <a:extLst>
              <a:ext uri="{FF2B5EF4-FFF2-40B4-BE49-F238E27FC236}">
                <a16:creationId xmlns:a16="http://schemas.microsoft.com/office/drawing/2014/main" id="{9561166D-D843-4EF3-AC37-902075E61FEA}"/>
              </a:ext>
            </a:extLst>
          </p:cNvPr>
          <p:cNvSpPr/>
          <p:nvPr/>
        </p:nvSpPr>
        <p:spPr>
          <a:xfrm>
            <a:off x="226729" y="452120"/>
            <a:ext cx="8690537" cy="2316032"/>
          </a:xfrm>
          <a:prstGeom prst="rect">
            <a:avLst/>
          </a:prstGeom>
          <a:solidFill>
            <a:schemeClr val="bg1">
              <a:alpha val="80000"/>
            </a:schemeClr>
          </a:solidFill>
          <a:ln w="25400">
            <a:solidFill>
              <a:schemeClr val="accent1"/>
            </a:solidFill>
            <a:prstDash val="solid"/>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108000" lvl="0" indent="-108000">
              <a:lnSpc>
                <a:spcPts val="1700"/>
              </a:lnSpc>
              <a:defRPr/>
            </a:pPr>
            <a:r>
              <a:rPr kumimoji="0" lang="ja-JP" altLang="en-US" sz="1600" dirty="0">
                <a:solidFill>
                  <a:schemeClr val="tx1"/>
                </a:solidFill>
                <a:latin typeface="Meiryo UI" panose="020B0604030504040204" pitchFamily="50" charset="-128"/>
                <a:ea typeface="Meiryo UI" panose="020B0604030504040204" pitchFamily="50" charset="-128"/>
              </a:rPr>
              <a:t>◎ これまでの食品ロス量の削減状況及び府・国・民間等における食品ロス削減の取組状況を踏まえ、今後、　</a:t>
            </a:r>
            <a:endParaRPr kumimoji="0" lang="en-US" altLang="ja-JP" sz="1600" dirty="0">
              <a:solidFill>
                <a:schemeClr val="tx1"/>
              </a:solidFill>
              <a:latin typeface="Meiryo UI" panose="020B0604030504040204" pitchFamily="50" charset="-128"/>
              <a:ea typeface="Meiryo UI" panose="020B0604030504040204" pitchFamily="50" charset="-128"/>
            </a:endParaRPr>
          </a:p>
          <a:p>
            <a:pPr marL="108000" lvl="0" indent="-108000">
              <a:lnSpc>
                <a:spcPts val="1700"/>
              </a:lnSpc>
              <a:defRPr/>
            </a:pPr>
            <a:r>
              <a:rPr kumimoji="0" lang="ja-JP" altLang="en-US" sz="1600" dirty="0">
                <a:solidFill>
                  <a:schemeClr val="tx1"/>
                </a:solidFill>
                <a:latin typeface="Meiryo UI" panose="020B0604030504040204" pitchFamily="50" charset="-128"/>
                <a:ea typeface="Meiryo UI" panose="020B0604030504040204" pitchFamily="50" charset="-128"/>
              </a:rPr>
              <a:t>　 府として重点的に取り組む施策を具体化・体系化する。</a:t>
            </a:r>
            <a:endParaRPr kumimoji="0" lang="en-US" altLang="ja-JP" sz="1600" dirty="0">
              <a:solidFill>
                <a:schemeClr val="tx1"/>
              </a:solidFill>
              <a:latin typeface="Meiryo UI" panose="020B0604030504040204" pitchFamily="50" charset="-128"/>
              <a:ea typeface="Meiryo UI" panose="020B0604030504040204" pitchFamily="50" charset="-128"/>
            </a:endParaRPr>
          </a:p>
          <a:p>
            <a:pPr marL="108000" lvl="0" indent="-108000">
              <a:lnSpc>
                <a:spcPts val="1700"/>
              </a:lnSpc>
              <a:defRPr/>
            </a:pPr>
            <a:endParaRPr kumimoji="0" lang="en-US" altLang="ja-JP" sz="1600" dirty="0">
              <a:solidFill>
                <a:schemeClr val="tx1"/>
              </a:solidFill>
              <a:latin typeface="Meiryo UI" panose="020B0604030504040204" pitchFamily="50" charset="-128"/>
              <a:ea typeface="Meiryo UI" panose="020B0604030504040204" pitchFamily="50" charset="-128"/>
            </a:endParaRPr>
          </a:p>
          <a:p>
            <a:pPr marL="108000" indent="-108000">
              <a:lnSpc>
                <a:spcPts val="1700"/>
              </a:lnSpc>
              <a:defRPr/>
            </a:pPr>
            <a:r>
              <a:rPr kumimoji="0" lang="ja-JP" altLang="en-US" sz="1600" dirty="0">
                <a:solidFill>
                  <a:schemeClr val="tx1"/>
                </a:solidFill>
                <a:latin typeface="Meiryo UI" panose="020B0604030504040204" pitchFamily="50" charset="-128"/>
                <a:ea typeface="Meiryo UI" panose="020B0604030504040204" pitchFamily="50" charset="-128"/>
              </a:rPr>
              <a:t>◎ 施策の柱としては、家庭系の更なる削減を進めていくために、</a:t>
            </a:r>
            <a:r>
              <a:rPr kumimoji="0" lang="ja-JP" altLang="en-US" sz="1600" dirty="0">
                <a:solidFill>
                  <a:srgbClr val="FF0000"/>
                </a:solidFill>
                <a:highlight>
                  <a:srgbClr val="FFFF00"/>
                </a:highlight>
                <a:latin typeface="Meiryo UI" panose="020B0604030504040204" pitchFamily="50" charset="-128"/>
                <a:ea typeface="Meiryo UI" panose="020B0604030504040204" pitchFamily="50" charset="-128"/>
              </a:rPr>
              <a:t>「家庭における食品の使いきりの推進」</a:t>
            </a:r>
            <a:r>
              <a:rPr kumimoji="0" lang="ja-JP" altLang="en-US" sz="1600" dirty="0">
                <a:solidFill>
                  <a:schemeClr val="tx1"/>
                </a:solidFill>
                <a:latin typeface="Meiryo UI" panose="020B0604030504040204" pitchFamily="50" charset="-128"/>
                <a:ea typeface="Meiryo UI" panose="020B0604030504040204" pitchFamily="50" charset="-128"/>
              </a:rPr>
              <a:t>を、</a:t>
            </a:r>
            <a:endParaRPr kumimoji="0" lang="en-US" altLang="ja-JP" sz="1600" dirty="0">
              <a:solidFill>
                <a:schemeClr val="tx1"/>
              </a:solidFill>
              <a:latin typeface="Meiryo UI" panose="020B0604030504040204" pitchFamily="50" charset="-128"/>
              <a:ea typeface="Meiryo UI" panose="020B0604030504040204" pitchFamily="50" charset="-128"/>
            </a:endParaRPr>
          </a:p>
          <a:p>
            <a:pPr marL="108000" lvl="0" indent="-108000">
              <a:lnSpc>
                <a:spcPts val="1700"/>
              </a:lnSpc>
              <a:defRPr/>
            </a:pPr>
            <a:r>
              <a:rPr kumimoji="0" lang="ja-JP" altLang="en-US" sz="1600" dirty="0">
                <a:solidFill>
                  <a:schemeClr val="tx1"/>
                </a:solidFill>
                <a:latin typeface="Meiryo UI" panose="020B0604030504040204" pitchFamily="50" charset="-128"/>
                <a:ea typeface="Meiryo UI" panose="020B0604030504040204" pitchFamily="50" charset="-128"/>
              </a:rPr>
              <a:t>　 また、事業系・家庭系双方の食品ロス削減にアプローチするために、</a:t>
            </a:r>
            <a:r>
              <a:rPr kumimoji="0" lang="ja-JP" altLang="en-US" sz="1600" dirty="0">
                <a:solidFill>
                  <a:srgbClr val="FF0000"/>
                </a:solidFill>
                <a:latin typeface="Meiryo UI" panose="020B0604030504040204" pitchFamily="50" charset="-128"/>
                <a:ea typeface="Meiryo UI" panose="020B0604030504040204" pitchFamily="50" charset="-128"/>
              </a:rPr>
              <a:t>「食品の売りきり・食べきりの推進」と  </a:t>
            </a:r>
            <a:endParaRPr kumimoji="0" lang="en-US" altLang="ja-JP" sz="1600" dirty="0">
              <a:solidFill>
                <a:srgbClr val="FF0000"/>
              </a:solidFill>
              <a:latin typeface="Meiryo UI" panose="020B0604030504040204" pitchFamily="50" charset="-128"/>
              <a:ea typeface="Meiryo UI" panose="020B0604030504040204" pitchFamily="50" charset="-128"/>
            </a:endParaRPr>
          </a:p>
          <a:p>
            <a:pPr marL="108000" lvl="0" indent="-108000">
              <a:lnSpc>
                <a:spcPts val="1700"/>
              </a:lnSpc>
              <a:defRPr/>
            </a:pPr>
            <a:r>
              <a:rPr kumimoji="0" lang="en-US" altLang="ja-JP" sz="1600" dirty="0">
                <a:solidFill>
                  <a:srgbClr val="FF0000"/>
                </a:solidFill>
                <a:latin typeface="Meiryo UI" panose="020B0604030504040204" pitchFamily="50" charset="-128"/>
                <a:ea typeface="Meiryo UI" panose="020B0604030504040204" pitchFamily="50" charset="-128"/>
              </a:rPr>
              <a:t>   </a:t>
            </a:r>
            <a:r>
              <a:rPr kumimoji="0" lang="ja-JP" altLang="en-US" sz="1600" dirty="0">
                <a:solidFill>
                  <a:srgbClr val="FF0000"/>
                </a:solidFill>
                <a:latin typeface="Meiryo UI" panose="020B0604030504040204" pitchFamily="50" charset="-128"/>
                <a:ea typeface="Meiryo UI" panose="020B0604030504040204" pitchFamily="50" charset="-128"/>
              </a:rPr>
              <a:t>「未利用食品の有効活用」という</a:t>
            </a:r>
            <a:r>
              <a:rPr kumimoji="0" lang="en-US" altLang="ja-JP" sz="1600" dirty="0">
                <a:solidFill>
                  <a:srgbClr val="FF0000"/>
                </a:solidFill>
                <a:latin typeface="Meiryo UI" panose="020B0604030504040204" pitchFamily="50" charset="-128"/>
                <a:ea typeface="Meiryo UI" panose="020B0604030504040204" pitchFamily="50" charset="-128"/>
              </a:rPr>
              <a:t>3</a:t>
            </a:r>
            <a:r>
              <a:rPr kumimoji="0" lang="ja-JP" altLang="en-US" sz="1600" dirty="0">
                <a:solidFill>
                  <a:srgbClr val="FF0000"/>
                </a:solidFill>
                <a:latin typeface="Meiryo UI" panose="020B0604030504040204" pitchFamily="50" charset="-128"/>
                <a:ea typeface="Meiryo UI" panose="020B0604030504040204" pitchFamily="50" charset="-128"/>
              </a:rPr>
              <a:t>つの柱を掲げて、</a:t>
            </a:r>
            <a:r>
              <a:rPr kumimoji="0" lang="ja-JP" altLang="en-US" sz="1600" dirty="0">
                <a:solidFill>
                  <a:schemeClr val="tx1"/>
                </a:solidFill>
                <a:latin typeface="Meiryo UI" panose="020B0604030504040204" pitchFamily="50" charset="-128"/>
                <a:ea typeface="Meiryo UI" panose="020B0604030504040204" pitchFamily="50" charset="-128"/>
              </a:rPr>
              <a:t>取り組んでいく。</a:t>
            </a:r>
            <a:endParaRPr kumimoji="0" lang="en-US" altLang="ja-JP" sz="1600" dirty="0">
              <a:solidFill>
                <a:schemeClr val="tx1"/>
              </a:solidFill>
              <a:latin typeface="Meiryo UI" panose="020B0604030504040204" pitchFamily="50" charset="-128"/>
              <a:ea typeface="Meiryo UI" panose="020B0604030504040204" pitchFamily="50" charset="-128"/>
            </a:endParaRPr>
          </a:p>
          <a:p>
            <a:pPr marL="108000" lvl="0" indent="-108000">
              <a:lnSpc>
                <a:spcPts val="1700"/>
              </a:lnSpc>
              <a:defRPr/>
            </a:pPr>
            <a:endParaRPr kumimoji="0" lang="en-US" altLang="ja-JP" sz="1600" dirty="0">
              <a:solidFill>
                <a:schemeClr val="tx1"/>
              </a:solidFill>
              <a:latin typeface="Meiryo UI" panose="020B0604030504040204" pitchFamily="50" charset="-128"/>
              <a:ea typeface="Meiryo UI" panose="020B0604030504040204" pitchFamily="50" charset="-128"/>
            </a:endParaRPr>
          </a:p>
          <a:p>
            <a:pPr marL="108000" marR="0" lvl="0" indent="-108000" algn="l" defTabSz="914400" rtl="0" eaLnBrk="1" fontAlgn="auto" latinLnBrk="0" hangingPunct="1">
              <a:lnSpc>
                <a:spcPts val="17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ja-JP" altLang="en-US" sz="1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また、取組の方向性として、「</a:t>
            </a:r>
            <a:r>
              <a:rPr kumimoji="0"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家庭における食品の使いきりの推進」と「食品の売りきり・食べきりの推進」に</a:t>
            </a:r>
            <a:r>
              <a:rPr kumimoji="0" lang="en-US" altLang="ja-JP" sz="1600" dirty="0">
                <a:solidFill>
                  <a:prstClr val="black"/>
                </a:solidFill>
                <a:latin typeface="Meiryo UI" panose="020B0604030504040204" pitchFamily="50" charset="-128"/>
                <a:ea typeface="Meiryo UI" panose="020B0604030504040204" pitchFamily="50" charset="-128"/>
              </a:rPr>
              <a:t>   </a:t>
            </a:r>
          </a:p>
          <a:p>
            <a:pPr marL="108000" marR="0" lvl="0" indent="-108000" algn="l" defTabSz="914400" rtl="0" eaLnBrk="1" fontAlgn="auto" latinLnBrk="0" hangingPunct="1">
              <a:lnSpc>
                <a:spcPts val="1700"/>
              </a:lnSpc>
              <a:spcBef>
                <a:spcPts val="0"/>
              </a:spcBef>
              <a:spcAft>
                <a:spcPts val="0"/>
              </a:spcAft>
              <a:buClrTx/>
              <a:buSzTx/>
              <a:buFontTx/>
              <a:buNone/>
              <a:tabLst/>
              <a:defRPr/>
            </a:pPr>
            <a:r>
              <a:rPr kumimoji="0"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よる</a:t>
            </a:r>
            <a:r>
              <a:rPr kumimoji="0" lang="ja-JP" altLang="en-US" sz="1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食品ロスの発生</a:t>
            </a:r>
            <a:r>
              <a:rPr kumimoji="0"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抑制を行い、それでも</a:t>
            </a:r>
            <a:r>
              <a:rPr kumimoji="0" lang="ja-JP" altLang="en-US" sz="1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なお、発生する食品ロス</a:t>
            </a:r>
            <a:r>
              <a:rPr kumimoji="0" lang="ja-JP" altLang="en-US" sz="1600" dirty="0">
                <a:solidFill>
                  <a:schemeClr val="tx1"/>
                </a:solidFill>
                <a:latin typeface="Meiryo UI" panose="020B0604030504040204" pitchFamily="50" charset="-128"/>
                <a:ea typeface="Meiryo UI" panose="020B0604030504040204" pitchFamily="50" charset="-128"/>
              </a:rPr>
              <a:t>については、</a:t>
            </a:r>
            <a:r>
              <a:rPr kumimoji="0" lang="ja-JP" altLang="en-US" sz="1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「未利用食品の有効活用」 </a:t>
            </a:r>
            <a:endParaRPr kumimoji="0" lang="en-US" altLang="ja-JP" sz="1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08000" marR="0" lvl="0" indent="-108000" algn="l" defTabSz="914400" rtl="0" eaLnBrk="1" fontAlgn="auto" latinLnBrk="0" hangingPunct="1">
              <a:lnSpc>
                <a:spcPts val="1700"/>
              </a:lnSpc>
              <a:spcBef>
                <a:spcPts val="0"/>
              </a:spcBef>
              <a:spcAft>
                <a:spcPts val="0"/>
              </a:spcAft>
              <a:buClrTx/>
              <a:buSzTx/>
              <a:buFontTx/>
              <a:buNone/>
              <a:tabLst/>
              <a:defRPr/>
            </a:pPr>
            <a:r>
              <a:rPr kumimoji="0" lang="en-US" altLang="ja-JP" sz="1600" dirty="0">
                <a:solidFill>
                  <a:schemeClr val="tx1"/>
                </a:solidFill>
                <a:latin typeface="Meiryo UI" panose="020B0604030504040204" pitchFamily="50" charset="-128"/>
                <a:ea typeface="Meiryo UI" panose="020B0604030504040204" pitchFamily="50" charset="-128"/>
              </a:rPr>
              <a:t>   </a:t>
            </a:r>
            <a:r>
              <a:rPr kumimoji="0" lang="ja-JP" altLang="en-US" sz="1600" dirty="0">
                <a:solidFill>
                  <a:schemeClr val="tx1"/>
                </a:solidFill>
                <a:latin typeface="Meiryo UI" panose="020B0604030504040204" pitchFamily="50" charset="-128"/>
                <a:ea typeface="Meiryo UI" panose="020B0604030504040204" pitchFamily="50" charset="-128"/>
              </a:rPr>
              <a:t>を行うことで、</a:t>
            </a:r>
            <a:r>
              <a:rPr kumimoji="0" lang="ja-JP" altLang="en-US" sz="1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更なる削減を進めていく。</a:t>
            </a:r>
            <a:endParaRPr kumimoji="0" lang="en-US" altLang="ja-JP" sz="1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08000" lvl="0" indent="-108000">
              <a:lnSpc>
                <a:spcPts val="1700"/>
              </a:lnSpc>
              <a:defRPr/>
            </a:pPr>
            <a:endParaRPr kumimoji="0"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a:p>
            <a:pPr marL="108000" lvl="0" indent="-108000">
              <a:lnSpc>
                <a:spcPts val="1700"/>
              </a:lnSpc>
              <a:defRPr/>
            </a:pPr>
            <a:endParaRPr kumimoji="0" lang="en-US" altLang="ja-JP"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p>
            <a:pPr marL="108000" lvl="0" indent="-108000">
              <a:lnSpc>
                <a:spcPts val="1700"/>
              </a:lnSpc>
              <a:defRPr/>
            </a:pPr>
            <a:endParaRPr kumimoji="0" lang="ja-JP" altLang="en-US"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p:txBody>
      </p:sp>
      <p:graphicFrame>
        <p:nvGraphicFramePr>
          <p:cNvPr id="6" name="表 4">
            <a:extLst>
              <a:ext uri="{FF2B5EF4-FFF2-40B4-BE49-F238E27FC236}">
                <a16:creationId xmlns:a16="http://schemas.microsoft.com/office/drawing/2014/main" id="{42389746-41D0-40A4-A412-7A41A89F9B6E}"/>
              </a:ext>
            </a:extLst>
          </p:cNvPr>
          <p:cNvGraphicFramePr>
            <a:graphicFrameLocks noGrp="1"/>
          </p:cNvGraphicFramePr>
          <p:nvPr>
            <p:extLst>
              <p:ext uri="{D42A27DB-BD31-4B8C-83A1-F6EECF244321}">
                <p14:modId xmlns:p14="http://schemas.microsoft.com/office/powerpoint/2010/main" val="2692056775"/>
              </p:ext>
            </p:extLst>
          </p:nvPr>
        </p:nvGraphicFramePr>
        <p:xfrm>
          <a:off x="226729" y="2960597"/>
          <a:ext cx="8690537" cy="3838211"/>
        </p:xfrm>
        <a:graphic>
          <a:graphicData uri="http://schemas.openxmlformats.org/drawingml/2006/table">
            <a:tbl>
              <a:tblPr firstRow="1" bandRow="1">
                <a:tableStyleId>{5C22544A-7EE6-4342-B048-85BDC9FD1C3A}</a:tableStyleId>
              </a:tblPr>
              <a:tblGrid>
                <a:gridCol w="1614571">
                  <a:extLst>
                    <a:ext uri="{9D8B030D-6E8A-4147-A177-3AD203B41FA5}">
                      <a16:colId xmlns:a16="http://schemas.microsoft.com/office/drawing/2014/main" val="3534141905"/>
                    </a:ext>
                  </a:extLst>
                </a:gridCol>
                <a:gridCol w="2095505">
                  <a:extLst>
                    <a:ext uri="{9D8B030D-6E8A-4147-A177-3AD203B41FA5}">
                      <a16:colId xmlns:a16="http://schemas.microsoft.com/office/drawing/2014/main" val="3763337559"/>
                    </a:ext>
                  </a:extLst>
                </a:gridCol>
                <a:gridCol w="686608">
                  <a:extLst>
                    <a:ext uri="{9D8B030D-6E8A-4147-A177-3AD203B41FA5}">
                      <a16:colId xmlns:a16="http://schemas.microsoft.com/office/drawing/2014/main" val="3923637410"/>
                    </a:ext>
                  </a:extLst>
                </a:gridCol>
                <a:gridCol w="4293853">
                  <a:extLst>
                    <a:ext uri="{9D8B030D-6E8A-4147-A177-3AD203B41FA5}">
                      <a16:colId xmlns:a16="http://schemas.microsoft.com/office/drawing/2014/main" val="3603026890"/>
                    </a:ext>
                  </a:extLst>
                </a:gridCol>
              </a:tblGrid>
              <a:tr h="226148">
                <a:tc>
                  <a:txBody>
                    <a:bodyPr/>
                    <a:lstStyle/>
                    <a:p>
                      <a:pPr algn="ctr"/>
                      <a:r>
                        <a:rPr kumimoji="1" lang="ja-JP" altLang="en-US" sz="1600" b="1" u="sng" dirty="0">
                          <a:solidFill>
                            <a:srgbClr val="FF0000"/>
                          </a:solidFill>
                          <a:latin typeface="Meiryo UI" panose="020B0604030504040204" pitchFamily="50" charset="-128"/>
                          <a:ea typeface="Meiryo UI" panose="020B0604030504040204" pitchFamily="50" charset="-128"/>
                        </a:rPr>
                        <a:t>施策体系</a:t>
                      </a:r>
                    </a:p>
                  </a:txBody>
                  <a:tcPr marL="55290" marR="55290" marT="27645" marB="27645" anchor="ctr"/>
                </a:tc>
                <a:tc>
                  <a:txBody>
                    <a:bodyPr/>
                    <a:lstStyle/>
                    <a:p>
                      <a:pPr algn="ctr"/>
                      <a:r>
                        <a:rPr kumimoji="1" lang="ja-JP" altLang="en-US" sz="1600" dirty="0">
                          <a:latin typeface="Meiryo UI" panose="020B0604030504040204" pitchFamily="50" charset="-128"/>
                          <a:ea typeface="Meiryo UI" panose="020B0604030504040204" pitchFamily="50" charset="-128"/>
                        </a:rPr>
                        <a:t>削減する食品ロス</a:t>
                      </a:r>
                    </a:p>
                  </a:txBody>
                  <a:tcPr marL="55290" marR="55290" marT="27645" marB="27645" anchor="ctr"/>
                </a:tc>
                <a:tc>
                  <a:txBody>
                    <a:bodyPr/>
                    <a:lstStyle/>
                    <a:p>
                      <a:pPr algn="ctr"/>
                      <a:r>
                        <a:rPr kumimoji="1" lang="ja-JP" altLang="en-US" sz="1600" dirty="0">
                          <a:latin typeface="Meiryo UI" panose="020B0604030504040204" pitchFamily="50" charset="-128"/>
                          <a:ea typeface="Meiryo UI" panose="020B0604030504040204" pitchFamily="50" charset="-128"/>
                        </a:rPr>
                        <a:t>系統</a:t>
                      </a:r>
                    </a:p>
                  </a:txBody>
                  <a:tcPr marL="55290" marR="55290" marT="27645" marB="27645" anchor="ctr"/>
                </a:tc>
                <a:tc>
                  <a:txBody>
                    <a:bodyPr/>
                    <a:lstStyle/>
                    <a:p>
                      <a:pPr algn="ctr"/>
                      <a:r>
                        <a:rPr kumimoji="1" lang="ja-JP" altLang="en-US" sz="1600" dirty="0">
                          <a:latin typeface="Meiryo UI" panose="020B0604030504040204" pitchFamily="50" charset="-128"/>
                          <a:ea typeface="Meiryo UI" panose="020B0604030504040204" pitchFamily="50" charset="-128"/>
                        </a:rPr>
                        <a:t>理由等</a:t>
                      </a:r>
                    </a:p>
                  </a:txBody>
                  <a:tcPr marL="55290" marR="55290" marT="27645" marB="27645" anchor="ctr"/>
                </a:tc>
                <a:extLst>
                  <a:ext uri="{0D108BD9-81ED-4DB2-BD59-A6C34878D82A}">
                    <a16:rowId xmlns:a16="http://schemas.microsoft.com/office/drawing/2014/main" val="4060504062"/>
                  </a:ext>
                </a:extLst>
              </a:tr>
              <a:tr h="654821">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b="1" i="0" u="sng" strike="noStrike" kern="1200" cap="none" spc="0" normalizeH="0" baseline="0" noProof="0" dirty="0">
                          <a:ln>
                            <a:noFill/>
                          </a:ln>
                          <a:solidFill>
                            <a:srgbClr val="FF0000"/>
                          </a:solidFill>
                          <a:effectLst/>
                          <a:highlight>
                            <a:srgbClr val="FFFF00"/>
                          </a:highlight>
                          <a:uLnTx/>
                          <a:uFillTx/>
                          <a:latin typeface="Meiryo UI" panose="020B0604030504040204" pitchFamily="50" charset="-128"/>
                          <a:ea typeface="Meiryo UI" panose="020B0604030504040204" pitchFamily="50" charset="-128"/>
                          <a:cs typeface="+mn-cs"/>
                        </a:rPr>
                        <a:t>家庭における食品の</a:t>
                      </a:r>
                      <a:endParaRPr kumimoji="1" lang="en-US" altLang="ja-JP" sz="1400" b="1" i="0" u="sng" strike="noStrike" kern="1200" cap="none" spc="0" normalizeH="0" baseline="0" noProof="0" dirty="0">
                        <a:ln>
                          <a:noFill/>
                        </a:ln>
                        <a:solidFill>
                          <a:srgbClr val="FF0000"/>
                        </a:solidFill>
                        <a:effectLst/>
                        <a:highlight>
                          <a:srgbClr val="FFFF00"/>
                        </a:highligh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b="1" i="0" u="sng" strike="noStrike" kern="1200" cap="none" spc="0" normalizeH="0" baseline="0" noProof="0" dirty="0">
                          <a:ln>
                            <a:noFill/>
                          </a:ln>
                          <a:solidFill>
                            <a:srgbClr val="FF0000"/>
                          </a:solidFill>
                          <a:effectLst/>
                          <a:highlight>
                            <a:srgbClr val="FFFF00"/>
                          </a:highlight>
                          <a:uLnTx/>
                          <a:uFillTx/>
                          <a:latin typeface="Meiryo UI" panose="020B0604030504040204" pitchFamily="50" charset="-128"/>
                          <a:ea typeface="Meiryo UI" panose="020B0604030504040204" pitchFamily="50" charset="-128"/>
                          <a:cs typeface="+mn-cs"/>
                        </a:rPr>
                        <a:t>使いきりの推進</a:t>
                      </a:r>
                      <a:endParaRPr kumimoji="1" lang="en-US" altLang="ja-JP" sz="1400" b="1" i="0" u="sng" strike="noStrike" kern="1200" cap="none" spc="0" normalizeH="0" baseline="0" noProof="0" dirty="0">
                        <a:ln>
                          <a:noFill/>
                        </a:ln>
                        <a:solidFill>
                          <a:srgbClr val="FF0000"/>
                        </a:solidFill>
                        <a:effectLst/>
                        <a:highlight>
                          <a:srgbClr val="FFFF00"/>
                        </a:highlight>
                        <a:uLnTx/>
                        <a:uFillTx/>
                        <a:latin typeface="Meiryo UI" panose="020B0604030504040204" pitchFamily="50" charset="-128"/>
                        <a:ea typeface="Meiryo UI" panose="020B0604030504040204" pitchFamily="50" charset="-128"/>
                        <a:cs typeface="+mn-cs"/>
                      </a:endParaRPr>
                    </a:p>
                  </a:txBody>
                  <a:tcPr marL="55290" marR="55290" marT="27645" marB="27645" anchor="ctr"/>
                </a:tc>
                <a:tc>
                  <a:txBody>
                    <a:bodyPr/>
                    <a:lstStyle/>
                    <a:p>
                      <a:r>
                        <a:rPr kumimoji="1" lang="ja-JP" altLang="en-US" sz="1200" b="0" u="none" dirty="0">
                          <a:solidFill>
                            <a:schemeClr val="tx1"/>
                          </a:solidFill>
                          <a:latin typeface="Meiryo UI" panose="020B0604030504040204" pitchFamily="50" charset="-128"/>
                          <a:ea typeface="Meiryo UI" panose="020B0604030504040204" pitchFamily="50" charset="-128"/>
                        </a:rPr>
                        <a:t>　家庭での使い忘れ、</a:t>
                      </a:r>
                      <a:endParaRPr kumimoji="1" lang="en-US" altLang="ja-JP" sz="1200" b="0" u="none" dirty="0">
                        <a:solidFill>
                          <a:schemeClr val="tx1"/>
                        </a:solidFill>
                        <a:latin typeface="Meiryo UI" panose="020B0604030504040204" pitchFamily="50" charset="-128"/>
                        <a:ea typeface="Meiryo UI" panose="020B0604030504040204" pitchFamily="50" charset="-128"/>
                      </a:endParaRPr>
                    </a:p>
                    <a:p>
                      <a:r>
                        <a:rPr kumimoji="1" lang="ja-JP" altLang="en-US" sz="1200" b="0" u="none" dirty="0">
                          <a:solidFill>
                            <a:schemeClr val="tx1"/>
                          </a:solidFill>
                          <a:latin typeface="Meiryo UI" panose="020B0604030504040204" pitchFamily="50" charset="-128"/>
                          <a:ea typeface="Meiryo UI" panose="020B0604030504040204" pitchFamily="50" charset="-128"/>
                        </a:rPr>
                        <a:t>　傷み・期限超過、</a:t>
                      </a:r>
                      <a:endParaRPr kumimoji="1" lang="en-US" altLang="ja-JP" sz="1200" b="0" u="none" dirty="0">
                        <a:solidFill>
                          <a:schemeClr val="tx1"/>
                        </a:solidFill>
                        <a:latin typeface="Meiryo UI" panose="020B0604030504040204" pitchFamily="50" charset="-128"/>
                        <a:ea typeface="Meiryo UI" panose="020B0604030504040204" pitchFamily="50" charset="-128"/>
                      </a:endParaRPr>
                    </a:p>
                    <a:p>
                      <a:r>
                        <a:rPr kumimoji="1" lang="ja-JP" altLang="en-US" sz="1200" b="0" u="none" dirty="0">
                          <a:solidFill>
                            <a:schemeClr val="tx1"/>
                          </a:solidFill>
                          <a:latin typeface="Meiryo UI" panose="020B0604030504040204" pitchFamily="50" charset="-128"/>
                          <a:ea typeface="Meiryo UI" panose="020B0604030504040204" pitchFamily="50" charset="-128"/>
                        </a:rPr>
                        <a:t>　過剰除去</a:t>
                      </a:r>
                      <a:endParaRPr kumimoji="1" lang="en-US" altLang="ja-JP" sz="1200" b="0" u="none" dirty="0">
                        <a:solidFill>
                          <a:schemeClr val="tx1"/>
                        </a:solidFill>
                        <a:latin typeface="Meiryo UI" panose="020B0604030504040204" pitchFamily="50" charset="-128"/>
                        <a:ea typeface="Meiryo UI" panose="020B0604030504040204" pitchFamily="50" charset="-128"/>
                      </a:endParaRPr>
                    </a:p>
                  </a:txBody>
                  <a:tcPr marL="55290" marR="55290" marT="27645" marB="27645" anchor="ctr"/>
                </a:tc>
                <a:tc>
                  <a:txBody>
                    <a:bodyPr/>
                    <a:lstStyle/>
                    <a:p>
                      <a:pPr algn="ctr"/>
                      <a:r>
                        <a:rPr kumimoji="1" lang="ja-JP" altLang="en-US" sz="1400" b="0" u="none" dirty="0">
                          <a:solidFill>
                            <a:schemeClr val="tx1"/>
                          </a:solidFill>
                          <a:latin typeface="Meiryo UI" panose="020B0604030504040204" pitchFamily="50" charset="-128"/>
                          <a:ea typeface="Meiryo UI" panose="020B0604030504040204" pitchFamily="50" charset="-128"/>
                        </a:rPr>
                        <a:t>家庭系</a:t>
                      </a:r>
                      <a:endParaRPr kumimoji="1" lang="en-US" altLang="ja-JP" sz="1400" b="0" u="none" dirty="0">
                        <a:solidFill>
                          <a:schemeClr val="tx1"/>
                        </a:solidFill>
                        <a:latin typeface="Meiryo UI" panose="020B0604030504040204" pitchFamily="50" charset="-128"/>
                        <a:ea typeface="Meiryo UI" panose="020B0604030504040204" pitchFamily="50" charset="-128"/>
                      </a:endParaRPr>
                    </a:p>
                  </a:txBody>
                  <a:tcPr marL="55290" marR="55290" marT="27645" marB="27645"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b="0" u="none" dirty="0">
                          <a:solidFill>
                            <a:schemeClr val="tx1"/>
                          </a:solidFill>
                          <a:latin typeface="Meiryo UI" panose="020B0604030504040204" pitchFamily="50" charset="-128"/>
                          <a:ea typeface="Meiryo UI" panose="020B0604030504040204" pitchFamily="50" charset="-128"/>
                        </a:rPr>
                        <a:t>　家庭系食品ロスの</a:t>
                      </a:r>
                      <a:r>
                        <a:rPr kumimoji="1" lang="en-US" altLang="ja-JP" sz="1400" b="0" u="none" dirty="0">
                          <a:solidFill>
                            <a:schemeClr val="tx1"/>
                          </a:solidFill>
                          <a:latin typeface="Meiryo UI" panose="020B0604030504040204" pitchFamily="50" charset="-128"/>
                          <a:ea typeface="Meiryo UI" panose="020B0604030504040204" pitchFamily="50" charset="-128"/>
                        </a:rPr>
                        <a:t>4</a:t>
                      </a:r>
                      <a:r>
                        <a:rPr kumimoji="1" lang="ja-JP" altLang="en-US" sz="1400" b="0" u="none" dirty="0">
                          <a:solidFill>
                            <a:schemeClr val="tx1"/>
                          </a:solidFill>
                          <a:latin typeface="Meiryo UI" panose="020B0604030504040204" pitchFamily="50" charset="-128"/>
                          <a:ea typeface="Meiryo UI" panose="020B0604030504040204" pitchFamily="50" charset="-128"/>
                        </a:rPr>
                        <a:t>割程度を占める「直接廃棄」、及び</a:t>
                      </a:r>
                      <a:endParaRPr kumimoji="1" lang="en-US" altLang="ja-JP" sz="1400" b="0" u="none" dirty="0">
                        <a:solidFill>
                          <a:schemeClr val="tx1"/>
                        </a:solidFill>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b="0" u="none" dirty="0">
                          <a:solidFill>
                            <a:schemeClr val="tx1"/>
                          </a:solidFill>
                          <a:latin typeface="Meiryo UI" panose="020B0604030504040204" pitchFamily="50" charset="-128"/>
                          <a:ea typeface="Meiryo UI" panose="020B0604030504040204" pitchFamily="50" charset="-128"/>
                        </a:rPr>
                        <a:t>　</a:t>
                      </a:r>
                      <a:r>
                        <a:rPr kumimoji="1" lang="en-US" altLang="ja-JP" sz="1400" b="0" u="none" dirty="0">
                          <a:solidFill>
                            <a:schemeClr val="tx1"/>
                          </a:solidFill>
                          <a:latin typeface="Meiryo UI" panose="020B0604030504040204" pitchFamily="50" charset="-128"/>
                          <a:ea typeface="Meiryo UI" panose="020B0604030504040204" pitchFamily="50" charset="-128"/>
                        </a:rPr>
                        <a:t>1</a:t>
                      </a:r>
                      <a:r>
                        <a:rPr kumimoji="1" lang="ja-JP" altLang="en-US" sz="1400" b="0" u="none" dirty="0">
                          <a:solidFill>
                            <a:schemeClr val="tx1"/>
                          </a:solidFill>
                          <a:latin typeface="Meiryo UI" panose="020B0604030504040204" pitchFamily="50" charset="-128"/>
                          <a:ea typeface="Meiryo UI" panose="020B0604030504040204" pitchFamily="50" charset="-128"/>
                        </a:rPr>
                        <a:t>割程度を占める「過剰除去」の発生を抑制するため。</a:t>
                      </a:r>
                      <a:endParaRPr kumimoji="1" lang="en-US" altLang="ja-JP" sz="1400" b="0" u="none" dirty="0">
                        <a:solidFill>
                          <a:schemeClr val="tx1"/>
                        </a:solidFill>
                        <a:latin typeface="Meiryo UI" panose="020B0604030504040204" pitchFamily="50" charset="-128"/>
                        <a:ea typeface="Meiryo UI" panose="020B0604030504040204" pitchFamily="50" charset="-128"/>
                      </a:endParaRPr>
                    </a:p>
                  </a:txBody>
                  <a:tcPr marL="55290" marR="55290" marT="27645" marB="27645" anchor="ctr"/>
                </a:tc>
                <a:extLst>
                  <a:ext uri="{0D108BD9-81ED-4DB2-BD59-A6C34878D82A}">
                    <a16:rowId xmlns:a16="http://schemas.microsoft.com/office/drawing/2014/main" val="3302298170"/>
                  </a:ext>
                </a:extLst>
              </a:tr>
              <a:tr h="654821">
                <a:tc>
                  <a:txBody>
                    <a:bodyPr/>
                    <a:lstStyle/>
                    <a:p>
                      <a:r>
                        <a:rPr kumimoji="1" lang="ja-JP" altLang="en-US" sz="1400" b="1" u="sng" dirty="0">
                          <a:solidFill>
                            <a:srgbClr val="FF0000"/>
                          </a:solidFill>
                          <a:latin typeface="Meiryo UI" panose="020B0604030504040204" pitchFamily="50" charset="-128"/>
                          <a:ea typeface="Meiryo UI" panose="020B0604030504040204" pitchFamily="50" charset="-128"/>
                        </a:rPr>
                        <a:t>食品の売りきり・</a:t>
                      </a:r>
                      <a:endParaRPr kumimoji="1" lang="en-US" altLang="ja-JP" sz="1400" b="1" u="sng" dirty="0">
                        <a:solidFill>
                          <a:srgbClr val="FF0000"/>
                        </a:solidFill>
                        <a:latin typeface="Meiryo UI" panose="020B0604030504040204" pitchFamily="50" charset="-128"/>
                        <a:ea typeface="Meiryo UI" panose="020B0604030504040204" pitchFamily="50" charset="-128"/>
                      </a:endParaRPr>
                    </a:p>
                    <a:p>
                      <a:r>
                        <a:rPr kumimoji="1" lang="ja-JP" altLang="en-US" sz="1400" b="1" u="sng" dirty="0">
                          <a:solidFill>
                            <a:srgbClr val="FF0000"/>
                          </a:solidFill>
                          <a:latin typeface="Meiryo UI" panose="020B0604030504040204" pitchFamily="50" charset="-128"/>
                          <a:ea typeface="Meiryo UI" panose="020B0604030504040204" pitchFamily="50" charset="-128"/>
                        </a:rPr>
                        <a:t>食べきりの推進</a:t>
                      </a:r>
                      <a:endParaRPr kumimoji="1" lang="en-US" altLang="ja-JP" sz="1400" b="1" u="sng" dirty="0">
                        <a:solidFill>
                          <a:srgbClr val="FF0000"/>
                        </a:solidFill>
                        <a:latin typeface="Meiryo UI" panose="020B0604030504040204" pitchFamily="50" charset="-128"/>
                        <a:ea typeface="Meiryo UI" panose="020B0604030504040204" pitchFamily="50" charset="-128"/>
                      </a:endParaRPr>
                    </a:p>
                    <a:p>
                      <a:endParaRPr kumimoji="1" lang="en-US" altLang="ja-JP" sz="1400" b="1" u="sng" dirty="0">
                        <a:solidFill>
                          <a:srgbClr val="FF0000"/>
                        </a:solidFill>
                        <a:latin typeface="Meiryo UI" panose="020B0604030504040204" pitchFamily="50" charset="-128"/>
                        <a:ea typeface="Meiryo UI" panose="020B0604030504040204" pitchFamily="50" charset="-128"/>
                      </a:endParaRPr>
                    </a:p>
                  </a:txBody>
                  <a:tcPr marL="55290" marR="55290" marT="27645" marB="27645" anchor="ctr"/>
                </a:tc>
                <a:tc>
                  <a:txBody>
                    <a:bodyPr/>
                    <a:lstStyle/>
                    <a:p>
                      <a:r>
                        <a:rPr kumimoji="1" lang="ja-JP" altLang="en-US" sz="1200" b="0" u="none" dirty="0">
                          <a:solidFill>
                            <a:schemeClr val="tx1"/>
                          </a:solidFill>
                          <a:latin typeface="Meiryo UI" panose="020B0604030504040204" pitchFamily="50" charset="-128"/>
                          <a:ea typeface="Meiryo UI" panose="020B0604030504040204" pitchFamily="50" charset="-128"/>
                        </a:rPr>
                        <a:t>　売れ残り、食べ残し等</a:t>
                      </a:r>
                      <a:endParaRPr kumimoji="1" lang="en-US" altLang="ja-JP" sz="1200" b="0" u="none" dirty="0">
                        <a:solidFill>
                          <a:schemeClr val="tx1"/>
                        </a:solidFill>
                        <a:latin typeface="Meiryo UI" panose="020B0604030504040204" pitchFamily="50" charset="-128"/>
                        <a:ea typeface="Meiryo UI" panose="020B0604030504040204" pitchFamily="50" charset="-128"/>
                      </a:endParaRPr>
                    </a:p>
                  </a:txBody>
                  <a:tcPr marL="55290" marR="55290" marT="27645" marB="27645" anchor="ctr"/>
                </a:tc>
                <a:tc>
                  <a:txBody>
                    <a:bodyPr/>
                    <a:lstStyle/>
                    <a:p>
                      <a:pPr algn="ctr"/>
                      <a:r>
                        <a:rPr kumimoji="1" lang="ja-JP" altLang="en-US" sz="1400" b="0" u="none" dirty="0">
                          <a:solidFill>
                            <a:schemeClr val="tx1"/>
                          </a:solidFill>
                          <a:latin typeface="Meiryo UI" panose="020B0604030504040204" pitchFamily="50" charset="-128"/>
                          <a:ea typeface="Meiryo UI" panose="020B0604030504040204" pitchFamily="50" charset="-128"/>
                        </a:rPr>
                        <a:t>事業系</a:t>
                      </a:r>
                      <a:endParaRPr kumimoji="1" lang="en-US" altLang="ja-JP" sz="1400" b="0" u="none" dirty="0">
                        <a:solidFill>
                          <a:schemeClr val="tx1"/>
                        </a:solidFill>
                        <a:latin typeface="Meiryo UI" panose="020B0604030504040204" pitchFamily="50" charset="-128"/>
                        <a:ea typeface="Meiryo UI" panose="020B0604030504040204" pitchFamily="50" charset="-128"/>
                      </a:endParaRPr>
                    </a:p>
                    <a:p>
                      <a:pPr algn="ctr"/>
                      <a:r>
                        <a:rPr kumimoji="1" lang="ja-JP" altLang="en-US" sz="1400" b="0" u="none" dirty="0">
                          <a:solidFill>
                            <a:schemeClr val="tx1"/>
                          </a:solidFill>
                          <a:latin typeface="Meiryo UI" panose="020B0604030504040204" pitchFamily="50" charset="-128"/>
                          <a:ea typeface="Meiryo UI" panose="020B0604030504040204" pitchFamily="50" charset="-128"/>
                        </a:rPr>
                        <a:t>家庭系</a:t>
                      </a:r>
                      <a:endParaRPr kumimoji="1" lang="en-US" altLang="ja-JP" sz="1400" b="0" u="none" dirty="0">
                        <a:solidFill>
                          <a:schemeClr val="tx1"/>
                        </a:solidFill>
                        <a:latin typeface="Meiryo UI" panose="020B0604030504040204" pitchFamily="50" charset="-128"/>
                        <a:ea typeface="Meiryo UI" panose="020B0604030504040204" pitchFamily="50" charset="-128"/>
                      </a:endParaRPr>
                    </a:p>
                  </a:txBody>
                  <a:tcPr marL="55290" marR="55290" marT="27645" marB="27645" anchor="ctr"/>
                </a:tc>
                <a:tc>
                  <a:txBody>
                    <a:bodyPr/>
                    <a:lstStyle/>
                    <a:p>
                      <a:r>
                        <a:rPr kumimoji="1" lang="ja-JP" altLang="en-US" sz="1400" b="0" u="none" dirty="0">
                          <a:solidFill>
                            <a:schemeClr val="tx1"/>
                          </a:solidFill>
                          <a:latin typeface="Meiryo UI" panose="020B0604030504040204" pitchFamily="50" charset="-128"/>
                          <a:ea typeface="Meiryo UI" panose="020B0604030504040204" pitchFamily="50" charset="-128"/>
                        </a:rPr>
                        <a:t>◇事業系</a:t>
                      </a:r>
                      <a:endParaRPr kumimoji="1" lang="en-US" altLang="ja-JP" sz="1400" b="0" u="none" dirty="0">
                        <a:solidFill>
                          <a:schemeClr val="tx1"/>
                        </a:solidFill>
                        <a:latin typeface="Meiryo UI" panose="020B0604030504040204" pitchFamily="50" charset="-128"/>
                        <a:ea typeface="Meiryo UI" panose="020B0604030504040204" pitchFamily="50" charset="-128"/>
                      </a:endParaRPr>
                    </a:p>
                    <a:p>
                      <a:r>
                        <a:rPr kumimoji="1" lang="ja-JP" altLang="en-US" sz="1400" b="0" u="none" dirty="0">
                          <a:solidFill>
                            <a:schemeClr val="tx1"/>
                          </a:solidFill>
                          <a:latin typeface="Meiryo UI" panose="020B0604030504040204" pitchFamily="50" charset="-128"/>
                          <a:ea typeface="Meiryo UI" panose="020B0604030504040204" pitchFamily="50" charset="-128"/>
                        </a:rPr>
                        <a:t>　府内の食品ロス量の多くを占める小売・外食から発生し、　</a:t>
                      </a:r>
                      <a:endParaRPr kumimoji="1" lang="en-US" altLang="ja-JP" sz="1400" b="0" u="none" dirty="0">
                        <a:solidFill>
                          <a:schemeClr val="tx1"/>
                        </a:solidFill>
                        <a:latin typeface="Meiryo UI" panose="020B0604030504040204" pitchFamily="50" charset="-128"/>
                        <a:ea typeface="Meiryo UI" panose="020B0604030504040204" pitchFamily="50" charset="-128"/>
                      </a:endParaRPr>
                    </a:p>
                    <a:p>
                      <a:r>
                        <a:rPr kumimoji="1" lang="ja-JP" altLang="en-US" sz="1400" b="0" u="none" dirty="0">
                          <a:solidFill>
                            <a:schemeClr val="tx1"/>
                          </a:solidFill>
                          <a:latin typeface="Meiryo UI" panose="020B0604030504040204" pitchFamily="50" charset="-128"/>
                          <a:ea typeface="Meiryo UI" panose="020B0604030504040204" pitchFamily="50" charset="-128"/>
                        </a:rPr>
                        <a:t>　事業者から消費者への啓発が困難であり、行政と連携</a:t>
                      </a:r>
                      <a:endParaRPr kumimoji="1" lang="en-US" altLang="ja-JP" sz="1400" b="0" u="none" dirty="0">
                        <a:solidFill>
                          <a:schemeClr val="tx1"/>
                        </a:solidFill>
                        <a:latin typeface="Meiryo UI" panose="020B0604030504040204" pitchFamily="50" charset="-128"/>
                        <a:ea typeface="Meiryo UI" panose="020B0604030504040204" pitchFamily="50" charset="-128"/>
                      </a:endParaRPr>
                    </a:p>
                    <a:p>
                      <a:r>
                        <a:rPr kumimoji="1" lang="ja-JP" altLang="en-US" sz="1400" b="0" u="none" dirty="0">
                          <a:solidFill>
                            <a:schemeClr val="tx1"/>
                          </a:solidFill>
                          <a:latin typeface="Meiryo UI" panose="020B0604030504040204" pitchFamily="50" charset="-128"/>
                          <a:ea typeface="Meiryo UI" panose="020B0604030504040204" pitchFamily="50" charset="-128"/>
                        </a:rPr>
                        <a:t>　して、発生を抑制するため。</a:t>
                      </a:r>
                      <a:br>
                        <a:rPr kumimoji="1" lang="en-US" altLang="ja-JP" sz="1400" b="0" u="none" dirty="0">
                          <a:solidFill>
                            <a:schemeClr val="tx1"/>
                          </a:solidFill>
                          <a:latin typeface="Meiryo UI" panose="020B0604030504040204" pitchFamily="50" charset="-128"/>
                          <a:ea typeface="Meiryo UI" panose="020B0604030504040204" pitchFamily="50" charset="-128"/>
                        </a:rPr>
                      </a:br>
                      <a:r>
                        <a:rPr kumimoji="1" lang="ja-JP" altLang="en-US" sz="1400" b="0" u="none" dirty="0">
                          <a:solidFill>
                            <a:schemeClr val="tx1"/>
                          </a:solidFill>
                          <a:latin typeface="Meiryo UI" panose="020B0604030504040204" pitchFamily="50" charset="-128"/>
                          <a:ea typeface="Meiryo UI" panose="020B0604030504040204" pitchFamily="50" charset="-128"/>
                        </a:rPr>
                        <a:t>◇家庭系</a:t>
                      </a:r>
                      <a:endParaRPr kumimoji="1" lang="en-US" altLang="ja-JP" sz="1400" b="0" u="none" dirty="0">
                        <a:solidFill>
                          <a:schemeClr val="tx1"/>
                        </a:solidFill>
                        <a:latin typeface="Meiryo UI" panose="020B0604030504040204" pitchFamily="50" charset="-128"/>
                        <a:ea typeface="Meiryo UI" panose="020B0604030504040204" pitchFamily="50" charset="-128"/>
                      </a:endParaRPr>
                    </a:p>
                    <a:p>
                      <a:r>
                        <a:rPr kumimoji="1" lang="ja-JP" altLang="en-US" sz="1400" b="0" u="none" dirty="0">
                          <a:solidFill>
                            <a:schemeClr val="tx1"/>
                          </a:solidFill>
                          <a:latin typeface="Meiryo UI" panose="020B0604030504040204" pitchFamily="50" charset="-128"/>
                          <a:ea typeface="Meiryo UI" panose="020B0604030504040204" pitchFamily="50" charset="-128"/>
                        </a:rPr>
                        <a:t>　家庭系食品ロスの</a:t>
                      </a:r>
                      <a:r>
                        <a:rPr kumimoji="1" lang="en-US" altLang="ja-JP" sz="1400" b="0" u="none" dirty="0">
                          <a:solidFill>
                            <a:schemeClr val="tx1"/>
                          </a:solidFill>
                          <a:latin typeface="Meiryo UI" panose="020B0604030504040204" pitchFamily="50" charset="-128"/>
                          <a:ea typeface="Meiryo UI" panose="020B0604030504040204" pitchFamily="50" charset="-128"/>
                        </a:rPr>
                        <a:t>4</a:t>
                      </a:r>
                      <a:r>
                        <a:rPr kumimoji="1" lang="ja-JP" altLang="en-US" sz="1400" b="0" u="none" dirty="0">
                          <a:solidFill>
                            <a:schemeClr val="tx1"/>
                          </a:solidFill>
                          <a:latin typeface="Meiryo UI" panose="020B0604030504040204" pitchFamily="50" charset="-128"/>
                          <a:ea typeface="Meiryo UI" panose="020B0604030504040204" pitchFamily="50" charset="-128"/>
                        </a:rPr>
                        <a:t>割程度を占める「食べ残し」の発生を</a:t>
                      </a:r>
                      <a:endParaRPr kumimoji="1" lang="en-US" altLang="ja-JP" sz="1400" b="0" u="none" dirty="0">
                        <a:solidFill>
                          <a:schemeClr val="tx1"/>
                        </a:solidFill>
                        <a:latin typeface="Meiryo UI" panose="020B0604030504040204" pitchFamily="50" charset="-128"/>
                        <a:ea typeface="Meiryo UI" panose="020B0604030504040204" pitchFamily="50" charset="-128"/>
                      </a:endParaRPr>
                    </a:p>
                    <a:p>
                      <a:r>
                        <a:rPr kumimoji="1" lang="ja-JP" altLang="en-US" sz="1400" b="0" u="none" dirty="0">
                          <a:solidFill>
                            <a:schemeClr val="tx1"/>
                          </a:solidFill>
                          <a:latin typeface="Meiryo UI" panose="020B0604030504040204" pitchFamily="50" charset="-128"/>
                          <a:ea typeface="Meiryo UI" panose="020B0604030504040204" pitchFamily="50" charset="-128"/>
                        </a:rPr>
                        <a:t>　抑制するため。</a:t>
                      </a:r>
                      <a:endParaRPr kumimoji="1" lang="en-US" altLang="ja-JP" sz="1400" b="0" u="none" dirty="0">
                        <a:solidFill>
                          <a:schemeClr val="tx1"/>
                        </a:solidFill>
                        <a:highlight>
                          <a:srgbClr val="FFFF00"/>
                        </a:highlight>
                        <a:latin typeface="Meiryo UI" panose="020B0604030504040204" pitchFamily="50" charset="-128"/>
                        <a:ea typeface="Meiryo UI" panose="020B0604030504040204" pitchFamily="50" charset="-128"/>
                      </a:endParaRPr>
                    </a:p>
                  </a:txBody>
                  <a:tcPr marL="55290" marR="55290" marT="27645" marB="27645" anchor="ctr"/>
                </a:tc>
                <a:extLst>
                  <a:ext uri="{0D108BD9-81ED-4DB2-BD59-A6C34878D82A}">
                    <a16:rowId xmlns:a16="http://schemas.microsoft.com/office/drawing/2014/main" val="678771766"/>
                  </a:ext>
                </a:extLst>
              </a:tr>
              <a:tr h="1173881">
                <a:tc>
                  <a:txBody>
                    <a:bodyPr/>
                    <a:lstStyle/>
                    <a:p>
                      <a:pPr marL="0" marR="0" lvl="0" indent="0" algn="l" defTabSz="1454074" rtl="0" eaLnBrk="1" fontAlgn="auto" latinLnBrk="0" hangingPunct="1">
                        <a:lnSpc>
                          <a:spcPct val="100000"/>
                        </a:lnSpc>
                        <a:spcBef>
                          <a:spcPts val="0"/>
                        </a:spcBef>
                        <a:spcAft>
                          <a:spcPts val="0"/>
                        </a:spcAft>
                        <a:buClrTx/>
                        <a:buSzTx/>
                        <a:buFontTx/>
                        <a:buNone/>
                        <a:tabLst/>
                        <a:defRPr/>
                      </a:pPr>
                      <a:r>
                        <a:rPr kumimoji="1" lang="ja-JP" altLang="en-US" sz="1400" b="1" u="sng" dirty="0">
                          <a:solidFill>
                            <a:srgbClr val="FF0000"/>
                          </a:solidFill>
                          <a:latin typeface="Meiryo UI" panose="020B0604030504040204" pitchFamily="50" charset="-128"/>
                          <a:ea typeface="Meiryo UI" panose="020B0604030504040204" pitchFamily="50" charset="-128"/>
                        </a:rPr>
                        <a:t>未利用食品の</a:t>
                      </a:r>
                      <a:endParaRPr kumimoji="1" lang="en-US" altLang="ja-JP" sz="1400" b="1" u="sng" dirty="0">
                        <a:solidFill>
                          <a:srgbClr val="FF0000"/>
                        </a:solidFill>
                        <a:latin typeface="Meiryo UI" panose="020B0604030504040204" pitchFamily="50" charset="-128"/>
                        <a:ea typeface="Meiryo UI" panose="020B0604030504040204" pitchFamily="50" charset="-128"/>
                      </a:endParaRPr>
                    </a:p>
                    <a:p>
                      <a:pPr marL="0" marR="0" lvl="0" indent="0" algn="l" defTabSz="1454074" rtl="0" eaLnBrk="1" fontAlgn="auto" latinLnBrk="0" hangingPunct="1">
                        <a:lnSpc>
                          <a:spcPct val="100000"/>
                        </a:lnSpc>
                        <a:spcBef>
                          <a:spcPts val="0"/>
                        </a:spcBef>
                        <a:spcAft>
                          <a:spcPts val="0"/>
                        </a:spcAft>
                        <a:buClrTx/>
                        <a:buSzTx/>
                        <a:buFontTx/>
                        <a:buNone/>
                        <a:tabLst/>
                        <a:defRPr/>
                      </a:pPr>
                      <a:r>
                        <a:rPr kumimoji="1" lang="ja-JP" altLang="en-US" sz="1400" b="1" u="sng" dirty="0">
                          <a:solidFill>
                            <a:srgbClr val="FF0000"/>
                          </a:solidFill>
                          <a:latin typeface="Meiryo UI" panose="020B0604030504040204" pitchFamily="50" charset="-128"/>
                          <a:ea typeface="Meiryo UI" panose="020B0604030504040204" pitchFamily="50" charset="-128"/>
                        </a:rPr>
                        <a:t>有効活用</a:t>
                      </a:r>
                    </a:p>
                  </a:txBody>
                  <a:tcPr marL="55290" marR="55290" marT="27645" marB="27645" anchor="ctr">
                    <a:solidFill>
                      <a:schemeClr val="accent5">
                        <a:lumMod val="20000"/>
                        <a:lumOff val="80000"/>
                      </a:schemeClr>
                    </a:solidFill>
                  </a:tcPr>
                </a:tc>
                <a:tc>
                  <a:txBody>
                    <a:bodyPr/>
                    <a:lstStyle/>
                    <a:p>
                      <a:r>
                        <a:rPr kumimoji="1" lang="ja-JP" altLang="en-US" sz="1200" b="0" u="none" dirty="0">
                          <a:solidFill>
                            <a:schemeClr val="tx1"/>
                          </a:solidFill>
                          <a:latin typeface="Meiryo UI" panose="020B0604030504040204" pitchFamily="50" charset="-128"/>
                          <a:ea typeface="Meiryo UI" panose="020B0604030504040204" pitchFamily="50" charset="-128"/>
                        </a:rPr>
                        <a:t>◇家庭</a:t>
                      </a:r>
                      <a:endParaRPr kumimoji="1" lang="en-US" altLang="ja-JP" sz="1200" b="0" u="none" dirty="0">
                        <a:solidFill>
                          <a:schemeClr val="tx1"/>
                        </a:solidFill>
                        <a:latin typeface="Meiryo UI" panose="020B0604030504040204" pitchFamily="50" charset="-128"/>
                        <a:ea typeface="Meiryo UI" panose="020B0604030504040204" pitchFamily="50" charset="-128"/>
                      </a:endParaRPr>
                    </a:p>
                    <a:p>
                      <a:r>
                        <a:rPr kumimoji="1" lang="ja-JP" altLang="en-US" sz="1200" b="0" u="none" dirty="0">
                          <a:solidFill>
                            <a:schemeClr val="tx1"/>
                          </a:solidFill>
                          <a:latin typeface="Meiryo UI" panose="020B0604030504040204" pitchFamily="50" charset="-128"/>
                          <a:ea typeface="Meiryo UI" panose="020B0604030504040204" pitchFamily="50" charset="-128"/>
                        </a:rPr>
                        <a:t>　　買いすぎ・使い忘れ</a:t>
                      </a:r>
                      <a:endParaRPr kumimoji="1" lang="en-US" altLang="ja-JP" sz="1200" b="0" u="none" dirty="0">
                        <a:solidFill>
                          <a:schemeClr val="tx1"/>
                        </a:solidFill>
                        <a:latin typeface="Meiryo UI" panose="020B0604030504040204" pitchFamily="50" charset="-128"/>
                        <a:ea typeface="Meiryo UI" panose="020B0604030504040204" pitchFamily="50" charset="-128"/>
                      </a:endParaRPr>
                    </a:p>
                    <a:p>
                      <a:r>
                        <a:rPr kumimoji="1" lang="ja-JP" altLang="en-US" sz="1200" b="0" u="none" dirty="0">
                          <a:solidFill>
                            <a:schemeClr val="tx1"/>
                          </a:solidFill>
                          <a:latin typeface="Meiryo UI" panose="020B0604030504040204" pitchFamily="50" charset="-128"/>
                          <a:ea typeface="Meiryo UI" panose="020B0604030504040204" pitchFamily="50" charset="-128"/>
                        </a:rPr>
                        <a:t>◇事業者</a:t>
                      </a:r>
                      <a:endParaRPr kumimoji="1" lang="en-US" altLang="ja-JP" sz="1200" b="0" u="none" dirty="0">
                        <a:solidFill>
                          <a:schemeClr val="tx1"/>
                        </a:solidFill>
                        <a:latin typeface="Meiryo UI" panose="020B0604030504040204" pitchFamily="50" charset="-128"/>
                        <a:ea typeface="Meiryo UI" panose="020B0604030504040204" pitchFamily="50" charset="-128"/>
                      </a:endParaRPr>
                    </a:p>
                    <a:p>
                      <a:r>
                        <a:rPr kumimoji="1" lang="ja-JP" altLang="en-US" sz="1200" b="0" u="none" dirty="0">
                          <a:solidFill>
                            <a:schemeClr val="tx1"/>
                          </a:solidFill>
                          <a:latin typeface="Meiryo UI" panose="020B0604030504040204" pitchFamily="50" charset="-128"/>
                          <a:ea typeface="Meiryo UI" panose="020B0604030504040204" pitchFamily="50" charset="-128"/>
                        </a:rPr>
                        <a:t>　　製造段階での端材、製造・</a:t>
                      </a:r>
                      <a:endParaRPr kumimoji="1" lang="en-US" altLang="ja-JP" sz="1200" b="0" u="none" dirty="0">
                        <a:solidFill>
                          <a:schemeClr val="tx1"/>
                        </a:solidFill>
                        <a:latin typeface="Meiryo UI" panose="020B0604030504040204" pitchFamily="50" charset="-128"/>
                        <a:ea typeface="Meiryo UI" panose="020B0604030504040204" pitchFamily="50" charset="-128"/>
                      </a:endParaRPr>
                    </a:p>
                    <a:p>
                      <a:r>
                        <a:rPr kumimoji="1" lang="ja-JP" altLang="en-US" sz="1200" b="0" u="none" dirty="0">
                          <a:solidFill>
                            <a:schemeClr val="tx1"/>
                          </a:solidFill>
                          <a:latin typeface="Meiryo UI" panose="020B0604030504040204" pitchFamily="50" charset="-128"/>
                          <a:ea typeface="Meiryo UI" panose="020B0604030504040204" pitchFamily="50" charset="-128"/>
                        </a:rPr>
                        <a:t>　　卸・小売りでのミス・パッケージ</a:t>
                      </a:r>
                      <a:endParaRPr kumimoji="1" lang="en-US" altLang="ja-JP" sz="1200" b="0" u="none" dirty="0">
                        <a:solidFill>
                          <a:schemeClr val="tx1"/>
                        </a:solidFill>
                        <a:latin typeface="Meiryo UI" panose="020B0604030504040204" pitchFamily="50" charset="-128"/>
                        <a:ea typeface="Meiryo UI" panose="020B0604030504040204" pitchFamily="50" charset="-128"/>
                      </a:endParaRPr>
                    </a:p>
                    <a:p>
                      <a:r>
                        <a:rPr kumimoji="1" lang="ja-JP" altLang="en-US" sz="1200" b="0" u="none" dirty="0">
                          <a:solidFill>
                            <a:schemeClr val="tx1"/>
                          </a:solidFill>
                          <a:latin typeface="Meiryo UI" panose="020B0604030504040204" pitchFamily="50" charset="-128"/>
                          <a:ea typeface="Meiryo UI" panose="020B0604030504040204" pitchFamily="50" charset="-128"/>
                        </a:rPr>
                        <a:t>　　破損・販売期限切れなどに</a:t>
                      </a:r>
                      <a:endParaRPr kumimoji="1" lang="en-US" altLang="ja-JP" sz="1200" b="0" u="none" dirty="0">
                        <a:solidFill>
                          <a:schemeClr val="tx1"/>
                        </a:solidFill>
                        <a:latin typeface="Meiryo UI" panose="020B0604030504040204" pitchFamily="50" charset="-128"/>
                        <a:ea typeface="Meiryo UI" panose="020B0604030504040204" pitchFamily="50" charset="-128"/>
                      </a:endParaRPr>
                    </a:p>
                    <a:p>
                      <a:r>
                        <a:rPr kumimoji="1" lang="ja-JP" altLang="en-US" sz="1200" b="0" u="none" dirty="0">
                          <a:solidFill>
                            <a:schemeClr val="tx1"/>
                          </a:solidFill>
                          <a:latin typeface="Meiryo UI" panose="020B0604030504040204" pitchFamily="50" charset="-128"/>
                          <a:ea typeface="Meiryo UI" panose="020B0604030504040204" pitchFamily="50" charset="-128"/>
                        </a:rPr>
                        <a:t>　　よる返品や廃棄</a:t>
                      </a:r>
                    </a:p>
                  </a:txBody>
                  <a:tcPr marL="55290" marR="55290" marT="27645" marB="27645" anchor="ctr"/>
                </a:tc>
                <a:tc>
                  <a:txBody>
                    <a:bodyPr/>
                    <a:lstStyle/>
                    <a:p>
                      <a:pPr algn="ctr"/>
                      <a:r>
                        <a:rPr kumimoji="1" lang="ja-JP" altLang="en-US" sz="1400" b="0" u="none" dirty="0">
                          <a:solidFill>
                            <a:schemeClr val="tx1"/>
                          </a:solidFill>
                          <a:latin typeface="Meiryo UI" panose="020B0604030504040204" pitchFamily="50" charset="-128"/>
                          <a:ea typeface="Meiryo UI" panose="020B0604030504040204" pitchFamily="50" charset="-128"/>
                        </a:rPr>
                        <a:t>事業系</a:t>
                      </a:r>
                      <a:endParaRPr kumimoji="1" lang="en-US" altLang="ja-JP" sz="1400" b="0" u="none" dirty="0">
                        <a:solidFill>
                          <a:schemeClr val="tx1"/>
                        </a:solidFill>
                        <a:latin typeface="Meiryo UI" panose="020B0604030504040204" pitchFamily="50" charset="-128"/>
                        <a:ea typeface="Meiryo UI" panose="020B0604030504040204" pitchFamily="50" charset="-128"/>
                      </a:endParaRPr>
                    </a:p>
                    <a:p>
                      <a:pPr algn="ctr"/>
                      <a:r>
                        <a:rPr kumimoji="1" lang="ja-JP" altLang="en-US" sz="1400" b="0" u="none" dirty="0">
                          <a:solidFill>
                            <a:schemeClr val="tx1"/>
                          </a:solidFill>
                          <a:latin typeface="Meiryo UI" panose="020B0604030504040204" pitchFamily="50" charset="-128"/>
                          <a:ea typeface="Meiryo UI" panose="020B0604030504040204" pitchFamily="50" charset="-128"/>
                        </a:rPr>
                        <a:t>家庭系</a:t>
                      </a:r>
                      <a:endParaRPr kumimoji="1" lang="en-US" altLang="ja-JP" sz="1400" b="0" u="none" dirty="0">
                        <a:solidFill>
                          <a:schemeClr val="tx1"/>
                        </a:solidFill>
                        <a:latin typeface="Meiryo UI" panose="020B0604030504040204" pitchFamily="50" charset="-128"/>
                        <a:ea typeface="Meiryo UI" panose="020B0604030504040204" pitchFamily="50" charset="-128"/>
                      </a:endParaRPr>
                    </a:p>
                  </a:txBody>
                  <a:tcPr marL="55290" marR="55290" marT="27645" marB="27645" anchor="ctr"/>
                </a:tc>
                <a:tc>
                  <a:txBody>
                    <a:bodyPr/>
                    <a:lstStyle/>
                    <a:p>
                      <a:r>
                        <a:rPr kumimoji="1" lang="ja-JP" altLang="en-US" sz="1400" b="0" u="none" dirty="0">
                          <a:solidFill>
                            <a:schemeClr val="tx1"/>
                          </a:solidFill>
                          <a:latin typeface="Meiryo UI" panose="020B0604030504040204" pitchFamily="50" charset="-128"/>
                          <a:ea typeface="Meiryo UI" panose="020B0604030504040204" pitchFamily="50" charset="-128"/>
                        </a:rPr>
                        <a:t>　発生抑制できなかった食品ロスを、家庭・事業者双方で</a:t>
                      </a:r>
                      <a:endParaRPr kumimoji="1" lang="en-US" altLang="ja-JP" sz="1400" b="0" u="none" dirty="0">
                        <a:solidFill>
                          <a:schemeClr val="tx1"/>
                        </a:solidFill>
                        <a:latin typeface="Meiryo UI" panose="020B0604030504040204" pitchFamily="50" charset="-128"/>
                        <a:ea typeface="Meiryo UI" panose="020B0604030504040204" pitchFamily="50" charset="-128"/>
                      </a:endParaRPr>
                    </a:p>
                    <a:p>
                      <a:r>
                        <a:rPr kumimoji="1" lang="ja-JP" altLang="en-US" sz="1400" b="0" u="none" dirty="0">
                          <a:solidFill>
                            <a:schemeClr val="tx1"/>
                          </a:solidFill>
                          <a:latin typeface="Meiryo UI" panose="020B0604030504040204" pitchFamily="50" charset="-128"/>
                          <a:ea typeface="Meiryo UI" panose="020B0604030504040204" pitchFamily="50" charset="-128"/>
                        </a:rPr>
                        <a:t>活用することができるため。また、府内でも、食品の寄附などの取組が拡大しつつあるため。</a:t>
                      </a:r>
                      <a:endParaRPr kumimoji="1" lang="en-US" altLang="ja-JP" sz="1400" b="0" u="none" dirty="0">
                        <a:solidFill>
                          <a:schemeClr val="tx1"/>
                        </a:solidFill>
                        <a:latin typeface="Meiryo UI" panose="020B0604030504040204" pitchFamily="50" charset="-128"/>
                        <a:ea typeface="Meiryo UI" panose="020B0604030504040204" pitchFamily="50" charset="-128"/>
                      </a:endParaRPr>
                    </a:p>
                  </a:txBody>
                  <a:tcPr marL="55290" marR="55290" marT="27645" marB="27645" anchor="ctr"/>
                </a:tc>
                <a:extLst>
                  <a:ext uri="{0D108BD9-81ED-4DB2-BD59-A6C34878D82A}">
                    <a16:rowId xmlns:a16="http://schemas.microsoft.com/office/drawing/2014/main" val="2814507936"/>
                  </a:ext>
                </a:extLst>
              </a:tr>
            </a:tbl>
          </a:graphicData>
        </a:graphic>
      </p:graphicFrame>
    </p:spTree>
    <p:extLst>
      <p:ext uri="{BB962C8B-B14F-4D97-AF65-F5344CB8AC3E}">
        <p14:creationId xmlns:p14="http://schemas.microsoft.com/office/powerpoint/2010/main" val="22742662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5BFCED14-B934-4920-8332-DA624B9EA3BE}"/>
              </a:ext>
            </a:extLst>
          </p:cNvPr>
          <p:cNvGraphicFramePr>
            <a:graphicFrameLocks noGrp="1"/>
          </p:cNvGraphicFramePr>
          <p:nvPr>
            <p:extLst>
              <p:ext uri="{D42A27DB-BD31-4B8C-83A1-F6EECF244321}">
                <p14:modId xmlns:p14="http://schemas.microsoft.com/office/powerpoint/2010/main" val="1894627780"/>
              </p:ext>
            </p:extLst>
          </p:nvPr>
        </p:nvGraphicFramePr>
        <p:xfrm>
          <a:off x="102126" y="422011"/>
          <a:ext cx="8784976" cy="6058526"/>
        </p:xfrm>
        <a:graphic>
          <a:graphicData uri="http://schemas.openxmlformats.org/drawingml/2006/table">
            <a:tbl>
              <a:tblPr firstRow="1" bandRow="1">
                <a:tableStyleId>{5C22544A-7EE6-4342-B048-85BDC9FD1C3A}</a:tableStyleId>
              </a:tblPr>
              <a:tblGrid>
                <a:gridCol w="2069487">
                  <a:extLst>
                    <a:ext uri="{9D8B030D-6E8A-4147-A177-3AD203B41FA5}">
                      <a16:colId xmlns:a16="http://schemas.microsoft.com/office/drawing/2014/main" val="3534141905"/>
                    </a:ext>
                  </a:extLst>
                </a:gridCol>
                <a:gridCol w="1762079">
                  <a:extLst>
                    <a:ext uri="{9D8B030D-6E8A-4147-A177-3AD203B41FA5}">
                      <a16:colId xmlns:a16="http://schemas.microsoft.com/office/drawing/2014/main" val="3763337559"/>
                    </a:ext>
                  </a:extLst>
                </a:gridCol>
                <a:gridCol w="612897">
                  <a:extLst>
                    <a:ext uri="{9D8B030D-6E8A-4147-A177-3AD203B41FA5}">
                      <a16:colId xmlns:a16="http://schemas.microsoft.com/office/drawing/2014/main" val="3923637410"/>
                    </a:ext>
                  </a:extLst>
                </a:gridCol>
                <a:gridCol w="4340513">
                  <a:extLst>
                    <a:ext uri="{9D8B030D-6E8A-4147-A177-3AD203B41FA5}">
                      <a16:colId xmlns:a16="http://schemas.microsoft.com/office/drawing/2014/main" val="3603026890"/>
                    </a:ext>
                  </a:extLst>
                </a:gridCol>
              </a:tblGrid>
              <a:tr h="233489">
                <a:tc>
                  <a:txBody>
                    <a:bodyPr/>
                    <a:lstStyle/>
                    <a:p>
                      <a:pPr algn="ctr"/>
                      <a:r>
                        <a:rPr kumimoji="1" lang="ja-JP" altLang="en-US" sz="1200" b="1" u="sng" dirty="0">
                          <a:solidFill>
                            <a:srgbClr val="FF0000"/>
                          </a:solidFill>
                          <a:latin typeface="Meiryo UI" panose="020B0604030504040204" pitchFamily="50" charset="-128"/>
                          <a:ea typeface="Meiryo UI" panose="020B0604030504040204" pitchFamily="50" charset="-128"/>
                        </a:rPr>
                        <a:t>施策体系</a:t>
                      </a:r>
                    </a:p>
                  </a:txBody>
                  <a:tcPr marL="55290" marR="55290" marT="27645" marB="27645" anchor="ctr"/>
                </a:tc>
                <a:tc>
                  <a:txBody>
                    <a:bodyPr/>
                    <a:lstStyle/>
                    <a:p>
                      <a:pPr algn="ctr"/>
                      <a:r>
                        <a:rPr kumimoji="1" lang="ja-JP" altLang="en-US" sz="1200" dirty="0">
                          <a:latin typeface="Meiryo UI" panose="020B0604030504040204" pitchFamily="50" charset="-128"/>
                          <a:ea typeface="Meiryo UI" panose="020B0604030504040204" pitchFamily="50" charset="-128"/>
                        </a:rPr>
                        <a:t>基本施策</a:t>
                      </a:r>
                    </a:p>
                  </a:txBody>
                  <a:tcPr marL="55290" marR="55290" marT="27645" marB="27645" anchor="ctr"/>
                </a:tc>
                <a:tc>
                  <a:txBody>
                    <a:bodyPr/>
                    <a:lstStyle/>
                    <a:p>
                      <a:pPr algn="ctr"/>
                      <a:r>
                        <a:rPr kumimoji="1" lang="ja-JP" altLang="en-US" sz="1200" dirty="0">
                          <a:latin typeface="Meiryo UI" panose="020B0604030504040204" pitchFamily="50" charset="-128"/>
                          <a:ea typeface="Meiryo UI" panose="020B0604030504040204" pitchFamily="50" charset="-128"/>
                        </a:rPr>
                        <a:t>対象</a:t>
                      </a:r>
                    </a:p>
                  </a:txBody>
                  <a:tcPr marL="55290" marR="55290" marT="27645" marB="27645" anchor="ctr"/>
                </a:tc>
                <a:tc>
                  <a:txBody>
                    <a:bodyPr/>
                    <a:lstStyle/>
                    <a:p>
                      <a:pPr algn="ctr"/>
                      <a:r>
                        <a:rPr kumimoji="1" lang="ja-JP" altLang="en-US" sz="1200" dirty="0">
                          <a:latin typeface="Meiryo UI" panose="020B0604030504040204" pitchFamily="50" charset="-128"/>
                          <a:ea typeface="Meiryo UI" panose="020B0604030504040204" pitchFamily="50" charset="-128"/>
                        </a:rPr>
                        <a:t>施策で進める内容</a:t>
                      </a:r>
                    </a:p>
                  </a:txBody>
                  <a:tcPr marL="55290" marR="55290" marT="27645" marB="27645" anchor="ctr"/>
                </a:tc>
                <a:extLst>
                  <a:ext uri="{0D108BD9-81ED-4DB2-BD59-A6C34878D82A}">
                    <a16:rowId xmlns:a16="http://schemas.microsoft.com/office/drawing/2014/main" val="4060504062"/>
                  </a:ext>
                </a:extLst>
              </a:tr>
              <a:tr h="565520">
                <a:tc rowSpan="3">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1" i="0" u="sng" strike="noStrike" kern="1200" cap="none" spc="0" normalizeH="0" baseline="0" noProof="0" dirty="0">
                          <a:ln>
                            <a:noFill/>
                          </a:ln>
                          <a:solidFill>
                            <a:srgbClr val="FF0000"/>
                          </a:solidFill>
                          <a:effectLst/>
                          <a:highlight>
                            <a:srgbClr val="FFFF00"/>
                          </a:highlight>
                          <a:uLnTx/>
                          <a:uFillTx/>
                          <a:latin typeface="Meiryo UI" panose="020B0604030504040204" pitchFamily="50" charset="-128"/>
                          <a:ea typeface="Meiryo UI" panose="020B0604030504040204" pitchFamily="50" charset="-128"/>
                          <a:cs typeface="+mn-cs"/>
                        </a:rPr>
                        <a:t>家庭における食品の使いきりの</a:t>
                      </a:r>
                      <a:endParaRPr kumimoji="1" lang="en-US" altLang="ja-JP" sz="1100" b="1" i="0" u="sng" strike="noStrike" kern="1200" cap="none" spc="0" normalizeH="0" baseline="0" noProof="0" dirty="0">
                        <a:ln>
                          <a:noFill/>
                        </a:ln>
                        <a:solidFill>
                          <a:srgbClr val="FF0000"/>
                        </a:solidFill>
                        <a:effectLst/>
                        <a:highlight>
                          <a:srgbClr val="FFFF00"/>
                        </a:highligh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1" i="0" u="sng" strike="noStrike" kern="1200" cap="none" spc="0" normalizeH="0" baseline="0" noProof="0" dirty="0">
                          <a:ln>
                            <a:noFill/>
                          </a:ln>
                          <a:solidFill>
                            <a:srgbClr val="FF0000"/>
                          </a:solidFill>
                          <a:effectLst/>
                          <a:highlight>
                            <a:srgbClr val="FFFF00"/>
                          </a:highlight>
                          <a:uLnTx/>
                          <a:uFillTx/>
                          <a:latin typeface="Meiryo UI" panose="020B0604030504040204" pitchFamily="50" charset="-128"/>
                          <a:ea typeface="Meiryo UI" panose="020B0604030504040204" pitchFamily="50" charset="-128"/>
                          <a:cs typeface="+mn-cs"/>
                        </a:rPr>
                        <a:t>推進</a:t>
                      </a:r>
                      <a:endParaRPr kumimoji="1" lang="en-US" altLang="ja-JP" sz="1100" b="1" i="0" u="sng" strike="noStrike" kern="1200" cap="none" spc="0" normalizeH="0" baseline="0" noProof="0" dirty="0">
                        <a:ln>
                          <a:noFill/>
                        </a:ln>
                        <a:solidFill>
                          <a:srgbClr val="FF0000"/>
                        </a:solidFill>
                        <a:effectLst/>
                        <a:highlight>
                          <a:srgbClr val="FFFF00"/>
                        </a:highligh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11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1" i="0" u="sng" strike="noStrike" kern="1200" cap="none" spc="0" normalizeH="0" baseline="0" noProof="0" dirty="0">
                          <a:ln>
                            <a:noFill/>
                          </a:ln>
                          <a:solidFill>
                            <a:srgbClr val="FF0000"/>
                          </a:solidFill>
                          <a:effectLst/>
                          <a:highlight>
                            <a:srgbClr val="FFFF00"/>
                          </a:highlight>
                          <a:uLnTx/>
                          <a:uFillTx/>
                          <a:latin typeface="Meiryo UI" panose="020B0604030504040204" pitchFamily="50" charset="-128"/>
                          <a:ea typeface="Meiryo UI" panose="020B0604030504040204" pitchFamily="50" charset="-128"/>
                          <a:cs typeface="+mn-cs"/>
                        </a:rPr>
                        <a:t>（家庭での使い忘れ、</a:t>
                      </a:r>
                      <a:endParaRPr kumimoji="1" lang="en-US" altLang="ja-JP" sz="1100" b="1" i="0" u="sng" strike="noStrike" kern="1200" cap="none" spc="0" normalizeH="0" baseline="0" noProof="0" dirty="0">
                        <a:ln>
                          <a:noFill/>
                        </a:ln>
                        <a:solidFill>
                          <a:srgbClr val="FF0000"/>
                        </a:solidFill>
                        <a:effectLst/>
                        <a:highlight>
                          <a:srgbClr val="FFFF00"/>
                        </a:highligh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FF0000"/>
                          </a:solidFill>
                          <a:effectLst/>
                          <a:highlight>
                            <a:srgbClr val="FFFF00"/>
                          </a:highlight>
                          <a:uLnTx/>
                          <a:uFillTx/>
                          <a:latin typeface="Meiryo UI" panose="020B0604030504040204" pitchFamily="50" charset="-128"/>
                          <a:ea typeface="Meiryo UI" panose="020B0604030504040204" pitchFamily="50" charset="-128"/>
                          <a:cs typeface="+mn-cs"/>
                        </a:rPr>
                        <a:t>　</a:t>
                      </a:r>
                      <a:r>
                        <a:rPr kumimoji="1" lang="ja-JP" altLang="en-US" sz="1100" b="1" i="0" u="sng" strike="noStrike" kern="1200" cap="none" spc="0" normalizeH="0" baseline="0" noProof="0" dirty="0">
                          <a:ln>
                            <a:noFill/>
                          </a:ln>
                          <a:solidFill>
                            <a:srgbClr val="FF0000"/>
                          </a:solidFill>
                          <a:effectLst/>
                          <a:highlight>
                            <a:srgbClr val="FFFF00"/>
                          </a:highlight>
                          <a:uLnTx/>
                          <a:uFillTx/>
                          <a:latin typeface="Meiryo UI" panose="020B0604030504040204" pitchFamily="50" charset="-128"/>
                          <a:ea typeface="Meiryo UI" panose="020B0604030504040204" pitchFamily="50" charset="-128"/>
                          <a:cs typeface="+mn-cs"/>
                        </a:rPr>
                        <a:t>傷み・期限超過等の発生抑制）</a:t>
                      </a:r>
                    </a:p>
                  </a:txBody>
                  <a:tcPr marL="55290" marR="55290" marT="27645" marB="27645" anchor="ctr"/>
                </a:tc>
                <a:tc>
                  <a:txBody>
                    <a:bodyPr/>
                    <a:lstStyle/>
                    <a:p>
                      <a:r>
                        <a:rPr kumimoji="1" lang="ja-JP" altLang="en-US" sz="1100" b="0" u="none" dirty="0">
                          <a:solidFill>
                            <a:schemeClr val="tx1"/>
                          </a:solidFill>
                          <a:latin typeface="Meiryo UI" panose="020B0604030504040204" pitchFamily="50" charset="-128"/>
                          <a:ea typeface="Meiryo UI" panose="020B0604030504040204" pitchFamily="50" charset="-128"/>
                        </a:rPr>
                        <a:t>　</a:t>
                      </a:r>
                      <a:r>
                        <a:rPr kumimoji="1" lang="en-US" altLang="ja-JP" sz="1100" b="0" u="none" dirty="0">
                          <a:solidFill>
                            <a:schemeClr val="tx1"/>
                          </a:solidFill>
                          <a:latin typeface="Meiryo UI" panose="020B0604030504040204" pitchFamily="50" charset="-128"/>
                          <a:ea typeface="Meiryo UI" panose="020B0604030504040204" pitchFamily="50" charset="-128"/>
                        </a:rPr>
                        <a:t>10</a:t>
                      </a:r>
                      <a:r>
                        <a:rPr kumimoji="1" lang="ja-JP" altLang="en-US" sz="1100" b="0" u="none" dirty="0">
                          <a:solidFill>
                            <a:schemeClr val="tx1"/>
                          </a:solidFill>
                          <a:latin typeface="Meiryo UI" panose="020B0604030504040204" pitchFamily="50" charset="-128"/>
                          <a:ea typeface="Meiryo UI" panose="020B0604030504040204" pitchFamily="50" charset="-128"/>
                        </a:rPr>
                        <a:t>月食品ロス削減月間</a:t>
                      </a:r>
                      <a:endParaRPr kumimoji="1" lang="en-US" altLang="ja-JP" sz="1100" b="0" u="none" dirty="0">
                        <a:solidFill>
                          <a:schemeClr val="tx1"/>
                        </a:solidFill>
                        <a:latin typeface="Meiryo UI" panose="020B0604030504040204" pitchFamily="50" charset="-128"/>
                        <a:ea typeface="Meiryo UI" panose="020B0604030504040204" pitchFamily="50" charset="-128"/>
                      </a:endParaRPr>
                    </a:p>
                    <a:p>
                      <a:r>
                        <a:rPr kumimoji="1" lang="ja-JP" altLang="en-US" sz="1100" b="0" u="none" dirty="0">
                          <a:solidFill>
                            <a:schemeClr val="tx1"/>
                          </a:solidFill>
                          <a:latin typeface="Meiryo UI" panose="020B0604030504040204" pitchFamily="50" charset="-128"/>
                          <a:ea typeface="Meiryo UI" panose="020B0604030504040204" pitchFamily="50" charset="-128"/>
                        </a:rPr>
                        <a:t>　における</a:t>
                      </a:r>
                      <a:r>
                        <a:rPr kumimoji="1" lang="ja-JP" altLang="en-US" sz="1100" b="0" u="none" dirty="0">
                          <a:solidFill>
                            <a:schemeClr val="tx1"/>
                          </a:solidFill>
                          <a:highlight>
                            <a:srgbClr val="FFFF00"/>
                          </a:highlight>
                          <a:latin typeface="Meiryo UI" panose="020B0604030504040204" pitchFamily="50" charset="-128"/>
                          <a:ea typeface="Meiryo UI" panose="020B0604030504040204" pitchFamily="50" charset="-128"/>
                        </a:rPr>
                        <a:t>広域的な情報提供</a:t>
                      </a:r>
                      <a:endParaRPr kumimoji="1" lang="en-US" altLang="ja-JP" sz="1100" b="0" u="none" dirty="0">
                        <a:solidFill>
                          <a:schemeClr val="tx1"/>
                        </a:solidFill>
                        <a:highlight>
                          <a:srgbClr val="FFFF00"/>
                        </a:highlight>
                        <a:latin typeface="Meiryo UI" panose="020B0604030504040204" pitchFamily="50" charset="-128"/>
                        <a:ea typeface="Meiryo UI" panose="020B0604030504040204" pitchFamily="50" charset="-128"/>
                      </a:endParaRPr>
                    </a:p>
                    <a:p>
                      <a:r>
                        <a:rPr kumimoji="1" lang="ja-JP" altLang="en-US" sz="1100" b="0" u="none" dirty="0">
                          <a:solidFill>
                            <a:schemeClr val="tx1"/>
                          </a:solidFill>
                          <a:highlight>
                            <a:srgbClr val="FFFF00"/>
                          </a:highlight>
                          <a:latin typeface="Meiryo UI" panose="020B0604030504040204" pitchFamily="50" charset="-128"/>
                          <a:ea typeface="Meiryo UI" panose="020B0604030504040204" pitchFamily="50" charset="-128"/>
                        </a:rPr>
                        <a:t>　と行動変容の呼びかけ</a:t>
                      </a:r>
                    </a:p>
                  </a:txBody>
                  <a:tcPr marL="55290" marR="55290" marT="27645" marB="27645" anchor="ctr"/>
                </a:tc>
                <a:tc>
                  <a:txBody>
                    <a:bodyPr/>
                    <a:lstStyle/>
                    <a:p>
                      <a:pPr algn="ctr"/>
                      <a:r>
                        <a:rPr kumimoji="1" lang="ja-JP" altLang="en-US" sz="1100" b="0" u="none" dirty="0">
                          <a:solidFill>
                            <a:schemeClr val="tx1"/>
                          </a:solidFill>
                          <a:latin typeface="Meiryo UI" panose="020B0604030504040204" pitchFamily="50" charset="-128"/>
                          <a:ea typeface="Meiryo UI" panose="020B0604030504040204" pitchFamily="50" charset="-128"/>
                        </a:rPr>
                        <a:t>消費者</a:t>
                      </a:r>
                      <a:endParaRPr kumimoji="1" lang="en-US" altLang="ja-JP" sz="1100" b="0" u="none" dirty="0">
                        <a:solidFill>
                          <a:schemeClr val="tx1"/>
                        </a:solidFill>
                        <a:latin typeface="Meiryo UI" panose="020B0604030504040204" pitchFamily="50" charset="-128"/>
                        <a:ea typeface="Meiryo UI" panose="020B0604030504040204" pitchFamily="50" charset="-128"/>
                      </a:endParaRPr>
                    </a:p>
                  </a:txBody>
                  <a:tcPr marL="55290" marR="55290" marT="27645" marB="27645"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0" u="none" dirty="0">
                          <a:solidFill>
                            <a:schemeClr val="tx1"/>
                          </a:solidFill>
                          <a:highlight>
                            <a:srgbClr val="FFFF00"/>
                          </a:highlight>
                          <a:latin typeface="Meiryo UI" panose="020B0604030504040204" pitchFamily="50" charset="-128"/>
                          <a:ea typeface="Meiryo UI" panose="020B0604030504040204" pitchFamily="50" charset="-128"/>
                        </a:rPr>
                        <a:t>買い物や家庭でできる「使いきり」の手法と意義</a:t>
                      </a:r>
                      <a:r>
                        <a:rPr kumimoji="1" lang="ja-JP" altLang="en-US" sz="1100" b="0" u="none" dirty="0">
                          <a:solidFill>
                            <a:schemeClr val="tx1"/>
                          </a:solidFill>
                          <a:latin typeface="Meiryo UI" panose="020B0604030504040204" pitchFamily="50" charset="-128"/>
                          <a:ea typeface="Meiryo UI" panose="020B0604030504040204" pitchFamily="50" charset="-128"/>
                        </a:rPr>
                        <a:t>について、広域的な情報提供と呼びかけを消費者である府民に行う。</a:t>
                      </a:r>
                      <a:endParaRPr kumimoji="1" lang="en-US" altLang="ja-JP" sz="1100" b="0" u="none" dirty="0">
                        <a:solidFill>
                          <a:schemeClr val="tx1"/>
                        </a:solidFill>
                        <a:latin typeface="Meiryo UI" panose="020B0604030504040204" pitchFamily="50" charset="-128"/>
                        <a:ea typeface="Meiryo UI" panose="020B0604030504040204" pitchFamily="50" charset="-128"/>
                      </a:endParaRPr>
                    </a:p>
                  </a:txBody>
                  <a:tcPr marL="55290" marR="55290" marT="27645" marB="27645" anchor="ctr"/>
                </a:tc>
                <a:extLst>
                  <a:ext uri="{0D108BD9-81ED-4DB2-BD59-A6C34878D82A}">
                    <a16:rowId xmlns:a16="http://schemas.microsoft.com/office/drawing/2014/main" val="2273799887"/>
                  </a:ext>
                </a:extLst>
              </a:tr>
              <a:tr h="565520">
                <a:tc vMerge="1">
                  <a:txBody>
                    <a:bodyPr/>
                    <a:lstStyle/>
                    <a:p>
                      <a:endParaRPr kumimoji="1" lang="ja-JP" altLang="en-US" sz="1050" b="1" u="sng" dirty="0">
                        <a:solidFill>
                          <a:srgbClr val="FF0000"/>
                        </a:solidFill>
                        <a:latin typeface="Meiryo UI" panose="020B0604030504040204" pitchFamily="50" charset="-128"/>
                        <a:ea typeface="Meiryo UI" panose="020B0604030504040204" pitchFamily="50" charset="-128"/>
                      </a:endParaRPr>
                    </a:p>
                  </a:txBody>
                  <a:tcPr marL="55290" marR="55290" marT="27645" marB="27645" anchor="ctr"/>
                </a:tc>
                <a:tc>
                  <a:txBody>
                    <a:bodyPr/>
                    <a:lstStyle/>
                    <a:p>
                      <a:r>
                        <a:rPr kumimoji="1" lang="ja-JP" altLang="en-US" sz="1100" b="0" u="none" dirty="0">
                          <a:solidFill>
                            <a:schemeClr val="tx1"/>
                          </a:solidFill>
                          <a:latin typeface="Meiryo UI" panose="020B0604030504040204" pitchFamily="50" charset="-128"/>
                          <a:ea typeface="Meiryo UI" panose="020B0604030504040204" pitchFamily="50" charset="-128"/>
                        </a:rPr>
                        <a:t>　大学・啓発ボランティア・</a:t>
                      </a:r>
                      <a:endParaRPr kumimoji="1" lang="en-US" altLang="ja-JP" sz="1100" b="0" u="none" dirty="0">
                        <a:solidFill>
                          <a:schemeClr val="tx1"/>
                        </a:solidFill>
                        <a:latin typeface="Meiryo UI" panose="020B0604030504040204" pitchFamily="50" charset="-128"/>
                        <a:ea typeface="Meiryo UI" panose="020B0604030504040204" pitchFamily="50" charset="-128"/>
                      </a:endParaRPr>
                    </a:p>
                    <a:p>
                      <a:r>
                        <a:rPr kumimoji="1" lang="ja-JP" altLang="en-US" sz="1100" b="0" u="none" dirty="0">
                          <a:solidFill>
                            <a:schemeClr val="tx1"/>
                          </a:solidFill>
                          <a:latin typeface="Meiryo UI" panose="020B0604030504040204" pitchFamily="50" charset="-128"/>
                          <a:ea typeface="Meiryo UI" panose="020B0604030504040204" pitchFamily="50" charset="-128"/>
                        </a:rPr>
                        <a:t>　事業者・市町村による</a:t>
                      </a:r>
                      <a:r>
                        <a:rPr kumimoji="1" lang="ja-JP" altLang="en-US" sz="1100" b="0" u="none" dirty="0">
                          <a:solidFill>
                            <a:schemeClr val="tx1"/>
                          </a:solidFill>
                          <a:highlight>
                            <a:srgbClr val="FFFF00"/>
                          </a:highlight>
                          <a:latin typeface="Meiryo UI" panose="020B0604030504040204" pitchFamily="50" charset="-128"/>
                          <a:ea typeface="Meiryo UI" panose="020B0604030504040204" pitchFamily="50" charset="-128"/>
                        </a:rPr>
                        <a:t>手法</a:t>
                      </a:r>
                      <a:endParaRPr kumimoji="1" lang="en-US" altLang="ja-JP" sz="1100" b="0" u="none" dirty="0">
                        <a:solidFill>
                          <a:schemeClr val="tx1"/>
                        </a:solidFill>
                        <a:highlight>
                          <a:srgbClr val="FFFF00"/>
                        </a:highlight>
                        <a:latin typeface="Meiryo UI" panose="020B0604030504040204" pitchFamily="50" charset="-128"/>
                        <a:ea typeface="Meiryo UI" panose="020B0604030504040204" pitchFamily="50" charset="-128"/>
                      </a:endParaRPr>
                    </a:p>
                    <a:p>
                      <a:r>
                        <a:rPr kumimoji="1" lang="ja-JP" altLang="en-US" sz="1100" b="0" u="none" dirty="0">
                          <a:solidFill>
                            <a:schemeClr val="tx1"/>
                          </a:solidFill>
                          <a:highlight>
                            <a:srgbClr val="FFFF00"/>
                          </a:highlight>
                          <a:latin typeface="Meiryo UI" panose="020B0604030504040204" pitchFamily="50" charset="-128"/>
                          <a:ea typeface="Meiryo UI" panose="020B0604030504040204" pitchFamily="50" charset="-128"/>
                        </a:rPr>
                        <a:t>　の開発や啓発活動の支援</a:t>
                      </a:r>
                    </a:p>
                  </a:txBody>
                  <a:tcPr marL="55290" marR="55290" marT="27645" marB="27645" anchor="ctr"/>
                </a:tc>
                <a:tc>
                  <a:txBody>
                    <a:bodyPr/>
                    <a:lstStyle/>
                    <a:p>
                      <a:pPr algn="ctr"/>
                      <a:r>
                        <a:rPr kumimoji="1" lang="ja-JP" altLang="en-US" sz="1100" b="0" u="none" dirty="0">
                          <a:solidFill>
                            <a:schemeClr val="tx1"/>
                          </a:solidFill>
                          <a:latin typeface="Meiryo UI" panose="020B0604030504040204" pitchFamily="50" charset="-128"/>
                          <a:ea typeface="Meiryo UI" panose="020B0604030504040204" pitchFamily="50" charset="-128"/>
                        </a:rPr>
                        <a:t>消費者</a:t>
                      </a:r>
                    </a:p>
                  </a:txBody>
                  <a:tcPr marL="55290" marR="55290" marT="27645" marB="27645" anchor="ctr"/>
                </a:tc>
                <a:tc>
                  <a:txBody>
                    <a:bodyPr/>
                    <a:lstStyle/>
                    <a:p>
                      <a:r>
                        <a:rPr kumimoji="1" lang="ja-JP" altLang="en-US" sz="1100" b="0" u="none" dirty="0">
                          <a:solidFill>
                            <a:schemeClr val="tx1"/>
                          </a:solidFill>
                          <a:highlight>
                            <a:srgbClr val="FFFF00"/>
                          </a:highlight>
                          <a:latin typeface="Meiryo UI" panose="020B0604030504040204" pitchFamily="50" charset="-128"/>
                          <a:ea typeface="Meiryo UI" panose="020B0604030504040204" pitchFamily="50" charset="-128"/>
                        </a:rPr>
                        <a:t>食材を無駄なく使いきるレシピや啓発の手法</a:t>
                      </a:r>
                      <a:r>
                        <a:rPr kumimoji="1" lang="ja-JP" altLang="en-US" sz="1100" b="0" u="none" dirty="0">
                          <a:solidFill>
                            <a:schemeClr val="tx1"/>
                          </a:solidFill>
                          <a:latin typeface="Meiryo UI" panose="020B0604030504040204" pitchFamily="50" charset="-128"/>
                          <a:ea typeface="Meiryo UI" panose="020B0604030504040204" pitchFamily="50" charset="-128"/>
                        </a:rPr>
                        <a:t>などについて、大学等と連携した開発、地域での啓発などを進めていく</a:t>
                      </a:r>
                    </a:p>
                  </a:txBody>
                  <a:tcPr marL="55290" marR="55290" marT="27645" marB="27645" anchor="ctr"/>
                </a:tc>
                <a:extLst>
                  <a:ext uri="{0D108BD9-81ED-4DB2-BD59-A6C34878D82A}">
                    <a16:rowId xmlns:a16="http://schemas.microsoft.com/office/drawing/2014/main" val="868182004"/>
                  </a:ext>
                </a:extLst>
              </a:tr>
              <a:tr h="565520">
                <a:tc vMerge="1">
                  <a:txBody>
                    <a:bodyPr/>
                    <a:lstStyle/>
                    <a:p>
                      <a:endParaRPr kumimoji="1" lang="ja-JP" altLang="en-US" sz="1050" b="1" u="sng" dirty="0">
                        <a:solidFill>
                          <a:srgbClr val="FF0000"/>
                        </a:solidFill>
                        <a:latin typeface="Meiryo UI" panose="020B0604030504040204" pitchFamily="50" charset="-128"/>
                        <a:ea typeface="Meiryo UI" panose="020B0604030504040204" pitchFamily="50" charset="-128"/>
                      </a:endParaRPr>
                    </a:p>
                  </a:txBody>
                  <a:tcPr marL="55290" marR="55290" marT="27645" marB="27645" anchor="ctr"/>
                </a:tc>
                <a:tc>
                  <a:txBody>
                    <a:bodyPr/>
                    <a:lstStyle/>
                    <a:p>
                      <a:r>
                        <a:rPr kumimoji="1" lang="ja-JP" altLang="en-US" sz="1100" b="0" u="none" dirty="0">
                          <a:solidFill>
                            <a:schemeClr val="tx1"/>
                          </a:solidFill>
                          <a:latin typeface="Meiryo UI" panose="020B0604030504040204" pitchFamily="50" charset="-128"/>
                          <a:ea typeface="Meiryo UI" panose="020B0604030504040204" pitchFamily="50" charset="-128"/>
                        </a:rPr>
                        <a:t> 啓発媒体を活用した</a:t>
                      </a:r>
                      <a:endParaRPr kumimoji="1" lang="en-US" altLang="ja-JP" sz="1100" b="0" u="none" dirty="0">
                        <a:solidFill>
                          <a:schemeClr val="tx1"/>
                        </a:solidFill>
                        <a:latin typeface="Meiryo UI" panose="020B0604030504040204" pitchFamily="50" charset="-128"/>
                        <a:ea typeface="Meiryo UI" panose="020B0604030504040204" pitchFamily="50" charset="-128"/>
                      </a:endParaRPr>
                    </a:p>
                    <a:p>
                      <a:r>
                        <a:rPr kumimoji="1" lang="ja-JP" altLang="en-US" sz="1100" b="0" u="none" dirty="0">
                          <a:solidFill>
                            <a:schemeClr val="tx1"/>
                          </a:solidFill>
                          <a:latin typeface="Meiryo UI" panose="020B0604030504040204" pitchFamily="50" charset="-128"/>
                          <a:ea typeface="Meiryo UI" panose="020B0604030504040204" pitchFamily="50" charset="-128"/>
                        </a:rPr>
                        <a:t>　消費者への</a:t>
                      </a:r>
                      <a:r>
                        <a:rPr kumimoji="1" lang="ja-JP" altLang="en-US" sz="1100" b="0" u="none" dirty="0">
                          <a:solidFill>
                            <a:schemeClr val="tx1"/>
                          </a:solidFill>
                          <a:highlight>
                            <a:srgbClr val="FFFF00"/>
                          </a:highlight>
                          <a:latin typeface="Meiryo UI" panose="020B0604030504040204" pitchFamily="50" charset="-128"/>
                          <a:ea typeface="Meiryo UI" panose="020B0604030504040204" pitchFamily="50" charset="-128"/>
                        </a:rPr>
                        <a:t>情報提供・</a:t>
                      </a:r>
                      <a:endParaRPr kumimoji="1" lang="en-US" altLang="ja-JP" sz="1100" b="0" u="none" dirty="0">
                        <a:solidFill>
                          <a:schemeClr val="tx1"/>
                        </a:solidFill>
                        <a:highlight>
                          <a:srgbClr val="FFFF00"/>
                        </a:highlight>
                        <a:latin typeface="Meiryo UI" panose="020B0604030504040204" pitchFamily="50" charset="-128"/>
                        <a:ea typeface="Meiryo UI" panose="020B0604030504040204" pitchFamily="50" charset="-128"/>
                      </a:endParaRPr>
                    </a:p>
                    <a:p>
                      <a:r>
                        <a:rPr kumimoji="1" lang="ja-JP" altLang="en-US" sz="1100" b="0" u="none" dirty="0">
                          <a:solidFill>
                            <a:schemeClr val="tx1"/>
                          </a:solidFill>
                          <a:highlight>
                            <a:srgbClr val="FFFF00"/>
                          </a:highlight>
                          <a:latin typeface="Meiryo UI" panose="020B0604030504040204" pitchFamily="50" charset="-128"/>
                          <a:ea typeface="Meiryo UI" panose="020B0604030504040204" pitchFamily="50" charset="-128"/>
                        </a:rPr>
                        <a:t>　啓発の実施</a:t>
                      </a:r>
                    </a:p>
                  </a:txBody>
                  <a:tcPr marL="55290" marR="55290" marT="27645" marB="27645" anchor="ctr"/>
                </a:tc>
                <a:tc>
                  <a:txBody>
                    <a:bodyPr/>
                    <a:lstStyle/>
                    <a:p>
                      <a:pPr algn="ctr"/>
                      <a:r>
                        <a:rPr kumimoji="1" lang="ja-JP" altLang="en-US" sz="1100" b="0" u="none" dirty="0">
                          <a:solidFill>
                            <a:schemeClr val="tx1"/>
                          </a:solidFill>
                          <a:latin typeface="Meiryo UI" panose="020B0604030504040204" pitchFamily="50" charset="-128"/>
                          <a:ea typeface="Meiryo UI" panose="020B0604030504040204" pitchFamily="50" charset="-128"/>
                        </a:rPr>
                        <a:t>消費者</a:t>
                      </a:r>
                    </a:p>
                  </a:txBody>
                  <a:tcPr marL="55290" marR="55290" marT="27645" marB="27645" anchor="ctr"/>
                </a:tc>
                <a:tc>
                  <a:txBody>
                    <a:bodyPr/>
                    <a:lstStyle/>
                    <a:p>
                      <a:r>
                        <a:rPr kumimoji="1" lang="ja-JP" altLang="en-US" sz="1100" b="0" u="none" dirty="0">
                          <a:solidFill>
                            <a:schemeClr val="tx1"/>
                          </a:solidFill>
                          <a:latin typeface="Meiryo UI" panose="020B0604030504040204" pitchFamily="50" charset="-128"/>
                          <a:ea typeface="Meiryo UI" panose="020B0604030504040204" pitchFamily="50" charset="-128"/>
                        </a:rPr>
                        <a:t>地域での食育や環境教育の場を活用し、啓発媒体の活用により</a:t>
                      </a:r>
                      <a:r>
                        <a:rPr kumimoji="1" lang="ja-JP" altLang="en-US" sz="1100" b="0" u="none" dirty="0">
                          <a:solidFill>
                            <a:schemeClr val="tx1"/>
                          </a:solidFill>
                          <a:highlight>
                            <a:srgbClr val="FFFF00"/>
                          </a:highlight>
                          <a:latin typeface="Meiryo UI" panose="020B0604030504040204" pitchFamily="50" charset="-128"/>
                          <a:ea typeface="Meiryo UI" panose="020B0604030504040204" pitchFamily="50" charset="-128"/>
                        </a:rPr>
                        <a:t>「使いきり」の手法と意義</a:t>
                      </a:r>
                      <a:r>
                        <a:rPr kumimoji="1" lang="ja-JP" altLang="en-US" sz="1100" b="0" u="none" dirty="0">
                          <a:solidFill>
                            <a:schemeClr val="tx1"/>
                          </a:solidFill>
                          <a:latin typeface="Meiryo UI" panose="020B0604030504040204" pitchFamily="50" charset="-128"/>
                          <a:ea typeface="Meiryo UI" panose="020B0604030504040204" pitchFamily="50" charset="-128"/>
                        </a:rPr>
                        <a:t>について、幅広い世代の消費者へ楽しく伝えていく。</a:t>
                      </a:r>
                    </a:p>
                  </a:txBody>
                  <a:tcPr marL="55290" marR="55290" marT="27645" marB="27645" anchor="ctr"/>
                </a:tc>
                <a:extLst>
                  <a:ext uri="{0D108BD9-81ED-4DB2-BD59-A6C34878D82A}">
                    <a16:rowId xmlns:a16="http://schemas.microsoft.com/office/drawing/2014/main" val="2212406176"/>
                  </a:ext>
                </a:extLst>
              </a:tr>
              <a:tr h="565520">
                <a:tc rowSpan="6">
                  <a:txBody>
                    <a:bodyPr/>
                    <a:lstStyle/>
                    <a:p>
                      <a:r>
                        <a:rPr kumimoji="1" lang="ja-JP" altLang="en-US" sz="1100" b="1" u="sng" dirty="0">
                          <a:solidFill>
                            <a:srgbClr val="FF0000"/>
                          </a:solidFill>
                          <a:latin typeface="Meiryo UI" panose="020B0604030504040204" pitchFamily="50" charset="-128"/>
                          <a:ea typeface="Meiryo UI" panose="020B0604030504040204" pitchFamily="50" charset="-128"/>
                        </a:rPr>
                        <a:t>食品の売りきり・食べきりの推進</a:t>
                      </a:r>
                      <a:endParaRPr kumimoji="1" lang="en-US" altLang="ja-JP" sz="1100" b="1" u="sng" dirty="0">
                        <a:solidFill>
                          <a:srgbClr val="FF0000"/>
                        </a:solidFill>
                        <a:latin typeface="Meiryo UI" panose="020B0604030504040204" pitchFamily="50" charset="-128"/>
                        <a:ea typeface="Meiryo UI" panose="020B0604030504040204" pitchFamily="50" charset="-128"/>
                      </a:endParaRPr>
                    </a:p>
                    <a:p>
                      <a:endParaRPr kumimoji="1" lang="en-US" altLang="ja-JP" sz="1050" b="1" u="sng" dirty="0">
                        <a:solidFill>
                          <a:srgbClr val="FF0000"/>
                        </a:solidFill>
                        <a:latin typeface="Meiryo UI" panose="020B0604030504040204" pitchFamily="50" charset="-128"/>
                        <a:ea typeface="Meiryo UI" panose="020B0604030504040204" pitchFamily="50" charset="-128"/>
                      </a:endParaRPr>
                    </a:p>
                    <a:p>
                      <a:r>
                        <a:rPr kumimoji="1" lang="ja-JP" altLang="en-US" sz="1050" b="1" u="sng" dirty="0">
                          <a:solidFill>
                            <a:srgbClr val="FF0000"/>
                          </a:solidFill>
                          <a:latin typeface="Meiryo UI" panose="020B0604030504040204" pitchFamily="50" charset="-128"/>
                          <a:ea typeface="Meiryo UI" panose="020B0604030504040204" pitchFamily="50" charset="-128"/>
                        </a:rPr>
                        <a:t>（売れ残り、食べ残し等の</a:t>
                      </a:r>
                      <a:endParaRPr kumimoji="1" lang="en-US" altLang="ja-JP" sz="1050" b="1" u="sng" dirty="0">
                        <a:solidFill>
                          <a:srgbClr val="FF0000"/>
                        </a:solidFill>
                        <a:latin typeface="Meiryo UI" panose="020B0604030504040204" pitchFamily="50" charset="-128"/>
                        <a:ea typeface="Meiryo UI" panose="020B0604030504040204" pitchFamily="50" charset="-128"/>
                      </a:endParaRPr>
                    </a:p>
                    <a:p>
                      <a:r>
                        <a:rPr kumimoji="1" lang="ja-JP" altLang="en-US" sz="1050" b="1" u="none" dirty="0">
                          <a:solidFill>
                            <a:srgbClr val="FF0000"/>
                          </a:solidFill>
                          <a:latin typeface="Meiryo UI" panose="020B0604030504040204" pitchFamily="50" charset="-128"/>
                          <a:ea typeface="Meiryo UI" panose="020B0604030504040204" pitchFamily="50" charset="-128"/>
                        </a:rPr>
                        <a:t>　　　　　　　　　　　　　</a:t>
                      </a:r>
                      <a:r>
                        <a:rPr kumimoji="1" lang="ja-JP" altLang="en-US" sz="1050" b="1" u="sng" dirty="0">
                          <a:solidFill>
                            <a:srgbClr val="FF0000"/>
                          </a:solidFill>
                          <a:latin typeface="Meiryo UI" panose="020B0604030504040204" pitchFamily="50" charset="-128"/>
                          <a:ea typeface="Meiryo UI" panose="020B0604030504040204" pitchFamily="50" charset="-128"/>
                        </a:rPr>
                        <a:t>発生抑制）</a:t>
                      </a:r>
                    </a:p>
                  </a:txBody>
                  <a:tcPr marL="55290" marR="55290" marT="27645" marB="27645"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10</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月食品ロス削減月間</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における</a:t>
                      </a:r>
                      <a:r>
                        <a:rPr kumimoji="1" lang="ja-JP" altLang="en-US" sz="110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rPr>
                        <a:t>広域的な行動変容</a:t>
                      </a:r>
                      <a:endParaRPr kumimoji="1" lang="en-US" altLang="ja-JP" sz="110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rPr>
                        <a:t>　の呼びかけ</a:t>
                      </a:r>
                    </a:p>
                  </a:txBody>
                  <a:tcPr marL="55290" marR="55290" marT="27645" marB="27645"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消費者</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55290" marR="55290" marT="27645" marB="27645" anchor="ctr"/>
                </a:tc>
                <a:tc>
                  <a:txBody>
                    <a:bodyPr/>
                    <a:lstStyle/>
                    <a:p>
                      <a:r>
                        <a:rPr kumimoji="1" lang="ja-JP" altLang="en-US" sz="1100" b="0" u="none" dirty="0">
                          <a:solidFill>
                            <a:schemeClr val="tx1"/>
                          </a:solidFill>
                          <a:latin typeface="Meiryo UI" panose="020B0604030504040204" pitchFamily="50" charset="-128"/>
                          <a:ea typeface="Meiryo UI" panose="020B0604030504040204" pitchFamily="50" charset="-128"/>
                        </a:rPr>
                        <a:t>飲食店での食べ残しを削減する</a:t>
                      </a:r>
                      <a:r>
                        <a:rPr kumimoji="1" lang="ja-JP" altLang="en-US" sz="1100" b="0" u="none" dirty="0">
                          <a:solidFill>
                            <a:schemeClr val="tx1"/>
                          </a:solidFill>
                          <a:highlight>
                            <a:srgbClr val="FFFF00"/>
                          </a:highlight>
                          <a:latin typeface="Meiryo UI" panose="020B0604030504040204" pitchFamily="50" charset="-128"/>
                          <a:ea typeface="Meiryo UI" panose="020B0604030504040204" pitchFamily="50" charset="-128"/>
                        </a:rPr>
                        <a:t>“食べきり・持ち帰り”</a:t>
                      </a:r>
                      <a:r>
                        <a:rPr kumimoji="1" lang="ja-JP" altLang="en-US" sz="1100" b="0" u="none" dirty="0">
                          <a:solidFill>
                            <a:schemeClr val="tx1"/>
                          </a:solidFill>
                          <a:latin typeface="Meiryo UI" panose="020B0604030504040204" pitchFamily="50" charset="-128"/>
                          <a:ea typeface="Meiryo UI" panose="020B0604030504040204" pitchFamily="50" charset="-128"/>
                        </a:rPr>
                        <a:t>、消費期限の近い食品を積極的に購入する</a:t>
                      </a:r>
                      <a:r>
                        <a:rPr kumimoji="1" lang="ja-JP" altLang="en-US" sz="1100" b="0" u="none" dirty="0">
                          <a:solidFill>
                            <a:schemeClr val="tx1"/>
                          </a:solidFill>
                          <a:highlight>
                            <a:srgbClr val="FFFF00"/>
                          </a:highlight>
                          <a:latin typeface="Meiryo UI" panose="020B0604030504040204" pitchFamily="50" charset="-128"/>
                          <a:ea typeface="Meiryo UI" panose="020B0604030504040204" pitchFamily="50" charset="-128"/>
                        </a:rPr>
                        <a:t>「てまえどり」ような“売りきり”に繋がる消費行動</a:t>
                      </a:r>
                      <a:r>
                        <a:rPr kumimoji="1" lang="ja-JP" altLang="en-US" sz="1100" b="0" u="none" dirty="0">
                          <a:solidFill>
                            <a:schemeClr val="tx1"/>
                          </a:solidFill>
                          <a:latin typeface="Meiryo UI" panose="020B0604030504040204" pitchFamily="50" charset="-128"/>
                          <a:ea typeface="Meiryo UI" panose="020B0604030504040204" pitchFamily="50" charset="-128"/>
                        </a:rPr>
                        <a:t>について、事業者と連携して広域的な呼びかけを行う。</a:t>
                      </a:r>
                      <a:endParaRPr kumimoji="1" lang="en-US" altLang="ja-JP" sz="1100" b="0" u="none" dirty="0">
                        <a:solidFill>
                          <a:schemeClr val="tx1"/>
                        </a:solidFill>
                        <a:latin typeface="Meiryo UI" panose="020B0604030504040204" pitchFamily="50" charset="-128"/>
                        <a:ea typeface="Meiryo UI" panose="020B0604030504040204" pitchFamily="50" charset="-128"/>
                      </a:endParaRPr>
                    </a:p>
                  </a:txBody>
                  <a:tcPr marL="55290" marR="55290" marT="27645" marB="27645" anchor="ctr"/>
                </a:tc>
                <a:extLst>
                  <a:ext uri="{0D108BD9-81ED-4DB2-BD59-A6C34878D82A}">
                    <a16:rowId xmlns:a16="http://schemas.microsoft.com/office/drawing/2014/main" val="678771766"/>
                  </a:ext>
                </a:extLst>
              </a:tr>
              <a:tr h="468594">
                <a:tc vMerge="1">
                  <a:txBody>
                    <a:bodyPr/>
                    <a:lstStyle/>
                    <a:p>
                      <a:r>
                        <a:rPr kumimoji="1" lang="ja-JP" altLang="en-US" sz="1100" b="1" u="sng" dirty="0">
                          <a:solidFill>
                            <a:srgbClr val="FF0000"/>
                          </a:solidFill>
                          <a:latin typeface="Meiryo UI" panose="020B0604030504040204" pitchFamily="50" charset="-128"/>
                          <a:ea typeface="Meiryo UI" panose="020B0604030504040204" pitchFamily="50" charset="-128"/>
                        </a:rPr>
                        <a:t>消費者行動による食品ロス削減</a:t>
                      </a:r>
                      <a:endParaRPr kumimoji="1" lang="en-US" altLang="ja-JP" sz="1100" b="1" u="sng" dirty="0">
                        <a:solidFill>
                          <a:srgbClr val="FF0000"/>
                        </a:solidFill>
                        <a:latin typeface="Meiryo UI" panose="020B0604030504040204" pitchFamily="50" charset="-128"/>
                        <a:ea typeface="Meiryo UI" panose="020B0604030504040204" pitchFamily="50" charset="-128"/>
                      </a:endParaRPr>
                    </a:p>
                    <a:p>
                      <a:r>
                        <a:rPr kumimoji="1" lang="ja-JP" altLang="en-US" sz="1100" b="1" u="sng" dirty="0">
                          <a:solidFill>
                            <a:srgbClr val="FF0000"/>
                          </a:solidFill>
                          <a:latin typeface="Meiryo UI" panose="020B0604030504040204" pitchFamily="50" charset="-128"/>
                          <a:ea typeface="Meiryo UI" panose="020B0604030504040204" pitchFamily="50" charset="-128"/>
                        </a:rPr>
                        <a:t>　事業系：売れ残り、食べ残し</a:t>
                      </a:r>
                      <a:endParaRPr kumimoji="1" lang="en-US" altLang="ja-JP" sz="1100" b="1" u="sng" dirty="0">
                        <a:solidFill>
                          <a:srgbClr val="FF0000"/>
                        </a:solidFill>
                        <a:latin typeface="Meiryo UI" panose="020B0604030504040204" pitchFamily="50" charset="-128"/>
                        <a:ea typeface="Meiryo UI" panose="020B0604030504040204" pitchFamily="50" charset="-128"/>
                      </a:endParaRPr>
                    </a:p>
                    <a:p>
                      <a:r>
                        <a:rPr kumimoji="1" lang="ja-JP" altLang="en-US" sz="1100" b="1" u="sng" dirty="0">
                          <a:solidFill>
                            <a:srgbClr val="FF0000"/>
                          </a:solidFill>
                          <a:latin typeface="Meiryo UI" panose="020B0604030504040204" pitchFamily="50" charset="-128"/>
                          <a:ea typeface="Meiryo UI" panose="020B0604030504040204" pitchFamily="50" charset="-128"/>
                        </a:rPr>
                        <a:t>　家庭系：直接廃棄、食べ残し</a:t>
                      </a:r>
                    </a:p>
                  </a:txBody>
                  <a:tcPr marL="55290" marR="55290" marT="27645" marB="27645" anchor="ctr"/>
                </a:tc>
                <a:tc>
                  <a:txBody>
                    <a:bodyPr/>
                    <a:lstStyle/>
                    <a:p>
                      <a:r>
                        <a:rPr kumimoji="1" lang="ja-JP" altLang="en-US" sz="1100" b="0" u="none" dirty="0">
                          <a:solidFill>
                            <a:schemeClr val="tx1"/>
                          </a:solidFill>
                          <a:latin typeface="Meiryo UI" panose="020B0604030504040204" pitchFamily="50" charset="-128"/>
                          <a:ea typeface="Meiryo UI" panose="020B0604030504040204" pitchFamily="50" charset="-128"/>
                        </a:rPr>
                        <a:t>　飲食店の食べきり・持ち</a:t>
                      </a:r>
                      <a:endParaRPr kumimoji="1" lang="en-US" altLang="ja-JP" sz="1100" b="0" u="none" dirty="0">
                        <a:solidFill>
                          <a:schemeClr val="tx1"/>
                        </a:solidFill>
                        <a:latin typeface="Meiryo UI" panose="020B0604030504040204" pitchFamily="50" charset="-128"/>
                        <a:ea typeface="Meiryo UI" panose="020B0604030504040204" pitchFamily="50" charset="-128"/>
                      </a:endParaRPr>
                    </a:p>
                    <a:p>
                      <a:r>
                        <a:rPr kumimoji="1" lang="ja-JP" altLang="en-US" sz="1100" b="0" u="none" dirty="0">
                          <a:solidFill>
                            <a:schemeClr val="tx1"/>
                          </a:solidFill>
                          <a:latin typeface="Meiryo UI" panose="020B0604030504040204" pitchFamily="50" charset="-128"/>
                          <a:ea typeface="Meiryo UI" panose="020B0604030504040204" pitchFamily="50" charset="-128"/>
                        </a:rPr>
                        <a:t>　帰りの取組への支援</a:t>
                      </a:r>
                      <a:endParaRPr kumimoji="1" lang="en-US" altLang="ja-JP" sz="1100" b="0" u="none" dirty="0">
                        <a:solidFill>
                          <a:schemeClr val="tx1"/>
                        </a:solidFill>
                        <a:latin typeface="Meiryo UI" panose="020B0604030504040204" pitchFamily="50" charset="-128"/>
                        <a:ea typeface="Meiryo UI" panose="020B0604030504040204" pitchFamily="50" charset="-128"/>
                      </a:endParaRPr>
                    </a:p>
                  </a:txBody>
                  <a:tcPr marL="55290" marR="55290" marT="27645" marB="27645" anchor="ctr"/>
                </a:tc>
                <a:tc>
                  <a:txBody>
                    <a:bodyPr/>
                    <a:lstStyle/>
                    <a:p>
                      <a:pPr algn="ctr"/>
                      <a:r>
                        <a:rPr kumimoji="1" lang="ja-JP" altLang="en-US" sz="1100" b="0" u="none" dirty="0">
                          <a:solidFill>
                            <a:schemeClr val="tx1"/>
                          </a:solidFill>
                          <a:latin typeface="Meiryo UI" panose="020B0604030504040204" pitchFamily="50" charset="-128"/>
                          <a:ea typeface="Meiryo UI" panose="020B0604030504040204" pitchFamily="50" charset="-128"/>
                        </a:rPr>
                        <a:t>事業者</a:t>
                      </a:r>
                      <a:endParaRPr kumimoji="1" lang="en-US" altLang="ja-JP" sz="1100" b="0" u="none" dirty="0">
                        <a:solidFill>
                          <a:schemeClr val="tx1"/>
                        </a:solidFill>
                        <a:latin typeface="Meiryo UI" panose="020B0604030504040204" pitchFamily="50" charset="-128"/>
                        <a:ea typeface="Meiryo UI" panose="020B0604030504040204" pitchFamily="50" charset="-128"/>
                      </a:endParaRPr>
                    </a:p>
                  </a:txBody>
                  <a:tcPr marL="55290" marR="55290" marT="27645" marB="27645" anchor="ctr"/>
                </a:tc>
                <a:tc>
                  <a:txBody>
                    <a:bodyPr/>
                    <a:lstStyle/>
                    <a:p>
                      <a:r>
                        <a:rPr kumimoji="1" lang="ja-JP" altLang="en-US" sz="1100" b="0" u="none" dirty="0">
                          <a:solidFill>
                            <a:schemeClr val="tx1"/>
                          </a:solidFill>
                          <a:latin typeface="Meiryo UI" panose="020B0604030504040204" pitchFamily="50" charset="-128"/>
                          <a:ea typeface="Meiryo UI" panose="020B0604030504040204" pitchFamily="50" charset="-128"/>
                        </a:rPr>
                        <a:t>外食事業者が実施する</a:t>
                      </a:r>
                      <a:r>
                        <a:rPr kumimoji="1" lang="ja-JP" altLang="en-US" sz="1100" b="0" u="none" dirty="0">
                          <a:solidFill>
                            <a:schemeClr val="tx1"/>
                          </a:solidFill>
                          <a:highlight>
                            <a:srgbClr val="FFFF00"/>
                          </a:highlight>
                          <a:latin typeface="Meiryo UI" panose="020B0604030504040204" pitchFamily="50" charset="-128"/>
                          <a:ea typeface="Meiryo UI" panose="020B0604030504040204" pitchFamily="50" charset="-128"/>
                        </a:rPr>
                        <a:t>食べきり・持ち帰りの取組</a:t>
                      </a:r>
                      <a:r>
                        <a:rPr kumimoji="1" lang="ja-JP" altLang="en-US" sz="1100" b="0" u="none" dirty="0">
                          <a:solidFill>
                            <a:schemeClr val="tx1"/>
                          </a:solidFill>
                          <a:latin typeface="Meiryo UI" panose="020B0604030504040204" pitchFamily="50" charset="-128"/>
                          <a:ea typeface="Meiryo UI" panose="020B0604030504040204" pitchFamily="50" charset="-128"/>
                        </a:rPr>
                        <a:t>について、啓発や呼びかけで支援する。持ち帰りについては国ガイドラインによる留意事項の周知を行う。</a:t>
                      </a:r>
                      <a:endParaRPr kumimoji="1" lang="en-US" altLang="ja-JP" sz="1100" b="0" u="none" dirty="0">
                        <a:solidFill>
                          <a:schemeClr val="tx1"/>
                        </a:solidFill>
                        <a:latin typeface="Meiryo UI" panose="020B0604030504040204" pitchFamily="50" charset="-128"/>
                        <a:ea typeface="Meiryo UI" panose="020B0604030504040204" pitchFamily="50" charset="-128"/>
                      </a:endParaRPr>
                    </a:p>
                  </a:txBody>
                  <a:tcPr marL="55290" marR="55290" marT="27645" marB="27645" anchor="ctr"/>
                </a:tc>
                <a:extLst>
                  <a:ext uri="{0D108BD9-81ED-4DB2-BD59-A6C34878D82A}">
                    <a16:rowId xmlns:a16="http://schemas.microsoft.com/office/drawing/2014/main" val="348038195"/>
                  </a:ext>
                </a:extLst>
              </a:tr>
              <a:tr h="547239">
                <a:tc vMerge="1">
                  <a:txBody>
                    <a:bodyPr/>
                    <a:lstStyle/>
                    <a:p>
                      <a:endParaRPr kumimoji="1" lang="ja-JP" altLang="en-US"/>
                    </a:p>
                  </a:txBody>
                  <a:tcPr/>
                </a:tc>
                <a:tc>
                  <a:txBody>
                    <a:bodyPr/>
                    <a:lstStyle/>
                    <a:p>
                      <a:r>
                        <a:rPr kumimoji="1" lang="ja-JP" altLang="en-US" sz="1100" b="0" u="none" dirty="0">
                          <a:solidFill>
                            <a:schemeClr val="tx1"/>
                          </a:solidFill>
                          <a:latin typeface="Meiryo UI" panose="020B0604030504040204" pitchFamily="50" charset="-128"/>
                          <a:ea typeface="Meiryo UI" panose="020B0604030504040204" pitchFamily="50" charset="-128"/>
                        </a:rPr>
                        <a:t>　売りきりの取組への支援</a:t>
                      </a:r>
                    </a:p>
                  </a:txBody>
                  <a:tcPr marL="55290" marR="55290" marT="27645" marB="27645" anchor="ctr"/>
                </a:tc>
                <a:tc>
                  <a:txBody>
                    <a:bodyPr/>
                    <a:lstStyle/>
                    <a:p>
                      <a:pPr algn="ctr"/>
                      <a:r>
                        <a:rPr kumimoji="1" lang="ja-JP" altLang="en-US" sz="1100" b="0" u="none" dirty="0">
                          <a:solidFill>
                            <a:schemeClr val="tx1"/>
                          </a:solidFill>
                          <a:latin typeface="Meiryo UI" panose="020B0604030504040204" pitchFamily="50" charset="-128"/>
                          <a:ea typeface="Meiryo UI" panose="020B0604030504040204" pitchFamily="50" charset="-128"/>
                        </a:rPr>
                        <a:t>事業者</a:t>
                      </a:r>
                      <a:endParaRPr kumimoji="1" lang="en-US" altLang="ja-JP" sz="1100" b="0" u="none" dirty="0">
                        <a:solidFill>
                          <a:schemeClr val="tx1"/>
                        </a:solidFill>
                        <a:latin typeface="Meiryo UI" panose="020B0604030504040204" pitchFamily="50" charset="-128"/>
                        <a:ea typeface="Meiryo UI" panose="020B0604030504040204" pitchFamily="50" charset="-128"/>
                      </a:endParaRPr>
                    </a:p>
                    <a:p>
                      <a:pPr algn="ctr"/>
                      <a:r>
                        <a:rPr kumimoji="1" lang="ja-JP" altLang="en-US" sz="1100" b="0" u="none" dirty="0">
                          <a:solidFill>
                            <a:schemeClr val="tx1"/>
                          </a:solidFill>
                          <a:latin typeface="Meiryo UI" panose="020B0604030504040204" pitchFamily="50" charset="-128"/>
                          <a:ea typeface="Meiryo UI" panose="020B0604030504040204" pitchFamily="50" charset="-128"/>
                        </a:rPr>
                        <a:t>消費者</a:t>
                      </a:r>
                    </a:p>
                  </a:txBody>
                  <a:tcPr marL="55290" marR="55290" marT="27645" marB="27645" anchor="ctr"/>
                </a:tc>
                <a:tc>
                  <a:txBody>
                    <a:bodyPr/>
                    <a:lstStyle/>
                    <a:p>
                      <a:r>
                        <a:rPr kumimoji="1" lang="ja-JP" altLang="en-US" sz="1100" b="0" u="none" dirty="0">
                          <a:solidFill>
                            <a:schemeClr val="tx1"/>
                          </a:solidFill>
                          <a:latin typeface="Meiryo UI" panose="020B0604030504040204" pitchFamily="50" charset="-128"/>
                          <a:ea typeface="Meiryo UI" panose="020B0604030504040204" pitchFamily="50" charset="-128"/>
                        </a:rPr>
                        <a:t>小売事業者が実施する「売りきり」の取組について、啓発や呼びかけの支援を行う。事業者によるフードシェアリングサービスについて、消費者や食品事業者への周知等により、廃棄されてしまう食品の販売促進を支援する。</a:t>
                      </a:r>
                    </a:p>
                  </a:txBody>
                  <a:tcPr marL="55290" marR="55290" marT="27645" marB="27645" anchor="ctr"/>
                </a:tc>
                <a:extLst>
                  <a:ext uri="{0D108BD9-81ED-4DB2-BD59-A6C34878D82A}">
                    <a16:rowId xmlns:a16="http://schemas.microsoft.com/office/drawing/2014/main" val="251549405"/>
                  </a:ext>
                </a:extLst>
              </a:tr>
              <a:tr h="426792">
                <a:tc vMerge="1">
                  <a:txBody>
                    <a:bodyPr/>
                    <a:lstStyle/>
                    <a:p>
                      <a:endParaRPr kumimoji="1" lang="ja-JP" altLang="en-US"/>
                    </a:p>
                  </a:txBody>
                  <a:tcPr/>
                </a:tc>
                <a:tc>
                  <a:txBody>
                    <a:bodyPr/>
                    <a:lstStyle/>
                    <a:p>
                      <a:r>
                        <a:rPr kumimoji="1" lang="ja-JP" altLang="en-US" sz="1100" b="0" u="none" dirty="0">
                          <a:solidFill>
                            <a:schemeClr val="tx1"/>
                          </a:solidFill>
                          <a:latin typeface="Meiryo UI" panose="020B0604030504040204" pitchFamily="50" charset="-128"/>
                          <a:ea typeface="Meiryo UI" panose="020B0604030504040204" pitchFamily="50" charset="-128"/>
                        </a:rPr>
                        <a:t>　大学・啓発ボランティア・</a:t>
                      </a:r>
                      <a:r>
                        <a:rPr kumimoji="1" lang="en-US" altLang="ja-JP" sz="1100" b="0" u="none" dirty="0">
                          <a:solidFill>
                            <a:schemeClr val="tx1"/>
                          </a:solidFill>
                          <a:latin typeface="Meiryo UI" panose="020B0604030504040204" pitchFamily="50" charset="-128"/>
                          <a:ea typeface="Meiryo UI" panose="020B0604030504040204" pitchFamily="50" charset="-128"/>
                        </a:rPr>
                        <a:t> </a:t>
                      </a:r>
                      <a:r>
                        <a:rPr kumimoji="1" lang="ja-JP" altLang="en-US" sz="1100" b="0" u="none" dirty="0">
                          <a:solidFill>
                            <a:schemeClr val="tx1"/>
                          </a:solidFill>
                          <a:latin typeface="Meiryo UI" panose="020B0604030504040204" pitchFamily="50" charset="-128"/>
                          <a:ea typeface="Meiryo UI" panose="020B0604030504040204" pitchFamily="50" charset="-128"/>
                        </a:rPr>
                        <a:t>　事業者・市町村の活動支援</a:t>
                      </a:r>
                    </a:p>
                  </a:txBody>
                  <a:tcPr marL="55290" marR="55290" marT="27645" marB="27645" anchor="ctr"/>
                </a:tc>
                <a:tc>
                  <a:txBody>
                    <a:bodyPr/>
                    <a:lstStyle/>
                    <a:p>
                      <a:pPr algn="ctr"/>
                      <a:r>
                        <a:rPr kumimoji="1" lang="ja-JP" altLang="en-US" sz="1100" b="0" u="none" dirty="0">
                          <a:solidFill>
                            <a:schemeClr val="tx1"/>
                          </a:solidFill>
                          <a:latin typeface="Meiryo UI" panose="020B0604030504040204" pitchFamily="50" charset="-128"/>
                          <a:ea typeface="Meiryo UI" panose="020B0604030504040204" pitchFamily="50" charset="-128"/>
                        </a:rPr>
                        <a:t>消費者</a:t>
                      </a:r>
                    </a:p>
                  </a:txBody>
                  <a:tcPr marL="55290" marR="55290" marT="27645" marB="27645" anchor="ctr"/>
                </a:tc>
                <a:tc>
                  <a:txBody>
                    <a:bodyPr/>
                    <a:lstStyle/>
                    <a:p>
                      <a:r>
                        <a:rPr kumimoji="1" lang="ja-JP" altLang="en-US" sz="1100" b="0" u="none" dirty="0">
                          <a:solidFill>
                            <a:schemeClr val="tx1"/>
                          </a:solidFill>
                          <a:latin typeface="Meiryo UI" panose="020B0604030504040204" pitchFamily="50" charset="-128"/>
                          <a:ea typeface="Meiryo UI" panose="020B0604030504040204" pitchFamily="50" charset="-128"/>
                        </a:rPr>
                        <a:t>「売りきり」「食べきり」の取組の意義や手法について、地域での啓発を市町村や啓発ボランティア等と進めていく。啓発手法や実証について大学と連携する。</a:t>
                      </a:r>
                    </a:p>
                  </a:txBody>
                  <a:tcPr marL="55290" marR="55290" marT="27645" marB="27645" anchor="ctr"/>
                </a:tc>
                <a:extLst>
                  <a:ext uri="{0D108BD9-81ED-4DB2-BD59-A6C34878D82A}">
                    <a16:rowId xmlns:a16="http://schemas.microsoft.com/office/drawing/2014/main" val="3733168490"/>
                  </a:ext>
                </a:extLst>
              </a:tr>
              <a:tr h="391813">
                <a:tc vMerge="1">
                  <a:txBody>
                    <a:bodyPr/>
                    <a:lstStyle/>
                    <a:p>
                      <a:pPr marL="0" marR="0" lvl="0" indent="0" algn="l" defTabSz="1454074" rtl="0" eaLnBrk="1" fontAlgn="auto" latinLnBrk="0" hangingPunct="1">
                        <a:lnSpc>
                          <a:spcPct val="100000"/>
                        </a:lnSpc>
                        <a:spcBef>
                          <a:spcPts val="0"/>
                        </a:spcBef>
                        <a:spcAft>
                          <a:spcPts val="0"/>
                        </a:spcAft>
                        <a:buClrTx/>
                        <a:buSzTx/>
                        <a:buFontTx/>
                        <a:buNone/>
                        <a:tabLst/>
                        <a:defRPr/>
                      </a:pPr>
                      <a:r>
                        <a:rPr kumimoji="1" lang="ja-JP" altLang="en-US" sz="1800" dirty="0">
                          <a:latin typeface="BIZ UDゴシック" panose="020B0400000000000000" pitchFamily="49" charset="-128"/>
                          <a:ea typeface="BIZ UDゴシック" panose="020B0400000000000000" pitchFamily="49" charset="-128"/>
                        </a:rPr>
                        <a:t>消費者の理解及び行動変容の促進</a:t>
                      </a:r>
                    </a:p>
                  </a:txBody>
                  <a:tcPr/>
                </a:tc>
                <a:tc>
                  <a:txBody>
                    <a:bodyPr/>
                    <a:lstStyle/>
                    <a:p>
                      <a:r>
                        <a:rPr kumimoji="1" lang="ja-JP" altLang="en-US" sz="1100" b="0" u="none" dirty="0">
                          <a:solidFill>
                            <a:schemeClr val="tx1"/>
                          </a:solidFill>
                          <a:latin typeface="Meiryo UI" panose="020B0604030504040204" pitchFamily="50" charset="-128"/>
                          <a:ea typeface="Meiryo UI" panose="020B0604030504040204" pitchFamily="50" charset="-128"/>
                        </a:rPr>
                        <a:t> 啓発媒体を活用した</a:t>
                      </a:r>
                      <a:endParaRPr kumimoji="1" lang="en-US" altLang="ja-JP" sz="1100" b="0" u="none" dirty="0">
                        <a:solidFill>
                          <a:schemeClr val="tx1"/>
                        </a:solidFill>
                        <a:latin typeface="Meiryo UI" panose="020B0604030504040204" pitchFamily="50" charset="-128"/>
                        <a:ea typeface="Meiryo UI" panose="020B0604030504040204" pitchFamily="50" charset="-128"/>
                      </a:endParaRPr>
                    </a:p>
                    <a:p>
                      <a:r>
                        <a:rPr kumimoji="1" lang="ja-JP" altLang="en-US" sz="1100" b="0" u="none" dirty="0">
                          <a:solidFill>
                            <a:schemeClr val="tx1"/>
                          </a:solidFill>
                          <a:latin typeface="Meiryo UI" panose="020B0604030504040204" pitchFamily="50" charset="-128"/>
                          <a:ea typeface="Meiryo UI" panose="020B0604030504040204" pitchFamily="50" charset="-128"/>
                        </a:rPr>
                        <a:t>　 府民啓発の実施</a:t>
                      </a:r>
                    </a:p>
                  </a:txBody>
                  <a:tcPr marL="55290" marR="55290" marT="27645" marB="27645" anchor="ctr"/>
                </a:tc>
                <a:tc>
                  <a:txBody>
                    <a:bodyPr/>
                    <a:lstStyle/>
                    <a:p>
                      <a:pPr algn="ctr"/>
                      <a:r>
                        <a:rPr kumimoji="1" lang="ja-JP" altLang="en-US" sz="1100" b="0" u="none" dirty="0">
                          <a:solidFill>
                            <a:schemeClr val="tx1"/>
                          </a:solidFill>
                          <a:latin typeface="Meiryo UI" panose="020B0604030504040204" pitchFamily="50" charset="-128"/>
                          <a:ea typeface="Meiryo UI" panose="020B0604030504040204" pitchFamily="50" charset="-128"/>
                        </a:rPr>
                        <a:t>消費者</a:t>
                      </a:r>
                    </a:p>
                  </a:txBody>
                  <a:tcPr marL="55290" marR="55290" marT="27645" marB="27645" anchor="ctr"/>
                </a:tc>
                <a:tc>
                  <a:txBody>
                    <a:bodyPr/>
                    <a:lstStyle/>
                    <a:p>
                      <a:r>
                        <a:rPr kumimoji="1" lang="ja-JP" altLang="en-US" sz="1100" b="0" u="none" dirty="0">
                          <a:solidFill>
                            <a:schemeClr val="tx1"/>
                          </a:solidFill>
                          <a:latin typeface="Meiryo UI" panose="020B0604030504040204" pitchFamily="50" charset="-128"/>
                          <a:ea typeface="Meiryo UI" panose="020B0604030504040204" pitchFamily="50" charset="-128"/>
                        </a:rPr>
                        <a:t>地域での食育や環境教育の場を活用し、啓発媒体の活用により</a:t>
                      </a:r>
                      <a:r>
                        <a:rPr kumimoji="1" lang="ja-JP" altLang="en-US" sz="1100" b="0" u="none" dirty="0">
                          <a:solidFill>
                            <a:schemeClr val="tx1"/>
                          </a:solidFill>
                          <a:highlight>
                            <a:srgbClr val="FFFF00"/>
                          </a:highlight>
                          <a:latin typeface="Meiryo UI" panose="020B0604030504040204" pitchFamily="50" charset="-128"/>
                          <a:ea typeface="Meiryo UI" panose="020B0604030504040204" pitchFamily="50" charset="-128"/>
                        </a:rPr>
                        <a:t>「売りきり」「食べきり」の手法と意義</a:t>
                      </a:r>
                      <a:r>
                        <a:rPr kumimoji="1" lang="ja-JP" altLang="en-US" sz="1100" b="0" u="none" dirty="0">
                          <a:solidFill>
                            <a:schemeClr val="tx1"/>
                          </a:solidFill>
                          <a:latin typeface="Meiryo UI" panose="020B0604030504040204" pitchFamily="50" charset="-128"/>
                          <a:ea typeface="Meiryo UI" panose="020B0604030504040204" pitchFamily="50" charset="-128"/>
                        </a:rPr>
                        <a:t>について、幅広い世代の消費者へ楽しく伝えていく。</a:t>
                      </a:r>
                    </a:p>
                  </a:txBody>
                  <a:tcPr marL="55290" marR="55290" marT="27645" marB="27645" anchor="ctr"/>
                </a:tc>
                <a:extLst>
                  <a:ext uri="{0D108BD9-81ED-4DB2-BD59-A6C34878D82A}">
                    <a16:rowId xmlns:a16="http://schemas.microsoft.com/office/drawing/2014/main" val="2118975291"/>
                  </a:ext>
                </a:extLst>
              </a:tr>
              <a:tr h="547239">
                <a:tc vMerge="1">
                  <a:txBody>
                    <a:bodyPr/>
                    <a:lstStyle/>
                    <a:p>
                      <a:endParaRPr kumimoji="1" lang="ja-JP" altLang="en-US" sz="1050" b="1" u="sng" dirty="0">
                        <a:solidFill>
                          <a:srgbClr val="FF0000"/>
                        </a:solidFill>
                        <a:latin typeface="Meiryo UI" panose="020B0604030504040204" pitchFamily="50" charset="-128"/>
                        <a:ea typeface="Meiryo UI" panose="020B0604030504040204" pitchFamily="50" charset="-128"/>
                      </a:endParaRPr>
                    </a:p>
                  </a:txBody>
                  <a:tcPr marL="55290" marR="55290" marT="27645" marB="27645"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おおさか食品ロス削減</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パートナーシップ制度の推進</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取組事例の共有・周知</a:t>
                      </a:r>
                    </a:p>
                  </a:txBody>
                  <a:tcPr marL="55290" marR="55290" marT="27645" marB="27645"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事業者</a:t>
                      </a:r>
                    </a:p>
                  </a:txBody>
                  <a:tcPr marL="55290" marR="55290" marT="27645" marB="27645" anchor="ctr"/>
                </a:tc>
                <a:tc>
                  <a:txBody>
                    <a:bodyPr/>
                    <a:lstStyle/>
                    <a:p>
                      <a:r>
                        <a:rPr kumimoji="1" lang="ja-JP" altLang="en-US" sz="1100" b="0" u="none" dirty="0">
                          <a:solidFill>
                            <a:schemeClr val="tx1"/>
                          </a:solidFill>
                          <a:latin typeface="Meiryo UI" panose="020B0604030504040204" pitchFamily="50" charset="-128"/>
                          <a:ea typeface="Meiryo UI" panose="020B0604030504040204" pitchFamily="50" charset="-128"/>
                        </a:rPr>
                        <a:t>事業者による</a:t>
                      </a:r>
                      <a:r>
                        <a:rPr kumimoji="1" lang="ja-JP" altLang="en-US" sz="1100" b="0" u="none" dirty="0">
                          <a:solidFill>
                            <a:schemeClr val="tx1"/>
                          </a:solidFill>
                          <a:highlight>
                            <a:srgbClr val="FFFF00"/>
                          </a:highlight>
                          <a:latin typeface="Meiryo UI" panose="020B0604030504040204" pitchFamily="50" charset="-128"/>
                          <a:ea typeface="Meiryo UI" panose="020B0604030504040204" pitchFamily="50" charset="-128"/>
                        </a:rPr>
                        <a:t>「売りきり」「食べきり」の取組事例</a:t>
                      </a:r>
                      <a:r>
                        <a:rPr kumimoji="1" lang="ja-JP" altLang="en-US" sz="1100" b="0" u="none" dirty="0">
                          <a:solidFill>
                            <a:schemeClr val="tx1"/>
                          </a:solidFill>
                          <a:latin typeface="Meiryo UI" panose="020B0604030504040204" pitchFamily="50" charset="-128"/>
                          <a:ea typeface="Meiryo UI" panose="020B0604030504040204" pitchFamily="50" charset="-128"/>
                        </a:rPr>
                        <a:t>を周知するとともに、事業者間の情報共有や交流により、</a:t>
                      </a:r>
                      <a:r>
                        <a:rPr kumimoji="1" lang="ja-JP" altLang="en-US" sz="1100" b="0" u="none" dirty="0">
                          <a:solidFill>
                            <a:schemeClr val="tx1"/>
                          </a:solidFill>
                          <a:highlight>
                            <a:srgbClr val="FFFF00"/>
                          </a:highlight>
                          <a:latin typeface="Meiryo UI" panose="020B0604030504040204" pitchFamily="50" charset="-128"/>
                          <a:ea typeface="Meiryo UI" panose="020B0604030504040204" pitchFamily="50" charset="-128"/>
                        </a:rPr>
                        <a:t>売りきれる・食べきれる適正量を把握する需要予測、啓発戦略等の手法</a:t>
                      </a:r>
                      <a:r>
                        <a:rPr kumimoji="1" lang="ja-JP" altLang="en-US" sz="1100" b="0" u="none" dirty="0">
                          <a:solidFill>
                            <a:schemeClr val="tx1"/>
                          </a:solidFill>
                          <a:latin typeface="Meiryo UI" panose="020B0604030504040204" pitchFamily="50" charset="-128"/>
                          <a:ea typeface="Meiryo UI" panose="020B0604030504040204" pitchFamily="50" charset="-128"/>
                        </a:rPr>
                        <a:t>などの共有、連携による取組拡大を推進していく。</a:t>
                      </a:r>
                    </a:p>
                  </a:txBody>
                  <a:tcPr marL="55290" marR="55290" marT="27645" marB="27645" anchor="ctr"/>
                </a:tc>
                <a:extLst>
                  <a:ext uri="{0D108BD9-81ED-4DB2-BD59-A6C34878D82A}">
                    <a16:rowId xmlns:a16="http://schemas.microsoft.com/office/drawing/2014/main" val="2687045965"/>
                  </a:ext>
                </a:extLst>
              </a:tr>
              <a:tr h="547239">
                <a:tc rowSpan="2">
                  <a:txBody>
                    <a:bodyPr/>
                    <a:lstStyle/>
                    <a:p>
                      <a:pPr marL="0" marR="0" lvl="0" indent="0" algn="l" defTabSz="1454074" rtl="0" eaLnBrk="1" fontAlgn="auto" latinLnBrk="0" hangingPunct="1">
                        <a:lnSpc>
                          <a:spcPct val="100000"/>
                        </a:lnSpc>
                        <a:spcBef>
                          <a:spcPts val="0"/>
                        </a:spcBef>
                        <a:spcAft>
                          <a:spcPts val="0"/>
                        </a:spcAft>
                        <a:buClrTx/>
                        <a:buSzTx/>
                        <a:buFontTx/>
                        <a:buNone/>
                        <a:tabLst/>
                        <a:defRPr/>
                      </a:pPr>
                      <a:r>
                        <a:rPr kumimoji="1" lang="ja-JP" altLang="en-US" sz="1100" b="1" u="sng" dirty="0">
                          <a:solidFill>
                            <a:srgbClr val="FF0000"/>
                          </a:solidFill>
                          <a:latin typeface="Meiryo UI" panose="020B0604030504040204" pitchFamily="50" charset="-128"/>
                          <a:ea typeface="Meiryo UI" panose="020B0604030504040204" pitchFamily="50" charset="-128"/>
                        </a:rPr>
                        <a:t>未利用食品の有効活用</a:t>
                      </a:r>
                    </a:p>
                  </a:txBody>
                  <a:tcPr marL="55290" marR="55290" marT="27645" marB="27645" anchor="ctr">
                    <a:solidFill>
                      <a:schemeClr val="accent5">
                        <a:lumMod val="20000"/>
                        <a:lumOff val="80000"/>
                      </a:schemeClr>
                    </a:solidFill>
                  </a:tcPr>
                </a:tc>
                <a:tc>
                  <a:txBody>
                    <a:bodyPr/>
                    <a:lstStyle/>
                    <a:p>
                      <a:r>
                        <a:rPr kumimoji="1" lang="ja-JP" altLang="en-US" sz="1100" b="0" u="none" dirty="0">
                          <a:solidFill>
                            <a:schemeClr val="tx1"/>
                          </a:solidFill>
                          <a:latin typeface="Meiryo UI" panose="020B0604030504040204" pitchFamily="50" charset="-128"/>
                          <a:ea typeface="Meiryo UI" panose="020B0604030504040204" pitchFamily="50" charset="-128"/>
                        </a:rPr>
                        <a:t>　事業者による食品寄附等　</a:t>
                      </a:r>
                      <a:endParaRPr kumimoji="1" lang="en-US" altLang="ja-JP" sz="1100" b="0" u="none" dirty="0">
                        <a:solidFill>
                          <a:schemeClr val="tx1"/>
                        </a:solidFill>
                        <a:latin typeface="Meiryo UI" panose="020B0604030504040204" pitchFamily="50" charset="-128"/>
                        <a:ea typeface="Meiryo UI" panose="020B0604030504040204" pitchFamily="50" charset="-128"/>
                      </a:endParaRPr>
                    </a:p>
                    <a:p>
                      <a:r>
                        <a:rPr kumimoji="1" lang="ja-JP" altLang="en-US" sz="1100" b="0" u="none" dirty="0">
                          <a:solidFill>
                            <a:schemeClr val="tx1"/>
                          </a:solidFill>
                          <a:latin typeface="Meiryo UI" panose="020B0604030504040204" pitchFamily="50" charset="-128"/>
                          <a:ea typeface="Meiryo UI" panose="020B0604030504040204" pitchFamily="50" charset="-128"/>
                        </a:rPr>
                        <a:t>　の拡大支援</a:t>
                      </a:r>
                    </a:p>
                  </a:txBody>
                  <a:tcPr marL="55290" marR="55290" marT="27645" marB="27645" anchor="ctr"/>
                </a:tc>
                <a:tc>
                  <a:txBody>
                    <a:bodyPr/>
                    <a:lstStyle/>
                    <a:p>
                      <a:pPr algn="ctr"/>
                      <a:r>
                        <a:rPr kumimoji="1" lang="ja-JP" altLang="en-US" sz="1100" b="0" u="none" dirty="0">
                          <a:solidFill>
                            <a:schemeClr val="tx1"/>
                          </a:solidFill>
                          <a:latin typeface="Meiryo UI" panose="020B0604030504040204" pitchFamily="50" charset="-128"/>
                          <a:ea typeface="Meiryo UI" panose="020B0604030504040204" pitchFamily="50" charset="-128"/>
                        </a:rPr>
                        <a:t>事業者</a:t>
                      </a:r>
                      <a:endParaRPr kumimoji="1" lang="en-US" altLang="ja-JP" sz="1100" b="0" u="none" dirty="0">
                        <a:solidFill>
                          <a:schemeClr val="tx1"/>
                        </a:solidFill>
                        <a:latin typeface="Meiryo UI" panose="020B0604030504040204" pitchFamily="50" charset="-128"/>
                        <a:ea typeface="Meiryo UI" panose="020B0604030504040204" pitchFamily="50" charset="-128"/>
                      </a:endParaRPr>
                    </a:p>
                  </a:txBody>
                  <a:tcPr marL="55290" marR="55290" marT="27645" marB="27645" anchor="ctr"/>
                </a:tc>
                <a:tc>
                  <a:txBody>
                    <a:bodyPr/>
                    <a:lstStyle/>
                    <a:p>
                      <a:r>
                        <a:rPr kumimoji="1" lang="ja-JP" altLang="en-US" sz="1100" b="0" u="none" dirty="0">
                          <a:solidFill>
                            <a:schemeClr val="tx1"/>
                          </a:solidFill>
                          <a:latin typeface="Meiryo UI" panose="020B0604030504040204" pitchFamily="50" charset="-128"/>
                          <a:ea typeface="Meiryo UI" panose="020B0604030504040204" pitchFamily="50" charset="-128"/>
                        </a:rPr>
                        <a:t>府版フードバンクガイドラインを拡充更新し、フードバンク活動支援に活用</a:t>
                      </a:r>
                      <a:endParaRPr kumimoji="1" lang="en-US" altLang="ja-JP" sz="1100" b="0" u="none" dirty="0">
                        <a:solidFill>
                          <a:schemeClr val="tx1"/>
                        </a:solidFill>
                        <a:latin typeface="Meiryo UI" panose="020B0604030504040204" pitchFamily="50" charset="-128"/>
                        <a:ea typeface="Meiryo UI" panose="020B0604030504040204" pitchFamily="50" charset="-128"/>
                      </a:endParaRPr>
                    </a:p>
                    <a:p>
                      <a:r>
                        <a:rPr kumimoji="1" lang="ja-JP" altLang="en-US" sz="1100" b="0" u="none" dirty="0">
                          <a:solidFill>
                            <a:schemeClr val="tx1"/>
                          </a:solidFill>
                          <a:latin typeface="Meiryo UI" panose="020B0604030504040204" pitchFamily="50" charset="-128"/>
                          <a:ea typeface="Meiryo UI" panose="020B0604030504040204" pitchFamily="50" charset="-128"/>
                        </a:rPr>
                        <a:t>国施策を周知し、フードバンク活動や食品アクセスの体制づくりを支援</a:t>
                      </a:r>
                      <a:endParaRPr kumimoji="1" lang="en-US" altLang="ja-JP" sz="1100" b="0" u="none" dirty="0">
                        <a:solidFill>
                          <a:schemeClr val="tx1"/>
                        </a:solidFill>
                        <a:latin typeface="Meiryo UI" panose="020B0604030504040204" pitchFamily="50" charset="-128"/>
                        <a:ea typeface="Meiryo UI" panose="020B0604030504040204" pitchFamily="50" charset="-128"/>
                      </a:endParaRPr>
                    </a:p>
                    <a:p>
                      <a:r>
                        <a:rPr kumimoji="1" lang="ja-JP" altLang="en-US" sz="1100" b="0" u="none" dirty="0">
                          <a:solidFill>
                            <a:schemeClr val="tx1"/>
                          </a:solidFill>
                          <a:latin typeface="Meiryo UI" panose="020B0604030504040204" pitchFamily="50" charset="-128"/>
                          <a:ea typeface="Meiryo UI" panose="020B0604030504040204" pitchFamily="50" charset="-128"/>
                        </a:rPr>
                        <a:t>事業者によるフードシェアリングサービス等の認知度向上等の支援</a:t>
                      </a:r>
                      <a:endParaRPr kumimoji="1" lang="en-US" altLang="ja-JP" sz="1100" b="0" u="none" dirty="0">
                        <a:solidFill>
                          <a:schemeClr val="tx1"/>
                        </a:solidFill>
                        <a:latin typeface="Meiryo UI" panose="020B0604030504040204" pitchFamily="50" charset="-128"/>
                        <a:ea typeface="Meiryo UI" panose="020B0604030504040204" pitchFamily="50" charset="-128"/>
                      </a:endParaRPr>
                    </a:p>
                  </a:txBody>
                  <a:tcPr marL="55290" marR="55290" marT="27645" marB="27645" anchor="ctr"/>
                </a:tc>
                <a:extLst>
                  <a:ext uri="{0D108BD9-81ED-4DB2-BD59-A6C34878D82A}">
                    <a16:rowId xmlns:a16="http://schemas.microsoft.com/office/drawing/2014/main" val="2814507936"/>
                  </a:ext>
                </a:extLst>
              </a:tr>
              <a:tr h="596447">
                <a:tc vMerge="1">
                  <a:txBody>
                    <a:bodyPr/>
                    <a:lstStyle/>
                    <a:p>
                      <a:pPr marL="0" marR="0" lvl="0" indent="0" algn="l" defTabSz="1454074" rtl="0" eaLnBrk="1" fontAlgn="auto" latinLnBrk="0" hangingPunct="1">
                        <a:lnSpc>
                          <a:spcPct val="100000"/>
                        </a:lnSpc>
                        <a:spcBef>
                          <a:spcPts val="0"/>
                        </a:spcBef>
                        <a:spcAft>
                          <a:spcPts val="0"/>
                        </a:spcAft>
                        <a:buClrTx/>
                        <a:buSzTx/>
                        <a:buFontTx/>
                        <a:buNone/>
                        <a:tabLst/>
                        <a:defRPr/>
                      </a:pPr>
                      <a:endParaRPr kumimoji="1" lang="ja-JP" altLang="en-US" sz="1800" dirty="0">
                        <a:latin typeface="BIZ UDゴシック" panose="020B0400000000000000" pitchFamily="49" charset="-128"/>
                        <a:ea typeface="BIZ UDゴシック" panose="020B0400000000000000" pitchFamily="49" charset="-128"/>
                      </a:endParaRPr>
                    </a:p>
                  </a:txBody>
                  <a:tcPr/>
                </a:tc>
                <a:tc>
                  <a:txBody>
                    <a:bodyPr/>
                    <a:lstStyle/>
                    <a:p>
                      <a:r>
                        <a:rPr kumimoji="1" lang="ja-JP" altLang="en-US" sz="1100" b="0" u="none" dirty="0">
                          <a:solidFill>
                            <a:schemeClr val="tx1"/>
                          </a:solidFill>
                          <a:latin typeface="Meiryo UI" panose="020B0604030504040204" pitchFamily="50" charset="-128"/>
                          <a:ea typeface="Meiryo UI" panose="020B0604030504040204" pitchFamily="50" charset="-128"/>
                        </a:rPr>
                        <a:t>　フードドライブの実施支援</a:t>
                      </a:r>
                    </a:p>
                  </a:txBody>
                  <a:tcPr marL="55290" marR="55290" marT="27645" marB="27645" anchor="ctr"/>
                </a:tc>
                <a:tc>
                  <a:txBody>
                    <a:bodyPr/>
                    <a:lstStyle/>
                    <a:p>
                      <a:pPr algn="ctr"/>
                      <a:r>
                        <a:rPr kumimoji="1" lang="ja-JP" altLang="en-US" sz="1100" b="0" u="none" dirty="0">
                          <a:solidFill>
                            <a:schemeClr val="tx1"/>
                          </a:solidFill>
                          <a:latin typeface="Meiryo UI" panose="020B0604030504040204" pitchFamily="50" charset="-128"/>
                          <a:ea typeface="Meiryo UI" panose="020B0604030504040204" pitchFamily="50" charset="-128"/>
                        </a:rPr>
                        <a:t>消費者</a:t>
                      </a:r>
                    </a:p>
                  </a:txBody>
                  <a:tcPr marL="55290" marR="55290" marT="27645" marB="27645" anchor="ctr"/>
                </a:tc>
                <a:tc>
                  <a:txBody>
                    <a:bodyPr/>
                    <a:lstStyle/>
                    <a:p>
                      <a:r>
                        <a:rPr kumimoji="1" lang="ja-JP" altLang="en-US" sz="1100" b="0" u="none" dirty="0">
                          <a:solidFill>
                            <a:schemeClr val="tx1"/>
                          </a:solidFill>
                          <a:latin typeface="Meiryo UI" panose="020B0604030504040204" pitchFamily="50" charset="-128"/>
                          <a:ea typeface="Meiryo UI" panose="020B0604030504040204" pitchFamily="50" charset="-128"/>
                        </a:rPr>
                        <a:t>フードドライブの意義や受付窓口及び対象食品等について消費者へ周知し、参加促進を図る。</a:t>
                      </a:r>
                      <a:endParaRPr kumimoji="1" lang="en-US" altLang="ja-JP" sz="1100" b="0" u="none" dirty="0">
                        <a:solidFill>
                          <a:schemeClr val="tx1"/>
                        </a:solidFill>
                        <a:latin typeface="Meiryo UI" panose="020B0604030504040204" pitchFamily="50" charset="-128"/>
                        <a:ea typeface="Meiryo UI" panose="020B0604030504040204" pitchFamily="50" charset="-128"/>
                      </a:endParaRPr>
                    </a:p>
                    <a:p>
                      <a:r>
                        <a:rPr kumimoji="1" lang="ja-JP" altLang="en-US" sz="1100" b="0" u="none" dirty="0">
                          <a:solidFill>
                            <a:schemeClr val="tx1"/>
                          </a:solidFill>
                          <a:latin typeface="Meiryo UI" panose="020B0604030504040204" pitchFamily="50" charset="-128"/>
                          <a:ea typeface="Meiryo UI" panose="020B0604030504040204" pitchFamily="50" charset="-128"/>
                        </a:rPr>
                        <a:t>府内イベントでのフードドライブ受付を資材提供等で支援する。</a:t>
                      </a:r>
                    </a:p>
                  </a:txBody>
                  <a:tcPr marL="55290" marR="55290" marT="27645" marB="27645" anchor="ctr"/>
                </a:tc>
                <a:extLst>
                  <a:ext uri="{0D108BD9-81ED-4DB2-BD59-A6C34878D82A}">
                    <a16:rowId xmlns:a16="http://schemas.microsoft.com/office/drawing/2014/main" val="2629270815"/>
                  </a:ext>
                </a:extLst>
              </a:tr>
            </a:tbl>
          </a:graphicData>
        </a:graphic>
      </p:graphicFrame>
      <p:sp>
        <p:nvSpPr>
          <p:cNvPr id="7" name="正方形/長方形 6">
            <a:extLst>
              <a:ext uri="{FF2B5EF4-FFF2-40B4-BE49-F238E27FC236}">
                <a16:creationId xmlns:a16="http://schemas.microsoft.com/office/drawing/2014/main" id="{C811ED00-C8ED-4304-AAD5-943A401D9329}"/>
              </a:ext>
            </a:extLst>
          </p:cNvPr>
          <p:cNvSpPr/>
          <p:nvPr/>
        </p:nvSpPr>
        <p:spPr>
          <a:xfrm>
            <a:off x="0" y="14679"/>
            <a:ext cx="9144000" cy="31797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lang="ja-JP" altLang="en-US" b="1" dirty="0">
                <a:solidFill>
                  <a:prstClr val="white"/>
                </a:solidFill>
                <a:latin typeface="Meiryo UI" panose="020B0604030504040204" pitchFamily="50" charset="-128"/>
                <a:ea typeface="Meiryo UI" panose="020B0604030504040204" pitchFamily="50" charset="-128"/>
              </a:rPr>
              <a:t>　</a:t>
            </a:r>
            <a:r>
              <a:rPr lang="ja-JP" altLang="en-US" sz="2000" b="1" dirty="0">
                <a:solidFill>
                  <a:prstClr val="white"/>
                </a:solidFill>
                <a:latin typeface="Meiryo UI" panose="020B0604030504040204" pitchFamily="50" charset="-128"/>
                <a:ea typeface="Meiryo UI" panose="020B0604030504040204" pitchFamily="50" charset="-128"/>
              </a:rPr>
              <a:t>２　</a:t>
            </a:r>
            <a:r>
              <a:rPr kumimoji="1"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施策体系の再整理及び取組の方向性</a:t>
            </a:r>
            <a:endParaRPr kumimoji="1" lang="ja-JP" altLang="en-US" sz="20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0" name="スライド番号プレースホルダー 3">
            <a:extLst>
              <a:ext uri="{FF2B5EF4-FFF2-40B4-BE49-F238E27FC236}">
                <a16:creationId xmlns:a16="http://schemas.microsoft.com/office/drawing/2014/main" id="{5A1F2566-94FC-4D19-A0AC-965B4CE1470B}"/>
              </a:ext>
            </a:extLst>
          </p:cNvPr>
          <p:cNvSpPr txBox="1">
            <a:spLocks/>
          </p:cNvSpPr>
          <p:nvPr/>
        </p:nvSpPr>
        <p:spPr>
          <a:xfrm>
            <a:off x="8887102" y="6480537"/>
            <a:ext cx="256898" cy="370753"/>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ja-JP" altLang="en-US" sz="1600" dirty="0">
                <a:latin typeface="HGSｺﾞｼｯｸM" panose="020B0600000000000000" pitchFamily="50" charset="-128"/>
                <a:ea typeface="HGSｺﾞｼｯｸM" panose="020B0600000000000000" pitchFamily="50" charset="-128"/>
              </a:rPr>
              <a:t>４</a:t>
            </a:r>
          </a:p>
        </p:txBody>
      </p:sp>
    </p:spTree>
    <p:extLst>
      <p:ext uri="{BB962C8B-B14F-4D97-AF65-F5344CB8AC3E}">
        <p14:creationId xmlns:p14="http://schemas.microsoft.com/office/powerpoint/2010/main" val="3474001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251520" y="1124744"/>
            <a:ext cx="8640960" cy="4524315"/>
          </a:xfrm>
          <a:prstGeom prst="rect">
            <a:avLst/>
          </a:prstGeom>
          <a:noFill/>
        </p:spPr>
        <p:txBody>
          <a:bodyPr wrap="square" rtlCol="0">
            <a:spAutoFit/>
          </a:bodyPr>
          <a:lstStyle/>
          <a:p>
            <a:pPr marL="0" marR="0" lvl="0" indent="0" algn="l" defTabSz="914400" rtl="0" eaLnBrk="1" fontAlgn="auto" latinLnBrk="0" hangingPunct="1">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2400" b="1" i="0" u="none" strike="noStrike" kern="1200" cap="none" spc="0" normalizeH="0" baseline="0" noProof="0" dirty="0">
                <a:ln>
                  <a:noFill/>
                </a:ln>
                <a:solidFill>
                  <a:schemeClr val="bg1">
                    <a:lumMod val="85000"/>
                  </a:schemeClr>
                </a:solidFill>
                <a:effectLst/>
                <a:uLnTx/>
                <a:uFillTx/>
                <a:latin typeface="Meiryo UI" panose="020B0604030504040204" pitchFamily="50" charset="-128"/>
                <a:ea typeface="Meiryo UI" panose="020B0604030504040204" pitchFamily="50" charset="-128"/>
                <a:cs typeface="+mn-cs"/>
              </a:rPr>
              <a:t>１　食品ロスの発生要因及び主な対応策</a:t>
            </a:r>
            <a:endParaRPr kumimoji="1" lang="en-US" altLang="ja-JP" sz="2400" b="1" i="0" u="none" strike="noStrike" kern="1200" cap="none" spc="0" normalizeH="0" baseline="0" noProof="0" dirty="0">
              <a:ln>
                <a:noFill/>
              </a:ln>
              <a:solidFill>
                <a:schemeClr val="bg1">
                  <a:lumMod val="85000"/>
                </a:schemeClr>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spcBef>
                <a:spcPts val="0"/>
              </a:spcBef>
              <a:spcAft>
                <a:spcPts val="0"/>
              </a:spcAft>
              <a:buClrTx/>
              <a:buSzTx/>
              <a:buFontTx/>
              <a:buNone/>
              <a:tabLst/>
              <a:defRPr/>
            </a:pPr>
            <a:r>
              <a:rPr lang="ja-JP" altLang="en-US" sz="2400" b="1" dirty="0">
                <a:solidFill>
                  <a:schemeClr val="bg1">
                    <a:lumMod val="85000"/>
                  </a:schemeClr>
                </a:solidFill>
                <a:latin typeface="Meiryo UI" panose="020B0604030504040204" pitchFamily="50" charset="-128"/>
                <a:ea typeface="Meiryo UI" panose="020B0604030504040204" pitchFamily="50" charset="-128"/>
              </a:rPr>
              <a:t>　　→ 行動変容の促進（家庭における食品の使いきりの推進）を　　</a:t>
            </a:r>
            <a:endParaRPr lang="en-US" altLang="ja-JP" sz="2400" b="1" dirty="0">
              <a:solidFill>
                <a:schemeClr val="bg1">
                  <a:lumMod val="8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spcBef>
                <a:spcPts val="0"/>
              </a:spcBef>
              <a:spcAft>
                <a:spcPts val="0"/>
              </a:spcAft>
              <a:buClrTx/>
              <a:buSzTx/>
              <a:buFontTx/>
              <a:buNone/>
              <a:tabLst/>
              <a:defRPr/>
            </a:pPr>
            <a:r>
              <a:rPr kumimoji="1" lang="ja-JP" altLang="en-US" sz="2400" b="1" i="0" u="none" strike="noStrike" kern="1200" cap="none" spc="0" normalizeH="0" baseline="0" noProof="0" dirty="0">
                <a:ln>
                  <a:noFill/>
                </a:ln>
                <a:solidFill>
                  <a:schemeClr val="bg1">
                    <a:lumMod val="85000"/>
                  </a:schemeClr>
                </a:solidFill>
                <a:effectLst/>
                <a:uLnTx/>
                <a:uFillTx/>
                <a:latin typeface="Meiryo UI" panose="020B0604030504040204" pitchFamily="50" charset="-128"/>
                <a:ea typeface="Meiryo UI" panose="020B0604030504040204" pitchFamily="50" charset="-128"/>
                <a:cs typeface="+mn-cs"/>
              </a:rPr>
              <a:t>　　　　追加</a:t>
            </a:r>
            <a:endParaRPr kumimoji="1" lang="en-US" altLang="ja-JP" sz="2400" b="1" i="0" u="none" strike="noStrike" kern="1200" cap="none" spc="0" normalizeH="0" baseline="0" noProof="0" dirty="0">
              <a:ln>
                <a:noFill/>
              </a:ln>
              <a:solidFill>
                <a:schemeClr val="bg1">
                  <a:lumMod val="85000"/>
                </a:schemeClr>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spcBef>
                <a:spcPts val="0"/>
              </a:spcBef>
              <a:spcAft>
                <a:spcPts val="0"/>
              </a:spcAft>
              <a:buClrTx/>
              <a:buSzTx/>
              <a:buFontTx/>
              <a:buNone/>
              <a:tabLst/>
              <a:defRPr/>
            </a:pPr>
            <a:br>
              <a:rPr kumimoji="1" lang="en-US" altLang="ja-JP" sz="2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2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lang="ja-JP" altLang="en-US" sz="2400" b="1" dirty="0">
                <a:solidFill>
                  <a:schemeClr val="bg1">
                    <a:lumMod val="85000"/>
                  </a:schemeClr>
                </a:solidFill>
                <a:latin typeface="Meiryo UI" panose="020B0604030504040204" pitchFamily="50" charset="-128"/>
                <a:ea typeface="Meiryo UI" panose="020B0604030504040204" pitchFamily="50" charset="-128"/>
              </a:rPr>
              <a:t>２　</a:t>
            </a:r>
            <a:r>
              <a:rPr kumimoji="1" lang="ja-JP" altLang="en-US" sz="2400" b="1" i="0" u="none" strike="noStrike" kern="1200" cap="none" spc="0" normalizeH="0" baseline="0" noProof="0" dirty="0">
                <a:ln>
                  <a:noFill/>
                </a:ln>
                <a:solidFill>
                  <a:schemeClr val="bg1">
                    <a:lumMod val="85000"/>
                  </a:schemeClr>
                </a:solidFill>
                <a:effectLst/>
                <a:uLnTx/>
                <a:uFillTx/>
                <a:latin typeface="Meiryo UI" panose="020B0604030504040204" pitchFamily="50" charset="-128"/>
                <a:ea typeface="Meiryo UI" panose="020B0604030504040204" pitchFamily="50" charset="-128"/>
                <a:cs typeface="+mn-cs"/>
              </a:rPr>
              <a:t>施策体系の再整理及び取組の方向性</a:t>
            </a:r>
            <a:endParaRPr kumimoji="1" lang="en-US" altLang="ja-JP" sz="2400" b="1" i="0" u="none" strike="noStrike" kern="1200" cap="none" spc="0" normalizeH="0" baseline="0" noProof="0" dirty="0">
              <a:ln>
                <a:noFill/>
              </a:ln>
              <a:solidFill>
                <a:schemeClr val="bg1">
                  <a:lumMod val="85000"/>
                </a:schemeClr>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spcBef>
                <a:spcPts val="0"/>
              </a:spcBef>
              <a:spcAft>
                <a:spcPts val="0"/>
              </a:spcAft>
              <a:buClrTx/>
              <a:buSzTx/>
              <a:buFontTx/>
              <a:buNone/>
              <a:tabLst/>
              <a:defRPr/>
            </a:pPr>
            <a:r>
              <a:rPr lang="ja-JP" altLang="en-US" sz="2400" b="1" dirty="0">
                <a:solidFill>
                  <a:schemeClr val="bg1">
                    <a:lumMod val="85000"/>
                  </a:schemeClr>
                </a:solidFill>
                <a:latin typeface="Meiryo UI" panose="020B0604030504040204" pitchFamily="50" charset="-128"/>
                <a:ea typeface="Meiryo UI" panose="020B0604030504040204" pitchFamily="50" charset="-128"/>
              </a:rPr>
              <a:t>　　→　施策を３つの柱で再整理</a:t>
            </a:r>
            <a:endParaRPr lang="en-US" altLang="ja-JP" sz="2400" b="1" dirty="0">
              <a:solidFill>
                <a:schemeClr val="bg1">
                  <a:lumMod val="8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spcBef>
                <a:spcPts val="0"/>
              </a:spcBef>
              <a:spcAft>
                <a:spcPts val="0"/>
              </a:spcAft>
              <a:buClrTx/>
              <a:buSzTx/>
              <a:buFontTx/>
              <a:buNone/>
              <a:tabLst/>
              <a:defRPr/>
            </a:pPr>
            <a:r>
              <a:rPr lang="ja-JP" altLang="en-US" sz="2400" b="1" dirty="0">
                <a:solidFill>
                  <a:schemeClr val="bg1">
                    <a:lumMod val="85000"/>
                  </a:schemeClr>
                </a:solidFill>
                <a:latin typeface="Meiryo UI" panose="020B0604030504040204" pitchFamily="50" charset="-128"/>
                <a:ea typeface="Meiryo UI" panose="020B0604030504040204" pitchFamily="50" charset="-128"/>
              </a:rPr>
              <a:t>　　　　　①　家庭における食品の使いきりの推進</a:t>
            </a:r>
            <a:endParaRPr lang="en-US" altLang="ja-JP" sz="2400" b="1" dirty="0">
              <a:solidFill>
                <a:schemeClr val="bg1">
                  <a:lumMod val="8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spcBef>
                <a:spcPts val="0"/>
              </a:spcBef>
              <a:spcAft>
                <a:spcPts val="0"/>
              </a:spcAft>
              <a:buClrTx/>
              <a:buSzTx/>
              <a:buFontTx/>
              <a:buNone/>
              <a:tabLst/>
              <a:defRPr/>
            </a:pPr>
            <a:r>
              <a:rPr lang="ja-JP" altLang="en-US" sz="2400" b="1" dirty="0">
                <a:solidFill>
                  <a:schemeClr val="bg1">
                    <a:lumMod val="85000"/>
                  </a:schemeClr>
                </a:solidFill>
                <a:latin typeface="Meiryo UI" panose="020B0604030504040204" pitchFamily="50" charset="-128"/>
                <a:ea typeface="Meiryo UI" panose="020B0604030504040204" pitchFamily="50" charset="-128"/>
              </a:rPr>
              <a:t>　　　　　②　食品の売りきり・食べきりの推進</a:t>
            </a:r>
            <a:endParaRPr lang="en-US" altLang="ja-JP" sz="2400" b="1" dirty="0">
              <a:solidFill>
                <a:schemeClr val="bg1">
                  <a:lumMod val="8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spcBef>
                <a:spcPts val="0"/>
              </a:spcBef>
              <a:spcAft>
                <a:spcPts val="0"/>
              </a:spcAft>
              <a:buClrTx/>
              <a:buSzTx/>
              <a:buFontTx/>
              <a:buNone/>
              <a:tabLst/>
              <a:defRPr/>
            </a:pPr>
            <a:r>
              <a:rPr kumimoji="1" lang="ja-JP" altLang="en-US" sz="2400" b="1" i="0" u="none" strike="noStrike" kern="1200" cap="none" spc="0" normalizeH="0" baseline="0" noProof="0" dirty="0">
                <a:ln>
                  <a:noFill/>
                </a:ln>
                <a:solidFill>
                  <a:schemeClr val="bg1">
                    <a:lumMod val="85000"/>
                  </a:schemeClr>
                </a:solidFill>
                <a:effectLst/>
                <a:uLnTx/>
                <a:uFillTx/>
                <a:latin typeface="Meiryo UI" panose="020B0604030504040204" pitchFamily="50" charset="-128"/>
                <a:ea typeface="Meiryo UI" panose="020B0604030504040204" pitchFamily="50" charset="-128"/>
                <a:cs typeface="+mn-cs"/>
              </a:rPr>
              <a:t>　　　　　③　未利用食品の有効活用</a:t>
            </a:r>
            <a:endParaRPr lang="en-US" altLang="ja-JP" sz="2400" b="1" dirty="0">
              <a:solidFill>
                <a:schemeClr val="bg1">
                  <a:lumMod val="8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spcBef>
                <a:spcPts val="0"/>
              </a:spcBef>
              <a:spcAft>
                <a:spcPts val="0"/>
              </a:spcAft>
              <a:buClrTx/>
              <a:buSzTx/>
              <a:buFontTx/>
              <a:buNone/>
              <a:tabLst/>
              <a:defRPr/>
            </a:pPr>
            <a:endParaRPr kumimoji="1" lang="en-US" altLang="ja-JP" sz="2400" b="1" i="0" u="none" strike="noStrike" kern="1200" cap="none" spc="0" normalizeH="0" baseline="0" noProof="0" dirty="0">
              <a:ln>
                <a:noFill/>
              </a:ln>
              <a:solidFill>
                <a:schemeClr val="bg1">
                  <a:lumMod val="85000"/>
                </a:schemeClr>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spcBef>
                <a:spcPts val="0"/>
              </a:spcBef>
              <a:spcAft>
                <a:spcPts val="0"/>
              </a:spcAft>
              <a:buClrTx/>
              <a:buSzTx/>
              <a:buFontTx/>
              <a:buNone/>
              <a:tabLst/>
              <a:defRPr/>
            </a:pPr>
            <a:r>
              <a:rPr kumimoji="1" lang="ja-JP" altLang="en-US" sz="2400" b="1" i="0" u="none" strike="noStrike" kern="1200" cap="none" spc="0" normalizeH="0" baseline="0" noProof="0" dirty="0">
                <a:ln>
                  <a:noFill/>
                </a:ln>
                <a:solidFill>
                  <a:schemeClr val="bg1">
                    <a:lumMod val="85000"/>
                  </a:schemeClr>
                </a:solidFill>
                <a:effectLst/>
                <a:uLnTx/>
                <a:uFillTx/>
                <a:latin typeface="Meiryo UI" panose="020B0604030504040204" pitchFamily="50" charset="-128"/>
                <a:ea typeface="Meiryo UI" panose="020B0604030504040204" pitchFamily="50" charset="-128"/>
                <a:cs typeface="+mn-cs"/>
              </a:rPr>
              <a:t>　</a:t>
            </a:r>
            <a:r>
              <a:rPr lang="ja-JP" altLang="en-US" sz="2400" b="1" dirty="0">
                <a:latin typeface="Meiryo UI" panose="020B0604030504040204" pitchFamily="50" charset="-128"/>
                <a:ea typeface="Meiryo UI" panose="020B0604030504040204" pitchFamily="50" charset="-128"/>
              </a:rPr>
              <a:t>３　計画に盛り込む基本的施策及び取組内容</a:t>
            </a:r>
            <a:endParaRPr lang="en-US" altLang="ja-JP" sz="2400" b="1"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spcBef>
                <a:spcPts val="0"/>
              </a:spcBef>
              <a:spcAft>
                <a:spcPts val="0"/>
              </a:spcAft>
              <a:buClrTx/>
              <a:buSzTx/>
              <a:buFontTx/>
              <a:buNone/>
              <a:tabLst/>
              <a:defRPr/>
            </a:pPr>
            <a:r>
              <a:rPr kumimoji="1" lang="ja-JP" altLang="en-US" sz="24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　　</a:t>
            </a:r>
            <a:r>
              <a:rPr lang="ja-JP" altLang="en-US" sz="2400" b="1" dirty="0">
                <a:solidFill>
                  <a:srgbClr val="FF0000"/>
                </a:solidFill>
                <a:latin typeface="Meiryo UI" panose="020B0604030504040204" pitchFamily="50" charset="-128"/>
                <a:ea typeface="Meiryo UI" panose="020B0604030504040204" pitchFamily="50" charset="-128"/>
              </a:rPr>
              <a:t>→</a:t>
            </a:r>
            <a:r>
              <a:rPr kumimoji="1" lang="ja-JP" altLang="en-US" sz="24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　３つの施策の柱に沿って、再構成</a:t>
            </a:r>
            <a:endParaRPr kumimoji="1" lang="en-US" altLang="ja-JP" sz="24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2683242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181951-2CE9-FB37-018F-4B5B04DDE0EE}"/>
            </a:ext>
          </a:extLst>
        </p:cNvPr>
        <p:cNvGrpSpPr/>
        <p:nvPr/>
      </p:nvGrpSpPr>
      <p:grpSpPr>
        <a:xfrm>
          <a:off x="0" y="0"/>
          <a:ext cx="0" cy="0"/>
          <a:chOff x="0" y="0"/>
          <a:chExt cx="0" cy="0"/>
        </a:xfrm>
      </p:grpSpPr>
      <p:sp>
        <p:nvSpPr>
          <p:cNvPr id="14" name="正方形/長方形 13">
            <a:extLst>
              <a:ext uri="{FF2B5EF4-FFF2-40B4-BE49-F238E27FC236}">
                <a16:creationId xmlns:a16="http://schemas.microsoft.com/office/drawing/2014/main" id="{2C99F604-4D35-9439-9571-A14BB110A2CA}"/>
              </a:ext>
            </a:extLst>
          </p:cNvPr>
          <p:cNvSpPr/>
          <p:nvPr/>
        </p:nvSpPr>
        <p:spPr>
          <a:xfrm>
            <a:off x="135641" y="505297"/>
            <a:ext cx="8872718" cy="6237545"/>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360363" marR="0" lvl="0" indent="-360363" algn="l" defTabSz="914400" rtl="0" eaLnBrk="1" fontAlgn="auto" latinLnBrk="0" hangingPunct="1">
              <a:lnSpc>
                <a:spcPts val="2000"/>
              </a:lnSpc>
              <a:spcBef>
                <a:spcPts val="0"/>
              </a:spcBef>
              <a:spcAft>
                <a:spcPts val="0"/>
              </a:spcAft>
              <a:buClrTx/>
              <a:buSzTx/>
              <a:buFontTx/>
              <a:buNone/>
              <a:tabLst/>
              <a:defRPr/>
            </a:pPr>
            <a:r>
              <a:rPr kumimoji="1" lang="ja-JP" altLang="en-US"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施策体系</a:t>
            </a:r>
            <a:r>
              <a:rPr kumimoji="1" lang="ja-JP" altLang="en-US"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１</a:t>
            </a:r>
            <a:r>
              <a:rPr kumimoji="1" lang="ja-JP" altLang="en-US"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1" lang="ja-JP" altLang="en-US" b="1" i="0" u="sng" strike="noStrike" kern="1200" cap="none" spc="0" normalizeH="0" baseline="0" noProof="0" dirty="0">
                <a:ln>
                  <a:noFill/>
                </a:ln>
                <a:solidFill>
                  <a:srgbClr val="FF0000"/>
                </a:solidFill>
                <a:effectLst/>
                <a:highlight>
                  <a:srgbClr val="FFFF00"/>
                </a:highlight>
                <a:uLnTx/>
                <a:uFillTx/>
                <a:latin typeface="Meiryo UI" panose="020B0604030504040204" pitchFamily="50" charset="-128"/>
                <a:ea typeface="Meiryo UI" panose="020B0604030504040204" pitchFamily="50" charset="-128"/>
              </a:rPr>
              <a:t>家庭における食品の使いきりの推進</a:t>
            </a:r>
            <a:r>
              <a:rPr kumimoji="1" lang="ja-JP" altLang="en-US"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1" lang="en-US" altLang="ja-JP"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p>
          <a:p>
            <a:pPr marL="360363" marR="0" lvl="0" indent="-360363" algn="l" defTabSz="914400" rtl="0" eaLnBrk="1" fontAlgn="auto" latinLnBrk="0" hangingPunct="1">
              <a:lnSpc>
                <a:spcPts val="2000"/>
              </a:lnSpc>
              <a:spcBef>
                <a:spcPts val="0"/>
              </a:spcBef>
              <a:spcAft>
                <a:spcPts val="0"/>
              </a:spcAft>
              <a:buClrTx/>
              <a:buSzTx/>
              <a:buFontTx/>
              <a:buNone/>
              <a:tabLst/>
              <a:defRPr/>
            </a:pPr>
            <a:endParaRPr kumimoji="1" lang="en-US" altLang="ja-JP"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360363" marR="0" lvl="0" indent="-360363" algn="l" defTabSz="914400" rtl="0" eaLnBrk="1" fontAlgn="auto" latinLnBrk="0" hangingPunct="1">
              <a:lnSpc>
                <a:spcPts val="2000"/>
              </a:lnSpc>
              <a:spcBef>
                <a:spcPts val="0"/>
              </a:spcBef>
              <a:spcAft>
                <a:spcPts val="0"/>
              </a:spcAft>
              <a:buClrTx/>
              <a:buSzTx/>
              <a:buFontTx/>
              <a:buNone/>
              <a:tabLst/>
              <a:defRPr/>
            </a:pPr>
            <a:r>
              <a:rPr kumimoji="1" lang="ja-JP" altLang="en-US" sz="16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1" lang="ja-JP" altLang="en-US" sz="160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rPr>
              <a:t>食品を使いきるための在庫管理・買い物・保存方法や調理等の手法を、消費者に情報提供し、</a:t>
            </a:r>
            <a:endParaRPr kumimoji="1" lang="en-US" altLang="ja-JP" sz="160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endParaRPr>
          </a:p>
          <a:p>
            <a:pPr marL="360363" marR="0" lvl="0" indent="-360363" algn="l" defTabSz="914400" rtl="0" eaLnBrk="1" fontAlgn="auto" latinLnBrk="0" hangingPunct="1">
              <a:lnSpc>
                <a:spcPts val="2000"/>
              </a:lnSpc>
              <a:spcBef>
                <a:spcPts val="0"/>
              </a:spcBef>
              <a:spcAft>
                <a:spcPts val="0"/>
              </a:spcAft>
              <a:buClrTx/>
              <a:buSzTx/>
              <a:buFontTx/>
              <a:buNone/>
              <a:tabLst/>
              <a:defRPr/>
            </a:pPr>
            <a:r>
              <a:rPr lang="ja-JP" altLang="en-US" sz="1600" dirty="0">
                <a:solidFill>
                  <a:prstClr val="black"/>
                </a:solidFill>
                <a:latin typeface="Meiryo UI" panose="020B0604030504040204" pitchFamily="50" charset="-128"/>
                <a:ea typeface="Meiryo UI" panose="020B0604030504040204" pitchFamily="50" charset="-128"/>
              </a:rPr>
              <a:t>　  </a:t>
            </a:r>
            <a:r>
              <a:rPr lang="ja-JP" altLang="en-US" sz="1600" dirty="0">
                <a:solidFill>
                  <a:prstClr val="black"/>
                </a:solidFill>
                <a:highlight>
                  <a:srgbClr val="FFFF00"/>
                </a:highlight>
                <a:latin typeface="Meiryo UI" panose="020B0604030504040204" pitchFamily="50" charset="-128"/>
                <a:ea typeface="Meiryo UI" panose="020B0604030504040204" pitchFamily="50" charset="-128"/>
              </a:rPr>
              <a:t>家庭における“食品の使い忘れ・傷み・期限超過”を削減する。</a:t>
            </a:r>
            <a:endParaRPr kumimoji="1" lang="en-US" altLang="ja-JP" sz="160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endParaRPr>
          </a:p>
          <a:p>
            <a:pPr marL="360363" marR="0" lvl="0" indent="-360363" algn="l" defTabSz="914400" rtl="0" eaLnBrk="1" fontAlgn="auto" latinLnBrk="0" hangingPunct="1">
              <a:lnSpc>
                <a:spcPts val="2000"/>
              </a:lnSpc>
              <a:spcBef>
                <a:spcPts val="0"/>
              </a:spcBef>
              <a:spcAft>
                <a:spcPts val="0"/>
              </a:spcAft>
              <a:buClrTx/>
              <a:buSzTx/>
              <a:buFontTx/>
              <a:buNone/>
              <a:tabLst/>
              <a:defRPr/>
            </a:pPr>
            <a:endParaRPr lang="en-US" altLang="ja-JP" sz="1600" dirty="0">
              <a:solidFill>
                <a:prstClr val="black"/>
              </a:solidFill>
              <a:latin typeface="Meiryo UI" panose="020B0604030504040204" pitchFamily="50" charset="-128"/>
              <a:ea typeface="Meiryo UI" panose="020B0604030504040204" pitchFamily="50" charset="-128"/>
            </a:endParaRPr>
          </a:p>
          <a:p>
            <a:pPr marL="360363" marR="0" lvl="0" indent="-360363" algn="l" defTabSz="914400" rtl="0" eaLnBrk="1" fontAlgn="auto" latinLnBrk="0" hangingPunct="1">
              <a:lnSpc>
                <a:spcPts val="2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1" lang="ja-JP" altLang="en-US"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1" lang="en-US" altLang="ja-JP"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10</a:t>
            </a:r>
            <a:r>
              <a:rPr kumimoji="1" lang="ja-JP" altLang="en-US"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月食品ロス削減月間における</a:t>
            </a:r>
            <a:r>
              <a:rPr kumimoji="1" lang="ja-JP" altLang="en-US" sz="1800" b="1"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rPr>
              <a:t>消費者への</a:t>
            </a:r>
            <a:r>
              <a:rPr kumimoji="1" lang="ja-JP" altLang="en-US" b="1"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rPr>
              <a:t>広域的な情報提供と行動変容の呼びかけ</a:t>
            </a:r>
            <a:endParaRPr kumimoji="1" lang="en-US" altLang="ja-JP" b="1"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endParaRPr>
          </a:p>
          <a:p>
            <a:pPr marL="360363" marR="0" lvl="0" indent="-360363" algn="l" defTabSz="914400" rtl="0" eaLnBrk="1" fontAlgn="auto" latinLnBrk="0" hangingPunct="1">
              <a:lnSpc>
                <a:spcPts val="2000"/>
              </a:lnSpc>
              <a:spcBef>
                <a:spcPts val="0"/>
              </a:spcBef>
              <a:spcAft>
                <a:spcPts val="0"/>
              </a:spcAft>
              <a:buClrTx/>
              <a:buSzTx/>
              <a:buFontTx/>
              <a:buNone/>
              <a:tabLst/>
              <a:defRPr/>
            </a:pPr>
            <a:r>
              <a:rPr lang="ja-JP" altLang="en-US" sz="1600" dirty="0">
                <a:solidFill>
                  <a:prstClr val="black"/>
                </a:solidFill>
                <a:latin typeface="Meiryo UI" panose="020B0604030504040204" pitchFamily="50" charset="-128"/>
                <a:ea typeface="Meiryo UI" panose="020B0604030504040204" pitchFamily="50" charset="-128"/>
              </a:rPr>
              <a:t>　　　　　月間に、事業者と連携したキャンペーン等により、買い物や</a:t>
            </a:r>
            <a:r>
              <a:rPr lang="ja-JP" altLang="en-US" sz="1600" dirty="0">
                <a:solidFill>
                  <a:prstClr val="black"/>
                </a:solidFill>
                <a:highlight>
                  <a:srgbClr val="FFFF00"/>
                </a:highlight>
                <a:latin typeface="Meiryo UI" panose="020B0604030504040204" pitchFamily="50" charset="-128"/>
                <a:ea typeface="Meiryo UI" panose="020B0604030504040204" pitchFamily="50" charset="-128"/>
              </a:rPr>
              <a:t>家庭でできる「使いきり」の手法と</a:t>
            </a:r>
            <a:endParaRPr lang="en-US" altLang="ja-JP" sz="1600" dirty="0">
              <a:solidFill>
                <a:prstClr val="black"/>
              </a:solidFill>
              <a:highlight>
                <a:srgbClr val="FFFF00"/>
              </a:highlight>
              <a:latin typeface="Meiryo UI" panose="020B0604030504040204" pitchFamily="50" charset="-128"/>
              <a:ea typeface="Meiryo UI" panose="020B0604030504040204" pitchFamily="50" charset="-128"/>
            </a:endParaRPr>
          </a:p>
          <a:p>
            <a:pPr marL="360363" marR="0" lvl="0" indent="-360363" algn="l" defTabSz="914400" rtl="0" eaLnBrk="1" fontAlgn="auto" latinLnBrk="0" hangingPunct="1">
              <a:lnSpc>
                <a:spcPts val="2000"/>
              </a:lnSpc>
              <a:spcBef>
                <a:spcPts val="0"/>
              </a:spcBef>
              <a:spcAft>
                <a:spcPts val="0"/>
              </a:spcAft>
              <a:buClrTx/>
              <a:buSzTx/>
              <a:buFontTx/>
              <a:buNone/>
              <a:tabLst/>
              <a:defRPr/>
            </a:pPr>
            <a:r>
              <a:rPr lang="ja-JP" altLang="en-US" sz="1600" dirty="0">
                <a:solidFill>
                  <a:prstClr val="black"/>
                </a:solidFill>
                <a:latin typeface="Meiryo UI" panose="020B0604030504040204" pitchFamily="50" charset="-128"/>
                <a:ea typeface="Meiryo UI" panose="020B0604030504040204" pitchFamily="50" charset="-128"/>
              </a:rPr>
              <a:t>　　　　</a:t>
            </a:r>
            <a:r>
              <a:rPr lang="ja-JP" altLang="en-US" sz="1600" dirty="0">
                <a:solidFill>
                  <a:prstClr val="black"/>
                </a:solidFill>
                <a:highlight>
                  <a:srgbClr val="FFFF00"/>
                </a:highlight>
                <a:latin typeface="Meiryo UI" panose="020B0604030504040204" pitchFamily="50" charset="-128"/>
                <a:ea typeface="Meiryo UI" panose="020B0604030504040204" pitchFamily="50" charset="-128"/>
              </a:rPr>
              <a:t>意義について、広域的な情報提供と呼びかけ</a:t>
            </a:r>
            <a:r>
              <a:rPr lang="ja-JP" altLang="en-US" sz="1600" dirty="0">
                <a:solidFill>
                  <a:prstClr val="black"/>
                </a:solidFill>
                <a:latin typeface="Meiryo UI" panose="020B0604030504040204" pitchFamily="50" charset="-128"/>
                <a:ea typeface="Meiryo UI" panose="020B0604030504040204" pitchFamily="50" charset="-128"/>
              </a:rPr>
              <a:t>を、消費者である府民に対して行う。</a:t>
            </a:r>
            <a:b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b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事業者（小売店、メーカー）と連携したキャンペーンの実施</a:t>
            </a:r>
            <a:b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b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事業者や市町村による</a:t>
            </a:r>
            <a:r>
              <a:rPr kumimoji="1" lang="ja-JP" altLang="en-US" sz="160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rPr>
              <a:t>“使いきり”</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の取組を、府民に発信</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360363" marR="0" lvl="0" indent="-360363" algn="l" defTabSz="914400" rtl="0" eaLnBrk="1" fontAlgn="auto" latinLnBrk="0" hangingPunct="1">
              <a:lnSpc>
                <a:spcPts val="2000"/>
              </a:lnSpc>
              <a:spcBef>
                <a:spcPts val="0"/>
              </a:spcBef>
              <a:spcAft>
                <a:spcPts val="0"/>
              </a:spcAft>
              <a:buClrTx/>
              <a:buSzTx/>
              <a:buFontTx/>
              <a:buNone/>
              <a:tabLst/>
              <a:defRPr/>
            </a:pP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360363" marR="0" lvl="0" indent="-360363" algn="l" defTabSz="914400" rtl="0" eaLnBrk="1" fontAlgn="auto" latinLnBrk="0" hangingPunct="1">
              <a:lnSpc>
                <a:spcPts val="2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1" lang="ja-JP" altLang="en-US"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大学・啓発ボランティア・事業者・市町村による</a:t>
            </a:r>
            <a:r>
              <a:rPr kumimoji="1" lang="ja-JP" altLang="en-US" b="1"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rPr>
              <a:t>手法の開発や啓発活動の支援</a:t>
            </a:r>
            <a:endParaRPr kumimoji="1" lang="en-US" altLang="ja-JP" b="1"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endParaRPr>
          </a:p>
          <a:p>
            <a:pPr marL="360363" marR="0" lvl="0" indent="-360363" algn="l" defTabSz="914400" rtl="0" eaLnBrk="1" fontAlgn="auto" latinLnBrk="0" hangingPunct="1">
              <a:lnSpc>
                <a:spcPts val="2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1" lang="ja-JP" altLang="en-US" sz="160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rPr>
              <a:t>食材を無駄なく使いきるレシピや啓発の手法</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などについて、大学等と連携した開発、</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360363" marR="0" lvl="0" indent="-360363" algn="l" defTabSz="914400" rtl="0" eaLnBrk="1" fontAlgn="auto" latinLnBrk="0" hangingPunct="1">
              <a:lnSpc>
                <a:spcPts val="2000"/>
              </a:lnSpc>
              <a:spcBef>
                <a:spcPts val="0"/>
              </a:spcBef>
              <a:spcAft>
                <a:spcPts val="0"/>
              </a:spcAft>
              <a:buClrTx/>
              <a:buSzTx/>
              <a:buFontTx/>
              <a:buNone/>
              <a:tabLst/>
              <a:defRPr/>
            </a:pPr>
            <a:r>
              <a:rPr lang="ja-JP" altLang="en-US" sz="1600" dirty="0">
                <a:solidFill>
                  <a:prstClr val="black"/>
                </a:solidFill>
                <a:latin typeface="Meiryo UI" panose="020B0604030504040204" pitchFamily="50" charset="-128"/>
                <a:ea typeface="Meiryo UI" panose="020B0604030504040204" pitchFamily="50" charset="-128"/>
              </a:rPr>
              <a:t>　　　　</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地域での啓発などを進めていく。</a:t>
            </a:r>
          </a:p>
          <a:p>
            <a:pPr marL="360363" marR="0" lvl="0" indent="-360363" algn="l" defTabSz="914400" rtl="0" eaLnBrk="1" fontAlgn="auto" latinLnBrk="0" hangingPunct="1">
              <a:lnSpc>
                <a:spcPts val="2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　活動隊の地域活動支援</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360363" marR="0" lvl="0" indent="-360363" algn="l" defTabSz="914400" rtl="0" eaLnBrk="1" fontAlgn="auto" latinLnBrk="0" hangingPunct="1">
              <a:lnSpc>
                <a:spcPts val="2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　大学による啓発・実証等との連携（</a:t>
            </a:r>
            <a:r>
              <a:rPr kumimoji="1" lang="ja-JP" altLang="en-US" sz="160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rPr>
              <a:t>使いきりレシピ</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等）</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360363" marR="0" lvl="0" indent="-360363" algn="l" defTabSz="914400" rtl="0" eaLnBrk="1" fontAlgn="auto" latinLnBrk="0" hangingPunct="1">
              <a:lnSpc>
                <a:spcPts val="2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　各主体の交流による活動の活性化・協働の促進（</a:t>
            </a:r>
            <a:r>
              <a:rPr kumimoji="1" lang="ja-JP" altLang="en-US" sz="160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rPr>
              <a:t>使いきりレシピ</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開発等）</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360363" marR="0" lvl="0" indent="-360363" algn="l" defTabSz="914400" rtl="0" eaLnBrk="1" fontAlgn="auto" latinLnBrk="0" hangingPunct="1">
              <a:lnSpc>
                <a:spcPts val="2000"/>
              </a:lnSpc>
              <a:spcBef>
                <a:spcPts val="0"/>
              </a:spcBef>
              <a:spcAft>
                <a:spcPts val="0"/>
              </a:spcAft>
              <a:buClrTx/>
              <a:buSzTx/>
              <a:buFontTx/>
              <a:buNone/>
              <a:tabLst/>
              <a:defRPr/>
            </a:pP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360363" marR="0" lvl="0" indent="-360363" algn="l" defTabSz="914400" rtl="0" eaLnBrk="1" fontAlgn="auto" latinLnBrk="0" hangingPunct="1">
              <a:lnSpc>
                <a:spcPts val="2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1" lang="ja-JP" altLang="en-US"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　啓発媒体を活用した消費者への情報提供・啓発の実施</a:t>
            </a:r>
            <a:endParaRPr kumimoji="1" lang="en-US" altLang="ja-JP"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360363" marR="0" lvl="0" indent="-360363" algn="l" defTabSz="914400" rtl="0" eaLnBrk="1" fontAlgn="auto" latinLnBrk="0" hangingPunct="1">
              <a:lnSpc>
                <a:spcPts val="2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地域での食育や環境教育の場を活用し、啓発媒体の活用により</a:t>
            </a:r>
            <a:r>
              <a:rPr kumimoji="1" lang="ja-JP" altLang="en-US" sz="160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rPr>
              <a:t>「使いきり」の手法と意義</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に</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360363" marR="0" lvl="0" indent="-360363" algn="l" defTabSz="914400" rtl="0" eaLnBrk="1" fontAlgn="auto" latinLnBrk="0" hangingPunct="1">
              <a:lnSpc>
                <a:spcPts val="2000"/>
              </a:lnSpc>
              <a:spcBef>
                <a:spcPts val="0"/>
              </a:spcBef>
              <a:spcAft>
                <a:spcPts val="0"/>
              </a:spcAft>
              <a:buClrTx/>
              <a:buSzTx/>
              <a:buFontTx/>
              <a:buNone/>
              <a:tabLst/>
              <a:defRPr/>
            </a:pPr>
            <a:r>
              <a:rPr lang="ja-JP" altLang="en-US" sz="1600" dirty="0">
                <a:solidFill>
                  <a:prstClr val="black"/>
                </a:solidFill>
                <a:latin typeface="Meiryo UI" panose="020B0604030504040204" pitchFamily="50" charset="-128"/>
                <a:ea typeface="Meiryo UI" panose="020B0604030504040204" pitchFamily="50" charset="-128"/>
              </a:rPr>
              <a:t>　　　　</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ついて、幅広い世代の消費者へ楽しく伝えていく。</a:t>
            </a:r>
            <a:b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b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　ポータルサイト、冷蔵庫革命リーフレット、ゲーム類、コト</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POP</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による消費者啓発</a:t>
            </a:r>
            <a:b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b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学校教育・環境教育等での出前授業</a:t>
            </a:r>
            <a:b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b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市町村や府イベント等でのブース啓発および啓発媒体の提供</a:t>
            </a:r>
            <a:endParaRPr lang="en-US" altLang="ja-JP" sz="1600" b="1" dirty="0">
              <a:solidFill>
                <a:srgbClr val="FF0000"/>
              </a:solidFill>
              <a:highlight>
                <a:srgbClr val="FFFF00"/>
              </a:highlight>
              <a:latin typeface="Meiryo UI" panose="020B0604030504040204" pitchFamily="50" charset="-128"/>
              <a:ea typeface="Meiryo UI" panose="020B0604030504040204" pitchFamily="50" charset="-128"/>
            </a:endParaRPr>
          </a:p>
        </p:txBody>
      </p:sp>
      <p:sp>
        <p:nvSpPr>
          <p:cNvPr id="23" name="タイトル 1">
            <a:extLst>
              <a:ext uri="{FF2B5EF4-FFF2-40B4-BE49-F238E27FC236}">
                <a16:creationId xmlns:a16="http://schemas.microsoft.com/office/drawing/2014/main" id="{8040B74D-B7FA-4B6F-082A-026980805D00}"/>
              </a:ext>
            </a:extLst>
          </p:cNvPr>
          <p:cNvSpPr txBox="1">
            <a:spLocks/>
          </p:cNvSpPr>
          <p:nvPr/>
        </p:nvSpPr>
        <p:spPr>
          <a:xfrm>
            <a:off x="7827265" y="-47414"/>
            <a:ext cx="1316736" cy="527768"/>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lvl="0">
              <a:lnSpc>
                <a:spcPct val="100000"/>
              </a:lnSpc>
              <a:spcBef>
                <a:spcPts val="0"/>
              </a:spcBef>
              <a:defRPr/>
            </a:pPr>
            <a:r>
              <a:rPr lang="en-US" altLang="ja-JP" sz="1200" b="1" dirty="0">
                <a:solidFill>
                  <a:schemeClr val="bg1"/>
                </a:solidFill>
                <a:latin typeface="BIZ UDゴシック" panose="020B0400000000000000" pitchFamily="49" charset="-128"/>
                <a:ea typeface="BIZ UDゴシック" panose="020B0400000000000000" pitchFamily="49" charset="-128"/>
                <a:cs typeface="Meiryo UI" panose="020B0604030504040204" pitchFamily="50" charset="-128"/>
              </a:rPr>
              <a:t>R7.4.17</a:t>
            </a:r>
            <a:r>
              <a:rPr lang="ja-JP" altLang="en-US" sz="1200" b="1" dirty="0">
                <a:solidFill>
                  <a:schemeClr val="bg1"/>
                </a:solidFill>
                <a:latin typeface="BIZ UDゴシック" panose="020B0400000000000000" pitchFamily="49" charset="-128"/>
                <a:ea typeface="BIZ UDゴシック" panose="020B0400000000000000" pitchFamily="49" charset="-128"/>
                <a:cs typeface="Meiryo UI" panose="020B0604030504040204" pitchFamily="50" charset="-128"/>
              </a:rPr>
              <a:t>（木）流通対策室</a:t>
            </a:r>
            <a:endParaRPr kumimoji="1" lang="ja-JP" altLang="en-US" sz="1200" b="1" i="0" u="none" strike="noStrike" kern="1200" cap="none" spc="0" normalizeH="0" baseline="0" noProof="0" dirty="0">
              <a:ln>
                <a:noFill/>
              </a:ln>
              <a:solidFill>
                <a:schemeClr val="bg1"/>
              </a:solidFill>
              <a:effectLst/>
              <a:uLnTx/>
              <a:uFillTx/>
              <a:latin typeface="BIZ UDゴシック" panose="020B0400000000000000" pitchFamily="49" charset="-128"/>
              <a:ea typeface="BIZ UDゴシック" panose="020B0400000000000000" pitchFamily="49" charset="-128"/>
              <a:cs typeface="Meiryo UI" panose="020B0604030504040204" pitchFamily="50" charset="-128"/>
            </a:endParaRPr>
          </a:p>
        </p:txBody>
      </p:sp>
      <p:sp>
        <p:nvSpPr>
          <p:cNvPr id="11" name="正方形/長方形 10">
            <a:extLst>
              <a:ext uri="{FF2B5EF4-FFF2-40B4-BE49-F238E27FC236}">
                <a16:creationId xmlns:a16="http://schemas.microsoft.com/office/drawing/2014/main" id="{A4876BF0-345D-4813-83F3-72A7D7B79C2D}"/>
              </a:ext>
            </a:extLst>
          </p:cNvPr>
          <p:cNvSpPr/>
          <p:nvPr/>
        </p:nvSpPr>
        <p:spPr>
          <a:xfrm>
            <a:off x="0" y="0"/>
            <a:ext cx="9144000" cy="3707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0" name="スライド番号プレースホルダー 3">
            <a:extLst>
              <a:ext uri="{FF2B5EF4-FFF2-40B4-BE49-F238E27FC236}">
                <a16:creationId xmlns:a16="http://schemas.microsoft.com/office/drawing/2014/main" id="{A7792813-E467-4AEC-B3A7-08B9C1D6F763}"/>
              </a:ext>
            </a:extLst>
          </p:cNvPr>
          <p:cNvSpPr txBox="1">
            <a:spLocks/>
          </p:cNvSpPr>
          <p:nvPr/>
        </p:nvSpPr>
        <p:spPr>
          <a:xfrm>
            <a:off x="8676456" y="6487247"/>
            <a:ext cx="479975" cy="370753"/>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ja-JP" altLang="en-US" sz="1600" dirty="0">
                <a:latin typeface="HGSｺﾞｼｯｸM" panose="020B0600000000000000" pitchFamily="50" charset="-128"/>
                <a:ea typeface="HGSｺﾞｼｯｸM" panose="020B0600000000000000" pitchFamily="50" charset="-128"/>
              </a:rPr>
              <a:t>５</a:t>
            </a:r>
          </a:p>
        </p:txBody>
      </p:sp>
      <p:sp>
        <p:nvSpPr>
          <p:cNvPr id="16" name="テキスト ボックス 15">
            <a:extLst>
              <a:ext uri="{FF2B5EF4-FFF2-40B4-BE49-F238E27FC236}">
                <a16:creationId xmlns:a16="http://schemas.microsoft.com/office/drawing/2014/main" id="{50810A62-EEAA-472E-AAC5-09A495D9556F}"/>
              </a:ext>
            </a:extLst>
          </p:cNvPr>
          <p:cNvSpPr txBox="1"/>
          <p:nvPr/>
        </p:nvSpPr>
        <p:spPr bwMode="white">
          <a:xfrm>
            <a:off x="0" y="-7257"/>
            <a:ext cx="8745058"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000" b="1" dirty="0">
                <a:solidFill>
                  <a:prstClr val="white"/>
                </a:solidFill>
                <a:latin typeface="Meiryo UI" panose="020B0604030504040204" pitchFamily="50" charset="-128"/>
                <a:ea typeface="Meiryo UI" panose="020B0604030504040204" pitchFamily="50" charset="-128"/>
              </a:rPr>
              <a:t>　３ 計画に盛り込む基本的施策及び取組内容</a:t>
            </a:r>
            <a:r>
              <a:rPr lang="ja-JP" altLang="en-US" sz="1600" b="1" dirty="0">
                <a:solidFill>
                  <a:prstClr val="white"/>
                </a:solidFill>
                <a:latin typeface="Meiryo UI" panose="020B0604030504040204" pitchFamily="50" charset="-128"/>
                <a:ea typeface="Meiryo UI" panose="020B0604030504040204" pitchFamily="50" charset="-128"/>
              </a:rPr>
              <a:t>（①家庭における食品の</a:t>
            </a:r>
            <a:r>
              <a:rPr lang="ja-JP" altLang="en-US" sz="1600" b="1">
                <a:solidFill>
                  <a:prstClr val="white"/>
                </a:solidFill>
                <a:latin typeface="Meiryo UI" panose="020B0604030504040204" pitchFamily="50" charset="-128"/>
                <a:ea typeface="Meiryo UI" panose="020B0604030504040204" pitchFamily="50" charset="-128"/>
              </a:rPr>
              <a:t>使いきりの推進）</a:t>
            </a:r>
            <a:endParaRPr kumimoji="1" lang="en-US" altLang="ja-JP"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277702957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x65e5__x4ed8__x5165__x308a_ xmlns="70d7d652-1edb-4486-adb7-569848e2bdac"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EE149F3571759242AB70A9ADBD48801F" ma:contentTypeVersion="2" ma:contentTypeDescription="新しいドキュメントを作成します。" ma:contentTypeScope="" ma:versionID="b3c97e09efd2aa013a335549072096a9">
  <xsd:schema xmlns:xsd="http://www.w3.org/2001/XMLSchema" xmlns:xs="http://www.w3.org/2001/XMLSchema" xmlns:p="http://schemas.microsoft.com/office/2006/metadata/properties" xmlns:ns2="70d7d652-1edb-4486-adb7-569848e2bdac" xmlns:ns3="a9b0d389-098a-4f82-adda-c0435a7f6245" targetNamespace="http://schemas.microsoft.com/office/2006/metadata/properties" ma:root="true" ma:fieldsID="25ddd6d1bcad24e9732583f12c572358" ns2:_="" ns3:_="">
    <xsd:import namespace="70d7d652-1edb-4486-adb7-569848e2bdac"/>
    <xsd:import namespace="a9b0d389-098a-4f82-adda-c0435a7f6245"/>
    <xsd:element name="properties">
      <xsd:complexType>
        <xsd:sequence>
          <xsd:element name="documentManagement">
            <xsd:complexType>
              <xsd:all>
                <xsd:element ref="ns2:_x65e5__x4ed8__x5165__x308a_"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0d7d652-1edb-4486-adb7-569848e2bdac" elementFormDefault="qualified">
    <xsd:import namespace="http://schemas.microsoft.com/office/2006/documentManagement/types"/>
    <xsd:import namespace="http://schemas.microsoft.com/office/infopath/2007/PartnerControls"/>
    <xsd:element name="_x65e5__x4ed8__x5165__x308a_" ma:index="8" nillable="true" ma:displayName="日付入り" ma:format="DateOnly" ma:internalName="_x65e5__x4ed8__x5165__x308a_">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a9b0d389-098a-4f82-adda-c0435a7f6245" elementFormDefault="qualified">
    <xsd:import namespace="http://schemas.microsoft.com/office/2006/documentManagement/types"/>
    <xsd:import namespace="http://schemas.microsoft.com/office/infopath/2007/PartnerControls"/>
    <xsd:element name="SharedWithUsers" ma:index="9"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3B0AB56-8764-4225-BB5D-65E0EABD35D2}">
  <ds:schemaRefs>
    <ds:schemaRef ds:uri="http://schemas.microsoft.com/sharepoint/v3/contenttype/forms"/>
  </ds:schemaRefs>
</ds:datastoreItem>
</file>

<file path=customXml/itemProps2.xml><?xml version="1.0" encoding="utf-8"?>
<ds:datastoreItem xmlns:ds="http://schemas.openxmlformats.org/officeDocument/2006/customXml" ds:itemID="{1F307398-34FC-487B-AB05-40A656A8C1D5}">
  <ds:schemaRefs>
    <ds:schemaRef ds:uri="http://schemas.openxmlformats.org/package/2006/metadata/core-properties"/>
    <ds:schemaRef ds:uri="http://schemas.microsoft.com/office/2006/documentManagement/types"/>
    <ds:schemaRef ds:uri="http://www.w3.org/XML/1998/namespace"/>
    <ds:schemaRef ds:uri="70d7d652-1edb-4486-adb7-569848e2bdac"/>
    <ds:schemaRef ds:uri="http://purl.org/dc/dcmitype/"/>
    <ds:schemaRef ds:uri="http://schemas.microsoft.com/office/2006/metadata/properties"/>
    <ds:schemaRef ds:uri="http://purl.org/dc/terms/"/>
    <ds:schemaRef ds:uri="http://schemas.microsoft.com/office/infopath/2007/PartnerControls"/>
    <ds:schemaRef ds:uri="a9b0d389-098a-4f82-adda-c0435a7f6245"/>
    <ds:schemaRef ds:uri="http://purl.org/dc/elements/1.1/"/>
  </ds:schemaRefs>
</ds:datastoreItem>
</file>

<file path=customXml/itemProps3.xml><?xml version="1.0" encoding="utf-8"?>
<ds:datastoreItem xmlns:ds="http://schemas.openxmlformats.org/officeDocument/2006/customXml" ds:itemID="{4F873068-B3A6-4707-94C3-6977396A5F2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0d7d652-1edb-4486-adb7-569848e2bdac"/>
    <ds:schemaRef ds:uri="a9b0d389-098a-4f82-adda-c0435a7f624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4073</Words>
  <Application>Microsoft Office PowerPoint</Application>
  <PresentationFormat>画面に合わせる (4:3)</PresentationFormat>
  <Paragraphs>386</Paragraphs>
  <Slides>13</Slides>
  <Notes>4</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13</vt:i4>
      </vt:variant>
    </vt:vector>
  </HeadingPairs>
  <TitlesOfParts>
    <vt:vector size="21" baseType="lpstr">
      <vt:lpstr>BIZ UDゴシック</vt:lpstr>
      <vt:lpstr>HGSｺﾞｼｯｸM</vt:lpstr>
      <vt:lpstr>Meiryo UI</vt:lpstr>
      <vt:lpstr>游ゴシック</vt:lpstr>
      <vt:lpstr>游ゴシック Light</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2020-03-27T06:29:37Z</dcterms:created>
  <dcterms:modified xsi:type="dcterms:W3CDTF">2025-10-16T05:13:52Z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0x010100EE149F3571759242AB70A9ADBD48801F</vt:lpwstr>
  </property>
</Properties>
</file>