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72" r:id="rId4"/>
    <p:sldMasterId id="2147483681" r:id="rId5"/>
  </p:sldMasterIdLst>
  <p:notesMasterIdLst>
    <p:notesMasterId r:id="rId10"/>
  </p:notesMasterIdLst>
  <p:handoutMasterIdLst>
    <p:handoutMasterId r:id="rId11"/>
  </p:handoutMasterIdLst>
  <p:sldIdLst>
    <p:sldId id="822" r:id="rId6"/>
    <p:sldId id="845" r:id="rId7"/>
    <p:sldId id="843" r:id="rId8"/>
    <p:sldId id="844" r:id="rId9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EEEE5"/>
    <a:srgbClr val="FFCCFF"/>
    <a:srgbClr val="FF7C80"/>
    <a:srgbClr val="009900"/>
    <a:srgbClr val="F7EC97"/>
    <a:srgbClr val="FD6C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19" autoAdjust="0"/>
    <p:restoredTop sz="94434" autoAdjust="0"/>
  </p:normalViewPr>
  <p:slideViewPr>
    <p:cSldViewPr>
      <p:cViewPr varScale="1">
        <p:scale>
          <a:sx n="65" d="100"/>
          <a:sy n="65" d="100"/>
        </p:scale>
        <p:origin x="11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-2808"/>
    </p:cViewPr>
  </p:sorterViewPr>
  <p:notesViewPr>
    <p:cSldViewPr>
      <p:cViewPr varScale="1">
        <p:scale>
          <a:sx n="52" d="100"/>
          <a:sy n="52" d="100"/>
        </p:scale>
        <p:origin x="2952" y="90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9574" cy="496888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" y="9440866"/>
            <a:ext cx="2949574" cy="496887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0" y="9440866"/>
            <a:ext cx="2949574" cy="496887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r">
              <a:defRPr sz="1200"/>
            </a:lvl1pPr>
          </a:lstStyle>
          <a:p>
            <a:fld id="{3FA8D4F6-A8D6-432C-BA59-0C059F0DD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2714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49787" cy="496967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2"/>
            <a:ext cx="2949787" cy="496967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r">
              <a:defRPr sz="1200"/>
            </a:lvl1pPr>
          </a:lstStyle>
          <a:p>
            <a:fld id="{8D5BEBC8-2257-4310-91FB-3838D0908DC9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8" tIns="45709" rIns="91418" bIns="4570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7"/>
            <a:ext cx="5445760" cy="4472702"/>
          </a:xfrm>
          <a:prstGeom prst="rect">
            <a:avLst/>
          </a:prstGeom>
        </p:spPr>
        <p:txBody>
          <a:bodyPr vert="horz" lIns="91418" tIns="45709" rIns="91418" bIns="4570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0648"/>
            <a:ext cx="2949787" cy="496967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8"/>
            <a:ext cx="2949787" cy="496967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r">
              <a:defRPr sz="1200"/>
            </a:lvl1pPr>
          </a:lstStyle>
          <a:p>
            <a:fld id="{F87C77AA-7151-4A8D-8C26-E58B9E1A3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03410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9357" indent="-179357">
              <a:tabLst>
                <a:tab pos="360301" algn="l"/>
              </a:tabLst>
            </a:pP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C77AA-7151-4A8D-8C26-E58B9E1A327F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9736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B0E46-4664-445D-A08A-355127D9B610}" type="datetime1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 bwMode="white">
          <a:xfrm>
            <a:off x="7062936" y="6351"/>
            <a:ext cx="20574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0DA1747-7AE3-4485-B1CC-5CDDF653E87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85918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1248B-364B-496B-BBE1-9AE88152A9A6}" type="datetime1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7569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2D32-44AB-4E86-9B07-58E7F0B05EEE}" type="datetime1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1949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596CF-D7A8-469F-9BBD-4436CF9111C2}" type="datetime1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497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19598-75A7-4963-8878-294CD50248F1}" type="datetime1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284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05208-34D2-40C6-8719-5E6B288F7EA7}" type="datetime1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572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7" indent="0">
              <a:buNone/>
              <a:defRPr sz="2000"/>
            </a:lvl4pPr>
            <a:lvl5pPr marL="1828837" indent="0">
              <a:buNone/>
              <a:defRPr sz="2000"/>
            </a:lvl5pPr>
            <a:lvl6pPr marL="2286046" indent="0">
              <a:buNone/>
              <a:defRPr sz="2000"/>
            </a:lvl6pPr>
            <a:lvl7pPr marL="2743255" indent="0">
              <a:buNone/>
              <a:defRPr sz="2000"/>
            </a:lvl7pPr>
            <a:lvl8pPr marL="3200464" indent="0">
              <a:buNone/>
              <a:defRPr sz="2000"/>
            </a:lvl8pPr>
            <a:lvl9pPr marL="3657673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BE408-13C2-4C00-A915-821AF45A4FD5}" type="datetime1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487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CE2D1-ADC9-45DC-8537-FA13F74925DA}" type="datetime1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65713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3414-2A3A-4B7E-BE12-92CB2960ECAA}" type="datetime1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9836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F2A2C-A528-4E2A-949B-5E751DCB01AD}" type="datetime1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12"/>
          </p:nvPr>
        </p:nvSpPr>
        <p:spPr bwMode="white">
          <a:xfrm>
            <a:off x="7062936" y="6351"/>
            <a:ext cx="20574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0DA1747-7AE3-4485-B1CC-5CDDF653E87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05721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28C9-7147-4D94-AF65-E4A7B195B972}" type="datetime1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12"/>
          </p:nvPr>
        </p:nvSpPr>
        <p:spPr bwMode="white">
          <a:xfrm>
            <a:off x="7062936" y="6351"/>
            <a:ext cx="20574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0DA1747-7AE3-4485-B1CC-5CDDF653E87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5880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12FBC-C4C8-4DF9-ADF5-FDE4CC8932CD}" type="datetime1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スライド番号プレースホルダー 5"/>
          <p:cNvSpPr>
            <a:spLocks noGrp="1"/>
          </p:cNvSpPr>
          <p:nvPr>
            <p:ph type="sldNum" sz="quarter" idx="12"/>
          </p:nvPr>
        </p:nvSpPr>
        <p:spPr bwMode="white">
          <a:xfrm>
            <a:off x="7062936" y="6351"/>
            <a:ext cx="20574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0DA1747-7AE3-4485-B1CC-5CDDF653E87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9281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F623-7211-4EE0-BDEC-43551C73AE56}" type="datetime1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 bwMode="white">
          <a:xfrm>
            <a:off x="7062936" y="6351"/>
            <a:ext cx="20574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0DA1747-7AE3-4485-B1CC-5CDDF653E87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092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919F-F3C3-49FC-AEB8-A4B362C9AF36}" type="datetime1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 bwMode="white">
          <a:xfrm>
            <a:off x="7062936" y="6351"/>
            <a:ext cx="2057400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0DA1747-7AE3-4485-B1CC-5CDDF653E87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644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9" indent="0" algn="ctr">
              <a:buNone/>
              <a:defRPr sz="2000"/>
            </a:lvl2pPr>
            <a:lvl3pPr marL="914418" indent="0" algn="ctr">
              <a:buNone/>
              <a:defRPr sz="1800"/>
            </a:lvl3pPr>
            <a:lvl4pPr marL="1371627" indent="0" algn="ctr">
              <a:buNone/>
              <a:defRPr sz="1600"/>
            </a:lvl4pPr>
            <a:lvl5pPr marL="1828837" indent="0" algn="ctr">
              <a:buNone/>
              <a:defRPr sz="1600"/>
            </a:lvl5pPr>
            <a:lvl6pPr marL="2286046" indent="0" algn="ctr">
              <a:buNone/>
              <a:defRPr sz="1600"/>
            </a:lvl6pPr>
            <a:lvl7pPr marL="2743255" indent="0" algn="ctr">
              <a:buNone/>
              <a:defRPr sz="1600"/>
            </a:lvl7pPr>
            <a:lvl8pPr marL="3200464" indent="0" algn="ctr">
              <a:buNone/>
              <a:defRPr sz="1600"/>
            </a:lvl8pPr>
            <a:lvl9pPr marL="3657673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1828-B464-4878-AB63-3FE967824397}" type="datetime1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6950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0C82C-E4CF-4D08-93A6-442484CEC0D3}" type="datetime1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882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B4BE-71BF-4249-A2FD-AF93253F4B23}" type="datetime1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2829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EBDC1-6480-4224-8402-E67ADBFA7022}" type="datetime1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A1747-7AE3-4485-B1CC-5CDDF653E87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5212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CFBB3-D217-4C07-868F-E21E80E83969}" type="datetime1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728C9-30FB-449E-BDEC-AEEAB58381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3993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hdr="0" ftr="0" dt="0"/>
  <p:txStyles>
    <p:titleStyle>
      <a:lvl1pPr algn="l" defTabSz="914418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1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4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0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5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7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3" algn="l" defTabSz="91441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1"/>
          <p:cNvSpPr txBox="1"/>
          <p:nvPr/>
        </p:nvSpPr>
        <p:spPr>
          <a:xfrm>
            <a:off x="7668344" y="275121"/>
            <a:ext cx="1224136" cy="54528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資料１　</a:t>
            </a:r>
            <a:endParaRPr kumimoji="1" lang="ja-JP" altLang="en-US" sz="1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0566" y="2135344"/>
            <a:ext cx="8640960" cy="2587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１　将来目標について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２　目標達成に向けた基本的施策の推進について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（１） 削減状況を踏まえた施策の方向性</a:t>
            </a:r>
            <a:b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（２） 事業者・消費者への取組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2574" y="970041"/>
            <a:ext cx="84969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＜第１回食品ロス削減</a:t>
            </a:r>
            <a:r>
              <a:rPr lang="ja-JP" altLang="en-US" sz="27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推進</a:t>
            </a:r>
            <a:r>
              <a:rPr kumimoji="1" lang="ja-JP" alt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計画部会の意見及び対応＞</a:t>
            </a:r>
          </a:p>
        </p:txBody>
      </p:sp>
    </p:spTree>
    <p:extLst>
      <p:ext uri="{BB962C8B-B14F-4D97-AF65-F5344CB8AC3E}">
        <p14:creationId xmlns:p14="http://schemas.microsoft.com/office/powerpoint/2010/main" val="1019052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54F5401-FD47-45E5-AF3B-97B868D7DD55}"/>
              </a:ext>
            </a:extLst>
          </p:cNvPr>
          <p:cNvSpPr txBox="1"/>
          <p:nvPr/>
        </p:nvSpPr>
        <p:spPr>
          <a:xfrm>
            <a:off x="235035" y="622045"/>
            <a:ext cx="8630213" cy="281615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87315" marR="0" lvl="0" indent="-87315" algn="l" defTabSz="326578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7315" marR="0" lvl="0" indent="-87315" algn="l" defTabSz="326578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kumimoji="0" lang="en-US" altLang="ja-JP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Ⅰ</a:t>
            </a:r>
            <a:r>
              <a:rPr kumimoji="0" lang="ja-JP" altLang="en-US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食品ロス量の削減目標（見直し）</a:t>
            </a:r>
            <a:endParaRPr kumimoji="0" lang="en-US" altLang="ja-JP" sz="1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7315" marR="0" lvl="0" indent="-87315" algn="l" defTabSz="326578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◎　国の第</a:t>
            </a:r>
            <a:r>
              <a:rPr kumimoji="0" lang="en-US" altLang="ja-JP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2</a:t>
            </a:r>
            <a:r>
              <a:rPr kumimoji="0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次基本方針における削減目標、及び府の事業系食品ロスの削減状況を踏まえ、</a:t>
            </a:r>
            <a:br>
              <a:rPr kumimoji="0" lang="en-US" altLang="ja-JP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</a:br>
            <a:r>
              <a:rPr kumimoji="0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府の削減目標を見直し、</a:t>
            </a:r>
            <a:r>
              <a:rPr kumimoji="0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事業系</a:t>
            </a:r>
            <a:r>
              <a:rPr kumimoji="0" lang="en-US" altLang="ja-JP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60</a:t>
            </a:r>
            <a:r>
              <a:rPr kumimoji="0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％減</a:t>
            </a:r>
            <a:r>
              <a:rPr kumimoji="0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、家庭系</a:t>
            </a:r>
            <a:r>
              <a:rPr kumimoji="0" lang="en-US" altLang="ja-JP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50</a:t>
            </a:r>
            <a:r>
              <a:rPr kumimoji="0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％減をめざす。</a:t>
            </a:r>
            <a:endParaRPr kumimoji="0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7315" marR="0" lvl="0" indent="-87315" algn="l" defTabSz="326578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marR="0" lvl="0" indent="0" algn="l" defTabSz="653156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en-US" altLang="ja-JP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Ⅱ</a:t>
            </a:r>
            <a:r>
              <a:rPr kumimoji="1" lang="ja-JP" altLang="en-US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食品ロス削減に取り組む府民の割合について（継続）</a:t>
            </a:r>
          </a:p>
          <a:p>
            <a:pPr marL="87315" marR="0" lvl="0" indent="-87315" algn="l" defTabSz="326578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◎　国方針より高い水準である現行の目標を維持し、目標達成に向けて、取り組んでいく。</a:t>
            </a:r>
            <a:endParaRPr kumimoji="0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7315" marR="0" lvl="0" indent="-87315" algn="l" defTabSz="326578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 食品ロス削減のための複数（２項目以上）の取組を行う府⺠の割合を</a:t>
            </a:r>
            <a:r>
              <a:rPr kumimoji="0" lang="en-US" altLang="ja-JP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90</a:t>
            </a:r>
            <a:r>
              <a:rPr kumimoji="0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％とします。</a:t>
            </a:r>
            <a:endParaRPr kumimoji="0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7315" marR="0" lvl="0" indent="-87315" algn="l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1" name="スライド番号プレースホルダー 3">
            <a:extLst>
              <a:ext uri="{FF2B5EF4-FFF2-40B4-BE49-F238E27FC236}">
                <a16:creationId xmlns:a16="http://schemas.microsoft.com/office/drawing/2014/main" id="{14EDB4E4-1877-4697-8527-12A402ADA9E2}"/>
              </a:ext>
            </a:extLst>
          </p:cNvPr>
          <p:cNvSpPr txBox="1">
            <a:spLocks/>
          </p:cNvSpPr>
          <p:nvPr/>
        </p:nvSpPr>
        <p:spPr>
          <a:xfrm>
            <a:off x="8887102" y="6480538"/>
            <a:ext cx="256898" cy="37075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ｺﾞｼｯｸM" panose="020B0600000000000000" pitchFamily="50" charset="-128"/>
                <a:ea typeface="HGSｺﾞｼｯｸM" panose="020B0600000000000000" pitchFamily="50" charset="-128"/>
                <a:cs typeface="+mn-cs"/>
              </a:rPr>
              <a:t>１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FDA9479-11F7-40C5-A628-8ECC4B1D012F}"/>
              </a:ext>
            </a:extLst>
          </p:cNvPr>
          <p:cNvSpPr/>
          <p:nvPr/>
        </p:nvSpPr>
        <p:spPr>
          <a:xfrm>
            <a:off x="-21857" y="0"/>
            <a:ext cx="9144000" cy="370753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１　将来目標について</a:t>
            </a: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E6FD3A4-9B4A-4AFB-B531-E899E1437E18}"/>
              </a:ext>
            </a:extLst>
          </p:cNvPr>
          <p:cNvSpPr/>
          <p:nvPr/>
        </p:nvSpPr>
        <p:spPr>
          <a:xfrm>
            <a:off x="235035" y="4509120"/>
            <a:ext cx="8630213" cy="1971418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87313" indent="-87313">
              <a:lnSpc>
                <a:spcPts val="2400"/>
              </a:lnSpc>
            </a:pPr>
            <a:r>
              <a:rPr lang="ja-JP" altLang="en-US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endParaRPr lang="en-US" altLang="ja-JP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7313" indent="-87313">
              <a:lnSpc>
                <a:spcPts val="2400"/>
              </a:lnSpc>
            </a:pPr>
            <a:r>
              <a:rPr lang="en-US" altLang="ja-JP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 Ⅰ</a:t>
            </a:r>
            <a:r>
              <a:rPr lang="ja-JP" altLang="en-US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食品ロス量の削減目標については、府の削減目標を見直し、</a:t>
            </a:r>
            <a:r>
              <a:rPr lang="ja-JP" altLang="en-US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事業系</a:t>
            </a:r>
            <a:r>
              <a:rPr lang="en-US" altLang="ja-JP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60%</a:t>
            </a:r>
            <a:r>
              <a:rPr lang="ja-JP" altLang="en-US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減、</a:t>
            </a:r>
            <a:r>
              <a:rPr lang="ja-JP" altLang="en-US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家庭系　　</a:t>
            </a:r>
            <a:endParaRPr lang="en-US" altLang="ja-JP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7313" indent="-87313">
              <a:lnSpc>
                <a:spcPts val="2400"/>
              </a:lnSpc>
            </a:pPr>
            <a:r>
              <a:rPr lang="ja-JP" altLang="en-US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</a:t>
            </a:r>
            <a:r>
              <a:rPr lang="en-US" altLang="ja-JP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50%</a:t>
            </a:r>
            <a:r>
              <a:rPr lang="ja-JP" altLang="en-US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減を目指すことで、各委員が了承。</a:t>
            </a:r>
            <a:endParaRPr lang="en-US" altLang="ja-JP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7313" indent="-87313">
              <a:lnSpc>
                <a:spcPts val="2400"/>
              </a:lnSpc>
            </a:pPr>
            <a:endParaRPr lang="en-US" altLang="ja-JP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7313" indent="-87313">
              <a:lnSpc>
                <a:spcPts val="2400"/>
              </a:lnSpc>
            </a:pPr>
            <a:r>
              <a:rPr lang="ja-JP" altLang="en-US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en-US" altLang="ja-JP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Ⅱ</a:t>
            </a:r>
            <a:r>
              <a:rPr lang="ja-JP" altLang="en-US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食品ロス削減に取り組む府民の割合については、食品ロス削減のための複数（２項目</a:t>
            </a:r>
            <a:endParaRPr lang="en-US" altLang="ja-JP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7313" indent="-87313">
              <a:lnSpc>
                <a:spcPts val="2400"/>
              </a:lnSpc>
            </a:pPr>
            <a:r>
              <a:rPr lang="ja-JP" altLang="en-US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以上）の取組を行う府民の割合を</a:t>
            </a:r>
            <a:r>
              <a:rPr lang="en-US" altLang="ja-JP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90%</a:t>
            </a:r>
            <a:r>
              <a:rPr lang="ja-JP" altLang="en-US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という目標を継続することで、各委員が了承。</a:t>
            </a:r>
            <a:endParaRPr lang="en-US" altLang="ja-JP" dirty="0">
              <a:solidFill>
                <a:prstClr val="black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ctr"/>
            <a:endParaRPr kumimoji="1" lang="ja-JP" altLang="en-US" sz="1200" dirty="0"/>
          </a:p>
        </p:txBody>
      </p:sp>
      <p:sp>
        <p:nvSpPr>
          <p:cNvPr id="7" name="二等辺三角形 6">
            <a:extLst>
              <a:ext uri="{FF2B5EF4-FFF2-40B4-BE49-F238E27FC236}">
                <a16:creationId xmlns:a16="http://schemas.microsoft.com/office/drawing/2014/main" id="{6AE77418-74F3-4AA4-9E17-5DBA5569EC6E}"/>
              </a:ext>
            </a:extLst>
          </p:cNvPr>
          <p:cNvSpPr/>
          <p:nvPr/>
        </p:nvSpPr>
        <p:spPr>
          <a:xfrm rot="10800000">
            <a:off x="1720331" y="3744679"/>
            <a:ext cx="5703337" cy="457962"/>
          </a:xfrm>
          <a:prstGeom prst="triangle">
            <a:avLst>
              <a:gd name="adj" fmla="val 50462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6167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81951-2CE9-FB37-018F-4B5B04DDE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C99F604-4D35-9439-9571-A14BB110A2CA}"/>
              </a:ext>
            </a:extLst>
          </p:cNvPr>
          <p:cNvSpPr/>
          <p:nvPr/>
        </p:nvSpPr>
        <p:spPr>
          <a:xfrm>
            <a:off x="293402" y="2769550"/>
            <a:ext cx="8630212" cy="1691205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✓　取組を加速させるための具体的な内容として、「行動変容」を強く打ち出してはどうか。</a:t>
            </a: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✓　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施策を体系化して、特に「未利用食品の有効活用」を柱として掲げている点が分かりやすい。</a:t>
            </a: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✓　大阪府民に楽しく、かつ、刺さるような言葉があると良い。</a:t>
            </a: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7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8040B74D-B7FA-4B6F-082A-026980805D00}"/>
              </a:ext>
            </a:extLst>
          </p:cNvPr>
          <p:cNvSpPr txBox="1">
            <a:spLocks/>
          </p:cNvSpPr>
          <p:nvPr/>
        </p:nvSpPr>
        <p:spPr>
          <a:xfrm>
            <a:off x="7827265" y="-47414"/>
            <a:ext cx="1316736" cy="5277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R7.4.17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（木）流通対策室</a:t>
            </a:r>
          </a:p>
        </p:txBody>
      </p:sp>
      <p:sp>
        <p:nvSpPr>
          <p:cNvPr id="18" name="四角形: 角を丸くする 42">
            <a:extLst>
              <a:ext uri="{FF2B5EF4-FFF2-40B4-BE49-F238E27FC236}">
                <a16:creationId xmlns:a16="http://schemas.microsoft.com/office/drawing/2014/main" id="{9C72E88D-0021-4641-8323-92925D5992EE}"/>
              </a:ext>
            </a:extLst>
          </p:cNvPr>
          <p:cNvSpPr/>
          <p:nvPr/>
        </p:nvSpPr>
        <p:spPr>
          <a:xfrm>
            <a:off x="179512" y="2584173"/>
            <a:ext cx="1368152" cy="37075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 marL="0" marR="0" lvl="0" indent="0" algn="ctr" defTabSz="3429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委員意見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B6EAF85-72F1-4BC3-8E59-5AB8D11E16C8}"/>
              </a:ext>
            </a:extLst>
          </p:cNvPr>
          <p:cNvSpPr/>
          <p:nvPr/>
        </p:nvSpPr>
        <p:spPr>
          <a:xfrm>
            <a:off x="11666" y="-9674"/>
            <a:ext cx="9144000" cy="370753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２（１）削減状況を踏まえた施策の方向性</a:t>
            </a: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F8A2509-9FF6-4C4A-A82E-B38A4BCFD595}"/>
              </a:ext>
            </a:extLst>
          </p:cNvPr>
          <p:cNvSpPr/>
          <p:nvPr/>
        </p:nvSpPr>
        <p:spPr>
          <a:xfrm>
            <a:off x="307032" y="5070879"/>
            <a:ext cx="8630212" cy="167907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7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⇒　施策体系については、「削減する食品ロス（発生抑制）」だけではなく、</a:t>
            </a:r>
            <a:r>
              <a:rPr lang="ja-JP" altLang="en-US" sz="17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「どのような行動変容を促進していくのか」といった観点を盛り込み、再整理する。 </a:t>
            </a:r>
            <a:r>
              <a:rPr lang="ja-JP" altLang="en-US" sz="17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 施策体系を再整理（資料２）</a:t>
            </a:r>
            <a:endParaRPr lang="en-US" altLang="ja-JP" sz="17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7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⇒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現在のスローガン</a:t>
            </a: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である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「 “もったいないやん！”　食の都大阪でおいしく食べきろう 」についても、</a:t>
            </a:r>
            <a:br>
              <a:rPr lang="en-US" altLang="ja-JP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7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大阪らしい言葉やスタイルで、「行動変容」を促進させるため、サブタイトルを追加する。</a:t>
            </a: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2282783-3066-46B8-A5EC-CE03181FE748}"/>
              </a:ext>
            </a:extLst>
          </p:cNvPr>
          <p:cNvSpPr txBox="1"/>
          <p:nvPr/>
        </p:nvSpPr>
        <p:spPr>
          <a:xfrm>
            <a:off x="254623" y="562369"/>
            <a:ext cx="8630213" cy="1661993"/>
          </a:xfrm>
          <a:prstGeom prst="rect">
            <a:avLst/>
          </a:prstGeom>
          <a:noFill/>
          <a:ln w="38100">
            <a:solidFill>
              <a:srgbClr val="4472C4"/>
            </a:solidFill>
          </a:ln>
        </p:spPr>
        <p:txBody>
          <a:bodyPr wrap="square" rtlCol="0">
            <a:spAutoFit/>
          </a:bodyPr>
          <a:lstStyle/>
          <a:p>
            <a:pPr marR="0" lvl="0" defTabSz="32657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◎　計画の基本的構成は維持しつつ、</a:t>
            </a:r>
            <a:r>
              <a:rPr kumimoji="0" lang="en-US" altLang="ja-JP" sz="1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2030</a:t>
            </a:r>
            <a:r>
              <a:rPr kumimoji="0" lang="ja-JP" altLang="en-US" sz="1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年度の目標達成に向け、取組を加速させるための</a:t>
            </a:r>
            <a:endParaRPr kumimoji="0" lang="en-US" altLang="ja-JP" sz="1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R="0" lvl="0" defTabSz="32657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具体的な内容を計画に盛り込んでいく。</a:t>
            </a:r>
            <a:endParaRPr kumimoji="0" lang="en-US" altLang="ja-JP" sz="1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R="0" lvl="0" defTabSz="32657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R="0" lvl="0" defTabSz="32657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◎　府として、重点的に取り組む施策を具体化・体系化する。施策の柱として、事業系・家庭系</a:t>
            </a:r>
            <a:endParaRPr kumimoji="0" lang="en-US" altLang="ja-JP" sz="1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R="0" lvl="0" defTabSz="32657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700" kern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</a:t>
            </a:r>
            <a:r>
              <a:rPr kumimoji="0" lang="ja-JP" altLang="en-US" sz="1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双方の食品ロス削減にアプローチするため、「売れ残り、食べ残し等の発生抑制」及び「未利用</a:t>
            </a:r>
            <a:endParaRPr kumimoji="0" lang="en-US" altLang="ja-JP" sz="1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R="0" lvl="0" defTabSz="32657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700" kern="0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</a:t>
            </a:r>
            <a:r>
              <a:rPr kumimoji="0" lang="ja-JP" altLang="en-US" sz="1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itchFamily="50" charset="-128"/>
                <a:ea typeface="Meiryo UI" pitchFamily="50" charset="-128"/>
                <a:cs typeface="Meiryo UI" pitchFamily="50" charset="-128"/>
              </a:rPr>
              <a:t>食品の有効活用」という柱を掲げて、取り組んでいく。</a:t>
            </a:r>
          </a:p>
        </p:txBody>
      </p:sp>
      <p:sp>
        <p:nvSpPr>
          <p:cNvPr id="15" name="スライド番号プレースホルダー 3">
            <a:extLst>
              <a:ext uri="{FF2B5EF4-FFF2-40B4-BE49-F238E27FC236}">
                <a16:creationId xmlns:a16="http://schemas.microsoft.com/office/drawing/2014/main" id="{AE85CB95-3AA0-4541-8F35-DDFA90502823}"/>
              </a:ext>
            </a:extLst>
          </p:cNvPr>
          <p:cNvSpPr txBox="1">
            <a:spLocks/>
          </p:cNvSpPr>
          <p:nvPr/>
        </p:nvSpPr>
        <p:spPr>
          <a:xfrm>
            <a:off x="8923614" y="6480538"/>
            <a:ext cx="256898" cy="37075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3265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dirty="0">
                <a:solidFill>
                  <a:prstClr val="black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２</a:t>
            </a: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ｺﾞｼｯｸM" panose="020B0600000000000000" pitchFamily="50" charset="-128"/>
              <a:ea typeface="HGSｺﾞｼｯｸM" panose="020B0600000000000000" pitchFamily="50" charset="-128"/>
              <a:cs typeface="+mn-cs"/>
            </a:endParaRPr>
          </a:p>
        </p:txBody>
      </p:sp>
      <p:sp>
        <p:nvSpPr>
          <p:cNvPr id="16" name="二等辺三角形 15">
            <a:extLst>
              <a:ext uri="{FF2B5EF4-FFF2-40B4-BE49-F238E27FC236}">
                <a16:creationId xmlns:a16="http://schemas.microsoft.com/office/drawing/2014/main" id="{1466B7E8-8180-4C6F-A1FB-73DA46BEC432}"/>
              </a:ext>
            </a:extLst>
          </p:cNvPr>
          <p:cNvSpPr/>
          <p:nvPr/>
        </p:nvSpPr>
        <p:spPr>
          <a:xfrm rot="10800000">
            <a:off x="1731996" y="2401272"/>
            <a:ext cx="5703337" cy="239840"/>
          </a:xfrm>
          <a:prstGeom prst="triangle">
            <a:avLst>
              <a:gd name="adj" fmla="val 50462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7" name="二等辺三角形 16">
            <a:extLst>
              <a:ext uri="{FF2B5EF4-FFF2-40B4-BE49-F238E27FC236}">
                <a16:creationId xmlns:a16="http://schemas.microsoft.com/office/drawing/2014/main" id="{28C9103B-8309-474D-AE42-BE069DAB3C1F}"/>
              </a:ext>
            </a:extLst>
          </p:cNvPr>
          <p:cNvSpPr/>
          <p:nvPr/>
        </p:nvSpPr>
        <p:spPr>
          <a:xfrm rot="10800000">
            <a:off x="1695980" y="4679728"/>
            <a:ext cx="5703337" cy="239840"/>
          </a:xfrm>
          <a:prstGeom prst="triangle">
            <a:avLst>
              <a:gd name="adj" fmla="val 50462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9" name="四角形: 角を丸くする 42">
            <a:extLst>
              <a:ext uri="{FF2B5EF4-FFF2-40B4-BE49-F238E27FC236}">
                <a16:creationId xmlns:a16="http://schemas.microsoft.com/office/drawing/2014/main" id="{6D5F499D-33AE-40EF-A016-F3CDA7CDC8DF}"/>
              </a:ext>
            </a:extLst>
          </p:cNvPr>
          <p:cNvSpPr/>
          <p:nvPr/>
        </p:nvSpPr>
        <p:spPr>
          <a:xfrm>
            <a:off x="179512" y="4873369"/>
            <a:ext cx="1368152" cy="37075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 marL="0" marR="0" lvl="0" indent="0" algn="ctr" defTabSz="3429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事務局対応</a:t>
            </a:r>
          </a:p>
        </p:txBody>
      </p:sp>
    </p:spTree>
    <p:extLst>
      <p:ext uri="{BB962C8B-B14F-4D97-AF65-F5344CB8AC3E}">
        <p14:creationId xmlns:p14="http://schemas.microsoft.com/office/powerpoint/2010/main" val="2918616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81951-2CE9-FB37-018F-4B5B04DDE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C99F604-4D35-9439-9571-A14BB110A2CA}"/>
              </a:ext>
            </a:extLst>
          </p:cNvPr>
          <p:cNvSpPr/>
          <p:nvPr/>
        </p:nvSpPr>
        <p:spPr>
          <a:xfrm>
            <a:off x="328890" y="665729"/>
            <a:ext cx="8347566" cy="299625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7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lvl="0" algn="l" defTabSz="9144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✓　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単に、消費者向けの啓発を行うというだけではなく、「行動変容」を促すために何を伝えるか、</a:t>
            </a: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啓発で、どのような「行動変容」に繋がってほしいのかを記載できると良い。</a:t>
            </a: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✓　事業者・消費者は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連携した取組が多いため、「多様な方々と一緒に取組を進めていく」と</a:t>
            </a: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いった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視点を示してはどうか。　</a:t>
            </a:r>
            <a:endParaRPr lang="en-US" altLang="ja-JP" sz="17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lvl="0" algn="l" defTabSz="9144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✓　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アップサイクルといえば、衣料品などで「捨てるものを作り替える」のが一般的であり、食品の</a:t>
            </a: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アップサイクルは、イメージや効果の面</a:t>
            </a: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で、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計画に載せるレベルではないと思う。</a:t>
            </a: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✓　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「フードドライブ」自体の認知度が非常に低いので、</a:t>
            </a: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「フードドライブ」の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実施場所を周知する</a:t>
            </a: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前に、まずは、取組そのものを府民に知ってもらうことが大事である。</a:t>
            </a: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8040B74D-B7FA-4B6F-082A-026980805D00}"/>
              </a:ext>
            </a:extLst>
          </p:cNvPr>
          <p:cNvSpPr txBox="1">
            <a:spLocks/>
          </p:cNvSpPr>
          <p:nvPr/>
        </p:nvSpPr>
        <p:spPr>
          <a:xfrm>
            <a:off x="7827265" y="-47414"/>
            <a:ext cx="1316736" cy="5277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R7.4.17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（木）流通対策室</a:t>
            </a:r>
          </a:p>
        </p:txBody>
      </p:sp>
      <p:sp>
        <p:nvSpPr>
          <p:cNvPr id="10" name="スライド番号プレースホルダー 3">
            <a:extLst>
              <a:ext uri="{FF2B5EF4-FFF2-40B4-BE49-F238E27FC236}">
                <a16:creationId xmlns:a16="http://schemas.microsoft.com/office/drawing/2014/main" id="{A7792813-E467-4AEC-B3A7-08B9C1D6F763}"/>
              </a:ext>
            </a:extLst>
          </p:cNvPr>
          <p:cNvSpPr txBox="1">
            <a:spLocks/>
          </p:cNvSpPr>
          <p:nvPr/>
        </p:nvSpPr>
        <p:spPr>
          <a:xfrm>
            <a:off x="8676456" y="6487247"/>
            <a:ext cx="479975" cy="37075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dirty="0">
                <a:solidFill>
                  <a:prstClr val="black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３</a:t>
            </a: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ｺﾞｼｯｸM" panose="020B0600000000000000" pitchFamily="50" charset="-128"/>
              <a:ea typeface="HGSｺﾞｼｯｸM" panose="020B0600000000000000" pitchFamily="50" charset="-128"/>
              <a:cs typeface="+mn-cs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B6EAF85-72F1-4BC3-8E59-5AB8D11E16C8}"/>
              </a:ext>
            </a:extLst>
          </p:cNvPr>
          <p:cNvSpPr/>
          <p:nvPr/>
        </p:nvSpPr>
        <p:spPr>
          <a:xfrm>
            <a:off x="-13602" y="31093"/>
            <a:ext cx="9144000" cy="370753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２（２）事業者・消費者への取組</a:t>
            </a: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F8A2509-9FF6-4C4A-A82E-B38A4BCFD595}"/>
              </a:ext>
            </a:extLst>
          </p:cNvPr>
          <p:cNvSpPr/>
          <p:nvPr/>
        </p:nvSpPr>
        <p:spPr>
          <a:xfrm>
            <a:off x="328890" y="4092130"/>
            <a:ext cx="8347566" cy="266966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/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⇒　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取組</a:t>
            </a: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特に消費者啓発</a:t>
            </a: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）で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は、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行動変容を促進するために伝えることを具体的に盛り込む。</a:t>
            </a: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7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⇒　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各主体が連携して「行動変容」に向けて取り組むことを示すため、</a:t>
            </a:r>
            <a:r>
              <a:rPr lang="ja-JP" altLang="en-US" sz="17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事業者」・「消費者」と</a:t>
            </a: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いった主体で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取組を</a:t>
            </a:r>
            <a:r>
              <a:rPr lang="ja-JP" altLang="en-US" sz="17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分類せず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施策体系の中</a:t>
            </a: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で、具体的に取り組んでいく内容を記載する。</a:t>
            </a: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7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⇒　</a:t>
            </a:r>
            <a:r>
              <a:rPr lang="ja-JP" altLang="en-US" sz="17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アップサイクル」にかかる記載を削除する。</a:t>
            </a:r>
            <a:r>
              <a:rPr kumimoji="1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</a:t>
            </a: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農業者・事業者による取組については、計画に記載せず、具体的な取組内容を個別に確認した上で、適宜、必要な支援を行っていく。）</a:t>
            </a: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⇒　「フードドライブ」の取組を周知する際に、</a:t>
            </a:r>
            <a:r>
              <a:rPr lang="ja-JP" altLang="en-US" sz="17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「フードドライブ」の意義などを示していく。</a:t>
            </a: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1" name="四角形: 角を丸くする 42">
            <a:extLst>
              <a:ext uri="{FF2B5EF4-FFF2-40B4-BE49-F238E27FC236}">
                <a16:creationId xmlns:a16="http://schemas.microsoft.com/office/drawing/2014/main" id="{0ED8C60A-9A9A-40A6-A103-0645D0459D72}"/>
              </a:ext>
            </a:extLst>
          </p:cNvPr>
          <p:cNvSpPr/>
          <p:nvPr/>
        </p:nvSpPr>
        <p:spPr>
          <a:xfrm>
            <a:off x="179512" y="492608"/>
            <a:ext cx="1368152" cy="37075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 marL="0" marR="0" lvl="0" indent="0" algn="ctr" defTabSz="3429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委員意見</a:t>
            </a:r>
          </a:p>
        </p:txBody>
      </p:sp>
      <p:sp>
        <p:nvSpPr>
          <p:cNvPr id="12" name="四角形: 角を丸くする 42">
            <a:extLst>
              <a:ext uri="{FF2B5EF4-FFF2-40B4-BE49-F238E27FC236}">
                <a16:creationId xmlns:a16="http://schemas.microsoft.com/office/drawing/2014/main" id="{06866C3D-A5CF-4F06-9BE4-A30A3DA2D8E7}"/>
              </a:ext>
            </a:extLst>
          </p:cNvPr>
          <p:cNvSpPr/>
          <p:nvPr/>
        </p:nvSpPr>
        <p:spPr>
          <a:xfrm>
            <a:off x="200279" y="3906753"/>
            <a:ext cx="1368152" cy="37075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 marL="0" marR="0" lvl="0" indent="0" algn="ctr" defTabSz="3429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事務局対応</a:t>
            </a:r>
          </a:p>
        </p:txBody>
      </p:sp>
      <p:sp>
        <p:nvSpPr>
          <p:cNvPr id="15" name="二等辺三角形 14">
            <a:extLst>
              <a:ext uri="{FF2B5EF4-FFF2-40B4-BE49-F238E27FC236}">
                <a16:creationId xmlns:a16="http://schemas.microsoft.com/office/drawing/2014/main" id="{19E6F805-C6AA-48CE-A1C3-6B1257C945DE}"/>
              </a:ext>
            </a:extLst>
          </p:cNvPr>
          <p:cNvSpPr/>
          <p:nvPr/>
        </p:nvSpPr>
        <p:spPr>
          <a:xfrm rot="10800000">
            <a:off x="1651004" y="3757134"/>
            <a:ext cx="5703337" cy="239840"/>
          </a:xfrm>
          <a:prstGeom prst="triangle">
            <a:avLst>
              <a:gd name="adj" fmla="val 50462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2470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E149F3571759242AB70A9ADBD48801F" ma:contentTypeVersion="2" ma:contentTypeDescription="新しいドキュメントを作成します。" ma:contentTypeScope="" ma:versionID="b3c97e09efd2aa013a335549072096a9">
  <xsd:schema xmlns:xsd="http://www.w3.org/2001/XMLSchema" xmlns:xs="http://www.w3.org/2001/XMLSchema" xmlns:p="http://schemas.microsoft.com/office/2006/metadata/properties" xmlns:ns2="70d7d652-1edb-4486-adb7-569848e2bdac" xmlns:ns3="a9b0d389-098a-4f82-adda-c0435a7f6245" targetNamespace="http://schemas.microsoft.com/office/2006/metadata/properties" ma:root="true" ma:fieldsID="25ddd6d1bcad24e9732583f12c572358" ns2:_="" ns3:_="">
    <xsd:import namespace="70d7d652-1edb-4486-adb7-569848e2bdac"/>
    <xsd:import namespace="a9b0d389-098a-4f82-adda-c0435a7f6245"/>
    <xsd:element name="properties">
      <xsd:complexType>
        <xsd:sequence>
          <xsd:element name="documentManagement">
            <xsd:complexType>
              <xsd:all>
                <xsd:element ref="ns2:_x65e5__x4ed8__x5165__x308a_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d7d652-1edb-4486-adb7-569848e2bdac" elementFormDefault="qualified">
    <xsd:import namespace="http://schemas.microsoft.com/office/2006/documentManagement/types"/>
    <xsd:import namespace="http://schemas.microsoft.com/office/infopath/2007/PartnerControls"/>
    <xsd:element name="_x65e5__x4ed8__x5165__x308a_" ma:index="8" nillable="true" ma:displayName="日付入り" ma:format="DateOnly" ma:internalName="_x65e5__x4ed8__x5165__x308a_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b0d389-098a-4f82-adda-c0435a7f6245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65e5__x4ed8__x5165__x308a_ xmlns="70d7d652-1edb-4486-adb7-569848e2bda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873068-B3A6-4707-94C3-6977396A5F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d7d652-1edb-4486-adb7-569848e2bdac"/>
    <ds:schemaRef ds:uri="a9b0d389-098a-4f82-adda-c0435a7f6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307398-34FC-487B-AB05-40A656A8C1D5}">
  <ds:schemaRefs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a9b0d389-098a-4f82-adda-c0435a7f6245"/>
    <ds:schemaRef ds:uri="http://schemas.openxmlformats.org/package/2006/metadata/core-properties"/>
    <ds:schemaRef ds:uri="70d7d652-1edb-4486-adb7-569848e2bdac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3B0AB56-8764-4225-BB5D-65E0EABD35D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947</Words>
  <Application>Microsoft Office PowerPoint</Application>
  <PresentationFormat>画面に合わせる (4:3)</PresentationFormat>
  <Paragraphs>70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4</vt:i4>
      </vt:variant>
    </vt:vector>
  </HeadingPairs>
  <TitlesOfParts>
    <vt:vector size="14" baseType="lpstr">
      <vt:lpstr>BIZ UDゴシック</vt:lpstr>
      <vt:lpstr>HGSｺﾞｼｯｸM</vt:lpstr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2020-03-27T06:29:37Z</dcterms:created>
  <dcterms:modified xsi:type="dcterms:W3CDTF">2025-10-02T02:11:45Z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0x010100EE149F3571759242AB70A9ADBD48801F</vt:lpwstr>
  </property>
</Properties>
</file>