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2" r:id="rId1"/>
  </p:sldMasterIdLst>
  <p:notesMasterIdLst>
    <p:notesMasterId r:id="rId20"/>
  </p:notesMasterIdLst>
  <p:sldIdLst>
    <p:sldId id="269" r:id="rId2"/>
    <p:sldId id="383" r:id="rId3"/>
    <p:sldId id="378" r:id="rId4"/>
    <p:sldId id="386" r:id="rId5"/>
    <p:sldId id="361" r:id="rId6"/>
    <p:sldId id="355" r:id="rId7"/>
    <p:sldId id="354" r:id="rId8"/>
    <p:sldId id="273" r:id="rId9"/>
    <p:sldId id="388" r:id="rId10"/>
    <p:sldId id="389" r:id="rId11"/>
    <p:sldId id="390" r:id="rId12"/>
    <p:sldId id="362" r:id="rId13"/>
    <p:sldId id="392" r:id="rId14"/>
    <p:sldId id="340" r:id="rId15"/>
    <p:sldId id="360" r:id="rId16"/>
    <p:sldId id="376" r:id="rId17"/>
    <p:sldId id="377" r:id="rId18"/>
    <p:sldId id="393" r:id="rId19"/>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6EF8F8"/>
    <a:srgbClr val="0000FF"/>
    <a:srgbClr val="E1E1E1"/>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61" autoAdjust="0"/>
    <p:restoredTop sz="93899" autoAdjust="0"/>
  </p:normalViewPr>
  <p:slideViewPr>
    <p:cSldViewPr snapToGrid="0">
      <p:cViewPr varScale="1">
        <p:scale>
          <a:sx n="68" d="100"/>
          <a:sy n="68" d="100"/>
        </p:scale>
        <p:origin x="1224" y="52"/>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3" y="2"/>
            <a:ext cx="2946247" cy="498328"/>
          </a:xfrm>
          <a:prstGeom prst="rect">
            <a:avLst/>
          </a:prstGeom>
        </p:spPr>
        <p:txBody>
          <a:bodyPr vert="horz" lIns="91936" tIns="45967" rIns="91936" bIns="4596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9" y="2"/>
            <a:ext cx="2946246" cy="498328"/>
          </a:xfrm>
          <a:prstGeom prst="rect">
            <a:avLst/>
          </a:prstGeom>
        </p:spPr>
        <p:txBody>
          <a:bodyPr vert="horz" lIns="91936" tIns="45967" rIns="91936" bIns="45967" rtlCol="0"/>
          <a:lstStyle>
            <a:lvl1pPr algn="r">
              <a:defRPr sz="1200"/>
            </a:lvl1pPr>
          </a:lstStyle>
          <a:p>
            <a:fld id="{523AE329-372B-4162-BAC9-6F9FDE4CC399}" type="datetimeFigureOut">
              <a:rPr kumimoji="1" lang="ja-JP" altLang="en-US" smtClean="0"/>
              <a:t>2025/10/1</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936" tIns="45967" rIns="91936" bIns="45967" rtlCol="0" anchor="ctr"/>
          <a:lstStyle/>
          <a:p>
            <a:endParaRPr lang="ja-JP" altLang="en-US"/>
          </a:p>
        </p:txBody>
      </p:sp>
      <p:sp>
        <p:nvSpPr>
          <p:cNvPr id="5" name="ノート プレースホルダー 4"/>
          <p:cNvSpPr>
            <a:spLocks noGrp="1"/>
          </p:cNvSpPr>
          <p:nvPr>
            <p:ph type="body" sz="quarter" idx="3"/>
          </p:nvPr>
        </p:nvSpPr>
        <p:spPr>
          <a:xfrm>
            <a:off x="679301" y="4777245"/>
            <a:ext cx="5439101" cy="3908364"/>
          </a:xfrm>
          <a:prstGeom prst="rect">
            <a:avLst/>
          </a:prstGeom>
        </p:spPr>
        <p:txBody>
          <a:bodyPr vert="horz" lIns="91936" tIns="45967" rIns="91936" bIns="4596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3" y="9428311"/>
            <a:ext cx="2946247" cy="498328"/>
          </a:xfrm>
          <a:prstGeom prst="rect">
            <a:avLst/>
          </a:prstGeom>
        </p:spPr>
        <p:txBody>
          <a:bodyPr vert="horz" lIns="91936" tIns="45967" rIns="91936" bIns="4596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9" y="9428311"/>
            <a:ext cx="2946246" cy="498328"/>
          </a:xfrm>
          <a:prstGeom prst="rect">
            <a:avLst/>
          </a:prstGeom>
        </p:spPr>
        <p:txBody>
          <a:bodyPr vert="horz" lIns="91936" tIns="45967" rIns="91936" bIns="45967" rtlCol="0" anchor="b"/>
          <a:lstStyle>
            <a:lvl1pPr algn="r">
              <a:defRPr sz="1200"/>
            </a:lvl1pPr>
          </a:lstStyle>
          <a:p>
            <a:fld id="{81ED0B5A-CCD4-4F00-B248-AA2719C9F2DB}" type="slidenum">
              <a:rPr kumimoji="1" lang="ja-JP" altLang="en-US" smtClean="0"/>
              <a:t>‹#›</a:t>
            </a:fld>
            <a:endParaRPr kumimoji="1" lang="ja-JP" altLang="en-US"/>
          </a:p>
        </p:txBody>
      </p:sp>
    </p:spTree>
    <p:extLst>
      <p:ext uri="{BB962C8B-B14F-4D97-AF65-F5344CB8AC3E}">
        <p14:creationId xmlns:p14="http://schemas.microsoft.com/office/powerpoint/2010/main" val="2031657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2</a:t>
            </a:fld>
            <a:endParaRPr kumimoji="1" lang="ja-JP" altLang="en-US"/>
          </a:p>
        </p:txBody>
      </p:sp>
    </p:spTree>
    <p:extLst>
      <p:ext uri="{BB962C8B-B14F-4D97-AF65-F5344CB8AC3E}">
        <p14:creationId xmlns:p14="http://schemas.microsoft.com/office/powerpoint/2010/main" val="1228321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4</a:t>
            </a:fld>
            <a:endParaRPr kumimoji="1" lang="ja-JP" altLang="en-US"/>
          </a:p>
        </p:txBody>
      </p:sp>
    </p:spTree>
    <p:extLst>
      <p:ext uri="{BB962C8B-B14F-4D97-AF65-F5344CB8AC3E}">
        <p14:creationId xmlns:p14="http://schemas.microsoft.com/office/powerpoint/2010/main" val="2057585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7</a:t>
            </a:fld>
            <a:endParaRPr kumimoji="1" lang="ja-JP" altLang="en-US"/>
          </a:p>
        </p:txBody>
      </p:sp>
    </p:spTree>
    <p:extLst>
      <p:ext uri="{BB962C8B-B14F-4D97-AF65-F5344CB8AC3E}">
        <p14:creationId xmlns:p14="http://schemas.microsoft.com/office/powerpoint/2010/main" val="1472179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9</a:t>
            </a:fld>
            <a:endParaRPr kumimoji="1" lang="ja-JP" altLang="en-US"/>
          </a:p>
        </p:txBody>
      </p:sp>
    </p:spTree>
    <p:extLst>
      <p:ext uri="{BB962C8B-B14F-4D97-AF65-F5344CB8AC3E}">
        <p14:creationId xmlns:p14="http://schemas.microsoft.com/office/powerpoint/2010/main" val="2397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11</a:t>
            </a:fld>
            <a:endParaRPr kumimoji="1" lang="ja-JP" altLang="en-US"/>
          </a:p>
        </p:txBody>
      </p:sp>
    </p:spTree>
    <p:extLst>
      <p:ext uri="{BB962C8B-B14F-4D97-AF65-F5344CB8AC3E}">
        <p14:creationId xmlns:p14="http://schemas.microsoft.com/office/powerpoint/2010/main" val="3326590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12</a:t>
            </a:fld>
            <a:endParaRPr kumimoji="1" lang="ja-JP" altLang="en-US"/>
          </a:p>
        </p:txBody>
      </p:sp>
    </p:spTree>
    <p:extLst>
      <p:ext uri="{BB962C8B-B14F-4D97-AF65-F5344CB8AC3E}">
        <p14:creationId xmlns:p14="http://schemas.microsoft.com/office/powerpoint/2010/main" val="194501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14</a:t>
            </a:fld>
            <a:endParaRPr kumimoji="1" lang="ja-JP" altLang="en-US"/>
          </a:p>
        </p:txBody>
      </p:sp>
    </p:spTree>
    <p:extLst>
      <p:ext uri="{BB962C8B-B14F-4D97-AF65-F5344CB8AC3E}">
        <p14:creationId xmlns:p14="http://schemas.microsoft.com/office/powerpoint/2010/main" val="420935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17</a:t>
            </a:fld>
            <a:endParaRPr kumimoji="1" lang="ja-JP" altLang="en-US"/>
          </a:p>
        </p:txBody>
      </p:sp>
    </p:spTree>
    <p:extLst>
      <p:ext uri="{BB962C8B-B14F-4D97-AF65-F5344CB8AC3E}">
        <p14:creationId xmlns:p14="http://schemas.microsoft.com/office/powerpoint/2010/main" val="118978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04BA914-E34D-4427-AE29-78FF72284A3C}" type="datetime1">
              <a:rPr kumimoji="1" lang="ja-JP" altLang="en-US" smtClean="0"/>
              <a:t>2025/10/1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69136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768BFB-9137-44C4-9EA5-0D5F17150D40}" type="datetime1">
              <a:rPr kumimoji="1" lang="ja-JP" altLang="en-US" smtClean="0"/>
              <a:t>2025/10/1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813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EE84108-278A-416E-80BF-22782ABBB56B}" type="datetime1">
              <a:rPr kumimoji="1" lang="ja-JP" altLang="en-US" smtClean="0"/>
              <a:t>2025/10/1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49678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94A2593-D2B1-4386-A666-79A0B5B5FF0B}" type="datetime1">
              <a:rPr kumimoji="1" lang="ja-JP" altLang="en-US" smtClean="0"/>
              <a:t>2025/10/1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78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3DF5F4-563B-492F-AEFC-A4CAA2C72234}" type="datetime1">
              <a:rPr kumimoji="1" lang="ja-JP" altLang="en-US" smtClean="0"/>
              <a:t>2025/10/1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42841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D5D8DD7-2911-4D8C-B8A0-CE6D8C947B5D}" type="datetime1">
              <a:rPr kumimoji="1" lang="ja-JP" altLang="en-US" smtClean="0"/>
              <a:t>2025/10/1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80004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32D0A0-0E06-4E50-B47F-371EFABD6B92}" type="datetime1">
              <a:rPr kumimoji="1" lang="ja-JP" altLang="en-US" smtClean="0"/>
              <a:t>2025/10/1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0063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CF5500E-A7FE-45C4-AE79-C684A04790AE}" type="datetime1">
              <a:rPr kumimoji="1" lang="ja-JP" altLang="en-US" smtClean="0"/>
              <a:t>2025/10/1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5917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1323135-C459-4099-AE45-A4CC53D78928}" type="datetime1">
              <a:rPr kumimoji="1" lang="ja-JP" altLang="en-US" smtClean="0"/>
              <a:t>2025/10/1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35992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83421A5-6027-4AB0-A709-15E66BF739C9}" type="datetime1">
              <a:rPr kumimoji="1" lang="ja-JP" altLang="en-US" smtClean="0"/>
              <a:t>2025/10/1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6206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8D84A3-8561-4FCF-929C-D431663BE40F}" type="datetime1">
              <a:rPr kumimoji="1" lang="ja-JP" altLang="en-US" smtClean="0"/>
              <a:t>2025/10/1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8781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1A0A7081-4A17-4994-83B6-12D573036166}" type="datetime1">
              <a:rPr kumimoji="1" lang="ja-JP" altLang="en-US" smtClean="0"/>
              <a:t>2025/10/1</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2402714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42963" y="2103437"/>
            <a:ext cx="8543925" cy="1325563"/>
          </a:xfrm>
          <a:noFill/>
          <a:ln>
            <a:noFill/>
          </a:ln>
        </p:spPr>
        <p:txBody>
          <a:bodyPr>
            <a:normAutofit/>
          </a:bodyPr>
          <a:lstStyle/>
          <a:p>
            <a:pPr algn="ctr">
              <a:lnSpc>
                <a:spcPct val="150000"/>
              </a:lnSpc>
            </a:pPr>
            <a:r>
              <a:rPr kumimoji="1" lang="ja-JP" altLang="en-US" sz="2800" dirty="0">
                <a:latin typeface="Meiryo UI" panose="020B0604030504040204" pitchFamily="50" charset="-128"/>
                <a:ea typeface="Meiryo UI" panose="020B0604030504040204" pitchFamily="50" charset="-128"/>
              </a:rPr>
              <a:t>大阪都市魅力創造戦略</a:t>
            </a:r>
            <a:r>
              <a:rPr lang="en-US" altLang="ja-JP" sz="2800" dirty="0">
                <a:latin typeface="Meiryo UI" panose="020B0604030504040204" pitchFamily="50" charset="-128"/>
                <a:ea typeface="Meiryo UI" panose="020B0604030504040204" pitchFamily="50" charset="-128"/>
              </a:rPr>
              <a:t>2030</a:t>
            </a:r>
            <a:r>
              <a:rPr kumimoji="1" lang="ja-JP" altLang="en-US" sz="2800" dirty="0">
                <a:latin typeface="Meiryo UI" panose="020B0604030504040204" pitchFamily="50" charset="-128"/>
                <a:ea typeface="Meiryo UI" panose="020B0604030504040204" pitchFamily="50" charset="-128"/>
              </a:rPr>
              <a:t>（仮）</a:t>
            </a:r>
          </a:p>
        </p:txBody>
      </p:sp>
      <p:sp>
        <p:nvSpPr>
          <p:cNvPr id="6" name="タイトル 1"/>
          <p:cNvSpPr txBox="1">
            <a:spLocks/>
          </p:cNvSpPr>
          <p:nvPr/>
        </p:nvSpPr>
        <p:spPr>
          <a:xfrm>
            <a:off x="681038" y="4778145"/>
            <a:ext cx="8543925" cy="1068232"/>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r>
              <a:rPr lang="ja-JP" altLang="en-US" sz="1800" dirty="0">
                <a:latin typeface="Meiryo UI" panose="020B0604030504040204" pitchFamily="50" charset="-128"/>
                <a:ea typeface="Meiryo UI" panose="020B0604030504040204" pitchFamily="50" charset="-128"/>
              </a:rPr>
              <a:t>令和８年●月</a:t>
            </a:r>
            <a:endParaRPr lang="en-US" altLang="ja-JP" sz="1800" dirty="0">
              <a:latin typeface="Meiryo UI" panose="020B0604030504040204" pitchFamily="50" charset="-128"/>
              <a:ea typeface="Meiryo UI" panose="020B0604030504040204" pitchFamily="50" charset="-128"/>
            </a:endParaRPr>
          </a:p>
          <a:p>
            <a:pPr algn="ctr"/>
            <a:endParaRPr lang="en-US" altLang="ja-JP" sz="1800" dirty="0">
              <a:latin typeface="Meiryo UI" panose="020B0604030504040204" pitchFamily="50" charset="-128"/>
              <a:ea typeface="Meiryo UI" panose="020B0604030504040204" pitchFamily="50" charset="-128"/>
            </a:endParaRPr>
          </a:p>
          <a:p>
            <a:pPr algn="ctr"/>
            <a:r>
              <a:rPr lang="ja-JP" altLang="en-US" sz="1800" dirty="0">
                <a:latin typeface="Meiryo UI" panose="020B0604030504040204" pitchFamily="50" charset="-128"/>
                <a:ea typeface="Meiryo UI" panose="020B0604030504040204" pitchFamily="50" charset="-128"/>
              </a:rPr>
              <a:t>大阪府・大阪市</a:t>
            </a:r>
          </a:p>
        </p:txBody>
      </p:sp>
      <p:sp>
        <p:nvSpPr>
          <p:cNvPr id="5" name="タイトル 1">
            <a:extLst>
              <a:ext uri="{FF2B5EF4-FFF2-40B4-BE49-F238E27FC236}">
                <a16:creationId xmlns:a16="http://schemas.microsoft.com/office/drawing/2014/main" id="{717ADB70-1100-43E2-8ACB-93D2C82235DD}"/>
              </a:ext>
            </a:extLst>
          </p:cNvPr>
          <p:cNvSpPr txBox="1">
            <a:spLocks/>
          </p:cNvSpPr>
          <p:nvPr/>
        </p:nvSpPr>
        <p:spPr>
          <a:xfrm>
            <a:off x="3400425" y="3016261"/>
            <a:ext cx="3105150" cy="660389"/>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lnSpc>
                <a:spcPct val="150000"/>
              </a:lnSpc>
            </a:pPr>
            <a:r>
              <a:rPr lang="ja-JP" altLang="en-US" sz="2400" b="1" dirty="0">
                <a:latin typeface="Meiryo UI" panose="020B0604030504040204" pitchFamily="50" charset="-128"/>
                <a:ea typeface="Meiryo UI" panose="020B0604030504040204" pitchFamily="50" charset="-128"/>
              </a:rPr>
              <a:t>素案</a:t>
            </a:r>
          </a:p>
        </p:txBody>
      </p:sp>
      <p:sp>
        <p:nvSpPr>
          <p:cNvPr id="4" name="正方形/長方形 3">
            <a:extLst>
              <a:ext uri="{FF2B5EF4-FFF2-40B4-BE49-F238E27FC236}">
                <a16:creationId xmlns:a16="http://schemas.microsoft.com/office/drawing/2014/main" id="{2F7F1D5C-3C78-3676-E75D-7D8B6522ACAA}"/>
              </a:ext>
            </a:extLst>
          </p:cNvPr>
          <p:cNvSpPr/>
          <p:nvPr/>
        </p:nvSpPr>
        <p:spPr>
          <a:xfrm>
            <a:off x="8322569" y="322244"/>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a:latin typeface="Meiryo UI" panose="020B0604030504040204" pitchFamily="50" charset="-128"/>
                <a:ea typeface="Meiryo UI" panose="020B0604030504040204" pitchFamily="50" charset="-128"/>
              </a:rPr>
              <a:t>資料５</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75257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048B9E4F-CAE5-47D3-96FD-E14BDDDC24C5}"/>
              </a:ext>
            </a:extLst>
          </p:cNvPr>
          <p:cNvGraphicFramePr>
            <a:graphicFrameLocks noGrp="1"/>
          </p:cNvGraphicFramePr>
          <p:nvPr>
            <p:extLst>
              <p:ext uri="{D42A27DB-BD31-4B8C-83A1-F6EECF244321}">
                <p14:modId xmlns:p14="http://schemas.microsoft.com/office/powerpoint/2010/main" val="2212810079"/>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２　文化力を活用した世界に誇れる魅力あふれる都市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① 多彩な大阪文化を活用した都市魅力の向上や文化観光の推進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上方伝統芸能や上方演芸をはじめ、府内の様々な文化資源等を活用した都市魅力の向上</a:t>
                      </a:r>
                      <a:endParaRPr kumimoji="1" lang="en-US" altLang="ja-JP" sz="1050" u="none" strike="sng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美術館や博物館などにおける文化についての理解を深める文化観光の推進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歴史と文化が集積するエリアからの芸術文化の情報発信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大阪市立美術館など美術館や博物館</a:t>
                      </a:r>
                      <a:r>
                        <a:rPr kumimoji="1" lang="ja-JP" altLang="en-US" sz="1050" u="none" strike="noStrike" kern="1200" dirty="0">
                          <a:solidFill>
                            <a:schemeClr val="tx1"/>
                          </a:solidFill>
                          <a:latin typeface="Meiryo UI" panose="020B0604030504040204" pitchFamily="50" charset="-128"/>
                          <a:ea typeface="Meiryo UI" panose="020B0604030504040204" pitchFamily="50" charset="-128"/>
                          <a:cs typeface="+mn-cs"/>
                        </a:rPr>
                        <a:t>の</a:t>
                      </a:r>
                      <a:r>
                        <a:rPr kumimoji="1" lang="ja-JP" altLang="en-US" sz="1050" u="none" strike="noStrike" dirty="0">
                          <a:solidFill>
                            <a:schemeClr val="tx1"/>
                          </a:solidFill>
                          <a:latin typeface="Meiryo UI" panose="020B0604030504040204" pitchFamily="50" charset="-128"/>
                          <a:ea typeface="Meiryo UI" panose="020B0604030504040204" pitchFamily="50" charset="-128"/>
                        </a:rPr>
                        <a:t>更なる</a:t>
                      </a:r>
                      <a:r>
                        <a:rPr kumimoji="1" lang="ja-JP" altLang="en-US" sz="1050" u="none" strike="noStrike" kern="1200" dirty="0">
                          <a:solidFill>
                            <a:schemeClr val="tx1"/>
                          </a:solidFill>
                          <a:latin typeface="Meiryo UI" panose="020B0604030504040204" pitchFamily="50" charset="-128"/>
                          <a:ea typeface="Meiryo UI" panose="020B0604030504040204" pitchFamily="50" charset="-128"/>
                          <a:cs typeface="+mn-cs"/>
                        </a:rPr>
                        <a:t>魅力の向上</a:t>
                      </a:r>
                      <a:r>
                        <a:rPr kumimoji="1" lang="ja-JP" altLang="en-US" sz="1050" u="none" strike="noStrike" dirty="0">
                          <a:solidFill>
                            <a:srgbClr val="FF0000"/>
                          </a:solidFill>
                          <a:latin typeface="Meiryo UI" panose="020B0604030504040204" pitchFamily="50" charset="-128"/>
                          <a:ea typeface="Meiryo UI" panose="020B0604030504040204" pitchFamily="50" charset="-128"/>
                        </a:rPr>
                        <a:t>　</a:t>
                      </a:r>
                      <a:endParaRPr kumimoji="1" lang="en-US" altLang="ja-JP" sz="1050" u="none" strike="noStrike" dirty="0">
                        <a:solidFill>
                          <a:srgbClr val="FF0000"/>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lang="ja-JP" altLang="en-US" sz="1050" strike="noStrike"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新たな文化の創造・国内外への発信、他文化への理解や交流の促進</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デジタル技術を活用した創作活動の展開など新たな文化創造の振興</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大阪と国内外の様々な文化や歴史、言語、習慣などが交流する機会の創出による他文化理解、異文化交流の促進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文化芸術を創造し、支える人材の育成・支援</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持続可能な文化芸術の振興に向けた担い手の育成・支援</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文化芸術の担い手が着実・安定的に創造的な文化芸術活動を継続できる環境づくり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多様な文化芸術活動の持続可能な成長・発展に向けた連携</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文化芸術関係者、</a:t>
                      </a:r>
                      <a:r>
                        <a:rPr kumimoji="1" lang="ja-JP" altLang="en-US" sz="1050" u="none" strike="noStrike" baseline="0" dirty="0">
                          <a:solidFill>
                            <a:schemeClr val="tx1"/>
                          </a:solidFill>
                          <a:latin typeface="Meiryo UI" panose="020B0604030504040204" pitchFamily="50" charset="-128"/>
                          <a:ea typeface="Meiryo UI" panose="020B0604030504040204" pitchFamily="50" charset="-128"/>
                        </a:rPr>
                        <a:t>地域、アカデミア、ビジネスなど多様な主体の共創の促進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文化芸術活動をビジネスにつなげるアートフェア等の開催</a:t>
                      </a: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文化芸術における鑑賞・参加・創造の機会等の充実</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あらゆる人々が</a:t>
                      </a:r>
                      <a:r>
                        <a:rPr kumimoji="1" lang="ja-JP" altLang="en-US" sz="1050" u="none" dirty="0">
                          <a:solidFill>
                            <a:schemeClr val="tx1"/>
                          </a:solidFill>
                          <a:latin typeface="Meiryo UI" panose="020B0604030504040204" pitchFamily="50" charset="-128"/>
                          <a:ea typeface="Meiryo UI" panose="020B0604030504040204" pitchFamily="50" charset="-128"/>
                        </a:rPr>
                        <a:t>文化芸術を鑑賞、参加、創造できる機会のさらなる充実</a:t>
                      </a:r>
                      <a:endParaRPr kumimoji="1" lang="en-US" altLang="ja-JP" sz="1050" u="none" dirty="0">
                        <a:solidFill>
                          <a:srgbClr val="FF0000"/>
                        </a:solidFill>
                        <a:highlight>
                          <a:srgbClr val="00FFFF"/>
                        </a:highlight>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美術館・博物館施設を活用した、良質で多様な文化に触れる機会の充実</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⑥ 文化芸術拠点の充実や機能強化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府立江之子島文化芸術創造センター（</a:t>
                      </a:r>
                      <a:r>
                        <a:rPr kumimoji="1" lang="en-US" altLang="ja-JP" sz="1050" u="none" dirty="0">
                          <a:solidFill>
                            <a:schemeClr val="tx1"/>
                          </a:solidFill>
                          <a:latin typeface="Meiryo UI" panose="020B0604030504040204" pitchFamily="50" charset="-128"/>
                          <a:ea typeface="Meiryo UI" panose="020B0604030504040204" pitchFamily="50" charset="-128"/>
                        </a:rPr>
                        <a:t>enoco</a:t>
                      </a:r>
                      <a:r>
                        <a:rPr kumimoji="1" lang="ja-JP" altLang="en-US" sz="1050" u="none" dirty="0">
                          <a:solidFill>
                            <a:schemeClr val="tx1"/>
                          </a:solidFill>
                          <a:latin typeface="Meiryo UI" panose="020B0604030504040204" pitchFamily="50" charset="-128"/>
                          <a:ea typeface="Meiryo UI" panose="020B0604030504040204" pitchFamily="50" charset="-128"/>
                        </a:rPr>
                        <a:t>）の機能強化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府立上方演芸資料館（ワッハ上方）の運営を通じた上方演芸の保存及び振興、親しむ場の提供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lang="ja-JP" altLang="en-US" sz="1050" strike="noStrike"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文化芸術活動等の場の充実</a:t>
                      </a: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⑦ 関係機関及び市町村との連携の強化</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府内市町村が文化芸術に関する情報の共有などを図る機会の創出、市町村相互の連携強化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⑧ 文化資源の保存、活用、継承</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文化財・史跡の保存・活用を通じた文化芸術の社会的価値の醸成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11" name="直線コネクタ 10">
            <a:extLst>
              <a:ext uri="{FF2B5EF4-FFF2-40B4-BE49-F238E27FC236}">
                <a16:creationId xmlns:a16="http://schemas.microsoft.com/office/drawing/2014/main" id="{10A9CA90-0D39-4ED5-B7F0-6D308EE61399}"/>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2AF8E43A-ED94-4F7F-95C3-6F9AA79A76FF}"/>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4A50CA65-840F-44FE-B3BA-BFB30983A68F}"/>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C68A20A0-1445-4C3C-BA91-63E9DBAE717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多彩な文化資源の活用、文化芸術活動の場の充実、文化芸術活動のビジネスへの展開</a:t>
            </a:r>
          </a:p>
        </p:txBody>
      </p:sp>
      <p:sp>
        <p:nvSpPr>
          <p:cNvPr id="15" name="スライド番号プレースホルダー 6">
            <a:extLst>
              <a:ext uri="{FF2B5EF4-FFF2-40B4-BE49-F238E27FC236}">
                <a16:creationId xmlns:a16="http://schemas.microsoft.com/office/drawing/2014/main" id="{B0A56CB4-6BA6-4851-8EAA-15DF61C3DDA2}"/>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9</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51955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5BD5BE05-3FAE-413D-AD1D-FE3B1B4274BF}"/>
              </a:ext>
            </a:extLst>
          </p:cNvPr>
          <p:cNvGraphicFramePr>
            <a:graphicFrameLocks noGrp="1"/>
          </p:cNvGraphicFramePr>
          <p:nvPr>
            <p:extLst>
              <p:ext uri="{D42A27DB-BD31-4B8C-83A1-F6EECF244321}">
                <p14:modId xmlns:p14="http://schemas.microsoft.com/office/powerpoint/2010/main" val="516047263"/>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３　スポーツによる活力にあふれる都市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a:t>
                      </a:r>
                      <a:r>
                        <a:rPr kumimoji="1" lang="ja-JP" altLang="en-US" sz="1050" b="1" dirty="0">
                          <a:solidFill>
                            <a:schemeClr val="tx1"/>
                          </a:solidFill>
                          <a:latin typeface="Meiryo UI" panose="020B0604030504040204" pitchFamily="50" charset="-128"/>
                          <a:ea typeface="Meiryo UI" panose="020B0604030504040204" pitchFamily="50" charset="-128"/>
                        </a:rPr>
                        <a:t>国際的なスポーツイベントの開催</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集客力のある大規模スポーツ大会を誘致し、トップアスリートのパフォーマンスを「みる」機会の提供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関西等に向けた機運醸成イベント等の展開</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大規模アリーナ・スタジアムを中核とした大阪・関西を代表する新たなスポーツ・文化の拠点づくり（関連：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大阪が誇るスポーツ資源を生かしたスポーツツーリズムの推進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大阪のブランド力を活用したスポーツイベントの誘致・開催</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スポーツツーリズム推進のための情報発信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大規模スポーツイベント開催を契機としたレガシーの形成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関西等を契機としたスポーツツーリズムの推進</a:t>
                      </a: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a:t>
                      </a:r>
                      <a:r>
                        <a:rPr kumimoji="1" lang="ja-JP" altLang="en-US" sz="1050" b="1" dirty="0">
                          <a:solidFill>
                            <a:schemeClr val="tx1"/>
                          </a:solidFill>
                          <a:latin typeface="Meiryo UI" panose="020B0604030504040204" pitchFamily="50" charset="-128"/>
                          <a:ea typeface="Meiryo UI" panose="020B0604030504040204" pitchFamily="50" charset="-128"/>
                        </a:rPr>
                        <a:t>スポーツを「する」機会、「ささえる」力の拡充</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誰もが気軽にスポーツに取り組める機会の提供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トップアスリートの指導力などを活用した子どもたちの運動やスポーツに対する興味・関心の向上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スポーツを支える人材の育成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rgbClr val="FF0000"/>
                        </a:solidFill>
                        <a:highlight>
                          <a:srgbClr val="00FFFF"/>
                        </a:highlight>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関西等を契機とした生涯スポーツの推進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スポーツを通じた健康増進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身近なコミュニティにおける気軽なスポーツ実践の場の拡充</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企業・大学等と連携した事業の展開及びスポーツ健康科学の推進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11" name="直線コネクタ 10">
            <a:extLst>
              <a:ext uri="{FF2B5EF4-FFF2-40B4-BE49-F238E27FC236}">
                <a16:creationId xmlns:a16="http://schemas.microsoft.com/office/drawing/2014/main" id="{ADB75B12-2D55-4328-9377-BA222FA07583}"/>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0EB399ED-8AC7-49C0-B7C5-39D46B28A01B}"/>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6EAECAFF-BEBB-4976-A390-57D644315346}"/>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721E66B9-3FFD-4A66-8F69-A45E8440178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大規模スポーツ大会の誘致、アーバンスポーツ等新分野のイベントの開催</a:t>
            </a:r>
          </a:p>
        </p:txBody>
      </p:sp>
      <p:sp>
        <p:nvSpPr>
          <p:cNvPr id="15" name="スライド番号プレースホルダー 6">
            <a:extLst>
              <a:ext uri="{FF2B5EF4-FFF2-40B4-BE49-F238E27FC236}">
                <a16:creationId xmlns:a16="http://schemas.microsoft.com/office/drawing/2014/main" id="{C9A8487B-116E-4E6E-A66E-C17262CBF52C}"/>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10</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3972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79430-46D9-1E36-9E87-57E190E84697}"/>
            </a:ext>
          </a:extLst>
        </p:cNvPr>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16263D17-E45C-B717-34B4-E7888902FFAC}"/>
              </a:ext>
            </a:extLst>
          </p:cNvPr>
          <p:cNvGraphicFramePr>
            <a:graphicFrameLocks noGrp="1"/>
          </p:cNvGraphicFramePr>
          <p:nvPr>
            <p:extLst>
              <p:ext uri="{D42A27DB-BD31-4B8C-83A1-F6EECF244321}">
                <p14:modId xmlns:p14="http://schemas.microsoft.com/office/powerpoint/2010/main" val="3873664910"/>
              </p:ext>
            </p:extLst>
          </p:nvPr>
        </p:nvGraphicFramePr>
        <p:xfrm>
          <a:off x="128816" y="100168"/>
          <a:ext cx="9648000" cy="2952000"/>
        </p:xfrm>
        <a:graphic>
          <a:graphicData uri="http://schemas.openxmlformats.org/drawingml/2006/table">
            <a:tbl>
              <a:tblPr firstRow="1" bandRow="1">
                <a:tableStyleId>{5A111915-BE36-4E01-A7E5-04B1672EAD32}</a:tableStyleId>
              </a:tblPr>
              <a:tblGrid>
                <a:gridCol w="4824000">
                  <a:extLst>
                    <a:ext uri="{9D8B030D-6E8A-4147-A177-3AD203B41FA5}">
                      <a16:colId xmlns:a16="http://schemas.microsoft.com/office/drawing/2014/main" val="2795821293"/>
                    </a:ext>
                  </a:extLst>
                </a:gridCol>
                <a:gridCol w="4824000">
                  <a:extLst>
                    <a:ext uri="{9D8B030D-6E8A-4147-A177-3AD203B41FA5}">
                      <a16:colId xmlns:a16="http://schemas.microsoft.com/office/drawing/2014/main" val="2816748827"/>
                    </a:ext>
                  </a:extLst>
                </a:gridCol>
              </a:tblGrid>
              <a:tr h="396000">
                <a:tc grid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dirty="0">
                          <a:solidFill>
                            <a:schemeClr val="bg1"/>
                          </a:solidFill>
                          <a:latin typeface="Meiryo UI" panose="020B0604030504040204" pitchFamily="50" charset="-128"/>
                          <a:ea typeface="Meiryo UI" panose="020B0604030504040204" pitchFamily="50" charset="-128"/>
                        </a:rPr>
                        <a:t>４　アジア・オセアニアでトップクラスの</a:t>
                      </a:r>
                      <a:r>
                        <a:rPr kumimoji="1" lang="en-US" altLang="ja-JP" sz="1300" dirty="0">
                          <a:solidFill>
                            <a:schemeClr val="bg1"/>
                          </a:solidFill>
                          <a:latin typeface="Meiryo UI" panose="020B0604030504040204" pitchFamily="50" charset="-128"/>
                          <a:ea typeface="Meiryo UI" panose="020B0604030504040204" pitchFamily="50" charset="-128"/>
                        </a:rPr>
                        <a:t>MICE</a:t>
                      </a:r>
                      <a:r>
                        <a:rPr kumimoji="1" lang="ja-JP" altLang="en-US" sz="1300" dirty="0">
                          <a:solidFill>
                            <a:schemeClr val="bg1"/>
                          </a:solidFill>
                          <a:latin typeface="Meiryo UI" panose="020B0604030504040204" pitchFamily="50" charset="-128"/>
                          <a:ea typeface="Meiryo UI" panose="020B0604030504040204" pitchFamily="50" charset="-128"/>
                        </a:rPr>
                        <a:t>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2556000">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誘致・開催支援の強化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にかかる開催経費等の助成制度の拡充</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lang="ja-JP" altLang="en-US" sz="1050" u="none" dirty="0">
                          <a:solidFill>
                            <a:schemeClr val="tx1"/>
                          </a:solidFill>
                          <a:latin typeface="Meiryo UI" panose="020B0604030504040204" pitchFamily="50" charset="-128"/>
                          <a:ea typeface="Meiryo UI" panose="020B0604030504040204" pitchFamily="50" charset="-128"/>
                        </a:rPr>
                        <a:t>重点分野</a:t>
                      </a:r>
                      <a:r>
                        <a:rPr kumimoji="1" lang="ja-JP" altLang="en-US" sz="1050" u="none" dirty="0">
                          <a:solidFill>
                            <a:schemeClr val="tx1"/>
                          </a:solidFill>
                          <a:latin typeface="Meiryo UI" panose="020B0604030504040204" pitchFamily="50" charset="-128"/>
                          <a:ea typeface="Meiryo UI" panose="020B0604030504040204" pitchFamily="50" charset="-128"/>
                        </a:rPr>
                        <a:t>（ライフサイエンス、ものづくり、環境・エネルギー、国際金融都市、</a:t>
                      </a:r>
                      <a:br>
                        <a:rPr kumimoji="1" lang="en-US" altLang="ja-JP" sz="1050" u="none" dirty="0">
                          <a:solidFill>
                            <a:schemeClr val="tx1"/>
                          </a:solidFill>
                          <a:latin typeface="Meiryo UI" panose="020B0604030504040204" pitchFamily="50" charset="-128"/>
                          <a:ea typeface="Meiryo UI" panose="020B0604030504040204" pitchFamily="50" charset="-128"/>
                        </a:rPr>
                      </a:br>
                      <a:r>
                        <a:rPr kumimoji="1" lang="ja-JP" altLang="en-US" sz="1050" u="none" dirty="0">
                          <a:solidFill>
                            <a:schemeClr val="tx1"/>
                          </a:solidFill>
                          <a:latin typeface="Meiryo UI" panose="020B0604030504040204" pitchFamily="50" charset="-128"/>
                          <a:ea typeface="Meiryo UI" panose="020B0604030504040204" pitchFamily="50" charset="-128"/>
                        </a:rPr>
                        <a:t>スポーツ・食文化・エンターテインメント）や</a:t>
                      </a:r>
                      <a:r>
                        <a:rPr kumimoji="1" lang="en-US" altLang="ja-JP" sz="1050" u="none" dirty="0">
                          <a:solidFill>
                            <a:schemeClr val="tx1"/>
                          </a:solidFill>
                          <a:latin typeface="Meiryo UI" panose="020B0604030504040204" pitchFamily="50" charset="-128"/>
                          <a:ea typeface="Meiryo UI" panose="020B0604030504040204" pitchFamily="50" charset="-128"/>
                        </a:rPr>
                        <a:t>SDGs</a:t>
                      </a:r>
                      <a:r>
                        <a:rPr kumimoji="1" lang="ja-JP" altLang="en-US" sz="1050" u="none" dirty="0">
                          <a:solidFill>
                            <a:schemeClr val="tx1"/>
                          </a:solidFill>
                          <a:latin typeface="Meiryo UI" panose="020B0604030504040204" pitchFamily="50" charset="-128"/>
                          <a:ea typeface="Meiryo UI" panose="020B0604030504040204" pitchFamily="50" charset="-128"/>
                        </a:rPr>
                        <a:t>をテーマとする国際会議や</a:t>
                      </a:r>
                      <a:br>
                        <a:rPr kumimoji="1" lang="en-US" altLang="ja-JP" sz="1050" u="none" dirty="0">
                          <a:solidFill>
                            <a:schemeClr val="tx1"/>
                          </a:solidFill>
                          <a:latin typeface="Meiryo UI" panose="020B0604030504040204" pitchFamily="50" charset="-128"/>
                          <a:ea typeface="Meiryo UI" panose="020B0604030504040204" pitchFamily="50" charset="-128"/>
                        </a:rPr>
                      </a:br>
                      <a:r>
                        <a:rPr kumimoji="1" lang="ja-JP" altLang="en-US" sz="1050" u="none" dirty="0">
                          <a:solidFill>
                            <a:schemeClr val="tx1"/>
                          </a:solidFill>
                          <a:latin typeface="Meiryo UI" panose="020B0604030504040204" pitchFamily="50" charset="-128"/>
                          <a:ea typeface="Meiryo UI" panose="020B0604030504040204" pitchFamily="50" charset="-128"/>
                        </a:rPr>
                        <a:t>展示会等の開催支援</a:t>
                      </a:r>
                      <a:r>
                        <a:rPr lang="en-US" altLang="ja-JP" sz="1050" u="none" dirty="0">
                          <a:solidFill>
                            <a:schemeClr val="tx1"/>
                          </a:solidFill>
                          <a:latin typeface="Meiryo UI" panose="020B0604030504040204" pitchFamily="50" charset="-128"/>
                          <a:ea typeface="Meiryo UI" panose="020B0604030504040204" pitchFamily="50" charset="-128"/>
                        </a:rPr>
                        <a:t>Web</a:t>
                      </a:r>
                      <a:r>
                        <a:rPr lang="ja-JP" altLang="en-US" sz="1050" u="none" dirty="0">
                          <a:solidFill>
                            <a:schemeClr val="tx1"/>
                          </a:solidFill>
                          <a:latin typeface="Meiryo UI" panose="020B0604030504040204" pitchFamily="50" charset="-128"/>
                          <a:ea typeface="Meiryo UI" panose="020B0604030504040204" pitchFamily="50" charset="-128"/>
                        </a:rPr>
                        <a:t>等を活用した新たな展示会等の開催支援</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マーケティング、プロモーションの推進・強化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関係機関等が連携し、官民が一体となった誘致活動の推進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の種別・規模、開催地、主催者ニーズ等に応じたマーケティングの推進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a:t>
                      </a:r>
                      <a:r>
                        <a:rPr lang="ja-JP" altLang="en-US" sz="1050" u="none" dirty="0">
                          <a:solidFill>
                            <a:schemeClr val="tx1"/>
                          </a:solidFill>
                          <a:latin typeface="Meiryo UI" panose="020B0604030504040204" pitchFamily="50" charset="-128"/>
                          <a:ea typeface="Meiryo UI" panose="020B0604030504040204" pitchFamily="50" charset="-128"/>
                        </a:rPr>
                        <a:t>の強みを生かした先進的なユニークべニューの開発、情報発信の強化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③ </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の受入れ環境整備</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重点分野や</a:t>
                      </a:r>
                      <a:r>
                        <a:rPr kumimoji="1" lang="en-US" altLang="ja-JP" sz="1050" u="none" dirty="0">
                          <a:solidFill>
                            <a:schemeClr val="tx1"/>
                          </a:solidFill>
                          <a:latin typeface="Meiryo UI" panose="020B0604030504040204" pitchFamily="50" charset="-128"/>
                          <a:ea typeface="Meiryo UI" panose="020B0604030504040204" pitchFamily="50" charset="-128"/>
                        </a:rPr>
                        <a:t>SDGs</a:t>
                      </a:r>
                      <a:r>
                        <a:rPr kumimoji="1" lang="ja-JP" altLang="en-US" sz="1050" u="none" dirty="0">
                          <a:solidFill>
                            <a:schemeClr val="tx1"/>
                          </a:solidFill>
                          <a:latin typeface="Meiryo UI" panose="020B0604030504040204" pitchFamily="50" charset="-128"/>
                          <a:ea typeface="Meiryo UI" panose="020B0604030504040204" pitchFamily="50" charset="-128"/>
                        </a:rPr>
                        <a:t>と連動した</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の誘致・創出に向けたエリア</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の連携強化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IR</a:t>
                      </a:r>
                      <a:r>
                        <a:rPr kumimoji="1" lang="ja-JP" altLang="en-US" sz="1050" u="none" dirty="0">
                          <a:solidFill>
                            <a:schemeClr val="tx1"/>
                          </a:solidFill>
                          <a:latin typeface="Meiryo UI" panose="020B0604030504040204" pitchFamily="50" charset="-128"/>
                          <a:ea typeface="Meiryo UI" panose="020B0604030504040204" pitchFamily="50" charset="-128"/>
                        </a:rPr>
                        <a:t>を見据えた</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受入体制の充実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人材の確保・育成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en-US" altLang="ja-JP" sz="1050" u="none" strike="noStrike" dirty="0">
                          <a:solidFill>
                            <a:schemeClr val="tx1"/>
                          </a:solidFill>
                          <a:latin typeface="Meiryo UI" panose="020B0604030504040204" pitchFamily="50" charset="-128"/>
                          <a:ea typeface="Meiryo UI" panose="020B0604030504040204" pitchFamily="50" charset="-128"/>
                        </a:rPr>
                        <a:t>MICE</a:t>
                      </a:r>
                      <a:r>
                        <a:rPr kumimoji="1" lang="ja-JP" altLang="en-US" sz="1050" u="none" strike="noStrike" dirty="0">
                          <a:solidFill>
                            <a:schemeClr val="tx1"/>
                          </a:solidFill>
                          <a:latin typeface="Meiryo UI" panose="020B0604030504040204" pitchFamily="50" charset="-128"/>
                          <a:ea typeface="Meiryo UI" panose="020B0604030504040204" pitchFamily="50" charset="-128"/>
                        </a:rPr>
                        <a:t>施設の機能強化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アフター</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の充実</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参加者への大阪の都市魅力（食、文化芸術、スポーツ、エンターテインメント等）の情報提供の強化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大阪の都市魅力を体感できるプログラムの開発・提供</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sp>
        <p:nvSpPr>
          <p:cNvPr id="8" name="四角形: 角を丸くする 7">
            <a:extLst>
              <a:ext uri="{FF2B5EF4-FFF2-40B4-BE49-F238E27FC236}">
                <a16:creationId xmlns:a16="http://schemas.microsoft.com/office/drawing/2014/main" id="{91CBF7EE-DF2F-E139-9F18-EE9B6AA314D3}"/>
              </a:ext>
            </a:extLst>
          </p:cNvPr>
          <p:cNvSpPr/>
          <p:nvPr/>
        </p:nvSpPr>
        <p:spPr>
          <a:xfrm>
            <a:off x="200754" y="559990"/>
            <a:ext cx="9504117" cy="360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BF0B41B6-DED7-FAA5-40C0-F02D75422D39}"/>
              </a:ext>
            </a:extLst>
          </p:cNvPr>
          <p:cNvSpPr/>
          <p:nvPr/>
        </p:nvSpPr>
        <p:spPr>
          <a:xfrm>
            <a:off x="804476" y="616406"/>
            <a:ext cx="4410932" cy="259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MICE</a:t>
            </a:r>
            <a:r>
              <a:rPr lang="ja-JP" altLang="en-US" sz="1050" dirty="0">
                <a:solidFill>
                  <a:schemeClr val="tx1"/>
                </a:solidFill>
                <a:latin typeface="Meiryo UI" panose="020B0604030504040204" pitchFamily="50" charset="-128"/>
                <a:ea typeface="Meiryo UI" panose="020B0604030504040204" pitchFamily="50" charset="-128"/>
              </a:rPr>
              <a:t>誘致・開催支援、プロモーションの強化、施設の機能強化等の取組み</a:t>
            </a:r>
            <a:endParaRPr lang="ja-JP" altLang="en-US" sz="105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B81938FD-B96B-8129-E3CA-70CE1C50CCED}"/>
              </a:ext>
            </a:extLst>
          </p:cNvPr>
          <p:cNvCxnSpPr>
            <a:cxnSpLocks/>
          </p:cNvCxnSpPr>
          <p:nvPr/>
        </p:nvCxnSpPr>
        <p:spPr>
          <a:xfrm>
            <a:off x="4951003" y="984253"/>
            <a:ext cx="0" cy="2016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表 11">
            <a:extLst>
              <a:ext uri="{FF2B5EF4-FFF2-40B4-BE49-F238E27FC236}">
                <a16:creationId xmlns:a16="http://schemas.microsoft.com/office/drawing/2014/main" id="{F4C48A35-0C7C-CEEF-9B8B-ED6EE8D9A42B}"/>
              </a:ext>
            </a:extLst>
          </p:cNvPr>
          <p:cNvGraphicFramePr>
            <a:graphicFrameLocks noGrp="1"/>
          </p:cNvGraphicFramePr>
          <p:nvPr>
            <p:extLst>
              <p:ext uri="{D42A27DB-BD31-4B8C-83A1-F6EECF244321}">
                <p14:modId xmlns:p14="http://schemas.microsoft.com/office/powerpoint/2010/main" val="1863367237"/>
              </p:ext>
            </p:extLst>
          </p:nvPr>
        </p:nvGraphicFramePr>
        <p:xfrm>
          <a:off x="128813" y="3161360"/>
          <a:ext cx="9648000" cy="3564000"/>
        </p:xfrm>
        <a:graphic>
          <a:graphicData uri="http://schemas.openxmlformats.org/drawingml/2006/table">
            <a:tbl>
              <a:tblPr firstRow="1" bandRow="1">
                <a:tableStyleId>{5A111915-BE36-4E01-A7E5-04B1672EAD32}</a:tableStyleId>
              </a:tblPr>
              <a:tblGrid>
                <a:gridCol w="4824000">
                  <a:extLst>
                    <a:ext uri="{9D8B030D-6E8A-4147-A177-3AD203B41FA5}">
                      <a16:colId xmlns:a16="http://schemas.microsoft.com/office/drawing/2014/main" val="2795821293"/>
                    </a:ext>
                  </a:extLst>
                </a:gridCol>
                <a:gridCol w="4824000">
                  <a:extLst>
                    <a:ext uri="{9D8B030D-6E8A-4147-A177-3AD203B41FA5}">
                      <a16:colId xmlns:a16="http://schemas.microsoft.com/office/drawing/2014/main" val="2816748827"/>
                    </a:ext>
                  </a:extLst>
                </a:gridCol>
              </a:tblGrid>
              <a:tr h="396000">
                <a:tc grid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dirty="0">
                          <a:solidFill>
                            <a:schemeClr val="bg1"/>
                          </a:solidFill>
                          <a:latin typeface="Meiryo UI" panose="020B0604030504040204" pitchFamily="50" charset="-128"/>
                          <a:ea typeface="Meiryo UI" panose="020B0604030504040204" pitchFamily="50" charset="-128"/>
                        </a:rPr>
                        <a:t>５　国際交流を通じて持続的に成長する都市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3168000">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indent="0" algn="l">
                        <a:lnSpc>
                          <a:spcPts val="1700"/>
                        </a:lnSpc>
                        <a:buFont typeface="+mj-ea"/>
                        <a:buNone/>
                      </a:pPr>
                      <a:r>
                        <a:rPr kumimoji="1" lang="ja-JP" altLang="en-US" sz="1050" b="1" u="none" dirty="0">
                          <a:solidFill>
                            <a:schemeClr val="tx1"/>
                          </a:solidFill>
                          <a:latin typeface="Meiryo UI" panose="020B0604030504040204" pitchFamily="50" charset="-128"/>
                          <a:ea typeface="Meiryo UI" panose="020B0604030504040204" pitchFamily="50" charset="-128"/>
                        </a:rPr>
                        <a:t>① 国際競争力を有するビジネス拠点としての大阪の魅力向上</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成長分野での産業振興やイノベーション創出の推進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在阪企業の国際ビジネス交流の促進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外国企業等の誘致、定着促進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国際</a:t>
                      </a:r>
                      <a:r>
                        <a:rPr kumimoji="1" lang="ja-JP" altLang="en-US" sz="1050" u="none" dirty="0">
                          <a:solidFill>
                            <a:schemeClr val="tx1"/>
                          </a:solidFill>
                          <a:latin typeface="Meiryo UI" panose="020B0604030504040204" pitchFamily="50" charset="-128"/>
                          <a:ea typeface="Meiryo UI" panose="020B0604030504040204" pitchFamily="50" charset="-128"/>
                        </a:rPr>
                        <a:t>学校誘致など外国人駐在員等の定住促進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大阪の活力を生かした都市外交の推進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大阪の魅力や強みの効果的</a:t>
                      </a:r>
                      <a:r>
                        <a:rPr kumimoji="1" lang="ja-JP" altLang="en-US" sz="1050" dirty="0">
                          <a:solidFill>
                            <a:schemeClr val="tx1"/>
                          </a:solidFill>
                          <a:latin typeface="Meiryo UI" panose="020B0604030504040204" pitchFamily="50" charset="-128"/>
                          <a:ea typeface="Meiryo UI" panose="020B0604030504040204" pitchFamily="50" charset="-128"/>
                        </a:rPr>
                        <a:t>な海外への発信</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都市間ネットワーク・外交ノウハウを相互に活用した交流推進</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総領事館とのネットワークを生かした情報発信の強化</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地域特性を生かした国際協力</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成長</a:t>
                      </a:r>
                      <a:r>
                        <a:rPr kumimoji="1" lang="ja-JP" altLang="en-US" sz="1050" dirty="0">
                          <a:solidFill>
                            <a:schemeClr val="tx1"/>
                          </a:solidFill>
                          <a:latin typeface="Meiryo UI" panose="020B0604030504040204" pitchFamily="50" charset="-128"/>
                          <a:ea typeface="Meiryo UI" panose="020B0604030504040204" pitchFamily="50" charset="-128"/>
                        </a:rPr>
                        <a:t>著しいアジアとの交流や先端産業分野での欧米等との交流の促進を通じた相互利益の</a:t>
                      </a:r>
                      <a:r>
                        <a:rPr kumimoji="1" lang="ja-JP" altLang="en-US" sz="1050" u="none" strike="noStrike" dirty="0">
                          <a:solidFill>
                            <a:schemeClr val="tx1"/>
                          </a:solidFill>
                          <a:latin typeface="Meiryo UI" panose="020B0604030504040204" pitchFamily="50" charset="-128"/>
                          <a:ea typeface="Meiryo UI" panose="020B0604030504040204" pitchFamily="50" charset="-128"/>
                        </a:rPr>
                        <a:t>実現</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a:t>
                      </a:r>
                      <a:r>
                        <a:rPr kumimoji="1" lang="ja-JP" altLang="en-US" sz="1050" b="1" dirty="0">
                          <a:solidFill>
                            <a:schemeClr val="tx1"/>
                          </a:solidFill>
                          <a:latin typeface="Meiryo UI" panose="020B0604030504040204" pitchFamily="50" charset="-128"/>
                          <a:ea typeface="Meiryo UI" panose="020B0604030504040204" pitchFamily="50" charset="-128"/>
                        </a:rPr>
                        <a:t>グローバル人材育成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国際的な感覚とコミュニケーション力を有するグローバル人材の育成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海外の大学への進学支援等によるグローバル人材の育成及び大阪での</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914400" rtl="0" eaLnBrk="1" fontAlgn="auto" latinLnBrk="0" hangingPunct="1">
                        <a:lnSpc>
                          <a:spcPts val="1700"/>
                        </a:lnSpc>
                        <a:spcBef>
                          <a:spcPts val="0"/>
                        </a:spcBef>
                        <a:spcAft>
                          <a:spcPts val="600"/>
                        </a:spcAft>
                        <a:buClrTx/>
                        <a:buSzTx/>
                        <a:buFont typeface="Arial" panose="020B0604020202020204" pitchFamily="34" charset="0"/>
                        <a:buNone/>
                        <a:tabLst/>
                        <a:defRPr/>
                      </a:pPr>
                      <a:r>
                        <a:rPr kumimoji="1" lang="ja-JP" altLang="en-US" sz="1050" u="none" dirty="0">
                          <a:solidFill>
                            <a:schemeClr val="tx1"/>
                          </a:solidFill>
                          <a:latin typeface="Meiryo UI" panose="020B0604030504040204" pitchFamily="50" charset="-128"/>
                          <a:ea typeface="Meiryo UI" panose="020B0604030504040204" pitchFamily="50" charset="-128"/>
                        </a:rPr>
                        <a:t>　　活躍支援</a:t>
                      </a: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④ 高度外国人材の育成、活躍・定着支援</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大学・企業と連携した大阪企業への就職支援</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外国人留学生のビジネス日本語能力の向上・啓発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外国人留学生の地域での活躍機会の創出</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20" name="直線コネクタ 19">
            <a:extLst>
              <a:ext uri="{FF2B5EF4-FFF2-40B4-BE49-F238E27FC236}">
                <a16:creationId xmlns:a16="http://schemas.microsoft.com/office/drawing/2014/main" id="{41FD3E7F-6EF5-81CB-7CD3-4E996E30900B}"/>
              </a:ext>
            </a:extLst>
          </p:cNvPr>
          <p:cNvCxnSpPr>
            <a:cxnSpLocks/>
          </p:cNvCxnSpPr>
          <p:nvPr/>
        </p:nvCxnSpPr>
        <p:spPr>
          <a:xfrm>
            <a:off x="4951003" y="4069931"/>
            <a:ext cx="1621" cy="2448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四角形: 角を丸くする 24">
            <a:extLst>
              <a:ext uri="{FF2B5EF4-FFF2-40B4-BE49-F238E27FC236}">
                <a16:creationId xmlns:a16="http://schemas.microsoft.com/office/drawing/2014/main" id="{63ADD64C-90F9-2F3D-1DE4-8C0EBAFEE477}"/>
              </a:ext>
            </a:extLst>
          </p:cNvPr>
          <p:cNvSpPr/>
          <p:nvPr/>
        </p:nvSpPr>
        <p:spPr>
          <a:xfrm>
            <a:off x="295248" y="642637"/>
            <a:ext cx="500932" cy="2160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8" name="スライド番号プレースホルダー 6">
            <a:extLst>
              <a:ext uri="{FF2B5EF4-FFF2-40B4-BE49-F238E27FC236}">
                <a16:creationId xmlns:a16="http://schemas.microsoft.com/office/drawing/2014/main" id="{9973D76B-E4B6-4A4F-A3AB-C3AF918FD713}"/>
              </a:ext>
            </a:extLst>
          </p:cNvPr>
          <p:cNvSpPr txBox="1">
            <a:spLocks/>
          </p:cNvSpPr>
          <p:nvPr/>
        </p:nvSpPr>
        <p:spPr>
          <a:xfrm>
            <a:off x="7677150" y="6535439"/>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11</a:t>
            </a:fld>
            <a:endParaRPr lang="ja-JP" altLang="en-US"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A845FAA4-807D-42D9-8F67-9E23E3D884DF}"/>
              </a:ext>
            </a:extLst>
          </p:cNvPr>
          <p:cNvSpPr/>
          <p:nvPr/>
        </p:nvSpPr>
        <p:spPr>
          <a:xfrm>
            <a:off x="200754" y="3624995"/>
            <a:ext cx="9504117" cy="360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D69E32E0-CA5C-4148-97CC-F46E3D848188}"/>
              </a:ext>
            </a:extLst>
          </p:cNvPr>
          <p:cNvSpPr/>
          <p:nvPr/>
        </p:nvSpPr>
        <p:spPr>
          <a:xfrm>
            <a:off x="804476" y="3674323"/>
            <a:ext cx="5868000" cy="259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海外とのネットワークを生かした交流による国際ビジネス等の展開、国内外のグローバル人材の育成と活躍</a:t>
            </a:r>
            <a:r>
              <a:rPr lang="ja-JP" altLang="en-US" sz="1050" strike="sngStrike" dirty="0">
                <a:solidFill>
                  <a:schemeClr val="tx1"/>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　</a:t>
            </a:r>
          </a:p>
        </p:txBody>
      </p:sp>
      <p:sp>
        <p:nvSpPr>
          <p:cNvPr id="30" name="四角形: 角を丸くする 29">
            <a:extLst>
              <a:ext uri="{FF2B5EF4-FFF2-40B4-BE49-F238E27FC236}">
                <a16:creationId xmlns:a16="http://schemas.microsoft.com/office/drawing/2014/main" id="{5AD7414E-7EB8-439A-B6A7-C2D9DCCE00F7}"/>
              </a:ext>
            </a:extLst>
          </p:cNvPr>
          <p:cNvSpPr/>
          <p:nvPr/>
        </p:nvSpPr>
        <p:spPr>
          <a:xfrm>
            <a:off x="305881" y="3684309"/>
            <a:ext cx="500932" cy="2160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Tree>
    <p:extLst>
      <p:ext uri="{BB962C8B-B14F-4D97-AF65-F5344CB8AC3E}">
        <p14:creationId xmlns:p14="http://schemas.microsoft.com/office/powerpoint/2010/main" val="1734958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a:extLst>
              <a:ext uri="{FF2B5EF4-FFF2-40B4-BE49-F238E27FC236}">
                <a16:creationId xmlns:a16="http://schemas.microsoft.com/office/drawing/2014/main" id="{B926ADB6-19EE-4B64-99EB-EE3F24858144}"/>
              </a:ext>
            </a:extLst>
          </p:cNvPr>
          <p:cNvGraphicFramePr>
            <a:graphicFrameLocks noGrp="1"/>
          </p:cNvGraphicFramePr>
          <p:nvPr>
            <p:extLst>
              <p:ext uri="{D42A27DB-BD31-4B8C-83A1-F6EECF244321}">
                <p14:modId xmlns:p14="http://schemas.microsoft.com/office/powerpoint/2010/main" val="3271551249"/>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６　さらなる誘客を図る安心して楽しめる快適な都市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来阪者の安全・安心の確保</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防災施設の整備、災害等に関する情報発信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世界基準の情報発信（安全・安心の見える化、アクセシビリティ等）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観光施設、宿泊施設等におけるバリアフリー化、スムーズな避難誘導</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災害等の緊急時や急病時の相談対応・体制の充実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利便性向上に向けた取組みの推進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観光客受入環境の充実、</a:t>
                      </a:r>
                      <a:r>
                        <a:rPr kumimoji="1" lang="en-US" altLang="ja-JP" sz="1050" b="1" u="none" dirty="0">
                          <a:solidFill>
                            <a:schemeClr val="tx1"/>
                          </a:solidFill>
                          <a:latin typeface="Meiryo UI" panose="020B0604030504040204" pitchFamily="50" charset="-128"/>
                          <a:ea typeface="Meiryo UI" panose="020B0604030504040204" pitchFamily="50" charset="-128"/>
                        </a:rPr>
                        <a:t>DX</a:t>
                      </a:r>
                      <a:r>
                        <a:rPr kumimoji="1" lang="ja-JP" altLang="en-US" sz="1050" b="1" u="none" dirty="0">
                          <a:solidFill>
                            <a:schemeClr val="tx1"/>
                          </a:solidFill>
                          <a:latin typeface="Meiryo UI" panose="020B0604030504040204" pitchFamily="50" charset="-128"/>
                          <a:ea typeface="Meiryo UI" panose="020B0604030504040204" pitchFamily="50" charset="-128"/>
                        </a:rPr>
                        <a:t>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ICT</a:t>
                      </a:r>
                      <a:r>
                        <a:rPr kumimoji="1" lang="ja-JP" altLang="en-US" sz="1050" u="none" dirty="0">
                          <a:solidFill>
                            <a:schemeClr val="tx1"/>
                          </a:solidFill>
                          <a:latin typeface="Meiryo UI" panose="020B0604030504040204" pitchFamily="50" charset="-128"/>
                          <a:ea typeface="Meiryo UI" panose="020B0604030504040204" pitchFamily="50" charset="-128"/>
                        </a:rPr>
                        <a:t>の活用・強化（スマートモビリティ</a:t>
                      </a:r>
                      <a:r>
                        <a:rPr kumimoji="1" lang="en-US" altLang="ja-JP" sz="1050" u="none" dirty="0">
                          <a:solidFill>
                            <a:schemeClr val="tx1"/>
                          </a:solidFill>
                          <a:latin typeface="Meiryo UI" panose="020B0604030504040204" pitchFamily="50" charset="-128"/>
                          <a:ea typeface="Meiryo UI" panose="020B0604030504040204" pitchFamily="50" charset="-128"/>
                        </a:rPr>
                        <a:t>/</a:t>
                      </a:r>
                      <a:r>
                        <a:rPr kumimoji="1" lang="en-US" altLang="ja-JP" sz="1050" u="none" dirty="0" err="1">
                          <a:solidFill>
                            <a:schemeClr val="tx1"/>
                          </a:solidFill>
                          <a:latin typeface="Meiryo UI" panose="020B0604030504040204" pitchFamily="50" charset="-128"/>
                          <a:ea typeface="Meiryo UI" panose="020B0604030504040204" pitchFamily="50" charset="-128"/>
                        </a:rPr>
                        <a:t>MaaS</a:t>
                      </a:r>
                      <a:r>
                        <a:rPr kumimoji="1" lang="ja-JP" altLang="en-US" sz="1050" u="none" dirty="0">
                          <a:solidFill>
                            <a:schemeClr val="tx1"/>
                          </a:solidFill>
                          <a:latin typeface="Meiryo UI" panose="020B0604030504040204" pitchFamily="50" charset="-128"/>
                          <a:ea typeface="Meiryo UI" panose="020B0604030504040204" pitchFamily="50" charset="-128"/>
                        </a:rPr>
                        <a:t>の推進、キャッシュレス推進、オンライン活用等）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観光等の案内機能の充実、多言語対応強化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都市公園の滞在快適性向上・魅力向上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宿泊施設、観光施設等の受入環境</a:t>
                      </a:r>
                      <a:r>
                        <a:rPr kumimoji="1" lang="ja-JP" altLang="en-US" sz="1050" u="none" strike="noStrike" dirty="0">
                          <a:solidFill>
                            <a:schemeClr val="tx1"/>
                          </a:solidFill>
                          <a:latin typeface="Meiryo UI" panose="020B0604030504040204" pitchFamily="50" charset="-128"/>
                          <a:ea typeface="Meiryo UI" panose="020B0604030504040204" pitchFamily="50" charset="-128"/>
                        </a:rPr>
                        <a:t>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strike="noStrike" dirty="0">
                          <a:solidFill>
                            <a:schemeClr val="tx1"/>
                          </a:solidFill>
                          <a:latin typeface="Meiryo UI" panose="020B0604030504040204" pitchFamily="50" charset="-128"/>
                          <a:ea typeface="Meiryo UI" panose="020B0604030504040204" pitchFamily="50" charset="-128"/>
                        </a:rPr>
                        <a:t>生活</a:t>
                      </a:r>
                      <a:r>
                        <a:rPr kumimoji="1" lang="ja-JP" altLang="en-US" sz="1050" u="none" strike="noStrike" dirty="0">
                          <a:solidFill>
                            <a:schemeClr val="tx1"/>
                          </a:solidFill>
                          <a:latin typeface="Meiryo UI" panose="020B0604030504040204" pitchFamily="50" charset="-128"/>
                          <a:ea typeface="Meiryo UI" panose="020B0604030504040204" pitchFamily="50" charset="-128"/>
                        </a:rPr>
                        <a:t>習慣や⽂化の違い等に配慮した受⼊環境整備（</a:t>
                      </a:r>
                      <a:r>
                        <a:rPr kumimoji="1" lang="en-US" altLang="ja-JP" sz="1050" u="none" strike="noStrike" dirty="0">
                          <a:solidFill>
                            <a:schemeClr val="tx1"/>
                          </a:solidFill>
                          <a:latin typeface="Meiryo UI" panose="020B0604030504040204" pitchFamily="50" charset="-128"/>
                          <a:ea typeface="Meiryo UI" panose="020B0604030504040204" pitchFamily="50" charset="-128"/>
                        </a:rPr>
                        <a:t>LGBTQ</a:t>
                      </a:r>
                      <a:r>
                        <a:rPr kumimoji="1" lang="ja-JP" altLang="en-US" sz="1050" u="none" strike="noStrike" dirty="0">
                          <a:solidFill>
                            <a:schemeClr val="tx1"/>
                          </a:solidFill>
                          <a:latin typeface="Meiryo UI" panose="020B0604030504040204" pitchFamily="50" charset="-128"/>
                          <a:ea typeface="Meiryo UI" panose="020B0604030504040204" pitchFamily="50" charset="-128"/>
                        </a:rPr>
                        <a:t>、フードバリアフリー等）</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持続可能な観光都市の推進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観光客・地域住民の双方に配慮した観光地域づくりの推進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企業、地域商業者等と一体となったおもてなし機運醸成の取組み推進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観光地域づくり法人（</a:t>
                      </a:r>
                      <a:r>
                        <a:rPr kumimoji="1" lang="en-US" altLang="ja-JP" sz="1050" u="none" dirty="0">
                          <a:solidFill>
                            <a:schemeClr val="tx1"/>
                          </a:solidFill>
                          <a:latin typeface="Meiryo UI" panose="020B0604030504040204" pitchFamily="50" charset="-128"/>
                          <a:ea typeface="Meiryo UI" panose="020B0604030504040204" pitchFamily="50" charset="-128"/>
                        </a:rPr>
                        <a:t>DMO</a:t>
                      </a:r>
                      <a:r>
                        <a:rPr kumimoji="1" lang="ja-JP" altLang="en-US" sz="1050" u="none" dirty="0">
                          <a:solidFill>
                            <a:schemeClr val="tx1"/>
                          </a:solidFill>
                          <a:latin typeface="Meiryo UI" panose="020B0604030504040204" pitchFamily="50" charset="-128"/>
                          <a:ea typeface="Meiryo UI" panose="020B0604030504040204" pitchFamily="50" charset="-128"/>
                        </a:rPr>
                        <a:t>）の推進、専門人材の育成・活用</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　（関連：</a:t>
                      </a:r>
                      <a:r>
                        <a:rPr kumimoji="1" lang="en-US" altLang="ja-JP" sz="1050" b="0" u="none" dirty="0">
                          <a:solidFill>
                            <a:schemeClr val="tx1"/>
                          </a:solidFill>
                          <a:latin typeface="Meiryo UI" panose="020B0604030504040204" pitchFamily="50" charset="-128"/>
                          <a:ea typeface="Meiryo UI" panose="020B0604030504040204" pitchFamily="50" charset="-128"/>
                        </a:rPr>
                        <a:t>6-</a:t>
                      </a:r>
                      <a:r>
                        <a:rPr kumimoji="1" lang="ja-JP" altLang="en-US" sz="1050" b="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官民連携による大阪版</a:t>
                      </a:r>
                      <a:r>
                        <a:rPr kumimoji="1" lang="en-US" altLang="ja-JP" sz="1050" u="none" dirty="0">
                          <a:solidFill>
                            <a:schemeClr val="tx1"/>
                          </a:solidFill>
                          <a:latin typeface="Meiryo UI" panose="020B0604030504040204" pitchFamily="50" charset="-128"/>
                          <a:ea typeface="Meiryo UI" panose="020B0604030504040204" pitchFamily="50" charset="-128"/>
                        </a:rPr>
                        <a:t>TID</a:t>
                      </a:r>
                      <a:r>
                        <a:rPr kumimoji="1" lang="ja-JP" altLang="en-US" sz="1050" u="none" dirty="0">
                          <a:solidFill>
                            <a:schemeClr val="tx1"/>
                          </a:solidFill>
                          <a:latin typeface="Meiryo UI" panose="020B0604030504040204" pitchFamily="50" charset="-128"/>
                          <a:ea typeface="Meiryo UI" panose="020B0604030504040204" pitchFamily="50" charset="-128"/>
                        </a:rPr>
                        <a:t>制度の導入検討</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観光事業者や観光客による環境配慮行動の促進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050" b="0" u="none" dirty="0">
                        <a:solidFill>
                          <a:srgbClr val="FF0000"/>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④ 観光を支える人材等の育成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観光地域づくり法⼈（</a:t>
                      </a:r>
                      <a:r>
                        <a:rPr kumimoji="1" lang="en-US" altLang="ja-JP" sz="1050" b="0" u="none" dirty="0">
                          <a:solidFill>
                            <a:schemeClr val="tx1"/>
                          </a:solidFill>
                          <a:latin typeface="Meiryo UI" panose="020B0604030504040204" pitchFamily="50" charset="-128"/>
                          <a:ea typeface="Meiryo UI" panose="020B0604030504040204" pitchFamily="50" charset="-128"/>
                        </a:rPr>
                        <a:t>DMO</a:t>
                      </a:r>
                      <a:r>
                        <a:rPr kumimoji="1" lang="ja-JP" altLang="en-US" sz="1050" b="0" u="none" dirty="0">
                          <a:solidFill>
                            <a:schemeClr val="tx1"/>
                          </a:solidFill>
                          <a:latin typeface="Meiryo UI" panose="020B0604030504040204" pitchFamily="50" charset="-128"/>
                          <a:ea typeface="Meiryo UI" panose="020B0604030504040204" pitchFamily="50" charset="-128"/>
                        </a:rPr>
                        <a:t>）の推進、専⾨⼈材の育成・活用</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　　（関連：</a:t>
                      </a:r>
                      <a:r>
                        <a:rPr kumimoji="1" lang="en-US" altLang="ja-JP" sz="1050" b="0" u="none" dirty="0">
                          <a:solidFill>
                            <a:schemeClr val="tx1"/>
                          </a:solidFill>
                          <a:latin typeface="Meiryo UI" panose="020B0604030504040204" pitchFamily="50" charset="-128"/>
                          <a:ea typeface="Meiryo UI" panose="020B0604030504040204" pitchFamily="50" charset="-128"/>
                        </a:rPr>
                        <a:t>6-</a:t>
                      </a:r>
                      <a:r>
                        <a:rPr kumimoji="1" lang="ja-JP" altLang="en-US" sz="1050" b="0" u="none" dirty="0">
                          <a:solidFill>
                            <a:schemeClr val="tx1"/>
                          </a:solidFill>
                          <a:latin typeface="Meiryo UI" panose="020B0604030504040204" pitchFamily="50" charset="-128"/>
                          <a:ea typeface="Meiryo UI" panose="020B0604030504040204" pitchFamily="50" charset="-128"/>
                        </a:rPr>
                        <a:t>③）</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ホスピタリティの向上、人材の育成</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在住外国⼈が安全・安⼼に暮らせる環境づくり</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災害時における多⾔語⽀援の強化</a:t>
                      </a: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外国⼈多⾔語相談・やさしい⽇本語を含めた情報発信の充実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多文化理解の促進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9" name="直線コネクタ 8">
            <a:extLst>
              <a:ext uri="{FF2B5EF4-FFF2-40B4-BE49-F238E27FC236}">
                <a16:creationId xmlns:a16="http://schemas.microsoft.com/office/drawing/2014/main" id="{FBC8A76A-0842-4268-BECC-C468DDC52FD1}"/>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6">
            <a:extLst>
              <a:ext uri="{FF2B5EF4-FFF2-40B4-BE49-F238E27FC236}">
                <a16:creationId xmlns:a16="http://schemas.microsoft.com/office/drawing/2014/main" id="{9B269039-CAD9-4EF2-B062-EDDF817FF739}"/>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12</a:t>
            </a:fld>
            <a:endParaRPr lang="ja-JP" altLang="en-US" dirty="0">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299E2511-34B0-4F0E-9AA6-3F3E6AB31410}"/>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D89800C4-8A82-4940-9B9F-00AA400634EE}"/>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39F771DA-0B70-4BBD-9140-3A66B6E9D6A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観光客・地域住民の双方に配慮した観光地域づくり</a:t>
            </a:r>
          </a:p>
        </p:txBody>
      </p:sp>
    </p:spTree>
    <p:extLst>
      <p:ext uri="{BB962C8B-B14F-4D97-AF65-F5344CB8AC3E}">
        <p14:creationId xmlns:p14="http://schemas.microsoft.com/office/powerpoint/2010/main" val="411223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8A6B50EF-065B-462C-A4DC-0B3B74893B16}"/>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戦略の</a:t>
            </a:r>
            <a:r>
              <a:rPr lang="ja-JP" altLang="en-US" sz="2400" spc="300" dirty="0">
                <a:solidFill>
                  <a:schemeClr val="tx1"/>
                </a:solidFill>
                <a:latin typeface="Meiryo UI" panose="020B0604030504040204" pitchFamily="50" charset="-128"/>
                <a:ea typeface="Meiryo UI" panose="020B0604030504040204" pitchFamily="50" charset="-128"/>
              </a:rPr>
              <a:t>進捗管理　　</a:t>
            </a:r>
            <a:endParaRPr kumimoji="1" lang="ja-JP" altLang="en-US" sz="2400" spc="300"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55"/>
          <p:cNvSpPr txBox="1">
            <a:spLocks noChangeArrowheads="1"/>
          </p:cNvSpPr>
          <p:nvPr/>
        </p:nvSpPr>
        <p:spPr bwMode="auto">
          <a:xfrm>
            <a:off x="306454" y="792828"/>
            <a:ext cx="9294746" cy="1365446"/>
          </a:xfrm>
          <a:prstGeom prst="rect">
            <a:avLst/>
          </a:prstGeom>
          <a:noFill/>
          <a:ln w="9525">
            <a:noFill/>
            <a:miter lim="800000"/>
            <a:headEnd/>
            <a:tailEnd/>
          </a:ln>
        </p:spPr>
        <p:txBody>
          <a:bodyPr wrap="square" lIns="52650" tIns="26325" rIns="52650" bIns="26325">
            <a:spAutoFit/>
          </a:bodyPr>
          <a:lstStyle/>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本戦略で掲げるめざす姿の実現に向け、各種施策を着実に推進するとともに、本戦略の進捗を管理するため、</a:t>
            </a:r>
            <a:r>
              <a:rPr lang="en-US" altLang="ja-JP" sz="13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大阪府市都市魅力戦略推進会議において年度ごとに評価・検証を行う。</a:t>
            </a:r>
            <a:endParaRPr lang="en-US" altLang="ja-JP" sz="1300" dirty="0">
              <a:latin typeface="Meiryo UI" panose="020B0604030504040204" pitchFamily="50" charset="-128"/>
              <a:ea typeface="Meiryo UI" panose="020B0604030504040204" pitchFamily="50" charset="-128"/>
            </a:endParaRPr>
          </a:p>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戦略の実効性や進捗度等を把握するための指標を設定し、指標の数値や内容、個々の施策の達成状況、社会経済情勢等を総合的に判断し、適切な状況の把握に努める。</a:t>
            </a:r>
            <a:endParaRPr lang="en-US" altLang="ja-JP" sz="1300" dirty="0">
              <a:latin typeface="Meiryo UI" panose="020B0604030504040204" pitchFamily="50" charset="-128"/>
              <a:ea typeface="Meiryo UI" panose="020B0604030504040204" pitchFamily="50" charset="-128"/>
            </a:endParaRPr>
          </a:p>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近年、「持続可能な観光」という視点が求められている中、「量」だけでなく「質」について着目した指標を設けることとする。</a:t>
            </a:r>
            <a:endParaRPr lang="en-US" altLang="ja-JP" sz="1400" strike="sngStrike" dirty="0">
              <a:latin typeface="Meiryo UI" panose="020B0604030504040204" pitchFamily="50" charset="-128"/>
              <a:ea typeface="Meiryo UI" panose="020B0604030504040204" pitchFamily="50" charset="-128"/>
            </a:endParaRPr>
          </a:p>
        </p:txBody>
      </p:sp>
      <p:sp>
        <p:nvSpPr>
          <p:cNvPr id="12" name="テキスト ボックス 55">
            <a:extLst>
              <a:ext uri="{FF2B5EF4-FFF2-40B4-BE49-F238E27FC236}">
                <a16:creationId xmlns:a16="http://schemas.microsoft.com/office/drawing/2014/main" id="{C91BA731-EE5B-4669-B951-1C8F833F17C5}"/>
              </a:ext>
            </a:extLst>
          </p:cNvPr>
          <p:cNvSpPr txBox="1">
            <a:spLocks noChangeArrowheads="1"/>
          </p:cNvSpPr>
          <p:nvPr/>
        </p:nvSpPr>
        <p:spPr bwMode="auto">
          <a:xfrm>
            <a:off x="306454" y="2828559"/>
            <a:ext cx="9614098" cy="463533"/>
          </a:xfrm>
          <a:prstGeom prst="rect">
            <a:avLst/>
          </a:prstGeom>
          <a:noFill/>
          <a:ln w="9525">
            <a:noFill/>
            <a:miter lim="800000"/>
            <a:headEnd/>
            <a:tailEnd/>
          </a:ln>
        </p:spPr>
        <p:txBody>
          <a:bodyPr wrap="square" lIns="52650" tIns="26325" rIns="52650" bIns="26325">
            <a:spAutoFit/>
          </a:bodyPr>
          <a:lstStyle/>
          <a:p>
            <a:pPr>
              <a:lnSpc>
                <a:spcPts val="1300"/>
              </a:lnSpc>
              <a:spcAft>
                <a:spcPts val="600"/>
              </a:spcAft>
            </a:pPr>
            <a:r>
              <a:rPr lang="ja-JP" altLang="en-US" sz="16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戦略の数値目標として、 「内外からの誘客」に関し、「</a:t>
            </a:r>
            <a:r>
              <a:rPr lang="en-US" altLang="ja-JP" sz="1300" dirty="0">
                <a:latin typeface="Meiryo UI" panose="020B0604030504040204" pitchFamily="50" charset="-128"/>
                <a:ea typeface="Meiryo UI" panose="020B0604030504040204" pitchFamily="50" charset="-128"/>
              </a:rPr>
              <a:t>Beyond</a:t>
            </a:r>
            <a:r>
              <a:rPr lang="ja-JP" altLang="en-US" sz="1300" dirty="0">
                <a:latin typeface="Meiryo UI" panose="020B0604030504040204" pitchFamily="50" charset="-128"/>
                <a:ea typeface="Meiryo UI" panose="020B0604030504040204" pitchFamily="50" charset="-128"/>
              </a:rPr>
              <a:t>　</a:t>
            </a:r>
            <a:r>
              <a:rPr lang="en-US" altLang="ja-JP" sz="1300" dirty="0">
                <a:latin typeface="Meiryo UI" panose="020B0604030504040204" pitchFamily="50" charset="-128"/>
                <a:ea typeface="Meiryo UI" panose="020B0604030504040204" pitchFamily="50" charset="-128"/>
              </a:rPr>
              <a:t>EXPO2025</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2026</a:t>
            </a:r>
            <a:r>
              <a:rPr lang="ja-JP" altLang="en-US" sz="1300" dirty="0">
                <a:latin typeface="Meiryo UI" panose="020B0604030504040204" pitchFamily="50" charset="-128"/>
                <a:ea typeface="Meiryo UI" panose="020B0604030504040204" pitchFamily="50" charset="-128"/>
              </a:rPr>
              <a:t>年●月）」と整合を図りつつ次のとおり設定する。</a:t>
            </a:r>
            <a:endParaRPr lang="en-US" altLang="ja-JP" sz="1300" dirty="0">
              <a:latin typeface="Meiryo UI" panose="020B0604030504040204" pitchFamily="50" charset="-128"/>
              <a:ea typeface="Meiryo UI" panose="020B0604030504040204" pitchFamily="50" charset="-128"/>
            </a:endParaRPr>
          </a:p>
          <a:p>
            <a:pPr>
              <a:lnSpc>
                <a:spcPts val="1300"/>
              </a:lnSpc>
              <a:spcAft>
                <a:spcPts val="600"/>
              </a:spcAft>
            </a:pPr>
            <a:r>
              <a:rPr lang="ja-JP" altLang="en-US" sz="1300" dirty="0">
                <a:latin typeface="Arial" panose="020B0604020202020204" pitchFamily="34" charset="0"/>
                <a:ea typeface="Meiryo UI" panose="020B0604030504040204" pitchFamily="50" charset="-128"/>
                <a:cs typeface="Arial" panose="020B0604020202020204" pitchFamily="34" charset="0"/>
              </a:rPr>
              <a:t>　</a:t>
            </a:r>
            <a:r>
              <a:rPr lang="en-US" altLang="ja-JP" sz="1200" dirty="0">
                <a:latin typeface="Arial" panose="020B0604020202020204" pitchFamily="34" charset="0"/>
                <a:ea typeface="Meiryo UI" panose="020B0604030504040204" pitchFamily="50" charset="-128"/>
                <a:cs typeface="Arial" panose="020B0604020202020204" pitchFamily="34" charset="0"/>
              </a:rPr>
              <a:t>※  </a:t>
            </a:r>
            <a:r>
              <a:rPr lang="ja-JP" altLang="en-US" sz="1200" dirty="0">
                <a:latin typeface="Arial" panose="020B0604020202020204" pitchFamily="34" charset="0"/>
                <a:ea typeface="Meiryo UI" panose="020B0604030504040204" pitchFamily="50" charset="-128"/>
                <a:cs typeface="Arial" panose="020B0604020202020204" pitchFamily="34" charset="0"/>
              </a:rPr>
              <a:t>社会経済情勢等の変化に応じて、目標値、達成をめざす時期等について、適宜、追加・修正を行うなど、必要に応じて柔軟に見直しを行う。</a:t>
            </a:r>
            <a:endParaRPr lang="en-US" altLang="ja-JP" sz="12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5919572B-41D0-4F72-A375-39D0070836D8}"/>
              </a:ext>
            </a:extLst>
          </p:cNvPr>
          <p:cNvSpPr/>
          <p:nvPr/>
        </p:nvSpPr>
        <p:spPr>
          <a:xfrm>
            <a:off x="305446" y="2404205"/>
            <a:ext cx="2880000" cy="303152"/>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300" b="1" dirty="0">
                <a:solidFill>
                  <a:schemeClr val="bg1"/>
                </a:solidFill>
                <a:latin typeface="Meiryo UI" panose="020B0604030504040204" pitchFamily="50" charset="-128"/>
                <a:ea typeface="Meiryo UI" panose="020B0604030504040204" pitchFamily="50" charset="-128"/>
              </a:rPr>
              <a:t>内外からの誘客に関する</a:t>
            </a:r>
            <a:r>
              <a:rPr kumimoji="1" lang="ja-JP" altLang="en-US" sz="1300" b="1" dirty="0">
                <a:latin typeface="Meiryo UI" panose="020B0604030504040204" pitchFamily="50" charset="-128"/>
                <a:ea typeface="Meiryo UI" panose="020B0604030504040204" pitchFamily="50" charset="-128"/>
              </a:rPr>
              <a:t>数値目標</a:t>
            </a:r>
            <a:endParaRPr kumimoji="1" lang="ja-JP" altLang="en-US" sz="1300" b="1" spc="200" dirty="0">
              <a:latin typeface="Meiryo UI" panose="020B0604030504040204" pitchFamily="50" charset="-128"/>
              <a:ea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749889535"/>
              </p:ext>
            </p:extLst>
          </p:nvPr>
        </p:nvGraphicFramePr>
        <p:xfrm>
          <a:off x="306454" y="3372326"/>
          <a:ext cx="9446867" cy="2599199"/>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2615346986"/>
                    </a:ext>
                  </a:extLst>
                </a:gridCol>
                <a:gridCol w="933855">
                  <a:extLst>
                    <a:ext uri="{9D8B030D-6E8A-4147-A177-3AD203B41FA5}">
                      <a16:colId xmlns:a16="http://schemas.microsoft.com/office/drawing/2014/main" val="3399677598"/>
                    </a:ext>
                  </a:extLst>
                </a:gridCol>
                <a:gridCol w="1799617">
                  <a:extLst>
                    <a:ext uri="{9D8B030D-6E8A-4147-A177-3AD203B41FA5}">
                      <a16:colId xmlns:a16="http://schemas.microsoft.com/office/drawing/2014/main" val="3188119071"/>
                    </a:ext>
                  </a:extLst>
                </a:gridCol>
                <a:gridCol w="2295728">
                  <a:extLst>
                    <a:ext uri="{9D8B030D-6E8A-4147-A177-3AD203B41FA5}">
                      <a16:colId xmlns:a16="http://schemas.microsoft.com/office/drawing/2014/main" val="523905989"/>
                    </a:ext>
                  </a:extLst>
                </a:gridCol>
                <a:gridCol w="2869667">
                  <a:extLst>
                    <a:ext uri="{9D8B030D-6E8A-4147-A177-3AD203B41FA5}">
                      <a16:colId xmlns:a16="http://schemas.microsoft.com/office/drawing/2014/main" val="1262620834"/>
                    </a:ext>
                  </a:extLst>
                </a:gridCol>
              </a:tblGrid>
              <a:tr h="314335">
                <a:tc gridSpan="2">
                  <a:txBody>
                    <a:bodyPr/>
                    <a:lstStyle/>
                    <a:p>
                      <a:pPr algn="ctr"/>
                      <a:r>
                        <a:rPr kumimoji="1" lang="ja-JP" altLang="en-US" sz="1200" b="1" dirty="0">
                          <a:latin typeface="Arial" panose="020B0604020202020204" pitchFamily="34" charset="0"/>
                          <a:ea typeface="Meiryo UI" panose="020B0604030504040204" pitchFamily="50" charset="-128"/>
                          <a:cs typeface="Arial" panose="020B0604020202020204" pitchFamily="34" charset="0"/>
                        </a:rPr>
                        <a:t>指標</a:t>
                      </a:r>
                    </a:p>
                  </a:txBody>
                  <a:tcPr anchor="ctr"/>
                </a:tc>
                <a:tc hMerge="1">
                  <a:txBody>
                    <a:bodyPr/>
                    <a:lstStyle/>
                    <a:p>
                      <a:pPr algn="ct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策定時の数値</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rPr>
                        <a:t>2024</a:t>
                      </a: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年）</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目標値</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rPr>
                        <a:t>2030</a:t>
                      </a: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年）</a:t>
                      </a: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出典</a:t>
                      </a:r>
                    </a:p>
                  </a:txBody>
                  <a:tcPr anchor="ctr"/>
                </a:tc>
                <a:extLst>
                  <a:ext uri="{0D108BD9-81ED-4DB2-BD59-A6C34878D82A}">
                    <a16:rowId xmlns:a16="http://schemas.microsoft.com/office/drawing/2014/main" val="2658360947"/>
                  </a:ext>
                </a:extLst>
              </a:tr>
              <a:tr h="275099">
                <a:tc rowSpan="2">
                  <a:txBody>
                    <a:bodyPr/>
                    <a:lstStyle/>
                    <a:p>
                      <a:pPr algn="ctr"/>
                      <a:r>
                        <a:rPr kumimoji="1" lang="ja-JP" altLang="en-US" sz="1200" dirty="0">
                          <a:latin typeface="Arial" panose="020B0604020202020204" pitchFamily="34" charset="0"/>
                          <a:ea typeface="Meiryo UI" panose="020B0604030504040204" pitchFamily="50" charset="-128"/>
                          <a:cs typeface="Arial" panose="020B0604020202020204" pitchFamily="34" charset="0"/>
                        </a:rPr>
                        <a:t>来阪者数</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日本人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3,232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2025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年の来阪者数＋</a:t>
                      </a: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α</a:t>
                      </a:r>
                      <a:endPar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旅行・観光消費動向調査（観光庁）</a:t>
                      </a:r>
                    </a:p>
                  </a:txBody>
                  <a:tcPr anchor="ctr">
                    <a:solidFill>
                      <a:schemeClr val="accent1">
                        <a:lumMod val="20000"/>
                        <a:lumOff val="80000"/>
                      </a:schemeClr>
                    </a:solidFill>
                  </a:tcPr>
                </a:tc>
                <a:extLst>
                  <a:ext uri="{0D108BD9-81ED-4DB2-BD59-A6C34878D82A}">
                    <a16:rowId xmlns:a16="http://schemas.microsoft.com/office/drawing/2014/main" val="2286221614"/>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1,409</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2,300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インバウンド消費動向調査（観光庁）</a:t>
                      </a:r>
                    </a:p>
                  </a:txBody>
                  <a:tcPr anchor="ctr">
                    <a:solidFill>
                      <a:schemeClr val="accent1">
                        <a:lumMod val="40000"/>
                        <a:lumOff val="60000"/>
                      </a:schemeClr>
                    </a:solidFill>
                  </a:tcPr>
                </a:tc>
                <a:extLst>
                  <a:ext uri="{0D108BD9-81ED-4DB2-BD59-A6C34878D82A}">
                    <a16:rowId xmlns:a16="http://schemas.microsoft.com/office/drawing/2014/main" val="2857440749"/>
                  </a:ext>
                </a:extLst>
              </a:tr>
              <a:tr h="193339">
                <a:tc rowSpan="2">
                  <a:txBody>
                    <a:bodyPr/>
                    <a:lstStyle/>
                    <a:p>
                      <a:pPr algn="ctr"/>
                      <a:r>
                        <a:rPr kumimoji="1" lang="ja-JP" altLang="en-US" sz="1200" dirty="0">
                          <a:solidFill>
                            <a:schemeClr val="tx1"/>
                          </a:solidFill>
                          <a:latin typeface="Arial" panose="020B0604020202020204" pitchFamily="34" charset="0"/>
                          <a:ea typeface="Meiryo UI" panose="020B0604030504040204" pitchFamily="50" charset="-128"/>
                          <a:cs typeface="Arial" panose="020B0604020202020204" pitchFamily="34" charset="0"/>
                        </a:rPr>
                        <a:t>延べ宿泊者数</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日本人</a:t>
                      </a:r>
                      <a:endPar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3,204</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3,700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宿泊旅行統計調査（観光庁）</a:t>
                      </a:r>
                    </a:p>
                  </a:txBody>
                  <a:tcPr anchor="ctr">
                    <a:solidFill>
                      <a:schemeClr val="accent1">
                        <a:lumMod val="20000"/>
                        <a:lumOff val="80000"/>
                      </a:schemeClr>
                    </a:solidFill>
                  </a:tcPr>
                </a:tc>
                <a:extLst>
                  <a:ext uri="{0D108BD9-81ED-4DB2-BD59-A6C34878D82A}">
                    <a16:rowId xmlns:a16="http://schemas.microsoft.com/office/drawing/2014/main" val="1164150173"/>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2,539</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2,900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宿泊旅行統計調査（観光庁）</a:t>
                      </a:r>
                    </a:p>
                  </a:txBody>
                  <a:tcPr anchor="ctr">
                    <a:solidFill>
                      <a:schemeClr val="accent1">
                        <a:lumMod val="40000"/>
                        <a:lumOff val="60000"/>
                      </a:schemeClr>
                    </a:solidFill>
                  </a:tcPr>
                </a:tc>
                <a:extLst>
                  <a:ext uri="{0D108BD9-81ED-4DB2-BD59-A6C34878D82A}">
                    <a16:rowId xmlns:a16="http://schemas.microsoft.com/office/drawing/2014/main" val="1213067637"/>
                  </a:ext>
                </a:extLst>
              </a:tr>
              <a:tr h="193339">
                <a:tc rowSpan="2">
                  <a:txBody>
                    <a:bodyPr/>
                    <a:lstStyle/>
                    <a:p>
                      <a:pPr algn="ctr"/>
                      <a:r>
                        <a:rPr kumimoji="1" lang="ja-JP" altLang="en-US" sz="1200" dirty="0">
                          <a:latin typeface="Arial" panose="020B0604020202020204" pitchFamily="34" charset="0"/>
                          <a:ea typeface="Meiryo UI" panose="020B0604030504040204" pitchFamily="50" charset="-128"/>
                          <a:cs typeface="Arial" panose="020B0604020202020204" pitchFamily="34" charset="0"/>
                        </a:rPr>
                        <a:t>消費単価</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latin typeface="Arial" panose="020B0604020202020204" pitchFamily="34" charset="0"/>
                          <a:ea typeface="Meiryo UI" panose="020B0604030504040204" pitchFamily="50" charset="-128"/>
                          <a:cs typeface="Arial" panose="020B0604020202020204" pitchFamily="34" charset="0"/>
                        </a:rPr>
                        <a:t>日本人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3.3</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旅行・観光消費動向調査（観光庁）</a:t>
                      </a:r>
                    </a:p>
                  </a:txBody>
                  <a:tcPr anchor="ctr">
                    <a:solidFill>
                      <a:schemeClr val="accent1">
                        <a:lumMod val="20000"/>
                        <a:lumOff val="80000"/>
                      </a:schemeClr>
                    </a:solidFill>
                  </a:tcPr>
                </a:tc>
                <a:extLst>
                  <a:ext uri="{0D108BD9-81ED-4DB2-BD59-A6C34878D82A}">
                    <a16:rowId xmlns:a16="http://schemas.microsoft.com/office/drawing/2014/main" val="3703652902"/>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9.2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10.2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インバウンド消費動向調査（観光庁）</a:t>
                      </a:r>
                    </a:p>
                  </a:txBody>
                  <a:tcPr anchor="ctr">
                    <a:solidFill>
                      <a:schemeClr val="accent1">
                        <a:lumMod val="40000"/>
                        <a:lumOff val="60000"/>
                      </a:schemeClr>
                    </a:solidFill>
                  </a:tcPr>
                </a:tc>
                <a:extLst>
                  <a:ext uri="{0D108BD9-81ED-4DB2-BD59-A6C34878D82A}">
                    <a16:rowId xmlns:a16="http://schemas.microsoft.com/office/drawing/2014/main" val="2740590118"/>
                  </a:ext>
                </a:extLst>
              </a:tr>
              <a:tr h="193339">
                <a:tc gridSpan="2">
                  <a:txBody>
                    <a:bodyPr/>
                    <a:lstStyle/>
                    <a:p>
                      <a:pPr algn="ctr"/>
                      <a:r>
                        <a:rPr kumimoji="1" lang="ja-JP" altLang="en-US" sz="1200" dirty="0">
                          <a:latin typeface="メイリオ" panose="020B0604030504040204" pitchFamily="50" charset="-128"/>
                          <a:ea typeface="メイリオ" panose="020B0604030504040204" pitchFamily="50" charset="-128"/>
                        </a:rPr>
                        <a:t>訪れたい世界の都市ランキング</a:t>
                      </a:r>
                      <a:endParaRPr kumimoji="1" lang="en-US" altLang="ja-JP" sz="1200" dirty="0">
                        <a:latin typeface="メイリオ" panose="020B0604030504040204" pitchFamily="50" charset="-128"/>
                        <a:ea typeface="メイリオ" panose="020B0604030504040204" pitchFamily="50" charset="-128"/>
                      </a:endParaRPr>
                    </a:p>
                  </a:txBody>
                  <a:tcPr anchor="ctr">
                    <a:solidFill>
                      <a:schemeClr val="accent1">
                        <a:lumMod val="20000"/>
                        <a:lumOff val="80000"/>
                      </a:schemeClr>
                    </a:solidFill>
                  </a:tcPr>
                </a:tc>
                <a:tc h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dirty="0">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16</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位</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位以上</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2025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年に訪れたい世界の都市</a:t>
                      </a: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選</a:t>
                      </a:r>
                      <a:endPar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（英ユーロモニターインターナショナル）</a:t>
                      </a:r>
                    </a:p>
                  </a:txBody>
                  <a:tcPr anchor="ctr">
                    <a:solidFill>
                      <a:schemeClr val="accent1">
                        <a:lumMod val="20000"/>
                        <a:lumOff val="80000"/>
                      </a:schemeClr>
                    </a:solidFill>
                  </a:tcPr>
                </a:tc>
                <a:extLst>
                  <a:ext uri="{0D108BD9-81ED-4DB2-BD59-A6C34878D82A}">
                    <a16:rowId xmlns:a16="http://schemas.microsoft.com/office/drawing/2014/main" val="3292452713"/>
                  </a:ext>
                </a:extLst>
              </a:tr>
            </a:tbl>
          </a:graphicData>
        </a:graphic>
      </p:graphicFrame>
      <p:sp>
        <p:nvSpPr>
          <p:cNvPr id="2" name="テキスト ボックス 55">
            <a:extLst>
              <a:ext uri="{FF2B5EF4-FFF2-40B4-BE49-F238E27FC236}">
                <a16:creationId xmlns:a16="http://schemas.microsoft.com/office/drawing/2014/main" id="{E8703D79-9EB2-6CE3-4E6B-16ED9A10AE96}"/>
              </a:ext>
            </a:extLst>
          </p:cNvPr>
          <p:cNvSpPr txBox="1">
            <a:spLocks noChangeArrowheads="1"/>
          </p:cNvSpPr>
          <p:nvPr/>
        </p:nvSpPr>
        <p:spPr bwMode="auto">
          <a:xfrm>
            <a:off x="306454" y="6127552"/>
            <a:ext cx="9614098" cy="386589"/>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100" dirty="0">
                <a:latin typeface="Meiryo UI" panose="020B0604030504040204" pitchFamily="50" charset="-128"/>
                <a:ea typeface="Meiryo UI" panose="020B0604030504040204" pitchFamily="50" charset="-128"/>
              </a:rPr>
              <a:t>（参考）</a:t>
            </a:r>
            <a:r>
              <a:rPr lang="zh-TW" altLang="en-US" sz="1100" dirty="0">
                <a:latin typeface="Meiryo UI" panose="020B0604030504040204" pitchFamily="50" charset="-128"/>
                <a:ea typeface="Meiryo UI" panose="020B0604030504040204" pitchFamily="50" charset="-128"/>
              </a:rPr>
              <a:t>大阪都市魅力創造戦略</a:t>
            </a:r>
            <a:r>
              <a:rPr lang="en-US" altLang="zh-TW" sz="1100" dirty="0">
                <a:latin typeface="Meiryo UI" panose="020B0604030504040204" pitchFamily="50" charset="-128"/>
                <a:ea typeface="Meiryo UI" panose="020B0604030504040204" pitchFamily="50" charset="-128"/>
              </a:rPr>
              <a:t>20</a:t>
            </a:r>
            <a:r>
              <a:rPr lang="en-US" altLang="ja-JP" sz="1100" dirty="0">
                <a:latin typeface="Meiryo UI" panose="020B0604030504040204" pitchFamily="50" charset="-128"/>
                <a:ea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rPr>
              <a:t>　数値目標　（来阪外国人旅行者数</a:t>
            </a:r>
            <a:r>
              <a:rPr lang="en-US" altLang="ja-JP" sz="1100" dirty="0">
                <a:latin typeface="Meiryo UI" panose="020B0604030504040204" pitchFamily="50" charset="-128"/>
                <a:ea typeface="Meiryo UI" panose="020B0604030504040204" pitchFamily="50" charset="-128"/>
              </a:rPr>
              <a:t>1,500</a:t>
            </a:r>
            <a:r>
              <a:rPr lang="ja-JP" altLang="en-US" sz="1100" dirty="0">
                <a:latin typeface="Meiryo UI" panose="020B0604030504040204" pitchFamily="50" charset="-128"/>
                <a:ea typeface="Meiryo UI" panose="020B0604030504040204" pitchFamily="50" charset="-128"/>
              </a:rPr>
              <a:t>万人、日本人延べ宿泊者数（大阪）</a:t>
            </a:r>
            <a:r>
              <a:rPr lang="en-US" altLang="ja-JP" sz="1100" dirty="0">
                <a:latin typeface="Meiryo UI" panose="020B0604030504040204" pitchFamily="50" charset="-128"/>
                <a:ea typeface="Meiryo UI" panose="020B0604030504040204" pitchFamily="50" charset="-128"/>
              </a:rPr>
              <a:t>3,400</a:t>
            </a:r>
            <a:r>
              <a:rPr lang="ja-JP" altLang="en-US" sz="1100" dirty="0">
                <a:latin typeface="Meiryo UI" panose="020B0604030504040204" pitchFamily="50" charset="-128"/>
                <a:ea typeface="Meiryo UI" panose="020B0604030504040204" pitchFamily="50" charset="-128"/>
              </a:rPr>
              <a:t>万人泊）</a:t>
            </a:r>
            <a:endParaRPr lang="en-US" altLang="ja-JP" sz="1100" dirty="0">
              <a:latin typeface="Meiryo UI" panose="020B0604030504040204" pitchFamily="50" charset="-128"/>
              <a:ea typeface="Meiryo UI" panose="020B0604030504040204" pitchFamily="50" charset="-128"/>
            </a:endParaRPr>
          </a:p>
          <a:p>
            <a:pPr>
              <a:lnSpc>
                <a:spcPts val="1000"/>
              </a:lnSpc>
              <a:spcAft>
                <a:spcPts val="600"/>
              </a:spcAft>
            </a:pP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）来阪者数（日本人）の目標値は、</a:t>
            </a:r>
            <a:r>
              <a:rPr lang="en-US" altLang="ja-JP" sz="1100" dirty="0">
                <a:latin typeface="Meiryo UI" panose="020B0604030504040204" pitchFamily="50" charset="-128"/>
                <a:ea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rPr>
              <a:t>年の来阪者数（日本人）が公表され次第、設定する。</a:t>
            </a:r>
            <a:endParaRPr lang="en-US" altLang="ja-JP" sz="1100" dirty="0">
              <a:latin typeface="Meiryo UI" panose="020B0604030504040204" pitchFamily="50" charset="-128"/>
              <a:ea typeface="Meiryo UI" panose="020B0604030504040204" pitchFamily="50" charset="-128"/>
            </a:endParaRPr>
          </a:p>
        </p:txBody>
      </p:sp>
      <p:sp>
        <p:nvSpPr>
          <p:cNvPr id="9" name="スライド番号プレースホルダー 6">
            <a:extLst>
              <a:ext uri="{FF2B5EF4-FFF2-40B4-BE49-F238E27FC236}">
                <a16:creationId xmlns:a16="http://schemas.microsoft.com/office/drawing/2014/main" id="{84AB677C-2E4C-4F0C-96F1-CC72114CE6B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85029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919572B-41D0-4F72-A375-39D0070836D8}"/>
              </a:ext>
            </a:extLst>
          </p:cNvPr>
          <p:cNvSpPr/>
          <p:nvPr/>
        </p:nvSpPr>
        <p:spPr>
          <a:xfrm>
            <a:off x="444908" y="192683"/>
            <a:ext cx="4419843" cy="309310"/>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ja-JP" altLang="en-US" sz="1300" dirty="0">
                <a:latin typeface="Meiryo UI" panose="020B0604030504040204" pitchFamily="50" charset="-128"/>
                <a:ea typeface="Meiryo UI" panose="020B0604030504040204" pitchFamily="50" charset="-128"/>
              </a:rPr>
              <a:t>　</a:t>
            </a:r>
            <a:r>
              <a:rPr lang="ja-JP" altLang="en-US" sz="1300" b="1" spc="200" dirty="0">
                <a:latin typeface="Meiryo UI" panose="020B0604030504040204" pitchFamily="50" charset="-128"/>
                <a:ea typeface="Meiryo UI" panose="020B0604030504040204" pitchFamily="50" charset="-128"/>
              </a:rPr>
              <a:t>参考</a:t>
            </a:r>
            <a:r>
              <a:rPr kumimoji="1" lang="ja-JP" altLang="en-US" sz="1300" b="1" spc="200" dirty="0">
                <a:latin typeface="Meiryo UI" panose="020B0604030504040204" pitchFamily="50" charset="-128"/>
                <a:ea typeface="Meiryo UI" panose="020B0604030504040204" pitchFamily="50" charset="-128"/>
              </a:rPr>
              <a:t>指標</a:t>
            </a:r>
          </a:p>
        </p:txBody>
      </p:sp>
      <p:graphicFrame>
        <p:nvGraphicFramePr>
          <p:cNvPr id="8" name="表 7"/>
          <p:cNvGraphicFramePr>
            <a:graphicFrameLocks noGrp="1"/>
          </p:cNvGraphicFramePr>
          <p:nvPr>
            <p:extLst>
              <p:ext uri="{D42A27DB-BD31-4B8C-83A1-F6EECF244321}">
                <p14:modId xmlns:p14="http://schemas.microsoft.com/office/powerpoint/2010/main" val="1443598030"/>
              </p:ext>
            </p:extLst>
          </p:nvPr>
        </p:nvGraphicFramePr>
        <p:xfrm>
          <a:off x="607271" y="1197635"/>
          <a:ext cx="9000369" cy="5273354"/>
        </p:xfrm>
        <a:graphic>
          <a:graphicData uri="http://schemas.openxmlformats.org/drawingml/2006/table">
            <a:tbl>
              <a:tblPr firstRow="1" bandRow="1">
                <a:tableStyleId>{BC89EF96-8CEA-46FF-86C4-4CE0E7609802}</a:tableStyleId>
              </a:tblPr>
              <a:tblGrid>
                <a:gridCol w="2908661">
                  <a:extLst>
                    <a:ext uri="{9D8B030D-6E8A-4147-A177-3AD203B41FA5}">
                      <a16:colId xmlns:a16="http://schemas.microsoft.com/office/drawing/2014/main" val="1259228249"/>
                    </a:ext>
                  </a:extLst>
                </a:gridCol>
                <a:gridCol w="2938656">
                  <a:extLst>
                    <a:ext uri="{9D8B030D-6E8A-4147-A177-3AD203B41FA5}">
                      <a16:colId xmlns:a16="http://schemas.microsoft.com/office/drawing/2014/main" val="3649650674"/>
                    </a:ext>
                  </a:extLst>
                </a:gridCol>
                <a:gridCol w="3153052">
                  <a:extLst>
                    <a:ext uri="{9D8B030D-6E8A-4147-A177-3AD203B41FA5}">
                      <a16:colId xmlns:a16="http://schemas.microsoft.com/office/drawing/2014/main" val="4190660185"/>
                    </a:ext>
                  </a:extLst>
                </a:gridCol>
              </a:tblGrid>
              <a:tr h="295015">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参考値</a:t>
                      </a: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出　典</a:t>
                      </a:r>
                    </a:p>
                  </a:txBody>
                  <a:tcPr/>
                </a:tc>
                <a:extLst>
                  <a:ext uri="{0D108BD9-81ED-4DB2-BD59-A6C34878D82A}">
                    <a16:rowId xmlns:a16="http://schemas.microsoft.com/office/drawing/2014/main" val="3781359562"/>
                  </a:ext>
                </a:extLst>
              </a:tr>
              <a:tr h="399896">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来阪日本人旅行消費額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9,580</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旅行・観光諸費動向調査（観光庁）</a:t>
                      </a:r>
                    </a:p>
                  </a:txBody>
                  <a:tcPr anchor="ctr"/>
                </a:tc>
                <a:extLst>
                  <a:ext uri="{0D108BD9-81ED-4DB2-BD59-A6C34878D82A}">
                    <a16:rowId xmlns:a16="http://schemas.microsoft.com/office/drawing/2014/main" val="530842915"/>
                  </a:ext>
                </a:extLst>
              </a:tr>
              <a:tr h="379378">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12,935</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44839960"/>
                  </a:ext>
                </a:extLst>
              </a:tr>
              <a:tr h="369651">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来阪外国人平均泊数</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3.6</a:t>
                      </a:r>
                      <a:r>
                        <a:rPr kumimoji="1" lang="ja-JP" altLang="en-US" sz="1100" u="none" dirty="0">
                          <a:solidFill>
                            <a:schemeClr val="tx1"/>
                          </a:solidFill>
                          <a:latin typeface="Meiryo UI" panose="020B0604030504040204" pitchFamily="50" charset="-128"/>
                          <a:ea typeface="Meiryo UI" panose="020B0604030504040204" pitchFamily="50" charset="-128"/>
                        </a:rPr>
                        <a:t>泊</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115211037"/>
                  </a:ext>
                </a:extLst>
              </a:tr>
              <a:tr h="98743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国籍別来阪外国人訪問率</a:t>
                      </a:r>
                      <a:endParaRPr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年）韓国</a:t>
                      </a:r>
                      <a:r>
                        <a:rPr kumimoji="1" lang="en-US" altLang="ja-JP" sz="1100" u="none" dirty="0">
                          <a:solidFill>
                            <a:schemeClr val="tx1"/>
                          </a:solidFill>
                          <a:latin typeface="Meiryo UI" panose="020B0604030504040204" pitchFamily="50" charset="-128"/>
                          <a:ea typeface="Meiryo UI" panose="020B0604030504040204" pitchFamily="50" charset="-128"/>
                        </a:rPr>
                        <a:t>30.7%</a:t>
                      </a:r>
                      <a:r>
                        <a:rPr kumimoji="1" lang="ja-JP" altLang="en-US" sz="1100" u="none" dirty="0">
                          <a:solidFill>
                            <a:schemeClr val="tx1"/>
                          </a:solidFill>
                          <a:latin typeface="Meiryo UI" panose="020B0604030504040204" pitchFamily="50" charset="-128"/>
                          <a:ea typeface="Meiryo UI" panose="020B0604030504040204" pitchFamily="50" charset="-128"/>
                        </a:rPr>
                        <a:t>、台湾</a:t>
                      </a:r>
                      <a:r>
                        <a:rPr kumimoji="1" lang="en-US" altLang="ja-JP" sz="1100" u="none" dirty="0">
                          <a:solidFill>
                            <a:schemeClr val="tx1"/>
                          </a:solidFill>
                          <a:latin typeface="Meiryo UI" panose="020B0604030504040204" pitchFamily="50" charset="-128"/>
                          <a:ea typeface="Meiryo UI" panose="020B0604030504040204" pitchFamily="50" charset="-128"/>
                        </a:rPr>
                        <a:t>26.7%</a:t>
                      </a:r>
                      <a:r>
                        <a:rPr kumimoji="1" lang="ja-JP" altLang="en-US" sz="1100" u="none" dirty="0" err="1">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中国</a:t>
                      </a:r>
                      <a:r>
                        <a:rPr kumimoji="1" lang="en-US" altLang="ja-JP" sz="1100" u="none" dirty="0">
                          <a:solidFill>
                            <a:schemeClr val="tx1"/>
                          </a:solidFill>
                          <a:latin typeface="Meiryo UI" panose="020B0604030504040204" pitchFamily="50" charset="-128"/>
                          <a:ea typeface="Meiryo UI" panose="020B0604030504040204" pitchFamily="50" charset="-128"/>
                        </a:rPr>
                        <a:t>53.9%</a:t>
                      </a:r>
                      <a:r>
                        <a:rPr kumimoji="1" lang="ja-JP" altLang="en-US" sz="1100" u="none" dirty="0">
                          <a:solidFill>
                            <a:schemeClr val="tx1"/>
                          </a:solidFill>
                          <a:latin typeface="Meiryo UI" panose="020B0604030504040204" pitchFamily="50" charset="-128"/>
                          <a:ea typeface="Meiryo UI" panose="020B0604030504040204" pitchFamily="50" charset="-128"/>
                        </a:rPr>
                        <a:t>、香港</a:t>
                      </a:r>
                      <a:r>
                        <a:rPr kumimoji="1" lang="en-US" altLang="ja-JP" sz="1100" u="none" dirty="0">
                          <a:solidFill>
                            <a:schemeClr val="tx1"/>
                          </a:solidFill>
                          <a:latin typeface="Meiryo UI" panose="020B0604030504040204" pitchFamily="50" charset="-128"/>
                          <a:ea typeface="Meiryo UI" panose="020B0604030504040204" pitchFamily="50" charset="-128"/>
                        </a:rPr>
                        <a:t>31.0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タイ</a:t>
                      </a:r>
                      <a:r>
                        <a:rPr kumimoji="1" lang="en-US" altLang="ja-JP" sz="1100" u="none" dirty="0">
                          <a:solidFill>
                            <a:schemeClr val="tx1"/>
                          </a:solidFill>
                          <a:latin typeface="Meiryo UI" panose="020B0604030504040204" pitchFamily="50" charset="-128"/>
                          <a:ea typeface="Meiryo UI" panose="020B0604030504040204" pitchFamily="50" charset="-128"/>
                        </a:rPr>
                        <a:t>32.6</a:t>
                      </a:r>
                      <a:r>
                        <a:rPr kumimoji="1" lang="ja-JP" altLang="en-US" sz="1100" u="none" dirty="0">
                          <a:solidFill>
                            <a:schemeClr val="tx1"/>
                          </a:solidFill>
                          <a:latin typeface="Meiryo UI" panose="020B0604030504040204" pitchFamily="50" charset="-128"/>
                          <a:ea typeface="Meiryo UI" panose="020B0604030504040204" pitchFamily="50" charset="-128"/>
                        </a:rPr>
                        <a:t>％、インド</a:t>
                      </a:r>
                      <a:r>
                        <a:rPr kumimoji="1" lang="en-US" altLang="ja-JP" sz="1100" u="none" dirty="0">
                          <a:solidFill>
                            <a:schemeClr val="tx1"/>
                          </a:solidFill>
                          <a:latin typeface="Meiryo UI" panose="020B0604030504040204" pitchFamily="50" charset="-128"/>
                          <a:ea typeface="Meiryo UI" panose="020B0604030504040204" pitchFamily="50" charset="-128"/>
                        </a:rPr>
                        <a:t>38.8</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英国</a:t>
                      </a:r>
                      <a:r>
                        <a:rPr kumimoji="1" lang="en-US" altLang="ja-JP" sz="1100" u="none" dirty="0">
                          <a:solidFill>
                            <a:schemeClr val="tx1"/>
                          </a:solidFill>
                          <a:latin typeface="Meiryo UI" panose="020B0604030504040204" pitchFamily="50" charset="-128"/>
                          <a:ea typeface="Meiryo UI" panose="020B0604030504040204" pitchFamily="50" charset="-128"/>
                        </a:rPr>
                        <a:t>49.4%</a:t>
                      </a:r>
                      <a:r>
                        <a:rPr kumimoji="1" lang="ja-JP" altLang="en-US" sz="1100" u="none" dirty="0">
                          <a:solidFill>
                            <a:schemeClr val="tx1"/>
                          </a:solidFill>
                          <a:latin typeface="Meiryo UI" panose="020B0604030504040204" pitchFamily="50" charset="-128"/>
                          <a:ea typeface="Meiryo UI" panose="020B0604030504040204" pitchFamily="50" charset="-128"/>
                        </a:rPr>
                        <a:t>、米国</a:t>
                      </a:r>
                      <a:r>
                        <a:rPr kumimoji="1" lang="en-US" altLang="ja-JP" sz="1100" u="none" dirty="0">
                          <a:solidFill>
                            <a:schemeClr val="tx1"/>
                          </a:solidFill>
                          <a:latin typeface="Meiryo UI" panose="020B0604030504040204" pitchFamily="50" charset="-128"/>
                          <a:ea typeface="Meiryo UI" panose="020B0604030504040204" pitchFamily="50" charset="-128"/>
                        </a:rPr>
                        <a:t>40.3</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カナダ</a:t>
                      </a:r>
                      <a:r>
                        <a:rPr kumimoji="1" lang="en-US" altLang="ja-JP" sz="1100" u="none" dirty="0">
                          <a:solidFill>
                            <a:schemeClr val="tx1"/>
                          </a:solidFill>
                          <a:latin typeface="Meiryo UI" panose="020B0604030504040204" pitchFamily="50" charset="-128"/>
                          <a:ea typeface="Meiryo UI" panose="020B0604030504040204" pitchFamily="50" charset="-128"/>
                        </a:rPr>
                        <a:t>52.0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オーストラリア</a:t>
                      </a:r>
                      <a:r>
                        <a:rPr kumimoji="1" lang="en-US" altLang="ja-JP" sz="1100" u="none" dirty="0">
                          <a:solidFill>
                            <a:schemeClr val="tx1"/>
                          </a:solidFill>
                          <a:latin typeface="Meiryo UI" panose="020B0604030504040204" pitchFamily="50" charset="-128"/>
                          <a:ea typeface="Meiryo UI" panose="020B0604030504040204" pitchFamily="50" charset="-128"/>
                        </a:rPr>
                        <a:t>55.8</a:t>
                      </a:r>
                      <a:r>
                        <a:rPr kumimoji="1" lang="ja-JP" altLang="en-US" sz="1100" u="none" dirty="0">
                          <a:solidFill>
                            <a:schemeClr val="tx1"/>
                          </a:solidFill>
                          <a:latin typeface="Meiryo UI" panose="020B0604030504040204" pitchFamily="50" charset="-128"/>
                          <a:ea typeface="Meiryo UI" panose="020B0604030504040204" pitchFamily="50" charset="-128"/>
                        </a:rPr>
                        <a:t>％　など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08839626"/>
                  </a:ext>
                </a:extLst>
              </a:tr>
              <a:tr h="453247">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総合</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ja-JP" altLang="en-US" sz="1100" u="none" baseline="0"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35</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文化・交流分野</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23</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anchor="ctr"/>
                </a:tc>
                <a:extLst>
                  <a:ext uri="{0D108BD9-81ED-4DB2-BD59-A6C34878D82A}">
                    <a16:rowId xmlns:a16="http://schemas.microsoft.com/office/drawing/2014/main" val="989205939"/>
                  </a:ext>
                </a:extLst>
              </a:tr>
              <a:tr h="453247">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国際会議開催件数（</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基準）</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31</a:t>
                      </a:r>
                      <a:r>
                        <a:rPr kumimoji="1" lang="ja-JP" altLang="en-US" sz="1100" u="none"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国際会議統計（国際会議協会（</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590981329"/>
                  </a:ext>
                </a:extLst>
              </a:tr>
              <a:tr h="631308">
                <a:tc>
                  <a:txBody>
                    <a:bodyPr/>
                    <a:lstStyle/>
                    <a:p>
                      <a:r>
                        <a:rPr lang="ja-JP" altLang="en-US" sz="1100" dirty="0">
                          <a:solidFill>
                            <a:schemeClr val="tx1"/>
                          </a:solidFill>
                          <a:latin typeface="Meiryo UI" panose="020B0604030504040204" pitchFamily="50" charset="-128"/>
                          <a:ea typeface="Meiryo UI" panose="020B0604030504040204" pitchFamily="50" charset="-128"/>
                        </a:rPr>
                        <a:t>舞台芸術・芸能公演数</a:t>
                      </a:r>
                      <a:endParaRPr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1100" dirty="0">
                          <a:solidFill>
                            <a:schemeClr val="tx1"/>
                          </a:solidFill>
                          <a:latin typeface="Meiryo UI" panose="020B0604030504040204" pitchFamily="50" charset="-128"/>
                          <a:ea typeface="Meiryo UI" panose="020B0604030504040204" pitchFamily="50" charset="-128"/>
                        </a:rPr>
                        <a:t>300</a:t>
                      </a:r>
                      <a:r>
                        <a:rPr kumimoji="1" lang="ja-JP" altLang="en-US" sz="1100"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2020</a:t>
                      </a:r>
                      <a:r>
                        <a:rPr kumimoji="1" lang="ja-JP" altLang="en-US" sz="1100" dirty="0">
                          <a:solidFill>
                            <a:schemeClr val="tx1"/>
                          </a:solidFill>
                          <a:latin typeface="Meiryo UI" panose="020B0604030504040204" pitchFamily="50" charset="-128"/>
                          <a:ea typeface="Meiryo UI" panose="020B0604030504040204" pitchFamily="50" charset="-128"/>
                        </a:rPr>
                        <a:t>年度）  　</a:t>
                      </a:r>
                      <a:r>
                        <a:rPr kumimoji="1" lang="en-US" altLang="ja-JP" sz="1100" dirty="0">
                          <a:solidFill>
                            <a:schemeClr val="tx1"/>
                          </a:solidFill>
                          <a:latin typeface="Meiryo UI" panose="020B0604030504040204" pitchFamily="50" charset="-128"/>
                          <a:ea typeface="Meiryo UI" panose="020B0604030504040204" pitchFamily="50" charset="-128"/>
                        </a:rPr>
                        <a:t>385</a:t>
                      </a:r>
                      <a:r>
                        <a:rPr kumimoji="1" lang="ja-JP" altLang="en-US" sz="110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令和３年度社会教育調査</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p>
                  </a:txBody>
                  <a:tcPr anchor="ctr"/>
                </a:tc>
                <a:extLst>
                  <a:ext uri="{0D108BD9-81ED-4DB2-BD59-A6C34878D82A}">
                    <a16:rowId xmlns:a16="http://schemas.microsoft.com/office/drawing/2014/main" val="2737971669"/>
                  </a:ext>
                </a:extLst>
              </a:tr>
              <a:tr h="51428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r>
                        <a:rPr lang="en-US" altLang="ja-JP" sz="1100" u="none" dirty="0">
                          <a:solidFill>
                            <a:schemeClr val="tx1"/>
                          </a:solidFill>
                          <a:latin typeface="Meiryo UI" panose="020B0604030504040204" pitchFamily="50" charset="-128"/>
                          <a:ea typeface="Meiryo UI" panose="020B0604030504040204" pitchFamily="50" charset="-128"/>
                        </a:rPr>
                        <a:t>3,522,018</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2879334"/>
                  </a:ext>
                </a:extLst>
              </a:tr>
              <a:tr h="408241">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大阪マラソンの外国人エントリー数</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9,234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第９回大阪マラソン実績</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64998522"/>
                  </a:ext>
                </a:extLst>
              </a:tr>
            </a:tbl>
          </a:graphicData>
        </a:graphic>
      </p:graphicFrame>
      <p:sp>
        <p:nvSpPr>
          <p:cNvPr id="6" name="正方形/長方形 5"/>
          <p:cNvSpPr/>
          <p:nvPr/>
        </p:nvSpPr>
        <p:spPr>
          <a:xfrm>
            <a:off x="607271" y="478964"/>
            <a:ext cx="8882718" cy="6947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9" name="スライド番号プレースホルダー 6">
            <a:extLst>
              <a:ext uri="{FF2B5EF4-FFF2-40B4-BE49-F238E27FC236}">
                <a16:creationId xmlns:a16="http://schemas.microsoft.com/office/drawing/2014/main" id="{432044E0-4DC6-419E-91E2-D18B40FA0492}"/>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14</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78924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440173523"/>
              </p:ext>
            </p:extLst>
          </p:nvPr>
        </p:nvGraphicFramePr>
        <p:xfrm>
          <a:off x="478483" y="608777"/>
          <a:ext cx="9024105" cy="5703189"/>
        </p:xfrm>
        <a:graphic>
          <a:graphicData uri="http://schemas.openxmlformats.org/drawingml/2006/table">
            <a:tbl>
              <a:tblPr firstRow="1" bandRow="1">
                <a:tableStyleId>{BC89EF96-8CEA-46FF-86C4-4CE0E7609802}</a:tableStyleId>
              </a:tblPr>
              <a:tblGrid>
                <a:gridCol w="2988714">
                  <a:extLst>
                    <a:ext uri="{9D8B030D-6E8A-4147-A177-3AD203B41FA5}">
                      <a16:colId xmlns:a16="http://schemas.microsoft.com/office/drawing/2014/main" val="1259228249"/>
                    </a:ext>
                  </a:extLst>
                </a:gridCol>
                <a:gridCol w="3005143">
                  <a:extLst>
                    <a:ext uri="{9D8B030D-6E8A-4147-A177-3AD203B41FA5}">
                      <a16:colId xmlns:a16="http://schemas.microsoft.com/office/drawing/2014/main" val="3649650674"/>
                    </a:ext>
                  </a:extLst>
                </a:gridCol>
                <a:gridCol w="3030248">
                  <a:extLst>
                    <a:ext uri="{9D8B030D-6E8A-4147-A177-3AD203B41FA5}">
                      <a16:colId xmlns:a16="http://schemas.microsoft.com/office/drawing/2014/main" val="4190660185"/>
                    </a:ext>
                  </a:extLst>
                </a:gridCol>
              </a:tblGrid>
              <a:tr h="277749">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参考値</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出　典</a:t>
                      </a:r>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1359562"/>
                  </a:ext>
                </a:extLst>
              </a:tr>
              <a:tr h="370840">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成人の週１回以上のスポーツ実施率</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51.7%</a:t>
                      </a:r>
                      <a:r>
                        <a:rPr lang="ja-JP" altLang="en-US" sz="1100" u="none" dirty="0">
                          <a:solidFill>
                            <a:schemeClr val="tx1"/>
                          </a:solidFill>
                          <a:latin typeface="Meiryo UI" panose="020B0604030504040204" pitchFamily="50" charset="-128"/>
                          <a:ea typeface="Meiryo UI" panose="020B0604030504040204" pitchFamily="50" charset="-128"/>
                        </a:rPr>
                        <a:t>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23283998"/>
                  </a:ext>
                </a:extLst>
              </a:tr>
              <a:tr h="370840">
                <a:tc>
                  <a:txBody>
                    <a:bodyPr/>
                    <a:lstStyle/>
                    <a:p>
                      <a:pPr>
                        <a:lnSpc>
                          <a:spcPct val="150000"/>
                        </a:lnSpc>
                      </a:pPr>
                      <a:r>
                        <a:rPr lang="ja-JP" altLang="en-US" sz="11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2019</a:t>
                      </a:r>
                      <a:r>
                        <a:rPr kumimoji="1" lang="ja-JP" altLang="en-US" sz="1100" u="none" dirty="0">
                          <a:solidFill>
                            <a:schemeClr val="tx1"/>
                          </a:solidFill>
                          <a:latin typeface="Meiryo UI" panose="020B0604030504040204" pitchFamily="50" charset="-128"/>
                          <a:ea typeface="Meiryo UI" panose="020B0604030504040204" pitchFamily="50" charset="-128"/>
                        </a:rPr>
                        <a:t>年度）     </a:t>
                      </a:r>
                      <a:r>
                        <a:rPr kumimoji="1" lang="en-US" altLang="ja-JP" sz="1100" u="none" dirty="0">
                          <a:solidFill>
                            <a:schemeClr val="tx1"/>
                          </a:solidFill>
                          <a:latin typeface="Meiryo UI" panose="020B0604030504040204" pitchFamily="50" charset="-128"/>
                          <a:ea typeface="Meiryo UI" panose="020B0604030504040204" pitchFamily="50" charset="-128"/>
                        </a:rPr>
                        <a:t>311</a:t>
                      </a:r>
                      <a:r>
                        <a:rPr kumimoji="1" lang="ja-JP" altLang="en-US" sz="1100" u="none" dirty="0">
                          <a:solidFill>
                            <a:schemeClr val="tx1"/>
                          </a:solidFill>
                          <a:latin typeface="Meiryo UI" panose="020B0604030504040204" pitchFamily="50" charset="-128"/>
                          <a:ea typeface="Meiryo UI" panose="020B0604030504040204" pitchFamily="50" charset="-128"/>
                        </a:rPr>
                        <a:t>人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高等学校等における国際交流等の状況について</a:t>
                      </a: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1496055"/>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海外留学する大学生数（大阪府内の大学）</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３か月以上の留学</a:t>
                      </a:r>
                      <a:endParaRPr lang="en-US" altLang="ja-JP" sz="1100" u="sng"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2023</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2,391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100" dirty="0">
                          <a:solidFill>
                            <a:schemeClr val="tx1"/>
                          </a:solidFill>
                          <a:latin typeface="Meiryo UI" panose="020B0604030504040204" pitchFamily="50" charset="-128"/>
                          <a:ea typeface="Meiryo UI" panose="020B0604030504040204" pitchFamily="50" charset="-128"/>
                        </a:rPr>
                        <a:t>2,134</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a:t>
                      </a:r>
                      <a:r>
                        <a:rPr lang="zh-CN" altLang="en-US" sz="1100" u="none" dirty="0">
                          <a:solidFill>
                            <a:schemeClr val="tx1"/>
                          </a:solidFill>
                          <a:latin typeface="Meiryo UI" panose="020B0604030504040204" pitchFamily="50" charset="-128"/>
                          <a:ea typeface="Meiryo UI" panose="020B0604030504040204" pitchFamily="50" charset="-128"/>
                        </a:rPr>
                        <a:t>独立行政法人</a:t>
                      </a:r>
                      <a:r>
                        <a:rPr lang="ja-JP" altLang="en-US" sz="1100" u="none" dirty="0">
                          <a:solidFill>
                            <a:schemeClr val="tx1"/>
                          </a:solidFill>
                          <a:latin typeface="Meiryo UI" panose="020B0604030504040204" pitchFamily="50" charset="-128"/>
                          <a:ea typeface="Meiryo UI" panose="020B0604030504040204" pitchFamily="50" charset="-128"/>
                        </a:rPr>
                        <a:t>日本学生支援機構（</a:t>
                      </a:r>
                      <a:r>
                        <a:rPr lang="en-US" altLang="ja-JP" sz="1100" u="none" dirty="0">
                          <a:solidFill>
                            <a:schemeClr val="tx1"/>
                          </a:solidFill>
                          <a:latin typeface="Meiryo UI" panose="020B0604030504040204" pitchFamily="50" charset="-128"/>
                          <a:ea typeface="Meiryo UI" panose="020B0604030504040204" pitchFamily="50" charset="-128"/>
                        </a:rPr>
                        <a:t>JASSO</a:t>
                      </a:r>
                      <a:r>
                        <a:rPr lang="ja-JP" altLang="en-US" sz="1100" u="none" dirty="0">
                          <a:solidFill>
                            <a:schemeClr val="tx1"/>
                          </a:solidFill>
                          <a:latin typeface="Meiryo UI" panose="020B0604030504040204" pitchFamily="50" charset="-128"/>
                          <a:ea typeface="Meiryo UI" panose="020B0604030504040204" pitchFamily="50" charset="-128"/>
                        </a:rPr>
                        <a:t>））</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3277801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 CEFR A2</a:t>
                      </a:r>
                      <a:r>
                        <a:rPr lang="ja-JP" altLang="en-US" sz="11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レベル相当以上の英語力を取得または有すると思われる生徒数の割合（公立高等学校　第３学年）</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57.8</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dirty="0">
                          <a:solidFill>
                            <a:schemeClr val="tx1"/>
                          </a:solidFill>
                          <a:latin typeface="Meiryo UI" panose="020B0604030504040204" pitchFamily="50" charset="-128"/>
                          <a:ea typeface="Meiryo UI" panose="020B0604030504040204" pitchFamily="50" charset="-128"/>
                        </a:rPr>
                        <a:t>※2024.12.1</a:t>
                      </a:r>
                      <a:r>
                        <a:rPr kumimoji="1" lang="ja-JP" altLang="en-US" sz="1100" u="none" dirty="0">
                          <a:solidFill>
                            <a:schemeClr val="tx1"/>
                          </a:solidFill>
                          <a:latin typeface="Meiryo UI" panose="020B0604030504040204" pitchFamily="50" charset="-128"/>
                          <a:ea typeface="Meiryo UI" panose="020B0604030504040204" pitchFamily="50" charset="-128"/>
                        </a:rPr>
                        <a:t>時点</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11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（文部科学省）</a:t>
                      </a:r>
                      <a:endParaRPr lang="en-US" altLang="zh-TW"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66868121"/>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府内在留高度外国人材数（在留資格別含む）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47,493</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うち　　 高度専門職　    　　　　　</a:t>
                      </a:r>
                      <a:r>
                        <a:rPr kumimoji="1" lang="en-US" altLang="ja-JP" sz="1100" dirty="0">
                          <a:solidFill>
                            <a:schemeClr val="tx1"/>
                          </a:solidFill>
                          <a:latin typeface="Meiryo UI" panose="020B0604030504040204" pitchFamily="50" charset="-128"/>
                          <a:ea typeface="Meiryo UI" panose="020B0604030504040204" pitchFamily="50" charset="-128"/>
                        </a:rPr>
                        <a:t>2,101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経営・管理　　 　　　　　　</a:t>
                      </a:r>
                      <a:r>
                        <a:rPr kumimoji="1" lang="en-US" altLang="ja-JP" sz="1100" dirty="0">
                          <a:solidFill>
                            <a:schemeClr val="tx1"/>
                          </a:solidFill>
                          <a:latin typeface="Meiryo UI" panose="020B0604030504040204" pitchFamily="50" charset="-128"/>
                          <a:ea typeface="Meiryo UI" panose="020B0604030504040204" pitchFamily="50" charset="-128"/>
                        </a:rPr>
                        <a:t>6,975</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技術・人文知識・国際業務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38,417</a:t>
                      </a:r>
                      <a:r>
                        <a:rPr kumimoji="1" lang="ja-JP" altLang="en-US" sz="1100" dirty="0">
                          <a:solidFill>
                            <a:schemeClr val="tx1"/>
                          </a:solidFill>
                          <a:latin typeface="Meiryo UI" panose="020B0604030504040204" pitchFamily="50" charset="-128"/>
                          <a:ea typeface="Meiryo UI" panose="020B0604030504040204" pitchFamily="50" charset="-128"/>
                        </a:rPr>
                        <a:t>人　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※2024.12.31</a:t>
                      </a:r>
                      <a:r>
                        <a:rPr kumimoji="1" lang="ja-JP" altLang="en-US" sz="1100" dirty="0">
                          <a:solidFill>
                            <a:schemeClr val="tx1"/>
                          </a:solidFill>
                          <a:latin typeface="Meiryo UI" panose="020B0604030504040204" pitchFamily="50" charset="-128"/>
                          <a:ea typeface="Meiryo UI" panose="020B0604030504040204" pitchFamily="50" charset="-128"/>
                        </a:rPr>
                        <a:t>時点　</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在留外国人統計　</a:t>
                      </a:r>
                      <a:r>
                        <a:rPr kumimoji="1" lang="ja-JP" altLang="en-US" sz="1100" u="none" strike="noStrike" dirty="0">
                          <a:solidFill>
                            <a:schemeClr val="tx1"/>
                          </a:solidFill>
                          <a:latin typeface="Meiryo UI" panose="020B0604030504040204" pitchFamily="50" charset="-128"/>
                          <a:ea typeface="Meiryo UI" panose="020B0604030504040204" pitchFamily="50" charset="-128"/>
                        </a:rPr>
                        <a:t>都道府県別在留資格別在留外国人数</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（法務省）</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790032372"/>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2023</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10.8</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留学生の日本企業等への就職状況について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a:t>
                      </a:r>
                      <a:r>
                        <a:rPr kumimoji="1" lang="zh-CN" altLang="en-US" sz="1100" u="none" dirty="0">
                          <a:solidFill>
                            <a:schemeClr val="tx1"/>
                          </a:solidFill>
                          <a:latin typeface="Meiryo UI" panose="020B0604030504040204" pitchFamily="50" charset="-128"/>
                          <a:ea typeface="Meiryo UI" panose="020B0604030504040204" pitchFamily="50" charset="-128"/>
                        </a:rPr>
                        <a:t>出入国在留管理庁</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5011710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府内外国人のビジネス日本語（</a:t>
                      </a:r>
                      <a:r>
                        <a:rPr lang="en-US" altLang="ja-JP" sz="1100" u="none" dirty="0">
                          <a:solidFill>
                            <a:schemeClr val="tx1"/>
                          </a:solidFill>
                          <a:latin typeface="Meiryo UI" panose="020B0604030504040204" pitchFamily="50" charset="-128"/>
                          <a:ea typeface="Meiryo UI" panose="020B0604030504040204" pitchFamily="50" charset="-128"/>
                        </a:rPr>
                        <a:t>J2</a:t>
                      </a:r>
                      <a:r>
                        <a:rPr lang="ja-JP" altLang="en-US" sz="1100" u="none" dirty="0">
                          <a:solidFill>
                            <a:schemeClr val="tx1"/>
                          </a:solidFill>
                          <a:latin typeface="Meiryo UI" panose="020B0604030504040204" pitchFamily="50" charset="-128"/>
                          <a:ea typeface="Meiryo UI" panose="020B0604030504040204" pitchFamily="50" charset="-128"/>
                        </a:rPr>
                        <a:t>以上）</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取得者数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250</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BJT</a:t>
                      </a:r>
                      <a:r>
                        <a:rPr kumimoji="1" lang="ja-JP" altLang="en-US" sz="1100" dirty="0">
                          <a:solidFill>
                            <a:schemeClr val="tx1"/>
                          </a:solidFill>
                          <a:latin typeface="Meiryo UI" panose="020B0604030504040204" pitchFamily="50" charset="-128"/>
                          <a:ea typeface="Meiryo UI" panose="020B0604030504040204" pitchFamily="50" charset="-128"/>
                        </a:rPr>
                        <a:t>ビジネス日本語能力テスト</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（（公財）日本漢字能力検定協会）</a:t>
                      </a:r>
                    </a:p>
                  </a:txBody>
                  <a:tcPr anchor="ctr"/>
                </a:tc>
                <a:extLst>
                  <a:ext uri="{0D108BD9-81ED-4DB2-BD59-A6C34878D82A}">
                    <a16:rowId xmlns:a16="http://schemas.microsoft.com/office/drawing/2014/main" val="4227201217"/>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大阪で働く外国人労働者数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174,669</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baseline="0" dirty="0">
                          <a:solidFill>
                            <a:schemeClr val="tx1"/>
                          </a:solidFill>
                          <a:latin typeface="Meiryo UI" panose="020B0604030504040204" pitchFamily="50" charset="-128"/>
                          <a:ea typeface="Meiryo UI" panose="020B0604030504040204" pitchFamily="50" charset="-128"/>
                        </a:rPr>
                        <a:t>  　うち　専門的・技術的分野　 </a:t>
                      </a:r>
                      <a:r>
                        <a:rPr kumimoji="1" lang="en-US" altLang="ja-JP" sz="1100" baseline="0" dirty="0">
                          <a:solidFill>
                            <a:schemeClr val="tx1"/>
                          </a:solidFill>
                          <a:latin typeface="Meiryo UI" panose="020B0604030504040204" pitchFamily="50" charset="-128"/>
                          <a:ea typeface="Meiryo UI" panose="020B0604030504040204" pitchFamily="50" charset="-128"/>
                        </a:rPr>
                        <a:t>62,468</a:t>
                      </a:r>
                      <a:r>
                        <a:rPr kumimoji="1" lang="ja-JP" altLang="en-US" sz="1100" baseline="0" dirty="0">
                          <a:solidFill>
                            <a:schemeClr val="tx1"/>
                          </a:solidFill>
                          <a:latin typeface="Meiryo UI" panose="020B0604030504040204" pitchFamily="50" charset="-128"/>
                          <a:ea typeface="Meiryo UI" panose="020B0604030504040204" pitchFamily="50" charset="-128"/>
                        </a:rPr>
                        <a:t>人</a:t>
                      </a:r>
                      <a:endParaRPr kumimoji="1" lang="en-US" altLang="ja-JP" sz="1100" baseline="0"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特定活動　　　　　　　　 　</a:t>
                      </a:r>
                      <a:r>
                        <a:rPr lang="en-US" altLang="ja-JP" sz="1100" u="none" dirty="0">
                          <a:solidFill>
                            <a:schemeClr val="tx1"/>
                          </a:solidFill>
                          <a:latin typeface="Meiryo UI" panose="020B0604030504040204" pitchFamily="50" charset="-128"/>
                          <a:ea typeface="Meiryo UI" panose="020B0604030504040204" pitchFamily="50" charset="-128"/>
                        </a:rPr>
                        <a:t>6,394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技能実習　　　　　　　　</a:t>
                      </a: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baseline="0" dirty="0">
                          <a:solidFill>
                            <a:schemeClr val="tx1"/>
                          </a:solidFill>
                          <a:latin typeface="Meiryo UI" panose="020B0604030504040204" pitchFamily="50" charset="-128"/>
                          <a:ea typeface="Meiryo UI" panose="020B0604030504040204" pitchFamily="50" charset="-128"/>
                        </a:rPr>
                        <a:t>27,557</a:t>
                      </a:r>
                      <a:r>
                        <a:rPr kumimoji="1" lang="ja-JP" altLang="en-US" sz="1100" u="none" dirty="0">
                          <a:solidFill>
                            <a:schemeClr val="tx1"/>
                          </a:solidFill>
                          <a:latin typeface="Meiryo UI" panose="020B0604030504040204" pitchFamily="50" charset="-128"/>
                          <a:ea typeface="Meiryo UI" panose="020B0604030504040204" pitchFamily="50" charset="-128"/>
                        </a:rPr>
                        <a:t>人 </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資格外活動　　　　　　　</a:t>
                      </a:r>
                      <a:r>
                        <a:rPr kumimoji="1" lang="en-US" altLang="ja-JP" sz="1100" u="none" dirty="0">
                          <a:solidFill>
                            <a:schemeClr val="tx1"/>
                          </a:solidFill>
                          <a:latin typeface="Meiryo UI" panose="020B0604030504040204" pitchFamily="50" charset="-128"/>
                          <a:ea typeface="Meiryo UI" panose="020B0604030504040204" pitchFamily="50" charset="-128"/>
                        </a:rPr>
                        <a:t>46,991</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身分に基づく在留資格　</a:t>
                      </a:r>
                      <a:r>
                        <a:rPr lang="en-US" altLang="ja-JP" sz="1100" u="none" dirty="0">
                          <a:solidFill>
                            <a:schemeClr val="tx1"/>
                          </a:solidFill>
                          <a:latin typeface="Meiryo UI" panose="020B0604030504040204" pitchFamily="50" charset="-128"/>
                          <a:ea typeface="Meiryo UI" panose="020B0604030504040204" pitchFamily="50" charset="-128"/>
                        </a:rPr>
                        <a:t>31,289</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2024.10.31</a:t>
                      </a:r>
                      <a:r>
                        <a:rPr kumimoji="1" lang="ja-JP" altLang="en-US" sz="1100" dirty="0">
                          <a:solidFill>
                            <a:schemeClr val="tx1"/>
                          </a:solidFill>
                          <a:latin typeface="Meiryo UI" panose="020B0604030504040204" pitchFamily="50" charset="-128"/>
                          <a:ea typeface="Meiryo UI" panose="020B0604030504040204" pitchFamily="50" charset="-128"/>
                        </a:rPr>
                        <a:t>時点</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「外国人雇用状況」の届出状況について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（厚生労働省）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03481910"/>
                  </a:ext>
                </a:extLst>
              </a:tr>
            </a:tbl>
          </a:graphicData>
        </a:graphic>
      </p:graphicFrame>
      <p:sp>
        <p:nvSpPr>
          <p:cNvPr id="4" name="スライド番号プレースホルダー 6">
            <a:extLst>
              <a:ext uri="{FF2B5EF4-FFF2-40B4-BE49-F238E27FC236}">
                <a16:creationId xmlns:a16="http://schemas.microsoft.com/office/drawing/2014/main" id="{73625140-4847-4480-AB57-DAD35B7C60E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15</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2057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385583686"/>
              </p:ext>
            </p:extLst>
          </p:nvPr>
        </p:nvGraphicFramePr>
        <p:xfrm>
          <a:off x="503649" y="405344"/>
          <a:ext cx="9042035" cy="1634109"/>
        </p:xfrm>
        <a:graphic>
          <a:graphicData uri="http://schemas.openxmlformats.org/drawingml/2006/table">
            <a:tbl>
              <a:tblPr firstRow="1" bandRow="1">
                <a:tableStyleId>{BC89EF96-8CEA-46FF-86C4-4CE0E7609802}</a:tableStyleId>
              </a:tblPr>
              <a:tblGrid>
                <a:gridCol w="3000979">
                  <a:extLst>
                    <a:ext uri="{9D8B030D-6E8A-4147-A177-3AD203B41FA5}">
                      <a16:colId xmlns:a16="http://schemas.microsoft.com/office/drawing/2014/main" val="1259228249"/>
                    </a:ext>
                  </a:extLst>
                </a:gridCol>
                <a:gridCol w="3014544">
                  <a:extLst>
                    <a:ext uri="{9D8B030D-6E8A-4147-A177-3AD203B41FA5}">
                      <a16:colId xmlns:a16="http://schemas.microsoft.com/office/drawing/2014/main" val="3649650674"/>
                    </a:ext>
                  </a:extLst>
                </a:gridCol>
                <a:gridCol w="3026512">
                  <a:extLst>
                    <a:ext uri="{9D8B030D-6E8A-4147-A177-3AD203B41FA5}">
                      <a16:colId xmlns:a16="http://schemas.microsoft.com/office/drawing/2014/main" val="4190660185"/>
                    </a:ext>
                  </a:extLst>
                </a:gridCol>
              </a:tblGrid>
              <a:tr h="277749">
                <a:tc>
                  <a:txBody>
                    <a:bodyPr/>
                    <a:lstStyle/>
                    <a:p>
                      <a:pPr algn="ctr"/>
                      <a:r>
                        <a:rPr kumimoji="1" lang="en-US" altLang="ja-JP" sz="1100" dirty="0">
                          <a:latin typeface="Meiryo UI" panose="020B0604030504040204" pitchFamily="50" charset="-128"/>
                          <a:ea typeface="Meiryo UI" panose="020B0604030504040204" pitchFamily="50" charset="-128"/>
                        </a:rPr>
                        <a:t> </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参考値</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出　典</a:t>
                      </a:r>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1359562"/>
                  </a:ext>
                </a:extLst>
              </a:tr>
              <a:tr h="370840">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大阪で学ぶ留学生数</a:t>
                      </a:r>
                      <a:endParaRPr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（大学・短大、高専・専修等、日本語教育機関の内訳を含む）</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32,451</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うち　　 大学・短大　           </a:t>
                      </a:r>
                      <a:r>
                        <a:rPr kumimoji="1" lang="en-US" altLang="ja-JP" sz="1100" dirty="0">
                          <a:solidFill>
                            <a:schemeClr val="tx1"/>
                          </a:solidFill>
                          <a:latin typeface="Meiryo UI" panose="020B0604030504040204" pitchFamily="50" charset="-128"/>
                          <a:ea typeface="Meiryo UI" panose="020B0604030504040204" pitchFamily="50" charset="-128"/>
                        </a:rPr>
                        <a:t>10,874</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高専・専修等　        </a:t>
                      </a:r>
                      <a:r>
                        <a:rPr kumimoji="1" lang="en-US" altLang="ja-JP" sz="1100" dirty="0">
                          <a:solidFill>
                            <a:schemeClr val="tx1"/>
                          </a:solidFill>
                          <a:latin typeface="Meiryo UI" panose="020B0604030504040204" pitchFamily="50" charset="-128"/>
                          <a:ea typeface="Meiryo UI" panose="020B0604030504040204" pitchFamily="50" charset="-128"/>
                        </a:rPr>
                        <a:t>9,330</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zh-TW" altLang="en-US" sz="1100" dirty="0">
                          <a:solidFill>
                            <a:schemeClr val="tx1"/>
                          </a:solidFill>
                          <a:latin typeface="Meiryo UI" panose="020B0604030504040204" pitchFamily="50" charset="-128"/>
                          <a:ea typeface="Meiryo UI" panose="020B0604030504040204" pitchFamily="50" charset="-128"/>
                        </a:rPr>
                        <a:t>日本語教育機関</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12,477</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2024.5.1</a:t>
                      </a:r>
                      <a:r>
                        <a:rPr kumimoji="1" lang="ja-JP" altLang="en-US" sz="1100" dirty="0">
                          <a:solidFill>
                            <a:schemeClr val="tx1"/>
                          </a:solidFill>
                          <a:latin typeface="Meiryo UI" panose="020B0604030504040204" pitchFamily="50" charset="-128"/>
                          <a:ea typeface="Meiryo UI" panose="020B0604030504040204" pitchFamily="50" charset="-128"/>
                        </a:rPr>
                        <a:t>時点</a:t>
                      </a:r>
                      <a:r>
                        <a:rPr kumimoji="1" lang="ja-JP" altLang="en-US" sz="1100" u="none" dirty="0">
                          <a:solidFill>
                            <a:schemeClr val="tx1"/>
                          </a:solidFill>
                          <a:latin typeface="Meiryo UI" panose="020B0604030504040204" pitchFamily="50" charset="-128"/>
                          <a:ea typeface="Meiryo UI" panose="020B0604030504040204" pitchFamily="50" charset="-128"/>
                        </a:rPr>
                        <a:t> </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外国人留学生在籍状況調査</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a:t>
                      </a:r>
                      <a:r>
                        <a:rPr lang="zh-CN" altLang="en-US" sz="1100" u="none" dirty="0">
                          <a:solidFill>
                            <a:schemeClr val="tx1"/>
                          </a:solidFill>
                          <a:latin typeface="Meiryo UI" panose="020B0604030504040204" pitchFamily="50" charset="-128"/>
                          <a:ea typeface="Meiryo UI" panose="020B0604030504040204" pitchFamily="50" charset="-128"/>
                        </a:rPr>
                        <a:t>独立行政法人</a:t>
                      </a:r>
                      <a:r>
                        <a:rPr lang="ja-JP" altLang="en-US" sz="1100" u="none" dirty="0">
                          <a:solidFill>
                            <a:schemeClr val="tx1"/>
                          </a:solidFill>
                          <a:latin typeface="Meiryo UI" panose="020B0604030504040204" pitchFamily="50" charset="-128"/>
                          <a:ea typeface="Meiryo UI" panose="020B0604030504040204" pitchFamily="50" charset="-128"/>
                        </a:rPr>
                        <a:t>日本学生支援機構（</a:t>
                      </a:r>
                      <a:r>
                        <a:rPr lang="en-US" altLang="ja-JP" sz="1100" u="none" dirty="0">
                          <a:solidFill>
                            <a:schemeClr val="tx1"/>
                          </a:solidFill>
                          <a:latin typeface="Meiryo UI" panose="020B0604030504040204" pitchFamily="50" charset="-128"/>
                          <a:ea typeface="Meiryo UI" panose="020B0604030504040204" pitchFamily="50" charset="-128"/>
                        </a:rPr>
                        <a:t>JASSO</a:t>
                      </a:r>
                      <a:r>
                        <a:rPr lang="ja-JP" altLang="en-US" sz="1100" u="none" dirty="0">
                          <a:solidFill>
                            <a:schemeClr val="tx1"/>
                          </a:solidFill>
                          <a:latin typeface="Meiryo UI" panose="020B0604030504040204" pitchFamily="50" charset="-128"/>
                          <a:ea typeface="Meiryo UI" panose="020B0604030504040204" pitchFamily="50" charset="-128"/>
                        </a:rPr>
                        <a:t>））</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府内留学生数等調査（大阪府国際課）</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90981329"/>
                  </a:ext>
                </a:extLst>
              </a:tr>
              <a:tr h="370840">
                <a:tc>
                  <a:txBody>
                    <a:bodyPr/>
                    <a:lstStyle/>
                    <a:p>
                      <a:r>
                        <a:rPr lang="ja-JP" altLang="en-US" sz="11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100" dirty="0">
                          <a:solidFill>
                            <a:schemeClr val="tx1"/>
                          </a:solidFill>
                          <a:latin typeface="Meiryo UI" panose="020B0604030504040204" pitchFamily="50" charset="-128"/>
                          <a:ea typeface="Meiryo UI" panose="020B0604030504040204" pitchFamily="50" charset="-128"/>
                        </a:rPr>
                        <a:t>O-BIC</a:t>
                      </a:r>
                      <a:r>
                        <a:rPr lang="ja-JP" altLang="en-US" sz="1100" dirty="0">
                          <a:solidFill>
                            <a:schemeClr val="tx1"/>
                          </a:solidFill>
                          <a:latin typeface="Meiryo UI" panose="020B0604030504040204" pitchFamily="50" charset="-128"/>
                          <a:ea typeface="Meiryo UI" panose="020B0604030504040204" pitchFamily="50" charset="-128"/>
                        </a:rPr>
                        <a:t>）による外国企業の誘致件数</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年度）</a:t>
                      </a:r>
                      <a:r>
                        <a:rPr kumimoji="1" lang="en-US" altLang="ja-JP" sz="1100" u="none" dirty="0">
                          <a:solidFill>
                            <a:schemeClr val="tx1"/>
                          </a:solidFill>
                          <a:latin typeface="Meiryo UI" panose="020B0604030504040204" pitchFamily="50" charset="-128"/>
                          <a:ea typeface="Meiryo UI" panose="020B0604030504040204" pitchFamily="50" charset="-128"/>
                        </a:rPr>
                        <a:t>31</a:t>
                      </a:r>
                      <a:r>
                        <a:rPr kumimoji="1" lang="ja-JP" altLang="en-US" sz="1100" u="none"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lang="ja-JP" altLang="en-US" sz="11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100" dirty="0">
                          <a:solidFill>
                            <a:schemeClr val="tx1"/>
                          </a:solidFill>
                          <a:latin typeface="Meiryo UI" panose="020B0604030504040204" pitchFamily="50" charset="-128"/>
                          <a:ea typeface="Meiryo UI" panose="020B0604030504040204" pitchFamily="50" charset="-128"/>
                        </a:rPr>
                        <a:t>O-BIC</a:t>
                      </a:r>
                      <a:r>
                        <a:rPr lang="ja-JP" altLang="en-US" sz="1100" dirty="0">
                          <a:solidFill>
                            <a:schemeClr val="tx1"/>
                          </a:solidFill>
                          <a:latin typeface="Meiryo UI" panose="020B0604030504040204" pitchFamily="50" charset="-128"/>
                          <a:ea typeface="Meiryo UI" panose="020B0604030504040204" pitchFamily="50" charset="-128"/>
                        </a:rPr>
                        <a:t>）公表</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18594248"/>
                  </a:ext>
                </a:extLst>
              </a:tr>
            </a:tbl>
          </a:graphicData>
        </a:graphic>
      </p:graphicFrame>
      <p:sp>
        <p:nvSpPr>
          <p:cNvPr id="4" name="スライド番号プレースホルダー 6">
            <a:extLst>
              <a:ext uri="{FF2B5EF4-FFF2-40B4-BE49-F238E27FC236}">
                <a16:creationId xmlns:a16="http://schemas.microsoft.com/office/drawing/2014/main" id="{F3F70501-CF6C-4B14-813A-D994E930EEC8}"/>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36447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a:extLst>
              <a:ext uri="{FF2B5EF4-FFF2-40B4-BE49-F238E27FC236}">
                <a16:creationId xmlns:a16="http://schemas.microsoft.com/office/drawing/2014/main" id="{BE947C01-382E-4BC4-B1DB-324B7A2EFD19}"/>
              </a:ext>
            </a:extLst>
          </p:cNvPr>
          <p:cNvSpPr>
            <a:spLocks noGrp="1"/>
          </p:cNvSpPr>
          <p:nvPr>
            <p:ph idx="1"/>
          </p:nvPr>
        </p:nvSpPr>
        <p:spPr>
          <a:xfrm>
            <a:off x="98612" y="118462"/>
            <a:ext cx="9298857" cy="365125"/>
          </a:xfrm>
        </p:spPr>
        <p:txBody>
          <a:bodyPr>
            <a:noAutofit/>
          </a:bodyPr>
          <a:lstStyle/>
          <a:p>
            <a:pPr marL="187200" indent="-187200">
              <a:lnSpc>
                <a:spcPts val="2800"/>
              </a:lnSpc>
              <a:spcBef>
                <a:spcPts val="30"/>
              </a:spcBef>
              <a:buNone/>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参考資料</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 「大阪都市魅力創造戦略</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」の取組みと今後の展望</a:t>
            </a:r>
            <a:endParaRPr lang="en-US" altLang="ja-JP" sz="1300" dirty="0">
              <a:latin typeface="Meiryo UI" panose="020B0604030504040204" pitchFamily="50" charset="-128"/>
              <a:ea typeface="Meiryo UI" panose="020B0604030504040204" pitchFamily="50" charset="-128"/>
            </a:endParaRPr>
          </a:p>
        </p:txBody>
      </p:sp>
      <p:graphicFrame>
        <p:nvGraphicFramePr>
          <p:cNvPr id="8" name="表 7">
            <a:extLst>
              <a:ext uri="{FF2B5EF4-FFF2-40B4-BE49-F238E27FC236}">
                <a16:creationId xmlns:a16="http://schemas.microsoft.com/office/drawing/2014/main" id="{60E0486D-9681-4B33-9793-CFA5FA0A4261}"/>
              </a:ext>
            </a:extLst>
          </p:cNvPr>
          <p:cNvGraphicFramePr>
            <a:graphicFrameLocks noGrp="1"/>
          </p:cNvGraphicFramePr>
          <p:nvPr>
            <p:extLst>
              <p:ext uri="{D42A27DB-BD31-4B8C-83A1-F6EECF244321}">
                <p14:modId xmlns:p14="http://schemas.microsoft.com/office/powerpoint/2010/main" val="1115621316"/>
              </p:ext>
            </p:extLst>
          </p:nvPr>
        </p:nvGraphicFramePr>
        <p:xfrm>
          <a:off x="212067" y="579724"/>
          <a:ext cx="9496711" cy="5976000"/>
        </p:xfrm>
        <a:graphic>
          <a:graphicData uri="http://schemas.openxmlformats.org/drawingml/2006/table">
            <a:tbl>
              <a:tblPr firstRow="1" bandRow="1">
                <a:tableStyleId>{5C22544A-7EE6-4342-B048-85BDC9FD1C3A}</a:tableStyleId>
              </a:tblPr>
              <a:tblGrid>
                <a:gridCol w="1442649">
                  <a:extLst>
                    <a:ext uri="{9D8B030D-6E8A-4147-A177-3AD203B41FA5}">
                      <a16:colId xmlns:a16="http://schemas.microsoft.com/office/drawing/2014/main" val="2296041815"/>
                    </a:ext>
                  </a:extLst>
                </a:gridCol>
                <a:gridCol w="555959">
                  <a:extLst>
                    <a:ext uri="{9D8B030D-6E8A-4147-A177-3AD203B41FA5}">
                      <a16:colId xmlns:a16="http://schemas.microsoft.com/office/drawing/2014/main" val="249173803"/>
                    </a:ext>
                  </a:extLst>
                </a:gridCol>
                <a:gridCol w="3607421">
                  <a:extLst>
                    <a:ext uri="{9D8B030D-6E8A-4147-A177-3AD203B41FA5}">
                      <a16:colId xmlns:a16="http://schemas.microsoft.com/office/drawing/2014/main" val="3439055732"/>
                    </a:ext>
                  </a:extLst>
                </a:gridCol>
                <a:gridCol w="3890682">
                  <a:extLst>
                    <a:ext uri="{9D8B030D-6E8A-4147-A177-3AD203B41FA5}">
                      <a16:colId xmlns:a16="http://schemas.microsoft.com/office/drawing/2014/main" val="1298569478"/>
                    </a:ext>
                  </a:extLst>
                </a:gridCol>
              </a:tblGrid>
              <a:tr h="360000">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めざすべき都市像</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テーマ</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現戦略の取組み内容</a:t>
                      </a:r>
                    </a:p>
                  </a:txBody>
                  <a:tcPr marL="43118" marR="43118" marT="21559" marB="21559" anchor="ctr">
                    <a:solidFill>
                      <a:srgbClr val="5B9BD5"/>
                    </a:solidFill>
                  </a:tcPr>
                </a:tc>
                <a:tc>
                  <a:txBody>
                    <a:bodyPr/>
                    <a:lstStyle/>
                    <a:p>
                      <a:pPr algn="ctr"/>
                      <a:r>
                        <a:rPr kumimoji="1" lang="ja-JP" altLang="en-US" sz="1000" strike="noStrike" dirty="0">
                          <a:solidFill>
                            <a:schemeClr val="bg1"/>
                          </a:solidFill>
                          <a:latin typeface="Meiryo UI" panose="020B0604030504040204" pitchFamily="50" charset="-128"/>
                          <a:ea typeface="Meiryo UI" panose="020B0604030504040204" pitchFamily="50" charset="-128"/>
                        </a:rPr>
                        <a:t>現状</a:t>
                      </a:r>
                      <a:r>
                        <a:rPr kumimoji="1" lang="ja-JP" altLang="en-US" sz="1000" dirty="0">
                          <a:solidFill>
                            <a:schemeClr val="bg1"/>
                          </a:solidFill>
                          <a:latin typeface="Meiryo UI" panose="020B0604030504040204" pitchFamily="50" charset="-128"/>
                          <a:ea typeface="Meiryo UI" panose="020B0604030504040204" pitchFamily="50" charset="-128"/>
                        </a:rPr>
                        <a:t>と展望</a:t>
                      </a:r>
                    </a:p>
                  </a:txBody>
                  <a:tcPr marL="43118" marR="43118" marT="21559" marB="21559" anchor="ctr">
                    <a:solidFill>
                      <a:srgbClr val="5B9BD5"/>
                    </a:solidFill>
                  </a:tcPr>
                </a:tc>
                <a:extLst>
                  <a:ext uri="{0D108BD9-81ED-4DB2-BD59-A6C34878D82A}">
                    <a16:rowId xmlns:a16="http://schemas.microsoft.com/office/drawing/2014/main" val="3870656217"/>
                  </a:ext>
                </a:extLst>
              </a:tr>
              <a:tr h="792000">
                <a:tc>
                  <a:txBody>
                    <a:bodyPr/>
                    <a:lstStyle/>
                    <a:p>
                      <a:r>
                        <a:rPr kumimoji="1" lang="ja-JP" altLang="en-US" sz="800" b="0" dirty="0">
                          <a:solidFill>
                            <a:schemeClr val="tx1"/>
                          </a:solidFill>
                          <a:latin typeface="Meiryo UI" panose="020B0604030504040204" pitchFamily="50" charset="-128"/>
                          <a:ea typeface="Meiryo UI" panose="020B0604030504040204" pitchFamily="50" charset="-128"/>
                        </a:rPr>
                        <a:t>安全で安心して滞在できる</a:t>
                      </a:r>
                      <a:endParaRPr kumimoji="1" lang="en-US" altLang="ja-JP" sz="800" b="0" dirty="0">
                        <a:solidFill>
                          <a:schemeClr val="tx1"/>
                        </a:solidFill>
                        <a:latin typeface="Meiryo UI" panose="020B0604030504040204" pitchFamily="50" charset="-128"/>
                        <a:ea typeface="Meiryo UI" panose="020B0604030504040204" pitchFamily="50" charset="-128"/>
                      </a:endParaRPr>
                    </a:p>
                    <a:p>
                      <a:r>
                        <a:rPr kumimoji="1" lang="en-US" altLang="ja-JP" sz="800" b="1" dirty="0">
                          <a:solidFill>
                            <a:schemeClr val="tx1"/>
                          </a:solidFill>
                          <a:latin typeface="Meiryo UI" panose="020B0604030504040204" pitchFamily="50" charset="-128"/>
                          <a:ea typeface="Meiryo UI" panose="020B0604030504040204" pitchFamily="50" charset="-128"/>
                        </a:rPr>
                        <a:t>24</a:t>
                      </a:r>
                      <a:r>
                        <a:rPr kumimoji="1" lang="ja-JP" altLang="en-US" sz="800" b="1" dirty="0">
                          <a:solidFill>
                            <a:schemeClr val="tx1"/>
                          </a:solidFill>
                          <a:latin typeface="Meiryo UI" panose="020B0604030504040204" pitchFamily="50" charset="-128"/>
                          <a:ea typeface="Meiryo UI" panose="020B0604030504040204" pitchFamily="50" charset="-128"/>
                        </a:rPr>
                        <a:t>時間おもてなし都市</a:t>
                      </a:r>
                    </a:p>
                  </a:txBody>
                  <a:tcPr marL="43118" marR="43118" marT="21559" marB="21559" anchor="ctr">
                    <a:solidFill>
                      <a:schemeClr val="accent1">
                        <a:lumMod val="40000"/>
                        <a:lumOff val="60000"/>
                      </a:schemeClr>
                    </a:solidFill>
                  </a:tcPr>
                </a:tc>
                <a:tc>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受入</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環境</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○宿泊施設における新型コロナウイルス感染症対策等の推進をはじめ、キャッシュレス推進やオンライン活用により、ニューノーマルに適応した観光客の受入環境を実現。</a:t>
                      </a: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○多言語支援アプリによる外国人旅行者の安全確保や、市町村等による観光施策への支援等により、旅行者の利便性向上、受入環境整備を推進。</a:t>
                      </a:r>
                    </a:p>
                  </a:txBody>
                  <a:tcPr marL="43118" marR="43118" marT="21559" marB="21559" anchor="ctr">
                    <a:solidFill>
                      <a:schemeClr val="accent1">
                        <a:lumMod val="40000"/>
                        <a:lumOff val="60000"/>
                      </a:schemeClr>
                    </a:solidFill>
                  </a:tcPr>
                </a:tc>
                <a:tc>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近年、世界的に「持続可能な観光」への関心が高まっており、多様性・包摂性の尊重や、観光人材の育成、地域と観光の両立への配慮、デジタル技術の活用等による安全・安心で快適な観光地域づくり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indent="0" algn="just">
                        <a:lnSpc>
                          <a:spcPct val="100000"/>
                        </a:lnSpc>
                        <a:buFont typeface="Wingdings" panose="05000000000000000000" pitchFamily="2" charset="2"/>
                        <a:buNone/>
                      </a:pPr>
                      <a:r>
                        <a:rPr kumimoji="1" lang="ja-JP" altLang="en-US" sz="800" dirty="0">
                          <a:solidFill>
                            <a:schemeClr val="tx1"/>
                          </a:solidFill>
                          <a:latin typeface="Meiryo UI" panose="020B0604030504040204" pitchFamily="50" charset="-128"/>
                          <a:ea typeface="Meiryo UI" panose="020B0604030504040204" pitchFamily="50" charset="-128"/>
                        </a:rPr>
                        <a:t>➡来阪者が安全・安心で快適に過ごせる受入環境の充実を図るとともに、府民・市民が大阪に誇りや愛着を持ち、来阪をお勧めしたくなるような魅力あふれる都市をめざす。</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2067471783"/>
                  </a:ext>
                </a:extLst>
              </a:tr>
              <a:tr h="504000">
                <a:tc>
                  <a:txBody>
                    <a:bodyPr/>
                    <a:lstStyle/>
                    <a:p>
                      <a:r>
                        <a:rPr kumimoji="1" lang="ja-JP" altLang="en-US" sz="800" b="0" dirty="0">
                          <a:solidFill>
                            <a:schemeClr val="tx1"/>
                          </a:solidFill>
                          <a:latin typeface="Meiryo UI" panose="020B0604030504040204" pitchFamily="50" charset="-128"/>
                          <a:ea typeface="Meiryo UI" panose="020B0604030504040204" pitchFamily="50" charset="-128"/>
                        </a:rPr>
                        <a:t>大阪ならではの</a:t>
                      </a:r>
                      <a:endParaRPr kumimoji="1" lang="en-US" altLang="ja-JP" sz="800" b="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賑わいを創出する都市</a:t>
                      </a:r>
                    </a:p>
                  </a:txBody>
                  <a:tcPr marL="43118" marR="43118" marT="21559" marB="21559" anchor="ctr">
                    <a:solidFill>
                      <a:schemeClr val="accent1">
                        <a:lumMod val="20000"/>
                        <a:lumOff val="80000"/>
                      </a:schemeClr>
                    </a:solidFill>
                  </a:tcPr>
                </a:tc>
                <a:tc rowSpan="2">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観光</a:t>
                      </a:r>
                    </a:p>
                  </a:txBody>
                  <a:tcPr marL="43118" marR="43118" marT="21559" marB="21559" anchor="ctr">
                    <a:solidFill>
                      <a:schemeClr val="accent1">
                        <a:lumMod val="20000"/>
                        <a:lumOff val="80000"/>
                      </a:schemeClr>
                    </a:solidFill>
                  </a:tcPr>
                </a:tc>
                <a:tc rowSpan="2">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新型コロナウイルス感染症の拡大により多大な影響を受けた観光関連事業者へ支援を行うとともに、府内コンテンツの磨き上げや海外プロモーションの実施等により、府域周遊を促進し、国内外からの誘客を強化。</a:t>
                      </a: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○大阪・関西万博のインパクトを活用したイベントの実施や、水辺の空間・景観整備、百舌鳥・古市古墳群、万博記念公園等の魅力向上等を通じ、大阪ならではの魅力を創出・発信。</a:t>
                      </a:r>
                    </a:p>
                  </a:txBody>
                  <a:tcPr marL="43118" marR="43118" marT="21559" marB="21559" anchor="ctr">
                    <a:solidFill>
                      <a:schemeClr val="accent1">
                        <a:lumMod val="20000"/>
                        <a:lumOff val="80000"/>
                      </a:schemeClr>
                    </a:solidFill>
                  </a:tcPr>
                </a:tc>
                <a:tc rowSpan="2">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・大阪・関西万博の開催により、国内外より多くの人々が訪れ、活気づいた大阪の賑わいを今後も維持していくための取組みが求められている。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・大阪観光の訪問先が人気観光スポットに集中する等の傾向が見られる。</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➡世界第一級の文化・観光拠点の形成や周遊性を高めるコンテンツの磨き上げなどに取り組み、だれもが訪れたくなる世界に通ずる多彩な魅力あふれる都市をめざす。</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3365647604"/>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多様な楽しみ方ができる</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周遊・観光都市</a:t>
                      </a:r>
                      <a:endParaRPr kumimoji="1" lang="en-US" altLang="ja-JP" sz="8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pPr algn="just">
                        <a:lnSpc>
                          <a:spcPts val="1540"/>
                        </a:lnSpc>
                      </a:pPr>
                      <a:endParaRPr kumimoji="1" lang="ja-JP" altLang="en-US" sz="1400" dirty="0">
                        <a:latin typeface="Meiryo UI" panose="020B0604030504040204" pitchFamily="50" charset="-128"/>
                        <a:ea typeface="Meiryo UI" panose="020B0604030504040204" pitchFamily="50" charset="-128"/>
                      </a:endParaRPr>
                    </a:p>
                  </a:txBody>
                  <a:tcPr marL="43118" marR="43118" marT="21559" marB="21559" anchor="ctr"/>
                </a:tc>
                <a:tc vMerge="1">
                  <a:txBody>
                    <a:bodyPr/>
                    <a:lstStyle/>
                    <a:p>
                      <a:endParaRPr kumimoji="1" lang="ja-JP" altLang="en-US"/>
                    </a:p>
                  </a:txBody>
                  <a:tcPr/>
                </a:tc>
                <a:extLst>
                  <a:ext uri="{0D108BD9-81ED-4DB2-BD59-A6C34878D82A}">
                    <a16:rowId xmlns:a16="http://schemas.microsoft.com/office/drawing/2014/main" val="892257360"/>
                  </a:ext>
                </a:extLst>
              </a:tr>
              <a:tr h="792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世界水準の</a:t>
                      </a:r>
                      <a:r>
                        <a:rPr kumimoji="1" lang="en-US" altLang="ja-JP" sz="800" b="1" dirty="0">
                          <a:solidFill>
                            <a:schemeClr val="tx1"/>
                          </a:solidFill>
                          <a:latin typeface="Meiryo UI" panose="020B0604030504040204" pitchFamily="50" charset="-128"/>
                          <a:ea typeface="Meiryo UI" panose="020B0604030504040204" pitchFamily="50" charset="-128"/>
                        </a:rPr>
                        <a:t>MICE</a:t>
                      </a:r>
                      <a:r>
                        <a:rPr kumimoji="1" lang="ja-JP" altLang="en-US" sz="800" b="1" dirty="0">
                          <a:solidFill>
                            <a:schemeClr val="tx1"/>
                          </a:solidFill>
                          <a:latin typeface="Meiryo UI" panose="020B0604030504040204" pitchFamily="50" charset="-128"/>
                          <a:ea typeface="Meiryo UI" panose="020B0604030504040204" pitchFamily="50" charset="-128"/>
                        </a:rPr>
                        <a:t>都市</a:t>
                      </a:r>
                      <a:endParaRPr kumimoji="1" lang="en-US" altLang="ja-JP" sz="8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algn="ctr">
                        <a:lnSpc>
                          <a:spcPct val="100000"/>
                        </a:lnSpc>
                      </a:pPr>
                      <a:r>
                        <a:rPr kumimoji="1" lang="en-US" altLang="ja-JP" sz="800" dirty="0">
                          <a:solidFill>
                            <a:schemeClr val="tx1"/>
                          </a:solidFill>
                          <a:latin typeface="Meiryo UI" panose="020B0604030504040204" pitchFamily="50" charset="-128"/>
                          <a:ea typeface="Meiryo UI" panose="020B0604030504040204" pitchFamily="50" charset="-128"/>
                        </a:rPr>
                        <a:t>MICE</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○国際イベントに関する調査研究を行うとともに、</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誘致戦略を策定。官民が一体となって国際会議の誘致に取り組むとともに、大阪における</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受入体制を強化。</a:t>
                      </a:r>
                    </a:p>
                  </a:txBody>
                  <a:tcPr marL="43118" marR="43118" marT="21559" marB="21559" anchor="ctr">
                    <a:solidFill>
                      <a:schemeClr val="accent1">
                        <a:lumMod val="40000"/>
                        <a:lumOff val="60000"/>
                      </a:schemeClr>
                    </a:solidFill>
                  </a:tcPr>
                </a:tc>
                <a:tc>
                  <a:txBody>
                    <a:bodyPr/>
                    <a:lstStyle/>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・国際会議の開催件数（大阪）は順調に推移しているが、</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誘致戦略の目標達成に向けて、これまで以上の取組みが必要となっている。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u="none" dirty="0">
                          <a:solidFill>
                            <a:schemeClr val="tx1"/>
                          </a:solidFill>
                          <a:latin typeface="Meiryo UI" panose="020B0604030504040204" pitchFamily="50" charset="-128"/>
                          <a:ea typeface="Meiryo UI" panose="020B0604030504040204" pitchFamily="50" charset="-128"/>
                        </a:rPr>
                        <a:t>MICE</a:t>
                      </a:r>
                      <a:r>
                        <a:rPr kumimoji="1" lang="ja-JP" altLang="en-US" sz="800" u="none" dirty="0">
                          <a:solidFill>
                            <a:schemeClr val="tx1"/>
                          </a:solidFill>
                          <a:latin typeface="Meiryo UI" panose="020B0604030504040204" pitchFamily="50" charset="-128"/>
                          <a:ea typeface="Meiryo UI" panose="020B0604030504040204" pitchFamily="50" charset="-128"/>
                        </a:rPr>
                        <a:t>誘致・開催支援を強化し</a:t>
                      </a:r>
                      <a:r>
                        <a:rPr kumimoji="1" lang="ja-JP" altLang="en-US" sz="800" u="none" strike="noStrike" dirty="0">
                          <a:solidFill>
                            <a:schemeClr val="tx1"/>
                          </a:solidFill>
                          <a:latin typeface="Meiryo UI" panose="020B0604030504040204" pitchFamily="50" charset="-128"/>
                          <a:ea typeface="Meiryo UI" panose="020B0604030504040204" pitchFamily="50" charset="-128"/>
                        </a:rPr>
                        <a:t>、</a:t>
                      </a:r>
                      <a:r>
                        <a:rPr kumimoji="1" lang="ja-JP" altLang="en-US" sz="800" u="none" dirty="0">
                          <a:solidFill>
                            <a:schemeClr val="tx1"/>
                          </a:solidFill>
                          <a:latin typeface="Meiryo UI" panose="020B0604030504040204" pitchFamily="50" charset="-128"/>
                          <a:ea typeface="Meiryo UI" panose="020B0604030504040204" pitchFamily="50" charset="-128"/>
                        </a:rPr>
                        <a:t>施設の機能強化を図るなどにより、</a:t>
                      </a:r>
                      <a:r>
                        <a:rPr kumimoji="1" lang="ja-JP" altLang="en-US" sz="800" dirty="0">
                          <a:solidFill>
                            <a:schemeClr val="tx1"/>
                          </a:solidFill>
                          <a:latin typeface="Meiryo UI" panose="020B0604030504040204" pitchFamily="50" charset="-128"/>
                          <a:ea typeface="Meiryo UI" panose="020B0604030504040204" pitchFamily="50" charset="-128"/>
                        </a:rPr>
                        <a:t>アジア・オセアニアでトップクラスの</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都市をめざす。</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3579782576"/>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大阪が誇る</a:t>
                      </a:r>
                      <a:r>
                        <a:rPr kumimoji="1" lang="ja-JP" altLang="en-US" sz="800" b="1" dirty="0">
                          <a:solidFill>
                            <a:schemeClr val="tx1"/>
                          </a:solidFill>
                          <a:latin typeface="Meiryo UI" panose="020B0604030504040204" pitchFamily="50" charset="-128"/>
                          <a:ea typeface="Meiryo UI" panose="020B0604030504040204" pitchFamily="50" charset="-128"/>
                        </a:rPr>
                        <a:t>文化力を</a:t>
                      </a:r>
                      <a:endParaRPr kumimoji="1" lang="en-US" altLang="ja-JP" sz="800" b="1"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活用した魅力あふれる都市</a:t>
                      </a:r>
                    </a:p>
                  </a:txBody>
                  <a:tcPr marL="43118" marR="43118" marT="21559" marB="21559" anchor="ctr">
                    <a:solidFill>
                      <a:schemeClr val="accent1">
                        <a:lumMod val="20000"/>
                        <a:lumOff val="80000"/>
                      </a:schemeClr>
                    </a:solidFill>
                  </a:tcPr>
                </a:tc>
                <a:tc rowSpan="2">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文化</a:t>
                      </a:r>
                    </a:p>
                  </a:txBody>
                  <a:tcPr marL="43118" marR="43118" marT="21559" marB="21559" anchor="ctr">
                    <a:solidFill>
                      <a:schemeClr val="accent1">
                        <a:lumMod val="20000"/>
                        <a:lumOff val="80000"/>
                      </a:schemeClr>
                    </a:solidFill>
                  </a:tcPr>
                </a:tc>
                <a:tc rowSpan="2">
                  <a:txBody>
                    <a:bodyPr/>
                    <a:lstStyle/>
                    <a:p>
                      <a:pPr algn="l">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○新型コロナウイルス感染症の拡大により様々な影響を受けた大阪の文化芸術活動の回復支援を実施。</a:t>
                      </a:r>
                    </a:p>
                    <a:p>
                      <a:pPr algn="l">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○大阪・関西万博に合わせ、国内外に向けた大阪における文化芸術の魅力発信の強化や環境整備、府内各地の文化資源のさらなる魅力向上等を推進。</a:t>
                      </a:r>
                    </a:p>
                  </a:txBody>
                  <a:tcPr marL="43118" marR="43118" marT="21559" marB="21559" anchor="ctr">
                    <a:solidFill>
                      <a:schemeClr val="accent1">
                        <a:lumMod val="20000"/>
                        <a:lumOff val="80000"/>
                      </a:schemeClr>
                    </a:solidFill>
                  </a:tcPr>
                </a:tc>
                <a:tc rowSpan="2">
                  <a:txBody>
                    <a:bodyPr/>
                    <a:lstStyle/>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・大阪が持つ多彩な文化資源を都市魅力として更に活用することが求められている。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・文化芸術活動の場の充実が求められている。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ja-JP" altLang="en-US" sz="800" u="none" dirty="0">
                          <a:solidFill>
                            <a:schemeClr val="tx1"/>
                          </a:solidFill>
                          <a:latin typeface="Meiryo UI" panose="020B0604030504040204" pitchFamily="50" charset="-128"/>
                          <a:ea typeface="Meiryo UI" panose="020B0604030504040204" pitchFamily="50" charset="-128"/>
                        </a:rPr>
                        <a:t>大阪文化を活用した都市魅力の向上や文化観光の推進、文化芸術拠点の充実や機能強化を行い、</a:t>
                      </a:r>
                      <a:r>
                        <a:rPr kumimoji="1" lang="ja-JP" altLang="en-US" sz="800" dirty="0">
                          <a:solidFill>
                            <a:schemeClr val="tx1"/>
                          </a:solidFill>
                          <a:latin typeface="Meiryo UI" panose="020B0604030504040204" pitchFamily="50" charset="-128"/>
                          <a:ea typeface="Meiryo UI" panose="020B0604030504040204" pitchFamily="50" charset="-128"/>
                        </a:rPr>
                        <a:t>自由で多彩な文化芸術活動がより活性化する、世界に誇れる都市をめざす。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1547816599"/>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あらゆる人々が</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文化を享受できる都市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tc>
                <a:tc vMerge="1">
                  <a:txBody>
                    <a:bodyPr/>
                    <a:lstStyle/>
                    <a:p>
                      <a:endParaRPr kumimoji="1" lang="ja-JP" altLang="en-US"/>
                    </a:p>
                  </a:txBody>
                  <a:tcPr/>
                </a:tc>
                <a:extLst>
                  <a:ext uri="{0D108BD9-81ED-4DB2-BD59-A6C34878D82A}">
                    <a16:rowId xmlns:a16="http://schemas.microsoft.com/office/drawing/2014/main" val="338152890"/>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世界に誇れる</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スポーツ推進都市</a:t>
                      </a:r>
                      <a:endParaRPr kumimoji="1" lang="en-US" altLang="ja-JP" sz="8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rowSpan="2">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スポーツ</a:t>
                      </a:r>
                    </a:p>
                  </a:txBody>
                  <a:tcPr marL="43118" marR="43118" marT="21559" marB="21559" anchor="ctr">
                    <a:solidFill>
                      <a:schemeClr val="accent1">
                        <a:lumMod val="40000"/>
                        <a:lumOff val="60000"/>
                      </a:schemeClr>
                    </a:solidFill>
                  </a:tcPr>
                </a:tc>
                <a:tc rowSpan="2">
                  <a:txBody>
                    <a:bodyPr/>
                    <a:lstStyle/>
                    <a:p>
                      <a:pPr algn="l">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マラソンやアーバンスポーツなど国際的スポーツイベントの開催や、在阪スポーツチームと一体となった大阪スポーツコミッションの設立などにより、スポーツを楽しめる機会を創出するとともに、生涯スポーツの振興や気軽にスポーツに取り組める環境づくりを推進。</a:t>
                      </a:r>
                    </a:p>
                  </a:txBody>
                  <a:tcPr marL="43118" marR="43118" marT="21559" marB="21559" anchor="ctr">
                    <a:solidFill>
                      <a:schemeClr val="accent1">
                        <a:lumMod val="40000"/>
                        <a:lumOff val="60000"/>
                      </a:schemeClr>
                    </a:solidFill>
                  </a:tcPr>
                </a:tc>
                <a:tc rowSpan="2">
                  <a:txBody>
                    <a:bodyPr/>
                    <a:lstStyle/>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・国内主要都市との誘致競争が激化している。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・大規模なスポーツ施設を有しているが、老朽化や、国際大会等の水準を満たしていない等の課題を有している。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・集客力の高い大規模スポーツ大会の誘致が十分に行えていない。</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国内外からの観光客を継続的に惹きつけるため、国際大会等の水準を満たす施設の整備に向けた検討を進めるなど、国内主要都市との誘致競争力を強化し、国際的なスポーツイベントの開催や大規模スポーツイベントの誘致を行い、スポーツによる活力あふれる都市をめざす。　</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488937815"/>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健康と生きがいを創出する</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スポーツに親しめる都市</a:t>
                      </a:r>
                    </a:p>
                  </a:txBody>
                  <a:tcPr marL="43118" marR="43118" marT="21559" marB="21559" anchor="ctr">
                    <a:solidFill>
                      <a:schemeClr val="accent1">
                        <a:lumMod val="40000"/>
                        <a:lumOff val="6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3772217652"/>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大阪の成長を担う</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グローバル人材が活躍する都市</a:t>
                      </a:r>
                    </a:p>
                  </a:txBody>
                  <a:tcPr marL="43118" marR="43118" marT="21559" marB="21559" anchor="ctr">
                    <a:solidFill>
                      <a:schemeClr val="accent1">
                        <a:lumMod val="20000"/>
                        <a:lumOff val="80000"/>
                      </a:schemeClr>
                    </a:solidFill>
                  </a:tcPr>
                </a:tc>
                <a:tc rowSpan="2">
                  <a:txBody>
                    <a:bodyPr/>
                    <a:lstStyle/>
                    <a:p>
                      <a:pPr algn="ctr">
                        <a:lnSpc>
                          <a:spcPct val="100000"/>
                        </a:lnSpc>
                        <a:spcAft>
                          <a:spcPts val="0"/>
                        </a:spcAft>
                      </a:pPr>
                      <a:r>
                        <a:rPr kumimoji="1" lang="ja-JP" altLang="en-US" sz="800" dirty="0">
                          <a:solidFill>
                            <a:schemeClr val="tx1"/>
                          </a:solidFill>
                          <a:latin typeface="Meiryo UI" panose="020B0604030504040204" pitchFamily="50" charset="-128"/>
                          <a:ea typeface="Meiryo UI" panose="020B0604030504040204" pitchFamily="50" charset="-128"/>
                        </a:rPr>
                        <a:t>国際</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ctr">
                        <a:lnSpc>
                          <a:spcPct val="100000"/>
                        </a:lnSpc>
                        <a:spcAft>
                          <a:spcPts val="0"/>
                        </a:spcAft>
                      </a:pPr>
                      <a:r>
                        <a:rPr kumimoji="1" lang="ja-JP" altLang="en-US" sz="800" dirty="0">
                          <a:solidFill>
                            <a:schemeClr val="tx1"/>
                          </a:solidFill>
                          <a:latin typeface="Meiryo UI" panose="020B0604030504040204" pitchFamily="50" charset="-128"/>
                          <a:ea typeface="Meiryo UI" panose="020B0604030504040204" pitchFamily="50" charset="-128"/>
                        </a:rPr>
                        <a:t>交流</a:t>
                      </a:r>
                    </a:p>
                  </a:txBody>
                  <a:tcPr marL="43118" marR="43118" marT="21559" marB="21559" anchor="ctr">
                    <a:solidFill>
                      <a:schemeClr val="accent1">
                        <a:lumMod val="20000"/>
                        <a:lumOff val="80000"/>
                      </a:schemeClr>
                    </a:solidFill>
                  </a:tcPr>
                </a:tc>
                <a:tc rowSpan="2">
                  <a:txBody>
                    <a:bodyPr/>
                    <a:lstStyle/>
                    <a:p>
                      <a:pPr algn="l">
                        <a:lnSpc>
                          <a:spcPct val="100000"/>
                        </a:lnSpc>
                        <a:spcAft>
                          <a:spcPts val="0"/>
                        </a:spcAft>
                      </a:pPr>
                      <a:r>
                        <a:rPr kumimoji="1" lang="ja-JP" altLang="en-US" sz="800" dirty="0">
                          <a:solidFill>
                            <a:schemeClr val="tx1"/>
                          </a:solidFill>
                          <a:latin typeface="Meiryo UI" panose="020B0604030504040204" pitchFamily="50" charset="-128"/>
                          <a:ea typeface="Meiryo UI" panose="020B0604030504040204" pitchFamily="50" charset="-128"/>
                        </a:rPr>
                        <a:t>○外国人留学生の受入・定着促進を行うとともに、次代を担う生徒への英語力・コミュニケーション力の強化や、海外大学への進学に向けた総合的な支援を実施し、グローバル人材の育成を推進。</a:t>
                      </a:r>
                      <a:br>
                        <a:rPr kumimoji="1" lang="ja-JP" altLang="en-US" sz="800" dirty="0">
                          <a:solidFill>
                            <a:schemeClr val="tx1"/>
                          </a:solidFill>
                          <a:latin typeface="Meiryo UI" panose="020B0604030504040204" pitchFamily="50" charset="-128"/>
                          <a:ea typeface="Meiryo UI" panose="020B0604030504040204" pitchFamily="50" charset="-128"/>
                        </a:rPr>
                      </a:br>
                      <a:r>
                        <a:rPr kumimoji="1" lang="ja-JP" altLang="en-US" sz="800" dirty="0">
                          <a:solidFill>
                            <a:schemeClr val="tx1"/>
                          </a:solidFill>
                          <a:latin typeface="Meiryo UI" panose="020B0604030504040204" pitchFamily="50" charset="-128"/>
                          <a:ea typeface="Meiryo UI" panose="020B0604030504040204" pitchFamily="50" charset="-128"/>
                        </a:rPr>
                        <a:t>○外国人相談窓口の運営や、災害時における迅速な多言語支援・情報発信等により、在住外国人が安全・安心に暮らせる環境づくりを推進。</a:t>
                      </a:r>
                    </a:p>
                  </a:txBody>
                  <a:tcPr marL="43118" marR="43118" marT="21559" marB="21559" anchor="ctr">
                    <a:solidFill>
                      <a:schemeClr val="accent1">
                        <a:lumMod val="20000"/>
                        <a:lumOff val="80000"/>
                      </a:schemeClr>
                    </a:solidFill>
                  </a:tcPr>
                </a:tc>
                <a:tc rowSpan="2">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・大阪・関西万博を契機に高まった大阪の国際都市としてのプレゼンスを今後より一層高めていくことが求められている。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indent="0" algn="just">
                        <a:lnSpc>
                          <a:spcPct val="100000"/>
                        </a:lnSpc>
                        <a:buFont typeface="Wingdings" panose="05000000000000000000" pitchFamily="2" charset="2"/>
                        <a:buNone/>
                      </a:pPr>
                      <a:r>
                        <a:rPr kumimoji="1" lang="ja-JP" altLang="en-US" sz="800" dirty="0">
                          <a:solidFill>
                            <a:schemeClr val="tx1"/>
                          </a:solidFill>
                          <a:latin typeface="Meiryo UI" panose="020B0604030504040204" pitchFamily="50" charset="-128"/>
                          <a:ea typeface="Meiryo UI" panose="020B0604030504040204" pitchFamily="50" charset="-128"/>
                        </a:rPr>
                        <a:t>➡　国内外のグローバル人材育成・活躍を推進するとともに、大阪・関西万博を契機にさらなる連携強化を図った海外ネットワークを活用した</a:t>
                      </a:r>
                      <a:r>
                        <a:rPr lang="ja-JP" altLang="en-US" sz="800" dirty="0">
                          <a:solidFill>
                            <a:schemeClr val="tx1"/>
                          </a:solidFill>
                          <a:latin typeface="Meiryo UI" panose="020B0604030504040204" pitchFamily="50" charset="-128"/>
                          <a:ea typeface="Meiryo UI" panose="020B0604030504040204" pitchFamily="50" charset="-128"/>
                        </a:rPr>
                        <a:t>国際ビジネスを中心とした交流の促進</a:t>
                      </a:r>
                      <a:r>
                        <a:rPr kumimoji="1" lang="ja-JP" altLang="en-US" sz="800" dirty="0">
                          <a:solidFill>
                            <a:schemeClr val="tx1"/>
                          </a:solidFill>
                          <a:latin typeface="Meiryo UI" panose="020B0604030504040204" pitchFamily="50" charset="-128"/>
                          <a:ea typeface="Meiryo UI" panose="020B0604030504040204" pitchFamily="50" charset="-128"/>
                        </a:rPr>
                        <a:t>を行うことで、持続的に成長する都市をめざす。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2882065232"/>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出会いが新しい価値を生む</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多様性都市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681300"/>
                  </a:ext>
                </a:extLst>
              </a:tr>
            </a:tbl>
          </a:graphicData>
        </a:graphic>
      </p:graphicFrame>
      <p:sp>
        <p:nvSpPr>
          <p:cNvPr id="6" name="スライド番号プレースホルダー 6">
            <a:extLst>
              <a:ext uri="{FF2B5EF4-FFF2-40B4-BE49-F238E27FC236}">
                <a16:creationId xmlns:a16="http://schemas.microsoft.com/office/drawing/2014/main" id="{968EB989-976B-44CE-803A-86EDB874D78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7117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ACB90E7-0AF2-4F58-9BF2-9E95660927C2}"/>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目次</a:t>
            </a:r>
            <a:endParaRPr kumimoji="1" lang="ja-JP" altLang="en-US" sz="2400" spc="300" dirty="0">
              <a:solidFill>
                <a:schemeClr val="tx1"/>
              </a:solidFill>
              <a:latin typeface="Meiryo UI" panose="020B0604030504040204" pitchFamily="50" charset="-128"/>
              <a:ea typeface="Meiryo UI" panose="020B0604030504040204" pitchFamily="50" charset="-128"/>
            </a:endParaRPr>
          </a:p>
        </p:txBody>
      </p:sp>
      <p:sp>
        <p:nvSpPr>
          <p:cNvPr id="3" name="正方形/長方形 2"/>
          <p:cNvSpPr/>
          <p:nvPr/>
        </p:nvSpPr>
        <p:spPr>
          <a:xfrm>
            <a:off x="1029797" y="1273903"/>
            <a:ext cx="8389258" cy="4992029"/>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200" dirty="0">
                <a:latin typeface="Meiryo UI" panose="020B0604030504040204" pitchFamily="50" charset="-128"/>
                <a:ea typeface="Meiryo UI" panose="020B0604030504040204" pitchFamily="50" charset="-128"/>
              </a:rPr>
              <a:t>はじめに</a:t>
            </a:r>
            <a:endParaRPr lang="en-US" altLang="ja-JP" sz="2200" dirty="0">
              <a:latin typeface="Meiryo UI" panose="020B0604030504040204" pitchFamily="50" charset="-128"/>
              <a:ea typeface="Meiryo UI" panose="020B0604030504040204" pitchFamily="50" charset="-128"/>
            </a:endParaRPr>
          </a:p>
          <a:p>
            <a:endParaRPr lang="en-US" altLang="ja-JP" sz="2200" dirty="0">
              <a:solidFill>
                <a:schemeClr val="tx1"/>
              </a:solidFill>
              <a:latin typeface="Meiryo UI" panose="020B0604030504040204" pitchFamily="50" charset="-128"/>
              <a:ea typeface="Meiryo UI" panose="020B0604030504040204" pitchFamily="50" charset="-128"/>
            </a:endParaRPr>
          </a:p>
          <a:p>
            <a:r>
              <a:rPr lang="ja-JP" altLang="en-US" sz="2200" dirty="0">
                <a:solidFill>
                  <a:schemeClr val="tx1"/>
                </a:solidFill>
                <a:latin typeface="Meiryo UI" panose="020B0604030504040204" pitchFamily="50" charset="-128"/>
                <a:ea typeface="Meiryo UI" panose="020B0604030504040204" pitchFamily="50" charset="-128"/>
              </a:rPr>
              <a:t>今後の都市魅力推進にあたって</a:t>
            </a:r>
            <a:endParaRPr lang="en-US" altLang="ja-JP" sz="2200" dirty="0">
              <a:solidFill>
                <a:schemeClr val="tx1"/>
              </a:solidFill>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めざす姿と基本的な考え方</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テーマ別の取組み</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戦略の進捗管理</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en-US" altLang="ja-JP" sz="2200" dirty="0">
                <a:latin typeface="Meiryo UI" panose="020B0604030504040204" pitchFamily="50" charset="-128"/>
                <a:ea typeface="Meiryo UI" panose="020B0604030504040204" pitchFamily="50" charset="-128"/>
              </a:rPr>
              <a:t>【</a:t>
            </a:r>
            <a:r>
              <a:rPr lang="ja-JP" altLang="en-US" sz="2200" dirty="0">
                <a:latin typeface="Meiryo UI" panose="020B0604030504040204" pitchFamily="50" charset="-128"/>
                <a:ea typeface="Meiryo UI" panose="020B0604030504040204" pitchFamily="50" charset="-128"/>
              </a:rPr>
              <a:t>参考資料</a:t>
            </a:r>
            <a:r>
              <a:rPr lang="en-US" altLang="ja-JP" sz="2200" dirty="0">
                <a:latin typeface="Meiryo UI" panose="020B0604030504040204" pitchFamily="50" charset="-128"/>
                <a:ea typeface="Meiryo UI" panose="020B0604030504040204" pitchFamily="50" charset="-128"/>
              </a:rPr>
              <a:t>】</a:t>
            </a:r>
          </a:p>
        </p:txBody>
      </p:sp>
      <p:sp>
        <p:nvSpPr>
          <p:cNvPr id="4" name="正方形/長方形 3">
            <a:extLst>
              <a:ext uri="{FF2B5EF4-FFF2-40B4-BE49-F238E27FC236}">
                <a16:creationId xmlns:a16="http://schemas.microsoft.com/office/drawing/2014/main" id="{18FFA96A-849C-439F-87A3-7266E5918A8D}"/>
              </a:ext>
            </a:extLst>
          </p:cNvPr>
          <p:cNvSpPr/>
          <p:nvPr/>
        </p:nvSpPr>
        <p:spPr>
          <a:xfrm>
            <a:off x="7743518" y="1031627"/>
            <a:ext cx="772742" cy="547658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r"/>
            <a:r>
              <a:rPr lang="en-US" altLang="ja-JP" sz="2200" dirty="0">
                <a:solidFill>
                  <a:schemeClr val="tx1"/>
                </a:solidFill>
                <a:latin typeface="Meiryo UI" panose="020B0604030504040204" pitchFamily="50" charset="-128"/>
                <a:ea typeface="Meiryo UI" panose="020B0604030504040204" pitchFamily="50" charset="-128"/>
              </a:rPr>
              <a:t>2</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3</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ja-JP" altLang="en-US" sz="2200" dirty="0">
                <a:solidFill>
                  <a:schemeClr val="tx1"/>
                </a:solidFill>
                <a:latin typeface="Meiryo UI" panose="020B0604030504040204" pitchFamily="50" charset="-128"/>
                <a:ea typeface="Meiryo UI" panose="020B0604030504040204" pitchFamily="50" charset="-128"/>
              </a:rPr>
              <a:t>　</a:t>
            </a:r>
            <a:r>
              <a:rPr lang="en-US" altLang="ja-JP" sz="2200" dirty="0">
                <a:solidFill>
                  <a:schemeClr val="tx1"/>
                </a:solidFill>
                <a:latin typeface="Meiryo UI" panose="020B0604030504040204" pitchFamily="50" charset="-128"/>
                <a:ea typeface="Meiryo UI" panose="020B0604030504040204" pitchFamily="50" charset="-128"/>
              </a:rPr>
              <a:t>4</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7</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13</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kumimoji="1" lang="en-US" altLang="ja-JP" sz="2200" dirty="0">
                <a:solidFill>
                  <a:schemeClr val="tx1"/>
                </a:solidFill>
                <a:latin typeface="Meiryo UI" panose="020B0604030504040204" pitchFamily="50" charset="-128"/>
                <a:ea typeface="Meiryo UI" panose="020B0604030504040204" pitchFamily="50" charset="-128"/>
              </a:rPr>
              <a:t>17</a:t>
            </a:r>
          </a:p>
        </p:txBody>
      </p:sp>
      <p:sp>
        <p:nvSpPr>
          <p:cNvPr id="7" name="スライド番号プレースホルダー 6">
            <a:extLst>
              <a:ext uri="{FF2B5EF4-FFF2-40B4-BE49-F238E27FC236}">
                <a16:creationId xmlns:a16="http://schemas.microsoft.com/office/drawing/2014/main" id="{78335CB4-73A5-3EB5-7C54-2DB9CF95BCE8}"/>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867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ACB90E7-0AF2-4F58-9BF2-9E95660927C2}"/>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はじめに</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17" name="コンテンツ プレースホルダー 2">
            <a:extLst>
              <a:ext uri="{FF2B5EF4-FFF2-40B4-BE49-F238E27FC236}">
                <a16:creationId xmlns:a16="http://schemas.microsoft.com/office/drawing/2014/main" id="{BE947C01-382E-4BC4-B1DB-324B7A2EFD19}"/>
              </a:ext>
            </a:extLst>
          </p:cNvPr>
          <p:cNvSpPr>
            <a:spLocks noGrp="1"/>
          </p:cNvSpPr>
          <p:nvPr>
            <p:ph idx="1"/>
          </p:nvPr>
        </p:nvSpPr>
        <p:spPr>
          <a:xfrm>
            <a:off x="308550" y="2695571"/>
            <a:ext cx="9224919" cy="3797304"/>
          </a:xfrm>
        </p:spPr>
        <p:txBody>
          <a:bodyPr>
            <a:noAutofit/>
          </a:bodyPr>
          <a:lstStyle/>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大阪府・市では、世界的な創造都市の実現に向けた観光・国際交流・文化・スポーツ各施策の上位概念となる府市共通の戦略として</a:t>
            </a:r>
            <a:r>
              <a:rPr lang="en-US" altLang="ja-JP" sz="1300" dirty="0">
                <a:latin typeface="Meiryo UI" panose="020B0604030504040204" pitchFamily="50" charset="-128"/>
                <a:ea typeface="Meiryo UI" panose="020B0604030504040204" pitchFamily="50" charset="-128"/>
              </a:rPr>
              <a:t>2012</a:t>
            </a:r>
            <a:r>
              <a:rPr lang="ja-JP" altLang="en-US" sz="1300" dirty="0">
                <a:latin typeface="Meiryo UI" panose="020B0604030504040204" pitchFamily="50" charset="-128"/>
                <a:ea typeface="Meiryo UI" panose="020B0604030504040204" pitchFamily="50" charset="-128"/>
              </a:rPr>
              <a:t>年にはじめて「大阪都市魅力創造戦略」（計画期間：</a:t>
            </a:r>
            <a:r>
              <a:rPr lang="en-US" altLang="ja-JP" sz="1300" dirty="0">
                <a:latin typeface="Meiryo UI" panose="020B0604030504040204" pitchFamily="50" charset="-128"/>
                <a:ea typeface="Meiryo UI" panose="020B0604030504040204" pitchFamily="50" charset="-128"/>
              </a:rPr>
              <a:t>2012</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2015</a:t>
            </a:r>
            <a:r>
              <a:rPr lang="ja-JP" altLang="en-US" sz="1300" dirty="0">
                <a:latin typeface="Meiryo UI" panose="020B0604030504040204" pitchFamily="50" charset="-128"/>
                <a:ea typeface="Meiryo UI" panose="020B0604030504040204" pitchFamily="50" charset="-128"/>
              </a:rPr>
              <a:t>年度）を策定し、以降、一体となって各種プロジェクトを推進することにより、大阪の賑わいを創出し、都市魅力の向上を図ってきた。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2016</a:t>
            </a:r>
            <a:r>
              <a:rPr lang="ja-JP" altLang="en-US" sz="1300" dirty="0">
                <a:latin typeface="Meiryo UI" panose="020B0604030504040204" pitchFamily="50" charset="-128"/>
                <a:ea typeface="Meiryo UI" panose="020B0604030504040204" pitchFamily="50" charset="-128"/>
              </a:rPr>
              <a:t>年に策定した「</a:t>
            </a:r>
            <a:r>
              <a:rPr lang="ja-JP" altLang="ja-JP" sz="1300" dirty="0">
                <a:latin typeface="Meiryo UI" panose="020B0604030504040204" pitchFamily="50" charset="-128"/>
                <a:ea typeface="Meiryo UI" panose="020B0604030504040204" pitchFamily="50" charset="-128"/>
              </a:rPr>
              <a:t>大阪都市魅力</a:t>
            </a:r>
            <a:r>
              <a:rPr lang="ja-JP" altLang="en-US" sz="1300" dirty="0">
                <a:latin typeface="Meiryo UI" panose="020B0604030504040204" pitchFamily="50" charset="-128"/>
                <a:ea typeface="Meiryo UI" panose="020B0604030504040204" pitchFamily="50" charset="-128"/>
              </a:rPr>
              <a:t>創造</a:t>
            </a:r>
            <a:r>
              <a:rPr lang="ja-JP" altLang="ja-JP" sz="1300" dirty="0">
                <a:latin typeface="Meiryo UI" panose="020B0604030504040204" pitchFamily="50" charset="-128"/>
                <a:ea typeface="Meiryo UI" panose="020B0604030504040204" pitchFamily="50" charset="-128"/>
              </a:rPr>
              <a:t>戦略</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a:t>
            </a:r>
            <a:r>
              <a:rPr lang="ja-JP" altLang="ja-JP" sz="1300" dirty="0">
                <a:latin typeface="Meiryo UI" panose="020B0604030504040204" pitchFamily="50" charset="-128"/>
                <a:ea typeface="Meiryo UI" panose="020B0604030504040204" pitchFamily="50" charset="-128"/>
              </a:rPr>
              <a:t>（計画期間：</a:t>
            </a:r>
            <a:r>
              <a:rPr lang="en-US" altLang="ja-JP" sz="1300" dirty="0">
                <a:latin typeface="Meiryo UI" panose="020B0604030504040204" pitchFamily="50" charset="-128"/>
                <a:ea typeface="Meiryo UI" panose="020B0604030504040204" pitchFamily="50" charset="-128"/>
              </a:rPr>
              <a:t>2016</a:t>
            </a:r>
            <a:r>
              <a:rPr lang="ja-JP" altLang="ja-JP"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年度）では、</a:t>
            </a:r>
            <a:r>
              <a:rPr lang="ja-JP" altLang="ja-JP" sz="13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めざす姿として</a:t>
            </a:r>
            <a:r>
              <a:rPr lang="ja-JP" altLang="ja-JP" sz="1300" dirty="0">
                <a:latin typeface="Meiryo UI" panose="020B0604030504040204" pitchFamily="50" charset="-128"/>
                <a:ea typeface="Meiryo UI" panose="020B0604030504040204" pitchFamily="50" charset="-128"/>
              </a:rPr>
              <a:t>「世界的な創造都市、国際エンターテインメント都市へ加速」</a:t>
            </a:r>
            <a:r>
              <a:rPr lang="ja-JP" altLang="en-US" sz="1300" dirty="0">
                <a:latin typeface="Meiryo UI" panose="020B0604030504040204" pitchFamily="50" charset="-128"/>
                <a:ea typeface="Meiryo UI" panose="020B0604030504040204" pitchFamily="50" charset="-128"/>
              </a:rPr>
              <a:t>を掲げ、好調なインバウンド需要を取り込み、着実に国際都市としてのプレゼンスを高める最中、</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年、新型コロナウイルス感染症の蔓延により、人々の移動や集客が制限され、インバウンド需要がほぼ消滅する等、大阪においても、深刻な影響を受けた。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年に策定した「大阪都市魅力創造戦略</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」（計画期間：</a:t>
            </a: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度）は、そのような難局に直面するなか、めざす姿として「魅力共創都市・大阪」を掲げ、新たな時代を切り拓き、多様な主体が連携して世界に誇る魅力あふれる都市を創り上げることをめざし策定した戦略である。この戦略では、新型コロナウイルス感染症による社会への影響を鑑み、住民・企業をはじめ、あらゆるステークホルダーとともに、フェーズに応じた計画的なプロジェクトの推進を行ったことで、水際対策解除後も速やかにインバウンドを含む観光需要を取り込むことができた。加えて、</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年日本国際博覧会（大阪・関西万博）の開催に向けて国際都市大阪にふさわしい新たな賑わい創出に取り組むことで、</a:t>
            </a:r>
            <a:r>
              <a:rPr lang="en-US" altLang="ja-JP" sz="1300" dirty="0">
                <a:latin typeface="Meiryo UI" panose="020B0604030504040204" pitchFamily="50" charset="-128"/>
                <a:ea typeface="Meiryo UI" panose="020B0604030504040204" pitchFamily="50" charset="-128"/>
              </a:rPr>
              <a:t>2024</a:t>
            </a:r>
            <a:r>
              <a:rPr lang="ja-JP" altLang="en-US" sz="1300" dirty="0">
                <a:latin typeface="Meiryo UI" panose="020B0604030504040204" pitchFamily="50" charset="-128"/>
                <a:ea typeface="Meiryo UI" panose="020B0604030504040204" pitchFamily="50" charset="-128"/>
              </a:rPr>
              <a:t>年の来阪外国人旅行者数は、コロナ禍前を上回る過去最高値を達成するなど、めざすべき姿の実現に向けた取組みの成果が表れている。</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endParaRPr lang="en-US" altLang="ja-JP" sz="1300" dirty="0">
              <a:latin typeface="Meiryo UI" panose="020B0604030504040204" pitchFamily="50" charset="-128"/>
              <a:ea typeface="Meiryo UI" panose="020B0604030504040204" pitchFamily="50" charset="-128"/>
            </a:endParaRPr>
          </a:p>
        </p:txBody>
      </p:sp>
      <p:sp>
        <p:nvSpPr>
          <p:cNvPr id="7" name="コンテンツ プレースホルダー 2">
            <a:extLst>
              <a:ext uri="{FF2B5EF4-FFF2-40B4-BE49-F238E27FC236}">
                <a16:creationId xmlns:a16="http://schemas.microsoft.com/office/drawing/2014/main" id="{F5E44ABD-A0E8-475D-8559-AA7B448F9A76}"/>
              </a:ext>
            </a:extLst>
          </p:cNvPr>
          <p:cNvSpPr txBox="1">
            <a:spLocks/>
          </p:cNvSpPr>
          <p:nvPr/>
        </p:nvSpPr>
        <p:spPr>
          <a:xfrm>
            <a:off x="163080" y="756240"/>
            <a:ext cx="2523848" cy="37536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800"/>
              </a:lnSpc>
              <a:spcBef>
                <a:spcPts val="30"/>
              </a:spcBef>
              <a:buFont typeface="Arial" panose="020B0604020202020204" pitchFamily="34" charset="0"/>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大阪都市魅力創造戦略とは</a:t>
            </a:r>
            <a:r>
              <a:rPr lang="en-US" altLang="ja-JP" sz="1300" b="1" dirty="0">
                <a:latin typeface="Meiryo UI" panose="020B0604030504040204" pitchFamily="50" charset="-128"/>
                <a:ea typeface="Meiryo UI" panose="020B0604030504040204" pitchFamily="50" charset="-128"/>
              </a:rPr>
              <a:t>】</a:t>
            </a:r>
          </a:p>
          <a:p>
            <a:pPr marL="0" indent="0">
              <a:lnSpc>
                <a:spcPts val="2500"/>
              </a:lnSpc>
              <a:spcBef>
                <a:spcPts val="30"/>
              </a:spcBef>
              <a:buFont typeface="Arial" panose="020B0604020202020204" pitchFamily="34" charset="0"/>
              <a:buNone/>
            </a:pPr>
            <a:r>
              <a:rPr lang="ja-JP" altLang="en-US" sz="1400" dirty="0">
                <a:solidFill>
                  <a:srgbClr val="FF0000"/>
                </a:solidFill>
                <a:highlight>
                  <a:srgbClr val="FFFF00"/>
                </a:highlight>
                <a:latin typeface="Meiryo UI" panose="020B0604030504040204" pitchFamily="50" charset="-128"/>
                <a:ea typeface="Meiryo UI" panose="020B0604030504040204" pitchFamily="50" charset="-128"/>
              </a:rPr>
              <a:t>　</a:t>
            </a:r>
            <a:endParaRPr lang="en-US" altLang="ja-JP" sz="1400" dirty="0">
              <a:solidFill>
                <a:srgbClr val="FF0000"/>
              </a:solidFill>
              <a:highlight>
                <a:srgbClr val="FFFF00"/>
              </a:highlight>
              <a:latin typeface="Meiryo UI" panose="020B0604030504040204" pitchFamily="50" charset="-128"/>
              <a:ea typeface="Meiryo UI" panose="020B0604030504040204" pitchFamily="50" charset="-128"/>
            </a:endParaRPr>
          </a:p>
          <a:p>
            <a:pPr marL="0" indent="0">
              <a:lnSpc>
                <a:spcPts val="2500"/>
              </a:lnSpc>
              <a:spcBef>
                <a:spcPts val="30"/>
              </a:spcBef>
              <a:buFont typeface="Arial" panose="020B0604020202020204" pitchFamily="34" charset="0"/>
              <a:buNone/>
            </a:pPr>
            <a:r>
              <a:rPr lang="ja-JP" altLang="en-US" sz="1400" b="1" dirty="0">
                <a:solidFill>
                  <a:srgbClr val="FF0000"/>
                </a:solidFill>
                <a:latin typeface="Meiryo UI" panose="020B0604030504040204" pitchFamily="50" charset="-128"/>
                <a:ea typeface="Meiryo UI" panose="020B0604030504040204" pitchFamily="50" charset="-128"/>
              </a:rPr>
              <a:t>　</a:t>
            </a:r>
            <a:endParaRPr lang="en-US" altLang="ja-JP" sz="1400" b="1" u="sng" dirty="0">
              <a:solidFill>
                <a:srgbClr val="FF0000"/>
              </a:solidFill>
              <a:latin typeface="Meiryo UI" panose="020B0604030504040204" pitchFamily="50" charset="-128"/>
              <a:ea typeface="Meiryo UI" panose="020B0604030504040204" pitchFamily="50" charset="-128"/>
            </a:endParaRPr>
          </a:p>
          <a:p>
            <a:pPr marL="0" indent="0">
              <a:lnSpc>
                <a:spcPts val="2800"/>
              </a:lnSpc>
              <a:spcBef>
                <a:spcPts val="30"/>
              </a:spcBef>
              <a:buFont typeface="Arial" panose="020B0604020202020204" pitchFamily="34" charset="0"/>
              <a:buNone/>
            </a:pPr>
            <a:endParaRPr lang="en-US" altLang="ja-JP" sz="1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AEEB8B4-D263-4EB8-BB52-2BE698FFA317}"/>
              </a:ext>
            </a:extLst>
          </p:cNvPr>
          <p:cNvSpPr/>
          <p:nvPr/>
        </p:nvSpPr>
        <p:spPr>
          <a:xfrm>
            <a:off x="271580" y="1226708"/>
            <a:ext cx="9298857" cy="957966"/>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2">
            <a:extLst>
              <a:ext uri="{FF2B5EF4-FFF2-40B4-BE49-F238E27FC236}">
                <a16:creationId xmlns:a16="http://schemas.microsoft.com/office/drawing/2014/main" id="{20858003-95C2-48AE-8FD9-AFA7164CFB8B}"/>
              </a:ext>
            </a:extLst>
          </p:cNvPr>
          <p:cNvSpPr txBox="1">
            <a:spLocks/>
          </p:cNvSpPr>
          <p:nvPr/>
        </p:nvSpPr>
        <p:spPr>
          <a:xfrm>
            <a:off x="451589" y="1274257"/>
            <a:ext cx="9040529" cy="898378"/>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nSpc>
                <a:spcPts val="2100"/>
              </a:lnSpc>
              <a:spcBef>
                <a:spcPts val="30"/>
              </a:spcBef>
              <a:buNone/>
            </a:pPr>
            <a:r>
              <a:rPr lang="ja-JP" altLang="ja-JP" sz="1300" dirty="0">
                <a:latin typeface="Meiryo UI" panose="020B0604030504040204" pitchFamily="50" charset="-128"/>
                <a:ea typeface="Meiryo UI" panose="020B0604030504040204" pitchFamily="50" charset="-128"/>
              </a:rPr>
              <a:t>世界的な創造都市</a:t>
            </a:r>
            <a:r>
              <a:rPr lang="ja-JP" altLang="en-US" sz="1300" dirty="0">
                <a:latin typeface="Meiryo UI" panose="020B0604030504040204" pitchFamily="50" charset="-128"/>
                <a:ea typeface="Meiryo UI" panose="020B0604030504040204" pitchFamily="50" charset="-128"/>
              </a:rPr>
              <a:t>の実現に向けて、</a:t>
            </a:r>
            <a:r>
              <a:rPr lang="ja-JP" altLang="ja-JP" sz="1300" dirty="0">
                <a:latin typeface="Meiryo UI" panose="020B0604030504040204" pitchFamily="50" charset="-128"/>
                <a:ea typeface="Meiryo UI" panose="020B0604030504040204" pitchFamily="50" charset="-128"/>
              </a:rPr>
              <a:t>観光・国際交流・文化・スポーツ各</a:t>
            </a:r>
            <a:r>
              <a:rPr lang="ja-JP" altLang="en-US" sz="1300" dirty="0">
                <a:latin typeface="Meiryo UI" panose="020B0604030504040204" pitchFamily="50" charset="-128"/>
                <a:ea typeface="Meiryo UI" panose="020B0604030504040204" pitchFamily="50" charset="-128"/>
              </a:rPr>
              <a:t>分野おいて、人々を惹きつける「都市魅力」を創造することにより、国内外からの誘客・交流拡大につなげ、国際都市にふさわしい賑わいをもたらすとともに、大阪の都市としての魅力を高めていくための府市共通の戦略である。</a:t>
            </a:r>
            <a:endParaRPr lang="en-US" altLang="ja-JP" sz="1300" dirty="0">
              <a:latin typeface="Meiryo UI" panose="020B0604030504040204" pitchFamily="50" charset="-128"/>
              <a:ea typeface="Meiryo UI" panose="020B0604030504040204" pitchFamily="50" charset="-128"/>
            </a:endParaRPr>
          </a:p>
          <a:p>
            <a:pPr>
              <a:lnSpc>
                <a:spcPts val="2300"/>
              </a:lnSpc>
              <a:spcBef>
                <a:spcPts val="30"/>
              </a:spcBef>
              <a:buFont typeface="Meiryo UI" panose="020B0604030504040204" pitchFamily="50" charset="-128"/>
              <a:buChar char="○"/>
            </a:pPr>
            <a:endParaRPr lang="ja-JP" altLang="en-US" sz="14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コンテンツ プレースホルダー 2">
            <a:extLst>
              <a:ext uri="{FF2B5EF4-FFF2-40B4-BE49-F238E27FC236}">
                <a16:creationId xmlns:a16="http://schemas.microsoft.com/office/drawing/2014/main" id="{FD110BD1-6C3D-4CE9-8B54-CA4C443A0E09}"/>
              </a:ext>
            </a:extLst>
          </p:cNvPr>
          <p:cNvSpPr txBox="1">
            <a:spLocks/>
          </p:cNvSpPr>
          <p:nvPr/>
        </p:nvSpPr>
        <p:spPr>
          <a:xfrm>
            <a:off x="163080" y="2303443"/>
            <a:ext cx="2369807" cy="37536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800"/>
              </a:lnSpc>
              <a:spcBef>
                <a:spcPts val="30"/>
              </a:spcBef>
              <a:buFont typeface="Arial" panose="020B0604020202020204" pitchFamily="34" charset="0"/>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これまでの取組み</a:t>
            </a:r>
            <a:r>
              <a:rPr lang="en-US" altLang="ja-JP" sz="1300" b="1" dirty="0">
                <a:latin typeface="Meiryo UI" panose="020B0604030504040204" pitchFamily="50" charset="-128"/>
                <a:ea typeface="Meiryo UI" panose="020B0604030504040204" pitchFamily="50" charset="-128"/>
              </a:rPr>
              <a:t>】</a:t>
            </a:r>
          </a:p>
          <a:p>
            <a:pPr marL="0" indent="0">
              <a:lnSpc>
                <a:spcPts val="2500"/>
              </a:lnSpc>
              <a:spcBef>
                <a:spcPts val="30"/>
              </a:spcBef>
              <a:buFont typeface="Arial" panose="020B0604020202020204" pitchFamily="34" charset="0"/>
              <a:buNone/>
            </a:pPr>
            <a:r>
              <a:rPr lang="ja-JP" altLang="en-US" sz="1400" dirty="0">
                <a:solidFill>
                  <a:srgbClr val="FF0000"/>
                </a:solidFill>
                <a:highlight>
                  <a:srgbClr val="FFFF00"/>
                </a:highlight>
                <a:latin typeface="Meiryo UI" panose="020B0604030504040204" pitchFamily="50" charset="-128"/>
                <a:ea typeface="Meiryo UI" panose="020B0604030504040204" pitchFamily="50" charset="-128"/>
              </a:rPr>
              <a:t>　</a:t>
            </a:r>
            <a:endParaRPr lang="en-US" altLang="ja-JP" sz="1400" dirty="0">
              <a:solidFill>
                <a:srgbClr val="FF0000"/>
              </a:solidFill>
              <a:highlight>
                <a:srgbClr val="FFFF00"/>
              </a:highlight>
              <a:latin typeface="Meiryo UI" panose="020B0604030504040204" pitchFamily="50" charset="-128"/>
              <a:ea typeface="Meiryo UI" panose="020B0604030504040204" pitchFamily="50" charset="-128"/>
            </a:endParaRPr>
          </a:p>
          <a:p>
            <a:pPr marL="0" indent="0">
              <a:lnSpc>
                <a:spcPts val="2500"/>
              </a:lnSpc>
              <a:spcBef>
                <a:spcPts val="30"/>
              </a:spcBef>
              <a:buFont typeface="Arial" panose="020B0604020202020204" pitchFamily="34" charset="0"/>
              <a:buNone/>
            </a:pPr>
            <a:r>
              <a:rPr lang="ja-JP" altLang="en-US" sz="1400" b="1" dirty="0">
                <a:latin typeface="Meiryo UI" panose="020B0604030504040204" pitchFamily="50" charset="-128"/>
                <a:ea typeface="Meiryo UI" panose="020B0604030504040204" pitchFamily="50" charset="-128"/>
              </a:rPr>
              <a:t>　</a:t>
            </a:r>
            <a:endParaRPr lang="en-US" altLang="ja-JP" sz="1400" b="1" u="sng" dirty="0">
              <a:latin typeface="Meiryo UI" panose="020B0604030504040204" pitchFamily="50" charset="-128"/>
              <a:ea typeface="Meiryo UI" panose="020B0604030504040204" pitchFamily="50" charset="-128"/>
            </a:endParaRPr>
          </a:p>
          <a:p>
            <a:pPr marL="0" indent="0">
              <a:lnSpc>
                <a:spcPts val="2800"/>
              </a:lnSpc>
              <a:spcBef>
                <a:spcPts val="30"/>
              </a:spcBef>
              <a:buFont typeface="Arial" panose="020B0604020202020204" pitchFamily="34" charset="0"/>
              <a:buNone/>
            </a:pPr>
            <a:endParaRPr lang="en-US" altLang="ja-JP" sz="1400" dirty="0">
              <a:latin typeface="Meiryo UI" panose="020B0604030504040204" pitchFamily="50" charset="-128"/>
              <a:ea typeface="Meiryo UI" panose="020B0604030504040204" pitchFamily="50" charset="-128"/>
            </a:endParaRPr>
          </a:p>
        </p:txBody>
      </p:sp>
      <p:sp>
        <p:nvSpPr>
          <p:cNvPr id="12" name="スライド番号プレースホルダー 6">
            <a:extLst>
              <a:ext uri="{FF2B5EF4-FFF2-40B4-BE49-F238E27FC236}">
                <a16:creationId xmlns:a16="http://schemas.microsoft.com/office/drawing/2014/main" id="{7F57FE27-17E0-4103-B0E4-18AC54A5A8F0}"/>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2</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766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9E7F8-FCEE-9772-2481-CBD9D154431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C2477484-AF4A-E147-07D2-48E31EE4D97F}"/>
              </a:ext>
            </a:extLst>
          </p:cNvPr>
          <p:cNvGrpSpPr/>
          <p:nvPr/>
        </p:nvGrpSpPr>
        <p:grpSpPr>
          <a:xfrm>
            <a:off x="539440" y="5714293"/>
            <a:ext cx="5351788" cy="346633"/>
            <a:chOff x="357148" y="5249428"/>
            <a:chExt cx="5351788" cy="409278"/>
          </a:xfrm>
        </p:grpSpPr>
        <p:sp>
          <p:nvSpPr>
            <p:cNvPr id="14" name="正方形/長方形 13">
              <a:extLst>
                <a:ext uri="{FF2B5EF4-FFF2-40B4-BE49-F238E27FC236}">
                  <a16:creationId xmlns:a16="http://schemas.microsoft.com/office/drawing/2014/main" id="{D0BC63CE-EBA1-BC0A-9E29-DB251875EBCC}"/>
                </a:ext>
              </a:extLst>
            </p:cNvPr>
            <p:cNvSpPr/>
            <p:nvPr/>
          </p:nvSpPr>
          <p:spPr>
            <a:xfrm>
              <a:off x="357148" y="5308858"/>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計画期間</a:t>
              </a:r>
              <a:endParaRPr kumimoji="1" lang="ja-JP" altLang="en-US" sz="13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221BB986-9B2D-9F90-7337-91F8B6E3D36E}"/>
                </a:ext>
              </a:extLst>
            </p:cNvPr>
            <p:cNvSpPr/>
            <p:nvPr/>
          </p:nvSpPr>
          <p:spPr>
            <a:xfrm>
              <a:off x="2029766" y="5249428"/>
              <a:ext cx="3679170" cy="409278"/>
            </a:xfrm>
            <a:prstGeom prst="rect">
              <a:avLst/>
            </a:prstGeom>
          </p:spPr>
          <p:txBody>
            <a:bodyPr wrap="square">
              <a:spAutoFit/>
            </a:bodyPr>
            <a:lstStyle/>
            <a:p>
              <a:pPr>
                <a:lnSpc>
                  <a:spcPts val="2300"/>
                </a:lnSpc>
              </a:pP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2026</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R8</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R12</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300" dirty="0">
                <a:latin typeface="Meiryo UI" panose="020B0604030504040204" pitchFamily="50" charset="-128"/>
                <a:ea typeface="Meiryo UI" panose="020B0604030504040204" pitchFamily="50" charset="-128"/>
              </a:endParaRPr>
            </a:p>
          </p:txBody>
        </p:sp>
      </p:grpSp>
      <p:sp>
        <p:nvSpPr>
          <p:cNvPr id="16" name="コンテンツ プレースホルダー 2">
            <a:extLst>
              <a:ext uri="{FF2B5EF4-FFF2-40B4-BE49-F238E27FC236}">
                <a16:creationId xmlns:a16="http://schemas.microsoft.com/office/drawing/2014/main" id="{E0D57F81-D22F-3810-AA3A-C009C60D8336}"/>
              </a:ext>
            </a:extLst>
          </p:cNvPr>
          <p:cNvSpPr txBox="1">
            <a:spLocks/>
          </p:cNvSpPr>
          <p:nvPr/>
        </p:nvSpPr>
        <p:spPr>
          <a:xfrm>
            <a:off x="297865" y="2911246"/>
            <a:ext cx="9252000" cy="2586724"/>
          </a:xfrm>
          <a:prstGeom prst="rect">
            <a:avLst/>
          </a:prstGeom>
          <a:noFill/>
          <a:ln w="12700">
            <a:noFill/>
          </a:ln>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100"/>
              </a:lnSpc>
              <a:spcBef>
                <a:spcPts val="30"/>
              </a:spcBef>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今後の取組みについて</a:t>
            </a:r>
            <a:r>
              <a:rPr lang="en-US" altLang="ja-JP" sz="1300" b="1" dirty="0">
                <a:latin typeface="Meiryo UI" panose="020B0604030504040204" pitchFamily="50" charset="-128"/>
                <a:ea typeface="Meiryo UI" panose="020B0604030504040204" pitchFamily="50" charset="-128"/>
              </a:rPr>
              <a:t>】</a:t>
            </a: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今後さらに、国内外から人々を惹きつけ、大阪の魅力をより一層楽しんでもらうためは、これまで数々のイノベーションを起こしてきた進取の気風や創造性、多様な人々を受け入れる風土など、大阪ならではの強みを存分に発揮し、多彩なコンテンツを創出するとともに、多様性・包摂性の尊重、観光人材の育成、地域と観光の両立への配慮、デジタル技術の活用などの取組みを進めることも重要である。</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そのため</a:t>
            </a:r>
            <a:r>
              <a:rPr lang="ja-JP" altLang="en-US" sz="1300" b="1" dirty="0">
                <a:latin typeface="Meiryo UI" panose="020B0604030504040204" pitchFamily="50" charset="-128"/>
                <a:ea typeface="Meiryo UI" panose="020B0604030504040204" pitchFamily="50" charset="-128"/>
              </a:rPr>
              <a:t> 「大阪ならではの都市魅力ブランドの確立」</a:t>
            </a:r>
            <a:r>
              <a:rPr lang="ja-JP" altLang="en-US" sz="1300" dirty="0">
                <a:latin typeface="Meiryo UI" panose="020B0604030504040204" pitchFamily="50" charset="-128"/>
                <a:ea typeface="Meiryo UI" panose="020B0604030504040204" pitchFamily="50" charset="-128"/>
              </a:rPr>
              <a:t>や、</a:t>
            </a:r>
            <a:r>
              <a:rPr lang="ja-JP" altLang="en-US" sz="1300" b="1" dirty="0">
                <a:latin typeface="Meiryo UI" panose="020B0604030504040204" pitchFamily="50" charset="-128"/>
                <a:ea typeface="Meiryo UI" panose="020B0604030504040204" pitchFamily="50" charset="-128"/>
              </a:rPr>
              <a:t>「持続可能な観光の実現」</a:t>
            </a:r>
            <a:r>
              <a:rPr lang="ja-JP" altLang="en-US" sz="1300" dirty="0">
                <a:latin typeface="Meiryo UI" panose="020B0604030504040204" pitchFamily="50" charset="-128"/>
                <a:ea typeface="Meiryo UI" panose="020B0604030504040204" pitchFamily="50" charset="-128"/>
              </a:rPr>
              <a:t>の２つの視点をもって、新たな価値・魅力の創出や受入環境の整備等、未来への投資を行いながらチャレンジを続けていく。</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年大阪・関西万博の開催により生まれた都市としての価値や注目度を一過性のものとして終わらせることなく、世界から選ばれる国際都市へと成長し続けるためには、統合型リゾート（</a:t>
            </a:r>
            <a:r>
              <a:rPr lang="en-US" altLang="ja-JP" sz="1300" dirty="0">
                <a:latin typeface="Meiryo UI" panose="020B0604030504040204" pitchFamily="50" charset="-128"/>
                <a:ea typeface="Meiryo UI" panose="020B0604030504040204" pitchFamily="50" charset="-128"/>
              </a:rPr>
              <a:t>IR</a:t>
            </a:r>
            <a:r>
              <a:rPr lang="ja-JP" altLang="en-US" sz="1300" dirty="0">
                <a:latin typeface="Meiryo UI" panose="020B0604030504040204" pitchFamily="50" charset="-128"/>
                <a:ea typeface="Meiryo UI" panose="020B0604030504040204" pitchFamily="50" charset="-128"/>
              </a:rPr>
              <a:t>）の開業も控える</a:t>
            </a:r>
            <a:r>
              <a:rPr lang="en-US" altLang="ja-JP" sz="1300" dirty="0">
                <a:latin typeface="Meiryo UI" panose="020B0604030504040204" pitchFamily="50" charset="-128"/>
                <a:ea typeface="Meiryo UI" panose="020B0604030504040204" pitchFamily="50" charset="-128"/>
              </a:rPr>
              <a:t>2030</a:t>
            </a:r>
            <a:r>
              <a:rPr lang="ja-JP" altLang="en-US" sz="1300" dirty="0">
                <a:latin typeface="Meiryo UI" panose="020B0604030504040204" pitchFamily="50" charset="-128"/>
                <a:ea typeface="Meiryo UI" panose="020B0604030504040204" pitchFamily="50" charset="-128"/>
              </a:rPr>
              <a:t>年までの</a:t>
            </a:r>
            <a:r>
              <a:rPr lang="en-US" altLang="ja-JP" sz="1300" dirty="0">
                <a:latin typeface="Meiryo UI" panose="020B0604030504040204" pitchFamily="50" charset="-128"/>
                <a:ea typeface="Meiryo UI" panose="020B0604030504040204" pitchFamily="50" charset="-128"/>
              </a:rPr>
              <a:t>5</a:t>
            </a:r>
            <a:r>
              <a:rPr lang="ja-JP" altLang="en-US" sz="1300" dirty="0">
                <a:latin typeface="Meiryo UI" panose="020B0604030504040204" pitchFamily="50" charset="-128"/>
                <a:ea typeface="Meiryo UI" panose="020B0604030504040204" pitchFamily="50" charset="-128"/>
              </a:rPr>
              <a:t>年間が極めて重要であることから、計画期間は</a:t>
            </a:r>
            <a:r>
              <a:rPr lang="en-US" altLang="ja-JP" sz="1300" dirty="0">
                <a:latin typeface="Meiryo UI" panose="020B0604030504040204" pitchFamily="50" charset="-128"/>
                <a:ea typeface="Meiryo UI" panose="020B0604030504040204" pitchFamily="50" charset="-128"/>
              </a:rPr>
              <a:t>2026</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2030</a:t>
            </a:r>
            <a:r>
              <a:rPr lang="ja-JP" altLang="en-US" sz="1300" dirty="0">
                <a:latin typeface="Meiryo UI" panose="020B0604030504040204" pitchFamily="50" charset="-128"/>
                <a:ea typeface="Meiryo UI" panose="020B0604030504040204" pitchFamily="50" charset="-128"/>
              </a:rPr>
              <a:t>年の５年間とする。</a:t>
            </a:r>
            <a:endParaRPr lang="en-US" altLang="ja-JP" sz="1300" dirty="0">
              <a:latin typeface="Meiryo UI" panose="020B0604030504040204" pitchFamily="50" charset="-128"/>
              <a:ea typeface="Meiryo UI" panose="020B0604030504040204" pitchFamily="50" charset="-128"/>
            </a:endParaRPr>
          </a:p>
        </p:txBody>
      </p:sp>
      <p:sp>
        <p:nvSpPr>
          <p:cNvPr id="8" name="コンテンツ プレースホルダー 2">
            <a:extLst>
              <a:ext uri="{FF2B5EF4-FFF2-40B4-BE49-F238E27FC236}">
                <a16:creationId xmlns:a16="http://schemas.microsoft.com/office/drawing/2014/main" id="{7AB83A4C-C68D-F05A-28FC-977D85675568}"/>
              </a:ext>
            </a:extLst>
          </p:cNvPr>
          <p:cNvSpPr txBox="1">
            <a:spLocks/>
          </p:cNvSpPr>
          <p:nvPr/>
        </p:nvSpPr>
        <p:spPr>
          <a:xfrm>
            <a:off x="297865" y="829865"/>
            <a:ext cx="9216000" cy="1968199"/>
          </a:xfrm>
          <a:prstGeom prst="rect">
            <a:avLst/>
          </a:prstGeom>
          <a:noFill/>
          <a:ln w="12700">
            <a:noFill/>
          </a:ln>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100"/>
              </a:lnSpc>
              <a:spcBef>
                <a:spcPts val="30"/>
              </a:spcBef>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現状・課題</a:t>
            </a:r>
            <a:r>
              <a:rPr lang="en-US" altLang="ja-JP" sz="1300" b="1" dirty="0">
                <a:latin typeface="Meiryo UI" panose="020B0604030504040204" pitchFamily="50" charset="-128"/>
                <a:ea typeface="Meiryo UI" panose="020B0604030504040204" pitchFamily="50" charset="-128"/>
              </a:rPr>
              <a:t>】</a:t>
            </a: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大阪はこれまで、関西・西日本のハブ都市としての地理的優位性や、関西国際空港をはじめとした充実した交通網を生かしつつ、世界でも稀な地形である水の回廊を生かした「水都大阪」の取組みや、大阪の豊かな食や歴史、文化、芸術、スポーツ等の都市魅力を生かした賑わいの創出・発信により、内外から人、モノ、投資等を呼び込む「強い大阪」の実現をめざしてき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現在は、</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大阪・関西万博の開催を契機に、来阪外国人旅行者数や延べ宿泊者数などの観光データは過去最高水準を記録しているが、訪問先が人気観光スポットに集中する等の傾向が見られる。また、国際連合総会にて</a:t>
            </a:r>
            <a:r>
              <a:rPr lang="en-US" altLang="ja-JP" sz="1300" dirty="0">
                <a:latin typeface="Meiryo UI" panose="020B0604030504040204" pitchFamily="50" charset="-128"/>
                <a:ea typeface="Meiryo UI" panose="020B0604030504040204" pitchFamily="50" charset="-128"/>
              </a:rPr>
              <a:t>2027</a:t>
            </a:r>
            <a:r>
              <a:rPr lang="ja-JP" altLang="en-US" sz="1300" dirty="0">
                <a:latin typeface="Meiryo UI" panose="020B0604030504040204" pitchFamily="50" charset="-128"/>
                <a:ea typeface="Meiryo UI" panose="020B0604030504040204" pitchFamily="50" charset="-128"/>
              </a:rPr>
              <a:t>年が「持続可能でレジリエントな観光の国際年」として採択されるなど、世界的に「持続可能な観光」への関心が高まっている。</a:t>
            </a:r>
            <a:endParaRPr lang="en-US" altLang="ja-JP" sz="1300" dirty="0">
              <a:latin typeface="Meiryo UI" panose="020B0604030504040204" pitchFamily="50" charset="-128"/>
              <a:ea typeface="Meiryo UI" panose="020B0604030504040204" pitchFamily="50" charset="-128"/>
            </a:endParaRPr>
          </a:p>
          <a:p>
            <a:pPr marL="360000" indent="-187200">
              <a:lnSpc>
                <a:spcPts val="2300"/>
              </a:lnSpc>
              <a:spcBef>
                <a:spcPts val="30"/>
              </a:spcBef>
              <a:buNone/>
            </a:pPr>
            <a:endParaRPr lang="en-US" altLang="ja-JP" sz="14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3776C001-F730-2DE9-CF99-7FDDDCBFDB21}"/>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今後の都市魅力推進にあたって</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9" name="スライド番号プレースホルダー 6">
            <a:extLst>
              <a:ext uri="{FF2B5EF4-FFF2-40B4-BE49-F238E27FC236}">
                <a16:creationId xmlns:a16="http://schemas.microsoft.com/office/drawing/2014/main" id="{2D891A49-8B49-4DEF-B756-247530823E1E}"/>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3</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90946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1BDF8FDC-7321-473E-A35E-BFAE255B7F92}"/>
              </a:ext>
            </a:extLst>
          </p:cNvPr>
          <p:cNvSpPr/>
          <p:nvPr/>
        </p:nvSpPr>
        <p:spPr>
          <a:xfrm>
            <a:off x="507872" y="4875069"/>
            <a:ext cx="8909109" cy="1368000"/>
          </a:xfrm>
          <a:prstGeom prst="rect">
            <a:avLst/>
          </a:prstGeom>
          <a:ln w="63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559838" y="1462861"/>
            <a:ext cx="8909109" cy="1076195"/>
          </a:xfrm>
          <a:prstGeom prst="rect">
            <a:avLst/>
          </a:prstGeom>
          <a:noFill/>
          <a:ln w="6350">
            <a:solidFill>
              <a:schemeClr val="dk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spcAft>
                <a:spcPts val="600"/>
              </a:spcAft>
            </a:pPr>
            <a:r>
              <a:rPr lang="ja-JP" altLang="en-US" sz="2600" b="1" dirty="0">
                <a:solidFill>
                  <a:schemeClr val="tx1"/>
                </a:solidFill>
                <a:latin typeface="Meiryo UI" panose="020B0604030504040204" pitchFamily="50" charset="-128"/>
                <a:ea typeface="Meiryo UI" panose="020B0604030504040204" pitchFamily="50" charset="-128"/>
              </a:rPr>
              <a:t>国際エンターテインメント都市</a:t>
            </a:r>
            <a:r>
              <a:rPr lang="en-US" altLang="ja-JP" sz="2600" b="1" dirty="0">
                <a:solidFill>
                  <a:schemeClr val="tx1"/>
                </a:solidFill>
                <a:latin typeface="Meiryo UI" panose="020B0604030504040204" pitchFamily="50" charset="-128"/>
                <a:ea typeface="Meiryo UI" panose="020B0604030504040204" pitchFamily="50" charset="-128"/>
              </a:rPr>
              <a:t>OSAKA</a:t>
            </a:r>
          </a:p>
          <a:p>
            <a:pPr algn="ctr"/>
            <a:r>
              <a:rPr lang="ja-JP" altLang="en-US" b="1" dirty="0">
                <a:solidFill>
                  <a:schemeClr val="tx1"/>
                </a:solidFill>
                <a:latin typeface="Meiryo UI" panose="020B0604030504040204" pitchFamily="50" charset="-128"/>
                <a:ea typeface="Meiryo UI" panose="020B0604030504040204" pitchFamily="50" charset="-128"/>
              </a:rPr>
              <a:t>～府民・市民が愛着を持つ、持続可能な魅力あふれる都市へ～</a:t>
            </a:r>
          </a:p>
        </p:txBody>
      </p:sp>
      <p:sp>
        <p:nvSpPr>
          <p:cNvPr id="25" name="正方形/長方形 24">
            <a:extLst>
              <a:ext uri="{FF2B5EF4-FFF2-40B4-BE49-F238E27FC236}">
                <a16:creationId xmlns:a16="http://schemas.microsoft.com/office/drawing/2014/main" id="{A70C2DE4-2272-4F09-B364-8E0629977E28}"/>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めざす姿と基本的な考え方</a:t>
            </a:r>
          </a:p>
        </p:txBody>
      </p:sp>
      <p:sp>
        <p:nvSpPr>
          <p:cNvPr id="18" name="正方形/長方形 17"/>
          <p:cNvSpPr/>
          <p:nvPr/>
        </p:nvSpPr>
        <p:spPr>
          <a:xfrm>
            <a:off x="249010" y="900147"/>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めざ</a:t>
            </a:r>
            <a:r>
              <a:rPr kumimoji="1" lang="ja-JP" altLang="en-US" sz="1300" dirty="0">
                <a:solidFill>
                  <a:schemeClr val="tx1"/>
                </a:solidFill>
                <a:latin typeface="Meiryo UI" panose="020B0604030504040204" pitchFamily="50" charset="-128"/>
                <a:ea typeface="Meiryo UI" panose="020B0604030504040204" pitchFamily="50" charset="-128"/>
              </a:rPr>
              <a:t>す</a:t>
            </a:r>
            <a:r>
              <a:rPr kumimoji="1" lang="ja-JP" altLang="en-US" sz="1300" dirty="0">
                <a:latin typeface="Meiryo UI" panose="020B0604030504040204" pitchFamily="50" charset="-128"/>
                <a:ea typeface="Meiryo UI" panose="020B0604030504040204" pitchFamily="50" charset="-128"/>
              </a:rPr>
              <a:t>姿</a:t>
            </a:r>
          </a:p>
        </p:txBody>
      </p:sp>
      <p:sp>
        <p:nvSpPr>
          <p:cNvPr id="7" name="正方形/長方形 6">
            <a:extLst>
              <a:ext uri="{FF2B5EF4-FFF2-40B4-BE49-F238E27FC236}">
                <a16:creationId xmlns:a16="http://schemas.microsoft.com/office/drawing/2014/main" id="{4517E52F-F86B-4ABA-9FF8-9EE865420A02}"/>
              </a:ext>
            </a:extLst>
          </p:cNvPr>
          <p:cNvSpPr/>
          <p:nvPr/>
        </p:nvSpPr>
        <p:spPr>
          <a:xfrm>
            <a:off x="388393" y="2662936"/>
            <a:ext cx="9252000" cy="1500821"/>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100"/>
              </a:lnSpc>
            </a:pPr>
            <a:r>
              <a:rPr lang="ja-JP" altLang="en-US" sz="1400" dirty="0">
                <a:solidFill>
                  <a:srgbClr val="FF0000"/>
                </a:solidFill>
                <a:latin typeface="Meiryo UI" panose="020B0604030504040204" pitchFamily="50" charset="-128"/>
                <a:ea typeface="Meiryo UI" panose="020B0604030504040204" pitchFamily="50" charset="-128"/>
              </a:rPr>
              <a:t>　</a:t>
            </a:r>
            <a:r>
              <a:rPr lang="ja-JP" altLang="en-US" sz="1300" dirty="0">
                <a:solidFill>
                  <a:schemeClr val="tx1"/>
                </a:solidFill>
                <a:latin typeface="Meiryo UI" panose="020B0604030504040204" pitchFamily="50" charset="-128"/>
                <a:ea typeface="Meiryo UI" panose="020B0604030504040204" pitchFamily="50" charset="-128"/>
              </a:rPr>
              <a:t>大阪が持つ、食や歴史、文化、芸術、スポーツ等を含む都市魅力のすべてが、「多くの人を魅了するエンターテインメント」であり、人と人をつなぎ、人々の心を豊かにするものである。その魅力に加えて、関西・西日本のハブ都市である強みを最大限に活用し、住民や企業をはじめ、あらゆるステークホルダーとともに、国内外からの誘客、交流拡大につなげることで、府民・市民の誇りや愛着につながる新たな魅力が創造され、さらに人々を惹きつける好循環が生まれる、持続可能な「国際エンターテインメント都市」をめざす。</a:t>
            </a:r>
          </a:p>
        </p:txBody>
      </p:sp>
      <p:sp>
        <p:nvSpPr>
          <p:cNvPr id="21" name="正方形/長方形 20">
            <a:extLst>
              <a:ext uri="{FF2B5EF4-FFF2-40B4-BE49-F238E27FC236}">
                <a16:creationId xmlns:a16="http://schemas.microsoft.com/office/drawing/2014/main" id="{329FA570-61BA-4376-BB52-36973CF814B0}"/>
              </a:ext>
            </a:extLst>
          </p:cNvPr>
          <p:cNvSpPr/>
          <p:nvPr/>
        </p:nvSpPr>
        <p:spPr>
          <a:xfrm>
            <a:off x="539568" y="4439261"/>
            <a:ext cx="6521108" cy="425384"/>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300"/>
              </a:lnSpc>
            </a:pPr>
            <a:r>
              <a:rPr lang="ja-JP" altLang="en-US" sz="1300" dirty="0">
                <a:solidFill>
                  <a:schemeClr val="tx1"/>
                </a:solidFill>
                <a:latin typeface="Meiryo UI" panose="020B0604030504040204" pitchFamily="50" charset="-128"/>
                <a:ea typeface="Meiryo UI" panose="020B0604030504040204" pitchFamily="50" charset="-128"/>
              </a:rPr>
              <a:t>本戦略では、次の３つの基本的な考え方のもと、６つのテーマを定め各種施策を推進する。</a:t>
            </a:r>
            <a:endParaRPr lang="en-US" altLang="ja-JP" sz="130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26" name="角丸四角形 1">
            <a:extLst>
              <a:ext uri="{FF2B5EF4-FFF2-40B4-BE49-F238E27FC236}">
                <a16:creationId xmlns:a16="http://schemas.microsoft.com/office/drawing/2014/main" id="{6DBC2C23-E129-450D-AEB2-09126861459A}"/>
              </a:ext>
            </a:extLst>
          </p:cNvPr>
          <p:cNvSpPr/>
          <p:nvPr/>
        </p:nvSpPr>
        <p:spPr>
          <a:xfrm>
            <a:off x="1053383" y="5621395"/>
            <a:ext cx="7794000" cy="492424"/>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国際都市にふさわしい「おもてなし力」の充実</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5B79277-3617-45C8-99D4-512E8DE53C6A}"/>
              </a:ext>
            </a:extLst>
          </p:cNvPr>
          <p:cNvSpPr/>
          <p:nvPr/>
        </p:nvSpPr>
        <p:spPr>
          <a:xfrm>
            <a:off x="249010" y="4044395"/>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基本的な考え方</a:t>
            </a:r>
            <a:endParaRPr kumimoji="1" lang="ja-JP" altLang="en-US" sz="1300" dirty="0">
              <a:latin typeface="Meiryo UI" panose="020B0604030504040204" pitchFamily="50" charset="-128"/>
              <a:ea typeface="Meiryo UI" panose="020B0604030504040204" pitchFamily="50" charset="-128"/>
            </a:endParaRPr>
          </a:p>
        </p:txBody>
      </p:sp>
      <p:sp>
        <p:nvSpPr>
          <p:cNvPr id="29" name="角丸四角形 1">
            <a:extLst>
              <a:ext uri="{FF2B5EF4-FFF2-40B4-BE49-F238E27FC236}">
                <a16:creationId xmlns:a16="http://schemas.microsoft.com/office/drawing/2014/main" id="{D318BD6D-B2D3-4BA9-A487-727F7FC05D10}"/>
              </a:ext>
            </a:extLst>
          </p:cNvPr>
          <p:cNvSpPr/>
          <p:nvPr/>
        </p:nvSpPr>
        <p:spPr>
          <a:xfrm>
            <a:off x="4995554" y="5017456"/>
            <a:ext cx="3852000" cy="493182"/>
          </a:xfrm>
          <a:prstGeom prst="round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個性を生かした都市魅力の強化</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30" name="角丸四角形 1">
            <a:extLst>
              <a:ext uri="{FF2B5EF4-FFF2-40B4-BE49-F238E27FC236}">
                <a16:creationId xmlns:a16="http://schemas.microsoft.com/office/drawing/2014/main" id="{9F0CA460-9BDD-4136-9D70-96AF82E43648}"/>
              </a:ext>
            </a:extLst>
          </p:cNvPr>
          <p:cNvSpPr/>
          <p:nvPr/>
        </p:nvSpPr>
        <p:spPr>
          <a:xfrm>
            <a:off x="1053383" y="5017453"/>
            <a:ext cx="3852000" cy="493185"/>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世界に通じる多彩な都市魅力の創造</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13" name="スライド番号プレースホルダー 6">
            <a:extLst>
              <a:ext uri="{FF2B5EF4-FFF2-40B4-BE49-F238E27FC236}">
                <a16:creationId xmlns:a16="http://schemas.microsoft.com/office/drawing/2014/main" id="{482DCC45-F13E-4B27-B844-34FC6E7274B1}"/>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4</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9180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19981" y="2415989"/>
            <a:ext cx="8910047" cy="1030597"/>
          </a:xfrm>
        </p:spPr>
        <p:txBody>
          <a:bodyPr>
            <a:noAutofit/>
          </a:bodyPr>
          <a:lstStyle/>
          <a:p>
            <a:pPr marL="0" indent="0" algn="just">
              <a:lnSpc>
                <a:spcPts val="2100"/>
              </a:lnSpc>
              <a:spcBef>
                <a:spcPts val="600"/>
              </a:spcBef>
              <a:buNone/>
            </a:pPr>
            <a:r>
              <a:rPr lang="ja-JP" altLang="en-US" sz="1300" kern="100" dirty="0">
                <a:effectLst/>
                <a:latin typeface="Meiryo UI" panose="020B0604030504040204" pitchFamily="50" charset="-128"/>
                <a:ea typeface="Meiryo UI" panose="020B0604030504040204" pitchFamily="50" charset="-128"/>
                <a:cs typeface="Times New Roman" panose="02020603050405020304" pitchFamily="18" charset="0"/>
              </a:rPr>
              <a:t>　大阪・関西万博のレガシーを継承し、大阪の豊かな食や歴史、文化、芸術、スポーツ等の強みに更なる磨きをかけ、大阪のブランド力や知名度を高めることで、大阪を訪れるきっかけをつくり、何度でも訪れたくなるような大阪ならではの個性を生かした都市魅力をより強化する。</a:t>
            </a:r>
            <a:endParaRPr lang="en-US" altLang="ja-JP" sz="1300" strike="dblStrike"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コンテンツ プレースホルダー 2">
            <a:extLst>
              <a:ext uri="{FF2B5EF4-FFF2-40B4-BE49-F238E27FC236}">
                <a16:creationId xmlns:a16="http://schemas.microsoft.com/office/drawing/2014/main" id="{AFB65132-7BB8-4B17-8CCD-F0026B44F5A3}"/>
              </a:ext>
            </a:extLst>
          </p:cNvPr>
          <p:cNvSpPr txBox="1">
            <a:spLocks/>
          </p:cNvSpPr>
          <p:nvPr/>
        </p:nvSpPr>
        <p:spPr>
          <a:xfrm>
            <a:off x="519982" y="965787"/>
            <a:ext cx="8910047" cy="1033052"/>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spcBef>
                <a:spcPts val="600"/>
              </a:spcBef>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大阪が有する都市魅力を生かした質の高いコンテンツの提供や、時間・場所を問わず大阪を満喫できる新たな楽しみ方の創出、まちづくりと連動した国際的な観光拠点や魅力空間の形成など、大阪の都市としての価値やポテンシャルを最大化することで、国内外から選ばれる世界水準の多彩な都市魅力を創出する。</a:t>
            </a:r>
          </a:p>
        </p:txBody>
      </p:sp>
      <p:sp>
        <p:nvSpPr>
          <p:cNvPr id="7" name="角丸四角形 1">
            <a:extLst>
              <a:ext uri="{FF2B5EF4-FFF2-40B4-BE49-F238E27FC236}">
                <a16:creationId xmlns:a16="http://schemas.microsoft.com/office/drawing/2014/main" id="{3FDF27AD-75C2-44FE-A462-61A462E559F3}"/>
              </a:ext>
            </a:extLst>
          </p:cNvPr>
          <p:cNvSpPr/>
          <p:nvPr/>
        </p:nvSpPr>
        <p:spPr>
          <a:xfrm>
            <a:off x="495704" y="202124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個性を生かした都市魅力の強化</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8" name="角丸四角形 1">
            <a:extLst>
              <a:ext uri="{FF2B5EF4-FFF2-40B4-BE49-F238E27FC236}">
                <a16:creationId xmlns:a16="http://schemas.microsoft.com/office/drawing/2014/main" id="{B44C73E0-FBF6-4ACD-88E7-239442A26760}"/>
              </a:ext>
            </a:extLst>
          </p:cNvPr>
          <p:cNvSpPr/>
          <p:nvPr/>
        </p:nvSpPr>
        <p:spPr>
          <a:xfrm>
            <a:off x="495704" y="576751"/>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kern="100" spc="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kern="100" spc="2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世界に通じる多彩な都市魅力の創造</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33D81285-6025-EA0D-87C6-4D7571E4C1A8}"/>
              </a:ext>
            </a:extLst>
          </p:cNvPr>
          <p:cNvSpPr txBox="1">
            <a:spLocks/>
          </p:cNvSpPr>
          <p:nvPr/>
        </p:nvSpPr>
        <p:spPr>
          <a:xfrm>
            <a:off x="495704" y="3834134"/>
            <a:ext cx="8915847" cy="103059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solidFill>
                  <a:srgbClr val="0000FF"/>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大阪の都市魅力に関わる人材の育成や活躍、</a:t>
            </a:r>
            <a:r>
              <a:rPr lang="en-US" altLang="ja-JP" sz="1300" kern="100" dirty="0">
                <a:latin typeface="Meiryo UI" panose="020B0604030504040204" pitchFamily="50" charset="-128"/>
                <a:ea typeface="Meiryo UI" panose="020B0604030504040204" pitchFamily="50" charset="-128"/>
                <a:cs typeface="Times New Roman" panose="02020603050405020304" pitchFamily="18" charset="0"/>
              </a:rPr>
              <a:t>DX</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の推進等に加え、自然災害等の危機事象からのレジリエンス力を備えるなど、来阪者が、安全・安心で快適に滞在を楽しむことができる多様性にあふれた国際都市にふさわしい受入環境の充実を図ることで、府民・市民が大阪に誇りや愛着を持ち、来阪をお勧めしたくなるような魅力あふれる都市をめざす。</a:t>
            </a:r>
            <a:endParaRPr lang="en-US" altLang="ja-JP" sz="1300" kern="100" dirty="0">
              <a:latin typeface="+mn-ea"/>
              <a:cs typeface="Times New Roman" panose="02020603050405020304" pitchFamily="18" charset="0"/>
            </a:endParaRPr>
          </a:p>
        </p:txBody>
      </p:sp>
      <p:sp>
        <p:nvSpPr>
          <p:cNvPr id="9" name="角丸四角形 1">
            <a:extLst>
              <a:ext uri="{FF2B5EF4-FFF2-40B4-BE49-F238E27FC236}">
                <a16:creationId xmlns:a16="http://schemas.microsoft.com/office/drawing/2014/main" id="{52C4D70F-B025-35C8-5B20-BC2C6FB23DA7}"/>
              </a:ext>
            </a:extLst>
          </p:cNvPr>
          <p:cNvSpPr/>
          <p:nvPr/>
        </p:nvSpPr>
        <p:spPr>
          <a:xfrm>
            <a:off x="495704" y="341161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国際都市にふさわしい「おもてなし力」の充実</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2" name="コンテンツ プレースホルダー 2">
            <a:extLst>
              <a:ext uri="{FF2B5EF4-FFF2-40B4-BE49-F238E27FC236}">
                <a16:creationId xmlns:a16="http://schemas.microsoft.com/office/drawing/2014/main" id="{CB17A8A6-B536-A8ED-DD4C-8DC96A0AED95}"/>
              </a:ext>
            </a:extLst>
          </p:cNvPr>
          <p:cNvSpPr txBox="1">
            <a:spLocks/>
          </p:cNvSpPr>
          <p:nvPr/>
        </p:nvSpPr>
        <p:spPr>
          <a:xfrm>
            <a:off x="519981" y="5127855"/>
            <a:ext cx="8915847" cy="1208279"/>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上記の３つの基本的な考え方に沿って取組みを推進するためには、行政・経済界・地域</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団体など様々な主体がその担い手となり、</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それぞれの強み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を最大限に発揮</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していくことが必要である。そのうえで、大阪府、大阪市、府内市町村や</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大阪観光局</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をはじめとする各主体が連携し、大阪の都市魅力の創造、効果的なプロモーション、受入環境の充実等の</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取組</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適切にマネジメントし、旅行者、民間事業者、府民・市民など、全ての人が大阪に愛着を持ち、快適に過ごせる環境づくりを進め、大阪全体の活性化を図る。</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スライド番号プレースホルダー 6">
            <a:extLst>
              <a:ext uri="{FF2B5EF4-FFF2-40B4-BE49-F238E27FC236}">
                <a16:creationId xmlns:a16="http://schemas.microsoft.com/office/drawing/2014/main" id="{54D4972A-E75A-451E-8BF9-0335D04D5575}"/>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5</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6917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64907" y="576756"/>
            <a:ext cx="8576184" cy="754380"/>
          </a:xfrm>
          <a:prstGeom prst="rect">
            <a:avLst/>
          </a:prstGeom>
          <a:ln w="6350">
            <a:prstDash val="sysDot"/>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dirty="0">
                <a:latin typeface="Meiryo UI" panose="020B0604030504040204" pitchFamily="50" charset="-128"/>
                <a:ea typeface="Meiryo UI" panose="020B0604030504040204" pitchFamily="50" charset="-128"/>
              </a:rPr>
              <a:t>　第</a:t>
            </a:r>
            <a:r>
              <a:rPr kumimoji="1" lang="en-US" altLang="ja-JP" sz="1100" dirty="0">
                <a:latin typeface="Meiryo UI" panose="020B0604030504040204" pitchFamily="50" charset="-128"/>
                <a:ea typeface="Meiryo UI" panose="020B0604030504040204" pitchFamily="50" charset="-128"/>
              </a:rPr>
              <a:t>20</a:t>
            </a:r>
            <a:r>
              <a:rPr kumimoji="1" lang="ja-JP" altLang="en-US" sz="1100" dirty="0">
                <a:latin typeface="Meiryo UI" panose="020B0604030504040204" pitchFamily="50" charset="-128"/>
                <a:ea typeface="Meiryo UI" panose="020B0604030504040204" pitchFamily="50" charset="-128"/>
              </a:rPr>
              <a:t>回副首都推進本部会議（</a:t>
            </a:r>
            <a:r>
              <a:rPr kumimoji="1" lang="en-US" altLang="ja-JP" sz="1100" dirty="0">
                <a:latin typeface="Meiryo UI" panose="020B0604030504040204" pitchFamily="50" charset="-128"/>
                <a:ea typeface="Meiryo UI" panose="020B0604030504040204" pitchFamily="50" charset="-128"/>
              </a:rPr>
              <a:t>2020</a:t>
            </a:r>
            <a:r>
              <a:rPr kumimoji="1" lang="ja-JP" altLang="en-US" sz="1100" dirty="0">
                <a:latin typeface="Meiryo UI" panose="020B0604030504040204" pitchFamily="50" charset="-128"/>
                <a:ea typeface="Meiryo UI" panose="020B0604030504040204" pitchFamily="50" charset="-128"/>
              </a:rPr>
              <a:t>年１月</a:t>
            </a:r>
            <a:r>
              <a:rPr kumimoji="1" lang="en-US" altLang="ja-JP" sz="1100" dirty="0">
                <a:latin typeface="Meiryo UI" panose="020B0604030504040204" pitchFamily="50" charset="-128"/>
                <a:ea typeface="Meiryo UI" panose="020B0604030504040204" pitchFamily="50" charset="-128"/>
              </a:rPr>
              <a:t>22</a:t>
            </a:r>
            <a:r>
              <a:rPr kumimoji="1" lang="ja-JP" altLang="en-US" sz="1100" dirty="0">
                <a:latin typeface="Meiryo UI" panose="020B0604030504040204" pitchFamily="50" charset="-128"/>
                <a:ea typeface="Meiryo UI" panose="020B0604030504040204" pitchFamily="50" charset="-128"/>
              </a:rPr>
              <a:t>日</a:t>
            </a:r>
            <a:r>
              <a:rPr kumimoji="1" lang="ja-JP" altLang="en-US" sz="1100" dirty="0">
                <a:solidFill>
                  <a:schemeClr val="tx1"/>
                </a:solidFill>
                <a:latin typeface="Meiryo UI" panose="020B0604030504040204" pitchFamily="50" charset="-128"/>
                <a:ea typeface="Meiryo UI" panose="020B0604030504040204" pitchFamily="50" charset="-128"/>
              </a:rPr>
              <a:t>）における合意に基づき、大阪府・大阪市・堺市は、本戦略における観光施策の方向性を共有し、連携して関連施策を推進することにより、さらなる誘客や府域周遊の促進など事業効果を相乗的に高め、大阪全体としてのメリットにつなげる「新しい好循環」を実現する。</a:t>
            </a:r>
          </a:p>
        </p:txBody>
      </p:sp>
      <p:grpSp>
        <p:nvGrpSpPr>
          <p:cNvPr id="7" name="グループ化 6">
            <a:extLst>
              <a:ext uri="{FF2B5EF4-FFF2-40B4-BE49-F238E27FC236}">
                <a16:creationId xmlns:a16="http://schemas.microsoft.com/office/drawing/2014/main" id="{3EAB201C-4B5A-4C13-B22A-940CA966B1EC}"/>
              </a:ext>
            </a:extLst>
          </p:cNvPr>
          <p:cNvGrpSpPr/>
          <p:nvPr/>
        </p:nvGrpSpPr>
        <p:grpSpPr>
          <a:xfrm>
            <a:off x="664908" y="1497112"/>
            <a:ext cx="8576184" cy="1548000"/>
            <a:chOff x="667807" y="3459214"/>
            <a:chExt cx="8576184" cy="1617510"/>
          </a:xfrm>
        </p:grpSpPr>
        <p:sp>
          <p:nvSpPr>
            <p:cNvPr id="8" name="正方形/長方形 7">
              <a:extLst>
                <a:ext uri="{FF2B5EF4-FFF2-40B4-BE49-F238E27FC236}">
                  <a16:creationId xmlns:a16="http://schemas.microsoft.com/office/drawing/2014/main" id="{67AB9626-3129-4295-8FEE-900D014DCDBC}"/>
                </a:ext>
              </a:extLst>
            </p:cNvPr>
            <p:cNvSpPr/>
            <p:nvPr/>
          </p:nvSpPr>
          <p:spPr>
            <a:xfrm>
              <a:off x="667807" y="3459214"/>
              <a:ext cx="8576184" cy="1617510"/>
            </a:xfrm>
            <a:prstGeom prst="rect">
              <a:avLst/>
            </a:prstGeom>
            <a:noFill/>
            <a:ln>
              <a:solidFill>
                <a:schemeClr val="tx1"/>
              </a:solidFill>
              <a:prstDash val="sysDot"/>
            </a:ln>
          </p:spPr>
          <p:style>
            <a:lnRef idx="2">
              <a:schemeClr val="dk1"/>
            </a:lnRef>
            <a:fillRef idx="1">
              <a:schemeClr val="lt1"/>
            </a:fillRef>
            <a:effectRef idx="0">
              <a:schemeClr val="dk1"/>
            </a:effectRef>
            <a:fontRef idx="minor">
              <a:schemeClr val="dk1"/>
            </a:fontRef>
          </p:style>
          <p:txBody>
            <a:bodyPr rtlCol="0" anchor="ctr"/>
            <a:lstStyle/>
            <a:p>
              <a:pPr>
                <a:lnSpc>
                  <a:spcPct val="140000"/>
                </a:lnSpc>
              </a:pPr>
              <a:r>
                <a:rPr kumimoji="1" lang="ja-JP" altLang="en-US" sz="1100" b="1" dirty="0">
                  <a:latin typeface="Meiryo UI" panose="020B0604030504040204" pitchFamily="50" charset="-128"/>
                  <a:ea typeface="Meiryo UI" panose="020B0604030504040204" pitchFamily="50" charset="-128"/>
                </a:rPr>
                <a:t>　　　　　</a:t>
              </a:r>
              <a:endParaRPr kumimoji="1" lang="en-US" altLang="ja-JP" sz="1100" b="1" dirty="0">
                <a:latin typeface="Meiryo UI" panose="020B0604030504040204" pitchFamily="50" charset="-128"/>
                <a:ea typeface="Meiryo UI" panose="020B0604030504040204" pitchFamily="50" charset="-128"/>
              </a:endParaRPr>
            </a:p>
            <a:p>
              <a:pPr>
                <a:lnSpc>
                  <a:spcPct val="140000"/>
                </a:lnSpc>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は</a:t>
              </a:r>
              <a:r>
                <a:rPr lang="ja-JP" altLang="ja-JP"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2015</a:t>
              </a:r>
              <a:r>
                <a:rPr lang="ja-JP" altLang="ja-JP" sz="1100" dirty="0">
                  <a:solidFill>
                    <a:schemeClr val="tx1"/>
                  </a:solidFill>
                  <a:latin typeface="Meiryo UI" panose="020B0604030504040204" pitchFamily="50" charset="-128"/>
                  <a:ea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rPr>
                <a:t>9</a:t>
              </a:r>
              <a:r>
                <a:rPr lang="ja-JP" altLang="ja-JP" sz="1100" dirty="0">
                  <a:solidFill>
                    <a:schemeClr val="tx1"/>
                  </a:solidFill>
                  <a:latin typeface="Meiryo UI" panose="020B0604030504040204" pitchFamily="50" charset="-128"/>
                  <a:ea typeface="Meiryo UI" panose="020B0604030504040204" pitchFamily="50" charset="-128"/>
                </a:rPr>
                <a:t>月の国連サミットにおいて採択された「持続可能な開発のための</a:t>
              </a:r>
              <a:r>
                <a:rPr lang="en-US" altLang="ja-JP" sz="1100" dirty="0">
                  <a:solidFill>
                    <a:schemeClr val="tx1"/>
                  </a:solidFill>
                  <a:latin typeface="Meiryo UI" panose="020B0604030504040204" pitchFamily="50" charset="-128"/>
                  <a:ea typeface="Meiryo UI" panose="020B0604030504040204" pitchFamily="50" charset="-128"/>
                </a:rPr>
                <a:t>2030</a:t>
              </a:r>
              <a:r>
                <a:rPr lang="ja-JP" altLang="ja-JP" sz="1100" dirty="0">
                  <a:solidFill>
                    <a:schemeClr val="tx1"/>
                  </a:solidFill>
                  <a:latin typeface="Meiryo UI" panose="020B0604030504040204" pitchFamily="50" charset="-128"/>
                  <a:ea typeface="Meiryo UI" panose="020B0604030504040204" pitchFamily="50" charset="-128"/>
                </a:rPr>
                <a:t>アジェンダ」で設定された</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2030</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年を年限とする国際目標であり、誰一人取り残さない持続可能な社会の実現のため、</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17</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の目標</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と</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169</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のターゲットが定められている。大阪は、万博の開催都市として</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、世界の先頭に立って</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に貢献する</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先進都市」を</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めざ</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し</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、様々なステークホルダーと連携のもと取組みを進めている。</a:t>
              </a: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a:lnSpc>
                  <a:spcPct val="140000"/>
                </a:lnSpc>
              </a:pP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本戦略</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に基づく施策についても、関係機関等と連携しつつ、</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の観点</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を</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踏まえ</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ながら取組み</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を進めていく。</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2413666C-9385-48AC-BC22-4DD758A6AEF3}"/>
                </a:ext>
              </a:extLst>
            </p:cNvPr>
            <p:cNvSpPr txBox="1"/>
            <p:nvPr/>
          </p:nvSpPr>
          <p:spPr>
            <a:xfrm>
              <a:off x="673067" y="3557697"/>
              <a:ext cx="2286000" cy="276999"/>
            </a:xfrm>
            <a:prstGeom prst="rect">
              <a:avLst/>
            </a:prstGeom>
            <a:noFill/>
          </p:spPr>
          <p:txBody>
            <a:bodyPr wrap="square" rtlCol="0">
              <a:spAutoFit/>
            </a:bodyPr>
            <a:lstStyle/>
            <a:p>
              <a:r>
                <a:rPr lang="ja-JP" altLang="en-US" sz="1200" b="1" u="sng" dirty="0">
                  <a:latin typeface="Meiryo UI" panose="020B0604030504040204" pitchFamily="50" charset="-128"/>
                  <a:ea typeface="Meiryo UI" panose="020B0604030504040204" pitchFamily="50" charset="-128"/>
                </a:rPr>
                <a:t>■　</a:t>
              </a:r>
              <a:r>
                <a:rPr lang="en-US" altLang="ja-JP" sz="1200" b="1" u="sng" dirty="0">
                  <a:latin typeface="Meiryo UI" panose="020B0604030504040204" pitchFamily="50" charset="-128"/>
                  <a:ea typeface="Meiryo UI" panose="020B0604030504040204" pitchFamily="50" charset="-128"/>
                </a:rPr>
                <a:t>SDGs</a:t>
              </a:r>
              <a:r>
                <a:rPr lang="ja-JP" altLang="en-US" sz="1200" b="1" u="sng" dirty="0">
                  <a:latin typeface="Meiryo UI" panose="020B0604030504040204" pitchFamily="50" charset="-128"/>
                  <a:ea typeface="Meiryo UI" panose="020B0604030504040204" pitchFamily="50" charset="-128"/>
                </a:rPr>
                <a:t>の取組み</a:t>
              </a:r>
              <a:endParaRPr kumimoji="1" lang="ja-JP" altLang="en-US" sz="1200" dirty="0"/>
            </a:p>
          </p:txBody>
        </p:sp>
      </p:grpSp>
      <p:sp>
        <p:nvSpPr>
          <p:cNvPr id="17" name="スライド番号プレースホルダー 6">
            <a:extLst>
              <a:ext uri="{FF2B5EF4-FFF2-40B4-BE49-F238E27FC236}">
                <a16:creationId xmlns:a16="http://schemas.microsoft.com/office/drawing/2014/main" id="{FF066C86-66CB-470D-A77A-4CDD7CF0F795}"/>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6</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60347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28219572"/>
              </p:ext>
            </p:extLst>
          </p:nvPr>
        </p:nvGraphicFramePr>
        <p:xfrm>
          <a:off x="508132" y="1355652"/>
          <a:ext cx="9057499" cy="5040001"/>
        </p:xfrm>
        <a:graphic>
          <a:graphicData uri="http://schemas.openxmlformats.org/drawingml/2006/table">
            <a:tbl>
              <a:tblPr firstRow="1" firstCol="1" bandRow="1">
                <a:tableStyleId>{69CF1AB2-1976-4502-BF36-3FF5EA218861}</a:tableStyleId>
              </a:tblPr>
              <a:tblGrid>
                <a:gridCol w="367681">
                  <a:extLst>
                    <a:ext uri="{9D8B030D-6E8A-4147-A177-3AD203B41FA5}">
                      <a16:colId xmlns:a16="http://schemas.microsoft.com/office/drawing/2014/main" val="1034898150"/>
                    </a:ext>
                  </a:extLst>
                </a:gridCol>
                <a:gridCol w="2844000">
                  <a:extLst>
                    <a:ext uri="{9D8B030D-6E8A-4147-A177-3AD203B41FA5}">
                      <a16:colId xmlns:a16="http://schemas.microsoft.com/office/drawing/2014/main" val="3427753982"/>
                    </a:ext>
                  </a:extLst>
                </a:gridCol>
                <a:gridCol w="5845818">
                  <a:extLst>
                    <a:ext uri="{9D8B030D-6E8A-4147-A177-3AD203B41FA5}">
                      <a16:colId xmlns:a16="http://schemas.microsoft.com/office/drawing/2014/main" val="1183637121"/>
                    </a:ext>
                  </a:extLst>
                </a:gridCol>
              </a:tblGrid>
              <a:tr h="835537">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１</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誰もが訪れたくなる</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世界第一級の観光都市</a:t>
                      </a:r>
                      <a:endPar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食や歴史、文化・芸術、スポーツなどの大阪の強みに更なる磨きをかけるとともに、大阪が持つ資源の価値やポテンシャルの最大化等に取り組み、世界に通ずる魅力あふれる都市をめざす。</a:t>
                      </a:r>
                    </a:p>
                  </a:txBody>
                  <a:tcPr marL="37820" marR="37820" marT="0" marB="0" anchor="ctr"/>
                </a:tc>
                <a:extLst>
                  <a:ext uri="{0D108BD9-81ED-4DB2-BD59-A6C34878D82A}">
                    <a16:rowId xmlns:a16="http://schemas.microsoft.com/office/drawing/2014/main" val="2021061701"/>
                  </a:ext>
                </a:extLst>
              </a:tr>
              <a:tr h="895734">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文化力を活用した</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世界に誇れる魅力あふれる都市</a:t>
                      </a:r>
                    </a:p>
                  </a:txBody>
                  <a:tcPr marL="37820" marR="37820" marT="0" marB="0" anchor="ctr"/>
                </a:tc>
                <a:tc>
                  <a:txBody>
                    <a:bodyPr/>
                    <a:lstStyle/>
                    <a:p>
                      <a:pPr marL="72000" indent="0" algn="just">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大阪の持つ文化力の活用により都市魅力が向上し、世界中から人々が集い交流することで新たなつながりや創造が促進され、自由で多彩な文化芸術活動がより活性化する、世界に誇れる都市をめざす。</a:t>
                      </a:r>
                    </a:p>
                  </a:txBody>
                  <a:tcPr marL="37820" marR="37820" marT="0" marB="0" anchor="ctr"/>
                </a:tc>
                <a:extLst>
                  <a:ext uri="{0D108BD9-81ED-4DB2-BD59-A6C34878D82A}">
                    <a16:rowId xmlns:a16="http://schemas.microsoft.com/office/drawing/2014/main" val="1315625383"/>
                  </a:ext>
                </a:extLst>
              </a:tr>
              <a:tr h="808967">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スポーツによる</a:t>
                      </a:r>
                      <a:endParaRPr kumimoji="1" lang="en-US" altLang="ja-JP" sz="1400" b="1" dirty="0">
                        <a:latin typeface="BIZ UDPゴシック" panose="020B0400000000000000" pitchFamily="50" charset="-128"/>
                        <a:ea typeface="BIZ UDPゴシック" panose="020B0400000000000000" pitchFamily="50" charset="-128"/>
                      </a:endParaRPr>
                    </a:p>
                    <a:p>
                      <a:pPr algn="ctr"/>
                      <a:r>
                        <a:rPr kumimoji="1" lang="ja-JP" altLang="en-US" sz="1400" b="1" dirty="0">
                          <a:latin typeface="BIZ UDPゴシック" panose="020B0400000000000000" pitchFamily="50" charset="-128"/>
                          <a:ea typeface="BIZ UDPゴシック" panose="020B0400000000000000" pitchFamily="50" charset="-128"/>
                        </a:rPr>
                        <a:t>活力あふれる都市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indent="0" algn="l">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rPr>
                        <a:t>世界的なトップアスリートのパフォーマンスを「みる」機会やスポーツを「する」機会の提供、大阪の地域資源を生かしたスポーツツーリズム等により、</a:t>
                      </a:r>
                      <a:r>
                        <a:rPr lang="ja-JP" altLang="en-US" sz="1200" u="none" strike="noStrike" kern="100" dirty="0">
                          <a:solidFill>
                            <a:schemeClr val="tx1"/>
                          </a:solidFill>
                          <a:effectLst/>
                          <a:latin typeface="Meiryo UI" panose="020B0604030504040204" pitchFamily="50" charset="-128"/>
                          <a:ea typeface="Meiryo UI" panose="020B0604030504040204" pitchFamily="50" charset="-128"/>
                        </a:rPr>
                        <a:t>活力</a:t>
                      </a:r>
                      <a:r>
                        <a:rPr lang="ja-JP" altLang="en-US" sz="1200" u="none" kern="100" dirty="0">
                          <a:solidFill>
                            <a:schemeClr val="tx1"/>
                          </a:solidFill>
                          <a:effectLst/>
                          <a:latin typeface="Meiryo UI" panose="020B0604030504040204" pitchFamily="50" charset="-128"/>
                          <a:ea typeface="Meiryo UI" panose="020B0604030504040204" pitchFamily="50" charset="-128"/>
                        </a:rPr>
                        <a:t>あふれる都市をめざす。</a:t>
                      </a:r>
                    </a:p>
                  </a:txBody>
                  <a:tcPr marL="37820" marR="37820" marT="0" marB="0" anchor="ctr"/>
                </a:tc>
                <a:extLst>
                  <a:ext uri="{0D108BD9-81ED-4DB2-BD59-A6C34878D82A}">
                    <a16:rowId xmlns:a16="http://schemas.microsoft.com/office/drawing/2014/main" val="844233874"/>
                  </a:ext>
                </a:extLst>
              </a:tr>
              <a:tr h="837060">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アジア・</a:t>
                      </a: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オセアニアで</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トップクラスの</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MICE</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strike="noStrike" dirty="0">
                          <a:solidFill>
                            <a:schemeClr val="tx1"/>
                          </a:solidFill>
                          <a:latin typeface="Meiryo UI" panose="020B0604030504040204" pitchFamily="50" charset="-128"/>
                          <a:ea typeface="Meiryo UI" panose="020B0604030504040204" pitchFamily="50" charset="-128"/>
                        </a:rPr>
                        <a:t>大阪・関西万博開催都市としての実績や</a:t>
                      </a:r>
                      <a:r>
                        <a:rPr kumimoji="1" lang="ja-JP" altLang="en-US" sz="1200" dirty="0">
                          <a:solidFill>
                            <a:schemeClr val="tx1"/>
                          </a:solidFill>
                          <a:latin typeface="Meiryo UI" panose="020B0604030504040204" pitchFamily="50" charset="-128"/>
                          <a:ea typeface="Meiryo UI" panose="020B0604030504040204" pitchFamily="50" charset="-128"/>
                        </a:rPr>
                        <a:t>統合型リゾート（</a:t>
                      </a:r>
                      <a:r>
                        <a:rPr kumimoji="1" lang="en-US" altLang="ja-JP" sz="1200" dirty="0">
                          <a:solidFill>
                            <a:schemeClr val="tx1"/>
                          </a:solidFill>
                          <a:latin typeface="Meiryo UI" panose="020B0604030504040204" pitchFamily="50" charset="-128"/>
                          <a:ea typeface="Meiryo UI" panose="020B0604030504040204" pitchFamily="50" charset="-128"/>
                        </a:rPr>
                        <a:t>IR</a:t>
                      </a:r>
                      <a:r>
                        <a:rPr kumimoji="1" lang="ja-JP" altLang="en-US" sz="1200" dirty="0">
                          <a:solidFill>
                            <a:schemeClr val="tx1"/>
                          </a:solidFill>
                          <a:latin typeface="Meiryo UI" panose="020B0604030504040204" pitchFamily="50" charset="-128"/>
                          <a:ea typeface="Meiryo UI" panose="020B0604030504040204" pitchFamily="50" charset="-128"/>
                        </a:rPr>
                        <a:t>）のインパクトを生かし、オール大阪での戦略的な取組みにより、世界水準の</a:t>
                      </a:r>
                      <a:r>
                        <a:rPr kumimoji="1" lang="en-US" altLang="ja-JP" sz="1200" dirty="0">
                          <a:solidFill>
                            <a:schemeClr val="tx1"/>
                          </a:solidFill>
                          <a:latin typeface="Meiryo UI" panose="020B0604030504040204" pitchFamily="50" charset="-128"/>
                          <a:ea typeface="Meiryo UI" panose="020B0604030504040204" pitchFamily="50" charset="-128"/>
                        </a:rPr>
                        <a:t>MICE</a:t>
                      </a:r>
                      <a:r>
                        <a:rPr kumimoji="1" lang="ja-JP" altLang="en-US" sz="1200" dirty="0">
                          <a:solidFill>
                            <a:schemeClr val="tx1"/>
                          </a:solidFill>
                          <a:latin typeface="Meiryo UI" panose="020B0604030504040204" pitchFamily="50" charset="-128"/>
                          <a:ea typeface="Meiryo UI" panose="020B0604030504040204" pitchFamily="50" charset="-128"/>
                        </a:rPr>
                        <a:t>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3814659054"/>
                  </a:ext>
                </a:extLst>
              </a:tr>
              <a:tr h="871562">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5</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国際交流を通じて</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持続的に成長する都市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大阪の海外ネットワークを活用した多様な国際交流や将来の大阪に貢献できるグローバル人材の育成・活躍の推進により、新しい価値が生まれ、持続的に成長する都市をめざす。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1676574644"/>
                  </a:ext>
                </a:extLst>
              </a:tr>
              <a:tr h="791141">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６</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さらなる誘客を図る</a:t>
                      </a:r>
                      <a:endParaRPr kumimoji="1" lang="en-US" altLang="ja-JP"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安心して楽しめる快適な都市</a:t>
                      </a:r>
                      <a:endParaRPr kumimoji="1" lang="ja-JP" altLang="en-US" sz="16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大阪を訪れる方々が安全・安心・快適に過ごすことができる持続可能な都市をめざす。</a:t>
                      </a:r>
                      <a:endParaRPr kumimoji="1" lang="ja-JP" altLang="en-US" sz="1200"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37820" marR="37820" marT="0" marB="0" anchor="ctr"/>
                </a:tc>
                <a:extLst>
                  <a:ext uri="{0D108BD9-81ED-4DB2-BD59-A6C34878D82A}">
                    <a16:rowId xmlns:a16="http://schemas.microsoft.com/office/drawing/2014/main" val="1727259644"/>
                  </a:ext>
                </a:extLst>
              </a:tr>
            </a:tbl>
          </a:graphicData>
        </a:graphic>
      </p:graphicFrame>
      <p:sp>
        <p:nvSpPr>
          <p:cNvPr id="6" name="正方形/長方形 5"/>
          <p:cNvSpPr/>
          <p:nvPr/>
        </p:nvSpPr>
        <p:spPr>
          <a:xfrm>
            <a:off x="159657" y="775566"/>
            <a:ext cx="9584766" cy="465245"/>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300" dirty="0">
                <a:solidFill>
                  <a:schemeClr val="tx1"/>
                </a:solidFill>
                <a:latin typeface="Meiryo UI" panose="020B0604030504040204" pitchFamily="50" charset="-128"/>
                <a:ea typeface="Meiryo UI" panose="020B0604030504040204" pitchFamily="50" charset="-128"/>
              </a:rPr>
              <a:t>都市の賑わいや活力を創出するため、６つの</a:t>
            </a:r>
            <a:r>
              <a:rPr lang="ja-JP" altLang="en-US" sz="1300" dirty="0">
                <a:solidFill>
                  <a:schemeClr val="tx1"/>
                </a:solidFill>
                <a:latin typeface="Meiryo UI" panose="020B0604030504040204" pitchFamily="50" charset="-128"/>
                <a:ea typeface="Meiryo UI" panose="020B0604030504040204" pitchFamily="50" charset="-128"/>
              </a:rPr>
              <a:t>テーマ</a:t>
            </a:r>
            <a:r>
              <a:rPr kumimoji="1" lang="ja-JP" altLang="en-US" sz="1300" dirty="0">
                <a:solidFill>
                  <a:schemeClr val="tx1"/>
                </a:solidFill>
                <a:latin typeface="Meiryo UI" panose="020B0604030504040204" pitchFamily="50" charset="-128"/>
                <a:ea typeface="Meiryo UI" panose="020B0604030504040204" pitchFamily="50" charset="-128"/>
              </a:rPr>
              <a:t>を設定し、その実現に向けてベクトルをあわせて施策の実施に取り組む</a:t>
            </a:r>
            <a:r>
              <a:rPr kumimoji="1" lang="ja-JP" altLang="en-US" sz="1300" dirty="0">
                <a:solidFill>
                  <a:schemeClr val="tx1"/>
                </a:solidFill>
                <a:latin typeface="+mn-ea"/>
              </a:rPr>
              <a:t>。</a:t>
            </a:r>
          </a:p>
        </p:txBody>
      </p:sp>
      <p:sp>
        <p:nvSpPr>
          <p:cNvPr id="8" name="正方形/長方形 7">
            <a:extLst>
              <a:ext uri="{FF2B5EF4-FFF2-40B4-BE49-F238E27FC236}">
                <a16:creationId xmlns:a16="http://schemas.microsoft.com/office/drawing/2014/main" id="{0082E7B5-F170-4F3A-849A-EFD65B8A6530}"/>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spc="300" dirty="0">
                <a:solidFill>
                  <a:schemeClr val="tx1"/>
                </a:solidFill>
                <a:latin typeface="BIZ UDPゴシック" panose="020B0400000000000000" pitchFamily="50" charset="-128"/>
                <a:ea typeface="BIZ UDPゴシック" panose="020B0400000000000000" pitchFamily="50" charset="-128"/>
              </a:rPr>
              <a:t>　　</a:t>
            </a:r>
            <a:r>
              <a:rPr lang="ja-JP" altLang="en-US" sz="2400" spc="300" dirty="0">
                <a:solidFill>
                  <a:schemeClr val="tx1"/>
                </a:solidFill>
                <a:latin typeface="BIZ UDPゴシック" panose="020B0400000000000000" pitchFamily="50" charset="-128"/>
                <a:ea typeface="BIZ UDPゴシック" panose="020B0400000000000000" pitchFamily="50" charset="-128"/>
              </a:rPr>
              <a:t>テーマ別の取組み</a:t>
            </a:r>
            <a:endParaRPr kumimoji="1" lang="ja-JP" altLang="en-US" sz="2400" spc="300" dirty="0">
              <a:solidFill>
                <a:schemeClr val="tx1"/>
              </a:solidFill>
              <a:latin typeface="BIZ UDPゴシック" panose="020B0400000000000000" pitchFamily="50" charset="-128"/>
              <a:ea typeface="BIZ UDPゴシック" panose="020B0400000000000000" pitchFamily="50" charset="-128"/>
            </a:endParaRPr>
          </a:p>
        </p:txBody>
      </p:sp>
      <p:sp>
        <p:nvSpPr>
          <p:cNvPr id="7" name="スライド番号プレースホルダー 6">
            <a:extLst>
              <a:ext uri="{FF2B5EF4-FFF2-40B4-BE49-F238E27FC236}">
                <a16:creationId xmlns:a16="http://schemas.microsoft.com/office/drawing/2014/main" id="{342251C4-1AF3-4B00-B717-50378DD58BBB}"/>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7</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02995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049761888"/>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１　誰もが訪れたくなる世界第一級の観光都市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① 世界第一級の文化・観光拠点の形成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b="0" u="none" dirty="0">
                          <a:solidFill>
                            <a:schemeClr val="tx1"/>
                          </a:solidFill>
                          <a:latin typeface="Meiryo UI" panose="020B0604030504040204" pitchFamily="50" charset="-128"/>
                          <a:ea typeface="Meiryo UI" panose="020B0604030504040204" pitchFamily="50" charset="-128"/>
                        </a:rPr>
                        <a:t>IR</a:t>
                      </a:r>
                      <a:r>
                        <a:rPr kumimoji="1" lang="ja-JP" altLang="en-US" sz="1050" b="0" u="none" dirty="0">
                          <a:solidFill>
                            <a:schemeClr val="tx1"/>
                          </a:solidFill>
                          <a:latin typeface="Meiryo UI" panose="020B0604030504040204" pitchFamily="50" charset="-128"/>
                          <a:ea typeface="Meiryo UI" panose="020B0604030504040204" pitchFamily="50" charset="-128"/>
                        </a:rPr>
                        <a:t>を核とした夢洲における新たな国際観光拠点の形成</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関西・</a:t>
                      </a:r>
                      <a:r>
                        <a:rPr kumimoji="1" lang="ja-JP" altLang="en-US" sz="1050" b="0" u="none" strike="noStrike" dirty="0">
                          <a:solidFill>
                            <a:schemeClr val="tx1"/>
                          </a:solidFill>
                          <a:latin typeface="Meiryo UI" panose="020B0604030504040204" pitchFamily="50" charset="-128"/>
                          <a:ea typeface="Meiryo UI" panose="020B0604030504040204" pitchFamily="50" charset="-128"/>
                        </a:rPr>
                        <a:t>西日本との連携強化と交通ネットワークの充実によるゲートウェイ機能の発揮</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大阪・関西万博のレガシーを生かした大阪の魅力発信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世界の人々を惹きつけるキラーコンテンツの創出</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ナイトカルチャーの充実・強化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世界遺産百舌鳥・古市古墳群エリアの賑わいづくり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大阪市内の重点エリア（大阪城・大手前・森之宮地区、中之島地区、御堂筋地区、天王寺・阿倍野地区、新今宮地区、築港・ベイエリア地区）、</a:t>
                      </a:r>
                      <a:r>
                        <a:rPr kumimoji="1" lang="ja-JP" altLang="en-US" sz="1050" u="none" kern="1200" dirty="0">
                          <a:solidFill>
                            <a:schemeClr val="tx1"/>
                          </a:solidFill>
                          <a:latin typeface="Meiryo UI" panose="020B0604030504040204" pitchFamily="50" charset="-128"/>
                          <a:ea typeface="Meiryo UI" panose="020B0604030504040204" pitchFamily="50" charset="-128"/>
                        </a:rPr>
                        <a:t>大阪駅周辺地区（うめきた</a:t>
                      </a:r>
                      <a:r>
                        <a:rPr kumimoji="1" lang="en-US" altLang="ja-JP" sz="1050" u="none" kern="1200" dirty="0">
                          <a:solidFill>
                            <a:schemeClr val="tx1"/>
                          </a:solidFill>
                          <a:latin typeface="Meiryo UI" panose="020B0604030504040204" pitchFamily="50" charset="-128"/>
                          <a:ea typeface="Meiryo UI" panose="020B0604030504040204" pitchFamily="50" charset="-128"/>
                        </a:rPr>
                        <a:t>2</a:t>
                      </a:r>
                      <a:r>
                        <a:rPr kumimoji="1" lang="ja-JP" altLang="en-US" sz="1050" u="none" kern="1200" dirty="0">
                          <a:solidFill>
                            <a:schemeClr val="tx1"/>
                          </a:solidFill>
                          <a:latin typeface="Meiryo UI" panose="020B0604030504040204" pitchFamily="50" charset="-128"/>
                          <a:ea typeface="Meiryo UI" panose="020B0604030504040204" pitchFamily="50" charset="-128"/>
                        </a:rPr>
                        <a:t>期など）</a:t>
                      </a:r>
                      <a:r>
                        <a:rPr kumimoji="1" lang="ja-JP" altLang="en-US" sz="1050" u="none" dirty="0">
                          <a:solidFill>
                            <a:schemeClr val="tx1"/>
                          </a:solidFill>
                          <a:latin typeface="Meiryo UI" panose="020B0604030504040204" pitchFamily="50" charset="-128"/>
                          <a:ea typeface="Meiryo UI" panose="020B0604030504040204" pitchFamily="50" charset="-128"/>
                        </a:rPr>
                        <a:t>、難波周辺地区等の魅力向上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ClrTx/>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水都大阪（水の回廊のさらなる活性化</a:t>
                      </a:r>
                      <a:r>
                        <a:rPr kumimoji="1" lang="ja-JP" altLang="en-US" sz="1050" u="none" strike="noStrike" dirty="0">
                          <a:solidFill>
                            <a:schemeClr val="tx1"/>
                          </a:solidFill>
                          <a:latin typeface="Meiryo UI" panose="020B0604030504040204" pitchFamily="50" charset="-128"/>
                          <a:ea typeface="Meiryo UI" panose="020B0604030504040204" pitchFamily="50" charset="-128"/>
                        </a:rPr>
                        <a:t>、水辺空間の魅力向上等</a:t>
                      </a:r>
                      <a:r>
                        <a:rPr kumimoji="1" lang="ja-JP" altLang="en-US" sz="1050" u="none" dirty="0">
                          <a:solidFill>
                            <a:schemeClr val="tx1"/>
                          </a:solidFill>
                          <a:latin typeface="Meiryo UI" panose="020B0604030504040204" pitchFamily="50" charset="-128"/>
                          <a:ea typeface="Meiryo UI" panose="020B0604030504040204" pitchFamily="50" charset="-128"/>
                        </a:rPr>
                        <a:t>）、光のまちづくりの推進（大阪・光の饗宴、大阪光のまちづくり</a:t>
                      </a:r>
                      <a:r>
                        <a:rPr kumimoji="1" lang="en-US" altLang="ja-JP" sz="1050" u="none" dirty="0">
                          <a:solidFill>
                            <a:schemeClr val="tx1"/>
                          </a:solidFill>
                          <a:latin typeface="Meiryo UI" panose="020B0604030504040204" pitchFamily="50" charset="-128"/>
                          <a:ea typeface="Meiryo UI" panose="020B0604030504040204" pitchFamily="50" charset="-128"/>
                        </a:rPr>
                        <a:t>2030</a:t>
                      </a:r>
                      <a:r>
                        <a:rPr kumimoji="1" lang="ja-JP" altLang="en-US" sz="1050" u="none" dirty="0">
                          <a:solidFill>
                            <a:schemeClr val="tx1"/>
                          </a:solidFill>
                          <a:latin typeface="Meiryo UI" panose="020B0604030504040204" pitchFamily="50" charset="-128"/>
                          <a:ea typeface="Meiryo UI" panose="020B0604030504040204" pitchFamily="50" charset="-128"/>
                        </a:rPr>
                        <a:t>構想の推進等）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万博記念公園の魅力向上（ビジョンの推進、大規模アリーナを中核とした大阪・関西を代表する新たなスポーツ・文化の拠点づくり）</a:t>
                      </a:r>
                      <a:br>
                        <a:rPr kumimoji="1" lang="en-US" altLang="ja-JP" sz="1050" b="0" u="none" dirty="0">
                          <a:solidFill>
                            <a:schemeClr val="tx1"/>
                          </a:solidFill>
                          <a:latin typeface="Meiryo UI" panose="020B0604030504040204" pitchFamily="50" charset="-128"/>
                          <a:ea typeface="Meiryo UI" panose="020B0604030504040204" pitchFamily="50" charset="-128"/>
                        </a:rPr>
                      </a:br>
                      <a:r>
                        <a:rPr kumimoji="1" lang="ja-JP" altLang="en-US" sz="1050" u="none" dirty="0">
                          <a:solidFill>
                            <a:schemeClr val="tx1"/>
                          </a:solidFill>
                          <a:latin typeface="Meiryo UI" panose="020B0604030504040204" pitchFamily="50" charset="-128"/>
                          <a:ea typeface="Meiryo UI" panose="020B0604030504040204" pitchFamily="50" charset="-128"/>
                        </a:rPr>
                        <a:t>（関連：</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⑥、</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大阪の強みを生かした魅力創出・発信</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大規模集客施設やエンターテインメントなどを活用した魅力発信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大阪の食の魅力の創出・発信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府内地域の資源（歴史・文化、景観、農林水産物、インフラ、商工業等）を生かした魅力の創出・発信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050" b="0" u="none" dirty="0">
                          <a:solidFill>
                            <a:schemeClr val="tx1"/>
                          </a:solidFill>
                          <a:latin typeface="Meiryo UI" panose="020B0604030504040204" pitchFamily="50" charset="-128"/>
                          <a:ea typeface="Meiryo UI" panose="020B0604030504040204" pitchFamily="50" charset="-128"/>
                        </a:rPr>
                        <a:t>歴史的な建築物や街並みなどを活用した魅力的な景観演出の推進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③ 周遊性を高めるコンテンツの磨き上げ</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世界遺産</a:t>
                      </a:r>
                      <a:r>
                        <a:rPr kumimoji="1" lang="ja-JP" altLang="en-US" sz="1050" u="none" dirty="0">
                          <a:solidFill>
                            <a:schemeClr val="tx1"/>
                          </a:solidFill>
                          <a:latin typeface="Meiryo UI" panose="020B0604030504040204" pitchFamily="50" charset="-128"/>
                          <a:ea typeface="Meiryo UI" panose="020B0604030504040204" pitchFamily="50" charset="-128"/>
                        </a:rPr>
                        <a:t>百舌鳥・古市古墳群や万博記念公園をはじめとする府内の魅力的なコンテンツの発信、デジタル化の推進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テクノロジーを駆使した新型エンタメ・街の演出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広域周遊コースの発信・誘客促進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地域資源を活用し</a:t>
                      </a:r>
                      <a:r>
                        <a:rPr kumimoji="1" lang="ja-JP" altLang="en-US" sz="1050" b="0" u="none" dirty="0">
                          <a:solidFill>
                            <a:schemeClr val="tx1"/>
                          </a:solidFill>
                          <a:latin typeface="Meiryo UI" panose="020B0604030504040204" pitchFamily="50" charset="-128"/>
                          <a:ea typeface="Meiryo UI" panose="020B0604030504040204" pitchFamily="50" charset="-128"/>
                        </a:rPr>
                        <a:t>魅力を深く体感・体験できる</a:t>
                      </a:r>
                      <a:r>
                        <a:rPr kumimoji="1" lang="ja-JP" altLang="en-US" sz="1050" u="none" dirty="0">
                          <a:solidFill>
                            <a:schemeClr val="tx1"/>
                          </a:solidFill>
                          <a:latin typeface="Meiryo UI" panose="020B0604030504040204" pitchFamily="50" charset="-128"/>
                          <a:ea typeface="Meiryo UI" panose="020B0604030504040204" pitchFamily="50" charset="-128"/>
                        </a:rPr>
                        <a:t>着地型観光の促進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自転車で周遊できるサイクルロードの整備・活用</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自然を生かした都市魅力の創出</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山や里、海における癒しと賑わいの空間創出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都市公園や自然公園、観光農園等の魅力向上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旅行者ニーズに配慮した多様なサービスの提供</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高い観光消費が見込める客層の受入拡大に向けた環境整備、ウェルネスや特別感・上質感のある体験など多様なニーズに対応した魅力づくり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⑥ 効果的なプロモーションの強化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国内外の観光客ニーズ分析等マーケティングの強化、ニーズやターゲットに応じた戦略的プロモーションの実施</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sp>
        <p:nvSpPr>
          <p:cNvPr id="5" name="四角形: 角を丸くする 4">
            <a:extLst>
              <a:ext uri="{FF2B5EF4-FFF2-40B4-BE49-F238E27FC236}">
                <a16:creationId xmlns:a16="http://schemas.microsoft.com/office/drawing/2014/main" id="{8796E068-8C71-4B95-A6E4-DD17A3D81657}"/>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四角形: 角を丸くする 3">
            <a:extLst>
              <a:ext uri="{FF2B5EF4-FFF2-40B4-BE49-F238E27FC236}">
                <a16:creationId xmlns:a16="http://schemas.microsoft.com/office/drawing/2014/main" id="{0ECB3E87-AA99-4355-8429-3D117E0B29BD}"/>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6" name="正方形/長方形 5">
            <a:extLst>
              <a:ext uri="{FF2B5EF4-FFF2-40B4-BE49-F238E27FC236}">
                <a16:creationId xmlns:a16="http://schemas.microsoft.com/office/drawing/2014/main" id="{83ED4F09-899A-48B3-8B04-3CA03FB4527A}"/>
              </a:ext>
            </a:extLst>
          </p:cNvPr>
          <p:cNvSpPr/>
          <p:nvPr/>
        </p:nvSpPr>
        <p:spPr>
          <a:xfrm>
            <a:off x="955990" y="824279"/>
            <a:ext cx="4831546"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IR</a:t>
            </a:r>
            <a:r>
              <a:rPr lang="ja-JP" altLang="en-US" sz="1050" dirty="0">
                <a:solidFill>
                  <a:schemeClr val="tx1"/>
                </a:solidFill>
                <a:latin typeface="Meiryo UI" panose="020B0604030504040204" pitchFamily="50" charset="-128"/>
                <a:ea typeface="Meiryo UI" panose="020B0604030504040204" pitchFamily="50" charset="-128"/>
              </a:rPr>
              <a:t>、世界の人々を惹きつけるキラーコンテンツ、ナイトカルチャー、府内周遊の促進</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cxnSp>
        <p:nvCxnSpPr>
          <p:cNvPr id="8" name="直線コネクタ 7">
            <a:extLst>
              <a:ext uri="{FF2B5EF4-FFF2-40B4-BE49-F238E27FC236}">
                <a16:creationId xmlns:a16="http://schemas.microsoft.com/office/drawing/2014/main" id="{FC4EC4D4-9FCE-48B8-8C4C-02894C8C5E15}"/>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6">
            <a:extLst>
              <a:ext uri="{FF2B5EF4-FFF2-40B4-BE49-F238E27FC236}">
                <a16:creationId xmlns:a16="http://schemas.microsoft.com/office/drawing/2014/main" id="{17089DA8-BD80-4B63-8D66-69ED1F46320F}"/>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8</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118106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6699</Words>
  <Application>Microsoft Office PowerPoint</Application>
  <PresentationFormat>A4 210 x 297 mm</PresentationFormat>
  <Paragraphs>536</Paragraphs>
  <Slides>18</Slides>
  <Notes>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18</vt:i4>
      </vt:variant>
    </vt:vector>
  </HeadingPairs>
  <TitlesOfParts>
    <vt:vector size="26" baseType="lpstr">
      <vt:lpstr>BIZ UDPゴシック</vt:lpstr>
      <vt:lpstr>Meiryo UI</vt:lpstr>
      <vt:lpstr>メイリオ</vt:lpstr>
      <vt:lpstr>游ゴシック</vt:lpstr>
      <vt:lpstr>游ゴシック Light</vt:lpstr>
      <vt:lpstr>Arial</vt:lpstr>
      <vt:lpstr>Wingdings</vt:lpstr>
      <vt:lpstr>Office テーマ</vt:lpstr>
      <vt:lpstr>大阪都市魅力創造戦略2030（仮）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2025-10-01T07:43:08Z</dcterms:modified>
</cp:coreProperties>
</file>