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B68C2B69-73AE-4840-BCC5-57547AE3650B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924" y="4777745"/>
            <a:ext cx="5437827" cy="3908064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815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914769B3-23FC-4E5A-930E-459AB99432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2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48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408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77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49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177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54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4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29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547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73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39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D5EDE-F749-4355-815D-7781D04C3C23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E311C-C18A-4127-9269-D51D18106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65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86809" y="581809"/>
            <a:ext cx="9144000" cy="333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大阪都</a:t>
            </a:r>
            <a:r>
              <a:rPr kumimoji="1" lang="ja-JP" altLang="en-US" sz="2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市魅力創造戦略</a:t>
            </a:r>
            <a:r>
              <a:rPr kumimoji="1" lang="en-US" altLang="ja-JP" sz="2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2030</a:t>
            </a:r>
            <a:r>
              <a:rPr kumimoji="1" lang="ja-JP" altLang="en-US" sz="2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の策定スケジュール</a:t>
            </a:r>
          </a:p>
        </p:txBody>
      </p:sp>
      <p:cxnSp>
        <p:nvCxnSpPr>
          <p:cNvPr id="5" name="直線コネクタ 4"/>
          <p:cNvCxnSpPr/>
          <p:nvPr/>
        </p:nvCxnSpPr>
        <p:spPr>
          <a:xfrm flipV="1">
            <a:off x="311045" y="1010554"/>
            <a:ext cx="9180000" cy="861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404303" y="1064264"/>
            <a:ext cx="874675" cy="3313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R7</a:t>
            </a:r>
            <a:r>
              <a:rPr kumimoji="1" lang="ja-JP" altLang="en-US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</a:p>
        </p:txBody>
      </p:sp>
      <p:grpSp>
        <p:nvGrpSpPr>
          <p:cNvPr id="32" name="グループ化 31"/>
          <p:cNvGrpSpPr/>
          <p:nvPr/>
        </p:nvGrpSpPr>
        <p:grpSpPr>
          <a:xfrm>
            <a:off x="5974710" y="3267098"/>
            <a:ext cx="2302556" cy="645540"/>
            <a:chOff x="1213681" y="5205858"/>
            <a:chExt cx="639956" cy="425706"/>
          </a:xfrm>
        </p:grpSpPr>
        <p:sp>
          <p:nvSpPr>
            <p:cNvPr id="33" name="タイトル 1"/>
            <p:cNvSpPr txBox="1">
              <a:spLocks/>
            </p:cNvSpPr>
            <p:nvPr/>
          </p:nvSpPr>
          <p:spPr>
            <a:xfrm>
              <a:off x="1213681" y="5205858"/>
              <a:ext cx="583714" cy="42570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府議会・市会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34" name="直線矢印コネクタ 33"/>
            <p:cNvCxnSpPr>
              <a:cxnSpLocks/>
            </p:cNvCxnSpPr>
            <p:nvPr/>
          </p:nvCxnSpPr>
          <p:spPr>
            <a:xfrm>
              <a:off x="1229390" y="5303941"/>
              <a:ext cx="624247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グループ化 62"/>
          <p:cNvGrpSpPr/>
          <p:nvPr/>
        </p:nvGrpSpPr>
        <p:grpSpPr>
          <a:xfrm>
            <a:off x="6052154" y="2927537"/>
            <a:ext cx="1323432" cy="437222"/>
            <a:chOff x="1167300" y="5305781"/>
            <a:chExt cx="1323913" cy="436904"/>
          </a:xfrm>
        </p:grpSpPr>
        <p:sp>
          <p:nvSpPr>
            <p:cNvPr id="64" name="タイトル 1"/>
            <p:cNvSpPr txBox="1">
              <a:spLocks/>
            </p:cNvSpPr>
            <p:nvPr/>
          </p:nvSpPr>
          <p:spPr>
            <a:xfrm>
              <a:off x="1167300" y="5316979"/>
              <a:ext cx="1323913" cy="42570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パブリックコメント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65" name="直線矢印コネクタ 64"/>
            <p:cNvCxnSpPr>
              <a:cxnSpLocks/>
            </p:cNvCxnSpPr>
            <p:nvPr/>
          </p:nvCxnSpPr>
          <p:spPr>
            <a:xfrm>
              <a:off x="1167300" y="5305781"/>
              <a:ext cx="1323913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正方形/長方形 84"/>
          <p:cNvSpPr/>
          <p:nvPr/>
        </p:nvSpPr>
        <p:spPr>
          <a:xfrm>
            <a:off x="2541028" y="1040398"/>
            <a:ext cx="874675" cy="378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09" name="正方形/長方形 108"/>
          <p:cNvSpPr/>
          <p:nvPr/>
        </p:nvSpPr>
        <p:spPr>
          <a:xfrm>
            <a:off x="5511128" y="1005369"/>
            <a:ext cx="874675" cy="421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79" name="直線矢印コネクタ 78"/>
          <p:cNvCxnSpPr/>
          <p:nvPr/>
        </p:nvCxnSpPr>
        <p:spPr>
          <a:xfrm>
            <a:off x="350809" y="3763492"/>
            <a:ext cx="9180000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/>
          <p:nvPr/>
        </p:nvCxnSpPr>
        <p:spPr>
          <a:xfrm>
            <a:off x="310753" y="1497406"/>
            <a:ext cx="9180000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タイトル 1"/>
          <p:cNvSpPr txBox="1">
            <a:spLocks/>
          </p:cNvSpPr>
          <p:nvPr/>
        </p:nvSpPr>
        <p:spPr>
          <a:xfrm>
            <a:off x="3478744" y="1568284"/>
            <a:ext cx="2525623" cy="31983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＜都市魅力戦略推進会議の開催＞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2569298" y="1860983"/>
            <a:ext cx="5883660" cy="593315"/>
            <a:chOff x="1762059" y="1624480"/>
            <a:chExt cx="7160814" cy="593315"/>
          </a:xfrm>
        </p:grpSpPr>
        <p:grpSp>
          <p:nvGrpSpPr>
            <p:cNvPr id="57" name="グループ化 56"/>
            <p:cNvGrpSpPr/>
            <p:nvPr/>
          </p:nvGrpSpPr>
          <p:grpSpPr>
            <a:xfrm>
              <a:off x="1762059" y="1692395"/>
              <a:ext cx="7024892" cy="525400"/>
              <a:chOff x="645585" y="5187421"/>
              <a:chExt cx="2009183" cy="485965"/>
            </a:xfrm>
          </p:grpSpPr>
          <p:sp>
            <p:nvSpPr>
              <p:cNvPr id="58" name="タイトル 1"/>
              <p:cNvSpPr txBox="1">
                <a:spLocks/>
              </p:cNvSpPr>
              <p:nvPr/>
            </p:nvSpPr>
            <p:spPr>
              <a:xfrm>
                <a:off x="645585" y="5384484"/>
                <a:ext cx="641257" cy="28890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第</a:t>
                </a:r>
                <a:r>
                  <a:rPr lang="en-US" altLang="ja-JP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r>
                  <a:rPr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回（</a:t>
                </a:r>
                <a:r>
                  <a:rPr lang="en-US" altLang="ja-JP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12/8</a:t>
                </a:r>
                <a:r>
                  <a:rPr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）</a:t>
                </a:r>
                <a:endPara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（次期戦略案の確認）</a:t>
                </a:r>
                <a:endPara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59" name="直線矢印コネクタ 58"/>
              <p:cNvCxnSpPr>
                <a:cxnSpLocks/>
              </p:cNvCxnSpPr>
              <p:nvPr/>
            </p:nvCxnSpPr>
            <p:spPr>
              <a:xfrm flipV="1">
                <a:off x="895433" y="5187421"/>
                <a:ext cx="1759335" cy="22624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グループ化 5"/>
            <p:cNvGrpSpPr/>
            <p:nvPr/>
          </p:nvGrpSpPr>
          <p:grpSpPr>
            <a:xfrm>
              <a:off x="2628255" y="1624480"/>
              <a:ext cx="6294618" cy="148278"/>
              <a:chOff x="2628255" y="1624480"/>
              <a:chExt cx="6294618" cy="148278"/>
            </a:xfrm>
          </p:grpSpPr>
          <p:sp>
            <p:nvSpPr>
              <p:cNvPr id="102" name="楕円 101"/>
              <p:cNvSpPr/>
              <p:nvPr/>
            </p:nvSpPr>
            <p:spPr>
              <a:xfrm flipV="1">
                <a:off x="2628255" y="1636837"/>
                <a:ext cx="135920" cy="135921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4" name="楕円 113"/>
              <p:cNvSpPr/>
              <p:nvPr/>
            </p:nvSpPr>
            <p:spPr>
              <a:xfrm>
                <a:off x="8786953" y="1624480"/>
                <a:ext cx="135920" cy="13592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60" name="タイトル 1">
            <a:extLst>
              <a:ext uri="{FF2B5EF4-FFF2-40B4-BE49-F238E27FC236}">
                <a16:creationId xmlns:a16="http://schemas.microsoft.com/office/drawing/2014/main" id="{60465056-23ED-47E8-8D77-0290FDB88224}"/>
              </a:ext>
            </a:extLst>
          </p:cNvPr>
          <p:cNvSpPr txBox="1">
            <a:spLocks/>
          </p:cNvSpPr>
          <p:nvPr/>
        </p:nvSpPr>
        <p:spPr>
          <a:xfrm>
            <a:off x="7188197" y="2190922"/>
            <a:ext cx="2302556" cy="2453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（次期戦略（最終）の報告）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タイトル 1">
            <a:extLst>
              <a:ext uri="{FF2B5EF4-FFF2-40B4-BE49-F238E27FC236}">
                <a16:creationId xmlns:a16="http://schemas.microsoft.com/office/drawing/2014/main" id="{EFD7AF51-BA90-4552-92B3-D740C367637F}"/>
              </a:ext>
            </a:extLst>
          </p:cNvPr>
          <p:cNvSpPr txBox="1">
            <a:spLocks/>
          </p:cNvSpPr>
          <p:nvPr/>
        </p:nvSpPr>
        <p:spPr>
          <a:xfrm>
            <a:off x="8574657" y="2872072"/>
            <a:ext cx="1138687" cy="4741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戦略公表（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月末）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7DAC0487-2455-4C0C-9211-55A129DF0778}"/>
              </a:ext>
            </a:extLst>
          </p:cNvPr>
          <p:cNvSpPr/>
          <p:nvPr/>
        </p:nvSpPr>
        <p:spPr>
          <a:xfrm>
            <a:off x="6996178" y="1036547"/>
            <a:ext cx="874675" cy="421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8665419" y="310703"/>
            <a:ext cx="896404" cy="449943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資料３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28EF84E4-9180-4B0B-BB18-360FC9488083}"/>
              </a:ext>
            </a:extLst>
          </p:cNvPr>
          <p:cNvSpPr/>
          <p:nvPr/>
        </p:nvSpPr>
        <p:spPr>
          <a:xfrm>
            <a:off x="4026078" y="1013098"/>
            <a:ext cx="874675" cy="421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6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DF572D69-181D-456D-BC2C-7ECAFFAC401D}"/>
              </a:ext>
            </a:extLst>
          </p:cNvPr>
          <p:cNvSpPr/>
          <p:nvPr/>
        </p:nvSpPr>
        <p:spPr>
          <a:xfrm>
            <a:off x="8481228" y="1025484"/>
            <a:ext cx="874675" cy="421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699609CB-4083-4E3C-8D57-3A305D6A2533}"/>
              </a:ext>
            </a:extLst>
          </p:cNvPr>
          <p:cNvCxnSpPr>
            <a:cxnSpLocks/>
          </p:cNvCxnSpPr>
          <p:nvPr/>
        </p:nvCxnSpPr>
        <p:spPr>
          <a:xfrm>
            <a:off x="775301" y="1942445"/>
            <a:ext cx="2505704" cy="0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楕円 70">
            <a:extLst>
              <a:ext uri="{FF2B5EF4-FFF2-40B4-BE49-F238E27FC236}">
                <a16:creationId xmlns:a16="http://schemas.microsoft.com/office/drawing/2014/main" id="{CDAD85C6-61E6-40F1-9D64-F1416F680102}"/>
              </a:ext>
            </a:extLst>
          </p:cNvPr>
          <p:cNvSpPr/>
          <p:nvPr/>
        </p:nvSpPr>
        <p:spPr>
          <a:xfrm>
            <a:off x="5494501" y="2244984"/>
            <a:ext cx="150725" cy="14726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タイトル 1">
            <a:extLst>
              <a:ext uri="{FF2B5EF4-FFF2-40B4-BE49-F238E27FC236}">
                <a16:creationId xmlns:a16="http://schemas.microsoft.com/office/drawing/2014/main" id="{259A7719-67B2-4DA7-A94D-C5A4BCC1CFA0}"/>
              </a:ext>
            </a:extLst>
          </p:cNvPr>
          <p:cNvSpPr txBox="1">
            <a:spLocks/>
          </p:cNvSpPr>
          <p:nvPr/>
        </p:nvSpPr>
        <p:spPr>
          <a:xfrm>
            <a:off x="4869248" y="2433723"/>
            <a:ext cx="1401229" cy="430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次期戦略案の確定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A643746-BC03-4830-BFEF-5B2C7F04D7CA}"/>
              </a:ext>
            </a:extLst>
          </p:cNvPr>
          <p:cNvSpPr/>
          <p:nvPr/>
        </p:nvSpPr>
        <p:spPr>
          <a:xfrm>
            <a:off x="355943" y="4187493"/>
            <a:ext cx="9180000" cy="246978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917E40AB-E697-4526-B51B-83956188157C}"/>
              </a:ext>
            </a:extLst>
          </p:cNvPr>
          <p:cNvSpPr txBox="1">
            <a:spLocks/>
          </p:cNvSpPr>
          <p:nvPr/>
        </p:nvSpPr>
        <p:spPr>
          <a:xfrm>
            <a:off x="576929" y="4307969"/>
            <a:ext cx="4320000" cy="69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令和６年度第２回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12/6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（金）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9:00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・次期戦略策定に向けた検討事項について検討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E04D2B0C-FB13-4846-B47D-C4C40A008587}"/>
              </a:ext>
            </a:extLst>
          </p:cNvPr>
          <p:cNvSpPr txBox="1">
            <a:spLocks/>
          </p:cNvSpPr>
          <p:nvPr/>
        </p:nvSpPr>
        <p:spPr>
          <a:xfrm>
            <a:off x="576929" y="5096912"/>
            <a:ext cx="4320000" cy="69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令和６年度第３回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3/28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（金）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10:00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・次期戦略基本方針（イメージ）について検討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580F52F7-4346-4F35-AEFC-B90459FE31E1}"/>
              </a:ext>
            </a:extLst>
          </p:cNvPr>
          <p:cNvSpPr txBox="1">
            <a:spLocks/>
          </p:cNvSpPr>
          <p:nvPr/>
        </p:nvSpPr>
        <p:spPr>
          <a:xfrm>
            <a:off x="576929" y="5892243"/>
            <a:ext cx="4320000" cy="69682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令和７年度第１回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6/27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（金）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・次期戦略テーマ別の取組みについて検討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D5BF04A0-B8C6-48A6-9AF2-6EF4BF877BC4}"/>
              </a:ext>
            </a:extLst>
          </p:cNvPr>
          <p:cNvSpPr txBox="1">
            <a:spLocks/>
          </p:cNvSpPr>
          <p:nvPr/>
        </p:nvSpPr>
        <p:spPr>
          <a:xfrm>
            <a:off x="5131788" y="4316915"/>
            <a:ext cx="4320000" cy="6878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令和７年度第２回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9/29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（月）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・次期戦略素案、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の設定について検討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タイトル 1">
            <a:extLst>
              <a:ext uri="{FF2B5EF4-FFF2-40B4-BE49-F238E27FC236}">
                <a16:creationId xmlns:a16="http://schemas.microsoft.com/office/drawing/2014/main" id="{22F6B4EA-9320-4831-809E-95B51E9F4232}"/>
              </a:ext>
            </a:extLst>
          </p:cNvPr>
          <p:cNvSpPr txBox="1">
            <a:spLocks/>
          </p:cNvSpPr>
          <p:nvPr/>
        </p:nvSpPr>
        <p:spPr>
          <a:xfrm>
            <a:off x="5131788" y="5892243"/>
            <a:ext cx="4320000" cy="679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令和７年度第４回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月末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・次期戦略（最終）の報告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46D0EEB-A2EF-486A-9FDF-C33676F02563}"/>
              </a:ext>
            </a:extLst>
          </p:cNvPr>
          <p:cNvSpPr/>
          <p:nvPr/>
        </p:nvSpPr>
        <p:spPr>
          <a:xfrm>
            <a:off x="-174779" y="3811877"/>
            <a:ext cx="4092841" cy="3656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■都市魅力戦略推進会議における議論内容</a:t>
            </a:r>
          </a:p>
        </p:txBody>
      </p:sp>
      <p:sp>
        <p:nvSpPr>
          <p:cNvPr id="43" name="タイトル 1">
            <a:extLst>
              <a:ext uri="{FF2B5EF4-FFF2-40B4-BE49-F238E27FC236}">
                <a16:creationId xmlns:a16="http://schemas.microsoft.com/office/drawing/2014/main" id="{BA2466D2-CCE5-4B65-8E7E-85D53CD0D28A}"/>
              </a:ext>
            </a:extLst>
          </p:cNvPr>
          <p:cNvSpPr txBox="1">
            <a:spLocks/>
          </p:cNvSpPr>
          <p:nvPr/>
        </p:nvSpPr>
        <p:spPr>
          <a:xfrm>
            <a:off x="5117915" y="5092558"/>
            <a:ext cx="4320000" cy="6968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令和７年度第３回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12/8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（月）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・次期戦略案の確認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868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2025-11-20T00:30:59Z</dcterms:modified>
</cp:coreProperties>
</file>