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403" r:id="rId2"/>
    <p:sldId id="406" r:id="rId3"/>
    <p:sldId id="404" r:id="rId4"/>
    <p:sldId id="402" r:id="rId5"/>
    <p:sldId id="405" r:id="rId6"/>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4238" autoAdjust="0"/>
  </p:normalViewPr>
  <p:slideViewPr>
    <p:cSldViewPr>
      <p:cViewPr>
        <p:scale>
          <a:sx n="110" d="100"/>
          <a:sy n="110" d="100"/>
        </p:scale>
        <p:origin x="2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'日本人延べ宿泊者数（グラフ用） (3)'!$N$2</c:f>
              <c:strCache>
                <c:ptCount val="1"/>
                <c:pt idx="0">
                  <c:v>日本人延べ宿泊者数（人泊）</c:v>
                </c:pt>
              </c:strCache>
            </c:strRef>
          </c:tx>
          <c:spPr>
            <a:solidFill>
              <a:schemeClr val="accent1">
                <a:lumMod val="20000"/>
                <a:lumOff val="80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'日本人延べ宿泊者数（グラフ用） (3)'!$P$3:$P$9</c:f>
              <c:strCache>
                <c:ptCount val="7"/>
                <c:pt idx="0">
                  <c:v>2019年</c:v>
                </c:pt>
                <c:pt idx="1">
                  <c:v>2020年</c:v>
                </c:pt>
                <c:pt idx="2">
                  <c:v>2021年</c:v>
                </c:pt>
                <c:pt idx="3">
                  <c:v>2022年</c:v>
                </c:pt>
                <c:pt idx="4">
                  <c:v>2023年</c:v>
                </c:pt>
                <c:pt idx="5">
                  <c:v>2024年</c:v>
                </c:pt>
                <c:pt idx="6">
                  <c:v>2025年
（年間見込）
</c:v>
                </c:pt>
              </c:strCache>
            </c:strRef>
          </c:cat>
          <c:val>
            <c:numRef>
              <c:f>'日本人延べ宿泊者数（グラフ用） (3)'!$N$3:$N$9</c:f>
              <c:numCache>
                <c:formatCode>#,##0_);[Red]\(#,##0\)</c:formatCode>
                <c:ptCount val="7"/>
                <c:pt idx="0">
                  <c:v>29501340</c:v>
                </c:pt>
                <c:pt idx="1">
                  <c:v>16492260</c:v>
                </c:pt>
                <c:pt idx="2">
                  <c:v>17539350</c:v>
                </c:pt>
                <c:pt idx="3">
                  <c:v>28392790</c:v>
                </c:pt>
                <c:pt idx="4">
                  <c:v>31946370</c:v>
                </c:pt>
                <c:pt idx="5">
                  <c:v>32037590</c:v>
                </c:pt>
                <c:pt idx="6">
                  <c:v>31717040</c:v>
                </c:pt>
              </c:numCache>
            </c:numRef>
          </c:val>
          <c:extLst>
            <c:ext xmlns:c16="http://schemas.microsoft.com/office/drawing/2014/chart" uri="{C3380CC4-5D6E-409C-BE32-E72D297353CC}">
              <c16:uniqueId val="{00000001-8484-4EF2-86C9-4821F839EB96}"/>
            </c:ext>
          </c:extLst>
        </c:ser>
        <c:dLbls>
          <c:showLegendKey val="0"/>
          <c:showVal val="0"/>
          <c:showCatName val="0"/>
          <c:showSerName val="0"/>
          <c:showPercent val="0"/>
          <c:showBubbleSize val="0"/>
        </c:dLbls>
        <c:gapWidth val="150"/>
        <c:axId val="484699576"/>
        <c:axId val="484697776"/>
      </c:barChart>
      <c:catAx>
        <c:axId val="48469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t" anchorCtr="0"/>
          <a:lstStyle/>
          <a:p>
            <a:pPr>
              <a:defRPr sz="800" b="0" i="0" u="none" strike="noStrike" kern="1200" baseline="0">
                <a:solidFill>
                  <a:schemeClr val="tx1">
                    <a:lumMod val="65000"/>
                    <a:lumOff val="35000"/>
                  </a:schemeClr>
                </a:solidFill>
                <a:latin typeface="+mn-lt"/>
                <a:ea typeface="+mn-ea"/>
                <a:cs typeface="+mn-cs"/>
              </a:defRPr>
            </a:pPr>
            <a:endParaRPr lang="ja-JP"/>
          </a:p>
        </c:txPr>
        <c:crossAx val="484697776"/>
        <c:crosses val="autoZero"/>
        <c:auto val="1"/>
        <c:lblAlgn val="ctr"/>
        <c:lblOffset val="100"/>
        <c:noMultiLvlLbl val="0"/>
      </c:catAx>
      <c:valAx>
        <c:axId val="484697776"/>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99576"/>
        <c:crosses val="autoZero"/>
        <c:crossBetween val="between"/>
      </c:valAx>
      <c:spPr>
        <a:noFill/>
        <a:ln>
          <a:noFill/>
        </a:ln>
        <a:effectLst/>
      </c:spPr>
    </c:plotArea>
    <c:legend>
      <c:legendPos val="t"/>
      <c:layout>
        <c:manualLayout>
          <c:xMode val="edge"/>
          <c:yMode val="edge"/>
          <c:x val="0.13281407391643613"/>
          <c:y val="5.6064814814814803E-2"/>
          <c:w val="0.82576866764275259"/>
          <c:h val="8.6535797608632267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45659" cy="496332"/>
          </a:xfrm>
          <a:prstGeom prst="rect">
            <a:avLst/>
          </a:prstGeom>
        </p:spPr>
        <p:txBody>
          <a:bodyPr vert="horz" lIns="91283" tIns="45639" rIns="91283" bIns="4563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8" y="2"/>
            <a:ext cx="2945659" cy="496332"/>
          </a:xfrm>
          <a:prstGeom prst="rect">
            <a:avLst/>
          </a:prstGeom>
        </p:spPr>
        <p:txBody>
          <a:bodyPr vert="horz" lIns="91283" tIns="45639" rIns="91283" bIns="45639" rtlCol="0"/>
          <a:lstStyle>
            <a:lvl1pPr algn="r">
              <a:defRPr sz="1200"/>
            </a:lvl1pPr>
          </a:lstStyle>
          <a:p>
            <a:fld id="{3D16FDEC-560D-45FF-95E3-45F1DE396D79}"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83" tIns="45639" rIns="91283" bIns="45639" rtlCol="0" anchor="ctr"/>
          <a:lstStyle/>
          <a:p>
            <a:endParaRPr lang="ja-JP" altLang="en-US"/>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83" tIns="45639" rIns="91283" bIns="456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586"/>
            <a:ext cx="2945659" cy="496332"/>
          </a:xfrm>
          <a:prstGeom prst="rect">
            <a:avLst/>
          </a:prstGeom>
        </p:spPr>
        <p:txBody>
          <a:bodyPr vert="horz" lIns="91283" tIns="45639" rIns="91283" bIns="4563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8" y="9428586"/>
            <a:ext cx="2945659" cy="496332"/>
          </a:xfrm>
          <a:prstGeom prst="rect">
            <a:avLst/>
          </a:prstGeom>
        </p:spPr>
        <p:txBody>
          <a:bodyPr vert="horz" lIns="91283" tIns="45639" rIns="91283" bIns="45639"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4F71FD3-49BA-4DD6-86E6-38BF5EFF6BD6}" type="datetime1">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2202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72048750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17717914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65497DF-E3DD-4F97-8998-235F5EBEB965}" type="datetime1">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02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27F16-9074-4C9B-99A3-64679E3CCB6D}" type="datetime1">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6041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7CB9C5E-882E-4B4F-ACBA-FF9DBC7D3243}" type="datetime1">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22336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A8BAF34-553D-4826-BBF9-D1DC298F4387}" type="datetime1">
              <a:rPr kumimoji="1" lang="ja-JP" altLang="en-US" smtClean="0"/>
              <a:t>2025/9/25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49570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509716B-62C1-4B1D-81BA-2DFDCAD6195D}" type="datetime1">
              <a:rPr kumimoji="1" lang="ja-JP" altLang="en-US" smtClean="0"/>
              <a:t>2025/9/25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3071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579BA44-95DE-412A-B35C-E32256496E2E}" type="datetime1">
              <a:rPr kumimoji="1" lang="ja-JP" altLang="en-US" smtClean="0"/>
              <a:t>2025/9/25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0704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69E332-4351-4964-B061-630764C9FC6B}" type="datetime1">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1217247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58E2D97-1CF1-4498-BF0A-21DB039DF0E6}" type="datetime1">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5246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69E332-4351-4964-B061-630764C9FC6B}" type="datetime1">
              <a:rPr kumimoji="1" lang="ja-JP" altLang="en-US" smtClean="0"/>
              <a:t>2025/9/25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123112" y="659226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521842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22" name="テキスト ボックス 22">
            <a:extLst>
              <a:ext uri="{FF2B5EF4-FFF2-40B4-BE49-F238E27FC236}">
                <a16:creationId xmlns:a16="http://schemas.microsoft.com/office/drawing/2014/main" id="{34CF59F8-A367-4EC1-83BF-5D400B8A4CCC}"/>
              </a:ext>
            </a:extLst>
          </p:cNvPr>
          <p:cNvSpPr txBox="1"/>
          <p:nvPr/>
        </p:nvSpPr>
        <p:spPr>
          <a:xfrm>
            <a:off x="6614646" y="3264410"/>
            <a:ext cx="2203654"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出典：観光庁「宿泊旅行統計調査」より作成</a:t>
            </a:r>
            <a:endParaRPr lang="en-US" altLang="ja-JP" sz="831" dirty="0">
              <a:latin typeface="Meiryo UI" panose="020B0604030504040204" pitchFamily="50" charset="-128"/>
              <a:ea typeface="Meiryo UI" panose="020B0604030504040204" pitchFamily="50" charset="-128"/>
            </a:endParaRPr>
          </a:p>
        </p:txBody>
      </p:sp>
      <p:sp>
        <p:nvSpPr>
          <p:cNvPr id="9" name="テキスト ボックス 55">
            <a:extLst>
              <a:ext uri="{FF2B5EF4-FFF2-40B4-BE49-F238E27FC236}">
                <a16:creationId xmlns:a16="http://schemas.microsoft.com/office/drawing/2014/main" id="{3D2E1A18-4B50-348C-5A9A-4873AC658D42}"/>
              </a:ext>
            </a:extLst>
          </p:cNvPr>
          <p:cNvSpPr txBox="1">
            <a:spLocks noChangeArrowheads="1"/>
          </p:cNvSpPr>
          <p:nvPr/>
        </p:nvSpPr>
        <p:spPr bwMode="auto">
          <a:xfrm>
            <a:off x="-50" y="689513"/>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〇日本人延べ宿泊者数（大阪）</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graphicFrame>
        <p:nvGraphicFramePr>
          <p:cNvPr id="10" name="表 11">
            <a:extLst>
              <a:ext uri="{FF2B5EF4-FFF2-40B4-BE49-F238E27FC236}">
                <a16:creationId xmlns:a16="http://schemas.microsoft.com/office/drawing/2014/main" id="{273A6E81-FDED-5DA9-6713-96765D212F93}"/>
              </a:ext>
            </a:extLst>
          </p:cNvPr>
          <p:cNvGraphicFramePr>
            <a:graphicFrameLocks noGrp="1"/>
          </p:cNvGraphicFramePr>
          <p:nvPr>
            <p:extLst>
              <p:ext uri="{D42A27DB-BD31-4B8C-83A1-F6EECF244321}">
                <p14:modId xmlns:p14="http://schemas.microsoft.com/office/powerpoint/2010/main" val="3703080757"/>
              </p:ext>
            </p:extLst>
          </p:nvPr>
        </p:nvGraphicFramePr>
        <p:xfrm>
          <a:off x="291988" y="836712"/>
          <a:ext cx="8640964" cy="3450810"/>
        </p:xfrm>
        <a:graphic>
          <a:graphicData uri="http://schemas.openxmlformats.org/drawingml/2006/table">
            <a:tbl>
              <a:tblPr firstRow="1" bandRow="1">
                <a:tableStyleId>{5C22544A-7EE6-4342-B048-85BDC9FD1C3A}</a:tableStyleId>
              </a:tblPr>
              <a:tblGrid>
                <a:gridCol w="1687724">
                  <a:extLst>
                    <a:ext uri="{9D8B030D-6E8A-4147-A177-3AD203B41FA5}">
                      <a16:colId xmlns:a16="http://schemas.microsoft.com/office/drawing/2014/main" val="2505450777"/>
                    </a:ext>
                  </a:extLst>
                </a:gridCol>
                <a:gridCol w="1944216">
                  <a:extLst>
                    <a:ext uri="{9D8B030D-6E8A-4147-A177-3AD203B41FA5}">
                      <a16:colId xmlns:a16="http://schemas.microsoft.com/office/drawing/2014/main" val="2836161253"/>
                    </a:ext>
                  </a:extLst>
                </a:gridCol>
                <a:gridCol w="1080120">
                  <a:extLst>
                    <a:ext uri="{9D8B030D-6E8A-4147-A177-3AD203B41FA5}">
                      <a16:colId xmlns:a16="http://schemas.microsoft.com/office/drawing/2014/main" val="1149974204"/>
                    </a:ext>
                  </a:extLst>
                </a:gridCol>
                <a:gridCol w="1224136">
                  <a:extLst>
                    <a:ext uri="{9D8B030D-6E8A-4147-A177-3AD203B41FA5}">
                      <a16:colId xmlns:a16="http://schemas.microsoft.com/office/drawing/2014/main" val="706244066"/>
                    </a:ext>
                  </a:extLst>
                </a:gridCol>
                <a:gridCol w="1371897">
                  <a:extLst>
                    <a:ext uri="{9D8B030D-6E8A-4147-A177-3AD203B41FA5}">
                      <a16:colId xmlns:a16="http://schemas.microsoft.com/office/drawing/2014/main" val="1233618572"/>
                    </a:ext>
                  </a:extLst>
                </a:gridCol>
                <a:gridCol w="1332871">
                  <a:extLst>
                    <a:ext uri="{9D8B030D-6E8A-4147-A177-3AD203B41FA5}">
                      <a16:colId xmlns:a16="http://schemas.microsoft.com/office/drawing/2014/main" val="2523037711"/>
                    </a:ext>
                  </a:extLst>
                </a:gridCol>
              </a:tblGrid>
              <a:tr h="325908">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5">
                  <a:txBody>
                    <a:bodyPr/>
                    <a:lstStyle/>
                    <a:p>
                      <a:pPr algn="ctr"/>
                      <a:r>
                        <a:rPr kumimoji="1" lang="ja-JP" altLang="en-US" dirty="0">
                          <a:latin typeface="Meiryo UI" panose="020B0604030504040204" pitchFamily="50" charset="-128"/>
                          <a:ea typeface="Meiryo UI" panose="020B0604030504040204" pitchFamily="50" charset="-128"/>
                        </a:rPr>
                        <a:t>日本人延べ宿泊者数（大阪）</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7093606"/>
                  </a:ext>
                </a:extLst>
              </a:tr>
              <a:tr h="401804">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（万人泊）</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（万人泊）</a:t>
                      </a:r>
                      <a:endParaRPr kumimoji="1" lang="en-US" altLang="ja-JP" sz="10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（参考）</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対前年増加率</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00242335"/>
                  </a:ext>
                </a:extLst>
              </a:tr>
              <a:tr h="35626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2019</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2,950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5742183"/>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2020</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1,649</a:t>
                      </a:r>
                      <a:endParaRPr kumimoji="1" lang="ja-JP" altLang="en-US" sz="1200" b="0" dirty="0">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2,950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2022</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55.9</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44.1%</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2021</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1,754</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59.5%</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6.</a:t>
                      </a:r>
                      <a:r>
                        <a:rPr kumimoji="1" lang="ja-JP" altLang="en-US" sz="1200" b="0" dirty="0">
                          <a:solidFill>
                            <a:schemeClr val="tx1"/>
                          </a:solidFill>
                          <a:latin typeface="Meiryo UI" panose="020B0604030504040204" pitchFamily="50" charset="-128"/>
                          <a:ea typeface="Meiryo UI" panose="020B0604030504040204" pitchFamily="50" charset="-128"/>
                        </a:rPr>
                        <a:t>４％</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59235452"/>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2022</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2,839</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94.6%</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61.9</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82002627"/>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2023</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3,195</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3,000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2023</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106.5</a:t>
                      </a:r>
                      <a:r>
                        <a:rPr kumimoji="1" lang="ja-JP" altLang="en-US" sz="1200" b="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u="none" dirty="0">
                          <a:solidFill>
                            <a:schemeClr val="tx1"/>
                          </a:solidFill>
                          <a:latin typeface="Meiryo UI" panose="020B0604030504040204" pitchFamily="50" charset="-128"/>
                          <a:ea typeface="Meiryo UI" panose="020B0604030504040204" pitchFamily="50" charset="-128"/>
                        </a:rPr>
                        <a:t>＋</a:t>
                      </a:r>
                      <a:r>
                        <a:rPr kumimoji="1" lang="en-US" altLang="ja-JP" sz="1200" b="0" u="none" dirty="0">
                          <a:solidFill>
                            <a:schemeClr val="tx1"/>
                          </a:solidFill>
                          <a:latin typeface="Meiryo UI" panose="020B0604030504040204" pitchFamily="50" charset="-128"/>
                          <a:ea typeface="Meiryo UI" panose="020B0604030504040204" pitchFamily="50" charset="-128"/>
                        </a:rPr>
                        <a:t>12.5</a:t>
                      </a:r>
                      <a:r>
                        <a:rPr kumimoji="1" lang="ja-JP" altLang="en-US" sz="1200" b="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3541875431"/>
                  </a:ext>
                </a:extLst>
              </a:tr>
              <a:tr h="429172">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2024</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3,204</a:t>
                      </a:r>
                    </a:p>
                  </a:txBody>
                  <a:tcPr anchor="ctr"/>
                </a:tc>
                <a:tc rowSpan="2">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3,400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2025</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94.2</a:t>
                      </a:r>
                      <a:r>
                        <a:rPr kumimoji="1" lang="ja-JP" altLang="en-US" sz="1200" b="0" u="none" dirty="0">
                          <a:solidFill>
                            <a:schemeClr val="tx1"/>
                          </a:solidFill>
                          <a:latin typeface="Meiryo UI" panose="020B0604030504040204" pitchFamily="50" charset="-128"/>
                          <a:ea typeface="Meiryo UI" panose="020B0604030504040204" pitchFamily="50" charset="-128"/>
                        </a:rPr>
                        <a:t>％</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+0.3</a:t>
                      </a:r>
                      <a:r>
                        <a:rPr kumimoji="1" lang="ja-JP" altLang="en-US" sz="1200" b="0" u="none" dirty="0">
                          <a:solidFill>
                            <a:schemeClr val="tx1"/>
                          </a:solidFill>
                          <a:latin typeface="Meiryo UI" panose="020B0604030504040204" pitchFamily="50" charset="-128"/>
                          <a:ea typeface="Meiryo UI" panose="020B0604030504040204" pitchFamily="50" charset="-128"/>
                        </a:rPr>
                        <a:t>％</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34339980"/>
                  </a:ext>
                </a:extLst>
              </a:tr>
              <a:tr h="392972">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2025</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1</a:t>
                      </a:r>
                      <a:r>
                        <a:rPr kumimoji="1" lang="ja-JP" altLang="en-US" sz="1200" b="0" dirty="0">
                          <a:solidFill>
                            <a:schemeClr val="tx1"/>
                          </a:solidFill>
                          <a:latin typeface="Meiryo UI" panose="020B0604030504040204" pitchFamily="50" charset="-128"/>
                          <a:ea typeface="Meiryo UI" panose="020B0604030504040204" pitchFamily="50" charset="-128"/>
                        </a:rPr>
                        <a:t>月～６月実績）</a:t>
                      </a: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1,586</a:t>
                      </a:r>
                    </a:p>
                    <a:p>
                      <a:pPr algn="ctr"/>
                      <a:r>
                        <a:rPr kumimoji="1" lang="en-US" altLang="ja-JP" sz="1200" b="0" u="none" dirty="0">
                          <a:solidFill>
                            <a:schemeClr val="tx1"/>
                          </a:solidFill>
                          <a:latin typeface="Meiryo UI" panose="020B0604030504040204" pitchFamily="50" charset="-128"/>
                          <a:ea typeface="Meiryo UI" panose="020B0604030504040204" pitchFamily="50" charset="-128"/>
                        </a:rPr>
                        <a:t>3,17</a:t>
                      </a:r>
                      <a:r>
                        <a:rPr kumimoji="1" lang="ja-JP" altLang="en-US" sz="1200" b="0" u="none" dirty="0">
                          <a:solidFill>
                            <a:schemeClr val="tx1"/>
                          </a:solidFill>
                          <a:latin typeface="Meiryo UI" panose="020B0604030504040204" pitchFamily="50" charset="-128"/>
                          <a:ea typeface="Meiryo UI" panose="020B0604030504040204" pitchFamily="50" charset="-128"/>
                        </a:rPr>
                        <a:t>２（</a:t>
                      </a:r>
                      <a:r>
                        <a:rPr kumimoji="1" lang="en-US" altLang="ja-JP" sz="1200" b="0" u="none" dirty="0">
                          <a:solidFill>
                            <a:schemeClr val="tx1"/>
                          </a:solidFill>
                          <a:latin typeface="Meiryo UI" panose="020B0604030504040204" pitchFamily="50" charset="-128"/>
                          <a:ea typeface="Meiryo UI" panose="020B0604030504040204" pitchFamily="50" charset="-128"/>
                        </a:rPr>
                        <a:t>12</a:t>
                      </a:r>
                      <a:r>
                        <a:rPr kumimoji="1" lang="ja-JP" altLang="en-US" sz="1200" b="0" u="none" dirty="0">
                          <a:solidFill>
                            <a:schemeClr val="tx1"/>
                          </a:solidFill>
                          <a:latin typeface="Meiryo UI" panose="020B0604030504040204" pitchFamily="50" charset="-128"/>
                          <a:ea typeface="Meiryo UI" panose="020B0604030504040204" pitchFamily="50" charset="-128"/>
                        </a:rPr>
                        <a:t>か月換算）</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b="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93.</a:t>
                      </a:r>
                      <a:r>
                        <a:rPr kumimoji="1" lang="ja-JP" altLang="en-US" sz="1200" b="0" u="none" dirty="0">
                          <a:solidFill>
                            <a:schemeClr val="tx1"/>
                          </a:solidFill>
                          <a:latin typeface="Meiryo UI" panose="020B0604030504040204" pitchFamily="50" charset="-128"/>
                          <a:ea typeface="Meiryo UI" panose="020B0604030504040204" pitchFamily="50" charset="-128"/>
                        </a:rPr>
                        <a:t>３</a:t>
                      </a:r>
                      <a:r>
                        <a:rPr kumimoji="1" lang="en-US" altLang="ja-JP" sz="1200" b="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u="none" dirty="0">
                          <a:solidFill>
                            <a:schemeClr val="tx1"/>
                          </a:solidFill>
                          <a:latin typeface="Meiryo UI" panose="020B0604030504040204" pitchFamily="50" charset="-128"/>
                          <a:ea typeface="Meiryo UI" panose="020B0604030504040204" pitchFamily="50" charset="-128"/>
                        </a:rPr>
                        <a:t>▲</a:t>
                      </a:r>
                      <a:r>
                        <a:rPr kumimoji="1" lang="en-US" altLang="ja-JP" sz="1200" b="0" u="none" dirty="0">
                          <a:solidFill>
                            <a:schemeClr val="tx1"/>
                          </a:solidFill>
                          <a:latin typeface="Meiryo UI" panose="020B0604030504040204" pitchFamily="50" charset="-128"/>
                          <a:ea typeface="Meiryo UI" panose="020B0604030504040204" pitchFamily="50" charset="-128"/>
                        </a:rPr>
                        <a:t>0.1%</a:t>
                      </a:r>
                    </a:p>
                  </a:txBody>
                  <a:tcPr anchor="ctr"/>
                </a:tc>
                <a:extLst>
                  <a:ext uri="{0D108BD9-81ED-4DB2-BD59-A6C34878D82A}">
                    <a16:rowId xmlns:a16="http://schemas.microsoft.com/office/drawing/2014/main" val="1004286348"/>
                  </a:ext>
                </a:extLst>
              </a:tr>
            </a:tbl>
          </a:graphicData>
        </a:graphic>
      </p:graphicFrame>
      <p:sp>
        <p:nvSpPr>
          <p:cNvPr id="3" name="テキスト ボックス 2">
            <a:extLst>
              <a:ext uri="{FF2B5EF4-FFF2-40B4-BE49-F238E27FC236}">
                <a16:creationId xmlns:a16="http://schemas.microsoft.com/office/drawing/2014/main" id="{6B6FD5F6-EF06-00F7-2F94-1068F70966BD}"/>
              </a:ext>
            </a:extLst>
          </p:cNvPr>
          <p:cNvSpPr txBox="1"/>
          <p:nvPr/>
        </p:nvSpPr>
        <p:spPr>
          <a:xfrm>
            <a:off x="5603019" y="4547221"/>
            <a:ext cx="3456384"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（参考）日本人延べ宿泊者数（全国、東京</a:t>
            </a:r>
            <a:r>
              <a:rPr lang="ja-JP" altLang="en-US" sz="1200" dirty="0">
                <a:latin typeface="Meiryo UI" panose="020B0604030504040204" pitchFamily="50" charset="-128"/>
                <a:ea typeface="Meiryo UI" panose="020B0604030504040204" pitchFamily="50" charset="-128"/>
              </a:rPr>
              <a:t>都）</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1967B914-28EF-B908-4A94-E15E88EAFBD5}"/>
              </a:ext>
            </a:extLst>
          </p:cNvPr>
          <p:cNvGraphicFramePr>
            <a:graphicFrameLocks noGrp="1"/>
          </p:cNvGraphicFramePr>
          <p:nvPr>
            <p:extLst>
              <p:ext uri="{D42A27DB-BD31-4B8C-83A1-F6EECF244321}">
                <p14:modId xmlns:p14="http://schemas.microsoft.com/office/powerpoint/2010/main" val="2695126024"/>
              </p:ext>
            </p:extLst>
          </p:nvPr>
        </p:nvGraphicFramePr>
        <p:xfrm>
          <a:off x="6170969" y="4993164"/>
          <a:ext cx="2759968" cy="1153160"/>
        </p:xfrm>
        <a:graphic>
          <a:graphicData uri="http://schemas.openxmlformats.org/drawingml/2006/table">
            <a:tbl>
              <a:tblPr firstRow="1" bandRow="1">
                <a:tableStyleId>{5C22544A-7EE6-4342-B048-85BDC9FD1C3A}</a:tableStyleId>
              </a:tblPr>
              <a:tblGrid>
                <a:gridCol w="689992">
                  <a:extLst>
                    <a:ext uri="{9D8B030D-6E8A-4147-A177-3AD203B41FA5}">
                      <a16:colId xmlns:a16="http://schemas.microsoft.com/office/drawing/2014/main" val="2438735961"/>
                    </a:ext>
                  </a:extLst>
                </a:gridCol>
                <a:gridCol w="689992">
                  <a:extLst>
                    <a:ext uri="{9D8B030D-6E8A-4147-A177-3AD203B41FA5}">
                      <a16:colId xmlns:a16="http://schemas.microsoft.com/office/drawing/2014/main" val="4247227067"/>
                    </a:ext>
                  </a:extLst>
                </a:gridCol>
                <a:gridCol w="689992">
                  <a:extLst>
                    <a:ext uri="{9D8B030D-6E8A-4147-A177-3AD203B41FA5}">
                      <a16:colId xmlns:a16="http://schemas.microsoft.com/office/drawing/2014/main" val="2492384872"/>
                    </a:ext>
                  </a:extLst>
                </a:gridCol>
                <a:gridCol w="689992">
                  <a:extLst>
                    <a:ext uri="{9D8B030D-6E8A-4147-A177-3AD203B41FA5}">
                      <a16:colId xmlns:a16="http://schemas.microsoft.com/office/drawing/2014/main" val="1653233134"/>
                    </a:ext>
                  </a:extLst>
                </a:gridCol>
              </a:tblGrid>
              <a:tr h="370840">
                <a:tc>
                  <a:txBody>
                    <a:bodyPr/>
                    <a:lstStyle/>
                    <a:p>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2023</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endParaRPr kumimoji="1" lang="en-US" altLang="ja-JP" sz="105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2024</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latin typeface="Meiryo UI" panose="020B0604030504040204" pitchFamily="50" charset="-128"/>
                          <a:ea typeface="Meiryo UI" panose="020B0604030504040204" pitchFamily="50" charset="-128"/>
                        </a:rPr>
                        <a:t>対前年増加率</a:t>
                      </a:r>
                    </a:p>
                  </a:txBody>
                  <a:tcPr anchor="ctr"/>
                </a:tc>
                <a:extLst>
                  <a:ext uri="{0D108BD9-81ED-4DB2-BD59-A6C34878D82A}">
                    <a16:rowId xmlns:a16="http://schemas.microsoft.com/office/drawing/2014/main" val="863903957"/>
                  </a:ext>
                </a:extLst>
              </a:tr>
              <a:tr h="370840">
                <a:tc>
                  <a:txBody>
                    <a:bodyPr/>
                    <a:lstStyle/>
                    <a:p>
                      <a:r>
                        <a:rPr kumimoji="1" lang="ja-JP" altLang="en-US" sz="1050" dirty="0">
                          <a:latin typeface="Meiryo UI" panose="020B0604030504040204" pitchFamily="50" charset="-128"/>
                          <a:ea typeface="Meiryo UI" panose="020B0604030504040204" pitchFamily="50" charset="-128"/>
                        </a:rPr>
                        <a:t>全国</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49,972</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49,460</a:t>
                      </a: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51110100"/>
                  </a:ext>
                </a:extLst>
              </a:tr>
              <a:tr h="370840">
                <a:tc>
                  <a:txBody>
                    <a:bodyPr/>
                    <a:lstStyle/>
                    <a:p>
                      <a:r>
                        <a:rPr kumimoji="1" lang="ja-JP" altLang="en-US" sz="1050" dirty="0">
                          <a:latin typeface="Meiryo UI" panose="020B0604030504040204" pitchFamily="50" charset="-128"/>
                          <a:ea typeface="Meiryo UI" panose="020B0604030504040204" pitchFamily="50" charset="-128"/>
                        </a:rPr>
                        <a:t>東京都</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5,581</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5,354</a:t>
                      </a: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4.1%</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27183267"/>
                  </a:ext>
                </a:extLst>
              </a:tr>
            </a:tbl>
          </a:graphicData>
        </a:graphic>
      </p:graphicFrame>
      <p:sp>
        <p:nvSpPr>
          <p:cNvPr id="7" name="テキスト ボックス 22">
            <a:extLst>
              <a:ext uri="{FF2B5EF4-FFF2-40B4-BE49-F238E27FC236}">
                <a16:creationId xmlns:a16="http://schemas.microsoft.com/office/drawing/2014/main" id="{F79169B6-2B1D-C399-0FA1-B18360E229DB}"/>
              </a:ext>
            </a:extLst>
          </p:cNvPr>
          <p:cNvSpPr txBox="1"/>
          <p:nvPr/>
        </p:nvSpPr>
        <p:spPr>
          <a:xfrm>
            <a:off x="7112768" y="4288932"/>
            <a:ext cx="2707710"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a:t>
            </a:r>
            <a:endParaRPr lang="en-US" altLang="ja-JP" sz="831" dirty="0">
              <a:latin typeface="Meiryo UI" panose="020B0604030504040204" pitchFamily="50" charset="-128"/>
              <a:ea typeface="Meiryo UI" panose="020B0604030504040204" pitchFamily="50" charset="-128"/>
            </a:endParaRPr>
          </a:p>
        </p:txBody>
      </p:sp>
      <p:graphicFrame>
        <p:nvGraphicFramePr>
          <p:cNvPr id="11" name="グラフ 10">
            <a:extLst>
              <a:ext uri="{FF2B5EF4-FFF2-40B4-BE49-F238E27FC236}">
                <a16:creationId xmlns:a16="http://schemas.microsoft.com/office/drawing/2014/main" id="{897B8E1A-C5C9-4FF4-9F67-02656B5DBE06}"/>
              </a:ext>
            </a:extLst>
          </p:cNvPr>
          <p:cNvGraphicFramePr>
            <a:graphicFrameLocks/>
          </p:cNvGraphicFramePr>
          <p:nvPr>
            <p:extLst>
              <p:ext uri="{D42A27DB-BD31-4B8C-83A1-F6EECF244321}">
                <p14:modId xmlns:p14="http://schemas.microsoft.com/office/powerpoint/2010/main" val="761837211"/>
              </p:ext>
            </p:extLst>
          </p:nvPr>
        </p:nvGraphicFramePr>
        <p:xfrm>
          <a:off x="211049" y="4221796"/>
          <a:ext cx="5441071"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正方形/長方形 4">
            <a:extLst>
              <a:ext uri="{FF2B5EF4-FFF2-40B4-BE49-F238E27FC236}">
                <a16:creationId xmlns:a16="http://schemas.microsoft.com/office/drawing/2014/main" id="{4E506918-1579-B0F3-69AD-A78AA639C265}"/>
              </a:ext>
            </a:extLst>
          </p:cNvPr>
          <p:cNvSpPr/>
          <p:nvPr/>
        </p:nvSpPr>
        <p:spPr>
          <a:xfrm>
            <a:off x="7716473" y="102466"/>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資料３</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27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graphicFrame>
        <p:nvGraphicFramePr>
          <p:cNvPr id="12" name="表 11">
            <a:extLst>
              <a:ext uri="{FF2B5EF4-FFF2-40B4-BE49-F238E27FC236}">
                <a16:creationId xmlns:a16="http://schemas.microsoft.com/office/drawing/2014/main" id="{CC016292-9B32-B2C0-247E-EDABBFA6BE9E}"/>
              </a:ext>
            </a:extLst>
          </p:cNvPr>
          <p:cNvGraphicFramePr>
            <a:graphicFrameLocks noGrp="1"/>
          </p:cNvGraphicFramePr>
          <p:nvPr>
            <p:extLst>
              <p:ext uri="{D42A27DB-BD31-4B8C-83A1-F6EECF244321}">
                <p14:modId xmlns:p14="http://schemas.microsoft.com/office/powerpoint/2010/main" val="3795985942"/>
              </p:ext>
            </p:extLst>
          </p:nvPr>
        </p:nvGraphicFramePr>
        <p:xfrm>
          <a:off x="319184" y="1113852"/>
          <a:ext cx="8640960" cy="3295960"/>
        </p:xfrm>
        <a:graphic>
          <a:graphicData uri="http://schemas.openxmlformats.org/drawingml/2006/table">
            <a:tbl>
              <a:tblPr firstRow="1" bandRow="1">
                <a:tableStyleId>{5C22544A-7EE6-4342-B048-85BDC9FD1C3A}</a:tableStyleId>
              </a:tblPr>
              <a:tblGrid>
                <a:gridCol w="1372496">
                  <a:extLst>
                    <a:ext uri="{9D8B030D-6E8A-4147-A177-3AD203B41FA5}">
                      <a16:colId xmlns:a16="http://schemas.microsoft.com/office/drawing/2014/main" val="2505450777"/>
                    </a:ext>
                  </a:extLst>
                </a:gridCol>
                <a:gridCol w="2016224">
                  <a:extLst>
                    <a:ext uri="{9D8B030D-6E8A-4147-A177-3AD203B41FA5}">
                      <a16:colId xmlns:a16="http://schemas.microsoft.com/office/drawing/2014/main" val="2836161253"/>
                    </a:ext>
                  </a:extLst>
                </a:gridCol>
                <a:gridCol w="1692188">
                  <a:extLst>
                    <a:ext uri="{9D8B030D-6E8A-4147-A177-3AD203B41FA5}">
                      <a16:colId xmlns:a16="http://schemas.microsoft.com/office/drawing/2014/main" val="1149974204"/>
                    </a:ext>
                  </a:extLst>
                </a:gridCol>
                <a:gridCol w="1692188">
                  <a:extLst>
                    <a:ext uri="{9D8B030D-6E8A-4147-A177-3AD203B41FA5}">
                      <a16:colId xmlns:a16="http://schemas.microsoft.com/office/drawing/2014/main" val="706244066"/>
                    </a:ext>
                  </a:extLst>
                </a:gridCol>
                <a:gridCol w="1867864">
                  <a:extLst>
                    <a:ext uri="{9D8B030D-6E8A-4147-A177-3AD203B41FA5}">
                      <a16:colId xmlns:a16="http://schemas.microsoft.com/office/drawing/2014/main" val="1233618572"/>
                    </a:ext>
                  </a:extLst>
                </a:gridCol>
              </a:tblGrid>
              <a:tr h="325908">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4">
                  <a:txBody>
                    <a:bodyPr/>
                    <a:lstStyle/>
                    <a:p>
                      <a:pPr algn="ctr"/>
                      <a:r>
                        <a:rPr kumimoji="1" lang="ja-JP" altLang="en-US" dirty="0">
                          <a:latin typeface="Meiryo UI" panose="020B0604030504040204" pitchFamily="50" charset="-128"/>
                          <a:ea typeface="Meiryo UI" panose="020B0604030504040204" pitchFamily="50" charset="-128"/>
                        </a:rPr>
                        <a:t>来阪外国人旅行者数</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107093606"/>
                  </a:ext>
                </a:extLst>
              </a:tr>
              <a:tr h="401804">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実績（万人）</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目標値（万人）</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extLst>
                  <a:ext uri="{0D108BD9-81ED-4DB2-BD59-A6C34878D82A}">
                    <a16:rowId xmlns:a16="http://schemas.microsoft.com/office/drawing/2014/main" val="3600242335"/>
                  </a:ext>
                </a:extLst>
              </a:tr>
              <a:tr h="401804">
                <a:tc>
                  <a:txBody>
                    <a:bodyPr/>
                    <a:lstStyle/>
                    <a:p>
                      <a:r>
                        <a:rPr kumimoji="1" lang="en-US" altLang="ja-JP" sz="1200" dirty="0">
                          <a:latin typeface="Meiryo UI" panose="020B0604030504040204" pitchFamily="50" charset="-128"/>
                          <a:ea typeface="Meiryo UI" panose="020B0604030504040204" pitchFamily="50" charset="-128"/>
                        </a:rPr>
                        <a:t>2019</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1,152.5</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92948414"/>
                  </a:ext>
                </a:extLst>
              </a:tr>
              <a:tr h="325908">
                <a:tc>
                  <a:txBody>
                    <a:bodyPr/>
                    <a:lstStyle/>
                    <a:p>
                      <a:r>
                        <a:rPr kumimoji="1" lang="en-US" altLang="ja-JP" sz="1200" dirty="0">
                          <a:latin typeface="Meiryo UI" panose="020B0604030504040204" pitchFamily="50" charset="-128"/>
                          <a:ea typeface="Meiryo UI" panose="020B0604030504040204" pitchFamily="50" charset="-128"/>
                        </a:rPr>
                        <a:t>2020</a:t>
                      </a:r>
                      <a:r>
                        <a:rPr kumimoji="1" lang="ja-JP" altLang="en-US" sz="1200" dirty="0">
                          <a:latin typeface="Meiryo UI" panose="020B0604030504040204" pitchFamily="50" charset="-128"/>
                          <a:ea typeface="Meiryo UI" panose="020B0604030504040204" pitchFamily="50" charset="-128"/>
                        </a:rPr>
                        <a:t>年</a:t>
                      </a:r>
                    </a:p>
                  </a:txBody>
                  <a:tcPr anchor="ctr"/>
                </a:tc>
                <a:tc rowSpan="3">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算出不可</a:t>
                      </a:r>
                      <a:r>
                        <a:rPr kumimoji="1" lang="ja-JP" altLang="en-US" sz="700" dirty="0">
                          <a:solidFill>
                            <a:schemeClr val="tx1"/>
                          </a:solidFill>
                          <a:latin typeface="Meiryo UI" panose="020B0604030504040204" pitchFamily="50" charset="-128"/>
                          <a:ea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rPr>
                        <a:t>※</a:t>
                      </a:r>
                      <a:r>
                        <a:rPr kumimoji="1" lang="ja-JP" altLang="en-US" sz="7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rowSpan="4">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1152.5</a:t>
                      </a:r>
                    </a:p>
                  </a:txBody>
                  <a:tcPr anchor="ctr"/>
                </a:tc>
                <a:tc rowSpan="4">
                  <a:txBody>
                    <a:bodyPr/>
                    <a:lstStyle/>
                    <a:p>
                      <a:r>
                        <a:rPr kumimoji="1" lang="ja-JP" altLang="en-US" sz="1200" u="none" dirty="0">
                          <a:solidFill>
                            <a:schemeClr val="tx1"/>
                          </a:solidFill>
                          <a:latin typeface="Meiryo UI" panose="020B0604030504040204" pitchFamily="50" charset="-128"/>
                          <a:ea typeface="Meiryo UI" panose="020B0604030504040204" pitchFamily="50" charset="-128"/>
                        </a:rPr>
                        <a:t>入国規制解除から</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en-US" altLang="ja-JP" sz="1200" u="none" dirty="0">
                          <a:solidFill>
                            <a:schemeClr val="tx1"/>
                          </a:solidFill>
                          <a:latin typeface="Meiryo UI" panose="020B0604030504040204" pitchFamily="50" charset="-128"/>
                          <a:ea typeface="Meiryo UI" panose="020B0604030504040204" pitchFamily="50" charset="-128"/>
                        </a:rPr>
                        <a:t>2</a:t>
                      </a:r>
                      <a:r>
                        <a:rPr kumimoji="1" lang="ja-JP" altLang="en-US" sz="1200" u="none" dirty="0">
                          <a:solidFill>
                            <a:schemeClr val="tx1"/>
                          </a:solidFill>
                          <a:latin typeface="Meiryo UI" panose="020B0604030504040204" pitchFamily="50" charset="-128"/>
                          <a:ea typeface="Meiryo UI" panose="020B0604030504040204" pitchFamily="50" charset="-128"/>
                        </a:rPr>
                        <a:t>年後</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25908">
                <a:tc>
                  <a:txBody>
                    <a:bodyPr/>
                    <a:lstStyle/>
                    <a:p>
                      <a:r>
                        <a:rPr kumimoji="1" lang="en-US" altLang="ja-JP" sz="1200" dirty="0">
                          <a:latin typeface="Meiryo UI" panose="020B0604030504040204" pitchFamily="50" charset="-128"/>
                          <a:ea typeface="Meiryo UI" panose="020B0604030504040204" pitchFamily="50" charset="-128"/>
                        </a:rPr>
                        <a:t>2021</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1,754</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359235452"/>
                  </a:ext>
                </a:extLst>
              </a:tr>
              <a:tr h="325908">
                <a:tc>
                  <a:txBody>
                    <a:bodyPr/>
                    <a:lstStyle/>
                    <a:p>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2,791</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002627"/>
                  </a:ext>
                </a:extLst>
              </a:tr>
              <a:tr h="401804">
                <a:tc>
                  <a:txBody>
                    <a:bodyPr/>
                    <a:lstStyle/>
                    <a:p>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（４月～</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月実績）</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795.8</a:t>
                      </a:r>
                    </a:p>
                    <a:p>
                      <a:pPr algn="ctr"/>
                      <a:r>
                        <a:rPr kumimoji="1" lang="en-US" altLang="ja-JP" sz="1200" dirty="0">
                          <a:solidFill>
                            <a:schemeClr val="tx1"/>
                          </a:solidFill>
                          <a:latin typeface="Meiryo UI" panose="020B0604030504040204" pitchFamily="50" charset="-128"/>
                          <a:ea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rPr>
                        <a:t>か月換算で</a:t>
                      </a:r>
                      <a:r>
                        <a:rPr kumimoji="1" lang="en-US" altLang="ja-JP" sz="1200" dirty="0">
                          <a:solidFill>
                            <a:schemeClr val="tx1"/>
                          </a:solidFill>
                          <a:latin typeface="Meiryo UI" panose="020B0604030504040204" pitchFamily="50" charset="-128"/>
                          <a:ea typeface="Meiryo UI" panose="020B0604030504040204" pitchFamily="50" charset="-128"/>
                        </a:rPr>
                        <a:t>1,061</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3,000</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12</a:t>
                      </a:r>
                      <a:r>
                        <a:rPr kumimoji="1" lang="ja-JP" altLang="en-US" sz="1200" u="none" dirty="0">
                          <a:solidFill>
                            <a:schemeClr val="tx1"/>
                          </a:solidFill>
                          <a:latin typeface="Meiryo UI" panose="020B0604030504040204" pitchFamily="50" charset="-128"/>
                          <a:ea typeface="Meiryo UI" panose="020B0604030504040204" pitchFamily="50" charset="-128"/>
                        </a:rPr>
                        <a:t>か月換算で</a:t>
                      </a:r>
                      <a:r>
                        <a:rPr kumimoji="1" lang="en-US" altLang="ja-JP" sz="1200" u="none" dirty="0">
                          <a:solidFill>
                            <a:schemeClr val="tx1"/>
                          </a:solidFill>
                          <a:latin typeface="Meiryo UI" panose="020B0604030504040204" pitchFamily="50" charset="-128"/>
                          <a:ea typeface="Meiryo UI" panose="020B0604030504040204" pitchFamily="50" charset="-128"/>
                        </a:rPr>
                        <a:t>92.1</a:t>
                      </a:r>
                      <a:r>
                        <a:rPr kumimoji="1" lang="ja-JP" altLang="en-US" sz="1200" u="none"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41875431"/>
                  </a:ext>
                </a:extLst>
              </a:tr>
              <a:tr h="228600">
                <a:tc>
                  <a:txBody>
                    <a:bodyPr/>
                    <a:lstStyle/>
                    <a:p>
                      <a:r>
                        <a:rPr kumimoji="1" lang="en-US" altLang="ja-JP" sz="1200" dirty="0">
                          <a:latin typeface="Meiryo UI" panose="020B0604030504040204" pitchFamily="50" charset="-128"/>
                          <a:ea typeface="Meiryo UI" panose="020B0604030504040204" pitchFamily="50" charset="-128"/>
                        </a:rPr>
                        <a:t>2024</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1,409.4</a:t>
                      </a:r>
                    </a:p>
                  </a:txBody>
                  <a:tcPr anchor="ctr"/>
                </a:tc>
                <a:tc rowSpan="2">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1,500</a:t>
                      </a:r>
                    </a:p>
                  </a:txBody>
                  <a:tcPr anchor="ctr"/>
                </a:tc>
                <a:tc rowSpan="2">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2025</a:t>
                      </a:r>
                      <a:r>
                        <a:rPr kumimoji="1" lang="ja-JP" altLang="en-US" sz="1200" u="none"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94.0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2138030"/>
                  </a:ext>
                </a:extLst>
              </a:tr>
              <a:tr h="445636">
                <a:tc>
                  <a:txBody>
                    <a:bodyPr/>
                    <a:lstStyle/>
                    <a:p>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（１月～３月実績）</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Meiryo UI" panose="020B0604030504040204" pitchFamily="50" charset="-128"/>
                          <a:ea typeface="Meiryo UI" panose="020B0604030504040204" pitchFamily="50" charset="-128"/>
                        </a:rPr>
                        <a:t>383.6</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Meiryo UI" panose="020B0604030504040204" pitchFamily="50" charset="-128"/>
                          <a:ea typeface="Meiryo UI" panose="020B0604030504040204" pitchFamily="50" charset="-128"/>
                        </a:rPr>
                        <a:t>※12</a:t>
                      </a:r>
                      <a:r>
                        <a:rPr kumimoji="1" lang="ja-JP" altLang="en-US" sz="1200" b="0" u="none" dirty="0">
                          <a:solidFill>
                            <a:schemeClr val="tx1"/>
                          </a:solidFill>
                          <a:latin typeface="Meiryo UI" panose="020B0604030504040204" pitchFamily="50" charset="-128"/>
                          <a:ea typeface="Meiryo UI" panose="020B0604030504040204" pitchFamily="50" charset="-128"/>
                        </a:rPr>
                        <a:t>か月換算で</a:t>
                      </a:r>
                      <a:r>
                        <a:rPr kumimoji="1" lang="en-US" altLang="ja-JP" sz="1200" b="0" u="none" dirty="0">
                          <a:solidFill>
                            <a:schemeClr val="tx1"/>
                          </a:solidFill>
                          <a:latin typeface="Meiryo UI" panose="020B0604030504040204" pitchFamily="50" charset="-128"/>
                          <a:ea typeface="Meiryo UI" panose="020B0604030504040204" pitchFamily="50" charset="-128"/>
                        </a:rPr>
                        <a:t>1,534</a:t>
                      </a:r>
                    </a:p>
                  </a:txBody>
                  <a:tcPr anchor="ctr"/>
                </a:tc>
                <a:tc v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rPr>
                        <a:t>か月換算で</a:t>
                      </a:r>
                      <a:r>
                        <a:rPr kumimoji="1" lang="en-US" altLang="ja-JP" sz="1200" dirty="0">
                          <a:solidFill>
                            <a:schemeClr val="tx1"/>
                          </a:solidFill>
                          <a:latin typeface="Meiryo UI" panose="020B0604030504040204" pitchFamily="50" charset="-128"/>
                          <a:ea typeface="Meiryo UI" panose="020B0604030504040204" pitchFamily="50" charset="-128"/>
                        </a:rPr>
                        <a:t>102.3%</a:t>
                      </a:r>
                    </a:p>
                  </a:txBody>
                  <a:tcPr anchor="ctr"/>
                </a:tc>
                <a:extLst>
                  <a:ext uri="{0D108BD9-81ED-4DB2-BD59-A6C34878D82A}">
                    <a16:rowId xmlns:a16="http://schemas.microsoft.com/office/drawing/2014/main" val="3006529468"/>
                  </a:ext>
                </a:extLst>
              </a:tr>
            </a:tbl>
          </a:graphicData>
        </a:graphic>
      </p:graphicFrame>
      <p:sp>
        <p:nvSpPr>
          <p:cNvPr id="13" name="テキスト ボックス 22">
            <a:extLst>
              <a:ext uri="{FF2B5EF4-FFF2-40B4-BE49-F238E27FC236}">
                <a16:creationId xmlns:a16="http://schemas.microsoft.com/office/drawing/2014/main" id="{1BE2E1E8-4D88-BE5F-8370-31ED44527739}"/>
              </a:ext>
            </a:extLst>
          </p:cNvPr>
          <p:cNvSpPr txBox="1"/>
          <p:nvPr/>
        </p:nvSpPr>
        <p:spPr>
          <a:xfrm>
            <a:off x="6252434" y="4665132"/>
            <a:ext cx="2707710" cy="348044"/>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出典：観光庁「インバウンド消費動向調査」</a:t>
            </a:r>
            <a:endParaRPr lang="en-US" altLang="ja-JP" sz="831" dirty="0">
              <a:latin typeface="Meiryo UI" panose="020B0604030504040204" pitchFamily="50" charset="-128"/>
              <a:ea typeface="Meiryo UI" panose="020B0604030504040204" pitchFamily="50" charset="-128"/>
            </a:endParaRPr>
          </a:p>
          <a:p>
            <a:pPr marL="201221" indent="-201221"/>
            <a:r>
              <a:rPr lang="ja-JP" altLang="en-US" sz="831" dirty="0">
                <a:latin typeface="Meiryo UI" panose="020B0604030504040204" pitchFamily="50" charset="-128"/>
                <a:ea typeface="Meiryo UI" panose="020B0604030504040204" pitchFamily="50" charset="-128"/>
              </a:rPr>
              <a:t>　　　　（旧）「</a:t>
            </a:r>
            <a:r>
              <a:rPr lang="zh-TW" altLang="en-US" sz="831" dirty="0">
                <a:latin typeface="Meiryo UI" panose="020B0604030504040204" pitchFamily="50" charset="-128"/>
                <a:ea typeface="Meiryo UI" panose="020B0604030504040204" pitchFamily="50" charset="-128"/>
              </a:rPr>
              <a:t>訪日外国人消費動向調査</a:t>
            </a:r>
            <a:r>
              <a:rPr lang="ja-JP" altLang="en-US" sz="831" dirty="0">
                <a:latin typeface="Meiryo UI" panose="020B0604030504040204" pitchFamily="50" charset="-128"/>
                <a:ea typeface="Meiryo UI" panose="020B0604030504040204" pitchFamily="50" charset="-128"/>
              </a:rPr>
              <a:t>」より作成</a:t>
            </a:r>
            <a:endParaRPr lang="en-US" altLang="ja-JP" sz="831" dirty="0">
              <a:latin typeface="Meiryo UI" panose="020B0604030504040204" pitchFamily="50" charset="-128"/>
              <a:ea typeface="Meiryo UI" panose="020B0604030504040204" pitchFamily="50" charset="-128"/>
            </a:endParaRPr>
          </a:p>
        </p:txBody>
      </p:sp>
      <p:sp>
        <p:nvSpPr>
          <p:cNvPr id="14" name="テキスト ボックス 55">
            <a:extLst>
              <a:ext uri="{FF2B5EF4-FFF2-40B4-BE49-F238E27FC236}">
                <a16:creationId xmlns:a16="http://schemas.microsoft.com/office/drawing/2014/main" id="{C945B879-679F-3261-29ED-FFDD6C9D4A39}"/>
              </a:ext>
            </a:extLst>
          </p:cNvPr>
          <p:cNvSpPr txBox="1">
            <a:spLocks noChangeArrowheads="1"/>
          </p:cNvSpPr>
          <p:nvPr/>
        </p:nvSpPr>
        <p:spPr bwMode="auto">
          <a:xfrm>
            <a:off x="179513" y="4483728"/>
            <a:ext cx="6435134" cy="181404"/>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000" dirty="0">
                <a:latin typeface="Meiryo UI" panose="020B0604030504040204" pitchFamily="50" charset="-128"/>
                <a:ea typeface="Meiryo UI" panose="020B0604030504040204" pitchFamily="50" charset="-128"/>
                <a:cs typeface="Arial" panose="020B0604020202020204" pitchFamily="34" charset="0"/>
              </a:rPr>
              <a:t>　</a:t>
            </a:r>
            <a:r>
              <a:rPr lang="en-US" altLang="ja-JP" sz="1000" dirty="0">
                <a:latin typeface="Meiryo UI" panose="020B0604030504040204" pitchFamily="50" charset="-128"/>
                <a:ea typeface="Meiryo UI" panose="020B0604030504040204" pitchFamily="50" charset="-128"/>
                <a:cs typeface="Arial" panose="020B0604020202020204" pitchFamily="34" charset="0"/>
              </a:rPr>
              <a:t>※</a:t>
            </a:r>
            <a:r>
              <a:rPr lang="ja-JP" altLang="en-US" sz="1000" dirty="0">
                <a:latin typeface="Meiryo UI" panose="020B0604030504040204" pitchFamily="50" charset="-128"/>
                <a:ea typeface="Meiryo UI" panose="020B0604030504040204" pitchFamily="50" charset="-128"/>
                <a:cs typeface="Arial" panose="020B0604020202020204" pitchFamily="34" charset="0"/>
              </a:rPr>
              <a:t>訪日外国人消費動向調査が</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年３月まで実施されなかったことから、</a:t>
            </a:r>
            <a:r>
              <a:rPr lang="en-US" altLang="ja-JP" sz="1000" dirty="0">
                <a:latin typeface="Meiryo UI" panose="020B0604030504040204" pitchFamily="50" charset="-128"/>
                <a:ea typeface="Meiryo UI" panose="020B0604030504040204" pitchFamily="50" charset="-128"/>
                <a:cs typeface="Arial" panose="020B0604020202020204" pitchFamily="34" charset="0"/>
              </a:rPr>
              <a:t>2020</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3</a:t>
            </a:r>
            <a:r>
              <a:rPr lang="ja-JP" altLang="en-US" sz="1000" dirty="0">
                <a:latin typeface="Meiryo UI" panose="020B0604030504040204" pitchFamily="50" charset="-128"/>
                <a:ea typeface="Meiryo UI" panose="020B0604030504040204" pitchFamily="50" charset="-128"/>
                <a:cs typeface="Arial" panose="020B0604020202020204" pitchFamily="34" charset="0"/>
              </a:rPr>
              <a:t>月までの実績は算出不可</a:t>
            </a:r>
            <a:endParaRPr lang="en-US" altLang="ja-JP" sz="1000" dirty="0">
              <a:latin typeface="Arial" panose="020B0604020202020204" pitchFamily="34" charset="0"/>
              <a:ea typeface="Meiryo UI" panose="020B0604030504040204" pitchFamily="50" charset="-128"/>
              <a:cs typeface="Arial" panose="020B0604020202020204" pitchFamily="34" charset="0"/>
            </a:endParaRPr>
          </a:p>
        </p:txBody>
      </p:sp>
      <p:sp>
        <p:nvSpPr>
          <p:cNvPr id="3" name="テキスト ボックス 55">
            <a:extLst>
              <a:ext uri="{FF2B5EF4-FFF2-40B4-BE49-F238E27FC236}">
                <a16:creationId xmlns:a16="http://schemas.microsoft.com/office/drawing/2014/main" id="{2B7B8D8E-0073-3F68-EE69-435CF7AF9DED}"/>
              </a:ext>
            </a:extLst>
          </p:cNvPr>
          <p:cNvSpPr txBox="1">
            <a:spLocks noChangeArrowheads="1"/>
          </p:cNvSpPr>
          <p:nvPr/>
        </p:nvSpPr>
        <p:spPr bwMode="auto">
          <a:xfrm>
            <a:off x="37835" y="933760"/>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〇来阪外国人旅行者数</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sp>
        <p:nvSpPr>
          <p:cNvPr id="5" name="正方形/長方形 4">
            <a:extLst>
              <a:ext uri="{FF2B5EF4-FFF2-40B4-BE49-F238E27FC236}">
                <a16:creationId xmlns:a16="http://schemas.microsoft.com/office/drawing/2014/main" id="{36DC0641-CFEF-17CE-B453-6DF20AE06C1F}"/>
              </a:ext>
            </a:extLst>
          </p:cNvPr>
          <p:cNvSpPr/>
          <p:nvPr/>
        </p:nvSpPr>
        <p:spPr>
          <a:xfrm>
            <a:off x="7716473" y="102466"/>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資料３</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0841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710682058"/>
              </p:ext>
            </p:extLst>
          </p:nvPr>
        </p:nvGraphicFramePr>
        <p:xfrm>
          <a:off x="95136" y="506126"/>
          <a:ext cx="9000002" cy="6215899"/>
        </p:xfrm>
        <a:graphic>
          <a:graphicData uri="http://schemas.openxmlformats.org/drawingml/2006/table">
            <a:tbl>
              <a:tblPr firstRow="1" bandRow="1">
                <a:tableStyleId>{5C22544A-7EE6-4342-B048-85BDC9FD1C3A}</a:tableStyleId>
              </a:tblPr>
              <a:tblGrid>
                <a:gridCol w="1236504">
                  <a:extLst>
                    <a:ext uri="{9D8B030D-6E8A-4147-A177-3AD203B41FA5}">
                      <a16:colId xmlns:a16="http://schemas.microsoft.com/office/drawing/2014/main" val="3083801403"/>
                    </a:ext>
                  </a:extLst>
                </a:gridCol>
                <a:gridCol w="1080120">
                  <a:extLst>
                    <a:ext uri="{9D8B030D-6E8A-4147-A177-3AD203B41FA5}">
                      <a16:colId xmlns:a16="http://schemas.microsoft.com/office/drawing/2014/main" val="1776016710"/>
                    </a:ext>
                  </a:extLst>
                </a:gridCol>
                <a:gridCol w="1008112">
                  <a:extLst>
                    <a:ext uri="{9D8B030D-6E8A-4147-A177-3AD203B41FA5}">
                      <a16:colId xmlns:a16="http://schemas.microsoft.com/office/drawing/2014/main" val="2408811415"/>
                    </a:ext>
                  </a:extLst>
                </a:gridCol>
                <a:gridCol w="1008112">
                  <a:extLst>
                    <a:ext uri="{9D8B030D-6E8A-4147-A177-3AD203B41FA5}">
                      <a16:colId xmlns:a16="http://schemas.microsoft.com/office/drawing/2014/main" val="3793600257"/>
                    </a:ext>
                  </a:extLst>
                </a:gridCol>
                <a:gridCol w="1008112">
                  <a:extLst>
                    <a:ext uri="{9D8B030D-6E8A-4147-A177-3AD203B41FA5}">
                      <a16:colId xmlns:a16="http://schemas.microsoft.com/office/drawing/2014/main" val="3986411414"/>
                    </a:ext>
                  </a:extLst>
                </a:gridCol>
                <a:gridCol w="1080120">
                  <a:extLst>
                    <a:ext uri="{9D8B030D-6E8A-4147-A177-3AD203B41FA5}">
                      <a16:colId xmlns:a16="http://schemas.microsoft.com/office/drawing/2014/main" val="493647911"/>
                    </a:ext>
                  </a:extLst>
                </a:gridCol>
                <a:gridCol w="1080120">
                  <a:extLst>
                    <a:ext uri="{9D8B030D-6E8A-4147-A177-3AD203B41FA5}">
                      <a16:colId xmlns:a16="http://schemas.microsoft.com/office/drawing/2014/main" val="2286469692"/>
                    </a:ext>
                  </a:extLst>
                </a:gridCol>
                <a:gridCol w="1498802">
                  <a:extLst>
                    <a:ext uri="{9D8B030D-6E8A-4147-A177-3AD203B41FA5}">
                      <a16:colId xmlns:a16="http://schemas.microsoft.com/office/drawing/2014/main" val="3754274535"/>
                    </a:ext>
                  </a:extLst>
                </a:gridCol>
              </a:tblGrid>
              <a:tr h="245809">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38933">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2024</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529435">
                <a:tc>
                  <a:txBody>
                    <a:bodyPr/>
                    <a:lstStyle/>
                    <a:p>
                      <a:r>
                        <a:rPr lang="ja-JP" altLang="en-US" sz="1000" u="none" dirty="0">
                          <a:latin typeface="Meiryo UI" panose="020B0604030504040204" pitchFamily="50" charset="-128"/>
                          <a:ea typeface="Meiryo UI" panose="020B0604030504040204" pitchFamily="50" charset="-128"/>
                        </a:rPr>
                        <a:t>日本人訪問者数</a:t>
                      </a:r>
                      <a:endParaRPr kumimoji="1" lang="ja-JP" altLang="en-US" sz="1000" u="none" strike="sngStrike" dirty="0">
                        <a:solidFill>
                          <a:srgbClr val="0000FF"/>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latin typeface="Meiryo UI" panose="020B0604030504040204" pitchFamily="50" charset="-128"/>
                          <a:ea typeface="Meiryo UI" panose="020B0604030504040204" pitchFamily="50" charset="-128"/>
                        </a:rPr>
                        <a:t>5,438</a:t>
                      </a:r>
                      <a:r>
                        <a:rPr kumimoji="1" lang="ja-JP" altLang="en-US" sz="1000" u="none" dirty="0">
                          <a:latin typeface="Meiryo UI" panose="020B0604030504040204" pitchFamily="50" charset="-128"/>
                          <a:ea typeface="Meiryo UI" panose="020B0604030504040204" pitchFamily="50" charset="-128"/>
                        </a:rPr>
                        <a:t>万人</a:t>
                      </a:r>
                      <a:endParaRPr kumimoji="1" lang="en-US" altLang="ja-JP" sz="1000" u="none" dirty="0">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2,038</a:t>
                      </a:r>
                      <a:r>
                        <a:rPr kumimoji="1" lang="ja-JP" altLang="en-US" sz="1000" u="none" dirty="0">
                          <a:solidFill>
                            <a:schemeClr val="tx1"/>
                          </a:solidFill>
                          <a:latin typeface="Meiryo UI" panose="020B0604030504040204" pitchFamily="50" charset="-128"/>
                          <a:ea typeface="Meiryo UI" panose="020B0604030504040204" pitchFamily="50" charset="-128"/>
                        </a:rPr>
                        <a:t>万人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1,131</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2,318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2,798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3,232</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（観光庁）　</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zh-TW" sz="800" u="none" dirty="0">
                          <a:solidFill>
                            <a:schemeClr val="tx1"/>
                          </a:solidFill>
                          <a:latin typeface="Meiryo UI" panose="020B0604030504040204" pitchFamily="50" charset="-128"/>
                          <a:ea typeface="Meiryo UI" panose="020B0604030504040204" pitchFamily="50" charset="-128"/>
                        </a:rPr>
                        <a:t>【</a:t>
                      </a:r>
                      <a:r>
                        <a:rPr lang="zh-TW" altLang="en-US" sz="800" u="none" dirty="0">
                          <a:solidFill>
                            <a:schemeClr val="tx1"/>
                          </a:solidFill>
                          <a:latin typeface="Meiryo UI" panose="020B0604030504040204" pitchFamily="50" charset="-128"/>
                          <a:ea typeface="Meiryo UI" panose="020B0604030504040204" pitchFamily="50" charset="-128"/>
                        </a:rPr>
                        <a:t>参考表</a:t>
                      </a:r>
                      <a:r>
                        <a:rPr lang="en-US" altLang="zh-TW"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53419002"/>
                  </a:ext>
                </a:extLst>
              </a:tr>
              <a:tr h="158821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国籍別来阪外国人</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訪問率</a:t>
                      </a:r>
                      <a:endParaRPr lang="en-US" altLang="ja-JP"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38.6%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28.8%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26.1%</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31.4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28.4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23.2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32.8%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28.3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41.6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45.0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39.6%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34.6%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29.2%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52.3%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33.3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33.9</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35.0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43.8%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39.7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45.2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60.5</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39.6%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30.7%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26.7%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53.9%</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31.0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32.6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38.8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49.4%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40.3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52.0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55.8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01221" indent="-201221"/>
                      <a:r>
                        <a:rPr lang="ja-JP" altLang="en-US" sz="900" dirty="0">
                          <a:solidFill>
                            <a:schemeClr val="tx1"/>
                          </a:solidFill>
                          <a:latin typeface="Meiryo UI" panose="020B0604030504040204" pitchFamily="50" charset="-128"/>
                          <a:ea typeface="Meiryo UI" panose="020B0604030504040204" pitchFamily="50" charset="-128"/>
                        </a:rPr>
                        <a:t>インバウンド消費動向調査</a:t>
                      </a:r>
                      <a:endParaRPr lang="en-US" altLang="ja-JP" sz="900" dirty="0">
                        <a:solidFill>
                          <a:schemeClr val="tx1"/>
                        </a:solidFill>
                        <a:latin typeface="Meiryo UI" panose="020B0604030504040204" pitchFamily="50" charset="-128"/>
                        <a:ea typeface="Meiryo UI" panose="020B0604030504040204" pitchFamily="50" charset="-128"/>
                      </a:endParaRPr>
                    </a:p>
                    <a:p>
                      <a:pPr marL="201221" indent="-201221"/>
                      <a:r>
                        <a:rPr lang="ja-JP" altLang="en-US" sz="900" dirty="0">
                          <a:solidFill>
                            <a:schemeClr val="tx1"/>
                          </a:solidFill>
                          <a:latin typeface="Meiryo UI" panose="020B0604030504040204" pitchFamily="50" charset="-128"/>
                          <a:ea typeface="Meiryo UI" panose="020B0604030504040204" pitchFamily="50" charset="-128"/>
                        </a:rPr>
                        <a:t>（旧）</a:t>
                      </a:r>
                      <a:r>
                        <a:rPr lang="zh-TW" altLang="en-US" sz="900" dirty="0">
                          <a:solidFill>
                            <a:schemeClr val="tx1"/>
                          </a:solidFill>
                          <a:latin typeface="Meiryo UI" panose="020B0604030504040204" pitchFamily="50" charset="-128"/>
                          <a:ea typeface="Meiryo UI" panose="020B0604030504040204" pitchFamily="50" charset="-128"/>
                        </a:rPr>
                        <a:t>訪日外国人消費</a:t>
                      </a:r>
                      <a:r>
                        <a:rPr lang="ja-JP" altLang="en-US" sz="900" dirty="0">
                          <a:solidFill>
                            <a:schemeClr val="tx1"/>
                          </a:solidFill>
                          <a:latin typeface="Meiryo UI" panose="020B0604030504040204" pitchFamily="50" charset="-128"/>
                          <a:ea typeface="Meiryo UI" panose="020B0604030504040204" pitchFamily="50" charset="-128"/>
                        </a:rPr>
                        <a:t>　</a:t>
                      </a:r>
                      <a:endParaRPr lang="en-US" altLang="ja-JP" sz="900" dirty="0">
                        <a:solidFill>
                          <a:schemeClr val="tx1"/>
                        </a:solidFill>
                        <a:latin typeface="Meiryo UI" panose="020B0604030504040204" pitchFamily="50" charset="-128"/>
                        <a:ea typeface="Meiryo UI" panose="020B0604030504040204" pitchFamily="50" charset="-128"/>
                      </a:endParaRPr>
                    </a:p>
                    <a:p>
                      <a:pPr marL="201221" indent="-201221"/>
                      <a:r>
                        <a:rPr lang="ja-JP" altLang="en-US" sz="900" dirty="0">
                          <a:solidFill>
                            <a:schemeClr val="tx1"/>
                          </a:solidFill>
                          <a:latin typeface="Meiryo UI" panose="020B0604030504040204" pitchFamily="50" charset="-128"/>
                          <a:ea typeface="Meiryo UI" panose="020B0604030504040204" pitchFamily="50" charset="-128"/>
                        </a:rPr>
                        <a:t>　　　　 </a:t>
                      </a:r>
                      <a:r>
                        <a:rPr lang="zh-TW" altLang="en-US" sz="900" dirty="0">
                          <a:solidFill>
                            <a:schemeClr val="tx1"/>
                          </a:solidFill>
                          <a:latin typeface="Meiryo UI" panose="020B0604030504040204" pitchFamily="50" charset="-128"/>
                          <a:ea typeface="Meiryo UI" panose="020B0604030504040204" pitchFamily="50" charset="-128"/>
                        </a:rPr>
                        <a:t>動向調査</a:t>
                      </a:r>
                      <a:endParaRPr lang="en-US" altLang="zh-TW" sz="900" dirty="0">
                        <a:solidFill>
                          <a:schemeClr val="tx1"/>
                        </a:solidFill>
                        <a:latin typeface="Meiryo UI" panose="020B0604030504040204" pitchFamily="50" charset="-128"/>
                        <a:ea typeface="Meiryo UI" panose="020B0604030504040204" pitchFamily="50" charset="-128"/>
                      </a:endParaRPr>
                    </a:p>
                    <a:p>
                      <a:pPr marL="201221" indent="-201221"/>
                      <a:r>
                        <a:rPr kumimoji="1" lang="ja-JP" altLang="en-US" sz="900" u="none" dirty="0">
                          <a:solidFill>
                            <a:schemeClr val="tx1"/>
                          </a:solidFill>
                          <a:latin typeface="Meiryo UI" panose="020B0604030504040204" pitchFamily="50" charset="-128"/>
                          <a:ea typeface="Meiryo UI" panose="020B0604030504040204" pitchFamily="50" charset="-128"/>
                        </a:rPr>
                        <a:t>（観光庁）</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04966733"/>
                  </a:ext>
                </a:extLst>
              </a:tr>
              <a:tr h="35377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延べ宿泊者数</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4,743</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1,972</a:t>
                      </a:r>
                      <a:r>
                        <a:rPr kumimoji="1" lang="ja-JP" altLang="en-US" sz="1050" u="none" dirty="0">
                          <a:solidFill>
                            <a:schemeClr val="tx1"/>
                          </a:solidFill>
                          <a:latin typeface="Meiryo UI" panose="020B0604030504040204" pitchFamily="50" charset="-128"/>
                          <a:ea typeface="Meiryo UI" panose="020B0604030504040204" pitchFamily="50" charset="-128"/>
                        </a:rPr>
                        <a:t>万人泊</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1,786</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3,052</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5,070</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5,743</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zh-TW" altLang="en-US" sz="900" u="none" dirty="0">
                          <a:solidFill>
                            <a:schemeClr val="tx1"/>
                          </a:solidFill>
                          <a:latin typeface="Meiryo UI" panose="020B0604030504040204" pitchFamily="50" charset="-128"/>
                          <a:ea typeface="Meiryo UI" panose="020B0604030504040204" pitchFamily="50" charset="-128"/>
                        </a:rPr>
                        <a:t>宿泊旅行統計調査</a:t>
                      </a:r>
                      <a:endParaRPr lang="en-US" altLang="zh-TW"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（観光庁）</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59645871"/>
                  </a:ext>
                </a:extLst>
              </a:tr>
              <a:tr h="700087">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来阪外国人消費</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127,292</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99,430</a:t>
                      </a:r>
                      <a:r>
                        <a:rPr kumimoji="1" lang="ja-JP" altLang="en-US" sz="1000" u="none" dirty="0">
                          <a:solidFill>
                            <a:schemeClr val="tx1"/>
                          </a:solidFill>
                          <a:latin typeface="Meiryo UI" panose="020B0604030504040204" pitchFamily="50" charset="-128"/>
                          <a:ea typeface="Meiryo UI" panose="020B0604030504040204" pitchFamily="50" charset="-128"/>
                        </a:rPr>
                        <a:t>円</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93,548</a:t>
                      </a:r>
                      <a:r>
                        <a:rPr kumimoji="1" lang="ja-JP" altLang="en-US" sz="1000" u="none" dirty="0">
                          <a:solidFill>
                            <a:schemeClr val="tx1"/>
                          </a:solidFill>
                          <a:latin typeface="Meiryo UI" panose="020B0604030504040204" pitchFamily="50" charset="-128"/>
                          <a:ea typeface="Meiryo UI" panose="020B0604030504040204" pitchFamily="50" charset="-128"/>
                        </a:rPr>
                        <a:t>円</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来阪インバウンド消費額</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調査</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訪日外国人関空出口</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調査（</a:t>
                      </a:r>
                      <a:r>
                        <a:rPr lang="en-US" altLang="ja-JP" sz="900" u="none" dirty="0">
                          <a:solidFill>
                            <a:schemeClr val="tx1"/>
                          </a:solidFill>
                          <a:latin typeface="Meiryo UI" panose="020B0604030504040204" pitchFamily="50" charset="-128"/>
                          <a:ea typeface="Meiryo UI" panose="020B0604030504040204" pitchFamily="50" charset="-128"/>
                        </a:rPr>
                        <a:t>2024</a:t>
                      </a:r>
                      <a:r>
                        <a:rPr lang="ja-JP" altLang="en-US" sz="900" u="none" dirty="0">
                          <a:solidFill>
                            <a:schemeClr val="tx1"/>
                          </a:solidFill>
                          <a:latin typeface="Meiryo UI" panose="020B0604030504040204" pitchFamily="50" charset="-128"/>
                          <a:ea typeface="Meiryo UI" panose="020B0604030504040204" pitchFamily="50" charset="-128"/>
                        </a:rPr>
                        <a:t>年）</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（大阪観光局）</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21596684"/>
                  </a:ext>
                </a:extLst>
              </a:tr>
              <a:tr h="67841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来阪日本人消費</a:t>
                      </a:r>
                      <a:endParaRPr lang="en-US" altLang="ja-JP" sz="10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18,000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28,000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29,000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35,000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31,000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37,000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36,000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（観光庁）</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参考表</a:t>
                      </a:r>
                      <a:r>
                        <a:rPr lang="en-US" altLang="ja-JP"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88977304"/>
                  </a:ext>
                </a:extLst>
              </a:tr>
              <a:tr h="380460">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国際会議開催件数</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a:t>
                      </a:r>
                      <a:r>
                        <a:rPr lang="en-US" altLang="ja-JP" sz="1000" u="none" dirty="0">
                          <a:solidFill>
                            <a:schemeClr val="tx1"/>
                          </a:solidFill>
                          <a:latin typeface="Meiryo UI" panose="020B0604030504040204" pitchFamily="50" charset="-128"/>
                          <a:ea typeface="Meiryo UI" panose="020B0604030504040204" pitchFamily="50" charset="-128"/>
                        </a:rPr>
                        <a:t>JNTO</a:t>
                      </a:r>
                      <a:r>
                        <a:rPr lang="ja-JP" altLang="en-US" sz="1000" u="none" dirty="0">
                          <a:solidFill>
                            <a:schemeClr val="tx1"/>
                          </a:solidFill>
                          <a:latin typeface="Meiryo UI" panose="020B0604030504040204" pitchFamily="50" charset="-128"/>
                          <a:ea typeface="Meiryo UI" panose="020B0604030504040204" pitchFamily="50" charset="-128"/>
                        </a:rPr>
                        <a:t>基準）</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300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51</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国際会議統計（日本政府観光局（</a:t>
                      </a:r>
                      <a:r>
                        <a:rPr lang="en-US" altLang="ja-JP" sz="900" u="none" dirty="0">
                          <a:solidFill>
                            <a:schemeClr val="tx1"/>
                          </a:solidFill>
                          <a:latin typeface="Meiryo UI" panose="020B0604030504040204" pitchFamily="50" charset="-128"/>
                          <a:ea typeface="Meiryo UI" panose="020B0604030504040204" pitchFamily="50" charset="-128"/>
                        </a:rPr>
                        <a:t>JNTO</a:t>
                      </a:r>
                      <a:r>
                        <a:rPr lang="ja-JP" altLang="en-US" sz="900" u="none" dirty="0">
                          <a:solidFill>
                            <a:schemeClr val="tx1"/>
                          </a:solidFill>
                          <a:latin typeface="Meiryo UI" panose="020B0604030504040204" pitchFamily="50" charset="-128"/>
                          <a:ea typeface="Meiryo UI" panose="020B0604030504040204" pitchFamily="50" charset="-128"/>
                        </a:rPr>
                        <a:t>））　</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9153177"/>
                  </a:ext>
                </a:extLst>
              </a:tr>
              <a:tr h="529435">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自分の住んでいる地域に愛着を感じている府民の割合</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72.6</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71.7%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65.1</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61.7%</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60.2</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66581733"/>
                  </a:ext>
                </a:extLst>
              </a:tr>
              <a:tr h="678410">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世界の都市総合</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ランキング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baseline="0" dirty="0">
                          <a:solidFill>
                            <a:schemeClr val="tx1"/>
                          </a:solidFill>
                          <a:latin typeface="Meiryo UI" panose="020B0604030504040204" pitchFamily="50" charset="-128"/>
                          <a:ea typeface="Meiryo UI" panose="020B0604030504040204" pitchFamily="50" charset="-128"/>
                        </a:rPr>
                        <a:t>29</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19</a:t>
                      </a:r>
                      <a:r>
                        <a:rPr lang="ja-JP" altLang="en-US" sz="800" u="none" dirty="0">
                          <a:solidFill>
                            <a:schemeClr val="tx1"/>
                          </a:solidFill>
                          <a:latin typeface="Meiryo UI" panose="020B0604030504040204" pitchFamily="50" charset="-128"/>
                          <a:ea typeface="Meiryo UI" panose="020B0604030504040204" pitchFamily="50" charset="-128"/>
                        </a:rPr>
                        <a:t>位     </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33</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21</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36</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20</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37</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29</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37</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25</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35</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23</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21302251"/>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正方形/長方形 4">
            <a:extLst>
              <a:ext uri="{FF2B5EF4-FFF2-40B4-BE49-F238E27FC236}">
                <a16:creationId xmlns:a16="http://schemas.microsoft.com/office/drawing/2014/main" id="{5919572B-41D0-4F72-A375-39D0070836D8}"/>
              </a:ext>
            </a:extLst>
          </p:cNvPr>
          <p:cNvSpPr/>
          <p:nvPr/>
        </p:nvSpPr>
        <p:spPr>
          <a:xfrm>
            <a:off x="172307" y="44624"/>
            <a:ext cx="4079855" cy="285517"/>
          </a:xfrm>
          <a:prstGeom prst="rect">
            <a:avLst/>
          </a:prstGeom>
          <a:solidFill>
            <a:srgbClr val="4BACC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ja-JP" altLang="en-US" sz="1477" dirty="0">
                <a:latin typeface="Meiryo UI" panose="020B0604030504040204" pitchFamily="50" charset="-128"/>
                <a:ea typeface="Meiryo UI" panose="020B0604030504040204" pitchFamily="50" charset="-128"/>
              </a:rPr>
              <a:t>　</a:t>
            </a:r>
            <a:r>
              <a:rPr lang="ja-JP" altLang="en-US" sz="1477" b="1" spc="185" dirty="0">
                <a:latin typeface="Meiryo UI" panose="020B0604030504040204" pitchFamily="50" charset="-128"/>
                <a:ea typeface="Meiryo UI" panose="020B0604030504040204" pitchFamily="50" charset="-128"/>
              </a:rPr>
              <a:t>参考指標</a:t>
            </a:r>
          </a:p>
        </p:txBody>
      </p:sp>
      <p:sp>
        <p:nvSpPr>
          <p:cNvPr id="6" name="正方形/長方形 5"/>
          <p:cNvSpPr/>
          <p:nvPr/>
        </p:nvSpPr>
        <p:spPr>
          <a:xfrm>
            <a:off x="153778" y="260648"/>
            <a:ext cx="8882718" cy="306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2" name="テキスト ボックス 1"/>
          <p:cNvSpPr txBox="1"/>
          <p:nvPr/>
        </p:nvSpPr>
        <p:spPr>
          <a:xfrm>
            <a:off x="899592" y="3439605"/>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899592" y="1288229"/>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875767" y="249347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875766" y="414966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930176" y="5301703"/>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842938" y="580584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899592" y="486974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930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440510920"/>
              </p:ext>
            </p:extLst>
          </p:nvPr>
        </p:nvGraphicFramePr>
        <p:xfrm>
          <a:off x="100800" y="408540"/>
          <a:ext cx="8892000" cy="6184556"/>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083801403"/>
                    </a:ext>
                  </a:extLst>
                </a:gridCol>
                <a:gridCol w="972000">
                  <a:extLst>
                    <a:ext uri="{9D8B030D-6E8A-4147-A177-3AD203B41FA5}">
                      <a16:colId xmlns:a16="http://schemas.microsoft.com/office/drawing/2014/main" val="1776016710"/>
                    </a:ext>
                  </a:extLst>
                </a:gridCol>
                <a:gridCol w="972000">
                  <a:extLst>
                    <a:ext uri="{9D8B030D-6E8A-4147-A177-3AD203B41FA5}">
                      <a16:colId xmlns:a16="http://schemas.microsoft.com/office/drawing/2014/main" val="2081128372"/>
                    </a:ext>
                  </a:extLst>
                </a:gridCol>
                <a:gridCol w="972000">
                  <a:extLst>
                    <a:ext uri="{9D8B030D-6E8A-4147-A177-3AD203B41FA5}">
                      <a16:colId xmlns:a16="http://schemas.microsoft.com/office/drawing/2014/main" val="3793600257"/>
                    </a:ext>
                  </a:extLst>
                </a:gridCol>
                <a:gridCol w="972000">
                  <a:extLst>
                    <a:ext uri="{9D8B030D-6E8A-4147-A177-3AD203B41FA5}">
                      <a16:colId xmlns:a16="http://schemas.microsoft.com/office/drawing/2014/main" val="22208803"/>
                    </a:ext>
                  </a:extLst>
                </a:gridCol>
                <a:gridCol w="972000">
                  <a:extLst>
                    <a:ext uri="{9D8B030D-6E8A-4147-A177-3AD203B41FA5}">
                      <a16:colId xmlns:a16="http://schemas.microsoft.com/office/drawing/2014/main" val="560136088"/>
                    </a:ext>
                  </a:extLst>
                </a:gridCol>
                <a:gridCol w="972000">
                  <a:extLst>
                    <a:ext uri="{9D8B030D-6E8A-4147-A177-3AD203B41FA5}">
                      <a16:colId xmlns:a16="http://schemas.microsoft.com/office/drawing/2014/main" val="4042934006"/>
                    </a:ext>
                  </a:extLst>
                </a:gridCol>
                <a:gridCol w="1440000">
                  <a:extLst>
                    <a:ext uri="{9D8B030D-6E8A-4147-A177-3AD203B41FA5}">
                      <a16:colId xmlns:a16="http://schemas.microsoft.com/office/drawing/2014/main" val="3754274535"/>
                    </a:ext>
                  </a:extLst>
                </a:gridCol>
              </a:tblGrid>
              <a:tr h="257143">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49950">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0" dirty="0">
                          <a:solidFill>
                            <a:schemeClr val="bg1"/>
                          </a:solidFill>
                          <a:latin typeface="Meiryo UI" panose="020B0604030504040204" pitchFamily="50" charset="-128"/>
                          <a:ea typeface="Meiryo UI" panose="020B0604030504040204" pitchFamily="50" charset="-128"/>
                        </a:rPr>
                        <a:t>２０２４年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3436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劇場、音楽堂等（府内の国公立施設）における多言語化の割合</a:t>
                      </a:r>
                      <a:endParaRPr lang="en-US" altLang="ja-JP" sz="10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「対応している」「一部のみ対応している」の合計）</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dirty="0">
                          <a:solidFill>
                            <a:schemeClr val="tx1"/>
                          </a:solidFill>
                          <a:latin typeface="Meiryo UI" panose="020B0604030504040204" pitchFamily="50" charset="-128"/>
                          <a:ea typeface="Meiryo UI" panose="020B0604030504040204" pitchFamily="50" charset="-128"/>
                        </a:rPr>
                        <a:t>26.4%</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劇場、音楽堂等の活動状況に関する調査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（文化庁）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0994125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大阪が楽しいまちだと</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思っている人の割合</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（全国）</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43.3</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41.4%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40.9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34.5%</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33.4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23033517"/>
                  </a:ext>
                </a:extLst>
              </a:tr>
              <a:tr h="943457">
                <a:tc>
                  <a:txBody>
                    <a:bodyPr/>
                    <a:lstStyle/>
                    <a:p>
                      <a:r>
                        <a:rPr lang="ja-JP" altLang="en-US" sz="1000" dirty="0">
                          <a:solidFill>
                            <a:schemeClr val="tx1"/>
                          </a:solidFill>
                          <a:latin typeface="Meiryo UI" panose="020B0604030504040204" pitchFamily="50" charset="-128"/>
                          <a:ea typeface="Meiryo UI" panose="020B0604030504040204" pitchFamily="50" charset="-128"/>
                        </a:rPr>
                        <a:t>舞台芸術・芸能公演数</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900" dirty="0">
                          <a:solidFill>
                            <a:schemeClr val="tx1"/>
                          </a:solidFill>
                          <a:latin typeface="Meiryo UI" panose="020B0604030504040204" pitchFamily="50" charset="-128"/>
                          <a:ea typeface="Meiryo UI" panose="020B0604030504040204" pitchFamily="50" charset="-128"/>
                        </a:rPr>
                        <a:t>300</a:t>
                      </a:r>
                      <a:r>
                        <a:rPr kumimoji="1" lang="ja-JP" altLang="en-US" sz="9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2017</a:t>
                      </a:r>
                      <a:r>
                        <a:rPr kumimoji="1" lang="ja-JP" altLang="en-US" sz="900" dirty="0">
                          <a:solidFill>
                            <a:schemeClr val="tx1"/>
                          </a:solidFill>
                          <a:latin typeface="Meiryo UI" panose="020B0604030504040204" pitchFamily="50" charset="-128"/>
                          <a:ea typeface="Meiryo UI" panose="020B0604030504040204" pitchFamily="50" charset="-128"/>
                        </a:rPr>
                        <a:t>年度） </a:t>
                      </a:r>
                      <a:r>
                        <a:rPr kumimoji="1" lang="en-US" altLang="ja-JP" sz="1000" dirty="0">
                          <a:solidFill>
                            <a:schemeClr val="tx1"/>
                          </a:solidFill>
                          <a:latin typeface="Meiryo UI" panose="020B0604030504040204" pitchFamily="50" charset="-128"/>
                          <a:ea typeface="Meiryo UI" panose="020B0604030504040204" pitchFamily="50" charset="-128"/>
                        </a:rPr>
                        <a:t>743</a:t>
                      </a:r>
                      <a:r>
                        <a:rPr kumimoji="1" lang="ja-JP" altLang="en-US" sz="1000" dirty="0">
                          <a:solidFill>
                            <a:schemeClr val="tx1"/>
                          </a:solidFill>
                          <a:latin typeface="Meiryo UI" panose="020B0604030504040204" pitchFamily="50" charset="-128"/>
                          <a:ea typeface="Meiryo UI" panose="020B0604030504040204" pitchFamily="50" charset="-128"/>
                        </a:rPr>
                        <a:t>件　</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a:t>
                      </a:r>
                      <a:r>
                        <a:rPr kumimoji="1" lang="en-US" altLang="ja-JP" sz="900" u="none" dirty="0">
                          <a:solidFill>
                            <a:schemeClr val="tx1"/>
                          </a:solidFill>
                          <a:latin typeface="Meiryo UI" panose="020B0604030504040204" pitchFamily="50" charset="-128"/>
                          <a:ea typeface="Meiryo UI" panose="020B0604030504040204" pitchFamily="50" charset="-128"/>
                        </a:rPr>
                        <a:t>2020</a:t>
                      </a:r>
                      <a:r>
                        <a:rPr kumimoji="1" lang="ja-JP" altLang="en-US" sz="9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385</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社会教育調査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（文部科学省）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49921995"/>
                  </a:ext>
                </a:extLst>
              </a:tr>
              <a:tr h="685754">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3,030,617</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663,705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752,522</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2,177,079</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3,299,935</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3,522,018</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30146265"/>
                  </a:ext>
                </a:extLst>
              </a:tr>
              <a:tr h="398002">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大阪マラソンの外国人</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エントリー数</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lang="en-US" altLang="ja-JP" sz="1000" u="none" dirty="0">
                          <a:solidFill>
                            <a:schemeClr val="tx1"/>
                          </a:solidFill>
                          <a:latin typeface="Meiryo UI" panose="020B0604030504040204" pitchFamily="50" charset="-128"/>
                          <a:ea typeface="Meiryo UI" panose="020B0604030504040204" pitchFamily="50" charset="-128"/>
                        </a:rPr>
                        <a:t>15,082</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一般部門</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727</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6,965</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9,234</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大阪マラソン実績</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56027479"/>
                  </a:ext>
                </a:extLst>
              </a:tr>
              <a:tr h="50709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成人の週１回以上の</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スポーツ実施率（大阪）</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56.3%</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57.4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53.3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51.7</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7012423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ja-JP" sz="1000" u="none" kern="1200" dirty="0">
                          <a:solidFill>
                            <a:schemeClr val="tx1"/>
                          </a:solidFill>
                          <a:effectLst/>
                          <a:latin typeface="Meiryo UI" panose="020B0604030504040204" pitchFamily="50" charset="-128"/>
                          <a:ea typeface="Meiryo UI" panose="020B0604030504040204" pitchFamily="50" charset="-128"/>
                          <a:cs typeface="+mn-cs"/>
                        </a:rPr>
                        <a:t>大阪はスポーツが盛んなまちだと思っている府民の割合</a:t>
                      </a:r>
                      <a:r>
                        <a:rPr kumimoji="1" lang="ja-JP" altLang="en-US" sz="1000" u="none" kern="1200" dirty="0">
                          <a:solidFill>
                            <a:schemeClr val="tx1"/>
                          </a:solidFill>
                          <a:effectLst/>
                          <a:latin typeface="Meiryo UI" panose="020B0604030504040204" pitchFamily="50" charset="-128"/>
                          <a:ea typeface="Meiryo UI" panose="020B0604030504040204" pitchFamily="50" charset="-128"/>
                          <a:cs typeface="+mn-cs"/>
                        </a:rPr>
                        <a:t>（府民）</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45.1</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45.7%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42.6%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44.9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38.8</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28436112"/>
                  </a:ext>
                </a:extLst>
              </a:tr>
              <a:tr h="507093">
                <a:tc>
                  <a:txBody>
                    <a:bodyPr/>
                    <a:lstStyle/>
                    <a:p>
                      <a:pPr>
                        <a:lnSpc>
                          <a:spcPct val="150000"/>
                        </a:lnSpc>
                      </a:pPr>
                      <a:r>
                        <a:rPr lang="ja-JP" altLang="en-US" sz="10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2017</a:t>
                      </a:r>
                      <a:r>
                        <a:rPr kumimoji="1" lang="ja-JP" altLang="en-US" sz="10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455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223</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311</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高等学校等における国際</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交流等の状況について</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9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4025564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海外留学する大学生</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（大阪府内の大学、短大・専修大学）</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dirty="0">
                          <a:solidFill>
                            <a:schemeClr val="tx1"/>
                          </a:solidFill>
                          <a:latin typeface="Meiryo UI" panose="020B0604030504040204" pitchFamily="50" charset="-128"/>
                          <a:ea typeface="Meiryo UI" panose="020B0604030504040204" pitchFamily="50" charset="-128"/>
                        </a:rPr>
                        <a:t>2,952</a:t>
                      </a:r>
                      <a:r>
                        <a:rPr kumimoji="1" lang="ja-JP" altLang="en-US" sz="1000"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000" dirty="0">
                          <a:solidFill>
                            <a:schemeClr val="tx1"/>
                          </a:solidFill>
                          <a:latin typeface="Meiryo UI" panose="020B0604030504040204" pitchFamily="50" charset="-128"/>
                          <a:ea typeface="Meiryo UI" panose="020B0604030504040204" pitchFamily="50" charset="-128"/>
                        </a:rPr>
                        <a:t>2,431</a:t>
                      </a:r>
                      <a:r>
                        <a:rPr kumimoji="1" lang="ja-JP" altLang="en-US" sz="1000" dirty="0">
                          <a:solidFill>
                            <a:schemeClr val="tx1"/>
                          </a:solidFill>
                          <a:latin typeface="Meiryo UI" panose="020B0604030504040204" pitchFamily="50" charset="-128"/>
                          <a:ea typeface="Meiryo UI" panose="020B0604030504040204" pitchFamily="50" charset="-128"/>
                        </a:rPr>
                        <a:t>人）</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000" dirty="0">
                          <a:solidFill>
                            <a:schemeClr val="tx1"/>
                          </a:solidFill>
                          <a:latin typeface="Meiryo UI" panose="020B0604030504040204" pitchFamily="50" charset="-128"/>
                          <a:ea typeface="Meiryo UI" panose="020B0604030504040204" pitchFamily="50" charset="-128"/>
                        </a:rPr>
                        <a:t>123</a:t>
                      </a:r>
                      <a:r>
                        <a:rPr kumimoji="1" lang="ja-JP" altLang="en-US" sz="1000" dirty="0">
                          <a:solidFill>
                            <a:schemeClr val="tx1"/>
                          </a:solidFill>
                          <a:latin typeface="Meiryo UI" panose="020B0604030504040204" pitchFamily="50" charset="-128"/>
                          <a:ea typeface="Meiryo UI" panose="020B0604030504040204" pitchFamily="50" charset="-128"/>
                        </a:rPr>
                        <a:t>人）</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1,356</a:t>
                      </a:r>
                      <a:r>
                        <a:rPr kumimoji="1" lang="ja-JP" altLang="en-US" sz="10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000" u="none" dirty="0">
                          <a:solidFill>
                            <a:schemeClr val="tx1"/>
                          </a:solidFill>
                          <a:latin typeface="Meiryo UI" panose="020B0604030504040204" pitchFamily="50" charset="-128"/>
                          <a:ea typeface="Meiryo UI" panose="020B0604030504040204" pitchFamily="50" charset="-128"/>
                        </a:rPr>
                        <a:t>1,144</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2,476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（うち協定等に基づく留学：</a:t>
                      </a:r>
                      <a:r>
                        <a:rPr kumimoji="1" lang="en-US" altLang="ja-JP" sz="1000" u="none" dirty="0">
                          <a:solidFill>
                            <a:schemeClr val="tx1"/>
                          </a:solidFill>
                          <a:latin typeface="Meiryo UI" panose="020B0604030504040204" pitchFamily="50" charset="-128"/>
                          <a:ea typeface="Meiryo UI" panose="020B0604030504040204" pitchFamily="50" charset="-128"/>
                        </a:rPr>
                        <a:t>2,201</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2,391</a:t>
                      </a:r>
                      <a:r>
                        <a:rPr kumimoji="1" lang="ja-JP" altLang="en-US" sz="10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000" u="none" dirty="0">
                          <a:solidFill>
                            <a:schemeClr val="tx1"/>
                          </a:solidFill>
                          <a:latin typeface="Meiryo UI" panose="020B0604030504040204" pitchFamily="50" charset="-128"/>
                          <a:ea typeface="Meiryo UI" panose="020B0604030504040204" pitchFamily="50" charset="-128"/>
                        </a:rPr>
                        <a:t>2,134</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未発表</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a:t>
                      </a:r>
                      <a:r>
                        <a:rPr lang="zh-CN" altLang="en-US" sz="900" u="none" dirty="0">
                          <a:solidFill>
                            <a:schemeClr val="tx1"/>
                          </a:solidFill>
                          <a:latin typeface="Meiryo UI" panose="020B0604030504040204" pitchFamily="50" charset="-128"/>
                          <a:ea typeface="Meiryo UI" panose="020B0604030504040204" pitchFamily="50" charset="-128"/>
                        </a:rPr>
                        <a:t>独立行政法人</a:t>
                      </a:r>
                      <a:r>
                        <a:rPr lang="ja-JP" altLang="en-US" sz="900" u="none" dirty="0">
                          <a:solidFill>
                            <a:schemeClr val="tx1"/>
                          </a:solidFill>
                          <a:latin typeface="Meiryo UI" panose="020B0604030504040204" pitchFamily="50" charset="-128"/>
                          <a:ea typeface="Meiryo UI" panose="020B0604030504040204" pitchFamily="50" charset="-128"/>
                        </a:rPr>
                        <a:t>日本学生支援機構（</a:t>
                      </a:r>
                      <a:r>
                        <a:rPr lang="en-US" altLang="ja-JP" sz="900" u="none" dirty="0">
                          <a:solidFill>
                            <a:schemeClr val="tx1"/>
                          </a:solidFill>
                          <a:latin typeface="Meiryo UI" panose="020B0604030504040204" pitchFamily="50" charset="-128"/>
                          <a:ea typeface="Meiryo UI" panose="020B0604030504040204" pitchFamily="50" charset="-128"/>
                        </a:rPr>
                        <a:t>JASSO</a:t>
                      </a:r>
                      <a:r>
                        <a:rPr lang="ja-JP" altLang="en-US" sz="900" u="none" dirty="0">
                          <a:solidFill>
                            <a:schemeClr val="tx1"/>
                          </a:solidFill>
                          <a:latin typeface="Meiryo UI" panose="020B0604030504040204" pitchFamily="50" charset="-128"/>
                          <a:ea typeface="Meiryo UI" panose="020B0604030504040204" pitchFamily="50" charset="-128"/>
                        </a:rPr>
                        <a:t>））</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4473606"/>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5" name="テキスト ボックス 4"/>
          <p:cNvSpPr txBox="1"/>
          <p:nvPr/>
        </p:nvSpPr>
        <p:spPr>
          <a:xfrm>
            <a:off x="1187624" y="1557372"/>
            <a:ext cx="68893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164370" y="206084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215664" y="367729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204643" y="3045343"/>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664597" y="414966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240661" y="465313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240661" y="522978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240661" y="566124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164369" y="638132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219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981624387"/>
              </p:ext>
            </p:extLst>
          </p:nvPr>
        </p:nvGraphicFramePr>
        <p:xfrm>
          <a:off x="100800" y="241739"/>
          <a:ext cx="9000000" cy="63387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3083801403"/>
                    </a:ext>
                  </a:extLst>
                </a:gridCol>
                <a:gridCol w="1080000">
                  <a:extLst>
                    <a:ext uri="{9D8B030D-6E8A-4147-A177-3AD203B41FA5}">
                      <a16:colId xmlns:a16="http://schemas.microsoft.com/office/drawing/2014/main" val="1776016710"/>
                    </a:ext>
                  </a:extLst>
                </a:gridCol>
                <a:gridCol w="1080000">
                  <a:extLst>
                    <a:ext uri="{9D8B030D-6E8A-4147-A177-3AD203B41FA5}">
                      <a16:colId xmlns:a16="http://schemas.microsoft.com/office/drawing/2014/main" val="423059768"/>
                    </a:ext>
                  </a:extLst>
                </a:gridCol>
                <a:gridCol w="1080000">
                  <a:extLst>
                    <a:ext uri="{9D8B030D-6E8A-4147-A177-3AD203B41FA5}">
                      <a16:colId xmlns:a16="http://schemas.microsoft.com/office/drawing/2014/main" val="3793600257"/>
                    </a:ext>
                  </a:extLst>
                </a:gridCol>
                <a:gridCol w="1080000">
                  <a:extLst>
                    <a:ext uri="{9D8B030D-6E8A-4147-A177-3AD203B41FA5}">
                      <a16:colId xmlns:a16="http://schemas.microsoft.com/office/drawing/2014/main" val="3633376757"/>
                    </a:ext>
                  </a:extLst>
                </a:gridCol>
                <a:gridCol w="1080000">
                  <a:extLst>
                    <a:ext uri="{9D8B030D-6E8A-4147-A177-3AD203B41FA5}">
                      <a16:colId xmlns:a16="http://schemas.microsoft.com/office/drawing/2014/main" val="769084549"/>
                    </a:ext>
                  </a:extLst>
                </a:gridCol>
                <a:gridCol w="1080000">
                  <a:extLst>
                    <a:ext uri="{9D8B030D-6E8A-4147-A177-3AD203B41FA5}">
                      <a16:colId xmlns:a16="http://schemas.microsoft.com/office/drawing/2014/main" val="352526041"/>
                    </a:ext>
                  </a:extLst>
                </a:gridCol>
                <a:gridCol w="1080000">
                  <a:extLst>
                    <a:ext uri="{9D8B030D-6E8A-4147-A177-3AD203B41FA5}">
                      <a16:colId xmlns:a16="http://schemas.microsoft.com/office/drawing/2014/main" val="3754274535"/>
                    </a:ext>
                  </a:extLst>
                </a:gridCol>
              </a:tblGrid>
              <a:tr h="231098">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dirty="0">
                          <a:latin typeface="Meiryo UI" panose="020B0604030504040204" pitchFamily="50" charset="-128"/>
                          <a:ea typeface="Meiryo UI" panose="020B0604030504040204" pitchFamily="50" charset="-128"/>
                        </a:rPr>
                        <a:t>参考値</a:t>
                      </a: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dirty="0">
                          <a:latin typeface="Meiryo UI" panose="020B0604030504040204" pitchFamily="50" charset="-128"/>
                          <a:ea typeface="Meiryo UI" panose="020B0604030504040204" pitchFamily="50" charset="-128"/>
                        </a:rPr>
                        <a:t>出典</a:t>
                      </a:r>
                      <a:endParaRPr kumimoji="1" lang="ja-JP" altLang="en-US" sz="1050" b="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24633">
                <a:tc vMerge="1">
                  <a:txBody>
                    <a:bodyPr/>
                    <a:lstStyle/>
                    <a:p>
                      <a:endParaRPr kumimoji="1" lang="ja-JP" altLang="en-US"/>
                    </a:p>
                  </a:txBody>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2019</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solidFill>
                          <a:latin typeface="Meiryo UI" panose="020B0604030504040204" pitchFamily="50" charset="-128"/>
                          <a:ea typeface="Meiryo UI" panose="020B0604030504040204" pitchFamily="50" charset="-128"/>
                        </a:rPr>
                        <a:t>2020</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2021</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2024</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0025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800" u="none" dirty="0">
                          <a:solidFill>
                            <a:schemeClr val="tx1"/>
                          </a:solidFill>
                          <a:latin typeface="Meiryo UI" panose="020B0604030504040204" pitchFamily="50" charset="-128"/>
                          <a:ea typeface="Meiryo UI" panose="020B0604030504040204" pitchFamily="50" charset="-128"/>
                        </a:rPr>
                        <a:t>CEFR A2</a:t>
                      </a:r>
                      <a:r>
                        <a:rPr lang="ja-JP" altLang="en-US" sz="8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700" u="none" dirty="0">
                          <a:solidFill>
                            <a:schemeClr val="tx1"/>
                          </a:solidFill>
                          <a:latin typeface="Meiryo UI" panose="020B0604030504040204" pitchFamily="50" charset="-128"/>
                          <a:ea typeface="Meiryo UI" panose="020B0604030504040204" pitchFamily="50" charset="-128"/>
                        </a:rPr>
                        <a:t>（公立高等学校　第３学年）</a:t>
                      </a:r>
                      <a:endParaRPr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43.7</a:t>
                      </a:r>
                      <a:r>
                        <a:rPr kumimoji="1" lang="ja-JP" altLang="en-US" sz="800" dirty="0">
                          <a:solidFill>
                            <a:schemeClr val="tx1"/>
                          </a:solidFill>
                          <a:latin typeface="Meiryo UI" panose="020B0604030504040204" pitchFamily="50" charset="-128"/>
                          <a:ea typeface="Meiryo UI" panose="020B0604030504040204" pitchFamily="50" charset="-128"/>
                        </a:rPr>
                        <a:t>％</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※2019.12.1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未調査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48.2%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※2021.12.1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50.8%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※2022.12.1</a:t>
                      </a:r>
                      <a:r>
                        <a:rPr kumimoji="1" lang="ja-JP" altLang="en-US" sz="800" u="none" dirty="0">
                          <a:solidFill>
                            <a:schemeClr val="tx1"/>
                          </a:solidFill>
                          <a:latin typeface="Meiryo UI" panose="020B0604030504040204" pitchFamily="50" charset="-128"/>
                          <a:ea typeface="Meiryo UI" panose="020B0604030504040204" pitchFamily="50" charset="-128"/>
                        </a:rPr>
                        <a:t>時点</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56.1%</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※2023.12.1</a:t>
                      </a: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57.8%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※2024.12.1</a:t>
                      </a: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7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7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700" u="none" dirty="0">
                          <a:solidFill>
                            <a:schemeClr val="tx1"/>
                          </a:solidFill>
                          <a:latin typeface="Meiryo UI" panose="020B0604030504040204" pitchFamily="50" charset="-128"/>
                          <a:ea typeface="Meiryo UI" panose="020B0604030504040204" pitchFamily="50" charset="-128"/>
                        </a:rPr>
                        <a:t>（文部科学省）</a:t>
                      </a:r>
                      <a:endParaRPr lang="en-US" altLang="zh-TW"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70825175"/>
                  </a:ext>
                </a:extLst>
              </a:tr>
              <a:tr h="85490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府内在留高度外国</a:t>
                      </a:r>
                      <a:endParaRPr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人材数</a:t>
                      </a:r>
                      <a:endParaRPr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（在留資格別含む）</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dirty="0">
                          <a:latin typeface="Meiryo UI" panose="020B0604030504040204" pitchFamily="50" charset="-128"/>
                          <a:ea typeface="Meiryo UI" panose="020B0604030504040204" pitchFamily="50" charset="-128"/>
                        </a:rPr>
                        <a:t>30,173</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うち</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高度専門職 </a:t>
                      </a:r>
                      <a:r>
                        <a:rPr kumimoji="1" lang="en-US" altLang="ja-JP" sz="700" dirty="0">
                          <a:latin typeface="Meiryo UI" panose="020B0604030504040204" pitchFamily="50" charset="-128"/>
                          <a:ea typeface="Meiryo UI" panose="020B0604030504040204" pitchFamily="50" charset="-128"/>
                        </a:rPr>
                        <a:t>585</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経営・管理</a:t>
                      </a: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2,831</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技人国</a:t>
                      </a: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23,590</a:t>
                      </a:r>
                      <a:r>
                        <a:rPr kumimoji="1" lang="ja-JP" altLang="en-US" sz="700" dirty="0">
                          <a:latin typeface="Meiryo UI" panose="020B0604030504040204" pitchFamily="50" charset="-128"/>
                          <a:ea typeface="Meiryo UI" panose="020B0604030504040204" pitchFamily="50" charset="-128"/>
                        </a:rPr>
                        <a:t>人　</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等</a:t>
                      </a:r>
                      <a:endParaRPr kumimoji="1" lang="en-US" altLang="ja-JP" sz="7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※2019.12.31</a:t>
                      </a:r>
                      <a:r>
                        <a:rPr kumimoji="1" lang="ja-JP" altLang="en-US" sz="700" dirty="0">
                          <a:latin typeface="Meiryo UI" panose="020B0604030504040204" pitchFamily="50" charset="-128"/>
                          <a:ea typeface="Meiryo UI" panose="020B0604030504040204" pitchFamily="50" charset="-128"/>
                        </a:rPr>
                        <a:t>時点</a:t>
                      </a:r>
                      <a:endParaRPr kumimoji="1" lang="en-US" altLang="ja-JP" sz="7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dirty="0">
                          <a:latin typeface="Meiryo UI" panose="020B0604030504040204" pitchFamily="50" charset="-128"/>
                          <a:ea typeface="Meiryo UI" panose="020B0604030504040204" pitchFamily="50" charset="-128"/>
                        </a:rPr>
                        <a:t>31,161</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うち</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高度専門職 </a:t>
                      </a:r>
                      <a:r>
                        <a:rPr kumimoji="1" lang="en-US" altLang="ja-JP" sz="700" dirty="0">
                          <a:latin typeface="Meiryo UI" panose="020B0604030504040204" pitchFamily="50" charset="-128"/>
                          <a:ea typeface="Meiryo UI" panose="020B0604030504040204" pitchFamily="50" charset="-128"/>
                        </a:rPr>
                        <a:t>684</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経営・管理</a:t>
                      </a: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2,845</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技人国</a:t>
                      </a: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24,782</a:t>
                      </a:r>
                      <a:r>
                        <a:rPr kumimoji="1" lang="ja-JP" altLang="en-US" sz="700" dirty="0">
                          <a:latin typeface="Meiryo UI" panose="020B0604030504040204" pitchFamily="50" charset="-128"/>
                          <a:ea typeface="Meiryo UI" panose="020B0604030504040204" pitchFamily="50" charset="-128"/>
                        </a:rPr>
                        <a:t>人　</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等</a:t>
                      </a:r>
                      <a:endParaRPr kumimoji="1" lang="en-US" altLang="ja-JP" sz="7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※2020.12.31</a:t>
                      </a:r>
                      <a:r>
                        <a:rPr kumimoji="1" lang="ja-JP" altLang="en-US" sz="700" dirty="0">
                          <a:latin typeface="Meiryo UI" panose="020B0604030504040204" pitchFamily="50" charset="-128"/>
                          <a:ea typeface="Meiryo UI" panose="020B0604030504040204" pitchFamily="50" charset="-128"/>
                        </a:rPr>
                        <a:t>時点</a:t>
                      </a:r>
                      <a:endParaRPr kumimoji="1" lang="en-US" altLang="ja-JP" sz="7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30,103</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dirty="0">
                          <a:solidFill>
                            <a:schemeClr val="tx1"/>
                          </a:solidFill>
                          <a:latin typeface="Meiryo UI" panose="020B0604030504040204" pitchFamily="50" charset="-128"/>
                          <a:ea typeface="Meiryo UI" panose="020B0604030504040204" pitchFamily="50" charset="-128"/>
                        </a:rPr>
                        <a:t>うち</a:t>
                      </a:r>
                      <a:endParaRPr kumimoji="1" lang="en-US" altLang="ja-JP" sz="7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dirty="0">
                          <a:solidFill>
                            <a:schemeClr val="tx1"/>
                          </a:solidFill>
                          <a:latin typeface="Meiryo UI" panose="020B0604030504040204" pitchFamily="50" charset="-128"/>
                          <a:ea typeface="Meiryo UI" panose="020B0604030504040204" pitchFamily="50" charset="-128"/>
                        </a:rPr>
                        <a:t> 高度専門職 </a:t>
                      </a:r>
                      <a:r>
                        <a:rPr kumimoji="1" lang="en-US" altLang="ja-JP" sz="700" dirty="0">
                          <a:solidFill>
                            <a:schemeClr val="tx1"/>
                          </a:solidFill>
                          <a:latin typeface="Meiryo UI" panose="020B0604030504040204" pitchFamily="50" charset="-128"/>
                          <a:ea typeface="Meiryo UI" panose="020B0604030504040204" pitchFamily="50" charset="-128"/>
                        </a:rPr>
                        <a:t>749</a:t>
                      </a:r>
                      <a:r>
                        <a:rPr kumimoji="1" lang="ja-JP" altLang="en-US" sz="700" dirty="0">
                          <a:solidFill>
                            <a:schemeClr val="tx1"/>
                          </a:solidFill>
                          <a:latin typeface="Meiryo UI" panose="020B0604030504040204" pitchFamily="50" charset="-128"/>
                          <a:ea typeface="Meiryo UI" panose="020B0604030504040204" pitchFamily="50" charset="-128"/>
                        </a:rPr>
                        <a:t>人</a:t>
                      </a:r>
                      <a:endParaRPr kumimoji="1" lang="en-US" altLang="ja-JP" sz="7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baseline="0" dirty="0">
                          <a:solidFill>
                            <a:schemeClr val="tx1"/>
                          </a:solidFill>
                          <a:latin typeface="Meiryo UI" panose="020B0604030504040204" pitchFamily="50" charset="-128"/>
                          <a:ea typeface="Meiryo UI" panose="020B0604030504040204" pitchFamily="50" charset="-128"/>
                        </a:rPr>
                        <a:t> </a:t>
                      </a:r>
                      <a:r>
                        <a:rPr kumimoji="1" lang="ja-JP" altLang="en-US" sz="700" dirty="0">
                          <a:solidFill>
                            <a:schemeClr val="tx1"/>
                          </a:solidFill>
                          <a:latin typeface="Meiryo UI" panose="020B0604030504040204" pitchFamily="50" charset="-128"/>
                          <a:ea typeface="Meiryo UI" panose="020B0604030504040204" pitchFamily="50" charset="-128"/>
                        </a:rPr>
                        <a:t>経営・管理</a:t>
                      </a:r>
                      <a:r>
                        <a:rPr kumimoji="1" lang="ja-JP" altLang="en-US" sz="700" baseline="0" dirty="0">
                          <a:solidFill>
                            <a:schemeClr val="tx1"/>
                          </a:solidFill>
                          <a:latin typeface="Meiryo UI" panose="020B0604030504040204" pitchFamily="50" charset="-128"/>
                          <a:ea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rPr>
                        <a:t>2,933</a:t>
                      </a:r>
                      <a:r>
                        <a:rPr kumimoji="1" lang="ja-JP" altLang="en-US" sz="700" dirty="0">
                          <a:solidFill>
                            <a:schemeClr val="tx1"/>
                          </a:solidFill>
                          <a:latin typeface="Meiryo UI" panose="020B0604030504040204" pitchFamily="50" charset="-128"/>
                          <a:ea typeface="Meiryo UI" panose="020B0604030504040204" pitchFamily="50" charset="-128"/>
                        </a:rPr>
                        <a:t>人</a:t>
                      </a:r>
                      <a:endParaRPr kumimoji="1" lang="en-US" altLang="ja-JP" sz="7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baseline="0" dirty="0">
                          <a:solidFill>
                            <a:schemeClr val="tx1"/>
                          </a:solidFill>
                          <a:latin typeface="Meiryo UI" panose="020B0604030504040204" pitchFamily="50" charset="-128"/>
                          <a:ea typeface="Meiryo UI" panose="020B0604030504040204" pitchFamily="50" charset="-128"/>
                        </a:rPr>
                        <a:t> </a:t>
                      </a:r>
                      <a:r>
                        <a:rPr kumimoji="1" lang="ja-JP" altLang="en-US" sz="700" dirty="0">
                          <a:solidFill>
                            <a:schemeClr val="tx1"/>
                          </a:solidFill>
                          <a:latin typeface="Meiryo UI" panose="020B0604030504040204" pitchFamily="50" charset="-128"/>
                          <a:ea typeface="Meiryo UI" panose="020B0604030504040204" pitchFamily="50" charset="-128"/>
                        </a:rPr>
                        <a:t>技人国</a:t>
                      </a:r>
                      <a:r>
                        <a:rPr kumimoji="1" lang="ja-JP" altLang="en-US" sz="700" baseline="0" dirty="0">
                          <a:solidFill>
                            <a:schemeClr val="tx1"/>
                          </a:solidFill>
                          <a:latin typeface="Meiryo UI" panose="020B0604030504040204" pitchFamily="50" charset="-128"/>
                          <a:ea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rPr>
                        <a:t>23,934</a:t>
                      </a:r>
                      <a:r>
                        <a:rPr kumimoji="1" lang="ja-JP" altLang="en-US" sz="700" dirty="0">
                          <a:solidFill>
                            <a:schemeClr val="tx1"/>
                          </a:solidFill>
                          <a:latin typeface="Meiryo UI" panose="020B0604030504040204" pitchFamily="50" charset="-128"/>
                          <a:ea typeface="Meiryo UI" panose="020B0604030504040204" pitchFamily="50" charset="-128"/>
                        </a:rPr>
                        <a:t>人　</a:t>
                      </a:r>
                      <a:endParaRPr kumimoji="1" lang="en-US" altLang="ja-JP" sz="7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dirty="0">
                          <a:solidFill>
                            <a:schemeClr val="tx1"/>
                          </a:solidFill>
                          <a:latin typeface="Meiryo UI" panose="020B0604030504040204" pitchFamily="50" charset="-128"/>
                          <a:ea typeface="Meiryo UI" panose="020B0604030504040204" pitchFamily="50" charset="-128"/>
                        </a:rPr>
                        <a:t> 等</a:t>
                      </a:r>
                      <a:endParaRPr kumimoji="1" lang="en-US" altLang="ja-JP" sz="7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baseline="0" dirty="0">
                          <a:solidFill>
                            <a:schemeClr val="tx1"/>
                          </a:solidFill>
                          <a:latin typeface="Meiryo UI" panose="020B0604030504040204" pitchFamily="50" charset="-128"/>
                          <a:ea typeface="Meiryo UI" panose="020B0604030504040204" pitchFamily="50" charset="-128"/>
                        </a:rPr>
                        <a:t> </a:t>
                      </a:r>
                      <a:r>
                        <a:rPr kumimoji="1" lang="en-US" altLang="ja-JP" sz="700" dirty="0">
                          <a:solidFill>
                            <a:schemeClr val="tx1"/>
                          </a:solidFill>
                          <a:latin typeface="Meiryo UI" panose="020B0604030504040204" pitchFamily="50" charset="-128"/>
                          <a:ea typeface="Meiryo UI" panose="020B0604030504040204" pitchFamily="50" charset="-128"/>
                        </a:rPr>
                        <a:t>※2021.12.31</a:t>
                      </a:r>
                      <a:r>
                        <a:rPr kumimoji="1" lang="ja-JP" altLang="en-US" sz="700" dirty="0">
                          <a:solidFill>
                            <a:schemeClr val="tx1"/>
                          </a:solidFill>
                          <a:latin typeface="Meiryo UI" panose="020B0604030504040204" pitchFamily="50" charset="-128"/>
                          <a:ea typeface="Meiryo UI" panose="020B0604030504040204" pitchFamily="50" charset="-128"/>
                        </a:rPr>
                        <a:t>時点</a:t>
                      </a:r>
                      <a:endParaRPr kumimoji="1" lang="en-US" altLang="ja-JP" sz="7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34,393</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うち</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高度専門職 </a:t>
                      </a:r>
                      <a:r>
                        <a:rPr kumimoji="1" lang="en-US" altLang="ja-JP" sz="700" u="none" dirty="0">
                          <a:solidFill>
                            <a:schemeClr val="tx1"/>
                          </a:solidFill>
                          <a:latin typeface="Meiryo UI" panose="020B0604030504040204" pitchFamily="50" charset="-128"/>
                          <a:ea typeface="Meiryo UI" panose="020B0604030504040204" pitchFamily="50" charset="-128"/>
                        </a:rPr>
                        <a:t>923</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ja-JP" altLang="en-US" sz="700" u="none" dirty="0">
                          <a:solidFill>
                            <a:schemeClr val="tx1"/>
                          </a:solidFill>
                          <a:latin typeface="Meiryo UI" panose="020B0604030504040204" pitchFamily="50" charset="-128"/>
                          <a:ea typeface="Meiryo UI" panose="020B0604030504040204" pitchFamily="50" charset="-128"/>
                        </a:rPr>
                        <a:t>経営・管理</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4,076</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ja-JP" altLang="en-US" sz="700" u="none" dirty="0">
                          <a:solidFill>
                            <a:schemeClr val="tx1"/>
                          </a:solidFill>
                          <a:latin typeface="Meiryo UI" panose="020B0604030504040204" pitchFamily="50" charset="-128"/>
                          <a:ea typeface="Meiryo UI" panose="020B0604030504040204" pitchFamily="50" charset="-128"/>
                        </a:rPr>
                        <a:t>技人国</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26,516</a:t>
                      </a:r>
                      <a:r>
                        <a:rPr kumimoji="1" lang="ja-JP" altLang="en-US" sz="700" u="none" dirty="0">
                          <a:solidFill>
                            <a:schemeClr val="tx1"/>
                          </a:solidFill>
                          <a:latin typeface="Meiryo UI" panose="020B0604030504040204" pitchFamily="50" charset="-128"/>
                          <a:ea typeface="Meiryo UI" panose="020B0604030504040204" pitchFamily="50" charset="-128"/>
                        </a:rPr>
                        <a:t>人　</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等</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dirty="0">
                          <a:solidFill>
                            <a:schemeClr val="tx1"/>
                          </a:solidFill>
                          <a:latin typeface="Meiryo UI" panose="020B0604030504040204" pitchFamily="50" charset="-128"/>
                          <a:ea typeface="Meiryo UI" panose="020B0604030504040204" pitchFamily="50" charset="-128"/>
                        </a:rPr>
                        <a:t>※2022.12.31</a:t>
                      </a:r>
                      <a:r>
                        <a:rPr kumimoji="1" lang="ja-JP" altLang="en-US" sz="700" u="none" dirty="0">
                          <a:solidFill>
                            <a:schemeClr val="tx1"/>
                          </a:solidFill>
                          <a:latin typeface="Meiryo UI" panose="020B0604030504040204" pitchFamily="50" charset="-128"/>
                          <a:ea typeface="Meiryo UI" panose="020B0604030504040204" pitchFamily="50" charset="-128"/>
                        </a:rPr>
                        <a:t>時点</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42,531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高度専門職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1,508</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経営・管理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5,852</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技人国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32,069</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　</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等</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※2023.12.31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50,705</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高度専門職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2,101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経営・管理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6,975</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技人国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38,417</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　</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等</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※2024.12.31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在留外国人統計</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7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（法務省）</a:t>
                      </a:r>
                      <a:endParaRPr kumimoji="1" lang="ja-JP" altLang="en-US" sz="7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81774995"/>
                  </a:ext>
                </a:extLst>
              </a:tr>
              <a:tr h="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ja-JP" altLang="en-US" sz="1000" u="none"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9.2</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10.8</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a:t>
                      </a:r>
                      <a:r>
                        <a:rPr kumimoji="1" lang="zh-CN" altLang="en-US" sz="7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199759"/>
                  </a:ext>
                </a:extLst>
              </a:tr>
              <a:tr h="63822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900" u="none" dirty="0">
                          <a:solidFill>
                            <a:schemeClr val="tx1"/>
                          </a:solidFill>
                          <a:latin typeface="Meiryo UI" panose="020B0604030504040204" pitchFamily="50" charset="-128"/>
                          <a:ea typeface="Meiryo UI" panose="020B0604030504040204" pitchFamily="50" charset="-128"/>
                        </a:rPr>
                        <a:t>J2</a:t>
                      </a:r>
                      <a:r>
                        <a:rPr lang="ja-JP" altLang="en-US" sz="900" u="none" dirty="0">
                          <a:solidFill>
                            <a:schemeClr val="tx1"/>
                          </a:solidFill>
                          <a:latin typeface="Meiryo UI" panose="020B0604030504040204" pitchFamily="50" charset="-128"/>
                          <a:ea typeface="Meiryo UI" panose="020B0604030504040204" pitchFamily="50" charset="-128"/>
                        </a:rPr>
                        <a:t>以上）取得者数</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190</a:t>
                      </a:r>
                      <a:r>
                        <a:rPr kumimoji="1" lang="ja-JP" altLang="en-US" sz="1000" dirty="0">
                          <a:latin typeface="Meiryo UI" panose="020B0604030504040204" pitchFamily="50" charset="-128"/>
                          <a:ea typeface="Meiryo UI" panose="020B0604030504040204" pitchFamily="50" charset="-128"/>
                        </a:rPr>
                        <a:t>人</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170</a:t>
                      </a:r>
                      <a:r>
                        <a:rPr kumimoji="1" lang="ja-JP" altLang="en-US" sz="1000" u="none" dirty="0">
                          <a:latin typeface="Meiryo UI" panose="020B0604030504040204" pitchFamily="50" charset="-128"/>
                          <a:ea typeface="Meiryo UI" panose="020B0604030504040204" pitchFamily="50" charset="-128"/>
                        </a:rPr>
                        <a:t>人</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309</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231</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228</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250</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en-US" altLang="ja-JP" sz="700" dirty="0">
                          <a:solidFill>
                            <a:schemeClr val="tx1"/>
                          </a:solidFill>
                          <a:latin typeface="Meiryo UI" panose="020B0604030504040204" pitchFamily="50" charset="-128"/>
                          <a:ea typeface="Meiryo UI" panose="020B0604030504040204" pitchFamily="50" charset="-128"/>
                        </a:rPr>
                        <a:t>BJT</a:t>
                      </a:r>
                      <a:r>
                        <a:rPr kumimoji="1" lang="ja-JP" altLang="en-US" sz="7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700" dirty="0">
                        <a:solidFill>
                          <a:schemeClr val="tx1"/>
                        </a:solidFill>
                        <a:latin typeface="Meiryo UI" panose="020B0604030504040204" pitchFamily="50" charset="-128"/>
                        <a:ea typeface="Meiryo UI" panose="020B0604030504040204" pitchFamily="50" charset="-128"/>
                      </a:endParaRPr>
                    </a:p>
                    <a:p>
                      <a:r>
                        <a:rPr kumimoji="1" lang="en-US" altLang="ja-JP" sz="700" dirty="0">
                          <a:solidFill>
                            <a:schemeClr val="tx1"/>
                          </a:solidFill>
                          <a:latin typeface="Meiryo UI" panose="020B0604030504040204" pitchFamily="50" charset="-128"/>
                          <a:ea typeface="Meiryo UI" panose="020B0604030504040204" pitchFamily="50" charset="-128"/>
                        </a:rPr>
                        <a:t>(</a:t>
                      </a:r>
                      <a:r>
                        <a:rPr kumimoji="1" lang="ja-JP" altLang="en-US" sz="700" dirty="0">
                          <a:solidFill>
                            <a:schemeClr val="tx1"/>
                          </a:solidFill>
                          <a:latin typeface="Meiryo UI" panose="020B0604030504040204" pitchFamily="50" charset="-128"/>
                          <a:ea typeface="Meiryo UI" panose="020B0604030504040204" pitchFamily="50" charset="-128"/>
                        </a:rPr>
                        <a:t>（公財）日本漢字能力検定協会）</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566686993"/>
                  </a:ext>
                </a:extLst>
              </a:tr>
              <a:tr h="134785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大阪で働く外国人労働者数</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u="none" dirty="0">
                          <a:latin typeface="Meiryo UI" panose="020B0604030504040204" pitchFamily="50" charset="-128"/>
                          <a:ea typeface="Meiryo UI" panose="020B0604030504040204" pitchFamily="50" charset="-128"/>
                        </a:rPr>
                        <a:t>105,379</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baseline="0" dirty="0">
                          <a:latin typeface="Meiryo UI" panose="020B0604030504040204" pitchFamily="50" charset="-128"/>
                          <a:ea typeface="Meiryo UI" panose="020B0604030504040204" pitchFamily="50" charset="-128"/>
                        </a:rPr>
                        <a:t>うち</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kumimoji="1" lang="ja-JP" altLang="en-US" sz="650" baseline="0" dirty="0">
                          <a:latin typeface="Meiryo UI" panose="020B0604030504040204" pitchFamily="50" charset="-128"/>
                          <a:ea typeface="Meiryo UI" panose="020B0604030504040204" pitchFamily="50" charset="-128"/>
                        </a:rPr>
                        <a:t> 専門的・技術的分野</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kumimoji="1" lang="en-US" altLang="ja-JP" sz="650" baseline="0" dirty="0">
                          <a:latin typeface="Meiryo UI" panose="020B0604030504040204" pitchFamily="50" charset="-128"/>
                          <a:ea typeface="Meiryo UI" panose="020B0604030504040204" pitchFamily="50" charset="-128"/>
                        </a:rPr>
                        <a:t> 25,816</a:t>
                      </a:r>
                      <a:r>
                        <a:rPr kumimoji="1" lang="ja-JP" altLang="en-US" sz="650" baseline="0" dirty="0">
                          <a:latin typeface="Meiryo UI" panose="020B0604030504040204" pitchFamily="50" charset="-128"/>
                          <a:ea typeface="Meiryo UI" panose="020B0604030504040204" pitchFamily="50" charset="-128"/>
                        </a:rPr>
                        <a:t>人</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lang="ja-JP" altLang="en-US" sz="650" u="none" dirty="0">
                          <a:latin typeface="Meiryo UI" panose="020B0604030504040204" pitchFamily="50" charset="-128"/>
                          <a:ea typeface="Meiryo UI" panose="020B0604030504040204" pitchFamily="50" charset="-128"/>
                        </a:rPr>
                        <a:t> 特定活動 </a:t>
                      </a:r>
                      <a:r>
                        <a:rPr lang="en-US" altLang="ja-JP" sz="650" u="none" dirty="0">
                          <a:latin typeface="Meiryo UI" panose="020B0604030504040204" pitchFamily="50" charset="-128"/>
                          <a:ea typeface="Meiryo UI" panose="020B0604030504040204" pitchFamily="50" charset="-128"/>
                        </a:rPr>
                        <a:t>2,821</a:t>
                      </a:r>
                      <a:r>
                        <a:rPr lang="ja-JP" altLang="en-US" sz="650" u="none" dirty="0">
                          <a:latin typeface="Meiryo UI" panose="020B0604030504040204" pitchFamily="50" charset="-128"/>
                          <a:ea typeface="Meiryo UI" panose="020B0604030504040204" pitchFamily="50" charset="-128"/>
                        </a:rPr>
                        <a:t>人</a:t>
                      </a:r>
                      <a:endParaRPr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u="none" baseline="0" dirty="0">
                          <a:latin typeface="Meiryo UI" panose="020B0604030504040204" pitchFamily="50" charset="-128"/>
                          <a:ea typeface="Meiryo UI" panose="020B0604030504040204" pitchFamily="50" charset="-128"/>
                        </a:rPr>
                        <a:t> </a:t>
                      </a:r>
                      <a:r>
                        <a:rPr kumimoji="1" lang="ja-JP" altLang="en-US" sz="650" u="none" dirty="0">
                          <a:latin typeface="Meiryo UI" panose="020B0604030504040204" pitchFamily="50" charset="-128"/>
                          <a:ea typeface="Meiryo UI" panose="020B0604030504040204" pitchFamily="50" charset="-128"/>
                        </a:rPr>
                        <a:t>技能実習</a:t>
                      </a:r>
                      <a:r>
                        <a:rPr kumimoji="1" lang="ja-JP" altLang="en-US" sz="650" u="none" baseline="0" dirty="0">
                          <a:latin typeface="Meiryo UI" panose="020B0604030504040204" pitchFamily="50" charset="-128"/>
                          <a:ea typeface="Meiryo UI" panose="020B0604030504040204" pitchFamily="50" charset="-128"/>
                        </a:rPr>
                        <a:t> </a:t>
                      </a:r>
                      <a:r>
                        <a:rPr kumimoji="1" lang="en-US" altLang="ja-JP" sz="650" u="none" dirty="0">
                          <a:latin typeface="Meiryo UI" panose="020B0604030504040204" pitchFamily="50" charset="-128"/>
                          <a:ea typeface="Meiryo UI" panose="020B0604030504040204" pitchFamily="50" charset="-128"/>
                        </a:rPr>
                        <a:t>20,838</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u="none" dirty="0">
                          <a:latin typeface="Meiryo UI" panose="020B0604030504040204" pitchFamily="50" charset="-128"/>
                          <a:ea typeface="Meiryo UI" panose="020B0604030504040204" pitchFamily="50" charset="-128"/>
                        </a:rPr>
                        <a:t> 資格外活動 </a:t>
                      </a:r>
                      <a:r>
                        <a:rPr kumimoji="1" lang="en-US" altLang="ja-JP" sz="650" u="none" dirty="0">
                          <a:latin typeface="Meiryo UI" panose="020B0604030504040204" pitchFamily="50" charset="-128"/>
                          <a:ea typeface="Meiryo UI" panose="020B0604030504040204" pitchFamily="50" charset="-128"/>
                        </a:rPr>
                        <a:t>31,220</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lang="ja-JP" altLang="en-US" sz="650" u="none" dirty="0">
                          <a:latin typeface="Meiryo UI" panose="020B0604030504040204" pitchFamily="50" charset="-128"/>
                          <a:ea typeface="Meiryo UI" panose="020B0604030504040204" pitchFamily="50" charset="-128"/>
                        </a:rPr>
                        <a:t> 身分に基づく在留資格</a:t>
                      </a:r>
                      <a:r>
                        <a:rPr lang="ja-JP" altLang="en-US" sz="650" u="none" baseline="0" dirty="0">
                          <a:latin typeface="Meiryo UI" panose="020B0604030504040204" pitchFamily="50" charset="-128"/>
                          <a:ea typeface="Meiryo UI" panose="020B0604030504040204" pitchFamily="50" charset="-128"/>
                        </a:rPr>
                        <a:t> </a:t>
                      </a:r>
                      <a:endParaRPr lang="en-US" altLang="ja-JP" sz="650" u="none" baseline="0" dirty="0">
                        <a:latin typeface="Meiryo UI" panose="020B0604030504040204" pitchFamily="50" charset="-128"/>
                        <a:ea typeface="Meiryo UI" panose="020B0604030504040204" pitchFamily="50" charset="-128"/>
                      </a:endParaRPr>
                    </a:p>
                    <a:p>
                      <a:pPr>
                        <a:lnSpc>
                          <a:spcPts val="1100"/>
                        </a:lnSpc>
                      </a:pPr>
                      <a:r>
                        <a:rPr lang="en-US" altLang="ja-JP" sz="650" u="none" baseline="0" dirty="0">
                          <a:latin typeface="Meiryo UI" panose="020B0604030504040204" pitchFamily="50" charset="-128"/>
                          <a:ea typeface="Meiryo UI" panose="020B0604030504040204" pitchFamily="50" charset="-128"/>
                        </a:rPr>
                        <a:t> </a:t>
                      </a:r>
                      <a:r>
                        <a:rPr lang="en-US" altLang="ja-JP" sz="650" u="none" dirty="0">
                          <a:latin typeface="Meiryo UI" panose="020B0604030504040204" pitchFamily="50" charset="-128"/>
                          <a:ea typeface="Meiryo UI" panose="020B0604030504040204" pitchFamily="50" charset="-128"/>
                        </a:rPr>
                        <a:t>24,684</a:t>
                      </a:r>
                      <a:r>
                        <a:rPr lang="ja-JP" altLang="en-US" sz="650" u="none" dirty="0">
                          <a:latin typeface="Meiryo UI" panose="020B0604030504040204" pitchFamily="50" charset="-128"/>
                          <a:ea typeface="Meiryo UI" panose="020B0604030504040204" pitchFamily="50" charset="-128"/>
                        </a:rPr>
                        <a:t>人</a:t>
                      </a:r>
                      <a:endParaRPr lang="en-US" altLang="ja-JP" sz="65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u="none" dirty="0">
                          <a:latin typeface="Meiryo UI" panose="020B0604030504040204" pitchFamily="50" charset="-128"/>
                          <a:ea typeface="Meiryo UI" panose="020B0604030504040204" pitchFamily="50" charset="-128"/>
                        </a:rPr>
                        <a:t> ※</a:t>
                      </a:r>
                      <a:r>
                        <a:rPr kumimoji="1" lang="en-US" altLang="ja-JP" sz="650" dirty="0">
                          <a:latin typeface="Meiryo UI" panose="020B0604030504040204" pitchFamily="50" charset="-128"/>
                          <a:ea typeface="Meiryo UI" panose="020B0604030504040204" pitchFamily="50" charset="-128"/>
                        </a:rPr>
                        <a:t>2019.10.31</a:t>
                      </a:r>
                      <a:r>
                        <a:rPr kumimoji="1" lang="ja-JP" altLang="en-US" sz="650" dirty="0">
                          <a:latin typeface="Meiryo UI" panose="020B0604030504040204" pitchFamily="50" charset="-128"/>
                          <a:ea typeface="Meiryo UI" panose="020B0604030504040204" pitchFamily="50" charset="-128"/>
                        </a:rPr>
                        <a:t>時点</a:t>
                      </a:r>
                      <a:endParaRPr kumimoji="1" lang="en-US" altLang="ja-JP" sz="65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u="none" dirty="0">
                          <a:latin typeface="Meiryo UI" panose="020B0604030504040204" pitchFamily="50" charset="-128"/>
                          <a:ea typeface="Meiryo UI" panose="020B0604030504040204" pitchFamily="50" charset="-128"/>
                        </a:rPr>
                        <a:t>117,596</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baseline="0" dirty="0">
                          <a:latin typeface="Meiryo UI" panose="020B0604030504040204" pitchFamily="50" charset="-128"/>
                          <a:ea typeface="Meiryo UI" panose="020B0604030504040204" pitchFamily="50" charset="-128"/>
                        </a:rPr>
                        <a:t>うち</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kumimoji="1" lang="ja-JP" altLang="en-US" sz="650" baseline="0" dirty="0">
                          <a:latin typeface="Meiryo UI" panose="020B0604030504040204" pitchFamily="50" charset="-128"/>
                          <a:ea typeface="Meiryo UI" panose="020B0604030504040204" pitchFamily="50" charset="-128"/>
                        </a:rPr>
                        <a:t> 専門的・技術的分野</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kumimoji="1" lang="en-US" altLang="ja-JP" sz="650" baseline="0" dirty="0">
                          <a:latin typeface="Meiryo UI" panose="020B0604030504040204" pitchFamily="50" charset="-128"/>
                          <a:ea typeface="Meiryo UI" panose="020B0604030504040204" pitchFamily="50" charset="-128"/>
                        </a:rPr>
                        <a:t> 28,768</a:t>
                      </a:r>
                      <a:r>
                        <a:rPr kumimoji="1" lang="ja-JP" altLang="en-US" sz="650" baseline="0" dirty="0">
                          <a:latin typeface="Meiryo UI" panose="020B0604030504040204" pitchFamily="50" charset="-128"/>
                          <a:ea typeface="Meiryo UI" panose="020B0604030504040204" pitchFamily="50" charset="-128"/>
                        </a:rPr>
                        <a:t>人</a:t>
                      </a:r>
                      <a:endParaRPr kumimoji="1" lang="en-US" altLang="ja-JP" sz="650" baseline="0" dirty="0">
                        <a:latin typeface="Meiryo UI" panose="020B0604030504040204" pitchFamily="50" charset="-128"/>
                        <a:ea typeface="Meiryo UI" panose="020B0604030504040204" pitchFamily="50" charset="-128"/>
                      </a:endParaRPr>
                    </a:p>
                    <a:p>
                      <a:pPr>
                        <a:lnSpc>
                          <a:spcPts val="1100"/>
                        </a:lnSpc>
                      </a:pPr>
                      <a:r>
                        <a:rPr lang="ja-JP" altLang="en-US" sz="650" u="none" dirty="0">
                          <a:latin typeface="Meiryo UI" panose="020B0604030504040204" pitchFamily="50" charset="-128"/>
                          <a:ea typeface="Meiryo UI" panose="020B0604030504040204" pitchFamily="50" charset="-128"/>
                        </a:rPr>
                        <a:t> 特定活動 </a:t>
                      </a:r>
                      <a:r>
                        <a:rPr lang="en-US" altLang="ja-JP" sz="650" u="none" dirty="0">
                          <a:latin typeface="Meiryo UI" panose="020B0604030504040204" pitchFamily="50" charset="-128"/>
                          <a:ea typeface="Meiryo UI" panose="020B0604030504040204" pitchFamily="50" charset="-128"/>
                        </a:rPr>
                        <a:t>3,453</a:t>
                      </a:r>
                      <a:r>
                        <a:rPr lang="ja-JP" altLang="en-US" sz="650" u="none" dirty="0">
                          <a:latin typeface="Meiryo UI" panose="020B0604030504040204" pitchFamily="50" charset="-128"/>
                          <a:ea typeface="Meiryo UI" panose="020B0604030504040204" pitchFamily="50" charset="-128"/>
                        </a:rPr>
                        <a:t>人</a:t>
                      </a:r>
                      <a:endParaRPr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u="none" dirty="0">
                          <a:latin typeface="Meiryo UI" panose="020B0604030504040204" pitchFamily="50" charset="-128"/>
                          <a:ea typeface="Meiryo UI" panose="020B0604030504040204" pitchFamily="50" charset="-128"/>
                        </a:rPr>
                        <a:t> 技能実習 </a:t>
                      </a:r>
                      <a:r>
                        <a:rPr kumimoji="1" lang="en-US" altLang="ja-JP" sz="650" u="none" baseline="0" dirty="0">
                          <a:latin typeface="Meiryo UI" panose="020B0604030504040204" pitchFamily="50" charset="-128"/>
                          <a:ea typeface="Meiryo UI" panose="020B0604030504040204" pitchFamily="50" charset="-128"/>
                        </a:rPr>
                        <a:t>23,034</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kumimoji="1" lang="ja-JP" altLang="en-US" sz="650" u="none" dirty="0">
                          <a:latin typeface="Meiryo UI" panose="020B0604030504040204" pitchFamily="50" charset="-128"/>
                          <a:ea typeface="Meiryo UI" panose="020B0604030504040204" pitchFamily="50" charset="-128"/>
                        </a:rPr>
                        <a:t> 資格外活動 </a:t>
                      </a:r>
                      <a:r>
                        <a:rPr kumimoji="1" lang="en-US" altLang="ja-JP" sz="650" u="none" dirty="0">
                          <a:latin typeface="Meiryo UI" panose="020B0604030504040204" pitchFamily="50" charset="-128"/>
                          <a:ea typeface="Meiryo UI" panose="020B0604030504040204" pitchFamily="50" charset="-128"/>
                        </a:rPr>
                        <a:t>36,589</a:t>
                      </a:r>
                      <a:r>
                        <a:rPr kumimoji="1" lang="ja-JP" altLang="en-US" sz="650" u="none" dirty="0">
                          <a:latin typeface="Meiryo UI" panose="020B0604030504040204" pitchFamily="50" charset="-128"/>
                          <a:ea typeface="Meiryo UI" panose="020B0604030504040204" pitchFamily="50" charset="-128"/>
                        </a:rPr>
                        <a:t>人</a:t>
                      </a:r>
                      <a:endParaRPr kumimoji="1" lang="en-US" altLang="ja-JP" sz="650" u="none" dirty="0">
                        <a:latin typeface="Meiryo UI" panose="020B0604030504040204" pitchFamily="50" charset="-128"/>
                        <a:ea typeface="Meiryo UI" panose="020B0604030504040204" pitchFamily="50" charset="-128"/>
                      </a:endParaRPr>
                    </a:p>
                    <a:p>
                      <a:pPr>
                        <a:lnSpc>
                          <a:spcPts val="1100"/>
                        </a:lnSpc>
                      </a:pPr>
                      <a:r>
                        <a:rPr lang="ja-JP" altLang="en-US" sz="650" u="none" dirty="0">
                          <a:latin typeface="Meiryo UI" panose="020B0604030504040204" pitchFamily="50" charset="-128"/>
                          <a:ea typeface="Meiryo UI" panose="020B0604030504040204" pitchFamily="50" charset="-128"/>
                        </a:rPr>
                        <a:t> 身分に基づく在留資格  </a:t>
                      </a:r>
                      <a:endParaRPr lang="en-US" altLang="ja-JP" sz="650" u="none" dirty="0">
                        <a:latin typeface="Meiryo UI" panose="020B0604030504040204" pitchFamily="50" charset="-128"/>
                        <a:ea typeface="Meiryo UI" panose="020B0604030504040204" pitchFamily="50" charset="-128"/>
                      </a:endParaRPr>
                    </a:p>
                    <a:p>
                      <a:pPr>
                        <a:lnSpc>
                          <a:spcPts val="1100"/>
                        </a:lnSpc>
                      </a:pPr>
                      <a:r>
                        <a:rPr lang="en-US" altLang="ja-JP" sz="650" u="none" dirty="0">
                          <a:latin typeface="Meiryo UI" panose="020B0604030504040204" pitchFamily="50" charset="-128"/>
                          <a:ea typeface="Meiryo UI" panose="020B0604030504040204" pitchFamily="50" charset="-128"/>
                        </a:rPr>
                        <a:t> 25,750</a:t>
                      </a:r>
                      <a:r>
                        <a:rPr lang="ja-JP" altLang="en-US" sz="650" u="none" dirty="0">
                          <a:latin typeface="Meiryo UI" panose="020B0604030504040204" pitchFamily="50" charset="-128"/>
                          <a:ea typeface="Meiryo UI" panose="020B0604030504040204" pitchFamily="50" charset="-128"/>
                        </a:rPr>
                        <a:t>人</a:t>
                      </a:r>
                      <a:endParaRPr lang="en-US" altLang="ja-JP" sz="65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u="none" dirty="0">
                          <a:latin typeface="Meiryo UI" panose="020B0604030504040204" pitchFamily="50" charset="-128"/>
                          <a:ea typeface="Meiryo UI" panose="020B0604030504040204" pitchFamily="50" charset="-128"/>
                        </a:rPr>
                        <a:t> ※</a:t>
                      </a:r>
                      <a:r>
                        <a:rPr kumimoji="1" lang="en-US" altLang="ja-JP" sz="650" dirty="0">
                          <a:latin typeface="Meiryo UI" panose="020B0604030504040204" pitchFamily="50" charset="-128"/>
                          <a:ea typeface="Meiryo UI" panose="020B0604030504040204" pitchFamily="50" charset="-128"/>
                        </a:rPr>
                        <a:t>2020.10.31</a:t>
                      </a:r>
                      <a:r>
                        <a:rPr kumimoji="1" lang="ja-JP" altLang="en-US" sz="650" dirty="0">
                          <a:latin typeface="Meiryo UI" panose="020B0604030504040204" pitchFamily="50" charset="-128"/>
                          <a:ea typeface="Meiryo UI" panose="020B0604030504040204" pitchFamily="50" charset="-128"/>
                        </a:rPr>
                        <a:t>時点</a:t>
                      </a:r>
                      <a:endParaRPr kumimoji="1" lang="en-US" altLang="ja-JP" sz="65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dirty="0">
                          <a:solidFill>
                            <a:schemeClr val="tx1"/>
                          </a:solidFill>
                          <a:latin typeface="Meiryo UI" panose="020B0604030504040204" pitchFamily="50" charset="-128"/>
                          <a:ea typeface="Meiryo UI" panose="020B0604030504040204" pitchFamily="50" charset="-128"/>
                        </a:rPr>
                        <a:t>111,862</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うち</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 </a:t>
                      </a:r>
                      <a:r>
                        <a:rPr kumimoji="1" lang="en-US" altLang="ja-JP" sz="650" baseline="0" dirty="0">
                          <a:solidFill>
                            <a:schemeClr val="tx1"/>
                          </a:solidFill>
                          <a:latin typeface="Meiryo UI" panose="020B0604030504040204" pitchFamily="50" charset="-128"/>
                          <a:ea typeface="Meiryo UI" panose="020B0604030504040204" pitchFamily="50" charset="-128"/>
                        </a:rPr>
                        <a:t>31,947</a:t>
                      </a:r>
                      <a:r>
                        <a:rPr kumimoji="1" lang="ja-JP" altLang="en-US" sz="650" baseline="0" dirty="0">
                          <a:solidFill>
                            <a:schemeClr val="tx1"/>
                          </a:solidFill>
                          <a:latin typeface="Meiryo UI" panose="020B0604030504040204" pitchFamily="50" charset="-128"/>
                          <a:ea typeface="Meiryo UI" panose="020B0604030504040204" pitchFamily="50" charset="-128"/>
                        </a:rPr>
                        <a:t>人</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50" u="none" dirty="0">
                          <a:solidFill>
                            <a:schemeClr val="tx1"/>
                          </a:solidFill>
                          <a:latin typeface="Meiryo UI" panose="020B0604030504040204" pitchFamily="50" charset="-128"/>
                          <a:ea typeface="Meiryo UI" panose="020B0604030504040204" pitchFamily="50" charset="-128"/>
                        </a:rPr>
                        <a:t> 特定活動 </a:t>
                      </a:r>
                      <a:r>
                        <a:rPr lang="en-US" altLang="ja-JP" sz="650" u="none" dirty="0">
                          <a:solidFill>
                            <a:schemeClr val="tx1"/>
                          </a:solidFill>
                          <a:latin typeface="Meiryo UI" panose="020B0604030504040204" pitchFamily="50" charset="-128"/>
                          <a:ea typeface="Meiryo UI" panose="020B0604030504040204" pitchFamily="50" charset="-128"/>
                        </a:rPr>
                        <a:t>4,813</a:t>
                      </a:r>
                      <a:r>
                        <a:rPr lang="ja-JP" altLang="en-US" sz="650" u="none" dirty="0">
                          <a:solidFill>
                            <a:schemeClr val="tx1"/>
                          </a:solidFill>
                          <a:latin typeface="Meiryo UI" panose="020B0604030504040204" pitchFamily="50" charset="-128"/>
                          <a:ea typeface="Meiryo UI" panose="020B0604030504040204" pitchFamily="50" charset="-128"/>
                        </a:rPr>
                        <a:t>人</a:t>
                      </a:r>
                      <a:endParaRPr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u="none" dirty="0">
                          <a:solidFill>
                            <a:schemeClr val="tx1"/>
                          </a:solidFill>
                          <a:latin typeface="Meiryo UI" panose="020B0604030504040204" pitchFamily="50" charset="-128"/>
                          <a:ea typeface="Meiryo UI" panose="020B0604030504040204" pitchFamily="50" charset="-128"/>
                        </a:rPr>
                        <a:t> 技能実習 </a:t>
                      </a:r>
                      <a:r>
                        <a:rPr kumimoji="1" lang="en-US" altLang="ja-JP" sz="650" u="none" dirty="0">
                          <a:solidFill>
                            <a:schemeClr val="tx1"/>
                          </a:solidFill>
                          <a:latin typeface="Meiryo UI" panose="020B0604030504040204" pitchFamily="50" charset="-128"/>
                          <a:ea typeface="Meiryo UI" panose="020B0604030504040204" pitchFamily="50" charset="-128"/>
                        </a:rPr>
                        <a:t>21,498</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u="none" dirty="0">
                          <a:solidFill>
                            <a:schemeClr val="tx1"/>
                          </a:solidFill>
                          <a:latin typeface="Meiryo UI" panose="020B0604030504040204" pitchFamily="50" charset="-128"/>
                          <a:ea typeface="Meiryo UI" panose="020B0604030504040204" pitchFamily="50" charset="-128"/>
                        </a:rPr>
                        <a:t> 資格外活動 </a:t>
                      </a:r>
                      <a:r>
                        <a:rPr kumimoji="1" lang="en-US" altLang="ja-JP" sz="650" u="none" dirty="0">
                          <a:solidFill>
                            <a:schemeClr val="tx1"/>
                          </a:solidFill>
                          <a:latin typeface="Meiryo UI" panose="020B0604030504040204" pitchFamily="50" charset="-128"/>
                          <a:ea typeface="Meiryo UI" panose="020B0604030504040204" pitchFamily="50" charset="-128"/>
                        </a:rPr>
                        <a:t>26,943</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5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650" u="none" dirty="0">
                          <a:solidFill>
                            <a:schemeClr val="tx1"/>
                          </a:solidFill>
                          <a:latin typeface="Meiryo UI" panose="020B0604030504040204" pitchFamily="50" charset="-128"/>
                          <a:ea typeface="Meiryo UI" panose="020B0604030504040204" pitchFamily="50" charset="-128"/>
                        </a:rPr>
                        <a:t> 26,661</a:t>
                      </a:r>
                      <a:r>
                        <a:rPr lang="ja-JP" altLang="en-US" sz="650" u="none" dirty="0">
                          <a:solidFill>
                            <a:schemeClr val="tx1"/>
                          </a:solidFill>
                          <a:latin typeface="Meiryo UI" panose="020B0604030504040204" pitchFamily="50" charset="-128"/>
                          <a:ea typeface="Meiryo UI" panose="020B0604030504040204" pitchFamily="50" charset="-128"/>
                        </a:rPr>
                        <a:t>人</a:t>
                      </a:r>
                      <a:endParaRPr lang="en-US" altLang="ja-JP" sz="65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en-US" altLang="ja-JP" sz="650" dirty="0">
                          <a:solidFill>
                            <a:schemeClr val="tx1"/>
                          </a:solidFill>
                          <a:latin typeface="Meiryo UI" panose="020B0604030504040204" pitchFamily="50" charset="-128"/>
                          <a:ea typeface="Meiryo UI" panose="020B0604030504040204" pitchFamily="50" charset="-128"/>
                        </a:rPr>
                        <a:t>2021.10.31</a:t>
                      </a:r>
                      <a:r>
                        <a:rPr kumimoji="1" lang="ja-JP" altLang="en-US" sz="650" dirty="0">
                          <a:solidFill>
                            <a:schemeClr val="tx1"/>
                          </a:solidFill>
                          <a:latin typeface="Meiryo UI" panose="020B0604030504040204" pitchFamily="50" charset="-128"/>
                          <a:ea typeface="Meiryo UI" panose="020B0604030504040204" pitchFamily="50" charset="-128"/>
                        </a:rPr>
                        <a:t>時点</a:t>
                      </a:r>
                      <a:endParaRPr kumimoji="1" lang="en-US" altLang="ja-JP" sz="65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u="none" dirty="0">
                          <a:solidFill>
                            <a:schemeClr val="tx1"/>
                          </a:solidFill>
                          <a:latin typeface="Meiryo UI" panose="020B0604030504040204" pitchFamily="50" charset="-128"/>
                          <a:ea typeface="Meiryo UI" panose="020B0604030504040204" pitchFamily="50" charset="-128"/>
                        </a:rPr>
                        <a:t>124,570</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うち</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baseline="0" dirty="0">
                          <a:solidFill>
                            <a:schemeClr val="tx1"/>
                          </a:solidFill>
                          <a:latin typeface="Meiryo UI" panose="020B0604030504040204" pitchFamily="50" charset="-128"/>
                          <a:ea typeface="Meiryo UI" panose="020B0604030504040204" pitchFamily="50" charset="-128"/>
                        </a:rPr>
                        <a:t> </a:t>
                      </a:r>
                      <a:r>
                        <a:rPr kumimoji="1" lang="en-US" altLang="ja-JP" sz="650" baseline="0" dirty="0">
                          <a:solidFill>
                            <a:schemeClr val="tx1"/>
                          </a:solidFill>
                          <a:latin typeface="Meiryo UI" panose="020B0604030504040204" pitchFamily="50" charset="-128"/>
                          <a:ea typeface="Meiryo UI" panose="020B0604030504040204" pitchFamily="50" charset="-128"/>
                        </a:rPr>
                        <a:t>39,649</a:t>
                      </a:r>
                      <a:r>
                        <a:rPr kumimoji="1" lang="ja-JP" altLang="en-US" sz="650" baseline="0" dirty="0">
                          <a:solidFill>
                            <a:schemeClr val="tx1"/>
                          </a:solidFill>
                          <a:latin typeface="Meiryo UI" panose="020B0604030504040204" pitchFamily="50" charset="-128"/>
                          <a:ea typeface="Meiryo UI" panose="020B0604030504040204" pitchFamily="50" charset="-128"/>
                        </a:rPr>
                        <a:t>人</a:t>
                      </a:r>
                      <a:endParaRPr kumimoji="1" lang="en-US" altLang="ja-JP" sz="650"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50" u="none" dirty="0">
                          <a:solidFill>
                            <a:schemeClr val="tx1"/>
                          </a:solidFill>
                          <a:latin typeface="Meiryo UI" panose="020B0604030504040204" pitchFamily="50" charset="-128"/>
                          <a:ea typeface="Meiryo UI" panose="020B0604030504040204" pitchFamily="50" charset="-128"/>
                        </a:rPr>
                        <a:t> 特定活動 </a:t>
                      </a:r>
                      <a:r>
                        <a:rPr lang="en-US" altLang="ja-JP" sz="650" u="none" dirty="0">
                          <a:solidFill>
                            <a:schemeClr val="tx1"/>
                          </a:solidFill>
                          <a:latin typeface="Meiryo UI" panose="020B0604030504040204" pitchFamily="50" charset="-128"/>
                          <a:ea typeface="Meiryo UI" panose="020B0604030504040204" pitchFamily="50" charset="-128"/>
                        </a:rPr>
                        <a:t>5,670</a:t>
                      </a:r>
                      <a:r>
                        <a:rPr lang="ja-JP" altLang="en-US" sz="650" u="none" dirty="0">
                          <a:solidFill>
                            <a:schemeClr val="tx1"/>
                          </a:solidFill>
                          <a:latin typeface="Meiryo UI" panose="020B0604030504040204" pitchFamily="50" charset="-128"/>
                          <a:ea typeface="Meiryo UI" panose="020B0604030504040204" pitchFamily="50" charset="-128"/>
                        </a:rPr>
                        <a:t>人</a:t>
                      </a:r>
                      <a:endParaRPr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u="none" dirty="0">
                          <a:solidFill>
                            <a:schemeClr val="tx1"/>
                          </a:solidFill>
                          <a:latin typeface="Meiryo UI" panose="020B0604030504040204" pitchFamily="50" charset="-128"/>
                          <a:ea typeface="Meiryo UI" panose="020B0604030504040204" pitchFamily="50" charset="-128"/>
                        </a:rPr>
                        <a:t> 技能実習 </a:t>
                      </a:r>
                      <a:r>
                        <a:rPr kumimoji="1" lang="en-US" altLang="ja-JP" sz="650" u="none" dirty="0">
                          <a:solidFill>
                            <a:schemeClr val="tx1"/>
                          </a:solidFill>
                          <a:latin typeface="Meiryo UI" panose="020B0604030504040204" pitchFamily="50" charset="-128"/>
                          <a:ea typeface="Meiryo UI" panose="020B0604030504040204" pitchFamily="50" charset="-128"/>
                        </a:rPr>
                        <a:t>20,641</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50" u="none" dirty="0">
                          <a:solidFill>
                            <a:schemeClr val="tx1"/>
                          </a:solidFill>
                          <a:latin typeface="Meiryo UI" panose="020B0604030504040204" pitchFamily="50" charset="-128"/>
                          <a:ea typeface="Meiryo UI" panose="020B0604030504040204" pitchFamily="50" charset="-128"/>
                        </a:rPr>
                        <a:t> 資格外活動 </a:t>
                      </a:r>
                      <a:r>
                        <a:rPr kumimoji="1" lang="en-US" altLang="ja-JP" sz="650" u="none" dirty="0">
                          <a:solidFill>
                            <a:schemeClr val="tx1"/>
                          </a:solidFill>
                          <a:latin typeface="Meiryo UI" panose="020B0604030504040204" pitchFamily="50" charset="-128"/>
                          <a:ea typeface="Meiryo UI" panose="020B0604030504040204" pitchFamily="50" charset="-128"/>
                        </a:rPr>
                        <a:t>30,875</a:t>
                      </a:r>
                      <a:r>
                        <a:rPr kumimoji="1" lang="ja-JP" altLang="en-US" sz="650" u="none" dirty="0">
                          <a:solidFill>
                            <a:schemeClr val="tx1"/>
                          </a:solidFill>
                          <a:latin typeface="Meiryo UI" panose="020B0604030504040204" pitchFamily="50" charset="-128"/>
                          <a:ea typeface="Meiryo UI" panose="020B0604030504040204" pitchFamily="50" charset="-128"/>
                        </a:rPr>
                        <a:t>人</a:t>
                      </a:r>
                      <a:endParaRPr kumimoji="1"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5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65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650" u="none" dirty="0">
                          <a:solidFill>
                            <a:schemeClr val="tx1"/>
                          </a:solidFill>
                          <a:latin typeface="Meiryo UI" panose="020B0604030504040204" pitchFamily="50" charset="-128"/>
                          <a:ea typeface="Meiryo UI" panose="020B0604030504040204" pitchFamily="50" charset="-128"/>
                        </a:rPr>
                        <a:t> 27,735</a:t>
                      </a:r>
                      <a:r>
                        <a:rPr lang="ja-JP" altLang="en-US" sz="650" u="none" dirty="0">
                          <a:solidFill>
                            <a:schemeClr val="tx1"/>
                          </a:solidFill>
                          <a:latin typeface="Meiryo UI" panose="020B0604030504040204" pitchFamily="50" charset="-128"/>
                          <a:ea typeface="Meiryo UI" panose="020B0604030504040204" pitchFamily="50" charset="-128"/>
                        </a:rPr>
                        <a:t>人</a:t>
                      </a:r>
                      <a:endParaRPr lang="en-US" altLang="ja-JP" sz="65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en-US" altLang="ja-JP" sz="650" dirty="0">
                          <a:solidFill>
                            <a:schemeClr val="tx1"/>
                          </a:solidFill>
                          <a:latin typeface="Meiryo UI" panose="020B0604030504040204" pitchFamily="50" charset="-128"/>
                          <a:ea typeface="Meiryo UI" panose="020B0604030504040204" pitchFamily="50" charset="-128"/>
                        </a:rPr>
                        <a:t>2022.10.31</a:t>
                      </a:r>
                      <a:r>
                        <a:rPr kumimoji="1" lang="ja-JP" altLang="en-US" sz="650" dirty="0">
                          <a:solidFill>
                            <a:schemeClr val="tx1"/>
                          </a:solidFill>
                          <a:latin typeface="Meiryo UI" panose="020B0604030504040204" pitchFamily="50" charset="-128"/>
                          <a:ea typeface="Meiryo UI" panose="020B0604030504040204" pitchFamily="50" charset="-128"/>
                        </a:rPr>
                        <a:t>時点</a:t>
                      </a:r>
                      <a:endParaRPr kumimoji="1" lang="en-US" altLang="ja-JP" sz="65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146,384</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専門的・技術的分野</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50,408</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特定活動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4,845</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技能実習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24,227</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資格外活動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37,689</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身分に基づく在留資格   </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29,215</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※2023.10.31</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174,699</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専門的・技術的分野</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62,468</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特定活動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6,394</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技能実習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27,557</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資格外活動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46,991</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身分に基づく在留資格   </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31,289</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※2024.10.31</a:t>
                      </a:r>
                      <a:r>
                        <a:rPr kumimoji="1" lang="ja-JP" altLang="en-US"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ja-JP" altLang="en-US" sz="700" u="none" dirty="0">
                          <a:solidFill>
                            <a:schemeClr val="tx1"/>
                          </a:solidFill>
                          <a:latin typeface="Meiryo UI" panose="020B0604030504040204" pitchFamily="50" charset="-128"/>
                          <a:ea typeface="Meiryo UI" panose="020B0604030504040204" pitchFamily="50" charset="-128"/>
                        </a:rPr>
                        <a:t>「外国人雇用状況」の届け出状況について</a:t>
                      </a:r>
                      <a:endParaRPr kumimoji="1" lang="en-US" altLang="ja-JP" sz="700" u="none" dirty="0">
                        <a:solidFill>
                          <a:schemeClr val="tx1"/>
                        </a:solidFill>
                        <a:latin typeface="Meiryo UI" panose="020B0604030504040204" pitchFamily="50" charset="-128"/>
                        <a:ea typeface="Meiryo UI" panose="020B0604030504040204" pitchFamily="50" charset="-128"/>
                      </a:endParaRPr>
                    </a:p>
                    <a:p>
                      <a:r>
                        <a:rPr kumimoji="1" lang="ja-JP" altLang="en-US" sz="700" u="none" dirty="0">
                          <a:solidFill>
                            <a:schemeClr val="tx1"/>
                          </a:solidFill>
                          <a:latin typeface="Meiryo UI" panose="020B0604030504040204" pitchFamily="50" charset="-128"/>
                          <a:ea typeface="Meiryo UI" panose="020B0604030504040204" pitchFamily="50" charset="-128"/>
                        </a:rPr>
                        <a:t>（厚生労働省）</a:t>
                      </a:r>
                      <a:endParaRPr kumimoji="1" lang="ja-JP" altLang="en-US" sz="700"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895530"/>
                  </a:ext>
                </a:extLst>
              </a:tr>
              <a:tr h="836634">
                <a:tc>
                  <a:txBody>
                    <a:bodyPr/>
                    <a:lstStyle/>
                    <a:p>
                      <a:r>
                        <a:rPr lang="ja-JP" altLang="en-US" sz="900" u="none" dirty="0">
                          <a:latin typeface="Meiryo UI" panose="020B0604030504040204" pitchFamily="50" charset="-128"/>
                          <a:ea typeface="Meiryo UI" panose="020B0604030504040204" pitchFamily="50" charset="-128"/>
                        </a:rPr>
                        <a:t>大阪で学ぶ留学生数</a:t>
                      </a:r>
                      <a:endParaRPr lang="en-US" altLang="ja-JP" sz="900" u="none" dirty="0">
                        <a:latin typeface="Meiryo UI" panose="020B0604030504040204" pitchFamily="50" charset="-128"/>
                        <a:ea typeface="Meiryo UI" panose="020B0604030504040204" pitchFamily="50" charset="-128"/>
                      </a:endParaRPr>
                    </a:p>
                    <a:p>
                      <a:r>
                        <a:rPr lang="ja-JP" altLang="en-US" sz="800" u="none" dirty="0">
                          <a:latin typeface="Meiryo UI" panose="020B0604030504040204" pitchFamily="50" charset="-128"/>
                          <a:ea typeface="Meiryo UI" panose="020B0604030504040204" pitchFamily="50" charset="-128"/>
                        </a:rPr>
                        <a:t>（大学・短大、高専・専修等、日本語教育機関の内訳を含む）</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nSpc>
                          <a:spcPts val="1100"/>
                        </a:lnSpc>
                      </a:pPr>
                      <a:r>
                        <a:rPr kumimoji="1" lang="en-US" altLang="ja-JP" sz="600" u="none" dirty="0">
                          <a:latin typeface="Meiryo UI" panose="020B0604030504040204" pitchFamily="50" charset="-128"/>
                          <a:ea typeface="Meiryo UI" panose="020B0604030504040204" pitchFamily="50" charset="-128"/>
                        </a:rPr>
                        <a:t>26,257</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大学・短大 </a:t>
                      </a:r>
                      <a:r>
                        <a:rPr kumimoji="1" lang="en-US" altLang="ja-JP" sz="600" dirty="0">
                          <a:latin typeface="Meiryo UI" panose="020B0604030504040204" pitchFamily="50" charset="-128"/>
                          <a:ea typeface="Meiryo UI" panose="020B0604030504040204" pitchFamily="50" charset="-128"/>
                        </a:rPr>
                        <a:t>9,592</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高専・専修等 </a:t>
                      </a:r>
                      <a:r>
                        <a:rPr kumimoji="1" lang="en-US" altLang="ja-JP" sz="600" dirty="0">
                          <a:latin typeface="Meiryo UI" panose="020B0604030504040204" pitchFamily="50" charset="-128"/>
                          <a:ea typeface="Meiryo UI" panose="020B0604030504040204" pitchFamily="50" charset="-128"/>
                        </a:rPr>
                        <a:t>8,742</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a:t>
                      </a:r>
                      <a:r>
                        <a:rPr kumimoji="1" lang="zh-TW" altLang="en-US" sz="600" dirty="0">
                          <a:latin typeface="Meiryo UI" panose="020B0604030504040204" pitchFamily="50" charset="-128"/>
                          <a:ea typeface="Meiryo UI" panose="020B0604030504040204" pitchFamily="50" charset="-128"/>
                        </a:rPr>
                        <a:t>日本語教育機関</a:t>
                      </a:r>
                      <a:r>
                        <a:rPr kumimoji="1" lang="en-US" altLang="ja-JP"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7,923</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2019.5.1</a:t>
                      </a:r>
                      <a:r>
                        <a:rPr kumimoji="1" lang="ja-JP" altLang="en-US" sz="600" dirty="0">
                          <a:latin typeface="Meiryo UI" panose="020B0604030504040204" pitchFamily="50" charset="-128"/>
                          <a:ea typeface="Meiryo UI" panose="020B0604030504040204" pitchFamily="50" charset="-128"/>
                        </a:rPr>
                        <a:t>時点</a:t>
                      </a:r>
                      <a:r>
                        <a:rPr kumimoji="1" lang="ja-JP" altLang="en-US" sz="600" u="none" dirty="0">
                          <a:latin typeface="Meiryo UI" panose="020B0604030504040204" pitchFamily="50" charset="-128"/>
                          <a:ea typeface="Meiryo UI" panose="020B0604030504040204" pitchFamily="50" charset="-128"/>
                        </a:rPr>
                        <a:t> </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a:lnSpc>
                          <a:spcPts val="1100"/>
                        </a:lnSpc>
                      </a:pPr>
                      <a:r>
                        <a:rPr kumimoji="1" lang="en-US" altLang="ja-JP" sz="600" u="none" dirty="0">
                          <a:latin typeface="Meiryo UI" panose="020B0604030504040204" pitchFamily="50" charset="-128"/>
                          <a:ea typeface="Meiryo UI" panose="020B0604030504040204" pitchFamily="50" charset="-128"/>
                        </a:rPr>
                        <a:t>24,361</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大学・短大 </a:t>
                      </a:r>
                      <a:r>
                        <a:rPr kumimoji="1" lang="en-US" altLang="ja-JP" sz="600" dirty="0">
                          <a:latin typeface="Meiryo UI" panose="020B0604030504040204" pitchFamily="50" charset="-128"/>
                          <a:ea typeface="Meiryo UI" panose="020B0604030504040204" pitchFamily="50" charset="-128"/>
                        </a:rPr>
                        <a:t>9,458</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高専・専修等 </a:t>
                      </a:r>
                      <a:r>
                        <a:rPr kumimoji="1" lang="en-US" altLang="ja-JP" sz="600" dirty="0">
                          <a:latin typeface="Meiryo UI" panose="020B0604030504040204" pitchFamily="50" charset="-128"/>
                          <a:ea typeface="Meiryo UI" panose="020B0604030504040204" pitchFamily="50" charset="-128"/>
                        </a:rPr>
                        <a:t>8,774</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a:t>
                      </a:r>
                      <a:r>
                        <a:rPr kumimoji="1" lang="zh-TW" altLang="en-US" sz="600" dirty="0">
                          <a:latin typeface="Meiryo UI" panose="020B0604030504040204" pitchFamily="50" charset="-128"/>
                          <a:ea typeface="Meiryo UI" panose="020B0604030504040204" pitchFamily="50" charset="-128"/>
                        </a:rPr>
                        <a:t>日本語教育機関</a:t>
                      </a:r>
                      <a:r>
                        <a:rPr kumimoji="1" lang="en-US" altLang="ja-JP"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6,129</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2020.5.1</a:t>
                      </a:r>
                      <a:r>
                        <a:rPr kumimoji="1" lang="ja-JP" altLang="en-US" sz="600" dirty="0">
                          <a:latin typeface="Meiryo UI" panose="020B0604030504040204" pitchFamily="50" charset="-128"/>
                          <a:ea typeface="Meiryo UI" panose="020B0604030504040204" pitchFamily="50" charset="-128"/>
                        </a:rPr>
                        <a:t>時点</a:t>
                      </a:r>
                      <a:r>
                        <a:rPr kumimoji="1" lang="ja-JP" altLang="en-US" sz="600" u="none" dirty="0">
                          <a:latin typeface="Meiryo UI" panose="020B0604030504040204" pitchFamily="50" charset="-128"/>
                          <a:ea typeface="Meiryo UI" panose="020B0604030504040204" pitchFamily="50" charset="-128"/>
                        </a:rPr>
                        <a:t> </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21,783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うち</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大学・短大</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baseline="0" dirty="0">
                          <a:solidFill>
                            <a:schemeClr val="tx1"/>
                          </a:solidFill>
                          <a:latin typeface="Meiryo UI" panose="020B0604030504040204" pitchFamily="50" charset="-128"/>
                          <a:ea typeface="Meiryo UI" panose="020B0604030504040204" pitchFamily="50" charset="-128"/>
                        </a:rPr>
                        <a:t>9,083</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baseline="0" dirty="0">
                          <a:solidFill>
                            <a:schemeClr val="tx1"/>
                          </a:solidFill>
                          <a:latin typeface="Meiryo UI" panose="020B0604030504040204" pitchFamily="50" charset="-128"/>
                          <a:ea typeface="Meiryo UI" panose="020B0604030504040204" pitchFamily="50" charset="-128"/>
                        </a:rPr>
                        <a:t> </a:t>
                      </a:r>
                      <a:r>
                        <a:rPr kumimoji="1" lang="ja-JP" altLang="en-US" sz="600" dirty="0">
                          <a:solidFill>
                            <a:schemeClr val="tx1"/>
                          </a:solidFill>
                          <a:latin typeface="Meiryo UI" panose="020B0604030504040204" pitchFamily="50" charset="-128"/>
                          <a:ea typeface="Meiryo UI" panose="020B0604030504040204" pitchFamily="50" charset="-128"/>
                        </a:rPr>
                        <a:t>高専・専修等</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8,777</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a:t>
                      </a:r>
                      <a:r>
                        <a:rPr kumimoji="1" lang="zh-TW" altLang="en-US" sz="600" dirty="0">
                          <a:solidFill>
                            <a:schemeClr val="tx1"/>
                          </a:solidFill>
                          <a:latin typeface="Meiryo UI" panose="020B0604030504040204" pitchFamily="50" charset="-128"/>
                          <a:ea typeface="Meiryo UI" panose="020B0604030504040204" pitchFamily="50" charset="-128"/>
                        </a:rPr>
                        <a:t>日本語教育機関</a:t>
                      </a:r>
                      <a:r>
                        <a:rPr kumimoji="1" lang="en-US" altLang="ja-JP"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3,923</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※2021.5.1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21,190</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うち</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大学・短大</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8,900</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高専・専修等</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7</a:t>
                      </a:r>
                      <a:r>
                        <a:rPr kumimoji="1" lang="en-US" altLang="ja-JP" sz="600" u="none" dirty="0">
                          <a:solidFill>
                            <a:schemeClr val="tx1"/>
                          </a:solidFill>
                          <a:latin typeface="Meiryo UI" panose="020B0604030504040204" pitchFamily="50" charset="-128"/>
                          <a:ea typeface="Meiryo UI" panose="020B0604030504040204" pitchFamily="50" charset="-128"/>
                        </a:rPr>
                        <a:t>,181</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a:t>
                      </a:r>
                      <a:r>
                        <a:rPr kumimoji="1" lang="zh-TW" altLang="en-US" sz="6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600" u="none" baseline="0" dirty="0">
                          <a:solidFill>
                            <a:schemeClr val="tx1"/>
                          </a:solidFill>
                          <a:latin typeface="Meiryo UI" panose="020B0604030504040204" pitchFamily="50" charset="-128"/>
                          <a:ea typeface="Meiryo UI" panose="020B0604030504040204" pitchFamily="50" charset="-128"/>
                        </a:rPr>
                        <a:t> 5,109</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※2022.5.1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28,324</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うち</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大学・短大</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10,151</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高専・専修等</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6,768</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a:t>
                      </a:r>
                      <a:r>
                        <a:rPr kumimoji="1" lang="zh-TW" altLang="en-US" sz="6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600" u="none" baseline="0" dirty="0">
                          <a:solidFill>
                            <a:schemeClr val="tx1"/>
                          </a:solidFill>
                          <a:latin typeface="Meiryo UI" panose="020B0604030504040204" pitchFamily="50" charset="-128"/>
                          <a:ea typeface="Meiryo UI" panose="020B0604030504040204" pitchFamily="50" charset="-128"/>
                        </a:rPr>
                        <a:t>11,405</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※2023.5.1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32,451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大学・短大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10,874</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高専・専修等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9,330</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zh-TW"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日本語教育機関</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12,247</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※2024.5.1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700" u="none" dirty="0">
                          <a:solidFill>
                            <a:schemeClr val="tx1"/>
                          </a:solidFill>
                          <a:latin typeface="Meiryo UI" panose="020B0604030504040204" pitchFamily="50" charset="-128"/>
                          <a:ea typeface="Meiryo UI" panose="020B0604030504040204" pitchFamily="50" charset="-128"/>
                        </a:rPr>
                        <a:t>（</a:t>
                      </a:r>
                      <a:r>
                        <a:rPr lang="zh-CN" altLang="en-US" sz="700" u="none" dirty="0">
                          <a:solidFill>
                            <a:schemeClr val="tx1"/>
                          </a:solidFill>
                          <a:latin typeface="Meiryo UI" panose="020B0604030504040204" pitchFamily="50" charset="-128"/>
                          <a:ea typeface="Meiryo UI" panose="020B0604030504040204" pitchFamily="50" charset="-128"/>
                        </a:rPr>
                        <a:t>独立行政法人</a:t>
                      </a:r>
                      <a:r>
                        <a:rPr lang="ja-JP" altLang="en-US" sz="700" u="none" dirty="0">
                          <a:solidFill>
                            <a:schemeClr val="tx1"/>
                          </a:solidFill>
                          <a:latin typeface="Meiryo UI" panose="020B0604030504040204" pitchFamily="50" charset="-128"/>
                          <a:ea typeface="Meiryo UI" panose="020B0604030504040204" pitchFamily="50" charset="-128"/>
                        </a:rPr>
                        <a:t>日本学生支援機（</a:t>
                      </a:r>
                      <a:r>
                        <a:rPr lang="en-US" altLang="ja-JP" sz="700" u="none" dirty="0">
                          <a:solidFill>
                            <a:schemeClr val="tx1"/>
                          </a:solidFill>
                          <a:latin typeface="Meiryo UI" panose="020B0604030504040204" pitchFamily="50" charset="-128"/>
                          <a:ea typeface="Meiryo UI" panose="020B0604030504040204" pitchFamily="50" charset="-128"/>
                        </a:rPr>
                        <a:t>JASSO</a:t>
                      </a:r>
                      <a:r>
                        <a:rPr lang="ja-JP" altLang="en-US" sz="700" u="none" dirty="0">
                          <a:solidFill>
                            <a:schemeClr val="tx1"/>
                          </a:solidFill>
                          <a:latin typeface="Meiryo UI" panose="020B0604030504040204" pitchFamily="50" charset="-128"/>
                          <a:ea typeface="Meiryo UI" panose="020B0604030504040204" pitchFamily="50" charset="-128"/>
                        </a:rPr>
                        <a:t>））</a:t>
                      </a:r>
                      <a:endParaRPr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府内留学生数等調査</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700" u="none" dirty="0">
                          <a:solidFill>
                            <a:schemeClr val="tx1"/>
                          </a:solidFill>
                          <a:latin typeface="Meiryo UI" panose="020B0604030504040204" pitchFamily="50" charset="-128"/>
                          <a:ea typeface="Meiryo UI" panose="020B0604030504040204" pitchFamily="50" charset="-128"/>
                        </a:rPr>
                        <a:t>（大阪府国際課）</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66974244"/>
                  </a:ext>
                </a:extLst>
              </a:tr>
              <a:tr h="497749">
                <a:tc>
                  <a:txBody>
                    <a:bodyPr/>
                    <a:lstStyle/>
                    <a:p>
                      <a:r>
                        <a:rPr lang="ja-JP" altLang="en-US" sz="900" dirty="0">
                          <a:latin typeface="Meiryo UI" panose="020B0604030504040204" pitchFamily="50" charset="-128"/>
                          <a:ea typeface="Meiryo UI" panose="020B0604030504040204" pitchFamily="50" charset="-128"/>
                        </a:rPr>
                        <a:t>大阪外国企業誘致センター（</a:t>
                      </a:r>
                      <a:r>
                        <a:rPr lang="en-US" altLang="ja-JP" sz="900" dirty="0">
                          <a:latin typeface="Meiryo UI" panose="020B0604030504040204" pitchFamily="50" charset="-128"/>
                          <a:ea typeface="Meiryo UI" panose="020B0604030504040204" pitchFamily="50" charset="-128"/>
                        </a:rPr>
                        <a:t>O-BIC</a:t>
                      </a:r>
                      <a:r>
                        <a:rPr lang="ja-JP" altLang="en-US" sz="900" dirty="0">
                          <a:latin typeface="Meiryo UI" panose="020B0604030504040204" pitchFamily="50" charset="-128"/>
                          <a:ea typeface="Meiryo UI" panose="020B0604030504040204" pitchFamily="50" charset="-128"/>
                        </a:rPr>
                        <a:t>）による外国企業の誘致件数</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latin typeface="Meiryo UI" panose="020B0604030504040204" pitchFamily="50" charset="-128"/>
                          <a:ea typeface="Meiryo UI" panose="020B0604030504040204" pitchFamily="50" charset="-128"/>
                        </a:rPr>
                        <a:t>35</a:t>
                      </a:r>
                      <a:r>
                        <a:rPr kumimoji="1" lang="ja-JP" altLang="en-US" sz="1000" u="none" dirty="0">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20</a:t>
                      </a:r>
                      <a:r>
                        <a:rPr kumimoji="1" lang="ja-JP" altLang="en-US" sz="1000" u="none" dirty="0">
                          <a:latin typeface="Meiryo UI" panose="020B0604030504040204" pitchFamily="50" charset="-128"/>
                          <a:ea typeface="Meiryo UI" panose="020B0604030504040204" pitchFamily="50" charset="-128"/>
                        </a:rPr>
                        <a:t>件</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18</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31</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ja-JP" altLang="en-US" sz="7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700" dirty="0">
                          <a:solidFill>
                            <a:schemeClr val="tx1"/>
                          </a:solidFill>
                          <a:latin typeface="Meiryo UI" panose="020B0604030504040204" pitchFamily="50" charset="-128"/>
                          <a:ea typeface="Meiryo UI" panose="020B0604030504040204" pitchFamily="50" charset="-128"/>
                        </a:rPr>
                        <a:t>O-BIC</a:t>
                      </a:r>
                      <a:r>
                        <a:rPr lang="ja-JP" altLang="en-US" sz="700" dirty="0">
                          <a:solidFill>
                            <a:schemeClr val="tx1"/>
                          </a:solidFill>
                          <a:latin typeface="Meiryo UI" panose="020B0604030504040204" pitchFamily="50" charset="-128"/>
                          <a:ea typeface="Meiryo UI" panose="020B0604030504040204" pitchFamily="50" charset="-128"/>
                        </a:rPr>
                        <a:t>）公表</a:t>
                      </a:r>
                      <a:endParaRPr kumimoji="1" lang="ja-JP" altLang="en-US"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112271412"/>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6" name="テキスト ボックス 5"/>
          <p:cNvSpPr txBox="1"/>
          <p:nvPr/>
        </p:nvSpPr>
        <p:spPr>
          <a:xfrm>
            <a:off x="1055221" y="213343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115616" y="2925524"/>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159551" y="4797732"/>
            <a:ext cx="604137"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96645" y="350158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115616" y="1341348"/>
            <a:ext cx="543739" cy="200055"/>
          </a:xfrm>
          <a:prstGeom prst="rect">
            <a:avLst/>
          </a:prstGeom>
          <a:noFill/>
        </p:spPr>
        <p:txBody>
          <a:bodyPr wrap="none" rtlCol="0">
            <a:spAutoFit/>
          </a:bodyPr>
          <a:lstStyle/>
          <a:p>
            <a:r>
              <a:rPr kumimoji="1" lang="ja-JP" altLang="en-US" sz="700" dirty="0">
                <a:latin typeface="Meiryo UI" panose="020B0604030504040204" pitchFamily="50" charset="-128"/>
                <a:ea typeface="Meiryo UI" panose="020B0604030504040204" pitchFamily="50" charset="-128"/>
              </a:rPr>
              <a:t>（年度</a:t>
            </a:r>
            <a:r>
              <a:rPr lang="ja-JP" altLang="en-US" sz="700" dirty="0">
                <a:latin typeface="Meiryo UI" panose="020B0604030504040204" pitchFamily="50" charset="-128"/>
                <a:ea typeface="Meiryo UI" panose="020B0604030504040204" pitchFamily="50" charset="-128"/>
              </a:rPr>
              <a:t>）</a:t>
            </a:r>
            <a:endParaRPr kumimoji="1" lang="en-US" altLang="ja-JP" sz="7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27229" y="573383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096645" y="638190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76605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2314</Words>
  <Application>Microsoft Office PowerPoint</Application>
  <PresentationFormat>画面に合わせる (4:3)</PresentationFormat>
  <Paragraphs>592</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2025-09-25T02:55:48Z</dcterms:modified>
</cp:coreProperties>
</file>