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27"/>
  </p:notesMasterIdLst>
  <p:handoutMasterIdLst>
    <p:handoutMasterId r:id="rId28"/>
  </p:handoutMasterIdLst>
  <p:sldIdLst>
    <p:sldId id="269" r:id="rId2"/>
    <p:sldId id="383" r:id="rId3"/>
    <p:sldId id="378" r:id="rId4"/>
    <p:sldId id="405" r:id="rId5"/>
    <p:sldId id="401" r:id="rId6"/>
    <p:sldId id="402" r:id="rId7"/>
    <p:sldId id="386" r:id="rId8"/>
    <p:sldId id="361" r:id="rId9"/>
    <p:sldId id="355" r:id="rId10"/>
    <p:sldId id="354" r:id="rId11"/>
    <p:sldId id="273" r:id="rId12"/>
    <p:sldId id="388" r:id="rId13"/>
    <p:sldId id="389" r:id="rId14"/>
    <p:sldId id="390" r:id="rId15"/>
    <p:sldId id="362" r:id="rId16"/>
    <p:sldId id="392" r:id="rId17"/>
    <p:sldId id="340" r:id="rId18"/>
    <p:sldId id="360" r:id="rId19"/>
    <p:sldId id="376" r:id="rId20"/>
    <p:sldId id="377" r:id="rId21"/>
    <p:sldId id="398" r:id="rId22"/>
    <p:sldId id="372" r:id="rId23"/>
    <p:sldId id="395" r:id="rId24"/>
    <p:sldId id="396" r:id="rId25"/>
    <p:sldId id="379" r:id="rId26"/>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6EF8F8"/>
    <a:srgbClr val="5B9BD5"/>
    <a:srgbClr val="0000FF"/>
    <a:srgbClr val="E1E1E1"/>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55" autoAdjust="0"/>
    <p:restoredTop sz="93899" autoAdjust="0"/>
  </p:normalViewPr>
  <p:slideViewPr>
    <p:cSldViewPr snapToGrid="0">
      <p:cViewPr varScale="1">
        <p:scale>
          <a:sx n="68" d="100"/>
          <a:sy n="68" d="100"/>
        </p:scale>
        <p:origin x="1440" y="78"/>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660485543876706E-2"/>
          <c:y val="0.12495500097875856"/>
          <c:w val="0.81931475146532984"/>
          <c:h val="0.67697052743149888"/>
        </c:manualLayout>
      </c:layout>
      <c:barChart>
        <c:barDir val="col"/>
        <c:grouping val="clustered"/>
        <c:varyColors val="0"/>
        <c:ser>
          <c:idx val="0"/>
          <c:order val="0"/>
          <c:tx>
            <c:strRef>
              <c:f>Sheet1!$B$1</c:f>
              <c:strCache>
                <c:ptCount val="1"/>
                <c:pt idx="0">
                  <c:v>日本人</c:v>
                </c:pt>
              </c:strCache>
            </c:strRef>
          </c:tx>
          <c:spPr>
            <a:solidFill>
              <a:schemeClr val="accent2"/>
            </a:solidFill>
            <a:ln>
              <a:noFill/>
            </a:ln>
            <a:effectLst/>
          </c:spPr>
          <c:invertIfNegative val="0"/>
          <c:dLbls>
            <c:dLbl>
              <c:idx val="0"/>
              <c:layout>
                <c:manualLayout>
                  <c:x val="-9.2537113331702964E-3"/>
                  <c:y val="1.5159060200812636E-2"/>
                </c:manualLayout>
              </c:layout>
              <c:tx>
                <c:rich>
                  <a:bodyPr rot="0" spcFirstLastPara="1" vertOverflow="ellipsis" vert="horz" wrap="square" lIns="38100" tIns="19050" rIns="38100" bIns="19050" anchor="ctr" anchorCtr="1">
                    <a:noAutofit/>
                  </a:bodyPr>
                  <a:lstStyle/>
                  <a:p>
                    <a:pPr>
                      <a:defRPr sz="500" b="1" i="0" u="none" strike="noStrike" kern="1200" baseline="0">
                        <a:solidFill>
                          <a:schemeClr val="accent2"/>
                        </a:solidFill>
                        <a:latin typeface="Meiryo UI" panose="020B0604030504040204" pitchFamily="50" charset="-128"/>
                        <a:ea typeface="Meiryo UI" panose="020B0604030504040204" pitchFamily="50" charset="-128"/>
                        <a:cs typeface="+mn-cs"/>
                      </a:defRPr>
                    </a:pPr>
                    <a:fld id="{476EA0FB-AB84-42CE-B2E1-FA350316ED34}" type="VALUE">
                      <a:rPr lang="en-US" altLang="ja-JP" smtClean="0"/>
                      <a:pPr>
                        <a:defRPr sz="500" b="1">
                          <a:solidFill>
                            <a:schemeClr val="accent2"/>
                          </a:solidFill>
                          <a:latin typeface="Meiryo UI" panose="020B0604030504040204" pitchFamily="50" charset="-128"/>
                          <a:ea typeface="Meiryo UI" panose="020B0604030504040204" pitchFamily="50" charset="-128"/>
                        </a:defRPr>
                      </a:pPr>
                      <a:t>[値]</a:t>
                    </a:fld>
                    <a:r>
                      <a:rPr lang="ja-JP" altLang="en-US"/>
                      <a:t>万人</a:t>
                    </a:r>
                  </a:p>
                </c:rich>
              </c:tx>
              <c:spPr>
                <a:noFill/>
                <a:ln>
                  <a:noFill/>
                </a:ln>
                <a:effectLst/>
              </c:spPr>
              <c:txPr>
                <a:bodyPr rot="0" spcFirstLastPara="1" vertOverflow="ellipsis" vert="horz" wrap="square" lIns="38100" tIns="19050" rIns="38100" bIns="19050" anchor="ctr" anchorCtr="1">
                  <a:noAutofit/>
                </a:bodyPr>
                <a:lstStyle/>
                <a:p>
                  <a:pPr>
                    <a:defRPr sz="500" b="1" i="0" u="none" strike="noStrike" kern="1200" baseline="0">
                      <a:solidFill>
                        <a:schemeClr val="accent2"/>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10880691595335898"/>
                      <c:h val="6.2211803350696343E-2"/>
                    </c:manualLayout>
                  </c15:layout>
                  <c15:dlblFieldTable/>
                  <c15:showDataLabelsRange val="0"/>
                </c:ext>
                <c:ext xmlns:c16="http://schemas.microsoft.com/office/drawing/2014/chart" uri="{C3380CC4-5D6E-409C-BE32-E72D297353CC}">
                  <c16:uniqueId val="{00000003-9F95-4809-891C-E4E35512268E}"/>
                </c:ext>
              </c:extLst>
            </c:dLbl>
            <c:dLbl>
              <c:idx val="1"/>
              <c:layout>
                <c:manualLayout>
                  <c:x val="9.2535898949826847E-3"/>
                  <c:y val="2.4254114366743271E-2"/>
                </c:manualLayout>
              </c:layout>
              <c:tx>
                <c:rich>
                  <a:bodyPr/>
                  <a:lstStyle/>
                  <a:p>
                    <a:fld id="{73C4105D-AFB4-42D4-90E5-DFEFC3F20EC6}" type="VALUE">
                      <a:rPr lang="en-US" altLang="ja-JP" smtClean="0"/>
                      <a:pPr/>
                      <a:t>[値]</a:t>
                    </a:fld>
                    <a:r>
                      <a:rPr lang="ja-JP" altLang="en-US" dirty="0"/>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F95-4809-891C-E4E35512268E}"/>
                </c:ext>
              </c:extLst>
            </c:dLbl>
            <c:dLbl>
              <c:idx val="2"/>
              <c:layout>
                <c:manualLayout>
                  <c:x val="6.1690599299884562E-3"/>
                  <c:y val="1.8190585775057413E-2"/>
                </c:manualLayout>
              </c:layout>
              <c:tx>
                <c:rich>
                  <a:bodyPr/>
                  <a:lstStyle/>
                  <a:p>
                    <a:fld id="{DF7DCC87-E8B8-41BA-AC87-5FCB0F48AF2D}"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F95-4809-891C-E4E35512268E}"/>
                </c:ext>
              </c:extLst>
            </c:dLbl>
            <c:dLbl>
              <c:idx val="3"/>
              <c:layout>
                <c:manualLayout>
                  <c:x val="3.0845299649942281E-3"/>
                  <c:y val="1.2127057183371608E-2"/>
                </c:manualLayout>
              </c:layout>
              <c:tx>
                <c:rich>
                  <a:bodyPr/>
                  <a:lstStyle/>
                  <a:p>
                    <a:fld id="{E0462916-D7DD-4AFA-9DE3-67E7A904FB90}"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F95-4809-891C-E4E35512268E}"/>
                </c:ext>
              </c:extLst>
            </c:dLbl>
            <c:dLbl>
              <c:idx val="4"/>
              <c:layout>
                <c:manualLayout>
                  <c:x val="3.0845299649942281E-3"/>
                  <c:y val="1.8190585775057385E-2"/>
                </c:manualLayout>
              </c:layout>
              <c:tx>
                <c:rich>
                  <a:bodyPr/>
                  <a:lstStyle/>
                  <a:p>
                    <a:fld id="{D1348A1B-25E8-47D2-91B9-1EFE268D14E3}"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F95-4809-891C-E4E35512268E}"/>
                </c:ext>
              </c:extLst>
            </c:dLbl>
            <c:dLbl>
              <c:idx val="5"/>
              <c:layout>
                <c:manualLayout>
                  <c:x val="9.2535898949826847E-3"/>
                  <c:y val="-3.6381171550114826E-2"/>
                </c:manualLayout>
              </c:layout>
              <c:tx>
                <c:rich>
                  <a:bodyPr rot="0" spcFirstLastPara="1" vertOverflow="ellipsis" vert="horz" wrap="square" lIns="38100" tIns="19050" rIns="38100" bIns="19050" anchor="ctr" anchorCtr="1">
                    <a:spAutoFit/>
                  </a:bodyPr>
                  <a:lstStyle/>
                  <a:p>
                    <a:pPr>
                      <a:defRPr sz="1000" b="1" i="0" u="sng" strike="noStrike" kern="1200" baseline="0">
                        <a:solidFill>
                          <a:srgbClr val="FF0000"/>
                        </a:solidFill>
                        <a:latin typeface="Meiryo UI" panose="020B0604030504040204" pitchFamily="50" charset="-128"/>
                        <a:ea typeface="Meiryo UI" panose="020B0604030504040204" pitchFamily="50" charset="-128"/>
                        <a:cs typeface="+mn-cs"/>
                      </a:defRPr>
                    </a:pPr>
                    <a:fld id="{E916AEB1-4FB2-4E04-8DF8-13B1F7630363}" type="VALUE">
                      <a:rPr lang="en-US" altLang="ja-JP" sz="1000" u="sng" smtClean="0">
                        <a:solidFill>
                          <a:srgbClr val="FF0000"/>
                        </a:solidFill>
                      </a:rPr>
                      <a:pPr>
                        <a:defRPr sz="1000" b="1" u="sng">
                          <a:solidFill>
                            <a:srgbClr val="FF0000"/>
                          </a:solidFill>
                          <a:latin typeface="Meiryo UI" panose="020B0604030504040204" pitchFamily="50" charset="-128"/>
                          <a:ea typeface="Meiryo UI" panose="020B0604030504040204" pitchFamily="50" charset="-128"/>
                        </a:defRPr>
                      </a:pPr>
                      <a:t>[値]</a:t>
                    </a:fld>
                    <a:r>
                      <a:rPr lang="ja-JP" altLang="en-US" sz="1000" u="sng">
                        <a:solidFill>
                          <a:srgbClr val="FF0000"/>
                        </a:solidFill>
                      </a:rPr>
                      <a:t>万人</a:t>
                    </a:r>
                  </a:p>
                </c:rich>
              </c:tx>
              <c:spPr>
                <a:noFill/>
                <a:ln>
                  <a:noFill/>
                </a:ln>
                <a:effectLst/>
              </c:spPr>
              <c:txPr>
                <a:bodyPr rot="0" spcFirstLastPara="1" vertOverflow="ellipsis" vert="horz" wrap="square" lIns="38100" tIns="19050" rIns="38100" bIns="19050" anchor="ctr" anchorCtr="1">
                  <a:spAutoFit/>
                </a:bodyPr>
                <a:lstStyle/>
                <a:p>
                  <a:pPr>
                    <a:defRPr sz="1000" b="1" i="0" u="sng" strike="noStrike" kern="1200" baseline="0">
                      <a:solidFill>
                        <a:srgbClr val="FF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F95-4809-891C-E4E35512268E}"/>
                </c:ext>
              </c:extLst>
            </c:dLbl>
            <c:spPr>
              <a:noFill/>
              <a:ln>
                <a:noFill/>
              </a:ln>
              <a:effectLst/>
            </c:spPr>
            <c:txPr>
              <a:bodyPr rot="0" spcFirstLastPara="1" vertOverflow="ellipsis" vert="horz" wrap="square" lIns="38100" tIns="19050" rIns="38100" bIns="19050" anchor="ctr" anchorCtr="1">
                <a:spAutoFit/>
              </a:bodyPr>
              <a:lstStyle/>
              <a:p>
                <a:pPr>
                  <a:defRPr sz="500" b="1" i="0" u="none" strike="noStrike" kern="1200" baseline="0">
                    <a:solidFill>
                      <a:schemeClr val="accent2"/>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2019</c:v>
                </c:pt>
                <c:pt idx="1">
                  <c:v>2020</c:v>
                </c:pt>
                <c:pt idx="2">
                  <c:v>2021</c:v>
                </c:pt>
                <c:pt idx="3">
                  <c:v>2022</c:v>
                </c:pt>
                <c:pt idx="4">
                  <c:v>2023</c:v>
                </c:pt>
                <c:pt idx="5">
                  <c:v>2024</c:v>
                </c:pt>
              </c:numCache>
            </c:numRef>
          </c:cat>
          <c:val>
            <c:numRef>
              <c:f>Sheet1!$B$2:$B$7</c:f>
              <c:numCache>
                <c:formatCode>#,##0_);[Red]\(#,##0\)</c:formatCode>
                <c:ptCount val="6"/>
                <c:pt idx="0">
                  <c:v>2950</c:v>
                </c:pt>
                <c:pt idx="1">
                  <c:v>1649</c:v>
                </c:pt>
                <c:pt idx="2">
                  <c:v>1754</c:v>
                </c:pt>
                <c:pt idx="3">
                  <c:v>2839</c:v>
                </c:pt>
                <c:pt idx="4">
                  <c:v>3195</c:v>
                </c:pt>
                <c:pt idx="5">
                  <c:v>3204</c:v>
                </c:pt>
              </c:numCache>
            </c:numRef>
          </c:val>
          <c:extLst>
            <c:ext xmlns:c16="http://schemas.microsoft.com/office/drawing/2014/chart" uri="{C3380CC4-5D6E-409C-BE32-E72D297353CC}">
              <c16:uniqueId val="{00000000-851B-4F93-9983-0D8C1C040AD9}"/>
            </c:ext>
          </c:extLst>
        </c:ser>
        <c:ser>
          <c:idx val="1"/>
          <c:order val="1"/>
          <c:tx>
            <c:strRef>
              <c:f>Sheet1!$C$1</c:f>
              <c:strCache>
                <c:ptCount val="1"/>
                <c:pt idx="0">
                  <c:v>外国人</c:v>
                </c:pt>
              </c:strCache>
            </c:strRef>
          </c:tx>
          <c:spPr>
            <a:solidFill>
              <a:schemeClr val="accent1">
                <a:lumMod val="60000"/>
                <a:lumOff val="40000"/>
              </a:schemeClr>
            </a:solidFill>
            <a:ln>
              <a:noFill/>
            </a:ln>
            <a:effectLst/>
          </c:spPr>
          <c:invertIfNegative val="0"/>
          <c:dLbls>
            <c:dLbl>
              <c:idx val="0"/>
              <c:layout>
                <c:manualLayout>
                  <c:x val="6.1690599299884562E-3"/>
                  <c:y val="2.4254114366743216E-2"/>
                </c:manualLayout>
              </c:layout>
              <c:tx>
                <c:rich>
                  <a:bodyPr/>
                  <a:lstStyle/>
                  <a:p>
                    <a:fld id="{3A57CD3E-B823-4DBF-BA08-4F3D20FCFD64}"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F95-4809-891C-E4E35512268E}"/>
                </c:ext>
              </c:extLst>
            </c:dLbl>
            <c:dLbl>
              <c:idx val="1"/>
              <c:layout>
                <c:manualLayout>
                  <c:x val="6.1690599299884562E-3"/>
                  <c:y val="1.8190585775057413E-2"/>
                </c:manualLayout>
              </c:layout>
              <c:tx>
                <c:rich>
                  <a:bodyPr/>
                  <a:lstStyle/>
                  <a:p>
                    <a:fld id="{6EE130A1-64F3-4E0D-81CC-AB9DBBFB7D9D}" type="VALUE">
                      <a:rPr lang="en-US" altLang="ja-JP" smtClean="0"/>
                      <a:pPr/>
                      <a:t>[値]</a:t>
                    </a:fld>
                    <a:r>
                      <a:rPr lang="ja-JP" altLang="en-US" dirty="0"/>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F95-4809-891C-E4E35512268E}"/>
                </c:ext>
              </c:extLst>
            </c:dLbl>
            <c:dLbl>
              <c:idx val="2"/>
              <c:layout>
                <c:manualLayout>
                  <c:x val="0"/>
                  <c:y val="1.2127057183371608E-2"/>
                </c:manualLayout>
              </c:layout>
              <c:tx>
                <c:rich>
                  <a:bodyPr/>
                  <a:lstStyle/>
                  <a:p>
                    <a:fld id="{634B54E8-BC81-4F8D-9208-894A6C062DB5}"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F95-4809-891C-E4E35512268E}"/>
                </c:ext>
              </c:extLst>
            </c:dLbl>
            <c:dLbl>
              <c:idx val="3"/>
              <c:layout>
                <c:manualLayout>
                  <c:x val="6.1690599299884562E-3"/>
                  <c:y val="2.4254114366743216E-2"/>
                </c:manualLayout>
              </c:layout>
              <c:tx>
                <c:rich>
                  <a:bodyPr/>
                  <a:lstStyle/>
                  <a:p>
                    <a:fld id="{A9E35A40-8805-4752-A776-94198BD31742}"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F95-4809-891C-E4E35512268E}"/>
                </c:ext>
              </c:extLst>
            </c:dLbl>
            <c:dLbl>
              <c:idx val="4"/>
              <c:layout>
                <c:manualLayout>
                  <c:x val="9.2535898949826847E-3"/>
                  <c:y val="1.8190585775057413E-2"/>
                </c:manualLayout>
              </c:layout>
              <c:tx>
                <c:rich>
                  <a:bodyPr/>
                  <a:lstStyle/>
                  <a:p>
                    <a:fld id="{0A471E81-343C-440F-9104-FD1FA48F5026}" type="VALUE">
                      <a:rPr lang="en-US" altLang="ja-JP" smtClean="0"/>
                      <a:pPr/>
                      <a:t>[値]</a:t>
                    </a:fld>
                    <a:r>
                      <a:rPr lang="ja-JP" altLang="en-US"/>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F95-4809-891C-E4E35512268E}"/>
                </c:ext>
              </c:extLst>
            </c:dLbl>
            <c:dLbl>
              <c:idx val="5"/>
              <c:layout>
                <c:manualLayout>
                  <c:x val="1.1434498306058609E-2"/>
                  <c:y val="3.1525096801608025E-2"/>
                </c:manualLayout>
              </c:layout>
              <c:tx>
                <c:rich>
                  <a:bodyPr rot="0" spcFirstLastPara="1" vertOverflow="ellipsis" vert="horz" wrap="square" lIns="38100" tIns="19050" rIns="38100" bIns="19050" anchor="ctr" anchorCtr="1">
                    <a:noAutofit/>
                  </a:bodyPr>
                  <a:lstStyle/>
                  <a:p>
                    <a:pPr>
                      <a:defRPr sz="500" b="1" i="0" u="none" strike="noStrike" kern="1200" baseline="0">
                        <a:solidFill>
                          <a:srgbClr val="0070C0"/>
                        </a:solidFill>
                        <a:latin typeface="Meiryo UI" panose="020B0604030504040204" pitchFamily="50" charset="-128"/>
                        <a:ea typeface="Meiryo UI" panose="020B0604030504040204" pitchFamily="50" charset="-128"/>
                        <a:cs typeface="+mn-cs"/>
                      </a:defRPr>
                    </a:pPr>
                    <a:fld id="{A7FBCD37-0710-495A-B976-600BBBC268DE}" type="VALUE">
                      <a:rPr lang="en-US" altLang="ja-JP" b="1" smtClean="0">
                        <a:solidFill>
                          <a:srgbClr val="0070C0"/>
                        </a:solidFill>
                      </a:rPr>
                      <a:pPr>
                        <a:defRPr sz="500" b="1">
                          <a:solidFill>
                            <a:srgbClr val="0070C0"/>
                          </a:solidFill>
                          <a:latin typeface="Meiryo UI" panose="020B0604030504040204" pitchFamily="50" charset="-128"/>
                          <a:ea typeface="Meiryo UI" panose="020B0604030504040204" pitchFamily="50" charset="-128"/>
                        </a:defRPr>
                      </a:pPr>
                      <a:t>[値]</a:t>
                    </a:fld>
                    <a:r>
                      <a:rPr lang="ja-JP" altLang="en-US" b="1" dirty="0">
                        <a:solidFill>
                          <a:srgbClr val="0070C0"/>
                        </a:solidFill>
                      </a:rPr>
                      <a:t>万人</a:t>
                    </a:r>
                  </a:p>
                </c:rich>
              </c:tx>
              <c:spPr>
                <a:noFill/>
                <a:ln>
                  <a:noFill/>
                </a:ln>
                <a:effectLst/>
              </c:spPr>
              <c:txPr>
                <a:bodyPr rot="0" spcFirstLastPara="1" vertOverflow="ellipsis" vert="horz" wrap="square" lIns="38100" tIns="19050" rIns="38100" bIns="19050" anchor="ctr" anchorCtr="1">
                  <a:noAutofit/>
                </a:bodyPr>
                <a:lstStyle/>
                <a:p>
                  <a:pPr>
                    <a:defRPr sz="500" b="1" i="0" u="none" strike="noStrike" kern="1200" baseline="0">
                      <a:solidFill>
                        <a:srgbClr val="0070C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10244258341771262"/>
                      <c:h val="8.1161523807704972E-2"/>
                    </c:manualLayout>
                  </c15:layout>
                  <c15:dlblFieldTable/>
                  <c15:showDataLabelsRange val="0"/>
                </c:ext>
                <c:ext xmlns:c16="http://schemas.microsoft.com/office/drawing/2014/chart" uri="{C3380CC4-5D6E-409C-BE32-E72D297353CC}">
                  <c16:uniqueId val="{0000000E-9F95-4809-891C-E4E35512268E}"/>
                </c:ext>
              </c:extLst>
            </c:dLbl>
            <c:spPr>
              <a:noFill/>
              <a:ln>
                <a:noFill/>
              </a:ln>
              <a:effectLst/>
            </c:spPr>
            <c:txPr>
              <a:bodyPr rot="0" spcFirstLastPara="1" vertOverflow="ellipsis" vert="horz" wrap="square" lIns="38100" tIns="19050" rIns="38100" bIns="19050" anchor="ctr" anchorCtr="1">
                <a:spAutoFit/>
              </a:bodyPr>
              <a:lstStyle/>
              <a:p>
                <a:pPr>
                  <a:defRPr sz="500" b="1" i="0" u="none" strike="noStrike" kern="1200" baseline="0">
                    <a:solidFill>
                      <a:srgbClr val="0070C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2019</c:v>
                </c:pt>
                <c:pt idx="1">
                  <c:v>2020</c:v>
                </c:pt>
                <c:pt idx="2">
                  <c:v>2021</c:v>
                </c:pt>
                <c:pt idx="3">
                  <c:v>2022</c:v>
                </c:pt>
                <c:pt idx="4">
                  <c:v>2023</c:v>
                </c:pt>
                <c:pt idx="5">
                  <c:v>2024</c:v>
                </c:pt>
              </c:numCache>
            </c:numRef>
          </c:cat>
          <c:val>
            <c:numRef>
              <c:f>Sheet1!$C$2:$C$7</c:f>
              <c:numCache>
                <c:formatCode>#,##0_);[Red]\(#,##0\)</c:formatCode>
                <c:ptCount val="6"/>
                <c:pt idx="0">
                  <c:v>1793</c:v>
                </c:pt>
                <c:pt idx="1">
                  <c:v>322</c:v>
                </c:pt>
                <c:pt idx="2">
                  <c:v>32</c:v>
                </c:pt>
                <c:pt idx="3">
                  <c:v>213</c:v>
                </c:pt>
                <c:pt idx="4">
                  <c:v>1876</c:v>
                </c:pt>
                <c:pt idx="5">
                  <c:v>2540</c:v>
                </c:pt>
              </c:numCache>
            </c:numRef>
          </c:val>
          <c:extLst>
            <c:ext xmlns:c16="http://schemas.microsoft.com/office/drawing/2014/chart" uri="{C3380CC4-5D6E-409C-BE32-E72D297353CC}">
              <c16:uniqueId val="{00000001-851B-4F93-9983-0D8C1C040AD9}"/>
            </c:ext>
          </c:extLst>
        </c:ser>
        <c:dLbls>
          <c:showLegendKey val="0"/>
          <c:showVal val="1"/>
          <c:showCatName val="0"/>
          <c:showSerName val="0"/>
          <c:showPercent val="0"/>
          <c:showBubbleSize val="0"/>
        </c:dLbls>
        <c:gapWidth val="233"/>
        <c:axId val="1149388432"/>
        <c:axId val="1149392176"/>
      </c:barChart>
      <c:lineChart>
        <c:grouping val="standard"/>
        <c:varyColors val="0"/>
        <c:ser>
          <c:idx val="2"/>
          <c:order val="2"/>
          <c:tx>
            <c:strRef>
              <c:f>Sheet1!$D$1</c:f>
              <c:strCache>
                <c:ptCount val="1"/>
                <c:pt idx="0">
                  <c:v>客室稼働率</c:v>
                </c:pt>
              </c:strCache>
            </c:strRef>
          </c:tx>
          <c:spPr>
            <a:ln w="28575" cap="rnd">
              <a:solidFill>
                <a:schemeClr val="accent3">
                  <a:lumMod val="75000"/>
                </a:schemeClr>
              </a:solidFill>
              <a:round/>
            </a:ln>
            <a:effectLst/>
          </c:spPr>
          <c:marker>
            <c:symbol val="diamond"/>
            <c:size val="7"/>
            <c:spPr>
              <a:solidFill>
                <a:schemeClr val="accent3">
                  <a:lumMod val="75000"/>
                </a:schemeClr>
              </a:solidFill>
              <a:ln w="9525">
                <a:solidFill>
                  <a:schemeClr val="accent3">
                    <a:lumMod val="75000"/>
                  </a:schemeClr>
                </a:solidFill>
              </a:ln>
              <a:effectLst/>
            </c:spPr>
          </c:marker>
          <c:dLbls>
            <c:dLbl>
              <c:idx val="0"/>
              <c:layout>
                <c:manualLayout>
                  <c:x val="-2.1591709754959595E-2"/>
                  <c:y val="-2.7285878662586145E-2"/>
                </c:manualLayout>
              </c:layout>
              <c:spPr>
                <a:noFill/>
                <a:ln>
                  <a:noFill/>
                </a:ln>
                <a:effectLst/>
              </c:spPr>
              <c:txPr>
                <a:bodyPr rot="0" spcFirstLastPara="1" vertOverflow="ellipsis" vert="horz" wrap="square" lIns="38100" tIns="19050" rIns="38100" bIns="19050" anchor="ctr" anchorCtr="1">
                  <a:noAutofit/>
                </a:bodyPr>
                <a:lstStyle/>
                <a:p>
                  <a:pPr>
                    <a:defRPr sz="5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6986812541455961E-2"/>
                      <c:h val="5.0084746167324744E-2"/>
                    </c:manualLayout>
                  </c15:layout>
                </c:ext>
                <c:ext xmlns:c16="http://schemas.microsoft.com/office/drawing/2014/chart" uri="{C3380CC4-5D6E-409C-BE32-E72D297353CC}">
                  <c16:uniqueId val="{00000000-9F95-4809-891C-E4E35512268E}"/>
                </c:ext>
              </c:extLst>
            </c:dLbl>
            <c:dLbl>
              <c:idx val="1"/>
              <c:layout>
                <c:manualLayout>
                  <c:x val="-2.1591709754959595E-2"/>
                  <c:y val="-3.0317642958429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3ED-441A-8060-B7D2086C1C67}"/>
                </c:ext>
              </c:extLst>
            </c:dLbl>
            <c:dLbl>
              <c:idx val="2"/>
              <c:layout>
                <c:manualLayout>
                  <c:x val="-2.1591709754959654E-2"/>
                  <c:y val="-3.6381171550114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3ED-441A-8060-B7D2086C1C67}"/>
                </c:ext>
              </c:extLst>
            </c:dLbl>
            <c:dLbl>
              <c:idx val="3"/>
              <c:layout>
                <c:manualLayout>
                  <c:x val="-3.084529964994228E-2"/>
                  <c:y val="-4.5476703159241683E-2"/>
                </c:manualLayout>
              </c:layout>
              <c:spPr>
                <a:noFill/>
                <a:ln>
                  <a:noFill/>
                </a:ln>
                <a:effectLst/>
              </c:spPr>
              <c:txPr>
                <a:bodyPr rot="0" spcFirstLastPara="1" vertOverflow="ellipsis" vert="horz" wrap="square" lIns="38100" tIns="19050" rIns="38100" bIns="19050" anchor="ctr" anchorCtr="1">
                  <a:noAutofit/>
                </a:bodyPr>
                <a:lstStyle/>
                <a:p>
                  <a:pPr>
                    <a:defRPr sz="5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6986812541455961E-2"/>
                      <c:h val="6.2211803350696343E-2"/>
                    </c:manualLayout>
                  </c15:layout>
                </c:ext>
                <c:ext xmlns:c16="http://schemas.microsoft.com/office/drawing/2014/chart" uri="{C3380CC4-5D6E-409C-BE32-E72D297353CC}">
                  <c16:uniqueId val="{00000002-03ED-441A-8060-B7D2086C1C67}"/>
                </c:ext>
              </c:extLst>
            </c:dLbl>
            <c:dLbl>
              <c:idx val="4"/>
              <c:layout>
                <c:manualLayout>
                  <c:x val="-2.4676239719953825E-2"/>
                  <c:y val="-3.03176429584290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3ED-441A-8060-B7D2086C1C67}"/>
                </c:ext>
              </c:extLst>
            </c:dLbl>
            <c:dLbl>
              <c:idx val="5"/>
              <c:layout>
                <c:manualLayout>
                  <c:x val="-1.542264982497114E-2"/>
                  <c:y val="-1.81905857750574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F95-4809-891C-E4E35512268E}"/>
                </c:ext>
              </c:extLst>
            </c:dLbl>
            <c:spPr>
              <a:noFill/>
              <a:ln>
                <a:noFill/>
              </a:ln>
              <a:effectLst/>
            </c:spPr>
            <c:txPr>
              <a:bodyPr rot="0" spcFirstLastPara="1" vertOverflow="ellipsis" vert="horz" wrap="square" lIns="38100" tIns="19050" rIns="38100" bIns="19050" anchor="ctr" anchorCtr="1">
                <a:spAutoFit/>
              </a:bodyPr>
              <a:lstStyle/>
              <a:p>
                <a:pPr>
                  <a:defRPr sz="5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2019</c:v>
                </c:pt>
                <c:pt idx="1">
                  <c:v>2020</c:v>
                </c:pt>
                <c:pt idx="2">
                  <c:v>2021</c:v>
                </c:pt>
                <c:pt idx="3">
                  <c:v>2022</c:v>
                </c:pt>
                <c:pt idx="4">
                  <c:v>2023</c:v>
                </c:pt>
                <c:pt idx="5">
                  <c:v>2024</c:v>
                </c:pt>
              </c:numCache>
            </c:numRef>
          </c:cat>
          <c:val>
            <c:numRef>
              <c:f>Sheet1!$D$2:$D$7</c:f>
              <c:numCache>
                <c:formatCode>0%</c:formatCode>
                <c:ptCount val="6"/>
                <c:pt idx="0">
                  <c:v>0.79</c:v>
                </c:pt>
                <c:pt idx="1">
                  <c:v>0.27800000000000002</c:v>
                </c:pt>
                <c:pt idx="2">
                  <c:v>0.26700000000000002</c:v>
                </c:pt>
                <c:pt idx="3">
                  <c:v>0.442</c:v>
                </c:pt>
                <c:pt idx="4">
                  <c:v>0.67200000000000004</c:v>
                </c:pt>
                <c:pt idx="5">
                  <c:v>0.754</c:v>
                </c:pt>
              </c:numCache>
            </c:numRef>
          </c:val>
          <c:smooth val="0"/>
          <c:extLst>
            <c:ext xmlns:c16="http://schemas.microsoft.com/office/drawing/2014/chart" uri="{C3380CC4-5D6E-409C-BE32-E72D297353CC}">
              <c16:uniqueId val="{00000000-6154-4384-8D4F-4D4D3A50883C}"/>
            </c:ext>
          </c:extLst>
        </c:ser>
        <c:dLbls>
          <c:showLegendKey val="0"/>
          <c:showVal val="1"/>
          <c:showCatName val="0"/>
          <c:showSerName val="0"/>
          <c:showPercent val="0"/>
          <c:showBubbleSize val="0"/>
        </c:dLbls>
        <c:marker val="1"/>
        <c:smooth val="0"/>
        <c:axId val="1670431343"/>
        <c:axId val="1670417423"/>
      </c:lineChart>
      <c:catAx>
        <c:axId val="1149388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92176"/>
        <c:crosses val="autoZero"/>
        <c:auto val="1"/>
        <c:lblAlgn val="ctr"/>
        <c:lblOffset val="100"/>
        <c:noMultiLvlLbl val="0"/>
      </c:catAx>
      <c:valAx>
        <c:axId val="1149392176"/>
        <c:scaling>
          <c:orientation val="minMax"/>
          <c:max val="400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88432"/>
        <c:crosses val="autoZero"/>
        <c:crossBetween val="between"/>
      </c:valAx>
      <c:valAx>
        <c:axId val="1670417423"/>
        <c:scaling>
          <c:orientation val="minMax"/>
          <c:max val="1"/>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670431343"/>
        <c:crosses val="max"/>
        <c:crossBetween val="between"/>
      </c:valAx>
      <c:catAx>
        <c:axId val="1670431343"/>
        <c:scaling>
          <c:orientation val="minMax"/>
        </c:scaling>
        <c:delete val="1"/>
        <c:axPos val="b"/>
        <c:numFmt formatCode="General" sourceLinked="1"/>
        <c:majorTickMark val="out"/>
        <c:minorTickMark val="none"/>
        <c:tickLblPos val="nextTo"/>
        <c:crossAx val="1670417423"/>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egendEntry>
        <c:idx val="1"/>
        <c:txPr>
          <a:bodyPr rot="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egendEntry>
        <c:idx val="2"/>
        <c:txPr>
          <a:bodyPr rot="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ayout>
        <c:manualLayout>
          <c:xMode val="edge"/>
          <c:yMode val="edge"/>
          <c:x val="0.22461450054537893"/>
          <c:y val="1.8190585775057413E-2"/>
          <c:w val="0.56978603319974319"/>
          <c:h val="8.208779240334301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22333471478691"/>
          <c:y val="0.21277361111111115"/>
          <c:w val="0.71126459153551602"/>
          <c:h val="0.69705277777777774"/>
        </c:manualLayout>
      </c:layout>
      <c:barChart>
        <c:barDir val="col"/>
        <c:grouping val="clustered"/>
        <c:varyColors val="0"/>
        <c:ser>
          <c:idx val="0"/>
          <c:order val="0"/>
          <c:tx>
            <c:strRef>
              <c:f>Sheet1!$B$1</c:f>
              <c:strCache>
                <c:ptCount val="1"/>
                <c:pt idx="0">
                  <c:v>列1</c:v>
                </c:pt>
              </c:strCache>
            </c:strRef>
          </c:tx>
          <c:spPr>
            <a:solidFill>
              <a:schemeClr val="accent1"/>
            </a:solidFill>
            <a:ln w="28575" cap="sq" cmpd="sng">
              <a:noFill/>
            </a:ln>
            <a:effectLst/>
          </c:spPr>
          <c:invertIfNegative val="0"/>
          <c:dPt>
            <c:idx val="3"/>
            <c:invertIfNegative val="0"/>
            <c:bubble3D val="0"/>
            <c:spPr>
              <a:solidFill>
                <a:schemeClr val="accent1"/>
              </a:solidFill>
              <a:ln w="28575" cap="sq" cmpd="sng">
                <a:noFill/>
                <a:prstDash val="sysDash"/>
              </a:ln>
              <a:effectLst/>
            </c:spPr>
            <c:extLst>
              <c:ext xmlns:c16="http://schemas.microsoft.com/office/drawing/2014/chart" uri="{C3380CC4-5D6E-409C-BE32-E72D297353CC}">
                <c16:uniqueId val="{00000001-79C3-4071-8DC3-3F024F162CCE}"/>
              </c:ext>
            </c:extLst>
          </c:dPt>
          <c:dPt>
            <c:idx val="4"/>
            <c:invertIfNegative val="0"/>
            <c:bubble3D val="0"/>
            <c:spPr>
              <a:solidFill>
                <a:schemeClr val="accent1"/>
              </a:solidFill>
              <a:ln w="28575" cap="sq" cmpd="sng">
                <a:noFill/>
                <a:prstDash val="sysDash"/>
              </a:ln>
              <a:effectLst/>
            </c:spPr>
            <c:extLst>
              <c:ext xmlns:c16="http://schemas.microsoft.com/office/drawing/2014/chart" uri="{C3380CC4-5D6E-409C-BE32-E72D297353CC}">
                <c16:uniqueId val="{00000000-79C3-4071-8DC3-3F024F162CCE}"/>
              </c:ext>
            </c:extLst>
          </c:dPt>
          <c:dLbls>
            <c:dLbl>
              <c:idx val="0"/>
              <c:layout>
                <c:manualLayout>
                  <c:x val="6.0249336423895085E-3"/>
                  <c:y val="1.0112962962962962E-2"/>
                </c:manualLayout>
              </c:layout>
              <c:tx>
                <c:rich>
                  <a:bodyPr/>
                  <a:lstStyle/>
                  <a:p>
                    <a:fld id="{57F7AF97-17E5-4D76-8949-46E2C1BA570B}" type="VALUE">
                      <a:rPr lang="en-US" altLang="ja-JP" sz="500" smtClean="0"/>
                      <a:pPr/>
                      <a:t>[値]</a:t>
                    </a:fld>
                    <a:r>
                      <a:rPr lang="ja-JP" altLang="en-US" sz="500" dirty="0"/>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79C3-4071-8DC3-3F024F162CCE}"/>
                </c:ext>
              </c:extLst>
            </c:dLbl>
            <c:dLbl>
              <c:idx val="1"/>
              <c:layout>
                <c:manualLayout>
                  <c:x val="3.7739868095522438E-3"/>
                  <c:y val="4.2333333333332791E-3"/>
                </c:manualLayout>
              </c:layout>
              <c:tx>
                <c:rich>
                  <a:bodyPr/>
                  <a:lstStyle/>
                  <a:p>
                    <a:fld id="{FFC1691D-C12C-456B-B463-6343D81E5170}" type="VALUE">
                      <a:rPr lang="en-US" altLang="ja-JP" sz="500" smtClean="0"/>
                      <a:pPr/>
                      <a:t>[値]</a:t>
                    </a:fld>
                    <a:r>
                      <a:rPr lang="ja-JP" altLang="en-US" sz="500" dirty="0"/>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9C3-4071-8DC3-3F024F162CCE}"/>
                </c:ext>
              </c:extLst>
            </c:dLbl>
            <c:dLbl>
              <c:idx val="2"/>
              <c:delete val="1"/>
              <c:extLst>
                <c:ext xmlns:c15="http://schemas.microsoft.com/office/drawing/2012/chart" uri="{CE6537A1-D6FC-4f65-9D91-7224C49458BB}"/>
                <c:ext xmlns:c16="http://schemas.microsoft.com/office/drawing/2014/chart" uri="{C3380CC4-5D6E-409C-BE32-E72D297353CC}">
                  <c16:uniqueId val="{00000002-79C3-4071-8DC3-3F024F162CCE}"/>
                </c:ext>
              </c:extLst>
            </c:dLbl>
            <c:dLbl>
              <c:idx val="3"/>
              <c:delete val="1"/>
              <c:extLst>
                <c:ext xmlns:c15="http://schemas.microsoft.com/office/drawing/2012/chart" uri="{CE6537A1-D6FC-4f65-9D91-7224C49458BB}"/>
                <c:ext xmlns:c16="http://schemas.microsoft.com/office/drawing/2014/chart" uri="{C3380CC4-5D6E-409C-BE32-E72D297353CC}">
                  <c16:uniqueId val="{00000001-79C3-4071-8DC3-3F024F162CCE}"/>
                </c:ext>
              </c:extLst>
            </c:dLbl>
            <c:dLbl>
              <c:idx val="4"/>
              <c:delete val="1"/>
              <c:extLst>
                <c:ext xmlns:c15="http://schemas.microsoft.com/office/drawing/2012/chart" uri="{CE6537A1-D6FC-4f65-9D91-7224C49458BB}"/>
                <c:ext xmlns:c16="http://schemas.microsoft.com/office/drawing/2014/chart" uri="{C3380CC4-5D6E-409C-BE32-E72D297353CC}">
                  <c16:uniqueId val="{00000000-79C3-4071-8DC3-3F024F162CCE}"/>
                </c:ext>
              </c:extLst>
            </c:dLbl>
            <c:dLbl>
              <c:idx val="5"/>
              <c:layout>
                <c:manualLayout>
                  <c:x val="1.2221583810505525E-3"/>
                  <c:y val="1.5992592592592593E-2"/>
                </c:manualLayout>
              </c:layout>
              <c:tx>
                <c:rich>
                  <a:bodyPr/>
                  <a:lstStyle/>
                  <a:p>
                    <a:fld id="{6B2A1E36-F32C-4956-8016-34A3BFB35E97}" type="VALUE">
                      <a:rPr lang="en-US" altLang="ja-JP" sz="500" smtClean="0"/>
                      <a:pPr/>
                      <a:t>[値]</a:t>
                    </a:fld>
                    <a:r>
                      <a:rPr lang="ja-JP" altLang="en-US" sz="500" dirty="0"/>
                      <a:t>万人</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9C3-4071-8DC3-3F024F162CCE}"/>
                </c:ext>
              </c:extLst>
            </c:dLbl>
            <c:dLbl>
              <c:idx val="6"/>
              <c:layout>
                <c:manualLayout>
                  <c:x val="6.2306409759944328E-3"/>
                  <c:y val="1.0150925925925952E-2"/>
                </c:manualLayout>
              </c:layout>
              <c:tx>
                <c:rich>
                  <a:bodyPr rot="0" spcFirstLastPara="1" vertOverflow="ellipsis" vert="horz" wrap="square" lIns="38100" tIns="19050" rIns="38100" bIns="19050" anchor="ctr" anchorCtr="1">
                    <a:spAutoFit/>
                  </a:bodyPr>
                  <a:lstStyle/>
                  <a:p>
                    <a:pPr>
                      <a:defRPr sz="1000" b="1" i="0" u="sng" strike="noStrike" kern="1200" baseline="0">
                        <a:solidFill>
                          <a:srgbClr val="FF0000"/>
                        </a:solidFill>
                        <a:effectLst/>
                        <a:latin typeface="Meiryo UI" panose="020B0604030504040204" pitchFamily="50" charset="-128"/>
                        <a:ea typeface="Meiryo UI" panose="020B0604030504040204" pitchFamily="50" charset="-128"/>
                        <a:cs typeface="+mn-cs"/>
                      </a:defRPr>
                    </a:pPr>
                    <a:fld id="{525B76AD-E9EE-46EE-BDA6-31B5B7FDAD1C}" type="VALUE">
                      <a:rPr lang="en-US" altLang="ja-JP" sz="1000" u="sng" smtClean="0">
                        <a:solidFill>
                          <a:srgbClr val="FF0000"/>
                        </a:solidFill>
                      </a:rPr>
                      <a:pPr>
                        <a:defRPr sz="1000" b="1" u="sng">
                          <a:solidFill>
                            <a:srgbClr val="FF0000"/>
                          </a:solidFill>
                          <a:effectLst/>
                          <a:latin typeface="Meiryo UI" panose="020B0604030504040204" pitchFamily="50" charset="-128"/>
                          <a:ea typeface="Meiryo UI" panose="020B0604030504040204" pitchFamily="50" charset="-128"/>
                        </a:defRPr>
                      </a:pPr>
                      <a:t>[値]</a:t>
                    </a:fld>
                    <a:r>
                      <a:rPr lang="ja-JP" altLang="en-US" sz="1000" u="sng" dirty="0">
                        <a:solidFill>
                          <a:srgbClr val="FF0000"/>
                        </a:solidFill>
                      </a:rPr>
                      <a:t>万人</a:t>
                    </a:r>
                  </a:p>
                </c:rich>
              </c:tx>
              <c:numFmt formatCode="#,##0_);[Red]\(#,##0\)&quot;万&quot;&quot;人&quot;" sourceLinked="0"/>
              <c:spPr>
                <a:noFill/>
                <a:ln>
                  <a:noFill/>
                </a:ln>
                <a:effectLst/>
              </c:spPr>
              <c:txPr>
                <a:bodyPr rot="0" spcFirstLastPara="1" vertOverflow="ellipsis" vert="horz" wrap="square" lIns="38100" tIns="19050" rIns="38100" bIns="19050" anchor="ctr" anchorCtr="1">
                  <a:spAutoFit/>
                </a:bodyPr>
                <a:lstStyle/>
                <a:p>
                  <a:pPr>
                    <a:defRPr sz="1000" b="1" i="0" u="sng" strike="noStrike" kern="1200" baseline="0">
                      <a:solidFill>
                        <a:srgbClr val="FF0000"/>
                      </a:solidFill>
                      <a:effectLst/>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9C3-4071-8DC3-3F024F162CCE}"/>
                </c:ext>
              </c:extLst>
            </c:dLbl>
            <c:numFmt formatCode="#,##0_);[Red]\(#,##0\)&quot;万&quot;&quot;人&quot;" sourceLinked="0"/>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rgbClr val="0070C0"/>
                    </a:solidFill>
                    <a:effectLst/>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Sheet1!$B$2:$B$8</c:f>
              <c:numCache>
                <c:formatCode>General</c:formatCode>
                <c:ptCount val="7"/>
                <c:pt idx="0">
                  <c:v>1057</c:v>
                </c:pt>
                <c:pt idx="1">
                  <c:v>1153</c:v>
                </c:pt>
                <c:pt idx="2">
                  <c:v>0</c:v>
                </c:pt>
                <c:pt idx="3">
                  <c:v>0</c:v>
                </c:pt>
                <c:pt idx="4">
                  <c:v>0</c:v>
                </c:pt>
                <c:pt idx="5">
                  <c:v>796</c:v>
                </c:pt>
                <c:pt idx="6">
                  <c:v>1409</c:v>
                </c:pt>
              </c:numCache>
            </c:numRef>
          </c:val>
          <c:extLst>
            <c:ext xmlns:c16="http://schemas.microsoft.com/office/drawing/2014/chart" uri="{C3380CC4-5D6E-409C-BE32-E72D297353CC}">
              <c16:uniqueId val="{00000000-3A12-42DD-9821-D378DD5BBDEE}"/>
            </c:ext>
          </c:extLst>
        </c:ser>
        <c:dLbls>
          <c:showLegendKey val="0"/>
          <c:showVal val="1"/>
          <c:showCatName val="0"/>
          <c:showSerName val="0"/>
          <c:showPercent val="0"/>
          <c:showBubbleSize val="0"/>
        </c:dLbls>
        <c:gapWidth val="233"/>
        <c:axId val="1149388432"/>
        <c:axId val="1149392176"/>
      </c:barChart>
      <c:catAx>
        <c:axId val="1149388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92176"/>
        <c:crosses val="autoZero"/>
        <c:auto val="1"/>
        <c:lblAlgn val="ctr"/>
        <c:lblOffset val="100"/>
        <c:noMultiLvlLbl val="0"/>
      </c:catAx>
      <c:valAx>
        <c:axId val="1149392176"/>
        <c:scaling>
          <c:orientation val="minMax"/>
          <c:max val="16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88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64282162883017"/>
          <c:y val="0.10029274264277287"/>
          <c:w val="0.76064931684380166"/>
          <c:h val="0.52552333019358655"/>
        </c:manualLayout>
      </c:layout>
      <c:barChart>
        <c:barDir val="bar"/>
        <c:grouping val="stacked"/>
        <c:varyColors val="0"/>
        <c:ser>
          <c:idx val="0"/>
          <c:order val="0"/>
          <c:tx>
            <c:strRef>
              <c:f>Sheet1!$B$1</c:f>
              <c:strCache>
                <c:ptCount val="1"/>
                <c:pt idx="0">
                  <c:v>団体・パック参加費</c:v>
                </c:pt>
              </c:strCache>
            </c:strRef>
          </c:tx>
          <c:spPr>
            <a:solidFill>
              <a:schemeClr val="accent2"/>
            </a:solidFill>
            <a:ln>
              <a:noFill/>
            </a:ln>
            <a:effectLst/>
          </c:spPr>
          <c:invertIfNegative val="0"/>
          <c:cat>
            <c:numRef>
              <c:f>Sheet1!$A$2:$A$7</c:f>
              <c:numCache>
                <c:formatCode>General</c:formatCode>
                <c:ptCount val="2"/>
                <c:pt idx="0">
                  <c:v>2019</c:v>
                </c:pt>
                <c:pt idx="1">
                  <c:v>2024</c:v>
                </c:pt>
              </c:numCache>
            </c:numRef>
          </c:cat>
          <c:val>
            <c:numRef>
              <c:f>Sheet1!$B$2:$B$7</c:f>
              <c:numCache>
                <c:formatCode>#,##0_);[Red]\(#,##0\)</c:formatCode>
                <c:ptCount val="2"/>
                <c:pt idx="0">
                  <c:v>1720</c:v>
                </c:pt>
                <c:pt idx="1">
                  <c:v>1480</c:v>
                </c:pt>
              </c:numCache>
            </c:numRef>
          </c:val>
          <c:extLst>
            <c:ext xmlns:c16="http://schemas.microsoft.com/office/drawing/2014/chart" uri="{C3380CC4-5D6E-409C-BE32-E72D297353CC}">
              <c16:uniqueId val="{00000000-94AD-49DA-BD12-A0280EE2381D}"/>
            </c:ext>
          </c:extLst>
        </c:ser>
        <c:ser>
          <c:idx val="1"/>
          <c:order val="1"/>
          <c:tx>
            <c:strRef>
              <c:f>Sheet1!$C$1</c:f>
              <c:strCache>
                <c:ptCount val="1"/>
                <c:pt idx="0">
                  <c:v>宿泊費</c:v>
                </c:pt>
              </c:strCache>
            </c:strRef>
          </c:tx>
          <c:spPr>
            <a:solidFill>
              <a:schemeClr val="accent1"/>
            </a:solidFill>
            <a:ln>
              <a:noFill/>
            </a:ln>
            <a:effectLst/>
          </c:spPr>
          <c:invertIfNegative val="0"/>
          <c:cat>
            <c:numRef>
              <c:f>Sheet1!$A$2:$A$7</c:f>
              <c:numCache>
                <c:formatCode>General</c:formatCode>
                <c:ptCount val="2"/>
                <c:pt idx="0">
                  <c:v>2019</c:v>
                </c:pt>
                <c:pt idx="1">
                  <c:v>2024</c:v>
                </c:pt>
              </c:numCache>
            </c:numRef>
          </c:cat>
          <c:val>
            <c:numRef>
              <c:f>Sheet1!$C$2:$C$7</c:f>
              <c:numCache>
                <c:formatCode>#,##0_);[Red]\(#,##0\)</c:formatCode>
                <c:ptCount val="2"/>
                <c:pt idx="0">
                  <c:v>3030</c:v>
                </c:pt>
                <c:pt idx="1">
                  <c:v>6400</c:v>
                </c:pt>
              </c:numCache>
            </c:numRef>
          </c:val>
          <c:extLst>
            <c:ext xmlns:c16="http://schemas.microsoft.com/office/drawing/2014/chart" uri="{C3380CC4-5D6E-409C-BE32-E72D297353CC}">
              <c16:uniqueId val="{00000001-94AD-49DA-BD12-A0280EE2381D}"/>
            </c:ext>
          </c:extLst>
        </c:ser>
        <c:ser>
          <c:idx val="2"/>
          <c:order val="2"/>
          <c:tx>
            <c:strRef>
              <c:f>Sheet1!$D$1</c:f>
              <c:strCache>
                <c:ptCount val="1"/>
                <c:pt idx="0">
                  <c:v>飲食費</c:v>
                </c:pt>
              </c:strCache>
            </c:strRef>
          </c:tx>
          <c:spPr>
            <a:solidFill>
              <a:schemeClr val="accent3"/>
            </a:solidFill>
            <a:ln>
              <a:noFill/>
            </a:ln>
            <a:effectLst/>
          </c:spPr>
          <c:invertIfNegative val="0"/>
          <c:cat>
            <c:numRef>
              <c:f>Sheet1!$A$2:$A$7</c:f>
              <c:numCache>
                <c:formatCode>General</c:formatCode>
                <c:ptCount val="2"/>
                <c:pt idx="0">
                  <c:v>2019</c:v>
                </c:pt>
                <c:pt idx="1">
                  <c:v>2024</c:v>
                </c:pt>
              </c:numCache>
            </c:numRef>
          </c:cat>
          <c:val>
            <c:numRef>
              <c:f>Sheet1!$D$2:$D$7</c:f>
              <c:numCache>
                <c:formatCode>#,##0_);[Red]\(#,##0\)</c:formatCode>
                <c:ptCount val="2"/>
                <c:pt idx="0">
                  <c:v>3510</c:v>
                </c:pt>
                <c:pt idx="1">
                  <c:v>5880</c:v>
                </c:pt>
              </c:numCache>
            </c:numRef>
          </c:val>
          <c:extLst>
            <c:ext xmlns:c16="http://schemas.microsoft.com/office/drawing/2014/chart" uri="{C3380CC4-5D6E-409C-BE32-E72D297353CC}">
              <c16:uniqueId val="{00000002-94AD-49DA-BD12-A0280EE2381D}"/>
            </c:ext>
          </c:extLst>
        </c:ser>
        <c:ser>
          <c:idx val="3"/>
          <c:order val="3"/>
          <c:tx>
            <c:strRef>
              <c:f>Sheet1!$E$1</c:f>
              <c:strCache>
                <c:ptCount val="1"/>
                <c:pt idx="0">
                  <c:v>交通費</c:v>
                </c:pt>
              </c:strCache>
            </c:strRef>
          </c:tx>
          <c:spPr>
            <a:solidFill>
              <a:schemeClr val="accent4"/>
            </a:solidFill>
            <a:ln>
              <a:noFill/>
            </a:ln>
            <a:effectLst/>
          </c:spPr>
          <c:invertIfNegative val="0"/>
          <c:cat>
            <c:numRef>
              <c:f>Sheet1!$A$2:$A$7</c:f>
              <c:numCache>
                <c:formatCode>General</c:formatCode>
                <c:ptCount val="2"/>
                <c:pt idx="0">
                  <c:v>2019</c:v>
                </c:pt>
                <c:pt idx="1">
                  <c:v>2024</c:v>
                </c:pt>
              </c:numCache>
            </c:numRef>
          </c:cat>
          <c:val>
            <c:numRef>
              <c:f>Sheet1!$E$2:$E$7</c:f>
              <c:numCache>
                <c:formatCode>#,##0_);[Red]\(#,##0\)</c:formatCode>
                <c:ptCount val="2"/>
                <c:pt idx="0">
                  <c:v>3650</c:v>
                </c:pt>
                <c:pt idx="1">
                  <c:v>4520</c:v>
                </c:pt>
              </c:numCache>
            </c:numRef>
          </c:val>
          <c:extLst>
            <c:ext xmlns:c16="http://schemas.microsoft.com/office/drawing/2014/chart" uri="{C3380CC4-5D6E-409C-BE32-E72D297353CC}">
              <c16:uniqueId val="{00000003-94AD-49DA-BD12-A0280EE2381D}"/>
            </c:ext>
          </c:extLst>
        </c:ser>
        <c:ser>
          <c:idx val="4"/>
          <c:order val="4"/>
          <c:tx>
            <c:strRef>
              <c:f>Sheet1!$F$1</c:f>
              <c:strCache>
                <c:ptCount val="1"/>
                <c:pt idx="0">
                  <c:v>娯楽等サービス費</c:v>
                </c:pt>
              </c:strCache>
            </c:strRef>
          </c:tx>
          <c:spPr>
            <a:solidFill>
              <a:schemeClr val="accent5"/>
            </a:solidFill>
            <a:ln>
              <a:noFill/>
            </a:ln>
            <a:effectLst/>
          </c:spPr>
          <c:invertIfNegative val="0"/>
          <c:cat>
            <c:numRef>
              <c:f>Sheet1!$A$2:$A$7</c:f>
              <c:numCache>
                <c:formatCode>General</c:formatCode>
                <c:ptCount val="2"/>
                <c:pt idx="0">
                  <c:v>2019</c:v>
                </c:pt>
                <c:pt idx="1">
                  <c:v>2024</c:v>
                </c:pt>
              </c:numCache>
            </c:numRef>
          </c:cat>
          <c:val>
            <c:numRef>
              <c:f>Sheet1!$F$2:$F$7</c:f>
              <c:numCache>
                <c:formatCode>#,##0_);[Red]\(#,##0\)</c:formatCode>
                <c:ptCount val="2"/>
                <c:pt idx="0">
                  <c:v>3210</c:v>
                </c:pt>
                <c:pt idx="1">
                  <c:v>6050</c:v>
                </c:pt>
              </c:numCache>
            </c:numRef>
          </c:val>
          <c:extLst>
            <c:ext xmlns:c16="http://schemas.microsoft.com/office/drawing/2014/chart" uri="{C3380CC4-5D6E-409C-BE32-E72D297353CC}">
              <c16:uniqueId val="{00000004-94AD-49DA-BD12-A0280EE2381D}"/>
            </c:ext>
          </c:extLst>
        </c:ser>
        <c:ser>
          <c:idx val="5"/>
          <c:order val="5"/>
          <c:tx>
            <c:strRef>
              <c:f>Sheet1!$G$1</c:f>
              <c:strCache>
                <c:ptCount val="1"/>
                <c:pt idx="0">
                  <c:v>買い物代</c:v>
                </c:pt>
              </c:strCache>
            </c:strRef>
          </c:tx>
          <c:spPr>
            <a:solidFill>
              <a:schemeClr val="accent6"/>
            </a:solidFill>
            <a:ln>
              <a:noFill/>
            </a:ln>
            <a:effectLst/>
          </c:spPr>
          <c:invertIfNegative val="0"/>
          <c:cat>
            <c:numRef>
              <c:f>Sheet1!$A$2:$A$7</c:f>
              <c:numCache>
                <c:formatCode>General</c:formatCode>
                <c:ptCount val="2"/>
                <c:pt idx="0">
                  <c:v>2019</c:v>
                </c:pt>
                <c:pt idx="1">
                  <c:v>2024</c:v>
                </c:pt>
              </c:numCache>
            </c:numRef>
          </c:cat>
          <c:val>
            <c:numRef>
              <c:f>Sheet1!$G$2:$G$7</c:f>
              <c:numCache>
                <c:formatCode>#,##0_);[Red]\(#,##0\)</c:formatCode>
                <c:ptCount val="2"/>
                <c:pt idx="0">
                  <c:v>3580</c:v>
                </c:pt>
                <c:pt idx="1">
                  <c:v>5030</c:v>
                </c:pt>
              </c:numCache>
            </c:numRef>
          </c:val>
          <c:extLst>
            <c:ext xmlns:c16="http://schemas.microsoft.com/office/drawing/2014/chart" uri="{C3380CC4-5D6E-409C-BE32-E72D297353CC}">
              <c16:uniqueId val="{00000005-94AD-49DA-BD12-A0280EE2381D}"/>
            </c:ext>
          </c:extLst>
        </c:ser>
        <c:dLbls>
          <c:showLegendKey val="0"/>
          <c:showVal val="0"/>
          <c:showCatName val="0"/>
          <c:showSerName val="0"/>
          <c:showPercent val="0"/>
          <c:showBubbleSize val="0"/>
        </c:dLbls>
        <c:gapWidth val="120"/>
        <c:overlap val="100"/>
        <c:axId val="1149388432"/>
        <c:axId val="1149392176"/>
      </c:barChart>
      <c:catAx>
        <c:axId val="114938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92176"/>
        <c:crosses val="autoZero"/>
        <c:auto val="1"/>
        <c:lblAlgn val="ctr"/>
        <c:lblOffset val="100"/>
        <c:noMultiLvlLbl val="0"/>
      </c:catAx>
      <c:valAx>
        <c:axId val="1149392176"/>
        <c:scaling>
          <c:orientation val="minMax"/>
          <c:max val="50000"/>
        </c:scaling>
        <c:delete val="0"/>
        <c:axPos val="b"/>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88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34897701108232"/>
          <c:y val="0.45801613787748086"/>
          <c:w val="0.76064931684380166"/>
          <c:h val="0.37698078773750948"/>
        </c:manualLayout>
      </c:layout>
      <c:barChart>
        <c:barDir val="bar"/>
        <c:grouping val="stacked"/>
        <c:varyColors val="0"/>
        <c:ser>
          <c:idx val="0"/>
          <c:order val="0"/>
          <c:tx>
            <c:strRef>
              <c:f>Sheet1!$B$1</c:f>
              <c:strCache>
                <c:ptCount val="1"/>
                <c:pt idx="0">
                  <c:v>（外国人）団体・パック参加費
（日本人）団体・ツアー料金</c:v>
                </c:pt>
              </c:strCache>
            </c:strRef>
          </c:tx>
          <c:spPr>
            <a:solidFill>
              <a:schemeClr val="accent2"/>
            </a:solidFill>
            <a:ln>
              <a:noFill/>
            </a:ln>
            <a:effectLst/>
          </c:spPr>
          <c:invertIfNegative val="0"/>
          <c:cat>
            <c:numRef>
              <c:f>Sheet1!$A$2:$A$3</c:f>
              <c:numCache>
                <c:formatCode>General</c:formatCode>
                <c:ptCount val="2"/>
                <c:pt idx="0">
                  <c:v>2019</c:v>
                </c:pt>
                <c:pt idx="1">
                  <c:v>2024</c:v>
                </c:pt>
              </c:numCache>
              <c:extLst/>
            </c:numRef>
          </c:cat>
          <c:val>
            <c:numRef>
              <c:f>Sheet1!$B$2:$B$3</c:f>
              <c:numCache>
                <c:formatCode>#,##0_);[Red]\(#,##0\)</c:formatCode>
                <c:ptCount val="2"/>
                <c:pt idx="0">
                  <c:v>9578</c:v>
                </c:pt>
                <c:pt idx="1">
                  <c:v>4728</c:v>
                </c:pt>
              </c:numCache>
              <c:extLst/>
            </c:numRef>
          </c:val>
          <c:extLst>
            <c:ext xmlns:c16="http://schemas.microsoft.com/office/drawing/2014/chart" uri="{C3380CC4-5D6E-409C-BE32-E72D297353CC}">
              <c16:uniqueId val="{00000000-671B-40B7-88FE-B2E7416EC486}"/>
            </c:ext>
          </c:extLst>
        </c:ser>
        <c:ser>
          <c:idx val="1"/>
          <c:order val="1"/>
          <c:tx>
            <c:strRef>
              <c:f>Sheet1!$C$1</c:f>
              <c:strCache>
                <c:ptCount val="1"/>
                <c:pt idx="0">
                  <c:v>宿泊費</c:v>
                </c:pt>
              </c:strCache>
            </c:strRef>
          </c:tx>
          <c:spPr>
            <a:solidFill>
              <a:schemeClr val="accent1"/>
            </a:solidFill>
            <a:ln>
              <a:noFill/>
            </a:ln>
            <a:effectLst/>
          </c:spPr>
          <c:invertIfNegative val="0"/>
          <c:cat>
            <c:numRef>
              <c:f>Sheet1!$A$2:$A$3</c:f>
              <c:numCache>
                <c:formatCode>General</c:formatCode>
                <c:ptCount val="2"/>
                <c:pt idx="0">
                  <c:v>2019</c:v>
                </c:pt>
                <c:pt idx="1">
                  <c:v>2024</c:v>
                </c:pt>
              </c:numCache>
              <c:extLst/>
            </c:numRef>
          </c:cat>
          <c:val>
            <c:numRef>
              <c:f>Sheet1!$C$2:$C$3</c:f>
              <c:numCache>
                <c:formatCode>#,##0_);[Red]\(#,##0\)</c:formatCode>
                <c:ptCount val="2"/>
                <c:pt idx="0">
                  <c:v>13201</c:v>
                </c:pt>
                <c:pt idx="1">
                  <c:v>25891</c:v>
                </c:pt>
              </c:numCache>
              <c:extLst/>
            </c:numRef>
          </c:val>
          <c:extLst>
            <c:ext xmlns:c16="http://schemas.microsoft.com/office/drawing/2014/chart" uri="{C3380CC4-5D6E-409C-BE32-E72D297353CC}">
              <c16:uniqueId val="{00000001-671B-40B7-88FE-B2E7416EC486}"/>
            </c:ext>
          </c:extLst>
        </c:ser>
        <c:ser>
          <c:idx val="2"/>
          <c:order val="2"/>
          <c:tx>
            <c:strRef>
              <c:f>Sheet1!$D$1</c:f>
              <c:strCache>
                <c:ptCount val="1"/>
                <c:pt idx="0">
                  <c:v>飲食費</c:v>
                </c:pt>
              </c:strCache>
            </c:strRef>
          </c:tx>
          <c:spPr>
            <a:solidFill>
              <a:schemeClr val="accent3"/>
            </a:solidFill>
            <a:ln>
              <a:noFill/>
            </a:ln>
            <a:effectLst/>
          </c:spPr>
          <c:invertIfNegative val="0"/>
          <c:cat>
            <c:numRef>
              <c:f>Sheet1!$A$2:$A$3</c:f>
              <c:numCache>
                <c:formatCode>General</c:formatCode>
                <c:ptCount val="2"/>
                <c:pt idx="0">
                  <c:v>2019</c:v>
                </c:pt>
                <c:pt idx="1">
                  <c:v>2024</c:v>
                </c:pt>
              </c:numCache>
              <c:extLst/>
            </c:numRef>
          </c:cat>
          <c:val>
            <c:numRef>
              <c:f>Sheet1!$D$2:$D$3</c:f>
              <c:numCache>
                <c:formatCode>#,##0_);[Red]\(#,##0\)</c:formatCode>
                <c:ptCount val="2"/>
                <c:pt idx="0">
                  <c:v>12221</c:v>
                </c:pt>
                <c:pt idx="1">
                  <c:v>18965</c:v>
                </c:pt>
              </c:numCache>
              <c:extLst/>
            </c:numRef>
          </c:val>
          <c:extLst>
            <c:ext xmlns:c16="http://schemas.microsoft.com/office/drawing/2014/chart" uri="{C3380CC4-5D6E-409C-BE32-E72D297353CC}">
              <c16:uniqueId val="{00000002-671B-40B7-88FE-B2E7416EC486}"/>
            </c:ext>
          </c:extLst>
        </c:ser>
        <c:ser>
          <c:idx val="3"/>
          <c:order val="3"/>
          <c:tx>
            <c:strRef>
              <c:f>Sheet1!$E$1</c:f>
              <c:strCache>
                <c:ptCount val="1"/>
                <c:pt idx="0">
                  <c:v>交通費</c:v>
                </c:pt>
              </c:strCache>
            </c:strRef>
          </c:tx>
          <c:spPr>
            <a:solidFill>
              <a:schemeClr val="accent4"/>
            </a:solidFill>
            <a:ln>
              <a:noFill/>
            </a:ln>
            <a:effectLst/>
          </c:spPr>
          <c:invertIfNegative val="0"/>
          <c:cat>
            <c:numRef>
              <c:f>Sheet1!$A$2:$A$3</c:f>
              <c:numCache>
                <c:formatCode>General</c:formatCode>
                <c:ptCount val="2"/>
                <c:pt idx="0">
                  <c:v>2019</c:v>
                </c:pt>
                <c:pt idx="1">
                  <c:v>2024</c:v>
                </c:pt>
              </c:numCache>
              <c:extLst/>
            </c:numRef>
          </c:cat>
          <c:val>
            <c:numRef>
              <c:f>Sheet1!$E$2:$E$3</c:f>
              <c:numCache>
                <c:formatCode>#,##0_);[Red]\(#,##0\)</c:formatCode>
                <c:ptCount val="2"/>
                <c:pt idx="0">
                  <c:v>1526</c:v>
                </c:pt>
                <c:pt idx="1">
                  <c:v>2320</c:v>
                </c:pt>
              </c:numCache>
              <c:extLst/>
            </c:numRef>
          </c:val>
          <c:extLst>
            <c:ext xmlns:c16="http://schemas.microsoft.com/office/drawing/2014/chart" uri="{C3380CC4-5D6E-409C-BE32-E72D297353CC}">
              <c16:uniqueId val="{00000003-671B-40B7-88FE-B2E7416EC486}"/>
            </c:ext>
          </c:extLst>
        </c:ser>
        <c:ser>
          <c:idx val="4"/>
          <c:order val="4"/>
          <c:tx>
            <c:strRef>
              <c:f>Sheet1!$F$1</c:f>
              <c:strCache>
                <c:ptCount val="1"/>
                <c:pt idx="0">
                  <c:v>娯楽等サービス費</c:v>
                </c:pt>
              </c:strCache>
            </c:strRef>
          </c:tx>
          <c:spPr>
            <a:solidFill>
              <a:schemeClr val="accent5"/>
            </a:solidFill>
            <a:ln>
              <a:noFill/>
            </a:ln>
            <a:effectLst/>
          </c:spPr>
          <c:invertIfNegative val="0"/>
          <c:cat>
            <c:numRef>
              <c:f>Sheet1!$A$2:$A$3</c:f>
              <c:numCache>
                <c:formatCode>General</c:formatCode>
                <c:ptCount val="2"/>
                <c:pt idx="0">
                  <c:v>2019</c:v>
                </c:pt>
                <c:pt idx="1">
                  <c:v>2024</c:v>
                </c:pt>
              </c:numCache>
              <c:extLst/>
            </c:numRef>
          </c:cat>
          <c:val>
            <c:numRef>
              <c:f>Sheet1!$F$2:$F$3</c:f>
              <c:numCache>
                <c:formatCode>#,##0_);[Red]\(#,##0\)</c:formatCode>
                <c:ptCount val="2"/>
                <c:pt idx="0">
                  <c:v>2461</c:v>
                </c:pt>
                <c:pt idx="1">
                  <c:v>4488</c:v>
                </c:pt>
              </c:numCache>
              <c:extLst/>
            </c:numRef>
          </c:val>
          <c:extLst>
            <c:ext xmlns:c16="http://schemas.microsoft.com/office/drawing/2014/chart" uri="{C3380CC4-5D6E-409C-BE32-E72D297353CC}">
              <c16:uniqueId val="{00000004-671B-40B7-88FE-B2E7416EC486}"/>
            </c:ext>
          </c:extLst>
        </c:ser>
        <c:ser>
          <c:idx val="5"/>
          <c:order val="5"/>
          <c:tx>
            <c:strRef>
              <c:f>Sheet1!$G$1</c:f>
              <c:strCache>
                <c:ptCount val="1"/>
                <c:pt idx="0">
                  <c:v>買い物代</c:v>
                </c:pt>
              </c:strCache>
            </c:strRef>
          </c:tx>
          <c:spPr>
            <a:solidFill>
              <a:schemeClr val="accent6"/>
            </a:solidFill>
            <a:ln>
              <a:noFill/>
            </a:ln>
            <a:effectLst/>
          </c:spPr>
          <c:invertIfNegative val="0"/>
          <c:cat>
            <c:numRef>
              <c:f>Sheet1!$A$2:$A$3</c:f>
              <c:numCache>
                <c:formatCode>General</c:formatCode>
                <c:ptCount val="2"/>
                <c:pt idx="0">
                  <c:v>2019</c:v>
                </c:pt>
                <c:pt idx="1">
                  <c:v>2024</c:v>
                </c:pt>
              </c:numCache>
              <c:extLst/>
            </c:numRef>
          </c:cat>
          <c:val>
            <c:numRef>
              <c:f>Sheet1!$G$2:$G$3</c:f>
              <c:numCache>
                <c:formatCode>#,##0_);[Red]\(#,##0\)</c:formatCode>
                <c:ptCount val="2"/>
                <c:pt idx="0">
                  <c:v>34464</c:v>
                </c:pt>
                <c:pt idx="1">
                  <c:v>35381</c:v>
                </c:pt>
              </c:numCache>
              <c:extLst/>
            </c:numRef>
          </c:val>
          <c:extLst>
            <c:ext xmlns:c16="http://schemas.microsoft.com/office/drawing/2014/chart" uri="{C3380CC4-5D6E-409C-BE32-E72D297353CC}">
              <c16:uniqueId val="{00000005-671B-40B7-88FE-B2E7416EC486}"/>
            </c:ext>
          </c:extLst>
        </c:ser>
        <c:dLbls>
          <c:showLegendKey val="0"/>
          <c:showVal val="0"/>
          <c:showCatName val="0"/>
          <c:showSerName val="0"/>
          <c:showPercent val="0"/>
          <c:showBubbleSize val="0"/>
        </c:dLbls>
        <c:gapWidth val="120"/>
        <c:overlap val="100"/>
        <c:axId val="1149388432"/>
        <c:axId val="1149392176"/>
      </c:barChart>
      <c:catAx>
        <c:axId val="114938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92176"/>
        <c:crosses val="autoZero"/>
        <c:auto val="1"/>
        <c:lblAlgn val="ctr"/>
        <c:lblOffset val="100"/>
        <c:noMultiLvlLbl val="0"/>
      </c:catAx>
      <c:valAx>
        <c:axId val="1149392176"/>
        <c:scaling>
          <c:orientation val="minMax"/>
          <c:max val="100000"/>
        </c:scaling>
        <c:delete val="0"/>
        <c:axPos val="b"/>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49388432"/>
        <c:crosses val="autoZero"/>
        <c:crossBetween val="between"/>
      </c:valAx>
      <c:spPr>
        <a:noFill/>
        <a:ln>
          <a:noFill/>
        </a:ln>
        <a:effectLst/>
      </c:spPr>
    </c:plotArea>
    <c:legend>
      <c:legendPos val="b"/>
      <c:layout>
        <c:manualLayout>
          <c:xMode val="edge"/>
          <c:yMode val="edge"/>
          <c:x val="0.11759264473784034"/>
          <c:y val="0.1151194780041727"/>
          <c:w val="0.88240738018689346"/>
          <c:h val="0.35481046831872687"/>
        </c:manualLayout>
      </c:layout>
      <c:overlay val="1"/>
      <c:spPr>
        <a:noFill/>
        <a:ln>
          <a:noFill/>
        </a:ln>
        <a:effectLst/>
      </c:spPr>
      <c:txPr>
        <a:bodyPr rot="0" spcFirstLastPara="1" vertOverflow="ellipsis" vert="horz" wrap="square" anchor="ctr" anchorCtr="1"/>
        <a:lstStyle/>
        <a:p>
          <a:pPr>
            <a:lnSpc>
              <a:spcPts val="800"/>
            </a:lnSpc>
            <a:defRPr sz="7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388748514781731"/>
          <c:y val="7.1897189584793769E-2"/>
          <c:w val="0.77517979694559846"/>
          <c:h val="0.89704112672289893"/>
        </c:manualLayout>
      </c:layout>
      <c:doughnutChart>
        <c:varyColors val="1"/>
        <c:ser>
          <c:idx val="0"/>
          <c:order val="0"/>
          <c:tx>
            <c:strRef>
              <c:f>Sheet1!$B$1</c:f>
              <c:strCache>
                <c:ptCount val="1"/>
                <c:pt idx="0">
                  <c:v>訪問率</c:v>
                </c:pt>
              </c:strCache>
            </c:strRef>
          </c:tx>
          <c:spPr>
            <a:ln w="9525">
              <a:noFill/>
            </a:ln>
          </c:spPr>
          <c:dPt>
            <c:idx val="0"/>
            <c:bubble3D val="0"/>
            <c:explosion val="4"/>
            <c:spPr>
              <a:solidFill>
                <a:schemeClr val="accent1">
                  <a:lumMod val="40000"/>
                  <a:lumOff val="60000"/>
                </a:schemeClr>
              </a:solidFill>
              <a:ln w="9525">
                <a:noFill/>
              </a:ln>
              <a:effectLst/>
            </c:spPr>
            <c:extLst>
              <c:ext xmlns:c16="http://schemas.microsoft.com/office/drawing/2014/chart" uri="{C3380CC4-5D6E-409C-BE32-E72D297353CC}">
                <c16:uniqueId val="{00000001-D592-429C-B378-84CEA3B4D933}"/>
              </c:ext>
            </c:extLst>
          </c:dPt>
          <c:dPt>
            <c:idx val="1"/>
            <c:bubble3D val="0"/>
            <c:explosion val="8"/>
            <c:spPr>
              <a:solidFill>
                <a:schemeClr val="accent2"/>
              </a:solidFill>
              <a:ln w="9525">
                <a:noFill/>
              </a:ln>
              <a:effectLst/>
            </c:spPr>
            <c:extLst>
              <c:ext xmlns:c16="http://schemas.microsoft.com/office/drawing/2014/chart" uri="{C3380CC4-5D6E-409C-BE32-E72D297353CC}">
                <c16:uniqueId val="{00000003-D592-429C-B378-84CEA3B4D933}"/>
              </c:ext>
            </c:extLst>
          </c:dPt>
          <c:dPt>
            <c:idx val="2"/>
            <c:bubble3D val="0"/>
            <c:spPr>
              <a:solidFill>
                <a:schemeClr val="accent3"/>
              </a:solidFill>
              <a:ln w="9525">
                <a:noFill/>
              </a:ln>
              <a:effectLst/>
            </c:spPr>
            <c:extLst>
              <c:ext xmlns:c16="http://schemas.microsoft.com/office/drawing/2014/chart" uri="{C3380CC4-5D6E-409C-BE32-E72D297353CC}">
                <c16:uniqueId val="{00000005-D592-429C-B378-84CEA3B4D933}"/>
              </c:ext>
            </c:extLst>
          </c:dPt>
          <c:dPt>
            <c:idx val="3"/>
            <c:bubble3D val="0"/>
            <c:spPr>
              <a:solidFill>
                <a:schemeClr val="accent4"/>
              </a:solidFill>
              <a:ln w="9525">
                <a:noFill/>
              </a:ln>
              <a:effectLst/>
            </c:spPr>
            <c:extLst>
              <c:ext xmlns:c16="http://schemas.microsoft.com/office/drawing/2014/chart" uri="{C3380CC4-5D6E-409C-BE32-E72D297353CC}">
                <c16:uniqueId val="{00000007-D592-429C-B378-84CEA3B4D933}"/>
              </c:ext>
            </c:extLst>
          </c:dPt>
          <c:dLbls>
            <c:dLbl>
              <c:idx val="0"/>
              <c:layout>
                <c:manualLayout>
                  <c:x val="-1.3649161856969702E-2"/>
                  <c:y val="0"/>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45979232379578361"/>
                      <c:h val="0.26910277409458438"/>
                    </c:manualLayout>
                  </c15:layout>
                </c:ext>
                <c:ext xmlns:c16="http://schemas.microsoft.com/office/drawing/2014/chart" uri="{C3380CC4-5D6E-409C-BE32-E72D297353CC}">
                  <c16:uniqueId val="{00000001-D592-429C-B378-84CEA3B4D933}"/>
                </c:ext>
              </c:extLst>
            </c:dLbl>
            <c:dLbl>
              <c:idx val="1"/>
              <c:layout>
                <c:manualLayout>
                  <c:x val="-0.30986178108039697"/>
                  <c:y val="-3.7844674264721337E-2"/>
                </c:manualLayout>
              </c:layout>
              <c:spPr>
                <a:noFill/>
                <a:ln>
                  <a:noFill/>
                </a:ln>
                <a:effectLst/>
              </c:spPr>
              <c:txPr>
                <a:bodyPr rot="0" spcFirstLastPara="1" vertOverflow="ellipsis" vert="horz" wrap="square" lIns="38100" tIns="19050" rIns="38100" bIns="19050" anchor="ctr" anchorCtr="1">
                  <a:noAutofit/>
                </a:bodyPr>
                <a:lstStyle/>
                <a:p>
                  <a:pPr>
                    <a:defRPr sz="1000" b="1" i="0" u="sng" strike="noStrike" kern="1200" baseline="0">
                      <a:solidFill>
                        <a:srgbClr val="FF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31809886642451568"/>
                      <c:h val="0.28225487269446337"/>
                    </c:manualLayout>
                  </c15:layout>
                </c:ext>
                <c:ext xmlns:c16="http://schemas.microsoft.com/office/drawing/2014/chart" uri="{C3380CC4-5D6E-409C-BE32-E72D297353CC}">
                  <c16:uniqueId val="{00000003-D592-429C-B378-84CEA3B4D933}"/>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1"/>
            <c:leaderLines>
              <c:spPr>
                <a:ln w="12700" cap="flat" cmpd="sng" algn="ctr">
                  <a:solidFill>
                    <a:schemeClr val="tx1"/>
                  </a:solidFill>
                  <a:round/>
                </a:ln>
                <a:effectLst/>
              </c:spPr>
            </c:leaderLines>
            <c:extLst>
              <c:ext xmlns:c15="http://schemas.microsoft.com/office/drawing/2012/chart" uri="{CE6537A1-D6FC-4f65-9D91-7224C49458BB}"/>
            </c:extLst>
          </c:dLbls>
          <c:cat>
            <c:strRef>
              <c:f>Sheet1!$A$2:$A$5</c:f>
              <c:strCache>
                <c:ptCount val="2"/>
                <c:pt idx="0">
                  <c:v>大阪市のみに訪問した人</c:v>
                </c:pt>
                <c:pt idx="1">
                  <c:v>大阪市以外の府内市町村に訪問した人</c:v>
                </c:pt>
              </c:strCache>
            </c:strRef>
          </c:cat>
          <c:val>
            <c:numRef>
              <c:f>Sheet1!$B$2:$B$5</c:f>
              <c:numCache>
                <c:formatCode>0.0%</c:formatCode>
                <c:ptCount val="4"/>
                <c:pt idx="0">
                  <c:v>0.95</c:v>
                </c:pt>
                <c:pt idx="1">
                  <c:v>0.05</c:v>
                </c:pt>
              </c:numCache>
            </c:numRef>
          </c:val>
          <c:extLst>
            <c:ext xmlns:c16="http://schemas.microsoft.com/office/drawing/2014/chart" uri="{C3380CC4-5D6E-409C-BE32-E72D297353CC}">
              <c16:uniqueId val="{00000008-D592-429C-B378-84CEA3B4D933}"/>
            </c:ext>
          </c:extLst>
        </c:ser>
        <c:dLbls>
          <c:showLegendKey val="0"/>
          <c:showVal val="0"/>
          <c:showCatName val="0"/>
          <c:showSerName val="0"/>
          <c:showPercent val="0"/>
          <c:showBubbleSize val="0"/>
          <c:showLeaderLines val="1"/>
        </c:dLbls>
        <c:firstSliceAng val="0"/>
        <c:holeSize val="39"/>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310285311803988"/>
          <c:y val="0.16587953874081715"/>
          <c:w val="0.56532358533866622"/>
          <c:h val="0.79052710581676056"/>
        </c:manualLayout>
      </c:layout>
      <c:doughnutChart>
        <c:varyColors val="1"/>
        <c:ser>
          <c:idx val="0"/>
          <c:order val="0"/>
          <c:tx>
            <c:strRef>
              <c:f>Sheet1!$B$1</c:f>
              <c:strCache>
                <c:ptCount val="1"/>
                <c:pt idx="0">
                  <c:v>訪問率</c:v>
                </c:pt>
              </c:strCache>
            </c:strRef>
          </c:tx>
          <c:spPr>
            <a:ln w="9525">
              <a:noFill/>
            </a:ln>
          </c:spPr>
          <c:explosion val="9"/>
          <c:dPt>
            <c:idx val="0"/>
            <c:bubble3D val="0"/>
            <c:spPr>
              <a:solidFill>
                <a:schemeClr val="accent1">
                  <a:lumMod val="40000"/>
                  <a:lumOff val="60000"/>
                </a:schemeClr>
              </a:solidFill>
              <a:ln w="9525">
                <a:noFill/>
              </a:ln>
              <a:effectLst/>
            </c:spPr>
            <c:extLst>
              <c:ext xmlns:c16="http://schemas.microsoft.com/office/drawing/2014/chart" uri="{C3380CC4-5D6E-409C-BE32-E72D297353CC}">
                <c16:uniqueId val="{00000001-6015-4C3D-BA90-9FA91C1281D2}"/>
              </c:ext>
            </c:extLst>
          </c:dPt>
          <c:dPt>
            <c:idx val="1"/>
            <c:bubble3D val="0"/>
            <c:spPr>
              <a:solidFill>
                <a:schemeClr val="accent2"/>
              </a:solidFill>
              <a:ln w="9525">
                <a:noFill/>
              </a:ln>
              <a:effectLst/>
            </c:spPr>
            <c:extLst>
              <c:ext xmlns:c16="http://schemas.microsoft.com/office/drawing/2014/chart" uri="{C3380CC4-5D6E-409C-BE32-E72D297353CC}">
                <c16:uniqueId val="{00000003-6015-4C3D-BA90-9FA91C1281D2}"/>
              </c:ext>
            </c:extLst>
          </c:dPt>
          <c:dPt>
            <c:idx val="2"/>
            <c:bubble3D val="0"/>
            <c:spPr>
              <a:solidFill>
                <a:schemeClr val="accent3"/>
              </a:solidFill>
              <a:ln w="9525">
                <a:noFill/>
              </a:ln>
              <a:effectLst/>
            </c:spPr>
            <c:extLst>
              <c:ext xmlns:c16="http://schemas.microsoft.com/office/drawing/2014/chart" uri="{C3380CC4-5D6E-409C-BE32-E72D297353CC}">
                <c16:uniqueId val="{00000005-6015-4C3D-BA90-9FA91C1281D2}"/>
              </c:ext>
            </c:extLst>
          </c:dPt>
          <c:dPt>
            <c:idx val="3"/>
            <c:bubble3D val="0"/>
            <c:spPr>
              <a:solidFill>
                <a:schemeClr val="accent4"/>
              </a:solidFill>
              <a:ln w="9525">
                <a:noFill/>
              </a:ln>
              <a:effectLst/>
            </c:spPr>
            <c:extLst>
              <c:ext xmlns:c16="http://schemas.microsoft.com/office/drawing/2014/chart" uri="{C3380CC4-5D6E-409C-BE32-E72D297353CC}">
                <c16:uniqueId val="{00000007-6015-4C3D-BA90-9FA91C1281D2}"/>
              </c:ext>
            </c:extLst>
          </c:dPt>
          <c:dLbls>
            <c:dLbl>
              <c:idx val="0"/>
              <c:layout>
                <c:manualLayout>
                  <c:x val="-7.387167631524956E-2"/>
                  <c:y val="1.5215341785068516E-2"/>
                </c:manualLayout>
              </c:layout>
              <c:showLegendKey val="0"/>
              <c:showVal val="1"/>
              <c:showCatName val="0"/>
              <c:showSerName val="0"/>
              <c:showPercent val="0"/>
              <c:showBubbleSize val="0"/>
              <c:extLst>
                <c:ext xmlns:c15="http://schemas.microsoft.com/office/drawing/2012/chart" uri="{CE6537A1-D6FC-4f65-9D91-7224C49458BB}">
                  <c15:layout>
                    <c:manualLayout>
                      <c:w val="0.456324266627742"/>
                      <c:h val="0.32257258252918447"/>
                    </c:manualLayout>
                  </c15:layout>
                </c:ext>
                <c:ext xmlns:c16="http://schemas.microsoft.com/office/drawing/2014/chart" uri="{C3380CC4-5D6E-409C-BE32-E72D297353CC}">
                  <c16:uniqueId val="{00000001-6015-4C3D-BA90-9FA91C1281D2}"/>
                </c:ext>
              </c:extLst>
            </c:dLbl>
            <c:dLbl>
              <c:idx val="1"/>
              <c:layout>
                <c:manualLayout>
                  <c:x val="-0.35152956654349476"/>
                  <c:y val="2.0270854823145775E-2"/>
                </c:manualLayout>
              </c:layout>
              <c:tx>
                <c:rich>
                  <a:bodyPr rot="0" spcFirstLastPara="1" vertOverflow="ellipsis" vert="horz" wrap="square" lIns="38100" tIns="19050" rIns="38100" bIns="19050" anchor="ctr" anchorCtr="1">
                    <a:noAutofit/>
                  </a:bodyPr>
                  <a:lstStyle/>
                  <a:p>
                    <a:pPr>
                      <a:defRPr sz="1000" b="1" i="0" u="sng" strike="noStrike" kern="1200" baseline="0">
                        <a:solidFill>
                          <a:srgbClr val="FF0000"/>
                        </a:solidFill>
                        <a:latin typeface="Meiryo UI" panose="020B0604030504040204" pitchFamily="50" charset="-128"/>
                        <a:ea typeface="Meiryo UI" panose="020B0604030504040204" pitchFamily="50" charset="-128"/>
                        <a:cs typeface="+mn-cs"/>
                      </a:defRPr>
                    </a:pPr>
                    <a:fld id="{F7EA8D10-4E4B-4AFE-833C-B742E56A7BB6}" type="VALUE">
                      <a:rPr lang="en-US" altLang="ja-JP" u="sng">
                        <a:solidFill>
                          <a:srgbClr val="FF0000"/>
                        </a:solidFill>
                      </a:rPr>
                      <a:pPr>
                        <a:defRPr sz="1000" b="1" u="sng">
                          <a:solidFill>
                            <a:srgbClr val="FF0000"/>
                          </a:solidFill>
                          <a:latin typeface="Meiryo UI" panose="020B0604030504040204" pitchFamily="50" charset="-128"/>
                          <a:ea typeface="Meiryo UI" panose="020B0604030504040204" pitchFamily="50" charset="-128"/>
                        </a:defRPr>
                      </a:pPr>
                      <a:t>[値]</a:t>
                    </a:fld>
                    <a:endParaRPr lang="ja-JP" altLang="en-US"/>
                  </a:p>
                </c:rich>
              </c:tx>
              <c:spPr>
                <a:noFill/>
                <a:ln>
                  <a:noFill/>
                </a:ln>
                <a:effectLst/>
              </c:spPr>
              <c:txPr>
                <a:bodyPr rot="0" spcFirstLastPara="1" vertOverflow="ellipsis" vert="horz" wrap="square" lIns="38100" tIns="19050" rIns="38100" bIns="19050" anchor="ctr" anchorCtr="1">
                  <a:noAutofit/>
                </a:bodyPr>
                <a:lstStyle/>
                <a:p>
                  <a:pPr>
                    <a:defRPr sz="1000" b="1" i="0" u="sng" strike="noStrike" kern="1200" baseline="0">
                      <a:solidFill>
                        <a:srgbClr val="FF0000"/>
                      </a:solidFill>
                      <a:latin typeface="Meiryo UI" panose="020B0604030504040204" pitchFamily="50" charset="-128"/>
                      <a:ea typeface="Meiryo UI" panose="020B0604030504040204" pitchFamily="50" charset="-128"/>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31487623233590184"/>
                      <c:h val="0.15651551594745197"/>
                    </c:manualLayout>
                  </c15:layout>
                  <c15:dlblFieldTable/>
                  <c15:showDataLabelsRange val="0"/>
                </c:ext>
                <c:ext xmlns:c16="http://schemas.microsoft.com/office/drawing/2014/chart" uri="{C3380CC4-5D6E-409C-BE32-E72D297353CC}">
                  <c16:uniqueId val="{00000003-6015-4C3D-BA90-9FA91C1281D2}"/>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1"/>
            <c:leaderLines>
              <c:spPr>
                <a:ln w="12700" cap="flat" cmpd="sng" algn="ctr">
                  <a:solidFill>
                    <a:schemeClr val="tx1"/>
                  </a:solidFill>
                  <a:round/>
                </a:ln>
                <a:effectLst/>
              </c:spPr>
            </c:leaderLines>
            <c:extLst>
              <c:ext xmlns:c15="http://schemas.microsoft.com/office/drawing/2012/chart" uri="{CE6537A1-D6FC-4f65-9D91-7224C49458BB}"/>
            </c:extLst>
          </c:dLbls>
          <c:cat>
            <c:strRef>
              <c:f>Sheet1!$A$2:$A$5</c:f>
              <c:strCache>
                <c:ptCount val="2"/>
                <c:pt idx="0">
                  <c:v>大阪市のみに訪問した人</c:v>
                </c:pt>
                <c:pt idx="1">
                  <c:v>大阪市以外の府内市町村に訪問した人</c:v>
                </c:pt>
              </c:strCache>
            </c:strRef>
          </c:cat>
          <c:val>
            <c:numRef>
              <c:f>Sheet1!$B$2:$B$5</c:f>
              <c:numCache>
                <c:formatCode>0.0%</c:formatCode>
                <c:ptCount val="4"/>
                <c:pt idx="0">
                  <c:v>0.78700000000000003</c:v>
                </c:pt>
                <c:pt idx="1">
                  <c:v>0.21299999999999999</c:v>
                </c:pt>
              </c:numCache>
            </c:numRef>
          </c:val>
          <c:extLst>
            <c:ext xmlns:c16="http://schemas.microsoft.com/office/drawing/2014/chart" uri="{C3380CC4-5D6E-409C-BE32-E72D297353CC}">
              <c16:uniqueId val="{00000008-6015-4C3D-BA90-9FA91C1281D2}"/>
            </c:ext>
          </c:extLst>
        </c:ser>
        <c:dLbls>
          <c:showLegendKey val="0"/>
          <c:showVal val="0"/>
          <c:showCatName val="0"/>
          <c:showSerName val="0"/>
          <c:showPercent val="0"/>
          <c:showBubbleSize val="0"/>
          <c:showLeaderLines val="1"/>
        </c:dLbls>
        <c:firstSliceAng val="0"/>
        <c:holeSize val="39"/>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0.31693</cdr:x>
      <cdr:y>0.58491</cdr:y>
    </cdr:from>
    <cdr:to>
      <cdr:x>0.67369</cdr:x>
      <cdr:y>0.65127</cdr:y>
    </cdr:to>
    <cdr:sp macro="" textlink="">
      <cdr:nvSpPr>
        <cdr:cNvPr id="2" name="正方形/長方形 1">
          <a:extLst xmlns:a="http://schemas.openxmlformats.org/drawingml/2006/main">
            <a:ext uri="{FF2B5EF4-FFF2-40B4-BE49-F238E27FC236}">
              <a16:creationId xmlns:a16="http://schemas.microsoft.com/office/drawing/2014/main" id="{207E93FF-C1E6-1806-3621-A327BCA45BE7}"/>
            </a:ext>
          </a:extLst>
        </cdr:cNvPr>
        <cdr:cNvSpPr/>
      </cdr:nvSpPr>
      <cdr:spPr>
        <a:xfrm xmlns:a="http://schemas.openxmlformats.org/drawingml/2006/main">
          <a:off x="1222535" y="1263408"/>
          <a:ext cx="1376185" cy="14332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r>
            <a:rPr lang="ja-JP" altLang="en-US" sz="500" dirty="0">
              <a:solidFill>
                <a:schemeClr val="tx1"/>
              </a:solidFill>
              <a:latin typeface="Meiryo UI" panose="020B0604030504040204" pitchFamily="50" charset="-128"/>
              <a:ea typeface="Meiryo UI" panose="020B0604030504040204" pitchFamily="50" charset="-128"/>
            </a:rPr>
            <a:t>（</a:t>
          </a:r>
          <a:r>
            <a:rPr lang="en-US" altLang="ja-JP" sz="500" dirty="0">
              <a:solidFill>
                <a:schemeClr val="tx1"/>
              </a:solidFill>
              <a:latin typeface="Meiryo UI" panose="020B0604030504040204" pitchFamily="50" charset="-128"/>
              <a:ea typeface="Meiryo UI" panose="020B0604030504040204" pitchFamily="50" charset="-128"/>
            </a:rPr>
            <a:t>2020</a:t>
          </a:r>
          <a:r>
            <a:rPr lang="ja-JP" altLang="en-US" sz="500" dirty="0">
              <a:solidFill>
                <a:schemeClr val="tx1"/>
              </a:solidFill>
              <a:latin typeface="Meiryo UI" panose="020B0604030504040204" pitchFamily="50" charset="-128"/>
              <a:ea typeface="Meiryo UI" panose="020B0604030504040204" pitchFamily="50" charset="-128"/>
            </a:rPr>
            <a:t>年～</a:t>
          </a:r>
          <a:r>
            <a:rPr lang="en-US" altLang="ja-JP" sz="500" dirty="0">
              <a:solidFill>
                <a:schemeClr val="tx1"/>
              </a:solidFill>
              <a:latin typeface="Meiryo UI" panose="020B0604030504040204" pitchFamily="50" charset="-128"/>
              <a:ea typeface="Meiryo UI" panose="020B0604030504040204" pitchFamily="50" charset="-128"/>
            </a:rPr>
            <a:t>2022</a:t>
          </a:r>
          <a:r>
            <a:rPr lang="ja-JP" altLang="en-US" sz="500" dirty="0">
              <a:solidFill>
                <a:schemeClr val="tx1"/>
              </a:solidFill>
              <a:latin typeface="Meiryo UI" panose="020B0604030504040204" pitchFamily="50" charset="-128"/>
              <a:ea typeface="Meiryo UI" panose="020B0604030504040204" pitchFamily="50" charset="-128"/>
            </a:rPr>
            <a:t>年）</a:t>
          </a:r>
          <a:endParaRPr lang="en-US" altLang="ja-JP" sz="500" dirty="0">
            <a:solidFill>
              <a:schemeClr val="tx1"/>
            </a:solidFill>
            <a:latin typeface="Meiryo UI" panose="020B0604030504040204" pitchFamily="50" charset="-128"/>
            <a:ea typeface="Meiryo UI" panose="020B0604030504040204" pitchFamily="50" charset="-128"/>
          </a:endParaRPr>
        </a:p>
        <a:p xmlns:a="http://schemas.openxmlformats.org/drawingml/2006/main">
          <a:pPr algn="ctr"/>
          <a:r>
            <a:rPr kumimoji="1" lang="ja-JP" altLang="en-US" sz="500" dirty="0">
              <a:solidFill>
                <a:schemeClr val="tx1"/>
              </a:solidFill>
              <a:latin typeface="Meiryo UI" panose="020B0604030504040204" pitchFamily="50" charset="-128"/>
              <a:ea typeface="Meiryo UI" panose="020B0604030504040204" pitchFamily="50" charset="-128"/>
            </a:rPr>
            <a:t>コロナの影響により調査中止</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0.54324</cdr:y>
    </cdr:from>
    <cdr:to>
      <cdr:x>0.06676</cdr:x>
      <cdr:y>0.70369</cdr:y>
    </cdr:to>
    <cdr:sp macro="" textlink="">
      <cdr:nvSpPr>
        <cdr:cNvPr id="2" name="正方形/長方形 1">
          <a:extLst xmlns:a="http://schemas.openxmlformats.org/drawingml/2006/main">
            <a:ext uri="{FF2B5EF4-FFF2-40B4-BE49-F238E27FC236}">
              <a16:creationId xmlns:a16="http://schemas.microsoft.com/office/drawing/2014/main" id="{B3D1256A-EEBA-4358-A14B-7222574366B0}"/>
            </a:ext>
          </a:extLst>
        </cdr:cNvPr>
        <cdr:cNvSpPr/>
      </cdr:nvSpPr>
      <cdr:spPr>
        <a:xfrm xmlns:a="http://schemas.openxmlformats.org/drawingml/2006/main">
          <a:off x="-604285" y="502340"/>
          <a:ext cx="288138" cy="14836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r>
            <a:rPr lang="ja-JP" altLang="en-US" sz="700" dirty="0">
              <a:solidFill>
                <a:schemeClr val="tx1"/>
              </a:solidFill>
              <a:latin typeface="Meiryo UI" panose="020B0604030504040204" pitchFamily="50" charset="-128"/>
              <a:ea typeface="Meiryo UI" panose="020B0604030504040204" pitchFamily="50" charset="-128"/>
            </a:rPr>
            <a:t>（年）</a:t>
          </a:r>
          <a:endParaRPr kumimoji="1" lang="ja-JP" altLang="en-US" sz="700" dirty="0">
            <a:solidFill>
              <a:schemeClr val="tx1"/>
            </a:solidFill>
            <a:latin typeface="Meiryo UI" panose="020B0604030504040204" pitchFamily="50" charset="-128"/>
            <a:ea typeface="Meiryo UI"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A7AAF80-6539-5226-EA95-3DDE676D0D09}"/>
              </a:ext>
            </a:extLst>
          </p:cNvPr>
          <p:cNvSpPr>
            <a:spLocks noGrp="1"/>
          </p:cNvSpPr>
          <p:nvPr>
            <p:ph type="hdr" sz="quarter"/>
          </p:nvPr>
        </p:nvSpPr>
        <p:spPr>
          <a:xfrm>
            <a:off x="3" y="0"/>
            <a:ext cx="2946400"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140C534-4BC8-F720-7A50-0B30815A7B57}"/>
              </a:ext>
            </a:extLst>
          </p:cNvPr>
          <p:cNvSpPr>
            <a:spLocks noGrp="1"/>
          </p:cNvSpPr>
          <p:nvPr>
            <p:ph type="dt" sz="quarter" idx="1"/>
          </p:nvPr>
        </p:nvSpPr>
        <p:spPr>
          <a:xfrm>
            <a:off x="3849688" y="0"/>
            <a:ext cx="2946400" cy="496888"/>
          </a:xfrm>
          <a:prstGeom prst="rect">
            <a:avLst/>
          </a:prstGeom>
        </p:spPr>
        <p:txBody>
          <a:bodyPr vert="horz" lIns="91413" tIns="45705" rIns="91413" bIns="45705" rtlCol="0"/>
          <a:lstStyle>
            <a:lvl1pPr algn="r">
              <a:defRPr sz="1200"/>
            </a:lvl1pPr>
          </a:lstStyle>
          <a:p>
            <a:fld id="{C22AD12D-2649-4052-8FD6-D984F49DF5A6}" type="datetimeFigureOut">
              <a:rPr kumimoji="1" lang="ja-JP" altLang="en-US" smtClean="0"/>
              <a:t>2025/12/5</a:t>
            </a:fld>
            <a:endParaRPr kumimoji="1" lang="ja-JP" altLang="en-US"/>
          </a:p>
        </p:txBody>
      </p:sp>
      <p:sp>
        <p:nvSpPr>
          <p:cNvPr id="4" name="フッター プレースホルダー 3">
            <a:extLst>
              <a:ext uri="{FF2B5EF4-FFF2-40B4-BE49-F238E27FC236}">
                <a16:creationId xmlns:a16="http://schemas.microsoft.com/office/drawing/2014/main" id="{50D0196E-AD94-C3EB-436D-8DC75E0179F4}"/>
              </a:ext>
            </a:extLst>
          </p:cNvPr>
          <p:cNvSpPr>
            <a:spLocks noGrp="1"/>
          </p:cNvSpPr>
          <p:nvPr>
            <p:ph type="ftr" sz="quarter" idx="2"/>
          </p:nvPr>
        </p:nvSpPr>
        <p:spPr>
          <a:xfrm>
            <a:off x="3" y="9429750"/>
            <a:ext cx="2946400" cy="496888"/>
          </a:xfrm>
          <a:prstGeom prst="rect">
            <a:avLst/>
          </a:prstGeom>
        </p:spPr>
        <p:txBody>
          <a:bodyPr vert="horz" lIns="91413" tIns="45705" rIns="91413" bIns="4570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012CAA0-2402-A0F8-BA11-C127BB02E637}"/>
              </a:ext>
            </a:extLst>
          </p:cNvPr>
          <p:cNvSpPr>
            <a:spLocks noGrp="1"/>
          </p:cNvSpPr>
          <p:nvPr>
            <p:ph type="sldNum" sz="quarter" idx="3"/>
          </p:nvPr>
        </p:nvSpPr>
        <p:spPr>
          <a:xfrm>
            <a:off x="3849688" y="9429750"/>
            <a:ext cx="2946400" cy="496888"/>
          </a:xfrm>
          <a:prstGeom prst="rect">
            <a:avLst/>
          </a:prstGeom>
        </p:spPr>
        <p:txBody>
          <a:bodyPr vert="horz" lIns="91413" tIns="45705" rIns="91413" bIns="45705" rtlCol="0" anchor="b"/>
          <a:lstStyle>
            <a:lvl1pPr algn="r">
              <a:defRPr sz="1200"/>
            </a:lvl1pPr>
          </a:lstStyle>
          <a:p>
            <a:fld id="{C0A52A5A-0613-4D39-9CE7-BBB91D619ADB}" type="slidenum">
              <a:rPr kumimoji="1" lang="ja-JP" altLang="en-US" smtClean="0"/>
              <a:t>‹#›</a:t>
            </a:fld>
            <a:endParaRPr kumimoji="1" lang="ja-JP" altLang="en-US"/>
          </a:p>
        </p:txBody>
      </p:sp>
    </p:spTree>
    <p:extLst>
      <p:ext uri="{BB962C8B-B14F-4D97-AF65-F5344CB8AC3E}">
        <p14:creationId xmlns:p14="http://schemas.microsoft.com/office/powerpoint/2010/main" val="24735734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6" y="2"/>
            <a:ext cx="2946247" cy="498328"/>
          </a:xfrm>
          <a:prstGeom prst="rect">
            <a:avLst/>
          </a:prstGeom>
        </p:spPr>
        <p:txBody>
          <a:bodyPr vert="horz" lIns="91908" tIns="45955" rIns="91908" bIns="4595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08" tIns="45955" rIns="91908" bIns="45955" rtlCol="0"/>
          <a:lstStyle>
            <a:lvl1pPr algn="r">
              <a:defRPr sz="1200"/>
            </a:lvl1pPr>
          </a:lstStyle>
          <a:p>
            <a:fld id="{523AE329-372B-4162-BAC9-6F9FDE4CC399}"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08" tIns="45955" rIns="91908" bIns="45955" rtlCol="0" anchor="ctr"/>
          <a:lstStyle/>
          <a:p>
            <a:endParaRPr lang="ja-JP" altLang="en-US"/>
          </a:p>
        </p:txBody>
      </p:sp>
      <p:sp>
        <p:nvSpPr>
          <p:cNvPr id="5" name="ノート プレースホルダー 4"/>
          <p:cNvSpPr>
            <a:spLocks noGrp="1"/>
          </p:cNvSpPr>
          <p:nvPr>
            <p:ph type="body" sz="quarter" idx="3"/>
          </p:nvPr>
        </p:nvSpPr>
        <p:spPr>
          <a:xfrm>
            <a:off x="679304" y="4777245"/>
            <a:ext cx="5439101" cy="3908364"/>
          </a:xfrm>
          <a:prstGeom prst="rect">
            <a:avLst/>
          </a:prstGeom>
        </p:spPr>
        <p:txBody>
          <a:bodyPr vert="horz" lIns="91908" tIns="45955" rIns="91908" bIns="4595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6" y="9428311"/>
            <a:ext cx="2946247" cy="498328"/>
          </a:xfrm>
          <a:prstGeom prst="rect">
            <a:avLst/>
          </a:prstGeom>
        </p:spPr>
        <p:txBody>
          <a:bodyPr vert="horz" lIns="91908" tIns="45955" rIns="91908" bIns="4595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08" tIns="45955" rIns="91908" bIns="45955"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9611B1C3-4ACC-3865-0EE7-E65FDCA9E1AC}"/>
              </a:ext>
            </a:extLst>
          </p:cNvPr>
          <p:cNvSpPr>
            <a:spLocks noGrp="1"/>
          </p:cNvSpPr>
          <p:nvPr>
            <p:ph type="sldNum" sz="quarter" idx="5"/>
          </p:nvPr>
        </p:nvSpPr>
        <p:spPr/>
        <p:txBody>
          <a:bodyPr/>
          <a:lstStyle/>
          <a:p>
            <a:fld id="{81ED0B5A-CCD4-4F00-B248-AA2719C9F2DB}" type="slidenum">
              <a:rPr kumimoji="1" lang="ja-JP" altLang="en-US" smtClean="0"/>
              <a:t>2</a:t>
            </a:fld>
            <a:endParaRPr kumimoji="1" lang="ja-JP" altLang="en-US"/>
          </a:p>
        </p:txBody>
      </p:sp>
    </p:spTree>
    <p:extLst>
      <p:ext uri="{BB962C8B-B14F-4D97-AF65-F5344CB8AC3E}">
        <p14:creationId xmlns:p14="http://schemas.microsoft.com/office/powerpoint/2010/main" val="1228321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A33F86D7-D93D-F336-2EDA-3D6BCD9548EC}"/>
              </a:ext>
            </a:extLst>
          </p:cNvPr>
          <p:cNvSpPr>
            <a:spLocks noGrp="1"/>
          </p:cNvSpPr>
          <p:nvPr>
            <p:ph type="sldNum" sz="quarter" idx="5"/>
          </p:nvPr>
        </p:nvSpPr>
        <p:spPr/>
        <p:txBody>
          <a:bodyPr/>
          <a:lstStyle/>
          <a:p>
            <a:fld id="{81ED0B5A-CCD4-4F00-B248-AA2719C9F2DB}" type="slidenum">
              <a:rPr kumimoji="1" lang="ja-JP" altLang="en-US" smtClean="0"/>
              <a:t>17</a:t>
            </a:fld>
            <a:endParaRPr kumimoji="1" lang="ja-JP" altLang="en-US"/>
          </a:p>
        </p:txBody>
      </p:sp>
    </p:spTree>
    <p:extLst>
      <p:ext uri="{BB962C8B-B14F-4D97-AF65-F5344CB8AC3E}">
        <p14:creationId xmlns:p14="http://schemas.microsoft.com/office/powerpoint/2010/main" val="42093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E2DB1-178A-DE19-70FE-23C88F93B20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73A23AC-DDED-512B-5D0B-7E53F768E6F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71A2F9-CEAE-A013-B038-1479704464D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29FB066-70FD-C764-7936-CF727E1E7692}"/>
              </a:ext>
            </a:extLst>
          </p:cNvPr>
          <p:cNvSpPr>
            <a:spLocks noGrp="1"/>
          </p:cNvSpPr>
          <p:nvPr>
            <p:ph type="sldNum" sz="quarter" idx="5"/>
          </p:nvPr>
        </p:nvSpPr>
        <p:spPr/>
        <p:txBody>
          <a:bodyPr/>
          <a:lstStyle/>
          <a:p>
            <a:fld id="{81ED0B5A-CCD4-4F00-B248-AA2719C9F2DB}" type="slidenum">
              <a:rPr kumimoji="1" lang="ja-JP" altLang="en-US" smtClean="0"/>
              <a:t>3</a:t>
            </a:fld>
            <a:endParaRPr kumimoji="1" lang="ja-JP" altLang="en-US"/>
          </a:p>
        </p:txBody>
      </p:sp>
    </p:spTree>
    <p:extLst>
      <p:ext uri="{BB962C8B-B14F-4D97-AF65-F5344CB8AC3E}">
        <p14:creationId xmlns:p14="http://schemas.microsoft.com/office/powerpoint/2010/main" val="3310306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C7E6-892F-A8D8-9EF5-3A91BEAF90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D77B751-0CBE-62B3-AF0B-0C51EE32EBB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68288E-279E-142C-8712-70F99C6FE75F}"/>
              </a:ext>
            </a:extLst>
          </p:cNvPr>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08AABCCE-A046-459C-B236-44D996BE31AF}"/>
              </a:ext>
            </a:extLst>
          </p:cNvPr>
          <p:cNvSpPr>
            <a:spLocks noGrp="1"/>
          </p:cNvSpPr>
          <p:nvPr>
            <p:ph type="sldNum" sz="quarter" idx="5"/>
          </p:nvPr>
        </p:nvSpPr>
        <p:spPr/>
        <p:txBody>
          <a:bodyPr/>
          <a:lstStyle/>
          <a:p>
            <a:fld id="{81ED0B5A-CCD4-4F00-B248-AA2719C9F2DB}" type="slidenum">
              <a:rPr kumimoji="1" lang="ja-JP" altLang="en-US" smtClean="0"/>
              <a:t>4</a:t>
            </a:fld>
            <a:endParaRPr kumimoji="1" lang="ja-JP" altLang="en-US"/>
          </a:p>
        </p:txBody>
      </p:sp>
    </p:spTree>
    <p:extLst>
      <p:ext uri="{BB962C8B-B14F-4D97-AF65-F5344CB8AC3E}">
        <p14:creationId xmlns:p14="http://schemas.microsoft.com/office/powerpoint/2010/main" val="3842893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C7E6-892F-A8D8-9EF5-3A91BEAF90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D77B751-0CBE-62B3-AF0B-0C51EE32EBB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68288E-279E-142C-8712-70F99C6FE75F}"/>
              </a:ext>
            </a:extLst>
          </p:cNvPr>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17ADCFB0-8034-22FD-845F-A8BCDAF5DC57}"/>
              </a:ext>
            </a:extLst>
          </p:cNvPr>
          <p:cNvSpPr>
            <a:spLocks noGrp="1"/>
          </p:cNvSpPr>
          <p:nvPr>
            <p:ph type="sldNum" sz="quarter" idx="5"/>
          </p:nvPr>
        </p:nvSpPr>
        <p:spPr/>
        <p:txBody>
          <a:bodyPr/>
          <a:lstStyle/>
          <a:p>
            <a:fld id="{81ED0B5A-CCD4-4F00-B248-AA2719C9F2DB}" type="slidenum">
              <a:rPr kumimoji="1" lang="ja-JP" altLang="en-US" smtClean="0"/>
              <a:t>5</a:t>
            </a:fld>
            <a:endParaRPr kumimoji="1" lang="ja-JP" altLang="en-US"/>
          </a:p>
        </p:txBody>
      </p:sp>
    </p:spTree>
    <p:extLst>
      <p:ext uri="{BB962C8B-B14F-4D97-AF65-F5344CB8AC3E}">
        <p14:creationId xmlns:p14="http://schemas.microsoft.com/office/powerpoint/2010/main" val="1431713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33DC3CFC-BDC3-0BF3-0F94-E5109EF17572}"/>
              </a:ext>
            </a:extLst>
          </p:cNvPr>
          <p:cNvSpPr>
            <a:spLocks noGrp="1"/>
          </p:cNvSpPr>
          <p:nvPr>
            <p:ph type="sldNum" sz="quarter" idx="5"/>
          </p:nvPr>
        </p:nvSpPr>
        <p:spPr/>
        <p:txBody>
          <a:bodyPr/>
          <a:lstStyle/>
          <a:p>
            <a:fld id="{81ED0B5A-CCD4-4F00-B248-AA2719C9F2DB}" type="slidenum">
              <a:rPr kumimoji="1" lang="ja-JP" altLang="en-US" smtClean="0"/>
              <a:t>7</a:t>
            </a:fld>
            <a:endParaRPr kumimoji="1" lang="ja-JP" altLang="en-US"/>
          </a:p>
        </p:txBody>
      </p:sp>
    </p:spTree>
    <p:extLst>
      <p:ext uri="{BB962C8B-B14F-4D97-AF65-F5344CB8AC3E}">
        <p14:creationId xmlns:p14="http://schemas.microsoft.com/office/powerpoint/2010/main" val="2057585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016FEF3-0F71-5F1F-F98E-E5FEE22AB1A4}"/>
              </a:ext>
            </a:extLst>
          </p:cNvPr>
          <p:cNvSpPr>
            <a:spLocks noGrp="1"/>
          </p:cNvSpPr>
          <p:nvPr>
            <p:ph type="sldNum" sz="quarter" idx="5"/>
          </p:nvPr>
        </p:nvSpPr>
        <p:spPr/>
        <p:txBody>
          <a:bodyPr/>
          <a:lstStyle/>
          <a:p>
            <a:fld id="{81ED0B5A-CCD4-4F00-B248-AA2719C9F2DB}" type="slidenum">
              <a:rPr kumimoji="1" lang="ja-JP" altLang="en-US" smtClean="0"/>
              <a:t>10</a:t>
            </a:fld>
            <a:endParaRPr kumimoji="1" lang="ja-JP" altLang="en-US"/>
          </a:p>
        </p:txBody>
      </p:sp>
    </p:spTree>
    <p:extLst>
      <p:ext uri="{BB962C8B-B14F-4D97-AF65-F5344CB8AC3E}">
        <p14:creationId xmlns:p14="http://schemas.microsoft.com/office/powerpoint/2010/main" val="1472179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A59B8309-93AA-293B-F5DC-7271305E0C31}"/>
              </a:ext>
            </a:extLst>
          </p:cNvPr>
          <p:cNvSpPr>
            <a:spLocks noGrp="1"/>
          </p:cNvSpPr>
          <p:nvPr>
            <p:ph type="sldNum" sz="quarter" idx="5"/>
          </p:nvPr>
        </p:nvSpPr>
        <p:spPr/>
        <p:txBody>
          <a:bodyPr/>
          <a:lstStyle/>
          <a:p>
            <a:fld id="{81ED0B5A-CCD4-4F00-B248-AA2719C9F2DB}" type="slidenum">
              <a:rPr kumimoji="1" lang="ja-JP" altLang="en-US" smtClean="0"/>
              <a:t>12</a:t>
            </a:fld>
            <a:endParaRPr kumimoji="1" lang="ja-JP" altLang="en-US"/>
          </a:p>
        </p:txBody>
      </p:sp>
    </p:spTree>
    <p:extLst>
      <p:ext uri="{BB962C8B-B14F-4D97-AF65-F5344CB8AC3E}">
        <p14:creationId xmlns:p14="http://schemas.microsoft.com/office/powerpoint/2010/main" val="2397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D516BC4B-A86B-25E0-0F3D-4C8C8247A51C}"/>
              </a:ext>
            </a:extLst>
          </p:cNvPr>
          <p:cNvSpPr>
            <a:spLocks noGrp="1"/>
          </p:cNvSpPr>
          <p:nvPr>
            <p:ph type="sldNum" sz="quarter" idx="5"/>
          </p:nvPr>
        </p:nvSpPr>
        <p:spPr/>
        <p:txBody>
          <a:bodyPr/>
          <a:lstStyle/>
          <a:p>
            <a:fld id="{81ED0B5A-CCD4-4F00-B248-AA2719C9F2DB}" type="slidenum">
              <a:rPr kumimoji="1" lang="ja-JP" altLang="en-US" smtClean="0"/>
              <a:t>14</a:t>
            </a:fld>
            <a:endParaRPr kumimoji="1" lang="ja-JP" altLang="en-US"/>
          </a:p>
        </p:txBody>
      </p:sp>
    </p:spTree>
    <p:extLst>
      <p:ext uri="{BB962C8B-B14F-4D97-AF65-F5344CB8AC3E}">
        <p14:creationId xmlns:p14="http://schemas.microsoft.com/office/powerpoint/2010/main" val="3326590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CF468505-2954-B90C-B72E-49D21D783489}"/>
              </a:ext>
            </a:extLst>
          </p:cNvPr>
          <p:cNvSpPr>
            <a:spLocks noGrp="1"/>
          </p:cNvSpPr>
          <p:nvPr>
            <p:ph type="sldNum" sz="quarter" idx="5"/>
          </p:nvPr>
        </p:nvSpPr>
        <p:spPr/>
        <p:txBody>
          <a:bodyPr/>
          <a:lstStyle/>
          <a:p>
            <a:fld id="{81ED0B5A-CCD4-4F00-B248-AA2719C9F2DB}" type="slidenum">
              <a:rPr kumimoji="1" lang="ja-JP" altLang="en-US" smtClean="0"/>
              <a:t>15</a:t>
            </a:fld>
            <a:endParaRPr kumimoji="1" lang="ja-JP" altLang="en-US"/>
          </a:p>
        </p:txBody>
      </p:sp>
    </p:spTree>
    <p:extLst>
      <p:ext uri="{BB962C8B-B14F-4D97-AF65-F5344CB8AC3E}">
        <p14:creationId xmlns:p14="http://schemas.microsoft.com/office/powerpoint/2010/main" val="19450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04BA914-E34D-4427-AE29-78FF72284A3C}"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768BFB-9137-44C4-9EA5-0D5F17150D40}"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EE84108-278A-416E-80BF-22782ABBB56B}"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94A2593-D2B1-4386-A666-79A0B5B5FF0B}"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3DF5F4-563B-492F-AEFC-A4CAA2C72234}"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D5D8DD7-2911-4D8C-B8A0-CE6D8C947B5D}"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32D0A0-0E06-4E50-B47F-371EFABD6B92}"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CF5500E-A7FE-45C4-AE79-C684A04790A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323135-C459-4099-AE45-A4CC53D78928}"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3421A5-6027-4AB0-A709-15E66BF739C9}"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8D84A3-8561-4FCF-929C-D431663BE40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1A0A7081-4A17-4994-83B6-12D573036166}"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2963" y="2103437"/>
            <a:ext cx="8543925" cy="1325563"/>
          </a:xfrm>
          <a:noFill/>
          <a:ln>
            <a:noFill/>
          </a:ln>
        </p:spPr>
        <p:txBody>
          <a:bodyPr>
            <a:normAutofit/>
          </a:bodyPr>
          <a:lstStyle/>
          <a:p>
            <a:pPr algn="ctr">
              <a:lnSpc>
                <a:spcPct val="150000"/>
              </a:lnSpc>
            </a:pPr>
            <a:r>
              <a:rPr kumimoji="1" lang="ja-JP" altLang="en-US" sz="2800" dirty="0">
                <a:latin typeface="Meiryo UI" panose="020B0604030504040204" pitchFamily="50" charset="-128"/>
                <a:ea typeface="Meiryo UI" panose="020B0604030504040204" pitchFamily="50" charset="-128"/>
              </a:rPr>
              <a:t>大阪都市魅力創造戦略</a:t>
            </a:r>
            <a:r>
              <a:rPr lang="en-US" altLang="ja-JP" sz="2800" dirty="0">
                <a:latin typeface="Meiryo UI" panose="020B0604030504040204" pitchFamily="50" charset="-128"/>
                <a:ea typeface="Meiryo UI" panose="020B0604030504040204" pitchFamily="50" charset="-128"/>
              </a:rPr>
              <a:t>2030</a:t>
            </a:r>
            <a:endParaRPr kumimoji="1" lang="ja-JP" altLang="en-US" sz="2800"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681037" y="4778145"/>
            <a:ext cx="8543925" cy="1068232"/>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r>
              <a:rPr lang="ja-JP" altLang="en-US" sz="1800" dirty="0">
                <a:latin typeface="Meiryo UI" panose="020B0604030504040204" pitchFamily="50" charset="-128"/>
                <a:ea typeface="Meiryo UI" panose="020B0604030504040204" pitchFamily="50" charset="-128"/>
              </a:rPr>
              <a:t>令和８年●月</a:t>
            </a:r>
            <a:endParaRPr lang="en-US" altLang="ja-JP" sz="1800" dirty="0">
              <a:latin typeface="Meiryo UI" panose="020B0604030504040204" pitchFamily="50" charset="-128"/>
              <a:ea typeface="Meiryo UI" panose="020B0604030504040204" pitchFamily="50" charset="-128"/>
            </a:endParaRPr>
          </a:p>
          <a:p>
            <a:pPr algn="ctr"/>
            <a:endParaRPr lang="en-US" altLang="ja-JP" sz="180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大阪府・大阪市</a:t>
            </a:r>
            <a:endParaRPr lang="ja-JP" altLang="en-US" sz="100"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717ADB70-1100-43E2-8ACB-93D2C82235DD}"/>
              </a:ext>
            </a:extLst>
          </p:cNvPr>
          <p:cNvSpPr txBox="1">
            <a:spLocks/>
          </p:cNvSpPr>
          <p:nvPr/>
        </p:nvSpPr>
        <p:spPr>
          <a:xfrm>
            <a:off x="3400425" y="3016261"/>
            <a:ext cx="3105150" cy="660389"/>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lnSpc>
                <a:spcPct val="150000"/>
              </a:lnSpc>
            </a:pPr>
            <a:r>
              <a:rPr lang="ja-JP" altLang="en-US" sz="2400" b="1" dirty="0">
                <a:latin typeface="Meiryo UI" panose="020B0604030504040204" pitchFamily="50" charset="-128"/>
                <a:ea typeface="Meiryo UI" panose="020B0604030504040204" pitchFamily="50" charset="-128"/>
              </a:rPr>
              <a:t>案</a:t>
            </a:r>
          </a:p>
        </p:txBody>
      </p:sp>
      <p:sp>
        <p:nvSpPr>
          <p:cNvPr id="4" name="正方形/長方形 3">
            <a:extLst>
              <a:ext uri="{FF2B5EF4-FFF2-40B4-BE49-F238E27FC236}">
                <a16:creationId xmlns:a16="http://schemas.microsoft.com/office/drawing/2014/main" id="{2F7F1D5C-3C78-3676-E75D-7D8B6522ACAA}"/>
              </a:ext>
            </a:extLst>
          </p:cNvPr>
          <p:cNvSpPr/>
          <p:nvPr/>
        </p:nvSpPr>
        <p:spPr>
          <a:xfrm>
            <a:off x="8322569" y="322244"/>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latin typeface="Meiryo UI" panose="020B0604030504040204" pitchFamily="50" charset="-128"/>
                <a:ea typeface="Meiryo UI" panose="020B0604030504040204" pitchFamily="50" charset="-128"/>
              </a:rPr>
              <a:t>資料２</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5257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64907" y="576756"/>
            <a:ext cx="8576184" cy="754380"/>
          </a:xfrm>
          <a:prstGeom prst="rect">
            <a:avLst/>
          </a:prstGeom>
          <a:ln w="6350">
            <a:prstDash val="sysDot"/>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Meiryo UI" panose="020B0604030504040204" pitchFamily="50" charset="-128"/>
                <a:ea typeface="Meiryo UI" panose="020B0604030504040204" pitchFamily="50" charset="-128"/>
              </a:rPr>
              <a:t>　第</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回副首都推進本部会議（</a:t>
            </a:r>
            <a:r>
              <a:rPr kumimoji="1" lang="en-US" altLang="ja-JP" sz="1100" dirty="0">
                <a:latin typeface="Meiryo UI" panose="020B0604030504040204" pitchFamily="50" charset="-128"/>
                <a:ea typeface="Meiryo UI" panose="020B0604030504040204" pitchFamily="50" charset="-128"/>
              </a:rPr>
              <a:t>2020</a:t>
            </a:r>
            <a:r>
              <a:rPr kumimoji="1" lang="ja-JP" altLang="en-US" sz="1100" dirty="0">
                <a:latin typeface="Meiryo UI" panose="020B0604030504040204" pitchFamily="50" charset="-128"/>
                <a:ea typeface="Meiryo UI" panose="020B0604030504040204" pitchFamily="50" charset="-128"/>
              </a:rPr>
              <a:t>年１月</a:t>
            </a:r>
            <a:r>
              <a:rPr kumimoji="1" lang="en-US" altLang="ja-JP" sz="1100" dirty="0">
                <a:latin typeface="Meiryo UI" panose="020B0604030504040204" pitchFamily="50" charset="-128"/>
                <a:ea typeface="Meiryo UI" panose="020B0604030504040204" pitchFamily="50" charset="-128"/>
              </a:rPr>
              <a:t>22</a:t>
            </a:r>
            <a:r>
              <a:rPr kumimoji="1" lang="ja-JP" altLang="en-US" sz="1100" dirty="0">
                <a:latin typeface="Meiryo UI" panose="020B0604030504040204" pitchFamily="50" charset="-128"/>
                <a:ea typeface="Meiryo UI" panose="020B0604030504040204" pitchFamily="50" charset="-128"/>
              </a:rPr>
              <a:t>日</a:t>
            </a:r>
            <a:r>
              <a:rPr kumimoji="1" lang="ja-JP" altLang="en-US" sz="1100" dirty="0">
                <a:solidFill>
                  <a:schemeClr val="tx1"/>
                </a:solidFill>
                <a:latin typeface="Meiryo UI" panose="020B0604030504040204" pitchFamily="50" charset="-128"/>
                <a:ea typeface="Meiryo UI" panose="020B0604030504040204" pitchFamily="50" charset="-128"/>
              </a:rPr>
              <a:t>）における合意に基づき、大阪府・大阪市・堺市は、本戦略における観光施策の方向性を共有し、連携して関連施策を推進することにより、さらなる誘客や府域周遊の促進など事業効果を相乗的に高め、大阪全体としてのメリットにつなげる「新しい好循環」を実現する。</a:t>
            </a:r>
          </a:p>
        </p:txBody>
      </p:sp>
      <p:grpSp>
        <p:nvGrpSpPr>
          <p:cNvPr id="7" name="グループ化 6">
            <a:extLst>
              <a:ext uri="{FF2B5EF4-FFF2-40B4-BE49-F238E27FC236}">
                <a16:creationId xmlns:a16="http://schemas.microsoft.com/office/drawing/2014/main" id="{3EAB201C-4B5A-4C13-B22A-940CA966B1EC}"/>
              </a:ext>
            </a:extLst>
          </p:cNvPr>
          <p:cNvGrpSpPr/>
          <p:nvPr/>
        </p:nvGrpSpPr>
        <p:grpSpPr>
          <a:xfrm>
            <a:off x="664908" y="1497112"/>
            <a:ext cx="8576184" cy="1548000"/>
            <a:chOff x="667807" y="3459214"/>
            <a:chExt cx="8576184" cy="1617510"/>
          </a:xfrm>
        </p:grpSpPr>
        <p:sp>
          <p:nvSpPr>
            <p:cNvPr id="8" name="正方形/長方形 7">
              <a:extLst>
                <a:ext uri="{FF2B5EF4-FFF2-40B4-BE49-F238E27FC236}">
                  <a16:creationId xmlns:a16="http://schemas.microsoft.com/office/drawing/2014/main" id="{67AB9626-3129-4295-8FEE-900D014DCDBC}"/>
                </a:ext>
              </a:extLst>
            </p:cNvPr>
            <p:cNvSpPr/>
            <p:nvPr/>
          </p:nvSpPr>
          <p:spPr>
            <a:xfrm>
              <a:off x="667807" y="3459214"/>
              <a:ext cx="8576184" cy="1617510"/>
            </a:xfrm>
            <a:prstGeom prst="rect">
              <a:avLst/>
            </a:prstGeom>
            <a:noFill/>
            <a:ln>
              <a:solidFill>
                <a:schemeClr val="tx1"/>
              </a:solidFill>
              <a:prstDash val="sysDot"/>
            </a:ln>
          </p:spPr>
          <p:style>
            <a:lnRef idx="2">
              <a:schemeClr val="dk1"/>
            </a:lnRef>
            <a:fillRef idx="1">
              <a:schemeClr val="lt1"/>
            </a:fillRef>
            <a:effectRef idx="0">
              <a:schemeClr val="dk1"/>
            </a:effectRef>
            <a:fontRef idx="minor">
              <a:schemeClr val="dk1"/>
            </a:fontRef>
          </p:style>
          <p:txBody>
            <a:bodyPr rtlCol="0" anchor="ctr"/>
            <a:lstStyle/>
            <a:p>
              <a:pPr>
                <a:lnSpc>
                  <a:spcPct val="140000"/>
                </a:lnSpc>
              </a:pPr>
              <a:r>
                <a:rPr kumimoji="1" lang="ja-JP" altLang="en-US" sz="1100" b="1" dirty="0">
                  <a:latin typeface="Meiryo UI" panose="020B0604030504040204" pitchFamily="50" charset="-128"/>
                  <a:ea typeface="Meiryo UI" panose="020B0604030504040204" pitchFamily="50" charset="-128"/>
                </a:rPr>
                <a:t>　　　　　</a:t>
              </a:r>
              <a:endParaRPr kumimoji="1" lang="en-US" altLang="ja-JP" sz="1100" b="1" dirty="0">
                <a:latin typeface="Meiryo UI" panose="020B0604030504040204" pitchFamily="50" charset="-128"/>
                <a:ea typeface="Meiryo UI" panose="020B0604030504040204" pitchFamily="50" charset="-128"/>
              </a:endParaRPr>
            </a:p>
            <a:p>
              <a:pPr>
                <a:lnSpc>
                  <a:spcPct val="140000"/>
                </a:lnSpc>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は</a:t>
              </a:r>
              <a:r>
                <a:rPr lang="ja-JP" altLang="ja-JP"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2015</a:t>
              </a:r>
              <a:r>
                <a:rPr lang="ja-JP" altLang="ja-JP"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9</a:t>
              </a:r>
              <a:r>
                <a:rPr lang="ja-JP" altLang="ja-JP" sz="1100" dirty="0">
                  <a:solidFill>
                    <a:schemeClr val="tx1"/>
                  </a:solidFill>
                  <a:latin typeface="Meiryo UI" panose="020B0604030504040204" pitchFamily="50" charset="-128"/>
                  <a:ea typeface="Meiryo UI" panose="020B0604030504040204" pitchFamily="50" charset="-128"/>
                </a:rPr>
                <a:t>月の国連サミットにおいて採択された「持続可能な開発のための</a:t>
              </a:r>
              <a:r>
                <a:rPr lang="en-US" altLang="ja-JP" sz="1100" dirty="0">
                  <a:solidFill>
                    <a:schemeClr val="tx1"/>
                  </a:solidFill>
                  <a:latin typeface="Meiryo UI" panose="020B0604030504040204" pitchFamily="50" charset="-128"/>
                  <a:ea typeface="Meiryo UI" panose="020B0604030504040204" pitchFamily="50" charset="-128"/>
                </a:rPr>
                <a:t>2030</a:t>
              </a:r>
              <a:r>
                <a:rPr lang="ja-JP" altLang="ja-JP" sz="1100" dirty="0">
                  <a:solidFill>
                    <a:schemeClr val="tx1"/>
                  </a:solidFill>
                  <a:latin typeface="Meiryo UI" panose="020B0604030504040204" pitchFamily="50" charset="-128"/>
                  <a:ea typeface="Meiryo UI" panose="020B0604030504040204" pitchFamily="50" charset="-128"/>
                </a:rPr>
                <a:t>アジェンダ」で設定された</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年を年限とする国際目標であり、誰一人取り残さない持続可能な社会の実現のため、</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17</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の目標</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と</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169</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のターゲットが定められている。大阪は、万博の開催都市として</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、世界の先頭に立って</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に貢献する</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先進都市」を</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めざ</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し</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、様々なステークホルダーと連携のもと取組みを進めている。</a:t>
              </a: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a:lnSpc>
                  <a:spcPct val="140000"/>
                </a:lnSpc>
              </a:pP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本戦略</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に基づく施策についても、関係機関等と連携しつつ、</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の観点</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踏まえ</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ながら取組み</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を進めていく。</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2413666C-9385-48AC-BC22-4DD758A6AEF3}"/>
                </a:ext>
              </a:extLst>
            </p:cNvPr>
            <p:cNvSpPr txBox="1"/>
            <p:nvPr/>
          </p:nvSpPr>
          <p:spPr>
            <a:xfrm>
              <a:off x="673067" y="3557697"/>
              <a:ext cx="2286000" cy="276999"/>
            </a:xfrm>
            <a:prstGeom prst="rect">
              <a:avLst/>
            </a:prstGeom>
            <a:noFill/>
          </p:spPr>
          <p:txBody>
            <a:bodyPr wrap="square" rtlCol="0">
              <a:spAutoFit/>
            </a:bodyPr>
            <a:lstStyle/>
            <a:p>
              <a:r>
                <a:rPr lang="ja-JP" altLang="en-US" sz="1200" b="1" u="sng" dirty="0">
                  <a:latin typeface="Meiryo UI" panose="020B0604030504040204" pitchFamily="50" charset="-128"/>
                  <a:ea typeface="Meiryo UI" panose="020B0604030504040204" pitchFamily="50" charset="-128"/>
                </a:rPr>
                <a:t>■　</a:t>
              </a:r>
              <a:r>
                <a:rPr lang="en-US" altLang="ja-JP" sz="1200" b="1" u="sng" dirty="0">
                  <a:latin typeface="Meiryo UI" panose="020B0604030504040204" pitchFamily="50" charset="-128"/>
                  <a:ea typeface="Meiryo UI" panose="020B0604030504040204" pitchFamily="50" charset="-128"/>
                </a:rPr>
                <a:t>SDGs</a:t>
              </a:r>
              <a:r>
                <a:rPr lang="ja-JP" altLang="en-US" sz="1200" b="1" u="sng" dirty="0">
                  <a:latin typeface="Meiryo UI" panose="020B0604030504040204" pitchFamily="50" charset="-128"/>
                  <a:ea typeface="Meiryo UI" panose="020B0604030504040204" pitchFamily="50" charset="-128"/>
                </a:rPr>
                <a:t>の取組み</a:t>
              </a:r>
              <a:endParaRPr kumimoji="1" lang="ja-JP" altLang="en-US" sz="1200" dirty="0"/>
            </a:p>
          </p:txBody>
        </p:sp>
      </p:grpSp>
      <p:sp>
        <p:nvSpPr>
          <p:cNvPr id="17" name="スライド番号プレースホルダー 6">
            <a:extLst>
              <a:ext uri="{FF2B5EF4-FFF2-40B4-BE49-F238E27FC236}">
                <a16:creationId xmlns:a16="http://schemas.microsoft.com/office/drawing/2014/main" id="{FF066C86-66CB-470D-A77A-4CDD7CF0F79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9</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60347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758068727"/>
              </p:ext>
            </p:extLst>
          </p:nvPr>
        </p:nvGraphicFramePr>
        <p:xfrm>
          <a:off x="508132" y="1355652"/>
          <a:ext cx="9057499" cy="5040001"/>
        </p:xfrm>
        <a:graphic>
          <a:graphicData uri="http://schemas.openxmlformats.org/drawingml/2006/table">
            <a:tbl>
              <a:tblPr firstRow="1" firstCol="1" bandRow="1">
                <a:tableStyleId>{69CF1AB2-1976-4502-BF36-3FF5EA218861}</a:tableStyleId>
              </a:tblPr>
              <a:tblGrid>
                <a:gridCol w="367681">
                  <a:extLst>
                    <a:ext uri="{9D8B030D-6E8A-4147-A177-3AD203B41FA5}">
                      <a16:colId xmlns:a16="http://schemas.microsoft.com/office/drawing/2014/main" val="1034898150"/>
                    </a:ext>
                  </a:extLst>
                </a:gridCol>
                <a:gridCol w="2844000">
                  <a:extLst>
                    <a:ext uri="{9D8B030D-6E8A-4147-A177-3AD203B41FA5}">
                      <a16:colId xmlns:a16="http://schemas.microsoft.com/office/drawing/2014/main" val="3427753982"/>
                    </a:ext>
                  </a:extLst>
                </a:gridCol>
                <a:gridCol w="5845818">
                  <a:extLst>
                    <a:ext uri="{9D8B030D-6E8A-4147-A177-3AD203B41FA5}">
                      <a16:colId xmlns:a16="http://schemas.microsoft.com/office/drawing/2014/main" val="1183637121"/>
                    </a:ext>
                  </a:extLst>
                </a:gridCol>
              </a:tblGrid>
              <a:tr h="835537">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誰もが訪れたくなる</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世界第一級の観光都市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食や歴史、文化・芸術、スポーツなどの大阪の強みに更なる磨きをかけるとともに、大阪が持つ資源の価値やポテンシャルの最大化等に取り組み、世界に通ずる魅力あふれる都市をめざす。</a:t>
                      </a:r>
                    </a:p>
                  </a:txBody>
                  <a:tcPr marL="37820" marR="37820" marT="0" marB="0" anchor="ctr"/>
                </a:tc>
                <a:extLst>
                  <a:ext uri="{0D108BD9-81ED-4DB2-BD59-A6C34878D82A}">
                    <a16:rowId xmlns:a16="http://schemas.microsoft.com/office/drawing/2014/main" val="2021061701"/>
                  </a:ext>
                </a:extLst>
              </a:tr>
              <a:tr h="895734">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文化力を活用した</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世界に誇れる魅力あふれる都市</a:t>
                      </a:r>
                    </a:p>
                  </a:txBody>
                  <a:tcPr marL="37820" marR="37820" marT="0" marB="0" anchor="ctr"/>
                </a:tc>
                <a:tc>
                  <a:txBody>
                    <a:bodyPr/>
                    <a:lstStyle/>
                    <a:p>
                      <a:pPr marL="72000" indent="0" algn="just">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marL="37820" marR="37820" marT="0" marB="0" anchor="ctr"/>
                </a:tc>
                <a:extLst>
                  <a:ext uri="{0D108BD9-81ED-4DB2-BD59-A6C34878D82A}">
                    <a16:rowId xmlns:a16="http://schemas.microsoft.com/office/drawing/2014/main" val="1315625383"/>
                  </a:ext>
                </a:extLst>
              </a:tr>
              <a:tr h="808967">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スポーツによる</a:t>
                      </a:r>
                      <a:endParaRPr kumimoji="1" lang="en-US" altLang="ja-JP" sz="1400" b="1" dirty="0">
                        <a:latin typeface="BIZ UDPゴシック" panose="020B0400000000000000" pitchFamily="50" charset="-128"/>
                        <a:ea typeface="BIZ UDPゴシック" panose="020B0400000000000000" pitchFamily="50" charset="-128"/>
                      </a:endParaRPr>
                    </a:p>
                    <a:p>
                      <a:pPr algn="ctr"/>
                      <a:r>
                        <a:rPr kumimoji="1" lang="ja-JP" altLang="en-US" sz="1400" b="1" dirty="0">
                          <a:latin typeface="BIZ UDPゴシック" panose="020B0400000000000000" pitchFamily="50" charset="-128"/>
                          <a:ea typeface="BIZ UDPゴシック" panose="020B0400000000000000" pitchFamily="50" charset="-128"/>
                        </a:rPr>
                        <a:t>活力あふれる都市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indent="0" algn="l">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世界的なトップアスリートのパフォーマンスを「みる」機会やスポーツを「する」機会の提供、大阪の地域資源を生かしたスポーツツーリズム等により、</a:t>
                      </a:r>
                      <a:r>
                        <a:rPr lang="ja-JP" altLang="en-US" sz="1200" u="none" strike="noStrike" kern="100" dirty="0">
                          <a:solidFill>
                            <a:schemeClr val="tx1"/>
                          </a:solidFill>
                          <a:effectLst/>
                          <a:latin typeface="Meiryo UI" panose="020B0604030504040204" pitchFamily="50" charset="-128"/>
                          <a:ea typeface="Meiryo UI" panose="020B0604030504040204" pitchFamily="50" charset="-128"/>
                        </a:rPr>
                        <a:t>活力</a:t>
                      </a:r>
                      <a:r>
                        <a:rPr lang="ja-JP" altLang="en-US" sz="1200" u="none" kern="100" dirty="0">
                          <a:solidFill>
                            <a:schemeClr val="tx1"/>
                          </a:solidFill>
                          <a:effectLst/>
                          <a:latin typeface="Meiryo UI" panose="020B0604030504040204" pitchFamily="50" charset="-128"/>
                          <a:ea typeface="Meiryo UI" panose="020B0604030504040204" pitchFamily="50" charset="-128"/>
                        </a:rPr>
                        <a:t>あふれる都市をめざす。</a:t>
                      </a:r>
                    </a:p>
                  </a:txBody>
                  <a:tcPr marL="37820" marR="37820" marT="0" marB="0" anchor="ctr"/>
                </a:tc>
                <a:extLst>
                  <a:ext uri="{0D108BD9-81ED-4DB2-BD59-A6C34878D82A}">
                    <a16:rowId xmlns:a16="http://schemas.microsoft.com/office/drawing/2014/main" val="844233874"/>
                  </a:ext>
                </a:extLst>
              </a:tr>
              <a:tr h="837060">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アジア・</a:t>
                      </a: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オセアニアで</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トップクラスの</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MICE</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strike="noStrike" dirty="0">
                          <a:solidFill>
                            <a:schemeClr val="tx1"/>
                          </a:solidFill>
                          <a:latin typeface="Meiryo UI" panose="020B0604030504040204" pitchFamily="50" charset="-128"/>
                          <a:ea typeface="Meiryo UI" panose="020B0604030504040204" pitchFamily="50" charset="-128"/>
                        </a:rPr>
                        <a:t>大阪・関西万博開催都市としての実績や</a:t>
                      </a:r>
                      <a:r>
                        <a:rPr kumimoji="1" lang="ja-JP" altLang="en-US" sz="1200" dirty="0">
                          <a:solidFill>
                            <a:schemeClr val="tx1"/>
                          </a:solidFill>
                          <a:latin typeface="Meiryo UI" panose="020B0604030504040204" pitchFamily="50" charset="-128"/>
                          <a:ea typeface="Meiryo UI" panose="020B0604030504040204" pitchFamily="50" charset="-128"/>
                        </a:rPr>
                        <a:t>統合型リゾート（</a:t>
                      </a:r>
                      <a:r>
                        <a:rPr kumimoji="1" lang="en-US" altLang="ja-JP" sz="1200" dirty="0">
                          <a:solidFill>
                            <a:schemeClr val="tx1"/>
                          </a:solidFill>
                          <a:latin typeface="Meiryo UI" panose="020B0604030504040204" pitchFamily="50" charset="-128"/>
                          <a:ea typeface="Meiryo UI" panose="020B0604030504040204" pitchFamily="50" charset="-128"/>
                        </a:rPr>
                        <a:t>IR</a:t>
                      </a:r>
                      <a:r>
                        <a:rPr kumimoji="1" lang="ja-JP" altLang="en-US" sz="1200" dirty="0">
                          <a:solidFill>
                            <a:schemeClr val="tx1"/>
                          </a:solidFill>
                          <a:latin typeface="Meiryo UI" panose="020B0604030504040204" pitchFamily="50" charset="-128"/>
                          <a:ea typeface="Meiryo UI" panose="020B0604030504040204" pitchFamily="50" charset="-128"/>
                        </a:rPr>
                        <a:t>）のインパクトを生かし、オール大阪での戦略的な取組みにより、世界水準の</a:t>
                      </a:r>
                      <a:r>
                        <a:rPr kumimoji="1" lang="en-US" altLang="ja-JP" sz="1200" dirty="0">
                          <a:solidFill>
                            <a:schemeClr val="tx1"/>
                          </a:solidFill>
                          <a:latin typeface="Meiryo UI" panose="020B0604030504040204" pitchFamily="50" charset="-128"/>
                          <a:ea typeface="Meiryo UI" panose="020B0604030504040204" pitchFamily="50" charset="-128"/>
                        </a:rPr>
                        <a:t>MICE</a:t>
                      </a:r>
                      <a:r>
                        <a:rPr kumimoji="1" lang="ja-JP" altLang="en-US" sz="1200" dirty="0">
                          <a:solidFill>
                            <a:schemeClr val="tx1"/>
                          </a:solidFill>
                          <a:latin typeface="Meiryo UI" panose="020B0604030504040204" pitchFamily="50" charset="-128"/>
                          <a:ea typeface="Meiryo UI" panose="020B0604030504040204" pitchFamily="50" charset="-128"/>
                        </a:rPr>
                        <a:t>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3814659054"/>
                  </a:ext>
                </a:extLst>
              </a:tr>
              <a:tr h="871562">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大阪の海外ネットワークを活用した多様な国際交流や将来の大阪に貢献できるグローバル人材の育成・活躍の推進により、新しい価値が生まれ、持続的に成長する都市をめざす。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1676574644"/>
                  </a:ext>
                </a:extLst>
              </a:tr>
              <a:tr h="791141">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６</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さらなる誘客を図る</a:t>
                      </a:r>
                      <a:endParaRPr kumimoji="1" lang="en-US" altLang="ja-JP"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安心して楽しめる快適な都市</a:t>
                      </a: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160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大</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阪</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を訪れる方々も地域の方々も、誰もが安全</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・安心・快適に過ごすことができる持続可能な都市をめざす。</a:t>
                      </a:r>
                      <a:endParaRPr kumimoji="1"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37820" marR="37820" marT="0" marB="0" anchor="ctr"/>
                </a:tc>
                <a:extLst>
                  <a:ext uri="{0D108BD9-81ED-4DB2-BD59-A6C34878D82A}">
                    <a16:rowId xmlns:a16="http://schemas.microsoft.com/office/drawing/2014/main" val="1727259644"/>
                  </a:ext>
                </a:extLst>
              </a:tr>
            </a:tbl>
          </a:graphicData>
        </a:graphic>
      </p:graphicFrame>
      <p:sp>
        <p:nvSpPr>
          <p:cNvPr id="6" name="正方形/長方形 5"/>
          <p:cNvSpPr/>
          <p:nvPr/>
        </p:nvSpPr>
        <p:spPr>
          <a:xfrm>
            <a:off x="159657" y="775566"/>
            <a:ext cx="9584766" cy="46524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300" dirty="0">
                <a:solidFill>
                  <a:schemeClr val="tx1"/>
                </a:solidFill>
                <a:latin typeface="Meiryo UI" panose="020B0604030504040204" pitchFamily="50" charset="-128"/>
                <a:ea typeface="Meiryo UI" panose="020B0604030504040204" pitchFamily="50" charset="-128"/>
              </a:rPr>
              <a:t>都市の賑わいや活力を創出するため、６つの</a:t>
            </a:r>
            <a:r>
              <a:rPr lang="ja-JP" altLang="en-US" sz="1300" dirty="0">
                <a:solidFill>
                  <a:schemeClr val="tx1"/>
                </a:solidFill>
                <a:latin typeface="Meiryo UI" panose="020B0604030504040204" pitchFamily="50" charset="-128"/>
                <a:ea typeface="Meiryo UI" panose="020B0604030504040204" pitchFamily="50" charset="-128"/>
              </a:rPr>
              <a:t>テーマ</a:t>
            </a:r>
            <a:r>
              <a:rPr kumimoji="1" lang="ja-JP" altLang="en-US" sz="1300" dirty="0">
                <a:solidFill>
                  <a:schemeClr val="tx1"/>
                </a:solidFill>
                <a:latin typeface="Meiryo UI" panose="020B0604030504040204" pitchFamily="50" charset="-128"/>
                <a:ea typeface="Meiryo UI" panose="020B0604030504040204" pitchFamily="50" charset="-128"/>
              </a:rPr>
              <a:t>を設定し、その実現に向けてベクトルをあわせて施策の実施に取り組む</a:t>
            </a:r>
            <a:r>
              <a:rPr kumimoji="1" lang="ja-JP" altLang="en-US" sz="1300" dirty="0">
                <a:solidFill>
                  <a:schemeClr val="tx1"/>
                </a:solidFill>
                <a:latin typeface="+mn-ea"/>
              </a:rPr>
              <a:t>。</a:t>
            </a:r>
          </a:p>
        </p:txBody>
      </p:sp>
      <p:sp>
        <p:nvSpPr>
          <p:cNvPr id="8" name="正方形/長方形 7">
            <a:extLst>
              <a:ext uri="{FF2B5EF4-FFF2-40B4-BE49-F238E27FC236}">
                <a16:creationId xmlns:a16="http://schemas.microsoft.com/office/drawing/2014/main" id="{0082E7B5-F170-4F3A-849A-EFD65B8A6530}"/>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spc="300" dirty="0">
                <a:solidFill>
                  <a:schemeClr val="tx1"/>
                </a:solidFill>
                <a:latin typeface="BIZ UDPゴシック" panose="020B0400000000000000" pitchFamily="50" charset="-128"/>
                <a:ea typeface="BIZ UDPゴシック" panose="020B0400000000000000" pitchFamily="50" charset="-128"/>
              </a:rPr>
              <a:t>　　</a:t>
            </a:r>
            <a:r>
              <a:rPr lang="ja-JP" altLang="en-US" sz="2400" spc="300" dirty="0">
                <a:solidFill>
                  <a:schemeClr val="tx1"/>
                </a:solidFill>
                <a:latin typeface="BIZ UDPゴシック" panose="020B0400000000000000" pitchFamily="50" charset="-128"/>
                <a:ea typeface="BIZ UDPゴシック" panose="020B0400000000000000" pitchFamily="50" charset="-128"/>
              </a:rPr>
              <a:t>テーマ別の取組み</a:t>
            </a:r>
            <a:endParaRPr kumimoji="1" lang="ja-JP" altLang="en-US" sz="2400" spc="300" dirty="0">
              <a:solidFill>
                <a:schemeClr val="tx1"/>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342251C4-1AF3-4B00-B717-50378DD58BBB}"/>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10</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2995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781995200"/>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１　誰もが訪れたくなる世界第一級の観光都市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世界第一級の文化・観光拠点の形成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b="0" u="none" dirty="0">
                          <a:solidFill>
                            <a:schemeClr val="tx1"/>
                          </a:solidFill>
                          <a:latin typeface="Meiryo UI" panose="020B0604030504040204" pitchFamily="50" charset="-128"/>
                          <a:ea typeface="Meiryo UI" panose="020B0604030504040204" pitchFamily="50" charset="-128"/>
                        </a:rPr>
                        <a:t>IR</a:t>
                      </a:r>
                      <a:r>
                        <a:rPr kumimoji="1" lang="ja-JP" altLang="en-US" sz="1050" b="0" u="none" dirty="0">
                          <a:solidFill>
                            <a:schemeClr val="tx1"/>
                          </a:solidFill>
                          <a:latin typeface="Meiryo UI" panose="020B0604030504040204" pitchFamily="50" charset="-128"/>
                          <a:ea typeface="Meiryo UI" panose="020B0604030504040204" pitchFamily="50" charset="-128"/>
                        </a:rPr>
                        <a:t>を核とした夢洲における新たな国際観光拠点の形成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関西・</a:t>
                      </a:r>
                      <a:r>
                        <a:rPr kumimoji="1" lang="ja-JP" altLang="en-US" sz="1050" b="0" u="none" strike="noStrike" dirty="0">
                          <a:solidFill>
                            <a:schemeClr val="tx1"/>
                          </a:solidFill>
                          <a:latin typeface="Meiryo UI" panose="020B0604030504040204" pitchFamily="50" charset="-128"/>
                          <a:ea typeface="Meiryo UI" panose="020B0604030504040204" pitchFamily="50" charset="-128"/>
                        </a:rPr>
                        <a:t>西日本との連携強化と交通ネットワークの充実によるゲートウェイ機能の発揮</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大阪・関西万博のレガシーを生かした大阪の魅力発信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世界の人々を惹きつけるキラーコンテンツの創出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ナイトカルチャーの充実・強化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世界遺産百舌鳥・古市古墳群エリアの価値・魅力の発信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大阪市内の重点エリア（大阪城・大手前・森之宮地区、中之島地区、御堂筋地区、天王寺・阿倍野地区、新今宮地区、築港・ベイエリア地区）、</a:t>
                      </a:r>
                      <a:r>
                        <a:rPr kumimoji="1" lang="ja-JP" altLang="en-US" sz="1050" u="none" kern="1200" dirty="0">
                          <a:solidFill>
                            <a:schemeClr val="tx1"/>
                          </a:solidFill>
                          <a:latin typeface="Meiryo UI" panose="020B0604030504040204" pitchFamily="50" charset="-128"/>
                          <a:ea typeface="Meiryo UI" panose="020B0604030504040204" pitchFamily="50" charset="-128"/>
                        </a:rPr>
                        <a:t>大阪駅周辺地区（うめきた</a:t>
                      </a:r>
                      <a:r>
                        <a:rPr kumimoji="1" lang="en-US" altLang="ja-JP" sz="1050" u="none" kern="1200" dirty="0">
                          <a:solidFill>
                            <a:schemeClr val="tx1"/>
                          </a:solidFill>
                          <a:latin typeface="Meiryo UI" panose="020B0604030504040204" pitchFamily="50" charset="-128"/>
                          <a:ea typeface="Meiryo UI" panose="020B0604030504040204" pitchFamily="50" charset="-128"/>
                        </a:rPr>
                        <a:t>2</a:t>
                      </a:r>
                      <a:r>
                        <a:rPr kumimoji="1" lang="ja-JP" altLang="en-US" sz="1050" u="none" kern="1200" dirty="0">
                          <a:solidFill>
                            <a:schemeClr val="tx1"/>
                          </a:solidFill>
                          <a:latin typeface="Meiryo UI" panose="020B0604030504040204" pitchFamily="50" charset="-128"/>
                          <a:ea typeface="Meiryo UI" panose="020B0604030504040204" pitchFamily="50" charset="-128"/>
                        </a:rPr>
                        <a:t>期など）</a:t>
                      </a:r>
                      <a:r>
                        <a:rPr kumimoji="1" lang="ja-JP" altLang="en-US" sz="1050" u="none" dirty="0">
                          <a:solidFill>
                            <a:schemeClr val="tx1"/>
                          </a:solidFill>
                          <a:latin typeface="Meiryo UI" panose="020B0604030504040204" pitchFamily="50" charset="-128"/>
                          <a:ea typeface="Meiryo UI" panose="020B0604030504040204" pitchFamily="50" charset="-128"/>
                        </a:rPr>
                        <a:t>、難波周辺地区等の魅力向上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ClrTx/>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水都大阪（水の回廊のさらなる活性化</a:t>
                      </a:r>
                      <a:r>
                        <a:rPr kumimoji="1" lang="ja-JP" altLang="en-US" sz="1050" u="none" strike="noStrike" dirty="0">
                          <a:solidFill>
                            <a:schemeClr val="tx1"/>
                          </a:solidFill>
                          <a:latin typeface="Meiryo UI" panose="020B0604030504040204" pitchFamily="50" charset="-128"/>
                          <a:ea typeface="Meiryo UI" panose="020B0604030504040204" pitchFamily="50" charset="-128"/>
                        </a:rPr>
                        <a:t>、水辺空間の魅力向上等</a:t>
                      </a:r>
                      <a:r>
                        <a:rPr kumimoji="1" lang="ja-JP" altLang="en-US" sz="1050" u="none" dirty="0">
                          <a:solidFill>
                            <a:schemeClr val="tx1"/>
                          </a:solidFill>
                          <a:latin typeface="Meiryo UI" panose="020B0604030504040204" pitchFamily="50" charset="-128"/>
                          <a:ea typeface="Meiryo UI" panose="020B0604030504040204" pitchFamily="50" charset="-128"/>
                        </a:rPr>
                        <a:t>）、光のまちづくりの推進（大阪・光の饗宴、大阪光のまちづくり</a:t>
                      </a:r>
                      <a:r>
                        <a:rPr kumimoji="1" lang="en-US" altLang="ja-JP" sz="1050" u="none" dirty="0">
                          <a:solidFill>
                            <a:schemeClr val="tx1"/>
                          </a:solidFill>
                          <a:latin typeface="Meiryo UI" panose="020B0604030504040204" pitchFamily="50" charset="-128"/>
                          <a:ea typeface="Meiryo UI" panose="020B0604030504040204" pitchFamily="50" charset="-128"/>
                        </a:rPr>
                        <a:t>2030</a:t>
                      </a:r>
                      <a:r>
                        <a:rPr kumimoji="1" lang="ja-JP" altLang="en-US" sz="1050" u="none" dirty="0">
                          <a:solidFill>
                            <a:schemeClr val="tx1"/>
                          </a:solidFill>
                          <a:latin typeface="Meiryo UI" panose="020B0604030504040204" pitchFamily="50" charset="-128"/>
                          <a:ea typeface="Meiryo UI" panose="020B0604030504040204" pitchFamily="50" charset="-128"/>
                        </a:rPr>
                        <a:t>構想の推進等）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ClrTx/>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ベイエリアにおける集客交流拠点の形成・ネットワーク化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万博記念公園の魅力向上（ビジョンの推進、大規模アリーナを中核とした大阪・関西を代表する新たなスポーツ・文化の拠点づくり）</a:t>
                      </a:r>
                      <a:br>
                        <a:rPr kumimoji="1" lang="en-US" altLang="ja-JP" sz="1050" b="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（関連：</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⑥、</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大阪の強みを生かした魅力創出・発信</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大規模集客施設やエンターテインメントなどを活用した魅力発信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大阪の食の魅力の創出・発信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府内地域の資源（歴史・文化、景観、農林水産物、インフラ、商工業等）を生かした魅力の創出・発信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b="0" u="none" dirty="0">
                          <a:solidFill>
                            <a:schemeClr val="tx1"/>
                          </a:solidFill>
                          <a:latin typeface="Meiryo UI" panose="020B0604030504040204" pitchFamily="50" charset="-128"/>
                          <a:ea typeface="Meiryo UI" panose="020B0604030504040204" pitchFamily="50" charset="-128"/>
                        </a:rPr>
                        <a:t>歴史的な建築物や街並みなどを活用した魅力的な景観演出の推進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周遊性を高めるコンテンツの磨き上げ</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世界遺産</a:t>
                      </a:r>
                      <a:r>
                        <a:rPr kumimoji="1" lang="ja-JP" altLang="en-US" sz="1050" u="none" dirty="0">
                          <a:solidFill>
                            <a:schemeClr val="tx1"/>
                          </a:solidFill>
                          <a:latin typeface="Meiryo UI" panose="020B0604030504040204" pitchFamily="50" charset="-128"/>
                          <a:ea typeface="Meiryo UI" panose="020B0604030504040204" pitchFamily="50" charset="-128"/>
                        </a:rPr>
                        <a:t>百舌鳥・古市古墳群や万博記念公園をはじめとする府内の魅力的なコンテンツの発信、デジタル化の推進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テクノロジーを駆使した新型エンタメ・街の演出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広域周遊コースの発信・誘客促進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地域資源を活用し</a:t>
                      </a:r>
                      <a:r>
                        <a:rPr kumimoji="1" lang="ja-JP" altLang="en-US" sz="1050" b="0" u="none" dirty="0">
                          <a:solidFill>
                            <a:schemeClr val="tx1"/>
                          </a:solidFill>
                          <a:latin typeface="Meiryo UI" panose="020B0604030504040204" pitchFamily="50" charset="-128"/>
                          <a:ea typeface="Meiryo UI" panose="020B0604030504040204" pitchFamily="50" charset="-128"/>
                        </a:rPr>
                        <a:t>魅力を深く体感・体験できる</a:t>
                      </a:r>
                      <a:r>
                        <a:rPr kumimoji="1" lang="ja-JP" altLang="en-US" sz="1050" u="none" dirty="0">
                          <a:solidFill>
                            <a:schemeClr val="tx1"/>
                          </a:solidFill>
                          <a:latin typeface="Meiryo UI" panose="020B0604030504040204" pitchFamily="50" charset="-128"/>
                          <a:ea typeface="Meiryo UI" panose="020B0604030504040204" pitchFamily="50" charset="-128"/>
                        </a:rPr>
                        <a:t>着地型観光の促進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自転車で周遊できるサイクルロードの整備・活用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自然やみどりを生かした都市魅力の創出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山や里、海における癒しと賑わいの空間創出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都市公園や自然公園、観光農園等の魅力向上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旅行者ニーズに配慮した多様なサービスの提供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高い観光消費が見込める客層の受入拡大に向けた環境整備、ウェルネスや特別感・上質感のある体験など多様なニーズに対応した魅力づくり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効果的なプロモーションの強化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国内外の観光客ニーズ分析等マーケティングの強化、ニーズやターゲットに応じた戦略的プロモーションの実施</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5" name="四角形: 角を丸くする 4">
            <a:extLst>
              <a:ext uri="{FF2B5EF4-FFF2-40B4-BE49-F238E27FC236}">
                <a16:creationId xmlns:a16="http://schemas.microsoft.com/office/drawing/2014/main" id="{8796E068-8C71-4B95-A6E4-DD17A3D81657}"/>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0ECB3E87-AA99-4355-8429-3D117E0B29BD}"/>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6" name="正方形/長方形 5">
            <a:extLst>
              <a:ext uri="{FF2B5EF4-FFF2-40B4-BE49-F238E27FC236}">
                <a16:creationId xmlns:a16="http://schemas.microsoft.com/office/drawing/2014/main" id="{83ED4F09-899A-48B3-8B04-3CA03FB4527A}"/>
              </a:ext>
            </a:extLst>
          </p:cNvPr>
          <p:cNvSpPr/>
          <p:nvPr/>
        </p:nvSpPr>
        <p:spPr>
          <a:xfrm>
            <a:off x="955990" y="824279"/>
            <a:ext cx="512096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IR</a:t>
            </a:r>
            <a:r>
              <a:rPr lang="ja-JP" altLang="en-US" sz="1050" dirty="0">
                <a:solidFill>
                  <a:schemeClr val="tx1"/>
                </a:solidFill>
                <a:latin typeface="Meiryo UI" panose="020B0604030504040204" pitchFamily="50" charset="-128"/>
                <a:ea typeface="Meiryo UI" panose="020B0604030504040204" pitchFamily="50" charset="-128"/>
              </a:rPr>
              <a:t>、世界の人々を惹きつけるキラーコンテンツ、ナイトカルチャー、水都大阪、府内周遊の促進</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cxnSp>
        <p:nvCxnSpPr>
          <p:cNvPr id="8" name="直線コネクタ 7">
            <a:extLst>
              <a:ext uri="{FF2B5EF4-FFF2-40B4-BE49-F238E27FC236}">
                <a16:creationId xmlns:a16="http://schemas.microsoft.com/office/drawing/2014/main" id="{FC4EC4D4-9FCE-48B8-8C4C-02894C8C5E15}"/>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6">
            <a:extLst>
              <a:ext uri="{FF2B5EF4-FFF2-40B4-BE49-F238E27FC236}">
                <a16:creationId xmlns:a16="http://schemas.microsoft.com/office/drawing/2014/main" id="{17089DA8-BD80-4B63-8D66-69ED1F46320F}"/>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11</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1810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048B9E4F-CAE5-47D3-96FD-E14BDDDC24C5}"/>
              </a:ext>
            </a:extLst>
          </p:cNvPr>
          <p:cNvGraphicFramePr>
            <a:graphicFrameLocks noGrp="1"/>
          </p:cNvGraphicFramePr>
          <p:nvPr>
            <p:extLst>
              <p:ext uri="{D42A27DB-BD31-4B8C-83A1-F6EECF244321}">
                <p14:modId xmlns:p14="http://schemas.microsoft.com/office/powerpoint/2010/main" val="2073436484"/>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２　文化力を活用した世界に誇れる魅力あふれる都市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多彩な大阪文化を活用した都市魅力の向上や文化観光の推進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上方伝統芸能や上方演芸をはじめ、府内の様々な文化資源等を活用した都市魅力の向上</a:t>
                      </a:r>
                      <a:endParaRPr kumimoji="1" lang="en-US" altLang="ja-JP" sz="1050" u="none" strike="sng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美術館や博物館などにおける文化についての理解を深める文化観光の推進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歴史と文化が集積するエリアからの芸術文化の情報発信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大阪市立美術館など美術館や博物館</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更なる</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魅力の向上</a:t>
                      </a:r>
                      <a:r>
                        <a:rPr kumimoji="1" lang="ja-JP" altLang="en-US" sz="1050" u="none" strike="noStrike" dirty="0">
                          <a:solidFill>
                            <a:srgbClr val="FF0000"/>
                          </a:solidFill>
                          <a:latin typeface="Meiryo UI" panose="020B0604030504040204" pitchFamily="50" charset="-128"/>
                          <a:ea typeface="Meiryo UI" panose="020B0604030504040204" pitchFamily="50" charset="-128"/>
                        </a:rPr>
                        <a:t>　</a:t>
                      </a:r>
                      <a:endParaRPr kumimoji="1" lang="en-US" altLang="ja-JP" sz="1050" u="none" strike="noStrike" dirty="0">
                        <a:solidFill>
                          <a:srgbClr val="FF0000"/>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⑥）</a:t>
                      </a:r>
                      <a:endPar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新たな文化の創造・国内外への発信、他文化への理解や交流の促進</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デジタル技術を活用した創作活動の展開など新たな文化創造の振興</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大阪と国内外の様々な文化や歴史、言語、習慣などが交流する機会の創出による他文化理解、異文化交流の促進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文化芸術を創造し、支える人材の育成・支援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持続可能な文化芸術の振興に向けた担い手の育成・支援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文化芸術の担い手が着実・安定的に創造的な文化芸術活動を継続できる環境づくり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多様な文化芸術活動の持続可能な成長・発展に向けた連携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文化芸術関係者、</a:t>
                      </a:r>
                      <a:r>
                        <a:rPr kumimoji="1" lang="ja-JP" altLang="en-US" sz="1050" u="none" strike="noStrike" baseline="0" dirty="0">
                          <a:solidFill>
                            <a:schemeClr val="tx1"/>
                          </a:solidFill>
                          <a:latin typeface="Meiryo UI" panose="020B0604030504040204" pitchFamily="50" charset="-128"/>
                          <a:ea typeface="Meiryo UI" panose="020B0604030504040204" pitchFamily="50" charset="-128"/>
                        </a:rPr>
                        <a:t>地域、アカデミア、ビジネスなど多様な主体の共創の促進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文化芸術活動をビジネスにつなげるアートフェア等の開催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文化芸術における鑑賞・参加・創造の機会等の充実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あらゆる人々が</a:t>
                      </a:r>
                      <a:r>
                        <a:rPr kumimoji="1" lang="ja-JP" altLang="en-US" sz="1050" u="none" dirty="0">
                          <a:solidFill>
                            <a:schemeClr val="tx1"/>
                          </a:solidFill>
                          <a:latin typeface="Meiryo UI" panose="020B0604030504040204" pitchFamily="50" charset="-128"/>
                          <a:ea typeface="Meiryo UI" panose="020B0604030504040204" pitchFamily="50" charset="-128"/>
                        </a:rPr>
                        <a:t>文化芸術を鑑賞、参加、創造できる機会のさらなる充実</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美術館・</a:t>
                      </a:r>
                      <a:r>
                        <a:rPr kumimoji="1" lang="ja-JP" altLang="en-US" sz="1050" u="none">
                          <a:solidFill>
                            <a:schemeClr val="tx1"/>
                          </a:solidFill>
                          <a:latin typeface="Meiryo UI" panose="020B0604030504040204" pitchFamily="50" charset="-128"/>
                          <a:ea typeface="Meiryo UI" panose="020B0604030504040204" pitchFamily="50" charset="-128"/>
                        </a:rPr>
                        <a:t>博物館施設などを</a:t>
                      </a:r>
                      <a:r>
                        <a:rPr kumimoji="1" lang="ja-JP" altLang="en-US" sz="1050" u="none" dirty="0">
                          <a:solidFill>
                            <a:schemeClr val="tx1"/>
                          </a:solidFill>
                          <a:latin typeface="Meiryo UI" panose="020B0604030504040204" pitchFamily="50" charset="-128"/>
                          <a:ea typeface="Meiryo UI" panose="020B0604030504040204" pitchFamily="50" charset="-128"/>
                        </a:rPr>
                        <a:t>活用した、良質で多様な文化に触れる機会の充実</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文化芸術拠点の充実や機能強化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府立江之子島文化芸術創造センター（</a:t>
                      </a:r>
                      <a:r>
                        <a:rPr kumimoji="1" lang="en-US" altLang="ja-JP" sz="1050" u="none" dirty="0">
                          <a:solidFill>
                            <a:schemeClr val="tx1"/>
                          </a:solidFill>
                          <a:latin typeface="Meiryo UI" panose="020B0604030504040204" pitchFamily="50" charset="-128"/>
                          <a:ea typeface="Meiryo UI" panose="020B0604030504040204" pitchFamily="50" charset="-128"/>
                        </a:rPr>
                        <a:t>enoco</a:t>
                      </a:r>
                      <a:r>
                        <a:rPr kumimoji="1" lang="ja-JP" altLang="en-US" sz="1050" u="none" dirty="0">
                          <a:solidFill>
                            <a:schemeClr val="tx1"/>
                          </a:solidFill>
                          <a:latin typeface="Meiryo UI" panose="020B0604030504040204" pitchFamily="50" charset="-128"/>
                          <a:ea typeface="Meiryo UI" panose="020B0604030504040204" pitchFamily="50" charset="-128"/>
                        </a:rPr>
                        <a:t>）の機能強化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府立上方演芸資料館（ワッハ上方）の運営を通じた上方演芸の保存及び振興、親しむ場の提供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文化芸術活動等の場の充実</a:t>
                      </a: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⑦ 関係機関及び市町村との連携の強化</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府内市町村が文化芸術に関する情報の共有などを図る機会の創出、市町村相互の連携強化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⑧ 文化資源の保存、活用、継承</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文化財・史跡の保存・活用を通じた文化芸術の社会的価値の醸成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10A9CA90-0D39-4ED5-B7F0-6D308EE61399}"/>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2AF8E43A-ED94-4F7F-95C3-6F9AA79A76FF}"/>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4A50CA65-840F-44FE-B3BA-BFB30983A68F}"/>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C68A20A0-1445-4C3C-BA91-63E9DBAE717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多彩な文化資源の活用、文化芸術活動の場の充実、文化芸術活動のビジネスへの展開</a:t>
            </a:r>
          </a:p>
        </p:txBody>
      </p:sp>
      <p:sp>
        <p:nvSpPr>
          <p:cNvPr id="15" name="スライド番号プレースホルダー 6">
            <a:extLst>
              <a:ext uri="{FF2B5EF4-FFF2-40B4-BE49-F238E27FC236}">
                <a16:creationId xmlns:a16="http://schemas.microsoft.com/office/drawing/2014/main" id="{B0A56CB4-6BA6-4851-8EAA-15DF61C3DDA2}"/>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1955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BD5BE05-3FAE-413D-AD1D-FE3B1B4274BF}"/>
              </a:ext>
            </a:extLst>
          </p:cNvPr>
          <p:cNvGraphicFramePr>
            <a:graphicFrameLocks noGrp="1"/>
          </p:cNvGraphicFramePr>
          <p:nvPr>
            <p:extLst>
              <p:ext uri="{D42A27DB-BD31-4B8C-83A1-F6EECF244321}">
                <p14:modId xmlns:p14="http://schemas.microsoft.com/office/powerpoint/2010/main" val="516047263"/>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３　スポーツによる活力にあふれる都市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ja-JP" altLang="en-US" sz="1050" b="1" dirty="0">
                          <a:solidFill>
                            <a:schemeClr val="tx1"/>
                          </a:solidFill>
                          <a:latin typeface="Meiryo UI" panose="020B0604030504040204" pitchFamily="50" charset="-128"/>
                          <a:ea typeface="Meiryo UI" panose="020B0604030504040204" pitchFamily="50" charset="-128"/>
                        </a:rPr>
                        <a:t>国際的なスポーツイベントの開催</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集客力のある大規模スポーツ大会を誘致し、トップアスリートのパフォーマンスを「みる」機会の提供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関西等に向けた機運醸成イベント等の展開</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大規模アリーナ・スタジアムを中核とした大阪・関西を代表する新たなスポーツ・文化の拠点づくり（関連：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大阪が誇るスポーツ資源を生かしたスポーツツーリズムの推進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大阪のブランド力を活用したスポーツイベントの誘致・開催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スポーツツーリズム推進のための情報発信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大規模スポーツイベント開催を契機としたレガシーの形成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関西等を契機としたスポーツツーリズムの推進</a:t>
                      </a: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a:t>
                      </a:r>
                      <a:r>
                        <a:rPr kumimoji="1" lang="ja-JP" altLang="en-US" sz="1050" b="1" dirty="0">
                          <a:solidFill>
                            <a:schemeClr val="tx1"/>
                          </a:solidFill>
                          <a:latin typeface="Meiryo UI" panose="020B0604030504040204" pitchFamily="50" charset="-128"/>
                          <a:ea typeface="Meiryo UI" panose="020B0604030504040204" pitchFamily="50" charset="-128"/>
                        </a:rPr>
                        <a:t>スポーツを「する」機会、「ささえる」力の拡充</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誰もが気軽にスポーツに取り組める機会の提供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トップアスリートの指導力などを活用した子どもたちの運動やスポーツに対する興味・関心の向上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スポーツを支える人材の育成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関西等を契機とした生涯スポーツの推進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スポーツを通じた健康増進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身近なコミュニティにおける気軽なスポーツ実践の場の拡充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企業・大学等と連携した事業の展開及びスポーツ健康科学の推進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ADB75B12-2D55-4328-9377-BA222FA07583}"/>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0EB399ED-8AC7-49C0-B7C5-39D46B28A01B}"/>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6EAECAFF-BEBB-4976-A390-57D644315346}"/>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721E66B9-3FFD-4A66-8F69-A45E8440178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大規模スポーツ大会の誘致、アーバンスポーツ等新分野のイベントの開催</a:t>
            </a:r>
          </a:p>
        </p:txBody>
      </p:sp>
      <p:sp>
        <p:nvSpPr>
          <p:cNvPr id="15" name="スライド番号プレースホルダー 6">
            <a:extLst>
              <a:ext uri="{FF2B5EF4-FFF2-40B4-BE49-F238E27FC236}">
                <a16:creationId xmlns:a16="http://schemas.microsoft.com/office/drawing/2014/main" id="{C9A8487B-116E-4E6E-A66E-C17262CBF52C}"/>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13</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3972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79430-46D9-1E36-9E87-57E190E84697}"/>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16263D17-E45C-B717-34B4-E7888902FFAC}"/>
              </a:ext>
            </a:extLst>
          </p:cNvPr>
          <p:cNvGraphicFramePr>
            <a:graphicFrameLocks noGrp="1"/>
          </p:cNvGraphicFramePr>
          <p:nvPr>
            <p:extLst>
              <p:ext uri="{D42A27DB-BD31-4B8C-83A1-F6EECF244321}">
                <p14:modId xmlns:p14="http://schemas.microsoft.com/office/powerpoint/2010/main" val="1665313679"/>
              </p:ext>
            </p:extLst>
          </p:nvPr>
        </p:nvGraphicFramePr>
        <p:xfrm>
          <a:off x="128816" y="100168"/>
          <a:ext cx="9648000" cy="2952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４　アジア・オセアニアでトップクラスの</a:t>
                      </a:r>
                      <a:r>
                        <a:rPr kumimoji="1" lang="en-US" altLang="ja-JP" sz="1300" dirty="0">
                          <a:solidFill>
                            <a:schemeClr val="bg1"/>
                          </a:solidFill>
                          <a:latin typeface="Meiryo UI" panose="020B0604030504040204" pitchFamily="50" charset="-128"/>
                          <a:ea typeface="Meiryo UI" panose="020B0604030504040204" pitchFamily="50" charset="-128"/>
                        </a:rPr>
                        <a:t>MICE</a:t>
                      </a:r>
                      <a:r>
                        <a:rPr kumimoji="1" lang="ja-JP" altLang="en-US" sz="1300" dirty="0">
                          <a:solidFill>
                            <a:schemeClr val="bg1"/>
                          </a:solidFill>
                          <a:latin typeface="Meiryo UI" panose="020B0604030504040204" pitchFamily="50" charset="-128"/>
                          <a:ea typeface="Meiryo UI" panose="020B0604030504040204" pitchFamily="50" charset="-128"/>
                        </a:rPr>
                        <a:t>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2556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誘致・開催支援の強化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にかかる開催経費等の助成制度の拡充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重点分野（ライフサイエンス、ものづくり、環境・エネルギー、国際金融都市、</a:t>
                      </a:r>
                      <a:br>
                        <a:rPr kumimoji="1" lang="ja-JP" altLang="en-US" sz="1050" u="none" strike="noStrike" dirty="0">
                          <a:solidFill>
                            <a:schemeClr val="tx1"/>
                          </a:solidFill>
                          <a:latin typeface="Meiryo UI" panose="020B0604030504040204" pitchFamily="50" charset="-128"/>
                          <a:ea typeface="Meiryo UI" panose="020B0604030504040204" pitchFamily="50" charset="-128"/>
                        </a:rPr>
                      </a:br>
                      <a:r>
                        <a:rPr kumimoji="1" lang="ja-JP" altLang="en-US" sz="1050" u="none" strike="noStrike" dirty="0">
                          <a:solidFill>
                            <a:schemeClr val="tx1"/>
                          </a:solidFill>
                          <a:latin typeface="Meiryo UI" panose="020B0604030504040204" pitchFamily="50" charset="-128"/>
                          <a:ea typeface="Meiryo UI" panose="020B0604030504040204" pitchFamily="50" charset="-128"/>
                        </a:rPr>
                        <a:t>スポーツ・食文化・エンターテインメント）や</a:t>
                      </a:r>
                      <a:r>
                        <a:rPr kumimoji="1" lang="en-US" altLang="ja-JP" sz="1050" u="none" strike="noStrike" dirty="0">
                          <a:solidFill>
                            <a:schemeClr val="tx1"/>
                          </a:solidFill>
                          <a:latin typeface="Meiryo UI" panose="020B0604030504040204" pitchFamily="50" charset="-128"/>
                          <a:ea typeface="Meiryo UI" panose="020B0604030504040204" pitchFamily="50" charset="-128"/>
                        </a:rPr>
                        <a:t>SDGs</a:t>
                      </a:r>
                      <a:r>
                        <a:rPr kumimoji="1" lang="ja-JP" altLang="en-US" sz="1050" u="none" strike="noStrike" dirty="0">
                          <a:solidFill>
                            <a:schemeClr val="tx1"/>
                          </a:solidFill>
                          <a:latin typeface="Meiryo UI" panose="020B0604030504040204" pitchFamily="50" charset="-128"/>
                          <a:ea typeface="Meiryo UI" panose="020B0604030504040204" pitchFamily="50" charset="-128"/>
                        </a:rPr>
                        <a:t>をテーマとする国際会議や</a:t>
                      </a:r>
                      <a:br>
                        <a:rPr kumimoji="1" lang="ja-JP" altLang="en-US" sz="1050" u="none" strike="noStrike" dirty="0">
                          <a:solidFill>
                            <a:schemeClr val="tx1"/>
                          </a:solidFill>
                          <a:latin typeface="Meiryo UI" panose="020B0604030504040204" pitchFamily="50" charset="-128"/>
                          <a:ea typeface="Meiryo UI" panose="020B0604030504040204" pitchFamily="50" charset="-128"/>
                        </a:rPr>
                      </a:br>
                      <a:r>
                        <a:rPr kumimoji="1" lang="ja-JP" altLang="en-US" sz="1050" u="none" strike="noStrike" dirty="0">
                          <a:solidFill>
                            <a:schemeClr val="tx1"/>
                          </a:solidFill>
                          <a:latin typeface="Meiryo UI" panose="020B0604030504040204" pitchFamily="50" charset="-128"/>
                          <a:ea typeface="Meiryo UI" panose="020B0604030504040204" pitchFamily="50" charset="-128"/>
                        </a:rPr>
                        <a:t>展示会等の開催支援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マーケティング、プロモーションの推進・強化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関係機関等が連携し、官民が一体となった誘致活動の推進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dirty="0">
                          <a:solidFill>
                            <a:schemeClr val="tx1"/>
                          </a:solidFill>
                          <a:latin typeface="Meiryo UI" panose="020B0604030504040204" pitchFamily="50" charset="-128"/>
                          <a:ea typeface="Meiryo UI" panose="020B0604030504040204" pitchFamily="50" charset="-128"/>
                        </a:rPr>
                        <a:t>MICE</a:t>
                      </a:r>
                      <a:r>
                        <a:rPr kumimoji="1" lang="ja-JP" altLang="en-US" sz="1050" dirty="0">
                          <a:solidFill>
                            <a:schemeClr val="tx1"/>
                          </a:solidFill>
                          <a:latin typeface="Meiryo UI" panose="020B0604030504040204" pitchFamily="50" charset="-128"/>
                          <a:ea typeface="Meiryo UI" panose="020B0604030504040204" pitchFamily="50" charset="-128"/>
                        </a:rPr>
                        <a:t>の種別・規模、開催地、主催者ニーズ等に応じたマーケティングの推進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大阪の強みを生かした先進的なユニークべニューの開発、情報発信の強化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の受入れ環境整備</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重点分野や</a:t>
                      </a:r>
                      <a:r>
                        <a:rPr kumimoji="1" lang="en-US" altLang="ja-JP" sz="1050" u="none" dirty="0">
                          <a:solidFill>
                            <a:schemeClr val="tx1"/>
                          </a:solidFill>
                          <a:latin typeface="Meiryo UI" panose="020B0604030504040204" pitchFamily="50" charset="-128"/>
                          <a:ea typeface="Meiryo UI" panose="020B0604030504040204" pitchFamily="50" charset="-128"/>
                        </a:rPr>
                        <a:t>SDGs</a:t>
                      </a:r>
                      <a:r>
                        <a:rPr kumimoji="1" lang="ja-JP" altLang="en-US" sz="1050" u="none" dirty="0">
                          <a:solidFill>
                            <a:schemeClr val="tx1"/>
                          </a:solidFill>
                          <a:latin typeface="Meiryo UI" panose="020B0604030504040204" pitchFamily="50" charset="-128"/>
                          <a:ea typeface="Meiryo UI" panose="020B0604030504040204" pitchFamily="50" charset="-128"/>
                        </a:rPr>
                        <a:t>と連動した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の誘致・創出に向けたエリア</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の連携強化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IR</a:t>
                      </a:r>
                      <a:r>
                        <a:rPr kumimoji="1" lang="ja-JP" altLang="en-US" sz="1050" u="none" dirty="0">
                          <a:solidFill>
                            <a:schemeClr val="tx1"/>
                          </a:solidFill>
                          <a:latin typeface="Meiryo UI" panose="020B0604030504040204" pitchFamily="50" charset="-128"/>
                          <a:ea typeface="Meiryo UI" panose="020B0604030504040204" pitchFamily="50" charset="-128"/>
                        </a:rPr>
                        <a:t>を見据えた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受入体制の充実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人材の確保・育成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en-US" altLang="ja-JP" sz="1050" u="none" strike="noStrike" dirty="0">
                          <a:solidFill>
                            <a:schemeClr val="tx1"/>
                          </a:solidFill>
                          <a:latin typeface="Meiryo UI" panose="020B0604030504040204" pitchFamily="50" charset="-128"/>
                          <a:ea typeface="Meiryo UI" panose="020B0604030504040204" pitchFamily="50" charset="-128"/>
                        </a:rPr>
                        <a:t>MICE</a:t>
                      </a:r>
                      <a:r>
                        <a:rPr kumimoji="1" lang="ja-JP" altLang="en-US" sz="1050" u="none" strike="noStrike" dirty="0">
                          <a:solidFill>
                            <a:schemeClr val="tx1"/>
                          </a:solidFill>
                          <a:latin typeface="Meiryo UI" panose="020B0604030504040204" pitchFamily="50" charset="-128"/>
                          <a:ea typeface="Meiryo UI" panose="020B0604030504040204" pitchFamily="50" charset="-128"/>
                        </a:rPr>
                        <a:t>施設の機能強化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アフター</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参加者への大阪の都市魅力（食、文化芸術、スポーツ、エンターテインメント等）の情報提供の強化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大阪の都市魅力を体感できるプログラムの開発・提供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8" name="四角形: 角を丸くする 7">
            <a:extLst>
              <a:ext uri="{FF2B5EF4-FFF2-40B4-BE49-F238E27FC236}">
                <a16:creationId xmlns:a16="http://schemas.microsoft.com/office/drawing/2014/main" id="{91CBF7EE-DF2F-E139-9F18-EE9B6AA314D3}"/>
              </a:ext>
            </a:extLst>
          </p:cNvPr>
          <p:cNvSpPr/>
          <p:nvPr/>
        </p:nvSpPr>
        <p:spPr>
          <a:xfrm>
            <a:off x="200754" y="559990"/>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BF0B41B6-DED7-FAA5-40C0-F02D75422D39}"/>
              </a:ext>
            </a:extLst>
          </p:cNvPr>
          <p:cNvSpPr/>
          <p:nvPr/>
        </p:nvSpPr>
        <p:spPr>
          <a:xfrm>
            <a:off x="804476" y="616406"/>
            <a:ext cx="4410932"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MICE</a:t>
            </a:r>
            <a:r>
              <a:rPr lang="ja-JP" altLang="en-US" sz="1050" dirty="0">
                <a:solidFill>
                  <a:schemeClr val="tx1"/>
                </a:solidFill>
                <a:latin typeface="Meiryo UI" panose="020B0604030504040204" pitchFamily="50" charset="-128"/>
                <a:ea typeface="Meiryo UI" panose="020B0604030504040204" pitchFamily="50" charset="-128"/>
              </a:rPr>
              <a:t>誘致・開催支援、プロモーションの強化、施設の機能強化等の取組み</a:t>
            </a:r>
            <a:endParaRPr lang="ja-JP" altLang="en-US" sz="105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B81938FD-B96B-8129-E3CA-70CE1C50CCED}"/>
              </a:ext>
            </a:extLst>
          </p:cNvPr>
          <p:cNvCxnSpPr>
            <a:cxnSpLocks/>
          </p:cNvCxnSpPr>
          <p:nvPr/>
        </p:nvCxnSpPr>
        <p:spPr>
          <a:xfrm>
            <a:off x="4951003" y="984253"/>
            <a:ext cx="0" cy="2016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表 11">
            <a:extLst>
              <a:ext uri="{FF2B5EF4-FFF2-40B4-BE49-F238E27FC236}">
                <a16:creationId xmlns:a16="http://schemas.microsoft.com/office/drawing/2014/main" id="{F4C48A35-0C7C-CEEF-9B8B-ED6EE8D9A42B}"/>
              </a:ext>
            </a:extLst>
          </p:cNvPr>
          <p:cNvGraphicFramePr>
            <a:graphicFrameLocks noGrp="1"/>
          </p:cNvGraphicFramePr>
          <p:nvPr>
            <p:extLst>
              <p:ext uri="{D42A27DB-BD31-4B8C-83A1-F6EECF244321}">
                <p14:modId xmlns:p14="http://schemas.microsoft.com/office/powerpoint/2010/main" val="1863367237"/>
              </p:ext>
            </p:extLst>
          </p:nvPr>
        </p:nvGraphicFramePr>
        <p:xfrm>
          <a:off x="128813" y="3161360"/>
          <a:ext cx="9648000" cy="3564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５　国際交流を通じて持続的に成長する都市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3168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indent="0" algn="l">
                        <a:lnSpc>
                          <a:spcPts val="1700"/>
                        </a:lnSpc>
                        <a:buFont typeface="+mj-ea"/>
                        <a:buNone/>
                      </a:pPr>
                      <a:r>
                        <a:rPr kumimoji="1" lang="ja-JP" altLang="en-US" sz="1050" b="1" u="none" dirty="0">
                          <a:solidFill>
                            <a:schemeClr val="tx1"/>
                          </a:solidFill>
                          <a:latin typeface="Meiryo UI" panose="020B0604030504040204" pitchFamily="50" charset="-128"/>
                          <a:ea typeface="Meiryo UI" panose="020B0604030504040204" pitchFamily="50" charset="-128"/>
                        </a:rPr>
                        <a:t>① 国際競争力を有するビジネス拠点としての大阪の魅力向上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成長分野での産業振興やイノベーション創出の推進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在阪企業の国際ビジネス交流の促進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外国企業等の誘致、定着促進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国際</a:t>
                      </a:r>
                      <a:r>
                        <a:rPr kumimoji="1" lang="ja-JP" altLang="en-US" sz="1050" u="none" dirty="0">
                          <a:solidFill>
                            <a:schemeClr val="tx1"/>
                          </a:solidFill>
                          <a:latin typeface="Meiryo UI" panose="020B0604030504040204" pitchFamily="50" charset="-128"/>
                          <a:ea typeface="Meiryo UI" panose="020B0604030504040204" pitchFamily="50" charset="-128"/>
                        </a:rPr>
                        <a:t>学校誘致など外国人駐在員等の定住促進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大阪の活力を生かした都市外交の推進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大阪の魅力や強みの効果的</a:t>
                      </a:r>
                      <a:r>
                        <a:rPr kumimoji="1" lang="ja-JP" altLang="en-US" sz="1050" dirty="0">
                          <a:solidFill>
                            <a:schemeClr val="tx1"/>
                          </a:solidFill>
                          <a:latin typeface="Meiryo UI" panose="020B0604030504040204" pitchFamily="50" charset="-128"/>
                          <a:ea typeface="Meiryo UI" panose="020B0604030504040204" pitchFamily="50" charset="-128"/>
                        </a:rPr>
                        <a:t>な海外への発信</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都市間ネットワーク・外交ノウハウを相互に活用した交流推進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総領事館とのネットワークを生かした情報発信の強化</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地域特性を生かした国際協力</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成長</a:t>
                      </a:r>
                      <a:r>
                        <a:rPr kumimoji="1" lang="ja-JP" altLang="en-US" sz="1050" dirty="0">
                          <a:solidFill>
                            <a:schemeClr val="tx1"/>
                          </a:solidFill>
                          <a:latin typeface="Meiryo UI" panose="020B0604030504040204" pitchFamily="50" charset="-128"/>
                          <a:ea typeface="Meiryo UI" panose="020B0604030504040204" pitchFamily="50" charset="-128"/>
                        </a:rPr>
                        <a:t>著しいアジアとの交流や先端産業分野での欧米等との交流の促進を通じた相互利益の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実現</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ja-JP" altLang="en-US" sz="1050" b="1" dirty="0">
                          <a:solidFill>
                            <a:schemeClr val="tx1"/>
                          </a:solidFill>
                          <a:latin typeface="Meiryo UI" panose="020B0604030504040204" pitchFamily="50" charset="-128"/>
                          <a:ea typeface="Meiryo UI" panose="020B0604030504040204" pitchFamily="50" charset="-128"/>
                        </a:rPr>
                        <a:t>グローバル人材育成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国際的な感覚とコミュニケーション力を有するグローバル人材の育成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海外の大学への進学支援等によるグローバル人材の育成及び大阪での</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914400" rtl="0" eaLnBrk="1" fontAlgn="auto" latinLnBrk="0" hangingPunct="1">
                        <a:lnSpc>
                          <a:spcPts val="1700"/>
                        </a:lnSpc>
                        <a:spcBef>
                          <a:spcPts val="0"/>
                        </a:spcBef>
                        <a:spcAft>
                          <a:spcPts val="600"/>
                        </a:spcAft>
                        <a:buClrTx/>
                        <a:buSzTx/>
                        <a:buFont typeface="Arial" panose="020B0604020202020204" pitchFamily="34" charset="0"/>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　　活躍支援</a:t>
                      </a: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④ 高度外国人材の育成、活躍・定着支援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大学・企業と連携した大阪企業への就職支援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外国人留学生のビジネス日本語能力の向上・啓発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外国人留学生の地域での活躍機会の創出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20" name="直線コネクタ 19">
            <a:extLst>
              <a:ext uri="{FF2B5EF4-FFF2-40B4-BE49-F238E27FC236}">
                <a16:creationId xmlns:a16="http://schemas.microsoft.com/office/drawing/2014/main" id="{41FD3E7F-6EF5-81CB-7CD3-4E996E30900B}"/>
              </a:ext>
            </a:extLst>
          </p:cNvPr>
          <p:cNvCxnSpPr>
            <a:cxnSpLocks/>
          </p:cNvCxnSpPr>
          <p:nvPr/>
        </p:nvCxnSpPr>
        <p:spPr>
          <a:xfrm>
            <a:off x="4951003" y="4069931"/>
            <a:ext cx="1621" cy="2448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四角形: 角を丸くする 24">
            <a:extLst>
              <a:ext uri="{FF2B5EF4-FFF2-40B4-BE49-F238E27FC236}">
                <a16:creationId xmlns:a16="http://schemas.microsoft.com/office/drawing/2014/main" id="{63ADD64C-90F9-2F3D-1DE4-8C0EBAFEE477}"/>
              </a:ext>
            </a:extLst>
          </p:cNvPr>
          <p:cNvSpPr/>
          <p:nvPr/>
        </p:nvSpPr>
        <p:spPr>
          <a:xfrm>
            <a:off x="295248" y="642637"/>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8" name="スライド番号プレースホルダー 6">
            <a:extLst>
              <a:ext uri="{FF2B5EF4-FFF2-40B4-BE49-F238E27FC236}">
                <a16:creationId xmlns:a16="http://schemas.microsoft.com/office/drawing/2014/main" id="{9973D76B-E4B6-4A4F-A3AB-C3AF918FD713}"/>
              </a:ext>
            </a:extLst>
          </p:cNvPr>
          <p:cNvSpPr txBox="1">
            <a:spLocks/>
          </p:cNvSpPr>
          <p:nvPr/>
        </p:nvSpPr>
        <p:spPr>
          <a:xfrm>
            <a:off x="7677150" y="6535439"/>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14</a:t>
            </a:fld>
            <a:endParaRPr lang="ja-JP" altLang="en-US"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A845FAA4-807D-42D9-8F67-9E23E3D884DF}"/>
              </a:ext>
            </a:extLst>
          </p:cNvPr>
          <p:cNvSpPr/>
          <p:nvPr/>
        </p:nvSpPr>
        <p:spPr>
          <a:xfrm>
            <a:off x="200754" y="3624995"/>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D69E32E0-CA5C-4148-97CC-F46E3D848188}"/>
              </a:ext>
            </a:extLst>
          </p:cNvPr>
          <p:cNvSpPr/>
          <p:nvPr/>
        </p:nvSpPr>
        <p:spPr>
          <a:xfrm>
            <a:off x="804476" y="3674323"/>
            <a:ext cx="5868000"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海外とのネットワークを生かした交流による国際ビジネス等の展開、国内外のグローバル人材の育成と活躍</a:t>
            </a:r>
            <a:r>
              <a:rPr lang="ja-JP" altLang="en-US" sz="1050" strike="sngStrike" dirty="0">
                <a:solidFill>
                  <a:schemeClr val="tx1"/>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　</a:t>
            </a:r>
          </a:p>
        </p:txBody>
      </p:sp>
      <p:sp>
        <p:nvSpPr>
          <p:cNvPr id="30" name="四角形: 角を丸くする 29">
            <a:extLst>
              <a:ext uri="{FF2B5EF4-FFF2-40B4-BE49-F238E27FC236}">
                <a16:creationId xmlns:a16="http://schemas.microsoft.com/office/drawing/2014/main" id="{5AD7414E-7EB8-439A-B6A7-C2D9DCCE00F7}"/>
              </a:ext>
            </a:extLst>
          </p:cNvPr>
          <p:cNvSpPr/>
          <p:nvPr/>
        </p:nvSpPr>
        <p:spPr>
          <a:xfrm>
            <a:off x="305881" y="3684309"/>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Tree>
    <p:extLst>
      <p:ext uri="{BB962C8B-B14F-4D97-AF65-F5344CB8AC3E}">
        <p14:creationId xmlns:p14="http://schemas.microsoft.com/office/powerpoint/2010/main" val="1734958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a:extLst>
              <a:ext uri="{FF2B5EF4-FFF2-40B4-BE49-F238E27FC236}">
                <a16:creationId xmlns:a16="http://schemas.microsoft.com/office/drawing/2014/main" id="{B926ADB6-19EE-4B64-99EB-EE3F24858144}"/>
              </a:ext>
            </a:extLst>
          </p:cNvPr>
          <p:cNvGraphicFramePr>
            <a:graphicFrameLocks noGrp="1"/>
          </p:cNvGraphicFramePr>
          <p:nvPr>
            <p:extLst>
              <p:ext uri="{D42A27DB-BD31-4B8C-83A1-F6EECF244321}">
                <p14:modId xmlns:p14="http://schemas.microsoft.com/office/powerpoint/2010/main" val="2570806509"/>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６　さらなる誘客を図る安心して楽しめる快適な都市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来阪者の安全・安心の確保</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防災施設の整備、災害等に関する情報発信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世界基準の情報発信（安全・安心の見える化、アクセシビリティ等）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観光施設、宿泊施設、公共交通等におけるユニバーサルデザイン化及びバリアフリー化の推進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災害等の緊急時や急病時の相談対応・体制の充実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利便性向上に向けた取組みの推進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観光客受入環境の充実、</a:t>
                      </a:r>
                      <a:r>
                        <a:rPr kumimoji="1" lang="en-US" altLang="ja-JP" sz="1050" b="1" u="none" dirty="0">
                          <a:solidFill>
                            <a:schemeClr val="tx1"/>
                          </a:solidFill>
                          <a:latin typeface="Meiryo UI" panose="020B0604030504040204" pitchFamily="50" charset="-128"/>
                          <a:ea typeface="Meiryo UI" panose="020B0604030504040204" pitchFamily="50" charset="-128"/>
                        </a:rPr>
                        <a:t>DX</a:t>
                      </a:r>
                      <a:r>
                        <a:rPr kumimoji="1" lang="ja-JP" altLang="en-US" sz="1050" b="1" u="none" dirty="0">
                          <a:solidFill>
                            <a:schemeClr val="tx1"/>
                          </a:solidFill>
                          <a:latin typeface="Meiryo UI" panose="020B0604030504040204" pitchFamily="50" charset="-128"/>
                          <a:ea typeface="Meiryo UI" panose="020B0604030504040204" pitchFamily="50" charset="-128"/>
                        </a:rPr>
                        <a:t>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ICT</a:t>
                      </a:r>
                      <a:r>
                        <a:rPr kumimoji="1" lang="ja-JP" altLang="en-US" sz="1050" u="none" dirty="0">
                          <a:solidFill>
                            <a:schemeClr val="tx1"/>
                          </a:solidFill>
                          <a:latin typeface="Meiryo UI" panose="020B0604030504040204" pitchFamily="50" charset="-128"/>
                          <a:ea typeface="Meiryo UI" panose="020B0604030504040204" pitchFamily="50" charset="-128"/>
                        </a:rPr>
                        <a:t>の活用・強化（スマートモビリティ</a:t>
                      </a:r>
                      <a:r>
                        <a:rPr kumimoji="1" lang="en-US" altLang="ja-JP" sz="1050" u="none" dirty="0">
                          <a:solidFill>
                            <a:schemeClr val="tx1"/>
                          </a:solidFill>
                          <a:latin typeface="Meiryo UI" panose="020B0604030504040204" pitchFamily="50" charset="-128"/>
                          <a:ea typeface="Meiryo UI" panose="020B0604030504040204" pitchFamily="50" charset="-128"/>
                        </a:rPr>
                        <a:t>/MaaS</a:t>
                      </a:r>
                      <a:r>
                        <a:rPr kumimoji="1" lang="ja-JP" altLang="en-US" sz="1050" u="none" dirty="0">
                          <a:solidFill>
                            <a:schemeClr val="tx1"/>
                          </a:solidFill>
                          <a:latin typeface="Meiryo UI" panose="020B0604030504040204" pitchFamily="50" charset="-128"/>
                          <a:ea typeface="Meiryo UI" panose="020B0604030504040204" pitchFamily="50" charset="-128"/>
                        </a:rPr>
                        <a:t>の推進、キャッシュレス推進、オンライン活用等）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観光等の案内機能の充実、多言語対応強化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都市公園の滞在快適性向上・魅力向上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宿泊施設、観光施設等の受入環境</a:t>
                      </a:r>
                      <a:r>
                        <a:rPr kumimoji="1" lang="ja-JP" altLang="en-US" sz="1050" u="none" strike="noStrike" dirty="0">
                          <a:solidFill>
                            <a:schemeClr val="tx1"/>
                          </a:solidFill>
                          <a:latin typeface="Meiryo UI" panose="020B0604030504040204" pitchFamily="50" charset="-128"/>
                          <a:ea typeface="Meiryo UI" panose="020B0604030504040204" pitchFamily="50" charset="-128"/>
                        </a:rPr>
                        <a:t>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strike="noStrike" dirty="0">
                          <a:solidFill>
                            <a:schemeClr val="tx1"/>
                          </a:solidFill>
                          <a:latin typeface="Meiryo UI" panose="020B0604030504040204" pitchFamily="50" charset="-128"/>
                          <a:ea typeface="Meiryo UI" panose="020B0604030504040204" pitchFamily="50" charset="-128"/>
                        </a:rPr>
                        <a:t>生活</a:t>
                      </a:r>
                      <a:r>
                        <a:rPr kumimoji="1" lang="ja-JP" altLang="en-US" sz="1050" u="none" strike="noStrike" dirty="0">
                          <a:solidFill>
                            <a:schemeClr val="tx1"/>
                          </a:solidFill>
                          <a:latin typeface="Meiryo UI" panose="020B0604030504040204" pitchFamily="50" charset="-128"/>
                          <a:ea typeface="Meiryo UI" panose="020B0604030504040204" pitchFamily="50" charset="-128"/>
                        </a:rPr>
                        <a:t>習慣や⽂化の違い等に配慮した受⼊環境整備（</a:t>
                      </a:r>
                      <a:r>
                        <a:rPr kumimoji="1" lang="en-US" altLang="ja-JP" sz="1050" u="none" strike="noStrike" dirty="0">
                          <a:solidFill>
                            <a:schemeClr val="tx1"/>
                          </a:solidFill>
                          <a:latin typeface="Meiryo UI" panose="020B0604030504040204" pitchFamily="50" charset="-128"/>
                          <a:ea typeface="Meiryo UI" panose="020B0604030504040204" pitchFamily="50" charset="-128"/>
                        </a:rPr>
                        <a:t>LGBTQ</a:t>
                      </a:r>
                      <a:r>
                        <a:rPr kumimoji="1" lang="ja-JP" altLang="en-US" sz="1050" u="none" strike="noStrike" dirty="0">
                          <a:solidFill>
                            <a:schemeClr val="tx1"/>
                          </a:solidFill>
                          <a:latin typeface="Meiryo UI" panose="020B0604030504040204" pitchFamily="50" charset="-128"/>
                          <a:ea typeface="Meiryo UI" panose="020B0604030504040204" pitchFamily="50" charset="-128"/>
                        </a:rPr>
                        <a:t>、フードバリアフリー等）</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持続可能な観光都市の推進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観光客・地域住民の双方に配慮した観光地域づくりの推進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企業、地域商業者等と一体となったおもてなし機運醸成の取組み推進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観光地域づくり法人（</a:t>
                      </a:r>
                      <a:r>
                        <a:rPr kumimoji="1" lang="en-US" altLang="ja-JP" sz="1050" u="none" dirty="0">
                          <a:solidFill>
                            <a:schemeClr val="tx1"/>
                          </a:solidFill>
                          <a:latin typeface="Meiryo UI" panose="020B0604030504040204" pitchFamily="50" charset="-128"/>
                          <a:ea typeface="Meiryo UI" panose="020B0604030504040204" pitchFamily="50" charset="-128"/>
                        </a:rPr>
                        <a:t>DMO</a:t>
                      </a:r>
                      <a:r>
                        <a:rPr kumimoji="1" lang="ja-JP" altLang="en-US" sz="1050" u="none" dirty="0">
                          <a:solidFill>
                            <a:schemeClr val="tx1"/>
                          </a:solidFill>
                          <a:latin typeface="Meiryo UI" panose="020B0604030504040204" pitchFamily="50" charset="-128"/>
                          <a:ea typeface="Meiryo UI" panose="020B0604030504040204" pitchFamily="50" charset="-128"/>
                        </a:rPr>
                        <a:t>）の推進、専門人材の育成・活用</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観光事業者や観光客による環境配慮行動の促進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050" b="0" u="none" dirty="0">
                        <a:solidFill>
                          <a:srgbClr val="FF0000"/>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観光を支える人材等の育成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観光地域づくり法⼈（</a:t>
                      </a:r>
                      <a:r>
                        <a:rPr kumimoji="1" lang="en-US" altLang="ja-JP" sz="1050" b="0" u="none" dirty="0">
                          <a:solidFill>
                            <a:schemeClr val="tx1"/>
                          </a:solidFill>
                          <a:latin typeface="Meiryo UI" panose="020B0604030504040204" pitchFamily="50" charset="-128"/>
                          <a:ea typeface="Meiryo UI" panose="020B0604030504040204" pitchFamily="50" charset="-128"/>
                        </a:rPr>
                        <a:t>DMO</a:t>
                      </a:r>
                      <a:r>
                        <a:rPr kumimoji="1" lang="ja-JP" altLang="en-US" sz="1050" b="0" u="none" dirty="0">
                          <a:solidFill>
                            <a:schemeClr val="tx1"/>
                          </a:solidFill>
                          <a:latin typeface="Meiryo UI" panose="020B0604030504040204" pitchFamily="50" charset="-128"/>
                          <a:ea typeface="Meiryo UI" panose="020B0604030504040204" pitchFamily="50" charset="-128"/>
                        </a:rPr>
                        <a:t>）の推進、専⾨⼈材の育成・活用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③）</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ホスピタリティの向上、人材の育成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在住外国⼈が安全・安⼼に暮らせる環境づくり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災害時における多⾔語⽀援の強化</a:t>
                      </a: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外国⼈多⾔語相談・やさしい⽇本語を含めた情報発信の充実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多文化理解の促進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9" name="直線コネクタ 8">
            <a:extLst>
              <a:ext uri="{FF2B5EF4-FFF2-40B4-BE49-F238E27FC236}">
                <a16:creationId xmlns:a16="http://schemas.microsoft.com/office/drawing/2014/main" id="{FBC8A76A-0842-4268-BECC-C468DDC52FD1}"/>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6">
            <a:extLst>
              <a:ext uri="{FF2B5EF4-FFF2-40B4-BE49-F238E27FC236}">
                <a16:creationId xmlns:a16="http://schemas.microsoft.com/office/drawing/2014/main" id="{9B269039-CAD9-4EF2-B062-EDDF817FF739}"/>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15</a:t>
            </a:fld>
            <a:endParaRPr lang="ja-JP" altLang="en-US" dirty="0">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299E2511-34B0-4F0E-9AA6-3F3E6AB31410}"/>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D89800C4-8A82-4940-9B9F-00AA400634EE}"/>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39F771DA-0B70-4BBD-9140-3A66B6E9D6A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観光客・地域住民の双方に配慮した観光地域づくり</a:t>
            </a:r>
          </a:p>
        </p:txBody>
      </p:sp>
    </p:spTree>
    <p:extLst>
      <p:ext uri="{BB962C8B-B14F-4D97-AF65-F5344CB8AC3E}">
        <p14:creationId xmlns:p14="http://schemas.microsoft.com/office/powerpoint/2010/main" val="4112234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A6B50EF-065B-462C-A4DC-0B3B74893B16}"/>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戦略の</a:t>
            </a:r>
            <a:r>
              <a:rPr lang="ja-JP" altLang="en-US" sz="2400" spc="300" dirty="0">
                <a:solidFill>
                  <a:schemeClr val="tx1"/>
                </a:solidFill>
                <a:latin typeface="Meiryo UI" panose="020B0604030504040204" pitchFamily="50" charset="-128"/>
                <a:ea typeface="Meiryo UI" panose="020B0604030504040204" pitchFamily="50" charset="-128"/>
              </a:rPr>
              <a:t>進捗管理　　</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55"/>
          <p:cNvSpPr txBox="1">
            <a:spLocks noChangeArrowheads="1"/>
          </p:cNvSpPr>
          <p:nvPr/>
        </p:nvSpPr>
        <p:spPr bwMode="auto">
          <a:xfrm>
            <a:off x="306454" y="792828"/>
            <a:ext cx="9294746" cy="1365446"/>
          </a:xfrm>
          <a:prstGeom prst="rect">
            <a:avLst/>
          </a:prstGeom>
          <a:noFill/>
          <a:ln w="9525">
            <a:noFill/>
            <a:miter lim="800000"/>
            <a:headEnd/>
            <a:tailEnd/>
          </a:ln>
        </p:spPr>
        <p:txBody>
          <a:bodyPr wrap="square" lIns="52650" tIns="26325" rIns="52650" bIns="26325">
            <a:spAutoFit/>
          </a:bodyPr>
          <a:lstStyle/>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本戦略で掲げるめざす姿の実現に向け、各種施策を着実に推進するとともに、本戦略の進捗を管理するため、</a:t>
            </a:r>
            <a:r>
              <a:rPr lang="en-US" altLang="ja-JP" sz="13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大阪府市都市魅力戦略推進会議において年度ごとに評価・検証を行う。</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戦略の実効性や進捗度等を把握するための指標を設定し、指標の数値や内容、個々の施策の達成状況、社会経済情勢等を総合的に判断し、適切な状況の把握に努める。</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近年、「持続可能な観光」という視点が求められている中、「量」だけでなく「質」について着目した指標を設けることとする。</a:t>
            </a:r>
            <a:endParaRPr lang="en-US" altLang="ja-JP" sz="1400" strike="sngStrike" dirty="0">
              <a:latin typeface="Meiryo UI" panose="020B0604030504040204" pitchFamily="50" charset="-128"/>
              <a:ea typeface="Meiryo UI" panose="020B0604030504040204" pitchFamily="50" charset="-128"/>
            </a:endParaRPr>
          </a:p>
        </p:txBody>
      </p:sp>
      <p:sp>
        <p:nvSpPr>
          <p:cNvPr id="12" name="テキスト ボックス 55">
            <a:extLst>
              <a:ext uri="{FF2B5EF4-FFF2-40B4-BE49-F238E27FC236}">
                <a16:creationId xmlns:a16="http://schemas.microsoft.com/office/drawing/2014/main" id="{C91BA731-EE5B-4669-B951-1C8F833F17C5}"/>
              </a:ext>
            </a:extLst>
          </p:cNvPr>
          <p:cNvSpPr txBox="1">
            <a:spLocks noChangeArrowheads="1"/>
          </p:cNvSpPr>
          <p:nvPr/>
        </p:nvSpPr>
        <p:spPr bwMode="auto">
          <a:xfrm>
            <a:off x="306454" y="2828559"/>
            <a:ext cx="9614098" cy="463533"/>
          </a:xfrm>
          <a:prstGeom prst="rect">
            <a:avLst/>
          </a:prstGeom>
          <a:noFill/>
          <a:ln w="9525">
            <a:noFill/>
            <a:miter lim="800000"/>
            <a:headEnd/>
            <a:tailEnd/>
          </a:ln>
        </p:spPr>
        <p:txBody>
          <a:bodyPr wrap="square" lIns="52650" tIns="26325" rIns="52650" bIns="26325">
            <a:spAutoFit/>
          </a:bodyPr>
          <a:lstStyle/>
          <a:p>
            <a:pPr>
              <a:lnSpc>
                <a:spcPts val="1300"/>
              </a:lnSpc>
              <a:spcAft>
                <a:spcPts val="600"/>
              </a:spcAft>
            </a:pPr>
            <a:r>
              <a:rPr lang="ja-JP" altLang="en-US" sz="16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戦略の数値目標として、 「内外からの誘客」に関し、「</a:t>
            </a:r>
            <a:r>
              <a:rPr lang="en-US" altLang="ja-JP" sz="1300" dirty="0">
                <a:latin typeface="Meiryo UI" panose="020B0604030504040204" pitchFamily="50" charset="-128"/>
                <a:ea typeface="Meiryo UI" panose="020B0604030504040204" pitchFamily="50" charset="-128"/>
              </a:rPr>
              <a:t>Beyond</a:t>
            </a:r>
            <a:r>
              <a:rPr lang="ja-JP" altLang="en-US" sz="1300" dirty="0">
                <a:latin typeface="Meiryo UI" panose="020B0604030504040204" pitchFamily="50" charset="-128"/>
                <a:ea typeface="Meiryo UI" panose="020B0604030504040204" pitchFamily="50" charset="-128"/>
              </a:rPr>
              <a:t>　</a:t>
            </a:r>
            <a:r>
              <a:rPr lang="en-US" altLang="ja-JP" sz="1300" dirty="0">
                <a:latin typeface="Meiryo UI" panose="020B0604030504040204" pitchFamily="50" charset="-128"/>
                <a:ea typeface="Meiryo UI" panose="020B0604030504040204" pitchFamily="50" charset="-128"/>
              </a:rPr>
              <a:t>EXPO2025</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年●月）」と整合を図りつつ次のとおり設定する。</a:t>
            </a:r>
            <a:endParaRPr lang="en-US" altLang="ja-JP" sz="1300" dirty="0">
              <a:latin typeface="Meiryo UI" panose="020B0604030504040204" pitchFamily="50" charset="-128"/>
              <a:ea typeface="Meiryo UI" panose="020B0604030504040204" pitchFamily="50" charset="-128"/>
            </a:endParaRPr>
          </a:p>
          <a:p>
            <a:pPr>
              <a:lnSpc>
                <a:spcPts val="1300"/>
              </a:lnSpc>
              <a:spcAft>
                <a:spcPts val="600"/>
              </a:spcAft>
            </a:pPr>
            <a:r>
              <a:rPr lang="ja-JP" altLang="en-US" sz="1300" dirty="0">
                <a:latin typeface="Arial" panose="020B0604020202020204" pitchFamily="34" charset="0"/>
                <a:ea typeface="Meiryo UI" panose="020B0604030504040204" pitchFamily="50" charset="-128"/>
                <a:cs typeface="Arial" panose="020B0604020202020204" pitchFamily="34" charset="0"/>
              </a:rPr>
              <a:t>　</a:t>
            </a:r>
            <a:r>
              <a:rPr lang="en-US" altLang="ja-JP" sz="1200" dirty="0">
                <a:latin typeface="Arial" panose="020B0604020202020204" pitchFamily="34" charset="0"/>
                <a:ea typeface="Meiryo UI" panose="020B0604030504040204" pitchFamily="50" charset="-128"/>
                <a:cs typeface="Arial" panose="020B0604020202020204" pitchFamily="34" charset="0"/>
              </a:rPr>
              <a:t>※  </a:t>
            </a:r>
            <a:r>
              <a:rPr lang="ja-JP" altLang="en-US" sz="1200" dirty="0">
                <a:latin typeface="Arial" panose="020B0604020202020204" pitchFamily="34" charset="0"/>
                <a:ea typeface="Meiryo UI" panose="020B0604030504040204" pitchFamily="50" charset="-128"/>
                <a:cs typeface="Arial" panose="020B0604020202020204" pitchFamily="34" charset="0"/>
              </a:rPr>
              <a:t>社会経済情勢等の変化に応じて、目標値、達成をめざす時期等について、適宜、追加・修正を行うなど、必要に応じて柔軟に見直しを行う。</a:t>
            </a:r>
            <a:endParaRPr lang="en-US" altLang="ja-JP" sz="12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919572B-41D0-4F72-A375-39D0070836D8}"/>
              </a:ext>
            </a:extLst>
          </p:cNvPr>
          <p:cNvSpPr/>
          <p:nvPr/>
        </p:nvSpPr>
        <p:spPr>
          <a:xfrm>
            <a:off x="305446" y="2404205"/>
            <a:ext cx="2880000" cy="303152"/>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300" b="1" dirty="0">
                <a:solidFill>
                  <a:schemeClr val="bg1"/>
                </a:solidFill>
                <a:latin typeface="Meiryo UI" panose="020B0604030504040204" pitchFamily="50" charset="-128"/>
                <a:ea typeface="Meiryo UI" panose="020B0604030504040204" pitchFamily="50" charset="-128"/>
              </a:rPr>
              <a:t>内外からの誘客に関する</a:t>
            </a:r>
            <a:r>
              <a:rPr kumimoji="1" lang="ja-JP" altLang="en-US" sz="1300" b="1" dirty="0">
                <a:latin typeface="Meiryo UI" panose="020B0604030504040204" pitchFamily="50" charset="-128"/>
                <a:ea typeface="Meiryo UI" panose="020B0604030504040204" pitchFamily="50" charset="-128"/>
              </a:rPr>
              <a:t>数値目標</a:t>
            </a:r>
            <a:endParaRPr kumimoji="1" lang="ja-JP" altLang="en-US" sz="1300" b="1" spc="200"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493784754"/>
              </p:ext>
            </p:extLst>
          </p:nvPr>
        </p:nvGraphicFramePr>
        <p:xfrm>
          <a:off x="306454" y="3372326"/>
          <a:ext cx="9446867" cy="2599199"/>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2615346986"/>
                    </a:ext>
                  </a:extLst>
                </a:gridCol>
                <a:gridCol w="933855">
                  <a:extLst>
                    <a:ext uri="{9D8B030D-6E8A-4147-A177-3AD203B41FA5}">
                      <a16:colId xmlns:a16="http://schemas.microsoft.com/office/drawing/2014/main" val="3399677598"/>
                    </a:ext>
                  </a:extLst>
                </a:gridCol>
                <a:gridCol w="1799617">
                  <a:extLst>
                    <a:ext uri="{9D8B030D-6E8A-4147-A177-3AD203B41FA5}">
                      <a16:colId xmlns:a16="http://schemas.microsoft.com/office/drawing/2014/main" val="3188119071"/>
                    </a:ext>
                  </a:extLst>
                </a:gridCol>
                <a:gridCol w="2295728">
                  <a:extLst>
                    <a:ext uri="{9D8B030D-6E8A-4147-A177-3AD203B41FA5}">
                      <a16:colId xmlns:a16="http://schemas.microsoft.com/office/drawing/2014/main" val="523905989"/>
                    </a:ext>
                  </a:extLst>
                </a:gridCol>
                <a:gridCol w="2869667">
                  <a:extLst>
                    <a:ext uri="{9D8B030D-6E8A-4147-A177-3AD203B41FA5}">
                      <a16:colId xmlns:a16="http://schemas.microsoft.com/office/drawing/2014/main" val="1262620834"/>
                    </a:ext>
                  </a:extLst>
                </a:gridCol>
              </a:tblGrid>
              <a:tr h="314335">
                <a:tc gridSpan="2">
                  <a:txBody>
                    <a:bodyPr/>
                    <a:lstStyle/>
                    <a:p>
                      <a:pPr algn="ctr"/>
                      <a:r>
                        <a:rPr kumimoji="1" lang="ja-JP" altLang="en-US" sz="1200" b="1" dirty="0">
                          <a:latin typeface="Arial" panose="020B0604020202020204" pitchFamily="34" charset="0"/>
                          <a:ea typeface="Meiryo UI" panose="020B0604030504040204" pitchFamily="50" charset="-128"/>
                          <a:cs typeface="Arial" panose="020B0604020202020204" pitchFamily="34" charset="0"/>
                        </a:rPr>
                        <a:t>指標</a:t>
                      </a:r>
                    </a:p>
                  </a:txBody>
                  <a:tcPr anchor="ctr"/>
                </a:tc>
                <a:tc hMerge="1">
                  <a:txBody>
                    <a:bodyPr/>
                    <a:lstStyle/>
                    <a:p>
                      <a:pPr algn="ct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策定時の数値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2024</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目標値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2030</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出典</a:t>
                      </a:r>
                    </a:p>
                  </a:txBody>
                  <a:tcPr anchor="ctr"/>
                </a:tc>
                <a:extLst>
                  <a:ext uri="{0D108BD9-81ED-4DB2-BD59-A6C34878D82A}">
                    <a16:rowId xmlns:a16="http://schemas.microsoft.com/office/drawing/2014/main" val="2658360947"/>
                  </a:ext>
                </a:extLst>
              </a:tr>
              <a:tr h="27509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来阪者数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3,232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年の来阪者数＋</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α</a:t>
                      </a:r>
                      <a:endPar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2286221614"/>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1,409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2,300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857440749"/>
                  </a:ext>
                </a:extLst>
              </a:tr>
              <a:tr h="193339">
                <a:tc rowSpan="2">
                  <a:txBody>
                    <a:bodyPr/>
                    <a:lstStyle/>
                    <a:p>
                      <a:pPr algn="ctr"/>
                      <a:r>
                        <a:rPr kumimoji="1" lang="ja-JP" altLang="en-US" sz="1200" dirty="0">
                          <a:solidFill>
                            <a:schemeClr val="tx1"/>
                          </a:solidFill>
                          <a:latin typeface="Arial" panose="020B0604020202020204" pitchFamily="34" charset="0"/>
                          <a:ea typeface="Meiryo UI" panose="020B0604030504040204" pitchFamily="50" charset="-128"/>
                          <a:cs typeface="Arial" panose="020B0604020202020204" pitchFamily="34" charset="0"/>
                        </a:rPr>
                        <a:t>延べ宿泊者数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3,204</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3,700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20000"/>
                        <a:lumOff val="80000"/>
                      </a:schemeClr>
                    </a:solidFill>
                  </a:tcPr>
                </a:tc>
                <a:extLst>
                  <a:ext uri="{0D108BD9-81ED-4DB2-BD59-A6C34878D82A}">
                    <a16:rowId xmlns:a16="http://schemas.microsoft.com/office/drawing/2014/main" val="1164150173"/>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2,539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3,000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40000"/>
                        <a:lumOff val="60000"/>
                      </a:schemeClr>
                    </a:solidFill>
                  </a:tcPr>
                </a:tc>
                <a:extLst>
                  <a:ext uri="{0D108BD9-81ED-4DB2-BD59-A6C34878D82A}">
                    <a16:rowId xmlns:a16="http://schemas.microsoft.com/office/drawing/2014/main" val="1213067637"/>
                  </a:ext>
                </a:extLst>
              </a:tr>
              <a:tr h="19333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消費単価</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3.3</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3703652902"/>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9.2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740590118"/>
                  </a:ext>
                </a:extLst>
              </a:tr>
              <a:tr h="193339">
                <a:tc gridSpan="2">
                  <a:txBody>
                    <a:bodyPr/>
                    <a:lstStyle/>
                    <a:p>
                      <a:pPr algn="ctr"/>
                      <a:r>
                        <a:rPr kumimoji="1" lang="ja-JP" altLang="en-US" sz="1200" dirty="0">
                          <a:latin typeface="メイリオ" panose="020B0604030504040204" pitchFamily="50" charset="-128"/>
                          <a:ea typeface="メイリオ" panose="020B0604030504040204" pitchFamily="50" charset="-128"/>
                        </a:rPr>
                        <a:t>訪れたい世界の都市ランキング</a:t>
                      </a:r>
                      <a:endParaRPr kumimoji="1" lang="en-US" altLang="ja-JP" sz="1200" dirty="0">
                        <a:latin typeface="メイリオ" panose="020B0604030504040204" pitchFamily="50" charset="-128"/>
                        <a:ea typeface="メイリオ" panose="020B0604030504040204" pitchFamily="50" charset="-128"/>
                      </a:endParaRPr>
                    </a:p>
                  </a:txBody>
                  <a:tcPr anchor="ctr">
                    <a:solidFill>
                      <a:schemeClr val="accent1">
                        <a:lumMod val="20000"/>
                        <a:lumOff val="80000"/>
                      </a:schemeClr>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16</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位以上</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年に訪れたい世界の都市</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選</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（英ユーロモニターインターナショナル）</a:t>
                      </a:r>
                    </a:p>
                  </a:txBody>
                  <a:tcPr anchor="ctr">
                    <a:solidFill>
                      <a:schemeClr val="accent1">
                        <a:lumMod val="20000"/>
                        <a:lumOff val="80000"/>
                      </a:schemeClr>
                    </a:solidFill>
                  </a:tcPr>
                </a:tc>
                <a:extLst>
                  <a:ext uri="{0D108BD9-81ED-4DB2-BD59-A6C34878D82A}">
                    <a16:rowId xmlns:a16="http://schemas.microsoft.com/office/drawing/2014/main" val="3292452713"/>
                  </a:ext>
                </a:extLst>
              </a:tr>
            </a:tbl>
          </a:graphicData>
        </a:graphic>
      </p:graphicFrame>
      <p:sp>
        <p:nvSpPr>
          <p:cNvPr id="2" name="テキスト ボックス 55">
            <a:extLst>
              <a:ext uri="{FF2B5EF4-FFF2-40B4-BE49-F238E27FC236}">
                <a16:creationId xmlns:a16="http://schemas.microsoft.com/office/drawing/2014/main" id="{E8703D79-9EB2-6CE3-4E6B-16ED9A10AE96}"/>
              </a:ext>
            </a:extLst>
          </p:cNvPr>
          <p:cNvSpPr txBox="1">
            <a:spLocks noChangeArrowheads="1"/>
          </p:cNvSpPr>
          <p:nvPr/>
        </p:nvSpPr>
        <p:spPr bwMode="auto">
          <a:xfrm>
            <a:off x="306454" y="6127552"/>
            <a:ext cx="9614098" cy="386589"/>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100" dirty="0">
                <a:latin typeface="Meiryo UI" panose="020B0604030504040204" pitchFamily="50" charset="-128"/>
                <a:ea typeface="Meiryo UI" panose="020B0604030504040204" pitchFamily="50" charset="-128"/>
              </a:rPr>
              <a:t>（参考）</a:t>
            </a:r>
            <a:r>
              <a:rPr lang="zh-TW" altLang="en-US" sz="1100" dirty="0">
                <a:latin typeface="Meiryo UI" panose="020B0604030504040204" pitchFamily="50" charset="-128"/>
                <a:ea typeface="Meiryo UI" panose="020B0604030504040204" pitchFamily="50" charset="-128"/>
              </a:rPr>
              <a:t>大阪都市魅力創造戦略</a:t>
            </a:r>
            <a:r>
              <a:rPr lang="en-US" altLang="zh-TW" sz="1100" dirty="0">
                <a:latin typeface="Meiryo UI" panose="020B0604030504040204" pitchFamily="50" charset="-128"/>
                <a:ea typeface="Meiryo UI" panose="020B0604030504040204" pitchFamily="50" charset="-128"/>
              </a:rPr>
              <a:t>20</a:t>
            </a:r>
            <a:r>
              <a:rPr lang="en-US" altLang="ja-JP" sz="1100" dirty="0">
                <a:latin typeface="Meiryo UI" panose="020B0604030504040204" pitchFamily="50" charset="-128"/>
                <a:ea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rPr>
              <a:t>　数値目標　（来阪外国人旅行者数</a:t>
            </a:r>
            <a:r>
              <a:rPr lang="en-US" altLang="ja-JP" sz="1100" dirty="0">
                <a:latin typeface="Meiryo UI" panose="020B0604030504040204" pitchFamily="50" charset="-128"/>
                <a:ea typeface="Meiryo UI" panose="020B0604030504040204" pitchFamily="50" charset="-128"/>
              </a:rPr>
              <a:t>1,500</a:t>
            </a:r>
            <a:r>
              <a:rPr lang="ja-JP" altLang="en-US" sz="1100" dirty="0">
                <a:latin typeface="Meiryo UI" panose="020B0604030504040204" pitchFamily="50" charset="-128"/>
                <a:ea typeface="Meiryo UI" panose="020B0604030504040204" pitchFamily="50" charset="-128"/>
              </a:rPr>
              <a:t>万人、日本人延べ宿泊者数（大阪）</a:t>
            </a:r>
            <a:r>
              <a:rPr lang="en-US" altLang="ja-JP" sz="1100" dirty="0">
                <a:latin typeface="Meiryo UI" panose="020B0604030504040204" pitchFamily="50" charset="-128"/>
                <a:ea typeface="Meiryo UI" panose="020B0604030504040204" pitchFamily="50" charset="-128"/>
              </a:rPr>
              <a:t>3,400</a:t>
            </a:r>
            <a:r>
              <a:rPr lang="ja-JP" altLang="en-US" sz="1100" dirty="0">
                <a:latin typeface="Meiryo UI" panose="020B0604030504040204" pitchFamily="50" charset="-128"/>
                <a:ea typeface="Meiryo UI" panose="020B0604030504040204" pitchFamily="50" charset="-128"/>
              </a:rPr>
              <a:t>万人泊）</a:t>
            </a:r>
            <a:endParaRPr lang="en-US" altLang="ja-JP" sz="1100" dirty="0">
              <a:latin typeface="Meiryo UI" panose="020B0604030504040204" pitchFamily="50" charset="-128"/>
              <a:ea typeface="Meiryo UI" panose="020B0604030504040204" pitchFamily="50" charset="-128"/>
            </a:endParaRPr>
          </a:p>
          <a:p>
            <a:pPr>
              <a:lnSpc>
                <a:spcPts val="1000"/>
              </a:lnSpc>
              <a:spcAft>
                <a:spcPts val="600"/>
              </a:spcAft>
            </a:pP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）来阪者数（日本人）の目標値は、</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年の来阪者数（日本人）が公表され次第、設定する。</a:t>
            </a:r>
            <a:endParaRPr lang="en-US" altLang="ja-JP" sz="1100" dirty="0">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84AB677C-2E4C-4F0C-96F1-CC72114CE6B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5029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919572B-41D0-4F72-A375-39D0070836D8}"/>
              </a:ext>
            </a:extLst>
          </p:cNvPr>
          <p:cNvSpPr/>
          <p:nvPr/>
        </p:nvSpPr>
        <p:spPr>
          <a:xfrm>
            <a:off x="444908" y="192683"/>
            <a:ext cx="4419843" cy="30931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ja-JP" altLang="en-US" sz="1300" dirty="0">
                <a:latin typeface="Meiryo UI" panose="020B0604030504040204" pitchFamily="50" charset="-128"/>
                <a:ea typeface="Meiryo UI" panose="020B0604030504040204" pitchFamily="50" charset="-128"/>
              </a:rPr>
              <a:t>　</a:t>
            </a:r>
            <a:r>
              <a:rPr lang="ja-JP" altLang="en-US" sz="1300" b="1" spc="200" dirty="0">
                <a:latin typeface="Meiryo UI" panose="020B0604030504040204" pitchFamily="50" charset="-128"/>
                <a:ea typeface="Meiryo UI" panose="020B0604030504040204" pitchFamily="50" charset="-128"/>
              </a:rPr>
              <a:t>参考</a:t>
            </a:r>
            <a:r>
              <a:rPr kumimoji="1" lang="ja-JP" altLang="en-US" sz="1300" b="1" spc="200" dirty="0">
                <a:latin typeface="Meiryo UI" panose="020B0604030504040204" pitchFamily="50" charset="-128"/>
                <a:ea typeface="Meiryo UI" panose="020B0604030504040204" pitchFamily="50" charset="-128"/>
              </a:rPr>
              <a:t>指標</a:t>
            </a:r>
          </a:p>
        </p:txBody>
      </p:sp>
      <p:graphicFrame>
        <p:nvGraphicFramePr>
          <p:cNvPr id="8" name="表 7"/>
          <p:cNvGraphicFramePr>
            <a:graphicFrameLocks noGrp="1"/>
          </p:cNvGraphicFramePr>
          <p:nvPr>
            <p:extLst>
              <p:ext uri="{D42A27DB-BD31-4B8C-83A1-F6EECF244321}">
                <p14:modId xmlns:p14="http://schemas.microsoft.com/office/powerpoint/2010/main" val="2324752768"/>
              </p:ext>
            </p:extLst>
          </p:nvPr>
        </p:nvGraphicFramePr>
        <p:xfrm>
          <a:off x="607271" y="1197635"/>
          <a:ext cx="9000369" cy="5273354"/>
        </p:xfrm>
        <a:graphic>
          <a:graphicData uri="http://schemas.openxmlformats.org/drawingml/2006/table">
            <a:tbl>
              <a:tblPr firstRow="1" bandRow="1">
                <a:tableStyleId>{BC89EF96-8CEA-46FF-86C4-4CE0E7609802}</a:tableStyleId>
              </a:tblPr>
              <a:tblGrid>
                <a:gridCol w="2908661">
                  <a:extLst>
                    <a:ext uri="{9D8B030D-6E8A-4147-A177-3AD203B41FA5}">
                      <a16:colId xmlns:a16="http://schemas.microsoft.com/office/drawing/2014/main" val="1259228249"/>
                    </a:ext>
                  </a:extLst>
                </a:gridCol>
                <a:gridCol w="2938656">
                  <a:extLst>
                    <a:ext uri="{9D8B030D-6E8A-4147-A177-3AD203B41FA5}">
                      <a16:colId xmlns:a16="http://schemas.microsoft.com/office/drawing/2014/main" val="3649650674"/>
                    </a:ext>
                  </a:extLst>
                </a:gridCol>
                <a:gridCol w="3153052">
                  <a:extLst>
                    <a:ext uri="{9D8B030D-6E8A-4147-A177-3AD203B41FA5}">
                      <a16:colId xmlns:a16="http://schemas.microsoft.com/office/drawing/2014/main" val="4190660185"/>
                    </a:ext>
                  </a:extLst>
                </a:gridCol>
              </a:tblGrid>
              <a:tr h="295015">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参考値</a:t>
                      </a: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出　典</a:t>
                      </a:r>
                    </a:p>
                  </a:txBody>
                  <a:tcPr/>
                </a:tc>
                <a:extLst>
                  <a:ext uri="{0D108BD9-81ED-4DB2-BD59-A6C34878D82A}">
                    <a16:rowId xmlns:a16="http://schemas.microsoft.com/office/drawing/2014/main" val="3781359562"/>
                  </a:ext>
                </a:extLst>
              </a:tr>
              <a:tr h="399896">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来阪日本人旅行消費額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9,580</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旅行・観光諸費動向調査（観光庁）</a:t>
                      </a:r>
                    </a:p>
                  </a:txBody>
                  <a:tcPr anchor="ctr"/>
                </a:tc>
                <a:extLst>
                  <a:ext uri="{0D108BD9-81ED-4DB2-BD59-A6C34878D82A}">
                    <a16:rowId xmlns:a16="http://schemas.microsoft.com/office/drawing/2014/main" val="530842915"/>
                  </a:ext>
                </a:extLst>
              </a:tr>
              <a:tr h="379378">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12,935</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44839960"/>
                  </a:ext>
                </a:extLst>
              </a:tr>
              <a:tr h="369651">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来阪外国人平均泊数</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3.6</a:t>
                      </a:r>
                      <a:r>
                        <a:rPr kumimoji="1" lang="ja-JP" altLang="en-US" sz="1100" u="none" dirty="0">
                          <a:solidFill>
                            <a:schemeClr val="tx1"/>
                          </a:solidFill>
                          <a:latin typeface="Meiryo UI" panose="020B0604030504040204" pitchFamily="50" charset="-128"/>
                          <a:ea typeface="Meiryo UI" panose="020B0604030504040204" pitchFamily="50" charset="-128"/>
                        </a:rPr>
                        <a:t>泊</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115211037"/>
                  </a:ext>
                </a:extLst>
              </a:tr>
              <a:tr h="98743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国籍別来阪外国人訪問率</a:t>
                      </a:r>
                      <a:endParaRPr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年）韓国</a:t>
                      </a:r>
                      <a:r>
                        <a:rPr kumimoji="1" lang="en-US" altLang="ja-JP" sz="1100" u="none" dirty="0">
                          <a:solidFill>
                            <a:schemeClr val="tx1"/>
                          </a:solidFill>
                          <a:latin typeface="Meiryo UI" panose="020B0604030504040204" pitchFamily="50" charset="-128"/>
                          <a:ea typeface="Meiryo UI" panose="020B0604030504040204" pitchFamily="50" charset="-128"/>
                        </a:rPr>
                        <a:t>30.7%</a:t>
                      </a:r>
                      <a:r>
                        <a:rPr kumimoji="1" lang="ja-JP" altLang="en-US" sz="1100" u="none" dirty="0">
                          <a:solidFill>
                            <a:schemeClr val="tx1"/>
                          </a:solidFill>
                          <a:latin typeface="Meiryo UI" panose="020B0604030504040204" pitchFamily="50" charset="-128"/>
                          <a:ea typeface="Meiryo UI" panose="020B0604030504040204" pitchFamily="50" charset="-128"/>
                        </a:rPr>
                        <a:t>、台湾</a:t>
                      </a:r>
                      <a:r>
                        <a:rPr kumimoji="1" lang="en-US" altLang="ja-JP" sz="1100" u="none" dirty="0">
                          <a:solidFill>
                            <a:schemeClr val="tx1"/>
                          </a:solidFill>
                          <a:latin typeface="Meiryo UI" panose="020B0604030504040204" pitchFamily="50" charset="-128"/>
                          <a:ea typeface="Meiryo UI" panose="020B0604030504040204" pitchFamily="50" charset="-128"/>
                        </a:rPr>
                        <a:t>26.7%</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中国</a:t>
                      </a:r>
                      <a:r>
                        <a:rPr kumimoji="1" lang="en-US" altLang="ja-JP" sz="1100" u="none" dirty="0">
                          <a:solidFill>
                            <a:schemeClr val="tx1"/>
                          </a:solidFill>
                          <a:latin typeface="Meiryo UI" panose="020B0604030504040204" pitchFamily="50" charset="-128"/>
                          <a:ea typeface="Meiryo UI" panose="020B0604030504040204" pitchFamily="50" charset="-128"/>
                        </a:rPr>
                        <a:t>53.9%</a:t>
                      </a:r>
                      <a:r>
                        <a:rPr kumimoji="1" lang="ja-JP" altLang="en-US" sz="1100" u="none" dirty="0">
                          <a:solidFill>
                            <a:schemeClr val="tx1"/>
                          </a:solidFill>
                          <a:latin typeface="Meiryo UI" panose="020B0604030504040204" pitchFamily="50" charset="-128"/>
                          <a:ea typeface="Meiryo UI" panose="020B0604030504040204" pitchFamily="50" charset="-128"/>
                        </a:rPr>
                        <a:t>、香港</a:t>
                      </a:r>
                      <a:r>
                        <a:rPr kumimoji="1" lang="en-US" altLang="ja-JP" sz="1100" u="none" dirty="0">
                          <a:solidFill>
                            <a:schemeClr val="tx1"/>
                          </a:solidFill>
                          <a:latin typeface="Meiryo UI" panose="020B0604030504040204" pitchFamily="50" charset="-128"/>
                          <a:ea typeface="Meiryo UI" panose="020B0604030504040204" pitchFamily="50" charset="-128"/>
                        </a:rPr>
                        <a:t>31.0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タイ</a:t>
                      </a:r>
                      <a:r>
                        <a:rPr kumimoji="1" lang="en-US" altLang="ja-JP" sz="1100" u="none" dirty="0">
                          <a:solidFill>
                            <a:schemeClr val="tx1"/>
                          </a:solidFill>
                          <a:latin typeface="Meiryo UI" panose="020B0604030504040204" pitchFamily="50" charset="-128"/>
                          <a:ea typeface="Meiryo UI" panose="020B0604030504040204" pitchFamily="50" charset="-128"/>
                        </a:rPr>
                        <a:t>32.6</a:t>
                      </a:r>
                      <a:r>
                        <a:rPr kumimoji="1" lang="ja-JP" altLang="en-US" sz="1100" u="none" dirty="0">
                          <a:solidFill>
                            <a:schemeClr val="tx1"/>
                          </a:solidFill>
                          <a:latin typeface="Meiryo UI" panose="020B0604030504040204" pitchFamily="50" charset="-128"/>
                          <a:ea typeface="Meiryo UI" panose="020B0604030504040204" pitchFamily="50" charset="-128"/>
                        </a:rPr>
                        <a:t>％、インド</a:t>
                      </a:r>
                      <a:r>
                        <a:rPr kumimoji="1" lang="en-US" altLang="ja-JP" sz="1100" u="none" dirty="0">
                          <a:solidFill>
                            <a:schemeClr val="tx1"/>
                          </a:solidFill>
                          <a:latin typeface="Meiryo UI" panose="020B0604030504040204" pitchFamily="50" charset="-128"/>
                          <a:ea typeface="Meiryo UI" panose="020B0604030504040204" pitchFamily="50" charset="-128"/>
                        </a:rPr>
                        <a:t>38.8</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英国</a:t>
                      </a:r>
                      <a:r>
                        <a:rPr kumimoji="1" lang="en-US" altLang="ja-JP" sz="1100" u="none" dirty="0">
                          <a:solidFill>
                            <a:schemeClr val="tx1"/>
                          </a:solidFill>
                          <a:latin typeface="Meiryo UI" panose="020B0604030504040204" pitchFamily="50" charset="-128"/>
                          <a:ea typeface="Meiryo UI" panose="020B0604030504040204" pitchFamily="50" charset="-128"/>
                        </a:rPr>
                        <a:t>49.4%</a:t>
                      </a:r>
                      <a:r>
                        <a:rPr kumimoji="1" lang="ja-JP" altLang="en-US" sz="1100" u="none" dirty="0">
                          <a:solidFill>
                            <a:schemeClr val="tx1"/>
                          </a:solidFill>
                          <a:latin typeface="Meiryo UI" panose="020B0604030504040204" pitchFamily="50" charset="-128"/>
                          <a:ea typeface="Meiryo UI" panose="020B0604030504040204" pitchFamily="50" charset="-128"/>
                        </a:rPr>
                        <a:t>、米国</a:t>
                      </a:r>
                      <a:r>
                        <a:rPr kumimoji="1" lang="en-US" altLang="ja-JP" sz="1100" u="none" dirty="0">
                          <a:solidFill>
                            <a:schemeClr val="tx1"/>
                          </a:solidFill>
                          <a:latin typeface="Meiryo UI" panose="020B0604030504040204" pitchFamily="50" charset="-128"/>
                          <a:ea typeface="Meiryo UI" panose="020B0604030504040204" pitchFamily="50" charset="-128"/>
                        </a:rPr>
                        <a:t>40.3</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カナダ</a:t>
                      </a:r>
                      <a:r>
                        <a:rPr kumimoji="1" lang="en-US" altLang="ja-JP" sz="1100" u="none" dirty="0">
                          <a:solidFill>
                            <a:schemeClr val="tx1"/>
                          </a:solidFill>
                          <a:latin typeface="Meiryo UI" panose="020B0604030504040204" pitchFamily="50" charset="-128"/>
                          <a:ea typeface="Meiryo UI" panose="020B0604030504040204" pitchFamily="50" charset="-128"/>
                        </a:rPr>
                        <a:t>52.0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オーストラリア</a:t>
                      </a:r>
                      <a:r>
                        <a:rPr kumimoji="1" lang="en-US" altLang="ja-JP" sz="1100" u="none" dirty="0">
                          <a:solidFill>
                            <a:schemeClr val="tx1"/>
                          </a:solidFill>
                          <a:latin typeface="Meiryo UI" panose="020B0604030504040204" pitchFamily="50" charset="-128"/>
                          <a:ea typeface="Meiryo UI" panose="020B0604030504040204" pitchFamily="50" charset="-128"/>
                        </a:rPr>
                        <a:t>55.8</a:t>
                      </a:r>
                      <a:r>
                        <a:rPr kumimoji="1" lang="ja-JP" altLang="en-US" sz="1100" u="none" dirty="0">
                          <a:solidFill>
                            <a:schemeClr val="tx1"/>
                          </a:solidFill>
                          <a:latin typeface="Meiryo UI" panose="020B0604030504040204" pitchFamily="50" charset="-128"/>
                          <a:ea typeface="Meiryo UI" panose="020B0604030504040204" pitchFamily="50" charset="-128"/>
                        </a:rPr>
                        <a:t>％　など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08839626"/>
                  </a:ext>
                </a:extLst>
              </a:tr>
              <a:tr h="453247">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総合</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ja-JP" altLang="en-US" sz="1100" u="none" baseline="0"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35</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文化・交流分野</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23</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anchor="ctr"/>
                </a:tc>
                <a:extLst>
                  <a:ext uri="{0D108BD9-81ED-4DB2-BD59-A6C34878D82A}">
                    <a16:rowId xmlns:a16="http://schemas.microsoft.com/office/drawing/2014/main" val="989205939"/>
                  </a:ext>
                </a:extLst>
              </a:tr>
              <a:tr h="453247">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国際会議開催件数（</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基準）</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国際会議統計（国際会議協会（</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590981329"/>
                  </a:ext>
                </a:extLst>
              </a:tr>
              <a:tr h="631308">
                <a:tc>
                  <a:txBody>
                    <a:bodyPr/>
                    <a:lstStyle/>
                    <a:p>
                      <a:r>
                        <a:rPr lang="ja-JP" altLang="en-US" sz="1100" dirty="0">
                          <a:solidFill>
                            <a:schemeClr val="tx1"/>
                          </a:solidFill>
                          <a:latin typeface="Meiryo UI" panose="020B0604030504040204" pitchFamily="50" charset="-128"/>
                          <a:ea typeface="Meiryo UI" panose="020B0604030504040204" pitchFamily="50" charset="-128"/>
                        </a:rPr>
                        <a:t>舞台芸術・芸能公演数</a:t>
                      </a:r>
                      <a:endParaRPr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1100" dirty="0">
                          <a:solidFill>
                            <a:schemeClr val="tx1"/>
                          </a:solidFill>
                          <a:latin typeface="Meiryo UI" panose="020B0604030504040204" pitchFamily="50" charset="-128"/>
                          <a:ea typeface="Meiryo UI" panose="020B0604030504040204" pitchFamily="50" charset="-128"/>
                        </a:rPr>
                        <a:t>300</a:t>
                      </a:r>
                      <a:r>
                        <a:rPr kumimoji="1" lang="ja-JP" altLang="en-US" sz="11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2020</a:t>
                      </a:r>
                      <a:r>
                        <a:rPr kumimoji="1" lang="ja-JP" altLang="en-US" sz="1100" dirty="0">
                          <a:solidFill>
                            <a:schemeClr val="tx1"/>
                          </a:solidFill>
                          <a:latin typeface="Meiryo UI" panose="020B0604030504040204" pitchFamily="50" charset="-128"/>
                          <a:ea typeface="Meiryo UI" panose="020B0604030504040204" pitchFamily="50" charset="-128"/>
                        </a:rPr>
                        <a:t>年度）  　</a:t>
                      </a:r>
                      <a:r>
                        <a:rPr kumimoji="1" lang="en-US" altLang="ja-JP" sz="1100" dirty="0">
                          <a:solidFill>
                            <a:schemeClr val="tx1"/>
                          </a:solidFill>
                          <a:latin typeface="Meiryo UI" panose="020B0604030504040204" pitchFamily="50" charset="-128"/>
                          <a:ea typeface="Meiryo UI" panose="020B0604030504040204" pitchFamily="50" charset="-128"/>
                        </a:rPr>
                        <a:t>385</a:t>
                      </a:r>
                      <a:r>
                        <a:rPr kumimoji="1" lang="ja-JP" altLang="en-US" sz="110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令和３年度社会教育調査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p>
                  </a:txBody>
                  <a:tcPr anchor="ctr"/>
                </a:tc>
                <a:extLst>
                  <a:ext uri="{0D108BD9-81ED-4DB2-BD59-A6C34878D82A}">
                    <a16:rowId xmlns:a16="http://schemas.microsoft.com/office/drawing/2014/main" val="2737971669"/>
                  </a:ext>
                </a:extLst>
              </a:tr>
              <a:tr h="51428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r>
                        <a:rPr lang="en-US" altLang="ja-JP" sz="1100" u="none" dirty="0">
                          <a:solidFill>
                            <a:schemeClr val="tx1"/>
                          </a:solidFill>
                          <a:latin typeface="Meiryo UI" panose="020B0604030504040204" pitchFamily="50" charset="-128"/>
                          <a:ea typeface="Meiryo UI" panose="020B0604030504040204" pitchFamily="50" charset="-128"/>
                        </a:rPr>
                        <a:t>3,522,018</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2879334"/>
                  </a:ext>
                </a:extLst>
              </a:tr>
              <a:tr h="408241">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大阪マラソンの外国人エントリー数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9,234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第９回大阪マラソン実績</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64998522"/>
                  </a:ext>
                </a:extLst>
              </a:tr>
            </a:tbl>
          </a:graphicData>
        </a:graphic>
      </p:graphicFrame>
      <p:sp>
        <p:nvSpPr>
          <p:cNvPr id="6" name="正方形/長方形 5"/>
          <p:cNvSpPr/>
          <p:nvPr/>
        </p:nvSpPr>
        <p:spPr>
          <a:xfrm>
            <a:off x="607271" y="478964"/>
            <a:ext cx="8882718" cy="6947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9" name="スライド番号プレースホルダー 6">
            <a:extLst>
              <a:ext uri="{FF2B5EF4-FFF2-40B4-BE49-F238E27FC236}">
                <a16:creationId xmlns:a16="http://schemas.microsoft.com/office/drawing/2014/main" id="{432044E0-4DC6-419E-91E2-D18B40FA0492}"/>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78924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256033658"/>
              </p:ext>
            </p:extLst>
          </p:nvPr>
        </p:nvGraphicFramePr>
        <p:xfrm>
          <a:off x="478483" y="608777"/>
          <a:ext cx="9024105" cy="5703189"/>
        </p:xfrm>
        <a:graphic>
          <a:graphicData uri="http://schemas.openxmlformats.org/drawingml/2006/table">
            <a:tbl>
              <a:tblPr firstRow="1" bandRow="1">
                <a:tableStyleId>{BC89EF96-8CEA-46FF-86C4-4CE0E7609802}</a:tableStyleId>
              </a:tblPr>
              <a:tblGrid>
                <a:gridCol w="2988714">
                  <a:extLst>
                    <a:ext uri="{9D8B030D-6E8A-4147-A177-3AD203B41FA5}">
                      <a16:colId xmlns:a16="http://schemas.microsoft.com/office/drawing/2014/main" val="1259228249"/>
                    </a:ext>
                  </a:extLst>
                </a:gridCol>
                <a:gridCol w="3005143">
                  <a:extLst>
                    <a:ext uri="{9D8B030D-6E8A-4147-A177-3AD203B41FA5}">
                      <a16:colId xmlns:a16="http://schemas.microsoft.com/office/drawing/2014/main" val="3649650674"/>
                    </a:ext>
                  </a:extLst>
                </a:gridCol>
                <a:gridCol w="3030248">
                  <a:extLst>
                    <a:ext uri="{9D8B030D-6E8A-4147-A177-3AD203B41FA5}">
                      <a16:colId xmlns:a16="http://schemas.microsoft.com/office/drawing/2014/main" val="4190660185"/>
                    </a:ext>
                  </a:extLst>
                </a:gridCol>
              </a:tblGrid>
              <a:tr h="277749">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成人の週１回以上のスポーツ実施率</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51.7%</a:t>
                      </a:r>
                      <a:r>
                        <a:rPr lang="ja-JP" altLang="en-US" sz="1100" u="none" dirty="0">
                          <a:solidFill>
                            <a:schemeClr val="tx1"/>
                          </a:solidFill>
                          <a:latin typeface="Meiryo UI" panose="020B0604030504040204" pitchFamily="50" charset="-128"/>
                          <a:ea typeface="Meiryo UI" panose="020B0604030504040204" pitchFamily="50" charset="-128"/>
                        </a:rPr>
                        <a:t>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3283998"/>
                  </a:ext>
                </a:extLst>
              </a:tr>
              <a:tr h="370840">
                <a:tc>
                  <a:txBody>
                    <a:bodyPr/>
                    <a:lstStyle/>
                    <a:p>
                      <a:pPr>
                        <a:lnSpc>
                          <a:spcPct val="150000"/>
                        </a:lnSpc>
                      </a:pPr>
                      <a:r>
                        <a:rPr lang="ja-JP" altLang="en-US" sz="11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2023</a:t>
                      </a:r>
                      <a:r>
                        <a:rPr kumimoji="1" lang="ja-JP" altLang="en-US" sz="1100" u="none" dirty="0">
                          <a:solidFill>
                            <a:schemeClr val="tx1"/>
                          </a:solidFill>
                          <a:latin typeface="Meiryo UI" panose="020B0604030504040204" pitchFamily="50" charset="-128"/>
                          <a:ea typeface="Meiryo UI" panose="020B0604030504040204" pitchFamily="50" charset="-128"/>
                        </a:rPr>
                        <a:t>年度）     </a:t>
                      </a:r>
                      <a:r>
                        <a:rPr kumimoji="1" lang="en-US" altLang="ja-JP" sz="1100" u="none" dirty="0">
                          <a:solidFill>
                            <a:schemeClr val="tx1"/>
                          </a:solidFill>
                          <a:latin typeface="Meiryo UI" panose="020B0604030504040204" pitchFamily="50" charset="-128"/>
                          <a:ea typeface="Meiryo UI" panose="020B0604030504040204" pitchFamily="50" charset="-128"/>
                        </a:rPr>
                        <a:t>311</a:t>
                      </a:r>
                      <a:r>
                        <a:rPr kumimoji="1" lang="ja-JP" altLang="en-US" sz="1100" u="none" dirty="0">
                          <a:solidFill>
                            <a:schemeClr val="tx1"/>
                          </a:solidFill>
                          <a:latin typeface="Meiryo UI" panose="020B0604030504040204" pitchFamily="50" charset="-128"/>
                          <a:ea typeface="Meiryo UI" panose="020B0604030504040204" pitchFamily="50" charset="-128"/>
                        </a:rPr>
                        <a:t>人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高等学校等における国際交流等の状況について</a:t>
                      </a: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1496055"/>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100" u="sng"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2023</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2,391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100" dirty="0">
                          <a:solidFill>
                            <a:schemeClr val="tx1"/>
                          </a:solidFill>
                          <a:latin typeface="Meiryo UI" panose="020B0604030504040204" pitchFamily="50" charset="-128"/>
                          <a:ea typeface="Meiryo UI" panose="020B0604030504040204" pitchFamily="50" charset="-128"/>
                        </a:rPr>
                        <a:t>2,134</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3277801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 CEFR A2</a:t>
                      </a:r>
                      <a:r>
                        <a:rPr lang="ja-JP" altLang="en-US" sz="11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レベル相当以上の英語力を取得または有すると思われる生徒数の割合（公立高等学校　第３学年）</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57.8</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dirty="0">
                          <a:solidFill>
                            <a:schemeClr val="tx1"/>
                          </a:solidFill>
                          <a:latin typeface="Meiryo UI" panose="020B0604030504040204" pitchFamily="50" charset="-128"/>
                          <a:ea typeface="Meiryo UI" panose="020B0604030504040204" pitchFamily="50" charset="-128"/>
                        </a:rPr>
                        <a:t>※2024.12.1</a:t>
                      </a:r>
                      <a:r>
                        <a:rPr kumimoji="1" lang="ja-JP" altLang="en-US" sz="1100" u="none" dirty="0">
                          <a:solidFill>
                            <a:schemeClr val="tx1"/>
                          </a:solidFill>
                          <a:latin typeface="Meiryo UI" panose="020B0604030504040204" pitchFamily="50" charset="-128"/>
                          <a:ea typeface="Meiryo UI" panose="020B0604030504040204" pitchFamily="50" charset="-128"/>
                        </a:rPr>
                        <a:t>時点</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11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（文部科学省）</a:t>
                      </a:r>
                      <a:endParaRPr lang="en-US" altLang="zh-TW"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66868121"/>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府内在留高度外国人材数（在留資格別含む）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50,705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高度専門職　    　　　　　</a:t>
                      </a:r>
                      <a:r>
                        <a:rPr kumimoji="1" lang="en-US" altLang="ja-JP" sz="1100" dirty="0">
                          <a:solidFill>
                            <a:schemeClr val="tx1"/>
                          </a:solidFill>
                          <a:latin typeface="Meiryo UI" panose="020B0604030504040204" pitchFamily="50" charset="-128"/>
                          <a:ea typeface="Meiryo UI" panose="020B0604030504040204" pitchFamily="50" charset="-128"/>
                        </a:rPr>
                        <a:t>2,101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経営・管理　　 　　　　　　</a:t>
                      </a:r>
                      <a:r>
                        <a:rPr kumimoji="1" lang="en-US" altLang="ja-JP" sz="1100" dirty="0">
                          <a:solidFill>
                            <a:schemeClr val="tx1"/>
                          </a:solidFill>
                          <a:latin typeface="Meiryo UI" panose="020B0604030504040204" pitchFamily="50" charset="-128"/>
                          <a:ea typeface="Meiryo UI" panose="020B0604030504040204" pitchFamily="50" charset="-128"/>
                        </a:rPr>
                        <a:t>6,975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技術・人文知識・国際業務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38,417</a:t>
                      </a:r>
                      <a:r>
                        <a:rPr kumimoji="1" lang="ja-JP" altLang="en-US" sz="1100" dirty="0">
                          <a:solidFill>
                            <a:schemeClr val="tx1"/>
                          </a:solidFill>
                          <a:latin typeface="Meiryo UI" panose="020B0604030504040204" pitchFamily="50" charset="-128"/>
                          <a:ea typeface="Meiryo UI" panose="020B0604030504040204" pitchFamily="50" charset="-128"/>
                        </a:rPr>
                        <a:t>人　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※2024.12.31</a:t>
                      </a:r>
                      <a:r>
                        <a:rPr kumimoji="1" lang="ja-JP" altLang="en-US" sz="1100" dirty="0">
                          <a:solidFill>
                            <a:schemeClr val="tx1"/>
                          </a:solidFill>
                          <a:latin typeface="Meiryo UI" panose="020B0604030504040204" pitchFamily="50" charset="-128"/>
                          <a:ea typeface="Meiryo UI" panose="020B0604030504040204" pitchFamily="50" charset="-128"/>
                        </a:rPr>
                        <a:t>時点　</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在留外国人統計　</a:t>
                      </a:r>
                      <a:r>
                        <a:rPr kumimoji="1" lang="ja-JP" altLang="en-US" sz="11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（法務省）</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90032372"/>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12.2</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a:t>
                      </a:r>
                      <a:r>
                        <a:rPr kumimoji="1" lang="zh-CN" altLang="en-US" sz="11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5011710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1100" u="none" dirty="0">
                          <a:solidFill>
                            <a:schemeClr val="tx1"/>
                          </a:solidFill>
                          <a:latin typeface="Meiryo UI" panose="020B0604030504040204" pitchFamily="50" charset="-128"/>
                          <a:ea typeface="Meiryo UI" panose="020B0604030504040204" pitchFamily="50" charset="-128"/>
                        </a:rPr>
                        <a:t>J2</a:t>
                      </a:r>
                      <a:r>
                        <a:rPr lang="ja-JP" altLang="en-US" sz="1100" u="none" dirty="0">
                          <a:solidFill>
                            <a:schemeClr val="tx1"/>
                          </a:solidFill>
                          <a:latin typeface="Meiryo UI" panose="020B0604030504040204" pitchFamily="50" charset="-128"/>
                          <a:ea typeface="Meiryo UI" panose="020B0604030504040204" pitchFamily="50" charset="-128"/>
                        </a:rPr>
                        <a:t>以上）</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取得者数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250</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BJT</a:t>
                      </a:r>
                      <a:r>
                        <a:rPr kumimoji="1" lang="ja-JP" altLang="en-US" sz="11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（（公財）日本漢字能力検定協会）</a:t>
                      </a:r>
                    </a:p>
                  </a:txBody>
                  <a:tcPr anchor="ctr"/>
                </a:tc>
                <a:extLst>
                  <a:ext uri="{0D108BD9-81ED-4DB2-BD59-A6C34878D82A}">
                    <a16:rowId xmlns:a16="http://schemas.microsoft.com/office/drawing/2014/main" val="4227201217"/>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大阪で働く外国人労働者数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174,669</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baseline="0" dirty="0">
                          <a:solidFill>
                            <a:schemeClr val="tx1"/>
                          </a:solidFill>
                          <a:latin typeface="Meiryo UI" panose="020B0604030504040204" pitchFamily="50" charset="-128"/>
                          <a:ea typeface="Meiryo UI" panose="020B0604030504040204" pitchFamily="50" charset="-128"/>
                        </a:rPr>
                        <a:t>  　うち　専門的・技術的分野　 </a:t>
                      </a:r>
                      <a:r>
                        <a:rPr kumimoji="1" lang="en-US" altLang="ja-JP" sz="1100" baseline="0" dirty="0">
                          <a:solidFill>
                            <a:schemeClr val="tx1"/>
                          </a:solidFill>
                          <a:latin typeface="Meiryo UI" panose="020B0604030504040204" pitchFamily="50" charset="-128"/>
                          <a:ea typeface="Meiryo UI" panose="020B0604030504040204" pitchFamily="50" charset="-128"/>
                        </a:rPr>
                        <a:t>62,468</a:t>
                      </a:r>
                      <a:r>
                        <a:rPr kumimoji="1" lang="ja-JP" altLang="en-US" sz="1100" baseline="0" dirty="0">
                          <a:solidFill>
                            <a:schemeClr val="tx1"/>
                          </a:solidFill>
                          <a:latin typeface="Meiryo UI" panose="020B0604030504040204" pitchFamily="50" charset="-128"/>
                          <a:ea typeface="Meiryo UI" panose="020B0604030504040204" pitchFamily="50" charset="-128"/>
                        </a:rPr>
                        <a:t>人</a:t>
                      </a:r>
                      <a:endParaRPr kumimoji="1" lang="en-US" altLang="ja-JP" sz="1100" baseline="0"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特定活動　　　　　　　　 　</a:t>
                      </a:r>
                      <a:r>
                        <a:rPr lang="en-US" altLang="ja-JP" sz="1100" u="none" dirty="0">
                          <a:solidFill>
                            <a:schemeClr val="tx1"/>
                          </a:solidFill>
                          <a:latin typeface="Meiryo UI" panose="020B0604030504040204" pitchFamily="50" charset="-128"/>
                          <a:ea typeface="Meiryo UI" panose="020B0604030504040204" pitchFamily="50" charset="-128"/>
                        </a:rPr>
                        <a:t>6,394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技能実習　　　　　　　　</a:t>
                      </a: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baseline="0" dirty="0">
                          <a:solidFill>
                            <a:schemeClr val="tx1"/>
                          </a:solidFill>
                          <a:latin typeface="Meiryo UI" panose="020B0604030504040204" pitchFamily="50" charset="-128"/>
                          <a:ea typeface="Meiryo UI" panose="020B0604030504040204" pitchFamily="50" charset="-128"/>
                        </a:rPr>
                        <a:t>27,557</a:t>
                      </a:r>
                      <a:r>
                        <a:rPr kumimoji="1" lang="ja-JP" altLang="en-US" sz="1100" u="none" dirty="0">
                          <a:solidFill>
                            <a:schemeClr val="tx1"/>
                          </a:solidFill>
                          <a:latin typeface="Meiryo UI" panose="020B0604030504040204" pitchFamily="50" charset="-128"/>
                          <a:ea typeface="Meiryo UI" panose="020B0604030504040204" pitchFamily="50" charset="-128"/>
                        </a:rPr>
                        <a:t>人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資格外活動　　　　　　　</a:t>
                      </a:r>
                      <a:r>
                        <a:rPr kumimoji="1" lang="en-US" altLang="ja-JP" sz="1100" u="none" dirty="0">
                          <a:solidFill>
                            <a:schemeClr val="tx1"/>
                          </a:solidFill>
                          <a:latin typeface="Meiryo UI" panose="020B0604030504040204" pitchFamily="50" charset="-128"/>
                          <a:ea typeface="Meiryo UI" panose="020B0604030504040204" pitchFamily="50" charset="-128"/>
                        </a:rPr>
                        <a:t>46,991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身分に基づく在留資格　</a:t>
                      </a:r>
                      <a:r>
                        <a:rPr lang="en-US" altLang="ja-JP" sz="1100" u="none" dirty="0">
                          <a:solidFill>
                            <a:schemeClr val="tx1"/>
                          </a:solidFill>
                          <a:latin typeface="Meiryo UI" panose="020B0604030504040204" pitchFamily="50" charset="-128"/>
                          <a:ea typeface="Meiryo UI" panose="020B0604030504040204" pitchFamily="50" charset="-128"/>
                        </a:rPr>
                        <a:t>31,289</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2024.10.31</a:t>
                      </a:r>
                      <a:r>
                        <a:rPr kumimoji="1" lang="ja-JP" altLang="en-US" sz="1100" dirty="0">
                          <a:solidFill>
                            <a:schemeClr val="tx1"/>
                          </a:solidFill>
                          <a:latin typeface="Meiryo UI" panose="020B0604030504040204" pitchFamily="50" charset="-128"/>
                          <a:ea typeface="Meiryo UI" panose="020B0604030504040204" pitchFamily="50" charset="-128"/>
                        </a:rPr>
                        <a:t>時点</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「外国人雇用状況」の届出状況について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（厚生労働省）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03481910"/>
                  </a:ext>
                </a:extLst>
              </a:tr>
            </a:tbl>
          </a:graphicData>
        </a:graphic>
      </p:graphicFrame>
      <p:sp>
        <p:nvSpPr>
          <p:cNvPr id="4" name="スライド番号プレースホルダー 6">
            <a:extLst>
              <a:ext uri="{FF2B5EF4-FFF2-40B4-BE49-F238E27FC236}">
                <a16:creationId xmlns:a16="http://schemas.microsoft.com/office/drawing/2014/main" id="{73625140-4847-4480-AB57-DAD35B7C60E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2057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目次</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029797" y="1273903"/>
            <a:ext cx="8389258" cy="4992029"/>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200" dirty="0">
                <a:latin typeface="Meiryo UI" panose="020B0604030504040204" pitchFamily="50" charset="-128"/>
                <a:ea typeface="Meiryo UI" panose="020B0604030504040204" pitchFamily="50" charset="-128"/>
              </a:rPr>
              <a:t>はじめに</a:t>
            </a:r>
            <a:endParaRPr kumimoji="1"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spc="300" dirty="0">
                <a:solidFill>
                  <a:schemeClr val="tx1"/>
                </a:solidFill>
                <a:latin typeface="Meiryo UI" panose="020B0604030504040204" pitchFamily="50" charset="-128"/>
                <a:ea typeface="Meiryo UI" panose="020B0604030504040204" pitchFamily="50" charset="-128"/>
              </a:rPr>
              <a:t>大阪を取り巻く状況</a:t>
            </a:r>
            <a:endParaRPr lang="en-US" altLang="ja-JP" sz="2200" spc="300" dirty="0">
              <a:solidFill>
                <a:schemeClr val="tx1"/>
              </a:solidFill>
              <a:latin typeface="Meiryo UI" panose="020B0604030504040204" pitchFamily="50" charset="-128"/>
              <a:ea typeface="Meiryo UI" panose="020B0604030504040204" pitchFamily="50" charset="-128"/>
            </a:endParaRPr>
          </a:p>
          <a:p>
            <a:endParaRPr lang="en-US" altLang="ja-JP" sz="2200" spc="300" dirty="0">
              <a:solidFill>
                <a:schemeClr val="tx1"/>
              </a:solidFill>
              <a:latin typeface="Meiryo UI" panose="020B0604030504040204" pitchFamily="50" charset="-128"/>
              <a:ea typeface="Meiryo UI" panose="020B0604030504040204" pitchFamily="50" charset="-128"/>
            </a:endParaRPr>
          </a:p>
          <a:p>
            <a:r>
              <a:rPr lang="ja-JP" altLang="en-US" sz="2200" spc="300" dirty="0">
                <a:solidFill>
                  <a:schemeClr val="tx1"/>
                </a:solidFill>
                <a:latin typeface="Meiryo UI" panose="020B0604030504040204" pitchFamily="50" charset="-128"/>
                <a:ea typeface="Meiryo UI" panose="020B0604030504040204" pitchFamily="50" charset="-128"/>
              </a:rPr>
              <a:t>「大阪都市魅力創造戦略</a:t>
            </a:r>
            <a:r>
              <a:rPr lang="en-US" altLang="ja-JP" sz="2200" spc="300" dirty="0">
                <a:solidFill>
                  <a:schemeClr val="tx1"/>
                </a:solidFill>
                <a:latin typeface="Meiryo UI" panose="020B0604030504040204" pitchFamily="50" charset="-128"/>
                <a:ea typeface="Meiryo UI" panose="020B0604030504040204" pitchFamily="50" charset="-128"/>
              </a:rPr>
              <a:t>2025</a:t>
            </a:r>
            <a:r>
              <a:rPr lang="ja-JP" altLang="en-US" sz="2200" spc="300" dirty="0">
                <a:solidFill>
                  <a:schemeClr val="tx1"/>
                </a:solidFill>
                <a:latin typeface="Meiryo UI" panose="020B0604030504040204" pitchFamily="50" charset="-128"/>
                <a:ea typeface="Meiryo UI" panose="020B0604030504040204" pitchFamily="50" charset="-128"/>
              </a:rPr>
              <a:t>」の取組みと今後の展望</a:t>
            </a:r>
            <a:endParaRPr lang="en-US" altLang="ja-JP" sz="2200" dirty="0">
              <a:latin typeface="Meiryo UI" panose="020B0604030504040204" pitchFamily="50" charset="-128"/>
              <a:ea typeface="Meiryo UI" panose="020B0604030504040204" pitchFamily="50" charset="-128"/>
            </a:endParaRPr>
          </a:p>
          <a:p>
            <a:endParaRPr lang="en-US" altLang="ja-JP" sz="2200" dirty="0">
              <a:solidFill>
                <a:schemeClr val="tx1"/>
              </a:solidFill>
              <a:latin typeface="Meiryo UI" panose="020B0604030504040204" pitchFamily="50" charset="-128"/>
              <a:ea typeface="Meiryo UI" panose="020B0604030504040204" pitchFamily="50" charset="-128"/>
            </a:endParaRPr>
          </a:p>
          <a:p>
            <a:r>
              <a:rPr lang="ja-JP" altLang="en-US" sz="2200" dirty="0">
                <a:solidFill>
                  <a:schemeClr val="tx1"/>
                </a:solidFill>
                <a:latin typeface="Meiryo UI" panose="020B0604030504040204" pitchFamily="50" charset="-128"/>
                <a:ea typeface="Meiryo UI" panose="020B0604030504040204" pitchFamily="50" charset="-128"/>
              </a:rPr>
              <a:t>今後の都市魅力推進にあたって</a:t>
            </a:r>
            <a:endParaRPr lang="en-US" altLang="ja-JP" sz="2200" dirty="0">
              <a:solidFill>
                <a:schemeClr val="tx1"/>
              </a:solidFill>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めざす姿と基本的な考え方</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テーマ別の取組み</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戦略の進捗管理</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en-US" altLang="ja-JP" sz="2200" dirty="0">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参考資料</a:t>
            </a:r>
            <a:r>
              <a:rPr lang="en-US" altLang="ja-JP" sz="2200" dirty="0">
                <a:latin typeface="Meiryo UI" panose="020B0604030504040204" pitchFamily="50" charset="-128"/>
                <a:ea typeface="Meiryo UI" panose="020B0604030504040204" pitchFamily="50" charset="-128"/>
              </a:rPr>
              <a:t>】</a:t>
            </a:r>
          </a:p>
        </p:txBody>
      </p:sp>
      <p:sp>
        <p:nvSpPr>
          <p:cNvPr id="4" name="正方形/長方形 3">
            <a:extLst>
              <a:ext uri="{FF2B5EF4-FFF2-40B4-BE49-F238E27FC236}">
                <a16:creationId xmlns:a16="http://schemas.microsoft.com/office/drawing/2014/main" id="{18FFA96A-849C-439F-87A3-7266E5918A8D}"/>
              </a:ext>
            </a:extLst>
          </p:cNvPr>
          <p:cNvSpPr/>
          <p:nvPr/>
        </p:nvSpPr>
        <p:spPr>
          <a:xfrm>
            <a:off x="8425303" y="1031627"/>
            <a:ext cx="772742" cy="547658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r"/>
            <a:r>
              <a:rPr lang="ja-JP" altLang="en-US" sz="2200" dirty="0">
                <a:solidFill>
                  <a:schemeClr val="tx1"/>
                </a:solidFill>
                <a:latin typeface="Meiryo UI" panose="020B0604030504040204" pitchFamily="50" charset="-128"/>
                <a:ea typeface="Meiryo UI" panose="020B0604030504040204" pitchFamily="50" charset="-128"/>
              </a:rPr>
              <a:t>２</a:t>
            </a:r>
            <a:endParaRPr lang="en-US" altLang="ja-JP" sz="2200" dirty="0">
              <a:solidFill>
                <a:schemeClr val="tx1"/>
              </a:solidFill>
              <a:latin typeface="Meiryo UI" panose="020B0604030504040204" pitchFamily="50" charset="-128"/>
              <a:ea typeface="Meiryo UI" panose="020B0604030504040204" pitchFamily="50" charset="-128"/>
            </a:endParaRP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３</a:t>
            </a:r>
            <a:endParaRPr lang="en-US" altLang="ja-JP" sz="2200" dirty="0">
              <a:solidFill>
                <a:schemeClr val="tx1"/>
              </a:solidFill>
              <a:latin typeface="Meiryo UI" panose="020B0604030504040204" pitchFamily="50" charset="-128"/>
              <a:ea typeface="Meiryo UI" panose="020B0604030504040204" pitchFamily="50" charset="-128"/>
            </a:endParaRP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４</a:t>
            </a:r>
            <a:endParaRPr lang="en-US" altLang="ja-JP" sz="2200" dirty="0">
              <a:solidFill>
                <a:schemeClr val="tx1"/>
              </a:solidFill>
              <a:latin typeface="Meiryo UI" panose="020B0604030504040204" pitchFamily="50" charset="-128"/>
              <a:ea typeface="Meiryo UI" panose="020B0604030504040204" pitchFamily="50" charset="-128"/>
            </a:endParaRP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６</a:t>
            </a:r>
            <a:endParaRPr lang="en-US" altLang="ja-JP" sz="2200" dirty="0">
              <a:solidFill>
                <a:schemeClr val="tx1"/>
              </a:solidFill>
              <a:latin typeface="Meiryo UI" panose="020B0604030504040204" pitchFamily="50" charset="-128"/>
              <a:ea typeface="Meiryo UI" panose="020B0604030504040204" pitchFamily="50" charset="-128"/>
            </a:endParaRP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　７</a:t>
            </a:r>
            <a:endParaRPr lang="en-US" altLang="ja-JP" sz="2200" dirty="0">
              <a:solidFill>
                <a:schemeClr val="tx1"/>
              </a:solidFill>
              <a:latin typeface="Meiryo UI" panose="020B0604030504040204" pitchFamily="50" charset="-128"/>
              <a:ea typeface="Meiryo UI" panose="020B0604030504040204" pitchFamily="50" charset="-128"/>
            </a:endParaRP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10</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16</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kumimoji="1" lang="en-US" altLang="ja-JP" sz="2200" dirty="0">
                <a:solidFill>
                  <a:schemeClr val="tx1"/>
                </a:solidFill>
                <a:latin typeface="Meiryo UI" panose="020B0604030504040204" pitchFamily="50" charset="-128"/>
                <a:ea typeface="Meiryo UI" panose="020B0604030504040204" pitchFamily="50" charset="-128"/>
              </a:rPr>
              <a:t>20</a:t>
            </a:r>
          </a:p>
        </p:txBody>
      </p:sp>
      <p:sp>
        <p:nvSpPr>
          <p:cNvPr id="7" name="スライド番号プレースホルダー 6">
            <a:extLst>
              <a:ext uri="{FF2B5EF4-FFF2-40B4-BE49-F238E27FC236}">
                <a16:creationId xmlns:a16="http://schemas.microsoft.com/office/drawing/2014/main" id="{78335CB4-73A5-3EB5-7C54-2DB9CF95BCE8}"/>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867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449331606"/>
              </p:ext>
            </p:extLst>
          </p:nvPr>
        </p:nvGraphicFramePr>
        <p:xfrm>
          <a:off x="503649" y="405344"/>
          <a:ext cx="9042035" cy="1634109"/>
        </p:xfrm>
        <a:graphic>
          <a:graphicData uri="http://schemas.openxmlformats.org/drawingml/2006/table">
            <a:tbl>
              <a:tblPr firstRow="1" bandRow="1">
                <a:tableStyleId>{BC89EF96-8CEA-46FF-86C4-4CE0E7609802}</a:tableStyleId>
              </a:tblPr>
              <a:tblGrid>
                <a:gridCol w="3000979">
                  <a:extLst>
                    <a:ext uri="{9D8B030D-6E8A-4147-A177-3AD203B41FA5}">
                      <a16:colId xmlns:a16="http://schemas.microsoft.com/office/drawing/2014/main" val="1259228249"/>
                    </a:ext>
                  </a:extLst>
                </a:gridCol>
                <a:gridCol w="3014544">
                  <a:extLst>
                    <a:ext uri="{9D8B030D-6E8A-4147-A177-3AD203B41FA5}">
                      <a16:colId xmlns:a16="http://schemas.microsoft.com/office/drawing/2014/main" val="3649650674"/>
                    </a:ext>
                  </a:extLst>
                </a:gridCol>
                <a:gridCol w="3026512">
                  <a:extLst>
                    <a:ext uri="{9D8B030D-6E8A-4147-A177-3AD203B41FA5}">
                      <a16:colId xmlns:a16="http://schemas.microsoft.com/office/drawing/2014/main" val="4190660185"/>
                    </a:ext>
                  </a:extLst>
                </a:gridCol>
              </a:tblGrid>
              <a:tr h="277749">
                <a:tc>
                  <a:txBody>
                    <a:bodyPr/>
                    <a:lstStyle/>
                    <a:p>
                      <a:pPr algn="ctr"/>
                      <a:r>
                        <a:rPr kumimoji="1" lang="en-US" altLang="ja-JP" sz="1100" dirty="0">
                          <a:latin typeface="Meiryo UI" panose="020B0604030504040204" pitchFamily="50" charset="-128"/>
                          <a:ea typeface="Meiryo UI" panose="020B0604030504040204" pitchFamily="50" charset="-128"/>
                        </a:rPr>
                        <a:t> </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大阪で学ぶ留学生数</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（大学・短大、高専・専修等、日本語教育機関の内訳を含む）</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32,451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大学・短大　           </a:t>
                      </a:r>
                      <a:r>
                        <a:rPr kumimoji="1" lang="en-US" altLang="ja-JP" sz="1100" dirty="0">
                          <a:solidFill>
                            <a:schemeClr val="tx1"/>
                          </a:solidFill>
                          <a:latin typeface="Meiryo UI" panose="020B0604030504040204" pitchFamily="50" charset="-128"/>
                          <a:ea typeface="Meiryo UI" panose="020B0604030504040204" pitchFamily="50" charset="-128"/>
                        </a:rPr>
                        <a:t>10,874</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高専・専修等　        </a:t>
                      </a:r>
                      <a:r>
                        <a:rPr kumimoji="1" lang="en-US" altLang="ja-JP" sz="1100" dirty="0">
                          <a:solidFill>
                            <a:schemeClr val="tx1"/>
                          </a:solidFill>
                          <a:latin typeface="Meiryo UI" panose="020B0604030504040204" pitchFamily="50" charset="-128"/>
                          <a:ea typeface="Meiryo UI" panose="020B0604030504040204" pitchFamily="50" charset="-128"/>
                        </a:rPr>
                        <a:t>9,330</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zh-TW" altLang="en-US" sz="1100" dirty="0">
                          <a:solidFill>
                            <a:schemeClr val="tx1"/>
                          </a:solidFill>
                          <a:latin typeface="Meiryo UI" panose="020B0604030504040204" pitchFamily="50" charset="-128"/>
                          <a:ea typeface="Meiryo UI" panose="020B0604030504040204" pitchFamily="50" charset="-128"/>
                        </a:rPr>
                        <a:t>日本語教育機関</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a:solidFill>
                            <a:schemeClr val="tx1"/>
                          </a:solidFill>
                          <a:latin typeface="Meiryo UI" panose="020B0604030504040204" pitchFamily="50" charset="-128"/>
                          <a:ea typeface="Meiryo UI" panose="020B0604030504040204" pitchFamily="50" charset="-128"/>
                        </a:rPr>
                        <a:t>12,247</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2024.5.1</a:t>
                      </a:r>
                      <a:r>
                        <a:rPr kumimoji="1" lang="ja-JP" altLang="en-US" sz="1100" dirty="0">
                          <a:solidFill>
                            <a:schemeClr val="tx1"/>
                          </a:solidFill>
                          <a:latin typeface="Meiryo UI" panose="020B0604030504040204" pitchFamily="50" charset="-128"/>
                          <a:ea typeface="Meiryo UI" panose="020B0604030504040204" pitchFamily="50" charset="-128"/>
                        </a:rPr>
                        <a:t>時点</a:t>
                      </a:r>
                      <a:r>
                        <a:rPr kumimoji="1" lang="ja-JP" altLang="en-US" sz="1100" u="none" dirty="0">
                          <a:solidFill>
                            <a:schemeClr val="tx1"/>
                          </a:solidFill>
                          <a:latin typeface="Meiryo UI" panose="020B0604030504040204" pitchFamily="50" charset="-128"/>
                          <a:ea typeface="Meiryo UI" panose="020B0604030504040204" pitchFamily="50" charset="-128"/>
                        </a:rPr>
                        <a:t> </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府内留学生数等調査（大阪府国際課）</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90981329"/>
                  </a:ext>
                </a:extLst>
              </a:tr>
              <a:tr h="420163">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）による外国企業の誘致件数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年度）</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）公表</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18594248"/>
                  </a:ext>
                </a:extLst>
              </a:tr>
            </a:tbl>
          </a:graphicData>
        </a:graphic>
      </p:graphicFrame>
      <p:sp>
        <p:nvSpPr>
          <p:cNvPr id="4" name="スライド番号プレースホルダー 6">
            <a:extLst>
              <a:ext uri="{FF2B5EF4-FFF2-40B4-BE49-F238E27FC236}">
                <a16:creationId xmlns:a16="http://schemas.microsoft.com/office/drawing/2014/main" id="{F3F70501-CF6C-4B14-813A-D994E930EEC8}"/>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36447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2438" y="2506662"/>
            <a:ext cx="8543925" cy="4351338"/>
          </a:xfrm>
        </p:spPr>
        <p:txBody>
          <a:bodyPr/>
          <a:lstStyle/>
          <a:p>
            <a:pPr marL="0" indent="0">
              <a:buNone/>
            </a:pPr>
            <a:r>
              <a:rPr kumimoji="1" lang="ja-JP" altLang="en-US" dirty="0">
                <a:latin typeface="Meiryo UI" panose="020B0604030504040204" pitchFamily="50" charset="-128"/>
                <a:ea typeface="Meiryo UI" panose="020B0604030504040204" pitchFamily="50" charset="-128"/>
              </a:rPr>
              <a:t>　　　　　　　　　　　　　　　　　　</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参考資料</a:t>
            </a:r>
            <a:r>
              <a:rPr kumimoji="1" lang="en-US" altLang="ja-JP" sz="2800" dirty="0">
                <a:latin typeface="Meiryo UI" panose="020B0604030504040204" pitchFamily="50" charset="-128"/>
                <a:ea typeface="Meiryo UI" panose="020B0604030504040204" pitchFamily="50" charset="-128"/>
              </a:rPr>
              <a:t>】</a:t>
            </a:r>
            <a:endParaRPr kumimoji="1" lang="ja-JP" altLang="en-US" sz="2800" dirty="0">
              <a:latin typeface="Meiryo UI" panose="020B0604030504040204" pitchFamily="50" charset="-128"/>
              <a:ea typeface="Meiryo UI" panose="020B0604030504040204" pitchFamily="50" charset="-128"/>
            </a:endParaRPr>
          </a:p>
        </p:txBody>
      </p:sp>
      <p:sp>
        <p:nvSpPr>
          <p:cNvPr id="2" name="スライド番号プレースホルダー 4"/>
          <p:cNvSpPr>
            <a:spLocks noGrp="1"/>
          </p:cNvSpPr>
          <p:nvPr>
            <p:ph type="sldNum" sz="quarter" idx="12"/>
          </p:nvPr>
        </p:nvSpPr>
        <p:spPr>
          <a:xfrm>
            <a:off x="7531371" y="6492875"/>
            <a:ext cx="2228850" cy="365125"/>
          </a:xfrm>
        </p:spPr>
        <p:txBody>
          <a:bodyPr/>
          <a:lstStyle/>
          <a:p>
            <a:r>
              <a:rPr lang="en-US" altLang="ja-JP" dirty="0"/>
              <a:t>20</a:t>
            </a:r>
            <a:endParaRPr kumimoji="1" lang="ja-JP" altLang="en-US" dirty="0"/>
          </a:p>
        </p:txBody>
      </p:sp>
    </p:spTree>
    <p:extLst>
      <p:ext uri="{BB962C8B-B14F-4D97-AF65-F5344CB8AC3E}">
        <p14:creationId xmlns:p14="http://schemas.microsoft.com/office/powerpoint/2010/main" val="15235930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 name="表 265"/>
          <p:cNvGraphicFramePr>
            <a:graphicFrameLocks noGrp="1"/>
          </p:cNvGraphicFramePr>
          <p:nvPr>
            <p:extLst>
              <p:ext uri="{D42A27DB-BD31-4B8C-83A1-F6EECF244321}">
                <p14:modId xmlns:p14="http://schemas.microsoft.com/office/powerpoint/2010/main" val="28620452"/>
              </p:ext>
            </p:extLst>
          </p:nvPr>
        </p:nvGraphicFramePr>
        <p:xfrm>
          <a:off x="64802" y="69272"/>
          <a:ext cx="9667550" cy="6386282"/>
        </p:xfrm>
        <a:graphic>
          <a:graphicData uri="http://schemas.openxmlformats.org/drawingml/2006/table">
            <a:tbl>
              <a:tblPr/>
              <a:tblGrid>
                <a:gridCol w="116840">
                  <a:extLst>
                    <a:ext uri="{9D8B030D-6E8A-4147-A177-3AD203B41FA5}">
                      <a16:colId xmlns:a16="http://schemas.microsoft.com/office/drawing/2014/main" val="20000"/>
                    </a:ext>
                  </a:extLst>
                </a:gridCol>
                <a:gridCol w="109017">
                  <a:extLst>
                    <a:ext uri="{9D8B030D-6E8A-4147-A177-3AD203B41FA5}">
                      <a16:colId xmlns:a16="http://schemas.microsoft.com/office/drawing/2014/main" val="20001"/>
                    </a:ext>
                  </a:extLst>
                </a:gridCol>
                <a:gridCol w="1089693">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gridCol w="14040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gridCol w="1008000">
                  <a:extLst>
                    <a:ext uri="{9D8B030D-6E8A-4147-A177-3AD203B41FA5}">
                      <a16:colId xmlns:a16="http://schemas.microsoft.com/office/drawing/2014/main" val="658538306"/>
                    </a:ext>
                  </a:extLst>
                </a:gridCol>
                <a:gridCol w="1008000">
                  <a:extLst>
                    <a:ext uri="{9D8B030D-6E8A-4147-A177-3AD203B41FA5}">
                      <a16:colId xmlns:a16="http://schemas.microsoft.com/office/drawing/2014/main" val="2237300292"/>
                    </a:ext>
                  </a:extLst>
                </a:gridCol>
                <a:gridCol w="1008000">
                  <a:extLst>
                    <a:ext uri="{9D8B030D-6E8A-4147-A177-3AD203B41FA5}">
                      <a16:colId xmlns:a16="http://schemas.microsoft.com/office/drawing/2014/main" val="2234117095"/>
                    </a:ext>
                  </a:extLst>
                </a:gridCol>
                <a:gridCol w="1008000">
                  <a:extLst>
                    <a:ext uri="{9D8B030D-6E8A-4147-A177-3AD203B41FA5}">
                      <a16:colId xmlns:a16="http://schemas.microsoft.com/office/drawing/2014/main" val="20006"/>
                    </a:ext>
                  </a:extLst>
                </a:gridCol>
              </a:tblGrid>
              <a:tr h="167555">
                <a:tc>
                  <a:txBody>
                    <a:bodyPr/>
                    <a:lstStyle/>
                    <a:p>
                      <a:pPr algn="l" fontAlgn="ct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a:noFill/>
                    </a:lnB>
                    <a:solidFill>
                      <a:schemeClr val="bg1"/>
                    </a:solidFill>
                  </a:tcPr>
                </a:tc>
                <a:extLst>
                  <a:ext uri="{0D108BD9-81ED-4DB2-BD59-A6C34878D82A}">
                    <a16:rowId xmlns:a16="http://schemas.microsoft.com/office/drawing/2014/main" val="10000"/>
                  </a:ext>
                </a:extLst>
              </a:tr>
              <a:tr h="360000">
                <a:tc gridSpan="4">
                  <a:txBody>
                    <a:bodyPr/>
                    <a:lstStyle/>
                    <a:p>
                      <a:pPr marL="0" marR="0" lvl="0" indent="0" algn="l" defTabSz="742950" rtl="0" eaLnBrk="1" fontAlgn="ctr" latinLnBrk="0" hangingPunct="1">
                        <a:lnSpc>
                          <a:spcPct val="100000"/>
                        </a:lnSpc>
                        <a:spcBef>
                          <a:spcPts val="0"/>
                        </a:spcBef>
                        <a:spcAft>
                          <a:spcPts val="0"/>
                        </a:spcAft>
                        <a:buClrTx/>
                        <a:buSzTx/>
                        <a:buFontTx/>
                        <a:buNone/>
                        <a:tabLst/>
                        <a:defRPr/>
                      </a:pPr>
                      <a:r>
                        <a:rPr lang="en-US" altLang="ja-JP" sz="6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　スケジュールについては、策定時のイメージ。</a:t>
                      </a: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0" marR="0" marT="0" marB="0" anchor="ctr">
                    <a:lnL>
                      <a:noFill/>
                    </a:lnL>
                    <a:lnR>
                      <a:noFill/>
                    </a:lnR>
                    <a:lnT>
                      <a:noFill/>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67555">
                <a:tc rowSpan="2" gridSpan="3">
                  <a:txBody>
                    <a:bodyPr/>
                    <a:lstStyle/>
                    <a:p>
                      <a:pPr algn="ctr"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施策名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a:txBody>
                    <a:bodyPr/>
                    <a:lstStyle/>
                    <a:p>
                      <a:pPr algn="ctr"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概要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取組主体</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5">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スケジュールイメージ</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167555">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２０２６</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２０２７</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２０２８</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２０２９</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２０３０</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gridSpan="10">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600" b="1" i="0" u="none" strike="noStrike" dirty="0">
                          <a:solidFill>
                            <a:sysClr val="windowText" lastClr="000000"/>
                          </a:solidFill>
                          <a:effectLst/>
                          <a:latin typeface="Meiryo UI" panose="020B0604030504040204" pitchFamily="50" charset="-128"/>
                          <a:ea typeface="Meiryo UI" panose="020B0604030504040204" pitchFamily="50" charset="-128"/>
                        </a:rPr>
                        <a:t>文化力を活用した世界に誇れる魅力あふれる都市</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pPr algn="l" rtl="0"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pPr algn="l" rtl="0"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rtl="0"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b"/>
                      <a:endParaRPr lang="ja-JP" altLang="en-US" sz="6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rtl="0"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59979610"/>
                  </a:ext>
                </a:extLst>
              </a:tr>
              <a:tr h="432000">
                <a:tc>
                  <a:txBody>
                    <a:bodyPr/>
                    <a:lstStyle/>
                    <a:p>
                      <a:pPr algn="l"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大阪らしい芸術文化の魅力の創出</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国が主導する文化プログラムの動きを踏まえた取組みとして、大阪の文化資源である伝統芸能を観光資源として活用するためのコンテンツ創造、並びに地域の魅力を発信する事業を実施する。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a:solidFill>
                            <a:sysClr val="windowText" lastClr="000000"/>
                          </a:solidFill>
                          <a:effectLst/>
                          <a:latin typeface="Meiryo UI" panose="020B0604030504040204" pitchFamily="50" charset="-128"/>
                          <a:ea typeface="Meiryo UI" panose="020B0604030504040204" pitchFamily="50" charset="-128"/>
                        </a:rPr>
                        <a:t>大阪市</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432000">
                <a:tc>
                  <a:txBody>
                    <a:bodyPr/>
                    <a:lstStyle/>
                    <a:p>
                      <a:pPr algn="l"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美術館・博物館の魅力向上</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l" rtl="0" fontAlgn="ctr"/>
                      <a:r>
                        <a:rPr lang="en-US" altLang="ja-JP" sz="600" b="0" i="0" u="none" strike="noStrike" dirty="0">
                          <a:solidFill>
                            <a:sysClr val="windowText" lastClr="000000"/>
                          </a:solidFill>
                          <a:effectLst/>
                          <a:latin typeface="Meiryo UI" panose="020B0604030504040204" pitchFamily="50" charset="-128"/>
                          <a:ea typeface="Meiryo UI" panose="020B0604030504040204" pitchFamily="50" charset="-128"/>
                        </a:rPr>
                        <a:t>『</a:t>
                      </a: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大阪市ミュージアムビジョン</a:t>
                      </a:r>
                      <a:r>
                        <a:rPr lang="en-US" altLang="ja-JP" sz="600" b="0" i="0" u="none" strike="noStrike" dirty="0">
                          <a:solidFill>
                            <a:sysClr val="windowText" lastClr="000000"/>
                          </a:solidFill>
                          <a:effectLst/>
                          <a:latin typeface="Meiryo UI" panose="020B0604030504040204" pitchFamily="50" charset="-128"/>
                          <a:ea typeface="Meiryo UI" panose="020B0604030504040204" pitchFamily="50" charset="-128"/>
                        </a:rPr>
                        <a:t>』</a:t>
                      </a: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に掲げる、①大阪の知を拓く、②大阪を元気にする、③学びと活動の拠点へを目標に、「都市のコアとしてのミュージアム」の実現に向け、都市魅力の向上と新たな文化・人材の創出に貢献する。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大阪市</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1534402"/>
                  </a:ext>
                </a:extLst>
              </a:tr>
              <a:tr h="432000">
                <a:tc>
                  <a:txBody>
                    <a:bodyPr/>
                    <a:lstStyle/>
                    <a:p>
                      <a:pPr algn="l"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fontAlgn="ct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大阪文化芸術創出事業</a:t>
                      </a:r>
                      <a:br>
                        <a:rPr lang="zh-TW" altLang="en-US" sz="600" b="0" i="0" u="none" strike="noStrike" dirty="0">
                          <a:solidFill>
                            <a:schemeClr val="tx1"/>
                          </a:solidFill>
                          <a:effectLst/>
                          <a:latin typeface="Meiryo UI" panose="020B0604030504040204" pitchFamily="50" charset="-128"/>
                          <a:ea typeface="Meiryo UI" panose="020B0604030504040204" pitchFamily="50" charset="-128"/>
                        </a:rPr>
                      </a:b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（文化芸術</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の魅力</a:t>
                      </a: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発信）</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l" rtl="0"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文化を核として大阪の都市魅力を創造し、広く国内外に発信していく事業として、大阪文化芸術フェスを実施する。府内のホールや劇場、公園において、大阪が誇る上方伝統芸能や上方演芸をはじめ、音楽や演劇等、多彩で豊かな文化資源を活用した様々なプログラムを実施し、多くの観光客を呼び込むことを目指す。</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大阪府・大阪市・</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大阪観光局・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大阪商工会議所・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一般財団法人関西観光本部</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02085033"/>
                  </a:ext>
                </a:extLst>
              </a:tr>
              <a:tr h="432000">
                <a:tc>
                  <a:txBody>
                    <a:bodyPr/>
                    <a:lstStyle/>
                    <a:p>
                      <a:pPr algn="l"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fontAlgn="ct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大阪文化芸術創出事業</a:t>
                      </a:r>
                      <a:br>
                        <a:rPr lang="zh-TW" altLang="en-US" sz="600" b="0" i="0" u="none" strike="noStrike" dirty="0">
                          <a:solidFill>
                            <a:schemeClr val="tx1"/>
                          </a:solidFill>
                          <a:effectLst/>
                          <a:latin typeface="Meiryo UI" panose="020B0604030504040204" pitchFamily="50" charset="-128"/>
                          <a:ea typeface="Meiryo UI" panose="020B0604030504040204" pitchFamily="50" charset="-128"/>
                        </a:rPr>
                      </a:b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（公演機会</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の</a:t>
                      </a: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創出）</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l" rtl="0"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新型コロナウイルス感染症と共存しながら、文化芸術活動の回復に取り組むため、大阪市と連携して文化芸術プログラムを実施し、大阪ゆかりのアーティスト・演芸人や劇団・楽団等の公演・活動の場を創出するとともに、府民に文化芸術に触れる機会を提供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大阪府・大阪市・</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大阪観光局・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大阪商工会議所・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一般財団法人関西観光本部</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95643662"/>
                  </a:ext>
                </a:extLst>
              </a:tr>
              <a:tr h="432000">
                <a:tc>
                  <a:txBody>
                    <a:bodyPr/>
                    <a:lstStyle/>
                    <a:p>
                      <a:pPr algn="l"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fontAlgn="ct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大阪文化芸術創出事業</a:t>
                      </a:r>
                      <a:br>
                        <a:rPr lang="zh-TW" altLang="en-US" sz="600" b="0" i="0" u="none" strike="noStrike" dirty="0">
                          <a:solidFill>
                            <a:schemeClr val="tx1"/>
                          </a:solidFill>
                          <a:effectLst/>
                          <a:latin typeface="Meiryo UI" panose="020B0604030504040204" pitchFamily="50" charset="-128"/>
                          <a:ea typeface="Meiryo UI" panose="020B0604030504040204" pitchFamily="50" charset="-128"/>
                        </a:rPr>
                      </a:b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文化芸術</a:t>
                      </a: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活動</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の</a:t>
                      </a:r>
                      <a:r>
                        <a:rPr lang="zh-TW" altLang="en-US" sz="600" b="0" i="0" u="none" strike="noStrike" dirty="0">
                          <a:solidFill>
                            <a:schemeClr val="tx1"/>
                          </a:solidFill>
                          <a:effectLst/>
                          <a:latin typeface="Meiryo UI" panose="020B0604030504040204" pitchFamily="50" charset="-128"/>
                          <a:ea typeface="Meiryo UI" panose="020B0604030504040204" pitchFamily="50" charset="-128"/>
                        </a:rPr>
                        <a:t>助成）</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l" rtl="0" fontAlgn="ct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新型コロナウイルスの感染拡大により、舞台公演等の文化芸術活動に影響を受けているアーティストや文化芸術団体等の活動を支援するため、大阪市と連携し、公演実施にかかる会場使用料を補助する。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大阪府・大阪市・</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大阪観光局・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大阪商工会議所・</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一般財団法人関西観光本部</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45466452"/>
                  </a:ext>
                </a:extLst>
              </a:tr>
              <a:tr h="167555">
                <a:tc gridSpan="10">
                  <a:txBody>
                    <a:bodyPr/>
                    <a:lstStyle/>
                    <a:p>
                      <a:pPr marL="0" marR="0" lvl="0" indent="0" algn="l" defTabSz="742950" rtl="0" eaLnBrk="1" fontAlgn="ctr" latinLnBrk="0" hangingPunct="1">
                        <a:lnSpc>
                          <a:spcPct val="100000"/>
                        </a:lnSpc>
                        <a:spcBef>
                          <a:spcPts val="0"/>
                        </a:spcBef>
                        <a:spcAft>
                          <a:spcPts val="0"/>
                        </a:spcAft>
                        <a:buClrTx/>
                        <a:buSzTx/>
                        <a:buFontTx/>
                        <a:buNone/>
                        <a:tabLst/>
                        <a:defRPr/>
                      </a:pPr>
                      <a:r>
                        <a:rPr lang="ja-JP" altLang="en-US" sz="600" b="1" i="0" u="none" strike="noStrike" dirty="0">
                          <a:solidFill>
                            <a:sysClr val="windowText" lastClr="000000"/>
                          </a:solidFill>
                          <a:effectLst/>
                          <a:latin typeface="Meiryo UI" panose="020B0604030504040204" pitchFamily="50" charset="-128"/>
                          <a:ea typeface="Meiryo UI" panose="020B0604030504040204" pitchFamily="50" charset="-128"/>
                        </a:rPr>
                        <a:t>スポーツによる活力にあふれる都市</a:t>
                      </a: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rtl="0"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hMerge="1">
                  <a:txBody>
                    <a:bodyPr/>
                    <a:lstStyle/>
                    <a:p>
                      <a:pPr algn="l" rtl="0"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hMerge="1">
                  <a:txBody>
                    <a:bodyPr/>
                    <a:lstStyle/>
                    <a:p>
                      <a:pPr algn="l" rtl="0"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rtl="0"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0011"/>
                  </a:ext>
                </a:extLst>
              </a:tr>
              <a:tr h="432000">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国際競技大会、イベント等の誘致・開催</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大阪のブランド力を活用して国際競技大会などを誘致し、トップアスリートの競技を直接観戦し、スポーツの感動や興奮を体験できる機会を提供する。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大阪市</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2"/>
                  </a:ext>
                </a:extLst>
              </a:tr>
              <a:tr h="432000">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大阪マラソン開催事業</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さらなる</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魅力づくりに取り組むとともに、</a:t>
                      </a: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大会の国際化を推進することにより、世界トップレベルの市民マラソンをめざす。</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大阪府・大阪市・</a:t>
                      </a:r>
                      <a:b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b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一般財団法人大阪陸上競技協会</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05884"/>
                  </a:ext>
                </a:extLst>
              </a:tr>
              <a:tr h="437537">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舞洲スポーツ振興事業</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舞洲を拠点に活動するプロスポーツチーム</a:t>
                      </a:r>
                      <a:r>
                        <a:rPr lang="ja-JP" altLang="en-US" sz="600" b="0" i="0" u="none" strike="noStrike" dirty="0">
                          <a:solidFill>
                            <a:schemeClr val="tx1"/>
                          </a:solidFill>
                          <a:effectLst/>
                          <a:latin typeface="Meiryo UI" panose="020B0604030504040204" pitchFamily="50" charset="-128"/>
                          <a:ea typeface="Meiryo UI" panose="020B0604030504040204" pitchFamily="50" charset="-128"/>
                        </a:rPr>
                        <a:t>と大阪市が中心</a:t>
                      </a: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となり、情報発信、イベント、人材育成等のスポーツ振興事業を実施する。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大阪市・経済団体・民間事業者</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0789823"/>
                  </a:ext>
                </a:extLst>
              </a:tr>
              <a:tr h="432000">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大阪スポーツプロジェクト推進事業</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スポーツによる都市魅力の向上につなげるため、在阪スポーツチームと一体となった組織を設立し、スポーツツーリズムを推進する。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大阪府・民間事業者</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82418493"/>
                  </a:ext>
                </a:extLst>
              </a:tr>
              <a:tr h="432000">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スポーツツーリズムモデル事業</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アウトドアスポーツや武道を中心とした新たなスポーツツーリズムの需要を喚起するため、府内の観光資源と組み合わせた取組みをすすめる。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大阪府・民間事業者</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47737698"/>
                  </a:ext>
                </a:extLst>
              </a:tr>
              <a:tr h="432000">
                <a:tc>
                  <a:txBody>
                    <a:bodyPr/>
                    <a:lstStyle/>
                    <a:p>
                      <a:pPr algn="l" fontAlgn="ctr"/>
                      <a:endPar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スポーツ情報発信事業</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大阪を訪れる国内外の観光客に対し、試合情報やスポーツ体験等のスポーツ情報を広く発信することでスポーツツーリズムにつなげる。</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大阪府</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r>
                        <a:rPr lang="ja-JP" altLang="en-US" sz="600" b="0" i="0" u="none" strike="noStrike">
                          <a:solidFill>
                            <a:sysClr val="windowText" lastClr="000000"/>
                          </a:solidFill>
                          <a:effectLst/>
                          <a:latin typeface="Meiryo UI" panose="020B0604030504040204" pitchFamily="50" charset="-128"/>
                          <a:ea typeface="Meiryo UI" panose="020B0604030504040204" pitchFamily="50" charset="-128"/>
                        </a:rPr>
                        <a:t>　</a:t>
                      </a:r>
                      <a:endParaRPr lang="ja-JP" altLang="en-US" sz="600" b="0" i="0" u="none" strike="noStrike">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ja-JP" altLang="en-US" sz="6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ja-JP" altLang="en-US" sz="600" b="0" i="0" u="none" strike="noStrike" dirty="0">
                          <a:solidFill>
                            <a:sysClr val="windowText" lastClr="000000"/>
                          </a:solidFill>
                          <a:effectLst/>
                          <a:latin typeface="Meiryo UI" panose="020B0604030504040204" pitchFamily="50" charset="-128"/>
                          <a:ea typeface="Meiryo UI" panose="020B0604030504040204" pitchFamily="50" charset="-128"/>
                        </a:rPr>
                        <a:t>　</a:t>
                      </a:r>
                    </a:p>
                  </a:txBody>
                  <a:tcPr marL="45720" marR="4572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5340656"/>
                  </a:ext>
                </a:extLst>
              </a:tr>
            </a:tbl>
          </a:graphicData>
        </a:graphic>
      </p:graphicFrame>
      <p:grpSp>
        <p:nvGrpSpPr>
          <p:cNvPr id="2" name="グループ化 1">
            <a:extLst>
              <a:ext uri="{FF2B5EF4-FFF2-40B4-BE49-F238E27FC236}">
                <a16:creationId xmlns:a16="http://schemas.microsoft.com/office/drawing/2014/main" id="{8092731C-3A4C-7C18-F5CD-44A9AFC18D7B}"/>
              </a:ext>
            </a:extLst>
          </p:cNvPr>
          <p:cNvGrpSpPr/>
          <p:nvPr/>
        </p:nvGrpSpPr>
        <p:grpSpPr>
          <a:xfrm>
            <a:off x="4736092" y="3897688"/>
            <a:ext cx="3433638" cy="374209"/>
            <a:chOff x="6359261" y="5336128"/>
            <a:chExt cx="3433638" cy="370402"/>
          </a:xfrm>
        </p:grpSpPr>
        <p:sp>
          <p:nvSpPr>
            <p:cNvPr id="11" name="ホームベース 10">
              <a:extLst>
                <a:ext uri="{FF2B5EF4-FFF2-40B4-BE49-F238E27FC236}">
                  <a16:creationId xmlns:a16="http://schemas.microsoft.com/office/drawing/2014/main" id="{3CD2F572-B584-4A44-9966-C3EB74031490}"/>
                </a:ext>
              </a:extLst>
            </p:cNvPr>
            <p:cNvSpPr/>
            <p:nvPr/>
          </p:nvSpPr>
          <p:spPr>
            <a:xfrm>
              <a:off x="6359261" y="5336128"/>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・感染防止対策を徹底し、事業実施</a:t>
              </a:r>
            </a:p>
          </p:txBody>
        </p:sp>
        <p:sp>
          <p:nvSpPr>
            <p:cNvPr id="12" name="ホームベース 11">
              <a:extLst>
                <a:ext uri="{FF2B5EF4-FFF2-40B4-BE49-F238E27FC236}">
                  <a16:creationId xmlns:a16="http://schemas.microsoft.com/office/drawing/2014/main" id="{5D6C4894-E829-4938-A9AF-D8B739252728}"/>
                </a:ext>
              </a:extLst>
            </p:cNvPr>
            <p:cNvSpPr/>
            <p:nvPr/>
          </p:nvSpPr>
          <p:spPr>
            <a:xfrm>
              <a:off x="8136899" y="5346530"/>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・事業実施</a:t>
              </a:r>
            </a:p>
          </p:txBody>
        </p:sp>
      </p:grpSp>
      <p:sp>
        <p:nvSpPr>
          <p:cNvPr id="29" name="スライド番号プレースホルダー 4"/>
          <p:cNvSpPr>
            <a:spLocks noGrp="1"/>
          </p:cNvSpPr>
          <p:nvPr>
            <p:ph type="sldNum" sz="quarter" idx="12"/>
          </p:nvPr>
        </p:nvSpPr>
        <p:spPr>
          <a:xfrm>
            <a:off x="7678692" y="6498020"/>
            <a:ext cx="2228850" cy="365125"/>
          </a:xfrm>
        </p:spPr>
        <p:txBody>
          <a:bodyPr/>
          <a:lstStyle/>
          <a:p>
            <a:r>
              <a:rPr kumimoji="1" lang="en-US" altLang="ja-JP" dirty="0"/>
              <a:t>25</a:t>
            </a:r>
            <a:endParaRPr kumimoji="1" lang="ja-JP" altLang="en-US" dirty="0"/>
          </a:p>
        </p:txBody>
      </p:sp>
      <p:grpSp>
        <p:nvGrpSpPr>
          <p:cNvPr id="5" name="グループ化 4">
            <a:extLst>
              <a:ext uri="{FF2B5EF4-FFF2-40B4-BE49-F238E27FC236}">
                <a16:creationId xmlns:a16="http://schemas.microsoft.com/office/drawing/2014/main" id="{FCACDF72-3C62-034B-2E50-71232534C33D}"/>
              </a:ext>
            </a:extLst>
          </p:cNvPr>
          <p:cNvGrpSpPr/>
          <p:nvPr/>
        </p:nvGrpSpPr>
        <p:grpSpPr>
          <a:xfrm>
            <a:off x="4739356" y="4324089"/>
            <a:ext cx="3422591" cy="2103365"/>
            <a:chOff x="6372899" y="1148630"/>
            <a:chExt cx="3422591" cy="2103365"/>
          </a:xfrm>
        </p:grpSpPr>
        <p:sp>
          <p:nvSpPr>
            <p:cNvPr id="26" name="ホームベース 16">
              <a:extLst>
                <a:ext uri="{FF2B5EF4-FFF2-40B4-BE49-F238E27FC236}">
                  <a16:creationId xmlns:a16="http://schemas.microsoft.com/office/drawing/2014/main" id="{BB375644-DCD1-9D68-79F3-9B990F170714}"/>
                </a:ext>
              </a:extLst>
            </p:cNvPr>
            <p:cNvSpPr/>
            <p:nvPr/>
          </p:nvSpPr>
          <p:spPr>
            <a:xfrm>
              <a:off x="6372899" y="2004858"/>
              <a:ext cx="3420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・大阪スポーツプロジェクト（仮称）の設立</a:t>
              </a:r>
              <a:endParaRPr kumimoji="1" lang="en-US" altLang="ja-JP" sz="600" dirty="0">
                <a:solidFill>
                  <a:sysClr val="windowText" lastClr="000000"/>
                </a:solidFill>
                <a:latin typeface="Meiryo UI" panose="020B0604030504040204" pitchFamily="50" charset="-128"/>
                <a:ea typeface="Meiryo UI" panose="020B0604030504040204" pitchFamily="50" charset="-128"/>
              </a:endParaRPr>
            </a:p>
          </p:txBody>
        </p:sp>
        <p:sp>
          <p:nvSpPr>
            <p:cNvPr id="30" name="ホームベース 17">
              <a:extLst>
                <a:ext uri="{FF2B5EF4-FFF2-40B4-BE49-F238E27FC236}">
                  <a16:creationId xmlns:a16="http://schemas.microsoft.com/office/drawing/2014/main" id="{89513D9B-9F20-9239-4962-FED353C3AB4B}"/>
                </a:ext>
              </a:extLst>
            </p:cNvPr>
            <p:cNvSpPr/>
            <p:nvPr/>
          </p:nvSpPr>
          <p:spPr>
            <a:xfrm>
              <a:off x="6375490" y="3071995"/>
              <a:ext cx="3420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・スポーツツーリズムの促進につながるサイクリング・武道等の体験型スポーツコンテンツの開拓</a:t>
              </a:r>
            </a:p>
          </p:txBody>
        </p:sp>
        <p:sp>
          <p:nvSpPr>
            <p:cNvPr id="31" name="ホームベース 18">
              <a:extLst>
                <a:ext uri="{FF2B5EF4-FFF2-40B4-BE49-F238E27FC236}">
                  <a16:creationId xmlns:a16="http://schemas.microsoft.com/office/drawing/2014/main" id="{7D98CFF1-BD68-725F-AB93-3284D6F1A117}"/>
                </a:ext>
              </a:extLst>
            </p:cNvPr>
            <p:cNvSpPr/>
            <p:nvPr/>
          </p:nvSpPr>
          <p:spPr>
            <a:xfrm>
              <a:off x="6372899" y="1580976"/>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・感染防止対策を徹底し、事業実施</a:t>
              </a:r>
            </a:p>
          </p:txBody>
        </p:sp>
        <p:sp>
          <p:nvSpPr>
            <p:cNvPr id="256" name="ホームベース 19">
              <a:extLst>
                <a:ext uri="{FF2B5EF4-FFF2-40B4-BE49-F238E27FC236}">
                  <a16:creationId xmlns:a16="http://schemas.microsoft.com/office/drawing/2014/main" id="{2F26141F-EC78-84D9-3294-C40DAC0AFBD1}"/>
                </a:ext>
              </a:extLst>
            </p:cNvPr>
            <p:cNvSpPr/>
            <p:nvPr/>
          </p:nvSpPr>
          <p:spPr>
            <a:xfrm>
              <a:off x="8116671" y="1579200"/>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・事業実施</a:t>
              </a:r>
            </a:p>
          </p:txBody>
        </p:sp>
        <p:sp>
          <p:nvSpPr>
            <p:cNvPr id="257" name="ホームベース 20">
              <a:extLst>
                <a:ext uri="{FF2B5EF4-FFF2-40B4-BE49-F238E27FC236}">
                  <a16:creationId xmlns:a16="http://schemas.microsoft.com/office/drawing/2014/main" id="{BD4766D7-C659-E92C-1F88-3A6EA5C09BBE}"/>
                </a:ext>
              </a:extLst>
            </p:cNvPr>
            <p:cNvSpPr/>
            <p:nvPr/>
          </p:nvSpPr>
          <p:spPr>
            <a:xfrm>
              <a:off x="6372899" y="2429674"/>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・国内観光客を中心とした事業展開</a:t>
              </a:r>
              <a:endParaRPr kumimoji="1" lang="en-US" altLang="ja-JP" sz="600">
                <a:solidFill>
                  <a:sysClr val="windowText" lastClr="000000"/>
                </a:solidFill>
                <a:latin typeface="Meiryo UI" panose="020B0604030504040204" pitchFamily="50" charset="-128"/>
                <a:ea typeface="Meiryo UI" panose="020B0604030504040204" pitchFamily="50" charset="-128"/>
              </a:endParaRPr>
            </a:p>
          </p:txBody>
        </p:sp>
        <p:sp>
          <p:nvSpPr>
            <p:cNvPr id="258" name="ホームベース 21">
              <a:extLst>
                <a:ext uri="{FF2B5EF4-FFF2-40B4-BE49-F238E27FC236}">
                  <a16:creationId xmlns:a16="http://schemas.microsoft.com/office/drawing/2014/main" id="{15CF07E6-5BE7-7234-DDAB-FCB7A410BC7C}"/>
                </a:ext>
              </a:extLst>
            </p:cNvPr>
            <p:cNvSpPr/>
            <p:nvPr/>
          </p:nvSpPr>
          <p:spPr>
            <a:xfrm>
              <a:off x="8116671" y="2637614"/>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540" dirty="0">
                  <a:solidFill>
                    <a:sysClr val="windowText" lastClr="000000"/>
                  </a:solidFill>
                  <a:latin typeface="Meiryo UI" panose="020B0604030504040204" pitchFamily="50" charset="-128"/>
                  <a:ea typeface="Meiryo UI" panose="020B0604030504040204" pitchFamily="50" charset="-128"/>
                </a:rPr>
                <a:t>・幅広い国・地域からの集客に向けたプロモーションの展開</a:t>
              </a:r>
            </a:p>
          </p:txBody>
        </p:sp>
        <p:sp>
          <p:nvSpPr>
            <p:cNvPr id="259" name="ホームベース 22">
              <a:extLst>
                <a:ext uri="{FF2B5EF4-FFF2-40B4-BE49-F238E27FC236}">
                  <a16:creationId xmlns:a16="http://schemas.microsoft.com/office/drawing/2014/main" id="{91F0851D-2E30-A3CE-9717-AEF360F3A19D}"/>
                </a:ext>
              </a:extLst>
            </p:cNvPr>
            <p:cNvSpPr/>
            <p:nvPr/>
          </p:nvSpPr>
          <p:spPr>
            <a:xfrm>
              <a:off x="6372899" y="2207147"/>
              <a:ext cx="3420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・プロスポーツチーム等と連携した施策展開</a:t>
              </a:r>
            </a:p>
          </p:txBody>
        </p:sp>
        <p:sp>
          <p:nvSpPr>
            <p:cNvPr id="260" name="ホームベース 23">
              <a:extLst>
                <a:ext uri="{FF2B5EF4-FFF2-40B4-BE49-F238E27FC236}">
                  <a16:creationId xmlns:a16="http://schemas.microsoft.com/office/drawing/2014/main" id="{60FCD1E5-8676-C72A-124C-38A898035DF5}"/>
                </a:ext>
              </a:extLst>
            </p:cNvPr>
            <p:cNvSpPr/>
            <p:nvPr/>
          </p:nvSpPr>
          <p:spPr>
            <a:xfrm>
              <a:off x="6372899" y="2633530"/>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dirty="0">
                  <a:solidFill>
                    <a:sysClr val="windowText" lastClr="000000"/>
                  </a:solidFill>
                  <a:latin typeface="Meiryo UI" panose="020B0604030504040204" pitchFamily="50" charset="-128"/>
                  <a:ea typeface="Meiryo UI" panose="020B0604030504040204" pitchFamily="50" charset="-128"/>
                </a:rPr>
                <a:t>・インバウンド向けニーズの把握及び企画検討</a:t>
              </a:r>
            </a:p>
          </p:txBody>
        </p:sp>
        <p:sp>
          <p:nvSpPr>
            <p:cNvPr id="261" name="ホームベース 24">
              <a:extLst>
                <a:ext uri="{FF2B5EF4-FFF2-40B4-BE49-F238E27FC236}">
                  <a16:creationId xmlns:a16="http://schemas.microsoft.com/office/drawing/2014/main" id="{EF8B22D1-53F2-5DFB-9D72-9BB75BE7B50C}"/>
                </a:ext>
              </a:extLst>
            </p:cNvPr>
            <p:cNvSpPr/>
            <p:nvPr/>
          </p:nvSpPr>
          <p:spPr>
            <a:xfrm>
              <a:off x="8116671" y="2435345"/>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・インバウンドを含めた事業展開</a:t>
              </a:r>
              <a:endParaRPr kumimoji="1" lang="en-US" altLang="ja-JP" sz="600" dirty="0">
                <a:solidFill>
                  <a:sysClr val="windowText" lastClr="000000"/>
                </a:solidFill>
                <a:latin typeface="Meiryo UI" panose="020B0604030504040204" pitchFamily="50" charset="-128"/>
                <a:ea typeface="Meiryo UI" panose="020B0604030504040204" pitchFamily="50" charset="-128"/>
              </a:endParaRPr>
            </a:p>
          </p:txBody>
        </p:sp>
        <p:sp>
          <p:nvSpPr>
            <p:cNvPr id="262" name="ホームベース 25">
              <a:extLst>
                <a:ext uri="{FF2B5EF4-FFF2-40B4-BE49-F238E27FC236}">
                  <a16:creationId xmlns:a16="http://schemas.microsoft.com/office/drawing/2014/main" id="{D397BA46-0BA4-728E-56DD-FC0F29B851DE}"/>
                </a:ext>
              </a:extLst>
            </p:cNvPr>
            <p:cNvSpPr/>
            <p:nvPr/>
          </p:nvSpPr>
          <p:spPr>
            <a:xfrm>
              <a:off x="6372899" y="2865744"/>
              <a:ext cx="3420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・令和２年度に新たに開設したスポーツ情報専門ホームページを活用し、国内外に向けて情報を発信</a:t>
              </a:r>
              <a:endParaRPr kumimoji="1" lang="en-US" altLang="ja-JP" sz="600" dirty="0">
                <a:solidFill>
                  <a:sysClr val="windowText" lastClr="000000"/>
                </a:solidFill>
                <a:latin typeface="Meiryo UI" panose="020B0604030504040204" pitchFamily="50" charset="-128"/>
                <a:ea typeface="Meiryo UI" panose="020B0604030504040204" pitchFamily="50" charset="-128"/>
              </a:endParaRPr>
            </a:p>
          </p:txBody>
        </p:sp>
        <p:sp>
          <p:nvSpPr>
            <p:cNvPr id="265" name="ホームベース 28">
              <a:extLst>
                <a:ext uri="{FF2B5EF4-FFF2-40B4-BE49-F238E27FC236}">
                  <a16:creationId xmlns:a16="http://schemas.microsoft.com/office/drawing/2014/main" id="{5A33B72B-6B7C-1078-14A6-1CD051306F6C}"/>
                </a:ext>
              </a:extLst>
            </p:cNvPr>
            <p:cNvSpPr/>
            <p:nvPr/>
          </p:nvSpPr>
          <p:spPr>
            <a:xfrm>
              <a:off x="6372899" y="1148713"/>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dirty="0">
                  <a:solidFill>
                    <a:sysClr val="windowText" lastClr="000000"/>
                  </a:solidFill>
                  <a:latin typeface="Meiryo UI" panose="020B0604030504040204" pitchFamily="50" charset="-128"/>
                  <a:ea typeface="Meiryo UI" panose="020B0604030504040204" pitchFamily="50" charset="-128"/>
                </a:rPr>
                <a:t>・</a:t>
              </a:r>
              <a:r>
                <a:rPr kumimoji="1" lang="ja-JP" altLang="en-US" sz="600" dirty="0">
                  <a:solidFill>
                    <a:schemeClr val="tx1"/>
                  </a:solidFill>
                  <a:latin typeface="Meiryo UI" panose="020B0604030504040204" pitchFamily="50" charset="-128"/>
                  <a:ea typeface="Meiryo UI" panose="020B0604030504040204" pitchFamily="50" charset="-128"/>
                </a:rPr>
                <a:t>さらなる魅力</a:t>
              </a:r>
              <a:r>
                <a:rPr kumimoji="1" lang="ja-JP" altLang="en-US" sz="600" dirty="0">
                  <a:solidFill>
                    <a:sysClr val="windowText" lastClr="000000"/>
                  </a:solidFill>
                  <a:latin typeface="Meiryo UI" panose="020B0604030504040204" pitchFamily="50" charset="-128"/>
                  <a:ea typeface="Meiryo UI" panose="020B0604030504040204" pitchFamily="50" charset="-128"/>
                </a:rPr>
                <a:t>向上に向けた施策検討</a:t>
              </a:r>
            </a:p>
          </p:txBody>
        </p:sp>
        <p:sp>
          <p:nvSpPr>
            <p:cNvPr id="267" name="ホームベース 29">
              <a:extLst>
                <a:ext uri="{FF2B5EF4-FFF2-40B4-BE49-F238E27FC236}">
                  <a16:creationId xmlns:a16="http://schemas.microsoft.com/office/drawing/2014/main" id="{79AA38B9-BDEB-D2C5-047F-37860F87B064}"/>
                </a:ext>
              </a:extLst>
            </p:cNvPr>
            <p:cNvSpPr/>
            <p:nvPr/>
          </p:nvSpPr>
          <p:spPr>
            <a:xfrm>
              <a:off x="8116671" y="1148630"/>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spcBef>
                  <a:spcPts val="0"/>
                </a:spcBef>
              </a:pPr>
              <a:r>
                <a:rPr kumimoji="1" lang="ja-JP" altLang="en-US" sz="600" dirty="0">
                  <a:solidFill>
                    <a:sysClr val="windowText" lastClr="000000"/>
                  </a:solidFill>
                  <a:latin typeface="Meiryo UI" panose="020B0604030504040204" pitchFamily="50" charset="-128"/>
                  <a:ea typeface="Meiryo UI" panose="020B0604030504040204" pitchFamily="50" charset="-128"/>
                </a:rPr>
                <a:t>・幅広い国・地域からの参加促進に向けたプロモーションの展開</a:t>
              </a:r>
            </a:p>
          </p:txBody>
        </p:sp>
      </p:grpSp>
      <p:grpSp>
        <p:nvGrpSpPr>
          <p:cNvPr id="275" name="グループ化 274">
            <a:extLst>
              <a:ext uri="{FF2B5EF4-FFF2-40B4-BE49-F238E27FC236}">
                <a16:creationId xmlns:a16="http://schemas.microsoft.com/office/drawing/2014/main" id="{B8DC6CD2-8FE0-B294-88C6-9A0781872397}"/>
              </a:ext>
            </a:extLst>
          </p:cNvPr>
          <p:cNvGrpSpPr/>
          <p:nvPr/>
        </p:nvGrpSpPr>
        <p:grpSpPr>
          <a:xfrm>
            <a:off x="4739356" y="1156141"/>
            <a:ext cx="3420000" cy="2484850"/>
            <a:chOff x="6372899" y="3661816"/>
            <a:chExt cx="3420000" cy="2484850"/>
          </a:xfrm>
        </p:grpSpPr>
        <p:sp>
          <p:nvSpPr>
            <p:cNvPr id="276" name="ホームベース 3">
              <a:extLst>
                <a:ext uri="{FF2B5EF4-FFF2-40B4-BE49-F238E27FC236}">
                  <a16:creationId xmlns:a16="http://schemas.microsoft.com/office/drawing/2014/main" id="{483D465B-8A7F-8B43-ED1D-4C8BC6A16E54}"/>
                </a:ext>
              </a:extLst>
            </p:cNvPr>
            <p:cNvSpPr/>
            <p:nvPr/>
          </p:nvSpPr>
          <p:spPr>
            <a:xfrm>
              <a:off x="6372899" y="4667320"/>
              <a:ext cx="3420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・多彩で豊かな大阪の文化の魅力を発信</a:t>
              </a:r>
            </a:p>
          </p:txBody>
        </p:sp>
        <p:sp>
          <p:nvSpPr>
            <p:cNvPr id="277" name="ホームベース 6">
              <a:extLst>
                <a:ext uri="{FF2B5EF4-FFF2-40B4-BE49-F238E27FC236}">
                  <a16:creationId xmlns:a16="http://schemas.microsoft.com/office/drawing/2014/main" id="{A3C013EC-483F-BF19-C7E5-4E2822A8F685}"/>
                </a:ext>
              </a:extLst>
            </p:cNvPr>
            <p:cNvSpPr/>
            <p:nvPr/>
          </p:nvSpPr>
          <p:spPr>
            <a:xfrm>
              <a:off x="6372899" y="4881129"/>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b="0" i="0" dirty="0">
                  <a:solidFill>
                    <a:sysClr val="windowText" lastClr="000000"/>
                  </a:solidFill>
                  <a:latin typeface="Meiryo UI" panose="020B0604030504040204" pitchFamily="50" charset="-128"/>
                  <a:ea typeface="Meiryo UI" panose="020B0604030504040204" pitchFamily="50" charset="-128"/>
                </a:rPr>
                <a:t>・国内からの誘客を促進するプロモーションの展開</a:t>
              </a:r>
            </a:p>
          </p:txBody>
        </p:sp>
        <p:sp>
          <p:nvSpPr>
            <p:cNvPr id="278" name="ホームベース 7">
              <a:extLst>
                <a:ext uri="{FF2B5EF4-FFF2-40B4-BE49-F238E27FC236}">
                  <a16:creationId xmlns:a16="http://schemas.microsoft.com/office/drawing/2014/main" id="{D2C010C7-1C2F-0593-0DB0-068AD14E62EE}"/>
                </a:ext>
              </a:extLst>
            </p:cNvPr>
            <p:cNvSpPr/>
            <p:nvPr/>
          </p:nvSpPr>
          <p:spPr>
            <a:xfrm>
              <a:off x="8116671" y="4880647"/>
              <a:ext cx="1656000" cy="18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dirty="0">
                  <a:solidFill>
                    <a:sysClr val="windowText" lastClr="000000"/>
                  </a:solidFill>
                  <a:latin typeface="Meiryo UI" panose="020B0604030504040204" pitchFamily="50" charset="-128"/>
                  <a:ea typeface="Meiryo UI" panose="020B0604030504040204" pitchFamily="50" charset="-128"/>
                </a:rPr>
                <a:t>・世界に向けたプロモーションの展開</a:t>
              </a:r>
            </a:p>
          </p:txBody>
        </p:sp>
        <p:sp>
          <p:nvSpPr>
            <p:cNvPr id="279" name="ホームベース 8">
              <a:extLst>
                <a:ext uri="{FF2B5EF4-FFF2-40B4-BE49-F238E27FC236}">
                  <a16:creationId xmlns:a16="http://schemas.microsoft.com/office/drawing/2014/main" id="{38D1B28C-B6B1-2047-0813-58F9E80A2996}"/>
                </a:ext>
              </a:extLst>
            </p:cNvPr>
            <p:cNvSpPr/>
            <p:nvPr/>
          </p:nvSpPr>
          <p:spPr>
            <a:xfrm>
              <a:off x="6372899" y="5276832"/>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b="0" i="0" dirty="0">
                  <a:solidFill>
                    <a:sysClr val="windowText" lastClr="000000"/>
                  </a:solidFill>
                  <a:latin typeface="Meiryo UI" panose="020B0604030504040204" pitchFamily="50" charset="-128"/>
                  <a:ea typeface="Meiryo UI" panose="020B0604030504040204" pitchFamily="50" charset="-128"/>
                </a:rPr>
                <a:t>・文化芸術に関する公演・活動の場を創出し、府民等が文化芸術に触れる機会を提供</a:t>
              </a:r>
            </a:p>
          </p:txBody>
        </p:sp>
        <p:sp>
          <p:nvSpPr>
            <p:cNvPr id="280" name="ホームベース 9">
              <a:extLst>
                <a:ext uri="{FF2B5EF4-FFF2-40B4-BE49-F238E27FC236}">
                  <a16:creationId xmlns:a16="http://schemas.microsoft.com/office/drawing/2014/main" id="{FED6732F-6384-9B5A-BF48-0E70CFAEC232}"/>
                </a:ext>
              </a:extLst>
            </p:cNvPr>
            <p:cNvSpPr/>
            <p:nvPr/>
          </p:nvSpPr>
          <p:spPr>
            <a:xfrm>
              <a:off x="6372899" y="5786666"/>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b="0" i="0" dirty="0">
                  <a:solidFill>
                    <a:sysClr val="windowText" lastClr="000000"/>
                  </a:solidFill>
                  <a:latin typeface="Meiryo UI" panose="020B0604030504040204" pitchFamily="50" charset="-128"/>
                  <a:ea typeface="Meiryo UI" panose="020B0604030504040204" pitchFamily="50" charset="-128"/>
                </a:rPr>
                <a:t>・文化芸術活動の自粛を余儀なくされた団体等に対し、公演実施にかかる費用の一部を補助</a:t>
              </a:r>
            </a:p>
          </p:txBody>
        </p:sp>
        <p:sp>
          <p:nvSpPr>
            <p:cNvPr id="283" name="ホームベース 16">
              <a:extLst>
                <a:ext uri="{FF2B5EF4-FFF2-40B4-BE49-F238E27FC236}">
                  <a16:creationId xmlns:a16="http://schemas.microsoft.com/office/drawing/2014/main" id="{88BF14C8-F409-3F96-CFEE-5F8D6ADFFBBD}"/>
                </a:ext>
              </a:extLst>
            </p:cNvPr>
            <p:cNvSpPr/>
            <p:nvPr/>
          </p:nvSpPr>
          <p:spPr>
            <a:xfrm>
              <a:off x="6372899" y="4092852"/>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ja-JP" altLang="en-US" sz="600" dirty="0">
                  <a:solidFill>
                    <a:schemeClr val="tx1"/>
                  </a:solidFill>
                  <a:latin typeface="Meiryo UI" panose="020B0604030504040204" pitchFamily="50" charset="-128"/>
                  <a:ea typeface="Meiryo UI" panose="020B0604030504040204" pitchFamily="50" charset="-128"/>
                </a:rPr>
                <a:t>・感染防止対策を徹底し、事業実施</a:t>
              </a:r>
            </a:p>
          </p:txBody>
        </p:sp>
        <p:sp>
          <p:nvSpPr>
            <p:cNvPr id="284" name="ホームベース 17">
              <a:extLst>
                <a:ext uri="{FF2B5EF4-FFF2-40B4-BE49-F238E27FC236}">
                  <a16:creationId xmlns:a16="http://schemas.microsoft.com/office/drawing/2014/main" id="{0A236763-A94D-D9F1-8EC9-22600FD1B605}"/>
                </a:ext>
              </a:extLst>
            </p:cNvPr>
            <p:cNvSpPr/>
            <p:nvPr/>
          </p:nvSpPr>
          <p:spPr>
            <a:xfrm>
              <a:off x="8116671" y="4092852"/>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dirty="0">
                  <a:solidFill>
                    <a:sysClr val="windowText" lastClr="000000"/>
                  </a:solidFill>
                  <a:latin typeface="Meiryo UI" panose="020B0604030504040204" pitchFamily="50" charset="-128"/>
                  <a:ea typeface="Meiryo UI" panose="020B0604030504040204" pitchFamily="50" charset="-128"/>
                </a:rPr>
                <a:t>・事業実施</a:t>
              </a:r>
            </a:p>
          </p:txBody>
        </p:sp>
        <p:sp>
          <p:nvSpPr>
            <p:cNvPr id="285" name="ホームベース 18">
              <a:extLst>
                <a:ext uri="{FF2B5EF4-FFF2-40B4-BE49-F238E27FC236}">
                  <a16:creationId xmlns:a16="http://schemas.microsoft.com/office/drawing/2014/main" id="{9CF82A10-F874-C896-AC73-CDFEF404CCC0}"/>
                </a:ext>
              </a:extLst>
            </p:cNvPr>
            <p:cNvSpPr/>
            <p:nvPr/>
          </p:nvSpPr>
          <p:spPr>
            <a:xfrm>
              <a:off x="6372899" y="3661816"/>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600">
                  <a:solidFill>
                    <a:sysClr val="windowText" lastClr="000000"/>
                  </a:solidFill>
                  <a:latin typeface="Meiryo UI" panose="020B0604030504040204" pitchFamily="50" charset="-128"/>
                  <a:ea typeface="Meiryo UI" panose="020B0604030504040204" pitchFamily="50" charset="-128"/>
                </a:rPr>
                <a:t>・モデルプログラムの実施、検証</a:t>
              </a:r>
            </a:p>
          </p:txBody>
        </p:sp>
        <p:sp>
          <p:nvSpPr>
            <p:cNvPr id="286" name="ホームベース 19">
              <a:extLst>
                <a:ext uri="{FF2B5EF4-FFF2-40B4-BE49-F238E27FC236}">
                  <a16:creationId xmlns:a16="http://schemas.microsoft.com/office/drawing/2014/main" id="{76CD3ED2-6CDA-4B90-2D91-D4E1B31C29C5}"/>
                </a:ext>
              </a:extLst>
            </p:cNvPr>
            <p:cNvSpPr/>
            <p:nvPr/>
          </p:nvSpPr>
          <p:spPr>
            <a:xfrm>
              <a:off x="8116671" y="3661816"/>
              <a:ext cx="1656000" cy="360000"/>
            </a:xfrm>
            <a:prstGeom prst="homePlate">
              <a:avLst/>
            </a:prstGeom>
            <a:solidFill>
              <a:schemeClr val="bg1"/>
            </a:solidFill>
            <a:ln w="6350">
              <a:solidFill>
                <a:sysClr val="windowText" lastClr="000000"/>
              </a:solidFill>
            </a:ln>
          </p:spPr>
          <p:style>
            <a:lnRef idx="2">
              <a:schemeClr val="accent6"/>
            </a:lnRef>
            <a:fillRef idx="1">
              <a:schemeClr val="lt1"/>
            </a:fillRef>
            <a:effectRef idx="0">
              <a:schemeClr val="accent6"/>
            </a:effectRef>
            <a:fontRef idx="minor">
              <a:schemeClr val="dk1"/>
            </a:fontRef>
          </p:style>
          <p:txBody>
            <a:bodyPr lIns="36000" tIns="0" rIns="36000" bIns="0" rtlCol="0" anchor="ctr" anchorCtr="0">
              <a:norm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lnSpc>
                  <a:spcPts val="600"/>
                </a:lnSpc>
              </a:pPr>
              <a:r>
                <a:rPr kumimoji="1" lang="ja-JP" altLang="en-US" sz="600" dirty="0">
                  <a:solidFill>
                    <a:sysClr val="windowText" lastClr="000000"/>
                  </a:solidFill>
                  <a:latin typeface="Meiryo UI" panose="020B0604030504040204" pitchFamily="50" charset="-128"/>
                  <a:ea typeface="Meiryo UI" panose="020B0604030504040204" pitchFamily="50" charset="-128"/>
                </a:rPr>
                <a:t>・民間主導による伝統芸能プログラムの実施</a:t>
              </a:r>
            </a:p>
          </p:txBody>
        </p:sp>
      </p:grpSp>
      <p:sp>
        <p:nvSpPr>
          <p:cNvPr id="3" name="Text Box 2">
            <a:extLst>
              <a:ext uri="{FF2B5EF4-FFF2-40B4-BE49-F238E27FC236}">
                <a16:creationId xmlns:a16="http://schemas.microsoft.com/office/drawing/2014/main" id="{D033B817-20CD-F807-664D-52DFE2D74728}"/>
              </a:ext>
            </a:extLst>
          </p:cNvPr>
          <p:cNvSpPr txBox="1">
            <a:spLocks noChangeArrowheads="1"/>
          </p:cNvSpPr>
          <p:nvPr/>
        </p:nvSpPr>
        <p:spPr bwMode="auto">
          <a:xfrm>
            <a:off x="64802" y="69271"/>
            <a:ext cx="2439248" cy="254286"/>
          </a:xfrm>
          <a:prstGeom prst="rect">
            <a:avLst/>
          </a:prstGeom>
          <a:solidFill>
            <a:srgbClr val="0000FF"/>
          </a:solidFill>
          <a:ln w="28575">
            <a:solidFill>
              <a:schemeClr val="tx1"/>
            </a:solidFill>
            <a:miter lim="800000"/>
            <a:headEnd/>
            <a:tailEnd/>
          </a:ln>
        </p:spPr>
        <p:txBody>
          <a:bodyPr wrap="square" lIns="74295" tIns="36000" rIns="74295" bIns="8890" anchor="t"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u="none" dirty="0">
                <a:solidFill>
                  <a:schemeClr val="bg1"/>
                </a:solidFill>
                <a:latin typeface="Meiryo UI" panose="020B0604030504040204" pitchFamily="50" charset="-128"/>
                <a:ea typeface="Meiryo UI" panose="020B0604030504040204" pitchFamily="50" charset="-128"/>
                <a:cs typeface="ＭＳ Ｐゴシック" charset="-128"/>
              </a:rPr>
              <a:t>　</a:t>
            </a:r>
            <a:r>
              <a:rPr lang="ja-JP" altLang="en-US" sz="1200" b="1" dirty="0">
                <a:solidFill>
                  <a:schemeClr val="bg1"/>
                </a:solidFill>
                <a:latin typeface="Meiryo UI" panose="020B0604030504040204" pitchFamily="50" charset="-128"/>
                <a:ea typeface="Meiryo UI" panose="020B0604030504040204" pitchFamily="50" charset="-128"/>
                <a:cs typeface="ＭＳ Ｐゴシック" charset="-128"/>
              </a:rPr>
              <a:t>重点事業例とスケジュールイメージ</a:t>
            </a:r>
            <a:endParaRPr lang="en-US" altLang="ja-JP" sz="1200" b="1" u="none" dirty="0">
              <a:solidFill>
                <a:schemeClr val="bg1"/>
              </a:solidFill>
              <a:latin typeface="Meiryo UI" panose="020B0604030504040204" pitchFamily="50" charset="-128"/>
              <a:ea typeface="Meiryo UI" panose="020B0604030504040204" pitchFamily="50" charset="-128"/>
              <a:cs typeface="ＭＳ Ｐゴシック" charset="-128"/>
            </a:endParaRPr>
          </a:p>
        </p:txBody>
      </p:sp>
      <p:sp>
        <p:nvSpPr>
          <p:cNvPr id="4" name="正方形/長方形 3">
            <a:extLst>
              <a:ext uri="{FF2B5EF4-FFF2-40B4-BE49-F238E27FC236}">
                <a16:creationId xmlns:a16="http://schemas.microsoft.com/office/drawing/2014/main" id="{134A79E5-7275-DAF5-5E2F-E6DBEB13AB2C}"/>
              </a:ext>
            </a:extLst>
          </p:cNvPr>
          <p:cNvSpPr/>
          <p:nvPr/>
        </p:nvSpPr>
        <p:spPr>
          <a:xfrm>
            <a:off x="27993" y="323557"/>
            <a:ext cx="9841198" cy="64681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t>現在調整中</a:t>
            </a:r>
          </a:p>
        </p:txBody>
      </p:sp>
    </p:spTree>
    <p:extLst>
      <p:ext uri="{BB962C8B-B14F-4D97-AF65-F5344CB8AC3E}">
        <p14:creationId xmlns:p14="http://schemas.microsoft.com/office/powerpoint/2010/main" val="558864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594795" y="6451682"/>
            <a:ext cx="2228850" cy="365125"/>
          </a:xfrm>
        </p:spPr>
        <p:txBody>
          <a:bodyPr/>
          <a:lstStyle/>
          <a:p>
            <a:r>
              <a:rPr lang="ja-JP" altLang="en-US" dirty="0"/>
              <a:t>●</a:t>
            </a:r>
            <a:endParaRPr kumimoji="1" lang="ja-JP" altLang="en-US" dirty="0"/>
          </a:p>
        </p:txBody>
      </p:sp>
      <p:sp>
        <p:nvSpPr>
          <p:cNvPr id="6" name="Text Box 2">
            <a:extLst>
              <a:ext uri="{FF2B5EF4-FFF2-40B4-BE49-F238E27FC236}">
                <a16:creationId xmlns:a16="http://schemas.microsoft.com/office/drawing/2014/main" id="{245A298C-83B1-48F8-821C-8AD25132897B}"/>
              </a:ext>
            </a:extLst>
          </p:cNvPr>
          <p:cNvSpPr txBox="1">
            <a:spLocks noChangeArrowheads="1"/>
          </p:cNvSpPr>
          <p:nvPr/>
        </p:nvSpPr>
        <p:spPr bwMode="auto">
          <a:xfrm>
            <a:off x="0" y="239126"/>
            <a:ext cx="3724275" cy="252000"/>
          </a:xfrm>
          <a:prstGeom prst="rect">
            <a:avLst/>
          </a:prstGeom>
          <a:solidFill>
            <a:srgbClr val="0000FF"/>
          </a:solidFill>
          <a:ln w="28575">
            <a:solidFill>
              <a:schemeClr val="tx1"/>
            </a:solidFill>
            <a:miter lim="800000"/>
            <a:headEnd/>
            <a:tailEnd/>
          </a:ln>
        </p:spPr>
        <p:txBody>
          <a:bodyPr wrap="square" lIns="74295" tIns="36000" rIns="74295" bIns="8890" anchor="t"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u="none" dirty="0">
                <a:solidFill>
                  <a:schemeClr val="bg1"/>
                </a:solidFill>
                <a:latin typeface="Meiryo UI" panose="020B0604030504040204" pitchFamily="50" charset="-128"/>
                <a:ea typeface="Meiryo UI" panose="020B0604030504040204" pitchFamily="50" charset="-128"/>
                <a:cs typeface="ＭＳ Ｐゴシック" charset="-128"/>
              </a:rPr>
              <a:t>　用　語　集</a:t>
            </a:r>
            <a:endParaRPr lang="en-US" altLang="ja-JP" sz="1200" b="1" u="none" dirty="0">
              <a:solidFill>
                <a:schemeClr val="bg1"/>
              </a:solidFill>
              <a:latin typeface="Meiryo UI" panose="020B0604030504040204" pitchFamily="50" charset="-128"/>
              <a:ea typeface="Meiryo UI" panose="020B0604030504040204" pitchFamily="50" charset="-128"/>
              <a:cs typeface="ＭＳ Ｐゴシック" charset="-128"/>
            </a:endParaRPr>
          </a:p>
        </p:txBody>
      </p:sp>
      <p:sp>
        <p:nvSpPr>
          <p:cNvPr id="8" name="コンテンツ プレースホルダー 7"/>
          <p:cNvSpPr>
            <a:spLocks noGrp="1"/>
          </p:cNvSpPr>
          <p:nvPr>
            <p:ph idx="1"/>
          </p:nvPr>
        </p:nvSpPr>
        <p:spPr>
          <a:xfrm>
            <a:off x="828000" y="632469"/>
            <a:ext cx="8543925" cy="6184338"/>
          </a:xfrm>
        </p:spPr>
        <p:txBody>
          <a:bodyPr>
            <a:normAutofit fontScale="25000" lnSpcReduction="20000"/>
          </a:bodyPr>
          <a:lstStyle/>
          <a:p>
            <a:pPr marL="0" indent="0" algn="just">
              <a:lnSpc>
                <a:spcPct val="170000"/>
              </a:lnSpc>
              <a:spcBef>
                <a:spcPts val="0"/>
              </a:spcBef>
              <a:buNone/>
            </a:pP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ニューノーマル</a:t>
            </a: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p>
          <a:p>
            <a:pPr marL="0" indent="0" algn="just">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社会や生活における新しい常態や新常識のこと。</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r>
              <a:rPr lang="en-US" altLang="ja-JP" sz="4800" b="1" dirty="0">
                <a:latin typeface="Meiryo UI" panose="020B0604030504040204" pitchFamily="50" charset="-128"/>
                <a:ea typeface="Meiryo UI" panose="020B0604030504040204" pitchFamily="50" charset="-128"/>
              </a:rPr>
              <a:t>【MICE】</a:t>
            </a:r>
          </a:p>
          <a:p>
            <a:pPr marL="0" indent="0">
              <a:lnSpc>
                <a:spcPct val="170000"/>
              </a:lnSpc>
              <a:spcBef>
                <a:spcPts val="0"/>
              </a:spcBef>
              <a:buNone/>
            </a:pPr>
            <a:r>
              <a:rPr lang="ja-JP" altLang="en-US" sz="4800" b="1"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企業等の会議（</a:t>
            </a:r>
            <a:r>
              <a:rPr lang="en-US" altLang="ja-JP" sz="4800" dirty="0">
                <a:latin typeface="Meiryo UI" panose="020B0604030504040204" pitchFamily="50" charset="-128"/>
                <a:ea typeface="Meiryo UI" panose="020B0604030504040204" pitchFamily="50" charset="-128"/>
              </a:rPr>
              <a:t>Meeting</a:t>
            </a:r>
            <a:r>
              <a:rPr lang="ja-JP" altLang="ja-JP" sz="4800" dirty="0">
                <a:latin typeface="Meiryo UI" panose="020B0604030504040204" pitchFamily="50" charset="-128"/>
                <a:ea typeface="Meiryo UI" panose="020B0604030504040204" pitchFamily="50" charset="-128"/>
              </a:rPr>
              <a:t>）、企業等の行う報奨・研修旅行（インセンティブ旅行　</a:t>
            </a:r>
            <a:r>
              <a:rPr lang="en-US" altLang="ja-JP" sz="4800" dirty="0">
                <a:latin typeface="Meiryo UI" panose="020B0604030504040204" pitchFamily="50" charset="-128"/>
                <a:ea typeface="Meiryo UI" panose="020B0604030504040204" pitchFamily="50" charset="-128"/>
              </a:rPr>
              <a:t>Incentive Travel</a:t>
            </a:r>
            <a:r>
              <a:rPr lang="ja-JP" altLang="ja-JP" sz="4800" dirty="0">
                <a:latin typeface="Meiryo UI" panose="020B0604030504040204" pitchFamily="50" charset="-128"/>
                <a:ea typeface="Meiryo UI" panose="020B0604030504040204" pitchFamily="50" charset="-128"/>
              </a:rPr>
              <a:t>）、国際機関・団体、学会等が</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行う国際会議（</a:t>
            </a:r>
            <a:r>
              <a:rPr lang="en-US" altLang="ja-JP" sz="4800" dirty="0">
                <a:latin typeface="Meiryo UI" panose="020B0604030504040204" pitchFamily="50" charset="-128"/>
                <a:ea typeface="Meiryo UI" panose="020B0604030504040204" pitchFamily="50" charset="-128"/>
              </a:rPr>
              <a:t>Convention</a:t>
            </a:r>
            <a:r>
              <a:rPr lang="ja-JP" altLang="ja-JP" sz="4800" dirty="0">
                <a:latin typeface="Meiryo UI" panose="020B0604030504040204" pitchFamily="50" charset="-128"/>
                <a:ea typeface="Meiryo UI" panose="020B0604030504040204" pitchFamily="50" charset="-128"/>
              </a:rPr>
              <a:t>）、展示会・見本市、イベント（</a:t>
            </a:r>
            <a:r>
              <a:rPr lang="en-US" altLang="ja-JP" sz="4800" dirty="0">
                <a:latin typeface="Meiryo UI" panose="020B0604030504040204" pitchFamily="50" charset="-128"/>
                <a:ea typeface="Meiryo UI" panose="020B0604030504040204" pitchFamily="50" charset="-128"/>
              </a:rPr>
              <a:t>Exhibition</a:t>
            </a:r>
            <a:r>
              <a:rPr lang="ja-JP" altLang="ja-JP" sz="4800" dirty="0">
                <a:latin typeface="Meiryo UI" panose="020B0604030504040204" pitchFamily="50" charset="-128"/>
                <a:ea typeface="Meiryo UI" panose="020B0604030504040204" pitchFamily="50" charset="-128"/>
              </a:rPr>
              <a:t>／</a:t>
            </a:r>
            <a:r>
              <a:rPr lang="en-US" altLang="ja-JP" sz="4800" dirty="0">
                <a:latin typeface="Meiryo UI" panose="020B0604030504040204" pitchFamily="50" charset="-128"/>
                <a:ea typeface="Meiryo UI" panose="020B0604030504040204" pitchFamily="50" charset="-128"/>
              </a:rPr>
              <a:t>Event</a:t>
            </a:r>
            <a:r>
              <a:rPr lang="ja-JP" altLang="ja-JP" sz="4800" dirty="0">
                <a:latin typeface="Meiryo UI" panose="020B0604030504040204" pitchFamily="50" charset="-128"/>
                <a:ea typeface="Meiryo UI" panose="020B0604030504040204" pitchFamily="50" charset="-128"/>
              </a:rPr>
              <a:t>）の頭文字のことであり、多くの集客交流が見込まれ</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るビジネスイベントなどの総称</a:t>
            </a:r>
            <a:r>
              <a:rPr lang="ja-JP" altLang="en-US" sz="4800" dirty="0">
                <a:latin typeface="Meiryo UI" panose="020B0604030504040204" pitchFamily="50" charset="-128"/>
                <a:ea typeface="Meiryo UI" panose="020B0604030504040204" pitchFamily="50" charset="-128"/>
              </a:rPr>
              <a:t>。</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アーバンスポーツ</a:t>
            </a: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p>
          <a:p>
            <a:pPr marL="0" indent="0" algn="just">
              <a:lnSpc>
                <a:spcPct val="170000"/>
              </a:lnSpc>
              <a:spcBef>
                <a:spcPts val="0"/>
              </a:spcBef>
              <a:buNone/>
            </a:pP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エクストリームスポーツ（速さや高さを極限まで追求し、過激で華麗な離れ業を競い合うスポーツ）の中で都市での開催が可能なもの。</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具体的には、ボルダリング、</a:t>
            </a:r>
            <a:r>
              <a:rPr lang="en-US" altLang="ja-JP" sz="4800" kern="0" dirty="0">
                <a:latin typeface="Meiryo UI" panose="020B0604030504040204" pitchFamily="50" charset="-128"/>
                <a:ea typeface="Meiryo UI" panose="020B0604030504040204" pitchFamily="50" charset="-128"/>
                <a:cs typeface="Times New Roman" panose="02020603050405020304" pitchFamily="18" charset="0"/>
              </a:rPr>
              <a:t>BMX</a:t>
            </a: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、スラックライン、パルクール、スケートボードなど 。</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大阪スポーツコミッション</a:t>
            </a: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p>
          <a:p>
            <a:pPr marL="0" indent="0" algn="just">
              <a:lnSpc>
                <a:spcPct val="170000"/>
              </a:lnSpc>
              <a:spcBef>
                <a:spcPts val="0"/>
              </a:spcBef>
              <a:buNone/>
            </a:pP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府内のトップスポーツチームとの連携を基軸に、観光や文化等と組み合わせたスポーツツーリズムの推進とともに、スポーツを楽しむ機会の</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提供を通じ、生涯スポーツの振興にも取り組むことで、地域社会・経済の活性化を図るため、大阪府と府内のトップスポーツチーム、スポーツ</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団体、経済団体等が一体となって設立した組織のこと。</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70000"/>
              </a:lnSpc>
              <a:spcBef>
                <a:spcPts val="0"/>
              </a:spcBef>
              <a:buNone/>
            </a:pP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レジリエント</a:t>
            </a: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p>
          <a:p>
            <a:pPr marL="0" indent="0" algn="just">
              <a:lnSpc>
                <a:spcPct val="170000"/>
              </a:lnSpc>
              <a:spcBef>
                <a:spcPts val="0"/>
              </a:spcBef>
              <a:buNone/>
            </a:pP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様々な困難なことからダメージを受けて落ち込むことがあっても粘り強くもとに戻りながら、以前よりもよりよく立ち直る力。レジリエントな都市と</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は、あらゆる困難をしなやかに、力強く乗り越え、将来にわたって魅力あふれるまち。</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4800" b="1" kern="0" dirty="0">
                <a:latin typeface="Meiryo UI" panose="020B0604030504040204" pitchFamily="50" charset="-128"/>
                <a:ea typeface="Meiryo UI" panose="020B0604030504040204" pitchFamily="50" charset="-128"/>
                <a:cs typeface="Times New Roman" panose="02020603050405020304" pitchFamily="18" charset="0"/>
              </a:rPr>
              <a:t>大阪・関西万博のレガシー</a:t>
            </a:r>
            <a:r>
              <a:rPr lang="en-US" altLang="ja-JP" sz="4800" b="1" kern="0" dirty="0">
                <a:latin typeface="Meiryo UI" panose="020B0604030504040204" pitchFamily="50" charset="-128"/>
                <a:ea typeface="Meiryo UI" panose="020B0604030504040204" pitchFamily="50" charset="-128"/>
                <a:cs typeface="Times New Roman" panose="02020603050405020304" pitchFamily="18" charset="0"/>
              </a:rPr>
              <a:t>】</a:t>
            </a:r>
          </a:p>
          <a:p>
            <a:pPr marL="0" indent="0">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大阪・関西万博の閉幕後に残る有形・無形の遺産のこと。</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r>
              <a:rPr lang="ja-JP" altLang="ja-JP" sz="4800" b="1" dirty="0">
                <a:latin typeface="Meiryo UI" panose="020B0604030504040204" pitchFamily="50" charset="-128"/>
                <a:ea typeface="Meiryo UI" panose="020B0604030504040204" pitchFamily="50" charset="-128"/>
              </a:rPr>
              <a:t>【キラーコンテンツ</a:t>
            </a:r>
            <a:r>
              <a:rPr lang="en-US" altLang="ja-JP" sz="48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ja-JP" sz="4800" dirty="0">
                <a:latin typeface="Meiryo UI" panose="020B0604030504040204" pitchFamily="50" charset="-128"/>
                <a:ea typeface="Meiryo UI" panose="020B0604030504040204" pitchFamily="50" charset="-128"/>
              </a:rPr>
              <a:t>　</a:t>
            </a:r>
            <a:r>
              <a:rPr lang="ja-JP" altLang="en-US"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ここでは、多くの人の興味・関心を惹く魅力的で非日常的なコンテンツのことをいう。</a:t>
            </a:r>
          </a:p>
          <a:p>
            <a:pPr marL="0" indent="0">
              <a:lnSpc>
                <a:spcPct val="170000"/>
              </a:lnSpc>
              <a:spcBef>
                <a:spcPts val="0"/>
              </a:spcBef>
              <a:buNone/>
            </a:pPr>
            <a:r>
              <a:rPr lang="en-US" altLang="ja-JP" sz="4800" b="1" dirty="0">
                <a:latin typeface="Meiryo UI" panose="020B0604030504040204" pitchFamily="50" charset="-128"/>
                <a:ea typeface="Meiryo UI" panose="020B0604030504040204" pitchFamily="50" charset="-128"/>
              </a:rPr>
              <a:t>【</a:t>
            </a:r>
            <a:r>
              <a:rPr lang="ja-JP" altLang="en-US" sz="4800" b="1" dirty="0">
                <a:latin typeface="Meiryo UI" panose="020B0604030504040204" pitchFamily="50" charset="-128"/>
                <a:ea typeface="Meiryo UI" panose="020B0604030504040204" pitchFamily="50" charset="-128"/>
              </a:rPr>
              <a:t>ナイトカルチャー</a:t>
            </a:r>
            <a:r>
              <a:rPr lang="en-US" altLang="ja-JP" sz="48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夜間に行われる文化的な活動やイベントのこと。 </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endParaRPr lang="en-US" altLang="ja-JP" sz="4800" kern="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endParaRPr lang="en-US" altLang="ja-JP" sz="4800" b="1" kern="0" dirty="0">
              <a:solidFill>
                <a:srgbClr val="FF0000"/>
              </a:solidFill>
              <a:highlight>
                <a:srgbClr val="C0C0C0"/>
              </a:highlight>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r>
              <a:rPr lang="ja-JP" altLang="en-US" sz="4800" kern="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4800" kern="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0"/>
              </a:spcBef>
              <a:buNone/>
            </a:pPr>
            <a:endParaRPr lang="ja-JP"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70000"/>
              </a:lnSpc>
              <a:spcBef>
                <a:spcPts val="600"/>
              </a:spcBef>
              <a:buNone/>
            </a:pPr>
            <a:endParaRPr lang="en-US" altLang="ja-JP" sz="4800" b="1" dirty="0">
              <a:latin typeface="Meiryo UI" panose="020B0604030504040204" pitchFamily="50" charset="-128"/>
              <a:ea typeface="Meiryo UI" panose="020B0604030504040204" pitchFamily="50" charset="-128"/>
            </a:endParaRPr>
          </a:p>
        </p:txBody>
      </p:sp>
      <p:sp>
        <p:nvSpPr>
          <p:cNvPr id="4" name="正方形/長方形 3"/>
          <p:cNvSpPr/>
          <p:nvPr/>
        </p:nvSpPr>
        <p:spPr>
          <a:xfrm>
            <a:off x="3724275" y="295642"/>
            <a:ext cx="1188720" cy="2520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頁は初出頁</a:t>
            </a:r>
          </a:p>
        </p:txBody>
      </p:sp>
      <p:sp>
        <p:nvSpPr>
          <p:cNvPr id="9" name="正方形/長方形 8"/>
          <p:cNvSpPr/>
          <p:nvPr/>
        </p:nvSpPr>
        <p:spPr>
          <a:xfrm>
            <a:off x="268946" y="4320268"/>
            <a:ext cx="523684" cy="277844"/>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11" name="正方形/長方形 10"/>
          <p:cNvSpPr/>
          <p:nvPr/>
        </p:nvSpPr>
        <p:spPr>
          <a:xfrm>
            <a:off x="268946" y="713957"/>
            <a:ext cx="523684" cy="277844"/>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2" name="正方形/長方形 1">
            <a:extLst>
              <a:ext uri="{FF2B5EF4-FFF2-40B4-BE49-F238E27FC236}">
                <a16:creationId xmlns:a16="http://schemas.microsoft.com/office/drawing/2014/main" id="{DDFBC92D-423F-A67B-D52C-08F2D6320F28}"/>
              </a:ext>
            </a:extLst>
          </p:cNvPr>
          <p:cNvSpPr/>
          <p:nvPr/>
        </p:nvSpPr>
        <p:spPr>
          <a:xfrm>
            <a:off x="277906" y="5127409"/>
            <a:ext cx="523684" cy="277844"/>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7" name="正方形/長方形 6">
            <a:extLst>
              <a:ext uri="{FF2B5EF4-FFF2-40B4-BE49-F238E27FC236}">
                <a16:creationId xmlns:a16="http://schemas.microsoft.com/office/drawing/2014/main" id="{F0EC9F9F-BF56-6DDC-2E2D-520AEB4F8111}"/>
              </a:ext>
            </a:extLst>
          </p:cNvPr>
          <p:cNvSpPr/>
          <p:nvPr/>
        </p:nvSpPr>
        <p:spPr>
          <a:xfrm>
            <a:off x="277906" y="2378801"/>
            <a:ext cx="550583"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3" name="正方形/長方形 2">
            <a:extLst>
              <a:ext uri="{FF2B5EF4-FFF2-40B4-BE49-F238E27FC236}">
                <a16:creationId xmlns:a16="http://schemas.microsoft.com/office/drawing/2014/main" id="{F359C13C-D5B1-9A0D-B92F-74127A690043}"/>
              </a:ext>
            </a:extLst>
          </p:cNvPr>
          <p:cNvSpPr/>
          <p:nvPr/>
        </p:nvSpPr>
        <p:spPr>
          <a:xfrm>
            <a:off x="259976" y="5670223"/>
            <a:ext cx="559543"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Tree>
    <p:extLst>
      <p:ext uri="{BB962C8B-B14F-4D97-AF65-F5344CB8AC3E}">
        <p14:creationId xmlns:p14="http://schemas.microsoft.com/office/powerpoint/2010/main" val="2324469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572492" y="6470061"/>
            <a:ext cx="2228850" cy="365125"/>
          </a:xfrm>
        </p:spPr>
        <p:txBody>
          <a:bodyPr/>
          <a:lstStyle/>
          <a:p>
            <a:r>
              <a:rPr kumimoji="1" lang="ja-JP" altLang="en-US" dirty="0"/>
              <a:t>●</a:t>
            </a:r>
            <a:endParaRPr kumimoji="1" lang="en-US" altLang="ja-JP" dirty="0"/>
          </a:p>
        </p:txBody>
      </p:sp>
      <p:sp>
        <p:nvSpPr>
          <p:cNvPr id="6" name="Text Box 2">
            <a:extLst>
              <a:ext uri="{FF2B5EF4-FFF2-40B4-BE49-F238E27FC236}">
                <a16:creationId xmlns:a16="http://schemas.microsoft.com/office/drawing/2014/main" id="{245A298C-83B1-48F8-821C-8AD25132897B}"/>
              </a:ext>
            </a:extLst>
          </p:cNvPr>
          <p:cNvSpPr txBox="1">
            <a:spLocks noChangeArrowheads="1"/>
          </p:cNvSpPr>
          <p:nvPr/>
        </p:nvSpPr>
        <p:spPr bwMode="auto">
          <a:xfrm>
            <a:off x="0" y="239126"/>
            <a:ext cx="3724275" cy="252000"/>
          </a:xfrm>
          <a:prstGeom prst="rect">
            <a:avLst/>
          </a:prstGeom>
          <a:solidFill>
            <a:srgbClr val="0000FF"/>
          </a:solidFill>
          <a:ln w="28575">
            <a:solidFill>
              <a:schemeClr val="tx1"/>
            </a:solidFill>
            <a:miter lim="800000"/>
            <a:headEnd/>
            <a:tailEnd/>
          </a:ln>
        </p:spPr>
        <p:txBody>
          <a:bodyPr wrap="square" lIns="74295" tIns="36000" rIns="74295" bIns="8890" anchor="t"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u="none" dirty="0">
                <a:solidFill>
                  <a:schemeClr val="bg1"/>
                </a:solidFill>
                <a:latin typeface="Meiryo UI" panose="020B0604030504040204" pitchFamily="50" charset="-128"/>
                <a:ea typeface="Meiryo UI" panose="020B0604030504040204" pitchFamily="50" charset="-128"/>
                <a:cs typeface="ＭＳ Ｐゴシック" charset="-128"/>
              </a:rPr>
              <a:t>　用　語　集</a:t>
            </a:r>
            <a:endParaRPr lang="en-US" altLang="ja-JP" sz="1200" b="1" u="none" dirty="0">
              <a:solidFill>
                <a:schemeClr val="bg1"/>
              </a:solidFill>
              <a:latin typeface="Meiryo UI" panose="020B0604030504040204" pitchFamily="50" charset="-128"/>
              <a:ea typeface="Meiryo UI" panose="020B0604030504040204" pitchFamily="50" charset="-128"/>
              <a:cs typeface="ＭＳ Ｐゴシック" charset="-128"/>
            </a:endParaRPr>
          </a:p>
        </p:txBody>
      </p:sp>
      <p:sp>
        <p:nvSpPr>
          <p:cNvPr id="8" name="コンテンツ プレースホルダー 7"/>
          <p:cNvSpPr>
            <a:spLocks noGrp="1"/>
          </p:cNvSpPr>
          <p:nvPr>
            <p:ph idx="1"/>
          </p:nvPr>
        </p:nvSpPr>
        <p:spPr>
          <a:xfrm>
            <a:off x="828000" y="650465"/>
            <a:ext cx="8543925" cy="6066436"/>
          </a:xfrm>
        </p:spPr>
        <p:txBody>
          <a:bodyPr>
            <a:normAutofit fontScale="25000" lnSpcReduction="20000"/>
          </a:bodyPr>
          <a:lstStyle/>
          <a:p>
            <a:pPr marL="0" indent="0">
              <a:lnSpc>
                <a:spcPct val="170000"/>
              </a:lnSpc>
              <a:spcBef>
                <a:spcPts val="0"/>
              </a:spcBef>
              <a:buNone/>
            </a:pPr>
            <a:r>
              <a:rPr lang="en-US" altLang="ja-JP" sz="4800" b="1" dirty="0">
                <a:latin typeface="Meiryo UI" panose="020B0604030504040204" pitchFamily="50" charset="-128"/>
                <a:ea typeface="Meiryo UI" panose="020B0604030504040204" pitchFamily="50" charset="-128"/>
              </a:rPr>
              <a:t>【</a:t>
            </a:r>
            <a:r>
              <a:rPr lang="ja-JP" altLang="en-US" sz="4800" b="1" dirty="0">
                <a:latin typeface="Meiryo UI" panose="020B0604030504040204" pitchFamily="50" charset="-128"/>
                <a:ea typeface="Meiryo UI" panose="020B0604030504040204" pitchFamily="50" charset="-128"/>
              </a:rPr>
              <a:t>ワールドマスターズゲームズ</a:t>
            </a:r>
            <a:r>
              <a:rPr lang="en-US" altLang="ja-JP" sz="48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en-US" sz="4800" b="1" dirty="0">
                <a:latin typeface="Meiryo UI" panose="020B0604030504040204" pitchFamily="50" charset="-128"/>
                <a:ea typeface="Meiryo UI" panose="020B0604030504040204" pitchFamily="50" charset="-128"/>
              </a:rPr>
              <a:t> 　</a:t>
            </a:r>
            <a:r>
              <a:rPr lang="ja-JP" altLang="en-US" sz="4800" dirty="0">
                <a:latin typeface="Meiryo UI" panose="020B0604030504040204" pitchFamily="50" charset="-128"/>
                <a:ea typeface="Meiryo UI" panose="020B0604030504040204" pitchFamily="50" charset="-128"/>
              </a:rPr>
              <a:t>国際マスターズゲームズ協会が４年ごとに主宰する原則</a:t>
            </a:r>
            <a:r>
              <a:rPr lang="en-US" altLang="ja-JP" sz="4800" dirty="0">
                <a:latin typeface="Meiryo UI" panose="020B0604030504040204" pitchFamily="50" charset="-128"/>
                <a:ea typeface="Meiryo UI" panose="020B0604030504040204" pitchFamily="50" charset="-128"/>
              </a:rPr>
              <a:t>30</a:t>
            </a:r>
            <a:r>
              <a:rPr lang="ja-JP" altLang="en-US" sz="4800" dirty="0">
                <a:latin typeface="Meiryo UI" panose="020B0604030504040204" pitchFamily="50" charset="-128"/>
                <a:ea typeface="Meiryo UI" panose="020B0604030504040204" pitchFamily="50" charset="-128"/>
              </a:rPr>
              <a:t>歳以上のスポーツ愛好者であれば誰もが参加できる、生涯スポーツの国際総合競技大会</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en-US" altLang="ja-JP" sz="4800" b="1" dirty="0">
                <a:latin typeface="Meiryo UI" panose="020B0604030504040204" pitchFamily="50" charset="-128"/>
                <a:ea typeface="Meiryo UI" panose="020B0604030504040204" pitchFamily="50" charset="-128"/>
              </a:rPr>
              <a:t>【</a:t>
            </a:r>
            <a:r>
              <a:rPr lang="ja-JP" altLang="en-US" sz="4800" b="1" dirty="0">
                <a:latin typeface="Meiryo UI" panose="020B0604030504040204" pitchFamily="50" charset="-128"/>
                <a:ea typeface="Meiryo UI" panose="020B0604030504040204" pitchFamily="50" charset="-128"/>
              </a:rPr>
              <a:t>スポーツツーリズム</a:t>
            </a:r>
            <a:r>
              <a:rPr lang="en-US" altLang="ja-JP" sz="48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旅行先での活動にスポーツ参加や観戦などのスポーツ要素が含まれる旅行のことであり</a:t>
            </a:r>
            <a:r>
              <a:rPr lang="ja-JP" altLang="en-US" sz="4800" dirty="0">
                <a:solidFill>
                  <a:srgbClr val="FF0000"/>
                </a:solidFill>
                <a:latin typeface="Meiryo UI" panose="020B0604030504040204" pitchFamily="50" charset="-128"/>
                <a:ea typeface="Meiryo UI" panose="020B0604030504040204" pitchFamily="50" charset="-128"/>
              </a:rPr>
              <a:t>、</a:t>
            </a:r>
            <a:r>
              <a:rPr lang="ja-JP" altLang="ja-JP" sz="4800" dirty="0">
                <a:latin typeface="Meiryo UI" panose="020B0604030504040204" pitchFamily="50" charset="-128"/>
                <a:ea typeface="Meiryo UI" panose="020B0604030504040204" pitchFamily="50" charset="-128"/>
              </a:rPr>
              <a:t>既存のスポーツ資源のほかにも地域資源がス</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ポ</a:t>
            </a:r>
            <a:r>
              <a:rPr lang="ja-JP" altLang="ja-JP" sz="4800" dirty="0">
                <a:latin typeface="Meiryo UI" panose="020B0604030504040204" pitchFamily="50" charset="-128"/>
                <a:ea typeface="Meiryo UI" panose="020B0604030504040204" pitchFamily="50" charset="-128"/>
              </a:rPr>
              <a:t>ーツの⼒で観光資源となる可能性も秘めている。</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ja-JP" sz="4800" b="1" dirty="0">
                <a:latin typeface="Meiryo UI" panose="020B0604030504040204" pitchFamily="50" charset="-128"/>
                <a:ea typeface="Meiryo UI" panose="020B0604030504040204" pitchFamily="50" charset="-128"/>
              </a:rPr>
              <a:t>【</a:t>
            </a:r>
            <a:r>
              <a:rPr lang="ja-JP" altLang="en-US" sz="4800" b="1" dirty="0">
                <a:latin typeface="Meiryo UI" panose="020B0604030504040204" pitchFamily="50" charset="-128"/>
                <a:ea typeface="Meiryo UI" panose="020B0604030504040204" pitchFamily="50" charset="-128"/>
              </a:rPr>
              <a:t>ユニークべニュー</a:t>
            </a:r>
            <a:r>
              <a:rPr lang="ja-JP" altLang="ja-JP" sz="48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en-US"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　歴史的建造物、文化施設や公的空間等で、会議・レセプションを開催することで特別感や地域特性を演出できる会場を指す。</a:t>
            </a:r>
            <a:r>
              <a:rPr lang="en-US" altLang="ja-JP" sz="4800" dirty="0">
                <a:latin typeface="Meiryo UI" panose="020B0604030504040204" pitchFamily="50" charset="-128"/>
                <a:ea typeface="Meiryo UI" panose="020B0604030504040204" pitchFamily="50" charset="-128"/>
              </a:rPr>
              <a:t> </a:t>
            </a:r>
            <a:endParaRPr lang="en-US" altLang="ja-JP" sz="4800" b="1" dirty="0">
              <a:latin typeface="Meiryo UI" panose="020B0604030504040204" pitchFamily="50" charset="-128"/>
              <a:ea typeface="Meiryo UI" panose="020B0604030504040204" pitchFamily="50" charset="-128"/>
            </a:endParaRPr>
          </a:p>
          <a:p>
            <a:pPr marL="0" indent="0" algn="just">
              <a:lnSpc>
                <a:spcPct val="170000"/>
              </a:lnSpc>
              <a:spcBef>
                <a:spcPts val="0"/>
              </a:spcBef>
              <a:buNone/>
            </a:pP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4800" b="1" kern="100" dirty="0">
                <a:latin typeface="Meiryo UI" panose="020B0604030504040204" pitchFamily="50" charset="-128"/>
                <a:ea typeface="Meiryo UI" panose="020B0604030504040204" pitchFamily="50" charset="-128"/>
                <a:cs typeface="Times New Roman" panose="02020603050405020304" pitchFamily="18" charset="0"/>
              </a:rPr>
              <a:t>ICT</a:t>
            </a: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4800" b="1" kern="100" dirty="0">
                <a:latin typeface="Meiryo UI" panose="020B0604030504040204" pitchFamily="50" charset="-128"/>
                <a:ea typeface="Meiryo UI" panose="020B0604030504040204" pitchFamily="50" charset="-128"/>
                <a:cs typeface="Times New Roman" panose="02020603050405020304" pitchFamily="18" charset="0"/>
              </a:rPr>
              <a:t>Information and Communication Technology</a:t>
            </a: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p>
          <a:p>
            <a:pPr marL="0" indent="0" algn="just">
              <a:lnSpc>
                <a:spcPct val="170000"/>
              </a:lnSpc>
              <a:spcBef>
                <a:spcPts val="0"/>
              </a:spcBef>
              <a:buNone/>
            </a:pP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情報や通信に関する技術の総称。コンピューター・インターネット・携帯電話などを使う情報処理や通信に関する技術。</a:t>
            </a:r>
            <a:endParaRPr lang="en-US"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【スマートモビリティ】</a:t>
            </a:r>
          </a:p>
          <a:p>
            <a:pPr marL="0" indent="0" algn="just">
              <a:lnSpc>
                <a:spcPct val="150000"/>
              </a:lnSpc>
              <a:spcBef>
                <a:spcPts val="0"/>
              </a:spcBef>
              <a:buNone/>
            </a:pP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4800" kern="100" dirty="0">
                <a:latin typeface="Meiryo UI" panose="020B0604030504040204" pitchFamily="50" charset="-128"/>
                <a:ea typeface="Meiryo UI" panose="020B0604030504040204" pitchFamily="50" charset="-128"/>
                <a:cs typeface="Times New Roman" panose="02020603050405020304" pitchFamily="18" charset="0"/>
              </a:rPr>
              <a:t>IoT</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や</a:t>
            </a:r>
            <a:r>
              <a:rPr lang="en-US" altLang="ja-JP" sz="4800" kern="100" dirty="0">
                <a:latin typeface="Meiryo UI" panose="020B0604030504040204" pitchFamily="50" charset="-128"/>
                <a:ea typeface="Meiryo UI" panose="020B0604030504040204" pitchFamily="50" charset="-128"/>
                <a:cs typeface="Times New Roman" panose="02020603050405020304" pitchFamily="18" charset="0"/>
              </a:rPr>
              <a:t>AI</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を活用し、人々の移動を効率化、最適化する新しい移動手段、輸送手段。</a:t>
            </a:r>
            <a:endParaRPr lang="en-US"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4800" kern="100" dirty="0">
                <a:latin typeface="Meiryo UI" panose="020B0604030504040204" pitchFamily="50" charset="-128"/>
                <a:ea typeface="Meiryo UI" panose="020B0604030504040204" pitchFamily="50" charset="-128"/>
                <a:cs typeface="Times New Roman" panose="02020603050405020304" pitchFamily="18" charset="0"/>
              </a:rPr>
              <a:t>※IoT</a:t>
            </a: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4800" kern="100" dirty="0">
                <a:latin typeface="Meiryo UI" panose="020B0604030504040204" pitchFamily="50" charset="-128"/>
                <a:ea typeface="Meiryo UI" panose="020B0604030504040204" pitchFamily="50" charset="-128"/>
                <a:cs typeface="Times New Roman" panose="02020603050405020304" pitchFamily="18" charset="0"/>
              </a:rPr>
              <a:t>Internet of Things</a:t>
            </a: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）とは、ありとあらゆるモノがインターネットに接続され、センシング技術等を用いて、そのモノの使用に関する　</a:t>
            </a:r>
            <a:endParaRPr lang="en-US"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データがクラウド上に蓄積され流通することによって、利用者により良いきめ細かなサービスが提供されるようになることを示した概念。</a:t>
            </a:r>
            <a:endParaRPr lang="en-US"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4800" b="1" kern="100" dirty="0">
                <a:latin typeface="Meiryo UI" panose="020B0604030504040204" pitchFamily="50" charset="-128"/>
                <a:ea typeface="Meiryo UI" panose="020B0604030504040204" pitchFamily="50" charset="-128"/>
                <a:cs typeface="Times New Roman" panose="02020603050405020304" pitchFamily="18" charset="0"/>
              </a:rPr>
              <a:t>MaaS</a:t>
            </a: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4800" b="1" kern="100" dirty="0">
                <a:latin typeface="Meiryo UI" panose="020B0604030504040204" pitchFamily="50" charset="-128"/>
                <a:ea typeface="Meiryo UI" panose="020B0604030504040204" pitchFamily="50" charset="-128"/>
                <a:cs typeface="Times New Roman" panose="02020603050405020304" pitchFamily="18" charset="0"/>
              </a:rPr>
              <a:t>Mobility as a Service</a:t>
            </a:r>
            <a:r>
              <a:rPr lang="ja-JP" altLang="ja-JP" sz="4800" b="1" kern="100" dirty="0">
                <a:latin typeface="Meiryo UI" panose="020B0604030504040204" pitchFamily="50" charset="-128"/>
                <a:ea typeface="Meiryo UI" panose="020B0604030504040204" pitchFamily="50" charset="-128"/>
                <a:cs typeface="Times New Roman" panose="02020603050405020304" pitchFamily="18" charset="0"/>
              </a:rPr>
              <a:t>）】</a:t>
            </a:r>
            <a:endParaRPr lang="en-US" altLang="ja-JP" sz="4800" b="1"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利用者の多様なニーズに合わせ、交通手段、事業者の垣根なく、最適な交通手段、経路、魅力情報等が検索、予約、</a:t>
            </a: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決済</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できる一元</a:t>
            </a:r>
            <a:endParaRPr lang="en-US" altLang="ja-JP" sz="48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r>
              <a:rPr lang="ja-JP" altLang="en-US" sz="4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4800" kern="100" dirty="0">
                <a:latin typeface="Meiryo UI" panose="020B0604030504040204" pitchFamily="50" charset="-128"/>
                <a:ea typeface="Meiryo UI" panose="020B0604030504040204" pitchFamily="50" charset="-128"/>
                <a:cs typeface="Times New Roman" panose="02020603050405020304" pitchFamily="18" charset="0"/>
              </a:rPr>
              <a:t>的なサービス。移動手段にとどまらず、交通や観光、医療など様々なサービスとの組み合わせも含まれる。</a:t>
            </a:r>
          </a:p>
          <a:p>
            <a:pPr marL="0" indent="0" algn="just">
              <a:lnSpc>
                <a:spcPct val="150000"/>
              </a:lnSpc>
              <a:spcBef>
                <a:spcPts val="0"/>
              </a:spcBef>
              <a:buNone/>
            </a:pPr>
            <a:r>
              <a:rPr lang="ja-JP" altLang="ja-JP" sz="4800" b="1" dirty="0">
                <a:latin typeface="Meiryo UI" panose="020B0604030504040204" pitchFamily="50" charset="-128"/>
                <a:ea typeface="Meiryo UI" panose="020B0604030504040204" pitchFamily="50" charset="-128"/>
              </a:rPr>
              <a:t>【</a:t>
            </a:r>
            <a:r>
              <a:rPr lang="en-US" altLang="ja-JP" sz="4800" b="1" dirty="0">
                <a:latin typeface="Meiryo UI" panose="020B0604030504040204" pitchFamily="50" charset="-128"/>
                <a:ea typeface="Meiryo UI" panose="020B0604030504040204" pitchFamily="50" charset="-128"/>
              </a:rPr>
              <a:t>LGBTQ</a:t>
            </a:r>
            <a:r>
              <a:rPr lang="ja-JP" altLang="ja-JP" sz="4800" b="1" dirty="0">
                <a:latin typeface="Meiryo UI" panose="020B0604030504040204" pitchFamily="50" charset="-128"/>
                <a:ea typeface="Meiryo UI" panose="020B0604030504040204" pitchFamily="50" charset="-128"/>
              </a:rPr>
              <a:t>】</a:t>
            </a:r>
            <a:r>
              <a:rPr lang="ja-JP" altLang="en-US" sz="4800" b="1" dirty="0">
                <a:latin typeface="Meiryo UI" panose="020B0604030504040204" pitchFamily="50" charset="-128"/>
                <a:ea typeface="Meiryo UI" panose="020B0604030504040204" pitchFamily="50" charset="-128"/>
              </a:rPr>
              <a:t>　</a:t>
            </a:r>
            <a:endParaRPr lang="en-US" altLang="ja-JP" sz="4800" b="1" dirty="0">
              <a:latin typeface="Meiryo UI" panose="020B0604030504040204" pitchFamily="50" charset="-128"/>
              <a:ea typeface="Meiryo UI" panose="020B0604030504040204" pitchFamily="50" charset="-128"/>
            </a:endParaRPr>
          </a:p>
          <a:p>
            <a:pPr marL="0" indent="0" algn="just">
              <a:lnSpc>
                <a:spcPct val="150000"/>
              </a:lnSpc>
              <a:spcBef>
                <a:spcPts val="0"/>
              </a:spcBef>
              <a:buNone/>
            </a:pPr>
            <a:r>
              <a:rPr lang="ja-JP" altLang="en-US" sz="4800" dirty="0">
                <a:latin typeface="Meiryo UI" panose="020B0604030504040204" pitchFamily="50" charset="-128"/>
                <a:ea typeface="Meiryo UI" panose="020B0604030504040204" pitchFamily="50" charset="-128"/>
              </a:rPr>
              <a:t>　　</a:t>
            </a:r>
            <a:r>
              <a:rPr lang="en-US" altLang="ja-JP" sz="4800" dirty="0">
                <a:latin typeface="Meiryo UI" panose="020B0604030504040204" pitchFamily="50" charset="-128"/>
                <a:ea typeface="Meiryo UI" panose="020B0604030504040204" pitchFamily="50" charset="-128"/>
              </a:rPr>
              <a:t>Lesbian</a:t>
            </a:r>
            <a:r>
              <a:rPr lang="ja-JP" altLang="ja-JP" sz="4800" dirty="0">
                <a:latin typeface="Meiryo UI" panose="020B0604030504040204" pitchFamily="50" charset="-128"/>
                <a:ea typeface="Meiryo UI" panose="020B0604030504040204" pitchFamily="50" charset="-128"/>
              </a:rPr>
              <a:t>（レズビアン</a:t>
            </a:r>
            <a:r>
              <a:rPr lang="ja-JP" altLang="en-US" sz="4800" dirty="0">
                <a:latin typeface="Meiryo UI" panose="020B0604030504040204" pitchFamily="50" charset="-128"/>
                <a:ea typeface="Meiryo UI" panose="020B0604030504040204" pitchFamily="50" charset="-128"/>
              </a:rPr>
              <a:t>、</a:t>
            </a:r>
            <a:r>
              <a:rPr lang="ja-JP" altLang="ja-JP" sz="4800" dirty="0">
                <a:latin typeface="Meiryo UI" panose="020B0604030504040204" pitchFamily="50" charset="-128"/>
                <a:ea typeface="Meiryo UI" panose="020B0604030504040204" pitchFamily="50" charset="-128"/>
              </a:rPr>
              <a:t>同性を好きになる女性）</a:t>
            </a:r>
            <a:r>
              <a:rPr lang="ja-JP" altLang="en-US" sz="4800" dirty="0">
                <a:latin typeface="Meiryo UI" panose="020B0604030504040204" pitchFamily="50" charset="-128"/>
                <a:ea typeface="Meiryo UI" panose="020B0604030504040204" pitchFamily="50" charset="-128"/>
              </a:rPr>
              <a:t>、</a:t>
            </a:r>
            <a:r>
              <a:rPr lang="en-US" altLang="ja-JP" sz="4800" dirty="0">
                <a:latin typeface="Meiryo UI" panose="020B0604030504040204" pitchFamily="50" charset="-128"/>
                <a:ea typeface="Meiryo UI" panose="020B0604030504040204" pitchFamily="50" charset="-128"/>
              </a:rPr>
              <a:t>Gay</a:t>
            </a:r>
            <a:r>
              <a:rPr lang="ja-JP" altLang="ja-JP" sz="4800" dirty="0">
                <a:latin typeface="Meiryo UI" panose="020B0604030504040204" pitchFamily="50" charset="-128"/>
                <a:ea typeface="Meiryo UI" panose="020B0604030504040204" pitchFamily="50" charset="-128"/>
              </a:rPr>
              <a:t>（ゲイ</a:t>
            </a:r>
            <a:r>
              <a:rPr lang="ja-JP" altLang="en-US" sz="4800" dirty="0">
                <a:latin typeface="Meiryo UI" panose="020B0604030504040204" pitchFamily="50" charset="-128"/>
                <a:ea typeface="Meiryo UI" panose="020B0604030504040204" pitchFamily="50" charset="-128"/>
              </a:rPr>
              <a:t>、</a:t>
            </a:r>
            <a:r>
              <a:rPr lang="ja-JP" altLang="ja-JP" sz="4800" dirty="0">
                <a:latin typeface="Meiryo UI" panose="020B0604030504040204" pitchFamily="50" charset="-128"/>
                <a:ea typeface="Meiryo UI" panose="020B0604030504040204" pitchFamily="50" charset="-128"/>
              </a:rPr>
              <a:t>同性を好きになる男性）</a:t>
            </a:r>
            <a:r>
              <a:rPr lang="ja-JP" altLang="en-US" sz="4800" dirty="0">
                <a:latin typeface="Meiryo UI" panose="020B0604030504040204" pitchFamily="50" charset="-128"/>
                <a:ea typeface="Meiryo UI" panose="020B0604030504040204" pitchFamily="50" charset="-128"/>
              </a:rPr>
              <a:t>、</a:t>
            </a:r>
            <a:r>
              <a:rPr lang="en-US" altLang="ja-JP" sz="4800" dirty="0">
                <a:latin typeface="Meiryo UI" panose="020B0604030504040204" pitchFamily="50" charset="-128"/>
                <a:ea typeface="Meiryo UI" panose="020B0604030504040204" pitchFamily="50" charset="-128"/>
              </a:rPr>
              <a:t>Bisexual</a:t>
            </a:r>
            <a:r>
              <a:rPr lang="ja-JP" altLang="ja-JP" sz="4800" dirty="0">
                <a:latin typeface="Meiryo UI" panose="020B0604030504040204" pitchFamily="50" charset="-128"/>
                <a:ea typeface="Meiryo UI" panose="020B0604030504040204" pitchFamily="50" charset="-128"/>
              </a:rPr>
              <a:t>（バイセクシュアル</a:t>
            </a:r>
            <a:r>
              <a:rPr lang="ja-JP" altLang="en-US" sz="4800" dirty="0">
                <a:latin typeface="Meiryo UI" panose="020B0604030504040204" pitchFamily="50" charset="-128"/>
                <a:ea typeface="Meiryo UI" panose="020B0604030504040204" pitchFamily="50" charset="-128"/>
              </a:rPr>
              <a:t>、</a:t>
            </a:r>
            <a:r>
              <a:rPr lang="ja-JP" altLang="ja-JP" sz="4800" dirty="0">
                <a:latin typeface="Meiryo UI" panose="020B0604030504040204" pitchFamily="50" charset="-128"/>
                <a:ea typeface="Meiryo UI" panose="020B0604030504040204" pitchFamily="50" charset="-128"/>
              </a:rPr>
              <a:t>異性を好きに</a:t>
            </a:r>
            <a:r>
              <a:rPr lang="en-US" altLang="ja-JP" sz="4800" dirty="0">
                <a:latin typeface="Meiryo UI" panose="020B0604030504040204" pitchFamily="50" charset="-128"/>
                <a:ea typeface="Meiryo UI" panose="020B0604030504040204" pitchFamily="50" charset="-128"/>
              </a:rPr>
              <a:t>  </a:t>
            </a:r>
          </a:p>
          <a:p>
            <a:pPr marL="0" indent="0" algn="just">
              <a:lnSpc>
                <a:spcPct val="150000"/>
              </a:lnSpc>
              <a:spcBef>
                <a:spcPts val="0"/>
              </a:spcBef>
              <a:buNone/>
            </a:pPr>
            <a:r>
              <a:rPr lang="en-US" altLang="ja-JP" sz="4800" dirty="0">
                <a:latin typeface="Meiryo UI" panose="020B0604030504040204" pitchFamily="50" charset="-128"/>
                <a:ea typeface="Meiryo UI" panose="020B0604030504040204" pitchFamily="50" charset="-128"/>
              </a:rPr>
              <a:t> </a:t>
            </a:r>
            <a:r>
              <a:rPr lang="ja-JP" altLang="ja-JP" sz="4800" dirty="0">
                <a:latin typeface="Meiryo UI" panose="020B0604030504040204" pitchFamily="50" charset="-128"/>
                <a:ea typeface="Meiryo UI" panose="020B0604030504040204" pitchFamily="50" charset="-128"/>
              </a:rPr>
              <a:t>なること</a:t>
            </a:r>
            <a:r>
              <a:rPr lang="ja-JP" altLang="en-US" sz="4800" dirty="0">
                <a:latin typeface="Meiryo UI" panose="020B0604030504040204" pitchFamily="50" charset="-128"/>
                <a:ea typeface="Meiryo UI" panose="020B0604030504040204" pitchFamily="50" charset="-128"/>
              </a:rPr>
              <a:t>や</a:t>
            </a:r>
            <a:r>
              <a:rPr lang="ja-JP" altLang="ja-JP" sz="4800" dirty="0">
                <a:latin typeface="Meiryo UI" panose="020B0604030504040204" pitchFamily="50" charset="-128"/>
                <a:ea typeface="Meiryo UI" panose="020B0604030504040204" pitchFamily="50" charset="-128"/>
              </a:rPr>
              <a:t>同性を好きになることもある人）</a:t>
            </a:r>
            <a:r>
              <a:rPr lang="ja-JP" altLang="en-US" sz="4800" dirty="0">
                <a:latin typeface="Meiryo UI" panose="020B0604030504040204" pitchFamily="50" charset="-128"/>
                <a:ea typeface="Meiryo UI" panose="020B0604030504040204" pitchFamily="50" charset="-128"/>
              </a:rPr>
              <a:t>、</a:t>
            </a:r>
            <a:r>
              <a:rPr lang="en-US" altLang="ja-JP" sz="4800" dirty="0">
                <a:latin typeface="Meiryo UI" panose="020B0604030504040204" pitchFamily="50" charset="-128"/>
                <a:ea typeface="Meiryo UI" panose="020B0604030504040204" pitchFamily="50" charset="-128"/>
              </a:rPr>
              <a:t>Transgender</a:t>
            </a:r>
            <a:r>
              <a:rPr lang="ja-JP" altLang="ja-JP" sz="4800" dirty="0">
                <a:latin typeface="Meiryo UI" panose="020B0604030504040204" pitchFamily="50" charset="-128"/>
                <a:ea typeface="Meiryo UI" panose="020B0604030504040204" pitchFamily="50" charset="-128"/>
              </a:rPr>
              <a:t>（トランスジェンダー</a:t>
            </a:r>
            <a:r>
              <a:rPr lang="ja-JP" altLang="en-US" sz="4800" dirty="0">
                <a:latin typeface="Meiryo UI" panose="020B0604030504040204" pitchFamily="50" charset="-128"/>
                <a:ea typeface="Meiryo UI" panose="020B0604030504040204" pitchFamily="50" charset="-128"/>
              </a:rPr>
              <a:t>、</a:t>
            </a:r>
            <a:r>
              <a:rPr lang="ja-JP" altLang="ja-JP" sz="4800" dirty="0">
                <a:latin typeface="Meiryo UI" panose="020B0604030504040204" pitchFamily="50" charset="-128"/>
                <a:ea typeface="Meiryo UI" panose="020B0604030504040204" pitchFamily="50" charset="-128"/>
              </a:rPr>
              <a:t>出生時に決定された性とは異なる性を自認する人）</a:t>
            </a:r>
            <a:r>
              <a:rPr lang="ja-JP" altLang="en-US" sz="4800" dirty="0">
                <a:latin typeface="Meiryo UI" panose="020B0604030504040204" pitchFamily="50" charset="-128"/>
                <a:ea typeface="Meiryo UI" panose="020B0604030504040204" pitchFamily="50" charset="-128"/>
              </a:rPr>
              <a:t>、そ</a:t>
            </a:r>
            <a:endParaRPr lang="en-US" altLang="ja-JP" sz="4800" dirty="0">
              <a:latin typeface="Meiryo UI" panose="020B0604030504040204" pitchFamily="50" charset="-128"/>
              <a:ea typeface="Meiryo UI" panose="020B0604030504040204" pitchFamily="50" charset="-128"/>
            </a:endParaRPr>
          </a:p>
          <a:p>
            <a:pPr marL="0" indent="0" algn="just">
              <a:lnSpc>
                <a:spcPct val="150000"/>
              </a:lnSpc>
              <a:spcBef>
                <a:spcPts val="0"/>
              </a:spcBef>
              <a:buNone/>
            </a:pPr>
            <a:r>
              <a:rPr lang="en-US" altLang="ja-JP" sz="4800" dirty="0">
                <a:latin typeface="Meiryo UI" panose="020B0604030504040204" pitchFamily="50" charset="-128"/>
                <a:ea typeface="Meiryo UI" panose="020B0604030504040204" pitchFamily="50" charset="-128"/>
              </a:rPr>
              <a:t> </a:t>
            </a:r>
            <a:r>
              <a:rPr lang="ja-JP" altLang="en-US" sz="4800" dirty="0">
                <a:latin typeface="Meiryo UI" panose="020B0604030504040204" pitchFamily="50" charset="-128"/>
                <a:ea typeface="Meiryo UI" panose="020B0604030504040204" pitchFamily="50" charset="-128"/>
              </a:rPr>
              <a:t>れぞれの頭文字をとって</a:t>
            </a:r>
            <a:r>
              <a:rPr lang="ja-JP" altLang="ja-JP" sz="4800" dirty="0">
                <a:latin typeface="Meiryo UI" panose="020B0604030504040204" pitchFamily="50" charset="-128"/>
                <a:ea typeface="Meiryo UI" panose="020B0604030504040204" pitchFamily="50" charset="-128"/>
              </a:rPr>
              <a:t>「</a:t>
            </a:r>
            <a:r>
              <a:rPr lang="en-US" altLang="ja-JP" sz="4800" dirty="0">
                <a:latin typeface="Meiryo UI" panose="020B0604030504040204" pitchFamily="50" charset="-128"/>
                <a:ea typeface="Meiryo UI" panose="020B0604030504040204" pitchFamily="50" charset="-128"/>
              </a:rPr>
              <a:t>LGBT</a:t>
            </a:r>
            <a:r>
              <a:rPr lang="ja-JP" altLang="ja-JP" sz="4800" dirty="0">
                <a:latin typeface="Meiryo UI" panose="020B0604030504040204" pitchFamily="50" charset="-128"/>
                <a:ea typeface="Meiryo UI" panose="020B0604030504040204" pitchFamily="50" charset="-128"/>
              </a:rPr>
              <a:t>（エル・ジー・ビー・ティー）」と表現され</a:t>
            </a:r>
            <a:r>
              <a:rPr lang="ja-JP" altLang="en-US" sz="4800" dirty="0">
                <a:latin typeface="Meiryo UI" panose="020B0604030504040204" pitchFamily="50" charset="-128"/>
                <a:ea typeface="Meiryo UI" panose="020B0604030504040204" pitchFamily="50" charset="-128"/>
              </a:rPr>
              <a:t>、性的マイノリティーの総称として使われる</a:t>
            </a:r>
            <a:r>
              <a:rPr lang="ja-JP" altLang="ja-JP" sz="4800" dirty="0">
                <a:latin typeface="Meiryo UI" panose="020B0604030504040204" pitchFamily="50" charset="-128"/>
                <a:ea typeface="Meiryo UI" panose="020B0604030504040204" pitchFamily="50" charset="-128"/>
              </a:rPr>
              <a:t>。</a:t>
            </a:r>
            <a:r>
              <a:rPr lang="ja-JP" altLang="en-US" sz="4800" dirty="0">
                <a:latin typeface="Meiryo UI" panose="020B0604030504040204" pitchFamily="50" charset="-128"/>
                <a:ea typeface="Meiryo UI" panose="020B0604030504040204" pitchFamily="50" charset="-128"/>
              </a:rPr>
              <a:t>また、その他の性的マイノ</a:t>
            </a:r>
            <a:endParaRPr lang="en-US" altLang="ja-JP" sz="4800" dirty="0">
              <a:latin typeface="Meiryo UI" panose="020B0604030504040204" pitchFamily="50" charset="-128"/>
              <a:ea typeface="Meiryo UI" panose="020B0604030504040204" pitchFamily="50" charset="-128"/>
            </a:endParaRPr>
          </a:p>
          <a:p>
            <a:pPr marL="0" indent="0" algn="just">
              <a:lnSpc>
                <a:spcPct val="150000"/>
              </a:lnSpc>
              <a:spcBef>
                <a:spcPts val="0"/>
              </a:spcBef>
              <a:buNone/>
            </a:pPr>
            <a:r>
              <a:rPr lang="en-US" altLang="ja-JP" sz="4800" dirty="0">
                <a:latin typeface="Meiryo UI" panose="020B0604030504040204" pitchFamily="50" charset="-128"/>
                <a:ea typeface="Meiryo UI" panose="020B0604030504040204" pitchFamily="50" charset="-128"/>
              </a:rPr>
              <a:t> </a:t>
            </a:r>
            <a:r>
              <a:rPr lang="ja-JP" altLang="en-US" sz="4800" dirty="0">
                <a:latin typeface="Meiryo UI" panose="020B0604030504040204" pitchFamily="50" charset="-128"/>
                <a:ea typeface="Meiryo UI" panose="020B0604030504040204" pitchFamily="50" charset="-128"/>
              </a:rPr>
              <a:t>リティを総称する言葉として</a:t>
            </a:r>
            <a:r>
              <a:rPr lang="en-US" altLang="ja-JP" sz="4800" dirty="0">
                <a:latin typeface="Meiryo UI" panose="020B0604030504040204" pitchFamily="50" charset="-128"/>
                <a:ea typeface="Meiryo UI" panose="020B0604030504040204" pitchFamily="50" charset="-128"/>
              </a:rPr>
              <a:t>Queer(</a:t>
            </a:r>
            <a:r>
              <a:rPr lang="en-US" altLang="ja-JP" sz="4800" dirty="0" err="1">
                <a:latin typeface="Meiryo UI" panose="020B0604030504040204" pitchFamily="50" charset="-128"/>
                <a:ea typeface="Meiryo UI" panose="020B0604030504040204" pitchFamily="50" charset="-128"/>
              </a:rPr>
              <a:t>クイア</a:t>
            </a:r>
            <a:r>
              <a:rPr lang="en-US" altLang="ja-JP" sz="4800" dirty="0">
                <a:latin typeface="Meiryo UI" panose="020B0604030504040204" pitchFamily="50" charset="-128"/>
                <a:ea typeface="Meiryo UI" panose="020B0604030504040204" pitchFamily="50" charset="-128"/>
              </a:rPr>
              <a:t>)</a:t>
            </a:r>
            <a:r>
              <a:rPr lang="ja-JP" altLang="en-US" sz="4800" dirty="0">
                <a:latin typeface="Meiryo UI" panose="020B0604030504040204" pitchFamily="50" charset="-128"/>
                <a:ea typeface="Meiryo UI" panose="020B0604030504040204" pitchFamily="50" charset="-128"/>
              </a:rPr>
              <a:t>があり、「</a:t>
            </a:r>
            <a:r>
              <a:rPr lang="en-US" altLang="ja-JP" sz="4800" dirty="0">
                <a:latin typeface="Meiryo UI" panose="020B0604030504040204" pitchFamily="50" charset="-128"/>
                <a:ea typeface="Meiryo UI" panose="020B0604030504040204" pitchFamily="50" charset="-128"/>
              </a:rPr>
              <a:t>LGBTQ</a:t>
            </a:r>
            <a:r>
              <a:rPr lang="ja-JP" altLang="en-US" sz="4800" dirty="0">
                <a:latin typeface="Meiryo UI" panose="020B0604030504040204" pitchFamily="50" charset="-128"/>
                <a:ea typeface="Meiryo UI" panose="020B0604030504040204" pitchFamily="50" charset="-128"/>
              </a:rPr>
              <a:t>」と表現することや「</a:t>
            </a:r>
            <a:r>
              <a:rPr lang="en-US" altLang="ja-JP" sz="4800" dirty="0">
                <a:latin typeface="Meiryo UI" panose="020B0604030504040204" pitchFamily="50" charset="-128"/>
                <a:ea typeface="Meiryo UI" panose="020B0604030504040204" pitchFamily="50" charset="-128"/>
              </a:rPr>
              <a:t>LGBTs</a:t>
            </a:r>
            <a:r>
              <a:rPr lang="ja-JP" altLang="en-US" sz="4800" dirty="0">
                <a:latin typeface="Meiryo UI" panose="020B0604030504040204" pitchFamily="50" charset="-128"/>
                <a:ea typeface="Meiryo UI" panose="020B0604030504040204" pitchFamily="50" charset="-128"/>
              </a:rPr>
              <a:t>」と表現することもある。</a:t>
            </a:r>
            <a:endParaRPr lang="en-US" altLang="ja-JP" sz="4800" dirty="0">
              <a:latin typeface="Meiryo UI" panose="020B0604030504040204" pitchFamily="50" charset="-128"/>
              <a:ea typeface="Meiryo UI" panose="020B0604030504040204" pitchFamily="50" charset="-128"/>
            </a:endParaRPr>
          </a:p>
          <a:p>
            <a:pPr marL="0" indent="0">
              <a:lnSpc>
                <a:spcPct val="170000"/>
              </a:lnSpc>
              <a:spcBef>
                <a:spcPts val="0"/>
              </a:spcBef>
              <a:buNone/>
            </a:pPr>
            <a:endParaRPr lang="en-US" altLang="ja-JP" sz="4800" b="1" dirty="0">
              <a:latin typeface="Meiryo UI" panose="020B0604030504040204" pitchFamily="50" charset="-128"/>
              <a:ea typeface="Meiryo UI" panose="020B0604030504040204" pitchFamily="50" charset="-128"/>
            </a:endParaRPr>
          </a:p>
          <a:p>
            <a:pPr marL="0" indent="0">
              <a:lnSpc>
                <a:spcPct val="170000"/>
              </a:lnSpc>
              <a:spcBef>
                <a:spcPts val="0"/>
              </a:spcBef>
              <a:buNone/>
            </a:pPr>
            <a:endParaRPr lang="en-US" altLang="ja-JP" sz="4800" b="1" dirty="0">
              <a:latin typeface="Meiryo UI" panose="020B0604030504040204" pitchFamily="50" charset="-128"/>
              <a:ea typeface="Meiryo UI" panose="020B0604030504040204" pitchFamily="50" charset="-128"/>
            </a:endParaRPr>
          </a:p>
          <a:p>
            <a:pPr marL="0" indent="0">
              <a:lnSpc>
                <a:spcPct val="170000"/>
              </a:lnSpc>
              <a:spcBef>
                <a:spcPts val="0"/>
              </a:spcBef>
              <a:buNone/>
            </a:pPr>
            <a:endParaRPr lang="en-US" altLang="ja-JP" sz="4800" b="1" dirty="0">
              <a:latin typeface="Meiryo UI" panose="020B0604030504040204" pitchFamily="50" charset="-128"/>
              <a:ea typeface="Meiryo UI" panose="020B0604030504040204" pitchFamily="50" charset="-128"/>
            </a:endParaRPr>
          </a:p>
        </p:txBody>
      </p:sp>
      <p:sp>
        <p:nvSpPr>
          <p:cNvPr id="10" name="正方形/長方形 9"/>
          <p:cNvSpPr/>
          <p:nvPr/>
        </p:nvSpPr>
        <p:spPr>
          <a:xfrm>
            <a:off x="3724275" y="295642"/>
            <a:ext cx="1188720" cy="2520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頁は初出頁</a:t>
            </a:r>
          </a:p>
        </p:txBody>
      </p:sp>
      <p:sp>
        <p:nvSpPr>
          <p:cNvPr id="11" name="正方形/長方形 10">
            <a:extLst>
              <a:ext uri="{FF2B5EF4-FFF2-40B4-BE49-F238E27FC236}">
                <a16:creationId xmlns:a16="http://schemas.microsoft.com/office/drawing/2014/main" id="{6498742D-A791-8375-D80C-517669C043F0}"/>
              </a:ext>
            </a:extLst>
          </p:cNvPr>
          <p:cNvSpPr/>
          <p:nvPr/>
        </p:nvSpPr>
        <p:spPr>
          <a:xfrm>
            <a:off x="254303" y="773995"/>
            <a:ext cx="559543"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13</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12" name="正方形/長方形 11">
            <a:extLst>
              <a:ext uri="{FF2B5EF4-FFF2-40B4-BE49-F238E27FC236}">
                <a16:creationId xmlns:a16="http://schemas.microsoft.com/office/drawing/2014/main" id="{A3FD4FA9-9489-109A-96A0-1A17BC4FF20A}"/>
              </a:ext>
            </a:extLst>
          </p:cNvPr>
          <p:cNvSpPr/>
          <p:nvPr/>
        </p:nvSpPr>
        <p:spPr>
          <a:xfrm>
            <a:off x="268452" y="2374015"/>
            <a:ext cx="559548"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14</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
        <p:nvSpPr>
          <p:cNvPr id="3" name="正方形/長方形 2">
            <a:extLst>
              <a:ext uri="{FF2B5EF4-FFF2-40B4-BE49-F238E27FC236}">
                <a16:creationId xmlns:a16="http://schemas.microsoft.com/office/drawing/2014/main" id="{58DF64E6-6D2F-C36B-85B5-72A6B88F63E1}"/>
              </a:ext>
            </a:extLst>
          </p:cNvPr>
          <p:cNvSpPr/>
          <p:nvPr/>
        </p:nvSpPr>
        <p:spPr>
          <a:xfrm>
            <a:off x="254298" y="2957064"/>
            <a:ext cx="559548"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15</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Tree>
    <p:extLst>
      <p:ext uri="{BB962C8B-B14F-4D97-AF65-F5344CB8AC3E}">
        <p14:creationId xmlns:p14="http://schemas.microsoft.com/office/powerpoint/2010/main" val="2516179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532184" y="6451682"/>
            <a:ext cx="2228850" cy="365125"/>
          </a:xfrm>
        </p:spPr>
        <p:txBody>
          <a:bodyPr/>
          <a:lstStyle/>
          <a:p>
            <a:r>
              <a:rPr kumimoji="1" lang="ja-JP" altLang="en-US" dirty="0"/>
              <a:t>●</a:t>
            </a:r>
          </a:p>
        </p:txBody>
      </p:sp>
      <p:sp>
        <p:nvSpPr>
          <p:cNvPr id="6" name="Text Box 2">
            <a:extLst>
              <a:ext uri="{FF2B5EF4-FFF2-40B4-BE49-F238E27FC236}">
                <a16:creationId xmlns:a16="http://schemas.microsoft.com/office/drawing/2014/main" id="{245A298C-83B1-48F8-821C-8AD25132897B}"/>
              </a:ext>
            </a:extLst>
          </p:cNvPr>
          <p:cNvSpPr txBox="1">
            <a:spLocks noChangeArrowheads="1"/>
          </p:cNvSpPr>
          <p:nvPr/>
        </p:nvSpPr>
        <p:spPr bwMode="auto">
          <a:xfrm>
            <a:off x="0" y="239126"/>
            <a:ext cx="3724275" cy="252000"/>
          </a:xfrm>
          <a:prstGeom prst="rect">
            <a:avLst/>
          </a:prstGeom>
          <a:solidFill>
            <a:srgbClr val="0000FF"/>
          </a:solidFill>
          <a:ln w="28575">
            <a:solidFill>
              <a:schemeClr val="tx1"/>
            </a:solidFill>
            <a:miter lim="800000"/>
            <a:headEnd/>
            <a:tailEnd/>
          </a:ln>
        </p:spPr>
        <p:txBody>
          <a:bodyPr wrap="square" lIns="74295" tIns="36000" rIns="74295" bIns="8890" anchor="t"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u="none" dirty="0">
                <a:solidFill>
                  <a:schemeClr val="bg1"/>
                </a:solidFill>
                <a:latin typeface="Meiryo UI" panose="020B0604030504040204" pitchFamily="50" charset="-128"/>
                <a:ea typeface="Meiryo UI" panose="020B0604030504040204" pitchFamily="50" charset="-128"/>
                <a:cs typeface="ＭＳ Ｐゴシック" charset="-128"/>
              </a:rPr>
              <a:t>　用　語　集</a:t>
            </a:r>
            <a:endParaRPr lang="en-US" altLang="ja-JP" sz="1200" b="1" u="none" dirty="0">
              <a:solidFill>
                <a:schemeClr val="bg1"/>
              </a:solidFill>
              <a:latin typeface="Meiryo UI" panose="020B0604030504040204" pitchFamily="50" charset="-128"/>
              <a:ea typeface="Meiryo UI" panose="020B0604030504040204" pitchFamily="50" charset="-128"/>
              <a:cs typeface="ＭＳ Ｐゴシック" charset="-128"/>
            </a:endParaRPr>
          </a:p>
        </p:txBody>
      </p:sp>
      <p:sp>
        <p:nvSpPr>
          <p:cNvPr id="8" name="コンテンツ プレースホルダー 7"/>
          <p:cNvSpPr>
            <a:spLocks noGrp="1"/>
          </p:cNvSpPr>
          <p:nvPr>
            <p:ph idx="1"/>
          </p:nvPr>
        </p:nvSpPr>
        <p:spPr>
          <a:xfrm>
            <a:off x="828000" y="677595"/>
            <a:ext cx="8674588" cy="6101892"/>
          </a:xfrm>
        </p:spPr>
        <p:txBody>
          <a:bodyPr>
            <a:noAutofit/>
          </a:bodyPr>
          <a:lstStyle/>
          <a:p>
            <a:pPr marL="0" indent="0">
              <a:lnSpc>
                <a:spcPct val="150000"/>
              </a:lnSpc>
              <a:spcBef>
                <a:spcPts val="0"/>
              </a:spcBef>
              <a:buNone/>
            </a:pPr>
            <a:r>
              <a:rPr lang="ja-JP" altLang="ja-JP" sz="1200" b="1" dirty="0">
                <a:latin typeface="Meiryo UI" panose="020B0604030504040204" pitchFamily="50" charset="-128"/>
                <a:ea typeface="Meiryo UI" panose="020B0604030504040204" pitchFamily="50" charset="-128"/>
              </a:rPr>
              <a:t>【フードバリアフリー】</a:t>
            </a:r>
            <a:endParaRPr lang="en-US" altLang="ja-JP" sz="1200" b="1"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ja-JP" altLang="en-US" sz="1200" dirty="0">
                <a:latin typeface="Meiryo UI" panose="020B0604030504040204" pitchFamily="50" charset="-128"/>
                <a:ea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rPr>
              <a:t>ベジタリアン、ヴィーガン、ムスリム（ハラル）</a:t>
            </a:r>
            <a:r>
              <a:rPr lang="ja-JP" altLang="en-US" sz="1200" dirty="0">
                <a:latin typeface="Meiryo UI" panose="020B0604030504040204" pitchFamily="50" charset="-128"/>
                <a:ea typeface="Meiryo UI" panose="020B0604030504040204" pitchFamily="50" charset="-128"/>
              </a:rPr>
              <a:t>などに対応した食事を提供したり、</a:t>
            </a:r>
            <a:r>
              <a:rPr lang="ja-JP" altLang="ja-JP" sz="1200" dirty="0">
                <a:latin typeface="Meiryo UI" panose="020B0604030504040204" pitchFamily="50" charset="-128"/>
                <a:ea typeface="Meiryo UI" panose="020B0604030504040204" pitchFamily="50" charset="-128"/>
              </a:rPr>
              <a:t>食材や加工方法をわかりやすく表示すること。</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ベジタリアンとは、肉類、家禽類及び魚介類を食べない、ないしは食べることを信条としない人で、人によっては卵やチーズなど動物由来</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のものも摂取せず、基本的に野菜、フルーツ、ナッツや穀物などをメインの食事とする。</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ヴィーガンとは、一般的に、様々な背景や目的（宗教、動物愛護、環境保護等）から食事上の制限を持ち、肉・魚介類などの動物</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性食品や、乳製品、卵などを食べない人を指す。</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ムスリムとは、イスラーム</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イスラム教</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を信仰している人々のこと。イスラームには冠婚葬祭の教えや食事・礼拝の決まり等、人間の生活全</a:t>
            </a:r>
            <a:endParaRPr lang="en-US" altLang="ja-JP" sz="1200" dirty="0">
              <a:latin typeface="Meiryo UI" panose="020B0604030504040204" pitchFamily="50" charset="-128"/>
              <a:ea typeface="Meiryo UI" panose="020B0604030504040204" pitchFamily="50" charset="-128"/>
            </a:endParaRPr>
          </a:p>
          <a:p>
            <a:pPr marL="0" indent="0">
              <a:lnSpc>
                <a:spcPct val="150000"/>
              </a:lnSpc>
              <a:spcBef>
                <a:spcPts val="0"/>
              </a:spcBef>
              <a:buNone/>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体に関する様々な規範があり、その一つにハラル</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許された行為・物</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とハラム</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禁じられた行為・物</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という考え方に基づく規範がある。</a:t>
            </a:r>
            <a:endParaRPr lang="en-US" altLang="ja-JP" sz="1200" dirty="0">
              <a:latin typeface="Meiryo UI" panose="020B0604030504040204" pitchFamily="50" charset="-128"/>
              <a:ea typeface="Meiryo UI" panose="020B0604030504040204" pitchFamily="50" charset="-128"/>
            </a:endParaRPr>
          </a:p>
          <a:p>
            <a:pPr marL="0" indent="0">
              <a:lnSpc>
                <a:spcPct val="170000"/>
              </a:lnSpc>
              <a:spcBef>
                <a:spcPts val="600"/>
              </a:spcBef>
              <a:buNone/>
            </a:pPr>
            <a:r>
              <a:rPr lang="ja-JP" altLang="ja-JP" sz="1200" b="1" dirty="0">
                <a:latin typeface="Meiryo UI" panose="020B0604030504040204" pitchFamily="50" charset="-128"/>
                <a:ea typeface="Meiryo UI" panose="020B0604030504040204" pitchFamily="50" charset="-128"/>
              </a:rPr>
              <a:t>【観光</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地域づくり法人（</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DMO</a:t>
            </a:r>
            <a:r>
              <a:rPr lang="ja-JP" altLang="ja-JP"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Destination Management/Marketing Organization</a:t>
            </a:r>
            <a:r>
              <a:rPr lang="ja-JP" altLang="ja-JP"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a:t>
            </a:r>
          </a:p>
          <a:p>
            <a:pPr marL="0" indent="0">
              <a:lnSpc>
                <a:spcPct val="170000"/>
              </a:lnSpc>
              <a:spcBef>
                <a:spcPts val="0"/>
              </a:spcBef>
              <a:buNone/>
            </a:pPr>
            <a:r>
              <a:rPr lang="ja-JP" altLang="en-US" sz="1200" dirty="0">
                <a:latin typeface="Meiryo UI" panose="020B0604030504040204" pitchFamily="50" charset="-128"/>
                <a:ea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rPr>
              <a:t>　地域の「稼ぐ力」を引き出すとともに地域への誇りと愛着を醸成する「観光地経営」の視点に立った観光地域づくりの舵取り役として、多様</a:t>
            </a:r>
            <a:endParaRPr lang="en-US" altLang="ja-JP" sz="12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en-US" sz="1200" dirty="0">
                <a:latin typeface="Meiryo UI" panose="020B0604030504040204" pitchFamily="50" charset="-128"/>
                <a:ea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rPr>
              <a:t>な関係者と協同しながら、明確なコンセプトに基づいた観光地域づくりを実現するための戦略を策定するとともに、戦略を着実に実施するた</a:t>
            </a:r>
            <a:endParaRPr lang="en-US" altLang="ja-JP" sz="1200" dirty="0">
              <a:latin typeface="Meiryo UI" panose="020B0604030504040204" pitchFamily="50" charset="-128"/>
              <a:ea typeface="Meiryo UI" panose="020B0604030504040204" pitchFamily="50" charset="-128"/>
            </a:endParaRPr>
          </a:p>
          <a:p>
            <a:pPr marL="0" indent="0">
              <a:lnSpc>
                <a:spcPct val="170000"/>
              </a:lnSpc>
              <a:spcBef>
                <a:spcPts val="0"/>
              </a:spcBef>
              <a:buNone/>
            </a:pPr>
            <a:r>
              <a:rPr lang="ja-JP" altLang="en-US" sz="1200" dirty="0">
                <a:latin typeface="Meiryo UI" panose="020B0604030504040204" pitchFamily="50" charset="-128"/>
                <a:ea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rPr>
              <a:t>めの調整機能を備えた法人。</a:t>
            </a:r>
          </a:p>
          <a:p>
            <a:pPr marL="0" indent="0">
              <a:lnSpc>
                <a:spcPct val="150000"/>
              </a:lnSpc>
              <a:spcBef>
                <a:spcPts val="0"/>
              </a:spcBef>
              <a:buNone/>
            </a:pPr>
            <a:endParaRPr lang="ja-JP" altLang="ja-JP" sz="1200" dirty="0">
              <a:latin typeface="Meiryo UI" panose="020B0604030504040204" pitchFamily="50" charset="-128"/>
              <a:ea typeface="Meiryo UI" panose="020B0604030504040204" pitchFamily="50" charset="-128"/>
            </a:endParaRPr>
          </a:p>
          <a:p>
            <a:pPr marL="0" indent="0" algn="just">
              <a:lnSpc>
                <a:spcPct val="150000"/>
              </a:lnSpc>
              <a:spcBef>
                <a:spcPts val="0"/>
              </a:spcBef>
              <a:buNone/>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ct val="150000"/>
              </a:lnSpc>
              <a:spcBef>
                <a:spcPts val="0"/>
              </a:spcBef>
              <a:buNone/>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9" name="正方形/長方形 8"/>
          <p:cNvSpPr/>
          <p:nvPr/>
        </p:nvSpPr>
        <p:spPr>
          <a:xfrm>
            <a:off x="3724275" y="295642"/>
            <a:ext cx="1188720" cy="2520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頁は初出頁</a:t>
            </a:r>
          </a:p>
        </p:txBody>
      </p:sp>
      <p:sp>
        <p:nvSpPr>
          <p:cNvPr id="11" name="正方形/長方形 10"/>
          <p:cNvSpPr/>
          <p:nvPr/>
        </p:nvSpPr>
        <p:spPr>
          <a:xfrm>
            <a:off x="268452" y="794406"/>
            <a:ext cx="559548" cy="252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altLang="ja-JP" sz="1200" dirty="0">
                <a:latin typeface="Meiryo UI" panose="020B0604030504040204" pitchFamily="50" charset="-128"/>
                <a:ea typeface="Meiryo UI" panose="020B0604030504040204" pitchFamily="50" charset="-128"/>
              </a:rPr>
              <a:t>15</a:t>
            </a:r>
            <a:r>
              <a:rPr kumimoji="1" lang="ja-JP" altLang="en-US" sz="1200" dirty="0">
                <a:latin typeface="Meiryo UI" panose="020B0604030504040204" pitchFamily="50" charset="-128"/>
                <a:ea typeface="Meiryo UI" panose="020B0604030504040204" pitchFamily="50" charset="-128"/>
              </a:rPr>
              <a:t>頁</a:t>
            </a:r>
            <a:endParaRPr kumimoji="1" lang="ja-JP" altLang="en-US" dirty="0"/>
          </a:p>
        </p:txBody>
      </p:sp>
    </p:spTree>
    <p:extLst>
      <p:ext uri="{BB962C8B-B14F-4D97-AF65-F5344CB8AC3E}">
        <p14:creationId xmlns:p14="http://schemas.microsoft.com/office/powerpoint/2010/main" val="128595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はじめに</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308550" y="2695571"/>
            <a:ext cx="9224919" cy="3797304"/>
          </a:xfrm>
        </p:spPr>
        <p:txBody>
          <a:bodyPr>
            <a:noAutofit/>
          </a:bodyPr>
          <a:lstStyle/>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大阪府・市では、世界的な創造都市の実現に向けた観光・国際交流・文化・スポーツ各施策の上位概念となる府市共通の戦略として</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年にはじめて「大阪都市魅力創造戦略」（計画期間：</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2015</a:t>
            </a:r>
            <a:r>
              <a:rPr lang="ja-JP" altLang="en-US" sz="1300" dirty="0">
                <a:latin typeface="Meiryo UI" panose="020B0604030504040204" pitchFamily="50" charset="-128"/>
                <a:ea typeface="Meiryo UI" panose="020B0604030504040204" pitchFamily="50" charset="-128"/>
              </a:rPr>
              <a:t>年度）を策定し、以降、一体となって各種プロジェクトを推進することにより、大阪の賑わいを創出し、都市魅力の向上を図ってきた。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2016</a:t>
            </a:r>
            <a:r>
              <a:rPr lang="ja-JP" altLang="en-US" sz="1300" dirty="0">
                <a:latin typeface="Meiryo UI" panose="020B0604030504040204" pitchFamily="50" charset="-128"/>
                <a:ea typeface="Meiryo UI" panose="020B0604030504040204" pitchFamily="50" charset="-128"/>
              </a:rPr>
              <a:t>年に策定した「</a:t>
            </a:r>
            <a:r>
              <a:rPr lang="ja-JP" altLang="ja-JP" sz="1300" dirty="0">
                <a:latin typeface="Meiryo UI" panose="020B0604030504040204" pitchFamily="50" charset="-128"/>
                <a:ea typeface="Meiryo UI" panose="020B0604030504040204" pitchFamily="50" charset="-128"/>
              </a:rPr>
              <a:t>大阪都市魅力</a:t>
            </a:r>
            <a:r>
              <a:rPr lang="ja-JP" altLang="en-US" sz="1300" dirty="0">
                <a:latin typeface="Meiryo UI" panose="020B0604030504040204" pitchFamily="50" charset="-128"/>
                <a:ea typeface="Meiryo UI" panose="020B0604030504040204" pitchFamily="50" charset="-128"/>
              </a:rPr>
              <a:t>創造</a:t>
            </a:r>
            <a:r>
              <a:rPr lang="ja-JP" altLang="ja-JP" sz="1300" dirty="0">
                <a:latin typeface="Meiryo UI" panose="020B0604030504040204" pitchFamily="50" charset="-128"/>
                <a:ea typeface="Meiryo UI" panose="020B0604030504040204" pitchFamily="50" charset="-128"/>
              </a:rPr>
              <a:t>戦略</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a:t>
            </a:r>
            <a:r>
              <a:rPr lang="ja-JP" altLang="ja-JP"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2016</a:t>
            </a:r>
            <a:r>
              <a:rPr lang="ja-JP" altLang="ja-JP"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年度）では、めざす姿として</a:t>
            </a:r>
            <a:r>
              <a:rPr lang="ja-JP" altLang="ja-JP" sz="1300" dirty="0">
                <a:latin typeface="Meiryo UI" panose="020B0604030504040204" pitchFamily="50" charset="-128"/>
                <a:ea typeface="Meiryo UI" panose="020B0604030504040204" pitchFamily="50" charset="-128"/>
              </a:rPr>
              <a:t>「世界的な創造都市、国際エンターテインメント都市へ加速」</a:t>
            </a:r>
            <a:r>
              <a:rPr lang="ja-JP" altLang="en-US" sz="1300" dirty="0">
                <a:latin typeface="Meiryo UI" panose="020B0604030504040204" pitchFamily="50" charset="-128"/>
                <a:ea typeface="Meiryo UI" panose="020B0604030504040204" pitchFamily="50" charset="-128"/>
              </a:rPr>
              <a:t>を掲げ、好調なインバウンド需要を取り込み、着実に国際都市としてのプレゼンスを高める最中、</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年、新型コロナウイルス感染症の蔓延により、人々の移動や集客が制限され、インバウンド需要がほぼ消滅する等、大阪においても、深刻な影響を受けた。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年に策定した「大阪都市魅力創造戦略</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度）は、そのような難局に直面するなか、めざす姿として「魅力共創都市・大阪」を掲げ、新たな時代を切り拓き、多様な主体が連携して世界に誇る魅力あふれる都市を創り上げることをめざし策定した戦略である。この戦略では、新型コロナウイルス感染症による社会への影響を鑑み、住民・企業をはじめ、あらゆるステークホルダーとともに、フェーズに応じた計画的なプロジェクトの推進を行ったことで、水際対策解除後も速やかにインバウンドを含む観光需要を取り込むことができた。加えて、</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年日本国際博覧会（大阪・関西万博）の開催に向けて国際都市大阪にふさわしい新たな賑わい創出に取り組むことで、</a:t>
            </a:r>
            <a:r>
              <a:rPr lang="en-US" altLang="ja-JP" sz="1300" dirty="0">
                <a:latin typeface="Meiryo UI" panose="020B0604030504040204" pitchFamily="50" charset="-128"/>
                <a:ea typeface="Meiryo UI" panose="020B0604030504040204" pitchFamily="50" charset="-128"/>
              </a:rPr>
              <a:t>2024</a:t>
            </a:r>
            <a:r>
              <a:rPr lang="ja-JP" altLang="en-US" sz="1300" dirty="0">
                <a:latin typeface="Meiryo UI" panose="020B0604030504040204" pitchFamily="50" charset="-128"/>
                <a:ea typeface="Meiryo UI" panose="020B0604030504040204" pitchFamily="50" charset="-128"/>
              </a:rPr>
              <a:t>年の来阪外国人旅行者数は、コロナ禍前を上回る過去最高値を達成するなど、めざすべき姿の実現に向けた取組みの成果が表れている。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F5E44ABD-A0E8-475D-8559-AA7B448F9A76}"/>
              </a:ext>
            </a:extLst>
          </p:cNvPr>
          <p:cNvSpPr txBox="1">
            <a:spLocks/>
          </p:cNvSpPr>
          <p:nvPr/>
        </p:nvSpPr>
        <p:spPr>
          <a:xfrm>
            <a:off x="163080" y="756240"/>
            <a:ext cx="2523848"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大阪都市魅力創造戦略とは</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solidFill>
                  <a:srgbClr val="FF0000"/>
                </a:solidFill>
                <a:latin typeface="Meiryo UI" panose="020B0604030504040204" pitchFamily="50" charset="-128"/>
                <a:ea typeface="Meiryo UI" panose="020B0604030504040204" pitchFamily="50" charset="-128"/>
              </a:rPr>
              <a:t>　</a:t>
            </a:r>
            <a:endParaRPr lang="en-US" altLang="ja-JP" sz="1400" b="1" u="sng" dirty="0">
              <a:solidFill>
                <a:srgbClr val="FF0000"/>
              </a:solidFill>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AEEB8B4-D263-4EB8-BB52-2BE698FFA317}"/>
              </a:ext>
            </a:extLst>
          </p:cNvPr>
          <p:cNvSpPr/>
          <p:nvPr/>
        </p:nvSpPr>
        <p:spPr>
          <a:xfrm>
            <a:off x="271580" y="1226708"/>
            <a:ext cx="9298857" cy="957966"/>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a:extLst>
              <a:ext uri="{FF2B5EF4-FFF2-40B4-BE49-F238E27FC236}">
                <a16:creationId xmlns:a16="http://schemas.microsoft.com/office/drawing/2014/main" id="{20858003-95C2-48AE-8FD9-AFA7164CFB8B}"/>
              </a:ext>
            </a:extLst>
          </p:cNvPr>
          <p:cNvSpPr txBox="1">
            <a:spLocks/>
          </p:cNvSpPr>
          <p:nvPr/>
        </p:nvSpPr>
        <p:spPr>
          <a:xfrm>
            <a:off x="451589" y="1274257"/>
            <a:ext cx="9040529" cy="898378"/>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nSpc>
                <a:spcPts val="2100"/>
              </a:lnSpc>
              <a:spcBef>
                <a:spcPts val="30"/>
              </a:spcBef>
              <a:buNone/>
            </a:pPr>
            <a:r>
              <a:rPr lang="ja-JP" altLang="ja-JP" sz="1300" dirty="0">
                <a:latin typeface="Meiryo UI" panose="020B0604030504040204" pitchFamily="50" charset="-128"/>
                <a:ea typeface="Meiryo UI" panose="020B0604030504040204" pitchFamily="50" charset="-128"/>
              </a:rPr>
              <a:t>世界的な創造都市</a:t>
            </a:r>
            <a:r>
              <a:rPr lang="ja-JP" altLang="en-US" sz="1300" dirty="0">
                <a:latin typeface="Meiryo UI" panose="020B0604030504040204" pitchFamily="50" charset="-128"/>
                <a:ea typeface="Meiryo UI" panose="020B0604030504040204" pitchFamily="50" charset="-128"/>
              </a:rPr>
              <a:t>の実現に向けて、</a:t>
            </a:r>
            <a:r>
              <a:rPr lang="ja-JP" altLang="ja-JP" sz="1300" dirty="0">
                <a:latin typeface="Meiryo UI" panose="020B0604030504040204" pitchFamily="50" charset="-128"/>
                <a:ea typeface="Meiryo UI" panose="020B0604030504040204" pitchFamily="50" charset="-128"/>
              </a:rPr>
              <a:t>観光・国際交流・文化・スポーツ各</a:t>
            </a:r>
            <a:r>
              <a:rPr lang="ja-JP" altLang="en-US" sz="1300" dirty="0">
                <a:latin typeface="Meiryo UI" panose="020B0604030504040204" pitchFamily="50" charset="-128"/>
                <a:ea typeface="Meiryo UI" panose="020B0604030504040204" pitchFamily="50" charset="-128"/>
              </a:rPr>
              <a:t>分野おいて、人々を惹きつける「都市魅力」を創造することにより、国内外からの誘客・交流拡大につなげ、国際都市にふさわしい賑わいをもたらすとともに、大阪の都市としての魅力を高めていくための府市共通の戦略である。</a:t>
            </a:r>
            <a:endParaRPr lang="en-US" altLang="ja-JP" sz="1300" dirty="0">
              <a:latin typeface="Meiryo UI" panose="020B0604030504040204" pitchFamily="50" charset="-128"/>
              <a:ea typeface="Meiryo UI" panose="020B0604030504040204" pitchFamily="50" charset="-128"/>
            </a:endParaRPr>
          </a:p>
          <a:p>
            <a:pPr>
              <a:lnSpc>
                <a:spcPts val="2300"/>
              </a:lnSpc>
              <a:spcBef>
                <a:spcPts val="30"/>
              </a:spcBef>
              <a:buFont typeface="Meiryo UI" panose="020B0604030504040204" pitchFamily="50" charset="-128"/>
              <a:buChar char="○"/>
            </a:pPr>
            <a:endParaRPr lang="ja-JP" altLang="en-US" sz="14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FD110BD1-6C3D-4CE9-8B54-CA4C443A0E09}"/>
              </a:ext>
            </a:extLst>
          </p:cNvPr>
          <p:cNvSpPr txBox="1">
            <a:spLocks/>
          </p:cNvSpPr>
          <p:nvPr/>
        </p:nvSpPr>
        <p:spPr>
          <a:xfrm>
            <a:off x="163080" y="2303443"/>
            <a:ext cx="2369807"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これまでの取組み</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latin typeface="Meiryo UI" panose="020B0604030504040204" pitchFamily="50" charset="-128"/>
                <a:ea typeface="Meiryo UI" panose="020B0604030504040204" pitchFamily="50" charset="-128"/>
              </a:rPr>
              <a:t>　</a:t>
            </a:r>
            <a:endParaRPr lang="en-US" altLang="ja-JP" sz="1400" b="1" u="sng" dirty="0">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12" name="スライド番号プレースホルダー 6">
            <a:extLst>
              <a:ext uri="{FF2B5EF4-FFF2-40B4-BE49-F238E27FC236}">
                <a16:creationId xmlns:a16="http://schemas.microsoft.com/office/drawing/2014/main" id="{7F57FE27-17E0-4103-B0E4-18AC54A5A8F0}"/>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76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A7BAF-955A-DA4D-360E-9646D1D61D9C}"/>
            </a:ext>
          </a:extLst>
        </p:cNvPr>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BA8367A3-9831-4C99-BEBD-B6DCC8FB44BD}"/>
              </a:ext>
            </a:extLst>
          </p:cNvPr>
          <p:cNvSpPr/>
          <p:nvPr/>
        </p:nvSpPr>
        <p:spPr>
          <a:xfrm>
            <a:off x="2219023" y="2253870"/>
            <a:ext cx="1102243" cy="1504711"/>
          </a:xfrm>
          <a:prstGeom prst="rect">
            <a:avLst/>
          </a:prstGeom>
          <a:solidFill>
            <a:schemeClr val="bg1">
              <a:lumMod val="85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FAB6D987-6752-EBA5-115A-C007887D34BA}"/>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大阪を取り巻く状況</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517CECC0-FC9B-5EC9-C644-3B51A378BD3A}"/>
              </a:ext>
            </a:extLst>
          </p:cNvPr>
          <p:cNvSpPr/>
          <p:nvPr/>
        </p:nvSpPr>
        <p:spPr>
          <a:xfrm>
            <a:off x="192025" y="723015"/>
            <a:ext cx="9571854" cy="890228"/>
          </a:xfrm>
          <a:prstGeom prst="rect">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a:extLst>
              <a:ext uri="{FF2B5EF4-FFF2-40B4-BE49-F238E27FC236}">
                <a16:creationId xmlns:a16="http://schemas.microsoft.com/office/drawing/2014/main" id="{F2145AAC-967D-6AA0-86FD-C7C9F06A577B}"/>
              </a:ext>
            </a:extLst>
          </p:cNvPr>
          <p:cNvSpPr txBox="1">
            <a:spLocks/>
          </p:cNvSpPr>
          <p:nvPr/>
        </p:nvSpPr>
        <p:spPr>
          <a:xfrm>
            <a:off x="213921" y="777259"/>
            <a:ext cx="9692079" cy="1079549"/>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a:lnSpc>
                <a:spcPts val="1900"/>
              </a:lnSpc>
              <a:spcBef>
                <a:spcPts val="30"/>
              </a:spcBef>
              <a:buFont typeface="Wingdings" panose="05000000000000000000" pitchFamily="2" charset="2"/>
              <a:buChar char="Ø"/>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各種観光データは、インバウンド需要が好調であった新型コロナウイルス感染症拡大前を上回る又は同程度の水準で増加しており、</a:t>
            </a:r>
            <a:r>
              <a:rPr lang="zh-TW" altLang="en-US" sz="1300" kern="100" dirty="0">
                <a:latin typeface="Meiryo UI" panose="020B0604030504040204" pitchFamily="50" charset="-128"/>
                <a:ea typeface="Meiryo UI" panose="020B0604030504040204" pitchFamily="50" charset="-128"/>
                <a:cs typeface="Times New Roman" panose="02020603050405020304" pitchFamily="18" charset="0"/>
              </a:rPr>
              <a:t>「大阪都市</a:t>
            </a:r>
            <a:endParaRPr lang="en-US" altLang="zh-TW" sz="13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1900"/>
              </a:lnSpc>
              <a:spcBef>
                <a:spcPts val="30"/>
              </a:spcBef>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a:t>
            </a:r>
            <a:r>
              <a:rPr lang="zh-TW" altLang="en-US" sz="1300" kern="100" dirty="0">
                <a:latin typeface="Meiryo UI" panose="020B0604030504040204" pitchFamily="50" charset="-128"/>
                <a:ea typeface="Meiryo UI" panose="020B0604030504040204" pitchFamily="50" charset="-128"/>
                <a:cs typeface="Times New Roman" panose="02020603050405020304" pitchFamily="18" charset="0"/>
              </a:rPr>
              <a:t>魅力創造戦略</a:t>
            </a:r>
            <a:r>
              <a:rPr lang="en-US" altLang="zh-TW" sz="1300" kern="100" dirty="0">
                <a:latin typeface="Meiryo UI" panose="020B0604030504040204" pitchFamily="50" charset="-128"/>
                <a:ea typeface="Meiryo UI" panose="020B0604030504040204" pitchFamily="50" charset="-128"/>
                <a:cs typeface="Times New Roman" panose="02020603050405020304" pitchFamily="18" charset="0"/>
              </a:rPr>
              <a:t>2025</a:t>
            </a:r>
            <a:r>
              <a:rPr lang="zh-TW" altLang="en-US" sz="13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にて数値目標としていた来阪外国人旅行者数と日本人延べ宿泊者数は、</a:t>
            </a:r>
            <a:r>
              <a:rPr lang="en-US" altLang="ja-JP" sz="1300" kern="100" dirty="0">
                <a:latin typeface="Meiryo UI" panose="020B0604030504040204" pitchFamily="50" charset="-128"/>
                <a:ea typeface="Meiryo UI" panose="020B0604030504040204" pitchFamily="50" charset="-128"/>
                <a:cs typeface="Times New Roman" panose="02020603050405020304" pitchFamily="18" charset="0"/>
              </a:rPr>
              <a:t>2024</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年実績で過去最高値を達成。</a:t>
            </a: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900"/>
              </a:lnSpc>
              <a:spcBef>
                <a:spcPts val="30"/>
              </a:spcBef>
              <a:buFont typeface="Wingdings" panose="05000000000000000000" pitchFamily="2" charset="2"/>
              <a:buChar char="Ø"/>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大阪に多く観光客が訪れているものの、訪問先は大阪市内に集中しており大阪市外への訪問率が低い状況。</a:t>
            </a: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900"/>
              </a:lnSpc>
              <a:spcBef>
                <a:spcPts val="30"/>
              </a:spcBef>
              <a:buFont typeface="Wingdings" panose="05000000000000000000" pitchFamily="2" charset="2"/>
              <a:buChar char="Ø"/>
            </a:pP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900"/>
              </a:lnSpc>
              <a:spcBef>
                <a:spcPts val="30"/>
              </a:spcBef>
              <a:buFont typeface="Wingdings" panose="05000000000000000000" pitchFamily="2" charset="2"/>
              <a:buChar char="Ø"/>
            </a:pP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角丸四角形 18">
            <a:extLst>
              <a:ext uri="{FF2B5EF4-FFF2-40B4-BE49-F238E27FC236}">
                <a16:creationId xmlns:a16="http://schemas.microsoft.com/office/drawing/2014/main" id="{6E0CA54C-5215-494F-9020-AC53C55D0082}"/>
              </a:ext>
            </a:extLst>
          </p:cNvPr>
          <p:cNvSpPr/>
          <p:nvPr/>
        </p:nvSpPr>
        <p:spPr>
          <a:xfrm>
            <a:off x="502071" y="1914756"/>
            <a:ext cx="4320000" cy="2268000"/>
          </a:xfrm>
          <a:prstGeom prst="roundRect">
            <a:avLst>
              <a:gd name="adj" fmla="val 5340"/>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950140AC-72DF-B57B-A750-C7D6185FECC6}"/>
              </a:ext>
            </a:extLst>
          </p:cNvPr>
          <p:cNvSpPr txBox="1"/>
          <p:nvPr/>
        </p:nvSpPr>
        <p:spPr>
          <a:xfrm>
            <a:off x="491163" y="1772687"/>
            <a:ext cx="1794588" cy="261610"/>
          </a:xfrm>
          <a:prstGeom prst="rect">
            <a:avLst/>
          </a:prstGeom>
          <a:solidFill>
            <a:schemeClr val="accent5">
              <a:lumMod val="75000"/>
            </a:schemeClr>
          </a:solidFill>
        </p:spPr>
        <p:txBody>
          <a:bodyPr wrap="square" rtlCol="0">
            <a:spAutoFit/>
          </a:bodyPr>
          <a:lstStyle/>
          <a:p>
            <a:r>
              <a:rPr lang="ja-JP" altLang="en-US" sz="1050" b="1" dirty="0">
                <a:solidFill>
                  <a:schemeClr val="bg1"/>
                </a:solidFill>
                <a:latin typeface="Meiryo UI" panose="020B0604030504040204" pitchFamily="50" charset="-128"/>
                <a:ea typeface="Meiryo UI" panose="020B0604030504040204" pitchFamily="50" charset="-128"/>
              </a:rPr>
              <a:t>来阪外国人旅行者数</a:t>
            </a:r>
            <a:endParaRPr kumimoji="1" lang="ja-JP" altLang="en-US" sz="1050" b="1" dirty="0">
              <a:solidFill>
                <a:schemeClr val="bg1"/>
              </a:solidFill>
              <a:latin typeface="Meiryo UI" panose="020B0604030504040204" pitchFamily="50" charset="-128"/>
              <a:ea typeface="Meiryo UI" panose="020B0604030504040204" pitchFamily="50" charset="-128"/>
            </a:endParaRPr>
          </a:p>
        </p:txBody>
      </p:sp>
      <p:graphicFrame>
        <p:nvGraphicFramePr>
          <p:cNvPr id="50" name="グラフ 49">
            <a:extLst>
              <a:ext uri="{FF2B5EF4-FFF2-40B4-BE49-F238E27FC236}">
                <a16:creationId xmlns:a16="http://schemas.microsoft.com/office/drawing/2014/main" id="{E94C146F-CB60-1021-CAFD-401FCEDEE977}"/>
              </a:ext>
            </a:extLst>
          </p:cNvPr>
          <p:cNvGraphicFramePr/>
          <p:nvPr>
            <p:extLst>
              <p:ext uri="{D42A27DB-BD31-4B8C-83A1-F6EECF244321}">
                <p14:modId xmlns:p14="http://schemas.microsoft.com/office/powerpoint/2010/main" val="1726565363"/>
              </p:ext>
            </p:extLst>
          </p:nvPr>
        </p:nvGraphicFramePr>
        <p:xfrm>
          <a:off x="5245685" y="2092521"/>
          <a:ext cx="4117321" cy="20944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3" name="グラフ 52">
            <a:extLst>
              <a:ext uri="{FF2B5EF4-FFF2-40B4-BE49-F238E27FC236}">
                <a16:creationId xmlns:a16="http://schemas.microsoft.com/office/drawing/2014/main" id="{EB413BA3-9EBC-2DD9-B54A-DCA3DC8C51E9}"/>
              </a:ext>
            </a:extLst>
          </p:cNvPr>
          <p:cNvGraphicFramePr/>
          <p:nvPr>
            <p:extLst>
              <p:ext uri="{D42A27DB-BD31-4B8C-83A1-F6EECF244321}">
                <p14:modId xmlns:p14="http://schemas.microsoft.com/office/powerpoint/2010/main" val="2062816787"/>
              </p:ext>
            </p:extLst>
          </p:nvPr>
        </p:nvGraphicFramePr>
        <p:xfrm>
          <a:off x="744383" y="1779964"/>
          <a:ext cx="3971662" cy="2160000"/>
        </p:xfrm>
        <a:graphic>
          <a:graphicData uri="http://schemas.openxmlformats.org/drawingml/2006/chart">
            <c:chart xmlns:c="http://schemas.openxmlformats.org/drawingml/2006/chart" xmlns:r="http://schemas.openxmlformats.org/officeDocument/2006/relationships" r:id="rId4"/>
          </a:graphicData>
        </a:graphic>
      </p:graphicFrame>
      <p:sp>
        <p:nvSpPr>
          <p:cNvPr id="2" name="正方形/長方形 1">
            <a:extLst>
              <a:ext uri="{FF2B5EF4-FFF2-40B4-BE49-F238E27FC236}">
                <a16:creationId xmlns:a16="http://schemas.microsoft.com/office/drawing/2014/main" id="{2E80EE6F-E081-A921-0E04-AA9B434D06D6}"/>
              </a:ext>
            </a:extLst>
          </p:cNvPr>
          <p:cNvSpPr/>
          <p:nvPr/>
        </p:nvSpPr>
        <p:spPr>
          <a:xfrm>
            <a:off x="643619" y="2169089"/>
            <a:ext cx="364692" cy="1706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（万人）</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A0F5A2FB-C388-58B5-A00C-B90D3B2A6F69}"/>
              </a:ext>
            </a:extLst>
          </p:cNvPr>
          <p:cNvSpPr/>
          <p:nvPr/>
        </p:nvSpPr>
        <p:spPr>
          <a:xfrm>
            <a:off x="4070979" y="3780384"/>
            <a:ext cx="377455" cy="143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（年）</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DD5B4B2-7443-F846-6C23-58F692FD024F}"/>
              </a:ext>
            </a:extLst>
          </p:cNvPr>
          <p:cNvSpPr/>
          <p:nvPr/>
        </p:nvSpPr>
        <p:spPr>
          <a:xfrm>
            <a:off x="598469" y="3976738"/>
            <a:ext cx="2229563" cy="1706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en-US" altLang="ja-JP" sz="500" dirty="0">
                <a:solidFill>
                  <a:schemeClr val="tx1"/>
                </a:solidFill>
                <a:latin typeface="Meiryo UI" panose="020B0604030504040204" pitchFamily="50" charset="-128"/>
                <a:ea typeface="Meiryo UI" panose="020B0604030504040204" pitchFamily="50" charset="-128"/>
              </a:rPr>
              <a:t>※2023</a:t>
            </a:r>
            <a:r>
              <a:rPr lang="ja-JP" altLang="en-US" sz="500" dirty="0">
                <a:solidFill>
                  <a:schemeClr val="tx1"/>
                </a:solidFill>
                <a:latin typeface="Meiryo UI" panose="020B0604030504040204" pitchFamily="50" charset="-128"/>
                <a:ea typeface="Meiryo UI" panose="020B0604030504040204" pitchFamily="50" charset="-128"/>
              </a:rPr>
              <a:t>年は、</a:t>
            </a:r>
            <a:r>
              <a:rPr lang="en-US" altLang="ja-JP" sz="500" dirty="0">
                <a:solidFill>
                  <a:schemeClr val="tx1"/>
                </a:solidFill>
                <a:latin typeface="Meiryo UI" panose="020B0604030504040204" pitchFamily="50" charset="-128"/>
                <a:ea typeface="Meiryo UI" panose="020B0604030504040204" pitchFamily="50" charset="-128"/>
              </a:rPr>
              <a:t>1</a:t>
            </a:r>
            <a:r>
              <a:rPr lang="ja-JP" altLang="en-US" sz="500" dirty="0">
                <a:solidFill>
                  <a:schemeClr val="tx1"/>
                </a:solidFill>
                <a:latin typeface="Meiryo UI" panose="020B0604030504040204" pitchFamily="50" charset="-128"/>
                <a:ea typeface="Meiryo UI" panose="020B0604030504040204" pitchFamily="50" charset="-128"/>
              </a:rPr>
              <a:t>月～</a:t>
            </a:r>
            <a:r>
              <a:rPr lang="en-US" altLang="ja-JP" sz="500" dirty="0">
                <a:solidFill>
                  <a:schemeClr val="tx1"/>
                </a:solidFill>
                <a:latin typeface="Meiryo UI" panose="020B0604030504040204" pitchFamily="50" charset="-128"/>
                <a:ea typeface="Meiryo UI" panose="020B0604030504040204" pitchFamily="50" charset="-128"/>
              </a:rPr>
              <a:t>3</a:t>
            </a:r>
            <a:r>
              <a:rPr lang="ja-JP" altLang="en-US" sz="500" dirty="0">
                <a:solidFill>
                  <a:schemeClr val="tx1"/>
                </a:solidFill>
                <a:latin typeface="Meiryo UI" panose="020B0604030504040204" pitchFamily="50" charset="-128"/>
                <a:ea typeface="Meiryo UI" panose="020B0604030504040204" pitchFamily="50" charset="-128"/>
              </a:rPr>
              <a:t>月を除いた</a:t>
            </a:r>
            <a:r>
              <a:rPr lang="en-US" altLang="ja-JP" sz="500" dirty="0">
                <a:solidFill>
                  <a:schemeClr val="tx1"/>
                </a:solidFill>
                <a:latin typeface="Meiryo UI" panose="020B0604030504040204" pitchFamily="50" charset="-128"/>
                <a:ea typeface="Meiryo UI" panose="020B0604030504040204" pitchFamily="50" charset="-128"/>
              </a:rPr>
              <a:t>4</a:t>
            </a:r>
            <a:r>
              <a:rPr lang="ja-JP" altLang="en-US" sz="500" dirty="0">
                <a:solidFill>
                  <a:schemeClr val="tx1"/>
                </a:solidFill>
                <a:latin typeface="Meiryo UI" panose="020B0604030504040204" pitchFamily="50" charset="-128"/>
                <a:ea typeface="Meiryo UI" panose="020B0604030504040204" pitchFamily="50" charset="-128"/>
              </a:rPr>
              <a:t>月～</a:t>
            </a:r>
            <a:r>
              <a:rPr lang="en-US" altLang="ja-JP" sz="500" dirty="0">
                <a:solidFill>
                  <a:schemeClr val="tx1"/>
                </a:solidFill>
                <a:latin typeface="Meiryo UI" panose="020B0604030504040204" pitchFamily="50" charset="-128"/>
                <a:ea typeface="Meiryo UI" panose="020B0604030504040204" pitchFamily="50" charset="-128"/>
              </a:rPr>
              <a:t>12</a:t>
            </a:r>
            <a:r>
              <a:rPr lang="ja-JP" altLang="en-US" sz="500" dirty="0">
                <a:solidFill>
                  <a:schemeClr val="tx1"/>
                </a:solidFill>
                <a:latin typeface="Meiryo UI" panose="020B0604030504040204" pitchFamily="50" charset="-128"/>
                <a:ea typeface="Meiryo UI" panose="020B0604030504040204" pitchFamily="50" charset="-128"/>
              </a:rPr>
              <a:t>月の参考値</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C42131F0-B135-AAF3-1958-A4A800AD85D6}"/>
              </a:ext>
            </a:extLst>
          </p:cNvPr>
          <p:cNvSpPr/>
          <p:nvPr/>
        </p:nvSpPr>
        <p:spPr>
          <a:xfrm>
            <a:off x="2467992" y="3989373"/>
            <a:ext cx="2229562" cy="1706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500" dirty="0">
                <a:solidFill>
                  <a:schemeClr val="tx1"/>
                </a:solidFill>
                <a:latin typeface="Meiryo UI" panose="020B0604030504040204" pitchFamily="50" charset="-128"/>
                <a:ea typeface="Meiryo UI" panose="020B0604030504040204" pitchFamily="50" charset="-128"/>
              </a:rPr>
              <a:t>　出典：観光庁「インバウンド消費動向調査」 （旧：訪日外国人消費動向調査）</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AFD7790D-A6C3-935B-824C-C98770B13C62}"/>
              </a:ext>
            </a:extLst>
          </p:cNvPr>
          <p:cNvSpPr/>
          <p:nvPr/>
        </p:nvSpPr>
        <p:spPr>
          <a:xfrm>
            <a:off x="892423" y="6408389"/>
            <a:ext cx="3885575" cy="2644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r>
              <a:rPr lang="ja-JP" altLang="en-US" sz="500" dirty="0">
                <a:solidFill>
                  <a:schemeClr val="tx1"/>
                </a:solidFill>
                <a:latin typeface="Meiryo UI" panose="020B0604030504040204" pitchFamily="50" charset="-128"/>
                <a:ea typeface="Meiryo UI" panose="020B0604030504040204" pitchFamily="50" charset="-128"/>
              </a:rPr>
              <a:t>　出典</a:t>
            </a:r>
            <a:r>
              <a:rPr lang="ja-JP" altLang="en-US" sz="5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：（外国人）</a:t>
            </a:r>
            <a:r>
              <a:rPr lang="ja-JP" altLang="en-US" sz="500" dirty="0">
                <a:solidFill>
                  <a:schemeClr val="tx1"/>
                </a:solidFill>
                <a:latin typeface="Meiryo UI" panose="020B0604030504040204" pitchFamily="50" charset="-128"/>
                <a:ea typeface="Meiryo UI" panose="020B0604030504040204" pitchFamily="50" charset="-128"/>
              </a:rPr>
              <a:t>観光庁「インバウンド消費動向調査（旧：訪日外国人消費動向調査）」　　 （日本人）観光庁「旅行・観光消費動向調査」</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31" name="角丸四角形 18">
            <a:extLst>
              <a:ext uri="{FF2B5EF4-FFF2-40B4-BE49-F238E27FC236}">
                <a16:creationId xmlns:a16="http://schemas.microsoft.com/office/drawing/2014/main" id="{7BAE00D7-8223-44BB-8D6B-1D1F387C5906}"/>
              </a:ext>
            </a:extLst>
          </p:cNvPr>
          <p:cNvSpPr/>
          <p:nvPr/>
        </p:nvSpPr>
        <p:spPr>
          <a:xfrm>
            <a:off x="5144345" y="1914756"/>
            <a:ext cx="4320000" cy="2268000"/>
          </a:xfrm>
          <a:prstGeom prst="roundRect">
            <a:avLst>
              <a:gd name="adj" fmla="val 5340"/>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32" name="角丸四角形 18">
            <a:extLst>
              <a:ext uri="{FF2B5EF4-FFF2-40B4-BE49-F238E27FC236}">
                <a16:creationId xmlns:a16="http://schemas.microsoft.com/office/drawing/2014/main" id="{F1A4BE6E-4D1E-4D9D-8F83-A711E984904D}"/>
              </a:ext>
            </a:extLst>
          </p:cNvPr>
          <p:cNvSpPr/>
          <p:nvPr/>
        </p:nvSpPr>
        <p:spPr>
          <a:xfrm>
            <a:off x="512520" y="4430279"/>
            <a:ext cx="4320000" cy="2268000"/>
          </a:xfrm>
          <a:prstGeom prst="roundRect">
            <a:avLst>
              <a:gd name="adj" fmla="val 5340"/>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FFC9E5AE-D503-428B-8A6A-1A0D48903A30}"/>
              </a:ext>
            </a:extLst>
          </p:cNvPr>
          <p:cNvSpPr txBox="1"/>
          <p:nvPr/>
        </p:nvSpPr>
        <p:spPr>
          <a:xfrm>
            <a:off x="502071" y="4269740"/>
            <a:ext cx="1794588" cy="261610"/>
          </a:xfrm>
          <a:prstGeom prst="rect">
            <a:avLst/>
          </a:prstGeom>
          <a:solidFill>
            <a:schemeClr val="accent5">
              <a:lumMod val="75000"/>
            </a:schemeClr>
          </a:solidFill>
        </p:spPr>
        <p:txBody>
          <a:bodyPr wrap="square" rtlCol="0">
            <a:spAutoFit/>
          </a:bodyPr>
          <a:lstStyle/>
          <a:p>
            <a:r>
              <a:rPr lang="ja-JP" altLang="en-US" sz="1050" b="1" dirty="0">
                <a:solidFill>
                  <a:schemeClr val="bg1"/>
                </a:solidFill>
                <a:latin typeface="Meiryo UI" panose="020B0604030504040204" pitchFamily="50" charset="-128"/>
                <a:ea typeface="Meiryo UI" panose="020B0604030504040204" pitchFamily="50" charset="-128"/>
              </a:rPr>
              <a:t>観光消費単価（大阪府）</a:t>
            </a:r>
          </a:p>
        </p:txBody>
      </p:sp>
      <p:sp>
        <p:nvSpPr>
          <p:cNvPr id="35" name="テキスト ボックス 34">
            <a:extLst>
              <a:ext uri="{FF2B5EF4-FFF2-40B4-BE49-F238E27FC236}">
                <a16:creationId xmlns:a16="http://schemas.microsoft.com/office/drawing/2014/main" id="{9DE487B0-DBA0-4F88-8643-7F8679D0778C}"/>
              </a:ext>
            </a:extLst>
          </p:cNvPr>
          <p:cNvSpPr txBox="1"/>
          <p:nvPr/>
        </p:nvSpPr>
        <p:spPr>
          <a:xfrm>
            <a:off x="5083930" y="1742765"/>
            <a:ext cx="2436697" cy="253916"/>
          </a:xfrm>
          <a:prstGeom prst="rect">
            <a:avLst/>
          </a:prstGeom>
          <a:solidFill>
            <a:schemeClr val="accent5">
              <a:lumMod val="75000"/>
            </a:schemeClr>
          </a:solidFill>
        </p:spPr>
        <p:txBody>
          <a:bodyPr wrap="square" rtlCol="0">
            <a:spAutoFit/>
          </a:bodyPr>
          <a:lstStyle/>
          <a:p>
            <a:r>
              <a:rPr kumimoji="1" lang="ja-JP" altLang="en-US" sz="1050" b="1" dirty="0">
                <a:solidFill>
                  <a:schemeClr val="bg1"/>
                </a:solidFill>
                <a:latin typeface="Meiryo UI" panose="020B0604030504040204" pitchFamily="50" charset="-128"/>
                <a:ea typeface="Meiryo UI" panose="020B0604030504040204" pitchFamily="50" charset="-128"/>
              </a:rPr>
              <a:t>延べ宿泊者数・客室稼働率（大阪府）</a:t>
            </a:r>
          </a:p>
        </p:txBody>
      </p:sp>
      <p:sp>
        <p:nvSpPr>
          <p:cNvPr id="38" name="正方形/長方形 37">
            <a:extLst>
              <a:ext uri="{FF2B5EF4-FFF2-40B4-BE49-F238E27FC236}">
                <a16:creationId xmlns:a16="http://schemas.microsoft.com/office/drawing/2014/main" id="{76872F90-7DAE-4670-B825-51AEEF8619F6}"/>
              </a:ext>
            </a:extLst>
          </p:cNvPr>
          <p:cNvSpPr/>
          <p:nvPr/>
        </p:nvSpPr>
        <p:spPr>
          <a:xfrm>
            <a:off x="8273349" y="3956434"/>
            <a:ext cx="1041161" cy="1706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500" dirty="0">
                <a:solidFill>
                  <a:schemeClr val="tx1"/>
                </a:solidFill>
                <a:latin typeface="Meiryo UI" panose="020B0604030504040204" pitchFamily="50" charset="-128"/>
                <a:ea typeface="Meiryo UI" panose="020B0604030504040204" pitchFamily="50" charset="-128"/>
              </a:rPr>
              <a:t>　出典：観光庁「</a:t>
            </a:r>
            <a:r>
              <a:rPr lang="zh-TW" altLang="en-US" sz="500" dirty="0">
                <a:solidFill>
                  <a:schemeClr val="tx1"/>
                </a:solidFill>
                <a:latin typeface="Meiryo UI" panose="020B0604030504040204" pitchFamily="50" charset="-128"/>
                <a:ea typeface="Meiryo UI" panose="020B0604030504040204" pitchFamily="50" charset="-128"/>
              </a:rPr>
              <a:t>宿泊旅行統計調査</a:t>
            </a:r>
            <a:r>
              <a:rPr lang="ja-JP" altLang="en-US" sz="500" dirty="0">
                <a:solidFill>
                  <a:schemeClr val="tx1"/>
                </a:solidFill>
                <a:latin typeface="Meiryo UI" panose="020B0604030504040204" pitchFamily="50" charset="-128"/>
                <a:ea typeface="Meiryo UI" panose="020B0604030504040204" pitchFamily="50" charset="-128"/>
              </a:rPr>
              <a:t>」</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CBE8BFE9-1037-4FFF-933F-1CC4B18F6E8A}"/>
              </a:ext>
            </a:extLst>
          </p:cNvPr>
          <p:cNvSpPr/>
          <p:nvPr/>
        </p:nvSpPr>
        <p:spPr>
          <a:xfrm>
            <a:off x="5225942" y="2119900"/>
            <a:ext cx="377455" cy="1593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（万人）</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69DCA5A6-F7B2-48EC-9632-99E197B84241}"/>
              </a:ext>
            </a:extLst>
          </p:cNvPr>
          <p:cNvSpPr/>
          <p:nvPr/>
        </p:nvSpPr>
        <p:spPr>
          <a:xfrm>
            <a:off x="8793929" y="3809895"/>
            <a:ext cx="377455" cy="143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（年）</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graphicFrame>
        <p:nvGraphicFramePr>
          <p:cNvPr id="45" name="グラフ 44">
            <a:extLst>
              <a:ext uri="{FF2B5EF4-FFF2-40B4-BE49-F238E27FC236}">
                <a16:creationId xmlns:a16="http://schemas.microsoft.com/office/drawing/2014/main" id="{0F3BD3AF-88E5-494D-A103-FCB5FA645A5E}"/>
              </a:ext>
            </a:extLst>
          </p:cNvPr>
          <p:cNvGraphicFramePr/>
          <p:nvPr/>
        </p:nvGraphicFramePr>
        <p:xfrm>
          <a:off x="612044" y="5663843"/>
          <a:ext cx="4316202" cy="92470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6" name="グラフ 45">
            <a:extLst>
              <a:ext uri="{FF2B5EF4-FFF2-40B4-BE49-F238E27FC236}">
                <a16:creationId xmlns:a16="http://schemas.microsoft.com/office/drawing/2014/main" id="{0506E737-CC7F-42DA-A1F4-E3E7B5CB7832}"/>
              </a:ext>
            </a:extLst>
          </p:cNvPr>
          <p:cNvGraphicFramePr/>
          <p:nvPr/>
        </p:nvGraphicFramePr>
        <p:xfrm>
          <a:off x="379691" y="4380324"/>
          <a:ext cx="4297114" cy="1323842"/>
        </p:xfrm>
        <a:graphic>
          <a:graphicData uri="http://schemas.openxmlformats.org/drawingml/2006/chart">
            <c:chart xmlns:c="http://schemas.openxmlformats.org/drawingml/2006/chart" xmlns:r="http://schemas.openxmlformats.org/officeDocument/2006/relationships" r:id="rId6"/>
          </a:graphicData>
        </a:graphic>
      </p:graphicFrame>
      <p:sp>
        <p:nvSpPr>
          <p:cNvPr id="11" name="正方形/長方形 10">
            <a:extLst>
              <a:ext uri="{FF2B5EF4-FFF2-40B4-BE49-F238E27FC236}">
                <a16:creationId xmlns:a16="http://schemas.microsoft.com/office/drawing/2014/main" id="{BF72DABF-6FFF-7188-A91D-074628E8120A}"/>
              </a:ext>
            </a:extLst>
          </p:cNvPr>
          <p:cNvSpPr/>
          <p:nvPr/>
        </p:nvSpPr>
        <p:spPr>
          <a:xfrm>
            <a:off x="2345527" y="6028090"/>
            <a:ext cx="633088" cy="174861"/>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en-US" altLang="ja-JP" sz="700" b="1" dirty="0">
                <a:solidFill>
                  <a:schemeClr val="tx1"/>
                </a:solidFill>
                <a:latin typeface="Meiryo UI" panose="020B0604030504040204" pitchFamily="50" charset="-128"/>
                <a:ea typeface="Meiryo UI" panose="020B0604030504040204" pitchFamily="50" charset="-128"/>
              </a:rPr>
              <a:t>19,000</a:t>
            </a:r>
            <a:r>
              <a:rPr lang="ja-JP" altLang="en-US" sz="700" b="1" dirty="0">
                <a:solidFill>
                  <a:schemeClr val="tx1"/>
                </a:solidFill>
                <a:latin typeface="Meiryo UI" panose="020B0604030504040204" pitchFamily="50" charset="-128"/>
                <a:ea typeface="Meiryo UI" panose="020B0604030504040204" pitchFamily="50" charset="-128"/>
              </a:rPr>
              <a:t>円</a:t>
            </a:r>
            <a:endParaRPr lang="en-US" altLang="ja-JP" sz="700" b="1"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D2EA1D45-3F93-7D2D-6C5F-F886E9007A24}"/>
              </a:ext>
            </a:extLst>
          </p:cNvPr>
          <p:cNvSpPr/>
          <p:nvPr/>
        </p:nvSpPr>
        <p:spPr>
          <a:xfrm>
            <a:off x="3107184" y="5756368"/>
            <a:ext cx="633088" cy="174861"/>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en-US" altLang="ja-JP" sz="1000" b="1" u="sng" dirty="0">
                <a:solidFill>
                  <a:srgbClr val="FF0000"/>
                </a:solidFill>
                <a:latin typeface="Meiryo UI" panose="020B0604030504040204" pitchFamily="50" charset="-128"/>
                <a:ea typeface="Meiryo UI" panose="020B0604030504040204" pitchFamily="50" charset="-128"/>
              </a:rPr>
              <a:t>30,000</a:t>
            </a:r>
            <a:r>
              <a:rPr lang="ja-JP" altLang="en-US" sz="700" b="1" u="sng" dirty="0">
                <a:solidFill>
                  <a:srgbClr val="FF0000"/>
                </a:solidFill>
                <a:latin typeface="Meiryo UI" panose="020B0604030504040204" pitchFamily="50" charset="-128"/>
                <a:ea typeface="Meiryo UI" panose="020B0604030504040204" pitchFamily="50" charset="-128"/>
              </a:rPr>
              <a:t>円</a:t>
            </a:r>
            <a:endParaRPr lang="en-US" altLang="ja-JP" sz="700" b="1" u="sng" dirty="0">
              <a:solidFill>
                <a:srgbClr val="FF0000"/>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DEA645F2-6068-D6A3-5960-9F4ECD6B32B5}"/>
              </a:ext>
            </a:extLst>
          </p:cNvPr>
          <p:cNvSpPr/>
          <p:nvPr/>
        </p:nvSpPr>
        <p:spPr>
          <a:xfrm>
            <a:off x="3537825" y="5256968"/>
            <a:ext cx="491791" cy="148362"/>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en-US" altLang="ja-JP" sz="700" b="1" dirty="0">
                <a:solidFill>
                  <a:schemeClr val="tx1"/>
                </a:solidFill>
                <a:latin typeface="Meiryo UI" panose="020B0604030504040204" pitchFamily="50" charset="-128"/>
                <a:ea typeface="Meiryo UI" panose="020B0604030504040204" pitchFamily="50" charset="-128"/>
              </a:rPr>
              <a:t>73,000</a:t>
            </a:r>
            <a:r>
              <a:rPr lang="ja-JP" altLang="en-US" sz="700" b="1" dirty="0">
                <a:solidFill>
                  <a:schemeClr val="tx1"/>
                </a:solidFill>
                <a:latin typeface="Meiryo UI" panose="020B0604030504040204" pitchFamily="50" charset="-128"/>
                <a:ea typeface="Meiryo UI" panose="020B0604030504040204" pitchFamily="50" charset="-128"/>
              </a:rPr>
              <a:t>円</a:t>
            </a:r>
            <a:endParaRPr lang="en-US" altLang="ja-JP" sz="700" b="1"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905DD42E-A73D-A15F-90D0-95914C0FA972}"/>
              </a:ext>
            </a:extLst>
          </p:cNvPr>
          <p:cNvSpPr/>
          <p:nvPr/>
        </p:nvSpPr>
        <p:spPr>
          <a:xfrm>
            <a:off x="4140640" y="5016696"/>
            <a:ext cx="645498" cy="147754"/>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en-US" altLang="ja-JP" sz="1000" b="1" u="sng" dirty="0">
                <a:solidFill>
                  <a:srgbClr val="FF0000"/>
                </a:solidFill>
                <a:latin typeface="Meiryo UI" panose="020B0604030504040204" pitchFamily="50" charset="-128"/>
                <a:ea typeface="Meiryo UI" panose="020B0604030504040204" pitchFamily="50" charset="-128"/>
              </a:rPr>
              <a:t>92,000</a:t>
            </a:r>
            <a:r>
              <a:rPr lang="ja-JP" altLang="en-US" sz="1000" b="1" u="sng" dirty="0">
                <a:solidFill>
                  <a:srgbClr val="FF0000"/>
                </a:solidFill>
                <a:latin typeface="Meiryo UI" panose="020B0604030504040204" pitchFamily="50" charset="-128"/>
                <a:ea typeface="Meiryo UI" panose="020B0604030504040204" pitchFamily="50" charset="-128"/>
              </a:rPr>
              <a:t>円</a:t>
            </a:r>
            <a:endParaRPr lang="en-US" altLang="ja-JP" sz="1000" b="1" u="sng" dirty="0">
              <a:solidFill>
                <a:srgbClr val="FF0000"/>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B3D1256A-EEBA-4358-A14B-7222574366B0}"/>
              </a:ext>
            </a:extLst>
          </p:cNvPr>
          <p:cNvSpPr/>
          <p:nvPr/>
        </p:nvSpPr>
        <p:spPr>
          <a:xfrm>
            <a:off x="555928" y="5380339"/>
            <a:ext cx="377455" cy="143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（年）</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D9165B42-B4F5-4D34-B136-7D342879BF3B}"/>
              </a:ext>
            </a:extLst>
          </p:cNvPr>
          <p:cNvSpPr/>
          <p:nvPr/>
        </p:nvSpPr>
        <p:spPr>
          <a:xfrm>
            <a:off x="4450926" y="5615165"/>
            <a:ext cx="377455" cy="143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（円）</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1A5B0E9B-D19A-4EA5-A96A-F2A39A2928EC}"/>
              </a:ext>
            </a:extLst>
          </p:cNvPr>
          <p:cNvSpPr/>
          <p:nvPr/>
        </p:nvSpPr>
        <p:spPr>
          <a:xfrm>
            <a:off x="4502928" y="6296782"/>
            <a:ext cx="377455" cy="143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（円）</a:t>
            </a:r>
            <a:endParaRPr kumimoji="1" lang="ja-JP" altLang="en-US" sz="700" dirty="0">
              <a:solidFill>
                <a:schemeClr val="tx1"/>
              </a:solidFill>
              <a:latin typeface="Meiryo UI" panose="020B0604030504040204" pitchFamily="50" charset="-128"/>
              <a:ea typeface="Meiryo UI" panose="020B0604030504040204" pitchFamily="50" charset="-128"/>
            </a:endParaRPr>
          </a:p>
        </p:txBody>
      </p:sp>
      <p:sp>
        <p:nvSpPr>
          <p:cNvPr id="72" name="正方形/長方形 71">
            <a:extLst>
              <a:ext uri="{FF2B5EF4-FFF2-40B4-BE49-F238E27FC236}">
                <a16:creationId xmlns:a16="http://schemas.microsoft.com/office/drawing/2014/main" id="{EA77D5EF-0BD8-2EFB-6F6E-D965DADC2102}"/>
              </a:ext>
            </a:extLst>
          </p:cNvPr>
          <p:cNvSpPr/>
          <p:nvPr/>
        </p:nvSpPr>
        <p:spPr>
          <a:xfrm>
            <a:off x="605648" y="4848078"/>
            <a:ext cx="427842" cy="14836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700" dirty="0">
                <a:solidFill>
                  <a:schemeClr val="tx1"/>
                </a:solidFill>
                <a:latin typeface="Meiryo UI" panose="020B0604030504040204" pitchFamily="50" charset="-128"/>
                <a:ea typeface="Meiryo UI" panose="020B0604030504040204" pitchFamily="50" charset="-128"/>
              </a:rPr>
              <a:t>外国人</a:t>
            </a:r>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73" name="正方形/長方形 72">
            <a:extLst>
              <a:ext uri="{FF2B5EF4-FFF2-40B4-BE49-F238E27FC236}">
                <a16:creationId xmlns:a16="http://schemas.microsoft.com/office/drawing/2014/main" id="{2A321EB6-B720-6E01-3422-01ACA0862585}"/>
              </a:ext>
            </a:extLst>
          </p:cNvPr>
          <p:cNvSpPr/>
          <p:nvPr/>
        </p:nvSpPr>
        <p:spPr>
          <a:xfrm>
            <a:off x="612044" y="5651136"/>
            <a:ext cx="427842" cy="14836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700" dirty="0">
                <a:solidFill>
                  <a:schemeClr val="tx1"/>
                </a:solidFill>
                <a:latin typeface="Meiryo UI" panose="020B0604030504040204" pitchFamily="50" charset="-128"/>
                <a:ea typeface="Meiryo UI" panose="020B0604030504040204" pitchFamily="50" charset="-128"/>
              </a:rPr>
              <a:t>日本人</a:t>
            </a:r>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44" name="角丸四角形 18">
            <a:extLst>
              <a:ext uri="{FF2B5EF4-FFF2-40B4-BE49-F238E27FC236}">
                <a16:creationId xmlns:a16="http://schemas.microsoft.com/office/drawing/2014/main" id="{1243D504-5D38-4276-8E3A-2EE24836E10B}"/>
              </a:ext>
            </a:extLst>
          </p:cNvPr>
          <p:cNvSpPr/>
          <p:nvPr/>
        </p:nvSpPr>
        <p:spPr>
          <a:xfrm>
            <a:off x="5106773" y="4426091"/>
            <a:ext cx="4320000" cy="2268000"/>
          </a:xfrm>
          <a:prstGeom prst="roundRect">
            <a:avLst>
              <a:gd name="adj" fmla="val 5340"/>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EB10F47D-EB1A-4E45-BC38-0D9259BDB3AD}"/>
              </a:ext>
            </a:extLst>
          </p:cNvPr>
          <p:cNvSpPr txBox="1"/>
          <p:nvPr/>
        </p:nvSpPr>
        <p:spPr>
          <a:xfrm>
            <a:off x="5071877" y="4268550"/>
            <a:ext cx="1794588" cy="262800"/>
          </a:xfrm>
          <a:prstGeom prst="rect">
            <a:avLst/>
          </a:prstGeom>
          <a:solidFill>
            <a:schemeClr val="accent5">
              <a:lumMod val="75000"/>
            </a:schemeClr>
          </a:solidFill>
        </p:spPr>
        <p:txBody>
          <a:bodyPr wrap="square" rtlCol="0">
            <a:spAutoFit/>
          </a:bodyPr>
          <a:lstStyle/>
          <a:p>
            <a:r>
              <a:rPr lang="ja-JP" altLang="en-US" sz="1050" b="1" dirty="0">
                <a:solidFill>
                  <a:schemeClr val="bg1"/>
                </a:solidFill>
                <a:latin typeface="Meiryo UI" panose="020B0604030504040204" pitchFamily="50" charset="-128"/>
                <a:ea typeface="Meiryo UI" panose="020B0604030504040204" pitchFamily="50" charset="-128"/>
              </a:rPr>
              <a:t>府域訪問率</a:t>
            </a:r>
            <a:endParaRPr kumimoji="1" lang="ja-JP" altLang="en-US" sz="1050" b="1" dirty="0">
              <a:solidFill>
                <a:schemeClr val="bg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01366CE9-44BA-47E4-B9C1-F4A3BD0E861F}"/>
              </a:ext>
            </a:extLst>
          </p:cNvPr>
          <p:cNvSpPr/>
          <p:nvPr/>
        </p:nvSpPr>
        <p:spPr>
          <a:xfrm>
            <a:off x="5197222" y="4882148"/>
            <a:ext cx="685426" cy="166499"/>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500" dirty="0">
                <a:solidFill>
                  <a:schemeClr val="tx1"/>
                </a:solidFill>
                <a:latin typeface="Meiryo UI" panose="020B0604030504040204" pitchFamily="50" charset="-128"/>
                <a:ea typeface="Meiryo UI" panose="020B0604030504040204" pitchFamily="50" charset="-128"/>
              </a:rPr>
              <a:t>　</a:t>
            </a:r>
            <a:r>
              <a:rPr lang="ja-JP" altLang="en-US" sz="700" dirty="0">
                <a:solidFill>
                  <a:schemeClr val="tx1"/>
                </a:solidFill>
                <a:latin typeface="Meiryo UI" panose="020B0604030504040204" pitchFamily="50" charset="-128"/>
                <a:ea typeface="Meiryo UI" panose="020B0604030504040204" pitchFamily="50" charset="-128"/>
              </a:rPr>
              <a:t>国内旅行者</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0788FEE3-BED8-40CF-B010-6396B8DE2347}"/>
              </a:ext>
            </a:extLst>
          </p:cNvPr>
          <p:cNvSpPr/>
          <p:nvPr/>
        </p:nvSpPr>
        <p:spPr>
          <a:xfrm>
            <a:off x="7160915" y="4882147"/>
            <a:ext cx="896584" cy="16038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pPr algn="ctr"/>
            <a:r>
              <a:rPr lang="ja-JP" altLang="en-US" sz="500" dirty="0">
                <a:solidFill>
                  <a:schemeClr val="tx1"/>
                </a:solidFill>
                <a:latin typeface="Meiryo UI" panose="020B0604030504040204" pitchFamily="50" charset="-128"/>
                <a:ea typeface="Meiryo UI" panose="020B0604030504040204" pitchFamily="50" charset="-128"/>
              </a:rPr>
              <a:t>　</a:t>
            </a:r>
            <a:r>
              <a:rPr lang="ja-JP" altLang="en-US" sz="700" dirty="0">
                <a:solidFill>
                  <a:schemeClr val="tx1"/>
                </a:solidFill>
                <a:latin typeface="Meiryo UI" panose="020B0604030504040204" pitchFamily="50" charset="-128"/>
                <a:ea typeface="Meiryo UI" panose="020B0604030504040204" pitchFamily="50" charset="-128"/>
              </a:rPr>
              <a:t>訪日外国人旅行者</a:t>
            </a:r>
            <a:endParaRPr lang="en-US" altLang="ja-JP" sz="500" dirty="0">
              <a:solidFill>
                <a:schemeClr val="tx1"/>
              </a:solidFill>
              <a:latin typeface="Meiryo UI" panose="020B0604030504040204" pitchFamily="50" charset="-128"/>
              <a:ea typeface="Meiryo UI" panose="020B0604030504040204" pitchFamily="50" charset="-128"/>
            </a:endParaRPr>
          </a:p>
        </p:txBody>
      </p:sp>
      <p:graphicFrame>
        <p:nvGraphicFramePr>
          <p:cNvPr id="57" name="グラフ 56">
            <a:extLst>
              <a:ext uri="{FF2B5EF4-FFF2-40B4-BE49-F238E27FC236}">
                <a16:creationId xmlns:a16="http://schemas.microsoft.com/office/drawing/2014/main" id="{D89D9B73-A704-431F-A16D-BA3326A29E5E}"/>
              </a:ext>
            </a:extLst>
          </p:cNvPr>
          <p:cNvGraphicFramePr/>
          <p:nvPr>
            <p:extLst>
              <p:ext uri="{D42A27DB-BD31-4B8C-83A1-F6EECF244321}">
                <p14:modId xmlns:p14="http://schemas.microsoft.com/office/powerpoint/2010/main" val="682883309"/>
              </p:ext>
            </p:extLst>
          </p:nvPr>
        </p:nvGraphicFramePr>
        <p:xfrm>
          <a:off x="5794585" y="4968627"/>
          <a:ext cx="1476214" cy="119256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8" name="グラフ 57">
            <a:extLst>
              <a:ext uri="{FF2B5EF4-FFF2-40B4-BE49-F238E27FC236}">
                <a16:creationId xmlns:a16="http://schemas.microsoft.com/office/drawing/2014/main" id="{7E5F2C37-64A6-453F-9DC8-D2CE10EF661B}"/>
              </a:ext>
            </a:extLst>
          </p:cNvPr>
          <p:cNvGraphicFramePr/>
          <p:nvPr>
            <p:extLst>
              <p:ext uri="{D42A27DB-BD31-4B8C-83A1-F6EECF244321}">
                <p14:modId xmlns:p14="http://schemas.microsoft.com/office/powerpoint/2010/main" val="3198767381"/>
              </p:ext>
            </p:extLst>
          </p:nvPr>
        </p:nvGraphicFramePr>
        <p:xfrm>
          <a:off x="7453624" y="4811198"/>
          <a:ext cx="1891124" cy="1352385"/>
        </p:xfrm>
        <a:graphic>
          <a:graphicData uri="http://schemas.openxmlformats.org/drawingml/2006/chart">
            <c:chart xmlns:c="http://schemas.openxmlformats.org/drawingml/2006/chart" xmlns:r="http://schemas.openxmlformats.org/officeDocument/2006/relationships" r:id="rId8"/>
          </a:graphicData>
        </a:graphic>
      </p:graphicFrame>
      <p:sp>
        <p:nvSpPr>
          <p:cNvPr id="59" name="正方形/長方形 58">
            <a:extLst>
              <a:ext uri="{FF2B5EF4-FFF2-40B4-BE49-F238E27FC236}">
                <a16:creationId xmlns:a16="http://schemas.microsoft.com/office/drawing/2014/main" id="{FF75C9D5-098A-48F3-B0FE-659A0EC26744}"/>
              </a:ext>
            </a:extLst>
          </p:cNvPr>
          <p:cNvSpPr/>
          <p:nvPr/>
        </p:nvSpPr>
        <p:spPr>
          <a:xfrm>
            <a:off x="5197222" y="6184914"/>
            <a:ext cx="1842378" cy="2413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r>
              <a:rPr lang="ja-JP" altLang="en-US" sz="500" dirty="0">
                <a:solidFill>
                  <a:schemeClr val="tx1"/>
                </a:solidFill>
                <a:latin typeface="Meiryo UI" panose="020B0604030504040204" pitchFamily="50" charset="-128"/>
                <a:ea typeface="Meiryo UI" panose="020B0604030504040204" pitchFamily="50" charset="-128"/>
              </a:rPr>
              <a:t>　出典：大阪観光局「</a:t>
            </a:r>
            <a:r>
              <a:rPr lang="en-US" altLang="ja-JP" sz="500" dirty="0">
                <a:solidFill>
                  <a:schemeClr val="tx1"/>
                </a:solidFill>
                <a:latin typeface="Meiryo UI" panose="020B0604030504040204" pitchFamily="50" charset="-128"/>
                <a:ea typeface="Meiryo UI" panose="020B0604030504040204" pitchFamily="50" charset="-128"/>
              </a:rPr>
              <a:t>2023</a:t>
            </a:r>
            <a:r>
              <a:rPr lang="ja-JP" altLang="en-US" sz="500" dirty="0">
                <a:solidFill>
                  <a:schemeClr val="tx1"/>
                </a:solidFill>
                <a:latin typeface="Meiryo UI" panose="020B0604030504040204" pitchFamily="50" charset="-128"/>
                <a:ea typeface="Meiryo UI" panose="020B0604030504040204" pitchFamily="50" charset="-128"/>
              </a:rPr>
              <a:t>年度大阪版国内観光統計調査」</a:t>
            </a:r>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500" dirty="0">
                <a:solidFill>
                  <a:schemeClr val="tx1"/>
                </a:solidFill>
                <a:latin typeface="Meiryo UI" panose="020B0604030504040204" pitchFamily="50" charset="-128"/>
                <a:ea typeface="Meiryo UI" panose="020B0604030504040204" pitchFamily="50" charset="-128"/>
              </a:rPr>
              <a:t>　　　　　 　国内旅行者の動向把握に向けた大阪版国内観光統計調査</a:t>
            </a:r>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500" dirty="0">
                <a:solidFill>
                  <a:schemeClr val="tx1"/>
                </a:solidFill>
                <a:latin typeface="Meiryo UI" panose="020B0604030504040204" pitchFamily="50" charset="-128"/>
                <a:ea typeface="Meiryo UI" panose="020B0604030504040204" pitchFamily="50" charset="-128"/>
              </a:rPr>
              <a:t>　　　　　　（観光地点パラメータ調査）</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42" name="スライド番号プレースホルダー 6">
            <a:extLst>
              <a:ext uri="{FF2B5EF4-FFF2-40B4-BE49-F238E27FC236}">
                <a16:creationId xmlns:a16="http://schemas.microsoft.com/office/drawing/2014/main" id="{09385446-12A9-4123-8290-85A5BB3EEFD0}"/>
              </a:ext>
            </a:extLst>
          </p:cNvPr>
          <p:cNvSpPr>
            <a:spLocks noGrp="1"/>
          </p:cNvSpPr>
          <p:nvPr>
            <p:ph type="sldNum" sz="quarter" idx="12"/>
          </p:nvPr>
        </p:nvSpPr>
        <p:spPr>
          <a:xfrm>
            <a:off x="7581650" y="6521836"/>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3</a:t>
            </a:fld>
            <a:endParaRPr kumimoji="1" lang="ja-JP" altLang="en-US"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94E55A41-3619-0C16-813F-CC7272B22723}"/>
              </a:ext>
            </a:extLst>
          </p:cNvPr>
          <p:cNvSpPr/>
          <p:nvPr/>
        </p:nvSpPr>
        <p:spPr>
          <a:xfrm>
            <a:off x="5091643" y="5026560"/>
            <a:ext cx="896584" cy="216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a:t>
            </a:r>
            <a:r>
              <a:rPr lang="en-US" altLang="ja-JP" sz="700" dirty="0">
                <a:solidFill>
                  <a:schemeClr val="tx1"/>
                </a:solidFill>
              </a:rPr>
              <a:t>n</a:t>
            </a:r>
            <a:r>
              <a:rPr lang="ja-JP" altLang="en-US" sz="700" dirty="0">
                <a:solidFill>
                  <a:schemeClr val="tx1"/>
                </a:solidFill>
              </a:rPr>
              <a:t>＝</a:t>
            </a:r>
            <a:r>
              <a:rPr lang="en-US" altLang="ja-JP" sz="700" dirty="0">
                <a:solidFill>
                  <a:schemeClr val="tx1"/>
                </a:solidFill>
              </a:rPr>
              <a:t>1,155</a:t>
            </a:r>
            <a:r>
              <a:rPr lang="ja-JP" altLang="en-US" sz="700" dirty="0">
                <a:solidFill>
                  <a:schemeClr val="tx1"/>
                </a:solidFill>
              </a:rPr>
              <a:t>）</a:t>
            </a:r>
            <a:endParaRPr kumimoji="1" lang="ja-JP" altLang="en-US" sz="900" dirty="0">
              <a:solidFill>
                <a:schemeClr val="tx1"/>
              </a:solidFill>
            </a:endParaRPr>
          </a:p>
        </p:txBody>
      </p:sp>
      <p:sp>
        <p:nvSpPr>
          <p:cNvPr id="60" name="正方形/長方形 59">
            <a:extLst>
              <a:ext uri="{FF2B5EF4-FFF2-40B4-BE49-F238E27FC236}">
                <a16:creationId xmlns:a16="http://schemas.microsoft.com/office/drawing/2014/main" id="{48E9B4DD-F4F6-4920-8D4C-A7029FA45701}"/>
              </a:ext>
            </a:extLst>
          </p:cNvPr>
          <p:cNvSpPr/>
          <p:nvPr/>
        </p:nvSpPr>
        <p:spPr>
          <a:xfrm>
            <a:off x="7166564" y="4999496"/>
            <a:ext cx="896584" cy="216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a:t>
            </a:r>
            <a:r>
              <a:rPr lang="en-US" altLang="ja-JP" sz="700" dirty="0">
                <a:solidFill>
                  <a:schemeClr val="tx1"/>
                </a:solidFill>
              </a:rPr>
              <a:t>n</a:t>
            </a:r>
            <a:r>
              <a:rPr lang="ja-JP" altLang="en-US" sz="700" dirty="0">
                <a:solidFill>
                  <a:schemeClr val="tx1"/>
                </a:solidFill>
              </a:rPr>
              <a:t>＝</a:t>
            </a:r>
            <a:r>
              <a:rPr lang="en-US" altLang="ja-JP" sz="700" dirty="0">
                <a:solidFill>
                  <a:schemeClr val="tx1"/>
                </a:solidFill>
              </a:rPr>
              <a:t>3,914</a:t>
            </a:r>
            <a:r>
              <a:rPr lang="ja-JP" altLang="en-US" sz="700" dirty="0">
                <a:solidFill>
                  <a:schemeClr val="tx1"/>
                </a:solidFill>
              </a:rPr>
              <a:t>）</a:t>
            </a:r>
            <a:endParaRPr kumimoji="1" lang="ja-JP" altLang="en-US" sz="700" dirty="0">
              <a:solidFill>
                <a:schemeClr val="tx1"/>
              </a:solidFill>
            </a:endParaRPr>
          </a:p>
        </p:txBody>
      </p:sp>
      <p:sp>
        <p:nvSpPr>
          <p:cNvPr id="62" name="正方形/長方形 61">
            <a:extLst>
              <a:ext uri="{FF2B5EF4-FFF2-40B4-BE49-F238E27FC236}">
                <a16:creationId xmlns:a16="http://schemas.microsoft.com/office/drawing/2014/main" id="{01ED0BBE-6C2B-43CE-951A-AF59B4F1861A}"/>
              </a:ext>
            </a:extLst>
          </p:cNvPr>
          <p:cNvSpPr/>
          <p:nvPr/>
        </p:nvSpPr>
        <p:spPr>
          <a:xfrm>
            <a:off x="7612067" y="6161191"/>
            <a:ext cx="1880078" cy="3855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r>
              <a:rPr lang="ja-JP" altLang="en-US" sz="500" dirty="0">
                <a:solidFill>
                  <a:schemeClr val="tx1"/>
                </a:solidFill>
                <a:latin typeface="Meiryo UI" panose="020B0604030504040204" pitchFamily="50" charset="-128"/>
                <a:ea typeface="Meiryo UI" panose="020B0604030504040204" pitchFamily="50" charset="-128"/>
              </a:rPr>
              <a:t>　出典：大阪観光局「訪日外国人旅行者の動向把握にむけた</a:t>
            </a:r>
            <a:endParaRPr lang="en-US" altLang="ja-JP" sz="500" dirty="0">
              <a:solidFill>
                <a:schemeClr val="tx1"/>
              </a:solidFill>
              <a:latin typeface="Meiryo UI" panose="020B0604030504040204" pitchFamily="50" charset="-128"/>
              <a:ea typeface="Meiryo UI" panose="020B0604030504040204" pitchFamily="50" charset="-128"/>
            </a:endParaRPr>
          </a:p>
          <a:p>
            <a:r>
              <a:rPr lang="en-US" altLang="ja-JP" sz="500" dirty="0">
                <a:solidFill>
                  <a:schemeClr val="tx1"/>
                </a:solidFill>
                <a:latin typeface="Meiryo UI" panose="020B0604030504040204" pitchFamily="50" charset="-128"/>
                <a:ea typeface="Meiryo UI" panose="020B0604030504040204" pitchFamily="50" charset="-128"/>
              </a:rPr>
              <a:t>  </a:t>
            </a:r>
            <a:r>
              <a:rPr lang="ja-JP" altLang="en-US" sz="500" dirty="0">
                <a:solidFill>
                  <a:schemeClr val="tx1"/>
                </a:solidFill>
                <a:latin typeface="Meiryo UI" panose="020B0604030504040204" pitchFamily="50" charset="-128"/>
                <a:ea typeface="Meiryo UI" panose="020B0604030504040204" pitchFamily="50" charset="-128"/>
              </a:rPr>
              <a:t>　　　　 関西空港出口調査　</a:t>
            </a:r>
            <a:r>
              <a:rPr lang="en-US" altLang="ja-JP" sz="500" dirty="0">
                <a:solidFill>
                  <a:schemeClr val="tx1"/>
                </a:solidFill>
                <a:latin typeface="Meiryo UI" panose="020B0604030504040204" pitchFamily="50" charset="-128"/>
                <a:ea typeface="Meiryo UI" panose="020B0604030504040204" pitchFamily="50" charset="-128"/>
              </a:rPr>
              <a:t>2024</a:t>
            </a:r>
            <a:r>
              <a:rPr lang="ja-JP" altLang="en-US" sz="500" dirty="0">
                <a:solidFill>
                  <a:schemeClr val="tx1"/>
                </a:solidFill>
                <a:latin typeface="Meiryo UI" panose="020B0604030504040204" pitchFamily="50" charset="-128"/>
                <a:ea typeface="Meiryo UI" panose="020B0604030504040204" pitchFamily="50" charset="-128"/>
              </a:rPr>
              <a:t>年度」</a:t>
            </a:r>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500" dirty="0">
                <a:solidFill>
                  <a:schemeClr val="tx1"/>
                </a:solidFill>
                <a:latin typeface="Meiryo UI" panose="020B0604030504040204" pitchFamily="50" charset="-128"/>
                <a:ea typeface="Meiryo UI" panose="020B0604030504040204" pitchFamily="50" charset="-128"/>
              </a:rPr>
              <a:t> 　　　　　関西国際空港から出国する来阪外国人の府域内訪問率</a:t>
            </a:r>
            <a:endParaRPr lang="en-US" altLang="ja-JP" sz="500" dirty="0">
              <a:solidFill>
                <a:schemeClr val="tx1"/>
              </a:solidFill>
              <a:latin typeface="Meiryo UI" panose="020B0604030504040204" pitchFamily="50" charset="-128"/>
              <a:ea typeface="Meiryo UI" panose="020B0604030504040204" pitchFamily="50" charset="-128"/>
            </a:endParaRPr>
          </a:p>
          <a:p>
            <a:r>
              <a:rPr lang="en-US" altLang="ja-JP" sz="500" dirty="0">
                <a:solidFill>
                  <a:schemeClr val="tx1"/>
                </a:solidFill>
                <a:latin typeface="Meiryo UI" panose="020B0604030504040204" pitchFamily="50" charset="-128"/>
                <a:ea typeface="Meiryo UI" panose="020B0604030504040204" pitchFamily="50" charset="-128"/>
              </a:rPr>
              <a:t>         </a:t>
            </a:r>
            <a:r>
              <a:rPr lang="ja-JP" altLang="en-US" sz="500" dirty="0">
                <a:solidFill>
                  <a:schemeClr val="tx1"/>
                </a:solidFill>
                <a:latin typeface="Meiryo UI" panose="020B0604030504040204" pitchFamily="50" charset="-128"/>
                <a:ea typeface="Meiryo UI" panose="020B0604030504040204" pitchFamily="50" charset="-128"/>
              </a:rPr>
              <a:t>（府域</a:t>
            </a:r>
            <a:r>
              <a:rPr lang="en-US" altLang="ja-JP" sz="500" dirty="0">
                <a:solidFill>
                  <a:schemeClr val="tx1"/>
                </a:solidFill>
                <a:latin typeface="Meiryo UI" panose="020B0604030504040204" pitchFamily="50" charset="-128"/>
                <a:ea typeface="Meiryo UI" panose="020B0604030504040204" pitchFamily="50" charset="-128"/>
              </a:rPr>
              <a:t>43</a:t>
            </a:r>
            <a:r>
              <a:rPr lang="ja-JP" altLang="en-US" sz="500" dirty="0">
                <a:solidFill>
                  <a:schemeClr val="tx1"/>
                </a:solidFill>
                <a:latin typeface="Meiryo UI" panose="020B0604030504040204" pitchFamily="50" charset="-128"/>
                <a:ea typeface="Meiryo UI" panose="020B0604030504040204" pitchFamily="50" charset="-128"/>
              </a:rPr>
              <a:t>市町村）</a:t>
            </a:r>
            <a:endParaRPr lang="en-US" altLang="ja-JP" sz="500" dirty="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C524DAF7-D497-4D59-839F-8E867A21D4F7}"/>
              </a:ext>
            </a:extLst>
          </p:cNvPr>
          <p:cNvSpPr/>
          <p:nvPr/>
        </p:nvSpPr>
        <p:spPr>
          <a:xfrm>
            <a:off x="5245685" y="4580333"/>
            <a:ext cx="2729915" cy="230865"/>
          </a:xfrm>
          <a:prstGeom prst="rect">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700" dirty="0">
                <a:solidFill>
                  <a:schemeClr val="tx1"/>
                </a:solidFill>
                <a:latin typeface="Meiryo UI" panose="020B0604030504040204" pitchFamily="50" charset="-128"/>
                <a:ea typeface="Meiryo UI" panose="020B0604030504040204" pitchFamily="50" charset="-128"/>
              </a:rPr>
              <a:t>　　</a:t>
            </a:r>
            <a:r>
              <a:rPr lang="ja-JP" altLang="en-US" sz="600" dirty="0">
                <a:solidFill>
                  <a:schemeClr val="tx1"/>
                </a:solidFill>
                <a:latin typeface="Meiryo UI" panose="020B0604030504040204" pitchFamily="50" charset="-128"/>
                <a:ea typeface="Meiryo UI" panose="020B0604030504040204" pitchFamily="50" charset="-128"/>
              </a:rPr>
              <a:t>大阪市のみを訪問した人　　　　　</a:t>
            </a:r>
            <a:r>
              <a:rPr kumimoji="1" lang="ja-JP" altLang="en-US" sz="600" dirty="0">
                <a:solidFill>
                  <a:schemeClr val="tx1"/>
                </a:solidFill>
                <a:latin typeface="Meiryo UI" panose="020B0604030504040204" pitchFamily="50" charset="-128"/>
                <a:ea typeface="Meiryo UI" panose="020B0604030504040204" pitchFamily="50" charset="-128"/>
              </a:rPr>
              <a:t>　　大阪市以外の府内市町村にも訪問した人</a:t>
            </a:r>
          </a:p>
        </p:txBody>
      </p:sp>
      <p:sp>
        <p:nvSpPr>
          <p:cNvPr id="64" name="正方形/長方形 63">
            <a:extLst>
              <a:ext uri="{FF2B5EF4-FFF2-40B4-BE49-F238E27FC236}">
                <a16:creationId xmlns:a16="http://schemas.microsoft.com/office/drawing/2014/main" id="{7EA2E9B9-BC1C-4DB8-BDFF-5787F5A429C3}"/>
              </a:ext>
            </a:extLst>
          </p:cNvPr>
          <p:cNvSpPr/>
          <p:nvPr/>
        </p:nvSpPr>
        <p:spPr>
          <a:xfrm>
            <a:off x="5304931" y="4662307"/>
            <a:ext cx="125234" cy="9995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1F899583-C452-44C8-BA61-D6C32ADDF626}"/>
              </a:ext>
            </a:extLst>
          </p:cNvPr>
          <p:cNvSpPr/>
          <p:nvPr/>
        </p:nvSpPr>
        <p:spPr>
          <a:xfrm>
            <a:off x="6422617" y="4662307"/>
            <a:ext cx="125234" cy="99958"/>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F010F834-9207-6F86-C052-C20066E84A7D}"/>
              </a:ext>
            </a:extLst>
          </p:cNvPr>
          <p:cNvSpPr/>
          <p:nvPr/>
        </p:nvSpPr>
        <p:spPr>
          <a:xfrm>
            <a:off x="5340047" y="6410422"/>
            <a:ext cx="1930752" cy="2413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ja-JP"/>
            </a:defPPr>
            <a:lvl1pPr marL="0" indent="0" algn="l" defTabSz="914400" rtl="0" eaLnBrk="1" latinLnBrk="0" hangingPunct="1">
              <a:defRPr kumimoji="1" sz="1800" kern="1200">
                <a:solidFill>
                  <a:schemeClr val="lt1"/>
                </a:solidFill>
                <a:latin typeface="+mn-lt"/>
                <a:ea typeface="+mn-ea"/>
                <a:cs typeface="+mn-cs"/>
              </a:defRPr>
            </a:lvl1pPr>
            <a:lvl2pPr marL="457200" indent="0" algn="l" defTabSz="914400" rtl="0" eaLnBrk="1" latinLnBrk="0" hangingPunct="1">
              <a:defRPr kumimoji="1" sz="1800" kern="1200">
                <a:solidFill>
                  <a:schemeClr val="lt1"/>
                </a:solidFill>
                <a:latin typeface="+mn-lt"/>
                <a:ea typeface="+mn-ea"/>
                <a:cs typeface="+mn-cs"/>
              </a:defRPr>
            </a:lvl2pPr>
            <a:lvl3pPr marL="914400" indent="0" algn="l" defTabSz="914400" rtl="0" eaLnBrk="1" latinLnBrk="0" hangingPunct="1">
              <a:defRPr kumimoji="1" sz="1800" kern="1200">
                <a:solidFill>
                  <a:schemeClr val="lt1"/>
                </a:solidFill>
                <a:latin typeface="+mn-lt"/>
                <a:ea typeface="+mn-ea"/>
                <a:cs typeface="+mn-cs"/>
              </a:defRPr>
            </a:lvl3pPr>
            <a:lvl4pPr marL="1371600" indent="0" algn="l" defTabSz="914400" rtl="0" eaLnBrk="1" latinLnBrk="0" hangingPunct="1">
              <a:defRPr kumimoji="1" sz="1800" kern="1200">
                <a:solidFill>
                  <a:schemeClr val="lt1"/>
                </a:solidFill>
                <a:latin typeface="+mn-lt"/>
                <a:ea typeface="+mn-ea"/>
                <a:cs typeface="+mn-cs"/>
              </a:defRPr>
            </a:lvl4pPr>
            <a:lvl5pPr marL="1828800" indent="0" algn="l" defTabSz="914400" rtl="0" eaLnBrk="1" latinLnBrk="0" hangingPunct="1">
              <a:defRPr kumimoji="1" sz="1800" kern="1200">
                <a:solidFill>
                  <a:schemeClr val="lt1"/>
                </a:solidFill>
                <a:latin typeface="+mn-lt"/>
                <a:ea typeface="+mn-ea"/>
                <a:cs typeface="+mn-cs"/>
              </a:defRPr>
            </a:lvl5pPr>
            <a:lvl6pPr marL="2286000" indent="0" algn="l" defTabSz="914400" rtl="0" eaLnBrk="1" latinLnBrk="0" hangingPunct="1">
              <a:defRPr kumimoji="1" sz="1800" kern="1200">
                <a:solidFill>
                  <a:schemeClr val="lt1"/>
                </a:solidFill>
                <a:latin typeface="+mn-lt"/>
                <a:ea typeface="+mn-ea"/>
                <a:cs typeface="+mn-cs"/>
              </a:defRPr>
            </a:lvl6pPr>
            <a:lvl7pPr marL="2743200" indent="0" algn="l" defTabSz="914400" rtl="0" eaLnBrk="1" latinLnBrk="0" hangingPunct="1">
              <a:defRPr kumimoji="1" sz="1800" kern="1200">
                <a:solidFill>
                  <a:schemeClr val="lt1"/>
                </a:solidFill>
                <a:latin typeface="+mn-lt"/>
                <a:ea typeface="+mn-ea"/>
                <a:cs typeface="+mn-cs"/>
              </a:defRPr>
            </a:lvl7pPr>
            <a:lvl8pPr marL="3200400" indent="0" algn="l" defTabSz="914400" rtl="0" eaLnBrk="1" latinLnBrk="0" hangingPunct="1">
              <a:defRPr kumimoji="1" sz="1800" kern="1200">
                <a:solidFill>
                  <a:schemeClr val="lt1"/>
                </a:solidFill>
                <a:latin typeface="+mn-lt"/>
                <a:ea typeface="+mn-ea"/>
                <a:cs typeface="+mn-cs"/>
              </a:defRPr>
            </a:lvl8pPr>
            <a:lvl9pPr marL="3657600" indent="0" algn="l" defTabSz="914400" rtl="0" eaLnBrk="1" latinLnBrk="0" hangingPunct="1">
              <a:defRPr kumimoji="1" sz="1800" kern="1200">
                <a:solidFill>
                  <a:schemeClr val="lt1"/>
                </a:solidFill>
                <a:latin typeface="+mn-lt"/>
                <a:ea typeface="+mn-ea"/>
                <a:cs typeface="+mn-cs"/>
              </a:defRPr>
            </a:lvl9pPr>
          </a:lstStyle>
          <a:p>
            <a:r>
              <a:rPr lang="ja-JP" altLang="en-US" sz="500" dirty="0">
                <a:solidFill>
                  <a:schemeClr val="tx1"/>
                </a:solidFill>
                <a:latin typeface="Meiryo UI" panose="020B0604030504040204" pitchFamily="50" charset="-128"/>
                <a:ea typeface="Meiryo UI" panose="020B0604030504040204" pitchFamily="50" charset="-128"/>
              </a:rPr>
              <a:t>　</a:t>
            </a:r>
            <a:r>
              <a:rPr lang="en-US" altLang="ja-JP" sz="500" dirty="0">
                <a:solidFill>
                  <a:schemeClr val="tx1"/>
                </a:solidFill>
                <a:latin typeface="Meiryo UI" panose="020B0604030504040204" pitchFamily="50" charset="-128"/>
                <a:ea typeface="Meiryo UI" panose="020B0604030504040204" pitchFamily="50" charset="-128"/>
              </a:rPr>
              <a:t>※</a:t>
            </a:r>
            <a:r>
              <a:rPr lang="ja-JP" altLang="en-US" sz="500" dirty="0">
                <a:solidFill>
                  <a:schemeClr val="tx1"/>
                </a:solidFill>
                <a:latin typeface="Meiryo UI" panose="020B0604030504040204" pitchFamily="50" charset="-128"/>
                <a:ea typeface="Meiryo UI" panose="020B0604030504040204" pitchFamily="50" charset="-128"/>
              </a:rPr>
              <a:t>　調査を実施した大阪府内主要</a:t>
            </a:r>
            <a:r>
              <a:rPr lang="en-US" altLang="ja-JP" sz="500" dirty="0">
                <a:solidFill>
                  <a:schemeClr val="tx1"/>
                </a:solidFill>
                <a:latin typeface="Meiryo UI" panose="020B0604030504040204" pitchFamily="50" charset="-128"/>
                <a:ea typeface="Meiryo UI" panose="020B0604030504040204" pitchFamily="50" charset="-128"/>
              </a:rPr>
              <a:t>20</a:t>
            </a:r>
            <a:r>
              <a:rPr lang="ja-JP" altLang="en-US" sz="500" dirty="0">
                <a:solidFill>
                  <a:schemeClr val="tx1"/>
                </a:solidFill>
                <a:latin typeface="Meiryo UI" panose="020B0604030504040204" pitchFamily="50" charset="-128"/>
                <a:ea typeface="Meiryo UI" panose="020B0604030504040204" pitchFamily="50" charset="-128"/>
              </a:rPr>
              <a:t>施設のうち、大阪市内にある</a:t>
            </a:r>
            <a:r>
              <a:rPr lang="en-US" altLang="ja-JP" sz="500" dirty="0">
                <a:solidFill>
                  <a:schemeClr val="tx1"/>
                </a:solidFill>
                <a:latin typeface="Meiryo UI" panose="020B0604030504040204" pitchFamily="50" charset="-128"/>
                <a:ea typeface="Meiryo UI" panose="020B0604030504040204" pitchFamily="50" charset="-128"/>
              </a:rPr>
              <a:t>8</a:t>
            </a:r>
            <a:r>
              <a:rPr lang="ja-JP" altLang="en-US" sz="500" dirty="0">
                <a:solidFill>
                  <a:schemeClr val="tx1"/>
                </a:solidFill>
                <a:latin typeface="Meiryo UI" panose="020B0604030504040204" pitchFamily="50" charset="-128"/>
                <a:ea typeface="Meiryo UI" panose="020B0604030504040204" pitchFamily="50" charset="-128"/>
              </a:rPr>
              <a:t>施設</a:t>
            </a:r>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500" dirty="0">
                <a:solidFill>
                  <a:schemeClr val="tx1"/>
                </a:solidFill>
                <a:latin typeface="Meiryo UI" panose="020B0604030504040204" pitchFamily="50" charset="-128"/>
                <a:ea typeface="Meiryo UI" panose="020B0604030504040204" pitchFamily="50" charset="-128"/>
              </a:rPr>
              <a:t>　　　での回答データをもとに作成。</a:t>
            </a:r>
            <a:endParaRPr lang="en-US" altLang="ja-JP" sz="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14530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90D24-26BD-3600-A1A1-43E53156F334}"/>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9FBEEDF6-A86D-67C8-C5D9-EA7713D968D9}"/>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「大阪都市魅力創造戦略</a:t>
            </a:r>
            <a:r>
              <a:rPr kumimoji="1" lang="en-US" altLang="ja-JP" sz="2400" spc="300" dirty="0">
                <a:solidFill>
                  <a:schemeClr val="tx1"/>
                </a:solidFill>
                <a:latin typeface="Meiryo UI" panose="020B0604030504040204" pitchFamily="50" charset="-128"/>
                <a:ea typeface="Meiryo UI" panose="020B0604030504040204" pitchFamily="50" charset="-128"/>
              </a:rPr>
              <a:t>2025</a:t>
            </a:r>
            <a:r>
              <a:rPr kumimoji="1" lang="ja-JP" altLang="en-US" sz="2400" spc="300" dirty="0">
                <a:solidFill>
                  <a:schemeClr val="tx1"/>
                </a:solidFill>
                <a:latin typeface="Meiryo UI" panose="020B0604030504040204" pitchFamily="50" charset="-128"/>
                <a:ea typeface="Meiryo UI" panose="020B0604030504040204" pitchFamily="50" charset="-128"/>
              </a:rPr>
              <a:t>」の取組みと今後の展望</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CB2C60AF-464C-6C0C-DE25-1B47E837DA36}"/>
              </a:ext>
            </a:extLst>
          </p:cNvPr>
          <p:cNvGraphicFramePr>
            <a:graphicFrameLocks noGrp="1"/>
          </p:cNvGraphicFramePr>
          <p:nvPr>
            <p:extLst>
              <p:ext uri="{D42A27DB-BD31-4B8C-83A1-F6EECF244321}">
                <p14:modId xmlns:p14="http://schemas.microsoft.com/office/powerpoint/2010/main" val="808654894"/>
              </p:ext>
            </p:extLst>
          </p:nvPr>
        </p:nvGraphicFramePr>
        <p:xfrm>
          <a:off x="219000" y="818788"/>
          <a:ext cx="9468000" cy="5683065"/>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296041815"/>
                    </a:ext>
                  </a:extLst>
                </a:gridCol>
                <a:gridCol w="576000">
                  <a:extLst>
                    <a:ext uri="{9D8B030D-6E8A-4147-A177-3AD203B41FA5}">
                      <a16:colId xmlns:a16="http://schemas.microsoft.com/office/drawing/2014/main" val="249173803"/>
                    </a:ext>
                  </a:extLst>
                </a:gridCol>
                <a:gridCol w="3384000">
                  <a:extLst>
                    <a:ext uri="{9D8B030D-6E8A-4147-A177-3AD203B41FA5}">
                      <a16:colId xmlns:a16="http://schemas.microsoft.com/office/drawing/2014/main" val="3439055732"/>
                    </a:ext>
                  </a:extLst>
                </a:gridCol>
                <a:gridCol w="3708000">
                  <a:extLst>
                    <a:ext uri="{9D8B030D-6E8A-4147-A177-3AD203B41FA5}">
                      <a16:colId xmlns:a16="http://schemas.microsoft.com/office/drawing/2014/main" val="1298569478"/>
                    </a:ext>
                  </a:extLst>
                </a:gridCol>
              </a:tblGrid>
              <a:tr h="43200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めざすべき都市像</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テーマ</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戦略</a:t>
                      </a:r>
                      <a:r>
                        <a:rPr kumimoji="1" lang="en-US" altLang="ja-JP" sz="1000" dirty="0">
                          <a:solidFill>
                            <a:schemeClr val="bg1"/>
                          </a:solidFill>
                          <a:latin typeface="Meiryo UI" panose="020B0604030504040204" pitchFamily="50" charset="-128"/>
                          <a:ea typeface="Meiryo UI" panose="020B0604030504040204" pitchFamily="50" charset="-128"/>
                        </a:rPr>
                        <a:t>2025</a:t>
                      </a:r>
                      <a:r>
                        <a:rPr kumimoji="1" lang="ja-JP" altLang="en-US" sz="1000" dirty="0">
                          <a:solidFill>
                            <a:schemeClr val="bg1"/>
                          </a:solidFill>
                          <a:latin typeface="Meiryo UI" panose="020B0604030504040204" pitchFamily="50" charset="-128"/>
                          <a:ea typeface="Meiryo UI" panose="020B0604030504040204" pitchFamily="50" charset="-128"/>
                        </a:rPr>
                        <a:t>の取組み内容</a:t>
                      </a:r>
                    </a:p>
                  </a:txBody>
                  <a:tcPr marL="43118" marR="43118" marT="21559" marB="21559" anchor="ctr">
                    <a:solidFill>
                      <a:srgbClr val="5B9BD5"/>
                    </a:solidFill>
                  </a:tcPr>
                </a:tc>
                <a:tc>
                  <a:txBody>
                    <a:bodyPr/>
                    <a:lstStyle/>
                    <a:p>
                      <a:pPr algn="ctr"/>
                      <a:r>
                        <a:rPr kumimoji="1" lang="ja-JP" altLang="en-US" sz="1000" strike="noStrike" dirty="0">
                          <a:solidFill>
                            <a:schemeClr val="bg1"/>
                          </a:solidFill>
                          <a:latin typeface="Meiryo UI" panose="020B0604030504040204" pitchFamily="50" charset="-128"/>
                          <a:ea typeface="Meiryo UI" panose="020B0604030504040204" pitchFamily="50" charset="-128"/>
                        </a:rPr>
                        <a:t>現状</a:t>
                      </a:r>
                      <a:r>
                        <a:rPr kumimoji="1" lang="ja-JP" altLang="en-US" sz="1000" dirty="0">
                          <a:solidFill>
                            <a:schemeClr val="bg1"/>
                          </a:solidFill>
                          <a:latin typeface="Meiryo UI" panose="020B0604030504040204" pitchFamily="50" charset="-128"/>
                          <a:ea typeface="Meiryo UI" panose="020B0604030504040204" pitchFamily="50" charset="-128"/>
                        </a:rPr>
                        <a:t>と展望</a:t>
                      </a:r>
                    </a:p>
                  </a:txBody>
                  <a:tcPr marL="43118" marR="43118" marT="21559" marB="21559" anchor="ctr">
                    <a:solidFill>
                      <a:srgbClr val="5B9BD5"/>
                    </a:solidFill>
                  </a:tcPr>
                </a:tc>
                <a:extLst>
                  <a:ext uri="{0D108BD9-81ED-4DB2-BD59-A6C34878D82A}">
                    <a16:rowId xmlns:a16="http://schemas.microsoft.com/office/drawing/2014/main" val="3870656217"/>
                  </a:ext>
                </a:extLst>
              </a:tr>
              <a:tr h="1692000">
                <a:tc>
                  <a:txBody>
                    <a:bodyPr/>
                    <a:lstStyle/>
                    <a:p>
                      <a:pPr>
                        <a:lnSpc>
                          <a:spcPts val="1500"/>
                        </a:lnSpc>
                      </a:pPr>
                      <a:r>
                        <a:rPr kumimoji="1" lang="ja-JP" altLang="en-US" sz="1000" b="0" dirty="0">
                          <a:solidFill>
                            <a:schemeClr val="tx1"/>
                          </a:solidFill>
                          <a:latin typeface="Meiryo UI" panose="020B0604030504040204" pitchFamily="50" charset="-128"/>
                          <a:ea typeface="Meiryo UI" panose="020B0604030504040204" pitchFamily="50" charset="-128"/>
                        </a:rPr>
                        <a:t>安全で安心して滞在できる</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en-US" altLang="ja-JP" sz="1000" b="1" dirty="0">
                          <a:solidFill>
                            <a:schemeClr val="tx1"/>
                          </a:solidFill>
                          <a:latin typeface="Meiryo UI" panose="020B0604030504040204" pitchFamily="50" charset="-128"/>
                          <a:ea typeface="Meiryo UI" panose="020B0604030504040204" pitchFamily="50" charset="-128"/>
                        </a:rPr>
                        <a:t>24</a:t>
                      </a:r>
                      <a:r>
                        <a:rPr kumimoji="1" lang="ja-JP" altLang="en-US" sz="1000" b="1" dirty="0">
                          <a:solidFill>
                            <a:schemeClr val="tx1"/>
                          </a:solidFill>
                          <a:latin typeface="Meiryo UI" panose="020B0604030504040204" pitchFamily="50" charset="-128"/>
                          <a:ea typeface="Meiryo UI" panose="020B0604030504040204" pitchFamily="50" charset="-128"/>
                        </a:rPr>
                        <a:t>時間おもてなし都市</a:t>
                      </a:r>
                    </a:p>
                  </a:txBody>
                  <a:tcPr marL="43118" marR="43118" marT="21559" marB="21559" anchor="ctr">
                    <a:solidFill>
                      <a:schemeClr val="accent1">
                        <a:lumMod val="40000"/>
                        <a:lumOff val="60000"/>
                      </a:schemeClr>
                    </a:solidFill>
                  </a:tcPr>
                </a:tc>
                <a:tc>
                  <a:txBody>
                    <a:bodyPr/>
                    <a:lstStyle/>
                    <a:p>
                      <a:pPr algn="ctr">
                        <a:lnSpc>
                          <a:spcPts val="1500"/>
                        </a:lnSpc>
                      </a:pPr>
                      <a:r>
                        <a:rPr kumimoji="1" lang="ja-JP" altLang="en-US" sz="1000" dirty="0">
                          <a:solidFill>
                            <a:schemeClr val="tx1"/>
                          </a:solidFill>
                          <a:latin typeface="Meiryo UI" panose="020B0604030504040204" pitchFamily="50" charset="-128"/>
                          <a:ea typeface="Meiryo UI" panose="020B0604030504040204" pitchFamily="50" charset="-128"/>
                        </a:rPr>
                        <a:t>受入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lnSpc>
                          <a:spcPts val="1500"/>
                        </a:lnSpc>
                      </a:pPr>
                      <a:r>
                        <a:rPr kumimoji="1" lang="ja-JP" altLang="en-US" sz="1000" dirty="0">
                          <a:solidFill>
                            <a:schemeClr val="tx1"/>
                          </a:solidFill>
                          <a:latin typeface="Meiryo UI" panose="020B0604030504040204" pitchFamily="50" charset="-128"/>
                          <a:ea typeface="Meiryo UI" panose="020B0604030504040204" pitchFamily="50" charset="-128"/>
                        </a:rPr>
                        <a:t>環境</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宿泊施設における新型コロナウイルス感染症対策のための物品購入費やキャッシュレス決済機器導入費のほか、ワーケーションスペースの設置など新たなニーズに対応する前向き投資にかかる費用の補助を行う等、ニューノーマルに適応した観光客の受入環境を実現。</a:t>
                      </a:r>
                    </a:p>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災害時に必要情報を多言語で提供するアプリの管理・運用により外国人旅行者の安全確保を図ったほか、市町村等の観光振興推進にかかる補助支援を行い、旅行者の利便性向上、受入環境整備を推進。</a:t>
                      </a:r>
                    </a:p>
                  </a:txBody>
                  <a:tcPr marL="43118" marR="43118" marT="21559" marB="21559" anchor="ctr">
                    <a:solidFill>
                      <a:schemeClr val="accent1">
                        <a:lumMod val="40000"/>
                        <a:lumOff val="60000"/>
                      </a:schemeClr>
                    </a:solidFill>
                  </a:tcPr>
                </a:tc>
                <a:tc>
                  <a:txBody>
                    <a:bodyPr/>
                    <a:lstStyle/>
                    <a:p>
                      <a:pPr marL="171450" indent="-171450" algn="just">
                        <a:lnSpc>
                          <a:spcPts val="1200"/>
                        </a:lnSpc>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近年、世界的に「持続可能な観光」への関心が高まっており、多様性・公平性・包摂性の尊重や、観光人材の育成、地域と観光の両立への配慮、デジタル技術の活用等による安全・安心で快適な観光地域づくり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来阪者が安全・安心で快適に過ごせる受入環境の充実を図るとともに、府民・市民が大阪に誇りや愛着を持ち、来阪をお勧めしたくなるような魅力あふれる都市をめざす。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2067471783"/>
                  </a:ext>
                </a:extLst>
              </a:tr>
              <a:tr h="1186355">
                <a:tc>
                  <a:txBody>
                    <a:bodyPr/>
                    <a:lstStyle/>
                    <a:p>
                      <a:pPr>
                        <a:lnSpc>
                          <a:spcPts val="1500"/>
                        </a:lnSpc>
                      </a:pPr>
                      <a:r>
                        <a:rPr kumimoji="1" lang="ja-JP" altLang="en-US" sz="1000" b="0" dirty="0">
                          <a:solidFill>
                            <a:schemeClr val="tx1"/>
                          </a:solidFill>
                          <a:latin typeface="Meiryo UI" panose="020B0604030504040204" pitchFamily="50" charset="-128"/>
                          <a:ea typeface="Meiryo UI" panose="020B0604030504040204" pitchFamily="50" charset="-128"/>
                        </a:rPr>
                        <a:t>大阪ならではの</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00" b="1" dirty="0">
                          <a:solidFill>
                            <a:schemeClr val="tx1"/>
                          </a:solidFill>
                          <a:latin typeface="Meiryo UI" panose="020B0604030504040204" pitchFamily="50" charset="-128"/>
                          <a:ea typeface="Meiryo UI" panose="020B0604030504040204" pitchFamily="50" charset="-128"/>
                        </a:rPr>
                        <a:t>賑わいを創出する都市</a:t>
                      </a:r>
                    </a:p>
                  </a:txBody>
                  <a:tcPr marL="43118" marR="43118" marT="21559" marB="21559" anchor="ctr">
                    <a:solidFill>
                      <a:schemeClr val="accent1">
                        <a:lumMod val="20000"/>
                        <a:lumOff val="80000"/>
                      </a:schemeClr>
                    </a:solidFill>
                  </a:tcPr>
                </a:tc>
                <a:tc rowSpan="2">
                  <a:txBody>
                    <a:bodyPr/>
                    <a:lstStyle/>
                    <a:p>
                      <a:pPr algn="ctr">
                        <a:lnSpc>
                          <a:spcPts val="1500"/>
                        </a:lnSpc>
                      </a:pPr>
                      <a:r>
                        <a:rPr kumimoji="1" lang="ja-JP" altLang="en-US" sz="1000" dirty="0">
                          <a:solidFill>
                            <a:schemeClr val="tx1"/>
                          </a:solidFill>
                          <a:latin typeface="Meiryo UI" panose="020B0604030504040204" pitchFamily="50" charset="-128"/>
                          <a:ea typeface="Meiryo UI" panose="020B0604030504040204" pitchFamily="50" charset="-128"/>
                        </a:rPr>
                        <a:t>観光</a:t>
                      </a:r>
                    </a:p>
                  </a:txBody>
                  <a:tcPr marL="43118" marR="43118" marT="21559" marB="21559" anchor="ctr">
                    <a:solidFill>
                      <a:schemeClr val="accent1">
                        <a:lumMod val="20000"/>
                        <a:lumOff val="80000"/>
                      </a:schemeClr>
                    </a:solidFill>
                  </a:tcPr>
                </a:tc>
                <a:tc rowSpan="2">
                  <a:txBody>
                    <a:bodyPr/>
                    <a:lstStyle/>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新型コロナウイルス感染症の拡大を受け、府内に宿泊する旅行者に対し宿泊等の割引や大阪独自のクーポンを配布するキャンペーンを実施し、旅行者の観光消費の喚起を図ったほか、影響を受けた観光関連事業者に対し支援を行った。</a:t>
                      </a: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の食や歴史、文化、芸術等の強みを活かしたイベント等を府域で展開するほか、鉄道事業者等と連携した全国規模の観光キャンペーンに取り組むことにより、府域周遊を促進し、国内外からの誘客を強化。</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大阪・関西万博のインパクトを活用した食、音楽等のイベントの実施や、中之島・水の回廊の空間・景観整備、百舌鳥・古市古墳群、万博記念公園等の魅力向上等を通じ、大阪ならではの魅力を創出・発信。</a:t>
                      </a:r>
                    </a:p>
                  </a:txBody>
                  <a:tcPr marL="43118" marR="43118" marT="21559" marB="21559" anchor="ctr">
                    <a:solidFill>
                      <a:schemeClr val="accent1">
                        <a:lumMod val="20000"/>
                        <a:lumOff val="80000"/>
                      </a:schemeClr>
                    </a:solidFill>
                  </a:tcPr>
                </a:tc>
                <a:tc rowSpan="2">
                  <a:txBody>
                    <a:bodyPr/>
                    <a:lstStyle/>
                    <a:p>
                      <a:pPr marL="171450" indent="-171450" algn="just">
                        <a:lnSpc>
                          <a:spcPts val="1200"/>
                        </a:lnSpc>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大阪・関西万博の開催により、国内外より多くの人々が訪れ、活気づいた大阪の賑わいを今後も維持していくための取組みが求められている。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大阪観光の訪問先が人気観光スポットに集中する等の傾向が見られる。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世界第一級の文化・観光拠点の形成や周遊性を高めるコンテンツの磨き上げなどに取り組み、だれもが訪れたくなる世界に通ずる多彩な魅力あふれる都市をめざす。</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3365647604"/>
                  </a:ext>
                </a:extLst>
              </a:tr>
              <a:tr h="1186355">
                <a:tc>
                  <a:txBody>
                    <a:bodyPr/>
                    <a:lstStyle/>
                    <a:p>
                      <a:pPr>
                        <a:lnSpc>
                          <a:spcPts val="1500"/>
                        </a:lnSpc>
                      </a:pPr>
                      <a:r>
                        <a:rPr kumimoji="1" lang="ja-JP" altLang="en-US" sz="1000" dirty="0">
                          <a:solidFill>
                            <a:schemeClr val="tx1"/>
                          </a:solidFill>
                          <a:latin typeface="Meiryo UI" panose="020B0604030504040204" pitchFamily="50" charset="-128"/>
                          <a:ea typeface="Meiryo UI" panose="020B0604030504040204" pitchFamily="50" charset="-128"/>
                        </a:rPr>
                        <a:t>多様な楽しみ方ができる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00" b="1" dirty="0">
                          <a:solidFill>
                            <a:schemeClr val="tx1"/>
                          </a:solidFill>
                          <a:latin typeface="Meiryo UI" panose="020B0604030504040204" pitchFamily="50" charset="-128"/>
                          <a:ea typeface="Meiryo UI" panose="020B0604030504040204" pitchFamily="50" charset="-128"/>
                        </a:rPr>
                        <a:t>周遊・観光都市</a:t>
                      </a:r>
                      <a:endParaRPr kumimoji="1" lang="en-US" altLang="ja-JP" sz="10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pPr algn="just">
                        <a:lnSpc>
                          <a:spcPts val="1540"/>
                        </a:lnSpc>
                      </a:pPr>
                      <a:endParaRPr kumimoji="1" lang="ja-JP" altLang="en-US" sz="1400" dirty="0">
                        <a:latin typeface="Meiryo UI" panose="020B0604030504040204" pitchFamily="50" charset="-128"/>
                        <a:ea typeface="Meiryo UI" panose="020B0604030504040204" pitchFamily="50" charset="-128"/>
                      </a:endParaRPr>
                    </a:p>
                  </a:txBody>
                  <a:tcPr marL="43118" marR="43118" marT="21559" marB="21559" anchor="ctr"/>
                </a:tc>
                <a:tc vMerge="1">
                  <a:txBody>
                    <a:bodyPr/>
                    <a:lstStyle/>
                    <a:p>
                      <a:endParaRPr kumimoji="1" lang="ja-JP" altLang="en-US"/>
                    </a:p>
                  </a:txBody>
                  <a:tcPr/>
                </a:tc>
                <a:extLst>
                  <a:ext uri="{0D108BD9-81ED-4DB2-BD59-A6C34878D82A}">
                    <a16:rowId xmlns:a16="http://schemas.microsoft.com/office/drawing/2014/main" val="892257360"/>
                  </a:ext>
                </a:extLst>
              </a:tr>
              <a:tr h="1186355">
                <a:tc>
                  <a:txBody>
                    <a:bodyPr/>
                    <a:lstStyle/>
                    <a:p>
                      <a:pPr>
                        <a:lnSpc>
                          <a:spcPts val="1500"/>
                        </a:lnSpc>
                      </a:pPr>
                      <a:r>
                        <a:rPr kumimoji="1" lang="ja-JP" altLang="en-US" sz="1000" dirty="0">
                          <a:solidFill>
                            <a:schemeClr val="tx1"/>
                          </a:solidFill>
                          <a:latin typeface="Meiryo UI" panose="020B0604030504040204" pitchFamily="50" charset="-128"/>
                          <a:ea typeface="Meiryo UI" panose="020B0604030504040204" pitchFamily="50" charset="-128"/>
                        </a:rPr>
                        <a:t>世界水準の</a:t>
                      </a:r>
                      <a:r>
                        <a:rPr kumimoji="1" lang="en-US" altLang="ja-JP" sz="1000" b="1" dirty="0">
                          <a:solidFill>
                            <a:schemeClr val="tx1"/>
                          </a:solidFill>
                          <a:latin typeface="Meiryo UI" panose="020B0604030504040204" pitchFamily="50" charset="-128"/>
                          <a:ea typeface="Meiryo UI" panose="020B0604030504040204" pitchFamily="50" charset="-128"/>
                        </a:rPr>
                        <a:t>MICE</a:t>
                      </a:r>
                      <a:r>
                        <a:rPr kumimoji="1" lang="ja-JP" altLang="en-US" sz="1000" b="1" dirty="0">
                          <a:solidFill>
                            <a:schemeClr val="tx1"/>
                          </a:solidFill>
                          <a:latin typeface="Meiryo UI" panose="020B0604030504040204" pitchFamily="50" charset="-128"/>
                          <a:ea typeface="Meiryo UI" panose="020B0604030504040204" pitchFamily="50" charset="-128"/>
                        </a:rPr>
                        <a:t>都市</a:t>
                      </a:r>
                      <a:endParaRPr kumimoji="1" lang="en-US" altLang="ja-JP" sz="10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ctr">
                        <a:lnSpc>
                          <a:spcPts val="1500"/>
                        </a:lnSpc>
                      </a:pPr>
                      <a:r>
                        <a:rPr kumimoji="1" lang="en-US" altLang="ja-JP" sz="1000" dirty="0">
                          <a:solidFill>
                            <a:schemeClr val="tx1"/>
                          </a:solidFill>
                          <a:latin typeface="Meiryo UI" panose="020B0604030504040204" pitchFamily="50" charset="-128"/>
                          <a:ea typeface="Meiryo UI" panose="020B0604030504040204" pitchFamily="50" charset="-128"/>
                        </a:rPr>
                        <a:t>MICE</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marL="171450" indent="-171450" algn="just">
                        <a:lnSpc>
                          <a:spcPts val="1200"/>
                        </a:lnSpc>
                        <a:buFont typeface="Meiryo UI" panose="020B0604030504040204" pitchFamily="50" charset="-128"/>
                        <a:buChar char="⃝"/>
                      </a:pP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誘致に関する調査を行った上、府市共通の「</a:t>
                      </a: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誘致戦略」を策定し、官民が一体となって戦略的に</a:t>
                      </a: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誘致を展開。万博を契機とした国際会議の助成金制度の創設により大阪における開催を支援するとともに、</a:t>
                      </a: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受入環境の整備を図ってきた。</a:t>
                      </a:r>
                    </a:p>
                  </a:txBody>
                  <a:tcPr marL="43118" marR="43118" marT="21559" marB="21559" anchor="ctr">
                    <a:solidFill>
                      <a:schemeClr val="accent1">
                        <a:lumMod val="40000"/>
                        <a:lumOff val="60000"/>
                      </a:schemeClr>
                    </a:solidFill>
                  </a:tcPr>
                </a:tc>
                <a:tc>
                  <a:txBody>
                    <a:bodyPr/>
                    <a:lstStyle/>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国際会議の開催件数（大阪）は順調に推移しているが、</a:t>
                      </a: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誘致戦略の目標達成に向けて、これまで以上の取組みが必要となっている。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Meiryo UI" panose="020B0604030504040204" pitchFamily="50" charset="-128"/>
                        <a:buChar char="➡"/>
                      </a:pPr>
                      <a:r>
                        <a:rPr kumimoji="1" lang="en-US" altLang="ja-JP" sz="1000" u="none" dirty="0">
                          <a:solidFill>
                            <a:schemeClr val="tx1"/>
                          </a:solidFill>
                          <a:latin typeface="Meiryo UI" panose="020B0604030504040204" pitchFamily="50" charset="-128"/>
                          <a:ea typeface="Meiryo UI" panose="020B0604030504040204" pitchFamily="50" charset="-128"/>
                        </a:rPr>
                        <a:t>MICE</a:t>
                      </a:r>
                      <a:r>
                        <a:rPr kumimoji="1" lang="ja-JP" altLang="en-US" sz="1000" u="none" dirty="0">
                          <a:solidFill>
                            <a:schemeClr val="tx1"/>
                          </a:solidFill>
                          <a:latin typeface="Meiryo UI" panose="020B0604030504040204" pitchFamily="50" charset="-128"/>
                          <a:ea typeface="Meiryo UI" panose="020B0604030504040204" pitchFamily="50" charset="-128"/>
                        </a:rPr>
                        <a:t>誘致・開催支援を強化し</a:t>
                      </a:r>
                      <a:r>
                        <a:rPr kumimoji="1" lang="ja-JP" altLang="en-US" sz="1000" u="none" strike="noStrik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施設の機能強化を図るなどにより、</a:t>
                      </a:r>
                      <a:r>
                        <a:rPr kumimoji="1" lang="ja-JP" altLang="en-US" sz="1000" dirty="0">
                          <a:solidFill>
                            <a:schemeClr val="tx1"/>
                          </a:solidFill>
                          <a:latin typeface="Meiryo UI" panose="020B0604030504040204" pitchFamily="50" charset="-128"/>
                          <a:ea typeface="Meiryo UI" panose="020B0604030504040204" pitchFamily="50" charset="-128"/>
                        </a:rPr>
                        <a:t>アジア・オセアニアでトップクラスの</a:t>
                      </a:r>
                      <a:r>
                        <a:rPr kumimoji="1" lang="en-US" altLang="ja-JP" sz="1000" dirty="0">
                          <a:solidFill>
                            <a:schemeClr val="tx1"/>
                          </a:solidFill>
                          <a:latin typeface="Meiryo UI" panose="020B0604030504040204" pitchFamily="50" charset="-128"/>
                          <a:ea typeface="Meiryo UI" panose="020B0604030504040204" pitchFamily="50" charset="-128"/>
                        </a:rPr>
                        <a:t>MICE</a:t>
                      </a:r>
                      <a:r>
                        <a:rPr kumimoji="1" lang="ja-JP" altLang="en-US" sz="1000" dirty="0">
                          <a:solidFill>
                            <a:schemeClr val="tx1"/>
                          </a:solidFill>
                          <a:latin typeface="Meiryo UI" panose="020B0604030504040204" pitchFamily="50" charset="-128"/>
                          <a:ea typeface="Meiryo UI" panose="020B0604030504040204" pitchFamily="50" charset="-128"/>
                        </a:rPr>
                        <a:t>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3579782576"/>
                  </a:ext>
                </a:extLst>
              </a:tr>
            </a:tbl>
          </a:graphicData>
        </a:graphic>
      </p:graphicFrame>
      <p:sp>
        <p:nvSpPr>
          <p:cNvPr id="2" name="スライド番号プレースホルダー 6">
            <a:extLst>
              <a:ext uri="{FF2B5EF4-FFF2-40B4-BE49-F238E27FC236}">
                <a16:creationId xmlns:a16="http://schemas.microsoft.com/office/drawing/2014/main" id="{BB6722C1-07CE-9E3D-1322-C78480A1C8F3}"/>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4</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778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90D24-26BD-3600-A1A1-43E53156F334}"/>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9FBEEDF6-A86D-67C8-C5D9-EA7713D968D9}"/>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「大阪都市魅力創造戦略</a:t>
            </a:r>
            <a:r>
              <a:rPr kumimoji="1" lang="en-US" altLang="ja-JP" sz="2400" spc="300" dirty="0">
                <a:solidFill>
                  <a:schemeClr val="tx1"/>
                </a:solidFill>
                <a:latin typeface="Meiryo UI" panose="020B0604030504040204" pitchFamily="50" charset="-128"/>
                <a:ea typeface="Meiryo UI" panose="020B0604030504040204" pitchFamily="50" charset="-128"/>
              </a:rPr>
              <a:t>2025</a:t>
            </a:r>
            <a:r>
              <a:rPr kumimoji="1" lang="ja-JP" altLang="en-US" sz="2400" spc="300" dirty="0">
                <a:solidFill>
                  <a:schemeClr val="tx1"/>
                </a:solidFill>
                <a:latin typeface="Meiryo UI" panose="020B0604030504040204" pitchFamily="50" charset="-128"/>
                <a:ea typeface="Meiryo UI" panose="020B0604030504040204" pitchFamily="50" charset="-128"/>
              </a:rPr>
              <a:t>」の取組みと今後の展望</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CB2C60AF-464C-6C0C-DE25-1B47E837DA36}"/>
              </a:ext>
            </a:extLst>
          </p:cNvPr>
          <p:cNvGraphicFramePr>
            <a:graphicFrameLocks noGrp="1"/>
          </p:cNvGraphicFramePr>
          <p:nvPr>
            <p:extLst>
              <p:ext uri="{D42A27DB-BD31-4B8C-83A1-F6EECF244321}">
                <p14:modId xmlns:p14="http://schemas.microsoft.com/office/powerpoint/2010/main" val="82471867"/>
              </p:ext>
            </p:extLst>
          </p:nvPr>
        </p:nvGraphicFramePr>
        <p:xfrm>
          <a:off x="219000" y="967387"/>
          <a:ext cx="9468000" cy="5595338"/>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296041815"/>
                    </a:ext>
                  </a:extLst>
                </a:gridCol>
                <a:gridCol w="576000">
                  <a:extLst>
                    <a:ext uri="{9D8B030D-6E8A-4147-A177-3AD203B41FA5}">
                      <a16:colId xmlns:a16="http://schemas.microsoft.com/office/drawing/2014/main" val="249173803"/>
                    </a:ext>
                  </a:extLst>
                </a:gridCol>
                <a:gridCol w="3384000">
                  <a:extLst>
                    <a:ext uri="{9D8B030D-6E8A-4147-A177-3AD203B41FA5}">
                      <a16:colId xmlns:a16="http://schemas.microsoft.com/office/drawing/2014/main" val="3439055732"/>
                    </a:ext>
                  </a:extLst>
                </a:gridCol>
                <a:gridCol w="3708000">
                  <a:extLst>
                    <a:ext uri="{9D8B030D-6E8A-4147-A177-3AD203B41FA5}">
                      <a16:colId xmlns:a16="http://schemas.microsoft.com/office/drawing/2014/main" val="1298569478"/>
                    </a:ext>
                  </a:extLst>
                </a:gridCol>
              </a:tblGrid>
              <a:tr h="43200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めざすべき都市像</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テーマ</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戦略</a:t>
                      </a:r>
                      <a:r>
                        <a:rPr kumimoji="1" lang="en-US" altLang="ja-JP" sz="1000" dirty="0">
                          <a:solidFill>
                            <a:schemeClr val="bg1"/>
                          </a:solidFill>
                          <a:latin typeface="Meiryo UI" panose="020B0604030504040204" pitchFamily="50" charset="-128"/>
                          <a:ea typeface="Meiryo UI" panose="020B0604030504040204" pitchFamily="50" charset="-128"/>
                        </a:rPr>
                        <a:t>2025</a:t>
                      </a:r>
                      <a:r>
                        <a:rPr kumimoji="1" lang="ja-JP" altLang="en-US" sz="1000" dirty="0">
                          <a:solidFill>
                            <a:schemeClr val="bg1"/>
                          </a:solidFill>
                          <a:latin typeface="Meiryo UI" panose="020B0604030504040204" pitchFamily="50" charset="-128"/>
                          <a:ea typeface="Meiryo UI" panose="020B0604030504040204" pitchFamily="50" charset="-128"/>
                        </a:rPr>
                        <a:t>の取組み内容</a:t>
                      </a:r>
                    </a:p>
                  </a:txBody>
                  <a:tcPr marL="43118" marR="43118" marT="21559" marB="21559" anchor="ctr">
                    <a:solidFill>
                      <a:srgbClr val="5B9BD5"/>
                    </a:solidFill>
                  </a:tcPr>
                </a:tc>
                <a:tc>
                  <a:txBody>
                    <a:bodyPr/>
                    <a:lstStyle/>
                    <a:p>
                      <a:pPr algn="ctr"/>
                      <a:r>
                        <a:rPr kumimoji="1" lang="ja-JP" altLang="en-US" sz="1000" strike="noStrike" dirty="0">
                          <a:solidFill>
                            <a:schemeClr val="bg1"/>
                          </a:solidFill>
                          <a:latin typeface="Meiryo UI" panose="020B0604030504040204" pitchFamily="50" charset="-128"/>
                          <a:ea typeface="Meiryo UI" panose="020B0604030504040204" pitchFamily="50" charset="-128"/>
                        </a:rPr>
                        <a:t>現状</a:t>
                      </a:r>
                      <a:r>
                        <a:rPr kumimoji="1" lang="ja-JP" altLang="en-US" sz="1000" dirty="0">
                          <a:solidFill>
                            <a:schemeClr val="bg1"/>
                          </a:solidFill>
                          <a:latin typeface="Meiryo UI" panose="020B0604030504040204" pitchFamily="50" charset="-128"/>
                          <a:ea typeface="Meiryo UI" panose="020B0604030504040204" pitchFamily="50" charset="-128"/>
                        </a:rPr>
                        <a:t>と展望</a:t>
                      </a:r>
                    </a:p>
                  </a:txBody>
                  <a:tcPr marL="43118" marR="43118" marT="21559" marB="21559" anchor="ctr">
                    <a:solidFill>
                      <a:srgbClr val="5B9BD5"/>
                    </a:solidFill>
                  </a:tcPr>
                </a:tc>
                <a:extLst>
                  <a:ext uri="{0D108BD9-81ED-4DB2-BD59-A6C34878D82A}">
                    <a16:rowId xmlns:a16="http://schemas.microsoft.com/office/drawing/2014/main" val="3870656217"/>
                  </a:ext>
                </a:extLst>
              </a:tr>
              <a:tr h="829463">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大阪が誇る</a:t>
                      </a:r>
                      <a:r>
                        <a:rPr kumimoji="1" lang="ja-JP" altLang="en-US" sz="1000" b="1" dirty="0">
                          <a:solidFill>
                            <a:schemeClr val="tx1"/>
                          </a:solidFill>
                          <a:latin typeface="Meiryo UI" panose="020B0604030504040204" pitchFamily="50" charset="-128"/>
                          <a:ea typeface="Meiryo UI" panose="020B0604030504040204" pitchFamily="50" charset="-128"/>
                        </a:rPr>
                        <a:t>文化力を</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活用した魅力あふれる都市</a:t>
                      </a:r>
                    </a:p>
                  </a:txBody>
                  <a:tcPr marL="43118" marR="43118" marT="21559" marB="21559" anchor="ctr">
                    <a:solidFill>
                      <a:schemeClr val="accent1">
                        <a:lumMod val="20000"/>
                        <a:lumOff val="80000"/>
                      </a:schemeClr>
                    </a:solidFill>
                  </a:tcPr>
                </a:tc>
                <a:tc rowSpan="2">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文化</a:t>
                      </a:r>
                    </a:p>
                  </a:txBody>
                  <a:tcPr marL="43118" marR="43118" marT="21559" marB="21559" anchor="ctr">
                    <a:solidFill>
                      <a:schemeClr val="accent1">
                        <a:lumMod val="20000"/>
                        <a:lumOff val="80000"/>
                      </a:schemeClr>
                    </a:solidFill>
                  </a:tcPr>
                </a:tc>
                <a:tc rowSpan="2">
                  <a:txBody>
                    <a:bodyPr/>
                    <a:lstStyle/>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新型コロナウイルス感染症により、文化芸術活動に影響を受けたアーティストや文化芸術団体等に対し、舞台公演等の実施にかかる会場使用料等を補助し、活動を支援。</a:t>
                      </a: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大阪・関西万博を契機とした、歌舞伎・能・文楽等の上方芸能や、各種公演・アートイベント</a:t>
                      </a:r>
                      <a:r>
                        <a:rPr kumimoji="1" lang="ja-JP" altLang="en-US" sz="1000" strike="noStrike" dirty="0">
                          <a:solidFill>
                            <a:schemeClr val="tx1"/>
                          </a:solidFill>
                          <a:latin typeface="Meiryo UI" panose="020B0604030504040204" pitchFamily="50" charset="-128"/>
                          <a:ea typeface="Meiryo UI" panose="020B0604030504040204" pitchFamily="50" charset="-128"/>
                        </a:rPr>
                        <a:t>等</a:t>
                      </a:r>
                      <a:r>
                        <a:rPr kumimoji="1" lang="ja-JP" altLang="en-US" sz="1000" dirty="0">
                          <a:solidFill>
                            <a:schemeClr val="tx1"/>
                          </a:solidFill>
                          <a:latin typeface="Meiryo UI" panose="020B0604030504040204" pitchFamily="50" charset="-128"/>
                          <a:ea typeface="Meiryo UI" panose="020B0604030504040204" pitchFamily="50" charset="-128"/>
                        </a:rPr>
                        <a:t>の文化芸術プログラムなどを展開し、国内外に向けた大阪における文化芸術の魅力発信を強化するとともに、府内各地の文化資源のさらなる魅力向上を推進。</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大阪中之島美術館の開館及び大阪市立美術館のリニューアルにより、都市魅力を向上。</a:t>
                      </a:r>
                    </a:p>
                  </a:txBody>
                  <a:tcPr marL="43118" marR="43118" marT="21559" marB="21559" anchor="ctr">
                    <a:solidFill>
                      <a:schemeClr val="accent1">
                        <a:lumMod val="20000"/>
                        <a:lumOff val="80000"/>
                      </a:schemeClr>
                    </a:solidFill>
                  </a:tcPr>
                </a:tc>
                <a:tc rowSpan="2">
                  <a:txBody>
                    <a:bodyPr/>
                    <a:lstStyle/>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大阪が持つ多彩な文化資源を都市魅力として更に活用することが求められている。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文化芸術活動の場の充実が求められている。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u="none" dirty="0">
                          <a:solidFill>
                            <a:schemeClr val="tx1"/>
                          </a:solidFill>
                          <a:latin typeface="Meiryo UI" panose="020B0604030504040204" pitchFamily="50" charset="-128"/>
                          <a:ea typeface="Meiryo UI" panose="020B0604030504040204" pitchFamily="50" charset="-128"/>
                        </a:rPr>
                        <a:t>大阪の文化を活用した都市魅力の向上や文化観光の推進、文化芸術拠点の充実や機能強化を行い、</a:t>
                      </a:r>
                      <a:r>
                        <a:rPr kumimoji="1" lang="ja-JP" altLang="en-US" sz="1000" dirty="0">
                          <a:solidFill>
                            <a:schemeClr val="tx1"/>
                          </a:solidFill>
                          <a:latin typeface="Meiryo UI" panose="020B0604030504040204" pitchFamily="50" charset="-128"/>
                          <a:ea typeface="Meiryo UI" panose="020B0604030504040204" pitchFamily="50" charset="-128"/>
                        </a:rPr>
                        <a:t>自由で多彩な文化芸術活動がより活性化する、世界に誇れる都市をめざす。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1547816599"/>
                  </a:ext>
                </a:extLst>
              </a:tr>
              <a:tr h="77152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あらゆる人々が</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文化を享受できる都市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tc>
                <a:tc vMerge="1">
                  <a:txBody>
                    <a:bodyPr/>
                    <a:lstStyle/>
                    <a:p>
                      <a:endParaRPr kumimoji="1" lang="ja-JP" altLang="en-US"/>
                    </a:p>
                  </a:txBody>
                  <a:tcPr/>
                </a:tc>
                <a:extLst>
                  <a:ext uri="{0D108BD9-81ED-4DB2-BD59-A6C34878D82A}">
                    <a16:rowId xmlns:a16="http://schemas.microsoft.com/office/drawing/2014/main" val="338152890"/>
                  </a:ext>
                </a:extLst>
              </a:tr>
              <a:tr h="92392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世界に誇れる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スポーツ推進都市</a:t>
                      </a:r>
                      <a:endParaRPr kumimoji="1" lang="en-US" altLang="ja-JP" sz="10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rowSpan="2">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スポーツ</a:t>
                      </a:r>
                    </a:p>
                  </a:txBody>
                  <a:tcPr marL="43118" marR="43118" marT="21559" marB="21559" anchor="ctr">
                    <a:solidFill>
                      <a:schemeClr val="accent1">
                        <a:lumMod val="40000"/>
                        <a:lumOff val="60000"/>
                      </a:schemeClr>
                    </a:solidFill>
                  </a:tcPr>
                </a:tc>
                <a:tc rowSpan="2">
                  <a:txBody>
                    <a:bodyPr/>
                    <a:lstStyle/>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マラソンやアーバンスポーツなど国際的スポーツイベントの開催や、在阪スポーツチームと一体となった大阪スポーツコミッションの設立などにより、スポーツを楽しめる機会を創出するとともに、生涯スポーツの振興や気軽にスポーツに取り組める環境づくりを推進。</a:t>
                      </a: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府内小学校や支援学校へオリンピアン等のトップアスリートを派遣し、アスリートとの直接的な触れ合いを通じて、府民・市民のスポーツに関する感動や素晴らしさを提供するとともに、スポーツへの興味・関心を向上。</a:t>
                      </a:r>
                    </a:p>
                  </a:txBody>
                  <a:tcPr marL="43118" marR="43118" marT="21559" marB="21559" anchor="ctr">
                    <a:solidFill>
                      <a:schemeClr val="accent1">
                        <a:lumMod val="40000"/>
                        <a:lumOff val="60000"/>
                      </a:schemeClr>
                    </a:solidFill>
                  </a:tcPr>
                </a:tc>
                <a:tc rowSpan="2">
                  <a:txBody>
                    <a:bodyPr/>
                    <a:lstStyle/>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大阪が誇るスポーツの魅力を活かした、更なる誘客が求められている。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国内主要都市との大規模スポーツイベントの誘致競争が激化している。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大規模なスポーツ施設を有しているが、老朽化や、国際大会等の水準を満たしていない等の課題を有している。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集客力の高い大規模スポーツ大会の誘致が十分に行えていない。</a:t>
                      </a: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誘致競争力強化のため国際大会等の水準を満たす施設の整備に向けた検討を進めるなど、国内外の観光客を継続的に惹きつける、スポーツによる活力あふれる都市をめざす。</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488937815"/>
                  </a:ext>
                </a:extLst>
              </a:tr>
              <a:tr h="967396">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健康と生きがいを創出する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スポーツに親しめる都市</a:t>
                      </a:r>
                    </a:p>
                  </a:txBody>
                  <a:tcPr marL="43118" marR="43118" marT="21559" marB="21559" anchor="ctr">
                    <a:solidFill>
                      <a:schemeClr val="accent1">
                        <a:lumMod val="40000"/>
                        <a:lumOff val="6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3772217652"/>
                  </a:ext>
                </a:extLst>
              </a:tr>
              <a:tr h="804254">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大阪の成長を担う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グローバル人材が活躍する都市</a:t>
                      </a:r>
                    </a:p>
                  </a:txBody>
                  <a:tcPr marL="43118" marR="43118" marT="21559" marB="21559" anchor="ctr">
                    <a:solidFill>
                      <a:schemeClr val="accent1">
                        <a:lumMod val="20000"/>
                        <a:lumOff val="80000"/>
                      </a:schemeClr>
                    </a:solidFill>
                  </a:tcPr>
                </a:tc>
                <a:tc rowSpan="2">
                  <a:txBody>
                    <a:bodyPr/>
                    <a:lstStyle/>
                    <a:p>
                      <a:pPr algn="ctr">
                        <a:lnSpc>
                          <a:spcPts val="1200"/>
                        </a:lnSpc>
                        <a:spcAft>
                          <a:spcPts val="0"/>
                        </a:spcAft>
                      </a:pPr>
                      <a:r>
                        <a:rPr kumimoji="1" lang="ja-JP" altLang="en-US" sz="1000" dirty="0">
                          <a:solidFill>
                            <a:schemeClr val="tx1"/>
                          </a:solidFill>
                          <a:latin typeface="Meiryo UI" panose="020B0604030504040204" pitchFamily="50" charset="-128"/>
                          <a:ea typeface="Meiryo UI" panose="020B0604030504040204" pitchFamily="50" charset="-128"/>
                        </a:rPr>
                        <a:t>国際</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lnSpc>
                          <a:spcPts val="1200"/>
                        </a:lnSpc>
                        <a:spcAft>
                          <a:spcPts val="0"/>
                        </a:spcAft>
                      </a:pPr>
                      <a:r>
                        <a:rPr kumimoji="1" lang="ja-JP" altLang="en-US" sz="1000" dirty="0">
                          <a:solidFill>
                            <a:schemeClr val="tx1"/>
                          </a:solidFill>
                          <a:latin typeface="Meiryo UI" panose="020B0604030504040204" pitchFamily="50" charset="-128"/>
                          <a:ea typeface="Meiryo UI" panose="020B0604030504040204" pitchFamily="50" charset="-128"/>
                        </a:rPr>
                        <a:t>交流</a:t>
                      </a:r>
                    </a:p>
                  </a:txBody>
                  <a:tcPr marL="43118" marR="43118" marT="21559" marB="21559" anchor="ctr">
                    <a:solidFill>
                      <a:schemeClr val="accent1">
                        <a:lumMod val="20000"/>
                        <a:lumOff val="80000"/>
                      </a:schemeClr>
                    </a:solidFill>
                  </a:tcPr>
                </a:tc>
                <a:tc rowSpan="2">
                  <a:txBody>
                    <a:bodyPr/>
                    <a:lstStyle/>
                    <a:p>
                      <a:pPr marL="171450" indent="-171450" algn="l">
                        <a:lnSpc>
                          <a:spcPts val="1200"/>
                        </a:lnSpc>
                        <a:spcAft>
                          <a:spcPts val="0"/>
                        </a:spcAft>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外国人留学生の受入・定着促進を行うとともに、次代を担う生徒への英語力・コミュニケーション力の強化や、海外大学への進学に向けた総合的な支援を実施し、グローバル人材の育成を推進。</a:t>
                      </a:r>
                    </a:p>
                    <a:p>
                      <a:pPr marL="171450" indent="-171450" algn="l">
                        <a:lnSpc>
                          <a:spcPts val="1200"/>
                        </a:lnSpc>
                        <a:spcAft>
                          <a:spcPts val="0"/>
                        </a:spcAft>
                        <a:buFont typeface="Meiryo UI" panose="020B0604030504040204" pitchFamily="50" charset="-128"/>
                        <a:buChar char="⃝"/>
                      </a:pPr>
                      <a:r>
                        <a:rPr kumimoji="1" lang="ja-JP" altLang="en-US" sz="1000" strike="noStrike" dirty="0">
                          <a:solidFill>
                            <a:schemeClr val="tx1"/>
                          </a:solidFill>
                          <a:latin typeface="Meiryo UI" panose="020B0604030504040204" pitchFamily="50" charset="-128"/>
                          <a:ea typeface="Meiryo UI" panose="020B0604030504040204" pitchFamily="50" charset="-128"/>
                        </a:rPr>
                        <a:t>外国人相談窓口の運営や、災害時における迅速な多言語支援・情報発信等により、在住外国人が安全・安心に暮らせる環境づくりを推進。</a:t>
                      </a:r>
                      <a:endParaRPr kumimoji="1" lang="en-US" altLang="ja-JP" sz="1000" strike="noStrike" dirty="0">
                        <a:solidFill>
                          <a:schemeClr val="tx1"/>
                        </a:solidFill>
                        <a:latin typeface="Meiryo UI" panose="020B0604030504040204" pitchFamily="50" charset="-128"/>
                        <a:ea typeface="Meiryo UI" panose="020B0604030504040204" pitchFamily="50" charset="-128"/>
                      </a:endParaRPr>
                    </a:p>
                    <a:p>
                      <a:pPr marL="171450" marR="0" lvl="0" indent="-171450" algn="l"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総領事館等との意見交換会において大阪の魅力や強みを発信するとともに、万博を契機に来阪した海外の都市等との交流等により、都市外交を推進。</a:t>
                      </a:r>
                      <a:endParaRPr kumimoji="1" lang="ja-JP" altLang="en-US" sz="1000" strike="sngStrike"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tc rowSpan="2">
                  <a:txBody>
                    <a:bodyPr/>
                    <a:lstStyle/>
                    <a:p>
                      <a:pPr marL="171450" indent="-171450" algn="just">
                        <a:lnSpc>
                          <a:spcPts val="1200"/>
                        </a:lnSpc>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大阪・関西万博を契機に高まった大阪の国際都市としてのプレゼンスを今後より一層高めていくことが求められている。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国内外のグローバル人材育成・活躍を推進するとともに、大阪・関西万博を契機にさらなる連携強化を図った海外ネットワークを活用した</a:t>
                      </a:r>
                      <a:r>
                        <a:rPr lang="ja-JP" altLang="en-US" sz="1000" dirty="0">
                          <a:solidFill>
                            <a:schemeClr val="tx1"/>
                          </a:solidFill>
                          <a:latin typeface="Meiryo UI" panose="020B0604030504040204" pitchFamily="50" charset="-128"/>
                          <a:ea typeface="Meiryo UI" panose="020B0604030504040204" pitchFamily="50" charset="-128"/>
                        </a:rPr>
                        <a:t>国際ビジネスを中心とした交流の促進</a:t>
                      </a:r>
                      <a:r>
                        <a:rPr kumimoji="1" lang="ja-JP" altLang="en-US" sz="1000" dirty="0">
                          <a:solidFill>
                            <a:schemeClr val="tx1"/>
                          </a:solidFill>
                          <a:latin typeface="Meiryo UI" panose="020B0604030504040204" pitchFamily="50" charset="-128"/>
                          <a:ea typeface="Meiryo UI" panose="020B0604030504040204" pitchFamily="50" charset="-128"/>
                        </a:rPr>
                        <a:t>を行うことで、持続的に成長する都市をめざす。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2882065232"/>
                  </a:ext>
                </a:extLst>
              </a:tr>
              <a:tr h="86677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出会いが新しい価値を生む</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多様性都市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681300"/>
                  </a:ext>
                </a:extLst>
              </a:tr>
            </a:tbl>
          </a:graphicData>
        </a:graphic>
      </p:graphicFrame>
      <p:sp>
        <p:nvSpPr>
          <p:cNvPr id="3" name="スライド番号プレースホルダー 6">
            <a:extLst>
              <a:ext uri="{FF2B5EF4-FFF2-40B4-BE49-F238E27FC236}">
                <a16:creationId xmlns:a16="http://schemas.microsoft.com/office/drawing/2014/main" id="{8D794DEB-CEC5-0FA2-5962-BC1A0AA61470}"/>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6786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9E7F8-FCEE-9772-2481-CBD9D154431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2477484-AF4A-E147-07D2-48E31EE4D97F}"/>
              </a:ext>
            </a:extLst>
          </p:cNvPr>
          <p:cNvGrpSpPr/>
          <p:nvPr/>
        </p:nvGrpSpPr>
        <p:grpSpPr>
          <a:xfrm>
            <a:off x="539440" y="5714293"/>
            <a:ext cx="5351788" cy="346633"/>
            <a:chOff x="357148" y="5249428"/>
            <a:chExt cx="5351788" cy="409278"/>
          </a:xfrm>
        </p:grpSpPr>
        <p:sp>
          <p:nvSpPr>
            <p:cNvPr id="14" name="正方形/長方形 13">
              <a:extLst>
                <a:ext uri="{FF2B5EF4-FFF2-40B4-BE49-F238E27FC236}">
                  <a16:creationId xmlns:a16="http://schemas.microsoft.com/office/drawing/2014/main" id="{D0BC63CE-EBA1-BC0A-9E29-DB251875EBCC}"/>
                </a:ext>
              </a:extLst>
            </p:cNvPr>
            <p:cNvSpPr/>
            <p:nvPr/>
          </p:nvSpPr>
          <p:spPr>
            <a:xfrm>
              <a:off x="357148" y="5308858"/>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計画期間</a:t>
              </a:r>
              <a:endParaRPr kumimoji="1" lang="ja-JP" altLang="en-US" sz="13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221BB986-9B2D-9F90-7337-91F8B6E3D36E}"/>
                </a:ext>
              </a:extLst>
            </p:cNvPr>
            <p:cNvSpPr/>
            <p:nvPr/>
          </p:nvSpPr>
          <p:spPr>
            <a:xfrm>
              <a:off x="2029766" y="5249428"/>
              <a:ext cx="3679170" cy="409278"/>
            </a:xfrm>
            <a:prstGeom prst="rect">
              <a:avLst/>
            </a:prstGeom>
          </p:spPr>
          <p:txBody>
            <a:bodyPr wrap="square">
              <a:spAutoFit/>
            </a:bodyPr>
            <a:lstStyle/>
            <a:p>
              <a:pPr>
                <a:lnSpc>
                  <a:spcPts val="2300"/>
                </a:lnSpc>
              </a:pP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2026</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R12</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300" dirty="0">
                <a:latin typeface="Meiryo UI" panose="020B0604030504040204" pitchFamily="50" charset="-128"/>
                <a:ea typeface="Meiryo UI" panose="020B0604030504040204" pitchFamily="50" charset="-128"/>
              </a:endParaRPr>
            </a:p>
          </p:txBody>
        </p:sp>
      </p:grpSp>
      <p:sp>
        <p:nvSpPr>
          <p:cNvPr id="16" name="コンテンツ プレースホルダー 2">
            <a:extLst>
              <a:ext uri="{FF2B5EF4-FFF2-40B4-BE49-F238E27FC236}">
                <a16:creationId xmlns:a16="http://schemas.microsoft.com/office/drawing/2014/main" id="{E0D57F81-D22F-3810-AA3A-C009C60D8336}"/>
              </a:ext>
            </a:extLst>
          </p:cNvPr>
          <p:cNvSpPr txBox="1">
            <a:spLocks/>
          </p:cNvSpPr>
          <p:nvPr/>
        </p:nvSpPr>
        <p:spPr>
          <a:xfrm>
            <a:off x="297865" y="2911246"/>
            <a:ext cx="9252000" cy="2586724"/>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今後の取組みについて</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今後さらに、国内外から人々を惹きつけ、大阪の魅力をより一層楽しんでもらうためは、これまで数々のイノベーションを起こしてきた進取の気風や創造性、多様な人々を受け入れる風土など、大阪ならではの強みを存分に発揮し、多彩なコンテンツを創出するとともに、多様性・公平性・包摂性の尊重、観光人材の育成、地域と観光の両立への配慮、デジタル技術の活用などの取組みを進めることも重要であ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そのため</a:t>
            </a:r>
            <a:r>
              <a:rPr lang="ja-JP" altLang="en-US" sz="1300" b="1" dirty="0">
                <a:latin typeface="Meiryo UI" panose="020B0604030504040204" pitchFamily="50" charset="-128"/>
                <a:ea typeface="Meiryo UI" panose="020B0604030504040204" pitchFamily="50" charset="-128"/>
              </a:rPr>
              <a:t> 「大阪ならではの都市魅力ブランドの確立」</a:t>
            </a:r>
            <a:r>
              <a:rPr lang="ja-JP" altLang="en-US" sz="1300" dirty="0">
                <a:latin typeface="Meiryo UI" panose="020B0604030504040204" pitchFamily="50" charset="-128"/>
                <a:ea typeface="Meiryo UI" panose="020B0604030504040204" pitchFamily="50" charset="-128"/>
              </a:rPr>
              <a:t>や、</a:t>
            </a:r>
            <a:r>
              <a:rPr lang="ja-JP" altLang="en-US" sz="1300" b="1" dirty="0">
                <a:latin typeface="Meiryo UI" panose="020B0604030504040204" pitchFamily="50" charset="-128"/>
                <a:ea typeface="Meiryo UI" panose="020B0604030504040204" pitchFamily="50" charset="-128"/>
              </a:rPr>
              <a:t>「持続可能な観光の実現」</a:t>
            </a:r>
            <a:r>
              <a:rPr lang="ja-JP" altLang="en-US" sz="1300" dirty="0">
                <a:latin typeface="Meiryo UI" panose="020B0604030504040204" pitchFamily="50" charset="-128"/>
                <a:ea typeface="Meiryo UI" panose="020B0604030504040204" pitchFamily="50" charset="-128"/>
              </a:rPr>
              <a:t>の２つの視点をもって、新たな価値・魅力の創出や受入環境の整備等、未来への投資を行いながらチャレンジを続けていく。</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年大阪・関西万博の開催により生まれた都市としての価値や注目度を一過性のものとして終わらせることなく、世界から選ばれる国際都市へと成長し続けるためには、統合型リゾート（</a:t>
            </a:r>
            <a:r>
              <a:rPr lang="en-US" altLang="ja-JP" sz="1300" dirty="0">
                <a:latin typeface="Meiryo UI" panose="020B0604030504040204" pitchFamily="50" charset="-128"/>
                <a:ea typeface="Meiryo UI" panose="020B0604030504040204" pitchFamily="50" charset="-128"/>
              </a:rPr>
              <a:t>IR</a:t>
            </a:r>
            <a:r>
              <a:rPr lang="ja-JP" altLang="en-US" sz="1300" dirty="0">
                <a:latin typeface="Meiryo UI" panose="020B0604030504040204" pitchFamily="50" charset="-128"/>
                <a:ea typeface="Meiryo UI" panose="020B0604030504040204" pitchFamily="50" charset="-128"/>
              </a:rPr>
              <a:t>）の開業も控える</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年までの</a:t>
            </a:r>
            <a:r>
              <a:rPr lang="en-US" altLang="ja-JP" sz="1300" dirty="0">
                <a:latin typeface="Meiryo UI" panose="020B0604030504040204" pitchFamily="50" charset="-128"/>
                <a:ea typeface="Meiryo UI" panose="020B0604030504040204" pitchFamily="50" charset="-128"/>
              </a:rPr>
              <a:t>5</a:t>
            </a:r>
            <a:r>
              <a:rPr lang="ja-JP" altLang="en-US" sz="1300" dirty="0">
                <a:latin typeface="Meiryo UI" panose="020B0604030504040204" pitchFamily="50" charset="-128"/>
                <a:ea typeface="Meiryo UI" panose="020B0604030504040204" pitchFamily="50" charset="-128"/>
              </a:rPr>
              <a:t>年間が極めて重要であることから、計画期間は</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年の５年間とする。</a:t>
            </a:r>
            <a:endParaRPr lang="en-US" altLang="ja-JP" sz="1300" dirty="0">
              <a:latin typeface="Meiryo UI" panose="020B0604030504040204" pitchFamily="50" charset="-128"/>
              <a:ea typeface="Meiryo UI" panose="020B0604030504040204" pitchFamily="50" charset="-128"/>
            </a:endParaRPr>
          </a:p>
        </p:txBody>
      </p:sp>
      <p:sp>
        <p:nvSpPr>
          <p:cNvPr id="8" name="コンテンツ プレースホルダー 2">
            <a:extLst>
              <a:ext uri="{FF2B5EF4-FFF2-40B4-BE49-F238E27FC236}">
                <a16:creationId xmlns:a16="http://schemas.microsoft.com/office/drawing/2014/main" id="{7AB83A4C-C68D-F05A-28FC-977D85675568}"/>
              </a:ext>
            </a:extLst>
          </p:cNvPr>
          <p:cNvSpPr txBox="1">
            <a:spLocks/>
          </p:cNvSpPr>
          <p:nvPr/>
        </p:nvSpPr>
        <p:spPr>
          <a:xfrm>
            <a:off x="297865" y="829865"/>
            <a:ext cx="9216000" cy="1968199"/>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現状・課題</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はこれまで、関西・西日本のハブ都市としての地理的優位性や、関西国際空港をはじめとした充実した交通網を生かしつつ、世界でも稀な地形である水の回廊を生かした「水都大阪」の取組みや、大阪の豊かな食や歴史、文化、芸術、スポーツ等の都市魅力を生かした賑わいの創出・発信により、内外から人、モノ、投資等を呼び込む「強い大阪」の実現をめざし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現在は、</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を契機に、来阪外国人旅行者数や延べ宿泊者数などの観光データは過去最高水準を記録しているが、訪問先が人気観光スポットに集中する等の傾向が見られる。また、国際連合総会にて</a:t>
            </a:r>
            <a:r>
              <a:rPr lang="en-US" altLang="ja-JP" sz="1300" dirty="0">
                <a:latin typeface="Meiryo UI" panose="020B0604030504040204" pitchFamily="50" charset="-128"/>
                <a:ea typeface="Meiryo UI" panose="020B0604030504040204" pitchFamily="50" charset="-128"/>
              </a:rPr>
              <a:t>2027</a:t>
            </a:r>
            <a:r>
              <a:rPr lang="ja-JP" altLang="en-US" sz="1300" dirty="0">
                <a:latin typeface="Meiryo UI" panose="020B0604030504040204" pitchFamily="50" charset="-128"/>
                <a:ea typeface="Meiryo UI" panose="020B0604030504040204" pitchFamily="50" charset="-128"/>
              </a:rPr>
              <a:t>年が「持続可能でレジリエントな観光の国際年」として採択されるなど、世界的に「持続可能な観光」への関心が高まっている。</a:t>
            </a:r>
            <a:endParaRPr lang="en-US" altLang="ja-JP" sz="1300" dirty="0">
              <a:latin typeface="Meiryo UI" panose="020B0604030504040204" pitchFamily="50" charset="-128"/>
              <a:ea typeface="Meiryo UI" panose="020B0604030504040204" pitchFamily="50" charset="-128"/>
            </a:endParaRPr>
          </a:p>
          <a:p>
            <a:pPr marL="360000" indent="-187200">
              <a:lnSpc>
                <a:spcPts val="2300"/>
              </a:lnSpc>
              <a:spcBef>
                <a:spcPts val="30"/>
              </a:spcBef>
              <a:buNone/>
            </a:pPr>
            <a:endParaRPr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3776C001-F730-2DE9-CF99-7FDDDCBFDB21}"/>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今後の都市魅力推進にあたって</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2D891A49-8B49-4DEF-B756-247530823E1E}"/>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6</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90946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1BDF8FDC-7321-473E-A35E-BFAE255B7F92}"/>
              </a:ext>
            </a:extLst>
          </p:cNvPr>
          <p:cNvSpPr/>
          <p:nvPr/>
        </p:nvSpPr>
        <p:spPr>
          <a:xfrm>
            <a:off x="507872" y="4875069"/>
            <a:ext cx="8909109" cy="1368000"/>
          </a:xfrm>
          <a:prstGeom prst="rect">
            <a:avLst/>
          </a:prstGeom>
          <a:ln w="63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559838" y="1462861"/>
            <a:ext cx="8909109" cy="1076195"/>
          </a:xfrm>
          <a:prstGeom prst="rect">
            <a:avLst/>
          </a:prstGeom>
          <a:noFill/>
          <a:ln w="6350">
            <a:solidFill>
              <a:schemeClr val="dk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spcAft>
                <a:spcPts val="600"/>
              </a:spcAft>
            </a:pPr>
            <a:r>
              <a:rPr lang="ja-JP" altLang="en-US" sz="2600" b="1" dirty="0">
                <a:solidFill>
                  <a:schemeClr val="tx1"/>
                </a:solidFill>
                <a:latin typeface="Meiryo UI" panose="020B0604030504040204" pitchFamily="50" charset="-128"/>
                <a:ea typeface="Meiryo UI" panose="020B0604030504040204" pitchFamily="50" charset="-128"/>
              </a:rPr>
              <a:t>国際エンターテインメント都市</a:t>
            </a:r>
            <a:r>
              <a:rPr lang="en-US" altLang="ja-JP" sz="2600" b="1" dirty="0">
                <a:solidFill>
                  <a:schemeClr val="tx1"/>
                </a:solidFill>
                <a:latin typeface="Meiryo UI" panose="020B0604030504040204" pitchFamily="50" charset="-128"/>
                <a:ea typeface="Meiryo UI" panose="020B0604030504040204" pitchFamily="50" charset="-128"/>
              </a:rPr>
              <a:t>OSAKA</a:t>
            </a:r>
          </a:p>
          <a:p>
            <a:pPr algn="ctr"/>
            <a:r>
              <a:rPr lang="ja-JP" altLang="en-US" b="1" dirty="0">
                <a:solidFill>
                  <a:schemeClr val="tx1"/>
                </a:solidFill>
                <a:latin typeface="Meiryo UI" panose="020B0604030504040204" pitchFamily="50" charset="-128"/>
                <a:ea typeface="Meiryo UI" panose="020B0604030504040204" pitchFamily="50" charset="-128"/>
              </a:rPr>
              <a:t>～府民・市民が愛着を持つ、持続可能な魅力あふれる都市へ～</a:t>
            </a:r>
          </a:p>
        </p:txBody>
      </p:sp>
      <p:sp>
        <p:nvSpPr>
          <p:cNvPr id="25" name="正方形/長方形 24">
            <a:extLst>
              <a:ext uri="{FF2B5EF4-FFF2-40B4-BE49-F238E27FC236}">
                <a16:creationId xmlns:a16="http://schemas.microsoft.com/office/drawing/2014/main" id="{A70C2DE4-2272-4F09-B364-8E0629977E28}"/>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めざす姿と基本的な考え方</a:t>
            </a:r>
          </a:p>
        </p:txBody>
      </p:sp>
      <p:sp>
        <p:nvSpPr>
          <p:cNvPr id="18" name="正方形/長方形 17"/>
          <p:cNvSpPr/>
          <p:nvPr/>
        </p:nvSpPr>
        <p:spPr>
          <a:xfrm>
            <a:off x="249010" y="900147"/>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めざ</a:t>
            </a:r>
            <a:r>
              <a:rPr kumimoji="1" lang="ja-JP" altLang="en-US" sz="1300" dirty="0">
                <a:solidFill>
                  <a:schemeClr val="tx1"/>
                </a:solidFill>
                <a:latin typeface="Meiryo UI" panose="020B0604030504040204" pitchFamily="50" charset="-128"/>
                <a:ea typeface="Meiryo UI" panose="020B0604030504040204" pitchFamily="50" charset="-128"/>
              </a:rPr>
              <a:t>す</a:t>
            </a:r>
            <a:r>
              <a:rPr kumimoji="1" lang="ja-JP" altLang="en-US" sz="1300" dirty="0">
                <a:latin typeface="Meiryo UI" panose="020B0604030504040204" pitchFamily="50" charset="-128"/>
                <a:ea typeface="Meiryo UI" panose="020B0604030504040204" pitchFamily="50" charset="-128"/>
              </a:rPr>
              <a:t>姿</a:t>
            </a:r>
          </a:p>
        </p:txBody>
      </p:sp>
      <p:sp>
        <p:nvSpPr>
          <p:cNvPr id="7" name="正方形/長方形 6">
            <a:extLst>
              <a:ext uri="{FF2B5EF4-FFF2-40B4-BE49-F238E27FC236}">
                <a16:creationId xmlns:a16="http://schemas.microsoft.com/office/drawing/2014/main" id="{4517E52F-F86B-4ABA-9FF8-9EE865420A02}"/>
              </a:ext>
            </a:extLst>
          </p:cNvPr>
          <p:cNvSpPr/>
          <p:nvPr/>
        </p:nvSpPr>
        <p:spPr>
          <a:xfrm>
            <a:off x="388393" y="2662936"/>
            <a:ext cx="9252000" cy="1500821"/>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100"/>
              </a:lnSpc>
            </a:pP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大阪が持つ、食や歴史、文化、芸術、スポーツ等を含む都市魅力のすべてが、「多くの人を魅了するエンターテインメント」であり、人と人をつなぎ、人々の心を豊かにするものである。その魅力に加えて、関西・西日本のハブ都市である強みを最大限に活用し、住民や企業をはじめ、あらゆるステークホルダーとともに、国内外からの誘客、交流拡大につなげることで、府民・市民の誇りや愛着につながる新たな魅力が創造され、さらに人々を惹きつける好循環が生まれる、持続可能な「国際エンターテインメント都市」をめざす。</a:t>
            </a:r>
          </a:p>
        </p:txBody>
      </p:sp>
      <p:sp>
        <p:nvSpPr>
          <p:cNvPr id="21" name="正方形/長方形 20">
            <a:extLst>
              <a:ext uri="{FF2B5EF4-FFF2-40B4-BE49-F238E27FC236}">
                <a16:creationId xmlns:a16="http://schemas.microsoft.com/office/drawing/2014/main" id="{329FA570-61BA-4376-BB52-36973CF814B0}"/>
              </a:ext>
            </a:extLst>
          </p:cNvPr>
          <p:cNvSpPr/>
          <p:nvPr/>
        </p:nvSpPr>
        <p:spPr>
          <a:xfrm>
            <a:off x="539568" y="4439261"/>
            <a:ext cx="6521108" cy="425384"/>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300"/>
              </a:lnSpc>
            </a:pPr>
            <a:r>
              <a:rPr lang="ja-JP" altLang="en-US" sz="1300" dirty="0">
                <a:solidFill>
                  <a:schemeClr val="tx1"/>
                </a:solidFill>
                <a:latin typeface="Meiryo UI" panose="020B0604030504040204" pitchFamily="50" charset="-128"/>
                <a:ea typeface="Meiryo UI" panose="020B0604030504040204" pitchFamily="50" charset="-128"/>
              </a:rPr>
              <a:t>本戦略では、次の３つの基本的な考え方のもと、６つのテーマを定め各種施策を推進する。</a:t>
            </a:r>
            <a:endParaRPr lang="en-US" altLang="ja-JP" sz="13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26" name="角丸四角形 1">
            <a:extLst>
              <a:ext uri="{FF2B5EF4-FFF2-40B4-BE49-F238E27FC236}">
                <a16:creationId xmlns:a16="http://schemas.microsoft.com/office/drawing/2014/main" id="{6DBC2C23-E129-450D-AEB2-09126861459A}"/>
              </a:ext>
            </a:extLst>
          </p:cNvPr>
          <p:cNvSpPr/>
          <p:nvPr/>
        </p:nvSpPr>
        <p:spPr>
          <a:xfrm>
            <a:off x="1053383" y="5621395"/>
            <a:ext cx="7794000" cy="492424"/>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国際都市にふさわしい「おもてなし力」の充実</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5B79277-3617-45C8-99D4-512E8DE53C6A}"/>
              </a:ext>
            </a:extLst>
          </p:cNvPr>
          <p:cNvSpPr/>
          <p:nvPr/>
        </p:nvSpPr>
        <p:spPr>
          <a:xfrm>
            <a:off x="249010" y="4044395"/>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基本的な考え方</a:t>
            </a:r>
            <a:endParaRPr kumimoji="1" lang="ja-JP" altLang="en-US" sz="1300" dirty="0">
              <a:latin typeface="Meiryo UI" panose="020B0604030504040204" pitchFamily="50" charset="-128"/>
              <a:ea typeface="Meiryo UI" panose="020B0604030504040204" pitchFamily="50" charset="-128"/>
            </a:endParaRPr>
          </a:p>
        </p:txBody>
      </p:sp>
      <p:sp>
        <p:nvSpPr>
          <p:cNvPr id="29" name="角丸四角形 1">
            <a:extLst>
              <a:ext uri="{FF2B5EF4-FFF2-40B4-BE49-F238E27FC236}">
                <a16:creationId xmlns:a16="http://schemas.microsoft.com/office/drawing/2014/main" id="{D318BD6D-B2D3-4BA9-A487-727F7FC05D10}"/>
              </a:ext>
            </a:extLst>
          </p:cNvPr>
          <p:cNvSpPr/>
          <p:nvPr/>
        </p:nvSpPr>
        <p:spPr>
          <a:xfrm>
            <a:off x="4995554" y="5017456"/>
            <a:ext cx="3852000" cy="493182"/>
          </a:xfrm>
          <a:prstGeom prst="round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個性を生かした都市魅力の強化</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30" name="角丸四角形 1">
            <a:extLst>
              <a:ext uri="{FF2B5EF4-FFF2-40B4-BE49-F238E27FC236}">
                <a16:creationId xmlns:a16="http://schemas.microsoft.com/office/drawing/2014/main" id="{9F0CA460-9BDD-4136-9D70-96AF82E43648}"/>
              </a:ext>
            </a:extLst>
          </p:cNvPr>
          <p:cNvSpPr/>
          <p:nvPr/>
        </p:nvSpPr>
        <p:spPr>
          <a:xfrm>
            <a:off x="1053383" y="5017453"/>
            <a:ext cx="3852000" cy="493185"/>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世界に通じる多彩な都市魅力の創造</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3" name="スライド番号プレースホルダー 6">
            <a:extLst>
              <a:ext uri="{FF2B5EF4-FFF2-40B4-BE49-F238E27FC236}">
                <a16:creationId xmlns:a16="http://schemas.microsoft.com/office/drawing/2014/main" id="{482DCC45-F13E-4B27-B844-34FC6E7274B1}"/>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7</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180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19981" y="2415989"/>
            <a:ext cx="8910047" cy="1030597"/>
          </a:xfrm>
        </p:spPr>
        <p:txBody>
          <a:bodyPr>
            <a:noAutofit/>
          </a:bodyPr>
          <a:lstStyle/>
          <a:p>
            <a:pPr marL="0" indent="0" algn="just">
              <a:lnSpc>
                <a:spcPts val="2100"/>
              </a:lnSpc>
              <a:spcBef>
                <a:spcPts val="600"/>
              </a:spcBef>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　大阪・関西万博のレガシーを継承し、大阪の豊かな食や歴史、文化、芸術、スポーツ等の強みに更なる磨きをかけ、大阪のブランド力や知名度を高めることで、大阪を訪れるきっかけをつくり、何度でも訪れたくなるような大阪ならではの個性を生かした都市魅力をより強化する。</a:t>
            </a:r>
            <a:endParaRPr lang="en-US" altLang="ja-JP" sz="1300" strike="dblStrike"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AFB65132-7BB8-4B17-8CCD-F0026B44F5A3}"/>
              </a:ext>
            </a:extLst>
          </p:cNvPr>
          <p:cNvSpPr txBox="1">
            <a:spLocks/>
          </p:cNvSpPr>
          <p:nvPr/>
        </p:nvSpPr>
        <p:spPr>
          <a:xfrm>
            <a:off x="519982" y="965787"/>
            <a:ext cx="8910047" cy="1033052"/>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spcBef>
                <a:spcPts val="600"/>
              </a:spcBef>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大阪が有する都市魅力を生かした質の高いコンテンツの提供や、時間・場所を問わず大阪を満喫できる新たな楽しみ方の創出、まちづくりと連動した国際的な観光拠点や魅力空間の形成など、大阪の都市としての価値やポテンシャルを最大化することで、国内外から選ばれる世界水準の多彩な都市魅力を創出する。</a:t>
            </a:r>
          </a:p>
        </p:txBody>
      </p:sp>
      <p:sp>
        <p:nvSpPr>
          <p:cNvPr id="7" name="角丸四角形 1">
            <a:extLst>
              <a:ext uri="{FF2B5EF4-FFF2-40B4-BE49-F238E27FC236}">
                <a16:creationId xmlns:a16="http://schemas.microsoft.com/office/drawing/2014/main" id="{3FDF27AD-75C2-44FE-A462-61A462E559F3}"/>
              </a:ext>
            </a:extLst>
          </p:cNvPr>
          <p:cNvSpPr/>
          <p:nvPr/>
        </p:nvSpPr>
        <p:spPr>
          <a:xfrm>
            <a:off x="495704" y="202124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個性を生かした都市魅力の強化</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B44C73E0-FBF6-4ACD-88E7-239442A26760}"/>
              </a:ext>
            </a:extLst>
          </p:cNvPr>
          <p:cNvSpPr/>
          <p:nvPr/>
        </p:nvSpPr>
        <p:spPr>
          <a:xfrm>
            <a:off x="495704" y="576751"/>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kern="100" spc="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kern="100" spc="2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世界に通じる多彩な都市魅力の創造</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3D81285-6025-EA0D-87C6-4D7571E4C1A8}"/>
              </a:ext>
            </a:extLst>
          </p:cNvPr>
          <p:cNvSpPr txBox="1">
            <a:spLocks/>
          </p:cNvSpPr>
          <p:nvPr/>
        </p:nvSpPr>
        <p:spPr>
          <a:xfrm>
            <a:off x="495704" y="3834134"/>
            <a:ext cx="8915847" cy="103059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solidFill>
                  <a:srgbClr val="0000FF"/>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大阪の都市魅力に関わる人材の育成や活躍、</a:t>
            </a:r>
            <a:r>
              <a:rPr lang="en-US" altLang="ja-JP" sz="1300" kern="100" dirty="0">
                <a:latin typeface="Meiryo UI" panose="020B0604030504040204" pitchFamily="50" charset="-128"/>
                <a:ea typeface="Meiryo UI" panose="020B0604030504040204" pitchFamily="50" charset="-128"/>
                <a:cs typeface="Times New Roman" panose="02020603050405020304" pitchFamily="18" charset="0"/>
              </a:rPr>
              <a:t>DX</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の推進等に加え、自然災害等の危機事象からのレジリエンス力を備えるなど、来阪者が安全・安心で快適に滞在を楽しむことができる、多様性にあふれた国際都市にふさわしい受入環境の充実を図ることで、府民・市民が大阪に誇りや愛着を持ち、来阪をお勧めしたくなるような魅力あふれる都市をめざす。</a:t>
            </a:r>
            <a:endParaRPr lang="en-US" altLang="ja-JP" sz="1300" kern="100" dirty="0">
              <a:latin typeface="+mn-ea"/>
              <a:cs typeface="Times New Roman" panose="02020603050405020304" pitchFamily="18" charset="0"/>
            </a:endParaRPr>
          </a:p>
        </p:txBody>
      </p:sp>
      <p:sp>
        <p:nvSpPr>
          <p:cNvPr id="9" name="角丸四角形 1">
            <a:extLst>
              <a:ext uri="{FF2B5EF4-FFF2-40B4-BE49-F238E27FC236}">
                <a16:creationId xmlns:a16="http://schemas.microsoft.com/office/drawing/2014/main" id="{52C4D70F-B025-35C8-5B20-BC2C6FB23DA7}"/>
              </a:ext>
            </a:extLst>
          </p:cNvPr>
          <p:cNvSpPr/>
          <p:nvPr/>
        </p:nvSpPr>
        <p:spPr>
          <a:xfrm>
            <a:off x="495704" y="341161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国際都市にふさわしい「おもてなし力」の充実</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2" name="コンテンツ プレースホルダー 2">
            <a:extLst>
              <a:ext uri="{FF2B5EF4-FFF2-40B4-BE49-F238E27FC236}">
                <a16:creationId xmlns:a16="http://schemas.microsoft.com/office/drawing/2014/main" id="{CB17A8A6-B536-A8ED-DD4C-8DC96A0AED95}"/>
              </a:ext>
            </a:extLst>
          </p:cNvPr>
          <p:cNvSpPr txBox="1">
            <a:spLocks/>
          </p:cNvSpPr>
          <p:nvPr/>
        </p:nvSpPr>
        <p:spPr>
          <a:xfrm>
            <a:off x="519981" y="5127855"/>
            <a:ext cx="8915847" cy="1208279"/>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上記の３つの基本的な考え方に沿って取組みを推進するためには、行政・経済界・地域</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団体など様々な主体がその担い手となり、</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それぞれの強み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を最大限に発揮</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していくことが必要である。そのうえで、大阪府、大阪市、府内市町村や</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大阪観光局</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をはじめとする各主体が連携し、大阪の都市魅力の創造、効果的なプロモーション、受入環境の充実等の</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取組</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適切にマネジメントし、旅行者、民間事業者、府民・市民など、全ての人が大阪に愛着を持ち、快適に過ごせる環境づくりを進め、大阪全体の活性化を図る。</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スライド番号プレースホルダー 6">
            <a:extLst>
              <a:ext uri="{FF2B5EF4-FFF2-40B4-BE49-F238E27FC236}">
                <a16:creationId xmlns:a16="http://schemas.microsoft.com/office/drawing/2014/main" id="{54D4972A-E75A-451E-8BF9-0335D04D557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8</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69178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9468</Words>
  <Application>Microsoft Office PowerPoint</Application>
  <PresentationFormat>A4 210 x 297 mm</PresentationFormat>
  <Paragraphs>796</Paragraphs>
  <Slides>25</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25</vt:i4>
      </vt:variant>
    </vt:vector>
  </HeadingPairs>
  <TitlesOfParts>
    <vt:vector size="34" baseType="lpstr">
      <vt:lpstr>BIZ UDPゴシック</vt:lpstr>
      <vt:lpstr>Meiryo UI</vt:lpstr>
      <vt:lpstr>ＭＳ Ｐゴシック</vt:lpstr>
      <vt:lpstr>メイリオ</vt:lpstr>
      <vt:lpstr>游ゴシック</vt:lpstr>
      <vt:lpstr>游ゴシック Light</vt:lpstr>
      <vt:lpstr>Arial</vt:lpstr>
      <vt:lpstr>Wingdings</vt:lpstr>
      <vt:lpstr>Office テーマ</vt:lpstr>
      <vt:lpstr>大阪都市魅力創造戦略2030</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2025-12-05T02:54:15Z</dcterms:modified>
</cp:coreProperties>
</file>