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4"/>
  </p:sldMasterIdLst>
  <p:notesMasterIdLst>
    <p:notesMasterId r:id="rId19"/>
  </p:notesMasterIdLst>
  <p:handoutMasterIdLst>
    <p:handoutMasterId r:id="rId20"/>
  </p:handoutMasterIdLst>
  <p:sldIdLst>
    <p:sldId id="304" r:id="rId5"/>
    <p:sldId id="406" r:id="rId6"/>
    <p:sldId id="380" r:id="rId7"/>
    <p:sldId id="382" r:id="rId8"/>
    <p:sldId id="415" r:id="rId9"/>
    <p:sldId id="387" r:id="rId10"/>
    <p:sldId id="383" r:id="rId11"/>
    <p:sldId id="432" r:id="rId12"/>
    <p:sldId id="424" r:id="rId13"/>
    <p:sldId id="386" r:id="rId14"/>
    <p:sldId id="412" r:id="rId15"/>
    <p:sldId id="436" r:id="rId16"/>
    <p:sldId id="433" r:id="rId17"/>
    <p:sldId id="427"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5338A4-5C12-4F6E-B48D-5DE75736E76C}">
          <p14:sldIdLst>
            <p14:sldId id="304"/>
            <p14:sldId id="406"/>
            <p14:sldId id="380"/>
            <p14:sldId id="382"/>
            <p14:sldId id="415"/>
            <p14:sldId id="387"/>
            <p14:sldId id="383"/>
            <p14:sldId id="432"/>
            <p14:sldId id="424"/>
            <p14:sldId id="386"/>
            <p14:sldId id="412"/>
            <p14:sldId id="436"/>
            <p14:sldId id="433"/>
            <p14:sldId id="4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2DEEF"/>
    <a:srgbClr val="B5D2EC"/>
    <a:srgbClr val="CEE1F2"/>
    <a:srgbClr val="F7FAFD"/>
    <a:srgbClr val="41719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802C9-8999-4EE3-92E9-00623729A70D}" v="8" dt="2025-03-17T04:26:53.57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7" autoAdjust="0"/>
    <p:restoredTop sz="93967" autoAdjust="0"/>
  </p:normalViewPr>
  <p:slideViewPr>
    <p:cSldViewPr>
      <p:cViewPr varScale="1">
        <p:scale>
          <a:sx n="64" d="100"/>
          <a:sy n="64" d="100"/>
        </p:scale>
        <p:origin x="1416" y="36"/>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0.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27089072543616E-2"/>
          <c:y val="5.0671791155324095E-2"/>
          <c:w val="0.94513705234159784"/>
          <c:h val="0.79142423290396902"/>
        </c:manualLayout>
      </c:layout>
      <c:lineChart>
        <c:grouping val="standard"/>
        <c:varyColors val="0"/>
        <c:ser>
          <c:idx val="0"/>
          <c:order val="0"/>
          <c:tx>
            <c:strRef>
              <c:f>DI!$A$11</c:f>
              <c:strCache>
                <c:ptCount val="1"/>
                <c:pt idx="0">
                  <c:v>全産業</c:v>
                </c:pt>
              </c:strCache>
            </c:strRef>
          </c:tx>
          <c:spPr>
            <a:ln w="25400" cap="rnd" cmpd="sng">
              <a:solidFill>
                <a:schemeClr val="accent1"/>
              </a:solidFill>
              <a:round/>
            </a:ln>
            <a:effectLst/>
          </c:spPr>
          <c:marker>
            <c:symbol val="circle"/>
            <c:size val="7"/>
            <c:spPr>
              <a:solidFill>
                <a:schemeClr val="accent1"/>
              </a:solidFill>
              <a:ln w="9525">
                <a:noFill/>
              </a:ln>
              <a:effectLst/>
            </c:spPr>
          </c:marker>
          <c:cat>
            <c:multiLvlStrRef>
              <c:f>DI!$B$2:$AB$3</c:f>
              <c:multiLvlStrCache>
                <c:ptCount val="2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pt idx="24">
                    <c:v>3月</c:v>
                  </c:pt>
                  <c:pt idx="25">
                    <c:v>6月</c:v>
                  </c:pt>
                  <c:pt idx="26">
                    <c:v>9月</c:v>
                  </c:pt>
                </c:lvl>
                <c:lvl>
                  <c:pt idx="0">
                    <c:v>2019年</c:v>
                  </c:pt>
                  <c:pt idx="4">
                    <c:v>2020年</c:v>
                  </c:pt>
                  <c:pt idx="8">
                    <c:v>2021年</c:v>
                  </c:pt>
                  <c:pt idx="12">
                    <c:v>2022年</c:v>
                  </c:pt>
                  <c:pt idx="16">
                    <c:v>2023年</c:v>
                  </c:pt>
                  <c:pt idx="20">
                    <c:v>2024年</c:v>
                  </c:pt>
                  <c:pt idx="24">
                    <c:v>2025年</c:v>
                  </c:pt>
                </c:lvl>
              </c:multiLvlStrCache>
            </c:multiLvlStrRef>
          </c:cat>
          <c:val>
            <c:numRef>
              <c:f>DI!$B$11:$AB$11</c:f>
              <c:numCache>
                <c:formatCode>General</c:formatCode>
                <c:ptCount val="27"/>
                <c:pt idx="0">
                  <c:v>12</c:v>
                </c:pt>
                <c:pt idx="1">
                  <c:v>9</c:v>
                </c:pt>
                <c:pt idx="2">
                  <c:v>5</c:v>
                </c:pt>
                <c:pt idx="3">
                  <c:v>2</c:v>
                </c:pt>
                <c:pt idx="4">
                  <c:v>-10</c:v>
                </c:pt>
                <c:pt idx="5">
                  <c:v>-36</c:v>
                </c:pt>
                <c:pt idx="6">
                  <c:v>-32</c:v>
                </c:pt>
                <c:pt idx="7">
                  <c:v>-20</c:v>
                </c:pt>
                <c:pt idx="8">
                  <c:v>-9</c:v>
                </c:pt>
                <c:pt idx="9">
                  <c:v>-5</c:v>
                </c:pt>
                <c:pt idx="10">
                  <c:v>-1</c:v>
                </c:pt>
                <c:pt idx="11">
                  <c:v>5</c:v>
                </c:pt>
                <c:pt idx="12">
                  <c:v>1</c:v>
                </c:pt>
                <c:pt idx="13">
                  <c:v>1</c:v>
                </c:pt>
                <c:pt idx="14">
                  <c:v>3</c:v>
                </c:pt>
                <c:pt idx="15">
                  <c:v>5</c:v>
                </c:pt>
                <c:pt idx="16">
                  <c:v>5</c:v>
                </c:pt>
                <c:pt idx="17">
                  <c:v>8</c:v>
                </c:pt>
                <c:pt idx="18">
                  <c:v>5</c:v>
                </c:pt>
                <c:pt idx="19">
                  <c:v>11</c:v>
                </c:pt>
                <c:pt idx="20">
                  <c:v>9</c:v>
                </c:pt>
                <c:pt idx="21">
                  <c:v>9</c:v>
                </c:pt>
                <c:pt idx="22">
                  <c:v>9</c:v>
                </c:pt>
                <c:pt idx="23">
                  <c:v>11</c:v>
                </c:pt>
                <c:pt idx="24">
                  <c:v>11</c:v>
                </c:pt>
                <c:pt idx="25">
                  <c:v>12</c:v>
                </c:pt>
                <c:pt idx="26">
                  <c:v>5</c:v>
                </c:pt>
              </c:numCache>
            </c:numRef>
          </c:val>
          <c:smooth val="0"/>
          <c:extLst>
            <c:ext xmlns:c16="http://schemas.microsoft.com/office/drawing/2014/chart" uri="{C3380CC4-5D6E-409C-BE32-E72D297353CC}">
              <c16:uniqueId val="{00000000-0C7A-41C1-AAAD-3C270A170362}"/>
            </c:ext>
          </c:extLst>
        </c:ser>
        <c:ser>
          <c:idx val="1"/>
          <c:order val="1"/>
          <c:tx>
            <c:strRef>
              <c:f>DI!$A$12</c:f>
              <c:strCache>
                <c:ptCount val="1"/>
                <c:pt idx="0">
                  <c:v>製造業</c:v>
                </c:pt>
              </c:strCache>
            </c:strRef>
          </c:tx>
          <c:spPr>
            <a:ln w="28575" cap="rnd">
              <a:solidFill>
                <a:schemeClr val="accent2"/>
              </a:solidFill>
              <a:prstDash val="sysDot"/>
              <a:round/>
            </a:ln>
            <a:effectLst/>
          </c:spPr>
          <c:marker>
            <c:symbol val="triangle"/>
            <c:size val="7"/>
            <c:spPr>
              <a:solidFill>
                <a:schemeClr val="accent2"/>
              </a:solidFill>
              <a:ln w="9525">
                <a:solidFill>
                  <a:schemeClr val="accent2"/>
                </a:solidFill>
              </a:ln>
              <a:effectLst/>
            </c:spPr>
          </c:marker>
          <c:cat>
            <c:multiLvlStrRef>
              <c:f>DI!$B$2:$AB$3</c:f>
              <c:multiLvlStrCache>
                <c:ptCount val="2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pt idx="24">
                    <c:v>3月</c:v>
                  </c:pt>
                  <c:pt idx="25">
                    <c:v>6月</c:v>
                  </c:pt>
                  <c:pt idx="26">
                    <c:v>9月</c:v>
                  </c:pt>
                </c:lvl>
                <c:lvl>
                  <c:pt idx="0">
                    <c:v>2019年</c:v>
                  </c:pt>
                  <c:pt idx="4">
                    <c:v>2020年</c:v>
                  </c:pt>
                  <c:pt idx="8">
                    <c:v>2021年</c:v>
                  </c:pt>
                  <c:pt idx="12">
                    <c:v>2022年</c:v>
                  </c:pt>
                  <c:pt idx="16">
                    <c:v>2023年</c:v>
                  </c:pt>
                  <c:pt idx="20">
                    <c:v>2024年</c:v>
                  </c:pt>
                  <c:pt idx="24">
                    <c:v>2025年</c:v>
                  </c:pt>
                </c:lvl>
              </c:multiLvlStrCache>
            </c:multiLvlStrRef>
          </c:cat>
          <c:val>
            <c:numRef>
              <c:f>DI!$B$12:$AB$12</c:f>
              <c:numCache>
                <c:formatCode>General</c:formatCode>
                <c:ptCount val="27"/>
                <c:pt idx="0">
                  <c:v>6</c:v>
                </c:pt>
                <c:pt idx="1">
                  <c:v>4</c:v>
                </c:pt>
                <c:pt idx="2">
                  <c:v>-3</c:v>
                </c:pt>
                <c:pt idx="3">
                  <c:v>-6</c:v>
                </c:pt>
                <c:pt idx="4">
                  <c:v>-16</c:v>
                </c:pt>
                <c:pt idx="5">
                  <c:v>-42</c:v>
                </c:pt>
                <c:pt idx="6">
                  <c:v>-39</c:v>
                </c:pt>
                <c:pt idx="7">
                  <c:v>-24</c:v>
                </c:pt>
                <c:pt idx="8">
                  <c:v>-6</c:v>
                </c:pt>
                <c:pt idx="9">
                  <c:v>-1</c:v>
                </c:pt>
                <c:pt idx="10">
                  <c:v>3</c:v>
                </c:pt>
                <c:pt idx="11">
                  <c:v>7</c:v>
                </c:pt>
                <c:pt idx="12">
                  <c:v>5</c:v>
                </c:pt>
                <c:pt idx="13">
                  <c:v>-1</c:v>
                </c:pt>
                <c:pt idx="14">
                  <c:v>1</c:v>
                </c:pt>
                <c:pt idx="15">
                  <c:v>1</c:v>
                </c:pt>
                <c:pt idx="16">
                  <c:v>-3</c:v>
                </c:pt>
                <c:pt idx="17">
                  <c:v>-1</c:v>
                </c:pt>
                <c:pt idx="18">
                  <c:v>1</c:v>
                </c:pt>
                <c:pt idx="19">
                  <c:v>5</c:v>
                </c:pt>
                <c:pt idx="20">
                  <c:v>2</c:v>
                </c:pt>
                <c:pt idx="21">
                  <c:v>0</c:v>
                </c:pt>
                <c:pt idx="22">
                  <c:v>1</c:v>
                </c:pt>
                <c:pt idx="23">
                  <c:v>5</c:v>
                </c:pt>
                <c:pt idx="24">
                  <c:v>3</c:v>
                </c:pt>
                <c:pt idx="25">
                  <c:v>6</c:v>
                </c:pt>
                <c:pt idx="26">
                  <c:v>-1</c:v>
                </c:pt>
              </c:numCache>
            </c:numRef>
          </c:val>
          <c:smooth val="0"/>
          <c:extLst>
            <c:ext xmlns:c16="http://schemas.microsoft.com/office/drawing/2014/chart" uri="{C3380CC4-5D6E-409C-BE32-E72D297353CC}">
              <c16:uniqueId val="{00000001-0C7A-41C1-AAAD-3C270A170362}"/>
            </c:ext>
          </c:extLst>
        </c:ser>
        <c:ser>
          <c:idx val="2"/>
          <c:order val="2"/>
          <c:tx>
            <c:strRef>
              <c:f>DI!$A$13</c:f>
              <c:strCache>
                <c:ptCount val="1"/>
                <c:pt idx="0">
                  <c:v>非製造業</c:v>
                </c:pt>
              </c:strCache>
            </c:strRef>
          </c:tx>
          <c:spPr>
            <a:ln w="25400" cap="rnd">
              <a:solidFill>
                <a:schemeClr val="accent6"/>
              </a:solidFill>
              <a:prstDash val="dash"/>
              <a:round/>
            </a:ln>
            <a:effectLst/>
          </c:spPr>
          <c:marker>
            <c:symbol val="square"/>
            <c:size val="7"/>
            <c:spPr>
              <a:noFill/>
              <a:ln w="9525">
                <a:solidFill>
                  <a:schemeClr val="accent6"/>
                </a:solidFill>
              </a:ln>
              <a:effectLst/>
            </c:spPr>
          </c:marker>
          <c:cat>
            <c:multiLvlStrRef>
              <c:f>DI!$B$2:$AB$3</c:f>
              <c:multiLvlStrCache>
                <c:ptCount val="2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pt idx="24">
                    <c:v>3月</c:v>
                  </c:pt>
                  <c:pt idx="25">
                    <c:v>6月</c:v>
                  </c:pt>
                  <c:pt idx="26">
                    <c:v>9月</c:v>
                  </c:pt>
                </c:lvl>
                <c:lvl>
                  <c:pt idx="0">
                    <c:v>2019年</c:v>
                  </c:pt>
                  <c:pt idx="4">
                    <c:v>2020年</c:v>
                  </c:pt>
                  <c:pt idx="8">
                    <c:v>2021年</c:v>
                  </c:pt>
                  <c:pt idx="12">
                    <c:v>2022年</c:v>
                  </c:pt>
                  <c:pt idx="16">
                    <c:v>2023年</c:v>
                  </c:pt>
                  <c:pt idx="20">
                    <c:v>2024年</c:v>
                  </c:pt>
                  <c:pt idx="24">
                    <c:v>2025年</c:v>
                  </c:pt>
                </c:lvl>
              </c:multiLvlStrCache>
            </c:multiLvlStrRef>
          </c:cat>
          <c:val>
            <c:numRef>
              <c:f>DI!$B$13:$AB$13</c:f>
              <c:numCache>
                <c:formatCode>General</c:formatCode>
                <c:ptCount val="27"/>
                <c:pt idx="0">
                  <c:v>16</c:v>
                </c:pt>
                <c:pt idx="1">
                  <c:v>15</c:v>
                </c:pt>
                <c:pt idx="2">
                  <c:v>12</c:v>
                </c:pt>
                <c:pt idx="3">
                  <c:v>11</c:v>
                </c:pt>
                <c:pt idx="4">
                  <c:v>-3</c:v>
                </c:pt>
                <c:pt idx="5">
                  <c:v>-31</c:v>
                </c:pt>
                <c:pt idx="6">
                  <c:v>-25</c:v>
                </c:pt>
                <c:pt idx="7">
                  <c:v>-16</c:v>
                </c:pt>
                <c:pt idx="8">
                  <c:v>-14</c:v>
                </c:pt>
                <c:pt idx="9">
                  <c:v>-9</c:v>
                </c:pt>
                <c:pt idx="10">
                  <c:v>-6</c:v>
                </c:pt>
                <c:pt idx="11">
                  <c:v>4</c:v>
                </c:pt>
                <c:pt idx="12">
                  <c:v>-3</c:v>
                </c:pt>
                <c:pt idx="13">
                  <c:v>3</c:v>
                </c:pt>
                <c:pt idx="14">
                  <c:v>4</c:v>
                </c:pt>
                <c:pt idx="15">
                  <c:v>9</c:v>
                </c:pt>
                <c:pt idx="16">
                  <c:v>13</c:v>
                </c:pt>
                <c:pt idx="17">
                  <c:v>16</c:v>
                </c:pt>
                <c:pt idx="18">
                  <c:v>11</c:v>
                </c:pt>
                <c:pt idx="19">
                  <c:v>16</c:v>
                </c:pt>
                <c:pt idx="20">
                  <c:v>16</c:v>
                </c:pt>
                <c:pt idx="21">
                  <c:v>17</c:v>
                </c:pt>
                <c:pt idx="22">
                  <c:v>19</c:v>
                </c:pt>
                <c:pt idx="23">
                  <c:v>18</c:v>
                </c:pt>
                <c:pt idx="24">
                  <c:v>18</c:v>
                </c:pt>
                <c:pt idx="25">
                  <c:v>19</c:v>
                </c:pt>
                <c:pt idx="26">
                  <c:v>11</c:v>
                </c:pt>
              </c:numCache>
            </c:numRef>
          </c:val>
          <c:smooth val="0"/>
          <c:extLst>
            <c:ext xmlns:c16="http://schemas.microsoft.com/office/drawing/2014/chart" uri="{C3380CC4-5D6E-409C-BE32-E72D297353CC}">
              <c16:uniqueId val="{00000002-0C7A-41C1-AAAD-3C270A170362}"/>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248"/>
        <c:crosses val="autoZero"/>
        <c:crossBetween val="between"/>
      </c:valAx>
      <c:spPr>
        <a:noFill/>
        <a:ln>
          <a:noFill/>
        </a:ln>
      </c:spPr>
    </c:plotArea>
    <c:legend>
      <c:legendPos val="b"/>
      <c:layout>
        <c:manualLayout>
          <c:xMode val="edge"/>
          <c:yMode val="edge"/>
          <c:x val="0.58352105541869081"/>
          <c:y val="4.2339594300975766E-2"/>
          <c:w val="0.32274793388429751"/>
          <c:h val="5.757356791287045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86699623352161E-2"/>
          <c:y val="6.8627777777777774E-2"/>
          <c:w val="0.86938265065913367"/>
          <c:h val="0.81114074074074072"/>
        </c:manualLayout>
      </c:layout>
      <c:barChart>
        <c:barDir val="col"/>
        <c:grouping val="clustered"/>
        <c:varyColors val="0"/>
        <c:ser>
          <c:idx val="0"/>
          <c:order val="0"/>
          <c:tx>
            <c:strRef>
              <c:f>Sheet1!$B$1</c:f>
              <c:strCache>
                <c:ptCount val="1"/>
                <c:pt idx="0">
                  <c:v>公演数</c:v>
                </c:pt>
              </c:strCache>
            </c:strRef>
          </c:tx>
          <c:spPr>
            <a:solidFill>
              <a:schemeClr val="accent1">
                <a:lumMod val="60000"/>
                <a:lumOff val="40000"/>
              </a:schemeClr>
            </a:solidFill>
            <a:ln>
              <a:noFill/>
            </a:ln>
            <a:effectLst/>
          </c:spPr>
          <c:invertIfNegative val="0"/>
          <c:dLbls>
            <c:dLbl>
              <c:idx val="0"/>
              <c:layout>
                <c:manualLayout>
                  <c:x val="-8.5290280495759949E-4"/>
                  <c:y val="4.619512195121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D-43C9-A81F-74143A6E5C90}"/>
                </c:ext>
              </c:extLst>
            </c:dLbl>
            <c:dLbl>
              <c:idx val="1"/>
              <c:layout>
                <c:manualLayout>
                  <c:x val="-9.2438573602957161E-4"/>
                  <c:y val="4.5889566395663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D-43C9-A81F-74143A6E5C90}"/>
                </c:ext>
              </c:extLst>
            </c:dLbl>
            <c:dLbl>
              <c:idx val="2"/>
              <c:layout>
                <c:manualLayout>
                  <c:x val="-3.4518373559469448E-3"/>
                  <c:y val="4.5081300813008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D-43C9-A81F-74143A6E5C9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31889</c:v>
                </c:pt>
                <c:pt idx="1">
                  <c:v>10637</c:v>
                </c:pt>
                <c:pt idx="2">
                  <c:v>26383</c:v>
                </c:pt>
                <c:pt idx="3">
                  <c:v>32338</c:v>
                </c:pt>
                <c:pt idx="4">
                  <c:v>34545</c:v>
                </c:pt>
                <c:pt idx="5">
                  <c:v>34251</c:v>
                </c:pt>
              </c:numCache>
            </c:numRef>
          </c:val>
          <c:extLst>
            <c:ext xmlns:c16="http://schemas.microsoft.com/office/drawing/2014/chart" uri="{C3380CC4-5D6E-409C-BE32-E72D297353CC}">
              <c16:uniqueId val="{00000003-99AD-43C9-A81F-74143A6E5C90}"/>
            </c:ext>
          </c:extLst>
        </c:ser>
        <c:dLbls>
          <c:showLegendKey val="0"/>
          <c:showVal val="0"/>
          <c:showCatName val="0"/>
          <c:showSerName val="0"/>
          <c:showPercent val="0"/>
          <c:showBubbleSize val="0"/>
        </c:dLbls>
        <c:gapWidth val="206"/>
        <c:overlap val="-50"/>
        <c:axId val="500842760"/>
        <c:axId val="500840136"/>
      </c:barChart>
      <c:lineChart>
        <c:grouping val="standard"/>
        <c:varyColors val="0"/>
        <c:ser>
          <c:idx val="1"/>
          <c:order val="1"/>
          <c:tx>
            <c:strRef>
              <c:f>Sheet1!$D$1</c:f>
              <c:strCache>
                <c:ptCount val="1"/>
                <c:pt idx="0">
                  <c:v>入場者数</c:v>
                </c:pt>
              </c:strCache>
            </c:strRef>
          </c:tx>
          <c:spPr>
            <a:ln w="28575" cap="rnd">
              <a:solidFill>
                <a:schemeClr val="accent2">
                  <a:alpha val="99000"/>
                </a:schemeClr>
              </a:solidFill>
              <a:round/>
            </a:ln>
            <a:effectLst/>
          </c:spPr>
          <c:marker>
            <c:symbol val="circle"/>
            <c:size val="7"/>
            <c:spPr>
              <a:solidFill>
                <a:schemeClr val="accent2"/>
              </a:solidFill>
              <a:ln w="9525">
                <a:solidFill>
                  <a:schemeClr val="accent2"/>
                </a:solidFill>
              </a:ln>
              <a:effectLst/>
            </c:spPr>
          </c:marker>
          <c:dPt>
            <c:idx val="1"/>
            <c:marker>
              <c:symbol val="circle"/>
              <c:size val="7"/>
              <c:spPr>
                <a:solidFill>
                  <a:schemeClr val="accent2"/>
                </a:solidFill>
                <a:ln w="9525">
                  <a:solidFill>
                    <a:schemeClr val="accent2"/>
                  </a:solidFill>
                </a:ln>
                <a:effectLst/>
              </c:spPr>
            </c:marker>
            <c:bubble3D val="0"/>
            <c:spPr>
              <a:ln w="38100" cap="rnd">
                <a:solidFill>
                  <a:schemeClr val="accent2">
                    <a:alpha val="99000"/>
                  </a:schemeClr>
                </a:solidFill>
                <a:round/>
              </a:ln>
              <a:effectLst/>
            </c:spPr>
            <c:extLst>
              <c:ext xmlns:c16="http://schemas.microsoft.com/office/drawing/2014/chart" uri="{C3380CC4-5D6E-409C-BE32-E72D297353CC}">
                <c16:uniqueId val="{00000005-99AD-43C9-A81F-74143A6E5C90}"/>
              </c:ext>
            </c:extLst>
          </c:dPt>
          <c:dPt>
            <c:idx val="9"/>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6-99AD-43C9-A81F-74143A6E5C90}"/>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D-43C9-A81F-74143A6E5C90}"/>
                </c:ext>
              </c:extLst>
            </c:dLbl>
            <c:dLbl>
              <c:idx val="1"/>
              <c:layout>
                <c:manualLayout>
                  <c:x val="-3.1644334871375204E-2"/>
                  <c:y val="8.1367008949159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D-43C9-A81F-74143A6E5C90}"/>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D-43C9-A81F-74143A6E5C90}"/>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37-4E71-B709-3F3210886690}"/>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37-4E71-B709-3F3210886690}"/>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0F-4C7C-8ABF-C082A54C67C9}"/>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Sheet1!$C$2:$C$6</c:f>
              <c:numCache>
                <c:formatCode>General</c:formatCode>
                <c:ptCount val="5"/>
                <c:pt idx="0">
                  <c:v>2019</c:v>
                </c:pt>
                <c:pt idx="1">
                  <c:v>2020</c:v>
                </c:pt>
                <c:pt idx="2">
                  <c:v>2021</c:v>
                </c:pt>
                <c:pt idx="3">
                  <c:v>2022</c:v>
                </c:pt>
                <c:pt idx="4">
                  <c:v>2023</c:v>
                </c:pt>
              </c:numCache>
            </c:numRef>
          </c:cat>
          <c:val>
            <c:numRef>
              <c:f>Sheet1!$D$2:$D$7</c:f>
              <c:numCache>
                <c:formatCode>General</c:formatCode>
                <c:ptCount val="6"/>
                <c:pt idx="0">
                  <c:v>4954</c:v>
                </c:pt>
                <c:pt idx="1">
                  <c:v>1086</c:v>
                </c:pt>
                <c:pt idx="2">
                  <c:v>2284</c:v>
                </c:pt>
                <c:pt idx="3">
                  <c:v>4831</c:v>
                </c:pt>
                <c:pt idx="4">
                  <c:v>5632</c:v>
                </c:pt>
                <c:pt idx="5">
                  <c:v>5938</c:v>
                </c:pt>
              </c:numCache>
            </c:numRef>
          </c:val>
          <c:smooth val="0"/>
          <c:extLst>
            <c:ext xmlns:c16="http://schemas.microsoft.com/office/drawing/2014/chart" uri="{C3380CC4-5D6E-409C-BE32-E72D297353CC}">
              <c16:uniqueId val="{00000009-99AD-43C9-A81F-74143A6E5C90}"/>
            </c:ext>
          </c:extLst>
        </c:ser>
        <c:dLbls>
          <c:showLegendKey val="0"/>
          <c:showVal val="0"/>
          <c:showCatName val="0"/>
          <c:showSerName val="0"/>
          <c:showPercent val="0"/>
          <c:showBubbleSize val="0"/>
        </c:dLbls>
        <c:marker val="1"/>
        <c:smooth val="0"/>
        <c:axId val="423348544"/>
        <c:axId val="423346248"/>
      </c:lineChart>
      <c:catAx>
        <c:axId val="5008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0136"/>
        <c:crosses val="autoZero"/>
        <c:auto val="1"/>
        <c:lblAlgn val="ctr"/>
        <c:lblOffset val="100"/>
        <c:noMultiLvlLbl val="0"/>
      </c:catAx>
      <c:valAx>
        <c:axId val="500840136"/>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2760"/>
        <c:crosses val="autoZero"/>
        <c:crossBetween val="between"/>
      </c:valAx>
      <c:valAx>
        <c:axId val="423346248"/>
        <c:scaling>
          <c:orientation val="minMax"/>
          <c:max val="8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3348544"/>
        <c:crosses val="max"/>
        <c:crossBetween val="between"/>
      </c:valAx>
      <c:catAx>
        <c:axId val="423348544"/>
        <c:scaling>
          <c:orientation val="minMax"/>
        </c:scaling>
        <c:delete val="1"/>
        <c:axPos val="b"/>
        <c:numFmt formatCode="General" sourceLinked="1"/>
        <c:majorTickMark val="out"/>
        <c:minorTickMark val="none"/>
        <c:tickLblPos val="nextTo"/>
        <c:crossAx val="423346248"/>
        <c:crosses val="autoZero"/>
        <c:auto val="1"/>
        <c:lblAlgn val="ctr"/>
        <c:lblOffset val="100"/>
        <c:noMultiLvlLbl val="0"/>
      </c:catAx>
      <c:spPr>
        <a:noFill/>
        <a:ln>
          <a:noFill/>
        </a:ln>
        <a:effectLst/>
      </c:spPr>
    </c:plotArea>
    <c:legend>
      <c:legendPos val="b"/>
      <c:layout>
        <c:manualLayout>
          <c:xMode val="edge"/>
          <c:yMode val="edge"/>
          <c:x val="0.17291318065324177"/>
          <c:y val="7.5832890642786671E-2"/>
          <c:w val="0.39237058563650573"/>
          <c:h val="0.14401411657559199"/>
        </c:manualLayout>
      </c:layout>
      <c:overlay val="1"/>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32991230606149"/>
          <c:y val="9.1307189542483666E-2"/>
          <c:w val="0.82319287848125666"/>
          <c:h val="0.76498169934640525"/>
        </c:manualLayout>
      </c:layout>
      <c:barChart>
        <c:barDir val="col"/>
        <c:grouping val="clustered"/>
        <c:varyColors val="0"/>
        <c:ser>
          <c:idx val="0"/>
          <c:order val="0"/>
          <c:tx>
            <c:strRef>
              <c:f>Sheet1!$B$1</c:f>
              <c:strCache>
                <c:ptCount val="1"/>
                <c:pt idx="0">
                  <c:v>人数</c:v>
                </c:pt>
              </c:strCache>
            </c:strRef>
          </c:tx>
          <c:spPr>
            <a:solidFill>
              <a:schemeClr val="accent1"/>
            </a:solidFill>
            <a:ln>
              <a:noFill/>
            </a:ln>
            <a:effectLst/>
          </c:spPr>
          <c:invertIfNegative val="0"/>
          <c:dLbls>
            <c:dLbl>
              <c:idx val="0"/>
              <c:layout>
                <c:manualLayout>
                  <c:x val="-2.8046478227554882E-17"/>
                  <c:y val="3.320261437908497E-2"/>
                </c:manualLayout>
              </c:layout>
              <c:tx>
                <c:rich>
                  <a:bodyPr/>
                  <a:lstStyle/>
                  <a:p>
                    <a:r>
                      <a:rPr lang="en-US" altLang="ja-JP" dirty="0"/>
                      <a:t>265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9A-4369-82EC-FF5A07C25B7F}"/>
                </c:ext>
              </c:extLst>
            </c:dLbl>
            <c:dLbl>
              <c:idx val="1"/>
              <c:layout>
                <c:manualLayout>
                  <c:x val="-3.0596511515852648E-3"/>
                  <c:y val="4.1503267973856207E-2"/>
                </c:manualLayout>
              </c:layout>
              <c:tx>
                <c:rich>
                  <a:bodyPr/>
                  <a:lstStyle/>
                  <a:p>
                    <a:r>
                      <a:rPr lang="en-US" altLang="ja-JP" dirty="0"/>
                      <a:t>290</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9A-4369-82EC-FF5A07C25B7F}"/>
                </c:ext>
              </c:extLst>
            </c:dLbl>
            <c:dLbl>
              <c:idx val="2"/>
              <c:layout>
                <c:manualLayout>
                  <c:x val="6.1193023031704732E-3"/>
                  <c:y val="4.9803921568627452E-2"/>
                </c:manualLayout>
              </c:layout>
              <c:tx>
                <c:rich>
                  <a:bodyPr/>
                  <a:lstStyle/>
                  <a:p>
                    <a:r>
                      <a:rPr lang="en-US" altLang="ja-JP" dirty="0"/>
                      <a:t>281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9A-4369-82EC-FF5A07C25B7F}"/>
                </c:ext>
              </c:extLst>
            </c:dLbl>
            <c:dLbl>
              <c:idx val="3"/>
              <c:layout>
                <c:manualLayout>
                  <c:x val="0"/>
                  <c:y val="4.9803921568627452E-2"/>
                </c:manualLayout>
              </c:layout>
              <c:tx>
                <c:rich>
                  <a:bodyPr/>
                  <a:lstStyle/>
                  <a:p>
                    <a:r>
                      <a:rPr lang="en-US" altLang="ja-JP" dirty="0"/>
                      <a:t>271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9A-4369-82EC-FF5A07C25B7F}"/>
                </c:ext>
              </c:extLst>
            </c:dLbl>
            <c:dLbl>
              <c:idx val="4"/>
              <c:layout>
                <c:manualLayout>
                  <c:x val="6.1193023031704732E-3"/>
                  <c:y val="4.1503267973856207E-2"/>
                </c:manualLayout>
              </c:layout>
              <c:tx>
                <c:rich>
                  <a:bodyPr/>
                  <a:lstStyle/>
                  <a:p>
                    <a:r>
                      <a:rPr lang="en-US" altLang="ja-JP" dirty="0"/>
                      <a:t>303</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9A-4369-82EC-FF5A07C25B7F}"/>
                </c:ext>
              </c:extLst>
            </c:dLbl>
            <c:dLbl>
              <c:idx val="5"/>
              <c:layout>
                <c:manualLayout>
                  <c:x val="6.1193023031703613E-3"/>
                  <c:y val="3.3202614379084817E-2"/>
                </c:manualLayout>
              </c:layout>
              <c:tx>
                <c:rich>
                  <a:bodyPr/>
                  <a:lstStyle/>
                  <a:p>
                    <a:r>
                      <a:rPr lang="en-US" altLang="ja-JP" dirty="0"/>
                      <a:t>66</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C9A-4369-82EC-FF5A07C25B7F}"/>
                </c:ext>
              </c:extLst>
            </c:dLbl>
            <c:dLbl>
              <c:idx val="6"/>
              <c:layout>
                <c:manualLayout>
                  <c:x val="3.0596511515851243E-3"/>
                  <c:y val="2.4901960784313573E-2"/>
                </c:manualLayout>
              </c:layout>
              <c:tx>
                <c:rich>
                  <a:bodyPr/>
                  <a:lstStyle/>
                  <a:p>
                    <a:r>
                      <a:rPr lang="en-US" altLang="ja-JP" dirty="0"/>
                      <a:t>75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C9A-4369-82EC-FF5A07C25B7F}"/>
                </c:ext>
              </c:extLst>
            </c:dLbl>
            <c:dLbl>
              <c:idx val="7"/>
              <c:layout>
                <c:manualLayout>
                  <c:x val="0"/>
                  <c:y val="4.1503267973856173E-2"/>
                </c:manualLayout>
              </c:layout>
              <c:tx>
                <c:rich>
                  <a:bodyPr/>
                  <a:lstStyle/>
                  <a:p>
                    <a:r>
                      <a:rPr lang="en-US" altLang="ja-JP"/>
                      <a:t>218</a:t>
                    </a:r>
                    <a:r>
                      <a:rPr lang="ja-JP" altLang="en-US"/>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31-4191-8FB6-325523A8A766}"/>
                </c:ext>
              </c:extLst>
            </c:dLbl>
            <c:dLbl>
              <c:idx val="8"/>
              <c:tx>
                <c:rich>
                  <a:bodyPr/>
                  <a:lstStyle/>
                  <a:p>
                    <a:r>
                      <a:rPr lang="en-US" altLang="ja-JP" dirty="0"/>
                      <a:t>330</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31-4191-8FB6-325523A8A766}"/>
                </c:ext>
              </c:extLst>
            </c:dLbl>
            <c:dLbl>
              <c:idx val="9"/>
              <c:tx>
                <c:rich>
                  <a:bodyPr/>
                  <a:lstStyle/>
                  <a:p>
                    <a:r>
                      <a:rPr lang="en-US" altLang="ja-JP"/>
                      <a:t>352</a:t>
                    </a:r>
                    <a:r>
                      <a:rPr lang="ja-JP" altLang="en-US"/>
                      <a:t>万</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15C-448A-B6E3-1B23008647A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2653404</c:v>
                </c:pt>
                <c:pt idx="1">
                  <c:v>2906534</c:v>
                </c:pt>
                <c:pt idx="2">
                  <c:v>2811626</c:v>
                </c:pt>
                <c:pt idx="3">
                  <c:v>2708630</c:v>
                </c:pt>
                <c:pt idx="4">
                  <c:v>3030617</c:v>
                </c:pt>
                <c:pt idx="5">
                  <c:v>663705</c:v>
                </c:pt>
                <c:pt idx="6">
                  <c:v>752522</c:v>
                </c:pt>
                <c:pt idx="7">
                  <c:v>2177079</c:v>
                </c:pt>
                <c:pt idx="8">
                  <c:v>3299935</c:v>
                </c:pt>
                <c:pt idx="9">
                  <c:v>3522018</c:v>
                </c:pt>
              </c:numCache>
            </c:numRef>
          </c:val>
          <c:extLst>
            <c:ext xmlns:c16="http://schemas.microsoft.com/office/drawing/2014/chart" uri="{C3380CC4-5D6E-409C-BE32-E72D297353CC}">
              <c16:uniqueId val="{00000007-3C9A-4369-82EC-FF5A07C25B7F}"/>
            </c:ext>
          </c:extLst>
        </c:ser>
        <c:dLbls>
          <c:showLegendKey val="0"/>
          <c:showVal val="0"/>
          <c:showCatName val="0"/>
          <c:showSerName val="0"/>
          <c:showPercent val="0"/>
          <c:showBubbleSize val="0"/>
        </c:dLbls>
        <c:gapWidth val="79"/>
        <c:overlap val="-27"/>
        <c:axId val="603510840"/>
        <c:axId val="603511168"/>
      </c:barChart>
      <c:catAx>
        <c:axId val="603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1168"/>
        <c:crosses val="autoZero"/>
        <c:auto val="1"/>
        <c:lblAlgn val="ctr"/>
        <c:lblOffset val="100"/>
        <c:noMultiLvlLbl val="0"/>
      </c:catAx>
      <c:valAx>
        <c:axId val="603511168"/>
        <c:scaling>
          <c:orientation val="minMax"/>
          <c:max val="4000000"/>
          <c:min val="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0840"/>
        <c:crosses val="autoZero"/>
        <c:crossBetween val="between"/>
        <c:majorUnit val="500000"/>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9485409998141"/>
          <c:y val="3.1712852312836055E-2"/>
          <c:w val="0.85202009251228672"/>
          <c:h val="0.8343311800172265"/>
        </c:manualLayout>
      </c:layout>
      <c:lineChart>
        <c:grouping val="standard"/>
        <c:varyColors val="0"/>
        <c:ser>
          <c:idx val="0"/>
          <c:order val="0"/>
          <c:tx>
            <c:strRef>
              <c:f>Sheet1!$B$1</c:f>
              <c:strCache>
                <c:ptCount val="1"/>
                <c:pt idx="0">
                  <c:v>全国</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0.0_);[Red]\(0.0\)</c:formatCode>
                <c:ptCount val="9"/>
                <c:pt idx="0">
                  <c:v>42.5</c:v>
                </c:pt>
                <c:pt idx="1">
                  <c:v>51.5</c:v>
                </c:pt>
                <c:pt idx="2">
                  <c:v>55.1</c:v>
                </c:pt>
                <c:pt idx="3">
                  <c:v>53.6</c:v>
                </c:pt>
                <c:pt idx="4">
                  <c:v>59.9</c:v>
                </c:pt>
                <c:pt idx="5">
                  <c:v>56.4</c:v>
                </c:pt>
                <c:pt idx="6">
                  <c:v>52.3</c:v>
                </c:pt>
                <c:pt idx="7" formatCode="0.0_ ">
                  <c:v>52</c:v>
                </c:pt>
                <c:pt idx="8" formatCode="0.0_ ">
                  <c:v>52.5</c:v>
                </c:pt>
              </c:numCache>
            </c:numRef>
          </c:val>
          <c:smooth val="0"/>
          <c:extLst>
            <c:ext xmlns:c16="http://schemas.microsoft.com/office/drawing/2014/chart" uri="{C3380CC4-5D6E-409C-BE32-E72D297353CC}">
              <c16:uniqueId val="{00000008-3141-4BB3-BFCD-9EF242DD720D}"/>
            </c:ext>
          </c:extLst>
        </c:ser>
        <c:ser>
          <c:idx val="1"/>
          <c:order val="1"/>
          <c:tx>
            <c:strRef>
              <c:f>Sheet1!$C$1</c:f>
              <c:strCache>
                <c:ptCount val="1"/>
                <c:pt idx="0">
                  <c:v>大阪府</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Sheet1!$C$2:$C$10</c:f>
              <c:numCache>
                <c:formatCode>0.0_);[Red]\(0.0\)</c:formatCode>
                <c:ptCount val="9"/>
                <c:pt idx="0">
                  <c:v>42.3</c:v>
                </c:pt>
                <c:pt idx="1">
                  <c:v>50.3</c:v>
                </c:pt>
                <c:pt idx="2">
                  <c:v>56.4</c:v>
                </c:pt>
                <c:pt idx="3">
                  <c:v>56.3</c:v>
                </c:pt>
                <c:pt idx="4">
                  <c:v>59.5</c:v>
                </c:pt>
                <c:pt idx="5">
                  <c:v>57.4</c:v>
                </c:pt>
                <c:pt idx="6">
                  <c:v>53.3</c:v>
                </c:pt>
                <c:pt idx="7" formatCode="0.0_ ">
                  <c:v>50.6</c:v>
                </c:pt>
                <c:pt idx="8" formatCode="0.0_ ">
                  <c:v>51.7</c:v>
                </c:pt>
              </c:numCache>
            </c:numRef>
          </c:val>
          <c:smooth val="0"/>
          <c:extLst>
            <c:ext xmlns:c16="http://schemas.microsoft.com/office/drawing/2014/chart" uri="{C3380CC4-5D6E-409C-BE32-E72D297353CC}">
              <c16:uniqueId val="{00000011-3141-4BB3-BFCD-9EF242DD720D}"/>
            </c:ext>
          </c:extLst>
        </c:ser>
        <c:dLbls>
          <c:showLegendKey val="0"/>
          <c:showVal val="0"/>
          <c:showCatName val="0"/>
          <c:showSerName val="0"/>
          <c:showPercent val="0"/>
          <c:showBubbleSize val="0"/>
        </c:dLbls>
        <c:marker val="1"/>
        <c:smooth val="0"/>
        <c:axId val="508046016"/>
        <c:axId val="508046344"/>
      </c:lineChart>
      <c:catAx>
        <c:axId val="5080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344"/>
        <c:crosses val="autoZero"/>
        <c:auto val="1"/>
        <c:lblAlgn val="ctr"/>
        <c:lblOffset val="100"/>
        <c:noMultiLvlLbl val="0"/>
      </c:catAx>
      <c:valAx>
        <c:axId val="508046344"/>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016"/>
        <c:crosses val="autoZero"/>
        <c:crossBetween val="between"/>
        <c:maj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legend>
      <c:legendPos val="b"/>
      <c:layout>
        <c:manualLayout>
          <c:xMode val="edge"/>
          <c:yMode val="edge"/>
          <c:x val="0.59546111592945938"/>
          <c:y val="0.63729198966408274"/>
          <c:w val="0.34145706851691238"/>
          <c:h val="9.47062876830318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09426700654766E-2"/>
          <c:y val="7.3469907407407414E-2"/>
          <c:w val="0.82961525965911942"/>
          <c:h val="0.73728796296296295"/>
        </c:manualLayout>
      </c:layout>
      <c:lineChart>
        <c:grouping val="standard"/>
        <c:varyColors val="0"/>
        <c:ser>
          <c:idx val="0"/>
          <c:order val="0"/>
          <c:tx>
            <c:strRef>
              <c:f>Sheet1!$B$1</c:f>
              <c:strCache>
                <c:ptCount val="1"/>
                <c:pt idx="0">
                  <c:v>外国人</c:v>
                </c:pt>
              </c:strCache>
            </c:strRef>
          </c:tx>
          <c:spPr>
            <a:ln w="28575" cap="rnd">
              <a:solidFill>
                <a:schemeClr val="accent1"/>
              </a:solidFill>
              <a:round/>
            </a:ln>
            <a:effectLst/>
          </c:spPr>
          <c:marker>
            <c:symbol val="circle"/>
            <c:size val="6"/>
            <c:spPr>
              <a:solidFill>
                <a:schemeClr val="accent1"/>
              </a:solidFill>
              <a:ln w="9525">
                <a:solidFill>
                  <a:schemeClr val="accent1">
                    <a:alpha val="90000"/>
                  </a:schemeClr>
                </a:solidFill>
              </a:ln>
              <a:effectLst/>
            </c:spPr>
          </c:marker>
          <c:dLbls>
            <c:dLbl>
              <c:idx val="0"/>
              <c:layout>
                <c:manualLayout>
                  <c:x val="-3.1644729850561167E-3"/>
                  <c:y val="2.907758127641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86-4D12-8F2E-F689A5DA4BC9}"/>
                </c:ext>
              </c:extLst>
            </c:dLbl>
            <c:dLbl>
              <c:idx val="1"/>
              <c:layout>
                <c:manualLayout>
                  <c:x val="0"/>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86-4D12-8F2E-F689A5DA4BC9}"/>
                </c:ext>
              </c:extLst>
            </c:dLbl>
            <c:dLbl>
              <c:idx val="2"/>
              <c:layout>
                <c:manualLayout>
                  <c:x val="-5.80146678689678E-17"/>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86-4D12-8F2E-F689A5DA4BC9}"/>
                </c:ext>
              </c:extLst>
            </c:dLbl>
            <c:dLbl>
              <c:idx val="7"/>
              <c:layout>
                <c:manualLayout>
                  <c:x val="3.1644729850560877E-3"/>
                  <c:y val="5.8155162552837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86-4D12-8F2E-F689A5DA4BC9}"/>
                </c:ext>
              </c:extLst>
            </c:dLbl>
            <c:dLbl>
              <c:idx val="8"/>
              <c:layout>
                <c:manualLayout>
                  <c:x val="-3.1644729850560877E-3"/>
                  <c:y val="-1.163103251056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86-4D12-8F2E-F689A5DA4BC9}"/>
                </c:ext>
              </c:extLst>
            </c:dLbl>
            <c:dLbl>
              <c:idx val="9"/>
              <c:layout>
                <c:manualLayout>
                  <c:x val="0"/>
                  <c:y val="-1.744654876585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86-4D12-8F2E-F689A5DA4BC9}"/>
                </c:ext>
              </c:extLst>
            </c:dLbl>
            <c:dLbl>
              <c:idx val="10"/>
              <c:layout>
                <c:manualLayout>
                  <c:x val="-1.5822364925280438E-2"/>
                  <c:y val="4.652413004227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86-4D12-8F2E-F689A5DA4BC9}"/>
                </c:ext>
              </c:extLst>
            </c:dLbl>
            <c:dLbl>
              <c:idx val="11"/>
              <c:layout>
                <c:manualLayout>
                  <c:x val="-3.1644729850560764E-2"/>
                  <c:y val="-9.3048260084540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General</c:formatCode>
                <c:ptCount val="14"/>
                <c:pt idx="0">
                  <c:v>163697</c:v>
                </c:pt>
                <c:pt idx="1">
                  <c:v>161848</c:v>
                </c:pt>
                <c:pt idx="2">
                  <c:v>168145</c:v>
                </c:pt>
                <c:pt idx="3">
                  <c:v>184155</c:v>
                </c:pt>
                <c:pt idx="4">
                  <c:v>208379</c:v>
                </c:pt>
                <c:pt idx="5">
                  <c:v>239287</c:v>
                </c:pt>
                <c:pt idx="6">
                  <c:v>267042</c:v>
                </c:pt>
                <c:pt idx="7">
                  <c:v>298980</c:v>
                </c:pt>
                <c:pt idx="8">
                  <c:v>312214</c:v>
                </c:pt>
                <c:pt idx="9">
                  <c:v>279597</c:v>
                </c:pt>
                <c:pt idx="10">
                  <c:v>242444</c:v>
                </c:pt>
                <c:pt idx="11">
                  <c:v>231146</c:v>
                </c:pt>
                <c:pt idx="12">
                  <c:v>279274</c:v>
                </c:pt>
                <c:pt idx="13">
                  <c:v>336708</c:v>
                </c:pt>
              </c:numCache>
            </c:numRef>
          </c:val>
          <c:smooth val="0"/>
          <c:extLst>
            <c:ext xmlns:c16="http://schemas.microsoft.com/office/drawing/2014/chart" uri="{C3380CC4-5D6E-409C-BE32-E72D297353CC}">
              <c16:uniqueId val="{00000008-ED86-4D12-8F2E-F689A5DA4BC9}"/>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Sheet1!$D$1</c:f>
              <c:strCache>
                <c:ptCount val="1"/>
                <c:pt idx="0">
                  <c:v>日本人</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dLbls>
            <c:dLbl>
              <c:idx val="0"/>
              <c:layout>
                <c:manualLayout>
                  <c:x val="-6.1707223208593724E-2"/>
                  <c:y val="1.74465487658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86-4D12-8F2E-F689A5DA4BC9}"/>
                </c:ext>
              </c:extLst>
            </c:dLbl>
            <c:dLbl>
              <c:idx val="1"/>
              <c:layout>
                <c:manualLayout>
                  <c:x val="-6.4871696193649769E-2"/>
                  <c:y val="-2.9077581276418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86-4D12-8F2E-F689A5DA4BC9}"/>
                </c:ext>
              </c:extLst>
            </c:dLbl>
            <c:dLbl>
              <c:idx val="2"/>
              <c:layout>
                <c:manualLayout>
                  <c:x val="-6.3289459701121778E-2"/>
                  <c:y val="-3.489309753170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86-4D12-8F2E-F689A5DA4BC9}"/>
                </c:ext>
              </c:extLst>
            </c:dLbl>
            <c:dLbl>
              <c:idx val="3"/>
              <c:layout>
                <c:manualLayout>
                  <c:x val="-6.4871696193649797E-2"/>
                  <c:y val="-4.0708613786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86-4D12-8F2E-F689A5DA4BC9}"/>
                </c:ext>
              </c:extLst>
            </c:dLbl>
            <c:dLbl>
              <c:idx val="4"/>
              <c:layout>
                <c:manualLayout>
                  <c:x val="-6.328945970112182E-2"/>
                  <c:y val="-4.070861378698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86-4D12-8F2E-F689A5DA4BC9}"/>
                </c:ext>
              </c:extLst>
            </c:dLbl>
            <c:dLbl>
              <c:idx val="5"/>
              <c:layout>
                <c:manualLayout>
                  <c:x val="-6.9618405671233868E-2"/>
                  <c:y val="-4.6524130042270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86-4D12-8F2E-F689A5DA4BC9}"/>
                </c:ext>
              </c:extLst>
            </c:dLbl>
            <c:dLbl>
              <c:idx val="6"/>
              <c:layout>
                <c:manualLayout>
                  <c:x val="-7.4365115148818009E-2"/>
                  <c:y val="-3.489309753170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86-4D12-8F2E-F689A5DA4BC9}"/>
                </c:ext>
              </c:extLst>
            </c:dLbl>
            <c:dLbl>
              <c:idx val="7"/>
              <c:layout>
                <c:manualLayout>
                  <c:x val="-8.5440770596514365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86-4D12-8F2E-F689A5DA4BC9}"/>
                </c:ext>
              </c:extLst>
            </c:dLbl>
            <c:dLbl>
              <c:idx val="8"/>
              <c:layout>
                <c:manualLayout>
                  <c:x val="-6.9618405671234049E-2"/>
                  <c:y val="2.3262065021135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D86-4D12-8F2E-F689A5DA4BC9}"/>
                </c:ext>
              </c:extLst>
            </c:dLbl>
            <c:dLbl>
              <c:idx val="9"/>
              <c:layout>
                <c:manualLayout>
                  <c:x val="-6.8036169178705891E-2"/>
                  <c:y val="-2.326206502113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Sheet1!$C$2:$C$14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Sheet1!$D$2:$D$15</c:f>
              <c:numCache>
                <c:formatCode>General</c:formatCode>
                <c:ptCount val="14"/>
                <c:pt idx="0">
                  <c:v>53991</c:v>
                </c:pt>
                <c:pt idx="1">
                  <c:v>65373</c:v>
                </c:pt>
                <c:pt idx="2">
                  <c:v>68869</c:v>
                </c:pt>
                <c:pt idx="3">
                  <c:v>81219</c:v>
                </c:pt>
                <c:pt idx="4">
                  <c:v>84456</c:v>
                </c:pt>
                <c:pt idx="5">
                  <c:v>96853</c:v>
                </c:pt>
                <c:pt idx="6">
                  <c:v>105301</c:v>
                </c:pt>
                <c:pt idx="7">
                  <c:v>115146</c:v>
                </c:pt>
                <c:pt idx="8">
                  <c:v>107346</c:v>
                </c:pt>
                <c:pt idx="9">
                  <c:v>1487</c:v>
                </c:pt>
                <c:pt idx="10">
                  <c:v>10999</c:v>
                </c:pt>
                <c:pt idx="11">
                  <c:v>58162</c:v>
                </c:pt>
                <c:pt idx="12">
                  <c:v>89179</c:v>
                </c:pt>
              </c:numCache>
            </c:numRef>
          </c:val>
          <c:smooth val="0"/>
          <c:extLst>
            <c:ext xmlns:c16="http://schemas.microsoft.com/office/drawing/2014/chart" uri="{C3380CC4-5D6E-409C-BE32-E72D297353CC}">
              <c16:uniqueId val="{00000013-ED86-4D12-8F2E-F689A5DA4BC9}"/>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71820064"/>
        <c:crosses val="autoZero"/>
        <c:auto val="1"/>
        <c:lblAlgn val="ctr"/>
        <c:lblOffset val="100"/>
        <c:noMultiLvlLbl val="0"/>
      </c:catAx>
      <c:valAx>
        <c:axId val="471820064"/>
        <c:scaling>
          <c:orientation val="minMax"/>
          <c:max val="35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ja-JP"/>
          </a:p>
        </c:txPr>
        <c:crossAx val="471824656"/>
        <c:crosses val="autoZero"/>
        <c:crossBetween val="between"/>
        <c:majorUnit val="50000"/>
      </c:valAx>
      <c:valAx>
        <c:axId val="470352280"/>
        <c:scaling>
          <c:orientation val="minMax"/>
          <c:min val="0"/>
        </c:scaling>
        <c:delete val="1"/>
        <c:axPos val="r"/>
        <c:numFmt formatCode="General" sourceLinked="1"/>
        <c:majorTickMark val="out"/>
        <c:minorTickMark val="none"/>
        <c:tickLblPos val="nextTo"/>
        <c:crossAx val="470353264"/>
        <c:crosses val="max"/>
        <c:crossBetween val="between"/>
        <c:majorUnit val="2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c:spPr>
    </c:plotArea>
    <c:legend>
      <c:legendPos val="b"/>
      <c:layout>
        <c:manualLayout>
          <c:xMode val="edge"/>
          <c:yMode val="edge"/>
          <c:x val="0.35882900291644954"/>
          <c:y val="0.92023527380540437"/>
          <c:w val="0.28234181253606511"/>
          <c:h val="7.9764726194595639E-2"/>
        </c:manualLayout>
      </c:layout>
      <c:overlay val="0"/>
      <c:spPr>
        <a:noFill/>
        <a:ln>
          <a:noFill/>
        </a:ln>
        <a:effectLst/>
      </c:spPr>
      <c:txPr>
        <a:bodyPr rot="0" vert="horz"/>
        <a:lstStyle/>
        <a:p>
          <a:pPr>
            <a:defRPr/>
          </a:pPr>
          <a:endParaRPr lang="ja-JP"/>
        </a:p>
      </c:txPr>
    </c:legend>
    <c:plotVisOnly val="1"/>
    <c:dispBlanksAs val="gap"/>
    <c:showDLblsOverMax val="0"/>
  </c:chart>
  <c:spPr>
    <a:ln>
      <a:noFill/>
    </a:ln>
  </c:spPr>
  <c:txPr>
    <a:bodyPr/>
    <a:lstStyle/>
    <a:p>
      <a:pPr>
        <a:defRPr sz="800">
          <a:latin typeface="Meiryo UI" panose="020B0604030504040204" pitchFamily="50" charset="-128"/>
          <a:ea typeface="Meiryo UI" panose="020B0604030504040204" pitchFamily="50" charset="-128"/>
        </a:defRPr>
      </a:pPr>
      <a:endParaRPr lang="ja-JP"/>
    </a:p>
  </c:txPr>
  <c:userShapes r:id="rId1"/>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63940465664601E-2"/>
          <c:y val="3.5277777777777776E-2"/>
          <c:w val="0.93268064151684837"/>
          <c:h val="0.64989624183006545"/>
        </c:manualLayout>
      </c:layout>
      <c:barChart>
        <c:barDir val="col"/>
        <c:grouping val="stacked"/>
        <c:varyColors val="0"/>
        <c:ser>
          <c:idx val="0"/>
          <c:order val="0"/>
          <c:tx>
            <c:strRef>
              <c:f>Sheet1!$A$4</c:f>
              <c:strCache>
                <c:ptCount val="1"/>
                <c:pt idx="0">
                  <c:v>i-house（公益財団法人大阪国際交流センター）</c:v>
                </c:pt>
              </c:strCache>
            </c:strRef>
          </c:tx>
          <c:spPr>
            <a:solidFill>
              <a:schemeClr val="accent1"/>
            </a:solidFill>
            <a:ln>
              <a:noFill/>
            </a:ln>
            <a:effectLst/>
          </c:spPr>
          <c:invertIfNegative val="0"/>
          <c:cat>
            <c:multiLvlStrRef>
              <c:f>Sheet1!$B$2:$BL$3</c:f>
              <c:multiLvlStrCache>
                <c:ptCount val="63"/>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pt idx="60">
                    <c:v>1
月</c:v>
                  </c:pt>
                  <c:pt idx="61">
                    <c:v>2
月</c:v>
                  </c:pt>
                  <c:pt idx="62">
                    <c:v>3
月</c:v>
                  </c:pt>
                </c:lvl>
                <c:lvl>
                  <c:pt idx="0">
                    <c:v>2020年</c:v>
                  </c:pt>
                  <c:pt idx="12">
                    <c:v>2021年</c:v>
                  </c:pt>
                  <c:pt idx="24">
                    <c:v>2022年</c:v>
                  </c:pt>
                  <c:pt idx="36">
                    <c:v>2023年</c:v>
                  </c:pt>
                  <c:pt idx="48">
                    <c:v>2024年</c:v>
                  </c:pt>
                  <c:pt idx="60">
                    <c:v>2025年</c:v>
                  </c:pt>
                </c:lvl>
              </c:multiLvlStrCache>
            </c:multiLvlStrRef>
          </c:cat>
          <c:val>
            <c:numRef>
              <c:f>Sheet1!$B$4:$BL$4</c:f>
              <c:numCache>
                <c:formatCode>General</c:formatCode>
                <c:ptCount val="63"/>
                <c:pt idx="1">
                  <c:v>278</c:v>
                </c:pt>
                <c:pt idx="2">
                  <c:v>364</c:v>
                </c:pt>
                <c:pt idx="3">
                  <c:v>432</c:v>
                </c:pt>
                <c:pt idx="4">
                  <c:v>377</c:v>
                </c:pt>
                <c:pt idx="5">
                  <c:v>715</c:v>
                </c:pt>
                <c:pt idx="6">
                  <c:v>799</c:v>
                </c:pt>
                <c:pt idx="7">
                  <c:v>781</c:v>
                </c:pt>
                <c:pt idx="8">
                  <c:v>296</c:v>
                </c:pt>
                <c:pt idx="9">
                  <c:v>346</c:v>
                </c:pt>
                <c:pt idx="10">
                  <c:v>333</c:v>
                </c:pt>
                <c:pt idx="11">
                  <c:v>244</c:v>
                </c:pt>
                <c:pt idx="12">
                  <c:v>254</c:v>
                </c:pt>
                <c:pt idx="13">
                  <c:v>236</c:v>
                </c:pt>
                <c:pt idx="14">
                  <c:v>233</c:v>
                </c:pt>
                <c:pt idx="15">
                  <c:v>312</c:v>
                </c:pt>
                <c:pt idx="16">
                  <c:v>231</c:v>
                </c:pt>
                <c:pt idx="17">
                  <c:v>342</c:v>
                </c:pt>
                <c:pt idx="18">
                  <c:v>307</c:v>
                </c:pt>
                <c:pt idx="19">
                  <c:v>452</c:v>
                </c:pt>
                <c:pt idx="20">
                  <c:v>330</c:v>
                </c:pt>
                <c:pt idx="21">
                  <c:v>252</c:v>
                </c:pt>
                <c:pt idx="22">
                  <c:v>244</c:v>
                </c:pt>
                <c:pt idx="23">
                  <c:v>219</c:v>
                </c:pt>
                <c:pt idx="24">
                  <c:v>644</c:v>
                </c:pt>
                <c:pt idx="25">
                  <c:v>513</c:v>
                </c:pt>
                <c:pt idx="26">
                  <c:v>365</c:v>
                </c:pt>
                <c:pt idx="27">
                  <c:v>402</c:v>
                </c:pt>
                <c:pt idx="28">
                  <c:v>430</c:v>
                </c:pt>
                <c:pt idx="29">
                  <c:v>401</c:v>
                </c:pt>
                <c:pt idx="30">
                  <c:v>444</c:v>
                </c:pt>
                <c:pt idx="31">
                  <c:v>359</c:v>
                </c:pt>
                <c:pt idx="32">
                  <c:v>311</c:v>
                </c:pt>
                <c:pt idx="33">
                  <c:v>285</c:v>
                </c:pt>
                <c:pt idx="34">
                  <c:v>313</c:v>
                </c:pt>
                <c:pt idx="35">
                  <c:v>408</c:v>
                </c:pt>
                <c:pt idx="36">
                  <c:v>363</c:v>
                </c:pt>
                <c:pt idx="37">
                  <c:v>341</c:v>
                </c:pt>
                <c:pt idx="38">
                  <c:v>360</c:v>
                </c:pt>
                <c:pt idx="39">
                  <c:v>338</c:v>
                </c:pt>
                <c:pt idx="40">
                  <c:v>316</c:v>
                </c:pt>
                <c:pt idx="41">
                  <c:v>291</c:v>
                </c:pt>
                <c:pt idx="42">
                  <c:v>343</c:v>
                </c:pt>
                <c:pt idx="43">
                  <c:v>306</c:v>
                </c:pt>
                <c:pt idx="44">
                  <c:v>337</c:v>
                </c:pt>
                <c:pt idx="45">
                  <c:v>333</c:v>
                </c:pt>
                <c:pt idx="46">
                  <c:v>363</c:v>
                </c:pt>
                <c:pt idx="47">
                  <c:v>302</c:v>
                </c:pt>
                <c:pt idx="48">
                  <c:v>346</c:v>
                </c:pt>
                <c:pt idx="49">
                  <c:v>431</c:v>
                </c:pt>
                <c:pt idx="50">
                  <c:v>369</c:v>
                </c:pt>
                <c:pt idx="51">
                  <c:v>302</c:v>
                </c:pt>
                <c:pt idx="52">
                  <c:v>312</c:v>
                </c:pt>
                <c:pt idx="53">
                  <c:v>329</c:v>
                </c:pt>
                <c:pt idx="54">
                  <c:v>303</c:v>
                </c:pt>
                <c:pt idx="55">
                  <c:v>294</c:v>
                </c:pt>
                <c:pt idx="56">
                  <c:v>319</c:v>
                </c:pt>
                <c:pt idx="57">
                  <c:v>359</c:v>
                </c:pt>
                <c:pt idx="58">
                  <c:v>305</c:v>
                </c:pt>
                <c:pt idx="59">
                  <c:v>289</c:v>
                </c:pt>
                <c:pt idx="60">
                  <c:v>301</c:v>
                </c:pt>
                <c:pt idx="61">
                  <c:v>365</c:v>
                </c:pt>
                <c:pt idx="62">
                  <c:v>419</c:v>
                </c:pt>
              </c:numCache>
            </c:numRef>
          </c:val>
          <c:extLst>
            <c:ext xmlns:c16="http://schemas.microsoft.com/office/drawing/2014/chart" uri="{C3380CC4-5D6E-409C-BE32-E72D297353CC}">
              <c16:uniqueId val="{00000000-F0F3-44FB-BEB6-9DCCFF9A2A65}"/>
            </c:ext>
          </c:extLst>
        </c:ser>
        <c:ser>
          <c:idx val="1"/>
          <c:order val="1"/>
          <c:tx>
            <c:strRef>
              <c:f>Sheet1!$A$5</c:f>
              <c:strCache>
                <c:ptCount val="1"/>
                <c:pt idx="0">
                  <c:v>OFIX（公益財団法人大阪府国際交流財団）</c:v>
                </c:pt>
              </c:strCache>
            </c:strRef>
          </c:tx>
          <c:spPr>
            <a:pattFill prst="wdUpDiag">
              <a:fgClr>
                <a:schemeClr val="accent2"/>
              </a:fgClr>
              <a:bgClr>
                <a:schemeClr val="bg1"/>
              </a:bgClr>
            </a:pattFill>
            <a:ln w="0">
              <a:solidFill>
                <a:schemeClr val="accent2"/>
              </a:solidFill>
            </a:ln>
            <a:effectLst/>
          </c:spPr>
          <c:invertIfNegative val="0"/>
          <c:cat>
            <c:multiLvlStrRef>
              <c:f>Sheet1!$B$2:$BL$3</c:f>
              <c:multiLvlStrCache>
                <c:ptCount val="63"/>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pt idx="60">
                    <c:v>1
月</c:v>
                  </c:pt>
                  <c:pt idx="61">
                    <c:v>2
月</c:v>
                  </c:pt>
                  <c:pt idx="62">
                    <c:v>3
月</c:v>
                  </c:pt>
                </c:lvl>
                <c:lvl>
                  <c:pt idx="0">
                    <c:v>2020年</c:v>
                  </c:pt>
                  <c:pt idx="12">
                    <c:v>2021年</c:v>
                  </c:pt>
                  <c:pt idx="24">
                    <c:v>2022年</c:v>
                  </c:pt>
                  <c:pt idx="36">
                    <c:v>2023年</c:v>
                  </c:pt>
                  <c:pt idx="48">
                    <c:v>2024年</c:v>
                  </c:pt>
                  <c:pt idx="60">
                    <c:v>2025年</c:v>
                  </c:pt>
                </c:lvl>
              </c:multiLvlStrCache>
            </c:multiLvlStrRef>
          </c:cat>
          <c:val>
            <c:numRef>
              <c:f>Sheet1!$B$5:$BL$5</c:f>
              <c:numCache>
                <c:formatCode>#,##0_);[Red]\(#,##0\)</c:formatCode>
                <c:ptCount val="63"/>
                <c:pt idx="1">
                  <c:v>60</c:v>
                </c:pt>
                <c:pt idx="2">
                  <c:v>185</c:v>
                </c:pt>
                <c:pt idx="3">
                  <c:v>350</c:v>
                </c:pt>
                <c:pt idx="4">
                  <c:v>200</c:v>
                </c:pt>
                <c:pt idx="5">
                  <c:v>222</c:v>
                </c:pt>
                <c:pt idx="6">
                  <c:v>233</c:v>
                </c:pt>
                <c:pt idx="7">
                  <c:v>196</c:v>
                </c:pt>
                <c:pt idx="8">
                  <c:v>156</c:v>
                </c:pt>
                <c:pt idx="9">
                  <c:v>186</c:v>
                </c:pt>
                <c:pt idx="10">
                  <c:v>157</c:v>
                </c:pt>
                <c:pt idx="11">
                  <c:v>183</c:v>
                </c:pt>
                <c:pt idx="12">
                  <c:v>159</c:v>
                </c:pt>
                <c:pt idx="13">
                  <c:v>137</c:v>
                </c:pt>
                <c:pt idx="14">
                  <c:v>189</c:v>
                </c:pt>
                <c:pt idx="15">
                  <c:v>223</c:v>
                </c:pt>
                <c:pt idx="16">
                  <c:v>159</c:v>
                </c:pt>
                <c:pt idx="17">
                  <c:v>146</c:v>
                </c:pt>
                <c:pt idx="18">
                  <c:v>179</c:v>
                </c:pt>
                <c:pt idx="19">
                  <c:v>182</c:v>
                </c:pt>
                <c:pt idx="20">
                  <c:v>169</c:v>
                </c:pt>
                <c:pt idx="21">
                  <c:v>127</c:v>
                </c:pt>
                <c:pt idx="22">
                  <c:v>130</c:v>
                </c:pt>
                <c:pt idx="23">
                  <c:v>117</c:v>
                </c:pt>
                <c:pt idx="24">
                  <c:v>268</c:v>
                </c:pt>
                <c:pt idx="25">
                  <c:v>343</c:v>
                </c:pt>
                <c:pt idx="26">
                  <c:v>269</c:v>
                </c:pt>
                <c:pt idx="27">
                  <c:v>319</c:v>
                </c:pt>
                <c:pt idx="28">
                  <c:v>354</c:v>
                </c:pt>
                <c:pt idx="29">
                  <c:v>267</c:v>
                </c:pt>
                <c:pt idx="30">
                  <c:v>344</c:v>
                </c:pt>
                <c:pt idx="31">
                  <c:v>383</c:v>
                </c:pt>
                <c:pt idx="32">
                  <c:v>168</c:v>
                </c:pt>
                <c:pt idx="33">
                  <c:v>183</c:v>
                </c:pt>
                <c:pt idx="34">
                  <c:v>195</c:v>
                </c:pt>
                <c:pt idx="35">
                  <c:v>185</c:v>
                </c:pt>
                <c:pt idx="36">
                  <c:v>191</c:v>
                </c:pt>
                <c:pt idx="37">
                  <c:v>148</c:v>
                </c:pt>
                <c:pt idx="38">
                  <c:v>190</c:v>
                </c:pt>
                <c:pt idx="39">
                  <c:v>176</c:v>
                </c:pt>
                <c:pt idx="40">
                  <c:v>183</c:v>
                </c:pt>
                <c:pt idx="41">
                  <c:v>196</c:v>
                </c:pt>
                <c:pt idx="42">
                  <c:v>128</c:v>
                </c:pt>
                <c:pt idx="43">
                  <c:v>196</c:v>
                </c:pt>
                <c:pt idx="44">
                  <c:v>193</c:v>
                </c:pt>
                <c:pt idx="45">
                  <c:v>220</c:v>
                </c:pt>
                <c:pt idx="46">
                  <c:v>168</c:v>
                </c:pt>
                <c:pt idx="47">
                  <c:v>166</c:v>
                </c:pt>
                <c:pt idx="48">
                  <c:v>133</c:v>
                </c:pt>
                <c:pt idx="49">
                  <c:v>170</c:v>
                </c:pt>
                <c:pt idx="50">
                  <c:v>150</c:v>
                </c:pt>
                <c:pt idx="51">
                  <c:v>185</c:v>
                </c:pt>
                <c:pt idx="52">
                  <c:v>253</c:v>
                </c:pt>
                <c:pt idx="53">
                  <c:v>220</c:v>
                </c:pt>
                <c:pt idx="54">
                  <c:v>269</c:v>
                </c:pt>
                <c:pt idx="55">
                  <c:v>206</c:v>
                </c:pt>
                <c:pt idx="56">
                  <c:v>211</c:v>
                </c:pt>
                <c:pt idx="57">
                  <c:v>261</c:v>
                </c:pt>
                <c:pt idx="58">
                  <c:v>197</c:v>
                </c:pt>
                <c:pt idx="59">
                  <c:v>178</c:v>
                </c:pt>
                <c:pt idx="60">
                  <c:v>270</c:v>
                </c:pt>
                <c:pt idx="61">
                  <c:v>328</c:v>
                </c:pt>
                <c:pt idx="62">
                  <c:v>243</c:v>
                </c:pt>
              </c:numCache>
            </c:numRef>
          </c:val>
          <c:extLst>
            <c:ext xmlns:c16="http://schemas.microsoft.com/office/drawing/2014/chart" uri="{C3380CC4-5D6E-409C-BE32-E72D297353CC}">
              <c16:uniqueId val="{00000001-F0F3-44FB-BEB6-9DCCFF9A2A65}"/>
            </c:ext>
          </c:extLst>
        </c:ser>
        <c:ser>
          <c:idx val="2"/>
          <c:order val="2"/>
          <c:tx>
            <c:strRef>
              <c:f>Sheet1!$A$6</c:f>
              <c:strCache>
                <c:ptCount val="1"/>
                <c:pt idx="0">
                  <c:v>計</c:v>
                </c:pt>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0F3-44FB-BEB6-9DCCFF9A2A65}"/>
                </c:ext>
              </c:extLst>
            </c:dLbl>
            <c:dLbl>
              <c:idx val="61"/>
              <c:layout>
                <c:manualLayout>
                  <c:x val="-1.0155467759816905E-2"/>
                  <c:y val="0.139258544398016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F3-44FB-BEB6-9DCCFF9A2A6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Sheet1!$B$2:$BL$3</c:f>
              <c:multiLvlStrCache>
                <c:ptCount val="63"/>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pt idx="60">
                    <c:v>1
月</c:v>
                  </c:pt>
                  <c:pt idx="61">
                    <c:v>2
月</c:v>
                  </c:pt>
                  <c:pt idx="62">
                    <c:v>3
月</c:v>
                  </c:pt>
                </c:lvl>
                <c:lvl>
                  <c:pt idx="0">
                    <c:v>2020年</c:v>
                  </c:pt>
                  <c:pt idx="12">
                    <c:v>2021年</c:v>
                  </c:pt>
                  <c:pt idx="24">
                    <c:v>2022年</c:v>
                  </c:pt>
                  <c:pt idx="36">
                    <c:v>2023年</c:v>
                  </c:pt>
                  <c:pt idx="48">
                    <c:v>2024年</c:v>
                  </c:pt>
                  <c:pt idx="60">
                    <c:v>2025年</c:v>
                  </c:pt>
                </c:lvl>
              </c:multiLvlStrCache>
            </c:multiLvlStrRef>
          </c:cat>
          <c:val>
            <c:numRef>
              <c:f>Sheet1!$B$6:$BL$6</c:f>
              <c:numCache>
                <c:formatCode>#,##0_);[Red]\(#,##0\)</c:formatCode>
                <c:ptCount val="63"/>
                <c:pt idx="0">
                  <c:v>0</c:v>
                </c:pt>
                <c:pt idx="1">
                  <c:v>338</c:v>
                </c:pt>
                <c:pt idx="2">
                  <c:v>549</c:v>
                </c:pt>
                <c:pt idx="3">
                  <c:v>782</c:v>
                </c:pt>
                <c:pt idx="4">
                  <c:v>577</c:v>
                </c:pt>
                <c:pt idx="5">
                  <c:v>937</c:v>
                </c:pt>
                <c:pt idx="6">
                  <c:v>1032</c:v>
                </c:pt>
                <c:pt idx="7">
                  <c:v>977</c:v>
                </c:pt>
                <c:pt idx="8">
                  <c:v>452</c:v>
                </c:pt>
                <c:pt idx="9">
                  <c:v>532</c:v>
                </c:pt>
                <c:pt idx="10">
                  <c:v>490</c:v>
                </c:pt>
                <c:pt idx="11">
                  <c:v>427</c:v>
                </c:pt>
                <c:pt idx="12">
                  <c:v>413</c:v>
                </c:pt>
                <c:pt idx="13">
                  <c:v>373</c:v>
                </c:pt>
                <c:pt idx="14">
                  <c:v>422</c:v>
                </c:pt>
                <c:pt idx="15">
                  <c:v>535</c:v>
                </c:pt>
                <c:pt idx="16">
                  <c:v>390</c:v>
                </c:pt>
                <c:pt idx="17">
                  <c:v>488</c:v>
                </c:pt>
                <c:pt idx="18">
                  <c:v>486</c:v>
                </c:pt>
                <c:pt idx="19">
                  <c:v>634</c:v>
                </c:pt>
                <c:pt idx="20">
                  <c:v>499</c:v>
                </c:pt>
                <c:pt idx="21">
                  <c:v>379</c:v>
                </c:pt>
                <c:pt idx="22">
                  <c:v>374</c:v>
                </c:pt>
                <c:pt idx="23">
                  <c:v>336</c:v>
                </c:pt>
                <c:pt idx="24">
                  <c:v>912</c:v>
                </c:pt>
                <c:pt idx="25">
                  <c:v>856</c:v>
                </c:pt>
                <c:pt idx="26">
                  <c:v>634</c:v>
                </c:pt>
                <c:pt idx="27">
                  <c:v>721</c:v>
                </c:pt>
                <c:pt idx="28">
                  <c:v>784</c:v>
                </c:pt>
                <c:pt idx="29">
                  <c:v>668</c:v>
                </c:pt>
                <c:pt idx="30">
                  <c:v>788</c:v>
                </c:pt>
                <c:pt idx="31">
                  <c:v>742</c:v>
                </c:pt>
                <c:pt idx="32">
                  <c:v>479</c:v>
                </c:pt>
                <c:pt idx="33">
                  <c:v>468</c:v>
                </c:pt>
                <c:pt idx="34">
                  <c:v>508</c:v>
                </c:pt>
                <c:pt idx="35">
                  <c:v>593</c:v>
                </c:pt>
                <c:pt idx="36">
                  <c:v>554</c:v>
                </c:pt>
                <c:pt idx="37">
                  <c:v>489</c:v>
                </c:pt>
                <c:pt idx="38">
                  <c:v>550</c:v>
                </c:pt>
                <c:pt idx="39">
                  <c:v>514</c:v>
                </c:pt>
                <c:pt idx="40">
                  <c:v>499</c:v>
                </c:pt>
                <c:pt idx="41">
                  <c:v>487</c:v>
                </c:pt>
                <c:pt idx="42">
                  <c:v>471</c:v>
                </c:pt>
                <c:pt idx="43">
                  <c:v>502</c:v>
                </c:pt>
                <c:pt idx="44">
                  <c:v>530</c:v>
                </c:pt>
                <c:pt idx="45">
                  <c:v>553</c:v>
                </c:pt>
                <c:pt idx="46">
                  <c:v>531</c:v>
                </c:pt>
                <c:pt idx="47">
                  <c:v>468</c:v>
                </c:pt>
                <c:pt idx="48">
                  <c:v>479</c:v>
                </c:pt>
                <c:pt idx="49">
                  <c:v>601</c:v>
                </c:pt>
                <c:pt idx="50">
                  <c:v>519</c:v>
                </c:pt>
                <c:pt idx="51">
                  <c:v>487</c:v>
                </c:pt>
                <c:pt idx="52">
                  <c:v>565</c:v>
                </c:pt>
                <c:pt idx="53">
                  <c:v>549</c:v>
                </c:pt>
                <c:pt idx="54">
                  <c:v>572</c:v>
                </c:pt>
                <c:pt idx="55">
                  <c:v>500</c:v>
                </c:pt>
                <c:pt idx="56">
                  <c:v>530</c:v>
                </c:pt>
                <c:pt idx="57">
                  <c:v>620</c:v>
                </c:pt>
                <c:pt idx="58">
                  <c:v>502</c:v>
                </c:pt>
                <c:pt idx="59">
                  <c:v>467</c:v>
                </c:pt>
                <c:pt idx="60">
                  <c:v>571</c:v>
                </c:pt>
                <c:pt idx="61">
                  <c:v>693</c:v>
                </c:pt>
                <c:pt idx="62">
                  <c:v>662</c:v>
                </c:pt>
              </c:numCache>
            </c:numRef>
          </c:val>
          <c:extLst>
            <c:ext xmlns:c16="http://schemas.microsoft.com/office/drawing/2014/chart" uri="{C3380CC4-5D6E-409C-BE32-E72D297353CC}">
              <c16:uniqueId val="{00000003-F0F3-44FB-BEB6-9DCCFF9A2A65}"/>
            </c:ext>
          </c:extLst>
        </c:ser>
        <c:dLbls>
          <c:showLegendKey val="0"/>
          <c:showVal val="0"/>
          <c:showCatName val="0"/>
          <c:showSerName val="0"/>
          <c:showPercent val="0"/>
          <c:showBubbleSize val="0"/>
        </c:dLbls>
        <c:gapWidth val="150"/>
        <c:overlap val="100"/>
        <c:axId val="290438832"/>
        <c:axId val="290435552"/>
      </c:barChart>
      <c:catAx>
        <c:axId val="2904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5552"/>
        <c:crosses val="autoZero"/>
        <c:auto val="1"/>
        <c:lblAlgn val="ctr"/>
        <c:lblOffset val="100"/>
        <c:noMultiLvlLbl val="0"/>
      </c:catAx>
      <c:valAx>
        <c:axId val="290435552"/>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8832"/>
        <c:crosses val="autoZero"/>
        <c:crossBetween val="between"/>
      </c:valAx>
      <c:spPr>
        <a:noFill/>
        <a:ln>
          <a:noFill/>
        </a:ln>
        <a:effectLst/>
      </c:spPr>
    </c:plotArea>
    <c:legend>
      <c:legendPos val="t"/>
      <c:legendEntry>
        <c:idx val="2"/>
        <c:delete val="1"/>
      </c:legendEntry>
      <c:layout>
        <c:manualLayout>
          <c:xMode val="edge"/>
          <c:yMode val="edge"/>
          <c:x val="0.18751028227491326"/>
          <c:y val="7.6636887110970294E-4"/>
          <c:w val="0.64132235842175578"/>
          <c:h val="0.1257616295185979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399011585243456E-2"/>
          <c:y val="0.20099591486391905"/>
          <c:w val="0.92904741191047691"/>
          <c:h val="0.69839332019084022"/>
        </c:manualLayout>
      </c:layout>
      <c:barChart>
        <c:barDir val="col"/>
        <c:grouping val="clustered"/>
        <c:varyColors val="0"/>
        <c:ser>
          <c:idx val="0"/>
          <c:order val="0"/>
          <c:tx>
            <c:strRef>
              <c:f>'業況 （グラフ用） (2)'!$E$6</c:f>
              <c:strCache>
                <c:ptCount val="1"/>
                <c:pt idx="0">
                  <c:v>2020年3月</c:v>
                </c:pt>
              </c:strCache>
            </c:strRef>
          </c:tx>
          <c:spPr>
            <a:solidFill>
              <a:schemeClr val="accent1"/>
            </a:solidFill>
            <a:ln>
              <a:solidFill>
                <a:schemeClr val="accent1"/>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(2)'!$E$7:$E$10</c:f>
              <c:numCache>
                <c:formatCode>0\ </c:formatCode>
                <c:ptCount val="4"/>
                <c:pt idx="0">
                  <c:v>-10</c:v>
                </c:pt>
                <c:pt idx="1">
                  <c:v>-16</c:v>
                </c:pt>
                <c:pt idx="2">
                  <c:v>-3</c:v>
                </c:pt>
                <c:pt idx="3">
                  <c:v>-55</c:v>
                </c:pt>
              </c:numCache>
            </c:numRef>
          </c:val>
          <c:extLst>
            <c:ext xmlns:c16="http://schemas.microsoft.com/office/drawing/2014/chart" uri="{C3380CC4-5D6E-409C-BE32-E72D297353CC}">
              <c16:uniqueId val="{00000000-3316-4D7E-8E44-0DC29CF40FCD}"/>
            </c:ext>
          </c:extLst>
        </c:ser>
        <c:ser>
          <c:idx val="1"/>
          <c:order val="1"/>
          <c:tx>
            <c:strRef>
              <c:f>'業況 （グラフ用） (2)'!$F$6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(2)'!$F$7:$F$10</c:f>
              <c:numCache>
                <c:formatCode>0\ </c:formatCode>
                <c:ptCount val="4"/>
                <c:pt idx="0">
                  <c:v>-36</c:v>
                </c:pt>
                <c:pt idx="1">
                  <c:v>-42</c:v>
                </c:pt>
                <c:pt idx="2">
                  <c:v>-31</c:v>
                </c:pt>
                <c:pt idx="3">
                  <c:v>-85</c:v>
                </c:pt>
              </c:numCache>
            </c:numRef>
          </c:val>
          <c:extLst>
            <c:ext xmlns:c16="http://schemas.microsoft.com/office/drawing/2014/chart" uri="{C3380CC4-5D6E-409C-BE32-E72D297353CC}">
              <c16:uniqueId val="{00000001-3316-4D7E-8E44-0DC29CF40FCD}"/>
            </c:ext>
          </c:extLst>
        </c:ser>
        <c:ser>
          <c:idx val="2"/>
          <c:order val="2"/>
          <c:tx>
            <c:strRef>
              <c:f>'業況 （グラフ用） (2)'!$G$6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(2)'!$G$7:$G$10</c:f>
              <c:numCache>
                <c:formatCode>0\ </c:formatCode>
                <c:ptCount val="4"/>
                <c:pt idx="0">
                  <c:v>-32</c:v>
                </c:pt>
                <c:pt idx="1">
                  <c:v>-39</c:v>
                </c:pt>
                <c:pt idx="2">
                  <c:v>-25</c:v>
                </c:pt>
                <c:pt idx="3">
                  <c:v>-76</c:v>
                </c:pt>
              </c:numCache>
            </c:numRef>
          </c:val>
          <c:extLst>
            <c:ext xmlns:c16="http://schemas.microsoft.com/office/drawing/2014/chart" uri="{C3380CC4-5D6E-409C-BE32-E72D297353CC}">
              <c16:uniqueId val="{00000002-3316-4D7E-8E44-0DC29CF40FCD}"/>
            </c:ext>
          </c:extLst>
        </c:ser>
        <c:ser>
          <c:idx val="3"/>
          <c:order val="3"/>
          <c:tx>
            <c:strRef>
              <c:f>'業況 （グラフ用） (2)'!$H$6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(2)'!$H$7:$H$10</c:f>
              <c:numCache>
                <c:formatCode>0\ </c:formatCode>
                <c:ptCount val="4"/>
                <c:pt idx="0">
                  <c:v>-20</c:v>
                </c:pt>
                <c:pt idx="1">
                  <c:v>-24</c:v>
                </c:pt>
                <c:pt idx="2">
                  <c:v>-16</c:v>
                </c:pt>
                <c:pt idx="3">
                  <c:v>-43</c:v>
                </c:pt>
              </c:numCache>
            </c:numRef>
          </c:val>
          <c:extLst>
            <c:ext xmlns:c16="http://schemas.microsoft.com/office/drawing/2014/chart" uri="{C3380CC4-5D6E-409C-BE32-E72D297353CC}">
              <c16:uniqueId val="{00000003-3316-4D7E-8E44-0DC29CF40FCD}"/>
            </c:ext>
          </c:extLst>
        </c:ser>
        <c:ser>
          <c:idx val="4"/>
          <c:order val="4"/>
          <c:tx>
            <c:strRef>
              <c:f>'業況 （グラフ用） (2)'!$I$6</c:f>
              <c:strCache>
                <c:ptCount val="1"/>
                <c:pt idx="0">
                  <c:v>2021年3月</c:v>
                </c:pt>
              </c:strCache>
            </c:strRef>
          </c:tx>
          <c:spPr>
            <a:solidFill>
              <a:schemeClr val="accent6"/>
            </a:solidFill>
            <a:ln>
              <a:solidFill>
                <a:schemeClr val="accent6"/>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(2)'!$I$7:$I$10</c:f>
              <c:numCache>
                <c:formatCode>0\ </c:formatCode>
                <c:ptCount val="4"/>
                <c:pt idx="0">
                  <c:v>-9</c:v>
                </c:pt>
                <c:pt idx="1">
                  <c:v>-6</c:v>
                </c:pt>
                <c:pt idx="2">
                  <c:v>-14</c:v>
                </c:pt>
                <c:pt idx="3">
                  <c:v>-73</c:v>
                </c:pt>
              </c:numCache>
            </c:numRef>
          </c:val>
          <c:extLst>
            <c:ext xmlns:c16="http://schemas.microsoft.com/office/drawing/2014/chart" uri="{C3380CC4-5D6E-409C-BE32-E72D297353CC}">
              <c16:uniqueId val="{00000004-3316-4D7E-8E44-0DC29CF40FCD}"/>
            </c:ext>
          </c:extLst>
        </c:ser>
        <c:ser>
          <c:idx val="5"/>
          <c:order val="5"/>
          <c:tx>
            <c:strRef>
              <c:f>'業況 （グラフ用） (2)'!$J$6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(2)'!$J$7:$J$10</c:f>
              <c:numCache>
                <c:formatCode>0\ </c:formatCode>
                <c:ptCount val="4"/>
                <c:pt idx="0">
                  <c:v>-5</c:v>
                </c:pt>
                <c:pt idx="1">
                  <c:v>-1</c:v>
                </c:pt>
                <c:pt idx="2">
                  <c:v>-9</c:v>
                </c:pt>
                <c:pt idx="3">
                  <c:v>-64</c:v>
                </c:pt>
              </c:numCache>
            </c:numRef>
          </c:val>
          <c:extLst>
            <c:ext xmlns:c16="http://schemas.microsoft.com/office/drawing/2014/chart" uri="{C3380CC4-5D6E-409C-BE32-E72D297353CC}">
              <c16:uniqueId val="{00000005-3316-4D7E-8E44-0DC29CF40FCD}"/>
            </c:ext>
          </c:extLst>
        </c:ser>
        <c:ser>
          <c:idx val="6"/>
          <c:order val="6"/>
          <c:tx>
            <c:strRef>
              <c:f>'業況 （グラフ用） (2)'!$K$6</c:f>
              <c:strCache>
                <c:ptCount val="1"/>
                <c:pt idx="0">
                  <c:v>2021年9月</c:v>
                </c:pt>
              </c:strCache>
            </c:strRef>
          </c:tx>
          <c:spPr>
            <a:solidFill>
              <a:schemeClr val="accent4"/>
            </a:solidFill>
            <a:ln>
              <a:solidFill>
                <a:schemeClr val="accent4"/>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(2)'!$K$7:$K$10</c:f>
              <c:numCache>
                <c:formatCode>0\ </c:formatCode>
                <c:ptCount val="4"/>
                <c:pt idx="0">
                  <c:v>-1</c:v>
                </c:pt>
                <c:pt idx="1">
                  <c:v>3</c:v>
                </c:pt>
                <c:pt idx="2">
                  <c:v>-6</c:v>
                </c:pt>
                <c:pt idx="3">
                  <c:v>-66</c:v>
                </c:pt>
              </c:numCache>
            </c:numRef>
          </c:val>
          <c:extLst>
            <c:ext xmlns:c16="http://schemas.microsoft.com/office/drawing/2014/chart" uri="{C3380CC4-5D6E-409C-BE32-E72D297353CC}">
              <c16:uniqueId val="{00000006-3316-4D7E-8E44-0DC29CF40FCD}"/>
            </c:ext>
          </c:extLst>
        </c:ser>
        <c:ser>
          <c:idx val="7"/>
          <c:order val="7"/>
          <c:tx>
            <c:strRef>
              <c:f>'業況 （グラフ用） (2)'!$L$6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(2)'!$L$7:$L$10</c:f>
              <c:numCache>
                <c:formatCode>0\ </c:formatCode>
                <c:ptCount val="4"/>
                <c:pt idx="0">
                  <c:v>5</c:v>
                </c:pt>
                <c:pt idx="1">
                  <c:v>7</c:v>
                </c:pt>
                <c:pt idx="2">
                  <c:v>4</c:v>
                </c:pt>
                <c:pt idx="3">
                  <c:v>-28</c:v>
                </c:pt>
              </c:numCache>
            </c:numRef>
          </c:val>
          <c:extLst>
            <c:ext xmlns:c16="http://schemas.microsoft.com/office/drawing/2014/chart" uri="{C3380CC4-5D6E-409C-BE32-E72D297353CC}">
              <c16:uniqueId val="{00000007-3316-4D7E-8E44-0DC29CF40FCD}"/>
            </c:ext>
          </c:extLst>
        </c:ser>
        <c:ser>
          <c:idx val="8"/>
          <c:order val="8"/>
          <c:tx>
            <c:strRef>
              <c:f>'業況 （グラフ用） (2)'!$M$6</c:f>
              <c:strCache>
                <c:ptCount val="1"/>
                <c:pt idx="0">
                  <c:v>2022年3月</c:v>
                </c:pt>
              </c:strCache>
            </c:strRef>
          </c:tx>
          <c:spPr>
            <a:solidFill>
              <a:srgbClr val="FF99FF"/>
            </a:solidFill>
            <a:ln>
              <a:solidFill>
                <a:srgbClr val="FF99FF"/>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(2)'!$M$7:$M$10</c:f>
              <c:numCache>
                <c:formatCode>0\ </c:formatCode>
                <c:ptCount val="4"/>
                <c:pt idx="0">
                  <c:v>1</c:v>
                </c:pt>
                <c:pt idx="1">
                  <c:v>5</c:v>
                </c:pt>
                <c:pt idx="2">
                  <c:v>-3</c:v>
                </c:pt>
                <c:pt idx="3">
                  <c:v>-53</c:v>
                </c:pt>
              </c:numCache>
            </c:numRef>
          </c:val>
          <c:extLst>
            <c:ext xmlns:c16="http://schemas.microsoft.com/office/drawing/2014/chart" uri="{C3380CC4-5D6E-409C-BE32-E72D297353CC}">
              <c16:uniqueId val="{00000008-3316-4D7E-8E44-0DC29CF40FCD}"/>
            </c:ext>
          </c:extLst>
        </c:ser>
        <c:ser>
          <c:idx val="9"/>
          <c:order val="9"/>
          <c:tx>
            <c:strRef>
              <c:f>'業況 （グラフ用） (2)'!$N$6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(2)'!$N$7:$N$10</c:f>
              <c:numCache>
                <c:formatCode>0\ </c:formatCode>
                <c:ptCount val="4"/>
                <c:pt idx="0">
                  <c:v>1</c:v>
                </c:pt>
                <c:pt idx="1">
                  <c:v>-1</c:v>
                </c:pt>
                <c:pt idx="2">
                  <c:v>3</c:v>
                </c:pt>
                <c:pt idx="3">
                  <c:v>-20</c:v>
                </c:pt>
              </c:numCache>
            </c:numRef>
          </c:val>
          <c:extLst>
            <c:ext xmlns:c16="http://schemas.microsoft.com/office/drawing/2014/chart" uri="{C3380CC4-5D6E-409C-BE32-E72D297353CC}">
              <c16:uniqueId val="{00000009-3316-4D7E-8E44-0DC29CF40FCD}"/>
            </c:ext>
          </c:extLst>
        </c:ser>
        <c:ser>
          <c:idx val="10"/>
          <c:order val="10"/>
          <c:tx>
            <c:strRef>
              <c:f>'業況 （グラフ用） (2)'!$O$6</c:f>
              <c:strCache>
                <c:ptCount val="1"/>
                <c:pt idx="0">
                  <c:v>2022年9月</c:v>
                </c:pt>
              </c:strCache>
            </c:strRef>
          </c:tx>
          <c:spPr>
            <a:solidFill>
              <a:srgbClr val="FF6600"/>
            </a:solidFill>
            <a:ln>
              <a:solidFill>
                <a:srgbClr val="FF660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(2)'!$O$7:$O$10</c:f>
              <c:numCache>
                <c:formatCode>0\ </c:formatCode>
                <c:ptCount val="4"/>
                <c:pt idx="0">
                  <c:v>3</c:v>
                </c:pt>
                <c:pt idx="1">
                  <c:v>1</c:v>
                </c:pt>
                <c:pt idx="2">
                  <c:v>4</c:v>
                </c:pt>
                <c:pt idx="3">
                  <c:v>-17</c:v>
                </c:pt>
              </c:numCache>
            </c:numRef>
          </c:val>
          <c:extLst>
            <c:ext xmlns:c16="http://schemas.microsoft.com/office/drawing/2014/chart" uri="{C3380CC4-5D6E-409C-BE32-E72D297353CC}">
              <c16:uniqueId val="{0000000A-3316-4D7E-8E44-0DC29CF40FCD}"/>
            </c:ext>
          </c:extLst>
        </c:ser>
        <c:ser>
          <c:idx val="11"/>
          <c:order val="11"/>
          <c:tx>
            <c:strRef>
              <c:f>'業況 （グラフ用） (2)'!$P$6</c:f>
              <c:strCache>
                <c:ptCount val="1"/>
                <c:pt idx="0">
                  <c:v>2022年12月</c:v>
                </c:pt>
              </c:strCache>
            </c:strRef>
          </c:tx>
          <c:spPr>
            <a:pattFill prst="diagBrick">
              <a:fgClr>
                <a:srgbClr val="00B050"/>
              </a:fgClr>
              <a:bgClr>
                <a:schemeClr val="bg1"/>
              </a:bgClr>
            </a:pattFill>
            <a:ln>
              <a:solidFill>
                <a:schemeClr val="accent1"/>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(2)'!$P$7:$P$10</c:f>
              <c:numCache>
                <c:formatCode>0\ </c:formatCode>
                <c:ptCount val="4"/>
                <c:pt idx="0">
                  <c:v>5</c:v>
                </c:pt>
                <c:pt idx="1">
                  <c:v>1</c:v>
                </c:pt>
                <c:pt idx="2">
                  <c:v>9</c:v>
                </c:pt>
                <c:pt idx="3">
                  <c:v>0</c:v>
                </c:pt>
              </c:numCache>
            </c:numRef>
          </c:val>
          <c:extLst>
            <c:ext xmlns:c16="http://schemas.microsoft.com/office/drawing/2014/chart" uri="{C3380CC4-5D6E-409C-BE32-E72D297353CC}">
              <c16:uniqueId val="{0000000B-3316-4D7E-8E44-0DC29CF40FCD}"/>
            </c:ext>
          </c:extLst>
        </c:ser>
        <c:ser>
          <c:idx val="12"/>
          <c:order val="12"/>
          <c:tx>
            <c:strRef>
              <c:f>'業況 （グラフ用） (2)'!$Q$6</c:f>
              <c:strCache>
                <c:ptCount val="1"/>
                <c:pt idx="0">
                  <c:v>2023年3月</c:v>
                </c:pt>
              </c:strCache>
            </c:strRef>
          </c:tx>
          <c:spPr>
            <a:solidFill>
              <a:srgbClr val="FF0066"/>
            </a:solidFill>
            <a:ln>
              <a:solidFill>
                <a:srgbClr val="FF0066"/>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(2)'!$Q$7:$Q$10</c:f>
              <c:numCache>
                <c:formatCode>0\ </c:formatCode>
                <c:ptCount val="4"/>
                <c:pt idx="0">
                  <c:v>5</c:v>
                </c:pt>
                <c:pt idx="1">
                  <c:v>-3</c:v>
                </c:pt>
                <c:pt idx="2">
                  <c:v>13</c:v>
                </c:pt>
                <c:pt idx="3">
                  <c:v>0</c:v>
                </c:pt>
              </c:numCache>
            </c:numRef>
          </c:val>
          <c:extLst>
            <c:ext xmlns:c16="http://schemas.microsoft.com/office/drawing/2014/chart" uri="{C3380CC4-5D6E-409C-BE32-E72D297353CC}">
              <c16:uniqueId val="{0000000C-3316-4D7E-8E44-0DC29CF40FCD}"/>
            </c:ext>
          </c:extLst>
        </c:ser>
        <c:ser>
          <c:idx val="13"/>
          <c:order val="13"/>
          <c:tx>
            <c:strRef>
              <c:f>'業況 （グラフ用） (2)'!$R$6</c:f>
              <c:strCache>
                <c:ptCount val="1"/>
                <c:pt idx="0">
                  <c:v>2023年6月</c:v>
                </c:pt>
              </c:strCache>
            </c:strRef>
          </c:tx>
          <c:spPr>
            <a:solidFill>
              <a:schemeClr val="accent2">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(2)'!$R$7:$R$10</c:f>
              <c:numCache>
                <c:formatCode>0\ </c:formatCode>
                <c:ptCount val="4"/>
                <c:pt idx="0">
                  <c:v>8</c:v>
                </c:pt>
                <c:pt idx="1">
                  <c:v>-1</c:v>
                </c:pt>
                <c:pt idx="2">
                  <c:v>16</c:v>
                </c:pt>
                <c:pt idx="3" formatCode="0_ ">
                  <c:v>31</c:v>
                </c:pt>
              </c:numCache>
            </c:numRef>
          </c:val>
          <c:extLst>
            <c:ext xmlns:c16="http://schemas.microsoft.com/office/drawing/2014/chart" uri="{C3380CC4-5D6E-409C-BE32-E72D297353CC}">
              <c16:uniqueId val="{0000000D-3316-4D7E-8E44-0DC29CF40FCD}"/>
            </c:ext>
          </c:extLst>
        </c:ser>
        <c:ser>
          <c:idx val="14"/>
          <c:order val="14"/>
          <c:tx>
            <c:strRef>
              <c:f>'業況 （グラフ用） (2)'!$S$6</c:f>
              <c:strCache>
                <c:ptCount val="1"/>
                <c:pt idx="0">
                  <c:v>2023年9月</c:v>
                </c:pt>
              </c:strCache>
            </c:strRef>
          </c:tx>
          <c:spPr>
            <a:solidFill>
              <a:schemeClr val="accent3">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(2)'!$S$7:$S$10</c:f>
              <c:numCache>
                <c:formatCode>General</c:formatCode>
                <c:ptCount val="4"/>
                <c:pt idx="0">
                  <c:v>6</c:v>
                </c:pt>
                <c:pt idx="1">
                  <c:v>-3</c:v>
                </c:pt>
                <c:pt idx="2">
                  <c:v>14</c:v>
                </c:pt>
                <c:pt idx="3">
                  <c:v>10</c:v>
                </c:pt>
              </c:numCache>
            </c:numRef>
          </c:val>
          <c:extLst>
            <c:ext xmlns:c16="http://schemas.microsoft.com/office/drawing/2014/chart" uri="{C3380CC4-5D6E-409C-BE32-E72D297353CC}">
              <c16:uniqueId val="{0000000E-3316-4D7E-8E44-0DC29CF40FCD}"/>
            </c:ext>
          </c:extLst>
        </c:ser>
        <c:ser>
          <c:idx val="15"/>
          <c:order val="15"/>
          <c:tx>
            <c:strRef>
              <c:f>'業況 （グラフ用） (2)'!$T$6</c:f>
              <c:strCache>
                <c:ptCount val="1"/>
                <c:pt idx="0">
                  <c:v>2023年12月</c:v>
                </c:pt>
              </c:strCache>
            </c:strRef>
          </c:tx>
          <c:spPr>
            <a:solidFill>
              <a:schemeClr val="accent4">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(2)'!$T$7:$T$10</c:f>
              <c:numCache>
                <c:formatCode>#,##0_);\(#,##0\)</c:formatCode>
                <c:ptCount val="4"/>
                <c:pt idx="0">
                  <c:v>11</c:v>
                </c:pt>
                <c:pt idx="1">
                  <c:v>5</c:v>
                </c:pt>
                <c:pt idx="2">
                  <c:v>16</c:v>
                </c:pt>
                <c:pt idx="3">
                  <c:v>14</c:v>
                </c:pt>
              </c:numCache>
            </c:numRef>
          </c:val>
          <c:extLst>
            <c:ext xmlns:c16="http://schemas.microsoft.com/office/drawing/2014/chart" uri="{C3380CC4-5D6E-409C-BE32-E72D297353CC}">
              <c16:uniqueId val="{0000000F-3316-4D7E-8E44-0DC29CF40FCD}"/>
            </c:ext>
          </c:extLst>
        </c:ser>
        <c:ser>
          <c:idx val="16"/>
          <c:order val="16"/>
          <c:tx>
            <c:strRef>
              <c:f>'業況 （グラフ用） (2)'!$U$6</c:f>
              <c:strCache>
                <c:ptCount val="1"/>
                <c:pt idx="0">
                  <c:v>2024年3月</c:v>
                </c:pt>
              </c:strCache>
            </c:strRef>
          </c:tx>
          <c:spPr>
            <a:solidFill>
              <a:schemeClr val="accent5">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(2)'!$U$7:$U$10</c:f>
              <c:numCache>
                <c:formatCode>General</c:formatCode>
                <c:ptCount val="4"/>
                <c:pt idx="0">
                  <c:v>9</c:v>
                </c:pt>
                <c:pt idx="1">
                  <c:v>2</c:v>
                </c:pt>
                <c:pt idx="2">
                  <c:v>16</c:v>
                </c:pt>
                <c:pt idx="3">
                  <c:v>10</c:v>
                </c:pt>
              </c:numCache>
            </c:numRef>
          </c:val>
          <c:extLst>
            <c:ext xmlns:c16="http://schemas.microsoft.com/office/drawing/2014/chart" uri="{C3380CC4-5D6E-409C-BE32-E72D297353CC}">
              <c16:uniqueId val="{00000010-3316-4D7E-8E44-0DC29CF40FCD}"/>
            </c:ext>
          </c:extLst>
        </c:ser>
        <c:ser>
          <c:idx val="17"/>
          <c:order val="17"/>
          <c:tx>
            <c:strRef>
              <c:f>'業況 （グラフ用） (2)'!$V$6</c:f>
              <c:strCache>
                <c:ptCount val="1"/>
                <c:pt idx="0">
                  <c:v>2024年6月</c:v>
                </c:pt>
              </c:strCache>
            </c:strRef>
          </c:tx>
          <c:spPr>
            <a:solidFill>
              <a:schemeClr val="accent6">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(2)'!$V$7:$V$10</c:f>
              <c:numCache>
                <c:formatCode>#,##0_);\(#,##0\)</c:formatCode>
                <c:ptCount val="4"/>
                <c:pt idx="0">
                  <c:v>9</c:v>
                </c:pt>
                <c:pt idx="1">
                  <c:v>0</c:v>
                </c:pt>
                <c:pt idx="2">
                  <c:v>17</c:v>
                </c:pt>
                <c:pt idx="3">
                  <c:v>4</c:v>
                </c:pt>
              </c:numCache>
            </c:numRef>
          </c:val>
          <c:extLst>
            <c:ext xmlns:c16="http://schemas.microsoft.com/office/drawing/2014/chart" uri="{C3380CC4-5D6E-409C-BE32-E72D297353CC}">
              <c16:uniqueId val="{00000011-3316-4D7E-8E44-0DC29CF40FCD}"/>
            </c:ext>
          </c:extLst>
        </c:ser>
        <c:ser>
          <c:idx val="18"/>
          <c:order val="18"/>
          <c:tx>
            <c:strRef>
              <c:f>'業況 （グラフ用） (2)'!$W$6</c:f>
              <c:strCache>
                <c:ptCount val="1"/>
                <c:pt idx="0">
                  <c:v>2024年9月</c:v>
                </c:pt>
              </c:strCache>
            </c:strRef>
          </c:tx>
          <c:spPr>
            <a:solidFill>
              <a:schemeClr val="accent1">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(2)'!$W$7:$W$10</c:f>
              <c:numCache>
                <c:formatCode>#,##0_);\(#,##0\)</c:formatCode>
                <c:ptCount val="4"/>
                <c:pt idx="0">
                  <c:v>9</c:v>
                </c:pt>
                <c:pt idx="1">
                  <c:v>1</c:v>
                </c:pt>
                <c:pt idx="2">
                  <c:v>19</c:v>
                </c:pt>
                <c:pt idx="3">
                  <c:v>10</c:v>
                </c:pt>
              </c:numCache>
            </c:numRef>
          </c:val>
          <c:extLst>
            <c:ext xmlns:c16="http://schemas.microsoft.com/office/drawing/2014/chart" uri="{C3380CC4-5D6E-409C-BE32-E72D297353CC}">
              <c16:uniqueId val="{00000012-3316-4D7E-8E44-0DC29CF40FCD}"/>
            </c:ext>
          </c:extLst>
        </c:ser>
        <c:ser>
          <c:idx val="19"/>
          <c:order val="19"/>
          <c:tx>
            <c:strRef>
              <c:f>'業況 （グラフ用） (2)'!$X$6</c:f>
              <c:strCache>
                <c:ptCount val="1"/>
                <c:pt idx="0">
                  <c:v>2024年12月</c:v>
                </c:pt>
              </c:strCache>
            </c:strRef>
          </c:tx>
          <c:spPr>
            <a:solidFill>
              <a:schemeClr val="accent2">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(2)'!$X$7:$X$10</c:f>
              <c:numCache>
                <c:formatCode>#,##0_);\(#,##0\)</c:formatCode>
                <c:ptCount val="4"/>
                <c:pt idx="0">
                  <c:v>11</c:v>
                </c:pt>
                <c:pt idx="1">
                  <c:v>5</c:v>
                </c:pt>
                <c:pt idx="2">
                  <c:v>18</c:v>
                </c:pt>
                <c:pt idx="3">
                  <c:v>16</c:v>
                </c:pt>
              </c:numCache>
            </c:numRef>
          </c:val>
          <c:extLst>
            <c:ext xmlns:c16="http://schemas.microsoft.com/office/drawing/2014/chart" uri="{C3380CC4-5D6E-409C-BE32-E72D297353CC}">
              <c16:uniqueId val="{00000013-3316-4D7E-8E44-0DC29CF40FCD}"/>
            </c:ext>
          </c:extLst>
        </c:ser>
        <c:ser>
          <c:idx val="20"/>
          <c:order val="20"/>
          <c:tx>
            <c:strRef>
              <c:f>'業況 （グラフ用） (2)'!$Y$6</c:f>
              <c:strCache>
                <c:ptCount val="1"/>
                <c:pt idx="0">
                  <c:v>2025年3月</c:v>
                </c:pt>
              </c:strCache>
            </c:strRef>
          </c:tx>
          <c:spPr>
            <a:solidFill>
              <a:schemeClr val="accent3">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(2)'!$Y$7:$Y$10</c:f>
              <c:numCache>
                <c:formatCode>General</c:formatCode>
                <c:ptCount val="4"/>
                <c:pt idx="0">
                  <c:v>11</c:v>
                </c:pt>
                <c:pt idx="1">
                  <c:v>3</c:v>
                </c:pt>
                <c:pt idx="2">
                  <c:v>18</c:v>
                </c:pt>
                <c:pt idx="3">
                  <c:v>10</c:v>
                </c:pt>
              </c:numCache>
            </c:numRef>
          </c:val>
          <c:extLst>
            <c:ext xmlns:c16="http://schemas.microsoft.com/office/drawing/2014/chart" uri="{C3380CC4-5D6E-409C-BE32-E72D297353CC}">
              <c16:uniqueId val="{00000000-950B-4EB2-9581-407D562F7D2D}"/>
            </c:ext>
          </c:extLst>
        </c:ser>
        <c:ser>
          <c:idx val="21"/>
          <c:order val="21"/>
          <c:tx>
            <c:strRef>
              <c:f>'業況 （グラフ用） (2)'!$Z$6</c:f>
              <c:strCache>
                <c:ptCount val="1"/>
                <c:pt idx="0">
                  <c:v>2025年6月</c:v>
                </c:pt>
              </c:strCache>
            </c:strRef>
          </c:tx>
          <c:spPr>
            <a:solidFill>
              <a:schemeClr val="accent4">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(2)'!$Z$7:$Z$10</c:f>
              <c:numCache>
                <c:formatCode>#,##0_);\(#,##0\)</c:formatCode>
                <c:ptCount val="4"/>
                <c:pt idx="0">
                  <c:v>12</c:v>
                </c:pt>
                <c:pt idx="1">
                  <c:v>6</c:v>
                </c:pt>
                <c:pt idx="2">
                  <c:v>19</c:v>
                </c:pt>
                <c:pt idx="3">
                  <c:v>14</c:v>
                </c:pt>
              </c:numCache>
            </c:numRef>
          </c:val>
          <c:extLst>
            <c:ext xmlns:c16="http://schemas.microsoft.com/office/drawing/2014/chart" uri="{C3380CC4-5D6E-409C-BE32-E72D297353CC}">
              <c16:uniqueId val="{00000001-950B-4EB2-9581-407D562F7D2D}"/>
            </c:ext>
          </c:extLst>
        </c:ser>
        <c:ser>
          <c:idx val="22"/>
          <c:order val="22"/>
          <c:tx>
            <c:strRef>
              <c:f>'業況 （グラフ用） (2)'!$AA$6</c:f>
              <c:strCache>
                <c:ptCount val="1"/>
                <c:pt idx="0">
                  <c:v>2025年9月</c:v>
                </c:pt>
              </c:strCache>
            </c:strRef>
          </c:tx>
          <c:spPr>
            <a:solidFill>
              <a:schemeClr val="accent5">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(2)'!$AA$7:$AA$10</c:f>
              <c:numCache>
                <c:formatCode>#,##0_);\(#,##0\)</c:formatCode>
                <c:ptCount val="4"/>
                <c:pt idx="0">
                  <c:v>5</c:v>
                </c:pt>
                <c:pt idx="1">
                  <c:v>-1</c:v>
                </c:pt>
                <c:pt idx="2">
                  <c:v>11</c:v>
                </c:pt>
                <c:pt idx="3">
                  <c:v>17</c:v>
                </c:pt>
              </c:numCache>
            </c:numRef>
          </c:val>
          <c:extLst>
            <c:ext xmlns:c16="http://schemas.microsoft.com/office/drawing/2014/chart" uri="{C3380CC4-5D6E-409C-BE32-E72D297353CC}">
              <c16:uniqueId val="{00000002-950B-4EB2-9581-407D562F7D2D}"/>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72336"/>
        <c:crosses val="autoZero"/>
        <c:auto val="1"/>
        <c:lblAlgn val="ctr"/>
        <c:lblOffset val="0"/>
        <c:noMultiLvlLbl val="0"/>
      </c:catAx>
      <c:valAx>
        <c:axId val="484672336"/>
        <c:scaling>
          <c:orientation val="minMax"/>
          <c:max val="40"/>
          <c:min val="-10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65776"/>
        <c:crosses val="autoZero"/>
        <c:crossBetween val="between"/>
        <c:majorUnit val="20"/>
      </c:valAx>
      <c:spPr>
        <a:noFill/>
        <a:ln>
          <a:noFill/>
        </a:ln>
        <a:effectLst/>
      </c:spPr>
    </c:plotArea>
    <c:legend>
      <c:legendPos val="b"/>
      <c:layout>
        <c:manualLayout>
          <c:xMode val="edge"/>
          <c:yMode val="edge"/>
          <c:x val="6.4351594370274962E-2"/>
          <c:y val="0.89938943510503266"/>
          <c:w val="0.86168941380753727"/>
          <c:h val="0.10061068857570657"/>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55331541218636E-2"/>
          <c:y val="0.11413398692810457"/>
          <c:w val="0.88512522401433691"/>
          <c:h val="0.6874035947712418"/>
        </c:manualLayout>
      </c:layout>
      <c:barChart>
        <c:barDir val="col"/>
        <c:grouping val="clustered"/>
        <c:varyColors val="0"/>
        <c:ser>
          <c:idx val="0"/>
          <c:order val="0"/>
          <c:tx>
            <c:strRef>
              <c:f>Sheet1!$B$1</c:f>
              <c:strCache>
                <c:ptCount val="1"/>
                <c:pt idx="0">
                  <c:v>全国</c:v>
                </c:pt>
              </c:strCache>
            </c:strRef>
          </c:tx>
          <c:spPr>
            <a:solidFill>
              <a:schemeClr val="accent1"/>
            </a:solidFill>
            <a:ln>
              <a:noFill/>
            </a:ln>
            <a:effectLst/>
          </c:spPr>
          <c:invertIfNegative val="0"/>
          <c:dLbls>
            <c:dLbl>
              <c:idx val="0"/>
              <c:layout>
                <c:manualLayout>
                  <c:x val="0"/>
                  <c:y val="3.112745098039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F4-4C03-B06A-55FE6C956F93}"/>
                </c:ext>
              </c:extLst>
            </c:dLbl>
            <c:dLbl>
              <c:idx val="1"/>
              <c:layout>
                <c:manualLayout>
                  <c:x val="-2.6078701126105469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F4-4C03-B06A-55FE6C956F93}"/>
                </c:ext>
              </c:extLst>
            </c:dLbl>
            <c:dLbl>
              <c:idx val="2"/>
              <c:layout>
                <c:manualLayout>
                  <c:x val="-5.2157402252210937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4-4C03-B06A-55FE6C956F93}"/>
                </c:ext>
              </c:extLst>
            </c:dLbl>
            <c:dLbl>
              <c:idx val="3"/>
              <c:layout>
                <c:manualLayout>
                  <c:x val="3.0148596974504654E-3"/>
                  <c:y val="2.5900146113873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F4-4C03-B06A-55FE6C956F93}"/>
                </c:ext>
              </c:extLst>
            </c:dLbl>
            <c:dLbl>
              <c:idx val="4"/>
              <c:layout>
                <c:manualLayout>
                  <c:x val="5.2157402252210937E-17"/>
                  <c:y val="4.150326797385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4-4C03-B06A-55FE6C956F93}"/>
                </c:ext>
              </c:extLst>
            </c:dLbl>
            <c:dLbl>
              <c:idx val="5"/>
              <c:layout>
                <c:manualLayout>
                  <c:x val="-5.2157402252210937E-17"/>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F4-4C03-B06A-55FE6C956F93}"/>
                </c:ext>
              </c:extLst>
            </c:dLbl>
            <c:dLbl>
              <c:idx val="6"/>
              <c:layout>
                <c:manualLayout>
                  <c:x val="0"/>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F4-4C03-B06A-55FE6C956F93}"/>
                </c:ext>
              </c:extLst>
            </c:dLbl>
            <c:dLbl>
              <c:idx val="7"/>
              <c:layout>
                <c:manualLayout>
                  <c:x val="0"/>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F4-4C03-B06A-55FE6C956F93}"/>
                </c:ext>
              </c:extLst>
            </c:dLbl>
            <c:dLbl>
              <c:idx val="8"/>
              <c:layout>
                <c:manualLayout>
                  <c:x val="-1.0431480450442187E-16"/>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F4-4C03-B06A-55FE6C956F93}"/>
                </c:ext>
              </c:extLst>
            </c:dLbl>
            <c:dLbl>
              <c:idx val="9"/>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F4-4C03-B06A-55FE6C956F93}"/>
                </c:ext>
              </c:extLst>
            </c:dLbl>
            <c:dLbl>
              <c:idx val="10"/>
              <c:layout>
                <c:manualLayout>
                  <c:x val="0"/>
                  <c:y val="1.037581699346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F4-4C03-B06A-55FE6C956F93}"/>
                </c:ext>
              </c:extLst>
            </c:dLbl>
            <c:dLbl>
              <c:idx val="11"/>
              <c:layout>
                <c:manualLayout>
                  <c:x val="-1.0431480450442187E-16"/>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F4-4C03-B06A-55FE6C956F93}"/>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c:v>
                </c:pt>
                <c:pt idx="14">
                  <c:v>2025年
（上半期）</c:v>
                </c:pt>
              </c:strCache>
            </c:strRef>
          </c:cat>
          <c:val>
            <c:numRef>
              <c:f>Sheet1!$B$2:$B$16</c:f>
              <c:numCache>
                <c:formatCode>General</c:formatCode>
                <c:ptCount val="15"/>
                <c:pt idx="0">
                  <c:v>11369</c:v>
                </c:pt>
                <c:pt idx="1">
                  <c:v>11129</c:v>
                </c:pt>
                <c:pt idx="2">
                  <c:v>10332</c:v>
                </c:pt>
                <c:pt idx="3">
                  <c:v>9180</c:v>
                </c:pt>
                <c:pt idx="4">
                  <c:v>8517</c:v>
                </c:pt>
                <c:pt idx="5">
                  <c:v>8164</c:v>
                </c:pt>
                <c:pt idx="6">
                  <c:v>8376</c:v>
                </c:pt>
                <c:pt idx="7">
                  <c:v>8063</c:v>
                </c:pt>
                <c:pt idx="8">
                  <c:v>8354</c:v>
                </c:pt>
                <c:pt idx="9">
                  <c:v>7809</c:v>
                </c:pt>
                <c:pt idx="10">
                  <c:v>6015</c:v>
                </c:pt>
                <c:pt idx="11">
                  <c:v>6376</c:v>
                </c:pt>
                <c:pt idx="12">
                  <c:v>8497</c:v>
                </c:pt>
                <c:pt idx="13">
                  <c:v>9901</c:v>
                </c:pt>
                <c:pt idx="14">
                  <c:v>5003</c:v>
                </c:pt>
              </c:numCache>
            </c:numRef>
          </c:val>
          <c:extLst>
            <c:ext xmlns:c16="http://schemas.microsoft.com/office/drawing/2014/chart" uri="{C3380CC4-5D6E-409C-BE32-E72D297353CC}">
              <c16:uniqueId val="{0000000C-F9F4-4C03-B06A-55FE6C956F93}"/>
            </c:ext>
          </c:extLst>
        </c:ser>
        <c:dLbls>
          <c:showLegendKey val="0"/>
          <c:showVal val="0"/>
          <c:showCatName val="0"/>
          <c:showSerName val="0"/>
          <c:showPercent val="0"/>
          <c:showBubbleSize val="0"/>
        </c:dLbls>
        <c:gapWidth val="200"/>
        <c:overlap val="-27"/>
        <c:axId val="400091240"/>
        <c:axId val="400086976"/>
      </c:barChart>
      <c:catAx>
        <c:axId val="4000912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86976"/>
        <c:crosses val="autoZero"/>
        <c:auto val="1"/>
        <c:lblAlgn val="ctr"/>
        <c:lblOffset val="100"/>
        <c:noMultiLvlLbl val="0"/>
      </c:catAx>
      <c:valAx>
        <c:axId val="4000869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91240"/>
        <c:crosses val="autoZero"/>
        <c:crossBetween val="between"/>
        <c:majorUnit val="2500"/>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871634206116001E-2"/>
          <c:y val="0.12450980392156863"/>
          <c:w val="0.91519834199500039"/>
          <c:h val="0.68865686274509808"/>
        </c:manualLayout>
      </c:layout>
      <c:barChart>
        <c:barDir val="col"/>
        <c:grouping val="clustered"/>
        <c:varyColors val="0"/>
        <c:ser>
          <c:idx val="0"/>
          <c:order val="0"/>
          <c:tx>
            <c:strRef>
              <c:f>Sheet1!$B$1</c:f>
              <c:strCache>
                <c:ptCount val="1"/>
                <c:pt idx="0">
                  <c:v>大阪</c:v>
                </c:pt>
              </c:strCache>
            </c:strRef>
          </c:tx>
          <c:spPr>
            <a:solidFill>
              <a:schemeClr val="accent1"/>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72-4DBB-BAF5-4CC5B2F1048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72-4DBB-BAF5-4CC5B2F1048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72-4DBB-BAF5-4CC5B2F10485}"/>
                </c:ext>
              </c:extLst>
            </c:dLbl>
            <c:dLbl>
              <c:idx val="5"/>
              <c:layout>
                <c:manualLayout>
                  <c:x val="-5.2157402252210937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72-4DBB-BAF5-4CC5B2F10485}"/>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72-4DBB-BAF5-4CC5B2F10485}"/>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72-4DBB-BAF5-4CC5B2F10485}"/>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F1-48F3-BBCA-9F64550AB211}"/>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c:v>
                </c:pt>
                <c:pt idx="14">
                  <c:v>2025年
（上半期）</c:v>
                </c:pt>
              </c:strCache>
            </c:strRef>
          </c:cat>
          <c:val>
            <c:numRef>
              <c:f>Sheet1!$B$2:$B$16</c:f>
              <c:numCache>
                <c:formatCode>General</c:formatCode>
                <c:ptCount val="15"/>
                <c:pt idx="0">
                  <c:v>1515</c:v>
                </c:pt>
                <c:pt idx="1">
                  <c:v>1553</c:v>
                </c:pt>
                <c:pt idx="2">
                  <c:v>1364</c:v>
                </c:pt>
                <c:pt idx="3">
                  <c:v>1245</c:v>
                </c:pt>
                <c:pt idx="4">
                  <c:v>1175</c:v>
                </c:pt>
                <c:pt idx="5">
                  <c:v>1137</c:v>
                </c:pt>
                <c:pt idx="6">
                  <c:v>1238</c:v>
                </c:pt>
                <c:pt idx="7">
                  <c:v>1100</c:v>
                </c:pt>
                <c:pt idx="8">
                  <c:v>1195</c:v>
                </c:pt>
                <c:pt idx="9">
                  <c:v>1146</c:v>
                </c:pt>
                <c:pt idx="10">
                  <c:v>842</c:v>
                </c:pt>
                <c:pt idx="11">
                  <c:v>835</c:v>
                </c:pt>
                <c:pt idx="12">
                  <c:v>1067</c:v>
                </c:pt>
                <c:pt idx="13">
                  <c:v>1330</c:v>
                </c:pt>
                <c:pt idx="14">
                  <c:v>630</c:v>
                </c:pt>
              </c:numCache>
            </c:numRef>
          </c:val>
          <c:extLst>
            <c:ext xmlns:c16="http://schemas.microsoft.com/office/drawing/2014/chart" uri="{C3380CC4-5D6E-409C-BE32-E72D297353CC}">
              <c16:uniqueId val="{00000006-2C72-4DBB-BAF5-4CC5B2F10485}"/>
            </c:ext>
          </c:extLst>
        </c:ser>
        <c:dLbls>
          <c:showLegendKey val="0"/>
          <c:showVal val="0"/>
          <c:showCatName val="0"/>
          <c:showSerName val="0"/>
          <c:showPercent val="0"/>
          <c:showBubbleSize val="0"/>
        </c:dLbls>
        <c:gapWidth val="200"/>
        <c:overlap val="-27"/>
        <c:axId val="422634568"/>
        <c:axId val="422641784"/>
      </c:barChart>
      <c:date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41784"/>
        <c:crosses val="autoZero"/>
        <c:auto val="0"/>
        <c:lblOffset val="100"/>
        <c:baseTimeUnit val="days"/>
      </c:dateAx>
      <c:valAx>
        <c:axId val="422641784"/>
        <c:scaling>
          <c:orientation val="minMax"/>
          <c:max val="16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83310931899637E-2"/>
          <c:y val="0.11140356306216523"/>
          <c:w val="0.9034189556847213"/>
          <c:h val="0.6458204901659309"/>
        </c:manualLayout>
      </c:layout>
      <c:lineChart>
        <c:grouping val="standard"/>
        <c:varyColors val="0"/>
        <c:ser>
          <c:idx val="1"/>
          <c:order val="0"/>
          <c:tx>
            <c:strRef>
              <c:f>'延べ宿泊者数、客室稼働率（グラフ用）'!$B$11</c:f>
              <c:strCache>
                <c:ptCount val="1"/>
                <c:pt idx="0">
                  <c:v>全体</c:v>
                </c:pt>
              </c:strCache>
            </c:strRef>
          </c:tx>
          <c:spPr>
            <a:ln w="19050" cap="rnd">
              <a:solidFill>
                <a:srgbClr val="FF0000"/>
              </a:solidFill>
              <a:round/>
            </a:ln>
            <a:effectLst/>
          </c:spPr>
          <c:marker>
            <c:symbol val="circle"/>
            <c:size val="5"/>
            <c:spPr>
              <a:solidFill>
                <a:srgbClr val="FF0000"/>
              </a:solidFill>
              <a:ln w="34925">
                <a:solidFill>
                  <a:srgbClr val="FF0000"/>
                </a:solidFill>
              </a:ln>
              <a:effectLst/>
            </c:spPr>
          </c:marker>
          <c:dLbls>
            <c:dLbl>
              <c:idx val="77"/>
              <c:layout>
                <c:manualLayout>
                  <c:x val="-5.3142010935537908E-3"/>
                  <c:y val="-0.127545721763162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71-4C7E-9D90-D21845D7F3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'延べ宿泊者数、客室稼働率（グラフ用）'!$C$2:$CB$3</c:f>
              <c:multiLvlStrCache>
                <c:ptCount val="7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pt idx="75">
                    <c:v>4月</c:v>
                  </c:pt>
                  <c:pt idx="76">
                    <c:v>5月</c:v>
                  </c:pt>
                  <c:pt idx="77">
                    <c:v>6月</c:v>
                  </c:pt>
                </c:lvl>
                <c:lvl>
                  <c:pt idx="0">
                    <c:v>2019年</c:v>
                  </c:pt>
                  <c:pt idx="12">
                    <c:v>2020年</c:v>
                  </c:pt>
                  <c:pt idx="24">
                    <c:v>2021年</c:v>
                  </c:pt>
                  <c:pt idx="36">
                    <c:v>2022年</c:v>
                  </c:pt>
                  <c:pt idx="48">
                    <c:v>2023年</c:v>
                  </c:pt>
                  <c:pt idx="60">
                    <c:v>2024年</c:v>
                  </c:pt>
                  <c:pt idx="72">
                    <c:v>2025年</c:v>
                  </c:pt>
                </c:lvl>
              </c:multiLvlStrCache>
            </c:multiLvlStrRef>
          </c:cat>
          <c:val>
            <c:numRef>
              <c:f>'延べ宿泊者数、客室稼働率（グラフ用）'!$C$11:$CB$11</c:f>
              <c:numCache>
                <c:formatCode>#,##0.0</c:formatCode>
                <c:ptCount val="78"/>
                <c:pt idx="0">
                  <c:v>70.7</c:v>
                </c:pt>
                <c:pt idx="1">
                  <c:v>79.3</c:v>
                </c:pt>
                <c:pt idx="2">
                  <c:v>81.5</c:v>
                </c:pt>
                <c:pt idx="3">
                  <c:v>85.9</c:v>
                </c:pt>
                <c:pt idx="4">
                  <c:v>79.2</c:v>
                </c:pt>
                <c:pt idx="5">
                  <c:v>79.8</c:v>
                </c:pt>
                <c:pt idx="6">
                  <c:v>78.2</c:v>
                </c:pt>
                <c:pt idx="7">
                  <c:v>83.9</c:v>
                </c:pt>
                <c:pt idx="8">
                  <c:v>76</c:v>
                </c:pt>
                <c:pt idx="9">
                  <c:v>77.900000000000006</c:v>
                </c:pt>
                <c:pt idx="10">
                  <c:v>80.7</c:v>
                </c:pt>
                <c:pt idx="11">
                  <c:v>74.900000000000006</c:v>
                </c:pt>
                <c:pt idx="12">
                  <c:v>66.900000000000006</c:v>
                </c:pt>
                <c:pt idx="13">
                  <c:v>54.7</c:v>
                </c:pt>
                <c:pt idx="14">
                  <c:v>25.8</c:v>
                </c:pt>
                <c:pt idx="15">
                  <c:v>14.1</c:v>
                </c:pt>
                <c:pt idx="16">
                  <c:v>8.9</c:v>
                </c:pt>
                <c:pt idx="17">
                  <c:v>15.3</c:v>
                </c:pt>
                <c:pt idx="18">
                  <c:v>18.7</c:v>
                </c:pt>
                <c:pt idx="19">
                  <c:v>17.899999999999999</c:v>
                </c:pt>
                <c:pt idx="20">
                  <c:v>24</c:v>
                </c:pt>
                <c:pt idx="21">
                  <c:v>30.8</c:v>
                </c:pt>
                <c:pt idx="22">
                  <c:v>34</c:v>
                </c:pt>
                <c:pt idx="23">
                  <c:v>23.6</c:v>
                </c:pt>
                <c:pt idx="24">
                  <c:v>17.399999999999999</c:v>
                </c:pt>
                <c:pt idx="25">
                  <c:v>18.5</c:v>
                </c:pt>
                <c:pt idx="26">
                  <c:v>27.6</c:v>
                </c:pt>
                <c:pt idx="27">
                  <c:v>21.5</c:v>
                </c:pt>
                <c:pt idx="28">
                  <c:v>15.2</c:v>
                </c:pt>
                <c:pt idx="29">
                  <c:v>21</c:v>
                </c:pt>
                <c:pt idx="30">
                  <c:v>27.8</c:v>
                </c:pt>
                <c:pt idx="31">
                  <c:v>26.9</c:v>
                </c:pt>
                <c:pt idx="32">
                  <c:v>25.4</c:v>
                </c:pt>
                <c:pt idx="33">
                  <c:v>34.700000000000003</c:v>
                </c:pt>
                <c:pt idx="34">
                  <c:v>40.200000000000003</c:v>
                </c:pt>
                <c:pt idx="35">
                  <c:v>45.1</c:v>
                </c:pt>
                <c:pt idx="36">
                  <c:v>30.2</c:v>
                </c:pt>
                <c:pt idx="37">
                  <c:v>29.2</c:v>
                </c:pt>
                <c:pt idx="38">
                  <c:v>37.299999999999997</c:v>
                </c:pt>
                <c:pt idx="39">
                  <c:v>39.700000000000003</c:v>
                </c:pt>
                <c:pt idx="40">
                  <c:v>41.2</c:v>
                </c:pt>
                <c:pt idx="41">
                  <c:v>43.6</c:v>
                </c:pt>
                <c:pt idx="42">
                  <c:v>42.9</c:v>
                </c:pt>
                <c:pt idx="43">
                  <c:v>43.8</c:v>
                </c:pt>
                <c:pt idx="44">
                  <c:v>46.4</c:v>
                </c:pt>
                <c:pt idx="45">
                  <c:v>53.4</c:v>
                </c:pt>
                <c:pt idx="46">
                  <c:v>60.8</c:v>
                </c:pt>
                <c:pt idx="47">
                  <c:v>61.6</c:v>
                </c:pt>
                <c:pt idx="48">
                  <c:v>51.5</c:v>
                </c:pt>
                <c:pt idx="49">
                  <c:v>57.3</c:v>
                </c:pt>
                <c:pt idx="50">
                  <c:v>61.6</c:v>
                </c:pt>
                <c:pt idx="51">
                  <c:v>65.400000000000006</c:v>
                </c:pt>
                <c:pt idx="52">
                  <c:v>65.599999999999994</c:v>
                </c:pt>
                <c:pt idx="53">
                  <c:v>65.5</c:v>
                </c:pt>
                <c:pt idx="54">
                  <c:v>67.3</c:v>
                </c:pt>
                <c:pt idx="55">
                  <c:v>73.7</c:v>
                </c:pt>
                <c:pt idx="56">
                  <c:v>71.3</c:v>
                </c:pt>
                <c:pt idx="57">
                  <c:v>74.599999999999994</c:v>
                </c:pt>
                <c:pt idx="58">
                  <c:v>77.400000000000006</c:v>
                </c:pt>
                <c:pt idx="59">
                  <c:v>73.7</c:v>
                </c:pt>
                <c:pt idx="60">
                  <c:v>64.900000000000006</c:v>
                </c:pt>
                <c:pt idx="61">
                  <c:v>70.8</c:v>
                </c:pt>
                <c:pt idx="62">
                  <c:v>74.8</c:v>
                </c:pt>
                <c:pt idx="63">
                  <c:v>79</c:v>
                </c:pt>
                <c:pt idx="64">
                  <c:v>75.099999999999994</c:v>
                </c:pt>
                <c:pt idx="65">
                  <c:v>74</c:v>
                </c:pt>
                <c:pt idx="66">
                  <c:v>76.3</c:v>
                </c:pt>
                <c:pt idx="67">
                  <c:v>73.8</c:v>
                </c:pt>
                <c:pt idx="68">
                  <c:v>75.400000000000006</c:v>
                </c:pt>
                <c:pt idx="69">
                  <c:v>82.9</c:v>
                </c:pt>
                <c:pt idx="70">
                  <c:v>83.2</c:v>
                </c:pt>
                <c:pt idx="71">
                  <c:v>80</c:v>
                </c:pt>
                <c:pt idx="72">
                  <c:v>71.7</c:v>
                </c:pt>
                <c:pt idx="73">
                  <c:v>76.400000000000006</c:v>
                </c:pt>
                <c:pt idx="74">
                  <c:v>78</c:v>
                </c:pt>
                <c:pt idx="75">
                  <c:v>81.3</c:v>
                </c:pt>
                <c:pt idx="76">
                  <c:v>81.900000000000006</c:v>
                </c:pt>
                <c:pt idx="77">
                  <c:v>79.400000000000006</c:v>
                </c:pt>
              </c:numCache>
            </c:numRef>
          </c:val>
          <c:smooth val="0"/>
          <c:extLst>
            <c:ext xmlns:c16="http://schemas.microsoft.com/office/drawing/2014/chart" uri="{C3380CC4-5D6E-409C-BE32-E72D297353CC}">
              <c16:uniqueId val="{00000001-1671-4C7E-9D90-D21845D7F38C}"/>
            </c:ext>
          </c:extLst>
        </c:ser>
        <c:dLbls>
          <c:showLegendKey val="0"/>
          <c:showVal val="0"/>
          <c:showCatName val="0"/>
          <c:showSerName val="0"/>
          <c:showPercent val="0"/>
          <c:showBubbleSize val="0"/>
        </c:dLbls>
        <c:marker val="1"/>
        <c:smooth val="0"/>
        <c:axId val="648735504"/>
        <c:axId val="648735832"/>
        <c:extLst/>
      </c:lineChart>
      <c:catAx>
        <c:axId val="6487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832"/>
        <c:crosses val="autoZero"/>
        <c:auto val="1"/>
        <c:lblAlgn val="ctr"/>
        <c:lblOffset val="100"/>
        <c:noMultiLvlLbl val="0"/>
      </c:catAx>
      <c:valAx>
        <c:axId val="648735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5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93682122265539E-2"/>
          <c:y val="5.6403423772609818E-2"/>
          <c:w val="0.89983247216971229"/>
          <c:h val="0.75454215116279066"/>
        </c:manualLayout>
      </c:layout>
      <c:barChart>
        <c:barDir val="col"/>
        <c:grouping val="stacked"/>
        <c:varyColors val="0"/>
        <c:ser>
          <c:idx val="4"/>
          <c:order val="0"/>
          <c:tx>
            <c:strRef>
              <c:f>'延べ宿泊者数、客室稼働率（グラフ用）'!$B$18</c:f>
              <c:strCache>
                <c:ptCount val="1"/>
                <c:pt idx="0">
                  <c:v>日本人</c:v>
                </c:pt>
              </c:strCache>
            </c:strRef>
          </c:tx>
          <c:spPr>
            <a:solidFill>
              <a:schemeClr val="accent1">
                <a:lumMod val="60000"/>
                <a:lumOff val="40000"/>
              </a:schemeClr>
            </a:solidFill>
            <a:ln w="12700" cmpd="dbl">
              <a:solidFill>
                <a:schemeClr val="accent1">
                  <a:lumMod val="60000"/>
                  <a:lumOff val="40000"/>
                </a:schemeClr>
              </a:solidFill>
            </a:ln>
            <a:effectLst/>
          </c:spPr>
          <c:invertIfNegative val="0"/>
          <c:cat>
            <c:multiLvlStrRef>
              <c:f>'延べ宿泊者数、客室稼働率（グラフ用）'!$C$2:$CB$3</c:f>
              <c:multiLvlStrCache>
                <c:ptCount val="7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pt idx="75">
                    <c:v>4月</c:v>
                  </c:pt>
                  <c:pt idx="76">
                    <c:v>5月</c:v>
                  </c:pt>
                  <c:pt idx="77">
                    <c:v>6月</c:v>
                  </c:pt>
                </c:lvl>
                <c:lvl>
                  <c:pt idx="0">
                    <c:v>2019年</c:v>
                  </c:pt>
                  <c:pt idx="12">
                    <c:v>2020年</c:v>
                  </c:pt>
                  <c:pt idx="24">
                    <c:v>2021年</c:v>
                  </c:pt>
                  <c:pt idx="36">
                    <c:v>2022年</c:v>
                  </c:pt>
                  <c:pt idx="48">
                    <c:v>2023年</c:v>
                  </c:pt>
                  <c:pt idx="60">
                    <c:v>2024年</c:v>
                  </c:pt>
                  <c:pt idx="72">
                    <c:v>2025年</c:v>
                  </c:pt>
                </c:lvl>
              </c:multiLvlStrCache>
            </c:multiLvlStrRef>
          </c:cat>
          <c:val>
            <c:numRef>
              <c:f>'延べ宿泊者数、客室稼働率（グラフ用）'!$C$18:$CB$18</c:f>
              <c:numCache>
                <c:formatCode>#,##0_);[Red]\(#,##0\)</c:formatCode>
                <c:ptCount val="78"/>
                <c:pt idx="0">
                  <c:v>1979290</c:v>
                </c:pt>
                <c:pt idx="1">
                  <c:v>2173350</c:v>
                </c:pt>
                <c:pt idx="2">
                  <c:v>2627710</c:v>
                </c:pt>
                <c:pt idx="3">
                  <c:v>2448460</c:v>
                </c:pt>
                <c:pt idx="4">
                  <c:v>2446640</c:v>
                </c:pt>
                <c:pt idx="5">
                  <c:v>2269140</c:v>
                </c:pt>
                <c:pt idx="6">
                  <c:v>2422140</c:v>
                </c:pt>
                <c:pt idx="7">
                  <c:v>3048850</c:v>
                </c:pt>
                <c:pt idx="8">
                  <c:v>2476880</c:v>
                </c:pt>
                <c:pt idx="9">
                  <c:v>2478760</c:v>
                </c:pt>
                <c:pt idx="10">
                  <c:v>2585970</c:v>
                </c:pt>
                <c:pt idx="11">
                  <c:v>2544150</c:v>
                </c:pt>
                <c:pt idx="12">
                  <c:v>2476650</c:v>
                </c:pt>
                <c:pt idx="13">
                  <c:v>2445750</c:v>
                </c:pt>
                <c:pt idx="14">
                  <c:v>1334720</c:v>
                </c:pt>
                <c:pt idx="15">
                  <c:v>629950</c:v>
                </c:pt>
                <c:pt idx="16">
                  <c:v>451130</c:v>
                </c:pt>
                <c:pt idx="17">
                  <c:v>823900</c:v>
                </c:pt>
                <c:pt idx="18">
                  <c:v>1030290</c:v>
                </c:pt>
                <c:pt idx="19">
                  <c:v>1017100</c:v>
                </c:pt>
                <c:pt idx="20">
                  <c:v>1291610</c:v>
                </c:pt>
                <c:pt idx="21">
                  <c:v>1767950</c:v>
                </c:pt>
                <c:pt idx="22">
                  <c:v>1953460</c:v>
                </c:pt>
                <c:pt idx="23">
                  <c:v>1269750</c:v>
                </c:pt>
                <c:pt idx="24">
                  <c:v>949350</c:v>
                </c:pt>
                <c:pt idx="25">
                  <c:v>903560</c:v>
                </c:pt>
                <c:pt idx="26">
                  <c:v>1566720</c:v>
                </c:pt>
                <c:pt idx="27">
                  <c:v>1117010</c:v>
                </c:pt>
                <c:pt idx="28">
                  <c:v>795580</c:v>
                </c:pt>
                <c:pt idx="29">
                  <c:v>1044640</c:v>
                </c:pt>
                <c:pt idx="30">
                  <c:v>1533900</c:v>
                </c:pt>
                <c:pt idx="31">
                  <c:v>1514110</c:v>
                </c:pt>
                <c:pt idx="32">
                  <c:v>1303250</c:v>
                </c:pt>
                <c:pt idx="33">
                  <c:v>1890520</c:v>
                </c:pt>
                <c:pt idx="34">
                  <c:v>2189340</c:v>
                </c:pt>
                <c:pt idx="35">
                  <c:v>2731370</c:v>
                </c:pt>
                <c:pt idx="36">
                  <c:v>1712170</c:v>
                </c:pt>
                <c:pt idx="37">
                  <c:v>1391590</c:v>
                </c:pt>
                <c:pt idx="38">
                  <c:v>2085400</c:v>
                </c:pt>
                <c:pt idx="39">
                  <c:v>2005600</c:v>
                </c:pt>
                <c:pt idx="40">
                  <c:v>2401280</c:v>
                </c:pt>
                <c:pt idx="41">
                  <c:v>2264810</c:v>
                </c:pt>
                <c:pt idx="42">
                  <c:v>2569540</c:v>
                </c:pt>
                <c:pt idx="43">
                  <c:v>2682020</c:v>
                </c:pt>
                <c:pt idx="44">
                  <c:v>2562350</c:v>
                </c:pt>
                <c:pt idx="45">
                  <c:v>2808620</c:v>
                </c:pt>
                <c:pt idx="46">
                  <c:v>2979480</c:v>
                </c:pt>
                <c:pt idx="47">
                  <c:v>2929930</c:v>
                </c:pt>
                <c:pt idx="48">
                  <c:v>2350590</c:v>
                </c:pt>
                <c:pt idx="49">
                  <c:v>2500600</c:v>
                </c:pt>
                <c:pt idx="50">
                  <c:v>3083090</c:v>
                </c:pt>
                <c:pt idx="51">
                  <c:v>2375510</c:v>
                </c:pt>
                <c:pt idx="52">
                  <c:v>2691440</c:v>
                </c:pt>
                <c:pt idx="53">
                  <c:v>2314830</c:v>
                </c:pt>
                <c:pt idx="54">
                  <c:v>2488690</c:v>
                </c:pt>
                <c:pt idx="55">
                  <c:v>3100810</c:v>
                </c:pt>
                <c:pt idx="56">
                  <c:v>2708050</c:v>
                </c:pt>
                <c:pt idx="57">
                  <c:v>2779240</c:v>
                </c:pt>
                <c:pt idx="58">
                  <c:v>2822750</c:v>
                </c:pt>
                <c:pt idx="59">
                  <c:v>2730770</c:v>
                </c:pt>
                <c:pt idx="60">
                  <c:v>2269640</c:v>
                </c:pt>
                <c:pt idx="61">
                  <c:v>2420210</c:v>
                </c:pt>
                <c:pt idx="62">
                  <c:v>2906460</c:v>
                </c:pt>
                <c:pt idx="63">
                  <c:v>2640500</c:v>
                </c:pt>
                <c:pt idx="64">
                  <c:v>2721640</c:v>
                </c:pt>
                <c:pt idx="65">
                  <c:v>2400210</c:v>
                </c:pt>
                <c:pt idx="66">
                  <c:v>2590420</c:v>
                </c:pt>
                <c:pt idx="67">
                  <c:v>2905090</c:v>
                </c:pt>
                <c:pt idx="68">
                  <c:v>2659760</c:v>
                </c:pt>
                <c:pt idx="69">
                  <c:v>2854140</c:v>
                </c:pt>
                <c:pt idx="70">
                  <c:v>2818070</c:v>
                </c:pt>
                <c:pt idx="71">
                  <c:v>2851450</c:v>
                </c:pt>
                <c:pt idx="72">
                  <c:v>2453900</c:v>
                </c:pt>
                <c:pt idx="73">
                  <c:v>2378060</c:v>
                </c:pt>
                <c:pt idx="74">
                  <c:v>3006090</c:v>
                </c:pt>
                <c:pt idx="75">
                  <c:v>2516990</c:v>
                </c:pt>
                <c:pt idx="76">
                  <c:v>2890400</c:v>
                </c:pt>
                <c:pt idx="77">
                  <c:v>2613080</c:v>
                </c:pt>
              </c:numCache>
            </c:numRef>
          </c:val>
          <c:extLst>
            <c:ext xmlns:c16="http://schemas.microsoft.com/office/drawing/2014/chart" uri="{C3380CC4-5D6E-409C-BE32-E72D297353CC}">
              <c16:uniqueId val="{00000000-8A7F-426D-AEEB-EEF038A62150}"/>
            </c:ext>
          </c:extLst>
        </c:ser>
        <c:ser>
          <c:idx val="5"/>
          <c:order val="1"/>
          <c:tx>
            <c:strRef>
              <c:f>'延べ宿泊者数、客室稼働率（グラフ用）'!$B$19</c:f>
              <c:strCache>
                <c:ptCount val="1"/>
                <c:pt idx="0">
                  <c:v>外国人</c:v>
                </c:pt>
              </c:strCache>
            </c:strRef>
          </c:tx>
          <c:spPr>
            <a:pattFill prst="wdUpDiag">
              <a:fgClr>
                <a:schemeClr val="accent2"/>
              </a:fgClr>
              <a:bgClr>
                <a:schemeClr val="bg1"/>
              </a:bgClr>
            </a:pattFill>
            <a:ln w="12700">
              <a:solidFill>
                <a:schemeClr val="accent2"/>
              </a:solidFill>
            </a:ln>
            <a:effectLst/>
          </c:spPr>
          <c:invertIfNegative val="0"/>
          <c:cat>
            <c:multiLvlStrRef>
              <c:f>'延べ宿泊者数、客室稼働率（グラフ用）'!$C$2:$CB$3</c:f>
              <c:multiLvlStrCache>
                <c:ptCount val="7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pt idx="75">
                    <c:v>4月</c:v>
                  </c:pt>
                  <c:pt idx="76">
                    <c:v>5月</c:v>
                  </c:pt>
                  <c:pt idx="77">
                    <c:v>6月</c:v>
                  </c:pt>
                </c:lvl>
                <c:lvl>
                  <c:pt idx="0">
                    <c:v>2019年</c:v>
                  </c:pt>
                  <c:pt idx="12">
                    <c:v>2020年</c:v>
                  </c:pt>
                  <c:pt idx="24">
                    <c:v>2021年</c:v>
                  </c:pt>
                  <c:pt idx="36">
                    <c:v>2022年</c:v>
                  </c:pt>
                  <c:pt idx="48">
                    <c:v>2023年</c:v>
                  </c:pt>
                  <c:pt idx="60">
                    <c:v>2024年</c:v>
                  </c:pt>
                  <c:pt idx="72">
                    <c:v>2025年</c:v>
                  </c:pt>
                </c:lvl>
              </c:multiLvlStrCache>
            </c:multiLvlStrRef>
          </c:cat>
          <c:val>
            <c:numRef>
              <c:f>'延べ宿泊者数、客室稼働率（グラフ用）'!$C$19:$CB$19</c:f>
              <c:numCache>
                <c:formatCode>#,##0_);[Red]\(#,##0\)</c:formatCode>
                <c:ptCount val="78"/>
                <c:pt idx="0">
                  <c:v>1411170</c:v>
                </c:pt>
                <c:pt idx="1">
                  <c:v>1387100</c:v>
                </c:pt>
                <c:pt idx="2">
                  <c:v>1449930</c:v>
                </c:pt>
                <c:pt idx="3">
                  <c:v>1681340</c:v>
                </c:pt>
                <c:pt idx="4">
                  <c:v>1538420</c:v>
                </c:pt>
                <c:pt idx="5">
                  <c:v>1572720</c:v>
                </c:pt>
                <c:pt idx="6">
                  <c:v>1759470</c:v>
                </c:pt>
                <c:pt idx="7">
                  <c:v>1521170</c:v>
                </c:pt>
                <c:pt idx="8">
                  <c:v>1291960</c:v>
                </c:pt>
                <c:pt idx="9">
                  <c:v>1496590</c:v>
                </c:pt>
                <c:pt idx="10">
                  <c:v>1411200</c:v>
                </c:pt>
                <c:pt idx="11">
                  <c:v>1405110</c:v>
                </c:pt>
                <c:pt idx="12">
                  <c:v>1966700</c:v>
                </c:pt>
                <c:pt idx="13">
                  <c:v>685300</c:v>
                </c:pt>
                <c:pt idx="14">
                  <c:v>159200</c:v>
                </c:pt>
                <c:pt idx="15">
                  <c:v>42200</c:v>
                </c:pt>
                <c:pt idx="16">
                  <c:v>33160</c:v>
                </c:pt>
                <c:pt idx="17">
                  <c:v>30950</c:v>
                </c:pt>
                <c:pt idx="18">
                  <c:v>29190</c:v>
                </c:pt>
                <c:pt idx="19">
                  <c:v>30940</c:v>
                </c:pt>
                <c:pt idx="20">
                  <c:v>33070</c:v>
                </c:pt>
                <c:pt idx="21">
                  <c:v>41510</c:v>
                </c:pt>
                <c:pt idx="22">
                  <c:v>69120</c:v>
                </c:pt>
                <c:pt idx="23">
                  <c:v>103410</c:v>
                </c:pt>
                <c:pt idx="24">
                  <c:v>69730</c:v>
                </c:pt>
                <c:pt idx="25">
                  <c:v>18250</c:v>
                </c:pt>
                <c:pt idx="26">
                  <c:v>20150</c:v>
                </c:pt>
                <c:pt idx="27">
                  <c:v>18260</c:v>
                </c:pt>
                <c:pt idx="28">
                  <c:v>21270</c:v>
                </c:pt>
                <c:pt idx="29">
                  <c:v>17910</c:v>
                </c:pt>
                <c:pt idx="30">
                  <c:v>19760</c:v>
                </c:pt>
                <c:pt idx="31">
                  <c:v>20450</c:v>
                </c:pt>
                <c:pt idx="32">
                  <c:v>25010</c:v>
                </c:pt>
                <c:pt idx="33">
                  <c:v>25040</c:v>
                </c:pt>
                <c:pt idx="34">
                  <c:v>32400</c:v>
                </c:pt>
                <c:pt idx="35">
                  <c:v>31160</c:v>
                </c:pt>
                <c:pt idx="36">
                  <c:v>24610</c:v>
                </c:pt>
                <c:pt idx="37">
                  <c:v>23140</c:v>
                </c:pt>
                <c:pt idx="38">
                  <c:v>32770</c:v>
                </c:pt>
                <c:pt idx="39">
                  <c:v>41310</c:v>
                </c:pt>
                <c:pt idx="40">
                  <c:v>56770</c:v>
                </c:pt>
                <c:pt idx="41">
                  <c:v>42090</c:v>
                </c:pt>
                <c:pt idx="42">
                  <c:v>55550</c:v>
                </c:pt>
                <c:pt idx="43">
                  <c:v>60970</c:v>
                </c:pt>
                <c:pt idx="44">
                  <c:v>86590</c:v>
                </c:pt>
                <c:pt idx="45">
                  <c:v>273090</c:v>
                </c:pt>
                <c:pt idx="46">
                  <c:v>599400</c:v>
                </c:pt>
                <c:pt idx="47">
                  <c:v>833410</c:v>
                </c:pt>
                <c:pt idx="48">
                  <c:v>896840</c:v>
                </c:pt>
                <c:pt idx="49">
                  <c:v>907750</c:v>
                </c:pt>
                <c:pt idx="50">
                  <c:v>1092770</c:v>
                </c:pt>
                <c:pt idx="51">
                  <c:v>1337790</c:v>
                </c:pt>
                <c:pt idx="52">
                  <c:v>1487860</c:v>
                </c:pt>
                <c:pt idx="53">
                  <c:v>1558680</c:v>
                </c:pt>
                <c:pt idx="54">
                  <c:v>1805810</c:v>
                </c:pt>
                <c:pt idx="55">
                  <c:v>1722470</c:v>
                </c:pt>
                <c:pt idx="56">
                  <c:v>1657670</c:v>
                </c:pt>
                <c:pt idx="57">
                  <c:v>2069970</c:v>
                </c:pt>
                <c:pt idx="58">
                  <c:v>2012250</c:v>
                </c:pt>
                <c:pt idx="59">
                  <c:v>2205250</c:v>
                </c:pt>
                <c:pt idx="60">
                  <c:v>1685970</c:v>
                </c:pt>
                <c:pt idx="61">
                  <c:v>1681650</c:v>
                </c:pt>
                <c:pt idx="62">
                  <c:v>1853190</c:v>
                </c:pt>
                <c:pt idx="63">
                  <c:v>2200140</c:v>
                </c:pt>
                <c:pt idx="64">
                  <c:v>2116170</c:v>
                </c:pt>
                <c:pt idx="65">
                  <c:v>2262310</c:v>
                </c:pt>
                <c:pt idx="66">
                  <c:v>2420000</c:v>
                </c:pt>
                <c:pt idx="67">
                  <c:v>2159360</c:v>
                </c:pt>
                <c:pt idx="68">
                  <c:v>1981560</c:v>
                </c:pt>
                <c:pt idx="69">
                  <c:v>2372950</c:v>
                </c:pt>
                <c:pt idx="70">
                  <c:v>2367720</c:v>
                </c:pt>
                <c:pt idx="71">
                  <c:v>2292920</c:v>
                </c:pt>
                <c:pt idx="72">
                  <c:v>2164840</c:v>
                </c:pt>
                <c:pt idx="73">
                  <c:v>1905140</c:v>
                </c:pt>
                <c:pt idx="74">
                  <c:v>1994600</c:v>
                </c:pt>
                <c:pt idx="75">
                  <c:v>2476150</c:v>
                </c:pt>
                <c:pt idx="76">
                  <c:v>2276950</c:v>
                </c:pt>
                <c:pt idx="77">
                  <c:v>2021880</c:v>
                </c:pt>
              </c:numCache>
            </c:numRef>
          </c:val>
          <c:extLst>
            <c:ext xmlns:c16="http://schemas.microsoft.com/office/drawing/2014/chart" uri="{C3380CC4-5D6E-409C-BE32-E72D297353CC}">
              <c16:uniqueId val="{00000001-8A7F-426D-AEEB-EEF038A62150}"/>
            </c:ext>
          </c:extLst>
        </c:ser>
        <c:dLbls>
          <c:showLegendKey val="0"/>
          <c:showVal val="0"/>
          <c:showCatName val="0"/>
          <c:showSerName val="0"/>
          <c:showPercent val="0"/>
          <c:showBubbleSize val="0"/>
        </c:dLbls>
        <c:gapWidth val="150"/>
        <c:overlap val="100"/>
        <c:axId val="503941632"/>
        <c:axId val="503946880"/>
      </c:bar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6880"/>
        <c:crosses val="autoZero"/>
        <c:auto val="1"/>
        <c:lblAlgn val="ctr"/>
        <c:lblOffset val="100"/>
        <c:noMultiLvlLbl val="0"/>
      </c:catAx>
      <c:valAx>
        <c:axId val="503946880"/>
        <c:scaling>
          <c:orientation val="minMax"/>
          <c:max val="550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1632"/>
        <c:crosses val="autoZero"/>
        <c:crossBetween val="between"/>
      </c:valAx>
      <c:spPr>
        <a:noFill/>
        <a:ln>
          <a:noFill/>
        </a:ln>
        <a:effectLst/>
      </c:spPr>
    </c:plotArea>
    <c:legend>
      <c:legendPos val="b"/>
      <c:layout>
        <c:manualLayout>
          <c:xMode val="edge"/>
          <c:yMode val="edge"/>
          <c:x val="0.17454021191835145"/>
          <c:y val="6.4748254919306275E-2"/>
          <c:w val="0.52970622092664188"/>
          <c:h val="7.7445253040439158E-2"/>
        </c:manualLayout>
      </c:layout>
      <c:overlay val="1"/>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24433444348184E-2"/>
          <c:y val="4.9669847662835526E-2"/>
          <c:w val="0.87221669210443742"/>
          <c:h val="0.74909863723144909"/>
        </c:manualLayout>
      </c:layout>
      <c:barChart>
        <c:barDir val="col"/>
        <c:grouping val="clustered"/>
        <c:varyColors val="0"/>
        <c:ser>
          <c:idx val="0"/>
          <c:order val="0"/>
          <c:tx>
            <c:strRef>
              <c:f>関西空港外国人入国者数!$B$4</c:f>
              <c:strCache>
                <c:ptCount val="1"/>
                <c:pt idx="0">
                  <c:v>関空外国人入国者数</c:v>
                </c:pt>
              </c:strCache>
            </c:strRef>
          </c:tx>
          <c:spPr>
            <a:solidFill>
              <a:schemeClr val="accent1">
                <a:lumMod val="60000"/>
                <a:lumOff val="40000"/>
              </a:schemeClr>
            </a:solidFill>
            <a:ln>
              <a:noFill/>
            </a:ln>
            <a:effectLst/>
          </c:spPr>
          <c:invertIfNegative val="0"/>
          <c:cat>
            <c:multiLvlStrRef>
              <c:f>関西空港外国人入国者数!$O$2:$CC$3</c:f>
              <c:multiLvlStrCache>
                <c:ptCount val="6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lvl>
                <c:lvl>
                  <c:pt idx="0">
                    <c:v>2020年</c:v>
                  </c:pt>
                  <c:pt idx="12">
                    <c:v>2021年</c:v>
                  </c:pt>
                  <c:pt idx="24">
                    <c:v>2022年</c:v>
                  </c:pt>
                  <c:pt idx="36">
                    <c:v>2023年</c:v>
                  </c:pt>
                  <c:pt idx="48">
                    <c:v>2024年</c:v>
                  </c:pt>
                  <c:pt idx="60">
                    <c:v>2025年</c:v>
                  </c:pt>
                </c:lvl>
              </c:multiLvlStrCache>
            </c:multiLvlStrRef>
          </c:cat>
          <c:val>
            <c:numRef>
              <c:f>関西空港外国人入国者数!$O$4:$CC$4</c:f>
              <c:numCache>
                <c:formatCode>#,##0;"△ "#,##0</c:formatCode>
                <c:ptCount val="67"/>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pt idx="17">
                  <c:v>2361</c:v>
                </c:pt>
                <c:pt idx="18">
                  <c:v>2774</c:v>
                </c:pt>
                <c:pt idx="19">
                  <c:v>2476</c:v>
                </c:pt>
                <c:pt idx="20">
                  <c:v>3079</c:v>
                </c:pt>
                <c:pt idx="21">
                  <c:v>3743</c:v>
                </c:pt>
                <c:pt idx="22">
                  <c:v>3678</c:v>
                </c:pt>
                <c:pt idx="23">
                  <c:v>2738</c:v>
                </c:pt>
                <c:pt idx="24">
                  <c:v>3497</c:v>
                </c:pt>
                <c:pt idx="25">
                  <c:v>3499</c:v>
                </c:pt>
                <c:pt idx="26">
                  <c:v>10284</c:v>
                </c:pt>
                <c:pt idx="27">
                  <c:v>21616</c:v>
                </c:pt>
                <c:pt idx="28">
                  <c:v>27161</c:v>
                </c:pt>
                <c:pt idx="29">
                  <c:v>23463</c:v>
                </c:pt>
                <c:pt idx="30">
                  <c:v>25189</c:v>
                </c:pt>
                <c:pt idx="31">
                  <c:v>34311</c:v>
                </c:pt>
                <c:pt idx="32">
                  <c:v>41456</c:v>
                </c:pt>
                <c:pt idx="33">
                  <c:v>116657</c:v>
                </c:pt>
                <c:pt idx="34">
                  <c:v>247089</c:v>
                </c:pt>
                <c:pt idx="35">
                  <c:v>331248</c:v>
                </c:pt>
                <c:pt idx="36">
                  <c:v>379297</c:v>
                </c:pt>
                <c:pt idx="37">
                  <c:v>369193</c:v>
                </c:pt>
                <c:pt idx="38">
                  <c:v>425326</c:v>
                </c:pt>
                <c:pt idx="39">
                  <c:v>471893</c:v>
                </c:pt>
                <c:pt idx="40">
                  <c:v>501210</c:v>
                </c:pt>
                <c:pt idx="41">
                  <c:v>552492</c:v>
                </c:pt>
                <c:pt idx="42">
                  <c:v>601249</c:v>
                </c:pt>
                <c:pt idx="43">
                  <c:v>591857</c:v>
                </c:pt>
                <c:pt idx="44">
                  <c:v>591666</c:v>
                </c:pt>
                <c:pt idx="45">
                  <c:v>655571</c:v>
                </c:pt>
                <c:pt idx="46">
                  <c:v>663794</c:v>
                </c:pt>
                <c:pt idx="47">
                  <c:v>721677</c:v>
                </c:pt>
                <c:pt idx="48">
                  <c:v>700407</c:v>
                </c:pt>
                <c:pt idx="49">
                  <c:v>715170</c:v>
                </c:pt>
                <c:pt idx="50">
                  <c:v>772640</c:v>
                </c:pt>
                <c:pt idx="51">
                  <c:v>772860</c:v>
                </c:pt>
                <c:pt idx="52">
                  <c:v>798812</c:v>
                </c:pt>
                <c:pt idx="53">
                  <c:v>812689</c:v>
                </c:pt>
                <c:pt idx="54">
                  <c:v>831035</c:v>
                </c:pt>
                <c:pt idx="55">
                  <c:v>762632</c:v>
                </c:pt>
                <c:pt idx="56">
                  <c:v>738390</c:v>
                </c:pt>
                <c:pt idx="57">
                  <c:v>828746</c:v>
                </c:pt>
                <c:pt idx="58">
                  <c:v>838503</c:v>
                </c:pt>
                <c:pt idx="59">
                  <c:v>885400</c:v>
                </c:pt>
                <c:pt idx="60">
                  <c:v>983020</c:v>
                </c:pt>
                <c:pt idx="61">
                  <c:v>799577</c:v>
                </c:pt>
                <c:pt idx="62">
                  <c:v>852190</c:v>
                </c:pt>
                <c:pt idx="63">
                  <c:v>992202</c:v>
                </c:pt>
                <c:pt idx="64">
                  <c:v>953905</c:v>
                </c:pt>
                <c:pt idx="65">
                  <c:v>892935</c:v>
                </c:pt>
                <c:pt idx="66">
                  <c:v>894516</c:v>
                </c:pt>
              </c:numCache>
            </c:numRef>
          </c:val>
          <c:extLst>
            <c:ext xmlns:c16="http://schemas.microsoft.com/office/drawing/2014/chart" uri="{C3380CC4-5D6E-409C-BE32-E72D297353CC}">
              <c16:uniqueId val="{00000000-0411-47D7-8DA1-2414A767406C}"/>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関西空港外国人入国者数!$B$6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66"/>
              <c:layout>
                <c:manualLayout>
                  <c:x val="-3.7249362906003392E-2"/>
                  <c:y val="-0.1461806433276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11-47D7-8DA1-2414A76740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関西空港外国人入国者数!$O$2:$CC$3</c:f>
              <c:multiLvlStrCache>
                <c:ptCount val="6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lvl>
                <c:lvl>
                  <c:pt idx="0">
                    <c:v>2020年</c:v>
                  </c:pt>
                  <c:pt idx="12">
                    <c:v>2021年</c:v>
                  </c:pt>
                  <c:pt idx="24">
                    <c:v>2022年</c:v>
                  </c:pt>
                  <c:pt idx="36">
                    <c:v>2023年</c:v>
                  </c:pt>
                  <c:pt idx="48">
                    <c:v>2024年</c:v>
                  </c:pt>
                  <c:pt idx="60">
                    <c:v>2025年</c:v>
                  </c:pt>
                </c:lvl>
              </c:multiLvlStrCache>
            </c:multiLvlStrRef>
          </c:cat>
          <c:val>
            <c:numRef>
              <c:f>関西空港外国人入国者数!$O$6:$CC$6</c:f>
              <c:numCache>
                <c:formatCode>#,##0.0_ </c:formatCode>
                <c:ptCount val="67"/>
                <c:pt idx="0">
                  <c:v>2.0804380414735313</c:v>
                </c:pt>
                <c:pt idx="1">
                  <c:v>-66.067755721390085</c:v>
                </c:pt>
                <c:pt idx="2">
                  <c:v>-95.085226490430955</c:v>
                </c:pt>
                <c:pt idx="3">
                  <c:v>-99.948574815791844</c:v>
                </c:pt>
                <c:pt idx="4">
                  <c:v>-99.975869717688965</c:v>
                </c:pt>
                <c:pt idx="5">
                  <c:v>-99.924661039964903</c:v>
                </c:pt>
                <c:pt idx="6">
                  <c:v>-99.891092716139823</c:v>
                </c:pt>
                <c:pt idx="7">
                  <c:v>-99.757303424785079</c:v>
                </c:pt>
                <c:pt idx="8">
                  <c:v>-99.588842926998367</c:v>
                </c:pt>
                <c:pt idx="9">
                  <c:v>-99.174266453673141</c:v>
                </c:pt>
                <c:pt idx="10">
                  <c:v>-98.214936846572741</c:v>
                </c:pt>
                <c:pt idx="11">
                  <c:v>-97.898756432180505</c:v>
                </c:pt>
                <c:pt idx="12">
                  <c:v>-98.429133325852334</c:v>
                </c:pt>
                <c:pt idx="13">
                  <c:v>-99.721265611200351</c:v>
                </c:pt>
                <c:pt idx="14">
                  <c:v>-99.569186286658407</c:v>
                </c:pt>
                <c:pt idx="15">
                  <c:v>-99.69367339381354</c:v>
                </c:pt>
                <c:pt idx="16">
                  <c:v>-99.734566894578506</c:v>
                </c:pt>
                <c:pt idx="17">
                  <c:v>-99.691723943426581</c:v>
                </c:pt>
                <c:pt idx="18">
                  <c:v>-99.637759226105359</c:v>
                </c:pt>
                <c:pt idx="19">
                  <c:v>-99.628145593915761</c:v>
                </c:pt>
                <c:pt idx="20">
                  <c:v>-99.48684530694284</c:v>
                </c:pt>
                <c:pt idx="21">
                  <c:v>-99.425623366678792</c:v>
                </c:pt>
                <c:pt idx="22">
                  <c:v>-99.450358955353252</c:v>
                </c:pt>
                <c:pt idx="23">
                  <c:v>-99.575503217834452</c:v>
                </c:pt>
                <c:pt idx="24">
                  <c:v>-99.496902577205375</c:v>
                </c:pt>
                <c:pt idx="25">
                  <c:v>-99.481503654221171</c:v>
                </c:pt>
                <c:pt idx="26">
                  <c:v>-98.584056175134236</c:v>
                </c:pt>
                <c:pt idx="27">
                  <c:v>-97.171484015665712</c:v>
                </c:pt>
                <c:pt idx="28">
                  <c:v>-96.398886824998442</c:v>
                </c:pt>
                <c:pt idx="29">
                  <c:v>-96.93643324210835</c:v>
                </c:pt>
                <c:pt idx="30">
                  <c:v>-96.710712742021627</c:v>
                </c:pt>
                <c:pt idx="31">
                  <c:v>-94.847053098886832</c:v>
                </c:pt>
                <c:pt idx="32">
                  <c:v>-93.090827880682781</c:v>
                </c:pt>
                <c:pt idx="33">
                  <c:v>-82.098569352564127</c:v>
                </c:pt>
                <c:pt idx="34">
                  <c:v>-63.074971158041969</c:v>
                </c:pt>
                <c:pt idx="35">
                  <c:v>-48.643641307971016</c:v>
                </c:pt>
                <c:pt idx="36">
                  <c:v>-45.432272469622816</c:v>
                </c:pt>
                <c:pt idx="37">
                  <c:v>-45.291448588990512</c:v>
                </c:pt>
                <c:pt idx="38">
                  <c:v>-41.439350130799944</c:v>
                </c:pt>
                <c:pt idx="39">
                  <c:v>-38.251439054614067</c:v>
                </c:pt>
                <c:pt idx="40">
                  <c:v>-33.547589026820411</c:v>
                </c:pt>
                <c:pt idx="41">
                  <c:v>-27.861052499634408</c:v>
                </c:pt>
                <c:pt idx="42">
                  <c:v>-21.486336314572295</c:v>
                </c:pt>
                <c:pt idx="43">
                  <c:v>-11.112829878111052</c:v>
                </c:pt>
                <c:pt idx="44">
                  <c:v>-1.3913008696463725</c:v>
                </c:pt>
                <c:pt idx="45">
                  <c:v>0.59969646888038408</c:v>
                </c:pt>
                <c:pt idx="46">
                  <c:v>-0.80249385800790218</c:v>
                </c:pt>
                <c:pt idx="47">
                  <c:v>11.888080446636362</c:v>
                </c:pt>
                <c:pt idx="48">
                  <c:v>0.76435705098878426</c:v>
                </c:pt>
                <c:pt idx="49">
                  <c:v>5.9768595629160259</c:v>
                </c:pt>
                <c:pt idx="50">
                  <c:v>6.3802836293542553</c:v>
                </c:pt>
                <c:pt idx="51">
                  <c:v>1.1309614939212231</c:v>
                </c:pt>
                <c:pt idx="52">
                  <c:v>5.9096652387373272</c:v>
                </c:pt>
                <c:pt idx="53">
                  <c:v>6.1129013725531145</c:v>
                </c:pt>
                <c:pt idx="54">
                  <c:v>8.5201014900971437</c:v>
                </c:pt>
                <c:pt idx="55">
                  <c:v>14.53476147852677</c:v>
                </c:pt>
                <c:pt idx="56">
                  <c:v>23.062128550333828</c:v>
                </c:pt>
                <c:pt idx="57">
                  <c:v>27.17401478985304</c:v>
                </c:pt>
                <c:pt idx="58">
                  <c:v>25.306053523500971</c:v>
                </c:pt>
                <c:pt idx="59">
                  <c:v>37.271530653535898</c:v>
                </c:pt>
                <c:pt idx="60">
                  <c:v>41.422598957838794</c:v>
                </c:pt>
                <c:pt idx="61">
                  <c:v>18.484639230864985</c:v>
                </c:pt>
                <c:pt idx="62">
                  <c:v>17.333057965028221</c:v>
                </c:pt>
                <c:pt idx="63">
                  <c:v>29.832495220598343</c:v>
                </c:pt>
                <c:pt idx="64">
                  <c:v>26.472510702840868</c:v>
                </c:pt>
                <c:pt idx="65">
                  <c:v>16.590631332650887</c:v>
                </c:pt>
                <c:pt idx="66">
                  <c:v>16.809721737972218</c:v>
                </c:pt>
              </c:numCache>
            </c:numRef>
          </c:val>
          <c:smooth val="0"/>
          <c:extLst>
            <c:ext xmlns:c16="http://schemas.microsoft.com/office/drawing/2014/chart" uri="{C3380CC4-5D6E-409C-BE32-E72D297353CC}">
              <c16:uniqueId val="{00000002-0411-47D7-8DA1-2414A767406C}"/>
            </c:ext>
          </c:extLst>
        </c:ser>
        <c:dLbls>
          <c:showLegendKey val="0"/>
          <c:showVal val="0"/>
          <c:showCatName val="0"/>
          <c:showSerName val="0"/>
          <c:showPercent val="0"/>
          <c:showBubbleSize val="0"/>
        </c:dLbls>
        <c:marker val="1"/>
        <c:smooth val="0"/>
        <c:axId val="349595016"/>
        <c:axId val="646891384"/>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646891384"/>
        <c:scaling>
          <c:orientation val="minMax"/>
          <c:min val="-100"/>
        </c:scaling>
        <c:delete val="0"/>
        <c:axPos val="r"/>
        <c:numFmt formatCode="#,##0.0_ " sourceLinked="1"/>
        <c:majorTickMark val="out"/>
        <c:minorTickMark val="none"/>
        <c:tickLblPos val="nextTo"/>
        <c:crossAx val="349595016"/>
        <c:crosses val="max"/>
        <c:crossBetween val="between"/>
      </c:valAx>
      <c:catAx>
        <c:axId val="349595016"/>
        <c:scaling>
          <c:orientation val="minMax"/>
        </c:scaling>
        <c:delete val="1"/>
        <c:axPos val="b"/>
        <c:numFmt formatCode="General" sourceLinked="1"/>
        <c:majorTickMark val="out"/>
        <c:minorTickMark val="none"/>
        <c:tickLblPos val="nextTo"/>
        <c:crossAx val="646891384"/>
        <c:crosses val="autoZero"/>
        <c:auto val="1"/>
        <c:lblAlgn val="ctr"/>
        <c:lblOffset val="100"/>
        <c:noMultiLvlLbl val="0"/>
      </c:catAx>
      <c:spPr>
        <a:noFill/>
        <a:ln>
          <a:noFill/>
        </a:ln>
      </c:spPr>
    </c:plotArea>
    <c:legend>
      <c:legendPos val="b"/>
      <c:layout>
        <c:manualLayout>
          <c:xMode val="edge"/>
          <c:yMode val="edge"/>
          <c:x val="1.7783627996226771E-2"/>
          <c:y val="6.852560751072781E-2"/>
          <c:w val="0.48996278415733058"/>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6152065698434E-2"/>
          <c:y val="4.9669641211929766E-2"/>
          <c:w val="0.87221669210443742"/>
          <c:h val="0.73987217460481547"/>
        </c:manualLayout>
      </c:layout>
      <c:barChart>
        <c:barDir val="col"/>
        <c:grouping val="clustered"/>
        <c:varyColors val="0"/>
        <c:ser>
          <c:idx val="0"/>
          <c:order val="0"/>
          <c:tx>
            <c:strRef>
              <c:f>'[外国人旅行者数（全国）.xlsx]外国人旅行者数（全国）'!$B$4</c:f>
              <c:strCache>
                <c:ptCount val="1"/>
                <c:pt idx="0">
                  <c:v>外国人旅行者数</c:v>
                </c:pt>
              </c:strCache>
            </c:strRef>
          </c:tx>
          <c:spPr>
            <a:solidFill>
              <a:schemeClr val="accent1">
                <a:lumMod val="60000"/>
                <a:lumOff val="40000"/>
              </a:schemeClr>
            </a:solidFill>
            <a:ln>
              <a:noFill/>
            </a:ln>
            <a:effectLst/>
          </c:spPr>
          <c:invertIfNegative val="0"/>
          <c:cat>
            <c:multiLvlStrRef>
              <c:f>'[外国人旅行者数（全国）.xlsx]外国人旅行者数（全国）'!$O$2:$CC$3</c:f>
              <c:multiLvlStrCache>
                <c:ptCount val="6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lvl>
                <c:lvl>
                  <c:pt idx="0">
                    <c:v>2020年</c:v>
                  </c:pt>
                  <c:pt idx="12">
                    <c:v>2021年</c:v>
                  </c:pt>
                  <c:pt idx="24">
                    <c:v>2022年</c:v>
                  </c:pt>
                  <c:pt idx="36">
                    <c:v>2023年</c:v>
                  </c:pt>
                  <c:pt idx="48">
                    <c:v>2024年</c:v>
                  </c:pt>
                  <c:pt idx="60">
                    <c:v>2025年</c:v>
                  </c:pt>
                </c:lvl>
              </c:multiLvlStrCache>
            </c:multiLvlStrRef>
          </c:cat>
          <c:val>
            <c:numRef>
              <c:f>'[外国人旅行者数（全国）.xlsx]外国人旅行者数（全国）'!$O$4:$CC$4</c:f>
              <c:numCache>
                <c:formatCode>#,##0;"△ "#,##0</c:formatCode>
                <c:ptCount val="67"/>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3140642</c:v>
                </c:pt>
                <c:pt idx="54">
                  <c:v>3292602</c:v>
                </c:pt>
                <c:pt idx="55">
                  <c:v>2933381</c:v>
                </c:pt>
                <c:pt idx="56">
                  <c:v>2872487</c:v>
                </c:pt>
                <c:pt idx="57">
                  <c:v>3312193</c:v>
                </c:pt>
                <c:pt idx="58">
                  <c:v>3187000</c:v>
                </c:pt>
                <c:pt idx="59">
                  <c:v>3489800</c:v>
                </c:pt>
                <c:pt idx="60" formatCode="#,##0_);[Red]\(#,##0\)">
                  <c:v>3781629</c:v>
                </c:pt>
                <c:pt idx="61" formatCode="#,##0_);[Red]\(#,##0\)">
                  <c:v>3258491</c:v>
                </c:pt>
                <c:pt idx="62" formatCode="#,##0_);[Red]\(#,##0\)">
                  <c:v>3497755</c:v>
                </c:pt>
                <c:pt idx="63" formatCode="#,##0_);[Red]\(#,##0\)">
                  <c:v>3909128</c:v>
                </c:pt>
                <c:pt idx="64" formatCode="#,##0_);[Red]\(#,##0\)">
                  <c:v>3693587</c:v>
                </c:pt>
                <c:pt idx="65" formatCode="#,##0_);[Red]\(#,##0\)">
                  <c:v>3377800</c:v>
                </c:pt>
                <c:pt idx="66">
                  <c:v>3437000</c:v>
                </c:pt>
              </c:numCache>
            </c:numRef>
          </c:val>
          <c:extLst>
            <c:ext xmlns:c16="http://schemas.microsoft.com/office/drawing/2014/chart" uri="{C3380CC4-5D6E-409C-BE32-E72D297353CC}">
              <c16:uniqueId val="{00000000-6506-48A7-9D17-7293B0098113}"/>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'[外国人旅行者数（全国）.xlsx]外国人旅行者数（全国）'!$B$6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66"/>
              <c:layout>
                <c:manualLayout>
                  <c:x val="-2.9291467292837305E-2"/>
                  <c:y val="-0.183869014714785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06-48A7-9D17-7293B00981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'[外国人旅行者数（全国）.xlsx]外国人旅行者数（全国）'!$O$2:$CC$4</c:f>
              <c:multiLvlStrCache>
                <c:ptCount val="67"/>
                <c:lvl>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3,140,642</c:v>
                  </c:pt>
                  <c:pt idx="54">
                    <c:v>3,292,602</c:v>
                  </c:pt>
                  <c:pt idx="55">
                    <c:v>2,933,381</c:v>
                  </c:pt>
                  <c:pt idx="56">
                    <c:v>2,872,487</c:v>
                  </c:pt>
                  <c:pt idx="57">
                    <c:v>3,312,193</c:v>
                  </c:pt>
                  <c:pt idx="58">
                    <c:v>3,187,000</c:v>
                  </c:pt>
                  <c:pt idx="59">
                    <c:v>3,489,800</c:v>
                  </c:pt>
                  <c:pt idx="60">
                    <c:v>3,781,629</c:v>
                  </c:pt>
                  <c:pt idx="61">
                    <c:v>3,258,491</c:v>
                  </c:pt>
                  <c:pt idx="62">
                    <c:v>3,497,755</c:v>
                  </c:pt>
                  <c:pt idx="63">
                    <c:v>3,909,128</c:v>
                  </c:pt>
                  <c:pt idx="64">
                    <c:v>3,693,587</c:v>
                  </c:pt>
                  <c:pt idx="65">
                    <c:v>3,377,800</c:v>
                  </c:pt>
                  <c:pt idx="66">
                    <c:v>3,437,000</c:v>
                  </c:pt>
                </c:lvl>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lvl>
                <c:lvl>
                  <c:pt idx="0">
                    <c:v>2020年</c:v>
                  </c:pt>
                  <c:pt idx="12">
                    <c:v>2021年</c:v>
                  </c:pt>
                  <c:pt idx="24">
                    <c:v>2022年</c:v>
                  </c:pt>
                  <c:pt idx="36">
                    <c:v>2023年</c:v>
                  </c:pt>
                  <c:pt idx="48">
                    <c:v>2024年</c:v>
                  </c:pt>
                  <c:pt idx="60">
                    <c:v>2025年</c:v>
                  </c:pt>
                </c:lvl>
              </c:multiLvlStrCache>
            </c:multiLvlStrRef>
          </c:cat>
          <c:val>
            <c:numRef>
              <c:f>'[外国人旅行者数（全国）.xlsx]外国人旅行者数（全国）'!$O$6:$CC$6</c:f>
              <c:numCache>
                <c:formatCode>#,##0.0_ </c:formatCode>
                <c:ptCount val="67"/>
                <c:pt idx="0">
                  <c:v>-1.0529353123574281</c:v>
                </c:pt>
                <c:pt idx="1">
                  <c:v>-58.332840562726119</c:v>
                </c:pt>
                <c:pt idx="2">
                  <c:v>-92.983751525287161</c:v>
                </c:pt>
                <c:pt idx="3">
                  <c:v>-99.900330920478282</c:v>
                </c:pt>
                <c:pt idx="4">
                  <c:v>-99.940030817596679</c:v>
                </c:pt>
                <c:pt idx="5">
                  <c:v>-99.910938767885597</c:v>
                </c:pt>
                <c:pt idx="6">
                  <c:v>-99.873561984882926</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-99.629170887881685</c:v>
                </c:pt>
                <c:pt idx="16">
                  <c:v>-99.638129437512148</c:v>
                </c:pt>
                <c:pt idx="17">
                  <c:v>-99.678789295013502</c:v>
                </c:pt>
                <c:pt idx="18">
                  <c:v>-98.293153658963035</c:v>
                </c:pt>
                <c:pt idx="19">
                  <c:v>-98.971641984116715</c:v>
                </c:pt>
                <c:pt idx="20">
                  <c:v>-99.22037342001326</c:v>
                </c:pt>
                <c:pt idx="21">
                  <c:v>-99.114264061703906</c:v>
                </c:pt>
                <c:pt idx="22">
                  <c:v>-99.152819388565149</c:v>
                </c:pt>
                <c:pt idx="23">
                  <c:v>-99.521688482405906</c:v>
                </c:pt>
                <c:pt idx="24">
                  <c:v>-99.339391575401976</c:v>
                </c:pt>
                <c:pt idx="25">
                  <c:v>-99.358028692304558</c:v>
                </c:pt>
                <c:pt idx="26">
                  <c:v>-97.604429636800504</c:v>
                </c:pt>
                <c:pt idx="27">
                  <c:v>-95.231874971170456</c:v>
                </c:pt>
                <c:pt idx="28">
                  <c:v>-94.697397236513339</c:v>
                </c:pt>
                <c:pt idx="29">
                  <c:v>-95.818462306613</c:v>
                </c:pt>
                <c:pt idx="30">
                  <c:v>-95.166537453835247</c:v>
                </c:pt>
                <c:pt idx="31">
                  <c:v>-93.25821563456546</c:v>
                </c:pt>
                <c:pt idx="32">
                  <c:v>-90.9084189551332</c:v>
                </c:pt>
                <c:pt idx="33">
                  <c:v>-80.026740709646205</c:v>
                </c:pt>
                <c:pt idx="34">
                  <c:v>-61.716751171724269</c:v>
                </c:pt>
                <c:pt idx="35">
                  <c:v>-45.772361874882982</c:v>
                </c:pt>
                <c:pt idx="36">
                  <c:v>-44.324609132578672</c:v>
                </c:pt>
                <c:pt idx="37">
                  <c:v>-43.345907303321177</c:v>
                </c:pt>
                <c:pt idx="38">
                  <c:v>-34.147592727314887</c:v>
                </c:pt>
                <c:pt idx="39">
                  <c:v>-33.39782040089726</c:v>
                </c:pt>
                <c:pt idx="40">
                  <c:v>-31.514111870111726</c:v>
                </c:pt>
                <c:pt idx="41">
                  <c:v>-28.006545740147448</c:v>
                </c:pt>
                <c:pt idx="42">
                  <c:v>-22.415668150691914</c:v>
                </c:pt>
                <c:pt idx="43">
                  <c:v>-14.401773873928924</c:v>
                </c:pt>
                <c:pt idx="44">
                  <c:v>-3.8911373792667736</c:v>
                </c:pt>
                <c:pt idx="45">
                  <c:v>0.80330277404820905</c:v>
                </c:pt>
                <c:pt idx="46">
                  <c:v>-1.5729492060290173E-2</c:v>
                </c:pt>
                <c:pt idx="47">
                  <c:v>8.2223348996016909</c:v>
                </c:pt>
                <c:pt idx="48">
                  <c:v>-3.2015301901322513E-2</c:v>
                </c:pt>
                <c:pt idx="49">
                  <c:v>7.0614156006822526</c:v>
                </c:pt>
                <c:pt idx="50">
                  <c:v>11.653230130689218</c:v>
                </c:pt>
                <c:pt idx="51">
                  <c:v>3.9743942378493102</c:v>
                </c:pt>
                <c:pt idx="52">
                  <c:v>9.6355655115537111</c:v>
                </c:pt>
                <c:pt idx="53">
                  <c:v>9.0485170176396892</c:v>
                </c:pt>
                <c:pt idx="54">
                  <c:v>10.076695253960889</c:v>
                </c:pt>
                <c:pt idx="55">
                  <c:v>16.397818528697282</c:v>
                </c:pt>
                <c:pt idx="56">
                  <c:v>26.380768389749942</c:v>
                </c:pt>
                <c:pt idx="57">
                  <c:v>32.669849168939116</c:v>
                </c:pt>
                <c:pt idx="58">
                  <c:v>30.546591656651412</c:v>
                </c:pt>
                <c:pt idx="59">
                  <c:v>38.134023013892971</c:v>
                </c:pt>
                <c:pt idx="60">
                  <c:v>40.615556462015377</c:v>
                </c:pt>
                <c:pt idx="61">
                  <c:v>25.118591326264571</c:v>
                </c:pt>
                <c:pt idx="62">
                  <c:v>26.72400925171803</c:v>
                </c:pt>
                <c:pt idx="63">
                  <c:v>33.568457145200114</c:v>
                </c:pt>
                <c:pt idx="64">
                  <c:v>33.193862011740684</c:v>
                </c:pt>
                <c:pt idx="65">
                  <c:v>17.283052567654412</c:v>
                </c:pt>
                <c:pt idx="66">
                  <c:v>14.904140126217369</c:v>
                </c:pt>
              </c:numCache>
            </c:numRef>
          </c:val>
          <c:smooth val="0"/>
          <c:extLst>
            <c:ext xmlns:c16="http://schemas.microsoft.com/office/drawing/2014/chart" uri="{C3380CC4-5D6E-409C-BE32-E72D297353CC}">
              <c16:uniqueId val="{00000002-6506-48A7-9D17-7293B0098113}"/>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2572411614750204"/>
          <c:y val="6.2046105235717401E-2"/>
          <c:w val="0.41291848060944703"/>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tx>
            <c:strRef>
              <c:f>Sheet1!$A$8</c:f>
              <c:strCache>
                <c:ptCount val="1"/>
                <c:pt idx="0">
                  <c:v>全国</c:v>
                </c:pt>
              </c:strCache>
            </c:strRef>
          </c:tx>
          <c:spPr>
            <a:solidFill>
              <a:schemeClr val="accent1">
                <a:lumMod val="40000"/>
                <a:lumOff val="60000"/>
              </a:schemeClr>
            </a:solidFill>
            <a:ln>
              <a:noFill/>
            </a:ln>
            <a:effectLst/>
          </c:spPr>
          <c:invertIfNegative val="0"/>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Sheet1!$B$8:$O$8</c:f>
              <c:numCache>
                <c:formatCode>#,##0_);[Red]\(#,##0\)</c:formatCode>
                <c:ptCount val="14"/>
                <c:pt idx="0">
                  <c:v>2159</c:v>
                </c:pt>
                <c:pt idx="1">
                  <c:v>1892</c:v>
                </c:pt>
                <c:pt idx="2">
                  <c:v>2337</c:v>
                </c:pt>
                <c:pt idx="3">
                  <c:v>2427</c:v>
                </c:pt>
                <c:pt idx="4">
                  <c:v>2590</c:v>
                </c:pt>
                <c:pt idx="5">
                  <c:v>2847</c:v>
                </c:pt>
                <c:pt idx="6">
                  <c:v>3112</c:v>
                </c:pt>
                <c:pt idx="7">
                  <c:v>3313</c:v>
                </c:pt>
                <c:pt idx="8">
                  <c:v>3433</c:v>
                </c:pt>
                <c:pt idx="9">
                  <c:v>3621</c:v>
                </c:pt>
                <c:pt idx="10">
                  <c:v>222</c:v>
                </c:pt>
                <c:pt idx="11">
                  <c:v>29</c:v>
                </c:pt>
                <c:pt idx="12">
                  <c:v>553</c:v>
                </c:pt>
                <c:pt idx="13">
                  <c:v>1376</c:v>
                </c:pt>
              </c:numCache>
            </c:numRef>
          </c:val>
          <c:extLst>
            <c:ext xmlns:c16="http://schemas.microsoft.com/office/drawing/2014/chart" uri="{C3380CC4-5D6E-409C-BE32-E72D297353CC}">
              <c16:uniqueId val="{00000000-3C3A-4F9E-B49A-B88B779090D6}"/>
            </c:ext>
          </c:extLst>
        </c:ser>
        <c:dLbls>
          <c:showLegendKey val="0"/>
          <c:showVal val="0"/>
          <c:showCatName val="0"/>
          <c:showSerName val="0"/>
          <c:showPercent val="0"/>
          <c:showBubbleSize val="0"/>
        </c:dLbls>
        <c:gapWidth val="150"/>
        <c:axId val="343008640"/>
        <c:axId val="343011592"/>
      </c:barChart>
      <c:lineChart>
        <c:grouping val="standard"/>
        <c:varyColors val="0"/>
        <c:ser>
          <c:idx val="2"/>
          <c:order val="0"/>
          <c:tx>
            <c:strRef>
              <c:f>Sheet1!$A$3</c:f>
              <c:strCache>
                <c:ptCount val="1"/>
                <c:pt idx="0">
                  <c:v>大阪府</c:v>
                </c:pt>
              </c:strCache>
            </c:strRef>
          </c:tx>
          <c:spPr>
            <a:ln w="25400" cap="rnd">
              <a:solidFill>
                <a:srgbClr val="FF0000"/>
              </a:solidFill>
              <a:round/>
            </a:ln>
            <a:effectLst/>
          </c:spPr>
          <c:marker>
            <c:symbol val="circle"/>
            <c:size val="6"/>
            <c:spPr>
              <a:solidFill>
                <a:srgbClr val="FF0000"/>
              </a:solidFill>
              <a:ln w="9525">
                <a:solidFill>
                  <a:srgbClr val="FF000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Sheet1!$B$3:$O$3</c:f>
              <c:numCache>
                <c:formatCode>#,##0_);[Red]\(#,##0\)</c:formatCode>
                <c:ptCount val="14"/>
                <c:pt idx="0">
                  <c:v>152</c:v>
                </c:pt>
                <c:pt idx="1">
                  <c:v>135</c:v>
                </c:pt>
                <c:pt idx="2">
                  <c:v>281</c:v>
                </c:pt>
                <c:pt idx="3">
                  <c:v>314</c:v>
                </c:pt>
                <c:pt idx="4">
                  <c:v>253</c:v>
                </c:pt>
                <c:pt idx="5">
                  <c:v>242</c:v>
                </c:pt>
                <c:pt idx="6">
                  <c:v>280</c:v>
                </c:pt>
                <c:pt idx="7">
                  <c:v>251</c:v>
                </c:pt>
                <c:pt idx="8">
                  <c:v>240</c:v>
                </c:pt>
                <c:pt idx="9">
                  <c:v>300</c:v>
                </c:pt>
                <c:pt idx="10">
                  <c:v>23</c:v>
                </c:pt>
                <c:pt idx="11">
                  <c:v>0</c:v>
                </c:pt>
                <c:pt idx="12">
                  <c:v>21</c:v>
                </c:pt>
                <c:pt idx="13">
                  <c:v>51</c:v>
                </c:pt>
              </c:numCache>
            </c:numRef>
          </c:val>
          <c:smooth val="0"/>
          <c:extLst>
            <c:ext xmlns:c16="http://schemas.microsoft.com/office/drawing/2014/chart" uri="{C3380CC4-5D6E-409C-BE32-E72D297353CC}">
              <c16:uniqueId val="{00000001-3C3A-4F9E-B49A-B88B779090D6}"/>
            </c:ext>
          </c:extLst>
        </c:ser>
        <c:ser>
          <c:idx val="0"/>
          <c:order val="1"/>
          <c:tx>
            <c:strRef>
              <c:f>Sheet1!$A$4</c:f>
              <c:strCache>
                <c:ptCount val="1"/>
                <c:pt idx="0">
                  <c:v>東京都</c:v>
                </c:pt>
              </c:strCache>
            </c:strRef>
          </c:tx>
          <c:spPr>
            <a:ln w="22225" cap="rnd">
              <a:solidFill>
                <a:srgbClr val="002060">
                  <a:alpha val="99000"/>
                </a:srgbClr>
              </a:solidFill>
              <a:prstDash val="sysDot"/>
              <a:round/>
            </a:ln>
            <a:effectLst/>
          </c:spPr>
          <c:marker>
            <c:symbol val="diamond"/>
            <c:size val="6"/>
            <c:spPr>
              <a:noFill/>
              <a:ln w="9525">
                <a:solidFill>
                  <a:srgbClr val="00206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Sheet1!$B$4:$O$4</c:f>
              <c:numCache>
                <c:formatCode>#,##0_);[Red]\(#,##0\)</c:formatCode>
                <c:ptCount val="14"/>
                <c:pt idx="0">
                  <c:v>510</c:v>
                </c:pt>
                <c:pt idx="1">
                  <c:v>484</c:v>
                </c:pt>
                <c:pt idx="2">
                  <c:v>517</c:v>
                </c:pt>
                <c:pt idx="3">
                  <c:v>537</c:v>
                </c:pt>
                <c:pt idx="4">
                  <c:v>565</c:v>
                </c:pt>
                <c:pt idx="5">
                  <c:v>583</c:v>
                </c:pt>
                <c:pt idx="6">
                  <c:v>593</c:v>
                </c:pt>
                <c:pt idx="7">
                  <c:v>631</c:v>
                </c:pt>
                <c:pt idx="8">
                  <c:v>670</c:v>
                </c:pt>
                <c:pt idx="9">
                  <c:v>581</c:v>
                </c:pt>
                <c:pt idx="10">
                  <c:v>64</c:v>
                </c:pt>
                <c:pt idx="11">
                  <c:v>4</c:v>
                </c:pt>
                <c:pt idx="12">
                  <c:v>136</c:v>
                </c:pt>
                <c:pt idx="13">
                  <c:v>332</c:v>
                </c:pt>
              </c:numCache>
            </c:numRef>
          </c:val>
          <c:smooth val="0"/>
          <c:extLst>
            <c:ext xmlns:c16="http://schemas.microsoft.com/office/drawing/2014/chart" uri="{C3380CC4-5D6E-409C-BE32-E72D297353CC}">
              <c16:uniqueId val="{00000002-3C3A-4F9E-B49A-B88B779090D6}"/>
            </c:ext>
          </c:extLst>
        </c:ser>
        <c:ser>
          <c:idx val="1"/>
          <c:order val="2"/>
          <c:tx>
            <c:strRef>
              <c:f>Sheet1!$A$5</c:f>
              <c:strCache>
                <c:ptCount val="1"/>
                <c:pt idx="0">
                  <c:v>愛知県</c:v>
                </c:pt>
              </c:strCache>
            </c:strRef>
          </c:tx>
          <c:spPr>
            <a:ln w="22225" cap="rnd">
              <a:solidFill>
                <a:srgbClr val="7030A0"/>
              </a:solidFill>
              <a:prstDash val="sysDash"/>
              <a:round/>
            </a:ln>
            <a:effectLst/>
          </c:spPr>
          <c:marker>
            <c:symbol val="square"/>
            <c:size val="6"/>
            <c:spPr>
              <a:noFill/>
              <a:ln w="9525">
                <a:solidFill>
                  <a:srgbClr val="7030A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Sheet1!$B$5:$O$5</c:f>
              <c:numCache>
                <c:formatCode>#,##0_);[Red]\(#,##0\)</c:formatCode>
                <c:ptCount val="14"/>
                <c:pt idx="0">
                  <c:v>139</c:v>
                </c:pt>
                <c:pt idx="1">
                  <c:v>125</c:v>
                </c:pt>
                <c:pt idx="2">
                  <c:v>144</c:v>
                </c:pt>
                <c:pt idx="3">
                  <c:v>154</c:v>
                </c:pt>
                <c:pt idx="4">
                  <c:v>179</c:v>
                </c:pt>
                <c:pt idx="5">
                  <c:v>187</c:v>
                </c:pt>
                <c:pt idx="6">
                  <c:v>207</c:v>
                </c:pt>
                <c:pt idx="7">
                  <c:v>192</c:v>
                </c:pt>
                <c:pt idx="8">
                  <c:v>216</c:v>
                </c:pt>
                <c:pt idx="9">
                  <c:v>259</c:v>
                </c:pt>
                <c:pt idx="10">
                  <c:v>11</c:v>
                </c:pt>
                <c:pt idx="11">
                  <c:v>0</c:v>
                </c:pt>
                <c:pt idx="12">
                  <c:v>25</c:v>
                </c:pt>
                <c:pt idx="13">
                  <c:v>69</c:v>
                </c:pt>
              </c:numCache>
            </c:numRef>
          </c:val>
          <c:smooth val="0"/>
          <c:extLst>
            <c:ext xmlns:c16="http://schemas.microsoft.com/office/drawing/2014/chart" uri="{C3380CC4-5D6E-409C-BE32-E72D297353CC}">
              <c16:uniqueId val="{00000003-3C3A-4F9E-B49A-B88B779090D6}"/>
            </c:ext>
          </c:extLst>
        </c:ser>
        <c:ser>
          <c:idx val="3"/>
          <c:order val="3"/>
          <c:tx>
            <c:strRef>
              <c:f>Sheet1!$A$6</c:f>
              <c:strCache>
                <c:ptCount val="1"/>
                <c:pt idx="0">
                  <c:v>京都府</c:v>
                </c:pt>
              </c:strCache>
            </c:strRef>
          </c:tx>
          <c:spPr>
            <a:ln w="22225" cap="rnd">
              <a:solidFill>
                <a:srgbClr val="00B050"/>
              </a:solidFill>
              <a:prstDash val="dashDot"/>
              <a:round/>
            </a:ln>
            <a:effectLst/>
          </c:spPr>
          <c:marker>
            <c:symbol val="triangle"/>
            <c:size val="6"/>
            <c:spPr>
              <a:noFill/>
              <a:ln w="9525">
                <a:solidFill>
                  <a:srgbClr val="00B05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Sheet1!$B$6:$O$6</c:f>
              <c:numCache>
                <c:formatCode>#,##0_);[Red]\(#,##0\)</c:formatCode>
                <c:ptCount val="14"/>
                <c:pt idx="0">
                  <c:v>160</c:v>
                </c:pt>
                <c:pt idx="1">
                  <c:v>145</c:v>
                </c:pt>
                <c:pt idx="2">
                  <c:v>202</c:v>
                </c:pt>
                <c:pt idx="3">
                  <c:v>179</c:v>
                </c:pt>
                <c:pt idx="4">
                  <c:v>211</c:v>
                </c:pt>
                <c:pt idx="5">
                  <c:v>230</c:v>
                </c:pt>
                <c:pt idx="6">
                  <c:v>290</c:v>
                </c:pt>
                <c:pt idx="7">
                  <c:v>334</c:v>
                </c:pt>
                <c:pt idx="8">
                  <c:v>367</c:v>
                </c:pt>
                <c:pt idx="9">
                  <c:v>398</c:v>
                </c:pt>
                <c:pt idx="10">
                  <c:v>29</c:v>
                </c:pt>
                <c:pt idx="11">
                  <c:v>4</c:v>
                </c:pt>
                <c:pt idx="12">
                  <c:v>76</c:v>
                </c:pt>
                <c:pt idx="13">
                  <c:v>180</c:v>
                </c:pt>
              </c:numCache>
            </c:numRef>
          </c:val>
          <c:smooth val="0"/>
          <c:extLst>
            <c:ext xmlns:c16="http://schemas.microsoft.com/office/drawing/2014/chart" uri="{C3380CC4-5D6E-409C-BE32-E72D297353CC}">
              <c16:uniqueId val="{00000004-3C3A-4F9E-B49A-B88B779090D6}"/>
            </c:ext>
          </c:extLst>
        </c:ser>
        <c:ser>
          <c:idx val="4"/>
          <c:order val="4"/>
          <c:tx>
            <c:strRef>
              <c:f>Sheet1!$A$7</c:f>
              <c:strCache>
                <c:ptCount val="1"/>
                <c:pt idx="0">
                  <c:v>福岡県</c:v>
                </c:pt>
              </c:strCache>
            </c:strRef>
          </c:tx>
          <c:spPr>
            <a:ln w="22225" cap="rnd">
              <a:solidFill>
                <a:schemeClr val="accent2"/>
              </a:solidFill>
              <a:prstDash val="dash"/>
              <a:round/>
            </a:ln>
            <a:effectLst/>
          </c:spPr>
          <c:marker>
            <c:symbol val="star"/>
            <c:size val="6"/>
            <c:spPr>
              <a:noFill/>
              <a:ln w="9525">
                <a:solidFill>
                  <a:schemeClr val="accent2">
                    <a:alpha val="90000"/>
                  </a:schemeClr>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Sheet1!$B$7:$O$7</c:f>
              <c:numCache>
                <c:formatCode>#,##0_);[Red]\(#,##0\)</c:formatCode>
                <c:ptCount val="14"/>
                <c:pt idx="0">
                  <c:v>269</c:v>
                </c:pt>
                <c:pt idx="1">
                  <c:v>268</c:v>
                </c:pt>
                <c:pt idx="2">
                  <c:v>301</c:v>
                </c:pt>
                <c:pt idx="3">
                  <c:v>312</c:v>
                </c:pt>
                <c:pt idx="4">
                  <c:v>411</c:v>
                </c:pt>
                <c:pt idx="5">
                  <c:v>450</c:v>
                </c:pt>
                <c:pt idx="6">
                  <c:v>488</c:v>
                </c:pt>
                <c:pt idx="7">
                  <c:v>436</c:v>
                </c:pt>
                <c:pt idx="8">
                  <c:v>427</c:v>
                </c:pt>
                <c:pt idx="9">
                  <c:v>464</c:v>
                </c:pt>
                <c:pt idx="10">
                  <c:v>21</c:v>
                </c:pt>
                <c:pt idx="11">
                  <c:v>2</c:v>
                </c:pt>
                <c:pt idx="12">
                  <c:v>44</c:v>
                </c:pt>
                <c:pt idx="13">
                  <c:v>124</c:v>
                </c:pt>
              </c:numCache>
            </c:numRef>
          </c:val>
          <c:smooth val="0"/>
          <c:extLst>
            <c:ext xmlns:c16="http://schemas.microsoft.com/office/drawing/2014/chart" uri="{C3380CC4-5D6E-409C-BE32-E72D297353CC}">
              <c16:uniqueId val="{00000005-3C3A-4F9E-B49A-B88B779090D6}"/>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0.79264</cdr:x>
      <cdr:y>0.90889</cdr:y>
    </cdr:from>
    <cdr:to>
      <cdr:x>1</cdr:x>
      <cdr:y>1</cdr:y>
    </cdr:to>
    <cdr:sp macro="" textlink="">
      <cdr:nvSpPr>
        <cdr:cNvPr id="2" name="テキスト ボックス 3"/>
        <cdr:cNvSpPr txBox="1"/>
      </cdr:nvSpPr>
      <cdr:spPr>
        <a:xfrm xmlns:a="http://schemas.openxmlformats.org/drawingml/2006/main">
          <a:off x="6343307" y="1963210"/>
          <a:ext cx="1659493" cy="196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latin typeface="Meiryo UI" panose="020B0604030504040204" pitchFamily="50" charset="-128"/>
              <a:ea typeface="Meiryo UI" panose="020B0604030504040204" pitchFamily="50" charset="-128"/>
            </a:rPr>
            <a:t>（外国人は暦年、日本人は年度）</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17DCB5-3F0B-4DB2-9202-A4B85F2DEDDD}" type="datetimeFigureOut">
              <a:rPr kumimoji="1" lang="ja-JP" altLang="en-US" smtClean="0"/>
              <a:t>2025/9/29</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2B43BC-BBE3-4331-A944-74EDC3F40AAF}" type="slidenum">
              <a:rPr kumimoji="1" lang="ja-JP" altLang="en-US" smtClean="0"/>
              <a:t>‹#›</a:t>
            </a:fld>
            <a:endParaRPr kumimoji="1" lang="ja-JP" altLang="en-US" dirty="0"/>
          </a:p>
        </p:txBody>
      </p:sp>
    </p:spTree>
    <p:extLst>
      <p:ext uri="{BB962C8B-B14F-4D97-AF65-F5344CB8AC3E}">
        <p14:creationId xmlns:p14="http://schemas.microsoft.com/office/powerpoint/2010/main" val="295565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2025/9/29</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dirty="0"/>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0</a:t>
            </a:fld>
            <a:endParaRPr lang="ja-JP" altLang="en-US" dirty="0">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10</a:t>
            </a:fld>
            <a:endParaRPr lang="ja-JP" altLang="en-US" dirty="0">
              <a:solidFill>
                <a:prstClr val="black"/>
              </a:solidFill>
            </a:endParaRPr>
          </a:p>
        </p:txBody>
      </p:sp>
    </p:spTree>
    <p:extLst>
      <p:ext uri="{BB962C8B-B14F-4D97-AF65-F5344CB8AC3E}">
        <p14:creationId xmlns:p14="http://schemas.microsoft.com/office/powerpoint/2010/main" val="203268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dirty="0">
              <a:solidFill>
                <a:prstClr val="black"/>
              </a:solidFill>
            </a:endParaRPr>
          </a:p>
        </p:txBody>
      </p:sp>
    </p:spTree>
    <p:extLst>
      <p:ext uri="{BB962C8B-B14F-4D97-AF65-F5344CB8AC3E}">
        <p14:creationId xmlns:p14="http://schemas.microsoft.com/office/powerpoint/2010/main" val="1904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410838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dirty="0">
              <a:solidFill>
                <a:prstClr val="black"/>
              </a:solidFill>
            </a:endParaRPr>
          </a:p>
        </p:txBody>
      </p:sp>
    </p:spTree>
    <p:extLst>
      <p:ext uri="{BB962C8B-B14F-4D97-AF65-F5344CB8AC3E}">
        <p14:creationId xmlns:p14="http://schemas.microsoft.com/office/powerpoint/2010/main" val="3808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2446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386388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dirty="0">
              <a:solidFill>
                <a:prstClr val="black"/>
              </a:solidFill>
            </a:endParaRPr>
          </a:p>
        </p:txBody>
      </p:sp>
    </p:spTree>
    <p:extLst>
      <p:ext uri="{BB962C8B-B14F-4D97-AF65-F5344CB8AC3E}">
        <p14:creationId xmlns:p14="http://schemas.microsoft.com/office/powerpoint/2010/main" val="110416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41714" y="6592267"/>
            <a:ext cx="2133600" cy="365125"/>
          </a:xfrm>
          <a:prstGeom prst="rect">
            <a:avLst/>
          </a:prstGeom>
        </p:spPr>
        <p:txBody>
          <a:bodyPr/>
          <a:lstStyle>
            <a:lvl1pP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 5"/>
          <p:cNvSpPr>
            <a:spLocks noGrp="1"/>
          </p:cNvSpPr>
          <p:nvPr>
            <p:ph type="sldNum" sz="quarter" idx="4"/>
          </p:nvPr>
        </p:nvSpPr>
        <p:spPr>
          <a:xfrm>
            <a:off x="7046912" y="6597352"/>
            <a:ext cx="2133600" cy="365125"/>
          </a:xfrm>
          <a:prstGeom prst="rect">
            <a:avLst/>
          </a:prstGeom>
        </p:spPr>
        <p:txBody>
          <a:bodyPr vert="horz" lIns="91440" tIns="45720" rIns="91440" bIns="45720" rtlCol="0" anchor="ctr"/>
          <a:lstStyle>
            <a:lvl1pPr algn="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a:solidFill>
                  <a:schemeClr val="tx1"/>
                </a:solidFill>
                <a:ea typeface="Meiryo UI" panose="020B0604030504040204" pitchFamily="50" charset="-128"/>
                <a:cs typeface="Times New Roman" panose="02020603050405020304" pitchFamily="18" charset="0"/>
              </a:rPr>
              <a:t>大阪都市魅力創造戦略関連施策</a:t>
            </a:r>
            <a:endParaRPr lang="en-US" altLang="ja-JP" sz="2800" b="1" kern="100" dirty="0">
              <a:solidFill>
                <a:schemeClr val="tx1"/>
              </a:solidFill>
              <a:ea typeface="Meiryo UI" panose="020B0604030504040204" pitchFamily="50" charset="-128"/>
              <a:cs typeface="Times New Roman" panose="02020603050405020304" pitchFamily="18" charset="0"/>
            </a:endParaRPr>
          </a:p>
          <a:p>
            <a:pPr algn="ctr"/>
            <a:r>
              <a:rPr lang="ja-JP" altLang="en-US" sz="2800" b="1" kern="100" dirty="0">
                <a:solidFill>
                  <a:schemeClr val="tx1"/>
                </a:solidFill>
                <a:ea typeface="Meiryo UI" panose="020B0604030504040204" pitchFamily="50" charset="-128"/>
                <a:cs typeface="Times New Roman" panose="02020603050405020304" pitchFamily="18" charset="0"/>
              </a:rPr>
              <a:t>を取り巻く状況</a:t>
            </a:r>
            <a:endParaRPr lang="en-US" altLang="ja-JP" sz="2000" b="1" kern="100" dirty="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大阪府・市の外国人相談において、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年から新型コロナウイルス感染症関連の相談が急増。</a:t>
            </a:r>
            <a:br>
              <a:rPr lang="en-US" altLang="ja-JP" sz="1400" dirty="0">
                <a:solidFill>
                  <a:schemeClr val="tx1"/>
                </a:solidFill>
                <a:latin typeface="Meiryo UI" panose="020B0604030504040204" pitchFamily="50" charset="-128"/>
                <a:ea typeface="Meiryo UI" panose="020B0604030504040204" pitchFamily="50" charset="-128"/>
              </a:rPr>
            </a:b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月はオミクロン株の影響を受けて相談が増加したが、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rPr>
              <a:t>月以降の件数は平準化してきている。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留学生数は新型コロナウイルス感染症の世界的な流行に伴う、日本政府及び各国政府による渡航制限等の措置により、減少に転じたが、コロナ前の水準に回復しつつある。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487945" y="4468279"/>
            <a:ext cx="598561"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a:t>
            </a:r>
            <a:endParaRPr lang="en-US" altLang="ja-JP" sz="8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06997" y="6620212"/>
            <a:ext cx="5567163"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出典：日本学生支援機構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「外国人留学生在籍状況調査」、「日本人学生留学状況調査」より作成</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345359"/>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76008" y="162880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外国人相談における相談実績の推移</a:t>
            </a: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409222" y="1686000"/>
            <a:ext cx="60817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aphicFrame>
        <p:nvGraphicFramePr>
          <p:cNvPr id="6" name="グラフ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703231762"/>
              </p:ext>
            </p:extLst>
          </p:nvPr>
        </p:nvGraphicFramePr>
        <p:xfrm>
          <a:off x="271006" y="4562087"/>
          <a:ext cx="8603154" cy="2064750"/>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a:extLst>
              <a:ext uri="{FF2B5EF4-FFF2-40B4-BE49-F238E27FC236}">
                <a16:creationId xmlns:a16="http://schemas.microsoft.com/office/drawing/2014/main" id="{BAC48818-FD28-94A5-BED7-23922602C22D}"/>
              </a:ext>
            </a:extLst>
          </p:cNvPr>
          <p:cNvSpPr/>
          <p:nvPr/>
        </p:nvSpPr>
        <p:spPr>
          <a:xfrm>
            <a:off x="83224" y="606561"/>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aphicFrame>
        <p:nvGraphicFramePr>
          <p:cNvPr id="10" name="グラフ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029554744"/>
              </p:ext>
            </p:extLst>
          </p:nvPr>
        </p:nvGraphicFramePr>
        <p:xfrm>
          <a:off x="120254" y="1890539"/>
          <a:ext cx="8753905" cy="2435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89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3463046062"/>
              </p:ext>
            </p:extLst>
          </p:nvPr>
        </p:nvGraphicFramePr>
        <p:xfrm>
          <a:off x="46649" y="1484784"/>
          <a:ext cx="9061854" cy="4677316"/>
        </p:xfrm>
        <a:graphic>
          <a:graphicData uri="http://schemas.openxmlformats.org/drawingml/2006/table">
            <a:tbl>
              <a:tblPr firstRow="1" bandRow="1">
                <a:tableStyleId>{5C22544A-7EE6-4342-B048-85BDC9FD1C3A}</a:tableStyleId>
              </a:tblPr>
              <a:tblGrid>
                <a:gridCol w="9061854">
                  <a:extLst>
                    <a:ext uri="{9D8B030D-6E8A-4147-A177-3AD203B41FA5}">
                      <a16:colId xmlns:a16="http://schemas.microsoft.com/office/drawing/2014/main" val="2057904153"/>
                    </a:ext>
                  </a:extLst>
                </a:gridCol>
              </a:tblGrid>
              <a:tr h="432048">
                <a:tc>
                  <a:txBody>
                    <a:bodyPr/>
                    <a:lstStyle/>
                    <a:p>
                      <a:pPr algn="ctr"/>
                      <a:r>
                        <a:rPr lang="ja-JP" altLang="en-US" sz="1200" b="1" spc="0" baseline="0" dirty="0">
                          <a:latin typeface="Meiryo UI" panose="020B0604030504040204" pitchFamily="50" charset="-128"/>
                          <a:ea typeface="Meiryo UI" panose="020B0604030504040204" pitchFamily="50" charset="-128"/>
                        </a:rPr>
                        <a:t>「世界の都市</a:t>
                      </a:r>
                      <a:r>
                        <a:rPr lang="ja-JP" altLang="en-US" sz="1200" b="1" spc="0" baseline="0" dirty="0">
                          <a:solidFill>
                            <a:schemeClr val="bg1"/>
                          </a:solidFill>
                          <a:latin typeface="Meiryo UI" panose="020B0604030504040204" pitchFamily="50" charset="-128"/>
                          <a:ea typeface="Meiryo UI" panose="020B0604030504040204" pitchFamily="50" charset="-128"/>
                        </a:rPr>
                        <a:t>総合力ランキング </a:t>
                      </a:r>
                      <a:r>
                        <a:rPr lang="en-US" altLang="ja-JP" sz="1200" b="1" spc="0" baseline="0" dirty="0">
                          <a:solidFill>
                            <a:schemeClr val="bg1"/>
                          </a:solidFill>
                          <a:latin typeface="Meiryo UI" panose="020B0604030504040204" pitchFamily="50" charset="-128"/>
                          <a:ea typeface="Meiryo UI" panose="020B0604030504040204" pitchFamily="50" charset="-128"/>
                        </a:rPr>
                        <a:t>2024</a:t>
                      </a:r>
                      <a:r>
                        <a:rPr lang="ja-JP" altLang="en-US" sz="1200" b="1" spc="0" baseline="0" dirty="0">
                          <a:solidFill>
                            <a:schemeClr val="bg1"/>
                          </a:solidFill>
                          <a:latin typeface="Meiryo UI" panose="020B0604030504040204" pitchFamily="50" charset="-128"/>
                          <a:ea typeface="Meiryo UI" panose="020B0604030504040204" pitchFamily="50" charset="-128"/>
                        </a:rPr>
                        <a:t>」（</a:t>
                      </a:r>
                      <a:r>
                        <a:rPr lang="ja-JP" altLang="en-US" sz="1200" spc="0" baseline="0" dirty="0">
                          <a:solidFill>
                            <a:schemeClr val="bg1"/>
                          </a:solidFill>
                          <a:latin typeface="Meiryo UI" panose="020B0604030504040204" pitchFamily="50" charset="-128"/>
                          <a:ea typeface="Meiryo UI" panose="020B0604030504040204" pitchFamily="50" charset="-128"/>
                        </a:rPr>
                        <a:t>森記念財団都市戦略研究所）</a:t>
                      </a:r>
                      <a:endParaRPr kumimoji="1" lang="ja-JP" altLang="en-US" sz="1200" spc="0" baseline="0" dirty="0">
                        <a:solidFill>
                          <a:schemeClr val="bg1"/>
                        </a:solidFill>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15611"/>
                  </a:ext>
                </a:extLst>
              </a:tr>
              <a:tr h="4245268">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sp>
        <p:nvSpPr>
          <p:cNvPr id="37" name="テキスト ボックス 36"/>
          <p:cNvSpPr txBox="1"/>
          <p:nvPr/>
        </p:nvSpPr>
        <p:spPr>
          <a:xfrm>
            <a:off x="83224" y="746120"/>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シンクタンク等による大阪のポジション、強い分野、今後の方向性等の分析を整理</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総合的な評価では</a:t>
            </a:r>
            <a:r>
              <a:rPr lang="en-US" altLang="ja-JP" sz="1400" dirty="0">
                <a:latin typeface="Meiryo UI" panose="020B0604030504040204" pitchFamily="50" charset="-128"/>
                <a:ea typeface="Meiryo UI" panose="020B0604030504040204" pitchFamily="50" charset="-128"/>
              </a:rPr>
              <a:t>48</a:t>
            </a:r>
            <a:r>
              <a:rPr lang="ja-JP" altLang="en-US" sz="1400" dirty="0">
                <a:latin typeface="Meiryo UI" panose="020B0604030504040204" pitchFamily="50" charset="-128"/>
                <a:ea typeface="Meiryo UI" panose="020B0604030504040204" pitchFamily="50" charset="-128"/>
              </a:rPr>
              <a:t>都市中</a:t>
            </a:r>
            <a:r>
              <a:rPr lang="en-US" altLang="ja-JP" sz="1400" dirty="0">
                <a:latin typeface="Meiryo UI" panose="020B0604030504040204" pitchFamily="50" charset="-128"/>
                <a:ea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rPr>
              <a:t>位。比較的優位なものは、「研究・開発」、「居住」の指標</a:t>
            </a:r>
            <a:br>
              <a:rPr lang="en-US" altLang="ja-JP" sz="1400" dirty="0">
                <a:latin typeface="Meiryo UI" panose="020B0604030504040204" pitchFamily="50" charset="-128"/>
                <a:ea typeface="Meiryo UI" panose="020B0604030504040204" pitchFamily="50" charset="-128"/>
              </a:rPr>
            </a:b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DE182360-8E57-4CFB-9AED-F7A852E0EBA9}"/>
              </a:ext>
            </a:extLst>
          </p:cNvPr>
          <p:cNvSpPr txBox="1">
            <a:spLocks/>
          </p:cNvSpPr>
          <p:nvPr/>
        </p:nvSpPr>
        <p:spPr>
          <a:xfrm>
            <a:off x="3203848" y="6091810"/>
            <a:ext cx="5917117" cy="389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ts val="1800"/>
              </a:lnSpc>
              <a:tabLst>
                <a:tab pos="7261225" algn="l"/>
              </a:tabLst>
            </a:pPr>
            <a:r>
              <a:rPr lang="ja-JP" altLang="en-US" sz="800" dirty="0">
                <a:latin typeface="Meiryo UI" panose="020B0604030504040204" pitchFamily="50" charset="-128"/>
                <a:ea typeface="Meiryo UI" panose="020B0604030504040204" pitchFamily="50" charset="-128"/>
              </a:rPr>
              <a:t>出典：森記念財団 都市戦略研究所「世界の都市総合力ランキング</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」より作成</a:t>
            </a:r>
          </a:p>
        </p:txBody>
      </p:sp>
      <p:sp>
        <p:nvSpPr>
          <p:cNvPr id="19" name="正方形/長方形 18"/>
          <p:cNvSpPr/>
          <p:nvPr/>
        </p:nvSpPr>
        <p:spPr>
          <a:xfrm>
            <a:off x="5148064" y="2038669"/>
            <a:ext cx="1512168" cy="259045"/>
          </a:xfrm>
          <a:prstGeom prst="rect">
            <a:avLst/>
          </a:prstGeom>
        </p:spPr>
        <p:txBody>
          <a:bodyPr wrap="square">
            <a:spAutoFit/>
          </a:bodyPr>
          <a:lstStyle/>
          <a:p>
            <a:pPr algn="just">
              <a:lnSpc>
                <a:spcPts val="1292"/>
              </a:lnSpc>
            </a:pP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【総合ランキング</a:t>
            </a:r>
            <a:r>
              <a:rPr lang="en-US"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2024</a:t>
            </a: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ext uri="{D42A27DB-BD31-4B8C-83A1-F6EECF244321}">
                <p14:modId xmlns:p14="http://schemas.microsoft.com/office/powerpoint/2010/main" val="594725598"/>
              </p:ext>
            </p:extLst>
          </p:nvPr>
        </p:nvGraphicFramePr>
        <p:xfrm>
          <a:off x="85195" y="2332255"/>
          <a:ext cx="5110002" cy="3621856"/>
        </p:xfrm>
        <a:graphic>
          <a:graphicData uri="http://schemas.openxmlformats.org/drawingml/2006/table">
            <a:tbl>
              <a:tblPr firstRow="1" bandRow="1">
                <a:tableStyleId>{5C22544A-7EE6-4342-B048-85BDC9FD1C3A}</a:tableStyleId>
              </a:tblPr>
              <a:tblGrid>
                <a:gridCol w="213210">
                  <a:extLst>
                    <a:ext uri="{9D8B030D-6E8A-4147-A177-3AD203B41FA5}">
                      <a16:colId xmlns:a16="http://schemas.microsoft.com/office/drawing/2014/main" val="1052057688"/>
                    </a:ext>
                  </a:extLst>
                </a:gridCol>
                <a:gridCol w="969053">
                  <a:extLst>
                    <a:ext uri="{9D8B030D-6E8A-4147-A177-3AD203B41FA5}">
                      <a16:colId xmlns:a16="http://schemas.microsoft.com/office/drawing/2014/main" val="1749024667"/>
                    </a:ext>
                  </a:extLst>
                </a:gridCol>
                <a:gridCol w="576000">
                  <a:extLst>
                    <a:ext uri="{9D8B030D-6E8A-4147-A177-3AD203B41FA5}">
                      <a16:colId xmlns:a16="http://schemas.microsoft.com/office/drawing/2014/main" val="729998080"/>
                    </a:ext>
                  </a:extLst>
                </a:gridCol>
                <a:gridCol w="710131">
                  <a:extLst>
                    <a:ext uri="{9D8B030D-6E8A-4147-A177-3AD203B41FA5}">
                      <a16:colId xmlns:a16="http://schemas.microsoft.com/office/drawing/2014/main" val="1249636325"/>
                    </a:ext>
                  </a:extLst>
                </a:gridCol>
                <a:gridCol w="576000">
                  <a:extLst>
                    <a:ext uri="{9D8B030D-6E8A-4147-A177-3AD203B41FA5}">
                      <a16:colId xmlns:a16="http://schemas.microsoft.com/office/drawing/2014/main" val="1966300781"/>
                    </a:ext>
                  </a:extLst>
                </a:gridCol>
                <a:gridCol w="516402">
                  <a:extLst>
                    <a:ext uri="{9D8B030D-6E8A-4147-A177-3AD203B41FA5}">
                      <a16:colId xmlns:a16="http://schemas.microsoft.com/office/drawing/2014/main" val="2302034602"/>
                    </a:ext>
                  </a:extLst>
                </a:gridCol>
                <a:gridCol w="516402">
                  <a:extLst>
                    <a:ext uri="{9D8B030D-6E8A-4147-A177-3AD203B41FA5}">
                      <a16:colId xmlns:a16="http://schemas.microsoft.com/office/drawing/2014/main" val="1825422729"/>
                    </a:ext>
                  </a:extLst>
                </a:gridCol>
                <a:gridCol w="516402">
                  <a:extLst>
                    <a:ext uri="{9D8B030D-6E8A-4147-A177-3AD203B41FA5}">
                      <a16:colId xmlns:a16="http://schemas.microsoft.com/office/drawing/2014/main" val="3054753651"/>
                    </a:ext>
                  </a:extLst>
                </a:gridCol>
                <a:gridCol w="516402">
                  <a:extLst>
                    <a:ext uri="{9D8B030D-6E8A-4147-A177-3AD203B41FA5}">
                      <a16:colId xmlns:a16="http://schemas.microsoft.com/office/drawing/2014/main" val="11879693"/>
                    </a:ext>
                  </a:extLst>
                </a:gridCol>
              </a:tblGrid>
              <a:tr h="453510">
                <a:tc gridSpan="2">
                  <a:txBody>
                    <a:bodyPr/>
                    <a:lstStyle/>
                    <a:p>
                      <a:endParaRPr kumimoji="1" lang="ja-JP" altLang="en-US" b="0" dirty="0"/>
                    </a:p>
                  </a:txBody>
                  <a:tcPr anchor="ctr"/>
                </a:tc>
                <a:tc hMerge="1">
                  <a:txBody>
                    <a:bodyPr/>
                    <a:lstStyle/>
                    <a:p>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latin typeface="Meiryo UI" panose="020B0604030504040204" pitchFamily="50" charset="-128"/>
                          <a:ea typeface="Meiryo UI" panose="020B0604030504040204" pitchFamily="50" charset="-128"/>
                        </a:rPr>
                        <a:t>2024</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前年</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からの</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変動</a:t>
                      </a:r>
                      <a:endParaRPr kumimoji="1" lang="ja-JP" altLang="en-US" sz="18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1" dirty="0">
                          <a:latin typeface="Meiryo UI" panose="020B0604030504040204" pitchFamily="50" charset="-128"/>
                          <a:ea typeface="Meiryo UI" panose="020B0604030504040204" pitchFamily="50" charset="-128"/>
                        </a:rPr>
                        <a:t>2023</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2021</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2019</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7442923"/>
                  </a:ext>
                </a:extLst>
              </a:tr>
              <a:tr h="629253">
                <a:tc gridSpan="2">
                  <a:txBody>
                    <a:bodyPr/>
                    <a:lstStyle/>
                    <a:p>
                      <a:pPr algn="ctr"/>
                      <a:endParaRPr kumimoji="1" lang="en-US" altLang="ja-JP" sz="1200" b="0" u="sng" dirty="0">
                        <a:solidFill>
                          <a:schemeClr val="tx1"/>
                        </a:solidFill>
                        <a:latin typeface="Meiryo UI" panose="020B0604030504040204" pitchFamily="50" charset="-128"/>
                        <a:ea typeface="Meiryo UI" panose="020B0604030504040204" pitchFamily="50" charset="-128"/>
                      </a:endParaRPr>
                    </a:p>
                    <a:p>
                      <a:pPr algn="ctr"/>
                      <a:r>
                        <a:rPr kumimoji="1" lang="ja-JP" altLang="en-US" sz="1200" b="1" u="sng" dirty="0">
                          <a:solidFill>
                            <a:schemeClr val="tx1"/>
                          </a:solidFill>
                          <a:latin typeface="Meiryo UI" panose="020B0604030504040204" pitchFamily="50" charset="-128"/>
                          <a:ea typeface="Meiryo UI" panose="020B0604030504040204" pitchFamily="50" charset="-128"/>
                        </a:rPr>
                        <a:t>総合ランキング</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algn="ctr"/>
                      <a:endParaRPr kumimoji="1" lang="ja-JP" altLang="en-US" sz="1200" b="0" u="sng" dirty="0">
                        <a:solidFill>
                          <a:schemeClr val="tx1"/>
                        </a:solidFill>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en-US" altLang="ja-JP" sz="1000" b="1" u="sng" dirty="0">
                          <a:solidFill>
                            <a:schemeClr val="tx1"/>
                          </a:solidFill>
                          <a:latin typeface="Meiryo UI" panose="020B0604030504040204" pitchFamily="50" charset="-128"/>
                          <a:ea typeface="Meiryo UI" panose="020B0604030504040204" pitchFamily="50" charset="-128"/>
                        </a:rPr>
                        <a:t>35</a:t>
                      </a:r>
                      <a:r>
                        <a:rPr kumimoji="1" lang="ja-JP" altLang="en-US" sz="1000" b="1" u="sng"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00" b="0" u="none" dirty="0">
                          <a:solidFill>
                            <a:schemeClr val="tx1"/>
                          </a:solidFill>
                          <a:latin typeface="Meiryo UI" panose="020B0604030504040204" pitchFamily="50" charset="-128"/>
                          <a:ea typeface="Meiryo UI" panose="020B0604030504040204" pitchFamily="50" charset="-128"/>
                        </a:rPr>
                        <a:t>＋２</a:t>
                      </a:r>
                    </a:p>
                  </a:txBody>
                  <a:tcPr anchor="ctr"/>
                </a:tc>
                <a:tc>
                  <a:txBody>
                    <a:bodyPr/>
                    <a:lstStyle/>
                    <a:p>
                      <a:pPr algn="ctr"/>
                      <a:r>
                        <a:rPr kumimoji="1" lang="en-US" altLang="ja-JP" sz="1000" b="0" u="none" dirty="0">
                          <a:solidFill>
                            <a:schemeClr val="tx1"/>
                          </a:solidFill>
                          <a:latin typeface="Meiryo UI" panose="020B0604030504040204" pitchFamily="50" charset="-128"/>
                          <a:ea typeface="Meiryo UI" panose="020B0604030504040204" pitchFamily="50" charset="-128"/>
                        </a:rPr>
                        <a:t>37</a:t>
                      </a:r>
                      <a:r>
                        <a:rPr kumimoji="1" lang="ja-JP" altLang="en-US" sz="1000" b="0" u="none"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00" b="0" u="none" dirty="0">
                          <a:latin typeface="Meiryo UI" panose="020B0604030504040204" pitchFamily="50" charset="-128"/>
                          <a:ea typeface="Meiryo UI" panose="020B0604030504040204" pitchFamily="50" charset="-128"/>
                        </a:rPr>
                        <a:t>37</a:t>
                      </a:r>
                      <a:r>
                        <a:rPr kumimoji="1" lang="ja-JP" altLang="en-US" sz="1000" b="0" u="none"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36</a:t>
                      </a:r>
                      <a:r>
                        <a:rPr kumimoji="1" lang="ja-JP" altLang="en-US" sz="10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33</a:t>
                      </a:r>
                      <a:r>
                        <a:rPr kumimoji="1" lang="ja-JP" altLang="en-US" sz="10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29</a:t>
                      </a:r>
                      <a:r>
                        <a:rPr kumimoji="1" lang="ja-JP" altLang="en-US" sz="1000" b="0" dirty="0">
                          <a:latin typeface="Meiryo UI" panose="020B0604030504040204" pitchFamily="50" charset="-128"/>
                          <a:ea typeface="Meiryo UI" panose="020B0604030504040204" pitchFamily="50" charset="-128"/>
                        </a:rPr>
                        <a:t>位</a:t>
                      </a:r>
                    </a:p>
                  </a:txBody>
                  <a:tcPr anchor="ctr"/>
                </a:tc>
                <a:extLst>
                  <a:ext uri="{0D108BD9-81ED-4DB2-BD59-A6C34878D82A}">
                    <a16:rowId xmlns:a16="http://schemas.microsoft.com/office/drawing/2014/main" val="712998318"/>
                  </a:ext>
                </a:extLst>
              </a:tr>
              <a:tr h="396000">
                <a:tc rowSpan="6">
                  <a:txBody>
                    <a:bodyPr/>
                    <a:lstStyle/>
                    <a:p>
                      <a:pPr algn="ctr"/>
                      <a:r>
                        <a:rPr kumimoji="1" lang="ja-JP" altLang="en-US" sz="1200" b="0" dirty="0">
                          <a:latin typeface="Meiryo UI" panose="020B0604030504040204" pitchFamily="50" charset="-128"/>
                          <a:ea typeface="Meiryo UI" panose="020B0604030504040204" pitchFamily="50" charset="-128"/>
                        </a:rPr>
                        <a:t>分</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野</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別</a:t>
                      </a:r>
                    </a:p>
                  </a:txBody>
                  <a:tcPr anchor="ctr"/>
                </a:tc>
                <a:tc>
                  <a:txBody>
                    <a:bodyPr/>
                    <a:lstStyle/>
                    <a:p>
                      <a:pPr indent="76200" algn="ctr">
                        <a:lnSpc>
                          <a:spcPts val="18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済　　　</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38</a:t>
                      </a:r>
                      <a:r>
                        <a:rPr lang="ja-JP" altLang="en-US"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r>
                        <a:rPr kumimoji="1" lang="en-US" altLang="ja-JP" sz="1000" b="0" u="none" dirty="0">
                          <a:solidFill>
                            <a:schemeClr val="tx1"/>
                          </a:solidFill>
                          <a:latin typeface="Meiryo UI" panose="020B0604030504040204" pitchFamily="50" charset="-128"/>
                          <a:ea typeface="Meiryo UI" panose="020B0604030504040204" pitchFamily="50" charset="-128"/>
                        </a:rPr>
                        <a:t>38</a:t>
                      </a:r>
                      <a:r>
                        <a:rPr kumimoji="1" lang="ja-JP" altLang="en-US" sz="1000" b="0" u="none"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00" b="0" u="none" dirty="0">
                          <a:latin typeface="Meiryo UI" panose="020B0604030504040204" pitchFamily="50" charset="-128"/>
                          <a:ea typeface="Meiryo UI" panose="020B0604030504040204" pitchFamily="50" charset="-128"/>
                        </a:rPr>
                        <a:t>35</a:t>
                      </a:r>
                      <a:r>
                        <a:rPr kumimoji="1" lang="ja-JP" altLang="en-US" sz="1000" b="0" u="none" dirty="0">
                          <a:latin typeface="Meiryo UI" panose="020B0604030504040204" pitchFamily="50" charset="-128"/>
                          <a:ea typeface="Meiryo UI" panose="020B0604030504040204" pitchFamily="50" charset="-128"/>
                        </a:rPr>
                        <a:t>位</a:t>
                      </a:r>
                    </a:p>
                  </a:txBody>
                  <a:tcPr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37</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38</a:t>
                      </a:r>
                      <a:r>
                        <a:rPr lang="ja-JP" sz="10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35</a:t>
                      </a:r>
                      <a:r>
                        <a:rPr lang="ja-JP" sz="10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687947016"/>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2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0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000" b="1"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000" b="0" u="none" dirty="0">
                          <a:solidFill>
                            <a:schemeClr val="tx1"/>
                          </a:solidFill>
                          <a:latin typeface="Meiryo UI" panose="020B0604030504040204" pitchFamily="50" charset="-128"/>
                          <a:ea typeface="Meiryo UI" panose="020B0604030504040204" pitchFamily="50" charset="-128"/>
                        </a:rPr>
                        <a:t>18</a:t>
                      </a:r>
                      <a:r>
                        <a:rPr lang="ja-JP" altLang="en-US" sz="1000" b="0" u="none" dirty="0">
                          <a:solidFill>
                            <a:schemeClr val="tx1"/>
                          </a:solidFill>
                          <a:latin typeface="Meiryo UI" panose="020B0604030504040204" pitchFamily="50" charset="-128"/>
                          <a:ea typeface="Meiryo UI" panose="020B0604030504040204" pitchFamily="50" charset="-128"/>
                        </a:rPr>
                        <a:t>位</a:t>
                      </a:r>
                      <a:endParaRPr lang="ja-JP" sz="1000" b="0" u="none" dirty="0">
                        <a:solidFill>
                          <a:schemeClr val="tx1"/>
                        </a:solidFill>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u="none" dirty="0">
                          <a:latin typeface="Meiryo UI" panose="020B0604030504040204" pitchFamily="50" charset="-128"/>
                          <a:ea typeface="Meiryo UI" panose="020B0604030504040204" pitchFamily="50" charset="-128"/>
                        </a:rPr>
                        <a:t>18</a:t>
                      </a:r>
                      <a:r>
                        <a:rPr lang="ja-JP" altLang="en-US" sz="1000" b="0" u="none" dirty="0">
                          <a:latin typeface="Meiryo UI" panose="020B0604030504040204" pitchFamily="50" charset="-128"/>
                          <a:ea typeface="Meiryo UI" panose="020B0604030504040204" pitchFamily="50" charset="-128"/>
                        </a:rPr>
                        <a:t>位</a:t>
                      </a:r>
                      <a:endParaRPr lang="ja-JP" sz="1000" b="0" u="none"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18</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18</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17</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extLst>
                  <a:ext uri="{0D108BD9-81ED-4DB2-BD59-A6C34878D82A}">
                    <a16:rowId xmlns:a16="http://schemas.microsoft.com/office/drawing/2014/main" val="133638808"/>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2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23</a:t>
                      </a:r>
                      <a:r>
                        <a:rPr lang="ja-JP" altLang="en-US" sz="1000" b="1"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a:t>
                      </a:r>
                      <a:endParaRPr lang="ja-JP" sz="10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000" b="0" u="none" dirty="0">
                          <a:solidFill>
                            <a:schemeClr val="tx1"/>
                          </a:solidFill>
                          <a:latin typeface="Meiryo UI" panose="020B0604030504040204" pitchFamily="50" charset="-128"/>
                          <a:ea typeface="Meiryo UI" panose="020B0604030504040204" pitchFamily="50" charset="-128"/>
                        </a:rPr>
                        <a:t>25</a:t>
                      </a:r>
                      <a:r>
                        <a:rPr lang="ja-JP" altLang="en-US" sz="1000" b="0" u="none" dirty="0">
                          <a:solidFill>
                            <a:schemeClr val="tx1"/>
                          </a:solidFill>
                          <a:latin typeface="Meiryo UI" panose="020B0604030504040204" pitchFamily="50" charset="-128"/>
                          <a:ea typeface="Meiryo UI" panose="020B0604030504040204" pitchFamily="50" charset="-128"/>
                        </a:rPr>
                        <a:t>位</a:t>
                      </a:r>
                      <a:endParaRPr lang="ja-JP" sz="1000" b="0" u="none" dirty="0">
                        <a:solidFill>
                          <a:schemeClr val="tx1"/>
                        </a:solidFill>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u="none" dirty="0">
                          <a:latin typeface="Meiryo UI" panose="020B0604030504040204" pitchFamily="50" charset="-128"/>
                          <a:ea typeface="Meiryo UI" panose="020B0604030504040204" pitchFamily="50" charset="-128"/>
                        </a:rPr>
                        <a:t>29</a:t>
                      </a:r>
                      <a:r>
                        <a:rPr lang="ja-JP" sz="10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20</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21</a:t>
                      </a:r>
                      <a:r>
                        <a:rPr lang="ja-JP" sz="10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19</a:t>
                      </a:r>
                      <a:r>
                        <a:rPr lang="ja-JP" sz="10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451709895"/>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居</a:t>
                      </a:r>
                      <a:r>
                        <a:rPr lang="ja-JP" altLang="en-US" sz="1200" b="1" u="sng"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1" u="sng"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a:t>
                      </a:r>
                      <a:endParaRPr lang="ja-JP" sz="12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0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７位</a:t>
                      </a:r>
                      <a:endParaRPr lang="ja-JP" sz="10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＋５</a:t>
                      </a:r>
                      <a:endParaRPr lang="ja-JP" sz="10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lnSpc>
                          <a:spcPts val="1800"/>
                        </a:lnSpc>
                        <a:spcAft>
                          <a:spcPts val="0"/>
                        </a:spcAft>
                      </a:pPr>
                      <a:r>
                        <a:rPr lang="en-US" altLang="ja-JP" sz="1000" b="0" u="none" dirty="0">
                          <a:solidFill>
                            <a:schemeClr val="tx1"/>
                          </a:solidFill>
                          <a:latin typeface="Meiryo UI" panose="020B0604030504040204" pitchFamily="50" charset="-128"/>
                          <a:ea typeface="Meiryo UI" panose="020B0604030504040204" pitchFamily="50" charset="-128"/>
                        </a:rPr>
                        <a:t>12</a:t>
                      </a:r>
                      <a:r>
                        <a:rPr lang="ja-JP" altLang="en-US" sz="1000" b="0" u="none" dirty="0">
                          <a:solidFill>
                            <a:schemeClr val="tx1"/>
                          </a:solidFill>
                          <a:latin typeface="Meiryo UI" panose="020B0604030504040204" pitchFamily="50" charset="-128"/>
                          <a:ea typeface="Meiryo UI" panose="020B0604030504040204" pitchFamily="50" charset="-128"/>
                        </a:rPr>
                        <a:t>位</a:t>
                      </a:r>
                      <a:endParaRPr lang="ja-JP" sz="1000" b="0" u="none" dirty="0">
                        <a:solidFill>
                          <a:schemeClr val="tx1"/>
                        </a:solidFill>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000" b="0" u="none" dirty="0">
                          <a:latin typeface="Meiryo UI" panose="020B0604030504040204" pitchFamily="50" charset="-128"/>
                          <a:ea typeface="Meiryo UI" panose="020B0604030504040204" pitchFamily="50" charset="-128"/>
                        </a:rPr>
                        <a:t>19</a:t>
                      </a:r>
                      <a:r>
                        <a:rPr lang="ja-JP" sz="10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000" b="0" dirty="0">
                          <a:latin typeface="Meiryo UI" panose="020B0604030504040204" pitchFamily="50" charset="-128"/>
                          <a:ea typeface="Meiryo UI" panose="020B0604030504040204" pitchFamily="50" charset="-128"/>
                        </a:rPr>
                        <a:t>21</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000" b="0" dirty="0">
                          <a:latin typeface="Meiryo UI" panose="020B0604030504040204" pitchFamily="50" charset="-128"/>
                          <a:ea typeface="Meiryo UI" panose="020B0604030504040204" pitchFamily="50" charset="-128"/>
                        </a:rPr>
                        <a:t>18</a:t>
                      </a:r>
                      <a:r>
                        <a:rPr lang="ja-JP" sz="10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000" b="0" dirty="0">
                          <a:latin typeface="Meiryo UI" panose="020B0604030504040204" pitchFamily="50" charset="-128"/>
                          <a:ea typeface="Meiryo UI" panose="020B0604030504040204" pitchFamily="50" charset="-128"/>
                        </a:rPr>
                        <a:t>13</a:t>
                      </a:r>
                      <a:r>
                        <a:rPr lang="ja-JP" sz="10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657083147"/>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39</a:t>
                      </a:r>
                      <a:r>
                        <a:rPr lang="ja-JP" altLang="en-US"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000" b="0" u="none" dirty="0">
                          <a:solidFill>
                            <a:schemeClr val="tx1"/>
                          </a:solidFill>
                          <a:latin typeface="Meiryo UI" panose="020B0604030504040204" pitchFamily="50" charset="-128"/>
                          <a:ea typeface="Meiryo UI" panose="020B0604030504040204" pitchFamily="50" charset="-128"/>
                        </a:rPr>
                        <a:t>41</a:t>
                      </a:r>
                      <a:r>
                        <a:rPr lang="ja-JP" altLang="en-US" sz="1000" b="0" u="none" dirty="0">
                          <a:solidFill>
                            <a:schemeClr val="tx1"/>
                          </a:solidFill>
                          <a:latin typeface="Meiryo UI" panose="020B0604030504040204" pitchFamily="50" charset="-128"/>
                          <a:ea typeface="Meiryo UI" panose="020B0604030504040204" pitchFamily="50" charset="-128"/>
                        </a:rPr>
                        <a:t>位</a:t>
                      </a:r>
                      <a:endParaRPr lang="ja-JP" sz="1000" b="0" u="none" dirty="0">
                        <a:solidFill>
                          <a:schemeClr val="tx1"/>
                        </a:solidFill>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u="none" dirty="0">
                          <a:latin typeface="Meiryo UI" panose="020B0604030504040204" pitchFamily="50" charset="-128"/>
                          <a:ea typeface="Meiryo UI" panose="020B0604030504040204" pitchFamily="50" charset="-128"/>
                        </a:rPr>
                        <a:t>39</a:t>
                      </a:r>
                      <a:r>
                        <a:rPr lang="ja-JP" sz="1000" b="0" u="none"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42</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41</a:t>
                      </a:r>
                      <a:r>
                        <a:rPr lang="ja-JP" sz="1000" b="0"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36</a:t>
                      </a:r>
                      <a:r>
                        <a:rPr lang="ja-JP" sz="1000" b="0" dirty="0">
                          <a:latin typeface="Meiryo UI" panose="020B0604030504040204" pitchFamily="50" charset="-128"/>
                          <a:ea typeface="Meiryo UI" panose="020B0604030504040204" pitchFamily="50" charset="-128"/>
                        </a:rPr>
                        <a:t>位 </a:t>
                      </a:r>
                    </a:p>
                  </a:txBody>
                  <a:tcPr marL="50637" marR="50637" marT="0" marB="0" anchor="ctr"/>
                </a:tc>
                <a:extLst>
                  <a:ext uri="{0D108BD9-81ED-4DB2-BD59-A6C34878D82A}">
                    <a16:rowId xmlns:a16="http://schemas.microsoft.com/office/drawing/2014/main" val="3189515781"/>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32</a:t>
                      </a:r>
                      <a:r>
                        <a:rPr lang="ja-JP" altLang="en-US"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＋５</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000" b="0" u="none" dirty="0">
                          <a:solidFill>
                            <a:schemeClr val="tx1"/>
                          </a:solidFill>
                          <a:latin typeface="Meiryo UI" panose="020B0604030504040204" pitchFamily="50" charset="-128"/>
                          <a:ea typeface="Meiryo UI" panose="020B0604030504040204" pitchFamily="50" charset="-128"/>
                        </a:rPr>
                        <a:t>37</a:t>
                      </a:r>
                      <a:r>
                        <a:rPr lang="ja-JP" altLang="en-US" sz="1000" b="0" u="none" dirty="0">
                          <a:solidFill>
                            <a:schemeClr val="tx1"/>
                          </a:solidFill>
                          <a:latin typeface="Meiryo UI" panose="020B0604030504040204" pitchFamily="50" charset="-128"/>
                          <a:ea typeface="Meiryo UI" panose="020B0604030504040204" pitchFamily="50" charset="-128"/>
                        </a:rPr>
                        <a:t>位</a:t>
                      </a:r>
                      <a:endParaRPr lang="ja-JP" sz="1000" b="0" u="none" dirty="0">
                        <a:solidFill>
                          <a:schemeClr val="tx1"/>
                        </a:solidFill>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u="none" dirty="0">
                          <a:latin typeface="Meiryo UI" panose="020B0604030504040204" pitchFamily="50" charset="-128"/>
                          <a:ea typeface="Meiryo UI" panose="020B0604030504040204" pitchFamily="50" charset="-128"/>
                        </a:rPr>
                        <a:t>39</a:t>
                      </a:r>
                      <a:r>
                        <a:rPr lang="ja-JP" sz="10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39</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35</a:t>
                      </a:r>
                      <a:r>
                        <a:rPr lang="ja-JP" sz="10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35</a:t>
                      </a:r>
                      <a:r>
                        <a:rPr lang="ja-JP" sz="10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726451581"/>
                  </a:ext>
                </a:extLst>
              </a:tr>
            </a:tbl>
          </a:graphicData>
        </a:graphic>
      </p:graphicFrame>
      <p:sp>
        <p:nvSpPr>
          <p:cNvPr id="21" name="正方形/長方形 20"/>
          <p:cNvSpPr/>
          <p:nvPr/>
        </p:nvSpPr>
        <p:spPr>
          <a:xfrm>
            <a:off x="6522942" y="2324323"/>
            <a:ext cx="1451852" cy="359329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ダブリン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ロサンゼルス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フランクフルト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トロント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サンフランシスコ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ブリュッセル</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シカゴ</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ジュネーブ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ヘルシンキ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台北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ミラノ</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イスタンブール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ボストン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モスクワ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35</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大阪</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バンクーバー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i="1" kern="100" spc="-92" dirty="0">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i="1" kern="100" spc="-92" dirty="0">
                <a:latin typeface="Meiryo UI" panose="020B0604030504040204" pitchFamily="50" charset="-128"/>
                <a:ea typeface="Meiryo UI" panose="020B0604030504040204" pitchFamily="50" charset="-128"/>
                <a:cs typeface="Times New Roman" panose="02020603050405020304" pitchFamily="18" charset="0"/>
              </a:rPr>
              <a:t>位　ワシントン</a:t>
            </a:r>
            <a:endParaRPr lang="en-US" altLang="ja-JP" sz="1100" i="1"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テルアビブ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バンコク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サンパウロ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844138" y="2332254"/>
            <a:ext cx="1408382" cy="142603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クアラルンプール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42</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福岡　</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ブエノスアイレス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メキシコシティ</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ジャカルタ</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カイロ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ヨハネスブルク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ムンバイ</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5183785" y="2324323"/>
            <a:ext cx="1512168" cy="3593291"/>
          </a:xfrm>
          <a:prstGeom prst="rect">
            <a:avLst/>
          </a:prstGeom>
        </p:spPr>
        <p:txBody>
          <a:bodyPr wrap="square">
            <a:spAutoFit/>
          </a:bodyPr>
          <a:lstStyle/>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ロンドン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ニューヨーク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ja-JP" sz="1100" u="sng"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４</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パリ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シンガポール</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ソウル</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アムステルダム</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８</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ドバイ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ベルリン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マドリード</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上海</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メルボルン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ストックホルム</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ウィーン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シドニー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香港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バルセロナ</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チューリッヒ</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sp>
        <p:nvSpPr>
          <p:cNvPr id="3" name="正方形/長方形 2">
            <a:extLst>
              <a:ext uri="{FF2B5EF4-FFF2-40B4-BE49-F238E27FC236}">
                <a16:creationId xmlns:a16="http://schemas.microsoft.com/office/drawing/2014/main" id="{97137DB8-0952-4809-AE43-0CC5B8FC4E52}"/>
              </a:ext>
            </a:extLst>
          </p:cNvPr>
          <p:cNvSpPr/>
          <p:nvPr/>
        </p:nvSpPr>
        <p:spPr>
          <a:xfrm>
            <a:off x="83224" y="764704"/>
            <a:ext cx="8881264" cy="523897"/>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8267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11</a:t>
            </a:fld>
            <a:endParaRPr lang="ja-JP" altLang="en-US" dirty="0"/>
          </a:p>
        </p:txBody>
      </p:sp>
      <p:pic>
        <p:nvPicPr>
          <p:cNvPr id="16" name="図 15">
            <a:extLst>
              <a:ext uri="{FF2B5EF4-FFF2-40B4-BE49-F238E27FC236}">
                <a16:creationId xmlns:a16="http://schemas.microsoft.com/office/drawing/2014/main" id="{07F8B01B-9385-E4FD-C093-CE7EA46D1832}"/>
              </a:ext>
            </a:extLst>
          </p:cNvPr>
          <p:cNvPicPr>
            <a:picLocks noChangeAspect="1"/>
          </p:cNvPicPr>
          <p:nvPr/>
        </p:nvPicPr>
        <p:blipFill>
          <a:blip r:embed="rId3"/>
          <a:stretch>
            <a:fillRect/>
          </a:stretch>
        </p:blipFill>
        <p:spPr>
          <a:xfrm>
            <a:off x="251520" y="729944"/>
            <a:ext cx="8703370" cy="5612081"/>
          </a:xfrm>
          <a:prstGeom prst="rect">
            <a:avLst/>
          </a:prstGeom>
        </p:spPr>
      </p:pic>
      <p:sp>
        <p:nvSpPr>
          <p:cNvPr id="17" name="テキスト ボックス 16">
            <a:extLst>
              <a:ext uri="{FF2B5EF4-FFF2-40B4-BE49-F238E27FC236}">
                <a16:creationId xmlns:a16="http://schemas.microsoft.com/office/drawing/2014/main" id="{BBCF5713-875B-B8ED-F885-96923B9C70E4}"/>
              </a:ext>
            </a:extLst>
          </p:cNvPr>
          <p:cNvSpPr txBox="1"/>
          <p:nvPr/>
        </p:nvSpPr>
        <p:spPr>
          <a:xfrm>
            <a:off x="5868144" y="6342025"/>
            <a:ext cx="2695280"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08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3045291405"/>
              </p:ext>
            </p:extLst>
          </p:nvPr>
        </p:nvGraphicFramePr>
        <p:xfrm>
          <a:off x="467544" y="980729"/>
          <a:ext cx="8131840" cy="5366626"/>
        </p:xfrm>
        <a:graphic>
          <a:graphicData uri="http://schemas.openxmlformats.org/drawingml/2006/table">
            <a:tbl>
              <a:tblPr firstRow="1" bandRow="1">
                <a:tableStyleId>{5C22544A-7EE6-4342-B048-85BDC9FD1C3A}</a:tableStyleId>
              </a:tblPr>
              <a:tblGrid>
                <a:gridCol w="2711226">
                  <a:extLst>
                    <a:ext uri="{9D8B030D-6E8A-4147-A177-3AD203B41FA5}">
                      <a16:colId xmlns:a16="http://schemas.microsoft.com/office/drawing/2014/main" val="232806481"/>
                    </a:ext>
                  </a:extLst>
                </a:gridCol>
                <a:gridCol w="2727962">
                  <a:extLst>
                    <a:ext uri="{9D8B030D-6E8A-4147-A177-3AD203B41FA5}">
                      <a16:colId xmlns:a16="http://schemas.microsoft.com/office/drawing/2014/main" val="1166849202"/>
                    </a:ext>
                  </a:extLst>
                </a:gridCol>
                <a:gridCol w="2692652">
                  <a:extLst>
                    <a:ext uri="{9D8B030D-6E8A-4147-A177-3AD203B41FA5}">
                      <a16:colId xmlns:a16="http://schemas.microsoft.com/office/drawing/2014/main" val="1048619640"/>
                    </a:ext>
                  </a:extLst>
                </a:gridCol>
              </a:tblGrid>
              <a:tr h="642523">
                <a:tc>
                  <a:txBody>
                    <a:bodyPr/>
                    <a:lstStyle/>
                    <a:p>
                      <a:pPr algn="ctr"/>
                      <a:r>
                        <a:rPr lang="ja-JP" altLang="en-US" sz="1100" b="1" spc="-100" dirty="0">
                          <a:latin typeface="Meiryo UI" panose="020B0604030504040204" pitchFamily="50" charset="-128"/>
                          <a:ea typeface="Meiryo UI" panose="020B0604030504040204" pitchFamily="50" charset="-128"/>
                        </a:rPr>
                        <a:t>世界で最も</a:t>
                      </a:r>
                      <a:r>
                        <a:rPr lang="ja-JP" altLang="en-US" sz="1100" b="1" spc="-100" dirty="0">
                          <a:solidFill>
                            <a:schemeClr val="bg1"/>
                          </a:solidFill>
                          <a:latin typeface="Meiryo UI" panose="020B0604030504040204" pitchFamily="50" charset="-128"/>
                          <a:ea typeface="Meiryo UI" panose="020B0604030504040204" pitchFamily="50" charset="-128"/>
                        </a:rPr>
                        <a:t>住みやすい都市ランキング</a:t>
                      </a:r>
                      <a:endParaRPr lang="en-US" altLang="ja-JP" sz="1100" b="1" spc="-100" dirty="0">
                        <a:solidFill>
                          <a:schemeClr val="bg1"/>
                        </a:solidFill>
                        <a:latin typeface="Meiryo UI" panose="020B0604030504040204" pitchFamily="50" charset="-128"/>
                        <a:ea typeface="Meiryo UI" panose="020B0604030504040204" pitchFamily="50" charset="-128"/>
                      </a:endParaRPr>
                    </a:p>
                    <a:p>
                      <a:pPr algn="ctr"/>
                      <a:r>
                        <a:rPr lang="ja-JP" altLang="en-US" sz="1100" b="1" spc="-100" baseline="0" dirty="0">
                          <a:solidFill>
                            <a:schemeClr val="bg1"/>
                          </a:solidFill>
                          <a:latin typeface="Meiryo UI" panose="020B0604030504040204" pitchFamily="50" charset="-128"/>
                          <a:ea typeface="Meiryo UI" panose="020B0604030504040204" pitchFamily="50" charset="-128"/>
                        </a:rPr>
                        <a:t> </a:t>
                      </a:r>
                      <a:r>
                        <a:rPr lang="en-US" altLang="ja-JP" sz="1100" b="1" spc="-100" dirty="0">
                          <a:solidFill>
                            <a:schemeClr val="bg1"/>
                          </a:solidFill>
                          <a:latin typeface="Meiryo UI" panose="020B0604030504040204" pitchFamily="50" charset="-128"/>
                          <a:ea typeface="Meiryo UI" panose="020B0604030504040204" pitchFamily="50" charset="-128"/>
                        </a:rPr>
                        <a:t>2025</a:t>
                      </a:r>
                    </a:p>
                    <a:p>
                      <a:pPr algn="ctr"/>
                      <a:r>
                        <a:rPr lang="en-US" altLang="ja-JP" sz="1100" b="0" spc="-100" dirty="0">
                          <a:solidFill>
                            <a:schemeClr val="bg1"/>
                          </a:solidFill>
                          <a:latin typeface="Meiryo UI" panose="020B0604030504040204" pitchFamily="50" charset="-128"/>
                          <a:ea typeface="Meiryo UI" panose="020B0604030504040204" pitchFamily="50" charset="-128"/>
                        </a:rPr>
                        <a:t>※</a:t>
                      </a:r>
                      <a:r>
                        <a:rPr lang="ja-JP" altLang="en-US" sz="1100" b="0" spc="-100" dirty="0">
                          <a:solidFill>
                            <a:schemeClr val="bg1"/>
                          </a:solidFill>
                          <a:latin typeface="Meiryo UI" panose="020B0604030504040204" pitchFamily="50" charset="-128"/>
                          <a:ea typeface="Meiryo UI" panose="020B0604030504040204" pitchFamily="50" charset="-128"/>
                        </a:rPr>
                        <a:t>英誌「エコノミスト</a:t>
                      </a:r>
                      <a:r>
                        <a:rPr lang="ja-JP" altLang="en-US" sz="1100" b="0" spc="-100" dirty="0">
                          <a:latin typeface="Meiryo UI" panose="020B0604030504040204" pitchFamily="50" charset="-128"/>
                          <a:ea typeface="Meiryo UI" panose="020B0604030504040204" pitchFamily="50" charset="-128"/>
                        </a:rPr>
                        <a:t>」</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世界の都市の安全指数ランキング</a:t>
                      </a:r>
                      <a:r>
                        <a:rPr kumimoji="1" lang="en-US" altLang="ja-JP" sz="1100" spc="-100" dirty="0">
                          <a:latin typeface="Meiryo UI" panose="020B0604030504040204" pitchFamily="50" charset="-128"/>
                          <a:ea typeface="Meiryo UI" panose="020B0604030504040204" pitchFamily="50" charset="-128"/>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　</a:t>
                      </a: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b="1" spc="-100" dirty="0">
                          <a:latin typeface="Meiryo UI" panose="020B0604030504040204" pitchFamily="50" charset="-128"/>
                          <a:ea typeface="Meiryo UI" panose="020B0604030504040204" pitchFamily="50" charset="-128"/>
                        </a:rPr>
                        <a:t>世界で最も魅力的な都市ランキング </a:t>
                      </a:r>
                      <a:endParaRPr lang="en-US" altLang="ja-JP" sz="1100" b="1" spc="-100" dirty="0">
                        <a:latin typeface="Meiryo UI" panose="020B0604030504040204" pitchFamily="50" charset="-128"/>
                        <a:ea typeface="Meiryo UI" panose="020B0604030504040204" pitchFamily="50" charset="-128"/>
                      </a:endParaRPr>
                    </a:p>
                    <a:p>
                      <a:pPr algn="ctr"/>
                      <a:r>
                        <a:rPr kumimoji="1" lang="en-US" altLang="ja-JP" sz="1100" b="1" spc="-100" dirty="0">
                          <a:latin typeface="Meiryo UI" panose="020B0604030504040204" pitchFamily="50" charset="-128"/>
                          <a:ea typeface="Meiryo UI" panose="020B0604030504040204" pitchFamily="50" charset="-128"/>
                        </a:rPr>
                        <a:t>2024</a:t>
                      </a:r>
                    </a:p>
                    <a:p>
                      <a:pPr algn="ctr"/>
                      <a:r>
                        <a:rPr kumimoji="1" lang="ja-JP" altLang="en-US" sz="1100" b="1" spc="-100" dirty="0">
                          <a:latin typeface="Meiryo UI" panose="020B0604030504040204" pitchFamily="50" charset="-128"/>
                          <a:ea typeface="Meiryo UI" panose="020B0604030504040204" pitchFamily="50" charset="-128"/>
                        </a:rPr>
                        <a:t>　</a:t>
                      </a:r>
                      <a:r>
                        <a:rPr kumimoji="1" lang="en-US" altLang="ja-JP" sz="1100" b="0" spc="-100" dirty="0">
                          <a:latin typeface="Meiryo UI" panose="020B0604030504040204" pitchFamily="50" charset="-128"/>
                          <a:ea typeface="Meiryo UI" panose="020B0604030504040204" pitchFamily="50" charset="-128"/>
                        </a:rPr>
                        <a:t>※</a:t>
                      </a:r>
                      <a:r>
                        <a:rPr kumimoji="1" lang="ja-JP" altLang="en-US" sz="1100" b="0" spc="-100" dirty="0">
                          <a:latin typeface="Meiryo UI" panose="020B0604030504040204" pitchFamily="50" charset="-128"/>
                          <a:ea typeface="Meiryo UI" panose="020B0604030504040204" pitchFamily="50" charset="-128"/>
                        </a:rPr>
                        <a:t>米誌「コンデ・ナスト・トラベラー」</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754009"/>
                  </a:ext>
                </a:extLst>
              </a:tr>
              <a:tr h="642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latin typeface="Meiryo UI" panose="020B0604030504040204" pitchFamily="50" charset="-128"/>
                          <a:ea typeface="Meiryo UI" panose="020B0604030504040204" pitchFamily="50" charset="-128"/>
                        </a:rPr>
                        <a:t>・</a:t>
                      </a:r>
                      <a:r>
                        <a:rPr lang="en-US" altLang="ja-JP" sz="1100" spc="-100" baseline="0" dirty="0">
                          <a:solidFill>
                            <a:schemeClr val="tx1"/>
                          </a:solidFill>
                          <a:latin typeface="Meiryo UI" panose="020B0604030504040204" pitchFamily="50" charset="-128"/>
                          <a:ea typeface="Meiryo UI" panose="020B0604030504040204" pitchFamily="50" charset="-128"/>
                        </a:rPr>
                        <a:t>2021</a:t>
                      </a:r>
                      <a:r>
                        <a:rPr lang="ja-JP" altLang="en-US" sz="1100" spc="-100" baseline="0" dirty="0">
                          <a:solidFill>
                            <a:schemeClr val="tx1"/>
                          </a:solidFill>
                          <a:latin typeface="Meiryo UI" panose="020B0604030504040204" pitchFamily="50" charset="-128"/>
                          <a:ea typeface="Meiryo UI" panose="020B0604030504040204" pitchFamily="50" charset="-128"/>
                        </a:rPr>
                        <a:t>年</a:t>
                      </a:r>
                      <a:r>
                        <a:rPr lang="en-US" altLang="ja-JP" sz="1100" spc="-100" baseline="0" dirty="0">
                          <a:solidFill>
                            <a:schemeClr val="tx1"/>
                          </a:solidFill>
                          <a:latin typeface="Meiryo UI" panose="020B0604030504040204" pitchFamily="50" charset="-128"/>
                          <a:ea typeface="Meiryo UI" panose="020B0604030504040204" pitchFamily="50" charset="-128"/>
                        </a:rPr>
                        <a:t>2</a:t>
                      </a:r>
                      <a:r>
                        <a:rPr lang="ja-JP" altLang="en-US" sz="1100" spc="-100" baseline="0" dirty="0">
                          <a:solidFill>
                            <a:schemeClr val="tx1"/>
                          </a:solidFill>
                          <a:latin typeface="Meiryo UI" panose="020B0604030504040204" pitchFamily="50" charset="-128"/>
                          <a:ea typeface="Meiryo UI" panose="020B0604030504040204" pitchFamily="50" charset="-128"/>
                        </a:rPr>
                        <a:t>位、</a:t>
                      </a:r>
                      <a:r>
                        <a:rPr lang="en-US" altLang="ja-JP" sz="1100" spc="-100" baseline="0" dirty="0">
                          <a:solidFill>
                            <a:schemeClr val="tx1"/>
                          </a:solidFill>
                          <a:latin typeface="Meiryo UI" panose="020B0604030504040204" pitchFamily="50" charset="-128"/>
                          <a:ea typeface="Meiryo UI" panose="020B0604030504040204" pitchFamily="50" charset="-128"/>
                        </a:rPr>
                        <a:t>2022</a:t>
                      </a:r>
                      <a:r>
                        <a:rPr lang="ja-JP" altLang="en-US" sz="1100" spc="-100" baseline="0" dirty="0">
                          <a:solidFill>
                            <a:schemeClr val="tx1"/>
                          </a:solidFill>
                          <a:latin typeface="Meiryo UI" panose="020B0604030504040204" pitchFamily="50" charset="-128"/>
                          <a:ea typeface="Meiryo UI" panose="020B0604030504040204" pitchFamily="50" charset="-128"/>
                        </a:rPr>
                        <a:t>年、</a:t>
                      </a:r>
                      <a:r>
                        <a:rPr lang="en-US" altLang="ja-JP" sz="1100" spc="-100" baseline="0" dirty="0">
                          <a:solidFill>
                            <a:schemeClr val="tx1"/>
                          </a:solidFill>
                          <a:latin typeface="Meiryo UI" panose="020B0604030504040204" pitchFamily="50" charset="-128"/>
                          <a:ea typeface="Meiryo UI" panose="020B0604030504040204" pitchFamily="50" charset="-128"/>
                        </a:rPr>
                        <a:t>2023</a:t>
                      </a:r>
                      <a:r>
                        <a:rPr lang="ja-JP" altLang="en-US" sz="1100" spc="-100" baseline="0" dirty="0">
                          <a:solidFill>
                            <a:schemeClr val="tx1"/>
                          </a:solidFill>
                          <a:latin typeface="Meiryo UI" panose="020B0604030504040204" pitchFamily="50" charset="-128"/>
                          <a:ea typeface="Meiryo UI" panose="020B0604030504040204" pitchFamily="50" charset="-128"/>
                        </a:rPr>
                        <a:t>年</a:t>
                      </a:r>
                      <a:r>
                        <a:rPr lang="en-US" altLang="ja-JP" sz="1100" spc="-100" baseline="0" dirty="0">
                          <a:solidFill>
                            <a:schemeClr val="tx1"/>
                          </a:solidFill>
                          <a:latin typeface="Meiryo UI" panose="020B0604030504040204" pitchFamily="50" charset="-128"/>
                          <a:ea typeface="Meiryo UI" panose="020B0604030504040204" pitchFamily="50" charset="-128"/>
                        </a:rPr>
                        <a:t>10</a:t>
                      </a:r>
                      <a:r>
                        <a:rPr lang="ja-JP" altLang="en-US" sz="1100" spc="-100" baseline="0" dirty="0">
                          <a:solidFill>
                            <a:schemeClr val="tx1"/>
                          </a:solidFill>
                          <a:latin typeface="Meiryo UI" panose="020B0604030504040204" pitchFamily="50" charset="-128"/>
                          <a:ea typeface="Meiryo UI" panose="020B0604030504040204" pitchFamily="50" charset="-128"/>
                        </a:rPr>
                        <a:t>位、</a:t>
                      </a:r>
                      <a:endParaRPr lang="en-US" altLang="ja-JP" sz="1100" spc="-100"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solidFill>
                            <a:schemeClr val="tx1"/>
                          </a:solidFill>
                          <a:latin typeface="Meiryo UI" panose="020B0604030504040204" pitchFamily="50" charset="-128"/>
                          <a:ea typeface="Meiryo UI" panose="020B0604030504040204" pitchFamily="50" charset="-128"/>
                        </a:rPr>
                        <a:t> </a:t>
                      </a:r>
                      <a:r>
                        <a:rPr lang="en-US" altLang="ja-JP" sz="1100" spc="-100" baseline="0" dirty="0">
                          <a:solidFill>
                            <a:schemeClr val="tx1"/>
                          </a:solidFill>
                          <a:latin typeface="Meiryo UI" panose="020B0604030504040204" pitchFamily="50" charset="-128"/>
                          <a:ea typeface="Meiryo UI" panose="020B0604030504040204" pitchFamily="50" charset="-128"/>
                        </a:rPr>
                        <a:t>2024</a:t>
                      </a:r>
                      <a:r>
                        <a:rPr lang="ja-JP" altLang="en-US" sz="1100" spc="-100" baseline="0" dirty="0">
                          <a:solidFill>
                            <a:schemeClr val="tx1"/>
                          </a:solidFill>
                          <a:latin typeface="Meiryo UI" panose="020B0604030504040204" pitchFamily="50" charset="-128"/>
                          <a:ea typeface="Meiryo UI" panose="020B0604030504040204" pitchFamily="50" charset="-128"/>
                        </a:rPr>
                        <a:t>年</a:t>
                      </a:r>
                      <a:r>
                        <a:rPr lang="en-US" altLang="ja-JP" sz="1100" spc="-100" baseline="0" dirty="0">
                          <a:solidFill>
                            <a:schemeClr val="tx1"/>
                          </a:solidFill>
                          <a:latin typeface="Meiryo UI" panose="020B0604030504040204" pitchFamily="50" charset="-128"/>
                          <a:ea typeface="Meiryo UI" panose="020B0604030504040204" pitchFamily="50" charset="-128"/>
                        </a:rPr>
                        <a:t>9</a:t>
                      </a:r>
                      <a:r>
                        <a:rPr lang="ja-JP" altLang="en-US" sz="1100" spc="-100" baseline="0" dirty="0">
                          <a:solidFill>
                            <a:schemeClr val="tx1"/>
                          </a:solidFill>
                          <a:latin typeface="Meiryo UI" panose="020B0604030504040204" pitchFamily="50" charset="-128"/>
                          <a:ea typeface="Meiryo UI" panose="020B0604030504040204" pitchFamily="50" charset="-128"/>
                        </a:rPr>
                        <a:t>位。</a:t>
                      </a:r>
                      <a:endParaRPr lang="en-US" altLang="ja-JP" sz="1100" spc="-100"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solidFill>
                            <a:schemeClr val="tx1"/>
                          </a:solidFill>
                          <a:latin typeface="Meiryo UI" panose="020B0604030504040204" pitchFamily="50" charset="-128"/>
                          <a:ea typeface="Meiryo UI" panose="020B0604030504040204" pitchFamily="50" charset="-128"/>
                        </a:rPr>
                        <a:t>・治安、医療、教育において高評価</a:t>
                      </a:r>
                      <a:endParaRPr kumimoji="1" lang="ja-JP" altLang="en-US" sz="1100" spc="-100" baseline="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・前回３位、医療インフラ、インフラの安全性は高評価、個人の安全性やサイバーセキュリティ面はやや低評価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latin typeface="Meiryo UI" panose="020B0604030504040204" pitchFamily="50" charset="-128"/>
                          <a:ea typeface="Meiryo UI" panose="020B0604030504040204" pitchFamily="50" charset="-128"/>
                        </a:rPr>
                        <a:t>・米国を</a:t>
                      </a:r>
                      <a:r>
                        <a:rPr lang="ja-JP" altLang="en-US" sz="1100" dirty="0">
                          <a:solidFill>
                            <a:schemeClr val="tx1"/>
                          </a:solidFill>
                          <a:latin typeface="Meiryo UI" panose="020B0604030504040204" pitchFamily="50" charset="-128"/>
                          <a:ea typeface="Meiryo UI" panose="020B0604030504040204" pitchFamily="50" charset="-128"/>
                        </a:rPr>
                        <a:t>除く世界の大都市部門において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2021</a:t>
                      </a:r>
                      <a:r>
                        <a:rPr lang="ja-JP" altLang="en-US" sz="1100" dirty="0">
                          <a:solidFill>
                            <a:schemeClr val="tx1"/>
                          </a:solidFill>
                          <a:latin typeface="Meiryo UI" panose="020B0604030504040204" pitchFamily="50" charset="-128"/>
                          <a:ea typeface="Meiryo UI" panose="020B0604030504040204" pitchFamily="50" charset="-128"/>
                        </a:rPr>
                        <a:t>年は２位</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2022</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2023</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2024</a:t>
                      </a:r>
                      <a:r>
                        <a:rPr lang="ja-JP" altLang="en-US" sz="1100" dirty="0">
                          <a:solidFill>
                            <a:schemeClr val="tx1"/>
                          </a:solidFill>
                          <a:latin typeface="Meiryo UI" panose="020B0604030504040204" pitchFamily="50" charset="-128"/>
                          <a:ea typeface="Meiryo UI" panose="020B0604030504040204" pitchFamily="50" charset="-128"/>
                        </a:rPr>
                        <a:t>年はランク外）</a:t>
                      </a:r>
                      <a:endParaRPr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750371"/>
                  </a:ext>
                </a:extLst>
              </a:tr>
              <a:tr h="4081580">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894"/>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966186569"/>
              </p:ext>
            </p:extLst>
          </p:nvPr>
        </p:nvGraphicFramePr>
        <p:xfrm>
          <a:off x="606745" y="2386752"/>
          <a:ext cx="2339938" cy="3490520"/>
        </p:xfrm>
        <a:graphic>
          <a:graphicData uri="http://schemas.openxmlformats.org/drawingml/2006/table">
            <a:tbl>
              <a:tblPr firstRow="1" bandRow="1">
                <a:tableStyleId>{5C22544A-7EE6-4342-B048-85BDC9FD1C3A}</a:tableStyleId>
              </a:tblPr>
              <a:tblGrid>
                <a:gridCol w="521175">
                  <a:extLst>
                    <a:ext uri="{9D8B030D-6E8A-4147-A177-3AD203B41FA5}">
                      <a16:colId xmlns:a16="http://schemas.microsoft.com/office/drawing/2014/main" val="20000"/>
                    </a:ext>
                  </a:extLst>
                </a:gridCol>
                <a:gridCol w="1818763">
                  <a:extLst>
                    <a:ext uri="{9D8B030D-6E8A-4147-A177-3AD203B41FA5}">
                      <a16:colId xmlns:a16="http://schemas.microsoft.com/office/drawing/2014/main" val="20001"/>
                    </a:ext>
                  </a:extLst>
                </a:gridCol>
              </a:tblGrid>
              <a:tr h="31732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ウィーン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7320">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747663"/>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ジュネーヴ</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オークランド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アデレード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graphicFrame>
        <p:nvGraphicFramePr>
          <p:cNvPr id="25" name="表 24"/>
          <p:cNvGraphicFramePr>
            <a:graphicFrameLocks noGrp="1"/>
          </p:cNvGraphicFramePr>
          <p:nvPr/>
        </p:nvGraphicFramePr>
        <p:xfrm>
          <a:off x="3363494" y="2386752"/>
          <a:ext cx="2339938" cy="3510000"/>
        </p:xfrm>
        <a:graphic>
          <a:graphicData uri="http://schemas.openxmlformats.org/drawingml/2006/table">
            <a:tbl>
              <a:tblPr firstRow="1" bandRow="1">
                <a:tableStyleId>{5C22544A-7EE6-4342-B048-85BDC9FD1C3A}</a:tableStyleId>
              </a:tblPr>
              <a:tblGrid>
                <a:gridCol w="521174">
                  <a:extLst>
                    <a:ext uri="{9D8B030D-6E8A-4147-A177-3AD203B41FA5}">
                      <a16:colId xmlns:a16="http://schemas.microsoft.com/office/drawing/2014/main" val="20000"/>
                    </a:ext>
                  </a:extLst>
                </a:gridCol>
                <a:gridCol w="1818764">
                  <a:extLst>
                    <a:ext uri="{9D8B030D-6E8A-4147-A177-3AD203B41FA5}">
                      <a16:colId xmlns:a16="http://schemas.microsoft.com/office/drawing/2014/main" val="20001"/>
                    </a:ext>
                  </a:extLst>
                </a:gridCol>
              </a:tblGrid>
              <a:tr h="270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59936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25873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301557935"/>
              </p:ext>
            </p:extLst>
          </p:nvPr>
        </p:nvGraphicFramePr>
        <p:xfrm>
          <a:off x="6071754" y="2386752"/>
          <a:ext cx="2324556" cy="3168000"/>
        </p:xfrm>
        <a:graphic>
          <a:graphicData uri="http://schemas.openxmlformats.org/drawingml/2006/table">
            <a:tbl>
              <a:tblPr firstRow="1" bandRow="1">
                <a:tableStyleId>{5C22544A-7EE6-4342-B048-85BDC9FD1C3A}</a:tableStyleId>
              </a:tblPr>
              <a:tblGrid>
                <a:gridCol w="517749">
                  <a:extLst>
                    <a:ext uri="{9D8B030D-6E8A-4147-A177-3AD203B41FA5}">
                      <a16:colId xmlns:a16="http://schemas.microsoft.com/office/drawing/2014/main" val="20000"/>
                    </a:ext>
                  </a:extLst>
                </a:gridCol>
                <a:gridCol w="1806807">
                  <a:extLst>
                    <a:ext uri="{9D8B030D-6E8A-4147-A177-3AD203B41FA5}">
                      <a16:colId xmlns:a16="http://schemas.microsoft.com/office/drawing/2014/main" val="20001"/>
                    </a:ext>
                  </a:extLst>
                </a:gridCol>
              </a:tblGrid>
              <a:tr h="288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endPar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ケープタウン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ウィーン</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a:latin typeface="Meiryo UI" panose="020B0604030504040204" pitchFamily="50" charset="-128"/>
                          <a:ea typeface="Meiryo UI" panose="020B0604030504040204" pitchFamily="50" charset="-128"/>
                          <a:cs typeface="Meiryo UI" panose="020B0604030504040204" pitchFamily="50" charset="-128"/>
                        </a:rPr>
                        <a:t>マドリード</a:t>
                      </a:r>
                      <a:endPar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モントリオール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ロンドン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テキスト ボックス 9">
            <a:extLst>
              <a:ext uri="{FF2B5EF4-FFF2-40B4-BE49-F238E27FC236}">
                <a16:creationId xmlns:a16="http://schemas.microsoft.com/office/drawing/2014/main" id="{34CF59F8-A367-4EC1-83BF-5D400B8A4CCC}"/>
              </a:ext>
            </a:extLst>
          </p:cNvPr>
          <p:cNvSpPr txBox="1"/>
          <p:nvPr/>
        </p:nvSpPr>
        <p:spPr>
          <a:xfrm>
            <a:off x="318582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出典：第</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交換会（</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2022.1.20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）資料より転載</a:t>
            </a:r>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5904104" y="6008801"/>
            <a:ext cx="2695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出典：コンデナスト・トラベラー「</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Best Cities in the World: 2024 Readers’ Choice Awards</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46754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Economist Intelligence</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The Global Liveability </a:t>
            </a:r>
          </a:p>
          <a:p>
            <a:pPr marL="164127" indent="-164127" defTabSz="844083">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Index 2025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spTree>
    <p:extLst>
      <p:ext uri="{BB962C8B-B14F-4D97-AF65-F5344CB8AC3E}">
        <p14:creationId xmlns:p14="http://schemas.microsoft.com/office/powerpoint/2010/main" val="41332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83224" y="836712"/>
            <a:ext cx="8776102" cy="2462213"/>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森記念財団都市戦略研究所による「日本の都市特性評価</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（国内都市ランキング）」で、東京</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区を除く国内</a:t>
            </a:r>
            <a:r>
              <a:rPr lang="en-US" altLang="ja-JP" sz="1400" dirty="0">
                <a:latin typeface="Meiryo UI" panose="020B0604030504040204" pitchFamily="50" charset="-128"/>
                <a:ea typeface="Meiryo UI" panose="020B0604030504040204" pitchFamily="50" charset="-128"/>
              </a:rPr>
              <a:t>136</a:t>
            </a:r>
            <a:r>
              <a:rPr lang="ja-JP" altLang="en-US" sz="1400" dirty="0">
                <a:latin typeface="Meiryo UI" panose="020B0604030504040204" pitchFamily="50" charset="-128"/>
                <a:ea typeface="Meiryo UI" panose="020B0604030504040204" pitchFamily="50" charset="-128"/>
              </a:rPr>
              <a:t>主要都市の中で、大阪市が</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年連続で総合１位。</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「経済・ビジネス」、「研究・開発」、「文化・交流」、「交通・アクセス」の</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分野で高い評価を得た。</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特に、「経済・ビジネス」、「交通・アクセス」の２つの分野ではトップを獲得。「文化・交流」では観光地の数・評価で２位、文化財指定件数で３位となり、豊富な観光資源を有しているとの評価を得た。</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（参考）国内の都市ランキング（日本の都市特性評価）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76361" y="2218711"/>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107504" y="5589240"/>
            <a:ext cx="6382697"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23528" y="5827911"/>
            <a:ext cx="7242948" cy="769441"/>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年版）</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対象都市は、東京を除く国内</a:t>
            </a:r>
            <a:r>
              <a:rPr lang="en-US" altLang="ja-JP" sz="1100" dirty="0">
                <a:latin typeface="Meiryo UI" panose="020B0604030504040204" pitchFamily="50" charset="-128"/>
                <a:ea typeface="Meiryo UI" panose="020B0604030504040204" pitchFamily="50" charset="-128"/>
              </a:rPr>
              <a:t>136</a:t>
            </a:r>
            <a:r>
              <a:rPr lang="ja-JP" altLang="en-US" sz="1100" dirty="0">
                <a:latin typeface="Meiryo UI" panose="020B0604030504040204" pitchFamily="50" charset="-128"/>
                <a:ea typeface="Meiryo UI" panose="020B0604030504040204" pitchFamily="50" charset="-128"/>
              </a:rPr>
              <a:t>の主要都市。（対象都市：政令指定都市、県庁所在市、人口</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万人以上の都市）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区は別途評価</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６分野、</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指標グループで評価しており、総指標数は</a:t>
            </a:r>
            <a:r>
              <a:rPr lang="en-US" altLang="ja-JP" sz="1100" dirty="0">
                <a:latin typeface="Meiryo UI" panose="020B0604030504040204" pitchFamily="50" charset="-128"/>
                <a:ea typeface="Meiryo UI" panose="020B0604030504040204" pitchFamily="50" charset="-128"/>
              </a:rPr>
              <a:t>87</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77983619"/>
              </p:ext>
            </p:extLst>
          </p:nvPr>
        </p:nvGraphicFramePr>
        <p:xfrm>
          <a:off x="83224" y="2574447"/>
          <a:ext cx="8938860" cy="2880360"/>
        </p:xfrm>
        <a:graphic>
          <a:graphicData uri="http://schemas.openxmlformats.org/drawingml/2006/table">
            <a:tbl>
              <a:tblPr firstRow="1" bandRow="1">
                <a:tableStyleId>{5C22544A-7EE6-4342-B048-85BDC9FD1C3A}</a:tableStyleId>
              </a:tblPr>
              <a:tblGrid>
                <a:gridCol w="494030">
                  <a:extLst>
                    <a:ext uri="{9D8B030D-6E8A-4147-A177-3AD203B41FA5}">
                      <a16:colId xmlns:a16="http://schemas.microsoft.com/office/drawing/2014/main" val="351836524"/>
                    </a:ext>
                  </a:extLst>
                </a:gridCol>
                <a:gridCol w="762318">
                  <a:extLst>
                    <a:ext uri="{9D8B030D-6E8A-4147-A177-3AD203B41FA5}">
                      <a16:colId xmlns:a16="http://schemas.microsoft.com/office/drawing/2014/main" val="906894241"/>
                    </a:ext>
                  </a:extLst>
                </a:gridCol>
                <a:gridCol w="771843">
                  <a:extLst>
                    <a:ext uri="{9D8B030D-6E8A-4147-A177-3AD203B41FA5}">
                      <a16:colId xmlns:a16="http://schemas.microsoft.com/office/drawing/2014/main" val="465957230"/>
                    </a:ext>
                  </a:extLst>
                </a:gridCol>
                <a:gridCol w="527368">
                  <a:extLst>
                    <a:ext uri="{9D8B030D-6E8A-4147-A177-3AD203B41FA5}">
                      <a16:colId xmlns:a16="http://schemas.microsoft.com/office/drawing/2014/main" val="4257071559"/>
                    </a:ext>
                  </a:extLst>
                </a:gridCol>
                <a:gridCol w="635317">
                  <a:extLst>
                    <a:ext uri="{9D8B030D-6E8A-4147-A177-3AD203B41FA5}">
                      <a16:colId xmlns:a16="http://schemas.microsoft.com/office/drawing/2014/main" val="2915845082"/>
                    </a:ext>
                  </a:extLst>
                </a:gridCol>
                <a:gridCol w="495618">
                  <a:extLst>
                    <a:ext uri="{9D8B030D-6E8A-4147-A177-3AD203B41FA5}">
                      <a16:colId xmlns:a16="http://schemas.microsoft.com/office/drawing/2014/main" val="2731609204"/>
                    </a:ext>
                  </a:extLst>
                </a:gridCol>
                <a:gridCol w="605155">
                  <a:extLst>
                    <a:ext uri="{9D8B030D-6E8A-4147-A177-3AD203B41FA5}">
                      <a16:colId xmlns:a16="http://schemas.microsoft.com/office/drawing/2014/main" val="2719758293"/>
                    </a:ext>
                  </a:extLst>
                </a:gridCol>
                <a:gridCol w="495618">
                  <a:extLst>
                    <a:ext uri="{9D8B030D-6E8A-4147-A177-3AD203B41FA5}">
                      <a16:colId xmlns:a16="http://schemas.microsoft.com/office/drawing/2014/main" val="2741623963"/>
                    </a:ext>
                  </a:extLst>
                </a:gridCol>
                <a:gridCol w="635317">
                  <a:extLst>
                    <a:ext uri="{9D8B030D-6E8A-4147-A177-3AD203B41FA5}">
                      <a16:colId xmlns:a16="http://schemas.microsoft.com/office/drawing/2014/main" val="1537410331"/>
                    </a:ext>
                  </a:extLst>
                </a:gridCol>
                <a:gridCol w="541655">
                  <a:extLst>
                    <a:ext uri="{9D8B030D-6E8A-4147-A177-3AD203B41FA5}">
                      <a16:colId xmlns:a16="http://schemas.microsoft.com/office/drawing/2014/main" val="1991195171"/>
                    </a:ext>
                  </a:extLst>
                </a:gridCol>
                <a:gridCol w="605155">
                  <a:extLst>
                    <a:ext uri="{9D8B030D-6E8A-4147-A177-3AD203B41FA5}">
                      <a16:colId xmlns:a16="http://schemas.microsoft.com/office/drawing/2014/main" val="1268551407"/>
                    </a:ext>
                  </a:extLst>
                </a:gridCol>
                <a:gridCol w="632143">
                  <a:extLst>
                    <a:ext uri="{9D8B030D-6E8A-4147-A177-3AD203B41FA5}">
                      <a16:colId xmlns:a16="http://schemas.microsoft.com/office/drawing/2014/main" val="1348199782"/>
                    </a:ext>
                  </a:extLst>
                </a:gridCol>
                <a:gridCol w="605155">
                  <a:extLst>
                    <a:ext uri="{9D8B030D-6E8A-4147-A177-3AD203B41FA5}">
                      <a16:colId xmlns:a16="http://schemas.microsoft.com/office/drawing/2014/main" val="3643894178"/>
                    </a:ext>
                  </a:extLst>
                </a:gridCol>
                <a:gridCol w="527368">
                  <a:extLst>
                    <a:ext uri="{9D8B030D-6E8A-4147-A177-3AD203B41FA5}">
                      <a16:colId xmlns:a16="http://schemas.microsoft.com/office/drawing/2014/main" val="460011506"/>
                    </a:ext>
                  </a:extLst>
                </a:gridCol>
                <a:gridCol w="604800">
                  <a:extLst>
                    <a:ext uri="{9D8B030D-6E8A-4147-A177-3AD203B41FA5}">
                      <a16:colId xmlns:a16="http://schemas.microsoft.com/office/drawing/2014/main" val="2191911875"/>
                    </a:ext>
                  </a:extLst>
                </a:gridCol>
              </a:tblGrid>
              <a:tr h="411480">
                <a:tc rowSpan="2">
                  <a:txBody>
                    <a:bodyPr/>
                    <a:lstStyle/>
                    <a:p>
                      <a:pPr algn="ctr"/>
                      <a:r>
                        <a:rPr kumimoji="1" lang="ja-JP" altLang="en-US" sz="1050" dirty="0">
                          <a:latin typeface="Meiryo UI" panose="020B0604030504040204" pitchFamily="50" charset="-128"/>
                          <a:ea typeface="Meiryo UI" panose="020B0604030504040204" pitchFamily="50" charset="-128"/>
                        </a:rPr>
                        <a:t>総合</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順位</a:t>
                      </a:r>
                    </a:p>
                  </a:txBody>
                  <a:tcPr anchor="ctr">
                    <a:lnB w="38100" cap="flat" cmpd="sng" algn="ctr">
                      <a:solidFill>
                        <a:srgbClr val="FF0000"/>
                      </a:solidFill>
                      <a:prstDash val="solid"/>
                      <a:round/>
                      <a:headEnd type="none" w="med" len="med"/>
                      <a:tailEnd type="none" w="med" len="med"/>
                    </a:lnB>
                  </a:tcPr>
                </a:tc>
                <a:tc gridSpan="2">
                  <a:txBody>
                    <a:bodyPr/>
                    <a:lstStyle/>
                    <a:p>
                      <a:pPr algn="ctr"/>
                      <a:r>
                        <a:rPr lang="ja-JP" altLang="en-US" sz="1050" dirty="0">
                          <a:latin typeface="Meiryo UI" panose="020B0604030504040204" pitchFamily="50" charset="-128"/>
                          <a:ea typeface="Meiryo UI" panose="020B0604030504040204" pitchFamily="50" charset="-128"/>
                        </a:rPr>
                        <a:t>総合ランキング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経済・ビジネス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研究・開発</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文化・交流</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生活・居住</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環境</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交通・アクセス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4074084120"/>
                  </a:ext>
                </a:extLst>
              </a:tr>
              <a:tr h="411480">
                <a:tc vMerge="1">
                  <a:txBody>
                    <a:bodyPr/>
                    <a:lstStyle/>
                    <a:p>
                      <a:endParaRPr kumimoji="1" lang="ja-JP" altLang="en-US" dirty="0"/>
                    </a:p>
                  </a:txBody>
                  <a:tcPr/>
                </a:tc>
                <a:tc>
                  <a:txBody>
                    <a:bodyPr/>
                    <a:lstStyle/>
                    <a:p>
                      <a:pPr algn="ctr"/>
                      <a:r>
                        <a:rPr lang="ja-JP" altLang="en-US" sz="1050" dirty="0">
                          <a:solidFill>
                            <a:schemeClr val="bg1"/>
                          </a:solidFill>
                          <a:latin typeface="Meiryo UI" panose="020B0604030504040204" pitchFamily="50" charset="-128"/>
                          <a:ea typeface="Meiryo UI" panose="020B0604030504040204" pitchFamily="50" charset="-128"/>
                        </a:rPr>
                        <a:t>都市名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527984492"/>
                  </a:ext>
                </a:extLst>
              </a:tr>
              <a:tr h="411480">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大阪市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1,355.8</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285.8</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63.2</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306.1</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47</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305.2</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80</a:t>
                      </a:r>
                      <a:r>
                        <a:rPr kumimoji="1" lang="ja-JP" altLang="en-US" sz="1050" b="1" dirty="0">
                          <a:solidFill>
                            <a:schemeClr val="tx1"/>
                          </a:solidFill>
                          <a:latin typeface="Meiryo UI" panose="020B0604030504040204" pitchFamily="50" charset="-128"/>
                          <a:ea typeface="Meiryo UI" panose="020B0604030504040204" pitchFamily="50" charset="-128"/>
                        </a:rPr>
                        <a:t>位未満</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207.0</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17414"/>
                  </a:ext>
                </a:extLst>
              </a:tr>
              <a:tr h="41148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名古屋市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1,322.5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230.4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111.6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197.3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341.3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位未満</a:t>
                      </a:r>
                    </a:p>
                  </a:txBody>
                  <a:tcPr anchor="ctr">
                    <a:lnT w="38100" cap="flat" cmpd="sng" algn="ctr">
                      <a:solidFill>
                        <a:srgbClr val="FF0000"/>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200.4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4880835"/>
                  </a:ext>
                </a:extLst>
              </a:tr>
              <a:tr h="41148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福岡市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1,280.5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248.3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69.</a:t>
                      </a:r>
                      <a:r>
                        <a:rPr kumimoji="1" lang="ja-JP" altLang="en-US" sz="1050" dirty="0">
                          <a:solidFill>
                            <a:schemeClr val="tx1"/>
                          </a:solidFill>
                          <a:latin typeface="Meiryo UI" panose="020B0604030504040204" pitchFamily="50" charset="-128"/>
                          <a:ea typeface="Meiryo UI" panose="020B0604030504040204" pitchFamily="50" charset="-128"/>
                        </a:rPr>
                        <a:t>７</a:t>
                      </a: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193.6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326.0</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tc>
                <a:tc hMerge="1">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190.3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628858000"/>
                  </a:ext>
                </a:extLst>
              </a:tr>
              <a:tr h="41148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横浜市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1,268.6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216.9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５位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69.0</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258.8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301.0</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58</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272.5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150.3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597371096"/>
                  </a:ext>
                </a:extLst>
              </a:tr>
              <a:tr h="41148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京都市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1,261.9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159.2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91.0</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324.2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297.4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９位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144.8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292645523"/>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sp>
        <p:nvSpPr>
          <p:cNvPr id="2" name="正方形/長方形 1">
            <a:extLst>
              <a:ext uri="{FF2B5EF4-FFF2-40B4-BE49-F238E27FC236}">
                <a16:creationId xmlns:a16="http://schemas.microsoft.com/office/drawing/2014/main" id="{5A926B0A-58B5-B9B1-D693-C9A857E0EE57}"/>
              </a:ext>
            </a:extLst>
          </p:cNvPr>
          <p:cNvSpPr/>
          <p:nvPr/>
        </p:nvSpPr>
        <p:spPr>
          <a:xfrm>
            <a:off x="83224" y="808249"/>
            <a:ext cx="8881264" cy="1252599"/>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7652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494555964"/>
              </p:ext>
            </p:extLst>
          </p:nvPr>
        </p:nvGraphicFramePr>
        <p:xfrm>
          <a:off x="228700" y="2420888"/>
          <a:ext cx="8686600" cy="369894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業況判断ＤＩ（近畿）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月から</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月にかけて急速に落ち込んだが、緩やかに回復。</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直近ではインバウンドの回復に伴い、非製造業は改善傾向にあり、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年６月にはコロナ前の水準に回復し、その後も堅調に推移。 一方、製造業は原材料高騰の影響もあり、非製造業ほどの回復は見られない。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2993684" y="2041103"/>
            <a:ext cx="2520000" cy="307777"/>
          </a:xfrm>
          <a:prstGeom prst="rect">
            <a:avLst/>
          </a:prstGeom>
          <a:noFill/>
          <a:ln>
            <a:noFill/>
          </a:ln>
        </p:spPr>
        <p:txBody>
          <a:bodyPr wrap="square" rtlCol="0">
            <a:spAutoFit/>
          </a:bodyPr>
          <a:lstStyle/>
          <a:p>
            <a:pPr marL="201221" indent="-201221" algn="ctr"/>
            <a:r>
              <a:rPr lang="ja-JP" altLang="en-US" sz="1400" dirty="0">
                <a:latin typeface="Meiryo UI" panose="020B0604030504040204" pitchFamily="50" charset="-128"/>
                <a:ea typeface="Meiryo UI" panose="020B0604030504040204" pitchFamily="50" charset="-128"/>
              </a:rPr>
              <a:t>業況判断</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1212" y="6372919"/>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a:p>
            <a:pPr marL="201221" indent="-201221"/>
            <a:r>
              <a:rPr lang="en-US" altLang="ja-JP" sz="831" dirty="0">
                <a:latin typeface="Meiryo UI" panose="020B0604030504040204" pitchFamily="50" charset="-128"/>
                <a:ea typeface="Meiryo UI" panose="020B0604030504040204" pitchFamily="50" charset="-128"/>
              </a:rPr>
              <a:t>※2025</a:t>
            </a:r>
            <a:r>
              <a:rPr lang="ja-JP" altLang="en-US" sz="831" dirty="0">
                <a:latin typeface="Meiryo UI" panose="020B0604030504040204" pitchFamily="50" charset="-128"/>
                <a:ea typeface="Meiryo UI" panose="020B0604030504040204" pitchFamily="50" charset="-128"/>
              </a:rPr>
              <a:t>年９月の数値は先行き</a:t>
            </a:r>
            <a:r>
              <a:rPr lang="en-US" altLang="ja-JP" sz="831" dirty="0">
                <a:latin typeface="Meiryo UI" panose="020B0604030504040204" pitchFamily="50" charset="-128"/>
                <a:ea typeface="Meiryo UI" panose="020B0604030504040204" pitchFamily="50" charset="-128"/>
              </a:rPr>
              <a:t>DI</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cxnSp>
        <p:nvCxnSpPr>
          <p:cNvPr id="4" name="直線コネクタ 3"/>
          <p:cNvCxnSpPr/>
          <p:nvPr/>
        </p:nvCxnSpPr>
        <p:spPr>
          <a:xfrm>
            <a:off x="584213" y="3717032"/>
            <a:ext cx="83437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9B6039F6-0A0F-5316-DD53-CF0EA0E90287}"/>
              </a:ext>
            </a:extLst>
          </p:cNvPr>
          <p:cNvSpPr/>
          <p:nvPr/>
        </p:nvSpPr>
        <p:spPr>
          <a:xfrm>
            <a:off x="83224" y="764704"/>
            <a:ext cx="8872390" cy="919634"/>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1811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7A366D1F-95C9-4758-9E0E-23742473C040}"/>
              </a:ext>
            </a:extLst>
          </p:cNvPr>
          <p:cNvGraphicFramePr>
            <a:graphicFrameLocks/>
          </p:cNvGraphicFramePr>
          <p:nvPr>
            <p:extLst>
              <p:ext uri="{D42A27DB-BD31-4B8C-83A1-F6EECF244321}">
                <p14:modId xmlns:p14="http://schemas.microsoft.com/office/powerpoint/2010/main" val="2991079069"/>
              </p:ext>
            </p:extLst>
          </p:nvPr>
        </p:nvGraphicFramePr>
        <p:xfrm>
          <a:off x="352103" y="1841017"/>
          <a:ext cx="8540377" cy="3479611"/>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a:solidFill>
                  <a:schemeClr val="tx1"/>
                </a:solidFill>
                <a:ea typeface="Meiryo UI" panose="020B0604030504040204" pitchFamily="50" charset="-128"/>
                <a:cs typeface="Times New Roman" panose="02020603050405020304" pitchFamily="18" charset="0"/>
              </a:rPr>
              <a:t>ＤＩ</a:t>
            </a:r>
            <a:r>
              <a:rPr lang="ja-JP" altLang="en-US" sz="2000" b="1" kern="100" dirty="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35496" y="674693"/>
            <a:ext cx="9070375"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近畿の景況感は、全産業ベースでは</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月から持ち直しの傾向が見られ、その傾向が継続している。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非製造業のうち、宿泊・飲食サービスは</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月からは大幅にプラスに転じ、その後は、堅調に推移している。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a:latin typeface="Meiryo UI" panose="020B0604030504040204" pitchFamily="50" charset="-128"/>
                <a:ea typeface="Meiryo UI" panose="020B0604030504040204" pitchFamily="50" charset="-128"/>
              </a:rPr>
              <a:t>※</a:t>
            </a:r>
            <a:r>
              <a:rPr lang="en-US" altLang="ja-JP" sz="831" dirty="0">
                <a:latin typeface="Meiryo UI" panose="020B0604030504040204" pitchFamily="50" charset="-128"/>
                <a:ea typeface="Meiryo UI" panose="020B0604030504040204" pitchFamily="50" charset="-128"/>
              </a:rPr>
              <a:t>2025</a:t>
            </a:r>
            <a:r>
              <a:rPr lang="ja-JP" altLang="en-US" sz="831" dirty="0">
                <a:latin typeface="Meiryo UI" panose="020B0604030504040204" pitchFamily="50" charset="-128"/>
                <a:ea typeface="Meiryo UI" panose="020B0604030504040204" pitchFamily="50" charset="-128"/>
              </a:rPr>
              <a:t>年９月の数値は先行き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429035"/>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6804248" y="2072289"/>
            <a:ext cx="1987649" cy="2121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1582779" y="1537371"/>
            <a:ext cx="6157573"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全産業、製造業、非製造業、宿泊・飲食サービス</a:t>
            </a:r>
            <a:r>
              <a:rPr lang="en-US" altLang="ja-JP" sz="1200" dirty="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1362672" y="3504048"/>
            <a:ext cx="792088"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2021</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1510771" y="2931042"/>
            <a:ext cx="72008" cy="573006"/>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4CF59F8-A367-4EC1-83BF-5D400B8A4CCC}"/>
              </a:ext>
            </a:extLst>
          </p:cNvPr>
          <p:cNvSpPr txBox="1"/>
          <p:nvPr/>
        </p:nvSpPr>
        <p:spPr>
          <a:xfrm>
            <a:off x="7380312" y="2452799"/>
            <a:ext cx="627381"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7816366" y="2601139"/>
            <a:ext cx="200662" cy="169914"/>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23" name="角丸四角形 22"/>
          <p:cNvSpPr/>
          <p:nvPr/>
        </p:nvSpPr>
        <p:spPr>
          <a:xfrm>
            <a:off x="683568" y="2199664"/>
            <a:ext cx="2218775" cy="170507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4" name="正方形/長方形 3">
            <a:extLst>
              <a:ext uri="{FF2B5EF4-FFF2-40B4-BE49-F238E27FC236}">
                <a16:creationId xmlns:a16="http://schemas.microsoft.com/office/drawing/2014/main" id="{C44E4E11-D0D9-DDC5-71D6-B226C25331FC}"/>
              </a:ext>
            </a:extLst>
          </p:cNvPr>
          <p:cNvSpPr/>
          <p:nvPr/>
        </p:nvSpPr>
        <p:spPr>
          <a:xfrm>
            <a:off x="83224" y="696537"/>
            <a:ext cx="8872390" cy="73866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6750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218973439"/>
              </p:ext>
            </p:extLst>
          </p:nvPr>
        </p:nvGraphicFramePr>
        <p:xfrm>
          <a:off x="251520" y="1919751"/>
          <a:ext cx="8424936" cy="2445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4224218808"/>
              </p:ext>
            </p:extLst>
          </p:nvPr>
        </p:nvGraphicFramePr>
        <p:xfrm>
          <a:off x="539552" y="4024295"/>
          <a:ext cx="8071387" cy="2434545"/>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倒産の動向（全国・大阪）</a:t>
            </a:r>
            <a:endParaRPr lang="ja-JP" altLang="en-US" sz="2000" b="1" kern="100" dirty="0">
              <a:solidFill>
                <a:srgbClr val="FF0000"/>
              </a:solidFill>
              <a:ea typeface="Meiryo UI" panose="020B0604030504040204" pitchFamily="50" charset="-128"/>
              <a:cs typeface="Times New Roman" panose="02020603050405020304" pitchFamily="18" charset="0"/>
            </a:endParaRPr>
          </a:p>
        </p:txBody>
      </p:sp>
      <p:sp>
        <p:nvSpPr>
          <p:cNvPr id="37" name="テキスト ボックス 36"/>
          <p:cNvSpPr txBox="1"/>
          <p:nvPr/>
        </p:nvSpPr>
        <p:spPr>
          <a:xfrm>
            <a:off x="45094" y="836712"/>
            <a:ext cx="9098905"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新型コロナウイルス感染症の拡大以降、実質無利子・無担保融資などの資金支援等により</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年の大阪の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倒産件数は減少傾向にあったが、</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年は人手不足や物価高等の影響で大幅に増加した。</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012160" y="6478005"/>
            <a:ext cx="3135894"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「全国企業倒産集計」より作成</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3347864" y="1749710"/>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441617" y="1888209"/>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3347864" y="4077072"/>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495770" y="4165814"/>
            <a:ext cx="607357"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sp>
        <p:nvSpPr>
          <p:cNvPr id="2" name="正方形/長方形 1">
            <a:extLst>
              <a:ext uri="{FF2B5EF4-FFF2-40B4-BE49-F238E27FC236}">
                <a16:creationId xmlns:a16="http://schemas.microsoft.com/office/drawing/2014/main" id="{4FDA5335-5593-6780-B14C-323EA6409665}"/>
              </a:ext>
            </a:extLst>
          </p:cNvPr>
          <p:cNvSpPr/>
          <p:nvPr/>
        </p:nvSpPr>
        <p:spPr>
          <a:xfrm>
            <a:off x="83224" y="764703"/>
            <a:ext cx="8872390" cy="695511"/>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014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736887294"/>
              </p:ext>
            </p:extLst>
          </p:nvPr>
        </p:nvGraphicFramePr>
        <p:xfrm>
          <a:off x="-142055" y="4476870"/>
          <a:ext cx="9178551" cy="2190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698127216"/>
              </p:ext>
            </p:extLst>
          </p:nvPr>
        </p:nvGraphicFramePr>
        <p:xfrm>
          <a:off x="54556" y="1367295"/>
          <a:ext cx="8889367" cy="2959462"/>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5"/>
            <a:ext cx="8417178" cy="48236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5096" y="620688"/>
            <a:ext cx="9098904"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年には日本人延べ宿泊者数、外国人延べ宿泊者数ともに、コロナウイルス感染拡大前を上回る水準となっており、</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年も引き続き同様の傾向が続いている。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また、客室稼働率も増加傾向で、</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年６月の稼働率（全体）は７９．４％であり、全国１位の水準となっている。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40063"/>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829472" y="1340768"/>
            <a:ext cx="1872000" cy="276999"/>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295962" y="1325960"/>
            <a:ext cx="67563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（人泊）</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321985" y="4411140"/>
            <a:ext cx="576064"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79749" y="6590569"/>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29264" y="4293096"/>
            <a:ext cx="1872208" cy="288032"/>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429125" y="4187447"/>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
        <p:nvSpPr>
          <p:cNvPr id="42" name="テキスト ボックス 42">
            <a:extLst>
              <a:ext uri="{FF2B5EF4-FFF2-40B4-BE49-F238E27FC236}">
                <a16:creationId xmlns:a16="http://schemas.microsoft.com/office/drawing/2014/main" id="{1CDA0532-FCF3-48F1-804D-D89006267126}"/>
              </a:ext>
            </a:extLst>
          </p:cNvPr>
          <p:cNvSpPr txBox="1"/>
          <p:nvPr/>
        </p:nvSpPr>
        <p:spPr>
          <a:xfrm>
            <a:off x="2483768" y="1857175"/>
            <a:ext cx="2993681"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defTabSz="742950">
              <a:defRPr/>
            </a:pPr>
            <a:r>
              <a:rPr lang="en-US" altLang="ja-JP" sz="800" noProof="0" dirty="0">
                <a:latin typeface="Meiryo UI" panose="020B0604030504040204" pitchFamily="50" charset="-128"/>
                <a:ea typeface="Meiryo UI" panose="020B0604030504040204" pitchFamily="50" charset="-128"/>
              </a:rPr>
              <a:t>20</a:t>
            </a:r>
            <a:r>
              <a:rPr lang="en-US" altLang="ja-JP" sz="800" dirty="0">
                <a:latin typeface="Meiryo UI" panose="020B0604030504040204" pitchFamily="50" charset="-128"/>
                <a:ea typeface="Meiryo UI" panose="020B0604030504040204" pitchFamily="50" charset="-128"/>
              </a:rPr>
              <a:t>25</a:t>
            </a:r>
            <a:r>
              <a:rPr lang="ja-JP" altLang="en-US" sz="800" noProof="0" dirty="0">
                <a:latin typeface="Meiryo UI" panose="020B0604030504040204" pitchFamily="50" charset="-128"/>
                <a:ea typeface="Meiryo UI" panose="020B0604030504040204" pitchFamily="50" charset="-128"/>
              </a:rPr>
              <a:t>年</a:t>
            </a:r>
            <a:r>
              <a:rPr lang="en-US" altLang="ja-JP" sz="800" noProof="0" dirty="0">
                <a:latin typeface="Meiryo UI" panose="020B0604030504040204" pitchFamily="50" charset="-128"/>
                <a:ea typeface="Meiryo UI" panose="020B0604030504040204" pitchFamily="50" charset="-128"/>
              </a:rPr>
              <a:t>6</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延べ宿泊者数</a:t>
            </a:r>
            <a:endParaRPr lang="en-US" altLang="ja-JP" sz="800" noProof="0" dirty="0">
              <a:latin typeface="Meiryo UI" panose="020B0604030504040204" pitchFamily="50" charset="-128"/>
              <a:ea typeface="Meiryo UI" panose="020B0604030504040204" pitchFamily="50" charset="-128"/>
            </a:endParaRPr>
          </a:p>
          <a:p>
            <a:pPr lvl="0" defTabSz="742950">
              <a:defRPr/>
            </a:pP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約</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463</a:t>
            </a:r>
            <a:r>
              <a:rPr lang="ja-JP" altLang="en-US" sz="800" dirty="0">
                <a:latin typeface="Meiryo UI" panose="020B0604030504040204" pitchFamily="50" charset="-128"/>
                <a:ea typeface="Meiryo UI" panose="020B0604030504040204" pitchFamily="50" charset="-128"/>
              </a:rPr>
              <a:t>万</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120.6</a:t>
            </a:r>
            <a:r>
              <a:rPr lang="ja-JP" altLang="en-US" sz="800" dirty="0">
                <a:latin typeface="Meiryo UI" panose="020B0604030504040204" pitchFamily="50" charset="-128"/>
                <a:ea typeface="Meiryo UI" panose="020B0604030504040204" pitchFamily="50" charset="-128"/>
              </a:rPr>
              <a:t>％）</a:t>
            </a:r>
            <a:endPar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lvl="0" defTabSz="742950">
              <a:defRPr/>
            </a:pPr>
            <a:r>
              <a:rPr lang="ja-JP" altLang="en-US" sz="800" dirty="0">
                <a:latin typeface="Meiryo UI" panose="020B0604030504040204" pitchFamily="50" charset="-128"/>
                <a:ea typeface="Meiryo UI" panose="020B0604030504040204" pitchFamily="50" charset="-128"/>
              </a:rPr>
              <a:t>　　うち、日本人：</a:t>
            </a:r>
            <a:r>
              <a:rPr lang="en-US" altLang="ja-JP" sz="800" dirty="0">
                <a:latin typeface="Meiryo UI" panose="020B0604030504040204" pitchFamily="50" charset="-128"/>
                <a:ea typeface="Meiryo UI" panose="020B0604030504040204" pitchFamily="50" charset="-128"/>
              </a:rPr>
              <a:t>261</a:t>
            </a:r>
            <a:r>
              <a:rPr lang="ja-JP" altLang="en-US" sz="800" dirty="0">
                <a:latin typeface="Meiryo UI" panose="020B0604030504040204" pitchFamily="50" charset="-128"/>
                <a:ea typeface="Meiryo UI" panose="020B0604030504040204" pitchFamily="50" charset="-128"/>
              </a:rPr>
              <a:t>万人泊（対</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115.0</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pPr lvl="0" defTabSz="742950">
              <a:defRPr/>
            </a:pP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うち、外国人：</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202</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89.4</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p>
        </p:txBody>
      </p:sp>
      <p:sp>
        <p:nvSpPr>
          <p:cNvPr id="43" name="テキスト ボックス 42">
            <a:extLst>
              <a:ext uri="{FF2B5EF4-FFF2-40B4-BE49-F238E27FC236}">
                <a16:creationId xmlns:a16="http://schemas.microsoft.com/office/drawing/2014/main" id="{1CDA0532-FCF3-48F1-804D-D89006267126}"/>
              </a:ext>
            </a:extLst>
          </p:cNvPr>
          <p:cNvSpPr txBox="1"/>
          <p:nvPr/>
        </p:nvSpPr>
        <p:spPr>
          <a:xfrm>
            <a:off x="6125521" y="4536250"/>
            <a:ext cx="1706750" cy="338554"/>
          </a:xfrm>
          <a:prstGeom prst="rect">
            <a:avLst/>
          </a:prstGeom>
          <a:solidFill>
            <a:schemeClr val="bg1"/>
          </a:solidFill>
          <a:ln>
            <a:solidFill>
              <a:schemeClr val="tx1"/>
            </a:solidFill>
          </a:ln>
        </p:spPr>
        <p:txBody>
          <a:bodyPr wrap="square" rtlCol="0">
            <a:spAutoFit/>
          </a:bodyPr>
          <a:lstStyle/>
          <a:p>
            <a:pPr lvl="0" algn="ctr" defTabSz="742950">
              <a:defRPr/>
            </a:pPr>
            <a:r>
              <a:rPr lang="en-US" altLang="ja-JP" sz="800" noProof="0" dirty="0">
                <a:latin typeface="Meiryo UI" panose="020B0604030504040204" pitchFamily="50" charset="-128"/>
                <a:ea typeface="Meiryo UI" panose="020B0604030504040204" pitchFamily="50" charset="-128"/>
              </a:rPr>
              <a:t>2025</a:t>
            </a:r>
            <a:r>
              <a:rPr lang="ja-JP" altLang="en-US" sz="800" noProof="0" dirty="0">
                <a:latin typeface="Meiryo UI" panose="020B0604030504040204" pitchFamily="50" charset="-128"/>
                <a:ea typeface="Meiryo UI" panose="020B0604030504040204" pitchFamily="50" charset="-128"/>
              </a:rPr>
              <a:t>年</a:t>
            </a:r>
            <a:r>
              <a:rPr lang="en-US" altLang="ja-JP" sz="800" noProof="0" dirty="0">
                <a:latin typeface="Meiryo UI" panose="020B0604030504040204" pitchFamily="50" charset="-128"/>
                <a:ea typeface="Meiryo UI" panose="020B0604030504040204" pitchFamily="50" charset="-128"/>
              </a:rPr>
              <a:t>6</a:t>
            </a:r>
            <a:r>
              <a:rPr lang="ja-JP" altLang="en-US" sz="800" noProof="0" dirty="0">
                <a:latin typeface="Meiryo UI" panose="020B0604030504040204" pitchFamily="50" charset="-128"/>
                <a:ea typeface="Meiryo UI" panose="020B0604030504040204" pitchFamily="50" charset="-128"/>
              </a:rPr>
              <a:t>月の全体客室稼働率</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noProof="0" dirty="0">
                <a:latin typeface="Meiryo UI" panose="020B0604030504040204" pitchFamily="50" charset="-128"/>
                <a:ea typeface="Meiryo UI" panose="020B0604030504040204" pitchFamily="50" charset="-128"/>
              </a:rPr>
              <a:t>79.4</a:t>
            </a:r>
            <a:r>
              <a:rPr lang="ja-JP" altLang="en-US" sz="800" noProof="0" dirty="0">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全国</a:t>
            </a:r>
            <a:r>
              <a:rPr lang="en-US" altLang="ja-JP" sz="800" noProof="0" dirty="0">
                <a:latin typeface="Meiryo UI" panose="020B0604030504040204" pitchFamily="50" charset="-128"/>
                <a:ea typeface="Meiryo UI" panose="020B0604030504040204" pitchFamily="50" charset="-128"/>
              </a:rPr>
              <a:t>1</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位</a:t>
            </a:r>
          </a:p>
        </p:txBody>
      </p:sp>
      <p:sp>
        <p:nvSpPr>
          <p:cNvPr id="5" name="正方形/長方形 4">
            <a:extLst>
              <a:ext uri="{FF2B5EF4-FFF2-40B4-BE49-F238E27FC236}">
                <a16:creationId xmlns:a16="http://schemas.microsoft.com/office/drawing/2014/main" id="{717D0A65-55AF-D29F-88FB-41818E691DDE}"/>
              </a:ext>
            </a:extLst>
          </p:cNvPr>
          <p:cNvSpPr/>
          <p:nvPr/>
        </p:nvSpPr>
        <p:spPr>
          <a:xfrm>
            <a:off x="83224" y="629305"/>
            <a:ext cx="8872390" cy="7223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40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394409876"/>
              </p:ext>
            </p:extLst>
          </p:nvPr>
        </p:nvGraphicFramePr>
        <p:xfrm>
          <a:off x="0" y="4293096"/>
          <a:ext cx="9051134" cy="225884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74693"/>
            <a:ext cx="8777860"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新型コロナウイルス感染症拡大に伴う国際的な移動の制約が続き、</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月以降、インバウンド需要がほぼ消失。</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月から外国人観光客の受入が一部再開され、</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月からは入国者総数上限が撤廃されたことから、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外国人旅行者数及び関西空港外国人入国者数とともに改善傾向にあり、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月以降は、コロナ前を上回る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水準で推移している。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745824" y="1567825"/>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外国人旅行者数（全国）</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470815" y="1628800"/>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735329" y="4026035"/>
            <a:ext cx="22972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日本政府観光局「訪日外客数」より作成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年６、７</a:t>
            </a:r>
            <a:r>
              <a:rPr kumimoji="1" lang="ja-JP" altLang="en-US" sz="800" dirty="0">
                <a:latin typeface="Meiryo UI" panose="020B0604030504040204" pitchFamily="50" charset="-128"/>
                <a:ea typeface="Meiryo UI" panose="020B0604030504040204" pitchFamily="50" charset="-128"/>
              </a:rPr>
              <a:t>月は推計値</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550349" y="1613547"/>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214803" y="4154832"/>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68" name="テキスト ボックス 67">
            <a:extLst>
              <a:ext uri="{FF2B5EF4-FFF2-40B4-BE49-F238E27FC236}">
                <a16:creationId xmlns:a16="http://schemas.microsoft.com/office/drawing/2014/main" id="{64C5BF0D-C3C5-4579-9819-2E2557244F1E}"/>
              </a:ext>
            </a:extLst>
          </p:cNvPr>
          <p:cNvSpPr txBox="1"/>
          <p:nvPr/>
        </p:nvSpPr>
        <p:spPr>
          <a:xfrm>
            <a:off x="8601008" y="4149080"/>
            <a:ext cx="57430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54511" y="6525344"/>
            <a:ext cx="2518395" cy="33855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出典：出入国在留管理庁</a:t>
            </a:r>
            <a:r>
              <a:rPr kumimoji="1" lang="ja-JP" altLang="en-US" sz="800" dirty="0">
                <a:latin typeface="Meiryo UI" panose="020B0604030504040204" pitchFamily="50" charset="-128"/>
                <a:ea typeface="Meiryo UI" panose="020B0604030504040204" pitchFamily="50" charset="-128"/>
              </a:rPr>
              <a:t>「出入国管理統計」より作成</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年７月は速報値</a:t>
            </a: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745825" y="4113246"/>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1714" y="6592267"/>
            <a:ext cx="2133600" cy="365125"/>
          </a:xfrm>
        </p:spPr>
        <p:txBody>
          <a:bodyPr/>
          <a:lstStyle/>
          <a:p>
            <a:fld id="{D2D8002D-B5B0-4BAC-B1F6-782DDCCE6D9C}" type="slidenum">
              <a:rPr lang="ja-JP" altLang="en-US" smtClean="0"/>
              <a:pPr/>
              <a:t>5</a:t>
            </a:fld>
            <a:endParaRPr lang="ja-JP" altLang="en-US" dirty="0"/>
          </a:p>
        </p:txBody>
      </p:sp>
      <p:sp>
        <p:nvSpPr>
          <p:cNvPr id="19" name="テキスト ボックス 42">
            <a:extLst>
              <a:ext uri="{FF2B5EF4-FFF2-40B4-BE49-F238E27FC236}">
                <a16:creationId xmlns:a16="http://schemas.microsoft.com/office/drawing/2014/main" id="{1CDA0532-FCF3-48F1-804D-D89006267126}"/>
              </a:ext>
            </a:extLst>
          </p:cNvPr>
          <p:cNvSpPr txBox="1"/>
          <p:nvPr/>
        </p:nvSpPr>
        <p:spPr>
          <a:xfrm>
            <a:off x="3995936" y="4437112"/>
            <a:ext cx="2160240"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7</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関西空港 外国人入国者数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89</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 16.8%</a:t>
            </a:r>
            <a:r>
              <a:rPr lang="ja-JP" altLang="en-US" sz="800" dirty="0">
                <a:latin typeface="Meiryo UI" panose="020B0604030504040204" pitchFamily="50" charset="-128"/>
                <a:ea typeface="Meiryo UI" panose="020B0604030504040204" pitchFamily="50" charset="-128"/>
              </a:rPr>
              <a:t>増）</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7973DC8-D983-18AB-57C5-9DC49B8BBDAA}"/>
              </a:ext>
            </a:extLst>
          </p:cNvPr>
          <p:cNvSpPr/>
          <p:nvPr/>
        </p:nvSpPr>
        <p:spPr>
          <a:xfrm>
            <a:off x="83224" y="692696"/>
            <a:ext cx="8872390" cy="89518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543927435"/>
              </p:ext>
            </p:extLst>
          </p:nvPr>
        </p:nvGraphicFramePr>
        <p:xfrm>
          <a:off x="45095" y="1755757"/>
          <a:ext cx="8991401" cy="2279340"/>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42">
            <a:extLst>
              <a:ext uri="{FF2B5EF4-FFF2-40B4-BE49-F238E27FC236}">
                <a16:creationId xmlns:a16="http://schemas.microsoft.com/office/drawing/2014/main" id="{B0DFD1D5-5107-640B-2D00-90E7FE0D9462}"/>
              </a:ext>
            </a:extLst>
          </p:cNvPr>
          <p:cNvSpPr txBox="1"/>
          <p:nvPr/>
        </p:nvSpPr>
        <p:spPr>
          <a:xfrm>
            <a:off x="4575089" y="1837186"/>
            <a:ext cx="2160240"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7</a:t>
            </a:r>
            <a:r>
              <a:rPr lang="ja-JP" altLang="en-US" sz="800" noProof="0" dirty="0">
                <a:latin typeface="Meiryo UI" panose="020B0604030504040204" pitchFamily="50" charset="-128"/>
                <a:ea typeface="Meiryo UI" panose="020B0604030504040204" pitchFamily="50" charset="-128"/>
              </a:rPr>
              <a:t>月の外国人旅行者数（推計値）</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344</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 14.9%</a:t>
            </a:r>
            <a:r>
              <a:rPr lang="ja-JP" altLang="en-US" sz="800" dirty="0">
                <a:latin typeface="Meiryo UI" panose="020B0604030504040204" pitchFamily="50" charset="-128"/>
                <a:ea typeface="Meiryo UI" panose="020B0604030504040204" pitchFamily="50" charset="-128"/>
              </a:rPr>
              <a:t>増）</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402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601524"/>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新型コロナウイルス感染症の影響により、大阪における国際会議の開催件数は大幅に減少している。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年は増加に転じたが、依然としてコロナ前の水準に戻っていない。</a:t>
            </a:r>
            <a:endParaRPr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国際会議の開催件数（全国・国内主要都市）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「国際会議統計」より作成</a:t>
            </a:r>
          </a:p>
        </p:txBody>
      </p:sp>
      <p:sp>
        <p:nvSpPr>
          <p:cNvPr id="22" name="テキスト ボックス 21">
            <a:extLst>
              <a:ext uri="{FF2B5EF4-FFF2-40B4-BE49-F238E27FC236}">
                <a16:creationId xmlns:a16="http://schemas.microsoft.com/office/drawing/2014/main" id="{F8D4A0CB-DEE1-4647-985B-D1A2FA689496}"/>
              </a:ext>
            </a:extLst>
          </p:cNvPr>
          <p:cNvSpPr txBox="1"/>
          <p:nvPr/>
        </p:nvSpPr>
        <p:spPr>
          <a:xfrm>
            <a:off x="107506" y="1315803"/>
            <a:ext cx="1149954"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（件：都府県）</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360347"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（件：全国）</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sp>
        <p:nvSpPr>
          <p:cNvPr id="5" name="正方形/長方形 4">
            <a:extLst>
              <a:ext uri="{FF2B5EF4-FFF2-40B4-BE49-F238E27FC236}">
                <a16:creationId xmlns:a16="http://schemas.microsoft.com/office/drawing/2014/main" id="{E66FD94D-331A-A43D-7CE8-6316C1708D65}"/>
              </a:ext>
            </a:extLst>
          </p:cNvPr>
          <p:cNvSpPr/>
          <p:nvPr/>
        </p:nvSpPr>
        <p:spPr>
          <a:xfrm>
            <a:off x="83224" y="572904"/>
            <a:ext cx="8872390" cy="55184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70683984"/>
              </p:ext>
            </p:extLst>
          </p:nvPr>
        </p:nvGraphicFramePr>
        <p:xfrm>
          <a:off x="315214" y="1484784"/>
          <a:ext cx="8513571" cy="3020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表 7">
            <a:extLst>
              <a:ext uri="{FF2B5EF4-FFF2-40B4-BE49-F238E27FC236}">
                <a16:creationId xmlns:a16="http://schemas.microsoft.com/office/drawing/2014/main" id="{ACBFC803-74DD-EA42-865C-AA83209054A9}"/>
              </a:ext>
            </a:extLst>
          </p:cNvPr>
          <p:cNvGraphicFramePr>
            <a:graphicFrameLocks noGrp="1"/>
          </p:cNvGraphicFramePr>
          <p:nvPr>
            <p:extLst>
              <p:ext uri="{D42A27DB-BD31-4B8C-83A1-F6EECF244321}">
                <p14:modId xmlns:p14="http://schemas.microsoft.com/office/powerpoint/2010/main" val="1063650841"/>
              </p:ext>
            </p:extLst>
          </p:nvPr>
        </p:nvGraphicFramePr>
        <p:xfrm>
          <a:off x="292662" y="4565377"/>
          <a:ext cx="8455802" cy="1599927"/>
        </p:xfrm>
        <a:graphic>
          <a:graphicData uri="http://schemas.openxmlformats.org/drawingml/2006/table">
            <a:tbl>
              <a:tblPr/>
              <a:tblGrid>
                <a:gridCol w="482270">
                  <a:extLst>
                    <a:ext uri="{9D8B030D-6E8A-4147-A177-3AD203B41FA5}">
                      <a16:colId xmlns:a16="http://schemas.microsoft.com/office/drawing/2014/main" val="1639442333"/>
                    </a:ext>
                  </a:extLst>
                </a:gridCol>
                <a:gridCol w="568007">
                  <a:extLst>
                    <a:ext uri="{9D8B030D-6E8A-4147-A177-3AD203B41FA5}">
                      <a16:colId xmlns:a16="http://schemas.microsoft.com/office/drawing/2014/main" val="2769062250"/>
                    </a:ext>
                  </a:extLst>
                </a:gridCol>
                <a:gridCol w="568007">
                  <a:extLst>
                    <a:ext uri="{9D8B030D-6E8A-4147-A177-3AD203B41FA5}">
                      <a16:colId xmlns:a16="http://schemas.microsoft.com/office/drawing/2014/main" val="499370107"/>
                    </a:ext>
                  </a:extLst>
                </a:gridCol>
                <a:gridCol w="568007">
                  <a:extLst>
                    <a:ext uri="{9D8B030D-6E8A-4147-A177-3AD203B41FA5}">
                      <a16:colId xmlns:a16="http://schemas.microsoft.com/office/drawing/2014/main" val="3212154024"/>
                    </a:ext>
                  </a:extLst>
                </a:gridCol>
                <a:gridCol w="568007">
                  <a:extLst>
                    <a:ext uri="{9D8B030D-6E8A-4147-A177-3AD203B41FA5}">
                      <a16:colId xmlns:a16="http://schemas.microsoft.com/office/drawing/2014/main" val="2179807929"/>
                    </a:ext>
                  </a:extLst>
                </a:gridCol>
                <a:gridCol w="568007">
                  <a:extLst>
                    <a:ext uri="{9D8B030D-6E8A-4147-A177-3AD203B41FA5}">
                      <a16:colId xmlns:a16="http://schemas.microsoft.com/office/drawing/2014/main" val="2135022704"/>
                    </a:ext>
                  </a:extLst>
                </a:gridCol>
                <a:gridCol w="568007">
                  <a:extLst>
                    <a:ext uri="{9D8B030D-6E8A-4147-A177-3AD203B41FA5}">
                      <a16:colId xmlns:a16="http://schemas.microsoft.com/office/drawing/2014/main" val="3821969667"/>
                    </a:ext>
                  </a:extLst>
                </a:gridCol>
                <a:gridCol w="568007">
                  <a:extLst>
                    <a:ext uri="{9D8B030D-6E8A-4147-A177-3AD203B41FA5}">
                      <a16:colId xmlns:a16="http://schemas.microsoft.com/office/drawing/2014/main" val="3760315658"/>
                    </a:ext>
                  </a:extLst>
                </a:gridCol>
                <a:gridCol w="568007">
                  <a:extLst>
                    <a:ext uri="{9D8B030D-6E8A-4147-A177-3AD203B41FA5}">
                      <a16:colId xmlns:a16="http://schemas.microsoft.com/office/drawing/2014/main" val="1776795493"/>
                    </a:ext>
                  </a:extLst>
                </a:gridCol>
                <a:gridCol w="568007">
                  <a:extLst>
                    <a:ext uri="{9D8B030D-6E8A-4147-A177-3AD203B41FA5}">
                      <a16:colId xmlns:a16="http://schemas.microsoft.com/office/drawing/2014/main" val="20514964"/>
                    </a:ext>
                  </a:extLst>
                </a:gridCol>
                <a:gridCol w="568007">
                  <a:extLst>
                    <a:ext uri="{9D8B030D-6E8A-4147-A177-3AD203B41FA5}">
                      <a16:colId xmlns:a16="http://schemas.microsoft.com/office/drawing/2014/main" val="2394200164"/>
                    </a:ext>
                  </a:extLst>
                </a:gridCol>
                <a:gridCol w="568007">
                  <a:extLst>
                    <a:ext uri="{9D8B030D-6E8A-4147-A177-3AD203B41FA5}">
                      <a16:colId xmlns:a16="http://schemas.microsoft.com/office/drawing/2014/main" val="2376007735"/>
                    </a:ext>
                  </a:extLst>
                </a:gridCol>
                <a:gridCol w="568007">
                  <a:extLst>
                    <a:ext uri="{9D8B030D-6E8A-4147-A177-3AD203B41FA5}">
                      <a16:colId xmlns:a16="http://schemas.microsoft.com/office/drawing/2014/main" val="4034977438"/>
                    </a:ext>
                  </a:extLst>
                </a:gridCol>
                <a:gridCol w="578724">
                  <a:extLst>
                    <a:ext uri="{9D8B030D-6E8A-4147-A177-3AD203B41FA5}">
                      <a16:colId xmlns:a16="http://schemas.microsoft.com/office/drawing/2014/main" val="2806796337"/>
                    </a:ext>
                  </a:extLst>
                </a:gridCol>
                <a:gridCol w="578724">
                  <a:extLst>
                    <a:ext uri="{9D8B030D-6E8A-4147-A177-3AD203B41FA5}">
                      <a16:colId xmlns:a16="http://schemas.microsoft.com/office/drawing/2014/main" val="1798463950"/>
                    </a:ext>
                  </a:extLst>
                </a:gridCol>
              </a:tblGrid>
              <a:tr h="228561">
                <a:tc>
                  <a:txBody>
                    <a:bodyPr/>
                    <a:lstStyle/>
                    <a:p>
                      <a:pPr algn="l" fontAlgn="ctr"/>
                      <a:r>
                        <a:rPr lang="ja-JP" altLang="en-US" sz="900" b="1" i="0" u="none" strike="noStrike">
                          <a:solidFill>
                            <a:srgbClr val="FFFFFF"/>
                          </a:solidFill>
                          <a:effectLst/>
                          <a:latin typeface="Meiryo UI" panose="020B0604030504040204" pitchFamily="50" charset="-128"/>
                          <a:ea typeface="Meiryo UI" panose="020B0604030504040204" pitchFamily="50" charset="-128"/>
                        </a:rPr>
                        <a:t>　</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2010</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2011</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2012</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2013</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2014</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2015</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2016</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2017</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2018</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2019</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2020</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2021</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2022</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2023</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824645888"/>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248673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東京都</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631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332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323468"/>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愛知県</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904485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京都府</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180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250660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福岡県</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450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562785659"/>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2,159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1,892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2,337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2,847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3,112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3,433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222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1,376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3914243"/>
                  </a:ext>
                </a:extLst>
              </a:tr>
            </a:tbl>
          </a:graphicData>
        </a:graphic>
      </p:graphicFrame>
    </p:spTree>
    <p:extLst>
      <p:ext uri="{BB962C8B-B14F-4D97-AF65-F5344CB8AC3E}">
        <p14:creationId xmlns:p14="http://schemas.microsoft.com/office/powerpoint/2010/main" val="211657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3055212623"/>
              </p:ext>
            </p:extLst>
          </p:nvPr>
        </p:nvGraphicFramePr>
        <p:xfrm>
          <a:off x="20532" y="3383811"/>
          <a:ext cx="4787875" cy="3370998"/>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774906513"/>
                    </a:ext>
                  </a:extLst>
                </a:gridCol>
                <a:gridCol w="1486037">
                  <a:extLst>
                    <a:ext uri="{9D8B030D-6E8A-4147-A177-3AD203B41FA5}">
                      <a16:colId xmlns:a16="http://schemas.microsoft.com/office/drawing/2014/main" val="3853225492"/>
                    </a:ext>
                  </a:extLst>
                </a:gridCol>
                <a:gridCol w="515593">
                  <a:extLst>
                    <a:ext uri="{9D8B030D-6E8A-4147-A177-3AD203B41FA5}">
                      <a16:colId xmlns:a16="http://schemas.microsoft.com/office/drawing/2014/main" val="3597721515"/>
                    </a:ext>
                  </a:extLst>
                </a:gridCol>
                <a:gridCol w="515593">
                  <a:extLst>
                    <a:ext uri="{9D8B030D-6E8A-4147-A177-3AD203B41FA5}">
                      <a16:colId xmlns:a16="http://schemas.microsoft.com/office/drawing/2014/main" val="3152309949"/>
                    </a:ext>
                  </a:extLst>
                </a:gridCol>
                <a:gridCol w="515593">
                  <a:extLst>
                    <a:ext uri="{9D8B030D-6E8A-4147-A177-3AD203B41FA5}">
                      <a16:colId xmlns:a16="http://schemas.microsoft.com/office/drawing/2014/main" val="3285537210"/>
                    </a:ext>
                  </a:extLst>
                </a:gridCol>
                <a:gridCol w="515593">
                  <a:extLst>
                    <a:ext uri="{9D8B030D-6E8A-4147-A177-3AD203B41FA5}">
                      <a16:colId xmlns:a16="http://schemas.microsoft.com/office/drawing/2014/main" val="2106021548"/>
                    </a:ext>
                  </a:extLst>
                </a:gridCol>
                <a:gridCol w="515593">
                  <a:extLst>
                    <a:ext uri="{9D8B030D-6E8A-4147-A177-3AD203B41FA5}">
                      <a16:colId xmlns:a16="http://schemas.microsoft.com/office/drawing/2014/main" val="662546874"/>
                    </a:ext>
                  </a:extLst>
                </a:gridCol>
                <a:gridCol w="515593">
                  <a:extLst>
                    <a:ext uri="{9D8B030D-6E8A-4147-A177-3AD203B41FA5}">
                      <a16:colId xmlns:a16="http://schemas.microsoft.com/office/drawing/2014/main" val="1052977248"/>
                    </a:ext>
                  </a:extLst>
                </a:gridCol>
              </a:tblGrid>
              <a:tr h="405976">
                <a:tc gridSpan="2">
                  <a:txBody>
                    <a:bodyPr/>
                    <a:lstStyle/>
                    <a:p>
                      <a:pPr algn="ctr"/>
                      <a:r>
                        <a:rPr kumimoji="1" lang="ja-JP" altLang="en-US" sz="800" dirty="0">
                          <a:latin typeface="Meiryo UI" panose="020B0604030504040204" pitchFamily="50" charset="-128"/>
                          <a:ea typeface="Meiryo UI" panose="020B0604030504040204" pitchFamily="50" charset="-128"/>
                        </a:rPr>
                        <a:t>この</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年間に直接鑑賞した文化芸術</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イベント（全国）（単位：％）</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2019</a:t>
                      </a:r>
                    </a:p>
                    <a:p>
                      <a:pPr algn="ctr"/>
                      <a:r>
                        <a:rPr kumimoji="1" lang="ja-JP" altLang="en-US" sz="9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2020</a:t>
                      </a:r>
                    </a:p>
                    <a:p>
                      <a:pPr algn="ctr"/>
                      <a:r>
                        <a:rPr kumimoji="1" lang="ja-JP" altLang="en-US" sz="9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2021</a:t>
                      </a:r>
                    </a:p>
                    <a:p>
                      <a:pPr algn="ctr"/>
                      <a:r>
                        <a:rPr kumimoji="1" lang="ja-JP" altLang="en-US" sz="9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900" dirty="0">
                          <a:solidFill>
                            <a:schemeClr val="bg1"/>
                          </a:solidFill>
                          <a:latin typeface="Meiryo UI" panose="020B0604030504040204" pitchFamily="50" charset="-128"/>
                          <a:ea typeface="Meiryo UI" panose="020B0604030504040204" pitchFamily="50" charset="-128"/>
                        </a:rPr>
                        <a:t>2022</a:t>
                      </a:r>
                    </a:p>
                    <a:p>
                      <a:pPr algn="ctr"/>
                      <a:r>
                        <a:rPr kumimoji="1" lang="ja-JP" altLang="en-US" sz="9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900" dirty="0">
                          <a:solidFill>
                            <a:schemeClr val="bg1"/>
                          </a:solidFill>
                          <a:latin typeface="Meiryo UI" panose="020B0604030504040204" pitchFamily="50" charset="-128"/>
                          <a:ea typeface="Meiryo UI" panose="020B0604030504040204" pitchFamily="50" charset="-128"/>
                        </a:rPr>
                        <a:t>2023</a:t>
                      </a:r>
                    </a:p>
                    <a:p>
                      <a:pPr algn="ctr"/>
                      <a:r>
                        <a:rPr kumimoji="1" lang="ja-JP" altLang="en-US" sz="9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900" dirty="0">
                          <a:solidFill>
                            <a:schemeClr val="bg1"/>
                          </a:solidFill>
                          <a:latin typeface="Meiryo UI" panose="020B0604030504040204" pitchFamily="50" charset="-128"/>
                          <a:ea typeface="Meiryo UI" panose="020B0604030504040204" pitchFamily="50" charset="-128"/>
                        </a:rPr>
                        <a:t>2024</a:t>
                      </a:r>
                      <a:r>
                        <a:rPr kumimoji="1" lang="ja-JP" altLang="en-US" sz="9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49831">
                <a:tc gridSpan="2">
                  <a:txBody>
                    <a:bodyPr/>
                    <a:lstStyle/>
                    <a:p>
                      <a:r>
                        <a:rPr kumimoji="1" lang="ja-JP" altLang="en-US" sz="800" dirty="0">
                          <a:latin typeface="Meiryo UI" panose="020B0604030504040204" pitchFamily="50" charset="-128"/>
                          <a:ea typeface="Meiryo UI" panose="020B0604030504040204" pitchFamily="50" charset="-128"/>
                        </a:rPr>
                        <a:t>文化芸術イベントを直接鑑賞した</a:t>
                      </a:r>
                    </a:p>
                  </a:txBody>
                  <a:tcPr anchor="ctr">
                    <a:lnB w="12700" cap="flat" cmpd="sng" algn="ctr">
                      <a:noFill/>
                      <a:prstDash val="solid"/>
                      <a:round/>
                      <a:headEnd type="none" w="med" len="med"/>
                      <a:tailEnd type="none" w="med" len="med"/>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67.3</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41.8</a:t>
                      </a: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39.7</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52.2</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45.3</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43.1</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49831">
                <a:tc rowSpan="9">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R w="12700" cmpd="sng">
                      <a:noFill/>
                    </a:lnR>
                    <a:lnT w="12700" cap="flat" cmpd="sng" algn="ctr">
                      <a:noFill/>
                      <a:prstDash val="solid"/>
                      <a:round/>
                      <a:headEnd type="none" w="med" len="med"/>
                      <a:tailEnd type="none" w="med" len="med"/>
                    </a:lnT>
                    <a:solidFill>
                      <a:srgbClr val="D2DEEF"/>
                    </a:solidFill>
                  </a:tcPr>
                </a:tc>
                <a:tc>
                  <a:txBody>
                    <a:bodyPr/>
                    <a:lstStyle/>
                    <a:p>
                      <a:r>
                        <a:rPr kumimoji="1" lang="ja-JP" altLang="en-US" sz="700" dirty="0">
                          <a:latin typeface="Meiryo UI" panose="020B0604030504040204" pitchFamily="50" charset="-128"/>
                          <a:ea typeface="Meiryo UI" panose="020B0604030504040204" pitchFamily="50" charset="-128"/>
                        </a:rPr>
                        <a:t>映画（アニメーション映画を除く）</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36.2</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26.2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17.2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歴史的な建物や遺跡</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26.6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15.1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2635310"/>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美術</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18.4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28103823"/>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自然史博物館、科学館、動物園、水族館など</a:t>
                      </a:r>
                    </a:p>
                  </a:txBody>
                  <a:tcPr anchor="ctr"/>
                </a:tc>
                <a:tc>
                  <a:txBody>
                    <a:bodyPr/>
                    <a:lstStyle/>
                    <a:p>
                      <a:pPr algn="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r"/>
                      <a:r>
                        <a:rPr kumimoji="1" lang="ja-JP" altLang="en-US" sz="1000" dirty="0">
                          <a:solidFill>
                            <a:schemeClr val="tx1"/>
                          </a:solidFill>
                          <a:latin typeface="Meiryo UI" panose="020B0604030504040204" pitchFamily="50" charset="-128"/>
                          <a:ea typeface="Meiryo UI" panose="020B0604030504040204" pitchFamily="50" charset="-128"/>
                        </a:rPr>
                        <a:t>ー</a:t>
                      </a:r>
                    </a:p>
                  </a:txBody>
                  <a:tcPr anchor="ctr"/>
                </a:tc>
                <a:tc>
                  <a:txBody>
                    <a:bodyPr/>
                    <a:lstStyle/>
                    <a:p>
                      <a:pPr algn="r"/>
                      <a:r>
                        <a:rPr kumimoji="1" lang="ja-JP" altLang="en-US" sz="1000" dirty="0">
                          <a:solidFill>
                            <a:schemeClr val="tx1"/>
                          </a:solidFill>
                          <a:latin typeface="Meiryo UI" panose="020B0604030504040204" pitchFamily="50" charset="-128"/>
                          <a:ea typeface="Meiryo UI" panose="020B0604030504040204" pitchFamily="50" charset="-128"/>
                        </a:rPr>
                        <a:t>ー</a:t>
                      </a: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ポップス、ロック、ジャズ、歌謡曲、演歌、民俗音楽等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11.0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41117625"/>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歴史系の博物館、民俗系の博物館、資料館等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8.4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6217227"/>
                  </a:ext>
                </a:extLst>
              </a:tr>
              <a:tr h="249831">
                <a:tc vMerge="1">
                  <a:txBody>
                    <a:bodyPr/>
                    <a:lstStyle/>
                    <a:p>
                      <a:endParaRPr kumimoji="1" lang="en-US" altLang="ja-JP"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オーケストラ、室内楽、オペラ、</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7.4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7474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アニメーション映画</a:t>
                      </a:r>
                      <a:endParaRPr kumimoji="1" lang="en-US" altLang="ja-JP" sz="8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9.6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5.3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8966458"/>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地域の伝統的な芸能や祭り</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4.2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4.7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3.9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4755628"/>
                  </a:ext>
                </a:extLst>
              </a:tr>
            </a:tbl>
          </a:graphicData>
        </a:graphic>
      </p:graphicFrame>
      <p:sp>
        <p:nvSpPr>
          <p:cNvPr id="23" name="テキスト ボックス 22">
            <a:extLst>
              <a:ext uri="{FF2B5EF4-FFF2-40B4-BE49-F238E27FC236}">
                <a16:creationId xmlns:a16="http://schemas.microsoft.com/office/drawing/2014/main" id="{34CF59F8-A367-4EC1-83BF-5D400B8A4CCC}"/>
              </a:ext>
            </a:extLst>
          </p:cNvPr>
          <p:cNvSpPr txBox="1"/>
          <p:nvPr/>
        </p:nvSpPr>
        <p:spPr>
          <a:xfrm>
            <a:off x="687649" y="1565804"/>
            <a:ext cx="3068386"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コンサート公演数・入場者数の推移（全国）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AC84493-B1F3-4A8E-A857-738C9A753F19}"/>
              </a:ext>
            </a:extLst>
          </p:cNvPr>
          <p:cNvSpPr txBox="1"/>
          <p:nvPr/>
        </p:nvSpPr>
        <p:spPr>
          <a:xfrm>
            <a:off x="696016" y="3149635"/>
            <a:ext cx="34334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出典：一般社団法人コンサートプロモーターズ協会「ライブ市場調査」より作成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4C5BF0D-C3C5-4579-9819-2E2557244F1E}"/>
              </a:ext>
            </a:extLst>
          </p:cNvPr>
          <p:cNvSpPr txBox="1"/>
          <p:nvPr/>
        </p:nvSpPr>
        <p:spPr>
          <a:xfrm>
            <a:off x="23735" y="1644769"/>
            <a:ext cx="83126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（公演数：回）</a:t>
            </a: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6657072" y="1565804"/>
            <a:ext cx="101443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（入場者数：</a:t>
            </a:r>
            <a:r>
              <a:rPr kumimoji="1" lang="ja-JP" altLang="en-US" sz="700" dirty="0">
                <a:latin typeface="Meiryo UI" panose="020B0604030504040204" pitchFamily="50" charset="-128"/>
                <a:ea typeface="Meiryo UI" panose="020B0604030504040204" pitchFamily="50" charset="-128"/>
              </a:rPr>
              <a:t>万人）</a:t>
            </a:r>
          </a:p>
        </p:txBody>
      </p:sp>
      <p:graphicFrame>
        <p:nvGraphicFramePr>
          <p:cNvPr id="30" name="表 29"/>
          <p:cNvGraphicFramePr>
            <a:graphicFrameLocks noGrp="1"/>
          </p:cNvGraphicFramePr>
          <p:nvPr>
            <p:extLst>
              <p:ext uri="{D42A27DB-BD31-4B8C-83A1-F6EECF244321}">
                <p14:modId xmlns:p14="http://schemas.microsoft.com/office/powerpoint/2010/main" val="3455621701"/>
              </p:ext>
            </p:extLst>
          </p:nvPr>
        </p:nvGraphicFramePr>
        <p:xfrm>
          <a:off x="4851579" y="3240360"/>
          <a:ext cx="4256925" cy="3425592"/>
        </p:xfrm>
        <a:graphic>
          <a:graphicData uri="http://schemas.openxmlformats.org/drawingml/2006/table">
            <a:tbl>
              <a:tblPr firstRow="1" bandRow="1">
                <a:tableStyleId>{5C22544A-7EE6-4342-B048-85BDC9FD1C3A}</a:tableStyleId>
              </a:tblPr>
              <a:tblGrid>
                <a:gridCol w="1412817">
                  <a:extLst>
                    <a:ext uri="{9D8B030D-6E8A-4147-A177-3AD203B41FA5}">
                      <a16:colId xmlns:a16="http://schemas.microsoft.com/office/drawing/2014/main" val="3853225492"/>
                    </a:ext>
                  </a:extLst>
                </a:gridCol>
                <a:gridCol w="474018">
                  <a:extLst>
                    <a:ext uri="{9D8B030D-6E8A-4147-A177-3AD203B41FA5}">
                      <a16:colId xmlns:a16="http://schemas.microsoft.com/office/drawing/2014/main" val="3597721515"/>
                    </a:ext>
                  </a:extLst>
                </a:gridCol>
                <a:gridCol w="474018">
                  <a:extLst>
                    <a:ext uri="{9D8B030D-6E8A-4147-A177-3AD203B41FA5}">
                      <a16:colId xmlns:a16="http://schemas.microsoft.com/office/drawing/2014/main" val="3152309949"/>
                    </a:ext>
                  </a:extLst>
                </a:gridCol>
                <a:gridCol w="474018">
                  <a:extLst>
                    <a:ext uri="{9D8B030D-6E8A-4147-A177-3AD203B41FA5}">
                      <a16:colId xmlns:a16="http://schemas.microsoft.com/office/drawing/2014/main" val="3285537210"/>
                    </a:ext>
                  </a:extLst>
                </a:gridCol>
                <a:gridCol w="474018">
                  <a:extLst>
                    <a:ext uri="{9D8B030D-6E8A-4147-A177-3AD203B41FA5}">
                      <a16:colId xmlns:a16="http://schemas.microsoft.com/office/drawing/2014/main" val="2242826386"/>
                    </a:ext>
                  </a:extLst>
                </a:gridCol>
                <a:gridCol w="474018">
                  <a:extLst>
                    <a:ext uri="{9D8B030D-6E8A-4147-A177-3AD203B41FA5}">
                      <a16:colId xmlns:a16="http://schemas.microsoft.com/office/drawing/2014/main" val="3894219730"/>
                    </a:ext>
                  </a:extLst>
                </a:gridCol>
                <a:gridCol w="474018">
                  <a:extLst>
                    <a:ext uri="{9D8B030D-6E8A-4147-A177-3AD203B41FA5}">
                      <a16:colId xmlns:a16="http://schemas.microsoft.com/office/drawing/2014/main" val="3251029948"/>
                    </a:ext>
                  </a:extLst>
                </a:gridCol>
              </a:tblGrid>
              <a:tr h="426805">
                <a:tc>
                  <a:txBody>
                    <a:bodyPr/>
                    <a:lstStyle/>
                    <a:p>
                      <a:pPr algn="ctr"/>
                      <a:r>
                        <a:rPr kumimoji="1" lang="ja-JP" altLang="en-US" sz="700" dirty="0">
                          <a:latin typeface="Meiryo UI" panose="020B0604030504040204" pitchFamily="50" charset="-128"/>
                          <a:ea typeface="Meiryo UI" panose="020B0604030504040204" pitchFamily="50" charset="-128"/>
                        </a:rPr>
                        <a:t>この</a:t>
                      </a:r>
                      <a:r>
                        <a:rPr kumimoji="1" lang="en-US" altLang="ja-JP" sz="700" dirty="0">
                          <a:latin typeface="Meiryo UI" panose="020B0604030504040204" pitchFamily="50" charset="-128"/>
                          <a:ea typeface="Meiryo UI" panose="020B0604030504040204" pitchFamily="50" charset="-128"/>
                        </a:rPr>
                        <a:t>1</a:t>
                      </a:r>
                      <a:r>
                        <a:rPr kumimoji="1" lang="ja-JP" altLang="en-US" sz="700" dirty="0">
                          <a:latin typeface="Meiryo UI" panose="020B0604030504040204" pitchFamily="50" charset="-128"/>
                          <a:ea typeface="Meiryo UI" panose="020B0604030504040204" pitchFamily="50" charset="-128"/>
                        </a:rPr>
                        <a:t>年間で文化芸術イベントを</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直接鑑賞しなかった理由</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（全国）（単位：％）</a:t>
                      </a:r>
                    </a:p>
                  </a:txBody>
                  <a:tcPr anchor="ctr"/>
                </a:tc>
                <a:tc>
                  <a:txBody>
                    <a:bodyPr/>
                    <a:lstStyle/>
                    <a:p>
                      <a:pPr algn="ctr"/>
                      <a:r>
                        <a:rPr kumimoji="1" lang="en-US" altLang="ja-JP" sz="800" dirty="0">
                          <a:latin typeface="Meiryo UI" panose="020B0604030504040204" pitchFamily="50" charset="-128"/>
                          <a:ea typeface="Meiryo UI" panose="020B0604030504040204" pitchFamily="50" charset="-128"/>
                        </a:rPr>
                        <a:t>2019</a:t>
                      </a:r>
                    </a:p>
                    <a:p>
                      <a:pPr algn="ctr"/>
                      <a:r>
                        <a:rPr kumimoji="1" lang="ja-JP" altLang="en-US" sz="8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dirty="0">
                          <a:latin typeface="Meiryo UI" panose="020B0604030504040204" pitchFamily="50" charset="-128"/>
                          <a:ea typeface="Meiryo UI" panose="020B0604030504040204" pitchFamily="50" charset="-128"/>
                        </a:rPr>
                        <a:t>2020</a:t>
                      </a:r>
                    </a:p>
                    <a:p>
                      <a:pPr algn="ctr"/>
                      <a:r>
                        <a:rPr kumimoji="1" lang="ja-JP" altLang="en-US" sz="8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dirty="0">
                          <a:latin typeface="Meiryo UI" panose="020B0604030504040204" pitchFamily="50" charset="-128"/>
                          <a:ea typeface="Meiryo UI" panose="020B0604030504040204" pitchFamily="50" charset="-128"/>
                        </a:rPr>
                        <a:t>2021</a:t>
                      </a:r>
                    </a:p>
                    <a:p>
                      <a:pPr algn="ctr"/>
                      <a:r>
                        <a:rPr kumimoji="1" lang="ja-JP" altLang="en-US" sz="8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dirty="0">
                          <a:solidFill>
                            <a:schemeClr val="bg1"/>
                          </a:solidFill>
                          <a:latin typeface="Meiryo UI" panose="020B0604030504040204" pitchFamily="50" charset="-128"/>
                          <a:ea typeface="Meiryo UI" panose="020B0604030504040204" pitchFamily="50" charset="-128"/>
                        </a:rPr>
                        <a:t>2022</a:t>
                      </a:r>
                    </a:p>
                    <a:p>
                      <a:pPr algn="ctr"/>
                      <a:r>
                        <a:rPr kumimoji="1" lang="ja-JP" altLang="en-US" sz="8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dirty="0">
                          <a:solidFill>
                            <a:schemeClr val="bg1"/>
                          </a:solidFill>
                          <a:latin typeface="Meiryo UI" panose="020B0604030504040204" pitchFamily="50" charset="-128"/>
                          <a:ea typeface="Meiryo UI" panose="020B0604030504040204" pitchFamily="50" charset="-128"/>
                        </a:rPr>
                        <a:t>2023</a:t>
                      </a:r>
                    </a:p>
                    <a:p>
                      <a:pPr algn="ctr"/>
                      <a:r>
                        <a:rPr kumimoji="1" lang="ja-JP" altLang="en-US" sz="8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dirty="0">
                          <a:solidFill>
                            <a:schemeClr val="bg1"/>
                          </a:solidFill>
                          <a:latin typeface="Meiryo UI" panose="020B0604030504040204" pitchFamily="50" charset="-128"/>
                          <a:ea typeface="Meiryo UI" panose="020B0604030504040204" pitchFamily="50" charset="-128"/>
                        </a:rPr>
                        <a:t>2024</a:t>
                      </a:r>
                      <a:r>
                        <a:rPr kumimoji="1" lang="ja-JP" altLang="en-US" sz="8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27629">
                <a:tc>
                  <a:txBody>
                    <a:bodyPr/>
                    <a:lstStyle/>
                    <a:p>
                      <a:r>
                        <a:rPr kumimoji="1" lang="ja-JP" altLang="en-US" sz="900" dirty="0">
                          <a:latin typeface="Meiryo UI" panose="020B0604030504040204" pitchFamily="50" charset="-128"/>
                          <a:ea typeface="Meiryo UI" panose="020B0604030504040204" pitchFamily="50" charset="-128"/>
                        </a:rPr>
                        <a:t>関心がない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34.7</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23.2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23.6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23.2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26727630"/>
                  </a:ext>
                </a:extLst>
              </a:tr>
              <a:tr h="341444">
                <a:tc>
                  <a:txBody>
                    <a:bodyPr/>
                    <a:lstStyle/>
                    <a:p>
                      <a:r>
                        <a:rPr kumimoji="1" lang="ja-JP" altLang="en-US" sz="900" dirty="0">
                          <a:latin typeface="Meiryo UI" panose="020B0604030504040204" pitchFamily="50" charset="-128"/>
                          <a:ea typeface="Meiryo UI" panose="020B0604030504040204" pitchFamily="50" charset="-128"/>
                        </a:rPr>
                        <a:t>入場料・交通費など費用がかかりすぎる</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13.6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91487785"/>
                  </a:ext>
                </a:extLst>
              </a:tr>
              <a:tr h="341444">
                <a:tc>
                  <a:txBody>
                    <a:bodyPr/>
                    <a:lstStyle/>
                    <a:p>
                      <a:r>
                        <a:rPr kumimoji="1" lang="ja-JP" altLang="en-US" sz="900" dirty="0">
                          <a:latin typeface="Meiryo UI" panose="020B0604030504040204" pitchFamily="50" charset="-128"/>
                          <a:ea typeface="Meiryo UI" panose="020B0604030504040204" pitchFamily="50" charset="-128"/>
                        </a:rPr>
                        <a:t>生活圏で公演や展覧会などが行われていない。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15.6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11.2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72099941"/>
                  </a:ext>
                </a:extLst>
              </a:tr>
              <a:tr h="227629">
                <a:tc>
                  <a:txBody>
                    <a:bodyPr/>
                    <a:lstStyle/>
                    <a:p>
                      <a:r>
                        <a:rPr kumimoji="1" lang="ja-JP" altLang="en-US" sz="900" dirty="0">
                          <a:latin typeface="Meiryo UI" panose="020B0604030504040204" pitchFamily="50" charset="-128"/>
                          <a:ea typeface="Meiryo UI" panose="020B0604030504040204" pitchFamily="50" charset="-128"/>
                        </a:rPr>
                        <a:t>時間がなかなか取れない</a:t>
                      </a:r>
                      <a:endParaRPr kumimoji="1" lang="en-US" altLang="ja-JP"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350525"/>
                  </a:ext>
                </a:extLst>
              </a:tr>
              <a:tr h="270827">
                <a:tc>
                  <a:txBody>
                    <a:bodyPr/>
                    <a:lstStyle/>
                    <a:p>
                      <a:r>
                        <a:rPr kumimoji="1" lang="ja-JP" altLang="en-US" sz="900" dirty="0">
                          <a:latin typeface="Meiryo UI" panose="020B0604030504040204" pitchFamily="50" charset="-128"/>
                          <a:ea typeface="Meiryo UI" panose="020B0604030504040204" pitchFamily="50" charset="-128"/>
                        </a:rPr>
                        <a:t>一緒に行く仲間がいない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27629">
                <a:tc>
                  <a:txBody>
                    <a:bodyPr/>
                    <a:lstStyle/>
                    <a:p>
                      <a:r>
                        <a:rPr kumimoji="1" lang="ja-JP" altLang="en-US" sz="900" dirty="0">
                          <a:latin typeface="Meiryo UI" panose="020B0604030504040204" pitchFamily="50" charset="-128"/>
                          <a:ea typeface="Meiryo UI" panose="020B0604030504040204" pitchFamily="50" charset="-128"/>
                        </a:rPr>
                        <a:t>テレビ、ラジオ、</a:t>
                      </a:r>
                      <a:r>
                        <a:rPr kumimoji="1" lang="en-US" altLang="ja-JP" sz="900" dirty="0">
                          <a:latin typeface="Meiryo UI" panose="020B0604030504040204" pitchFamily="50" charset="-128"/>
                          <a:ea typeface="Meiryo UI" panose="020B0604030504040204" pitchFamily="50" charset="-128"/>
                        </a:rPr>
                        <a:t>CD</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DVD</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インターネットなどにより鑑賞できる（鑑賞した）ので</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8505972"/>
                  </a:ext>
                </a:extLst>
              </a:tr>
              <a:tr h="361176">
                <a:tc>
                  <a:txBody>
                    <a:bodyPr/>
                    <a:lstStyle/>
                    <a:p>
                      <a:r>
                        <a:rPr kumimoji="1" lang="ja-JP" altLang="en-US" sz="900" dirty="0">
                          <a:latin typeface="Meiryo UI" panose="020B0604030504040204" pitchFamily="50" charset="-128"/>
                          <a:ea typeface="Meiryo UI" panose="020B0604030504040204" pitchFamily="50" charset="-128"/>
                        </a:rPr>
                        <a:t>魅力ある公演や展覧かなどが少ない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41444">
                <a:tc>
                  <a:txBody>
                    <a:bodyPr/>
                    <a:lstStyle/>
                    <a:p>
                      <a:r>
                        <a:rPr kumimoji="1" lang="ja-JP" altLang="en-US" sz="900" dirty="0">
                          <a:latin typeface="Meiryo UI" panose="020B0604030504040204" pitchFamily="50" charset="-128"/>
                          <a:ea typeface="Meiryo UI" panose="020B0604030504040204" pitchFamily="50" charset="-128"/>
                        </a:rPr>
                        <a:t>新型コロナウイルス感染症の影響により、公演や展覧会などが中止になった、又は外出を控えたから</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56.8</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bl>
          </a:graphicData>
        </a:graphic>
      </p:graphicFrame>
      <p:sp>
        <p:nvSpPr>
          <p:cNvPr id="7" name="角丸四角形 6"/>
          <p:cNvSpPr/>
          <p:nvPr/>
        </p:nvSpPr>
        <p:spPr>
          <a:xfrm>
            <a:off x="120257" y="-27383"/>
            <a:ext cx="7692103" cy="53743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20533" y="476672"/>
            <a:ext cx="9133066" cy="9906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新型コロナウイルス感染症の拡大に伴う開催制限要請（人数上限や収容率等の設定）などの影響により、イベントの中止・延期などが相次いだが、</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年には公演数、入場者数とも</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年を上回り、</a:t>
            </a:r>
            <a:r>
              <a:rPr lang="en-US" altLang="ja-JP" sz="1400" dirty="0">
                <a:solidFill>
                  <a:schemeClr val="tx1"/>
                </a:solidFill>
                <a:latin typeface="Meiryo UI" panose="020B0604030504040204" pitchFamily="50" charset="-128"/>
                <a:ea typeface="Meiryo UI" panose="020B0604030504040204" pitchFamily="50" charset="-128"/>
              </a:rPr>
              <a:t>2024</a:t>
            </a:r>
            <a:r>
              <a:rPr lang="ja-JP" altLang="en-US" sz="1400" dirty="0">
                <a:solidFill>
                  <a:schemeClr val="tx1"/>
                </a:solidFill>
                <a:latin typeface="Meiryo UI" panose="020B0604030504040204" pitchFamily="50" charset="-128"/>
                <a:ea typeface="Meiryo UI" panose="020B0604030504040204" pitchFamily="50" charset="-128"/>
              </a:rPr>
              <a:t>年については、公演数は</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年と同水準、入場者数は</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年を上回る水準となっている。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solidFill>
                  <a:schemeClr val="tx1"/>
                </a:solidFill>
                <a:latin typeface="Meiryo UI" panose="020B0604030504040204" pitchFamily="50" charset="-128"/>
                <a:ea typeface="Meiryo UI" panose="020B0604030504040204" pitchFamily="50" charset="-128"/>
              </a:rPr>
              <a:t>2024</a:t>
            </a:r>
            <a:r>
              <a:rPr lang="ja-JP" altLang="en-US" sz="1400" dirty="0">
                <a:solidFill>
                  <a:schemeClr val="tx1"/>
                </a:solidFill>
                <a:latin typeface="Meiryo UI" panose="020B0604030504040204" pitchFamily="50" charset="-128"/>
                <a:ea typeface="Meiryo UI" panose="020B0604030504040204" pitchFamily="50" charset="-128"/>
              </a:rPr>
              <a:t>年度に文化芸術イベントを直接鑑賞したことがある人の割合は</a:t>
            </a:r>
            <a:r>
              <a:rPr lang="en-US" altLang="ja-JP" sz="1400" dirty="0">
                <a:solidFill>
                  <a:schemeClr val="tx1"/>
                </a:solidFill>
                <a:latin typeface="Meiryo UI" panose="020B0604030504040204" pitchFamily="50" charset="-128"/>
                <a:ea typeface="Meiryo UI" panose="020B0604030504040204" pitchFamily="50" charset="-128"/>
              </a:rPr>
              <a:t>43.1%</a:t>
            </a:r>
            <a:r>
              <a:rPr lang="ja-JP" altLang="en-US" sz="1400" dirty="0">
                <a:solidFill>
                  <a:schemeClr val="tx1"/>
                </a:solidFill>
                <a:latin typeface="Meiryo UI" panose="020B0604030504040204" pitchFamily="50" charset="-128"/>
                <a:ea typeface="Meiryo UI" panose="020B0604030504040204" pitchFamily="50" charset="-128"/>
              </a:rPr>
              <a:t>となっており、直接鑑賞しなかった理由としては、「関心がない」が最も高い。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AC84493-B1F3-4A8E-A857-738C9A753F19}"/>
              </a:ext>
            </a:extLst>
          </p:cNvPr>
          <p:cNvSpPr txBox="1"/>
          <p:nvPr/>
        </p:nvSpPr>
        <p:spPr>
          <a:xfrm>
            <a:off x="5364088" y="6669940"/>
            <a:ext cx="36004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出典：文化庁 「文化に関する世論調査報告書（令和７年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sp>
        <p:nvSpPr>
          <p:cNvPr id="3" name="正方形/長方形 2"/>
          <p:cNvSpPr/>
          <p:nvPr/>
        </p:nvSpPr>
        <p:spPr>
          <a:xfrm>
            <a:off x="4263091" y="3813779"/>
            <a:ext cx="54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グラフ 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767072226"/>
              </p:ext>
            </p:extLst>
          </p:nvPr>
        </p:nvGraphicFramePr>
        <p:xfrm>
          <a:off x="292027" y="1765859"/>
          <a:ext cx="7304309" cy="1370408"/>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1142D74E-F42F-4921-B3D9-1A8FDC1BE5E1}"/>
              </a:ext>
            </a:extLst>
          </p:cNvPr>
          <p:cNvSpPr/>
          <p:nvPr/>
        </p:nvSpPr>
        <p:spPr>
          <a:xfrm>
            <a:off x="83224" y="510055"/>
            <a:ext cx="9025280" cy="1078326"/>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1614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07743571"/>
              </p:ext>
            </p:extLst>
          </p:nvPr>
        </p:nvGraphicFramePr>
        <p:xfrm>
          <a:off x="4283968" y="1465457"/>
          <a:ext cx="4788008" cy="2371402"/>
        </p:xfrm>
        <a:graphic>
          <a:graphicData uri="http://schemas.openxmlformats.org/drawingml/2006/table">
            <a:tbl>
              <a:tblPr firstRow="1" bandRow="1">
                <a:tableStyleId>{5C22544A-7EE6-4342-B048-85BDC9FD1C3A}</a:tableStyleId>
              </a:tblPr>
              <a:tblGrid>
                <a:gridCol w="2013188">
                  <a:extLst>
                    <a:ext uri="{9D8B030D-6E8A-4147-A177-3AD203B41FA5}">
                      <a16:colId xmlns:a16="http://schemas.microsoft.com/office/drawing/2014/main" val="3745606650"/>
                    </a:ext>
                  </a:extLst>
                </a:gridCol>
                <a:gridCol w="462470">
                  <a:extLst>
                    <a:ext uri="{9D8B030D-6E8A-4147-A177-3AD203B41FA5}">
                      <a16:colId xmlns:a16="http://schemas.microsoft.com/office/drawing/2014/main" val="318883947"/>
                    </a:ext>
                  </a:extLst>
                </a:gridCol>
                <a:gridCol w="462470">
                  <a:extLst>
                    <a:ext uri="{9D8B030D-6E8A-4147-A177-3AD203B41FA5}">
                      <a16:colId xmlns:a16="http://schemas.microsoft.com/office/drawing/2014/main" val="14631183"/>
                    </a:ext>
                  </a:extLst>
                </a:gridCol>
                <a:gridCol w="462470">
                  <a:extLst>
                    <a:ext uri="{9D8B030D-6E8A-4147-A177-3AD203B41FA5}">
                      <a16:colId xmlns:a16="http://schemas.microsoft.com/office/drawing/2014/main" val="1163178131"/>
                    </a:ext>
                  </a:extLst>
                </a:gridCol>
                <a:gridCol w="462470">
                  <a:extLst>
                    <a:ext uri="{9D8B030D-6E8A-4147-A177-3AD203B41FA5}">
                      <a16:colId xmlns:a16="http://schemas.microsoft.com/office/drawing/2014/main" val="3886400064"/>
                    </a:ext>
                  </a:extLst>
                </a:gridCol>
                <a:gridCol w="462470">
                  <a:extLst>
                    <a:ext uri="{9D8B030D-6E8A-4147-A177-3AD203B41FA5}">
                      <a16:colId xmlns:a16="http://schemas.microsoft.com/office/drawing/2014/main" val="3260369085"/>
                    </a:ext>
                  </a:extLst>
                </a:gridCol>
                <a:gridCol w="462470">
                  <a:extLst>
                    <a:ext uri="{9D8B030D-6E8A-4147-A177-3AD203B41FA5}">
                      <a16:colId xmlns:a16="http://schemas.microsoft.com/office/drawing/2014/main" val="2884204791"/>
                    </a:ext>
                  </a:extLst>
                </a:gridCol>
              </a:tblGrid>
              <a:tr h="380150">
                <a:tc>
                  <a:txBody>
                    <a:bodyPr/>
                    <a:lstStyle/>
                    <a:p>
                      <a:pPr algn="l"/>
                      <a:r>
                        <a:rPr kumimoji="1" lang="ja-JP" altLang="en-US" sz="1000" b="0" dirty="0">
                          <a:latin typeface="Meiryo UI" panose="020B0604030504040204" pitchFamily="50" charset="-128"/>
                          <a:ea typeface="Meiryo UI" panose="020B0604030504040204" pitchFamily="50" charset="-128"/>
                        </a:rPr>
                        <a:t>この</a:t>
                      </a:r>
                      <a:r>
                        <a:rPr kumimoji="1" lang="en-US" altLang="ja-JP" sz="1000" b="0" dirty="0">
                          <a:latin typeface="Meiryo UI" panose="020B0604030504040204" pitchFamily="50" charset="-128"/>
                          <a:ea typeface="Meiryo UI" panose="020B0604030504040204" pitchFamily="50" charset="-128"/>
                        </a:rPr>
                        <a:t>1</a:t>
                      </a:r>
                      <a:r>
                        <a:rPr kumimoji="1" lang="ja-JP" altLang="en-US" sz="1000" b="0" dirty="0">
                          <a:latin typeface="Meiryo UI" panose="020B0604030504040204" pitchFamily="50" charset="-128"/>
                          <a:ea typeface="Meiryo UI" panose="020B0604030504040204" pitchFamily="50" charset="-128"/>
                        </a:rPr>
                        <a:t>年間に直接現地観戦したスポーツ種目（全国・</a:t>
                      </a:r>
                      <a:r>
                        <a:rPr kumimoji="1" lang="ja-JP" altLang="en-US" sz="1000" b="0">
                          <a:latin typeface="Meiryo UI" panose="020B0604030504040204" pitchFamily="50" charset="-128"/>
                          <a:ea typeface="Meiryo UI" panose="020B0604030504040204" pitchFamily="50" charset="-128"/>
                        </a:rPr>
                        <a:t>単位：％）</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2019</a:t>
                      </a:r>
                    </a:p>
                    <a:p>
                      <a:pPr algn="ct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2020</a:t>
                      </a:r>
                    </a:p>
                    <a:p>
                      <a:pPr algn="ct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2021</a:t>
                      </a: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2022</a:t>
                      </a: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2023</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2024</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746053945"/>
                  </a:ext>
                </a:extLst>
              </a:tr>
              <a:tr h="267742">
                <a:tc>
                  <a:txBody>
                    <a:bodyPr/>
                    <a:lstStyle/>
                    <a:p>
                      <a:r>
                        <a:rPr kumimoji="1" lang="ja-JP" altLang="en-US" sz="900" dirty="0">
                          <a:latin typeface="Meiryo UI" panose="020B0604030504040204" pitchFamily="50" charset="-128"/>
                          <a:ea typeface="Meiryo UI" panose="020B0604030504040204" pitchFamily="50" charset="-128"/>
                        </a:rPr>
                        <a:t>プロ野球（</a:t>
                      </a:r>
                      <a:r>
                        <a:rPr kumimoji="1" lang="en-US" altLang="ja-JP" sz="900" dirty="0">
                          <a:latin typeface="Meiryo UI" panose="020B0604030504040204" pitchFamily="50" charset="-128"/>
                          <a:ea typeface="Meiryo UI" panose="020B0604030504040204" pitchFamily="50" charset="-128"/>
                        </a:rPr>
                        <a:t>NPB</a:t>
                      </a:r>
                      <a:r>
                        <a:rPr kumimoji="1" lang="ja-JP" altLang="en-US" sz="900" dirty="0">
                          <a:latin typeface="Meiryo UI" panose="020B0604030504040204" pitchFamily="50" charset="-128"/>
                          <a:ea typeface="Meiryo UI" panose="020B0604030504040204" pitchFamily="50" charset="-128"/>
                        </a:rPr>
                        <a:t>、メジャーリーグ含む）</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6.8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13.4</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13.2</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58836304"/>
                  </a:ext>
                </a:extLst>
              </a:tr>
              <a:tr h="233938">
                <a:tc>
                  <a:txBody>
                    <a:bodyPr/>
                    <a:lstStyle/>
                    <a:p>
                      <a:r>
                        <a:rPr kumimoji="1" lang="en-US" altLang="ja-JP" sz="1000" dirty="0">
                          <a:latin typeface="Meiryo UI" panose="020B0604030504040204" pitchFamily="50" charset="-128"/>
                          <a:ea typeface="Meiryo UI" panose="020B0604030504040204" pitchFamily="50" charset="-128"/>
                        </a:rPr>
                        <a:t>J</a:t>
                      </a:r>
                      <a:r>
                        <a:rPr kumimoji="1" lang="ja-JP" altLang="en-US" sz="1000" dirty="0">
                          <a:latin typeface="Meiryo UI" panose="020B0604030504040204" pitchFamily="50" charset="-128"/>
                          <a:ea typeface="Meiryo UI" panose="020B0604030504040204" pitchFamily="50" charset="-128"/>
                        </a:rPr>
                        <a:t>リーグ（</a:t>
                      </a:r>
                      <a:r>
                        <a:rPr kumimoji="1" lang="en-US" altLang="ja-JP" sz="1000" dirty="0">
                          <a:latin typeface="Meiryo UI" panose="020B0604030504040204" pitchFamily="50" charset="-128"/>
                          <a:ea typeface="Meiryo UI" panose="020B0604030504040204" pitchFamily="50" charset="-128"/>
                        </a:rPr>
                        <a:t>J1</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J2</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J3</a:t>
                      </a:r>
                      <a:r>
                        <a:rPr kumimoji="1" lang="ja-JP" altLang="en-US" sz="100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4.6</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4.9</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1249240"/>
                  </a:ext>
                </a:extLst>
              </a:tr>
              <a:tr h="233938">
                <a:tc>
                  <a:txBody>
                    <a:bodyPr/>
                    <a:lstStyle/>
                    <a:p>
                      <a:r>
                        <a:rPr kumimoji="1" lang="ja-JP" altLang="en-US" sz="1000" dirty="0">
                          <a:latin typeface="Meiryo UI" panose="020B0604030504040204" pitchFamily="50" charset="-128"/>
                          <a:ea typeface="Meiryo UI" panose="020B0604030504040204" pitchFamily="50" charset="-128"/>
                        </a:rPr>
                        <a:t>高校野球</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4.1</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3.8</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88397354"/>
                  </a:ext>
                </a:extLst>
              </a:tr>
              <a:tr h="233938">
                <a:tc>
                  <a:txBody>
                    <a:bodyPr/>
                    <a:lstStyle/>
                    <a:p>
                      <a:r>
                        <a:rPr kumimoji="1" lang="ja-JP" altLang="en-US" sz="900" dirty="0">
                          <a:latin typeface="Meiryo UI" panose="020B0604030504040204" pitchFamily="50" charset="-128"/>
                          <a:ea typeface="Meiryo UI" panose="020B0604030504040204" pitchFamily="50" charset="-128"/>
                        </a:rPr>
                        <a:t>バスケットボール（</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リーグ、</a:t>
                      </a:r>
                      <a:r>
                        <a:rPr kumimoji="1" lang="en-US" altLang="ja-JP" sz="900" dirty="0">
                          <a:latin typeface="Meiryo UI" panose="020B0604030504040204" pitchFamily="50" charset="-128"/>
                          <a:ea typeface="Meiryo UI" panose="020B0604030504040204" pitchFamily="50" charset="-128"/>
                        </a:rPr>
                        <a:t>NBA</a:t>
                      </a:r>
                      <a:r>
                        <a:rPr kumimoji="1" lang="ja-JP" altLang="en-US" sz="900" dirty="0">
                          <a:latin typeface="Meiryo UI" panose="020B0604030504040204" pitchFamily="50" charset="-128"/>
                          <a:ea typeface="Meiryo UI" panose="020B0604030504040204" pitchFamily="50" charset="-128"/>
                        </a:rPr>
                        <a:t>含む）</a:t>
                      </a:r>
                    </a:p>
                  </a:txBody>
                  <a:tcPr anchor="ctr"/>
                </a:tc>
                <a:tc>
                  <a:txBody>
                    <a:bodyPr/>
                    <a:lstStyle/>
                    <a:p>
                      <a:pPr algn="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2.2</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0265120"/>
                  </a:ext>
                </a:extLst>
              </a:tr>
              <a:tr h="233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その他野球、ソフトボール</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1.7</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1.8</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18245507"/>
                  </a:ext>
                </a:extLst>
              </a:tr>
              <a:tr h="233938">
                <a:tc>
                  <a:txBody>
                    <a:bodyPr/>
                    <a:lstStyle/>
                    <a:p>
                      <a:r>
                        <a:rPr kumimoji="1" lang="ja-JP" altLang="en-US" sz="1000" dirty="0">
                          <a:latin typeface="Meiryo UI" panose="020B0604030504040204" pitchFamily="50" charset="-128"/>
                          <a:ea typeface="Meiryo UI" panose="020B0604030504040204" pitchFamily="50" charset="-128"/>
                        </a:rPr>
                        <a:t>サッカー日本代表</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1.8</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1.7</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5138317"/>
                  </a:ext>
                </a:extLst>
              </a:tr>
              <a:tr h="233938">
                <a:tc>
                  <a:txBody>
                    <a:bodyPr/>
                    <a:lstStyle/>
                    <a:p>
                      <a:r>
                        <a:rPr kumimoji="1" lang="ja-JP" altLang="en-US" sz="1000" dirty="0">
                          <a:latin typeface="Meiryo UI" panose="020B0604030504040204" pitchFamily="50" charset="-128"/>
                          <a:ea typeface="Meiryo UI" panose="020B0604030504040204" pitchFamily="50" charset="-128"/>
                        </a:rPr>
                        <a:t>マラソン、駅伝</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1.7</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1.7</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1555784"/>
                  </a:ext>
                </a:extLst>
              </a:tr>
              <a:tr h="252000">
                <a:tc>
                  <a:txBody>
                    <a:bodyPr/>
                    <a:lstStyle/>
                    <a:p>
                      <a:r>
                        <a:rPr kumimoji="1" lang="ja-JP" altLang="en-US" sz="1000" dirty="0">
                          <a:latin typeface="Meiryo UI" panose="020B0604030504040204" pitchFamily="50" charset="-128"/>
                          <a:ea typeface="Meiryo UI" panose="020B0604030504040204" pitchFamily="50" charset="-128"/>
                        </a:rPr>
                        <a:t>ゴルフ</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1.5</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1.6</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934902"/>
                  </a:ext>
                </a:extLst>
              </a:tr>
            </a:tbl>
          </a:graphicData>
        </a:graphic>
      </p:graphicFrame>
      <p:sp>
        <p:nvSpPr>
          <p:cNvPr id="7" name="角丸四角形 6"/>
          <p:cNvSpPr/>
          <p:nvPr/>
        </p:nvSpPr>
        <p:spPr>
          <a:xfrm>
            <a:off x="120257" y="-99392"/>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476672"/>
            <a:ext cx="8808098" cy="765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スポーツの試合や大会においても中止・延期や無観客での開催などにより、</a:t>
            </a:r>
            <a:r>
              <a:rPr lang="en-US" altLang="ja-JP" sz="1400" dirty="0">
                <a:solidFill>
                  <a:schemeClr val="tx1"/>
                </a:solidFill>
                <a:latin typeface="Meiryo UI" panose="020B0604030504040204" pitchFamily="50" charset="-128"/>
                <a:ea typeface="Meiryo UI" panose="020B0604030504040204" pitchFamily="50" charset="-128"/>
              </a:rPr>
              <a:t>2020,21</a:t>
            </a:r>
            <a:r>
              <a:rPr lang="ja-JP" altLang="en-US" sz="1400" dirty="0">
                <a:solidFill>
                  <a:schemeClr val="tx1"/>
                </a:solidFill>
                <a:latin typeface="Meiryo UI" panose="020B0604030504040204" pitchFamily="50" charset="-128"/>
                <a:ea typeface="Meiryo UI" panose="020B0604030504040204" pitchFamily="50" charset="-128"/>
              </a:rPr>
              <a:t>年度はスポーツを観戦する機会が減少したが、</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年度は、コロナ前の水準を上回る水準まで回復。</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大阪の２０歳以上のスポーツ実施率は、新型コロナウイルス感染症拡大前の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年度に比べて、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年度は増加したが、</a:t>
            </a:r>
            <a:r>
              <a:rPr lang="en-US" altLang="ja-JP" sz="1400" dirty="0">
                <a:solidFill>
                  <a:schemeClr val="tx1"/>
                </a:solidFill>
                <a:latin typeface="Meiryo UI" panose="020B0604030504040204" pitchFamily="50" charset="-128"/>
                <a:ea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rPr>
              <a:t>年度以降は減少傾向が続いている。</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91385" y="1599183"/>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大阪にゆかりのあるプロスポーツチーム</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７チームの年間主催試合での観客者合計数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107504" y="1701388"/>
            <a:ext cx="567160" cy="215444"/>
          </a:xfrm>
          <a:prstGeom prst="rect">
            <a:avLst/>
          </a:prstGeom>
          <a:noFill/>
        </p:spPr>
        <p:txBody>
          <a:bodyPr wrap="square" rtlCol="0">
            <a:spAutoFit/>
          </a:bodyPr>
          <a:lstStyle/>
          <a:p>
            <a:pPr lvl="0" defTabSz="742950">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6130062" y="3861048"/>
            <a:ext cx="303632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107504" y="3491523"/>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７チーム：ガンバ大阪、セレッソ大阪、オリックス・バファローズ、阪神タイガース（京セラドームでの試合のみ）、</a:t>
            </a:r>
            <a:endPar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大阪エヴェッサ、花園近鉄ライナーズ、</a:t>
            </a:r>
            <a:r>
              <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ドコモレッドハリケーンズ大阪</a:t>
            </a: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2727287" y="3762232"/>
            <a:ext cx="17200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84937" y="3949169"/>
            <a:ext cx="3853402"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２０歳以上のスポーツ実施率の推移（全国・大阪）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6720" y="4011085"/>
            <a:ext cx="698470"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AC84493-B1F3-4A8E-A857-738C9A753F19}"/>
              </a:ext>
            </a:extLst>
          </p:cNvPr>
          <p:cNvSpPr txBox="1"/>
          <p:nvPr/>
        </p:nvSpPr>
        <p:spPr>
          <a:xfrm>
            <a:off x="1631796" y="6474822"/>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p>
        </p:txBody>
      </p:sp>
      <p:sp>
        <p:nvSpPr>
          <p:cNvPr id="23" name="テキスト ボックス 22">
            <a:extLst>
              <a:ext uri="{FF2B5EF4-FFF2-40B4-BE49-F238E27FC236}">
                <a16:creationId xmlns:a16="http://schemas.microsoft.com/office/drawing/2014/main" id="{BAC84493-B1F3-4A8E-A857-738C9A753F19}"/>
              </a:ext>
            </a:extLst>
          </p:cNvPr>
          <p:cNvSpPr txBox="1"/>
          <p:nvPr/>
        </p:nvSpPr>
        <p:spPr>
          <a:xfrm>
            <a:off x="6121296" y="6597932"/>
            <a:ext cx="305385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8</a:t>
            </a:fld>
            <a:endParaRPr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4060254413"/>
              </p:ext>
            </p:extLst>
          </p:nvPr>
        </p:nvGraphicFramePr>
        <p:xfrm>
          <a:off x="4275321" y="4083038"/>
          <a:ext cx="4800467" cy="2545203"/>
        </p:xfrm>
        <a:graphic>
          <a:graphicData uri="http://schemas.openxmlformats.org/drawingml/2006/table">
            <a:tbl>
              <a:tblPr firstRow="1" bandRow="1">
                <a:tableStyleId>{5C22544A-7EE6-4342-B048-85BDC9FD1C3A}</a:tableStyleId>
              </a:tblPr>
              <a:tblGrid>
                <a:gridCol w="1974863">
                  <a:extLst>
                    <a:ext uri="{9D8B030D-6E8A-4147-A177-3AD203B41FA5}">
                      <a16:colId xmlns:a16="http://schemas.microsoft.com/office/drawing/2014/main" val="2564918654"/>
                    </a:ext>
                  </a:extLst>
                </a:gridCol>
                <a:gridCol w="470934">
                  <a:extLst>
                    <a:ext uri="{9D8B030D-6E8A-4147-A177-3AD203B41FA5}">
                      <a16:colId xmlns:a16="http://schemas.microsoft.com/office/drawing/2014/main" val="3570337519"/>
                    </a:ext>
                  </a:extLst>
                </a:gridCol>
                <a:gridCol w="470934">
                  <a:extLst>
                    <a:ext uri="{9D8B030D-6E8A-4147-A177-3AD203B41FA5}">
                      <a16:colId xmlns:a16="http://schemas.microsoft.com/office/drawing/2014/main" val="3341844899"/>
                    </a:ext>
                  </a:extLst>
                </a:gridCol>
                <a:gridCol w="470934">
                  <a:extLst>
                    <a:ext uri="{9D8B030D-6E8A-4147-A177-3AD203B41FA5}">
                      <a16:colId xmlns:a16="http://schemas.microsoft.com/office/drawing/2014/main" val="2236035290"/>
                    </a:ext>
                  </a:extLst>
                </a:gridCol>
                <a:gridCol w="470934">
                  <a:extLst>
                    <a:ext uri="{9D8B030D-6E8A-4147-A177-3AD203B41FA5}">
                      <a16:colId xmlns:a16="http://schemas.microsoft.com/office/drawing/2014/main" val="1491743300"/>
                    </a:ext>
                  </a:extLst>
                </a:gridCol>
                <a:gridCol w="470934">
                  <a:extLst>
                    <a:ext uri="{9D8B030D-6E8A-4147-A177-3AD203B41FA5}">
                      <a16:colId xmlns:a16="http://schemas.microsoft.com/office/drawing/2014/main" val="1795783308"/>
                    </a:ext>
                  </a:extLst>
                </a:gridCol>
                <a:gridCol w="470934">
                  <a:extLst>
                    <a:ext uri="{9D8B030D-6E8A-4147-A177-3AD203B41FA5}">
                      <a16:colId xmlns:a16="http://schemas.microsoft.com/office/drawing/2014/main" val="667418017"/>
                    </a:ext>
                  </a:extLst>
                </a:gridCol>
              </a:tblGrid>
              <a:tr h="572610">
                <a:tc>
                  <a:txBody>
                    <a:bodyPr/>
                    <a:lstStyle/>
                    <a:p>
                      <a:r>
                        <a:rPr kumimoji="1" lang="ja-JP" altLang="en-US" sz="1000" b="0" spc="-10" baseline="0" dirty="0">
                          <a:latin typeface="Meiryo UI" panose="020B0604030504040204" pitchFamily="50" charset="-128"/>
                          <a:ea typeface="Meiryo UI" panose="020B0604030504040204" pitchFamily="50" charset="-128"/>
                        </a:rPr>
                        <a:t>この</a:t>
                      </a:r>
                      <a:r>
                        <a:rPr kumimoji="1" lang="en-US" altLang="ja-JP" sz="1000" b="0" spc="-10" baseline="0" dirty="0">
                          <a:latin typeface="Meiryo UI" panose="020B0604030504040204" pitchFamily="50" charset="-128"/>
                          <a:ea typeface="Meiryo UI" panose="020B0604030504040204" pitchFamily="50" charset="-128"/>
                        </a:rPr>
                        <a:t>1</a:t>
                      </a:r>
                      <a:r>
                        <a:rPr kumimoji="1" lang="ja-JP" altLang="en-US" sz="1000" b="0" spc="-10" baseline="0" dirty="0">
                          <a:latin typeface="Meiryo UI" panose="020B0604030504040204" pitchFamily="50" charset="-128"/>
                          <a:ea typeface="Meiryo UI" panose="020B0604030504040204" pitchFamily="50" charset="-128"/>
                        </a:rPr>
                        <a:t>年間に運動やスポーツを実施した理由（全国・</a:t>
                      </a:r>
                      <a:r>
                        <a:rPr kumimoji="1" lang="ja-JP" altLang="en-US" sz="1000" b="0" spc="-10" baseline="0">
                          <a:latin typeface="Meiryo UI" panose="020B0604030504040204" pitchFamily="50" charset="-128"/>
                          <a:ea typeface="Meiryo UI" panose="020B0604030504040204" pitchFamily="50" charset="-128"/>
                        </a:rPr>
                        <a:t>単位：％</a:t>
                      </a:r>
                      <a:r>
                        <a:rPr kumimoji="1" lang="ja-JP" altLang="en-US" sz="1000" b="0">
                          <a:latin typeface="Meiryo UI" panose="020B0604030504040204" pitchFamily="50" charset="-128"/>
                          <a:ea typeface="Meiryo UI" panose="020B0604030504040204" pitchFamily="50" charset="-128"/>
                        </a:rPr>
                        <a:t>）</a:t>
                      </a:r>
                      <a:endParaRPr kumimoji="1" lang="en-US" altLang="ja-JP"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2019</a:t>
                      </a:r>
                    </a:p>
                    <a:p>
                      <a:pPr algn="ct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2020</a:t>
                      </a:r>
                    </a:p>
                    <a:p>
                      <a:pPr algn="ct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2021</a:t>
                      </a:r>
                    </a:p>
                    <a:p>
                      <a:pPr algn="ct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2022</a:t>
                      </a: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2023</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2024</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147598351"/>
                  </a:ext>
                </a:extLst>
              </a:tr>
              <a:tr h="281799">
                <a:tc>
                  <a:txBody>
                    <a:bodyPr/>
                    <a:lstStyle/>
                    <a:p>
                      <a:r>
                        <a:rPr kumimoji="1" lang="ja-JP" altLang="en-US" sz="1000" dirty="0">
                          <a:latin typeface="Meiryo UI" panose="020B0604030504040204" pitchFamily="50" charset="-128"/>
                          <a:ea typeface="Meiryo UI" panose="020B0604030504040204" pitchFamily="50" charset="-128"/>
                        </a:rPr>
                        <a:t>健康のため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79.6</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76.2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78.7</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80.6</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81799">
                <a:tc>
                  <a:txBody>
                    <a:bodyPr/>
                    <a:lstStyle/>
                    <a:p>
                      <a:r>
                        <a:rPr kumimoji="1" lang="ja-JP" altLang="en-US" sz="1000" dirty="0">
                          <a:latin typeface="Meiryo UI" panose="020B0604030504040204" pitchFamily="50" charset="-128"/>
                          <a:ea typeface="Meiryo UI" panose="020B0604030504040204" pitchFamily="50" charset="-128"/>
                        </a:rPr>
                        <a:t>体力増進・維持のため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52.0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56.3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55.1</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55.4</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81799">
                <a:tc>
                  <a:txBody>
                    <a:bodyPr/>
                    <a:lstStyle/>
                    <a:p>
                      <a:r>
                        <a:rPr kumimoji="1" lang="ja-JP" altLang="en-US" sz="1000" dirty="0">
                          <a:latin typeface="Meiryo UI" panose="020B0604030504040204" pitchFamily="50" charset="-128"/>
                          <a:ea typeface="Meiryo UI" panose="020B0604030504040204" pitchFamily="50" charset="-128"/>
                        </a:rPr>
                        <a:t>運動不足を感じるから</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48.1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45.4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solidFill>
                            <a:schemeClr val="tx1"/>
                          </a:solidFill>
                          <a:latin typeface="Meiryo UI" panose="020B0604030504040204" pitchFamily="50" charset="-128"/>
                          <a:ea typeface="Meiryo UI" panose="020B0604030504040204" pitchFamily="50" charset="-128"/>
                        </a:rPr>
                        <a:t>43.4</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solidFill>
                            <a:schemeClr val="tx1"/>
                          </a:solidFill>
                          <a:latin typeface="Meiryo UI" panose="020B0604030504040204" pitchFamily="50" charset="-128"/>
                          <a:ea typeface="Meiryo UI" panose="020B0604030504040204" pitchFamily="50" charset="-128"/>
                        </a:rPr>
                        <a:t>44.1</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81799">
                <a:tc>
                  <a:txBody>
                    <a:bodyPr/>
                    <a:lstStyle/>
                    <a:p>
                      <a:r>
                        <a:rPr kumimoji="1" lang="ja-JP" altLang="en-US" sz="1000" dirty="0">
                          <a:latin typeface="Meiryo UI" panose="020B0604030504040204" pitchFamily="50" charset="-128"/>
                          <a:ea typeface="Meiryo UI" panose="020B0604030504040204" pitchFamily="50" charset="-128"/>
                        </a:rPr>
                        <a:t>筋力増進・維持のため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35.7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38.6</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40.2</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81799">
                <a:tc>
                  <a:txBody>
                    <a:bodyPr/>
                    <a:lstStyle/>
                    <a:p>
                      <a:r>
                        <a:rPr kumimoji="1" lang="ja-JP" altLang="en-US" sz="1000" dirty="0">
                          <a:latin typeface="Meiryo UI" panose="020B0604030504040204" pitchFamily="50" charset="-128"/>
                          <a:ea typeface="Meiryo UI" panose="020B0604030504040204" pitchFamily="50" charset="-128"/>
                        </a:rPr>
                        <a:t>楽しみ・気晴らしとして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43.8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38.3</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36.8</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76065576"/>
                  </a:ext>
                </a:extLst>
              </a:tr>
              <a:tr h="281799">
                <a:tc>
                  <a:txBody>
                    <a:bodyPr/>
                    <a:lstStyle/>
                    <a:p>
                      <a:r>
                        <a:rPr kumimoji="1" lang="ja-JP" altLang="en-US" sz="1000" dirty="0">
                          <a:latin typeface="Meiryo UI" panose="020B0604030504040204" pitchFamily="50" charset="-128"/>
                          <a:ea typeface="Meiryo UI" panose="020B0604030504040204" pitchFamily="50" charset="-128"/>
                        </a:rPr>
                        <a:t>肥満解消、ダイエットのため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33.1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28.9</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28.8</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326440"/>
                  </a:ext>
                </a:extLst>
              </a:tr>
              <a:tr h="281799">
                <a:tc>
                  <a:txBody>
                    <a:bodyPr/>
                    <a:lstStyle/>
                    <a:p>
                      <a:r>
                        <a:rPr kumimoji="1" lang="ja-JP" altLang="en-US" sz="1000" dirty="0">
                          <a:latin typeface="Meiryo UI" panose="020B0604030504040204" pitchFamily="50" charset="-128"/>
                          <a:ea typeface="Meiryo UI" panose="020B0604030504040204" pitchFamily="50" charset="-128"/>
                        </a:rPr>
                        <a:t>友人・仲間との交流として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20.0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16.6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13.6</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13.0</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79707512"/>
                  </a:ext>
                </a:extLst>
              </a:tr>
            </a:tbl>
          </a:graphicData>
        </a:graphic>
      </p:graphicFrame>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698795095"/>
              </p:ext>
            </p:extLst>
          </p:nvPr>
        </p:nvGraphicFramePr>
        <p:xfrm>
          <a:off x="120257" y="1945376"/>
          <a:ext cx="4150800" cy="153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230146057"/>
              </p:ext>
            </p:extLst>
          </p:nvPr>
        </p:nvGraphicFramePr>
        <p:xfrm>
          <a:off x="89436" y="4235449"/>
          <a:ext cx="4086360" cy="2288662"/>
        </p:xfrm>
        <a:graphic>
          <a:graphicData uri="http://schemas.openxmlformats.org/drawingml/2006/chart">
            <c:chart xmlns:c="http://schemas.openxmlformats.org/drawingml/2006/chart" xmlns:r="http://schemas.openxmlformats.org/officeDocument/2006/relationships" r:id="rId4"/>
          </a:graphicData>
        </a:graphic>
      </p:graphicFrame>
      <p:sp>
        <p:nvSpPr>
          <p:cNvPr id="6" name="正方形/長方形 5">
            <a:extLst>
              <a:ext uri="{FF2B5EF4-FFF2-40B4-BE49-F238E27FC236}">
                <a16:creationId xmlns:a16="http://schemas.microsoft.com/office/drawing/2014/main" id="{1331FC34-1D73-BA0D-E68C-AE26831D50AF}"/>
              </a:ext>
            </a:extLst>
          </p:cNvPr>
          <p:cNvSpPr/>
          <p:nvPr/>
        </p:nvSpPr>
        <p:spPr>
          <a:xfrm>
            <a:off x="83224" y="518643"/>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7878060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8547FEE997E804FAFF8DE498A745F44" ma:contentTypeVersion="5" ma:contentTypeDescription="新しいドキュメントを作成します。" ma:contentTypeScope="" ma:versionID="6ac2b0335d3cded59d26025be2047598">
  <xsd:schema xmlns:xsd="http://www.w3.org/2001/XMLSchema" xmlns:xs="http://www.w3.org/2001/XMLSchema" xmlns:p="http://schemas.microsoft.com/office/2006/metadata/properties" xmlns:ns3="61e0cee0-53c6-4e1c-b49c-29016f72c85c" targetNamespace="http://schemas.microsoft.com/office/2006/metadata/properties" ma:root="true" ma:fieldsID="8aa87c0d14b030240c3d7fb5c05a8fa9" ns3:_="">
    <xsd:import namespace="61e0cee0-53c6-4e1c-b49c-29016f72c85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0cee0-53c6-4e1c-b49c-29016f72c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05A29C-6B70-4226-902E-E90DD960DE55}">
  <ds:schemaRefs>
    <ds:schemaRef ds:uri="http://schemas.microsoft.com/sharepoint/v3/contenttype/forms"/>
  </ds:schemaRefs>
</ds:datastoreItem>
</file>

<file path=customXml/itemProps2.xml><?xml version="1.0" encoding="utf-8"?>
<ds:datastoreItem xmlns:ds="http://schemas.openxmlformats.org/officeDocument/2006/customXml" ds:itemID="{DBA53633-5494-45F8-BC07-CCB2B5C4AB2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61e0cee0-53c6-4e1c-b49c-29016f72c85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54A36B-C7FF-4B02-A389-5343CAB2E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0cee0-53c6-4e1c-b49c-29016f72c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3212</Words>
  <Application>Microsoft Office PowerPoint</Application>
  <PresentationFormat>画面に合わせる (4:3)</PresentationFormat>
  <Paragraphs>895</Paragraphs>
  <Slides>14</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Meiryo UI</vt:lpstr>
      <vt:lpstr>ＭＳ Ｐゴシック</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2025-09-29T08:23:59Z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0x010100F8547FEE997E804FAFF8DE498A745F44</vt:lpwstr>
  </property>
</Properties>
</file>