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5" r:id="rId2"/>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瀬尾　咲穂" initials="瀬尾　咲穂" lastIdx="4" clrIdx="0">
    <p:extLst>
      <p:ext uri="{19B8F6BF-5375-455C-9EA6-DF929625EA0E}">
        <p15:presenceInfo xmlns:p15="http://schemas.microsoft.com/office/powerpoint/2012/main" userId="S::SeoS@lan.pref.osaka.jp::606fcca4-4de8-4e1e-b6ca-385285f70fce" providerId="AD"/>
      </p:ext>
    </p:extLst>
  </p:cmAuthor>
  <p:cmAuthor id="2" name="古村　仁" initials="古村　仁" lastIdx="3" clrIdx="1">
    <p:extLst>
      <p:ext uri="{19B8F6BF-5375-455C-9EA6-DF929625EA0E}">
        <p15:presenceInfo xmlns:p15="http://schemas.microsoft.com/office/powerpoint/2012/main" userId="S::FurumuraH@lan.pref.osaka.jp::fc3d63f2-a388-40d0-be68-d1a269fb1df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BEEF4"/>
    <a:srgbClr val="4BACC6"/>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963" autoAdjust="0"/>
    <p:restoredTop sz="95896" autoAdjust="0"/>
  </p:normalViewPr>
  <p:slideViewPr>
    <p:cSldViewPr showGuides="1">
      <p:cViewPr>
        <p:scale>
          <a:sx n="100" d="100"/>
          <a:sy n="100" d="100"/>
        </p:scale>
        <p:origin x="1018" y="154"/>
      </p:cViewPr>
      <p:guideLst>
        <p:guide orient="horz" pos="2160"/>
        <p:guide pos="312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0" d="100"/>
          <a:sy n="70" d="100"/>
        </p:scale>
        <p:origin x="3058" y="3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8EA019A3-A63F-4852-87A8-0CFBBEDE6B32}" type="datetimeFigureOut">
              <a:rPr kumimoji="1" lang="ja-JP" altLang="en-US" smtClean="0"/>
              <a:t>2025/7/1</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261615DC-6107-4488-A747-F3793BAA4D68}" type="slidenum">
              <a:rPr kumimoji="1" lang="ja-JP" altLang="en-US" smtClean="0"/>
              <a:t>‹#›</a:t>
            </a:fld>
            <a:endParaRPr kumimoji="1" lang="ja-JP" altLang="en-US"/>
          </a:p>
        </p:txBody>
      </p:sp>
    </p:spTree>
    <p:extLst>
      <p:ext uri="{BB962C8B-B14F-4D97-AF65-F5344CB8AC3E}">
        <p14:creationId xmlns:p14="http://schemas.microsoft.com/office/powerpoint/2010/main" val="198797057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最後に、令和７年度の主な採用広報の取組みとスケジュールを説明します。</a:t>
            </a:r>
            <a:endParaRPr kumimoji="1" lang="en-US" altLang="ja-JP" dirty="0"/>
          </a:p>
          <a:p>
            <a:r>
              <a:rPr kumimoji="1" lang="ja-JP" altLang="en-US" dirty="0"/>
              <a:t>新規の内容としましては、先ほど説明した都市整備部技術職員採用強化戦略事業に加え、ワンデー職場見学会を行う予定です。</a:t>
            </a:r>
            <a:endParaRPr kumimoji="1" lang="en-US" altLang="ja-JP" dirty="0"/>
          </a:p>
          <a:p>
            <a:r>
              <a:rPr kumimoji="1" lang="ja-JP" altLang="en-US" dirty="0"/>
              <a:t>ワンデー職場見学会は各出先事務所の若手職員が主体となり、職場見学や業務紹介、職員との座談会等を実施し、公務員技術職を認知してもらう取組みです。</a:t>
            </a:r>
            <a:endParaRPr kumimoji="1" lang="en-US" altLang="ja-JP" dirty="0"/>
          </a:p>
          <a:p>
            <a:r>
              <a:rPr kumimoji="1" lang="ja-JP" altLang="en-US" dirty="0"/>
              <a:t>その他、昨年度も実施しました採用グッズの拡充、保護者、教員向け説明会、職場見学バスツアー、</a:t>
            </a:r>
            <a:r>
              <a:rPr kumimoji="1" lang="en-US" altLang="ja-JP" dirty="0"/>
              <a:t>Web</a:t>
            </a:r>
            <a:r>
              <a:rPr kumimoji="1" lang="ja-JP" altLang="en-US" dirty="0"/>
              <a:t>座談会等も引き続き実施してまいります。</a:t>
            </a:r>
            <a:endParaRPr kumimoji="1" lang="en-US" altLang="ja-JP" dirty="0"/>
          </a:p>
          <a:p>
            <a:r>
              <a:rPr kumimoji="1" lang="ja-JP" altLang="en-US" dirty="0"/>
              <a:t>皆様には様々な場面で採用活動にご協力いただいているところですが、今年度も引き続きご協力お願いします。</a:t>
            </a:r>
            <a:endParaRPr kumimoji="1" lang="en-US" altLang="ja-JP" dirty="0"/>
          </a:p>
          <a:p>
            <a:r>
              <a:rPr kumimoji="1" lang="ja-JP" altLang="en-US" dirty="0"/>
              <a:t>本主要課題レクは以上となります。</a:t>
            </a:r>
          </a:p>
        </p:txBody>
      </p:sp>
      <p:sp>
        <p:nvSpPr>
          <p:cNvPr id="4" name="スライド番号プレースホルダー 3"/>
          <p:cNvSpPr>
            <a:spLocks noGrp="1"/>
          </p:cNvSpPr>
          <p:nvPr>
            <p:ph type="sldNum" sz="quarter" idx="5"/>
          </p:nvPr>
        </p:nvSpPr>
        <p:spPr/>
        <p:txBody>
          <a:bodyPr/>
          <a:lstStyle/>
          <a:p>
            <a:fld id="{261615DC-6107-4488-A747-F3793BAA4D68}" type="slidenum">
              <a:rPr kumimoji="1" lang="ja-JP" altLang="en-US" smtClean="0"/>
              <a:t>1</a:t>
            </a:fld>
            <a:endParaRPr kumimoji="1" lang="ja-JP" altLang="en-US"/>
          </a:p>
        </p:txBody>
      </p:sp>
    </p:spTree>
    <p:extLst>
      <p:ext uri="{BB962C8B-B14F-4D97-AF65-F5344CB8AC3E}">
        <p14:creationId xmlns:p14="http://schemas.microsoft.com/office/powerpoint/2010/main" val="31240756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95285" indent="0" algn="ctr">
              <a:buNone/>
              <a:defRPr>
                <a:solidFill>
                  <a:schemeClr val="tx1">
                    <a:tint val="75000"/>
                  </a:schemeClr>
                </a:solidFill>
              </a:defRPr>
            </a:lvl2pPr>
            <a:lvl3pPr marL="990570" indent="0" algn="ctr">
              <a:buNone/>
              <a:defRPr>
                <a:solidFill>
                  <a:schemeClr val="tx1">
                    <a:tint val="75000"/>
                  </a:schemeClr>
                </a:solidFill>
              </a:defRPr>
            </a:lvl3pPr>
            <a:lvl4pPr marL="1485854" indent="0" algn="ctr">
              <a:buNone/>
              <a:defRPr>
                <a:solidFill>
                  <a:schemeClr val="tx1">
                    <a:tint val="75000"/>
                  </a:schemeClr>
                </a:solidFill>
              </a:defRPr>
            </a:lvl4pPr>
            <a:lvl5pPr marL="1981139" indent="0" algn="ctr">
              <a:buNone/>
              <a:defRPr>
                <a:solidFill>
                  <a:schemeClr val="tx1">
                    <a:tint val="75000"/>
                  </a:schemeClr>
                </a:solidFill>
              </a:defRPr>
            </a:lvl5pPr>
            <a:lvl6pPr marL="2476424" indent="0" algn="ctr">
              <a:buNone/>
              <a:defRPr>
                <a:solidFill>
                  <a:schemeClr val="tx1">
                    <a:tint val="75000"/>
                  </a:schemeClr>
                </a:solidFill>
              </a:defRPr>
            </a:lvl6pPr>
            <a:lvl7pPr marL="2971709" indent="0" algn="ctr">
              <a:buNone/>
              <a:defRPr>
                <a:solidFill>
                  <a:schemeClr val="tx1">
                    <a:tint val="75000"/>
                  </a:schemeClr>
                </a:solidFill>
              </a:defRPr>
            </a:lvl7pPr>
            <a:lvl8pPr marL="3466993" indent="0" algn="ctr">
              <a:buNone/>
              <a:defRPr>
                <a:solidFill>
                  <a:schemeClr val="tx1">
                    <a:tint val="75000"/>
                  </a:schemeClr>
                </a:solidFill>
              </a:defRPr>
            </a:lvl8pPr>
            <a:lvl9pPr marL="3962278"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467F6491-7DBC-424A-A9B1-126CA6B77AE7}" type="datetimeFigureOut">
              <a:rPr kumimoji="1" lang="ja-JP" altLang="en-US" smtClean="0"/>
              <a:t>2025/7/1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35BA0D-5831-415B-AC05-63647804D4C8}" type="slidenum">
              <a:rPr kumimoji="1" lang="ja-JP" altLang="en-US" smtClean="0"/>
              <a:t>‹#›</a:t>
            </a:fld>
            <a:endParaRPr kumimoji="1" lang="ja-JP" altLang="en-US"/>
          </a:p>
        </p:txBody>
      </p:sp>
    </p:spTree>
    <p:extLst>
      <p:ext uri="{BB962C8B-B14F-4D97-AF65-F5344CB8AC3E}">
        <p14:creationId xmlns:p14="http://schemas.microsoft.com/office/powerpoint/2010/main" val="39987378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67F6491-7DBC-424A-A9B1-126CA6B77AE7}" type="datetimeFigureOut">
              <a:rPr kumimoji="1" lang="ja-JP" altLang="en-US" smtClean="0"/>
              <a:t>2025/7/1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35BA0D-5831-415B-AC05-63647804D4C8}" type="slidenum">
              <a:rPr kumimoji="1" lang="ja-JP" altLang="en-US" smtClean="0"/>
              <a:t>‹#›</a:t>
            </a:fld>
            <a:endParaRPr kumimoji="1" lang="ja-JP" altLang="en-US"/>
          </a:p>
        </p:txBody>
      </p:sp>
    </p:spTree>
    <p:extLst>
      <p:ext uri="{BB962C8B-B14F-4D97-AF65-F5344CB8AC3E}">
        <p14:creationId xmlns:p14="http://schemas.microsoft.com/office/powerpoint/2010/main" val="2711230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39"/>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67F6491-7DBC-424A-A9B1-126CA6B77AE7}" type="datetimeFigureOut">
              <a:rPr kumimoji="1" lang="ja-JP" altLang="en-US" smtClean="0"/>
              <a:t>2025/7/1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35BA0D-5831-415B-AC05-63647804D4C8}" type="slidenum">
              <a:rPr kumimoji="1" lang="ja-JP" altLang="en-US" smtClean="0"/>
              <a:t>‹#›</a:t>
            </a:fld>
            <a:endParaRPr kumimoji="1" lang="ja-JP" altLang="en-US"/>
          </a:p>
        </p:txBody>
      </p:sp>
    </p:spTree>
    <p:extLst>
      <p:ext uri="{BB962C8B-B14F-4D97-AF65-F5344CB8AC3E}">
        <p14:creationId xmlns:p14="http://schemas.microsoft.com/office/powerpoint/2010/main" val="22475212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67F6491-7DBC-424A-A9B1-126CA6B77AE7}" type="datetimeFigureOut">
              <a:rPr kumimoji="1" lang="ja-JP" altLang="en-US" smtClean="0"/>
              <a:t>2025/7/1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35BA0D-5831-415B-AC05-63647804D4C8}" type="slidenum">
              <a:rPr kumimoji="1" lang="ja-JP" altLang="en-US" smtClean="0"/>
              <a:t>‹#›</a:t>
            </a:fld>
            <a:endParaRPr kumimoji="1" lang="ja-JP" altLang="en-US"/>
          </a:p>
        </p:txBody>
      </p:sp>
    </p:spTree>
    <p:extLst>
      <p:ext uri="{BB962C8B-B14F-4D97-AF65-F5344CB8AC3E}">
        <p14:creationId xmlns:p14="http://schemas.microsoft.com/office/powerpoint/2010/main" val="3684869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333"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167">
                <a:solidFill>
                  <a:schemeClr val="tx1">
                    <a:tint val="75000"/>
                  </a:schemeClr>
                </a:solidFill>
              </a:defRPr>
            </a:lvl1pPr>
            <a:lvl2pPr marL="495285" indent="0">
              <a:buNone/>
              <a:defRPr sz="1950">
                <a:solidFill>
                  <a:schemeClr val="tx1">
                    <a:tint val="75000"/>
                  </a:schemeClr>
                </a:solidFill>
              </a:defRPr>
            </a:lvl2pPr>
            <a:lvl3pPr marL="990570" indent="0">
              <a:buNone/>
              <a:defRPr sz="1733">
                <a:solidFill>
                  <a:schemeClr val="tx1">
                    <a:tint val="75000"/>
                  </a:schemeClr>
                </a:solidFill>
              </a:defRPr>
            </a:lvl3pPr>
            <a:lvl4pPr marL="1485854" indent="0">
              <a:buNone/>
              <a:defRPr sz="1517">
                <a:solidFill>
                  <a:schemeClr val="tx1">
                    <a:tint val="75000"/>
                  </a:schemeClr>
                </a:solidFill>
              </a:defRPr>
            </a:lvl4pPr>
            <a:lvl5pPr marL="1981139" indent="0">
              <a:buNone/>
              <a:defRPr sz="1517">
                <a:solidFill>
                  <a:schemeClr val="tx1">
                    <a:tint val="75000"/>
                  </a:schemeClr>
                </a:solidFill>
              </a:defRPr>
            </a:lvl5pPr>
            <a:lvl6pPr marL="2476424" indent="0">
              <a:buNone/>
              <a:defRPr sz="1517">
                <a:solidFill>
                  <a:schemeClr val="tx1">
                    <a:tint val="75000"/>
                  </a:schemeClr>
                </a:solidFill>
              </a:defRPr>
            </a:lvl6pPr>
            <a:lvl7pPr marL="2971709" indent="0">
              <a:buNone/>
              <a:defRPr sz="1517">
                <a:solidFill>
                  <a:schemeClr val="tx1">
                    <a:tint val="75000"/>
                  </a:schemeClr>
                </a:solidFill>
              </a:defRPr>
            </a:lvl7pPr>
            <a:lvl8pPr marL="3466993" indent="0">
              <a:buNone/>
              <a:defRPr sz="1517">
                <a:solidFill>
                  <a:schemeClr val="tx1">
                    <a:tint val="75000"/>
                  </a:schemeClr>
                </a:solidFill>
              </a:defRPr>
            </a:lvl8pPr>
            <a:lvl9pPr marL="3962278" indent="0">
              <a:buNone/>
              <a:defRPr sz="1517">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67F6491-7DBC-424A-A9B1-126CA6B77AE7}" type="datetimeFigureOut">
              <a:rPr kumimoji="1" lang="ja-JP" altLang="en-US" smtClean="0"/>
              <a:t>2025/7/1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35BA0D-5831-415B-AC05-63647804D4C8}" type="slidenum">
              <a:rPr kumimoji="1" lang="ja-JP" altLang="en-US" smtClean="0"/>
              <a:t>‹#›</a:t>
            </a:fld>
            <a:endParaRPr kumimoji="1" lang="ja-JP" altLang="en-US"/>
          </a:p>
        </p:txBody>
      </p:sp>
    </p:spTree>
    <p:extLst>
      <p:ext uri="{BB962C8B-B14F-4D97-AF65-F5344CB8AC3E}">
        <p14:creationId xmlns:p14="http://schemas.microsoft.com/office/powerpoint/2010/main" val="3670947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1"/>
            <a:ext cx="4375150" cy="4525963"/>
          </a:xfrm>
        </p:spPr>
        <p:txBody>
          <a:bodyPr/>
          <a:lstStyle>
            <a:lvl1pPr>
              <a:defRPr sz="3033"/>
            </a:lvl1pPr>
            <a:lvl2pPr>
              <a:defRPr sz="2600"/>
            </a:lvl2pPr>
            <a:lvl3pPr>
              <a:defRPr sz="2167"/>
            </a:lvl3pPr>
            <a:lvl4pPr>
              <a:defRPr sz="1950"/>
            </a:lvl4pPr>
            <a:lvl5pPr>
              <a:defRPr sz="1950"/>
            </a:lvl5pPr>
            <a:lvl6pPr>
              <a:defRPr sz="1950"/>
            </a:lvl6pPr>
            <a:lvl7pPr>
              <a:defRPr sz="1950"/>
            </a:lvl7pPr>
            <a:lvl8pPr>
              <a:defRPr sz="1950"/>
            </a:lvl8pPr>
            <a:lvl9pPr>
              <a:defRPr sz="195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35550" y="1600201"/>
            <a:ext cx="4375150" cy="4525963"/>
          </a:xfrm>
        </p:spPr>
        <p:txBody>
          <a:bodyPr/>
          <a:lstStyle>
            <a:lvl1pPr>
              <a:defRPr sz="3033"/>
            </a:lvl1pPr>
            <a:lvl2pPr>
              <a:defRPr sz="2600"/>
            </a:lvl2pPr>
            <a:lvl3pPr>
              <a:defRPr sz="2167"/>
            </a:lvl3pPr>
            <a:lvl4pPr>
              <a:defRPr sz="1950"/>
            </a:lvl4pPr>
            <a:lvl5pPr>
              <a:defRPr sz="1950"/>
            </a:lvl5pPr>
            <a:lvl6pPr>
              <a:defRPr sz="1950"/>
            </a:lvl6pPr>
            <a:lvl7pPr>
              <a:defRPr sz="1950"/>
            </a:lvl7pPr>
            <a:lvl8pPr>
              <a:defRPr sz="1950"/>
            </a:lvl8pPr>
            <a:lvl9pPr>
              <a:defRPr sz="195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467F6491-7DBC-424A-A9B1-126CA6B77AE7}" type="datetimeFigureOut">
              <a:rPr kumimoji="1" lang="ja-JP" altLang="en-US" smtClean="0"/>
              <a:t>2025/7/1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35BA0D-5831-415B-AC05-63647804D4C8}" type="slidenum">
              <a:rPr kumimoji="1" lang="ja-JP" altLang="en-US" smtClean="0"/>
              <a:t>‹#›</a:t>
            </a:fld>
            <a:endParaRPr kumimoji="1" lang="ja-JP" altLang="en-US"/>
          </a:p>
        </p:txBody>
      </p:sp>
    </p:spTree>
    <p:extLst>
      <p:ext uri="{BB962C8B-B14F-4D97-AF65-F5344CB8AC3E}">
        <p14:creationId xmlns:p14="http://schemas.microsoft.com/office/powerpoint/2010/main" val="14895136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600" b="1"/>
            </a:lvl1pPr>
            <a:lvl2pPr marL="495285" indent="0">
              <a:buNone/>
              <a:defRPr sz="2167" b="1"/>
            </a:lvl2pPr>
            <a:lvl3pPr marL="990570" indent="0">
              <a:buNone/>
              <a:defRPr sz="1950" b="1"/>
            </a:lvl3pPr>
            <a:lvl4pPr marL="1485854" indent="0">
              <a:buNone/>
              <a:defRPr sz="1733" b="1"/>
            </a:lvl4pPr>
            <a:lvl5pPr marL="1981139" indent="0">
              <a:buNone/>
              <a:defRPr sz="1733" b="1"/>
            </a:lvl5pPr>
            <a:lvl6pPr marL="2476424" indent="0">
              <a:buNone/>
              <a:defRPr sz="1733" b="1"/>
            </a:lvl6pPr>
            <a:lvl7pPr marL="2971709" indent="0">
              <a:buNone/>
              <a:defRPr sz="1733" b="1"/>
            </a:lvl7pPr>
            <a:lvl8pPr marL="3466993" indent="0">
              <a:buNone/>
              <a:defRPr sz="1733" b="1"/>
            </a:lvl8pPr>
            <a:lvl9pPr marL="3962278" indent="0">
              <a:buNone/>
              <a:defRPr sz="1733"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600"/>
            </a:lvl1pPr>
            <a:lvl2pPr>
              <a:defRPr sz="2167"/>
            </a:lvl2pPr>
            <a:lvl3pPr>
              <a:defRPr sz="1950"/>
            </a:lvl3pPr>
            <a:lvl4pPr>
              <a:defRPr sz="1733"/>
            </a:lvl4pPr>
            <a:lvl5pPr>
              <a:defRPr sz="1733"/>
            </a:lvl5pPr>
            <a:lvl6pPr>
              <a:defRPr sz="1733"/>
            </a:lvl6pPr>
            <a:lvl7pPr>
              <a:defRPr sz="1733"/>
            </a:lvl7pPr>
            <a:lvl8pPr>
              <a:defRPr sz="1733"/>
            </a:lvl8pPr>
            <a:lvl9pPr>
              <a:defRPr sz="1733"/>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600" b="1"/>
            </a:lvl1pPr>
            <a:lvl2pPr marL="495285" indent="0">
              <a:buNone/>
              <a:defRPr sz="2167" b="1"/>
            </a:lvl2pPr>
            <a:lvl3pPr marL="990570" indent="0">
              <a:buNone/>
              <a:defRPr sz="1950" b="1"/>
            </a:lvl3pPr>
            <a:lvl4pPr marL="1485854" indent="0">
              <a:buNone/>
              <a:defRPr sz="1733" b="1"/>
            </a:lvl4pPr>
            <a:lvl5pPr marL="1981139" indent="0">
              <a:buNone/>
              <a:defRPr sz="1733" b="1"/>
            </a:lvl5pPr>
            <a:lvl6pPr marL="2476424" indent="0">
              <a:buNone/>
              <a:defRPr sz="1733" b="1"/>
            </a:lvl6pPr>
            <a:lvl7pPr marL="2971709" indent="0">
              <a:buNone/>
              <a:defRPr sz="1733" b="1"/>
            </a:lvl7pPr>
            <a:lvl8pPr marL="3466993" indent="0">
              <a:buNone/>
              <a:defRPr sz="1733" b="1"/>
            </a:lvl8pPr>
            <a:lvl9pPr marL="3962278" indent="0">
              <a:buNone/>
              <a:defRPr sz="1733"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600"/>
            </a:lvl1pPr>
            <a:lvl2pPr>
              <a:defRPr sz="2167"/>
            </a:lvl2pPr>
            <a:lvl3pPr>
              <a:defRPr sz="1950"/>
            </a:lvl3pPr>
            <a:lvl4pPr>
              <a:defRPr sz="1733"/>
            </a:lvl4pPr>
            <a:lvl5pPr>
              <a:defRPr sz="1733"/>
            </a:lvl5pPr>
            <a:lvl6pPr>
              <a:defRPr sz="1733"/>
            </a:lvl6pPr>
            <a:lvl7pPr>
              <a:defRPr sz="1733"/>
            </a:lvl7pPr>
            <a:lvl8pPr>
              <a:defRPr sz="1733"/>
            </a:lvl8pPr>
            <a:lvl9pPr>
              <a:defRPr sz="1733"/>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467F6491-7DBC-424A-A9B1-126CA6B77AE7}" type="datetimeFigureOut">
              <a:rPr kumimoji="1" lang="ja-JP" altLang="en-US" smtClean="0"/>
              <a:t>2025/7/1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E35BA0D-5831-415B-AC05-63647804D4C8}" type="slidenum">
              <a:rPr kumimoji="1" lang="ja-JP" altLang="en-US" smtClean="0"/>
              <a:t>‹#›</a:t>
            </a:fld>
            <a:endParaRPr kumimoji="1" lang="ja-JP" altLang="en-US"/>
          </a:p>
        </p:txBody>
      </p:sp>
    </p:spTree>
    <p:extLst>
      <p:ext uri="{BB962C8B-B14F-4D97-AF65-F5344CB8AC3E}">
        <p14:creationId xmlns:p14="http://schemas.microsoft.com/office/powerpoint/2010/main" val="34824897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67F6491-7DBC-424A-A9B1-126CA6B77AE7}" type="datetimeFigureOut">
              <a:rPr kumimoji="1" lang="ja-JP" altLang="en-US" smtClean="0"/>
              <a:t>2025/7/1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E35BA0D-5831-415B-AC05-63647804D4C8}" type="slidenum">
              <a:rPr kumimoji="1" lang="ja-JP" altLang="en-US" smtClean="0"/>
              <a:t>‹#›</a:t>
            </a:fld>
            <a:endParaRPr kumimoji="1" lang="ja-JP" altLang="en-US"/>
          </a:p>
        </p:txBody>
      </p:sp>
    </p:spTree>
    <p:extLst>
      <p:ext uri="{BB962C8B-B14F-4D97-AF65-F5344CB8AC3E}">
        <p14:creationId xmlns:p14="http://schemas.microsoft.com/office/powerpoint/2010/main" val="1062308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67F6491-7DBC-424A-A9B1-126CA6B77AE7}" type="datetimeFigureOut">
              <a:rPr kumimoji="1" lang="ja-JP" altLang="en-US" smtClean="0"/>
              <a:t>2025/7/1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E35BA0D-5831-415B-AC05-63647804D4C8}" type="slidenum">
              <a:rPr kumimoji="1" lang="ja-JP" altLang="en-US" smtClean="0"/>
              <a:t>‹#›</a:t>
            </a:fld>
            <a:endParaRPr kumimoji="1" lang="ja-JP" altLang="en-US"/>
          </a:p>
        </p:txBody>
      </p:sp>
    </p:spTree>
    <p:extLst>
      <p:ext uri="{BB962C8B-B14F-4D97-AF65-F5344CB8AC3E}">
        <p14:creationId xmlns:p14="http://schemas.microsoft.com/office/powerpoint/2010/main" val="3233221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167"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1" y="273051"/>
            <a:ext cx="5537729" cy="5853113"/>
          </a:xfrm>
        </p:spPr>
        <p:txBody>
          <a:bodyPr/>
          <a:lstStyle>
            <a:lvl1pPr>
              <a:defRPr sz="3467"/>
            </a:lvl1pPr>
            <a:lvl2pPr>
              <a:defRPr sz="3033"/>
            </a:lvl2pPr>
            <a:lvl3pPr>
              <a:defRPr sz="2600"/>
            </a:lvl3pPr>
            <a:lvl4pPr>
              <a:defRPr sz="2167"/>
            </a:lvl4pPr>
            <a:lvl5pPr>
              <a:defRPr sz="2167"/>
            </a:lvl5pPr>
            <a:lvl6pPr>
              <a:defRPr sz="2167"/>
            </a:lvl6pPr>
            <a:lvl7pPr>
              <a:defRPr sz="2167"/>
            </a:lvl7pPr>
            <a:lvl8pPr>
              <a:defRPr sz="2167"/>
            </a:lvl8pPr>
            <a:lvl9pPr>
              <a:defRPr sz="2167"/>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517"/>
            </a:lvl1pPr>
            <a:lvl2pPr marL="495285" indent="0">
              <a:buNone/>
              <a:defRPr sz="1300"/>
            </a:lvl2pPr>
            <a:lvl3pPr marL="990570" indent="0">
              <a:buNone/>
              <a:defRPr sz="1083"/>
            </a:lvl3pPr>
            <a:lvl4pPr marL="1485854" indent="0">
              <a:buNone/>
              <a:defRPr sz="975"/>
            </a:lvl4pPr>
            <a:lvl5pPr marL="1981139" indent="0">
              <a:buNone/>
              <a:defRPr sz="975"/>
            </a:lvl5pPr>
            <a:lvl6pPr marL="2476424" indent="0">
              <a:buNone/>
              <a:defRPr sz="975"/>
            </a:lvl6pPr>
            <a:lvl7pPr marL="2971709" indent="0">
              <a:buNone/>
              <a:defRPr sz="975"/>
            </a:lvl7pPr>
            <a:lvl8pPr marL="3466993" indent="0">
              <a:buNone/>
              <a:defRPr sz="975"/>
            </a:lvl8pPr>
            <a:lvl9pPr marL="3962278" indent="0">
              <a:buNone/>
              <a:defRPr sz="975"/>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67F6491-7DBC-424A-A9B1-126CA6B77AE7}" type="datetimeFigureOut">
              <a:rPr kumimoji="1" lang="ja-JP" altLang="en-US" smtClean="0"/>
              <a:t>2025/7/1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35BA0D-5831-415B-AC05-63647804D4C8}" type="slidenum">
              <a:rPr kumimoji="1" lang="ja-JP" altLang="en-US" smtClean="0"/>
              <a:t>‹#›</a:t>
            </a:fld>
            <a:endParaRPr kumimoji="1" lang="ja-JP" altLang="en-US"/>
          </a:p>
        </p:txBody>
      </p:sp>
    </p:spTree>
    <p:extLst>
      <p:ext uri="{BB962C8B-B14F-4D97-AF65-F5344CB8AC3E}">
        <p14:creationId xmlns:p14="http://schemas.microsoft.com/office/powerpoint/2010/main" val="5471241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167"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467"/>
            </a:lvl1pPr>
            <a:lvl2pPr marL="495285" indent="0">
              <a:buNone/>
              <a:defRPr sz="3033"/>
            </a:lvl2pPr>
            <a:lvl3pPr marL="990570" indent="0">
              <a:buNone/>
              <a:defRPr sz="2600"/>
            </a:lvl3pPr>
            <a:lvl4pPr marL="1485854" indent="0">
              <a:buNone/>
              <a:defRPr sz="2167"/>
            </a:lvl4pPr>
            <a:lvl5pPr marL="1981139" indent="0">
              <a:buNone/>
              <a:defRPr sz="2167"/>
            </a:lvl5pPr>
            <a:lvl6pPr marL="2476424" indent="0">
              <a:buNone/>
              <a:defRPr sz="2167"/>
            </a:lvl6pPr>
            <a:lvl7pPr marL="2971709" indent="0">
              <a:buNone/>
              <a:defRPr sz="2167"/>
            </a:lvl7pPr>
            <a:lvl8pPr marL="3466993" indent="0">
              <a:buNone/>
              <a:defRPr sz="2167"/>
            </a:lvl8pPr>
            <a:lvl9pPr marL="3962278" indent="0">
              <a:buNone/>
              <a:defRPr sz="2167"/>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517"/>
            </a:lvl1pPr>
            <a:lvl2pPr marL="495285" indent="0">
              <a:buNone/>
              <a:defRPr sz="1300"/>
            </a:lvl2pPr>
            <a:lvl3pPr marL="990570" indent="0">
              <a:buNone/>
              <a:defRPr sz="1083"/>
            </a:lvl3pPr>
            <a:lvl4pPr marL="1485854" indent="0">
              <a:buNone/>
              <a:defRPr sz="975"/>
            </a:lvl4pPr>
            <a:lvl5pPr marL="1981139" indent="0">
              <a:buNone/>
              <a:defRPr sz="975"/>
            </a:lvl5pPr>
            <a:lvl6pPr marL="2476424" indent="0">
              <a:buNone/>
              <a:defRPr sz="975"/>
            </a:lvl6pPr>
            <a:lvl7pPr marL="2971709" indent="0">
              <a:buNone/>
              <a:defRPr sz="975"/>
            </a:lvl7pPr>
            <a:lvl8pPr marL="3466993" indent="0">
              <a:buNone/>
              <a:defRPr sz="975"/>
            </a:lvl8pPr>
            <a:lvl9pPr marL="3962278" indent="0">
              <a:buNone/>
              <a:defRPr sz="975"/>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67F6491-7DBC-424A-A9B1-126CA6B77AE7}" type="datetimeFigureOut">
              <a:rPr kumimoji="1" lang="ja-JP" altLang="en-US" smtClean="0"/>
              <a:t>2025/7/1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35BA0D-5831-415B-AC05-63647804D4C8}" type="slidenum">
              <a:rPr kumimoji="1" lang="ja-JP" altLang="en-US" smtClean="0"/>
              <a:t>‹#›</a:t>
            </a:fld>
            <a:endParaRPr kumimoji="1" lang="ja-JP" altLang="en-US"/>
          </a:p>
        </p:txBody>
      </p:sp>
    </p:spTree>
    <p:extLst>
      <p:ext uri="{BB962C8B-B14F-4D97-AF65-F5344CB8AC3E}">
        <p14:creationId xmlns:p14="http://schemas.microsoft.com/office/powerpoint/2010/main" val="1019259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300">
                <a:solidFill>
                  <a:schemeClr val="tx1">
                    <a:tint val="75000"/>
                  </a:schemeClr>
                </a:solidFill>
              </a:defRPr>
            </a:lvl1pPr>
          </a:lstStyle>
          <a:p>
            <a:fld id="{467F6491-7DBC-424A-A9B1-126CA6B77AE7}" type="datetimeFigureOut">
              <a:rPr kumimoji="1" lang="ja-JP" altLang="en-US" smtClean="0"/>
              <a:t>2025/7/1</a:t>
            </a:fld>
            <a:endParaRPr kumimoji="1" lang="ja-JP" altLang="en-US"/>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3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300">
                <a:solidFill>
                  <a:schemeClr val="tx1">
                    <a:tint val="75000"/>
                  </a:schemeClr>
                </a:solidFill>
              </a:defRPr>
            </a:lvl1pPr>
          </a:lstStyle>
          <a:p>
            <a:fld id="{6E35BA0D-5831-415B-AC05-63647804D4C8}" type="slidenum">
              <a:rPr kumimoji="1" lang="ja-JP" altLang="en-US" smtClean="0"/>
              <a:t>‹#›</a:t>
            </a:fld>
            <a:endParaRPr kumimoji="1" lang="ja-JP" altLang="en-US"/>
          </a:p>
        </p:txBody>
      </p:sp>
    </p:spTree>
    <p:extLst>
      <p:ext uri="{BB962C8B-B14F-4D97-AF65-F5344CB8AC3E}">
        <p14:creationId xmlns:p14="http://schemas.microsoft.com/office/powerpoint/2010/main" val="38660225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90570" rtl="0" eaLnBrk="1" latinLnBrk="0" hangingPunct="1">
        <a:spcBef>
          <a:spcPct val="0"/>
        </a:spcBef>
        <a:buNone/>
        <a:defRPr kumimoji="1" sz="4767" kern="1200">
          <a:solidFill>
            <a:schemeClr val="tx1"/>
          </a:solidFill>
          <a:latin typeface="+mj-lt"/>
          <a:ea typeface="+mj-ea"/>
          <a:cs typeface="+mj-cs"/>
        </a:defRPr>
      </a:lvl1pPr>
    </p:titleStyle>
    <p:bodyStyle>
      <a:lvl1pPr marL="371464" indent="-371464" algn="l" defTabSz="990570" rtl="0" eaLnBrk="1" latinLnBrk="0" hangingPunct="1">
        <a:spcBef>
          <a:spcPct val="20000"/>
        </a:spcBef>
        <a:buFont typeface="Arial" panose="020B0604020202020204" pitchFamily="34" charset="0"/>
        <a:buChar char="•"/>
        <a:defRPr kumimoji="1" sz="3467" kern="1200">
          <a:solidFill>
            <a:schemeClr val="tx1"/>
          </a:solidFill>
          <a:latin typeface="+mn-lt"/>
          <a:ea typeface="+mn-ea"/>
          <a:cs typeface="+mn-cs"/>
        </a:defRPr>
      </a:lvl1pPr>
      <a:lvl2pPr marL="804838" indent="-309553" algn="l" defTabSz="990570" rtl="0" eaLnBrk="1" latinLnBrk="0" hangingPunct="1">
        <a:spcBef>
          <a:spcPct val="20000"/>
        </a:spcBef>
        <a:buFont typeface="Arial" panose="020B0604020202020204" pitchFamily="34" charset="0"/>
        <a:buChar char="–"/>
        <a:defRPr kumimoji="1" sz="3033" kern="1200">
          <a:solidFill>
            <a:schemeClr val="tx1"/>
          </a:solidFill>
          <a:latin typeface="+mn-lt"/>
          <a:ea typeface="+mn-ea"/>
          <a:cs typeface="+mn-cs"/>
        </a:defRPr>
      </a:lvl2pPr>
      <a:lvl3pPr marL="1238212" indent="-247642" algn="l" defTabSz="990570" rtl="0" eaLnBrk="1" latinLnBrk="0" hangingPunct="1">
        <a:spcBef>
          <a:spcPct val="20000"/>
        </a:spcBef>
        <a:buFont typeface="Arial" panose="020B0604020202020204" pitchFamily="34" charset="0"/>
        <a:buChar char="•"/>
        <a:defRPr kumimoji="1" sz="2600" kern="1200">
          <a:solidFill>
            <a:schemeClr val="tx1"/>
          </a:solidFill>
          <a:latin typeface="+mn-lt"/>
          <a:ea typeface="+mn-ea"/>
          <a:cs typeface="+mn-cs"/>
        </a:defRPr>
      </a:lvl3pPr>
      <a:lvl4pPr marL="1733497" indent="-247642" algn="l" defTabSz="990570" rtl="0" eaLnBrk="1" latinLnBrk="0" hangingPunct="1">
        <a:spcBef>
          <a:spcPct val="20000"/>
        </a:spcBef>
        <a:buFont typeface="Arial" panose="020B0604020202020204" pitchFamily="34" charset="0"/>
        <a:buChar char="–"/>
        <a:defRPr kumimoji="1" sz="2167" kern="1200">
          <a:solidFill>
            <a:schemeClr val="tx1"/>
          </a:solidFill>
          <a:latin typeface="+mn-lt"/>
          <a:ea typeface="+mn-ea"/>
          <a:cs typeface="+mn-cs"/>
        </a:defRPr>
      </a:lvl4pPr>
      <a:lvl5pPr marL="2228781" indent="-247642" algn="l" defTabSz="990570" rtl="0" eaLnBrk="1" latinLnBrk="0" hangingPunct="1">
        <a:spcBef>
          <a:spcPct val="20000"/>
        </a:spcBef>
        <a:buFont typeface="Arial" panose="020B0604020202020204" pitchFamily="34" charset="0"/>
        <a:buChar char="»"/>
        <a:defRPr kumimoji="1" sz="2167" kern="1200">
          <a:solidFill>
            <a:schemeClr val="tx1"/>
          </a:solidFill>
          <a:latin typeface="+mn-lt"/>
          <a:ea typeface="+mn-ea"/>
          <a:cs typeface="+mn-cs"/>
        </a:defRPr>
      </a:lvl5pPr>
      <a:lvl6pPr marL="2724066" indent="-247642" algn="l" defTabSz="990570" rtl="0" eaLnBrk="1" latinLnBrk="0" hangingPunct="1">
        <a:spcBef>
          <a:spcPct val="20000"/>
        </a:spcBef>
        <a:buFont typeface="Arial" panose="020B0604020202020204" pitchFamily="34" charset="0"/>
        <a:buChar char="•"/>
        <a:defRPr kumimoji="1" sz="2167" kern="1200">
          <a:solidFill>
            <a:schemeClr val="tx1"/>
          </a:solidFill>
          <a:latin typeface="+mn-lt"/>
          <a:ea typeface="+mn-ea"/>
          <a:cs typeface="+mn-cs"/>
        </a:defRPr>
      </a:lvl6pPr>
      <a:lvl7pPr marL="3219351" indent="-247642" algn="l" defTabSz="990570" rtl="0" eaLnBrk="1" latinLnBrk="0" hangingPunct="1">
        <a:spcBef>
          <a:spcPct val="20000"/>
        </a:spcBef>
        <a:buFont typeface="Arial" panose="020B0604020202020204" pitchFamily="34" charset="0"/>
        <a:buChar char="•"/>
        <a:defRPr kumimoji="1" sz="2167" kern="1200">
          <a:solidFill>
            <a:schemeClr val="tx1"/>
          </a:solidFill>
          <a:latin typeface="+mn-lt"/>
          <a:ea typeface="+mn-ea"/>
          <a:cs typeface="+mn-cs"/>
        </a:defRPr>
      </a:lvl7pPr>
      <a:lvl8pPr marL="3714636" indent="-247642" algn="l" defTabSz="990570" rtl="0" eaLnBrk="1" latinLnBrk="0" hangingPunct="1">
        <a:spcBef>
          <a:spcPct val="20000"/>
        </a:spcBef>
        <a:buFont typeface="Arial" panose="020B0604020202020204" pitchFamily="34" charset="0"/>
        <a:buChar char="•"/>
        <a:defRPr kumimoji="1" sz="2167" kern="1200">
          <a:solidFill>
            <a:schemeClr val="tx1"/>
          </a:solidFill>
          <a:latin typeface="+mn-lt"/>
          <a:ea typeface="+mn-ea"/>
          <a:cs typeface="+mn-cs"/>
        </a:defRPr>
      </a:lvl8pPr>
      <a:lvl9pPr marL="4209920" indent="-247642" algn="l" defTabSz="990570" rtl="0" eaLnBrk="1" latinLnBrk="0" hangingPunct="1">
        <a:spcBef>
          <a:spcPct val="20000"/>
        </a:spcBef>
        <a:buFont typeface="Arial" panose="020B0604020202020204" pitchFamily="34" charset="0"/>
        <a:buChar char="•"/>
        <a:defRPr kumimoji="1" sz="2167" kern="1200">
          <a:solidFill>
            <a:schemeClr val="tx1"/>
          </a:solidFill>
          <a:latin typeface="+mn-lt"/>
          <a:ea typeface="+mn-ea"/>
          <a:cs typeface="+mn-cs"/>
        </a:defRPr>
      </a:lvl9pPr>
    </p:bodyStyle>
    <p:otherStyle>
      <a:defPPr>
        <a:defRPr lang="ja-JP"/>
      </a:defPPr>
      <a:lvl1pPr marL="0" algn="l" defTabSz="990570" rtl="0" eaLnBrk="1" latinLnBrk="0" hangingPunct="1">
        <a:defRPr kumimoji="1" sz="1950" kern="1200">
          <a:solidFill>
            <a:schemeClr val="tx1"/>
          </a:solidFill>
          <a:latin typeface="+mn-lt"/>
          <a:ea typeface="+mn-ea"/>
          <a:cs typeface="+mn-cs"/>
        </a:defRPr>
      </a:lvl1pPr>
      <a:lvl2pPr marL="495285" algn="l" defTabSz="990570" rtl="0" eaLnBrk="1" latinLnBrk="0" hangingPunct="1">
        <a:defRPr kumimoji="1" sz="1950" kern="1200">
          <a:solidFill>
            <a:schemeClr val="tx1"/>
          </a:solidFill>
          <a:latin typeface="+mn-lt"/>
          <a:ea typeface="+mn-ea"/>
          <a:cs typeface="+mn-cs"/>
        </a:defRPr>
      </a:lvl2pPr>
      <a:lvl3pPr marL="990570" algn="l" defTabSz="990570" rtl="0" eaLnBrk="1" latinLnBrk="0" hangingPunct="1">
        <a:defRPr kumimoji="1" sz="1950" kern="1200">
          <a:solidFill>
            <a:schemeClr val="tx1"/>
          </a:solidFill>
          <a:latin typeface="+mn-lt"/>
          <a:ea typeface="+mn-ea"/>
          <a:cs typeface="+mn-cs"/>
        </a:defRPr>
      </a:lvl3pPr>
      <a:lvl4pPr marL="1485854" algn="l" defTabSz="990570" rtl="0" eaLnBrk="1" latinLnBrk="0" hangingPunct="1">
        <a:defRPr kumimoji="1" sz="1950" kern="1200">
          <a:solidFill>
            <a:schemeClr val="tx1"/>
          </a:solidFill>
          <a:latin typeface="+mn-lt"/>
          <a:ea typeface="+mn-ea"/>
          <a:cs typeface="+mn-cs"/>
        </a:defRPr>
      </a:lvl4pPr>
      <a:lvl5pPr marL="1981139" algn="l" defTabSz="990570" rtl="0" eaLnBrk="1" latinLnBrk="0" hangingPunct="1">
        <a:defRPr kumimoji="1" sz="1950" kern="1200">
          <a:solidFill>
            <a:schemeClr val="tx1"/>
          </a:solidFill>
          <a:latin typeface="+mn-lt"/>
          <a:ea typeface="+mn-ea"/>
          <a:cs typeface="+mn-cs"/>
        </a:defRPr>
      </a:lvl5pPr>
      <a:lvl6pPr marL="2476424" algn="l" defTabSz="990570" rtl="0" eaLnBrk="1" latinLnBrk="0" hangingPunct="1">
        <a:defRPr kumimoji="1" sz="1950" kern="1200">
          <a:solidFill>
            <a:schemeClr val="tx1"/>
          </a:solidFill>
          <a:latin typeface="+mn-lt"/>
          <a:ea typeface="+mn-ea"/>
          <a:cs typeface="+mn-cs"/>
        </a:defRPr>
      </a:lvl6pPr>
      <a:lvl7pPr marL="2971709" algn="l" defTabSz="990570" rtl="0" eaLnBrk="1" latinLnBrk="0" hangingPunct="1">
        <a:defRPr kumimoji="1" sz="1950" kern="1200">
          <a:solidFill>
            <a:schemeClr val="tx1"/>
          </a:solidFill>
          <a:latin typeface="+mn-lt"/>
          <a:ea typeface="+mn-ea"/>
          <a:cs typeface="+mn-cs"/>
        </a:defRPr>
      </a:lvl7pPr>
      <a:lvl8pPr marL="3466993" algn="l" defTabSz="990570" rtl="0" eaLnBrk="1" latinLnBrk="0" hangingPunct="1">
        <a:defRPr kumimoji="1" sz="1950" kern="1200">
          <a:solidFill>
            <a:schemeClr val="tx1"/>
          </a:solidFill>
          <a:latin typeface="+mn-lt"/>
          <a:ea typeface="+mn-ea"/>
          <a:cs typeface="+mn-cs"/>
        </a:defRPr>
      </a:lvl8pPr>
      <a:lvl9pPr marL="3962278" algn="l" defTabSz="990570" rtl="0" eaLnBrk="1" latinLnBrk="0" hangingPunct="1">
        <a:defRPr kumimoji="1" sz="19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46">
            <a:extLst>
              <a:ext uri="{FF2B5EF4-FFF2-40B4-BE49-F238E27FC236}">
                <a16:creationId xmlns:a16="http://schemas.microsoft.com/office/drawing/2014/main" id="{D15801F6-E0C0-4B90-BCA5-68873086D07C}"/>
              </a:ext>
            </a:extLst>
          </p:cNvPr>
          <p:cNvSpPr/>
          <p:nvPr/>
        </p:nvSpPr>
        <p:spPr>
          <a:xfrm>
            <a:off x="36607" y="116512"/>
            <a:ext cx="9831605" cy="4448509"/>
          </a:xfrm>
          <a:prstGeom prst="roundRect">
            <a:avLst>
              <a:gd name="adj" fmla="val 1557"/>
            </a:avLst>
          </a:prstGeom>
          <a:solidFill>
            <a:schemeClr val="bg1"/>
          </a:solidFill>
          <a:ln w="9525"/>
        </p:spPr>
        <p:style>
          <a:lnRef idx="2">
            <a:schemeClr val="accent1">
              <a:shade val="50000"/>
            </a:schemeClr>
          </a:lnRef>
          <a:fillRef idx="1">
            <a:schemeClr val="accent1"/>
          </a:fillRef>
          <a:effectRef idx="0">
            <a:schemeClr val="accent1"/>
          </a:effectRef>
          <a:fontRef idx="minor">
            <a:schemeClr val="lt1"/>
          </a:fontRef>
        </p:style>
        <p:txBody>
          <a:bodyPr bIns="0" rtlCol="0" anchor="t"/>
          <a:lstStyle/>
          <a:p>
            <a:endParaRPr lang="en-US" altLang="ja-JP" sz="900" dirty="0">
              <a:solidFill>
                <a:schemeClr val="tx1"/>
              </a:solidFill>
              <a:latin typeface="UD デジタル 教科書体 NK-B" panose="02020700000000000000" pitchFamily="18" charset="-128"/>
              <a:ea typeface="UD デジタル 教科書体 NK-B" panose="02020700000000000000" pitchFamily="18" charset="-128"/>
            </a:endParaRPr>
          </a:p>
          <a:p>
            <a:endParaRPr lang="en-US" altLang="ja-JP" sz="1200" u="sng" dirty="0">
              <a:solidFill>
                <a:schemeClr val="tx1"/>
              </a:solidFill>
              <a:latin typeface="UD デジタル 教科書体 NK-B" panose="02020700000000000000" pitchFamily="18" charset="-128"/>
              <a:ea typeface="UD デジタル 教科書体 NK-B" panose="02020700000000000000" pitchFamily="18" charset="-128"/>
            </a:endParaRPr>
          </a:p>
          <a:p>
            <a:endParaRPr lang="en-US" altLang="ja-JP" sz="1200" u="sng" dirty="0">
              <a:solidFill>
                <a:schemeClr val="tx1"/>
              </a:solidFill>
              <a:latin typeface="UD デジタル 教科書体 NK-B" panose="02020700000000000000" pitchFamily="18" charset="-128"/>
              <a:ea typeface="UD デジタル 教科書体 NK-B" panose="02020700000000000000" pitchFamily="18" charset="-128"/>
            </a:endParaRPr>
          </a:p>
          <a:p>
            <a:endParaRPr lang="en-US" altLang="ja-JP" sz="1200" u="sng" dirty="0">
              <a:solidFill>
                <a:schemeClr val="tx1"/>
              </a:solidFill>
              <a:latin typeface="UD デジタル 教科書体 NK-B" panose="02020700000000000000" pitchFamily="18" charset="-128"/>
              <a:ea typeface="UD デジタル 教科書体 NK-B" panose="02020700000000000000" pitchFamily="18" charset="-128"/>
            </a:endParaRPr>
          </a:p>
          <a:p>
            <a:endParaRPr lang="en-US" altLang="ja-JP" sz="1200" u="sng" dirty="0">
              <a:solidFill>
                <a:schemeClr val="tx1"/>
              </a:solidFill>
              <a:latin typeface="UD デジタル 教科書体 NK-B" panose="02020700000000000000" pitchFamily="18" charset="-128"/>
              <a:ea typeface="UD デジタル 教科書体 NK-B" panose="02020700000000000000" pitchFamily="18" charset="-128"/>
            </a:endParaRPr>
          </a:p>
          <a:p>
            <a:endParaRPr lang="en-US" altLang="ja-JP" sz="1200" u="sng" dirty="0">
              <a:solidFill>
                <a:schemeClr val="tx1"/>
              </a:solidFill>
              <a:latin typeface="UD デジタル 教科書体 NK-B" panose="02020700000000000000" pitchFamily="18" charset="-128"/>
              <a:ea typeface="UD デジタル 教科書体 NK-B" panose="02020700000000000000" pitchFamily="18" charset="-128"/>
            </a:endParaRPr>
          </a:p>
          <a:p>
            <a:endParaRPr lang="en-US" altLang="ja-JP" sz="1200" u="sng" dirty="0">
              <a:solidFill>
                <a:schemeClr val="tx1"/>
              </a:solidFill>
              <a:latin typeface="UD デジタル 教科書体 NK-B" panose="02020700000000000000" pitchFamily="18" charset="-128"/>
              <a:ea typeface="UD デジタル 教科書体 NK-B" panose="02020700000000000000" pitchFamily="18" charset="-128"/>
            </a:endParaRPr>
          </a:p>
          <a:p>
            <a:endParaRPr lang="en-US" altLang="ja-JP" sz="500" u="sng" dirty="0">
              <a:solidFill>
                <a:schemeClr val="tx1"/>
              </a:solidFill>
              <a:latin typeface="UD デジタル 教科書体 NK-B" panose="02020700000000000000" pitchFamily="18" charset="-128"/>
              <a:ea typeface="UD デジタル 教科書体 NK-B" panose="02020700000000000000" pitchFamily="18" charset="-128"/>
            </a:endParaRPr>
          </a:p>
          <a:p>
            <a:endParaRPr lang="en-US" altLang="ja-JP" sz="500" u="sng" dirty="0">
              <a:solidFill>
                <a:schemeClr val="tx1"/>
              </a:solidFill>
              <a:latin typeface="UD デジタル 教科書体 NK-B" panose="02020700000000000000" pitchFamily="18" charset="-128"/>
              <a:ea typeface="UD デジタル 教科書体 NK-B" panose="02020700000000000000" pitchFamily="18" charset="-128"/>
            </a:endParaRPr>
          </a:p>
          <a:p>
            <a:endParaRPr lang="en-US" altLang="ja-JP" sz="500" u="sng" dirty="0">
              <a:solidFill>
                <a:schemeClr val="tx1"/>
              </a:solidFill>
              <a:latin typeface="UD デジタル 教科書体 NK-B" panose="02020700000000000000" pitchFamily="18" charset="-128"/>
              <a:ea typeface="UD デジタル 教科書体 NK-B" panose="02020700000000000000" pitchFamily="18" charset="-128"/>
            </a:endParaRPr>
          </a:p>
          <a:p>
            <a:endParaRPr lang="en-US" altLang="ja-JP" sz="500" u="sng" dirty="0">
              <a:solidFill>
                <a:schemeClr val="tx1"/>
              </a:solidFill>
              <a:latin typeface="UD デジタル 教科書体 NK-B" panose="02020700000000000000" pitchFamily="18" charset="-128"/>
              <a:ea typeface="UD デジタル 教科書体 NK-B" panose="02020700000000000000" pitchFamily="18" charset="-128"/>
            </a:endParaRPr>
          </a:p>
          <a:p>
            <a:endParaRPr lang="en-US" altLang="ja-JP" sz="400" dirty="0">
              <a:solidFill>
                <a:schemeClr val="tx1"/>
              </a:solidFill>
              <a:latin typeface="UD デジタル 教科書体 NK-B" panose="02020700000000000000" pitchFamily="18" charset="-128"/>
              <a:ea typeface="UD デジタル 教科書体 NK-B" panose="02020700000000000000" pitchFamily="18" charset="-128"/>
            </a:endParaRPr>
          </a:p>
          <a:p>
            <a:endParaRPr lang="en-US" altLang="ja-JP" sz="1200" u="sng" dirty="0">
              <a:solidFill>
                <a:schemeClr val="tx1"/>
              </a:solidFill>
              <a:latin typeface="UD デジタル 教科書体 NK-B" panose="02020700000000000000" pitchFamily="18" charset="-128"/>
              <a:ea typeface="UD デジタル 教科書体 NK-B" panose="02020700000000000000" pitchFamily="18" charset="-128"/>
            </a:endParaRPr>
          </a:p>
          <a:p>
            <a:r>
              <a:rPr lang="ja-JP" altLang="en-US" sz="1000" dirty="0">
                <a:solidFill>
                  <a:schemeClr val="tx1"/>
                </a:solidFill>
                <a:latin typeface="UD デジタル 教科書体 NK-B" panose="02020700000000000000" pitchFamily="18" charset="-128"/>
                <a:ea typeface="UD デジタル 教科書体 NK-B" panose="02020700000000000000" pitchFamily="18" charset="-128"/>
              </a:rPr>
              <a:t>　</a:t>
            </a:r>
            <a:endParaRPr lang="en-US" altLang="ja-JP" sz="1000" dirty="0">
              <a:solidFill>
                <a:schemeClr val="tx1"/>
              </a:solidFill>
              <a:latin typeface="UD デジタル 教科書体 NK-B" panose="02020700000000000000" pitchFamily="18" charset="-128"/>
              <a:ea typeface="UD デジタル 教科書体 NK-B" panose="02020700000000000000" pitchFamily="18" charset="-128"/>
            </a:endParaRPr>
          </a:p>
        </p:txBody>
      </p:sp>
      <p:sp>
        <p:nvSpPr>
          <p:cNvPr id="5" name="テキスト ボックス 4">
            <a:extLst>
              <a:ext uri="{FF2B5EF4-FFF2-40B4-BE49-F238E27FC236}">
                <a16:creationId xmlns:a16="http://schemas.microsoft.com/office/drawing/2014/main" id="{C31A57AD-7965-435F-B040-E118C91DB501}"/>
              </a:ext>
            </a:extLst>
          </p:cNvPr>
          <p:cNvSpPr txBox="1"/>
          <p:nvPr/>
        </p:nvSpPr>
        <p:spPr>
          <a:xfrm>
            <a:off x="357564" y="4585"/>
            <a:ext cx="3677446" cy="246029"/>
          </a:xfrm>
          <a:prstGeom prst="rect">
            <a:avLst/>
          </a:prstGeom>
          <a:solidFill>
            <a:srgbClr val="FFFF99"/>
          </a:solidFill>
          <a:ln w="6350">
            <a:solidFill>
              <a:schemeClr val="accent1">
                <a:shade val="50000"/>
              </a:schemeClr>
            </a:solidFill>
          </a:ln>
        </p:spPr>
        <p:txBody>
          <a:bodyPr wrap="square" rtlCol="0" anchor="ctr">
            <a:spAutoFit/>
          </a:bodyPr>
          <a:lstStyle/>
          <a:p>
            <a:pPr>
              <a:lnSpc>
                <a:spcPts val="1083"/>
              </a:lnSpc>
            </a:pPr>
            <a:r>
              <a:rPr lang="ja-JP" altLang="en-US" sz="1300" b="1" dirty="0">
                <a:latin typeface="UD デジタル 教科書体 NK-B" panose="02020700000000000000" pitchFamily="18" charset="-128"/>
                <a:ea typeface="UD デジタル 教科書体 NK-B" panose="02020700000000000000" pitchFamily="18" charset="-128"/>
              </a:rPr>
              <a:t>令和７年度主な採用広報の取組みとスケジュール</a:t>
            </a:r>
          </a:p>
        </p:txBody>
      </p:sp>
      <p:graphicFrame>
        <p:nvGraphicFramePr>
          <p:cNvPr id="6" name="表 5">
            <a:extLst>
              <a:ext uri="{FF2B5EF4-FFF2-40B4-BE49-F238E27FC236}">
                <a16:creationId xmlns:a16="http://schemas.microsoft.com/office/drawing/2014/main" id="{3254E2B0-F19F-46D5-A563-D829D4E78099}"/>
              </a:ext>
            </a:extLst>
          </p:cNvPr>
          <p:cNvGraphicFramePr>
            <a:graphicFrameLocks noGrp="1"/>
          </p:cNvGraphicFramePr>
          <p:nvPr>
            <p:extLst>
              <p:ext uri="{D42A27DB-BD31-4B8C-83A1-F6EECF244321}">
                <p14:modId xmlns:p14="http://schemas.microsoft.com/office/powerpoint/2010/main" val="3298752235"/>
              </p:ext>
            </p:extLst>
          </p:nvPr>
        </p:nvGraphicFramePr>
        <p:xfrm>
          <a:off x="77938" y="282951"/>
          <a:ext cx="9748811" cy="4257725"/>
        </p:xfrm>
        <a:graphic>
          <a:graphicData uri="http://schemas.openxmlformats.org/drawingml/2006/table">
            <a:tbl>
              <a:tblPr>
                <a:tableStyleId>{BC89EF96-8CEA-46FF-86C4-4CE0E7609802}</a:tableStyleId>
              </a:tblPr>
              <a:tblGrid>
                <a:gridCol w="315753">
                  <a:extLst>
                    <a:ext uri="{9D8B030D-6E8A-4147-A177-3AD203B41FA5}">
                      <a16:colId xmlns:a16="http://schemas.microsoft.com/office/drawing/2014/main" val="2001061525"/>
                    </a:ext>
                  </a:extLst>
                </a:gridCol>
                <a:gridCol w="479161">
                  <a:extLst>
                    <a:ext uri="{9D8B030D-6E8A-4147-A177-3AD203B41FA5}">
                      <a16:colId xmlns:a16="http://schemas.microsoft.com/office/drawing/2014/main" val="2449403003"/>
                    </a:ext>
                  </a:extLst>
                </a:gridCol>
                <a:gridCol w="509942">
                  <a:extLst>
                    <a:ext uri="{9D8B030D-6E8A-4147-A177-3AD203B41FA5}">
                      <a16:colId xmlns:a16="http://schemas.microsoft.com/office/drawing/2014/main" val="3086397762"/>
                    </a:ext>
                  </a:extLst>
                </a:gridCol>
                <a:gridCol w="1969085">
                  <a:extLst>
                    <a:ext uri="{9D8B030D-6E8A-4147-A177-3AD203B41FA5}">
                      <a16:colId xmlns:a16="http://schemas.microsoft.com/office/drawing/2014/main" val="2729616887"/>
                    </a:ext>
                  </a:extLst>
                </a:gridCol>
                <a:gridCol w="6474870">
                  <a:extLst>
                    <a:ext uri="{9D8B030D-6E8A-4147-A177-3AD203B41FA5}">
                      <a16:colId xmlns:a16="http://schemas.microsoft.com/office/drawing/2014/main" val="3165846141"/>
                    </a:ext>
                  </a:extLst>
                </a:gridCol>
              </a:tblGrid>
              <a:tr h="259032">
                <a:tc>
                  <a:txBody>
                    <a:bodyPr/>
                    <a:lstStyle/>
                    <a:p>
                      <a:pPr algn="l" fontAlgn="ctr"/>
                      <a:r>
                        <a:rPr lang="ja-JP" altLang="en-US" sz="900" u="none" strike="noStrike" dirty="0">
                          <a:effectLst/>
                          <a:latin typeface="UD デジタル 教科書体 NK-B" panose="02020700000000000000" pitchFamily="18" charset="-128"/>
                          <a:ea typeface="UD デジタル 教科書体 NK-B" panose="02020700000000000000" pitchFamily="18" charset="-128"/>
                        </a:rPr>
                        <a:t>　</a:t>
                      </a:r>
                      <a:endParaRPr lang="ja-JP" altLang="en-US" sz="9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6124" marR="6124" marT="6124" marB="0" anchor="ctr">
                    <a:solidFill>
                      <a:schemeClr val="accent5">
                        <a:lumMod val="20000"/>
                        <a:lumOff val="80000"/>
                      </a:schemeClr>
                    </a:solidFill>
                  </a:tcPr>
                </a:tc>
                <a:tc>
                  <a:txBody>
                    <a:bodyPr/>
                    <a:lstStyle/>
                    <a:p>
                      <a:pPr marL="0" marR="0" lvl="0" indent="0" algn="ctr" defTabSz="990570" rtl="0" eaLnBrk="1" fontAlgn="ctr" latinLnBrk="0" hangingPunct="1">
                        <a:lnSpc>
                          <a:spcPct val="100000"/>
                        </a:lnSpc>
                        <a:spcBef>
                          <a:spcPts val="0"/>
                        </a:spcBef>
                        <a:spcAft>
                          <a:spcPts val="0"/>
                        </a:spcAft>
                        <a:buClrTx/>
                        <a:buSzTx/>
                        <a:buFontTx/>
                        <a:buNone/>
                        <a:tabLst/>
                        <a:defRPr/>
                      </a:pPr>
                      <a:r>
                        <a:rPr lang="ja-JP" altLang="en-US" sz="9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rPr>
                        <a:t>分類</a:t>
                      </a:r>
                    </a:p>
                  </a:txBody>
                  <a:tcPr marL="6124" marR="6124" marT="6124" marB="0" anchor="ctr">
                    <a:solidFill>
                      <a:schemeClr val="accent5">
                        <a:lumMod val="20000"/>
                        <a:lumOff val="80000"/>
                      </a:schemeClr>
                    </a:solidFill>
                  </a:tcPr>
                </a:tc>
                <a:tc>
                  <a:txBody>
                    <a:bodyPr/>
                    <a:lstStyle/>
                    <a:p>
                      <a:pPr algn="ctr" fontAlgn="ctr"/>
                      <a:r>
                        <a:rPr lang="ja-JP" altLang="en-US" sz="9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rPr>
                        <a:t>区分</a:t>
                      </a:r>
                    </a:p>
                  </a:txBody>
                  <a:tcPr marL="6124" marR="6124" marT="6124" marB="0" anchor="ctr">
                    <a:solidFill>
                      <a:schemeClr val="accent5">
                        <a:lumMod val="20000"/>
                        <a:lumOff val="80000"/>
                      </a:schemeClr>
                    </a:solidFill>
                  </a:tcPr>
                </a:tc>
                <a:tc>
                  <a:txBody>
                    <a:bodyPr/>
                    <a:lstStyle/>
                    <a:p>
                      <a:pPr algn="ctr" fontAlgn="ctr"/>
                      <a:r>
                        <a:rPr lang="ja-JP" altLang="en-US" sz="900" u="none" strike="noStrike" dirty="0">
                          <a:effectLst/>
                          <a:latin typeface="UD デジタル 教科書体 NK-B" panose="02020700000000000000" pitchFamily="18" charset="-128"/>
                          <a:ea typeface="UD デジタル 教科書体 NK-B" panose="02020700000000000000" pitchFamily="18" charset="-128"/>
                        </a:rPr>
                        <a:t>項目</a:t>
                      </a:r>
                      <a:endParaRPr lang="ja-JP" altLang="en-US" sz="9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6124" marR="6124" marT="6124" marB="0" anchor="ctr">
                    <a:solidFill>
                      <a:schemeClr val="accent5">
                        <a:lumMod val="20000"/>
                        <a:lumOff val="80000"/>
                      </a:schemeClr>
                    </a:solidFill>
                  </a:tcPr>
                </a:tc>
                <a:tc>
                  <a:txBody>
                    <a:bodyPr/>
                    <a:lstStyle/>
                    <a:p>
                      <a:pPr algn="ctr" fontAlgn="ctr"/>
                      <a:r>
                        <a:rPr lang="ja-JP" altLang="en-US" sz="9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rPr>
                        <a:t>内容</a:t>
                      </a:r>
                      <a:endParaRPr lang="en-US" altLang="ja-JP" sz="9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6124" marR="6124" marT="6124" marB="0" anchor="ctr">
                    <a:solidFill>
                      <a:schemeClr val="accent5">
                        <a:lumMod val="20000"/>
                        <a:lumOff val="80000"/>
                      </a:schemeClr>
                    </a:solidFill>
                  </a:tcPr>
                </a:tc>
                <a:extLst>
                  <a:ext uri="{0D108BD9-81ED-4DB2-BD59-A6C34878D82A}">
                    <a16:rowId xmlns:a16="http://schemas.microsoft.com/office/drawing/2014/main" val="835694042"/>
                  </a:ext>
                </a:extLst>
              </a:tr>
              <a:tr h="281527">
                <a:tc rowSpan="4">
                  <a:txBody>
                    <a:bodyPr/>
                    <a:lstStyle/>
                    <a:p>
                      <a:pPr algn="ctr" fontAlgn="ctr"/>
                      <a:r>
                        <a:rPr lang="ja-JP" altLang="en-US" sz="900" u="none" strike="noStrike" dirty="0">
                          <a:effectLst/>
                          <a:latin typeface="UD デジタル 教科書体 NK-B" panose="02020700000000000000" pitchFamily="18" charset="-128"/>
                          <a:ea typeface="UD デジタル 教科書体 NK-B" panose="02020700000000000000" pitchFamily="18" charset="-128"/>
                        </a:rPr>
                        <a:t>１</a:t>
                      </a:r>
                    </a:p>
                  </a:txBody>
                  <a:tcPr marL="6124" marR="6124" marT="6124" marB="0" anchor="ctr">
                    <a:solidFill>
                      <a:schemeClr val="accent5">
                        <a:lumMod val="20000"/>
                        <a:lumOff val="80000"/>
                      </a:schemeClr>
                    </a:solidFill>
                  </a:tcPr>
                </a:tc>
                <a:tc rowSpan="9">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0" dirty="0">
                          <a:latin typeface="UD デジタル 教科書体 NK-B" panose="02020700000000000000" pitchFamily="18" charset="-128"/>
                          <a:ea typeface="UD デジタル 教科書体 NK-B" panose="02020700000000000000" pitchFamily="18" charset="-128"/>
                        </a:rPr>
                        <a:t>広報</a:t>
                      </a:r>
                    </a:p>
                  </a:txBody>
                  <a:tcPr marL="6124" marR="6124" marT="6124" marB="0" anchor="ctr"/>
                </a:tc>
                <a:tc rowSpan="4">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0" dirty="0">
                          <a:highlight>
                            <a:srgbClr val="FFFF00"/>
                          </a:highlight>
                          <a:latin typeface="UD デジタル 教科書体 NK-B" panose="02020700000000000000" pitchFamily="18" charset="-128"/>
                          <a:ea typeface="UD デジタル 教科書体 NK-B" panose="02020700000000000000" pitchFamily="18" charset="-128"/>
                        </a:rPr>
                        <a:t>新規</a:t>
                      </a:r>
                    </a:p>
                  </a:txBody>
                  <a:tcPr marL="6124" marR="6124" marT="6124" marB="0" anchor="ctr"/>
                </a:tc>
                <a:tc rowSpan="4">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a:solidFill>
                            <a:srgbClr val="000000"/>
                          </a:solidFill>
                          <a:effectLst/>
                          <a:highlight>
                            <a:srgbClr val="FFFF00"/>
                          </a:highlight>
                          <a:latin typeface="UD デジタル 教科書体 NK-B" panose="02020700000000000000" pitchFamily="18" charset="-128"/>
                          <a:ea typeface="UD デジタル 教科書体 NK-B" panose="02020700000000000000" pitchFamily="18" charset="-128"/>
                        </a:rPr>
                        <a:t>都市整備部技術職員採用強化戦略事業（公募型プロポーザル方式）</a:t>
                      </a:r>
                    </a:p>
                  </a:txBody>
                  <a:tcPr marL="6124" marR="6124" marT="6124" marB="0" anchor="ctr"/>
                </a:tc>
                <a:tc>
                  <a:txBody>
                    <a:bodyPr/>
                    <a:lstStyle/>
                    <a:p>
                      <a:pPr marL="92075" marR="0" lvl="0" indent="0" algn="l" defTabSz="990570" rtl="0" eaLnBrk="1" fontAlgn="ctr" latinLnBrk="0" hangingPunct="1">
                        <a:lnSpc>
                          <a:spcPct val="100000"/>
                        </a:lnSpc>
                        <a:spcBef>
                          <a:spcPts val="0"/>
                        </a:spcBef>
                        <a:spcAft>
                          <a:spcPts val="0"/>
                        </a:spcAft>
                        <a:buClrTx/>
                        <a:buSzTx/>
                        <a:buFontTx/>
                        <a:buNone/>
                        <a:tabLst/>
                        <a:defRPr/>
                      </a:pPr>
                      <a:r>
                        <a:rPr lang="ja-JP" altLang="en-US" sz="9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rPr>
                        <a:t>技術職員の認知度向上に向けたターゲット分析</a:t>
                      </a:r>
                    </a:p>
                  </a:txBody>
                  <a:tcPr marL="6124" marR="6124" marT="6124" marB="0" anchor="ctr"/>
                </a:tc>
                <a:extLst>
                  <a:ext uri="{0D108BD9-81ED-4DB2-BD59-A6C34878D82A}">
                    <a16:rowId xmlns:a16="http://schemas.microsoft.com/office/drawing/2014/main" val="123106028"/>
                  </a:ext>
                </a:extLst>
              </a:tr>
              <a:tr h="281527">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92075" marR="0" lvl="0" indent="0" algn="l"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rPr>
                        <a:t>ターゲット層に対する効果的なデジタル広報、対面イベント（就職説明会等）、求人メディア掲載の提案・実施</a:t>
                      </a:r>
                    </a:p>
                  </a:txBody>
                  <a:tcPr marL="6124" marR="6124" marT="6124" marB="0" anchor="ctr"/>
                </a:tc>
                <a:extLst>
                  <a:ext uri="{0D108BD9-81ED-4DB2-BD59-A6C34878D82A}">
                    <a16:rowId xmlns:a16="http://schemas.microsoft.com/office/drawing/2014/main" val="1143909394"/>
                  </a:ext>
                </a:extLst>
              </a:tr>
              <a:tr h="281527">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92075" marR="0" lvl="0" indent="0" algn="l"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rPr>
                        <a:t>内定者辞退防止策の提案・実施</a:t>
                      </a:r>
                    </a:p>
                  </a:txBody>
                  <a:tcPr marL="6124" marR="6124" marT="6124" marB="0" anchor="ctr"/>
                </a:tc>
                <a:extLst>
                  <a:ext uri="{0D108BD9-81ED-4DB2-BD59-A6C34878D82A}">
                    <a16:rowId xmlns:a16="http://schemas.microsoft.com/office/drawing/2014/main" val="1515922412"/>
                  </a:ext>
                </a:extLst>
              </a:tr>
              <a:tr h="281527">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92075" marR="0" lvl="0" indent="0" algn="l" defTabSz="914400" rtl="0" eaLnBrk="1" fontAlgn="ctr" latinLnBrk="0" hangingPunct="1">
                        <a:lnSpc>
                          <a:spcPct val="100000"/>
                        </a:lnSpc>
                        <a:spcBef>
                          <a:spcPts val="0"/>
                        </a:spcBef>
                        <a:spcAft>
                          <a:spcPts val="0"/>
                        </a:spcAft>
                        <a:buClrTx/>
                        <a:buSzTx/>
                        <a:buFontTx/>
                        <a:buNone/>
                        <a:tabLst/>
                        <a:defRPr/>
                      </a:pPr>
                      <a:r>
                        <a:rPr lang="en-US" altLang="ja-JP" sz="9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rPr>
                        <a:t>KPI</a:t>
                      </a:r>
                      <a:r>
                        <a:rPr lang="ja-JP" altLang="en-US" sz="9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rPr>
                        <a:t>の設定と効果測定</a:t>
                      </a:r>
                    </a:p>
                  </a:txBody>
                  <a:tcPr marL="6124" marR="6124" marT="6124" marB="0" anchor="ctr"/>
                </a:tc>
                <a:extLst>
                  <a:ext uri="{0D108BD9-81ED-4DB2-BD59-A6C34878D82A}">
                    <a16:rowId xmlns:a16="http://schemas.microsoft.com/office/drawing/2014/main" val="713216245"/>
                  </a:ext>
                </a:extLst>
              </a:tr>
              <a:tr h="380161">
                <a:tc>
                  <a:txBody>
                    <a:bodyPr/>
                    <a:lstStyle/>
                    <a:p>
                      <a:pPr algn="ctr" fontAlgn="ctr"/>
                      <a:r>
                        <a:rPr lang="ja-JP" altLang="en-US" sz="9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rPr>
                        <a:t>２</a:t>
                      </a:r>
                      <a:endParaRPr lang="en-US" altLang="ja-JP" sz="9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6124" marR="6124" marT="6124" marB="0" anchor="ctr">
                    <a:solidFill>
                      <a:schemeClr val="accent5">
                        <a:lumMod val="20000"/>
                        <a:lumOff val="80000"/>
                      </a:schemeClr>
                    </a:solidFill>
                  </a:tcPr>
                </a:tc>
                <a:tc vMerge="1">
                  <a:txBody>
                    <a:bodyPr/>
                    <a:lstStyle/>
                    <a:p>
                      <a:endParaRPr kumimoji="1" lang="ja-JP" altLang="en-US"/>
                    </a:p>
                  </a:txBody>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0" dirty="0">
                          <a:latin typeface="UD デジタル 教科書体 NK-B" panose="02020700000000000000" pitchFamily="18" charset="-128"/>
                          <a:ea typeface="UD デジタル 教科書体 NK-B" panose="02020700000000000000" pitchFamily="18" charset="-128"/>
                        </a:rPr>
                        <a:t>新規</a:t>
                      </a:r>
                    </a:p>
                  </a:txBody>
                  <a:tcPr marL="6124" marR="6124" marT="6124"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rPr>
                        <a:t>ワンデー職場見学会</a:t>
                      </a:r>
                    </a:p>
                  </a:txBody>
                  <a:tcPr marL="6124" marR="6124" marT="6124" marB="0" anchor="ctr"/>
                </a:tc>
                <a:tc>
                  <a:txBody>
                    <a:bodyPr/>
                    <a:lstStyle/>
                    <a:p>
                      <a:pPr marL="92075" marR="0" lvl="0" indent="0" algn="l"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rPr>
                        <a:t>各出先事務所の若手職員が主体となり、職場見学や業務紹介、先輩職員との座談会を実施し、公務員技術職を認知</a:t>
                      </a:r>
                      <a:r>
                        <a:rPr lang="ja-JP" altLang="en-US" sz="900" b="0" i="0" u="none" strike="noStrike">
                          <a:solidFill>
                            <a:srgbClr val="000000"/>
                          </a:solidFill>
                          <a:effectLst/>
                          <a:latin typeface="UD デジタル 教科書体 NK-B" panose="02020700000000000000" pitchFamily="18" charset="-128"/>
                          <a:ea typeface="UD デジタル 教科書体 NK-B" panose="02020700000000000000" pitchFamily="18" charset="-128"/>
                        </a:rPr>
                        <a:t>してもらう。</a:t>
                      </a:r>
                      <a:endParaRPr lang="ja-JP" altLang="en-US" sz="9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6124" marR="6124" marT="6124" marB="0" anchor="ctr"/>
                </a:tc>
                <a:extLst>
                  <a:ext uri="{0D108BD9-81ED-4DB2-BD59-A6C34878D82A}">
                    <a16:rowId xmlns:a16="http://schemas.microsoft.com/office/drawing/2014/main" val="2375325093"/>
                  </a:ext>
                </a:extLst>
              </a:tr>
              <a:tr h="380161">
                <a:tc>
                  <a:txBody>
                    <a:bodyPr/>
                    <a:lstStyle/>
                    <a:p>
                      <a:pPr algn="ctr" fontAlgn="ctr"/>
                      <a:r>
                        <a:rPr lang="en-US" altLang="ja-JP" sz="9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rPr>
                        <a:t>3</a:t>
                      </a:r>
                    </a:p>
                  </a:txBody>
                  <a:tcPr marL="6124" marR="6124" marT="6124" marB="0" anchor="ctr">
                    <a:solidFill>
                      <a:schemeClr val="accent5">
                        <a:lumMod val="20000"/>
                        <a:lumOff val="80000"/>
                      </a:schemeClr>
                    </a:solidFill>
                  </a:tcPr>
                </a:tc>
                <a:tc vMerge="1">
                  <a:txBody>
                    <a:bodyPr/>
                    <a:lstStyle/>
                    <a:p>
                      <a:endParaRPr kumimoji="1" lang="ja-JP" altLang="en-US"/>
                    </a:p>
                  </a:txBody>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rPr>
                        <a:t>継続</a:t>
                      </a:r>
                    </a:p>
                  </a:txBody>
                  <a:tcPr marL="6124" marR="6124" marT="6124"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900" dirty="0">
                          <a:latin typeface="UD デジタル 教科書体 NK-B" panose="02020700000000000000" pitchFamily="18" charset="-128"/>
                          <a:ea typeface="UD デジタル 教科書体 NK-B" panose="02020700000000000000" pitchFamily="18" charset="-128"/>
                        </a:rPr>
                        <a:t>“</a:t>
                      </a:r>
                      <a:r>
                        <a:rPr lang="ja-JP" altLang="en-US" sz="900" dirty="0">
                          <a:latin typeface="UD デジタル 教科書体 NK-B" panose="02020700000000000000" pitchFamily="18" charset="-128"/>
                          <a:ea typeface="UD デジタル 教科書体 NK-B" panose="02020700000000000000" pitchFamily="18" charset="-128"/>
                        </a:rPr>
                        <a:t>府外</a:t>
                      </a:r>
                      <a:r>
                        <a:rPr lang="en-US" altLang="ja-JP" sz="900" dirty="0">
                          <a:latin typeface="UD デジタル 教科書体 NK-B" panose="02020700000000000000" pitchFamily="18" charset="-128"/>
                          <a:ea typeface="UD デジタル 教科書体 NK-B" panose="02020700000000000000" pitchFamily="18" charset="-128"/>
                        </a:rPr>
                        <a:t>”</a:t>
                      </a:r>
                      <a:r>
                        <a:rPr lang="ja-JP" altLang="en-US" sz="900" dirty="0">
                          <a:latin typeface="UD デジタル 教科書体 NK-B" panose="02020700000000000000" pitchFamily="18" charset="-128"/>
                          <a:ea typeface="UD デジタル 教科書体 NK-B" panose="02020700000000000000" pitchFamily="18" charset="-128"/>
                        </a:rPr>
                        <a:t>民間主催合同説明会への参加</a:t>
                      </a:r>
                      <a:endParaRPr lang="ja-JP" altLang="en-US" sz="9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6124" marR="6124" marT="6124" marB="0" anchor="ctr"/>
                </a:tc>
                <a:tc>
                  <a:txBody>
                    <a:bodyPr/>
                    <a:lstStyle/>
                    <a:p>
                      <a:pPr marL="92075" marR="0" lvl="0" indent="0" algn="l" defTabSz="914400" rtl="0" eaLnBrk="1" fontAlgn="ctr" latinLnBrk="0" hangingPunct="1">
                        <a:lnSpc>
                          <a:spcPct val="100000"/>
                        </a:lnSpc>
                        <a:spcBef>
                          <a:spcPts val="0"/>
                        </a:spcBef>
                        <a:spcAft>
                          <a:spcPts val="0"/>
                        </a:spcAft>
                        <a:buClrTx/>
                        <a:buSzTx/>
                        <a:buFontTx/>
                        <a:buNone/>
                        <a:tabLst/>
                        <a:defRPr/>
                      </a:pPr>
                      <a:r>
                        <a:rPr lang="ja-JP" altLang="en-US" sz="900" dirty="0">
                          <a:latin typeface="UD デジタル 教科書体 NK-B" panose="02020700000000000000" pitchFamily="18" charset="-128"/>
                          <a:ea typeface="UD デジタル 教科書体 NK-B" panose="02020700000000000000" pitchFamily="18" charset="-128"/>
                        </a:rPr>
                        <a:t>大阪府だけでなく、東京や九州など、府外での広報活動を行い、全国からの受験者増を目指す</a:t>
                      </a:r>
                      <a:endParaRPr lang="ja-JP" altLang="en-US" sz="9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6124" marR="6124" marT="6124" marB="0" anchor="ctr"/>
                </a:tc>
                <a:extLst>
                  <a:ext uri="{0D108BD9-81ED-4DB2-BD59-A6C34878D82A}">
                    <a16:rowId xmlns:a16="http://schemas.microsoft.com/office/drawing/2014/main" val="1500085971"/>
                  </a:ext>
                </a:extLst>
              </a:tr>
              <a:tr h="379098">
                <a:tc>
                  <a:txBody>
                    <a:bodyPr/>
                    <a:lstStyle/>
                    <a:p>
                      <a:pPr algn="ctr" fontAlgn="ctr"/>
                      <a:r>
                        <a:rPr lang="en-US" altLang="ja-JP" sz="9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rPr>
                        <a:t>4</a:t>
                      </a:r>
                    </a:p>
                  </a:txBody>
                  <a:tcPr marL="6124" marR="6124" marT="6124" marB="0" anchor="ctr">
                    <a:solidFill>
                      <a:schemeClr val="accent5">
                        <a:lumMod val="20000"/>
                        <a:lumOff val="80000"/>
                      </a:schemeClr>
                    </a:solidFill>
                  </a:tcPr>
                </a:tc>
                <a:tc v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9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6124" marR="6124" marT="6124"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0" i="0" u="none" strike="noStrike">
                          <a:solidFill>
                            <a:srgbClr val="000000"/>
                          </a:solidFill>
                          <a:effectLst/>
                          <a:latin typeface="UD デジタル 教科書体 NK-B" panose="02020700000000000000" pitchFamily="18" charset="-128"/>
                          <a:ea typeface="UD デジタル 教科書体 NK-B" panose="02020700000000000000" pitchFamily="18" charset="-128"/>
                        </a:rPr>
                        <a:t>拡充</a:t>
                      </a:r>
                      <a:endParaRPr lang="ja-JP" altLang="en-US" sz="9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6124" marR="6124" marT="6124"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dirty="0">
                          <a:latin typeface="UD デジタル 教科書体 NK-B" panose="02020700000000000000" pitchFamily="18" charset="-128"/>
                          <a:ea typeface="UD デジタル 教科書体 NK-B" panose="02020700000000000000" pitchFamily="18" charset="-128"/>
                        </a:rPr>
                        <a:t>新たな採用グッズの拡充　　　　</a:t>
                      </a:r>
                      <a:endParaRPr lang="ja-JP" altLang="en-US" sz="9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6124" marR="6124" marT="6124" marB="0" anchor="ctr"/>
                </a:tc>
                <a:tc>
                  <a:txBody>
                    <a:bodyPr/>
                    <a:lstStyle/>
                    <a:p>
                      <a:pPr marL="92075" indent="0" algn="l"/>
                      <a:r>
                        <a:rPr lang="ja-JP" altLang="en-US" sz="900" dirty="0">
                          <a:latin typeface="UD デジタル 教科書体 NK-B" panose="02020700000000000000" pitchFamily="18" charset="-128"/>
                          <a:ea typeface="UD デジタル 教科書体 NK-B" panose="02020700000000000000" pitchFamily="18" charset="-128"/>
                        </a:rPr>
                        <a:t>都市整備部もずやんを使用した採用グッズの作成</a:t>
                      </a:r>
                      <a:endParaRPr lang="ja-JP" altLang="en-US" sz="9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6124" marR="6124" marT="6124" marB="0" anchor="ctr"/>
                </a:tc>
                <a:extLst>
                  <a:ext uri="{0D108BD9-81ED-4DB2-BD59-A6C34878D82A}">
                    <a16:rowId xmlns:a16="http://schemas.microsoft.com/office/drawing/2014/main" val="1766571287"/>
                  </a:ext>
                </a:extLst>
              </a:tr>
              <a:tr h="346633">
                <a:tc>
                  <a:txBody>
                    <a:bodyPr/>
                    <a:lstStyle/>
                    <a:p>
                      <a:pPr algn="ctr" fontAlgn="ctr"/>
                      <a:r>
                        <a:rPr lang="en-US" altLang="ja-JP" sz="9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rPr>
                        <a:t>5</a:t>
                      </a:r>
                    </a:p>
                  </a:txBody>
                  <a:tcPr marL="6124" marR="6124" marT="6124" marB="0" anchor="ctr">
                    <a:solidFill>
                      <a:schemeClr val="accent5">
                        <a:lumMod val="20000"/>
                        <a:lumOff val="80000"/>
                      </a:schemeClr>
                    </a:solidFill>
                  </a:tcPr>
                </a:tc>
                <a:tc v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900" b="0" dirty="0">
                        <a:latin typeface="UD デジタル 教科書体 NK-B" panose="02020700000000000000" pitchFamily="18" charset="-128"/>
                        <a:ea typeface="UD デジタル 教科書体 NK-B" panose="02020700000000000000" pitchFamily="18" charset="-128"/>
                      </a:endParaRPr>
                    </a:p>
                  </a:txBody>
                  <a:tcPr marL="6124" marR="6124" marT="6124"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rPr>
                        <a:t>継続</a:t>
                      </a:r>
                    </a:p>
                  </a:txBody>
                  <a:tcPr marL="6124" marR="6124" marT="6124"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dirty="0">
                          <a:latin typeface="UD デジタル 教科書体 NK-B" panose="02020700000000000000" pitchFamily="18" charset="-128"/>
                          <a:ea typeface="UD デジタル 教科書体 NK-B" panose="02020700000000000000" pitchFamily="18" charset="-128"/>
                        </a:rPr>
                        <a:t>保護者・教員向け説明会の実施</a:t>
                      </a:r>
                      <a:endParaRPr lang="en-US" altLang="ja-JP" sz="900" b="0" dirty="0">
                        <a:latin typeface="UD デジタル 教科書体 NK-B" panose="02020700000000000000" pitchFamily="18" charset="-128"/>
                        <a:ea typeface="UD デジタル 教科書体 NK-B" panose="02020700000000000000" pitchFamily="18" charset="-128"/>
                      </a:endParaRPr>
                    </a:p>
                  </a:txBody>
                  <a:tcPr marL="6124" marR="6124" marT="6124" marB="0" anchor="ctr"/>
                </a:tc>
                <a:tc>
                  <a:txBody>
                    <a:bodyPr/>
                    <a:lstStyle/>
                    <a:p>
                      <a:pPr marL="92075" indent="0" algn="l" fontAlgn="ctr"/>
                      <a:r>
                        <a:rPr lang="ja-JP" altLang="en-US" sz="9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rPr>
                        <a:t>就職先を選定するにあたり影響を与えている保護者や教員向けの説明会を実施し、短期～中長期も見据えた公務員志望者を増やす</a:t>
                      </a:r>
                    </a:p>
                  </a:txBody>
                  <a:tcPr marL="6124" marR="6124" marT="6124" marB="0" anchor="ctr"/>
                </a:tc>
                <a:extLst>
                  <a:ext uri="{0D108BD9-81ED-4DB2-BD59-A6C34878D82A}">
                    <a16:rowId xmlns:a16="http://schemas.microsoft.com/office/drawing/2014/main" val="2190239732"/>
                  </a:ext>
                </a:extLst>
              </a:tr>
              <a:tr h="346633">
                <a:tc>
                  <a:txBody>
                    <a:bodyPr/>
                    <a:lstStyle/>
                    <a:p>
                      <a:pPr algn="ctr" fontAlgn="ctr"/>
                      <a:r>
                        <a:rPr lang="en-US" altLang="ja-JP" sz="9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rPr>
                        <a:t>6</a:t>
                      </a:r>
                    </a:p>
                  </a:txBody>
                  <a:tcPr marL="6124" marR="6124" marT="6124" marB="0" anchor="ctr">
                    <a:solidFill>
                      <a:schemeClr val="accent5">
                        <a:lumMod val="20000"/>
                        <a:lumOff val="80000"/>
                      </a:schemeClr>
                    </a:solidFill>
                  </a:tcPr>
                </a:tc>
                <a:tc vMerge="1">
                  <a:txBody>
                    <a:bodyPr/>
                    <a:lstStyle/>
                    <a:p>
                      <a:endParaRPr kumimoji="1" lang="ja-JP" altLang="en-US"/>
                    </a:p>
                  </a:txBody>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rPr>
                        <a:t>拡充</a:t>
                      </a:r>
                    </a:p>
                  </a:txBody>
                  <a:tcPr marL="6124" marR="6124" marT="6124" marB="0" anchor="ctr"/>
                </a:tc>
                <a:tc row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rPr>
                        <a:t>職場見学バスツアーの開催</a:t>
                      </a:r>
                      <a:endParaRPr lang="en-US" altLang="ja-JP" sz="9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rPr>
                        <a:t>（開催頻度増加）</a:t>
                      </a:r>
                    </a:p>
                  </a:txBody>
                  <a:tcPr marL="6124" marR="6124" marT="6124" marB="0" anchor="ctr"/>
                </a:tc>
                <a:tc>
                  <a:txBody>
                    <a:bodyPr/>
                    <a:lstStyle/>
                    <a:p>
                      <a:pPr marL="92075" indent="0" algn="l" fontAlgn="ctr"/>
                      <a:r>
                        <a:rPr lang="ja-JP" altLang="en-US" sz="9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rPr>
                        <a:t>実際に稼働する工事現場や執務室など、普段入ることのできない場所を見学することで、部の業務に興味をもってもらう</a:t>
                      </a:r>
                    </a:p>
                  </a:txBody>
                  <a:tcPr marL="6124" marR="6124" marT="6124" marB="0" anchor="ctr"/>
                </a:tc>
                <a:extLst>
                  <a:ext uri="{0D108BD9-81ED-4DB2-BD59-A6C34878D82A}">
                    <a16:rowId xmlns:a16="http://schemas.microsoft.com/office/drawing/2014/main" val="3467566609"/>
                  </a:ext>
                </a:extLst>
              </a:tr>
              <a:tr h="346633">
                <a:tc>
                  <a:txBody>
                    <a:bodyPr/>
                    <a:lstStyle/>
                    <a:p>
                      <a:pPr algn="ctr" fontAlgn="ctr"/>
                      <a:r>
                        <a:rPr lang="en-US" altLang="ja-JP" sz="9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rPr>
                        <a:t>7</a:t>
                      </a:r>
                    </a:p>
                  </a:txBody>
                  <a:tcPr marL="6124" marR="6124" marT="6124" marB="0" anchor="ctr">
                    <a:solidFill>
                      <a:schemeClr val="accent5">
                        <a:lumMod val="20000"/>
                        <a:lumOff val="80000"/>
                      </a:schemeClr>
                    </a:solidFill>
                  </a:tcPr>
                </a:tc>
                <a:tc rowSpan="3">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0" dirty="0">
                          <a:latin typeface="UD デジタル 教科書体 NK-B" panose="02020700000000000000" pitchFamily="18" charset="-128"/>
                          <a:ea typeface="UD デジタル 教科書体 NK-B" panose="02020700000000000000" pitchFamily="18" charset="-128"/>
                        </a:rPr>
                        <a:t>辞退</a:t>
                      </a:r>
                      <a:endParaRPr lang="en-US" altLang="ja-JP" sz="900" b="0" dirty="0">
                        <a:latin typeface="UD デジタル 教科書体 NK-B" panose="02020700000000000000" pitchFamily="18" charset="-128"/>
                        <a:ea typeface="UD デジタル 教科書体 NK-B" panose="02020700000000000000" pitchFamily="18"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0" dirty="0">
                          <a:latin typeface="UD デジタル 教科書体 NK-B" panose="02020700000000000000" pitchFamily="18" charset="-128"/>
                          <a:ea typeface="UD デジタル 教科書体 NK-B" panose="02020700000000000000" pitchFamily="18" charset="-128"/>
                        </a:rPr>
                        <a:t>防止</a:t>
                      </a:r>
                    </a:p>
                  </a:txBody>
                  <a:tcPr marL="6124" marR="6124" marT="6124"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rPr>
                        <a:t>拡充</a:t>
                      </a:r>
                    </a:p>
                  </a:txBody>
                  <a:tcPr marL="6124" marR="6124" marT="6124" marB="0" anchor="ctr"/>
                </a:tc>
                <a:tc v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9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6124" marR="6124" marT="6124" marB="0" anchor="ctr"/>
                </a:tc>
                <a:tc>
                  <a:txBody>
                    <a:bodyPr/>
                    <a:lstStyle/>
                    <a:p>
                      <a:pPr marL="92075" marR="0" lvl="0" indent="0" algn="l" defTabSz="99057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rPr>
                        <a:t>入庁後のミスマッチを防止するため、実際の働くイメージを持ってもらえるよう、バスツアーを開催　</a:t>
                      </a:r>
                      <a:r>
                        <a:rPr lang="en-US" altLang="ja-JP" sz="9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rPr>
                        <a:t>※</a:t>
                      </a:r>
                      <a:r>
                        <a:rPr lang="ja-JP" altLang="en-US" sz="9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rPr>
                        <a:t>一般向けと同時開催</a:t>
                      </a:r>
                    </a:p>
                  </a:txBody>
                  <a:tcPr marL="6124" marR="6124" marT="6124" marB="0" anchor="ctr"/>
                </a:tc>
                <a:extLst>
                  <a:ext uri="{0D108BD9-81ED-4DB2-BD59-A6C34878D82A}">
                    <a16:rowId xmlns:a16="http://schemas.microsoft.com/office/drawing/2014/main" val="1353612848"/>
                  </a:ext>
                </a:extLst>
              </a:tr>
              <a:tr h="346633">
                <a:tc>
                  <a:txBody>
                    <a:bodyPr/>
                    <a:lstStyle/>
                    <a:p>
                      <a:pPr algn="ctr" fontAlgn="ctr"/>
                      <a:r>
                        <a:rPr lang="en-US" altLang="ja-JP" sz="9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rPr>
                        <a:t>8</a:t>
                      </a:r>
                    </a:p>
                  </a:txBody>
                  <a:tcPr marL="6124" marR="6124" marT="6124" marB="0" anchor="ctr">
                    <a:solidFill>
                      <a:schemeClr val="accent5">
                        <a:lumMod val="20000"/>
                        <a:lumOff val="80000"/>
                      </a:schemeClr>
                    </a:solidFill>
                  </a:tcPr>
                </a:tc>
                <a:tc vMerge="1">
                  <a:txBody>
                    <a:bodyPr/>
                    <a:lstStyle/>
                    <a:p>
                      <a:endParaRPr kumimoji="1" lang="ja-JP" altLang="en-US"/>
                    </a:p>
                  </a:txBody>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rPr>
                        <a:t>継続</a:t>
                      </a:r>
                    </a:p>
                  </a:txBody>
                  <a:tcPr marL="6124" marR="6124" marT="6124"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rPr>
                        <a:t>内定者向け定期配信</a:t>
                      </a:r>
                    </a:p>
                  </a:txBody>
                  <a:tcPr marL="6124" marR="6124" marT="6124" marB="0" anchor="ctr"/>
                </a:tc>
                <a:tc>
                  <a:txBody>
                    <a:bodyPr/>
                    <a:lstStyle/>
                    <a:p>
                      <a:pPr marL="92075" indent="0" algn="l"/>
                      <a:r>
                        <a:rPr lang="ja-JP" altLang="en-US" sz="9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rPr>
                        <a:t>部の事業情報（みんなの広場等）を定期的に発信し、具体的な事業内容を知ってもらうとともに、入庁者と定期的な繋がりを創出</a:t>
                      </a:r>
                    </a:p>
                  </a:txBody>
                  <a:tcPr marL="6124" marR="6124" marT="6124" marB="0" anchor="ctr"/>
                </a:tc>
                <a:extLst>
                  <a:ext uri="{0D108BD9-81ED-4DB2-BD59-A6C34878D82A}">
                    <a16:rowId xmlns:a16="http://schemas.microsoft.com/office/drawing/2014/main" val="4116910270"/>
                  </a:ext>
                </a:extLst>
              </a:tr>
              <a:tr h="346633">
                <a:tc>
                  <a:txBody>
                    <a:bodyPr/>
                    <a:lstStyle/>
                    <a:p>
                      <a:pPr algn="ctr" fontAlgn="ctr"/>
                      <a:r>
                        <a:rPr lang="en-US" altLang="ja-JP" sz="9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rPr>
                        <a:t>9</a:t>
                      </a:r>
                    </a:p>
                  </a:txBody>
                  <a:tcPr marL="6124" marR="6124" marT="6124" marB="0" anchor="ctr">
                    <a:solidFill>
                      <a:schemeClr val="accent5">
                        <a:lumMod val="20000"/>
                        <a:lumOff val="80000"/>
                      </a:schemeClr>
                    </a:solidFill>
                  </a:tcPr>
                </a:tc>
                <a:tc v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900" b="0" dirty="0">
                        <a:latin typeface="UD デジタル 教科書体 NK-B" panose="02020700000000000000" pitchFamily="18" charset="-128"/>
                        <a:ea typeface="UD デジタル 教科書体 NK-B" panose="02020700000000000000" pitchFamily="18" charset="-128"/>
                      </a:endParaRPr>
                    </a:p>
                  </a:txBody>
                  <a:tcPr marL="6124" marR="6124" marT="6124"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rPr>
                        <a:t>継続</a:t>
                      </a:r>
                    </a:p>
                  </a:txBody>
                  <a:tcPr marL="6124" marR="6124" marT="6124"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rPr>
                        <a:t>合格者懇談会・説明会の開催</a:t>
                      </a:r>
                    </a:p>
                  </a:txBody>
                  <a:tcPr marL="6124" marR="6124" marT="6124" marB="0" anchor="ctr"/>
                </a:tc>
                <a:tc>
                  <a:txBody>
                    <a:bodyPr/>
                    <a:lstStyle/>
                    <a:p>
                      <a:pPr marL="92075" marR="0" lvl="0" indent="0" algn="l" defTabSz="99057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rPr>
                        <a:t>採用試験の合格者の横のつながりを醸成する　</a:t>
                      </a:r>
                      <a:r>
                        <a:rPr lang="en-US" altLang="ja-JP" sz="9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rPr>
                        <a:t>※</a:t>
                      </a:r>
                      <a:r>
                        <a:rPr lang="ja-JP" altLang="en-US" sz="9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rPr>
                        <a:t>内定者懇談会（夜）も実施予定</a:t>
                      </a:r>
                    </a:p>
                  </a:txBody>
                  <a:tcPr marL="6124" marR="6124" marT="6124" marB="0" anchor="ctr"/>
                </a:tc>
                <a:extLst>
                  <a:ext uri="{0D108BD9-81ED-4DB2-BD59-A6C34878D82A}">
                    <a16:rowId xmlns:a16="http://schemas.microsoft.com/office/drawing/2014/main" val="3111970521"/>
                  </a:ext>
                </a:extLst>
              </a:tr>
            </a:tbl>
          </a:graphicData>
        </a:graphic>
      </p:graphicFrame>
      <p:graphicFrame>
        <p:nvGraphicFramePr>
          <p:cNvPr id="7" name="表 6">
            <a:extLst>
              <a:ext uri="{FF2B5EF4-FFF2-40B4-BE49-F238E27FC236}">
                <a16:creationId xmlns:a16="http://schemas.microsoft.com/office/drawing/2014/main" id="{80D29DE2-F463-48B3-BFF2-FCC6030FDA7A}"/>
              </a:ext>
            </a:extLst>
          </p:cNvPr>
          <p:cNvGraphicFramePr>
            <a:graphicFrameLocks noGrp="1"/>
          </p:cNvGraphicFramePr>
          <p:nvPr>
            <p:extLst>
              <p:ext uri="{D42A27DB-BD31-4B8C-83A1-F6EECF244321}">
                <p14:modId xmlns:p14="http://schemas.microsoft.com/office/powerpoint/2010/main" val="1497291718"/>
              </p:ext>
            </p:extLst>
          </p:nvPr>
        </p:nvGraphicFramePr>
        <p:xfrm>
          <a:off x="37263" y="4831183"/>
          <a:ext cx="9748816" cy="1985980"/>
        </p:xfrm>
        <a:graphic>
          <a:graphicData uri="http://schemas.openxmlformats.org/drawingml/2006/table">
            <a:tbl>
              <a:tblPr firstRow="1" bandRow="1">
                <a:tableStyleId>{7DF18680-E054-41AD-8BC1-D1AEF772440D}</a:tableStyleId>
              </a:tblPr>
              <a:tblGrid>
                <a:gridCol w="696344">
                  <a:extLst>
                    <a:ext uri="{9D8B030D-6E8A-4147-A177-3AD203B41FA5}">
                      <a16:colId xmlns:a16="http://schemas.microsoft.com/office/drawing/2014/main" val="2214928754"/>
                    </a:ext>
                  </a:extLst>
                </a:gridCol>
                <a:gridCol w="696344">
                  <a:extLst>
                    <a:ext uri="{9D8B030D-6E8A-4147-A177-3AD203B41FA5}">
                      <a16:colId xmlns:a16="http://schemas.microsoft.com/office/drawing/2014/main" val="3406981515"/>
                    </a:ext>
                  </a:extLst>
                </a:gridCol>
                <a:gridCol w="696344">
                  <a:extLst>
                    <a:ext uri="{9D8B030D-6E8A-4147-A177-3AD203B41FA5}">
                      <a16:colId xmlns:a16="http://schemas.microsoft.com/office/drawing/2014/main" val="1700142438"/>
                    </a:ext>
                  </a:extLst>
                </a:gridCol>
                <a:gridCol w="696344">
                  <a:extLst>
                    <a:ext uri="{9D8B030D-6E8A-4147-A177-3AD203B41FA5}">
                      <a16:colId xmlns:a16="http://schemas.microsoft.com/office/drawing/2014/main" val="2731930465"/>
                    </a:ext>
                  </a:extLst>
                </a:gridCol>
                <a:gridCol w="696344">
                  <a:extLst>
                    <a:ext uri="{9D8B030D-6E8A-4147-A177-3AD203B41FA5}">
                      <a16:colId xmlns:a16="http://schemas.microsoft.com/office/drawing/2014/main" val="1504634392"/>
                    </a:ext>
                  </a:extLst>
                </a:gridCol>
                <a:gridCol w="696344">
                  <a:extLst>
                    <a:ext uri="{9D8B030D-6E8A-4147-A177-3AD203B41FA5}">
                      <a16:colId xmlns:a16="http://schemas.microsoft.com/office/drawing/2014/main" val="3638695616"/>
                    </a:ext>
                  </a:extLst>
                </a:gridCol>
                <a:gridCol w="696344">
                  <a:extLst>
                    <a:ext uri="{9D8B030D-6E8A-4147-A177-3AD203B41FA5}">
                      <a16:colId xmlns:a16="http://schemas.microsoft.com/office/drawing/2014/main" val="3469418037"/>
                    </a:ext>
                  </a:extLst>
                </a:gridCol>
                <a:gridCol w="689401">
                  <a:extLst>
                    <a:ext uri="{9D8B030D-6E8A-4147-A177-3AD203B41FA5}">
                      <a16:colId xmlns:a16="http://schemas.microsoft.com/office/drawing/2014/main" val="1440577192"/>
                    </a:ext>
                  </a:extLst>
                </a:gridCol>
                <a:gridCol w="703287">
                  <a:extLst>
                    <a:ext uri="{9D8B030D-6E8A-4147-A177-3AD203B41FA5}">
                      <a16:colId xmlns:a16="http://schemas.microsoft.com/office/drawing/2014/main" val="2796601911"/>
                    </a:ext>
                  </a:extLst>
                </a:gridCol>
                <a:gridCol w="696344">
                  <a:extLst>
                    <a:ext uri="{9D8B030D-6E8A-4147-A177-3AD203B41FA5}">
                      <a16:colId xmlns:a16="http://schemas.microsoft.com/office/drawing/2014/main" val="267654629"/>
                    </a:ext>
                  </a:extLst>
                </a:gridCol>
                <a:gridCol w="696344">
                  <a:extLst>
                    <a:ext uri="{9D8B030D-6E8A-4147-A177-3AD203B41FA5}">
                      <a16:colId xmlns:a16="http://schemas.microsoft.com/office/drawing/2014/main" val="945704888"/>
                    </a:ext>
                  </a:extLst>
                </a:gridCol>
                <a:gridCol w="696344">
                  <a:extLst>
                    <a:ext uri="{9D8B030D-6E8A-4147-A177-3AD203B41FA5}">
                      <a16:colId xmlns:a16="http://schemas.microsoft.com/office/drawing/2014/main" val="2514835086"/>
                    </a:ext>
                  </a:extLst>
                </a:gridCol>
                <a:gridCol w="696344">
                  <a:extLst>
                    <a:ext uri="{9D8B030D-6E8A-4147-A177-3AD203B41FA5}">
                      <a16:colId xmlns:a16="http://schemas.microsoft.com/office/drawing/2014/main" val="4056633709"/>
                    </a:ext>
                  </a:extLst>
                </a:gridCol>
                <a:gridCol w="696344">
                  <a:extLst>
                    <a:ext uri="{9D8B030D-6E8A-4147-A177-3AD203B41FA5}">
                      <a16:colId xmlns:a16="http://schemas.microsoft.com/office/drawing/2014/main" val="1496800567"/>
                    </a:ext>
                  </a:extLst>
                </a:gridCol>
              </a:tblGrid>
              <a:tr h="287664">
                <a:tc>
                  <a:txBody>
                    <a:bodyPr/>
                    <a:lstStyle/>
                    <a:p>
                      <a:pPr algn="ctr"/>
                      <a:endParaRPr kumimoji="1" lang="ja-JP" altLang="en-US" sz="1000" dirty="0">
                        <a:latin typeface="UD デジタル 教科書体 NP-B" panose="02020700000000000000" pitchFamily="18" charset="-128"/>
                        <a:ea typeface="UD デジタル 教科書体 NP-B" panose="02020700000000000000" pitchFamily="18" charset="-128"/>
                      </a:endParaRPr>
                    </a:p>
                  </a:txBody>
                  <a:tcPr>
                    <a:solidFill>
                      <a:srgbClr val="4BACC6"/>
                    </a:solidFill>
                  </a:tcPr>
                </a:tc>
                <a:tc>
                  <a:txBody>
                    <a:bodyPr/>
                    <a:lstStyle/>
                    <a:p>
                      <a:pPr marL="0" marR="0" lvl="0" indent="0" algn="ctr" defTabSz="990570" rtl="0" eaLnBrk="1" fontAlgn="auto" latinLnBrk="0" hangingPunct="1">
                        <a:lnSpc>
                          <a:spcPct val="100000"/>
                        </a:lnSpc>
                        <a:spcBef>
                          <a:spcPts val="0"/>
                        </a:spcBef>
                        <a:spcAft>
                          <a:spcPts val="0"/>
                        </a:spcAft>
                        <a:buClrTx/>
                        <a:buSzTx/>
                        <a:buFontTx/>
                        <a:buNone/>
                        <a:tabLst/>
                        <a:defRPr/>
                      </a:pPr>
                      <a:r>
                        <a:rPr kumimoji="1" lang="ja-JP" altLang="en-US" sz="1100" dirty="0">
                          <a:latin typeface="UD デジタル 教科書体 NP-B" panose="02020700000000000000" pitchFamily="18" charset="-128"/>
                          <a:ea typeface="UD デジタル 教科書体 NP-B" panose="02020700000000000000" pitchFamily="18" charset="-128"/>
                        </a:rPr>
                        <a:t>３月</a:t>
                      </a:r>
                    </a:p>
                  </a:txBody>
                  <a:tcPr anchor="ctr"/>
                </a:tc>
                <a:tc>
                  <a:txBody>
                    <a:bodyPr/>
                    <a:lstStyle/>
                    <a:p>
                      <a:pPr marL="0" marR="0" lvl="0" indent="0" algn="ctr" defTabSz="990570" rtl="0" eaLnBrk="1" fontAlgn="auto" latinLnBrk="0" hangingPunct="1">
                        <a:lnSpc>
                          <a:spcPct val="100000"/>
                        </a:lnSpc>
                        <a:spcBef>
                          <a:spcPts val="0"/>
                        </a:spcBef>
                        <a:spcAft>
                          <a:spcPts val="0"/>
                        </a:spcAft>
                        <a:buClrTx/>
                        <a:buSzTx/>
                        <a:buFontTx/>
                        <a:buNone/>
                        <a:tabLst/>
                        <a:defRPr/>
                      </a:pPr>
                      <a:r>
                        <a:rPr kumimoji="1" lang="ja-JP" altLang="en-US" sz="1100" dirty="0">
                          <a:latin typeface="UD デジタル 教科書体 NP-B" panose="02020700000000000000" pitchFamily="18" charset="-128"/>
                          <a:ea typeface="UD デジタル 教科書体 NP-B" panose="02020700000000000000" pitchFamily="18" charset="-128"/>
                        </a:rPr>
                        <a:t>４月</a:t>
                      </a:r>
                    </a:p>
                  </a:txBody>
                  <a:tcPr anchor="ctr"/>
                </a:tc>
                <a:tc>
                  <a:txBody>
                    <a:bodyPr/>
                    <a:lstStyle/>
                    <a:p>
                      <a:pPr algn="ctr"/>
                      <a:r>
                        <a:rPr kumimoji="1" lang="ja-JP" altLang="en-US" sz="1100" dirty="0">
                          <a:latin typeface="UD デジタル 教科書体 NP-B" panose="02020700000000000000" pitchFamily="18" charset="-128"/>
                          <a:ea typeface="UD デジタル 教科書体 NP-B" panose="02020700000000000000" pitchFamily="18" charset="-128"/>
                        </a:rPr>
                        <a:t>５月</a:t>
                      </a:r>
                    </a:p>
                  </a:txBody>
                  <a:tcPr anchor="ctr"/>
                </a:tc>
                <a:tc>
                  <a:txBody>
                    <a:bodyPr/>
                    <a:lstStyle/>
                    <a:p>
                      <a:pPr algn="ctr"/>
                      <a:r>
                        <a:rPr kumimoji="1" lang="en-US" altLang="ja-JP" sz="1100" dirty="0">
                          <a:latin typeface="UD デジタル 教科書体 NP-B" panose="02020700000000000000" pitchFamily="18" charset="-128"/>
                          <a:ea typeface="UD デジタル 教科書体 NP-B" panose="02020700000000000000" pitchFamily="18" charset="-128"/>
                        </a:rPr>
                        <a:t>6</a:t>
                      </a:r>
                      <a:r>
                        <a:rPr kumimoji="1" lang="ja-JP" altLang="en-US" sz="1100" dirty="0">
                          <a:latin typeface="UD デジタル 教科書体 NP-B" panose="02020700000000000000" pitchFamily="18" charset="-128"/>
                          <a:ea typeface="UD デジタル 教科書体 NP-B" panose="02020700000000000000" pitchFamily="18" charset="-128"/>
                        </a:rPr>
                        <a:t>月</a:t>
                      </a:r>
                    </a:p>
                  </a:txBody>
                  <a:tcPr anchor="ctr"/>
                </a:tc>
                <a:tc>
                  <a:txBody>
                    <a:bodyPr/>
                    <a:lstStyle/>
                    <a:p>
                      <a:pPr algn="ctr"/>
                      <a:r>
                        <a:rPr kumimoji="1" lang="en-US" altLang="ja-JP" sz="1100" dirty="0">
                          <a:latin typeface="UD デジタル 教科書体 NP-B" panose="02020700000000000000" pitchFamily="18" charset="-128"/>
                          <a:ea typeface="UD デジタル 教科書体 NP-B" panose="02020700000000000000" pitchFamily="18" charset="-128"/>
                        </a:rPr>
                        <a:t>7</a:t>
                      </a:r>
                      <a:r>
                        <a:rPr kumimoji="1" lang="ja-JP" altLang="en-US" sz="1100" dirty="0">
                          <a:latin typeface="UD デジタル 教科書体 NP-B" panose="02020700000000000000" pitchFamily="18" charset="-128"/>
                          <a:ea typeface="UD デジタル 教科書体 NP-B" panose="02020700000000000000" pitchFamily="18" charset="-128"/>
                        </a:rPr>
                        <a:t>月</a:t>
                      </a:r>
                    </a:p>
                  </a:txBody>
                  <a:tcPr anchor="ctr"/>
                </a:tc>
                <a:tc>
                  <a:txBody>
                    <a:bodyPr/>
                    <a:lstStyle/>
                    <a:p>
                      <a:pPr algn="ctr"/>
                      <a:r>
                        <a:rPr kumimoji="1" lang="en-US" altLang="ja-JP" sz="1100" dirty="0">
                          <a:latin typeface="UD デジタル 教科書体 NP-B" panose="02020700000000000000" pitchFamily="18" charset="-128"/>
                          <a:ea typeface="UD デジタル 教科書体 NP-B" panose="02020700000000000000" pitchFamily="18" charset="-128"/>
                        </a:rPr>
                        <a:t>8</a:t>
                      </a:r>
                      <a:r>
                        <a:rPr kumimoji="1" lang="ja-JP" altLang="en-US" sz="1100" dirty="0">
                          <a:latin typeface="UD デジタル 教科書体 NP-B" panose="02020700000000000000" pitchFamily="18" charset="-128"/>
                          <a:ea typeface="UD デジタル 教科書体 NP-B" panose="02020700000000000000" pitchFamily="18" charset="-128"/>
                        </a:rPr>
                        <a:t>月</a:t>
                      </a:r>
                    </a:p>
                  </a:txBody>
                  <a:tcPr anchor="ctr"/>
                </a:tc>
                <a:tc>
                  <a:txBody>
                    <a:bodyPr/>
                    <a:lstStyle/>
                    <a:p>
                      <a:pPr algn="ctr"/>
                      <a:r>
                        <a:rPr kumimoji="1" lang="en-US" altLang="ja-JP" sz="1100" dirty="0">
                          <a:latin typeface="UD デジタル 教科書体 NP-B" panose="02020700000000000000" pitchFamily="18" charset="-128"/>
                          <a:ea typeface="UD デジタル 教科書体 NP-B" panose="02020700000000000000" pitchFamily="18" charset="-128"/>
                        </a:rPr>
                        <a:t>9</a:t>
                      </a:r>
                      <a:r>
                        <a:rPr kumimoji="1" lang="ja-JP" altLang="en-US" sz="1100" dirty="0">
                          <a:latin typeface="UD デジタル 教科書体 NP-B" panose="02020700000000000000" pitchFamily="18" charset="-128"/>
                          <a:ea typeface="UD デジタル 教科書体 NP-B" panose="02020700000000000000" pitchFamily="18" charset="-128"/>
                        </a:rPr>
                        <a:t>月</a:t>
                      </a:r>
                    </a:p>
                  </a:txBody>
                  <a:tcPr anchor="ctr"/>
                </a:tc>
                <a:tc>
                  <a:txBody>
                    <a:bodyPr/>
                    <a:lstStyle/>
                    <a:p>
                      <a:pPr algn="ctr"/>
                      <a:r>
                        <a:rPr kumimoji="1" lang="en-US" altLang="ja-JP" sz="1100" dirty="0">
                          <a:latin typeface="UD デジタル 教科書体 NP-B" panose="02020700000000000000" pitchFamily="18" charset="-128"/>
                          <a:ea typeface="UD デジタル 教科書体 NP-B" panose="02020700000000000000" pitchFamily="18" charset="-128"/>
                        </a:rPr>
                        <a:t>10</a:t>
                      </a:r>
                      <a:r>
                        <a:rPr kumimoji="1" lang="ja-JP" altLang="en-US" sz="1100" dirty="0">
                          <a:latin typeface="UD デジタル 教科書体 NP-B" panose="02020700000000000000" pitchFamily="18" charset="-128"/>
                          <a:ea typeface="UD デジタル 教科書体 NP-B" panose="02020700000000000000" pitchFamily="18" charset="-128"/>
                        </a:rPr>
                        <a:t>月</a:t>
                      </a:r>
                    </a:p>
                  </a:txBody>
                  <a:tcPr anchor="ctr"/>
                </a:tc>
                <a:tc>
                  <a:txBody>
                    <a:bodyPr/>
                    <a:lstStyle/>
                    <a:p>
                      <a:pPr algn="ctr"/>
                      <a:r>
                        <a:rPr kumimoji="1" lang="en-US" altLang="ja-JP" sz="1100" dirty="0">
                          <a:latin typeface="UD デジタル 教科書体 NP-B" panose="02020700000000000000" pitchFamily="18" charset="-128"/>
                          <a:ea typeface="UD デジタル 教科書体 NP-B" panose="02020700000000000000" pitchFamily="18" charset="-128"/>
                        </a:rPr>
                        <a:t>11</a:t>
                      </a:r>
                      <a:r>
                        <a:rPr kumimoji="1" lang="ja-JP" altLang="en-US" sz="1100" dirty="0">
                          <a:latin typeface="UD デジタル 教科書体 NP-B" panose="02020700000000000000" pitchFamily="18" charset="-128"/>
                          <a:ea typeface="UD デジタル 教科書体 NP-B" panose="02020700000000000000" pitchFamily="18" charset="-128"/>
                        </a:rPr>
                        <a:t>月</a:t>
                      </a:r>
                    </a:p>
                  </a:txBody>
                  <a:tcPr anchor="ctr"/>
                </a:tc>
                <a:tc>
                  <a:txBody>
                    <a:bodyPr/>
                    <a:lstStyle/>
                    <a:p>
                      <a:pPr algn="ctr"/>
                      <a:r>
                        <a:rPr kumimoji="1" lang="en-US" altLang="ja-JP" sz="1100" dirty="0">
                          <a:latin typeface="UD デジタル 教科書体 NP-B" panose="02020700000000000000" pitchFamily="18" charset="-128"/>
                          <a:ea typeface="UD デジタル 教科書体 NP-B" panose="02020700000000000000" pitchFamily="18" charset="-128"/>
                        </a:rPr>
                        <a:t>12</a:t>
                      </a:r>
                      <a:r>
                        <a:rPr kumimoji="1" lang="ja-JP" altLang="en-US" sz="1100" dirty="0">
                          <a:latin typeface="UD デジタル 教科書体 NP-B" panose="02020700000000000000" pitchFamily="18" charset="-128"/>
                          <a:ea typeface="UD デジタル 教科書体 NP-B" panose="02020700000000000000" pitchFamily="18" charset="-128"/>
                        </a:rPr>
                        <a:t>月</a:t>
                      </a:r>
                    </a:p>
                  </a:txBody>
                  <a:tcPr anchor="ctr"/>
                </a:tc>
                <a:tc>
                  <a:txBody>
                    <a:bodyPr/>
                    <a:lstStyle/>
                    <a:p>
                      <a:pPr algn="ctr"/>
                      <a:r>
                        <a:rPr kumimoji="1" lang="en-US" altLang="ja-JP" sz="1100" dirty="0">
                          <a:latin typeface="UD デジタル 教科書体 NP-B" panose="02020700000000000000" pitchFamily="18" charset="-128"/>
                          <a:ea typeface="UD デジタル 教科書体 NP-B" panose="02020700000000000000" pitchFamily="18" charset="-128"/>
                        </a:rPr>
                        <a:t>1</a:t>
                      </a:r>
                      <a:r>
                        <a:rPr kumimoji="1" lang="ja-JP" altLang="en-US" sz="1100" dirty="0">
                          <a:latin typeface="UD デジタル 教科書体 NP-B" panose="02020700000000000000" pitchFamily="18" charset="-128"/>
                          <a:ea typeface="UD デジタル 教科書体 NP-B" panose="02020700000000000000" pitchFamily="18" charset="-128"/>
                        </a:rPr>
                        <a:t>月</a:t>
                      </a:r>
                    </a:p>
                  </a:txBody>
                  <a:tcPr anchor="ctr"/>
                </a:tc>
                <a:tc>
                  <a:txBody>
                    <a:bodyPr/>
                    <a:lstStyle/>
                    <a:p>
                      <a:pPr algn="ctr"/>
                      <a:r>
                        <a:rPr kumimoji="1" lang="en-US" altLang="ja-JP" sz="1100" dirty="0">
                          <a:latin typeface="UD デジタル 教科書体 NP-B" panose="02020700000000000000" pitchFamily="18" charset="-128"/>
                          <a:ea typeface="UD デジタル 教科書体 NP-B" panose="02020700000000000000" pitchFamily="18" charset="-128"/>
                        </a:rPr>
                        <a:t>2</a:t>
                      </a:r>
                      <a:r>
                        <a:rPr kumimoji="1" lang="ja-JP" altLang="en-US" sz="1100" dirty="0">
                          <a:latin typeface="UD デジタル 教科書体 NP-B" panose="02020700000000000000" pitchFamily="18" charset="-128"/>
                          <a:ea typeface="UD デジタル 教科書体 NP-B" panose="02020700000000000000" pitchFamily="18" charset="-128"/>
                        </a:rPr>
                        <a:t>月</a:t>
                      </a:r>
                    </a:p>
                  </a:txBody>
                  <a:tcPr anchor="ctr"/>
                </a:tc>
                <a:tc>
                  <a:txBody>
                    <a:bodyPr/>
                    <a:lstStyle/>
                    <a:p>
                      <a:pPr algn="ctr"/>
                      <a:r>
                        <a:rPr kumimoji="1" lang="en-US" altLang="ja-JP" sz="1100" dirty="0">
                          <a:latin typeface="UD デジタル 教科書体 NP-B" panose="02020700000000000000" pitchFamily="18" charset="-128"/>
                          <a:ea typeface="UD デジタル 教科書体 NP-B" panose="02020700000000000000" pitchFamily="18" charset="-128"/>
                        </a:rPr>
                        <a:t>3</a:t>
                      </a:r>
                      <a:r>
                        <a:rPr kumimoji="1" lang="ja-JP" altLang="en-US" sz="1100" dirty="0">
                          <a:latin typeface="UD デジタル 教科書体 NP-B" panose="02020700000000000000" pitchFamily="18" charset="-128"/>
                          <a:ea typeface="UD デジタル 教科書体 NP-B" panose="02020700000000000000" pitchFamily="18" charset="-128"/>
                        </a:rPr>
                        <a:t>月</a:t>
                      </a:r>
                    </a:p>
                  </a:txBody>
                  <a:tcPr anchor="ctr"/>
                </a:tc>
                <a:extLst>
                  <a:ext uri="{0D108BD9-81ED-4DB2-BD59-A6C34878D82A}">
                    <a16:rowId xmlns:a16="http://schemas.microsoft.com/office/drawing/2014/main" val="3562706490"/>
                  </a:ext>
                </a:extLst>
              </a:tr>
              <a:tr h="404669">
                <a:tc>
                  <a:txBody>
                    <a:bodyPr/>
                    <a:lstStyle/>
                    <a:p>
                      <a:pPr algn="ctr"/>
                      <a:r>
                        <a:rPr kumimoji="1" lang="ja-JP" altLang="en-US" sz="900" dirty="0">
                          <a:solidFill>
                            <a:schemeClr val="bg1"/>
                          </a:solidFill>
                          <a:latin typeface="UD デジタル 教科書体 NP-B" panose="02020700000000000000" pitchFamily="18" charset="-128"/>
                          <a:ea typeface="UD デジタル 教科書体 NP-B" panose="02020700000000000000" pitchFamily="18" charset="-128"/>
                        </a:rPr>
                        <a:t>試験日程</a:t>
                      </a:r>
                    </a:p>
                  </a:txBody>
                  <a:tcPr anchor="ctr">
                    <a:solidFill>
                      <a:srgbClr val="4BACC6"/>
                    </a:solidFill>
                  </a:tcPr>
                </a:tc>
                <a:tc>
                  <a:txBody>
                    <a:bodyPr/>
                    <a:lstStyle/>
                    <a:p>
                      <a:pPr algn="ctr"/>
                      <a:endParaRPr kumimoji="1" lang="ja-JP" altLang="en-US" sz="1000" dirty="0">
                        <a:latin typeface="UD デジタル 教科書体 NP-B" panose="02020700000000000000" pitchFamily="18" charset="-128"/>
                        <a:ea typeface="UD デジタル 教科書体 NP-B" panose="02020700000000000000" pitchFamily="18" charset="-128"/>
                      </a:endParaRPr>
                    </a:p>
                  </a:txBody>
                  <a:tcPr/>
                </a:tc>
                <a:tc>
                  <a:txBody>
                    <a:bodyPr/>
                    <a:lstStyle/>
                    <a:p>
                      <a:pPr algn="ctr"/>
                      <a:endParaRPr kumimoji="1" lang="ja-JP" altLang="en-US" sz="1000" dirty="0">
                        <a:latin typeface="UD デジタル 教科書体 NP-B" panose="02020700000000000000" pitchFamily="18" charset="-128"/>
                        <a:ea typeface="UD デジタル 教科書体 NP-B" panose="02020700000000000000" pitchFamily="18" charset="-128"/>
                      </a:endParaRPr>
                    </a:p>
                  </a:txBody>
                  <a:tcPr/>
                </a:tc>
                <a:tc>
                  <a:txBody>
                    <a:bodyPr/>
                    <a:lstStyle/>
                    <a:p>
                      <a:pPr algn="ctr"/>
                      <a:endParaRPr kumimoji="1" lang="ja-JP" altLang="en-US" sz="1000" dirty="0">
                        <a:latin typeface="UD デジタル 教科書体 NP-B" panose="02020700000000000000" pitchFamily="18" charset="-128"/>
                        <a:ea typeface="UD デジタル 教科書体 NP-B" panose="02020700000000000000" pitchFamily="18" charset="-128"/>
                      </a:endParaRPr>
                    </a:p>
                  </a:txBody>
                  <a:tcPr/>
                </a:tc>
                <a:tc>
                  <a:txBody>
                    <a:bodyPr/>
                    <a:lstStyle/>
                    <a:p>
                      <a:pPr algn="ctr"/>
                      <a:endParaRPr kumimoji="1" lang="ja-JP" altLang="en-US" sz="1000" dirty="0">
                        <a:latin typeface="UD デジタル 教科書体 NP-B" panose="02020700000000000000" pitchFamily="18" charset="-128"/>
                        <a:ea typeface="UD デジタル 教科書体 NP-B" panose="02020700000000000000" pitchFamily="18" charset="-128"/>
                      </a:endParaRPr>
                    </a:p>
                  </a:txBody>
                  <a:tcPr/>
                </a:tc>
                <a:tc>
                  <a:txBody>
                    <a:bodyPr/>
                    <a:lstStyle/>
                    <a:p>
                      <a:pPr algn="ctr"/>
                      <a:endParaRPr kumimoji="1" lang="ja-JP" altLang="en-US" sz="1000" dirty="0">
                        <a:latin typeface="UD デジタル 教科書体 NP-B" panose="02020700000000000000" pitchFamily="18" charset="-128"/>
                        <a:ea typeface="UD デジタル 教科書体 NP-B" panose="02020700000000000000" pitchFamily="18" charset="-128"/>
                      </a:endParaRPr>
                    </a:p>
                  </a:txBody>
                  <a:tcPr/>
                </a:tc>
                <a:tc>
                  <a:txBody>
                    <a:bodyPr/>
                    <a:lstStyle/>
                    <a:p>
                      <a:pPr algn="ctr"/>
                      <a:endParaRPr kumimoji="1" lang="ja-JP" altLang="en-US" sz="1000" dirty="0">
                        <a:latin typeface="UD デジタル 教科書体 NP-B" panose="02020700000000000000" pitchFamily="18" charset="-128"/>
                        <a:ea typeface="UD デジタル 教科書体 NP-B" panose="02020700000000000000" pitchFamily="18" charset="-128"/>
                      </a:endParaRPr>
                    </a:p>
                  </a:txBody>
                  <a:tcPr/>
                </a:tc>
                <a:tc>
                  <a:txBody>
                    <a:bodyPr/>
                    <a:lstStyle/>
                    <a:p>
                      <a:pPr algn="ctr"/>
                      <a:endParaRPr kumimoji="1" lang="ja-JP" altLang="en-US" sz="1000" dirty="0">
                        <a:latin typeface="UD デジタル 教科書体 NP-B" panose="02020700000000000000" pitchFamily="18" charset="-128"/>
                        <a:ea typeface="UD デジタル 教科書体 NP-B" panose="02020700000000000000" pitchFamily="18" charset="-128"/>
                      </a:endParaRPr>
                    </a:p>
                  </a:txBody>
                  <a:tcPr/>
                </a:tc>
                <a:tc>
                  <a:txBody>
                    <a:bodyPr/>
                    <a:lstStyle/>
                    <a:p>
                      <a:pPr algn="ctr"/>
                      <a:endParaRPr kumimoji="1" lang="ja-JP" altLang="en-US" sz="1000" dirty="0">
                        <a:latin typeface="UD デジタル 教科書体 NP-B" panose="02020700000000000000" pitchFamily="18" charset="-128"/>
                        <a:ea typeface="UD デジタル 教科書体 NP-B" panose="02020700000000000000" pitchFamily="18" charset="-128"/>
                      </a:endParaRPr>
                    </a:p>
                  </a:txBody>
                  <a:tcPr/>
                </a:tc>
                <a:tc>
                  <a:txBody>
                    <a:bodyPr/>
                    <a:lstStyle/>
                    <a:p>
                      <a:pPr algn="ctr"/>
                      <a:endParaRPr kumimoji="1" lang="ja-JP" altLang="en-US" sz="1000" dirty="0">
                        <a:latin typeface="UD デジタル 教科書体 NP-B" panose="02020700000000000000" pitchFamily="18" charset="-128"/>
                        <a:ea typeface="UD デジタル 教科書体 NP-B" panose="02020700000000000000" pitchFamily="18" charset="-128"/>
                      </a:endParaRPr>
                    </a:p>
                  </a:txBody>
                  <a:tcPr/>
                </a:tc>
                <a:tc>
                  <a:txBody>
                    <a:bodyPr/>
                    <a:lstStyle/>
                    <a:p>
                      <a:pPr algn="ctr"/>
                      <a:endParaRPr kumimoji="1" lang="ja-JP" altLang="en-US" sz="1000" dirty="0">
                        <a:latin typeface="UD デジタル 教科書体 NP-B" panose="02020700000000000000" pitchFamily="18" charset="-128"/>
                        <a:ea typeface="UD デジタル 教科書体 NP-B" panose="02020700000000000000" pitchFamily="18" charset="-128"/>
                      </a:endParaRPr>
                    </a:p>
                  </a:txBody>
                  <a:tcPr/>
                </a:tc>
                <a:tc>
                  <a:txBody>
                    <a:bodyPr/>
                    <a:lstStyle/>
                    <a:p>
                      <a:pPr algn="ctr"/>
                      <a:endParaRPr kumimoji="1" lang="ja-JP" altLang="en-US" sz="1000" dirty="0">
                        <a:latin typeface="UD デジタル 教科書体 NP-B" panose="02020700000000000000" pitchFamily="18" charset="-128"/>
                        <a:ea typeface="UD デジタル 教科書体 NP-B" panose="02020700000000000000" pitchFamily="18" charset="-128"/>
                      </a:endParaRPr>
                    </a:p>
                  </a:txBody>
                  <a:tcPr/>
                </a:tc>
                <a:tc>
                  <a:txBody>
                    <a:bodyPr/>
                    <a:lstStyle/>
                    <a:p>
                      <a:pPr algn="ctr"/>
                      <a:endParaRPr kumimoji="1" lang="ja-JP" altLang="en-US" sz="1000" dirty="0">
                        <a:latin typeface="UD デジタル 教科書体 NP-B" panose="02020700000000000000" pitchFamily="18" charset="-128"/>
                        <a:ea typeface="UD デジタル 教科書体 NP-B" panose="02020700000000000000" pitchFamily="18" charset="-128"/>
                      </a:endParaRPr>
                    </a:p>
                  </a:txBody>
                  <a:tcPr/>
                </a:tc>
                <a:tc>
                  <a:txBody>
                    <a:bodyPr/>
                    <a:lstStyle/>
                    <a:p>
                      <a:pPr algn="ctr"/>
                      <a:endParaRPr kumimoji="1" lang="en-US" altLang="ja-JP" sz="1000" dirty="0">
                        <a:latin typeface="UD デジタル 教科書体 NP-B" panose="02020700000000000000" pitchFamily="18" charset="-128"/>
                        <a:ea typeface="UD デジタル 教科書体 NP-B" panose="02020700000000000000" pitchFamily="18" charset="-128"/>
                      </a:endParaRPr>
                    </a:p>
                  </a:txBody>
                  <a:tcPr/>
                </a:tc>
                <a:extLst>
                  <a:ext uri="{0D108BD9-81ED-4DB2-BD59-A6C34878D82A}">
                    <a16:rowId xmlns:a16="http://schemas.microsoft.com/office/drawing/2014/main" val="3599210233"/>
                  </a:ext>
                </a:extLst>
              </a:tr>
              <a:tr h="778875">
                <a:tc>
                  <a:txBody>
                    <a:bodyPr/>
                    <a:lstStyle/>
                    <a:p>
                      <a:pPr algn="ctr"/>
                      <a:r>
                        <a:rPr kumimoji="1" lang="ja-JP" altLang="en-US" sz="900" dirty="0">
                          <a:solidFill>
                            <a:schemeClr val="bg1"/>
                          </a:solidFill>
                          <a:latin typeface="UD デジタル 教科書体 NP-B" panose="02020700000000000000" pitchFamily="18" charset="-128"/>
                          <a:ea typeface="UD デジタル 教科書体 NP-B" panose="02020700000000000000" pitchFamily="18" charset="-128"/>
                        </a:rPr>
                        <a:t>採用広報</a:t>
                      </a:r>
                    </a:p>
                  </a:txBody>
                  <a:tcPr anchor="ctr">
                    <a:solidFill>
                      <a:srgbClr val="4BACC6"/>
                    </a:solidFill>
                  </a:tcPr>
                </a:tc>
                <a:tc>
                  <a:txBody>
                    <a:bodyPr/>
                    <a:lstStyle/>
                    <a:p>
                      <a:pPr algn="ctr"/>
                      <a:endParaRPr kumimoji="1" lang="ja-JP" altLang="en-US" sz="1000" dirty="0">
                        <a:latin typeface="UD デジタル 教科書体 NP-B" panose="02020700000000000000" pitchFamily="18" charset="-128"/>
                        <a:ea typeface="UD デジタル 教科書体 NP-B" panose="02020700000000000000" pitchFamily="18" charset="-128"/>
                      </a:endParaRPr>
                    </a:p>
                  </a:txBody>
                  <a:tcPr/>
                </a:tc>
                <a:tc>
                  <a:txBody>
                    <a:bodyPr/>
                    <a:lstStyle/>
                    <a:p>
                      <a:pPr algn="ctr"/>
                      <a:endParaRPr kumimoji="1" lang="ja-JP" altLang="en-US" sz="1000" dirty="0">
                        <a:latin typeface="UD デジタル 教科書体 NP-B" panose="02020700000000000000" pitchFamily="18" charset="-128"/>
                        <a:ea typeface="UD デジタル 教科書体 NP-B" panose="02020700000000000000" pitchFamily="18" charset="-128"/>
                      </a:endParaRPr>
                    </a:p>
                  </a:txBody>
                  <a:tcPr/>
                </a:tc>
                <a:tc>
                  <a:txBody>
                    <a:bodyPr/>
                    <a:lstStyle/>
                    <a:p>
                      <a:pPr algn="ctr"/>
                      <a:endParaRPr kumimoji="1" lang="ja-JP" altLang="en-US" sz="1000" dirty="0">
                        <a:latin typeface="UD デジタル 教科書体 NP-B" panose="02020700000000000000" pitchFamily="18" charset="-128"/>
                        <a:ea typeface="UD デジタル 教科書体 NP-B" panose="02020700000000000000" pitchFamily="18" charset="-128"/>
                      </a:endParaRPr>
                    </a:p>
                  </a:txBody>
                  <a:tcPr/>
                </a:tc>
                <a:tc>
                  <a:txBody>
                    <a:bodyPr/>
                    <a:lstStyle/>
                    <a:p>
                      <a:pPr algn="ctr"/>
                      <a:endParaRPr kumimoji="1" lang="ja-JP" altLang="en-US" sz="1000" dirty="0">
                        <a:latin typeface="UD デジタル 教科書体 NP-B" panose="02020700000000000000" pitchFamily="18" charset="-128"/>
                        <a:ea typeface="UD デジタル 教科書体 NP-B" panose="02020700000000000000" pitchFamily="18" charset="-128"/>
                      </a:endParaRPr>
                    </a:p>
                  </a:txBody>
                  <a:tcPr/>
                </a:tc>
                <a:tc>
                  <a:txBody>
                    <a:bodyPr/>
                    <a:lstStyle/>
                    <a:p>
                      <a:pPr algn="ctr"/>
                      <a:endParaRPr kumimoji="1" lang="ja-JP" altLang="en-US" sz="1000" dirty="0">
                        <a:latin typeface="UD デジタル 教科書体 NP-B" panose="02020700000000000000" pitchFamily="18" charset="-128"/>
                        <a:ea typeface="UD デジタル 教科書体 NP-B" panose="02020700000000000000" pitchFamily="18" charset="-128"/>
                      </a:endParaRPr>
                    </a:p>
                  </a:txBody>
                  <a:tcPr/>
                </a:tc>
                <a:tc>
                  <a:txBody>
                    <a:bodyPr/>
                    <a:lstStyle/>
                    <a:p>
                      <a:pPr algn="ctr"/>
                      <a:endParaRPr kumimoji="1" lang="ja-JP" altLang="en-US" sz="1000" dirty="0">
                        <a:latin typeface="UD デジタル 教科書体 NP-B" panose="02020700000000000000" pitchFamily="18" charset="-128"/>
                        <a:ea typeface="UD デジタル 教科書体 NP-B" panose="02020700000000000000" pitchFamily="18" charset="-128"/>
                      </a:endParaRPr>
                    </a:p>
                  </a:txBody>
                  <a:tcPr/>
                </a:tc>
                <a:tc>
                  <a:txBody>
                    <a:bodyPr/>
                    <a:lstStyle/>
                    <a:p>
                      <a:pPr algn="ctr"/>
                      <a:endParaRPr kumimoji="1" lang="ja-JP" altLang="en-US" sz="1000" dirty="0">
                        <a:latin typeface="UD デジタル 教科書体 NP-B" panose="02020700000000000000" pitchFamily="18" charset="-128"/>
                        <a:ea typeface="UD デジタル 教科書体 NP-B" panose="02020700000000000000" pitchFamily="18" charset="-128"/>
                      </a:endParaRPr>
                    </a:p>
                  </a:txBody>
                  <a:tcPr/>
                </a:tc>
                <a:tc>
                  <a:txBody>
                    <a:bodyPr/>
                    <a:lstStyle/>
                    <a:p>
                      <a:pPr algn="ctr"/>
                      <a:endParaRPr kumimoji="1" lang="ja-JP" altLang="en-US" sz="1000" dirty="0">
                        <a:latin typeface="UD デジタル 教科書体 NP-B" panose="02020700000000000000" pitchFamily="18" charset="-128"/>
                        <a:ea typeface="UD デジタル 教科書体 NP-B" panose="02020700000000000000" pitchFamily="18" charset="-128"/>
                      </a:endParaRPr>
                    </a:p>
                  </a:txBody>
                  <a:tcPr/>
                </a:tc>
                <a:tc>
                  <a:txBody>
                    <a:bodyPr/>
                    <a:lstStyle/>
                    <a:p>
                      <a:pPr algn="ctr"/>
                      <a:endParaRPr kumimoji="1" lang="ja-JP" altLang="en-US" sz="1000" dirty="0">
                        <a:latin typeface="UD デジタル 教科書体 NP-B" panose="02020700000000000000" pitchFamily="18" charset="-128"/>
                        <a:ea typeface="UD デジタル 教科書体 NP-B" panose="02020700000000000000" pitchFamily="18" charset="-128"/>
                      </a:endParaRPr>
                    </a:p>
                  </a:txBody>
                  <a:tcPr/>
                </a:tc>
                <a:tc>
                  <a:txBody>
                    <a:bodyPr/>
                    <a:lstStyle/>
                    <a:p>
                      <a:pPr algn="ctr"/>
                      <a:endParaRPr kumimoji="1" lang="ja-JP" altLang="en-US" sz="1000" dirty="0">
                        <a:latin typeface="UD デジタル 教科書体 NP-B" panose="02020700000000000000" pitchFamily="18" charset="-128"/>
                        <a:ea typeface="UD デジタル 教科書体 NP-B" panose="02020700000000000000" pitchFamily="18" charset="-128"/>
                      </a:endParaRPr>
                    </a:p>
                  </a:txBody>
                  <a:tcPr/>
                </a:tc>
                <a:tc>
                  <a:txBody>
                    <a:bodyPr/>
                    <a:lstStyle/>
                    <a:p>
                      <a:pPr algn="ctr"/>
                      <a:endParaRPr kumimoji="1" lang="ja-JP" altLang="en-US" sz="1000" dirty="0">
                        <a:latin typeface="UD デジタル 教科書体 NP-B" panose="02020700000000000000" pitchFamily="18" charset="-128"/>
                        <a:ea typeface="UD デジタル 教科書体 NP-B" panose="02020700000000000000" pitchFamily="18" charset="-128"/>
                      </a:endParaRPr>
                    </a:p>
                  </a:txBody>
                  <a:tcPr/>
                </a:tc>
                <a:tc>
                  <a:txBody>
                    <a:bodyPr/>
                    <a:lstStyle/>
                    <a:p>
                      <a:pPr algn="ctr"/>
                      <a:endParaRPr kumimoji="1" lang="ja-JP" altLang="en-US" sz="1000" dirty="0">
                        <a:latin typeface="UD デジタル 教科書体 NP-B" panose="02020700000000000000" pitchFamily="18" charset="-128"/>
                        <a:ea typeface="UD デジタル 教科書体 NP-B" panose="02020700000000000000" pitchFamily="18" charset="-128"/>
                      </a:endParaRPr>
                    </a:p>
                  </a:txBody>
                  <a:tcPr/>
                </a:tc>
                <a:tc>
                  <a:txBody>
                    <a:bodyPr/>
                    <a:lstStyle/>
                    <a:p>
                      <a:pPr algn="ctr"/>
                      <a:endParaRPr kumimoji="1" lang="en-US" altLang="ja-JP" sz="1000" dirty="0">
                        <a:latin typeface="UD デジタル 教科書体 NP-B" panose="02020700000000000000" pitchFamily="18" charset="-128"/>
                        <a:ea typeface="UD デジタル 教科書体 NP-B" panose="02020700000000000000" pitchFamily="18" charset="-128"/>
                      </a:endParaRPr>
                    </a:p>
                  </a:txBody>
                  <a:tcPr/>
                </a:tc>
                <a:extLst>
                  <a:ext uri="{0D108BD9-81ED-4DB2-BD59-A6C34878D82A}">
                    <a16:rowId xmlns:a16="http://schemas.microsoft.com/office/drawing/2014/main" val="1574386328"/>
                  </a:ext>
                </a:extLst>
              </a:tr>
              <a:tr h="514772">
                <a:tc>
                  <a:txBody>
                    <a:bodyPr/>
                    <a:lstStyle/>
                    <a:p>
                      <a:pPr algn="ctr"/>
                      <a:r>
                        <a:rPr kumimoji="1" lang="ja-JP" altLang="en-US" sz="900" dirty="0">
                          <a:solidFill>
                            <a:schemeClr val="bg1"/>
                          </a:solidFill>
                          <a:latin typeface="UD デジタル 教科書体 NP-B" panose="02020700000000000000" pitchFamily="18" charset="-128"/>
                          <a:ea typeface="UD デジタル 教科書体 NP-B" panose="02020700000000000000" pitchFamily="18" charset="-128"/>
                        </a:rPr>
                        <a:t>辞退防止策</a:t>
                      </a:r>
                    </a:p>
                  </a:txBody>
                  <a:tcPr anchor="ctr">
                    <a:solidFill>
                      <a:srgbClr val="4BACC6"/>
                    </a:solidFill>
                  </a:tcPr>
                </a:tc>
                <a:tc>
                  <a:txBody>
                    <a:bodyPr/>
                    <a:lstStyle/>
                    <a:p>
                      <a:pPr algn="ctr"/>
                      <a:endParaRPr kumimoji="1" lang="ja-JP" altLang="en-US" sz="1000" dirty="0">
                        <a:latin typeface="UD デジタル 教科書体 NP-B" panose="02020700000000000000" pitchFamily="18" charset="-128"/>
                        <a:ea typeface="UD デジタル 教科書体 NP-B" panose="02020700000000000000" pitchFamily="18" charset="-128"/>
                      </a:endParaRPr>
                    </a:p>
                  </a:txBody>
                  <a:tcPr/>
                </a:tc>
                <a:tc>
                  <a:txBody>
                    <a:bodyPr/>
                    <a:lstStyle/>
                    <a:p>
                      <a:pPr algn="ctr"/>
                      <a:endParaRPr kumimoji="1" lang="ja-JP" altLang="en-US" sz="1000" dirty="0">
                        <a:latin typeface="UD デジタル 教科書体 NP-B" panose="02020700000000000000" pitchFamily="18" charset="-128"/>
                        <a:ea typeface="UD デジタル 教科書体 NP-B" panose="02020700000000000000" pitchFamily="18" charset="-128"/>
                      </a:endParaRPr>
                    </a:p>
                  </a:txBody>
                  <a:tcPr/>
                </a:tc>
                <a:tc>
                  <a:txBody>
                    <a:bodyPr/>
                    <a:lstStyle/>
                    <a:p>
                      <a:pPr algn="ctr"/>
                      <a:endParaRPr kumimoji="1" lang="ja-JP" altLang="en-US" sz="1000" dirty="0">
                        <a:latin typeface="UD デジタル 教科書体 NP-B" panose="02020700000000000000" pitchFamily="18" charset="-128"/>
                        <a:ea typeface="UD デジタル 教科書体 NP-B" panose="02020700000000000000" pitchFamily="18" charset="-128"/>
                      </a:endParaRPr>
                    </a:p>
                  </a:txBody>
                  <a:tcPr/>
                </a:tc>
                <a:tc>
                  <a:txBody>
                    <a:bodyPr/>
                    <a:lstStyle/>
                    <a:p>
                      <a:pPr algn="ctr"/>
                      <a:endParaRPr kumimoji="1" lang="ja-JP" altLang="en-US" sz="1000" dirty="0">
                        <a:latin typeface="UD デジタル 教科書体 NP-B" panose="02020700000000000000" pitchFamily="18" charset="-128"/>
                        <a:ea typeface="UD デジタル 教科書体 NP-B" panose="02020700000000000000" pitchFamily="18" charset="-128"/>
                      </a:endParaRPr>
                    </a:p>
                  </a:txBody>
                  <a:tcPr/>
                </a:tc>
                <a:tc>
                  <a:txBody>
                    <a:bodyPr/>
                    <a:lstStyle/>
                    <a:p>
                      <a:pPr algn="ctr"/>
                      <a:endParaRPr kumimoji="1" lang="ja-JP" altLang="en-US" sz="1000" dirty="0">
                        <a:latin typeface="UD デジタル 教科書体 NP-B" panose="02020700000000000000" pitchFamily="18" charset="-128"/>
                        <a:ea typeface="UD デジタル 教科書体 NP-B" panose="02020700000000000000" pitchFamily="18" charset="-128"/>
                      </a:endParaRPr>
                    </a:p>
                  </a:txBody>
                  <a:tcPr/>
                </a:tc>
                <a:tc>
                  <a:txBody>
                    <a:bodyPr/>
                    <a:lstStyle/>
                    <a:p>
                      <a:pPr algn="ctr"/>
                      <a:endParaRPr kumimoji="1" lang="ja-JP" altLang="en-US" sz="1000" dirty="0">
                        <a:latin typeface="UD デジタル 教科書体 NP-B" panose="02020700000000000000" pitchFamily="18" charset="-128"/>
                        <a:ea typeface="UD デジタル 教科書体 NP-B" panose="02020700000000000000" pitchFamily="18" charset="-128"/>
                      </a:endParaRPr>
                    </a:p>
                  </a:txBody>
                  <a:tcPr/>
                </a:tc>
                <a:tc>
                  <a:txBody>
                    <a:bodyPr/>
                    <a:lstStyle/>
                    <a:p>
                      <a:pPr algn="ctr"/>
                      <a:endParaRPr kumimoji="1" lang="ja-JP" altLang="en-US" sz="1000" dirty="0">
                        <a:latin typeface="UD デジタル 教科書体 NP-B" panose="02020700000000000000" pitchFamily="18" charset="-128"/>
                        <a:ea typeface="UD デジタル 教科書体 NP-B" panose="02020700000000000000" pitchFamily="18" charset="-128"/>
                      </a:endParaRPr>
                    </a:p>
                  </a:txBody>
                  <a:tcPr/>
                </a:tc>
                <a:tc>
                  <a:txBody>
                    <a:bodyPr/>
                    <a:lstStyle/>
                    <a:p>
                      <a:pPr algn="ctr"/>
                      <a:endParaRPr kumimoji="1" lang="ja-JP" altLang="en-US" sz="1000" dirty="0">
                        <a:latin typeface="UD デジタル 教科書体 NP-B" panose="02020700000000000000" pitchFamily="18" charset="-128"/>
                        <a:ea typeface="UD デジタル 教科書体 NP-B" panose="02020700000000000000" pitchFamily="18" charset="-128"/>
                      </a:endParaRPr>
                    </a:p>
                  </a:txBody>
                  <a:tcPr/>
                </a:tc>
                <a:tc>
                  <a:txBody>
                    <a:bodyPr/>
                    <a:lstStyle/>
                    <a:p>
                      <a:pPr algn="ctr"/>
                      <a:endParaRPr kumimoji="1" lang="ja-JP" altLang="en-US" sz="1000" dirty="0">
                        <a:latin typeface="UD デジタル 教科書体 NP-B" panose="02020700000000000000" pitchFamily="18" charset="-128"/>
                        <a:ea typeface="UD デジタル 教科書体 NP-B" panose="02020700000000000000" pitchFamily="18" charset="-128"/>
                      </a:endParaRPr>
                    </a:p>
                  </a:txBody>
                  <a:tcPr/>
                </a:tc>
                <a:tc>
                  <a:txBody>
                    <a:bodyPr/>
                    <a:lstStyle/>
                    <a:p>
                      <a:pPr algn="ctr"/>
                      <a:endParaRPr kumimoji="1" lang="ja-JP" altLang="en-US" sz="1000" dirty="0">
                        <a:latin typeface="UD デジタル 教科書体 NP-B" panose="02020700000000000000" pitchFamily="18" charset="-128"/>
                        <a:ea typeface="UD デジタル 教科書体 NP-B" panose="02020700000000000000" pitchFamily="18" charset="-128"/>
                      </a:endParaRPr>
                    </a:p>
                  </a:txBody>
                  <a:tcPr/>
                </a:tc>
                <a:tc>
                  <a:txBody>
                    <a:bodyPr/>
                    <a:lstStyle/>
                    <a:p>
                      <a:pPr algn="ctr"/>
                      <a:endParaRPr kumimoji="1" lang="ja-JP" altLang="en-US" sz="1000" dirty="0">
                        <a:latin typeface="UD デジタル 教科書体 NP-B" panose="02020700000000000000" pitchFamily="18" charset="-128"/>
                        <a:ea typeface="UD デジタル 教科書体 NP-B" panose="02020700000000000000" pitchFamily="18" charset="-128"/>
                      </a:endParaRPr>
                    </a:p>
                  </a:txBody>
                  <a:tcPr/>
                </a:tc>
                <a:tc>
                  <a:txBody>
                    <a:bodyPr/>
                    <a:lstStyle/>
                    <a:p>
                      <a:pPr algn="ctr"/>
                      <a:endParaRPr kumimoji="1" lang="ja-JP" altLang="en-US" sz="1000" dirty="0">
                        <a:latin typeface="UD デジタル 教科書体 NP-B" panose="02020700000000000000" pitchFamily="18" charset="-128"/>
                        <a:ea typeface="UD デジタル 教科書体 NP-B" panose="02020700000000000000" pitchFamily="18" charset="-128"/>
                      </a:endParaRPr>
                    </a:p>
                  </a:txBody>
                  <a:tcPr/>
                </a:tc>
                <a:tc>
                  <a:txBody>
                    <a:bodyPr/>
                    <a:lstStyle/>
                    <a:p>
                      <a:pPr algn="ctr"/>
                      <a:endParaRPr kumimoji="1" lang="en-US" altLang="ja-JP" sz="1000" dirty="0">
                        <a:latin typeface="UD デジタル 教科書体 NP-B" panose="02020700000000000000" pitchFamily="18" charset="-128"/>
                        <a:ea typeface="UD デジタル 教科書体 NP-B" panose="02020700000000000000" pitchFamily="18" charset="-128"/>
                      </a:endParaRPr>
                    </a:p>
                  </a:txBody>
                  <a:tcPr/>
                </a:tc>
                <a:extLst>
                  <a:ext uri="{0D108BD9-81ED-4DB2-BD59-A6C34878D82A}">
                    <a16:rowId xmlns:a16="http://schemas.microsoft.com/office/drawing/2014/main" val="2522904172"/>
                  </a:ext>
                </a:extLst>
              </a:tr>
            </a:tbl>
          </a:graphicData>
        </a:graphic>
      </p:graphicFrame>
      <p:sp>
        <p:nvSpPr>
          <p:cNvPr id="9" name="ホームベース 45">
            <a:extLst>
              <a:ext uri="{FF2B5EF4-FFF2-40B4-BE49-F238E27FC236}">
                <a16:creationId xmlns:a16="http://schemas.microsoft.com/office/drawing/2014/main" id="{BD1DEA3D-95FD-414F-B411-82AEF39DA33F}"/>
              </a:ext>
            </a:extLst>
          </p:cNvPr>
          <p:cNvSpPr/>
          <p:nvPr/>
        </p:nvSpPr>
        <p:spPr>
          <a:xfrm>
            <a:off x="3820291" y="5148334"/>
            <a:ext cx="1026927" cy="149556"/>
          </a:xfrm>
          <a:prstGeom prst="homePlate">
            <a:avLst>
              <a:gd name="adj" fmla="val 27656"/>
            </a:avLst>
          </a:prstGeom>
          <a:solidFill>
            <a:schemeClr val="bg1">
              <a:lumMod val="50000"/>
            </a:schemeClr>
          </a:solidFill>
          <a:ln>
            <a:solidFill>
              <a:schemeClr val="tx1"/>
            </a:solidFill>
          </a:ln>
        </p:spPr>
        <p:style>
          <a:lnRef idx="2">
            <a:schemeClr val="accent2"/>
          </a:lnRef>
          <a:fillRef idx="1">
            <a:schemeClr val="lt1"/>
          </a:fillRef>
          <a:effectRef idx="0">
            <a:schemeClr val="accent2"/>
          </a:effectRef>
          <a:fontRef idx="minor">
            <a:schemeClr val="dk1"/>
          </a:fontRef>
        </p:style>
        <p:txBody>
          <a:bodyPr rtlCol="0" anchor="ctr"/>
          <a:lstStyle/>
          <a:p>
            <a:r>
              <a:rPr lang="ja-JP" altLang="en-US" sz="750" dirty="0">
                <a:solidFill>
                  <a:schemeClr val="bg1"/>
                </a:solidFill>
                <a:latin typeface="UD デジタル 教科書体 NK-B" panose="02020700000000000000" pitchFamily="18" charset="-128"/>
                <a:ea typeface="UD デジタル 教科書体 NK-B" panose="02020700000000000000" pitchFamily="18" charset="-128"/>
              </a:rPr>
              <a:t>高卒募集</a:t>
            </a:r>
            <a:endParaRPr kumimoji="1" lang="ja-JP" altLang="en-US" sz="750" dirty="0">
              <a:solidFill>
                <a:schemeClr val="bg1"/>
              </a:solidFill>
              <a:latin typeface="UD デジタル 教科書体 NK-B" panose="02020700000000000000" pitchFamily="18" charset="-128"/>
              <a:ea typeface="UD デジタル 教科書体 NK-B" panose="02020700000000000000" pitchFamily="18" charset="-128"/>
            </a:endParaRPr>
          </a:p>
        </p:txBody>
      </p:sp>
      <p:sp>
        <p:nvSpPr>
          <p:cNvPr id="10" name="ホームベース 48">
            <a:extLst>
              <a:ext uri="{FF2B5EF4-FFF2-40B4-BE49-F238E27FC236}">
                <a16:creationId xmlns:a16="http://schemas.microsoft.com/office/drawing/2014/main" id="{F38A17E8-DDCF-41F7-9D5E-484408AC8464}"/>
              </a:ext>
            </a:extLst>
          </p:cNvPr>
          <p:cNvSpPr/>
          <p:nvPr/>
        </p:nvSpPr>
        <p:spPr>
          <a:xfrm>
            <a:off x="4059860" y="5338336"/>
            <a:ext cx="791975" cy="169806"/>
          </a:xfrm>
          <a:prstGeom prst="homePlate">
            <a:avLst>
              <a:gd name="adj" fmla="val 27656"/>
            </a:avLst>
          </a:prstGeom>
          <a:solidFill>
            <a:schemeClr val="bg1">
              <a:lumMod val="50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750" dirty="0">
                <a:solidFill>
                  <a:schemeClr val="bg1"/>
                </a:solidFill>
                <a:latin typeface="UD デジタル 教科書体 NK-B" panose="02020700000000000000" pitchFamily="18" charset="-128"/>
                <a:ea typeface="UD デジタル 教科書体 NK-B" panose="02020700000000000000" pitchFamily="18" charset="-128"/>
              </a:rPr>
              <a:t>社会人秋募集</a:t>
            </a:r>
            <a:endParaRPr kumimoji="1" lang="ja-JP" altLang="en-US" sz="750" dirty="0">
              <a:solidFill>
                <a:schemeClr val="bg1"/>
              </a:solidFill>
              <a:latin typeface="UD デジタル 教科書体 NK-B" panose="02020700000000000000" pitchFamily="18" charset="-128"/>
              <a:ea typeface="UD デジタル 教科書体 NK-B" panose="02020700000000000000" pitchFamily="18" charset="-128"/>
            </a:endParaRPr>
          </a:p>
        </p:txBody>
      </p:sp>
      <p:sp>
        <p:nvSpPr>
          <p:cNvPr id="11" name="正方形/長方形 10">
            <a:extLst>
              <a:ext uri="{FF2B5EF4-FFF2-40B4-BE49-F238E27FC236}">
                <a16:creationId xmlns:a16="http://schemas.microsoft.com/office/drawing/2014/main" id="{AA860DE9-3A0C-43D7-B957-DEBE17D340D0}"/>
              </a:ext>
            </a:extLst>
          </p:cNvPr>
          <p:cNvSpPr/>
          <p:nvPr/>
        </p:nvSpPr>
        <p:spPr>
          <a:xfrm>
            <a:off x="1726605" y="5552133"/>
            <a:ext cx="753106" cy="28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700" dirty="0">
                <a:solidFill>
                  <a:schemeClr val="tx1"/>
                </a:solidFill>
                <a:latin typeface="UD デジタル 教科書体 NK-B" panose="02020700000000000000" pitchFamily="18" charset="-128"/>
                <a:ea typeface="UD デジタル 教科書体 NK-B" panose="02020700000000000000" pitchFamily="18" charset="-128"/>
              </a:rPr>
              <a:t>グッズ作成</a:t>
            </a:r>
          </a:p>
        </p:txBody>
      </p:sp>
      <p:sp>
        <p:nvSpPr>
          <p:cNvPr id="13" name="正方形/長方形 12">
            <a:extLst>
              <a:ext uri="{FF2B5EF4-FFF2-40B4-BE49-F238E27FC236}">
                <a16:creationId xmlns:a16="http://schemas.microsoft.com/office/drawing/2014/main" id="{3410F3A1-45CC-4E32-9A52-5C6B548DEB42}"/>
              </a:ext>
            </a:extLst>
          </p:cNvPr>
          <p:cNvSpPr/>
          <p:nvPr/>
        </p:nvSpPr>
        <p:spPr>
          <a:xfrm>
            <a:off x="8616725" y="5556013"/>
            <a:ext cx="734636" cy="2836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700" dirty="0">
                <a:solidFill>
                  <a:schemeClr val="tx1"/>
                </a:solidFill>
                <a:latin typeface="UD デジタル 教科書体 NK-B" panose="02020700000000000000" pitchFamily="18" charset="-128"/>
                <a:ea typeface="UD デジタル 教科書体 NK-B" panose="02020700000000000000" pitchFamily="18" charset="-128"/>
              </a:rPr>
              <a:t>説明会</a:t>
            </a:r>
            <a:endParaRPr lang="en-US" altLang="ja-JP" sz="700" dirty="0">
              <a:solidFill>
                <a:schemeClr val="tx1"/>
              </a:solidFill>
              <a:latin typeface="UD デジタル 教科書体 NK-B" panose="02020700000000000000" pitchFamily="18" charset="-128"/>
              <a:ea typeface="UD デジタル 教科書体 NK-B" panose="02020700000000000000" pitchFamily="18" charset="-128"/>
            </a:endParaRPr>
          </a:p>
          <a:p>
            <a:pPr algn="ctr"/>
            <a:r>
              <a:rPr lang="ja-JP" altLang="en-US" sz="700" dirty="0">
                <a:solidFill>
                  <a:schemeClr val="tx1"/>
                </a:solidFill>
                <a:latin typeface="UD デジタル 教科書体 NK-B" panose="02020700000000000000" pitchFamily="18" charset="-128"/>
                <a:ea typeface="UD デジタル 教科書体 NK-B" panose="02020700000000000000" pitchFamily="18" charset="-128"/>
              </a:rPr>
              <a:t>（府外）参加</a:t>
            </a:r>
          </a:p>
        </p:txBody>
      </p:sp>
      <p:sp>
        <p:nvSpPr>
          <p:cNvPr id="14" name="正方形/長方形 13">
            <a:extLst>
              <a:ext uri="{FF2B5EF4-FFF2-40B4-BE49-F238E27FC236}">
                <a16:creationId xmlns:a16="http://schemas.microsoft.com/office/drawing/2014/main" id="{CE3678CE-1A89-4D6C-9EE3-7B617FF20D1B}"/>
              </a:ext>
            </a:extLst>
          </p:cNvPr>
          <p:cNvSpPr/>
          <p:nvPr/>
        </p:nvSpPr>
        <p:spPr>
          <a:xfrm>
            <a:off x="6767767" y="5551915"/>
            <a:ext cx="853277" cy="2836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700" dirty="0">
                <a:solidFill>
                  <a:schemeClr val="tx1"/>
                </a:solidFill>
                <a:latin typeface="UD デジタル 教科書体 NK-B" panose="02020700000000000000" pitchFamily="18" charset="-128"/>
                <a:ea typeface="UD デジタル 教科書体 NK-B" panose="02020700000000000000" pitchFamily="18" charset="-128"/>
              </a:rPr>
              <a:t>保護者・教員向け</a:t>
            </a:r>
            <a:endParaRPr lang="en-US" altLang="ja-JP" sz="700" dirty="0">
              <a:solidFill>
                <a:schemeClr val="tx1"/>
              </a:solidFill>
              <a:latin typeface="UD デジタル 教科書体 NK-B" panose="02020700000000000000" pitchFamily="18" charset="-128"/>
              <a:ea typeface="UD デジタル 教科書体 NK-B" panose="02020700000000000000" pitchFamily="18" charset="-128"/>
            </a:endParaRPr>
          </a:p>
          <a:p>
            <a:pPr algn="ctr"/>
            <a:r>
              <a:rPr lang="ja-JP" altLang="en-US" sz="700" dirty="0">
                <a:solidFill>
                  <a:schemeClr val="tx1"/>
                </a:solidFill>
                <a:latin typeface="UD デジタル 教科書体 NK-B" panose="02020700000000000000" pitchFamily="18" charset="-128"/>
                <a:ea typeface="UD デジタル 教科書体 NK-B" panose="02020700000000000000" pitchFamily="18" charset="-128"/>
              </a:rPr>
              <a:t>説明会</a:t>
            </a:r>
          </a:p>
        </p:txBody>
      </p:sp>
      <p:sp>
        <p:nvSpPr>
          <p:cNvPr id="15" name="正方形/長方形 14">
            <a:extLst>
              <a:ext uri="{FF2B5EF4-FFF2-40B4-BE49-F238E27FC236}">
                <a16:creationId xmlns:a16="http://schemas.microsoft.com/office/drawing/2014/main" id="{A73AFE36-67AD-4CBC-A033-4BE7C59DA399}"/>
              </a:ext>
            </a:extLst>
          </p:cNvPr>
          <p:cNvSpPr/>
          <p:nvPr/>
        </p:nvSpPr>
        <p:spPr>
          <a:xfrm>
            <a:off x="2479711" y="5905636"/>
            <a:ext cx="1580149" cy="2836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700" dirty="0">
                <a:solidFill>
                  <a:schemeClr val="tx1"/>
                </a:solidFill>
                <a:latin typeface="UD デジタル 教科書体 NK-B" panose="02020700000000000000" pitchFamily="18" charset="-128"/>
                <a:ea typeface="UD デジタル 教科書体 NK-B" panose="02020700000000000000" pitchFamily="18" charset="-128"/>
              </a:rPr>
              <a:t>インターンシップ</a:t>
            </a:r>
            <a:endParaRPr lang="en-US" altLang="ja-JP" sz="700" dirty="0">
              <a:solidFill>
                <a:schemeClr val="tx1"/>
              </a:solidFill>
              <a:latin typeface="UD デジタル 教科書体 NK-B" panose="02020700000000000000" pitchFamily="18" charset="-128"/>
              <a:ea typeface="UD デジタル 教科書体 NK-B" panose="02020700000000000000" pitchFamily="18" charset="-128"/>
            </a:endParaRPr>
          </a:p>
          <a:p>
            <a:pPr algn="ctr"/>
            <a:r>
              <a:rPr lang="ja-JP" altLang="en-US" sz="700" dirty="0">
                <a:solidFill>
                  <a:schemeClr val="tx1"/>
                </a:solidFill>
                <a:latin typeface="UD デジタル 教科書体 NK-B" panose="02020700000000000000" pitchFamily="18" charset="-128"/>
                <a:ea typeface="UD デジタル 教科書体 NK-B" panose="02020700000000000000" pitchFamily="18" charset="-128"/>
              </a:rPr>
              <a:t>（全庁・部独自）</a:t>
            </a:r>
          </a:p>
        </p:txBody>
      </p:sp>
      <p:sp>
        <p:nvSpPr>
          <p:cNvPr id="16" name="正方形/長方形 15">
            <a:extLst>
              <a:ext uri="{FF2B5EF4-FFF2-40B4-BE49-F238E27FC236}">
                <a16:creationId xmlns:a16="http://schemas.microsoft.com/office/drawing/2014/main" id="{88A5C42A-380A-4497-A2EB-C70010181C5D}"/>
              </a:ext>
            </a:extLst>
          </p:cNvPr>
          <p:cNvSpPr/>
          <p:nvPr/>
        </p:nvSpPr>
        <p:spPr>
          <a:xfrm>
            <a:off x="4165563" y="5900132"/>
            <a:ext cx="5554137" cy="2836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700" dirty="0">
                <a:solidFill>
                  <a:schemeClr val="tx1"/>
                </a:solidFill>
                <a:latin typeface="UD デジタル 教科書体 NK-B" panose="02020700000000000000" pitchFamily="18" charset="-128"/>
                <a:ea typeface="UD デジタル 教科書体 NK-B" panose="02020700000000000000" pitchFamily="18" charset="-128"/>
              </a:rPr>
              <a:t>ターゲット層に効果的なデジタル広報、対面イベント、求人メディア掲載（プロポーザル公募）</a:t>
            </a:r>
            <a:endParaRPr lang="en-US" altLang="ja-JP" sz="700" dirty="0">
              <a:solidFill>
                <a:schemeClr val="tx1"/>
              </a:solidFill>
              <a:latin typeface="UD デジタル 教科書体 NK-B" panose="02020700000000000000" pitchFamily="18" charset="-128"/>
              <a:ea typeface="UD デジタル 教科書体 NK-B" panose="02020700000000000000" pitchFamily="18" charset="-128"/>
            </a:endParaRPr>
          </a:p>
        </p:txBody>
      </p:sp>
      <p:sp>
        <p:nvSpPr>
          <p:cNvPr id="17" name="正方形/長方形 16">
            <a:extLst>
              <a:ext uri="{FF2B5EF4-FFF2-40B4-BE49-F238E27FC236}">
                <a16:creationId xmlns:a16="http://schemas.microsoft.com/office/drawing/2014/main" id="{A14A9D13-4A55-43A7-B236-CFB974462F0B}"/>
              </a:ext>
            </a:extLst>
          </p:cNvPr>
          <p:cNvSpPr/>
          <p:nvPr/>
        </p:nvSpPr>
        <p:spPr>
          <a:xfrm>
            <a:off x="7781045" y="5556013"/>
            <a:ext cx="734637" cy="2836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700" dirty="0">
                <a:solidFill>
                  <a:schemeClr val="tx1"/>
                </a:solidFill>
                <a:latin typeface="UD デジタル 教科書体 NK-B" panose="02020700000000000000" pitchFamily="18" charset="-128"/>
                <a:ea typeface="UD デジタル 教科書体 NK-B" panose="02020700000000000000" pitchFamily="18" charset="-128"/>
              </a:rPr>
              <a:t>バスツアー</a:t>
            </a:r>
          </a:p>
        </p:txBody>
      </p:sp>
      <p:sp>
        <p:nvSpPr>
          <p:cNvPr id="18" name="テキスト ボックス 17">
            <a:extLst>
              <a:ext uri="{FF2B5EF4-FFF2-40B4-BE49-F238E27FC236}">
                <a16:creationId xmlns:a16="http://schemas.microsoft.com/office/drawing/2014/main" id="{FC98ABC1-1FF2-4ED6-9F7B-48A89681A282}"/>
              </a:ext>
            </a:extLst>
          </p:cNvPr>
          <p:cNvSpPr txBox="1"/>
          <p:nvPr/>
        </p:nvSpPr>
        <p:spPr>
          <a:xfrm>
            <a:off x="-10901" y="4570080"/>
            <a:ext cx="4176464" cy="307777"/>
          </a:xfrm>
          <a:prstGeom prst="rect">
            <a:avLst/>
          </a:prstGeom>
          <a:noFill/>
        </p:spPr>
        <p:txBody>
          <a:bodyPr wrap="square" rtlCol="0">
            <a:spAutoFit/>
          </a:bodyPr>
          <a:lstStyle/>
          <a:p>
            <a:r>
              <a:rPr lang="ja-JP" altLang="en-US" sz="1400" u="sng" dirty="0">
                <a:solidFill>
                  <a:schemeClr val="tx1"/>
                </a:solidFill>
                <a:latin typeface="UD デジタル 教科書体 NK-B" panose="02020700000000000000" pitchFamily="18" charset="-128"/>
                <a:ea typeface="UD デジタル 教科書体 NK-B" panose="02020700000000000000" pitchFamily="18" charset="-128"/>
              </a:rPr>
              <a:t>（参考）　今年度のスケジュール</a:t>
            </a:r>
            <a:endParaRPr kumimoji="1" lang="ja-JP" altLang="en-US" sz="1400" dirty="0"/>
          </a:p>
        </p:txBody>
      </p:sp>
      <p:sp>
        <p:nvSpPr>
          <p:cNvPr id="20" name="正方形/長方形 19">
            <a:extLst>
              <a:ext uri="{FF2B5EF4-FFF2-40B4-BE49-F238E27FC236}">
                <a16:creationId xmlns:a16="http://schemas.microsoft.com/office/drawing/2014/main" id="{BB969F96-9B20-44A3-BF13-A142A02A0AAF}"/>
              </a:ext>
            </a:extLst>
          </p:cNvPr>
          <p:cNvSpPr/>
          <p:nvPr/>
        </p:nvSpPr>
        <p:spPr>
          <a:xfrm>
            <a:off x="2844987" y="6532651"/>
            <a:ext cx="1193552" cy="25606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700" dirty="0">
                <a:solidFill>
                  <a:schemeClr val="tx1"/>
                </a:solidFill>
                <a:latin typeface="UD デジタル 教科書体 NK-B" panose="02020700000000000000" pitchFamily="18" charset="-128"/>
                <a:ea typeface="UD デジタル 教科書体 NK-B" panose="02020700000000000000" pitchFamily="18" charset="-128"/>
              </a:rPr>
              <a:t>説明会・懇談会（春試験）</a:t>
            </a:r>
          </a:p>
        </p:txBody>
      </p:sp>
      <p:sp>
        <p:nvSpPr>
          <p:cNvPr id="21" name="正方形/長方形 20">
            <a:extLst>
              <a:ext uri="{FF2B5EF4-FFF2-40B4-BE49-F238E27FC236}">
                <a16:creationId xmlns:a16="http://schemas.microsoft.com/office/drawing/2014/main" id="{B0264E58-7F11-4247-9D72-52C8E18ED76F}"/>
              </a:ext>
            </a:extLst>
          </p:cNvPr>
          <p:cNvSpPr/>
          <p:nvPr/>
        </p:nvSpPr>
        <p:spPr>
          <a:xfrm>
            <a:off x="7781045" y="6557978"/>
            <a:ext cx="780751" cy="25607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700" dirty="0">
                <a:solidFill>
                  <a:schemeClr val="tx1"/>
                </a:solidFill>
                <a:latin typeface="UD デジタル 教科書体 NK-B" panose="02020700000000000000" pitchFamily="18" charset="-128"/>
                <a:ea typeface="UD デジタル 教科書体 NK-B" panose="02020700000000000000" pitchFamily="18" charset="-128"/>
              </a:rPr>
              <a:t>バスツアー</a:t>
            </a:r>
          </a:p>
        </p:txBody>
      </p:sp>
      <p:sp>
        <p:nvSpPr>
          <p:cNvPr id="22" name="正方形/長方形 21">
            <a:extLst>
              <a:ext uri="{FF2B5EF4-FFF2-40B4-BE49-F238E27FC236}">
                <a16:creationId xmlns:a16="http://schemas.microsoft.com/office/drawing/2014/main" id="{B4F9F6ED-9A1C-490D-9E42-68BE3332F46D}"/>
              </a:ext>
            </a:extLst>
          </p:cNvPr>
          <p:cNvSpPr/>
          <p:nvPr/>
        </p:nvSpPr>
        <p:spPr>
          <a:xfrm>
            <a:off x="6329465" y="6561093"/>
            <a:ext cx="1291579" cy="25607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700" dirty="0">
                <a:solidFill>
                  <a:schemeClr val="tx1"/>
                </a:solidFill>
                <a:latin typeface="UD デジタル 教科書体 NK-B" panose="02020700000000000000" pitchFamily="18" charset="-128"/>
                <a:ea typeface="UD デジタル 教科書体 NK-B" panose="02020700000000000000" pitchFamily="18" charset="-128"/>
              </a:rPr>
              <a:t>説明会・懇談会（秋試験）</a:t>
            </a:r>
          </a:p>
        </p:txBody>
      </p:sp>
      <p:sp>
        <p:nvSpPr>
          <p:cNvPr id="23" name="ホームベース 44">
            <a:extLst>
              <a:ext uri="{FF2B5EF4-FFF2-40B4-BE49-F238E27FC236}">
                <a16:creationId xmlns:a16="http://schemas.microsoft.com/office/drawing/2014/main" id="{8A265F57-E44F-43D6-A489-1EE6EAD05F45}"/>
              </a:ext>
            </a:extLst>
          </p:cNvPr>
          <p:cNvSpPr/>
          <p:nvPr/>
        </p:nvSpPr>
        <p:spPr>
          <a:xfrm>
            <a:off x="743052" y="5144019"/>
            <a:ext cx="771554" cy="143750"/>
          </a:xfrm>
          <a:prstGeom prst="homePlate">
            <a:avLst>
              <a:gd name="adj" fmla="val 27656"/>
            </a:avLst>
          </a:prstGeom>
          <a:solidFill>
            <a:schemeClr val="bg1">
              <a:lumMod val="50000"/>
            </a:schemeClr>
          </a:solidFill>
          <a:ln>
            <a:solidFill>
              <a:schemeClr val="tx1"/>
            </a:solidFill>
          </a:ln>
        </p:spPr>
        <p:style>
          <a:lnRef idx="2">
            <a:schemeClr val="accent2"/>
          </a:lnRef>
          <a:fillRef idx="1">
            <a:schemeClr val="lt1"/>
          </a:fillRef>
          <a:effectRef idx="0">
            <a:schemeClr val="accent2"/>
          </a:effectRef>
          <a:fontRef idx="minor">
            <a:schemeClr val="dk1"/>
          </a:fontRef>
        </p:style>
        <p:txBody>
          <a:bodyPr rtlCol="0" anchor="ctr"/>
          <a:lstStyle/>
          <a:p>
            <a:r>
              <a:rPr lang="ja-JP" altLang="en-US" sz="750" dirty="0">
                <a:solidFill>
                  <a:schemeClr val="bg1"/>
                </a:solidFill>
                <a:latin typeface="UD デジタル 教科書体 NK-B" panose="02020700000000000000" pitchFamily="18" charset="-128"/>
                <a:ea typeface="UD デジタル 教科書体 NK-B" panose="02020700000000000000" pitchFamily="18" charset="-128"/>
              </a:rPr>
              <a:t>大卒募集</a:t>
            </a:r>
            <a:endParaRPr kumimoji="1" lang="ja-JP" altLang="en-US" sz="750" dirty="0">
              <a:solidFill>
                <a:schemeClr val="bg1"/>
              </a:solidFill>
              <a:latin typeface="UD デジタル 教科書体 NK-B" panose="02020700000000000000" pitchFamily="18" charset="-128"/>
              <a:ea typeface="UD デジタル 教科書体 NK-B" panose="02020700000000000000" pitchFamily="18" charset="-128"/>
            </a:endParaRPr>
          </a:p>
        </p:txBody>
      </p:sp>
      <p:sp>
        <p:nvSpPr>
          <p:cNvPr id="24" name="ホームベース 44">
            <a:extLst>
              <a:ext uri="{FF2B5EF4-FFF2-40B4-BE49-F238E27FC236}">
                <a16:creationId xmlns:a16="http://schemas.microsoft.com/office/drawing/2014/main" id="{83433C79-D76B-424D-A16C-44161BE7683E}"/>
              </a:ext>
            </a:extLst>
          </p:cNvPr>
          <p:cNvSpPr/>
          <p:nvPr/>
        </p:nvSpPr>
        <p:spPr>
          <a:xfrm>
            <a:off x="743091" y="5318528"/>
            <a:ext cx="780751" cy="149556"/>
          </a:xfrm>
          <a:prstGeom prst="homePlate">
            <a:avLst>
              <a:gd name="adj" fmla="val 27656"/>
            </a:avLst>
          </a:prstGeom>
          <a:solidFill>
            <a:schemeClr val="bg1">
              <a:lumMod val="50000"/>
            </a:schemeClr>
          </a:solidFill>
          <a:ln>
            <a:solidFill>
              <a:schemeClr val="tx1"/>
            </a:solidFill>
          </a:ln>
        </p:spPr>
        <p:style>
          <a:lnRef idx="2">
            <a:schemeClr val="accent2"/>
          </a:lnRef>
          <a:fillRef idx="1">
            <a:schemeClr val="lt1"/>
          </a:fillRef>
          <a:effectRef idx="0">
            <a:schemeClr val="accent2"/>
          </a:effectRef>
          <a:fontRef idx="minor">
            <a:schemeClr val="dk1"/>
          </a:fontRef>
        </p:style>
        <p:txBody>
          <a:bodyPr rtlCol="0" anchor="ctr"/>
          <a:lstStyle/>
          <a:p>
            <a:r>
              <a:rPr lang="ja-JP" altLang="en-US" sz="750" dirty="0">
                <a:solidFill>
                  <a:schemeClr val="bg1"/>
                </a:solidFill>
                <a:latin typeface="UD デジタル 教科書体 NK-B" panose="02020700000000000000" pitchFamily="18" charset="-128"/>
                <a:ea typeface="UD デジタル 教科書体 NK-B" panose="02020700000000000000" pitchFamily="18" charset="-128"/>
              </a:rPr>
              <a:t>社会人春募集</a:t>
            </a:r>
            <a:endParaRPr kumimoji="1" lang="ja-JP" altLang="en-US" sz="750" dirty="0">
              <a:solidFill>
                <a:schemeClr val="bg1"/>
              </a:solidFill>
              <a:latin typeface="UD デジタル 教科書体 NK-B" panose="02020700000000000000" pitchFamily="18" charset="-128"/>
              <a:ea typeface="UD デジタル 教科書体 NK-B" panose="02020700000000000000" pitchFamily="18" charset="-128"/>
            </a:endParaRPr>
          </a:p>
        </p:txBody>
      </p:sp>
      <p:sp>
        <p:nvSpPr>
          <p:cNvPr id="25" name="ホームベース 44">
            <a:extLst>
              <a:ext uri="{FF2B5EF4-FFF2-40B4-BE49-F238E27FC236}">
                <a16:creationId xmlns:a16="http://schemas.microsoft.com/office/drawing/2014/main" id="{7B75744D-EE1A-4F94-81CF-E27FEA3647DF}"/>
              </a:ext>
            </a:extLst>
          </p:cNvPr>
          <p:cNvSpPr/>
          <p:nvPr/>
        </p:nvSpPr>
        <p:spPr>
          <a:xfrm>
            <a:off x="8980120" y="5155607"/>
            <a:ext cx="771554" cy="132162"/>
          </a:xfrm>
          <a:prstGeom prst="homePlate">
            <a:avLst>
              <a:gd name="adj" fmla="val 27656"/>
            </a:avLst>
          </a:prstGeom>
          <a:solidFill>
            <a:schemeClr val="bg1">
              <a:lumMod val="50000"/>
            </a:schemeClr>
          </a:solidFill>
          <a:ln>
            <a:solidFill>
              <a:schemeClr val="tx1"/>
            </a:solidFill>
          </a:ln>
        </p:spPr>
        <p:style>
          <a:lnRef idx="2">
            <a:schemeClr val="accent2"/>
          </a:lnRef>
          <a:fillRef idx="1">
            <a:schemeClr val="lt1"/>
          </a:fillRef>
          <a:effectRef idx="0">
            <a:schemeClr val="accent2"/>
          </a:effectRef>
          <a:fontRef idx="minor">
            <a:schemeClr val="dk1"/>
          </a:fontRef>
        </p:style>
        <p:txBody>
          <a:bodyPr rtlCol="0" anchor="ctr"/>
          <a:lstStyle/>
          <a:p>
            <a:r>
              <a:rPr lang="ja-JP" altLang="en-US" sz="750" dirty="0">
                <a:solidFill>
                  <a:schemeClr val="bg1"/>
                </a:solidFill>
                <a:latin typeface="UD デジタル 教科書体 NK-B" panose="02020700000000000000" pitchFamily="18" charset="-128"/>
                <a:ea typeface="UD デジタル 教科書体 NK-B" panose="02020700000000000000" pitchFamily="18" charset="-128"/>
              </a:rPr>
              <a:t>大卒募集</a:t>
            </a:r>
            <a:endParaRPr kumimoji="1" lang="ja-JP" altLang="en-US" sz="750" dirty="0">
              <a:solidFill>
                <a:schemeClr val="bg1"/>
              </a:solidFill>
              <a:latin typeface="UD デジタル 教科書体 NK-B" panose="02020700000000000000" pitchFamily="18" charset="-128"/>
              <a:ea typeface="UD デジタル 教科書体 NK-B" panose="02020700000000000000" pitchFamily="18" charset="-128"/>
            </a:endParaRPr>
          </a:p>
        </p:txBody>
      </p:sp>
      <p:sp>
        <p:nvSpPr>
          <p:cNvPr id="26" name="ホームベース 44">
            <a:extLst>
              <a:ext uri="{FF2B5EF4-FFF2-40B4-BE49-F238E27FC236}">
                <a16:creationId xmlns:a16="http://schemas.microsoft.com/office/drawing/2014/main" id="{921F10DD-B652-4C4C-89B0-F4D4384A0477}"/>
              </a:ext>
            </a:extLst>
          </p:cNvPr>
          <p:cNvSpPr/>
          <p:nvPr/>
        </p:nvSpPr>
        <p:spPr>
          <a:xfrm>
            <a:off x="8980159" y="5318528"/>
            <a:ext cx="780751" cy="149556"/>
          </a:xfrm>
          <a:prstGeom prst="homePlate">
            <a:avLst>
              <a:gd name="adj" fmla="val 27656"/>
            </a:avLst>
          </a:prstGeom>
          <a:solidFill>
            <a:schemeClr val="bg1">
              <a:lumMod val="50000"/>
            </a:schemeClr>
          </a:solidFill>
          <a:ln>
            <a:solidFill>
              <a:schemeClr val="tx1"/>
            </a:solidFill>
          </a:ln>
        </p:spPr>
        <p:style>
          <a:lnRef idx="2">
            <a:schemeClr val="accent2"/>
          </a:lnRef>
          <a:fillRef idx="1">
            <a:schemeClr val="lt1"/>
          </a:fillRef>
          <a:effectRef idx="0">
            <a:schemeClr val="accent2"/>
          </a:effectRef>
          <a:fontRef idx="minor">
            <a:schemeClr val="dk1"/>
          </a:fontRef>
        </p:style>
        <p:txBody>
          <a:bodyPr rtlCol="0" anchor="ctr"/>
          <a:lstStyle/>
          <a:p>
            <a:r>
              <a:rPr lang="ja-JP" altLang="en-US" sz="750" dirty="0">
                <a:solidFill>
                  <a:schemeClr val="bg1"/>
                </a:solidFill>
                <a:latin typeface="UD デジタル 教科書体 NK-B" panose="02020700000000000000" pitchFamily="18" charset="-128"/>
                <a:ea typeface="UD デジタル 教科書体 NK-B" panose="02020700000000000000" pitchFamily="18" charset="-128"/>
              </a:rPr>
              <a:t>社会人春募集</a:t>
            </a:r>
            <a:endParaRPr kumimoji="1" lang="ja-JP" altLang="en-US" sz="750" dirty="0">
              <a:solidFill>
                <a:schemeClr val="bg1"/>
              </a:solidFill>
              <a:latin typeface="UD デジタル 教科書体 NK-B" panose="02020700000000000000" pitchFamily="18" charset="-128"/>
              <a:ea typeface="UD デジタル 教科書体 NK-B" panose="02020700000000000000" pitchFamily="18" charset="-128"/>
            </a:endParaRPr>
          </a:p>
        </p:txBody>
      </p:sp>
      <p:sp>
        <p:nvSpPr>
          <p:cNvPr id="30" name="正方形/長方形 29">
            <a:extLst>
              <a:ext uri="{FF2B5EF4-FFF2-40B4-BE49-F238E27FC236}">
                <a16:creationId xmlns:a16="http://schemas.microsoft.com/office/drawing/2014/main" id="{8B536984-A897-47D6-89ED-92CFA302EFD3}"/>
              </a:ext>
            </a:extLst>
          </p:cNvPr>
          <p:cNvSpPr/>
          <p:nvPr/>
        </p:nvSpPr>
        <p:spPr>
          <a:xfrm>
            <a:off x="4165563" y="6252552"/>
            <a:ext cx="5545434" cy="2649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700" dirty="0">
                <a:solidFill>
                  <a:schemeClr val="tx1"/>
                </a:solidFill>
                <a:latin typeface="UD デジタル 教科書体 NK-B" panose="02020700000000000000" pitchFamily="18" charset="-128"/>
                <a:ea typeface="UD デジタル 教科書体 NK-B" panose="02020700000000000000" pitchFamily="18" charset="-128"/>
              </a:rPr>
              <a:t>内定者辞退防止策（プロポーザル公募）、内定者向け定期配信</a:t>
            </a:r>
            <a:endParaRPr lang="en-US" altLang="ja-JP" sz="700" dirty="0">
              <a:solidFill>
                <a:schemeClr val="tx1"/>
              </a:solidFill>
              <a:latin typeface="UD デジタル 教科書体 NK-B" panose="02020700000000000000" pitchFamily="18" charset="-128"/>
              <a:ea typeface="UD デジタル 教科書体 NK-B" panose="02020700000000000000" pitchFamily="18" charset="-128"/>
            </a:endParaRPr>
          </a:p>
        </p:txBody>
      </p:sp>
      <p:sp>
        <p:nvSpPr>
          <p:cNvPr id="39" name="正方形/長方形 38">
            <a:extLst>
              <a:ext uri="{FF2B5EF4-FFF2-40B4-BE49-F238E27FC236}">
                <a16:creationId xmlns:a16="http://schemas.microsoft.com/office/drawing/2014/main" id="{F7BA1479-74C0-47EC-8669-DAFBF6D63969}"/>
              </a:ext>
            </a:extLst>
          </p:cNvPr>
          <p:cNvSpPr/>
          <p:nvPr/>
        </p:nvSpPr>
        <p:spPr>
          <a:xfrm>
            <a:off x="3378503" y="5551703"/>
            <a:ext cx="895778" cy="28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700" dirty="0">
                <a:solidFill>
                  <a:schemeClr val="tx1"/>
                </a:solidFill>
                <a:latin typeface="UD デジタル 教科書体 NK-B" panose="02020700000000000000" pitchFamily="18" charset="-128"/>
                <a:ea typeface="UD デジタル 教科書体 NK-B" panose="02020700000000000000" pitchFamily="18" charset="-128"/>
              </a:rPr>
              <a:t>高校訪問</a:t>
            </a:r>
          </a:p>
        </p:txBody>
      </p:sp>
      <p:sp>
        <p:nvSpPr>
          <p:cNvPr id="40" name="正方形/長方形 39">
            <a:extLst>
              <a:ext uri="{FF2B5EF4-FFF2-40B4-BE49-F238E27FC236}">
                <a16:creationId xmlns:a16="http://schemas.microsoft.com/office/drawing/2014/main" id="{3C361368-1A46-44C8-BAD6-98866F1EDE19}"/>
              </a:ext>
            </a:extLst>
          </p:cNvPr>
          <p:cNvSpPr/>
          <p:nvPr/>
        </p:nvSpPr>
        <p:spPr>
          <a:xfrm>
            <a:off x="4409482" y="5557188"/>
            <a:ext cx="2234438" cy="28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700" dirty="0">
                <a:solidFill>
                  <a:schemeClr val="tx1"/>
                </a:solidFill>
                <a:latin typeface="UD デジタル 教科書体 NK-B" panose="02020700000000000000" pitchFamily="18" charset="-128"/>
                <a:ea typeface="UD デジタル 教科書体 NK-B" panose="02020700000000000000" pitchFamily="18" charset="-128"/>
              </a:rPr>
              <a:t>リクルーター活動</a:t>
            </a:r>
          </a:p>
        </p:txBody>
      </p:sp>
      <p:sp>
        <p:nvSpPr>
          <p:cNvPr id="27" name="正方形/長方形 26">
            <a:extLst>
              <a:ext uri="{FF2B5EF4-FFF2-40B4-BE49-F238E27FC236}">
                <a16:creationId xmlns:a16="http://schemas.microsoft.com/office/drawing/2014/main" id="{4719CC86-58F2-4405-A5A7-D5813377F0DD}"/>
              </a:ext>
            </a:extLst>
          </p:cNvPr>
          <p:cNvSpPr/>
          <p:nvPr/>
        </p:nvSpPr>
        <p:spPr>
          <a:xfrm>
            <a:off x="7781045" y="6545853"/>
            <a:ext cx="780751" cy="25607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700" dirty="0">
                <a:solidFill>
                  <a:schemeClr val="tx1"/>
                </a:solidFill>
                <a:latin typeface="UD デジタル 教科書体 NK-B" panose="02020700000000000000" pitchFamily="18" charset="-128"/>
                <a:ea typeface="UD デジタル 教科書体 NK-B" panose="02020700000000000000" pitchFamily="18" charset="-128"/>
              </a:rPr>
              <a:t>バスツアー</a:t>
            </a:r>
          </a:p>
        </p:txBody>
      </p:sp>
      <p:sp>
        <p:nvSpPr>
          <p:cNvPr id="28" name="正方形/長方形 27">
            <a:extLst>
              <a:ext uri="{FF2B5EF4-FFF2-40B4-BE49-F238E27FC236}">
                <a16:creationId xmlns:a16="http://schemas.microsoft.com/office/drawing/2014/main" id="{1BA0BA8C-801E-4EB3-A0DA-49FEF7BE2E50}"/>
              </a:ext>
            </a:extLst>
          </p:cNvPr>
          <p:cNvSpPr/>
          <p:nvPr/>
        </p:nvSpPr>
        <p:spPr>
          <a:xfrm>
            <a:off x="6329465" y="6548968"/>
            <a:ext cx="1291579" cy="25607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700" dirty="0">
                <a:solidFill>
                  <a:schemeClr val="tx1"/>
                </a:solidFill>
                <a:latin typeface="UD デジタル 教科書体 NK-B" panose="02020700000000000000" pitchFamily="18" charset="-128"/>
                <a:ea typeface="UD デジタル 教科書体 NK-B" panose="02020700000000000000" pitchFamily="18" charset="-128"/>
              </a:rPr>
              <a:t>説明会・懇談会（秋試験）</a:t>
            </a:r>
          </a:p>
        </p:txBody>
      </p:sp>
      <p:sp>
        <p:nvSpPr>
          <p:cNvPr id="31" name="正方形/長方形 30">
            <a:extLst>
              <a:ext uri="{FF2B5EF4-FFF2-40B4-BE49-F238E27FC236}">
                <a16:creationId xmlns:a16="http://schemas.microsoft.com/office/drawing/2014/main" id="{D6288C20-5451-42A2-BF51-11D35F219601}"/>
              </a:ext>
            </a:extLst>
          </p:cNvPr>
          <p:cNvSpPr/>
          <p:nvPr/>
        </p:nvSpPr>
        <p:spPr>
          <a:xfrm>
            <a:off x="2518023" y="5551703"/>
            <a:ext cx="822168" cy="28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700" dirty="0">
                <a:solidFill>
                  <a:schemeClr val="tx1"/>
                </a:solidFill>
                <a:latin typeface="UD デジタル 教科書体 NK-B" panose="02020700000000000000" pitchFamily="18" charset="-128"/>
                <a:ea typeface="UD デジタル 教科書体 NK-B" panose="02020700000000000000" pitchFamily="18" charset="-128"/>
              </a:rPr>
              <a:t>ワンデー</a:t>
            </a:r>
            <a:endParaRPr lang="en-US" altLang="ja-JP" sz="700" dirty="0">
              <a:solidFill>
                <a:schemeClr val="tx1"/>
              </a:solidFill>
              <a:latin typeface="UD デジタル 教科書体 NK-B" panose="02020700000000000000" pitchFamily="18" charset="-128"/>
              <a:ea typeface="UD デジタル 教科書体 NK-B" panose="02020700000000000000" pitchFamily="18" charset="-128"/>
            </a:endParaRPr>
          </a:p>
          <a:p>
            <a:pPr algn="ctr"/>
            <a:r>
              <a:rPr lang="ja-JP" altLang="en-US" sz="700" dirty="0">
                <a:solidFill>
                  <a:schemeClr val="tx1"/>
                </a:solidFill>
                <a:latin typeface="UD デジタル 教科書体 NK-B" panose="02020700000000000000" pitchFamily="18" charset="-128"/>
                <a:ea typeface="UD デジタル 教科書体 NK-B" panose="02020700000000000000" pitchFamily="18" charset="-128"/>
              </a:rPr>
              <a:t>職場見学会</a:t>
            </a:r>
          </a:p>
        </p:txBody>
      </p:sp>
      <p:sp>
        <p:nvSpPr>
          <p:cNvPr id="2" name="テキスト ボックス 1">
            <a:extLst>
              <a:ext uri="{FF2B5EF4-FFF2-40B4-BE49-F238E27FC236}">
                <a16:creationId xmlns:a16="http://schemas.microsoft.com/office/drawing/2014/main" id="{D280D3DB-5824-4263-A9E6-CF6F806B113E}"/>
              </a:ext>
            </a:extLst>
          </p:cNvPr>
          <p:cNvSpPr txBox="1"/>
          <p:nvPr/>
        </p:nvSpPr>
        <p:spPr>
          <a:xfrm>
            <a:off x="763858" y="5962045"/>
            <a:ext cx="1519968" cy="261610"/>
          </a:xfrm>
          <a:prstGeom prst="rect">
            <a:avLst/>
          </a:prstGeom>
          <a:noFill/>
        </p:spPr>
        <p:txBody>
          <a:bodyPr wrap="none" rtlCol="0">
            <a:spAutoFit/>
          </a:bodyPr>
          <a:lstStyle/>
          <a:p>
            <a:r>
              <a:rPr kumimoji="1" lang="en-US" altLang="ja-JP" sz="1100" dirty="0">
                <a:latin typeface="UD デジタル 教科書体 NK-B" panose="02020700000000000000" pitchFamily="18" charset="-128"/>
                <a:ea typeface="UD デジタル 教科書体 NK-B" panose="02020700000000000000" pitchFamily="18" charset="-128"/>
              </a:rPr>
              <a:t>※Web</a:t>
            </a:r>
            <a:r>
              <a:rPr kumimoji="1" lang="ja-JP" altLang="en-US" sz="1100" dirty="0">
                <a:latin typeface="UD デジタル 教科書体 NK-B" panose="02020700000000000000" pitchFamily="18" charset="-128"/>
                <a:ea typeface="UD デジタル 教科書体 NK-B" panose="02020700000000000000" pitchFamily="18" charset="-128"/>
              </a:rPr>
              <a:t>座談会（通年）</a:t>
            </a:r>
          </a:p>
        </p:txBody>
      </p:sp>
      <p:sp>
        <p:nvSpPr>
          <p:cNvPr id="29" name="正方形/長方形 28">
            <a:extLst>
              <a:ext uri="{FF2B5EF4-FFF2-40B4-BE49-F238E27FC236}">
                <a16:creationId xmlns:a16="http://schemas.microsoft.com/office/drawing/2014/main" id="{5805F507-B62C-4D96-B900-D94F84AC891D}"/>
              </a:ext>
            </a:extLst>
          </p:cNvPr>
          <p:cNvSpPr/>
          <p:nvPr/>
        </p:nvSpPr>
        <p:spPr>
          <a:xfrm>
            <a:off x="8593219" y="40837"/>
            <a:ext cx="1254262" cy="24602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kumimoji="1" lang="ja-JP" altLang="en-US" sz="1050" b="1" dirty="0">
                <a:solidFill>
                  <a:schemeClr val="tx1"/>
                </a:solidFill>
              </a:rPr>
              <a:t>参考資料②</a:t>
            </a:r>
          </a:p>
        </p:txBody>
      </p:sp>
    </p:spTree>
    <p:extLst>
      <p:ext uri="{BB962C8B-B14F-4D97-AF65-F5344CB8AC3E}">
        <p14:creationId xmlns:p14="http://schemas.microsoft.com/office/powerpoint/2010/main" val="27811876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8032</TotalTime>
  <Words>635</Words>
  <Application>Microsoft Office PowerPoint</Application>
  <PresentationFormat>A4 210 x 297 mm</PresentationFormat>
  <Paragraphs>113</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UD デジタル 教科書体 NK-B</vt:lpstr>
      <vt:lpstr>UD デジタル 教科書体 NP-B</vt:lpstr>
      <vt:lpstr>游ゴシック</vt:lpstr>
      <vt:lpstr>Arial</vt:lpstr>
      <vt:lpstr>Calibri</vt:lpstr>
      <vt:lpstr>Office ​​テーマ</vt:lpstr>
      <vt:lpstr>PowerPoint プレゼンテーション</vt:lpstr>
    </vt:vector>
  </TitlesOfParts>
  <Company>大阪府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平成30年度以降の建築職採用方針（案）</dc:title>
  <dc:creator>片山　芙美子</dc:creator>
  <cp:lastModifiedBy>延藤　仁志</cp:lastModifiedBy>
  <cp:revision>633</cp:revision>
  <cp:lastPrinted>2025-04-14T08:42:51Z</cp:lastPrinted>
  <dcterms:created xsi:type="dcterms:W3CDTF">2017-10-02T06:20:59Z</dcterms:created>
  <dcterms:modified xsi:type="dcterms:W3CDTF">2025-07-01T11:19:24Z</dcterms:modified>
</cp:coreProperties>
</file>